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85"/>
  </p:notesMasterIdLst>
  <p:handoutMasterIdLst>
    <p:handoutMasterId r:id="rId86"/>
  </p:handoutMasterIdLst>
  <p:sldIdLst>
    <p:sldId id="256" r:id="rId2"/>
    <p:sldId id="340" r:id="rId3"/>
    <p:sldId id="306" r:id="rId4"/>
    <p:sldId id="307" r:id="rId5"/>
    <p:sldId id="309" r:id="rId6"/>
    <p:sldId id="310" r:id="rId7"/>
    <p:sldId id="311" r:id="rId8"/>
    <p:sldId id="312" r:id="rId9"/>
    <p:sldId id="331" r:id="rId10"/>
    <p:sldId id="332" r:id="rId11"/>
    <p:sldId id="335" r:id="rId12"/>
    <p:sldId id="337" r:id="rId13"/>
    <p:sldId id="336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9" r:id="rId33"/>
    <p:sldId id="257" r:id="rId34"/>
    <p:sldId id="258" r:id="rId35"/>
    <p:sldId id="262" r:id="rId36"/>
    <p:sldId id="259" r:id="rId37"/>
    <p:sldId id="260" r:id="rId38"/>
    <p:sldId id="270" r:id="rId39"/>
    <p:sldId id="263" r:id="rId40"/>
    <p:sldId id="269" r:id="rId41"/>
    <p:sldId id="284" r:id="rId42"/>
    <p:sldId id="285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264" r:id="rId62"/>
    <p:sldId id="265" r:id="rId63"/>
    <p:sldId id="271" r:id="rId64"/>
    <p:sldId id="272" r:id="rId65"/>
    <p:sldId id="274" r:id="rId66"/>
    <p:sldId id="273" r:id="rId67"/>
    <p:sldId id="278" r:id="rId68"/>
    <p:sldId id="275" r:id="rId69"/>
    <p:sldId id="276" r:id="rId70"/>
    <p:sldId id="277" r:id="rId71"/>
    <p:sldId id="279" r:id="rId72"/>
    <p:sldId id="280" r:id="rId73"/>
    <p:sldId id="281" r:id="rId74"/>
    <p:sldId id="282" r:id="rId75"/>
    <p:sldId id="283" r:id="rId76"/>
    <p:sldId id="360" r:id="rId77"/>
    <p:sldId id="361" r:id="rId78"/>
    <p:sldId id="362" r:id="rId79"/>
    <p:sldId id="364" r:id="rId80"/>
    <p:sldId id="365" r:id="rId81"/>
    <p:sldId id="366" r:id="rId82"/>
    <p:sldId id="367" r:id="rId83"/>
    <p:sldId id="368" r:id="rId84"/>
  </p:sldIdLst>
  <p:sldSz cx="9144000" cy="6858000" type="screen4x3"/>
  <p:notesSz cx="6858000" cy="91170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333399"/>
    <a:srgbClr val="006600"/>
    <a:srgbClr val="008000"/>
    <a:srgbClr val="0000CC"/>
    <a:srgbClr val="FF5050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100" d="100"/>
          <a:sy n="100" d="100"/>
        </p:scale>
        <p:origin x="-71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fld id="{416E4F50-DE2B-4FE0-AEBE-448EE3224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fld id="{6B519CEF-15AF-4455-8D2D-29CBCAD1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15F21-B71E-4DE2-B832-E7002DA88920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8871B-8035-4F00-8774-4025867D8817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D6D13-414D-4CC7-A9BD-14CF91FBD1F4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11C22-F3A0-4F13-BD3E-18BE47F671D3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E5740-8521-4C93-89E3-828FA492D34F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1BD08-C37F-4D7E-868A-A4A17CF490CD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0DEFE-67EF-475B-8260-97545ECBA7C4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81304-8947-4585-B3F0-91E73F3C9A41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0B603-165D-41FE-AF24-1963410B3087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552CC-8C4F-45B4-B9F2-CAC425D9BEB9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2D71B-7166-45DC-8D48-1F4A9556B998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9A75B-67FE-44A1-9A65-2248630B0E6A}" type="slidenum">
              <a:rPr lang="en-US"/>
              <a:pPr/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5800"/>
            <a:ext cx="4554538" cy="3414713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581"/>
            <a:ext cx="5029200" cy="410265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571" tIns="45286" rIns="90571" bIns="45286"/>
          <a:lstStyle/>
          <a:p>
            <a:pPr eaLnBrk="1" hangingPunct="1"/>
            <a:endParaRPr lang="de-DE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3DC17-E13C-4822-9016-EDA6711DAFAE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89D71-EBC6-4A07-BB4F-58CEB7FF1A7E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C6344-C682-4360-8F2D-A381DE1FD0C3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77E6A-97B3-48F1-AC35-1CA4CCA58434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88370-4758-481F-9AFB-E3B0D13376FD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DF039-D917-4588-93AC-F6D22CFE55B6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9E0FC-95A9-4211-9433-9D8EC966E3F2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2FD39-D8ED-42DD-A3DF-B7745D57DCF0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77562-95F9-4766-BE25-3F232D761B80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0C46E-AD0D-43FF-8C33-0A9A233FE4E9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92F07-60D9-42FB-B84C-9791401CBE6A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B9910-50D8-4562-A5F5-83CC12F7A9BE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B70AB-EF1F-406C-A3C4-EBA816EC4277}" type="slidenum">
              <a:rPr lang="en-US" smtClean="0">
                <a:latin typeface="Times New Roman" pitchFamily="18" charset="0"/>
              </a:rPr>
              <a:pPr/>
              <a:t>62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0E76C-1A43-402B-82A4-F6F64481DD56}" type="slidenum">
              <a:rPr lang="en-US" smtClean="0">
                <a:latin typeface="Times New Roman" pitchFamily="18" charset="0"/>
              </a:rPr>
              <a:pPr/>
              <a:t>63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0FEC9-7E2B-49D5-85B2-067C263C2986}" type="slidenum">
              <a:rPr lang="en-US" smtClean="0">
                <a:latin typeface="Times New Roman" pitchFamily="18" charset="0"/>
              </a:rPr>
              <a:pPr/>
              <a:t>64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FF1A7-9CEA-421E-B81C-1BF022A6B242}" type="slidenum">
              <a:rPr lang="en-US" smtClean="0">
                <a:latin typeface="Times New Roman" pitchFamily="18" charset="0"/>
              </a:rPr>
              <a:pPr/>
              <a:t>65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828AD-E9FD-419C-B3BA-0BAABBD79DB3}" type="slidenum">
              <a:rPr lang="en-US" smtClean="0">
                <a:latin typeface="Times New Roman" pitchFamily="18" charset="0"/>
              </a:rPr>
              <a:pPr/>
              <a:t>66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C25C8-72D8-4BD7-98FE-3CE2AA19C2A1}" type="slidenum">
              <a:rPr lang="en-US" smtClean="0">
                <a:latin typeface="Times New Roman" pitchFamily="18" charset="0"/>
              </a:rPr>
              <a:pPr/>
              <a:t>67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66FC3-2A9E-4CB0-9378-113BBBA09189}" type="slidenum">
              <a:rPr lang="en-US" smtClean="0">
                <a:latin typeface="Times New Roman" pitchFamily="18" charset="0"/>
              </a:rPr>
              <a:pPr/>
              <a:t>68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26429-4ABF-48C7-81B5-2C04DD7E333C}" type="slidenum">
              <a:rPr lang="en-US" smtClean="0">
                <a:latin typeface="Times New Roman" pitchFamily="18" charset="0"/>
              </a:rPr>
              <a:pPr/>
              <a:t>69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608BD-39C6-464D-BDA9-256144F3CE43}" type="slidenum">
              <a:rPr lang="en-US" smtClean="0">
                <a:latin typeface="Times New Roman" pitchFamily="18" charset="0"/>
              </a:rPr>
              <a:pPr/>
              <a:t>70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19C33-CB17-49CD-B0A5-B6D1A93AD818}" type="slidenum">
              <a:rPr lang="en-US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6125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4" y="4330581"/>
            <a:ext cx="6173787" cy="4102656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7A139-DA06-4788-8E77-E7DCB452F66D}" type="slidenum">
              <a:rPr lang="en-US" smtClean="0">
                <a:latin typeface="Times New Roman" pitchFamily="18" charset="0"/>
              </a:rPr>
              <a:pPr/>
              <a:t>71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08A90-5C04-4532-9F63-B5BB6760BA4C}" type="slidenum">
              <a:rPr lang="en-US" smtClean="0">
                <a:latin typeface="Times New Roman" pitchFamily="18" charset="0"/>
              </a:rPr>
              <a:pPr/>
              <a:t>72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1CA68-8BA4-490A-9D3E-A4F6532734EF}" type="slidenum">
              <a:rPr lang="en-US" smtClean="0">
                <a:latin typeface="Times New Roman" pitchFamily="18" charset="0"/>
              </a:rPr>
              <a:pPr/>
              <a:t>73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8ADA0-0CD9-40E1-8F7C-549B4CA99F04}" type="slidenum">
              <a:rPr lang="en-US" smtClean="0">
                <a:latin typeface="Times New Roman" pitchFamily="18" charset="0"/>
              </a:rPr>
              <a:pPr/>
              <a:t>74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28C5D-9388-4AEE-83AA-2F832C5E2875}" type="slidenum">
              <a:rPr lang="en-US" smtClean="0">
                <a:latin typeface="Times New Roman" pitchFamily="18" charset="0"/>
              </a:rPr>
              <a:pPr/>
              <a:t>75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DF288-C682-46CF-90B8-1F229D4A88A0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56125" cy="3417887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6729C-4BBB-4866-9CF1-774A95F28B7E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A6131-FC82-4DE9-8880-F39F4A2943F8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342A4-C395-49C2-9D25-03141B5F6D83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86D54-772B-4CA2-AB88-A82317B02237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F90A-6838-49C1-8387-1D7A99DCA191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6FBC-0F85-462B-B4E1-17B015B1C88C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3D2F-74AF-4CF1-A6B0-C66F05535A98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A9A38D-EBE8-4328-B635-23AFADCF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CF27C-A817-4964-A269-2664F0FCE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AEA14C-A884-4504-897B-86CB133C1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2AE6-0B9B-410F-8F43-CF0ABE4D1D4F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7460-B023-4F9F-A676-FE6CBF7C33F1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2305-BCAB-4144-B6FF-E00C52CF45F5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8116-EBD2-4042-B647-D8C3C484A1A9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5ADE-E8D8-43BB-842A-0E24225ED0FF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A206-A9AB-4BEB-8EBF-8A386DE28939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B4D1-FE14-42C1-9D1B-B768428E2D44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886F-2433-4C3D-9D1F-9C1CC47A82EC}" type="slidenum">
              <a:rPr lang="en-US"/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level Second 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rgbClr val="FF99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Helvetica" pitchFamily="34" charset="0"/>
              </a:defRPr>
            </a:lvl1pPr>
          </a:lstStyle>
          <a:p>
            <a:pPr>
              <a:defRPr/>
            </a:pPr>
            <a:fld id="{06D3351E-DC6C-41BB-A127-130F62822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buFontTx/>
              <a:buChar char="•"/>
              <a:defRPr sz="1400" i="0">
                <a:solidFill>
                  <a:srgbClr val="CC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k.com/mlesk/ksg97/ksg.html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sims.berkeley.edu/research/projects/how-much-info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youseer.sourceforge.net" TargetMode="External"/><Relationship Id="rId3" Type="http://schemas.openxmlformats.org/officeDocument/2006/relationships/hyperlink" Target="http://sourceforge.net/projects/citeseerx" TargetMode="External"/><Relationship Id="rId7" Type="http://schemas.openxmlformats.org/officeDocument/2006/relationships/hyperlink" Target="http://archseer.ist.psu.edu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otseer.ist.psu.edu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chemxseer.ist.psu.edu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://citeseerx.ist.psu.edu" TargetMode="External"/><Relationship Id="rId9" Type="http://schemas.openxmlformats.org/officeDocument/2006/relationships/hyperlink" Target="http://mobisna.ist.psu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manyeyes.alphaworks.ibm.com/manyeyes/visualizations/daily-internet-activities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ewinternet.org/Trend-Data/Who-Online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pewinternet.org/Static-Pages/Trend-Data/Online-Activites-20002009.aspx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oconsultants.com/search-engin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oconsultants.com/search-engin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share.hitslink.com/report.aspx?qprid=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omscore.com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core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core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Microsoft_Office_Excel_97-2003_Worksheet2.xls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hyperlink" Target="http://www.yahoo.com/" TargetMode="Externa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etcraft.com/archives/web_server_survey.html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goodies.com/downloads/freeware/webdevelopment/15.html" TargetMode="External"/><Relationship Id="rId2" Type="http://schemas.openxmlformats.org/officeDocument/2006/relationships/hyperlink" Target="http://www.jafsof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arch.netscape.com/Computers/Data_Formats/Document/Text/RTF" TargetMode="External"/><Relationship Id="rId4" Type="http://schemas.openxmlformats.org/officeDocument/2006/relationships/hyperlink" Target="http://www.jafsoft.com/asctortf/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fsoft.com/asctotab/" TargetMode="External"/><Relationship Id="rId2" Type="http://schemas.openxmlformats.org/officeDocument/2006/relationships/hyperlink" Target="http://www.looksmar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fsoft.com/searchengines/log_sample.html" TargetMode="External"/><Relationship Id="rId5" Type="http://schemas.openxmlformats.org/officeDocument/2006/relationships/hyperlink" Target="http://www.jafsoft.com/asctortf/" TargetMode="External"/><Relationship Id="rId4" Type="http://schemas.openxmlformats.org/officeDocument/2006/relationships/hyperlink" Target="http://www.htmlgoodies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A0F7D3-5B45-4A21-BC86-178CB9324A8F}" type="slidenum">
              <a:rPr lang="en-US" smtClean="0"/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tr-TR" sz="4000" smtClean="0"/>
              <a:t>CIS 538</a:t>
            </a:r>
            <a:br>
              <a:rPr lang="tr-TR" sz="4000" smtClean="0"/>
            </a:br>
            <a:r>
              <a:rPr lang="en-US" sz="4000" smtClean="0"/>
              <a:t>Web Search</a:t>
            </a:r>
            <a:r>
              <a:rPr lang="tr-TR" sz="4000" smtClean="0"/>
              <a:t> and Mining</a:t>
            </a:r>
            <a:endParaRPr lang="en-US" sz="4000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http://news.netcraft.com/archives/category/web-server-survey/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10</a:t>
            </a:fld>
            <a:endParaRPr lang="en-US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619999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7488"/>
            <a:ext cx="6911975" cy="690562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-112" charset="-128"/>
              </a:rPr>
              <a:t>Digital Information </a:t>
            </a:r>
            <a:br>
              <a:rPr lang="en-US" sz="2800" smtClean="0">
                <a:ea typeface="ＭＳ Ｐゴシック" pitchFamily="-112" charset="-128"/>
              </a:rPr>
            </a:br>
            <a:r>
              <a:rPr lang="en-US" sz="2800" smtClean="0">
                <a:ea typeface="ＭＳ Ｐゴシック" pitchFamily="-112" charset="-128"/>
              </a:rPr>
              <a:t>Created, Captured, Replicated Worldwide</a:t>
            </a:r>
            <a:endParaRPr lang="en-US" smtClean="0">
              <a:ea typeface="ＭＳ Ｐゴシック" pitchFamily="-112" charset="-128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ph type="chart" sz="half" idx="4294967295"/>
          </p:nvPr>
        </p:nvGraphicFramePr>
        <p:xfrm>
          <a:off x="323850" y="1857375"/>
          <a:ext cx="8081963" cy="4570413"/>
        </p:xfrm>
        <a:graphic>
          <a:graphicData uri="http://schemas.openxmlformats.org/presentationml/2006/ole">
            <p:oleObj spid="_x0000_s6146" name="Chart" r:id="rId4" imgW="7410416" imgH="4276724" progId="MSGraph.Chart.8">
              <p:embed followColorScheme="full"/>
            </p:oleObj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4350" y="1628775"/>
            <a:ext cx="10207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/>
              <a:t>Exabytes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974850" y="2406650"/>
            <a:ext cx="2620963" cy="15541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10-fold Growth in 5 Years!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43000" y="2667000"/>
            <a:ext cx="7058025" cy="3662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DVD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RFID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Digital TV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MP3 players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Digital cameras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Camera phones, VoIP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Medical imaging, Laptops,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Data center applications, Games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Satellite images, GPS, ATMs, Scanners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Sensors, Digital radio, DLP theaters, Telematics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Peer-to-peer, Email, Instant messaging, Videoconferencing,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CAD/CAM, Toys, Industrial machines, Security systems, Appliances</a:t>
            </a:r>
          </a:p>
          <a:p>
            <a:pPr algn="r"/>
            <a:endParaRPr lang="en-US">
              <a:solidFill>
                <a:schemeClr val="bg1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6607175"/>
            <a:ext cx="9144000" cy="250825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1488" y="6583363"/>
            <a:ext cx="83581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/>
              <a:t>Source: IDC, 2008</a:t>
            </a:r>
          </a:p>
        </p:txBody>
      </p:sp>
      <p:pic>
        <p:nvPicPr>
          <p:cNvPr id="266249" name="Picture 9" descr="Expanding_Digital_Universe_IDC_WhitePaper_022507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1" y="1447800"/>
            <a:ext cx="1828800" cy="2370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001000" y="6324600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ＭＳ Ｐゴシック" pitchFamily="-112" charset="-128"/>
              </a:rPr>
              <a:t>Jim Gray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609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0" dirty="0" smtClean="0"/>
              <a:t>UNITS</a:t>
            </a:r>
            <a:endParaRPr lang="en-US" sz="2800" b="1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753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12" charset="-128"/>
              </a:rPr>
              <a:t>How much information is there?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181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ea typeface="ＭＳ Ｐゴシック" pitchFamily="-112" charset="-128"/>
              </a:rPr>
              <a:t>Soon most everything will be recorded  and indexed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ea typeface="ＭＳ Ｐゴシック" pitchFamily="-112" charset="-128"/>
              </a:rPr>
              <a:t>Most bytes will never be seen by humans.</a:t>
            </a:r>
          </a:p>
          <a:p>
            <a:r>
              <a:rPr lang="en-US" sz="2800" b="1" dirty="0" smtClean="0"/>
              <a:t>Search, data summarization, trend detection, information and knowledge extraction and discovery are key technologies</a:t>
            </a:r>
          </a:p>
          <a:p>
            <a:r>
              <a:rPr lang="en-US" sz="2800" b="1" dirty="0" smtClean="0"/>
              <a:t>So will be infrastructure to manage this.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ea typeface="ＭＳ Ｐゴシック" pitchFamily="-112" charset="-128"/>
              </a:rPr>
              <a:t>See  Mike </a:t>
            </a:r>
            <a:r>
              <a:rPr lang="en-US" sz="2000" dirty="0" err="1" smtClean="0">
                <a:ea typeface="ＭＳ Ｐゴシック" pitchFamily="-112" charset="-128"/>
              </a:rPr>
              <a:t>Lesk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br>
              <a:rPr lang="en-US" sz="2000" dirty="0" smtClean="0">
                <a:ea typeface="ＭＳ Ｐゴシック" pitchFamily="-112" charset="-128"/>
              </a:rPr>
            </a:br>
            <a:r>
              <a:rPr lang="en-US" sz="2000" i="1" dirty="0" smtClean="0">
                <a:ea typeface="ＭＳ Ｐゴシック" pitchFamily="-112" charset="-128"/>
              </a:rPr>
              <a:t>How much information is there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1400" dirty="0" smtClean="0">
                <a:ea typeface="ＭＳ Ｐゴシック" pitchFamily="-112" charset="-128"/>
                <a:hlinkClick r:id="rId3"/>
              </a:rPr>
              <a:t>http://www.lesk.com/mlesk/ksg97/ksg.html</a:t>
            </a:r>
            <a:endParaRPr lang="en-US" sz="1400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ea typeface="ＭＳ Ｐゴシック" pitchFamily="-112" charset="-128"/>
              </a:rPr>
              <a:t>See Lyman &amp; Varian: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a typeface="ＭＳ Ｐゴシック" pitchFamily="-112" charset="-128"/>
              </a:rPr>
              <a:t> 	How much information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dirty="0" smtClean="0">
                <a:ea typeface="ＭＳ Ｐゴシック" pitchFamily="-112" charset="-128"/>
                <a:hlinkClick r:id="rId4"/>
              </a:rPr>
              <a:t>http://www.sims.berkeley.edu/research/projects/how-much-info/</a:t>
            </a:r>
            <a:endParaRPr lang="en-US" sz="1200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ea typeface="ＭＳ Ｐゴシック" pitchFamily="-112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153400" y="304800"/>
            <a:ext cx="990600" cy="662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-112" charset="0"/>
              </a:rPr>
              <a:t>Yotta</a:t>
            </a:r>
          </a:p>
          <a:p>
            <a:pPr algn="r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-112" charset="0"/>
              </a:rPr>
              <a:t>Zetta</a:t>
            </a:r>
          </a:p>
          <a:p>
            <a:pPr algn="r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-112" charset="0"/>
              </a:rPr>
              <a:t>Exa</a:t>
            </a:r>
          </a:p>
          <a:p>
            <a:pPr algn="r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-112" charset="0"/>
              </a:rPr>
              <a:t>Peta</a:t>
            </a:r>
          </a:p>
          <a:p>
            <a:pPr algn="r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-112" charset="0"/>
              </a:rPr>
              <a:t>Tera</a:t>
            </a:r>
          </a:p>
          <a:p>
            <a:pPr algn="r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-112" charset="0"/>
              </a:rPr>
              <a:t>Giga</a:t>
            </a:r>
          </a:p>
          <a:p>
            <a:pPr algn="r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-112" charset="0"/>
              </a:rPr>
              <a:t>Mega</a:t>
            </a:r>
          </a:p>
          <a:p>
            <a:pPr algn="r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-112" charset="0"/>
              </a:rPr>
              <a:t>Kilo</a:t>
            </a:r>
          </a:p>
        </p:txBody>
      </p:sp>
      <p:sp>
        <p:nvSpPr>
          <p:cNvPr id="137221" name="AutoShape 5" descr="BS00554_"/>
          <p:cNvSpPr>
            <a:spLocks noChangeArrowheads="1"/>
          </p:cNvSpPr>
          <p:nvPr/>
        </p:nvSpPr>
        <p:spPr bwMode="auto">
          <a:xfrm>
            <a:off x="5715000" y="6019800"/>
            <a:ext cx="2133600" cy="762000"/>
          </a:xfrm>
          <a:prstGeom prst="cloudCallout">
            <a:avLst>
              <a:gd name="adj1" fmla="val 74106"/>
              <a:gd name="adj2" fmla="val -46042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</a:rPr>
              <a:t>A Book</a:t>
            </a:r>
          </a:p>
        </p:txBody>
      </p:sp>
      <p:sp>
        <p:nvSpPr>
          <p:cNvPr id="35846" name="AutoShape 6" descr="Picture1"/>
          <p:cNvSpPr>
            <a:spLocks noChangeArrowheads="1"/>
          </p:cNvSpPr>
          <p:nvPr/>
        </p:nvSpPr>
        <p:spPr bwMode="auto">
          <a:xfrm>
            <a:off x="6248400" y="4343400"/>
            <a:ext cx="1600200" cy="762000"/>
          </a:xfrm>
          <a:prstGeom prst="cloudCallout">
            <a:avLst>
              <a:gd name="adj1" fmla="val 88491"/>
              <a:gd name="adj2" fmla="val 7292"/>
            </a:avLst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-112" charset="0"/>
              </a:rPr>
              <a:t>.Movie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724400" y="3200400"/>
            <a:ext cx="3200400" cy="1030288"/>
          </a:xfrm>
          <a:prstGeom prst="cloudCallout">
            <a:avLst>
              <a:gd name="adj1" fmla="val 73213"/>
              <a:gd name="adj2" fmla="val 1594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imes New Roman" pitchFamily="-112" charset="0"/>
              </a:rPr>
              <a:t>All  books</a:t>
            </a:r>
          </a:p>
          <a:p>
            <a:pPr algn="ctr"/>
            <a:r>
              <a:rPr lang="en-US" sz="2400">
                <a:latin typeface="Times New Roman" pitchFamily="-112" charset="0"/>
              </a:rPr>
              <a:t>(words)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410200" y="2057400"/>
            <a:ext cx="2438400" cy="950913"/>
          </a:xfrm>
          <a:prstGeom prst="cloudCallout">
            <a:avLst>
              <a:gd name="adj1" fmla="val 86718"/>
              <a:gd name="adj2" fmla="val 25292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rIns="0"/>
          <a:lstStyle/>
          <a:p>
            <a:pPr algn="ctr"/>
            <a:r>
              <a:rPr lang="en-US" sz="2400">
                <a:latin typeface="Times New Roman" pitchFamily="-112" charset="0"/>
              </a:rPr>
              <a:t>All Books </a:t>
            </a:r>
            <a:br>
              <a:rPr lang="en-US" sz="2400">
                <a:latin typeface="Times New Roman" pitchFamily="-112" charset="0"/>
              </a:rPr>
            </a:br>
            <a:r>
              <a:rPr lang="en-US" sz="2400">
                <a:latin typeface="Times New Roman" pitchFamily="-112" charset="0"/>
              </a:rPr>
              <a:t>MultiMedia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105400" y="990600"/>
            <a:ext cx="2438400" cy="1066800"/>
          </a:xfrm>
          <a:prstGeom prst="cloudCallout">
            <a:avLst>
              <a:gd name="adj1" fmla="val 95051"/>
              <a:gd name="adj2" fmla="val 5997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imes New Roman" pitchFamily="-112" charset="0"/>
              </a:rPr>
              <a:t>Everything!</a:t>
            </a:r>
          </a:p>
          <a:p>
            <a:pPr algn="ctr"/>
            <a:r>
              <a:rPr lang="en-US" sz="2400">
                <a:latin typeface="Times New Roman" pitchFamily="-112" charset="0"/>
              </a:rPr>
              <a:t>Recorded</a:t>
            </a:r>
          </a:p>
        </p:txBody>
      </p:sp>
      <p:sp>
        <p:nvSpPr>
          <p:cNvPr id="137226" name="AutoShape 10" descr="Flivver"/>
          <p:cNvSpPr>
            <a:spLocks noChangeArrowheads="1"/>
          </p:cNvSpPr>
          <p:nvPr/>
        </p:nvSpPr>
        <p:spPr bwMode="auto">
          <a:xfrm>
            <a:off x="5410200" y="5257800"/>
            <a:ext cx="2133600" cy="762000"/>
          </a:xfrm>
          <a:prstGeom prst="cloudCallout">
            <a:avLst>
              <a:gd name="adj1" fmla="val 86014"/>
              <a:gd name="adj2" fmla="val 3958"/>
            </a:avLst>
          </a:prstGeom>
          <a:blipFill dpi="0" rotWithShape="0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</a:rPr>
              <a:t>A Photo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0" y="6324600"/>
            <a:ext cx="385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-112" charset="0"/>
              </a:rPr>
              <a:t>24 Yecto, 21 zepto, 18 atto, 15 femto, 12 pico, 9 nano, 6 micro, 3 milli</a:t>
            </a:r>
            <a:r>
              <a:rPr lang="en-US" sz="2400">
                <a:latin typeface="Times New Roman" pitchFamily="-112" charset="0"/>
              </a:rPr>
              <a:t> 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229600" y="533400"/>
            <a:ext cx="914400" cy="6324600"/>
          </a:xfrm>
          <a:prstGeom prst="rect">
            <a:avLst/>
          </a:prstGeom>
          <a:gradFill rotWithShape="1">
            <a:gsLst>
              <a:gs pos="0">
                <a:srgbClr val="FF0000">
                  <a:alpha val="37999"/>
                </a:srgbClr>
              </a:gs>
              <a:gs pos="100000">
                <a:schemeClr val="folHlink">
                  <a:alpha val="40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98741" y="6324600"/>
            <a:ext cx="1453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ea typeface="ＭＳ Ｐゴシック" pitchFamily="-112" charset="-128"/>
              </a:rPr>
              <a:t>From</a:t>
            </a:r>
            <a:r>
              <a:rPr lang="tr-T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Jim Gray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Slides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from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C.Lee</a:t>
            </a:r>
            <a:r>
              <a:rPr lang="en-US" dirty="0" smtClean="0">
                <a:solidFill>
                  <a:srgbClr val="FF0000"/>
                </a:solidFill>
              </a:rPr>
              <a:t> Giles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14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153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/>
              <a:t>Intelligent search and search engines, digital libraries, cyberinfrastructure for science, academia and government</a:t>
            </a:r>
            <a:endParaRPr lang="en-US" sz="1600" u="sng" smtClean="0"/>
          </a:p>
          <a:p>
            <a:pPr lvl="1">
              <a:lnSpc>
                <a:spcPct val="90000"/>
              </a:lnSpc>
            </a:pPr>
            <a:r>
              <a:rPr lang="en-US" sz="1400" smtClean="0"/>
              <a:t>Modular, scalable, robust, automatic cyberinfrastructure and search engine creation and maintenance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Large heteogenous data and information systems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Specialty search engines and portals for knowledge integration</a:t>
            </a:r>
          </a:p>
          <a:p>
            <a:pPr lvl="2">
              <a:lnSpc>
                <a:spcPct val="90000"/>
              </a:lnSpc>
            </a:pPr>
            <a:r>
              <a:rPr lang="en-US" sz="1300" i="1" smtClean="0">
                <a:hlinkClick r:id="rId3"/>
              </a:rPr>
              <a:t>SeerSuite </a:t>
            </a:r>
            <a:r>
              <a:rPr lang="en-US" sz="1300" smtClean="0"/>
              <a:t>(open source infrastructure for Seers)</a:t>
            </a:r>
            <a:endParaRPr lang="en-US" sz="1300" i="1" smtClean="0">
              <a:hlinkClick r:id="rId4"/>
            </a:endParaRPr>
          </a:p>
          <a:p>
            <a:pPr lvl="2">
              <a:lnSpc>
                <a:spcPct val="90000"/>
              </a:lnSpc>
            </a:pPr>
            <a:r>
              <a:rPr lang="en-US" sz="1300" i="1" smtClean="0">
                <a:hlinkClick r:id="rId4"/>
              </a:rPr>
              <a:t>CiteSeer</a:t>
            </a:r>
            <a:r>
              <a:rPr lang="en-US" sz="1300" i="1" baseline="30000" smtClean="0">
                <a:hlinkClick r:id="rId4"/>
              </a:rPr>
              <a:t>x</a:t>
            </a:r>
            <a:r>
              <a:rPr lang="en-US" sz="1300" smtClean="0"/>
              <a:t>(computer and information science)</a:t>
            </a:r>
          </a:p>
          <a:p>
            <a:pPr lvl="2">
              <a:lnSpc>
                <a:spcPct val="90000"/>
              </a:lnSpc>
            </a:pPr>
            <a:r>
              <a:rPr lang="en-US" sz="1300" i="1" smtClean="0">
                <a:hlinkClick r:id="rId5"/>
              </a:rPr>
              <a:t>Chem</a:t>
            </a:r>
            <a:r>
              <a:rPr lang="en-US" sz="1300" i="1" baseline="-25000" smtClean="0">
                <a:hlinkClick r:id="rId5"/>
              </a:rPr>
              <a:t>X</a:t>
            </a:r>
            <a:r>
              <a:rPr lang="en-US" sz="1300" i="1" smtClean="0">
                <a:hlinkClick r:id="rId5"/>
              </a:rPr>
              <a:t>Seer</a:t>
            </a:r>
            <a:r>
              <a:rPr lang="en-US" sz="1300" i="1" smtClean="0"/>
              <a:t> </a:t>
            </a:r>
            <a:r>
              <a:rPr lang="en-US" sz="1300" smtClean="0"/>
              <a:t>(e-chemistry portal)</a:t>
            </a:r>
          </a:p>
          <a:p>
            <a:pPr lvl="2">
              <a:lnSpc>
                <a:spcPct val="90000"/>
              </a:lnSpc>
            </a:pPr>
            <a:r>
              <a:rPr lang="en-US" sz="1300" i="1" smtClean="0">
                <a:hlinkClick r:id="rId6"/>
              </a:rPr>
              <a:t>BotSeer</a:t>
            </a:r>
            <a:r>
              <a:rPr lang="en-US" sz="1300" smtClean="0"/>
              <a:t> (robots.txt search and analysis)</a:t>
            </a:r>
          </a:p>
          <a:p>
            <a:pPr lvl="2">
              <a:lnSpc>
                <a:spcPct val="90000"/>
              </a:lnSpc>
            </a:pPr>
            <a:r>
              <a:rPr lang="en-US" sz="1300" i="1" smtClean="0">
                <a:hlinkClick r:id="rId7"/>
              </a:rPr>
              <a:t>ArchSeer</a:t>
            </a:r>
            <a:r>
              <a:rPr lang="en-US" sz="1300" smtClean="0"/>
              <a:t> (archaeology)</a:t>
            </a:r>
          </a:p>
          <a:p>
            <a:pPr lvl="2">
              <a:lnSpc>
                <a:spcPct val="90000"/>
              </a:lnSpc>
            </a:pPr>
            <a:r>
              <a:rPr lang="en-US" sz="1300" i="1" smtClean="0">
                <a:hlinkClick r:id="rId8"/>
              </a:rPr>
              <a:t>YouSeer</a:t>
            </a:r>
            <a:r>
              <a:rPr lang="en-US" sz="1300" smtClean="0"/>
              <a:t> (open source search engine)</a:t>
            </a:r>
          </a:p>
          <a:p>
            <a:pPr lvl="2">
              <a:lnSpc>
                <a:spcPct val="90000"/>
              </a:lnSpc>
            </a:pPr>
            <a:r>
              <a:rPr lang="en-US" sz="1300" i="1" smtClean="0">
                <a:hlinkClick r:id="rId9"/>
              </a:rPr>
              <a:t>MobiSNA</a:t>
            </a:r>
            <a:r>
              <a:rPr lang="en-US" sz="1300" smtClean="0"/>
              <a:t> (open source mobile video search and social networking)</a:t>
            </a:r>
          </a:p>
          <a:p>
            <a:pPr lvl="2">
              <a:lnSpc>
                <a:spcPct val="90000"/>
              </a:lnSpc>
            </a:pPr>
            <a:r>
              <a:rPr lang="en-US" sz="1300" smtClean="0"/>
              <a:t>Other Seers that could be built: CensorSeer, eBizSeer, IntellSeer, etc. 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Strategic impact of search engines on business</a:t>
            </a:r>
          </a:p>
          <a:p>
            <a:pPr>
              <a:lnSpc>
                <a:spcPct val="90000"/>
              </a:lnSpc>
            </a:pPr>
            <a:r>
              <a:rPr lang="en-US" sz="1600" smtClean="0"/>
              <a:t>Scalable intelligent tools/agents/methods/algorithms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Information, knowledge and data integration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Information and metadata extraction; entity disambiguation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Unique search, knowledge discovery, information integration, data mining algorithms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Web 2.0 and Web 3.0 methods</a:t>
            </a:r>
          </a:p>
          <a:p>
            <a:pPr lvl="2">
              <a:lnSpc>
                <a:spcPct val="90000"/>
              </a:lnSpc>
            </a:pPr>
            <a:r>
              <a:rPr lang="en-US" sz="1300" smtClean="0"/>
              <a:t>Automated tagging for search and information retrieval</a:t>
            </a:r>
          </a:p>
          <a:p>
            <a:pPr lvl="2">
              <a:lnSpc>
                <a:spcPct val="90000"/>
              </a:lnSpc>
            </a:pPr>
            <a:r>
              <a:rPr lang="en-US" sz="1300" smtClean="0"/>
              <a:t>Social network analysis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867400" cy="105568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Research directions: </a:t>
            </a:r>
            <a:r>
              <a:rPr lang="en-US" sz="3200" dirty="0" err="1" smtClean="0">
                <a:solidFill>
                  <a:srgbClr val="FF0000"/>
                </a:solidFill>
              </a:rPr>
              <a:t>C.Lee</a:t>
            </a:r>
            <a:r>
              <a:rPr lang="en-US" sz="3200" dirty="0" smtClean="0">
                <a:solidFill>
                  <a:srgbClr val="FF0000"/>
                </a:solidFill>
              </a:rPr>
              <a:t> Giles</a:t>
            </a:r>
            <a:endParaRPr lang="en-US" dirty="0" smtClean="0"/>
          </a:p>
        </p:txBody>
      </p:sp>
      <p:pic>
        <p:nvPicPr>
          <p:cNvPr id="46084" name="Picture 4" descr="lee-gil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0"/>
            <a:ext cx="14795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1981200"/>
            <a:ext cx="26987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420688" y="5816600"/>
            <a:ext cx="51419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200">
                <a:latin typeface="Arial" pitchFamily="34" charset="0"/>
              </a:rPr>
              <a:t> Strong collaboration record.</a:t>
            </a:r>
          </a:p>
          <a:p>
            <a:pPr>
              <a:buFontTx/>
              <a:buChar char="•"/>
            </a:pPr>
            <a:r>
              <a:rPr lang="en-US" sz="1200">
                <a:latin typeface="Arial" pitchFamily="34" charset="0"/>
              </a:rPr>
              <a:t> Funded by: NSF, DARPA, Microsoft, Lockheed-Martin, FAST, NASA, Raytheon, IBM, Ford, Alcatel/Lucent, Smithsonian, Internet Archive</a:t>
            </a:r>
          </a:p>
        </p:txBody>
      </p:sp>
      <p:pic>
        <p:nvPicPr>
          <p:cNvPr id="46087" name="Picture 9" descr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5410200"/>
            <a:ext cx="35814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Screen shot 2012-01-07 at 11.16.40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4975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8"/>
            <a:ext cx="8594725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</a:rPr>
              <a:t>Search gains on email</a:t>
            </a:r>
            <a:endParaRPr lang="en-US" smtClean="0"/>
          </a:p>
        </p:txBody>
      </p:sp>
      <p:sp>
        <p:nvSpPr>
          <p:cNvPr id="48131" name="Text Box 8"/>
          <p:cNvSpPr txBox="1">
            <a:spLocks noChangeArrowheads="1"/>
          </p:cNvSpPr>
          <p:nvPr/>
        </p:nvSpPr>
        <p:spPr bwMode="auto">
          <a:xfrm>
            <a:off x="2286000" y="5486400"/>
            <a:ext cx="318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July 2008 </a:t>
            </a:r>
            <a:r>
              <a:rPr lang="en-US" sz="2000">
                <a:hlinkClick r:id="rId3"/>
              </a:rPr>
              <a:t>Pew Internet </a:t>
            </a:r>
            <a:r>
              <a:rPr lang="en-US" sz="2000"/>
              <a:t>Study</a:t>
            </a:r>
          </a:p>
        </p:txBody>
      </p:sp>
      <p:pic>
        <p:nvPicPr>
          <p:cNvPr id="48132" name="Picture 9" descr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14400"/>
            <a:ext cx="60198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2362200" y="601980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manyeyes visualization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1588"/>
            <a:ext cx="8899525" cy="1143000"/>
          </a:xfrm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Web Search Engine Use and Commerce Continues to Grow</a:t>
            </a: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77724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Pew Internet &amp; </a:t>
            </a:r>
            <a:r>
              <a:rPr lang="en-US" sz="2000" b="1" i="1" smtClean="0"/>
              <a:t>American</a:t>
            </a:r>
            <a:r>
              <a:rPr lang="en-US" sz="2000" smtClean="0"/>
              <a:t> Life Internet Project Survey: Sept, 2005</a:t>
            </a:r>
          </a:p>
          <a:p>
            <a:pPr>
              <a:buFontTx/>
              <a:buNone/>
            </a:pPr>
            <a:r>
              <a:rPr lang="en-US" sz="1800" smtClean="0"/>
              <a:t>- Search Engine News:</a:t>
            </a:r>
          </a:p>
          <a:p>
            <a:r>
              <a:rPr lang="en-US" sz="1800" smtClean="0"/>
              <a:t>Search engine advertising revenues exceed TV networks</a:t>
            </a:r>
          </a:p>
          <a:p>
            <a:r>
              <a:rPr lang="en-US" sz="1800" smtClean="0"/>
              <a:t>Walmart and other retailers express concern over Google</a:t>
            </a:r>
          </a:p>
          <a:p>
            <a:r>
              <a:rPr lang="en-US" sz="1800" smtClean="0"/>
              <a:t>FOG replaces FOM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800600" y="6300788"/>
            <a:ext cx="2952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>
                <a:solidFill>
                  <a:srgbClr val="0000FF"/>
                </a:solidFill>
                <a:latin typeface="Lucida Grande"/>
              </a:rPr>
              <a:t>http://www.pewinternet.org</a:t>
            </a:r>
            <a:endParaRPr lang="en-US" sz="1300">
              <a:solidFill>
                <a:srgbClr val="000000"/>
              </a:solidFill>
              <a:latin typeface="Lucida Grande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42672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39624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1588"/>
            <a:ext cx="8899525" cy="1143000"/>
          </a:xfrm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Web Search Engine Use and Commerce Continues to Grow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/>
              <a:t>Pew Internet &amp; </a:t>
            </a:r>
            <a:r>
              <a:rPr lang="en-US" sz="1800" b="1" i="1" smtClean="0"/>
              <a:t>American</a:t>
            </a:r>
            <a:r>
              <a:rPr lang="en-US" sz="1800" smtClean="0"/>
              <a:t> Life Internet Project Survey: August, 2008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smtClean="0"/>
          </a:p>
        </p:txBody>
      </p:sp>
      <p:pic>
        <p:nvPicPr>
          <p:cNvPr id="50180" name="Picture 7" descr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5438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3352800" y="5867400"/>
            <a:ext cx="190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hlinkClick r:id="rId4"/>
              </a:rPr>
              <a:t>PewInternet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  <a:defRPr/>
            </a:pPr>
            <a:endParaRPr lang="tr-TR" dirty="0" smtClean="0"/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Bing Liu</a:t>
            </a:r>
            <a:r>
              <a:rPr lang="en-US" dirty="0" smtClean="0"/>
              <a:t>, Web Data Mining: Exploring Hyperlinks, Contents, and Usage Data, Springer,2011, ISBN: 3540378812</a:t>
            </a:r>
            <a:r>
              <a:rPr lang="tr-TR" dirty="0" smtClean="0"/>
              <a:t>.</a:t>
            </a:r>
          </a:p>
          <a:p>
            <a:pPr>
              <a:defRPr/>
            </a:pPr>
            <a:r>
              <a:rPr lang="en-US" dirty="0" smtClean="0"/>
              <a:t>Christopher D. </a:t>
            </a:r>
            <a:r>
              <a:rPr lang="en-US" dirty="0" smtClean="0">
                <a:solidFill>
                  <a:srgbClr val="C00000"/>
                </a:solidFill>
              </a:rPr>
              <a:t>Manning</a:t>
            </a:r>
            <a:r>
              <a:rPr lang="en-US" dirty="0" smtClean="0"/>
              <a:t>,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Hinrich</a:t>
            </a:r>
            <a:r>
              <a:rPr lang="en-US" dirty="0" smtClean="0"/>
              <a:t> </a:t>
            </a:r>
            <a:r>
              <a:rPr lang="en-US" dirty="0" err="1" smtClean="0"/>
              <a:t>Schütze</a:t>
            </a:r>
            <a:r>
              <a:rPr lang="en-US" dirty="0" smtClean="0"/>
              <a:t>, Introduction to Information Retrieval, Cambridge University Press. 2008.</a:t>
            </a:r>
            <a:endParaRPr lang="tr-TR" dirty="0" smtClean="0"/>
          </a:p>
          <a:p>
            <a:pPr>
              <a:defRPr/>
            </a:pPr>
            <a:r>
              <a:rPr lang="en-US" dirty="0" err="1" smtClean="0"/>
              <a:t>Soumen</a:t>
            </a:r>
            <a:r>
              <a:rPr lang="en-US" dirty="0" smtClean="0"/>
              <a:t> </a:t>
            </a:r>
            <a:r>
              <a:rPr lang="en-US" dirty="0" err="1" smtClean="0"/>
              <a:t>Chakrabarti</a:t>
            </a:r>
            <a:r>
              <a:rPr lang="en-US" dirty="0" smtClean="0"/>
              <a:t>, Mining the Web: Discovering Knowledge from Hypertext Data, Morgan-Kaufmann Publishers, 2003, ISBN 1-55860-754-4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Pierre </a:t>
            </a:r>
            <a:r>
              <a:rPr lang="en-US" dirty="0" err="1" smtClean="0"/>
              <a:t>Baldi,Paolo</a:t>
            </a:r>
            <a:r>
              <a:rPr lang="en-US" dirty="0" smtClean="0"/>
              <a:t> </a:t>
            </a:r>
            <a:r>
              <a:rPr lang="en-US" dirty="0" err="1" smtClean="0"/>
              <a:t>Frasconi</a:t>
            </a:r>
            <a:r>
              <a:rPr lang="en-US" dirty="0" smtClean="0"/>
              <a:t>, </a:t>
            </a:r>
            <a:r>
              <a:rPr lang="en-US" dirty="0" err="1" smtClean="0"/>
              <a:t>Padhraic</a:t>
            </a:r>
            <a:r>
              <a:rPr lang="en-US" dirty="0" smtClean="0"/>
              <a:t> Smyth, Modeling the Internet and the Web, John Wiley and Sons Ltd, 2003, ISBN 0470849061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Mark </a:t>
            </a:r>
            <a:r>
              <a:rPr lang="en-US" dirty="0" err="1" smtClean="0"/>
              <a:t>Levene</a:t>
            </a:r>
            <a:r>
              <a:rPr lang="en-US" dirty="0" smtClean="0"/>
              <a:t>, An Introduction to Search Engines and Web Navigation, Pearson Education, 2010, ISBN 0321306775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27EC93-5004-4D34-9B30-7358913DB2E5}" type="slidenum">
              <a:rPr lang="en-US" smtClean="0"/>
              <a:pPr>
                <a:defRPr/>
              </a:pPr>
              <a:t>2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35814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</a:rPr>
              <a:t>Web search engine use has new activities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14600"/>
            <a:ext cx="3505200" cy="60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smtClean="0"/>
              <a:t>Pew Internet &amp; </a:t>
            </a:r>
            <a:r>
              <a:rPr lang="en-US" sz="1600" b="1" i="1" smtClean="0"/>
              <a:t>American</a:t>
            </a:r>
            <a:r>
              <a:rPr lang="en-US" sz="1600" smtClean="0"/>
              <a:t> Life Internet Project Survey: 2009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200" smtClean="0"/>
          </a:p>
        </p:txBody>
      </p:sp>
      <p:pic>
        <p:nvPicPr>
          <p:cNvPr id="51204" name="Picture 6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598988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7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"/>
            <a:ext cx="2644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441325" y="4346575"/>
            <a:ext cx="190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hlinkClick r:id="rId5"/>
              </a:rPr>
              <a:t>PewInternet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1588"/>
            <a:ext cx="8899525" cy="1143000"/>
          </a:xfrm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Web Search Engine Use and Commerce Continues to Grow</a:t>
            </a:r>
            <a:endParaRPr lang="en-US" smtClean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800600" y="6300788"/>
            <a:ext cx="2952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>
                <a:solidFill>
                  <a:srgbClr val="0000FF"/>
                </a:solidFill>
                <a:latin typeface="Lucida Grande"/>
              </a:rPr>
              <a:t>http://www.pewinternet.org</a:t>
            </a:r>
            <a:endParaRPr lang="en-US" sz="1300">
              <a:solidFill>
                <a:srgbClr val="000000"/>
              </a:solidFill>
              <a:latin typeface="Lucida Grande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38227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429000"/>
            <a:ext cx="5600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24000"/>
            <a:ext cx="43116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1588"/>
            <a:ext cx="8899525" cy="1143000"/>
          </a:xfrm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</a:rPr>
              <a:t>Search Engine Market Share</a:t>
            </a:r>
            <a:endParaRPr lang="en-US" smtClean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800600" y="6300788"/>
            <a:ext cx="2952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>
                <a:solidFill>
                  <a:srgbClr val="0000FF"/>
                </a:solidFill>
                <a:latin typeface="Lucida Grande"/>
              </a:rPr>
              <a:t>http://www.pewinternet.org</a:t>
            </a:r>
            <a:endParaRPr lang="en-US" sz="1300">
              <a:solidFill>
                <a:srgbClr val="000000"/>
              </a:solidFill>
              <a:latin typeface="Lucida Grande"/>
            </a:endParaRPr>
          </a:p>
        </p:txBody>
      </p:sp>
      <p:pic>
        <p:nvPicPr>
          <p:cNvPr id="53252" name="Picture 7" descr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63" y="1116013"/>
            <a:ext cx="75850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588"/>
            <a:ext cx="7086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</a:rPr>
              <a:t>Search Engine Market Share - US</a:t>
            </a:r>
            <a:endParaRPr lang="en-US" sz="4000" smtClean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Lucida Grande"/>
                <a:hlinkClick r:id="rId3"/>
              </a:rPr>
              <a:t>seoconsultants</a:t>
            </a:r>
            <a:endParaRPr lang="en-US">
              <a:solidFill>
                <a:srgbClr val="000000"/>
              </a:solidFill>
              <a:latin typeface="Lucida Grande"/>
            </a:endParaRPr>
          </a:p>
        </p:txBody>
      </p:sp>
      <p:pic>
        <p:nvPicPr>
          <p:cNvPr id="54276" name="Picture 4" descr="Screen shot 2011-01-05 at 10.31.14 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14400"/>
            <a:ext cx="78851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1588"/>
            <a:ext cx="8899525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</a:rPr>
              <a:t>2009 Search Engine Market Share - US</a:t>
            </a:r>
            <a:endParaRPr lang="en-US" smtClean="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352800" y="5410200"/>
            <a:ext cx="2362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0000FF"/>
                </a:solidFill>
                <a:latin typeface="Lucida Grande"/>
                <a:hlinkClick r:id="rId3"/>
              </a:rPr>
              <a:t>seoconsultants</a:t>
            </a:r>
            <a:endParaRPr lang="en-US" sz="1900">
              <a:solidFill>
                <a:srgbClr val="000000"/>
              </a:solidFill>
              <a:latin typeface="Lucida Grande"/>
            </a:endParaRPr>
          </a:p>
        </p:txBody>
      </p:sp>
      <p:pic>
        <p:nvPicPr>
          <p:cNvPr id="55300" name="Picture 6" descr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80772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1588"/>
            <a:ext cx="8899525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</a:rPr>
              <a:t>Search Engine Market Share - US</a:t>
            </a:r>
            <a:endParaRPr lang="en-US" smtClean="0"/>
          </a:p>
        </p:txBody>
      </p:sp>
      <p:pic>
        <p:nvPicPr>
          <p:cNvPr id="56323" name="Picture 5" descr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0960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3032125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</a:rPr>
              <a:t>Search Engine Market Share - US</a:t>
            </a:r>
            <a:endParaRPr lang="en-US" smtClean="0"/>
          </a:p>
        </p:txBody>
      </p:sp>
      <p:pic>
        <p:nvPicPr>
          <p:cNvPr id="57347" name="Picture 3" descr="Screen shot 2012-01-07 at 4.50.24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"/>
            <a:ext cx="431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Screen shot 2012-01-07 at 4.53.50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86185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5867400"/>
            <a:ext cx="2971800" cy="836613"/>
          </a:xfrm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  <a:hlinkClick r:id="rId3"/>
              </a:rPr>
              <a:t>Marketshare</a:t>
            </a:r>
            <a:endParaRPr lang="en-US" smtClean="0">
              <a:hlinkClick r:id="rId3"/>
            </a:endParaRPr>
          </a:p>
        </p:txBody>
      </p:sp>
      <p:pic>
        <p:nvPicPr>
          <p:cNvPr id="59395" name="Picture 5" descr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"/>
            <a:ext cx="436562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3352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Search engine market share seems to be debatable</a:t>
            </a:r>
          </a:p>
        </p:txBody>
      </p:sp>
      <p:pic>
        <p:nvPicPr>
          <p:cNvPr id="59397" name="Picture 7" descr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200400"/>
            <a:ext cx="37020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609600" y="5715000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6"/>
              </a:rPr>
              <a:t>ComScore</a:t>
            </a:r>
            <a:r>
              <a:rPr lang="en-US"/>
              <a:t> global share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6"/>
          <p:cNvSpPr txBox="1">
            <a:spLocks noChangeArrowheads="1"/>
          </p:cNvSpPr>
          <p:nvPr/>
        </p:nvSpPr>
        <p:spPr bwMode="auto">
          <a:xfrm>
            <a:off x="2438400" y="6172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ComScore</a:t>
            </a:r>
            <a:r>
              <a:rPr lang="en-US"/>
              <a:t> </a:t>
            </a:r>
            <a:r>
              <a:rPr lang="en-US">
                <a:solidFill>
                  <a:srgbClr val="FF3300"/>
                </a:solidFill>
              </a:rPr>
              <a:t>global share</a:t>
            </a:r>
            <a:endParaRPr lang="en-US"/>
          </a:p>
        </p:txBody>
      </p:sp>
      <p:pic>
        <p:nvPicPr>
          <p:cNvPr id="60419" name="Picture 4" descr="Screen shot 2012-01-08 at 10.11.20 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655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1371600" y="381000"/>
            <a:ext cx="6589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Number of search engine queries  - US</a:t>
            </a:r>
          </a:p>
        </p:txBody>
      </p:sp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1981200" y="5486400"/>
            <a:ext cx="2774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About 500M per 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</a:t>
            </a:r>
            <a:r>
              <a:rPr lang="tr-TR" dirty="0" err="1" smtClean="0"/>
              <a:t>Search</a:t>
            </a:r>
            <a:r>
              <a:rPr lang="tr-TR" dirty="0" smtClean="0"/>
              <a:t> and </a:t>
            </a:r>
            <a:r>
              <a:rPr lang="tr-TR" dirty="0" err="1" smtClean="0"/>
              <a:t>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Information retrieval (IR) is finding material (usually documents) of</a:t>
            </a:r>
            <a:r>
              <a:rPr lang="tr-TR" dirty="0" smtClean="0"/>
              <a:t> </a:t>
            </a:r>
            <a:r>
              <a:rPr lang="en-US" dirty="0" smtClean="0"/>
              <a:t>an unstructured nature (usually text) that satisfies an information need</a:t>
            </a:r>
            <a:r>
              <a:rPr lang="tr-TR" dirty="0" smtClean="0"/>
              <a:t> </a:t>
            </a:r>
            <a:r>
              <a:rPr lang="en-US" dirty="0" smtClean="0"/>
              <a:t>from within large collections (usually stored on computers).</a:t>
            </a:r>
            <a:endParaRPr lang="tr-TR" dirty="0" smtClean="0"/>
          </a:p>
          <a:p>
            <a:r>
              <a:rPr lang="en-US" dirty="0" smtClean="0"/>
              <a:t>The term “</a:t>
            </a:r>
            <a:r>
              <a:rPr lang="en-US" dirty="0" smtClean="0">
                <a:solidFill>
                  <a:srgbClr val="FF0000"/>
                </a:solidFill>
              </a:rPr>
              <a:t>unstructured data</a:t>
            </a:r>
            <a:r>
              <a:rPr lang="en-US" dirty="0" smtClean="0"/>
              <a:t>”</a:t>
            </a:r>
            <a:r>
              <a:rPr lang="tr-TR" dirty="0" smtClean="0"/>
              <a:t> </a:t>
            </a:r>
            <a:r>
              <a:rPr lang="en-US" dirty="0" smtClean="0"/>
              <a:t>refers to data</a:t>
            </a:r>
            <a:r>
              <a:rPr lang="tr-TR" dirty="0" smtClean="0"/>
              <a:t> </a:t>
            </a:r>
            <a:r>
              <a:rPr lang="en-US" dirty="0" smtClean="0"/>
              <a:t>which does not have clear, semantically overt, easy-for-a-computer</a:t>
            </a:r>
            <a:r>
              <a:rPr lang="tr-TR" dirty="0" smtClean="0"/>
              <a:t> </a:t>
            </a:r>
            <a:r>
              <a:rPr lang="en-US" dirty="0" smtClean="0"/>
              <a:t>structure. It is the opposite of structured data, the canonical example of</a:t>
            </a:r>
            <a:r>
              <a:rPr lang="tr-TR" dirty="0" smtClean="0"/>
              <a:t> </a:t>
            </a:r>
            <a:r>
              <a:rPr lang="en-US" dirty="0" smtClean="0"/>
              <a:t>which is a relational database, of the sort companies usually use to maintain</a:t>
            </a:r>
            <a:r>
              <a:rPr lang="tr-TR" dirty="0" smtClean="0"/>
              <a:t> </a:t>
            </a:r>
            <a:r>
              <a:rPr lang="en-US" dirty="0" smtClean="0"/>
              <a:t>product inventories and personnel records.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en-US" dirty="0" smtClean="0"/>
              <a:t>In modern parlance, the word “search” has tended to replace “(information) retrieval”; the</a:t>
            </a:r>
            <a:r>
              <a:rPr lang="tr-TR" dirty="0" smtClean="0"/>
              <a:t> </a:t>
            </a:r>
            <a:r>
              <a:rPr lang="en-US" dirty="0" smtClean="0"/>
              <a:t>term “search” is quite ambiguous, but in context we use the two synonymously.</a:t>
            </a:r>
            <a:r>
              <a:rPr lang="tr-TR" dirty="0" smtClean="0"/>
              <a:t>” (</a:t>
            </a:r>
            <a:r>
              <a:rPr lang="tr-TR" dirty="0" err="1" smtClean="0"/>
              <a:t>Manning</a:t>
            </a:r>
            <a:r>
              <a:rPr lang="tr-TR" dirty="0" smtClean="0"/>
              <a:t>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Web </a:t>
            </a:r>
            <a:r>
              <a:rPr lang="tr-TR" dirty="0" err="1" smtClean="0">
                <a:solidFill>
                  <a:srgbClr val="FF0000"/>
                </a:solidFill>
              </a:rPr>
              <a:t>Search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is an a</a:t>
            </a:r>
            <a:r>
              <a:rPr lang="en-US" dirty="0" err="1" smtClean="0"/>
              <a:t>pplication</a:t>
            </a:r>
            <a:r>
              <a:rPr lang="en-US" dirty="0" smtClean="0"/>
              <a:t> of IR to </a:t>
            </a:r>
            <a:r>
              <a:rPr lang="tr-TR" dirty="0" smtClean="0"/>
              <a:t>Web</a:t>
            </a:r>
            <a:r>
              <a:rPr lang="en-US" dirty="0" smtClean="0"/>
              <a:t> documents on the World Wide Web.</a:t>
            </a:r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3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Screen shot 2011-01-05 at 10.40.53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0"/>
            <a:ext cx="90868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362200" y="5715000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ComScore</a:t>
            </a:r>
            <a:r>
              <a:rPr lang="en-US"/>
              <a:t> </a:t>
            </a:r>
            <a:r>
              <a:rPr lang="en-US">
                <a:solidFill>
                  <a:srgbClr val="FF3300"/>
                </a:solidFill>
              </a:rPr>
              <a:t>global share</a:t>
            </a:r>
          </a:p>
        </p:txBody>
      </p:sp>
      <p:pic>
        <p:nvPicPr>
          <p:cNvPr id="62467" name="Picture 4" descr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8229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D67EB-FEAE-4E53-A6FB-4A29CF01121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Information Retrieval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“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Information retrieval</a:t>
            </a: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 is a field concerned with the structure, analysis, organization, storage, searching, and retrieval of information.”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(Salton, 1968)</a:t>
            </a:r>
          </a:p>
          <a:p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General definition that can be applied to many types of information and search applications</a:t>
            </a:r>
          </a:p>
          <a:p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Primary focus of IR since the 50s has been on 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text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and 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documents</a:t>
            </a:r>
          </a:p>
          <a:p>
            <a:endParaRPr lang="en-US" altLang="zh-CN" i="1" dirty="0" smtClean="0">
              <a:solidFill>
                <a:schemeClr val="folHlin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CE341A-346F-4696-845A-8B6B40291CAD}" type="slidenum">
              <a:rPr lang="en-US" smtClean="0"/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Retrieval</a:t>
            </a:r>
            <a:br>
              <a:rPr lang="en-US" smtClean="0"/>
            </a:br>
            <a:r>
              <a:rPr lang="en-US" smtClean="0"/>
              <a:t>(IR)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Involves</a:t>
            </a:r>
            <a:r>
              <a:rPr lang="tr-TR" dirty="0" smtClean="0"/>
              <a:t> t</a:t>
            </a:r>
            <a:r>
              <a:rPr lang="en-US" dirty="0" smtClean="0"/>
              <a:t>he </a:t>
            </a:r>
            <a:r>
              <a:rPr lang="en-US" dirty="0" smtClean="0"/>
              <a:t>indexing and retrieval of textual documents.</a:t>
            </a:r>
          </a:p>
          <a:p>
            <a:pPr eaLnBrk="1" hangingPunct="1"/>
            <a:r>
              <a:rPr lang="en-US" dirty="0" smtClean="0"/>
              <a:t>Searching for pages on the World Wide Web is the most recent “</a:t>
            </a:r>
            <a:r>
              <a:rPr lang="en-US" dirty="0" smtClean="0">
                <a:solidFill>
                  <a:srgbClr val="FF0000"/>
                </a:solidFill>
              </a:rPr>
              <a:t>killer app</a:t>
            </a:r>
            <a:r>
              <a:rPr lang="en-US" dirty="0" smtClean="0"/>
              <a:t>.”</a:t>
            </a:r>
          </a:p>
          <a:p>
            <a:pPr eaLnBrk="1" hangingPunct="1"/>
            <a:r>
              <a:rPr lang="en-US" dirty="0" smtClean="0"/>
              <a:t>Concerned firstly with retrieving </a:t>
            </a:r>
            <a:r>
              <a:rPr lang="en-US" i="1" u="sng" dirty="0" smtClean="0"/>
              <a:t>relevant</a:t>
            </a:r>
            <a:r>
              <a:rPr lang="en-US" i="1" dirty="0" smtClean="0"/>
              <a:t> </a:t>
            </a:r>
            <a:r>
              <a:rPr lang="en-US" dirty="0" smtClean="0"/>
              <a:t>documents to a query.</a:t>
            </a:r>
          </a:p>
          <a:p>
            <a:pPr eaLnBrk="1" hangingPunct="1"/>
            <a:r>
              <a:rPr lang="en-US" dirty="0" smtClean="0"/>
              <a:t>Concerned secondly with retrieving from </a:t>
            </a:r>
            <a:r>
              <a:rPr lang="en-US" i="1" u="sng" dirty="0" smtClean="0"/>
              <a:t>large</a:t>
            </a:r>
            <a:r>
              <a:rPr lang="en-US" dirty="0" smtClean="0"/>
              <a:t> sets of documents </a:t>
            </a:r>
            <a:r>
              <a:rPr lang="en-US" i="1" u="sng" dirty="0" smtClean="0"/>
              <a:t>efficiently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6818A0-0940-48FF-8580-7825B397C51F}" type="slidenum">
              <a:rPr lang="en-US" smtClean="0"/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IR Task </a:t>
            </a:r>
          </a:p>
        </p:txBody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Given:</a:t>
            </a:r>
          </a:p>
          <a:p>
            <a:pPr marL="990600" lvl="1" indent="-533400" eaLnBrk="1" hangingPunct="1"/>
            <a:r>
              <a:rPr lang="en-US" smtClean="0"/>
              <a:t>A corpus of textual natural-language documents.</a:t>
            </a:r>
          </a:p>
          <a:p>
            <a:pPr marL="990600" lvl="1" indent="-533400" eaLnBrk="1" hangingPunct="1"/>
            <a:r>
              <a:rPr lang="en-US" smtClean="0"/>
              <a:t>A user query in the form of a textual string.</a:t>
            </a:r>
          </a:p>
          <a:p>
            <a:pPr marL="609600" indent="-609600" eaLnBrk="1" hangingPunct="1"/>
            <a:r>
              <a:rPr lang="en-US" smtClean="0"/>
              <a:t>Find:</a:t>
            </a:r>
          </a:p>
          <a:p>
            <a:pPr marL="990600" lvl="1" indent="-533400" eaLnBrk="1" hangingPunct="1"/>
            <a:r>
              <a:rPr lang="en-US" smtClean="0"/>
              <a:t>A ranked set of documents that are relevant to the query.</a:t>
            </a:r>
          </a:p>
          <a:p>
            <a:pPr marL="609600" indent="-609600" eaLnBrk="1" hangingPunct="1"/>
            <a:endParaRPr lang="en-US" smtClean="0"/>
          </a:p>
          <a:p>
            <a:pPr marL="990600" lvl="1" indent="-533400" algn="ctr" eaLnBrk="1" hangingPunct="1"/>
            <a:endParaRPr lang="en-US" smtClean="0"/>
          </a:p>
          <a:p>
            <a:pPr marL="609600" indent="-609600" eaLnBrk="1" hangingPunct="1"/>
            <a:endParaRPr lang="en-US" smtClean="0"/>
          </a:p>
          <a:p>
            <a:pPr marL="609600" indent="-60960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0A9879-D223-4814-AB04-7A70E8B103B4}" type="slidenum">
              <a:rPr lang="en-US" smtClean="0"/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 System</a:t>
            </a:r>
          </a:p>
        </p:txBody>
      </p:sp>
      <p:pic>
        <p:nvPicPr>
          <p:cNvPr id="37895" name="Picture 7" descr="C:\Program Files\MSOffice\Clipart\Popular\amconfus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19600"/>
            <a:ext cx="93186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3962400" y="3352800"/>
            <a:ext cx="2057400" cy="1066800"/>
          </a:xfrm>
          <a:prstGeom prst="rect">
            <a:avLst/>
          </a:prstGeom>
          <a:solidFill>
            <a:srgbClr val="98ED87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8ED87"/>
            </a:extrusionClr>
          </a:sp3d>
        </p:spPr>
        <p:txBody>
          <a:bodyPr wrap="none" anchor="ctr">
            <a:flatTx/>
          </a:bodyPr>
          <a:lstStyle/>
          <a:p>
            <a:r>
              <a:rPr lang="en-US" sz="2400" i="0"/>
              <a:t>IR</a:t>
            </a:r>
          </a:p>
          <a:p>
            <a:r>
              <a:rPr lang="en-US" sz="2400" i="0"/>
              <a:t>System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28800" y="3505200"/>
            <a:ext cx="2133600" cy="914400"/>
            <a:chOff x="1152" y="2208"/>
            <a:chExt cx="1344" cy="576"/>
          </a:xfrm>
        </p:grpSpPr>
        <p:sp>
          <p:nvSpPr>
            <p:cNvPr id="18448" name="AutoShape 8"/>
            <p:cNvSpPr>
              <a:spLocks noChangeArrowheads="1"/>
            </p:cNvSpPr>
            <p:nvPr/>
          </p:nvSpPr>
          <p:spPr bwMode="auto">
            <a:xfrm>
              <a:off x="1152" y="2208"/>
              <a:ext cx="816" cy="576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rgbClr val="11DBD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 sz="2400" i="0"/>
            </a:p>
          </p:txBody>
        </p:sp>
        <p:sp>
          <p:nvSpPr>
            <p:cNvPr id="18449" name="Rectangle 9"/>
            <p:cNvSpPr>
              <a:spLocks noChangeArrowheads="1"/>
            </p:cNvSpPr>
            <p:nvPr/>
          </p:nvSpPr>
          <p:spPr bwMode="auto">
            <a:xfrm>
              <a:off x="1248" y="2256"/>
              <a:ext cx="596" cy="518"/>
            </a:xfrm>
            <a:prstGeom prst="rect">
              <a:avLst/>
            </a:prstGeom>
            <a:solidFill>
              <a:srgbClr val="11DBDB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i="0"/>
                <a:t>Query String</a:t>
              </a: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1968" y="249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14800" y="1981200"/>
            <a:ext cx="2749550" cy="1371600"/>
            <a:chOff x="2592" y="1248"/>
            <a:chExt cx="1732" cy="864"/>
          </a:xfrm>
        </p:grpSpPr>
        <p:sp>
          <p:nvSpPr>
            <p:cNvPr id="18445" name="Oval 5"/>
            <p:cNvSpPr>
              <a:spLocks noChangeArrowheads="1"/>
            </p:cNvSpPr>
            <p:nvPr/>
          </p:nvSpPr>
          <p:spPr bwMode="auto">
            <a:xfrm>
              <a:off x="2592" y="1248"/>
              <a:ext cx="1056" cy="576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i="0"/>
                <a:t>Document</a:t>
              </a:r>
            </a:p>
            <a:p>
              <a:r>
                <a:rPr lang="en-US" sz="2400" i="0"/>
                <a:t>corpus</a:t>
              </a: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3120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pic>
          <p:nvPicPr>
            <p:cNvPr id="18447" name="Picture 15" descr="c:\Program Files\Common Files\Microsoft Shared\Clipart\cagcat50\bs00554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1248"/>
              <a:ext cx="628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114800" y="4419600"/>
            <a:ext cx="3429000" cy="1955800"/>
            <a:chOff x="2592" y="2784"/>
            <a:chExt cx="2160" cy="1232"/>
          </a:xfrm>
        </p:grpSpPr>
        <p:sp>
          <p:nvSpPr>
            <p:cNvPr id="18441" name="Oval 14"/>
            <p:cNvSpPr>
              <a:spLocks noChangeArrowheads="1"/>
            </p:cNvSpPr>
            <p:nvPr/>
          </p:nvSpPr>
          <p:spPr bwMode="auto">
            <a:xfrm>
              <a:off x="2592" y="3216"/>
              <a:ext cx="1104" cy="576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i="0"/>
                <a:t>Ranked</a:t>
              </a:r>
            </a:p>
            <a:p>
              <a:r>
                <a:rPr lang="en-US" sz="2400" i="0"/>
                <a:t>Documents</a:t>
              </a:r>
            </a:p>
          </p:txBody>
        </p:sp>
        <p:sp>
          <p:nvSpPr>
            <p:cNvPr id="18442" name="Line 16"/>
            <p:cNvSpPr>
              <a:spLocks noChangeShapeType="1"/>
            </p:cNvSpPr>
            <p:nvPr/>
          </p:nvSpPr>
          <p:spPr bwMode="auto">
            <a:xfrm>
              <a:off x="3120" y="27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8443" name="Rectangle 18"/>
            <p:cNvSpPr>
              <a:spLocks noChangeArrowheads="1"/>
            </p:cNvSpPr>
            <p:nvPr/>
          </p:nvSpPr>
          <p:spPr bwMode="auto">
            <a:xfrm>
              <a:off x="3984" y="2976"/>
              <a:ext cx="768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 sz="2400" i="0"/>
            </a:p>
          </p:txBody>
        </p:sp>
        <p:sp>
          <p:nvSpPr>
            <p:cNvPr id="18444" name="Text Box 20"/>
            <p:cNvSpPr txBox="1">
              <a:spLocks noChangeArrowheads="1"/>
            </p:cNvSpPr>
            <p:nvPr/>
          </p:nvSpPr>
          <p:spPr bwMode="auto">
            <a:xfrm>
              <a:off x="4070" y="3015"/>
              <a:ext cx="521" cy="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algn="l"/>
              <a:r>
                <a:rPr lang="en-US" i="0"/>
                <a:t>1. Doc1</a:t>
              </a:r>
            </a:p>
            <a:p>
              <a:pPr marL="457200" indent="-457200" algn="l"/>
              <a:r>
                <a:rPr lang="en-US" i="0"/>
                <a:t>2. Doc2</a:t>
              </a:r>
            </a:p>
            <a:p>
              <a:pPr marL="457200" indent="-457200" algn="l"/>
              <a:r>
                <a:rPr lang="en-US" i="0"/>
                <a:t>3. Doc3</a:t>
              </a:r>
            </a:p>
            <a:p>
              <a:pPr marL="457200" indent="-457200" algn="l"/>
              <a:r>
                <a:rPr lang="en-US" i="0"/>
                <a:t>    .</a:t>
              </a:r>
            </a:p>
            <a:p>
              <a:pPr marL="457200" indent="-457200" algn="l"/>
              <a:r>
                <a:rPr lang="en-US" i="0"/>
                <a:t>    .</a:t>
              </a:r>
            </a:p>
            <a:p>
              <a:pPr marL="457200" indent="-457200" algn="l"/>
              <a:endParaRPr lang="en-US" sz="180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111792-6451-4DE5-8C23-7989AE9D09C7}" type="slidenum">
              <a:rPr lang="en-US" smtClean="0"/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Relevance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Relevance is a subjective judgment and may include:</a:t>
            </a:r>
          </a:p>
          <a:p>
            <a:pPr lvl="1" eaLnBrk="1" hangingPunct="1"/>
            <a:r>
              <a:rPr lang="en-US" smtClean="0"/>
              <a:t>Being on the proper subject.</a:t>
            </a:r>
          </a:p>
          <a:p>
            <a:pPr lvl="1" eaLnBrk="1" hangingPunct="1"/>
            <a:r>
              <a:rPr lang="en-US" smtClean="0"/>
              <a:t>Being timely (recent information).</a:t>
            </a:r>
          </a:p>
          <a:p>
            <a:pPr lvl="1" eaLnBrk="1" hangingPunct="1"/>
            <a:r>
              <a:rPr lang="en-US" smtClean="0"/>
              <a:t>Being authoritative (from a trusted source).</a:t>
            </a:r>
          </a:p>
          <a:p>
            <a:pPr lvl="1" eaLnBrk="1" hangingPunct="1"/>
            <a:r>
              <a:rPr lang="en-US" smtClean="0"/>
              <a:t>Satisfying the goals of the user and his/her intended use of the information (</a:t>
            </a:r>
            <a:r>
              <a:rPr lang="en-US" i="1" smtClean="0"/>
              <a:t>information need</a:t>
            </a:r>
            <a:r>
              <a:rPr lang="en-US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D35F4C-AFA1-4592-8A88-837E02533AFD}" type="slidenum">
              <a:rPr lang="en-US" smtClean="0"/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Keyword Search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Simplest notion of relevance is that the query string appears verbatim in the document.</a:t>
            </a:r>
          </a:p>
          <a:p>
            <a:pPr eaLnBrk="1" hangingPunct="1"/>
            <a:r>
              <a:rPr lang="en-US" smtClean="0"/>
              <a:t>Slightly less strict notion is that the words in the query appear frequently in the document, in any order (</a:t>
            </a:r>
            <a:r>
              <a:rPr lang="en-US" i="1" smtClean="0"/>
              <a:t>bag of words</a:t>
            </a:r>
            <a:r>
              <a:rPr lang="en-US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1DE621-48F5-4F5A-9324-96C8E3C018C6}" type="slidenum">
              <a:rPr lang="en-US" smtClean="0"/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Keywords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800600"/>
          </a:xfrm>
        </p:spPr>
        <p:txBody>
          <a:bodyPr/>
          <a:lstStyle/>
          <a:p>
            <a:pPr eaLnBrk="1" hangingPunct="1"/>
            <a:r>
              <a:rPr lang="en-US" smtClean="0"/>
              <a:t>May not retrieve relevant documents that include synonymous terms.</a:t>
            </a:r>
          </a:p>
          <a:p>
            <a:pPr lvl="1" eaLnBrk="1" hangingPunct="1"/>
            <a:r>
              <a:rPr lang="en-US" smtClean="0"/>
              <a:t>“restaurant” vs. “café”</a:t>
            </a:r>
          </a:p>
          <a:p>
            <a:pPr lvl="1" eaLnBrk="1" hangingPunct="1"/>
            <a:r>
              <a:rPr lang="en-US" smtClean="0"/>
              <a:t>“PRC” vs. “China”</a:t>
            </a:r>
          </a:p>
          <a:p>
            <a:pPr eaLnBrk="1" hangingPunct="1"/>
            <a:r>
              <a:rPr lang="en-US" smtClean="0"/>
              <a:t>May retrieve irrelevant documents that include ambiguous terms.</a:t>
            </a:r>
          </a:p>
          <a:p>
            <a:pPr lvl="1" eaLnBrk="1" hangingPunct="1"/>
            <a:r>
              <a:rPr lang="en-US" smtClean="0"/>
              <a:t>“bat” (baseball vs. mammal)</a:t>
            </a:r>
          </a:p>
          <a:p>
            <a:pPr lvl="1" eaLnBrk="1" hangingPunct="1"/>
            <a:r>
              <a:rPr lang="en-US" smtClean="0"/>
              <a:t>“Apple” (company vs. fruit)</a:t>
            </a:r>
          </a:p>
          <a:p>
            <a:pPr lvl="1" eaLnBrk="1" hangingPunct="1"/>
            <a:r>
              <a:rPr lang="en-US" smtClean="0"/>
              <a:t>“bit” (unit of data vs. act of eating)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1C48F6-2760-402C-A306-01ECA95D0274}" type="slidenum">
              <a:rPr lang="en-US" smtClean="0"/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Intelligent IR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Taking into account the </a:t>
            </a:r>
            <a:r>
              <a:rPr lang="en-US" i="1" smtClean="0"/>
              <a:t>meaning</a:t>
            </a:r>
            <a:r>
              <a:rPr lang="en-US" smtClean="0"/>
              <a:t> of the words used.</a:t>
            </a:r>
          </a:p>
          <a:p>
            <a:pPr eaLnBrk="1" hangingPunct="1"/>
            <a:r>
              <a:rPr lang="en-US" smtClean="0"/>
              <a:t>Taking into account the </a:t>
            </a:r>
            <a:r>
              <a:rPr lang="en-US" i="1" smtClean="0"/>
              <a:t>order</a:t>
            </a:r>
            <a:r>
              <a:rPr lang="en-US" smtClean="0"/>
              <a:t> of words in the query.</a:t>
            </a:r>
          </a:p>
          <a:p>
            <a:pPr eaLnBrk="1" hangingPunct="1"/>
            <a:r>
              <a:rPr lang="en-US" smtClean="0"/>
              <a:t>Adapting to the user based on direct or indirect feedback.</a:t>
            </a:r>
          </a:p>
          <a:p>
            <a:pPr eaLnBrk="1" hangingPunct="1"/>
            <a:r>
              <a:rPr lang="en-US" smtClean="0"/>
              <a:t>Taking into account the </a:t>
            </a:r>
            <a:r>
              <a:rPr lang="en-US" i="1" smtClean="0"/>
              <a:t>authority</a:t>
            </a:r>
            <a:r>
              <a:rPr lang="en-US" smtClean="0"/>
              <a:t> of the source.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</a:t>
            </a:r>
            <a:r>
              <a:rPr lang="tr-TR" dirty="0" err="1" smtClean="0"/>
              <a:t>Search</a:t>
            </a:r>
            <a:r>
              <a:rPr lang="tr-TR" dirty="0" smtClean="0"/>
              <a:t> and </a:t>
            </a:r>
            <a:r>
              <a:rPr lang="tr-TR" smtClean="0"/>
              <a:t>Mining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Web Mining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extraction</a:t>
            </a:r>
            <a:r>
              <a:rPr lang="de-DE" dirty="0" smtClean="0"/>
              <a:t> of </a:t>
            </a:r>
            <a:r>
              <a:rPr lang="de-DE" dirty="0" err="1" smtClean="0"/>
              <a:t>interesting</a:t>
            </a:r>
            <a:r>
              <a:rPr lang="de-DE" dirty="0" smtClean="0"/>
              <a:t> and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and 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artifacts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World­Wide</a:t>
            </a:r>
            <a:r>
              <a:rPr lang="de-DE" dirty="0" smtClean="0"/>
              <a:t> Web. </a:t>
            </a:r>
            <a:endParaRPr lang="tr-T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Web mining  </a:t>
            </a:r>
            <a:r>
              <a:rPr lang="en-US" dirty="0" smtClean="0"/>
              <a:t>is the application of data mining techniques to discover patterns from the Web</a:t>
            </a:r>
            <a:endParaRPr lang="tr-TR" dirty="0" smtClean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roughly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discovery</a:t>
            </a:r>
            <a:r>
              <a:rPr lang="de-DE" dirty="0" smtClean="0"/>
              <a:t> </a:t>
            </a:r>
            <a:r>
              <a:rPr lang="de-DE" dirty="0" err="1" smtClean="0"/>
              <a:t>domains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pertain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web </a:t>
            </a:r>
            <a:r>
              <a:rPr lang="de-DE" dirty="0" err="1" smtClean="0"/>
              <a:t>mining</a:t>
            </a:r>
            <a:r>
              <a:rPr lang="de-DE" dirty="0" smtClean="0"/>
              <a:t>: Web Content Mining, Web </a:t>
            </a:r>
            <a:r>
              <a:rPr lang="de-DE" dirty="0" err="1" smtClean="0"/>
              <a:t>Structure</a:t>
            </a:r>
            <a:r>
              <a:rPr lang="de-DE" dirty="0" smtClean="0"/>
              <a:t> Mining, and Web </a:t>
            </a:r>
            <a:r>
              <a:rPr lang="de-DE" dirty="0" err="1" smtClean="0"/>
              <a:t>Usage</a:t>
            </a:r>
            <a:r>
              <a:rPr lang="de-DE" dirty="0" smtClean="0"/>
              <a:t> Mining.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4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528153-8D05-48EE-9160-52515D2DBEB3}" type="slidenum">
              <a:rPr lang="en-US" smtClean="0"/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 System Architecture</a:t>
            </a:r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7543800" y="4572000"/>
            <a:ext cx="1143000" cy="1447800"/>
          </a:xfrm>
          <a:prstGeom prst="flowChartMagneticDisk">
            <a:avLst/>
          </a:prstGeom>
          <a:solidFill>
            <a:srgbClr val="11DB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Text</a:t>
            </a:r>
          </a:p>
          <a:p>
            <a:r>
              <a:rPr lang="en-US" sz="2400" i="0"/>
              <a:t>Database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7315200" y="3200400"/>
            <a:ext cx="1447800" cy="914400"/>
          </a:xfrm>
          <a:prstGeom prst="rect">
            <a:avLst/>
          </a:prstGeom>
          <a:solidFill>
            <a:srgbClr val="98E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Database</a:t>
            </a:r>
          </a:p>
          <a:p>
            <a:r>
              <a:rPr lang="en-US" sz="2400" i="0"/>
              <a:t>Manager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5334000" y="3200400"/>
            <a:ext cx="1524000" cy="914400"/>
          </a:xfrm>
          <a:prstGeom prst="rect">
            <a:avLst/>
          </a:prstGeom>
          <a:solidFill>
            <a:srgbClr val="98E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Indexing</a:t>
            </a: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5410200" y="4495800"/>
            <a:ext cx="1447800" cy="762000"/>
          </a:xfrm>
          <a:prstGeom prst="ellipse">
            <a:avLst/>
          </a:prstGeom>
          <a:solidFill>
            <a:srgbClr val="11DB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Index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124200" y="3200400"/>
            <a:ext cx="1676400" cy="838200"/>
          </a:xfrm>
          <a:prstGeom prst="rect">
            <a:avLst/>
          </a:prstGeom>
          <a:solidFill>
            <a:srgbClr val="98E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Query</a:t>
            </a:r>
          </a:p>
          <a:p>
            <a:r>
              <a:rPr lang="en-US" sz="2400" i="0"/>
              <a:t>Operations</a:t>
            </a: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3124200" y="4419600"/>
            <a:ext cx="1676400" cy="838200"/>
          </a:xfrm>
          <a:prstGeom prst="rect">
            <a:avLst/>
          </a:prstGeom>
          <a:solidFill>
            <a:srgbClr val="98E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Searching</a:t>
            </a:r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3124200" y="5562600"/>
            <a:ext cx="1676400" cy="838200"/>
          </a:xfrm>
          <a:prstGeom prst="rect">
            <a:avLst/>
          </a:prstGeom>
          <a:solidFill>
            <a:srgbClr val="98E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Ranking</a:t>
            </a:r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1295400" y="5486400"/>
            <a:ext cx="1371600" cy="838200"/>
          </a:xfrm>
          <a:prstGeom prst="ellipse">
            <a:avLst/>
          </a:prstGeom>
          <a:solidFill>
            <a:srgbClr val="11DB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Ranked</a:t>
            </a:r>
          </a:p>
          <a:p>
            <a:r>
              <a:rPr lang="en-US" sz="2400" i="0"/>
              <a:t>Docs</a:t>
            </a:r>
          </a:p>
        </p:txBody>
      </p:sp>
      <p:sp>
        <p:nvSpPr>
          <p:cNvPr id="24588" name="Oval 13"/>
          <p:cNvSpPr>
            <a:spLocks noChangeArrowheads="1"/>
          </p:cNvSpPr>
          <p:nvPr/>
        </p:nvSpPr>
        <p:spPr bwMode="auto">
          <a:xfrm>
            <a:off x="1219200" y="3200400"/>
            <a:ext cx="1524000" cy="838200"/>
          </a:xfrm>
          <a:prstGeom prst="ellipse">
            <a:avLst/>
          </a:prstGeom>
          <a:solidFill>
            <a:srgbClr val="11DB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User</a:t>
            </a:r>
          </a:p>
          <a:p>
            <a:r>
              <a:rPr lang="en-US" sz="2400" i="0"/>
              <a:t>Feedback</a:t>
            </a: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2895600" y="2362200"/>
            <a:ext cx="3962400" cy="533400"/>
          </a:xfrm>
          <a:prstGeom prst="rect">
            <a:avLst/>
          </a:prstGeom>
          <a:solidFill>
            <a:srgbClr val="98E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Text Operations</a:t>
            </a:r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3810000" y="1600200"/>
            <a:ext cx="2362200" cy="457200"/>
          </a:xfrm>
          <a:prstGeom prst="rect">
            <a:avLst/>
          </a:prstGeom>
          <a:solidFill>
            <a:srgbClr val="98ED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User Interface</a:t>
            </a:r>
          </a:p>
        </p:txBody>
      </p:sp>
      <p:sp>
        <p:nvSpPr>
          <p:cNvPr id="24591" name="Oval 23"/>
          <p:cNvSpPr>
            <a:spLocks noChangeArrowheads="1"/>
          </p:cNvSpPr>
          <p:nvPr/>
        </p:nvSpPr>
        <p:spPr bwMode="auto">
          <a:xfrm>
            <a:off x="5334000" y="5486400"/>
            <a:ext cx="1600200" cy="838200"/>
          </a:xfrm>
          <a:prstGeom prst="ellipse">
            <a:avLst/>
          </a:prstGeom>
          <a:solidFill>
            <a:srgbClr val="11DB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Retrieved</a:t>
            </a:r>
          </a:p>
          <a:p>
            <a:r>
              <a:rPr lang="en-US" sz="2400" i="0"/>
              <a:t>Docs</a:t>
            </a:r>
          </a:p>
        </p:txBody>
      </p:sp>
      <p:sp>
        <p:nvSpPr>
          <p:cNvPr id="24592" name="Oval 28"/>
          <p:cNvSpPr>
            <a:spLocks noChangeArrowheads="1"/>
          </p:cNvSpPr>
          <p:nvPr/>
        </p:nvSpPr>
        <p:spPr bwMode="auto">
          <a:xfrm>
            <a:off x="1524000" y="2209800"/>
            <a:ext cx="1066800" cy="838200"/>
          </a:xfrm>
          <a:prstGeom prst="ellipse">
            <a:avLst/>
          </a:prstGeom>
          <a:solidFill>
            <a:srgbClr val="11DB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User</a:t>
            </a:r>
          </a:p>
          <a:p>
            <a:r>
              <a:rPr lang="en-US" sz="2400" i="0"/>
              <a:t>Need</a:t>
            </a:r>
          </a:p>
        </p:txBody>
      </p:sp>
      <p:sp>
        <p:nvSpPr>
          <p:cNvPr id="24593" name="Line 35"/>
          <p:cNvSpPr>
            <a:spLocks noChangeShapeType="1"/>
          </p:cNvSpPr>
          <p:nvPr/>
        </p:nvSpPr>
        <p:spPr bwMode="auto">
          <a:xfrm>
            <a:off x="25908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594" name="Oval 39"/>
          <p:cNvSpPr>
            <a:spLocks noChangeArrowheads="1"/>
          </p:cNvSpPr>
          <p:nvPr/>
        </p:nvSpPr>
        <p:spPr bwMode="auto">
          <a:xfrm>
            <a:off x="7467600" y="1828800"/>
            <a:ext cx="1143000" cy="762000"/>
          </a:xfrm>
          <a:prstGeom prst="ellipse">
            <a:avLst/>
          </a:prstGeom>
          <a:solidFill>
            <a:srgbClr val="11DB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Text</a:t>
            </a:r>
          </a:p>
        </p:txBody>
      </p:sp>
      <p:cxnSp>
        <p:nvCxnSpPr>
          <p:cNvPr id="24595" name="AutoShape 42"/>
          <p:cNvCxnSpPr>
            <a:cxnSpLocks noChangeShapeType="1"/>
            <a:stCxn id="24581" idx="0"/>
            <a:endCxn id="24594" idx="4"/>
          </p:cNvCxnSpPr>
          <p:nvPr/>
        </p:nvCxnSpPr>
        <p:spPr bwMode="auto">
          <a:xfrm rot="-5400000">
            <a:off x="7734300" y="28956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6" name="AutoShape 43"/>
          <p:cNvCxnSpPr>
            <a:cxnSpLocks noChangeShapeType="1"/>
            <a:stCxn id="24594" idx="2"/>
            <a:endCxn id="24590" idx="3"/>
          </p:cNvCxnSpPr>
          <p:nvPr/>
        </p:nvCxnSpPr>
        <p:spPr bwMode="auto">
          <a:xfrm rot="10800000">
            <a:off x="6172200" y="1828800"/>
            <a:ext cx="1295400" cy="381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4597" name="AutoShape 44"/>
          <p:cNvCxnSpPr>
            <a:cxnSpLocks noChangeShapeType="1"/>
            <a:stCxn id="24594" idx="2"/>
            <a:endCxn id="24589" idx="3"/>
          </p:cNvCxnSpPr>
          <p:nvPr/>
        </p:nvCxnSpPr>
        <p:spPr bwMode="auto">
          <a:xfrm rot="10800000" flipV="1">
            <a:off x="6858000" y="2209800"/>
            <a:ext cx="609600" cy="419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4598" name="Line 46"/>
          <p:cNvSpPr>
            <a:spLocks noChangeShapeType="1"/>
          </p:cNvSpPr>
          <p:nvPr/>
        </p:nvSpPr>
        <p:spPr bwMode="auto">
          <a:xfrm>
            <a:off x="60198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599" name="Line 47"/>
          <p:cNvSpPr>
            <a:spLocks noChangeShapeType="1"/>
          </p:cNvSpPr>
          <p:nvPr/>
        </p:nvSpPr>
        <p:spPr bwMode="auto">
          <a:xfrm flipH="1">
            <a:off x="68580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00" name="Line 48"/>
          <p:cNvSpPr>
            <a:spLocks noChangeShapeType="1"/>
          </p:cNvSpPr>
          <p:nvPr/>
        </p:nvSpPr>
        <p:spPr bwMode="auto">
          <a:xfrm>
            <a:off x="60960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01" name="Line 50"/>
          <p:cNvSpPr>
            <a:spLocks noChangeShapeType="1"/>
          </p:cNvSpPr>
          <p:nvPr/>
        </p:nvSpPr>
        <p:spPr bwMode="auto">
          <a:xfrm flipH="1">
            <a:off x="48006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02" name="Line 53"/>
          <p:cNvSpPr>
            <a:spLocks noChangeShapeType="1"/>
          </p:cNvSpPr>
          <p:nvPr/>
        </p:nvSpPr>
        <p:spPr bwMode="auto">
          <a:xfrm>
            <a:off x="48006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03" name="Line 54"/>
          <p:cNvSpPr>
            <a:spLocks noChangeShapeType="1"/>
          </p:cNvSpPr>
          <p:nvPr/>
        </p:nvSpPr>
        <p:spPr bwMode="auto">
          <a:xfrm flipH="1">
            <a:off x="48006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04" name="Line 55"/>
          <p:cNvSpPr>
            <a:spLocks noChangeShapeType="1"/>
          </p:cNvSpPr>
          <p:nvPr/>
        </p:nvSpPr>
        <p:spPr bwMode="auto">
          <a:xfrm flipH="1">
            <a:off x="26670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05" name="Line 56"/>
          <p:cNvSpPr>
            <a:spLocks noChangeShapeType="1"/>
          </p:cNvSpPr>
          <p:nvPr/>
        </p:nvSpPr>
        <p:spPr bwMode="auto">
          <a:xfrm>
            <a:off x="2743200" y="3657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06" name="Line 57"/>
          <p:cNvSpPr>
            <a:spLocks noChangeShapeType="1"/>
          </p:cNvSpPr>
          <p:nvPr/>
        </p:nvSpPr>
        <p:spPr bwMode="auto">
          <a:xfrm>
            <a:off x="38100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07" name="Oval 58"/>
          <p:cNvSpPr>
            <a:spLocks noChangeArrowheads="1"/>
          </p:cNvSpPr>
          <p:nvPr/>
        </p:nvSpPr>
        <p:spPr bwMode="auto">
          <a:xfrm>
            <a:off x="1371600" y="4495800"/>
            <a:ext cx="1219200" cy="685800"/>
          </a:xfrm>
          <a:prstGeom prst="ellipse">
            <a:avLst/>
          </a:prstGeom>
          <a:solidFill>
            <a:srgbClr val="11DB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i="0"/>
              <a:t>Query</a:t>
            </a:r>
          </a:p>
        </p:txBody>
      </p:sp>
      <p:sp>
        <p:nvSpPr>
          <p:cNvPr id="24608" name="Line 60"/>
          <p:cNvSpPr>
            <a:spLocks noChangeShapeType="1"/>
          </p:cNvSpPr>
          <p:nvPr/>
        </p:nvSpPr>
        <p:spPr bwMode="auto">
          <a:xfrm flipH="1">
            <a:off x="2362200" y="3886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09" name="Line 61"/>
          <p:cNvSpPr>
            <a:spLocks noChangeShapeType="1"/>
          </p:cNvSpPr>
          <p:nvPr/>
        </p:nvSpPr>
        <p:spPr bwMode="auto">
          <a:xfrm>
            <a:off x="2590800" y="4876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10" name="Line 62"/>
          <p:cNvSpPr>
            <a:spLocks noChangeShapeType="1"/>
          </p:cNvSpPr>
          <p:nvPr/>
        </p:nvSpPr>
        <p:spPr bwMode="auto">
          <a:xfrm>
            <a:off x="80772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11" name="Line 64"/>
          <p:cNvSpPr>
            <a:spLocks noChangeShapeType="1"/>
          </p:cNvSpPr>
          <p:nvPr/>
        </p:nvSpPr>
        <p:spPr bwMode="auto">
          <a:xfrm flipH="1">
            <a:off x="1295400" y="1981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12" name="Line 67"/>
          <p:cNvSpPr>
            <a:spLocks noChangeShapeType="1"/>
          </p:cNvSpPr>
          <p:nvPr/>
        </p:nvSpPr>
        <p:spPr bwMode="auto">
          <a:xfrm>
            <a:off x="38100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13" name="Line 68"/>
          <p:cNvSpPr>
            <a:spLocks noChangeShapeType="1"/>
          </p:cNvSpPr>
          <p:nvPr/>
        </p:nvSpPr>
        <p:spPr bwMode="auto">
          <a:xfrm>
            <a:off x="39624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14" name="Line 71"/>
          <p:cNvSpPr>
            <a:spLocks noChangeShapeType="1"/>
          </p:cNvSpPr>
          <p:nvPr/>
        </p:nvSpPr>
        <p:spPr bwMode="auto">
          <a:xfrm flipH="1">
            <a:off x="1295400" y="1828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15" name="Line 72"/>
          <p:cNvSpPr>
            <a:spLocks noChangeShapeType="1"/>
          </p:cNvSpPr>
          <p:nvPr/>
        </p:nvSpPr>
        <p:spPr bwMode="auto">
          <a:xfrm>
            <a:off x="2057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24616" name="Line 74"/>
          <p:cNvSpPr>
            <a:spLocks noChangeShapeType="1"/>
          </p:cNvSpPr>
          <p:nvPr/>
        </p:nvSpPr>
        <p:spPr bwMode="auto">
          <a:xfrm>
            <a:off x="1295400" y="1981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cxnSp>
        <p:nvCxnSpPr>
          <p:cNvPr id="24617" name="AutoShape 75"/>
          <p:cNvCxnSpPr>
            <a:cxnSpLocks noChangeShapeType="1"/>
            <a:stCxn id="24587" idx="2"/>
            <a:endCxn id="24590" idx="1"/>
          </p:cNvCxnSpPr>
          <p:nvPr/>
        </p:nvCxnSpPr>
        <p:spPr bwMode="auto">
          <a:xfrm rot="10800000" flipH="1">
            <a:off x="1295400" y="1828800"/>
            <a:ext cx="2514600" cy="4076700"/>
          </a:xfrm>
          <a:prstGeom prst="bentConnector3">
            <a:avLst>
              <a:gd name="adj1" fmla="val -90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4618" name="Text Box 76"/>
          <p:cNvSpPr txBox="1">
            <a:spLocks noChangeArrowheads="1"/>
          </p:cNvSpPr>
          <p:nvPr/>
        </p:nvSpPr>
        <p:spPr bwMode="auto">
          <a:xfrm>
            <a:off x="4267200" y="2819400"/>
            <a:ext cx="157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0"/>
              <a:t>Logical View</a:t>
            </a:r>
          </a:p>
        </p:txBody>
      </p:sp>
      <p:sp>
        <p:nvSpPr>
          <p:cNvPr id="24619" name="Text Box 77"/>
          <p:cNvSpPr txBox="1">
            <a:spLocks noChangeArrowheads="1"/>
          </p:cNvSpPr>
          <p:nvPr/>
        </p:nvSpPr>
        <p:spPr bwMode="auto">
          <a:xfrm>
            <a:off x="6324600" y="4191000"/>
            <a:ext cx="102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0"/>
              <a:t>Inverted</a:t>
            </a:r>
          </a:p>
          <a:p>
            <a:pPr algn="l"/>
            <a:r>
              <a:rPr lang="en-US" sz="2000" i="0"/>
              <a:t>      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DF4697-20B5-4CA6-A846-95B2A581B308}" type="slidenum">
              <a:rPr lang="en-US" smtClean="0"/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 System Components</a:t>
            </a:r>
          </a:p>
        </p:txBody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Text Operations</a:t>
            </a:r>
            <a:r>
              <a:rPr lang="en-US" smtClean="0"/>
              <a:t> forms index words (tokens).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Stopword removal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Stemming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Indexing</a:t>
            </a:r>
            <a:r>
              <a:rPr lang="en-US" smtClean="0"/>
              <a:t> constructs an </a:t>
            </a:r>
            <a:r>
              <a:rPr lang="en-US" i="1" u="sng" smtClean="0"/>
              <a:t>inverted index</a:t>
            </a:r>
            <a:r>
              <a:rPr lang="en-US" smtClean="0"/>
              <a:t> of word to document pointers.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Searching</a:t>
            </a:r>
            <a:r>
              <a:rPr lang="en-US" smtClean="0"/>
              <a:t> retrieves documents that contain a given query token from the inverted index.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Ranking</a:t>
            </a:r>
            <a:r>
              <a:rPr lang="en-US" smtClean="0"/>
              <a:t> scores all retrieved documents according to a relevance metric.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C3A748-7EF1-443B-AE7A-EC7D8BD07C52}" type="slidenum">
              <a:rPr lang="en-US" smtClean="0"/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 System Components (continued)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User Interface</a:t>
            </a:r>
            <a:r>
              <a:rPr lang="en-US" smtClean="0"/>
              <a:t> manages interaction with the user: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Query input and document output.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Relevance feedback.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Visualization of results.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Query Operations</a:t>
            </a:r>
            <a:r>
              <a:rPr lang="en-US" smtClean="0"/>
              <a:t> transform the query to improve retrieval: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Query expansion using a thesaurus.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mtClean="0"/>
              <a:t>Query transformation using relevance feedback.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6A246-D6DF-40F9-A406-2F7306B9ECD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IR and 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A </a:t>
            </a:r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search engine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is the practical application of </a:t>
            </a:r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information retrieval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techniques to large scale text collections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Web search engines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are best-known examples, but many others</a:t>
            </a:r>
          </a:p>
          <a:p>
            <a:pPr lvl="1">
              <a:lnSpc>
                <a:spcPct val="90000"/>
              </a:lnSpc>
            </a:pP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Open source 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search engines are important for research and development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e.g., </a:t>
            </a:r>
            <a:r>
              <a:rPr lang="en-US" altLang="zh-CN" dirty="0" err="1" smtClean="0">
                <a:latin typeface="Calibri" pitchFamily="34" charset="0"/>
                <a:ea typeface="宋体" pitchFamily="2" charset="-122"/>
              </a:rPr>
              <a:t>Lucene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, Lemur/Indri, </a:t>
            </a:r>
            <a:r>
              <a:rPr lang="en-US" altLang="zh-CN" i="1" dirty="0" err="1" smtClean="0">
                <a:latin typeface="Calibri" pitchFamily="34" charset="0"/>
                <a:ea typeface="宋体" pitchFamily="2" charset="-122"/>
              </a:rPr>
              <a:t>Galago</a:t>
            </a:r>
            <a:endParaRPr lang="en-US" altLang="zh-CN" i="1" dirty="0" smtClean="0">
              <a:latin typeface="Calibri" pitchFamily="34" charset="0"/>
              <a:ea typeface="宋体" pitchFamily="2" charset="-122"/>
            </a:endParaRPr>
          </a:p>
          <a:p>
            <a:pPr lvl="2">
              <a:lnSpc>
                <a:spcPct val="90000"/>
              </a:lnSpc>
            </a:pPr>
            <a:endParaRPr lang="en-US" altLang="zh-CN" i="1" dirty="0" smtClean="0"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Big issues include main IR issues but also some others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CD9CF-5ECF-4888-A3ED-45AC334DECC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IR and Search Engines</a:t>
            </a: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990600" y="2514600"/>
            <a:ext cx="2667000" cy="33147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endParaRPr lang="en-US" altLang="zh-CN" sz="20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Relevance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  -Effective ranking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en-US" altLang="zh-CN" sz="1800" i="1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Evaluation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  -Testing and measuring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en-US" altLang="zh-CN" sz="1800" i="1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Information needs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 </a:t>
            </a:r>
            <a:r>
              <a:rPr lang="en-US" altLang="zh-CN" sz="18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-User interaction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en-US" altLang="zh-CN" sz="2000" i="1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6500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429000" cy="46132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Performance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  </a:t>
            </a:r>
            <a:r>
              <a:rPr lang="en-US" altLang="zh-CN" sz="18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-Efficient search and indexing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Incorporating new data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  </a:t>
            </a:r>
            <a:r>
              <a:rPr lang="en-US" altLang="zh-CN" sz="18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-Coverage and freshness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en-US" altLang="zh-CN" sz="1800" i="1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Scalability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 </a:t>
            </a:r>
            <a:r>
              <a:rPr lang="en-US" altLang="zh-CN" sz="18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-Growing with data and users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en-US" altLang="zh-CN" sz="1800" i="1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Adaptability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 </a:t>
            </a:r>
            <a:r>
              <a:rPr lang="en-US" altLang="zh-CN" sz="18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-Tuning for applications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en-US" altLang="zh-CN" sz="1800" i="1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Specific problems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CN" sz="1800" i="1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 -e.g. Spam</a:t>
            </a:r>
            <a:endParaRPr lang="en-US" altLang="zh-CN" sz="2000" i="1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6501" name="AutoShape 7"/>
          <p:cNvSpPr>
            <a:spLocks noChangeArrowheads="1"/>
          </p:cNvSpPr>
          <p:nvPr/>
        </p:nvSpPr>
        <p:spPr bwMode="auto">
          <a:xfrm>
            <a:off x="3810000" y="3851275"/>
            <a:ext cx="838200" cy="415925"/>
          </a:xfrm>
          <a:prstGeom prst="rightArrow">
            <a:avLst>
              <a:gd name="adj1" fmla="val 50000"/>
              <a:gd name="adj2" fmla="val 50382"/>
            </a:avLst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endParaRPr lang="en-US" altLang="zh-CN" sz="1600">
              <a:solidFill>
                <a:srgbClr val="000000"/>
              </a:solidFill>
              <a:latin typeface="Californian FB" pitchFamily="18" charset="0"/>
              <a:ea typeface="宋体" pitchFamily="2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4400" y="1524000"/>
            <a:ext cx="2832100" cy="330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Information Retrieval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10200" y="1524000"/>
            <a:ext cx="2039938" cy="330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+mj-lt"/>
              </a:rPr>
              <a:t>Search Engines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5C6AC-E1BB-44CA-8C28-707E6C5830D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0752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Search Engine Issues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Performance</a:t>
            </a:r>
          </a:p>
          <a:p>
            <a:pPr lvl="1"/>
            <a:r>
              <a:rPr lang="en-US" altLang="zh-CN" smtClean="0">
                <a:latin typeface="Calibri" pitchFamily="34" charset="0"/>
                <a:ea typeface="宋体" pitchFamily="2" charset="-122"/>
              </a:rPr>
              <a:t>Measuring and improving the efficiency of search </a:t>
            </a:r>
          </a:p>
          <a:p>
            <a:pPr lvl="2"/>
            <a:r>
              <a:rPr lang="en-US" altLang="zh-CN" smtClean="0">
                <a:latin typeface="Calibri" pitchFamily="34" charset="0"/>
                <a:ea typeface="宋体" pitchFamily="2" charset="-122"/>
              </a:rPr>
              <a:t>e.g., reducing </a:t>
            </a:r>
            <a:r>
              <a:rPr lang="en-US" altLang="zh-CN" i="1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response time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, increasing </a:t>
            </a:r>
            <a:r>
              <a:rPr lang="en-US" altLang="zh-CN" i="1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query throughput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,  increasing </a:t>
            </a:r>
            <a:r>
              <a:rPr lang="en-US" altLang="zh-CN" i="1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indexing speed</a:t>
            </a:r>
          </a:p>
          <a:p>
            <a:pPr lvl="2"/>
            <a:endParaRPr lang="en-US" altLang="zh-CN" i="1" smtClean="0">
              <a:latin typeface="Calibri" pitchFamily="34" charset="0"/>
              <a:ea typeface="宋体" pitchFamily="2" charset="-122"/>
            </a:endParaRPr>
          </a:p>
          <a:p>
            <a:pPr lvl="1"/>
            <a:r>
              <a:rPr lang="en-US" altLang="zh-CN" i="1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Indexes</a:t>
            </a:r>
            <a:r>
              <a:rPr lang="en-US" altLang="zh-CN" i="1" smtClean="0"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are data structures designed to improve search efficiency</a:t>
            </a:r>
          </a:p>
          <a:p>
            <a:pPr lvl="2"/>
            <a:r>
              <a:rPr lang="en-US" altLang="zh-CN" smtClean="0">
                <a:latin typeface="Calibri" pitchFamily="34" charset="0"/>
                <a:ea typeface="宋体" pitchFamily="2" charset="-122"/>
              </a:rPr>
              <a:t>designing and implementing them are major issues for search engines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E32A0-2532-424E-B4C2-1F7FEAD3CA7F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Search Engine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Dynamic data (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Incorporating new data)</a:t>
            </a:r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The “collection” for most real applications is </a:t>
            </a:r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constantly changing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in terms of updates, additions, deletions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e.g., web pages</a:t>
            </a:r>
          </a:p>
          <a:p>
            <a:pPr lvl="2">
              <a:lnSpc>
                <a:spcPct val="90000"/>
              </a:lnSpc>
            </a:pPr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Acquiring or “crawling” the documents is a major task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Typical measures are 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coverage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(how much has been indexed) and 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freshness</a:t>
            </a: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(how recently was it indexed)</a:t>
            </a:r>
          </a:p>
          <a:p>
            <a:pPr lvl="2">
              <a:lnSpc>
                <a:spcPct val="90000"/>
              </a:lnSpc>
            </a:pPr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Updating the indexes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while </a:t>
            </a:r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processing queries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is also a design issue</a:t>
            </a:r>
          </a:p>
          <a:p>
            <a:pPr lvl="2">
              <a:lnSpc>
                <a:spcPct val="90000"/>
              </a:lnSpc>
            </a:pPr>
            <a:endParaRPr lang="en-US" altLang="zh-CN" i="1" dirty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AA8D0415-EA66-4A96-8348-B2FD76379F0E}" type="slidenum">
              <a:rPr lang="en-US"/>
              <a:pPr>
                <a:buNone/>
                <a:defRPr/>
              </a:pPr>
              <a:t>47</a:t>
            </a:fld>
            <a:endParaRPr lang="en-US" dirty="0"/>
          </a:p>
        </p:txBody>
      </p:sp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Search Engine Issues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Scalability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Making everything work with millions of users every day, and many terabytes of documents</a:t>
            </a:r>
          </a:p>
          <a:p>
            <a:pPr lvl="1"/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Distributed processing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is essential</a:t>
            </a:r>
          </a:p>
          <a:p>
            <a:pPr lvl="1"/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pPr lvl="1"/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Adaptability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Changing and tuning search engine components such as ranking algorithm, indexing strategy, interface for different applications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FEAC44BB-08F0-4497-A311-03E033291A88}" type="slidenum">
              <a:rPr lang="en-US"/>
              <a:pPr>
                <a:buNone/>
                <a:defRPr/>
              </a:pPr>
              <a:t>48</a:t>
            </a:fld>
            <a:endParaRPr lang="en-US" dirty="0"/>
          </a:p>
        </p:txBody>
      </p:sp>
      <p:sp>
        <p:nvSpPr>
          <p:cNvPr id="11059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Search Engine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Spam</a:t>
            </a:r>
          </a:p>
          <a:p>
            <a:pPr lvl="1"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For Web search, </a:t>
            </a:r>
            <a:r>
              <a:rPr lang="en-US" altLang="zh-CN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spam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 in all its forms is one of the major issues</a:t>
            </a:r>
          </a:p>
          <a:p>
            <a:pPr lvl="1">
              <a:lnSpc>
                <a:spcPct val="90000"/>
              </a:lnSpc>
            </a:pPr>
            <a:endParaRPr lang="en-US" altLang="zh-CN" smtClean="0">
              <a:latin typeface="Calibri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Affects the efficiency of search engines and, more seriously, the </a:t>
            </a:r>
            <a:r>
              <a:rPr lang="en-US" altLang="zh-CN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effectiveness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 of the results</a:t>
            </a:r>
          </a:p>
          <a:p>
            <a:pPr lvl="1">
              <a:lnSpc>
                <a:spcPct val="90000"/>
              </a:lnSpc>
            </a:pPr>
            <a:endParaRPr lang="en-US" altLang="zh-CN" smtClean="0">
              <a:latin typeface="Calibri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Many types of spam</a:t>
            </a:r>
          </a:p>
          <a:p>
            <a:pPr lvl="2"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e.g. spamdexing or term spam, link spam, “optimization”</a:t>
            </a:r>
          </a:p>
          <a:p>
            <a:pPr lvl="2">
              <a:lnSpc>
                <a:spcPct val="90000"/>
              </a:lnSpc>
            </a:pPr>
            <a:endParaRPr lang="en-US" altLang="zh-CN" smtClean="0">
              <a:latin typeface="Calibri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New subfield called </a:t>
            </a:r>
            <a:r>
              <a:rPr lang="en-US" altLang="zh-CN" i="1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adversarial IR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, since spammers are “adversaries” with different goals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7454085-4771-47E6-B4AF-FFAD81851F58}" type="slidenum">
              <a:rPr lang="en-US"/>
              <a:pPr>
                <a:buNone/>
                <a:defRPr/>
              </a:pPr>
              <a:t>49</a:t>
            </a:fld>
            <a:endParaRPr lang="en-US" dirty="0"/>
          </a:p>
        </p:txBody>
      </p:sp>
      <p:sp>
        <p:nvSpPr>
          <p:cNvPr id="136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  <a:ea typeface="ＭＳ Ｐゴシック" pitchFamily="34" charset="-128"/>
              </a:rPr>
              <a:t>Architecture of SE</a:t>
            </a:r>
          </a:p>
        </p:txBody>
      </p:sp>
      <p:sp>
        <p:nvSpPr>
          <p:cNvPr id="136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alibri" pitchFamily="34" charset="0"/>
              <a:ea typeface="ＭＳ Ｐゴシック" pitchFamily="34" charset="-128"/>
            </a:endParaRPr>
          </a:p>
          <a:p>
            <a:endParaRPr lang="zh-CN" altLang="en-US" smtClean="0">
              <a:latin typeface="Calibri" pitchFamily="34" charset="0"/>
              <a:ea typeface="ＭＳ Ｐゴシック" pitchFamily="34" charset="-128"/>
            </a:endParaRPr>
          </a:p>
          <a:p>
            <a:endParaRPr lang="zh-CN" altLang="en-US" smtClean="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zh-CN" sz="3600" smtClean="0">
                <a:latin typeface="Calibri" pitchFamily="34" charset="0"/>
                <a:ea typeface="ＭＳ Ｐゴシック" pitchFamily="34" charset="-128"/>
              </a:rPr>
              <a:t>How do search engines like Google work?</a:t>
            </a:r>
            <a:r>
              <a:rPr lang="en-US" altLang="zh-CN" sz="3200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endParaRPr lang="en-US" altLang="zh-CN" sz="3200" smtClean="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zh-CN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2" charset="-128"/>
              </a:rPr>
              <a:t>Unstructured (text) vs. structured (database) data in 1996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DB5678-F821-4EC4-A931-4A1F11A844AE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685800" y="1914525"/>
          <a:ext cx="7772400" cy="4552950"/>
        </p:xfrm>
        <a:graphic>
          <a:graphicData uri="http://schemas.openxmlformats.org/presentationml/2006/ole">
            <p:oleObj spid="_x0000_s2050" r:id="rId3" imgW="7771758" imgH="45533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52610-3CDD-421B-9265-ABF24F0A1EA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endParaRPr lang="zh-CN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6309" name="AutoShape 5"/>
          <p:cNvSpPr>
            <a:spLocks noChangeArrowheads="1"/>
          </p:cNvSpPr>
          <p:nvPr/>
        </p:nvSpPr>
        <p:spPr bwMode="auto">
          <a:xfrm>
            <a:off x="4992688" y="5938838"/>
            <a:ext cx="3846512" cy="466725"/>
          </a:xfrm>
          <a:prstGeom prst="leftArrowCallout">
            <a:avLst>
              <a:gd name="adj1" fmla="val 25000"/>
              <a:gd name="adj2" fmla="val 25000"/>
              <a:gd name="adj3" fmla="val 137358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>
                <a:latin typeface="Times" charset="0"/>
                <a:ea typeface="宋体" pitchFamily="2" charset="-122"/>
              </a:rPr>
              <a:t>Algorithmic results.</a:t>
            </a:r>
          </a:p>
        </p:txBody>
      </p:sp>
      <p:sp>
        <p:nvSpPr>
          <p:cNvPr id="866310" name="AutoShape 6"/>
          <p:cNvSpPr>
            <a:spLocks noChangeArrowheads="1"/>
          </p:cNvSpPr>
          <p:nvPr/>
        </p:nvSpPr>
        <p:spPr bwMode="auto">
          <a:xfrm>
            <a:off x="4876800" y="2827338"/>
            <a:ext cx="2357438" cy="830262"/>
          </a:xfrm>
          <a:prstGeom prst="rightArrowCallout">
            <a:avLst>
              <a:gd name="adj1" fmla="val 25000"/>
              <a:gd name="adj2" fmla="val 25000"/>
              <a:gd name="adj3" fmla="val 33310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>
                <a:latin typeface="Times" charset="0"/>
                <a:ea typeface="宋体" pitchFamily="2" charset="-122"/>
              </a:rPr>
              <a:t>Paid</a:t>
            </a:r>
          </a:p>
          <a:p>
            <a:pPr algn="ctr" eaLnBrk="0" hangingPunct="0"/>
            <a:r>
              <a:rPr lang="en-US" altLang="zh-CN">
                <a:latin typeface="Times" charset="0"/>
                <a:ea typeface="宋体" pitchFamily="2" charset="-122"/>
              </a:rPr>
              <a:t>Search Ads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/>
      <p:bldP spid="8663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pPr>
              <a:buNone/>
              <a:defRPr/>
            </a:pPr>
            <a:fld id="{10120968-341B-4E95-8A47-6099D2BE0A93}" type="slidenum">
              <a:rPr lang="en-US"/>
              <a:pPr>
                <a:buNone/>
                <a:defRPr/>
              </a:pPr>
              <a:t>51</a:t>
            </a:fld>
            <a:endParaRPr lang="en-US" dirty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Calibri" pitchFamily="34" charset="0"/>
                <a:ea typeface="ＭＳ Ｐゴシック" pitchFamily="34" charset="-128"/>
              </a:rPr>
              <a:t>Architecture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134149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0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1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2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3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4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5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6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7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8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59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60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1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2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3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4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5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166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>
                  <a:ea typeface="宋体" pitchFamily="2" charset="-122"/>
                </a:rPr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134169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4170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134171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>
                  <a:ea typeface="宋体" pitchFamily="2" charset="-122"/>
                </a:rPr>
                <a:t>Ad indexes</a:t>
              </a:r>
            </a:p>
          </p:txBody>
        </p:sp>
      </p:grpSp>
      <p:graphicFrame>
        <p:nvGraphicFramePr>
          <p:cNvPr id="794652" name="Object 28"/>
          <p:cNvGraphicFramePr>
            <a:graphicFrameLocks noGrp="1" noChangeAspect="1"/>
          </p:cNvGraphicFramePr>
          <p:nvPr>
            <p:ph idx="4294967295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p:oleObj spid="_x0000_s30722" name="Document" r:id="rId3" imgW="5539012" imgH="8035023" progId="Word.Document.8">
              <p:embed/>
            </p:oleObj>
          </a:graphicData>
        </a:graphic>
      </p:graphicFrame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0" y="2895600"/>
            <a:ext cx="1828800" cy="1128713"/>
            <a:chOff x="1872" y="1824"/>
            <a:chExt cx="1152" cy="711"/>
          </a:xfrm>
        </p:grpSpPr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132" y="1824"/>
              <a:ext cx="892" cy="711"/>
              <a:chOff x="2132" y="2313"/>
              <a:chExt cx="892" cy="711"/>
            </a:xfrm>
          </p:grpSpPr>
          <p:pic>
            <p:nvPicPr>
              <p:cNvPr id="134175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76" name="Text Box 32"/>
              <p:cNvSpPr txBox="1">
                <a:spLocks noChangeArrowheads="1"/>
              </p:cNvSpPr>
              <p:nvPr/>
            </p:nvSpPr>
            <p:spPr bwMode="auto">
              <a:xfrm>
                <a:off x="2132" y="2313"/>
                <a:ext cx="8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sz="1800">
                    <a:ea typeface="宋体" pitchFamily="2" charset="-122"/>
                  </a:rPr>
                  <a:t>Web spider</a:t>
                </a:r>
              </a:p>
            </p:txBody>
          </p:sp>
        </p:grpSp>
        <p:sp>
          <p:nvSpPr>
            <p:cNvPr id="134177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134180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>
                  <a:ea typeface="宋体" pitchFamily="2" charset="-122"/>
                </a:rPr>
                <a:t>Indexer</a:t>
              </a:r>
            </a:p>
          </p:txBody>
        </p:sp>
        <p:sp>
          <p:nvSpPr>
            <p:cNvPr id="134181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743200" y="4978400"/>
            <a:ext cx="3962400" cy="1879600"/>
            <a:chOff x="1728" y="3136"/>
            <a:chExt cx="2496" cy="1184"/>
          </a:xfrm>
        </p:grpSpPr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816"/>
              <a:chOff x="1728" y="3504"/>
              <a:chExt cx="2496" cy="816"/>
            </a:xfrm>
          </p:grpSpPr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134185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134186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134188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134189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134191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134192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</p:grpSp>
          <p:sp>
            <p:nvSpPr>
              <p:cNvPr id="134193" name="Text Box 49"/>
              <p:cNvSpPr txBox="1">
                <a:spLocks noChangeArrowheads="1"/>
              </p:cNvSpPr>
              <p:nvPr/>
            </p:nvSpPr>
            <p:spPr bwMode="auto">
              <a:xfrm>
                <a:off x="2736" y="4070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sz="2000" dirty="0">
                    <a:ea typeface="宋体" pitchFamily="2" charset="-122"/>
                  </a:rPr>
                  <a:t>Indexes</a:t>
                </a:r>
              </a:p>
            </p:txBody>
          </p:sp>
        </p:grpSp>
        <p:cxnSp>
          <p:nvCxnSpPr>
            <p:cNvPr id="134194" name="AutoShape 50"/>
            <p:cNvCxnSpPr>
              <a:cxnSpLocks noChangeShapeType="1"/>
              <a:stCxn id="134180" idx="2"/>
              <a:endCxn id="134186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4195" name="AutoShape 51"/>
            <p:cNvCxnSpPr>
              <a:cxnSpLocks noChangeShapeType="1"/>
              <a:stCxn id="134180" idx="2"/>
              <a:endCxn id="134189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4196" name="AutoShape 52"/>
            <p:cNvCxnSpPr>
              <a:cxnSpLocks noChangeShapeType="1"/>
              <a:stCxn id="134180" idx="2"/>
              <a:endCxn id="134192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5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134198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4199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4200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>
                  <a:ea typeface="宋体" pitchFamily="2" charset="-122"/>
                </a:rPr>
                <a:t>Search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134202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4203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8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134206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207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sz="2000">
                    <a:ea typeface="宋体" pitchFamily="2" charset="-122"/>
                  </a:rPr>
                  <a:t>User</a:t>
                </a:r>
              </a:p>
            </p:txBody>
          </p:sp>
        </p:grpSp>
        <p:sp>
          <p:nvSpPr>
            <p:cNvPr id="134208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4E5ADE-E8D8-43BB-842A-0E24225ED0FF}" type="slidenum">
              <a:rPr lang="en-US" smtClean="0"/>
              <a:pPr>
                <a:defRPr/>
              </a:pPr>
              <a:t>52</a:t>
            </a:fld>
            <a:endParaRPr lang="en-US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8206-ED35-45C3-A75A-6D63CF81C927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1264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Indexing Process</a:t>
            </a:r>
          </a:p>
        </p:txBody>
      </p:sp>
      <p:pic>
        <p:nvPicPr>
          <p:cNvPr id="112643" name="Picture 4" descr="C:\Users\croft\Desktop\chap2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6581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D9F96-1386-4E6A-ADC2-88898FFDE753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1366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Indexing Process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Text acquisition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identifies and stores </a:t>
            </a:r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documents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for indexing</a:t>
            </a:r>
          </a:p>
          <a:p>
            <a:pPr lvl="1"/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Text transformation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transforms documents into 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index terms</a:t>
            </a: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or 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features</a:t>
            </a:r>
          </a:p>
          <a:p>
            <a:pPr lvl="1"/>
            <a:endParaRPr lang="en-US" altLang="zh-CN" i="1" dirty="0" smtClean="0">
              <a:latin typeface="Calibri" pitchFamily="34" charset="0"/>
              <a:ea typeface="宋体" pitchFamily="2" charset="-122"/>
            </a:endParaRPr>
          </a:p>
          <a:p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Index creation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takes index terms and creates data structures (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indexes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) to support fast searching</a:t>
            </a:r>
          </a:p>
          <a:p>
            <a:endParaRPr lang="en-US" altLang="zh-CN" dirty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0B4B3-9878-414D-906C-7C325D840965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1469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Query Process</a:t>
            </a:r>
          </a:p>
        </p:txBody>
      </p:sp>
      <p:pic>
        <p:nvPicPr>
          <p:cNvPr id="114691" name="Picture 3" descr="C:\Users\croft\Desktop\chap2-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286625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D994F-642E-4143-91C7-9455D35635D2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Query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User interaction</a:t>
            </a:r>
          </a:p>
          <a:p>
            <a:pPr lvl="1"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supports </a:t>
            </a:r>
            <a:r>
              <a:rPr lang="en-US" altLang="zh-CN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creation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 and </a:t>
            </a:r>
            <a:r>
              <a:rPr lang="en-US" altLang="zh-CN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refinement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 of query, display of results</a:t>
            </a:r>
          </a:p>
          <a:p>
            <a:pPr lvl="1">
              <a:lnSpc>
                <a:spcPct val="90000"/>
              </a:lnSpc>
            </a:pPr>
            <a:endParaRPr lang="en-US" altLang="zh-CN" smtClean="0"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Ranking</a:t>
            </a:r>
          </a:p>
          <a:p>
            <a:pPr lvl="1"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uses </a:t>
            </a:r>
            <a:r>
              <a:rPr lang="en-US" altLang="zh-CN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query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 and </a:t>
            </a:r>
            <a:r>
              <a:rPr lang="en-US" altLang="zh-CN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indexes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 to generate ranked list of documents</a:t>
            </a:r>
          </a:p>
          <a:p>
            <a:pPr lvl="1">
              <a:lnSpc>
                <a:spcPct val="90000"/>
              </a:lnSpc>
            </a:pPr>
            <a:endParaRPr lang="en-US" altLang="zh-CN" smtClean="0"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Evaluation</a:t>
            </a:r>
          </a:p>
          <a:p>
            <a:pPr lvl="1">
              <a:lnSpc>
                <a:spcPct val="90000"/>
              </a:lnSpc>
            </a:pPr>
            <a:r>
              <a:rPr lang="en-US" altLang="zh-CN" smtClean="0">
                <a:latin typeface="Calibri" pitchFamily="34" charset="0"/>
                <a:ea typeface="宋体" pitchFamily="2" charset="-122"/>
              </a:rPr>
              <a:t>monitors and measures </a:t>
            </a:r>
            <a:r>
              <a:rPr lang="en-US" altLang="zh-CN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effectiveness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 and </a:t>
            </a:r>
            <a:r>
              <a:rPr lang="en-US" altLang="zh-CN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efficiency</a:t>
            </a:r>
            <a:r>
              <a:rPr lang="en-US" altLang="zh-CN" smtClean="0">
                <a:latin typeface="Calibri" pitchFamily="34" charset="0"/>
                <a:ea typeface="宋体" pitchFamily="2" charset="-122"/>
              </a:rPr>
              <a:t> (primarily offline)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 Search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5B0C1-6019-4962-B076-83B650092902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Details: Text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Crawler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Identifies and acquires documents for search engine</a:t>
            </a:r>
          </a:p>
          <a:p>
            <a:pPr lvl="1">
              <a:lnSpc>
                <a:spcPct val="90000"/>
              </a:lnSpc>
            </a:pPr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Many types – web, enterprise, desktop</a:t>
            </a:r>
          </a:p>
          <a:p>
            <a:pPr lvl="1">
              <a:lnSpc>
                <a:spcPct val="90000"/>
              </a:lnSpc>
            </a:pPr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Web crawlers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follow 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links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to find documents</a:t>
            </a:r>
            <a:endParaRPr lang="en-US" altLang="zh-CN" i="1" dirty="0" smtClean="0">
              <a:latin typeface="Calibri" pitchFamily="34" charset="0"/>
              <a:ea typeface="宋体" pitchFamily="2" charset="-122"/>
            </a:endParaRP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Must efficiently find huge numbers of web pages (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coverage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) and keep them up-to-date (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freshness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Single site crawlers for 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site search</a:t>
            </a:r>
          </a:p>
          <a:p>
            <a:pPr lvl="2">
              <a:lnSpc>
                <a:spcPct val="90000"/>
              </a:lnSpc>
            </a:pP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Topical</a:t>
            </a: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or</a:t>
            </a: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focused</a:t>
            </a: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crawlers for vertical</a:t>
            </a: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search</a:t>
            </a:r>
          </a:p>
          <a:p>
            <a:pPr lvl="2">
              <a:lnSpc>
                <a:spcPct val="90000"/>
              </a:lnSpc>
            </a:pPr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Document</a:t>
            </a:r>
            <a:r>
              <a:rPr lang="en-US" altLang="zh-CN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 crawlers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 for enterprise and desktop search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Follow links and scan directories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Indexing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C7FC4-B0A5-4CAF-84F1-10E7E05780BF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926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Starts with a set of </a:t>
            </a:r>
            <a:r>
              <a:rPr lang="en-US" altLang="zh-CN" sz="2400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seeds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, which are a set of URLs given to it as</a:t>
            </a:r>
            <a:r>
              <a:rPr lang="en-US" altLang="zh-CN" sz="2400" i="1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parameters</a:t>
            </a:r>
          </a:p>
          <a:p>
            <a:pPr>
              <a:lnSpc>
                <a:spcPct val="90000"/>
              </a:lnSpc>
            </a:pPr>
            <a:endParaRPr lang="en-US" altLang="zh-CN" sz="2400" dirty="0" smtClean="0"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Seeds are added to a URL request </a:t>
            </a:r>
            <a:r>
              <a:rPr lang="en-US" altLang="zh-CN" sz="2400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queue</a:t>
            </a:r>
          </a:p>
          <a:p>
            <a:pPr>
              <a:lnSpc>
                <a:spcPct val="90000"/>
              </a:lnSpc>
            </a:pPr>
            <a:endParaRPr lang="en-US" altLang="zh-CN" sz="2400" dirty="0" smtClean="0">
              <a:solidFill>
                <a:schemeClr val="folHlink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Crawler starts </a:t>
            </a:r>
            <a:r>
              <a:rPr lang="en-US" altLang="zh-CN" sz="2400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fetching pages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 from the request queue</a:t>
            </a:r>
          </a:p>
          <a:p>
            <a:pPr>
              <a:lnSpc>
                <a:spcPct val="90000"/>
              </a:lnSpc>
            </a:pPr>
            <a:endParaRPr lang="en-US" altLang="zh-CN" sz="2400" dirty="0" smtClean="0"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Downloaded pages are parsed to find </a:t>
            </a:r>
            <a:r>
              <a:rPr lang="en-US" altLang="zh-CN" sz="2400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link tags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 that might contain </a:t>
            </a:r>
            <a:r>
              <a:rPr lang="en-US" altLang="zh-CN" sz="2400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other useful URLs</a:t>
            </a: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 to fetch</a:t>
            </a:r>
          </a:p>
          <a:p>
            <a:pPr>
              <a:lnSpc>
                <a:spcPct val="90000"/>
              </a:lnSpc>
            </a:pPr>
            <a:endParaRPr lang="en-US" altLang="zh-CN" sz="2400" dirty="0" smtClean="0"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New URLs added to the crawler’s request queue, or </a:t>
            </a:r>
            <a:r>
              <a:rPr lang="en-US" altLang="zh-CN" sz="2400" i="1" dirty="0" smtClean="0">
                <a:solidFill>
                  <a:schemeClr val="folHlink"/>
                </a:solidFill>
                <a:latin typeface="Calibri" pitchFamily="34" charset="0"/>
                <a:ea typeface="宋体" pitchFamily="2" charset="-122"/>
              </a:rPr>
              <a:t>frontier</a:t>
            </a:r>
          </a:p>
          <a:p>
            <a:pPr>
              <a:lnSpc>
                <a:spcPct val="90000"/>
              </a:lnSpc>
            </a:pPr>
            <a:endParaRPr lang="en-US" altLang="zh-CN" sz="2400" i="1" dirty="0" smtClean="0">
              <a:solidFill>
                <a:schemeClr val="folHlink"/>
              </a:solidFill>
              <a:latin typeface="Calibri" pitchFamily="34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latin typeface="Calibri" pitchFamily="34" charset="0"/>
                <a:ea typeface="宋体" pitchFamily="2" charset="-122"/>
              </a:rPr>
              <a:t>Continue until no more new URLs or disk full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Indexing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4B61A-D3FE-4993-96EB-B47A762F4649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Calibri" pitchFamily="34" charset="0"/>
                <a:ea typeface="ＭＳ Ｐゴシック" pitchFamily="34" charset="-128"/>
              </a:rPr>
              <a:t>Crawling picture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2425" y="1701800"/>
            <a:ext cx="8448675" cy="5067300"/>
            <a:chOff x="222" y="1072"/>
            <a:chExt cx="5322" cy="3192"/>
          </a:xfrm>
        </p:grpSpPr>
        <p:sp>
          <p:nvSpPr>
            <p:cNvPr id="141316" name="Freeform 4"/>
            <p:cNvSpPr>
              <a:spLocks/>
            </p:cNvSpPr>
            <p:nvPr/>
          </p:nvSpPr>
          <p:spPr bwMode="auto">
            <a:xfrm>
              <a:off x="328" y="1072"/>
              <a:ext cx="5216" cy="3192"/>
            </a:xfrm>
            <a:custGeom>
              <a:avLst/>
              <a:gdLst>
                <a:gd name="T0" fmla="*/ 1208 w 5216"/>
                <a:gd name="T1" fmla="*/ 2768 h 3192"/>
                <a:gd name="T2" fmla="*/ 8 w 5216"/>
                <a:gd name="T3" fmla="*/ 1760 h 3192"/>
                <a:gd name="T4" fmla="*/ 1256 w 5216"/>
                <a:gd name="T5" fmla="*/ 224 h 3192"/>
                <a:gd name="T6" fmla="*/ 4472 w 5216"/>
                <a:gd name="T7" fmla="*/ 416 h 3192"/>
                <a:gd name="T8" fmla="*/ 5048 w 5216"/>
                <a:gd name="T9" fmla="*/ 2528 h 3192"/>
                <a:gd name="T10" fmla="*/ 3464 w 5216"/>
                <a:gd name="T11" fmla="*/ 3152 h 3192"/>
                <a:gd name="T12" fmla="*/ 1208 w 5216"/>
                <a:gd name="T13" fmla="*/ 2768 h 3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6"/>
                <a:gd name="T22" fmla="*/ 0 h 3192"/>
                <a:gd name="T23" fmla="*/ 5216 w 5216"/>
                <a:gd name="T24" fmla="*/ 3192 h 3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6" h="3192">
                  <a:moveTo>
                    <a:pt x="1208" y="2768"/>
                  </a:moveTo>
                  <a:cubicBezTo>
                    <a:pt x="632" y="2536"/>
                    <a:pt x="0" y="2184"/>
                    <a:pt x="8" y="1760"/>
                  </a:cubicBezTo>
                  <a:cubicBezTo>
                    <a:pt x="16" y="1336"/>
                    <a:pt x="512" y="448"/>
                    <a:pt x="1256" y="224"/>
                  </a:cubicBezTo>
                  <a:cubicBezTo>
                    <a:pt x="2000" y="0"/>
                    <a:pt x="3840" y="32"/>
                    <a:pt x="4472" y="416"/>
                  </a:cubicBezTo>
                  <a:cubicBezTo>
                    <a:pt x="5104" y="800"/>
                    <a:pt x="5216" y="2072"/>
                    <a:pt x="5048" y="2528"/>
                  </a:cubicBezTo>
                  <a:cubicBezTo>
                    <a:pt x="4880" y="2984"/>
                    <a:pt x="4104" y="3112"/>
                    <a:pt x="3464" y="3152"/>
                  </a:cubicBezTo>
                  <a:cubicBezTo>
                    <a:pt x="2824" y="3192"/>
                    <a:pt x="1784" y="3000"/>
                    <a:pt x="1208" y="2768"/>
                  </a:cubicBez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1317" name="Text Box 5"/>
            <p:cNvSpPr txBox="1">
              <a:spLocks noChangeArrowheads="1"/>
            </p:cNvSpPr>
            <p:nvPr/>
          </p:nvSpPr>
          <p:spPr bwMode="auto">
            <a:xfrm>
              <a:off x="222" y="3528"/>
              <a:ext cx="5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>
                  <a:ea typeface="宋体" pitchFamily="2" charset="-122"/>
                </a:rPr>
                <a:t>Web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3625" y="1905000"/>
            <a:ext cx="2657475" cy="4419600"/>
            <a:chOff x="670" y="1200"/>
            <a:chExt cx="1674" cy="2784"/>
          </a:xfrm>
        </p:grpSpPr>
        <p:sp>
          <p:nvSpPr>
            <p:cNvPr id="141319" name="Freeform 7"/>
            <p:cNvSpPr>
              <a:spLocks/>
            </p:cNvSpPr>
            <p:nvPr/>
          </p:nvSpPr>
          <p:spPr bwMode="auto">
            <a:xfrm>
              <a:off x="1680" y="1200"/>
              <a:ext cx="664" cy="2784"/>
            </a:xfrm>
            <a:custGeom>
              <a:avLst/>
              <a:gdLst>
                <a:gd name="T0" fmla="*/ 288 w 664"/>
                <a:gd name="T1" fmla="*/ 0 h 2784"/>
                <a:gd name="T2" fmla="*/ 624 w 664"/>
                <a:gd name="T3" fmla="*/ 912 h 2784"/>
                <a:gd name="T4" fmla="*/ 48 w 664"/>
                <a:gd name="T5" fmla="*/ 1584 h 2784"/>
                <a:gd name="T6" fmla="*/ 336 w 664"/>
                <a:gd name="T7" fmla="*/ 2784 h 27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2784"/>
                <a:gd name="T14" fmla="*/ 664 w 664"/>
                <a:gd name="T15" fmla="*/ 2784 h 27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2784">
                  <a:moveTo>
                    <a:pt x="288" y="0"/>
                  </a:moveTo>
                  <a:cubicBezTo>
                    <a:pt x="476" y="324"/>
                    <a:pt x="664" y="648"/>
                    <a:pt x="624" y="912"/>
                  </a:cubicBezTo>
                  <a:cubicBezTo>
                    <a:pt x="584" y="1176"/>
                    <a:pt x="96" y="1272"/>
                    <a:pt x="48" y="1584"/>
                  </a:cubicBezTo>
                  <a:cubicBezTo>
                    <a:pt x="0" y="1896"/>
                    <a:pt x="168" y="2340"/>
                    <a:pt x="336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1320" name="Text Box 8"/>
            <p:cNvSpPr txBox="1">
              <a:spLocks noChangeArrowheads="1"/>
            </p:cNvSpPr>
            <p:nvPr/>
          </p:nvSpPr>
          <p:spPr bwMode="auto">
            <a:xfrm>
              <a:off x="670" y="1944"/>
              <a:ext cx="134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pitchFamily="2" charset="-122"/>
                </a:rPr>
                <a:t>URLs crawled</a:t>
              </a:r>
            </a:p>
            <a:p>
              <a:r>
                <a:rPr lang="en-US" altLang="zh-CN">
                  <a:ea typeface="宋体" pitchFamily="2" charset="-122"/>
                </a:rPr>
                <a:t>and parsed</a:t>
              </a:r>
            </a:p>
          </p:txBody>
        </p:sp>
      </p:grpSp>
      <p:pic>
        <p:nvPicPr>
          <p:cNvPr id="141321" name="Picture 12" descr="MCj02149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91000"/>
            <a:ext cx="4746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38400" y="1828800"/>
            <a:ext cx="3416300" cy="4800600"/>
            <a:chOff x="1536" y="1152"/>
            <a:chExt cx="2152" cy="3024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064" y="1152"/>
              <a:ext cx="1624" cy="3024"/>
              <a:chOff x="2064" y="1152"/>
              <a:chExt cx="1624" cy="3024"/>
            </a:xfrm>
          </p:grpSpPr>
          <p:sp>
            <p:nvSpPr>
              <p:cNvPr id="141324" name="Freeform 16"/>
              <p:cNvSpPr>
                <a:spLocks/>
              </p:cNvSpPr>
              <p:nvPr/>
            </p:nvSpPr>
            <p:spPr bwMode="auto">
              <a:xfrm>
                <a:off x="2880" y="1152"/>
                <a:ext cx="808" cy="3024"/>
              </a:xfrm>
              <a:custGeom>
                <a:avLst/>
                <a:gdLst>
                  <a:gd name="T0" fmla="*/ 528 w 808"/>
                  <a:gd name="T1" fmla="*/ 0 h 3024"/>
                  <a:gd name="T2" fmla="*/ 0 w 808"/>
                  <a:gd name="T3" fmla="*/ 576 h 3024"/>
                  <a:gd name="T4" fmla="*/ 528 w 808"/>
                  <a:gd name="T5" fmla="*/ 1488 h 3024"/>
                  <a:gd name="T6" fmla="*/ 720 w 808"/>
                  <a:gd name="T7" fmla="*/ 2736 h 3024"/>
                  <a:gd name="T8" fmla="*/ 0 w 808"/>
                  <a:gd name="T9" fmla="*/ 3024 h 30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8"/>
                  <a:gd name="T16" fmla="*/ 0 h 3024"/>
                  <a:gd name="T17" fmla="*/ 808 w 808"/>
                  <a:gd name="T18" fmla="*/ 3024 h 30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8" h="3024">
                    <a:moveTo>
                      <a:pt x="528" y="0"/>
                    </a:moveTo>
                    <a:cubicBezTo>
                      <a:pt x="264" y="164"/>
                      <a:pt x="0" y="328"/>
                      <a:pt x="0" y="576"/>
                    </a:cubicBezTo>
                    <a:cubicBezTo>
                      <a:pt x="0" y="824"/>
                      <a:pt x="408" y="1128"/>
                      <a:pt x="528" y="1488"/>
                    </a:cubicBezTo>
                    <a:cubicBezTo>
                      <a:pt x="648" y="1848"/>
                      <a:pt x="808" y="2480"/>
                      <a:pt x="720" y="2736"/>
                    </a:cubicBezTo>
                    <a:cubicBezTo>
                      <a:pt x="632" y="2992"/>
                      <a:pt x="316" y="3008"/>
                      <a:pt x="0" y="30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41325" name="Text Box 17"/>
              <p:cNvSpPr txBox="1">
                <a:spLocks noChangeArrowheads="1"/>
              </p:cNvSpPr>
              <p:nvPr/>
            </p:nvSpPr>
            <p:spPr bwMode="auto">
              <a:xfrm>
                <a:off x="2064" y="2904"/>
                <a:ext cx="12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>
                    <a:ea typeface="宋体" pitchFamily="2" charset="-122"/>
                  </a:rPr>
                  <a:t>URLs </a:t>
                </a:r>
                <a:r>
                  <a:rPr lang="en-US" altLang="zh-CN" i="1">
                    <a:ea typeface="宋体" pitchFamily="2" charset="-122"/>
                  </a:rPr>
                  <a:t>frontier</a:t>
                </a:r>
              </a:p>
            </p:txBody>
          </p:sp>
        </p:grpSp>
        <p:sp>
          <p:nvSpPr>
            <p:cNvPr id="141326" name="Line 18"/>
            <p:cNvSpPr>
              <a:spLocks noChangeShapeType="1"/>
            </p:cNvSpPr>
            <p:nvPr/>
          </p:nvSpPr>
          <p:spPr bwMode="auto">
            <a:xfrm flipV="1">
              <a:off x="1536" y="3168"/>
              <a:ext cx="91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7" name="Line 19"/>
            <p:cNvSpPr>
              <a:spLocks noChangeShapeType="1"/>
            </p:cNvSpPr>
            <p:nvPr/>
          </p:nvSpPr>
          <p:spPr bwMode="auto">
            <a:xfrm>
              <a:off x="1536" y="340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8" name="Line 20"/>
            <p:cNvSpPr>
              <a:spLocks noChangeShapeType="1"/>
            </p:cNvSpPr>
            <p:nvPr/>
          </p:nvSpPr>
          <p:spPr bwMode="auto">
            <a:xfrm>
              <a:off x="1632" y="2448"/>
              <a:ext cx="110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9" name="Line 21"/>
            <p:cNvSpPr>
              <a:spLocks noChangeShapeType="1"/>
            </p:cNvSpPr>
            <p:nvPr/>
          </p:nvSpPr>
          <p:spPr bwMode="auto">
            <a:xfrm flipV="1">
              <a:off x="1968" y="1824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30" name="Text Box 22"/>
          <p:cNvSpPr txBox="1">
            <a:spLocks noChangeArrowheads="1"/>
          </p:cNvSpPr>
          <p:nvPr/>
        </p:nvSpPr>
        <p:spPr bwMode="auto">
          <a:xfrm>
            <a:off x="6019800" y="3773488"/>
            <a:ext cx="194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>
                <a:ea typeface="宋体" pitchFamily="2" charset="-122"/>
              </a:rPr>
              <a:t>Unseen Web</a:t>
            </a:r>
          </a:p>
        </p:txBody>
      </p:sp>
      <p:sp>
        <p:nvSpPr>
          <p:cNvPr id="141331" name="Oval 23"/>
          <p:cNvSpPr>
            <a:spLocks noChangeArrowheads="1"/>
          </p:cNvSpPr>
          <p:nvPr/>
        </p:nvSpPr>
        <p:spPr bwMode="auto">
          <a:xfrm>
            <a:off x="1257300" y="4564063"/>
            <a:ext cx="1385888" cy="1150937"/>
          </a:xfrm>
          <a:prstGeom prst="ellipse">
            <a:avLst/>
          </a:prstGeom>
          <a:noFill/>
          <a:ln w="25400">
            <a:solidFill>
              <a:srgbClr val="489C6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>
                <a:ea typeface="宋体" pitchFamily="2" charset="-122"/>
              </a:rPr>
              <a:t>Seed</a:t>
            </a:r>
          </a:p>
          <a:p>
            <a:pPr algn="ctr"/>
            <a:r>
              <a:rPr lang="en-US" altLang="zh-CN">
                <a:ea typeface="宋体" pitchFamily="2" charset="-122"/>
              </a:rPr>
              <a:t>pages</a:t>
            </a:r>
          </a:p>
        </p:txBody>
      </p:sp>
      <p:sp>
        <p:nvSpPr>
          <p:cNvPr id="141332" name="Line 24"/>
          <p:cNvSpPr>
            <a:spLocks noChangeShapeType="1"/>
          </p:cNvSpPr>
          <p:nvPr/>
        </p:nvSpPr>
        <p:spPr bwMode="auto">
          <a:xfrm flipV="1">
            <a:off x="17526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Line 25"/>
          <p:cNvSpPr>
            <a:spLocks noChangeShapeType="1"/>
          </p:cNvSpPr>
          <p:nvPr/>
        </p:nvSpPr>
        <p:spPr bwMode="auto">
          <a:xfrm flipV="1">
            <a:off x="1981200" y="3810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Indexing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2" charset="-128"/>
              </a:rPr>
              <a:t>Unstructured (text) vs. structured (database) data in 2009</a:t>
            </a:r>
          </a:p>
        </p:txBody>
      </p:sp>
      <p:graphicFrame>
        <p:nvGraphicFramePr>
          <p:cNvPr id="2150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p:oleObj spid="_x0000_s3074" r:id="rId3" imgW="7771758" imgH="4553336" progId="Excel.Sheet.8">
              <p:embed/>
            </p:oleObj>
          </a:graphicData>
        </a:graphic>
      </p:graphicFrame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E410DB-801C-423B-BCF4-4F7064379096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05600" y="2819400"/>
            <a:ext cx="2209800" cy="465138"/>
            <a:chOff x="107" y="0"/>
            <a:chExt cx="1392" cy="293"/>
          </a:xfrm>
        </p:grpSpPr>
        <p:pic>
          <p:nvPicPr>
            <p:cNvPr id="21513" name="Picture 14" descr="Yahoo!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" y="29"/>
              <a:ext cx="139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Freeform 17">
              <a:hlinkClick r:id="rId5"/>
            </p:cNvPr>
            <p:cNvSpPr>
              <a:spLocks/>
            </p:cNvSpPr>
            <p:nvPr/>
          </p:nvSpPr>
          <p:spPr bwMode="auto">
            <a:xfrm>
              <a:off x="1266" y="0"/>
              <a:ext cx="66" cy="156"/>
            </a:xfrm>
            <a:custGeom>
              <a:avLst/>
              <a:gdLst>
                <a:gd name="T0" fmla="*/ 0 w 66"/>
                <a:gd name="T1" fmla="*/ 0 h 156"/>
                <a:gd name="T2" fmla="*/ 66 w 66"/>
                <a:gd name="T3" fmla="*/ 6 h 156"/>
                <a:gd name="T4" fmla="*/ 24 w 66"/>
                <a:gd name="T5" fmla="*/ 156 h 156"/>
                <a:gd name="T6" fmla="*/ 0 w 66"/>
                <a:gd name="T7" fmla="*/ 150 h 156"/>
                <a:gd name="T8" fmla="*/ 0 w 66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56"/>
                <a:gd name="T17" fmla="*/ 66 w 6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56">
                  <a:moveTo>
                    <a:pt x="0" y="0"/>
                  </a:moveTo>
                  <a:lnTo>
                    <a:pt x="66" y="6"/>
                  </a:lnTo>
                  <a:lnTo>
                    <a:pt x="24" y="156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515" name="Rectangle 16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1254" y="180"/>
              <a:ext cx="42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1246242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791200"/>
            <a:ext cx="1171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6245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9900" y="1831975"/>
            <a:ext cx="20955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648200"/>
            <a:ext cx="1803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A2BBC-E5D4-4D9E-8FF3-994BE13CE4A3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3824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Crawling the Web</a:t>
            </a:r>
          </a:p>
        </p:txBody>
      </p:sp>
      <p:pic>
        <p:nvPicPr>
          <p:cNvPr id="138243" name="Picture 2" descr="C:\Users\croft\Desktop\ch3-crawle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80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1600" i="1">
                <a:solidFill>
                  <a:srgbClr val="FFFFFF"/>
                </a:solidFill>
                <a:ea typeface="宋体" pitchFamily="2" charset="-122"/>
              </a:rPr>
              <a:t>Indexing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647AD8-BDD3-4B54-A4AB-788C3F70D159}" type="slidenum">
              <a:rPr lang="en-US" smtClean="0"/>
              <a:pPr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IR-Related Tasks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Automated document categorization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Information filtering (spam filtering)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Information routing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Automated document clustering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Recommending information or products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Information extraction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Information integration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Question answering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40FD21-67FD-4DD4-A848-C77CAD917D67}" type="slidenum">
              <a:rPr lang="en-US" smtClean="0"/>
              <a:pPr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IR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1960-70’s:</a:t>
            </a:r>
          </a:p>
          <a:p>
            <a:pPr lvl="1" eaLnBrk="1" hangingPunct="1"/>
            <a:r>
              <a:rPr lang="en-US" smtClean="0"/>
              <a:t> Initial exploration of text retrieval systems for “small” corpora of scientific abstracts, and law and business documents.</a:t>
            </a:r>
          </a:p>
          <a:p>
            <a:pPr lvl="1" eaLnBrk="1" hangingPunct="1"/>
            <a:r>
              <a:rPr lang="en-US" smtClean="0"/>
              <a:t>Development of the basic Boolean and vector-space models of retrieval.</a:t>
            </a:r>
          </a:p>
          <a:p>
            <a:pPr lvl="1" eaLnBrk="1" hangingPunct="1"/>
            <a:r>
              <a:rPr lang="en-US" smtClean="0"/>
              <a:t>Prof. Salton and his students at Cornell University are the leading researchers in the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40CE20-40D9-4DD8-B94F-38B37022B5C0}" type="slidenum">
              <a:rPr lang="en-US" smtClean="0"/>
              <a:pPr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 History Continued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1980’s:</a:t>
            </a:r>
          </a:p>
          <a:p>
            <a:pPr lvl="1" eaLnBrk="1" hangingPunct="1"/>
            <a:r>
              <a:rPr lang="en-US" smtClean="0"/>
              <a:t>Large document database systems, many run by companies:</a:t>
            </a:r>
          </a:p>
          <a:p>
            <a:pPr lvl="2" eaLnBrk="1" hangingPunct="1"/>
            <a:r>
              <a:rPr lang="en-US" smtClean="0"/>
              <a:t>Lexis-Nexis</a:t>
            </a:r>
          </a:p>
          <a:p>
            <a:pPr lvl="2" eaLnBrk="1" hangingPunct="1"/>
            <a:r>
              <a:rPr lang="en-US" smtClean="0"/>
              <a:t>Dialog</a:t>
            </a:r>
          </a:p>
          <a:p>
            <a:pPr lvl="2" eaLnBrk="1" hangingPunct="1"/>
            <a:r>
              <a:rPr lang="en-US" smtClean="0"/>
              <a:t>MEDLINE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57AC2C-A7F6-4003-BCF2-76CFD30690B0}" type="slidenum">
              <a:rPr lang="en-US" smtClean="0"/>
              <a:pPr/>
              <a:t>64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 History Continued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1990’s:</a:t>
            </a:r>
          </a:p>
          <a:p>
            <a:pPr lvl="1" eaLnBrk="1" hangingPunct="1"/>
            <a:r>
              <a:rPr lang="en-US" smtClean="0"/>
              <a:t>Searching FTPable documents on the Internet</a:t>
            </a:r>
          </a:p>
          <a:p>
            <a:pPr lvl="2" eaLnBrk="1" hangingPunct="1"/>
            <a:r>
              <a:rPr lang="en-US" smtClean="0"/>
              <a:t>Archie</a:t>
            </a:r>
          </a:p>
          <a:p>
            <a:pPr lvl="2" eaLnBrk="1" hangingPunct="1"/>
            <a:r>
              <a:rPr lang="en-US" smtClean="0"/>
              <a:t>WAIS</a:t>
            </a:r>
          </a:p>
          <a:p>
            <a:pPr lvl="1" eaLnBrk="1" hangingPunct="1"/>
            <a:r>
              <a:rPr lang="en-US" smtClean="0"/>
              <a:t>Searching the World Wide Web</a:t>
            </a:r>
          </a:p>
          <a:p>
            <a:pPr lvl="2" eaLnBrk="1" hangingPunct="1"/>
            <a:r>
              <a:rPr lang="en-US" smtClean="0"/>
              <a:t>Lycos</a:t>
            </a:r>
          </a:p>
          <a:p>
            <a:pPr lvl="2" eaLnBrk="1" hangingPunct="1"/>
            <a:r>
              <a:rPr lang="en-US" smtClean="0"/>
              <a:t>Yahoo</a:t>
            </a:r>
          </a:p>
          <a:p>
            <a:pPr lvl="2" eaLnBrk="1" hangingPunct="1"/>
            <a:r>
              <a:rPr lang="en-US" smtClean="0"/>
              <a:t>Altavista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EAB365A-53F1-4E17-AC28-0FC4F7305B5D}" type="slidenum">
              <a:rPr lang="en-US" smtClean="0"/>
              <a:pPr/>
              <a:t>65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 History Continued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1990’s continued:</a:t>
            </a:r>
          </a:p>
          <a:p>
            <a:pPr lvl="1" eaLnBrk="1" hangingPunct="1"/>
            <a:r>
              <a:rPr lang="en-US" smtClean="0"/>
              <a:t>Organized Competitions</a:t>
            </a:r>
          </a:p>
          <a:p>
            <a:pPr lvl="2" eaLnBrk="1" hangingPunct="1"/>
            <a:r>
              <a:rPr lang="en-US" smtClean="0"/>
              <a:t>NIST TREC</a:t>
            </a:r>
          </a:p>
          <a:p>
            <a:pPr lvl="1" eaLnBrk="1" hangingPunct="1"/>
            <a:r>
              <a:rPr lang="en-US" smtClean="0"/>
              <a:t>Recommender Systems</a:t>
            </a:r>
          </a:p>
          <a:p>
            <a:pPr lvl="2" eaLnBrk="1" hangingPunct="1"/>
            <a:r>
              <a:rPr lang="en-US" smtClean="0"/>
              <a:t>Ringo</a:t>
            </a:r>
          </a:p>
          <a:p>
            <a:pPr lvl="2" eaLnBrk="1" hangingPunct="1"/>
            <a:r>
              <a:rPr lang="en-US" smtClean="0"/>
              <a:t>Amazon</a:t>
            </a:r>
          </a:p>
          <a:p>
            <a:pPr lvl="2" eaLnBrk="1" hangingPunct="1"/>
            <a:r>
              <a:rPr lang="en-US" smtClean="0"/>
              <a:t>NetPerceptions</a:t>
            </a:r>
          </a:p>
          <a:p>
            <a:pPr lvl="1" eaLnBrk="1" hangingPunct="1"/>
            <a:r>
              <a:rPr lang="en-US" smtClean="0"/>
              <a:t>Automated Text Categorization &amp; Clustering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1E5C1F-BCE0-443D-AEA5-0DD7BF0E786F}" type="slidenum">
              <a:rPr lang="en-US" smtClean="0"/>
              <a:pPr/>
              <a:t>66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IR History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2000’s</a:t>
            </a:r>
          </a:p>
          <a:p>
            <a:pPr lvl="1" eaLnBrk="1" hangingPunct="1"/>
            <a:r>
              <a:rPr lang="en-US" smtClean="0"/>
              <a:t>Link analysis for Web Search</a:t>
            </a:r>
          </a:p>
          <a:p>
            <a:pPr lvl="2" eaLnBrk="1" hangingPunct="1"/>
            <a:r>
              <a:rPr lang="en-US" smtClean="0"/>
              <a:t>Google</a:t>
            </a:r>
          </a:p>
          <a:p>
            <a:pPr lvl="1" eaLnBrk="1" hangingPunct="1"/>
            <a:r>
              <a:rPr lang="en-US" smtClean="0"/>
              <a:t>Automated Information Extraction</a:t>
            </a:r>
          </a:p>
          <a:p>
            <a:pPr lvl="2" eaLnBrk="1" hangingPunct="1"/>
            <a:r>
              <a:rPr lang="en-US" smtClean="0"/>
              <a:t>Whizbang</a:t>
            </a:r>
          </a:p>
          <a:p>
            <a:pPr lvl="2" eaLnBrk="1" hangingPunct="1"/>
            <a:r>
              <a:rPr lang="en-US" smtClean="0"/>
              <a:t>Fetch</a:t>
            </a:r>
          </a:p>
          <a:p>
            <a:pPr lvl="2" eaLnBrk="1" hangingPunct="1"/>
            <a:r>
              <a:rPr lang="en-US" smtClean="0"/>
              <a:t>Burning Glass</a:t>
            </a:r>
          </a:p>
          <a:p>
            <a:pPr lvl="1" eaLnBrk="1" hangingPunct="1"/>
            <a:r>
              <a:rPr lang="en-US" smtClean="0"/>
              <a:t>Question Answering</a:t>
            </a:r>
          </a:p>
          <a:p>
            <a:pPr lvl="2" eaLnBrk="1" hangingPunct="1"/>
            <a:r>
              <a:rPr lang="en-US" smtClean="0"/>
              <a:t>TREC Q/A track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A86027-CA68-4D3B-8251-822128676D45}" type="slidenum">
              <a:rPr lang="en-US" smtClean="0"/>
              <a:pPr/>
              <a:t>67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IR History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2000’s continued:</a:t>
            </a:r>
          </a:p>
          <a:p>
            <a:pPr lvl="1" eaLnBrk="1" hangingPunct="1"/>
            <a:r>
              <a:rPr lang="en-US" smtClean="0"/>
              <a:t>Multimedia IR</a:t>
            </a:r>
          </a:p>
          <a:p>
            <a:pPr lvl="2" eaLnBrk="1" hangingPunct="1"/>
            <a:r>
              <a:rPr lang="en-US" smtClean="0"/>
              <a:t>Image</a:t>
            </a:r>
          </a:p>
          <a:p>
            <a:pPr lvl="2" eaLnBrk="1" hangingPunct="1"/>
            <a:r>
              <a:rPr lang="en-US" smtClean="0"/>
              <a:t>Video</a:t>
            </a:r>
          </a:p>
          <a:p>
            <a:pPr lvl="2" eaLnBrk="1" hangingPunct="1"/>
            <a:r>
              <a:rPr lang="en-US" smtClean="0"/>
              <a:t>Audio and music</a:t>
            </a:r>
          </a:p>
          <a:p>
            <a:pPr lvl="1" eaLnBrk="1" hangingPunct="1"/>
            <a:r>
              <a:rPr lang="en-US" smtClean="0"/>
              <a:t>Cross-Language IR</a:t>
            </a:r>
          </a:p>
          <a:p>
            <a:pPr lvl="2" eaLnBrk="1" hangingPunct="1"/>
            <a:r>
              <a:rPr lang="en-US" smtClean="0"/>
              <a:t>DARPA Tides</a:t>
            </a:r>
          </a:p>
          <a:p>
            <a:pPr lvl="1" eaLnBrk="1" hangingPunct="1"/>
            <a:r>
              <a:rPr lang="en-US" smtClean="0"/>
              <a:t>Document Summarization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111E3A-43C0-436C-9D4B-72A7840BD7A6}" type="slidenum">
              <a:rPr lang="en-US" smtClean="0"/>
              <a:pPr/>
              <a:t>68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Areas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Management</a:t>
            </a:r>
          </a:p>
          <a:p>
            <a:pPr eaLnBrk="1" hangingPunct="1"/>
            <a:r>
              <a:rPr lang="en-US" smtClean="0"/>
              <a:t>Library and Information Science</a:t>
            </a:r>
          </a:p>
          <a:p>
            <a:pPr eaLnBrk="1" hangingPunct="1"/>
            <a:r>
              <a:rPr lang="en-US" smtClean="0"/>
              <a:t>Artificial Intelligence</a:t>
            </a:r>
          </a:p>
          <a:p>
            <a:pPr eaLnBrk="1" hangingPunct="1"/>
            <a:r>
              <a:rPr lang="en-US" smtClean="0"/>
              <a:t>Natural Language Processing</a:t>
            </a:r>
          </a:p>
          <a:p>
            <a:pPr eaLnBrk="1" hangingPunct="1"/>
            <a:r>
              <a:rPr lang="en-US" smtClean="0"/>
              <a:t>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9198E9-7210-4505-9EBD-9AF348B1F5C6}" type="slidenum">
              <a:rPr lang="en-US" smtClean="0"/>
              <a:pPr/>
              <a:t>69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Management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848600" cy="4114800"/>
          </a:xfrm>
        </p:spPr>
        <p:txBody>
          <a:bodyPr/>
          <a:lstStyle/>
          <a:p>
            <a:pPr eaLnBrk="1" hangingPunct="1"/>
            <a:r>
              <a:rPr lang="en-US" smtClean="0"/>
              <a:t>Focused on </a:t>
            </a:r>
            <a:r>
              <a:rPr lang="en-US" i="1" smtClean="0"/>
              <a:t>structured</a:t>
            </a:r>
            <a:r>
              <a:rPr lang="en-US" smtClean="0"/>
              <a:t> data stored in relational tables rather than free-form text.</a:t>
            </a:r>
          </a:p>
          <a:p>
            <a:pPr eaLnBrk="1" hangingPunct="1"/>
            <a:r>
              <a:rPr lang="en-US" smtClean="0"/>
              <a:t>Focused on efficient processing of well-defined queries in a formal language (SQL).</a:t>
            </a:r>
          </a:p>
          <a:p>
            <a:pPr eaLnBrk="1" hangingPunct="1"/>
            <a:r>
              <a:rPr lang="en-US" smtClean="0"/>
              <a:t>Clearer semantics for both data and queries.</a:t>
            </a:r>
          </a:p>
          <a:p>
            <a:pPr eaLnBrk="1" hangingPunct="1"/>
            <a:r>
              <a:rPr lang="en-US" smtClean="0"/>
              <a:t>Recent move towards </a:t>
            </a:r>
            <a:r>
              <a:rPr lang="en-US" i="1" smtClean="0"/>
              <a:t>semi-structured</a:t>
            </a:r>
            <a:r>
              <a:rPr lang="en-US" smtClean="0"/>
              <a:t> data (XML) brings it closer to 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Web</a:t>
            </a:r>
          </a:p>
        </p:txBody>
      </p:sp>
      <p:sp>
        <p:nvSpPr>
          <p:cNvPr id="946243" name="Rectangle 67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752600"/>
            <a:ext cx="5715000" cy="4876800"/>
          </a:xfrm>
        </p:spPr>
        <p:txBody>
          <a:bodyPr/>
          <a:lstStyle/>
          <a:p>
            <a:r>
              <a:rPr lang="en-US" sz="2200"/>
              <a:t>No design/co-ordination</a:t>
            </a:r>
          </a:p>
          <a:p>
            <a:r>
              <a:rPr lang="en-US" sz="2200"/>
              <a:t>Distributed content creation, linking</a:t>
            </a:r>
          </a:p>
          <a:p>
            <a:r>
              <a:rPr lang="en-US" sz="2200"/>
              <a:t>Content includes truth, lies, obsolete information, contradictions … </a:t>
            </a:r>
          </a:p>
          <a:p>
            <a:r>
              <a:rPr lang="en-US" sz="2200"/>
              <a:t>Structured (databases), semi-structured …</a:t>
            </a:r>
          </a:p>
          <a:p>
            <a:r>
              <a:rPr lang="en-US" sz="2200"/>
              <a:t>Scale larger than previous text corpora … (now, corporate records)</a:t>
            </a:r>
          </a:p>
          <a:p>
            <a:r>
              <a:rPr lang="en-US" sz="2200"/>
              <a:t>Growth – slowed down from initial “volume doubling every few months”</a:t>
            </a:r>
          </a:p>
          <a:p>
            <a:r>
              <a:rPr lang="en-US" sz="2200"/>
              <a:t>Content can be </a:t>
            </a:r>
            <a:r>
              <a:rPr lang="en-US" sz="2200" i="1"/>
              <a:t>dynamically generated</a:t>
            </a:r>
            <a:endParaRPr lang="en-US" sz="2200"/>
          </a:p>
          <a:p>
            <a:endParaRPr lang="en-US" sz="2200" i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946181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2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3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4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5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6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7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8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89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0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1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2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3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4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5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6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97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6198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The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41AEA4-E048-4B0A-8E36-295CA8E96C30}" type="slidenum">
              <a:rPr lang="en-US" smtClean="0"/>
              <a:pPr/>
              <a:t>70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Library and Information Science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Focused on the human user aspects of information retrieval (human-computer interaction, user interface, visualization).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Concerned with effective categorization of human knowledge.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Concerned with citation analysis and </a:t>
            </a:r>
            <a:r>
              <a:rPr lang="en-US" i="1" smtClean="0"/>
              <a:t>bibliometrics </a:t>
            </a:r>
            <a:r>
              <a:rPr lang="en-US" smtClean="0"/>
              <a:t>(structure of information).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Recent work on </a:t>
            </a:r>
            <a:r>
              <a:rPr lang="en-US" i="1" smtClean="0"/>
              <a:t>digital libraries</a:t>
            </a:r>
            <a:r>
              <a:rPr lang="en-US" smtClean="0"/>
              <a:t> brings it closer to CS &amp; IR.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12DC1D-9ACC-489E-99F2-0996E63F0510}" type="slidenum">
              <a:rPr lang="en-US" smtClean="0"/>
              <a:pPr/>
              <a:t>71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Artificial Intelligence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Focused on the representation of knowledge, reasoning, and intelligent action.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Formalisms for representing knowledge and queries: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First-order Predicate 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Bayesian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Recent work on web ontologies and intelligent information agents brings it closer to IR.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BB3FB1-F64A-4154-BCDC-99A697F72AA4}" type="slidenum">
              <a:rPr lang="en-US" smtClean="0"/>
              <a:pPr/>
              <a:t>72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Language Processing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Focused on the syntactic, semantic, and pragmatic analysis of natural language text and discourse.</a:t>
            </a:r>
          </a:p>
          <a:p>
            <a:pPr eaLnBrk="1" hangingPunct="1"/>
            <a:r>
              <a:rPr lang="en-US" smtClean="0"/>
              <a:t>Ability to analyze syntax (phrase structure) and semantics could allow retrieval based on </a:t>
            </a:r>
            <a:r>
              <a:rPr lang="en-US" i="1" smtClean="0"/>
              <a:t>meaning</a:t>
            </a:r>
            <a:r>
              <a:rPr lang="en-US" smtClean="0"/>
              <a:t> rather than keywords.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BAE437-EFBA-41E0-B14F-61DA14E8D99F}" type="slidenum">
              <a:rPr lang="en-US" smtClean="0"/>
              <a:pPr/>
              <a:t>73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Language Processing:</a:t>
            </a:r>
            <a:br>
              <a:rPr lang="en-US" smtClean="0"/>
            </a:br>
            <a:r>
              <a:rPr lang="en-US" smtClean="0"/>
              <a:t>IR Directions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for determining the sense of an ambiguous word based on context (</a:t>
            </a:r>
            <a:r>
              <a:rPr lang="en-US" i="1" smtClean="0"/>
              <a:t>word sense disambiguation</a:t>
            </a:r>
            <a:r>
              <a:rPr lang="en-US" smtClean="0"/>
              <a:t>).</a:t>
            </a:r>
          </a:p>
          <a:p>
            <a:pPr eaLnBrk="1" hangingPunct="1"/>
            <a:r>
              <a:rPr lang="en-US" smtClean="0"/>
              <a:t>Methods for identifying specific pieces of information in a document (</a:t>
            </a:r>
            <a:r>
              <a:rPr lang="en-US" i="1" smtClean="0"/>
              <a:t>information extraction</a:t>
            </a:r>
            <a:r>
              <a:rPr lang="en-US" smtClean="0"/>
              <a:t>).</a:t>
            </a:r>
          </a:p>
          <a:p>
            <a:pPr eaLnBrk="1" hangingPunct="1"/>
            <a:r>
              <a:rPr lang="en-US" smtClean="0"/>
              <a:t>Methods for answering specific NL questions from document corpora.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025C2A-38CD-40D8-A2FE-17CFC3FA9FFE}" type="slidenum">
              <a:rPr lang="en-US" smtClean="0"/>
              <a:pPr/>
              <a:t>74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Machine Learning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Focused on the development of computational systems that improve their performance with experience.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Automated classification of examples based on learning concepts from labeled training examples (</a:t>
            </a:r>
            <a:r>
              <a:rPr lang="en-US" i="1" smtClean="0"/>
              <a:t>supervised learning</a:t>
            </a:r>
            <a:r>
              <a:rPr lang="en-US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Automated methods for clustering unlabeled examples into meaningful groups (</a:t>
            </a:r>
            <a:r>
              <a:rPr lang="en-US" i="1" smtClean="0"/>
              <a:t>unsupervised learning</a:t>
            </a:r>
            <a:r>
              <a:rPr lang="en-US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DEB61E-3EBE-4EC7-BCF2-41F9D437D659}" type="slidenum">
              <a:rPr lang="en-US" smtClean="0"/>
              <a:pPr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Machine Learning:</a:t>
            </a:r>
            <a:br>
              <a:rPr lang="en-US" smtClean="0"/>
            </a:br>
            <a:r>
              <a:rPr lang="en-US" smtClean="0"/>
              <a:t>IR Directions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Text Categorization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Automatic hierarchical classification (Yahoo).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Adaptive filtering/routing/recommending.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Automated spam filtering.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Text 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Clustering of IR query results.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Automatic formation of hierarchies (Yahoo).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Learning for Information Extraction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Text Mining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</a:t>
            </a:r>
            <a:r>
              <a:rPr lang="tr-TR" dirty="0" err="1" smtClean="0"/>
              <a:t>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Web Mining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extraction</a:t>
            </a:r>
            <a:r>
              <a:rPr lang="de-DE" dirty="0" smtClean="0"/>
              <a:t> of </a:t>
            </a:r>
            <a:r>
              <a:rPr lang="de-DE" dirty="0" err="1" smtClean="0"/>
              <a:t>interesting</a:t>
            </a:r>
            <a:r>
              <a:rPr lang="de-DE" dirty="0" smtClean="0"/>
              <a:t> and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and 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artifacts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World­Wide</a:t>
            </a:r>
            <a:r>
              <a:rPr lang="de-DE" dirty="0" smtClean="0"/>
              <a:t> Web. </a:t>
            </a:r>
            <a:endParaRPr lang="tr-T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Web mining  </a:t>
            </a:r>
            <a:r>
              <a:rPr lang="en-US" dirty="0" smtClean="0"/>
              <a:t>is the application of data mining techniques to discover patterns from the Web</a:t>
            </a:r>
            <a:endParaRPr lang="tr-T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76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</a:t>
            </a:r>
            <a:r>
              <a:rPr lang="tr-TR" dirty="0" err="1" smtClean="0"/>
              <a:t>Mining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77</a:t>
            </a:fld>
            <a:endParaRPr lang="en-US">
              <a:latin typeface="+mn-lt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CONTENT MINING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C0C0C0"/>
                </a:solidFill>
                <a:latin typeface="Tahoma"/>
              </a:rPr>
              <a:t>Discovery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of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useful information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from web contents / data / </a:t>
            </a:r>
            <a:r>
              <a:rPr lang="en-US" dirty="0" err="1" smtClean="0">
                <a:solidFill>
                  <a:srgbClr val="000000"/>
                </a:solidFill>
                <a:latin typeface="Tahoma"/>
              </a:rPr>
              <a:t>documentsWeb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data contents: text, image, audio, video, metadata and hyperlinks</a:t>
            </a:r>
          </a:p>
          <a:p>
            <a:pPr marR="0" algn="just"/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R="0" algn="just"/>
            <a:r>
              <a:rPr lang="en-US" dirty="0" smtClean="0">
                <a:solidFill>
                  <a:srgbClr val="C00000"/>
                </a:solidFill>
                <a:latin typeface="Tahoma"/>
              </a:rPr>
              <a:t>Pre-processing data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before web content mining: </a:t>
            </a:r>
            <a:r>
              <a:rPr lang="en-US" dirty="0" err="1" smtClean="0">
                <a:solidFill>
                  <a:srgbClr val="C00000"/>
                </a:solidFill>
                <a:latin typeface="Tahoma"/>
              </a:rPr>
              <a:t>featureselection</a:t>
            </a:r>
            <a:endParaRPr lang="en-US" dirty="0" smtClean="0">
              <a:solidFill>
                <a:srgbClr val="C00000"/>
              </a:solidFill>
              <a:latin typeface="Tahoma"/>
            </a:endParaRPr>
          </a:p>
          <a:p>
            <a:endParaRPr lang="en-US" dirty="0" smtClean="0">
              <a:solidFill>
                <a:srgbClr val="C00000"/>
              </a:solidFill>
              <a:latin typeface="Tahoma"/>
            </a:endParaRPr>
          </a:p>
          <a:p>
            <a:pPr marR="0" algn="just"/>
            <a:r>
              <a:rPr lang="en-US" dirty="0" smtClean="0">
                <a:solidFill>
                  <a:srgbClr val="C00000"/>
                </a:solidFill>
                <a:latin typeface="Tahoma"/>
              </a:rPr>
              <a:t>Post-processing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data can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reduce ambiguous searching results</a:t>
            </a:r>
          </a:p>
          <a:p>
            <a:endParaRPr lang="en-US" dirty="0" smtClean="0">
              <a:solidFill>
                <a:srgbClr val="C00000"/>
              </a:solidFill>
              <a:latin typeface="Tahoma"/>
            </a:endParaRPr>
          </a:p>
          <a:p>
            <a:pPr marR="0" algn="just"/>
            <a:r>
              <a:rPr lang="en-US" dirty="0" smtClean="0">
                <a:solidFill>
                  <a:srgbClr val="C00000"/>
                </a:solidFill>
                <a:latin typeface="Tahoma"/>
              </a:rPr>
              <a:t>Web Page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Content </a:t>
            </a:r>
            <a:r>
              <a:rPr lang="en-US" dirty="0" err="1" smtClean="0">
                <a:solidFill>
                  <a:srgbClr val="000000"/>
                </a:solidFill>
                <a:latin typeface="Tahoma"/>
              </a:rPr>
              <a:t>Mining:Mines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the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contents of documents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directly</a:t>
            </a:r>
          </a:p>
          <a:p>
            <a:pPr marR="0" algn="just"/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R="0" algn="just"/>
            <a:r>
              <a:rPr lang="en-US" dirty="0" smtClean="0">
                <a:solidFill>
                  <a:srgbClr val="C00000"/>
                </a:solidFill>
                <a:latin typeface="Tahoma"/>
              </a:rPr>
              <a:t>Search Engine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Mining:</a:t>
            </a:r>
            <a:r>
              <a:rPr lang="tr-TR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Improves</a:t>
            </a:r>
            <a:r>
              <a:rPr lang="tr-TR" dirty="0" smtClean="0">
                <a:solidFill>
                  <a:srgbClr val="C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on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the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content search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of other tools like search engines</a:t>
            </a:r>
          </a:p>
          <a:p>
            <a:pPr marR="0" algn="just"/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R="0" algn="just"/>
            <a:r>
              <a:rPr lang="en-US" dirty="0" smtClean="0">
                <a:solidFill>
                  <a:srgbClr val="000000"/>
                </a:solidFill>
                <a:latin typeface="Tahoma"/>
              </a:rPr>
              <a:t>Web Content Mining is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related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to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data mining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and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text </a:t>
            </a:r>
            <a:r>
              <a:rPr lang="en-US" dirty="0" err="1" smtClean="0">
                <a:solidFill>
                  <a:srgbClr val="C00000"/>
                </a:solidFill>
                <a:latin typeface="Tahoma"/>
              </a:rPr>
              <a:t>mining</a:t>
            </a:r>
            <a:r>
              <a:rPr lang="en-US" dirty="0" err="1" smtClean="0">
                <a:solidFill>
                  <a:srgbClr val="000000"/>
                </a:solidFill>
                <a:latin typeface="Tahoma"/>
              </a:rPr>
              <a:t>It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is related to data mining because many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data mining techniques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can be </a:t>
            </a:r>
            <a:r>
              <a:rPr lang="en-US" dirty="0" err="1" smtClean="0">
                <a:solidFill>
                  <a:srgbClr val="C00000"/>
                </a:solidFill>
                <a:latin typeface="Tahoma"/>
              </a:rPr>
              <a:t>applied</a:t>
            </a:r>
            <a:r>
              <a:rPr lang="en-US" dirty="0" err="1" smtClean="0">
                <a:solidFill>
                  <a:srgbClr val="000000"/>
                </a:solidFill>
                <a:latin typeface="Tahoma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Web content mining</a:t>
            </a:r>
          </a:p>
          <a:p>
            <a:pPr marR="0" algn="just"/>
            <a:r>
              <a:rPr lang="en-US" dirty="0" smtClean="0">
                <a:solidFill>
                  <a:srgbClr val="000000"/>
                </a:solidFill>
                <a:latin typeface="Tahoma"/>
              </a:rPr>
              <a:t>It is related to text mining because much of the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web content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is </a:t>
            </a:r>
            <a:r>
              <a:rPr lang="en-US" dirty="0" smtClean="0">
                <a:solidFill>
                  <a:srgbClr val="C00000"/>
                </a:solidFill>
                <a:latin typeface="Tahoma"/>
              </a:rPr>
              <a:t>text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78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STRUCTURE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structure of a typical Web graph consists of Web pages as nodes, and hyperlinks as edges connecting two related pages</a:t>
            </a:r>
          </a:p>
          <a:p>
            <a:r>
              <a:rPr lang="en-US" dirty="0" smtClean="0"/>
              <a:t>Web </a:t>
            </a:r>
            <a:r>
              <a:rPr lang="en-US" dirty="0" smtClean="0"/>
              <a:t>Structure Mining is the process of discovering information from the Web</a:t>
            </a:r>
          </a:p>
          <a:p>
            <a:r>
              <a:rPr lang="en-US" dirty="0" smtClean="0"/>
              <a:t>Finding </a:t>
            </a:r>
            <a:r>
              <a:rPr lang="en-US" dirty="0" smtClean="0"/>
              <a:t>information about the web pages and inference on Hyperlink</a:t>
            </a:r>
          </a:p>
          <a:p>
            <a:r>
              <a:rPr lang="en-US" dirty="0" smtClean="0"/>
              <a:t>Retrieving </a:t>
            </a:r>
            <a:r>
              <a:rPr lang="en-US" dirty="0" smtClean="0"/>
              <a:t>information about the relevance and the quality of the web page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type of mining can be performed either at the (intra-page) document level or at the (inter-page) hyperlink level</a:t>
            </a:r>
          </a:p>
          <a:p>
            <a:r>
              <a:rPr lang="en-US" dirty="0" smtClean="0"/>
              <a:t>Finding </a:t>
            </a:r>
            <a:r>
              <a:rPr lang="en-US" dirty="0" smtClean="0"/>
              <a:t>authoritative Web </a:t>
            </a:r>
            <a:r>
              <a:rPr lang="en-US" dirty="0" smtClean="0"/>
              <a:t>pages</a:t>
            </a:r>
            <a:endParaRPr lang="tr-TR" dirty="0" smtClean="0"/>
          </a:p>
          <a:p>
            <a:pPr lvl="1"/>
            <a:r>
              <a:rPr lang="en-US" dirty="0" err="1" smtClean="0"/>
              <a:t>Retrievingpagesthat</a:t>
            </a:r>
            <a:r>
              <a:rPr lang="en-US" dirty="0" smtClean="0"/>
              <a:t> </a:t>
            </a:r>
            <a:r>
              <a:rPr lang="en-US" dirty="0" smtClean="0"/>
              <a:t>are not only </a:t>
            </a:r>
            <a:r>
              <a:rPr lang="en-US" dirty="0" err="1" smtClean="0"/>
              <a:t>relevantbut</a:t>
            </a:r>
            <a:r>
              <a:rPr lang="en-US" dirty="0" smtClean="0"/>
              <a:t> are also of high quality, or </a:t>
            </a:r>
            <a:r>
              <a:rPr lang="en-US" dirty="0" err="1" smtClean="0"/>
              <a:t>authoritativeon</a:t>
            </a:r>
            <a:r>
              <a:rPr lang="en-US" dirty="0" smtClean="0"/>
              <a:t> the topic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79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web: size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being measured?</a:t>
            </a:r>
          </a:p>
          <a:p>
            <a:pPr lvl="1"/>
            <a:r>
              <a:rPr lang="en-US" dirty="0"/>
              <a:t>Number of hosts</a:t>
            </a:r>
          </a:p>
          <a:p>
            <a:pPr lvl="1"/>
            <a:r>
              <a:rPr lang="en-US" dirty="0"/>
              <a:t>Number of (static) html pages</a:t>
            </a:r>
          </a:p>
          <a:p>
            <a:pPr lvl="2"/>
            <a:r>
              <a:rPr lang="en-US" dirty="0"/>
              <a:t>Volume of data</a:t>
            </a:r>
          </a:p>
          <a:p>
            <a:r>
              <a:rPr lang="en-US" dirty="0"/>
              <a:t>Number of hosts – </a:t>
            </a:r>
            <a:r>
              <a:rPr lang="en-US" dirty="0" err="1"/>
              <a:t>netcraft</a:t>
            </a:r>
            <a:r>
              <a:rPr lang="en-US" dirty="0"/>
              <a:t> survey</a:t>
            </a:r>
          </a:p>
          <a:p>
            <a:pPr lvl="1"/>
            <a:r>
              <a:rPr lang="en-US" sz="1800" dirty="0">
                <a:hlinkClick r:id="rId2"/>
              </a:rPr>
              <a:t>http://news.netcraft.com/archives/web_server_survey.html</a:t>
            </a:r>
            <a:endParaRPr lang="en-US" sz="1800" dirty="0"/>
          </a:p>
          <a:p>
            <a:pPr lvl="1"/>
            <a:r>
              <a:rPr lang="en-US" sz="1800" dirty="0"/>
              <a:t>Gives monthly report on how many web servers are out there</a:t>
            </a:r>
          </a:p>
          <a:p>
            <a:r>
              <a:rPr lang="en-US" dirty="0"/>
              <a:t>Number of pages – numerous estimates</a:t>
            </a:r>
          </a:p>
          <a:p>
            <a:pPr lvl="1"/>
            <a:r>
              <a:rPr lang="en-US" dirty="0"/>
              <a:t>More to follow later in this course</a:t>
            </a:r>
          </a:p>
          <a:p>
            <a:pPr lvl="1"/>
            <a:r>
              <a:rPr lang="en-US" dirty="0"/>
              <a:t>For a Web engine: how big its index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STRUCTURE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Hyperlinks can infer the notion of </a:t>
            </a:r>
            <a:r>
              <a:rPr lang="en-US" dirty="0" smtClean="0"/>
              <a:t>authority</a:t>
            </a:r>
            <a:endParaRPr lang="tr-TR" dirty="0" smtClean="0"/>
          </a:p>
          <a:p>
            <a:pPr lvl="1"/>
            <a:r>
              <a:rPr lang="en-US" dirty="0" smtClean="0"/>
              <a:t>The Web</a:t>
            </a:r>
            <a:r>
              <a:rPr lang="tr-TR" dirty="0" smtClean="0"/>
              <a:t> </a:t>
            </a:r>
            <a:r>
              <a:rPr lang="en-US" dirty="0" smtClean="0"/>
              <a:t>consists</a:t>
            </a:r>
            <a:r>
              <a:rPr lang="tr-TR" dirty="0" smtClean="0"/>
              <a:t> </a:t>
            </a:r>
            <a:r>
              <a:rPr lang="en-US" dirty="0" smtClean="0"/>
              <a:t>not </a:t>
            </a:r>
            <a:r>
              <a:rPr lang="en-US" dirty="0" smtClean="0"/>
              <a:t>only of pages, but also of </a:t>
            </a:r>
            <a:r>
              <a:rPr lang="en-US" dirty="0" smtClean="0"/>
              <a:t>hyperlinks</a:t>
            </a:r>
            <a:r>
              <a:rPr lang="tr-TR" dirty="0" smtClean="0"/>
              <a:t> </a:t>
            </a:r>
            <a:r>
              <a:rPr lang="en-US" dirty="0" smtClean="0"/>
              <a:t>pointing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 smtClean="0"/>
              <a:t>one page to another</a:t>
            </a:r>
          </a:p>
          <a:p>
            <a:pPr lvl="1"/>
            <a:r>
              <a:rPr lang="en-US" dirty="0" smtClean="0"/>
              <a:t>These hyperlinks </a:t>
            </a:r>
            <a:r>
              <a:rPr lang="en-US" dirty="0" smtClean="0"/>
              <a:t>contain</a:t>
            </a:r>
            <a:r>
              <a:rPr lang="tr-TR" dirty="0" smtClean="0"/>
              <a:t> </a:t>
            </a:r>
            <a:r>
              <a:rPr lang="en-US" dirty="0" smtClean="0"/>
              <a:t>an enormous</a:t>
            </a:r>
            <a:r>
              <a:rPr lang="tr-TR" dirty="0" smtClean="0"/>
              <a:t> </a:t>
            </a:r>
            <a:r>
              <a:rPr lang="en-US" dirty="0" err="1" smtClean="0"/>
              <a:t>amountof</a:t>
            </a:r>
            <a:r>
              <a:rPr lang="en-US" dirty="0" smtClean="0"/>
              <a:t> </a:t>
            </a:r>
            <a:r>
              <a:rPr lang="en-US" dirty="0" smtClean="0"/>
              <a:t>latent human annotation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hyperlink</a:t>
            </a:r>
            <a:r>
              <a:rPr lang="tr-TR" dirty="0" smtClean="0"/>
              <a:t> </a:t>
            </a:r>
            <a:r>
              <a:rPr lang="en-US" dirty="0" smtClean="0"/>
              <a:t>pointing </a:t>
            </a:r>
            <a:r>
              <a:rPr lang="en-US" dirty="0" smtClean="0"/>
              <a:t>to another Web page, this can be </a:t>
            </a:r>
            <a:r>
              <a:rPr lang="en-US" dirty="0" smtClean="0"/>
              <a:t>considered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dirty="0" smtClean="0"/>
              <a:t>the author's endorsement of the other page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discover the link structure of the hyperlinks at the inter-document level and to generate structural summary about the Website and Web page</a:t>
            </a:r>
            <a:r>
              <a:rPr lang="en-US" dirty="0" smtClean="0"/>
              <a:t>:</a:t>
            </a:r>
            <a:endParaRPr lang="tr-TR" dirty="0" smtClean="0"/>
          </a:p>
          <a:p>
            <a:pPr lvl="1"/>
            <a:r>
              <a:rPr lang="en-US" dirty="0" smtClean="0"/>
              <a:t>Based </a:t>
            </a:r>
            <a:r>
              <a:rPr lang="en-US" dirty="0" smtClean="0"/>
              <a:t>on the hyperlinks, categorizing the </a:t>
            </a:r>
            <a:r>
              <a:rPr lang="en-US" dirty="0" err="1" smtClean="0"/>
              <a:t>Webpagesand</a:t>
            </a:r>
            <a:r>
              <a:rPr lang="en-US" dirty="0" smtClean="0"/>
              <a:t> generated information</a:t>
            </a:r>
          </a:p>
          <a:p>
            <a:pPr lvl="1"/>
            <a:r>
              <a:rPr lang="en-US" dirty="0" smtClean="0"/>
              <a:t>Discovering</a:t>
            </a:r>
            <a:r>
              <a:rPr lang="tr-TR" dirty="0" smtClean="0"/>
              <a:t> </a:t>
            </a:r>
            <a:r>
              <a:rPr lang="en-US" dirty="0" smtClean="0"/>
              <a:t>the structure</a:t>
            </a:r>
            <a:r>
              <a:rPr lang="tr-TR" dirty="0" smtClean="0"/>
              <a:t> </a:t>
            </a:r>
            <a:r>
              <a:rPr lang="en-US" dirty="0" smtClean="0"/>
              <a:t>of Web</a:t>
            </a:r>
            <a:r>
              <a:rPr lang="tr-TR" dirty="0" smtClean="0"/>
              <a:t> </a:t>
            </a:r>
            <a:r>
              <a:rPr lang="en-US" dirty="0" smtClean="0"/>
              <a:t>document</a:t>
            </a:r>
            <a:r>
              <a:rPr lang="tr-TR" dirty="0" smtClean="0"/>
              <a:t> </a:t>
            </a:r>
            <a:r>
              <a:rPr lang="en-US" dirty="0" smtClean="0"/>
              <a:t>itself</a:t>
            </a:r>
            <a:endParaRPr lang="en-US" dirty="0" smtClean="0"/>
          </a:p>
          <a:p>
            <a:pPr lvl="1"/>
            <a:r>
              <a:rPr lang="en-US" dirty="0" smtClean="0"/>
              <a:t>Discovering</a:t>
            </a:r>
            <a:r>
              <a:rPr lang="tr-TR" dirty="0" smtClean="0"/>
              <a:t> </a:t>
            </a:r>
            <a:r>
              <a:rPr lang="en-US" dirty="0" smtClean="0"/>
              <a:t>the nature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the </a:t>
            </a:r>
            <a:r>
              <a:rPr lang="en-US" dirty="0" smtClean="0"/>
              <a:t>hierarchy</a:t>
            </a:r>
            <a:r>
              <a:rPr lang="tr-TR" dirty="0" smtClean="0"/>
              <a:t> </a:t>
            </a:r>
            <a:r>
              <a:rPr lang="en-US" dirty="0" smtClean="0"/>
              <a:t>or network</a:t>
            </a:r>
            <a:r>
              <a:rPr lang="tr-TR" dirty="0" smtClean="0"/>
              <a:t> </a:t>
            </a:r>
            <a:r>
              <a:rPr lang="en-US" dirty="0" smtClean="0"/>
              <a:t>of hyperlinks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the </a:t>
            </a:r>
            <a:r>
              <a:rPr lang="en-US" dirty="0" smtClean="0"/>
              <a:t>Website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a particular domain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research at the hyperlink level is also called Hyperlink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80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USAGE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Web usage mining also known as Web log mining </a:t>
            </a:r>
          </a:p>
          <a:p>
            <a:r>
              <a:rPr lang="en-US" dirty="0" smtClean="0"/>
              <a:t>What is Usage mining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Discovering user </a:t>
            </a:r>
            <a:r>
              <a:rPr lang="en-US" dirty="0" smtClean="0"/>
              <a:t>‘</a:t>
            </a:r>
            <a:r>
              <a:rPr lang="en-US" dirty="0" smtClean="0"/>
              <a:t>navigation </a:t>
            </a:r>
            <a:r>
              <a:rPr lang="en-US" dirty="0" err="1" smtClean="0"/>
              <a:t>patterns’from</a:t>
            </a:r>
            <a:r>
              <a:rPr lang="en-US" dirty="0" smtClean="0"/>
              <a:t> </a:t>
            </a:r>
            <a:r>
              <a:rPr lang="en-US" dirty="0" smtClean="0"/>
              <a:t>web </a:t>
            </a:r>
            <a:r>
              <a:rPr lang="en-US" dirty="0" smtClean="0"/>
              <a:t>data</a:t>
            </a:r>
            <a:endParaRPr lang="en-US" dirty="0" smtClean="0"/>
          </a:p>
          <a:p>
            <a:pPr lvl="1"/>
            <a:r>
              <a:rPr lang="en-US" dirty="0" smtClean="0"/>
              <a:t>Prediction of user behavior while </a:t>
            </a:r>
            <a:r>
              <a:rPr lang="en-US" dirty="0" smtClean="0"/>
              <a:t>he interacts with the web</a:t>
            </a:r>
          </a:p>
          <a:p>
            <a:pPr lvl="1"/>
            <a:r>
              <a:rPr lang="en-US" dirty="0" smtClean="0"/>
              <a:t>Helps to improve large collection of </a:t>
            </a:r>
            <a:r>
              <a:rPr lang="en-US" dirty="0" smtClean="0"/>
              <a:t>resources</a:t>
            </a:r>
          </a:p>
          <a:p>
            <a:endParaRPr lang="en-US" dirty="0" smtClean="0"/>
          </a:p>
          <a:p>
            <a:r>
              <a:rPr lang="en-US" dirty="0" smtClean="0"/>
              <a:t>Typical sources of data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Automatically </a:t>
            </a:r>
            <a:r>
              <a:rPr lang="en-US" dirty="0" smtClean="0"/>
              <a:t>generated data stored in server access logs, referrer logs, agent </a:t>
            </a:r>
            <a:r>
              <a:rPr lang="en-US" dirty="0" smtClean="0"/>
              <a:t>logs and client-side cookies</a:t>
            </a:r>
            <a:endParaRPr lang="en-US" dirty="0" smtClean="0"/>
          </a:p>
          <a:p>
            <a:pPr lvl="1"/>
            <a:r>
              <a:rPr lang="en-US" dirty="0" smtClean="0"/>
              <a:t>User profiles</a:t>
            </a:r>
            <a:endParaRPr lang="en-US" dirty="0" smtClean="0"/>
          </a:p>
          <a:p>
            <a:pPr lvl="1"/>
            <a:r>
              <a:rPr lang="en-US" dirty="0" smtClean="0"/>
              <a:t>Metadata: Page attributes, content attributes, usage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81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web server log file sample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11688"/>
          </a:xfrm>
        </p:spPr>
        <p:txBody>
          <a:bodyPr>
            <a:noAutofit/>
          </a:bodyPr>
          <a:lstStyle/>
          <a:p>
            <a:r>
              <a:rPr lang="en-US" sz="1200" dirty="0" smtClean="0"/>
              <a:t>The following is a fragment from the server logs for </a:t>
            </a:r>
            <a:r>
              <a:rPr lang="en-US" sz="1200" dirty="0" err="1" smtClean="0"/>
              <a:t>JafSoft</a:t>
            </a:r>
            <a:r>
              <a:rPr lang="en-US" sz="1200" dirty="0" smtClean="0"/>
              <a:t> Limited. All the relative URLs are for the base URL </a:t>
            </a:r>
            <a:r>
              <a:rPr lang="en-US" sz="1200" dirty="0" smtClean="0">
                <a:hlinkClick r:id="rId2"/>
              </a:rPr>
              <a:t>http://www.jafsoft.com/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First lets look at a fragment of log file....</a:t>
            </a:r>
          </a:p>
          <a:p>
            <a:r>
              <a:rPr lang="en-US" sz="1200" dirty="0" smtClean="0"/>
              <a:t>fcrawler.looksmart.com - - [26/Apr/2000:00:00:12 -0400] "GET /contacts.html HTTP/1.0" 200 4595 "-" "FAST-WebCrawler/2.1-pre2 (ashen@looksmart.net)" </a:t>
            </a:r>
            <a:endParaRPr lang="tr-TR" sz="1200" dirty="0" smtClean="0"/>
          </a:p>
          <a:p>
            <a:r>
              <a:rPr lang="en-US" sz="1200" dirty="0" smtClean="0"/>
              <a:t>fcrawler.looksmart.com </a:t>
            </a:r>
            <a:r>
              <a:rPr lang="en-US" sz="1200" dirty="0" smtClean="0"/>
              <a:t>- - [26/Apr/2000:00:17:19 -0400] "GET /news/news.html HTTP/1.0" 200 16716 "-" "FAST-WebCrawler/2.1-pre2 (ashen@looksmart.net)" </a:t>
            </a:r>
            <a:endParaRPr lang="tr-TR" sz="1200" dirty="0" smtClean="0"/>
          </a:p>
          <a:p>
            <a:r>
              <a:rPr lang="en-US" sz="1200" dirty="0" smtClean="0"/>
              <a:t>ppp931.on.bellglobal.com </a:t>
            </a:r>
            <a:r>
              <a:rPr lang="en-US" sz="1200" dirty="0" smtClean="0"/>
              <a:t>- - [26/Apr/2000:00:16:12 -0400] "GET /download/windows/asctab31.zip HTTP/1.0" 200 1540096 "</a:t>
            </a:r>
            <a:r>
              <a:rPr lang="en-US" sz="1200" dirty="0" smtClean="0">
                <a:hlinkClick r:id="rId3"/>
              </a:rPr>
              <a:t>http://www.htmlgoodies.com/downloads/freeware/webdevelopment/15.html</a:t>
            </a:r>
            <a:r>
              <a:rPr lang="en-US" sz="1200" dirty="0" smtClean="0"/>
              <a:t>" "Mozilla/4.7 [en]C-SYMPA (Win95; U)" </a:t>
            </a:r>
            <a:endParaRPr lang="tr-TR" sz="1200" dirty="0" smtClean="0"/>
          </a:p>
          <a:p>
            <a:r>
              <a:rPr lang="en-US" sz="1200" dirty="0" smtClean="0"/>
              <a:t>123.123.123.123 </a:t>
            </a:r>
            <a:r>
              <a:rPr lang="en-US" sz="1200" dirty="0" smtClean="0"/>
              <a:t>- - [26/Apr/2000:00:23:48 -0400] "GET /</a:t>
            </a:r>
            <a:r>
              <a:rPr lang="en-US" sz="1200" dirty="0" err="1" smtClean="0"/>
              <a:t>pics</a:t>
            </a:r>
            <a:r>
              <a:rPr lang="en-US" sz="1200" dirty="0" smtClean="0"/>
              <a:t>/wpaper.gif HTTP/1.0" 200 6248 "</a:t>
            </a:r>
            <a:r>
              <a:rPr lang="en-US" sz="1200" dirty="0" smtClean="0">
                <a:hlinkClick r:id="rId4"/>
              </a:rPr>
              <a:t>http://www.jafsoft.com/asctortf/</a:t>
            </a:r>
            <a:r>
              <a:rPr lang="en-US" sz="1200" dirty="0" smtClean="0"/>
              <a:t>" "Mozilla/4.05 (Macintosh; I; PPC)" </a:t>
            </a:r>
            <a:endParaRPr lang="tr-TR" sz="1200" dirty="0" smtClean="0"/>
          </a:p>
          <a:p>
            <a:r>
              <a:rPr lang="en-US" sz="1200" dirty="0" smtClean="0"/>
              <a:t>123.123.123.123 </a:t>
            </a:r>
            <a:r>
              <a:rPr lang="en-US" sz="1200" dirty="0" smtClean="0"/>
              <a:t>- - [26/Apr/2000:00:23:47 -0400] "GET /</a:t>
            </a:r>
            <a:r>
              <a:rPr lang="en-US" sz="1200" dirty="0" err="1" smtClean="0"/>
              <a:t>asctortf</a:t>
            </a:r>
            <a:r>
              <a:rPr lang="en-US" sz="1200" dirty="0" smtClean="0"/>
              <a:t>/ HTTP/1.0" 200 8130 "</a:t>
            </a:r>
            <a:r>
              <a:rPr lang="en-US" sz="1200" dirty="0" smtClean="0">
                <a:hlinkClick r:id="rId5"/>
              </a:rPr>
              <a:t>http://search.netscape.com/Computers/Data_Formats/Document/Text/RTF</a:t>
            </a:r>
            <a:r>
              <a:rPr lang="en-US" sz="1200" dirty="0" smtClean="0"/>
              <a:t>" "Mozilla/4.05 (Macintosh; I; PPC)" </a:t>
            </a:r>
            <a:endParaRPr lang="tr-TR" sz="1200" dirty="0" smtClean="0"/>
          </a:p>
          <a:p>
            <a:r>
              <a:rPr lang="en-US" sz="1200" dirty="0" smtClean="0"/>
              <a:t>123.123.123.123 </a:t>
            </a:r>
            <a:r>
              <a:rPr lang="en-US" sz="1200" dirty="0" smtClean="0"/>
              <a:t>- - [26/Apr/2000:00:23:48 -0400] "GET /</a:t>
            </a:r>
            <a:r>
              <a:rPr lang="en-US" sz="1200" dirty="0" err="1" smtClean="0"/>
              <a:t>pics</a:t>
            </a:r>
            <a:r>
              <a:rPr lang="en-US" sz="1200" dirty="0" smtClean="0"/>
              <a:t>/5star2000.gif HTTP/1.0" 200 4005 "</a:t>
            </a:r>
            <a:r>
              <a:rPr lang="en-US" sz="1200" dirty="0" smtClean="0">
                <a:hlinkClick r:id="rId4"/>
              </a:rPr>
              <a:t>http://www.jafsoft.com/asctortf/</a:t>
            </a:r>
            <a:r>
              <a:rPr lang="en-US" sz="1200" dirty="0" smtClean="0"/>
              <a:t>" "Mozilla/4.05 (Macintosh; I; PPC)" 123.123.123.123 - - [26/Apr/2000:00:23:50 -0400] "GET /</a:t>
            </a:r>
            <a:r>
              <a:rPr lang="en-US" sz="1200" dirty="0" err="1" smtClean="0"/>
              <a:t>pics</a:t>
            </a:r>
            <a:r>
              <a:rPr lang="en-US" sz="1200" dirty="0" smtClean="0"/>
              <a:t>/5star.gif HTTP/1.0" 200 1031 "</a:t>
            </a:r>
            <a:r>
              <a:rPr lang="en-US" sz="1200" dirty="0" smtClean="0">
                <a:hlinkClick r:id="rId4"/>
              </a:rPr>
              <a:t>http://www.jafsoft.com/asctortf/</a:t>
            </a:r>
            <a:r>
              <a:rPr lang="en-US" sz="1200" dirty="0" smtClean="0"/>
              <a:t>" "Mozilla/4.05 (Macintosh; I; PPC)" </a:t>
            </a:r>
            <a:endParaRPr lang="tr-TR" sz="1200" dirty="0" smtClean="0"/>
          </a:p>
          <a:p>
            <a:r>
              <a:rPr lang="en-US" sz="1200" dirty="0" smtClean="0"/>
              <a:t>123.123.123.123 </a:t>
            </a:r>
            <a:r>
              <a:rPr lang="en-US" sz="1200" dirty="0" smtClean="0"/>
              <a:t>- - [26/Apr/2000:00:23:51 -0400] "GET /</a:t>
            </a:r>
            <a:r>
              <a:rPr lang="en-US" sz="1200" dirty="0" err="1" smtClean="0"/>
              <a:t>pics</a:t>
            </a:r>
            <a:r>
              <a:rPr lang="en-US" sz="1200" dirty="0" smtClean="0"/>
              <a:t>/a2hlogo.jpg HTTP/1.0" 200 4282 "</a:t>
            </a:r>
            <a:r>
              <a:rPr lang="en-US" sz="1200" dirty="0" smtClean="0">
                <a:hlinkClick r:id="rId4"/>
              </a:rPr>
              <a:t>http://www.jafsoft.com/asctortf/</a:t>
            </a:r>
            <a:r>
              <a:rPr lang="en-US" sz="1200" dirty="0" smtClean="0"/>
              <a:t>" "Mozilla/4.05 (Macintosh; I; PPC)" </a:t>
            </a:r>
            <a:endParaRPr lang="tr-TR" sz="1200" dirty="0" smtClean="0"/>
          </a:p>
          <a:p>
            <a:r>
              <a:rPr lang="en-US" sz="1200" dirty="0" smtClean="0"/>
              <a:t>123.123.123.123 </a:t>
            </a:r>
            <a:r>
              <a:rPr lang="en-US" sz="1200" dirty="0" smtClean="0"/>
              <a:t>- - [26/Apr/2000:00:23:51 -0400] "GET /</a:t>
            </a:r>
            <a:r>
              <a:rPr lang="en-US" sz="1200" dirty="0" err="1" smtClean="0"/>
              <a:t>cgi</a:t>
            </a:r>
            <a:r>
              <a:rPr lang="en-US" sz="1200" dirty="0" smtClean="0"/>
              <a:t>-bin/newcount?jafsof3&amp;width=4&amp;font=</a:t>
            </a:r>
            <a:r>
              <a:rPr lang="en-US" sz="1200" dirty="0" err="1" smtClean="0"/>
              <a:t>digital&amp;noshow</a:t>
            </a:r>
            <a:r>
              <a:rPr lang="en-US" sz="1200" dirty="0" smtClean="0"/>
              <a:t> HTTP/1.0" 200 36 "</a:t>
            </a:r>
            <a:r>
              <a:rPr lang="en-US" sz="1200" dirty="0" smtClean="0">
                <a:hlinkClick r:id="rId4"/>
              </a:rPr>
              <a:t>http://www.jafsoft.com/asctortf/</a:t>
            </a:r>
            <a:r>
              <a:rPr lang="en-US" sz="1200" dirty="0" smtClean="0"/>
              <a:t>" "Mozilla/4.05 (Macintosh; I; PPC)" </a:t>
            </a:r>
            <a:br>
              <a:rPr lang="en-US" sz="1200" dirty="0" smtClean="0"/>
            </a:br>
            <a:endParaRPr lang="tr-TR" sz="1200" dirty="0" smtClean="0"/>
          </a:p>
          <a:p>
            <a:r>
              <a:rPr lang="en-US" sz="1200" i="1" dirty="0" smtClean="0"/>
              <a:t>(</a:t>
            </a:r>
            <a:r>
              <a:rPr lang="en-US" sz="1200" i="1" dirty="0" smtClean="0"/>
              <a:t>Note, I've added some space for clarity, and changed the IP number to 123.123.123.123 to protect the privacy of the actual </a:t>
            </a:r>
            <a:r>
              <a:rPr lang="en-US" sz="1200" i="1" dirty="0" smtClean="0"/>
              <a:t>visitor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82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web server log file sample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fragment shown represents three visitors to my web site</a:t>
            </a:r>
          </a:p>
          <a:p>
            <a:pPr lvl="1"/>
            <a:r>
              <a:rPr lang="en-US" dirty="0" smtClean="0"/>
              <a:t>A visit from the "FAST-WebCrawler" web spider from the </a:t>
            </a:r>
            <a:r>
              <a:rPr lang="en-US" dirty="0" smtClean="0">
                <a:hlinkClick r:id="rId2"/>
              </a:rPr>
              <a:t>www.looksmart.com</a:t>
            </a:r>
            <a:r>
              <a:rPr lang="en-US" dirty="0" smtClean="0"/>
              <a:t> site. This retrieved my contacts and news pages, and presumably (re-)indexed them for their search engine.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Someone using the bellglobal.com ISP to download my </a:t>
            </a:r>
            <a:r>
              <a:rPr lang="en-US" dirty="0" err="1" smtClean="0">
                <a:hlinkClick r:id="rId3"/>
              </a:rPr>
              <a:t>AscToTab</a:t>
            </a:r>
            <a:r>
              <a:rPr lang="en-US" dirty="0" smtClean="0"/>
              <a:t> program in a .zip file. This person came from the </a:t>
            </a:r>
            <a:r>
              <a:rPr lang="en-US" dirty="0" smtClean="0">
                <a:hlinkClick r:id="rId4"/>
              </a:rPr>
              <a:t>www.htmlgoodies.com</a:t>
            </a:r>
            <a:r>
              <a:rPr lang="en-US" dirty="0" smtClean="0"/>
              <a:t> website.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Someone from IP address 123.123.123.123 (changed to protect identity) who looked at my </a:t>
            </a:r>
            <a:r>
              <a:rPr lang="en-US" dirty="0" err="1" smtClean="0">
                <a:hlinkClick r:id="rId5"/>
              </a:rPr>
              <a:t>AscToRTF</a:t>
            </a:r>
            <a:r>
              <a:rPr lang="en-US" dirty="0" smtClean="0">
                <a:hlinkClick r:id="rId5"/>
              </a:rPr>
              <a:t> - text to RTF converter</a:t>
            </a:r>
            <a:r>
              <a:rPr lang="en-US" dirty="0" smtClean="0"/>
              <a:t> homepage. This person came from the web directory at Netscape's site, and was using a Macintosh (which is a shame, because this is Windows software </a:t>
            </a:r>
            <a:r>
              <a:rPr lang="en-US" dirty="0" smtClean="0"/>
              <a:t>:-)</a:t>
            </a:r>
            <a:endParaRPr lang="tr-TR" dirty="0" smtClean="0"/>
          </a:p>
          <a:p>
            <a:pPr lvl="1"/>
            <a:r>
              <a:rPr lang="tr-TR" dirty="0" smtClean="0"/>
              <a:t>REST (</a:t>
            </a:r>
            <a:r>
              <a:rPr lang="tr-TR" dirty="0" smtClean="0">
                <a:hlinkClick r:id="rId6"/>
              </a:rPr>
              <a:t>HTML</a:t>
            </a:r>
            <a:r>
              <a:rPr lang="tr-TR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83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http://news.netcraft.com/archives/category/web-server-survey/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F02AE6-0B9B-410F-8F43-CF0ABE4D1D4F}" type="slidenum">
              <a:rPr lang="en-US" smtClean="0"/>
              <a:pPr>
                <a:defRPr/>
              </a:pPr>
              <a:t>9</a:t>
            </a:fld>
            <a:endParaRPr lang="en-US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295" y="1371600"/>
            <a:ext cx="712741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</TotalTime>
  <Words>3612</Words>
  <Application>Microsoft Office PowerPoint</Application>
  <PresentationFormat>On-screen Show (4:3)</PresentationFormat>
  <Paragraphs>674</Paragraphs>
  <Slides>83</Slides>
  <Notes>44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models</vt:lpstr>
      <vt:lpstr>Microsoft Office Excel 97-2003 Worksheet</vt:lpstr>
      <vt:lpstr>Chart</vt:lpstr>
      <vt:lpstr>Document</vt:lpstr>
      <vt:lpstr>CIS 538 Web Search and Mining</vt:lpstr>
      <vt:lpstr>Textbooks</vt:lpstr>
      <vt:lpstr>Web Search and Mining</vt:lpstr>
      <vt:lpstr>Web Search and Mining</vt:lpstr>
      <vt:lpstr>Unstructured (text) vs. structured (database) data in 1996</vt:lpstr>
      <vt:lpstr>Unstructured (text) vs. structured (database) data in 2009</vt:lpstr>
      <vt:lpstr>The Web</vt:lpstr>
      <vt:lpstr>The web: size</vt:lpstr>
      <vt:lpstr>http://news.netcraft.com/archives/category/web-server-survey/</vt:lpstr>
      <vt:lpstr>http://news.netcraft.com/archives/category/web-server-survey/</vt:lpstr>
      <vt:lpstr>Digital Information  Created, Captured, Replicated Worldwide</vt:lpstr>
      <vt:lpstr>Slide 12</vt:lpstr>
      <vt:lpstr>How much information is there?</vt:lpstr>
      <vt:lpstr>Some More Statistics</vt:lpstr>
      <vt:lpstr>Research directions: C.Lee Giles</vt:lpstr>
      <vt:lpstr>Slide 16</vt:lpstr>
      <vt:lpstr>Search gains on email</vt:lpstr>
      <vt:lpstr>Web Search Engine Use and Commerce Continues to Grow</vt:lpstr>
      <vt:lpstr>Web Search Engine Use and Commerce Continues to Grow</vt:lpstr>
      <vt:lpstr>Web search engine use has new activities</vt:lpstr>
      <vt:lpstr>Web Search Engine Use and Commerce Continues to Grow</vt:lpstr>
      <vt:lpstr>Search Engine Market Share</vt:lpstr>
      <vt:lpstr>Search Engine Market Share - US</vt:lpstr>
      <vt:lpstr>2009 Search Engine Market Share - US</vt:lpstr>
      <vt:lpstr>Search Engine Market Share - US</vt:lpstr>
      <vt:lpstr>Search Engine Market Share - US</vt:lpstr>
      <vt:lpstr>Slide 27</vt:lpstr>
      <vt:lpstr>Marketshare</vt:lpstr>
      <vt:lpstr>Slide 29</vt:lpstr>
      <vt:lpstr>Slide 30</vt:lpstr>
      <vt:lpstr>Slide 31</vt:lpstr>
      <vt:lpstr>Information Retrieval</vt:lpstr>
      <vt:lpstr>Information Retrieval (IR)</vt:lpstr>
      <vt:lpstr>Typical IR Task </vt:lpstr>
      <vt:lpstr>IR System</vt:lpstr>
      <vt:lpstr>Relevance</vt:lpstr>
      <vt:lpstr>Keyword Search</vt:lpstr>
      <vt:lpstr>Problems with Keywords</vt:lpstr>
      <vt:lpstr>Intelligent IR</vt:lpstr>
      <vt:lpstr>IR System Architecture</vt:lpstr>
      <vt:lpstr>IR System Components</vt:lpstr>
      <vt:lpstr>IR System Components (continued)</vt:lpstr>
      <vt:lpstr>IR and Search Engines</vt:lpstr>
      <vt:lpstr>IR and Search Engines</vt:lpstr>
      <vt:lpstr>Search Engine Issues</vt:lpstr>
      <vt:lpstr>Search Engine Issues</vt:lpstr>
      <vt:lpstr>Search Engine Issues</vt:lpstr>
      <vt:lpstr>Search Engine Issues</vt:lpstr>
      <vt:lpstr>Architecture of SE</vt:lpstr>
      <vt:lpstr>Slide 50</vt:lpstr>
      <vt:lpstr>Architecture</vt:lpstr>
      <vt:lpstr>Slide 52</vt:lpstr>
      <vt:lpstr>Indexing Process</vt:lpstr>
      <vt:lpstr>Indexing Process</vt:lpstr>
      <vt:lpstr>Query Process</vt:lpstr>
      <vt:lpstr>Query Process</vt:lpstr>
      <vt:lpstr>Details: Text Acquisition</vt:lpstr>
      <vt:lpstr>Web Crawler</vt:lpstr>
      <vt:lpstr>Crawling picture</vt:lpstr>
      <vt:lpstr>Crawling the Web</vt:lpstr>
      <vt:lpstr>Other IR-Related Tasks</vt:lpstr>
      <vt:lpstr>History of IR</vt:lpstr>
      <vt:lpstr>IR History Continued</vt:lpstr>
      <vt:lpstr>IR History Continued</vt:lpstr>
      <vt:lpstr>IR History Continued</vt:lpstr>
      <vt:lpstr>Recent IR History</vt:lpstr>
      <vt:lpstr>Recent IR History</vt:lpstr>
      <vt:lpstr>Related Areas</vt:lpstr>
      <vt:lpstr>Database Management</vt:lpstr>
      <vt:lpstr>Library and Information Science</vt:lpstr>
      <vt:lpstr>Artificial Intelligence</vt:lpstr>
      <vt:lpstr>Natural Language Processing</vt:lpstr>
      <vt:lpstr>Natural Language Processing: IR Directions</vt:lpstr>
      <vt:lpstr>Machine Learning</vt:lpstr>
      <vt:lpstr>Machine Learning: IR Directions</vt:lpstr>
      <vt:lpstr>Web Mining</vt:lpstr>
      <vt:lpstr>Web Mining</vt:lpstr>
      <vt:lpstr>WEB CONTENT MINING </vt:lpstr>
      <vt:lpstr>WEB STRUCTURE MINING</vt:lpstr>
      <vt:lpstr>WEB STRUCTURE MINING</vt:lpstr>
      <vt:lpstr>WEB USAGE MINING</vt:lpstr>
      <vt:lpstr>A web server log file sample </vt:lpstr>
      <vt:lpstr>A web server log file sample 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 and Web Search</dc:title>
  <dc:creator>Raymond Mooney</dc:creator>
  <cp:lastModifiedBy>Selim Akyokuş</cp:lastModifiedBy>
  <cp:revision>82</cp:revision>
  <cp:lastPrinted>1601-01-01T00:00:00Z</cp:lastPrinted>
  <dcterms:created xsi:type="dcterms:W3CDTF">2001-05-20T22:11:52Z</dcterms:created>
  <dcterms:modified xsi:type="dcterms:W3CDTF">2012-02-21T16:50:34Z</dcterms:modified>
</cp:coreProperties>
</file>