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7"/>
  </p:notesMasterIdLst>
  <p:sldIdLst>
    <p:sldId id="496" r:id="rId2"/>
    <p:sldId id="256" r:id="rId3"/>
    <p:sldId id="257" r:id="rId4"/>
    <p:sldId id="269" r:id="rId5"/>
    <p:sldId id="270" r:id="rId6"/>
    <p:sldId id="268" r:id="rId7"/>
    <p:sldId id="272" r:id="rId8"/>
    <p:sldId id="258" r:id="rId9"/>
    <p:sldId id="271" r:id="rId10"/>
    <p:sldId id="259" r:id="rId11"/>
    <p:sldId id="484" r:id="rId12"/>
    <p:sldId id="260" r:id="rId13"/>
    <p:sldId id="275" r:id="rId14"/>
    <p:sldId id="279" r:id="rId15"/>
    <p:sldId id="280" r:id="rId16"/>
    <p:sldId id="261" r:id="rId17"/>
    <p:sldId id="425" r:id="rId18"/>
    <p:sldId id="426" r:id="rId19"/>
    <p:sldId id="427" r:id="rId20"/>
    <p:sldId id="428" r:id="rId21"/>
    <p:sldId id="291" r:id="rId22"/>
    <p:sldId id="287" r:id="rId23"/>
    <p:sldId id="288" r:id="rId24"/>
    <p:sldId id="289" r:id="rId25"/>
    <p:sldId id="429" r:id="rId26"/>
    <p:sldId id="321" r:id="rId27"/>
    <p:sldId id="430" r:id="rId28"/>
    <p:sldId id="304" r:id="rId29"/>
    <p:sldId id="305" r:id="rId30"/>
    <p:sldId id="431" r:id="rId31"/>
    <p:sldId id="485" r:id="rId32"/>
    <p:sldId id="262" r:id="rId33"/>
    <p:sldId id="476" r:id="rId34"/>
    <p:sldId id="307" r:id="rId35"/>
    <p:sldId id="308" r:id="rId36"/>
    <p:sldId id="273" r:id="rId37"/>
    <p:sldId id="274" r:id="rId38"/>
    <p:sldId id="332" r:id="rId39"/>
    <p:sldId id="334" r:id="rId40"/>
    <p:sldId id="389" r:id="rId41"/>
    <p:sldId id="302" r:id="rId42"/>
    <p:sldId id="424" r:id="rId43"/>
    <p:sldId id="486" r:id="rId44"/>
    <p:sldId id="392" r:id="rId45"/>
    <p:sldId id="293" r:id="rId46"/>
    <p:sldId id="350" r:id="rId47"/>
    <p:sldId id="341" r:id="rId48"/>
    <p:sldId id="263" r:id="rId49"/>
    <p:sldId id="477" r:id="rId50"/>
    <p:sldId id="460" r:id="rId51"/>
    <p:sldId id="264" r:id="rId52"/>
    <p:sldId id="295" r:id="rId53"/>
    <p:sldId id="462" r:id="rId54"/>
    <p:sldId id="464" r:id="rId55"/>
    <p:sldId id="465" r:id="rId56"/>
    <p:sldId id="466" r:id="rId57"/>
    <p:sldId id="467" r:id="rId58"/>
    <p:sldId id="468" r:id="rId59"/>
    <p:sldId id="469" r:id="rId60"/>
    <p:sldId id="463" r:id="rId61"/>
    <p:sldId id="470" r:id="rId62"/>
    <p:sldId id="294" r:id="rId63"/>
    <p:sldId id="471" r:id="rId64"/>
    <p:sldId id="472" r:id="rId65"/>
    <p:sldId id="473" r:id="rId66"/>
    <p:sldId id="377" r:id="rId67"/>
    <p:sldId id="378" r:id="rId68"/>
    <p:sldId id="380" r:id="rId69"/>
    <p:sldId id="376" r:id="rId70"/>
    <p:sldId id="475" r:id="rId71"/>
    <p:sldId id="298" r:id="rId72"/>
    <p:sldId id="297" r:id="rId73"/>
    <p:sldId id="398" r:id="rId74"/>
    <p:sldId id="296" r:id="rId75"/>
    <p:sldId id="420" r:id="rId76"/>
    <p:sldId id="423" r:id="rId77"/>
    <p:sldId id="406" r:id="rId78"/>
    <p:sldId id="397" r:id="rId79"/>
    <p:sldId id="407" r:id="rId80"/>
    <p:sldId id="487" r:id="rId81"/>
    <p:sldId id="364" r:id="rId82"/>
    <p:sldId id="365" r:id="rId83"/>
    <p:sldId id="366" r:id="rId84"/>
    <p:sldId id="367" r:id="rId85"/>
    <p:sldId id="403" r:id="rId86"/>
    <p:sldId id="369" r:id="rId87"/>
    <p:sldId id="370" r:id="rId88"/>
    <p:sldId id="405" r:id="rId89"/>
    <p:sldId id="385" r:id="rId90"/>
    <p:sldId id="386" r:id="rId91"/>
    <p:sldId id="488" r:id="rId92"/>
    <p:sldId id="266" r:id="rId93"/>
    <p:sldId id="283" r:id="rId94"/>
    <p:sldId id="490" r:id="rId95"/>
    <p:sldId id="319" r:id="rId96"/>
    <p:sldId id="284" r:id="rId97"/>
    <p:sldId id="491" r:id="rId98"/>
    <p:sldId id="492" r:id="rId99"/>
    <p:sldId id="493" r:id="rId100"/>
    <p:sldId id="494" r:id="rId101"/>
    <p:sldId id="495" r:id="rId102"/>
    <p:sldId id="489" r:id="rId103"/>
    <p:sldId id="267" r:id="rId104"/>
    <p:sldId id="438" r:id="rId105"/>
    <p:sldId id="442" r:id="rId106"/>
    <p:sldId id="455" r:id="rId107"/>
    <p:sldId id="456" r:id="rId108"/>
    <p:sldId id="451" r:id="rId109"/>
    <p:sldId id="412" r:id="rId110"/>
    <p:sldId id="444" r:id="rId111"/>
    <p:sldId id="447" r:id="rId112"/>
    <p:sldId id="445" r:id="rId113"/>
    <p:sldId id="454" r:id="rId114"/>
    <p:sldId id="453" r:id="rId115"/>
    <p:sldId id="419" r:id="rId1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58" autoAdjust="0"/>
    <p:restoredTop sz="90929"/>
  </p:normalViewPr>
  <p:slideViewPr>
    <p:cSldViewPr>
      <p:cViewPr varScale="1">
        <p:scale>
          <a:sx n="97" d="100"/>
          <a:sy n="97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AF338D-45D3-4453-989B-FEA2A0ED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7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921DA-253C-44CB-B2B0-69FDE2D05FDA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3A3B0-84B2-4B24-B5F4-D1019B23AF3D}" type="slidenum">
              <a:rPr lang="en-US"/>
              <a:pPr/>
              <a:t>11</a:t>
            </a:fld>
            <a:endParaRPr lang="en-US"/>
          </a:p>
        </p:txBody>
      </p:sp>
      <p:sp>
        <p:nvSpPr>
          <p:cNvPr id="49357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7C085-468F-4004-88F1-A16C9F7D0EE7}" type="slidenum">
              <a:rPr lang="en-US"/>
              <a:pPr/>
              <a:t>101</a:t>
            </a:fld>
            <a:endParaRPr lang="en-US"/>
          </a:p>
        </p:txBody>
      </p:sp>
      <p:sp>
        <p:nvSpPr>
          <p:cNvPr id="520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120F9-D00F-41AD-BC8D-F423CE11CC5C}" type="slidenum">
              <a:rPr lang="en-US"/>
              <a:pPr/>
              <a:t>102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35006-80B5-4304-9920-E2E06D4220C2}" type="slidenum">
              <a:rPr lang="en-US"/>
              <a:pPr/>
              <a:t>103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2A0BD-1066-432E-9EA6-BBFCEE7EBF3B}" type="slidenum">
              <a:rPr lang="en-US"/>
              <a:pPr/>
              <a:t>104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9FE7B-9332-4BB8-AADE-45727FCB9B0C}" type="slidenum">
              <a:rPr lang="en-US"/>
              <a:pPr/>
              <a:t>105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3260C-676C-4ACF-91DD-620EE5A06124}" type="slidenum">
              <a:rPr lang="en-US"/>
              <a:pPr/>
              <a:t>106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A5B09-4F76-4614-B141-2C564CA88AEF}" type="slidenum">
              <a:rPr lang="en-US"/>
              <a:pPr/>
              <a:t>107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AE1EF-DE72-4BBA-A1C9-E98D2FEF329A}" type="slidenum">
              <a:rPr lang="en-US"/>
              <a:pPr/>
              <a:t>108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94600-F3D8-468A-8AF4-1A9B7A1EF04E}" type="slidenum">
              <a:rPr lang="en-US"/>
              <a:pPr/>
              <a:t>109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F5F24-CBBC-4C94-82BF-00DE4D7779A3}" type="slidenum">
              <a:rPr lang="en-US"/>
              <a:pPr/>
              <a:t>110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ts val="463"/>
              </a:spcBef>
            </a:pPr>
            <a:endParaRPr lang="en-US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8AB00-63C8-4867-AEC4-212D534883E1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44F9D-FC19-4970-A9FE-6202090BAB3C}" type="slidenum">
              <a:rPr lang="en-US"/>
              <a:pPr/>
              <a:t>111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14D63-6D57-494C-8567-6B0750B5F4CB}" type="slidenum">
              <a:rPr lang="en-US"/>
              <a:pPr/>
              <a:t>112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315D2-510D-4D9C-8E85-7CA0E988CE3D}" type="slidenum">
              <a:rPr lang="en-US"/>
              <a:pPr/>
              <a:t>113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CCED-6A04-4196-86B2-F34C02A6B7C7}" type="slidenum">
              <a:rPr lang="en-US"/>
              <a:pPr/>
              <a:t>114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E462F-3AEA-4C8B-A2D8-8811008C072B}" type="slidenum">
              <a:rPr lang="en-US"/>
              <a:pPr/>
              <a:t>115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01D62-9CBC-4180-BDE6-0D584D23C22A}" type="slidenum">
              <a:rPr lang="en-US"/>
              <a:pPr/>
              <a:t>13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77C4A-8998-4B43-B1C3-DF879755CA84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964A3-7674-495C-BB22-8CABF3640C95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55A16-FDC1-46D3-A560-5822B671EC95}" type="slidenum">
              <a:rPr lang="en-US"/>
              <a:pPr/>
              <a:t>16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B3D35-3DC8-4EE2-84BD-9ADD7FBBBC37}" type="slidenum">
              <a:rPr lang="en-US"/>
              <a:pPr/>
              <a:t>17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67778-B299-427A-A3EE-8F0ACF7C1E0D}" type="slidenum">
              <a:rPr lang="en-US"/>
              <a:pPr/>
              <a:t>18</a:t>
            </a:fld>
            <a:endParaRPr lang="en-US"/>
          </a:p>
        </p:txBody>
      </p:sp>
      <p:sp>
        <p:nvSpPr>
          <p:cNvPr id="3461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AF894-1EB4-4D12-A5B2-38FA03FFD05A}" type="slidenum">
              <a:rPr lang="en-US"/>
              <a:pPr/>
              <a:t>19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8A909-4C00-4FE0-A5AF-EF828FC11C7F}" type="slidenum">
              <a:rPr lang="en-US"/>
              <a:pPr/>
              <a:t>20</a:t>
            </a:fld>
            <a:endParaRPr lang="en-US"/>
          </a:p>
        </p:txBody>
      </p:sp>
      <p:sp>
        <p:nvSpPr>
          <p:cNvPr id="35021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B3AE2-32E1-49D0-BAD8-A3AE534E0E48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1A654-9DB8-4FA0-9462-4F689E02074C}" type="slidenum">
              <a:rPr lang="en-US"/>
              <a:pPr/>
              <a:t>21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44386-3482-413A-8378-627099FFFC19}" type="slidenum">
              <a:rPr lang="en-US"/>
              <a:pPr/>
              <a:t>22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DE9A-6DE4-4C1A-8C45-09F27392BA16}" type="slidenum">
              <a:rPr lang="en-US"/>
              <a:pPr/>
              <a:t>23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472AF-417E-45B8-833E-3B786FA5F501}" type="slidenum">
              <a:rPr lang="en-US"/>
              <a:pPr/>
              <a:t>24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C64D7-D47A-4269-9245-070A5ABE05CE}" type="slidenum">
              <a:rPr lang="en-US"/>
              <a:pPr/>
              <a:t>25</a:t>
            </a:fld>
            <a:endParaRPr lang="en-US"/>
          </a:p>
        </p:txBody>
      </p:sp>
      <p:sp>
        <p:nvSpPr>
          <p:cNvPr id="35430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771FC-72C6-4E21-A8F1-05FD5A4A3D3A}" type="slidenum">
              <a:rPr lang="en-US"/>
              <a:pPr/>
              <a:t>26</a:t>
            </a:fld>
            <a:endParaRPr lang="en-US"/>
          </a:p>
        </p:txBody>
      </p:sp>
      <p:sp>
        <p:nvSpPr>
          <p:cNvPr id="14336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07601-A1CE-4F7D-9457-69E48938691F}" type="slidenum">
              <a:rPr lang="en-US"/>
              <a:pPr/>
              <a:t>27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C1C64-1A3C-4AFB-BFA4-1F2D08637E53}" type="slidenum">
              <a:rPr lang="en-US"/>
              <a:pPr/>
              <a:t>28</a:t>
            </a:fld>
            <a:endParaRPr lang="en-US"/>
          </a:p>
        </p:txBody>
      </p:sp>
      <p:sp>
        <p:nvSpPr>
          <p:cNvPr id="1085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412F9-9552-482A-80CA-14E3EDC6456B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82CD7-352A-4886-9E1E-9D4130139A37}" type="slidenum">
              <a:rPr lang="en-US"/>
              <a:pPr/>
              <a:t>30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0CFB4-CE4D-4C6A-9EB0-33AA0EF72725}" type="slidenum">
              <a:rPr lang="en-US"/>
              <a:pPr/>
              <a:t>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717DF-4456-40E4-9E8C-DD8DD1BDCC13}" type="slidenum">
              <a:rPr lang="en-US"/>
              <a:pPr/>
              <a:t>31</a:t>
            </a:fld>
            <a:endParaRPr lang="en-US"/>
          </a:p>
        </p:txBody>
      </p:sp>
      <p:sp>
        <p:nvSpPr>
          <p:cNvPr id="49561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B0934-EB30-4B23-8341-3B9ABE7359CF}" type="slidenum">
              <a:rPr lang="en-US"/>
              <a:pPr/>
              <a:t>32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51F2A-6EF4-4620-AD1F-03E6BD9CB06D}" type="slidenum">
              <a:rPr lang="en-US"/>
              <a:pPr/>
              <a:t>33</a:t>
            </a:fld>
            <a:endParaRPr lang="en-US"/>
          </a:p>
        </p:txBody>
      </p:sp>
      <p:sp>
        <p:nvSpPr>
          <p:cNvPr id="423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EE7EE-4B87-42A4-840F-8F5D022183FC}" type="slidenum">
              <a:rPr lang="en-US"/>
              <a:pPr/>
              <a:t>34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66FFD-E65F-4CE4-9FF0-7E143499CE05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981A6-3AFF-489A-9EBA-8124DE2BD071}" type="slidenum">
              <a:rPr lang="en-US"/>
              <a:pPr/>
              <a:t>36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79883-5988-4B62-81B8-F2E8A38F69E1}" type="slidenum">
              <a:rPr lang="en-US"/>
              <a:pPr/>
              <a:t>37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585CF-C08C-44A1-8B3B-5F9242494131}" type="slidenum">
              <a:rPr lang="en-US"/>
              <a:pPr/>
              <a:t>38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C94A6-F8CB-4BAE-BF19-D7DF07F4BBEE}" type="slidenum">
              <a:rPr lang="en-US"/>
              <a:pPr/>
              <a:t>39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46622-882C-4119-B844-C34DE4F1A0A5}" type="slidenum">
              <a:rPr lang="en-US"/>
              <a:pPr/>
              <a:t>40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B8D75-2D02-497D-81F9-A799106910B4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016C4-5D60-4319-8B0C-905F0C389707}" type="slidenum">
              <a:rPr lang="en-US"/>
              <a:pPr/>
              <a:t>41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8F500-C383-460D-B8D5-9B4DCE5A1B40}" type="slidenum">
              <a:rPr lang="en-US"/>
              <a:pPr/>
              <a:t>42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43540-C80F-445C-A776-521E6999A59B}" type="slidenum">
              <a:rPr lang="en-US"/>
              <a:pPr/>
              <a:t>43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A37E6-C370-48E3-B14D-ABCA4FF86A22}" type="slidenum">
              <a:rPr lang="en-US"/>
              <a:pPr/>
              <a:t>44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04A5D-8C6A-4F40-B51F-A2FA9F21C4EB}" type="slidenum">
              <a:rPr lang="en-US"/>
              <a:pPr/>
              <a:t>45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0CA11-45B9-477A-8A98-800532633F51}" type="slidenum">
              <a:rPr lang="en-US"/>
              <a:pPr/>
              <a:t>46</a:t>
            </a:fld>
            <a:endParaRPr lang="en-US"/>
          </a:p>
        </p:txBody>
      </p:sp>
      <p:sp>
        <p:nvSpPr>
          <p:cNvPr id="2017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6094F-3A6B-421F-B9E8-9D9F5CF85DDB}" type="slidenum">
              <a:rPr lang="en-US"/>
              <a:pPr/>
              <a:t>47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104B0-ED1B-4772-ABEE-C7BEE4569426}" type="slidenum">
              <a:rPr lang="en-US"/>
              <a:pPr/>
              <a:t>48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0AF3A-3080-4A4B-9E09-8FC105038438}" type="slidenum">
              <a:rPr lang="en-US"/>
              <a:pPr/>
              <a:t>49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E3D5-86B9-41CD-8E1F-A10399E4F05B}" type="slidenum">
              <a:rPr lang="en-US"/>
              <a:pPr/>
              <a:t>50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9F319-9038-4FBB-9049-E3E3542B2D83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1FE6E-2D40-4CCF-A821-EC6E9158DD97}" type="slidenum">
              <a:rPr lang="en-US"/>
              <a:pPr/>
              <a:t>51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AC6EC-9B85-43BF-90F4-1467335FFE10}" type="slidenum">
              <a:rPr lang="en-US"/>
              <a:pPr/>
              <a:t>52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87CFD-6798-4D40-B9CB-4EC76FE89346}" type="slidenum">
              <a:rPr lang="en-US"/>
              <a:pPr/>
              <a:t>53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0F00A-2146-40A7-B1CC-7771EB65968F}" type="slidenum">
              <a:rPr lang="en-US"/>
              <a:pPr/>
              <a:t>54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0EEC3-83AA-4102-8E2B-F03254EA272A}" type="slidenum">
              <a:rPr lang="en-US"/>
              <a:pPr/>
              <a:t>55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E3307-C04E-4798-92DF-30F73161BEE5}" type="slidenum">
              <a:rPr lang="en-US"/>
              <a:pPr/>
              <a:t>56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AEDCB-8DBD-4E4E-BB66-D8A4A916040B}" type="slidenum">
              <a:rPr lang="en-US"/>
              <a:pPr/>
              <a:t>57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D3EAC-E374-49A6-8C3D-D929D4E17EDD}" type="slidenum">
              <a:rPr lang="en-US"/>
              <a:pPr/>
              <a:t>58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FBEB1-399A-4F6F-9CFF-4709C801F8D9}" type="slidenum">
              <a:rPr lang="en-US"/>
              <a:pPr/>
              <a:t>59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ACC0C-3031-44A9-A883-1A4A4E870F74}" type="slidenum">
              <a:rPr lang="en-US"/>
              <a:pPr/>
              <a:t>60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9C3F7-AE42-407E-9BEA-8C4CBAB9C84F}" type="slidenum">
              <a:rPr lang="en-US"/>
              <a:pPr/>
              <a:t>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56D7D-ACA2-4F0B-8537-04A46637CE92}" type="slidenum">
              <a:rPr lang="en-US"/>
              <a:pPr/>
              <a:t>61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30CDB-2DA6-43B1-B4BC-D6E1B4B173B0}" type="slidenum">
              <a:rPr lang="en-US"/>
              <a:pPr/>
              <a:t>62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D4B2-DC36-406C-98B5-9A3169B9EC48}" type="slidenum">
              <a:rPr lang="en-US"/>
              <a:pPr/>
              <a:t>63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262BA-963E-4827-B650-F54FE7A36BF8}" type="slidenum">
              <a:rPr lang="en-US"/>
              <a:pPr/>
              <a:t>64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EA3CF-BE4B-4349-9B04-01DF2C60B5EE}" type="slidenum">
              <a:rPr lang="en-US"/>
              <a:pPr/>
              <a:t>65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51E45-E74D-4BE9-9F17-CA039458732C}" type="slidenum">
              <a:rPr lang="en-US"/>
              <a:pPr/>
              <a:t>66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60992-E37F-486A-B448-31D2D95C80E1}" type="slidenum">
              <a:rPr lang="en-US"/>
              <a:pPr/>
              <a:t>67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9D5A2-9A7E-465B-B55B-886254F5B164}" type="slidenum">
              <a:rPr lang="en-US"/>
              <a:pPr/>
              <a:t>68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5DE94-A7B5-4F8F-904D-CEF9C7C7AAF9}" type="slidenum">
              <a:rPr lang="en-US"/>
              <a:pPr/>
              <a:t>69</a:t>
            </a:fld>
            <a:endParaRPr lang="en-US"/>
          </a:p>
        </p:txBody>
      </p:sp>
      <p:sp>
        <p:nvSpPr>
          <p:cNvPr id="2549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E4CBF-2502-4E7F-B079-4F24E660502D}" type="slidenum">
              <a:rPr lang="en-US"/>
              <a:pPr/>
              <a:t>70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4958D-ECA6-4E38-85BC-A44A987CD9F8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006B-39F5-4210-8408-8768C138A36B}" type="slidenum">
              <a:rPr lang="en-US"/>
              <a:pPr/>
              <a:t>71</a:t>
            </a:fld>
            <a:endParaRPr lang="en-US"/>
          </a:p>
        </p:txBody>
      </p:sp>
      <p:sp>
        <p:nvSpPr>
          <p:cNvPr id="9421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26366-BECB-489B-AEFE-57498746EEC4}" type="slidenum">
              <a:rPr lang="en-US"/>
              <a:pPr/>
              <a:t>72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76561-B4B0-458F-BE07-DAAA01A1252A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797E-A878-4953-BC57-5588BC23F603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96B91-2D7B-4FC2-A437-381BFEA9B623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ABF3F-376B-4CC1-BAF8-75B53172F7DB}" type="slidenum">
              <a:rPr lang="en-US"/>
              <a:pPr/>
              <a:t>76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099F5-CA98-4E4A-8602-0564666C674A}" type="slidenum">
              <a:rPr lang="en-US"/>
              <a:pPr/>
              <a:t>77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94A1-1E37-401E-BB9F-61AF9FAFD8E0}" type="slidenum">
              <a:rPr lang="en-US"/>
              <a:pPr/>
              <a:t>78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18F5F-D78F-4541-B9BE-D5CC180762EF}" type="slidenum">
              <a:rPr lang="en-US"/>
              <a:pPr/>
              <a:t>79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4BF1D-A9D2-4604-993F-E72D2D5D6815}" type="slidenum">
              <a:rPr lang="en-US"/>
              <a:pPr/>
              <a:t>80</a:t>
            </a:fld>
            <a:endParaRPr lang="en-US"/>
          </a:p>
        </p:txBody>
      </p:sp>
      <p:sp>
        <p:nvSpPr>
          <p:cNvPr id="4997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B80AB-9216-41A3-90A6-F3EE7947A369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43D7D-8945-469F-97E0-974E801BD4F2}" type="slidenum">
              <a:rPr lang="en-US"/>
              <a:pPr/>
              <a:t>81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-A “good” crawler would make “good” choices and hence retrieve “good” pages early.</a:t>
            </a:r>
          </a:p>
          <a:p>
            <a:r>
              <a:rPr lang="en-US"/>
              <a:t>-how do we measure the “goodness” of crawlers?</a:t>
            </a:r>
          </a:p>
          <a:p>
            <a:r>
              <a:rPr lang="en-US"/>
              <a:t>-some work on evaluation has been done but is often limited in terms of number of topics or same set of measures are used to crawl and to evaluate.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D75B6-DC00-409F-9199-97853756A788}" type="slidenum">
              <a:rPr lang="en-US"/>
              <a:pPr/>
              <a:t>82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28D97-4B4A-4585-A0D8-D70E5A8BEBFC}" type="slidenum">
              <a:rPr lang="en-US"/>
              <a:pPr/>
              <a:t>83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13301-A388-45A0-AAA7-94F9F7D0F182}" type="slidenum">
              <a:rPr lang="en-US"/>
              <a:pPr/>
              <a:t>84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0AC91-1E3C-474E-87BE-58852906C841}" type="slidenum">
              <a:rPr lang="en-US"/>
              <a:pPr/>
              <a:t>85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077F1-E00B-4459-8440-4128621FAEA9}" type="slidenum">
              <a:rPr lang="en-US"/>
              <a:pPr/>
              <a:t>86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C6EF4-CE6D-4637-B0A5-0BB1A079D52E}" type="slidenum">
              <a:rPr lang="en-US"/>
              <a:pPr/>
              <a:t>87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ED8-B77C-404A-A56C-8C09E27CA68C}" type="slidenum">
              <a:rPr lang="en-US"/>
              <a:pPr/>
              <a:t>88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235F9-E5EB-478A-BDF1-A718240DAF8B}" type="slidenum">
              <a:rPr lang="en-US"/>
              <a:pPr/>
              <a:t>89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9E3F7-CCC2-4206-B16B-A9C17CD43250}" type="slidenum">
              <a:rPr lang="en-US"/>
              <a:pPr/>
              <a:t>90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AF08B-EAEC-4C73-8BFE-CD6B72D25585}" type="slidenum">
              <a:rPr lang="en-US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2208A-862D-4B77-AA0D-6E2453C7133B}" type="slidenum">
              <a:rPr lang="en-US"/>
              <a:pPr/>
              <a:t>91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4331D-8AEE-4609-94F6-A7ACA1B2AC3C}" type="slidenum">
              <a:rPr lang="en-US"/>
              <a:pPr/>
              <a:t>92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F012-3142-4220-868E-9BDBC637EB23}" type="slidenum">
              <a:rPr lang="en-US"/>
              <a:pPr/>
              <a:t>93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FD4B9-FD6F-4DD0-98F2-BF9FB8F11C97}" type="slidenum">
              <a:rPr lang="en-US"/>
              <a:pPr/>
              <a:t>94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E9F00-66EC-453C-B449-29BD1B044DDF}" type="slidenum">
              <a:rPr lang="en-US"/>
              <a:pPr/>
              <a:t>95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7DEA9-2F92-4D9C-B596-EB7EEF658A74}" type="slidenum">
              <a:rPr lang="en-US"/>
              <a:pPr/>
              <a:t>96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C141F-21D1-4A8D-ABF1-404293919EEA}" type="slidenum">
              <a:rPr lang="en-US"/>
              <a:pPr/>
              <a:t>97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4925F-E07E-4BC4-B712-BC548C47193F}" type="slidenum">
              <a:rPr lang="en-US"/>
              <a:pPr/>
              <a:t>98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14B93-19FB-4A32-8FCF-5A267795F611}" type="slidenum">
              <a:rPr lang="en-US"/>
              <a:pPr/>
              <a:t>99</a:t>
            </a:fld>
            <a:endParaRPr lang="en-US"/>
          </a:p>
        </p:txBody>
      </p:sp>
      <p:sp>
        <p:nvSpPr>
          <p:cNvPr id="518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D07CD-40B0-48D0-8564-35CA2116B72C}" type="slidenum">
              <a:rPr lang="en-US"/>
              <a:pPr/>
              <a:t>100</a:t>
            </a:fld>
            <a:endParaRPr lang="en-US"/>
          </a:p>
        </p:txBody>
      </p:sp>
      <p:sp>
        <p:nvSpPr>
          <p:cNvPr id="519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2133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685800" y="6232525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Slides © 2007 </a:t>
            </a:r>
            <a:r>
              <a:rPr lang="en-US" sz="1000" dirty="0" err="1"/>
              <a:t>Filippo</a:t>
            </a:r>
            <a:r>
              <a:rPr lang="en-US" sz="1000" dirty="0"/>
              <a:t> </a:t>
            </a:r>
            <a:r>
              <a:rPr lang="en-US" sz="1000" dirty="0" err="1"/>
              <a:t>Menczer</a:t>
            </a:r>
            <a:r>
              <a:rPr lang="en-US" sz="1000" dirty="0"/>
              <a:t>, Indiana University School of Informatics</a:t>
            </a:r>
          </a:p>
          <a:p>
            <a:pPr algn="ctr"/>
            <a:r>
              <a:rPr lang="en-US" sz="1000" dirty="0"/>
              <a:t>Bing Liu: </a:t>
            </a:r>
            <a:r>
              <a:rPr lang="en-US" sz="1000" i="1" dirty="0"/>
              <a:t>Web Data Mining</a:t>
            </a:r>
            <a:r>
              <a:rPr lang="en-US" sz="1000" dirty="0"/>
              <a:t>. Springer, 2007 </a:t>
            </a:r>
          </a:p>
          <a:p>
            <a:pPr algn="ctr"/>
            <a:r>
              <a:rPr lang="en-US" sz="1000" dirty="0"/>
              <a:t>Ch. 8 </a:t>
            </a:r>
            <a:r>
              <a:rPr lang="en-US" sz="1000" i="1" dirty="0"/>
              <a:t>Web Crawling</a:t>
            </a:r>
            <a:r>
              <a:rPr lang="en-US" sz="1000" dirty="0"/>
              <a:t> by </a:t>
            </a:r>
            <a:r>
              <a:rPr lang="en-US" sz="1000" dirty="0" err="1"/>
              <a:t>Filippo</a:t>
            </a:r>
            <a:r>
              <a:rPr lang="en-US" sz="1000" dirty="0"/>
              <a:t> </a:t>
            </a:r>
            <a:r>
              <a:rPr lang="en-US" sz="1000" dirty="0" err="1"/>
              <a:t>Menczer</a:t>
            </a:r>
            <a:endParaRPr lang="en-US" sz="1000" dirty="0"/>
          </a:p>
        </p:txBody>
      </p:sp>
      <p:pic>
        <p:nvPicPr>
          <p:cNvPr id="3078" name="Picture 6" descr="info_hi_res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8800" y="6205538"/>
            <a:ext cx="3378200" cy="5762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6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nformatics.indiana.edu/fil%0dhttp:/informatics.indiana.edu/fil/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omer.informatics.indiana.edu/~nan/6S/" TargetMode="Externa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tch.org/" TargetMode="External"/><Relationship Id="rId3" Type="http://schemas.openxmlformats.org/officeDocument/2006/relationships/hyperlink" Target="http://ir.dcs.gla.ac.uk/terrier/" TargetMode="External"/><Relationship Id="rId7" Type="http://schemas.openxmlformats.org/officeDocument/2006/relationships/hyperlink" Target="http://www.w3c.org/Library/" TargetMode="External"/><Relationship Id="rId12" Type="http://schemas.openxmlformats.org/officeDocument/2006/relationships/hyperlink" Target="http://informatics.indiana.edu/fil/IS/JavaCrawlers/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cpan.org/~gaas/libwww-perl-5.804/" TargetMode="External"/><Relationship Id="rId11" Type="http://schemas.openxmlformats.org/officeDocument/2006/relationships/hyperlink" Target="http://crawler.archive.org/" TargetMode="External"/><Relationship Id="rId5" Type="http://schemas.openxmlformats.org/officeDocument/2006/relationships/hyperlink" Target="http://www.oreilly.com/catalog/perllwp/" TargetMode="External"/><Relationship Id="rId10" Type="http://schemas.openxmlformats.org/officeDocument/2006/relationships/hyperlink" Target="http://www.cwr.cl/projects/WIRE/" TargetMode="External"/><Relationship Id="rId4" Type="http://schemas.openxmlformats.org/officeDocument/2006/relationships/hyperlink" Target="http://homer.informatics.indiana.edu/~nan/6S/" TargetMode="External"/><Relationship Id="rId9" Type="http://schemas.openxmlformats.org/officeDocument/2006/relationships/hyperlink" Target="http://informatics.indiana.edu/fil/IS/Framewor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idy.sourceforge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nowball.tartaru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.dcs.gla.ac.uk/resources/linguistic_utils/stop_word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TECH/" TargetMode="External"/><Relationship Id="rId7" Type="http://schemas.openxmlformats.org/officeDocument/2006/relationships/hyperlink" Target="http://www.imdb.com/Name?Menczer,+Eric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exec/obidos/subst/home/home.html/002-8332429-6490452" TargetMode="External"/><Relationship Id="rId5" Type="http://schemas.openxmlformats.org/officeDocument/2006/relationships/hyperlink" Target="http://informatics.indiana.edu/research/colloquia.asp" TargetMode="External"/><Relationship Id="rId4" Type="http://schemas.openxmlformats.org/officeDocument/2006/relationships/hyperlink" Target="http://www.census.gov/cgi-bin/gazette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n.com/US/" TargetMode="External"/><Relationship Id="rId4" Type="http://schemas.openxmlformats.org/officeDocument/2006/relationships/hyperlink" Target="http://www.cnn.com/linkto/intl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TEC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n.com/TECH/" TargetMode="External"/><Relationship Id="rId5" Type="http://schemas.openxmlformats.org/officeDocument/2006/relationships/hyperlink" Target="http://informatics.indiana.edu/~fil/" TargetMode="External"/><Relationship Id="rId4" Type="http://schemas.openxmlformats.org/officeDocument/2006/relationships/hyperlink" Target="http://WWW.CNN.COM/TECH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nformatics.indiana.edu/" TargetMode="External"/><Relationship Id="rId3" Type="http://schemas.openxmlformats.org/officeDocument/2006/relationships/hyperlink" Target="http://www.tartarus.org/~martin/PorterStemmer/" TargetMode="External"/><Relationship Id="rId7" Type="http://schemas.openxmlformats.org/officeDocument/2006/relationships/hyperlink" Target="http://informatics.indiana.edu/~fil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n.com/TECH/" TargetMode="External"/><Relationship Id="rId5" Type="http://schemas.openxmlformats.org/officeDocument/2006/relationships/hyperlink" Target="http://informatics.indiana.edu/dir2/" TargetMode="External"/><Relationship Id="rId4" Type="http://schemas.openxmlformats.org/officeDocument/2006/relationships/hyperlink" Target="http://informatics.indiana.edu/index.html" TargetMode="External"/><Relationship Id="rId9" Type="http://schemas.openxmlformats.org/officeDocument/2006/relationships/hyperlink" Target="http://www.cnn.co:80/TECH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CS.INDIANA.ED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rmatics.indiana.edu/fil/index.html%0dhttp:/informatics.indiana.ed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db.com/name/nm0578801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1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txt.org/wc/exclusion.html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robots.txt" TargetMode="External"/><Relationship Id="rId4" Type="http://schemas.openxmlformats.org/officeDocument/2006/relationships/hyperlink" Target="http://jakarta.apache.org/lucene/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a.edu/robots.txt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CSE 538</a:t>
            </a:r>
          </a:p>
          <a:p>
            <a:pPr algn="ctr">
              <a:buNone/>
            </a:pPr>
            <a:r>
              <a:rPr lang="tr-TR" dirty="0" smtClean="0"/>
              <a:t>Web </a:t>
            </a:r>
            <a:r>
              <a:rPr lang="tr-TR" dirty="0" err="1" smtClean="0"/>
              <a:t>Search</a:t>
            </a:r>
            <a:r>
              <a:rPr lang="tr-TR" dirty="0" smtClean="0"/>
              <a:t> and </a:t>
            </a:r>
            <a:r>
              <a:rPr lang="tr-TR" dirty="0" err="1" smtClean="0"/>
              <a:t>Mining</a:t>
            </a:r>
            <a:endParaRPr lang="tr-TR" dirty="0" smtClean="0"/>
          </a:p>
          <a:p>
            <a:pPr algn="ctr">
              <a:buNone/>
            </a:pPr>
            <a:r>
              <a:rPr lang="tr-TR" dirty="0" smtClean="0"/>
              <a:t>Web </a:t>
            </a:r>
            <a:r>
              <a:rPr lang="tr-TR" dirty="0" err="1" smtClean="0"/>
              <a:t>Crawling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One taxonomy of crawlers</a:t>
            </a:r>
          </a:p>
        </p:txBody>
      </p:sp>
      <p:graphicFrame>
        <p:nvGraphicFramePr>
          <p:cNvPr id="8198" name="Object 6"/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141288" y="1066800"/>
          <a:ext cx="885031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Microsoft Organization Chart" r:id="rId4" imgW="13804900" imgH="3517900" progId="">
                  <p:embed followColorScheme="full"/>
                </p:oleObj>
              </mc:Choice>
              <mc:Fallback>
                <p:oleObj name="Microsoft Organization Chart" r:id="rId4" imgW="13804900" imgH="3517900" progId="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1066800"/>
                        <a:ext cx="8850312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295400"/>
          </a:xfrm>
        </p:spPr>
        <p:txBody>
          <a:bodyPr/>
          <a:lstStyle/>
          <a:p>
            <a:r>
              <a:rPr lang="en-US" sz="2800"/>
              <a:t>Many other criteria could be used:</a:t>
            </a:r>
          </a:p>
          <a:p>
            <a:pPr lvl="1"/>
            <a:r>
              <a:rPr lang="en-US" sz="2400"/>
              <a:t>Incremental, Interactive, Concurrent, Etc.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crawler ethics issues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r>
              <a:rPr lang="en-US" sz="2800"/>
              <a:t>Servers can disguise themselves, too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Cloaking</a:t>
            </a:r>
            <a:r>
              <a:rPr lang="en-US" sz="2400"/>
              <a:t>: present different content based on User-Agent</a:t>
            </a:r>
          </a:p>
          <a:p>
            <a:pPr lvl="1"/>
            <a:r>
              <a:rPr lang="en-US" sz="2400"/>
              <a:t>E.g. stuff keywords on version of page shown to search engine crawler</a:t>
            </a:r>
          </a:p>
          <a:p>
            <a:pPr lvl="1"/>
            <a:r>
              <a:rPr lang="en-US" sz="2400"/>
              <a:t>Search engines do not look kindly on this type of “</a:t>
            </a:r>
            <a:r>
              <a:rPr lang="en-US" sz="2400">
                <a:solidFill>
                  <a:schemeClr val="accent2"/>
                </a:solidFill>
              </a:rPr>
              <a:t>spamdexing</a:t>
            </a:r>
            <a:r>
              <a:rPr lang="en-US" sz="2400"/>
              <a:t>” and remove from their index sites that perform such abuse</a:t>
            </a:r>
          </a:p>
          <a:p>
            <a:pPr lvl="2"/>
            <a:r>
              <a:rPr lang="en-US" sz="2000"/>
              <a:t>Case of </a:t>
            </a:r>
            <a:r>
              <a:rPr lang="en-US" sz="2000" u="sng"/>
              <a:t>bmw.de</a:t>
            </a:r>
            <a:r>
              <a:rPr lang="en-US" sz="2000"/>
              <a:t> made the news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/>
              <a:t>Gray areas for crawler ethics 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you write a crawler that unwillingly follows links to ads, are you just being careless, or are you violating terms of service, or are you violating the law by defrauding advertisers?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 non-compliance with Google’s robots.txt in this case equivalent to click fraud?</a:t>
            </a:r>
          </a:p>
          <a:p>
            <a:pPr>
              <a:lnSpc>
                <a:spcPct val="90000"/>
              </a:lnSpc>
            </a:pPr>
            <a:r>
              <a:rPr lang="en-US" sz="2800"/>
              <a:t>If you write a browser extension that performs some useful service, should you comply with robot exclusion?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sz="2400"/>
              <a:t>Motivation and taxonomy of crawlers</a:t>
            </a:r>
          </a:p>
          <a:p>
            <a:r>
              <a:rPr lang="en-US" sz="2400"/>
              <a:t>Basic crawlers and implementation issues</a:t>
            </a:r>
          </a:p>
          <a:p>
            <a:r>
              <a:rPr lang="en-US" sz="2400"/>
              <a:t>Universal crawlers</a:t>
            </a:r>
          </a:p>
          <a:p>
            <a:r>
              <a:rPr lang="en-US" sz="2400"/>
              <a:t>Preferential (focused and topical) crawlers</a:t>
            </a:r>
          </a:p>
          <a:p>
            <a:r>
              <a:rPr lang="en-US" sz="2400"/>
              <a:t>Evaluation of preferential crawlers</a:t>
            </a:r>
          </a:p>
          <a:p>
            <a:r>
              <a:rPr lang="en-US" sz="2400"/>
              <a:t>Crawler ethics and conflicts</a:t>
            </a:r>
          </a:p>
          <a:p>
            <a:r>
              <a:rPr lang="en-US" sz="2400">
                <a:solidFill>
                  <a:schemeClr val="accent2"/>
                </a:solidFill>
              </a:rPr>
              <a:t>New developments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/>
              <a:t>New developments: social, collaborative, federated crawlers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Idea</a:t>
            </a:r>
            <a:r>
              <a:rPr lang="en-US"/>
              <a:t>: go beyond the “one-fits-all” model of </a:t>
            </a:r>
            <a:r>
              <a:rPr lang="en-US">
                <a:solidFill>
                  <a:schemeClr val="accent2"/>
                </a:solidFill>
              </a:rPr>
              <a:t>centralized search engines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Extend the search task to anyone, and </a:t>
            </a:r>
            <a:r>
              <a:rPr lang="en-US">
                <a:solidFill>
                  <a:schemeClr val="accent2"/>
                </a:solidFill>
              </a:rPr>
              <a:t>distribute the crawling task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Each search engine is a </a:t>
            </a:r>
            <a:r>
              <a:rPr lang="en-US">
                <a:solidFill>
                  <a:schemeClr val="accent2"/>
                </a:solidFill>
              </a:rPr>
              <a:t>peer agent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Agents collaborate by </a:t>
            </a:r>
            <a:r>
              <a:rPr lang="en-US">
                <a:solidFill>
                  <a:schemeClr val="accent2"/>
                </a:solidFill>
              </a:rPr>
              <a:t>routing queries and results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AutoShape 2"/>
          <p:cNvSpPr>
            <a:spLocks/>
          </p:cNvSpPr>
          <p:nvPr/>
        </p:nvSpPr>
        <p:spPr bwMode="auto">
          <a:xfrm>
            <a:off x="4479925" y="2671763"/>
            <a:ext cx="617538" cy="5492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595" name="AutoShape 3"/>
          <p:cNvSpPr>
            <a:spLocks/>
          </p:cNvSpPr>
          <p:nvPr/>
        </p:nvSpPr>
        <p:spPr bwMode="auto">
          <a:xfrm rot="20796451" flipH="1">
            <a:off x="11113" y="-76200"/>
            <a:ext cx="4110037" cy="3570288"/>
          </a:xfrm>
          <a:prstGeom prst="wedgeEllipseCallout">
            <a:avLst>
              <a:gd name="adj1" fmla="val -53287"/>
              <a:gd name="adj2" fmla="val 4743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77788"/>
            <a:ext cx="4149725" cy="1281112"/>
          </a:xfrm>
          <a:ln/>
        </p:spPr>
        <p:txBody>
          <a:bodyPr rIns="0"/>
          <a:lstStyle/>
          <a:p>
            <a:pPr>
              <a:lnSpc>
                <a:spcPct val="72000"/>
              </a:lnSpc>
            </a:pPr>
            <a:r>
              <a:rPr lang="en-US" sz="3100"/>
              <a:t>6S: Collaborative Peer Search</a:t>
            </a:r>
          </a:p>
        </p:txBody>
      </p:sp>
      <p:sp>
        <p:nvSpPr>
          <p:cNvPr id="366597" name="AutoShape 5"/>
          <p:cNvSpPr>
            <a:spLocks/>
          </p:cNvSpPr>
          <p:nvPr/>
        </p:nvSpPr>
        <p:spPr bwMode="auto">
          <a:xfrm>
            <a:off x="1393825" y="3700463"/>
            <a:ext cx="617538" cy="5492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77F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598" name="Rectangle 6"/>
          <p:cNvSpPr>
            <a:spLocks/>
          </p:cNvSpPr>
          <p:nvPr/>
        </p:nvSpPr>
        <p:spPr bwMode="auto">
          <a:xfrm>
            <a:off x="1536700" y="3779838"/>
            <a:ext cx="331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algn="ctr" defTabSz="822325" eaLnBrk="1" hangingPunct="1">
              <a:lnSpc>
                <a:spcPct val="108000"/>
              </a:lnSpc>
              <a:tabLst>
                <a:tab pos="80963" algn="l"/>
              </a:tabLst>
            </a:pPr>
            <a:r>
              <a:rPr lang="en-US" sz="2000">
                <a:latin typeface="American Typewriter" pitchFamily="-92" charset="0"/>
                <a:sym typeface="American Typewriter" pitchFamily="-92" charset="0"/>
              </a:rPr>
              <a:t>A</a:t>
            </a:r>
          </a:p>
        </p:txBody>
      </p:sp>
      <p:sp>
        <p:nvSpPr>
          <p:cNvPr id="366599" name="AutoShape 7"/>
          <p:cNvSpPr>
            <a:spLocks/>
          </p:cNvSpPr>
          <p:nvPr/>
        </p:nvSpPr>
        <p:spPr bwMode="auto">
          <a:xfrm>
            <a:off x="4618038" y="3917950"/>
            <a:ext cx="617537" cy="5492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00" name="Rectangle 8"/>
          <p:cNvSpPr>
            <a:spLocks/>
          </p:cNvSpPr>
          <p:nvPr/>
        </p:nvSpPr>
        <p:spPr bwMode="auto">
          <a:xfrm>
            <a:off x="4787900" y="3983038"/>
            <a:ext cx="276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algn="ctr" defTabSz="822325" eaLnBrk="1" hangingPunct="1">
              <a:lnSpc>
                <a:spcPct val="108000"/>
              </a:lnSpc>
              <a:tabLst>
                <a:tab pos="80963" algn="l"/>
              </a:tabLst>
            </a:pPr>
            <a:r>
              <a:rPr lang="en-US" sz="2000">
                <a:latin typeface="American Typewriter" pitchFamily="-92" charset="0"/>
                <a:sym typeface="American Typewriter" pitchFamily="-92" charset="0"/>
              </a:rPr>
              <a:t>B</a:t>
            </a:r>
          </a:p>
        </p:txBody>
      </p:sp>
      <p:sp>
        <p:nvSpPr>
          <p:cNvPr id="366601" name="Line 9"/>
          <p:cNvSpPr>
            <a:spLocks noChangeShapeType="1"/>
          </p:cNvSpPr>
          <p:nvPr/>
        </p:nvSpPr>
        <p:spPr bwMode="auto">
          <a:xfrm rot="10800000" flipH="1">
            <a:off x="2011363" y="3014663"/>
            <a:ext cx="2398712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079625" y="4043363"/>
            <a:ext cx="2468563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03" name="Rectangle 11"/>
          <p:cNvSpPr>
            <a:spLocks/>
          </p:cNvSpPr>
          <p:nvPr/>
        </p:nvSpPr>
        <p:spPr bwMode="auto">
          <a:xfrm>
            <a:off x="2936875" y="3306763"/>
            <a:ext cx="755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defTabSz="822325" eaLnBrk="1" hangingPunct="1">
              <a:lnSpc>
                <a:spcPct val="99000"/>
              </a:lnSpc>
              <a:tabLst>
                <a:tab pos="80963" algn="l"/>
              </a:tabLst>
            </a:pPr>
            <a:r>
              <a:rPr lang="en-US" sz="2000">
                <a:latin typeface="Times" pitchFamily="-92" charset="0"/>
                <a:cs typeface="Times" pitchFamily="-92" charset="0"/>
                <a:sym typeface="Times" pitchFamily="-92" charset="0"/>
              </a:rPr>
              <a:t>query</a:t>
            </a:r>
          </a:p>
        </p:txBody>
      </p:sp>
      <p:sp>
        <p:nvSpPr>
          <p:cNvPr id="366604" name="Rectangle 12"/>
          <p:cNvSpPr>
            <a:spLocks/>
          </p:cNvSpPr>
          <p:nvPr/>
        </p:nvSpPr>
        <p:spPr bwMode="auto">
          <a:xfrm>
            <a:off x="3736975" y="3706813"/>
            <a:ext cx="7556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defTabSz="822325" eaLnBrk="1" hangingPunct="1">
              <a:lnSpc>
                <a:spcPct val="99000"/>
              </a:lnSpc>
              <a:tabLst>
                <a:tab pos="80963" algn="l"/>
              </a:tabLst>
            </a:pPr>
            <a:r>
              <a:rPr lang="en-US" sz="2000">
                <a:latin typeface="Times" pitchFamily="-92" charset="0"/>
                <a:cs typeface="Times" pitchFamily="-92" charset="0"/>
                <a:sym typeface="Times" pitchFamily="-92" charset="0"/>
              </a:rPr>
              <a:t>query</a:t>
            </a:r>
          </a:p>
        </p:txBody>
      </p:sp>
      <p:grpSp>
        <p:nvGrpSpPr>
          <p:cNvPr id="366605" name="Group 13"/>
          <p:cNvGrpSpPr>
            <a:grpSpLocks/>
          </p:cNvGrpSpPr>
          <p:nvPr/>
        </p:nvGrpSpPr>
        <p:grpSpPr bwMode="auto">
          <a:xfrm>
            <a:off x="503238" y="4179888"/>
            <a:ext cx="5822950" cy="1917700"/>
            <a:chOff x="0" y="0"/>
            <a:chExt cx="4076" cy="1342"/>
          </a:xfrm>
        </p:grpSpPr>
        <p:sp>
          <p:nvSpPr>
            <p:cNvPr id="366606" name="Line 14"/>
            <p:cNvSpPr>
              <a:spLocks noChangeShapeType="1"/>
            </p:cNvSpPr>
            <p:nvPr/>
          </p:nvSpPr>
          <p:spPr bwMode="auto">
            <a:xfrm rot="10800000">
              <a:off x="3360" y="143"/>
              <a:ext cx="716" cy="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66607" name="Rectangle 15"/>
            <p:cNvSpPr>
              <a:spLocks/>
            </p:cNvSpPr>
            <p:nvPr/>
          </p:nvSpPr>
          <p:spPr bwMode="auto">
            <a:xfrm>
              <a:off x="3416" y="339"/>
              <a:ext cx="29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23813" defTabSz="822325" eaLnBrk="1" hangingPunct="1">
                <a:lnSpc>
                  <a:spcPct val="99000"/>
                </a:lnSpc>
                <a:tabLst>
                  <a:tab pos="80963" algn="l"/>
                </a:tabLst>
              </a:pPr>
              <a:r>
                <a:rPr lang="en-US" sz="2000">
                  <a:latin typeface="Times" pitchFamily="-92" charset="0"/>
                  <a:cs typeface="Times" pitchFamily="-92" charset="0"/>
                  <a:sym typeface="Times" pitchFamily="-92" charset="0"/>
                </a:rPr>
                <a:t>hit</a:t>
              </a:r>
            </a:p>
          </p:txBody>
        </p:sp>
        <p:sp>
          <p:nvSpPr>
            <p:cNvPr id="366608" name="Line 16"/>
            <p:cNvSpPr>
              <a:spLocks noChangeShapeType="1"/>
            </p:cNvSpPr>
            <p:nvPr/>
          </p:nvSpPr>
          <p:spPr bwMode="auto">
            <a:xfrm rot="10800000">
              <a:off x="1056" y="0"/>
              <a:ext cx="1775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66609" name="Rectangle 17"/>
            <p:cNvSpPr>
              <a:spLocks/>
            </p:cNvSpPr>
            <p:nvPr/>
          </p:nvSpPr>
          <p:spPr bwMode="auto">
            <a:xfrm>
              <a:off x="1880" y="3"/>
              <a:ext cx="29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23813" defTabSz="822325" eaLnBrk="1" hangingPunct="1">
                <a:lnSpc>
                  <a:spcPct val="99000"/>
                </a:lnSpc>
                <a:tabLst>
                  <a:tab pos="80963" algn="l"/>
                </a:tabLst>
              </a:pPr>
              <a:r>
                <a:rPr lang="en-US" sz="2000">
                  <a:latin typeface="Times" pitchFamily="-92" charset="0"/>
                  <a:cs typeface="Times" pitchFamily="-92" charset="0"/>
                  <a:sym typeface="Times" pitchFamily="-92" charset="0"/>
                </a:rPr>
                <a:t>hit</a:t>
              </a:r>
            </a:p>
          </p:txBody>
        </p:sp>
        <p:grpSp>
          <p:nvGrpSpPr>
            <p:cNvPr id="366610" name="Group 18"/>
            <p:cNvGrpSpPr>
              <a:grpSpLocks/>
            </p:cNvGrpSpPr>
            <p:nvPr/>
          </p:nvGrpSpPr>
          <p:grpSpPr bwMode="auto">
            <a:xfrm>
              <a:off x="0" y="143"/>
              <a:ext cx="2892" cy="1199"/>
              <a:chOff x="0" y="0"/>
              <a:chExt cx="2892" cy="1198"/>
            </a:xfrm>
          </p:grpSpPr>
          <p:sp>
            <p:nvSpPr>
              <p:cNvPr id="366611" name="AutoShape 19"/>
              <p:cNvSpPr>
                <a:spLocks/>
              </p:cNvSpPr>
              <p:nvPr/>
            </p:nvSpPr>
            <p:spPr bwMode="auto">
              <a:xfrm>
                <a:off x="0" y="0"/>
                <a:ext cx="2892" cy="119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509" y="12080"/>
                    </a:moveTo>
                    <a:cubicBezTo>
                      <a:pt x="1123" y="12080"/>
                      <a:pt x="0" y="12790"/>
                      <a:pt x="0" y="13667"/>
                    </a:cubicBezTo>
                    <a:lnTo>
                      <a:pt x="0" y="16047"/>
                    </a:lnTo>
                    <a:lnTo>
                      <a:pt x="0" y="20013"/>
                    </a:lnTo>
                    <a:cubicBezTo>
                      <a:pt x="0" y="20890"/>
                      <a:pt x="1123" y="21600"/>
                      <a:pt x="2509" y="21600"/>
                    </a:cubicBezTo>
                    <a:lnTo>
                      <a:pt x="8780" y="21600"/>
                    </a:lnTo>
                    <a:lnTo>
                      <a:pt x="12544" y="21600"/>
                    </a:lnTo>
                    <a:cubicBezTo>
                      <a:pt x="13929" y="21600"/>
                      <a:pt x="15052" y="20890"/>
                      <a:pt x="15052" y="20013"/>
                    </a:cubicBezTo>
                    <a:lnTo>
                      <a:pt x="15052" y="16047"/>
                    </a:lnTo>
                    <a:lnTo>
                      <a:pt x="15052" y="13667"/>
                    </a:lnTo>
                    <a:cubicBezTo>
                      <a:pt x="15052" y="12790"/>
                      <a:pt x="13929" y="12080"/>
                      <a:pt x="12544" y="12080"/>
                    </a:cubicBezTo>
                    <a:lnTo>
                      <a:pt x="21600" y="0"/>
                    </a:lnTo>
                    <a:lnTo>
                      <a:pt x="8780" y="12080"/>
                    </a:lnTo>
                    <a:close/>
                    <a:moveTo>
                      <a:pt x="2509" y="12080"/>
                    </a:move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66612" name="Rectangle 20"/>
              <p:cNvSpPr>
                <a:spLocks/>
              </p:cNvSpPr>
              <p:nvPr/>
            </p:nvSpPr>
            <p:spPr bwMode="auto">
              <a:xfrm>
                <a:off x="66" y="740"/>
                <a:ext cx="187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23813" algn="ctr" defTabSz="822325" eaLnBrk="1" hangingPunct="1">
                  <a:lnSpc>
                    <a:spcPct val="71000"/>
                  </a:lnSpc>
                  <a:tabLst>
                    <a:tab pos="80963" algn="l"/>
                    <a:tab pos="904875" algn="l"/>
                    <a:tab pos="1727200" algn="l"/>
                    <a:tab pos="2551113" algn="l"/>
                  </a:tabLst>
                </a:pPr>
                <a:r>
                  <a:rPr lang="en-US" sz="1800">
                    <a:latin typeface="American Typewriter" pitchFamily="-92" charset="0"/>
                    <a:sym typeface="American Typewriter" pitchFamily="-92" charset="0"/>
                  </a:rPr>
                  <a:t>Data mining &amp; referral </a:t>
                </a:r>
              </a:p>
              <a:p>
                <a:pPr marL="23813" algn="ctr" defTabSz="822325" eaLnBrk="1" hangingPunct="1">
                  <a:lnSpc>
                    <a:spcPct val="71000"/>
                  </a:lnSpc>
                  <a:tabLst>
                    <a:tab pos="80963" algn="l"/>
                    <a:tab pos="904875" algn="l"/>
                    <a:tab pos="1727200" algn="l"/>
                    <a:tab pos="2551113" algn="l"/>
                  </a:tabLst>
                </a:pPr>
                <a:r>
                  <a:rPr lang="en-US" sz="1800">
                    <a:latin typeface="American Typewriter" pitchFamily="-92" charset="0"/>
                    <a:sym typeface="American Typewriter" pitchFamily="-92" charset="0"/>
                  </a:rPr>
                  <a:t>opportunities</a:t>
                </a:r>
              </a:p>
            </p:txBody>
          </p:sp>
        </p:grpSp>
      </p:grpSp>
      <p:sp>
        <p:nvSpPr>
          <p:cNvPr id="366613" name="AutoShape 21"/>
          <p:cNvSpPr>
            <a:spLocks/>
          </p:cNvSpPr>
          <p:nvPr/>
        </p:nvSpPr>
        <p:spPr bwMode="auto">
          <a:xfrm>
            <a:off x="7154863" y="2889250"/>
            <a:ext cx="617537" cy="5492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4" name="AutoShape 22"/>
          <p:cNvSpPr>
            <a:spLocks/>
          </p:cNvSpPr>
          <p:nvPr/>
        </p:nvSpPr>
        <p:spPr bwMode="auto">
          <a:xfrm>
            <a:off x="6194425" y="1781175"/>
            <a:ext cx="617538" cy="54768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5" name="AutoShape 23"/>
          <p:cNvSpPr>
            <a:spLocks/>
          </p:cNvSpPr>
          <p:nvPr/>
        </p:nvSpPr>
        <p:spPr bwMode="auto">
          <a:xfrm>
            <a:off x="6332538" y="5141913"/>
            <a:ext cx="617537" cy="5476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77F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6" name="Line 24"/>
          <p:cNvSpPr>
            <a:spLocks noChangeShapeType="1"/>
          </p:cNvSpPr>
          <p:nvPr/>
        </p:nvSpPr>
        <p:spPr bwMode="auto">
          <a:xfrm rot="10800000" flipH="1">
            <a:off x="5097463" y="2203450"/>
            <a:ext cx="1093787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7" name="Line 25"/>
          <p:cNvSpPr>
            <a:spLocks noChangeShapeType="1"/>
          </p:cNvSpPr>
          <p:nvPr/>
        </p:nvSpPr>
        <p:spPr bwMode="auto">
          <a:xfrm>
            <a:off x="5165725" y="2946400"/>
            <a:ext cx="1852613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8" name="Line 26"/>
          <p:cNvSpPr>
            <a:spLocks noChangeShapeType="1"/>
          </p:cNvSpPr>
          <p:nvPr/>
        </p:nvSpPr>
        <p:spPr bwMode="auto">
          <a:xfrm>
            <a:off x="5303838" y="4181475"/>
            <a:ext cx="1173162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6619" name="Rectangle 27"/>
          <p:cNvSpPr>
            <a:spLocks/>
          </p:cNvSpPr>
          <p:nvPr/>
        </p:nvSpPr>
        <p:spPr bwMode="auto">
          <a:xfrm>
            <a:off x="4835525" y="2060575"/>
            <a:ext cx="7540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defTabSz="822325" eaLnBrk="1" hangingPunct="1">
              <a:lnSpc>
                <a:spcPct val="99000"/>
              </a:lnSpc>
              <a:tabLst>
                <a:tab pos="80963" algn="l"/>
              </a:tabLst>
            </a:pPr>
            <a:r>
              <a:rPr lang="en-US" sz="2000">
                <a:latin typeface="Times" pitchFamily="-92" charset="0"/>
                <a:cs typeface="Times" pitchFamily="-92" charset="0"/>
                <a:sym typeface="Times" pitchFamily="-92" charset="0"/>
              </a:rPr>
              <a:t>query</a:t>
            </a:r>
          </a:p>
        </p:txBody>
      </p:sp>
      <p:sp>
        <p:nvSpPr>
          <p:cNvPr id="366620" name="Rectangle 28"/>
          <p:cNvSpPr>
            <a:spLocks/>
          </p:cNvSpPr>
          <p:nvPr/>
        </p:nvSpPr>
        <p:spPr bwMode="auto">
          <a:xfrm>
            <a:off x="5864225" y="2655888"/>
            <a:ext cx="7540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defTabSz="822325" eaLnBrk="1" hangingPunct="1">
              <a:lnSpc>
                <a:spcPct val="99000"/>
              </a:lnSpc>
              <a:tabLst>
                <a:tab pos="80963" algn="l"/>
              </a:tabLst>
            </a:pPr>
            <a:r>
              <a:rPr lang="en-US" sz="2000">
                <a:latin typeface="Times" pitchFamily="-92" charset="0"/>
                <a:cs typeface="Times" pitchFamily="-92" charset="0"/>
                <a:sym typeface="Times" pitchFamily="-92" charset="0"/>
              </a:rPr>
              <a:t>query</a:t>
            </a:r>
          </a:p>
        </p:txBody>
      </p:sp>
      <p:sp>
        <p:nvSpPr>
          <p:cNvPr id="366621" name="Rectangle 29"/>
          <p:cNvSpPr>
            <a:spLocks/>
          </p:cNvSpPr>
          <p:nvPr/>
        </p:nvSpPr>
        <p:spPr bwMode="auto">
          <a:xfrm>
            <a:off x="5668963" y="4117975"/>
            <a:ext cx="75406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defTabSz="822325" eaLnBrk="1" hangingPunct="1">
              <a:lnSpc>
                <a:spcPct val="99000"/>
              </a:lnSpc>
              <a:tabLst>
                <a:tab pos="80963" algn="l"/>
              </a:tabLst>
            </a:pPr>
            <a:r>
              <a:rPr lang="en-US" sz="2000">
                <a:latin typeface="Times" pitchFamily="-92" charset="0"/>
                <a:cs typeface="Times" pitchFamily="-92" charset="0"/>
                <a:sym typeface="Times" pitchFamily="-92" charset="0"/>
              </a:rPr>
              <a:t>query</a:t>
            </a:r>
          </a:p>
        </p:txBody>
      </p:sp>
      <p:sp>
        <p:nvSpPr>
          <p:cNvPr id="366622" name="Rectangle 30"/>
          <p:cNvSpPr>
            <a:spLocks/>
          </p:cNvSpPr>
          <p:nvPr/>
        </p:nvSpPr>
        <p:spPr bwMode="auto">
          <a:xfrm>
            <a:off x="6492875" y="5214938"/>
            <a:ext cx="266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3813" defTabSz="822325" eaLnBrk="1" hangingPunct="1">
              <a:lnSpc>
                <a:spcPct val="108000"/>
              </a:lnSpc>
              <a:tabLst>
                <a:tab pos="80963" algn="l"/>
              </a:tabLst>
            </a:pPr>
            <a:r>
              <a:rPr lang="en-US" sz="2000">
                <a:latin typeface="American Typewriter" pitchFamily="-92" charset="0"/>
                <a:sym typeface="American Typewriter" pitchFamily="-92" charset="0"/>
              </a:rPr>
              <a:t>C</a:t>
            </a:r>
          </a:p>
        </p:txBody>
      </p:sp>
      <p:grpSp>
        <p:nvGrpSpPr>
          <p:cNvPr id="366623" name="Group 31"/>
          <p:cNvGrpSpPr>
            <a:grpSpLocks/>
          </p:cNvGrpSpPr>
          <p:nvPr/>
        </p:nvGrpSpPr>
        <p:grpSpPr bwMode="auto">
          <a:xfrm>
            <a:off x="1874838" y="4318000"/>
            <a:ext cx="5840412" cy="1808163"/>
            <a:chOff x="0" y="0"/>
            <a:chExt cx="4088" cy="1265"/>
          </a:xfrm>
        </p:grpSpPr>
        <p:sp>
          <p:nvSpPr>
            <p:cNvPr id="366624" name="AutoShape 32"/>
            <p:cNvSpPr>
              <a:spLocks/>
            </p:cNvSpPr>
            <p:nvPr/>
          </p:nvSpPr>
          <p:spPr bwMode="auto">
            <a:xfrm>
              <a:off x="0" y="0"/>
              <a:ext cx="3072" cy="842"/>
            </a:xfrm>
            <a:custGeom>
              <a:avLst/>
              <a:gdLst/>
              <a:ahLst/>
              <a:cxnLst/>
              <a:rect l="0" t="0" r="r" b="b"/>
              <a:pathLst>
                <a:path w="21600" h="21072">
                  <a:moveTo>
                    <a:pt x="0" y="0"/>
                  </a:moveTo>
                  <a:cubicBezTo>
                    <a:pt x="2531" y="5530"/>
                    <a:pt x="5063" y="11059"/>
                    <a:pt x="7763" y="14515"/>
                  </a:cubicBezTo>
                  <a:cubicBezTo>
                    <a:pt x="10463" y="17971"/>
                    <a:pt x="13894" y="19872"/>
                    <a:pt x="16200" y="20736"/>
                  </a:cubicBezTo>
                  <a:cubicBezTo>
                    <a:pt x="18506" y="21600"/>
                    <a:pt x="20053" y="20650"/>
                    <a:pt x="21600" y="19699"/>
                  </a:cubicBezTo>
                </a:path>
              </a:pathLst>
            </a:custGeom>
            <a:noFill/>
            <a:ln w="76200">
              <a:solidFill>
                <a:srgbClr val="77FC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66625" name="Rectangle 33"/>
            <p:cNvSpPr>
              <a:spLocks/>
            </p:cNvSpPr>
            <p:nvPr/>
          </p:nvSpPr>
          <p:spPr bwMode="auto">
            <a:xfrm>
              <a:off x="2024" y="1009"/>
              <a:ext cx="206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23813" defTabSz="822325" eaLnBrk="1" hangingPunct="1">
                <a:lnSpc>
                  <a:spcPct val="102000"/>
                </a:lnSpc>
                <a:tabLst>
                  <a:tab pos="80963" algn="l"/>
                  <a:tab pos="904875" algn="l"/>
                  <a:tab pos="1727200" algn="l"/>
                  <a:tab pos="2551113" algn="l"/>
                </a:tabLst>
              </a:pPr>
              <a:r>
                <a:rPr lang="en-US" sz="2000">
                  <a:latin typeface="American Typewriter" pitchFamily="-92" charset="0"/>
                  <a:sym typeface="American Typewriter" pitchFamily="-92" charset="0"/>
                </a:rPr>
                <a:t>Emerging communities</a:t>
              </a:r>
            </a:p>
          </p:txBody>
        </p:sp>
      </p:grpSp>
      <p:grpSp>
        <p:nvGrpSpPr>
          <p:cNvPr id="366627" name="Group 35"/>
          <p:cNvGrpSpPr>
            <a:grpSpLocks/>
          </p:cNvGrpSpPr>
          <p:nvPr/>
        </p:nvGrpSpPr>
        <p:grpSpPr bwMode="auto">
          <a:xfrm>
            <a:off x="704850" y="153988"/>
            <a:ext cx="2705100" cy="3148012"/>
            <a:chOff x="0" y="0"/>
            <a:chExt cx="1894" cy="2345"/>
          </a:xfrm>
        </p:grpSpPr>
        <p:sp>
          <p:nvSpPr>
            <p:cNvPr id="366628" name="AutoShape 36"/>
            <p:cNvSpPr>
              <a:spLocks/>
            </p:cNvSpPr>
            <p:nvPr/>
          </p:nvSpPr>
          <p:spPr bwMode="auto">
            <a:xfrm>
              <a:off x="1225" y="1795"/>
              <a:ext cx="446" cy="4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7340" y="6445"/>
                  </a:moveTo>
                  <a:cubicBezTo>
                    <a:pt x="6719" y="6445"/>
                    <a:pt x="6215" y="6949"/>
                    <a:pt x="6215" y="7570"/>
                  </a:cubicBezTo>
                  <a:cubicBezTo>
                    <a:pt x="6215" y="8191"/>
                    <a:pt x="6719" y="8695"/>
                    <a:pt x="7340" y="8695"/>
                  </a:cubicBezTo>
                  <a:cubicBezTo>
                    <a:pt x="7961" y="8695"/>
                    <a:pt x="8465" y="8191"/>
                    <a:pt x="8465" y="7570"/>
                  </a:cubicBezTo>
                  <a:cubicBezTo>
                    <a:pt x="8465" y="6949"/>
                    <a:pt x="7961" y="6445"/>
                    <a:pt x="7340" y="6445"/>
                  </a:cubicBezTo>
                  <a:close/>
                  <a:moveTo>
                    <a:pt x="14260" y="6445"/>
                  </a:moveTo>
                  <a:cubicBezTo>
                    <a:pt x="13639" y="6445"/>
                    <a:pt x="13135" y="6949"/>
                    <a:pt x="13135" y="7570"/>
                  </a:cubicBezTo>
                  <a:cubicBezTo>
                    <a:pt x="13135" y="8191"/>
                    <a:pt x="13639" y="8695"/>
                    <a:pt x="14260" y="8695"/>
                  </a:cubicBezTo>
                  <a:cubicBezTo>
                    <a:pt x="14881" y="8695"/>
                    <a:pt x="15385" y="8191"/>
                    <a:pt x="15385" y="7570"/>
                  </a:cubicBezTo>
                  <a:cubicBezTo>
                    <a:pt x="15385" y="6949"/>
                    <a:pt x="14881" y="6445"/>
                    <a:pt x="14260" y="6445"/>
                  </a:cubicBezTo>
                  <a:close/>
                  <a:moveTo>
                    <a:pt x="4960" y="15510"/>
                  </a:moveTo>
                  <a:cubicBezTo>
                    <a:pt x="8853" y="18190"/>
                    <a:pt x="12747" y="18190"/>
                    <a:pt x="16640" y="155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20248" tIns="20248" rIns="51744" bIns="20248" anchor="ctr"/>
            <a:lstStyle/>
            <a:p>
              <a:endParaRPr lang="en-US"/>
            </a:p>
          </p:txBody>
        </p:sp>
        <p:grpSp>
          <p:nvGrpSpPr>
            <p:cNvPr id="366629" name="Group 37"/>
            <p:cNvGrpSpPr>
              <a:grpSpLocks/>
            </p:cNvGrpSpPr>
            <p:nvPr/>
          </p:nvGrpSpPr>
          <p:grpSpPr bwMode="auto">
            <a:xfrm>
              <a:off x="1130" y="1476"/>
              <a:ext cx="303" cy="348"/>
              <a:chOff x="0" y="0"/>
              <a:chExt cx="302" cy="348"/>
            </a:xfrm>
          </p:grpSpPr>
          <p:sp>
            <p:nvSpPr>
              <p:cNvPr id="366630" name="AutoShape 38"/>
              <p:cNvSpPr>
                <a:spLocks/>
              </p:cNvSpPr>
              <p:nvPr/>
            </p:nvSpPr>
            <p:spPr bwMode="auto">
              <a:xfrm rot="-1680000">
                <a:off x="58" y="26"/>
                <a:ext cx="186" cy="2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4860" y="5738"/>
                    </a:lnTo>
                    <a:lnTo>
                      <a:pt x="4860" y="21600"/>
                    </a:lnTo>
                    <a:lnTo>
                      <a:pt x="16740" y="21600"/>
                    </a:lnTo>
                    <a:lnTo>
                      <a:pt x="16740" y="5738"/>
                    </a:lnTo>
                    <a:lnTo>
                      <a:pt x="21600" y="5738"/>
                    </a:lnTo>
                    <a:lnTo>
                      <a:pt x="108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  <p:sp>
            <p:nvSpPr>
              <p:cNvPr id="366631" name="Rectangle 39"/>
              <p:cNvSpPr>
                <a:spLocks/>
              </p:cNvSpPr>
              <p:nvPr/>
            </p:nvSpPr>
            <p:spPr bwMode="auto">
              <a:xfrm rot="-1680000">
                <a:off x="130" y="85"/>
                <a:ext cx="6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</p:grpSp>
        <p:sp>
          <p:nvSpPr>
            <p:cNvPr id="366632" name="AutoShape 40"/>
            <p:cNvSpPr>
              <a:spLocks/>
            </p:cNvSpPr>
            <p:nvPr/>
          </p:nvSpPr>
          <p:spPr bwMode="auto">
            <a:xfrm>
              <a:off x="891" y="65"/>
              <a:ext cx="944" cy="3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4236" y="0"/>
                  </a:moveTo>
                  <a:lnTo>
                    <a:pt x="4236" y="21600"/>
                  </a:lnTo>
                  <a:moveTo>
                    <a:pt x="0" y="4236"/>
                  </a:moveTo>
                  <a:lnTo>
                    <a:pt x="21600" y="42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20248" tIns="20248" rIns="51744" bIns="20248" anchor="ctr"/>
            <a:lstStyle/>
            <a:p>
              <a:endParaRPr lang="en-US"/>
            </a:p>
          </p:txBody>
        </p:sp>
        <p:sp>
          <p:nvSpPr>
            <p:cNvPr id="366633" name="Rectangle 41"/>
            <p:cNvSpPr>
              <a:spLocks/>
            </p:cNvSpPr>
            <p:nvPr/>
          </p:nvSpPr>
          <p:spPr bwMode="auto">
            <a:xfrm>
              <a:off x="996" y="197"/>
              <a:ext cx="8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0248" tIns="20248" rIns="51744" bIns="20248" anchor="ctr"/>
            <a:lstStyle/>
            <a:p>
              <a:pPr marL="34925" algn="ctr" defTabSz="822325" eaLnBrk="1" hangingPunct="1"/>
              <a:r>
                <a:rPr lang="en-US" sz="1400">
                  <a:solidFill>
                    <a:srgbClr val="000000"/>
                  </a:solidFill>
                  <a:latin typeface="American Typewriter" pitchFamily="-92" charset="0"/>
                  <a:sym typeface="American Typewriter" pitchFamily="-92" charset="0"/>
                </a:rPr>
                <a:t>bookmarks</a:t>
              </a:r>
            </a:p>
          </p:txBody>
        </p:sp>
        <p:grpSp>
          <p:nvGrpSpPr>
            <p:cNvPr id="366634" name="Group 42"/>
            <p:cNvGrpSpPr>
              <a:grpSpLocks/>
            </p:cNvGrpSpPr>
            <p:nvPr/>
          </p:nvGrpSpPr>
          <p:grpSpPr bwMode="auto">
            <a:xfrm>
              <a:off x="1178" y="451"/>
              <a:ext cx="283" cy="344"/>
              <a:chOff x="0" y="0"/>
              <a:chExt cx="283" cy="344"/>
            </a:xfrm>
          </p:grpSpPr>
          <p:sp>
            <p:nvSpPr>
              <p:cNvPr id="366635" name="AutoShape 43"/>
              <p:cNvSpPr>
                <a:spLocks/>
              </p:cNvSpPr>
              <p:nvPr/>
            </p:nvSpPr>
            <p:spPr bwMode="auto">
              <a:xfrm rot="-9480000">
                <a:off x="48" y="24"/>
                <a:ext cx="186" cy="2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4860" y="5738"/>
                    </a:lnTo>
                    <a:lnTo>
                      <a:pt x="4860" y="21600"/>
                    </a:lnTo>
                    <a:lnTo>
                      <a:pt x="16740" y="21600"/>
                    </a:lnTo>
                    <a:lnTo>
                      <a:pt x="16740" y="5738"/>
                    </a:lnTo>
                    <a:lnTo>
                      <a:pt x="21600" y="5738"/>
                    </a:lnTo>
                    <a:lnTo>
                      <a:pt x="108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  <p:sp>
            <p:nvSpPr>
              <p:cNvPr id="366636" name="Rectangle 44"/>
              <p:cNvSpPr>
                <a:spLocks/>
              </p:cNvSpPr>
              <p:nvPr/>
            </p:nvSpPr>
            <p:spPr bwMode="auto">
              <a:xfrm rot="1320000">
                <a:off x="117" y="44"/>
                <a:ext cx="6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</p:grpSp>
        <p:sp>
          <p:nvSpPr>
            <p:cNvPr id="366637" name="AutoShape 45"/>
            <p:cNvSpPr>
              <a:spLocks/>
            </p:cNvSpPr>
            <p:nvPr/>
          </p:nvSpPr>
          <p:spPr bwMode="auto">
            <a:xfrm>
              <a:off x="260" y="1832"/>
              <a:ext cx="557" cy="5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518"/>
                    <a:pt x="0" y="3391"/>
                  </a:cubicBezTo>
                  <a:lnTo>
                    <a:pt x="0" y="18209"/>
                  </a:lnTo>
                  <a:cubicBezTo>
                    <a:pt x="0" y="20082"/>
                    <a:pt x="4835" y="21600"/>
                    <a:pt x="10800" y="21600"/>
                  </a:cubicBezTo>
                  <a:cubicBezTo>
                    <a:pt x="16765" y="21600"/>
                    <a:pt x="21600" y="20082"/>
                    <a:pt x="21600" y="18209"/>
                  </a:cubicBezTo>
                  <a:lnTo>
                    <a:pt x="21600" y="3391"/>
                  </a:lnTo>
                  <a:cubicBezTo>
                    <a:pt x="21600" y="1518"/>
                    <a:pt x="16765" y="0"/>
                    <a:pt x="10800" y="0"/>
                  </a:cubicBezTo>
                  <a:close/>
                  <a:moveTo>
                    <a:pt x="0" y="3391"/>
                  </a:moveTo>
                  <a:cubicBezTo>
                    <a:pt x="0" y="5264"/>
                    <a:pt x="4835" y="6782"/>
                    <a:pt x="10800" y="6782"/>
                  </a:cubicBezTo>
                  <a:cubicBezTo>
                    <a:pt x="16765" y="6782"/>
                    <a:pt x="21600" y="5264"/>
                    <a:pt x="21600" y="33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20248" tIns="20248" rIns="51744" bIns="20248" anchor="ctr"/>
            <a:lstStyle/>
            <a:p>
              <a:endParaRPr lang="en-US"/>
            </a:p>
          </p:txBody>
        </p:sp>
        <p:sp>
          <p:nvSpPr>
            <p:cNvPr id="366638" name="Rectangle 46"/>
            <p:cNvSpPr>
              <a:spLocks/>
            </p:cNvSpPr>
            <p:nvPr/>
          </p:nvSpPr>
          <p:spPr bwMode="auto">
            <a:xfrm>
              <a:off x="208" y="1998"/>
              <a:ext cx="64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0248" tIns="20248" rIns="51744" bIns="20248" anchor="ctr"/>
            <a:lstStyle/>
            <a:p>
              <a:pPr marL="65088" algn="ctr" defTabSz="822325" eaLnBrk="1" hangingPunct="1">
                <a:lnSpc>
                  <a:spcPct val="80000"/>
                </a:lnSpc>
              </a:pPr>
              <a:r>
                <a:rPr lang="en-US" sz="1400">
                  <a:solidFill>
                    <a:srgbClr val="000000"/>
                  </a:solidFill>
                  <a:latin typeface="American Typewriter" pitchFamily="-92" charset="0"/>
                  <a:sym typeface="American Typewriter" pitchFamily="-92" charset="0"/>
                </a:rPr>
                <a:t>local</a:t>
              </a:r>
            </a:p>
            <a:p>
              <a:pPr marL="65088" algn="ctr" defTabSz="822325" eaLnBrk="1" hangingPunct="1">
                <a:lnSpc>
                  <a:spcPct val="80000"/>
                </a:lnSpc>
              </a:pPr>
              <a:r>
                <a:rPr lang="en-US" sz="1400">
                  <a:solidFill>
                    <a:srgbClr val="000000"/>
                  </a:solidFill>
                  <a:latin typeface="American Typewriter" pitchFamily="-92" charset="0"/>
                  <a:sym typeface="American Typewriter" pitchFamily="-92" charset="0"/>
                </a:rPr>
                <a:t>storage</a:t>
              </a:r>
            </a:p>
          </p:txBody>
        </p:sp>
        <p:grpSp>
          <p:nvGrpSpPr>
            <p:cNvPr id="366639" name="Group 47"/>
            <p:cNvGrpSpPr>
              <a:grpSpLocks/>
            </p:cNvGrpSpPr>
            <p:nvPr/>
          </p:nvGrpSpPr>
          <p:grpSpPr bwMode="auto">
            <a:xfrm>
              <a:off x="505" y="1477"/>
              <a:ext cx="290" cy="346"/>
              <a:chOff x="0" y="0"/>
              <a:chExt cx="290" cy="345"/>
            </a:xfrm>
          </p:grpSpPr>
          <p:sp>
            <p:nvSpPr>
              <p:cNvPr id="366640" name="AutoShape 48"/>
              <p:cNvSpPr>
                <a:spLocks/>
              </p:cNvSpPr>
              <p:nvPr/>
            </p:nvSpPr>
            <p:spPr bwMode="auto">
              <a:xfrm rot="1439999">
                <a:off x="52" y="24"/>
                <a:ext cx="185" cy="2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4860" y="5738"/>
                    </a:lnTo>
                    <a:lnTo>
                      <a:pt x="4860" y="21600"/>
                    </a:lnTo>
                    <a:lnTo>
                      <a:pt x="16740" y="21600"/>
                    </a:lnTo>
                    <a:lnTo>
                      <a:pt x="16740" y="5738"/>
                    </a:lnTo>
                    <a:lnTo>
                      <a:pt x="21600" y="5738"/>
                    </a:lnTo>
                    <a:lnTo>
                      <a:pt x="108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  <p:sp>
            <p:nvSpPr>
              <p:cNvPr id="366641" name="Rectangle 49"/>
              <p:cNvSpPr>
                <a:spLocks/>
              </p:cNvSpPr>
              <p:nvPr/>
            </p:nvSpPr>
            <p:spPr bwMode="auto">
              <a:xfrm rot="1439999">
                <a:off x="105" y="85"/>
                <a:ext cx="6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</p:grpSp>
        <p:grpSp>
          <p:nvGrpSpPr>
            <p:cNvPr id="366642" name="Group 50"/>
            <p:cNvGrpSpPr>
              <a:grpSpLocks/>
            </p:cNvGrpSpPr>
            <p:nvPr/>
          </p:nvGrpSpPr>
          <p:grpSpPr bwMode="auto">
            <a:xfrm>
              <a:off x="0" y="0"/>
              <a:ext cx="854" cy="550"/>
              <a:chOff x="0" y="0"/>
              <a:chExt cx="854" cy="550"/>
            </a:xfrm>
          </p:grpSpPr>
          <p:sp>
            <p:nvSpPr>
              <p:cNvPr id="366643" name="AutoShape 51"/>
              <p:cNvSpPr>
                <a:spLocks/>
              </p:cNvSpPr>
              <p:nvPr/>
            </p:nvSpPr>
            <p:spPr bwMode="auto">
              <a:xfrm>
                <a:off x="0" y="0"/>
                <a:ext cx="854" cy="5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462" y="4342"/>
                    </a:moveTo>
                    <a:lnTo>
                      <a:pt x="9722" y="1887"/>
                    </a:lnTo>
                    <a:lnTo>
                      <a:pt x="8550" y="6382"/>
                    </a:lnTo>
                    <a:lnTo>
                      <a:pt x="4502" y="3625"/>
                    </a:lnTo>
                    <a:lnTo>
                      <a:pt x="5372" y="7817"/>
                    </a:lnTo>
                    <a:lnTo>
                      <a:pt x="1172" y="8270"/>
                    </a:lnTo>
                    <a:lnTo>
                      <a:pt x="3935" y="11592"/>
                    </a:lnTo>
                    <a:lnTo>
                      <a:pt x="0" y="12877"/>
                    </a:lnTo>
                    <a:lnTo>
                      <a:pt x="3330" y="15370"/>
                    </a:lnTo>
                    <a:lnTo>
                      <a:pt x="1285" y="17825"/>
                    </a:lnTo>
                    <a:lnTo>
                      <a:pt x="4805" y="18240"/>
                    </a:lnTo>
                    <a:lnTo>
                      <a:pt x="4917" y="21600"/>
                    </a:lnTo>
                    <a:lnTo>
                      <a:pt x="7527" y="18125"/>
                    </a:lnTo>
                    <a:lnTo>
                      <a:pt x="8700" y="19712"/>
                    </a:lnTo>
                    <a:lnTo>
                      <a:pt x="9872" y="17370"/>
                    </a:lnTo>
                    <a:lnTo>
                      <a:pt x="11612" y="18842"/>
                    </a:lnTo>
                    <a:lnTo>
                      <a:pt x="12180" y="15935"/>
                    </a:lnTo>
                    <a:lnTo>
                      <a:pt x="14942" y="17370"/>
                    </a:lnTo>
                    <a:lnTo>
                      <a:pt x="14640" y="14350"/>
                    </a:lnTo>
                    <a:lnTo>
                      <a:pt x="18877" y="15632"/>
                    </a:lnTo>
                    <a:lnTo>
                      <a:pt x="16380" y="12310"/>
                    </a:lnTo>
                    <a:lnTo>
                      <a:pt x="18270" y="11290"/>
                    </a:lnTo>
                    <a:lnTo>
                      <a:pt x="16985" y="9402"/>
                    </a:lnTo>
                    <a:lnTo>
                      <a:pt x="21600" y="6645"/>
                    </a:lnTo>
                    <a:lnTo>
                      <a:pt x="16380" y="6532"/>
                    </a:lnTo>
                    <a:lnTo>
                      <a:pt x="18007" y="3172"/>
                    </a:lnTo>
                    <a:lnTo>
                      <a:pt x="14525" y="5777"/>
                    </a:lnTo>
                    <a:lnTo>
                      <a:pt x="14790" y="0"/>
                    </a:lnTo>
                    <a:close/>
                    <a:moveTo>
                      <a:pt x="11462" y="4342"/>
                    </a:move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  <p:sp>
            <p:nvSpPr>
              <p:cNvPr id="366644" name="Rectangle 52"/>
              <p:cNvSpPr>
                <a:spLocks/>
              </p:cNvSpPr>
              <p:nvPr/>
            </p:nvSpPr>
            <p:spPr bwMode="auto">
              <a:xfrm>
                <a:off x="155" y="188"/>
                <a:ext cx="4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pPr marL="30163" algn="ctr" defTabSz="822325" eaLnBrk="1" hangingPunct="1"/>
                <a:r>
                  <a:rPr lang="en-US" sz="1400">
                    <a:solidFill>
                      <a:srgbClr val="000000"/>
                    </a:solidFill>
                    <a:latin typeface="American Typewriter" pitchFamily="-92" charset="0"/>
                    <a:sym typeface="American Typewriter" pitchFamily="-92" charset="0"/>
                  </a:rPr>
                  <a:t>WWW</a:t>
                </a:r>
              </a:p>
            </p:txBody>
          </p:sp>
        </p:grpSp>
        <p:grpSp>
          <p:nvGrpSpPr>
            <p:cNvPr id="366645" name="Group 53"/>
            <p:cNvGrpSpPr>
              <a:grpSpLocks/>
            </p:cNvGrpSpPr>
            <p:nvPr/>
          </p:nvGrpSpPr>
          <p:grpSpPr bwMode="auto">
            <a:xfrm>
              <a:off x="418" y="449"/>
              <a:ext cx="309" cy="349"/>
              <a:chOff x="0" y="0"/>
              <a:chExt cx="308" cy="349"/>
            </a:xfrm>
          </p:grpSpPr>
          <p:sp>
            <p:nvSpPr>
              <p:cNvPr id="366646" name="AutoShape 54"/>
              <p:cNvSpPr>
                <a:spLocks/>
              </p:cNvSpPr>
              <p:nvPr/>
            </p:nvSpPr>
            <p:spPr bwMode="auto">
              <a:xfrm rot="9000000">
                <a:off x="61" y="26"/>
                <a:ext cx="186" cy="2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5738"/>
                    </a:moveTo>
                    <a:lnTo>
                      <a:pt x="4860" y="5738"/>
                    </a:lnTo>
                    <a:lnTo>
                      <a:pt x="4860" y="21600"/>
                    </a:lnTo>
                    <a:lnTo>
                      <a:pt x="16740" y="21600"/>
                    </a:lnTo>
                    <a:lnTo>
                      <a:pt x="16740" y="5738"/>
                    </a:lnTo>
                    <a:lnTo>
                      <a:pt x="21600" y="5738"/>
                    </a:lnTo>
                    <a:lnTo>
                      <a:pt x="10800" y="0"/>
                    </a:lnTo>
                    <a:close/>
                    <a:moveTo>
                      <a:pt x="0" y="5738"/>
                    </a:move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  <p:sp>
            <p:nvSpPr>
              <p:cNvPr id="366647" name="Rectangle 55"/>
              <p:cNvSpPr>
                <a:spLocks/>
              </p:cNvSpPr>
              <p:nvPr/>
            </p:nvSpPr>
            <p:spPr bwMode="auto">
              <a:xfrm rot="-1800000">
                <a:off x="116" y="48"/>
                <a:ext cx="6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</p:grpSp>
        <p:grpSp>
          <p:nvGrpSpPr>
            <p:cNvPr id="366648" name="Group 56"/>
            <p:cNvGrpSpPr>
              <a:grpSpLocks/>
            </p:cNvGrpSpPr>
            <p:nvPr/>
          </p:nvGrpSpPr>
          <p:grpSpPr bwMode="auto">
            <a:xfrm>
              <a:off x="111" y="842"/>
              <a:ext cx="1783" cy="623"/>
              <a:chOff x="0" y="0"/>
              <a:chExt cx="1783" cy="623"/>
            </a:xfrm>
          </p:grpSpPr>
          <p:grpSp>
            <p:nvGrpSpPr>
              <p:cNvPr id="366649" name="Group 57"/>
              <p:cNvGrpSpPr>
                <a:grpSpLocks/>
              </p:cNvGrpSpPr>
              <p:nvPr/>
            </p:nvGrpSpPr>
            <p:grpSpPr bwMode="auto">
              <a:xfrm>
                <a:off x="1077" y="73"/>
                <a:ext cx="631" cy="330"/>
                <a:chOff x="0" y="0"/>
                <a:chExt cx="631" cy="329"/>
              </a:xfrm>
            </p:grpSpPr>
            <p:sp>
              <p:nvSpPr>
                <p:cNvPr id="366650" name="AutoShape 58"/>
                <p:cNvSpPr>
                  <a:spLocks/>
                </p:cNvSpPr>
                <p:nvPr/>
              </p:nvSpPr>
              <p:spPr bwMode="auto">
                <a:xfrm>
                  <a:off x="0" y="0"/>
                  <a:ext cx="631" cy="32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0" y="20468"/>
                      </a:moveTo>
                      <a:cubicBezTo>
                        <a:pt x="810" y="20785"/>
                        <a:pt x="1620" y="20920"/>
                        <a:pt x="2397" y="21193"/>
                      </a:cubicBezTo>
                      <a:cubicBezTo>
                        <a:pt x="3077" y="21328"/>
                        <a:pt x="3791" y="21420"/>
                        <a:pt x="4406" y="21600"/>
                      </a:cubicBezTo>
                      <a:cubicBezTo>
                        <a:pt x="6026" y="21600"/>
                        <a:pt x="6608" y="21420"/>
                        <a:pt x="7063" y="21328"/>
                      </a:cubicBezTo>
                      <a:cubicBezTo>
                        <a:pt x="7581" y="21283"/>
                        <a:pt x="8003" y="21013"/>
                        <a:pt x="8456" y="20920"/>
                      </a:cubicBezTo>
                      <a:cubicBezTo>
                        <a:pt x="8878" y="20785"/>
                        <a:pt x="9266" y="20515"/>
                        <a:pt x="9783" y="20378"/>
                      </a:cubicBezTo>
                      <a:cubicBezTo>
                        <a:pt x="10206" y="20153"/>
                        <a:pt x="10658" y="19970"/>
                        <a:pt x="11082" y="19745"/>
                      </a:cubicBezTo>
                      <a:cubicBezTo>
                        <a:pt x="11599" y="19563"/>
                        <a:pt x="12052" y="19338"/>
                        <a:pt x="12507" y="19155"/>
                      </a:cubicBezTo>
                      <a:cubicBezTo>
                        <a:pt x="13089" y="19020"/>
                        <a:pt x="13607" y="18748"/>
                        <a:pt x="14257" y="18613"/>
                      </a:cubicBezTo>
                      <a:cubicBezTo>
                        <a:pt x="14872" y="18433"/>
                        <a:pt x="15519" y="18295"/>
                        <a:pt x="16199" y="18205"/>
                      </a:cubicBezTo>
                      <a:cubicBezTo>
                        <a:pt x="16977" y="18205"/>
                        <a:pt x="17787" y="18025"/>
                        <a:pt x="18598" y="18025"/>
                      </a:cubicBezTo>
                      <a:lnTo>
                        <a:pt x="18598" y="16354"/>
                      </a:lnTo>
                      <a:lnTo>
                        <a:pt x="19195" y="16254"/>
                      </a:lnTo>
                      <a:lnTo>
                        <a:pt x="20003" y="16254"/>
                      </a:lnTo>
                      <a:lnTo>
                        <a:pt x="20003" y="14469"/>
                      </a:lnTo>
                      <a:lnTo>
                        <a:pt x="20725" y="14394"/>
                      </a:lnTo>
                      <a:lnTo>
                        <a:pt x="21600" y="14394"/>
                      </a:lnTo>
                      <a:lnTo>
                        <a:pt x="21600" y="0"/>
                      </a:lnTo>
                      <a:lnTo>
                        <a:pt x="2972" y="0"/>
                      </a:lnTo>
                      <a:lnTo>
                        <a:pt x="2972" y="1815"/>
                      </a:lnTo>
                      <a:lnTo>
                        <a:pt x="1532" y="1815"/>
                      </a:lnTo>
                      <a:lnTo>
                        <a:pt x="1532" y="3676"/>
                      </a:lnTo>
                      <a:lnTo>
                        <a:pt x="0" y="3676"/>
                      </a:lnTo>
                      <a:lnTo>
                        <a:pt x="0" y="20468"/>
                      </a:lnTo>
                      <a:close/>
                      <a:moveTo>
                        <a:pt x="1532" y="3676"/>
                      </a:moveTo>
                      <a:lnTo>
                        <a:pt x="18598" y="3676"/>
                      </a:lnTo>
                      <a:lnTo>
                        <a:pt x="18598" y="16354"/>
                      </a:lnTo>
                      <a:moveTo>
                        <a:pt x="2972" y="1815"/>
                      </a:moveTo>
                      <a:lnTo>
                        <a:pt x="20003" y="1815"/>
                      </a:lnTo>
                      <a:lnTo>
                        <a:pt x="20003" y="1446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20248" tIns="20248" rIns="51744" bIns="20248" anchor="ctr"/>
                <a:lstStyle/>
                <a:p>
                  <a:endParaRPr lang="en-US"/>
                </a:p>
              </p:txBody>
            </p:sp>
            <p:sp>
              <p:nvSpPr>
                <p:cNvPr id="366651" name="Rectangle 59"/>
                <p:cNvSpPr>
                  <a:spLocks/>
                </p:cNvSpPr>
                <p:nvPr/>
              </p:nvSpPr>
              <p:spPr bwMode="auto">
                <a:xfrm>
                  <a:off x="47" y="66"/>
                  <a:ext cx="448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20248" tIns="20248" rIns="51744" bIns="20248" anchor="ctr"/>
                <a:lstStyle/>
                <a:p>
                  <a:pPr marL="52388" algn="ctr" defTabSz="822325" eaLnBrk="1" hangingPunct="1"/>
                  <a:r>
                    <a:rPr lang="en-US" sz="1300" b="1">
                      <a:solidFill>
                        <a:srgbClr val="000000"/>
                      </a:solidFill>
                      <a:latin typeface="Comic Sans MS" pitchFamily="66" charset="0"/>
                      <a:sym typeface="Comic Sans MS" pitchFamily="66" charset="0"/>
                    </a:rPr>
                    <a:t>Index</a:t>
                  </a:r>
                </a:p>
              </p:txBody>
            </p:sp>
          </p:grpSp>
          <p:grpSp>
            <p:nvGrpSpPr>
              <p:cNvPr id="366652" name="Group 60"/>
              <p:cNvGrpSpPr>
                <a:grpSpLocks/>
              </p:cNvGrpSpPr>
              <p:nvPr/>
            </p:nvGrpSpPr>
            <p:grpSpPr bwMode="auto">
              <a:xfrm>
                <a:off x="74" y="73"/>
                <a:ext cx="668" cy="367"/>
                <a:chOff x="0" y="0"/>
                <a:chExt cx="668" cy="366"/>
              </a:xfrm>
            </p:grpSpPr>
            <p:sp>
              <p:nvSpPr>
                <p:cNvPr id="366653" name="AutoShape 61"/>
                <p:cNvSpPr>
                  <a:spLocks/>
                </p:cNvSpPr>
                <p:nvPr/>
              </p:nvSpPr>
              <p:spPr bwMode="auto">
                <a:xfrm>
                  <a:off x="0" y="0"/>
                  <a:ext cx="668" cy="3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lnTo>
                        <a:pt x="0" y="10800"/>
                      </a:lnTo>
                      <a:lnTo>
                        <a:pt x="10800" y="21600"/>
                      </a:lnTo>
                      <a:lnTo>
                        <a:pt x="21600" y="1080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20248" tIns="20248" rIns="51744" bIns="20248" anchor="ctr"/>
                <a:lstStyle/>
                <a:p>
                  <a:endParaRPr lang="en-US"/>
                </a:p>
              </p:txBody>
            </p:sp>
            <p:sp>
              <p:nvSpPr>
                <p:cNvPr id="366654" name="Rectangle 62"/>
                <p:cNvSpPr>
                  <a:spLocks/>
                </p:cNvSpPr>
                <p:nvPr/>
              </p:nvSpPr>
              <p:spPr bwMode="auto">
                <a:xfrm>
                  <a:off x="66" y="84"/>
                  <a:ext cx="536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20248" tIns="20248" rIns="51744" bIns="20248" anchor="ctr"/>
                <a:lstStyle/>
                <a:p>
                  <a:pPr marL="30163" algn="ctr" defTabSz="822325" eaLnBrk="1" hangingPunct="1"/>
                  <a:r>
                    <a:rPr lang="en-US" sz="1300" b="1">
                      <a:solidFill>
                        <a:srgbClr val="000000"/>
                      </a:solidFill>
                      <a:latin typeface="Comic Sans MS" pitchFamily="66" charset="0"/>
                      <a:sym typeface="Comic Sans MS" pitchFamily="66" charset="0"/>
                    </a:rPr>
                    <a:t>Crawler</a:t>
                  </a:r>
                </a:p>
              </p:txBody>
            </p:sp>
          </p:grpSp>
          <p:grpSp>
            <p:nvGrpSpPr>
              <p:cNvPr id="3666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1783" cy="623"/>
                <a:chOff x="0" y="0"/>
                <a:chExt cx="1783" cy="623"/>
              </a:xfrm>
            </p:grpSpPr>
            <p:sp>
              <p:nvSpPr>
                <p:cNvPr id="366656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1783" cy="6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944" y="0"/>
                      </a:moveTo>
                      <a:cubicBezTo>
                        <a:pt x="423" y="0"/>
                        <a:pt x="0" y="1209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1"/>
                        <a:pt x="423" y="21600"/>
                        <a:pt x="944" y="21600"/>
                      </a:cubicBezTo>
                      <a:lnTo>
                        <a:pt x="20656" y="21600"/>
                      </a:lnTo>
                      <a:cubicBezTo>
                        <a:pt x="21177" y="21600"/>
                        <a:pt x="21600" y="20391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09"/>
                        <a:pt x="21177" y="0"/>
                        <a:pt x="20656" y="0"/>
                      </a:cubicBezTo>
                      <a:close/>
                      <a:moveTo>
                        <a:pt x="944" y="0"/>
                      </a:move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20248" tIns="20248" rIns="51744" bIns="20248" anchor="ctr"/>
                <a:lstStyle/>
                <a:p>
                  <a:endParaRPr lang="en-US"/>
                </a:p>
              </p:txBody>
            </p:sp>
            <p:sp>
              <p:nvSpPr>
                <p:cNvPr id="366657" name="Rectangle 65"/>
                <p:cNvSpPr>
                  <a:spLocks/>
                </p:cNvSpPr>
                <p:nvPr/>
              </p:nvSpPr>
              <p:spPr bwMode="auto">
                <a:xfrm>
                  <a:off x="691" y="366"/>
                  <a:ext cx="400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20248" tIns="20248" rIns="51744" bIns="20248" anchor="ctr"/>
                <a:lstStyle/>
                <a:p>
                  <a:pPr marL="50800" algn="ctr" defTabSz="822325" eaLnBrk="1" hangingPunct="1"/>
                  <a:r>
                    <a:rPr lang="en-US" sz="1400" b="1">
                      <a:solidFill>
                        <a:srgbClr val="000000"/>
                      </a:solidFill>
                      <a:latin typeface="Comic Sans MS" pitchFamily="66" charset="0"/>
                      <a:sym typeface="Comic Sans MS" pitchFamily="66" charset="0"/>
                    </a:rPr>
                    <a:t>Peer</a:t>
                  </a:r>
                </a:p>
              </p:txBody>
            </p:sp>
          </p:grpSp>
          <p:sp>
            <p:nvSpPr>
              <p:cNvPr id="366658" name="AutoShape 66"/>
              <p:cNvSpPr>
                <a:spLocks/>
              </p:cNvSpPr>
              <p:nvPr/>
            </p:nvSpPr>
            <p:spPr bwMode="auto">
              <a:xfrm>
                <a:off x="780" y="146"/>
                <a:ext cx="260" cy="220"/>
              </a:xfrm>
              <a:prstGeom prst="leftRightArrow">
                <a:avLst>
                  <a:gd name="adj1" fmla="val 50000"/>
                  <a:gd name="adj2" fmla="val 37665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20248" tIns="20248" rIns="51744" bIns="20248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gamma/>
                <a:shade val="0"/>
                <a:invGamma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3246438"/>
            <a:ext cx="6397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3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3165475"/>
            <a:ext cx="63976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2740" name="AutoShape 4"/>
          <p:cNvSpPr>
            <a:spLocks/>
          </p:cNvSpPr>
          <p:nvPr/>
        </p:nvSpPr>
        <p:spPr bwMode="auto">
          <a:xfrm flipH="1">
            <a:off x="1951038" y="2865438"/>
            <a:ext cx="1279525" cy="24003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4333" y="21600"/>
                  <a:pt x="7067" y="21600"/>
                </a:cubicBez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72741" name="Group 5"/>
          <p:cNvGrpSpPr>
            <a:grpSpLocks/>
          </p:cNvGrpSpPr>
          <p:nvPr/>
        </p:nvGrpSpPr>
        <p:grpSpPr bwMode="auto">
          <a:xfrm>
            <a:off x="3200400" y="1450975"/>
            <a:ext cx="5103813" cy="3340100"/>
            <a:chOff x="0" y="0"/>
            <a:chExt cx="3572" cy="2337"/>
          </a:xfrm>
        </p:grpSpPr>
        <p:sp>
          <p:nvSpPr>
            <p:cNvPr id="372742" name="AutoShape 6"/>
            <p:cNvSpPr>
              <a:spLocks/>
            </p:cNvSpPr>
            <p:nvPr/>
          </p:nvSpPr>
          <p:spPr bwMode="auto">
            <a:xfrm>
              <a:off x="0" y="0"/>
              <a:ext cx="3572" cy="2337"/>
            </a:xfrm>
            <a:custGeom>
              <a:avLst/>
              <a:gdLst/>
              <a:ahLst/>
              <a:cxnLst/>
              <a:rect l="0" t="0" r="r" b="b"/>
              <a:pathLst>
                <a:path w="21247" h="21278">
                  <a:moveTo>
                    <a:pt x="1909" y="5973"/>
                  </a:moveTo>
                  <a:cubicBezTo>
                    <a:pt x="734" y="6113"/>
                    <a:pt x="-120" y="7327"/>
                    <a:pt x="1" y="8686"/>
                  </a:cubicBezTo>
                  <a:cubicBezTo>
                    <a:pt x="71" y="9469"/>
                    <a:pt x="460" y="10168"/>
                    <a:pt x="1048" y="10566"/>
                  </a:cubicBezTo>
                  <a:lnTo>
                    <a:pt x="1037" y="10538"/>
                  </a:lnTo>
                  <a:cubicBezTo>
                    <a:pt x="227" y="11530"/>
                    <a:pt x="272" y="13088"/>
                    <a:pt x="1137" y="14017"/>
                  </a:cubicBezTo>
                  <a:cubicBezTo>
                    <a:pt x="1598" y="14512"/>
                    <a:pt x="2226" y="14749"/>
                    <a:pt x="2854" y="14664"/>
                  </a:cubicBezTo>
                  <a:lnTo>
                    <a:pt x="2843" y="14681"/>
                  </a:lnTo>
                  <a:cubicBezTo>
                    <a:pt x="3887" y="16782"/>
                    <a:pt x="6209" y="17509"/>
                    <a:pt x="8030" y="16305"/>
                  </a:cubicBezTo>
                  <a:cubicBezTo>
                    <a:pt x="8053" y="16290"/>
                    <a:pt x="8076" y="16274"/>
                    <a:pt x="8098" y="16259"/>
                  </a:cubicBezTo>
                  <a:lnTo>
                    <a:pt x="8092" y="16261"/>
                  </a:lnTo>
                  <a:cubicBezTo>
                    <a:pt x="9112" y="18021"/>
                    <a:pt x="11176" y="18494"/>
                    <a:pt x="12702" y="17318"/>
                  </a:cubicBezTo>
                  <a:cubicBezTo>
                    <a:pt x="13342" y="16825"/>
                    <a:pt x="13813" y="16091"/>
                    <a:pt x="14036" y="15242"/>
                  </a:cubicBezTo>
                  <a:lnTo>
                    <a:pt x="14040" y="15263"/>
                  </a:lnTo>
                  <a:cubicBezTo>
                    <a:pt x="15374" y="16220"/>
                    <a:pt x="17131" y="15753"/>
                    <a:pt x="17964" y="14221"/>
                  </a:cubicBezTo>
                  <a:cubicBezTo>
                    <a:pt x="18242" y="13708"/>
                    <a:pt x="18391" y="13118"/>
                    <a:pt x="18396" y="12514"/>
                  </a:cubicBezTo>
                  <a:lnTo>
                    <a:pt x="18390" y="12506"/>
                  </a:lnTo>
                  <a:cubicBezTo>
                    <a:pt x="20213" y="12206"/>
                    <a:pt x="21480" y="10264"/>
                    <a:pt x="21219" y="8167"/>
                  </a:cubicBezTo>
                  <a:cubicBezTo>
                    <a:pt x="21138" y="7515"/>
                    <a:pt x="20912" y="6897"/>
                    <a:pt x="20563" y="6374"/>
                  </a:cubicBezTo>
                  <a:lnTo>
                    <a:pt x="20556" y="6373"/>
                  </a:lnTo>
                  <a:cubicBezTo>
                    <a:pt x="21127" y="4837"/>
                    <a:pt x="20510" y="3059"/>
                    <a:pt x="19178" y="2400"/>
                  </a:cubicBezTo>
                  <a:cubicBezTo>
                    <a:pt x="19066" y="2345"/>
                    <a:pt x="18951" y="2299"/>
                    <a:pt x="18833" y="2262"/>
                  </a:cubicBezTo>
                  <a:lnTo>
                    <a:pt x="18842" y="2256"/>
                  </a:lnTo>
                  <a:cubicBezTo>
                    <a:pt x="18608" y="765"/>
                    <a:pt x="17365" y="-226"/>
                    <a:pt x="16065" y="43"/>
                  </a:cubicBezTo>
                  <a:cubicBezTo>
                    <a:pt x="15519" y="156"/>
                    <a:pt x="15024" y="483"/>
                    <a:pt x="14665" y="969"/>
                  </a:cubicBezTo>
                  <a:lnTo>
                    <a:pt x="14669" y="973"/>
                  </a:lnTo>
                  <a:cubicBezTo>
                    <a:pt x="13950" y="-113"/>
                    <a:pt x="12601" y="-322"/>
                    <a:pt x="11658" y="506"/>
                  </a:cubicBezTo>
                  <a:cubicBezTo>
                    <a:pt x="11396" y="735"/>
                    <a:pt x="11184" y="1030"/>
                    <a:pt x="11038" y="1368"/>
                  </a:cubicBezTo>
                  <a:lnTo>
                    <a:pt x="11045" y="1409"/>
                  </a:lnTo>
                  <a:cubicBezTo>
                    <a:pt x="10012" y="238"/>
                    <a:pt x="8350" y="253"/>
                    <a:pt x="7333" y="1442"/>
                  </a:cubicBezTo>
                  <a:cubicBezTo>
                    <a:pt x="7155" y="1650"/>
                    <a:pt x="7004" y="1887"/>
                    <a:pt x="6885" y="2145"/>
                  </a:cubicBezTo>
                  <a:lnTo>
                    <a:pt x="6877" y="2164"/>
                  </a:lnTo>
                  <a:cubicBezTo>
                    <a:pt x="5293" y="1097"/>
                    <a:pt x="3256" y="1709"/>
                    <a:pt x="2328" y="3530"/>
                  </a:cubicBezTo>
                  <a:cubicBezTo>
                    <a:pt x="1952" y="4268"/>
                    <a:pt x="1802" y="5130"/>
                    <a:pt x="1903" y="5977"/>
                  </a:cubicBezTo>
                  <a:close/>
                  <a:moveTo>
                    <a:pt x="1048" y="10566"/>
                  </a:moveTo>
                  <a:cubicBezTo>
                    <a:pt x="1425" y="10821"/>
                    <a:pt x="1860" y="10936"/>
                    <a:pt x="2295" y="10897"/>
                  </a:cubicBezTo>
                  <a:moveTo>
                    <a:pt x="2854" y="14664"/>
                  </a:moveTo>
                  <a:cubicBezTo>
                    <a:pt x="3041" y="14639"/>
                    <a:pt x="3225" y="14586"/>
                    <a:pt x="3400" y="14506"/>
                  </a:cubicBezTo>
                  <a:moveTo>
                    <a:pt x="7763" y="15538"/>
                  </a:moveTo>
                  <a:cubicBezTo>
                    <a:pt x="7850" y="15792"/>
                    <a:pt x="7960" y="16034"/>
                    <a:pt x="8092" y="16261"/>
                  </a:cubicBezTo>
                  <a:moveTo>
                    <a:pt x="14036" y="15242"/>
                  </a:moveTo>
                  <a:cubicBezTo>
                    <a:pt x="14104" y="14984"/>
                    <a:pt x="14148" y="14717"/>
                    <a:pt x="14168" y="14448"/>
                  </a:cubicBezTo>
                  <a:moveTo>
                    <a:pt x="18396" y="12514"/>
                  </a:moveTo>
                  <a:cubicBezTo>
                    <a:pt x="18404" y="11253"/>
                    <a:pt x="17782" y="10099"/>
                    <a:pt x="16795" y="9546"/>
                  </a:cubicBezTo>
                  <a:moveTo>
                    <a:pt x="19843" y="7485"/>
                  </a:moveTo>
                  <a:cubicBezTo>
                    <a:pt x="20152" y="7183"/>
                    <a:pt x="20396" y="6802"/>
                    <a:pt x="20556" y="6373"/>
                  </a:cubicBezTo>
                  <a:moveTo>
                    <a:pt x="18880" y="2782"/>
                  </a:moveTo>
                  <a:cubicBezTo>
                    <a:pt x="18882" y="2606"/>
                    <a:pt x="18869" y="2430"/>
                    <a:pt x="18842" y="2256"/>
                  </a:cubicBezTo>
                  <a:moveTo>
                    <a:pt x="14665" y="969"/>
                  </a:moveTo>
                  <a:cubicBezTo>
                    <a:pt x="14516" y="1171"/>
                    <a:pt x="14393" y="1397"/>
                    <a:pt x="14300" y="1639"/>
                  </a:cubicBezTo>
                  <a:moveTo>
                    <a:pt x="11038" y="1368"/>
                  </a:moveTo>
                  <a:cubicBezTo>
                    <a:pt x="10958" y="1552"/>
                    <a:pt x="10899" y="1746"/>
                    <a:pt x="10861" y="1946"/>
                  </a:cubicBezTo>
                  <a:moveTo>
                    <a:pt x="7517" y="2725"/>
                  </a:moveTo>
                  <a:cubicBezTo>
                    <a:pt x="7324" y="2509"/>
                    <a:pt x="7109" y="2321"/>
                    <a:pt x="6877" y="2164"/>
                  </a:cubicBezTo>
                  <a:moveTo>
                    <a:pt x="1903" y="5977"/>
                  </a:moveTo>
                  <a:cubicBezTo>
                    <a:pt x="1926" y="6177"/>
                    <a:pt x="1964" y="6374"/>
                    <a:pt x="2014" y="6567"/>
                  </a:cubicBezTo>
                  <a:moveTo>
                    <a:pt x="6028" y="16623"/>
                  </a:moveTo>
                  <a:cubicBezTo>
                    <a:pt x="5049" y="16623"/>
                    <a:pt x="4256" y="17294"/>
                    <a:pt x="4256" y="18120"/>
                  </a:cubicBezTo>
                  <a:cubicBezTo>
                    <a:pt x="4256" y="18947"/>
                    <a:pt x="5049" y="19618"/>
                    <a:pt x="6028" y="19618"/>
                  </a:cubicBezTo>
                  <a:cubicBezTo>
                    <a:pt x="7007" y="19618"/>
                    <a:pt x="7800" y="18947"/>
                    <a:pt x="7800" y="18120"/>
                  </a:cubicBezTo>
                  <a:cubicBezTo>
                    <a:pt x="7800" y="17294"/>
                    <a:pt x="7007" y="16623"/>
                    <a:pt x="6028" y="16623"/>
                  </a:cubicBezTo>
                  <a:close/>
                  <a:moveTo>
                    <a:pt x="5128" y="18912"/>
                  </a:moveTo>
                  <a:cubicBezTo>
                    <a:pt x="4476" y="18912"/>
                    <a:pt x="3947" y="19358"/>
                    <a:pt x="3947" y="19910"/>
                  </a:cubicBezTo>
                  <a:cubicBezTo>
                    <a:pt x="3947" y="20461"/>
                    <a:pt x="4476" y="20908"/>
                    <a:pt x="5128" y="20908"/>
                  </a:cubicBezTo>
                  <a:cubicBezTo>
                    <a:pt x="5781" y="20908"/>
                    <a:pt x="6310" y="20461"/>
                    <a:pt x="6310" y="19910"/>
                  </a:cubicBezTo>
                  <a:cubicBezTo>
                    <a:pt x="6310" y="19358"/>
                    <a:pt x="5781" y="18912"/>
                    <a:pt x="5128" y="18912"/>
                  </a:cubicBezTo>
                  <a:close/>
                  <a:moveTo>
                    <a:pt x="4691" y="20280"/>
                  </a:moveTo>
                  <a:cubicBezTo>
                    <a:pt x="4365" y="20280"/>
                    <a:pt x="4100" y="20503"/>
                    <a:pt x="4100" y="20779"/>
                  </a:cubicBezTo>
                  <a:cubicBezTo>
                    <a:pt x="4100" y="21055"/>
                    <a:pt x="4365" y="21278"/>
                    <a:pt x="4691" y="21278"/>
                  </a:cubicBezTo>
                  <a:cubicBezTo>
                    <a:pt x="5017" y="21278"/>
                    <a:pt x="5282" y="21055"/>
                    <a:pt x="5282" y="20779"/>
                  </a:cubicBezTo>
                  <a:cubicBezTo>
                    <a:pt x="5282" y="20503"/>
                    <a:pt x="5017" y="20280"/>
                    <a:pt x="4691" y="20280"/>
                  </a:cubicBezTo>
                  <a:close/>
                  <a:moveTo>
                    <a:pt x="4691" y="20280"/>
                  </a:moveTo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743" name="Rectangle 7"/>
            <p:cNvSpPr>
              <a:spLocks/>
            </p:cNvSpPr>
            <p:nvPr/>
          </p:nvSpPr>
          <p:spPr bwMode="auto">
            <a:xfrm>
              <a:off x="491" y="779"/>
              <a:ext cx="233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2744" name="AutoShape 8"/>
          <p:cNvSpPr>
            <a:spLocks/>
          </p:cNvSpPr>
          <p:nvPr/>
        </p:nvSpPr>
        <p:spPr bwMode="auto">
          <a:xfrm>
            <a:off x="3294063" y="1622425"/>
            <a:ext cx="4706937" cy="2686050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274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0"/>
          <a:lstStyle/>
          <a:p>
            <a:r>
              <a:rPr lang="en-US" sz="3600">
                <a:solidFill>
                  <a:schemeClr val="bg1"/>
                </a:solidFill>
              </a:rPr>
              <a:t>Basic idea: Learn based on prior query/response interactions</a:t>
            </a:r>
          </a:p>
        </p:txBody>
      </p:sp>
      <p:pic>
        <p:nvPicPr>
          <p:cNvPr id="372746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875" y="1908175"/>
            <a:ext cx="9144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47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9875" y="2982913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48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425" y="4811713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49" name="Picture 1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2425" y="4811713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50" name="Picture 1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989138"/>
            <a:ext cx="919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2751" name="AutoShape 15"/>
          <p:cNvSpPr>
            <a:spLocks/>
          </p:cNvSpPr>
          <p:nvPr/>
        </p:nvSpPr>
        <p:spPr bwMode="auto">
          <a:xfrm rot="10800000" flipH="1">
            <a:off x="3806825" y="5257800"/>
            <a:ext cx="3657600" cy="31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2752" name="AutoShape 16"/>
          <p:cNvSpPr>
            <a:spLocks/>
          </p:cNvSpPr>
          <p:nvPr/>
        </p:nvSpPr>
        <p:spPr bwMode="auto">
          <a:xfrm rot="10800000">
            <a:off x="3349625" y="5710238"/>
            <a:ext cx="45720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2753" name="Picture 1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0" y="3211513"/>
            <a:ext cx="1222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54" name="Picture 1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1908175"/>
            <a:ext cx="7651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55" name="Picture 1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4583113"/>
            <a:ext cx="8350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nimBg="1"/>
      <p:bldP spid="37275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about other peers</a:t>
            </a:r>
          </a:p>
        </p:txBody>
      </p:sp>
      <p:pic>
        <p:nvPicPr>
          <p:cNvPr id="388099" name="Picture 3" descr="peer_learn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39238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/>
              <a:t>Query routing in 6S</a:t>
            </a:r>
          </a:p>
        </p:txBody>
      </p:sp>
      <p:pic>
        <p:nvPicPr>
          <p:cNvPr id="389123" name="Picture 3" descr="peer_selec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445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semantic clustering</a:t>
            </a:r>
          </a:p>
        </p:txBody>
      </p:sp>
      <p:pic>
        <p:nvPicPr>
          <p:cNvPr id="384003" name="Picture 3" descr="peer_selec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5175"/>
            <a:ext cx="91440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1: 70 peers, 7 groups</a:t>
            </a:r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The dynamic network of queries and results exchanged among 6S peer agents quickly forms a </a:t>
            </a:r>
            <a:r>
              <a:rPr lang="en-US" sz="2400">
                <a:solidFill>
                  <a:schemeClr val="accent2"/>
                </a:solidFill>
              </a:rPr>
              <a:t>small-world</a:t>
            </a:r>
            <a:r>
              <a:rPr lang="en-US" sz="2400"/>
              <a:t>, with small diameter and high clustering (Wu &amp; al. 2005)</a:t>
            </a:r>
          </a:p>
        </p:txBody>
      </p:sp>
      <p:pic>
        <p:nvPicPr>
          <p:cNvPr id="32564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001838"/>
            <a:ext cx="4343400" cy="3424237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92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sz="2400"/>
              <a:t>Motivation and taxonomy of crawlers</a:t>
            </a:r>
          </a:p>
          <a:p>
            <a:r>
              <a:rPr lang="en-US" sz="2400">
                <a:solidFill>
                  <a:schemeClr val="accent2"/>
                </a:solidFill>
              </a:rPr>
              <a:t>Basic crawlers and implementation issues</a:t>
            </a:r>
            <a:endParaRPr lang="en-US" sz="2400"/>
          </a:p>
          <a:p>
            <a:r>
              <a:rPr lang="en-US" sz="2400"/>
              <a:t>Universal crawlers</a:t>
            </a:r>
          </a:p>
          <a:p>
            <a:r>
              <a:rPr lang="en-US" sz="2400"/>
              <a:t>Preferential (focused and topical) crawlers</a:t>
            </a:r>
          </a:p>
          <a:p>
            <a:r>
              <a:rPr lang="en-US" sz="2400"/>
              <a:t>Evaluation of preferential crawlers</a:t>
            </a:r>
          </a:p>
          <a:p>
            <a:r>
              <a:rPr lang="en-US" sz="2400"/>
              <a:t>Crawler ethics and conflicts</a:t>
            </a:r>
          </a:p>
          <a:p>
            <a:r>
              <a:rPr lang="en-US" sz="2400"/>
              <a:t>New developments: social, collaborative, federated crawlers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gamma/>
                <a:shade val="0"/>
                <a:invGamma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92075"/>
            <a:ext cx="3657600" cy="1736725"/>
          </a:xfrm>
          <a:ln/>
        </p:spPr>
        <p:txBody>
          <a:bodyPr rIns="0"/>
          <a:lstStyle/>
          <a:p>
            <a:r>
              <a:rPr lang="en-US">
                <a:solidFill>
                  <a:schemeClr val="bg1"/>
                </a:solidFill>
              </a:rPr>
              <a:t>Simulation 2: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500 Users</a:t>
            </a:r>
            <a:endParaRPr lang="en-US"/>
          </a:p>
        </p:txBody>
      </p:sp>
      <p:sp>
        <p:nvSpPr>
          <p:cNvPr id="374787" name="Rectangle 3"/>
          <p:cNvSpPr>
            <a:spLocks/>
          </p:cNvSpPr>
          <p:nvPr/>
        </p:nvSpPr>
        <p:spPr bwMode="auto">
          <a:xfrm>
            <a:off x="4525963" y="514350"/>
            <a:ext cx="28575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b="1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ODP (dmoz.org)</a:t>
            </a:r>
          </a:p>
        </p:txBody>
      </p:sp>
      <p:pic>
        <p:nvPicPr>
          <p:cNvPr id="37478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963" y="2103438"/>
            <a:ext cx="1223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78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625" y="1485900"/>
            <a:ext cx="7667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790" name="AutoShape 6"/>
          <p:cNvSpPr>
            <a:spLocks/>
          </p:cNvSpPr>
          <p:nvPr/>
        </p:nvSpPr>
        <p:spPr bwMode="auto">
          <a:xfrm flipH="1">
            <a:off x="2844800" y="1017588"/>
            <a:ext cx="3122613" cy="10810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4791" name="AutoShape 7"/>
          <p:cNvSpPr>
            <a:spLocks/>
          </p:cNvSpPr>
          <p:nvPr/>
        </p:nvSpPr>
        <p:spPr bwMode="auto">
          <a:xfrm>
            <a:off x="5967413" y="1017588"/>
            <a:ext cx="1069975" cy="4714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74792" name="Group 8"/>
          <p:cNvGrpSpPr>
            <a:grpSpLocks/>
          </p:cNvGrpSpPr>
          <p:nvPr/>
        </p:nvGrpSpPr>
        <p:grpSpPr bwMode="auto">
          <a:xfrm>
            <a:off x="331788" y="2789238"/>
            <a:ext cx="1908175" cy="1290637"/>
            <a:chOff x="0" y="0"/>
            <a:chExt cx="1336" cy="904"/>
          </a:xfrm>
        </p:grpSpPr>
        <p:sp>
          <p:nvSpPr>
            <p:cNvPr id="374793" name="AutoShape 9"/>
            <p:cNvSpPr>
              <a:spLocks/>
            </p:cNvSpPr>
            <p:nvPr/>
          </p:nvSpPr>
          <p:spPr bwMode="auto">
            <a:xfrm>
              <a:off x="0" y="0"/>
              <a:ext cx="1336" cy="904"/>
            </a:xfrm>
            <a:prstGeom prst="triangle">
              <a:avLst>
                <a:gd name="adj" fmla="val 50000"/>
              </a:avLst>
            </a:prstGeom>
            <a:solidFill>
              <a:srgbClr val="3865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794" name="Group 10"/>
            <p:cNvGrpSpPr>
              <a:grpSpLocks/>
            </p:cNvGrpSpPr>
            <p:nvPr/>
          </p:nvGrpSpPr>
          <p:grpSpPr bwMode="auto">
            <a:xfrm>
              <a:off x="536" y="207"/>
              <a:ext cx="279" cy="377"/>
              <a:chOff x="0" y="0"/>
              <a:chExt cx="279" cy="376"/>
            </a:xfrm>
          </p:grpSpPr>
          <p:sp>
            <p:nvSpPr>
              <p:cNvPr id="374795" name="AutoShape 11"/>
              <p:cNvSpPr>
                <a:spLocks/>
              </p:cNvSpPr>
              <p:nvPr/>
            </p:nvSpPr>
            <p:spPr bwMode="auto">
              <a:xfrm>
                <a:off x="0" y="0"/>
                <a:ext cx="279" cy="3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1" y="2800"/>
                    </a:lnTo>
                    <a:lnTo>
                      <a:pt x="1641" y="1428"/>
                    </a:lnTo>
                    <a:lnTo>
                      <a:pt x="3460" y="1428"/>
                    </a:lnTo>
                    <a:lnTo>
                      <a:pt x="3460" y="0"/>
                    </a:lnTo>
                    <a:lnTo>
                      <a:pt x="21600" y="0"/>
                    </a:lnTo>
                    <a:lnTo>
                      <a:pt x="21600" y="18828"/>
                    </a:lnTo>
                    <a:lnTo>
                      <a:pt x="19905" y="18828"/>
                    </a:lnTo>
                    <a:lnTo>
                      <a:pt x="19905" y="20214"/>
                    </a:lnTo>
                    <a:lnTo>
                      <a:pt x="18211" y="20214"/>
                    </a:lnTo>
                    <a:lnTo>
                      <a:pt x="18211" y="21600"/>
                    </a:lnTo>
                    <a:lnTo>
                      <a:pt x="4423" y="21600"/>
                    </a:lnTo>
                    <a:lnTo>
                      <a:pt x="0" y="18014"/>
                    </a:lnTo>
                    <a:close/>
                    <a:moveTo>
                      <a:pt x="0" y="18014"/>
                    </a:moveTo>
                  </a:path>
                </a:pathLst>
              </a:custGeom>
              <a:solidFill>
                <a:srgbClr val="D6EAB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6" name="AutoShape 12"/>
              <p:cNvSpPr>
                <a:spLocks/>
              </p:cNvSpPr>
              <p:nvPr/>
            </p:nvSpPr>
            <p:spPr bwMode="auto">
              <a:xfrm>
                <a:off x="0" y="27"/>
                <a:ext cx="257" cy="34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3774" y="0"/>
                    </a:moveTo>
                    <a:lnTo>
                      <a:pt x="21600" y="0"/>
                    </a:lnTo>
                    <a:lnTo>
                      <a:pt x="21600" y="20116"/>
                    </a:lnTo>
                    <a:lnTo>
                      <a:pt x="19762" y="20116"/>
                    </a:lnTo>
                    <a:lnTo>
                      <a:pt x="19762" y="1469"/>
                    </a:lnTo>
                    <a:lnTo>
                      <a:pt x="1781" y="1469"/>
                    </a:lnTo>
                    <a:lnTo>
                      <a:pt x="1781" y="0"/>
                    </a:lnTo>
                    <a:lnTo>
                      <a:pt x="3774" y="0"/>
                    </a:lnTo>
                    <a:close/>
                    <a:moveTo>
                      <a:pt x="0" y="17760"/>
                    </a:moveTo>
                    <a:lnTo>
                      <a:pt x="4800" y="17745"/>
                    </a:lnTo>
                    <a:lnTo>
                      <a:pt x="4800" y="21600"/>
                    </a:lnTo>
                    <a:lnTo>
                      <a:pt x="0" y="17760"/>
                    </a:lnTo>
                    <a:close/>
                    <a:moveTo>
                      <a:pt x="0" y="17760"/>
                    </a:moveTo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4797" name="Group 13"/>
          <p:cNvGrpSpPr>
            <a:grpSpLocks/>
          </p:cNvGrpSpPr>
          <p:nvPr/>
        </p:nvGrpSpPr>
        <p:grpSpPr bwMode="auto">
          <a:xfrm>
            <a:off x="2765425" y="2789238"/>
            <a:ext cx="1909763" cy="1290637"/>
            <a:chOff x="0" y="0"/>
            <a:chExt cx="1336" cy="904"/>
          </a:xfrm>
        </p:grpSpPr>
        <p:sp>
          <p:nvSpPr>
            <p:cNvPr id="374798" name="AutoShape 14"/>
            <p:cNvSpPr>
              <a:spLocks/>
            </p:cNvSpPr>
            <p:nvPr/>
          </p:nvSpPr>
          <p:spPr bwMode="auto">
            <a:xfrm>
              <a:off x="0" y="0"/>
              <a:ext cx="1336" cy="904"/>
            </a:xfrm>
            <a:prstGeom prst="triangle">
              <a:avLst>
                <a:gd name="adj" fmla="val 50000"/>
              </a:avLst>
            </a:prstGeom>
            <a:solidFill>
              <a:srgbClr val="FF9B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799" name="Group 15"/>
            <p:cNvGrpSpPr>
              <a:grpSpLocks/>
            </p:cNvGrpSpPr>
            <p:nvPr/>
          </p:nvGrpSpPr>
          <p:grpSpPr bwMode="auto">
            <a:xfrm>
              <a:off x="536" y="207"/>
              <a:ext cx="279" cy="377"/>
              <a:chOff x="0" y="0"/>
              <a:chExt cx="279" cy="376"/>
            </a:xfrm>
          </p:grpSpPr>
          <p:sp>
            <p:nvSpPr>
              <p:cNvPr id="374800" name="AutoShape 16"/>
              <p:cNvSpPr>
                <a:spLocks/>
              </p:cNvSpPr>
              <p:nvPr/>
            </p:nvSpPr>
            <p:spPr bwMode="auto">
              <a:xfrm>
                <a:off x="0" y="0"/>
                <a:ext cx="279" cy="3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1" y="2800"/>
                    </a:lnTo>
                    <a:lnTo>
                      <a:pt x="1641" y="1428"/>
                    </a:lnTo>
                    <a:lnTo>
                      <a:pt x="3460" y="1428"/>
                    </a:lnTo>
                    <a:lnTo>
                      <a:pt x="3460" y="0"/>
                    </a:lnTo>
                    <a:lnTo>
                      <a:pt x="21600" y="0"/>
                    </a:lnTo>
                    <a:lnTo>
                      <a:pt x="21600" y="18828"/>
                    </a:lnTo>
                    <a:lnTo>
                      <a:pt x="19905" y="18828"/>
                    </a:lnTo>
                    <a:lnTo>
                      <a:pt x="19905" y="20214"/>
                    </a:lnTo>
                    <a:lnTo>
                      <a:pt x="18211" y="20214"/>
                    </a:lnTo>
                    <a:lnTo>
                      <a:pt x="18211" y="21600"/>
                    </a:lnTo>
                    <a:lnTo>
                      <a:pt x="4423" y="21600"/>
                    </a:lnTo>
                    <a:lnTo>
                      <a:pt x="0" y="18014"/>
                    </a:lnTo>
                    <a:close/>
                    <a:moveTo>
                      <a:pt x="0" y="18014"/>
                    </a:moveTo>
                  </a:path>
                </a:pathLst>
              </a:custGeom>
              <a:solidFill>
                <a:srgbClr val="D6EAB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01" name="AutoShape 17"/>
              <p:cNvSpPr>
                <a:spLocks/>
              </p:cNvSpPr>
              <p:nvPr/>
            </p:nvSpPr>
            <p:spPr bwMode="auto">
              <a:xfrm>
                <a:off x="0" y="27"/>
                <a:ext cx="257" cy="34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3774" y="0"/>
                    </a:moveTo>
                    <a:lnTo>
                      <a:pt x="21600" y="0"/>
                    </a:lnTo>
                    <a:lnTo>
                      <a:pt x="21600" y="20116"/>
                    </a:lnTo>
                    <a:lnTo>
                      <a:pt x="19762" y="20116"/>
                    </a:lnTo>
                    <a:lnTo>
                      <a:pt x="19762" y="1469"/>
                    </a:lnTo>
                    <a:lnTo>
                      <a:pt x="1781" y="1469"/>
                    </a:lnTo>
                    <a:lnTo>
                      <a:pt x="1781" y="0"/>
                    </a:lnTo>
                    <a:lnTo>
                      <a:pt x="3774" y="0"/>
                    </a:lnTo>
                    <a:close/>
                    <a:moveTo>
                      <a:pt x="0" y="17760"/>
                    </a:moveTo>
                    <a:lnTo>
                      <a:pt x="4800" y="17745"/>
                    </a:lnTo>
                    <a:lnTo>
                      <a:pt x="4800" y="21600"/>
                    </a:lnTo>
                    <a:lnTo>
                      <a:pt x="0" y="17760"/>
                    </a:lnTo>
                    <a:close/>
                    <a:moveTo>
                      <a:pt x="0" y="17760"/>
                    </a:moveTo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4802" name="Group 18"/>
          <p:cNvGrpSpPr>
            <a:grpSpLocks/>
          </p:cNvGrpSpPr>
          <p:nvPr/>
        </p:nvGrpSpPr>
        <p:grpSpPr bwMode="auto">
          <a:xfrm>
            <a:off x="4903788" y="2789238"/>
            <a:ext cx="1908175" cy="1290637"/>
            <a:chOff x="0" y="0"/>
            <a:chExt cx="1336" cy="904"/>
          </a:xfrm>
        </p:grpSpPr>
        <p:sp>
          <p:nvSpPr>
            <p:cNvPr id="374803" name="AutoShape 19"/>
            <p:cNvSpPr>
              <a:spLocks/>
            </p:cNvSpPr>
            <p:nvPr/>
          </p:nvSpPr>
          <p:spPr bwMode="auto">
            <a:xfrm>
              <a:off x="0" y="0"/>
              <a:ext cx="1336" cy="904"/>
            </a:xfrm>
            <a:prstGeom prst="triangle">
              <a:avLst>
                <a:gd name="adj" fmla="val 50000"/>
              </a:avLst>
            </a:prstGeom>
            <a:solidFill>
              <a:srgbClr val="9D13C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804" name="Group 20"/>
            <p:cNvGrpSpPr>
              <a:grpSpLocks/>
            </p:cNvGrpSpPr>
            <p:nvPr/>
          </p:nvGrpSpPr>
          <p:grpSpPr bwMode="auto">
            <a:xfrm>
              <a:off x="536" y="207"/>
              <a:ext cx="279" cy="377"/>
              <a:chOff x="0" y="0"/>
              <a:chExt cx="279" cy="376"/>
            </a:xfrm>
          </p:grpSpPr>
          <p:sp>
            <p:nvSpPr>
              <p:cNvPr id="374805" name="AutoShape 21"/>
              <p:cNvSpPr>
                <a:spLocks/>
              </p:cNvSpPr>
              <p:nvPr/>
            </p:nvSpPr>
            <p:spPr bwMode="auto">
              <a:xfrm>
                <a:off x="0" y="0"/>
                <a:ext cx="279" cy="3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1" y="2800"/>
                    </a:lnTo>
                    <a:lnTo>
                      <a:pt x="1641" y="1428"/>
                    </a:lnTo>
                    <a:lnTo>
                      <a:pt x="3460" y="1428"/>
                    </a:lnTo>
                    <a:lnTo>
                      <a:pt x="3460" y="0"/>
                    </a:lnTo>
                    <a:lnTo>
                      <a:pt x="21600" y="0"/>
                    </a:lnTo>
                    <a:lnTo>
                      <a:pt x="21600" y="18828"/>
                    </a:lnTo>
                    <a:lnTo>
                      <a:pt x="19905" y="18828"/>
                    </a:lnTo>
                    <a:lnTo>
                      <a:pt x="19905" y="20214"/>
                    </a:lnTo>
                    <a:lnTo>
                      <a:pt x="18211" y="20214"/>
                    </a:lnTo>
                    <a:lnTo>
                      <a:pt x="18211" y="21600"/>
                    </a:lnTo>
                    <a:lnTo>
                      <a:pt x="4423" y="21600"/>
                    </a:lnTo>
                    <a:lnTo>
                      <a:pt x="0" y="18014"/>
                    </a:lnTo>
                    <a:close/>
                    <a:moveTo>
                      <a:pt x="0" y="18014"/>
                    </a:moveTo>
                  </a:path>
                </a:pathLst>
              </a:custGeom>
              <a:solidFill>
                <a:srgbClr val="D6EAB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06" name="AutoShape 22"/>
              <p:cNvSpPr>
                <a:spLocks/>
              </p:cNvSpPr>
              <p:nvPr/>
            </p:nvSpPr>
            <p:spPr bwMode="auto">
              <a:xfrm>
                <a:off x="0" y="27"/>
                <a:ext cx="257" cy="34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3774" y="0"/>
                    </a:moveTo>
                    <a:lnTo>
                      <a:pt x="21600" y="0"/>
                    </a:lnTo>
                    <a:lnTo>
                      <a:pt x="21600" y="20116"/>
                    </a:lnTo>
                    <a:lnTo>
                      <a:pt x="19762" y="20116"/>
                    </a:lnTo>
                    <a:lnTo>
                      <a:pt x="19762" y="1469"/>
                    </a:lnTo>
                    <a:lnTo>
                      <a:pt x="1781" y="1469"/>
                    </a:lnTo>
                    <a:lnTo>
                      <a:pt x="1781" y="0"/>
                    </a:lnTo>
                    <a:lnTo>
                      <a:pt x="3774" y="0"/>
                    </a:lnTo>
                    <a:close/>
                    <a:moveTo>
                      <a:pt x="0" y="17760"/>
                    </a:moveTo>
                    <a:lnTo>
                      <a:pt x="4800" y="17745"/>
                    </a:lnTo>
                    <a:lnTo>
                      <a:pt x="4800" y="21600"/>
                    </a:lnTo>
                    <a:lnTo>
                      <a:pt x="0" y="17760"/>
                    </a:lnTo>
                    <a:close/>
                    <a:moveTo>
                      <a:pt x="0" y="17760"/>
                    </a:moveTo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4807" name="Group 23"/>
          <p:cNvGrpSpPr>
            <a:grpSpLocks/>
          </p:cNvGrpSpPr>
          <p:nvPr/>
        </p:nvGrpSpPr>
        <p:grpSpPr bwMode="auto">
          <a:xfrm>
            <a:off x="6961188" y="2789238"/>
            <a:ext cx="1908175" cy="1290637"/>
            <a:chOff x="0" y="0"/>
            <a:chExt cx="1336" cy="904"/>
          </a:xfrm>
        </p:grpSpPr>
        <p:sp>
          <p:nvSpPr>
            <p:cNvPr id="374808" name="AutoShape 24"/>
            <p:cNvSpPr>
              <a:spLocks/>
            </p:cNvSpPr>
            <p:nvPr/>
          </p:nvSpPr>
          <p:spPr bwMode="auto">
            <a:xfrm>
              <a:off x="0" y="0"/>
              <a:ext cx="1336" cy="904"/>
            </a:xfrm>
            <a:prstGeom prst="triangle">
              <a:avLst>
                <a:gd name="adj" fmla="val 50000"/>
              </a:avLst>
            </a:prstGeom>
            <a:solidFill>
              <a:srgbClr val="92FC2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809" name="Group 25"/>
            <p:cNvGrpSpPr>
              <a:grpSpLocks/>
            </p:cNvGrpSpPr>
            <p:nvPr/>
          </p:nvGrpSpPr>
          <p:grpSpPr bwMode="auto">
            <a:xfrm>
              <a:off x="536" y="207"/>
              <a:ext cx="279" cy="377"/>
              <a:chOff x="0" y="0"/>
              <a:chExt cx="279" cy="376"/>
            </a:xfrm>
          </p:grpSpPr>
          <p:sp>
            <p:nvSpPr>
              <p:cNvPr id="374810" name="AutoShape 26"/>
              <p:cNvSpPr>
                <a:spLocks/>
              </p:cNvSpPr>
              <p:nvPr/>
            </p:nvSpPr>
            <p:spPr bwMode="auto">
              <a:xfrm>
                <a:off x="0" y="0"/>
                <a:ext cx="279" cy="3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1" y="2800"/>
                    </a:lnTo>
                    <a:lnTo>
                      <a:pt x="1641" y="1428"/>
                    </a:lnTo>
                    <a:lnTo>
                      <a:pt x="3460" y="1428"/>
                    </a:lnTo>
                    <a:lnTo>
                      <a:pt x="3460" y="0"/>
                    </a:lnTo>
                    <a:lnTo>
                      <a:pt x="21600" y="0"/>
                    </a:lnTo>
                    <a:lnTo>
                      <a:pt x="21600" y="18828"/>
                    </a:lnTo>
                    <a:lnTo>
                      <a:pt x="19905" y="18828"/>
                    </a:lnTo>
                    <a:lnTo>
                      <a:pt x="19905" y="20214"/>
                    </a:lnTo>
                    <a:lnTo>
                      <a:pt x="18211" y="20214"/>
                    </a:lnTo>
                    <a:lnTo>
                      <a:pt x="18211" y="21600"/>
                    </a:lnTo>
                    <a:lnTo>
                      <a:pt x="4423" y="21600"/>
                    </a:lnTo>
                    <a:lnTo>
                      <a:pt x="0" y="18014"/>
                    </a:lnTo>
                    <a:close/>
                    <a:moveTo>
                      <a:pt x="0" y="18014"/>
                    </a:moveTo>
                  </a:path>
                </a:pathLst>
              </a:custGeom>
              <a:solidFill>
                <a:srgbClr val="D6EAB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1" name="AutoShape 27"/>
              <p:cNvSpPr>
                <a:spLocks/>
              </p:cNvSpPr>
              <p:nvPr/>
            </p:nvSpPr>
            <p:spPr bwMode="auto">
              <a:xfrm>
                <a:off x="0" y="27"/>
                <a:ext cx="257" cy="34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3774" y="0"/>
                    </a:moveTo>
                    <a:lnTo>
                      <a:pt x="21600" y="0"/>
                    </a:lnTo>
                    <a:lnTo>
                      <a:pt x="21600" y="20116"/>
                    </a:lnTo>
                    <a:lnTo>
                      <a:pt x="19762" y="20116"/>
                    </a:lnTo>
                    <a:lnTo>
                      <a:pt x="19762" y="1469"/>
                    </a:lnTo>
                    <a:lnTo>
                      <a:pt x="1781" y="1469"/>
                    </a:lnTo>
                    <a:lnTo>
                      <a:pt x="1781" y="0"/>
                    </a:lnTo>
                    <a:lnTo>
                      <a:pt x="3774" y="0"/>
                    </a:lnTo>
                    <a:close/>
                    <a:moveTo>
                      <a:pt x="0" y="17760"/>
                    </a:moveTo>
                    <a:lnTo>
                      <a:pt x="4800" y="17745"/>
                    </a:lnTo>
                    <a:lnTo>
                      <a:pt x="4800" y="21600"/>
                    </a:lnTo>
                    <a:lnTo>
                      <a:pt x="0" y="17760"/>
                    </a:lnTo>
                    <a:close/>
                    <a:moveTo>
                      <a:pt x="0" y="17760"/>
                    </a:moveTo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12" name="AutoShape 28"/>
          <p:cNvSpPr>
            <a:spLocks/>
          </p:cNvSpPr>
          <p:nvPr/>
        </p:nvSpPr>
        <p:spPr bwMode="auto">
          <a:xfrm flipH="1">
            <a:off x="1293813" y="2379663"/>
            <a:ext cx="1552575" cy="7096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4813" name="AutoShape 29"/>
          <p:cNvSpPr>
            <a:spLocks/>
          </p:cNvSpPr>
          <p:nvPr/>
        </p:nvSpPr>
        <p:spPr bwMode="auto">
          <a:xfrm rot="10800000">
            <a:off x="2846388" y="2379663"/>
            <a:ext cx="885825" cy="7096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4814" name="AutoShape 30"/>
          <p:cNvSpPr>
            <a:spLocks/>
          </p:cNvSpPr>
          <p:nvPr/>
        </p:nvSpPr>
        <p:spPr bwMode="auto">
          <a:xfrm>
            <a:off x="7040563" y="2203450"/>
            <a:ext cx="885825" cy="8858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4815" name="AutoShape 31"/>
          <p:cNvSpPr>
            <a:spLocks/>
          </p:cNvSpPr>
          <p:nvPr/>
        </p:nvSpPr>
        <p:spPr bwMode="auto">
          <a:xfrm rot="10800000" flipH="1">
            <a:off x="5865813" y="2203450"/>
            <a:ext cx="1171575" cy="8858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4816" name="Picture 3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363" y="4160838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817" name="Picture 3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7763" y="4160838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818" name="Picture 3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3588" y="4160838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819" name="Picture 3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0988" y="4160838"/>
            <a:ext cx="914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820" name="Picture 36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275" y="35893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821" name="AutoShape 37"/>
          <p:cNvSpPr>
            <a:spLocks/>
          </p:cNvSpPr>
          <p:nvPr/>
        </p:nvSpPr>
        <p:spPr bwMode="auto">
          <a:xfrm rot="16200000" flipH="1">
            <a:off x="4675188" y="4149725"/>
            <a:ext cx="228600" cy="2057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0875" y="21600"/>
                  <a:pt x="150" y="21600"/>
                </a:cubicBez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4822" name="AutoShape 38"/>
          <p:cNvSpPr>
            <a:spLocks/>
          </p:cNvSpPr>
          <p:nvPr/>
        </p:nvSpPr>
        <p:spPr bwMode="auto">
          <a:xfrm rot="16200000" flipH="1">
            <a:off x="5451475" y="3370263"/>
            <a:ext cx="809625" cy="41941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0821" y="21600"/>
                  <a:pt x="42" y="21600"/>
                </a:cubicBez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4823" name="AutoShape 39"/>
          <p:cNvSpPr>
            <a:spLocks/>
          </p:cNvSpPr>
          <p:nvPr/>
        </p:nvSpPr>
        <p:spPr bwMode="auto">
          <a:xfrm rot="16200000" flipH="1">
            <a:off x="1999457" y="4387056"/>
            <a:ext cx="1084262" cy="24352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0816" y="21600"/>
                  <a:pt x="32" y="21600"/>
                </a:cubicBezTo>
              </a:path>
            </a:pathLst>
          </a:custGeom>
          <a:noFill/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4824" name="Picture 4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0" y="35893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825" name="Picture 4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6013" y="35893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826" name="Picture 4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9450" y="35893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829" name="AutoShape 45"/>
          <p:cNvSpPr>
            <a:spLocks noChangeArrowheads="1"/>
          </p:cNvSpPr>
          <p:nvPr/>
        </p:nvSpPr>
        <p:spPr bwMode="auto">
          <a:xfrm>
            <a:off x="1539875" y="5105400"/>
            <a:ext cx="1981200" cy="498475"/>
          </a:xfrm>
          <a:prstGeom prst="wedgeRoundRectCallout">
            <a:avLst>
              <a:gd name="adj1" fmla="val 40866"/>
              <a:gd name="adj2" fmla="val -129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200"/>
              <a:t>Each synthetic user associated with a topic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21" grpId="0" animBg="1"/>
      <p:bldP spid="374822" grpId="0" animBg="1"/>
      <p:bldP spid="37482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075" y="1414463"/>
            <a:ext cx="445452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5" name="Rectangle 5"/>
          <p:cNvSpPr>
            <a:spLocks noGrp="1" noChangeArrowheads="1"/>
          </p:cNvSpPr>
          <p:nvPr>
            <p:ph type="title"/>
          </p:nvPr>
        </p:nvSpPr>
        <p:spPr>
          <a:xfrm>
            <a:off x="5029200" y="228600"/>
            <a:ext cx="3673475" cy="1143000"/>
          </a:xfrm>
          <a:ln/>
        </p:spPr>
        <p:txBody>
          <a:bodyPr rIns="0"/>
          <a:lstStyle/>
          <a:p>
            <a:pPr>
              <a:lnSpc>
                <a:spcPct val="90000"/>
              </a:lnSpc>
            </a:pPr>
            <a:r>
              <a:rPr lang="en-US" sz="3600"/>
              <a:t>Semantic similarity</a:t>
            </a:r>
          </a:p>
        </p:txBody>
      </p:sp>
      <p:grpSp>
        <p:nvGrpSpPr>
          <p:cNvPr id="378888" name="Group 8"/>
          <p:cNvGrpSpPr>
            <a:grpSpLocks/>
          </p:cNvGrpSpPr>
          <p:nvPr/>
        </p:nvGrpSpPr>
        <p:grpSpPr bwMode="auto">
          <a:xfrm>
            <a:off x="50800" y="31750"/>
            <a:ext cx="4445000" cy="6003925"/>
            <a:chOff x="0" y="144"/>
            <a:chExt cx="2800" cy="3792"/>
          </a:xfrm>
        </p:grpSpPr>
        <p:sp>
          <p:nvSpPr>
            <p:cNvPr id="378884" name="AutoShape 4"/>
            <p:cNvSpPr>
              <a:spLocks/>
            </p:cNvSpPr>
            <p:nvPr/>
          </p:nvSpPr>
          <p:spPr bwMode="auto">
            <a:xfrm>
              <a:off x="0" y="144"/>
              <a:ext cx="2794" cy="3792"/>
            </a:xfrm>
            <a:prstGeom prst="roundRect">
              <a:avLst>
                <a:gd name="adj" fmla="val 3407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7888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73"/>
              <a:ext cx="2800" cy="3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8887" name="Text Box 7"/>
          <p:cNvSpPr txBox="1">
            <a:spLocks noChangeArrowheads="1"/>
          </p:cNvSpPr>
          <p:nvPr/>
        </p:nvSpPr>
        <p:spPr bwMode="auto">
          <a:xfrm>
            <a:off x="4876800" y="4876800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Peers with similar interests are more likely to talk to each other (Akavipat &amp; al. 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9530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0"/>
          <a:lstStyle/>
          <a:p>
            <a:r>
              <a:rPr lang="en-US"/>
              <a:t>Quality of results</a:t>
            </a:r>
          </a:p>
        </p:txBody>
      </p:sp>
      <p:sp>
        <p:nvSpPr>
          <p:cNvPr id="376839" name="AutoShape 7"/>
          <p:cNvSpPr>
            <a:spLocks noChangeArrowheads="1"/>
          </p:cNvSpPr>
          <p:nvPr/>
        </p:nvSpPr>
        <p:spPr bwMode="auto">
          <a:xfrm>
            <a:off x="152400" y="2895600"/>
            <a:ext cx="2133600" cy="2073275"/>
          </a:xfrm>
          <a:prstGeom prst="wedgeRoundRectCallout">
            <a:avLst>
              <a:gd name="adj1" fmla="val 73361"/>
              <a:gd name="adj2" fmla="val 47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More sophisticated learning algorithms do better</a:t>
            </a:r>
          </a:p>
        </p:txBody>
      </p:sp>
      <p:sp>
        <p:nvSpPr>
          <p:cNvPr id="376840" name="AutoShape 8"/>
          <p:cNvSpPr>
            <a:spLocks noChangeArrowheads="1"/>
          </p:cNvSpPr>
          <p:nvPr/>
        </p:nvSpPr>
        <p:spPr bwMode="auto">
          <a:xfrm>
            <a:off x="6781800" y="4191000"/>
            <a:ext cx="2057400" cy="1285875"/>
          </a:xfrm>
          <a:prstGeom prst="wedgeRoundRectCallout">
            <a:avLst>
              <a:gd name="adj1" fmla="val -77005"/>
              <a:gd name="adj2" fmla="val 21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The more interactions, the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5" name="Picture 3" descr="index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9688"/>
            <a:ext cx="8796338" cy="4005262"/>
          </a:xfrm>
          <a:prstGeom prst="rect">
            <a:avLst/>
          </a:prstGeom>
          <a:noFill/>
        </p:spPr>
      </p:pic>
      <p:sp>
        <p:nvSpPr>
          <p:cNvPr id="387076" name="Rectangle 4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defTabSz="822325" eaLnBrk="1" hangingPunct="1"/>
            <a:r>
              <a:rPr lang="en-US" sz="2500" u="sng">
                <a:solidFill>
                  <a:schemeClr val="tx1"/>
                </a:solidFill>
                <a:latin typeface="American Typewriter" pitchFamily="-92" charset="0"/>
                <a:ea typeface="American Typewriter" pitchFamily="-92" charset="0"/>
                <a:cs typeface="American Typewriter" pitchFamily="-92" charset="0"/>
                <a:sym typeface="American Typewriter" pitchFamily="-92" charset="0"/>
                <a:hlinkClick r:id="rId4"/>
              </a:rPr>
              <a:t>http://homer.informatics.indiana.edu/~nan/6S/</a:t>
            </a:r>
            <a:endParaRPr lang="en-US" sz="2500" u="sng">
              <a:solidFill>
                <a:schemeClr val="tx1"/>
              </a:solidFill>
              <a:latin typeface="American Typewriter" pitchFamily="-92" charset="0"/>
              <a:ea typeface="American Typewriter" pitchFamily="-92" charset="0"/>
              <a:cs typeface="American Typewriter" pitchFamily="-92" charset="0"/>
              <a:sym typeface="American Typewriter" pitchFamily="-92" charset="0"/>
            </a:endParaRP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212725" y="4724400"/>
            <a:ext cx="3140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1-click configuration of personal crawler and setup of search engine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1752600" y="152400"/>
            <a:ext cx="565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Download and try free 6S prototype: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1" name="Picture 3" descr="firefoxextensio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3925"/>
            <a:ext cx="9144000" cy="5095875"/>
          </a:xfrm>
          <a:prstGeom prst="rect">
            <a:avLst/>
          </a:prstGeom>
          <a:noFill/>
        </p:spPr>
      </p:pic>
      <p:sp>
        <p:nvSpPr>
          <p:cNvPr id="386052" name="Rectangl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noFill/>
          <a:ln/>
        </p:spPr>
        <p:txBody>
          <a:bodyPr/>
          <a:lstStyle/>
          <a:p>
            <a:pPr defTabSz="822325" eaLnBrk="1" hangingPunct="1"/>
            <a:r>
              <a:rPr lang="en-US" sz="2500" u="sng">
                <a:solidFill>
                  <a:schemeClr val="tx1"/>
                </a:solidFill>
                <a:latin typeface="American Typewriter" pitchFamily="-92" charset="0"/>
                <a:ea typeface="American Typewriter" pitchFamily="-92" charset="0"/>
                <a:cs typeface="American Typewriter" pitchFamily="-92" charset="0"/>
                <a:sym typeface="American Typewriter" pitchFamily="-92" charset="0"/>
                <a:hlinkClick r:id="rId4"/>
              </a:rPr>
              <a:t>http://homer.informatics.indiana.edu/~nan/6S/</a:t>
            </a:r>
            <a:endParaRPr lang="en-US" sz="2500" u="sng">
              <a:solidFill>
                <a:schemeClr val="tx1"/>
              </a:solidFill>
              <a:latin typeface="American Typewriter" pitchFamily="-92" charset="0"/>
              <a:ea typeface="American Typewriter" pitchFamily="-92" charset="0"/>
              <a:cs typeface="American Typewriter" pitchFamily="-92" charset="0"/>
              <a:sym typeface="American Typewriter" pitchFamily="-92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212725" y="4611688"/>
            <a:ext cx="2454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Search via Firefox browser extension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1752600" y="76200"/>
            <a:ext cx="565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Download and try free 6S prototype: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z="3200"/>
              <a:t>Need crawling code?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029200"/>
          </a:xfrm>
        </p:spPr>
        <p:txBody>
          <a:bodyPr/>
          <a:lstStyle/>
          <a:p>
            <a:r>
              <a:rPr lang="en-US" sz="1800"/>
              <a:t>Reference C implementation of HTTP, HTML  parsing, etc</a:t>
            </a:r>
          </a:p>
          <a:p>
            <a:pPr lvl="1"/>
            <a:r>
              <a:rPr lang="en-US" sz="1600"/>
              <a:t>w3c-libwww package from World-Wide Web Consortium: </a:t>
            </a:r>
            <a:r>
              <a:rPr lang="en-US" sz="1600">
                <a:hlinkClick r:id="rId3"/>
              </a:rPr>
              <a:t>www.w3c.org/Library/</a:t>
            </a:r>
            <a:endParaRPr lang="en-US" sz="1600"/>
          </a:p>
          <a:p>
            <a:r>
              <a:rPr lang="en-US" sz="1800"/>
              <a:t>LWP (Perl)</a:t>
            </a:r>
          </a:p>
          <a:p>
            <a:pPr lvl="1"/>
            <a:r>
              <a:rPr lang="en-US" sz="1600">
                <a:hlinkClick r:id="rId4"/>
              </a:rPr>
              <a:t>http://www.oreilly.com/catalog/perllwp/</a:t>
            </a:r>
            <a:endParaRPr lang="en-US" sz="1600"/>
          </a:p>
          <a:p>
            <a:pPr lvl="1"/>
            <a:r>
              <a:rPr lang="en-US" sz="1600">
                <a:hlinkClick r:id="rId5"/>
              </a:rPr>
              <a:t>http://search.cpan.org/~gaas/libwww-perl-5.804/</a:t>
            </a:r>
            <a:endParaRPr lang="en-US" sz="1600"/>
          </a:p>
          <a:p>
            <a:r>
              <a:rPr lang="en-US" sz="1800"/>
              <a:t>Open source crawlers/search engines</a:t>
            </a:r>
          </a:p>
          <a:p>
            <a:pPr lvl="1"/>
            <a:r>
              <a:rPr lang="en-US" sz="1600"/>
              <a:t>Nutch: </a:t>
            </a:r>
            <a:r>
              <a:rPr lang="en-US" sz="1600">
                <a:hlinkClick r:id="rId6"/>
              </a:rPr>
              <a:t>http://www.nutch.org/</a:t>
            </a:r>
            <a:r>
              <a:rPr lang="en-US" sz="1600"/>
              <a:t> (Jakarta Lucene: </a:t>
            </a:r>
            <a:r>
              <a:rPr lang="en-US" sz="1600">
                <a:solidFill>
                  <a:schemeClr val="folHlink"/>
                </a:solidFill>
                <a:hlinkClick r:id="rId7"/>
              </a:rPr>
              <a:t>jakarta.apache.org/lucene/</a:t>
            </a:r>
            <a:r>
              <a:rPr lang="en-US" sz="1600"/>
              <a:t>)</a:t>
            </a:r>
          </a:p>
          <a:p>
            <a:pPr lvl="1"/>
            <a:r>
              <a:rPr lang="en-US" sz="1600"/>
              <a:t>Heretrix: </a:t>
            </a:r>
            <a:r>
              <a:rPr lang="en-US" sz="1600">
                <a:solidFill>
                  <a:schemeClr val="hlink"/>
                </a:solidFill>
                <a:hlinkClick r:id="rId8"/>
              </a:rPr>
              <a:t>http://crawler.archive.</a:t>
            </a:r>
            <a:r>
              <a:rPr lang="en-US" sz="1600">
                <a:solidFill>
                  <a:schemeClr val="folHlink"/>
                </a:solidFill>
                <a:hlinkClick r:id="rId8"/>
              </a:rPr>
              <a:t>org/</a:t>
            </a:r>
            <a:endParaRPr lang="en-US" sz="1600"/>
          </a:p>
          <a:p>
            <a:pPr lvl="1"/>
            <a:r>
              <a:rPr lang="en-US" sz="1600"/>
              <a:t>WIRE: </a:t>
            </a:r>
            <a:r>
              <a:rPr lang="en-US" sz="1600">
                <a:hlinkClick r:id="rId9"/>
              </a:rPr>
              <a:t>http://www.cwr.cl/projects/WIRE/</a:t>
            </a:r>
            <a:endParaRPr lang="en-US" sz="1600"/>
          </a:p>
          <a:p>
            <a:pPr lvl="1"/>
            <a:r>
              <a:rPr lang="en-US" sz="1600"/>
              <a:t>Terrier: </a:t>
            </a:r>
            <a:r>
              <a:rPr lang="en-US" sz="1600">
                <a:hlinkClick r:id="rId10"/>
              </a:rPr>
              <a:t>http://ir.dcs.gla.ac.uk/terrier/</a:t>
            </a:r>
            <a:endParaRPr lang="en-US" sz="1600"/>
          </a:p>
          <a:p>
            <a:r>
              <a:rPr lang="en-US" sz="1800"/>
              <a:t>Open source topical crawlers, Best-First-N (Java)</a:t>
            </a:r>
          </a:p>
          <a:p>
            <a:pPr lvl="1"/>
            <a:r>
              <a:rPr lang="en-US" sz="1600">
                <a:hlinkClick r:id="rId11"/>
              </a:rPr>
              <a:t>http://informatics.indiana.edu/fil/IS/JavaCrawlers/</a:t>
            </a:r>
            <a:endParaRPr lang="en-US" sz="1600"/>
          </a:p>
          <a:p>
            <a:r>
              <a:rPr lang="en-US" sz="1800"/>
              <a:t>Evaluation framework for topical crawlers (Perl)</a:t>
            </a:r>
          </a:p>
          <a:p>
            <a:pPr lvl="1"/>
            <a:r>
              <a:rPr lang="en-US" sz="1600">
                <a:hlinkClick r:id="rId12"/>
              </a:rPr>
              <a:t>http://informatics.indiana.edu/fil/IS/Framework/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038600" cy="1143000"/>
          </a:xfrm>
        </p:spPr>
        <p:txBody>
          <a:bodyPr/>
          <a:lstStyle/>
          <a:p>
            <a:r>
              <a:rPr lang="en-US"/>
              <a:t>Basic crawlers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24000"/>
            <a:ext cx="4267200" cy="4343400"/>
          </a:xfrm>
        </p:spPr>
        <p:txBody>
          <a:bodyPr/>
          <a:lstStyle/>
          <a:p>
            <a:r>
              <a:rPr lang="en-US" sz="2400"/>
              <a:t>This is a </a:t>
            </a:r>
            <a:r>
              <a:rPr lang="en-US" sz="2400">
                <a:solidFill>
                  <a:schemeClr val="hlink"/>
                </a:solidFill>
              </a:rPr>
              <a:t>sequential</a:t>
            </a:r>
            <a:r>
              <a:rPr lang="en-US" sz="2400"/>
              <a:t> crawler</a:t>
            </a:r>
          </a:p>
          <a:p>
            <a:r>
              <a:rPr lang="en-US" sz="2400">
                <a:solidFill>
                  <a:schemeClr val="hlink"/>
                </a:solidFill>
              </a:rPr>
              <a:t>Seeds</a:t>
            </a:r>
            <a:r>
              <a:rPr lang="en-US" sz="2400"/>
              <a:t> can be any list of starting URLs</a:t>
            </a:r>
          </a:p>
          <a:p>
            <a:r>
              <a:rPr lang="en-US" sz="2400"/>
              <a:t>Order of page visits is determined by </a:t>
            </a:r>
            <a:r>
              <a:rPr lang="en-US" sz="2400">
                <a:solidFill>
                  <a:schemeClr val="hlink"/>
                </a:solidFill>
              </a:rPr>
              <a:t>frontier</a:t>
            </a:r>
            <a:r>
              <a:rPr lang="en-US" sz="2400"/>
              <a:t> data structure</a:t>
            </a:r>
          </a:p>
          <a:p>
            <a:r>
              <a:rPr lang="en-US" sz="2400">
                <a:solidFill>
                  <a:schemeClr val="hlink"/>
                </a:solidFill>
              </a:rPr>
              <a:t>Stop</a:t>
            </a:r>
            <a:r>
              <a:rPr lang="en-US" sz="2400"/>
              <a:t> criterion can be anything</a:t>
            </a:r>
          </a:p>
        </p:txBody>
      </p:sp>
      <p:pic>
        <p:nvPicPr>
          <p:cNvPr id="9223" name="Picture 7" descr="bas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4950" y="228600"/>
            <a:ext cx="3898900" cy="5638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74963"/>
            <a:ext cx="4038600" cy="2840037"/>
          </a:xfrm>
          <a:prstGeom prst="rect">
            <a:avLst/>
          </a:prstGeom>
          <a:noFill/>
        </p:spPr>
      </p:pic>
      <p:pic>
        <p:nvPicPr>
          <p:cNvPr id="46083" name="Picture 3" descr="bf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"/>
            <a:ext cx="4038600" cy="2733675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352800" cy="1143000"/>
          </a:xfrm>
        </p:spPr>
        <p:txBody>
          <a:bodyPr/>
          <a:lstStyle/>
          <a:p>
            <a:r>
              <a:rPr lang="en-US" sz="3200"/>
              <a:t>Graph traversal </a:t>
            </a:r>
            <a:br>
              <a:rPr lang="en-US" sz="3200"/>
            </a:br>
            <a:r>
              <a:rPr lang="en-US" sz="3200"/>
              <a:t>(BFS or DFS?)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00600" cy="3733800"/>
          </a:xfrm>
        </p:spPr>
        <p:txBody>
          <a:bodyPr/>
          <a:lstStyle/>
          <a:p>
            <a:r>
              <a:rPr lang="en-US" sz="2000"/>
              <a:t>Breadth First Search</a:t>
            </a:r>
          </a:p>
          <a:p>
            <a:pPr lvl="1"/>
            <a:r>
              <a:rPr lang="en-US" sz="1800"/>
              <a:t>Implemented with QUEUE (FIFO) </a:t>
            </a:r>
          </a:p>
          <a:p>
            <a:pPr lvl="1"/>
            <a:r>
              <a:rPr lang="en-US" sz="1800"/>
              <a:t>Finds pages along shortest paths</a:t>
            </a:r>
          </a:p>
          <a:p>
            <a:pPr lvl="1"/>
            <a:r>
              <a:rPr lang="en-US" sz="1800"/>
              <a:t>If we start with “good” pages, this keeps us close; maybe other good stuff…</a:t>
            </a:r>
          </a:p>
          <a:p>
            <a:r>
              <a:rPr lang="en-US" sz="2000"/>
              <a:t>Depth First Search</a:t>
            </a:r>
          </a:p>
          <a:p>
            <a:pPr lvl="1"/>
            <a:r>
              <a:rPr lang="en-US" sz="1800"/>
              <a:t>Implemented with STACK (LIFO)</a:t>
            </a:r>
          </a:p>
          <a:p>
            <a:pPr lvl="1"/>
            <a:r>
              <a:rPr lang="en-US" sz="1800"/>
              <a:t>Wander away (“lost in cyberspace”)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A basic crawler in Perl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Queue: a FIFO list (shift and push)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my @frontier = read_seeds($file);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while (@frontier &amp;&amp; $tot &lt; $max) {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my $next_link = </a:t>
            </a:r>
            <a:r>
              <a:rPr lang="en-US">
                <a:solidFill>
                  <a:schemeClr val="hlink"/>
                </a:solidFill>
              </a:rPr>
              <a:t>shift</a:t>
            </a:r>
            <a:r>
              <a:rPr lang="en-US">
                <a:solidFill>
                  <a:schemeClr val="accent2"/>
                </a:solidFill>
              </a:rPr>
              <a:t> @frontier;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my $page = fetch($next_link);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add_to_index($page);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my @links = extract_links($page, $next_link);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hlink"/>
                </a:solidFill>
              </a:rPr>
              <a:t>push</a:t>
            </a:r>
            <a:r>
              <a:rPr lang="en-US">
                <a:solidFill>
                  <a:schemeClr val="accent2"/>
                </a:solidFill>
              </a:rPr>
              <a:t> @frontier, process(@links);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Don’t want to fetch same page twice!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Keep lookup table (hash) of visited pages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if not visited but in frontier already?</a:t>
            </a:r>
          </a:p>
          <a:p>
            <a:pPr>
              <a:lnSpc>
                <a:spcPct val="90000"/>
              </a:lnSpc>
            </a:pPr>
            <a:r>
              <a:rPr lang="en-US" sz="2400"/>
              <a:t>The frontier grows very fast!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May need to prioritize for large crawls</a:t>
            </a:r>
          </a:p>
          <a:p>
            <a:pPr>
              <a:lnSpc>
                <a:spcPct val="90000"/>
              </a:lnSpc>
            </a:pPr>
            <a:r>
              <a:rPr lang="en-US" sz="2400"/>
              <a:t>Fetcher must be robust!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Don’t crash if download fails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Timeout mechanism</a:t>
            </a:r>
          </a:p>
          <a:p>
            <a:pPr>
              <a:lnSpc>
                <a:spcPct val="90000"/>
              </a:lnSpc>
            </a:pPr>
            <a:r>
              <a:rPr lang="en-US" sz="2400"/>
              <a:t>Determine file type to skip unwanted files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try using extensions, but not reliable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issue ‘HEAD’ HTTP commands to get Content-Type (MIME) headers, but overhead of extra Internet requests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Fetching</a:t>
            </a:r>
            <a:endParaRPr lang="en-US"/>
          </a:p>
          <a:p>
            <a:pPr lvl="1"/>
            <a:r>
              <a:rPr lang="en-US"/>
              <a:t>Get only the first 10-100 KB per page</a:t>
            </a:r>
          </a:p>
          <a:p>
            <a:pPr lvl="1"/>
            <a:r>
              <a:rPr lang="en-US"/>
              <a:t>Take care to detect and break redirection loops</a:t>
            </a:r>
          </a:p>
          <a:p>
            <a:pPr lvl="1"/>
            <a:r>
              <a:rPr lang="en-US"/>
              <a:t>Soft fail for timeout, server not responding, file not found, and other errors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/>
              <a:t>More implementation issues: </a:t>
            </a:r>
            <a:r>
              <a:rPr lang="en-US">
                <a:solidFill>
                  <a:schemeClr val="folHlink"/>
                </a:solidFill>
              </a:rPr>
              <a:t>Parsing</a:t>
            </a:r>
            <a:endParaRPr 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87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HTML has the structure of a DOM (Document Object Model) </a:t>
            </a:r>
            <a:r>
              <a:rPr lang="en-US" sz="2000">
                <a:solidFill>
                  <a:schemeClr val="accent2"/>
                </a:solidFill>
              </a:rPr>
              <a:t>tree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Unfortunately actual HTML is often incorrect in a strict syntactic sense</a:t>
            </a:r>
          </a:p>
          <a:p>
            <a:pPr>
              <a:lnSpc>
                <a:spcPct val="90000"/>
              </a:lnSpc>
            </a:pPr>
            <a:r>
              <a:rPr lang="en-US" sz="2000"/>
              <a:t>Crawlers, like browsers, must be robust/forgiving</a:t>
            </a:r>
          </a:p>
          <a:p>
            <a:pPr>
              <a:lnSpc>
                <a:spcPct val="90000"/>
              </a:lnSpc>
            </a:pPr>
            <a:r>
              <a:rPr lang="en-US" sz="2000"/>
              <a:t>Fortunately there are tools that can help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E.g. </a:t>
            </a:r>
            <a:r>
              <a:rPr lang="en-US" sz="1800">
                <a:hlinkClick r:id="rId3" action="ppaction://hlinksldjump"/>
              </a:rPr>
              <a:t>tidy.sourceforge.net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Must pay attention to HTML entities and unicode in text</a:t>
            </a:r>
          </a:p>
          <a:p>
            <a:pPr>
              <a:lnSpc>
                <a:spcPct val="90000"/>
              </a:lnSpc>
            </a:pPr>
            <a:r>
              <a:rPr lang="en-US" sz="2000"/>
              <a:t>What to do with a growing number of other formats?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Flash, SVG, RSS, AJAX…</a:t>
            </a:r>
          </a:p>
        </p:txBody>
      </p:sp>
      <p:pic>
        <p:nvPicPr>
          <p:cNvPr id="343045" name="Picture 5" descr="d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990600"/>
            <a:ext cx="3821113" cy="4953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Stop words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Noise words that do not carry meaning should be eliminated (“stopped”) before they are indexed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 in English: AND, THE, A, AT, OR, ON, FOR, etc…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Typically syntactic markers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Typically the most common terms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Typically kept in a negative dictionary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10–1,000 elements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E.g. </a:t>
            </a:r>
            <a:r>
              <a:rPr lang="en-US" sz="1600">
                <a:hlinkClick r:id="rId3"/>
              </a:rPr>
              <a:t>http://ir.dcs.gla.ac.uk/resources/linguistic_utils/stop_words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2000"/>
              <a:t>Parser can detect these right away and disregard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folHlink"/>
                </a:solidFill>
              </a:rPr>
              <a:t>Conflation and thesauri</a:t>
            </a:r>
            <a:endParaRPr lang="en-US" sz="2400"/>
          </a:p>
          <a:p>
            <a:pPr marL="533400" indent="-533400">
              <a:lnSpc>
                <a:spcPct val="90000"/>
              </a:lnSpc>
            </a:pPr>
            <a:r>
              <a:rPr lang="en-US" sz="2400"/>
              <a:t>Idea: improve </a:t>
            </a:r>
            <a:r>
              <a:rPr lang="en-US" sz="2400">
                <a:solidFill>
                  <a:schemeClr val="folHlink"/>
                </a:solidFill>
              </a:rPr>
              <a:t>recall</a:t>
            </a:r>
            <a:r>
              <a:rPr lang="en-US" sz="2400"/>
              <a:t> by merging words with </a:t>
            </a:r>
            <a:r>
              <a:rPr lang="en-US" sz="2400">
                <a:solidFill>
                  <a:schemeClr val="folHlink"/>
                </a:solidFill>
              </a:rPr>
              <a:t>same meaning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400"/>
              <a:t>We want to ignore superficial </a:t>
            </a:r>
            <a:r>
              <a:rPr lang="en-US" sz="2400">
                <a:solidFill>
                  <a:schemeClr val="folHlink"/>
                </a:solidFill>
              </a:rPr>
              <a:t>morphological</a:t>
            </a:r>
            <a:r>
              <a:rPr lang="en-US" sz="2400"/>
              <a:t> features, thus merge semantically similar tokens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{student, study, studying, studious} =&gt; studi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400"/>
              <a:t>We can also conflate </a:t>
            </a:r>
            <a:r>
              <a:rPr lang="en-US" sz="2400">
                <a:solidFill>
                  <a:schemeClr val="folHlink"/>
                </a:solidFill>
              </a:rPr>
              <a:t>synonyms</a:t>
            </a:r>
            <a:r>
              <a:rPr lang="en-US" sz="2400"/>
              <a:t> into a single form using a thesaurus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30-50% smaller index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Doing this in both pages and queries allows to retrieve pages about ‘automobile’ when user asks for ‘car’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Thesaurus can be implemented as a hash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8: Web Crawling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05000"/>
            <a:ext cx="8001000" cy="2895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By </a:t>
            </a:r>
            <a:r>
              <a:rPr lang="en-US" dirty="0" err="1"/>
              <a:t>Filippo</a:t>
            </a:r>
            <a:r>
              <a:rPr lang="en-US" dirty="0"/>
              <a:t> </a:t>
            </a:r>
            <a:r>
              <a:rPr lang="en-US" dirty="0" err="1"/>
              <a:t>Menczer</a:t>
            </a:r>
            <a:endParaRPr lang="en-US" dirty="0"/>
          </a:p>
          <a:p>
            <a:pPr algn="ctr">
              <a:buFontTx/>
              <a:buNone/>
            </a:pPr>
            <a:r>
              <a:rPr lang="en-US" sz="2800" dirty="0"/>
              <a:t>Indiana University School of Informatics</a:t>
            </a:r>
            <a:endParaRPr lang="en-US" dirty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/>
              <a:t>in </a:t>
            </a:r>
            <a:r>
              <a:rPr lang="en-US" i="1" dirty="0">
                <a:solidFill>
                  <a:srgbClr val="FF0000"/>
                </a:solidFill>
              </a:rPr>
              <a:t>Web Data Mining</a:t>
            </a:r>
            <a:r>
              <a:rPr lang="en-US" dirty="0">
                <a:solidFill>
                  <a:srgbClr val="FF0000"/>
                </a:solidFill>
              </a:rPr>
              <a:t> by Bing Liu </a:t>
            </a:r>
          </a:p>
          <a:p>
            <a:pPr algn="ctr">
              <a:buFontTx/>
              <a:buNone/>
            </a:pPr>
            <a:r>
              <a:rPr lang="en-US" dirty="0"/>
              <a:t>Springer, </a:t>
            </a:r>
            <a:r>
              <a:rPr lang="en-US" dirty="0" smtClean="0"/>
              <a:t>20</a:t>
            </a:r>
            <a:r>
              <a:rPr lang="tr-TR" smtClean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349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Stemming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Morphological conflation based on rewrite rules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Language dependent!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Porter stemmer very popular for English</a:t>
            </a:r>
          </a:p>
          <a:p>
            <a:pPr lvl="2">
              <a:lnSpc>
                <a:spcPct val="90000"/>
              </a:lnSpc>
            </a:pPr>
            <a:r>
              <a:rPr lang="en-US" sz="1600">
                <a:hlinkClick r:id="rId3"/>
              </a:rPr>
              <a:t>http://www.tartarus.org/~martin/PorterStemmer/</a:t>
            </a:r>
            <a:endParaRPr lang="en-US" sz="2000"/>
          </a:p>
          <a:p>
            <a:pPr lvl="2">
              <a:lnSpc>
                <a:spcPct val="90000"/>
              </a:lnSpc>
            </a:pPr>
            <a:r>
              <a:rPr lang="en-US" sz="2000"/>
              <a:t>Context-sensitive grammar rules, eg: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“IES” except (“EIES” or “AIES”) --&gt; “Y”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Versions in Perl, C, Java, Python, C#, Ruby, PHP, etc.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Porter has also developed Snowball, a language to create stemming algorithms in any language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hlinkClick r:id="rId4"/>
              </a:rPr>
              <a:t>http://snowball.tartarus.org/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/>
              <a:t>Ex. Perl modules:</a:t>
            </a:r>
            <a:r>
              <a:rPr lang="en-US" sz="1800">
                <a:solidFill>
                  <a:schemeClr val="accent2"/>
                </a:solidFill>
                <a:latin typeface="ArialMT" charset="0"/>
              </a:rPr>
              <a:t> Lingua::Stem </a:t>
            </a:r>
            <a:r>
              <a:rPr lang="en-US" sz="1800">
                <a:latin typeface="ArialMT" charset="0"/>
              </a:rPr>
              <a:t>and</a:t>
            </a:r>
            <a:r>
              <a:rPr lang="en-US" sz="1800">
                <a:solidFill>
                  <a:schemeClr val="accent2"/>
                </a:solidFill>
                <a:latin typeface="ArialMT" charset="0"/>
              </a:rPr>
              <a:t> Lingua::Stem::Snowball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Static vs. dynamic pages</a:t>
            </a:r>
            <a:endParaRPr lang="en-US" sz="240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/>
              <a:t>Is it worth trying to eliminate dynamic pages and only index static pages?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1800">
                <a:hlinkClick r:id="rId3"/>
              </a:rPr>
              <a:t>http://www.census.gov/cgi-bin/gazetteer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>
                <a:hlinkClick r:id="rId4"/>
              </a:rPr>
              <a:t>http://informatics.indiana.edu/research/colloquia.asp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200">
                <a:hlinkClick r:id="rId5"/>
              </a:rPr>
              <a:t>http://www.amazon.com/exec/obidos/subst/home/home.html/002-8332429-6490452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>
                <a:hlinkClick r:id="rId6"/>
              </a:rPr>
              <a:t>http://www.imdb.com/Name?Menczer,+Erico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>
                <a:hlinkClick r:id="rId7"/>
              </a:rPr>
              <a:t>http://www.imdb.com/name/nm0578801/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2000"/>
              <a:t>Why or why not? How can we tell if a page is dynamic? What about ‘spider traps’?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do Google and other search engines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Relative vs. Absolute URLs</a:t>
            </a:r>
            <a:endParaRPr lang="en-US" sz="2400" b="1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400"/>
              <a:t>Crawler must translate relative URLs into absolute URLs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Need to obtain Base URL from HTTP header, or HTML Meta tag, or else current page path by default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Examples</a:t>
            </a:r>
          </a:p>
          <a:p>
            <a:pPr lvl="2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Base: </a:t>
            </a:r>
            <a:r>
              <a:rPr lang="en-US" sz="1800" b="1">
                <a:latin typeface="Courier New" pitchFamily="49" charset="0"/>
                <a:hlinkClick r:id="rId3"/>
              </a:rPr>
              <a:t>http://www.cnn.com/</a:t>
            </a:r>
            <a:r>
              <a:rPr lang="en-US" sz="1800" b="1">
                <a:latin typeface="Courier New" pitchFamily="49" charset="0"/>
                <a:hlinkClick r:id="rId4"/>
              </a:rPr>
              <a:t>linkto/</a:t>
            </a:r>
            <a:endParaRPr lang="en-US" sz="1800" b="1">
              <a:latin typeface="Courier New" pitchFamily="49" charset="0"/>
            </a:endParaRPr>
          </a:p>
          <a:p>
            <a:pPr lvl="2">
              <a:lnSpc>
                <a:spcPct val="140000"/>
              </a:lnSpc>
            </a:pPr>
            <a:r>
              <a:rPr lang="en-US" sz="1800" b="1">
                <a:latin typeface="Courier New" pitchFamily="49" charset="0"/>
              </a:rPr>
              <a:t>Relative URL: intl.html</a:t>
            </a:r>
          </a:p>
          <a:p>
            <a:pPr lvl="2">
              <a:lnSpc>
                <a:spcPct val="70000"/>
              </a:lnSpc>
            </a:pPr>
            <a:r>
              <a:rPr lang="en-US" sz="1800" b="1">
                <a:latin typeface="Courier New" pitchFamily="49" charset="0"/>
              </a:rPr>
              <a:t>Absolute URL: </a:t>
            </a:r>
            <a:r>
              <a:rPr lang="en-US" sz="1400" b="1">
                <a:latin typeface="Courier New" pitchFamily="49" charset="0"/>
                <a:hlinkClick r:id="rId4"/>
              </a:rPr>
              <a:t>http://www.cnn.com/linkto/intl.html</a:t>
            </a:r>
            <a:endParaRPr lang="en-US" sz="1600" b="1">
              <a:latin typeface="Courier New" pitchFamily="49" charset="0"/>
            </a:endParaRPr>
          </a:p>
          <a:p>
            <a:pPr lvl="2">
              <a:lnSpc>
                <a:spcPct val="140000"/>
              </a:lnSpc>
            </a:pPr>
            <a:r>
              <a:rPr lang="en-US" sz="1800" b="1">
                <a:latin typeface="Courier New" pitchFamily="49" charset="0"/>
              </a:rPr>
              <a:t>Relative URL: /US/</a:t>
            </a:r>
          </a:p>
          <a:p>
            <a:pPr lvl="2">
              <a:lnSpc>
                <a:spcPct val="70000"/>
              </a:lnSpc>
            </a:pPr>
            <a:r>
              <a:rPr lang="en-US" sz="1800" b="1">
                <a:latin typeface="Courier New" pitchFamily="49" charset="0"/>
              </a:rPr>
              <a:t>Absolute URL: </a:t>
            </a:r>
            <a:r>
              <a:rPr lang="en-US" sz="1600" b="1">
                <a:latin typeface="Courier New" pitchFamily="49" charset="0"/>
                <a:hlinkClick r:id="rId5"/>
              </a:rPr>
              <a:t>http://www.cnn.com/US/</a:t>
            </a:r>
            <a:endParaRPr lang="en-US" sz="16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URL canonicalization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All of these:</a:t>
            </a:r>
            <a:endParaRPr lang="en-US" sz="2000">
              <a:latin typeface="Courier New" pitchFamily="49" charset="0"/>
              <a:hlinkClick r:id="rId3"/>
            </a:endParaRPr>
          </a:p>
          <a:p>
            <a:pPr lvl="2">
              <a:lnSpc>
                <a:spcPct val="90000"/>
              </a:lnSpc>
            </a:pPr>
            <a:r>
              <a:rPr lang="en-US" sz="1800">
                <a:latin typeface="Courier New" pitchFamily="49" charset="0"/>
                <a:hlinkClick r:id="rId3"/>
              </a:rPr>
              <a:t>http://www.cnn.com/TECH</a:t>
            </a:r>
            <a:endParaRPr lang="en-US" sz="1800">
              <a:latin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US" sz="1800">
                <a:latin typeface="Courier New" pitchFamily="49" charset="0"/>
                <a:hlinkClick r:id="rId4"/>
              </a:rPr>
              <a:t>http://WWW.CNN.COM/TECH/</a:t>
            </a:r>
            <a:endParaRPr lang="en-US" sz="1800">
              <a:latin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US" sz="1800">
                <a:latin typeface="Courier New" pitchFamily="49" charset="0"/>
                <a:hlinkClick r:id="rId5"/>
              </a:rPr>
              <a:t>http://www.cnn.com:80/TECH/</a:t>
            </a:r>
            <a:endParaRPr lang="en-US" sz="1800">
              <a:latin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US" sz="1800">
                <a:latin typeface="Courier New" pitchFamily="49" charset="0"/>
                <a:hlinkClick r:id="rId6"/>
              </a:rPr>
              <a:t>http://www.cnn.com/bogus/../TECH/</a:t>
            </a:r>
            <a:endParaRPr lang="en-US" sz="180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400"/>
              <a:t>Are really equivalent to this canonical form:</a:t>
            </a:r>
          </a:p>
          <a:p>
            <a:pPr lvl="2">
              <a:lnSpc>
                <a:spcPct val="90000"/>
              </a:lnSpc>
            </a:pPr>
            <a:r>
              <a:rPr lang="en-US" sz="1800" b="1">
                <a:latin typeface="Courier New" pitchFamily="49" charset="0"/>
                <a:hlinkClick r:id="rId6"/>
              </a:rPr>
              <a:t>http://www.cnn.com/TECH/</a:t>
            </a:r>
            <a:endParaRPr lang="en-US" sz="180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400"/>
              <a:t>In order to avoid duplication, the crawler must transform all URLs into canonical form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Definition of “canonical” is arbitrary, e.g.: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Could always include port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Or only include port when not default :80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More on Canonical URLs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Some transformation are trivial, for example:</a:t>
            </a:r>
          </a:p>
          <a:p>
            <a:pPr lvl="1">
              <a:lnSpc>
                <a:spcPct val="40000"/>
              </a:lnSpc>
            </a:pPr>
            <a:endParaRPr lang="en-US" sz="2000"/>
          </a:p>
          <a:p>
            <a:pPr lvl="1">
              <a:lnSpc>
                <a:spcPct val="90000"/>
              </a:lnSpc>
              <a:buFont typeface="Wingdings 2" pitchFamily="18" charset="2"/>
              <a:buChar char="O"/>
            </a:pPr>
            <a:r>
              <a:rPr lang="en-US" sz="1800" b="1">
                <a:latin typeface="Courier New" pitchFamily="49" charset="0"/>
                <a:hlinkClick r:id="rId3"/>
              </a:rPr>
              <a:t>http://informatics.indiana.edu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="1">
                <a:latin typeface="Courier New" pitchFamily="49" charset="0"/>
                <a:hlinkClick r:id="rId3"/>
              </a:rPr>
              <a:t>http://informatics.indiana.edu/</a:t>
            </a:r>
            <a:endParaRPr lang="en-US" sz="2000"/>
          </a:p>
          <a:p>
            <a:pPr lvl="1">
              <a:lnSpc>
                <a:spcPct val="60000"/>
              </a:lnSpc>
            </a:pP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Char char="O"/>
            </a:pPr>
            <a:r>
              <a:rPr lang="en-US" sz="1800" b="1">
                <a:latin typeface="Courier New" pitchFamily="49" charset="0"/>
                <a:hlinkClick r:id=""/>
              </a:rPr>
              <a:t>http://informatics.indiana.edu/index.html#fragment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="1">
                <a:latin typeface="Courier New" pitchFamily="49" charset="0"/>
                <a:hlinkClick r:id=""/>
              </a:rPr>
              <a:t>http://informatics.indiana.edu/index.html</a:t>
            </a: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60000"/>
              </a:lnSpc>
            </a:pP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Char char="O"/>
            </a:pPr>
            <a:r>
              <a:rPr lang="en-US" sz="1800" b="1">
                <a:latin typeface="Courier New" pitchFamily="49" charset="0"/>
                <a:hlinkClick r:id="rId4"/>
              </a:rPr>
              <a:t>http://informatics.indiana.edu/dir1/./../dir2/</a:t>
            </a: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="1">
                <a:latin typeface="Courier New" pitchFamily="49" charset="0"/>
                <a:hlinkClick r:id="rId5"/>
              </a:rPr>
              <a:t>http://informatics.indiana.edu/dir2/</a:t>
            </a: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60000"/>
              </a:lnSpc>
            </a:pP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Char char="O"/>
            </a:pPr>
            <a:r>
              <a:rPr lang="en-US" sz="1800" b="1">
                <a:latin typeface="Courier New" pitchFamily="49" charset="0"/>
                <a:hlinkClick r:id="rId6"/>
              </a:rPr>
              <a:t>http://informatics.indiana.edu/%7Efil/</a:t>
            </a: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="1">
                <a:latin typeface="Courier New" pitchFamily="49" charset="0"/>
                <a:hlinkClick r:id="rId7"/>
              </a:rPr>
              <a:t>http://informatics.indiana.edu/~fil/</a:t>
            </a:r>
            <a:endParaRPr lang="en-US" sz="1800" b="1">
              <a:latin typeface="Courier New" pitchFamily="49" charset="0"/>
              <a:hlinkClick r:id="rId5"/>
            </a:endParaRPr>
          </a:p>
          <a:p>
            <a:pPr lvl="1">
              <a:lnSpc>
                <a:spcPct val="60000"/>
              </a:lnSpc>
            </a:pPr>
            <a:endParaRPr lang="en-US" sz="1800" b="1">
              <a:latin typeface="Courier New" pitchFamily="49" charset="0"/>
              <a:hlinkClick r:id="rId5"/>
            </a:endParaRPr>
          </a:p>
          <a:p>
            <a:pPr lvl="1">
              <a:lnSpc>
                <a:spcPct val="90000"/>
              </a:lnSpc>
              <a:buFont typeface="Wingdings 2" pitchFamily="18" charset="2"/>
              <a:buChar char="O"/>
            </a:pPr>
            <a:r>
              <a:rPr lang="en-US" sz="1800" b="1">
                <a:latin typeface="Courier New" pitchFamily="49" charset="0"/>
                <a:hlinkClick r:id="rId8"/>
              </a:rPr>
              <a:t>http://INFORMATICS.INDIANA.EDU/fil/</a:t>
            </a:r>
            <a:endParaRPr lang="en-US" sz="1800" b="1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="1">
                <a:latin typeface="Courier New" pitchFamily="49" charset="0"/>
                <a:hlinkClick r:id="rId9"/>
              </a:rPr>
              <a:t>http://informatics.indiana.edu/fil/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More on Canonical URLs</a:t>
            </a:r>
          </a:p>
        </p:txBody>
      </p:sp>
      <p:sp>
        <p:nvSpPr>
          <p:cNvPr id="353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480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/>
              <a:t>Other transformations require heuristic assumption about the intentions of the author or configuration of the Web server: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400"/>
              <a:t>Removing default file name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="1">
                <a:latin typeface="Courier New" pitchFamily="49" charset="0"/>
                <a:hlinkClick r:id="rId3"/>
              </a:rPr>
              <a:t>http://informatics.indiana.edu/fil/index.html</a:t>
            </a:r>
          </a:p>
          <a:p>
            <a:pPr marL="914400" lvl="1" indent="-457200">
              <a:lnSpc>
                <a:spcPct val="90000"/>
              </a:lnSpc>
              <a:buFont typeface="Wingdings 2" pitchFamily="18" charset="2"/>
              <a:buChar char="O"/>
            </a:pPr>
            <a:r>
              <a:rPr lang="en-US" sz="1800" b="1">
                <a:latin typeface="Courier New" pitchFamily="49" charset="0"/>
                <a:hlinkClick r:id="rId3"/>
              </a:rPr>
              <a:t>http://informatics.indiana.edu/fil/</a:t>
            </a:r>
            <a:endParaRPr lang="en-US" sz="1800" b="1">
              <a:latin typeface="Courier New" pitchFamily="49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This is reasonable in general but would be wrong in this case because the default happens to be ‘default.asp’ instead of ‘index.html’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400"/>
              <a:t>Trailing directory</a:t>
            </a:r>
          </a:p>
          <a:p>
            <a:pPr marL="914400" lvl="1" indent="-457200">
              <a:lnSpc>
                <a:spcPct val="90000"/>
              </a:lnSpc>
              <a:buFont typeface="Wingdings 2" pitchFamily="18" charset="2"/>
              <a:buChar char="O"/>
            </a:pPr>
            <a:r>
              <a:rPr lang="en-US" sz="1800" b="1">
                <a:latin typeface="Courier New" pitchFamily="49" charset="0"/>
                <a:hlinkClick r:id="rId4"/>
              </a:rPr>
              <a:t>http://informatics.indiana.edu/fil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800" b="1">
                <a:latin typeface="Courier New" pitchFamily="49" charset="0"/>
                <a:hlinkClick r:id="rId4"/>
              </a:rPr>
              <a:t>http://informatics.indiana.edu/fil/</a:t>
            </a:r>
            <a:endParaRPr lang="en-US" sz="1800" b="1">
              <a:latin typeface="Courier New" pitchFamily="49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This is correct in this case but how can we be sure in general that there isn’t a file named ‘fil’ in the root dir?</a:t>
            </a:r>
            <a:endParaRPr lang="en-US" sz="18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Spider traps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Misleading sites: indefinite number of pages dynamically generated by CGI scripts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Paths of arbitrary depth created using soft directory links and path rewriting features in HTTP server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Only heuristic defensive measures: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Check URL length; assume spider trap above some threshold, for example 128 characters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Watch for sites with very large number of URLs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Eliminate URLs with non-textual data types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May disable crawling of dynamic pages, if can detect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More implementation issues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Page repository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Naïve: store each page as a separate file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Can map URL to unique filename using a hashing function, e.g. MD5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This generates a huge number of files, which is inefficient from the storage perspective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Better: combine many pages into a single large file, using some XML markup to separate and identify them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Must map URL to {filename, page_id}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Database options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Any RDBMS -- large overhead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Light-weight, embedded databases such as Berkeley DB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</a:t>
            </a:r>
          </a:p>
        </p:txBody>
      </p:sp>
      <p:sp>
        <p:nvSpPr>
          <p:cNvPr id="10752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crawler incurs several delays:</a:t>
            </a:r>
          </a:p>
          <a:p>
            <a:pPr lvl="1">
              <a:lnSpc>
                <a:spcPct val="90000"/>
              </a:lnSpc>
            </a:pPr>
            <a:r>
              <a:rPr lang="en-US"/>
              <a:t>Resolving the host name in the URL to an IP address using DNS</a:t>
            </a:r>
          </a:p>
          <a:p>
            <a:pPr lvl="1">
              <a:lnSpc>
                <a:spcPct val="90000"/>
              </a:lnSpc>
            </a:pPr>
            <a:r>
              <a:rPr lang="en-US"/>
              <a:t>Connecting a socket to the server and sending the request</a:t>
            </a:r>
          </a:p>
          <a:p>
            <a:pPr lvl="1">
              <a:lnSpc>
                <a:spcPct val="90000"/>
              </a:lnSpc>
            </a:pPr>
            <a:r>
              <a:rPr lang="en-US"/>
              <a:t>Receiving the requested page in response</a:t>
            </a:r>
          </a:p>
          <a:p>
            <a:pPr>
              <a:lnSpc>
                <a:spcPct val="90000"/>
              </a:lnSpc>
            </a:pPr>
            <a:r>
              <a:rPr lang="en-US"/>
              <a:t>Solution: Overlap the above delays by </a:t>
            </a:r>
            <a:r>
              <a:rPr lang="en-US">
                <a:solidFill>
                  <a:schemeClr val="hlink"/>
                </a:solidFill>
              </a:rPr>
              <a:t>fetching many pages concurrently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oncur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313" y="76200"/>
            <a:ext cx="4916487" cy="6005513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2667000" cy="4876800"/>
          </a:xfrm>
        </p:spPr>
        <p:txBody>
          <a:bodyPr/>
          <a:lstStyle/>
          <a:p>
            <a:r>
              <a:rPr lang="en-US" sz="2800"/>
              <a:t>Architecture of a </a:t>
            </a:r>
            <a:r>
              <a:rPr lang="en-US" sz="2800">
                <a:solidFill>
                  <a:schemeClr val="hlink"/>
                </a:solidFill>
              </a:rPr>
              <a:t>concurrent crawler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Motivation and taxonomy of crawlers</a:t>
            </a:r>
            <a:endParaRPr lang="en-US" sz="2400"/>
          </a:p>
          <a:p>
            <a:r>
              <a:rPr lang="en-US" sz="2400"/>
              <a:t>Basic crawlers and implementation issues</a:t>
            </a:r>
          </a:p>
          <a:p>
            <a:r>
              <a:rPr lang="en-US" sz="2400"/>
              <a:t>Universal crawlers</a:t>
            </a:r>
          </a:p>
          <a:p>
            <a:r>
              <a:rPr lang="en-US" sz="2400"/>
              <a:t>Preferential (focused and topical) crawlers</a:t>
            </a:r>
          </a:p>
          <a:p>
            <a:r>
              <a:rPr lang="en-US" sz="2400"/>
              <a:t>Evaluation of preferential crawlers</a:t>
            </a:r>
          </a:p>
          <a:p>
            <a:r>
              <a:rPr lang="en-US" sz="2400"/>
              <a:t>Crawler ethics and conflicts</a:t>
            </a:r>
          </a:p>
          <a:p>
            <a:r>
              <a:rPr lang="en-US" sz="2400"/>
              <a:t>New developments: social, collaborative, federated crawlers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Concurrent crawlers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 use multi-processing or multi-threading</a:t>
            </a:r>
          </a:p>
          <a:p>
            <a:pPr>
              <a:lnSpc>
                <a:spcPct val="90000"/>
              </a:lnSpc>
            </a:pPr>
            <a:r>
              <a:rPr lang="en-US" sz="2800"/>
              <a:t>Each process or thread works like a sequential crawler, except they share data structures: frontier and repository</a:t>
            </a:r>
          </a:p>
          <a:p>
            <a:pPr>
              <a:lnSpc>
                <a:spcPct val="90000"/>
              </a:lnSpc>
            </a:pPr>
            <a:r>
              <a:rPr lang="en-US" sz="2800"/>
              <a:t>Shared data structures must be synchronized (locked for concurrent writes)</a:t>
            </a:r>
          </a:p>
          <a:p>
            <a:pPr>
              <a:lnSpc>
                <a:spcPct val="90000"/>
              </a:lnSpc>
            </a:pPr>
            <a:r>
              <a:rPr lang="en-US" sz="2800"/>
              <a:t>Speedup of factor of 5-10 are easy this way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sz="2400"/>
              <a:t>Motivation and taxonomy of crawlers</a:t>
            </a:r>
          </a:p>
          <a:p>
            <a:r>
              <a:rPr lang="en-US" sz="2400"/>
              <a:t>Basic crawlers and implementation issues</a:t>
            </a:r>
          </a:p>
          <a:p>
            <a:r>
              <a:rPr lang="en-US" sz="2400">
                <a:solidFill>
                  <a:schemeClr val="accent2"/>
                </a:solidFill>
              </a:rPr>
              <a:t>Universal crawlers</a:t>
            </a:r>
            <a:endParaRPr lang="en-US" sz="2400"/>
          </a:p>
          <a:p>
            <a:r>
              <a:rPr lang="en-US" sz="2400"/>
              <a:t>Preferential (focused and topical) crawlers</a:t>
            </a:r>
          </a:p>
          <a:p>
            <a:r>
              <a:rPr lang="en-US" sz="2400"/>
              <a:t>Evaluation of preferential crawlers</a:t>
            </a:r>
          </a:p>
          <a:p>
            <a:r>
              <a:rPr lang="en-US" sz="2400"/>
              <a:t>Crawler ethics and conflicts</a:t>
            </a:r>
          </a:p>
          <a:p>
            <a:r>
              <a:rPr lang="en-US" sz="2400"/>
              <a:t>New developments: social, collaborative, federated crawlers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crawlers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Support universal search engines</a:t>
            </a:r>
          </a:p>
          <a:p>
            <a:pPr>
              <a:lnSpc>
                <a:spcPct val="90000"/>
              </a:lnSpc>
            </a:pPr>
            <a:r>
              <a:rPr lang="en-US"/>
              <a:t>Large-scale</a:t>
            </a:r>
          </a:p>
          <a:p>
            <a:pPr>
              <a:lnSpc>
                <a:spcPct val="90000"/>
              </a:lnSpc>
            </a:pPr>
            <a:r>
              <a:rPr lang="en-US"/>
              <a:t>Huge cost (network bandwidth) of crawl is amortized over many queries from users</a:t>
            </a:r>
          </a:p>
          <a:p>
            <a:pPr>
              <a:lnSpc>
                <a:spcPct val="90000"/>
              </a:lnSpc>
            </a:pPr>
            <a:r>
              <a:rPr lang="en-US"/>
              <a:t>Incremental updates to existing index and other data repositories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Large-scale universal crawlers</a:t>
            </a:r>
          </a:p>
        </p:txBody>
      </p:sp>
      <p:sp>
        <p:nvSpPr>
          <p:cNvPr id="422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 marL="609600" indent="-609600"/>
            <a:r>
              <a:rPr lang="en-US"/>
              <a:t>Two major issues: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>
                <a:solidFill>
                  <a:schemeClr val="hlink"/>
                </a:solidFill>
              </a:rPr>
              <a:t>Performance</a:t>
            </a:r>
            <a:endParaRPr lang="en-US"/>
          </a:p>
          <a:p>
            <a:pPr marL="990600" lvl="1" indent="-533400">
              <a:buFont typeface="Arial" pitchFamily="34" charset="0"/>
              <a:buChar char="•"/>
            </a:pPr>
            <a:r>
              <a:rPr lang="en-US"/>
              <a:t>Need to scale up to billions of pages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>
                <a:solidFill>
                  <a:schemeClr val="hlink"/>
                </a:solidFill>
              </a:rPr>
              <a:t>Policy</a:t>
            </a:r>
            <a:endParaRPr lang="en-US"/>
          </a:p>
          <a:p>
            <a:pPr marL="990600" lvl="1" indent="-533400">
              <a:buFont typeface="Arial" pitchFamily="34" charset="0"/>
              <a:buChar char="•"/>
            </a:pPr>
            <a:r>
              <a:rPr lang="en-US"/>
              <a:t>Need to trade-off coverage, freshness, and bias (e.g. toward “important” pages)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r>
              <a:rPr lang="en-US"/>
              <a:t>Large-scale crawlers: </a:t>
            </a:r>
            <a:r>
              <a:rPr lang="en-US">
                <a:solidFill>
                  <a:schemeClr val="hlink"/>
                </a:solidFill>
              </a:rPr>
              <a:t>scalability</a:t>
            </a: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80488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Need to minimize overhead of DNS lookups</a:t>
            </a:r>
          </a:p>
          <a:p>
            <a:pPr>
              <a:lnSpc>
                <a:spcPct val="90000"/>
              </a:lnSpc>
            </a:pPr>
            <a:r>
              <a:rPr lang="en-US" sz="2800"/>
              <a:t>Need to optimize utilization of network bandwidth and disk throughput (I/O is bottleneck)</a:t>
            </a:r>
          </a:p>
          <a:p>
            <a:pPr>
              <a:lnSpc>
                <a:spcPct val="90000"/>
              </a:lnSpc>
            </a:pPr>
            <a:r>
              <a:rPr lang="en-US" sz="2800"/>
              <a:t>Use asynchronous sockets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Multi-processing or multi-threading do not scale up to billions of pages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Non-blocking: hundreds of network connections open simultaneously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Polling socket to monitor completion of network transfers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scal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19050"/>
            <a:ext cx="4727575" cy="6096000"/>
          </a:xfrm>
          <a:prstGeom prst="rect">
            <a:avLst/>
          </a:prstGeom>
          <a:noFill/>
        </p:spPr>
      </p:pic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0" y="2057400"/>
            <a:ext cx="2743200" cy="1905000"/>
          </a:xfrm>
        </p:spPr>
        <p:txBody>
          <a:bodyPr/>
          <a:lstStyle/>
          <a:p>
            <a:r>
              <a:rPr lang="en-US" sz="2400"/>
              <a:t>High-level architecture of a scalable universal crawler</a:t>
            </a: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3276600" y="152400"/>
            <a:ext cx="2438400" cy="1158875"/>
          </a:xfrm>
          <a:prstGeom prst="wedgeRoundRectCallout">
            <a:avLst>
              <a:gd name="adj1" fmla="val -72657"/>
              <a:gd name="adj2" fmla="val 164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/>
              <a:t>Several parallel queues to spread load across servers (keep connections alive)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6248400" y="457200"/>
            <a:ext cx="2438400" cy="1422400"/>
          </a:xfrm>
          <a:prstGeom prst="wedgeRoundRectCallout">
            <a:avLst>
              <a:gd name="adj1" fmla="val -122528"/>
              <a:gd name="adj2" fmla="val 5279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/>
              <a:t>DNS server using UDP (less overhead than TCP), large persistent in-memory cache, and prefetching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6324600" y="4495800"/>
            <a:ext cx="2438400" cy="631825"/>
          </a:xfrm>
          <a:prstGeom prst="wedgeRoundRectCallout">
            <a:avLst>
              <a:gd name="adj1" fmla="val -138736"/>
              <a:gd name="adj2" fmla="val -21582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/>
              <a:t>Optimize use of network bandwidth</a:t>
            </a: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5715000" y="5486400"/>
            <a:ext cx="3048000" cy="368300"/>
          </a:xfrm>
          <a:prstGeom prst="wedgeRoundRectCallout">
            <a:avLst>
              <a:gd name="adj1" fmla="val -97292"/>
              <a:gd name="adj2" fmla="val -15678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/>
              <a:t>Optimize disk I/O throughput</a:t>
            </a: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2514600" y="5562600"/>
            <a:ext cx="3048000" cy="368300"/>
          </a:xfrm>
          <a:prstGeom prst="wedgeRoundRectCallout">
            <a:avLst>
              <a:gd name="adj1" fmla="val -48125"/>
              <a:gd name="adj2" fmla="val -16379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/>
              <a:t>Huge farm of crawl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crawlers: </a:t>
            </a:r>
            <a:r>
              <a:rPr lang="en-US">
                <a:solidFill>
                  <a:schemeClr val="hlink"/>
                </a:solidFill>
              </a:rPr>
              <a:t>Policy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77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Coverage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New pages get added all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the crawler find every page?</a:t>
            </a:r>
          </a:p>
          <a:p>
            <a:pPr>
              <a:lnSpc>
                <a:spcPct val="90000"/>
              </a:lnSpc>
            </a:pPr>
            <a:r>
              <a:rPr lang="en-US" sz="2800"/>
              <a:t>Freshness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Pages change over time, get removed, etc.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How frequently can a crawler revisit ?</a:t>
            </a:r>
          </a:p>
          <a:p>
            <a:pPr>
              <a:lnSpc>
                <a:spcPct val="90000"/>
              </a:lnSpc>
            </a:pPr>
            <a:r>
              <a:rPr lang="en-US" sz="2800"/>
              <a:t>Trade-off!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Focus on most “important” pages (crawler bias)?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“Importance” is subjective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r>
              <a:rPr lang="en-US" sz="3200"/>
              <a:t>Web coverage by search engine crawlers</a:t>
            </a:r>
          </a:p>
        </p:txBody>
      </p:sp>
      <p:graphicFrame>
        <p:nvGraphicFramePr>
          <p:cNvPr id="524288" name="Object 0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219200"/>
          <a:ext cx="77708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89" name="Chart" r:id="rId4" imgW="8229600" imgH="5410200" progId="MSGraph.Chart.8">
                  <p:embed followColorScheme="full"/>
                </p:oleObj>
              </mc:Choice>
              <mc:Fallback>
                <p:oleObj name="Chart" r:id="rId4" imgW="8229600" imgH="5410200" progId="MSGraph.Chart.8">
                  <p:embed followColorScheme="full"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7770813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1524000" y="1143000"/>
            <a:ext cx="6477000" cy="240347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/>
              <a:t>This assumes we know the size of the entire the Web. Do we? Can you define “the size of the Web”?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a “fresh” collection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Universal crawlers are never “done”</a:t>
            </a:r>
          </a:p>
          <a:p>
            <a:pPr>
              <a:lnSpc>
                <a:spcPct val="90000"/>
              </a:lnSpc>
            </a:pPr>
            <a:r>
              <a:rPr lang="en-US" sz="2800"/>
              <a:t>High variance in rate and amount of page changes</a:t>
            </a:r>
          </a:p>
          <a:p>
            <a:pPr>
              <a:lnSpc>
                <a:spcPct val="90000"/>
              </a:lnSpc>
            </a:pPr>
            <a:r>
              <a:rPr lang="en-US" sz="2800"/>
              <a:t>HTTP headers are notoriously unreliable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Last-modified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Expires</a:t>
            </a:r>
          </a:p>
          <a:p>
            <a:pPr>
              <a:lnSpc>
                <a:spcPct val="90000"/>
              </a:lnSpc>
            </a:pPr>
            <a:r>
              <a:rPr lang="en-US" sz="2800"/>
              <a:t>Solution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Estimate the probability that a previously visited page has changed in the meanwhile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Prioritize by this probability estimate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page change rates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343400"/>
          </a:xfrm>
        </p:spPr>
        <p:txBody>
          <a:bodyPr/>
          <a:lstStyle/>
          <a:p>
            <a:r>
              <a:rPr lang="en-US" sz="2800"/>
              <a:t>Algorithms for maintaining a crawl in which most pages are fresher than a specified epoch</a:t>
            </a:r>
          </a:p>
          <a:p>
            <a:pPr lvl="1"/>
            <a:r>
              <a:rPr lang="en-US" sz="2400"/>
              <a:t>Brewington &amp; Cybenko; Cho, Garcia-Molina &amp; Page</a:t>
            </a:r>
          </a:p>
          <a:p>
            <a:r>
              <a:rPr lang="en-US" sz="2800"/>
              <a:t>Assumption: recent past predicts the future (Ntoulas, Cho &amp; Olston 2004)</a:t>
            </a:r>
          </a:p>
          <a:p>
            <a:pPr lvl="1"/>
            <a:r>
              <a:rPr lang="en-US" sz="2400"/>
              <a:t>Frequency of change not a good predictor</a:t>
            </a:r>
          </a:p>
          <a:p>
            <a:pPr lvl="1"/>
            <a:r>
              <a:rPr lang="en-US" sz="2400"/>
              <a:t>Degree of change is a better predictor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"/>
            <a:ext cx="6400800" cy="60547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638800" y="1295400"/>
            <a:ext cx="2743200" cy="4041775"/>
          </a:xfrm>
          <a:prstGeom prst="wedgeRoundRectCallout">
            <a:avLst>
              <a:gd name="adj1" fmla="val -47856"/>
              <a:gd name="adj2" fmla="val -55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Q: How does a search engine know that all these pages contain the query terms? </a:t>
            </a:r>
          </a:p>
          <a:p>
            <a:pPr algn="ctr"/>
            <a:r>
              <a:rPr lang="en-US"/>
              <a:t>A: Because all of those pages have been crawled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/>
              <a:t>Do we need to crawl the entire Web?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If we cover too much, it will get stale</a:t>
            </a:r>
          </a:p>
          <a:p>
            <a:pPr>
              <a:lnSpc>
                <a:spcPct val="90000"/>
              </a:lnSpc>
            </a:pPr>
            <a:r>
              <a:rPr lang="en-US" sz="2400"/>
              <a:t>There is an abundance of pages in the Web</a:t>
            </a:r>
          </a:p>
          <a:p>
            <a:pPr>
              <a:lnSpc>
                <a:spcPct val="90000"/>
              </a:lnSpc>
            </a:pPr>
            <a:r>
              <a:rPr lang="en-US" sz="2400"/>
              <a:t>For PageRank, pages with very low prestige are largely  useless</a:t>
            </a:r>
          </a:p>
          <a:p>
            <a:pPr>
              <a:lnSpc>
                <a:spcPct val="90000"/>
              </a:lnSpc>
            </a:pPr>
            <a:r>
              <a:rPr lang="en-US" sz="2400"/>
              <a:t>What is the goal?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General search engines: pages with high prestige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News portals: pages that change often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Vertical portals: pages on some topic</a:t>
            </a:r>
          </a:p>
          <a:p>
            <a:pPr>
              <a:lnSpc>
                <a:spcPct val="90000"/>
              </a:lnSpc>
            </a:pPr>
            <a:r>
              <a:rPr lang="en-US" sz="2400"/>
              <a:t>What are appropriate priority measures in these cases? Approximations?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crawlers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BF crawler tends to crawl high-PageRank pages very early</a:t>
            </a:r>
          </a:p>
          <a:p>
            <a:pPr>
              <a:lnSpc>
                <a:spcPct val="90000"/>
              </a:lnSpc>
            </a:pPr>
            <a:r>
              <a:rPr lang="en-US" sz="2800"/>
              <a:t>Therefore, BF crawler is a good baseline to gauge other crawlers</a:t>
            </a:r>
          </a:p>
          <a:p>
            <a:pPr>
              <a:lnSpc>
                <a:spcPct val="90000"/>
              </a:lnSpc>
            </a:pPr>
            <a:r>
              <a:rPr lang="en-US" sz="2800"/>
              <a:t>But why is this so?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876800" y="4781550"/>
            <a:ext cx="3098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Najork and Weiner 2001</a:t>
            </a:r>
          </a:p>
        </p:txBody>
      </p:sp>
      <p:pic>
        <p:nvPicPr>
          <p:cNvPr id="104459" name="Picture 11" descr="topNpr-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1905000"/>
            <a:ext cx="4800600" cy="2787650"/>
          </a:xfr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Bias of breadth-first crawlers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267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>
                <a:solidFill>
                  <a:schemeClr val="folHlink"/>
                </a:solidFill>
              </a:rPr>
              <a:t>structure of the Web graph</a:t>
            </a:r>
            <a:r>
              <a:rPr lang="en-US" sz="2400"/>
              <a:t> is very different from a random network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Power-law</a:t>
            </a:r>
            <a:r>
              <a:rPr lang="en-US" sz="2400"/>
              <a:t> distribution of in-degree</a:t>
            </a:r>
            <a:endParaRPr lang="en-US" sz="2400" baseline="300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Therefore there are </a:t>
            </a:r>
            <a:r>
              <a:rPr lang="en-US" sz="2400">
                <a:solidFill>
                  <a:schemeClr val="folHlink"/>
                </a:solidFill>
              </a:rPr>
              <a:t>hub pages</a:t>
            </a:r>
            <a:r>
              <a:rPr lang="en-US" sz="2400"/>
              <a:t> with very high PR and many incoming links</a:t>
            </a:r>
          </a:p>
          <a:p>
            <a:pPr>
              <a:lnSpc>
                <a:spcPct val="90000"/>
              </a:lnSpc>
            </a:pPr>
            <a:r>
              <a:rPr lang="en-US" sz="2400"/>
              <a:t>These are </a:t>
            </a:r>
            <a:r>
              <a:rPr lang="en-US" sz="2400">
                <a:solidFill>
                  <a:schemeClr val="folHlink"/>
                </a:solidFill>
              </a:rPr>
              <a:t>attractors</a:t>
            </a:r>
            <a:r>
              <a:rPr lang="en-US" sz="2400"/>
              <a:t>: you cannot avoid them!</a:t>
            </a:r>
          </a:p>
        </p:txBody>
      </p:sp>
      <p:pic>
        <p:nvPicPr>
          <p:cNvPr id="342024" name="Picture 8" descr="Untitle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4900" y="1447800"/>
            <a:ext cx="3543300" cy="43434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96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sz="2400"/>
              <a:t>Motivation and taxonomy of crawlers</a:t>
            </a:r>
          </a:p>
          <a:p>
            <a:r>
              <a:rPr lang="en-US" sz="2400"/>
              <a:t>Basic crawlers and implementation issues</a:t>
            </a:r>
          </a:p>
          <a:p>
            <a:r>
              <a:rPr lang="en-US" sz="2400"/>
              <a:t>Universal crawlers</a:t>
            </a:r>
          </a:p>
          <a:p>
            <a:r>
              <a:rPr lang="en-US" sz="2400">
                <a:solidFill>
                  <a:schemeClr val="accent2"/>
                </a:solidFill>
              </a:rPr>
              <a:t>Preferential (focused and topical) crawlers</a:t>
            </a:r>
            <a:endParaRPr lang="en-US" sz="2400"/>
          </a:p>
          <a:p>
            <a:r>
              <a:rPr lang="en-US" sz="2400"/>
              <a:t>Evaluation of preferential crawlers</a:t>
            </a:r>
          </a:p>
          <a:p>
            <a:r>
              <a:rPr lang="en-US" sz="2400"/>
              <a:t>Crawler ethics and conflicts</a:t>
            </a:r>
          </a:p>
          <a:p>
            <a:r>
              <a:rPr lang="en-US" sz="2400"/>
              <a:t>New developments: social, collaborative, federated crawlers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Preferential</a:t>
            </a:r>
            <a:r>
              <a:rPr lang="en-US"/>
              <a:t> crawlers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6752"/>
            <a:ext cx="8001000" cy="4752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we can estimate for each page an importance measure, I(p)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Want to visit pages in order of decreasing I(p)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Maintain the frontier as a </a:t>
            </a:r>
            <a:r>
              <a:rPr lang="en-US" sz="2400" dirty="0">
                <a:solidFill>
                  <a:schemeClr val="folHlink"/>
                </a:solidFill>
              </a:rPr>
              <a:t>priority queue</a:t>
            </a:r>
            <a:r>
              <a:rPr lang="en-US" sz="2400" dirty="0"/>
              <a:t> sorted by I(p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precision</a:t>
            </a:r>
            <a:r>
              <a:rPr lang="en-US" sz="2400" dirty="0" smtClean="0"/>
              <a:t> is the fraction of retrieved instances that are relevant, while </a:t>
            </a:r>
            <a:r>
              <a:rPr lang="en-US" sz="2400" b="1" dirty="0" smtClean="0">
                <a:solidFill>
                  <a:srgbClr val="C00000"/>
                </a:solidFill>
              </a:rPr>
              <a:t>recall</a:t>
            </a:r>
            <a:r>
              <a:rPr lang="en-US" sz="2400" dirty="0" smtClean="0"/>
              <a:t> is the fraction of relevant instances that are retrieved.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Possible figures of merit: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~ </a:t>
            </a:r>
            <a:br>
              <a:rPr lang="en-US" sz="2000" dirty="0"/>
            </a:br>
            <a:r>
              <a:rPr lang="en-US" sz="2000" dirty="0"/>
              <a:t>| p: crawled(p) &amp; I(p) &gt; threshold | / | p: crawled(p) |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Recall ~</a:t>
            </a:r>
            <a:br>
              <a:rPr lang="en-US" sz="2000" dirty="0"/>
            </a:br>
            <a:r>
              <a:rPr lang="en-US" sz="2000" dirty="0"/>
              <a:t>| p: crawled(p) &amp; I(p) &gt; threshold | / | p: I(p) &gt; threshold |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/>
              <a:t>Preferential crawlers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Selective bias toward some pages, eg. most “relevant”/topical, closest to seeds, most popular/largest PageRank, unknown servers, highest rate/amount of change, etc…</a:t>
            </a:r>
          </a:p>
          <a:p>
            <a:pPr>
              <a:lnSpc>
                <a:spcPct val="90000"/>
              </a:lnSpc>
            </a:pPr>
            <a:r>
              <a:rPr lang="en-US" sz="2400" u="sng"/>
              <a:t>Focused crawlers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Supervised learning: </a:t>
            </a:r>
            <a:r>
              <a:rPr lang="en-US" sz="2000">
                <a:solidFill>
                  <a:schemeClr val="accent2"/>
                </a:solidFill>
              </a:rPr>
              <a:t>classifier</a:t>
            </a:r>
            <a:r>
              <a:rPr lang="en-US" sz="2000"/>
              <a:t> based on </a:t>
            </a:r>
            <a:r>
              <a:rPr lang="en-US" sz="2000">
                <a:solidFill>
                  <a:schemeClr val="hlink"/>
                </a:solidFill>
              </a:rPr>
              <a:t>labeled</a:t>
            </a:r>
            <a:r>
              <a:rPr lang="en-US" sz="2000"/>
              <a:t> </a:t>
            </a:r>
            <a:r>
              <a:rPr lang="en-US" sz="2000">
                <a:solidFill>
                  <a:schemeClr val="hlink"/>
                </a:solidFill>
              </a:rPr>
              <a:t>examples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 u="sng"/>
              <a:t>Topical crawlers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Best-first search based on </a:t>
            </a:r>
            <a:r>
              <a:rPr lang="en-US" sz="2000">
                <a:solidFill>
                  <a:schemeClr val="accent2"/>
                </a:solidFill>
              </a:rPr>
              <a:t>similarity(</a:t>
            </a:r>
            <a:r>
              <a:rPr lang="en-US" sz="2000">
                <a:solidFill>
                  <a:schemeClr val="hlink"/>
                </a:solidFill>
              </a:rPr>
              <a:t>topic</a:t>
            </a:r>
            <a:r>
              <a:rPr lang="en-US" sz="2000">
                <a:solidFill>
                  <a:schemeClr val="accent2"/>
                </a:solidFill>
              </a:rPr>
              <a:t>, parent)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Adaptive crawlers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Reinforcement learning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Evolutionary algorithms/artificial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990600"/>
          </a:xfrm>
        </p:spPr>
        <p:txBody>
          <a:bodyPr/>
          <a:lstStyle/>
          <a:p>
            <a:r>
              <a:rPr lang="en-US" sz="3600"/>
              <a:t>Preferential crawling algorithms: Examples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1800">
                <a:solidFill>
                  <a:schemeClr val="accent2"/>
                </a:solidFill>
              </a:rPr>
              <a:t>Breadth-First</a:t>
            </a:r>
            <a:endParaRPr lang="en-US" sz="1800"/>
          </a:p>
          <a:p>
            <a:pPr lvl="1"/>
            <a:r>
              <a:rPr lang="en-US" sz="1600"/>
              <a:t>Exhaustively visit all links in order encountered</a:t>
            </a:r>
          </a:p>
          <a:p>
            <a:r>
              <a:rPr lang="en-US" sz="1800">
                <a:solidFill>
                  <a:schemeClr val="accent2"/>
                </a:solidFill>
              </a:rPr>
              <a:t>Best-</a:t>
            </a:r>
            <a:r>
              <a:rPr lang="en-US" sz="1800" i="1">
                <a:solidFill>
                  <a:schemeClr val="accent2"/>
                </a:solidFill>
              </a:rPr>
              <a:t>N</a:t>
            </a:r>
            <a:r>
              <a:rPr lang="en-US" sz="1800">
                <a:solidFill>
                  <a:schemeClr val="accent2"/>
                </a:solidFill>
              </a:rPr>
              <a:t>-First</a:t>
            </a:r>
            <a:endParaRPr lang="en-US" sz="1800"/>
          </a:p>
          <a:p>
            <a:pPr lvl="1"/>
            <a:r>
              <a:rPr lang="en-US" sz="1600"/>
              <a:t>Priority queue sorted by similarity, explore top N at a time</a:t>
            </a:r>
          </a:p>
          <a:p>
            <a:pPr lvl="1"/>
            <a:r>
              <a:rPr lang="en-US" sz="1600"/>
              <a:t>Variants: DOM context, hub scores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PageRank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600"/>
              <a:t>Priority queue sorted by keywords, PageRank</a:t>
            </a:r>
          </a:p>
          <a:p>
            <a:r>
              <a:rPr lang="en-US" sz="1800">
                <a:solidFill>
                  <a:schemeClr val="accent2"/>
                </a:solidFill>
              </a:rPr>
              <a:t>SharkSearch</a:t>
            </a:r>
            <a:endParaRPr lang="en-US" sz="1800"/>
          </a:p>
          <a:p>
            <a:pPr lvl="1"/>
            <a:r>
              <a:rPr lang="en-US" sz="1600"/>
              <a:t>Priority queue sorted by combination of similarity, anchor text, similarity of parent, etc. (powerful cousin of FishSearch)</a:t>
            </a:r>
          </a:p>
          <a:p>
            <a:r>
              <a:rPr lang="en-US" sz="1800">
                <a:solidFill>
                  <a:schemeClr val="accent2"/>
                </a:solidFill>
              </a:rPr>
              <a:t>InfoSpiders</a:t>
            </a:r>
            <a:endParaRPr lang="en-US" sz="1800"/>
          </a:p>
          <a:p>
            <a:pPr lvl="1"/>
            <a:r>
              <a:rPr lang="en-US" sz="1600"/>
              <a:t>Adaptive distributed algorithm using an evolving population of learning agents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Preferential crawlers: Examples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3581400" y="2971800"/>
            <a:ext cx="1041400" cy="673100"/>
          </a:xfrm>
          <a:prstGeom prst="upArrowCallout">
            <a:avLst>
              <a:gd name="adj1" fmla="val 38679"/>
              <a:gd name="adj2" fmla="val 3867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Microsoft Sans Serif" pitchFamily="34" charset="0"/>
              </a:rPr>
              <a:t>Recall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5486400" y="4648200"/>
            <a:ext cx="2209800" cy="609600"/>
          </a:xfrm>
          <a:prstGeom prst="rightArrowCallout">
            <a:avLst>
              <a:gd name="adj1" fmla="val 25000"/>
              <a:gd name="adj2" fmla="val 25000"/>
              <a:gd name="adj3" fmla="val 60417"/>
              <a:gd name="adj4" fmla="val 7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Microsoft Sans Serif" pitchFamily="34" charset="0"/>
              </a:rPr>
              <a:t>Crawl size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1242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For I(p) = PageRank (estimated based on pages crawled so far), we can find high-PR pages faster than a breadth-first crawler (Cho, Garcia-Molina &amp; Page 1998)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822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62200"/>
            <a:ext cx="3810000" cy="22701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/>
              <a:t>Focused crawlers: Basic idea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64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Naïve-Bayes classifier based on example pages in desired topic, c*</a:t>
            </a:r>
          </a:p>
          <a:p>
            <a:pPr>
              <a:lnSpc>
                <a:spcPct val="90000"/>
              </a:lnSpc>
            </a:pPr>
            <a:r>
              <a:rPr lang="en-US" sz="2400"/>
              <a:t>Score(p) = Pr(c*|p)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Soft focus: frontier is priority queue using page score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Hard focus: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Find best leaf </a:t>
            </a:r>
            <a:r>
              <a:rPr lang="en-US" sz="1800">
                <a:latin typeface="Chalkboard" pitchFamily="-92" charset="0"/>
              </a:rPr>
              <a:t>ĉ </a:t>
            </a:r>
            <a:r>
              <a:rPr lang="en-US" sz="1800"/>
              <a:t>for p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If an ancestor c’ of </a:t>
            </a:r>
            <a:r>
              <a:rPr lang="en-US" sz="1800">
                <a:latin typeface="Chalkboard" pitchFamily="-92" charset="0"/>
              </a:rPr>
              <a:t>ĉ</a:t>
            </a:r>
            <a:r>
              <a:rPr lang="en-US" sz="1800"/>
              <a:t> is in c* then add links from p to frontier, else discard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Soft and hard focus work equally well empirically</a:t>
            </a:r>
          </a:p>
        </p:txBody>
      </p:sp>
      <p:pic>
        <p:nvPicPr>
          <p:cNvPr id="12297" name="Picture 9" descr="focuse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524000"/>
            <a:ext cx="3810000" cy="3479800"/>
          </a:xfrm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257800" y="5029200"/>
            <a:ext cx="358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Open Directory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Focused crawlers</a:t>
            </a:r>
          </a:p>
        </p:txBody>
      </p:sp>
      <p:sp>
        <p:nvSpPr>
          <p:cNvPr id="430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648200"/>
          </a:xfrm>
        </p:spPr>
        <p:txBody>
          <a:bodyPr/>
          <a:lstStyle/>
          <a:p>
            <a:r>
              <a:rPr lang="en-US" sz="2400"/>
              <a:t>Can have </a:t>
            </a:r>
            <a:r>
              <a:rPr lang="en-US" sz="2400">
                <a:solidFill>
                  <a:schemeClr val="accent2"/>
                </a:solidFill>
              </a:rPr>
              <a:t>multiple topics</a:t>
            </a:r>
            <a:r>
              <a:rPr lang="en-US" sz="2400"/>
              <a:t> with as many classifiers, with scores appropriately combined (Chakrabarti et al. 1999)</a:t>
            </a:r>
          </a:p>
          <a:p>
            <a:r>
              <a:rPr lang="en-US" sz="2400"/>
              <a:t>Can use a </a:t>
            </a:r>
            <a:r>
              <a:rPr lang="en-US" sz="2400">
                <a:solidFill>
                  <a:schemeClr val="accent2"/>
                </a:solidFill>
              </a:rPr>
              <a:t>distiller</a:t>
            </a:r>
            <a:r>
              <a:rPr lang="en-US" sz="2400"/>
              <a:t> to find topical hubs periodically, and add these to the frontier</a:t>
            </a:r>
          </a:p>
          <a:p>
            <a:r>
              <a:rPr lang="en-US" sz="2400"/>
              <a:t>Can accelerate with the use of a </a:t>
            </a:r>
            <a:r>
              <a:rPr lang="en-US" sz="2400">
                <a:solidFill>
                  <a:schemeClr val="accent2"/>
                </a:solidFill>
              </a:rPr>
              <a:t>critic </a:t>
            </a:r>
            <a:r>
              <a:rPr lang="en-US" sz="2400"/>
              <a:t>(Chakrabarti et al. 2002)</a:t>
            </a:r>
          </a:p>
          <a:p>
            <a:r>
              <a:rPr lang="en-US" sz="2400"/>
              <a:t>Can use alternative classifier algorithms to naïve-Bayes, e.g. </a:t>
            </a:r>
            <a:r>
              <a:rPr lang="en-US" sz="2400">
                <a:solidFill>
                  <a:schemeClr val="accent2"/>
                </a:solidFill>
              </a:rPr>
              <a:t>SVM</a:t>
            </a:r>
            <a:r>
              <a:rPr lang="en-US" sz="2400"/>
              <a:t> and </a:t>
            </a:r>
            <a:r>
              <a:rPr lang="en-US" sz="2400">
                <a:solidFill>
                  <a:schemeClr val="accent2"/>
                </a:solidFill>
              </a:rPr>
              <a:t>neural nets</a:t>
            </a:r>
            <a:r>
              <a:rPr lang="en-US" sz="2400"/>
              <a:t> have reportedly performed better (Pant &amp; Srinivasan 2005)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2" name="Rectangle 52"/>
          <p:cNvSpPr>
            <a:spLocks noChangeArrowheads="1"/>
          </p:cNvSpPr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8194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Comic Sans MS" pitchFamily="66" charset="0"/>
              </a:rPr>
              <a:t>Crawler:</a:t>
            </a:r>
            <a:br>
              <a:rPr lang="en-US" sz="400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bg1"/>
                </a:solidFill>
                <a:latin typeface="Comic Sans MS" pitchFamily="66" charset="0"/>
              </a:rPr>
              <a:t>basic </a:t>
            </a:r>
            <a:br>
              <a:rPr lang="en-US" sz="400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bg1"/>
                </a:solidFill>
                <a:latin typeface="Comic Sans MS" pitchFamily="66" charset="0"/>
              </a:rPr>
              <a:t>idea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838200" y="76200"/>
            <a:ext cx="2593975" cy="2330450"/>
            <a:chOff x="528" y="192"/>
            <a:chExt cx="1634" cy="1468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0" y="192"/>
              <a:ext cx="434" cy="576"/>
            </a:xfrm>
            <a:prstGeom prst="rect">
              <a:avLst/>
            </a:prstGeom>
            <a:noFill/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288"/>
              <a:ext cx="434" cy="576"/>
            </a:xfrm>
            <a:prstGeom prst="rect">
              <a:avLst/>
            </a:prstGeom>
            <a:noFill/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2" y="384"/>
              <a:ext cx="434" cy="576"/>
            </a:xfrm>
            <a:prstGeom prst="rect">
              <a:avLst/>
            </a:prstGeom>
            <a:noFill/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480"/>
              <a:ext cx="434" cy="576"/>
            </a:xfrm>
            <a:prstGeom prst="rect">
              <a:avLst/>
            </a:prstGeom>
            <a:noFill/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528" y="912"/>
              <a:ext cx="80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</a:rPr>
                <a:t>starting </a:t>
              </a:r>
            </a:p>
            <a:p>
              <a:pPr algn="ctr"/>
              <a:r>
                <a:rPr lang="en-US" b="1">
                  <a:latin typeface="Times New Roman" pitchFamily="18" charset="0"/>
                </a:rPr>
                <a:t>pages</a:t>
              </a:r>
            </a:p>
            <a:p>
              <a:pPr algn="ctr"/>
              <a:r>
                <a:rPr lang="en-US" b="1">
                  <a:latin typeface="Times New Roman" pitchFamily="18" charset="0"/>
                </a:rPr>
                <a:t>(seeds)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3200400" y="152400"/>
            <a:ext cx="1717675" cy="2438400"/>
            <a:chOff x="2016" y="240"/>
            <a:chExt cx="1082" cy="1536"/>
          </a:xfrm>
        </p:grpSpPr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V="1">
              <a:off x="2112" y="480"/>
              <a:ext cx="576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064" y="864"/>
              <a:ext cx="576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2016" y="960"/>
              <a:ext cx="528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240"/>
              <a:ext cx="362" cy="480"/>
            </a:xfrm>
            <a:prstGeom prst="rect">
              <a:avLst/>
            </a:prstGeom>
            <a:noFill/>
          </p:spPr>
        </p:pic>
        <p:pic>
          <p:nvPicPr>
            <p:cNvPr id="2049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768"/>
              <a:ext cx="362" cy="480"/>
            </a:xfrm>
            <a:prstGeom prst="rect">
              <a:avLst/>
            </a:prstGeom>
            <a:noFill/>
          </p:spPr>
        </p:pic>
        <p:pic>
          <p:nvPicPr>
            <p:cNvPr id="2049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4" y="1296"/>
              <a:ext cx="362" cy="480"/>
            </a:xfrm>
            <a:prstGeom prst="rect">
              <a:avLst/>
            </a:prstGeom>
            <a:noFill/>
          </p:spPr>
        </p:pic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4572000" y="304800"/>
            <a:ext cx="1773238" cy="3581400"/>
            <a:chOff x="2880" y="336"/>
            <a:chExt cx="1117" cy="2256"/>
          </a:xfrm>
        </p:grpSpPr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flipV="1">
              <a:off x="3120" y="576"/>
              <a:ext cx="576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3072" y="960"/>
              <a:ext cx="576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3024" y="1056"/>
              <a:ext cx="528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V="1">
              <a:off x="2976" y="1584"/>
              <a:ext cx="576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928" y="1776"/>
              <a:ext cx="528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880" y="1872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3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336"/>
              <a:ext cx="253" cy="336"/>
            </a:xfrm>
            <a:prstGeom prst="rect">
              <a:avLst/>
            </a:prstGeom>
            <a:noFill/>
          </p:spPr>
        </p:pic>
        <p:pic>
          <p:nvPicPr>
            <p:cNvPr id="20504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816"/>
              <a:ext cx="290" cy="384"/>
            </a:xfrm>
            <a:prstGeom prst="rect">
              <a:avLst/>
            </a:prstGeom>
            <a:noFill/>
          </p:spPr>
        </p:pic>
        <p:pic>
          <p:nvPicPr>
            <p:cNvPr id="20505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" y="1248"/>
              <a:ext cx="217" cy="288"/>
            </a:xfrm>
            <a:prstGeom prst="rect">
              <a:avLst/>
            </a:prstGeom>
            <a:noFill/>
          </p:spPr>
        </p:pic>
        <p:pic>
          <p:nvPicPr>
            <p:cNvPr id="20506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" y="1536"/>
              <a:ext cx="217" cy="288"/>
            </a:xfrm>
            <a:prstGeom prst="rect">
              <a:avLst/>
            </a:prstGeom>
            <a:noFill/>
          </p:spPr>
        </p:pic>
        <p:pic>
          <p:nvPicPr>
            <p:cNvPr id="20507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872"/>
              <a:ext cx="290" cy="384"/>
            </a:xfrm>
            <a:prstGeom prst="rect">
              <a:avLst/>
            </a:prstGeom>
            <a:noFill/>
          </p:spPr>
        </p:pic>
        <p:pic>
          <p:nvPicPr>
            <p:cNvPr id="20508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2304"/>
              <a:ext cx="217" cy="288"/>
            </a:xfrm>
            <a:prstGeom prst="rect">
              <a:avLst/>
            </a:prstGeom>
            <a:noFill/>
          </p:spPr>
        </p:pic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5715000" y="381000"/>
            <a:ext cx="2306638" cy="4191000"/>
            <a:chOff x="3600" y="384"/>
            <a:chExt cx="1453" cy="2640"/>
          </a:xfrm>
        </p:grpSpPr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V="1">
              <a:off x="4176" y="624"/>
              <a:ext cx="576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4128" y="1008"/>
              <a:ext cx="576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4080" y="1104"/>
              <a:ext cx="528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13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4"/>
              <a:ext cx="253" cy="336"/>
            </a:xfrm>
            <a:prstGeom prst="rect">
              <a:avLst/>
            </a:prstGeom>
            <a:noFill/>
          </p:spPr>
        </p:pic>
        <p:pic>
          <p:nvPicPr>
            <p:cNvPr id="20514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4" y="864"/>
              <a:ext cx="290" cy="384"/>
            </a:xfrm>
            <a:prstGeom prst="rect">
              <a:avLst/>
            </a:prstGeom>
            <a:noFill/>
          </p:spPr>
        </p:pic>
        <p:pic>
          <p:nvPicPr>
            <p:cNvPr id="20515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1296"/>
              <a:ext cx="217" cy="288"/>
            </a:xfrm>
            <a:prstGeom prst="rect">
              <a:avLst/>
            </a:prstGeom>
            <a:noFill/>
          </p:spPr>
        </p:pic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V="1">
              <a:off x="3696" y="2064"/>
              <a:ext cx="576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648" y="2448"/>
              <a:ext cx="576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600" y="2544"/>
              <a:ext cx="528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19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1824"/>
              <a:ext cx="253" cy="336"/>
            </a:xfrm>
            <a:prstGeom prst="rect">
              <a:avLst/>
            </a:prstGeom>
            <a:noFill/>
          </p:spPr>
        </p:pic>
        <p:pic>
          <p:nvPicPr>
            <p:cNvPr id="20520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2304"/>
              <a:ext cx="290" cy="384"/>
            </a:xfrm>
            <a:prstGeom prst="rect">
              <a:avLst/>
            </a:prstGeom>
            <a:noFill/>
          </p:spPr>
        </p:pic>
        <p:pic>
          <p:nvPicPr>
            <p:cNvPr id="20521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2736"/>
              <a:ext cx="217" cy="288"/>
            </a:xfrm>
            <a:prstGeom prst="rect">
              <a:avLst/>
            </a:prstGeom>
            <a:noFill/>
          </p:spPr>
        </p:pic>
      </p:grpSp>
      <p:grpSp>
        <p:nvGrpSpPr>
          <p:cNvPr id="20522" name="Group 42"/>
          <p:cNvGrpSpPr>
            <a:grpSpLocks/>
          </p:cNvGrpSpPr>
          <p:nvPr/>
        </p:nvGrpSpPr>
        <p:grpSpPr bwMode="auto">
          <a:xfrm>
            <a:off x="6702425" y="3886200"/>
            <a:ext cx="2441575" cy="2743200"/>
            <a:chOff x="4222" y="2592"/>
            <a:chExt cx="1538" cy="1728"/>
          </a:xfrm>
        </p:grpSpPr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4560" y="2592"/>
              <a:ext cx="192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24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2" y="2779"/>
              <a:ext cx="1538" cy="1541"/>
            </a:xfrm>
            <a:prstGeom prst="rect">
              <a:avLst/>
            </a:prstGeom>
            <a:noFill/>
          </p:spPr>
        </p:pic>
      </p:grpSp>
      <p:grpSp>
        <p:nvGrpSpPr>
          <p:cNvPr id="20525" name="Group 45"/>
          <p:cNvGrpSpPr>
            <a:grpSpLocks/>
          </p:cNvGrpSpPr>
          <p:nvPr/>
        </p:nvGrpSpPr>
        <p:grpSpPr bwMode="auto">
          <a:xfrm>
            <a:off x="1219200" y="2895600"/>
            <a:ext cx="6042025" cy="3363913"/>
            <a:chOff x="768" y="1968"/>
            <a:chExt cx="3806" cy="2119"/>
          </a:xfrm>
        </p:grpSpPr>
        <p:pic>
          <p:nvPicPr>
            <p:cNvPr id="20526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28" y="2736"/>
              <a:ext cx="1440" cy="1351"/>
            </a:xfrm>
            <a:prstGeom prst="rect">
              <a:avLst/>
            </a:prstGeom>
            <a:noFill/>
          </p:spPr>
        </p:pic>
        <p:sp>
          <p:nvSpPr>
            <p:cNvPr id="20527" name="AutoShape 47"/>
            <p:cNvSpPr>
              <a:spLocks/>
            </p:cNvSpPr>
            <p:nvPr/>
          </p:nvSpPr>
          <p:spPr bwMode="auto">
            <a:xfrm rot="-2774184">
              <a:off x="2455" y="281"/>
              <a:ext cx="432" cy="3806"/>
            </a:xfrm>
            <a:prstGeom prst="leftBrace">
              <a:avLst>
                <a:gd name="adj1" fmla="val 73418"/>
                <a:gd name="adj2" fmla="val 6487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28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066800"/>
            <a:ext cx="1752600" cy="411163"/>
          </a:xfrm>
          <a:prstGeom prst="rect">
            <a:avLst/>
          </a:prstGeom>
          <a:noFill/>
        </p:spPr>
      </p:pic>
      <p:pic>
        <p:nvPicPr>
          <p:cNvPr id="20529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286000"/>
            <a:ext cx="2209800" cy="2062163"/>
          </a:xfrm>
          <a:prstGeom prst="rect">
            <a:avLst/>
          </a:prstGeom>
          <a:noFill/>
        </p:spPr>
      </p:pic>
      <p:pic>
        <p:nvPicPr>
          <p:cNvPr id="20530" name="Picture 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828800"/>
            <a:ext cx="2705100" cy="1714500"/>
          </a:xfrm>
          <a:prstGeom prst="rect">
            <a:avLst/>
          </a:prstGeom>
          <a:noFill/>
        </p:spPr>
      </p:pic>
      <p:pic>
        <p:nvPicPr>
          <p:cNvPr id="20531" name="Picture 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295400"/>
            <a:ext cx="196373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Context-focused crawlers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143000"/>
            <a:ext cx="5029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Same idea, but multiple classes (and classifiers) based on link distance from relevant targets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MT" charset="0"/>
              </a:rPr>
              <a:t>ℓ</a:t>
            </a:r>
            <a:r>
              <a:rPr lang="en-US" sz="1800"/>
              <a:t>=0 is topic of interest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MT" charset="0"/>
              </a:rPr>
              <a:t>ℓ</a:t>
            </a:r>
            <a:r>
              <a:rPr lang="en-US" sz="1800"/>
              <a:t>=1 link to topic of interest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Etc.</a:t>
            </a:r>
          </a:p>
          <a:p>
            <a:pPr>
              <a:lnSpc>
                <a:spcPct val="90000"/>
              </a:lnSpc>
            </a:pPr>
            <a:r>
              <a:rPr lang="en-US" sz="2000"/>
              <a:t>Initially needs a back-crawl from seeds (or known targets) to train classifiers to estimate distance</a:t>
            </a:r>
          </a:p>
          <a:p>
            <a:pPr>
              <a:lnSpc>
                <a:spcPct val="90000"/>
              </a:lnSpc>
            </a:pPr>
            <a:r>
              <a:rPr lang="en-US" sz="2000"/>
              <a:t>Links in frontier prioritized based on estimated distance from targets</a:t>
            </a:r>
          </a:p>
          <a:p>
            <a:pPr>
              <a:lnSpc>
                <a:spcPct val="90000"/>
              </a:lnSpc>
            </a:pPr>
            <a:r>
              <a:rPr lang="en-US" sz="2000"/>
              <a:t>Outperforms standard focused crawler empirically</a:t>
            </a:r>
          </a:p>
        </p:txBody>
      </p:sp>
      <p:pic>
        <p:nvPicPr>
          <p:cNvPr id="393223" name="Picture 7" descr="context-focus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19200"/>
            <a:ext cx="3344863" cy="4343400"/>
          </a:xfrm>
        </p:spPr>
      </p:pic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990600" y="5486400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Context graph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Topical crawlers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For many preferential crawling tasks, labeled (positive and negative)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examples of pages are not available in sufficient numbers to train 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focused crawler before the crawl starts. Instead, we typically have a small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set of seed pages and a description of a topic of interest to a user or user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community. The topic can consist of one or more example pages (possibly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the seeds) or even a short query. Preferential crawlers that start with only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such information are often called topical crawlers [8, 14, 38]. They do not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have text classifiers to guide crawling.</a:t>
            </a: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All </a:t>
            </a:r>
            <a:r>
              <a:rPr lang="en-US" sz="2800" dirty="0"/>
              <a:t>we have is a topic (query, description, keywords) and a set of seed pages (not necessarily relevant)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 labeled examples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Must predict relevance of unvisited links to prioritize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Original idea: </a:t>
            </a:r>
            <a:r>
              <a:rPr lang="en-US" sz="2800" dirty="0" err="1"/>
              <a:t>Menczer</a:t>
            </a:r>
            <a:r>
              <a:rPr lang="en-US" sz="2800" dirty="0"/>
              <a:t> 1997, </a:t>
            </a:r>
            <a:r>
              <a:rPr lang="en-US" sz="2800" dirty="0" err="1"/>
              <a:t>Menczer</a:t>
            </a:r>
            <a:r>
              <a:rPr lang="en-US" sz="2800" dirty="0"/>
              <a:t> &amp; </a:t>
            </a:r>
            <a:r>
              <a:rPr lang="en-US" sz="2800" dirty="0" err="1"/>
              <a:t>Belew</a:t>
            </a:r>
            <a:r>
              <a:rPr lang="en-US" sz="2800" dirty="0"/>
              <a:t> 1998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763000" cy="4049713"/>
          </a:xfrm>
          <a:prstGeom prst="rect">
            <a:avLst/>
          </a:prstGeom>
          <a:noFill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38600"/>
            <a:ext cx="6921500" cy="2679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"/>
            <a:ext cx="2286000" cy="2882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99190" dir="13811666" algn="ctr" rotWithShape="0">
              <a:schemeClr val="bg1">
                <a:alpha val="50000"/>
              </a:schemeClr>
            </a:outerShdw>
          </a:effec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606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Example: </a:t>
            </a:r>
            <a:r>
              <a:rPr lang="en-US" sz="1800" b="1" u="sng">
                <a:solidFill>
                  <a:schemeClr val="accent2"/>
                </a:solidFill>
                <a:latin typeface="Courier New" pitchFamily="49" charset="0"/>
                <a:hlinkClick r:id="rId6"/>
              </a:rPr>
              <a:t>myspiders.informatics.indiana.edu</a:t>
            </a:r>
            <a:endParaRPr lang="en-US" sz="1800" b="1" u="sng">
              <a:solidFill>
                <a:schemeClr val="accent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Topical locality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Topical locality is a </a:t>
            </a:r>
            <a:r>
              <a:rPr lang="en-US" sz="2400">
                <a:solidFill>
                  <a:schemeClr val="accent2"/>
                </a:solidFill>
              </a:rPr>
              <a:t>necessary</a:t>
            </a:r>
            <a:r>
              <a:rPr lang="en-US" sz="2400"/>
              <a:t> condition for a topical crawler to work, and for surfing to be a worthwhile activity for humans</a:t>
            </a:r>
          </a:p>
          <a:p>
            <a:pPr>
              <a:lnSpc>
                <a:spcPct val="90000"/>
              </a:lnSpc>
            </a:pPr>
            <a:r>
              <a:rPr lang="en-US" sz="2400"/>
              <a:t>Links must encode </a:t>
            </a:r>
            <a:r>
              <a:rPr lang="en-US" sz="2400">
                <a:solidFill>
                  <a:schemeClr val="accent2"/>
                </a:solidFill>
              </a:rPr>
              <a:t>semantic</a:t>
            </a:r>
            <a:r>
              <a:rPr lang="en-US" sz="2400"/>
              <a:t> information, i.e. say something about neighbor pages, not be random</a:t>
            </a:r>
          </a:p>
          <a:p>
            <a:pPr>
              <a:lnSpc>
                <a:spcPct val="90000"/>
              </a:lnSpc>
            </a:pPr>
            <a:r>
              <a:rPr lang="en-US" sz="2400"/>
              <a:t>It is also a </a:t>
            </a:r>
            <a:r>
              <a:rPr lang="en-US" sz="2400">
                <a:solidFill>
                  <a:schemeClr val="accent2"/>
                </a:solidFill>
              </a:rPr>
              <a:t>sufficient</a:t>
            </a:r>
            <a:r>
              <a:rPr lang="en-US" sz="2400"/>
              <a:t> condition if we start from “good” seed pages</a:t>
            </a:r>
          </a:p>
          <a:p>
            <a:pPr>
              <a:lnSpc>
                <a:spcPct val="90000"/>
              </a:lnSpc>
            </a:pPr>
            <a:r>
              <a:rPr lang="en-US" sz="2400"/>
              <a:t>Indeed we know that Web topical locality is strong 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Indirectly (crawlers work and people surf the Web)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From direct measurements (Davison 2000; Menczer 2004,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/>
              <a:t>Quantifying topical locality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57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Different ways to pose the question: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quickly does semantic locality decay?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fast is </a:t>
            </a:r>
            <a:r>
              <a:rPr lang="en-US" sz="2000">
                <a:solidFill>
                  <a:schemeClr val="accent2"/>
                </a:solidFill>
              </a:rPr>
              <a:t>topic drift</a:t>
            </a:r>
            <a:r>
              <a:rPr lang="en-US" sz="200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quickly does content change as we surf away from a starting page?</a:t>
            </a:r>
          </a:p>
          <a:p>
            <a:pPr>
              <a:lnSpc>
                <a:spcPct val="90000"/>
              </a:lnSpc>
            </a:pPr>
            <a:r>
              <a:rPr lang="en-US" sz="2400"/>
              <a:t>To answer these questions, let us consider </a:t>
            </a:r>
            <a:r>
              <a:rPr lang="en-US" sz="2400">
                <a:solidFill>
                  <a:schemeClr val="accent2"/>
                </a:solidFill>
              </a:rPr>
              <a:t>exhaustive</a:t>
            </a:r>
            <a:r>
              <a:rPr lang="en-US" sz="2400"/>
              <a:t> breadth-first crawls from 100 topic pages </a:t>
            </a:r>
          </a:p>
        </p:txBody>
      </p:sp>
      <p:pic>
        <p:nvPicPr>
          <p:cNvPr id="400389" name="Picture 5" descr="yaho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5550" y="1447800"/>
            <a:ext cx="372745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34" name="Group 2"/>
          <p:cNvGrpSpPr>
            <a:grpSpLocks/>
          </p:cNvGrpSpPr>
          <p:nvPr/>
        </p:nvGrpSpPr>
        <p:grpSpPr bwMode="auto">
          <a:xfrm>
            <a:off x="3505200" y="2895600"/>
            <a:ext cx="5486400" cy="2871788"/>
            <a:chOff x="1296" y="2400"/>
            <a:chExt cx="3456" cy="1809"/>
          </a:xfrm>
        </p:grpSpPr>
        <p:sp>
          <p:nvSpPr>
            <p:cNvPr id="402435" name="Freeform 3"/>
            <p:cNvSpPr>
              <a:spLocks/>
            </p:cNvSpPr>
            <p:nvPr/>
          </p:nvSpPr>
          <p:spPr bwMode="auto">
            <a:xfrm>
              <a:off x="1296" y="2400"/>
              <a:ext cx="3437" cy="1789"/>
            </a:xfrm>
            <a:custGeom>
              <a:avLst/>
              <a:gdLst/>
              <a:ahLst/>
              <a:cxnLst>
                <a:cxn ang="0">
                  <a:pos x="423" y="181"/>
                </a:cxn>
                <a:cxn ang="0">
                  <a:pos x="196" y="514"/>
                </a:cxn>
                <a:cxn ang="0">
                  <a:pos x="196" y="876"/>
                </a:cxn>
                <a:cxn ang="0">
                  <a:pos x="196" y="1231"/>
                </a:cxn>
                <a:cxn ang="0">
                  <a:pos x="76" y="1352"/>
                </a:cxn>
                <a:cxn ang="0">
                  <a:pos x="0" y="1495"/>
                </a:cxn>
                <a:cxn ang="0">
                  <a:pos x="38" y="1579"/>
                </a:cxn>
                <a:cxn ang="0">
                  <a:pos x="151" y="1624"/>
                </a:cxn>
                <a:cxn ang="0">
                  <a:pos x="536" y="1548"/>
                </a:cxn>
                <a:cxn ang="0">
                  <a:pos x="665" y="1541"/>
                </a:cxn>
                <a:cxn ang="0">
                  <a:pos x="831" y="1730"/>
                </a:cxn>
                <a:cxn ang="0">
                  <a:pos x="1019" y="1918"/>
                </a:cxn>
                <a:cxn ang="0">
                  <a:pos x="1148" y="1903"/>
                </a:cxn>
                <a:cxn ang="0">
                  <a:pos x="1465" y="1775"/>
                </a:cxn>
                <a:cxn ang="0">
                  <a:pos x="1616" y="1760"/>
                </a:cxn>
                <a:cxn ang="0">
                  <a:pos x="1941" y="1926"/>
                </a:cxn>
                <a:cxn ang="0">
                  <a:pos x="2145" y="1979"/>
                </a:cxn>
                <a:cxn ang="0">
                  <a:pos x="2220" y="1949"/>
                </a:cxn>
                <a:cxn ang="0">
                  <a:pos x="2311" y="1813"/>
                </a:cxn>
                <a:cxn ang="0">
                  <a:pos x="2447" y="1782"/>
                </a:cxn>
                <a:cxn ang="0">
                  <a:pos x="2832" y="1828"/>
                </a:cxn>
                <a:cxn ang="0">
                  <a:pos x="3496" y="1933"/>
                </a:cxn>
                <a:cxn ang="0">
                  <a:pos x="3753" y="1918"/>
                </a:cxn>
                <a:cxn ang="0">
                  <a:pos x="3889" y="1820"/>
                </a:cxn>
                <a:cxn ang="0">
                  <a:pos x="3987" y="1631"/>
                </a:cxn>
                <a:cxn ang="0">
                  <a:pos x="4002" y="1458"/>
                </a:cxn>
                <a:cxn ang="0">
                  <a:pos x="3829" y="1322"/>
                </a:cxn>
                <a:cxn ang="0">
                  <a:pos x="3655" y="1178"/>
                </a:cxn>
                <a:cxn ang="0">
                  <a:pos x="3693" y="1042"/>
                </a:cxn>
                <a:cxn ang="0">
                  <a:pos x="3859" y="793"/>
                </a:cxn>
                <a:cxn ang="0">
                  <a:pos x="3927" y="634"/>
                </a:cxn>
                <a:cxn ang="0">
                  <a:pos x="3897" y="536"/>
                </a:cxn>
                <a:cxn ang="0">
                  <a:pos x="3798" y="461"/>
                </a:cxn>
                <a:cxn ang="0">
                  <a:pos x="3489" y="378"/>
                </a:cxn>
                <a:cxn ang="0">
                  <a:pos x="3308" y="310"/>
                </a:cxn>
                <a:cxn ang="0">
                  <a:pos x="3255" y="234"/>
                </a:cxn>
                <a:cxn ang="0">
                  <a:pos x="3323" y="106"/>
                </a:cxn>
                <a:cxn ang="0">
                  <a:pos x="3277" y="30"/>
                </a:cxn>
                <a:cxn ang="0">
                  <a:pos x="3126" y="0"/>
                </a:cxn>
                <a:cxn ang="0">
                  <a:pos x="2885" y="53"/>
                </a:cxn>
                <a:cxn ang="0">
                  <a:pos x="2583" y="174"/>
                </a:cxn>
                <a:cxn ang="0">
                  <a:pos x="2258" y="106"/>
                </a:cxn>
                <a:cxn ang="0">
                  <a:pos x="1835" y="45"/>
                </a:cxn>
                <a:cxn ang="0">
                  <a:pos x="1095" y="166"/>
                </a:cxn>
                <a:cxn ang="0">
                  <a:pos x="672" y="91"/>
                </a:cxn>
                <a:cxn ang="0">
                  <a:pos x="513" y="106"/>
                </a:cxn>
              </a:cxnLst>
              <a:rect l="0" t="0" r="r" b="b"/>
              <a:pathLst>
                <a:path w="4010" h="1979">
                  <a:moveTo>
                    <a:pt x="513" y="106"/>
                  </a:moveTo>
                  <a:lnTo>
                    <a:pt x="476" y="136"/>
                  </a:lnTo>
                  <a:lnTo>
                    <a:pt x="423" y="181"/>
                  </a:lnTo>
                  <a:lnTo>
                    <a:pt x="325" y="302"/>
                  </a:lnTo>
                  <a:lnTo>
                    <a:pt x="242" y="423"/>
                  </a:lnTo>
                  <a:lnTo>
                    <a:pt x="196" y="514"/>
                  </a:lnTo>
                  <a:lnTo>
                    <a:pt x="189" y="566"/>
                  </a:lnTo>
                  <a:lnTo>
                    <a:pt x="189" y="657"/>
                  </a:lnTo>
                  <a:lnTo>
                    <a:pt x="196" y="876"/>
                  </a:lnTo>
                  <a:lnTo>
                    <a:pt x="204" y="1095"/>
                  </a:lnTo>
                  <a:lnTo>
                    <a:pt x="204" y="1178"/>
                  </a:lnTo>
                  <a:lnTo>
                    <a:pt x="196" y="1231"/>
                  </a:lnTo>
                  <a:lnTo>
                    <a:pt x="181" y="1254"/>
                  </a:lnTo>
                  <a:lnTo>
                    <a:pt x="151" y="1284"/>
                  </a:lnTo>
                  <a:lnTo>
                    <a:pt x="76" y="1352"/>
                  </a:lnTo>
                  <a:lnTo>
                    <a:pt x="38" y="1397"/>
                  </a:lnTo>
                  <a:lnTo>
                    <a:pt x="8" y="1443"/>
                  </a:lnTo>
                  <a:lnTo>
                    <a:pt x="0" y="1495"/>
                  </a:lnTo>
                  <a:lnTo>
                    <a:pt x="8" y="1518"/>
                  </a:lnTo>
                  <a:lnTo>
                    <a:pt x="15" y="1541"/>
                  </a:lnTo>
                  <a:lnTo>
                    <a:pt x="38" y="1579"/>
                  </a:lnTo>
                  <a:lnTo>
                    <a:pt x="76" y="1601"/>
                  </a:lnTo>
                  <a:lnTo>
                    <a:pt x="113" y="1616"/>
                  </a:lnTo>
                  <a:lnTo>
                    <a:pt x="151" y="1624"/>
                  </a:lnTo>
                  <a:lnTo>
                    <a:pt x="249" y="1616"/>
                  </a:lnTo>
                  <a:lnTo>
                    <a:pt x="347" y="1601"/>
                  </a:lnTo>
                  <a:lnTo>
                    <a:pt x="536" y="1548"/>
                  </a:lnTo>
                  <a:lnTo>
                    <a:pt x="612" y="1533"/>
                  </a:lnTo>
                  <a:lnTo>
                    <a:pt x="642" y="1533"/>
                  </a:lnTo>
                  <a:lnTo>
                    <a:pt x="665" y="1541"/>
                  </a:lnTo>
                  <a:lnTo>
                    <a:pt x="702" y="1571"/>
                  </a:lnTo>
                  <a:lnTo>
                    <a:pt x="740" y="1616"/>
                  </a:lnTo>
                  <a:lnTo>
                    <a:pt x="831" y="1730"/>
                  </a:lnTo>
                  <a:lnTo>
                    <a:pt x="929" y="1850"/>
                  </a:lnTo>
                  <a:lnTo>
                    <a:pt x="974" y="1896"/>
                  </a:lnTo>
                  <a:lnTo>
                    <a:pt x="1019" y="1918"/>
                  </a:lnTo>
                  <a:lnTo>
                    <a:pt x="1042" y="1926"/>
                  </a:lnTo>
                  <a:lnTo>
                    <a:pt x="1080" y="1918"/>
                  </a:lnTo>
                  <a:lnTo>
                    <a:pt x="1148" y="1903"/>
                  </a:lnTo>
                  <a:lnTo>
                    <a:pt x="1223" y="1881"/>
                  </a:lnTo>
                  <a:lnTo>
                    <a:pt x="1306" y="1843"/>
                  </a:lnTo>
                  <a:lnTo>
                    <a:pt x="1465" y="1775"/>
                  </a:lnTo>
                  <a:lnTo>
                    <a:pt x="1525" y="1752"/>
                  </a:lnTo>
                  <a:lnTo>
                    <a:pt x="1571" y="1745"/>
                  </a:lnTo>
                  <a:lnTo>
                    <a:pt x="1616" y="1760"/>
                  </a:lnTo>
                  <a:lnTo>
                    <a:pt x="1684" y="1790"/>
                  </a:lnTo>
                  <a:lnTo>
                    <a:pt x="1850" y="1881"/>
                  </a:lnTo>
                  <a:lnTo>
                    <a:pt x="1941" y="1926"/>
                  </a:lnTo>
                  <a:lnTo>
                    <a:pt x="2024" y="1956"/>
                  </a:lnTo>
                  <a:lnTo>
                    <a:pt x="2107" y="1979"/>
                  </a:lnTo>
                  <a:lnTo>
                    <a:pt x="2145" y="1979"/>
                  </a:lnTo>
                  <a:lnTo>
                    <a:pt x="2175" y="1979"/>
                  </a:lnTo>
                  <a:lnTo>
                    <a:pt x="2197" y="1971"/>
                  </a:lnTo>
                  <a:lnTo>
                    <a:pt x="2220" y="1949"/>
                  </a:lnTo>
                  <a:lnTo>
                    <a:pt x="2258" y="1888"/>
                  </a:lnTo>
                  <a:lnTo>
                    <a:pt x="2288" y="1835"/>
                  </a:lnTo>
                  <a:lnTo>
                    <a:pt x="2311" y="1813"/>
                  </a:lnTo>
                  <a:lnTo>
                    <a:pt x="2326" y="1798"/>
                  </a:lnTo>
                  <a:lnTo>
                    <a:pt x="2379" y="1782"/>
                  </a:lnTo>
                  <a:lnTo>
                    <a:pt x="2447" y="1782"/>
                  </a:lnTo>
                  <a:lnTo>
                    <a:pt x="2530" y="1782"/>
                  </a:lnTo>
                  <a:lnTo>
                    <a:pt x="2620" y="1798"/>
                  </a:lnTo>
                  <a:lnTo>
                    <a:pt x="2832" y="1828"/>
                  </a:lnTo>
                  <a:lnTo>
                    <a:pt x="3058" y="1873"/>
                  </a:lnTo>
                  <a:lnTo>
                    <a:pt x="3285" y="1911"/>
                  </a:lnTo>
                  <a:lnTo>
                    <a:pt x="3496" y="1933"/>
                  </a:lnTo>
                  <a:lnTo>
                    <a:pt x="3594" y="1941"/>
                  </a:lnTo>
                  <a:lnTo>
                    <a:pt x="3678" y="1933"/>
                  </a:lnTo>
                  <a:lnTo>
                    <a:pt x="3753" y="1918"/>
                  </a:lnTo>
                  <a:lnTo>
                    <a:pt x="3813" y="1896"/>
                  </a:lnTo>
                  <a:lnTo>
                    <a:pt x="3851" y="1866"/>
                  </a:lnTo>
                  <a:lnTo>
                    <a:pt x="3889" y="1820"/>
                  </a:lnTo>
                  <a:lnTo>
                    <a:pt x="3927" y="1760"/>
                  </a:lnTo>
                  <a:lnTo>
                    <a:pt x="3957" y="1699"/>
                  </a:lnTo>
                  <a:lnTo>
                    <a:pt x="3987" y="1631"/>
                  </a:lnTo>
                  <a:lnTo>
                    <a:pt x="4002" y="1571"/>
                  </a:lnTo>
                  <a:lnTo>
                    <a:pt x="4010" y="1511"/>
                  </a:lnTo>
                  <a:lnTo>
                    <a:pt x="4002" y="1458"/>
                  </a:lnTo>
                  <a:lnTo>
                    <a:pt x="3980" y="1420"/>
                  </a:lnTo>
                  <a:lnTo>
                    <a:pt x="3942" y="1382"/>
                  </a:lnTo>
                  <a:lnTo>
                    <a:pt x="3829" y="1322"/>
                  </a:lnTo>
                  <a:lnTo>
                    <a:pt x="3715" y="1254"/>
                  </a:lnTo>
                  <a:lnTo>
                    <a:pt x="3678" y="1216"/>
                  </a:lnTo>
                  <a:lnTo>
                    <a:pt x="3655" y="1178"/>
                  </a:lnTo>
                  <a:lnTo>
                    <a:pt x="3655" y="1148"/>
                  </a:lnTo>
                  <a:lnTo>
                    <a:pt x="3655" y="1110"/>
                  </a:lnTo>
                  <a:lnTo>
                    <a:pt x="3693" y="1042"/>
                  </a:lnTo>
                  <a:lnTo>
                    <a:pt x="3738" y="959"/>
                  </a:lnTo>
                  <a:lnTo>
                    <a:pt x="3798" y="876"/>
                  </a:lnTo>
                  <a:lnTo>
                    <a:pt x="3859" y="793"/>
                  </a:lnTo>
                  <a:lnTo>
                    <a:pt x="3904" y="710"/>
                  </a:lnTo>
                  <a:lnTo>
                    <a:pt x="3919" y="672"/>
                  </a:lnTo>
                  <a:lnTo>
                    <a:pt x="3927" y="634"/>
                  </a:lnTo>
                  <a:lnTo>
                    <a:pt x="3927" y="597"/>
                  </a:lnTo>
                  <a:lnTo>
                    <a:pt x="3919" y="566"/>
                  </a:lnTo>
                  <a:lnTo>
                    <a:pt x="3897" y="536"/>
                  </a:lnTo>
                  <a:lnTo>
                    <a:pt x="3874" y="506"/>
                  </a:lnTo>
                  <a:lnTo>
                    <a:pt x="3836" y="483"/>
                  </a:lnTo>
                  <a:lnTo>
                    <a:pt x="3798" y="461"/>
                  </a:lnTo>
                  <a:lnTo>
                    <a:pt x="3700" y="431"/>
                  </a:lnTo>
                  <a:lnTo>
                    <a:pt x="3594" y="408"/>
                  </a:lnTo>
                  <a:lnTo>
                    <a:pt x="3489" y="378"/>
                  </a:lnTo>
                  <a:lnTo>
                    <a:pt x="3391" y="355"/>
                  </a:lnTo>
                  <a:lnTo>
                    <a:pt x="3345" y="332"/>
                  </a:lnTo>
                  <a:lnTo>
                    <a:pt x="3308" y="310"/>
                  </a:lnTo>
                  <a:lnTo>
                    <a:pt x="3285" y="287"/>
                  </a:lnTo>
                  <a:lnTo>
                    <a:pt x="3262" y="257"/>
                  </a:lnTo>
                  <a:lnTo>
                    <a:pt x="3255" y="234"/>
                  </a:lnTo>
                  <a:lnTo>
                    <a:pt x="3262" y="211"/>
                  </a:lnTo>
                  <a:lnTo>
                    <a:pt x="3300" y="159"/>
                  </a:lnTo>
                  <a:lnTo>
                    <a:pt x="3323" y="106"/>
                  </a:lnTo>
                  <a:lnTo>
                    <a:pt x="3330" y="83"/>
                  </a:lnTo>
                  <a:lnTo>
                    <a:pt x="3315" y="60"/>
                  </a:lnTo>
                  <a:lnTo>
                    <a:pt x="3277" y="30"/>
                  </a:lnTo>
                  <a:lnTo>
                    <a:pt x="3232" y="8"/>
                  </a:lnTo>
                  <a:lnTo>
                    <a:pt x="3187" y="0"/>
                  </a:lnTo>
                  <a:lnTo>
                    <a:pt x="3126" y="0"/>
                  </a:lnTo>
                  <a:lnTo>
                    <a:pt x="3073" y="0"/>
                  </a:lnTo>
                  <a:lnTo>
                    <a:pt x="3013" y="15"/>
                  </a:lnTo>
                  <a:lnTo>
                    <a:pt x="2885" y="53"/>
                  </a:lnTo>
                  <a:lnTo>
                    <a:pt x="2764" y="98"/>
                  </a:lnTo>
                  <a:lnTo>
                    <a:pt x="2666" y="136"/>
                  </a:lnTo>
                  <a:lnTo>
                    <a:pt x="2583" y="174"/>
                  </a:lnTo>
                  <a:lnTo>
                    <a:pt x="2537" y="181"/>
                  </a:lnTo>
                  <a:lnTo>
                    <a:pt x="2439" y="159"/>
                  </a:lnTo>
                  <a:lnTo>
                    <a:pt x="2258" y="106"/>
                  </a:lnTo>
                  <a:lnTo>
                    <a:pt x="2084" y="45"/>
                  </a:lnTo>
                  <a:lnTo>
                    <a:pt x="1978" y="23"/>
                  </a:lnTo>
                  <a:lnTo>
                    <a:pt x="1835" y="45"/>
                  </a:lnTo>
                  <a:lnTo>
                    <a:pt x="1586" y="98"/>
                  </a:lnTo>
                  <a:lnTo>
                    <a:pt x="1208" y="181"/>
                  </a:lnTo>
                  <a:lnTo>
                    <a:pt x="1095" y="166"/>
                  </a:lnTo>
                  <a:lnTo>
                    <a:pt x="891" y="121"/>
                  </a:lnTo>
                  <a:lnTo>
                    <a:pt x="778" y="106"/>
                  </a:lnTo>
                  <a:lnTo>
                    <a:pt x="672" y="91"/>
                  </a:lnTo>
                  <a:lnTo>
                    <a:pt x="581" y="91"/>
                  </a:lnTo>
                  <a:lnTo>
                    <a:pt x="544" y="98"/>
                  </a:lnTo>
                  <a:lnTo>
                    <a:pt x="513" y="106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36" name="Freeform 4"/>
            <p:cNvSpPr>
              <a:spLocks/>
            </p:cNvSpPr>
            <p:nvPr/>
          </p:nvSpPr>
          <p:spPr bwMode="auto">
            <a:xfrm>
              <a:off x="1316" y="2421"/>
              <a:ext cx="3436" cy="1788"/>
            </a:xfrm>
            <a:custGeom>
              <a:avLst/>
              <a:gdLst/>
              <a:ahLst/>
              <a:cxnLst>
                <a:cxn ang="0">
                  <a:pos x="423" y="181"/>
                </a:cxn>
                <a:cxn ang="0">
                  <a:pos x="196" y="513"/>
                </a:cxn>
                <a:cxn ang="0">
                  <a:pos x="196" y="876"/>
                </a:cxn>
                <a:cxn ang="0">
                  <a:pos x="196" y="1231"/>
                </a:cxn>
                <a:cxn ang="0">
                  <a:pos x="75" y="1352"/>
                </a:cxn>
                <a:cxn ang="0">
                  <a:pos x="0" y="1495"/>
                </a:cxn>
                <a:cxn ang="0">
                  <a:pos x="37" y="1578"/>
                </a:cxn>
                <a:cxn ang="0">
                  <a:pos x="151" y="1623"/>
                </a:cxn>
                <a:cxn ang="0">
                  <a:pos x="536" y="1548"/>
                </a:cxn>
                <a:cxn ang="0">
                  <a:pos x="664" y="1540"/>
                </a:cxn>
                <a:cxn ang="0">
                  <a:pos x="830" y="1729"/>
                </a:cxn>
                <a:cxn ang="0">
                  <a:pos x="1019" y="1918"/>
                </a:cxn>
                <a:cxn ang="0">
                  <a:pos x="1147" y="1903"/>
                </a:cxn>
                <a:cxn ang="0">
                  <a:pos x="1465" y="1775"/>
                </a:cxn>
                <a:cxn ang="0">
                  <a:pos x="1616" y="1759"/>
                </a:cxn>
                <a:cxn ang="0">
                  <a:pos x="1940" y="1926"/>
                </a:cxn>
                <a:cxn ang="0">
                  <a:pos x="2144" y="1978"/>
                </a:cxn>
                <a:cxn ang="0">
                  <a:pos x="2220" y="1948"/>
                </a:cxn>
                <a:cxn ang="0">
                  <a:pos x="2310" y="1812"/>
                </a:cxn>
                <a:cxn ang="0">
                  <a:pos x="2446" y="1782"/>
                </a:cxn>
                <a:cxn ang="0">
                  <a:pos x="2831" y="1827"/>
                </a:cxn>
                <a:cxn ang="0">
                  <a:pos x="3496" y="1933"/>
                </a:cxn>
                <a:cxn ang="0">
                  <a:pos x="3753" y="1918"/>
                </a:cxn>
                <a:cxn ang="0">
                  <a:pos x="3889" y="1820"/>
                </a:cxn>
                <a:cxn ang="0">
                  <a:pos x="3987" y="1631"/>
                </a:cxn>
                <a:cxn ang="0">
                  <a:pos x="4002" y="1457"/>
                </a:cxn>
                <a:cxn ang="0">
                  <a:pos x="3828" y="1321"/>
                </a:cxn>
                <a:cxn ang="0">
                  <a:pos x="3655" y="1178"/>
                </a:cxn>
                <a:cxn ang="0">
                  <a:pos x="3692" y="1042"/>
                </a:cxn>
                <a:cxn ang="0">
                  <a:pos x="3858" y="793"/>
                </a:cxn>
                <a:cxn ang="0">
                  <a:pos x="3926" y="634"/>
                </a:cxn>
                <a:cxn ang="0">
                  <a:pos x="3896" y="536"/>
                </a:cxn>
                <a:cxn ang="0">
                  <a:pos x="3798" y="460"/>
                </a:cxn>
                <a:cxn ang="0">
                  <a:pos x="3488" y="377"/>
                </a:cxn>
                <a:cxn ang="0">
                  <a:pos x="3307" y="309"/>
                </a:cxn>
                <a:cxn ang="0">
                  <a:pos x="3254" y="234"/>
                </a:cxn>
                <a:cxn ang="0">
                  <a:pos x="3322" y="105"/>
                </a:cxn>
                <a:cxn ang="0">
                  <a:pos x="3277" y="30"/>
                </a:cxn>
                <a:cxn ang="0">
                  <a:pos x="3126" y="0"/>
                </a:cxn>
                <a:cxn ang="0">
                  <a:pos x="2884" y="53"/>
                </a:cxn>
                <a:cxn ang="0">
                  <a:pos x="2582" y="173"/>
                </a:cxn>
                <a:cxn ang="0">
                  <a:pos x="2258" y="105"/>
                </a:cxn>
                <a:cxn ang="0">
                  <a:pos x="1835" y="45"/>
                </a:cxn>
                <a:cxn ang="0">
                  <a:pos x="1095" y="166"/>
                </a:cxn>
                <a:cxn ang="0">
                  <a:pos x="672" y="90"/>
                </a:cxn>
                <a:cxn ang="0">
                  <a:pos x="513" y="105"/>
                </a:cxn>
              </a:cxnLst>
              <a:rect l="0" t="0" r="r" b="b"/>
              <a:pathLst>
                <a:path w="4009" h="1978">
                  <a:moveTo>
                    <a:pt x="513" y="105"/>
                  </a:moveTo>
                  <a:lnTo>
                    <a:pt x="475" y="136"/>
                  </a:lnTo>
                  <a:lnTo>
                    <a:pt x="423" y="181"/>
                  </a:lnTo>
                  <a:lnTo>
                    <a:pt x="324" y="302"/>
                  </a:lnTo>
                  <a:lnTo>
                    <a:pt x="241" y="423"/>
                  </a:lnTo>
                  <a:lnTo>
                    <a:pt x="196" y="513"/>
                  </a:lnTo>
                  <a:lnTo>
                    <a:pt x="188" y="566"/>
                  </a:lnTo>
                  <a:lnTo>
                    <a:pt x="188" y="657"/>
                  </a:lnTo>
                  <a:lnTo>
                    <a:pt x="196" y="876"/>
                  </a:lnTo>
                  <a:lnTo>
                    <a:pt x="204" y="1095"/>
                  </a:lnTo>
                  <a:lnTo>
                    <a:pt x="204" y="1178"/>
                  </a:lnTo>
                  <a:lnTo>
                    <a:pt x="196" y="1231"/>
                  </a:lnTo>
                  <a:lnTo>
                    <a:pt x="181" y="1253"/>
                  </a:lnTo>
                  <a:lnTo>
                    <a:pt x="151" y="1284"/>
                  </a:lnTo>
                  <a:lnTo>
                    <a:pt x="75" y="1352"/>
                  </a:lnTo>
                  <a:lnTo>
                    <a:pt x="37" y="1397"/>
                  </a:lnTo>
                  <a:lnTo>
                    <a:pt x="7" y="1442"/>
                  </a:lnTo>
                  <a:lnTo>
                    <a:pt x="0" y="1495"/>
                  </a:lnTo>
                  <a:lnTo>
                    <a:pt x="7" y="1518"/>
                  </a:lnTo>
                  <a:lnTo>
                    <a:pt x="15" y="1540"/>
                  </a:lnTo>
                  <a:lnTo>
                    <a:pt x="37" y="1578"/>
                  </a:lnTo>
                  <a:lnTo>
                    <a:pt x="75" y="1601"/>
                  </a:lnTo>
                  <a:lnTo>
                    <a:pt x="113" y="1616"/>
                  </a:lnTo>
                  <a:lnTo>
                    <a:pt x="151" y="1623"/>
                  </a:lnTo>
                  <a:lnTo>
                    <a:pt x="249" y="1616"/>
                  </a:lnTo>
                  <a:lnTo>
                    <a:pt x="347" y="1601"/>
                  </a:lnTo>
                  <a:lnTo>
                    <a:pt x="536" y="1548"/>
                  </a:lnTo>
                  <a:lnTo>
                    <a:pt x="611" y="1533"/>
                  </a:lnTo>
                  <a:lnTo>
                    <a:pt x="642" y="1533"/>
                  </a:lnTo>
                  <a:lnTo>
                    <a:pt x="664" y="1540"/>
                  </a:lnTo>
                  <a:lnTo>
                    <a:pt x="702" y="1571"/>
                  </a:lnTo>
                  <a:lnTo>
                    <a:pt x="740" y="1616"/>
                  </a:lnTo>
                  <a:lnTo>
                    <a:pt x="830" y="1729"/>
                  </a:lnTo>
                  <a:lnTo>
                    <a:pt x="928" y="1850"/>
                  </a:lnTo>
                  <a:lnTo>
                    <a:pt x="974" y="1895"/>
                  </a:lnTo>
                  <a:lnTo>
                    <a:pt x="1019" y="1918"/>
                  </a:lnTo>
                  <a:lnTo>
                    <a:pt x="1042" y="1926"/>
                  </a:lnTo>
                  <a:lnTo>
                    <a:pt x="1080" y="1918"/>
                  </a:lnTo>
                  <a:lnTo>
                    <a:pt x="1147" y="1903"/>
                  </a:lnTo>
                  <a:lnTo>
                    <a:pt x="1223" y="1880"/>
                  </a:lnTo>
                  <a:lnTo>
                    <a:pt x="1306" y="1843"/>
                  </a:lnTo>
                  <a:lnTo>
                    <a:pt x="1465" y="1775"/>
                  </a:lnTo>
                  <a:lnTo>
                    <a:pt x="1525" y="1752"/>
                  </a:lnTo>
                  <a:lnTo>
                    <a:pt x="1570" y="1744"/>
                  </a:lnTo>
                  <a:lnTo>
                    <a:pt x="1616" y="1759"/>
                  </a:lnTo>
                  <a:lnTo>
                    <a:pt x="1684" y="1790"/>
                  </a:lnTo>
                  <a:lnTo>
                    <a:pt x="1850" y="1880"/>
                  </a:lnTo>
                  <a:lnTo>
                    <a:pt x="1940" y="1926"/>
                  </a:lnTo>
                  <a:lnTo>
                    <a:pt x="2023" y="1956"/>
                  </a:lnTo>
                  <a:lnTo>
                    <a:pt x="2106" y="1978"/>
                  </a:lnTo>
                  <a:lnTo>
                    <a:pt x="2144" y="1978"/>
                  </a:lnTo>
                  <a:lnTo>
                    <a:pt x="2174" y="1978"/>
                  </a:lnTo>
                  <a:lnTo>
                    <a:pt x="2197" y="1971"/>
                  </a:lnTo>
                  <a:lnTo>
                    <a:pt x="2220" y="1948"/>
                  </a:lnTo>
                  <a:lnTo>
                    <a:pt x="2258" y="1888"/>
                  </a:lnTo>
                  <a:lnTo>
                    <a:pt x="2288" y="1835"/>
                  </a:lnTo>
                  <a:lnTo>
                    <a:pt x="2310" y="1812"/>
                  </a:lnTo>
                  <a:lnTo>
                    <a:pt x="2325" y="1797"/>
                  </a:lnTo>
                  <a:lnTo>
                    <a:pt x="2378" y="1782"/>
                  </a:lnTo>
                  <a:lnTo>
                    <a:pt x="2446" y="1782"/>
                  </a:lnTo>
                  <a:lnTo>
                    <a:pt x="2529" y="1782"/>
                  </a:lnTo>
                  <a:lnTo>
                    <a:pt x="2620" y="1797"/>
                  </a:lnTo>
                  <a:lnTo>
                    <a:pt x="2831" y="1827"/>
                  </a:lnTo>
                  <a:lnTo>
                    <a:pt x="3058" y="1873"/>
                  </a:lnTo>
                  <a:lnTo>
                    <a:pt x="3285" y="1910"/>
                  </a:lnTo>
                  <a:lnTo>
                    <a:pt x="3496" y="1933"/>
                  </a:lnTo>
                  <a:lnTo>
                    <a:pt x="3594" y="1941"/>
                  </a:lnTo>
                  <a:lnTo>
                    <a:pt x="3677" y="1933"/>
                  </a:lnTo>
                  <a:lnTo>
                    <a:pt x="3753" y="1918"/>
                  </a:lnTo>
                  <a:lnTo>
                    <a:pt x="3813" y="1895"/>
                  </a:lnTo>
                  <a:lnTo>
                    <a:pt x="3851" y="1865"/>
                  </a:lnTo>
                  <a:lnTo>
                    <a:pt x="3889" y="1820"/>
                  </a:lnTo>
                  <a:lnTo>
                    <a:pt x="3926" y="1759"/>
                  </a:lnTo>
                  <a:lnTo>
                    <a:pt x="3957" y="1699"/>
                  </a:lnTo>
                  <a:lnTo>
                    <a:pt x="3987" y="1631"/>
                  </a:lnTo>
                  <a:lnTo>
                    <a:pt x="4002" y="1571"/>
                  </a:lnTo>
                  <a:lnTo>
                    <a:pt x="4009" y="1510"/>
                  </a:lnTo>
                  <a:lnTo>
                    <a:pt x="4002" y="1457"/>
                  </a:lnTo>
                  <a:lnTo>
                    <a:pt x="3979" y="1420"/>
                  </a:lnTo>
                  <a:lnTo>
                    <a:pt x="3941" y="1382"/>
                  </a:lnTo>
                  <a:lnTo>
                    <a:pt x="3828" y="1321"/>
                  </a:lnTo>
                  <a:lnTo>
                    <a:pt x="3715" y="1253"/>
                  </a:lnTo>
                  <a:lnTo>
                    <a:pt x="3677" y="1216"/>
                  </a:lnTo>
                  <a:lnTo>
                    <a:pt x="3655" y="1178"/>
                  </a:lnTo>
                  <a:lnTo>
                    <a:pt x="3655" y="1148"/>
                  </a:lnTo>
                  <a:lnTo>
                    <a:pt x="3655" y="1110"/>
                  </a:lnTo>
                  <a:lnTo>
                    <a:pt x="3692" y="1042"/>
                  </a:lnTo>
                  <a:lnTo>
                    <a:pt x="3738" y="959"/>
                  </a:lnTo>
                  <a:lnTo>
                    <a:pt x="3798" y="876"/>
                  </a:lnTo>
                  <a:lnTo>
                    <a:pt x="3858" y="793"/>
                  </a:lnTo>
                  <a:lnTo>
                    <a:pt x="3904" y="710"/>
                  </a:lnTo>
                  <a:lnTo>
                    <a:pt x="3919" y="672"/>
                  </a:lnTo>
                  <a:lnTo>
                    <a:pt x="3926" y="634"/>
                  </a:lnTo>
                  <a:lnTo>
                    <a:pt x="3926" y="596"/>
                  </a:lnTo>
                  <a:lnTo>
                    <a:pt x="3919" y="566"/>
                  </a:lnTo>
                  <a:lnTo>
                    <a:pt x="3896" y="536"/>
                  </a:lnTo>
                  <a:lnTo>
                    <a:pt x="3874" y="506"/>
                  </a:lnTo>
                  <a:lnTo>
                    <a:pt x="3836" y="483"/>
                  </a:lnTo>
                  <a:lnTo>
                    <a:pt x="3798" y="460"/>
                  </a:lnTo>
                  <a:lnTo>
                    <a:pt x="3700" y="430"/>
                  </a:lnTo>
                  <a:lnTo>
                    <a:pt x="3594" y="408"/>
                  </a:lnTo>
                  <a:lnTo>
                    <a:pt x="3488" y="377"/>
                  </a:lnTo>
                  <a:lnTo>
                    <a:pt x="3390" y="355"/>
                  </a:lnTo>
                  <a:lnTo>
                    <a:pt x="3345" y="332"/>
                  </a:lnTo>
                  <a:lnTo>
                    <a:pt x="3307" y="309"/>
                  </a:lnTo>
                  <a:lnTo>
                    <a:pt x="3285" y="287"/>
                  </a:lnTo>
                  <a:lnTo>
                    <a:pt x="3262" y="256"/>
                  </a:lnTo>
                  <a:lnTo>
                    <a:pt x="3254" y="234"/>
                  </a:lnTo>
                  <a:lnTo>
                    <a:pt x="3262" y="211"/>
                  </a:lnTo>
                  <a:lnTo>
                    <a:pt x="3300" y="158"/>
                  </a:lnTo>
                  <a:lnTo>
                    <a:pt x="3322" y="105"/>
                  </a:lnTo>
                  <a:lnTo>
                    <a:pt x="3330" y="83"/>
                  </a:lnTo>
                  <a:lnTo>
                    <a:pt x="3315" y="60"/>
                  </a:lnTo>
                  <a:lnTo>
                    <a:pt x="3277" y="30"/>
                  </a:lnTo>
                  <a:lnTo>
                    <a:pt x="3232" y="7"/>
                  </a:lnTo>
                  <a:lnTo>
                    <a:pt x="3186" y="0"/>
                  </a:lnTo>
                  <a:lnTo>
                    <a:pt x="3126" y="0"/>
                  </a:lnTo>
                  <a:lnTo>
                    <a:pt x="3073" y="0"/>
                  </a:lnTo>
                  <a:lnTo>
                    <a:pt x="3013" y="15"/>
                  </a:lnTo>
                  <a:lnTo>
                    <a:pt x="2884" y="53"/>
                  </a:lnTo>
                  <a:lnTo>
                    <a:pt x="2763" y="98"/>
                  </a:lnTo>
                  <a:lnTo>
                    <a:pt x="2665" y="136"/>
                  </a:lnTo>
                  <a:lnTo>
                    <a:pt x="2582" y="173"/>
                  </a:lnTo>
                  <a:lnTo>
                    <a:pt x="2537" y="181"/>
                  </a:lnTo>
                  <a:lnTo>
                    <a:pt x="2439" y="158"/>
                  </a:lnTo>
                  <a:lnTo>
                    <a:pt x="2258" y="105"/>
                  </a:lnTo>
                  <a:lnTo>
                    <a:pt x="2084" y="45"/>
                  </a:lnTo>
                  <a:lnTo>
                    <a:pt x="1978" y="22"/>
                  </a:lnTo>
                  <a:lnTo>
                    <a:pt x="1835" y="45"/>
                  </a:lnTo>
                  <a:lnTo>
                    <a:pt x="1585" y="98"/>
                  </a:lnTo>
                  <a:lnTo>
                    <a:pt x="1208" y="181"/>
                  </a:lnTo>
                  <a:lnTo>
                    <a:pt x="1095" y="166"/>
                  </a:lnTo>
                  <a:lnTo>
                    <a:pt x="891" y="121"/>
                  </a:lnTo>
                  <a:lnTo>
                    <a:pt x="777" y="105"/>
                  </a:lnTo>
                  <a:lnTo>
                    <a:pt x="672" y="90"/>
                  </a:lnTo>
                  <a:lnTo>
                    <a:pt x="581" y="90"/>
                  </a:lnTo>
                  <a:lnTo>
                    <a:pt x="543" y="98"/>
                  </a:lnTo>
                  <a:lnTo>
                    <a:pt x="513" y="1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37" name="Freeform 5"/>
            <p:cNvSpPr>
              <a:spLocks/>
            </p:cNvSpPr>
            <p:nvPr/>
          </p:nvSpPr>
          <p:spPr bwMode="auto">
            <a:xfrm>
              <a:off x="1309" y="2414"/>
              <a:ext cx="3437" cy="1789"/>
            </a:xfrm>
            <a:custGeom>
              <a:avLst/>
              <a:gdLst/>
              <a:ahLst/>
              <a:cxnLst>
                <a:cxn ang="0">
                  <a:pos x="423" y="181"/>
                </a:cxn>
                <a:cxn ang="0">
                  <a:pos x="196" y="514"/>
                </a:cxn>
                <a:cxn ang="0">
                  <a:pos x="196" y="876"/>
                </a:cxn>
                <a:cxn ang="0">
                  <a:pos x="196" y="1231"/>
                </a:cxn>
                <a:cxn ang="0">
                  <a:pos x="76" y="1352"/>
                </a:cxn>
                <a:cxn ang="0">
                  <a:pos x="0" y="1496"/>
                </a:cxn>
                <a:cxn ang="0">
                  <a:pos x="38" y="1579"/>
                </a:cxn>
                <a:cxn ang="0">
                  <a:pos x="151" y="1624"/>
                </a:cxn>
                <a:cxn ang="0">
                  <a:pos x="536" y="1548"/>
                </a:cxn>
                <a:cxn ang="0">
                  <a:pos x="665" y="1541"/>
                </a:cxn>
                <a:cxn ang="0">
                  <a:pos x="831" y="1730"/>
                </a:cxn>
                <a:cxn ang="0">
                  <a:pos x="1020" y="1918"/>
                </a:cxn>
                <a:cxn ang="0">
                  <a:pos x="1148" y="1903"/>
                </a:cxn>
                <a:cxn ang="0">
                  <a:pos x="1465" y="1775"/>
                </a:cxn>
                <a:cxn ang="0">
                  <a:pos x="1616" y="1760"/>
                </a:cxn>
                <a:cxn ang="0">
                  <a:pos x="1941" y="1926"/>
                </a:cxn>
                <a:cxn ang="0">
                  <a:pos x="2145" y="1979"/>
                </a:cxn>
                <a:cxn ang="0">
                  <a:pos x="2220" y="1949"/>
                </a:cxn>
                <a:cxn ang="0">
                  <a:pos x="2311" y="1813"/>
                </a:cxn>
                <a:cxn ang="0">
                  <a:pos x="2447" y="1783"/>
                </a:cxn>
                <a:cxn ang="0">
                  <a:pos x="2832" y="1828"/>
                </a:cxn>
                <a:cxn ang="0">
                  <a:pos x="3496" y="1934"/>
                </a:cxn>
                <a:cxn ang="0">
                  <a:pos x="3753" y="1918"/>
                </a:cxn>
                <a:cxn ang="0">
                  <a:pos x="3889" y="1820"/>
                </a:cxn>
                <a:cxn ang="0">
                  <a:pos x="3987" y="1631"/>
                </a:cxn>
                <a:cxn ang="0">
                  <a:pos x="4002" y="1458"/>
                </a:cxn>
                <a:cxn ang="0">
                  <a:pos x="3829" y="1322"/>
                </a:cxn>
                <a:cxn ang="0">
                  <a:pos x="3655" y="1178"/>
                </a:cxn>
                <a:cxn ang="0">
                  <a:pos x="3693" y="1042"/>
                </a:cxn>
                <a:cxn ang="0">
                  <a:pos x="3859" y="793"/>
                </a:cxn>
                <a:cxn ang="0">
                  <a:pos x="3927" y="635"/>
                </a:cxn>
                <a:cxn ang="0">
                  <a:pos x="3897" y="536"/>
                </a:cxn>
                <a:cxn ang="0">
                  <a:pos x="3798" y="461"/>
                </a:cxn>
                <a:cxn ang="0">
                  <a:pos x="3489" y="378"/>
                </a:cxn>
                <a:cxn ang="0">
                  <a:pos x="3308" y="310"/>
                </a:cxn>
                <a:cxn ang="0">
                  <a:pos x="3255" y="234"/>
                </a:cxn>
                <a:cxn ang="0">
                  <a:pos x="3323" y="106"/>
                </a:cxn>
                <a:cxn ang="0">
                  <a:pos x="3277" y="30"/>
                </a:cxn>
                <a:cxn ang="0">
                  <a:pos x="3126" y="0"/>
                </a:cxn>
                <a:cxn ang="0">
                  <a:pos x="2885" y="53"/>
                </a:cxn>
                <a:cxn ang="0">
                  <a:pos x="2583" y="174"/>
                </a:cxn>
                <a:cxn ang="0">
                  <a:pos x="2258" y="106"/>
                </a:cxn>
                <a:cxn ang="0">
                  <a:pos x="1835" y="45"/>
                </a:cxn>
                <a:cxn ang="0">
                  <a:pos x="1095" y="166"/>
                </a:cxn>
                <a:cxn ang="0">
                  <a:pos x="672" y="91"/>
                </a:cxn>
                <a:cxn ang="0">
                  <a:pos x="514" y="106"/>
                </a:cxn>
              </a:cxnLst>
              <a:rect l="0" t="0" r="r" b="b"/>
              <a:pathLst>
                <a:path w="4010" h="1979">
                  <a:moveTo>
                    <a:pt x="514" y="106"/>
                  </a:moveTo>
                  <a:lnTo>
                    <a:pt x="476" y="136"/>
                  </a:lnTo>
                  <a:lnTo>
                    <a:pt x="423" y="181"/>
                  </a:lnTo>
                  <a:lnTo>
                    <a:pt x="325" y="302"/>
                  </a:lnTo>
                  <a:lnTo>
                    <a:pt x="242" y="423"/>
                  </a:lnTo>
                  <a:lnTo>
                    <a:pt x="196" y="514"/>
                  </a:lnTo>
                  <a:lnTo>
                    <a:pt x="189" y="567"/>
                  </a:lnTo>
                  <a:lnTo>
                    <a:pt x="189" y="657"/>
                  </a:lnTo>
                  <a:lnTo>
                    <a:pt x="196" y="876"/>
                  </a:lnTo>
                  <a:lnTo>
                    <a:pt x="204" y="1095"/>
                  </a:lnTo>
                  <a:lnTo>
                    <a:pt x="204" y="1178"/>
                  </a:lnTo>
                  <a:lnTo>
                    <a:pt x="196" y="1231"/>
                  </a:lnTo>
                  <a:lnTo>
                    <a:pt x="181" y="1254"/>
                  </a:lnTo>
                  <a:lnTo>
                    <a:pt x="151" y="1284"/>
                  </a:lnTo>
                  <a:lnTo>
                    <a:pt x="76" y="1352"/>
                  </a:lnTo>
                  <a:lnTo>
                    <a:pt x="38" y="1397"/>
                  </a:lnTo>
                  <a:lnTo>
                    <a:pt x="8" y="1443"/>
                  </a:lnTo>
                  <a:lnTo>
                    <a:pt x="0" y="1496"/>
                  </a:lnTo>
                  <a:lnTo>
                    <a:pt x="8" y="1518"/>
                  </a:lnTo>
                  <a:lnTo>
                    <a:pt x="15" y="1541"/>
                  </a:lnTo>
                  <a:lnTo>
                    <a:pt x="38" y="1579"/>
                  </a:lnTo>
                  <a:lnTo>
                    <a:pt x="76" y="1601"/>
                  </a:lnTo>
                  <a:lnTo>
                    <a:pt x="113" y="1616"/>
                  </a:lnTo>
                  <a:lnTo>
                    <a:pt x="151" y="1624"/>
                  </a:lnTo>
                  <a:lnTo>
                    <a:pt x="249" y="1616"/>
                  </a:lnTo>
                  <a:lnTo>
                    <a:pt x="347" y="1601"/>
                  </a:lnTo>
                  <a:lnTo>
                    <a:pt x="536" y="1548"/>
                  </a:lnTo>
                  <a:lnTo>
                    <a:pt x="612" y="1533"/>
                  </a:lnTo>
                  <a:lnTo>
                    <a:pt x="642" y="1533"/>
                  </a:lnTo>
                  <a:lnTo>
                    <a:pt x="665" y="1541"/>
                  </a:lnTo>
                  <a:lnTo>
                    <a:pt x="702" y="1571"/>
                  </a:lnTo>
                  <a:lnTo>
                    <a:pt x="740" y="1616"/>
                  </a:lnTo>
                  <a:lnTo>
                    <a:pt x="831" y="1730"/>
                  </a:lnTo>
                  <a:lnTo>
                    <a:pt x="929" y="1851"/>
                  </a:lnTo>
                  <a:lnTo>
                    <a:pt x="974" y="1896"/>
                  </a:lnTo>
                  <a:lnTo>
                    <a:pt x="1020" y="1918"/>
                  </a:lnTo>
                  <a:lnTo>
                    <a:pt x="1042" y="1926"/>
                  </a:lnTo>
                  <a:lnTo>
                    <a:pt x="1080" y="1918"/>
                  </a:lnTo>
                  <a:lnTo>
                    <a:pt x="1148" y="1903"/>
                  </a:lnTo>
                  <a:lnTo>
                    <a:pt x="1223" y="1881"/>
                  </a:lnTo>
                  <a:lnTo>
                    <a:pt x="1306" y="1843"/>
                  </a:lnTo>
                  <a:lnTo>
                    <a:pt x="1465" y="1775"/>
                  </a:lnTo>
                  <a:lnTo>
                    <a:pt x="1525" y="1752"/>
                  </a:lnTo>
                  <a:lnTo>
                    <a:pt x="1571" y="1745"/>
                  </a:lnTo>
                  <a:lnTo>
                    <a:pt x="1616" y="1760"/>
                  </a:lnTo>
                  <a:lnTo>
                    <a:pt x="1684" y="1790"/>
                  </a:lnTo>
                  <a:lnTo>
                    <a:pt x="1850" y="1881"/>
                  </a:lnTo>
                  <a:lnTo>
                    <a:pt x="1941" y="1926"/>
                  </a:lnTo>
                  <a:lnTo>
                    <a:pt x="2024" y="1956"/>
                  </a:lnTo>
                  <a:lnTo>
                    <a:pt x="2107" y="1979"/>
                  </a:lnTo>
                  <a:lnTo>
                    <a:pt x="2145" y="1979"/>
                  </a:lnTo>
                  <a:lnTo>
                    <a:pt x="2175" y="1979"/>
                  </a:lnTo>
                  <a:lnTo>
                    <a:pt x="2198" y="1971"/>
                  </a:lnTo>
                  <a:lnTo>
                    <a:pt x="2220" y="1949"/>
                  </a:lnTo>
                  <a:lnTo>
                    <a:pt x="2258" y="1888"/>
                  </a:lnTo>
                  <a:lnTo>
                    <a:pt x="2288" y="1835"/>
                  </a:lnTo>
                  <a:lnTo>
                    <a:pt x="2311" y="1813"/>
                  </a:lnTo>
                  <a:lnTo>
                    <a:pt x="2326" y="1798"/>
                  </a:lnTo>
                  <a:lnTo>
                    <a:pt x="2379" y="1783"/>
                  </a:lnTo>
                  <a:lnTo>
                    <a:pt x="2447" y="1783"/>
                  </a:lnTo>
                  <a:lnTo>
                    <a:pt x="2530" y="1783"/>
                  </a:lnTo>
                  <a:lnTo>
                    <a:pt x="2620" y="1798"/>
                  </a:lnTo>
                  <a:lnTo>
                    <a:pt x="2832" y="1828"/>
                  </a:lnTo>
                  <a:lnTo>
                    <a:pt x="3058" y="1873"/>
                  </a:lnTo>
                  <a:lnTo>
                    <a:pt x="3285" y="1911"/>
                  </a:lnTo>
                  <a:lnTo>
                    <a:pt x="3496" y="1934"/>
                  </a:lnTo>
                  <a:lnTo>
                    <a:pt x="3595" y="1941"/>
                  </a:lnTo>
                  <a:lnTo>
                    <a:pt x="3678" y="1934"/>
                  </a:lnTo>
                  <a:lnTo>
                    <a:pt x="3753" y="1918"/>
                  </a:lnTo>
                  <a:lnTo>
                    <a:pt x="3814" y="1896"/>
                  </a:lnTo>
                  <a:lnTo>
                    <a:pt x="3851" y="1866"/>
                  </a:lnTo>
                  <a:lnTo>
                    <a:pt x="3889" y="1820"/>
                  </a:lnTo>
                  <a:lnTo>
                    <a:pt x="3927" y="1760"/>
                  </a:lnTo>
                  <a:lnTo>
                    <a:pt x="3957" y="1699"/>
                  </a:lnTo>
                  <a:lnTo>
                    <a:pt x="3987" y="1631"/>
                  </a:lnTo>
                  <a:lnTo>
                    <a:pt x="4002" y="1571"/>
                  </a:lnTo>
                  <a:lnTo>
                    <a:pt x="4010" y="1511"/>
                  </a:lnTo>
                  <a:lnTo>
                    <a:pt x="4002" y="1458"/>
                  </a:lnTo>
                  <a:lnTo>
                    <a:pt x="3980" y="1420"/>
                  </a:lnTo>
                  <a:lnTo>
                    <a:pt x="3942" y="1382"/>
                  </a:lnTo>
                  <a:lnTo>
                    <a:pt x="3829" y="1322"/>
                  </a:lnTo>
                  <a:lnTo>
                    <a:pt x="3715" y="1254"/>
                  </a:lnTo>
                  <a:lnTo>
                    <a:pt x="3678" y="1216"/>
                  </a:lnTo>
                  <a:lnTo>
                    <a:pt x="3655" y="1178"/>
                  </a:lnTo>
                  <a:lnTo>
                    <a:pt x="3655" y="1148"/>
                  </a:lnTo>
                  <a:lnTo>
                    <a:pt x="3655" y="1110"/>
                  </a:lnTo>
                  <a:lnTo>
                    <a:pt x="3693" y="1042"/>
                  </a:lnTo>
                  <a:lnTo>
                    <a:pt x="3738" y="959"/>
                  </a:lnTo>
                  <a:lnTo>
                    <a:pt x="3798" y="876"/>
                  </a:lnTo>
                  <a:lnTo>
                    <a:pt x="3859" y="793"/>
                  </a:lnTo>
                  <a:lnTo>
                    <a:pt x="3904" y="710"/>
                  </a:lnTo>
                  <a:lnTo>
                    <a:pt x="3919" y="672"/>
                  </a:lnTo>
                  <a:lnTo>
                    <a:pt x="3927" y="635"/>
                  </a:lnTo>
                  <a:lnTo>
                    <a:pt x="3927" y="597"/>
                  </a:lnTo>
                  <a:lnTo>
                    <a:pt x="3919" y="567"/>
                  </a:lnTo>
                  <a:lnTo>
                    <a:pt x="3897" y="536"/>
                  </a:lnTo>
                  <a:lnTo>
                    <a:pt x="3874" y="506"/>
                  </a:lnTo>
                  <a:lnTo>
                    <a:pt x="3836" y="483"/>
                  </a:lnTo>
                  <a:lnTo>
                    <a:pt x="3798" y="461"/>
                  </a:lnTo>
                  <a:lnTo>
                    <a:pt x="3700" y="431"/>
                  </a:lnTo>
                  <a:lnTo>
                    <a:pt x="3595" y="408"/>
                  </a:lnTo>
                  <a:lnTo>
                    <a:pt x="3489" y="378"/>
                  </a:lnTo>
                  <a:lnTo>
                    <a:pt x="3391" y="355"/>
                  </a:lnTo>
                  <a:lnTo>
                    <a:pt x="3345" y="332"/>
                  </a:lnTo>
                  <a:lnTo>
                    <a:pt x="3308" y="310"/>
                  </a:lnTo>
                  <a:lnTo>
                    <a:pt x="3285" y="287"/>
                  </a:lnTo>
                  <a:lnTo>
                    <a:pt x="3262" y="257"/>
                  </a:lnTo>
                  <a:lnTo>
                    <a:pt x="3255" y="234"/>
                  </a:lnTo>
                  <a:lnTo>
                    <a:pt x="3262" y="212"/>
                  </a:lnTo>
                  <a:lnTo>
                    <a:pt x="3300" y="159"/>
                  </a:lnTo>
                  <a:lnTo>
                    <a:pt x="3323" y="106"/>
                  </a:lnTo>
                  <a:lnTo>
                    <a:pt x="3330" y="83"/>
                  </a:lnTo>
                  <a:lnTo>
                    <a:pt x="3315" y="61"/>
                  </a:lnTo>
                  <a:lnTo>
                    <a:pt x="3277" y="30"/>
                  </a:lnTo>
                  <a:lnTo>
                    <a:pt x="3232" y="8"/>
                  </a:lnTo>
                  <a:lnTo>
                    <a:pt x="3187" y="0"/>
                  </a:lnTo>
                  <a:lnTo>
                    <a:pt x="3126" y="0"/>
                  </a:lnTo>
                  <a:lnTo>
                    <a:pt x="3074" y="0"/>
                  </a:lnTo>
                  <a:lnTo>
                    <a:pt x="3013" y="15"/>
                  </a:lnTo>
                  <a:lnTo>
                    <a:pt x="2885" y="53"/>
                  </a:lnTo>
                  <a:lnTo>
                    <a:pt x="2764" y="98"/>
                  </a:lnTo>
                  <a:lnTo>
                    <a:pt x="2666" y="136"/>
                  </a:lnTo>
                  <a:lnTo>
                    <a:pt x="2583" y="174"/>
                  </a:lnTo>
                  <a:lnTo>
                    <a:pt x="2537" y="181"/>
                  </a:lnTo>
                  <a:lnTo>
                    <a:pt x="2439" y="159"/>
                  </a:lnTo>
                  <a:lnTo>
                    <a:pt x="2258" y="106"/>
                  </a:lnTo>
                  <a:lnTo>
                    <a:pt x="2084" y="45"/>
                  </a:lnTo>
                  <a:lnTo>
                    <a:pt x="1979" y="23"/>
                  </a:lnTo>
                  <a:lnTo>
                    <a:pt x="1835" y="45"/>
                  </a:lnTo>
                  <a:lnTo>
                    <a:pt x="1586" y="98"/>
                  </a:lnTo>
                  <a:lnTo>
                    <a:pt x="1208" y="181"/>
                  </a:lnTo>
                  <a:lnTo>
                    <a:pt x="1095" y="166"/>
                  </a:lnTo>
                  <a:lnTo>
                    <a:pt x="891" y="121"/>
                  </a:lnTo>
                  <a:lnTo>
                    <a:pt x="778" y="106"/>
                  </a:lnTo>
                  <a:lnTo>
                    <a:pt x="672" y="91"/>
                  </a:lnTo>
                  <a:lnTo>
                    <a:pt x="582" y="91"/>
                  </a:lnTo>
                  <a:lnTo>
                    <a:pt x="544" y="98"/>
                  </a:lnTo>
                  <a:lnTo>
                    <a:pt x="514" y="10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38" name="Freeform 6"/>
            <p:cNvSpPr>
              <a:spLocks/>
            </p:cNvSpPr>
            <p:nvPr/>
          </p:nvSpPr>
          <p:spPr bwMode="auto">
            <a:xfrm>
              <a:off x="1316" y="2421"/>
              <a:ext cx="3436" cy="1788"/>
            </a:xfrm>
            <a:custGeom>
              <a:avLst/>
              <a:gdLst/>
              <a:ahLst/>
              <a:cxnLst>
                <a:cxn ang="0">
                  <a:pos x="423" y="181"/>
                </a:cxn>
                <a:cxn ang="0">
                  <a:pos x="196" y="513"/>
                </a:cxn>
                <a:cxn ang="0">
                  <a:pos x="196" y="876"/>
                </a:cxn>
                <a:cxn ang="0">
                  <a:pos x="196" y="1231"/>
                </a:cxn>
                <a:cxn ang="0">
                  <a:pos x="75" y="1352"/>
                </a:cxn>
                <a:cxn ang="0">
                  <a:pos x="0" y="1495"/>
                </a:cxn>
                <a:cxn ang="0">
                  <a:pos x="37" y="1578"/>
                </a:cxn>
                <a:cxn ang="0">
                  <a:pos x="151" y="1623"/>
                </a:cxn>
                <a:cxn ang="0">
                  <a:pos x="536" y="1548"/>
                </a:cxn>
                <a:cxn ang="0">
                  <a:pos x="664" y="1540"/>
                </a:cxn>
                <a:cxn ang="0">
                  <a:pos x="830" y="1729"/>
                </a:cxn>
                <a:cxn ang="0">
                  <a:pos x="1019" y="1918"/>
                </a:cxn>
                <a:cxn ang="0">
                  <a:pos x="1147" y="1903"/>
                </a:cxn>
                <a:cxn ang="0">
                  <a:pos x="1465" y="1775"/>
                </a:cxn>
                <a:cxn ang="0">
                  <a:pos x="1616" y="1759"/>
                </a:cxn>
                <a:cxn ang="0">
                  <a:pos x="1940" y="1926"/>
                </a:cxn>
                <a:cxn ang="0">
                  <a:pos x="2144" y="1978"/>
                </a:cxn>
                <a:cxn ang="0">
                  <a:pos x="2220" y="1948"/>
                </a:cxn>
                <a:cxn ang="0">
                  <a:pos x="2310" y="1812"/>
                </a:cxn>
                <a:cxn ang="0">
                  <a:pos x="2446" y="1782"/>
                </a:cxn>
                <a:cxn ang="0">
                  <a:pos x="2831" y="1827"/>
                </a:cxn>
                <a:cxn ang="0">
                  <a:pos x="3496" y="1933"/>
                </a:cxn>
                <a:cxn ang="0">
                  <a:pos x="3753" y="1918"/>
                </a:cxn>
                <a:cxn ang="0">
                  <a:pos x="3889" y="1820"/>
                </a:cxn>
                <a:cxn ang="0">
                  <a:pos x="3987" y="1631"/>
                </a:cxn>
                <a:cxn ang="0">
                  <a:pos x="4002" y="1457"/>
                </a:cxn>
                <a:cxn ang="0">
                  <a:pos x="3828" y="1321"/>
                </a:cxn>
                <a:cxn ang="0">
                  <a:pos x="3655" y="1178"/>
                </a:cxn>
                <a:cxn ang="0">
                  <a:pos x="3692" y="1042"/>
                </a:cxn>
                <a:cxn ang="0">
                  <a:pos x="3858" y="793"/>
                </a:cxn>
                <a:cxn ang="0">
                  <a:pos x="3926" y="634"/>
                </a:cxn>
                <a:cxn ang="0">
                  <a:pos x="3896" y="536"/>
                </a:cxn>
                <a:cxn ang="0">
                  <a:pos x="3798" y="460"/>
                </a:cxn>
                <a:cxn ang="0">
                  <a:pos x="3488" y="377"/>
                </a:cxn>
                <a:cxn ang="0">
                  <a:pos x="3307" y="309"/>
                </a:cxn>
                <a:cxn ang="0">
                  <a:pos x="3254" y="234"/>
                </a:cxn>
                <a:cxn ang="0">
                  <a:pos x="3322" y="105"/>
                </a:cxn>
                <a:cxn ang="0">
                  <a:pos x="3277" y="30"/>
                </a:cxn>
                <a:cxn ang="0">
                  <a:pos x="3126" y="0"/>
                </a:cxn>
                <a:cxn ang="0">
                  <a:pos x="2884" y="53"/>
                </a:cxn>
                <a:cxn ang="0">
                  <a:pos x="2582" y="173"/>
                </a:cxn>
                <a:cxn ang="0">
                  <a:pos x="2258" y="105"/>
                </a:cxn>
                <a:cxn ang="0">
                  <a:pos x="1835" y="45"/>
                </a:cxn>
                <a:cxn ang="0">
                  <a:pos x="1095" y="166"/>
                </a:cxn>
                <a:cxn ang="0">
                  <a:pos x="672" y="90"/>
                </a:cxn>
                <a:cxn ang="0">
                  <a:pos x="513" y="105"/>
                </a:cxn>
              </a:cxnLst>
              <a:rect l="0" t="0" r="r" b="b"/>
              <a:pathLst>
                <a:path w="4009" h="1978">
                  <a:moveTo>
                    <a:pt x="513" y="105"/>
                  </a:moveTo>
                  <a:lnTo>
                    <a:pt x="475" y="136"/>
                  </a:lnTo>
                  <a:lnTo>
                    <a:pt x="423" y="181"/>
                  </a:lnTo>
                  <a:lnTo>
                    <a:pt x="324" y="302"/>
                  </a:lnTo>
                  <a:lnTo>
                    <a:pt x="241" y="423"/>
                  </a:lnTo>
                  <a:lnTo>
                    <a:pt x="196" y="513"/>
                  </a:lnTo>
                  <a:lnTo>
                    <a:pt x="188" y="566"/>
                  </a:lnTo>
                  <a:lnTo>
                    <a:pt x="188" y="657"/>
                  </a:lnTo>
                  <a:lnTo>
                    <a:pt x="196" y="876"/>
                  </a:lnTo>
                  <a:lnTo>
                    <a:pt x="204" y="1095"/>
                  </a:lnTo>
                  <a:lnTo>
                    <a:pt x="204" y="1178"/>
                  </a:lnTo>
                  <a:lnTo>
                    <a:pt x="196" y="1231"/>
                  </a:lnTo>
                  <a:lnTo>
                    <a:pt x="181" y="1253"/>
                  </a:lnTo>
                  <a:lnTo>
                    <a:pt x="151" y="1284"/>
                  </a:lnTo>
                  <a:lnTo>
                    <a:pt x="75" y="1352"/>
                  </a:lnTo>
                  <a:lnTo>
                    <a:pt x="37" y="1397"/>
                  </a:lnTo>
                  <a:lnTo>
                    <a:pt x="7" y="1442"/>
                  </a:lnTo>
                  <a:lnTo>
                    <a:pt x="0" y="1495"/>
                  </a:lnTo>
                  <a:lnTo>
                    <a:pt x="7" y="1518"/>
                  </a:lnTo>
                  <a:lnTo>
                    <a:pt x="15" y="1540"/>
                  </a:lnTo>
                  <a:lnTo>
                    <a:pt x="37" y="1578"/>
                  </a:lnTo>
                  <a:lnTo>
                    <a:pt x="75" y="1601"/>
                  </a:lnTo>
                  <a:lnTo>
                    <a:pt x="113" y="1616"/>
                  </a:lnTo>
                  <a:lnTo>
                    <a:pt x="151" y="1623"/>
                  </a:lnTo>
                  <a:lnTo>
                    <a:pt x="249" y="1616"/>
                  </a:lnTo>
                  <a:lnTo>
                    <a:pt x="347" y="1601"/>
                  </a:lnTo>
                  <a:lnTo>
                    <a:pt x="536" y="1548"/>
                  </a:lnTo>
                  <a:lnTo>
                    <a:pt x="611" y="1533"/>
                  </a:lnTo>
                  <a:lnTo>
                    <a:pt x="642" y="1533"/>
                  </a:lnTo>
                  <a:lnTo>
                    <a:pt x="664" y="1540"/>
                  </a:lnTo>
                  <a:lnTo>
                    <a:pt x="702" y="1571"/>
                  </a:lnTo>
                  <a:lnTo>
                    <a:pt x="740" y="1616"/>
                  </a:lnTo>
                  <a:lnTo>
                    <a:pt x="830" y="1729"/>
                  </a:lnTo>
                  <a:lnTo>
                    <a:pt x="928" y="1850"/>
                  </a:lnTo>
                  <a:lnTo>
                    <a:pt x="974" y="1895"/>
                  </a:lnTo>
                  <a:lnTo>
                    <a:pt x="1019" y="1918"/>
                  </a:lnTo>
                  <a:lnTo>
                    <a:pt x="1042" y="1926"/>
                  </a:lnTo>
                  <a:lnTo>
                    <a:pt x="1080" y="1918"/>
                  </a:lnTo>
                  <a:lnTo>
                    <a:pt x="1147" y="1903"/>
                  </a:lnTo>
                  <a:lnTo>
                    <a:pt x="1223" y="1880"/>
                  </a:lnTo>
                  <a:lnTo>
                    <a:pt x="1306" y="1843"/>
                  </a:lnTo>
                  <a:lnTo>
                    <a:pt x="1465" y="1775"/>
                  </a:lnTo>
                  <a:lnTo>
                    <a:pt x="1525" y="1752"/>
                  </a:lnTo>
                  <a:lnTo>
                    <a:pt x="1570" y="1744"/>
                  </a:lnTo>
                  <a:lnTo>
                    <a:pt x="1616" y="1759"/>
                  </a:lnTo>
                  <a:lnTo>
                    <a:pt x="1684" y="1790"/>
                  </a:lnTo>
                  <a:lnTo>
                    <a:pt x="1850" y="1880"/>
                  </a:lnTo>
                  <a:lnTo>
                    <a:pt x="1940" y="1926"/>
                  </a:lnTo>
                  <a:lnTo>
                    <a:pt x="2023" y="1956"/>
                  </a:lnTo>
                  <a:lnTo>
                    <a:pt x="2106" y="1978"/>
                  </a:lnTo>
                  <a:lnTo>
                    <a:pt x="2144" y="1978"/>
                  </a:lnTo>
                  <a:lnTo>
                    <a:pt x="2174" y="1978"/>
                  </a:lnTo>
                  <a:lnTo>
                    <a:pt x="2197" y="1971"/>
                  </a:lnTo>
                  <a:lnTo>
                    <a:pt x="2220" y="1948"/>
                  </a:lnTo>
                  <a:lnTo>
                    <a:pt x="2258" y="1888"/>
                  </a:lnTo>
                  <a:lnTo>
                    <a:pt x="2288" y="1835"/>
                  </a:lnTo>
                  <a:lnTo>
                    <a:pt x="2310" y="1812"/>
                  </a:lnTo>
                  <a:lnTo>
                    <a:pt x="2325" y="1797"/>
                  </a:lnTo>
                  <a:lnTo>
                    <a:pt x="2378" y="1782"/>
                  </a:lnTo>
                  <a:lnTo>
                    <a:pt x="2446" y="1782"/>
                  </a:lnTo>
                  <a:lnTo>
                    <a:pt x="2529" y="1782"/>
                  </a:lnTo>
                  <a:lnTo>
                    <a:pt x="2620" y="1797"/>
                  </a:lnTo>
                  <a:lnTo>
                    <a:pt x="2831" y="1827"/>
                  </a:lnTo>
                  <a:lnTo>
                    <a:pt x="3058" y="1873"/>
                  </a:lnTo>
                  <a:lnTo>
                    <a:pt x="3285" y="1910"/>
                  </a:lnTo>
                  <a:lnTo>
                    <a:pt x="3496" y="1933"/>
                  </a:lnTo>
                  <a:lnTo>
                    <a:pt x="3594" y="1941"/>
                  </a:lnTo>
                  <a:lnTo>
                    <a:pt x="3677" y="1933"/>
                  </a:lnTo>
                  <a:lnTo>
                    <a:pt x="3753" y="1918"/>
                  </a:lnTo>
                  <a:lnTo>
                    <a:pt x="3813" y="1895"/>
                  </a:lnTo>
                  <a:lnTo>
                    <a:pt x="3851" y="1865"/>
                  </a:lnTo>
                  <a:lnTo>
                    <a:pt x="3889" y="1820"/>
                  </a:lnTo>
                  <a:lnTo>
                    <a:pt x="3926" y="1759"/>
                  </a:lnTo>
                  <a:lnTo>
                    <a:pt x="3957" y="1699"/>
                  </a:lnTo>
                  <a:lnTo>
                    <a:pt x="3987" y="1631"/>
                  </a:lnTo>
                  <a:lnTo>
                    <a:pt x="4002" y="1571"/>
                  </a:lnTo>
                  <a:lnTo>
                    <a:pt x="4009" y="1510"/>
                  </a:lnTo>
                  <a:lnTo>
                    <a:pt x="4002" y="1457"/>
                  </a:lnTo>
                  <a:lnTo>
                    <a:pt x="3979" y="1420"/>
                  </a:lnTo>
                  <a:lnTo>
                    <a:pt x="3941" y="1382"/>
                  </a:lnTo>
                  <a:lnTo>
                    <a:pt x="3828" y="1321"/>
                  </a:lnTo>
                  <a:lnTo>
                    <a:pt x="3715" y="1253"/>
                  </a:lnTo>
                  <a:lnTo>
                    <a:pt x="3677" y="1216"/>
                  </a:lnTo>
                  <a:lnTo>
                    <a:pt x="3655" y="1178"/>
                  </a:lnTo>
                  <a:lnTo>
                    <a:pt x="3655" y="1148"/>
                  </a:lnTo>
                  <a:lnTo>
                    <a:pt x="3655" y="1110"/>
                  </a:lnTo>
                  <a:lnTo>
                    <a:pt x="3692" y="1042"/>
                  </a:lnTo>
                  <a:lnTo>
                    <a:pt x="3738" y="959"/>
                  </a:lnTo>
                  <a:lnTo>
                    <a:pt x="3798" y="876"/>
                  </a:lnTo>
                  <a:lnTo>
                    <a:pt x="3858" y="793"/>
                  </a:lnTo>
                  <a:lnTo>
                    <a:pt x="3904" y="710"/>
                  </a:lnTo>
                  <a:lnTo>
                    <a:pt x="3919" y="672"/>
                  </a:lnTo>
                  <a:lnTo>
                    <a:pt x="3926" y="634"/>
                  </a:lnTo>
                  <a:lnTo>
                    <a:pt x="3926" y="596"/>
                  </a:lnTo>
                  <a:lnTo>
                    <a:pt x="3919" y="566"/>
                  </a:lnTo>
                  <a:lnTo>
                    <a:pt x="3896" y="536"/>
                  </a:lnTo>
                  <a:lnTo>
                    <a:pt x="3874" y="506"/>
                  </a:lnTo>
                  <a:lnTo>
                    <a:pt x="3836" y="483"/>
                  </a:lnTo>
                  <a:lnTo>
                    <a:pt x="3798" y="460"/>
                  </a:lnTo>
                  <a:lnTo>
                    <a:pt x="3700" y="430"/>
                  </a:lnTo>
                  <a:lnTo>
                    <a:pt x="3594" y="408"/>
                  </a:lnTo>
                  <a:lnTo>
                    <a:pt x="3488" y="377"/>
                  </a:lnTo>
                  <a:lnTo>
                    <a:pt x="3390" y="355"/>
                  </a:lnTo>
                  <a:lnTo>
                    <a:pt x="3345" y="332"/>
                  </a:lnTo>
                  <a:lnTo>
                    <a:pt x="3307" y="309"/>
                  </a:lnTo>
                  <a:lnTo>
                    <a:pt x="3285" y="287"/>
                  </a:lnTo>
                  <a:lnTo>
                    <a:pt x="3262" y="256"/>
                  </a:lnTo>
                  <a:lnTo>
                    <a:pt x="3254" y="234"/>
                  </a:lnTo>
                  <a:lnTo>
                    <a:pt x="3262" y="211"/>
                  </a:lnTo>
                  <a:lnTo>
                    <a:pt x="3300" y="158"/>
                  </a:lnTo>
                  <a:lnTo>
                    <a:pt x="3322" y="105"/>
                  </a:lnTo>
                  <a:lnTo>
                    <a:pt x="3330" y="83"/>
                  </a:lnTo>
                  <a:lnTo>
                    <a:pt x="3315" y="60"/>
                  </a:lnTo>
                  <a:lnTo>
                    <a:pt x="3277" y="30"/>
                  </a:lnTo>
                  <a:lnTo>
                    <a:pt x="3232" y="7"/>
                  </a:lnTo>
                  <a:lnTo>
                    <a:pt x="3186" y="0"/>
                  </a:lnTo>
                  <a:lnTo>
                    <a:pt x="3126" y="0"/>
                  </a:lnTo>
                  <a:lnTo>
                    <a:pt x="3073" y="0"/>
                  </a:lnTo>
                  <a:lnTo>
                    <a:pt x="3013" y="15"/>
                  </a:lnTo>
                  <a:lnTo>
                    <a:pt x="2884" y="53"/>
                  </a:lnTo>
                  <a:lnTo>
                    <a:pt x="2763" y="98"/>
                  </a:lnTo>
                  <a:lnTo>
                    <a:pt x="2665" y="136"/>
                  </a:lnTo>
                  <a:lnTo>
                    <a:pt x="2582" y="173"/>
                  </a:lnTo>
                  <a:lnTo>
                    <a:pt x="2537" y="181"/>
                  </a:lnTo>
                  <a:lnTo>
                    <a:pt x="2439" y="158"/>
                  </a:lnTo>
                  <a:lnTo>
                    <a:pt x="2258" y="105"/>
                  </a:lnTo>
                  <a:lnTo>
                    <a:pt x="2084" y="45"/>
                  </a:lnTo>
                  <a:lnTo>
                    <a:pt x="1978" y="22"/>
                  </a:lnTo>
                  <a:lnTo>
                    <a:pt x="1835" y="45"/>
                  </a:lnTo>
                  <a:lnTo>
                    <a:pt x="1585" y="98"/>
                  </a:lnTo>
                  <a:lnTo>
                    <a:pt x="1208" y="181"/>
                  </a:lnTo>
                  <a:lnTo>
                    <a:pt x="1095" y="166"/>
                  </a:lnTo>
                  <a:lnTo>
                    <a:pt x="891" y="121"/>
                  </a:lnTo>
                  <a:lnTo>
                    <a:pt x="777" y="105"/>
                  </a:lnTo>
                  <a:lnTo>
                    <a:pt x="672" y="90"/>
                  </a:lnTo>
                  <a:lnTo>
                    <a:pt x="581" y="90"/>
                  </a:lnTo>
                  <a:lnTo>
                    <a:pt x="543" y="98"/>
                  </a:lnTo>
                  <a:lnTo>
                    <a:pt x="513" y="105"/>
                  </a:lnTo>
                  <a:close/>
                </a:path>
              </a:pathLst>
            </a:cu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402439" name="Oval 7"/>
            <p:cNvSpPr>
              <a:spLocks noChangeArrowheads="1"/>
            </p:cNvSpPr>
            <p:nvPr/>
          </p:nvSpPr>
          <p:spPr bwMode="auto">
            <a:xfrm>
              <a:off x="2235" y="3649"/>
              <a:ext cx="122" cy="1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40" name="Freeform 8"/>
            <p:cNvSpPr>
              <a:spLocks/>
            </p:cNvSpPr>
            <p:nvPr/>
          </p:nvSpPr>
          <p:spPr bwMode="auto">
            <a:xfrm>
              <a:off x="1309" y="2414"/>
              <a:ext cx="3437" cy="1789"/>
            </a:xfrm>
            <a:custGeom>
              <a:avLst/>
              <a:gdLst/>
              <a:ahLst/>
              <a:cxnLst>
                <a:cxn ang="0">
                  <a:pos x="423" y="181"/>
                </a:cxn>
                <a:cxn ang="0">
                  <a:pos x="196" y="514"/>
                </a:cxn>
                <a:cxn ang="0">
                  <a:pos x="196" y="876"/>
                </a:cxn>
                <a:cxn ang="0">
                  <a:pos x="196" y="1231"/>
                </a:cxn>
                <a:cxn ang="0">
                  <a:pos x="76" y="1352"/>
                </a:cxn>
                <a:cxn ang="0">
                  <a:pos x="0" y="1496"/>
                </a:cxn>
                <a:cxn ang="0">
                  <a:pos x="38" y="1579"/>
                </a:cxn>
                <a:cxn ang="0">
                  <a:pos x="151" y="1624"/>
                </a:cxn>
                <a:cxn ang="0">
                  <a:pos x="536" y="1548"/>
                </a:cxn>
                <a:cxn ang="0">
                  <a:pos x="665" y="1541"/>
                </a:cxn>
                <a:cxn ang="0">
                  <a:pos x="831" y="1730"/>
                </a:cxn>
                <a:cxn ang="0">
                  <a:pos x="1020" y="1918"/>
                </a:cxn>
                <a:cxn ang="0">
                  <a:pos x="1148" y="1903"/>
                </a:cxn>
                <a:cxn ang="0">
                  <a:pos x="1465" y="1775"/>
                </a:cxn>
                <a:cxn ang="0">
                  <a:pos x="1616" y="1760"/>
                </a:cxn>
                <a:cxn ang="0">
                  <a:pos x="1941" y="1926"/>
                </a:cxn>
                <a:cxn ang="0">
                  <a:pos x="2145" y="1979"/>
                </a:cxn>
                <a:cxn ang="0">
                  <a:pos x="2220" y="1949"/>
                </a:cxn>
                <a:cxn ang="0">
                  <a:pos x="2311" y="1813"/>
                </a:cxn>
                <a:cxn ang="0">
                  <a:pos x="2447" y="1783"/>
                </a:cxn>
                <a:cxn ang="0">
                  <a:pos x="2832" y="1828"/>
                </a:cxn>
                <a:cxn ang="0">
                  <a:pos x="3496" y="1934"/>
                </a:cxn>
                <a:cxn ang="0">
                  <a:pos x="3753" y="1918"/>
                </a:cxn>
                <a:cxn ang="0">
                  <a:pos x="3889" y="1820"/>
                </a:cxn>
                <a:cxn ang="0">
                  <a:pos x="3987" y="1631"/>
                </a:cxn>
                <a:cxn ang="0">
                  <a:pos x="4002" y="1458"/>
                </a:cxn>
                <a:cxn ang="0">
                  <a:pos x="3829" y="1322"/>
                </a:cxn>
                <a:cxn ang="0">
                  <a:pos x="3655" y="1178"/>
                </a:cxn>
                <a:cxn ang="0">
                  <a:pos x="3693" y="1042"/>
                </a:cxn>
                <a:cxn ang="0">
                  <a:pos x="3859" y="793"/>
                </a:cxn>
                <a:cxn ang="0">
                  <a:pos x="3927" y="635"/>
                </a:cxn>
                <a:cxn ang="0">
                  <a:pos x="3897" y="536"/>
                </a:cxn>
                <a:cxn ang="0">
                  <a:pos x="3798" y="461"/>
                </a:cxn>
                <a:cxn ang="0">
                  <a:pos x="3489" y="378"/>
                </a:cxn>
                <a:cxn ang="0">
                  <a:pos x="3308" y="310"/>
                </a:cxn>
                <a:cxn ang="0">
                  <a:pos x="3255" y="234"/>
                </a:cxn>
                <a:cxn ang="0">
                  <a:pos x="3323" y="106"/>
                </a:cxn>
                <a:cxn ang="0">
                  <a:pos x="3277" y="30"/>
                </a:cxn>
                <a:cxn ang="0">
                  <a:pos x="3126" y="0"/>
                </a:cxn>
                <a:cxn ang="0">
                  <a:pos x="2885" y="53"/>
                </a:cxn>
                <a:cxn ang="0">
                  <a:pos x="2583" y="174"/>
                </a:cxn>
                <a:cxn ang="0">
                  <a:pos x="2258" y="106"/>
                </a:cxn>
                <a:cxn ang="0">
                  <a:pos x="1835" y="45"/>
                </a:cxn>
                <a:cxn ang="0">
                  <a:pos x="1095" y="166"/>
                </a:cxn>
                <a:cxn ang="0">
                  <a:pos x="672" y="91"/>
                </a:cxn>
                <a:cxn ang="0">
                  <a:pos x="514" y="106"/>
                </a:cxn>
              </a:cxnLst>
              <a:rect l="0" t="0" r="r" b="b"/>
              <a:pathLst>
                <a:path w="4010" h="1979">
                  <a:moveTo>
                    <a:pt x="514" y="106"/>
                  </a:moveTo>
                  <a:lnTo>
                    <a:pt x="476" y="136"/>
                  </a:lnTo>
                  <a:lnTo>
                    <a:pt x="423" y="181"/>
                  </a:lnTo>
                  <a:lnTo>
                    <a:pt x="325" y="302"/>
                  </a:lnTo>
                  <a:lnTo>
                    <a:pt x="242" y="423"/>
                  </a:lnTo>
                  <a:lnTo>
                    <a:pt x="196" y="514"/>
                  </a:lnTo>
                  <a:lnTo>
                    <a:pt x="189" y="567"/>
                  </a:lnTo>
                  <a:lnTo>
                    <a:pt x="189" y="657"/>
                  </a:lnTo>
                  <a:lnTo>
                    <a:pt x="196" y="876"/>
                  </a:lnTo>
                  <a:lnTo>
                    <a:pt x="204" y="1095"/>
                  </a:lnTo>
                  <a:lnTo>
                    <a:pt x="204" y="1178"/>
                  </a:lnTo>
                  <a:lnTo>
                    <a:pt x="196" y="1231"/>
                  </a:lnTo>
                  <a:lnTo>
                    <a:pt x="181" y="1254"/>
                  </a:lnTo>
                  <a:lnTo>
                    <a:pt x="151" y="1284"/>
                  </a:lnTo>
                  <a:lnTo>
                    <a:pt x="76" y="1352"/>
                  </a:lnTo>
                  <a:lnTo>
                    <a:pt x="38" y="1397"/>
                  </a:lnTo>
                  <a:lnTo>
                    <a:pt x="8" y="1443"/>
                  </a:lnTo>
                  <a:lnTo>
                    <a:pt x="0" y="1496"/>
                  </a:lnTo>
                  <a:lnTo>
                    <a:pt x="8" y="1518"/>
                  </a:lnTo>
                  <a:lnTo>
                    <a:pt x="15" y="1541"/>
                  </a:lnTo>
                  <a:lnTo>
                    <a:pt x="38" y="1579"/>
                  </a:lnTo>
                  <a:lnTo>
                    <a:pt x="76" y="1601"/>
                  </a:lnTo>
                  <a:lnTo>
                    <a:pt x="113" y="1616"/>
                  </a:lnTo>
                  <a:lnTo>
                    <a:pt x="151" y="1624"/>
                  </a:lnTo>
                  <a:lnTo>
                    <a:pt x="249" y="1616"/>
                  </a:lnTo>
                  <a:lnTo>
                    <a:pt x="347" y="1601"/>
                  </a:lnTo>
                  <a:lnTo>
                    <a:pt x="536" y="1548"/>
                  </a:lnTo>
                  <a:lnTo>
                    <a:pt x="612" y="1533"/>
                  </a:lnTo>
                  <a:lnTo>
                    <a:pt x="642" y="1533"/>
                  </a:lnTo>
                  <a:lnTo>
                    <a:pt x="665" y="1541"/>
                  </a:lnTo>
                  <a:lnTo>
                    <a:pt x="702" y="1571"/>
                  </a:lnTo>
                  <a:lnTo>
                    <a:pt x="740" y="1616"/>
                  </a:lnTo>
                  <a:lnTo>
                    <a:pt x="831" y="1730"/>
                  </a:lnTo>
                  <a:lnTo>
                    <a:pt x="929" y="1851"/>
                  </a:lnTo>
                  <a:lnTo>
                    <a:pt x="974" y="1896"/>
                  </a:lnTo>
                  <a:lnTo>
                    <a:pt x="1020" y="1918"/>
                  </a:lnTo>
                  <a:lnTo>
                    <a:pt x="1042" y="1926"/>
                  </a:lnTo>
                  <a:lnTo>
                    <a:pt x="1080" y="1918"/>
                  </a:lnTo>
                  <a:lnTo>
                    <a:pt x="1148" y="1903"/>
                  </a:lnTo>
                  <a:lnTo>
                    <a:pt x="1223" y="1881"/>
                  </a:lnTo>
                  <a:lnTo>
                    <a:pt x="1306" y="1843"/>
                  </a:lnTo>
                  <a:lnTo>
                    <a:pt x="1465" y="1775"/>
                  </a:lnTo>
                  <a:lnTo>
                    <a:pt x="1525" y="1752"/>
                  </a:lnTo>
                  <a:lnTo>
                    <a:pt x="1571" y="1745"/>
                  </a:lnTo>
                  <a:lnTo>
                    <a:pt x="1616" y="1760"/>
                  </a:lnTo>
                  <a:lnTo>
                    <a:pt x="1684" y="1790"/>
                  </a:lnTo>
                  <a:lnTo>
                    <a:pt x="1850" y="1881"/>
                  </a:lnTo>
                  <a:lnTo>
                    <a:pt x="1941" y="1926"/>
                  </a:lnTo>
                  <a:lnTo>
                    <a:pt x="2024" y="1956"/>
                  </a:lnTo>
                  <a:lnTo>
                    <a:pt x="2107" y="1979"/>
                  </a:lnTo>
                  <a:lnTo>
                    <a:pt x="2145" y="1979"/>
                  </a:lnTo>
                  <a:lnTo>
                    <a:pt x="2175" y="1979"/>
                  </a:lnTo>
                  <a:lnTo>
                    <a:pt x="2198" y="1971"/>
                  </a:lnTo>
                  <a:lnTo>
                    <a:pt x="2220" y="1949"/>
                  </a:lnTo>
                  <a:lnTo>
                    <a:pt x="2258" y="1888"/>
                  </a:lnTo>
                  <a:lnTo>
                    <a:pt x="2288" y="1835"/>
                  </a:lnTo>
                  <a:lnTo>
                    <a:pt x="2311" y="1813"/>
                  </a:lnTo>
                  <a:lnTo>
                    <a:pt x="2326" y="1798"/>
                  </a:lnTo>
                  <a:lnTo>
                    <a:pt x="2379" y="1783"/>
                  </a:lnTo>
                  <a:lnTo>
                    <a:pt x="2447" y="1783"/>
                  </a:lnTo>
                  <a:lnTo>
                    <a:pt x="2530" y="1783"/>
                  </a:lnTo>
                  <a:lnTo>
                    <a:pt x="2620" y="1798"/>
                  </a:lnTo>
                  <a:lnTo>
                    <a:pt x="2832" y="1828"/>
                  </a:lnTo>
                  <a:lnTo>
                    <a:pt x="3058" y="1873"/>
                  </a:lnTo>
                  <a:lnTo>
                    <a:pt x="3285" y="1911"/>
                  </a:lnTo>
                  <a:lnTo>
                    <a:pt x="3496" y="1934"/>
                  </a:lnTo>
                  <a:lnTo>
                    <a:pt x="3595" y="1941"/>
                  </a:lnTo>
                  <a:lnTo>
                    <a:pt x="3678" y="1934"/>
                  </a:lnTo>
                  <a:lnTo>
                    <a:pt x="3753" y="1918"/>
                  </a:lnTo>
                  <a:lnTo>
                    <a:pt x="3814" y="1896"/>
                  </a:lnTo>
                  <a:lnTo>
                    <a:pt x="3851" y="1866"/>
                  </a:lnTo>
                  <a:lnTo>
                    <a:pt x="3889" y="1820"/>
                  </a:lnTo>
                  <a:lnTo>
                    <a:pt x="3927" y="1760"/>
                  </a:lnTo>
                  <a:lnTo>
                    <a:pt x="3957" y="1699"/>
                  </a:lnTo>
                  <a:lnTo>
                    <a:pt x="3987" y="1631"/>
                  </a:lnTo>
                  <a:lnTo>
                    <a:pt x="4002" y="1571"/>
                  </a:lnTo>
                  <a:lnTo>
                    <a:pt x="4010" y="1511"/>
                  </a:lnTo>
                  <a:lnTo>
                    <a:pt x="4002" y="1458"/>
                  </a:lnTo>
                  <a:lnTo>
                    <a:pt x="3980" y="1420"/>
                  </a:lnTo>
                  <a:lnTo>
                    <a:pt x="3942" y="1382"/>
                  </a:lnTo>
                  <a:lnTo>
                    <a:pt x="3829" y="1322"/>
                  </a:lnTo>
                  <a:lnTo>
                    <a:pt x="3715" y="1254"/>
                  </a:lnTo>
                  <a:lnTo>
                    <a:pt x="3678" y="1216"/>
                  </a:lnTo>
                  <a:lnTo>
                    <a:pt x="3655" y="1178"/>
                  </a:lnTo>
                  <a:lnTo>
                    <a:pt x="3655" y="1148"/>
                  </a:lnTo>
                  <a:lnTo>
                    <a:pt x="3655" y="1110"/>
                  </a:lnTo>
                  <a:lnTo>
                    <a:pt x="3693" y="1042"/>
                  </a:lnTo>
                  <a:lnTo>
                    <a:pt x="3738" y="959"/>
                  </a:lnTo>
                  <a:lnTo>
                    <a:pt x="3798" y="876"/>
                  </a:lnTo>
                  <a:lnTo>
                    <a:pt x="3859" y="793"/>
                  </a:lnTo>
                  <a:lnTo>
                    <a:pt x="3904" y="710"/>
                  </a:lnTo>
                  <a:lnTo>
                    <a:pt x="3919" y="672"/>
                  </a:lnTo>
                  <a:lnTo>
                    <a:pt x="3927" y="635"/>
                  </a:lnTo>
                  <a:lnTo>
                    <a:pt x="3927" y="597"/>
                  </a:lnTo>
                  <a:lnTo>
                    <a:pt x="3919" y="567"/>
                  </a:lnTo>
                  <a:lnTo>
                    <a:pt x="3897" y="536"/>
                  </a:lnTo>
                  <a:lnTo>
                    <a:pt x="3874" y="506"/>
                  </a:lnTo>
                  <a:lnTo>
                    <a:pt x="3836" y="483"/>
                  </a:lnTo>
                  <a:lnTo>
                    <a:pt x="3798" y="461"/>
                  </a:lnTo>
                  <a:lnTo>
                    <a:pt x="3700" y="431"/>
                  </a:lnTo>
                  <a:lnTo>
                    <a:pt x="3595" y="408"/>
                  </a:lnTo>
                  <a:lnTo>
                    <a:pt x="3489" y="378"/>
                  </a:lnTo>
                  <a:lnTo>
                    <a:pt x="3391" y="355"/>
                  </a:lnTo>
                  <a:lnTo>
                    <a:pt x="3345" y="332"/>
                  </a:lnTo>
                  <a:lnTo>
                    <a:pt x="3308" y="310"/>
                  </a:lnTo>
                  <a:lnTo>
                    <a:pt x="3285" y="287"/>
                  </a:lnTo>
                  <a:lnTo>
                    <a:pt x="3262" y="257"/>
                  </a:lnTo>
                  <a:lnTo>
                    <a:pt x="3255" y="234"/>
                  </a:lnTo>
                  <a:lnTo>
                    <a:pt x="3262" y="212"/>
                  </a:lnTo>
                  <a:lnTo>
                    <a:pt x="3300" y="159"/>
                  </a:lnTo>
                  <a:lnTo>
                    <a:pt x="3323" y="106"/>
                  </a:lnTo>
                  <a:lnTo>
                    <a:pt x="3330" y="83"/>
                  </a:lnTo>
                  <a:lnTo>
                    <a:pt x="3315" y="61"/>
                  </a:lnTo>
                  <a:lnTo>
                    <a:pt x="3277" y="30"/>
                  </a:lnTo>
                  <a:lnTo>
                    <a:pt x="3232" y="8"/>
                  </a:lnTo>
                  <a:lnTo>
                    <a:pt x="3187" y="0"/>
                  </a:lnTo>
                  <a:lnTo>
                    <a:pt x="3126" y="0"/>
                  </a:lnTo>
                  <a:lnTo>
                    <a:pt x="3074" y="0"/>
                  </a:lnTo>
                  <a:lnTo>
                    <a:pt x="3013" y="15"/>
                  </a:lnTo>
                  <a:lnTo>
                    <a:pt x="2885" y="53"/>
                  </a:lnTo>
                  <a:lnTo>
                    <a:pt x="2764" y="98"/>
                  </a:lnTo>
                  <a:lnTo>
                    <a:pt x="2666" y="136"/>
                  </a:lnTo>
                  <a:lnTo>
                    <a:pt x="2583" y="174"/>
                  </a:lnTo>
                  <a:lnTo>
                    <a:pt x="2537" y="181"/>
                  </a:lnTo>
                  <a:lnTo>
                    <a:pt x="2439" y="159"/>
                  </a:lnTo>
                  <a:lnTo>
                    <a:pt x="2258" y="106"/>
                  </a:lnTo>
                  <a:lnTo>
                    <a:pt x="2084" y="45"/>
                  </a:lnTo>
                  <a:lnTo>
                    <a:pt x="1979" y="23"/>
                  </a:lnTo>
                  <a:lnTo>
                    <a:pt x="1835" y="45"/>
                  </a:lnTo>
                  <a:lnTo>
                    <a:pt x="1586" y="98"/>
                  </a:lnTo>
                  <a:lnTo>
                    <a:pt x="1208" y="181"/>
                  </a:lnTo>
                  <a:lnTo>
                    <a:pt x="1095" y="166"/>
                  </a:lnTo>
                  <a:lnTo>
                    <a:pt x="891" y="121"/>
                  </a:lnTo>
                  <a:lnTo>
                    <a:pt x="778" y="106"/>
                  </a:lnTo>
                  <a:lnTo>
                    <a:pt x="672" y="91"/>
                  </a:lnTo>
                  <a:lnTo>
                    <a:pt x="582" y="91"/>
                  </a:lnTo>
                  <a:lnTo>
                    <a:pt x="544" y="98"/>
                  </a:lnTo>
                  <a:lnTo>
                    <a:pt x="514" y="106"/>
                  </a:lnTo>
                  <a:close/>
                </a:path>
              </a:pathLst>
            </a:cu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402441" name="Freeform 9"/>
            <p:cNvSpPr>
              <a:spLocks/>
            </p:cNvSpPr>
            <p:nvPr/>
          </p:nvSpPr>
          <p:spPr bwMode="auto">
            <a:xfrm>
              <a:off x="1303" y="2407"/>
              <a:ext cx="3436" cy="1788"/>
            </a:xfrm>
            <a:custGeom>
              <a:avLst/>
              <a:gdLst/>
              <a:ahLst/>
              <a:cxnLst>
                <a:cxn ang="0">
                  <a:pos x="422" y="181"/>
                </a:cxn>
                <a:cxn ang="0">
                  <a:pos x="196" y="513"/>
                </a:cxn>
                <a:cxn ang="0">
                  <a:pos x="196" y="876"/>
                </a:cxn>
                <a:cxn ang="0">
                  <a:pos x="196" y="1231"/>
                </a:cxn>
                <a:cxn ang="0">
                  <a:pos x="75" y="1351"/>
                </a:cxn>
                <a:cxn ang="0">
                  <a:pos x="0" y="1495"/>
                </a:cxn>
                <a:cxn ang="0">
                  <a:pos x="37" y="1578"/>
                </a:cxn>
                <a:cxn ang="0">
                  <a:pos x="151" y="1623"/>
                </a:cxn>
                <a:cxn ang="0">
                  <a:pos x="536" y="1548"/>
                </a:cxn>
                <a:cxn ang="0">
                  <a:pos x="664" y="1540"/>
                </a:cxn>
                <a:cxn ang="0">
                  <a:pos x="830" y="1729"/>
                </a:cxn>
                <a:cxn ang="0">
                  <a:pos x="1019" y="1918"/>
                </a:cxn>
                <a:cxn ang="0">
                  <a:pos x="1147" y="1903"/>
                </a:cxn>
                <a:cxn ang="0">
                  <a:pos x="1465" y="1774"/>
                </a:cxn>
                <a:cxn ang="0">
                  <a:pos x="1616" y="1759"/>
                </a:cxn>
                <a:cxn ang="0">
                  <a:pos x="1940" y="1925"/>
                </a:cxn>
                <a:cxn ang="0">
                  <a:pos x="2144" y="1978"/>
                </a:cxn>
                <a:cxn ang="0">
                  <a:pos x="2220" y="1948"/>
                </a:cxn>
                <a:cxn ang="0">
                  <a:pos x="2310" y="1812"/>
                </a:cxn>
                <a:cxn ang="0">
                  <a:pos x="2446" y="1782"/>
                </a:cxn>
                <a:cxn ang="0">
                  <a:pos x="2831" y="1827"/>
                </a:cxn>
                <a:cxn ang="0">
                  <a:pos x="3496" y="1933"/>
                </a:cxn>
                <a:cxn ang="0">
                  <a:pos x="3753" y="1918"/>
                </a:cxn>
                <a:cxn ang="0">
                  <a:pos x="3889" y="1820"/>
                </a:cxn>
                <a:cxn ang="0">
                  <a:pos x="3987" y="1631"/>
                </a:cxn>
                <a:cxn ang="0">
                  <a:pos x="4002" y="1457"/>
                </a:cxn>
                <a:cxn ang="0">
                  <a:pos x="3828" y="1321"/>
                </a:cxn>
                <a:cxn ang="0">
                  <a:pos x="3654" y="1178"/>
                </a:cxn>
                <a:cxn ang="0">
                  <a:pos x="3692" y="1042"/>
                </a:cxn>
                <a:cxn ang="0">
                  <a:pos x="3858" y="793"/>
                </a:cxn>
                <a:cxn ang="0">
                  <a:pos x="3926" y="634"/>
                </a:cxn>
                <a:cxn ang="0">
                  <a:pos x="3896" y="536"/>
                </a:cxn>
                <a:cxn ang="0">
                  <a:pos x="3798" y="460"/>
                </a:cxn>
                <a:cxn ang="0">
                  <a:pos x="3488" y="377"/>
                </a:cxn>
                <a:cxn ang="0">
                  <a:pos x="3307" y="309"/>
                </a:cxn>
                <a:cxn ang="0">
                  <a:pos x="3254" y="234"/>
                </a:cxn>
                <a:cxn ang="0">
                  <a:pos x="3322" y="105"/>
                </a:cxn>
                <a:cxn ang="0">
                  <a:pos x="3277" y="30"/>
                </a:cxn>
                <a:cxn ang="0">
                  <a:pos x="3126" y="0"/>
                </a:cxn>
                <a:cxn ang="0">
                  <a:pos x="2884" y="52"/>
                </a:cxn>
                <a:cxn ang="0">
                  <a:pos x="2582" y="173"/>
                </a:cxn>
                <a:cxn ang="0">
                  <a:pos x="2257" y="105"/>
                </a:cxn>
                <a:cxn ang="0">
                  <a:pos x="1835" y="45"/>
                </a:cxn>
                <a:cxn ang="0">
                  <a:pos x="1095" y="166"/>
                </a:cxn>
                <a:cxn ang="0">
                  <a:pos x="672" y="90"/>
                </a:cxn>
                <a:cxn ang="0">
                  <a:pos x="513" y="105"/>
                </a:cxn>
              </a:cxnLst>
              <a:rect l="0" t="0" r="r" b="b"/>
              <a:pathLst>
                <a:path w="4009" h="1978">
                  <a:moveTo>
                    <a:pt x="513" y="105"/>
                  </a:moveTo>
                  <a:lnTo>
                    <a:pt x="475" y="136"/>
                  </a:lnTo>
                  <a:lnTo>
                    <a:pt x="422" y="181"/>
                  </a:lnTo>
                  <a:lnTo>
                    <a:pt x="324" y="302"/>
                  </a:lnTo>
                  <a:lnTo>
                    <a:pt x="241" y="423"/>
                  </a:lnTo>
                  <a:lnTo>
                    <a:pt x="196" y="513"/>
                  </a:lnTo>
                  <a:lnTo>
                    <a:pt x="188" y="566"/>
                  </a:lnTo>
                  <a:lnTo>
                    <a:pt x="188" y="657"/>
                  </a:lnTo>
                  <a:lnTo>
                    <a:pt x="196" y="876"/>
                  </a:lnTo>
                  <a:lnTo>
                    <a:pt x="203" y="1095"/>
                  </a:lnTo>
                  <a:lnTo>
                    <a:pt x="203" y="1178"/>
                  </a:lnTo>
                  <a:lnTo>
                    <a:pt x="196" y="1231"/>
                  </a:lnTo>
                  <a:lnTo>
                    <a:pt x="181" y="1253"/>
                  </a:lnTo>
                  <a:lnTo>
                    <a:pt x="151" y="1284"/>
                  </a:lnTo>
                  <a:lnTo>
                    <a:pt x="75" y="1351"/>
                  </a:lnTo>
                  <a:lnTo>
                    <a:pt x="37" y="1397"/>
                  </a:lnTo>
                  <a:lnTo>
                    <a:pt x="7" y="1442"/>
                  </a:lnTo>
                  <a:lnTo>
                    <a:pt x="0" y="1495"/>
                  </a:lnTo>
                  <a:lnTo>
                    <a:pt x="7" y="1518"/>
                  </a:lnTo>
                  <a:lnTo>
                    <a:pt x="15" y="1540"/>
                  </a:lnTo>
                  <a:lnTo>
                    <a:pt x="37" y="1578"/>
                  </a:lnTo>
                  <a:lnTo>
                    <a:pt x="75" y="1601"/>
                  </a:lnTo>
                  <a:lnTo>
                    <a:pt x="113" y="1616"/>
                  </a:lnTo>
                  <a:lnTo>
                    <a:pt x="151" y="1623"/>
                  </a:lnTo>
                  <a:lnTo>
                    <a:pt x="249" y="1616"/>
                  </a:lnTo>
                  <a:lnTo>
                    <a:pt x="347" y="1601"/>
                  </a:lnTo>
                  <a:lnTo>
                    <a:pt x="536" y="1548"/>
                  </a:lnTo>
                  <a:lnTo>
                    <a:pt x="611" y="1533"/>
                  </a:lnTo>
                  <a:lnTo>
                    <a:pt x="641" y="1533"/>
                  </a:lnTo>
                  <a:lnTo>
                    <a:pt x="664" y="1540"/>
                  </a:lnTo>
                  <a:lnTo>
                    <a:pt x="702" y="1571"/>
                  </a:lnTo>
                  <a:lnTo>
                    <a:pt x="740" y="1616"/>
                  </a:lnTo>
                  <a:lnTo>
                    <a:pt x="830" y="1729"/>
                  </a:lnTo>
                  <a:lnTo>
                    <a:pt x="928" y="1850"/>
                  </a:lnTo>
                  <a:lnTo>
                    <a:pt x="974" y="1895"/>
                  </a:lnTo>
                  <a:lnTo>
                    <a:pt x="1019" y="1918"/>
                  </a:lnTo>
                  <a:lnTo>
                    <a:pt x="1042" y="1925"/>
                  </a:lnTo>
                  <a:lnTo>
                    <a:pt x="1079" y="1918"/>
                  </a:lnTo>
                  <a:lnTo>
                    <a:pt x="1147" y="1903"/>
                  </a:lnTo>
                  <a:lnTo>
                    <a:pt x="1223" y="1880"/>
                  </a:lnTo>
                  <a:lnTo>
                    <a:pt x="1306" y="1842"/>
                  </a:lnTo>
                  <a:lnTo>
                    <a:pt x="1465" y="1774"/>
                  </a:lnTo>
                  <a:lnTo>
                    <a:pt x="1525" y="1752"/>
                  </a:lnTo>
                  <a:lnTo>
                    <a:pt x="1570" y="1744"/>
                  </a:lnTo>
                  <a:lnTo>
                    <a:pt x="1616" y="1759"/>
                  </a:lnTo>
                  <a:lnTo>
                    <a:pt x="1684" y="1790"/>
                  </a:lnTo>
                  <a:lnTo>
                    <a:pt x="1850" y="1880"/>
                  </a:lnTo>
                  <a:lnTo>
                    <a:pt x="1940" y="1925"/>
                  </a:lnTo>
                  <a:lnTo>
                    <a:pt x="2023" y="1956"/>
                  </a:lnTo>
                  <a:lnTo>
                    <a:pt x="2106" y="1978"/>
                  </a:lnTo>
                  <a:lnTo>
                    <a:pt x="2144" y="1978"/>
                  </a:lnTo>
                  <a:lnTo>
                    <a:pt x="2174" y="1978"/>
                  </a:lnTo>
                  <a:lnTo>
                    <a:pt x="2197" y="1971"/>
                  </a:lnTo>
                  <a:lnTo>
                    <a:pt x="2220" y="1948"/>
                  </a:lnTo>
                  <a:lnTo>
                    <a:pt x="2257" y="1888"/>
                  </a:lnTo>
                  <a:lnTo>
                    <a:pt x="2288" y="1835"/>
                  </a:lnTo>
                  <a:lnTo>
                    <a:pt x="2310" y="1812"/>
                  </a:lnTo>
                  <a:lnTo>
                    <a:pt x="2325" y="1797"/>
                  </a:lnTo>
                  <a:lnTo>
                    <a:pt x="2378" y="1782"/>
                  </a:lnTo>
                  <a:lnTo>
                    <a:pt x="2446" y="1782"/>
                  </a:lnTo>
                  <a:lnTo>
                    <a:pt x="2529" y="1782"/>
                  </a:lnTo>
                  <a:lnTo>
                    <a:pt x="2620" y="1797"/>
                  </a:lnTo>
                  <a:lnTo>
                    <a:pt x="2831" y="1827"/>
                  </a:lnTo>
                  <a:lnTo>
                    <a:pt x="3058" y="1873"/>
                  </a:lnTo>
                  <a:lnTo>
                    <a:pt x="3284" y="1910"/>
                  </a:lnTo>
                  <a:lnTo>
                    <a:pt x="3496" y="1933"/>
                  </a:lnTo>
                  <a:lnTo>
                    <a:pt x="3594" y="1941"/>
                  </a:lnTo>
                  <a:lnTo>
                    <a:pt x="3677" y="1933"/>
                  </a:lnTo>
                  <a:lnTo>
                    <a:pt x="3753" y="1918"/>
                  </a:lnTo>
                  <a:lnTo>
                    <a:pt x="3813" y="1895"/>
                  </a:lnTo>
                  <a:lnTo>
                    <a:pt x="3851" y="1865"/>
                  </a:lnTo>
                  <a:lnTo>
                    <a:pt x="3889" y="1820"/>
                  </a:lnTo>
                  <a:lnTo>
                    <a:pt x="3926" y="1759"/>
                  </a:lnTo>
                  <a:lnTo>
                    <a:pt x="3956" y="1699"/>
                  </a:lnTo>
                  <a:lnTo>
                    <a:pt x="3987" y="1631"/>
                  </a:lnTo>
                  <a:lnTo>
                    <a:pt x="4002" y="1571"/>
                  </a:lnTo>
                  <a:lnTo>
                    <a:pt x="4009" y="1510"/>
                  </a:lnTo>
                  <a:lnTo>
                    <a:pt x="4002" y="1457"/>
                  </a:lnTo>
                  <a:lnTo>
                    <a:pt x="3979" y="1419"/>
                  </a:lnTo>
                  <a:lnTo>
                    <a:pt x="3941" y="1382"/>
                  </a:lnTo>
                  <a:lnTo>
                    <a:pt x="3828" y="1321"/>
                  </a:lnTo>
                  <a:lnTo>
                    <a:pt x="3715" y="1253"/>
                  </a:lnTo>
                  <a:lnTo>
                    <a:pt x="3677" y="1216"/>
                  </a:lnTo>
                  <a:lnTo>
                    <a:pt x="3654" y="1178"/>
                  </a:lnTo>
                  <a:lnTo>
                    <a:pt x="3654" y="1148"/>
                  </a:lnTo>
                  <a:lnTo>
                    <a:pt x="3654" y="1110"/>
                  </a:lnTo>
                  <a:lnTo>
                    <a:pt x="3692" y="1042"/>
                  </a:lnTo>
                  <a:lnTo>
                    <a:pt x="3737" y="959"/>
                  </a:lnTo>
                  <a:lnTo>
                    <a:pt x="3798" y="876"/>
                  </a:lnTo>
                  <a:lnTo>
                    <a:pt x="3858" y="793"/>
                  </a:lnTo>
                  <a:lnTo>
                    <a:pt x="3904" y="710"/>
                  </a:lnTo>
                  <a:lnTo>
                    <a:pt x="3919" y="672"/>
                  </a:lnTo>
                  <a:lnTo>
                    <a:pt x="3926" y="634"/>
                  </a:lnTo>
                  <a:lnTo>
                    <a:pt x="3926" y="596"/>
                  </a:lnTo>
                  <a:lnTo>
                    <a:pt x="3919" y="566"/>
                  </a:lnTo>
                  <a:lnTo>
                    <a:pt x="3896" y="536"/>
                  </a:lnTo>
                  <a:lnTo>
                    <a:pt x="3873" y="506"/>
                  </a:lnTo>
                  <a:lnTo>
                    <a:pt x="3836" y="483"/>
                  </a:lnTo>
                  <a:lnTo>
                    <a:pt x="3798" y="460"/>
                  </a:lnTo>
                  <a:lnTo>
                    <a:pt x="3700" y="430"/>
                  </a:lnTo>
                  <a:lnTo>
                    <a:pt x="3594" y="407"/>
                  </a:lnTo>
                  <a:lnTo>
                    <a:pt x="3488" y="377"/>
                  </a:lnTo>
                  <a:lnTo>
                    <a:pt x="3390" y="355"/>
                  </a:lnTo>
                  <a:lnTo>
                    <a:pt x="3345" y="332"/>
                  </a:lnTo>
                  <a:lnTo>
                    <a:pt x="3307" y="309"/>
                  </a:lnTo>
                  <a:lnTo>
                    <a:pt x="3284" y="287"/>
                  </a:lnTo>
                  <a:lnTo>
                    <a:pt x="3262" y="256"/>
                  </a:lnTo>
                  <a:lnTo>
                    <a:pt x="3254" y="234"/>
                  </a:lnTo>
                  <a:lnTo>
                    <a:pt x="3262" y="211"/>
                  </a:lnTo>
                  <a:lnTo>
                    <a:pt x="3300" y="158"/>
                  </a:lnTo>
                  <a:lnTo>
                    <a:pt x="3322" y="105"/>
                  </a:lnTo>
                  <a:lnTo>
                    <a:pt x="3330" y="83"/>
                  </a:lnTo>
                  <a:lnTo>
                    <a:pt x="3315" y="60"/>
                  </a:lnTo>
                  <a:lnTo>
                    <a:pt x="3277" y="30"/>
                  </a:lnTo>
                  <a:lnTo>
                    <a:pt x="3232" y="7"/>
                  </a:lnTo>
                  <a:lnTo>
                    <a:pt x="3186" y="0"/>
                  </a:lnTo>
                  <a:lnTo>
                    <a:pt x="3126" y="0"/>
                  </a:lnTo>
                  <a:lnTo>
                    <a:pt x="3073" y="0"/>
                  </a:lnTo>
                  <a:lnTo>
                    <a:pt x="3013" y="15"/>
                  </a:lnTo>
                  <a:lnTo>
                    <a:pt x="2884" y="52"/>
                  </a:lnTo>
                  <a:lnTo>
                    <a:pt x="2763" y="98"/>
                  </a:lnTo>
                  <a:lnTo>
                    <a:pt x="2665" y="136"/>
                  </a:lnTo>
                  <a:lnTo>
                    <a:pt x="2582" y="173"/>
                  </a:lnTo>
                  <a:lnTo>
                    <a:pt x="2537" y="181"/>
                  </a:lnTo>
                  <a:lnTo>
                    <a:pt x="2439" y="158"/>
                  </a:lnTo>
                  <a:lnTo>
                    <a:pt x="2257" y="105"/>
                  </a:lnTo>
                  <a:lnTo>
                    <a:pt x="2084" y="45"/>
                  </a:lnTo>
                  <a:lnTo>
                    <a:pt x="1978" y="22"/>
                  </a:lnTo>
                  <a:lnTo>
                    <a:pt x="1835" y="45"/>
                  </a:lnTo>
                  <a:lnTo>
                    <a:pt x="1585" y="98"/>
                  </a:lnTo>
                  <a:lnTo>
                    <a:pt x="1208" y="181"/>
                  </a:lnTo>
                  <a:lnTo>
                    <a:pt x="1095" y="166"/>
                  </a:lnTo>
                  <a:lnTo>
                    <a:pt x="891" y="120"/>
                  </a:lnTo>
                  <a:lnTo>
                    <a:pt x="777" y="105"/>
                  </a:lnTo>
                  <a:lnTo>
                    <a:pt x="672" y="90"/>
                  </a:lnTo>
                  <a:lnTo>
                    <a:pt x="581" y="90"/>
                  </a:lnTo>
                  <a:lnTo>
                    <a:pt x="543" y="98"/>
                  </a:lnTo>
                  <a:lnTo>
                    <a:pt x="513" y="105"/>
                  </a:lnTo>
                  <a:close/>
                </a:path>
              </a:pathLst>
            </a:custGeom>
            <a:noFill/>
            <a:ln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442" name="Group 10"/>
            <p:cNvGrpSpPr>
              <a:grpSpLocks/>
            </p:cNvGrpSpPr>
            <p:nvPr/>
          </p:nvGrpSpPr>
          <p:grpSpPr bwMode="auto">
            <a:xfrm>
              <a:off x="1772" y="3235"/>
              <a:ext cx="384" cy="403"/>
              <a:chOff x="1707" y="2988"/>
              <a:chExt cx="448" cy="445"/>
            </a:xfrm>
          </p:grpSpPr>
          <p:sp>
            <p:nvSpPr>
              <p:cNvPr id="402443" name="Rectangle 11"/>
              <p:cNvSpPr>
                <a:spLocks noChangeArrowheads="1"/>
              </p:cNvSpPr>
              <p:nvPr/>
            </p:nvSpPr>
            <p:spPr bwMode="auto">
              <a:xfrm>
                <a:off x="1707" y="2988"/>
                <a:ext cx="448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Helvetica" pitchFamily="-92" charset="0"/>
                  </a:rPr>
                  <a:t>G = 5/15</a:t>
                </a:r>
                <a:endParaRPr lang="en-US" b="1">
                  <a:latin typeface="Times" pitchFamily="-92" charset="0"/>
                </a:endParaRPr>
              </a:p>
            </p:txBody>
          </p:sp>
          <p:sp>
            <p:nvSpPr>
              <p:cNvPr id="402444" name="Rectangle 12"/>
              <p:cNvSpPr>
                <a:spLocks noChangeArrowheads="1"/>
              </p:cNvSpPr>
              <p:nvPr/>
            </p:nvSpPr>
            <p:spPr bwMode="auto">
              <a:xfrm>
                <a:off x="1707" y="3094"/>
                <a:ext cx="280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Helvetica" pitchFamily="-92" charset="0"/>
                  </a:rPr>
                  <a:t>C = 2</a:t>
                </a:r>
                <a:endParaRPr lang="en-US" b="1">
                  <a:latin typeface="Times" pitchFamily="-92" charset="0"/>
                </a:endParaRPr>
              </a:p>
            </p:txBody>
          </p:sp>
          <p:sp>
            <p:nvSpPr>
              <p:cNvPr id="402445" name="Rectangle 13"/>
              <p:cNvSpPr>
                <a:spLocks noChangeArrowheads="1"/>
              </p:cNvSpPr>
              <p:nvPr/>
            </p:nvSpPr>
            <p:spPr bwMode="auto">
              <a:xfrm>
                <a:off x="1707" y="3201"/>
                <a:ext cx="37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Helvetica" pitchFamily="-92" charset="0"/>
                  </a:rPr>
                  <a:t>R = 3/6</a:t>
                </a:r>
                <a:endParaRPr lang="en-US" b="1">
                  <a:latin typeface="Times" pitchFamily="-92" charset="0"/>
                </a:endParaRPr>
              </a:p>
            </p:txBody>
          </p:sp>
          <p:sp>
            <p:nvSpPr>
              <p:cNvPr id="402446" name="Rectangle 14"/>
              <p:cNvSpPr>
                <a:spLocks noChangeArrowheads="1"/>
              </p:cNvSpPr>
              <p:nvPr/>
            </p:nvSpPr>
            <p:spPr bwMode="auto">
              <a:xfrm>
                <a:off x="1707" y="3306"/>
                <a:ext cx="37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Helvetica" pitchFamily="-92" charset="0"/>
                  </a:rPr>
                  <a:t>    = 2/4</a:t>
                </a:r>
                <a:endParaRPr lang="en-US" b="1">
                  <a:latin typeface="Times" pitchFamily="-92" charset="0"/>
                </a:endParaRPr>
              </a:p>
            </p:txBody>
          </p:sp>
        </p:grpSp>
        <p:sp>
          <p:nvSpPr>
            <p:cNvPr id="402447" name="Oval 15"/>
            <p:cNvSpPr>
              <a:spLocks noChangeArrowheads="1"/>
            </p:cNvSpPr>
            <p:nvPr/>
          </p:nvSpPr>
          <p:spPr bwMode="auto">
            <a:xfrm>
              <a:off x="2118" y="2728"/>
              <a:ext cx="123" cy="12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48" name="Oval 16"/>
            <p:cNvSpPr>
              <a:spLocks noChangeArrowheads="1"/>
            </p:cNvSpPr>
            <p:nvPr/>
          </p:nvSpPr>
          <p:spPr bwMode="auto">
            <a:xfrm>
              <a:off x="2118" y="2728"/>
              <a:ext cx="123" cy="12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49" name="Oval 17"/>
            <p:cNvSpPr>
              <a:spLocks noChangeArrowheads="1"/>
            </p:cNvSpPr>
            <p:nvPr/>
          </p:nvSpPr>
          <p:spPr bwMode="auto">
            <a:xfrm>
              <a:off x="2351" y="2728"/>
              <a:ext cx="123" cy="12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0" name="Oval 18"/>
            <p:cNvSpPr>
              <a:spLocks noChangeArrowheads="1"/>
            </p:cNvSpPr>
            <p:nvPr/>
          </p:nvSpPr>
          <p:spPr bwMode="auto">
            <a:xfrm>
              <a:off x="2351" y="2728"/>
              <a:ext cx="123" cy="12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1" name="Oval 19"/>
            <p:cNvSpPr>
              <a:spLocks noChangeArrowheads="1"/>
            </p:cNvSpPr>
            <p:nvPr/>
          </p:nvSpPr>
          <p:spPr bwMode="auto">
            <a:xfrm>
              <a:off x="2235" y="2973"/>
              <a:ext cx="122" cy="13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2" name="Oval 20"/>
            <p:cNvSpPr>
              <a:spLocks noChangeArrowheads="1"/>
            </p:cNvSpPr>
            <p:nvPr/>
          </p:nvSpPr>
          <p:spPr bwMode="auto">
            <a:xfrm>
              <a:off x="2235" y="2973"/>
              <a:ext cx="122" cy="13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3" name="Oval 21"/>
            <p:cNvSpPr>
              <a:spLocks noChangeArrowheads="1"/>
            </p:cNvSpPr>
            <p:nvPr/>
          </p:nvSpPr>
          <p:spPr bwMode="auto">
            <a:xfrm>
              <a:off x="3633" y="3526"/>
              <a:ext cx="123" cy="13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4" name="Oval 22"/>
            <p:cNvSpPr>
              <a:spLocks noChangeArrowheads="1"/>
            </p:cNvSpPr>
            <p:nvPr/>
          </p:nvSpPr>
          <p:spPr bwMode="auto">
            <a:xfrm>
              <a:off x="3633" y="3526"/>
              <a:ext cx="123" cy="13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5" name="Oval 23"/>
            <p:cNvSpPr>
              <a:spLocks noChangeArrowheads="1"/>
            </p:cNvSpPr>
            <p:nvPr/>
          </p:nvSpPr>
          <p:spPr bwMode="auto">
            <a:xfrm>
              <a:off x="3458" y="3772"/>
              <a:ext cx="123" cy="13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6" name="Oval 24"/>
            <p:cNvSpPr>
              <a:spLocks noChangeArrowheads="1"/>
            </p:cNvSpPr>
            <p:nvPr/>
          </p:nvSpPr>
          <p:spPr bwMode="auto">
            <a:xfrm>
              <a:off x="3458" y="3772"/>
              <a:ext cx="123" cy="13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7" name="Oval 25"/>
            <p:cNvSpPr>
              <a:spLocks noChangeArrowheads="1"/>
            </p:cNvSpPr>
            <p:nvPr/>
          </p:nvSpPr>
          <p:spPr bwMode="auto">
            <a:xfrm>
              <a:off x="2817" y="2667"/>
              <a:ext cx="123" cy="1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8" name="Oval 26"/>
            <p:cNvSpPr>
              <a:spLocks noChangeArrowheads="1"/>
            </p:cNvSpPr>
            <p:nvPr/>
          </p:nvSpPr>
          <p:spPr bwMode="auto">
            <a:xfrm>
              <a:off x="3516" y="3035"/>
              <a:ext cx="123" cy="13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9" name="Oval 27"/>
            <p:cNvSpPr>
              <a:spLocks noChangeArrowheads="1"/>
            </p:cNvSpPr>
            <p:nvPr/>
          </p:nvSpPr>
          <p:spPr bwMode="auto">
            <a:xfrm>
              <a:off x="2817" y="3772"/>
              <a:ext cx="123" cy="1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60" name="Oval 28"/>
            <p:cNvSpPr>
              <a:spLocks noChangeArrowheads="1"/>
            </p:cNvSpPr>
            <p:nvPr/>
          </p:nvSpPr>
          <p:spPr bwMode="auto">
            <a:xfrm>
              <a:off x="2409" y="3342"/>
              <a:ext cx="123" cy="13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61" name="Oval 29"/>
            <p:cNvSpPr>
              <a:spLocks noChangeArrowheads="1"/>
            </p:cNvSpPr>
            <p:nvPr/>
          </p:nvSpPr>
          <p:spPr bwMode="auto">
            <a:xfrm>
              <a:off x="3108" y="3158"/>
              <a:ext cx="123" cy="13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62" name="Oval 30"/>
            <p:cNvSpPr>
              <a:spLocks noChangeArrowheads="1"/>
            </p:cNvSpPr>
            <p:nvPr/>
          </p:nvSpPr>
          <p:spPr bwMode="auto">
            <a:xfrm>
              <a:off x="3283" y="2728"/>
              <a:ext cx="123" cy="1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63" name="Oval 31"/>
            <p:cNvSpPr>
              <a:spLocks noChangeArrowheads="1"/>
            </p:cNvSpPr>
            <p:nvPr/>
          </p:nvSpPr>
          <p:spPr bwMode="auto">
            <a:xfrm>
              <a:off x="4099" y="3158"/>
              <a:ext cx="122" cy="13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64" name="Oval 32"/>
            <p:cNvSpPr>
              <a:spLocks noChangeArrowheads="1"/>
            </p:cNvSpPr>
            <p:nvPr/>
          </p:nvSpPr>
          <p:spPr bwMode="auto">
            <a:xfrm>
              <a:off x="3924" y="2790"/>
              <a:ext cx="123" cy="1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65" name="Oval 33"/>
            <p:cNvSpPr>
              <a:spLocks noChangeArrowheads="1"/>
            </p:cNvSpPr>
            <p:nvPr/>
          </p:nvSpPr>
          <p:spPr bwMode="auto">
            <a:xfrm>
              <a:off x="3982" y="3834"/>
              <a:ext cx="123" cy="13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466" name="Group 34"/>
            <p:cNvGrpSpPr>
              <a:grpSpLocks/>
            </p:cNvGrpSpPr>
            <p:nvPr/>
          </p:nvGrpSpPr>
          <p:grpSpPr bwMode="auto">
            <a:xfrm>
              <a:off x="2176" y="2790"/>
              <a:ext cx="110" cy="238"/>
              <a:chOff x="2179" y="2495"/>
              <a:chExt cx="128" cy="264"/>
            </a:xfrm>
          </p:grpSpPr>
          <p:sp>
            <p:nvSpPr>
              <p:cNvPr id="402467" name="Freeform 35"/>
              <p:cNvSpPr>
                <a:spLocks/>
              </p:cNvSpPr>
              <p:nvPr/>
            </p:nvSpPr>
            <p:spPr bwMode="auto">
              <a:xfrm>
                <a:off x="2179" y="2495"/>
                <a:ext cx="60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3"/>
                  </a:cxn>
                  <a:cxn ang="0">
                    <a:pos x="60" y="52"/>
                  </a:cxn>
                  <a:cxn ang="0">
                    <a:pos x="0" y="0"/>
                  </a:cxn>
                </a:cxnLst>
                <a:rect l="0" t="0" r="r" b="b"/>
                <a:pathLst>
                  <a:path w="60" h="83">
                    <a:moveTo>
                      <a:pt x="0" y="0"/>
                    </a:moveTo>
                    <a:lnTo>
                      <a:pt x="0" y="83"/>
                    </a:lnTo>
                    <a:lnTo>
                      <a:pt x="6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68" name="Line 36"/>
              <p:cNvSpPr>
                <a:spLocks noChangeShapeType="1"/>
              </p:cNvSpPr>
              <p:nvPr/>
            </p:nvSpPr>
            <p:spPr bwMode="auto">
              <a:xfrm>
                <a:off x="2187" y="2517"/>
                <a:ext cx="12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2469" name="Line 37"/>
            <p:cNvSpPr>
              <a:spLocks noChangeShapeType="1"/>
            </p:cNvSpPr>
            <p:nvPr/>
          </p:nvSpPr>
          <p:spPr bwMode="auto">
            <a:xfrm>
              <a:off x="2169" y="2782"/>
              <a:ext cx="1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0" name="Line 38"/>
            <p:cNvSpPr>
              <a:spLocks noChangeShapeType="1"/>
            </p:cNvSpPr>
            <p:nvPr/>
          </p:nvSpPr>
          <p:spPr bwMode="auto">
            <a:xfrm flipH="1">
              <a:off x="2325" y="2782"/>
              <a:ext cx="78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1" name="Line 39"/>
            <p:cNvSpPr>
              <a:spLocks noChangeShapeType="1"/>
            </p:cNvSpPr>
            <p:nvPr/>
          </p:nvSpPr>
          <p:spPr bwMode="auto">
            <a:xfrm flipH="1">
              <a:off x="3561" y="3582"/>
              <a:ext cx="123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2" name="Line 40"/>
            <p:cNvSpPr>
              <a:spLocks noChangeShapeType="1"/>
            </p:cNvSpPr>
            <p:nvPr/>
          </p:nvSpPr>
          <p:spPr bwMode="auto">
            <a:xfrm flipV="1">
              <a:off x="2403" y="2734"/>
              <a:ext cx="375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3" name="Line 41"/>
            <p:cNvSpPr>
              <a:spLocks noChangeShapeType="1"/>
            </p:cNvSpPr>
            <p:nvPr/>
          </p:nvSpPr>
          <p:spPr bwMode="auto">
            <a:xfrm>
              <a:off x="2403" y="2782"/>
              <a:ext cx="679" cy="3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4" name="Line 42"/>
            <p:cNvSpPr>
              <a:spLocks noChangeShapeType="1"/>
            </p:cNvSpPr>
            <p:nvPr/>
          </p:nvSpPr>
          <p:spPr bwMode="auto">
            <a:xfrm>
              <a:off x="3510" y="3827"/>
              <a:ext cx="43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5" name="Line 43"/>
            <p:cNvSpPr>
              <a:spLocks noChangeShapeType="1"/>
            </p:cNvSpPr>
            <p:nvPr/>
          </p:nvSpPr>
          <p:spPr bwMode="auto">
            <a:xfrm flipH="1" flipV="1">
              <a:off x="2325" y="3117"/>
              <a:ext cx="136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6" name="Line 44"/>
            <p:cNvSpPr>
              <a:spLocks noChangeShapeType="1"/>
            </p:cNvSpPr>
            <p:nvPr/>
          </p:nvSpPr>
          <p:spPr bwMode="auto">
            <a:xfrm flipV="1">
              <a:off x="2869" y="3301"/>
              <a:ext cx="252" cy="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7" name="Line 45"/>
            <p:cNvSpPr>
              <a:spLocks noChangeShapeType="1"/>
            </p:cNvSpPr>
            <p:nvPr/>
          </p:nvSpPr>
          <p:spPr bwMode="auto">
            <a:xfrm flipV="1">
              <a:off x="2286" y="3479"/>
              <a:ext cx="129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8" name="Line 46"/>
            <p:cNvSpPr>
              <a:spLocks noChangeShapeType="1"/>
            </p:cNvSpPr>
            <p:nvPr/>
          </p:nvSpPr>
          <p:spPr bwMode="auto">
            <a:xfrm>
              <a:off x="3568" y="3090"/>
              <a:ext cx="491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79" name="Line 47"/>
            <p:cNvSpPr>
              <a:spLocks noChangeShapeType="1"/>
            </p:cNvSpPr>
            <p:nvPr/>
          </p:nvSpPr>
          <p:spPr bwMode="auto">
            <a:xfrm flipH="1">
              <a:off x="3645" y="2844"/>
              <a:ext cx="33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0" name="Line 48"/>
            <p:cNvSpPr>
              <a:spLocks noChangeShapeType="1"/>
            </p:cNvSpPr>
            <p:nvPr/>
          </p:nvSpPr>
          <p:spPr bwMode="auto">
            <a:xfrm flipH="1" flipV="1">
              <a:off x="3425" y="2790"/>
              <a:ext cx="550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1" name="Line 49"/>
            <p:cNvSpPr>
              <a:spLocks noChangeShapeType="1"/>
            </p:cNvSpPr>
            <p:nvPr/>
          </p:nvSpPr>
          <p:spPr bwMode="auto">
            <a:xfrm flipV="1">
              <a:off x="3160" y="2871"/>
              <a:ext cx="136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2" name="Line 50"/>
            <p:cNvSpPr>
              <a:spLocks noChangeShapeType="1"/>
            </p:cNvSpPr>
            <p:nvPr/>
          </p:nvSpPr>
          <p:spPr bwMode="auto">
            <a:xfrm flipV="1">
              <a:off x="4034" y="3309"/>
              <a:ext cx="97" cy="5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3" name="Line 51"/>
            <p:cNvSpPr>
              <a:spLocks noChangeShapeType="1"/>
            </p:cNvSpPr>
            <p:nvPr/>
          </p:nvSpPr>
          <p:spPr bwMode="auto">
            <a:xfrm>
              <a:off x="2869" y="2721"/>
              <a:ext cx="1" cy="10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4" name="Line 52"/>
            <p:cNvSpPr>
              <a:spLocks noChangeShapeType="1"/>
            </p:cNvSpPr>
            <p:nvPr/>
          </p:nvSpPr>
          <p:spPr bwMode="auto">
            <a:xfrm flipH="1">
              <a:off x="2552" y="3213"/>
              <a:ext cx="1598" cy="1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5" name="Line 53"/>
            <p:cNvSpPr>
              <a:spLocks noChangeShapeType="1"/>
            </p:cNvSpPr>
            <p:nvPr/>
          </p:nvSpPr>
          <p:spPr bwMode="auto">
            <a:xfrm>
              <a:off x="3160" y="3213"/>
              <a:ext cx="305" cy="5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6" name="Line 54"/>
            <p:cNvSpPr>
              <a:spLocks noChangeShapeType="1"/>
            </p:cNvSpPr>
            <p:nvPr/>
          </p:nvSpPr>
          <p:spPr bwMode="auto">
            <a:xfrm flipH="1" flipV="1">
              <a:off x="3587" y="3186"/>
              <a:ext cx="97" cy="3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7" name="Line 55"/>
            <p:cNvSpPr>
              <a:spLocks noChangeShapeType="1"/>
            </p:cNvSpPr>
            <p:nvPr/>
          </p:nvSpPr>
          <p:spPr bwMode="auto">
            <a:xfrm>
              <a:off x="2286" y="3028"/>
              <a:ext cx="1" cy="5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8" name="Line 56"/>
            <p:cNvSpPr>
              <a:spLocks noChangeShapeType="1"/>
            </p:cNvSpPr>
            <p:nvPr/>
          </p:nvSpPr>
          <p:spPr bwMode="auto">
            <a:xfrm flipV="1">
              <a:off x="2869" y="3609"/>
              <a:ext cx="725" cy="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89" name="Freeform 57"/>
            <p:cNvSpPr>
              <a:spLocks/>
            </p:cNvSpPr>
            <p:nvPr/>
          </p:nvSpPr>
          <p:spPr bwMode="auto">
            <a:xfrm>
              <a:off x="3620" y="3588"/>
              <a:ext cx="71" cy="8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38" y="98"/>
                </a:cxn>
                <a:cxn ang="0">
                  <a:pos x="23" y="83"/>
                </a:cxn>
                <a:cxn ang="0">
                  <a:pos x="0" y="68"/>
                </a:cxn>
                <a:cxn ang="0">
                  <a:pos x="83" y="0"/>
                </a:cxn>
              </a:cxnLst>
              <a:rect l="0" t="0" r="r" b="b"/>
              <a:pathLst>
                <a:path w="83" h="98">
                  <a:moveTo>
                    <a:pt x="83" y="0"/>
                  </a:moveTo>
                  <a:lnTo>
                    <a:pt x="38" y="98"/>
                  </a:lnTo>
                  <a:lnTo>
                    <a:pt x="23" y="83"/>
                  </a:lnTo>
                  <a:lnTo>
                    <a:pt x="0" y="6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90" name="Freeform 58"/>
            <p:cNvSpPr>
              <a:spLocks/>
            </p:cNvSpPr>
            <p:nvPr/>
          </p:nvSpPr>
          <p:spPr bwMode="auto">
            <a:xfrm>
              <a:off x="3613" y="3582"/>
              <a:ext cx="71" cy="88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38" y="98"/>
                </a:cxn>
                <a:cxn ang="0">
                  <a:pos x="23" y="83"/>
                </a:cxn>
                <a:cxn ang="0">
                  <a:pos x="0" y="68"/>
                </a:cxn>
                <a:cxn ang="0">
                  <a:pos x="83" y="0"/>
                </a:cxn>
              </a:cxnLst>
              <a:rect l="0" t="0" r="r" b="b"/>
              <a:pathLst>
                <a:path w="83" h="98">
                  <a:moveTo>
                    <a:pt x="83" y="0"/>
                  </a:moveTo>
                  <a:lnTo>
                    <a:pt x="38" y="98"/>
                  </a:lnTo>
                  <a:lnTo>
                    <a:pt x="23" y="83"/>
                  </a:lnTo>
                  <a:lnTo>
                    <a:pt x="0" y="68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91" name="Line 59"/>
            <p:cNvSpPr>
              <a:spLocks noChangeShapeType="1"/>
            </p:cNvSpPr>
            <p:nvPr/>
          </p:nvSpPr>
          <p:spPr bwMode="auto">
            <a:xfrm flipV="1">
              <a:off x="3510" y="3657"/>
              <a:ext cx="123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92" name="Rectangle 60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838200"/>
          </a:xfrm>
        </p:spPr>
        <p:txBody>
          <a:bodyPr/>
          <a:lstStyle/>
          <a:p>
            <a:r>
              <a:rPr lang="en-US"/>
              <a:t>The “link-cluster” conjecture</a:t>
            </a:r>
          </a:p>
        </p:txBody>
      </p:sp>
      <p:sp>
        <p:nvSpPr>
          <p:cNvPr id="402493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Connection between </a:t>
            </a:r>
            <a:r>
              <a:rPr lang="en-US" sz="2400">
                <a:solidFill>
                  <a:schemeClr val="accent2"/>
                </a:solidFill>
              </a:rPr>
              <a:t>semantic</a:t>
            </a:r>
            <a:r>
              <a:rPr lang="en-US" sz="2400"/>
              <a:t> topology (relevance) and </a:t>
            </a:r>
            <a:r>
              <a:rPr lang="en-US" sz="2400">
                <a:solidFill>
                  <a:schemeClr val="accent2"/>
                </a:solidFill>
              </a:rPr>
              <a:t>link</a:t>
            </a:r>
            <a:r>
              <a:rPr lang="en-US" sz="2400"/>
              <a:t> topology (hypertext)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 = Pr[rel(p)] ~ fraction of relevant/topical pages (topic generality)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 = Pr[rel(p) | rel(q) AND link(q,p)] ~ cond. prob. Given neighbor on topic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Related nodes are </a:t>
            </a:r>
            <a:r>
              <a:rPr lang="en-US" sz="2400">
                <a:solidFill>
                  <a:schemeClr val="accent2"/>
                </a:solidFill>
              </a:rPr>
              <a:t>clustered</a:t>
            </a:r>
            <a:r>
              <a:rPr lang="en-US" sz="2400"/>
              <a:t> if  </a:t>
            </a:r>
            <a:r>
              <a:rPr lang="en-US" sz="2400" b="1" i="1">
                <a:solidFill>
                  <a:schemeClr val="accent2"/>
                </a:solidFill>
              </a:rPr>
              <a:t>R &gt; G</a:t>
            </a: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000"/>
              <a:t>Necessary and </a:t>
            </a:r>
            <a:br>
              <a:rPr lang="en-US" sz="2000"/>
            </a:br>
            <a:r>
              <a:rPr lang="en-US" sz="2000"/>
              <a:t>sufficient </a:t>
            </a:r>
            <a:br>
              <a:rPr lang="en-US" sz="2000"/>
            </a:br>
            <a:r>
              <a:rPr lang="en-US" sz="2000"/>
              <a:t>condition for a </a:t>
            </a:r>
            <a:br>
              <a:rPr lang="en-US" sz="2000"/>
            </a:br>
            <a:r>
              <a:rPr lang="en-US" sz="2000"/>
              <a:t>random crawler </a:t>
            </a:r>
            <a:br>
              <a:rPr lang="en-US" sz="2000"/>
            </a:br>
            <a:r>
              <a:rPr lang="en-US" sz="2000"/>
              <a:t>to find pages related </a:t>
            </a:r>
            <a:br>
              <a:rPr lang="en-US" sz="2000"/>
            </a:br>
            <a:r>
              <a:rPr lang="en-US" sz="2000"/>
              <a:t>to start points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Example:</a:t>
            </a:r>
            <a:br>
              <a:rPr lang="en-US" sz="2000"/>
            </a:br>
            <a:r>
              <a:rPr lang="en-US" sz="2000"/>
              <a:t>2 topical clusters</a:t>
            </a:r>
            <a:br>
              <a:rPr lang="en-US" sz="2000"/>
            </a:br>
            <a:r>
              <a:rPr lang="en-US" sz="2000"/>
              <a:t>with stronger </a:t>
            </a:r>
            <a:br>
              <a:rPr lang="en-US" sz="2000"/>
            </a:br>
            <a:r>
              <a:rPr lang="en-US" sz="2000"/>
              <a:t>modularity within</a:t>
            </a:r>
            <a:br>
              <a:rPr lang="en-US" sz="2000"/>
            </a:br>
            <a:r>
              <a:rPr lang="en-US" sz="2000"/>
              <a:t>each cluster than outside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1054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Stationary hit rate for a random crawler:</a:t>
            </a:r>
            <a:endParaRPr lang="en-US" b="1" i="1">
              <a:solidFill>
                <a:schemeClr val="tx2"/>
              </a:solidFill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48650" cy="914400"/>
          </a:xfrm>
        </p:spPr>
        <p:txBody>
          <a:bodyPr/>
          <a:lstStyle/>
          <a:p>
            <a:r>
              <a:rPr lang="en-US"/>
              <a:t>Link-cluster conjecture</a:t>
            </a:r>
          </a:p>
        </p:txBody>
      </p:sp>
      <p:graphicFrame>
        <p:nvGraphicFramePr>
          <p:cNvPr id="525312" name="Object 0"/>
          <p:cNvGraphicFramePr>
            <a:graphicFrameLocks noChangeAspect="1"/>
          </p:cNvGraphicFramePr>
          <p:nvPr/>
        </p:nvGraphicFramePr>
        <p:xfrm>
          <a:off x="1676400" y="2438400"/>
          <a:ext cx="5334000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13" name="Equation" r:id="rId4" imgW="2324100" imgH="1320800" progId="Equation.3">
                  <p:embed/>
                </p:oleObj>
              </mc:Choice>
              <mc:Fallback>
                <p:oleObj name="Equation" r:id="rId4" imgW="2324100" imgH="132080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5334000" cy="303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6" name="AutoShape 6"/>
          <p:cNvSpPr>
            <a:spLocks noChangeArrowheads="1"/>
          </p:cNvSpPr>
          <p:nvPr/>
        </p:nvSpPr>
        <p:spPr bwMode="auto">
          <a:xfrm>
            <a:off x="381000" y="3733800"/>
            <a:ext cx="1752600" cy="1651000"/>
          </a:xfrm>
          <a:prstGeom prst="wedgeEllipseCallout">
            <a:avLst>
              <a:gd name="adj1" fmla="val 82426"/>
              <a:gd name="adj2" fmla="val 25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Times" pitchFamily="-92" charset="0"/>
              </a:rPr>
              <a:t>Value added of links</a:t>
            </a:r>
          </a:p>
        </p:txBody>
      </p:sp>
      <p:sp>
        <p:nvSpPr>
          <p:cNvPr id="404487" name="AutoShape 7"/>
          <p:cNvSpPr>
            <a:spLocks noChangeArrowheads="1"/>
          </p:cNvSpPr>
          <p:nvPr/>
        </p:nvSpPr>
        <p:spPr bwMode="auto">
          <a:xfrm>
            <a:off x="6705600" y="3200400"/>
            <a:ext cx="1752600" cy="685800"/>
          </a:xfrm>
          <a:prstGeom prst="wedgeEllipseCallout">
            <a:avLst>
              <a:gd name="adj1" fmla="val -102264"/>
              <a:gd name="adj2" fmla="val 821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" pitchFamily="-92" charset="0"/>
              </a:rPr>
              <a:t>Conjecture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530" name="Group 2"/>
          <p:cNvGrpSpPr>
            <a:grpSpLocks/>
          </p:cNvGrpSpPr>
          <p:nvPr/>
        </p:nvGrpSpPr>
        <p:grpSpPr bwMode="auto">
          <a:xfrm>
            <a:off x="2971800" y="1143000"/>
            <a:ext cx="5969000" cy="4648200"/>
            <a:chOff x="1920" y="96"/>
            <a:chExt cx="3760" cy="2928"/>
          </a:xfrm>
        </p:grpSpPr>
        <p:pic>
          <p:nvPicPr>
            <p:cNvPr id="4065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96"/>
              <a:ext cx="3760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6532" name="Rectangle 4"/>
            <p:cNvSpPr>
              <a:spLocks noChangeArrowheads="1"/>
            </p:cNvSpPr>
            <p:nvPr/>
          </p:nvSpPr>
          <p:spPr bwMode="auto">
            <a:xfrm>
              <a:off x="3936" y="2736"/>
              <a:ext cx="336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1968" y="1248"/>
              <a:ext cx="336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23622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Preservation of </a:t>
            </a:r>
            <a:r>
              <a:rPr lang="en-US" sz="1800">
                <a:solidFill>
                  <a:schemeClr val="accent2"/>
                </a:solidFill>
              </a:rPr>
              <a:t>semantics</a:t>
            </a:r>
            <a:r>
              <a:rPr lang="en-US" sz="1800"/>
              <a:t> (meaning) across </a:t>
            </a:r>
            <a:r>
              <a:rPr lang="en-US" sz="1800">
                <a:solidFill>
                  <a:schemeClr val="accent2"/>
                </a:solidFill>
              </a:rPr>
              <a:t>links</a:t>
            </a:r>
          </a:p>
          <a:p>
            <a:pPr>
              <a:lnSpc>
                <a:spcPct val="90000"/>
              </a:lnSpc>
            </a:pPr>
            <a:r>
              <a:rPr lang="en-US" sz="1800"/>
              <a:t>1000 times more likely to be on topic if near an on-topic page!</a:t>
            </a:r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2514600" cy="12954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/>
              <a:t>Link-cluster conjecture</a:t>
            </a:r>
          </a:p>
        </p:txBody>
      </p:sp>
      <p:graphicFrame>
        <p:nvGraphicFramePr>
          <p:cNvPr id="526336" name="Object 0"/>
          <p:cNvGraphicFramePr>
            <a:graphicFrameLocks noChangeAspect="1"/>
          </p:cNvGraphicFramePr>
          <p:nvPr/>
        </p:nvGraphicFramePr>
        <p:xfrm>
          <a:off x="1563688" y="122238"/>
          <a:ext cx="6002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38" name="Equation" r:id="rId5" imgW="2705100" imgH="444500" progId="Equation.3">
                  <p:embed/>
                </p:oleObj>
              </mc:Choice>
              <mc:Fallback>
                <p:oleObj name="Equation" r:id="rId5" imgW="2705100" imgH="44450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122238"/>
                        <a:ext cx="6002337" cy="10588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8" name="AutoShape 10"/>
          <p:cNvSpPr>
            <a:spLocks noChangeArrowheads="1"/>
          </p:cNvSpPr>
          <p:nvPr/>
        </p:nvSpPr>
        <p:spPr bwMode="auto">
          <a:xfrm flipV="1">
            <a:off x="2743200" y="1143000"/>
            <a:ext cx="762000" cy="2895600"/>
          </a:xfrm>
          <a:custGeom>
            <a:avLst/>
            <a:gdLst>
              <a:gd name="G0" fmla="+- 12465 0 0"/>
              <a:gd name="G1" fmla="+- 4174 0 0"/>
              <a:gd name="G2" fmla="+- 12158 0 4174"/>
              <a:gd name="G3" fmla="+- G2 0 4174"/>
              <a:gd name="G4" fmla="*/ G3 32768 32059"/>
              <a:gd name="G5" fmla="*/ G4 1 2"/>
              <a:gd name="G6" fmla="+- 21600 0 12465"/>
              <a:gd name="G7" fmla="*/ G6 4174 6079"/>
              <a:gd name="G8" fmla="+- G7 12465 0"/>
              <a:gd name="T0" fmla="*/ 12465 w 21600"/>
              <a:gd name="T1" fmla="*/ 0 h 21600"/>
              <a:gd name="T2" fmla="*/ 12465 w 21600"/>
              <a:gd name="T3" fmla="*/ 12158 h 21600"/>
              <a:gd name="T4" fmla="*/ 194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65" y="0"/>
                </a:lnTo>
                <a:lnTo>
                  <a:pt x="12465" y="4174"/>
                </a:lnTo>
                <a:lnTo>
                  <a:pt x="12427" y="4174"/>
                </a:lnTo>
                <a:cubicBezTo>
                  <a:pt x="5564" y="4174"/>
                  <a:pt x="0" y="7749"/>
                  <a:pt x="0" y="12158"/>
                </a:cubicBezTo>
                <a:lnTo>
                  <a:pt x="0" y="21600"/>
                </a:lnTo>
                <a:lnTo>
                  <a:pt x="3894" y="21600"/>
                </a:lnTo>
                <a:lnTo>
                  <a:pt x="3894" y="12158"/>
                </a:lnTo>
                <a:cubicBezTo>
                  <a:pt x="3894" y="9853"/>
                  <a:pt x="7714" y="7984"/>
                  <a:pt x="12427" y="7984"/>
                </a:cubicBezTo>
                <a:lnTo>
                  <a:pt x="12465" y="7984"/>
                </a:lnTo>
                <a:lnTo>
                  <a:pt x="12465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39" name="AutoShape 11"/>
          <p:cNvSpPr>
            <a:spLocks noChangeArrowheads="1"/>
          </p:cNvSpPr>
          <p:nvPr/>
        </p:nvSpPr>
        <p:spPr bwMode="auto">
          <a:xfrm rot="16200000" flipV="1">
            <a:off x="5334000" y="4038600"/>
            <a:ext cx="762000" cy="3505200"/>
          </a:xfrm>
          <a:custGeom>
            <a:avLst/>
            <a:gdLst>
              <a:gd name="G0" fmla="+- 12465 0 0"/>
              <a:gd name="G1" fmla="+- 4174 0 0"/>
              <a:gd name="G2" fmla="+- 12158 0 4174"/>
              <a:gd name="G3" fmla="+- G2 0 4174"/>
              <a:gd name="G4" fmla="*/ G3 32768 32059"/>
              <a:gd name="G5" fmla="*/ G4 1 2"/>
              <a:gd name="G6" fmla="+- 21600 0 12465"/>
              <a:gd name="G7" fmla="*/ G6 4174 6079"/>
              <a:gd name="G8" fmla="+- G7 12465 0"/>
              <a:gd name="T0" fmla="*/ 12465 w 21600"/>
              <a:gd name="T1" fmla="*/ 0 h 21600"/>
              <a:gd name="T2" fmla="*/ 12465 w 21600"/>
              <a:gd name="T3" fmla="*/ 12158 h 21600"/>
              <a:gd name="T4" fmla="*/ 194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65" y="0"/>
                </a:lnTo>
                <a:lnTo>
                  <a:pt x="12465" y="4174"/>
                </a:lnTo>
                <a:lnTo>
                  <a:pt x="12427" y="4174"/>
                </a:lnTo>
                <a:cubicBezTo>
                  <a:pt x="5564" y="4174"/>
                  <a:pt x="0" y="7749"/>
                  <a:pt x="0" y="12158"/>
                </a:cubicBezTo>
                <a:lnTo>
                  <a:pt x="0" y="21600"/>
                </a:lnTo>
                <a:lnTo>
                  <a:pt x="3894" y="21600"/>
                </a:lnTo>
                <a:lnTo>
                  <a:pt x="3894" y="12158"/>
                </a:lnTo>
                <a:cubicBezTo>
                  <a:pt x="3894" y="9853"/>
                  <a:pt x="7714" y="7984"/>
                  <a:pt x="12427" y="7984"/>
                </a:cubicBezTo>
                <a:lnTo>
                  <a:pt x="12465" y="7984"/>
                </a:lnTo>
                <a:lnTo>
                  <a:pt x="12465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6337" name="Object 1"/>
          <p:cNvGraphicFramePr>
            <a:graphicFrameLocks noChangeAspect="1"/>
          </p:cNvGraphicFramePr>
          <p:nvPr/>
        </p:nvGraphicFramePr>
        <p:xfrm>
          <a:off x="914400" y="5486400"/>
          <a:ext cx="44196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39" name="Equation" r:id="rId7" imgW="1841500" imgH="622300" progId="Equation.3">
                  <p:embed/>
                </p:oleObj>
              </mc:Choice>
              <mc:Fallback>
                <p:oleObj name="Equation" r:id="rId7" imgW="1841500" imgH="622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4419600" cy="1323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3716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2590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Correlation of </a:t>
            </a:r>
            <a:r>
              <a:rPr lang="en-US" sz="2000">
                <a:solidFill>
                  <a:schemeClr val="accent2"/>
                </a:solidFill>
              </a:rPr>
              <a:t>lexical</a:t>
            </a:r>
            <a:r>
              <a:rPr lang="en-US" sz="2000"/>
              <a:t> (</a:t>
            </a:r>
            <a:r>
              <a:rPr lang="en-US" sz="2000">
                <a:solidFill>
                  <a:schemeClr val="accent2"/>
                </a:solidFill>
              </a:rPr>
              <a:t>content</a:t>
            </a:r>
            <a:r>
              <a:rPr lang="en-US" sz="2000"/>
              <a:t>) and </a:t>
            </a:r>
            <a:r>
              <a:rPr lang="en-US" sz="2000">
                <a:solidFill>
                  <a:schemeClr val="accent2"/>
                </a:solidFill>
              </a:rPr>
              <a:t>linkage</a:t>
            </a:r>
            <a:r>
              <a:rPr lang="en-US" sz="2000"/>
              <a:t> topology</a:t>
            </a:r>
            <a:endParaRPr lang="en-US" sz="20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accent2"/>
                </a:solidFill>
              </a:rPr>
              <a:t>L(</a:t>
            </a:r>
            <a:r>
              <a:rPr lang="en-US" sz="20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000" b="1">
                <a:solidFill>
                  <a:schemeClr val="accent2"/>
                </a:solidFill>
              </a:rPr>
              <a:t>):</a:t>
            </a:r>
            <a:r>
              <a:rPr lang="en-US" sz="2000"/>
              <a:t> average link distance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accent2"/>
                </a:solidFill>
              </a:rPr>
              <a:t>S(</a:t>
            </a:r>
            <a:r>
              <a:rPr lang="en-US" sz="20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000" b="1">
                <a:solidFill>
                  <a:schemeClr val="accent2"/>
                </a:solidFill>
              </a:rPr>
              <a:t>):</a:t>
            </a:r>
            <a:r>
              <a:rPr lang="en-US" sz="2000"/>
              <a:t> average content similarity to start (topic) page from pages up to distance </a:t>
            </a:r>
            <a:r>
              <a:rPr lang="en-US" sz="2000">
                <a:latin typeface="Symbol" pitchFamily="18" charset="2"/>
              </a:rPr>
              <a:t>d </a:t>
            </a:r>
          </a:p>
          <a:p>
            <a:pPr>
              <a:lnSpc>
                <a:spcPct val="90000"/>
              </a:lnSpc>
            </a:pPr>
            <a:r>
              <a:rPr lang="en-US" sz="2000"/>
              <a:t>Correlation </a:t>
            </a:r>
            <a:r>
              <a:rPr lang="en-US" sz="2000" b="1">
                <a:solidFill>
                  <a:schemeClr val="accent2"/>
                </a:solidFill>
                <a:latin typeface="Symbol" pitchFamily="18" charset="2"/>
              </a:rPr>
              <a:t>r</a:t>
            </a:r>
            <a:r>
              <a:rPr lang="en-US" sz="2000" b="1">
                <a:solidFill>
                  <a:schemeClr val="accent2"/>
                </a:solidFill>
              </a:rPr>
              <a:t>(L,S) = –0.76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5900"/>
            <a:ext cx="40386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The “link-content” conjecture</a:t>
            </a:r>
          </a:p>
        </p:txBody>
      </p:sp>
      <p:graphicFrame>
        <p:nvGraphicFramePr>
          <p:cNvPr id="527360" name="Object 0"/>
          <p:cNvGraphicFramePr>
            <a:graphicFrameLocks noChangeAspect="1"/>
          </p:cNvGraphicFramePr>
          <p:nvPr/>
        </p:nvGraphicFramePr>
        <p:xfrm>
          <a:off x="4800600" y="152400"/>
          <a:ext cx="39179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1" name="Equation" r:id="rId5" imgW="1841500" imgH="622300" progId="Equation.3">
                  <p:embed/>
                </p:oleObj>
              </mc:Choice>
              <mc:Fallback>
                <p:oleObj name="Equation" r:id="rId5" imgW="1841500" imgH="62230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"/>
                        <a:ext cx="3917950" cy="1323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2" name="AutoShape 6"/>
          <p:cNvSpPr>
            <a:spLocks noChangeArrowheads="1"/>
          </p:cNvSpPr>
          <p:nvPr/>
        </p:nvSpPr>
        <p:spPr bwMode="auto">
          <a:xfrm rot="5400000" flipV="1">
            <a:off x="2438400" y="914400"/>
            <a:ext cx="2590800" cy="2133600"/>
          </a:xfrm>
          <a:custGeom>
            <a:avLst/>
            <a:gdLst>
              <a:gd name="G0" fmla="+- 12465 0 0"/>
              <a:gd name="G1" fmla="+- 4174 0 0"/>
              <a:gd name="G2" fmla="+- 12158 0 4174"/>
              <a:gd name="G3" fmla="+- G2 0 4174"/>
              <a:gd name="G4" fmla="*/ G3 32768 32059"/>
              <a:gd name="G5" fmla="*/ G4 1 2"/>
              <a:gd name="G6" fmla="+- 21600 0 12465"/>
              <a:gd name="G7" fmla="*/ G6 4174 6079"/>
              <a:gd name="G8" fmla="+- G7 12465 0"/>
              <a:gd name="T0" fmla="*/ 12465 w 21600"/>
              <a:gd name="T1" fmla="*/ 0 h 21600"/>
              <a:gd name="T2" fmla="*/ 12465 w 21600"/>
              <a:gd name="T3" fmla="*/ 12158 h 21600"/>
              <a:gd name="T4" fmla="*/ 194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65" y="0"/>
                </a:lnTo>
                <a:lnTo>
                  <a:pt x="12465" y="4174"/>
                </a:lnTo>
                <a:lnTo>
                  <a:pt x="12427" y="4174"/>
                </a:lnTo>
                <a:cubicBezTo>
                  <a:pt x="5564" y="4174"/>
                  <a:pt x="0" y="7749"/>
                  <a:pt x="0" y="12158"/>
                </a:cubicBezTo>
                <a:lnTo>
                  <a:pt x="0" y="21600"/>
                </a:lnTo>
                <a:lnTo>
                  <a:pt x="3894" y="21600"/>
                </a:lnTo>
                <a:lnTo>
                  <a:pt x="3894" y="12158"/>
                </a:lnTo>
                <a:cubicBezTo>
                  <a:pt x="3894" y="9853"/>
                  <a:pt x="7714" y="7984"/>
                  <a:pt x="12427" y="7984"/>
                </a:cubicBezTo>
                <a:lnTo>
                  <a:pt x="12465" y="7984"/>
                </a:lnTo>
                <a:lnTo>
                  <a:pt x="12465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57300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Heterogeneity of </a:t>
            </a:r>
            <a:br>
              <a:rPr lang="en-US" sz="3200"/>
            </a:br>
            <a:r>
              <a:rPr lang="en-US" sz="3200"/>
              <a:t>link-content correlation</a:t>
            </a:r>
          </a:p>
        </p:txBody>
      </p:sp>
      <p:graphicFrame>
        <p:nvGraphicFramePr>
          <p:cNvPr id="528384" name="Object 1024"/>
          <p:cNvGraphicFramePr>
            <a:graphicFrameLocks noChangeAspect="1"/>
          </p:cNvGraphicFramePr>
          <p:nvPr/>
        </p:nvGraphicFramePr>
        <p:xfrm>
          <a:off x="1905000" y="1752600"/>
          <a:ext cx="2362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5" name="Equation" r:id="rId5" imgW="1066800" imgH="215900" progId="Equation.3">
                  <p:embed/>
                </p:oleObj>
              </mc:Choice>
              <mc:Fallback>
                <p:oleObj name="Equation" r:id="rId5" imgW="1066800" imgH="215900" progId="Equation.3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2362200" cy="4794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29" name="Group 1029"/>
          <p:cNvGrpSpPr>
            <a:grpSpLocks/>
          </p:cNvGrpSpPr>
          <p:nvPr/>
        </p:nvGrpSpPr>
        <p:grpSpPr bwMode="auto">
          <a:xfrm>
            <a:off x="6477000" y="1295400"/>
            <a:ext cx="2514600" cy="4648200"/>
            <a:chOff x="3984" y="1104"/>
            <a:chExt cx="1584" cy="2928"/>
          </a:xfrm>
        </p:grpSpPr>
        <p:sp>
          <p:nvSpPr>
            <p:cNvPr id="410630" name="Rectangle 1030"/>
            <p:cNvSpPr>
              <a:spLocks noChangeArrowheads="1"/>
            </p:cNvSpPr>
            <p:nvPr/>
          </p:nvSpPr>
          <p:spPr bwMode="auto">
            <a:xfrm>
              <a:off x="3984" y="1104"/>
              <a:ext cx="1584" cy="29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410631" name="Oval 1031"/>
            <p:cNvSpPr>
              <a:spLocks noChangeArrowheads="1"/>
            </p:cNvSpPr>
            <p:nvPr/>
          </p:nvSpPr>
          <p:spPr bwMode="auto">
            <a:xfrm>
              <a:off x="4025" y="1235"/>
              <a:ext cx="528" cy="3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" pitchFamily="-92" charset="0"/>
                </a:rPr>
                <a:t>edu</a:t>
              </a:r>
            </a:p>
          </p:txBody>
        </p:sp>
        <p:sp>
          <p:nvSpPr>
            <p:cNvPr id="410632" name="Oval 1032"/>
            <p:cNvSpPr>
              <a:spLocks noChangeArrowheads="1"/>
            </p:cNvSpPr>
            <p:nvPr/>
          </p:nvSpPr>
          <p:spPr bwMode="auto">
            <a:xfrm>
              <a:off x="4999" y="1235"/>
              <a:ext cx="528" cy="3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" pitchFamily="-92" charset="0"/>
                </a:rPr>
                <a:t>net</a:t>
              </a:r>
            </a:p>
          </p:txBody>
        </p:sp>
        <p:sp>
          <p:nvSpPr>
            <p:cNvPr id="410633" name="Oval 1033"/>
            <p:cNvSpPr>
              <a:spLocks noChangeArrowheads="1"/>
            </p:cNvSpPr>
            <p:nvPr/>
          </p:nvSpPr>
          <p:spPr bwMode="auto">
            <a:xfrm>
              <a:off x="5081" y="1936"/>
              <a:ext cx="406" cy="3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" pitchFamily="-92" charset="0"/>
                </a:rPr>
                <a:t>gov</a:t>
              </a:r>
            </a:p>
          </p:txBody>
        </p:sp>
        <p:sp>
          <p:nvSpPr>
            <p:cNvPr id="410634" name="Oval 1034"/>
            <p:cNvSpPr>
              <a:spLocks noChangeArrowheads="1"/>
            </p:cNvSpPr>
            <p:nvPr/>
          </p:nvSpPr>
          <p:spPr bwMode="auto">
            <a:xfrm>
              <a:off x="4431" y="2374"/>
              <a:ext cx="325" cy="2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" pitchFamily="-92" charset="0"/>
                </a:rPr>
                <a:t>org</a:t>
              </a:r>
            </a:p>
          </p:txBody>
        </p:sp>
        <p:sp>
          <p:nvSpPr>
            <p:cNvPr id="410635" name="Oval 1035"/>
            <p:cNvSpPr>
              <a:spLocks noChangeArrowheads="1"/>
            </p:cNvSpPr>
            <p:nvPr/>
          </p:nvSpPr>
          <p:spPr bwMode="auto">
            <a:xfrm>
              <a:off x="4228" y="3075"/>
              <a:ext cx="650" cy="3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imes" pitchFamily="-92" charset="0"/>
                </a:rPr>
                <a:t>com</a:t>
              </a:r>
            </a:p>
          </p:txBody>
        </p:sp>
        <p:cxnSp>
          <p:nvCxnSpPr>
            <p:cNvPr id="410636" name="AutoShape 1036"/>
            <p:cNvCxnSpPr>
              <a:cxnSpLocks noChangeShapeType="1"/>
              <a:stCxn id="410631" idx="4"/>
              <a:endCxn id="410634" idx="0"/>
            </p:cNvCxnSpPr>
            <p:nvPr/>
          </p:nvCxnSpPr>
          <p:spPr bwMode="auto">
            <a:xfrm>
              <a:off x="4289" y="1586"/>
              <a:ext cx="304" cy="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410637" name="AutoShape 1037"/>
            <p:cNvCxnSpPr>
              <a:cxnSpLocks noChangeShapeType="1"/>
              <a:stCxn id="410632" idx="3"/>
              <a:endCxn id="410634" idx="0"/>
            </p:cNvCxnSpPr>
            <p:nvPr/>
          </p:nvCxnSpPr>
          <p:spPr bwMode="auto">
            <a:xfrm flipH="1">
              <a:off x="4593" y="1535"/>
              <a:ext cx="483" cy="8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410638" name="AutoShape 1038"/>
            <p:cNvCxnSpPr>
              <a:cxnSpLocks noChangeShapeType="1"/>
              <a:stCxn id="410634" idx="4"/>
              <a:endCxn id="410635" idx="0"/>
            </p:cNvCxnSpPr>
            <p:nvPr/>
          </p:nvCxnSpPr>
          <p:spPr bwMode="auto">
            <a:xfrm flipH="1">
              <a:off x="4553" y="2637"/>
              <a:ext cx="40" cy="4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410639" name="AutoShape 1039"/>
            <p:cNvCxnSpPr>
              <a:cxnSpLocks noChangeShapeType="1"/>
              <a:stCxn id="410631" idx="4"/>
              <a:endCxn id="410635" idx="1"/>
            </p:cNvCxnSpPr>
            <p:nvPr/>
          </p:nvCxnSpPr>
          <p:spPr bwMode="auto">
            <a:xfrm>
              <a:off x="4289" y="1586"/>
              <a:ext cx="33" cy="1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0640" name="AutoShape 1040"/>
            <p:cNvCxnSpPr>
              <a:cxnSpLocks noChangeShapeType="1"/>
              <a:stCxn id="410632" idx="3"/>
              <a:endCxn id="410635" idx="7"/>
            </p:cNvCxnSpPr>
            <p:nvPr/>
          </p:nvCxnSpPr>
          <p:spPr bwMode="auto">
            <a:xfrm flipH="1">
              <a:off x="4783" y="1535"/>
              <a:ext cx="293" cy="15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0641" name="AutoShape 1041"/>
            <p:cNvCxnSpPr>
              <a:cxnSpLocks noChangeShapeType="1"/>
              <a:stCxn id="410633" idx="4"/>
              <a:endCxn id="410635" idx="7"/>
            </p:cNvCxnSpPr>
            <p:nvPr/>
          </p:nvCxnSpPr>
          <p:spPr bwMode="auto">
            <a:xfrm flipH="1">
              <a:off x="4783" y="2243"/>
              <a:ext cx="501" cy="8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0642" name="Text Box 1042"/>
            <p:cNvSpPr txBox="1">
              <a:spLocks noChangeArrowheads="1"/>
            </p:cNvSpPr>
            <p:nvPr/>
          </p:nvSpPr>
          <p:spPr bwMode="auto">
            <a:xfrm>
              <a:off x="4079" y="3504"/>
              <a:ext cx="139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signif. diff. </a:t>
              </a:r>
              <a:r>
                <a:rPr lang="en-US" sz="1400" i="1">
                  <a:latin typeface="Times New Roman" pitchFamily="18" charset="0"/>
                </a:rPr>
                <a:t>a</a:t>
              </a:r>
              <a:r>
                <a:rPr lang="en-US" sz="1400">
                  <a:latin typeface="Times New Roman" pitchFamily="18" charset="0"/>
                </a:rPr>
                <a:t> only (</a:t>
              </a:r>
              <a:r>
                <a:rPr lang="en-US" sz="1400">
                  <a:latin typeface="Times New Roman" pitchFamily="18" charset="0"/>
                  <a:sym typeface="Symbol" pitchFamily="18" charset="2"/>
                </a:rPr>
                <a:t>=</a:t>
              </a:r>
              <a:r>
                <a:rPr lang="en-US" sz="1400">
                  <a:latin typeface="Times New Roman" pitchFamily="18" charset="0"/>
                </a:rPr>
                <a:t>0.05) </a:t>
              </a:r>
            </a:p>
          </p:txBody>
        </p:sp>
        <p:sp>
          <p:nvSpPr>
            <p:cNvPr id="410643" name="Text Box 1043"/>
            <p:cNvSpPr txBox="1">
              <a:spLocks noChangeArrowheads="1"/>
            </p:cNvSpPr>
            <p:nvPr/>
          </p:nvSpPr>
          <p:spPr bwMode="auto">
            <a:xfrm>
              <a:off x="4087" y="3744"/>
              <a:ext cx="1378" cy="2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signif. diff. </a:t>
              </a:r>
              <a:r>
                <a:rPr lang="en-US" sz="1400" i="1">
                  <a:latin typeface="Times New Roman" pitchFamily="18" charset="0"/>
                </a:rPr>
                <a:t>a</a:t>
              </a:r>
              <a:r>
                <a:rPr lang="en-US" sz="1400">
                  <a:latin typeface="Times New Roman" pitchFamily="18" charset="0"/>
                </a:rPr>
                <a:t> &amp; </a:t>
              </a:r>
              <a:r>
                <a:rPr lang="en-US" sz="1400" i="1">
                  <a:latin typeface="Times New Roman" pitchFamily="18" charset="0"/>
                </a:rPr>
                <a:t>b </a:t>
              </a:r>
              <a:r>
                <a:rPr lang="en-US" sz="1400">
                  <a:latin typeface="Times New Roman" pitchFamily="18" charset="0"/>
                </a:rPr>
                <a:t>(</a:t>
              </a:r>
              <a:r>
                <a:rPr lang="en-US" sz="1400">
                  <a:latin typeface="Times New Roman" pitchFamily="18" charset="0"/>
                  <a:sym typeface="Symbol" pitchFamily="18" charset="2"/>
                </a:rPr>
                <a:t>=</a:t>
              </a:r>
              <a:r>
                <a:rPr lang="en-US" sz="1400">
                  <a:latin typeface="Times New Roman" pitchFamily="18" charset="0"/>
                </a:rPr>
                <a:t>0.05) </a:t>
              </a:r>
            </a:p>
          </p:txBody>
        </p:sp>
      </p:grpSp>
      <p:sp>
        <p:nvSpPr>
          <p:cNvPr id="410644" name="AutoShape 1044"/>
          <p:cNvSpPr>
            <a:spLocks noChangeArrowheads="1"/>
          </p:cNvSpPr>
          <p:nvPr/>
        </p:nvSpPr>
        <p:spPr bwMode="auto">
          <a:xfrm>
            <a:off x="1371600" y="4191000"/>
            <a:ext cx="1447800" cy="762000"/>
          </a:xfrm>
          <a:prstGeom prst="wedgeRoundRectCallout">
            <a:avLst>
              <a:gd name="adj1" fmla="val 50440"/>
              <a:gd name="adj2" fmla="val -9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/>
              <a:t>.com has more drift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names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Crawler</a:t>
            </a:r>
          </a:p>
          <a:p>
            <a:pPr>
              <a:lnSpc>
                <a:spcPct val="90000"/>
              </a:lnSpc>
            </a:pPr>
            <a:r>
              <a:rPr lang="en-US"/>
              <a:t>Spider</a:t>
            </a:r>
          </a:p>
          <a:p>
            <a:pPr>
              <a:lnSpc>
                <a:spcPct val="90000"/>
              </a:lnSpc>
            </a:pPr>
            <a:r>
              <a:rPr lang="en-US"/>
              <a:t>Robot (or bot)</a:t>
            </a:r>
          </a:p>
          <a:p>
            <a:pPr>
              <a:lnSpc>
                <a:spcPct val="90000"/>
              </a:lnSpc>
            </a:pPr>
            <a:r>
              <a:rPr lang="en-US"/>
              <a:t>Web agent</a:t>
            </a:r>
          </a:p>
          <a:p>
            <a:pPr>
              <a:lnSpc>
                <a:spcPct val="90000"/>
              </a:lnSpc>
            </a:pPr>
            <a:r>
              <a:rPr lang="en-US"/>
              <a:t>Wanderer, worm, …</a:t>
            </a:r>
          </a:p>
          <a:p>
            <a:pPr>
              <a:lnSpc>
                <a:spcPct val="90000"/>
              </a:lnSpc>
            </a:pPr>
            <a:r>
              <a:rPr lang="en-US"/>
              <a:t>And famous instances: googlebot, scooter, slurp, msnbot, 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Topical locality-inspired tricks for topical crawlers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24000"/>
            <a:ext cx="426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Co-citation</a:t>
            </a:r>
            <a:r>
              <a:rPr lang="en-US" sz="2400"/>
              <a:t> (a.k.a. </a:t>
            </a:r>
            <a:r>
              <a:rPr lang="en-US" sz="2400">
                <a:solidFill>
                  <a:schemeClr val="accent2"/>
                </a:solidFill>
              </a:rPr>
              <a:t>sibling locality</a:t>
            </a:r>
            <a:r>
              <a:rPr lang="en-US" sz="2400"/>
              <a:t>): A and C are good hubs, thus A and D should be given high priority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Co-reference</a:t>
            </a:r>
            <a:r>
              <a:rPr lang="en-US" sz="2400"/>
              <a:t> (a.k.a. </a:t>
            </a:r>
            <a:r>
              <a:rPr lang="en-US" sz="2400">
                <a:solidFill>
                  <a:schemeClr val="accent2"/>
                </a:solidFill>
              </a:rPr>
              <a:t>blbliographic coupling</a:t>
            </a:r>
            <a:r>
              <a:rPr lang="en-US" sz="2400"/>
              <a:t>): </a:t>
            </a:r>
            <a:br>
              <a:rPr lang="en-US" sz="2400"/>
            </a:br>
            <a:r>
              <a:rPr lang="en-US" sz="2400"/>
              <a:t>E and G are good authorities, thus E and H should be given high priority</a:t>
            </a:r>
          </a:p>
        </p:txBody>
      </p:sp>
      <p:pic>
        <p:nvPicPr>
          <p:cNvPr id="399367" name="Picture 7" descr="cocite-core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24000"/>
            <a:ext cx="3703638" cy="43434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Correlations between different similarity measures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572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Semantic similarity</a:t>
            </a:r>
            <a:r>
              <a:rPr lang="en-US" sz="2000"/>
              <a:t> measured from ODP, correlated with: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Content similarity</a:t>
            </a:r>
            <a:r>
              <a:rPr lang="en-US" sz="1800"/>
              <a:t>: TF or TF-IDF vector cosine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Link similarity</a:t>
            </a:r>
            <a:r>
              <a:rPr lang="en-US" sz="1800"/>
              <a:t>: Jaccard coefficient of (in+out) link neighborhoods</a:t>
            </a:r>
          </a:p>
          <a:p>
            <a:pPr>
              <a:lnSpc>
                <a:spcPct val="90000"/>
              </a:lnSpc>
            </a:pPr>
            <a:r>
              <a:rPr lang="en-US" sz="2000"/>
              <a:t>Correlation overall is significant but weak</a:t>
            </a:r>
          </a:p>
          <a:p>
            <a:pPr>
              <a:lnSpc>
                <a:spcPct val="90000"/>
              </a:lnSpc>
            </a:pPr>
            <a:r>
              <a:rPr lang="en-US" sz="2000"/>
              <a:t>Much stronger topical locality in some topics, e.g.: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Links very informative in news sources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Text very informative in recipes</a:t>
            </a:r>
          </a:p>
        </p:txBody>
      </p:sp>
      <p:pic>
        <p:nvPicPr>
          <p:cNvPr id="413702" name="Picture 6" descr="rho-chap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3788" y="1524000"/>
            <a:ext cx="3298825" cy="4343400"/>
          </a:xfrm>
        </p:spPr>
      </p:pic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5181600" y="3886200"/>
            <a:ext cx="1752600" cy="25558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4724400" y="38862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Best-First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6534150" cy="401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BestFirst(topic, seed_urls) {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foreach link (seed_urls) {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enqueue(frontier, link);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}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while (#frontier &gt; 0 and visited &lt; MAX_PAGES) {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link := dequeue_link_with_max_score(frontier);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doc := fetch_new_document(link);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score :=  sim(topic, doc);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foreach outlink (extract_links(doc)) {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   if (#frontier &gt;= MAX_BUFFER) {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      dequeue_link_with_min_score(frontier);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   }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   enqueue(frontier, outlink, score);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}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1905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Simplest topical crawler: Frontier is priority queue based on text similarity between topic and parent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Best-first variations</a:t>
            </a:r>
          </a:p>
        </p:txBody>
      </p:sp>
      <p:sp>
        <p:nvSpPr>
          <p:cNvPr id="414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Many in literature, mostly stemming from different ways to score unvisited URLs. E.g.: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Giving more importance to certain </a:t>
            </a:r>
            <a:r>
              <a:rPr lang="en-US" sz="2400">
                <a:solidFill>
                  <a:schemeClr val="accent2"/>
                </a:solidFill>
              </a:rPr>
              <a:t>HTML markup</a:t>
            </a:r>
            <a:r>
              <a:rPr lang="en-US" sz="2400"/>
              <a:t> in parent page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Extending text representation of parent page with </a:t>
            </a:r>
            <a:r>
              <a:rPr lang="en-US" sz="2400">
                <a:solidFill>
                  <a:schemeClr val="accent2"/>
                </a:solidFill>
              </a:rPr>
              <a:t>anchor text</a:t>
            </a:r>
            <a:r>
              <a:rPr lang="en-US" sz="2400"/>
              <a:t> from “</a:t>
            </a:r>
            <a:r>
              <a:rPr lang="en-US" sz="2400">
                <a:solidFill>
                  <a:schemeClr val="accent2"/>
                </a:solidFill>
              </a:rPr>
              <a:t>grandparent</a:t>
            </a:r>
            <a:r>
              <a:rPr lang="en-US" sz="2400"/>
              <a:t>” pages (SharkSearch)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Limiting </a:t>
            </a:r>
            <a:r>
              <a:rPr lang="en-US" sz="2400">
                <a:solidFill>
                  <a:schemeClr val="accent2"/>
                </a:solidFill>
              </a:rPr>
              <a:t>link context</a:t>
            </a:r>
            <a:r>
              <a:rPr lang="en-US" sz="2400"/>
              <a:t> to less than entire page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Exploiting topical locality (</a:t>
            </a:r>
            <a:r>
              <a:rPr lang="en-US" sz="2400">
                <a:solidFill>
                  <a:schemeClr val="accent2"/>
                </a:solidFill>
              </a:rPr>
              <a:t>co-citation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Exploration</a:t>
            </a:r>
            <a:r>
              <a:rPr lang="en-US" sz="2400"/>
              <a:t> vs exploitation: relax priorities</a:t>
            </a:r>
          </a:p>
          <a:p>
            <a:pPr>
              <a:lnSpc>
                <a:spcPct val="90000"/>
              </a:lnSpc>
            </a:pPr>
            <a:r>
              <a:rPr lang="en-US" sz="2800"/>
              <a:t>Any of these can be (and many have been) combined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r>
              <a:rPr lang="en-US" sz="3200"/>
              <a:t>Link context based on text neighborhood</a:t>
            </a:r>
          </a:p>
        </p:txBody>
      </p:sp>
      <p:sp>
        <p:nvSpPr>
          <p:cNvPr id="415748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Often consider a fixed-size window, e.g. 50 words around anchor</a:t>
            </a:r>
          </a:p>
          <a:p>
            <a:pPr>
              <a:lnSpc>
                <a:spcPct val="90000"/>
              </a:lnSpc>
            </a:pPr>
            <a:r>
              <a:rPr lang="en-US" sz="2400"/>
              <a:t>Can weigh links based on their distance from topic keywords within the document (InfoSpiders, Clever)</a:t>
            </a:r>
          </a:p>
          <a:p>
            <a:pPr>
              <a:lnSpc>
                <a:spcPct val="90000"/>
              </a:lnSpc>
            </a:pPr>
            <a:r>
              <a:rPr lang="en-US" sz="2400"/>
              <a:t>Anchor text deserves extra importance</a:t>
            </a:r>
          </a:p>
        </p:txBody>
      </p:sp>
      <p:pic>
        <p:nvPicPr>
          <p:cNvPr id="415750" name="Picture 1030" descr="context-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057400"/>
            <a:ext cx="4191000" cy="3001963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/>
              <a:t>Link context based on DOM tree</a:t>
            </a:r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41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Consider DOM subtree rooted at parent node of link’s &lt;a&gt; tag</a:t>
            </a:r>
          </a:p>
          <a:p>
            <a:pPr>
              <a:lnSpc>
                <a:spcPct val="90000"/>
              </a:lnSpc>
            </a:pPr>
            <a:r>
              <a:rPr lang="en-US" sz="2400"/>
              <a:t>Or can go further up in the tree (Naïve Best-First is special case of entire document body)</a:t>
            </a:r>
          </a:p>
          <a:p>
            <a:pPr>
              <a:lnSpc>
                <a:spcPct val="90000"/>
              </a:lnSpc>
            </a:pPr>
            <a:r>
              <a:rPr lang="en-US" sz="2400"/>
              <a:t>Trade-off between noise due to too small or too large context tree (Pant 2003)</a:t>
            </a:r>
          </a:p>
        </p:txBody>
      </p:sp>
      <p:pic>
        <p:nvPicPr>
          <p:cNvPr id="417798" name="Picture 6" descr="context-d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447800"/>
            <a:ext cx="3810000" cy="43434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25"/>
            <a:ext cx="8305800" cy="6061075"/>
          </a:xfrm>
          <a:prstGeom prst="rect">
            <a:avLst/>
          </a:prstGeom>
          <a:noFill/>
        </p:spPr>
      </p:pic>
      <p:sp>
        <p:nvSpPr>
          <p:cNvPr id="25600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64163" y="76200"/>
            <a:ext cx="3627437" cy="838200"/>
          </a:xfrm>
        </p:spPr>
        <p:txBody>
          <a:bodyPr/>
          <a:lstStyle/>
          <a:p>
            <a:r>
              <a:rPr lang="en-US"/>
              <a:t>DOM context</a:t>
            </a:r>
          </a:p>
        </p:txBody>
      </p:sp>
      <p:sp>
        <p:nvSpPr>
          <p:cNvPr id="256004" name="Rectangle 1028"/>
          <p:cNvSpPr>
            <a:spLocks noChangeArrowheads="1"/>
          </p:cNvSpPr>
          <p:nvPr/>
        </p:nvSpPr>
        <p:spPr bwMode="auto">
          <a:xfrm>
            <a:off x="3429000" y="257175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Microsoft Sans Serif" pitchFamily="34" charset="0"/>
            </a:endParaRPr>
          </a:p>
        </p:txBody>
      </p:sp>
      <p:sp>
        <p:nvSpPr>
          <p:cNvPr id="256005" name="Text Box 1029"/>
          <p:cNvSpPr txBox="1">
            <a:spLocks noChangeArrowheads="1"/>
          </p:cNvSpPr>
          <p:nvPr/>
        </p:nvSpPr>
        <p:spPr bwMode="auto">
          <a:xfrm>
            <a:off x="5562600" y="1066800"/>
            <a:ext cx="3200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Comic Sans MS" pitchFamily="66" charset="0"/>
              </a:rPr>
              <a:t>Link score = linear combination between page-based and context-based similarity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Co-citation: hub scores</a:t>
            </a:r>
          </a:p>
        </p:txBody>
      </p:sp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987800" cy="4851400"/>
          </a:xfrm>
          <a:prstGeom prst="rect">
            <a:avLst/>
          </a:prstGeom>
          <a:noFill/>
        </p:spPr>
      </p:pic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5181600" y="1371600"/>
            <a:ext cx="3200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Microsoft Sans Serif" pitchFamily="34" charset="0"/>
              </a:rPr>
              <a:t>Link score</a:t>
            </a:r>
            <a:r>
              <a:rPr lang="en-US" baseline="-25000">
                <a:latin typeface="Microsoft Sans Serif" pitchFamily="34" charset="0"/>
              </a:rPr>
              <a:t>hub</a:t>
            </a:r>
            <a:r>
              <a:rPr lang="en-US">
                <a:latin typeface="Microsoft Sans Serif" pitchFamily="34" charset="0"/>
              </a:rPr>
              <a:t> = linear combination between link and hub score</a:t>
            </a:r>
          </a:p>
        </p:txBody>
      </p:sp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667000"/>
            <a:ext cx="4572000" cy="3200400"/>
          </a:xfrm>
          <a:prstGeom prst="rect">
            <a:avLst/>
          </a:prstGeom>
          <a:noFill/>
        </p:spPr>
      </p:pic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5334000" y="5715000"/>
            <a:ext cx="29019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Number of seeds linked from page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14400"/>
            <a:ext cx="4572000" cy="3200400"/>
          </a:xfrm>
          <a:prstGeom prst="rect">
            <a:avLst/>
          </a:prstGeom>
          <a:noFill/>
        </p:spPr>
      </p:pic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3600"/>
              <a:t>Combining DOM context and hub scores</a:t>
            </a:r>
          </a:p>
        </p:txBody>
      </p:sp>
      <p:sp>
        <p:nvSpPr>
          <p:cNvPr id="262149" name="AutoShape 5"/>
          <p:cNvSpPr>
            <a:spLocks noChangeArrowheads="1"/>
          </p:cNvSpPr>
          <p:nvPr/>
        </p:nvSpPr>
        <p:spPr bwMode="auto">
          <a:xfrm>
            <a:off x="6172200" y="4038600"/>
            <a:ext cx="2819400" cy="1816100"/>
          </a:xfrm>
          <a:prstGeom prst="upArrowCallout">
            <a:avLst>
              <a:gd name="adj1" fmla="val 38811"/>
              <a:gd name="adj2" fmla="val 3881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>
                <a:latin typeface="Microsoft Sans Serif" pitchFamily="34" charset="0"/>
              </a:rPr>
              <a:t>Add 10 best hubs to seeds for 94 topics</a:t>
            </a:r>
          </a:p>
        </p:txBody>
      </p:sp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4572000" cy="3200400"/>
          </a:xfrm>
          <a:prstGeom prst="rect">
            <a:avLst/>
          </a:prstGeom>
          <a:noFill/>
        </p:spPr>
      </p:pic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3124200" y="4495800"/>
            <a:ext cx="2895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Experiment based on 159 ODP topics (Pant &amp; Menczer 2003)</a:t>
            </a:r>
          </a:p>
        </p:txBody>
      </p:sp>
      <p:sp>
        <p:nvSpPr>
          <p:cNvPr id="262148" name="AutoShape 4"/>
          <p:cNvSpPr>
            <a:spLocks noChangeArrowheads="1"/>
          </p:cNvSpPr>
          <p:nvPr/>
        </p:nvSpPr>
        <p:spPr bwMode="auto">
          <a:xfrm>
            <a:off x="152400" y="4038600"/>
            <a:ext cx="2819400" cy="1816100"/>
          </a:xfrm>
          <a:prstGeom prst="upArrowCallout">
            <a:avLst>
              <a:gd name="adj1" fmla="val 38811"/>
              <a:gd name="adj2" fmla="val 3881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>
                <a:latin typeface="Microsoft Sans Serif" pitchFamily="34" charset="0"/>
              </a:rPr>
              <a:t>Split ODP URLs between seeds and targets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65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524000"/>
            <a:ext cx="5181600" cy="3713163"/>
          </a:xfrm>
        </p:spPr>
      </p:pic>
      <p:sp>
        <p:nvSpPr>
          <p:cNvPr id="2539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Exploration vs Exploitation</a:t>
            </a:r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3581400" cy="4648200"/>
          </a:xfrm>
        </p:spPr>
        <p:txBody>
          <a:bodyPr/>
          <a:lstStyle/>
          <a:p>
            <a:r>
              <a:rPr lang="en-US" sz="2000"/>
              <a:t>Best-</a:t>
            </a:r>
            <a:r>
              <a:rPr lang="en-US" sz="2000" i="1"/>
              <a:t>N</a:t>
            </a:r>
            <a:r>
              <a:rPr lang="en-US" sz="2000"/>
              <a:t>-First (or BFS</a:t>
            </a:r>
            <a:r>
              <a:rPr lang="en-US" sz="2000" i="1"/>
              <a:t>N</a:t>
            </a:r>
            <a:r>
              <a:rPr lang="en-US" sz="2000"/>
              <a:t>)</a:t>
            </a:r>
          </a:p>
          <a:p>
            <a:r>
              <a:rPr lang="en-US" sz="2000"/>
              <a:t>Rather than re-sorting the frontier every time you add links, be lazy and sort only every </a:t>
            </a:r>
            <a:r>
              <a:rPr lang="en-US" sz="2000" i="1"/>
              <a:t>N</a:t>
            </a:r>
            <a:r>
              <a:rPr lang="en-US" sz="2000"/>
              <a:t> pages visited </a:t>
            </a:r>
          </a:p>
          <a:p>
            <a:r>
              <a:rPr lang="en-US" sz="2000"/>
              <a:t>Empirically, being less greedy helps crawler performance significantly: escape “local topical traps” by exploring more</a:t>
            </a:r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5203825" y="5268913"/>
            <a:ext cx="2720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Pant et al. 2002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6" descr="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998538"/>
            <a:ext cx="8991600" cy="47371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993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Googlebot &amp;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InfoSpiders</a:t>
            </a: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810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series of intelligent multi-agent topical crawling algorithms employing various adaptive techniques: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Evolutionary bias of exploration/exploitation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Selective query expansion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(Connectionist) reinforcement learning</a:t>
            </a:r>
          </a:p>
        </p:txBody>
      </p:sp>
      <p:pic>
        <p:nvPicPr>
          <p:cNvPr id="420871" name="Picture 7" descr="infospi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1828800"/>
            <a:ext cx="4953000" cy="2946400"/>
          </a:xfrm>
        </p:spPr>
      </p:pic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343400" y="4876800"/>
            <a:ext cx="457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Menczer &amp; Belew 1998, 2000; Menczer et al. 2004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66421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572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Link scoring and selection by each crawling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09600" y="1600200"/>
            <a:ext cx="8153400" cy="4114800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Foreach agent thread: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	Pick &amp; follow link from local frontier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	Evaluate new links, merge frontier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	Adjust link estimator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	E := E + payoff - cost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If E &lt; 0: 	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   Die 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Elsif E &gt; </a:t>
            </a:r>
            <a:r>
              <a:rPr lang="en-US" b="1" i="1">
                <a:solidFill>
                  <a:srgbClr val="FFFF00"/>
                </a:solidFill>
                <a:latin typeface="Courier New" pitchFamily="49" charset="0"/>
              </a:rPr>
              <a:t>Selection_Threshold</a:t>
            </a: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   Clone offspring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   Split energy with offspring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   Split frontier with offspring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latin typeface="Courier New" pitchFamily="49" charset="0"/>
              </a:rPr>
              <a:t>   Mutate offspring	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838200" y="152400"/>
            <a:ext cx="7877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Artificial life-inspired Evolutionary Local Selection Algorithm (ELSA)</a:t>
            </a: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7543800" y="5105400"/>
            <a:ext cx="1447800" cy="1066800"/>
          </a:xfrm>
          <a:prstGeom prst="wedgeRoundRectCallout">
            <a:avLst>
              <a:gd name="adj1" fmla="val -210745"/>
              <a:gd name="adj2" fmla="val -1964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selective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query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expansion</a:t>
            </a:r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152400" y="3352800"/>
            <a:ext cx="1409700" cy="2209800"/>
            <a:chOff x="96" y="2256"/>
            <a:chExt cx="888" cy="1392"/>
          </a:xfrm>
        </p:grpSpPr>
        <p:sp>
          <p:nvSpPr>
            <p:cNvPr id="91142" name="AutoShape 6"/>
            <p:cNvSpPr>
              <a:spLocks/>
            </p:cNvSpPr>
            <p:nvPr/>
          </p:nvSpPr>
          <p:spPr bwMode="auto">
            <a:xfrm>
              <a:off x="840" y="2256"/>
              <a:ext cx="144" cy="1392"/>
            </a:xfrm>
            <a:prstGeom prst="leftBrace">
              <a:avLst>
                <a:gd name="adj1" fmla="val 44440"/>
                <a:gd name="adj2" fmla="val 5057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auto">
            <a:xfrm>
              <a:off x="96" y="2688"/>
              <a:ext cx="720" cy="62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>
                  <a:latin typeface="Times New Roman" pitchFamily="18" charset="0"/>
                </a:rPr>
                <a:t>match</a:t>
              </a:r>
              <a:br>
                <a:rPr lang="en-US">
                  <a:latin typeface="Times New Roman" pitchFamily="18" charset="0"/>
                </a:rPr>
              </a:br>
              <a:r>
                <a:rPr lang="en-US">
                  <a:latin typeface="Times New Roman" pitchFamily="18" charset="0"/>
                </a:rPr>
                <a:t>resource</a:t>
              </a:r>
              <a:br>
                <a:rPr lang="en-US">
                  <a:latin typeface="Times New Roman" pitchFamily="18" charset="0"/>
                </a:rPr>
              </a:br>
              <a:r>
                <a:rPr lang="en-US">
                  <a:latin typeface="Times New Roman" pitchFamily="18" charset="0"/>
                </a:rPr>
                <a:t>bias</a:t>
              </a:r>
            </a:p>
          </p:txBody>
        </p:sp>
      </p:grp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6858000" y="2971800"/>
            <a:ext cx="2057400" cy="838200"/>
          </a:xfrm>
          <a:prstGeom prst="wedgeRoundRectCallout">
            <a:avLst>
              <a:gd name="adj1" fmla="val -109181"/>
              <a:gd name="adj2" fmla="val -691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Reinforcement</a:t>
            </a:r>
          </a:p>
          <a:p>
            <a:pPr algn="ctr"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 autoUpdateAnimBg="0"/>
      <p:bldP spid="91144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/>
              <a:t>Adaptation in InfoSpiders 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327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Unsupervised population evolution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Select agents to match </a:t>
            </a:r>
            <a:r>
              <a:rPr lang="en-US" sz="2400">
                <a:solidFill>
                  <a:schemeClr val="accent2"/>
                </a:solidFill>
              </a:rPr>
              <a:t>resource bias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Mutate internal queries: </a:t>
            </a:r>
            <a:r>
              <a:rPr lang="en-US" sz="2400">
                <a:solidFill>
                  <a:schemeClr val="accent2"/>
                </a:solidFill>
              </a:rPr>
              <a:t>selective query expansion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Mutate weights</a:t>
            </a:r>
          </a:p>
          <a:p>
            <a:pPr>
              <a:lnSpc>
                <a:spcPct val="90000"/>
              </a:lnSpc>
            </a:pPr>
            <a:r>
              <a:rPr lang="en-US" sz="2800"/>
              <a:t>Unsupervised individual adaptation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Q-learning: adjust neural net weights to predict relevance </a:t>
            </a:r>
            <a:r>
              <a:rPr lang="en-US" sz="2400">
                <a:solidFill>
                  <a:schemeClr val="accent2"/>
                </a:solidFill>
              </a:rPr>
              <a:t>locally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7338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InfoSpiders 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evolutionary bias</a:t>
            </a:r>
            <a:r>
              <a:rPr lang="en-US">
                <a:latin typeface="Comic Sans MS" pitchFamily="66" charset="0"/>
              </a:rPr>
              <a:t>: an agent in a relevant area will spawn other agents to exploit/explore that neighborhood</a:t>
            </a:r>
          </a:p>
        </p:txBody>
      </p: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685800" y="2971800"/>
            <a:ext cx="2898775" cy="2895600"/>
            <a:chOff x="432" y="1872"/>
            <a:chExt cx="1826" cy="1824"/>
          </a:xfrm>
        </p:grpSpPr>
        <p:sp>
          <p:nvSpPr>
            <p:cNvPr id="89092" name="Rectangle 4"/>
            <p:cNvSpPr>
              <a:spLocks noChangeArrowheads="1"/>
            </p:cNvSpPr>
            <p:nvPr/>
          </p:nvSpPr>
          <p:spPr bwMode="auto">
            <a:xfrm>
              <a:off x="672" y="2064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720" y="21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>
              <a:off x="720" y="21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>
              <a:off x="720" y="23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Line 8"/>
            <p:cNvSpPr>
              <a:spLocks noChangeShapeType="1"/>
            </p:cNvSpPr>
            <p:nvPr/>
          </p:nvSpPr>
          <p:spPr bwMode="auto">
            <a:xfrm>
              <a:off x="720" y="24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Line 9"/>
            <p:cNvSpPr>
              <a:spLocks noChangeShapeType="1"/>
            </p:cNvSpPr>
            <p:nvPr/>
          </p:nvSpPr>
          <p:spPr bwMode="auto">
            <a:xfrm>
              <a:off x="720" y="24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768" y="220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1104" y="2832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1152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>
              <a:off x="1152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Line 14"/>
            <p:cNvSpPr>
              <a:spLocks noChangeShapeType="1"/>
            </p:cNvSpPr>
            <p:nvPr/>
          </p:nvSpPr>
          <p:spPr bwMode="auto">
            <a:xfrm>
              <a:off x="1152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>
              <a:off x="1152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16"/>
            <p:cNvSpPr>
              <a:spLocks noChangeShapeType="1"/>
            </p:cNvSpPr>
            <p:nvPr/>
          </p:nvSpPr>
          <p:spPr bwMode="auto">
            <a:xfrm>
              <a:off x="1152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5" name="Rectangle 17"/>
            <p:cNvSpPr>
              <a:spLocks noChangeArrowheads="1"/>
            </p:cNvSpPr>
            <p:nvPr/>
          </p:nvSpPr>
          <p:spPr bwMode="auto">
            <a:xfrm>
              <a:off x="1200" y="297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6" name="Rectangle 18"/>
            <p:cNvSpPr>
              <a:spLocks noChangeArrowheads="1"/>
            </p:cNvSpPr>
            <p:nvPr/>
          </p:nvSpPr>
          <p:spPr bwMode="auto">
            <a:xfrm>
              <a:off x="1296" y="1872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>
              <a:off x="1344" y="19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8" name="Line 20"/>
            <p:cNvSpPr>
              <a:spLocks noChangeShapeType="1"/>
            </p:cNvSpPr>
            <p:nvPr/>
          </p:nvSpPr>
          <p:spPr bwMode="auto">
            <a:xfrm>
              <a:off x="1344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9" name="Line 21"/>
            <p:cNvSpPr>
              <a:spLocks noChangeShapeType="1"/>
            </p:cNvSpPr>
            <p:nvPr/>
          </p:nvSpPr>
          <p:spPr bwMode="auto">
            <a:xfrm>
              <a:off x="1344" y="21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0" name="Line 22"/>
            <p:cNvSpPr>
              <a:spLocks noChangeShapeType="1"/>
            </p:cNvSpPr>
            <p:nvPr/>
          </p:nvSpPr>
          <p:spPr bwMode="auto">
            <a:xfrm>
              <a:off x="1344" y="22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1" name="Line 23"/>
            <p:cNvSpPr>
              <a:spLocks noChangeShapeType="1"/>
            </p:cNvSpPr>
            <p:nvPr/>
          </p:nvSpPr>
          <p:spPr bwMode="auto">
            <a:xfrm>
              <a:off x="1344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2" name="Rectangle 24"/>
            <p:cNvSpPr>
              <a:spLocks noChangeArrowheads="1"/>
            </p:cNvSpPr>
            <p:nvPr/>
          </p:nvSpPr>
          <p:spPr bwMode="auto">
            <a:xfrm>
              <a:off x="1392" y="201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3" name="Rectangle 25"/>
            <p:cNvSpPr>
              <a:spLocks noChangeArrowheads="1"/>
            </p:cNvSpPr>
            <p:nvPr/>
          </p:nvSpPr>
          <p:spPr bwMode="auto">
            <a:xfrm>
              <a:off x="432" y="312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Line 26"/>
            <p:cNvSpPr>
              <a:spLocks noChangeShapeType="1"/>
            </p:cNvSpPr>
            <p:nvPr/>
          </p:nvSpPr>
          <p:spPr bwMode="auto">
            <a:xfrm>
              <a:off x="480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5" name="Line 27"/>
            <p:cNvSpPr>
              <a:spLocks noChangeShapeType="1"/>
            </p:cNvSpPr>
            <p:nvPr/>
          </p:nvSpPr>
          <p:spPr bwMode="auto">
            <a:xfrm>
              <a:off x="480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Line 28"/>
            <p:cNvSpPr>
              <a:spLocks noChangeShapeType="1"/>
            </p:cNvSpPr>
            <p:nvPr/>
          </p:nvSpPr>
          <p:spPr bwMode="auto">
            <a:xfrm>
              <a:off x="480" y="34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7" name="Line 29"/>
            <p:cNvSpPr>
              <a:spLocks noChangeShapeType="1"/>
            </p:cNvSpPr>
            <p:nvPr/>
          </p:nvSpPr>
          <p:spPr bwMode="auto">
            <a:xfrm>
              <a:off x="480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8" name="Line 30"/>
            <p:cNvSpPr>
              <a:spLocks noChangeShapeType="1"/>
            </p:cNvSpPr>
            <p:nvPr/>
          </p:nvSpPr>
          <p:spPr bwMode="auto">
            <a:xfrm>
              <a:off x="480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9" name="Rectangle 31"/>
            <p:cNvSpPr>
              <a:spLocks noChangeArrowheads="1"/>
            </p:cNvSpPr>
            <p:nvPr/>
          </p:nvSpPr>
          <p:spPr bwMode="auto">
            <a:xfrm>
              <a:off x="528" y="326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0" name="Rectangle 32"/>
            <p:cNvSpPr>
              <a:spLocks noChangeArrowheads="1"/>
            </p:cNvSpPr>
            <p:nvPr/>
          </p:nvSpPr>
          <p:spPr bwMode="auto">
            <a:xfrm>
              <a:off x="1824" y="2688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1" name="Line 33"/>
            <p:cNvSpPr>
              <a:spLocks noChangeShapeType="1"/>
            </p:cNvSpPr>
            <p:nvPr/>
          </p:nvSpPr>
          <p:spPr bwMode="auto">
            <a:xfrm>
              <a:off x="1872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2" name="Line 34"/>
            <p:cNvSpPr>
              <a:spLocks noChangeShapeType="1"/>
            </p:cNvSpPr>
            <p:nvPr/>
          </p:nvSpPr>
          <p:spPr bwMode="auto">
            <a:xfrm>
              <a:off x="1872" y="27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3" name="Line 35"/>
            <p:cNvSpPr>
              <a:spLocks noChangeShapeType="1"/>
            </p:cNvSpPr>
            <p:nvPr/>
          </p:nvSpPr>
          <p:spPr bwMode="auto">
            <a:xfrm>
              <a:off x="1872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4" name="Line 36"/>
            <p:cNvSpPr>
              <a:spLocks noChangeShapeType="1"/>
            </p:cNvSpPr>
            <p:nvPr/>
          </p:nvSpPr>
          <p:spPr bwMode="auto">
            <a:xfrm>
              <a:off x="187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5" name="Line 37"/>
            <p:cNvSpPr>
              <a:spLocks noChangeShapeType="1"/>
            </p:cNvSpPr>
            <p:nvPr/>
          </p:nvSpPr>
          <p:spPr bwMode="auto">
            <a:xfrm>
              <a:off x="1872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6" name="Rectangle 38"/>
            <p:cNvSpPr>
              <a:spLocks noChangeArrowheads="1"/>
            </p:cNvSpPr>
            <p:nvPr/>
          </p:nvSpPr>
          <p:spPr bwMode="auto">
            <a:xfrm>
              <a:off x="1920" y="283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7" name="Rectangle 39"/>
            <p:cNvSpPr>
              <a:spLocks noChangeArrowheads="1"/>
            </p:cNvSpPr>
            <p:nvPr/>
          </p:nvSpPr>
          <p:spPr bwMode="auto">
            <a:xfrm>
              <a:off x="768" y="216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8" name="Line 40"/>
            <p:cNvSpPr>
              <a:spLocks noChangeShapeType="1"/>
            </p:cNvSpPr>
            <p:nvPr/>
          </p:nvSpPr>
          <p:spPr bwMode="auto">
            <a:xfrm>
              <a:off x="816" y="22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9" name="Line 41"/>
            <p:cNvSpPr>
              <a:spLocks noChangeShapeType="1"/>
            </p:cNvSpPr>
            <p:nvPr/>
          </p:nvSpPr>
          <p:spPr bwMode="auto">
            <a:xfrm>
              <a:off x="816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0" name="Line 42"/>
            <p:cNvSpPr>
              <a:spLocks noChangeShapeType="1"/>
            </p:cNvSpPr>
            <p:nvPr/>
          </p:nvSpPr>
          <p:spPr bwMode="auto">
            <a:xfrm>
              <a:off x="816" y="24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1" name="Line 43"/>
            <p:cNvSpPr>
              <a:spLocks noChangeShapeType="1"/>
            </p:cNvSpPr>
            <p:nvPr/>
          </p:nvSpPr>
          <p:spPr bwMode="auto">
            <a:xfrm>
              <a:off x="816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2" name="Line 44"/>
            <p:cNvSpPr>
              <a:spLocks noChangeShapeType="1"/>
            </p:cNvSpPr>
            <p:nvPr/>
          </p:nvSpPr>
          <p:spPr bwMode="auto">
            <a:xfrm>
              <a:off x="816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3" name="Rectangle 45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4" name="Rectangle 46"/>
            <p:cNvSpPr>
              <a:spLocks noChangeArrowheads="1"/>
            </p:cNvSpPr>
            <p:nvPr/>
          </p:nvSpPr>
          <p:spPr bwMode="auto">
            <a:xfrm>
              <a:off x="1440" y="2016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5" name="Line 47"/>
            <p:cNvSpPr>
              <a:spLocks noChangeShapeType="1"/>
            </p:cNvSpPr>
            <p:nvPr/>
          </p:nvSpPr>
          <p:spPr bwMode="auto">
            <a:xfrm>
              <a:off x="1488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6" name="Line 48"/>
            <p:cNvSpPr>
              <a:spLocks noChangeShapeType="1"/>
            </p:cNvSpPr>
            <p:nvPr/>
          </p:nvSpPr>
          <p:spPr bwMode="auto">
            <a:xfrm>
              <a:off x="1488" y="21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7" name="Line 49"/>
            <p:cNvSpPr>
              <a:spLocks noChangeShapeType="1"/>
            </p:cNvSpPr>
            <p:nvPr/>
          </p:nvSpPr>
          <p:spPr bwMode="auto">
            <a:xfrm>
              <a:off x="1488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8" name="Line 50"/>
            <p:cNvSpPr>
              <a:spLocks noChangeShapeType="1"/>
            </p:cNvSpPr>
            <p:nvPr/>
          </p:nvSpPr>
          <p:spPr bwMode="auto">
            <a:xfrm>
              <a:off x="1488" y="23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9" name="Line 51"/>
            <p:cNvSpPr>
              <a:spLocks noChangeShapeType="1"/>
            </p:cNvSpPr>
            <p:nvPr/>
          </p:nvSpPr>
          <p:spPr bwMode="auto">
            <a:xfrm>
              <a:off x="1488" y="24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0" name="Rectangle 52"/>
            <p:cNvSpPr>
              <a:spLocks noChangeArrowheads="1"/>
            </p:cNvSpPr>
            <p:nvPr/>
          </p:nvSpPr>
          <p:spPr bwMode="auto">
            <a:xfrm>
              <a:off x="1536" y="216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1" name="Rectangle 53"/>
            <p:cNvSpPr>
              <a:spLocks noChangeArrowheads="1"/>
            </p:cNvSpPr>
            <p:nvPr/>
          </p:nvSpPr>
          <p:spPr bwMode="auto">
            <a:xfrm>
              <a:off x="576" y="3264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Line 54"/>
            <p:cNvSpPr>
              <a:spLocks noChangeShapeType="1"/>
            </p:cNvSpPr>
            <p:nvPr/>
          </p:nvSpPr>
          <p:spPr bwMode="auto">
            <a:xfrm>
              <a:off x="624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Line 55"/>
            <p:cNvSpPr>
              <a:spLocks noChangeShapeType="1"/>
            </p:cNvSpPr>
            <p:nvPr/>
          </p:nvSpPr>
          <p:spPr bwMode="auto">
            <a:xfrm>
              <a:off x="624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Line 56"/>
            <p:cNvSpPr>
              <a:spLocks noChangeShapeType="1"/>
            </p:cNvSpPr>
            <p:nvPr/>
          </p:nvSpPr>
          <p:spPr bwMode="auto">
            <a:xfrm>
              <a:off x="624" y="35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Line 57"/>
            <p:cNvSpPr>
              <a:spLocks noChangeShapeType="1"/>
            </p:cNvSpPr>
            <p:nvPr/>
          </p:nvSpPr>
          <p:spPr bwMode="auto">
            <a:xfrm>
              <a:off x="624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6" name="Line 58"/>
            <p:cNvSpPr>
              <a:spLocks noChangeShapeType="1"/>
            </p:cNvSpPr>
            <p:nvPr/>
          </p:nvSpPr>
          <p:spPr bwMode="auto">
            <a:xfrm>
              <a:off x="624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7" name="Rectangle 59"/>
            <p:cNvSpPr>
              <a:spLocks noChangeArrowheads="1"/>
            </p:cNvSpPr>
            <p:nvPr/>
          </p:nvSpPr>
          <p:spPr bwMode="auto">
            <a:xfrm>
              <a:off x="672" y="340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8" name="Rectangle 60"/>
            <p:cNvSpPr>
              <a:spLocks noChangeArrowheads="1"/>
            </p:cNvSpPr>
            <p:nvPr/>
          </p:nvSpPr>
          <p:spPr bwMode="auto">
            <a:xfrm>
              <a:off x="864" y="2256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9" name="Line 61"/>
            <p:cNvSpPr>
              <a:spLocks noChangeShapeType="1"/>
            </p:cNvSpPr>
            <p:nvPr/>
          </p:nvSpPr>
          <p:spPr bwMode="auto">
            <a:xfrm>
              <a:off x="912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0" name="Line 62"/>
            <p:cNvSpPr>
              <a:spLocks noChangeShapeType="1"/>
            </p:cNvSpPr>
            <p:nvPr/>
          </p:nvSpPr>
          <p:spPr bwMode="auto">
            <a:xfrm>
              <a:off x="912" y="23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1" name="Line 63"/>
            <p:cNvSpPr>
              <a:spLocks noChangeShapeType="1"/>
            </p:cNvSpPr>
            <p:nvPr/>
          </p:nvSpPr>
          <p:spPr bwMode="auto">
            <a:xfrm>
              <a:off x="912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2" name="Line 64"/>
            <p:cNvSpPr>
              <a:spLocks noChangeShapeType="1"/>
            </p:cNvSpPr>
            <p:nvPr/>
          </p:nvSpPr>
          <p:spPr bwMode="auto">
            <a:xfrm>
              <a:off x="912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3" name="Line 65"/>
            <p:cNvSpPr>
              <a:spLocks noChangeShapeType="1"/>
            </p:cNvSpPr>
            <p:nvPr/>
          </p:nvSpPr>
          <p:spPr bwMode="auto">
            <a:xfrm>
              <a:off x="91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4" name="Rectangle 66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5" name="Rectangle 67"/>
            <p:cNvSpPr>
              <a:spLocks noChangeArrowheads="1"/>
            </p:cNvSpPr>
            <p:nvPr/>
          </p:nvSpPr>
          <p:spPr bwMode="auto">
            <a:xfrm>
              <a:off x="1248" y="2976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6" name="Line 68"/>
            <p:cNvSpPr>
              <a:spLocks noChangeShapeType="1"/>
            </p:cNvSpPr>
            <p:nvPr/>
          </p:nvSpPr>
          <p:spPr bwMode="auto">
            <a:xfrm>
              <a:off x="129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7" name="Line 69"/>
            <p:cNvSpPr>
              <a:spLocks noChangeShapeType="1"/>
            </p:cNvSpPr>
            <p:nvPr/>
          </p:nvSpPr>
          <p:spPr bwMode="auto">
            <a:xfrm>
              <a:off x="1296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8" name="Line 70"/>
            <p:cNvSpPr>
              <a:spLocks noChangeShapeType="1"/>
            </p:cNvSpPr>
            <p:nvPr/>
          </p:nvSpPr>
          <p:spPr bwMode="auto">
            <a:xfrm>
              <a:off x="1296" y="32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9" name="Line 71"/>
            <p:cNvSpPr>
              <a:spLocks noChangeShapeType="1"/>
            </p:cNvSpPr>
            <p:nvPr/>
          </p:nvSpPr>
          <p:spPr bwMode="auto">
            <a:xfrm>
              <a:off x="1296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0" name="Line 72"/>
            <p:cNvSpPr>
              <a:spLocks noChangeShapeType="1"/>
            </p:cNvSpPr>
            <p:nvPr/>
          </p:nvSpPr>
          <p:spPr bwMode="auto">
            <a:xfrm>
              <a:off x="1296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1" name="Rectangle 73"/>
            <p:cNvSpPr>
              <a:spLocks noChangeArrowheads="1"/>
            </p:cNvSpPr>
            <p:nvPr/>
          </p:nvSpPr>
          <p:spPr bwMode="auto">
            <a:xfrm>
              <a:off x="1344" y="312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2" name="Rectangle 74"/>
            <p:cNvSpPr>
              <a:spLocks noChangeArrowheads="1"/>
            </p:cNvSpPr>
            <p:nvPr/>
          </p:nvSpPr>
          <p:spPr bwMode="auto">
            <a:xfrm>
              <a:off x="1344" y="312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3" name="Line 75"/>
            <p:cNvSpPr>
              <a:spLocks noChangeShapeType="1"/>
            </p:cNvSpPr>
            <p:nvPr/>
          </p:nvSpPr>
          <p:spPr bwMode="auto">
            <a:xfrm>
              <a:off x="1392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4" name="Line 76"/>
            <p:cNvSpPr>
              <a:spLocks noChangeShapeType="1"/>
            </p:cNvSpPr>
            <p:nvPr/>
          </p:nvSpPr>
          <p:spPr bwMode="auto">
            <a:xfrm>
              <a:off x="1392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5" name="Line 77"/>
            <p:cNvSpPr>
              <a:spLocks noChangeShapeType="1"/>
            </p:cNvSpPr>
            <p:nvPr/>
          </p:nvSpPr>
          <p:spPr bwMode="auto">
            <a:xfrm>
              <a:off x="1392" y="34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6" name="Line 78"/>
            <p:cNvSpPr>
              <a:spLocks noChangeShapeType="1"/>
            </p:cNvSpPr>
            <p:nvPr/>
          </p:nvSpPr>
          <p:spPr bwMode="auto">
            <a:xfrm>
              <a:off x="1392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7" name="Line 79"/>
            <p:cNvSpPr>
              <a:spLocks noChangeShapeType="1"/>
            </p:cNvSpPr>
            <p:nvPr/>
          </p:nvSpPr>
          <p:spPr bwMode="auto">
            <a:xfrm>
              <a:off x="1392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8" name="Rectangle 80"/>
            <p:cNvSpPr>
              <a:spLocks noChangeArrowheads="1"/>
            </p:cNvSpPr>
            <p:nvPr/>
          </p:nvSpPr>
          <p:spPr bwMode="auto">
            <a:xfrm>
              <a:off x="1440" y="326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169" name="Picture 81" descr="spi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" y="3361"/>
              <a:ext cx="242" cy="191"/>
            </a:xfrm>
            <a:prstGeom prst="rect">
              <a:avLst/>
            </a:prstGeom>
            <a:noFill/>
          </p:spPr>
        </p:pic>
        <p:pic>
          <p:nvPicPr>
            <p:cNvPr id="89170" name="Picture 82" descr="spi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3265"/>
              <a:ext cx="242" cy="191"/>
            </a:xfrm>
            <a:prstGeom prst="rect">
              <a:avLst/>
            </a:prstGeom>
            <a:noFill/>
          </p:spPr>
        </p:pic>
        <p:pic>
          <p:nvPicPr>
            <p:cNvPr id="89171" name="Picture 83" descr="spi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2161"/>
              <a:ext cx="242" cy="191"/>
            </a:xfrm>
            <a:prstGeom prst="rect">
              <a:avLst/>
            </a:prstGeom>
            <a:noFill/>
          </p:spPr>
        </p:pic>
        <p:pic>
          <p:nvPicPr>
            <p:cNvPr id="89172" name="Picture 84" descr="spi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2401"/>
              <a:ext cx="242" cy="191"/>
            </a:xfrm>
            <a:prstGeom prst="rect">
              <a:avLst/>
            </a:prstGeom>
            <a:noFill/>
          </p:spPr>
        </p:pic>
        <p:pic>
          <p:nvPicPr>
            <p:cNvPr id="89173" name="Picture 85" descr="spi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2785"/>
              <a:ext cx="242" cy="191"/>
            </a:xfrm>
            <a:prstGeom prst="rect">
              <a:avLst/>
            </a:prstGeom>
            <a:noFill/>
          </p:spPr>
        </p:pic>
        <p:cxnSp>
          <p:nvCxnSpPr>
            <p:cNvPr id="89174" name="AutoShape 86"/>
            <p:cNvCxnSpPr>
              <a:cxnSpLocks noChangeShapeType="1"/>
              <a:stCxn id="89092" idx="0"/>
              <a:endCxn id="89106" idx="0"/>
            </p:cNvCxnSpPr>
            <p:nvPr/>
          </p:nvCxnSpPr>
          <p:spPr bwMode="auto">
            <a:xfrm rot="16200000">
              <a:off x="1032" y="1656"/>
              <a:ext cx="192" cy="624"/>
            </a:xfrm>
            <a:prstGeom prst="bentConnector3">
              <a:avLst>
                <a:gd name="adj1" fmla="val 175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75" name="AutoShape 87"/>
            <p:cNvCxnSpPr>
              <a:cxnSpLocks noChangeShapeType="1"/>
              <a:stCxn id="89092" idx="1"/>
              <a:endCxn id="89113" idx="0"/>
            </p:cNvCxnSpPr>
            <p:nvPr/>
          </p:nvCxnSpPr>
          <p:spPr bwMode="auto">
            <a:xfrm rot="10800000" flipV="1">
              <a:off x="576" y="2280"/>
              <a:ext cx="96" cy="840"/>
            </a:xfrm>
            <a:prstGeom prst="bentConnector2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76" name="AutoShape 88"/>
            <p:cNvCxnSpPr>
              <a:cxnSpLocks noChangeShapeType="1"/>
              <a:stCxn id="89162" idx="2"/>
              <a:endCxn id="89141" idx="2"/>
            </p:cNvCxnSpPr>
            <p:nvPr/>
          </p:nvCxnSpPr>
          <p:spPr bwMode="auto">
            <a:xfrm rot="5400000">
              <a:off x="1032" y="3240"/>
              <a:ext cx="144" cy="768"/>
            </a:xfrm>
            <a:prstGeom prst="bentConnector3">
              <a:avLst>
                <a:gd name="adj1" fmla="val 20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77" name="AutoShape 89"/>
            <p:cNvCxnSpPr>
              <a:cxnSpLocks noChangeShapeType="1"/>
              <a:stCxn id="89134" idx="2"/>
              <a:endCxn id="89099" idx="0"/>
            </p:cNvCxnSpPr>
            <p:nvPr/>
          </p:nvCxnSpPr>
          <p:spPr bwMode="auto">
            <a:xfrm rot="5400000">
              <a:off x="1224" y="2472"/>
              <a:ext cx="384" cy="3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78" name="AutoShape 90"/>
            <p:cNvCxnSpPr>
              <a:cxnSpLocks noChangeShapeType="1"/>
              <a:stCxn id="89113" idx="1"/>
              <a:endCxn id="89141" idx="1"/>
            </p:cNvCxnSpPr>
            <p:nvPr/>
          </p:nvCxnSpPr>
          <p:spPr bwMode="auto">
            <a:xfrm rot="10800000" flipH="1" flipV="1">
              <a:off x="432" y="3336"/>
              <a:ext cx="144" cy="144"/>
            </a:xfrm>
            <a:prstGeom prst="bentConnector3">
              <a:avLst>
                <a:gd name="adj1" fmla="val -10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79" name="AutoShape 91"/>
            <p:cNvCxnSpPr>
              <a:cxnSpLocks noChangeShapeType="1"/>
              <a:stCxn id="89099" idx="1"/>
              <a:endCxn id="89155" idx="1"/>
            </p:cNvCxnSpPr>
            <p:nvPr/>
          </p:nvCxnSpPr>
          <p:spPr bwMode="auto">
            <a:xfrm rot="10800000" flipH="1" flipV="1">
              <a:off x="1104" y="3048"/>
              <a:ext cx="144" cy="144"/>
            </a:xfrm>
            <a:prstGeom prst="bentConnector3">
              <a:avLst>
                <a:gd name="adj1" fmla="val -10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80" name="AutoShape 92"/>
            <p:cNvCxnSpPr>
              <a:cxnSpLocks noChangeShapeType="1"/>
              <a:stCxn id="89155" idx="1"/>
              <a:endCxn id="89162" idx="1"/>
            </p:cNvCxnSpPr>
            <p:nvPr/>
          </p:nvCxnSpPr>
          <p:spPr bwMode="auto">
            <a:xfrm rot="10800000" flipH="1" flipV="1">
              <a:off x="1248" y="3192"/>
              <a:ext cx="96" cy="144"/>
            </a:xfrm>
            <a:prstGeom prst="bentConnector3">
              <a:avLst>
                <a:gd name="adj1" fmla="val -15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81" name="AutoShape 93"/>
            <p:cNvCxnSpPr>
              <a:cxnSpLocks noChangeShapeType="1"/>
              <a:stCxn id="89106" idx="1"/>
              <a:endCxn id="89134" idx="1"/>
            </p:cNvCxnSpPr>
            <p:nvPr/>
          </p:nvCxnSpPr>
          <p:spPr bwMode="auto">
            <a:xfrm rot="10800000" flipH="1" flipV="1">
              <a:off x="1296" y="2088"/>
              <a:ext cx="144" cy="144"/>
            </a:xfrm>
            <a:prstGeom prst="bentConnector3">
              <a:avLst>
                <a:gd name="adj1" fmla="val -10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82" name="AutoShape 94"/>
            <p:cNvCxnSpPr>
              <a:cxnSpLocks noChangeShapeType="1"/>
              <a:stCxn id="89092" idx="1"/>
              <a:endCxn id="89127" idx="1"/>
            </p:cNvCxnSpPr>
            <p:nvPr/>
          </p:nvCxnSpPr>
          <p:spPr bwMode="auto">
            <a:xfrm rot="10800000" flipH="1" flipV="1">
              <a:off x="672" y="2280"/>
              <a:ext cx="96" cy="96"/>
            </a:xfrm>
            <a:prstGeom prst="bentConnector3">
              <a:avLst>
                <a:gd name="adj1" fmla="val -15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89183" name="AutoShape 95"/>
            <p:cNvCxnSpPr>
              <a:cxnSpLocks noChangeShapeType="1"/>
              <a:stCxn id="89127" idx="1"/>
              <a:endCxn id="89148" idx="1"/>
            </p:cNvCxnSpPr>
            <p:nvPr/>
          </p:nvCxnSpPr>
          <p:spPr bwMode="auto">
            <a:xfrm rot="10800000" flipH="1" flipV="1">
              <a:off x="768" y="2376"/>
              <a:ext cx="96" cy="96"/>
            </a:xfrm>
            <a:prstGeom prst="bentConnector3">
              <a:avLst>
                <a:gd name="adj1" fmla="val -15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89184" name="Group 96"/>
          <p:cNvGrpSpPr>
            <a:grpSpLocks/>
          </p:cNvGrpSpPr>
          <p:nvPr/>
        </p:nvGrpSpPr>
        <p:grpSpPr bwMode="auto">
          <a:xfrm>
            <a:off x="4191000" y="152400"/>
            <a:ext cx="4572000" cy="4800600"/>
            <a:chOff x="2640" y="240"/>
            <a:chExt cx="2880" cy="3024"/>
          </a:xfrm>
        </p:grpSpPr>
        <p:sp>
          <p:nvSpPr>
            <p:cNvPr id="89185" name="AutoShape 97"/>
            <p:cNvSpPr>
              <a:spLocks noChangeArrowheads="1"/>
            </p:cNvSpPr>
            <p:nvPr/>
          </p:nvSpPr>
          <p:spPr bwMode="auto">
            <a:xfrm>
              <a:off x="2784" y="240"/>
              <a:ext cx="2736" cy="3024"/>
            </a:xfrm>
            <a:prstGeom prst="wedgeRoundRectCallout">
              <a:avLst>
                <a:gd name="adj1" fmla="val -67727"/>
                <a:gd name="adj2" fmla="val 35019"/>
                <a:gd name="adj3" fmla="val 16667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</a:endParaRPr>
            </a:p>
          </p:txBody>
        </p:sp>
        <p:grpSp>
          <p:nvGrpSpPr>
            <p:cNvPr id="89186" name="Group 98"/>
            <p:cNvGrpSpPr>
              <a:grpSpLocks/>
            </p:cNvGrpSpPr>
            <p:nvPr/>
          </p:nvGrpSpPr>
          <p:grpSpPr bwMode="auto">
            <a:xfrm>
              <a:off x="2640" y="864"/>
              <a:ext cx="960" cy="912"/>
              <a:chOff x="2640" y="1104"/>
              <a:chExt cx="960" cy="912"/>
            </a:xfrm>
          </p:grpSpPr>
          <p:sp>
            <p:nvSpPr>
              <p:cNvPr id="89187" name="AutoShape 99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640" cy="912"/>
              </a:xfrm>
              <a:prstGeom prst="foldedCorner">
                <a:avLst>
                  <a:gd name="adj" fmla="val 2161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88" name="Line 100"/>
              <p:cNvSpPr>
                <a:spLocks noChangeShapeType="1"/>
              </p:cNvSpPr>
              <p:nvPr/>
            </p:nvSpPr>
            <p:spPr bwMode="auto">
              <a:xfrm>
                <a:off x="2800" y="1195"/>
                <a:ext cx="160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89" name="Line 101"/>
              <p:cNvSpPr>
                <a:spLocks noChangeShapeType="1"/>
              </p:cNvSpPr>
              <p:nvPr/>
            </p:nvSpPr>
            <p:spPr bwMode="auto">
              <a:xfrm>
                <a:off x="2720" y="1469"/>
                <a:ext cx="240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0" name="Line 102"/>
              <p:cNvSpPr>
                <a:spLocks noChangeShapeType="1"/>
              </p:cNvSpPr>
              <p:nvPr/>
            </p:nvSpPr>
            <p:spPr bwMode="auto">
              <a:xfrm>
                <a:off x="3040" y="1378"/>
                <a:ext cx="160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1" name="Line 103"/>
              <p:cNvSpPr>
                <a:spLocks noChangeShapeType="1"/>
              </p:cNvSpPr>
              <p:nvPr/>
            </p:nvSpPr>
            <p:spPr bwMode="auto">
              <a:xfrm>
                <a:off x="3040" y="1742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2" name="Line 104"/>
              <p:cNvSpPr>
                <a:spLocks noChangeShapeType="1"/>
              </p:cNvSpPr>
              <p:nvPr/>
            </p:nvSpPr>
            <p:spPr bwMode="auto">
              <a:xfrm>
                <a:off x="2720" y="1651"/>
                <a:ext cx="240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3" name="Line 105"/>
              <p:cNvSpPr>
                <a:spLocks noChangeShapeType="1"/>
              </p:cNvSpPr>
              <p:nvPr/>
            </p:nvSpPr>
            <p:spPr bwMode="auto">
              <a:xfrm>
                <a:off x="2960" y="128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4" name="Line 106"/>
              <p:cNvSpPr>
                <a:spLocks noChangeShapeType="1"/>
              </p:cNvSpPr>
              <p:nvPr/>
            </p:nvSpPr>
            <p:spPr bwMode="auto">
              <a:xfrm>
                <a:off x="3120" y="1469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5" name="Line 107"/>
              <p:cNvSpPr>
                <a:spLocks noChangeShapeType="1"/>
              </p:cNvSpPr>
              <p:nvPr/>
            </p:nvSpPr>
            <p:spPr bwMode="auto">
              <a:xfrm>
                <a:off x="2960" y="156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6" name="Line 108"/>
              <p:cNvSpPr>
                <a:spLocks noChangeShapeType="1"/>
              </p:cNvSpPr>
              <p:nvPr/>
            </p:nvSpPr>
            <p:spPr bwMode="auto">
              <a:xfrm>
                <a:off x="2880" y="1742"/>
                <a:ext cx="5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7" name="Line 109"/>
              <p:cNvSpPr>
                <a:spLocks noChangeShapeType="1"/>
              </p:cNvSpPr>
              <p:nvPr/>
            </p:nvSpPr>
            <p:spPr bwMode="auto">
              <a:xfrm>
                <a:off x="3120" y="1651"/>
                <a:ext cx="160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98" name="Line 110"/>
              <p:cNvSpPr>
                <a:spLocks noChangeShapeType="1"/>
              </p:cNvSpPr>
              <p:nvPr/>
            </p:nvSpPr>
            <p:spPr bwMode="auto">
              <a:xfrm>
                <a:off x="2720" y="1378"/>
                <a:ext cx="160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99" name="Group 111"/>
            <p:cNvGrpSpPr>
              <a:grpSpLocks/>
            </p:cNvGrpSpPr>
            <p:nvPr/>
          </p:nvGrpSpPr>
          <p:grpSpPr bwMode="auto">
            <a:xfrm>
              <a:off x="3360" y="1920"/>
              <a:ext cx="1680" cy="1153"/>
              <a:chOff x="3360" y="2160"/>
              <a:chExt cx="1680" cy="1153"/>
            </a:xfrm>
          </p:grpSpPr>
          <p:sp>
            <p:nvSpPr>
              <p:cNvPr id="89200" name="Rectangle 112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1680" cy="115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1" name="Rectangle 113"/>
              <p:cNvSpPr>
                <a:spLocks noChangeArrowheads="1"/>
              </p:cNvSpPr>
              <p:nvPr/>
            </p:nvSpPr>
            <p:spPr bwMode="auto">
              <a:xfrm>
                <a:off x="3528" y="2363"/>
                <a:ext cx="336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2" name="Rectangle 114"/>
              <p:cNvSpPr>
                <a:spLocks noChangeArrowheads="1"/>
              </p:cNvSpPr>
              <p:nvPr/>
            </p:nvSpPr>
            <p:spPr bwMode="auto">
              <a:xfrm>
                <a:off x="3528" y="2499"/>
                <a:ext cx="336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3" name="Rectangle 115"/>
              <p:cNvSpPr>
                <a:spLocks noChangeArrowheads="1"/>
              </p:cNvSpPr>
              <p:nvPr/>
            </p:nvSpPr>
            <p:spPr bwMode="auto">
              <a:xfrm>
                <a:off x="3528" y="2635"/>
                <a:ext cx="336" cy="1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4" name="Rectangle 116"/>
              <p:cNvSpPr>
                <a:spLocks noChangeArrowheads="1"/>
              </p:cNvSpPr>
              <p:nvPr/>
            </p:nvSpPr>
            <p:spPr bwMode="auto">
              <a:xfrm>
                <a:off x="3528" y="2770"/>
                <a:ext cx="336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5" name="Oval 117"/>
              <p:cNvSpPr>
                <a:spLocks noChangeArrowheads="1"/>
              </p:cNvSpPr>
              <p:nvPr/>
            </p:nvSpPr>
            <p:spPr bwMode="auto">
              <a:xfrm>
                <a:off x="4312" y="2296"/>
                <a:ext cx="224" cy="1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6" name="Oval 118"/>
              <p:cNvSpPr>
                <a:spLocks noChangeArrowheads="1"/>
              </p:cNvSpPr>
              <p:nvPr/>
            </p:nvSpPr>
            <p:spPr bwMode="auto">
              <a:xfrm>
                <a:off x="4312" y="2499"/>
                <a:ext cx="224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7" name="Oval 119"/>
              <p:cNvSpPr>
                <a:spLocks noChangeArrowheads="1"/>
              </p:cNvSpPr>
              <p:nvPr/>
            </p:nvSpPr>
            <p:spPr bwMode="auto">
              <a:xfrm>
                <a:off x="4312" y="2703"/>
                <a:ext cx="224" cy="1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8" name="Oval 120"/>
              <p:cNvSpPr>
                <a:spLocks noChangeArrowheads="1"/>
              </p:cNvSpPr>
              <p:nvPr/>
            </p:nvSpPr>
            <p:spPr bwMode="auto">
              <a:xfrm>
                <a:off x="4312" y="2906"/>
                <a:ext cx="224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9" name="Oval 121"/>
              <p:cNvSpPr>
                <a:spLocks noChangeArrowheads="1"/>
              </p:cNvSpPr>
              <p:nvPr/>
            </p:nvSpPr>
            <p:spPr bwMode="auto">
              <a:xfrm>
                <a:off x="4760" y="2635"/>
                <a:ext cx="224" cy="1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0" name="Text Box 122"/>
              <p:cNvSpPr txBox="1">
                <a:spLocks noChangeArrowheads="1"/>
              </p:cNvSpPr>
              <p:nvPr/>
            </p:nvSpPr>
            <p:spPr bwMode="auto">
              <a:xfrm>
                <a:off x="3416" y="2906"/>
                <a:ext cx="61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/>
                  <a:t>keyword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sz="1600"/>
                  <a:t>vector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211" name="Text Box 123"/>
              <p:cNvSpPr txBox="1">
                <a:spLocks noChangeArrowheads="1"/>
              </p:cNvSpPr>
              <p:nvPr/>
            </p:nvSpPr>
            <p:spPr bwMode="auto">
              <a:xfrm>
                <a:off x="4088" y="3042"/>
                <a:ext cx="80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600"/>
                  <a:t>neural net</a:t>
                </a:r>
              </a:p>
            </p:txBody>
          </p:sp>
          <p:cxnSp>
            <p:nvCxnSpPr>
              <p:cNvPr id="89212" name="AutoShape 124"/>
              <p:cNvCxnSpPr>
                <a:cxnSpLocks noChangeShapeType="1"/>
                <a:stCxn id="89201" idx="3"/>
                <a:endCxn id="89205" idx="2"/>
              </p:cNvCxnSpPr>
              <p:nvPr/>
            </p:nvCxnSpPr>
            <p:spPr bwMode="auto">
              <a:xfrm flipV="1">
                <a:off x="3864" y="2363"/>
                <a:ext cx="448" cy="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13" name="AutoShape 125"/>
              <p:cNvCxnSpPr>
                <a:cxnSpLocks noChangeShapeType="1"/>
                <a:stCxn id="89201" idx="3"/>
                <a:endCxn id="89206" idx="2"/>
              </p:cNvCxnSpPr>
              <p:nvPr/>
            </p:nvCxnSpPr>
            <p:spPr bwMode="auto">
              <a:xfrm>
                <a:off x="3864" y="2431"/>
                <a:ext cx="448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14" name="AutoShape 126"/>
              <p:cNvCxnSpPr>
                <a:cxnSpLocks noChangeShapeType="1"/>
                <a:stCxn id="89201" idx="3"/>
                <a:endCxn id="89207" idx="2"/>
              </p:cNvCxnSpPr>
              <p:nvPr/>
            </p:nvCxnSpPr>
            <p:spPr bwMode="auto">
              <a:xfrm>
                <a:off x="3864" y="2431"/>
                <a:ext cx="448" cy="33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15" name="AutoShape 127"/>
              <p:cNvCxnSpPr>
                <a:cxnSpLocks noChangeShapeType="1"/>
                <a:stCxn id="89201" idx="3"/>
                <a:endCxn id="89208" idx="2"/>
              </p:cNvCxnSpPr>
              <p:nvPr/>
            </p:nvCxnSpPr>
            <p:spPr bwMode="auto">
              <a:xfrm>
                <a:off x="3864" y="2431"/>
                <a:ext cx="448" cy="54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16" name="AutoShape 128"/>
              <p:cNvCxnSpPr>
                <a:cxnSpLocks noChangeShapeType="1"/>
                <a:stCxn id="89202" idx="3"/>
                <a:endCxn id="89205" idx="2"/>
              </p:cNvCxnSpPr>
              <p:nvPr/>
            </p:nvCxnSpPr>
            <p:spPr bwMode="auto">
              <a:xfrm flipV="1">
                <a:off x="3864" y="2363"/>
                <a:ext cx="448" cy="20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17" name="AutoShape 129"/>
              <p:cNvCxnSpPr>
                <a:cxnSpLocks noChangeShapeType="1"/>
                <a:stCxn id="89202" idx="3"/>
                <a:endCxn id="89206" idx="1"/>
              </p:cNvCxnSpPr>
              <p:nvPr/>
            </p:nvCxnSpPr>
            <p:spPr bwMode="auto">
              <a:xfrm flipV="1">
                <a:off x="3864" y="2519"/>
                <a:ext cx="481" cy="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18" name="AutoShape 130"/>
              <p:cNvCxnSpPr>
                <a:cxnSpLocks noChangeShapeType="1"/>
                <a:stCxn id="89202" idx="3"/>
                <a:endCxn id="89207" idx="2"/>
              </p:cNvCxnSpPr>
              <p:nvPr/>
            </p:nvCxnSpPr>
            <p:spPr bwMode="auto">
              <a:xfrm>
                <a:off x="3864" y="2567"/>
                <a:ext cx="448" cy="20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19" name="AutoShape 131"/>
              <p:cNvCxnSpPr>
                <a:cxnSpLocks noChangeShapeType="1"/>
                <a:stCxn id="89202" idx="3"/>
                <a:endCxn id="89208" idx="2"/>
              </p:cNvCxnSpPr>
              <p:nvPr/>
            </p:nvCxnSpPr>
            <p:spPr bwMode="auto">
              <a:xfrm>
                <a:off x="3864" y="2567"/>
                <a:ext cx="448" cy="40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0" name="AutoShape 132"/>
              <p:cNvCxnSpPr>
                <a:cxnSpLocks noChangeShapeType="1"/>
                <a:stCxn id="89203" idx="3"/>
                <a:endCxn id="89205" idx="2"/>
              </p:cNvCxnSpPr>
              <p:nvPr/>
            </p:nvCxnSpPr>
            <p:spPr bwMode="auto">
              <a:xfrm flipV="1">
                <a:off x="3864" y="2363"/>
                <a:ext cx="448" cy="3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1" name="AutoShape 133"/>
              <p:cNvCxnSpPr>
                <a:cxnSpLocks noChangeShapeType="1"/>
                <a:stCxn id="89203" idx="3"/>
                <a:endCxn id="89206" idx="2"/>
              </p:cNvCxnSpPr>
              <p:nvPr/>
            </p:nvCxnSpPr>
            <p:spPr bwMode="auto">
              <a:xfrm flipV="1">
                <a:off x="3864" y="2567"/>
                <a:ext cx="448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2" name="AutoShape 134"/>
              <p:cNvCxnSpPr>
                <a:cxnSpLocks noChangeShapeType="1"/>
                <a:stCxn id="89203" idx="3"/>
                <a:endCxn id="89207" idx="2"/>
              </p:cNvCxnSpPr>
              <p:nvPr/>
            </p:nvCxnSpPr>
            <p:spPr bwMode="auto">
              <a:xfrm>
                <a:off x="3864" y="2703"/>
                <a:ext cx="448" cy="6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3" name="AutoShape 135"/>
              <p:cNvCxnSpPr>
                <a:cxnSpLocks noChangeShapeType="1"/>
                <a:stCxn id="89203" idx="3"/>
                <a:endCxn id="89208" idx="2"/>
              </p:cNvCxnSpPr>
              <p:nvPr/>
            </p:nvCxnSpPr>
            <p:spPr bwMode="auto">
              <a:xfrm>
                <a:off x="3864" y="2703"/>
                <a:ext cx="448" cy="2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4" name="AutoShape 136"/>
              <p:cNvCxnSpPr>
                <a:cxnSpLocks noChangeShapeType="1"/>
                <a:stCxn id="89204" idx="3"/>
                <a:endCxn id="89206" idx="1"/>
              </p:cNvCxnSpPr>
              <p:nvPr/>
            </p:nvCxnSpPr>
            <p:spPr bwMode="auto">
              <a:xfrm flipV="1">
                <a:off x="3864" y="2519"/>
                <a:ext cx="481" cy="3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5" name="AutoShape 137"/>
              <p:cNvCxnSpPr>
                <a:cxnSpLocks noChangeShapeType="1"/>
                <a:stCxn id="89204" idx="3"/>
                <a:endCxn id="89208" idx="2"/>
              </p:cNvCxnSpPr>
              <p:nvPr/>
            </p:nvCxnSpPr>
            <p:spPr bwMode="auto">
              <a:xfrm>
                <a:off x="3864" y="2838"/>
                <a:ext cx="448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6" name="AutoShape 138"/>
              <p:cNvCxnSpPr>
                <a:cxnSpLocks noChangeShapeType="1"/>
                <a:stCxn id="89204" idx="3"/>
                <a:endCxn id="89207" idx="2"/>
              </p:cNvCxnSpPr>
              <p:nvPr/>
            </p:nvCxnSpPr>
            <p:spPr bwMode="auto">
              <a:xfrm flipV="1">
                <a:off x="3864" y="2770"/>
                <a:ext cx="448" cy="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7" name="AutoShape 139"/>
              <p:cNvCxnSpPr>
                <a:cxnSpLocks noChangeShapeType="1"/>
                <a:stCxn id="89204" idx="3"/>
                <a:endCxn id="89205" idx="2"/>
              </p:cNvCxnSpPr>
              <p:nvPr/>
            </p:nvCxnSpPr>
            <p:spPr bwMode="auto">
              <a:xfrm flipV="1">
                <a:off x="3864" y="2363"/>
                <a:ext cx="448" cy="4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8" name="AutoShape 140"/>
              <p:cNvCxnSpPr>
                <a:cxnSpLocks noChangeShapeType="1"/>
                <a:stCxn id="89205" idx="6"/>
                <a:endCxn id="89209" idx="2"/>
              </p:cNvCxnSpPr>
              <p:nvPr/>
            </p:nvCxnSpPr>
            <p:spPr bwMode="auto">
              <a:xfrm>
                <a:off x="4536" y="2363"/>
                <a:ext cx="224" cy="3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29" name="AutoShape 141"/>
              <p:cNvCxnSpPr>
                <a:cxnSpLocks noChangeShapeType="1"/>
                <a:stCxn id="89206" idx="6"/>
                <a:endCxn id="89209" idx="2"/>
              </p:cNvCxnSpPr>
              <p:nvPr/>
            </p:nvCxnSpPr>
            <p:spPr bwMode="auto">
              <a:xfrm>
                <a:off x="4536" y="2567"/>
                <a:ext cx="224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30" name="AutoShape 142"/>
              <p:cNvCxnSpPr>
                <a:cxnSpLocks noChangeShapeType="1"/>
                <a:stCxn id="89207" idx="6"/>
                <a:endCxn id="89209" idx="2"/>
              </p:cNvCxnSpPr>
              <p:nvPr/>
            </p:nvCxnSpPr>
            <p:spPr bwMode="auto">
              <a:xfrm flipV="1">
                <a:off x="4536" y="2703"/>
                <a:ext cx="224" cy="6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31" name="AutoShape 143"/>
              <p:cNvCxnSpPr>
                <a:cxnSpLocks noChangeShapeType="1"/>
                <a:stCxn id="89208" idx="6"/>
                <a:endCxn id="89209" idx="2"/>
              </p:cNvCxnSpPr>
              <p:nvPr/>
            </p:nvCxnSpPr>
            <p:spPr bwMode="auto">
              <a:xfrm flipV="1">
                <a:off x="4536" y="2703"/>
                <a:ext cx="224" cy="2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89232" name="AutoShape 144"/>
            <p:cNvSpPr>
              <a:spLocks noChangeArrowheads="1"/>
            </p:cNvSpPr>
            <p:nvPr/>
          </p:nvSpPr>
          <p:spPr bwMode="auto">
            <a:xfrm>
              <a:off x="3984" y="864"/>
              <a:ext cx="1056" cy="816"/>
            </a:xfrm>
            <a:prstGeom prst="flowChartInternalStorag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local frontier</a:t>
              </a:r>
              <a:endParaRPr lang="en-US" sz="1600" b="1"/>
            </a:p>
          </p:txBody>
        </p:sp>
        <p:sp>
          <p:nvSpPr>
            <p:cNvPr id="89233" name="AutoShape 145"/>
            <p:cNvSpPr>
              <a:spLocks noChangeArrowheads="1"/>
            </p:cNvSpPr>
            <p:nvPr/>
          </p:nvSpPr>
          <p:spPr bwMode="auto">
            <a:xfrm flipH="1" flipV="1">
              <a:off x="5040" y="816"/>
              <a:ext cx="336" cy="1728"/>
            </a:xfrm>
            <a:prstGeom prst="curvedRightArrow">
              <a:avLst>
                <a:gd name="adj1" fmla="val 96595"/>
                <a:gd name="adj2" fmla="val 235310"/>
                <a:gd name="adj3" fmla="val 5208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34" name="AutoShape 146"/>
            <p:cNvSpPr>
              <a:spLocks noChangeArrowheads="1"/>
            </p:cNvSpPr>
            <p:nvPr/>
          </p:nvSpPr>
          <p:spPr bwMode="auto">
            <a:xfrm flipH="1">
              <a:off x="2784" y="432"/>
              <a:ext cx="1776" cy="432"/>
            </a:xfrm>
            <a:prstGeom prst="curvedDownArrow">
              <a:avLst>
                <a:gd name="adj1" fmla="val 61762"/>
                <a:gd name="adj2" fmla="val 156432"/>
                <a:gd name="adj3" fmla="val 3866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35" name="AutoShape 147"/>
            <p:cNvSpPr>
              <a:spLocks noChangeArrowheads="1"/>
            </p:cNvSpPr>
            <p:nvPr/>
          </p:nvSpPr>
          <p:spPr bwMode="auto">
            <a:xfrm flipV="1">
              <a:off x="2880" y="1584"/>
              <a:ext cx="480" cy="1200"/>
            </a:xfrm>
            <a:custGeom>
              <a:avLst/>
              <a:gdLst>
                <a:gd name="G0" fmla="+- 15434 0 0"/>
                <a:gd name="G1" fmla="+- 4264 0 0"/>
                <a:gd name="G2" fmla="+- 12158 0 4264"/>
                <a:gd name="G3" fmla="+- G2 0 4264"/>
                <a:gd name="G4" fmla="*/ G3 32768 32059"/>
                <a:gd name="G5" fmla="*/ G4 1 2"/>
                <a:gd name="G6" fmla="+- 21600 0 15434"/>
                <a:gd name="G7" fmla="*/ G6 4264 6079"/>
                <a:gd name="G8" fmla="+- G7 15434 0"/>
                <a:gd name="T0" fmla="*/ 15434 w 21600"/>
                <a:gd name="T1" fmla="*/ 0 h 21600"/>
                <a:gd name="T2" fmla="*/ 15434 w 21600"/>
                <a:gd name="T3" fmla="*/ 12158 h 21600"/>
                <a:gd name="T4" fmla="*/ 1855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434" y="0"/>
                  </a:lnTo>
                  <a:lnTo>
                    <a:pt x="15434" y="4264"/>
                  </a:lnTo>
                  <a:lnTo>
                    <a:pt x="12427" y="4264"/>
                  </a:lnTo>
                  <a:cubicBezTo>
                    <a:pt x="5564" y="4264"/>
                    <a:pt x="0" y="7798"/>
                    <a:pt x="0" y="12158"/>
                  </a:cubicBezTo>
                  <a:lnTo>
                    <a:pt x="0" y="21600"/>
                  </a:lnTo>
                  <a:lnTo>
                    <a:pt x="3710" y="21600"/>
                  </a:lnTo>
                  <a:lnTo>
                    <a:pt x="3710" y="12158"/>
                  </a:lnTo>
                  <a:cubicBezTo>
                    <a:pt x="3710" y="9803"/>
                    <a:pt x="7613" y="7894"/>
                    <a:pt x="12427" y="7894"/>
                  </a:cubicBezTo>
                  <a:lnTo>
                    <a:pt x="15434" y="7894"/>
                  </a:lnTo>
                  <a:lnTo>
                    <a:pt x="15434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236" name="Group 148"/>
          <p:cNvGrpSpPr>
            <a:grpSpLocks/>
          </p:cNvGrpSpPr>
          <p:nvPr/>
        </p:nvGrpSpPr>
        <p:grpSpPr bwMode="auto">
          <a:xfrm>
            <a:off x="3200400" y="4800600"/>
            <a:ext cx="5410200" cy="1905000"/>
            <a:chOff x="2016" y="3024"/>
            <a:chExt cx="3408" cy="1200"/>
          </a:xfrm>
        </p:grpSpPr>
        <p:sp>
          <p:nvSpPr>
            <p:cNvPr id="89237" name="AutoShape 149"/>
            <p:cNvSpPr>
              <a:spLocks noChangeArrowheads="1"/>
            </p:cNvSpPr>
            <p:nvPr/>
          </p:nvSpPr>
          <p:spPr bwMode="auto">
            <a:xfrm>
              <a:off x="2832" y="3168"/>
              <a:ext cx="2592" cy="1056"/>
            </a:xfrm>
            <a:prstGeom prst="wedgeRoundRectCallout">
              <a:avLst>
                <a:gd name="adj1" fmla="val -69176"/>
                <a:gd name="adj2" fmla="val -50472"/>
                <a:gd name="adj3" fmla="val 16667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latin typeface="Times New Roman" pitchFamily="18" charset="0"/>
              </a:endParaRPr>
            </a:p>
          </p:txBody>
        </p:sp>
        <p:grpSp>
          <p:nvGrpSpPr>
            <p:cNvPr id="89238" name="Group 150"/>
            <p:cNvGrpSpPr>
              <a:grpSpLocks/>
            </p:cNvGrpSpPr>
            <p:nvPr/>
          </p:nvGrpSpPr>
          <p:grpSpPr bwMode="auto">
            <a:xfrm>
              <a:off x="3021" y="3256"/>
              <a:ext cx="1649" cy="881"/>
              <a:chOff x="3552" y="3743"/>
              <a:chExt cx="1680" cy="961"/>
            </a:xfrm>
          </p:grpSpPr>
          <p:sp>
            <p:nvSpPr>
              <p:cNvPr id="89239" name="Rectangle 151"/>
              <p:cNvSpPr>
                <a:spLocks noChangeArrowheads="1"/>
              </p:cNvSpPr>
              <p:nvPr/>
            </p:nvSpPr>
            <p:spPr bwMode="auto">
              <a:xfrm>
                <a:off x="3552" y="3743"/>
                <a:ext cx="1680" cy="9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0" name="Rectangle 152"/>
              <p:cNvSpPr>
                <a:spLocks noChangeArrowheads="1"/>
              </p:cNvSpPr>
              <p:nvPr/>
            </p:nvSpPr>
            <p:spPr bwMode="auto">
              <a:xfrm>
                <a:off x="3720" y="3946"/>
                <a:ext cx="336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1" name="Rectangle 153"/>
              <p:cNvSpPr>
                <a:spLocks noChangeArrowheads="1"/>
              </p:cNvSpPr>
              <p:nvPr/>
            </p:nvSpPr>
            <p:spPr bwMode="auto">
              <a:xfrm>
                <a:off x="3720" y="4082"/>
                <a:ext cx="336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2" name="Rectangle 154"/>
              <p:cNvSpPr>
                <a:spLocks noChangeArrowheads="1"/>
              </p:cNvSpPr>
              <p:nvPr/>
            </p:nvSpPr>
            <p:spPr bwMode="auto">
              <a:xfrm>
                <a:off x="3720" y="4218"/>
                <a:ext cx="336" cy="1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3" name="Rectangle 155"/>
              <p:cNvSpPr>
                <a:spLocks noChangeArrowheads="1"/>
              </p:cNvSpPr>
              <p:nvPr/>
            </p:nvSpPr>
            <p:spPr bwMode="auto">
              <a:xfrm>
                <a:off x="3720" y="4353"/>
                <a:ext cx="336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4" name="Oval 156"/>
              <p:cNvSpPr>
                <a:spLocks noChangeArrowheads="1"/>
              </p:cNvSpPr>
              <p:nvPr/>
            </p:nvSpPr>
            <p:spPr bwMode="auto">
              <a:xfrm>
                <a:off x="4504" y="3879"/>
                <a:ext cx="224" cy="1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5" name="Oval 157"/>
              <p:cNvSpPr>
                <a:spLocks noChangeArrowheads="1"/>
              </p:cNvSpPr>
              <p:nvPr/>
            </p:nvSpPr>
            <p:spPr bwMode="auto">
              <a:xfrm>
                <a:off x="4504" y="4082"/>
                <a:ext cx="224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6" name="Oval 158"/>
              <p:cNvSpPr>
                <a:spLocks noChangeArrowheads="1"/>
              </p:cNvSpPr>
              <p:nvPr/>
            </p:nvSpPr>
            <p:spPr bwMode="auto">
              <a:xfrm>
                <a:off x="4504" y="4286"/>
                <a:ext cx="224" cy="1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7" name="Oval 159"/>
              <p:cNvSpPr>
                <a:spLocks noChangeArrowheads="1"/>
              </p:cNvSpPr>
              <p:nvPr/>
            </p:nvSpPr>
            <p:spPr bwMode="auto">
              <a:xfrm>
                <a:off x="4504" y="4489"/>
                <a:ext cx="224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48" name="Oval 160"/>
              <p:cNvSpPr>
                <a:spLocks noChangeArrowheads="1"/>
              </p:cNvSpPr>
              <p:nvPr/>
            </p:nvSpPr>
            <p:spPr bwMode="auto">
              <a:xfrm>
                <a:off x="4952" y="4218"/>
                <a:ext cx="224" cy="13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9249" name="AutoShape 161"/>
              <p:cNvCxnSpPr>
                <a:cxnSpLocks noChangeShapeType="1"/>
                <a:stCxn id="89240" idx="3"/>
                <a:endCxn id="89244" idx="2"/>
              </p:cNvCxnSpPr>
              <p:nvPr/>
            </p:nvCxnSpPr>
            <p:spPr bwMode="auto">
              <a:xfrm flipV="1">
                <a:off x="4056" y="3946"/>
                <a:ext cx="448" cy="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0" name="AutoShape 162"/>
              <p:cNvCxnSpPr>
                <a:cxnSpLocks noChangeShapeType="1"/>
                <a:stCxn id="89240" idx="3"/>
                <a:endCxn id="89245" idx="2"/>
              </p:cNvCxnSpPr>
              <p:nvPr/>
            </p:nvCxnSpPr>
            <p:spPr bwMode="auto">
              <a:xfrm>
                <a:off x="4056" y="4014"/>
                <a:ext cx="448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1" name="AutoShape 163"/>
              <p:cNvCxnSpPr>
                <a:cxnSpLocks noChangeShapeType="1"/>
                <a:stCxn id="89240" idx="3"/>
                <a:endCxn id="89246" idx="2"/>
              </p:cNvCxnSpPr>
              <p:nvPr/>
            </p:nvCxnSpPr>
            <p:spPr bwMode="auto">
              <a:xfrm>
                <a:off x="4056" y="4014"/>
                <a:ext cx="448" cy="33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2" name="AutoShape 164"/>
              <p:cNvCxnSpPr>
                <a:cxnSpLocks noChangeShapeType="1"/>
                <a:stCxn id="89240" idx="3"/>
                <a:endCxn id="89247" idx="2"/>
              </p:cNvCxnSpPr>
              <p:nvPr/>
            </p:nvCxnSpPr>
            <p:spPr bwMode="auto">
              <a:xfrm>
                <a:off x="4056" y="4014"/>
                <a:ext cx="448" cy="54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3" name="AutoShape 165"/>
              <p:cNvCxnSpPr>
                <a:cxnSpLocks noChangeShapeType="1"/>
                <a:stCxn id="89241" idx="3"/>
                <a:endCxn id="89244" idx="2"/>
              </p:cNvCxnSpPr>
              <p:nvPr/>
            </p:nvCxnSpPr>
            <p:spPr bwMode="auto">
              <a:xfrm flipV="1">
                <a:off x="4056" y="3946"/>
                <a:ext cx="448" cy="20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4" name="AutoShape 166"/>
              <p:cNvCxnSpPr>
                <a:cxnSpLocks noChangeShapeType="1"/>
                <a:stCxn id="89241" idx="3"/>
                <a:endCxn id="89245" idx="2"/>
              </p:cNvCxnSpPr>
              <p:nvPr/>
            </p:nvCxnSpPr>
            <p:spPr bwMode="auto">
              <a:xfrm>
                <a:off x="4056" y="4150"/>
                <a:ext cx="44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5" name="AutoShape 167"/>
              <p:cNvCxnSpPr>
                <a:cxnSpLocks noChangeShapeType="1"/>
                <a:stCxn id="89241" idx="3"/>
                <a:endCxn id="89246" idx="2"/>
              </p:cNvCxnSpPr>
              <p:nvPr/>
            </p:nvCxnSpPr>
            <p:spPr bwMode="auto">
              <a:xfrm>
                <a:off x="4056" y="4150"/>
                <a:ext cx="448" cy="20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6" name="AutoShape 168"/>
              <p:cNvCxnSpPr>
                <a:cxnSpLocks noChangeShapeType="1"/>
                <a:stCxn id="89241" idx="3"/>
                <a:endCxn id="89247" idx="2"/>
              </p:cNvCxnSpPr>
              <p:nvPr/>
            </p:nvCxnSpPr>
            <p:spPr bwMode="auto">
              <a:xfrm>
                <a:off x="4056" y="4150"/>
                <a:ext cx="448" cy="40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7" name="AutoShape 169"/>
              <p:cNvCxnSpPr>
                <a:cxnSpLocks noChangeShapeType="1"/>
                <a:stCxn id="89242" idx="3"/>
                <a:endCxn id="89244" idx="2"/>
              </p:cNvCxnSpPr>
              <p:nvPr/>
            </p:nvCxnSpPr>
            <p:spPr bwMode="auto">
              <a:xfrm flipV="1">
                <a:off x="4056" y="3946"/>
                <a:ext cx="448" cy="3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8" name="AutoShape 170"/>
              <p:cNvCxnSpPr>
                <a:cxnSpLocks noChangeShapeType="1"/>
                <a:stCxn id="89242" idx="3"/>
                <a:endCxn id="89245" idx="2"/>
              </p:cNvCxnSpPr>
              <p:nvPr/>
            </p:nvCxnSpPr>
            <p:spPr bwMode="auto">
              <a:xfrm flipV="1">
                <a:off x="4056" y="4150"/>
                <a:ext cx="448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59" name="AutoShape 171"/>
              <p:cNvCxnSpPr>
                <a:cxnSpLocks noChangeShapeType="1"/>
                <a:stCxn id="89242" idx="3"/>
                <a:endCxn id="89246" idx="2"/>
              </p:cNvCxnSpPr>
              <p:nvPr/>
            </p:nvCxnSpPr>
            <p:spPr bwMode="auto">
              <a:xfrm>
                <a:off x="4056" y="4286"/>
                <a:ext cx="448" cy="6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0" name="AutoShape 172"/>
              <p:cNvCxnSpPr>
                <a:cxnSpLocks noChangeShapeType="1"/>
                <a:stCxn id="89242" idx="3"/>
                <a:endCxn id="89247" idx="2"/>
              </p:cNvCxnSpPr>
              <p:nvPr/>
            </p:nvCxnSpPr>
            <p:spPr bwMode="auto">
              <a:xfrm>
                <a:off x="4056" y="4286"/>
                <a:ext cx="448" cy="2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1" name="AutoShape 173"/>
              <p:cNvCxnSpPr>
                <a:cxnSpLocks noChangeShapeType="1"/>
                <a:stCxn id="89243" idx="3"/>
                <a:endCxn id="89245" idx="2"/>
              </p:cNvCxnSpPr>
              <p:nvPr/>
            </p:nvCxnSpPr>
            <p:spPr bwMode="auto">
              <a:xfrm flipV="1">
                <a:off x="4056" y="4150"/>
                <a:ext cx="448" cy="2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2" name="AutoShape 174"/>
              <p:cNvCxnSpPr>
                <a:cxnSpLocks noChangeShapeType="1"/>
                <a:stCxn id="89243" idx="3"/>
                <a:endCxn id="89247" idx="2"/>
              </p:cNvCxnSpPr>
              <p:nvPr/>
            </p:nvCxnSpPr>
            <p:spPr bwMode="auto">
              <a:xfrm>
                <a:off x="4056" y="4421"/>
                <a:ext cx="448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3" name="AutoShape 175"/>
              <p:cNvCxnSpPr>
                <a:cxnSpLocks noChangeShapeType="1"/>
                <a:stCxn id="89243" idx="3"/>
                <a:endCxn id="89246" idx="2"/>
              </p:cNvCxnSpPr>
              <p:nvPr/>
            </p:nvCxnSpPr>
            <p:spPr bwMode="auto">
              <a:xfrm flipV="1">
                <a:off x="4056" y="4353"/>
                <a:ext cx="448" cy="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4" name="AutoShape 176"/>
              <p:cNvCxnSpPr>
                <a:cxnSpLocks noChangeShapeType="1"/>
                <a:stCxn id="89243" idx="3"/>
                <a:endCxn id="89244" idx="2"/>
              </p:cNvCxnSpPr>
              <p:nvPr/>
            </p:nvCxnSpPr>
            <p:spPr bwMode="auto">
              <a:xfrm flipV="1">
                <a:off x="4056" y="3946"/>
                <a:ext cx="448" cy="4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5" name="AutoShape 177"/>
              <p:cNvCxnSpPr>
                <a:cxnSpLocks noChangeShapeType="1"/>
                <a:stCxn id="89244" idx="6"/>
                <a:endCxn id="89248" idx="2"/>
              </p:cNvCxnSpPr>
              <p:nvPr/>
            </p:nvCxnSpPr>
            <p:spPr bwMode="auto">
              <a:xfrm>
                <a:off x="4728" y="3946"/>
                <a:ext cx="224" cy="3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6" name="AutoShape 178"/>
              <p:cNvCxnSpPr>
                <a:cxnSpLocks noChangeShapeType="1"/>
                <a:stCxn id="89245" idx="6"/>
                <a:endCxn id="89248" idx="2"/>
              </p:cNvCxnSpPr>
              <p:nvPr/>
            </p:nvCxnSpPr>
            <p:spPr bwMode="auto">
              <a:xfrm>
                <a:off x="4728" y="4150"/>
                <a:ext cx="224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7" name="AutoShape 179"/>
              <p:cNvCxnSpPr>
                <a:cxnSpLocks noChangeShapeType="1"/>
                <a:stCxn id="89246" idx="6"/>
                <a:endCxn id="89248" idx="2"/>
              </p:cNvCxnSpPr>
              <p:nvPr/>
            </p:nvCxnSpPr>
            <p:spPr bwMode="auto">
              <a:xfrm flipV="1">
                <a:off x="4728" y="4286"/>
                <a:ext cx="224" cy="6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68" name="AutoShape 180"/>
              <p:cNvCxnSpPr>
                <a:cxnSpLocks noChangeShapeType="1"/>
                <a:stCxn id="89247" idx="6"/>
                <a:endCxn id="89248" idx="2"/>
              </p:cNvCxnSpPr>
              <p:nvPr/>
            </p:nvCxnSpPr>
            <p:spPr bwMode="auto">
              <a:xfrm flipV="1">
                <a:off x="4728" y="4286"/>
                <a:ext cx="224" cy="2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9269" name="Rectangle 181"/>
              <p:cNvSpPr>
                <a:spLocks noChangeArrowheads="1"/>
              </p:cNvSpPr>
              <p:nvPr/>
            </p:nvSpPr>
            <p:spPr bwMode="auto">
              <a:xfrm>
                <a:off x="3721" y="3813"/>
                <a:ext cx="336" cy="1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9270" name="AutoShape 182"/>
              <p:cNvCxnSpPr>
                <a:cxnSpLocks noChangeShapeType="1"/>
                <a:stCxn id="89269" idx="3"/>
                <a:endCxn id="89244" idx="2"/>
              </p:cNvCxnSpPr>
              <p:nvPr/>
            </p:nvCxnSpPr>
            <p:spPr bwMode="auto">
              <a:xfrm>
                <a:off x="4057" y="3881"/>
                <a:ext cx="447" cy="66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71" name="AutoShape 183"/>
              <p:cNvCxnSpPr>
                <a:cxnSpLocks noChangeShapeType="1"/>
                <a:stCxn id="89269" idx="3"/>
                <a:endCxn id="89245" idx="2"/>
              </p:cNvCxnSpPr>
              <p:nvPr/>
            </p:nvCxnSpPr>
            <p:spPr bwMode="auto">
              <a:xfrm>
                <a:off x="4057" y="3881"/>
                <a:ext cx="447" cy="269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72" name="AutoShape 184"/>
              <p:cNvCxnSpPr>
                <a:cxnSpLocks noChangeShapeType="1"/>
                <a:stCxn id="89269" idx="3"/>
                <a:endCxn id="89246" idx="2"/>
              </p:cNvCxnSpPr>
              <p:nvPr/>
            </p:nvCxnSpPr>
            <p:spPr bwMode="auto">
              <a:xfrm>
                <a:off x="4057" y="3881"/>
                <a:ext cx="447" cy="473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9273" name="AutoShape 185"/>
              <p:cNvCxnSpPr>
                <a:cxnSpLocks noChangeShapeType="1"/>
                <a:stCxn id="89269" idx="3"/>
                <a:endCxn id="89247" idx="2"/>
              </p:cNvCxnSpPr>
              <p:nvPr/>
            </p:nvCxnSpPr>
            <p:spPr bwMode="auto">
              <a:xfrm>
                <a:off x="4057" y="3881"/>
                <a:ext cx="447" cy="676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89274" name="AutoShape 186"/>
            <p:cNvSpPr>
              <a:spLocks noChangeArrowheads="1"/>
            </p:cNvSpPr>
            <p:nvPr/>
          </p:nvSpPr>
          <p:spPr bwMode="auto">
            <a:xfrm>
              <a:off x="4464" y="3312"/>
              <a:ext cx="816" cy="264"/>
            </a:xfrm>
            <a:prstGeom prst="flowChartInternalStorag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1"/>
            </a:p>
          </p:txBody>
        </p:sp>
        <p:sp>
          <p:nvSpPr>
            <p:cNvPr id="89275" name="Text Box 187"/>
            <p:cNvSpPr txBox="1">
              <a:spLocks noChangeArrowheads="1"/>
            </p:cNvSpPr>
            <p:nvPr/>
          </p:nvSpPr>
          <p:spPr bwMode="auto">
            <a:xfrm>
              <a:off x="4704" y="3648"/>
              <a:ext cx="6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Arial Narrow" pitchFamily="34" charset="0"/>
                </a:rPr>
                <a:t>offspring</a:t>
              </a:r>
            </a:p>
          </p:txBody>
        </p:sp>
        <p:pic>
          <p:nvPicPr>
            <p:cNvPr id="89276" name="Picture 188" descr="spi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3024"/>
              <a:ext cx="242" cy="1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Multithreaded InfoSpiders (MySpiders)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800600"/>
          </a:xfrm>
        </p:spPr>
        <p:txBody>
          <a:bodyPr/>
          <a:lstStyle/>
          <a:p>
            <a:r>
              <a:rPr lang="en-US"/>
              <a:t>Different ways to compute the cost of visiting a document:</a:t>
            </a:r>
          </a:p>
          <a:p>
            <a:pPr lvl="1"/>
            <a:r>
              <a:rPr lang="en-US"/>
              <a:t>Constant: </a:t>
            </a:r>
            <a:r>
              <a:rPr lang="en-US" i="1">
                <a:solidFill>
                  <a:srgbClr val="FF0000"/>
                </a:solidFill>
              </a:rPr>
              <a:t>cost</a:t>
            </a:r>
            <a:r>
              <a:rPr lang="en-US" i="1" baseline="-25000">
                <a:solidFill>
                  <a:srgbClr val="FF0000"/>
                </a:solidFill>
              </a:rPr>
              <a:t>const</a:t>
            </a:r>
            <a:r>
              <a:rPr lang="en-US" i="1">
                <a:solidFill>
                  <a:srgbClr val="FF0000"/>
                </a:solidFill>
              </a:rPr>
              <a:t> = E</a:t>
            </a:r>
            <a:r>
              <a:rPr lang="en-US" i="1" baseline="-25000">
                <a:solidFill>
                  <a:srgbClr val="FF0000"/>
                </a:solidFill>
              </a:rPr>
              <a:t>0</a:t>
            </a:r>
            <a:r>
              <a:rPr lang="en-US" i="1">
                <a:solidFill>
                  <a:srgbClr val="FF0000"/>
                </a:solidFill>
              </a:rPr>
              <a:t> p</a:t>
            </a:r>
            <a:r>
              <a:rPr lang="en-US" i="1" baseline="-25000">
                <a:solidFill>
                  <a:srgbClr val="FF0000"/>
                </a:solidFill>
              </a:rPr>
              <a:t>0</a:t>
            </a:r>
            <a:r>
              <a:rPr lang="en-US" i="1">
                <a:solidFill>
                  <a:srgbClr val="FF0000"/>
                </a:solidFill>
              </a:rPr>
              <a:t> / T</a:t>
            </a:r>
            <a:r>
              <a:rPr lang="en-US" i="1" baseline="-25000">
                <a:solidFill>
                  <a:srgbClr val="FF0000"/>
                </a:solidFill>
              </a:rPr>
              <a:t>max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Proportional to download time: </a:t>
            </a:r>
            <a:br>
              <a:rPr lang="en-US"/>
            </a:br>
            <a:r>
              <a:rPr lang="en-US" i="1">
                <a:solidFill>
                  <a:srgbClr val="FF0000"/>
                </a:solidFill>
              </a:rPr>
              <a:t>cost</a:t>
            </a:r>
            <a:r>
              <a:rPr lang="en-US" i="1" baseline="-25000">
                <a:solidFill>
                  <a:srgbClr val="FF0000"/>
                </a:solidFill>
              </a:rPr>
              <a:t>time</a:t>
            </a:r>
            <a:r>
              <a:rPr lang="en-US" i="1">
                <a:solidFill>
                  <a:srgbClr val="FF0000"/>
                </a:solidFill>
              </a:rPr>
              <a:t> = f(cost</a:t>
            </a:r>
            <a:r>
              <a:rPr lang="en-US" i="1" baseline="-25000">
                <a:solidFill>
                  <a:srgbClr val="FF0000"/>
                </a:solidFill>
              </a:rPr>
              <a:t>const</a:t>
            </a:r>
            <a:r>
              <a:rPr lang="en-US" i="1">
                <a:solidFill>
                  <a:srgbClr val="FF0000"/>
                </a:solidFill>
              </a:rPr>
              <a:t> t / timeout)</a:t>
            </a:r>
            <a:endParaRPr lang="en-US"/>
          </a:p>
          <a:p>
            <a:r>
              <a:rPr lang="en-US"/>
              <a:t>The latter is of course more efficient (faster crawling), but it also yields better quality pages!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Selective Query Expansion in InfoSpiders: </a:t>
            </a:r>
            <a:br>
              <a:rPr lang="en-US" sz="2800"/>
            </a:br>
            <a:r>
              <a:rPr lang="en-US" sz="2800"/>
              <a:t>Internalization of local text features</a:t>
            </a:r>
          </a:p>
        </p:txBody>
      </p:sp>
      <p:grpSp>
        <p:nvGrpSpPr>
          <p:cNvPr id="339971" name="Group 3"/>
          <p:cNvGrpSpPr>
            <a:grpSpLocks/>
          </p:cNvGrpSpPr>
          <p:nvPr/>
        </p:nvGrpSpPr>
        <p:grpSpPr bwMode="auto">
          <a:xfrm>
            <a:off x="609600" y="1219200"/>
            <a:ext cx="7035800" cy="4889500"/>
            <a:chOff x="976" y="944"/>
            <a:chExt cx="4432" cy="3080"/>
          </a:xfrm>
        </p:grpSpPr>
        <p:pic>
          <p:nvPicPr>
            <p:cNvPr id="3399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6" y="944"/>
              <a:ext cx="2512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9973" name="Group 5"/>
            <p:cNvGrpSpPr>
              <a:grpSpLocks/>
            </p:cNvGrpSpPr>
            <p:nvPr/>
          </p:nvGrpSpPr>
          <p:grpSpPr bwMode="auto">
            <a:xfrm>
              <a:off x="3240" y="1608"/>
              <a:ext cx="784" cy="1696"/>
              <a:chOff x="3240" y="1608"/>
              <a:chExt cx="784" cy="1696"/>
            </a:xfrm>
          </p:grpSpPr>
          <p:sp>
            <p:nvSpPr>
              <p:cNvPr id="339974" name="AutoShape 6"/>
              <p:cNvSpPr>
                <a:spLocks noChangeArrowheads="1"/>
              </p:cNvSpPr>
              <p:nvPr/>
            </p:nvSpPr>
            <p:spPr bwMode="auto">
              <a:xfrm>
                <a:off x="3240" y="1608"/>
                <a:ext cx="784" cy="288"/>
              </a:xfrm>
              <a:prstGeom prst="roundRect">
                <a:avLst>
                  <a:gd name="adj" fmla="val 36111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75" name="Rectangle 7"/>
              <p:cNvSpPr>
                <a:spLocks noChangeArrowheads="1"/>
              </p:cNvSpPr>
              <p:nvPr/>
            </p:nvSpPr>
            <p:spPr bwMode="auto">
              <a:xfrm>
                <a:off x="3440" y="1720"/>
                <a:ext cx="344" cy="1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76" name="Rectangle 8"/>
              <p:cNvSpPr>
                <a:spLocks noChangeArrowheads="1"/>
              </p:cNvSpPr>
              <p:nvPr/>
            </p:nvSpPr>
            <p:spPr bwMode="auto">
              <a:xfrm>
                <a:off x="3438" y="1726"/>
                <a:ext cx="33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Courier" pitchFamily="-92" charset="0"/>
                  </a:rPr>
                  <a:t>POLIT</a:t>
                </a:r>
                <a:endParaRPr lang="en-US">
                  <a:latin typeface="Times" pitchFamily="-92" charset="0"/>
                </a:endParaRPr>
              </a:p>
            </p:txBody>
          </p:sp>
          <p:sp>
            <p:nvSpPr>
              <p:cNvPr id="339977" name="AutoShape 9"/>
              <p:cNvSpPr>
                <a:spLocks noChangeArrowheads="1"/>
              </p:cNvSpPr>
              <p:nvPr/>
            </p:nvSpPr>
            <p:spPr bwMode="auto">
              <a:xfrm>
                <a:off x="3240" y="1960"/>
                <a:ext cx="784" cy="288"/>
              </a:xfrm>
              <a:prstGeom prst="roundRect">
                <a:avLst>
                  <a:gd name="adj" fmla="val 36111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78" name="Rectangle 10"/>
              <p:cNvSpPr>
                <a:spLocks noChangeArrowheads="1"/>
              </p:cNvSpPr>
              <p:nvPr/>
            </p:nvSpPr>
            <p:spPr bwMode="auto">
              <a:xfrm>
                <a:off x="3344" y="2072"/>
                <a:ext cx="600" cy="1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79" name="Rectangle 11"/>
              <p:cNvSpPr>
                <a:spLocks noChangeArrowheads="1"/>
              </p:cNvSpPr>
              <p:nvPr/>
            </p:nvSpPr>
            <p:spPr bwMode="auto">
              <a:xfrm>
                <a:off x="3344" y="2078"/>
                <a:ext cx="60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Courier" pitchFamily="-92" charset="0"/>
                  </a:rPr>
                  <a:t>CONSTITUT</a:t>
                </a:r>
                <a:endParaRPr lang="en-US">
                  <a:latin typeface="Times" pitchFamily="-92" charset="0"/>
                </a:endParaRPr>
              </a:p>
            </p:txBody>
          </p:sp>
          <p:sp>
            <p:nvSpPr>
              <p:cNvPr id="339980" name="AutoShape 12"/>
              <p:cNvSpPr>
                <a:spLocks noChangeArrowheads="1"/>
              </p:cNvSpPr>
              <p:nvPr/>
            </p:nvSpPr>
            <p:spPr bwMode="auto">
              <a:xfrm>
                <a:off x="3240" y="2312"/>
                <a:ext cx="784" cy="288"/>
              </a:xfrm>
              <a:prstGeom prst="roundRect">
                <a:avLst>
                  <a:gd name="adj" fmla="val 36111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1" name="Rectangle 13"/>
              <p:cNvSpPr>
                <a:spLocks noChangeArrowheads="1"/>
              </p:cNvSpPr>
              <p:nvPr/>
            </p:nvSpPr>
            <p:spPr bwMode="auto">
              <a:xfrm>
                <a:off x="3592" y="2424"/>
                <a:ext cx="144" cy="1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2" name="Rectangle 14"/>
              <p:cNvSpPr>
                <a:spLocks noChangeArrowheads="1"/>
              </p:cNvSpPr>
              <p:nvPr/>
            </p:nvSpPr>
            <p:spPr bwMode="auto">
              <a:xfrm>
                <a:off x="3594" y="2430"/>
                <a:ext cx="13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Courier" pitchFamily="-92" charset="0"/>
                  </a:rPr>
                  <a:t>TH</a:t>
                </a:r>
                <a:endParaRPr lang="en-US">
                  <a:latin typeface="Times" pitchFamily="-92" charset="0"/>
                </a:endParaRPr>
              </a:p>
            </p:txBody>
          </p:sp>
          <p:sp>
            <p:nvSpPr>
              <p:cNvPr id="339983" name="AutoShape 15"/>
              <p:cNvSpPr>
                <a:spLocks noChangeArrowheads="1"/>
              </p:cNvSpPr>
              <p:nvPr/>
            </p:nvSpPr>
            <p:spPr bwMode="auto">
              <a:xfrm>
                <a:off x="3240" y="2664"/>
                <a:ext cx="784" cy="288"/>
              </a:xfrm>
              <a:prstGeom prst="roundRect">
                <a:avLst>
                  <a:gd name="adj" fmla="val 36111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4" name="Rectangle 16"/>
              <p:cNvSpPr>
                <a:spLocks noChangeArrowheads="1"/>
              </p:cNvSpPr>
              <p:nvPr/>
            </p:nvSpPr>
            <p:spPr bwMode="auto">
              <a:xfrm>
                <a:off x="3424" y="2776"/>
                <a:ext cx="408" cy="1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5" name="Rectangle 17"/>
              <p:cNvSpPr>
                <a:spLocks noChangeArrowheads="1"/>
              </p:cNvSpPr>
              <p:nvPr/>
            </p:nvSpPr>
            <p:spPr bwMode="auto">
              <a:xfrm>
                <a:off x="3422" y="2782"/>
                <a:ext cx="40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Courier" pitchFamily="-92" charset="0"/>
                  </a:rPr>
                  <a:t>SYSTEM</a:t>
                </a:r>
                <a:endParaRPr lang="en-US">
                  <a:latin typeface="Times" pitchFamily="-92" charset="0"/>
                </a:endParaRPr>
              </a:p>
            </p:txBody>
          </p:sp>
          <p:sp>
            <p:nvSpPr>
              <p:cNvPr id="339986" name="AutoShape 18"/>
              <p:cNvSpPr>
                <a:spLocks noChangeArrowheads="1"/>
              </p:cNvSpPr>
              <p:nvPr/>
            </p:nvSpPr>
            <p:spPr bwMode="auto">
              <a:xfrm>
                <a:off x="3240" y="3016"/>
                <a:ext cx="784" cy="288"/>
              </a:xfrm>
              <a:prstGeom prst="roundRect">
                <a:avLst>
                  <a:gd name="adj" fmla="val 36111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7" name="Rectangle 19"/>
              <p:cNvSpPr>
                <a:spLocks noChangeArrowheads="1"/>
              </p:cNvSpPr>
              <p:nvPr/>
            </p:nvSpPr>
            <p:spPr bwMode="auto">
              <a:xfrm>
                <a:off x="3424" y="3128"/>
                <a:ext cx="408" cy="1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8" name="Rectangle 20"/>
              <p:cNvSpPr>
                <a:spLocks noChangeArrowheads="1"/>
              </p:cNvSpPr>
              <p:nvPr/>
            </p:nvSpPr>
            <p:spPr bwMode="auto">
              <a:xfrm>
                <a:off x="3422" y="3134"/>
                <a:ext cx="40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Courier" pitchFamily="-92" charset="0"/>
                  </a:rPr>
                  <a:t>GOVERN</a:t>
                </a:r>
                <a:endParaRPr lang="en-US">
                  <a:latin typeface="Times" pitchFamily="-92" charset="0"/>
                </a:endParaRPr>
              </a:p>
            </p:txBody>
          </p:sp>
        </p:grpSp>
        <p:grpSp>
          <p:nvGrpSpPr>
            <p:cNvPr id="339989" name="Group 21"/>
            <p:cNvGrpSpPr>
              <a:grpSpLocks/>
            </p:cNvGrpSpPr>
            <p:nvPr/>
          </p:nvGrpSpPr>
          <p:grpSpPr bwMode="auto">
            <a:xfrm>
              <a:off x="4896" y="2304"/>
              <a:ext cx="512" cy="368"/>
              <a:chOff x="4912" y="2328"/>
              <a:chExt cx="512" cy="368"/>
            </a:xfrm>
          </p:grpSpPr>
          <p:sp>
            <p:nvSpPr>
              <p:cNvPr id="339990" name="Oval 22"/>
              <p:cNvSpPr>
                <a:spLocks noChangeArrowheads="1"/>
              </p:cNvSpPr>
              <p:nvPr/>
            </p:nvSpPr>
            <p:spPr bwMode="auto">
              <a:xfrm>
                <a:off x="4920" y="2336"/>
                <a:ext cx="496" cy="35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91" name="Oval 23"/>
              <p:cNvSpPr>
                <a:spLocks noChangeArrowheads="1"/>
              </p:cNvSpPr>
              <p:nvPr/>
            </p:nvSpPr>
            <p:spPr bwMode="auto">
              <a:xfrm>
                <a:off x="4912" y="2328"/>
                <a:ext cx="512" cy="36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92" name="Rectangle 24"/>
              <p:cNvSpPr>
                <a:spLocks noChangeArrowheads="1"/>
              </p:cNvSpPr>
              <p:nvPr/>
            </p:nvSpPr>
            <p:spPr bwMode="auto">
              <a:xfrm>
                <a:off x="5064" y="2502"/>
                <a:ext cx="19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Helvetica" pitchFamily="-92" charset="0"/>
                  </a:rPr>
                  <a:t>0.99</a:t>
                </a:r>
                <a:endParaRPr lang="en-US">
                  <a:latin typeface="Times" pitchFamily="-92" charset="0"/>
                </a:endParaRPr>
              </a:p>
            </p:txBody>
          </p:sp>
        </p:grpSp>
        <p:sp>
          <p:nvSpPr>
            <p:cNvPr id="339993" name="Rectangle 25"/>
            <p:cNvSpPr>
              <a:spLocks noChangeArrowheads="1"/>
            </p:cNvSpPr>
            <p:nvPr/>
          </p:nvSpPr>
          <p:spPr bwMode="auto">
            <a:xfrm>
              <a:off x="4400" y="1720"/>
              <a:ext cx="192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94" name="Rectangle 26"/>
            <p:cNvSpPr>
              <a:spLocks noChangeArrowheads="1"/>
            </p:cNvSpPr>
            <p:nvPr/>
          </p:nvSpPr>
          <p:spPr bwMode="auto">
            <a:xfrm>
              <a:off x="4176" y="1920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-92" charset="0"/>
                </a:rPr>
                <a:t>0.84</a:t>
              </a:r>
              <a:endParaRPr lang="en-US">
                <a:latin typeface="Times" pitchFamily="-92" charset="0"/>
              </a:endParaRPr>
            </a:p>
          </p:txBody>
        </p:sp>
        <p:sp>
          <p:nvSpPr>
            <p:cNvPr id="339995" name="Rectangle 27"/>
            <p:cNvSpPr>
              <a:spLocks noChangeArrowheads="1"/>
            </p:cNvSpPr>
            <p:nvPr/>
          </p:nvSpPr>
          <p:spPr bwMode="auto">
            <a:xfrm>
              <a:off x="4400" y="2088"/>
              <a:ext cx="192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96" name="Rectangle 28"/>
            <p:cNvSpPr>
              <a:spLocks noChangeArrowheads="1"/>
            </p:cNvSpPr>
            <p:nvPr/>
          </p:nvSpPr>
          <p:spPr bwMode="auto">
            <a:xfrm>
              <a:off x="4224" y="2208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-92" charset="0"/>
                </a:rPr>
                <a:t>0.18</a:t>
              </a:r>
              <a:endParaRPr lang="en-US">
                <a:latin typeface="Times" pitchFamily="-92" charset="0"/>
              </a:endParaRPr>
            </a:p>
          </p:txBody>
        </p:sp>
        <p:sp>
          <p:nvSpPr>
            <p:cNvPr id="339997" name="Rectangle 29"/>
            <p:cNvSpPr>
              <a:spLocks noChangeArrowheads="1"/>
            </p:cNvSpPr>
            <p:nvPr/>
          </p:nvSpPr>
          <p:spPr bwMode="auto">
            <a:xfrm>
              <a:off x="4400" y="2440"/>
              <a:ext cx="192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98" name="Rectangle 30"/>
            <p:cNvSpPr>
              <a:spLocks noChangeArrowheads="1"/>
            </p:cNvSpPr>
            <p:nvPr/>
          </p:nvSpPr>
          <p:spPr bwMode="auto">
            <a:xfrm>
              <a:off x="4272" y="2496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-92" charset="0"/>
                </a:rPr>
                <a:t>0.31</a:t>
              </a:r>
              <a:endParaRPr lang="en-US">
                <a:latin typeface="Times" pitchFamily="-92" charset="0"/>
              </a:endParaRPr>
            </a:p>
          </p:txBody>
        </p:sp>
        <p:sp>
          <p:nvSpPr>
            <p:cNvPr id="339999" name="Rectangle 31"/>
            <p:cNvSpPr>
              <a:spLocks noChangeArrowheads="1"/>
            </p:cNvSpPr>
            <p:nvPr/>
          </p:nvSpPr>
          <p:spPr bwMode="auto">
            <a:xfrm>
              <a:off x="4400" y="3144"/>
              <a:ext cx="192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00" name="Rectangle 32"/>
            <p:cNvSpPr>
              <a:spLocks noChangeArrowheads="1"/>
            </p:cNvSpPr>
            <p:nvPr/>
          </p:nvSpPr>
          <p:spPr bwMode="auto">
            <a:xfrm>
              <a:off x="4272" y="3120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-92" charset="0"/>
                </a:rPr>
                <a:t>0.19</a:t>
              </a:r>
              <a:endParaRPr lang="en-US">
                <a:latin typeface="Times" pitchFamily="-92" charset="0"/>
              </a:endParaRPr>
            </a:p>
          </p:txBody>
        </p:sp>
        <p:sp>
          <p:nvSpPr>
            <p:cNvPr id="340001" name="Rectangle 33"/>
            <p:cNvSpPr>
              <a:spLocks noChangeArrowheads="1"/>
            </p:cNvSpPr>
            <p:nvPr/>
          </p:nvSpPr>
          <p:spPr bwMode="auto">
            <a:xfrm>
              <a:off x="4400" y="2792"/>
              <a:ext cx="192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02" name="Rectangle 34"/>
            <p:cNvSpPr>
              <a:spLocks noChangeArrowheads="1"/>
            </p:cNvSpPr>
            <p:nvPr/>
          </p:nvSpPr>
          <p:spPr bwMode="auto">
            <a:xfrm>
              <a:off x="4293" y="2798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-92" charset="0"/>
                </a:rPr>
                <a:t>0.22</a:t>
              </a:r>
              <a:endParaRPr lang="en-US">
                <a:latin typeface="Times" pitchFamily="-92" charset="0"/>
              </a:endParaRPr>
            </a:p>
          </p:txBody>
        </p:sp>
        <p:pic>
          <p:nvPicPr>
            <p:cNvPr id="340003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8" y="1200"/>
              <a:ext cx="2200" cy="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40004" name="AutoShape 36"/>
            <p:cNvCxnSpPr>
              <a:cxnSpLocks noChangeShapeType="1"/>
              <a:stCxn id="339974" idx="3"/>
              <a:endCxn id="339991" idx="0"/>
            </p:cNvCxnSpPr>
            <p:nvPr/>
          </p:nvCxnSpPr>
          <p:spPr bwMode="auto">
            <a:xfrm>
              <a:off x="4024" y="1752"/>
              <a:ext cx="1128" cy="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0005" name="AutoShape 37"/>
            <p:cNvCxnSpPr>
              <a:cxnSpLocks noChangeShapeType="1"/>
              <a:stCxn id="339977" idx="3"/>
              <a:endCxn id="339991" idx="1"/>
            </p:cNvCxnSpPr>
            <p:nvPr/>
          </p:nvCxnSpPr>
          <p:spPr bwMode="auto">
            <a:xfrm>
              <a:off x="4024" y="2104"/>
              <a:ext cx="947" cy="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0006" name="AutoShape 38"/>
            <p:cNvCxnSpPr>
              <a:cxnSpLocks noChangeShapeType="1"/>
              <a:stCxn id="339980" idx="3"/>
              <a:endCxn id="339991" idx="2"/>
            </p:cNvCxnSpPr>
            <p:nvPr/>
          </p:nvCxnSpPr>
          <p:spPr bwMode="auto">
            <a:xfrm>
              <a:off x="4024" y="2456"/>
              <a:ext cx="864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0007" name="AutoShape 39"/>
            <p:cNvCxnSpPr>
              <a:cxnSpLocks noChangeShapeType="1"/>
              <a:stCxn id="339983" idx="3"/>
              <a:endCxn id="339991" idx="3"/>
            </p:cNvCxnSpPr>
            <p:nvPr/>
          </p:nvCxnSpPr>
          <p:spPr bwMode="auto">
            <a:xfrm flipV="1">
              <a:off x="4024" y="2626"/>
              <a:ext cx="947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0008" name="AutoShape 40"/>
            <p:cNvCxnSpPr>
              <a:cxnSpLocks noChangeShapeType="1"/>
              <a:stCxn id="339986" idx="3"/>
              <a:endCxn id="339991" idx="4"/>
            </p:cNvCxnSpPr>
            <p:nvPr/>
          </p:nvCxnSpPr>
          <p:spPr bwMode="auto">
            <a:xfrm flipV="1">
              <a:off x="4024" y="2680"/>
              <a:ext cx="112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40009" name="Text Box 41"/>
          <p:cNvSpPr txBox="1">
            <a:spLocks noChangeArrowheads="1"/>
          </p:cNvSpPr>
          <p:nvPr/>
        </p:nvSpPr>
        <p:spPr bwMode="auto">
          <a:xfrm>
            <a:off x="5943600" y="1295400"/>
            <a:ext cx="2809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When a new agent is spawned, it picks up a common term from the current page (here ‘th’)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4343400"/>
          </a:xfrm>
        </p:spPr>
        <p:txBody>
          <a:bodyPr/>
          <a:lstStyle/>
          <a:p>
            <a:r>
              <a:rPr lang="en-US" sz="2800"/>
              <a:t>In general, reward function R: S </a:t>
            </a:r>
            <a:r>
              <a:rPr lang="en-US" sz="2800">
                <a:sym typeface="Wingdings 2" pitchFamily="18" charset="2"/>
              </a:rPr>
              <a:t></a:t>
            </a:r>
            <a:r>
              <a:rPr lang="en-US" sz="2800"/>
              <a:t> A </a:t>
            </a:r>
            <a:r>
              <a:rPr lang="en-US" sz="2800">
                <a:sym typeface="Wingdings" pitchFamily="2" charset="2"/>
              </a:rPr>
              <a:t></a:t>
            </a:r>
            <a:r>
              <a:rPr lang="en-US" sz="2800"/>
              <a:t> </a:t>
            </a:r>
            <a:r>
              <a:rPr lang="en-US" sz="2800">
                <a:sym typeface="Symbol" pitchFamily="18" charset="2"/>
              </a:rPr>
              <a:t></a:t>
            </a:r>
          </a:p>
          <a:p>
            <a:r>
              <a:rPr lang="en-US" sz="2800"/>
              <a:t>Learn policy (</a:t>
            </a:r>
            <a:r>
              <a:rPr lang="en-US" sz="2800"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/>
              <a:t>: S </a:t>
            </a:r>
            <a:r>
              <a:rPr lang="en-US" sz="2800">
                <a:sym typeface="Wingdings" pitchFamily="2" charset="2"/>
              </a:rPr>
              <a:t></a:t>
            </a:r>
            <a:r>
              <a:rPr lang="en-US" sz="2800"/>
              <a:t> A) to maximize reward over time, typically discounted in the future:</a:t>
            </a:r>
          </a:p>
          <a:p>
            <a:r>
              <a:rPr lang="en-US" sz="2800">
                <a:solidFill>
                  <a:schemeClr val="accent2"/>
                </a:solidFill>
              </a:rPr>
              <a:t>Q-learning</a:t>
            </a:r>
            <a:r>
              <a:rPr lang="en-US" sz="2800"/>
              <a:t>: optimal policy </a:t>
            </a:r>
          </a:p>
        </p:txBody>
      </p:sp>
      <p:graphicFrame>
        <p:nvGraphicFramePr>
          <p:cNvPr id="315404" name="Object 12"/>
          <p:cNvGraphicFramePr>
            <a:graphicFrameLocks noChangeAspect="1"/>
          </p:cNvGraphicFramePr>
          <p:nvPr/>
        </p:nvGraphicFramePr>
        <p:xfrm>
          <a:off x="2819400" y="2682875"/>
          <a:ext cx="243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6" name="Equation" r:id="rId4" imgW="1460500" imgH="342900" progId="Equation.3">
                  <p:embed/>
                </p:oleObj>
              </mc:Choice>
              <mc:Fallback>
                <p:oleObj name="Equation" r:id="rId4" imgW="1460500" imgH="3429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82875"/>
                        <a:ext cx="2438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5" name="Object 13"/>
          <p:cNvGraphicFramePr>
            <a:graphicFrameLocks noChangeAspect="1"/>
          </p:cNvGraphicFramePr>
          <p:nvPr/>
        </p:nvGraphicFramePr>
        <p:xfrm>
          <a:off x="838200" y="3962400"/>
          <a:ext cx="48768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7" name="Equation" r:id="rId6" imgW="2019300" imgH="584200" progId="Equation.3">
                  <p:embed/>
                </p:oleObj>
              </mc:Choice>
              <mc:Fallback>
                <p:oleObj name="Equation" r:id="rId6" imgW="2019300" imgH="584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48768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5410" name="Group 18"/>
          <p:cNvGrpSpPr>
            <a:grpSpLocks/>
          </p:cNvGrpSpPr>
          <p:nvPr/>
        </p:nvGrpSpPr>
        <p:grpSpPr bwMode="auto">
          <a:xfrm>
            <a:off x="5257800" y="3048000"/>
            <a:ext cx="3581400" cy="1890713"/>
            <a:chOff x="3264" y="2112"/>
            <a:chExt cx="2256" cy="1191"/>
          </a:xfrm>
        </p:grpSpPr>
        <p:grpSp>
          <p:nvGrpSpPr>
            <p:cNvPr id="315396" name="Group 4"/>
            <p:cNvGrpSpPr>
              <a:grpSpLocks/>
            </p:cNvGrpSpPr>
            <p:nvPr/>
          </p:nvGrpSpPr>
          <p:grpSpPr bwMode="auto">
            <a:xfrm>
              <a:off x="3264" y="2160"/>
              <a:ext cx="2016" cy="1143"/>
              <a:chOff x="1200" y="1641"/>
              <a:chExt cx="2016" cy="1143"/>
            </a:xfrm>
          </p:grpSpPr>
          <p:sp>
            <p:nvSpPr>
              <p:cNvPr id="315397" name="Oval 5"/>
              <p:cNvSpPr>
                <a:spLocks noChangeArrowheads="1"/>
              </p:cNvSpPr>
              <p:nvPr/>
            </p:nvSpPr>
            <p:spPr bwMode="auto">
              <a:xfrm>
                <a:off x="1200" y="2054"/>
                <a:ext cx="672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>
                    <a:latin typeface="Microsoft Sans Serif" pitchFamily="34" charset="0"/>
                  </a:rPr>
                  <a:t>s</a:t>
                </a:r>
              </a:p>
            </p:txBody>
          </p:sp>
          <p:sp>
            <p:nvSpPr>
              <p:cNvPr id="315398" name="Oval 6"/>
              <p:cNvSpPr>
                <a:spLocks noChangeArrowheads="1"/>
              </p:cNvSpPr>
              <p:nvPr/>
            </p:nvSpPr>
            <p:spPr bwMode="auto">
              <a:xfrm>
                <a:off x="2544" y="2390"/>
                <a:ext cx="672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>
                    <a:latin typeface="Microsoft Sans Serif" pitchFamily="34" charset="0"/>
                  </a:rPr>
                  <a:t>s2</a:t>
                </a:r>
              </a:p>
            </p:txBody>
          </p:sp>
          <p:cxnSp>
            <p:nvCxnSpPr>
              <p:cNvPr id="315399" name="AutoShape 7"/>
              <p:cNvCxnSpPr>
                <a:cxnSpLocks noChangeShapeType="1"/>
                <a:stCxn id="315397" idx="7"/>
                <a:endCxn id="315403" idx="2"/>
              </p:cNvCxnSpPr>
              <p:nvPr/>
            </p:nvCxnSpPr>
            <p:spPr bwMode="auto">
              <a:xfrm flipV="1">
                <a:off x="1774" y="1862"/>
                <a:ext cx="770" cy="2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15400" name="AutoShape 8"/>
              <p:cNvCxnSpPr>
                <a:cxnSpLocks noChangeShapeType="1"/>
                <a:stCxn id="315397" idx="5"/>
                <a:endCxn id="315398" idx="2"/>
              </p:cNvCxnSpPr>
              <p:nvPr/>
            </p:nvCxnSpPr>
            <p:spPr bwMode="auto">
              <a:xfrm>
                <a:off x="1774" y="2382"/>
                <a:ext cx="770" cy="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315401" name="Text Box 9"/>
              <p:cNvSpPr txBox="1">
                <a:spLocks noChangeArrowheads="1"/>
              </p:cNvSpPr>
              <p:nvPr/>
            </p:nvSpPr>
            <p:spPr bwMode="auto">
              <a:xfrm>
                <a:off x="1920" y="2486"/>
                <a:ext cx="330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Microsoft Sans Serif" pitchFamily="34" charset="0"/>
                  </a:rPr>
                  <a:t>a2</a:t>
                </a: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/>
            </p:nvSpPr>
            <p:spPr bwMode="auto">
              <a:xfrm>
                <a:off x="1958" y="1641"/>
                <a:ext cx="330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Microsoft Sans Serif" pitchFamily="34" charset="0"/>
                  </a:rPr>
                  <a:t>a1</a:t>
                </a:r>
              </a:p>
            </p:txBody>
          </p:sp>
          <p:sp>
            <p:nvSpPr>
              <p:cNvPr id="315403" name="Oval 11"/>
              <p:cNvSpPr>
                <a:spLocks noChangeArrowheads="1"/>
              </p:cNvSpPr>
              <p:nvPr/>
            </p:nvSpPr>
            <p:spPr bwMode="auto">
              <a:xfrm>
                <a:off x="2544" y="1670"/>
                <a:ext cx="672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>
                    <a:latin typeface="Microsoft Sans Serif" pitchFamily="34" charset="0"/>
                  </a:rPr>
                  <a:t>s1</a:t>
                </a:r>
              </a:p>
            </p:txBody>
          </p:sp>
        </p:grpSp>
        <p:sp>
          <p:nvSpPr>
            <p:cNvPr id="315406" name="Line 14"/>
            <p:cNvSpPr>
              <a:spLocks noChangeShapeType="1"/>
            </p:cNvSpPr>
            <p:nvPr/>
          </p:nvSpPr>
          <p:spPr bwMode="auto">
            <a:xfrm flipV="1">
              <a:off x="5184" y="21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7" name="Line 15"/>
            <p:cNvSpPr>
              <a:spLocks noChangeShapeType="1"/>
            </p:cNvSpPr>
            <p:nvPr/>
          </p:nvSpPr>
          <p:spPr bwMode="auto">
            <a:xfrm>
              <a:off x="5280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8" name="Line 16"/>
            <p:cNvSpPr>
              <a:spLocks noChangeShapeType="1"/>
            </p:cNvSpPr>
            <p:nvPr/>
          </p:nvSpPr>
          <p:spPr bwMode="auto">
            <a:xfrm>
              <a:off x="5184" y="249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409" name="AutoShape 17"/>
          <p:cNvSpPr>
            <a:spLocks noChangeArrowheads="1"/>
          </p:cNvSpPr>
          <p:nvPr/>
        </p:nvSpPr>
        <p:spPr bwMode="auto">
          <a:xfrm>
            <a:off x="2667000" y="5486400"/>
            <a:ext cx="5867400" cy="457200"/>
          </a:xfrm>
          <a:prstGeom prst="wedgeRoundRectCallout">
            <a:avLst>
              <a:gd name="adj1" fmla="val -14366"/>
              <a:gd name="adj2" fmla="val -114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Microsoft Sans Serif" pitchFamily="34" charset="0"/>
              </a:rPr>
              <a:t>Value of following optimal policy in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2"/>
          <p:cNvGrpSpPr>
            <a:grpSpLocks/>
          </p:cNvGrpSpPr>
          <p:nvPr/>
        </p:nvGrpSpPr>
        <p:grpSpPr bwMode="auto">
          <a:xfrm>
            <a:off x="990600" y="3505200"/>
            <a:ext cx="2057400" cy="2514600"/>
            <a:chOff x="1200" y="2496"/>
            <a:chExt cx="1296" cy="1584"/>
          </a:xfrm>
        </p:grpSpPr>
        <p:sp>
          <p:nvSpPr>
            <p:cNvPr id="296963" name="Rectangle 3"/>
            <p:cNvSpPr>
              <a:spLocks noChangeArrowheads="1"/>
            </p:cNvSpPr>
            <p:nvPr/>
          </p:nvSpPr>
          <p:spPr bwMode="auto">
            <a:xfrm>
              <a:off x="1200" y="2496"/>
              <a:ext cx="1296" cy="1584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4" name="Line 4"/>
            <p:cNvSpPr>
              <a:spLocks noChangeShapeType="1"/>
            </p:cNvSpPr>
            <p:nvPr/>
          </p:nvSpPr>
          <p:spPr bwMode="auto">
            <a:xfrm>
              <a:off x="1536" y="264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5" name="Line 5"/>
            <p:cNvSpPr>
              <a:spLocks noChangeShapeType="1"/>
            </p:cNvSpPr>
            <p:nvPr/>
          </p:nvSpPr>
          <p:spPr bwMode="auto">
            <a:xfrm>
              <a:off x="1632" y="273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6" name="Line 6"/>
            <p:cNvSpPr>
              <a:spLocks noChangeShapeType="1"/>
            </p:cNvSpPr>
            <p:nvPr/>
          </p:nvSpPr>
          <p:spPr bwMode="auto">
            <a:xfrm>
              <a:off x="1728" y="28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7" name="Line 7"/>
            <p:cNvSpPr>
              <a:spLocks noChangeShapeType="1"/>
            </p:cNvSpPr>
            <p:nvPr/>
          </p:nvSpPr>
          <p:spPr bwMode="auto">
            <a:xfrm>
              <a:off x="1392" y="35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8" name="Line 8"/>
            <p:cNvSpPr>
              <a:spLocks noChangeShapeType="1"/>
            </p:cNvSpPr>
            <p:nvPr/>
          </p:nvSpPr>
          <p:spPr bwMode="auto">
            <a:xfrm>
              <a:off x="1536" y="36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9" name="Line 9"/>
            <p:cNvSpPr>
              <a:spLocks noChangeShapeType="1"/>
            </p:cNvSpPr>
            <p:nvPr/>
          </p:nvSpPr>
          <p:spPr bwMode="auto">
            <a:xfrm>
              <a:off x="1680" y="36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0" name="Line 10"/>
            <p:cNvSpPr>
              <a:spLocks noChangeShapeType="1"/>
            </p:cNvSpPr>
            <p:nvPr/>
          </p:nvSpPr>
          <p:spPr bwMode="auto">
            <a:xfrm>
              <a:off x="1776" y="37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7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Q-learning in InfoSpiders</a:t>
            </a:r>
          </a:p>
        </p:txBody>
      </p:sp>
      <p:sp>
        <p:nvSpPr>
          <p:cNvPr id="2969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076450"/>
          </a:xfrm>
        </p:spPr>
        <p:txBody>
          <a:bodyPr>
            <a:spAutoFit/>
          </a:bodyPr>
          <a:lstStyle/>
          <a:p>
            <a:r>
              <a:rPr lang="en-US" sz="2000"/>
              <a:t>Use neural nets to estimate Q scores</a:t>
            </a:r>
          </a:p>
          <a:p>
            <a:r>
              <a:rPr lang="en-US" sz="2000"/>
              <a:t>Compare estimated relevance of visited page with Q score of link estimated from parent page to obtain feedback signal</a:t>
            </a:r>
            <a:endParaRPr lang="en-US" sz="2400"/>
          </a:p>
          <a:p>
            <a:r>
              <a:rPr lang="en-US" sz="2000"/>
              <a:t>Learn neural net weights using back-propagation of error with teaching input: </a:t>
            </a:r>
            <a:r>
              <a:rPr lang="en-US" sz="2400" i="1">
                <a:solidFill>
                  <a:srgbClr val="FF0000"/>
                </a:solidFill>
              </a:rPr>
              <a:t> E(D) + </a:t>
            </a:r>
            <a:r>
              <a:rPr lang="en-US" sz="2400" i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</a:t>
            </a:r>
            <a:r>
              <a:rPr lang="en-US" sz="2400" i="1">
                <a:solidFill>
                  <a:srgbClr val="FF0000"/>
                </a:solidFill>
              </a:rPr>
              <a:t>  max</a:t>
            </a:r>
            <a:r>
              <a:rPr lang="en-US" sz="2400" i="1" baseline="-25000">
                <a:solidFill>
                  <a:srgbClr val="FF0000"/>
                </a:solidFill>
              </a:rPr>
              <a:t>l(D) </a:t>
            </a:r>
            <a:r>
              <a:rPr lang="en-US" sz="2400" i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400" i="1" baseline="-25000">
                <a:solidFill>
                  <a:srgbClr val="FF0000"/>
                </a:solidFill>
              </a:rPr>
              <a:t>l</a:t>
            </a:r>
            <a:r>
              <a:rPr lang="en-US" sz="2400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6973" name="AutoShape 13"/>
          <p:cNvSpPr>
            <a:spLocks noChangeArrowheads="1"/>
          </p:cNvSpPr>
          <p:nvPr/>
        </p:nvSpPr>
        <p:spPr bwMode="auto">
          <a:xfrm>
            <a:off x="2362200" y="4114800"/>
            <a:ext cx="3429000" cy="485775"/>
          </a:xfrm>
          <a:prstGeom prst="rightArrow">
            <a:avLst>
              <a:gd name="adj1" fmla="val 50000"/>
              <a:gd name="adj2" fmla="val 1764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6974" name="Group 14"/>
          <p:cNvGrpSpPr>
            <a:grpSpLocks/>
          </p:cNvGrpSpPr>
          <p:nvPr/>
        </p:nvGrpSpPr>
        <p:grpSpPr bwMode="auto">
          <a:xfrm>
            <a:off x="5791200" y="3505200"/>
            <a:ext cx="2057400" cy="2514600"/>
            <a:chOff x="3648" y="2448"/>
            <a:chExt cx="1296" cy="1584"/>
          </a:xfrm>
        </p:grpSpPr>
        <p:sp>
          <p:nvSpPr>
            <p:cNvPr id="296975" name="Rectangle 15"/>
            <p:cNvSpPr>
              <a:spLocks noChangeArrowheads="1"/>
            </p:cNvSpPr>
            <p:nvPr/>
          </p:nvSpPr>
          <p:spPr bwMode="auto">
            <a:xfrm>
              <a:off x="3648" y="2448"/>
              <a:ext cx="1296" cy="1584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6" name="Line 16"/>
            <p:cNvSpPr>
              <a:spLocks noChangeShapeType="1"/>
            </p:cNvSpPr>
            <p:nvPr/>
          </p:nvSpPr>
          <p:spPr bwMode="auto">
            <a:xfrm>
              <a:off x="3936" y="29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7" name="Line 17"/>
            <p:cNvSpPr>
              <a:spLocks noChangeShapeType="1"/>
            </p:cNvSpPr>
            <p:nvPr/>
          </p:nvSpPr>
          <p:spPr bwMode="auto">
            <a:xfrm>
              <a:off x="4032" y="30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8" name="Line 18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9" name="Line 19"/>
            <p:cNvSpPr>
              <a:spLocks noChangeShapeType="1"/>
            </p:cNvSpPr>
            <p:nvPr/>
          </p:nvSpPr>
          <p:spPr bwMode="auto">
            <a:xfrm>
              <a:off x="3840" y="345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80" name="Line 20"/>
            <p:cNvSpPr>
              <a:spLocks noChangeShapeType="1"/>
            </p:cNvSpPr>
            <p:nvPr/>
          </p:nvSpPr>
          <p:spPr bwMode="auto">
            <a:xfrm>
              <a:off x="3984" y="355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81" name="Line 21"/>
            <p:cNvSpPr>
              <a:spLocks noChangeShapeType="1"/>
            </p:cNvSpPr>
            <p:nvPr/>
          </p:nvSpPr>
          <p:spPr bwMode="auto">
            <a:xfrm>
              <a:off x="4128" y="364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82" name="Line 22"/>
            <p:cNvSpPr>
              <a:spLocks noChangeShapeType="1"/>
            </p:cNvSpPr>
            <p:nvPr/>
          </p:nvSpPr>
          <p:spPr bwMode="auto">
            <a:xfrm>
              <a:off x="4080" y="33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6983" name="Group 23"/>
          <p:cNvGrpSpPr>
            <a:grpSpLocks/>
          </p:cNvGrpSpPr>
          <p:nvPr/>
        </p:nvGrpSpPr>
        <p:grpSpPr bwMode="auto">
          <a:xfrm>
            <a:off x="3505200" y="4724400"/>
            <a:ext cx="1447800" cy="1371600"/>
            <a:chOff x="144" y="3216"/>
            <a:chExt cx="912" cy="864"/>
          </a:xfrm>
        </p:grpSpPr>
        <p:sp>
          <p:nvSpPr>
            <p:cNvPr id="296984" name="Rectangle 24"/>
            <p:cNvSpPr>
              <a:spLocks noChangeArrowheads="1"/>
            </p:cNvSpPr>
            <p:nvPr/>
          </p:nvSpPr>
          <p:spPr bwMode="auto">
            <a:xfrm>
              <a:off x="144" y="3216"/>
              <a:ext cx="912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6985" name="Group 25"/>
            <p:cNvGrpSpPr>
              <a:grpSpLocks/>
            </p:cNvGrpSpPr>
            <p:nvPr/>
          </p:nvGrpSpPr>
          <p:grpSpPr bwMode="auto">
            <a:xfrm>
              <a:off x="192" y="3264"/>
              <a:ext cx="816" cy="768"/>
              <a:chOff x="1440" y="2880"/>
              <a:chExt cx="816" cy="768"/>
            </a:xfrm>
          </p:grpSpPr>
          <p:sp>
            <p:nvSpPr>
              <p:cNvPr id="296986" name="Oval 26"/>
              <p:cNvSpPr>
                <a:spLocks noChangeArrowheads="1"/>
              </p:cNvSpPr>
              <p:nvPr/>
            </p:nvSpPr>
            <p:spPr bwMode="auto">
              <a:xfrm>
                <a:off x="1440" y="2880"/>
                <a:ext cx="336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7" name="Oval 27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336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8" name="Oval 28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336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89" name="Oval 29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336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96990" name="AutoShape 30"/>
              <p:cNvCxnSpPr>
                <a:cxnSpLocks noChangeShapeType="1"/>
                <a:stCxn id="296986" idx="6"/>
                <a:endCxn id="296989" idx="2"/>
              </p:cNvCxnSpPr>
              <p:nvPr/>
            </p:nvCxnSpPr>
            <p:spPr bwMode="auto">
              <a:xfrm>
                <a:off x="1776" y="2976"/>
                <a:ext cx="144" cy="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6991" name="AutoShape 31"/>
              <p:cNvCxnSpPr>
                <a:cxnSpLocks noChangeShapeType="1"/>
                <a:stCxn id="296987" idx="6"/>
                <a:endCxn id="296989" idx="2"/>
              </p:cNvCxnSpPr>
              <p:nvPr/>
            </p:nvCxnSpPr>
            <p:spPr bwMode="auto">
              <a:xfrm>
                <a:off x="1776" y="326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6992" name="AutoShape 32"/>
              <p:cNvCxnSpPr>
                <a:cxnSpLocks noChangeShapeType="1"/>
                <a:stCxn id="296988" idx="6"/>
                <a:endCxn id="296989" idx="2"/>
              </p:cNvCxnSpPr>
              <p:nvPr/>
            </p:nvCxnSpPr>
            <p:spPr bwMode="auto">
              <a:xfrm flipV="1">
                <a:off x="1824" y="3264"/>
                <a:ext cx="96" cy="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296993" name="Line 33"/>
          <p:cNvSpPr>
            <a:spLocks noChangeShapeType="1"/>
          </p:cNvSpPr>
          <p:nvPr/>
        </p:nvSpPr>
        <p:spPr bwMode="auto">
          <a:xfrm flipH="1">
            <a:off x="4876800" y="54102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4" name="AutoShape 34"/>
          <p:cNvSpPr>
            <a:spLocks noChangeArrowheads="1"/>
          </p:cNvSpPr>
          <p:nvPr/>
        </p:nvSpPr>
        <p:spPr bwMode="auto">
          <a:xfrm>
            <a:off x="7239000" y="3581400"/>
            <a:ext cx="976313" cy="381000"/>
          </a:xfrm>
          <a:prstGeom prst="rightArrow">
            <a:avLst>
              <a:gd name="adj1" fmla="val 50000"/>
              <a:gd name="adj2" fmla="val 6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5" name="AutoShape 35"/>
          <p:cNvSpPr>
            <a:spLocks noChangeArrowheads="1"/>
          </p:cNvSpPr>
          <p:nvPr/>
        </p:nvSpPr>
        <p:spPr bwMode="auto">
          <a:xfrm>
            <a:off x="7391400" y="4495800"/>
            <a:ext cx="976313" cy="381000"/>
          </a:xfrm>
          <a:prstGeom prst="rightArrow">
            <a:avLst>
              <a:gd name="adj1" fmla="val 50000"/>
              <a:gd name="adj2" fmla="val 6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6" name="AutoShape 36"/>
          <p:cNvSpPr>
            <a:spLocks noChangeArrowheads="1"/>
          </p:cNvSpPr>
          <p:nvPr/>
        </p:nvSpPr>
        <p:spPr bwMode="auto">
          <a:xfrm>
            <a:off x="7315200" y="5486400"/>
            <a:ext cx="976313" cy="381000"/>
          </a:xfrm>
          <a:prstGeom prst="rightArrow">
            <a:avLst>
              <a:gd name="adj1" fmla="val 50000"/>
              <a:gd name="adj2" fmla="val 6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sz="3200"/>
              <a:t>Other Reinforcement Learning Crawlers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Rennie &amp; McCallum (1999):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Naïve-Bayes classifier trained on text nearby links in pre-labeled examples to estimate Q values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Immediate reward R=1 for “on-topic” pages (with desired CS papers for CORA repository)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All RL algorithms outperform Breath-First Search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Future discounting</a:t>
            </a:r>
            <a:r>
              <a:rPr lang="en-US" sz="2400"/>
              <a:t>: “For spidering, it is </a:t>
            </a:r>
            <a:r>
              <a:rPr lang="en-US" sz="2400" i="1"/>
              <a:t>always</a:t>
            </a:r>
            <a:r>
              <a:rPr lang="en-US" sz="2400"/>
              <a:t> better to choose immediate over delayed rewards” -- Or is it?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But we cannot possibly cover the entire search space, and recall that by being greedy we can be trapped in local topical clusters and fail to discover better ones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Need to explore!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crawlers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Support universal search engines (Google, Yahoo, MSN/Windows Live, Ask, etc.)</a:t>
            </a:r>
          </a:p>
          <a:p>
            <a:pPr>
              <a:lnSpc>
                <a:spcPct val="90000"/>
              </a:lnSpc>
            </a:pPr>
            <a:r>
              <a:rPr lang="en-US" sz="2800"/>
              <a:t>Vertical (specialized) search engines, e.g. news, shopping, papers, recipes, reviews, etc.</a:t>
            </a:r>
          </a:p>
          <a:p>
            <a:pPr>
              <a:lnSpc>
                <a:spcPct val="90000"/>
              </a:lnSpc>
            </a:pPr>
            <a:r>
              <a:rPr lang="en-US" sz="2800"/>
              <a:t>Business intelligence: keep track of potential competitors, partners</a:t>
            </a:r>
          </a:p>
          <a:p>
            <a:pPr>
              <a:lnSpc>
                <a:spcPct val="90000"/>
              </a:lnSpc>
            </a:pPr>
            <a:r>
              <a:rPr lang="en-US" sz="2800"/>
              <a:t>Monitor Web sites of interest</a:t>
            </a:r>
          </a:p>
          <a:p>
            <a:pPr>
              <a:lnSpc>
                <a:spcPct val="90000"/>
              </a:lnSpc>
            </a:pPr>
            <a:r>
              <a:rPr lang="en-US" sz="2800"/>
              <a:t>Evil: harvest emails for spamming, phishing…</a:t>
            </a:r>
          </a:p>
          <a:p>
            <a:pPr>
              <a:lnSpc>
                <a:spcPct val="90000"/>
              </a:lnSpc>
            </a:pPr>
            <a:r>
              <a:rPr lang="en-US" sz="2800"/>
              <a:t>… Can you think of some others?…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986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sz="2400"/>
              <a:t>Motivation and taxonomy of crawlers</a:t>
            </a:r>
          </a:p>
          <a:p>
            <a:r>
              <a:rPr lang="en-US" sz="2400"/>
              <a:t>Basic crawlers and implementation issues</a:t>
            </a:r>
          </a:p>
          <a:p>
            <a:r>
              <a:rPr lang="en-US" sz="2400"/>
              <a:t>Universal crawlers</a:t>
            </a:r>
          </a:p>
          <a:p>
            <a:r>
              <a:rPr lang="en-US" sz="2400"/>
              <a:t>Preferential (focused and topical) crawlers</a:t>
            </a:r>
          </a:p>
          <a:p>
            <a:r>
              <a:rPr lang="en-US" sz="2400">
                <a:solidFill>
                  <a:schemeClr val="accent2"/>
                </a:solidFill>
              </a:rPr>
              <a:t>Evaluation of preferential crawlers</a:t>
            </a:r>
            <a:endParaRPr lang="en-US" sz="2400"/>
          </a:p>
          <a:p>
            <a:r>
              <a:rPr lang="en-US" sz="2400"/>
              <a:t>Crawler ethics and conflicts</a:t>
            </a:r>
          </a:p>
          <a:p>
            <a:r>
              <a:rPr lang="en-US" sz="2400"/>
              <a:t>New developments: social, collaborative, federated crawlers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r>
              <a:rPr lang="en-US" sz="3600"/>
              <a:t>Evaluation of topical crawlers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r>
              <a:rPr lang="en-US" sz="2400"/>
              <a:t>Goal: </a:t>
            </a:r>
            <a:r>
              <a:rPr lang="en-US" sz="2400">
                <a:solidFill>
                  <a:schemeClr val="accent2"/>
                </a:solidFill>
              </a:rPr>
              <a:t>build “better” crawlers </a:t>
            </a:r>
            <a:r>
              <a:rPr lang="en-US" sz="2400"/>
              <a:t>to support applications (Srinivasan &amp; al. 2005) </a:t>
            </a:r>
          </a:p>
          <a:p>
            <a:r>
              <a:rPr lang="en-US" sz="2400"/>
              <a:t>Build an unbiased</a:t>
            </a:r>
            <a:r>
              <a:rPr lang="en-US" sz="2400">
                <a:solidFill>
                  <a:schemeClr val="accent2"/>
                </a:solidFill>
              </a:rPr>
              <a:t> evaluation framework</a:t>
            </a:r>
            <a:endParaRPr lang="en-US" sz="2400"/>
          </a:p>
          <a:p>
            <a:pPr lvl="1"/>
            <a:r>
              <a:rPr lang="en-US" sz="2000"/>
              <a:t>Define </a:t>
            </a:r>
            <a:r>
              <a:rPr lang="en-US" sz="2000">
                <a:solidFill>
                  <a:srgbClr val="FFFF00"/>
                </a:solidFill>
                <a:hlinkClick r:id="" action="ppaction://noaction"/>
              </a:rPr>
              <a:t>common tasks</a:t>
            </a:r>
            <a:r>
              <a:rPr lang="en-US" sz="2000">
                <a:hlinkClick r:id="" action="ppaction://noaction"/>
              </a:rPr>
              <a:t> </a:t>
            </a:r>
            <a:r>
              <a:rPr lang="en-US" sz="2000"/>
              <a:t>of measurable difficulty</a:t>
            </a:r>
          </a:p>
          <a:p>
            <a:pPr lvl="1"/>
            <a:r>
              <a:rPr lang="en-US" sz="2000"/>
              <a:t>Identify </a:t>
            </a:r>
            <a:r>
              <a:rPr lang="en-US" sz="2000">
                <a:hlinkClick r:id="rId3" action="ppaction://hlinksldjump"/>
              </a:rPr>
              <a:t>topics</a:t>
            </a:r>
            <a:r>
              <a:rPr lang="en-US" sz="2000"/>
              <a:t>, </a:t>
            </a:r>
            <a:r>
              <a:rPr lang="en-US" sz="2000">
                <a:hlinkClick r:id="rId4" action="ppaction://hlinksldjump"/>
              </a:rPr>
              <a:t>relevant targets</a:t>
            </a:r>
            <a:endParaRPr lang="en-US" sz="2000"/>
          </a:p>
          <a:p>
            <a:pPr lvl="1"/>
            <a:r>
              <a:rPr lang="en-US" sz="2000"/>
              <a:t>Identify appropriate </a:t>
            </a:r>
            <a:r>
              <a:rPr lang="en-US" sz="2000">
                <a:hlinkClick r:id="rId5" action="ppaction://hlinksldjump"/>
              </a:rPr>
              <a:t>performance measures</a:t>
            </a:r>
            <a:endParaRPr lang="en-US" sz="2000">
              <a:solidFill>
                <a:srgbClr val="FFFF00"/>
              </a:solidFill>
            </a:endParaRPr>
          </a:p>
          <a:p>
            <a:pPr lvl="2"/>
            <a:r>
              <a:rPr lang="en-US" sz="1800">
                <a:solidFill>
                  <a:schemeClr val="accent2"/>
                </a:solidFill>
              </a:rPr>
              <a:t>Effectiveness</a:t>
            </a:r>
            <a:r>
              <a:rPr lang="en-US" sz="1800"/>
              <a:t>: quality of crawler pages, order, etc.</a:t>
            </a:r>
          </a:p>
          <a:p>
            <a:pPr lvl="2"/>
            <a:r>
              <a:rPr lang="en-US" sz="1800">
                <a:solidFill>
                  <a:schemeClr val="accent2"/>
                </a:solidFill>
              </a:rPr>
              <a:t>Efficiency</a:t>
            </a:r>
            <a:r>
              <a:rPr lang="en-US" sz="1800"/>
              <a:t>: separate CPU &amp; memory of crawler algorithms from bandwidth &amp; common utilities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828800" cy="2133600"/>
          </a:xfrm>
        </p:spPr>
        <p:txBody>
          <a:bodyPr/>
          <a:lstStyle/>
          <a:p>
            <a:r>
              <a:rPr lang="en-US" sz="2400"/>
              <a:t>Evaluation corpus = ODP + Web</a:t>
            </a: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6781800" cy="5457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82550" y="2133600"/>
            <a:ext cx="20002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pitchFamily="-92" charset="0"/>
              <a:buChar char="•"/>
            </a:pPr>
            <a:r>
              <a:rPr lang="en-US" sz="1800">
                <a:latin typeface="Comic Sans MS" pitchFamily="66" charset="0"/>
              </a:rPr>
              <a:t>Automate evaluation using edited directories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Times" pitchFamily="-92" charset="0"/>
              <a:buChar char="•"/>
            </a:pPr>
            <a:endParaRPr lang="en-US" sz="180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Times" pitchFamily="-92" charset="0"/>
              <a:buChar char="•"/>
            </a:pPr>
            <a:r>
              <a:rPr lang="en-US" sz="1800">
                <a:latin typeface="Comic Sans MS" pitchFamily="66" charset="0"/>
              </a:rPr>
              <a:t>Different sources of relevance assessments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r>
              <a:rPr lang="en-US"/>
              <a:t>Topics and Targets</a:t>
            </a: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924800" cy="35687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34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4786313"/>
            <a:ext cx="5257800" cy="13096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topic level ~ specificity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depth ~ generality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4275138" cy="914400"/>
          </a:xfrm>
        </p:spPr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554538" cy="579438"/>
          </a:xfrm>
          <a:noFill/>
          <a:ln/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1400"/>
              <a:t>Start from </a:t>
            </a:r>
            <a:r>
              <a:rPr lang="en-US" sz="1400">
                <a:solidFill>
                  <a:srgbClr val="FF00FF"/>
                </a:solidFill>
              </a:rPr>
              <a:t>seeds</a:t>
            </a:r>
            <a:r>
              <a:rPr lang="en-US" sz="1400"/>
              <a:t>, find </a:t>
            </a:r>
            <a:r>
              <a:rPr lang="en-US" sz="1400">
                <a:solidFill>
                  <a:srgbClr val="FFFF00"/>
                </a:solidFill>
              </a:rPr>
              <a:t>targets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1400"/>
              <a:t>and/or pages </a:t>
            </a:r>
            <a:r>
              <a:rPr lang="en-US" sz="1400">
                <a:solidFill>
                  <a:srgbClr val="80FF00"/>
                </a:solidFill>
              </a:rPr>
              <a:t>similar to target descriptions</a:t>
            </a:r>
            <a:endParaRPr lang="en-US" sz="1400">
              <a:solidFill>
                <a:srgbClr val="FFFF00"/>
              </a:solidFill>
            </a:endParaRPr>
          </a:p>
        </p:txBody>
      </p:sp>
      <p:grpSp>
        <p:nvGrpSpPr>
          <p:cNvPr id="235524" name="Group 4"/>
          <p:cNvGrpSpPr>
            <a:grpSpLocks/>
          </p:cNvGrpSpPr>
          <p:nvPr/>
        </p:nvGrpSpPr>
        <p:grpSpPr bwMode="auto">
          <a:xfrm>
            <a:off x="1752600" y="1143000"/>
            <a:ext cx="4057650" cy="3733800"/>
            <a:chOff x="1872" y="1488"/>
            <a:chExt cx="2556" cy="2352"/>
          </a:xfrm>
        </p:grpSpPr>
        <p:sp>
          <p:nvSpPr>
            <p:cNvPr id="235525" name="Oval 5"/>
            <p:cNvSpPr>
              <a:spLocks noChangeArrowheads="1"/>
            </p:cNvSpPr>
            <p:nvPr/>
          </p:nvSpPr>
          <p:spPr bwMode="auto">
            <a:xfrm>
              <a:off x="2880" y="2016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6" name="Oval 6"/>
            <p:cNvSpPr>
              <a:spLocks noChangeArrowheads="1"/>
            </p:cNvSpPr>
            <p:nvPr/>
          </p:nvSpPr>
          <p:spPr bwMode="auto">
            <a:xfrm>
              <a:off x="2880" y="2304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7" name="Oval 7"/>
            <p:cNvSpPr>
              <a:spLocks noChangeArrowheads="1"/>
            </p:cNvSpPr>
            <p:nvPr/>
          </p:nvSpPr>
          <p:spPr bwMode="auto">
            <a:xfrm>
              <a:off x="2923" y="2592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Oval 8"/>
            <p:cNvSpPr>
              <a:spLocks noChangeArrowheads="1"/>
            </p:cNvSpPr>
            <p:nvPr/>
          </p:nvSpPr>
          <p:spPr bwMode="auto">
            <a:xfrm>
              <a:off x="3309" y="2304"/>
              <a:ext cx="30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529" name="AutoShape 9"/>
            <p:cNvCxnSpPr>
              <a:cxnSpLocks noChangeShapeType="1"/>
              <a:stCxn id="235525" idx="6"/>
              <a:endCxn id="235528" idx="2"/>
            </p:cNvCxnSpPr>
            <p:nvPr/>
          </p:nvCxnSpPr>
          <p:spPr bwMode="auto">
            <a:xfrm>
              <a:off x="3180" y="2112"/>
              <a:ext cx="129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5530" name="AutoShape 10"/>
            <p:cNvCxnSpPr>
              <a:cxnSpLocks noChangeShapeType="1"/>
              <a:stCxn id="235526" idx="6"/>
              <a:endCxn id="235528" idx="2"/>
            </p:cNvCxnSpPr>
            <p:nvPr/>
          </p:nvCxnSpPr>
          <p:spPr bwMode="auto">
            <a:xfrm>
              <a:off x="3180" y="2400"/>
              <a:ext cx="12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5531" name="AutoShape 11"/>
            <p:cNvCxnSpPr>
              <a:cxnSpLocks noChangeShapeType="1"/>
              <a:stCxn id="235527" idx="6"/>
              <a:endCxn id="235528" idx="2"/>
            </p:cNvCxnSpPr>
            <p:nvPr/>
          </p:nvCxnSpPr>
          <p:spPr bwMode="auto">
            <a:xfrm flipV="1">
              <a:off x="3223" y="2400"/>
              <a:ext cx="8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5532" name="Oval 12"/>
            <p:cNvSpPr>
              <a:spLocks noChangeArrowheads="1"/>
            </p:cNvSpPr>
            <p:nvPr/>
          </p:nvSpPr>
          <p:spPr bwMode="auto">
            <a:xfrm>
              <a:off x="2451" y="1536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3" name="Oval 13"/>
            <p:cNvSpPr>
              <a:spLocks noChangeArrowheads="1"/>
            </p:cNvSpPr>
            <p:nvPr/>
          </p:nvSpPr>
          <p:spPr bwMode="auto">
            <a:xfrm>
              <a:off x="2408" y="1872"/>
              <a:ext cx="300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534" name="AutoShape 14"/>
            <p:cNvCxnSpPr>
              <a:cxnSpLocks noChangeShapeType="1"/>
              <a:stCxn id="235532" idx="6"/>
              <a:endCxn id="235525" idx="1"/>
            </p:cNvCxnSpPr>
            <p:nvPr/>
          </p:nvCxnSpPr>
          <p:spPr bwMode="auto">
            <a:xfrm>
              <a:off x="2751" y="1632"/>
              <a:ext cx="173" cy="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5535" name="AutoShape 15"/>
            <p:cNvCxnSpPr>
              <a:cxnSpLocks noChangeShapeType="1"/>
              <a:stCxn id="235533" idx="6"/>
              <a:endCxn id="235525" idx="2"/>
            </p:cNvCxnSpPr>
            <p:nvPr/>
          </p:nvCxnSpPr>
          <p:spPr bwMode="auto">
            <a:xfrm>
              <a:off x="2708" y="1968"/>
              <a:ext cx="17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5536" name="Oval 16"/>
            <p:cNvSpPr>
              <a:spLocks noChangeArrowheads="1"/>
            </p:cNvSpPr>
            <p:nvPr/>
          </p:nvSpPr>
          <p:spPr bwMode="auto">
            <a:xfrm>
              <a:off x="2451" y="2640"/>
              <a:ext cx="300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537" name="AutoShape 17"/>
            <p:cNvCxnSpPr>
              <a:cxnSpLocks noChangeShapeType="1"/>
              <a:stCxn id="235536" idx="6"/>
              <a:endCxn id="235527" idx="2"/>
            </p:cNvCxnSpPr>
            <p:nvPr/>
          </p:nvCxnSpPr>
          <p:spPr bwMode="auto">
            <a:xfrm flipV="1">
              <a:off x="2751" y="2688"/>
              <a:ext cx="172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5538" name="Oval 18"/>
            <p:cNvSpPr>
              <a:spLocks noChangeArrowheads="1"/>
            </p:cNvSpPr>
            <p:nvPr/>
          </p:nvSpPr>
          <p:spPr bwMode="auto">
            <a:xfrm>
              <a:off x="2451" y="2112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9" name="Oval 19"/>
            <p:cNvSpPr>
              <a:spLocks noChangeArrowheads="1"/>
            </p:cNvSpPr>
            <p:nvPr/>
          </p:nvSpPr>
          <p:spPr bwMode="auto">
            <a:xfrm>
              <a:off x="2451" y="2400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540" name="AutoShape 20"/>
            <p:cNvCxnSpPr>
              <a:cxnSpLocks noChangeShapeType="1"/>
              <a:stCxn id="235538" idx="6"/>
              <a:endCxn id="235526" idx="1"/>
            </p:cNvCxnSpPr>
            <p:nvPr/>
          </p:nvCxnSpPr>
          <p:spPr bwMode="auto">
            <a:xfrm>
              <a:off x="2751" y="2208"/>
              <a:ext cx="173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5541" name="AutoShape 21"/>
            <p:cNvCxnSpPr>
              <a:cxnSpLocks noChangeShapeType="1"/>
              <a:stCxn id="235539" idx="6"/>
              <a:endCxn id="235526" idx="3"/>
            </p:cNvCxnSpPr>
            <p:nvPr/>
          </p:nvCxnSpPr>
          <p:spPr bwMode="auto">
            <a:xfrm flipV="1">
              <a:off x="2751" y="2468"/>
              <a:ext cx="173" cy="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5542" name="Oval 22"/>
            <p:cNvSpPr>
              <a:spLocks noChangeArrowheads="1"/>
            </p:cNvSpPr>
            <p:nvPr/>
          </p:nvSpPr>
          <p:spPr bwMode="auto">
            <a:xfrm>
              <a:off x="3695" y="1968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3" name="Oval 23"/>
            <p:cNvSpPr>
              <a:spLocks noChangeArrowheads="1"/>
            </p:cNvSpPr>
            <p:nvPr/>
          </p:nvSpPr>
          <p:spPr bwMode="auto">
            <a:xfrm>
              <a:off x="3738" y="2352"/>
              <a:ext cx="300" cy="192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Oval 24"/>
            <p:cNvSpPr>
              <a:spLocks noChangeArrowheads="1"/>
            </p:cNvSpPr>
            <p:nvPr/>
          </p:nvSpPr>
          <p:spPr bwMode="auto">
            <a:xfrm>
              <a:off x="3695" y="2736"/>
              <a:ext cx="300" cy="192"/>
            </a:xfrm>
            <a:prstGeom prst="ellipse">
              <a:avLst/>
            </a:prstGeom>
            <a:solidFill>
              <a:srgbClr val="8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5" name="Oval 25"/>
            <p:cNvSpPr>
              <a:spLocks noChangeArrowheads="1"/>
            </p:cNvSpPr>
            <p:nvPr/>
          </p:nvSpPr>
          <p:spPr bwMode="auto">
            <a:xfrm>
              <a:off x="4128" y="2160"/>
              <a:ext cx="300" cy="192"/>
            </a:xfrm>
            <a:prstGeom prst="ellipse">
              <a:avLst/>
            </a:prstGeom>
            <a:solidFill>
              <a:srgbClr val="8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FFCC66"/>
                </a:solidFill>
                <a:latin typeface="Times New Roman" pitchFamily="18" charset="0"/>
              </a:endParaRPr>
            </a:p>
          </p:txBody>
        </p:sp>
        <p:cxnSp>
          <p:nvCxnSpPr>
            <p:cNvPr id="235546" name="AutoShape 26"/>
            <p:cNvCxnSpPr>
              <a:cxnSpLocks noChangeShapeType="1"/>
              <a:stCxn id="235528" idx="7"/>
              <a:endCxn id="235542" idx="3"/>
            </p:cNvCxnSpPr>
            <p:nvPr/>
          </p:nvCxnSpPr>
          <p:spPr bwMode="auto">
            <a:xfrm flipV="1">
              <a:off x="3565" y="2132"/>
              <a:ext cx="174" cy="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5547" name="AutoShape 27"/>
            <p:cNvCxnSpPr>
              <a:cxnSpLocks noChangeShapeType="1"/>
              <a:stCxn id="235528" idx="6"/>
              <a:endCxn id="235543" idx="2"/>
            </p:cNvCxnSpPr>
            <p:nvPr/>
          </p:nvCxnSpPr>
          <p:spPr bwMode="auto">
            <a:xfrm>
              <a:off x="3609" y="2400"/>
              <a:ext cx="129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5548" name="AutoShape 28"/>
            <p:cNvCxnSpPr>
              <a:cxnSpLocks noChangeShapeType="1"/>
              <a:stCxn id="235528" idx="5"/>
              <a:endCxn id="235544" idx="1"/>
            </p:cNvCxnSpPr>
            <p:nvPr/>
          </p:nvCxnSpPr>
          <p:spPr bwMode="auto">
            <a:xfrm>
              <a:off x="3565" y="2468"/>
              <a:ext cx="174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5549" name="AutoShape 29"/>
            <p:cNvCxnSpPr>
              <a:cxnSpLocks noChangeShapeType="1"/>
              <a:stCxn id="235542" idx="6"/>
              <a:endCxn id="235545" idx="1"/>
            </p:cNvCxnSpPr>
            <p:nvPr/>
          </p:nvCxnSpPr>
          <p:spPr bwMode="auto">
            <a:xfrm>
              <a:off x="3995" y="2064"/>
              <a:ext cx="177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5550" name="AutoShape 30"/>
            <p:cNvSpPr>
              <a:spLocks/>
            </p:cNvSpPr>
            <p:nvPr/>
          </p:nvSpPr>
          <p:spPr bwMode="auto">
            <a:xfrm rot="-5400000">
              <a:off x="2979" y="2592"/>
              <a:ext cx="144" cy="816"/>
            </a:xfrm>
            <a:prstGeom prst="leftBrace">
              <a:avLst>
                <a:gd name="adj1" fmla="val 69443"/>
                <a:gd name="adj2" fmla="val 48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1" name="Text Box 31"/>
            <p:cNvSpPr txBox="1">
              <a:spLocks noChangeArrowheads="1"/>
            </p:cNvSpPr>
            <p:nvPr/>
          </p:nvSpPr>
          <p:spPr bwMode="auto">
            <a:xfrm>
              <a:off x="2832" y="3072"/>
              <a:ext cx="4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i="1">
                  <a:latin typeface="Times New Roman" pitchFamily="18" charset="0"/>
                </a:rPr>
                <a:t>d</a:t>
              </a:r>
              <a:r>
                <a:rPr lang="en-US" b="1">
                  <a:latin typeface="Times New Roman" pitchFamily="18" charset="0"/>
                </a:rPr>
                <a:t>=2</a:t>
              </a:r>
            </a:p>
          </p:txBody>
        </p:sp>
        <p:grpSp>
          <p:nvGrpSpPr>
            <p:cNvPr id="235552" name="Group 32"/>
            <p:cNvGrpSpPr>
              <a:grpSpLocks/>
            </p:cNvGrpSpPr>
            <p:nvPr/>
          </p:nvGrpSpPr>
          <p:grpSpPr bwMode="auto">
            <a:xfrm>
              <a:off x="1872" y="1488"/>
              <a:ext cx="632" cy="1776"/>
              <a:chOff x="1908" y="1776"/>
              <a:chExt cx="632" cy="1776"/>
            </a:xfrm>
          </p:grpSpPr>
          <p:sp>
            <p:nvSpPr>
              <p:cNvPr id="235553" name="Oval 33"/>
              <p:cNvSpPr>
                <a:spLocks noChangeArrowheads="1"/>
              </p:cNvSpPr>
              <p:nvPr/>
            </p:nvSpPr>
            <p:spPr bwMode="auto">
              <a:xfrm>
                <a:off x="1956" y="3360"/>
                <a:ext cx="300" cy="192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54" name="Oval 34"/>
              <p:cNvSpPr>
                <a:spLocks noChangeArrowheads="1"/>
              </p:cNvSpPr>
              <p:nvPr/>
            </p:nvSpPr>
            <p:spPr bwMode="auto">
              <a:xfrm>
                <a:off x="1956" y="2064"/>
                <a:ext cx="300" cy="192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55" name="Oval 35"/>
              <p:cNvSpPr>
                <a:spLocks noChangeArrowheads="1"/>
              </p:cNvSpPr>
              <p:nvPr/>
            </p:nvSpPr>
            <p:spPr bwMode="auto">
              <a:xfrm>
                <a:off x="1956" y="2736"/>
                <a:ext cx="300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56" name="Oval 36"/>
              <p:cNvSpPr>
                <a:spLocks noChangeArrowheads="1"/>
              </p:cNvSpPr>
              <p:nvPr/>
            </p:nvSpPr>
            <p:spPr bwMode="auto">
              <a:xfrm>
                <a:off x="1956" y="3024"/>
                <a:ext cx="300" cy="192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57" name="Oval 37"/>
              <p:cNvSpPr>
                <a:spLocks noChangeArrowheads="1"/>
              </p:cNvSpPr>
              <p:nvPr/>
            </p:nvSpPr>
            <p:spPr bwMode="auto">
              <a:xfrm>
                <a:off x="1956" y="2400"/>
                <a:ext cx="300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58" name="Oval 38"/>
              <p:cNvSpPr>
                <a:spLocks noChangeArrowheads="1"/>
              </p:cNvSpPr>
              <p:nvPr/>
            </p:nvSpPr>
            <p:spPr bwMode="auto">
              <a:xfrm>
                <a:off x="1908" y="1776"/>
                <a:ext cx="300" cy="192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35559" name="AutoShape 39"/>
              <p:cNvCxnSpPr>
                <a:cxnSpLocks noChangeShapeType="1"/>
                <a:stCxn id="235558" idx="6"/>
                <a:endCxn id="235532" idx="2"/>
              </p:cNvCxnSpPr>
              <p:nvPr/>
            </p:nvCxnSpPr>
            <p:spPr bwMode="auto">
              <a:xfrm>
                <a:off x="2208" y="1872"/>
                <a:ext cx="288" cy="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5560" name="AutoShape 40"/>
              <p:cNvCxnSpPr>
                <a:cxnSpLocks noChangeShapeType="1"/>
                <a:stCxn id="235554" idx="6"/>
                <a:endCxn id="235533" idx="2"/>
              </p:cNvCxnSpPr>
              <p:nvPr/>
            </p:nvCxnSpPr>
            <p:spPr bwMode="auto">
              <a:xfrm>
                <a:off x="2256" y="2160"/>
                <a:ext cx="197" cy="9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5561" name="AutoShape 41"/>
              <p:cNvCxnSpPr>
                <a:cxnSpLocks noChangeShapeType="1"/>
                <a:stCxn id="235557" idx="6"/>
                <a:endCxn id="235538" idx="2"/>
              </p:cNvCxnSpPr>
              <p:nvPr/>
            </p:nvCxnSpPr>
            <p:spPr bwMode="auto">
              <a:xfrm>
                <a:off x="2256" y="2496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5562" name="AutoShape 42"/>
              <p:cNvCxnSpPr>
                <a:cxnSpLocks noChangeShapeType="1"/>
                <a:stCxn id="235555" idx="6"/>
                <a:endCxn id="235539" idx="2"/>
              </p:cNvCxnSpPr>
              <p:nvPr/>
            </p:nvCxnSpPr>
            <p:spPr bwMode="auto">
              <a:xfrm flipV="1">
                <a:off x="2256" y="2784"/>
                <a:ext cx="240" cy="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5563" name="AutoShape 43"/>
              <p:cNvCxnSpPr>
                <a:cxnSpLocks noChangeShapeType="1"/>
                <a:stCxn id="235556" idx="6"/>
                <a:endCxn id="235536" idx="2"/>
              </p:cNvCxnSpPr>
              <p:nvPr/>
            </p:nvCxnSpPr>
            <p:spPr bwMode="auto">
              <a:xfrm flipV="1">
                <a:off x="2256" y="3024"/>
                <a:ext cx="240" cy="9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5564" name="AutoShape 44"/>
              <p:cNvCxnSpPr>
                <a:cxnSpLocks noChangeShapeType="1"/>
                <a:stCxn id="235553" idx="6"/>
                <a:endCxn id="235536" idx="3"/>
              </p:cNvCxnSpPr>
              <p:nvPr/>
            </p:nvCxnSpPr>
            <p:spPr bwMode="auto">
              <a:xfrm flipV="1">
                <a:off x="2256" y="3092"/>
                <a:ext cx="284" cy="3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5565" name="AutoShape 45"/>
              <p:cNvCxnSpPr>
                <a:cxnSpLocks noChangeShapeType="1"/>
                <a:stCxn id="235557" idx="6"/>
                <a:endCxn id="235539" idx="1"/>
              </p:cNvCxnSpPr>
              <p:nvPr/>
            </p:nvCxnSpPr>
            <p:spPr bwMode="auto">
              <a:xfrm>
                <a:off x="2256" y="2496"/>
                <a:ext cx="284" cy="2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235566" name="AutoShape 46"/>
            <p:cNvSpPr>
              <a:spLocks/>
            </p:cNvSpPr>
            <p:nvPr/>
          </p:nvSpPr>
          <p:spPr bwMode="auto">
            <a:xfrm rot="-5400000">
              <a:off x="2700" y="2736"/>
              <a:ext cx="144" cy="1392"/>
            </a:xfrm>
            <a:prstGeom prst="leftBrace">
              <a:avLst>
                <a:gd name="adj1" fmla="val 118461"/>
                <a:gd name="adj2" fmla="val 48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67" name="Text Box 47"/>
            <p:cNvSpPr txBox="1">
              <a:spLocks noChangeArrowheads="1"/>
            </p:cNvSpPr>
            <p:nvPr/>
          </p:nvSpPr>
          <p:spPr bwMode="auto">
            <a:xfrm>
              <a:off x="2553" y="3552"/>
              <a:ext cx="4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i="1">
                  <a:latin typeface="Times New Roman" pitchFamily="18" charset="0"/>
                </a:rPr>
                <a:t>d</a:t>
              </a:r>
              <a:r>
                <a:rPr lang="en-US" b="1">
                  <a:latin typeface="Times New Roman" pitchFamily="18" charset="0"/>
                </a:rPr>
                <a:t>=3</a:t>
              </a:r>
            </a:p>
          </p:txBody>
        </p:sp>
      </p:grpSp>
      <p:sp>
        <p:nvSpPr>
          <p:cNvPr id="235568" name="AutoShape 48"/>
          <p:cNvSpPr>
            <a:spLocks noChangeArrowheads="1"/>
          </p:cNvSpPr>
          <p:nvPr/>
        </p:nvSpPr>
        <p:spPr bwMode="auto">
          <a:xfrm flipH="1">
            <a:off x="609600" y="4953000"/>
            <a:ext cx="7924800" cy="838200"/>
          </a:xfrm>
          <a:prstGeom prst="chevron">
            <a:avLst>
              <a:gd name="adj" fmla="val 1285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Back-crawl from targets to get seeds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334000" cy="4064000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066800"/>
          </a:xfrm>
        </p:spPr>
        <p:txBody>
          <a:bodyPr/>
          <a:lstStyle/>
          <a:p>
            <a:r>
              <a:rPr lang="en-US"/>
              <a:t>Target based performance measures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5943600" y="5181600"/>
            <a:ext cx="28781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  <a:latin typeface="Microsoft Sans Serif" pitchFamily="34" charset="0"/>
              </a:rPr>
              <a:t>A: Independence!…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5181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Microsoft Sans Serif" pitchFamily="34" charset="0"/>
              </a:rPr>
              <a:t>Q: What assumption are we making?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r>
              <a:rPr lang="en-US"/>
              <a:t>Performance matrix</a:t>
            </a:r>
          </a:p>
        </p:txBody>
      </p:sp>
      <p:grpSp>
        <p:nvGrpSpPr>
          <p:cNvPr id="239619" name="Group 3"/>
          <p:cNvGrpSpPr>
            <a:grpSpLocks/>
          </p:cNvGrpSpPr>
          <p:nvPr/>
        </p:nvGrpSpPr>
        <p:grpSpPr bwMode="auto">
          <a:xfrm>
            <a:off x="150813" y="990600"/>
            <a:ext cx="8423275" cy="5029200"/>
            <a:chOff x="95" y="912"/>
            <a:chExt cx="5306" cy="3168"/>
          </a:xfrm>
        </p:grpSpPr>
        <p:sp>
          <p:nvSpPr>
            <p:cNvPr id="239620" name="Text Box 4"/>
            <p:cNvSpPr txBox="1">
              <a:spLocks noChangeArrowheads="1"/>
            </p:cNvSpPr>
            <p:nvPr/>
          </p:nvSpPr>
          <p:spPr bwMode="auto">
            <a:xfrm>
              <a:off x="4848" y="2736"/>
              <a:ext cx="5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target</a:t>
              </a:r>
            </a:p>
            <a:p>
              <a:r>
                <a:rPr lang="en-US">
                  <a:latin typeface="Times New Roman" pitchFamily="18" charset="0"/>
                </a:rPr>
                <a:t>depth</a:t>
              </a:r>
            </a:p>
          </p:txBody>
        </p:sp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1200" y="912"/>
              <a:ext cx="3600" cy="2791"/>
              <a:chOff x="623" y="905"/>
              <a:chExt cx="3985" cy="3031"/>
            </a:xfrm>
          </p:grpSpPr>
          <p:sp>
            <p:nvSpPr>
              <p:cNvPr id="239622" name="AutoShape 6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3984" cy="3024"/>
              </a:xfrm>
              <a:prstGeom prst="cube">
                <a:avLst>
                  <a:gd name="adj" fmla="val 20005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23" name="Line 7"/>
              <p:cNvSpPr>
                <a:spLocks noChangeShapeType="1"/>
              </p:cNvSpPr>
              <p:nvPr/>
            </p:nvSpPr>
            <p:spPr bwMode="auto">
              <a:xfrm flipV="1">
                <a:off x="3984" y="3312"/>
                <a:ext cx="62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24" name="Line 8"/>
              <p:cNvSpPr>
                <a:spLocks noChangeShapeType="1"/>
              </p:cNvSpPr>
              <p:nvPr/>
            </p:nvSpPr>
            <p:spPr bwMode="auto">
              <a:xfrm flipV="1">
                <a:off x="3984" y="912"/>
                <a:ext cx="62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25" name="Line 9"/>
              <p:cNvSpPr>
                <a:spLocks noChangeShapeType="1"/>
              </p:cNvSpPr>
              <p:nvPr/>
            </p:nvSpPr>
            <p:spPr bwMode="auto">
              <a:xfrm flipV="1">
                <a:off x="623" y="905"/>
                <a:ext cx="604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26" name="Text Box 10"/>
            <p:cNvSpPr txBox="1">
              <a:spLocks noChangeArrowheads="1"/>
            </p:cNvSpPr>
            <p:nvPr/>
          </p:nvSpPr>
          <p:spPr bwMode="auto">
            <a:xfrm>
              <a:off x="1680" y="3792"/>
              <a:ext cx="7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“recall”</a:t>
              </a:r>
            </a:p>
          </p:txBody>
        </p:sp>
        <p:sp>
          <p:nvSpPr>
            <p:cNvPr id="239627" name="Text Box 11"/>
            <p:cNvSpPr txBox="1">
              <a:spLocks noChangeArrowheads="1"/>
            </p:cNvSpPr>
            <p:nvPr/>
          </p:nvSpPr>
          <p:spPr bwMode="auto">
            <a:xfrm>
              <a:off x="2880" y="3792"/>
              <a:ext cx="9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“precision”</a:t>
              </a:r>
            </a:p>
          </p:txBody>
        </p:sp>
        <p:sp>
          <p:nvSpPr>
            <p:cNvPr id="239628" name="Text Box 12"/>
            <p:cNvSpPr txBox="1">
              <a:spLocks noChangeArrowheads="1"/>
            </p:cNvSpPr>
            <p:nvPr/>
          </p:nvSpPr>
          <p:spPr bwMode="auto">
            <a:xfrm>
              <a:off x="576" y="1872"/>
              <a:ext cx="5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target</a:t>
              </a:r>
            </a:p>
            <a:p>
              <a:r>
                <a:rPr lang="en-US">
                  <a:latin typeface="Times New Roman" pitchFamily="18" charset="0"/>
                </a:rPr>
                <a:t>pages</a:t>
              </a:r>
            </a:p>
          </p:txBody>
        </p:sp>
        <p:sp>
          <p:nvSpPr>
            <p:cNvPr id="239629" name="Text Box 13"/>
            <p:cNvSpPr txBox="1">
              <a:spLocks noChangeArrowheads="1"/>
            </p:cNvSpPr>
            <p:nvPr/>
          </p:nvSpPr>
          <p:spPr bwMode="auto">
            <a:xfrm>
              <a:off x="95" y="2736"/>
              <a:ext cx="10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Times New Roman" pitchFamily="18" charset="0"/>
                </a:rPr>
                <a:t>target</a:t>
              </a:r>
            </a:p>
            <a:p>
              <a:pPr algn="r"/>
              <a:r>
                <a:rPr lang="en-US">
                  <a:latin typeface="Times New Roman" pitchFamily="18" charset="0"/>
                </a:rPr>
                <a:t>descriptions</a:t>
              </a:r>
            </a:p>
          </p:txBody>
        </p:sp>
        <p:sp>
          <p:nvSpPr>
            <p:cNvPr id="239630" name="Line 14"/>
            <p:cNvSpPr>
              <a:spLocks noChangeShapeType="1"/>
            </p:cNvSpPr>
            <p:nvPr/>
          </p:nvSpPr>
          <p:spPr bwMode="auto">
            <a:xfrm>
              <a:off x="1200" y="2544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1" name="Line 15"/>
            <p:cNvSpPr>
              <a:spLocks noChangeShapeType="1"/>
            </p:cNvSpPr>
            <p:nvPr/>
          </p:nvSpPr>
          <p:spPr bwMode="auto">
            <a:xfrm>
              <a:off x="2688" y="1488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 flipV="1">
              <a:off x="2688" y="912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 flipV="1">
              <a:off x="4224" y="196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Line 18"/>
            <p:cNvSpPr>
              <a:spLocks noChangeShapeType="1"/>
            </p:cNvSpPr>
            <p:nvPr/>
          </p:nvSpPr>
          <p:spPr bwMode="auto">
            <a:xfrm>
              <a:off x="1440" y="1248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5" name="Line 19"/>
            <p:cNvSpPr>
              <a:spLocks noChangeShapeType="1"/>
            </p:cNvSpPr>
            <p:nvPr/>
          </p:nvSpPr>
          <p:spPr bwMode="auto">
            <a:xfrm>
              <a:off x="1584" y="1104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6" name="Line 20"/>
            <p:cNvSpPr>
              <a:spLocks noChangeShapeType="1"/>
            </p:cNvSpPr>
            <p:nvPr/>
          </p:nvSpPr>
          <p:spPr bwMode="auto">
            <a:xfrm>
              <a:off x="4464" y="1248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7" name="Line 21"/>
            <p:cNvSpPr>
              <a:spLocks noChangeShapeType="1"/>
            </p:cNvSpPr>
            <p:nvPr/>
          </p:nvSpPr>
          <p:spPr bwMode="auto">
            <a:xfrm>
              <a:off x="4608" y="1104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8" name="Text Box 22"/>
            <p:cNvSpPr txBox="1">
              <a:spLocks noChangeArrowheads="1"/>
            </p:cNvSpPr>
            <p:nvPr/>
          </p:nvSpPr>
          <p:spPr bwMode="auto">
            <a:xfrm>
              <a:off x="4320" y="3583"/>
              <a:ext cx="3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d=0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39639" name="Text Box 23"/>
            <p:cNvSpPr txBox="1">
              <a:spLocks noChangeArrowheads="1"/>
            </p:cNvSpPr>
            <p:nvPr/>
          </p:nvSpPr>
          <p:spPr bwMode="auto">
            <a:xfrm>
              <a:off x="4512" y="3439"/>
              <a:ext cx="3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d=1</a:t>
              </a:r>
            </a:p>
          </p:txBody>
        </p:sp>
        <p:sp>
          <p:nvSpPr>
            <p:cNvPr id="239640" name="Text Box 24"/>
            <p:cNvSpPr txBox="1">
              <a:spLocks noChangeArrowheads="1"/>
            </p:cNvSpPr>
            <p:nvPr/>
          </p:nvSpPr>
          <p:spPr bwMode="auto">
            <a:xfrm>
              <a:off x="4656" y="3295"/>
              <a:ext cx="3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d=2</a:t>
              </a:r>
              <a:endParaRPr lang="en-US">
                <a:latin typeface="Times New Roman" pitchFamily="18" charset="0"/>
              </a:endParaRPr>
            </a:p>
          </p:txBody>
        </p:sp>
      </p:grpSp>
      <p:graphicFrame>
        <p:nvGraphicFramePr>
          <p:cNvPr id="239641" name="Object 25"/>
          <p:cNvGraphicFramePr>
            <a:graphicFrameLocks noChangeAspect="1"/>
          </p:cNvGraphicFramePr>
          <p:nvPr/>
        </p:nvGraphicFramePr>
        <p:xfrm>
          <a:off x="2362200" y="2057400"/>
          <a:ext cx="14478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5" name="Equation" r:id="rId4" imgW="533400" imgH="482600" progId="Equation.3">
                  <p:embed/>
                </p:oleObj>
              </mc:Choice>
              <mc:Fallback>
                <p:oleObj name="Equation" r:id="rId4" imgW="533400" imgH="482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144780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42" name="Object 26"/>
          <p:cNvGraphicFramePr>
            <a:graphicFrameLocks noChangeAspect="1"/>
          </p:cNvGraphicFramePr>
          <p:nvPr/>
        </p:nvGraphicFramePr>
        <p:xfrm>
          <a:off x="1981200" y="3962400"/>
          <a:ext cx="220503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6" name="Equation" r:id="rId6" imgW="812800" imgH="381000" progId="Equation.3">
                  <p:embed/>
                </p:oleObj>
              </mc:Choice>
              <mc:Fallback>
                <p:oleObj name="Equation" r:id="rId6" imgW="812800" imgH="3810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2205038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43" name="Object 27"/>
          <p:cNvGraphicFramePr>
            <a:graphicFrameLocks noChangeAspect="1"/>
          </p:cNvGraphicFramePr>
          <p:nvPr/>
        </p:nvGraphicFramePr>
        <p:xfrm>
          <a:off x="4724400" y="2022475"/>
          <a:ext cx="14478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7" name="Equation" r:id="rId8" imgW="533400" imgH="508000" progId="Equation.3">
                  <p:embed/>
                </p:oleObj>
              </mc:Choice>
              <mc:Fallback>
                <p:oleObj name="Equation" r:id="rId8" imgW="533400" imgH="5080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22475"/>
                        <a:ext cx="144780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44" name="Object 28"/>
          <p:cNvGraphicFramePr>
            <a:graphicFrameLocks noChangeAspect="1"/>
          </p:cNvGraphicFramePr>
          <p:nvPr/>
        </p:nvGraphicFramePr>
        <p:xfrm>
          <a:off x="4343400" y="3657600"/>
          <a:ext cx="22733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8" name="Equation" r:id="rId10" imgW="838200" imgH="635000" progId="Equation.3">
                  <p:embed/>
                </p:oleObj>
              </mc:Choice>
              <mc:Fallback>
                <p:oleObj name="Equation" r:id="rId10" imgW="838200" imgH="6350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57600"/>
                        <a:ext cx="22733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3600"/>
              <a:t>Crawling evaluation framework</a:t>
            </a:r>
          </a:p>
        </p:txBody>
      </p:sp>
      <p:grpSp>
        <p:nvGrpSpPr>
          <p:cNvPr id="241667" name="Group 3"/>
          <p:cNvGrpSpPr>
            <a:grpSpLocks/>
          </p:cNvGrpSpPr>
          <p:nvPr/>
        </p:nvGrpSpPr>
        <p:grpSpPr bwMode="auto">
          <a:xfrm>
            <a:off x="134938" y="914400"/>
            <a:ext cx="8932862" cy="5072063"/>
            <a:chOff x="61" y="815"/>
            <a:chExt cx="5627" cy="3195"/>
          </a:xfrm>
        </p:grpSpPr>
        <p:sp>
          <p:nvSpPr>
            <p:cNvPr id="241668" name="AutoShape 4"/>
            <p:cNvSpPr>
              <a:spLocks noChangeArrowheads="1"/>
            </p:cNvSpPr>
            <p:nvPr/>
          </p:nvSpPr>
          <p:spPr bwMode="auto">
            <a:xfrm>
              <a:off x="2605" y="3312"/>
              <a:ext cx="1056" cy="432"/>
            </a:xfrm>
            <a:custGeom>
              <a:avLst/>
              <a:gdLst>
                <a:gd name="G0" fmla="+- 10718 0 0"/>
                <a:gd name="G1" fmla="+- 17550 0 0"/>
                <a:gd name="G2" fmla="+- 9257 0 0"/>
                <a:gd name="G3" fmla="*/ 10718 1 2"/>
                <a:gd name="G4" fmla="+- G3 10800 0"/>
                <a:gd name="G5" fmla="+- 21600 10718 17550"/>
                <a:gd name="G6" fmla="+- 17550 9257 0"/>
                <a:gd name="G7" fmla="*/ G6 1 2"/>
                <a:gd name="G8" fmla="*/ 17550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550 1 2"/>
                <a:gd name="G15" fmla="+- G5 0 G4"/>
                <a:gd name="G16" fmla="+- G0 0 G4"/>
                <a:gd name="G17" fmla="*/ G2 G15 G16"/>
                <a:gd name="T0" fmla="*/ 16159 w 21600"/>
                <a:gd name="T1" fmla="*/ 0 h 21600"/>
                <a:gd name="T2" fmla="*/ 10718 w 21600"/>
                <a:gd name="T3" fmla="*/ 9257 h 21600"/>
                <a:gd name="T4" fmla="*/ 0 w 21600"/>
                <a:gd name="T5" fmla="*/ 19888 h 21600"/>
                <a:gd name="T6" fmla="*/ 8775 w 21600"/>
                <a:gd name="T7" fmla="*/ 21600 h 21600"/>
                <a:gd name="T8" fmla="*/ 17550 w 21600"/>
                <a:gd name="T9" fmla="*/ 16497 h 21600"/>
                <a:gd name="T10" fmla="*/ 21600 w 21600"/>
                <a:gd name="T11" fmla="*/ 925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59" y="0"/>
                  </a:moveTo>
                  <a:lnTo>
                    <a:pt x="10718" y="9257"/>
                  </a:lnTo>
                  <a:lnTo>
                    <a:pt x="14768" y="9257"/>
                  </a:lnTo>
                  <a:lnTo>
                    <a:pt x="14768" y="18176"/>
                  </a:lnTo>
                  <a:lnTo>
                    <a:pt x="0" y="18176"/>
                  </a:lnTo>
                  <a:lnTo>
                    <a:pt x="0" y="21600"/>
                  </a:lnTo>
                  <a:lnTo>
                    <a:pt x="17550" y="21600"/>
                  </a:lnTo>
                  <a:lnTo>
                    <a:pt x="17550" y="9257"/>
                  </a:lnTo>
                  <a:lnTo>
                    <a:pt x="21600" y="92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69" name="Line 5"/>
            <p:cNvSpPr>
              <a:spLocks noChangeShapeType="1"/>
            </p:cNvSpPr>
            <p:nvPr/>
          </p:nvSpPr>
          <p:spPr bwMode="auto">
            <a:xfrm>
              <a:off x="1501" y="2064"/>
              <a:ext cx="5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1933" y="2383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pitchFamily="18" charset="0"/>
                </a:rPr>
                <a:t>URL</a:t>
              </a:r>
            </a:p>
          </p:txBody>
        </p:sp>
        <p:grpSp>
          <p:nvGrpSpPr>
            <p:cNvPr id="241671" name="Group 7"/>
            <p:cNvGrpSpPr>
              <a:grpSpLocks/>
            </p:cNvGrpSpPr>
            <p:nvPr/>
          </p:nvGrpSpPr>
          <p:grpSpPr bwMode="auto">
            <a:xfrm>
              <a:off x="61" y="3072"/>
              <a:ext cx="906" cy="938"/>
              <a:chOff x="144" y="3072"/>
              <a:chExt cx="906" cy="938"/>
            </a:xfrm>
          </p:grpSpPr>
          <p:sp>
            <p:nvSpPr>
              <p:cNvPr id="241672" name="Freeform 8"/>
              <p:cNvSpPr>
                <a:spLocks/>
              </p:cNvSpPr>
              <p:nvPr/>
            </p:nvSpPr>
            <p:spPr bwMode="auto">
              <a:xfrm>
                <a:off x="144" y="3072"/>
                <a:ext cx="906" cy="938"/>
              </a:xfrm>
              <a:custGeom>
                <a:avLst/>
                <a:gdLst/>
                <a:ahLst/>
                <a:cxnLst>
                  <a:cxn ang="0">
                    <a:pos x="184" y="135"/>
                  </a:cxn>
                  <a:cxn ang="0">
                    <a:pos x="0" y="343"/>
                  </a:cxn>
                  <a:cxn ang="0">
                    <a:pos x="252" y="591"/>
                  </a:cxn>
                  <a:cxn ang="0">
                    <a:pos x="240" y="1586"/>
                  </a:cxn>
                  <a:cxn ang="0">
                    <a:pos x="38" y="1743"/>
                  </a:cxn>
                  <a:cxn ang="0">
                    <a:pos x="122" y="2074"/>
                  </a:cxn>
                  <a:cxn ang="0">
                    <a:pos x="268" y="2065"/>
                  </a:cxn>
                  <a:cxn ang="0">
                    <a:pos x="275" y="2614"/>
                  </a:cxn>
                  <a:cxn ang="0">
                    <a:pos x="1891" y="2604"/>
                  </a:cxn>
                  <a:cxn ang="0">
                    <a:pos x="2127" y="2814"/>
                  </a:cxn>
                  <a:cxn ang="0">
                    <a:pos x="2313" y="2671"/>
                  </a:cxn>
                  <a:cxn ang="0">
                    <a:pos x="2291" y="2587"/>
                  </a:cxn>
                  <a:cxn ang="0">
                    <a:pos x="2521" y="2587"/>
                  </a:cxn>
                  <a:cxn ang="0">
                    <a:pos x="2543" y="1242"/>
                  </a:cxn>
                  <a:cxn ang="0">
                    <a:pos x="2717" y="894"/>
                  </a:cxn>
                  <a:cxn ang="0">
                    <a:pos x="2537" y="674"/>
                  </a:cxn>
                  <a:cxn ang="0">
                    <a:pos x="2531" y="309"/>
                  </a:cxn>
                  <a:cxn ang="0">
                    <a:pos x="2256" y="298"/>
                  </a:cxn>
                  <a:cxn ang="0">
                    <a:pos x="2273" y="56"/>
                  </a:cxn>
                  <a:cxn ang="0">
                    <a:pos x="1988" y="0"/>
                  </a:cxn>
                  <a:cxn ang="0">
                    <a:pos x="1802" y="241"/>
                  </a:cxn>
                  <a:cxn ang="0">
                    <a:pos x="403" y="265"/>
                  </a:cxn>
                  <a:cxn ang="0">
                    <a:pos x="184" y="135"/>
                  </a:cxn>
                  <a:cxn ang="0">
                    <a:pos x="184" y="135"/>
                  </a:cxn>
                </a:cxnLst>
                <a:rect l="0" t="0" r="r" b="b"/>
                <a:pathLst>
                  <a:path w="2717" h="2814">
                    <a:moveTo>
                      <a:pt x="184" y="135"/>
                    </a:moveTo>
                    <a:lnTo>
                      <a:pt x="0" y="343"/>
                    </a:lnTo>
                    <a:lnTo>
                      <a:pt x="252" y="591"/>
                    </a:lnTo>
                    <a:lnTo>
                      <a:pt x="240" y="1586"/>
                    </a:lnTo>
                    <a:lnTo>
                      <a:pt x="38" y="1743"/>
                    </a:lnTo>
                    <a:lnTo>
                      <a:pt x="122" y="2074"/>
                    </a:lnTo>
                    <a:lnTo>
                      <a:pt x="268" y="2065"/>
                    </a:lnTo>
                    <a:lnTo>
                      <a:pt x="275" y="2614"/>
                    </a:lnTo>
                    <a:lnTo>
                      <a:pt x="1891" y="2604"/>
                    </a:lnTo>
                    <a:lnTo>
                      <a:pt x="2127" y="2814"/>
                    </a:lnTo>
                    <a:lnTo>
                      <a:pt x="2313" y="2671"/>
                    </a:lnTo>
                    <a:lnTo>
                      <a:pt x="2291" y="2587"/>
                    </a:lnTo>
                    <a:lnTo>
                      <a:pt x="2521" y="2587"/>
                    </a:lnTo>
                    <a:lnTo>
                      <a:pt x="2543" y="1242"/>
                    </a:lnTo>
                    <a:lnTo>
                      <a:pt x="2717" y="894"/>
                    </a:lnTo>
                    <a:lnTo>
                      <a:pt x="2537" y="674"/>
                    </a:lnTo>
                    <a:lnTo>
                      <a:pt x="2531" y="309"/>
                    </a:lnTo>
                    <a:lnTo>
                      <a:pt x="2256" y="298"/>
                    </a:lnTo>
                    <a:lnTo>
                      <a:pt x="2273" y="56"/>
                    </a:lnTo>
                    <a:lnTo>
                      <a:pt x="1988" y="0"/>
                    </a:lnTo>
                    <a:lnTo>
                      <a:pt x="1802" y="241"/>
                    </a:lnTo>
                    <a:lnTo>
                      <a:pt x="403" y="265"/>
                    </a:lnTo>
                    <a:lnTo>
                      <a:pt x="184" y="135"/>
                    </a:lnTo>
                    <a:lnTo>
                      <a:pt x="184" y="135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3" name="Freeform 9"/>
              <p:cNvSpPr>
                <a:spLocks/>
              </p:cNvSpPr>
              <p:nvPr/>
            </p:nvSpPr>
            <p:spPr bwMode="auto">
              <a:xfrm>
                <a:off x="185" y="3111"/>
                <a:ext cx="824" cy="855"/>
              </a:xfrm>
              <a:custGeom>
                <a:avLst/>
                <a:gdLst/>
                <a:ahLst/>
                <a:cxnLst>
                  <a:cxn ang="0">
                    <a:pos x="1271" y="1299"/>
                  </a:cxn>
                  <a:cxn ang="0">
                    <a:pos x="169" y="185"/>
                  </a:cxn>
                  <a:cxn ang="0">
                    <a:pos x="73" y="246"/>
                  </a:cxn>
                  <a:cxn ang="0">
                    <a:pos x="1174" y="1309"/>
                  </a:cxn>
                  <a:cxn ang="0">
                    <a:pos x="191" y="1056"/>
                  </a:cxn>
                  <a:cxn ang="0">
                    <a:pos x="175" y="1135"/>
                  </a:cxn>
                  <a:cxn ang="0">
                    <a:pos x="1174" y="1388"/>
                  </a:cxn>
                  <a:cxn ang="0">
                    <a:pos x="0" y="1709"/>
                  </a:cxn>
                  <a:cxn ang="0">
                    <a:pos x="35" y="1798"/>
                  </a:cxn>
                  <a:cxn ang="0">
                    <a:pos x="1220" y="1445"/>
                  </a:cxn>
                  <a:cxn ang="0">
                    <a:pos x="344" y="2479"/>
                  </a:cxn>
                  <a:cxn ang="0">
                    <a:pos x="411" y="2546"/>
                  </a:cxn>
                  <a:cxn ang="0">
                    <a:pos x="1287" y="1478"/>
                  </a:cxn>
                  <a:cxn ang="0">
                    <a:pos x="1220" y="2529"/>
                  </a:cxn>
                  <a:cxn ang="0">
                    <a:pos x="1320" y="2529"/>
                  </a:cxn>
                  <a:cxn ang="0">
                    <a:pos x="1365" y="1450"/>
                  </a:cxn>
                  <a:cxn ang="0">
                    <a:pos x="1999" y="2564"/>
                  </a:cxn>
                  <a:cxn ang="0">
                    <a:pos x="2096" y="2518"/>
                  </a:cxn>
                  <a:cxn ang="0">
                    <a:pos x="1410" y="1405"/>
                  </a:cxn>
                  <a:cxn ang="0">
                    <a:pos x="2449" y="1741"/>
                  </a:cxn>
                  <a:cxn ang="0">
                    <a:pos x="2460" y="1652"/>
                  </a:cxn>
                  <a:cxn ang="0">
                    <a:pos x="1415" y="1349"/>
                  </a:cxn>
                  <a:cxn ang="0">
                    <a:pos x="2472" y="837"/>
                  </a:cxn>
                  <a:cxn ang="0">
                    <a:pos x="2443" y="758"/>
                  </a:cxn>
                  <a:cxn ang="0">
                    <a:pos x="1399" y="1299"/>
                  </a:cxn>
                  <a:cxn ang="0">
                    <a:pos x="2039" y="49"/>
                  </a:cxn>
                  <a:cxn ang="0">
                    <a:pos x="1943" y="0"/>
                  </a:cxn>
                  <a:cxn ang="0">
                    <a:pos x="1337" y="1281"/>
                  </a:cxn>
                  <a:cxn ang="0">
                    <a:pos x="1073" y="117"/>
                  </a:cxn>
                  <a:cxn ang="0">
                    <a:pos x="984" y="135"/>
                  </a:cxn>
                  <a:cxn ang="0">
                    <a:pos x="1271" y="1299"/>
                  </a:cxn>
                  <a:cxn ang="0">
                    <a:pos x="1271" y="1299"/>
                  </a:cxn>
                </a:cxnLst>
                <a:rect l="0" t="0" r="r" b="b"/>
                <a:pathLst>
                  <a:path w="2472" h="2564">
                    <a:moveTo>
                      <a:pt x="1271" y="1299"/>
                    </a:moveTo>
                    <a:lnTo>
                      <a:pt x="169" y="185"/>
                    </a:lnTo>
                    <a:lnTo>
                      <a:pt x="73" y="246"/>
                    </a:lnTo>
                    <a:lnTo>
                      <a:pt x="1174" y="1309"/>
                    </a:lnTo>
                    <a:lnTo>
                      <a:pt x="191" y="1056"/>
                    </a:lnTo>
                    <a:lnTo>
                      <a:pt x="175" y="1135"/>
                    </a:lnTo>
                    <a:lnTo>
                      <a:pt x="1174" y="1388"/>
                    </a:lnTo>
                    <a:lnTo>
                      <a:pt x="0" y="1709"/>
                    </a:lnTo>
                    <a:lnTo>
                      <a:pt x="35" y="1798"/>
                    </a:lnTo>
                    <a:lnTo>
                      <a:pt x="1220" y="1445"/>
                    </a:lnTo>
                    <a:lnTo>
                      <a:pt x="344" y="2479"/>
                    </a:lnTo>
                    <a:lnTo>
                      <a:pt x="411" y="2546"/>
                    </a:lnTo>
                    <a:lnTo>
                      <a:pt x="1287" y="1478"/>
                    </a:lnTo>
                    <a:lnTo>
                      <a:pt x="1220" y="2529"/>
                    </a:lnTo>
                    <a:lnTo>
                      <a:pt x="1320" y="2529"/>
                    </a:lnTo>
                    <a:lnTo>
                      <a:pt x="1365" y="1450"/>
                    </a:lnTo>
                    <a:lnTo>
                      <a:pt x="1999" y="2564"/>
                    </a:lnTo>
                    <a:lnTo>
                      <a:pt x="2096" y="2518"/>
                    </a:lnTo>
                    <a:lnTo>
                      <a:pt x="1410" y="1405"/>
                    </a:lnTo>
                    <a:lnTo>
                      <a:pt x="2449" y="1741"/>
                    </a:lnTo>
                    <a:lnTo>
                      <a:pt x="2460" y="1652"/>
                    </a:lnTo>
                    <a:lnTo>
                      <a:pt x="1415" y="1349"/>
                    </a:lnTo>
                    <a:lnTo>
                      <a:pt x="2472" y="837"/>
                    </a:lnTo>
                    <a:lnTo>
                      <a:pt x="2443" y="758"/>
                    </a:lnTo>
                    <a:lnTo>
                      <a:pt x="1399" y="1299"/>
                    </a:lnTo>
                    <a:lnTo>
                      <a:pt x="2039" y="49"/>
                    </a:lnTo>
                    <a:lnTo>
                      <a:pt x="1943" y="0"/>
                    </a:lnTo>
                    <a:lnTo>
                      <a:pt x="1337" y="1281"/>
                    </a:lnTo>
                    <a:lnTo>
                      <a:pt x="1073" y="117"/>
                    </a:lnTo>
                    <a:lnTo>
                      <a:pt x="984" y="135"/>
                    </a:lnTo>
                    <a:lnTo>
                      <a:pt x="1271" y="1299"/>
                    </a:lnTo>
                    <a:lnTo>
                      <a:pt x="1271" y="1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4" name="Freeform 10"/>
              <p:cNvSpPr>
                <a:spLocks/>
              </p:cNvSpPr>
              <p:nvPr/>
            </p:nvSpPr>
            <p:spPr bwMode="auto">
              <a:xfrm>
                <a:off x="233" y="3139"/>
                <a:ext cx="618" cy="836"/>
              </a:xfrm>
              <a:custGeom>
                <a:avLst/>
                <a:gdLst/>
                <a:ahLst/>
                <a:cxnLst>
                  <a:cxn ang="0">
                    <a:pos x="844" y="0"/>
                  </a:cxn>
                  <a:cxn ang="0">
                    <a:pos x="524" y="130"/>
                  </a:cxn>
                  <a:cxn ang="0">
                    <a:pos x="35" y="230"/>
                  </a:cxn>
                  <a:cxn ang="0">
                    <a:pos x="57" y="511"/>
                  </a:cxn>
                  <a:cxn ang="0">
                    <a:pos x="57" y="804"/>
                  </a:cxn>
                  <a:cxn ang="0">
                    <a:pos x="0" y="1062"/>
                  </a:cxn>
                  <a:cxn ang="0">
                    <a:pos x="91" y="1304"/>
                  </a:cxn>
                  <a:cxn ang="0">
                    <a:pos x="91" y="1434"/>
                  </a:cxn>
                  <a:cxn ang="0">
                    <a:pos x="18" y="1630"/>
                  </a:cxn>
                  <a:cxn ang="0">
                    <a:pos x="141" y="1833"/>
                  </a:cxn>
                  <a:cxn ang="0">
                    <a:pos x="186" y="2046"/>
                  </a:cxn>
                  <a:cxn ang="0">
                    <a:pos x="192" y="2490"/>
                  </a:cxn>
                  <a:cxn ang="0">
                    <a:pos x="585" y="2452"/>
                  </a:cxn>
                  <a:cxn ang="0">
                    <a:pos x="882" y="2445"/>
                  </a:cxn>
                  <a:cxn ang="0">
                    <a:pos x="1125" y="2507"/>
                  </a:cxn>
                  <a:cxn ang="0">
                    <a:pos x="1314" y="2389"/>
                  </a:cxn>
                  <a:cxn ang="0">
                    <a:pos x="1853" y="2311"/>
                  </a:cxn>
                  <a:cxn ang="0">
                    <a:pos x="1809" y="2266"/>
                  </a:cxn>
                  <a:cxn ang="0">
                    <a:pos x="1556" y="2266"/>
                  </a:cxn>
                  <a:cxn ang="0">
                    <a:pos x="1130" y="2407"/>
                  </a:cxn>
                  <a:cxn ang="0">
                    <a:pos x="849" y="2350"/>
                  </a:cxn>
                  <a:cxn ang="0">
                    <a:pos x="529" y="2350"/>
                  </a:cxn>
                  <a:cxn ang="0">
                    <a:pos x="265" y="2384"/>
                  </a:cxn>
                  <a:cxn ang="0">
                    <a:pos x="265" y="2057"/>
                  </a:cxn>
                  <a:cxn ang="0">
                    <a:pos x="202" y="1792"/>
                  </a:cxn>
                  <a:cxn ang="0">
                    <a:pos x="102" y="1602"/>
                  </a:cxn>
                  <a:cxn ang="0">
                    <a:pos x="157" y="1394"/>
                  </a:cxn>
                  <a:cxn ang="0">
                    <a:pos x="153" y="1208"/>
                  </a:cxn>
                  <a:cxn ang="0">
                    <a:pos x="80" y="1017"/>
                  </a:cxn>
                  <a:cxn ang="0">
                    <a:pos x="135" y="815"/>
                  </a:cxn>
                  <a:cxn ang="0">
                    <a:pos x="130" y="528"/>
                  </a:cxn>
                  <a:cxn ang="0">
                    <a:pos x="113" y="297"/>
                  </a:cxn>
                  <a:cxn ang="0">
                    <a:pos x="410" y="236"/>
                  </a:cxn>
                  <a:cxn ang="0">
                    <a:pos x="697" y="130"/>
                  </a:cxn>
                  <a:cxn ang="0">
                    <a:pos x="921" y="44"/>
                  </a:cxn>
                  <a:cxn ang="0">
                    <a:pos x="844" y="0"/>
                  </a:cxn>
                  <a:cxn ang="0">
                    <a:pos x="844" y="0"/>
                  </a:cxn>
                </a:cxnLst>
                <a:rect l="0" t="0" r="r" b="b"/>
                <a:pathLst>
                  <a:path w="1853" h="2507">
                    <a:moveTo>
                      <a:pt x="844" y="0"/>
                    </a:moveTo>
                    <a:lnTo>
                      <a:pt x="524" y="130"/>
                    </a:lnTo>
                    <a:lnTo>
                      <a:pt x="35" y="230"/>
                    </a:lnTo>
                    <a:lnTo>
                      <a:pt x="57" y="511"/>
                    </a:lnTo>
                    <a:lnTo>
                      <a:pt x="57" y="804"/>
                    </a:lnTo>
                    <a:lnTo>
                      <a:pt x="0" y="1062"/>
                    </a:lnTo>
                    <a:lnTo>
                      <a:pt x="91" y="1304"/>
                    </a:lnTo>
                    <a:lnTo>
                      <a:pt x="91" y="1434"/>
                    </a:lnTo>
                    <a:lnTo>
                      <a:pt x="18" y="1630"/>
                    </a:lnTo>
                    <a:lnTo>
                      <a:pt x="141" y="1833"/>
                    </a:lnTo>
                    <a:lnTo>
                      <a:pt x="186" y="2046"/>
                    </a:lnTo>
                    <a:lnTo>
                      <a:pt x="192" y="2490"/>
                    </a:lnTo>
                    <a:lnTo>
                      <a:pt x="585" y="2452"/>
                    </a:lnTo>
                    <a:lnTo>
                      <a:pt x="882" y="2445"/>
                    </a:lnTo>
                    <a:lnTo>
                      <a:pt x="1125" y="2507"/>
                    </a:lnTo>
                    <a:lnTo>
                      <a:pt x="1314" y="2389"/>
                    </a:lnTo>
                    <a:lnTo>
                      <a:pt x="1853" y="2311"/>
                    </a:lnTo>
                    <a:lnTo>
                      <a:pt x="1809" y="2266"/>
                    </a:lnTo>
                    <a:lnTo>
                      <a:pt x="1556" y="2266"/>
                    </a:lnTo>
                    <a:lnTo>
                      <a:pt x="1130" y="2407"/>
                    </a:lnTo>
                    <a:lnTo>
                      <a:pt x="849" y="2350"/>
                    </a:lnTo>
                    <a:lnTo>
                      <a:pt x="529" y="2350"/>
                    </a:lnTo>
                    <a:lnTo>
                      <a:pt x="265" y="2384"/>
                    </a:lnTo>
                    <a:lnTo>
                      <a:pt x="265" y="2057"/>
                    </a:lnTo>
                    <a:lnTo>
                      <a:pt x="202" y="1792"/>
                    </a:lnTo>
                    <a:lnTo>
                      <a:pt x="102" y="1602"/>
                    </a:lnTo>
                    <a:lnTo>
                      <a:pt x="157" y="1394"/>
                    </a:lnTo>
                    <a:lnTo>
                      <a:pt x="153" y="1208"/>
                    </a:lnTo>
                    <a:lnTo>
                      <a:pt x="80" y="1017"/>
                    </a:lnTo>
                    <a:lnTo>
                      <a:pt x="135" y="815"/>
                    </a:lnTo>
                    <a:lnTo>
                      <a:pt x="130" y="528"/>
                    </a:lnTo>
                    <a:lnTo>
                      <a:pt x="113" y="297"/>
                    </a:lnTo>
                    <a:lnTo>
                      <a:pt x="410" y="236"/>
                    </a:lnTo>
                    <a:lnTo>
                      <a:pt x="697" y="130"/>
                    </a:lnTo>
                    <a:lnTo>
                      <a:pt x="921" y="44"/>
                    </a:lnTo>
                    <a:lnTo>
                      <a:pt x="844" y="0"/>
                    </a:lnTo>
                    <a:lnTo>
                      <a:pt x="8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5" name="Freeform 11"/>
              <p:cNvSpPr>
                <a:spLocks/>
              </p:cNvSpPr>
              <p:nvPr/>
            </p:nvSpPr>
            <p:spPr bwMode="auto">
              <a:xfrm>
                <a:off x="518" y="3141"/>
                <a:ext cx="509" cy="7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5" y="74"/>
                  </a:cxn>
                  <a:cxn ang="0">
                    <a:pos x="574" y="96"/>
                  </a:cxn>
                  <a:cxn ang="0">
                    <a:pos x="939" y="33"/>
                  </a:cxn>
                  <a:cxn ang="0">
                    <a:pos x="1169" y="361"/>
                  </a:cxn>
                  <a:cxn ang="0">
                    <a:pos x="1527" y="702"/>
                  </a:cxn>
                  <a:cxn ang="0">
                    <a:pos x="1405" y="945"/>
                  </a:cxn>
                  <a:cxn ang="0">
                    <a:pos x="1387" y="1283"/>
                  </a:cxn>
                  <a:cxn ang="0">
                    <a:pos x="1483" y="1630"/>
                  </a:cxn>
                  <a:cxn ang="0">
                    <a:pos x="1315" y="1794"/>
                  </a:cxn>
                  <a:cxn ang="0">
                    <a:pos x="1140" y="2008"/>
                  </a:cxn>
                  <a:cxn ang="0">
                    <a:pos x="999" y="2311"/>
                  </a:cxn>
                  <a:cxn ang="0">
                    <a:pos x="910" y="2255"/>
                  </a:cxn>
                  <a:cxn ang="0">
                    <a:pos x="1067" y="1968"/>
                  </a:cxn>
                  <a:cxn ang="0">
                    <a:pos x="1399" y="1608"/>
                  </a:cxn>
                  <a:cxn ang="0">
                    <a:pos x="1332" y="1349"/>
                  </a:cxn>
                  <a:cxn ang="0">
                    <a:pos x="1326" y="1040"/>
                  </a:cxn>
                  <a:cxn ang="0">
                    <a:pos x="1405" y="720"/>
                  </a:cxn>
                  <a:cxn ang="0">
                    <a:pos x="1175" y="472"/>
                  </a:cxn>
                  <a:cxn ang="0">
                    <a:pos x="899" y="106"/>
                  </a:cxn>
                  <a:cxn ang="0">
                    <a:pos x="618" y="163"/>
                  </a:cxn>
                  <a:cxn ang="0">
                    <a:pos x="303" y="147"/>
                  </a:cxn>
                  <a:cxn ang="0">
                    <a:pos x="6" y="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27" h="2311">
                    <a:moveTo>
                      <a:pt x="0" y="0"/>
                    </a:moveTo>
                    <a:lnTo>
                      <a:pt x="325" y="74"/>
                    </a:lnTo>
                    <a:lnTo>
                      <a:pt x="574" y="96"/>
                    </a:lnTo>
                    <a:lnTo>
                      <a:pt x="939" y="33"/>
                    </a:lnTo>
                    <a:lnTo>
                      <a:pt x="1169" y="361"/>
                    </a:lnTo>
                    <a:lnTo>
                      <a:pt x="1527" y="702"/>
                    </a:lnTo>
                    <a:lnTo>
                      <a:pt x="1405" y="945"/>
                    </a:lnTo>
                    <a:lnTo>
                      <a:pt x="1387" y="1283"/>
                    </a:lnTo>
                    <a:lnTo>
                      <a:pt x="1483" y="1630"/>
                    </a:lnTo>
                    <a:lnTo>
                      <a:pt x="1315" y="1794"/>
                    </a:lnTo>
                    <a:lnTo>
                      <a:pt x="1140" y="2008"/>
                    </a:lnTo>
                    <a:lnTo>
                      <a:pt x="999" y="2311"/>
                    </a:lnTo>
                    <a:lnTo>
                      <a:pt x="910" y="2255"/>
                    </a:lnTo>
                    <a:lnTo>
                      <a:pt x="1067" y="1968"/>
                    </a:lnTo>
                    <a:lnTo>
                      <a:pt x="1399" y="1608"/>
                    </a:lnTo>
                    <a:lnTo>
                      <a:pt x="1332" y="1349"/>
                    </a:lnTo>
                    <a:lnTo>
                      <a:pt x="1326" y="1040"/>
                    </a:lnTo>
                    <a:lnTo>
                      <a:pt x="1405" y="720"/>
                    </a:lnTo>
                    <a:lnTo>
                      <a:pt x="1175" y="472"/>
                    </a:lnTo>
                    <a:lnTo>
                      <a:pt x="899" y="106"/>
                    </a:lnTo>
                    <a:lnTo>
                      <a:pt x="618" y="163"/>
                    </a:lnTo>
                    <a:lnTo>
                      <a:pt x="303" y="147"/>
                    </a:lnTo>
                    <a:lnTo>
                      <a:pt x="6" y="6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6" name="Freeform 12"/>
              <p:cNvSpPr>
                <a:spLocks/>
              </p:cNvSpPr>
              <p:nvPr/>
            </p:nvSpPr>
            <p:spPr bwMode="auto">
              <a:xfrm>
                <a:off x="320" y="3253"/>
                <a:ext cx="296" cy="619"/>
              </a:xfrm>
              <a:custGeom>
                <a:avLst/>
                <a:gdLst/>
                <a:ahLst/>
                <a:cxnLst>
                  <a:cxn ang="0">
                    <a:pos x="658" y="0"/>
                  </a:cxn>
                  <a:cxn ang="0">
                    <a:pos x="472" y="107"/>
                  </a:cxn>
                  <a:cxn ang="0">
                    <a:pos x="174" y="192"/>
                  </a:cxn>
                  <a:cxn ang="0">
                    <a:pos x="124" y="433"/>
                  </a:cxn>
                  <a:cxn ang="0">
                    <a:pos x="0" y="692"/>
                  </a:cxn>
                  <a:cxn ang="0">
                    <a:pos x="119" y="923"/>
                  </a:cxn>
                  <a:cxn ang="0">
                    <a:pos x="119" y="1035"/>
                  </a:cxn>
                  <a:cxn ang="0">
                    <a:pos x="17" y="1214"/>
                  </a:cxn>
                  <a:cxn ang="0">
                    <a:pos x="174" y="1428"/>
                  </a:cxn>
                  <a:cxn ang="0">
                    <a:pos x="242" y="1727"/>
                  </a:cxn>
                  <a:cxn ang="0">
                    <a:pos x="517" y="1721"/>
                  </a:cxn>
                  <a:cxn ang="0">
                    <a:pos x="680" y="1737"/>
                  </a:cxn>
                  <a:cxn ang="0">
                    <a:pos x="882" y="1856"/>
                  </a:cxn>
                  <a:cxn ang="0">
                    <a:pos x="888" y="1772"/>
                  </a:cxn>
                  <a:cxn ang="0">
                    <a:pos x="696" y="1671"/>
                  </a:cxn>
                  <a:cxn ang="0">
                    <a:pos x="472" y="1637"/>
                  </a:cxn>
                  <a:cxn ang="0">
                    <a:pos x="320" y="1648"/>
                  </a:cxn>
                  <a:cxn ang="0">
                    <a:pos x="236" y="1418"/>
                  </a:cxn>
                  <a:cxn ang="0">
                    <a:pos x="90" y="1192"/>
                  </a:cxn>
                  <a:cxn ang="0">
                    <a:pos x="192" y="1030"/>
                  </a:cxn>
                  <a:cxn ang="0">
                    <a:pos x="95" y="743"/>
                  </a:cxn>
                  <a:cxn ang="0">
                    <a:pos x="163" y="551"/>
                  </a:cxn>
                  <a:cxn ang="0">
                    <a:pos x="214" y="283"/>
                  </a:cxn>
                  <a:cxn ang="0">
                    <a:pos x="415" y="219"/>
                  </a:cxn>
                  <a:cxn ang="0">
                    <a:pos x="707" y="34"/>
                  </a:cxn>
                  <a:cxn ang="0">
                    <a:pos x="658" y="0"/>
                  </a:cxn>
                  <a:cxn ang="0">
                    <a:pos x="658" y="0"/>
                  </a:cxn>
                </a:cxnLst>
                <a:rect l="0" t="0" r="r" b="b"/>
                <a:pathLst>
                  <a:path w="888" h="1856">
                    <a:moveTo>
                      <a:pt x="658" y="0"/>
                    </a:moveTo>
                    <a:lnTo>
                      <a:pt x="472" y="107"/>
                    </a:lnTo>
                    <a:lnTo>
                      <a:pt x="174" y="192"/>
                    </a:lnTo>
                    <a:lnTo>
                      <a:pt x="124" y="433"/>
                    </a:lnTo>
                    <a:lnTo>
                      <a:pt x="0" y="692"/>
                    </a:lnTo>
                    <a:lnTo>
                      <a:pt x="119" y="923"/>
                    </a:lnTo>
                    <a:lnTo>
                      <a:pt x="119" y="1035"/>
                    </a:lnTo>
                    <a:lnTo>
                      <a:pt x="17" y="1214"/>
                    </a:lnTo>
                    <a:lnTo>
                      <a:pt x="174" y="1428"/>
                    </a:lnTo>
                    <a:lnTo>
                      <a:pt x="242" y="1727"/>
                    </a:lnTo>
                    <a:lnTo>
                      <a:pt x="517" y="1721"/>
                    </a:lnTo>
                    <a:lnTo>
                      <a:pt x="680" y="1737"/>
                    </a:lnTo>
                    <a:lnTo>
                      <a:pt x="882" y="1856"/>
                    </a:lnTo>
                    <a:lnTo>
                      <a:pt x="888" y="1772"/>
                    </a:lnTo>
                    <a:lnTo>
                      <a:pt x="696" y="1671"/>
                    </a:lnTo>
                    <a:lnTo>
                      <a:pt x="472" y="1637"/>
                    </a:lnTo>
                    <a:lnTo>
                      <a:pt x="320" y="1648"/>
                    </a:lnTo>
                    <a:lnTo>
                      <a:pt x="236" y="1418"/>
                    </a:lnTo>
                    <a:lnTo>
                      <a:pt x="90" y="1192"/>
                    </a:lnTo>
                    <a:lnTo>
                      <a:pt x="192" y="1030"/>
                    </a:lnTo>
                    <a:lnTo>
                      <a:pt x="95" y="743"/>
                    </a:lnTo>
                    <a:lnTo>
                      <a:pt x="163" y="551"/>
                    </a:lnTo>
                    <a:lnTo>
                      <a:pt x="214" y="283"/>
                    </a:lnTo>
                    <a:lnTo>
                      <a:pt x="415" y="219"/>
                    </a:lnTo>
                    <a:lnTo>
                      <a:pt x="707" y="34"/>
                    </a:lnTo>
                    <a:lnTo>
                      <a:pt x="658" y="0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7" name="Freeform 13"/>
              <p:cNvSpPr>
                <a:spLocks/>
              </p:cNvSpPr>
              <p:nvPr/>
            </p:nvSpPr>
            <p:spPr bwMode="auto">
              <a:xfrm>
                <a:off x="554" y="3229"/>
                <a:ext cx="391" cy="649"/>
              </a:xfrm>
              <a:custGeom>
                <a:avLst/>
                <a:gdLst/>
                <a:ahLst/>
                <a:cxnLst>
                  <a:cxn ang="0">
                    <a:pos x="180" y="1945"/>
                  </a:cxn>
                  <a:cxn ang="0">
                    <a:pos x="381" y="1832"/>
                  </a:cxn>
                  <a:cxn ang="0">
                    <a:pos x="668" y="1771"/>
                  </a:cxn>
                  <a:cxn ang="0">
                    <a:pos x="832" y="1517"/>
                  </a:cxn>
                  <a:cxn ang="0">
                    <a:pos x="994" y="1394"/>
                  </a:cxn>
                  <a:cxn ang="0">
                    <a:pos x="1173" y="1305"/>
                  </a:cxn>
                  <a:cxn ang="0">
                    <a:pos x="1068" y="1062"/>
                  </a:cxn>
                  <a:cxn ang="0">
                    <a:pos x="1062" y="786"/>
                  </a:cxn>
                  <a:cxn ang="0">
                    <a:pos x="1117" y="574"/>
                  </a:cxn>
                  <a:cxn ang="0">
                    <a:pos x="914" y="348"/>
                  </a:cxn>
                  <a:cxn ang="0">
                    <a:pos x="792" y="145"/>
                  </a:cxn>
                  <a:cxn ang="0">
                    <a:pos x="713" y="0"/>
                  </a:cxn>
                  <a:cxn ang="0">
                    <a:pos x="432" y="22"/>
                  </a:cxn>
                  <a:cxn ang="0">
                    <a:pos x="0" y="44"/>
                  </a:cxn>
                  <a:cxn ang="0">
                    <a:pos x="0" y="118"/>
                  </a:cxn>
                  <a:cxn ang="0">
                    <a:pos x="174" y="123"/>
                  </a:cxn>
                  <a:cxn ang="0">
                    <a:pos x="483" y="90"/>
                  </a:cxn>
                  <a:cxn ang="0">
                    <a:pos x="674" y="55"/>
                  </a:cxn>
                  <a:cxn ang="0">
                    <a:pos x="792" y="326"/>
                  </a:cxn>
                  <a:cxn ang="0">
                    <a:pos x="927" y="494"/>
                  </a:cxn>
                  <a:cxn ang="0">
                    <a:pos x="1055" y="590"/>
                  </a:cxn>
                  <a:cxn ang="0">
                    <a:pos x="989" y="809"/>
                  </a:cxn>
                  <a:cxn ang="0">
                    <a:pos x="1017" y="1102"/>
                  </a:cxn>
                  <a:cxn ang="0">
                    <a:pos x="1084" y="1270"/>
                  </a:cxn>
                  <a:cxn ang="0">
                    <a:pos x="882" y="1387"/>
                  </a:cxn>
                  <a:cxn ang="0">
                    <a:pos x="640" y="1687"/>
                  </a:cxn>
                  <a:cxn ang="0">
                    <a:pos x="376" y="1771"/>
                  </a:cxn>
                  <a:cxn ang="0">
                    <a:pos x="196" y="1855"/>
                  </a:cxn>
                  <a:cxn ang="0">
                    <a:pos x="180" y="1945"/>
                  </a:cxn>
                  <a:cxn ang="0">
                    <a:pos x="180" y="1945"/>
                  </a:cxn>
                </a:cxnLst>
                <a:rect l="0" t="0" r="r" b="b"/>
                <a:pathLst>
                  <a:path w="1173" h="1945">
                    <a:moveTo>
                      <a:pt x="180" y="1945"/>
                    </a:moveTo>
                    <a:lnTo>
                      <a:pt x="381" y="1832"/>
                    </a:lnTo>
                    <a:lnTo>
                      <a:pt x="668" y="1771"/>
                    </a:lnTo>
                    <a:lnTo>
                      <a:pt x="832" y="1517"/>
                    </a:lnTo>
                    <a:lnTo>
                      <a:pt x="994" y="1394"/>
                    </a:lnTo>
                    <a:lnTo>
                      <a:pt x="1173" y="1305"/>
                    </a:lnTo>
                    <a:lnTo>
                      <a:pt x="1068" y="1062"/>
                    </a:lnTo>
                    <a:lnTo>
                      <a:pt x="1062" y="786"/>
                    </a:lnTo>
                    <a:lnTo>
                      <a:pt x="1117" y="574"/>
                    </a:lnTo>
                    <a:lnTo>
                      <a:pt x="914" y="348"/>
                    </a:lnTo>
                    <a:lnTo>
                      <a:pt x="792" y="145"/>
                    </a:lnTo>
                    <a:lnTo>
                      <a:pt x="713" y="0"/>
                    </a:lnTo>
                    <a:lnTo>
                      <a:pt x="432" y="22"/>
                    </a:lnTo>
                    <a:lnTo>
                      <a:pt x="0" y="44"/>
                    </a:lnTo>
                    <a:lnTo>
                      <a:pt x="0" y="118"/>
                    </a:lnTo>
                    <a:lnTo>
                      <a:pt x="174" y="123"/>
                    </a:lnTo>
                    <a:lnTo>
                      <a:pt x="483" y="90"/>
                    </a:lnTo>
                    <a:lnTo>
                      <a:pt x="674" y="55"/>
                    </a:lnTo>
                    <a:lnTo>
                      <a:pt x="792" y="326"/>
                    </a:lnTo>
                    <a:lnTo>
                      <a:pt x="927" y="494"/>
                    </a:lnTo>
                    <a:lnTo>
                      <a:pt x="1055" y="590"/>
                    </a:lnTo>
                    <a:lnTo>
                      <a:pt x="989" y="809"/>
                    </a:lnTo>
                    <a:lnTo>
                      <a:pt x="1017" y="1102"/>
                    </a:lnTo>
                    <a:lnTo>
                      <a:pt x="1084" y="1270"/>
                    </a:lnTo>
                    <a:lnTo>
                      <a:pt x="882" y="1387"/>
                    </a:lnTo>
                    <a:lnTo>
                      <a:pt x="640" y="1687"/>
                    </a:lnTo>
                    <a:lnTo>
                      <a:pt x="376" y="1771"/>
                    </a:lnTo>
                    <a:lnTo>
                      <a:pt x="196" y="1855"/>
                    </a:lnTo>
                    <a:lnTo>
                      <a:pt x="180" y="1945"/>
                    </a:lnTo>
                    <a:lnTo>
                      <a:pt x="180" y="19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8" name="Freeform 14"/>
              <p:cNvSpPr>
                <a:spLocks/>
              </p:cNvSpPr>
              <p:nvPr/>
            </p:nvSpPr>
            <p:spPr bwMode="auto">
              <a:xfrm>
                <a:off x="501" y="3323"/>
                <a:ext cx="343" cy="442"/>
              </a:xfrm>
              <a:custGeom>
                <a:avLst/>
                <a:gdLst/>
                <a:ahLst/>
                <a:cxnLst>
                  <a:cxn ang="0">
                    <a:pos x="214" y="56"/>
                  </a:cxn>
                  <a:cxn ang="0">
                    <a:pos x="371" y="62"/>
                  </a:cxn>
                  <a:cxn ang="0">
                    <a:pos x="552" y="46"/>
                  </a:cxn>
                  <a:cxn ang="0">
                    <a:pos x="753" y="0"/>
                  </a:cxn>
                  <a:cxn ang="0">
                    <a:pos x="798" y="230"/>
                  </a:cxn>
                  <a:cxn ang="0">
                    <a:pos x="860" y="360"/>
                  </a:cxn>
                  <a:cxn ang="0">
                    <a:pos x="944" y="451"/>
                  </a:cxn>
                  <a:cxn ang="0">
                    <a:pos x="893" y="647"/>
                  </a:cxn>
                  <a:cxn ang="0">
                    <a:pos x="893" y="731"/>
                  </a:cxn>
                  <a:cxn ang="0">
                    <a:pos x="1028" y="911"/>
                  </a:cxn>
                  <a:cxn ang="0">
                    <a:pos x="804" y="1069"/>
                  </a:cxn>
                  <a:cxn ang="0">
                    <a:pos x="696" y="1215"/>
                  </a:cxn>
                  <a:cxn ang="0">
                    <a:pos x="484" y="1242"/>
                  </a:cxn>
                  <a:cxn ang="0">
                    <a:pos x="344" y="1328"/>
                  </a:cxn>
                  <a:cxn ang="0">
                    <a:pos x="170" y="1215"/>
                  </a:cxn>
                  <a:cxn ang="0">
                    <a:pos x="0" y="1171"/>
                  </a:cxn>
                  <a:cxn ang="0">
                    <a:pos x="68" y="1131"/>
                  </a:cxn>
                  <a:cxn ang="0">
                    <a:pos x="208" y="1159"/>
                  </a:cxn>
                  <a:cxn ang="0">
                    <a:pos x="349" y="1249"/>
                  </a:cxn>
                  <a:cxn ang="0">
                    <a:pos x="529" y="1164"/>
                  </a:cxn>
                  <a:cxn ang="0">
                    <a:pos x="663" y="1159"/>
                  </a:cxn>
                  <a:cxn ang="0">
                    <a:pos x="764" y="1006"/>
                  </a:cxn>
                  <a:cxn ang="0">
                    <a:pos x="928" y="895"/>
                  </a:cxn>
                  <a:cxn ang="0">
                    <a:pos x="849" y="738"/>
                  </a:cxn>
                  <a:cxn ang="0">
                    <a:pos x="855" y="479"/>
                  </a:cxn>
                  <a:cxn ang="0">
                    <a:pos x="764" y="343"/>
                  </a:cxn>
                  <a:cxn ang="0">
                    <a:pos x="703" y="79"/>
                  </a:cxn>
                  <a:cxn ang="0">
                    <a:pos x="479" y="124"/>
                  </a:cxn>
                  <a:cxn ang="0">
                    <a:pos x="242" y="119"/>
                  </a:cxn>
                  <a:cxn ang="0">
                    <a:pos x="214" y="56"/>
                  </a:cxn>
                  <a:cxn ang="0">
                    <a:pos x="214" y="56"/>
                  </a:cxn>
                </a:cxnLst>
                <a:rect l="0" t="0" r="r" b="b"/>
                <a:pathLst>
                  <a:path w="1028" h="1328">
                    <a:moveTo>
                      <a:pt x="214" y="56"/>
                    </a:moveTo>
                    <a:lnTo>
                      <a:pt x="371" y="62"/>
                    </a:lnTo>
                    <a:lnTo>
                      <a:pt x="552" y="46"/>
                    </a:lnTo>
                    <a:lnTo>
                      <a:pt x="753" y="0"/>
                    </a:lnTo>
                    <a:lnTo>
                      <a:pt x="798" y="230"/>
                    </a:lnTo>
                    <a:lnTo>
                      <a:pt x="860" y="360"/>
                    </a:lnTo>
                    <a:lnTo>
                      <a:pt x="944" y="451"/>
                    </a:lnTo>
                    <a:lnTo>
                      <a:pt x="893" y="647"/>
                    </a:lnTo>
                    <a:lnTo>
                      <a:pt x="893" y="731"/>
                    </a:lnTo>
                    <a:lnTo>
                      <a:pt x="1028" y="911"/>
                    </a:lnTo>
                    <a:lnTo>
                      <a:pt x="804" y="1069"/>
                    </a:lnTo>
                    <a:lnTo>
                      <a:pt x="696" y="1215"/>
                    </a:lnTo>
                    <a:lnTo>
                      <a:pt x="484" y="1242"/>
                    </a:lnTo>
                    <a:lnTo>
                      <a:pt x="344" y="1328"/>
                    </a:lnTo>
                    <a:lnTo>
                      <a:pt x="170" y="1215"/>
                    </a:lnTo>
                    <a:lnTo>
                      <a:pt x="0" y="1171"/>
                    </a:lnTo>
                    <a:lnTo>
                      <a:pt x="68" y="1131"/>
                    </a:lnTo>
                    <a:lnTo>
                      <a:pt x="208" y="1159"/>
                    </a:lnTo>
                    <a:lnTo>
                      <a:pt x="349" y="1249"/>
                    </a:lnTo>
                    <a:lnTo>
                      <a:pt x="529" y="1164"/>
                    </a:lnTo>
                    <a:lnTo>
                      <a:pt x="663" y="1159"/>
                    </a:lnTo>
                    <a:lnTo>
                      <a:pt x="764" y="1006"/>
                    </a:lnTo>
                    <a:lnTo>
                      <a:pt x="928" y="895"/>
                    </a:lnTo>
                    <a:lnTo>
                      <a:pt x="849" y="738"/>
                    </a:lnTo>
                    <a:lnTo>
                      <a:pt x="855" y="479"/>
                    </a:lnTo>
                    <a:lnTo>
                      <a:pt x="764" y="343"/>
                    </a:lnTo>
                    <a:lnTo>
                      <a:pt x="703" y="79"/>
                    </a:lnTo>
                    <a:lnTo>
                      <a:pt x="479" y="124"/>
                    </a:lnTo>
                    <a:lnTo>
                      <a:pt x="242" y="119"/>
                    </a:lnTo>
                    <a:lnTo>
                      <a:pt x="214" y="56"/>
                    </a:lnTo>
                    <a:lnTo>
                      <a:pt x="21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9" name="Freeform 15"/>
              <p:cNvSpPr>
                <a:spLocks/>
              </p:cNvSpPr>
              <p:nvPr/>
            </p:nvSpPr>
            <p:spPr bwMode="auto">
              <a:xfrm>
                <a:off x="406" y="3343"/>
                <a:ext cx="176" cy="377"/>
              </a:xfrm>
              <a:custGeom>
                <a:avLst/>
                <a:gdLst/>
                <a:ahLst/>
                <a:cxnLst>
                  <a:cxn ang="0">
                    <a:pos x="359" y="124"/>
                  </a:cxn>
                  <a:cxn ang="0">
                    <a:pos x="101" y="168"/>
                  </a:cxn>
                  <a:cxn ang="0">
                    <a:pos x="84" y="395"/>
                  </a:cxn>
                  <a:cxn ang="0">
                    <a:pos x="0" y="517"/>
                  </a:cxn>
                  <a:cxn ang="0">
                    <a:pos x="96" y="676"/>
                  </a:cxn>
                  <a:cxn ang="0">
                    <a:pos x="96" y="827"/>
                  </a:cxn>
                  <a:cxn ang="0">
                    <a:pos x="174" y="944"/>
                  </a:cxn>
                  <a:cxn ang="0">
                    <a:pos x="275" y="1131"/>
                  </a:cxn>
                  <a:cxn ang="0">
                    <a:pos x="332" y="1069"/>
                  </a:cxn>
                  <a:cxn ang="0">
                    <a:pos x="270" y="940"/>
                  </a:cxn>
                  <a:cxn ang="0">
                    <a:pos x="146" y="827"/>
                  </a:cxn>
                  <a:cxn ang="0">
                    <a:pos x="141" y="681"/>
                  </a:cxn>
                  <a:cxn ang="0">
                    <a:pos x="78" y="517"/>
                  </a:cxn>
                  <a:cxn ang="0">
                    <a:pos x="129" y="389"/>
                  </a:cxn>
                  <a:cxn ang="0">
                    <a:pos x="157" y="225"/>
                  </a:cxn>
                  <a:cxn ang="0">
                    <a:pos x="381" y="186"/>
                  </a:cxn>
                  <a:cxn ang="0">
                    <a:pos x="528" y="57"/>
                  </a:cxn>
                  <a:cxn ang="0">
                    <a:pos x="500" y="0"/>
                  </a:cxn>
                  <a:cxn ang="0">
                    <a:pos x="359" y="124"/>
                  </a:cxn>
                  <a:cxn ang="0">
                    <a:pos x="359" y="124"/>
                  </a:cxn>
                </a:cxnLst>
                <a:rect l="0" t="0" r="r" b="b"/>
                <a:pathLst>
                  <a:path w="528" h="1131">
                    <a:moveTo>
                      <a:pt x="359" y="124"/>
                    </a:moveTo>
                    <a:lnTo>
                      <a:pt x="101" y="168"/>
                    </a:lnTo>
                    <a:lnTo>
                      <a:pt x="84" y="395"/>
                    </a:lnTo>
                    <a:lnTo>
                      <a:pt x="0" y="517"/>
                    </a:lnTo>
                    <a:lnTo>
                      <a:pt x="96" y="676"/>
                    </a:lnTo>
                    <a:lnTo>
                      <a:pt x="96" y="827"/>
                    </a:lnTo>
                    <a:lnTo>
                      <a:pt x="174" y="944"/>
                    </a:lnTo>
                    <a:lnTo>
                      <a:pt x="275" y="1131"/>
                    </a:lnTo>
                    <a:lnTo>
                      <a:pt x="332" y="1069"/>
                    </a:lnTo>
                    <a:lnTo>
                      <a:pt x="270" y="940"/>
                    </a:lnTo>
                    <a:lnTo>
                      <a:pt x="146" y="827"/>
                    </a:lnTo>
                    <a:lnTo>
                      <a:pt x="141" y="681"/>
                    </a:lnTo>
                    <a:lnTo>
                      <a:pt x="78" y="517"/>
                    </a:lnTo>
                    <a:lnTo>
                      <a:pt x="129" y="389"/>
                    </a:lnTo>
                    <a:lnTo>
                      <a:pt x="157" y="225"/>
                    </a:lnTo>
                    <a:lnTo>
                      <a:pt x="381" y="186"/>
                    </a:lnTo>
                    <a:lnTo>
                      <a:pt x="528" y="57"/>
                    </a:lnTo>
                    <a:lnTo>
                      <a:pt x="500" y="0"/>
                    </a:lnTo>
                    <a:lnTo>
                      <a:pt x="359" y="124"/>
                    </a:lnTo>
                    <a:lnTo>
                      <a:pt x="359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0" name="Freeform 16"/>
              <p:cNvSpPr>
                <a:spLocks/>
              </p:cNvSpPr>
              <p:nvPr/>
            </p:nvSpPr>
            <p:spPr bwMode="auto">
              <a:xfrm>
                <a:off x="525" y="3434"/>
                <a:ext cx="214" cy="15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08" y="0"/>
                  </a:cxn>
                  <a:cxn ang="0">
                    <a:pos x="303" y="32"/>
                  </a:cxn>
                  <a:cxn ang="0">
                    <a:pos x="495" y="0"/>
                  </a:cxn>
                  <a:cxn ang="0">
                    <a:pos x="545" y="140"/>
                  </a:cxn>
                  <a:cxn ang="0">
                    <a:pos x="641" y="230"/>
                  </a:cxn>
                  <a:cxn ang="0">
                    <a:pos x="618" y="376"/>
                  </a:cxn>
                  <a:cxn ang="0">
                    <a:pos x="630" y="478"/>
                  </a:cxn>
                  <a:cxn ang="0">
                    <a:pos x="585" y="460"/>
                  </a:cxn>
                  <a:cxn ang="0">
                    <a:pos x="562" y="354"/>
                  </a:cxn>
                  <a:cxn ang="0">
                    <a:pos x="579" y="257"/>
                  </a:cxn>
                  <a:cxn ang="0">
                    <a:pos x="511" y="173"/>
                  </a:cxn>
                  <a:cxn ang="0">
                    <a:pos x="473" y="73"/>
                  </a:cxn>
                  <a:cxn ang="0">
                    <a:pos x="343" y="89"/>
                  </a:cxn>
                  <a:cxn ang="0">
                    <a:pos x="214" y="61"/>
                  </a:cxn>
                  <a:cxn ang="0">
                    <a:pos x="141" y="118"/>
                  </a:cxn>
                  <a:cxn ang="0">
                    <a:pos x="35" y="162"/>
                  </a:cxn>
                  <a:cxn ang="0">
                    <a:pos x="0" y="118"/>
                  </a:cxn>
                  <a:cxn ang="0">
                    <a:pos x="0" y="118"/>
                  </a:cxn>
                </a:cxnLst>
                <a:rect l="0" t="0" r="r" b="b"/>
                <a:pathLst>
                  <a:path w="641" h="478">
                    <a:moveTo>
                      <a:pt x="0" y="118"/>
                    </a:moveTo>
                    <a:lnTo>
                      <a:pt x="208" y="0"/>
                    </a:lnTo>
                    <a:lnTo>
                      <a:pt x="303" y="32"/>
                    </a:lnTo>
                    <a:lnTo>
                      <a:pt x="495" y="0"/>
                    </a:lnTo>
                    <a:lnTo>
                      <a:pt x="545" y="140"/>
                    </a:lnTo>
                    <a:lnTo>
                      <a:pt x="641" y="230"/>
                    </a:lnTo>
                    <a:lnTo>
                      <a:pt x="618" y="376"/>
                    </a:lnTo>
                    <a:lnTo>
                      <a:pt x="630" y="478"/>
                    </a:lnTo>
                    <a:lnTo>
                      <a:pt x="585" y="460"/>
                    </a:lnTo>
                    <a:lnTo>
                      <a:pt x="562" y="354"/>
                    </a:lnTo>
                    <a:lnTo>
                      <a:pt x="579" y="257"/>
                    </a:lnTo>
                    <a:lnTo>
                      <a:pt x="511" y="173"/>
                    </a:lnTo>
                    <a:lnTo>
                      <a:pt x="473" y="73"/>
                    </a:lnTo>
                    <a:lnTo>
                      <a:pt x="343" y="89"/>
                    </a:lnTo>
                    <a:lnTo>
                      <a:pt x="214" y="61"/>
                    </a:lnTo>
                    <a:lnTo>
                      <a:pt x="141" y="118"/>
                    </a:lnTo>
                    <a:lnTo>
                      <a:pt x="35" y="162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1" name="Freeform 17"/>
              <p:cNvSpPr>
                <a:spLocks/>
              </p:cNvSpPr>
              <p:nvPr/>
            </p:nvSpPr>
            <p:spPr bwMode="auto">
              <a:xfrm>
                <a:off x="501" y="3480"/>
                <a:ext cx="242" cy="21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79"/>
                  </a:cxn>
                  <a:cxn ang="0">
                    <a:pos x="35" y="354"/>
                  </a:cxn>
                  <a:cxn ang="0">
                    <a:pos x="118" y="433"/>
                  </a:cxn>
                  <a:cxn ang="0">
                    <a:pos x="141" y="539"/>
                  </a:cxn>
                  <a:cxn ang="0">
                    <a:pos x="259" y="568"/>
                  </a:cxn>
                  <a:cxn ang="0">
                    <a:pos x="344" y="641"/>
                  </a:cxn>
                  <a:cxn ang="0">
                    <a:pos x="455" y="561"/>
                  </a:cxn>
                  <a:cxn ang="0">
                    <a:pos x="568" y="539"/>
                  </a:cxn>
                  <a:cxn ang="0">
                    <a:pos x="630" y="450"/>
                  </a:cxn>
                  <a:cxn ang="0">
                    <a:pos x="725" y="343"/>
                  </a:cxn>
                  <a:cxn ang="0">
                    <a:pos x="635" y="331"/>
                  </a:cxn>
                  <a:cxn ang="0">
                    <a:pos x="574" y="388"/>
                  </a:cxn>
                  <a:cxn ang="0">
                    <a:pos x="539" y="461"/>
                  </a:cxn>
                  <a:cxn ang="0">
                    <a:pos x="461" y="472"/>
                  </a:cxn>
                  <a:cxn ang="0">
                    <a:pos x="344" y="561"/>
                  </a:cxn>
                  <a:cxn ang="0">
                    <a:pos x="287" y="517"/>
                  </a:cxn>
                  <a:cxn ang="0">
                    <a:pos x="186" y="501"/>
                  </a:cxn>
                  <a:cxn ang="0">
                    <a:pos x="158" y="393"/>
                  </a:cxn>
                  <a:cxn ang="0">
                    <a:pos x="92" y="343"/>
                  </a:cxn>
                  <a:cxn ang="0">
                    <a:pos x="63" y="192"/>
                  </a:cxn>
                  <a:cxn ang="0">
                    <a:pos x="101" y="28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725" h="641">
                    <a:moveTo>
                      <a:pt x="57" y="0"/>
                    </a:moveTo>
                    <a:lnTo>
                      <a:pt x="0" y="179"/>
                    </a:lnTo>
                    <a:lnTo>
                      <a:pt x="35" y="354"/>
                    </a:lnTo>
                    <a:lnTo>
                      <a:pt x="118" y="433"/>
                    </a:lnTo>
                    <a:lnTo>
                      <a:pt x="141" y="539"/>
                    </a:lnTo>
                    <a:lnTo>
                      <a:pt x="259" y="568"/>
                    </a:lnTo>
                    <a:lnTo>
                      <a:pt x="344" y="641"/>
                    </a:lnTo>
                    <a:lnTo>
                      <a:pt x="455" y="561"/>
                    </a:lnTo>
                    <a:lnTo>
                      <a:pt x="568" y="539"/>
                    </a:lnTo>
                    <a:lnTo>
                      <a:pt x="630" y="450"/>
                    </a:lnTo>
                    <a:lnTo>
                      <a:pt x="725" y="343"/>
                    </a:lnTo>
                    <a:lnTo>
                      <a:pt x="635" y="331"/>
                    </a:lnTo>
                    <a:lnTo>
                      <a:pt x="574" y="388"/>
                    </a:lnTo>
                    <a:lnTo>
                      <a:pt x="539" y="461"/>
                    </a:lnTo>
                    <a:lnTo>
                      <a:pt x="461" y="472"/>
                    </a:lnTo>
                    <a:lnTo>
                      <a:pt x="344" y="561"/>
                    </a:lnTo>
                    <a:lnTo>
                      <a:pt x="287" y="517"/>
                    </a:lnTo>
                    <a:lnTo>
                      <a:pt x="186" y="501"/>
                    </a:lnTo>
                    <a:lnTo>
                      <a:pt x="158" y="393"/>
                    </a:lnTo>
                    <a:lnTo>
                      <a:pt x="92" y="343"/>
                    </a:lnTo>
                    <a:lnTo>
                      <a:pt x="63" y="192"/>
                    </a:lnTo>
                    <a:lnTo>
                      <a:pt x="101" y="28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2" name="Freeform 18"/>
              <p:cNvSpPr>
                <a:spLocks/>
              </p:cNvSpPr>
              <p:nvPr/>
            </p:nvSpPr>
            <p:spPr bwMode="auto">
              <a:xfrm>
                <a:off x="197" y="3099"/>
                <a:ext cx="824" cy="854"/>
              </a:xfrm>
              <a:custGeom>
                <a:avLst/>
                <a:gdLst/>
                <a:ahLst/>
                <a:cxnLst>
                  <a:cxn ang="0">
                    <a:pos x="1271" y="1297"/>
                  </a:cxn>
                  <a:cxn ang="0">
                    <a:pos x="170" y="185"/>
                  </a:cxn>
                  <a:cxn ang="0">
                    <a:pos x="75" y="246"/>
                  </a:cxn>
                  <a:cxn ang="0">
                    <a:pos x="1175" y="1310"/>
                  </a:cxn>
                  <a:cxn ang="0">
                    <a:pos x="192" y="1056"/>
                  </a:cxn>
                  <a:cxn ang="0">
                    <a:pos x="176" y="1135"/>
                  </a:cxn>
                  <a:cxn ang="0">
                    <a:pos x="1175" y="1388"/>
                  </a:cxn>
                  <a:cxn ang="0">
                    <a:pos x="0" y="1709"/>
                  </a:cxn>
                  <a:cxn ang="0">
                    <a:pos x="35" y="1798"/>
                  </a:cxn>
                  <a:cxn ang="0">
                    <a:pos x="1220" y="1444"/>
                  </a:cxn>
                  <a:cxn ang="0">
                    <a:pos x="344" y="2479"/>
                  </a:cxn>
                  <a:cxn ang="0">
                    <a:pos x="412" y="2545"/>
                  </a:cxn>
                  <a:cxn ang="0">
                    <a:pos x="1288" y="1478"/>
                  </a:cxn>
                  <a:cxn ang="0">
                    <a:pos x="1220" y="2529"/>
                  </a:cxn>
                  <a:cxn ang="0">
                    <a:pos x="1320" y="2529"/>
                  </a:cxn>
                  <a:cxn ang="0">
                    <a:pos x="1366" y="1451"/>
                  </a:cxn>
                  <a:cxn ang="0">
                    <a:pos x="2000" y="2563"/>
                  </a:cxn>
                  <a:cxn ang="0">
                    <a:pos x="2095" y="2518"/>
                  </a:cxn>
                  <a:cxn ang="0">
                    <a:pos x="1410" y="1405"/>
                  </a:cxn>
                  <a:cxn ang="0">
                    <a:pos x="2450" y="1741"/>
                  </a:cxn>
                  <a:cxn ang="0">
                    <a:pos x="2460" y="1652"/>
                  </a:cxn>
                  <a:cxn ang="0">
                    <a:pos x="1416" y="1348"/>
                  </a:cxn>
                  <a:cxn ang="0">
                    <a:pos x="2473" y="836"/>
                  </a:cxn>
                  <a:cxn ang="0">
                    <a:pos x="2444" y="758"/>
                  </a:cxn>
                  <a:cxn ang="0">
                    <a:pos x="1399" y="1297"/>
                  </a:cxn>
                  <a:cxn ang="0">
                    <a:pos x="2039" y="50"/>
                  </a:cxn>
                  <a:cxn ang="0">
                    <a:pos x="1945" y="0"/>
                  </a:cxn>
                  <a:cxn ang="0">
                    <a:pos x="1339" y="1281"/>
                  </a:cxn>
                  <a:cxn ang="0">
                    <a:pos x="1074" y="117"/>
                  </a:cxn>
                  <a:cxn ang="0">
                    <a:pos x="984" y="133"/>
                  </a:cxn>
                  <a:cxn ang="0">
                    <a:pos x="1271" y="1297"/>
                  </a:cxn>
                  <a:cxn ang="0">
                    <a:pos x="1271" y="1297"/>
                  </a:cxn>
                </a:cxnLst>
                <a:rect l="0" t="0" r="r" b="b"/>
                <a:pathLst>
                  <a:path w="2473" h="2563">
                    <a:moveTo>
                      <a:pt x="1271" y="1297"/>
                    </a:moveTo>
                    <a:lnTo>
                      <a:pt x="170" y="185"/>
                    </a:lnTo>
                    <a:lnTo>
                      <a:pt x="75" y="246"/>
                    </a:lnTo>
                    <a:lnTo>
                      <a:pt x="1175" y="1310"/>
                    </a:lnTo>
                    <a:lnTo>
                      <a:pt x="192" y="1056"/>
                    </a:lnTo>
                    <a:lnTo>
                      <a:pt x="176" y="1135"/>
                    </a:lnTo>
                    <a:lnTo>
                      <a:pt x="1175" y="1388"/>
                    </a:lnTo>
                    <a:lnTo>
                      <a:pt x="0" y="1709"/>
                    </a:lnTo>
                    <a:lnTo>
                      <a:pt x="35" y="1798"/>
                    </a:lnTo>
                    <a:lnTo>
                      <a:pt x="1220" y="1444"/>
                    </a:lnTo>
                    <a:lnTo>
                      <a:pt x="344" y="2479"/>
                    </a:lnTo>
                    <a:lnTo>
                      <a:pt x="412" y="2545"/>
                    </a:lnTo>
                    <a:lnTo>
                      <a:pt x="1288" y="1478"/>
                    </a:lnTo>
                    <a:lnTo>
                      <a:pt x="1220" y="2529"/>
                    </a:lnTo>
                    <a:lnTo>
                      <a:pt x="1320" y="2529"/>
                    </a:lnTo>
                    <a:lnTo>
                      <a:pt x="1366" y="1451"/>
                    </a:lnTo>
                    <a:lnTo>
                      <a:pt x="2000" y="2563"/>
                    </a:lnTo>
                    <a:lnTo>
                      <a:pt x="2095" y="2518"/>
                    </a:lnTo>
                    <a:lnTo>
                      <a:pt x="1410" y="1405"/>
                    </a:lnTo>
                    <a:lnTo>
                      <a:pt x="2450" y="1741"/>
                    </a:lnTo>
                    <a:lnTo>
                      <a:pt x="2460" y="1652"/>
                    </a:lnTo>
                    <a:lnTo>
                      <a:pt x="1416" y="1348"/>
                    </a:lnTo>
                    <a:lnTo>
                      <a:pt x="2473" y="836"/>
                    </a:lnTo>
                    <a:lnTo>
                      <a:pt x="2444" y="758"/>
                    </a:lnTo>
                    <a:lnTo>
                      <a:pt x="1399" y="1297"/>
                    </a:lnTo>
                    <a:lnTo>
                      <a:pt x="2039" y="50"/>
                    </a:lnTo>
                    <a:lnTo>
                      <a:pt x="1945" y="0"/>
                    </a:lnTo>
                    <a:lnTo>
                      <a:pt x="1339" y="1281"/>
                    </a:lnTo>
                    <a:lnTo>
                      <a:pt x="1074" y="117"/>
                    </a:lnTo>
                    <a:lnTo>
                      <a:pt x="984" y="133"/>
                    </a:lnTo>
                    <a:lnTo>
                      <a:pt x="1271" y="1297"/>
                    </a:lnTo>
                    <a:lnTo>
                      <a:pt x="1271" y="1297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3" name="Freeform 19"/>
              <p:cNvSpPr>
                <a:spLocks/>
              </p:cNvSpPr>
              <p:nvPr/>
            </p:nvSpPr>
            <p:spPr bwMode="auto">
              <a:xfrm>
                <a:off x="246" y="3126"/>
                <a:ext cx="617" cy="837"/>
              </a:xfrm>
              <a:custGeom>
                <a:avLst/>
                <a:gdLst/>
                <a:ahLst/>
                <a:cxnLst>
                  <a:cxn ang="0">
                    <a:pos x="843" y="0"/>
                  </a:cxn>
                  <a:cxn ang="0">
                    <a:pos x="522" y="130"/>
                  </a:cxn>
                  <a:cxn ang="0">
                    <a:pos x="34" y="232"/>
                  </a:cxn>
                  <a:cxn ang="0">
                    <a:pos x="57" y="514"/>
                  </a:cxn>
                  <a:cxn ang="0">
                    <a:pos x="57" y="805"/>
                  </a:cxn>
                  <a:cxn ang="0">
                    <a:pos x="0" y="1064"/>
                  </a:cxn>
                  <a:cxn ang="0">
                    <a:pos x="90" y="1306"/>
                  </a:cxn>
                  <a:cxn ang="0">
                    <a:pos x="90" y="1435"/>
                  </a:cxn>
                  <a:cxn ang="0">
                    <a:pos x="17" y="1632"/>
                  </a:cxn>
                  <a:cxn ang="0">
                    <a:pos x="140" y="1834"/>
                  </a:cxn>
                  <a:cxn ang="0">
                    <a:pos x="186" y="2048"/>
                  </a:cxn>
                  <a:cxn ang="0">
                    <a:pos x="191" y="2492"/>
                  </a:cxn>
                  <a:cxn ang="0">
                    <a:pos x="584" y="2454"/>
                  </a:cxn>
                  <a:cxn ang="0">
                    <a:pos x="882" y="2447"/>
                  </a:cxn>
                  <a:cxn ang="0">
                    <a:pos x="1124" y="2509"/>
                  </a:cxn>
                  <a:cxn ang="0">
                    <a:pos x="1314" y="2390"/>
                  </a:cxn>
                  <a:cxn ang="0">
                    <a:pos x="1853" y="2313"/>
                  </a:cxn>
                  <a:cxn ang="0">
                    <a:pos x="1809" y="2268"/>
                  </a:cxn>
                  <a:cxn ang="0">
                    <a:pos x="1555" y="2268"/>
                  </a:cxn>
                  <a:cxn ang="0">
                    <a:pos x="1128" y="2408"/>
                  </a:cxn>
                  <a:cxn ang="0">
                    <a:pos x="848" y="2351"/>
                  </a:cxn>
                  <a:cxn ang="0">
                    <a:pos x="527" y="2351"/>
                  </a:cxn>
                  <a:cxn ang="0">
                    <a:pos x="265" y="2386"/>
                  </a:cxn>
                  <a:cxn ang="0">
                    <a:pos x="265" y="2059"/>
                  </a:cxn>
                  <a:cxn ang="0">
                    <a:pos x="202" y="1795"/>
                  </a:cxn>
                  <a:cxn ang="0">
                    <a:pos x="102" y="1604"/>
                  </a:cxn>
                  <a:cxn ang="0">
                    <a:pos x="158" y="1396"/>
                  </a:cxn>
                  <a:cxn ang="0">
                    <a:pos x="153" y="1210"/>
                  </a:cxn>
                  <a:cxn ang="0">
                    <a:pos x="80" y="1019"/>
                  </a:cxn>
                  <a:cxn ang="0">
                    <a:pos x="135" y="817"/>
                  </a:cxn>
                  <a:cxn ang="0">
                    <a:pos x="129" y="530"/>
                  </a:cxn>
                  <a:cxn ang="0">
                    <a:pos x="112" y="300"/>
                  </a:cxn>
                  <a:cxn ang="0">
                    <a:pos x="410" y="237"/>
                  </a:cxn>
                  <a:cxn ang="0">
                    <a:pos x="697" y="130"/>
                  </a:cxn>
                  <a:cxn ang="0">
                    <a:pos x="921" y="46"/>
                  </a:cxn>
                  <a:cxn ang="0">
                    <a:pos x="843" y="0"/>
                  </a:cxn>
                  <a:cxn ang="0">
                    <a:pos x="843" y="0"/>
                  </a:cxn>
                </a:cxnLst>
                <a:rect l="0" t="0" r="r" b="b"/>
                <a:pathLst>
                  <a:path w="1853" h="2509">
                    <a:moveTo>
                      <a:pt x="843" y="0"/>
                    </a:moveTo>
                    <a:lnTo>
                      <a:pt x="522" y="130"/>
                    </a:lnTo>
                    <a:lnTo>
                      <a:pt x="34" y="232"/>
                    </a:lnTo>
                    <a:lnTo>
                      <a:pt x="57" y="514"/>
                    </a:lnTo>
                    <a:lnTo>
                      <a:pt x="57" y="805"/>
                    </a:lnTo>
                    <a:lnTo>
                      <a:pt x="0" y="1064"/>
                    </a:lnTo>
                    <a:lnTo>
                      <a:pt x="90" y="1306"/>
                    </a:lnTo>
                    <a:lnTo>
                      <a:pt x="90" y="1435"/>
                    </a:lnTo>
                    <a:lnTo>
                      <a:pt x="17" y="1632"/>
                    </a:lnTo>
                    <a:lnTo>
                      <a:pt x="140" y="1834"/>
                    </a:lnTo>
                    <a:lnTo>
                      <a:pt x="186" y="2048"/>
                    </a:lnTo>
                    <a:lnTo>
                      <a:pt x="191" y="2492"/>
                    </a:lnTo>
                    <a:lnTo>
                      <a:pt x="584" y="2454"/>
                    </a:lnTo>
                    <a:lnTo>
                      <a:pt x="882" y="2447"/>
                    </a:lnTo>
                    <a:lnTo>
                      <a:pt x="1124" y="2509"/>
                    </a:lnTo>
                    <a:lnTo>
                      <a:pt x="1314" y="2390"/>
                    </a:lnTo>
                    <a:lnTo>
                      <a:pt x="1853" y="2313"/>
                    </a:lnTo>
                    <a:lnTo>
                      <a:pt x="1809" y="2268"/>
                    </a:lnTo>
                    <a:lnTo>
                      <a:pt x="1555" y="2268"/>
                    </a:lnTo>
                    <a:lnTo>
                      <a:pt x="1128" y="2408"/>
                    </a:lnTo>
                    <a:lnTo>
                      <a:pt x="848" y="2351"/>
                    </a:lnTo>
                    <a:lnTo>
                      <a:pt x="527" y="2351"/>
                    </a:lnTo>
                    <a:lnTo>
                      <a:pt x="265" y="2386"/>
                    </a:lnTo>
                    <a:lnTo>
                      <a:pt x="265" y="2059"/>
                    </a:lnTo>
                    <a:lnTo>
                      <a:pt x="202" y="1795"/>
                    </a:lnTo>
                    <a:lnTo>
                      <a:pt x="102" y="1604"/>
                    </a:lnTo>
                    <a:lnTo>
                      <a:pt x="158" y="1396"/>
                    </a:lnTo>
                    <a:lnTo>
                      <a:pt x="153" y="1210"/>
                    </a:lnTo>
                    <a:lnTo>
                      <a:pt x="80" y="1019"/>
                    </a:lnTo>
                    <a:lnTo>
                      <a:pt x="135" y="817"/>
                    </a:lnTo>
                    <a:lnTo>
                      <a:pt x="129" y="530"/>
                    </a:lnTo>
                    <a:lnTo>
                      <a:pt x="112" y="300"/>
                    </a:lnTo>
                    <a:lnTo>
                      <a:pt x="410" y="237"/>
                    </a:lnTo>
                    <a:lnTo>
                      <a:pt x="697" y="130"/>
                    </a:lnTo>
                    <a:lnTo>
                      <a:pt x="921" y="46"/>
                    </a:lnTo>
                    <a:lnTo>
                      <a:pt x="843" y="0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4" name="Freeform 20"/>
              <p:cNvSpPr>
                <a:spLocks/>
              </p:cNvSpPr>
              <p:nvPr/>
            </p:nvSpPr>
            <p:spPr bwMode="auto">
              <a:xfrm>
                <a:off x="530" y="3129"/>
                <a:ext cx="509" cy="7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5" y="73"/>
                  </a:cxn>
                  <a:cxn ang="0">
                    <a:pos x="573" y="96"/>
                  </a:cxn>
                  <a:cxn ang="0">
                    <a:pos x="937" y="33"/>
                  </a:cxn>
                  <a:cxn ang="0">
                    <a:pos x="1167" y="360"/>
                  </a:cxn>
                  <a:cxn ang="0">
                    <a:pos x="1526" y="702"/>
                  </a:cxn>
                  <a:cxn ang="0">
                    <a:pos x="1404" y="945"/>
                  </a:cxn>
                  <a:cxn ang="0">
                    <a:pos x="1386" y="1282"/>
                  </a:cxn>
                  <a:cxn ang="0">
                    <a:pos x="1482" y="1630"/>
                  </a:cxn>
                  <a:cxn ang="0">
                    <a:pos x="1313" y="1793"/>
                  </a:cxn>
                  <a:cxn ang="0">
                    <a:pos x="1139" y="2007"/>
                  </a:cxn>
                  <a:cxn ang="0">
                    <a:pos x="999" y="2312"/>
                  </a:cxn>
                  <a:cxn ang="0">
                    <a:pos x="909" y="2255"/>
                  </a:cxn>
                  <a:cxn ang="0">
                    <a:pos x="1066" y="1968"/>
                  </a:cxn>
                  <a:cxn ang="0">
                    <a:pos x="1397" y="1608"/>
                  </a:cxn>
                  <a:cxn ang="0">
                    <a:pos x="1331" y="1349"/>
                  </a:cxn>
                  <a:cxn ang="0">
                    <a:pos x="1325" y="1040"/>
                  </a:cxn>
                  <a:cxn ang="0">
                    <a:pos x="1404" y="720"/>
                  </a:cxn>
                  <a:cxn ang="0">
                    <a:pos x="1174" y="472"/>
                  </a:cxn>
                  <a:cxn ang="0">
                    <a:pos x="898" y="106"/>
                  </a:cxn>
                  <a:cxn ang="0">
                    <a:pos x="617" y="163"/>
                  </a:cxn>
                  <a:cxn ang="0">
                    <a:pos x="303" y="147"/>
                  </a:cxn>
                  <a:cxn ang="0">
                    <a:pos x="5" y="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26" h="2312">
                    <a:moveTo>
                      <a:pt x="0" y="0"/>
                    </a:moveTo>
                    <a:lnTo>
                      <a:pt x="325" y="73"/>
                    </a:lnTo>
                    <a:lnTo>
                      <a:pt x="573" y="96"/>
                    </a:lnTo>
                    <a:lnTo>
                      <a:pt x="937" y="33"/>
                    </a:lnTo>
                    <a:lnTo>
                      <a:pt x="1167" y="360"/>
                    </a:lnTo>
                    <a:lnTo>
                      <a:pt x="1526" y="702"/>
                    </a:lnTo>
                    <a:lnTo>
                      <a:pt x="1404" y="945"/>
                    </a:lnTo>
                    <a:lnTo>
                      <a:pt x="1386" y="1282"/>
                    </a:lnTo>
                    <a:lnTo>
                      <a:pt x="1482" y="1630"/>
                    </a:lnTo>
                    <a:lnTo>
                      <a:pt x="1313" y="1793"/>
                    </a:lnTo>
                    <a:lnTo>
                      <a:pt x="1139" y="2007"/>
                    </a:lnTo>
                    <a:lnTo>
                      <a:pt x="999" y="2312"/>
                    </a:lnTo>
                    <a:lnTo>
                      <a:pt x="909" y="2255"/>
                    </a:lnTo>
                    <a:lnTo>
                      <a:pt x="1066" y="1968"/>
                    </a:lnTo>
                    <a:lnTo>
                      <a:pt x="1397" y="1608"/>
                    </a:lnTo>
                    <a:lnTo>
                      <a:pt x="1331" y="1349"/>
                    </a:lnTo>
                    <a:lnTo>
                      <a:pt x="1325" y="1040"/>
                    </a:lnTo>
                    <a:lnTo>
                      <a:pt x="1404" y="720"/>
                    </a:lnTo>
                    <a:lnTo>
                      <a:pt x="1174" y="472"/>
                    </a:lnTo>
                    <a:lnTo>
                      <a:pt x="898" y="106"/>
                    </a:lnTo>
                    <a:lnTo>
                      <a:pt x="617" y="163"/>
                    </a:lnTo>
                    <a:lnTo>
                      <a:pt x="303" y="147"/>
                    </a:lnTo>
                    <a:lnTo>
                      <a:pt x="5" y="6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5" name="Freeform 21"/>
              <p:cNvSpPr>
                <a:spLocks/>
              </p:cNvSpPr>
              <p:nvPr/>
            </p:nvSpPr>
            <p:spPr bwMode="auto">
              <a:xfrm>
                <a:off x="332" y="3241"/>
                <a:ext cx="296" cy="619"/>
              </a:xfrm>
              <a:custGeom>
                <a:avLst/>
                <a:gdLst/>
                <a:ahLst/>
                <a:cxnLst>
                  <a:cxn ang="0">
                    <a:pos x="657" y="0"/>
                  </a:cxn>
                  <a:cxn ang="0">
                    <a:pos x="471" y="107"/>
                  </a:cxn>
                  <a:cxn ang="0">
                    <a:pos x="173" y="192"/>
                  </a:cxn>
                  <a:cxn ang="0">
                    <a:pos x="124" y="433"/>
                  </a:cxn>
                  <a:cxn ang="0">
                    <a:pos x="0" y="692"/>
                  </a:cxn>
                  <a:cxn ang="0">
                    <a:pos x="117" y="922"/>
                  </a:cxn>
                  <a:cxn ang="0">
                    <a:pos x="117" y="1035"/>
                  </a:cxn>
                  <a:cxn ang="0">
                    <a:pos x="16" y="1215"/>
                  </a:cxn>
                  <a:cxn ang="0">
                    <a:pos x="173" y="1429"/>
                  </a:cxn>
                  <a:cxn ang="0">
                    <a:pos x="241" y="1726"/>
                  </a:cxn>
                  <a:cxn ang="0">
                    <a:pos x="517" y="1721"/>
                  </a:cxn>
                  <a:cxn ang="0">
                    <a:pos x="679" y="1738"/>
                  </a:cxn>
                  <a:cxn ang="0">
                    <a:pos x="882" y="1856"/>
                  </a:cxn>
                  <a:cxn ang="0">
                    <a:pos x="887" y="1772"/>
                  </a:cxn>
                  <a:cxn ang="0">
                    <a:pos x="696" y="1670"/>
                  </a:cxn>
                  <a:cxn ang="0">
                    <a:pos x="471" y="1637"/>
                  </a:cxn>
                  <a:cxn ang="0">
                    <a:pos x="319" y="1647"/>
                  </a:cxn>
                  <a:cxn ang="0">
                    <a:pos x="236" y="1417"/>
                  </a:cxn>
                  <a:cxn ang="0">
                    <a:pos x="89" y="1192"/>
                  </a:cxn>
                  <a:cxn ang="0">
                    <a:pos x="190" y="1028"/>
                  </a:cxn>
                  <a:cxn ang="0">
                    <a:pos x="95" y="743"/>
                  </a:cxn>
                  <a:cxn ang="0">
                    <a:pos x="162" y="551"/>
                  </a:cxn>
                  <a:cxn ang="0">
                    <a:pos x="213" y="281"/>
                  </a:cxn>
                  <a:cxn ang="0">
                    <a:pos x="416" y="219"/>
                  </a:cxn>
                  <a:cxn ang="0">
                    <a:pos x="706" y="34"/>
                  </a:cxn>
                  <a:cxn ang="0">
                    <a:pos x="657" y="0"/>
                  </a:cxn>
                  <a:cxn ang="0">
                    <a:pos x="657" y="0"/>
                  </a:cxn>
                </a:cxnLst>
                <a:rect l="0" t="0" r="r" b="b"/>
                <a:pathLst>
                  <a:path w="887" h="1856">
                    <a:moveTo>
                      <a:pt x="657" y="0"/>
                    </a:moveTo>
                    <a:lnTo>
                      <a:pt x="471" y="107"/>
                    </a:lnTo>
                    <a:lnTo>
                      <a:pt x="173" y="192"/>
                    </a:lnTo>
                    <a:lnTo>
                      <a:pt x="124" y="433"/>
                    </a:lnTo>
                    <a:lnTo>
                      <a:pt x="0" y="692"/>
                    </a:lnTo>
                    <a:lnTo>
                      <a:pt x="117" y="922"/>
                    </a:lnTo>
                    <a:lnTo>
                      <a:pt x="117" y="1035"/>
                    </a:lnTo>
                    <a:lnTo>
                      <a:pt x="16" y="1215"/>
                    </a:lnTo>
                    <a:lnTo>
                      <a:pt x="173" y="1429"/>
                    </a:lnTo>
                    <a:lnTo>
                      <a:pt x="241" y="1726"/>
                    </a:lnTo>
                    <a:lnTo>
                      <a:pt x="517" y="1721"/>
                    </a:lnTo>
                    <a:lnTo>
                      <a:pt x="679" y="1738"/>
                    </a:lnTo>
                    <a:lnTo>
                      <a:pt x="882" y="1856"/>
                    </a:lnTo>
                    <a:lnTo>
                      <a:pt x="887" y="1772"/>
                    </a:lnTo>
                    <a:lnTo>
                      <a:pt x="696" y="1670"/>
                    </a:lnTo>
                    <a:lnTo>
                      <a:pt x="471" y="1637"/>
                    </a:lnTo>
                    <a:lnTo>
                      <a:pt x="319" y="1647"/>
                    </a:lnTo>
                    <a:lnTo>
                      <a:pt x="236" y="1417"/>
                    </a:lnTo>
                    <a:lnTo>
                      <a:pt x="89" y="1192"/>
                    </a:lnTo>
                    <a:lnTo>
                      <a:pt x="190" y="1028"/>
                    </a:lnTo>
                    <a:lnTo>
                      <a:pt x="95" y="743"/>
                    </a:lnTo>
                    <a:lnTo>
                      <a:pt x="162" y="551"/>
                    </a:lnTo>
                    <a:lnTo>
                      <a:pt x="213" y="281"/>
                    </a:lnTo>
                    <a:lnTo>
                      <a:pt x="416" y="219"/>
                    </a:lnTo>
                    <a:lnTo>
                      <a:pt x="706" y="34"/>
                    </a:lnTo>
                    <a:lnTo>
                      <a:pt x="657" y="0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6" name="Freeform 22"/>
              <p:cNvSpPr>
                <a:spLocks/>
              </p:cNvSpPr>
              <p:nvPr/>
            </p:nvSpPr>
            <p:spPr bwMode="auto">
              <a:xfrm>
                <a:off x="566" y="3217"/>
                <a:ext cx="391" cy="648"/>
              </a:xfrm>
              <a:custGeom>
                <a:avLst/>
                <a:gdLst/>
                <a:ahLst/>
                <a:cxnLst>
                  <a:cxn ang="0">
                    <a:pos x="180" y="1946"/>
                  </a:cxn>
                  <a:cxn ang="0">
                    <a:pos x="381" y="1834"/>
                  </a:cxn>
                  <a:cxn ang="0">
                    <a:pos x="668" y="1771"/>
                  </a:cxn>
                  <a:cxn ang="0">
                    <a:pos x="830" y="1518"/>
                  </a:cxn>
                  <a:cxn ang="0">
                    <a:pos x="994" y="1395"/>
                  </a:cxn>
                  <a:cxn ang="0">
                    <a:pos x="1173" y="1305"/>
                  </a:cxn>
                  <a:cxn ang="0">
                    <a:pos x="1067" y="1063"/>
                  </a:cxn>
                  <a:cxn ang="0">
                    <a:pos x="1060" y="788"/>
                  </a:cxn>
                  <a:cxn ang="0">
                    <a:pos x="1116" y="574"/>
                  </a:cxn>
                  <a:cxn ang="0">
                    <a:pos x="914" y="349"/>
                  </a:cxn>
                  <a:cxn ang="0">
                    <a:pos x="791" y="146"/>
                  </a:cxn>
                  <a:cxn ang="0">
                    <a:pos x="713" y="0"/>
                  </a:cxn>
                  <a:cxn ang="0">
                    <a:pos x="432" y="23"/>
                  </a:cxn>
                  <a:cxn ang="0">
                    <a:pos x="0" y="45"/>
                  </a:cxn>
                  <a:cxn ang="0">
                    <a:pos x="0" y="118"/>
                  </a:cxn>
                  <a:cxn ang="0">
                    <a:pos x="174" y="124"/>
                  </a:cxn>
                  <a:cxn ang="0">
                    <a:pos x="483" y="91"/>
                  </a:cxn>
                  <a:cxn ang="0">
                    <a:pos x="673" y="56"/>
                  </a:cxn>
                  <a:cxn ang="0">
                    <a:pos x="791" y="326"/>
                  </a:cxn>
                  <a:cxn ang="0">
                    <a:pos x="927" y="495"/>
                  </a:cxn>
                  <a:cxn ang="0">
                    <a:pos x="1055" y="590"/>
                  </a:cxn>
                  <a:cxn ang="0">
                    <a:pos x="987" y="811"/>
                  </a:cxn>
                  <a:cxn ang="0">
                    <a:pos x="1016" y="1101"/>
                  </a:cxn>
                  <a:cxn ang="0">
                    <a:pos x="1084" y="1271"/>
                  </a:cxn>
                  <a:cxn ang="0">
                    <a:pos x="881" y="1388"/>
                  </a:cxn>
                  <a:cxn ang="0">
                    <a:pos x="640" y="1688"/>
                  </a:cxn>
                  <a:cxn ang="0">
                    <a:pos x="375" y="1771"/>
                  </a:cxn>
                  <a:cxn ang="0">
                    <a:pos x="196" y="1856"/>
                  </a:cxn>
                  <a:cxn ang="0">
                    <a:pos x="180" y="1946"/>
                  </a:cxn>
                  <a:cxn ang="0">
                    <a:pos x="180" y="1946"/>
                  </a:cxn>
                </a:cxnLst>
                <a:rect l="0" t="0" r="r" b="b"/>
                <a:pathLst>
                  <a:path w="1173" h="1946">
                    <a:moveTo>
                      <a:pt x="180" y="1946"/>
                    </a:moveTo>
                    <a:lnTo>
                      <a:pt x="381" y="1834"/>
                    </a:lnTo>
                    <a:lnTo>
                      <a:pt x="668" y="1771"/>
                    </a:lnTo>
                    <a:lnTo>
                      <a:pt x="830" y="1518"/>
                    </a:lnTo>
                    <a:lnTo>
                      <a:pt x="994" y="1395"/>
                    </a:lnTo>
                    <a:lnTo>
                      <a:pt x="1173" y="1305"/>
                    </a:lnTo>
                    <a:lnTo>
                      <a:pt x="1067" y="1063"/>
                    </a:lnTo>
                    <a:lnTo>
                      <a:pt x="1060" y="788"/>
                    </a:lnTo>
                    <a:lnTo>
                      <a:pt x="1116" y="574"/>
                    </a:lnTo>
                    <a:lnTo>
                      <a:pt x="914" y="349"/>
                    </a:lnTo>
                    <a:lnTo>
                      <a:pt x="791" y="146"/>
                    </a:lnTo>
                    <a:lnTo>
                      <a:pt x="713" y="0"/>
                    </a:lnTo>
                    <a:lnTo>
                      <a:pt x="432" y="23"/>
                    </a:lnTo>
                    <a:lnTo>
                      <a:pt x="0" y="45"/>
                    </a:lnTo>
                    <a:lnTo>
                      <a:pt x="0" y="118"/>
                    </a:lnTo>
                    <a:lnTo>
                      <a:pt x="174" y="124"/>
                    </a:lnTo>
                    <a:lnTo>
                      <a:pt x="483" y="91"/>
                    </a:lnTo>
                    <a:lnTo>
                      <a:pt x="673" y="56"/>
                    </a:lnTo>
                    <a:lnTo>
                      <a:pt x="791" y="326"/>
                    </a:lnTo>
                    <a:lnTo>
                      <a:pt x="927" y="495"/>
                    </a:lnTo>
                    <a:lnTo>
                      <a:pt x="1055" y="590"/>
                    </a:lnTo>
                    <a:lnTo>
                      <a:pt x="987" y="811"/>
                    </a:lnTo>
                    <a:lnTo>
                      <a:pt x="1016" y="1101"/>
                    </a:lnTo>
                    <a:lnTo>
                      <a:pt x="1084" y="1271"/>
                    </a:lnTo>
                    <a:lnTo>
                      <a:pt x="881" y="1388"/>
                    </a:lnTo>
                    <a:lnTo>
                      <a:pt x="640" y="1688"/>
                    </a:lnTo>
                    <a:lnTo>
                      <a:pt x="375" y="1771"/>
                    </a:lnTo>
                    <a:lnTo>
                      <a:pt x="196" y="1856"/>
                    </a:lnTo>
                    <a:lnTo>
                      <a:pt x="180" y="1946"/>
                    </a:lnTo>
                    <a:lnTo>
                      <a:pt x="180" y="1946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7" name="Freeform 23"/>
              <p:cNvSpPr>
                <a:spLocks/>
              </p:cNvSpPr>
              <p:nvPr/>
            </p:nvSpPr>
            <p:spPr bwMode="auto">
              <a:xfrm>
                <a:off x="513" y="3310"/>
                <a:ext cx="343" cy="443"/>
              </a:xfrm>
              <a:custGeom>
                <a:avLst/>
                <a:gdLst/>
                <a:ahLst/>
                <a:cxnLst>
                  <a:cxn ang="0">
                    <a:pos x="213" y="57"/>
                  </a:cxn>
                  <a:cxn ang="0">
                    <a:pos x="370" y="62"/>
                  </a:cxn>
                  <a:cxn ang="0">
                    <a:pos x="551" y="45"/>
                  </a:cxn>
                  <a:cxn ang="0">
                    <a:pos x="752" y="0"/>
                  </a:cxn>
                  <a:cxn ang="0">
                    <a:pos x="798" y="230"/>
                  </a:cxn>
                  <a:cxn ang="0">
                    <a:pos x="859" y="360"/>
                  </a:cxn>
                  <a:cxn ang="0">
                    <a:pos x="944" y="450"/>
                  </a:cxn>
                  <a:cxn ang="0">
                    <a:pos x="893" y="647"/>
                  </a:cxn>
                  <a:cxn ang="0">
                    <a:pos x="893" y="731"/>
                  </a:cxn>
                  <a:cxn ang="0">
                    <a:pos x="1028" y="912"/>
                  </a:cxn>
                  <a:cxn ang="0">
                    <a:pos x="803" y="1069"/>
                  </a:cxn>
                  <a:cxn ang="0">
                    <a:pos x="697" y="1215"/>
                  </a:cxn>
                  <a:cxn ang="0">
                    <a:pos x="484" y="1243"/>
                  </a:cxn>
                  <a:cxn ang="0">
                    <a:pos x="343" y="1328"/>
                  </a:cxn>
                  <a:cxn ang="0">
                    <a:pos x="168" y="1215"/>
                  </a:cxn>
                  <a:cxn ang="0">
                    <a:pos x="0" y="1170"/>
                  </a:cxn>
                  <a:cxn ang="0">
                    <a:pos x="67" y="1130"/>
                  </a:cxn>
                  <a:cxn ang="0">
                    <a:pos x="208" y="1158"/>
                  </a:cxn>
                  <a:cxn ang="0">
                    <a:pos x="348" y="1248"/>
                  </a:cxn>
                  <a:cxn ang="0">
                    <a:pos x="528" y="1164"/>
                  </a:cxn>
                  <a:cxn ang="0">
                    <a:pos x="663" y="1158"/>
                  </a:cxn>
                  <a:cxn ang="0">
                    <a:pos x="763" y="1007"/>
                  </a:cxn>
                  <a:cxn ang="0">
                    <a:pos x="927" y="895"/>
                  </a:cxn>
                  <a:cxn ang="0">
                    <a:pos x="849" y="737"/>
                  </a:cxn>
                  <a:cxn ang="0">
                    <a:pos x="854" y="479"/>
                  </a:cxn>
                  <a:cxn ang="0">
                    <a:pos x="763" y="343"/>
                  </a:cxn>
                  <a:cxn ang="0">
                    <a:pos x="701" y="79"/>
                  </a:cxn>
                  <a:cxn ang="0">
                    <a:pos x="478" y="124"/>
                  </a:cxn>
                  <a:cxn ang="0">
                    <a:pos x="241" y="119"/>
                  </a:cxn>
                  <a:cxn ang="0">
                    <a:pos x="213" y="57"/>
                  </a:cxn>
                  <a:cxn ang="0">
                    <a:pos x="213" y="57"/>
                  </a:cxn>
                </a:cxnLst>
                <a:rect l="0" t="0" r="r" b="b"/>
                <a:pathLst>
                  <a:path w="1028" h="1328">
                    <a:moveTo>
                      <a:pt x="213" y="57"/>
                    </a:moveTo>
                    <a:lnTo>
                      <a:pt x="370" y="62"/>
                    </a:lnTo>
                    <a:lnTo>
                      <a:pt x="551" y="45"/>
                    </a:lnTo>
                    <a:lnTo>
                      <a:pt x="752" y="0"/>
                    </a:lnTo>
                    <a:lnTo>
                      <a:pt x="798" y="230"/>
                    </a:lnTo>
                    <a:lnTo>
                      <a:pt x="859" y="360"/>
                    </a:lnTo>
                    <a:lnTo>
                      <a:pt x="944" y="450"/>
                    </a:lnTo>
                    <a:lnTo>
                      <a:pt x="893" y="647"/>
                    </a:lnTo>
                    <a:lnTo>
                      <a:pt x="893" y="731"/>
                    </a:lnTo>
                    <a:lnTo>
                      <a:pt x="1028" y="912"/>
                    </a:lnTo>
                    <a:lnTo>
                      <a:pt x="803" y="1069"/>
                    </a:lnTo>
                    <a:lnTo>
                      <a:pt x="697" y="1215"/>
                    </a:lnTo>
                    <a:lnTo>
                      <a:pt x="484" y="1243"/>
                    </a:lnTo>
                    <a:lnTo>
                      <a:pt x="343" y="1328"/>
                    </a:lnTo>
                    <a:lnTo>
                      <a:pt x="168" y="1215"/>
                    </a:lnTo>
                    <a:lnTo>
                      <a:pt x="0" y="1170"/>
                    </a:lnTo>
                    <a:lnTo>
                      <a:pt x="67" y="1130"/>
                    </a:lnTo>
                    <a:lnTo>
                      <a:pt x="208" y="1158"/>
                    </a:lnTo>
                    <a:lnTo>
                      <a:pt x="348" y="1248"/>
                    </a:lnTo>
                    <a:lnTo>
                      <a:pt x="528" y="1164"/>
                    </a:lnTo>
                    <a:lnTo>
                      <a:pt x="663" y="1158"/>
                    </a:lnTo>
                    <a:lnTo>
                      <a:pt x="763" y="1007"/>
                    </a:lnTo>
                    <a:lnTo>
                      <a:pt x="927" y="895"/>
                    </a:lnTo>
                    <a:lnTo>
                      <a:pt x="849" y="737"/>
                    </a:lnTo>
                    <a:lnTo>
                      <a:pt x="854" y="479"/>
                    </a:lnTo>
                    <a:lnTo>
                      <a:pt x="763" y="343"/>
                    </a:lnTo>
                    <a:lnTo>
                      <a:pt x="701" y="79"/>
                    </a:lnTo>
                    <a:lnTo>
                      <a:pt x="478" y="124"/>
                    </a:lnTo>
                    <a:lnTo>
                      <a:pt x="241" y="119"/>
                    </a:lnTo>
                    <a:lnTo>
                      <a:pt x="213" y="57"/>
                    </a:lnTo>
                    <a:lnTo>
                      <a:pt x="213" y="57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8" name="Freeform 24"/>
              <p:cNvSpPr>
                <a:spLocks/>
              </p:cNvSpPr>
              <p:nvPr/>
            </p:nvSpPr>
            <p:spPr bwMode="auto">
              <a:xfrm>
                <a:off x="418" y="3331"/>
                <a:ext cx="176" cy="377"/>
              </a:xfrm>
              <a:custGeom>
                <a:avLst/>
                <a:gdLst/>
                <a:ahLst/>
                <a:cxnLst>
                  <a:cxn ang="0">
                    <a:pos x="359" y="124"/>
                  </a:cxn>
                  <a:cxn ang="0">
                    <a:pos x="101" y="168"/>
                  </a:cxn>
                  <a:cxn ang="0">
                    <a:pos x="83" y="393"/>
                  </a:cxn>
                  <a:cxn ang="0">
                    <a:pos x="0" y="518"/>
                  </a:cxn>
                  <a:cxn ang="0">
                    <a:pos x="96" y="675"/>
                  </a:cxn>
                  <a:cxn ang="0">
                    <a:pos x="96" y="828"/>
                  </a:cxn>
                  <a:cxn ang="0">
                    <a:pos x="174" y="945"/>
                  </a:cxn>
                  <a:cxn ang="0">
                    <a:pos x="275" y="1131"/>
                  </a:cxn>
                  <a:cxn ang="0">
                    <a:pos x="331" y="1068"/>
                  </a:cxn>
                  <a:cxn ang="0">
                    <a:pos x="269" y="939"/>
                  </a:cxn>
                  <a:cxn ang="0">
                    <a:pos x="145" y="828"/>
                  </a:cxn>
                  <a:cxn ang="0">
                    <a:pos x="140" y="680"/>
                  </a:cxn>
                  <a:cxn ang="0">
                    <a:pos x="78" y="518"/>
                  </a:cxn>
                  <a:cxn ang="0">
                    <a:pos x="129" y="388"/>
                  </a:cxn>
                  <a:cxn ang="0">
                    <a:pos x="158" y="225"/>
                  </a:cxn>
                  <a:cxn ang="0">
                    <a:pos x="381" y="186"/>
                  </a:cxn>
                  <a:cxn ang="0">
                    <a:pos x="527" y="57"/>
                  </a:cxn>
                  <a:cxn ang="0">
                    <a:pos x="499" y="0"/>
                  </a:cxn>
                  <a:cxn ang="0">
                    <a:pos x="359" y="124"/>
                  </a:cxn>
                  <a:cxn ang="0">
                    <a:pos x="359" y="124"/>
                  </a:cxn>
                </a:cxnLst>
                <a:rect l="0" t="0" r="r" b="b"/>
                <a:pathLst>
                  <a:path w="527" h="1131">
                    <a:moveTo>
                      <a:pt x="359" y="124"/>
                    </a:moveTo>
                    <a:lnTo>
                      <a:pt x="101" y="168"/>
                    </a:lnTo>
                    <a:lnTo>
                      <a:pt x="83" y="393"/>
                    </a:lnTo>
                    <a:lnTo>
                      <a:pt x="0" y="518"/>
                    </a:lnTo>
                    <a:lnTo>
                      <a:pt x="96" y="675"/>
                    </a:lnTo>
                    <a:lnTo>
                      <a:pt x="96" y="828"/>
                    </a:lnTo>
                    <a:lnTo>
                      <a:pt x="174" y="945"/>
                    </a:lnTo>
                    <a:lnTo>
                      <a:pt x="275" y="1131"/>
                    </a:lnTo>
                    <a:lnTo>
                      <a:pt x="331" y="1068"/>
                    </a:lnTo>
                    <a:lnTo>
                      <a:pt x="269" y="939"/>
                    </a:lnTo>
                    <a:lnTo>
                      <a:pt x="145" y="828"/>
                    </a:lnTo>
                    <a:lnTo>
                      <a:pt x="140" y="680"/>
                    </a:lnTo>
                    <a:lnTo>
                      <a:pt x="78" y="518"/>
                    </a:lnTo>
                    <a:lnTo>
                      <a:pt x="129" y="388"/>
                    </a:lnTo>
                    <a:lnTo>
                      <a:pt x="158" y="225"/>
                    </a:lnTo>
                    <a:lnTo>
                      <a:pt x="381" y="186"/>
                    </a:lnTo>
                    <a:lnTo>
                      <a:pt x="527" y="57"/>
                    </a:lnTo>
                    <a:lnTo>
                      <a:pt x="499" y="0"/>
                    </a:lnTo>
                    <a:lnTo>
                      <a:pt x="359" y="124"/>
                    </a:lnTo>
                    <a:lnTo>
                      <a:pt x="359" y="124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9" name="Freeform 25"/>
              <p:cNvSpPr>
                <a:spLocks/>
              </p:cNvSpPr>
              <p:nvPr/>
            </p:nvSpPr>
            <p:spPr bwMode="auto">
              <a:xfrm>
                <a:off x="538" y="3421"/>
                <a:ext cx="213" cy="15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08" y="0"/>
                  </a:cxn>
                  <a:cxn ang="0">
                    <a:pos x="303" y="34"/>
                  </a:cxn>
                  <a:cxn ang="0">
                    <a:pos x="495" y="0"/>
                  </a:cxn>
                  <a:cxn ang="0">
                    <a:pos x="546" y="141"/>
                  </a:cxn>
                  <a:cxn ang="0">
                    <a:pos x="641" y="230"/>
                  </a:cxn>
                  <a:cxn ang="0">
                    <a:pos x="619" y="377"/>
                  </a:cxn>
                  <a:cxn ang="0">
                    <a:pos x="628" y="478"/>
                  </a:cxn>
                  <a:cxn ang="0">
                    <a:pos x="584" y="461"/>
                  </a:cxn>
                  <a:cxn ang="0">
                    <a:pos x="562" y="355"/>
                  </a:cxn>
                  <a:cxn ang="0">
                    <a:pos x="578" y="258"/>
                  </a:cxn>
                  <a:cxn ang="0">
                    <a:pos x="511" y="175"/>
                  </a:cxn>
                  <a:cxn ang="0">
                    <a:pos x="473" y="73"/>
                  </a:cxn>
                  <a:cxn ang="0">
                    <a:pos x="343" y="90"/>
                  </a:cxn>
                  <a:cxn ang="0">
                    <a:pos x="214" y="62"/>
                  </a:cxn>
                  <a:cxn ang="0">
                    <a:pos x="140" y="118"/>
                  </a:cxn>
                  <a:cxn ang="0">
                    <a:pos x="34" y="163"/>
                  </a:cxn>
                  <a:cxn ang="0">
                    <a:pos x="0" y="118"/>
                  </a:cxn>
                  <a:cxn ang="0">
                    <a:pos x="0" y="118"/>
                  </a:cxn>
                </a:cxnLst>
                <a:rect l="0" t="0" r="r" b="b"/>
                <a:pathLst>
                  <a:path w="641" h="478">
                    <a:moveTo>
                      <a:pt x="0" y="118"/>
                    </a:moveTo>
                    <a:lnTo>
                      <a:pt x="208" y="0"/>
                    </a:lnTo>
                    <a:lnTo>
                      <a:pt x="303" y="34"/>
                    </a:lnTo>
                    <a:lnTo>
                      <a:pt x="495" y="0"/>
                    </a:lnTo>
                    <a:lnTo>
                      <a:pt x="546" y="141"/>
                    </a:lnTo>
                    <a:lnTo>
                      <a:pt x="641" y="230"/>
                    </a:lnTo>
                    <a:lnTo>
                      <a:pt x="619" y="377"/>
                    </a:lnTo>
                    <a:lnTo>
                      <a:pt x="628" y="478"/>
                    </a:lnTo>
                    <a:lnTo>
                      <a:pt x="584" y="461"/>
                    </a:lnTo>
                    <a:lnTo>
                      <a:pt x="562" y="355"/>
                    </a:lnTo>
                    <a:lnTo>
                      <a:pt x="578" y="258"/>
                    </a:lnTo>
                    <a:lnTo>
                      <a:pt x="511" y="175"/>
                    </a:lnTo>
                    <a:lnTo>
                      <a:pt x="473" y="73"/>
                    </a:lnTo>
                    <a:lnTo>
                      <a:pt x="343" y="90"/>
                    </a:lnTo>
                    <a:lnTo>
                      <a:pt x="214" y="62"/>
                    </a:lnTo>
                    <a:lnTo>
                      <a:pt x="140" y="118"/>
                    </a:lnTo>
                    <a:lnTo>
                      <a:pt x="34" y="163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0" name="Freeform 26"/>
              <p:cNvSpPr>
                <a:spLocks/>
              </p:cNvSpPr>
              <p:nvPr/>
            </p:nvSpPr>
            <p:spPr bwMode="auto">
              <a:xfrm>
                <a:off x="513" y="3468"/>
                <a:ext cx="242" cy="21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179"/>
                  </a:cxn>
                  <a:cxn ang="0">
                    <a:pos x="34" y="354"/>
                  </a:cxn>
                  <a:cxn ang="0">
                    <a:pos x="118" y="433"/>
                  </a:cxn>
                  <a:cxn ang="0">
                    <a:pos x="140" y="539"/>
                  </a:cxn>
                  <a:cxn ang="0">
                    <a:pos x="259" y="568"/>
                  </a:cxn>
                  <a:cxn ang="0">
                    <a:pos x="343" y="641"/>
                  </a:cxn>
                  <a:cxn ang="0">
                    <a:pos x="455" y="561"/>
                  </a:cxn>
                  <a:cxn ang="0">
                    <a:pos x="568" y="539"/>
                  </a:cxn>
                  <a:cxn ang="0">
                    <a:pos x="628" y="449"/>
                  </a:cxn>
                  <a:cxn ang="0">
                    <a:pos x="725" y="344"/>
                  </a:cxn>
                  <a:cxn ang="0">
                    <a:pos x="635" y="331"/>
                  </a:cxn>
                  <a:cxn ang="0">
                    <a:pos x="573" y="388"/>
                  </a:cxn>
                  <a:cxn ang="0">
                    <a:pos x="539" y="461"/>
                  </a:cxn>
                  <a:cxn ang="0">
                    <a:pos x="460" y="472"/>
                  </a:cxn>
                  <a:cxn ang="0">
                    <a:pos x="343" y="561"/>
                  </a:cxn>
                  <a:cxn ang="0">
                    <a:pos x="287" y="517"/>
                  </a:cxn>
                  <a:cxn ang="0">
                    <a:pos x="184" y="500"/>
                  </a:cxn>
                  <a:cxn ang="0">
                    <a:pos x="158" y="393"/>
                  </a:cxn>
                  <a:cxn ang="0">
                    <a:pos x="90" y="344"/>
                  </a:cxn>
                  <a:cxn ang="0">
                    <a:pos x="62" y="190"/>
                  </a:cxn>
                  <a:cxn ang="0">
                    <a:pos x="102" y="28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725" h="641">
                    <a:moveTo>
                      <a:pt x="56" y="0"/>
                    </a:moveTo>
                    <a:lnTo>
                      <a:pt x="0" y="179"/>
                    </a:lnTo>
                    <a:lnTo>
                      <a:pt x="34" y="354"/>
                    </a:lnTo>
                    <a:lnTo>
                      <a:pt x="118" y="433"/>
                    </a:lnTo>
                    <a:lnTo>
                      <a:pt x="140" y="539"/>
                    </a:lnTo>
                    <a:lnTo>
                      <a:pt x="259" y="568"/>
                    </a:lnTo>
                    <a:lnTo>
                      <a:pt x="343" y="641"/>
                    </a:lnTo>
                    <a:lnTo>
                      <a:pt x="455" y="561"/>
                    </a:lnTo>
                    <a:lnTo>
                      <a:pt x="568" y="539"/>
                    </a:lnTo>
                    <a:lnTo>
                      <a:pt x="628" y="449"/>
                    </a:lnTo>
                    <a:lnTo>
                      <a:pt x="725" y="344"/>
                    </a:lnTo>
                    <a:lnTo>
                      <a:pt x="635" y="331"/>
                    </a:lnTo>
                    <a:lnTo>
                      <a:pt x="573" y="388"/>
                    </a:lnTo>
                    <a:lnTo>
                      <a:pt x="539" y="461"/>
                    </a:lnTo>
                    <a:lnTo>
                      <a:pt x="460" y="472"/>
                    </a:lnTo>
                    <a:lnTo>
                      <a:pt x="343" y="561"/>
                    </a:lnTo>
                    <a:lnTo>
                      <a:pt x="287" y="517"/>
                    </a:lnTo>
                    <a:lnTo>
                      <a:pt x="184" y="500"/>
                    </a:lnTo>
                    <a:lnTo>
                      <a:pt x="158" y="393"/>
                    </a:lnTo>
                    <a:lnTo>
                      <a:pt x="90" y="344"/>
                    </a:lnTo>
                    <a:lnTo>
                      <a:pt x="62" y="190"/>
                    </a:lnTo>
                    <a:lnTo>
                      <a:pt x="102" y="28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E0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1691" name="Text Box 27"/>
            <p:cNvSpPr txBox="1">
              <a:spLocks noChangeArrowheads="1"/>
            </p:cNvSpPr>
            <p:nvPr/>
          </p:nvSpPr>
          <p:spPr bwMode="auto">
            <a:xfrm>
              <a:off x="157" y="283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b="1"/>
                <a:t>Web</a:t>
              </a:r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241692" name="AutoShape 28"/>
            <p:cNvSpPr>
              <a:spLocks noChangeArrowheads="1"/>
            </p:cNvSpPr>
            <p:nvPr/>
          </p:nvSpPr>
          <p:spPr bwMode="auto">
            <a:xfrm>
              <a:off x="4525" y="2160"/>
              <a:ext cx="816" cy="1056"/>
            </a:xfrm>
            <a:prstGeom prst="can">
              <a:avLst>
                <a:gd name="adj" fmla="val 32353"/>
              </a:avLst>
            </a:prstGeom>
            <a:solidFill>
              <a:srgbClr val="8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Common</a:t>
              </a:r>
            </a:p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Data</a:t>
              </a:r>
            </a:p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 Structures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41693" name="Oval 29"/>
            <p:cNvSpPr>
              <a:spLocks noChangeArrowheads="1"/>
            </p:cNvSpPr>
            <p:nvPr/>
          </p:nvSpPr>
          <p:spPr bwMode="auto">
            <a:xfrm>
              <a:off x="733" y="1632"/>
              <a:ext cx="1104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/>
                <a:t>Crawler 1</a:t>
              </a:r>
            </a:p>
            <a:p>
              <a:pPr algn="ctr" eaLnBrk="1" hangingPunct="1"/>
              <a:r>
                <a:rPr lang="en-US" sz="1800"/>
                <a:t>Logic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 flipH="1">
              <a:off x="1645" y="1248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695" name="AutoShape 31"/>
            <p:cNvSpPr>
              <a:spLocks noChangeArrowheads="1"/>
            </p:cNvSpPr>
            <p:nvPr/>
          </p:nvSpPr>
          <p:spPr bwMode="auto">
            <a:xfrm>
              <a:off x="1741" y="1776"/>
              <a:ext cx="240" cy="336"/>
            </a:xfrm>
            <a:prstGeom prst="can">
              <a:avLst>
                <a:gd name="adj" fmla="val 35000"/>
              </a:avLst>
            </a:prstGeom>
            <a:solidFill>
              <a:srgbClr val="8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2029" y="864"/>
              <a:ext cx="1104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/>
                <a:t>Main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41697" name="Text Box 33"/>
            <p:cNvSpPr txBox="1">
              <a:spLocks noChangeArrowheads="1"/>
            </p:cNvSpPr>
            <p:nvPr/>
          </p:nvSpPr>
          <p:spPr bwMode="auto">
            <a:xfrm>
              <a:off x="385" y="815"/>
              <a:ext cx="10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en-US" sz="2000">
                  <a:latin typeface="Times New Roman" pitchFamily="18" charset="0"/>
                </a:rPr>
                <a:t> </a:t>
              </a:r>
              <a:r>
                <a:rPr lang="en-US" sz="2000"/>
                <a:t>Keywords</a:t>
              </a:r>
            </a:p>
            <a:p>
              <a:pPr eaLnBrk="1" hangingPunct="1">
                <a:buFontTx/>
                <a:buChar char="•"/>
              </a:pPr>
              <a:r>
                <a:rPr lang="en-US" sz="2000"/>
                <a:t> Seed URLs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41698" name="Line 34"/>
            <p:cNvSpPr>
              <a:spLocks noChangeShapeType="1"/>
            </p:cNvSpPr>
            <p:nvPr/>
          </p:nvSpPr>
          <p:spPr bwMode="auto">
            <a:xfrm>
              <a:off x="1296" y="1008"/>
              <a:ext cx="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699" name="Oval 35"/>
            <p:cNvSpPr>
              <a:spLocks noChangeArrowheads="1"/>
            </p:cNvSpPr>
            <p:nvPr/>
          </p:nvSpPr>
          <p:spPr bwMode="auto">
            <a:xfrm>
              <a:off x="3229" y="1632"/>
              <a:ext cx="1104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/>
                <a:t>Crawler N</a:t>
              </a:r>
            </a:p>
            <a:p>
              <a:pPr algn="ctr" eaLnBrk="1" hangingPunct="1"/>
              <a:r>
                <a:rPr lang="en-US" sz="1800"/>
                <a:t>Logic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41700" name="Line 36"/>
            <p:cNvSpPr>
              <a:spLocks noChangeShapeType="1"/>
            </p:cNvSpPr>
            <p:nvPr/>
          </p:nvSpPr>
          <p:spPr bwMode="auto">
            <a:xfrm>
              <a:off x="3085" y="1200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41701" name="Picture 37" descr="bd2134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9" y="1824"/>
              <a:ext cx="86" cy="86"/>
            </a:xfrm>
            <a:prstGeom prst="rect">
              <a:avLst/>
            </a:prstGeom>
            <a:noFill/>
          </p:spPr>
        </p:pic>
        <p:pic>
          <p:nvPicPr>
            <p:cNvPr id="241702" name="Picture 38" descr="bd2134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3" y="1824"/>
              <a:ext cx="86" cy="86"/>
            </a:xfrm>
            <a:prstGeom prst="rect">
              <a:avLst/>
            </a:prstGeom>
            <a:noFill/>
          </p:spPr>
        </p:pic>
        <p:pic>
          <p:nvPicPr>
            <p:cNvPr id="241703" name="Picture 39" descr="bd2134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" y="1824"/>
              <a:ext cx="86" cy="86"/>
            </a:xfrm>
            <a:prstGeom prst="rect">
              <a:avLst/>
            </a:prstGeom>
            <a:noFill/>
          </p:spPr>
        </p:pic>
        <p:sp>
          <p:nvSpPr>
            <p:cNvPr id="241704" name="Line 40"/>
            <p:cNvSpPr>
              <a:spLocks noChangeShapeType="1"/>
            </p:cNvSpPr>
            <p:nvPr/>
          </p:nvSpPr>
          <p:spPr bwMode="auto">
            <a:xfrm flipH="1">
              <a:off x="3085" y="2064"/>
              <a:ext cx="52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705" name="AutoShape 41"/>
            <p:cNvSpPr>
              <a:spLocks noChangeArrowheads="1"/>
            </p:cNvSpPr>
            <p:nvPr/>
          </p:nvSpPr>
          <p:spPr bwMode="auto">
            <a:xfrm>
              <a:off x="4237" y="1728"/>
              <a:ext cx="240" cy="336"/>
            </a:xfrm>
            <a:prstGeom prst="can">
              <a:avLst>
                <a:gd name="adj" fmla="val 35000"/>
              </a:avLst>
            </a:prstGeom>
            <a:solidFill>
              <a:srgbClr val="8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06" name="Text Box 42"/>
            <p:cNvSpPr txBox="1">
              <a:spLocks noChangeArrowheads="1"/>
            </p:cNvSpPr>
            <p:nvPr/>
          </p:nvSpPr>
          <p:spPr bwMode="auto">
            <a:xfrm>
              <a:off x="4430" y="1572"/>
              <a:ext cx="125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en-US" sz="1800"/>
                <a:t>Private Data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800"/>
                <a:t>Structures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800"/>
                <a:t>(limited resource)</a:t>
              </a:r>
            </a:p>
          </p:txBody>
        </p:sp>
        <p:sp>
          <p:nvSpPr>
            <p:cNvPr id="241707" name="Text Box 43"/>
            <p:cNvSpPr txBox="1">
              <a:spLocks noChangeArrowheads="1"/>
            </p:cNvSpPr>
            <p:nvPr/>
          </p:nvSpPr>
          <p:spPr bwMode="auto">
            <a:xfrm>
              <a:off x="3421" y="1056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2000">
                <a:latin typeface="Times New Roman" pitchFamily="18" charset="0"/>
              </a:endParaRPr>
            </a:p>
          </p:txBody>
        </p:sp>
        <p:grpSp>
          <p:nvGrpSpPr>
            <p:cNvPr id="241708" name="Group 44"/>
            <p:cNvGrpSpPr>
              <a:grpSpLocks/>
            </p:cNvGrpSpPr>
            <p:nvPr/>
          </p:nvGrpSpPr>
          <p:grpSpPr bwMode="auto">
            <a:xfrm>
              <a:off x="1357" y="2736"/>
              <a:ext cx="2688" cy="576"/>
              <a:chOff x="1632" y="3312"/>
              <a:chExt cx="2688" cy="816"/>
            </a:xfrm>
          </p:grpSpPr>
          <p:sp>
            <p:nvSpPr>
              <p:cNvPr id="241709" name="Rectangle 45"/>
              <p:cNvSpPr>
                <a:spLocks noChangeArrowheads="1"/>
              </p:cNvSpPr>
              <p:nvPr/>
            </p:nvSpPr>
            <p:spPr bwMode="auto">
              <a:xfrm>
                <a:off x="1632" y="3312"/>
                <a:ext cx="2688" cy="6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1800"/>
                  <a:t>Concurrent Fetch/Parse/Stem Modules</a:t>
                </a:r>
                <a:endParaRPr lang="en-US" sz="2000"/>
              </a:p>
            </p:txBody>
          </p:sp>
          <p:sp>
            <p:nvSpPr>
              <p:cNvPr id="241710" name="Oval 46"/>
              <p:cNvSpPr>
                <a:spLocks noChangeArrowheads="1"/>
              </p:cNvSpPr>
              <p:nvPr/>
            </p:nvSpPr>
            <p:spPr bwMode="auto">
              <a:xfrm>
                <a:off x="1968" y="3744"/>
                <a:ext cx="528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1711" name="Oval 47"/>
              <p:cNvSpPr>
                <a:spLocks noChangeArrowheads="1"/>
              </p:cNvSpPr>
              <p:nvPr/>
            </p:nvSpPr>
            <p:spPr bwMode="auto">
              <a:xfrm>
                <a:off x="2688" y="3744"/>
                <a:ext cx="528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1712" name="Oval 48"/>
              <p:cNvSpPr>
                <a:spLocks noChangeArrowheads="1"/>
              </p:cNvSpPr>
              <p:nvPr/>
            </p:nvSpPr>
            <p:spPr bwMode="auto">
              <a:xfrm>
                <a:off x="3408" y="3744"/>
                <a:ext cx="528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1713" name="AutoShape 49"/>
            <p:cNvSpPr>
              <a:spLocks noChangeArrowheads="1"/>
            </p:cNvSpPr>
            <p:nvPr/>
          </p:nvSpPr>
          <p:spPr bwMode="auto">
            <a:xfrm>
              <a:off x="1885" y="3312"/>
              <a:ext cx="1056" cy="432"/>
            </a:xfrm>
            <a:custGeom>
              <a:avLst/>
              <a:gdLst>
                <a:gd name="G0" fmla="+- 10718 0 0"/>
                <a:gd name="G1" fmla="+- 17550 0 0"/>
                <a:gd name="G2" fmla="+- 9257 0 0"/>
                <a:gd name="G3" fmla="*/ 10718 1 2"/>
                <a:gd name="G4" fmla="+- G3 10800 0"/>
                <a:gd name="G5" fmla="+- 21600 10718 17550"/>
                <a:gd name="G6" fmla="+- 17550 9257 0"/>
                <a:gd name="G7" fmla="*/ G6 1 2"/>
                <a:gd name="G8" fmla="*/ 17550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550 1 2"/>
                <a:gd name="G15" fmla="+- G5 0 G4"/>
                <a:gd name="G16" fmla="+- G0 0 G4"/>
                <a:gd name="G17" fmla="*/ G2 G15 G16"/>
                <a:gd name="T0" fmla="*/ 16159 w 21600"/>
                <a:gd name="T1" fmla="*/ 0 h 21600"/>
                <a:gd name="T2" fmla="*/ 10718 w 21600"/>
                <a:gd name="T3" fmla="*/ 9257 h 21600"/>
                <a:gd name="T4" fmla="*/ 0 w 21600"/>
                <a:gd name="T5" fmla="*/ 19888 h 21600"/>
                <a:gd name="T6" fmla="*/ 8775 w 21600"/>
                <a:gd name="T7" fmla="*/ 21600 h 21600"/>
                <a:gd name="T8" fmla="*/ 17550 w 21600"/>
                <a:gd name="T9" fmla="*/ 16497 h 21600"/>
                <a:gd name="T10" fmla="*/ 21600 w 21600"/>
                <a:gd name="T11" fmla="*/ 925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59" y="0"/>
                  </a:moveTo>
                  <a:lnTo>
                    <a:pt x="10718" y="9257"/>
                  </a:lnTo>
                  <a:lnTo>
                    <a:pt x="14768" y="9257"/>
                  </a:lnTo>
                  <a:lnTo>
                    <a:pt x="14768" y="18176"/>
                  </a:lnTo>
                  <a:lnTo>
                    <a:pt x="0" y="18176"/>
                  </a:lnTo>
                  <a:lnTo>
                    <a:pt x="0" y="21600"/>
                  </a:lnTo>
                  <a:lnTo>
                    <a:pt x="17550" y="21600"/>
                  </a:lnTo>
                  <a:lnTo>
                    <a:pt x="17550" y="9257"/>
                  </a:lnTo>
                  <a:lnTo>
                    <a:pt x="21600" y="92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4" name="AutoShape 50"/>
            <p:cNvSpPr>
              <a:spLocks noChangeArrowheads="1"/>
            </p:cNvSpPr>
            <p:nvPr/>
          </p:nvSpPr>
          <p:spPr bwMode="auto">
            <a:xfrm>
              <a:off x="1021" y="3312"/>
              <a:ext cx="1200" cy="537"/>
            </a:xfrm>
            <a:custGeom>
              <a:avLst/>
              <a:gdLst>
                <a:gd name="G0" fmla="+- 10810 0 0"/>
                <a:gd name="G1" fmla="+- 17402 0 0"/>
                <a:gd name="G2" fmla="+- 6154 0 0"/>
                <a:gd name="G3" fmla="*/ 10810 1 2"/>
                <a:gd name="G4" fmla="+- G3 10800 0"/>
                <a:gd name="G5" fmla="+- 21600 10810 17402"/>
                <a:gd name="G6" fmla="+- 17402 6154 0"/>
                <a:gd name="G7" fmla="*/ G6 1 2"/>
                <a:gd name="G8" fmla="*/ 17402 2 1"/>
                <a:gd name="G9" fmla="+- G8 0 21600"/>
                <a:gd name="G10" fmla="+- G5 0 G4"/>
                <a:gd name="G11" fmla="+- 10810 0 G4"/>
                <a:gd name="G12" fmla="*/ G2 G10 G11"/>
                <a:gd name="T0" fmla="*/ 16205 w 21600"/>
                <a:gd name="T1" fmla="*/ 0 h 21600"/>
                <a:gd name="T2" fmla="*/ 10810 w 21600"/>
                <a:gd name="T3" fmla="*/ 6154 h 21600"/>
                <a:gd name="T4" fmla="*/ 6154 w 21600"/>
                <a:gd name="T5" fmla="*/ 10810 h 21600"/>
                <a:gd name="T6" fmla="*/ 0 w 21600"/>
                <a:gd name="T7" fmla="*/ 16205 h 21600"/>
                <a:gd name="T8" fmla="*/ 6154 w 21600"/>
                <a:gd name="T9" fmla="*/ 21600 h 21600"/>
                <a:gd name="T10" fmla="*/ 11778 w 21600"/>
                <a:gd name="T11" fmla="*/ 17402 h 21600"/>
                <a:gd name="T12" fmla="*/ 17402 w 21600"/>
                <a:gd name="T13" fmla="*/ 11778 h 21600"/>
                <a:gd name="T14" fmla="*/ 21600 w 21600"/>
                <a:gd name="T15" fmla="*/ 6154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6205" y="0"/>
                  </a:moveTo>
                  <a:lnTo>
                    <a:pt x="10810" y="6154"/>
                  </a:lnTo>
                  <a:lnTo>
                    <a:pt x="15008" y="6154"/>
                  </a:lnTo>
                  <a:lnTo>
                    <a:pt x="15008" y="15008"/>
                  </a:lnTo>
                  <a:lnTo>
                    <a:pt x="6154" y="15008"/>
                  </a:lnTo>
                  <a:lnTo>
                    <a:pt x="6154" y="10810"/>
                  </a:lnTo>
                  <a:lnTo>
                    <a:pt x="0" y="16205"/>
                  </a:lnTo>
                  <a:lnTo>
                    <a:pt x="6154" y="21600"/>
                  </a:lnTo>
                  <a:lnTo>
                    <a:pt x="6154" y="17402"/>
                  </a:lnTo>
                  <a:lnTo>
                    <a:pt x="17402" y="17402"/>
                  </a:lnTo>
                  <a:lnTo>
                    <a:pt x="17402" y="6154"/>
                  </a:lnTo>
                  <a:lnTo>
                    <a:pt x="21600" y="61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5" name="Text Box 51"/>
            <p:cNvSpPr txBox="1">
              <a:spLocks noChangeArrowheads="1"/>
            </p:cNvSpPr>
            <p:nvPr/>
          </p:nvSpPr>
          <p:spPr bwMode="auto">
            <a:xfrm>
              <a:off x="1741" y="3072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HTTP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41716" name="Text Box 52"/>
            <p:cNvSpPr txBox="1">
              <a:spLocks noChangeArrowheads="1"/>
            </p:cNvSpPr>
            <p:nvPr/>
          </p:nvSpPr>
          <p:spPr bwMode="auto">
            <a:xfrm>
              <a:off x="2461" y="3072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HTTP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41717" name="Text Box 53"/>
            <p:cNvSpPr txBox="1">
              <a:spLocks noChangeArrowheads="1"/>
            </p:cNvSpPr>
            <p:nvPr/>
          </p:nvSpPr>
          <p:spPr bwMode="auto">
            <a:xfrm>
              <a:off x="3181" y="3072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HTTP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41718" name="AutoShape 54"/>
            <p:cNvSpPr>
              <a:spLocks noChangeArrowheads="1"/>
            </p:cNvSpPr>
            <p:nvPr/>
          </p:nvSpPr>
          <p:spPr bwMode="auto">
            <a:xfrm rot="5400000">
              <a:off x="3815" y="2006"/>
              <a:ext cx="651" cy="768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0485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609600"/>
          </a:xfrm>
        </p:spPr>
        <p:txBody>
          <a:bodyPr/>
          <a:lstStyle/>
          <a:p>
            <a:r>
              <a:rPr lang="en-US" sz="2800"/>
              <a:t>Using framework to compare crawler performance</a:t>
            </a:r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>
            <a:off x="3962400" y="5715000"/>
            <a:ext cx="1752600" cy="627063"/>
          </a:xfrm>
          <a:prstGeom prst="rightArrow">
            <a:avLst>
              <a:gd name="adj1" fmla="val 49759"/>
              <a:gd name="adj2" fmla="val 51952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50000"/>
              </a:lnSpc>
              <a:buFont typeface="Times" pitchFamily="-92" charset="0"/>
              <a:buNone/>
            </a:pPr>
            <a:r>
              <a:rPr lang="en-US" sz="2800" baseline="-25000">
                <a:solidFill>
                  <a:schemeClr val="accent2"/>
                </a:solidFill>
                <a:latin typeface="Times New Roman" pitchFamily="18" charset="0"/>
              </a:rPr>
              <a:t>Pages crawled</a:t>
            </a:r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>
            <a:off x="228600" y="2057400"/>
            <a:ext cx="1447800" cy="1600200"/>
          </a:xfrm>
          <a:prstGeom prst="upArrow">
            <a:avLst>
              <a:gd name="adj1" fmla="val 71870"/>
              <a:gd name="adj2" fmla="val 25206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aseline="-25000">
                <a:solidFill>
                  <a:schemeClr val="accent2"/>
                </a:solidFill>
                <a:latin typeface="Times New Roman" pitchFamily="18" charset="0"/>
              </a:rPr>
              <a:t>Average target  page  recall</a:t>
            </a:r>
          </a:p>
          <a:p>
            <a:pPr algn="ctr"/>
            <a:endParaRPr lang="en-US" sz="2800" baseline="-250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86" name="Group 2"/>
          <p:cNvGrpSpPr>
            <a:grpSpLocks/>
          </p:cNvGrpSpPr>
          <p:nvPr/>
        </p:nvGrpSpPr>
        <p:grpSpPr bwMode="auto">
          <a:xfrm>
            <a:off x="1676400" y="1066800"/>
            <a:ext cx="5956300" cy="4660900"/>
            <a:chOff x="1104" y="816"/>
            <a:chExt cx="3752" cy="2936"/>
          </a:xfrm>
        </p:grpSpPr>
        <p:pic>
          <p:nvPicPr>
            <p:cNvPr id="2723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816"/>
              <a:ext cx="3752" cy="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2388" name="Rectangle 4"/>
            <p:cNvSpPr>
              <a:spLocks noChangeArrowheads="1"/>
            </p:cNvSpPr>
            <p:nvPr/>
          </p:nvSpPr>
          <p:spPr bwMode="auto">
            <a:xfrm>
              <a:off x="1440" y="1338"/>
              <a:ext cx="576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89" name="Rectangle 5"/>
            <p:cNvSpPr>
              <a:spLocks noChangeArrowheads="1"/>
            </p:cNvSpPr>
            <p:nvPr/>
          </p:nvSpPr>
          <p:spPr bwMode="auto">
            <a:xfrm>
              <a:off x="1296" y="1488"/>
              <a:ext cx="576" cy="17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390" name="AutoShape 6"/>
          <p:cNvSpPr>
            <a:spLocks noChangeArrowheads="1"/>
          </p:cNvSpPr>
          <p:nvPr/>
        </p:nvSpPr>
        <p:spPr bwMode="auto">
          <a:xfrm>
            <a:off x="3886200" y="5486400"/>
            <a:ext cx="2209800" cy="627063"/>
          </a:xfrm>
          <a:prstGeom prst="rightArrow">
            <a:avLst>
              <a:gd name="adj1" fmla="val 49759"/>
              <a:gd name="adj2" fmla="val 65505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50000"/>
              </a:lnSpc>
              <a:buFont typeface="Times" pitchFamily="-92" charset="0"/>
              <a:buNone/>
            </a:pPr>
            <a:r>
              <a:rPr lang="en-US" sz="2800" baseline="-25000">
                <a:solidFill>
                  <a:schemeClr val="accent2"/>
                </a:solidFill>
                <a:latin typeface="Times New Roman" pitchFamily="18" charset="0"/>
              </a:rPr>
              <a:t>Link frontier size</a:t>
            </a:r>
          </a:p>
        </p:txBody>
      </p:sp>
      <p:sp>
        <p:nvSpPr>
          <p:cNvPr id="272391" name="AutoShape 7"/>
          <p:cNvSpPr>
            <a:spLocks noChangeArrowheads="1"/>
          </p:cNvSpPr>
          <p:nvPr/>
        </p:nvSpPr>
        <p:spPr bwMode="auto">
          <a:xfrm>
            <a:off x="381000" y="2514600"/>
            <a:ext cx="2819400" cy="609600"/>
          </a:xfrm>
          <a:prstGeom prst="upArrow">
            <a:avLst>
              <a:gd name="adj1" fmla="val 67231"/>
              <a:gd name="adj2" fmla="val 33333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aseline="-25000">
                <a:solidFill>
                  <a:schemeClr val="accent2"/>
                </a:solidFill>
                <a:latin typeface="Times New Roman" pitchFamily="18" charset="0"/>
              </a:rPr>
              <a:t>Performance/cost</a:t>
            </a:r>
          </a:p>
          <a:p>
            <a:pPr algn="ctr"/>
            <a:endParaRPr lang="en-US" sz="2800" baseline="-25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/>
              <a:t>Efficiency &amp; scalability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/>
          <a:p>
            <a:r>
              <a:rPr lang="en-US" sz="3600"/>
              <a:t>A crawler within a search engine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457200" y="762000"/>
            <a:ext cx="1981200" cy="1066800"/>
          </a:xfrm>
          <a:prstGeom prst="cloudCallout">
            <a:avLst>
              <a:gd name="adj1" fmla="val 722"/>
              <a:gd name="adj2" fmla="val 486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Web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410200" y="4419600"/>
            <a:ext cx="1600200" cy="990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Text index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7086600" y="4419600"/>
            <a:ext cx="1600200" cy="990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PageRank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2590800" y="1524000"/>
            <a:ext cx="533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5638800" y="1600200"/>
            <a:ext cx="457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6248400" y="838200"/>
            <a:ext cx="2133600" cy="12192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repository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7162800" y="2057400"/>
            <a:ext cx="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6553200" y="3810000"/>
            <a:ext cx="3048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7315200" y="3810000"/>
            <a:ext cx="3810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3276600" y="762000"/>
            <a:ext cx="2209800" cy="1468438"/>
            <a:chOff x="2064" y="1248"/>
            <a:chExt cx="1392" cy="925"/>
          </a:xfrm>
        </p:grpSpPr>
        <p:pic>
          <p:nvPicPr>
            <p:cNvPr id="37901" name="Picture 13" descr="j01789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1248"/>
              <a:ext cx="1392" cy="925"/>
            </a:xfrm>
            <a:prstGeom prst="rect">
              <a:avLst/>
            </a:prstGeom>
            <a:noFill/>
          </p:spPr>
        </p:pic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2256" y="1872"/>
              <a:ext cx="9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googlebot</a:t>
              </a:r>
            </a:p>
          </p:txBody>
        </p:sp>
      </p:grp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1295400" y="2590800"/>
            <a:ext cx="7620000" cy="3429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6172200" y="2743200"/>
            <a:ext cx="2057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Text &amp; link analysis</a:t>
            </a:r>
          </a:p>
        </p:txBody>
      </p:sp>
      <p:pic>
        <p:nvPicPr>
          <p:cNvPr id="37905" name="Picture 17" descr="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2362200" cy="11922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200400" y="2895600"/>
            <a:ext cx="228600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191000" y="3124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Query</a:t>
            </a: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3962400" y="4114800"/>
            <a:ext cx="762000" cy="609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hits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 flipV="1">
            <a:off x="4876800" y="4419600"/>
            <a:ext cx="4572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3657600" y="5257800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Ranker</a:t>
            </a: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4343400" y="4800600"/>
            <a:ext cx="0" cy="304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H="1">
            <a:off x="5029200" y="5257800"/>
            <a:ext cx="838200" cy="228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5029200" y="5334000"/>
            <a:ext cx="2514600" cy="304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916" name="Picture 28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635375"/>
            <a:ext cx="3276600" cy="21177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7915" name="Line 27"/>
          <p:cNvSpPr>
            <a:spLocks noChangeShapeType="1"/>
          </p:cNvSpPr>
          <p:nvPr/>
        </p:nvSpPr>
        <p:spPr bwMode="auto">
          <a:xfrm flipH="1" flipV="1">
            <a:off x="2209800" y="5334000"/>
            <a:ext cx="1371600" cy="228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9624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Topical crawler  </a:t>
            </a:r>
            <a:br>
              <a:rPr lang="en-US" sz="2800"/>
            </a:br>
            <a:r>
              <a:rPr lang="en-US" sz="2800"/>
              <a:t>performance depends on topic </a:t>
            </a:r>
            <a:r>
              <a:rPr lang="en-US" sz="2400"/>
              <a:t>characteristics</a:t>
            </a:r>
            <a:endParaRPr lang="en-US" sz="2800"/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1370013" y="3543300"/>
            <a:ext cx="6708775" cy="2590800"/>
            <a:chOff x="910" y="2304"/>
            <a:chExt cx="4226" cy="1872"/>
          </a:xfrm>
        </p:grpSpPr>
        <p:sp>
          <p:nvSpPr>
            <p:cNvPr id="274436" name="Rectangle 4"/>
            <p:cNvSpPr>
              <a:spLocks noChangeArrowheads="1"/>
            </p:cNvSpPr>
            <p:nvPr/>
          </p:nvSpPr>
          <p:spPr bwMode="auto">
            <a:xfrm>
              <a:off x="912" y="2304"/>
              <a:ext cx="4224" cy="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 noRot="1"/>
            </p:cNvGrpSpPr>
            <p:nvPr/>
          </p:nvGrpSpPr>
          <p:grpSpPr bwMode="auto">
            <a:xfrm>
              <a:off x="910" y="2304"/>
              <a:ext cx="4224" cy="1872"/>
              <a:chOff x="432" y="864"/>
              <a:chExt cx="4896" cy="2576"/>
            </a:xfrm>
          </p:grpSpPr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4999" y="3041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4570" y="3041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5" name="Rectangle 8"/>
              <p:cNvSpPr>
                <a:spLocks noChangeArrowheads="1"/>
              </p:cNvSpPr>
              <p:nvPr/>
            </p:nvSpPr>
            <p:spPr bwMode="auto">
              <a:xfrm>
                <a:off x="4154" y="3041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3632" y="3041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3202" y="3041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solidFill>
                      <a:schemeClr val="accent2"/>
                    </a:solidFill>
                    <a:latin typeface="Comic Sans MS" pitchFamily="66" charset="0"/>
                  </a:rPr>
                  <a:t>+</a:t>
                </a:r>
                <a:endParaRPr lang="en-US" sz="1600" b="1">
                  <a:solidFill>
                    <a:srgbClr val="33CC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2834" y="3041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2379" y="3041"/>
                <a:ext cx="13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 b="1">
                  <a:latin typeface="Comic Sans MS" pitchFamily="66" charset="0"/>
                </a:endParaRP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1898" y="3041"/>
                <a:ext cx="13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529" y="3041"/>
                <a:ext cx="98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latin typeface="Comic Sans MS" pitchFamily="66" charset="0"/>
                  </a:rPr>
                  <a:t>InfoSpiders</a:t>
                </a: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4999" y="2613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4612" y="2613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4154" y="2613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3632" y="2613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3202" y="2613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2834" y="2613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2379" y="2613"/>
                <a:ext cx="13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1898" y="2613"/>
                <a:ext cx="13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526" y="2613"/>
                <a:ext cx="75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latin typeface="Comic Sans MS" pitchFamily="66" charset="0"/>
                  </a:rPr>
                  <a:t>BFS-256</a:t>
                </a:r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4999" y="2192"/>
                <a:ext cx="225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4612" y="2192"/>
                <a:ext cx="134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4154" y="2192"/>
                <a:ext cx="134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3632" y="2192"/>
                <a:ext cx="225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3202" y="2192"/>
                <a:ext cx="225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834" y="2192"/>
                <a:ext cx="134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2379" y="2192"/>
                <a:ext cx="135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1898" y="2192"/>
                <a:ext cx="135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auto">
              <a:xfrm>
                <a:off x="517" y="2192"/>
                <a:ext cx="549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latin typeface="Comic Sans MS" pitchFamily="66" charset="0"/>
                  </a:rPr>
                  <a:t>BFS-1</a:t>
                </a:r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4999" y="1764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31" name="Rectangle 34"/>
              <p:cNvSpPr>
                <a:spLocks noChangeArrowheads="1"/>
              </p:cNvSpPr>
              <p:nvPr/>
            </p:nvSpPr>
            <p:spPr bwMode="auto">
              <a:xfrm>
                <a:off x="4612" y="1764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74432" name="Rectangle 35"/>
              <p:cNvSpPr>
                <a:spLocks noChangeArrowheads="1"/>
              </p:cNvSpPr>
              <p:nvPr/>
            </p:nvSpPr>
            <p:spPr bwMode="auto">
              <a:xfrm>
                <a:off x="4154" y="1764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74433" name="Rectangle 36"/>
              <p:cNvSpPr>
                <a:spLocks noChangeArrowheads="1"/>
              </p:cNvSpPr>
              <p:nvPr/>
            </p:nvSpPr>
            <p:spPr bwMode="auto">
              <a:xfrm>
                <a:off x="3632" y="1764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274504" name="Rectangle 37"/>
              <p:cNvSpPr>
                <a:spLocks noChangeArrowheads="1"/>
              </p:cNvSpPr>
              <p:nvPr/>
            </p:nvSpPr>
            <p:spPr bwMode="auto">
              <a:xfrm>
                <a:off x="3202" y="1764"/>
                <a:ext cx="22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274505" name="Rectangle 38"/>
              <p:cNvSpPr>
                <a:spLocks noChangeArrowheads="1"/>
              </p:cNvSpPr>
              <p:nvPr/>
            </p:nvSpPr>
            <p:spPr bwMode="auto">
              <a:xfrm>
                <a:off x="2834" y="1764"/>
                <a:ext cx="13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74506" name="Rectangle 39"/>
              <p:cNvSpPr>
                <a:spLocks noChangeArrowheads="1"/>
              </p:cNvSpPr>
              <p:nvPr/>
            </p:nvSpPr>
            <p:spPr bwMode="auto">
              <a:xfrm>
                <a:off x="2338" y="1764"/>
                <a:ext cx="22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>
                    <a:latin typeface="Comic Sans MS" pitchFamily="66" charset="0"/>
                  </a:rPr>
                  <a:t>+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74507" name="Rectangle 40"/>
              <p:cNvSpPr>
                <a:spLocks noChangeArrowheads="1"/>
              </p:cNvSpPr>
              <p:nvPr/>
            </p:nvSpPr>
            <p:spPr bwMode="auto">
              <a:xfrm>
                <a:off x="1898" y="1764"/>
                <a:ext cx="13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74508" name="Rectangle 41"/>
              <p:cNvSpPr>
                <a:spLocks noChangeArrowheads="1"/>
              </p:cNvSpPr>
              <p:nvPr/>
            </p:nvSpPr>
            <p:spPr bwMode="auto">
              <a:xfrm>
                <a:off x="533" y="1764"/>
                <a:ext cx="10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latin typeface="Comic Sans MS" pitchFamily="66" charset="0"/>
                  </a:rPr>
                  <a:t>BreadthFirst</a:t>
                </a:r>
              </a:p>
            </p:txBody>
          </p:sp>
          <p:sp>
            <p:nvSpPr>
              <p:cNvPr id="274509" name="Rectangle 42"/>
              <p:cNvSpPr>
                <a:spLocks noChangeArrowheads="1"/>
              </p:cNvSpPr>
              <p:nvPr/>
            </p:nvSpPr>
            <p:spPr bwMode="auto">
              <a:xfrm>
                <a:off x="5006" y="1336"/>
                <a:ext cx="217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L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0" name="Rectangle 43"/>
              <p:cNvSpPr>
                <a:spLocks noChangeArrowheads="1"/>
              </p:cNvSpPr>
              <p:nvPr/>
            </p:nvSpPr>
            <p:spPr bwMode="auto">
              <a:xfrm>
                <a:off x="4575" y="1336"/>
                <a:ext cx="212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P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1" name="Rectangle 44"/>
              <p:cNvSpPr>
                <a:spLocks noChangeArrowheads="1"/>
              </p:cNvSpPr>
              <p:nvPr/>
            </p:nvSpPr>
            <p:spPr bwMode="auto">
              <a:xfrm>
                <a:off x="4105" y="1336"/>
                <a:ext cx="2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2" name="Rectangle 45"/>
              <p:cNvSpPr>
                <a:spLocks noChangeArrowheads="1"/>
              </p:cNvSpPr>
              <p:nvPr/>
            </p:nvSpPr>
            <p:spPr bwMode="auto">
              <a:xfrm>
                <a:off x="3633" y="1336"/>
                <a:ext cx="22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C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3" name="Rectangle 46"/>
              <p:cNvSpPr>
                <a:spLocks noChangeArrowheads="1"/>
              </p:cNvSpPr>
              <p:nvPr/>
            </p:nvSpPr>
            <p:spPr bwMode="auto">
              <a:xfrm>
                <a:off x="3206" y="1336"/>
                <a:ext cx="21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L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4" name="Rectangle 47"/>
              <p:cNvSpPr>
                <a:spLocks noChangeArrowheads="1"/>
              </p:cNvSpPr>
              <p:nvPr/>
            </p:nvSpPr>
            <p:spPr bwMode="auto">
              <a:xfrm>
                <a:off x="2797" y="1336"/>
                <a:ext cx="212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P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5" name="Rectangle 48"/>
              <p:cNvSpPr>
                <a:spLocks noChangeArrowheads="1"/>
              </p:cNvSpPr>
              <p:nvPr/>
            </p:nvSpPr>
            <p:spPr bwMode="auto">
              <a:xfrm>
                <a:off x="2328" y="1336"/>
                <a:ext cx="2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6" name="Rectangle 49"/>
              <p:cNvSpPr>
                <a:spLocks noChangeArrowheads="1"/>
              </p:cNvSpPr>
              <p:nvPr/>
            </p:nvSpPr>
            <p:spPr bwMode="auto">
              <a:xfrm>
                <a:off x="1857" y="1388"/>
                <a:ext cx="22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C</a:t>
                </a:r>
              </a:p>
            </p:txBody>
          </p:sp>
          <p:sp>
            <p:nvSpPr>
              <p:cNvPr id="274517" name="Rectangle 50"/>
              <p:cNvSpPr>
                <a:spLocks noChangeArrowheads="1"/>
              </p:cNvSpPr>
              <p:nvPr/>
            </p:nvSpPr>
            <p:spPr bwMode="auto">
              <a:xfrm>
                <a:off x="526" y="1079"/>
                <a:ext cx="665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chemeClr val="accent2"/>
                    </a:solidFill>
                    <a:latin typeface="Comic Sans MS" pitchFamily="66" charset="0"/>
                  </a:rPr>
                  <a:t>Crawler</a:t>
                </a:r>
                <a:endParaRPr lang="en-US" sz="16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8" name="Rectangle 51"/>
              <p:cNvSpPr>
                <a:spLocks noChangeArrowheads="1"/>
              </p:cNvSpPr>
              <p:nvPr/>
            </p:nvSpPr>
            <p:spPr bwMode="auto">
              <a:xfrm>
                <a:off x="3667" y="898"/>
                <a:ext cx="1506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Target descriptions</a:t>
                </a:r>
                <a:endParaRPr lang="en-US" sz="1600">
                  <a:solidFill>
                    <a:schemeClr val="hlin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19" name="Rectangle 52"/>
              <p:cNvSpPr>
                <a:spLocks noChangeArrowheads="1"/>
              </p:cNvSpPr>
              <p:nvPr/>
            </p:nvSpPr>
            <p:spPr bwMode="auto">
              <a:xfrm>
                <a:off x="2098" y="898"/>
                <a:ext cx="104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Target pages</a:t>
                </a:r>
                <a:endParaRPr lang="en-US" sz="1600">
                  <a:solidFill>
                    <a:schemeClr val="hlin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4520" name="Line 53"/>
              <p:cNvSpPr>
                <a:spLocks noChangeShapeType="1"/>
              </p:cNvSpPr>
              <p:nvPr/>
            </p:nvSpPr>
            <p:spPr bwMode="auto">
              <a:xfrm>
                <a:off x="432" y="864"/>
                <a:ext cx="489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1" name="Line 54"/>
              <p:cNvSpPr>
                <a:spLocks noChangeShapeType="1"/>
              </p:cNvSpPr>
              <p:nvPr/>
            </p:nvSpPr>
            <p:spPr bwMode="auto">
              <a:xfrm>
                <a:off x="432" y="1733"/>
                <a:ext cx="48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2" name="Line 55"/>
              <p:cNvSpPr>
                <a:spLocks noChangeShapeType="1"/>
              </p:cNvSpPr>
              <p:nvPr/>
            </p:nvSpPr>
            <p:spPr bwMode="auto">
              <a:xfrm>
                <a:off x="432" y="2160"/>
                <a:ext cx="48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3" name="Line 56"/>
              <p:cNvSpPr>
                <a:spLocks noChangeShapeType="1"/>
              </p:cNvSpPr>
              <p:nvPr/>
            </p:nvSpPr>
            <p:spPr bwMode="auto">
              <a:xfrm>
                <a:off x="432" y="2587"/>
                <a:ext cx="48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4" name="Line 57"/>
              <p:cNvSpPr>
                <a:spLocks noChangeShapeType="1"/>
              </p:cNvSpPr>
              <p:nvPr/>
            </p:nvSpPr>
            <p:spPr bwMode="auto">
              <a:xfrm>
                <a:off x="432" y="3013"/>
                <a:ext cx="48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5" name="Line 58"/>
              <p:cNvSpPr>
                <a:spLocks noChangeShapeType="1"/>
              </p:cNvSpPr>
              <p:nvPr/>
            </p:nvSpPr>
            <p:spPr bwMode="auto">
              <a:xfrm>
                <a:off x="432" y="3440"/>
                <a:ext cx="489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6" name="Line 59"/>
              <p:cNvSpPr>
                <a:spLocks noChangeShapeType="1"/>
              </p:cNvSpPr>
              <p:nvPr/>
            </p:nvSpPr>
            <p:spPr bwMode="auto">
              <a:xfrm>
                <a:off x="432" y="864"/>
                <a:ext cx="0" cy="257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7" name="Line 60"/>
              <p:cNvSpPr>
                <a:spLocks noChangeShapeType="1"/>
              </p:cNvSpPr>
              <p:nvPr/>
            </p:nvSpPr>
            <p:spPr bwMode="auto">
              <a:xfrm>
                <a:off x="1728" y="864"/>
                <a:ext cx="0" cy="2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8" name="Line 61"/>
              <p:cNvSpPr>
                <a:spLocks noChangeShapeType="1"/>
              </p:cNvSpPr>
              <p:nvPr/>
            </p:nvSpPr>
            <p:spPr bwMode="auto">
              <a:xfrm>
                <a:off x="3504" y="864"/>
                <a:ext cx="0" cy="2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29" name="Line 62"/>
              <p:cNvSpPr>
                <a:spLocks noChangeShapeType="1"/>
              </p:cNvSpPr>
              <p:nvPr/>
            </p:nvSpPr>
            <p:spPr bwMode="auto">
              <a:xfrm>
                <a:off x="5328" y="864"/>
                <a:ext cx="0" cy="257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30" name="Line 63"/>
              <p:cNvSpPr>
                <a:spLocks noChangeShapeType="1"/>
              </p:cNvSpPr>
              <p:nvPr/>
            </p:nvSpPr>
            <p:spPr bwMode="auto">
              <a:xfrm>
                <a:off x="2208" y="1307"/>
                <a:ext cx="0" cy="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31" name="Line 64"/>
              <p:cNvSpPr>
                <a:spLocks noChangeShapeType="1"/>
              </p:cNvSpPr>
              <p:nvPr/>
            </p:nvSpPr>
            <p:spPr bwMode="auto">
              <a:xfrm>
                <a:off x="2688" y="1307"/>
                <a:ext cx="0" cy="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32" name="Line 65"/>
              <p:cNvSpPr>
                <a:spLocks noChangeShapeType="1"/>
              </p:cNvSpPr>
              <p:nvPr/>
            </p:nvSpPr>
            <p:spPr bwMode="auto">
              <a:xfrm>
                <a:off x="3120" y="1307"/>
                <a:ext cx="0" cy="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33" name="Line 66"/>
              <p:cNvSpPr>
                <a:spLocks noChangeShapeType="1"/>
              </p:cNvSpPr>
              <p:nvPr/>
            </p:nvSpPr>
            <p:spPr bwMode="auto">
              <a:xfrm>
                <a:off x="3984" y="1307"/>
                <a:ext cx="0" cy="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34" name="Line 67"/>
              <p:cNvSpPr>
                <a:spLocks noChangeShapeType="1"/>
              </p:cNvSpPr>
              <p:nvPr/>
            </p:nvSpPr>
            <p:spPr bwMode="auto">
              <a:xfrm>
                <a:off x="4464" y="1307"/>
                <a:ext cx="0" cy="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35" name="Line 68"/>
              <p:cNvSpPr>
                <a:spLocks noChangeShapeType="1"/>
              </p:cNvSpPr>
              <p:nvPr/>
            </p:nvSpPr>
            <p:spPr bwMode="auto">
              <a:xfrm>
                <a:off x="4896" y="1307"/>
                <a:ext cx="0" cy="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36" name="Line 69"/>
              <p:cNvSpPr>
                <a:spLocks noChangeShapeType="1"/>
              </p:cNvSpPr>
              <p:nvPr/>
            </p:nvSpPr>
            <p:spPr bwMode="auto">
              <a:xfrm>
                <a:off x="1728" y="1307"/>
                <a:ext cx="36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74502" name="Text Box 70"/>
          <p:cNvSpPr txBox="1">
            <a:spLocks noChangeArrowheads="1"/>
          </p:cNvSpPr>
          <p:nvPr/>
        </p:nvSpPr>
        <p:spPr bwMode="auto">
          <a:xfrm>
            <a:off x="315913" y="1828800"/>
            <a:ext cx="3875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1800">
                <a:latin typeface="Comic Sans MS" pitchFamily="66" charset="0"/>
              </a:rPr>
              <a:t>C = target link cohesiveness</a:t>
            </a:r>
          </a:p>
          <a:p>
            <a:pPr marL="457200" indent="-457200">
              <a:buFont typeface="Times" pitchFamily="-92" charset="0"/>
              <a:buNone/>
            </a:pPr>
            <a:r>
              <a:rPr lang="en-US" sz="1800">
                <a:latin typeface="Comic Sans MS" pitchFamily="66" charset="0"/>
              </a:rPr>
              <a:t>A = target authoritativeness</a:t>
            </a:r>
          </a:p>
          <a:p>
            <a:pPr marL="457200" indent="-457200">
              <a:buFont typeface="Times" pitchFamily="-92" charset="0"/>
              <a:buNone/>
            </a:pPr>
            <a:r>
              <a:rPr lang="en-US" sz="1800">
                <a:latin typeface="Comic Sans MS" pitchFamily="66" charset="0"/>
              </a:rPr>
              <a:t>P = popularity (topic kw generality)</a:t>
            </a:r>
          </a:p>
          <a:p>
            <a:pPr marL="457200" indent="-457200">
              <a:buFont typeface="Times" pitchFamily="-92" charset="0"/>
              <a:buNone/>
            </a:pPr>
            <a:r>
              <a:rPr lang="en-US" sz="1800">
                <a:latin typeface="Comic Sans MS" pitchFamily="66" charset="0"/>
              </a:rPr>
              <a:t>L = seed-target similarity</a:t>
            </a:r>
          </a:p>
        </p:txBody>
      </p:sp>
      <p:pic>
        <p:nvPicPr>
          <p:cNvPr id="274503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"/>
            <a:ext cx="45720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sz="2400"/>
              <a:t>Motivation and taxonomy of crawlers</a:t>
            </a:r>
          </a:p>
          <a:p>
            <a:r>
              <a:rPr lang="en-US" sz="2400"/>
              <a:t>Basic crawlers and implementation issues</a:t>
            </a:r>
          </a:p>
          <a:p>
            <a:r>
              <a:rPr lang="en-US" sz="2400"/>
              <a:t>Universal crawlers</a:t>
            </a:r>
          </a:p>
          <a:p>
            <a:r>
              <a:rPr lang="en-US" sz="2400"/>
              <a:t>Preferential (focused and topical) crawlers</a:t>
            </a:r>
          </a:p>
          <a:p>
            <a:r>
              <a:rPr lang="en-US" sz="2400"/>
              <a:t>Evaluation of preferential crawlers</a:t>
            </a:r>
          </a:p>
          <a:p>
            <a:r>
              <a:rPr lang="en-US" sz="2400">
                <a:solidFill>
                  <a:schemeClr val="accent2"/>
                </a:solidFill>
              </a:rPr>
              <a:t>Crawler ethics and conflicts</a:t>
            </a:r>
            <a:endParaRPr lang="en-US" sz="2400"/>
          </a:p>
          <a:p>
            <a:r>
              <a:rPr lang="en-US" sz="2400"/>
              <a:t>New developments: social, collaborative, federated crawlers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Crawler ethics and conflicts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Crawlers can cause trouble, even unwillingly, if not properly designed to be “polite” and “ethical”</a:t>
            </a:r>
          </a:p>
          <a:p>
            <a:pPr>
              <a:lnSpc>
                <a:spcPct val="90000"/>
              </a:lnSpc>
            </a:pPr>
            <a:r>
              <a:rPr lang="en-US" sz="2800"/>
              <a:t>For example, sending too many requests in rapid succession to a single server can amount to a Denial of Service (DoS) attack!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Server administrator and users will be upset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Crawler developer/admin IP address may be blacklisted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85800"/>
          </a:xfrm>
        </p:spPr>
        <p:txBody>
          <a:bodyPr/>
          <a:lstStyle/>
          <a:p>
            <a:r>
              <a:rPr lang="en-US"/>
              <a:t>Crawler etiquette (important!)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800600"/>
          </a:xfrm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Identify yourself</a:t>
            </a:r>
            <a:endParaRPr lang="en-US" sz="2000"/>
          </a:p>
          <a:p>
            <a:pPr lvl="1"/>
            <a:r>
              <a:rPr lang="en-US" sz="1800"/>
              <a:t>Use ‘</a:t>
            </a:r>
            <a:r>
              <a:rPr lang="en-US" sz="1800">
                <a:solidFill>
                  <a:schemeClr val="accent2"/>
                </a:solidFill>
              </a:rPr>
              <a:t>User-Agent</a:t>
            </a:r>
            <a:r>
              <a:rPr lang="en-US" sz="1800"/>
              <a:t>’ HTTP header to identify crawler, website with description of crawler and contact information for crawler developer</a:t>
            </a:r>
          </a:p>
          <a:p>
            <a:pPr lvl="1"/>
            <a:r>
              <a:rPr lang="en-US" sz="1800"/>
              <a:t>Use ‘</a:t>
            </a:r>
            <a:r>
              <a:rPr lang="en-US" sz="1800">
                <a:solidFill>
                  <a:schemeClr val="accent2"/>
                </a:solidFill>
              </a:rPr>
              <a:t>From</a:t>
            </a:r>
            <a:r>
              <a:rPr lang="en-US" sz="1800"/>
              <a:t>’ HTTP header to specify crawler developer email</a:t>
            </a:r>
          </a:p>
          <a:p>
            <a:pPr lvl="1"/>
            <a:r>
              <a:rPr lang="en-US" sz="1800"/>
              <a:t>Do not disguise crawler as a browser by using their ‘User-Agent’ string</a:t>
            </a:r>
          </a:p>
          <a:p>
            <a:r>
              <a:rPr lang="en-US" sz="2000">
                <a:solidFill>
                  <a:schemeClr val="folHlink"/>
                </a:solidFill>
              </a:rPr>
              <a:t>Always check</a:t>
            </a:r>
            <a:r>
              <a:rPr lang="en-US" sz="2000"/>
              <a:t> that HTTP requests are successful, and in case of error, use HTTP error code to determine and immediately address problem</a:t>
            </a:r>
          </a:p>
          <a:p>
            <a:r>
              <a:rPr lang="en-US" sz="2000">
                <a:solidFill>
                  <a:schemeClr val="folHlink"/>
                </a:solidFill>
              </a:rPr>
              <a:t>Pay attention</a:t>
            </a:r>
            <a:r>
              <a:rPr lang="en-US" sz="2000"/>
              <a:t> to anything that may lead to too many requests to any one server, even unwillingly, e.g.:</a:t>
            </a:r>
          </a:p>
          <a:p>
            <a:pPr lvl="1"/>
            <a:r>
              <a:rPr lang="en-US" sz="1800"/>
              <a:t>redirection loops</a:t>
            </a:r>
          </a:p>
          <a:p>
            <a:pPr lvl="1"/>
            <a:r>
              <a:rPr lang="en-US" sz="1800"/>
              <a:t>spider traps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85800"/>
          </a:xfrm>
        </p:spPr>
        <p:txBody>
          <a:bodyPr/>
          <a:lstStyle/>
          <a:p>
            <a:r>
              <a:rPr lang="en-US"/>
              <a:t>Crawler etiquette (important!)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Spread the load, do not overwhelm a server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Make sure that no more than some max. number of requests to any single server per unit time, say &lt; 1/second</a:t>
            </a:r>
          </a:p>
          <a:p>
            <a:pPr>
              <a:lnSpc>
                <a:spcPct val="90000"/>
              </a:lnSpc>
            </a:pPr>
            <a:r>
              <a:rPr lang="en-US" sz="2400"/>
              <a:t>Honor the </a:t>
            </a:r>
            <a:r>
              <a:rPr lang="en-US" sz="2400">
                <a:solidFill>
                  <a:schemeClr val="accent2"/>
                </a:solidFill>
              </a:rPr>
              <a:t>Robot Exclusion Protocol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A server can specify which parts of its document tree any crawler is or is not allowed to crawl by a file named ‘robots.txt’ placed in the HTTP root directory, e.g. </a:t>
            </a:r>
            <a:r>
              <a:rPr lang="en-US" sz="2000">
                <a:hlinkClick r:id="rId3"/>
              </a:rPr>
              <a:t>http://www.indiana.edu/robots.txt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Crawler should always check, parse, and obey this file before sending any requests to a server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More info at:</a:t>
            </a:r>
          </a:p>
          <a:p>
            <a:pPr lvl="2">
              <a:lnSpc>
                <a:spcPct val="90000"/>
              </a:lnSpc>
            </a:pPr>
            <a:r>
              <a:rPr lang="en-US" sz="1800">
                <a:hlinkClick r:id="rId4"/>
              </a:rPr>
              <a:t>http://www.google.com/robots.txt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>
                <a:hlinkClick r:id="rId5"/>
              </a:rPr>
              <a:t>http://www.robotstxt.org/wc/exclusion.html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robot exclusion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r>
              <a:rPr lang="en-US"/>
              <a:t>Make sure URLs are canonical before checking against robots.txt </a:t>
            </a:r>
          </a:p>
          <a:p>
            <a:r>
              <a:rPr lang="en-US"/>
              <a:t>Avoid fetching robots.txt for each request to a server by caching its policy as relevant to this crawler</a:t>
            </a:r>
          </a:p>
          <a:p>
            <a:r>
              <a:rPr lang="en-US"/>
              <a:t>Let’s look at some examples to understand the protocol…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www.</a:t>
            </a:r>
            <a:r>
              <a:rPr lang="en-US">
                <a:solidFill>
                  <a:schemeClr val="accent2"/>
                </a:solidFill>
              </a:rPr>
              <a:t>apple</a:t>
            </a:r>
            <a:r>
              <a:rPr lang="en-US"/>
              <a:t>.com/robots.txt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85800" y="1828800"/>
            <a:ext cx="7391400" cy="1616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Monaco" pitchFamily="-92" charset="0"/>
              </a:rPr>
              <a:t># robots.txt for </a:t>
            </a:r>
            <a:r>
              <a:rPr lang="en-US">
                <a:solidFill>
                  <a:srgbClr val="FFFF00"/>
                </a:solidFill>
                <a:latin typeface="Monaco" pitchFamily="-92" charset="0"/>
                <a:hlinkClick r:id="rId3"/>
              </a:rPr>
              <a:t>http://www.apple.com/</a:t>
            </a:r>
            <a:r>
              <a:rPr lang="en-US">
                <a:solidFill>
                  <a:srgbClr val="FFFF00"/>
                </a:solidFill>
                <a:latin typeface="Monaco" pitchFamily="-92" charset="0"/>
              </a:rPr>
              <a:t> </a:t>
            </a:r>
          </a:p>
          <a:p>
            <a:endParaRPr lang="en-US">
              <a:solidFill>
                <a:srgbClr val="FFFF00"/>
              </a:solidFill>
              <a:latin typeface="Monaco" pitchFamily="-92" charset="0"/>
            </a:endParaRPr>
          </a:p>
          <a:p>
            <a:r>
              <a:rPr lang="en-US">
                <a:solidFill>
                  <a:srgbClr val="FFFF00"/>
                </a:solidFill>
                <a:latin typeface="Monaco" pitchFamily="-92" charset="0"/>
              </a:rPr>
              <a:t>User-agent: *</a:t>
            </a:r>
          </a:p>
          <a:p>
            <a:r>
              <a:rPr lang="en-US">
                <a:solidFill>
                  <a:srgbClr val="FFFF00"/>
                </a:solidFill>
                <a:latin typeface="Monaco" pitchFamily="-92" charset="0"/>
              </a:rPr>
              <a:t>Disallow: 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5105400" y="3962400"/>
            <a:ext cx="2743200" cy="498475"/>
          </a:xfrm>
          <a:prstGeom prst="wedgeRoundRectCallout">
            <a:avLst>
              <a:gd name="adj1" fmla="val -112792"/>
              <a:gd name="adj2" fmla="val -280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All crawlers…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3048000" y="4756150"/>
            <a:ext cx="2362200" cy="892175"/>
          </a:xfrm>
          <a:prstGeom prst="wedgeRoundRectCallout">
            <a:avLst>
              <a:gd name="adj1" fmla="val -68481"/>
              <a:gd name="adj2" fmla="val -226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…can go anywhere!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/>
              <a:t>www.</a:t>
            </a:r>
            <a:r>
              <a:rPr lang="en-US">
                <a:solidFill>
                  <a:schemeClr val="accent2"/>
                </a:solidFill>
              </a:rPr>
              <a:t>microsoft</a:t>
            </a:r>
            <a:r>
              <a:rPr lang="en-US"/>
              <a:t>.com/robots.txt</a:t>
            </a:r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533400" y="914400"/>
            <a:ext cx="6629400" cy="5172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# Robots.txt file for </a:t>
            </a:r>
            <a:r>
              <a:rPr lang="en-US" sz="1600">
                <a:solidFill>
                  <a:srgbClr val="FFFF00"/>
                </a:solidFill>
                <a:latin typeface="Monaco" pitchFamily="-92" charset="0"/>
                <a:hlinkClick r:id="rId3"/>
              </a:rPr>
              <a:t>http://www.microsoft.com</a:t>
            </a:r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 </a:t>
            </a:r>
          </a:p>
          <a:p>
            <a:endParaRPr lang="en-US" sz="1600">
              <a:solidFill>
                <a:srgbClr val="FFFF00"/>
              </a:solidFill>
              <a:latin typeface="Monaco" pitchFamily="-92" charset="0"/>
            </a:endParaRP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User-agent: *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/canada/Library/mnp/2/aspx/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/communities/bin.aspx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/communities/eventdetails.mspx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/communities/blogs/PortalResults.mspx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/communities/rss.aspx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/downloads/Browse.aspx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/downloads/info.aspx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/france/formation/centres/planning.asp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/france/mnp_utility.mspx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/germany/library/images/mnp/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/germany/mnp_utility.mspx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/ie/ie40/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/info/customerror.htm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/info/smart404.asp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/intlkb/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Disallow: /isapi/</a:t>
            </a:r>
          </a:p>
          <a:p>
            <a:r>
              <a:rPr lang="en-US" sz="1600">
                <a:solidFill>
                  <a:srgbClr val="FFFF00"/>
                </a:solidFill>
                <a:latin typeface="Monaco" pitchFamily="-92" charset="0"/>
              </a:rPr>
              <a:t>#etc…</a:t>
            </a:r>
          </a:p>
        </p:txBody>
      </p:sp>
      <p:sp>
        <p:nvSpPr>
          <p:cNvPr id="507908" name="AutoShape 4"/>
          <p:cNvSpPr>
            <a:spLocks noChangeArrowheads="1"/>
          </p:cNvSpPr>
          <p:nvPr/>
        </p:nvSpPr>
        <p:spPr bwMode="auto">
          <a:xfrm>
            <a:off x="6096000" y="1219200"/>
            <a:ext cx="2743200" cy="498475"/>
          </a:xfrm>
          <a:prstGeom prst="wedgeRoundRectCallout">
            <a:avLst>
              <a:gd name="adj1" fmla="val -188310"/>
              <a:gd name="adj2" fmla="val 15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All crawlers…</a:t>
            </a:r>
          </a:p>
        </p:txBody>
      </p:sp>
      <p:sp>
        <p:nvSpPr>
          <p:cNvPr id="507909" name="AutoShape 5"/>
          <p:cNvSpPr>
            <a:spLocks noChangeArrowheads="1"/>
          </p:cNvSpPr>
          <p:nvPr/>
        </p:nvSpPr>
        <p:spPr bwMode="auto">
          <a:xfrm>
            <a:off x="6781800" y="3917950"/>
            <a:ext cx="1978025" cy="1679575"/>
          </a:xfrm>
          <a:prstGeom prst="wedgeRoundRectCallout">
            <a:avLst>
              <a:gd name="adj1" fmla="val -19102"/>
              <a:gd name="adj2" fmla="val -69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…are not allowed in these paths…</a:t>
            </a:r>
          </a:p>
        </p:txBody>
      </p:sp>
      <p:sp>
        <p:nvSpPr>
          <p:cNvPr id="507911" name="AutoShape 7"/>
          <p:cNvSpPr>
            <a:spLocks/>
          </p:cNvSpPr>
          <p:nvPr/>
        </p:nvSpPr>
        <p:spPr bwMode="auto">
          <a:xfrm>
            <a:off x="5562600" y="1828800"/>
            <a:ext cx="1828800" cy="4038600"/>
          </a:xfrm>
          <a:prstGeom prst="rightBrace">
            <a:avLst>
              <a:gd name="adj1" fmla="val 18403"/>
              <a:gd name="adj2" fmla="val 4367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/>
              <a:t>www.</a:t>
            </a:r>
            <a:r>
              <a:rPr lang="en-US">
                <a:solidFill>
                  <a:schemeClr val="accent2"/>
                </a:solidFill>
              </a:rPr>
              <a:t>springer</a:t>
            </a:r>
            <a:r>
              <a:rPr lang="en-US"/>
              <a:t>.com/robots.txt</a:t>
            </a:r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685800" y="1066800"/>
            <a:ext cx="6629400" cy="4981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# Robots.txt for </a:t>
            </a:r>
            <a:r>
              <a:rPr lang="en-US" sz="1400">
                <a:solidFill>
                  <a:srgbClr val="FFFF00"/>
                </a:solidFill>
                <a:latin typeface="Monaco" pitchFamily="-92" charset="0"/>
                <a:hlinkClick r:id="rId3"/>
              </a:rPr>
              <a:t>http://www.springer.com</a:t>
            </a:r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 (fragment)</a:t>
            </a:r>
          </a:p>
          <a:p>
            <a:endParaRPr lang="en-US" sz="1400">
              <a:solidFill>
                <a:srgbClr val="FFFF00"/>
              </a:solidFill>
              <a:latin typeface="Monaco" pitchFamily="-92" charset="0"/>
            </a:endParaRP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User-agent: Googlebot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 /chl/*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 /uk/*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 /italy/*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 /france/*</a:t>
            </a:r>
          </a:p>
          <a:p>
            <a:endParaRPr lang="en-US" sz="1400">
              <a:solidFill>
                <a:srgbClr val="FFFF00"/>
              </a:solidFill>
              <a:latin typeface="Monaco" pitchFamily="-92" charset="0"/>
            </a:endParaRP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User-agent: slurp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Crawl-delay: 2</a:t>
            </a:r>
          </a:p>
          <a:p>
            <a:endParaRPr lang="en-US" sz="1400">
              <a:solidFill>
                <a:srgbClr val="FFFF00"/>
              </a:solidFill>
              <a:latin typeface="Monaco" pitchFamily="-92" charset="0"/>
            </a:endParaRP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User-agent: MSNBot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Crawl-delay: 2</a:t>
            </a:r>
          </a:p>
          <a:p>
            <a:endParaRPr lang="en-US" sz="1400">
              <a:solidFill>
                <a:srgbClr val="FFFF00"/>
              </a:solidFill>
              <a:latin typeface="Monaco" pitchFamily="-92" charset="0"/>
            </a:endParaRP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User-agent: scooter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</a:t>
            </a:r>
          </a:p>
          <a:p>
            <a:endParaRPr lang="en-US" sz="1400">
              <a:solidFill>
                <a:srgbClr val="FFFF00"/>
              </a:solidFill>
              <a:latin typeface="Monaco" pitchFamily="-92" charset="0"/>
            </a:endParaRP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# all others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User-agent: *</a:t>
            </a:r>
          </a:p>
          <a:p>
            <a:r>
              <a:rPr lang="en-US" sz="1400">
                <a:solidFill>
                  <a:srgbClr val="FFFF00"/>
                </a:solidFill>
                <a:latin typeface="Monaco" pitchFamily="-92" charset="0"/>
              </a:rPr>
              <a:t>Disallow: /</a:t>
            </a:r>
          </a:p>
        </p:txBody>
      </p:sp>
      <p:sp>
        <p:nvSpPr>
          <p:cNvPr id="512004" name="AutoShape 4"/>
          <p:cNvSpPr>
            <a:spLocks noChangeArrowheads="1"/>
          </p:cNvSpPr>
          <p:nvPr/>
        </p:nvSpPr>
        <p:spPr bwMode="auto">
          <a:xfrm>
            <a:off x="5943600" y="1600200"/>
            <a:ext cx="2743200" cy="1089025"/>
          </a:xfrm>
          <a:prstGeom prst="wedgeRoundRectCallout">
            <a:avLst>
              <a:gd name="adj1" fmla="val -143981"/>
              <a:gd name="adj2" fmla="val -18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/>
              <a:t>Google crawler is allowed everywhere except these paths</a:t>
            </a:r>
          </a:p>
        </p:txBody>
      </p:sp>
      <p:sp>
        <p:nvSpPr>
          <p:cNvPr id="512007" name="AutoShape 7"/>
          <p:cNvSpPr>
            <a:spLocks noChangeArrowheads="1"/>
          </p:cNvSpPr>
          <p:nvPr/>
        </p:nvSpPr>
        <p:spPr bwMode="auto">
          <a:xfrm>
            <a:off x="5791200" y="2871788"/>
            <a:ext cx="2743200" cy="1746250"/>
          </a:xfrm>
          <a:prstGeom prst="wedgeRoundRectCallout">
            <a:avLst>
              <a:gd name="adj1" fmla="val -113949"/>
              <a:gd name="adj2" fmla="val -4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/>
              <a:t>Yahoo and MSN/Windows Live are allowed everywhere but should slow down</a:t>
            </a:r>
          </a:p>
        </p:txBody>
      </p:sp>
      <p:sp>
        <p:nvSpPr>
          <p:cNvPr id="512008" name="AutoShape 8"/>
          <p:cNvSpPr>
            <a:spLocks/>
          </p:cNvSpPr>
          <p:nvPr/>
        </p:nvSpPr>
        <p:spPr bwMode="auto">
          <a:xfrm>
            <a:off x="3124200" y="2971800"/>
            <a:ext cx="685800" cy="1524000"/>
          </a:xfrm>
          <a:prstGeom prst="rightBrace">
            <a:avLst>
              <a:gd name="adj1" fmla="val 18519"/>
              <a:gd name="adj2" fmla="val 4367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09" name="AutoShape 9"/>
          <p:cNvSpPr>
            <a:spLocks noChangeArrowheads="1"/>
          </p:cNvSpPr>
          <p:nvPr/>
        </p:nvSpPr>
        <p:spPr bwMode="auto">
          <a:xfrm>
            <a:off x="5486400" y="4800600"/>
            <a:ext cx="2971800" cy="431800"/>
          </a:xfrm>
          <a:prstGeom prst="wedgeRoundRectCallout">
            <a:avLst>
              <a:gd name="adj1" fmla="val -126708"/>
              <a:gd name="adj2" fmla="val -32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/>
              <a:t>AltaVista has no limits</a:t>
            </a:r>
          </a:p>
        </p:txBody>
      </p:sp>
      <p:sp>
        <p:nvSpPr>
          <p:cNvPr id="512010" name="AutoShape 10"/>
          <p:cNvSpPr>
            <a:spLocks noChangeArrowheads="1"/>
          </p:cNvSpPr>
          <p:nvPr/>
        </p:nvSpPr>
        <p:spPr bwMode="auto">
          <a:xfrm>
            <a:off x="5181600" y="5410200"/>
            <a:ext cx="3276600" cy="431800"/>
          </a:xfrm>
          <a:prstGeom prst="wedgeRoundRectCallout">
            <a:avLst>
              <a:gd name="adj1" fmla="val -128005"/>
              <a:gd name="adj2" fmla="val 44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/>
              <a:t>Everyone else keep off!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More crawler ethics issues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Is compliance with robot exclusion a matter of law?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No! Compliance is voluntary, but if you do not comply, you may be blocked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Someone (unsuccessfully) sued Internet Archive over a robots.txt related issue</a:t>
            </a:r>
          </a:p>
          <a:p>
            <a:pPr>
              <a:lnSpc>
                <a:spcPct val="90000"/>
              </a:lnSpc>
            </a:pPr>
            <a:r>
              <a:rPr lang="en-US" sz="2800"/>
              <a:t>Some crawlers disguise themselves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Using false User-Agent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Randomizing access frequency to look like a human/browser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Example: click fraud for 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-template">
  <a:themeElements>
    <a:clrScheme name="IU-template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IU-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IU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Homer:Applications:Microsoft Office 2004:Templates:My Templates:IU-template.pot</Template>
  <TotalTime>1655</TotalTime>
  <Words>5521</Words>
  <Application>Microsoft Office PowerPoint</Application>
  <PresentationFormat>On-screen Show (4:3)</PresentationFormat>
  <Paragraphs>968</Paragraphs>
  <Slides>115</Slides>
  <Notes>114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115</vt:i4>
      </vt:variant>
    </vt:vector>
  </HeadingPairs>
  <TitlesOfParts>
    <vt:vector size="119" baseType="lpstr">
      <vt:lpstr>IU-template</vt:lpstr>
      <vt:lpstr>Microsoft Organization Chart</vt:lpstr>
      <vt:lpstr>Chart</vt:lpstr>
      <vt:lpstr>Equation</vt:lpstr>
      <vt:lpstr>PowerPoint Presentation</vt:lpstr>
      <vt:lpstr>Ch. 8: Web Crawling</vt:lpstr>
      <vt:lpstr>Outline</vt:lpstr>
      <vt:lpstr>PowerPoint Presentation</vt:lpstr>
      <vt:lpstr>PowerPoint Presentation</vt:lpstr>
      <vt:lpstr>Many names</vt:lpstr>
      <vt:lpstr>Googlebot &amp; you</vt:lpstr>
      <vt:lpstr>Motivation for crawlers</vt:lpstr>
      <vt:lpstr>A crawler within a search engine</vt:lpstr>
      <vt:lpstr>One taxonomy of crawlers</vt:lpstr>
      <vt:lpstr>Outline</vt:lpstr>
      <vt:lpstr>Basic crawlers</vt:lpstr>
      <vt:lpstr>Graph traversal  (BFS or DFS?)</vt:lpstr>
      <vt:lpstr>A basic crawler in Perl </vt:lpstr>
      <vt:lpstr>Implementation issues</vt:lpstr>
      <vt:lpstr>More implementation issues</vt:lpstr>
      <vt:lpstr>More implementation issues: Parsing</vt:lpstr>
      <vt:lpstr>More implementation issues</vt:lpstr>
      <vt:lpstr>More implementation issues</vt:lpstr>
      <vt:lpstr>More implementation issues</vt:lpstr>
      <vt:lpstr>More implementation issues</vt:lpstr>
      <vt:lpstr>More implementation issues</vt:lpstr>
      <vt:lpstr>More implementation issues</vt:lpstr>
      <vt:lpstr>More on Canonical URLs</vt:lpstr>
      <vt:lpstr>More on Canonical URLs</vt:lpstr>
      <vt:lpstr>More implementation issues</vt:lpstr>
      <vt:lpstr>More implementation issues</vt:lpstr>
      <vt:lpstr>Concurrency</vt:lpstr>
      <vt:lpstr>Architecture of a concurrent crawler</vt:lpstr>
      <vt:lpstr>Concurrent crawlers</vt:lpstr>
      <vt:lpstr>Outline</vt:lpstr>
      <vt:lpstr>Universal crawlers</vt:lpstr>
      <vt:lpstr>Large-scale universal crawlers</vt:lpstr>
      <vt:lpstr>Large-scale crawlers: scalability</vt:lpstr>
      <vt:lpstr>High-level architecture of a scalable universal crawler</vt:lpstr>
      <vt:lpstr>Universal crawlers: Policy</vt:lpstr>
      <vt:lpstr>Web coverage by search engine crawlers</vt:lpstr>
      <vt:lpstr>Maintaining a “fresh” collection</vt:lpstr>
      <vt:lpstr>Estimating page change rates</vt:lpstr>
      <vt:lpstr>Do we need to crawl the entire Web?</vt:lpstr>
      <vt:lpstr>Breadth-first crawlers</vt:lpstr>
      <vt:lpstr>Bias of breadth-first crawlers</vt:lpstr>
      <vt:lpstr>Outline</vt:lpstr>
      <vt:lpstr>Preferential crawlers</vt:lpstr>
      <vt:lpstr>Preferential crawlers</vt:lpstr>
      <vt:lpstr>Preferential crawling algorithms: Examples</vt:lpstr>
      <vt:lpstr>Preferential crawlers: Examples</vt:lpstr>
      <vt:lpstr>Focused crawlers: Basic idea</vt:lpstr>
      <vt:lpstr>Focused crawlers</vt:lpstr>
      <vt:lpstr>Context-focused crawlers</vt:lpstr>
      <vt:lpstr>Topical crawlers</vt:lpstr>
      <vt:lpstr>PowerPoint Presentation</vt:lpstr>
      <vt:lpstr>Topical locality</vt:lpstr>
      <vt:lpstr>Quantifying topical locality</vt:lpstr>
      <vt:lpstr>The “link-cluster” conjecture</vt:lpstr>
      <vt:lpstr>Link-cluster conjecture</vt:lpstr>
      <vt:lpstr>Link-cluster conjecture</vt:lpstr>
      <vt:lpstr>The “link-content” conjecture</vt:lpstr>
      <vt:lpstr>Heterogeneity of  link-content correlation</vt:lpstr>
      <vt:lpstr>Topical locality-inspired tricks for topical crawlers</vt:lpstr>
      <vt:lpstr>Correlations between different similarity measures</vt:lpstr>
      <vt:lpstr>Naïve Best-First</vt:lpstr>
      <vt:lpstr>Best-first variations</vt:lpstr>
      <vt:lpstr>Link context based on text neighborhood</vt:lpstr>
      <vt:lpstr>Link context based on DOM tree</vt:lpstr>
      <vt:lpstr>DOM context</vt:lpstr>
      <vt:lpstr>Co-citation: hub scores</vt:lpstr>
      <vt:lpstr>Combining DOM context and hub scores</vt:lpstr>
      <vt:lpstr>Exploration vs Exploitation</vt:lpstr>
      <vt:lpstr>InfoSpiders</vt:lpstr>
      <vt:lpstr>Link scoring and selection by each crawling agent</vt:lpstr>
      <vt:lpstr>PowerPoint Presentation</vt:lpstr>
      <vt:lpstr>Adaptation in InfoSpiders </vt:lpstr>
      <vt:lpstr>PowerPoint Presentation</vt:lpstr>
      <vt:lpstr>Multithreaded InfoSpiders (MySpiders)</vt:lpstr>
      <vt:lpstr>Selective Query Expansion in InfoSpiders:  Internalization of local text features</vt:lpstr>
      <vt:lpstr>Reinforcement Learning</vt:lpstr>
      <vt:lpstr>Q-learning in InfoSpiders</vt:lpstr>
      <vt:lpstr>Other Reinforcement Learning Crawlers</vt:lpstr>
      <vt:lpstr>Outline</vt:lpstr>
      <vt:lpstr>Evaluation of topical crawlers</vt:lpstr>
      <vt:lpstr>Evaluation corpus = ODP + Web</vt:lpstr>
      <vt:lpstr>Topics and Targets</vt:lpstr>
      <vt:lpstr>Tasks</vt:lpstr>
      <vt:lpstr>Target based performance measures</vt:lpstr>
      <vt:lpstr>Performance matrix</vt:lpstr>
      <vt:lpstr>Crawling evaluation framework</vt:lpstr>
      <vt:lpstr>Using framework to compare crawler performance</vt:lpstr>
      <vt:lpstr>Efficiency &amp; scalability</vt:lpstr>
      <vt:lpstr>Topical crawler   performance depends on topic characteristics</vt:lpstr>
      <vt:lpstr>Outline</vt:lpstr>
      <vt:lpstr>Crawler ethics and conflicts</vt:lpstr>
      <vt:lpstr>Crawler etiquette (important!)</vt:lpstr>
      <vt:lpstr>Crawler etiquette (important!)</vt:lpstr>
      <vt:lpstr>More on robot exclusion</vt:lpstr>
      <vt:lpstr>www.apple.com/robots.txt</vt:lpstr>
      <vt:lpstr>www.microsoft.com/robots.txt</vt:lpstr>
      <vt:lpstr>www.springer.com/robots.txt</vt:lpstr>
      <vt:lpstr>More crawler ethics issues</vt:lpstr>
      <vt:lpstr>More crawler ethics issues</vt:lpstr>
      <vt:lpstr>Gray areas for crawler ethics </vt:lpstr>
      <vt:lpstr>Outline</vt:lpstr>
      <vt:lpstr>New developments: social, collaborative, federated crawlers</vt:lpstr>
      <vt:lpstr>6S: Collaborative Peer Search</vt:lpstr>
      <vt:lpstr>Basic idea: Learn based on prior query/response interactions</vt:lpstr>
      <vt:lpstr>Learning about other peers</vt:lpstr>
      <vt:lpstr>Query routing in 6S</vt:lpstr>
      <vt:lpstr>Emergent semantic clustering</vt:lpstr>
      <vt:lpstr>Simulation 1: 70 peers, 7 groups</vt:lpstr>
      <vt:lpstr>Simulation 2:  500 Users</vt:lpstr>
      <vt:lpstr>Semantic similarity</vt:lpstr>
      <vt:lpstr>Quality of results</vt:lpstr>
      <vt:lpstr>http://homer.informatics.indiana.edu/~nan/6S/</vt:lpstr>
      <vt:lpstr>http://homer.informatics.indiana.edu/~nan/6S/</vt:lpstr>
      <vt:lpstr>Need crawling code?</vt:lpstr>
    </vt:vector>
  </TitlesOfParts>
  <Company>Indiana University School of Informatics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8: Web Crawling</dc:title>
  <dc:creator>Filippo Menczer</dc:creator>
  <cp:lastModifiedBy>Selim Akyokuş</cp:lastModifiedBy>
  <cp:revision>46</cp:revision>
  <dcterms:created xsi:type="dcterms:W3CDTF">2007-05-29T18:41:43Z</dcterms:created>
  <dcterms:modified xsi:type="dcterms:W3CDTF">2013-09-23T16:04:26Z</dcterms:modified>
</cp:coreProperties>
</file>