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45"/>
  </p:notesMasterIdLst>
  <p:handoutMasterIdLst>
    <p:handoutMasterId r:id="rId46"/>
  </p:handoutMasterIdLst>
  <p:sldIdLst>
    <p:sldId id="360" r:id="rId2"/>
    <p:sldId id="354" r:id="rId3"/>
    <p:sldId id="356" r:id="rId4"/>
    <p:sldId id="355" r:id="rId5"/>
    <p:sldId id="357" r:id="rId6"/>
    <p:sldId id="358" r:id="rId7"/>
    <p:sldId id="359" r:id="rId8"/>
    <p:sldId id="352" r:id="rId9"/>
    <p:sldId id="350" r:id="rId10"/>
    <p:sldId id="259" r:id="rId11"/>
    <p:sldId id="260" r:id="rId12"/>
    <p:sldId id="261" r:id="rId13"/>
    <p:sldId id="262" r:id="rId14"/>
    <p:sldId id="346" r:id="rId15"/>
    <p:sldId id="347" r:id="rId16"/>
    <p:sldId id="344" r:id="rId17"/>
    <p:sldId id="263" r:id="rId18"/>
    <p:sldId id="264" r:id="rId19"/>
    <p:sldId id="307" r:id="rId20"/>
    <p:sldId id="308" r:id="rId21"/>
    <p:sldId id="351" r:id="rId22"/>
    <p:sldId id="309" r:id="rId23"/>
    <p:sldId id="265" r:id="rId24"/>
    <p:sldId id="266" r:id="rId25"/>
    <p:sldId id="267" r:id="rId26"/>
    <p:sldId id="269" r:id="rId27"/>
    <p:sldId id="279" r:id="rId28"/>
    <p:sldId id="316" r:id="rId29"/>
    <p:sldId id="317" r:id="rId30"/>
    <p:sldId id="349" r:id="rId31"/>
    <p:sldId id="311" r:id="rId32"/>
    <p:sldId id="334" r:id="rId33"/>
    <p:sldId id="341" r:id="rId34"/>
    <p:sldId id="318" r:id="rId35"/>
    <p:sldId id="319" r:id="rId36"/>
    <p:sldId id="312" r:id="rId37"/>
    <p:sldId id="320" r:id="rId38"/>
    <p:sldId id="314" r:id="rId39"/>
    <p:sldId id="315" r:id="rId40"/>
    <p:sldId id="313" r:id="rId41"/>
    <p:sldId id="343" r:id="rId42"/>
    <p:sldId id="323" r:id="rId43"/>
    <p:sldId id="333" r:id="rId4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2B2B2"/>
    <a:srgbClr val="FF9966"/>
    <a:srgbClr val="F4F3EB"/>
    <a:srgbClr val="F0EEEB"/>
    <a:srgbClr val="00A000"/>
    <a:srgbClr val="A40508"/>
    <a:srgbClr val="A50021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65536" y="134578176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12" charset="0"/>
              </a:defRPr>
            </a:lvl1pPr>
          </a:lstStyle>
          <a:p>
            <a:pPr>
              <a:defRPr/>
            </a:pPr>
            <a:fld id="{5DE1ADCE-4736-471C-8166-A09192584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BFBEE9-E97F-4EC9-98B4-BB5B9226E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B5C9B8-1A6A-4770-B896-1756D3FCE5DA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310894-393B-4737-B962-9A8D423444F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223" tIns="45112" rIns="90223" bIns="45112"/>
          <a:lstStyle/>
          <a:p>
            <a:endParaRPr lang="tr-TR" sz="1700" smtClean="0"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Linked lists generally preferred to arrays</a:t>
            </a:r>
          </a:p>
          <a:p>
            <a:pPr lvl="1" eaLnBrk="1" hangingPunct="1"/>
            <a:r>
              <a:rPr lang="en-US" smtClean="0">
                <a:ea typeface="ＭＳ Ｐゴシック" pitchFamily="-112" charset="-128"/>
              </a:rPr>
              <a:t>Dynamic space allocation</a:t>
            </a:r>
          </a:p>
          <a:p>
            <a:pPr lvl="1" eaLnBrk="1" hangingPunct="1"/>
            <a:r>
              <a:rPr lang="en-US" smtClean="0">
                <a:ea typeface="ＭＳ Ｐゴシック" pitchFamily="-112" charset="-128"/>
              </a:rPr>
              <a:t>Insertion of terms into documents easy</a:t>
            </a:r>
          </a:p>
          <a:p>
            <a:pPr lvl="1" eaLnBrk="1" hangingPunct="1"/>
            <a:r>
              <a:rPr lang="en-US" smtClean="0">
                <a:ea typeface="ＭＳ Ｐゴシック" pitchFamily="-112" charset="-128"/>
              </a:rPr>
              <a:t>Space overhead of pointers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1C2119-9AD0-4080-B48A-70CBFAC6B4FE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263" y="1981200"/>
            <a:ext cx="30130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FBFCFF"/>
                </a:solidFill>
                <a:latin typeface="Calibri" charset="0"/>
                <a:ea typeface="Arial Unicode MS" charset="0"/>
                <a:cs typeface="Arial Unicode MS" charset="0"/>
              </a:rPr>
              <a:t>Introduction to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139CB7"/>
          </a:solidFill>
          <a:ln w="9525">
            <a:solidFill>
              <a:srgbClr val="406E8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+mn-lt"/>
              <a:ea typeface="Arial Unicode MS" charset="0"/>
              <a:cs typeface="Arial Unicode M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263" y="2590800"/>
            <a:ext cx="5646737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>
                <a:solidFill>
                  <a:srgbClr val="139CB7"/>
                </a:solidFill>
                <a:latin typeface="Calibri" charset="0"/>
                <a:ea typeface="Arial Unicode MS" charset="0"/>
                <a:cs typeface="Arial Unicode MS" charset="0"/>
              </a:rPr>
              <a:t>Information Retrieval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fld id="{BDC218C0-F03E-4B18-AE6F-5DD123F74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60CBD-D17B-4766-AF6B-32CF12117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02BBF-FB8D-4D77-80FA-F86ED08DD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-112" charset="0"/>
              </a:defRPr>
            </a:lvl1pPr>
          </a:lstStyle>
          <a:p>
            <a:pPr>
              <a:defRPr/>
            </a:pPr>
            <a:fld id="{DA977C1F-D0D5-4ABF-833E-46D8E8623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529A6-9035-45F1-B6EC-C50BD0704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C1E95-A332-4E23-B565-8610A7E5C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ED5FA-A44B-4432-A364-79F85534A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826C9-9A3F-42FC-AFC8-521710708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90824-9E04-46DE-A966-440F296D1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BA6DC-4EB1-471E-831D-AED73B0DD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37D1E-8383-4F1A-B44B-3C9D8BA0F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515F7-0E3D-4EA2-A577-F134C8BD9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50ACB-4EBF-4B3E-A86B-36E661622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pPr>
              <a:defRPr/>
            </a:pPr>
            <a:fld id="{5E1BF756-064A-4767-9A3D-1A568B12A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3733800" cy="274638"/>
          </a:xfrm>
          <a:prstGeom prst="rect">
            <a:avLst/>
          </a:prstGeom>
          <a:solidFill>
            <a:srgbClr val="0E485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 i="1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Introduction to Information Retrieval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33800" y="0"/>
            <a:ext cx="3886200" cy="274638"/>
          </a:xfrm>
          <a:prstGeom prst="rect">
            <a:avLst/>
          </a:prstGeom>
          <a:solidFill>
            <a:srgbClr val="0E485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20000" y="0"/>
            <a:ext cx="1524000" cy="274638"/>
          </a:xfrm>
          <a:prstGeom prst="rect">
            <a:avLst/>
          </a:prstGeom>
          <a:solidFill>
            <a:srgbClr val="139CB7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1" r:id="rId3"/>
    <p:sldLayoutId id="2147483919" r:id="rId4"/>
    <p:sldLayoutId id="2147483920" r:id="rId5"/>
    <p:sldLayoutId id="2147483921" r:id="rId6"/>
    <p:sldLayoutId id="2147483912" r:id="rId7"/>
    <p:sldLayoutId id="2147483913" r:id="rId8"/>
    <p:sldLayoutId id="2147483914" r:id="rId9"/>
    <p:sldLayoutId id="2147483922" r:id="rId10"/>
    <p:sldLayoutId id="2147483915" r:id="rId11"/>
    <p:sldLayoutId id="2147483923" r:id="rId12"/>
    <p:sldLayoutId id="2147483916" r:id="rId1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437085"/>
        </a:buClr>
        <a:buFont typeface="Wingdings" pitchFamily="-112" charset="2"/>
        <a:buChar char="§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357E69"/>
        </a:buClr>
        <a:buFont typeface="Wingdings" pitchFamily="-112" charset="2"/>
        <a:buChar char="§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18BA3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F6E7E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33337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4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hymezone.com/shakespeare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hymezone.com/shakespear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tr-TR" dirty="0" smtClean="0">
                <a:ea typeface="ＭＳ Ｐゴシック" pitchFamily="34" charset="-128"/>
              </a:rPr>
              <a:t>CSE 538</a:t>
            </a:r>
          </a:p>
          <a:p>
            <a:pPr algn="ctr">
              <a:buFont typeface="Wingdings" pitchFamily="2" charset="2"/>
              <a:buNone/>
            </a:pPr>
            <a:endParaRPr lang="tr-TR" dirty="0" smtClean="0">
              <a:ea typeface="ＭＳ Ｐゴシック" pitchFamily="34" charset="-128"/>
            </a:endParaRPr>
          </a:p>
          <a:p>
            <a:pPr algn="ctr">
              <a:buFont typeface="Wingdings" pitchFamily="2" charset="2"/>
              <a:buNone/>
            </a:pPr>
            <a:r>
              <a:rPr lang="tr-TR" dirty="0" smtClean="0">
                <a:ea typeface="ＭＳ Ｐゴシック" pitchFamily="34" charset="-128"/>
              </a:rPr>
              <a:t>MRS BOOK – CHAPTER </a:t>
            </a:r>
            <a:r>
              <a:rPr lang="tr-TR" dirty="0" smtClean="0">
                <a:ea typeface="ＭＳ Ｐゴシック" pitchFamily="34" charset="-128"/>
              </a:rPr>
              <a:t>I</a:t>
            </a:r>
            <a:endParaRPr lang="tr-TR" dirty="0" smtClean="0">
              <a:ea typeface="ＭＳ Ｐゴシック" pitchFamily="34" charset="-128"/>
            </a:endParaRPr>
          </a:p>
          <a:p>
            <a:pPr algn="ctr">
              <a:buFont typeface="Wingdings" pitchFamily="2" charset="2"/>
              <a:buNone/>
            </a:pPr>
            <a:r>
              <a:rPr lang="tr-TR" smtClean="0">
                <a:ea typeface="ＭＳ Ｐゴシック" pitchFamily="34" charset="-128"/>
              </a:rPr>
              <a:t>Boolean</a:t>
            </a:r>
            <a:r>
              <a:rPr lang="tr-TR" dirty="0" smtClean="0">
                <a:ea typeface="ＭＳ Ｐゴシック" pitchFamily="34" charset="-128"/>
              </a:rPr>
              <a:t> Model</a:t>
            </a:r>
            <a:endParaRPr lang="en-US" dirty="0" smtClean="0">
              <a:ea typeface="ＭＳ Ｐゴシック" pitchFamily="34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C1E95-A332-4E23-B565-8610A7E5C04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Unstructured data in 1680</a:t>
            </a: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Which plays of Shakespeare contain the words </a:t>
            </a:r>
            <a:r>
              <a:rPr lang="en-US" b="1" i="1" smtClean="0">
                <a:ea typeface="ＭＳ Ｐゴシック" pitchFamily="-112" charset="-128"/>
              </a:rPr>
              <a:t>Brutus</a:t>
            </a:r>
            <a:r>
              <a:rPr lang="en-US" smtClean="0">
                <a:ea typeface="ＭＳ Ｐゴシック" pitchFamily="-112" charset="-128"/>
              </a:rPr>
              <a:t> </a:t>
            </a:r>
            <a:r>
              <a:rPr lang="en-US" i="1" smtClean="0">
                <a:ea typeface="ＭＳ Ｐゴシック" pitchFamily="-112" charset="-128"/>
              </a:rPr>
              <a:t>AND</a:t>
            </a:r>
            <a:r>
              <a:rPr lang="en-US" smtClean="0">
                <a:ea typeface="ＭＳ Ｐゴシック" pitchFamily="-112" charset="-128"/>
              </a:rPr>
              <a:t> </a:t>
            </a:r>
            <a:r>
              <a:rPr lang="en-US" b="1" i="1" smtClean="0">
                <a:ea typeface="ＭＳ Ｐゴシック" pitchFamily="-112" charset="-128"/>
              </a:rPr>
              <a:t>Caesar</a:t>
            </a:r>
            <a:r>
              <a:rPr lang="en-US" smtClean="0">
                <a:ea typeface="ＭＳ Ｐゴシック" pitchFamily="-112" charset="-128"/>
              </a:rPr>
              <a:t>  but </a:t>
            </a:r>
            <a:r>
              <a:rPr lang="en-US" i="1" smtClean="0">
                <a:ea typeface="ＭＳ Ｐゴシック" pitchFamily="-112" charset="-128"/>
              </a:rPr>
              <a:t>NOT</a:t>
            </a:r>
            <a:r>
              <a:rPr lang="en-US" smtClean="0">
                <a:ea typeface="ＭＳ Ｐゴシック" pitchFamily="-112" charset="-128"/>
              </a:rPr>
              <a:t> </a:t>
            </a:r>
            <a:r>
              <a:rPr lang="en-US" b="1" i="1" smtClean="0">
                <a:ea typeface="ＭＳ Ｐゴシック" pitchFamily="-112" charset="-128"/>
              </a:rPr>
              <a:t>Calpurnia</a:t>
            </a:r>
            <a:r>
              <a:rPr lang="en-US" smtClean="0">
                <a:ea typeface="ＭＳ Ｐゴシック" pitchFamily="-112" charset="-128"/>
              </a:rPr>
              <a:t>?</a:t>
            </a:r>
          </a:p>
          <a:p>
            <a:pPr eaLnBrk="1" hangingPunct="1"/>
            <a:r>
              <a:rPr lang="en-US" smtClean="0">
                <a:ea typeface="ＭＳ Ｐゴシック" pitchFamily="-112" charset="-128"/>
              </a:rPr>
              <a:t>One could </a:t>
            </a:r>
            <a:r>
              <a:rPr lang="en-US" smtClean="0">
                <a:latin typeface="Lucida Sans Typewriter" pitchFamily="-112" charset="0"/>
                <a:ea typeface="ＭＳ Ｐゴシック" pitchFamily="-112" charset="-128"/>
              </a:rPr>
              <a:t>grep</a:t>
            </a:r>
            <a:r>
              <a:rPr lang="en-US" smtClean="0">
                <a:ea typeface="ＭＳ Ｐゴシック" pitchFamily="-112" charset="-128"/>
              </a:rPr>
              <a:t> all of Shakespeare’s plays for </a:t>
            </a:r>
            <a:r>
              <a:rPr lang="en-US" b="1" i="1" smtClean="0">
                <a:ea typeface="ＭＳ Ｐゴシック" pitchFamily="-112" charset="-128"/>
              </a:rPr>
              <a:t>Brutus</a:t>
            </a:r>
            <a:r>
              <a:rPr lang="en-US" smtClean="0">
                <a:ea typeface="ＭＳ Ｐゴシック" pitchFamily="-112" charset="-128"/>
              </a:rPr>
              <a:t> and </a:t>
            </a:r>
            <a:r>
              <a:rPr lang="en-US" b="1" i="1" smtClean="0">
                <a:ea typeface="ＭＳ Ｐゴシック" pitchFamily="-112" charset="-128"/>
              </a:rPr>
              <a:t>Caesar,</a:t>
            </a:r>
            <a:r>
              <a:rPr lang="en-US" smtClean="0">
                <a:ea typeface="ＭＳ Ｐゴシック" pitchFamily="-112" charset="-128"/>
              </a:rPr>
              <a:t> then strip out lines containing </a:t>
            </a:r>
            <a:r>
              <a:rPr lang="en-US" b="1" i="1" smtClean="0">
                <a:ea typeface="ＭＳ Ｐゴシック" pitchFamily="-112" charset="-128"/>
              </a:rPr>
              <a:t>Calpurnia</a:t>
            </a:r>
            <a:r>
              <a:rPr lang="en-US" smtClean="0">
                <a:ea typeface="ＭＳ Ｐゴシック" pitchFamily="-112" charset="-128"/>
              </a:rPr>
              <a:t>?</a:t>
            </a:r>
          </a:p>
          <a:p>
            <a:pPr eaLnBrk="1" hangingPunct="1"/>
            <a:r>
              <a:rPr lang="en-US" smtClean="0">
                <a:ea typeface="ＭＳ Ｐゴシック" pitchFamily="-112" charset="-128"/>
              </a:rPr>
              <a:t>Why is that not the answer?</a:t>
            </a:r>
          </a:p>
          <a:p>
            <a:pPr lvl="1" eaLnBrk="1" hangingPunct="1"/>
            <a:r>
              <a:rPr lang="en-US" smtClean="0">
                <a:ea typeface="ＭＳ Ｐゴシック" pitchFamily="-112" charset="-128"/>
              </a:rPr>
              <a:t>Slow (for large corpora)</a:t>
            </a:r>
          </a:p>
          <a:p>
            <a:pPr lvl="1" eaLnBrk="1" hangingPunct="1"/>
            <a:r>
              <a:rPr lang="en-US" i="1" u="sng" smtClean="0">
                <a:ea typeface="ＭＳ Ｐゴシック" pitchFamily="-112" charset="-128"/>
              </a:rPr>
              <a:t>NOT</a:t>
            </a:r>
            <a:r>
              <a:rPr lang="en-US" smtClean="0">
                <a:ea typeface="ＭＳ Ｐゴシック" pitchFamily="-112" charset="-128"/>
              </a:rPr>
              <a:t> </a:t>
            </a:r>
            <a:r>
              <a:rPr lang="en-US" b="1" i="1" smtClean="0">
                <a:ea typeface="ＭＳ Ｐゴシック" pitchFamily="-112" charset="-128"/>
              </a:rPr>
              <a:t>Calpurnia</a:t>
            </a:r>
            <a:r>
              <a:rPr lang="en-US" smtClean="0">
                <a:ea typeface="ＭＳ Ｐゴシック" pitchFamily="-112" charset="-128"/>
              </a:rPr>
              <a:t> is non-trivial</a:t>
            </a:r>
          </a:p>
          <a:p>
            <a:pPr lvl="1" eaLnBrk="1" hangingPunct="1"/>
            <a:r>
              <a:rPr lang="en-US" smtClean="0">
                <a:ea typeface="ＭＳ Ｐゴシック" pitchFamily="-112" charset="-128"/>
              </a:rPr>
              <a:t>Other operations (e.g., find the word </a:t>
            </a:r>
            <a:r>
              <a:rPr lang="en-US" b="1" i="1" smtClean="0">
                <a:ea typeface="ＭＳ Ｐゴシック" pitchFamily="-112" charset="-128"/>
              </a:rPr>
              <a:t>Romans </a:t>
            </a:r>
            <a:r>
              <a:rPr lang="en-US" smtClean="0">
                <a:ea typeface="ＭＳ Ｐゴシック" pitchFamily="-112" charset="-128"/>
              </a:rPr>
              <a:t>near</a:t>
            </a:r>
            <a:r>
              <a:rPr lang="en-US" b="1" smtClean="0">
                <a:ea typeface="ＭＳ Ｐゴシック" pitchFamily="-112" charset="-128"/>
              </a:rPr>
              <a:t> </a:t>
            </a:r>
            <a:r>
              <a:rPr lang="en-US" b="1" i="1" smtClean="0">
                <a:ea typeface="ＭＳ Ｐゴシック" pitchFamily="-112" charset="-128"/>
              </a:rPr>
              <a:t>countrymen</a:t>
            </a:r>
            <a:r>
              <a:rPr lang="en-US" smtClean="0">
                <a:ea typeface="ＭＳ Ｐゴシック" pitchFamily="-112" charset="-128"/>
              </a:rPr>
              <a:t>) not feasible</a:t>
            </a:r>
          </a:p>
          <a:p>
            <a:pPr lvl="1" eaLnBrk="1" hangingPunct="1"/>
            <a:r>
              <a:rPr lang="en-US" smtClean="0">
                <a:ea typeface="ＭＳ Ｐゴシック" pitchFamily="-112" charset="-128"/>
              </a:rPr>
              <a:t>Ranked retrieval (best documents to return)</a:t>
            </a:r>
          </a:p>
          <a:p>
            <a:pPr lvl="2" eaLnBrk="1" hangingPunct="1"/>
            <a:r>
              <a:rPr lang="en-US" smtClean="0">
                <a:ea typeface="ＭＳ Ｐゴシック" pitchFamily="-112" charset="-128"/>
              </a:rPr>
              <a:t>Later lectures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064EDC-36AF-4F0B-A165-ACBE694AA7A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Term-document incidence</a:t>
            </a:r>
          </a:p>
        </p:txBody>
      </p:sp>
      <p:graphicFrame>
        <p:nvGraphicFramePr>
          <p:cNvPr id="1026" name="Object 1028"/>
          <p:cNvGraphicFramePr>
            <a:graphicFrameLocks noChangeAspect="1"/>
          </p:cNvGraphicFramePr>
          <p:nvPr>
            <p:ph idx="1"/>
          </p:nvPr>
        </p:nvGraphicFramePr>
        <p:xfrm>
          <a:off x="762000" y="2284413"/>
          <a:ext cx="7637463" cy="2841625"/>
        </p:xfrm>
        <a:graphic>
          <a:graphicData uri="http://schemas.openxmlformats.org/presentationml/2006/ole">
            <p:oleObj spid="_x0000_s1026" name="Worksheet" r:id="rId3" imgW="11250000" imgH="4185000" progId="Excel.Sheet.8">
              <p:embed/>
            </p:oleObj>
          </a:graphicData>
        </a:graphic>
      </p:graphicFrame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5638800" y="5568950"/>
            <a:ext cx="28194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1 if </a:t>
            </a:r>
            <a:r>
              <a:rPr lang="en-US">
                <a:solidFill>
                  <a:schemeClr val="folHlink"/>
                </a:solidFill>
                <a:latin typeface="Arial" charset="0"/>
              </a:rPr>
              <a:t>play</a:t>
            </a:r>
            <a:r>
              <a:rPr lang="en-US">
                <a:latin typeface="Arial" charset="0"/>
              </a:rPr>
              <a:t> contains </a:t>
            </a:r>
            <a:r>
              <a:rPr lang="en-US">
                <a:solidFill>
                  <a:srgbClr val="990033"/>
                </a:solidFill>
                <a:latin typeface="Arial" charset="0"/>
              </a:rPr>
              <a:t>word</a:t>
            </a:r>
            <a:r>
              <a:rPr lang="en-US">
                <a:latin typeface="Arial" charset="0"/>
              </a:rPr>
              <a:t>, 0 otherwise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H="1" flipV="1">
            <a:off x="4267200" y="3733800"/>
            <a:ext cx="1371600" cy="18288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762000" y="5715000"/>
            <a:ext cx="3978275" cy="7016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/>
              <a:t>Brutus</a:t>
            </a:r>
            <a:r>
              <a:rPr lang="en-US" sz="2000"/>
              <a:t> </a:t>
            </a:r>
            <a:r>
              <a:rPr lang="en-US" sz="2000" i="1"/>
              <a:t>AND</a:t>
            </a:r>
            <a:r>
              <a:rPr lang="en-US" sz="2000"/>
              <a:t> </a:t>
            </a:r>
            <a:r>
              <a:rPr lang="en-US" sz="2000" b="1" i="1"/>
              <a:t>Caesar</a:t>
            </a:r>
            <a:r>
              <a:rPr lang="en-US" sz="2000"/>
              <a:t> </a:t>
            </a:r>
            <a:r>
              <a:rPr lang="en-US" sz="2000" i="1"/>
              <a:t>BUT</a:t>
            </a:r>
            <a:r>
              <a:rPr lang="en-US" sz="2000"/>
              <a:t> </a:t>
            </a:r>
            <a:r>
              <a:rPr lang="en-US" sz="2000" i="1"/>
              <a:t>NOT</a:t>
            </a:r>
            <a:r>
              <a:rPr lang="en-US" sz="2000"/>
              <a:t> </a:t>
            </a:r>
            <a:r>
              <a:rPr lang="en-US" sz="2000" b="1" i="1"/>
              <a:t>Calpurnia</a:t>
            </a:r>
          </a:p>
        </p:txBody>
      </p:sp>
      <p:sp>
        <p:nvSpPr>
          <p:cNvPr id="1031" name="TextBox 6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Incidence vectors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So we have a 0/1 vector for each term.</a:t>
            </a:r>
          </a:p>
          <a:p>
            <a:pPr eaLnBrk="1" hangingPunct="1"/>
            <a:r>
              <a:rPr lang="en-US" smtClean="0">
                <a:ea typeface="ＭＳ Ｐゴシック" pitchFamily="-112" charset="-128"/>
              </a:rPr>
              <a:t>To answer query: take the vectors for </a:t>
            </a:r>
            <a:r>
              <a:rPr lang="en-US" b="1" i="1" smtClean="0">
                <a:ea typeface="ＭＳ Ｐゴシック" pitchFamily="-112" charset="-128"/>
              </a:rPr>
              <a:t>Brutus, Caesar</a:t>
            </a:r>
            <a:r>
              <a:rPr lang="en-US" smtClean="0">
                <a:ea typeface="ＭＳ Ｐゴシック" pitchFamily="-112" charset="-128"/>
              </a:rPr>
              <a:t> and </a:t>
            </a:r>
            <a:r>
              <a:rPr lang="en-US" b="1" i="1" smtClean="0">
                <a:ea typeface="ＭＳ Ｐゴシック" pitchFamily="-112" charset="-128"/>
              </a:rPr>
              <a:t>Calpurnia</a:t>
            </a:r>
            <a:r>
              <a:rPr lang="en-US" smtClean="0">
                <a:ea typeface="ＭＳ Ｐゴシック" pitchFamily="-112" charset="-128"/>
              </a:rPr>
              <a:t> (complemented) </a:t>
            </a:r>
            <a:r>
              <a:rPr lang="en-US" smtClean="0">
                <a:ea typeface="ＭＳ Ｐゴシック" pitchFamily="-112" charset="-128"/>
                <a:sym typeface="Wingdings" pitchFamily="-112" charset="2"/>
              </a:rPr>
              <a:t>  b</a:t>
            </a:r>
            <a:r>
              <a:rPr lang="en-US" smtClean="0">
                <a:ea typeface="ＭＳ Ｐゴシック" pitchFamily="-112" charset="-128"/>
              </a:rPr>
              <a:t>itwise </a:t>
            </a:r>
            <a:r>
              <a:rPr lang="en-US" i="1" smtClean="0">
                <a:ea typeface="ＭＳ Ｐゴシック" pitchFamily="-112" charset="-128"/>
              </a:rPr>
              <a:t>AND</a:t>
            </a:r>
            <a:r>
              <a:rPr lang="en-US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n-US" smtClean="0">
                <a:ea typeface="ＭＳ Ｐゴシック" pitchFamily="-112" charset="-128"/>
              </a:rPr>
              <a:t>110100 </a:t>
            </a:r>
            <a:r>
              <a:rPr lang="en-US" i="1" smtClean="0">
                <a:ea typeface="ＭＳ Ｐゴシック" pitchFamily="-112" charset="-128"/>
              </a:rPr>
              <a:t>AND</a:t>
            </a:r>
            <a:r>
              <a:rPr lang="en-US" smtClean="0">
                <a:ea typeface="ＭＳ Ｐゴシック" pitchFamily="-112" charset="-128"/>
              </a:rPr>
              <a:t> 110111 </a:t>
            </a:r>
            <a:r>
              <a:rPr lang="en-US" i="1" smtClean="0">
                <a:ea typeface="ＭＳ Ｐゴシック" pitchFamily="-112" charset="-128"/>
              </a:rPr>
              <a:t>AND</a:t>
            </a:r>
            <a:r>
              <a:rPr lang="en-US" smtClean="0">
                <a:ea typeface="ＭＳ Ｐゴシック" pitchFamily="-112" charset="-128"/>
              </a:rPr>
              <a:t> 101111 = 100100. 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E01396-7307-4A1F-8788-DDAFBB97565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Answers to query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077200" cy="4876800"/>
          </a:xfrm>
        </p:spPr>
        <p:txBody>
          <a:bodyPr/>
          <a:lstStyle/>
          <a:p>
            <a:pPr eaLnBrk="1" hangingPunct="1"/>
            <a:r>
              <a:rPr lang="en-US" sz="3400" smtClean="0">
                <a:latin typeface="Arial" charset="0"/>
                <a:ea typeface="ＭＳ Ｐゴシック" pitchFamily="-112" charset="-128"/>
              </a:rPr>
              <a:t>Antony and Cleopatra,</a:t>
            </a:r>
            <a:r>
              <a:rPr lang="en-US" sz="3400" smtClean="0">
                <a:ea typeface="ＭＳ Ｐゴシック" pitchFamily="-112" charset="-128"/>
              </a:rPr>
              <a:t> </a:t>
            </a:r>
            <a:r>
              <a:rPr lang="en-US" sz="3400" smtClean="0">
                <a:latin typeface="Arial" charset="0"/>
                <a:ea typeface="ＭＳ Ｐゴシック" pitchFamily="-112" charset="-128"/>
              </a:rPr>
              <a:t>Act III, Scene ii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i="1" smtClean="0">
                <a:latin typeface="Arial" charset="0"/>
                <a:ea typeface="ＭＳ Ｐゴシック" pitchFamily="-112" charset="-128"/>
              </a:rPr>
              <a:t>Agrippa</a:t>
            </a:r>
            <a:r>
              <a:rPr lang="en-US" sz="1800" smtClean="0">
                <a:latin typeface="Arial" charset="0"/>
                <a:ea typeface="ＭＳ Ｐゴシック" pitchFamily="-112" charset="-128"/>
              </a:rPr>
              <a:t> [Aside to DOMITIUS ENOBARBUS]: Why, Enobarbus,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smtClean="0">
                <a:latin typeface="Arial" charset="0"/>
                <a:ea typeface="ＭＳ Ｐゴシック" pitchFamily="-112" charset="-128"/>
              </a:rPr>
              <a:t>                           When Antony found Julius </a:t>
            </a:r>
            <a:r>
              <a:rPr lang="en-US" sz="1800" b="1" i="1" smtClean="0">
                <a:latin typeface="Arial" charset="0"/>
                <a:ea typeface="ＭＳ Ｐゴシック" pitchFamily="-112" charset="-128"/>
              </a:rPr>
              <a:t>Caesar</a:t>
            </a:r>
            <a:r>
              <a:rPr lang="en-US" sz="1800" smtClean="0">
                <a:latin typeface="Arial" charset="0"/>
                <a:ea typeface="ＭＳ Ｐゴシック" pitchFamily="-112" charset="-128"/>
              </a:rPr>
              <a:t> dead,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smtClean="0">
                <a:latin typeface="Arial" charset="0"/>
                <a:ea typeface="ＭＳ Ｐゴシック" pitchFamily="-112" charset="-128"/>
              </a:rPr>
              <a:t>                           He cried almost to roaring; and he wept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smtClean="0">
                <a:latin typeface="Arial" charset="0"/>
                <a:ea typeface="ＭＳ Ｐゴシック" pitchFamily="-112" charset="-128"/>
              </a:rPr>
              <a:t>                           When at Philippi he found </a:t>
            </a:r>
            <a:r>
              <a:rPr lang="en-US" sz="1800" b="1" i="1" smtClean="0">
                <a:latin typeface="Arial" charset="0"/>
                <a:ea typeface="ＭＳ Ｐゴシック" pitchFamily="-112" charset="-128"/>
              </a:rPr>
              <a:t>Brutus</a:t>
            </a:r>
            <a:r>
              <a:rPr lang="en-US" sz="1800" smtClean="0">
                <a:latin typeface="Arial" charset="0"/>
                <a:ea typeface="ＭＳ Ｐゴシック" pitchFamily="-112" charset="-128"/>
              </a:rPr>
              <a:t> slain.</a:t>
            </a:r>
          </a:p>
          <a:p>
            <a:pPr eaLnBrk="1" hangingPunct="1"/>
            <a:endParaRPr lang="en-US" sz="1800" smtClean="0">
              <a:latin typeface="Arial" charset="0"/>
              <a:ea typeface="ＭＳ Ｐゴシック" pitchFamily="-112" charset="-128"/>
            </a:endParaRPr>
          </a:p>
          <a:p>
            <a:pPr eaLnBrk="1" hangingPunct="1"/>
            <a:r>
              <a:rPr lang="en-US" sz="3400" smtClean="0">
                <a:latin typeface="Arial" charset="0"/>
                <a:ea typeface="ＭＳ Ｐゴシック" pitchFamily="-112" charset="-128"/>
              </a:rPr>
              <a:t>Hamlet, Act III, Scene ii</a:t>
            </a:r>
            <a:endParaRPr lang="en-US" sz="1700" smtClean="0">
              <a:latin typeface="Arial" charset="0"/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 sz="1800" i="1" smtClean="0">
                <a:latin typeface="Arial" charset="0"/>
                <a:ea typeface="ＭＳ Ｐゴシック" pitchFamily="-112" charset="-128"/>
              </a:rPr>
              <a:t>Lord Polonius:</a:t>
            </a:r>
            <a:r>
              <a:rPr lang="en-US" sz="1800" smtClean="0">
                <a:latin typeface="Arial" charset="0"/>
                <a:ea typeface="ＭＳ Ｐゴシック" pitchFamily="-112" charset="-128"/>
              </a:rPr>
              <a:t> I did enact Julius </a:t>
            </a:r>
            <a:r>
              <a:rPr lang="en-US" sz="1800" b="1" i="1" smtClean="0">
                <a:latin typeface="Arial" charset="0"/>
                <a:ea typeface="ＭＳ Ｐゴシック" pitchFamily="-112" charset="-128"/>
              </a:rPr>
              <a:t>Caesar</a:t>
            </a:r>
            <a:r>
              <a:rPr lang="en-US" sz="1800" smtClean="0">
                <a:latin typeface="Arial" charset="0"/>
                <a:ea typeface="ＭＳ Ｐゴシック" pitchFamily="-112" charset="-128"/>
              </a:rPr>
              <a:t> I was killed i' the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smtClean="0">
                <a:latin typeface="Arial" charset="0"/>
                <a:ea typeface="ＭＳ Ｐゴシック" pitchFamily="-112" charset="-128"/>
              </a:rPr>
              <a:t>                       Capitol; </a:t>
            </a:r>
            <a:r>
              <a:rPr lang="en-US" sz="1800" b="1" i="1" smtClean="0">
                <a:latin typeface="Arial" charset="0"/>
                <a:ea typeface="ＭＳ Ｐゴシック" pitchFamily="-112" charset="-128"/>
              </a:rPr>
              <a:t>Brutus</a:t>
            </a:r>
            <a:r>
              <a:rPr lang="en-US" sz="1800" smtClean="0">
                <a:latin typeface="Arial" charset="0"/>
                <a:ea typeface="ＭＳ Ｐゴシック" pitchFamily="-112" charset="-128"/>
              </a:rPr>
              <a:t> killed me.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89EF77-BAB7-41B1-B70A-6806C67CA7C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1.1</a:t>
            </a:r>
          </a:p>
        </p:txBody>
      </p:sp>
      <p:pic>
        <p:nvPicPr>
          <p:cNvPr id="19462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3962400"/>
            <a:ext cx="19748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ea typeface="ＭＳ Ｐゴシック" pitchFamily="-112" charset="-128"/>
              </a:rPr>
              <a:t>Basic assumptions of Information Retrieval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357E69"/>
              </a:buClr>
            </a:pPr>
            <a:r>
              <a:rPr lang="en-US" smtClean="0">
                <a:solidFill>
                  <a:srgbClr val="357E69"/>
                </a:solidFill>
                <a:ea typeface="ＭＳ Ｐゴシック" pitchFamily="-112" charset="-128"/>
              </a:rPr>
              <a:t>Collection</a:t>
            </a:r>
            <a:r>
              <a:rPr lang="en-US" smtClean="0">
                <a:ea typeface="ＭＳ Ｐゴシック" pitchFamily="-112" charset="-128"/>
              </a:rPr>
              <a:t>: Fixed set of documents</a:t>
            </a:r>
            <a:r>
              <a:rPr lang="tr-TR" smtClean="0">
                <a:ea typeface="ＭＳ Ｐゴシック" pitchFamily="-112" charset="-128"/>
              </a:rPr>
              <a:t> </a:t>
            </a:r>
          </a:p>
          <a:p>
            <a:pPr lvl="1" eaLnBrk="1" hangingPunct="1"/>
            <a:r>
              <a:rPr lang="tr-TR" smtClean="0">
                <a:ea typeface="ＭＳ Ｐゴシック" pitchFamily="-112" charset="-128"/>
              </a:rPr>
              <a:t>Also called corpus </a:t>
            </a:r>
            <a:r>
              <a:rPr lang="en-US" smtClean="0">
                <a:ea typeface="ＭＳ Ｐゴシック" pitchFamily="-112" charset="-128"/>
              </a:rPr>
              <a:t>(a body of</a:t>
            </a:r>
            <a:r>
              <a:rPr lang="tr-TR" smtClean="0">
                <a:ea typeface="ＭＳ Ｐゴシック" pitchFamily="-112" charset="-128"/>
              </a:rPr>
              <a:t> </a:t>
            </a:r>
            <a:r>
              <a:rPr lang="en-US" smtClean="0">
                <a:ea typeface="ＭＳ Ｐゴシック" pitchFamily="-112" charset="-128"/>
              </a:rPr>
              <a:t>texts)</a:t>
            </a:r>
          </a:p>
          <a:p>
            <a:pPr eaLnBrk="1" hangingPunct="1"/>
            <a:r>
              <a:rPr lang="en-US" smtClean="0">
                <a:solidFill>
                  <a:srgbClr val="357E69"/>
                </a:solidFill>
                <a:ea typeface="ＭＳ Ｐゴシック" pitchFamily="-112" charset="-128"/>
              </a:rPr>
              <a:t>Goal</a:t>
            </a:r>
            <a:r>
              <a:rPr lang="en-US" smtClean="0">
                <a:ea typeface="ＭＳ Ｐゴシック" pitchFamily="-112" charset="-128"/>
              </a:rPr>
              <a:t>: Retrieve documents with information that is </a:t>
            </a:r>
            <a:r>
              <a:rPr lang="en-US" u="sng" smtClean="0">
                <a:ea typeface="ＭＳ Ｐゴシック" pitchFamily="-112" charset="-128"/>
              </a:rPr>
              <a:t>relevant</a:t>
            </a:r>
            <a:r>
              <a:rPr lang="en-US" smtClean="0">
                <a:ea typeface="ＭＳ Ｐゴシック" pitchFamily="-112" charset="-128"/>
              </a:rPr>
              <a:t> to the user’s </a:t>
            </a:r>
            <a:r>
              <a:rPr lang="en-US" smtClean="0">
                <a:solidFill>
                  <a:srgbClr val="357E69"/>
                </a:solidFill>
                <a:ea typeface="ＭＳ Ｐゴシック" pitchFamily="-112" charset="-128"/>
              </a:rPr>
              <a:t>information need</a:t>
            </a:r>
            <a:r>
              <a:rPr lang="en-US" smtClean="0">
                <a:solidFill>
                  <a:schemeClr val="hlink"/>
                </a:solidFill>
                <a:ea typeface="ＭＳ Ｐゴシック" pitchFamily="-112" charset="-128"/>
              </a:rPr>
              <a:t> </a:t>
            </a:r>
            <a:r>
              <a:rPr lang="en-US" smtClean="0">
                <a:solidFill>
                  <a:srgbClr val="0D0D0D"/>
                </a:solidFill>
                <a:ea typeface="ＭＳ Ｐゴシック" pitchFamily="-112" charset="-128"/>
              </a:rPr>
              <a:t>and helps the user complete a </a:t>
            </a:r>
            <a:r>
              <a:rPr lang="en-US" smtClean="0">
                <a:solidFill>
                  <a:schemeClr val="accent2"/>
                </a:solidFill>
                <a:ea typeface="ＭＳ Ｐゴシック" pitchFamily="-112" charset="-128"/>
              </a:rPr>
              <a:t>task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708C07-B0D5-4D5F-ABC5-7CABD69424F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1.1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The classic search model</a:t>
            </a: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5308600" y="5761038"/>
            <a:ext cx="0" cy="23812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5562600" y="6142038"/>
            <a:ext cx="1617663" cy="639762"/>
          </a:xfrm>
          <a:prstGeom prst="flowChartMultidocument">
            <a:avLst/>
          </a:prstGeom>
          <a:solidFill>
            <a:srgbClr val="7CA8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400" b="1">
                <a:latin typeface="Arial" charset="0"/>
              </a:rPr>
              <a:t>Corpus</a:t>
            </a:r>
            <a:br>
              <a:rPr lang="en-US" sz="1400" b="1">
                <a:latin typeface="Arial" charset="0"/>
              </a:rPr>
            </a:br>
            <a:endParaRPr lang="en-US" sz="1400" b="1">
              <a:latin typeface="Arial" charset="0"/>
            </a:endParaRPr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1939925" y="1587500"/>
            <a:ext cx="1617663" cy="639763"/>
          </a:xfrm>
          <a:prstGeom prst="ellipse">
            <a:avLst/>
          </a:prstGeom>
          <a:solidFill>
            <a:srgbClr val="7CA8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400" b="1">
                <a:latin typeface="Arial" charset="0"/>
              </a:rPr>
              <a:t>TASK</a:t>
            </a:r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1939925" y="2478088"/>
            <a:ext cx="1617663" cy="638175"/>
          </a:xfrm>
          <a:prstGeom prst="ellipse">
            <a:avLst/>
          </a:prstGeom>
          <a:solidFill>
            <a:srgbClr val="7CA8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400" b="1">
                <a:latin typeface="Arial" charset="0"/>
              </a:rPr>
              <a:t> Info Need</a:t>
            </a:r>
            <a:br>
              <a:rPr lang="en-US" sz="1400" b="1">
                <a:latin typeface="Arial" charset="0"/>
              </a:rPr>
            </a:br>
            <a:endParaRPr lang="en-US" sz="1400" b="1">
              <a:latin typeface="Arial" charset="0"/>
            </a:endParaRP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1939925" y="4254500"/>
            <a:ext cx="1617663" cy="641350"/>
          </a:xfrm>
          <a:prstGeom prst="flowChartManualInput">
            <a:avLst/>
          </a:prstGeom>
          <a:solidFill>
            <a:srgbClr val="7CA8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400" b="1">
                <a:latin typeface="Arial" charset="0"/>
              </a:rPr>
              <a:t>Query</a:t>
            </a:r>
            <a:br>
              <a:rPr lang="en-US" sz="1400" b="1">
                <a:latin typeface="Arial" charset="0"/>
              </a:rPr>
            </a:br>
            <a:endParaRPr lang="en-US" sz="1400" b="1">
              <a:latin typeface="Arial" charset="0"/>
            </a:endParaRPr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1939925" y="3365500"/>
            <a:ext cx="1617663" cy="639763"/>
          </a:xfrm>
          <a:prstGeom prst="ellipse">
            <a:avLst/>
          </a:prstGeom>
          <a:solidFill>
            <a:srgbClr val="7CA8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400" b="1">
                <a:latin typeface="Arial" charset="0"/>
              </a:rPr>
              <a:t> Verbal form</a:t>
            </a: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2747963" y="2227263"/>
            <a:ext cx="0" cy="2508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2747963" y="3994150"/>
            <a:ext cx="0" cy="3190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2747963" y="3116263"/>
            <a:ext cx="0" cy="260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3235325" y="6049963"/>
            <a:ext cx="1617663" cy="639762"/>
          </a:xfrm>
          <a:prstGeom prst="flowChartTerminator">
            <a:avLst/>
          </a:prstGeom>
          <a:solidFill>
            <a:srgbClr val="7CA8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400" b="1">
                <a:latin typeface="Arial" charset="0"/>
              </a:rPr>
              <a:t>Results</a:t>
            </a:r>
            <a:br>
              <a:rPr lang="en-US" sz="1400" b="1">
                <a:latin typeface="Arial" charset="0"/>
              </a:rPr>
            </a:br>
            <a:endParaRPr lang="en-US" sz="1400" b="1">
              <a:latin typeface="Arial" charset="0"/>
            </a:endParaRPr>
          </a:p>
        </p:txBody>
      </p:sp>
      <p:sp>
        <p:nvSpPr>
          <p:cNvPr id="21517" name="AutoShape 13"/>
          <p:cNvSpPr>
            <a:spLocks noChangeArrowheads="1"/>
          </p:cNvSpPr>
          <p:nvPr/>
        </p:nvSpPr>
        <p:spPr bwMode="auto">
          <a:xfrm>
            <a:off x="3235325" y="5160963"/>
            <a:ext cx="1617663" cy="639762"/>
          </a:xfrm>
          <a:prstGeom prst="flowChartProcess">
            <a:avLst/>
          </a:prstGeom>
          <a:solidFill>
            <a:srgbClr val="7CA8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400" b="1">
                <a:latin typeface="Arial" charset="0"/>
              </a:rPr>
              <a:t>SEARCH</a:t>
            </a:r>
            <a:br>
              <a:rPr lang="en-US" sz="1400" b="1">
                <a:latin typeface="Arial" charset="0"/>
              </a:rPr>
            </a:br>
            <a:r>
              <a:rPr lang="en-US" sz="1400" b="1">
                <a:latin typeface="Arial" charset="0"/>
              </a:rPr>
              <a:t>ENGINE</a:t>
            </a:r>
            <a:br>
              <a:rPr lang="en-US" sz="1400" b="1">
                <a:latin typeface="Arial" charset="0"/>
              </a:rPr>
            </a:br>
            <a:endParaRPr lang="en-US" sz="1400" b="1">
              <a:latin typeface="Arial" charset="0"/>
            </a:endParaRPr>
          </a:p>
        </p:txBody>
      </p:sp>
      <p:sp>
        <p:nvSpPr>
          <p:cNvPr id="21518" name="Oval 14"/>
          <p:cNvSpPr>
            <a:spLocks noChangeArrowheads="1"/>
          </p:cNvSpPr>
          <p:nvPr/>
        </p:nvSpPr>
        <p:spPr bwMode="auto">
          <a:xfrm>
            <a:off x="258763" y="6049963"/>
            <a:ext cx="1722437" cy="639762"/>
          </a:xfrm>
          <a:prstGeom prst="ellipse">
            <a:avLst/>
          </a:prstGeom>
          <a:solidFill>
            <a:srgbClr val="7CA8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400" b="1">
                <a:latin typeface="Arial" charset="0"/>
              </a:rPr>
              <a:t>Query</a:t>
            </a:r>
            <a:br>
              <a:rPr lang="en-US" sz="1400" b="1">
                <a:latin typeface="Arial" charset="0"/>
              </a:rPr>
            </a:br>
            <a:r>
              <a:rPr lang="en-US" sz="1400" b="1">
                <a:latin typeface="Arial" charset="0"/>
              </a:rPr>
              <a:t>Refinement </a:t>
            </a:r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2747963" y="4895850"/>
            <a:ext cx="1293812" cy="2651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H="1" flipV="1">
            <a:off x="4841875" y="5535613"/>
            <a:ext cx="1482725" cy="6064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 flipH="1">
            <a:off x="1981200" y="6359525"/>
            <a:ext cx="1254125" cy="111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 flipV="1">
            <a:off x="1046163" y="4676775"/>
            <a:ext cx="0" cy="13731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1038225" y="4675188"/>
            <a:ext cx="8604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>
            <a:off x="4038600" y="5802313"/>
            <a:ext cx="0" cy="2381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54741" name="Text Box 21"/>
          <p:cNvSpPr txBox="1">
            <a:spLocks noChangeArrowheads="1"/>
          </p:cNvSpPr>
          <p:nvPr/>
        </p:nvSpPr>
        <p:spPr bwMode="auto">
          <a:xfrm>
            <a:off x="5407025" y="1557338"/>
            <a:ext cx="2951163" cy="701675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folHlink"/>
              </a:buClr>
              <a:buSzPct val="75000"/>
              <a:buFont typeface="Comic Sans MS" pitchFamily="-112" charset="0"/>
              <a:buNone/>
              <a:defRPr/>
            </a:pPr>
            <a:r>
              <a:rPr kumimoji="1" lang="en-US" sz="2000">
                <a:solidFill>
                  <a:schemeClr val="tx2"/>
                </a:solidFill>
                <a:latin typeface="Times New Roman" pitchFamily="-112" charset="0"/>
              </a:rPr>
              <a:t>Get rid of mice in a politically correct way</a:t>
            </a:r>
            <a:endParaRPr kumimoji="1" lang="en-US" sz="2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12" charset="0"/>
            </a:endParaRP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5424488" y="2544763"/>
            <a:ext cx="2824162" cy="579437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chemeClr val="folHlink"/>
              </a:buClr>
              <a:buSzPct val="75000"/>
              <a:buFont typeface="Comic Sans MS" pitchFamily="-112" charset="0"/>
              <a:buNone/>
            </a:pPr>
            <a:r>
              <a:rPr kumimoji="1" lang="en-US" sz="2000">
                <a:solidFill>
                  <a:schemeClr val="tx2"/>
                </a:solidFill>
                <a:latin typeface="Times New Roman" pitchFamily="-112" charset="0"/>
              </a:rPr>
              <a:t>Info about removing mice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  <a:buClr>
                <a:schemeClr val="folHlink"/>
              </a:buClr>
              <a:buSzPct val="75000"/>
              <a:buFont typeface="Comic Sans MS" pitchFamily="-112" charset="0"/>
              <a:buNone/>
            </a:pPr>
            <a:r>
              <a:rPr kumimoji="1" lang="en-US" sz="2000">
                <a:solidFill>
                  <a:schemeClr val="tx2"/>
                </a:solidFill>
                <a:latin typeface="Times New Roman" pitchFamily="-112" charset="0"/>
              </a:rPr>
              <a:t>without killing them </a:t>
            </a:r>
          </a:p>
        </p:txBody>
      </p:sp>
      <p:sp>
        <p:nvSpPr>
          <p:cNvPr id="1054743" name="Text Box 23"/>
          <p:cNvSpPr txBox="1">
            <a:spLocks noChangeArrowheads="1"/>
          </p:cNvSpPr>
          <p:nvPr/>
        </p:nvSpPr>
        <p:spPr bwMode="auto">
          <a:xfrm>
            <a:off x="5424488" y="3462338"/>
            <a:ext cx="2889250" cy="396875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folHlink"/>
              </a:buClr>
              <a:buSzPct val="75000"/>
              <a:buFont typeface="Comic Sans MS" pitchFamily="-112" charset="0"/>
              <a:buNone/>
              <a:defRPr/>
            </a:pPr>
            <a:r>
              <a:rPr kumimoji="1"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</a:rPr>
              <a:t> </a:t>
            </a:r>
            <a:r>
              <a:rPr kumimoji="1" lang="en-US" sz="2000">
                <a:solidFill>
                  <a:schemeClr val="tx2"/>
                </a:solidFill>
                <a:latin typeface="Times New Roman" pitchFamily="-112" charset="0"/>
              </a:rPr>
              <a:t>How do I trap mice alive?</a:t>
            </a:r>
            <a:endParaRPr kumimoji="1" lang="en-US" sz="2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12" charset="0"/>
            </a:endParaRPr>
          </a:p>
        </p:txBody>
      </p:sp>
      <p:pic>
        <p:nvPicPr>
          <p:cNvPr id="21528" name="Picture 24" descr="search_lg"/>
          <p:cNvPicPr>
            <a:picLocks noChangeAspect="1" noChangeArrowheads="1"/>
          </p:cNvPicPr>
          <p:nvPr/>
        </p:nvPicPr>
        <p:blipFill>
          <a:blip r:embed="rId3" cstate="print"/>
          <a:srcRect l="24524" t="-3798"/>
          <a:stretch>
            <a:fillRect/>
          </a:stretch>
        </p:blipFill>
        <p:spPr bwMode="auto">
          <a:xfrm>
            <a:off x="5332413" y="4257675"/>
            <a:ext cx="3554412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6011863" y="4386263"/>
            <a:ext cx="1406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-112" charset="0"/>
              <a:buNone/>
            </a:pPr>
            <a:r>
              <a:rPr kumimoji="1" lang="en-US" sz="1600" b="1">
                <a:solidFill>
                  <a:schemeClr val="tx2"/>
                </a:solidFill>
                <a:latin typeface="Courier New" pitchFamily="-112" charset="0"/>
              </a:rPr>
              <a:t>mouse trap</a:t>
            </a:r>
            <a:endParaRPr kumimoji="1" lang="en-US" sz="28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>
            <a:off x="6807200" y="2238375"/>
            <a:ext cx="1588" cy="3492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>
            <a:off x="6796088" y="3103563"/>
            <a:ext cx="1587" cy="4111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>
            <a:off x="6811963" y="3856038"/>
            <a:ext cx="1587" cy="4111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21533" name="AutoShape 29"/>
          <p:cNvCxnSpPr>
            <a:cxnSpLocks noChangeShapeType="1"/>
          </p:cNvCxnSpPr>
          <p:nvPr/>
        </p:nvCxnSpPr>
        <p:spPr bwMode="auto">
          <a:xfrm flipH="1">
            <a:off x="2874963" y="2357438"/>
            <a:ext cx="250825" cy="0"/>
          </a:xfrm>
          <a:prstGeom prst="straightConnector1">
            <a:avLst/>
          </a:prstGeom>
          <a:noFill/>
          <a:ln w="9525">
            <a:noFill/>
            <a:round/>
            <a:headEnd/>
            <a:tailEnd type="triangle" w="med" len="med"/>
          </a:ln>
        </p:spPr>
      </p:cxn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709863" y="2176463"/>
            <a:ext cx="4060825" cy="369887"/>
            <a:chOff x="1707" y="1102"/>
            <a:chExt cx="2558" cy="233"/>
          </a:xfrm>
        </p:grpSpPr>
        <p:sp>
          <p:nvSpPr>
            <p:cNvPr id="21543" name="Text Box 31"/>
            <p:cNvSpPr txBox="1">
              <a:spLocks noChangeArrowheads="1"/>
            </p:cNvSpPr>
            <p:nvPr/>
          </p:nvSpPr>
          <p:spPr bwMode="auto">
            <a:xfrm>
              <a:off x="2277" y="1102"/>
              <a:ext cx="1127" cy="233"/>
            </a:xfrm>
            <a:prstGeom prst="rect">
              <a:avLst/>
            </a:prstGeom>
            <a:solidFill>
              <a:srgbClr val="88F29C"/>
            </a:solidFill>
            <a:ln w="28575">
              <a:solidFill>
                <a:srgbClr val="98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800">
                  <a:solidFill>
                    <a:srgbClr val="980000"/>
                  </a:solidFill>
                  <a:latin typeface="Arial" charset="0"/>
                </a:rPr>
                <a:t>Misconception?</a:t>
              </a:r>
              <a:endParaRPr kumimoji="1" lang="en-US" sz="2800">
                <a:solidFill>
                  <a:srgbClr val="980000"/>
                </a:solidFill>
                <a:latin typeface="Arial" charset="0"/>
              </a:endParaRPr>
            </a:p>
          </p:txBody>
        </p:sp>
        <p:cxnSp>
          <p:nvCxnSpPr>
            <p:cNvPr id="21544" name="AutoShape 32"/>
            <p:cNvCxnSpPr>
              <a:cxnSpLocks noChangeShapeType="1"/>
              <a:stCxn id="21543" idx="1"/>
            </p:cNvCxnSpPr>
            <p:nvPr/>
          </p:nvCxnSpPr>
          <p:spPr bwMode="auto">
            <a:xfrm rot="10800000">
              <a:off x="1707" y="1200"/>
              <a:ext cx="570" cy="18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  <p:cxnSp>
          <p:nvCxnSpPr>
            <p:cNvPr id="21545" name="AutoShape 33"/>
            <p:cNvCxnSpPr>
              <a:cxnSpLocks noChangeShapeType="1"/>
              <a:stCxn id="21543" idx="3"/>
            </p:cNvCxnSpPr>
            <p:nvPr/>
          </p:nvCxnSpPr>
          <p:spPr bwMode="auto">
            <a:xfrm>
              <a:off x="3404" y="1218"/>
              <a:ext cx="861" cy="4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724150" y="3125788"/>
            <a:ext cx="4060825" cy="369887"/>
            <a:chOff x="1716" y="1700"/>
            <a:chExt cx="2558" cy="233"/>
          </a:xfrm>
        </p:grpSpPr>
        <p:sp>
          <p:nvSpPr>
            <p:cNvPr id="21540" name="Text Box 35"/>
            <p:cNvSpPr txBox="1">
              <a:spLocks noChangeArrowheads="1"/>
            </p:cNvSpPr>
            <p:nvPr/>
          </p:nvSpPr>
          <p:spPr bwMode="auto">
            <a:xfrm>
              <a:off x="2269" y="1700"/>
              <a:ext cx="1130" cy="233"/>
            </a:xfrm>
            <a:prstGeom prst="rect">
              <a:avLst/>
            </a:prstGeom>
            <a:solidFill>
              <a:srgbClr val="88F29C"/>
            </a:solidFill>
            <a:ln w="28575">
              <a:solidFill>
                <a:srgbClr val="98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800">
                  <a:solidFill>
                    <a:srgbClr val="980000"/>
                  </a:solidFill>
                  <a:latin typeface="Arial" charset="0"/>
                </a:rPr>
                <a:t>Mistranslation?</a:t>
              </a:r>
              <a:endParaRPr kumimoji="1" lang="en-US" sz="2800">
                <a:solidFill>
                  <a:srgbClr val="980000"/>
                </a:solidFill>
                <a:latin typeface="Arial" charset="0"/>
              </a:endParaRPr>
            </a:p>
          </p:txBody>
        </p:sp>
        <p:cxnSp>
          <p:nvCxnSpPr>
            <p:cNvPr id="21541" name="AutoShape 36"/>
            <p:cNvCxnSpPr>
              <a:cxnSpLocks noChangeShapeType="1"/>
              <a:stCxn id="21540" idx="1"/>
            </p:cNvCxnSpPr>
            <p:nvPr/>
          </p:nvCxnSpPr>
          <p:spPr bwMode="auto">
            <a:xfrm rot="10800000">
              <a:off x="1716" y="1765"/>
              <a:ext cx="553" cy="51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  <p:cxnSp>
          <p:nvCxnSpPr>
            <p:cNvPr id="21542" name="AutoShape 37"/>
            <p:cNvCxnSpPr>
              <a:cxnSpLocks noChangeShapeType="1"/>
              <a:stCxn id="21540" idx="3"/>
            </p:cNvCxnSpPr>
            <p:nvPr/>
          </p:nvCxnSpPr>
          <p:spPr bwMode="auto">
            <a:xfrm flipV="1">
              <a:off x="3399" y="1809"/>
              <a:ext cx="875" cy="7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2684463" y="3857625"/>
            <a:ext cx="4105275" cy="369888"/>
            <a:chOff x="1691" y="2161"/>
            <a:chExt cx="2586" cy="233"/>
          </a:xfrm>
        </p:grpSpPr>
        <p:sp>
          <p:nvSpPr>
            <p:cNvPr id="21537" name="Text Box 39"/>
            <p:cNvSpPr txBox="1">
              <a:spLocks noChangeArrowheads="1"/>
            </p:cNvSpPr>
            <p:nvPr/>
          </p:nvSpPr>
          <p:spPr bwMode="auto">
            <a:xfrm>
              <a:off x="2278" y="2161"/>
              <a:ext cx="1143" cy="233"/>
            </a:xfrm>
            <a:prstGeom prst="rect">
              <a:avLst/>
            </a:prstGeom>
            <a:solidFill>
              <a:srgbClr val="88F29C"/>
            </a:solidFill>
            <a:ln w="28575">
              <a:solidFill>
                <a:srgbClr val="98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800">
                  <a:solidFill>
                    <a:srgbClr val="980000"/>
                  </a:solidFill>
                  <a:latin typeface="Arial" charset="0"/>
                </a:rPr>
                <a:t>Misformulation?</a:t>
              </a:r>
              <a:endParaRPr kumimoji="1" lang="en-US" sz="2800">
                <a:solidFill>
                  <a:srgbClr val="980000"/>
                </a:solidFill>
                <a:latin typeface="Arial" charset="0"/>
              </a:endParaRPr>
            </a:p>
          </p:txBody>
        </p:sp>
        <p:cxnSp>
          <p:nvCxnSpPr>
            <p:cNvPr id="21538" name="AutoShape 40"/>
            <p:cNvCxnSpPr>
              <a:cxnSpLocks noChangeShapeType="1"/>
              <a:stCxn id="21537" idx="1"/>
            </p:cNvCxnSpPr>
            <p:nvPr/>
          </p:nvCxnSpPr>
          <p:spPr bwMode="auto">
            <a:xfrm rot="10800000" flipV="1">
              <a:off x="1691" y="2277"/>
              <a:ext cx="587" cy="36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  <p:cxnSp>
          <p:nvCxnSpPr>
            <p:cNvPr id="21539" name="AutoShape 41"/>
            <p:cNvCxnSpPr>
              <a:cxnSpLocks noChangeShapeType="1"/>
            </p:cNvCxnSpPr>
            <p:nvPr/>
          </p:nvCxnSpPr>
          <p:spPr bwMode="auto">
            <a:xfrm flipV="1">
              <a:off x="3400" y="2281"/>
              <a:ext cx="877" cy="5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How good are the retrieved docs?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smtClean="0">
                <a:solidFill>
                  <a:srgbClr val="139CB7"/>
                </a:solidFill>
                <a:ea typeface="ＭＳ Ｐゴシック" pitchFamily="-112" charset="-128"/>
              </a:rPr>
              <a:t>Precision </a:t>
            </a:r>
            <a:r>
              <a:rPr lang="en-US" smtClean="0">
                <a:ea typeface="ＭＳ Ｐゴシック" pitchFamily="-112" charset="-128"/>
              </a:rPr>
              <a:t>: Fraction of retrieved docs that are relevant to user’s information need</a:t>
            </a:r>
          </a:p>
          <a:p>
            <a:pPr eaLnBrk="1" hangingPunct="1"/>
            <a:r>
              <a:rPr lang="en-US" i="1" smtClean="0">
                <a:solidFill>
                  <a:srgbClr val="139CB7"/>
                </a:solidFill>
                <a:ea typeface="ＭＳ Ｐゴシック" pitchFamily="-112" charset="-128"/>
              </a:rPr>
              <a:t>Recall</a:t>
            </a:r>
            <a:r>
              <a:rPr lang="en-US" smtClean="0">
                <a:solidFill>
                  <a:srgbClr val="139CB7"/>
                </a:solidFill>
                <a:ea typeface="ＭＳ Ｐゴシック" pitchFamily="-112" charset="-128"/>
              </a:rPr>
              <a:t> </a:t>
            </a:r>
            <a:r>
              <a:rPr lang="en-US" smtClean="0">
                <a:ea typeface="ＭＳ Ｐゴシック" pitchFamily="-112" charset="-128"/>
              </a:rPr>
              <a:t>: Fraction of relevant docs in collection that are retrieved</a:t>
            </a:r>
          </a:p>
          <a:p>
            <a:pPr eaLnBrk="1" hangingPunct="1"/>
            <a:r>
              <a:rPr lang="en-US" smtClean="0">
                <a:ea typeface="ＭＳ Ｐゴシック" pitchFamily="-112" charset="-128"/>
              </a:rPr>
              <a:t>More precise definitions and measurements to follow in later lectures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660F9C-8EFE-488B-A3F9-46085284648E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Bigger collections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Consider </a:t>
            </a:r>
            <a:r>
              <a:rPr lang="en-US" i="1" smtClean="0">
                <a:ea typeface="ＭＳ Ｐゴシック" pitchFamily="-112" charset="-128"/>
              </a:rPr>
              <a:t>N </a:t>
            </a:r>
            <a:r>
              <a:rPr lang="en-US" smtClean="0">
                <a:ea typeface="ＭＳ Ｐゴシック" pitchFamily="-112" charset="-128"/>
              </a:rPr>
              <a:t>= 1 million documents, each with about 1000 words.</a:t>
            </a:r>
          </a:p>
          <a:p>
            <a:pPr eaLnBrk="1" hangingPunct="1"/>
            <a:r>
              <a:rPr lang="en-US" smtClean="0">
                <a:ea typeface="ＭＳ Ｐゴシック" pitchFamily="-112" charset="-128"/>
              </a:rPr>
              <a:t>Avg 6 bytes/word including spaces/punctuation </a:t>
            </a:r>
          </a:p>
          <a:p>
            <a:pPr lvl="1" eaLnBrk="1" hangingPunct="1"/>
            <a:r>
              <a:rPr lang="en-US" smtClean="0">
                <a:ea typeface="ＭＳ Ｐゴシック" pitchFamily="-112" charset="-128"/>
              </a:rPr>
              <a:t>6GB of data in the documents.</a:t>
            </a:r>
          </a:p>
          <a:p>
            <a:pPr eaLnBrk="1" hangingPunct="1"/>
            <a:r>
              <a:rPr lang="en-US" smtClean="0">
                <a:ea typeface="ＭＳ Ｐゴシック" pitchFamily="-112" charset="-128"/>
              </a:rPr>
              <a:t>Say there are </a:t>
            </a:r>
            <a:r>
              <a:rPr lang="en-US" i="1" smtClean="0">
                <a:ea typeface="ＭＳ Ｐゴシック" pitchFamily="-112" charset="-128"/>
              </a:rPr>
              <a:t>M </a:t>
            </a:r>
            <a:r>
              <a:rPr lang="en-US" smtClean="0">
                <a:ea typeface="ＭＳ Ｐゴシック" pitchFamily="-112" charset="-128"/>
              </a:rPr>
              <a:t>= 500K </a:t>
            </a:r>
            <a:r>
              <a:rPr lang="en-US" i="1" smtClean="0">
                <a:solidFill>
                  <a:srgbClr val="139CB7"/>
                </a:solidFill>
                <a:ea typeface="ＭＳ Ｐゴシック" pitchFamily="-112" charset="-128"/>
              </a:rPr>
              <a:t>distinct</a:t>
            </a:r>
            <a:r>
              <a:rPr lang="en-US" smtClean="0">
                <a:ea typeface="ＭＳ Ｐゴシック" pitchFamily="-112" charset="-128"/>
              </a:rPr>
              <a:t> terms among these.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0D5280-C7E7-49E0-A1A9-F9C0808F8CA7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Can’t build the matrix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500K x 1M matrix has half-a-trillion 0’s and 1’s.</a:t>
            </a:r>
          </a:p>
          <a:p>
            <a:pPr eaLnBrk="1" hangingPunct="1"/>
            <a:r>
              <a:rPr lang="en-US" smtClean="0">
                <a:ea typeface="ＭＳ Ｐゴシック" pitchFamily="-112" charset="-128"/>
              </a:rPr>
              <a:t>But it has no more than one billion 1’s.</a:t>
            </a:r>
          </a:p>
          <a:p>
            <a:pPr lvl="1" eaLnBrk="1" hangingPunct="1"/>
            <a:r>
              <a:rPr lang="en-US" smtClean="0">
                <a:ea typeface="ＭＳ Ｐゴシック" pitchFamily="-112" charset="-128"/>
              </a:rPr>
              <a:t>matrix is extremely sparse.</a:t>
            </a:r>
          </a:p>
          <a:p>
            <a:pPr eaLnBrk="1" hangingPunct="1"/>
            <a:r>
              <a:rPr lang="en-US" smtClean="0">
                <a:ea typeface="ＭＳ Ｐゴシック" pitchFamily="-112" charset="-128"/>
              </a:rPr>
              <a:t>What’s a better representation?</a:t>
            </a:r>
          </a:p>
          <a:p>
            <a:pPr lvl="1" eaLnBrk="1" hangingPunct="1"/>
            <a:r>
              <a:rPr lang="en-US" smtClean="0">
                <a:ea typeface="ＭＳ Ｐゴシック" pitchFamily="-112" charset="-128"/>
              </a:rPr>
              <a:t>We only record the 1 positions.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4C5B78-F563-4649-9BF8-E22D1AE3101D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4581" name="AutoShape 4"/>
          <p:cNvSpPr>
            <a:spLocks noChangeArrowheads="1"/>
          </p:cNvSpPr>
          <p:nvPr/>
        </p:nvSpPr>
        <p:spPr bwMode="auto">
          <a:xfrm>
            <a:off x="7391400" y="2057400"/>
            <a:ext cx="1447800" cy="609600"/>
          </a:xfrm>
          <a:prstGeom prst="leftArrowCallout">
            <a:avLst>
              <a:gd name="adj1" fmla="val 25000"/>
              <a:gd name="adj2" fmla="val 25000"/>
              <a:gd name="adj3" fmla="val 39583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Why?</a:t>
            </a:r>
          </a:p>
        </p:txBody>
      </p:sp>
      <p:sp>
        <p:nvSpPr>
          <p:cNvPr id="24582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Inverted index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For each term </a:t>
            </a:r>
            <a:r>
              <a:rPr lang="en-US" i="1" smtClean="0">
                <a:ea typeface="ＭＳ Ｐゴシック" pitchFamily="-112" charset="-128"/>
              </a:rPr>
              <a:t>t</a:t>
            </a:r>
            <a:r>
              <a:rPr lang="en-US" smtClean="0">
                <a:ea typeface="ＭＳ Ｐゴシック" pitchFamily="-112" charset="-128"/>
              </a:rPr>
              <a:t>, we must store a list of all documents that contain </a:t>
            </a:r>
            <a:r>
              <a:rPr lang="en-US" i="1" smtClean="0">
                <a:ea typeface="ＭＳ Ｐゴシック" pitchFamily="-112" charset="-128"/>
              </a:rPr>
              <a:t>t</a:t>
            </a:r>
            <a:r>
              <a:rPr lang="en-US" smtClean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n-US" smtClean="0">
                <a:ea typeface="ＭＳ Ｐゴシック" pitchFamily="-112" charset="-128"/>
              </a:rPr>
              <a:t>Identify each by a </a:t>
            </a:r>
            <a:r>
              <a:rPr lang="en-US" b="1" smtClean="0">
                <a:ea typeface="ＭＳ Ｐゴシック" pitchFamily="-112" charset="-128"/>
              </a:rPr>
              <a:t>docID</a:t>
            </a:r>
            <a:r>
              <a:rPr lang="en-US" smtClean="0">
                <a:ea typeface="ＭＳ Ｐゴシック" pitchFamily="-112" charset="-128"/>
              </a:rPr>
              <a:t>, a document serial number</a:t>
            </a:r>
          </a:p>
          <a:p>
            <a:pPr eaLnBrk="1" hangingPunct="1"/>
            <a:r>
              <a:rPr lang="en-US" smtClean="0">
                <a:ea typeface="ＭＳ Ｐゴシック" pitchFamily="-112" charset="-128"/>
              </a:rPr>
              <a:t>Can we use fixed-size arrays for this?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402754-A6DA-4009-9CEE-E578F5CA4D2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381000" y="3733800"/>
            <a:ext cx="11763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/>
              <a:t>Brutus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381000" y="4791075"/>
            <a:ext cx="16144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/>
              <a:t>Calpurnia</a:t>
            </a:r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381000" y="4267200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/>
              <a:t>Caesar</a:t>
            </a:r>
          </a:p>
        </p:txBody>
      </p:sp>
      <p:sp>
        <p:nvSpPr>
          <p:cNvPr id="25608" name="AutoShape 7"/>
          <p:cNvSpPr>
            <a:spLocks noChangeArrowheads="1"/>
          </p:cNvSpPr>
          <p:nvPr/>
        </p:nvSpPr>
        <p:spPr bwMode="auto">
          <a:xfrm>
            <a:off x="2057400" y="38100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09" name="AutoShape 8"/>
          <p:cNvSpPr>
            <a:spLocks noChangeArrowheads="1"/>
          </p:cNvSpPr>
          <p:nvPr/>
        </p:nvSpPr>
        <p:spPr bwMode="auto">
          <a:xfrm>
            <a:off x="2057400" y="43434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5610" name="Group 26"/>
          <p:cNvGrpSpPr>
            <a:grpSpLocks/>
          </p:cNvGrpSpPr>
          <p:nvPr/>
        </p:nvGrpSpPr>
        <p:grpSpPr bwMode="auto">
          <a:xfrm>
            <a:off x="3276600" y="4876800"/>
            <a:ext cx="4876800" cy="304800"/>
            <a:chOff x="2064" y="2448"/>
            <a:chExt cx="3072" cy="192"/>
          </a:xfrm>
        </p:grpSpPr>
        <p:sp>
          <p:nvSpPr>
            <p:cNvPr id="25649" name="Rectangle 27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25650" name="Rectangle 28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  <p:sp>
          <p:nvSpPr>
            <p:cNvPr id="25651" name="Rectangle 29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  <p:sp>
          <p:nvSpPr>
            <p:cNvPr id="25652" name="Rectangle 30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  <p:sp>
          <p:nvSpPr>
            <p:cNvPr id="25653" name="Line 31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25611" name="Group 51"/>
          <p:cNvGrpSpPr>
            <a:grpSpLocks/>
          </p:cNvGrpSpPr>
          <p:nvPr/>
        </p:nvGrpSpPr>
        <p:grpSpPr bwMode="auto">
          <a:xfrm>
            <a:off x="3276600" y="4267200"/>
            <a:ext cx="4959350" cy="461963"/>
            <a:chOff x="2064" y="2688"/>
            <a:chExt cx="3124" cy="291"/>
          </a:xfrm>
        </p:grpSpPr>
        <p:grpSp>
          <p:nvGrpSpPr>
            <p:cNvPr id="25635" name="Group 20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25644" name="Rectangle 2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25645" name="Rectangle 22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25646" name="Rectangle 23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25647" name="Rectangle 24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25648" name="Line 25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5636" name="Text Box 32"/>
            <p:cNvSpPr txBox="1">
              <a:spLocks noChangeArrowheads="1"/>
            </p:cNvSpPr>
            <p:nvPr/>
          </p:nvSpPr>
          <p:spPr bwMode="auto">
            <a:xfrm>
              <a:off x="2150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25637" name="Text Box 33"/>
            <p:cNvSpPr txBox="1">
              <a:spLocks noChangeArrowheads="1"/>
            </p:cNvSpPr>
            <p:nvPr/>
          </p:nvSpPr>
          <p:spPr bwMode="auto">
            <a:xfrm>
              <a:off x="258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25638" name="Text Box 34"/>
            <p:cNvSpPr txBox="1">
              <a:spLocks noChangeArrowheads="1"/>
            </p:cNvSpPr>
            <p:nvPr/>
          </p:nvSpPr>
          <p:spPr bwMode="auto">
            <a:xfrm>
              <a:off x="294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25639" name="Text Box 35"/>
            <p:cNvSpPr txBox="1">
              <a:spLocks noChangeArrowheads="1"/>
            </p:cNvSpPr>
            <p:nvPr/>
          </p:nvSpPr>
          <p:spPr bwMode="auto">
            <a:xfrm>
              <a:off x="331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5</a:t>
              </a:r>
            </a:p>
          </p:txBody>
        </p:sp>
        <p:sp>
          <p:nvSpPr>
            <p:cNvPr id="25640" name="Text Box 36"/>
            <p:cNvSpPr txBox="1">
              <a:spLocks noChangeArrowheads="1"/>
            </p:cNvSpPr>
            <p:nvPr/>
          </p:nvSpPr>
          <p:spPr bwMode="auto">
            <a:xfrm>
              <a:off x="366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25641" name="Text Box 37"/>
            <p:cNvSpPr txBox="1">
              <a:spLocks noChangeArrowheads="1"/>
            </p:cNvSpPr>
            <p:nvPr/>
          </p:nvSpPr>
          <p:spPr bwMode="auto">
            <a:xfrm>
              <a:off x="4049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16</a:t>
              </a:r>
            </a:p>
          </p:txBody>
        </p:sp>
        <p:sp>
          <p:nvSpPr>
            <p:cNvPr id="25642" name="Text Box 38"/>
            <p:cNvSpPr txBox="1">
              <a:spLocks noChangeArrowheads="1"/>
            </p:cNvSpPr>
            <p:nvPr/>
          </p:nvSpPr>
          <p:spPr bwMode="auto">
            <a:xfrm>
              <a:off x="4416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57</a:t>
              </a:r>
            </a:p>
          </p:txBody>
        </p:sp>
        <p:sp>
          <p:nvSpPr>
            <p:cNvPr id="25643" name="Text Box 39"/>
            <p:cNvSpPr txBox="1">
              <a:spLocks noChangeArrowheads="1"/>
            </p:cNvSpPr>
            <p:nvPr/>
          </p:nvSpPr>
          <p:spPr bwMode="auto">
            <a:xfrm>
              <a:off x="4704" y="2688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132</a:t>
              </a:r>
            </a:p>
          </p:txBody>
        </p:sp>
      </p:grpSp>
      <p:grpSp>
        <p:nvGrpSpPr>
          <p:cNvPr id="25612" name="Group 52"/>
          <p:cNvGrpSpPr>
            <a:grpSpLocks/>
          </p:cNvGrpSpPr>
          <p:nvPr/>
        </p:nvGrpSpPr>
        <p:grpSpPr bwMode="auto">
          <a:xfrm>
            <a:off x="3276600" y="3733800"/>
            <a:ext cx="4876800" cy="461963"/>
            <a:chOff x="2064" y="2400"/>
            <a:chExt cx="3072" cy="291"/>
          </a:xfrm>
        </p:grpSpPr>
        <p:grpSp>
          <p:nvGrpSpPr>
            <p:cNvPr id="25621" name="Group 19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25630" name="Rectangle 1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25631" name="Rectangle 1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25632" name="Rectangle 15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25633" name="Rectangle 16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25634" name="Line 18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5622" name="Text Box 40"/>
            <p:cNvSpPr txBox="1">
              <a:spLocks noChangeArrowheads="1"/>
            </p:cNvSpPr>
            <p:nvPr/>
          </p:nvSpPr>
          <p:spPr bwMode="auto">
            <a:xfrm>
              <a:off x="2160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25623" name="Text Box 41"/>
            <p:cNvSpPr txBox="1">
              <a:spLocks noChangeArrowheads="1"/>
            </p:cNvSpPr>
            <p:nvPr/>
          </p:nvSpPr>
          <p:spPr bwMode="auto">
            <a:xfrm>
              <a:off x="2513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25624" name="Text Box 42"/>
            <p:cNvSpPr txBox="1">
              <a:spLocks noChangeArrowheads="1"/>
            </p:cNvSpPr>
            <p:nvPr/>
          </p:nvSpPr>
          <p:spPr bwMode="auto">
            <a:xfrm>
              <a:off x="2928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25625" name="Text Box 43"/>
            <p:cNvSpPr txBox="1">
              <a:spLocks noChangeArrowheads="1"/>
            </p:cNvSpPr>
            <p:nvPr/>
          </p:nvSpPr>
          <p:spPr bwMode="auto">
            <a:xfrm>
              <a:off x="3264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11</a:t>
              </a:r>
            </a:p>
          </p:txBody>
        </p:sp>
        <p:sp>
          <p:nvSpPr>
            <p:cNvPr id="25626" name="Text Box 44"/>
            <p:cNvSpPr txBox="1">
              <a:spLocks noChangeArrowheads="1"/>
            </p:cNvSpPr>
            <p:nvPr/>
          </p:nvSpPr>
          <p:spPr bwMode="auto">
            <a:xfrm>
              <a:off x="3665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31</a:t>
              </a:r>
            </a:p>
          </p:txBody>
        </p:sp>
        <p:sp>
          <p:nvSpPr>
            <p:cNvPr id="25627" name="Text Box 45"/>
            <p:cNvSpPr txBox="1">
              <a:spLocks noChangeArrowheads="1"/>
            </p:cNvSpPr>
            <p:nvPr/>
          </p:nvSpPr>
          <p:spPr bwMode="auto">
            <a:xfrm>
              <a:off x="4049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45</a:t>
              </a:r>
            </a:p>
          </p:txBody>
        </p:sp>
        <p:sp>
          <p:nvSpPr>
            <p:cNvPr id="25628" name="Text Box 46"/>
            <p:cNvSpPr txBox="1">
              <a:spLocks noChangeArrowheads="1"/>
            </p:cNvSpPr>
            <p:nvPr/>
          </p:nvSpPr>
          <p:spPr bwMode="auto">
            <a:xfrm>
              <a:off x="4320" y="2400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173</a:t>
              </a:r>
            </a:p>
          </p:txBody>
        </p:sp>
        <p:sp>
          <p:nvSpPr>
            <p:cNvPr id="25629" name="Text Box 47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tr-TR"/>
            </a:p>
          </p:txBody>
        </p:sp>
      </p:grpSp>
      <p:sp>
        <p:nvSpPr>
          <p:cNvPr id="25613" name="Text Box 48"/>
          <p:cNvSpPr txBox="1">
            <a:spLocks noChangeArrowheads="1"/>
          </p:cNvSpPr>
          <p:nvPr/>
        </p:nvSpPr>
        <p:spPr bwMode="auto">
          <a:xfrm>
            <a:off x="3276600" y="4800600"/>
            <a:ext cx="379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25614" name="AutoShape 49"/>
          <p:cNvSpPr>
            <a:spLocks noChangeArrowheads="1"/>
          </p:cNvSpPr>
          <p:nvPr/>
        </p:nvSpPr>
        <p:spPr bwMode="auto">
          <a:xfrm>
            <a:off x="2057400" y="48768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15" name="Text Box 50"/>
          <p:cNvSpPr txBox="1">
            <a:spLocks noChangeArrowheads="1"/>
          </p:cNvSpPr>
          <p:nvPr/>
        </p:nvSpPr>
        <p:spPr bwMode="auto">
          <a:xfrm>
            <a:off x="3895725" y="4800600"/>
            <a:ext cx="57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31</a:t>
            </a:r>
          </a:p>
        </p:txBody>
      </p:sp>
      <p:sp>
        <p:nvSpPr>
          <p:cNvPr id="1199158" name="Text Box 54"/>
          <p:cNvSpPr txBox="1">
            <a:spLocks noChangeArrowheads="1"/>
          </p:cNvSpPr>
          <p:nvPr/>
        </p:nvSpPr>
        <p:spPr bwMode="auto">
          <a:xfrm>
            <a:off x="2057400" y="5562600"/>
            <a:ext cx="5334000" cy="8223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What happens if the word </a:t>
            </a:r>
            <a:r>
              <a:rPr lang="en-US" b="1" i="1"/>
              <a:t>Caesar</a:t>
            </a:r>
            <a:r>
              <a:rPr lang="en-US"/>
              <a:t> is added to document 14? </a:t>
            </a:r>
          </a:p>
        </p:txBody>
      </p:sp>
      <p:sp>
        <p:nvSpPr>
          <p:cNvPr id="25617" name="TextBox 49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1.2</a:t>
            </a:r>
          </a:p>
        </p:txBody>
      </p:sp>
      <p:sp>
        <p:nvSpPr>
          <p:cNvPr id="25618" name="Text Box 46"/>
          <p:cNvSpPr txBox="1">
            <a:spLocks noChangeArrowheads="1"/>
          </p:cNvSpPr>
          <p:nvPr/>
        </p:nvSpPr>
        <p:spPr bwMode="auto">
          <a:xfrm>
            <a:off x="7467600" y="3733800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174</a:t>
            </a:r>
          </a:p>
        </p:txBody>
      </p:sp>
      <p:sp>
        <p:nvSpPr>
          <p:cNvPr id="25619" name="Text Box 50"/>
          <p:cNvSpPr txBox="1">
            <a:spLocks noChangeArrowheads="1"/>
          </p:cNvSpPr>
          <p:nvPr/>
        </p:nvSpPr>
        <p:spPr bwMode="auto">
          <a:xfrm>
            <a:off x="4606925" y="4800600"/>
            <a:ext cx="57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54</a:t>
            </a:r>
          </a:p>
        </p:txBody>
      </p:sp>
      <p:sp>
        <p:nvSpPr>
          <p:cNvPr id="25620" name="Text Box 50"/>
          <p:cNvSpPr txBox="1">
            <a:spLocks noChangeArrowheads="1"/>
          </p:cNvSpPr>
          <p:nvPr/>
        </p:nvSpPr>
        <p:spPr bwMode="auto">
          <a:xfrm>
            <a:off x="5029200" y="4800600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915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C1E95-A332-4E23-B565-8610A7E5C04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8763000" cy="617219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Inverted index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We need variable-size postings lists</a:t>
            </a:r>
          </a:p>
          <a:p>
            <a:pPr lvl="1" eaLnBrk="1" hangingPunct="1"/>
            <a:r>
              <a:rPr lang="en-US" smtClean="0">
                <a:ea typeface="ＭＳ Ｐゴシック" pitchFamily="-112" charset="-128"/>
              </a:rPr>
              <a:t>On disk, a continuous run of postings is normal and best</a:t>
            </a:r>
          </a:p>
          <a:p>
            <a:pPr lvl="1" eaLnBrk="1" hangingPunct="1"/>
            <a:r>
              <a:rPr lang="en-US" smtClean="0">
                <a:ea typeface="ＭＳ Ｐゴシック" pitchFamily="-112" charset="-128"/>
              </a:rPr>
              <a:t>In memory, can use linked lists or variable length arrays</a:t>
            </a:r>
          </a:p>
          <a:p>
            <a:pPr lvl="2" eaLnBrk="1" hangingPunct="1"/>
            <a:r>
              <a:rPr lang="en-US" smtClean="0">
                <a:ea typeface="ＭＳ Ｐゴシック" pitchFamily="-112" charset="-128"/>
              </a:rPr>
              <a:t>Some tradeoffs in size/ease of insertion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D04C60-9AC9-48AE-9201-A51E4F12151E}" type="slidenum">
              <a:rPr lang="en-US" smtClean="0"/>
              <a:pPr/>
              <a:t>20</a:t>
            </a:fld>
            <a:endParaRPr lang="en-US" smtClean="0"/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04800" y="3971925"/>
            <a:ext cx="1666875" cy="2398713"/>
            <a:chOff x="192" y="2502"/>
            <a:chExt cx="1050" cy="1511"/>
          </a:xfrm>
        </p:grpSpPr>
        <p:sp>
          <p:nvSpPr>
            <p:cNvPr id="26684" name="AutoShape 46"/>
            <p:cNvSpPr>
              <a:spLocks/>
            </p:cNvSpPr>
            <p:nvPr/>
          </p:nvSpPr>
          <p:spPr bwMode="auto">
            <a:xfrm>
              <a:off x="192" y="2502"/>
              <a:ext cx="144" cy="960"/>
            </a:xfrm>
            <a:prstGeom prst="leftBrace">
              <a:avLst>
                <a:gd name="adj1" fmla="val 55556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33838" name="Text Box 47"/>
            <p:cNvSpPr txBox="1">
              <a:spLocks noChangeArrowheads="1"/>
            </p:cNvSpPr>
            <p:nvPr/>
          </p:nvSpPr>
          <p:spPr bwMode="auto">
            <a:xfrm>
              <a:off x="278" y="3725"/>
              <a:ext cx="964" cy="2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i="1">
                  <a:latin typeface="Tahoma" charset="0"/>
                  <a:ea typeface="Arial Unicode MS" charset="0"/>
                  <a:cs typeface="Arial Unicode MS" charset="0"/>
                </a:rPr>
                <a:t>Dictionary</a:t>
              </a:r>
            </a:p>
          </p:txBody>
        </p:sp>
        <p:cxnSp>
          <p:nvCxnSpPr>
            <p:cNvPr id="26686" name="AutoShape 48"/>
            <p:cNvCxnSpPr>
              <a:cxnSpLocks noChangeShapeType="1"/>
              <a:stCxn id="33838" idx="1"/>
              <a:endCxn id="26684" idx="1"/>
            </p:cNvCxnSpPr>
            <p:nvPr/>
          </p:nvCxnSpPr>
          <p:spPr bwMode="auto">
            <a:xfrm rot="10800000">
              <a:off x="192" y="2982"/>
              <a:ext cx="86" cy="889"/>
            </a:xfrm>
            <a:prstGeom prst="curvedConnector3">
              <a:avLst>
                <a:gd name="adj1" fmla="val 26744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3657600" y="5495925"/>
            <a:ext cx="5334000" cy="803275"/>
            <a:chOff x="2352" y="3600"/>
            <a:chExt cx="3360" cy="506"/>
          </a:xfrm>
        </p:grpSpPr>
        <p:sp>
          <p:nvSpPr>
            <p:cNvPr id="26682" name="AutoShape 51"/>
            <p:cNvSpPr>
              <a:spLocks/>
            </p:cNvSpPr>
            <p:nvPr/>
          </p:nvSpPr>
          <p:spPr bwMode="auto">
            <a:xfrm rot="-5400000">
              <a:off x="3924" y="2028"/>
              <a:ext cx="216" cy="3360"/>
            </a:xfrm>
            <a:prstGeom prst="leftBrace">
              <a:avLst>
                <a:gd name="adj1" fmla="val 129630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  <p:sp>
          <p:nvSpPr>
            <p:cNvPr id="26683" name="Text Box 52"/>
            <p:cNvSpPr txBox="1">
              <a:spLocks noChangeArrowheads="1"/>
            </p:cNvSpPr>
            <p:nvPr/>
          </p:nvSpPr>
          <p:spPr bwMode="auto">
            <a:xfrm>
              <a:off x="3600" y="3815"/>
              <a:ext cx="880" cy="291"/>
            </a:xfrm>
            <a:prstGeom prst="rect">
              <a:avLst/>
            </a:prstGeom>
            <a:solidFill>
              <a:srgbClr val="83ADC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Tahoma" pitchFamily="-112" charset="0"/>
                </a:rPr>
                <a:t>Postings</a:t>
              </a:r>
            </a:p>
          </p:txBody>
        </p:sp>
      </p:grpSp>
      <p:sp>
        <p:nvSpPr>
          <p:cNvPr id="1200183" name="Text Box 55"/>
          <p:cNvSpPr txBox="1">
            <a:spLocks noChangeArrowheads="1"/>
          </p:cNvSpPr>
          <p:nvPr/>
        </p:nvSpPr>
        <p:spPr bwMode="auto">
          <a:xfrm>
            <a:off x="3124200" y="6284913"/>
            <a:ext cx="5605463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Sorted by docID (more later on why).</a:t>
            </a:r>
          </a:p>
        </p:txBody>
      </p:sp>
      <p:sp>
        <p:nvSpPr>
          <p:cNvPr id="22568" name="Rectangle 73"/>
          <p:cNvSpPr>
            <a:spLocks noChangeArrowheads="1"/>
          </p:cNvSpPr>
          <p:nvPr/>
        </p:nvSpPr>
        <p:spPr bwMode="auto">
          <a:xfrm>
            <a:off x="7467600" y="3048000"/>
            <a:ext cx="1143000" cy="406400"/>
          </a:xfrm>
          <a:prstGeom prst="rect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000" i="1">
                <a:solidFill>
                  <a:srgbClr val="000000"/>
                </a:solidFill>
                <a:latin typeface="+mn-lt"/>
                <a:ea typeface="Arial Unicode MS" charset="0"/>
                <a:cs typeface="Arial Unicode MS" charset="0"/>
              </a:rPr>
              <a:t>Posting</a:t>
            </a:r>
          </a:p>
        </p:txBody>
      </p:sp>
      <p:sp>
        <p:nvSpPr>
          <p:cNvPr id="26633" name="Line 75"/>
          <p:cNvSpPr>
            <a:spLocks noChangeShapeType="1"/>
          </p:cNvSpPr>
          <p:nvPr/>
        </p:nvSpPr>
        <p:spPr bwMode="auto">
          <a:xfrm flipH="1">
            <a:off x="7620000" y="35052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634" name="TextBox 52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1.2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755650" y="3886200"/>
            <a:ext cx="109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>
                <a:latin typeface="+mn-lt"/>
                <a:ea typeface="Arial Unicode MS" charset="0"/>
                <a:cs typeface="Arial Unicode MS" charset="0"/>
              </a:rPr>
              <a:t>Brutus</a:t>
            </a: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755650" y="4943475"/>
            <a:ext cx="14906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>
                <a:latin typeface="+mn-lt"/>
                <a:ea typeface="Arial Unicode MS" charset="0"/>
                <a:cs typeface="Arial Unicode MS" charset="0"/>
              </a:rPr>
              <a:t>Calpurnia</a:t>
            </a: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755650" y="4419600"/>
            <a:ext cx="11493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latin typeface="+mn-lt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26638" name="AutoShape 7"/>
          <p:cNvSpPr>
            <a:spLocks noChangeArrowheads="1"/>
          </p:cNvSpPr>
          <p:nvPr/>
        </p:nvSpPr>
        <p:spPr bwMode="auto">
          <a:xfrm>
            <a:off x="2432050" y="39624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39" name="AutoShape 8"/>
          <p:cNvSpPr>
            <a:spLocks noChangeArrowheads="1"/>
          </p:cNvSpPr>
          <p:nvPr/>
        </p:nvSpPr>
        <p:spPr bwMode="auto">
          <a:xfrm>
            <a:off x="2432050" y="44958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6640" name="Group 26"/>
          <p:cNvGrpSpPr>
            <a:grpSpLocks/>
          </p:cNvGrpSpPr>
          <p:nvPr/>
        </p:nvGrpSpPr>
        <p:grpSpPr bwMode="auto">
          <a:xfrm>
            <a:off x="3651250" y="5029200"/>
            <a:ext cx="4876800" cy="304800"/>
            <a:chOff x="2064" y="2448"/>
            <a:chExt cx="3072" cy="192"/>
          </a:xfrm>
        </p:grpSpPr>
        <p:sp>
          <p:nvSpPr>
            <p:cNvPr id="26677" name="Rectangle 27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26678" name="Rectangle 28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  <p:sp>
          <p:nvSpPr>
            <p:cNvPr id="26679" name="Rectangle 29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  <p:sp>
          <p:nvSpPr>
            <p:cNvPr id="26680" name="Rectangle 30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  <p:sp>
          <p:nvSpPr>
            <p:cNvPr id="26681" name="Line 31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26641" name="Group 51"/>
          <p:cNvGrpSpPr>
            <a:grpSpLocks/>
          </p:cNvGrpSpPr>
          <p:nvPr/>
        </p:nvGrpSpPr>
        <p:grpSpPr bwMode="auto">
          <a:xfrm>
            <a:off x="3651250" y="4419600"/>
            <a:ext cx="4959350" cy="461963"/>
            <a:chOff x="2064" y="2688"/>
            <a:chExt cx="3124" cy="291"/>
          </a:xfrm>
        </p:grpSpPr>
        <p:grpSp>
          <p:nvGrpSpPr>
            <p:cNvPr id="26663" name="Group 20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26672" name="Rectangle 2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26673" name="Rectangle 22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26674" name="Rectangle 23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26675" name="Rectangle 24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26676" name="Line 25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6664" name="Text Box 32"/>
            <p:cNvSpPr txBox="1">
              <a:spLocks noChangeArrowheads="1"/>
            </p:cNvSpPr>
            <p:nvPr/>
          </p:nvSpPr>
          <p:spPr bwMode="auto">
            <a:xfrm>
              <a:off x="2150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26665" name="Text Box 33"/>
            <p:cNvSpPr txBox="1">
              <a:spLocks noChangeArrowheads="1"/>
            </p:cNvSpPr>
            <p:nvPr/>
          </p:nvSpPr>
          <p:spPr bwMode="auto">
            <a:xfrm>
              <a:off x="258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26666" name="Text Box 34"/>
            <p:cNvSpPr txBox="1">
              <a:spLocks noChangeArrowheads="1"/>
            </p:cNvSpPr>
            <p:nvPr/>
          </p:nvSpPr>
          <p:spPr bwMode="auto">
            <a:xfrm>
              <a:off x="294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26667" name="Text Box 35"/>
            <p:cNvSpPr txBox="1">
              <a:spLocks noChangeArrowheads="1"/>
            </p:cNvSpPr>
            <p:nvPr/>
          </p:nvSpPr>
          <p:spPr bwMode="auto">
            <a:xfrm>
              <a:off x="331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5</a:t>
              </a:r>
            </a:p>
          </p:txBody>
        </p:sp>
        <p:sp>
          <p:nvSpPr>
            <p:cNvPr id="26668" name="Text Box 36"/>
            <p:cNvSpPr txBox="1">
              <a:spLocks noChangeArrowheads="1"/>
            </p:cNvSpPr>
            <p:nvPr/>
          </p:nvSpPr>
          <p:spPr bwMode="auto">
            <a:xfrm>
              <a:off x="366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26669" name="Text Box 37"/>
            <p:cNvSpPr txBox="1">
              <a:spLocks noChangeArrowheads="1"/>
            </p:cNvSpPr>
            <p:nvPr/>
          </p:nvSpPr>
          <p:spPr bwMode="auto">
            <a:xfrm>
              <a:off x="4049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16</a:t>
              </a:r>
            </a:p>
          </p:txBody>
        </p:sp>
        <p:sp>
          <p:nvSpPr>
            <p:cNvPr id="26670" name="Text Box 38"/>
            <p:cNvSpPr txBox="1">
              <a:spLocks noChangeArrowheads="1"/>
            </p:cNvSpPr>
            <p:nvPr/>
          </p:nvSpPr>
          <p:spPr bwMode="auto">
            <a:xfrm>
              <a:off x="4416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57</a:t>
              </a:r>
            </a:p>
          </p:txBody>
        </p:sp>
        <p:sp>
          <p:nvSpPr>
            <p:cNvPr id="26671" name="Text Box 39"/>
            <p:cNvSpPr txBox="1">
              <a:spLocks noChangeArrowheads="1"/>
            </p:cNvSpPr>
            <p:nvPr/>
          </p:nvSpPr>
          <p:spPr bwMode="auto">
            <a:xfrm>
              <a:off x="4704" y="2688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132</a:t>
              </a:r>
            </a:p>
          </p:txBody>
        </p:sp>
      </p:grpSp>
      <p:grpSp>
        <p:nvGrpSpPr>
          <p:cNvPr id="26642" name="Group 52"/>
          <p:cNvGrpSpPr>
            <a:grpSpLocks/>
          </p:cNvGrpSpPr>
          <p:nvPr/>
        </p:nvGrpSpPr>
        <p:grpSpPr bwMode="auto">
          <a:xfrm>
            <a:off x="3651250" y="3886200"/>
            <a:ext cx="4876800" cy="461963"/>
            <a:chOff x="2064" y="2400"/>
            <a:chExt cx="3072" cy="291"/>
          </a:xfrm>
        </p:grpSpPr>
        <p:grpSp>
          <p:nvGrpSpPr>
            <p:cNvPr id="26649" name="Group 19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26658" name="Rectangle 1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26659" name="Rectangle 1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26660" name="Rectangle 15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26661" name="Rectangle 16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26662" name="Line 18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6650" name="Text Box 40"/>
            <p:cNvSpPr txBox="1">
              <a:spLocks noChangeArrowheads="1"/>
            </p:cNvSpPr>
            <p:nvPr/>
          </p:nvSpPr>
          <p:spPr bwMode="auto">
            <a:xfrm>
              <a:off x="2160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26651" name="Text Box 41"/>
            <p:cNvSpPr txBox="1">
              <a:spLocks noChangeArrowheads="1"/>
            </p:cNvSpPr>
            <p:nvPr/>
          </p:nvSpPr>
          <p:spPr bwMode="auto">
            <a:xfrm>
              <a:off x="2513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26652" name="Text Box 42"/>
            <p:cNvSpPr txBox="1">
              <a:spLocks noChangeArrowheads="1"/>
            </p:cNvSpPr>
            <p:nvPr/>
          </p:nvSpPr>
          <p:spPr bwMode="auto">
            <a:xfrm>
              <a:off x="2928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26653" name="Text Box 43"/>
            <p:cNvSpPr txBox="1">
              <a:spLocks noChangeArrowheads="1"/>
            </p:cNvSpPr>
            <p:nvPr/>
          </p:nvSpPr>
          <p:spPr bwMode="auto">
            <a:xfrm>
              <a:off x="3264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11</a:t>
              </a:r>
            </a:p>
          </p:txBody>
        </p:sp>
        <p:sp>
          <p:nvSpPr>
            <p:cNvPr id="26654" name="Text Box 44"/>
            <p:cNvSpPr txBox="1">
              <a:spLocks noChangeArrowheads="1"/>
            </p:cNvSpPr>
            <p:nvPr/>
          </p:nvSpPr>
          <p:spPr bwMode="auto">
            <a:xfrm>
              <a:off x="3665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31</a:t>
              </a:r>
            </a:p>
          </p:txBody>
        </p:sp>
        <p:sp>
          <p:nvSpPr>
            <p:cNvPr id="26655" name="Text Box 45"/>
            <p:cNvSpPr txBox="1">
              <a:spLocks noChangeArrowheads="1"/>
            </p:cNvSpPr>
            <p:nvPr/>
          </p:nvSpPr>
          <p:spPr bwMode="auto">
            <a:xfrm>
              <a:off x="4049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45</a:t>
              </a:r>
            </a:p>
          </p:txBody>
        </p:sp>
        <p:sp>
          <p:nvSpPr>
            <p:cNvPr id="26656" name="Text Box 46"/>
            <p:cNvSpPr txBox="1">
              <a:spLocks noChangeArrowheads="1"/>
            </p:cNvSpPr>
            <p:nvPr/>
          </p:nvSpPr>
          <p:spPr bwMode="auto">
            <a:xfrm>
              <a:off x="4320" y="2400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173</a:t>
              </a:r>
            </a:p>
          </p:txBody>
        </p:sp>
        <p:sp>
          <p:nvSpPr>
            <p:cNvPr id="26657" name="Text Box 47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tr-TR"/>
            </a:p>
          </p:txBody>
        </p:sp>
      </p:grpSp>
      <p:sp>
        <p:nvSpPr>
          <p:cNvPr id="26643" name="Text Box 48"/>
          <p:cNvSpPr txBox="1">
            <a:spLocks noChangeArrowheads="1"/>
          </p:cNvSpPr>
          <p:nvPr/>
        </p:nvSpPr>
        <p:spPr bwMode="auto">
          <a:xfrm>
            <a:off x="3651250" y="4953000"/>
            <a:ext cx="379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26644" name="AutoShape 49"/>
          <p:cNvSpPr>
            <a:spLocks noChangeArrowheads="1"/>
          </p:cNvSpPr>
          <p:nvPr/>
        </p:nvSpPr>
        <p:spPr bwMode="auto">
          <a:xfrm>
            <a:off x="2432050" y="50292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45" name="Text Box 50"/>
          <p:cNvSpPr txBox="1">
            <a:spLocks noChangeArrowheads="1"/>
          </p:cNvSpPr>
          <p:nvPr/>
        </p:nvSpPr>
        <p:spPr bwMode="auto">
          <a:xfrm>
            <a:off x="4270375" y="4953000"/>
            <a:ext cx="573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31</a:t>
            </a:r>
          </a:p>
        </p:txBody>
      </p:sp>
      <p:sp>
        <p:nvSpPr>
          <p:cNvPr id="26646" name="Text Box 46"/>
          <p:cNvSpPr txBox="1">
            <a:spLocks noChangeArrowheads="1"/>
          </p:cNvSpPr>
          <p:nvPr/>
        </p:nvSpPr>
        <p:spPr bwMode="auto">
          <a:xfrm>
            <a:off x="7842250" y="3886200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174</a:t>
            </a:r>
          </a:p>
        </p:txBody>
      </p:sp>
      <p:sp>
        <p:nvSpPr>
          <p:cNvPr id="26647" name="Text Box 50"/>
          <p:cNvSpPr txBox="1">
            <a:spLocks noChangeArrowheads="1"/>
          </p:cNvSpPr>
          <p:nvPr/>
        </p:nvSpPr>
        <p:spPr bwMode="auto">
          <a:xfrm>
            <a:off x="4981575" y="4953000"/>
            <a:ext cx="57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54</a:t>
            </a:r>
          </a:p>
        </p:txBody>
      </p:sp>
      <p:sp>
        <p:nvSpPr>
          <p:cNvPr id="26648" name="Text Box 50"/>
          <p:cNvSpPr txBox="1">
            <a:spLocks noChangeArrowheads="1"/>
          </p:cNvSpPr>
          <p:nvPr/>
        </p:nvSpPr>
        <p:spPr bwMode="auto">
          <a:xfrm>
            <a:off x="5403850" y="4953000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183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14313" y="104775"/>
            <a:ext cx="8223250" cy="1306513"/>
          </a:xfrm>
        </p:spPr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Inverted index construction</a:t>
            </a:r>
            <a:endParaRPr lang="de-DE" smtClean="0">
              <a:ea typeface="ＭＳ Ｐゴシック" pitchFamily="-112" charset="-128"/>
            </a:endParaRP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38113" y="1500188"/>
            <a:ext cx="8505825" cy="4725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75000"/>
              <a:buFont typeface="Calibri" charset="0"/>
              <a:buChar char="❶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dirty="0">
                <a:latin typeface="+mj-lt"/>
              </a:rPr>
              <a:t>Collect the documents to be indexed: 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75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dirty="0">
              <a:latin typeface="+mj-lt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75000"/>
              <a:buFont typeface="Calibri" charset="0"/>
              <a:buChar char="❷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dirty="0">
                <a:latin typeface="+mj-lt"/>
              </a:rPr>
              <a:t>Tokenize the text, turning each document into a list of tokens: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75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dirty="0">
              <a:latin typeface="+mj-lt"/>
            </a:endParaRPr>
          </a:p>
          <a:p>
            <a:pPr>
              <a:buClr>
                <a:srgbClr val="336699"/>
              </a:buClr>
              <a:buSzPct val="75000"/>
              <a:buFont typeface="Calibri" pitchFamily="34" charset="0"/>
              <a:buChar char="❸"/>
              <a:defRPr/>
            </a:pPr>
            <a:r>
              <a:rPr lang="en-US" dirty="0">
                <a:latin typeface="+mj-lt"/>
              </a:rPr>
              <a:t> 	 Do linguistic preprocessing, producing a list of normalized tokens, which are the indexing terms:</a:t>
            </a:r>
          </a:p>
          <a:p>
            <a:pPr>
              <a:buClr>
                <a:srgbClr val="336699"/>
              </a:buClr>
              <a:buSzPct val="75000"/>
              <a:defRPr/>
            </a:pPr>
            <a:endParaRPr lang="en-US" dirty="0">
              <a:latin typeface="+mj-lt"/>
            </a:endParaRPr>
          </a:p>
          <a:p>
            <a:pPr>
              <a:buClr>
                <a:srgbClr val="336699"/>
              </a:buClr>
              <a:buSzPct val="75000"/>
              <a:defRPr/>
            </a:pPr>
            <a:endParaRPr lang="en-US" dirty="0">
              <a:latin typeface="+mj-lt"/>
            </a:endParaRPr>
          </a:p>
          <a:p>
            <a:pPr>
              <a:buClr>
                <a:srgbClr val="336699"/>
              </a:buClr>
              <a:buSzPct val="75000"/>
              <a:buFont typeface="Calibri" pitchFamily="34" charset="0"/>
              <a:buChar char="❹"/>
              <a:defRPr/>
            </a:pPr>
            <a:r>
              <a:rPr lang="en-US" dirty="0">
                <a:latin typeface="+mj-lt"/>
              </a:rPr>
              <a:t> 	 Index the documents that each term occurs in by creating an</a:t>
            </a:r>
          </a:p>
          <a:p>
            <a:pPr>
              <a:buClr>
                <a:srgbClr val="336699"/>
              </a:buClr>
              <a:buSzPct val="75000"/>
              <a:defRPr/>
            </a:pPr>
            <a:r>
              <a:rPr lang="en-US" dirty="0">
                <a:latin typeface="+mj-lt"/>
              </a:rPr>
              <a:t>inverted index, consisting of a dictionary and postings.</a:t>
            </a:r>
          </a:p>
          <a:p>
            <a:pPr>
              <a:buClr>
                <a:srgbClr val="336699"/>
              </a:buClr>
              <a:buSzPct val="75000"/>
              <a:defRPr/>
            </a:pPr>
            <a:endParaRPr lang="en-US" dirty="0">
              <a:latin typeface="+mj-lt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dirty="0">
              <a:latin typeface="+mj-lt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444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B9E0C4AB-DFEB-4EAF-BFAD-924E03C613A8}" type="slidenum">
              <a:rPr lang="en-US" smtClean="0"/>
              <a:pPr algn="l"/>
              <a:t>21</a:t>
            </a:fld>
            <a:endParaRPr lang="en-US" smtClean="0"/>
          </a:p>
        </p:txBody>
      </p:sp>
      <p:pic>
        <p:nvPicPr>
          <p:cNvPr id="27653" name="Picture 4" descr="12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2071688"/>
            <a:ext cx="7416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5" descr="12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3357563"/>
            <a:ext cx="50006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6" descr="120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4357688"/>
            <a:ext cx="200025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7" descr="120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4786313"/>
            <a:ext cx="271462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685800" y="2743200"/>
            <a:ext cx="8345488" cy="1143000"/>
            <a:chOff x="432" y="1728"/>
            <a:chExt cx="5257" cy="720"/>
          </a:xfrm>
        </p:grpSpPr>
        <p:sp>
          <p:nvSpPr>
            <p:cNvPr id="28720" name="AutoShape 13"/>
            <p:cNvSpPr>
              <a:spLocks noChangeArrowheads="1"/>
            </p:cNvSpPr>
            <p:nvPr/>
          </p:nvSpPr>
          <p:spPr bwMode="auto">
            <a:xfrm>
              <a:off x="2031" y="1728"/>
              <a:ext cx="1075" cy="314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Tokenizer</a:t>
              </a:r>
            </a:p>
          </p:txBody>
        </p:sp>
        <p:sp>
          <p:nvSpPr>
            <p:cNvPr id="28721" name="AutoShape 17"/>
            <p:cNvSpPr>
              <a:spLocks noChangeArrowheads="1"/>
            </p:cNvSpPr>
            <p:nvPr/>
          </p:nvSpPr>
          <p:spPr bwMode="auto">
            <a:xfrm>
              <a:off x="2496" y="2064"/>
              <a:ext cx="192" cy="38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  <p:sp>
          <p:nvSpPr>
            <p:cNvPr id="28722" name="Text Box 20"/>
            <p:cNvSpPr txBox="1">
              <a:spLocks noChangeArrowheads="1"/>
            </p:cNvSpPr>
            <p:nvPr/>
          </p:nvSpPr>
          <p:spPr bwMode="auto">
            <a:xfrm>
              <a:off x="432" y="2054"/>
              <a:ext cx="119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Token stream</a:t>
              </a:r>
            </a:p>
          </p:txBody>
        </p:sp>
        <p:sp>
          <p:nvSpPr>
            <p:cNvPr id="28723" name="Rectangle 26"/>
            <p:cNvSpPr>
              <a:spLocks noChangeArrowheads="1"/>
            </p:cNvSpPr>
            <p:nvPr/>
          </p:nvSpPr>
          <p:spPr bwMode="auto">
            <a:xfrm>
              <a:off x="3009" y="2100"/>
              <a:ext cx="698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latin typeface="Times New Roman" pitchFamily="-112" charset="0"/>
                </a:rPr>
                <a:t>Friends</a:t>
              </a:r>
            </a:p>
          </p:txBody>
        </p:sp>
        <p:sp>
          <p:nvSpPr>
            <p:cNvPr id="28724" name="Rectangle 27"/>
            <p:cNvSpPr>
              <a:spLocks noChangeArrowheads="1"/>
            </p:cNvSpPr>
            <p:nvPr/>
          </p:nvSpPr>
          <p:spPr bwMode="auto">
            <a:xfrm>
              <a:off x="3761" y="2106"/>
              <a:ext cx="751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latin typeface="Times New Roman" pitchFamily="-112" charset="0"/>
                </a:rPr>
                <a:t>Romans</a:t>
              </a:r>
            </a:p>
          </p:txBody>
        </p:sp>
        <p:sp>
          <p:nvSpPr>
            <p:cNvPr id="28725" name="Rectangle 28"/>
            <p:cNvSpPr>
              <a:spLocks noChangeArrowheads="1"/>
            </p:cNvSpPr>
            <p:nvPr/>
          </p:nvSpPr>
          <p:spPr bwMode="auto">
            <a:xfrm>
              <a:off x="4608" y="2106"/>
              <a:ext cx="1081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latin typeface="Times New Roman" pitchFamily="-112" charset="0"/>
                </a:rPr>
                <a:t>Countrymen</a:t>
              </a:r>
            </a:p>
          </p:txBody>
        </p:sp>
      </p:grp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Inverted index construction</a:t>
            </a:r>
          </a:p>
        </p:txBody>
      </p: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762000" y="3800475"/>
            <a:ext cx="8272463" cy="1381125"/>
            <a:chOff x="480" y="2394"/>
            <a:chExt cx="5211" cy="870"/>
          </a:xfrm>
        </p:grpSpPr>
        <p:sp>
          <p:nvSpPr>
            <p:cNvPr id="28714" name="AutoShape 14"/>
            <p:cNvSpPr>
              <a:spLocks noChangeArrowheads="1"/>
            </p:cNvSpPr>
            <p:nvPr/>
          </p:nvSpPr>
          <p:spPr bwMode="auto">
            <a:xfrm>
              <a:off x="1680" y="2394"/>
              <a:ext cx="1824" cy="562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/>
                <a:t>Linguistic modules</a:t>
              </a:r>
            </a:p>
          </p:txBody>
        </p:sp>
        <p:sp>
          <p:nvSpPr>
            <p:cNvPr id="28715" name="AutoShape 18"/>
            <p:cNvSpPr>
              <a:spLocks noChangeArrowheads="1"/>
            </p:cNvSpPr>
            <p:nvPr/>
          </p:nvSpPr>
          <p:spPr bwMode="auto">
            <a:xfrm>
              <a:off x="2496" y="2928"/>
              <a:ext cx="192" cy="336"/>
            </a:xfrm>
            <a:prstGeom prst="down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  <p:sp>
          <p:nvSpPr>
            <p:cNvPr id="28716" name="Text Box 21"/>
            <p:cNvSpPr txBox="1">
              <a:spLocks noChangeArrowheads="1"/>
            </p:cNvSpPr>
            <p:nvPr/>
          </p:nvSpPr>
          <p:spPr bwMode="auto">
            <a:xfrm>
              <a:off x="480" y="3014"/>
              <a:ext cx="14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Modified tokens</a:t>
              </a:r>
            </a:p>
          </p:txBody>
        </p:sp>
        <p:sp>
          <p:nvSpPr>
            <p:cNvPr id="28717" name="Rectangle 29"/>
            <p:cNvSpPr>
              <a:spLocks noChangeArrowheads="1"/>
            </p:cNvSpPr>
            <p:nvPr/>
          </p:nvSpPr>
          <p:spPr bwMode="auto">
            <a:xfrm>
              <a:off x="3092" y="2868"/>
              <a:ext cx="580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latin typeface="Times New Roman" pitchFamily="-112" charset="0"/>
                </a:rPr>
                <a:t>friend</a:t>
              </a:r>
            </a:p>
          </p:txBody>
        </p:sp>
        <p:sp>
          <p:nvSpPr>
            <p:cNvPr id="28718" name="Rectangle 30"/>
            <p:cNvSpPr>
              <a:spLocks noChangeArrowheads="1"/>
            </p:cNvSpPr>
            <p:nvPr/>
          </p:nvSpPr>
          <p:spPr bwMode="auto">
            <a:xfrm>
              <a:off x="3854" y="2874"/>
              <a:ext cx="612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latin typeface="Times New Roman" pitchFamily="-112" charset="0"/>
                </a:rPr>
                <a:t>roman</a:t>
              </a:r>
            </a:p>
          </p:txBody>
        </p:sp>
        <p:sp>
          <p:nvSpPr>
            <p:cNvPr id="28719" name="Rectangle 31"/>
            <p:cNvSpPr>
              <a:spLocks noChangeArrowheads="1"/>
            </p:cNvSpPr>
            <p:nvPr/>
          </p:nvSpPr>
          <p:spPr bwMode="auto">
            <a:xfrm>
              <a:off x="4653" y="2874"/>
              <a:ext cx="1038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latin typeface="Times New Roman" pitchFamily="-112" charset="0"/>
                </a:rPr>
                <a:t>countryman</a:t>
              </a:r>
            </a:p>
          </p:txBody>
        </p:sp>
      </p:grp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762000" y="5172075"/>
            <a:ext cx="8350250" cy="1604963"/>
            <a:chOff x="480" y="3258"/>
            <a:chExt cx="5260" cy="1011"/>
          </a:xfrm>
        </p:grpSpPr>
        <p:sp>
          <p:nvSpPr>
            <p:cNvPr id="28692" name="AutoShape 15"/>
            <p:cNvSpPr>
              <a:spLocks noChangeArrowheads="1"/>
            </p:cNvSpPr>
            <p:nvPr/>
          </p:nvSpPr>
          <p:spPr bwMode="auto">
            <a:xfrm>
              <a:off x="2155" y="3258"/>
              <a:ext cx="850" cy="314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Indexer</a:t>
              </a:r>
            </a:p>
          </p:txBody>
        </p:sp>
        <p:sp>
          <p:nvSpPr>
            <p:cNvPr id="28693" name="AutoShape 22"/>
            <p:cNvSpPr>
              <a:spLocks noChangeArrowheads="1"/>
            </p:cNvSpPr>
            <p:nvPr/>
          </p:nvSpPr>
          <p:spPr bwMode="auto">
            <a:xfrm>
              <a:off x="2496" y="3594"/>
              <a:ext cx="192" cy="288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28694" name="Text Box 23"/>
            <p:cNvSpPr txBox="1">
              <a:spLocks noChangeArrowheads="1"/>
            </p:cNvSpPr>
            <p:nvPr/>
          </p:nvSpPr>
          <p:spPr bwMode="auto">
            <a:xfrm>
              <a:off x="480" y="3728"/>
              <a:ext cx="12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Inverted index</a:t>
              </a:r>
            </a:p>
          </p:txBody>
        </p:sp>
        <p:grpSp>
          <p:nvGrpSpPr>
            <p:cNvPr id="28695" name="Group 71"/>
            <p:cNvGrpSpPr>
              <a:grpSpLocks/>
            </p:cNvGrpSpPr>
            <p:nvPr/>
          </p:nvGrpSpPr>
          <p:grpSpPr bwMode="auto">
            <a:xfrm>
              <a:off x="3024" y="3258"/>
              <a:ext cx="2716" cy="1011"/>
              <a:chOff x="3024" y="3258"/>
              <a:chExt cx="2716" cy="1011"/>
            </a:xfrm>
          </p:grpSpPr>
          <p:grpSp>
            <p:nvGrpSpPr>
              <p:cNvPr id="28696" name="Group 32"/>
              <p:cNvGrpSpPr>
                <a:grpSpLocks/>
              </p:cNvGrpSpPr>
              <p:nvPr/>
            </p:nvGrpSpPr>
            <p:grpSpPr bwMode="auto">
              <a:xfrm>
                <a:off x="3024" y="3306"/>
                <a:ext cx="1776" cy="963"/>
                <a:chOff x="528" y="2634"/>
                <a:chExt cx="1776" cy="963"/>
              </a:xfrm>
            </p:grpSpPr>
            <p:sp>
              <p:nvSpPr>
                <p:cNvPr id="34852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528" y="2634"/>
                  <a:ext cx="647" cy="29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b="1" i="1" dirty="0">
                      <a:latin typeface="+mn-lt"/>
                      <a:ea typeface="Arial Unicode MS" charset="0"/>
                      <a:cs typeface="Arial Unicode MS" charset="0"/>
                    </a:rPr>
                    <a:t>friend</a:t>
                  </a:r>
                </a:p>
              </p:txBody>
            </p:sp>
            <p:sp>
              <p:nvSpPr>
                <p:cNvPr id="34853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528" y="2970"/>
                  <a:ext cx="694" cy="29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b="1" i="1" dirty="0">
                      <a:latin typeface="+mn-lt"/>
                      <a:ea typeface="Arial Unicode MS" charset="0"/>
                      <a:cs typeface="Arial Unicode MS" charset="0"/>
                    </a:rPr>
                    <a:t>roman</a:t>
                  </a:r>
                </a:p>
              </p:txBody>
            </p:sp>
            <p:sp>
              <p:nvSpPr>
                <p:cNvPr id="34854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528" y="3306"/>
                  <a:ext cx="1134" cy="29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b="1" i="1" dirty="0">
                      <a:latin typeface="+mn-lt"/>
                      <a:ea typeface="Arial Unicode MS" charset="0"/>
                      <a:cs typeface="Arial Unicode MS" charset="0"/>
                    </a:rPr>
                    <a:t>countryman</a:t>
                  </a:r>
                </a:p>
              </p:txBody>
            </p:sp>
            <p:sp>
              <p:nvSpPr>
                <p:cNvPr id="28711" name="AutoShape 36"/>
                <p:cNvSpPr>
                  <a:spLocks noChangeArrowheads="1"/>
                </p:cNvSpPr>
                <p:nvPr/>
              </p:nvSpPr>
              <p:spPr bwMode="auto">
                <a:xfrm>
                  <a:off x="1584" y="2682"/>
                  <a:ext cx="72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360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712" name="AutoShape 37"/>
                <p:cNvSpPr>
                  <a:spLocks noChangeArrowheads="1"/>
                </p:cNvSpPr>
                <p:nvPr/>
              </p:nvSpPr>
              <p:spPr bwMode="auto">
                <a:xfrm>
                  <a:off x="1584" y="3018"/>
                  <a:ext cx="72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360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713" name="AutoShape 38"/>
                <p:cNvSpPr>
                  <a:spLocks noChangeArrowheads="1"/>
                </p:cNvSpPr>
                <p:nvPr/>
              </p:nvSpPr>
              <p:spPr bwMode="auto">
                <a:xfrm>
                  <a:off x="1584" y="3354"/>
                  <a:ext cx="72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360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8697" name="Text Box 39"/>
              <p:cNvSpPr txBox="1">
                <a:spLocks noChangeArrowheads="1"/>
              </p:cNvSpPr>
              <p:nvPr/>
            </p:nvSpPr>
            <p:spPr bwMode="auto">
              <a:xfrm>
                <a:off x="4883" y="3258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</a:t>
                </a:r>
              </a:p>
            </p:txBody>
          </p:sp>
          <p:sp>
            <p:nvSpPr>
              <p:cNvPr id="28698" name="Text Box 40"/>
              <p:cNvSpPr txBox="1">
                <a:spLocks noChangeArrowheads="1"/>
              </p:cNvSpPr>
              <p:nvPr/>
            </p:nvSpPr>
            <p:spPr bwMode="auto">
              <a:xfrm>
                <a:off x="5291" y="3258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4</a:t>
                </a:r>
              </a:p>
            </p:txBody>
          </p:sp>
          <p:sp>
            <p:nvSpPr>
              <p:cNvPr id="28699" name="Text Box 41"/>
              <p:cNvSpPr txBox="1">
                <a:spLocks noChangeArrowheads="1"/>
              </p:cNvSpPr>
              <p:nvPr/>
            </p:nvSpPr>
            <p:spPr bwMode="auto">
              <a:xfrm>
                <a:off x="5304" y="3594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</a:t>
                </a:r>
              </a:p>
            </p:txBody>
          </p:sp>
          <p:sp>
            <p:nvSpPr>
              <p:cNvPr id="28700" name="Text Box 42"/>
              <p:cNvSpPr txBox="1">
                <a:spLocks noChangeArrowheads="1"/>
              </p:cNvSpPr>
              <p:nvPr/>
            </p:nvSpPr>
            <p:spPr bwMode="auto">
              <a:xfrm>
                <a:off x="4848" y="3936"/>
                <a:ext cx="384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/>
                  <a:t>13</a:t>
                </a:r>
              </a:p>
            </p:txBody>
          </p:sp>
          <p:sp>
            <p:nvSpPr>
              <p:cNvPr id="28701" name="Text Box 43"/>
              <p:cNvSpPr txBox="1">
                <a:spLocks noChangeArrowheads="1"/>
              </p:cNvSpPr>
              <p:nvPr/>
            </p:nvSpPr>
            <p:spPr bwMode="auto">
              <a:xfrm>
                <a:off x="5376" y="3930"/>
                <a:ext cx="364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16</a:t>
                </a:r>
              </a:p>
            </p:txBody>
          </p:sp>
          <p:cxnSp>
            <p:nvCxnSpPr>
              <p:cNvPr id="28702" name="AutoShape 44"/>
              <p:cNvCxnSpPr>
                <a:cxnSpLocks noChangeShapeType="1"/>
                <a:stCxn id="28697" idx="3"/>
                <a:endCxn id="28698" idx="1"/>
              </p:cNvCxnSpPr>
              <p:nvPr/>
            </p:nvCxnSpPr>
            <p:spPr bwMode="auto">
              <a:xfrm>
                <a:off x="5112" y="340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28703" name="AutoShape 45"/>
              <p:cNvCxnSpPr>
                <a:cxnSpLocks noChangeShapeType="1"/>
                <a:stCxn id="28698" idx="3"/>
              </p:cNvCxnSpPr>
              <p:nvPr/>
            </p:nvCxnSpPr>
            <p:spPr bwMode="auto">
              <a:xfrm>
                <a:off x="5534" y="3405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28704" name="Text Box 46"/>
              <p:cNvSpPr txBox="1">
                <a:spLocks noChangeArrowheads="1"/>
              </p:cNvSpPr>
              <p:nvPr/>
            </p:nvSpPr>
            <p:spPr bwMode="auto">
              <a:xfrm>
                <a:off x="4896" y="3594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  <p:cxnSp>
            <p:nvCxnSpPr>
              <p:cNvPr id="28705" name="AutoShape 47"/>
              <p:cNvCxnSpPr>
                <a:cxnSpLocks noChangeShapeType="1"/>
                <a:stCxn id="28704" idx="3"/>
                <a:endCxn id="28699" idx="1"/>
              </p:cNvCxnSpPr>
              <p:nvPr/>
            </p:nvCxnSpPr>
            <p:spPr bwMode="auto">
              <a:xfrm>
                <a:off x="5125" y="3741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28706" name="AutoShape 48"/>
              <p:cNvCxnSpPr>
                <a:cxnSpLocks noChangeShapeType="1"/>
                <a:stCxn id="28699" idx="3"/>
              </p:cNvCxnSpPr>
              <p:nvPr/>
            </p:nvCxnSpPr>
            <p:spPr bwMode="auto">
              <a:xfrm>
                <a:off x="5547" y="3741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28707" name="AutoShape 49"/>
              <p:cNvCxnSpPr>
                <a:cxnSpLocks noChangeShapeType="1"/>
                <a:stCxn id="28700" idx="3"/>
                <a:endCxn id="28701" idx="1"/>
              </p:cNvCxnSpPr>
              <p:nvPr/>
            </p:nvCxnSpPr>
            <p:spPr bwMode="auto">
              <a:xfrm flipV="1">
                <a:off x="5232" y="4077"/>
                <a:ext cx="144" cy="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</p:grp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60325" y="2992438"/>
            <a:ext cx="3232150" cy="1568450"/>
            <a:chOff x="38" y="1885"/>
            <a:chExt cx="2036" cy="988"/>
          </a:xfrm>
          <a:solidFill>
            <a:srgbClr val="83ADC1"/>
          </a:solidFill>
        </p:grpSpPr>
        <p:cxnSp>
          <p:nvCxnSpPr>
            <p:cNvPr id="34836" name="AutoShape 57"/>
            <p:cNvCxnSpPr>
              <a:cxnSpLocks noChangeShapeType="1"/>
              <a:stCxn id="34838" idx="3"/>
              <a:endCxn id="34868" idx="1"/>
            </p:cNvCxnSpPr>
            <p:nvPr/>
          </p:nvCxnSpPr>
          <p:spPr bwMode="auto">
            <a:xfrm flipV="1">
              <a:off x="1077" y="1885"/>
              <a:ext cx="997" cy="764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8" name="Group 60"/>
            <p:cNvGrpSpPr>
              <a:grpSpLocks/>
            </p:cNvGrpSpPr>
            <p:nvPr/>
          </p:nvGrpSpPr>
          <p:grpSpPr bwMode="auto">
            <a:xfrm>
              <a:off x="38" y="2425"/>
              <a:ext cx="1664" cy="448"/>
              <a:chOff x="220" y="2424"/>
              <a:chExt cx="1460" cy="433"/>
            </a:xfrm>
            <a:grpFill/>
          </p:grpSpPr>
          <p:sp>
            <p:nvSpPr>
              <p:cNvPr id="34838" name="Rectangle 55"/>
              <p:cNvSpPr>
                <a:spLocks noChangeArrowheads="1"/>
              </p:cNvSpPr>
              <p:nvPr/>
            </p:nvSpPr>
            <p:spPr bwMode="auto">
              <a:xfrm>
                <a:off x="220" y="2424"/>
                <a:ext cx="912" cy="43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r>
                  <a:rPr lang="en-US" sz="2000" i="1">
                    <a:latin typeface="Lucida Sans" pitchFamily="-65" charset="0"/>
                    <a:ea typeface="Arial Unicode MS" pitchFamily="-65" charset="0"/>
                    <a:cs typeface="Arial Unicode MS" pitchFamily="-65" charset="0"/>
                  </a:rPr>
                  <a:t>More on</a:t>
                </a:r>
              </a:p>
              <a:p>
                <a:pPr algn="ctr">
                  <a:defRPr/>
                </a:pPr>
                <a:r>
                  <a:rPr lang="en-US" sz="2000" i="1">
                    <a:latin typeface="Lucida Sans" pitchFamily="-65" charset="0"/>
                    <a:ea typeface="Arial Unicode MS" pitchFamily="-65" charset="0"/>
                    <a:cs typeface="Arial Unicode MS" pitchFamily="-65" charset="0"/>
                  </a:rPr>
                  <a:t>these later.</a:t>
                </a:r>
              </a:p>
            </p:txBody>
          </p:sp>
          <p:cxnSp>
            <p:nvCxnSpPr>
              <p:cNvPr id="34839" name="AutoShape 58"/>
              <p:cNvCxnSpPr>
                <a:cxnSpLocks noChangeShapeType="1"/>
                <a:stCxn id="34838" idx="3"/>
                <a:endCxn id="34862" idx="1"/>
              </p:cNvCxnSpPr>
              <p:nvPr/>
            </p:nvCxnSpPr>
            <p:spPr bwMode="auto">
              <a:xfrm>
                <a:off x="1132" y="2640"/>
                <a:ext cx="548" cy="35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</p:grpSp>
      <p:grpSp>
        <p:nvGrpSpPr>
          <p:cNvPr id="28679" name="Group 4"/>
          <p:cNvGrpSpPr>
            <a:grpSpLocks/>
          </p:cNvGrpSpPr>
          <p:nvPr/>
        </p:nvGrpSpPr>
        <p:grpSpPr bwMode="auto">
          <a:xfrm>
            <a:off x="3451225" y="1752600"/>
            <a:ext cx="1196975" cy="406400"/>
            <a:chOff x="399" y="1488"/>
            <a:chExt cx="849" cy="288"/>
          </a:xfrm>
        </p:grpSpPr>
        <p:pic>
          <p:nvPicPr>
            <p:cNvPr id="2868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9" y="1488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868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3" y="1536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8689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5" y="1584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8690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27" y="1536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8691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68" y="1488"/>
              <a:ext cx="180" cy="1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</p:grpSp>
      <p:sp>
        <p:nvSpPr>
          <p:cNvPr id="28680" name="AutoShape 16"/>
          <p:cNvSpPr>
            <a:spLocks noChangeArrowheads="1"/>
          </p:cNvSpPr>
          <p:nvPr/>
        </p:nvSpPr>
        <p:spPr bwMode="auto">
          <a:xfrm>
            <a:off x="3962400" y="22098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28681" name="Text Box 19"/>
          <p:cNvSpPr txBox="1">
            <a:spLocks noChangeArrowheads="1"/>
          </p:cNvSpPr>
          <p:nvPr/>
        </p:nvSpPr>
        <p:spPr bwMode="auto">
          <a:xfrm>
            <a:off x="746125" y="1687513"/>
            <a:ext cx="19097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Documents to</a:t>
            </a:r>
          </a:p>
          <a:p>
            <a:r>
              <a:rPr lang="en-US" sz="2000"/>
              <a:t>be indexed</a:t>
            </a:r>
          </a:p>
        </p:txBody>
      </p:sp>
      <p:sp>
        <p:nvSpPr>
          <p:cNvPr id="28682" name="Rectangle 24"/>
          <p:cNvSpPr>
            <a:spLocks noChangeArrowheads="1"/>
          </p:cNvSpPr>
          <p:nvPr/>
        </p:nvSpPr>
        <p:spPr bwMode="auto">
          <a:xfrm>
            <a:off x="4940300" y="1747838"/>
            <a:ext cx="394176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Times New Roman" pitchFamily="-112" charset="0"/>
              </a:rPr>
              <a:t>Friends, Romans, countrymen.</a:t>
            </a:r>
          </a:p>
        </p:txBody>
      </p:sp>
      <p:sp>
        <p:nvSpPr>
          <p:cNvPr id="28683" name="Oval 62"/>
          <p:cNvSpPr>
            <a:spLocks noChangeArrowheads="1"/>
          </p:cNvSpPr>
          <p:nvPr/>
        </p:nvSpPr>
        <p:spPr bwMode="auto">
          <a:xfrm>
            <a:off x="6858000" y="228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28684" name="Oval 63"/>
          <p:cNvSpPr>
            <a:spLocks noChangeArrowheads="1"/>
          </p:cNvSpPr>
          <p:nvPr/>
        </p:nvSpPr>
        <p:spPr bwMode="auto">
          <a:xfrm>
            <a:off x="6858000" y="243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28685" name="Oval 64"/>
          <p:cNvSpPr>
            <a:spLocks noChangeArrowheads="1"/>
          </p:cNvSpPr>
          <p:nvPr/>
        </p:nvSpPr>
        <p:spPr bwMode="auto">
          <a:xfrm>
            <a:off x="6858000" y="2590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28686" name="TextBox 56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1.2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Indexer steps: Token sequence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67818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smtClean="0">
                <a:ea typeface="ＭＳ Ｐゴシック" pitchFamily="-112" charset="-128"/>
              </a:rPr>
              <a:t>Sequence of (Modified token, Document ID) pairs.</a:t>
            </a:r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104775" y="4324350"/>
            <a:ext cx="2838450" cy="15621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Arial" charset="0"/>
              </a:rPr>
              <a:t>I did enact Julius</a:t>
            </a:r>
          </a:p>
          <a:p>
            <a:pPr algn="ctr"/>
            <a:r>
              <a:rPr lang="en-US">
                <a:latin typeface="Arial" charset="0"/>
              </a:rPr>
              <a:t>Caesar I was killed </a:t>
            </a:r>
          </a:p>
          <a:p>
            <a:pPr algn="ctr"/>
            <a:r>
              <a:rPr lang="en-US">
                <a:latin typeface="Arial" charset="0"/>
              </a:rPr>
              <a:t>i' the Capitol; </a:t>
            </a:r>
          </a:p>
          <a:p>
            <a:pPr algn="ctr"/>
            <a:r>
              <a:rPr lang="en-US">
                <a:latin typeface="Arial" charset="0"/>
              </a:rPr>
              <a:t>Brutus killed me.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295400" y="3581400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Doc 1</a:t>
            </a:r>
          </a:p>
        </p:txBody>
      </p:sp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3165475" y="4400550"/>
            <a:ext cx="3195638" cy="15621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Arial" charset="0"/>
              </a:rPr>
              <a:t>So let it be with</a:t>
            </a:r>
          </a:p>
          <a:p>
            <a:pPr algn="ctr"/>
            <a:r>
              <a:rPr lang="en-US">
                <a:latin typeface="Arial" charset="0"/>
              </a:rPr>
              <a:t>Caesar. The noble</a:t>
            </a:r>
          </a:p>
          <a:p>
            <a:pPr algn="ctr"/>
            <a:r>
              <a:rPr lang="en-US">
                <a:latin typeface="Arial" charset="0"/>
              </a:rPr>
              <a:t>Brutus hath told you</a:t>
            </a:r>
          </a:p>
          <a:p>
            <a:pPr algn="ctr"/>
            <a:r>
              <a:rPr lang="en-US">
                <a:latin typeface="Arial" charset="0"/>
              </a:rPr>
              <a:t>Caesar was ambitious</a:t>
            </a:r>
          </a:p>
        </p:txBody>
      </p: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3886200" y="3581400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Doc 2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7327900" y="1782763"/>
          <a:ext cx="1319213" cy="4929187"/>
        </p:xfrm>
        <a:graphic>
          <a:graphicData uri="http://schemas.openxmlformats.org/presentationml/2006/ole">
            <p:oleObj spid="_x0000_s2050" name="Worksheet" r:id="rId3" imgW="4077269" imgH="15242128" progId="Excel.Sheet.8">
              <p:embed/>
            </p:oleObj>
          </a:graphicData>
        </a:graphic>
      </p:graphicFrame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5867400" y="3886200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8" name="TextBox 9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1.2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Indexer steps: Sort</a:t>
            </a:r>
          </a:p>
        </p:txBody>
      </p:sp>
      <p:sp>
        <p:nvSpPr>
          <p:cNvPr id="307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4572000" cy="609600"/>
          </a:xfrm>
        </p:spPr>
        <p:txBody>
          <a:bodyPr/>
          <a:lstStyle/>
          <a:p>
            <a:pPr eaLnBrk="1" hangingPunct="1"/>
            <a:r>
              <a:rPr lang="en-US" sz="3400" smtClean="0">
                <a:ea typeface="ＭＳ Ｐゴシック" pitchFamily="-112" charset="-128"/>
              </a:rPr>
              <a:t>Sort by terms</a:t>
            </a:r>
          </a:p>
          <a:p>
            <a:pPr lvl="1" eaLnBrk="1" hangingPunct="1"/>
            <a:r>
              <a:rPr lang="en-US" sz="1800" smtClean="0">
                <a:ea typeface="ＭＳ Ｐゴシック" pitchFamily="-112" charset="-128"/>
              </a:rPr>
              <a:t>And then docID 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562850" y="1782763"/>
          <a:ext cx="1217613" cy="4922837"/>
        </p:xfrm>
        <a:graphic>
          <a:graphicData uri="http://schemas.openxmlformats.org/presentationml/2006/ole">
            <p:oleObj spid="_x0000_s3074" name="Worksheet" r:id="rId3" imgW="4077269" imgH="16270971" progId="Excel.Sheet.8">
              <p:embed/>
            </p:oleObj>
          </a:graphicData>
        </a:graphic>
      </p:graphicFrame>
      <p:sp>
        <p:nvSpPr>
          <p:cNvPr id="3078" name="Line 4"/>
          <p:cNvSpPr>
            <a:spLocks noChangeShapeType="1"/>
          </p:cNvSpPr>
          <p:nvPr/>
        </p:nvSpPr>
        <p:spPr bwMode="auto">
          <a:xfrm>
            <a:off x="7162800" y="3886200"/>
            <a:ext cx="38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880100" y="1733550"/>
          <a:ext cx="1352550" cy="5045075"/>
        </p:xfrm>
        <a:graphic>
          <a:graphicData uri="http://schemas.openxmlformats.org/presentationml/2006/ole">
            <p:oleObj spid="_x0000_s3075" name="Worksheet" r:id="rId4" imgW="4077269" imgH="15127812" progId="Excel.Sheet.8">
              <p:embed/>
            </p:oleObj>
          </a:graphicData>
        </a:graphic>
      </p:graphicFrame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914400" y="3124200"/>
            <a:ext cx="2932113" cy="781050"/>
          </a:xfrm>
          <a:prstGeom prst="upArrowCallout">
            <a:avLst>
              <a:gd name="adj1" fmla="val 105218"/>
              <a:gd name="adj2" fmla="val 105235"/>
              <a:gd name="adj3" fmla="val 16667"/>
              <a:gd name="adj4" fmla="val 66667"/>
            </a:avLst>
          </a:prstGeom>
          <a:solidFill>
            <a:srgbClr val="83AD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800" b="1">
                <a:latin typeface="Calibri" pitchFamily="-112" charset="0"/>
              </a:rPr>
              <a:t>Core indexing step</a:t>
            </a:r>
          </a:p>
        </p:txBody>
      </p:sp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1.2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Indexer steps: Dictionary &amp; Postings</a:t>
            </a:r>
          </a:p>
        </p:txBody>
      </p:sp>
      <p:sp>
        <p:nvSpPr>
          <p:cNvPr id="4100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34290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-112" charset="-128"/>
              </a:rPr>
              <a:t>Multiple term entries in a single document are merged.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-112" charset="-128"/>
              </a:rPr>
              <a:t>Split into Dictionary and Postings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-112" charset="-128"/>
              </a:rPr>
              <a:t>Doc. frequency information is added.</a:t>
            </a:r>
          </a:p>
        </p:txBody>
      </p:sp>
      <p:sp>
        <p:nvSpPr>
          <p:cNvPr id="4101" name="Line 4"/>
          <p:cNvSpPr>
            <a:spLocks noChangeShapeType="1"/>
          </p:cNvSpPr>
          <p:nvPr/>
        </p:nvSpPr>
        <p:spPr bwMode="auto">
          <a:xfrm>
            <a:off x="5334000" y="36576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8" name="Object 35"/>
          <p:cNvGraphicFramePr>
            <a:graphicFrameLocks noChangeAspect="1"/>
          </p:cNvGraphicFramePr>
          <p:nvPr/>
        </p:nvGraphicFramePr>
        <p:xfrm>
          <a:off x="3962400" y="1827213"/>
          <a:ext cx="1217613" cy="4921250"/>
        </p:xfrm>
        <a:graphic>
          <a:graphicData uri="http://schemas.openxmlformats.org/presentationml/2006/ole">
            <p:oleObj spid="_x0000_s4098" name="Worksheet" r:id="rId3" imgW="4077269" imgH="16270971" progId="Excel.Sheet.8">
              <p:embed/>
            </p:oleObj>
          </a:graphicData>
        </a:graphic>
      </p:graphicFrame>
      <p:sp>
        <p:nvSpPr>
          <p:cNvPr id="113671" name="AutoShape 7"/>
          <p:cNvSpPr>
            <a:spLocks noChangeArrowheads="1"/>
          </p:cNvSpPr>
          <p:nvPr/>
        </p:nvSpPr>
        <p:spPr bwMode="auto">
          <a:xfrm>
            <a:off x="685800" y="5311775"/>
            <a:ext cx="2317750" cy="1241425"/>
          </a:xfrm>
          <a:prstGeom prst="upArrowCallout">
            <a:avLst>
              <a:gd name="adj1" fmla="val 57858"/>
              <a:gd name="adj2" fmla="val 57858"/>
              <a:gd name="adj3" fmla="val 16667"/>
              <a:gd name="adj4" fmla="val 66667"/>
            </a:avLst>
          </a:prstGeom>
          <a:solidFill>
            <a:srgbClr val="83AD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  <a:ea typeface="Arial Unicode MS" charset="0"/>
                <a:cs typeface="Arial Unicode MS" charset="0"/>
              </a:rPr>
              <a:t>Why frequency?</a:t>
            </a:r>
          </a:p>
          <a:p>
            <a:pPr algn="ctr">
              <a:defRPr/>
            </a:pPr>
            <a:r>
              <a:rPr lang="en-US" dirty="0">
                <a:latin typeface="+mn-lt"/>
                <a:ea typeface="Arial Unicode MS" charset="0"/>
                <a:cs typeface="Arial Unicode MS" charset="0"/>
              </a:rPr>
              <a:t>Will discuss later.</a:t>
            </a:r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1.2</a:t>
            </a:r>
          </a:p>
        </p:txBody>
      </p:sp>
      <p:pic>
        <p:nvPicPr>
          <p:cNvPr id="4104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600200"/>
            <a:ext cx="28019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1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524000"/>
            <a:ext cx="28019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>
                <a:ea typeface="ＭＳ Ｐゴシック" pitchFamily="-112" charset="-128"/>
              </a:rPr>
              <a:t>Where do we pay in storage?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1C8650-581E-4DCE-A2D7-8E03CAE958F2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9701" name="AutoShape 32"/>
          <p:cNvSpPr>
            <a:spLocks noChangeArrowheads="1"/>
          </p:cNvSpPr>
          <p:nvPr/>
        </p:nvSpPr>
        <p:spPr bwMode="auto">
          <a:xfrm>
            <a:off x="3581400" y="6172200"/>
            <a:ext cx="1189038" cy="685800"/>
          </a:xfrm>
          <a:prstGeom prst="upArrowCallout">
            <a:avLst>
              <a:gd name="adj1" fmla="val 32509"/>
              <a:gd name="adj2" fmla="val 32509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Pointers</a:t>
            </a:r>
          </a:p>
        </p:txBody>
      </p:sp>
      <p:sp>
        <p:nvSpPr>
          <p:cNvPr id="39945" name="AutoShape 33"/>
          <p:cNvSpPr>
            <a:spLocks noChangeArrowheads="1"/>
          </p:cNvSpPr>
          <p:nvPr/>
        </p:nvSpPr>
        <p:spPr bwMode="auto">
          <a:xfrm>
            <a:off x="990600" y="2890838"/>
            <a:ext cx="1600200" cy="1200150"/>
          </a:xfrm>
          <a:prstGeom prst="rightArrowCallout">
            <a:avLst>
              <a:gd name="adj1" fmla="val 25000"/>
              <a:gd name="adj2" fmla="val 25000"/>
              <a:gd name="adj3" fmla="val 37500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  <a:ea typeface="Arial Unicode MS" charset="0"/>
                <a:cs typeface="Arial Unicode MS" charset="0"/>
              </a:rPr>
              <a:t>Terms and counts</a:t>
            </a:r>
          </a:p>
        </p:txBody>
      </p:sp>
      <p:sp>
        <p:nvSpPr>
          <p:cNvPr id="115746" name="Text Box 34"/>
          <p:cNvSpPr txBox="1">
            <a:spLocks noChangeArrowheads="1"/>
          </p:cNvSpPr>
          <p:nvPr/>
        </p:nvSpPr>
        <p:spPr bwMode="auto">
          <a:xfrm>
            <a:off x="5867400" y="3530600"/>
            <a:ext cx="2438400" cy="3098800"/>
          </a:xfrm>
          <a:prstGeom prst="rect">
            <a:avLst/>
          </a:prstGeom>
          <a:solidFill>
            <a:srgbClr val="C0504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Later in the course:</a:t>
            </a:r>
          </a:p>
          <a:p>
            <a:pPr>
              <a:spcBef>
                <a:spcPts val="238"/>
              </a:spcBef>
              <a:buFont typeface="Arial" charset="0"/>
              <a:buChar char="•"/>
            </a:pPr>
            <a:r>
              <a:rPr lang="en-US"/>
              <a:t>How do we index efficiently?</a:t>
            </a:r>
          </a:p>
          <a:p>
            <a:pPr>
              <a:spcBef>
                <a:spcPts val="238"/>
              </a:spcBef>
              <a:buFont typeface="Arial" charset="0"/>
              <a:buChar char="•"/>
            </a:pPr>
            <a:r>
              <a:rPr lang="en-US"/>
              <a:t>How much storage do we need?</a:t>
            </a:r>
          </a:p>
        </p:txBody>
      </p:sp>
      <p:sp>
        <p:nvSpPr>
          <p:cNvPr id="29704" name="TextBox 36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1.2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5257800" y="1905000"/>
            <a:ext cx="1905000" cy="831850"/>
          </a:xfrm>
          <a:prstGeom prst="leftArrowCallout">
            <a:avLst>
              <a:gd name="adj1" fmla="val 25000"/>
              <a:gd name="adj2" fmla="val 25000"/>
              <a:gd name="adj3" fmla="val 41190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  <a:ea typeface="Arial Unicode MS" charset="0"/>
                <a:cs typeface="Arial Unicode MS" charset="0"/>
              </a:rPr>
              <a:t>Lists of </a:t>
            </a:r>
            <a:r>
              <a:rPr lang="en-US" dirty="0" err="1">
                <a:latin typeface="+mn-lt"/>
                <a:ea typeface="Arial Unicode MS" charset="0"/>
                <a:cs typeface="Arial Unicode MS" charset="0"/>
              </a:rPr>
              <a:t>docIDs</a:t>
            </a:r>
            <a:endParaRPr lang="en-US" dirty="0">
              <a:latin typeface="+mn-lt"/>
              <a:ea typeface="Arial Unicode MS" charset="0"/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46" grpId="0" animBg="1" autoUpdateAnimBg="0"/>
      <p:bldP spid="40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The index we just built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How do we process a query?</a:t>
            </a:r>
          </a:p>
          <a:p>
            <a:pPr lvl="1" eaLnBrk="1" hangingPunct="1"/>
            <a:r>
              <a:rPr lang="en-US" smtClean="0">
                <a:ea typeface="ＭＳ Ｐゴシック" pitchFamily="-112" charset="-128"/>
              </a:rPr>
              <a:t>Later - what kinds of queries can we process?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858398-5E1D-4521-837E-BBC172AD5209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26981" name="AutoShape 5"/>
          <p:cNvSpPr>
            <a:spLocks noChangeArrowheads="1"/>
          </p:cNvSpPr>
          <p:nvPr/>
        </p:nvSpPr>
        <p:spPr bwMode="auto">
          <a:xfrm>
            <a:off x="6783388" y="1606550"/>
            <a:ext cx="2055812" cy="831850"/>
          </a:xfrm>
          <a:prstGeom prst="leftArrowCallout">
            <a:avLst>
              <a:gd name="adj1" fmla="val 25000"/>
              <a:gd name="adj2" fmla="val 25000"/>
              <a:gd name="adj3" fmla="val 41190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/>
              <a:t>Today’s focus</a:t>
            </a:r>
          </a:p>
        </p:txBody>
      </p:sp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1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Query processing: AND</a:t>
            </a:r>
          </a:p>
        </p:txBody>
      </p:sp>
      <p:sp>
        <p:nvSpPr>
          <p:cNvPr id="31747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Consider processing the query:</a:t>
            </a:r>
          </a:p>
          <a:p>
            <a:pPr lvl="1" eaLnBrk="1" hangingPunct="1">
              <a:buFont typeface="Wingdings" pitchFamily="-112" charset="2"/>
              <a:buNone/>
            </a:pPr>
            <a:r>
              <a:rPr lang="en-US" b="1" i="1" smtClean="0">
                <a:ea typeface="ＭＳ Ｐゴシック" pitchFamily="-112" charset="-128"/>
              </a:rPr>
              <a:t>Brutus</a:t>
            </a:r>
            <a:r>
              <a:rPr lang="en-US" smtClean="0">
                <a:ea typeface="ＭＳ Ｐゴシック" pitchFamily="-112" charset="-128"/>
              </a:rPr>
              <a:t> </a:t>
            </a:r>
            <a:r>
              <a:rPr lang="en-US" i="1" smtClean="0">
                <a:ea typeface="ＭＳ Ｐゴシック" pitchFamily="-112" charset="-128"/>
              </a:rPr>
              <a:t>AND</a:t>
            </a:r>
            <a:r>
              <a:rPr lang="en-US" smtClean="0">
                <a:ea typeface="ＭＳ Ｐゴシック" pitchFamily="-112" charset="-128"/>
              </a:rPr>
              <a:t> </a:t>
            </a:r>
            <a:r>
              <a:rPr lang="en-US" b="1" i="1" smtClean="0">
                <a:ea typeface="ＭＳ Ｐゴシック" pitchFamily="-112" charset="-128"/>
              </a:rPr>
              <a:t>Caesar</a:t>
            </a:r>
            <a:endParaRPr lang="en-US" smtClean="0">
              <a:ea typeface="ＭＳ Ｐゴシック" pitchFamily="-112" charset="-128"/>
            </a:endParaRPr>
          </a:p>
          <a:p>
            <a:pPr lvl="1" eaLnBrk="1" hangingPunct="1"/>
            <a:r>
              <a:rPr lang="en-US" smtClean="0">
                <a:ea typeface="ＭＳ Ｐゴシック" pitchFamily="-112" charset="-128"/>
              </a:rPr>
              <a:t>Locate </a:t>
            </a:r>
            <a:r>
              <a:rPr lang="en-US" b="1" i="1" smtClean="0">
                <a:ea typeface="ＭＳ Ｐゴシック" pitchFamily="-112" charset="-128"/>
              </a:rPr>
              <a:t>Brutus</a:t>
            </a:r>
            <a:r>
              <a:rPr lang="en-US" smtClean="0">
                <a:ea typeface="ＭＳ Ｐゴシック" pitchFamily="-112" charset="-128"/>
              </a:rPr>
              <a:t> in the Dictionary;</a:t>
            </a:r>
          </a:p>
          <a:p>
            <a:pPr lvl="2" eaLnBrk="1" hangingPunct="1"/>
            <a:r>
              <a:rPr lang="en-US" smtClean="0">
                <a:ea typeface="ＭＳ Ｐゴシック" pitchFamily="-112" charset="-128"/>
              </a:rPr>
              <a:t>Retrieve its postings.</a:t>
            </a:r>
          </a:p>
          <a:p>
            <a:pPr lvl="1" eaLnBrk="1" hangingPunct="1"/>
            <a:r>
              <a:rPr lang="en-US" smtClean="0">
                <a:ea typeface="ＭＳ Ｐゴシック" pitchFamily="-112" charset="-128"/>
              </a:rPr>
              <a:t>Locate </a:t>
            </a:r>
            <a:r>
              <a:rPr lang="en-US" i="1" smtClean="0">
                <a:ea typeface="ＭＳ Ｐゴシック" pitchFamily="-112" charset="-128"/>
              </a:rPr>
              <a:t>Caesar</a:t>
            </a:r>
            <a:r>
              <a:rPr lang="en-US" smtClean="0">
                <a:ea typeface="ＭＳ Ｐゴシック" pitchFamily="-112" charset="-128"/>
              </a:rPr>
              <a:t> in the Dictionary;</a:t>
            </a:r>
          </a:p>
          <a:p>
            <a:pPr lvl="2" eaLnBrk="1" hangingPunct="1"/>
            <a:r>
              <a:rPr lang="en-US" smtClean="0">
                <a:ea typeface="ＭＳ Ｐゴシック" pitchFamily="-112" charset="-128"/>
              </a:rPr>
              <a:t>Retrieve its postings.</a:t>
            </a:r>
          </a:p>
          <a:p>
            <a:pPr lvl="1" eaLnBrk="1" hangingPunct="1"/>
            <a:r>
              <a:rPr lang="en-US" smtClean="0">
                <a:ea typeface="ＭＳ Ｐゴシック" pitchFamily="-112" charset="-128"/>
              </a:rPr>
              <a:t>“Merge” the two postings: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8EA831-56FE-4ED6-9F68-2D8F3A654E84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1749" name="Text Box 2058"/>
          <p:cNvSpPr txBox="1">
            <a:spLocks noChangeArrowheads="1"/>
          </p:cNvSpPr>
          <p:nvPr/>
        </p:nvSpPr>
        <p:spPr bwMode="auto">
          <a:xfrm>
            <a:off x="6878638" y="5019675"/>
            <a:ext cx="7032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-112" charset="0"/>
              </a:rPr>
              <a:t>128</a:t>
            </a:r>
          </a:p>
        </p:txBody>
      </p:sp>
      <p:sp>
        <p:nvSpPr>
          <p:cNvPr id="31750" name="Text Box 2065"/>
          <p:cNvSpPr txBox="1">
            <a:spLocks noChangeArrowheads="1"/>
          </p:cNvSpPr>
          <p:nvPr/>
        </p:nvSpPr>
        <p:spPr bwMode="auto">
          <a:xfrm>
            <a:off x="7183438" y="5553075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-112" charset="0"/>
              </a:rPr>
              <a:t>34</a:t>
            </a:r>
          </a:p>
        </p:txBody>
      </p:sp>
      <p:grpSp>
        <p:nvGrpSpPr>
          <p:cNvPr id="31751" name="Group 2083"/>
          <p:cNvGrpSpPr>
            <a:grpSpLocks/>
          </p:cNvGrpSpPr>
          <p:nvPr/>
        </p:nvGrpSpPr>
        <p:grpSpPr bwMode="auto">
          <a:xfrm>
            <a:off x="2514600" y="5019675"/>
            <a:ext cx="647700" cy="466725"/>
            <a:chOff x="1584" y="3162"/>
            <a:chExt cx="408" cy="294"/>
          </a:xfrm>
        </p:grpSpPr>
        <p:sp>
          <p:nvSpPr>
            <p:cNvPr id="31792" name="Text Box 2052"/>
            <p:cNvSpPr txBox="1">
              <a:spLocks noChangeArrowheads="1"/>
            </p:cNvSpPr>
            <p:nvPr/>
          </p:nvSpPr>
          <p:spPr bwMode="auto">
            <a:xfrm>
              <a:off x="1584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 Unicode MS" pitchFamily="-112" charset="0"/>
                </a:rPr>
                <a:t>2</a:t>
              </a:r>
            </a:p>
          </p:txBody>
        </p:sp>
        <p:cxnSp>
          <p:nvCxnSpPr>
            <p:cNvPr id="31793" name="AutoShape 2066"/>
            <p:cNvCxnSpPr>
              <a:cxnSpLocks noChangeShapeType="1"/>
              <a:stCxn id="31792" idx="3"/>
              <a:endCxn id="31790" idx="1"/>
            </p:cNvCxnSpPr>
            <p:nvPr/>
          </p:nvCxnSpPr>
          <p:spPr bwMode="auto">
            <a:xfrm>
              <a:off x="1813" y="3309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31752" name="Group 2084"/>
          <p:cNvGrpSpPr>
            <a:grpSpLocks/>
          </p:cNvGrpSpPr>
          <p:nvPr/>
        </p:nvGrpSpPr>
        <p:grpSpPr bwMode="auto">
          <a:xfrm>
            <a:off x="3162300" y="5019675"/>
            <a:ext cx="668338" cy="466725"/>
            <a:chOff x="1992" y="3162"/>
            <a:chExt cx="421" cy="294"/>
          </a:xfrm>
        </p:grpSpPr>
        <p:sp>
          <p:nvSpPr>
            <p:cNvPr id="31790" name="Text Box 2053"/>
            <p:cNvSpPr txBox="1">
              <a:spLocks noChangeArrowheads="1"/>
            </p:cNvSpPr>
            <p:nvPr/>
          </p:nvSpPr>
          <p:spPr bwMode="auto">
            <a:xfrm>
              <a:off x="1992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 Unicode MS" pitchFamily="-112" charset="0"/>
                </a:rPr>
                <a:t>4</a:t>
              </a:r>
            </a:p>
          </p:txBody>
        </p:sp>
        <p:cxnSp>
          <p:nvCxnSpPr>
            <p:cNvPr id="31791" name="AutoShape 2067"/>
            <p:cNvCxnSpPr>
              <a:cxnSpLocks noChangeShapeType="1"/>
              <a:stCxn id="31790" idx="3"/>
              <a:endCxn id="31788" idx="1"/>
            </p:cNvCxnSpPr>
            <p:nvPr/>
          </p:nvCxnSpPr>
          <p:spPr bwMode="auto">
            <a:xfrm>
              <a:off x="2221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31753" name="Group 2085"/>
          <p:cNvGrpSpPr>
            <a:grpSpLocks/>
          </p:cNvGrpSpPr>
          <p:nvPr/>
        </p:nvGrpSpPr>
        <p:grpSpPr bwMode="auto">
          <a:xfrm>
            <a:off x="3830638" y="5019675"/>
            <a:ext cx="609600" cy="466725"/>
            <a:chOff x="2413" y="3162"/>
            <a:chExt cx="384" cy="294"/>
          </a:xfrm>
        </p:grpSpPr>
        <p:sp>
          <p:nvSpPr>
            <p:cNvPr id="31788" name="Text Box 2054"/>
            <p:cNvSpPr txBox="1">
              <a:spLocks noChangeArrowheads="1"/>
            </p:cNvSpPr>
            <p:nvPr/>
          </p:nvSpPr>
          <p:spPr bwMode="auto">
            <a:xfrm>
              <a:off x="2413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 Unicode MS" pitchFamily="-112" charset="0"/>
                </a:rPr>
                <a:t>8</a:t>
              </a:r>
            </a:p>
          </p:txBody>
        </p:sp>
        <p:cxnSp>
          <p:nvCxnSpPr>
            <p:cNvPr id="31789" name="AutoShape 2068"/>
            <p:cNvCxnSpPr>
              <a:cxnSpLocks noChangeShapeType="1"/>
              <a:stCxn id="31788" idx="3"/>
              <a:endCxn id="31786" idx="1"/>
            </p:cNvCxnSpPr>
            <p:nvPr/>
          </p:nvCxnSpPr>
          <p:spPr bwMode="auto">
            <a:xfrm>
              <a:off x="2642" y="3309"/>
              <a:ext cx="15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31754" name="Group 2086"/>
          <p:cNvGrpSpPr>
            <a:grpSpLocks/>
          </p:cNvGrpSpPr>
          <p:nvPr/>
        </p:nvGrpSpPr>
        <p:grpSpPr bwMode="auto">
          <a:xfrm>
            <a:off x="4440238" y="5019675"/>
            <a:ext cx="762000" cy="466725"/>
            <a:chOff x="2797" y="3162"/>
            <a:chExt cx="480" cy="294"/>
          </a:xfrm>
        </p:grpSpPr>
        <p:sp>
          <p:nvSpPr>
            <p:cNvPr id="31786" name="Text Box 2055"/>
            <p:cNvSpPr txBox="1">
              <a:spLocks noChangeArrowheads="1"/>
            </p:cNvSpPr>
            <p:nvPr/>
          </p:nvSpPr>
          <p:spPr bwMode="auto">
            <a:xfrm>
              <a:off x="2797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 Unicode MS" pitchFamily="-112" charset="0"/>
                </a:rPr>
                <a:t>16</a:t>
              </a:r>
            </a:p>
          </p:txBody>
        </p:sp>
        <p:cxnSp>
          <p:nvCxnSpPr>
            <p:cNvPr id="31787" name="AutoShape 2069"/>
            <p:cNvCxnSpPr>
              <a:cxnSpLocks noChangeShapeType="1"/>
              <a:stCxn id="31786" idx="3"/>
              <a:endCxn id="31784" idx="1"/>
            </p:cNvCxnSpPr>
            <p:nvPr/>
          </p:nvCxnSpPr>
          <p:spPr bwMode="auto">
            <a:xfrm>
              <a:off x="3133" y="3309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31755" name="Group 2087"/>
          <p:cNvGrpSpPr>
            <a:grpSpLocks/>
          </p:cNvGrpSpPr>
          <p:nvPr/>
        </p:nvGrpSpPr>
        <p:grpSpPr bwMode="auto">
          <a:xfrm>
            <a:off x="5202238" y="5019675"/>
            <a:ext cx="838200" cy="466725"/>
            <a:chOff x="3277" y="3162"/>
            <a:chExt cx="528" cy="294"/>
          </a:xfrm>
        </p:grpSpPr>
        <p:sp>
          <p:nvSpPr>
            <p:cNvPr id="31784" name="Text Box 2056"/>
            <p:cNvSpPr txBox="1">
              <a:spLocks noChangeArrowheads="1"/>
            </p:cNvSpPr>
            <p:nvPr/>
          </p:nvSpPr>
          <p:spPr bwMode="auto">
            <a:xfrm>
              <a:off x="3277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 Unicode MS" pitchFamily="-112" charset="0"/>
                </a:rPr>
                <a:t>32</a:t>
              </a:r>
            </a:p>
          </p:txBody>
        </p:sp>
        <p:cxnSp>
          <p:nvCxnSpPr>
            <p:cNvPr id="31785" name="AutoShape 2070"/>
            <p:cNvCxnSpPr>
              <a:cxnSpLocks noChangeShapeType="1"/>
              <a:stCxn id="31784" idx="3"/>
              <a:endCxn id="31782" idx="1"/>
            </p:cNvCxnSpPr>
            <p:nvPr/>
          </p:nvCxnSpPr>
          <p:spPr bwMode="auto">
            <a:xfrm>
              <a:off x="3613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31756" name="Group 2088"/>
          <p:cNvGrpSpPr>
            <a:grpSpLocks/>
          </p:cNvGrpSpPr>
          <p:nvPr/>
        </p:nvGrpSpPr>
        <p:grpSpPr bwMode="auto">
          <a:xfrm>
            <a:off x="6040438" y="5019675"/>
            <a:ext cx="838200" cy="466725"/>
            <a:chOff x="3805" y="3162"/>
            <a:chExt cx="528" cy="294"/>
          </a:xfrm>
        </p:grpSpPr>
        <p:sp>
          <p:nvSpPr>
            <p:cNvPr id="31782" name="Text Box 2057"/>
            <p:cNvSpPr txBox="1">
              <a:spLocks noChangeArrowheads="1"/>
            </p:cNvSpPr>
            <p:nvPr/>
          </p:nvSpPr>
          <p:spPr bwMode="auto">
            <a:xfrm>
              <a:off x="3805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 Unicode MS" pitchFamily="-112" charset="0"/>
                </a:rPr>
                <a:t>64</a:t>
              </a:r>
            </a:p>
          </p:txBody>
        </p:sp>
        <p:cxnSp>
          <p:nvCxnSpPr>
            <p:cNvPr id="31783" name="AutoShape 2071"/>
            <p:cNvCxnSpPr>
              <a:cxnSpLocks noChangeShapeType="1"/>
              <a:stCxn id="31782" idx="3"/>
              <a:endCxn id="31749" idx="1"/>
            </p:cNvCxnSpPr>
            <p:nvPr/>
          </p:nvCxnSpPr>
          <p:spPr bwMode="auto">
            <a:xfrm>
              <a:off x="4141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31757" name="Group 2089"/>
          <p:cNvGrpSpPr>
            <a:grpSpLocks/>
          </p:cNvGrpSpPr>
          <p:nvPr/>
        </p:nvGrpSpPr>
        <p:grpSpPr bwMode="auto">
          <a:xfrm>
            <a:off x="2535238" y="5553075"/>
            <a:ext cx="647700" cy="466725"/>
            <a:chOff x="1597" y="3498"/>
            <a:chExt cx="408" cy="294"/>
          </a:xfrm>
        </p:grpSpPr>
        <p:sp>
          <p:nvSpPr>
            <p:cNvPr id="31780" name="Text Box 2072"/>
            <p:cNvSpPr txBox="1">
              <a:spLocks noChangeArrowheads="1"/>
            </p:cNvSpPr>
            <p:nvPr/>
          </p:nvSpPr>
          <p:spPr bwMode="auto">
            <a:xfrm>
              <a:off x="1597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 Unicode MS" pitchFamily="-112" charset="0"/>
                </a:rPr>
                <a:t>1</a:t>
              </a:r>
            </a:p>
          </p:txBody>
        </p:sp>
        <p:cxnSp>
          <p:nvCxnSpPr>
            <p:cNvPr id="31781" name="AutoShape 2073"/>
            <p:cNvCxnSpPr>
              <a:cxnSpLocks noChangeShapeType="1"/>
              <a:stCxn id="31780" idx="3"/>
              <a:endCxn id="31778" idx="1"/>
            </p:cNvCxnSpPr>
            <p:nvPr/>
          </p:nvCxnSpPr>
          <p:spPr bwMode="auto">
            <a:xfrm>
              <a:off x="1826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31758" name="Group 2090"/>
          <p:cNvGrpSpPr>
            <a:grpSpLocks/>
          </p:cNvGrpSpPr>
          <p:nvPr/>
        </p:nvGrpSpPr>
        <p:grpSpPr bwMode="auto">
          <a:xfrm>
            <a:off x="3182938" y="5553075"/>
            <a:ext cx="647700" cy="466725"/>
            <a:chOff x="2005" y="3498"/>
            <a:chExt cx="408" cy="294"/>
          </a:xfrm>
        </p:grpSpPr>
        <p:sp>
          <p:nvSpPr>
            <p:cNvPr id="31778" name="Text Box 2059"/>
            <p:cNvSpPr txBox="1">
              <a:spLocks noChangeArrowheads="1"/>
            </p:cNvSpPr>
            <p:nvPr/>
          </p:nvSpPr>
          <p:spPr bwMode="auto">
            <a:xfrm>
              <a:off x="2005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 Unicode MS" pitchFamily="-112" charset="0"/>
                </a:rPr>
                <a:t>2</a:t>
              </a:r>
            </a:p>
          </p:txBody>
        </p:sp>
        <p:cxnSp>
          <p:nvCxnSpPr>
            <p:cNvPr id="31779" name="AutoShape 2074"/>
            <p:cNvCxnSpPr>
              <a:cxnSpLocks noChangeShapeType="1"/>
              <a:stCxn id="31778" idx="3"/>
              <a:endCxn id="31776" idx="1"/>
            </p:cNvCxnSpPr>
            <p:nvPr/>
          </p:nvCxnSpPr>
          <p:spPr bwMode="auto">
            <a:xfrm>
              <a:off x="2234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31759" name="Group 2091"/>
          <p:cNvGrpSpPr>
            <a:grpSpLocks/>
          </p:cNvGrpSpPr>
          <p:nvPr/>
        </p:nvGrpSpPr>
        <p:grpSpPr bwMode="auto">
          <a:xfrm>
            <a:off x="3830638" y="5553075"/>
            <a:ext cx="630237" cy="466725"/>
            <a:chOff x="2413" y="3498"/>
            <a:chExt cx="397" cy="294"/>
          </a:xfrm>
        </p:grpSpPr>
        <p:sp>
          <p:nvSpPr>
            <p:cNvPr id="31776" name="Text Box 2060"/>
            <p:cNvSpPr txBox="1">
              <a:spLocks noChangeArrowheads="1"/>
            </p:cNvSpPr>
            <p:nvPr/>
          </p:nvSpPr>
          <p:spPr bwMode="auto">
            <a:xfrm>
              <a:off x="2413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 Unicode MS" pitchFamily="-112" charset="0"/>
                </a:rPr>
                <a:t>3</a:t>
              </a:r>
            </a:p>
          </p:txBody>
        </p:sp>
        <p:cxnSp>
          <p:nvCxnSpPr>
            <p:cNvPr id="31777" name="AutoShape 2075"/>
            <p:cNvCxnSpPr>
              <a:cxnSpLocks noChangeShapeType="1"/>
              <a:stCxn id="31776" idx="3"/>
              <a:endCxn id="31774" idx="1"/>
            </p:cNvCxnSpPr>
            <p:nvPr/>
          </p:nvCxnSpPr>
          <p:spPr bwMode="auto">
            <a:xfrm>
              <a:off x="2642" y="3645"/>
              <a:ext cx="16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31760" name="Group 2092"/>
          <p:cNvGrpSpPr>
            <a:grpSpLocks/>
          </p:cNvGrpSpPr>
          <p:nvPr/>
        </p:nvGrpSpPr>
        <p:grpSpPr bwMode="auto">
          <a:xfrm>
            <a:off x="4460875" y="5553075"/>
            <a:ext cx="606425" cy="466725"/>
            <a:chOff x="2810" y="3498"/>
            <a:chExt cx="382" cy="294"/>
          </a:xfrm>
        </p:grpSpPr>
        <p:sp>
          <p:nvSpPr>
            <p:cNvPr id="31774" name="Text Box 2061"/>
            <p:cNvSpPr txBox="1">
              <a:spLocks noChangeArrowheads="1"/>
            </p:cNvSpPr>
            <p:nvPr/>
          </p:nvSpPr>
          <p:spPr bwMode="auto">
            <a:xfrm>
              <a:off x="2810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 Unicode MS" pitchFamily="-112" charset="0"/>
                </a:rPr>
                <a:t>5</a:t>
              </a:r>
            </a:p>
          </p:txBody>
        </p:sp>
        <p:cxnSp>
          <p:nvCxnSpPr>
            <p:cNvPr id="31775" name="AutoShape 2076"/>
            <p:cNvCxnSpPr>
              <a:cxnSpLocks noChangeShapeType="1"/>
              <a:stCxn id="31774" idx="3"/>
              <a:endCxn id="31772" idx="1"/>
            </p:cNvCxnSpPr>
            <p:nvPr/>
          </p:nvCxnSpPr>
          <p:spPr bwMode="auto">
            <a:xfrm>
              <a:off x="3039" y="3645"/>
              <a:ext cx="15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31761" name="Group 2093"/>
          <p:cNvGrpSpPr>
            <a:grpSpLocks/>
          </p:cNvGrpSpPr>
          <p:nvPr/>
        </p:nvGrpSpPr>
        <p:grpSpPr bwMode="auto">
          <a:xfrm>
            <a:off x="5067300" y="5553075"/>
            <a:ext cx="592138" cy="466725"/>
            <a:chOff x="3192" y="3498"/>
            <a:chExt cx="373" cy="294"/>
          </a:xfrm>
        </p:grpSpPr>
        <p:sp>
          <p:nvSpPr>
            <p:cNvPr id="31772" name="Text Box 2062"/>
            <p:cNvSpPr txBox="1">
              <a:spLocks noChangeArrowheads="1"/>
            </p:cNvSpPr>
            <p:nvPr/>
          </p:nvSpPr>
          <p:spPr bwMode="auto">
            <a:xfrm>
              <a:off x="3192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 Unicode MS" pitchFamily="-112" charset="0"/>
                </a:rPr>
                <a:t>8</a:t>
              </a:r>
            </a:p>
          </p:txBody>
        </p:sp>
        <p:cxnSp>
          <p:nvCxnSpPr>
            <p:cNvPr id="31773" name="AutoShape 2077"/>
            <p:cNvCxnSpPr>
              <a:cxnSpLocks noChangeShapeType="1"/>
              <a:stCxn id="31772" idx="3"/>
              <a:endCxn id="31770" idx="1"/>
            </p:cNvCxnSpPr>
            <p:nvPr/>
          </p:nvCxnSpPr>
          <p:spPr bwMode="auto">
            <a:xfrm>
              <a:off x="342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31762" name="Group 2094"/>
          <p:cNvGrpSpPr>
            <a:grpSpLocks/>
          </p:cNvGrpSpPr>
          <p:nvPr/>
        </p:nvGrpSpPr>
        <p:grpSpPr bwMode="auto">
          <a:xfrm>
            <a:off x="5659438" y="5553075"/>
            <a:ext cx="762000" cy="466725"/>
            <a:chOff x="3565" y="3498"/>
            <a:chExt cx="480" cy="294"/>
          </a:xfrm>
        </p:grpSpPr>
        <p:sp>
          <p:nvSpPr>
            <p:cNvPr id="31770" name="Text Box 2063"/>
            <p:cNvSpPr txBox="1">
              <a:spLocks noChangeArrowheads="1"/>
            </p:cNvSpPr>
            <p:nvPr/>
          </p:nvSpPr>
          <p:spPr bwMode="auto">
            <a:xfrm>
              <a:off x="3565" y="3498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Unicode MS" pitchFamily="-112" charset="0"/>
                </a:rPr>
                <a:t>13</a:t>
              </a:r>
            </a:p>
          </p:txBody>
        </p:sp>
        <p:cxnSp>
          <p:nvCxnSpPr>
            <p:cNvPr id="31771" name="AutoShape 2078"/>
            <p:cNvCxnSpPr>
              <a:cxnSpLocks noChangeShapeType="1"/>
              <a:stCxn id="31770" idx="3"/>
              <a:endCxn id="31768" idx="1"/>
            </p:cNvCxnSpPr>
            <p:nvPr/>
          </p:nvCxnSpPr>
          <p:spPr bwMode="auto">
            <a:xfrm>
              <a:off x="390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31763" name="Group 2095"/>
          <p:cNvGrpSpPr>
            <a:grpSpLocks/>
          </p:cNvGrpSpPr>
          <p:nvPr/>
        </p:nvGrpSpPr>
        <p:grpSpPr bwMode="auto">
          <a:xfrm>
            <a:off x="6421438" y="5553075"/>
            <a:ext cx="762000" cy="466725"/>
            <a:chOff x="4045" y="3498"/>
            <a:chExt cx="480" cy="294"/>
          </a:xfrm>
        </p:grpSpPr>
        <p:sp>
          <p:nvSpPr>
            <p:cNvPr id="31768" name="Text Box 2064"/>
            <p:cNvSpPr txBox="1">
              <a:spLocks noChangeArrowheads="1"/>
            </p:cNvSpPr>
            <p:nvPr/>
          </p:nvSpPr>
          <p:spPr bwMode="auto">
            <a:xfrm>
              <a:off x="4045" y="3498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 Unicode MS" pitchFamily="-112" charset="0"/>
                </a:rPr>
                <a:t>21</a:t>
              </a:r>
            </a:p>
          </p:txBody>
        </p:sp>
        <p:cxnSp>
          <p:nvCxnSpPr>
            <p:cNvPr id="31769" name="AutoShape 2079"/>
            <p:cNvCxnSpPr>
              <a:cxnSpLocks noChangeShapeType="1"/>
              <a:stCxn id="31768" idx="3"/>
              <a:endCxn id="31750" idx="1"/>
            </p:cNvCxnSpPr>
            <p:nvPr/>
          </p:nvCxnSpPr>
          <p:spPr bwMode="auto">
            <a:xfrm>
              <a:off x="438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31764" name="Text Box 2080"/>
          <p:cNvSpPr txBox="1">
            <a:spLocks noChangeArrowheads="1"/>
          </p:cNvSpPr>
          <p:nvPr/>
        </p:nvSpPr>
        <p:spPr bwMode="auto">
          <a:xfrm>
            <a:off x="7772400" y="5038725"/>
            <a:ext cx="106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Arial Unicode MS" pitchFamily="-112" charset="0"/>
              </a:rPr>
              <a:t>Brutus</a:t>
            </a:r>
          </a:p>
        </p:txBody>
      </p:sp>
      <p:sp>
        <p:nvSpPr>
          <p:cNvPr id="31765" name="Text Box 2081"/>
          <p:cNvSpPr txBox="1">
            <a:spLocks noChangeArrowheads="1"/>
          </p:cNvSpPr>
          <p:nvPr/>
        </p:nvSpPr>
        <p:spPr bwMode="auto">
          <a:xfrm>
            <a:off x="7772400" y="5495925"/>
            <a:ext cx="116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Arial Unicode MS" pitchFamily="-112" charset="0"/>
              </a:rPr>
              <a:t>Caesar</a:t>
            </a:r>
          </a:p>
        </p:txBody>
      </p:sp>
      <p:sp>
        <p:nvSpPr>
          <p:cNvPr id="31766" name="AutoShape 2082"/>
          <p:cNvSpPr>
            <a:spLocks noChangeArrowheads="1"/>
          </p:cNvSpPr>
          <p:nvPr/>
        </p:nvSpPr>
        <p:spPr bwMode="auto">
          <a:xfrm rot="10800000">
            <a:off x="1462088" y="5305425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31767" name="TextBox 48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The merge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Walk through the two postings simultaneously, in time linear in the total number of postings entries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BCECE7-B0CB-4564-9001-85711B071355}" type="slidenum">
              <a:rPr lang="en-US" smtClean="0"/>
              <a:pPr/>
              <a:t>29</a:t>
            </a:fld>
            <a:endParaRPr lang="en-US" smtClean="0"/>
          </a:p>
        </p:txBody>
      </p:sp>
      <p:grpSp>
        <p:nvGrpSpPr>
          <p:cNvPr id="32773" name="Group 99"/>
          <p:cNvGrpSpPr>
            <a:grpSpLocks/>
          </p:cNvGrpSpPr>
          <p:nvPr/>
        </p:nvGrpSpPr>
        <p:grpSpPr bwMode="auto">
          <a:xfrm>
            <a:off x="2514600" y="3429000"/>
            <a:ext cx="5202238" cy="1009650"/>
            <a:chOff x="1584" y="3264"/>
            <a:chExt cx="3277" cy="636"/>
          </a:xfrm>
        </p:grpSpPr>
        <p:sp>
          <p:nvSpPr>
            <p:cNvPr id="32825" name="Text Box 54"/>
            <p:cNvSpPr txBox="1">
              <a:spLocks noChangeArrowheads="1"/>
            </p:cNvSpPr>
            <p:nvPr/>
          </p:nvSpPr>
          <p:spPr bwMode="auto">
            <a:xfrm>
              <a:off x="4525" y="3600"/>
              <a:ext cx="336" cy="29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B2B2B2"/>
                  </a:solidFill>
                  <a:latin typeface="Arial Unicode MS" pitchFamily="-112" charset="0"/>
                </a:rPr>
                <a:t>34</a:t>
              </a:r>
            </a:p>
          </p:txBody>
        </p:sp>
        <p:grpSp>
          <p:nvGrpSpPr>
            <p:cNvPr id="32826" name="Group 96"/>
            <p:cNvGrpSpPr>
              <a:grpSpLocks/>
            </p:cNvGrpSpPr>
            <p:nvPr/>
          </p:nvGrpSpPr>
          <p:grpSpPr bwMode="auto">
            <a:xfrm>
              <a:off x="1584" y="3264"/>
              <a:ext cx="3179" cy="300"/>
              <a:chOff x="1584" y="3060"/>
              <a:chExt cx="3179" cy="300"/>
            </a:xfrm>
          </p:grpSpPr>
          <p:sp>
            <p:nvSpPr>
              <p:cNvPr id="32847" name="Text Box 53"/>
              <p:cNvSpPr txBox="1">
                <a:spLocks noChangeArrowheads="1"/>
              </p:cNvSpPr>
              <p:nvPr/>
            </p:nvSpPr>
            <p:spPr bwMode="auto">
              <a:xfrm>
                <a:off x="4320" y="3060"/>
                <a:ext cx="443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B2B2B2"/>
                    </a:solidFill>
                    <a:latin typeface="Arial Unicode MS" pitchFamily="-112" charset="0"/>
                  </a:rPr>
                  <a:t>128</a:t>
                </a:r>
              </a:p>
            </p:txBody>
          </p:sp>
          <p:grpSp>
            <p:nvGrpSpPr>
              <p:cNvPr id="32848" name="Group 55"/>
              <p:cNvGrpSpPr>
                <a:grpSpLocks/>
              </p:cNvGrpSpPr>
              <p:nvPr/>
            </p:nvGrpSpPr>
            <p:grpSpPr bwMode="auto">
              <a:xfrm>
                <a:off x="1584" y="3060"/>
                <a:ext cx="408" cy="294"/>
                <a:chOff x="1584" y="3162"/>
                <a:chExt cx="408" cy="294"/>
              </a:xfrm>
            </p:grpSpPr>
            <p:sp>
              <p:nvSpPr>
                <p:cNvPr id="32864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584" y="3162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rgbClr val="B2B2B2"/>
                      </a:solidFill>
                      <a:latin typeface="Arial Unicode MS" pitchFamily="-112" charset="0"/>
                    </a:rPr>
                    <a:t>2</a:t>
                  </a:r>
                </a:p>
              </p:txBody>
            </p:sp>
            <p:cxnSp>
              <p:nvCxnSpPr>
                <p:cNvPr id="32865" name="AutoShape 57"/>
                <p:cNvCxnSpPr>
                  <a:cxnSpLocks noChangeShapeType="1"/>
                  <a:stCxn id="32864" idx="3"/>
                  <a:endCxn id="32862" idx="1"/>
                </p:cNvCxnSpPr>
                <p:nvPr/>
              </p:nvCxnSpPr>
              <p:spPr bwMode="auto">
                <a:xfrm>
                  <a:off x="1813" y="3309"/>
                  <a:ext cx="179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32849" name="Group 58"/>
              <p:cNvGrpSpPr>
                <a:grpSpLocks/>
              </p:cNvGrpSpPr>
              <p:nvPr/>
            </p:nvGrpSpPr>
            <p:grpSpPr bwMode="auto">
              <a:xfrm>
                <a:off x="1992" y="3060"/>
                <a:ext cx="421" cy="294"/>
                <a:chOff x="1992" y="3162"/>
                <a:chExt cx="421" cy="294"/>
              </a:xfrm>
            </p:grpSpPr>
            <p:sp>
              <p:nvSpPr>
                <p:cNvPr id="32862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992" y="3162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rgbClr val="B2B2B2"/>
                      </a:solidFill>
                      <a:latin typeface="Arial Unicode MS" pitchFamily="-112" charset="0"/>
                    </a:rPr>
                    <a:t>4</a:t>
                  </a:r>
                </a:p>
              </p:txBody>
            </p:sp>
            <p:cxnSp>
              <p:nvCxnSpPr>
                <p:cNvPr id="32863" name="AutoShape 60"/>
                <p:cNvCxnSpPr>
                  <a:cxnSpLocks noChangeShapeType="1"/>
                  <a:stCxn id="32862" idx="3"/>
                  <a:endCxn id="32860" idx="1"/>
                </p:cNvCxnSpPr>
                <p:nvPr/>
              </p:nvCxnSpPr>
              <p:spPr bwMode="auto">
                <a:xfrm>
                  <a:off x="2221" y="3309"/>
                  <a:ext cx="19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32850" name="Group 61"/>
              <p:cNvGrpSpPr>
                <a:grpSpLocks/>
              </p:cNvGrpSpPr>
              <p:nvPr/>
            </p:nvGrpSpPr>
            <p:grpSpPr bwMode="auto">
              <a:xfrm>
                <a:off x="2413" y="3060"/>
                <a:ext cx="384" cy="294"/>
                <a:chOff x="2413" y="3162"/>
                <a:chExt cx="384" cy="294"/>
              </a:xfrm>
            </p:grpSpPr>
            <p:sp>
              <p:nvSpPr>
                <p:cNvPr id="32860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2413" y="3162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rgbClr val="B2B2B2"/>
                      </a:solidFill>
                      <a:latin typeface="Arial Unicode MS" pitchFamily="-112" charset="0"/>
                    </a:rPr>
                    <a:t>8</a:t>
                  </a:r>
                </a:p>
              </p:txBody>
            </p:sp>
            <p:cxnSp>
              <p:nvCxnSpPr>
                <p:cNvPr id="32861" name="AutoShape 63"/>
                <p:cNvCxnSpPr>
                  <a:cxnSpLocks noChangeShapeType="1"/>
                  <a:stCxn id="32860" idx="3"/>
                  <a:endCxn id="32858" idx="1"/>
                </p:cNvCxnSpPr>
                <p:nvPr/>
              </p:nvCxnSpPr>
              <p:spPr bwMode="auto">
                <a:xfrm>
                  <a:off x="2642" y="3309"/>
                  <a:ext cx="15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32851" name="Group 64"/>
              <p:cNvGrpSpPr>
                <a:grpSpLocks/>
              </p:cNvGrpSpPr>
              <p:nvPr/>
            </p:nvGrpSpPr>
            <p:grpSpPr bwMode="auto">
              <a:xfrm>
                <a:off x="2797" y="3060"/>
                <a:ext cx="480" cy="294"/>
                <a:chOff x="2797" y="3162"/>
                <a:chExt cx="480" cy="294"/>
              </a:xfrm>
            </p:grpSpPr>
            <p:sp>
              <p:nvSpPr>
                <p:cNvPr id="32858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797" y="3162"/>
                  <a:ext cx="336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rgbClr val="B2B2B2"/>
                      </a:solidFill>
                      <a:latin typeface="Arial Unicode MS" pitchFamily="-112" charset="0"/>
                    </a:rPr>
                    <a:t>16</a:t>
                  </a:r>
                </a:p>
              </p:txBody>
            </p:sp>
            <p:cxnSp>
              <p:nvCxnSpPr>
                <p:cNvPr id="32859" name="AutoShape 66"/>
                <p:cNvCxnSpPr>
                  <a:cxnSpLocks noChangeShapeType="1"/>
                  <a:stCxn id="32858" idx="3"/>
                  <a:endCxn id="32856" idx="1"/>
                </p:cNvCxnSpPr>
                <p:nvPr/>
              </p:nvCxnSpPr>
              <p:spPr bwMode="auto">
                <a:xfrm>
                  <a:off x="3133" y="3309"/>
                  <a:ext cx="14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32852" name="Group 67"/>
              <p:cNvGrpSpPr>
                <a:grpSpLocks/>
              </p:cNvGrpSpPr>
              <p:nvPr/>
            </p:nvGrpSpPr>
            <p:grpSpPr bwMode="auto">
              <a:xfrm>
                <a:off x="3277" y="3066"/>
                <a:ext cx="528" cy="294"/>
                <a:chOff x="3277" y="3162"/>
                <a:chExt cx="528" cy="294"/>
              </a:xfrm>
            </p:grpSpPr>
            <p:sp>
              <p:nvSpPr>
                <p:cNvPr id="32856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3277" y="3162"/>
                  <a:ext cx="336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rgbClr val="B2B2B2"/>
                      </a:solidFill>
                      <a:latin typeface="Arial Unicode MS" pitchFamily="-112" charset="0"/>
                    </a:rPr>
                    <a:t>32</a:t>
                  </a:r>
                </a:p>
              </p:txBody>
            </p:sp>
            <p:cxnSp>
              <p:nvCxnSpPr>
                <p:cNvPr id="32857" name="AutoShape 69"/>
                <p:cNvCxnSpPr>
                  <a:cxnSpLocks noChangeShapeType="1"/>
                  <a:stCxn id="32856" idx="3"/>
                  <a:endCxn id="32854" idx="1"/>
                </p:cNvCxnSpPr>
                <p:nvPr/>
              </p:nvCxnSpPr>
              <p:spPr bwMode="auto">
                <a:xfrm>
                  <a:off x="3613" y="3309"/>
                  <a:ext cx="19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32853" name="Group 70"/>
              <p:cNvGrpSpPr>
                <a:grpSpLocks/>
              </p:cNvGrpSpPr>
              <p:nvPr/>
            </p:nvGrpSpPr>
            <p:grpSpPr bwMode="auto">
              <a:xfrm>
                <a:off x="3805" y="3066"/>
                <a:ext cx="528" cy="294"/>
                <a:chOff x="3805" y="3162"/>
                <a:chExt cx="528" cy="294"/>
              </a:xfrm>
            </p:grpSpPr>
            <p:sp>
              <p:nvSpPr>
                <p:cNvPr id="32854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3805" y="3162"/>
                  <a:ext cx="336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rgbClr val="B2B2B2"/>
                      </a:solidFill>
                      <a:latin typeface="Arial Unicode MS" pitchFamily="-112" charset="0"/>
                    </a:rPr>
                    <a:t>64</a:t>
                  </a:r>
                </a:p>
              </p:txBody>
            </p:sp>
            <p:cxnSp>
              <p:nvCxnSpPr>
                <p:cNvPr id="32855" name="AutoShape 72"/>
                <p:cNvCxnSpPr>
                  <a:cxnSpLocks noChangeShapeType="1"/>
                  <a:stCxn id="32854" idx="3"/>
                  <a:endCxn id="32847" idx="1"/>
                </p:cNvCxnSpPr>
                <p:nvPr/>
              </p:nvCxnSpPr>
              <p:spPr bwMode="auto">
                <a:xfrm>
                  <a:off x="4141" y="3309"/>
                  <a:ext cx="19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</p:grpSp>
        <p:grpSp>
          <p:nvGrpSpPr>
            <p:cNvPr id="32827" name="Group 73"/>
            <p:cNvGrpSpPr>
              <a:grpSpLocks/>
            </p:cNvGrpSpPr>
            <p:nvPr/>
          </p:nvGrpSpPr>
          <p:grpSpPr bwMode="auto">
            <a:xfrm>
              <a:off x="1597" y="3600"/>
              <a:ext cx="408" cy="294"/>
              <a:chOff x="1597" y="3498"/>
              <a:chExt cx="408" cy="294"/>
            </a:xfrm>
          </p:grpSpPr>
          <p:sp>
            <p:nvSpPr>
              <p:cNvPr id="32845" name="Text Box 74"/>
              <p:cNvSpPr txBox="1">
                <a:spLocks noChangeArrowheads="1"/>
              </p:cNvSpPr>
              <p:nvPr/>
            </p:nvSpPr>
            <p:spPr bwMode="auto">
              <a:xfrm>
                <a:off x="1597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B2B2B2"/>
                    </a:solidFill>
                    <a:latin typeface="Arial Unicode MS" pitchFamily="-112" charset="0"/>
                  </a:rPr>
                  <a:t>1</a:t>
                </a:r>
              </a:p>
            </p:txBody>
          </p:sp>
          <p:cxnSp>
            <p:nvCxnSpPr>
              <p:cNvPr id="32846" name="AutoShape 75"/>
              <p:cNvCxnSpPr>
                <a:cxnSpLocks noChangeShapeType="1"/>
                <a:stCxn id="32845" idx="3"/>
                <a:endCxn id="32843" idx="1"/>
              </p:cNvCxnSpPr>
              <p:nvPr/>
            </p:nvCxnSpPr>
            <p:spPr bwMode="auto">
              <a:xfrm>
                <a:off x="1826" y="364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32828" name="Group 76"/>
            <p:cNvGrpSpPr>
              <a:grpSpLocks/>
            </p:cNvGrpSpPr>
            <p:nvPr/>
          </p:nvGrpSpPr>
          <p:grpSpPr bwMode="auto">
            <a:xfrm>
              <a:off x="2005" y="3600"/>
              <a:ext cx="408" cy="294"/>
              <a:chOff x="2005" y="3498"/>
              <a:chExt cx="408" cy="294"/>
            </a:xfrm>
          </p:grpSpPr>
          <p:sp>
            <p:nvSpPr>
              <p:cNvPr id="32843" name="Text Box 77"/>
              <p:cNvSpPr txBox="1">
                <a:spLocks noChangeArrowheads="1"/>
              </p:cNvSpPr>
              <p:nvPr/>
            </p:nvSpPr>
            <p:spPr bwMode="auto">
              <a:xfrm>
                <a:off x="2005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B2B2B2"/>
                    </a:solidFill>
                    <a:latin typeface="Arial Unicode MS" pitchFamily="-112" charset="0"/>
                  </a:rPr>
                  <a:t>2</a:t>
                </a:r>
              </a:p>
            </p:txBody>
          </p:sp>
          <p:cxnSp>
            <p:nvCxnSpPr>
              <p:cNvPr id="32844" name="AutoShape 78"/>
              <p:cNvCxnSpPr>
                <a:cxnSpLocks noChangeShapeType="1"/>
                <a:stCxn id="32843" idx="3"/>
                <a:endCxn id="32841" idx="1"/>
              </p:cNvCxnSpPr>
              <p:nvPr/>
            </p:nvCxnSpPr>
            <p:spPr bwMode="auto">
              <a:xfrm>
                <a:off x="2234" y="364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32829" name="Group 79"/>
            <p:cNvGrpSpPr>
              <a:grpSpLocks/>
            </p:cNvGrpSpPr>
            <p:nvPr/>
          </p:nvGrpSpPr>
          <p:grpSpPr bwMode="auto">
            <a:xfrm>
              <a:off x="2413" y="3606"/>
              <a:ext cx="397" cy="294"/>
              <a:chOff x="2413" y="3498"/>
              <a:chExt cx="397" cy="294"/>
            </a:xfrm>
          </p:grpSpPr>
          <p:sp>
            <p:nvSpPr>
              <p:cNvPr id="32841" name="Text Box 80"/>
              <p:cNvSpPr txBox="1">
                <a:spLocks noChangeArrowheads="1"/>
              </p:cNvSpPr>
              <p:nvPr/>
            </p:nvSpPr>
            <p:spPr bwMode="auto">
              <a:xfrm>
                <a:off x="2413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B2B2B2"/>
                    </a:solidFill>
                    <a:latin typeface="Arial Unicode MS" pitchFamily="-112" charset="0"/>
                  </a:rPr>
                  <a:t>3</a:t>
                </a:r>
              </a:p>
            </p:txBody>
          </p:sp>
          <p:cxnSp>
            <p:nvCxnSpPr>
              <p:cNvPr id="32842" name="AutoShape 81"/>
              <p:cNvCxnSpPr>
                <a:cxnSpLocks noChangeShapeType="1"/>
                <a:stCxn id="32841" idx="3"/>
                <a:endCxn id="32839" idx="1"/>
              </p:cNvCxnSpPr>
              <p:nvPr/>
            </p:nvCxnSpPr>
            <p:spPr bwMode="auto">
              <a:xfrm>
                <a:off x="2642" y="3645"/>
                <a:ext cx="168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32830" name="Group 82"/>
            <p:cNvGrpSpPr>
              <a:grpSpLocks/>
            </p:cNvGrpSpPr>
            <p:nvPr/>
          </p:nvGrpSpPr>
          <p:grpSpPr bwMode="auto">
            <a:xfrm>
              <a:off x="2810" y="3600"/>
              <a:ext cx="382" cy="294"/>
              <a:chOff x="2810" y="3498"/>
              <a:chExt cx="382" cy="294"/>
            </a:xfrm>
          </p:grpSpPr>
          <p:sp>
            <p:nvSpPr>
              <p:cNvPr id="32839" name="Text Box 83"/>
              <p:cNvSpPr txBox="1">
                <a:spLocks noChangeArrowheads="1"/>
              </p:cNvSpPr>
              <p:nvPr/>
            </p:nvSpPr>
            <p:spPr bwMode="auto">
              <a:xfrm>
                <a:off x="2810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B2B2B2"/>
                    </a:solidFill>
                    <a:latin typeface="Arial Unicode MS" pitchFamily="-112" charset="0"/>
                  </a:rPr>
                  <a:t>5</a:t>
                </a:r>
              </a:p>
            </p:txBody>
          </p:sp>
          <p:cxnSp>
            <p:nvCxnSpPr>
              <p:cNvPr id="32840" name="AutoShape 84"/>
              <p:cNvCxnSpPr>
                <a:cxnSpLocks noChangeShapeType="1"/>
                <a:stCxn id="32839" idx="3"/>
                <a:endCxn id="32837" idx="1"/>
              </p:cNvCxnSpPr>
              <p:nvPr/>
            </p:nvCxnSpPr>
            <p:spPr bwMode="auto">
              <a:xfrm>
                <a:off x="3039" y="3645"/>
                <a:ext cx="153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32831" name="Group 85"/>
            <p:cNvGrpSpPr>
              <a:grpSpLocks/>
            </p:cNvGrpSpPr>
            <p:nvPr/>
          </p:nvGrpSpPr>
          <p:grpSpPr bwMode="auto">
            <a:xfrm>
              <a:off x="3192" y="3600"/>
              <a:ext cx="373" cy="294"/>
              <a:chOff x="3192" y="3498"/>
              <a:chExt cx="373" cy="294"/>
            </a:xfrm>
          </p:grpSpPr>
          <p:sp>
            <p:nvSpPr>
              <p:cNvPr id="32837" name="Text Box 86"/>
              <p:cNvSpPr txBox="1">
                <a:spLocks noChangeArrowheads="1"/>
              </p:cNvSpPr>
              <p:nvPr/>
            </p:nvSpPr>
            <p:spPr bwMode="auto">
              <a:xfrm>
                <a:off x="3192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B2B2B2"/>
                    </a:solidFill>
                    <a:latin typeface="Arial Unicode MS" pitchFamily="-112" charset="0"/>
                  </a:rPr>
                  <a:t>8</a:t>
                </a:r>
              </a:p>
            </p:txBody>
          </p:sp>
          <p:cxnSp>
            <p:nvCxnSpPr>
              <p:cNvPr id="32838" name="AutoShape 87"/>
              <p:cNvCxnSpPr>
                <a:cxnSpLocks noChangeShapeType="1"/>
                <a:stCxn id="32837" idx="3"/>
                <a:endCxn id="32832" idx="1"/>
              </p:cNvCxnSpPr>
              <p:nvPr/>
            </p:nvCxnSpPr>
            <p:spPr bwMode="auto">
              <a:xfrm>
                <a:off x="3421" y="3645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  <p:sp>
          <p:nvSpPr>
            <p:cNvPr id="32832" name="Text Box 89"/>
            <p:cNvSpPr txBox="1">
              <a:spLocks noChangeArrowheads="1"/>
            </p:cNvSpPr>
            <p:nvPr/>
          </p:nvSpPr>
          <p:spPr bwMode="auto">
            <a:xfrm>
              <a:off x="3565" y="3600"/>
              <a:ext cx="371" cy="29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B2B2B2"/>
                  </a:solidFill>
                  <a:latin typeface="Arial Unicode MS" pitchFamily="-112" charset="0"/>
                </a:rPr>
                <a:t>13</a:t>
              </a:r>
            </a:p>
          </p:txBody>
        </p:sp>
        <p:cxnSp>
          <p:nvCxnSpPr>
            <p:cNvPr id="32833" name="AutoShape 90"/>
            <p:cNvCxnSpPr>
              <a:cxnSpLocks noChangeShapeType="1"/>
              <a:stCxn id="32832" idx="3"/>
              <a:endCxn id="32835" idx="1"/>
            </p:cNvCxnSpPr>
            <p:nvPr/>
          </p:nvCxnSpPr>
          <p:spPr bwMode="auto">
            <a:xfrm>
              <a:off x="3936" y="3747"/>
              <a:ext cx="109" cy="0"/>
            </a:xfrm>
            <a:prstGeom prst="straightConnector1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32834" name="Group 91"/>
            <p:cNvGrpSpPr>
              <a:grpSpLocks/>
            </p:cNvGrpSpPr>
            <p:nvPr/>
          </p:nvGrpSpPr>
          <p:grpSpPr bwMode="auto">
            <a:xfrm>
              <a:off x="4045" y="3600"/>
              <a:ext cx="480" cy="294"/>
              <a:chOff x="4045" y="3498"/>
              <a:chExt cx="480" cy="294"/>
            </a:xfrm>
          </p:grpSpPr>
          <p:sp>
            <p:nvSpPr>
              <p:cNvPr id="32835" name="Text Box 92"/>
              <p:cNvSpPr txBox="1">
                <a:spLocks noChangeArrowheads="1"/>
              </p:cNvSpPr>
              <p:nvPr/>
            </p:nvSpPr>
            <p:spPr bwMode="auto">
              <a:xfrm>
                <a:off x="4045" y="3498"/>
                <a:ext cx="336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B2B2B2"/>
                    </a:solidFill>
                    <a:latin typeface="Arial Unicode MS" pitchFamily="-112" charset="0"/>
                  </a:rPr>
                  <a:t>21</a:t>
                </a:r>
              </a:p>
            </p:txBody>
          </p:sp>
          <p:cxnSp>
            <p:nvCxnSpPr>
              <p:cNvPr id="32836" name="AutoShape 93"/>
              <p:cNvCxnSpPr>
                <a:cxnSpLocks noChangeShapeType="1"/>
                <a:stCxn id="32835" idx="3"/>
                <a:endCxn id="32825" idx="1"/>
              </p:cNvCxnSpPr>
              <p:nvPr/>
            </p:nvCxnSpPr>
            <p:spPr bwMode="auto">
              <a:xfrm>
                <a:off x="4381" y="3645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</p:grpSp>
      <p:sp>
        <p:nvSpPr>
          <p:cNvPr id="1211396" name="Text Box 4"/>
          <p:cNvSpPr txBox="1">
            <a:spLocks noChangeArrowheads="1"/>
          </p:cNvSpPr>
          <p:nvPr/>
        </p:nvSpPr>
        <p:spPr bwMode="auto">
          <a:xfrm>
            <a:off x="6878638" y="3429000"/>
            <a:ext cx="7032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-112" charset="0"/>
              </a:rPr>
              <a:t>128</a:t>
            </a:r>
          </a:p>
        </p:txBody>
      </p:sp>
      <p:sp>
        <p:nvSpPr>
          <p:cNvPr id="1211397" name="Text Box 5"/>
          <p:cNvSpPr txBox="1">
            <a:spLocks noChangeArrowheads="1"/>
          </p:cNvSpPr>
          <p:nvPr/>
        </p:nvSpPr>
        <p:spPr bwMode="auto">
          <a:xfrm>
            <a:off x="7183438" y="3962400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-112" charset="0"/>
              </a:rPr>
              <a:t>34</a:t>
            </a: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2514600" y="3429000"/>
            <a:ext cx="647700" cy="466725"/>
            <a:chOff x="1584" y="3162"/>
            <a:chExt cx="408" cy="294"/>
          </a:xfrm>
        </p:grpSpPr>
        <p:sp>
          <p:nvSpPr>
            <p:cNvPr id="32823" name="Text Box 7"/>
            <p:cNvSpPr txBox="1">
              <a:spLocks noChangeArrowheads="1"/>
            </p:cNvSpPr>
            <p:nvPr/>
          </p:nvSpPr>
          <p:spPr bwMode="auto">
            <a:xfrm>
              <a:off x="1584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 Unicode MS" pitchFamily="-112" charset="0"/>
                </a:rPr>
                <a:t>2</a:t>
              </a:r>
            </a:p>
          </p:txBody>
        </p:sp>
        <p:cxnSp>
          <p:nvCxnSpPr>
            <p:cNvPr id="32824" name="AutoShape 8"/>
            <p:cNvCxnSpPr>
              <a:cxnSpLocks noChangeShapeType="1"/>
              <a:stCxn id="32823" idx="3"/>
              <a:endCxn id="32821" idx="1"/>
            </p:cNvCxnSpPr>
            <p:nvPr/>
          </p:nvCxnSpPr>
          <p:spPr bwMode="auto">
            <a:xfrm>
              <a:off x="1813" y="3309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3162300" y="3429000"/>
            <a:ext cx="668338" cy="466725"/>
            <a:chOff x="1992" y="3162"/>
            <a:chExt cx="421" cy="294"/>
          </a:xfrm>
        </p:grpSpPr>
        <p:sp>
          <p:nvSpPr>
            <p:cNvPr id="32821" name="Text Box 10"/>
            <p:cNvSpPr txBox="1">
              <a:spLocks noChangeArrowheads="1"/>
            </p:cNvSpPr>
            <p:nvPr/>
          </p:nvSpPr>
          <p:spPr bwMode="auto">
            <a:xfrm>
              <a:off x="1992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 Unicode MS" pitchFamily="-112" charset="0"/>
                </a:rPr>
                <a:t>4</a:t>
              </a:r>
            </a:p>
          </p:txBody>
        </p:sp>
        <p:cxnSp>
          <p:nvCxnSpPr>
            <p:cNvPr id="32822" name="AutoShape 11"/>
            <p:cNvCxnSpPr>
              <a:cxnSpLocks noChangeShapeType="1"/>
              <a:stCxn id="32821" idx="3"/>
              <a:endCxn id="32819" idx="1"/>
            </p:cNvCxnSpPr>
            <p:nvPr/>
          </p:nvCxnSpPr>
          <p:spPr bwMode="auto">
            <a:xfrm>
              <a:off x="2221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3830638" y="3429000"/>
            <a:ext cx="609600" cy="466725"/>
            <a:chOff x="2413" y="3162"/>
            <a:chExt cx="384" cy="294"/>
          </a:xfrm>
        </p:grpSpPr>
        <p:sp>
          <p:nvSpPr>
            <p:cNvPr id="32819" name="Text Box 13"/>
            <p:cNvSpPr txBox="1">
              <a:spLocks noChangeArrowheads="1"/>
            </p:cNvSpPr>
            <p:nvPr/>
          </p:nvSpPr>
          <p:spPr bwMode="auto">
            <a:xfrm>
              <a:off x="2413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 Unicode MS" pitchFamily="-112" charset="0"/>
                </a:rPr>
                <a:t>8</a:t>
              </a:r>
            </a:p>
          </p:txBody>
        </p:sp>
        <p:cxnSp>
          <p:nvCxnSpPr>
            <p:cNvPr id="32820" name="AutoShape 14"/>
            <p:cNvCxnSpPr>
              <a:cxnSpLocks noChangeShapeType="1"/>
              <a:stCxn id="32819" idx="3"/>
              <a:endCxn id="32817" idx="1"/>
            </p:cNvCxnSpPr>
            <p:nvPr/>
          </p:nvCxnSpPr>
          <p:spPr bwMode="auto">
            <a:xfrm>
              <a:off x="2642" y="3309"/>
              <a:ext cx="15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9" name="Group 15"/>
          <p:cNvGrpSpPr>
            <a:grpSpLocks/>
          </p:cNvGrpSpPr>
          <p:nvPr/>
        </p:nvGrpSpPr>
        <p:grpSpPr bwMode="auto">
          <a:xfrm>
            <a:off x="4440238" y="3429000"/>
            <a:ext cx="762000" cy="466725"/>
            <a:chOff x="2797" y="3162"/>
            <a:chExt cx="480" cy="294"/>
          </a:xfrm>
        </p:grpSpPr>
        <p:sp>
          <p:nvSpPr>
            <p:cNvPr id="32817" name="Text Box 16"/>
            <p:cNvSpPr txBox="1">
              <a:spLocks noChangeArrowheads="1"/>
            </p:cNvSpPr>
            <p:nvPr/>
          </p:nvSpPr>
          <p:spPr bwMode="auto">
            <a:xfrm>
              <a:off x="2797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 Unicode MS" pitchFamily="-112" charset="0"/>
                </a:rPr>
                <a:t>16</a:t>
              </a:r>
            </a:p>
          </p:txBody>
        </p:sp>
        <p:cxnSp>
          <p:nvCxnSpPr>
            <p:cNvPr id="32818" name="AutoShape 17"/>
            <p:cNvCxnSpPr>
              <a:cxnSpLocks noChangeShapeType="1"/>
              <a:stCxn id="32817" idx="3"/>
              <a:endCxn id="32815" idx="1"/>
            </p:cNvCxnSpPr>
            <p:nvPr/>
          </p:nvCxnSpPr>
          <p:spPr bwMode="auto">
            <a:xfrm>
              <a:off x="3133" y="3309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5202238" y="3429000"/>
            <a:ext cx="838200" cy="466725"/>
            <a:chOff x="3277" y="3162"/>
            <a:chExt cx="528" cy="294"/>
          </a:xfrm>
        </p:grpSpPr>
        <p:sp>
          <p:nvSpPr>
            <p:cNvPr id="32815" name="Text Box 19"/>
            <p:cNvSpPr txBox="1">
              <a:spLocks noChangeArrowheads="1"/>
            </p:cNvSpPr>
            <p:nvPr/>
          </p:nvSpPr>
          <p:spPr bwMode="auto">
            <a:xfrm>
              <a:off x="3277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 Unicode MS" pitchFamily="-112" charset="0"/>
                </a:rPr>
                <a:t>32</a:t>
              </a:r>
            </a:p>
          </p:txBody>
        </p:sp>
        <p:cxnSp>
          <p:nvCxnSpPr>
            <p:cNvPr id="32816" name="AutoShape 20"/>
            <p:cNvCxnSpPr>
              <a:cxnSpLocks noChangeShapeType="1"/>
              <a:stCxn id="32815" idx="3"/>
              <a:endCxn id="32813" idx="1"/>
            </p:cNvCxnSpPr>
            <p:nvPr/>
          </p:nvCxnSpPr>
          <p:spPr bwMode="auto">
            <a:xfrm>
              <a:off x="3613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6040438" y="3429000"/>
            <a:ext cx="838200" cy="466725"/>
            <a:chOff x="3805" y="3162"/>
            <a:chExt cx="528" cy="294"/>
          </a:xfrm>
        </p:grpSpPr>
        <p:sp>
          <p:nvSpPr>
            <p:cNvPr id="32813" name="Text Box 22"/>
            <p:cNvSpPr txBox="1">
              <a:spLocks noChangeArrowheads="1"/>
            </p:cNvSpPr>
            <p:nvPr/>
          </p:nvSpPr>
          <p:spPr bwMode="auto">
            <a:xfrm>
              <a:off x="3805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 Unicode MS" pitchFamily="-112" charset="0"/>
                </a:rPr>
                <a:t>64</a:t>
              </a:r>
            </a:p>
          </p:txBody>
        </p:sp>
        <p:cxnSp>
          <p:nvCxnSpPr>
            <p:cNvPr id="32814" name="AutoShape 23"/>
            <p:cNvCxnSpPr>
              <a:cxnSpLocks noChangeShapeType="1"/>
              <a:stCxn id="32813" idx="3"/>
              <a:endCxn id="1211396" idx="1"/>
            </p:cNvCxnSpPr>
            <p:nvPr/>
          </p:nvCxnSpPr>
          <p:spPr bwMode="auto">
            <a:xfrm>
              <a:off x="4141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2535238" y="3962400"/>
            <a:ext cx="647700" cy="466725"/>
            <a:chOff x="1597" y="3498"/>
            <a:chExt cx="408" cy="294"/>
          </a:xfrm>
        </p:grpSpPr>
        <p:sp>
          <p:nvSpPr>
            <p:cNvPr id="32811" name="Text Box 25"/>
            <p:cNvSpPr txBox="1">
              <a:spLocks noChangeArrowheads="1"/>
            </p:cNvSpPr>
            <p:nvPr/>
          </p:nvSpPr>
          <p:spPr bwMode="auto">
            <a:xfrm>
              <a:off x="1597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 Unicode MS" pitchFamily="-112" charset="0"/>
                </a:rPr>
                <a:t>1</a:t>
              </a:r>
            </a:p>
          </p:txBody>
        </p:sp>
        <p:cxnSp>
          <p:nvCxnSpPr>
            <p:cNvPr id="32812" name="AutoShape 26"/>
            <p:cNvCxnSpPr>
              <a:cxnSpLocks noChangeShapeType="1"/>
              <a:stCxn id="32811" idx="3"/>
              <a:endCxn id="32809" idx="1"/>
            </p:cNvCxnSpPr>
            <p:nvPr/>
          </p:nvCxnSpPr>
          <p:spPr bwMode="auto">
            <a:xfrm>
              <a:off x="1826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3" name="Group 27"/>
          <p:cNvGrpSpPr>
            <a:grpSpLocks/>
          </p:cNvGrpSpPr>
          <p:nvPr/>
        </p:nvGrpSpPr>
        <p:grpSpPr bwMode="auto">
          <a:xfrm>
            <a:off x="3182938" y="3962400"/>
            <a:ext cx="647700" cy="466725"/>
            <a:chOff x="2005" y="3498"/>
            <a:chExt cx="408" cy="294"/>
          </a:xfrm>
        </p:grpSpPr>
        <p:sp>
          <p:nvSpPr>
            <p:cNvPr id="32809" name="Text Box 28"/>
            <p:cNvSpPr txBox="1">
              <a:spLocks noChangeArrowheads="1"/>
            </p:cNvSpPr>
            <p:nvPr/>
          </p:nvSpPr>
          <p:spPr bwMode="auto">
            <a:xfrm>
              <a:off x="2005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 Unicode MS" pitchFamily="-112" charset="0"/>
                </a:rPr>
                <a:t>2</a:t>
              </a:r>
            </a:p>
          </p:txBody>
        </p:sp>
        <p:cxnSp>
          <p:nvCxnSpPr>
            <p:cNvPr id="32810" name="AutoShape 29"/>
            <p:cNvCxnSpPr>
              <a:cxnSpLocks noChangeShapeType="1"/>
              <a:stCxn id="32809" idx="3"/>
              <a:endCxn id="32807" idx="1"/>
            </p:cNvCxnSpPr>
            <p:nvPr/>
          </p:nvCxnSpPr>
          <p:spPr bwMode="auto">
            <a:xfrm>
              <a:off x="2234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4" name="Group 30"/>
          <p:cNvGrpSpPr>
            <a:grpSpLocks/>
          </p:cNvGrpSpPr>
          <p:nvPr/>
        </p:nvGrpSpPr>
        <p:grpSpPr bwMode="auto">
          <a:xfrm>
            <a:off x="3830638" y="3962400"/>
            <a:ext cx="630237" cy="466725"/>
            <a:chOff x="2413" y="3498"/>
            <a:chExt cx="397" cy="294"/>
          </a:xfrm>
        </p:grpSpPr>
        <p:sp>
          <p:nvSpPr>
            <p:cNvPr id="32807" name="Text Box 31"/>
            <p:cNvSpPr txBox="1">
              <a:spLocks noChangeArrowheads="1"/>
            </p:cNvSpPr>
            <p:nvPr/>
          </p:nvSpPr>
          <p:spPr bwMode="auto">
            <a:xfrm>
              <a:off x="2413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 Unicode MS" pitchFamily="-112" charset="0"/>
                </a:rPr>
                <a:t>3</a:t>
              </a:r>
            </a:p>
          </p:txBody>
        </p:sp>
        <p:cxnSp>
          <p:nvCxnSpPr>
            <p:cNvPr id="32808" name="AutoShape 32"/>
            <p:cNvCxnSpPr>
              <a:cxnSpLocks noChangeShapeType="1"/>
              <a:stCxn id="32807" idx="3"/>
              <a:endCxn id="32805" idx="1"/>
            </p:cNvCxnSpPr>
            <p:nvPr/>
          </p:nvCxnSpPr>
          <p:spPr bwMode="auto">
            <a:xfrm>
              <a:off x="2642" y="3645"/>
              <a:ext cx="16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5" name="Group 33"/>
          <p:cNvGrpSpPr>
            <a:grpSpLocks/>
          </p:cNvGrpSpPr>
          <p:nvPr/>
        </p:nvGrpSpPr>
        <p:grpSpPr bwMode="auto">
          <a:xfrm>
            <a:off x="4460875" y="3962400"/>
            <a:ext cx="606425" cy="466725"/>
            <a:chOff x="2810" y="3498"/>
            <a:chExt cx="382" cy="294"/>
          </a:xfrm>
        </p:grpSpPr>
        <p:sp>
          <p:nvSpPr>
            <p:cNvPr id="32805" name="Text Box 34"/>
            <p:cNvSpPr txBox="1">
              <a:spLocks noChangeArrowheads="1"/>
            </p:cNvSpPr>
            <p:nvPr/>
          </p:nvSpPr>
          <p:spPr bwMode="auto">
            <a:xfrm>
              <a:off x="2810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 Unicode MS" pitchFamily="-112" charset="0"/>
                </a:rPr>
                <a:t>5</a:t>
              </a:r>
            </a:p>
          </p:txBody>
        </p:sp>
        <p:cxnSp>
          <p:nvCxnSpPr>
            <p:cNvPr id="32806" name="AutoShape 35"/>
            <p:cNvCxnSpPr>
              <a:cxnSpLocks noChangeShapeType="1"/>
              <a:stCxn id="32805" idx="3"/>
              <a:endCxn id="32803" idx="1"/>
            </p:cNvCxnSpPr>
            <p:nvPr/>
          </p:nvCxnSpPr>
          <p:spPr bwMode="auto">
            <a:xfrm>
              <a:off x="3039" y="3645"/>
              <a:ext cx="15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6" name="Group 36"/>
          <p:cNvGrpSpPr>
            <a:grpSpLocks/>
          </p:cNvGrpSpPr>
          <p:nvPr/>
        </p:nvGrpSpPr>
        <p:grpSpPr bwMode="auto">
          <a:xfrm>
            <a:off x="5067300" y="3962400"/>
            <a:ext cx="592138" cy="466725"/>
            <a:chOff x="3192" y="3498"/>
            <a:chExt cx="373" cy="294"/>
          </a:xfrm>
        </p:grpSpPr>
        <p:sp>
          <p:nvSpPr>
            <p:cNvPr id="32803" name="Text Box 37"/>
            <p:cNvSpPr txBox="1">
              <a:spLocks noChangeArrowheads="1"/>
            </p:cNvSpPr>
            <p:nvPr/>
          </p:nvSpPr>
          <p:spPr bwMode="auto">
            <a:xfrm>
              <a:off x="3192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 Unicode MS" pitchFamily="-112" charset="0"/>
                </a:rPr>
                <a:t>8</a:t>
              </a:r>
            </a:p>
          </p:txBody>
        </p:sp>
        <p:cxnSp>
          <p:nvCxnSpPr>
            <p:cNvPr id="32804" name="AutoShape 38"/>
            <p:cNvCxnSpPr>
              <a:cxnSpLocks noChangeShapeType="1"/>
              <a:stCxn id="32803" idx="3"/>
              <a:endCxn id="32801" idx="1"/>
            </p:cNvCxnSpPr>
            <p:nvPr/>
          </p:nvCxnSpPr>
          <p:spPr bwMode="auto">
            <a:xfrm>
              <a:off x="342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7" name="Group 100"/>
          <p:cNvGrpSpPr>
            <a:grpSpLocks/>
          </p:cNvGrpSpPr>
          <p:nvPr/>
        </p:nvGrpSpPr>
        <p:grpSpPr bwMode="auto">
          <a:xfrm>
            <a:off x="5659438" y="3962400"/>
            <a:ext cx="762000" cy="466725"/>
            <a:chOff x="3565" y="2496"/>
            <a:chExt cx="480" cy="294"/>
          </a:xfrm>
        </p:grpSpPr>
        <p:sp>
          <p:nvSpPr>
            <p:cNvPr id="32801" name="Text Box 40"/>
            <p:cNvSpPr txBox="1">
              <a:spLocks noChangeArrowheads="1"/>
            </p:cNvSpPr>
            <p:nvPr/>
          </p:nvSpPr>
          <p:spPr bwMode="auto">
            <a:xfrm>
              <a:off x="3565" y="2496"/>
              <a:ext cx="37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Unicode MS" pitchFamily="-112" charset="0"/>
                </a:rPr>
                <a:t>13</a:t>
              </a:r>
            </a:p>
          </p:txBody>
        </p:sp>
        <p:cxnSp>
          <p:nvCxnSpPr>
            <p:cNvPr id="32802" name="AutoShape 41"/>
            <p:cNvCxnSpPr>
              <a:cxnSpLocks noChangeShapeType="1"/>
              <a:stCxn id="32801" idx="3"/>
              <a:endCxn id="32799" idx="1"/>
            </p:cNvCxnSpPr>
            <p:nvPr/>
          </p:nvCxnSpPr>
          <p:spPr bwMode="auto">
            <a:xfrm>
              <a:off x="3936" y="2643"/>
              <a:ext cx="10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8" name="Group 42"/>
          <p:cNvGrpSpPr>
            <a:grpSpLocks/>
          </p:cNvGrpSpPr>
          <p:nvPr/>
        </p:nvGrpSpPr>
        <p:grpSpPr bwMode="auto">
          <a:xfrm>
            <a:off x="6421438" y="3962400"/>
            <a:ext cx="762000" cy="466725"/>
            <a:chOff x="4045" y="3498"/>
            <a:chExt cx="480" cy="294"/>
          </a:xfrm>
        </p:grpSpPr>
        <p:sp>
          <p:nvSpPr>
            <p:cNvPr id="32799" name="Text Box 43"/>
            <p:cNvSpPr txBox="1">
              <a:spLocks noChangeArrowheads="1"/>
            </p:cNvSpPr>
            <p:nvPr/>
          </p:nvSpPr>
          <p:spPr bwMode="auto">
            <a:xfrm>
              <a:off x="4045" y="3498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 Unicode MS" pitchFamily="-112" charset="0"/>
                </a:rPr>
                <a:t>21</a:t>
              </a:r>
            </a:p>
          </p:txBody>
        </p:sp>
        <p:cxnSp>
          <p:nvCxnSpPr>
            <p:cNvPr id="32800" name="AutoShape 44"/>
            <p:cNvCxnSpPr>
              <a:cxnSpLocks noChangeShapeType="1"/>
              <a:stCxn id="32799" idx="3"/>
              <a:endCxn id="1211397" idx="1"/>
            </p:cNvCxnSpPr>
            <p:nvPr/>
          </p:nvCxnSpPr>
          <p:spPr bwMode="auto">
            <a:xfrm>
              <a:off x="438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32789" name="Group 52"/>
          <p:cNvGrpSpPr>
            <a:grpSpLocks/>
          </p:cNvGrpSpPr>
          <p:nvPr/>
        </p:nvGrpSpPr>
        <p:grpSpPr bwMode="auto">
          <a:xfrm>
            <a:off x="7772400" y="3438525"/>
            <a:ext cx="1168400" cy="914400"/>
            <a:chOff x="4896" y="2172"/>
            <a:chExt cx="736" cy="576"/>
          </a:xfrm>
        </p:grpSpPr>
        <p:sp>
          <p:nvSpPr>
            <p:cNvPr id="32797" name="Text Box 45"/>
            <p:cNvSpPr txBox="1">
              <a:spLocks noChangeArrowheads="1"/>
            </p:cNvSpPr>
            <p:nvPr/>
          </p:nvSpPr>
          <p:spPr bwMode="auto">
            <a:xfrm>
              <a:off x="4896" y="2172"/>
              <a:ext cx="6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latin typeface="Arial Unicode MS" pitchFamily="-112" charset="0"/>
                </a:rPr>
                <a:t>Brutus</a:t>
              </a:r>
            </a:p>
          </p:txBody>
        </p:sp>
        <p:sp>
          <p:nvSpPr>
            <p:cNvPr id="32798" name="Text Box 46"/>
            <p:cNvSpPr txBox="1">
              <a:spLocks noChangeArrowheads="1"/>
            </p:cNvSpPr>
            <p:nvPr/>
          </p:nvSpPr>
          <p:spPr bwMode="auto">
            <a:xfrm>
              <a:off x="4896" y="2460"/>
              <a:ext cx="7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latin typeface="Arial Unicode MS" pitchFamily="-112" charset="0"/>
                </a:rPr>
                <a:t>Caesar</a:t>
              </a:r>
            </a:p>
          </p:txBody>
        </p:sp>
      </p:grpSp>
      <p:sp>
        <p:nvSpPr>
          <p:cNvPr id="1211439" name="AutoShape 47"/>
          <p:cNvSpPr>
            <a:spLocks noChangeArrowheads="1"/>
          </p:cNvSpPr>
          <p:nvPr/>
        </p:nvSpPr>
        <p:spPr bwMode="auto">
          <a:xfrm rot="10800000">
            <a:off x="1462088" y="3714750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1211440" name="Text Box 48"/>
          <p:cNvSpPr txBox="1">
            <a:spLocks noChangeArrowheads="1"/>
          </p:cNvSpPr>
          <p:nvPr/>
        </p:nvSpPr>
        <p:spPr bwMode="auto">
          <a:xfrm>
            <a:off x="228600" y="3733800"/>
            <a:ext cx="363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-112" charset="0"/>
              </a:rPr>
              <a:t>2</a:t>
            </a:r>
          </a:p>
        </p:txBody>
      </p:sp>
      <p:grpSp>
        <p:nvGrpSpPr>
          <p:cNvPr id="30" name="Group 49"/>
          <p:cNvGrpSpPr>
            <a:grpSpLocks/>
          </p:cNvGrpSpPr>
          <p:nvPr/>
        </p:nvGrpSpPr>
        <p:grpSpPr bwMode="auto">
          <a:xfrm>
            <a:off x="592138" y="3743325"/>
            <a:ext cx="627062" cy="466725"/>
            <a:chOff x="373" y="3360"/>
            <a:chExt cx="395" cy="294"/>
          </a:xfrm>
        </p:grpSpPr>
        <p:cxnSp>
          <p:nvCxnSpPr>
            <p:cNvPr id="32795" name="AutoShape 50"/>
            <p:cNvCxnSpPr>
              <a:cxnSpLocks noChangeShapeType="1"/>
              <a:stCxn id="1211440" idx="3"/>
            </p:cNvCxnSpPr>
            <p:nvPr/>
          </p:nvCxnSpPr>
          <p:spPr bwMode="auto">
            <a:xfrm>
              <a:off x="373" y="3501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32796" name="Text Box 51"/>
            <p:cNvSpPr txBox="1">
              <a:spLocks noChangeArrowheads="1"/>
            </p:cNvSpPr>
            <p:nvPr/>
          </p:nvSpPr>
          <p:spPr bwMode="auto">
            <a:xfrm>
              <a:off x="539" y="3360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 Unicode MS" pitchFamily="-112" charset="0"/>
                </a:rPr>
                <a:t>8</a:t>
              </a:r>
            </a:p>
          </p:txBody>
        </p:sp>
      </p:grpSp>
      <p:sp>
        <p:nvSpPr>
          <p:cNvPr id="1211490" name="Text Box 98"/>
          <p:cNvSpPr txBox="1">
            <a:spLocks noChangeArrowheads="1"/>
          </p:cNvSpPr>
          <p:nvPr/>
        </p:nvSpPr>
        <p:spPr bwMode="auto">
          <a:xfrm>
            <a:off x="381000" y="5221288"/>
            <a:ext cx="87725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0504D"/>
                </a:solidFill>
              </a:rPr>
              <a:t>If list lengths are </a:t>
            </a:r>
            <a:r>
              <a:rPr lang="en-US" i="1">
                <a:solidFill>
                  <a:srgbClr val="C0504D"/>
                </a:solidFill>
              </a:rPr>
              <a:t>x</a:t>
            </a:r>
            <a:r>
              <a:rPr lang="en-US">
                <a:solidFill>
                  <a:srgbClr val="C0504D"/>
                </a:solidFill>
              </a:rPr>
              <a:t> and </a:t>
            </a:r>
            <a:r>
              <a:rPr lang="en-US" i="1">
                <a:solidFill>
                  <a:srgbClr val="C0504D"/>
                </a:solidFill>
              </a:rPr>
              <a:t>y</a:t>
            </a:r>
            <a:r>
              <a:rPr lang="en-US">
                <a:solidFill>
                  <a:srgbClr val="C0504D"/>
                </a:solidFill>
              </a:rPr>
              <a:t>, merge takes O(</a:t>
            </a:r>
            <a:r>
              <a:rPr lang="en-US" i="1">
                <a:solidFill>
                  <a:srgbClr val="C0504D"/>
                </a:solidFill>
              </a:rPr>
              <a:t>x+y</a:t>
            </a:r>
            <a:r>
              <a:rPr lang="en-US">
                <a:solidFill>
                  <a:srgbClr val="C0504D"/>
                </a:solidFill>
              </a:rPr>
              <a:t>) operations.</a:t>
            </a:r>
          </a:p>
          <a:p>
            <a:r>
              <a:rPr lang="en-US" u="sng">
                <a:solidFill>
                  <a:srgbClr val="357E69"/>
                </a:solidFill>
              </a:rPr>
              <a:t>Crucial</a:t>
            </a:r>
            <a:r>
              <a:rPr lang="en-US">
                <a:solidFill>
                  <a:srgbClr val="357E69"/>
                </a:solidFill>
              </a:rPr>
              <a:t>: postings sorted by docID.</a:t>
            </a:r>
          </a:p>
        </p:txBody>
      </p:sp>
      <p:sp>
        <p:nvSpPr>
          <p:cNvPr id="32794" name="TextBox 96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11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1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11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11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500"/>
                            </p:stCondLst>
                            <p:childTnLst>
                              <p:par>
                                <p:cTn id="7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000"/>
                            </p:stCondLst>
                            <p:childTnLst>
                              <p:par>
                                <p:cTn id="7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5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4000"/>
                            </p:stCondLst>
                            <p:childTnLst>
                              <p:par>
                                <p:cTn id="8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500"/>
                            </p:stCondLst>
                            <p:childTnLst>
                              <p:par>
                                <p:cTn id="9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396" grpId="0" animBg="1" autoUpdateAnimBg="0"/>
      <p:bldP spid="1211397" grpId="0" animBg="1" autoUpdateAnimBg="0"/>
      <p:bldP spid="1211439" grpId="0" animBg="1"/>
      <p:bldP spid="1211440" grpId="0" animBg="1" autoUpdateAnimBg="0"/>
      <p:bldP spid="121149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C1E95-A332-4E23-B565-8610A7E5C04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" y="376238"/>
            <a:ext cx="7734300" cy="610552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Intersecting two postings lists</a:t>
            </a:r>
            <a:br>
              <a:rPr lang="en-US" smtClean="0">
                <a:ea typeface="ＭＳ Ｐゴシック" pitchFamily="-112" charset="-128"/>
              </a:rPr>
            </a:br>
            <a:r>
              <a:rPr lang="en-US" smtClean="0">
                <a:ea typeface="ＭＳ Ｐゴシック" pitchFamily="-112" charset="-128"/>
              </a:rPr>
              <a:t>(a “merge” algorithm)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F7F789-1900-4FAD-BFE5-D7F2750217F6}" type="slidenum">
              <a:rPr lang="en-US" smtClean="0"/>
              <a:pPr/>
              <a:t>30</a:t>
            </a:fld>
            <a:endParaRPr lang="en-US" smtClean="0"/>
          </a:p>
        </p:txBody>
      </p:sp>
      <p:pic>
        <p:nvPicPr>
          <p:cNvPr id="3379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9725"/>
            <a:ext cx="6858000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Boolean queries: Exact match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The </a:t>
            </a:r>
            <a:r>
              <a:rPr lang="en-US" smtClean="0">
                <a:solidFill>
                  <a:srgbClr val="139CB7"/>
                </a:solidFill>
                <a:ea typeface="ＭＳ Ｐゴシック" pitchFamily="-112" charset="-128"/>
              </a:rPr>
              <a:t>Boolean retrieval model</a:t>
            </a:r>
            <a:r>
              <a:rPr lang="en-US" smtClean="0">
                <a:ea typeface="ＭＳ Ｐゴシック" pitchFamily="-112" charset="-128"/>
              </a:rPr>
              <a:t> is being able to ask a query that is a Boolean expression:</a:t>
            </a:r>
          </a:p>
          <a:p>
            <a:pPr lvl="1" eaLnBrk="1" hangingPunct="1"/>
            <a:r>
              <a:rPr lang="en-US" smtClean="0">
                <a:ea typeface="ＭＳ Ｐゴシック" pitchFamily="-112" charset="-128"/>
              </a:rPr>
              <a:t>Boolean Queries use </a:t>
            </a:r>
            <a:r>
              <a:rPr lang="en-US" i="1" smtClean="0">
                <a:ea typeface="ＭＳ Ｐゴシック" pitchFamily="-112" charset="-128"/>
              </a:rPr>
              <a:t>AND, OR</a:t>
            </a:r>
            <a:r>
              <a:rPr lang="en-US" smtClean="0">
                <a:ea typeface="ＭＳ Ｐゴシック" pitchFamily="-112" charset="-128"/>
              </a:rPr>
              <a:t> and </a:t>
            </a:r>
            <a:r>
              <a:rPr lang="en-US" i="1" smtClean="0">
                <a:ea typeface="ＭＳ Ｐゴシック" pitchFamily="-112" charset="-128"/>
              </a:rPr>
              <a:t>NOT</a:t>
            </a:r>
            <a:r>
              <a:rPr lang="en-US" smtClean="0">
                <a:ea typeface="ＭＳ Ｐゴシック" pitchFamily="-112" charset="-128"/>
              </a:rPr>
              <a:t> to join query terms</a:t>
            </a:r>
          </a:p>
          <a:p>
            <a:pPr lvl="2" eaLnBrk="1" hangingPunct="1"/>
            <a:r>
              <a:rPr lang="en-US" smtClean="0">
                <a:ea typeface="ＭＳ Ｐゴシック" pitchFamily="-112" charset="-128"/>
              </a:rPr>
              <a:t>Views each document as a </a:t>
            </a:r>
            <a:r>
              <a:rPr lang="en-US" u="sng" smtClean="0">
                <a:ea typeface="ＭＳ Ｐゴシック" pitchFamily="-112" charset="-128"/>
              </a:rPr>
              <a:t>set</a:t>
            </a:r>
            <a:r>
              <a:rPr lang="en-US" smtClean="0">
                <a:ea typeface="ＭＳ Ｐゴシック" pitchFamily="-112" charset="-128"/>
              </a:rPr>
              <a:t> of words</a:t>
            </a:r>
          </a:p>
          <a:p>
            <a:pPr lvl="2" eaLnBrk="1" hangingPunct="1"/>
            <a:r>
              <a:rPr lang="en-US" smtClean="0">
                <a:ea typeface="ＭＳ Ｐゴシック" pitchFamily="-112" charset="-128"/>
              </a:rPr>
              <a:t>Is precise: document matches condition or not.</a:t>
            </a:r>
          </a:p>
          <a:p>
            <a:pPr lvl="1" eaLnBrk="1" hangingPunct="1"/>
            <a:r>
              <a:rPr lang="en-US" smtClean="0">
                <a:ea typeface="ＭＳ Ｐゴシック" pitchFamily="-112" charset="-128"/>
              </a:rPr>
              <a:t>Perhaps the simplest model to build an IR system on</a:t>
            </a:r>
          </a:p>
          <a:p>
            <a:pPr eaLnBrk="1" hangingPunct="1"/>
            <a:r>
              <a:rPr lang="en-US" smtClean="0">
                <a:ea typeface="ＭＳ Ｐゴシック" pitchFamily="-112" charset="-128"/>
              </a:rPr>
              <a:t>Primary commercial retrieval tool for 3 decades. </a:t>
            </a:r>
          </a:p>
          <a:p>
            <a:pPr eaLnBrk="1" hangingPunct="1"/>
            <a:r>
              <a:rPr lang="en-US" smtClean="0">
                <a:ea typeface="ＭＳ Ｐゴシック" pitchFamily="-112" charset="-128"/>
              </a:rPr>
              <a:t>Many search systems you still use are Boolean:</a:t>
            </a:r>
          </a:p>
          <a:p>
            <a:pPr lvl="1" eaLnBrk="1" hangingPunct="1"/>
            <a:r>
              <a:rPr lang="en-US" smtClean="0">
                <a:ea typeface="ＭＳ Ｐゴシック" pitchFamily="-112" charset="-128"/>
              </a:rPr>
              <a:t>Email, library catalog, Mac OS X Spotlight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76C8E1-4E87-49EA-BA84-6E3F23D5A5D3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Example: WestLaw   </a:t>
            </a:r>
            <a:r>
              <a:rPr lang="en-US" sz="2000" smtClean="0">
                <a:solidFill>
                  <a:srgbClr val="008000"/>
                </a:solidFill>
                <a:latin typeface="Arial" charset="0"/>
                <a:ea typeface="ＭＳ Ｐゴシック" pitchFamily="-112" charset="-128"/>
                <a:cs typeface="Arial" charset="0"/>
              </a:rPr>
              <a:t>http://www.westlaw.com/</a:t>
            </a:r>
          </a:p>
        </p:txBody>
      </p:sp>
      <p:sp>
        <p:nvSpPr>
          <p:cNvPr id="35843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001000" cy="4876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Arial" charset="0"/>
              </a:rPr>
              <a:t>Largest commercial (paying subscribers) legal search service (started 1975; ranking added 1992)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Arial" charset="0"/>
              </a:rPr>
              <a:t>Tens of terabytes of data; 700,000 users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Arial" charset="0"/>
              </a:rPr>
              <a:t>Majority of users </a:t>
            </a:r>
            <a:r>
              <a:rPr lang="en-US" i="1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Arial" charset="0"/>
              </a:rPr>
              <a:t>still </a:t>
            </a: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Arial" charset="0"/>
              </a:rPr>
              <a:t>use boolean queries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Arial" charset="0"/>
              </a:rPr>
              <a:t>Example query: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Arial" charset="0"/>
              </a:rPr>
              <a:t>What is the statute of limitations in cases involving the federal tort claims act?</a:t>
            </a:r>
          </a:p>
          <a:p>
            <a:pPr lvl="1" eaLnBrk="1" hangingPunct="1"/>
            <a:r>
              <a:rPr lang="en-US" smtClean="0">
                <a:solidFill>
                  <a:srgbClr val="3333CD"/>
                </a:solidFill>
                <a:latin typeface="Arial" charset="0"/>
                <a:ea typeface="ＭＳ Ｐゴシック" pitchFamily="-112" charset="-128"/>
                <a:cs typeface="Arial" charset="0"/>
              </a:rPr>
              <a:t>LIMIT! /3 STATUTE ACTION /S FEDERAL /2 TORT /3 CLAIM</a:t>
            </a:r>
          </a:p>
          <a:p>
            <a:pPr lvl="2" eaLnBrk="1" hangingPunct="1"/>
            <a:r>
              <a:rPr lang="en-US" smtClean="0">
                <a:latin typeface="Arial" charset="0"/>
                <a:ea typeface="ＭＳ Ｐゴシック" pitchFamily="-112" charset="-128"/>
                <a:cs typeface="Arial" charset="0"/>
              </a:rPr>
              <a:t>/3 = within 3 words, /S = in same sentence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15B48B-3738-43CD-BD36-FA92452E1E8D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1.4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Example: WestLaw   </a:t>
            </a:r>
            <a:r>
              <a:rPr lang="en-US" sz="2000" smtClean="0">
                <a:solidFill>
                  <a:srgbClr val="008000"/>
                </a:solidFill>
                <a:latin typeface="Arial" charset="0"/>
                <a:ea typeface="ＭＳ Ｐゴシック" pitchFamily="-112" charset="-128"/>
                <a:cs typeface="Arial" charset="0"/>
              </a:rPr>
              <a:t>http://www.westlaw.com/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153400" cy="4876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Another example query:</a:t>
            </a:r>
          </a:p>
          <a:p>
            <a:pPr lvl="1" eaLnBrk="1" hangingPunct="1"/>
            <a:r>
              <a:rPr lang="en-US" smtClean="0">
                <a:ea typeface="ＭＳ Ｐゴシック" pitchFamily="-112" charset="-128"/>
                <a:cs typeface="Arial" charset="0"/>
              </a:rPr>
              <a:t>Requirements for disabled people to be able to access a workplace</a:t>
            </a:r>
          </a:p>
          <a:p>
            <a:pPr lvl="1" eaLnBrk="1" hangingPunct="1"/>
            <a:r>
              <a:rPr lang="en-US" smtClean="0">
                <a:solidFill>
                  <a:schemeClr val="folHlink"/>
                </a:solidFill>
                <a:ea typeface="ＭＳ Ｐゴシック" pitchFamily="-112" charset="-128"/>
                <a:cs typeface="Arial" charset="0"/>
              </a:rPr>
              <a:t>disabl! /p access! /s work-site work-place (employment /3 place)</a:t>
            </a:r>
          </a:p>
          <a:p>
            <a:pPr eaLnBrk="1" hangingPunct="1"/>
            <a:r>
              <a:rPr lang="en-US" smtClean="0">
                <a:ea typeface="ＭＳ Ｐゴシック" pitchFamily="-112" charset="-128"/>
              </a:rPr>
              <a:t>Note that SPACE is disjunction, not conjunction!</a:t>
            </a:r>
          </a:p>
          <a:p>
            <a:pPr eaLnBrk="1" hangingPunct="1"/>
            <a:r>
              <a:rPr lang="en-US" smtClean="0">
                <a:ea typeface="ＭＳ Ｐゴシック" pitchFamily="-112" charset="-128"/>
              </a:rPr>
              <a:t>Long, precise queries; proximity operators; incrementally developed; not like web search</a:t>
            </a:r>
          </a:p>
          <a:p>
            <a:pPr eaLnBrk="1" hangingPunct="1"/>
            <a:r>
              <a:rPr lang="en-US" smtClean="0">
                <a:ea typeface="ＭＳ Ｐゴシック" pitchFamily="-112" charset="-128"/>
              </a:rPr>
              <a:t>Many professional searchers still like Boolean search</a:t>
            </a:r>
          </a:p>
          <a:p>
            <a:pPr lvl="1" eaLnBrk="1" hangingPunct="1"/>
            <a:r>
              <a:rPr lang="en-US" smtClean="0">
                <a:ea typeface="ＭＳ Ｐゴシック" pitchFamily="-112" charset="-128"/>
              </a:rPr>
              <a:t>You know exactly what you are getting</a:t>
            </a:r>
          </a:p>
          <a:p>
            <a:pPr eaLnBrk="1" hangingPunct="1"/>
            <a:r>
              <a:rPr lang="en-US" smtClean="0">
                <a:ea typeface="ＭＳ Ｐゴシック" pitchFamily="-112" charset="-128"/>
              </a:rPr>
              <a:t>But that doesn’t mean it actually works better….</a:t>
            </a:r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1.4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ea typeface="ＭＳ Ｐゴシック" pitchFamily="-112" charset="-128"/>
              </a:rPr>
              <a:t>Boolean queries: </a:t>
            </a:r>
            <a:br>
              <a:rPr lang="en-US" sz="3600" smtClean="0">
                <a:ea typeface="ＭＳ Ｐゴシック" pitchFamily="-112" charset="-128"/>
              </a:rPr>
            </a:br>
            <a:r>
              <a:rPr lang="en-US" sz="3600" smtClean="0">
                <a:ea typeface="ＭＳ Ｐゴシック" pitchFamily="-112" charset="-128"/>
              </a:rPr>
              <a:t>More general merges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000" u="sng" smtClean="0">
                <a:solidFill>
                  <a:srgbClr val="A50021"/>
                </a:solidFill>
                <a:ea typeface="ＭＳ Ｐゴシック" pitchFamily="-112" charset="-128"/>
              </a:rPr>
              <a:t>Exercise</a:t>
            </a:r>
            <a:r>
              <a:rPr lang="en-US" sz="3000" smtClean="0">
                <a:ea typeface="ＭＳ Ｐゴシック" pitchFamily="-112" charset="-128"/>
              </a:rPr>
              <a:t>: Adapt the merge for the queries: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3000" smtClean="0">
                <a:ea typeface="ＭＳ Ｐゴシック" pitchFamily="-112" charset="-128"/>
              </a:rPr>
              <a:t>	</a:t>
            </a:r>
            <a:r>
              <a:rPr lang="en-US" sz="3000" b="1" i="1" smtClean="0">
                <a:ea typeface="ＭＳ Ｐゴシック" pitchFamily="-112" charset="-128"/>
              </a:rPr>
              <a:t>Brutus</a:t>
            </a:r>
            <a:r>
              <a:rPr lang="en-US" sz="3000" smtClean="0">
                <a:ea typeface="ＭＳ Ｐゴシック" pitchFamily="-112" charset="-128"/>
              </a:rPr>
              <a:t> </a:t>
            </a:r>
            <a:r>
              <a:rPr lang="en-US" sz="3000" i="1" smtClean="0">
                <a:ea typeface="ＭＳ Ｐゴシック" pitchFamily="-112" charset="-128"/>
              </a:rPr>
              <a:t>AND NOT</a:t>
            </a:r>
            <a:r>
              <a:rPr lang="en-US" sz="3000" smtClean="0">
                <a:ea typeface="ＭＳ Ｐゴシック" pitchFamily="-112" charset="-128"/>
              </a:rPr>
              <a:t> </a:t>
            </a:r>
            <a:r>
              <a:rPr lang="en-US" sz="3000" b="1" i="1" smtClean="0">
                <a:ea typeface="ＭＳ Ｐゴシック" pitchFamily="-112" charset="-128"/>
              </a:rPr>
              <a:t>Caesar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3000" b="1" i="1" smtClean="0">
                <a:ea typeface="ＭＳ Ｐゴシック" pitchFamily="-112" charset="-128"/>
              </a:rPr>
              <a:t>	Brutus</a:t>
            </a:r>
            <a:r>
              <a:rPr lang="en-US" sz="3000" smtClean="0">
                <a:ea typeface="ＭＳ Ｐゴシック" pitchFamily="-112" charset="-128"/>
              </a:rPr>
              <a:t> </a:t>
            </a:r>
            <a:r>
              <a:rPr lang="en-US" sz="3000" i="1" smtClean="0">
                <a:ea typeface="ＭＳ Ｐゴシック" pitchFamily="-112" charset="-128"/>
              </a:rPr>
              <a:t>OR NOT</a:t>
            </a:r>
            <a:r>
              <a:rPr lang="en-US" sz="3000" smtClean="0">
                <a:ea typeface="ＭＳ Ｐゴシック" pitchFamily="-112" charset="-128"/>
              </a:rPr>
              <a:t> </a:t>
            </a:r>
            <a:r>
              <a:rPr lang="en-US" sz="3000" b="1" i="1" smtClean="0">
                <a:ea typeface="ＭＳ Ｐゴシック" pitchFamily="-112" charset="-128"/>
              </a:rPr>
              <a:t>Caesar</a:t>
            </a:r>
          </a:p>
          <a:p>
            <a:pPr eaLnBrk="1" hangingPunct="1">
              <a:buFont typeface="Wingdings" pitchFamily="-112" charset="2"/>
              <a:buNone/>
            </a:pPr>
            <a:endParaRPr lang="en-US" sz="3000" b="1" i="1" smtClean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 smtClean="0">
                <a:ea typeface="ＭＳ Ｐゴシック" pitchFamily="-112" charset="-128"/>
              </a:rPr>
              <a:t>Can we still run through the merge in time O(</a:t>
            </a:r>
            <a:r>
              <a:rPr lang="en-US" i="1" smtClean="0">
                <a:ea typeface="ＭＳ Ｐゴシック" pitchFamily="-112" charset="-128"/>
              </a:rPr>
              <a:t>x+y</a:t>
            </a:r>
            <a:r>
              <a:rPr lang="en-US" smtClean="0">
                <a:ea typeface="ＭＳ Ｐゴシック" pitchFamily="-112" charset="-128"/>
              </a:rPr>
              <a:t>)?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mtClean="0">
                <a:ea typeface="ＭＳ Ｐゴシック" pitchFamily="-112" charset="-128"/>
              </a:rPr>
              <a:t>What can we achieve?</a:t>
            </a:r>
          </a:p>
          <a:p>
            <a:pPr eaLnBrk="1" hangingPunct="1">
              <a:buFont typeface="Wingdings" pitchFamily="-112" charset="2"/>
              <a:buNone/>
            </a:pPr>
            <a:endParaRPr lang="en-US" smtClean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endParaRPr lang="en-US" sz="2200" b="1" i="1" smtClean="0">
              <a:ea typeface="ＭＳ Ｐゴシック" pitchFamily="-112" charset="-128"/>
            </a:endParaRP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FCA2A4-9729-4B39-84B9-5F37127B4D3B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7893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Merging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-112" charset="2"/>
              <a:buNone/>
            </a:pPr>
            <a:r>
              <a:rPr lang="en-US" smtClean="0">
                <a:ea typeface="ＭＳ Ｐゴシック" pitchFamily="-112" charset="-128"/>
              </a:rPr>
              <a:t>What about an arbitrary Boolean formula?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b="1" i="1" smtClean="0">
                <a:ea typeface="ＭＳ Ｐゴシック" pitchFamily="-112" charset="-128"/>
              </a:rPr>
              <a:t>(Brutus</a:t>
            </a:r>
            <a:r>
              <a:rPr lang="en-US" smtClean="0">
                <a:ea typeface="ＭＳ Ｐゴシック" pitchFamily="-112" charset="-128"/>
              </a:rPr>
              <a:t> </a:t>
            </a:r>
            <a:r>
              <a:rPr lang="en-US" i="1" smtClean="0">
                <a:ea typeface="ＭＳ Ｐゴシック" pitchFamily="-112" charset="-128"/>
              </a:rPr>
              <a:t>OR </a:t>
            </a:r>
            <a:r>
              <a:rPr lang="en-US" b="1" i="1" smtClean="0">
                <a:ea typeface="ＭＳ Ｐゴシック" pitchFamily="-112" charset="-128"/>
              </a:rPr>
              <a:t>Caesar) </a:t>
            </a:r>
            <a:r>
              <a:rPr lang="en-US" i="1" smtClean="0">
                <a:ea typeface="ＭＳ Ｐゴシック" pitchFamily="-112" charset="-128"/>
              </a:rPr>
              <a:t>AND NOT</a:t>
            </a:r>
            <a:endParaRPr lang="en-US" b="1" i="1" smtClean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 b="1" i="1" smtClean="0">
                <a:ea typeface="ＭＳ Ｐゴシック" pitchFamily="-112" charset="-128"/>
              </a:rPr>
              <a:t>(Antony </a:t>
            </a:r>
            <a:r>
              <a:rPr lang="en-US" i="1" smtClean="0">
                <a:ea typeface="ＭＳ Ｐゴシック" pitchFamily="-112" charset="-128"/>
              </a:rPr>
              <a:t>OR </a:t>
            </a:r>
            <a:r>
              <a:rPr lang="en-US" b="1" i="1" smtClean="0">
                <a:ea typeface="ＭＳ Ｐゴシック" pitchFamily="-112" charset="-128"/>
              </a:rPr>
              <a:t>Cleopatra)</a:t>
            </a:r>
            <a:endParaRPr lang="en-US" sz="2200" b="1" smtClean="0">
              <a:ea typeface="ＭＳ Ｐゴシック" pitchFamily="-112" charset="-128"/>
            </a:endParaRPr>
          </a:p>
          <a:p>
            <a:pPr eaLnBrk="1" hangingPunct="1"/>
            <a:r>
              <a:rPr lang="en-US" smtClean="0">
                <a:ea typeface="ＭＳ Ｐゴシック" pitchFamily="-112" charset="-128"/>
              </a:rPr>
              <a:t>Can we always merge in “linear” time?</a:t>
            </a:r>
          </a:p>
          <a:p>
            <a:pPr lvl="1" eaLnBrk="1" hangingPunct="1"/>
            <a:r>
              <a:rPr lang="en-US" smtClean="0">
                <a:ea typeface="ＭＳ Ｐゴシック" pitchFamily="-112" charset="-128"/>
              </a:rPr>
              <a:t>Linear in what?</a:t>
            </a:r>
          </a:p>
          <a:p>
            <a:pPr eaLnBrk="1" hangingPunct="1"/>
            <a:r>
              <a:rPr lang="en-US" smtClean="0">
                <a:ea typeface="ＭＳ Ｐゴシック" pitchFamily="-112" charset="-128"/>
              </a:rPr>
              <a:t>Can we do better?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4D8637-B683-4F2D-B50C-8611FC1A896C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Query optimization</a:t>
            </a:r>
          </a:p>
        </p:txBody>
      </p:sp>
      <p:sp>
        <p:nvSpPr>
          <p:cNvPr id="39939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What is the best order for query processing?</a:t>
            </a:r>
          </a:p>
          <a:p>
            <a:pPr eaLnBrk="1" hangingPunct="1"/>
            <a:r>
              <a:rPr lang="en-US" smtClean="0">
                <a:ea typeface="ＭＳ Ｐゴシック" pitchFamily="-112" charset="-128"/>
              </a:rPr>
              <a:t>Consider a query that is an </a:t>
            </a:r>
            <a:r>
              <a:rPr lang="en-US" i="1" smtClean="0">
                <a:ea typeface="ＭＳ Ｐゴシック" pitchFamily="-112" charset="-128"/>
              </a:rPr>
              <a:t>AND</a:t>
            </a:r>
            <a:r>
              <a:rPr lang="en-US" smtClean="0">
                <a:ea typeface="ＭＳ Ｐゴシック" pitchFamily="-112" charset="-128"/>
              </a:rPr>
              <a:t> of </a:t>
            </a:r>
            <a:r>
              <a:rPr lang="en-US" i="1" smtClean="0">
                <a:ea typeface="ＭＳ Ｐゴシック" pitchFamily="-112" charset="-128"/>
              </a:rPr>
              <a:t>n</a:t>
            </a:r>
            <a:r>
              <a:rPr lang="en-US" smtClean="0">
                <a:ea typeface="ＭＳ Ｐゴシック" pitchFamily="-112" charset="-128"/>
              </a:rPr>
              <a:t> terms.</a:t>
            </a:r>
          </a:p>
          <a:p>
            <a:pPr eaLnBrk="1" hangingPunct="1"/>
            <a:r>
              <a:rPr lang="en-US" smtClean="0">
                <a:ea typeface="ＭＳ Ｐゴシック" pitchFamily="-112" charset="-128"/>
              </a:rPr>
              <a:t>For each of the </a:t>
            </a:r>
            <a:r>
              <a:rPr lang="en-US" i="1" smtClean="0">
                <a:ea typeface="ＭＳ Ｐゴシック" pitchFamily="-112" charset="-128"/>
              </a:rPr>
              <a:t>n</a:t>
            </a:r>
            <a:r>
              <a:rPr lang="en-US" smtClean="0">
                <a:ea typeface="ＭＳ Ｐゴシック" pitchFamily="-112" charset="-128"/>
              </a:rPr>
              <a:t> terms, get its postings, then </a:t>
            </a:r>
            <a:r>
              <a:rPr lang="en-US" i="1" smtClean="0">
                <a:ea typeface="ＭＳ Ｐゴシック" pitchFamily="-112" charset="-128"/>
              </a:rPr>
              <a:t>AND</a:t>
            </a:r>
            <a:r>
              <a:rPr lang="en-US" smtClean="0">
                <a:ea typeface="ＭＳ Ｐゴシック" pitchFamily="-112" charset="-128"/>
              </a:rPr>
              <a:t> them together.</a:t>
            </a:r>
          </a:p>
        </p:txBody>
      </p:sp>
      <p:sp>
        <p:nvSpPr>
          <p:cNvPr id="49156" name="Text Box 1029"/>
          <p:cNvSpPr txBox="1">
            <a:spLocks noChangeArrowheads="1"/>
          </p:cNvSpPr>
          <p:nvPr/>
        </p:nvSpPr>
        <p:spPr bwMode="auto">
          <a:xfrm>
            <a:off x="390525" y="4191000"/>
            <a:ext cx="109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>
                <a:latin typeface="+mn-lt"/>
                <a:ea typeface="Arial Unicode MS" charset="0"/>
                <a:cs typeface="Arial Unicode MS" charset="0"/>
              </a:rPr>
              <a:t>Brutus</a:t>
            </a:r>
          </a:p>
        </p:txBody>
      </p:sp>
      <p:sp>
        <p:nvSpPr>
          <p:cNvPr id="49157" name="Text Box 1030"/>
          <p:cNvSpPr txBox="1">
            <a:spLocks noChangeArrowheads="1"/>
          </p:cNvSpPr>
          <p:nvPr/>
        </p:nvSpPr>
        <p:spPr bwMode="auto">
          <a:xfrm>
            <a:off x="390525" y="4724400"/>
            <a:ext cx="112395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>
                <a:latin typeface="+mn-lt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49158" name="Text Box 1031"/>
          <p:cNvSpPr txBox="1">
            <a:spLocks noChangeArrowheads="1"/>
          </p:cNvSpPr>
          <p:nvPr/>
        </p:nvSpPr>
        <p:spPr bwMode="auto">
          <a:xfrm>
            <a:off x="390525" y="5257800"/>
            <a:ext cx="14906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>
                <a:latin typeface="+mn-lt"/>
                <a:ea typeface="Arial Unicode MS" charset="0"/>
                <a:cs typeface="Arial Unicode MS" charset="0"/>
              </a:rPr>
              <a:t>Calpurnia</a:t>
            </a:r>
          </a:p>
        </p:txBody>
      </p:sp>
      <p:sp>
        <p:nvSpPr>
          <p:cNvPr id="39943" name="AutoShape 1032"/>
          <p:cNvSpPr>
            <a:spLocks noChangeArrowheads="1"/>
          </p:cNvSpPr>
          <p:nvPr/>
        </p:nvSpPr>
        <p:spPr bwMode="auto">
          <a:xfrm>
            <a:off x="2066925" y="42672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9944" name="AutoShape 1033"/>
          <p:cNvSpPr>
            <a:spLocks noChangeArrowheads="1"/>
          </p:cNvSpPr>
          <p:nvPr/>
        </p:nvSpPr>
        <p:spPr bwMode="auto">
          <a:xfrm>
            <a:off x="2066925" y="48006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9945" name="Group 1034"/>
          <p:cNvGrpSpPr>
            <a:grpSpLocks/>
          </p:cNvGrpSpPr>
          <p:nvPr/>
        </p:nvGrpSpPr>
        <p:grpSpPr bwMode="auto">
          <a:xfrm>
            <a:off x="3286125" y="5334000"/>
            <a:ext cx="4876800" cy="304800"/>
            <a:chOff x="2064" y="2448"/>
            <a:chExt cx="3072" cy="192"/>
          </a:xfrm>
        </p:grpSpPr>
        <p:sp>
          <p:nvSpPr>
            <p:cNvPr id="39982" name="Rectangle 1035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39983" name="Rectangle 1036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  <p:sp>
          <p:nvSpPr>
            <p:cNvPr id="39984" name="Rectangle 1037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  <p:sp>
          <p:nvSpPr>
            <p:cNvPr id="39985" name="Rectangle 1038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  <p:sp>
          <p:nvSpPr>
            <p:cNvPr id="39986" name="Line 1039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39946" name="Group 1040"/>
          <p:cNvGrpSpPr>
            <a:grpSpLocks/>
          </p:cNvGrpSpPr>
          <p:nvPr/>
        </p:nvGrpSpPr>
        <p:grpSpPr bwMode="auto">
          <a:xfrm>
            <a:off x="3286125" y="4724400"/>
            <a:ext cx="4987925" cy="457200"/>
            <a:chOff x="2064" y="2688"/>
            <a:chExt cx="3142" cy="288"/>
          </a:xfrm>
        </p:grpSpPr>
        <p:grpSp>
          <p:nvGrpSpPr>
            <p:cNvPr id="39968" name="Group 1041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39977" name="Rectangle 1042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39978" name="Rectangle 104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39979" name="Rectangle 1044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39980" name="Rectangle 1045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39981" name="Line 1046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9" name="Text Box 1047"/>
            <p:cNvSpPr txBox="1">
              <a:spLocks noChangeArrowheads="1"/>
            </p:cNvSpPr>
            <p:nvPr/>
          </p:nvSpPr>
          <p:spPr bwMode="auto">
            <a:xfrm>
              <a:off x="2150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39970" name="Text Box 1048"/>
            <p:cNvSpPr txBox="1">
              <a:spLocks noChangeArrowheads="1"/>
            </p:cNvSpPr>
            <p:nvPr/>
          </p:nvSpPr>
          <p:spPr bwMode="auto">
            <a:xfrm>
              <a:off x="258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39971" name="Text Box 1049"/>
            <p:cNvSpPr txBox="1">
              <a:spLocks noChangeArrowheads="1"/>
            </p:cNvSpPr>
            <p:nvPr/>
          </p:nvSpPr>
          <p:spPr bwMode="auto">
            <a:xfrm>
              <a:off x="294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39972" name="Text Box 1050"/>
            <p:cNvSpPr txBox="1">
              <a:spLocks noChangeArrowheads="1"/>
            </p:cNvSpPr>
            <p:nvPr/>
          </p:nvSpPr>
          <p:spPr bwMode="auto">
            <a:xfrm>
              <a:off x="331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5</a:t>
              </a:r>
            </a:p>
          </p:txBody>
        </p:sp>
        <p:sp>
          <p:nvSpPr>
            <p:cNvPr id="39973" name="Text Box 1051"/>
            <p:cNvSpPr txBox="1">
              <a:spLocks noChangeArrowheads="1"/>
            </p:cNvSpPr>
            <p:nvPr/>
          </p:nvSpPr>
          <p:spPr bwMode="auto">
            <a:xfrm>
              <a:off x="366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39974" name="Text Box 1052"/>
            <p:cNvSpPr txBox="1">
              <a:spLocks noChangeArrowheads="1"/>
            </p:cNvSpPr>
            <p:nvPr/>
          </p:nvSpPr>
          <p:spPr bwMode="auto">
            <a:xfrm>
              <a:off x="4049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16</a:t>
              </a:r>
            </a:p>
          </p:txBody>
        </p:sp>
        <p:sp>
          <p:nvSpPr>
            <p:cNvPr id="39975" name="Text Box 1053"/>
            <p:cNvSpPr txBox="1">
              <a:spLocks noChangeArrowheads="1"/>
            </p:cNvSpPr>
            <p:nvPr/>
          </p:nvSpPr>
          <p:spPr bwMode="auto">
            <a:xfrm>
              <a:off x="4464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21</a:t>
              </a:r>
            </a:p>
          </p:txBody>
        </p:sp>
        <p:sp>
          <p:nvSpPr>
            <p:cNvPr id="39976" name="Text Box 1054"/>
            <p:cNvSpPr txBox="1">
              <a:spLocks noChangeArrowheads="1"/>
            </p:cNvSpPr>
            <p:nvPr/>
          </p:nvSpPr>
          <p:spPr bwMode="auto">
            <a:xfrm>
              <a:off x="4848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34</a:t>
              </a:r>
            </a:p>
          </p:txBody>
        </p:sp>
      </p:grpSp>
      <p:grpSp>
        <p:nvGrpSpPr>
          <p:cNvPr id="39947" name="Group 1055"/>
          <p:cNvGrpSpPr>
            <a:grpSpLocks/>
          </p:cNvGrpSpPr>
          <p:nvPr/>
        </p:nvGrpSpPr>
        <p:grpSpPr bwMode="auto">
          <a:xfrm>
            <a:off x="3286125" y="4191000"/>
            <a:ext cx="4876800" cy="457200"/>
            <a:chOff x="2064" y="2400"/>
            <a:chExt cx="3072" cy="288"/>
          </a:xfrm>
        </p:grpSpPr>
        <p:grpSp>
          <p:nvGrpSpPr>
            <p:cNvPr id="39954" name="Group 1056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39963" name="Rectangle 1057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39964" name="Rectangle 1058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39965" name="Rectangle 1059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39966" name="Rectangle 1060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39967" name="Line 1061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55" name="Text Box 1062"/>
            <p:cNvSpPr txBox="1">
              <a:spLocks noChangeArrowheads="1"/>
            </p:cNvSpPr>
            <p:nvPr/>
          </p:nvSpPr>
          <p:spPr bwMode="auto">
            <a:xfrm>
              <a:off x="2160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39956" name="Text Box 1063"/>
            <p:cNvSpPr txBox="1">
              <a:spLocks noChangeArrowheads="1"/>
            </p:cNvSpPr>
            <p:nvPr/>
          </p:nvSpPr>
          <p:spPr bwMode="auto">
            <a:xfrm>
              <a:off x="2513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39957" name="Text Box 1064"/>
            <p:cNvSpPr txBox="1">
              <a:spLocks noChangeArrowheads="1"/>
            </p:cNvSpPr>
            <p:nvPr/>
          </p:nvSpPr>
          <p:spPr bwMode="auto">
            <a:xfrm>
              <a:off x="2928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39958" name="Text Box 1065"/>
            <p:cNvSpPr txBox="1">
              <a:spLocks noChangeArrowheads="1"/>
            </p:cNvSpPr>
            <p:nvPr/>
          </p:nvSpPr>
          <p:spPr bwMode="auto">
            <a:xfrm>
              <a:off x="3264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16</a:t>
              </a:r>
            </a:p>
          </p:txBody>
        </p:sp>
        <p:sp>
          <p:nvSpPr>
            <p:cNvPr id="39959" name="Text Box 1066"/>
            <p:cNvSpPr txBox="1">
              <a:spLocks noChangeArrowheads="1"/>
            </p:cNvSpPr>
            <p:nvPr/>
          </p:nvSpPr>
          <p:spPr bwMode="auto">
            <a:xfrm>
              <a:off x="3665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32</a:t>
              </a:r>
            </a:p>
          </p:txBody>
        </p:sp>
        <p:sp>
          <p:nvSpPr>
            <p:cNvPr id="39960" name="Text Box 1067"/>
            <p:cNvSpPr txBox="1">
              <a:spLocks noChangeArrowheads="1"/>
            </p:cNvSpPr>
            <p:nvPr/>
          </p:nvSpPr>
          <p:spPr bwMode="auto">
            <a:xfrm>
              <a:off x="4049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64</a:t>
              </a:r>
            </a:p>
          </p:txBody>
        </p:sp>
        <p:sp>
          <p:nvSpPr>
            <p:cNvPr id="39961" name="Text Box 1068"/>
            <p:cNvSpPr txBox="1">
              <a:spLocks noChangeArrowheads="1"/>
            </p:cNvSpPr>
            <p:nvPr/>
          </p:nvSpPr>
          <p:spPr bwMode="auto">
            <a:xfrm>
              <a:off x="4320" y="2400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128</a:t>
              </a:r>
            </a:p>
          </p:txBody>
        </p:sp>
        <p:sp>
          <p:nvSpPr>
            <p:cNvPr id="39962" name="Text Box 1069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tr-TR"/>
            </a:p>
          </p:txBody>
        </p:sp>
      </p:grpSp>
      <p:sp>
        <p:nvSpPr>
          <p:cNvPr id="39948" name="Text Box 1070"/>
          <p:cNvSpPr txBox="1">
            <a:spLocks noChangeArrowheads="1"/>
          </p:cNvSpPr>
          <p:nvPr/>
        </p:nvSpPr>
        <p:spPr bwMode="auto">
          <a:xfrm>
            <a:off x="3286125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13</a:t>
            </a:r>
          </a:p>
        </p:txBody>
      </p:sp>
      <p:sp>
        <p:nvSpPr>
          <p:cNvPr id="39949" name="AutoShape 1071"/>
          <p:cNvSpPr>
            <a:spLocks noChangeArrowheads="1"/>
          </p:cNvSpPr>
          <p:nvPr/>
        </p:nvSpPr>
        <p:spPr bwMode="auto">
          <a:xfrm>
            <a:off x="2066925" y="53340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9950" name="Text Box 1072"/>
          <p:cNvSpPr txBox="1">
            <a:spLocks noChangeArrowheads="1"/>
          </p:cNvSpPr>
          <p:nvPr/>
        </p:nvSpPr>
        <p:spPr bwMode="auto">
          <a:xfrm>
            <a:off x="3905250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16</a:t>
            </a:r>
          </a:p>
        </p:txBody>
      </p:sp>
      <p:sp>
        <p:nvSpPr>
          <p:cNvPr id="49167" name="Text Box 1073"/>
          <p:cNvSpPr txBox="1">
            <a:spLocks noChangeArrowheads="1"/>
          </p:cNvSpPr>
          <p:nvPr/>
        </p:nvSpPr>
        <p:spPr bwMode="auto">
          <a:xfrm>
            <a:off x="922338" y="5932488"/>
            <a:ext cx="6392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A50021"/>
                </a:solidFill>
                <a:latin typeface="+mn-lt"/>
                <a:ea typeface="Arial Unicode MS" charset="0"/>
                <a:cs typeface="Arial Unicode MS" charset="0"/>
              </a:rPr>
              <a:t>Query:</a:t>
            </a:r>
            <a:r>
              <a:rPr lang="en-US" sz="2800" b="1" i="1" dirty="0">
                <a:latin typeface="+mn-lt"/>
                <a:ea typeface="Arial Unicode MS" charset="0"/>
                <a:cs typeface="Arial Unicode MS" charset="0"/>
              </a:rPr>
              <a:t> Brutus</a:t>
            </a:r>
            <a:r>
              <a:rPr lang="en-US" sz="2800" dirty="0">
                <a:latin typeface="+mn-lt"/>
                <a:ea typeface="Arial Unicode MS" charset="0"/>
                <a:cs typeface="Arial Unicode MS" charset="0"/>
              </a:rPr>
              <a:t> </a:t>
            </a:r>
            <a:r>
              <a:rPr lang="en-US" sz="2800" i="1" dirty="0">
                <a:latin typeface="+mn-lt"/>
                <a:ea typeface="Arial Unicode MS" charset="0"/>
                <a:cs typeface="Arial Unicode MS" charset="0"/>
              </a:rPr>
              <a:t>AND</a:t>
            </a:r>
            <a:r>
              <a:rPr lang="en-US" sz="2800" dirty="0">
                <a:latin typeface="+mn-lt"/>
                <a:ea typeface="Arial Unicode MS" charset="0"/>
                <a:cs typeface="Arial Unicode MS" charset="0"/>
              </a:rPr>
              <a:t> </a:t>
            </a:r>
            <a:r>
              <a:rPr lang="en-US" sz="2800" b="1" i="1" dirty="0">
                <a:latin typeface="+mn-lt"/>
                <a:ea typeface="Arial Unicode MS" charset="0"/>
                <a:cs typeface="Arial Unicode MS" charset="0"/>
              </a:rPr>
              <a:t>Calpurnia</a:t>
            </a:r>
            <a:r>
              <a:rPr lang="en-US" sz="2800" dirty="0">
                <a:latin typeface="+mn-lt"/>
                <a:ea typeface="Arial Unicode MS" charset="0"/>
                <a:cs typeface="Arial Unicode MS" charset="0"/>
              </a:rPr>
              <a:t> </a:t>
            </a:r>
            <a:r>
              <a:rPr lang="en-US" sz="2800" i="1" dirty="0">
                <a:latin typeface="+mn-lt"/>
                <a:ea typeface="Arial Unicode MS" charset="0"/>
                <a:cs typeface="Arial Unicode MS" charset="0"/>
              </a:rPr>
              <a:t>AND</a:t>
            </a:r>
            <a:r>
              <a:rPr lang="en-US" sz="2800" dirty="0">
                <a:latin typeface="+mn-lt"/>
                <a:ea typeface="Arial Unicode MS" charset="0"/>
                <a:cs typeface="Arial Unicode MS" charset="0"/>
              </a:rPr>
              <a:t> </a:t>
            </a:r>
            <a:r>
              <a:rPr lang="en-US" sz="2800" b="1" i="1" dirty="0">
                <a:latin typeface="+mn-lt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39952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E62085B-03AA-466A-9590-2CF5FDB37F71}" type="slidenum">
              <a:rPr lang="en-US" sz="1400">
                <a:latin typeface="Arial Unicode MS" pitchFamily="-112" charset="0"/>
              </a:rPr>
              <a:pPr algn="r"/>
              <a:t>36</a:t>
            </a:fld>
            <a:endParaRPr lang="en-US" sz="1400">
              <a:latin typeface="Arial Unicode MS" pitchFamily="-112" charset="0"/>
            </a:endParaRPr>
          </a:p>
        </p:txBody>
      </p:sp>
      <p:sp>
        <p:nvSpPr>
          <p:cNvPr id="39953" name="TextBox 49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Query optimization example</a:t>
            </a:r>
          </a:p>
        </p:txBody>
      </p:sp>
      <p:sp>
        <p:nvSpPr>
          <p:cNvPr id="40963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ea typeface="ＭＳ Ｐゴシック" pitchFamily="-112" charset="-128"/>
              </a:rPr>
              <a:t>Process in order of increasing freq</a:t>
            </a:r>
            <a:r>
              <a:rPr lang="en-US" smtClean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n-US" i="1" smtClean="0">
                <a:ea typeface="ＭＳ Ｐゴシック" pitchFamily="-112" charset="-128"/>
              </a:rPr>
              <a:t>start with smallest set, then keep</a:t>
            </a:r>
            <a:r>
              <a:rPr lang="en-US" i="1" smtClean="0">
                <a:solidFill>
                  <a:srgbClr val="000000"/>
                </a:solidFill>
                <a:ea typeface="ＭＳ Ｐゴシック" pitchFamily="-112" charset="-128"/>
                <a:cs typeface="Times New Roman" pitchFamily="-112" charset="0"/>
              </a:rPr>
              <a:t> </a:t>
            </a:r>
            <a:r>
              <a:rPr lang="en-US" i="1" smtClean="0">
                <a:ea typeface="ＭＳ Ｐゴシック" pitchFamily="-112" charset="-128"/>
              </a:rPr>
              <a:t>cutting further</a:t>
            </a:r>
            <a:r>
              <a:rPr lang="en-US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CEB93B-713C-45A6-8817-91F98E60D00E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214513" name="AutoShape 2097"/>
          <p:cNvSpPr>
            <a:spLocks noChangeArrowheads="1"/>
          </p:cNvSpPr>
          <p:nvPr/>
        </p:nvSpPr>
        <p:spPr bwMode="auto">
          <a:xfrm>
            <a:off x="2362200" y="2763838"/>
            <a:ext cx="3733800" cy="1055687"/>
          </a:xfrm>
          <a:prstGeom prst="upArrowCallout">
            <a:avLst>
              <a:gd name="adj1" fmla="val 80725"/>
              <a:gd name="adj2" fmla="val 80725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000"/>
              <a:t>This is why we kept</a:t>
            </a:r>
          </a:p>
          <a:p>
            <a:pPr algn="ctr" eaLnBrk="0" hangingPunct="0"/>
            <a:r>
              <a:rPr lang="en-US" sz="2000"/>
              <a:t>document freq. in dictionary</a:t>
            </a:r>
          </a:p>
        </p:txBody>
      </p:sp>
      <p:sp>
        <p:nvSpPr>
          <p:cNvPr id="1214514" name="Text Box 2098"/>
          <p:cNvSpPr txBox="1">
            <a:spLocks noChangeArrowheads="1"/>
          </p:cNvSpPr>
          <p:nvPr/>
        </p:nvSpPr>
        <p:spPr bwMode="auto">
          <a:xfrm>
            <a:off x="623888" y="5915025"/>
            <a:ext cx="7453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-112" charset="0"/>
              </a:rPr>
              <a:t>Execute the query as (</a:t>
            </a:r>
            <a:r>
              <a:rPr lang="en-US" b="1" i="1">
                <a:latin typeface="Calibri" pitchFamily="-112" charset="0"/>
              </a:rPr>
              <a:t>Calpurnia</a:t>
            </a:r>
            <a:r>
              <a:rPr lang="en-US">
                <a:latin typeface="Calibri" pitchFamily="-112" charset="0"/>
              </a:rPr>
              <a:t> </a:t>
            </a:r>
            <a:r>
              <a:rPr lang="en-US" i="1">
                <a:latin typeface="Calibri" pitchFamily="-112" charset="0"/>
              </a:rPr>
              <a:t>AND</a:t>
            </a:r>
            <a:r>
              <a:rPr lang="en-US">
                <a:latin typeface="Calibri" pitchFamily="-112" charset="0"/>
              </a:rPr>
              <a:t> </a:t>
            </a:r>
            <a:r>
              <a:rPr lang="en-US" b="1" i="1">
                <a:latin typeface="Calibri" pitchFamily="-112" charset="0"/>
              </a:rPr>
              <a:t>Brutus)</a:t>
            </a:r>
            <a:r>
              <a:rPr lang="en-US">
                <a:latin typeface="Calibri" pitchFamily="-112" charset="0"/>
              </a:rPr>
              <a:t> </a:t>
            </a:r>
            <a:r>
              <a:rPr lang="en-US" i="1">
                <a:latin typeface="Calibri" pitchFamily="-112" charset="0"/>
              </a:rPr>
              <a:t>AND </a:t>
            </a:r>
            <a:r>
              <a:rPr lang="en-US" b="1" i="1">
                <a:latin typeface="Calibri" pitchFamily="-112" charset="0"/>
              </a:rPr>
              <a:t>Caesar</a:t>
            </a:r>
            <a:r>
              <a:rPr lang="en-US">
                <a:latin typeface="Calibri" pitchFamily="-112" charset="0"/>
              </a:rPr>
              <a:t>.</a:t>
            </a:r>
          </a:p>
        </p:txBody>
      </p:sp>
      <p:sp>
        <p:nvSpPr>
          <p:cNvPr id="40967" name="TextBox 51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1.3</a:t>
            </a:r>
          </a:p>
        </p:txBody>
      </p:sp>
      <p:sp>
        <p:nvSpPr>
          <p:cNvPr id="53" name="Text Box 1029"/>
          <p:cNvSpPr txBox="1">
            <a:spLocks noChangeArrowheads="1"/>
          </p:cNvSpPr>
          <p:nvPr/>
        </p:nvSpPr>
        <p:spPr bwMode="auto">
          <a:xfrm>
            <a:off x="390525" y="4191000"/>
            <a:ext cx="109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>
                <a:latin typeface="+mn-lt"/>
                <a:ea typeface="Arial Unicode MS" charset="0"/>
                <a:cs typeface="Arial Unicode MS" charset="0"/>
              </a:rPr>
              <a:t>Brutus</a:t>
            </a:r>
          </a:p>
        </p:txBody>
      </p:sp>
      <p:sp>
        <p:nvSpPr>
          <p:cNvPr id="54" name="Text Box 1030"/>
          <p:cNvSpPr txBox="1">
            <a:spLocks noChangeArrowheads="1"/>
          </p:cNvSpPr>
          <p:nvPr/>
        </p:nvSpPr>
        <p:spPr bwMode="auto">
          <a:xfrm>
            <a:off x="390525" y="4724400"/>
            <a:ext cx="112395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>
                <a:latin typeface="+mn-lt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55" name="Text Box 1031"/>
          <p:cNvSpPr txBox="1">
            <a:spLocks noChangeArrowheads="1"/>
          </p:cNvSpPr>
          <p:nvPr/>
        </p:nvSpPr>
        <p:spPr bwMode="auto">
          <a:xfrm>
            <a:off x="390525" y="5257800"/>
            <a:ext cx="14906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>
                <a:latin typeface="+mn-lt"/>
                <a:ea typeface="Arial Unicode MS" charset="0"/>
                <a:cs typeface="Arial Unicode MS" charset="0"/>
              </a:rPr>
              <a:t>Calpurnia</a:t>
            </a:r>
          </a:p>
        </p:txBody>
      </p:sp>
      <p:sp>
        <p:nvSpPr>
          <p:cNvPr id="40971" name="AutoShape 1032"/>
          <p:cNvSpPr>
            <a:spLocks noChangeArrowheads="1"/>
          </p:cNvSpPr>
          <p:nvPr/>
        </p:nvSpPr>
        <p:spPr bwMode="auto">
          <a:xfrm>
            <a:off x="2066925" y="42672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972" name="AutoShape 1033"/>
          <p:cNvSpPr>
            <a:spLocks noChangeArrowheads="1"/>
          </p:cNvSpPr>
          <p:nvPr/>
        </p:nvSpPr>
        <p:spPr bwMode="auto">
          <a:xfrm>
            <a:off x="2066925" y="48006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0973" name="Group 1034"/>
          <p:cNvGrpSpPr>
            <a:grpSpLocks/>
          </p:cNvGrpSpPr>
          <p:nvPr/>
        </p:nvGrpSpPr>
        <p:grpSpPr bwMode="auto">
          <a:xfrm>
            <a:off x="3286125" y="5334000"/>
            <a:ext cx="4876800" cy="304800"/>
            <a:chOff x="2064" y="2448"/>
            <a:chExt cx="3072" cy="192"/>
          </a:xfrm>
        </p:grpSpPr>
        <p:sp>
          <p:nvSpPr>
            <p:cNvPr id="41007" name="Rectangle 1035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41008" name="Rectangle 1036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  <p:sp>
          <p:nvSpPr>
            <p:cNvPr id="41009" name="Rectangle 1037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  <p:sp>
          <p:nvSpPr>
            <p:cNvPr id="41010" name="Rectangle 1038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  <p:sp>
          <p:nvSpPr>
            <p:cNvPr id="41011" name="Line 1039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40974" name="Group 1040"/>
          <p:cNvGrpSpPr>
            <a:grpSpLocks/>
          </p:cNvGrpSpPr>
          <p:nvPr/>
        </p:nvGrpSpPr>
        <p:grpSpPr bwMode="auto">
          <a:xfrm>
            <a:off x="3286125" y="4724400"/>
            <a:ext cx="4987925" cy="457200"/>
            <a:chOff x="2064" y="2688"/>
            <a:chExt cx="3142" cy="288"/>
          </a:xfrm>
        </p:grpSpPr>
        <p:grpSp>
          <p:nvGrpSpPr>
            <p:cNvPr id="40993" name="Group 1041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41002" name="Rectangle 1042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41003" name="Rectangle 104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41004" name="Rectangle 1044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41005" name="Rectangle 1045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41006" name="Line 1046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0994" name="Text Box 1047"/>
            <p:cNvSpPr txBox="1">
              <a:spLocks noChangeArrowheads="1"/>
            </p:cNvSpPr>
            <p:nvPr/>
          </p:nvSpPr>
          <p:spPr bwMode="auto">
            <a:xfrm>
              <a:off x="2150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0995" name="Text Box 1048"/>
            <p:cNvSpPr txBox="1">
              <a:spLocks noChangeArrowheads="1"/>
            </p:cNvSpPr>
            <p:nvPr/>
          </p:nvSpPr>
          <p:spPr bwMode="auto">
            <a:xfrm>
              <a:off x="258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0996" name="Text Box 1049"/>
            <p:cNvSpPr txBox="1">
              <a:spLocks noChangeArrowheads="1"/>
            </p:cNvSpPr>
            <p:nvPr/>
          </p:nvSpPr>
          <p:spPr bwMode="auto">
            <a:xfrm>
              <a:off x="294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40997" name="Text Box 1050"/>
            <p:cNvSpPr txBox="1">
              <a:spLocks noChangeArrowheads="1"/>
            </p:cNvSpPr>
            <p:nvPr/>
          </p:nvSpPr>
          <p:spPr bwMode="auto">
            <a:xfrm>
              <a:off x="331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5</a:t>
              </a:r>
            </a:p>
          </p:txBody>
        </p:sp>
        <p:sp>
          <p:nvSpPr>
            <p:cNvPr id="40998" name="Text Box 1051"/>
            <p:cNvSpPr txBox="1">
              <a:spLocks noChangeArrowheads="1"/>
            </p:cNvSpPr>
            <p:nvPr/>
          </p:nvSpPr>
          <p:spPr bwMode="auto">
            <a:xfrm>
              <a:off x="366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40999" name="Text Box 1052"/>
            <p:cNvSpPr txBox="1">
              <a:spLocks noChangeArrowheads="1"/>
            </p:cNvSpPr>
            <p:nvPr/>
          </p:nvSpPr>
          <p:spPr bwMode="auto">
            <a:xfrm>
              <a:off x="4049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16</a:t>
              </a:r>
            </a:p>
          </p:txBody>
        </p:sp>
        <p:sp>
          <p:nvSpPr>
            <p:cNvPr id="41000" name="Text Box 1053"/>
            <p:cNvSpPr txBox="1">
              <a:spLocks noChangeArrowheads="1"/>
            </p:cNvSpPr>
            <p:nvPr/>
          </p:nvSpPr>
          <p:spPr bwMode="auto">
            <a:xfrm>
              <a:off x="4464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21</a:t>
              </a:r>
            </a:p>
          </p:txBody>
        </p:sp>
        <p:sp>
          <p:nvSpPr>
            <p:cNvPr id="41001" name="Text Box 1054"/>
            <p:cNvSpPr txBox="1">
              <a:spLocks noChangeArrowheads="1"/>
            </p:cNvSpPr>
            <p:nvPr/>
          </p:nvSpPr>
          <p:spPr bwMode="auto">
            <a:xfrm>
              <a:off x="4848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34</a:t>
              </a:r>
            </a:p>
          </p:txBody>
        </p:sp>
      </p:grpSp>
      <p:grpSp>
        <p:nvGrpSpPr>
          <p:cNvPr id="40975" name="Group 1055"/>
          <p:cNvGrpSpPr>
            <a:grpSpLocks/>
          </p:cNvGrpSpPr>
          <p:nvPr/>
        </p:nvGrpSpPr>
        <p:grpSpPr bwMode="auto">
          <a:xfrm>
            <a:off x="3286125" y="4191000"/>
            <a:ext cx="4876800" cy="457200"/>
            <a:chOff x="2064" y="2400"/>
            <a:chExt cx="3072" cy="288"/>
          </a:xfrm>
        </p:grpSpPr>
        <p:grpSp>
          <p:nvGrpSpPr>
            <p:cNvPr id="40979" name="Group 1056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40988" name="Rectangle 1057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40989" name="Rectangle 1058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40990" name="Rectangle 1059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40991" name="Rectangle 1060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40992" name="Line 1061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0980" name="Text Box 1062"/>
            <p:cNvSpPr txBox="1">
              <a:spLocks noChangeArrowheads="1"/>
            </p:cNvSpPr>
            <p:nvPr/>
          </p:nvSpPr>
          <p:spPr bwMode="auto">
            <a:xfrm>
              <a:off x="2160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0981" name="Text Box 1063"/>
            <p:cNvSpPr txBox="1">
              <a:spLocks noChangeArrowheads="1"/>
            </p:cNvSpPr>
            <p:nvPr/>
          </p:nvSpPr>
          <p:spPr bwMode="auto">
            <a:xfrm>
              <a:off x="2513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40982" name="Text Box 1064"/>
            <p:cNvSpPr txBox="1">
              <a:spLocks noChangeArrowheads="1"/>
            </p:cNvSpPr>
            <p:nvPr/>
          </p:nvSpPr>
          <p:spPr bwMode="auto">
            <a:xfrm>
              <a:off x="2928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40983" name="Text Box 1065"/>
            <p:cNvSpPr txBox="1">
              <a:spLocks noChangeArrowheads="1"/>
            </p:cNvSpPr>
            <p:nvPr/>
          </p:nvSpPr>
          <p:spPr bwMode="auto">
            <a:xfrm>
              <a:off x="3264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16</a:t>
              </a:r>
            </a:p>
          </p:txBody>
        </p:sp>
        <p:sp>
          <p:nvSpPr>
            <p:cNvPr id="40984" name="Text Box 1066"/>
            <p:cNvSpPr txBox="1">
              <a:spLocks noChangeArrowheads="1"/>
            </p:cNvSpPr>
            <p:nvPr/>
          </p:nvSpPr>
          <p:spPr bwMode="auto">
            <a:xfrm>
              <a:off x="3665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32</a:t>
              </a:r>
            </a:p>
          </p:txBody>
        </p:sp>
        <p:sp>
          <p:nvSpPr>
            <p:cNvPr id="40985" name="Text Box 1067"/>
            <p:cNvSpPr txBox="1">
              <a:spLocks noChangeArrowheads="1"/>
            </p:cNvSpPr>
            <p:nvPr/>
          </p:nvSpPr>
          <p:spPr bwMode="auto">
            <a:xfrm>
              <a:off x="4049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64</a:t>
              </a:r>
            </a:p>
          </p:txBody>
        </p:sp>
        <p:sp>
          <p:nvSpPr>
            <p:cNvPr id="40986" name="Text Box 1068"/>
            <p:cNvSpPr txBox="1">
              <a:spLocks noChangeArrowheads="1"/>
            </p:cNvSpPr>
            <p:nvPr/>
          </p:nvSpPr>
          <p:spPr bwMode="auto">
            <a:xfrm>
              <a:off x="4320" y="2400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128</a:t>
              </a:r>
            </a:p>
          </p:txBody>
        </p:sp>
        <p:sp>
          <p:nvSpPr>
            <p:cNvPr id="40987" name="Text Box 1069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tr-TR"/>
            </a:p>
          </p:txBody>
        </p:sp>
      </p:grpSp>
      <p:sp>
        <p:nvSpPr>
          <p:cNvPr id="40976" name="Text Box 1070"/>
          <p:cNvSpPr txBox="1">
            <a:spLocks noChangeArrowheads="1"/>
          </p:cNvSpPr>
          <p:nvPr/>
        </p:nvSpPr>
        <p:spPr bwMode="auto">
          <a:xfrm>
            <a:off x="3286125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13</a:t>
            </a:r>
          </a:p>
        </p:txBody>
      </p:sp>
      <p:sp>
        <p:nvSpPr>
          <p:cNvPr id="40977" name="AutoShape 1071"/>
          <p:cNvSpPr>
            <a:spLocks noChangeArrowheads="1"/>
          </p:cNvSpPr>
          <p:nvPr/>
        </p:nvSpPr>
        <p:spPr bwMode="auto">
          <a:xfrm>
            <a:off x="2066925" y="53340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978" name="Text Box 1072"/>
          <p:cNvSpPr txBox="1">
            <a:spLocks noChangeArrowheads="1"/>
          </p:cNvSpPr>
          <p:nvPr/>
        </p:nvSpPr>
        <p:spPr bwMode="auto">
          <a:xfrm>
            <a:off x="3905250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4513" grpId="0" animBg="1" autoUpdateAnimBg="0"/>
      <p:bldP spid="1214514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More general optimization</a:t>
            </a:r>
          </a:p>
        </p:txBody>
      </p:sp>
      <p:sp>
        <p:nvSpPr>
          <p:cNvPr id="4198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000" smtClean="0">
                <a:ea typeface="ＭＳ Ｐゴシック" pitchFamily="-112" charset="-128"/>
              </a:rPr>
              <a:t>e.g., </a:t>
            </a:r>
            <a:r>
              <a:rPr lang="en-US" sz="3000" i="1" smtClean="0">
                <a:ea typeface="ＭＳ Ｐゴシック" pitchFamily="-112" charset="-128"/>
              </a:rPr>
              <a:t>(</a:t>
            </a:r>
            <a:r>
              <a:rPr lang="en-US" sz="3000" b="1" i="1" smtClean="0">
                <a:ea typeface="ＭＳ Ｐゴシック" pitchFamily="-112" charset="-128"/>
              </a:rPr>
              <a:t>madding</a:t>
            </a:r>
            <a:r>
              <a:rPr lang="en-US" sz="3000" i="1" smtClean="0">
                <a:ea typeface="ＭＳ Ｐゴシック" pitchFamily="-112" charset="-128"/>
              </a:rPr>
              <a:t> OR </a:t>
            </a:r>
            <a:r>
              <a:rPr lang="en-US" sz="3000" b="1" i="1" smtClean="0">
                <a:ea typeface="ＭＳ Ｐゴシック" pitchFamily="-112" charset="-128"/>
              </a:rPr>
              <a:t>crowd</a:t>
            </a:r>
            <a:r>
              <a:rPr lang="en-US" sz="3000" i="1" smtClean="0">
                <a:ea typeface="ＭＳ Ｐゴシック" pitchFamily="-112" charset="-128"/>
              </a:rPr>
              <a:t>) AND (</a:t>
            </a:r>
            <a:r>
              <a:rPr lang="en-US" sz="3000" b="1" i="1" smtClean="0">
                <a:ea typeface="ＭＳ Ｐゴシック" pitchFamily="-112" charset="-128"/>
              </a:rPr>
              <a:t>ignoble</a:t>
            </a:r>
            <a:r>
              <a:rPr lang="en-US" sz="3000" i="1" smtClean="0">
                <a:ea typeface="ＭＳ Ｐゴシック" pitchFamily="-112" charset="-128"/>
              </a:rPr>
              <a:t> OR </a:t>
            </a:r>
            <a:r>
              <a:rPr lang="en-US" sz="3000" b="1" i="1" smtClean="0">
                <a:ea typeface="ＭＳ Ｐゴシック" pitchFamily="-112" charset="-128"/>
              </a:rPr>
              <a:t>strife</a:t>
            </a:r>
            <a:r>
              <a:rPr lang="en-US" sz="3000" i="1" smtClean="0">
                <a:ea typeface="ＭＳ Ｐゴシック" pitchFamily="-112" charset="-128"/>
              </a:rPr>
              <a:t>)</a:t>
            </a:r>
            <a:endParaRPr lang="en-US" sz="3000" smtClean="0">
              <a:ea typeface="ＭＳ Ｐゴシック" pitchFamily="-112" charset="-128"/>
            </a:endParaRPr>
          </a:p>
          <a:p>
            <a:pPr eaLnBrk="1" hangingPunct="1"/>
            <a:r>
              <a:rPr lang="en-US" sz="3000" smtClean="0">
                <a:ea typeface="ＭＳ Ｐゴシック" pitchFamily="-112" charset="-128"/>
              </a:rPr>
              <a:t>Get doc. freq.’s for all terms.</a:t>
            </a:r>
          </a:p>
          <a:p>
            <a:pPr eaLnBrk="1" hangingPunct="1"/>
            <a:r>
              <a:rPr lang="en-US" sz="3000" smtClean="0">
                <a:ea typeface="ＭＳ Ｐゴシック" pitchFamily="-112" charset="-128"/>
              </a:rPr>
              <a:t>Estimate the size of each </a:t>
            </a:r>
            <a:r>
              <a:rPr lang="en-US" sz="3000" i="1" smtClean="0">
                <a:ea typeface="ＭＳ Ｐゴシック" pitchFamily="-112" charset="-128"/>
              </a:rPr>
              <a:t>OR</a:t>
            </a:r>
            <a:r>
              <a:rPr lang="en-US" sz="3000" smtClean="0">
                <a:ea typeface="ＭＳ Ｐゴシック" pitchFamily="-112" charset="-128"/>
              </a:rPr>
              <a:t> by the sum of its doc. freq.’s (conservative).</a:t>
            </a:r>
          </a:p>
          <a:p>
            <a:pPr eaLnBrk="1" hangingPunct="1"/>
            <a:r>
              <a:rPr lang="en-US" sz="3000" smtClean="0">
                <a:ea typeface="ＭＳ Ｐゴシック" pitchFamily="-112" charset="-128"/>
              </a:rPr>
              <a:t>Process in increasing order of </a:t>
            </a:r>
            <a:r>
              <a:rPr lang="en-US" sz="3000" i="1" smtClean="0">
                <a:ea typeface="ＭＳ Ｐゴシック" pitchFamily="-112" charset="-128"/>
              </a:rPr>
              <a:t>OR</a:t>
            </a:r>
            <a:r>
              <a:rPr lang="en-US" sz="3000" smtClean="0">
                <a:ea typeface="ＭＳ Ｐゴシック" pitchFamily="-112" charset="-128"/>
              </a:rPr>
              <a:t> sizes.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C84BC6-398A-4D4F-A969-E925DD393C9F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Exercise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200" smtClean="0">
                <a:ea typeface="ＭＳ Ｐゴシック" pitchFamily="-112" charset="-128"/>
              </a:rPr>
              <a:t>Recommend a query processing order for</a:t>
            </a:r>
          </a:p>
          <a:p>
            <a:pPr eaLnBrk="1" hangingPunct="1"/>
            <a:endParaRPr lang="en-US" sz="2200" smtClean="0">
              <a:ea typeface="ＭＳ Ｐゴシック" pitchFamily="-112" charset="-128"/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4876800" y="2667000"/>
          <a:ext cx="3590925" cy="2743200"/>
        </p:xfrm>
        <a:graphic>
          <a:graphicData uri="http://schemas.openxmlformats.org/presentationml/2006/ole">
            <p:oleObj spid="_x0000_s5122" name="Worksheet" r:id="rId3" imgW="1811160" imgH="1383840" progId="Excel.Sheet.8">
              <p:embed/>
            </p:oleObj>
          </a:graphicData>
        </a:graphic>
      </p:graphicFrame>
      <p:sp>
        <p:nvSpPr>
          <p:cNvPr id="512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9B13CA-D9A5-4A7C-83FB-E2BABF95056E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593725" y="3089275"/>
            <a:ext cx="36623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>
                <a:latin typeface="Times New Roman" pitchFamily="-112" charset="0"/>
              </a:rPr>
              <a:t>(tangerine </a:t>
            </a:r>
            <a:r>
              <a:rPr lang="en-US" i="1">
                <a:latin typeface="Times New Roman" pitchFamily="-112" charset="0"/>
              </a:rPr>
              <a:t>OR</a:t>
            </a:r>
            <a:r>
              <a:rPr lang="en-US" b="1" i="1">
                <a:latin typeface="Times New Roman" pitchFamily="-112" charset="0"/>
              </a:rPr>
              <a:t> trees) </a:t>
            </a:r>
            <a:r>
              <a:rPr lang="en-US" i="1">
                <a:latin typeface="Times New Roman" pitchFamily="-112" charset="0"/>
              </a:rPr>
              <a:t>AND</a:t>
            </a:r>
            <a:endParaRPr lang="en-US" b="1" i="1">
              <a:latin typeface="Times New Roman" pitchFamily="-112" charset="0"/>
            </a:endParaRPr>
          </a:p>
          <a:p>
            <a:pPr eaLnBrk="0" hangingPunct="0"/>
            <a:r>
              <a:rPr lang="en-US" b="1" i="1">
                <a:latin typeface="Times New Roman" pitchFamily="-112" charset="0"/>
              </a:rPr>
              <a:t>(marmalade </a:t>
            </a:r>
            <a:r>
              <a:rPr lang="en-US" i="1">
                <a:latin typeface="Times New Roman" pitchFamily="-112" charset="0"/>
              </a:rPr>
              <a:t>OR</a:t>
            </a:r>
            <a:r>
              <a:rPr lang="en-US" b="1" i="1">
                <a:latin typeface="Times New Roman" pitchFamily="-112" charset="0"/>
              </a:rPr>
              <a:t> skies) </a:t>
            </a:r>
            <a:r>
              <a:rPr lang="en-US" i="1">
                <a:latin typeface="Times New Roman" pitchFamily="-112" charset="0"/>
              </a:rPr>
              <a:t>AND</a:t>
            </a:r>
            <a:endParaRPr lang="en-US" b="1" i="1">
              <a:latin typeface="Times New Roman" pitchFamily="-112" charset="0"/>
            </a:endParaRPr>
          </a:p>
          <a:p>
            <a:pPr eaLnBrk="0" hangingPunct="0"/>
            <a:r>
              <a:rPr lang="en-US" b="1" i="1">
                <a:latin typeface="Times New Roman" pitchFamily="-112" charset="0"/>
              </a:rPr>
              <a:t>(kaleidoscope </a:t>
            </a:r>
            <a:r>
              <a:rPr lang="en-US" i="1">
                <a:latin typeface="Times New Roman" pitchFamily="-112" charset="0"/>
              </a:rPr>
              <a:t>OR</a:t>
            </a:r>
            <a:r>
              <a:rPr lang="en-US" b="1" i="1">
                <a:latin typeface="Times New Roman" pitchFamily="-112" charset="0"/>
              </a:rPr>
              <a:t> eyes)</a:t>
            </a:r>
          </a:p>
          <a:p>
            <a:pPr eaLnBrk="0" hangingPunct="0"/>
            <a:endParaRPr lang="en-US" i="1">
              <a:latin typeface="Times New Roman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C1E95-A332-4E23-B565-8610A7E5C04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" y="376238"/>
            <a:ext cx="7734300" cy="610552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" y="376238"/>
            <a:ext cx="7734300" cy="610552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" y="376238"/>
            <a:ext cx="7734300" cy="610552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Query processing exercises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A40508"/>
                </a:solidFill>
                <a:ea typeface="ＭＳ Ｐゴシック" pitchFamily="-112" charset="-128"/>
              </a:rPr>
              <a:t>Exercise</a:t>
            </a:r>
            <a:r>
              <a:rPr lang="en-US" smtClean="0">
                <a:ea typeface="ＭＳ Ｐゴシック" pitchFamily="-112" charset="-128"/>
              </a:rPr>
              <a:t>: If the query is </a:t>
            </a:r>
            <a:r>
              <a:rPr lang="en-US" b="1" i="1" smtClean="0">
                <a:ea typeface="ＭＳ Ｐゴシック" pitchFamily="-112" charset="-128"/>
              </a:rPr>
              <a:t>friends</a:t>
            </a:r>
            <a:r>
              <a:rPr lang="en-US" smtClean="0">
                <a:ea typeface="ＭＳ Ｐゴシック" pitchFamily="-112" charset="-128"/>
              </a:rPr>
              <a:t> </a:t>
            </a:r>
            <a:r>
              <a:rPr lang="en-US" i="1" smtClean="0">
                <a:ea typeface="ＭＳ Ｐゴシック" pitchFamily="-112" charset="-128"/>
              </a:rPr>
              <a:t>AND </a:t>
            </a:r>
            <a:r>
              <a:rPr lang="en-US" b="1" i="1" smtClean="0">
                <a:ea typeface="ＭＳ Ｐゴシック" pitchFamily="-112" charset="-128"/>
              </a:rPr>
              <a:t>romans</a:t>
            </a:r>
            <a:r>
              <a:rPr lang="en-US" i="1" smtClean="0">
                <a:ea typeface="ＭＳ Ｐゴシック" pitchFamily="-112" charset="-128"/>
              </a:rPr>
              <a:t> AND (NOT </a:t>
            </a:r>
            <a:r>
              <a:rPr lang="en-US" b="1" i="1" smtClean="0">
                <a:ea typeface="ＭＳ Ｐゴシック" pitchFamily="-112" charset="-128"/>
              </a:rPr>
              <a:t>countrymen</a:t>
            </a:r>
            <a:r>
              <a:rPr lang="en-US" i="1" smtClean="0">
                <a:ea typeface="ＭＳ Ｐゴシック" pitchFamily="-112" charset="-128"/>
              </a:rPr>
              <a:t>), </a:t>
            </a:r>
            <a:r>
              <a:rPr lang="en-US" smtClean="0">
                <a:ea typeface="ＭＳ Ｐゴシック" pitchFamily="-112" charset="-128"/>
              </a:rPr>
              <a:t>how could we use the freq of </a:t>
            </a:r>
            <a:r>
              <a:rPr lang="en-US" b="1" i="1" smtClean="0">
                <a:ea typeface="ＭＳ Ｐゴシック" pitchFamily="-112" charset="-128"/>
              </a:rPr>
              <a:t>countrymen</a:t>
            </a:r>
            <a:r>
              <a:rPr lang="en-US" smtClean="0">
                <a:ea typeface="ＭＳ Ｐゴシック" pitchFamily="-112" charset="-128"/>
              </a:rPr>
              <a:t>?</a:t>
            </a:r>
          </a:p>
          <a:p>
            <a:pPr eaLnBrk="1" hangingPunct="1"/>
            <a:r>
              <a:rPr lang="en-US" smtClean="0">
                <a:solidFill>
                  <a:srgbClr val="A40508"/>
                </a:solidFill>
                <a:ea typeface="ＭＳ Ｐゴシック" pitchFamily="-112" charset="-128"/>
              </a:rPr>
              <a:t>Exercise</a:t>
            </a:r>
            <a:r>
              <a:rPr lang="en-US" smtClean="0">
                <a:ea typeface="ＭＳ Ｐゴシック" pitchFamily="-112" charset="-128"/>
              </a:rPr>
              <a:t>: Extend the merge to an arbitrary Boolean query.  Can we always guarantee execution in time linear in the total postings size?</a:t>
            </a:r>
          </a:p>
          <a:p>
            <a:pPr eaLnBrk="1" hangingPunct="1"/>
            <a:r>
              <a:rPr lang="en-US" smtClean="0">
                <a:solidFill>
                  <a:srgbClr val="A40508"/>
                </a:solidFill>
                <a:ea typeface="ＭＳ Ｐゴシック" pitchFamily="-112" charset="-128"/>
              </a:rPr>
              <a:t>Hint</a:t>
            </a:r>
            <a:r>
              <a:rPr lang="en-US" smtClean="0">
                <a:ea typeface="ＭＳ Ｐゴシック" pitchFamily="-112" charset="-128"/>
              </a:rPr>
              <a:t>: Begin with the case of a Boolean </a:t>
            </a:r>
            <a:r>
              <a:rPr lang="en-US" i="1" smtClean="0">
                <a:ea typeface="ＭＳ Ｐゴシック" pitchFamily="-112" charset="-128"/>
              </a:rPr>
              <a:t>formula</a:t>
            </a:r>
            <a:r>
              <a:rPr lang="en-US" smtClean="0">
                <a:ea typeface="ＭＳ Ｐゴシック" pitchFamily="-112" charset="-128"/>
              </a:rPr>
              <a:t> query where each term appears only once in the query.</a:t>
            </a:r>
          </a:p>
          <a:p>
            <a:pPr eaLnBrk="1" hangingPunct="1"/>
            <a:endParaRPr lang="en-US" i="1" smtClean="0">
              <a:ea typeface="ＭＳ Ｐゴシック" pitchFamily="-112" charset="-128"/>
            </a:endParaRP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644B10-B282-469C-B04A-D070682A1473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Exercise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Try the search feature at </a:t>
            </a:r>
            <a:r>
              <a:rPr lang="en-US" smtClean="0">
                <a:ea typeface="ＭＳ Ｐゴシック" pitchFamily="-112" charset="-128"/>
                <a:hlinkClick r:id="rId2"/>
              </a:rPr>
              <a:t>http://www.rhymezone.com/shakespeare/</a:t>
            </a:r>
            <a:endParaRPr lang="en-US" smtClean="0">
              <a:ea typeface="ＭＳ Ｐゴシック" pitchFamily="-112" charset="-128"/>
            </a:endParaRPr>
          </a:p>
          <a:p>
            <a:pPr eaLnBrk="1" hangingPunct="1"/>
            <a:r>
              <a:rPr lang="en-US" smtClean="0">
                <a:ea typeface="ＭＳ Ｐゴシック" pitchFamily="-112" charset="-128"/>
              </a:rPr>
              <a:t>Write down five search features you think it could do better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61D0A8-3B59-4C3A-97AD-57D4C1859492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Ranking search results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Boolean queries give inclusion or exclusion of docs.</a:t>
            </a:r>
          </a:p>
          <a:p>
            <a:pPr eaLnBrk="1" hangingPunct="1"/>
            <a:r>
              <a:rPr lang="en-US" smtClean="0">
                <a:ea typeface="ＭＳ Ｐゴシック" pitchFamily="-112" charset="-128"/>
              </a:rPr>
              <a:t>Often we want to rank/group results</a:t>
            </a:r>
          </a:p>
          <a:p>
            <a:pPr lvl="1" eaLnBrk="1" hangingPunct="1"/>
            <a:r>
              <a:rPr lang="en-US" smtClean="0">
                <a:ea typeface="ＭＳ Ｐゴシック" pitchFamily="-112" charset="-128"/>
              </a:rPr>
              <a:t>Need to measure proximity from query to each doc.</a:t>
            </a:r>
          </a:p>
          <a:p>
            <a:pPr lvl="1" eaLnBrk="1" hangingPunct="1"/>
            <a:r>
              <a:rPr lang="en-US" smtClean="0">
                <a:ea typeface="ＭＳ Ｐゴシック" pitchFamily="-112" charset="-128"/>
              </a:rPr>
              <a:t>Need to decide whether docs presented to user are singletons, or a group of docs covering various aspects of the query.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D1EFA5-6BA5-4DF9-A797-910B55C54E48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Resources for today’s lecture</a:t>
            </a:r>
          </a:p>
        </p:txBody>
      </p:sp>
      <p:sp>
        <p:nvSpPr>
          <p:cNvPr id="4710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smtClean="0">
                <a:ea typeface="ＭＳ Ｐゴシック" pitchFamily="-112" charset="-128"/>
              </a:rPr>
              <a:t>Introduction to Information Retrieval</a:t>
            </a:r>
            <a:r>
              <a:rPr lang="en-US" smtClean="0">
                <a:ea typeface="ＭＳ Ｐゴシック" pitchFamily="-112" charset="-128"/>
              </a:rPr>
              <a:t>, chapter 1</a:t>
            </a:r>
          </a:p>
          <a:p>
            <a:pPr eaLnBrk="1" hangingPunct="1"/>
            <a:r>
              <a:rPr lang="en-US" smtClean="0">
                <a:ea typeface="ＭＳ Ｐゴシック" pitchFamily="-112" charset="-128"/>
              </a:rPr>
              <a:t>Shakespeare:</a:t>
            </a:r>
          </a:p>
          <a:p>
            <a:pPr lvl="1" eaLnBrk="1" hangingPunct="1"/>
            <a:r>
              <a:rPr lang="en-US" smtClean="0">
                <a:ea typeface="ＭＳ Ｐゴシック" pitchFamily="-112" charset="-128"/>
              </a:rPr>
              <a:t> </a:t>
            </a:r>
            <a:r>
              <a:rPr lang="en-US" smtClean="0">
                <a:ea typeface="ＭＳ Ｐゴシック" pitchFamily="-112" charset="-128"/>
                <a:hlinkClick r:id="rId2"/>
              </a:rPr>
              <a:t>http://www.rhymezone.com/shakespeare/</a:t>
            </a:r>
            <a:endParaRPr lang="en-US" smtClean="0">
              <a:ea typeface="ＭＳ Ｐゴシック" pitchFamily="-112" charset="-128"/>
            </a:endParaRPr>
          </a:p>
          <a:p>
            <a:pPr lvl="1" eaLnBrk="1" hangingPunct="1"/>
            <a:r>
              <a:rPr lang="en-US" smtClean="0">
                <a:ea typeface="ＭＳ Ｐゴシック" pitchFamily="-112" charset="-128"/>
              </a:rPr>
              <a:t>Try the neat browse by keyword sequence feature!</a:t>
            </a:r>
          </a:p>
          <a:p>
            <a:pPr lvl="1" eaLnBrk="1" hangingPunct="1"/>
            <a:endParaRPr lang="en-US" smtClean="0">
              <a:ea typeface="ＭＳ Ｐゴシック" pitchFamily="-112" charset="-128"/>
            </a:endParaRPr>
          </a:p>
          <a:p>
            <a:pPr eaLnBrk="1" hangingPunct="1"/>
            <a:r>
              <a:rPr lang="en-US" i="1" smtClean="0">
                <a:ea typeface="ＭＳ Ｐゴシック" pitchFamily="-112" charset="-128"/>
              </a:rPr>
              <a:t>Managing Gigabytes</a:t>
            </a:r>
            <a:r>
              <a:rPr lang="en-US" smtClean="0">
                <a:ea typeface="ＭＳ Ｐゴシック" pitchFamily="-112" charset="-128"/>
              </a:rPr>
              <a:t>, chapter 3.2</a:t>
            </a:r>
          </a:p>
          <a:p>
            <a:pPr eaLnBrk="1" hangingPunct="1"/>
            <a:r>
              <a:rPr lang="en-US" i="1" smtClean="0">
                <a:ea typeface="ＭＳ Ｐゴシック" pitchFamily="-112" charset="-128"/>
              </a:rPr>
              <a:t>Modern Information Retrieval</a:t>
            </a:r>
            <a:r>
              <a:rPr lang="en-US" smtClean="0">
                <a:ea typeface="ＭＳ Ｐゴシック" pitchFamily="-112" charset="-128"/>
              </a:rPr>
              <a:t>, chapter 8.2</a:t>
            </a:r>
          </a:p>
          <a:p>
            <a:pPr lvl="1" eaLnBrk="1" hangingPunct="1"/>
            <a:endParaRPr lang="en-US" smtClean="0">
              <a:ea typeface="ＭＳ Ｐゴシック" pitchFamily="-112" charset="-128"/>
            </a:endParaRPr>
          </a:p>
          <a:p>
            <a:pPr algn="ctr" eaLnBrk="1" hangingPunct="1">
              <a:buFont typeface="Wingdings" pitchFamily="-112" charset="2"/>
              <a:buNone/>
            </a:pPr>
            <a:r>
              <a:rPr lang="en-US" sz="4400" smtClean="0">
                <a:ea typeface="ＭＳ Ｐゴシック" pitchFamily="-112" charset="-128"/>
              </a:rPr>
              <a:t>Any questions?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E9ED78-0E3B-4410-B53B-8DC9714FD47C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37D1E-8383-4F1A-B44B-3C9D8BA0F65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" y="376238"/>
            <a:ext cx="7734300" cy="610552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37D1E-8383-4F1A-B44B-3C9D8BA0F65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" y="376238"/>
            <a:ext cx="7734300" cy="610552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37D1E-8383-4F1A-B44B-3C9D8BA0F65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" y="376238"/>
            <a:ext cx="7734300" cy="610552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a typeface="ＭＳ Ｐゴシック" pitchFamily="-112" charset="-128"/>
              </a:rPr>
              <a:t>Boolean Retrieval</a:t>
            </a:r>
            <a:endParaRPr lang="tr-TR" dirty="0" smtClean="0">
              <a:ea typeface="ＭＳ Ｐゴシック" pitchFamily="-112" charset="-128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rgbClr val="437085"/>
              </a:buClr>
            </a:pPr>
            <a:endParaRPr lang="tr-TR" dirty="0" smtClean="0">
              <a:ea typeface="ＭＳ Ｐゴシック" pitchFamily="-112" charset="-128"/>
            </a:endParaRPr>
          </a:p>
          <a:p>
            <a:pPr marL="342900" lvl="1" indent="-342900">
              <a:buClr>
                <a:srgbClr val="437085"/>
              </a:buClr>
            </a:pPr>
            <a:endParaRPr lang="tr-TR" dirty="0" smtClean="0">
              <a:ea typeface="ＭＳ Ｐゴシック" pitchFamily="-112" charset="-128"/>
            </a:endParaRPr>
          </a:p>
          <a:p>
            <a:pPr marL="342900" lvl="1" indent="-342900" algn="ctr">
              <a:buClr>
                <a:srgbClr val="437085"/>
              </a:buClr>
              <a:buNone/>
            </a:pPr>
            <a:r>
              <a:rPr lang="tr-TR" sz="3600" dirty="0" smtClean="0">
                <a:ea typeface="ＭＳ Ｐゴシック" pitchFamily="-112" charset="-128"/>
              </a:rPr>
              <a:t>BOOLEAN MODEL</a:t>
            </a:r>
          </a:p>
          <a:p>
            <a:pPr marL="342900" lvl="1" indent="-342900" algn="ctr">
              <a:buClr>
                <a:srgbClr val="437085"/>
              </a:buClr>
              <a:buNone/>
            </a:pPr>
            <a:r>
              <a:rPr lang="tr-TR" sz="3600" dirty="0" smtClean="0">
                <a:ea typeface="ＭＳ Ｐゴシック" pitchFamily="-112" charset="-128"/>
              </a:rPr>
              <a:t> OR </a:t>
            </a:r>
            <a:r>
              <a:rPr lang="en-US" sz="3600" dirty="0" smtClean="0">
                <a:ea typeface="ＭＳ Ｐゴシック" pitchFamily="-112" charset="-128"/>
              </a:rPr>
              <a:t>BOOLEAN RETRIEVAL</a:t>
            </a:r>
            <a:endParaRPr lang="tr-TR" sz="3600" dirty="0" smtClean="0">
              <a:ea typeface="ＭＳ Ｐゴシック" pitchFamily="-112" charset="-128"/>
            </a:endParaRPr>
          </a:p>
          <a:p>
            <a:pPr marL="342900" lvl="1" indent="-342900">
              <a:buClr>
                <a:srgbClr val="437085"/>
              </a:buClr>
              <a:buNone/>
            </a:pPr>
            <a:endParaRPr lang="tr-TR" dirty="0" smtClean="0">
              <a:ea typeface="ＭＳ Ｐゴシック" pitchFamily="-112" charset="-128"/>
            </a:endParaRPr>
          </a:p>
          <a:p>
            <a:pPr marL="342900" lvl="1" indent="-342900">
              <a:buClr>
                <a:srgbClr val="437085"/>
              </a:buClr>
            </a:pPr>
            <a:r>
              <a:rPr lang="tr-TR" dirty="0" smtClean="0">
                <a:ea typeface="ＭＳ Ｐゴシック" pitchFamily="-112" charset="-128"/>
              </a:rPr>
              <a:t>CHAPTER I FROM IRBOOK</a:t>
            </a:r>
          </a:p>
          <a:p>
            <a:pPr marL="342900" lvl="1" indent="-342900">
              <a:buClr>
                <a:srgbClr val="437085"/>
              </a:buClr>
            </a:pPr>
            <a:r>
              <a:rPr lang="en-US" dirty="0" smtClean="0">
                <a:ea typeface="ＭＳ Ｐゴシック" pitchFamily="-112" charset="-128"/>
              </a:rPr>
              <a:t>Boolean Retrieval: Design and data structures of a simple </a:t>
            </a:r>
            <a:r>
              <a:rPr lang="de-DE" dirty="0" err="1" smtClean="0">
                <a:ea typeface="ＭＳ Ｐゴシック" pitchFamily="-112" charset="-128"/>
              </a:rPr>
              <a:t>information</a:t>
            </a:r>
            <a:r>
              <a:rPr lang="de-DE" dirty="0" smtClean="0">
                <a:ea typeface="ＭＳ Ｐゴシック" pitchFamily="-112" charset="-128"/>
              </a:rPr>
              <a:t> </a:t>
            </a:r>
            <a:r>
              <a:rPr lang="de-DE" dirty="0" err="1" smtClean="0">
                <a:ea typeface="ＭＳ Ｐゴシック" pitchFamily="-112" charset="-128"/>
              </a:rPr>
              <a:t>retrieval</a:t>
            </a:r>
            <a:r>
              <a:rPr lang="de-DE" dirty="0" smtClean="0">
                <a:ea typeface="ＭＳ Ｐゴシック" pitchFamily="-112" charset="-128"/>
              </a:rPr>
              <a:t> </a:t>
            </a:r>
            <a:r>
              <a:rPr lang="de-DE" dirty="0" err="1" smtClean="0">
                <a:ea typeface="ＭＳ Ｐゴシック" pitchFamily="-112" charset="-128"/>
              </a:rPr>
              <a:t>system</a:t>
            </a:r>
            <a:endParaRPr lang="de-DE" dirty="0" smtClean="0">
              <a:ea typeface="ＭＳ Ｐゴシック" pitchFamily="-112" charset="-128"/>
            </a:endParaRPr>
          </a:p>
          <a:p>
            <a:endParaRPr lang="tr-TR" dirty="0" smtClean="0">
              <a:ea typeface="ＭＳ Ｐゴシック" pitchFamily="-112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446EB2-B067-4DFC-9788-D767B9E9613F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Unstructured data in 1680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9530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A fat book which many people own is Shakespeare’s Collected Works. 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Suppose</a:t>
            </a:r>
            <a:r>
              <a:rPr lang="tr-TR" dirty="0" smtClean="0"/>
              <a:t> </a:t>
            </a:r>
            <a:r>
              <a:rPr lang="en-US" dirty="0" smtClean="0"/>
              <a:t>you</a:t>
            </a:r>
            <a:r>
              <a:rPr lang="tr-TR" dirty="0" smtClean="0"/>
              <a:t> </a:t>
            </a:r>
            <a:r>
              <a:rPr lang="en-US" dirty="0" smtClean="0"/>
              <a:t>wanted to determine</a:t>
            </a:r>
            <a:r>
              <a:rPr lang="tr-TR" dirty="0" smtClean="0"/>
              <a:t> </a:t>
            </a:r>
            <a:r>
              <a:rPr lang="en-US" dirty="0" smtClean="0"/>
              <a:t>which plays of Shakespeare contain the</a:t>
            </a:r>
            <a:r>
              <a:rPr lang="tr-TR" dirty="0" smtClean="0"/>
              <a:t> </a:t>
            </a:r>
            <a:r>
              <a:rPr lang="en-US" dirty="0" smtClean="0"/>
              <a:t>words</a:t>
            </a:r>
            <a:r>
              <a:rPr lang="tr-TR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Brutus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Caesar</a:t>
            </a:r>
            <a:r>
              <a:rPr lang="en-US" dirty="0" smtClean="0"/>
              <a:t> AND NOT </a:t>
            </a:r>
            <a:r>
              <a:rPr lang="en-US" dirty="0" err="1" smtClean="0">
                <a:solidFill>
                  <a:srgbClr val="FF0000"/>
                </a:solidFill>
              </a:rPr>
              <a:t>Calpurnia</a:t>
            </a:r>
            <a:r>
              <a:rPr lang="en-US" dirty="0" smtClean="0"/>
              <a:t>. One way to do that is to start at the</a:t>
            </a:r>
            <a:r>
              <a:rPr lang="tr-TR" dirty="0" smtClean="0"/>
              <a:t> </a:t>
            </a:r>
            <a:r>
              <a:rPr lang="en-US" dirty="0" smtClean="0"/>
              <a:t>beginning and to read through all the text, noting for each play whether</a:t>
            </a:r>
            <a:r>
              <a:rPr lang="tr-TR" dirty="0" smtClean="0"/>
              <a:t> </a:t>
            </a:r>
            <a:r>
              <a:rPr lang="en-US" dirty="0" smtClean="0"/>
              <a:t>it contains Brutus and Caesar and excluding it from consideration if it contains</a:t>
            </a:r>
            <a:r>
              <a:rPr lang="tr-TR" dirty="0" smtClean="0"/>
              <a:t> </a:t>
            </a:r>
            <a:r>
              <a:rPr lang="en-US" dirty="0" err="1" smtClean="0"/>
              <a:t>Calpurnia</a:t>
            </a:r>
            <a:r>
              <a:rPr lang="en-US" dirty="0" smtClean="0"/>
              <a:t>. 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The simplest form of document retrieval is for a computer</a:t>
            </a:r>
            <a:r>
              <a:rPr lang="tr-TR" dirty="0" smtClean="0"/>
              <a:t> </a:t>
            </a:r>
            <a:r>
              <a:rPr lang="en-US" dirty="0" smtClean="0"/>
              <a:t>to do this sort of linear scan through documents. This process is commonly</a:t>
            </a:r>
            <a:r>
              <a:rPr lang="tr-TR" dirty="0" smtClean="0"/>
              <a:t> </a:t>
            </a:r>
            <a:r>
              <a:rPr lang="en-US" dirty="0" smtClean="0"/>
              <a:t>referred to as </a:t>
            </a:r>
            <a:r>
              <a:rPr lang="en-US" i="1" dirty="0" err="1" smtClean="0"/>
              <a:t>grepping</a:t>
            </a:r>
            <a:r>
              <a:rPr lang="en-US" i="1" dirty="0" smtClean="0"/>
              <a:t> through text, after the Unix command </a:t>
            </a:r>
            <a:r>
              <a:rPr lang="en-US" i="1" dirty="0" err="1" smtClean="0"/>
              <a:t>grep</a:t>
            </a:r>
            <a:r>
              <a:rPr lang="en-US" i="1" dirty="0" smtClean="0"/>
              <a:t>, which</a:t>
            </a:r>
            <a:r>
              <a:rPr lang="tr-TR" i="1" dirty="0" smtClean="0"/>
              <a:t> </a:t>
            </a:r>
            <a:r>
              <a:rPr lang="en-US" dirty="0" smtClean="0"/>
              <a:t>performs this process.</a:t>
            </a:r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B336D7-42BF-4EE7-AB8B-F3F3C77119FE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16389" name="Picture 4" descr="109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1713" y="2133600"/>
            <a:ext cx="2713037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IR-slides">
  <a:themeElements>
    <a:clrScheme name="IIR Boo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37085"/>
      </a:accent1>
      <a:accent2>
        <a:srgbClr val="C0504D"/>
      </a:accent2>
      <a:accent3>
        <a:srgbClr val="357E69"/>
      </a:accent3>
      <a:accent4>
        <a:srgbClr val="918BA3"/>
      </a:accent4>
      <a:accent5>
        <a:srgbClr val="139CB7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IIR-slides.pot</Template>
  <TotalTime>19905</TotalTime>
  <Words>1916</Words>
  <Application>Microsoft Office PowerPoint</Application>
  <PresentationFormat>On-screen Show (4:3)</PresentationFormat>
  <Paragraphs>466</Paragraphs>
  <Slides>43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IIR-slides</vt:lpstr>
      <vt:lpstr>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Boolean Retrieval</vt:lpstr>
      <vt:lpstr>Unstructured data in 1680</vt:lpstr>
      <vt:lpstr>Unstructured data in 1680</vt:lpstr>
      <vt:lpstr>Term-document incidence</vt:lpstr>
      <vt:lpstr>Incidence vectors</vt:lpstr>
      <vt:lpstr>Answers to query</vt:lpstr>
      <vt:lpstr>Basic assumptions of Information Retrieval</vt:lpstr>
      <vt:lpstr>The classic search model</vt:lpstr>
      <vt:lpstr>How good are the retrieved docs?</vt:lpstr>
      <vt:lpstr>Bigger collections</vt:lpstr>
      <vt:lpstr>Can’t build the matrix</vt:lpstr>
      <vt:lpstr>Inverted index</vt:lpstr>
      <vt:lpstr>Inverted index</vt:lpstr>
      <vt:lpstr>Inverted index construction</vt:lpstr>
      <vt:lpstr>Inverted index construction</vt:lpstr>
      <vt:lpstr>Indexer steps: Token sequence</vt:lpstr>
      <vt:lpstr>Indexer steps: Sort</vt:lpstr>
      <vt:lpstr>Indexer steps: Dictionary &amp; Postings</vt:lpstr>
      <vt:lpstr>Where do we pay in storage?</vt:lpstr>
      <vt:lpstr>The index we just built</vt:lpstr>
      <vt:lpstr>Query processing: AND</vt:lpstr>
      <vt:lpstr>The merge</vt:lpstr>
      <vt:lpstr>Intersecting two postings lists (a “merge” algorithm)</vt:lpstr>
      <vt:lpstr>Boolean queries: Exact match</vt:lpstr>
      <vt:lpstr>Example: WestLaw   http://www.westlaw.com/</vt:lpstr>
      <vt:lpstr>Example: WestLaw   http://www.westlaw.com/</vt:lpstr>
      <vt:lpstr>Boolean queries:  More general merges</vt:lpstr>
      <vt:lpstr>Merging</vt:lpstr>
      <vt:lpstr>Query optimization</vt:lpstr>
      <vt:lpstr>Query optimization example</vt:lpstr>
      <vt:lpstr>More general optimization</vt:lpstr>
      <vt:lpstr>Exercise</vt:lpstr>
      <vt:lpstr>Query processing exercises</vt:lpstr>
      <vt:lpstr>Exercise</vt:lpstr>
      <vt:lpstr>Ranking search results</vt:lpstr>
      <vt:lpstr>Resources for today’s lecture</vt:lpstr>
    </vt:vector>
  </TitlesOfParts>
  <Company>Stanford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Selim Akyokuş</cp:lastModifiedBy>
  <cp:revision>307</cp:revision>
  <cp:lastPrinted>2011-03-28T00:24:40Z</cp:lastPrinted>
  <dcterms:created xsi:type="dcterms:W3CDTF">2011-03-24T04:42:32Z</dcterms:created>
  <dcterms:modified xsi:type="dcterms:W3CDTF">2012-03-06T17:04:06Z</dcterms:modified>
</cp:coreProperties>
</file>