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81"/>
  </p:notesMasterIdLst>
  <p:handoutMasterIdLst>
    <p:handoutMasterId r:id="rId82"/>
  </p:handoutMasterIdLst>
  <p:sldIdLst>
    <p:sldId id="256" r:id="rId2"/>
    <p:sldId id="872" r:id="rId3"/>
    <p:sldId id="1037" r:id="rId4"/>
    <p:sldId id="1038" r:id="rId5"/>
    <p:sldId id="1039" r:id="rId6"/>
    <p:sldId id="1040" r:id="rId7"/>
    <p:sldId id="1041" r:id="rId8"/>
    <p:sldId id="1042" r:id="rId9"/>
    <p:sldId id="1043" r:id="rId10"/>
    <p:sldId id="1044" r:id="rId11"/>
    <p:sldId id="1045" r:id="rId12"/>
    <p:sldId id="1046" r:id="rId13"/>
    <p:sldId id="1047" r:id="rId14"/>
    <p:sldId id="1048" r:id="rId15"/>
    <p:sldId id="1049" r:id="rId16"/>
    <p:sldId id="1050" r:id="rId17"/>
    <p:sldId id="1051" r:id="rId18"/>
    <p:sldId id="1052" r:id="rId19"/>
    <p:sldId id="1053" r:id="rId20"/>
    <p:sldId id="1054" r:id="rId21"/>
    <p:sldId id="1055" r:id="rId22"/>
    <p:sldId id="1056" r:id="rId23"/>
    <p:sldId id="1057" r:id="rId24"/>
    <p:sldId id="1116" r:id="rId25"/>
    <p:sldId id="1058" r:id="rId26"/>
    <p:sldId id="1117" r:id="rId27"/>
    <p:sldId id="1060" r:id="rId28"/>
    <p:sldId id="1059" r:id="rId29"/>
    <p:sldId id="1061" r:id="rId30"/>
    <p:sldId id="1062" r:id="rId31"/>
    <p:sldId id="1092" r:id="rId32"/>
    <p:sldId id="1093" r:id="rId33"/>
    <p:sldId id="1094" r:id="rId34"/>
    <p:sldId id="1095" r:id="rId35"/>
    <p:sldId id="1096" r:id="rId36"/>
    <p:sldId id="1097" r:id="rId37"/>
    <p:sldId id="1064" r:id="rId38"/>
    <p:sldId id="1065" r:id="rId39"/>
    <p:sldId id="1066" r:id="rId40"/>
    <p:sldId id="1067" r:id="rId41"/>
    <p:sldId id="1068" r:id="rId42"/>
    <p:sldId id="1098" r:id="rId43"/>
    <p:sldId id="1099" r:id="rId44"/>
    <p:sldId id="1101" r:id="rId45"/>
    <p:sldId id="1100" r:id="rId46"/>
    <p:sldId id="1102" r:id="rId47"/>
    <p:sldId id="1103" r:id="rId48"/>
    <p:sldId id="1104" r:id="rId49"/>
    <p:sldId id="1107" r:id="rId50"/>
    <p:sldId id="1118" r:id="rId51"/>
    <p:sldId id="1106" r:id="rId52"/>
    <p:sldId id="1110" r:id="rId53"/>
    <p:sldId id="1111" r:id="rId54"/>
    <p:sldId id="1119" r:id="rId55"/>
    <p:sldId id="1112" r:id="rId56"/>
    <p:sldId id="1113" r:id="rId57"/>
    <p:sldId id="1114" r:id="rId58"/>
    <p:sldId id="1115" r:id="rId59"/>
    <p:sldId id="1070" r:id="rId60"/>
    <p:sldId id="1071" r:id="rId61"/>
    <p:sldId id="1072" r:id="rId62"/>
    <p:sldId id="1073" r:id="rId63"/>
    <p:sldId id="1074" r:id="rId64"/>
    <p:sldId id="1075" r:id="rId65"/>
    <p:sldId id="1076" r:id="rId66"/>
    <p:sldId id="1077" r:id="rId67"/>
    <p:sldId id="1120" r:id="rId68"/>
    <p:sldId id="1121" r:id="rId69"/>
    <p:sldId id="1079" r:id="rId70"/>
    <p:sldId id="1080" r:id="rId71"/>
    <p:sldId id="1081" r:id="rId72"/>
    <p:sldId id="1082" r:id="rId73"/>
    <p:sldId id="1083" r:id="rId74"/>
    <p:sldId id="1084" r:id="rId75"/>
    <p:sldId id="1086" r:id="rId76"/>
    <p:sldId id="1087" r:id="rId77"/>
    <p:sldId id="1088" r:id="rId78"/>
    <p:sldId id="1090" r:id="rId79"/>
    <p:sldId id="1091" r:id="rId80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0132" autoAdjust="0"/>
  </p:normalViewPr>
  <p:slideViewPr>
    <p:cSldViewPr>
      <p:cViewPr varScale="1">
        <p:scale>
          <a:sx n="98" d="100"/>
          <a:sy n="98" d="100"/>
        </p:scale>
        <p:origin x="41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15.03.2017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520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4250" cy="3594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59400" cy="431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0188"/>
            <a:ext cx="316388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9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1E893B-7686-47E7-8BAA-792CEA63E874}" type="slidenum">
              <a:rPr lang="en-US" smtClean="0">
                <a:ea typeface="ＭＳ Ｐゴシック" charset="-128"/>
              </a:rPr>
              <a:pPr/>
              <a:t>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89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9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91707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88269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74123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55040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5236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6471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26113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09335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36597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16574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8759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73793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50451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17800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25161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68924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46492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72628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16893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14370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46645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2767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54187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16167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82576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149721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508913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47615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783700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806446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0198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115873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8281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374159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669948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311270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785898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36403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61592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714188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7031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8870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2541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34043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92335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4333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EAC6-B8A6-4729-9D15-CF6953B4D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F79C-A3E0-437E-9228-F93ACDA80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5812" cy="6365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365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26C3-184D-4A6F-A3A7-0B42231C3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DBE6-CC6A-4EC5-BBD5-8C98EA06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3340-DC82-45FA-A377-A7AB4170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C507-14BC-4563-BC2B-526CB70EC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212D-7737-4098-AF0E-481200E4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8727-6850-4BD8-A734-C0D1C556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DFBC-2454-451B-9C42-04D7F724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2C0F-05D6-4882-A325-BE394602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A624-A21F-4536-94D3-C1AEDDF9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D112-2322-4E3C-9DD3-0E36B4B3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i="1">
                <a:solidFill>
                  <a:srgbClr val="FFFFFF"/>
                </a:solidFill>
                <a:latin typeface="Calibri" charset="0"/>
                <a:cs typeface="Arial Unicode MS" charset="0"/>
              </a:rPr>
              <a:t>Introduction to Information Retrieval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60">
            <a:solidFill>
              <a:srgbClr val="139CB7"/>
            </a:solidFill>
            <a:miter lim="800000"/>
            <a:headEnd/>
            <a:tailEnd/>
          </a:ln>
          <a:effectLst>
            <a:outerShdw dist="20160" dir="5400000" algn="ctr" rotWithShape="0">
              <a:srgbClr val="808080">
                <a:alpha val="38034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788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"/>
            <a:ext cx="8223250" cy="130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88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0" y="636905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6905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6363"/>
            <a:ext cx="21272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1FB7D08-67DA-430D-B31F-1498AA061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iteseerx.ist.psu.edu/viewdoc/summary?doi=10.1.1.50.995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1066800" y="3886200"/>
            <a:ext cx="70104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dirty="0">
              <a:solidFill>
                <a:srgbClr val="437085"/>
              </a:solidFill>
              <a:latin typeface="Calibri" charset="0"/>
              <a:cs typeface="Times New Roman" pitchFamily="16" charset="0"/>
            </a:endParaRPr>
          </a:p>
          <a:p>
            <a:pPr algn="ctr"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437085"/>
                </a:solidFill>
                <a:latin typeface="Calibri" charset="0"/>
              </a:rPr>
              <a:t>Scores  in a Complete  Search System</a:t>
            </a:r>
            <a:endParaRPr lang="en-US" sz="2800" dirty="0">
              <a:solidFill>
                <a:srgbClr val="437085"/>
              </a:solidFill>
              <a:latin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3250" cy="2188840"/>
          </a:xfrm>
        </p:spPr>
        <p:txBody>
          <a:bodyPr/>
          <a:lstStyle/>
          <a:p>
            <a:pPr algn="ctr">
              <a:buFont typeface="Wingdings" charset="2"/>
              <a:buNone/>
              <a:defRPr/>
            </a:pPr>
            <a:r>
              <a:rPr lang="tr-TR" dirty="0" smtClean="0">
                <a:ea typeface="ＭＳ Ｐゴシック" charset="-128"/>
              </a:rPr>
              <a:t>CSE 538</a:t>
            </a:r>
          </a:p>
          <a:p>
            <a:pPr algn="ctr">
              <a:buFont typeface="Wingdings" charset="2"/>
              <a:buNone/>
              <a:defRPr/>
            </a:pPr>
            <a:endParaRPr lang="tr-TR" dirty="0" smtClean="0">
              <a:ea typeface="ＭＳ Ｐゴシック" charset="-128"/>
            </a:endParaRPr>
          </a:p>
          <a:p>
            <a:pPr algn="ctr">
              <a:buFont typeface="Wingdings" charset="2"/>
              <a:buNone/>
              <a:defRPr/>
            </a:pPr>
            <a:r>
              <a:rPr lang="tr-TR" dirty="0" smtClean="0">
                <a:ea typeface="ＭＳ Ｐゴシック" charset="-128"/>
              </a:rPr>
              <a:t>MRS BOOK – CHAPTER VII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4197FBB-C416-4B51-9ADA-F9A87D712B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Take-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away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today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643206"/>
            <a:ext cx="8572560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importance of ranking: User studies at Google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Length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normalization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Pivot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normalization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Implementation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ranking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complete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search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system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71448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Recap 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Why rank? </a:t>
            </a: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More on cosine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Implementation of ranking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The complete search system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Why is ranking so important?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928802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Last lecture: Problems with unranked retrieval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Users want to look at a few results – not thousands.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It’s very hard to write queries that produce a few results.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Even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expert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searchers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→ Ranking is important because it effectively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reduces a large set of results to a very small one.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Next: More data on “users only look at a few results”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Actually, in the vast majority of cases they only examine 1, 2,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3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results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400" dirty="0" smtClean="0">
                <a:solidFill>
                  <a:schemeClr val="tx1"/>
                </a:solidFill>
                <a:latin typeface="+mj-lt"/>
              </a:rPr>
              <a:t>Empirical investigation of the effect of ranking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500174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How can we measure how important ranking is?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Observe what searchers do when they are searching in a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controlled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setting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Videotape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them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Ask them to “think aloud”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Interview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them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Eye-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track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them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Time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them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Record and count their clicks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following slides are from Dan Russell’s JCDL talk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Dan Russell is the “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Ü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ber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Tech Lead for Search Quality &amp; User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Happiness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Google.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500174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 descr="7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6884071" cy="514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500174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Picture 8" descr="7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00174"/>
            <a:ext cx="6966687" cy="514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500174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 descr="7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00174"/>
            <a:ext cx="6958793" cy="518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500174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" name="Picture 8" descr="7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500174"/>
            <a:ext cx="6865571" cy="518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500174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 descr="7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00174"/>
            <a:ext cx="6993699" cy="514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500174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 descr="7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461310"/>
            <a:ext cx="7072362" cy="525579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71448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Recap </a:t>
            </a: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Why rank? </a:t>
            </a: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More on cosine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Implementation of ranking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The complete search system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Importance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ranking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Summary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785950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Viewing abstracts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Users are a lot more likely to read the abstracts of the top-ranked pages (1, 2, 3, 4) than the abstracts of the lower ranked pages (7, 8, 9, 10).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Clicking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Distribution is even more skewed for clicking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In 1 out of 2 cases, users click on the top-ranked page.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Even if the top-ranked page is not relevant, 30% of users will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click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on it.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→ Getting the ranking right is very important.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→ Getting the top-ranked page right is most important.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71448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Recap 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Why rank? 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More on cosine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Implementation of ranking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The complete search system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Why distance is a bad idea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5720" y="5143512"/>
            <a:ext cx="8286808" cy="1357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Euclidean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    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and       is large although the distribution of terms in the query 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q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and the distribution of terms in the document 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2200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are very similar. That’s why we do length normalization or, equivalently, use cosine to compute query-document matching scores. </a:t>
            </a:r>
          </a:p>
          <a:p>
            <a:endParaRPr lang="de-DE" sz="2200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9" name="Picture 8" descr="Pict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5" y="1500174"/>
            <a:ext cx="7215238" cy="3452691"/>
          </a:xfrm>
          <a:prstGeom prst="rect">
            <a:avLst/>
          </a:prstGeom>
        </p:spPr>
      </p:pic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4269" y="5140140"/>
            <a:ext cx="302399" cy="432000"/>
          </a:xfrm>
          <a:prstGeom prst="rect">
            <a:avLst/>
          </a:prstGeom>
        </p:spPr>
      </p:pic>
      <p:pic>
        <p:nvPicPr>
          <p:cNvPr id="12" name="Picture 11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5140702"/>
            <a:ext cx="269999" cy="36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Exercise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A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problem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cosine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normalization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785950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Query q: “anti-doping rules Beijing 2008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olympics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Compare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three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a short document on anti-doping rules at 2008 Olympics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a long document that consists of a copy of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and 5 other news stories, all on topics different from Olympics/anti-doping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a short document on anti-doping rules at the 2004 Athens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Olympics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  <a:latin typeface="+mj-lt"/>
              </a:rPr>
              <a:t>What ranking do we expect in the vector space model?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  <a:latin typeface="+mj-lt"/>
              </a:rPr>
              <a:t>What can we do about this?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Pivot </a:t>
            </a:r>
            <a:r>
              <a:rPr lang="de-DE" dirty="0" smtClean="0">
                <a:solidFill>
                  <a:schemeClr val="tx1"/>
                </a:solidFill>
              </a:rPr>
              <a:t>normalization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Section 6.3.1we normalized each document vector by the Euclidean </a:t>
            </a:r>
            <a:r>
              <a:rPr lang="en-US" dirty="0" smtClean="0"/>
              <a:t>length of </a:t>
            </a:r>
            <a:r>
              <a:rPr lang="en-US" dirty="0"/>
              <a:t>the vector, so that all document vectors turned into unit vectors. In </a:t>
            </a:r>
            <a:r>
              <a:rPr lang="en-US" dirty="0" smtClean="0"/>
              <a:t>doing so</a:t>
            </a:r>
            <a:r>
              <a:rPr lang="en-US" dirty="0"/>
              <a:t>, we eliminated all information on the length of the original document</a:t>
            </a:r>
            <a:r>
              <a:rPr lang="en-US" dirty="0" smtClean="0"/>
              <a:t>; this </a:t>
            </a:r>
            <a:r>
              <a:rPr lang="en-US" dirty="0"/>
              <a:t>masks some subtleties about longer documents. First, longer </a:t>
            </a:r>
            <a:r>
              <a:rPr lang="en-US" dirty="0" smtClean="0"/>
              <a:t>documents will </a:t>
            </a:r>
            <a:r>
              <a:rPr lang="en-US" dirty="0"/>
              <a:t>– as a result of containing more terms – have higher </a:t>
            </a:r>
            <a:r>
              <a:rPr lang="en-US" dirty="0" err="1"/>
              <a:t>tf</a:t>
            </a:r>
            <a:r>
              <a:rPr lang="en-US" dirty="0"/>
              <a:t> values. Second</a:t>
            </a:r>
            <a:r>
              <a:rPr lang="en-US" dirty="0" smtClean="0"/>
              <a:t>, longer </a:t>
            </a:r>
            <a:r>
              <a:rPr lang="en-US" dirty="0"/>
              <a:t>documents contain more distinct terms</a:t>
            </a:r>
            <a:r>
              <a:rPr lang="en-US" dirty="0" smtClean="0"/>
              <a:t>.</a:t>
            </a:r>
          </a:p>
          <a:p>
            <a:r>
              <a:rPr lang="en-US" dirty="0"/>
              <a:t>To this end, we introduce a </a:t>
            </a:r>
            <a:r>
              <a:rPr lang="en-US" dirty="0" smtClean="0"/>
              <a:t>form of normalizing the </a:t>
            </a:r>
            <a:r>
              <a:rPr lang="en-US" dirty="0"/>
              <a:t>vector representations of documents in the collection, so that </a:t>
            </a:r>
            <a:r>
              <a:rPr lang="en-US" dirty="0" smtClean="0"/>
              <a:t>the resulting </a:t>
            </a:r>
            <a:r>
              <a:rPr lang="en-US" dirty="0"/>
              <a:t>“normalized” documents are not necessarily of unit length. Then</a:t>
            </a:r>
            <a:r>
              <a:rPr lang="en-US" dirty="0" smtClean="0"/>
              <a:t>, when </a:t>
            </a:r>
            <a:r>
              <a:rPr lang="en-US" dirty="0"/>
              <a:t>we compute the dot product score between a (unit) query vector </a:t>
            </a:r>
            <a:r>
              <a:rPr lang="en-US" dirty="0" smtClean="0"/>
              <a:t>and such </a:t>
            </a:r>
            <a:r>
              <a:rPr lang="en-US" dirty="0"/>
              <a:t>a normalized document, the score is skewed to </a:t>
            </a:r>
            <a:r>
              <a:rPr lang="en-US" dirty="0">
                <a:solidFill>
                  <a:srgbClr val="FF0000"/>
                </a:solidFill>
              </a:rPr>
              <a:t>account for the </a:t>
            </a:r>
            <a:r>
              <a:rPr lang="en-US" dirty="0" smtClean="0">
                <a:solidFill>
                  <a:srgbClr val="FF0000"/>
                </a:solidFill>
              </a:rPr>
              <a:t>effect of </a:t>
            </a:r>
            <a:r>
              <a:rPr lang="en-US" dirty="0">
                <a:solidFill>
                  <a:srgbClr val="FF0000"/>
                </a:solidFill>
              </a:rPr>
              <a:t>document length on relevance</a:t>
            </a:r>
            <a:r>
              <a:rPr lang="en-US" dirty="0"/>
              <a:t>. This form of compensation for </a:t>
            </a:r>
            <a:r>
              <a:rPr lang="en-US" dirty="0" smtClean="0"/>
              <a:t>document length </a:t>
            </a:r>
            <a:r>
              <a:rPr lang="en-US" dirty="0"/>
              <a:t>is known as </a:t>
            </a:r>
            <a:r>
              <a:rPr lang="en-US" dirty="0">
                <a:solidFill>
                  <a:srgbClr val="FF0000"/>
                </a:solidFill>
              </a:rPr>
              <a:t>pivoted document </a:t>
            </a:r>
            <a:r>
              <a:rPr lang="en-US" dirty="0" smtClean="0">
                <a:solidFill>
                  <a:srgbClr val="FF0000"/>
                </a:solidFill>
              </a:rPr>
              <a:t>length </a:t>
            </a:r>
            <a:r>
              <a:rPr lang="en-US" dirty="0">
                <a:solidFill>
                  <a:srgbClr val="FF0000"/>
                </a:solidFill>
              </a:rPr>
              <a:t>normalization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20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67544" y="-55217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Pivot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normalization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2000264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Cosine normalization produces weights that are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too large for short documents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too small for long documents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(on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average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Adjust cosine normalization by linear adjustment: “turning” the average normalization on 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pivot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Effect: Similarities of short documents with query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decrease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; similarities of long documents with query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increase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This removes the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unfair advantage that short documents have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Pivot </a:t>
            </a:r>
            <a:r>
              <a:rPr lang="de-DE" dirty="0" smtClean="0">
                <a:solidFill>
                  <a:schemeClr val="tx1"/>
                </a:solidFill>
              </a:rPr>
              <a:t>normalization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Consider a document collection together with an ensemble of queries </a:t>
            </a:r>
            <a:r>
              <a:rPr lang="en-US" dirty="0" smtClean="0"/>
              <a:t>for that </a:t>
            </a:r>
            <a:r>
              <a:rPr lang="en-US" dirty="0"/>
              <a:t>collection. Suppose that we were given, for each query </a:t>
            </a:r>
            <a:r>
              <a:rPr lang="en-US" i="1" dirty="0"/>
              <a:t>q </a:t>
            </a:r>
            <a:r>
              <a:rPr lang="en-US" dirty="0"/>
              <a:t>and for </a:t>
            </a:r>
            <a:r>
              <a:rPr lang="en-US" dirty="0" smtClean="0"/>
              <a:t>each document </a:t>
            </a:r>
            <a:r>
              <a:rPr lang="en-US" i="1" dirty="0"/>
              <a:t>d</a:t>
            </a:r>
            <a:r>
              <a:rPr lang="en-US" dirty="0"/>
              <a:t>, a Boolean judgment of whether or not </a:t>
            </a:r>
            <a:r>
              <a:rPr lang="en-US" i="1" dirty="0"/>
              <a:t>d </a:t>
            </a:r>
            <a:r>
              <a:rPr lang="en-US" dirty="0"/>
              <a:t>is relevant to the </a:t>
            </a:r>
            <a:r>
              <a:rPr lang="en-US" dirty="0" smtClean="0"/>
              <a:t>query </a:t>
            </a:r>
            <a:r>
              <a:rPr lang="en-US" i="1" dirty="0" smtClean="0"/>
              <a:t>q</a:t>
            </a:r>
            <a:r>
              <a:rPr lang="en-US" dirty="0"/>
              <a:t>; in Chapter 8 we will see how to procure such a set of relevance </a:t>
            </a:r>
            <a:r>
              <a:rPr lang="en-US" dirty="0" smtClean="0"/>
              <a:t>judgments for </a:t>
            </a:r>
            <a:r>
              <a:rPr lang="en-US" dirty="0"/>
              <a:t>a query ensemble and a document collection. </a:t>
            </a:r>
            <a:endParaRPr lang="en-US" dirty="0" smtClean="0"/>
          </a:p>
          <a:p>
            <a:r>
              <a:rPr lang="en-US" dirty="0" smtClean="0"/>
              <a:t>Given </a:t>
            </a:r>
            <a:r>
              <a:rPr lang="en-US" dirty="0"/>
              <a:t>this set of </a:t>
            </a:r>
            <a:r>
              <a:rPr lang="en-US" dirty="0" smtClean="0"/>
              <a:t>relevance judgments</a:t>
            </a:r>
            <a:r>
              <a:rPr lang="en-US" dirty="0"/>
              <a:t>, we may </a:t>
            </a:r>
            <a:r>
              <a:rPr lang="en-US" dirty="0">
                <a:solidFill>
                  <a:srgbClr val="FF0000"/>
                </a:solidFill>
              </a:rPr>
              <a:t>compute a </a:t>
            </a:r>
            <a:r>
              <a:rPr lang="en-US" i="1" dirty="0">
                <a:solidFill>
                  <a:srgbClr val="FF0000"/>
                </a:solidFill>
              </a:rPr>
              <a:t>probability of relevance </a:t>
            </a:r>
            <a:r>
              <a:rPr lang="en-US" dirty="0">
                <a:solidFill>
                  <a:srgbClr val="FF0000"/>
                </a:solidFill>
              </a:rPr>
              <a:t>as a function of </a:t>
            </a:r>
            <a:r>
              <a:rPr lang="en-US" dirty="0" smtClean="0">
                <a:solidFill>
                  <a:srgbClr val="FF0000"/>
                </a:solidFill>
              </a:rPr>
              <a:t>document length</a:t>
            </a:r>
            <a:r>
              <a:rPr lang="en-US" dirty="0"/>
              <a:t>, averaged over all queries in the ensemble. The resulting </a:t>
            </a:r>
            <a:r>
              <a:rPr lang="en-US" dirty="0" smtClean="0"/>
              <a:t>plot may </a:t>
            </a:r>
            <a:r>
              <a:rPr lang="en-US" dirty="0"/>
              <a:t>look like the curve drawn in thick lines in Figure 6.16. To compute </a:t>
            </a:r>
            <a:r>
              <a:rPr lang="en-US" dirty="0" smtClean="0"/>
              <a:t>this curve</a:t>
            </a:r>
            <a:r>
              <a:rPr lang="en-US" dirty="0"/>
              <a:t>, we bucket documents by length and compute the fraction of </a:t>
            </a:r>
            <a:r>
              <a:rPr lang="en-US" dirty="0" smtClean="0"/>
              <a:t>relevant documents </a:t>
            </a:r>
            <a:r>
              <a:rPr lang="en-US" dirty="0"/>
              <a:t>in each bucket, then plot this fraction against the median </a:t>
            </a:r>
            <a:r>
              <a:rPr lang="en-US" dirty="0" smtClean="0"/>
              <a:t>document length </a:t>
            </a:r>
            <a:r>
              <a:rPr lang="en-US" dirty="0"/>
              <a:t>of each bucket. (Thus even though the “curve” in Figure </a:t>
            </a:r>
            <a:r>
              <a:rPr lang="en-US" dirty="0" smtClean="0"/>
              <a:t>6.16 appears </a:t>
            </a:r>
            <a:r>
              <a:rPr lang="en-US" dirty="0"/>
              <a:t>to be continuous, it is in fact a histogram of discrete buckets of </a:t>
            </a:r>
            <a:r>
              <a:rPr lang="en-US" dirty="0" smtClean="0"/>
              <a:t>document </a:t>
            </a:r>
            <a:r>
              <a:rPr lang="tr-TR" dirty="0" err="1" smtClean="0"/>
              <a:t>length</a:t>
            </a:r>
            <a:r>
              <a:rPr lang="tr-TR" dirty="0" smtClean="0"/>
              <a:t>.)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crossover at </a:t>
            </a:r>
            <a:r>
              <a:rPr lang="en-US" dirty="0" smtClean="0">
                <a:solidFill>
                  <a:srgbClr val="FF0000"/>
                </a:solidFill>
              </a:rPr>
              <a:t>a point </a:t>
            </a:r>
            <a:r>
              <a:rPr lang="en-US" dirty="0">
                <a:solidFill>
                  <a:srgbClr val="FF0000"/>
                </a:solidFill>
              </a:rPr>
              <a:t>p </a:t>
            </a:r>
            <a:r>
              <a:rPr lang="en-US" dirty="0"/>
              <a:t>corresponding to document length ℓp, which we refer to as the </a:t>
            </a:r>
            <a:r>
              <a:rPr lang="en-US" dirty="0" smtClean="0">
                <a:solidFill>
                  <a:srgbClr val="FF0000"/>
                </a:solidFill>
              </a:rPr>
              <a:t>pivot </a:t>
            </a:r>
            <a:r>
              <a:rPr lang="en-US" i="1" dirty="0">
                <a:solidFill>
                  <a:srgbClr val="FF0000"/>
                </a:solidFill>
              </a:rPr>
              <a:t>length</a:t>
            </a:r>
            <a:r>
              <a:rPr lang="en-US" dirty="0"/>
              <a:t>; dashed lines mark this point on the </a:t>
            </a:r>
            <a:r>
              <a:rPr lang="en-US" i="1" dirty="0"/>
              <a:t>x</a:t>
            </a:r>
            <a:r>
              <a:rPr lang="en-US" dirty="0"/>
              <a:t>− and </a:t>
            </a:r>
            <a:r>
              <a:rPr lang="en-US" i="1" dirty="0"/>
              <a:t>y</a:t>
            </a:r>
            <a:r>
              <a:rPr lang="en-US" dirty="0"/>
              <a:t>− axes</a:t>
            </a:r>
            <a:r>
              <a:rPr lang="en-US" dirty="0" smtClean="0"/>
              <a:t>. </a:t>
            </a:r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1595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Predicted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true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probability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858080" y="5357826"/>
            <a:ext cx="2500266" cy="1000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source: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Lillian Lee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1" name="Picture 10" descr="7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792" y="1799421"/>
            <a:ext cx="7300799" cy="32591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5276413"/>
            <a:ext cx="3987130" cy="908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440" y="6002739"/>
            <a:ext cx="5557501" cy="489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Pivot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normalization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929454" y="5357826"/>
            <a:ext cx="2500266" cy="1000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source: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Lillian Lee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7" descr="7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6643734" cy="40170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914400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3400" dirty="0" smtClean="0">
                <a:solidFill>
                  <a:schemeClr val="tx1"/>
                </a:solidFill>
                <a:latin typeface="+mj-lt"/>
              </a:rPr>
              <a:t> Pivoted normalization: </a:t>
            </a:r>
            <a:r>
              <a:rPr lang="en-US" sz="3400" dirty="0" err="1" smtClean="0">
                <a:solidFill>
                  <a:schemeClr val="tx1"/>
                </a:solidFill>
                <a:latin typeface="+mj-lt"/>
              </a:rPr>
              <a:t>Amit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+mj-lt"/>
              </a:rPr>
              <a:t>Singhal’s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 experiments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-142908" y="4500570"/>
            <a:ext cx="8786842" cy="1000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(relevant documents retrieved and (change in) average precision)</a:t>
            </a:r>
            <a:endParaRPr lang="tr-T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tr-T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tr-T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" name="Picture 9" descr="7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285992"/>
            <a:ext cx="7929618" cy="21448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2" y="5229200"/>
            <a:ext cx="727280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http://citeseerx.ist.psu.edu/viewdoc/summary?doi=10.1.1.50.9950</a:t>
            </a:r>
            <a:r>
              <a:rPr lang="tr-T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71448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Recap </a:t>
            </a: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Why rank? 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More on cosine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Implementation of ranking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The complete search system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71448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Recap 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Why rank? 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More on cosine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Implementation of ranking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The complete search system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This lecture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Speeding up vector space ranking</a:t>
            </a:r>
          </a:p>
          <a:p>
            <a:pPr eaLnBrk="1" hangingPunct="1"/>
            <a:r>
              <a:rPr lang="en-US" altLang="zh-CN" sz="3600" smtClean="0">
                <a:solidFill>
                  <a:srgbClr val="C00000"/>
                </a:solidFill>
                <a:ea typeface="宋体" pitchFamily="2" charset="-122"/>
              </a:rPr>
              <a:t>Putting together a complete search system</a:t>
            </a:r>
          </a:p>
          <a:p>
            <a:pPr lvl="1" eaLnBrk="1" hangingPunct="1"/>
            <a:r>
              <a:rPr lang="en-US" altLang="zh-CN" sz="3400" smtClean="0">
                <a:ea typeface="宋体" pitchFamily="2" charset="-122"/>
              </a:rPr>
              <a:t>Will require learning about  a number of miscellaneous topics and heuristics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Ch.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Efficient cosine ranking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3000" dirty="0" smtClean="0">
                <a:ea typeface="宋体" pitchFamily="2" charset="-122"/>
              </a:rPr>
              <a:t>Find the </a:t>
            </a:r>
            <a:r>
              <a:rPr lang="en-US" altLang="zh-CN" sz="3000" i="1" dirty="0" smtClean="0">
                <a:ea typeface="宋体" pitchFamily="2" charset="-122"/>
              </a:rPr>
              <a:t>K</a:t>
            </a:r>
            <a:r>
              <a:rPr lang="en-US" altLang="zh-CN" sz="3000" dirty="0" smtClean="0">
                <a:ea typeface="宋体" pitchFamily="2" charset="-122"/>
              </a:rPr>
              <a:t> docs in the collection “nearest” to the query </a:t>
            </a:r>
            <a:r>
              <a:rPr lang="en-US" altLang="zh-CN" sz="3000" dirty="0" smtClean="0">
                <a:ea typeface="宋体" pitchFamily="2" charset="-122"/>
                <a:sym typeface="Symbol" pitchFamily="18" charset="2"/>
              </a:rPr>
              <a:t> </a:t>
            </a:r>
            <a:r>
              <a:rPr lang="en-US" altLang="zh-CN" sz="3000" i="1" dirty="0" smtClean="0">
                <a:ea typeface="宋体" pitchFamily="2" charset="-122"/>
                <a:sym typeface="Symbol" pitchFamily="18" charset="2"/>
              </a:rPr>
              <a:t>K </a:t>
            </a:r>
            <a:r>
              <a:rPr lang="en-US" altLang="zh-CN" sz="3000" dirty="0" smtClean="0">
                <a:ea typeface="宋体" pitchFamily="2" charset="-122"/>
                <a:sym typeface="Symbol" pitchFamily="18" charset="2"/>
              </a:rPr>
              <a:t>largest query-doc cosines.</a:t>
            </a:r>
            <a:endParaRPr lang="en-US" altLang="zh-CN" sz="3000" dirty="0" smtClean="0">
              <a:ea typeface="宋体" pitchFamily="2" charset="-122"/>
            </a:endParaRPr>
          </a:p>
          <a:p>
            <a:pPr eaLnBrk="1" hangingPunct="1"/>
            <a:r>
              <a:rPr lang="en-US" altLang="zh-CN" sz="3000" dirty="0" smtClean="0">
                <a:ea typeface="宋体" pitchFamily="2" charset="-122"/>
              </a:rPr>
              <a:t>Efficient ranking:</a:t>
            </a:r>
          </a:p>
          <a:p>
            <a:pPr lvl="1" eaLnBrk="1" hangingPunct="1"/>
            <a:r>
              <a:rPr lang="en-US" altLang="zh-CN" sz="2800" dirty="0" smtClean="0">
                <a:ea typeface="宋体" pitchFamily="2" charset="-122"/>
              </a:rPr>
              <a:t>Computing </a:t>
            </a:r>
            <a:r>
              <a:rPr lang="en-US" altLang="zh-CN" sz="2800" dirty="0" smtClean="0">
                <a:solidFill>
                  <a:srgbClr val="FF0000"/>
                </a:solidFill>
                <a:ea typeface="宋体" pitchFamily="2" charset="-122"/>
              </a:rPr>
              <a:t>a single cosine </a:t>
            </a:r>
            <a:r>
              <a:rPr lang="en-US" altLang="zh-CN" sz="2800" dirty="0" smtClean="0">
                <a:ea typeface="宋体" pitchFamily="2" charset="-122"/>
              </a:rPr>
              <a:t>efficiently.</a:t>
            </a:r>
          </a:p>
          <a:p>
            <a:pPr lvl="1" eaLnBrk="1" hangingPunct="1"/>
            <a:r>
              <a:rPr lang="en-US" altLang="zh-CN" sz="2800" dirty="0" smtClean="0">
                <a:ea typeface="宋体" pitchFamily="2" charset="-122"/>
              </a:rPr>
              <a:t>Choosing the </a:t>
            </a:r>
            <a:r>
              <a:rPr lang="en-US" altLang="zh-CN" sz="2800" i="1" dirty="0" smtClean="0">
                <a:solidFill>
                  <a:srgbClr val="FF0000"/>
                </a:solidFill>
                <a:ea typeface="宋体" pitchFamily="2" charset="-122"/>
              </a:rPr>
              <a:t>K </a:t>
            </a:r>
            <a:r>
              <a:rPr lang="en-US" altLang="zh-CN" sz="2800" dirty="0" smtClean="0">
                <a:solidFill>
                  <a:srgbClr val="FF0000"/>
                </a:solidFill>
                <a:ea typeface="宋体" pitchFamily="2" charset="-122"/>
              </a:rPr>
              <a:t>largest cosine values </a:t>
            </a:r>
            <a:r>
              <a:rPr lang="en-US" altLang="zh-CN" sz="2800" dirty="0" smtClean="0">
                <a:ea typeface="宋体" pitchFamily="2" charset="-122"/>
              </a:rPr>
              <a:t>efficiently.</a:t>
            </a:r>
          </a:p>
          <a:p>
            <a:pPr lvl="2" eaLnBrk="1" hangingPunct="1"/>
            <a:r>
              <a:rPr lang="en-US" altLang="zh-CN" sz="2400" dirty="0" smtClean="0">
                <a:ea typeface="宋体" pitchFamily="2" charset="-122"/>
              </a:rPr>
              <a:t>Can we do this without computing all </a:t>
            </a:r>
            <a:r>
              <a:rPr lang="en-US" altLang="zh-CN" sz="2400" i="1" dirty="0" smtClean="0">
                <a:ea typeface="宋体" pitchFamily="2" charset="-122"/>
              </a:rPr>
              <a:t>N</a:t>
            </a:r>
            <a:r>
              <a:rPr lang="en-US" altLang="zh-CN" sz="2400" dirty="0" smtClean="0">
                <a:ea typeface="宋体" pitchFamily="2" charset="-122"/>
              </a:rPr>
              <a:t> cosines?</a:t>
            </a:r>
            <a:endParaRPr lang="en-US" altLang="zh-CN" i="1" dirty="0" smtClean="0">
              <a:ea typeface="宋体" pitchFamily="2" charset="-122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Efficient cosine ranking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What we’re doing in effect: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solving the </a:t>
            </a:r>
            <a:r>
              <a:rPr lang="en-US" altLang="zh-CN" i="1" dirty="0" smtClean="0">
                <a:solidFill>
                  <a:srgbClr val="FF0000"/>
                </a:solidFill>
                <a:ea typeface="宋体" pitchFamily="2" charset="-122"/>
              </a:rPr>
              <a:t>K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-nearest neighbor problem </a:t>
            </a:r>
            <a:r>
              <a:rPr lang="en-US" altLang="zh-CN" dirty="0" smtClean="0">
                <a:ea typeface="宋体" pitchFamily="2" charset="-122"/>
              </a:rPr>
              <a:t>for a query vector</a:t>
            </a:r>
          </a:p>
          <a:p>
            <a:pPr eaLnBrk="1" hangingPunct="1"/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In general, we do not know how to do this  efficiently for high-dimensional spaces</a:t>
            </a: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But it is solvable for short queries, and standard indexes support this well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tr-TR" sz="3200" dirty="0" err="1" smtClean="0">
                <a:ea typeface="ＭＳ Ｐゴシック" pitchFamily="34" charset="-128"/>
              </a:rPr>
              <a:t>Speedup</a:t>
            </a:r>
            <a:r>
              <a:rPr lang="tr-TR" sz="3200" dirty="0" smtClean="0">
                <a:ea typeface="ＭＳ Ｐゴシック" pitchFamily="34" charset="-128"/>
              </a:rPr>
              <a:t> </a:t>
            </a:r>
            <a:r>
              <a:rPr lang="tr-TR" sz="3200" dirty="0" err="1" smtClean="0">
                <a:ea typeface="ＭＳ Ｐゴシック" pitchFamily="34" charset="-128"/>
              </a:rPr>
              <a:t>Method</a:t>
            </a:r>
            <a:r>
              <a:rPr lang="tr-TR" sz="3200" dirty="0" smtClean="0">
                <a:ea typeface="ＭＳ Ｐゴシック" pitchFamily="34" charset="-128"/>
              </a:rPr>
              <a:t> 1</a:t>
            </a:r>
            <a:r>
              <a:rPr lang="en-US" sz="3200" dirty="0" smtClean="0">
                <a:ea typeface="ＭＳ Ｐゴシック" pitchFamily="34" charset="-128"/>
              </a:rPr>
              <a:t>– </a:t>
            </a:r>
            <a:r>
              <a:rPr lang="en-US" altLang="zh-CN" sz="3200" dirty="0" smtClean="0">
                <a:ea typeface="宋体" pitchFamily="2" charset="-122"/>
              </a:rPr>
              <a:t>Computing a single cosine efficiently.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ea typeface="ＭＳ Ｐゴシック" pitchFamily="34" charset="-128"/>
              </a:rPr>
              <a:t>No weighting on query terms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Assume each query term occurs only once</a:t>
            </a:r>
            <a:endParaRPr lang="tr-TR" sz="2800" dirty="0" smtClean="0">
              <a:ea typeface="ＭＳ Ｐゴシック" pitchFamily="34" charset="-128"/>
            </a:endParaRPr>
          </a:p>
          <a:p>
            <a:r>
              <a:rPr lang="tr-TR" dirty="0" smtClean="0"/>
              <a:t>C</a:t>
            </a:r>
            <a:r>
              <a:rPr lang="en-US" dirty="0" err="1" smtClean="0"/>
              <a:t>ompute</a:t>
            </a:r>
            <a:r>
              <a:rPr lang="en-US" dirty="0" smtClean="0"/>
              <a:t> the cosine similarity from</a:t>
            </a:r>
            <a:r>
              <a:rPr lang="tr-TR" dirty="0" smtClean="0"/>
              <a:t> </a:t>
            </a:r>
            <a:r>
              <a:rPr lang="en-US" dirty="0" smtClean="0"/>
              <a:t>each document unit vector ~</a:t>
            </a:r>
            <a:r>
              <a:rPr lang="en-US" i="1" dirty="0" smtClean="0"/>
              <a:t>v(d) to ~V (q) (</a:t>
            </a:r>
            <a:r>
              <a:rPr lang="en-US" i="1" dirty="0" smtClean="0">
                <a:solidFill>
                  <a:srgbClr val="C00000"/>
                </a:solidFill>
              </a:rPr>
              <a:t>in which all non-zero components</a:t>
            </a:r>
            <a:r>
              <a:rPr lang="tr-TR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of the query vector are set to 1</a:t>
            </a:r>
            <a:r>
              <a:rPr lang="en-US" dirty="0" smtClean="0"/>
              <a:t>), rather than to the unit vector ~</a:t>
            </a:r>
            <a:r>
              <a:rPr lang="en-US" i="1" dirty="0" smtClean="0"/>
              <a:t>v(q).</a:t>
            </a:r>
            <a:endParaRPr lang="tr-TR" i="1" dirty="0" smtClean="0"/>
          </a:p>
          <a:p>
            <a:r>
              <a:rPr lang="en-US" i="1" dirty="0" smtClean="0"/>
              <a:t>For </a:t>
            </a:r>
            <a:r>
              <a:rPr lang="en-US" i="1" dirty="0"/>
              <a:t>the purpose of ranking the documents matching this query, we </a:t>
            </a:r>
            <a:r>
              <a:rPr lang="en-US" i="1" dirty="0" smtClean="0"/>
              <a:t>are</a:t>
            </a:r>
            <a:r>
              <a:rPr lang="tr-TR" i="1" dirty="0" smtClean="0"/>
              <a:t> </a:t>
            </a:r>
            <a:r>
              <a:rPr lang="en-US" i="1" dirty="0" smtClean="0"/>
              <a:t>really </a:t>
            </a:r>
            <a:r>
              <a:rPr lang="en-US" i="1" dirty="0"/>
              <a:t>interested in the relative (rather than absolute) scores of the </a:t>
            </a:r>
            <a:r>
              <a:rPr lang="en-US" i="1" dirty="0" smtClean="0"/>
              <a:t>documents</a:t>
            </a:r>
            <a:r>
              <a:rPr lang="tr-TR" i="1" dirty="0" smtClean="0"/>
              <a:t> </a:t>
            </a:r>
            <a:r>
              <a:rPr lang="en-US" i="1" dirty="0" smtClean="0"/>
              <a:t>in </a:t>
            </a:r>
            <a:r>
              <a:rPr lang="en-US" i="1" dirty="0"/>
              <a:t>the collection.</a:t>
            </a:r>
            <a:endParaRPr lang="en-US" sz="72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tr-TR" sz="2800" dirty="0" smtClean="0">
              <a:ea typeface="ＭＳ Ｐゴシック" pitchFamily="34" charset="-128"/>
            </a:endParaRPr>
          </a:p>
          <a:p>
            <a:r>
              <a:rPr lang="en-US" sz="3200" dirty="0" smtClean="0">
                <a:ea typeface="ＭＳ Ｐゴシック" pitchFamily="34" charset="-128"/>
              </a:rPr>
              <a:t>Slight simplification of algorithm from Lecture 6</a:t>
            </a:r>
            <a:r>
              <a:rPr lang="tr-TR" sz="3200" dirty="0" smtClean="0">
                <a:ea typeface="ＭＳ Ｐゴシック" pitchFamily="34" charset="-128"/>
              </a:rPr>
              <a:t> (</a:t>
            </a:r>
            <a:r>
              <a:rPr lang="tr-TR" sz="3200" dirty="0" err="1" smtClean="0">
                <a:ea typeface="ＭＳ Ｐゴシック" pitchFamily="34" charset="-128"/>
              </a:rPr>
              <a:t>Figure</a:t>
            </a:r>
            <a:r>
              <a:rPr lang="tr-TR" sz="3200" dirty="0" smtClean="0">
                <a:ea typeface="ＭＳ Ｐゴシック" pitchFamily="34" charset="-128"/>
              </a:rPr>
              <a:t> 6.14)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Computing cosine scores</a:t>
            </a:r>
            <a:r>
              <a:rPr lang="tr-TR" dirty="0" smtClean="0">
                <a:ea typeface="ＭＳ Ｐゴシック" pitchFamily="34" charset="-128"/>
              </a:rPr>
              <a:t> (</a:t>
            </a:r>
            <a:r>
              <a:rPr lang="tr-TR" dirty="0" err="1" smtClean="0">
                <a:ea typeface="ＭＳ Ｐゴシック" pitchFamily="34" charset="-128"/>
              </a:rPr>
              <a:t>Figure</a:t>
            </a:r>
            <a:r>
              <a:rPr lang="tr-TR" dirty="0" smtClean="0">
                <a:ea typeface="ＭＳ Ｐゴシック" pitchFamily="34" charset="-128"/>
              </a:rPr>
              <a:t> 6.14)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4339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73213"/>
            <a:ext cx="8153400" cy="5187950"/>
          </a:xfrm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6.3.3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77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0648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3528" y="530120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in turn</a:t>
            </a:r>
            <a:r>
              <a:rPr lang="tr-T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 be computed by a postings intersection exactly as in the algorithm of</a:t>
            </a:r>
            <a:r>
              <a:rPr lang="tr-T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Figure 6.14, with line 8 altered since we take </a:t>
            </a:r>
            <a:r>
              <a:rPr lang="en-US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wt,q</a:t>
            </a:r>
            <a:r>
              <a:rPr lang="en-US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be 1 so that the multiply</a:t>
            </a:r>
            <a:r>
              <a:rPr lang="tr-T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add</a:t>
            </a:r>
            <a:r>
              <a:rPr lang="tr-T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that step </a:t>
            </a:r>
            <a:r>
              <a:rPr lang="en-US" sz="1600" dirty="0" smtClean="0">
                <a:solidFill>
                  <a:srgbClr val="FF0000"/>
                </a:solidFill>
              </a:rPr>
              <a:t>becomes just an addition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the result is shown in Figure 7.1.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914400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tr-TR" sz="3400" dirty="0" err="1" smtClean="0">
                <a:solidFill>
                  <a:schemeClr val="tx1"/>
                </a:solidFill>
                <a:latin typeface="+mj-lt"/>
              </a:rPr>
              <a:t>Speedup</a:t>
            </a:r>
            <a:r>
              <a:rPr lang="tr-TR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3400" dirty="0" err="1" smtClean="0">
                <a:solidFill>
                  <a:schemeClr val="tx1"/>
                </a:solidFill>
                <a:latin typeface="+mj-lt"/>
              </a:rPr>
              <a:t>Method</a:t>
            </a:r>
            <a:r>
              <a:rPr lang="tr-TR" sz="3400" dirty="0" smtClean="0">
                <a:solidFill>
                  <a:schemeClr val="tx1"/>
                </a:solidFill>
                <a:latin typeface="+mj-lt"/>
              </a:rPr>
              <a:t> 2: </a:t>
            </a:r>
            <a:r>
              <a:rPr lang="tr-TR" sz="3400" dirty="0" err="1" smtClean="0">
                <a:solidFill>
                  <a:schemeClr val="tx1"/>
                </a:solidFill>
                <a:latin typeface="+mj-lt"/>
              </a:rPr>
              <a:t>Use</a:t>
            </a:r>
            <a:r>
              <a:rPr lang="tr-TR" sz="3400" dirty="0" smtClean="0">
                <a:solidFill>
                  <a:schemeClr val="tx1"/>
                </a:solidFill>
                <a:latin typeface="+mj-lt"/>
              </a:rPr>
              <a:t> a HEAP</a:t>
            </a:r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79512" y="1700808"/>
            <a:ext cx="8607330" cy="5157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How do we compute </a:t>
            </a:r>
            <a:r>
              <a:rPr lang="en-US" dirty="0" smtClean="0">
                <a:solidFill>
                  <a:srgbClr val="FF0000"/>
                </a:solidFill>
              </a:rPr>
              <a:t>the top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in ranking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tr-TR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In many applications, we don’t need a complete ranking.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just need the top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for a small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(e.g.,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100).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If we don’t need a complete ranking, is there an efficient way of computing just the top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?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rgbClr val="00B050"/>
                </a:solidFill>
                <a:latin typeface="+mj-lt"/>
              </a:rPr>
              <a:t>Naive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Compute scores for all 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documents</a:t>
            </a: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rgbClr val="C00000"/>
                </a:solidFill>
                <a:latin typeface="+mj-lt"/>
              </a:rPr>
              <a:t>Sort</a:t>
            </a:r>
            <a:endParaRPr lang="de-DE" sz="2200" dirty="0" smtClean="0">
              <a:solidFill>
                <a:srgbClr val="C00000"/>
              </a:solidFill>
              <a:latin typeface="+mj-lt"/>
            </a:endParaRP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Return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top 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k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rgbClr val="00B050"/>
                </a:solidFill>
                <a:latin typeface="+mj-lt"/>
              </a:rPr>
              <a:t>What’s</a:t>
            </a:r>
            <a:r>
              <a:rPr lang="de-DE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+mj-lt"/>
              </a:rPr>
              <a:t>bad</a:t>
            </a:r>
            <a:r>
              <a:rPr lang="de-DE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+mj-lt"/>
              </a:rPr>
              <a:t>about</a:t>
            </a:r>
            <a:r>
              <a:rPr lang="de-DE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+mj-lt"/>
              </a:rPr>
              <a:t>this</a:t>
            </a:r>
            <a:r>
              <a:rPr lang="de-DE" dirty="0" smtClean="0">
                <a:solidFill>
                  <a:srgbClr val="00B050"/>
                </a:solidFill>
                <a:latin typeface="+mj-lt"/>
              </a:rPr>
              <a:t>?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rgbClr val="00B050"/>
                </a:solidFill>
                <a:latin typeface="+mj-lt"/>
              </a:rPr>
              <a:t>Alternative?</a:t>
            </a:r>
            <a:endParaRPr lang="tr-TR" dirty="0" smtClean="0">
              <a:solidFill>
                <a:srgbClr val="00B050"/>
              </a:solidFill>
              <a:latin typeface="+mj-lt"/>
            </a:endParaRP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While one could sort the complete</a:t>
            </a:r>
            <a:r>
              <a:rPr lang="tr-TR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set of scores, a better approach is to use a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heap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to retrieve only the top K</a:t>
            </a:r>
            <a:r>
              <a:rPr lang="tr-TR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documents in order. </a:t>
            </a:r>
            <a:endParaRPr lang="de-DE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Use min heap for selecting top </a:t>
            </a:r>
            <a:r>
              <a:rPr lang="en-US" sz="3600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ouf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of </a:t>
            </a:r>
            <a:r>
              <a:rPr lang="en-US" sz="3600" i="1" dirty="0" smtClean="0">
                <a:solidFill>
                  <a:schemeClr val="tx1"/>
                </a:solidFill>
                <a:latin typeface="+mj-lt"/>
              </a:rPr>
              <a:t>N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857388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 a binary min heap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A binary min heap is a binary tree in which each node’s value is less than the values of its children.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Takes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log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operations to construct (where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the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number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. . 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. . . then read off k winners in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log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steps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Binary min heap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857388"/>
            <a:ext cx="5292081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 descr="7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037" y="1916832"/>
            <a:ext cx="4149104" cy="37861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4157" y="2240227"/>
            <a:ext cx="34180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min-heap is a binary tree such that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 contained in each node is less than (or equal to) the data in that node’s children.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binary tree is complete, that is, all levels of the tree, except possibly the last one (deepest) are fully filled</a:t>
            </a:r>
            <a:endParaRPr lang="tr-T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Term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frequency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weight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86016"/>
            <a:ext cx="8572560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log frequency weight of term t in d is defined as follows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Picture 9" descr="7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786058"/>
            <a:ext cx="4968697" cy="10022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400" dirty="0" smtClean="0">
                <a:solidFill>
                  <a:schemeClr val="tx1"/>
                </a:solidFill>
                <a:latin typeface="+mj-lt"/>
              </a:rPr>
              <a:t>Selecting top </a:t>
            </a:r>
            <a:r>
              <a:rPr lang="en-US" sz="3400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 scoring documents in </a:t>
            </a:r>
            <a:r>
              <a:rPr lang="en-US" sz="3400" i="1" dirty="0" smtClean="0">
                <a:solidFill>
                  <a:schemeClr val="tx1"/>
                </a:solidFill>
                <a:latin typeface="+mj-lt"/>
              </a:rPr>
              <a:t>O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3400" i="1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 log </a:t>
            </a:r>
            <a:r>
              <a:rPr lang="en-US" sz="3400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857388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Goal: Keep the top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documents seen so far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 a binary min heap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To process a new document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′ with score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′: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Get current minimum </a:t>
            </a:r>
            <a:r>
              <a:rPr lang="en-US" sz="2200" i="1" dirty="0" err="1" smtClean="0">
                <a:solidFill>
                  <a:schemeClr val="tx1"/>
                </a:solidFill>
                <a:latin typeface="+mj-lt"/>
              </a:rPr>
              <a:t>h</a:t>
            </a:r>
            <a:r>
              <a:rPr lang="en-US" sz="2200" i="1" baseline="-25000" dirty="0" err="1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of heap (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O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(1))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If 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200" smtClean="0">
                <a:solidFill>
                  <a:schemeClr val="tx1"/>
                </a:solidFill>
                <a:latin typeface="+mj-lt"/>
              </a:rPr>
              <a:t>′ </a:t>
            </a:r>
            <a:r>
              <a:rPr lang="en-US" sz="2200" smtClean="0">
                <a:solidFill>
                  <a:schemeClr val="tx1"/>
                </a:solidFill>
                <a:latin typeface="Calibri"/>
                <a:cs typeface="Calibri"/>
              </a:rPr>
              <a:t>˂</a:t>
            </a:r>
            <a:r>
              <a:rPr lang="en-US" sz="2200" i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+mj-lt"/>
              </a:rPr>
              <a:t>h</a:t>
            </a:r>
            <a:r>
              <a:rPr lang="en-US" sz="2200" i="1" baseline="-25000" dirty="0" err="1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skip to next document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If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i="1" dirty="0" err="1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′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&gt; 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h</a:t>
            </a:r>
            <a:r>
              <a:rPr lang="de-DE" sz="2200" i="1" baseline="-250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heap-delete-root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O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(log 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))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Heap-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add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′/</a:t>
            </a:r>
            <a:r>
              <a:rPr lang="de-DE" sz="2200" i="1" dirty="0" err="1" smtClean="0">
                <a:solidFill>
                  <a:schemeClr val="tx1"/>
                </a:solidFill>
                <a:latin typeface="+mj-lt"/>
              </a:rPr>
              <a:t>s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′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O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(log 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))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Priority queue 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example (insert 15)</a:t>
            </a:r>
            <a:endParaRPr lang="en-US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857388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9" name="Picture 8" descr="7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43050"/>
            <a:ext cx="6500858" cy="45483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348619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15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Bottlenecks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Primary computational bottleneck in scoring: </a:t>
            </a:r>
            <a:r>
              <a:rPr lang="en-US" altLang="zh-CN" u="sng" dirty="0" smtClean="0">
                <a:ea typeface="宋体" pitchFamily="2" charset="-122"/>
              </a:rPr>
              <a:t>cosine computation</a:t>
            </a:r>
          </a:p>
          <a:p>
            <a:pPr eaLnBrk="1" hangingPunct="1"/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Can we avoid all this computation?</a:t>
            </a: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Yes, but may sometimes get it wrong</a:t>
            </a:r>
          </a:p>
          <a:p>
            <a:pPr lvl="1" eaLnBrk="1" hangingPunct="1"/>
            <a:r>
              <a:rPr lang="en-US" altLang="zh-CN" sz="2800" dirty="0" smtClean="0">
                <a:ea typeface="宋体" pitchFamily="2" charset="-122"/>
              </a:rPr>
              <a:t>a doc </a:t>
            </a:r>
            <a:r>
              <a:rPr lang="en-US" altLang="zh-CN" sz="2800" i="1" dirty="0" smtClean="0">
                <a:ea typeface="宋体" pitchFamily="2" charset="-122"/>
              </a:rPr>
              <a:t>not</a:t>
            </a:r>
            <a:r>
              <a:rPr lang="en-US" altLang="zh-CN" sz="2800" dirty="0" smtClean="0">
                <a:ea typeface="宋体" pitchFamily="2" charset="-122"/>
              </a:rPr>
              <a:t> in the top </a:t>
            </a:r>
            <a:r>
              <a:rPr lang="en-US" altLang="zh-CN" sz="2800" i="1" dirty="0" smtClean="0">
                <a:ea typeface="宋体" pitchFamily="2" charset="-122"/>
              </a:rPr>
              <a:t>K</a:t>
            </a:r>
            <a:r>
              <a:rPr lang="en-US" altLang="zh-CN" sz="2800" dirty="0" smtClean="0">
                <a:ea typeface="宋体" pitchFamily="2" charset="-122"/>
              </a:rPr>
              <a:t> may creep into the list of </a:t>
            </a:r>
            <a:r>
              <a:rPr lang="en-US" altLang="zh-CN" sz="2800" i="1" dirty="0" smtClean="0">
                <a:ea typeface="宋体" pitchFamily="2" charset="-122"/>
              </a:rPr>
              <a:t>K</a:t>
            </a:r>
            <a:r>
              <a:rPr lang="en-US" altLang="zh-CN" sz="2800" dirty="0" smtClean="0">
                <a:ea typeface="宋体" pitchFamily="2" charset="-122"/>
              </a:rPr>
              <a:t> output docs</a:t>
            </a:r>
          </a:p>
          <a:p>
            <a:pPr lvl="1" eaLnBrk="1" hangingPunct="1"/>
            <a:r>
              <a:rPr lang="en-US" altLang="zh-CN" sz="2800" dirty="0" smtClean="0">
                <a:ea typeface="宋体" pitchFamily="2" charset="-122"/>
              </a:rPr>
              <a:t>Is this such a bad thing?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Inexact top </a:t>
            </a:r>
            <a:r>
              <a:rPr lang="en-US" b="1" i="1" dirty="0" smtClean="0"/>
              <a:t>K document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Thus far, we have focused on retrieving </a:t>
            </a:r>
            <a:r>
              <a:rPr lang="en-US" dirty="0" smtClean="0">
                <a:solidFill>
                  <a:srgbClr val="C00000"/>
                </a:solidFill>
              </a:rPr>
              <a:t>precisely the </a:t>
            </a:r>
            <a:r>
              <a:rPr lang="en-US" i="1" dirty="0" smtClean="0">
                <a:solidFill>
                  <a:srgbClr val="C00000"/>
                </a:solidFill>
              </a:rPr>
              <a:t>K highest-scoring documents</a:t>
            </a:r>
            <a:r>
              <a:rPr lang="tr-TR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for a query. We now consider schemes by which we produce </a:t>
            </a:r>
            <a:r>
              <a:rPr lang="en-US" i="1" dirty="0" smtClean="0"/>
              <a:t>K documents</a:t>
            </a:r>
            <a:r>
              <a:rPr lang="tr-TR" i="1" dirty="0" smtClean="0"/>
              <a:t> </a:t>
            </a:r>
            <a:r>
              <a:rPr lang="en-US" dirty="0" smtClean="0"/>
              <a:t>that are </a:t>
            </a:r>
            <a:r>
              <a:rPr lang="en-US" i="1" dirty="0" smtClean="0">
                <a:solidFill>
                  <a:srgbClr val="C00000"/>
                </a:solidFill>
              </a:rPr>
              <a:t>likely to be among the K highest scoring documents</a:t>
            </a:r>
            <a:r>
              <a:rPr lang="en-US" i="1" dirty="0" smtClean="0"/>
              <a:t> for a</a:t>
            </a:r>
            <a:r>
              <a:rPr lang="tr-TR" i="1" dirty="0" smtClean="0"/>
              <a:t> </a:t>
            </a:r>
            <a:r>
              <a:rPr lang="en-US" dirty="0" smtClean="0"/>
              <a:t>query. </a:t>
            </a:r>
            <a:endParaRPr lang="tr-TR" dirty="0" smtClean="0"/>
          </a:p>
          <a:p>
            <a:r>
              <a:rPr lang="en-US" dirty="0" smtClean="0"/>
              <a:t>In doing so, we hope to dramatically </a:t>
            </a:r>
            <a:r>
              <a:rPr lang="en-US" dirty="0" smtClean="0">
                <a:solidFill>
                  <a:srgbClr val="C00000"/>
                </a:solidFill>
              </a:rPr>
              <a:t>lower the cost of computing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i="1" dirty="0" smtClean="0"/>
              <a:t>K documents we output, without materially altering the user’s perceived</a:t>
            </a:r>
            <a:r>
              <a:rPr lang="tr-TR" i="1" dirty="0" smtClean="0"/>
              <a:t> </a:t>
            </a:r>
            <a:r>
              <a:rPr lang="en-US" dirty="0" smtClean="0"/>
              <a:t>relevance of the top </a:t>
            </a:r>
            <a:r>
              <a:rPr lang="en-US" i="1" dirty="0" smtClean="0"/>
              <a:t>K results. Consequently, in most applications it suffices</a:t>
            </a:r>
            <a:r>
              <a:rPr lang="tr-TR" i="1" dirty="0" smtClean="0"/>
              <a:t>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C00000"/>
                </a:solidFill>
              </a:rPr>
              <a:t>retrieve </a:t>
            </a:r>
            <a:r>
              <a:rPr lang="en-US" i="1" dirty="0" smtClean="0">
                <a:solidFill>
                  <a:srgbClr val="C00000"/>
                </a:solidFill>
              </a:rPr>
              <a:t>K documents whose scores are very close to those of the K best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In the sections that follow we detail schemes that retrieve </a:t>
            </a:r>
            <a:r>
              <a:rPr lang="en-US" i="1" dirty="0" smtClean="0"/>
              <a:t>K such documents</a:t>
            </a:r>
            <a:r>
              <a:rPr lang="tr-TR" i="1" dirty="0" smtClean="0"/>
              <a:t> </a:t>
            </a:r>
            <a:r>
              <a:rPr lang="en-US" dirty="0" smtClean="0"/>
              <a:t>while potentially avoiding computing scores </a:t>
            </a:r>
            <a:r>
              <a:rPr lang="en-US" dirty="0" smtClean="0"/>
              <a:t>for most </a:t>
            </a:r>
            <a:r>
              <a:rPr lang="en-US" dirty="0" smtClean="0"/>
              <a:t>of the </a:t>
            </a:r>
            <a:r>
              <a:rPr lang="en-US" i="1" dirty="0" smtClean="0"/>
              <a:t>N documents in</a:t>
            </a:r>
            <a:r>
              <a:rPr lang="tr-TR" i="1" dirty="0" smtClean="0"/>
              <a:t> </a:t>
            </a:r>
            <a:r>
              <a:rPr lang="en-US" dirty="0" smtClean="0"/>
              <a:t>the collection.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Reducing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number</a:t>
            </a:r>
            <a:r>
              <a:rPr lang="tr-TR" dirty="0" smtClean="0"/>
              <a:t> of </a:t>
            </a:r>
            <a:r>
              <a:rPr lang="tr-TR" dirty="0" err="1" smtClean="0"/>
              <a:t>documents</a:t>
            </a:r>
            <a:r>
              <a:rPr lang="tr-TR" dirty="0" smtClean="0"/>
              <a:t> in </a:t>
            </a:r>
            <a:r>
              <a:rPr lang="tr-TR" dirty="0" err="1" smtClean="0"/>
              <a:t>cosine</a:t>
            </a:r>
            <a:r>
              <a:rPr lang="tr-TR" dirty="0" smtClean="0"/>
              <a:t> </a:t>
            </a:r>
            <a:r>
              <a:rPr lang="tr-TR" dirty="0" err="1" smtClean="0"/>
              <a:t>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principal cost in computing the output</a:t>
            </a:r>
            <a:r>
              <a:rPr lang="tr-TR" dirty="0" smtClean="0"/>
              <a:t> </a:t>
            </a:r>
            <a:r>
              <a:rPr lang="en-US" dirty="0" smtClean="0"/>
              <a:t>stems from computing cosine similarities between the query and a large</a:t>
            </a:r>
            <a:r>
              <a:rPr lang="tr-TR" dirty="0" smtClean="0"/>
              <a:t> </a:t>
            </a:r>
            <a:r>
              <a:rPr lang="en-US" dirty="0" smtClean="0"/>
              <a:t>number of documents. </a:t>
            </a:r>
            <a:endParaRPr lang="tr-TR" dirty="0" smtClean="0"/>
          </a:p>
          <a:p>
            <a:r>
              <a:rPr lang="en-US" dirty="0" smtClean="0"/>
              <a:t>Having a large number of documents in contention</a:t>
            </a:r>
            <a:r>
              <a:rPr lang="tr-TR" dirty="0" smtClean="0"/>
              <a:t> </a:t>
            </a:r>
            <a:r>
              <a:rPr lang="en-US" dirty="0" smtClean="0"/>
              <a:t>also increases the selection cost in the final stage of c</a:t>
            </a:r>
            <a:r>
              <a:rPr lang="tr-TR" dirty="0" err="1" smtClean="0"/>
              <a:t>ollecting</a:t>
            </a:r>
            <a:r>
              <a:rPr lang="en-US" dirty="0" smtClean="0"/>
              <a:t> the top </a:t>
            </a:r>
            <a:r>
              <a:rPr lang="en-US" i="1" dirty="0" smtClean="0"/>
              <a:t>K documents</a:t>
            </a:r>
            <a:r>
              <a:rPr lang="tr-TR" i="1" dirty="0" smtClean="0"/>
              <a:t> </a:t>
            </a:r>
            <a:r>
              <a:rPr lang="en-US" dirty="0" smtClean="0"/>
              <a:t>from a heap. </a:t>
            </a:r>
            <a:endParaRPr lang="tr-TR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We now consider a series of ideas designed to eliminate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 large number of documents </a:t>
            </a:r>
            <a:r>
              <a:rPr lang="en-US" dirty="0" smtClean="0"/>
              <a:t>without computing their cosine scores.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3250" cy="934616"/>
          </a:xfrm>
        </p:spPr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>
                <a:ea typeface="ＭＳ Ｐゴシック" pitchFamily="34" charset="-128"/>
              </a:rPr>
              <a:t>Generic approach</a:t>
            </a:r>
            <a:r>
              <a:rPr lang="tr-TR" dirty="0" smtClean="0">
                <a:ea typeface="ＭＳ Ｐゴシック" pitchFamily="34" charset="-128"/>
              </a:rPr>
              <a:t> </a:t>
            </a:r>
            <a:r>
              <a:rPr lang="tr-TR" dirty="0" err="1" smtClean="0">
                <a:ea typeface="ＭＳ Ｐゴシック" pitchFamily="34" charset="-128"/>
              </a:rPr>
              <a:t>for</a:t>
            </a:r>
            <a:r>
              <a:rPr lang="tr-TR" dirty="0" smtClean="0">
                <a:ea typeface="ＭＳ Ｐゴシック" pitchFamily="34" charset="-128"/>
              </a:rPr>
              <a:t> </a:t>
            </a:r>
            <a:r>
              <a:rPr lang="tr-TR" dirty="0" err="1" smtClean="0">
                <a:ea typeface="ＭＳ Ｐゴシック" pitchFamily="34" charset="-128"/>
              </a:rPr>
              <a:t>reduction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Find a set </a:t>
            </a:r>
            <a:r>
              <a:rPr lang="en-US" i="1" dirty="0" smtClean="0">
                <a:ea typeface="ＭＳ Ｐゴシック" pitchFamily="34" charset="-128"/>
              </a:rPr>
              <a:t>A </a:t>
            </a:r>
            <a:r>
              <a:rPr lang="en-US" dirty="0" smtClean="0">
                <a:ea typeface="ＭＳ Ｐゴシック" pitchFamily="34" charset="-128"/>
              </a:rPr>
              <a:t> of </a:t>
            </a:r>
            <a:r>
              <a:rPr lang="en-US" i="1" dirty="0" smtClean="0">
                <a:ea typeface="ＭＳ Ｐゴシック" pitchFamily="34" charset="-128"/>
              </a:rPr>
              <a:t>contenders</a:t>
            </a:r>
            <a:r>
              <a:rPr lang="en-US" dirty="0" smtClean="0">
                <a:ea typeface="ＭＳ Ｐゴシック" pitchFamily="34" charset="-128"/>
              </a:rPr>
              <a:t>, with </a:t>
            </a:r>
            <a:r>
              <a:rPr lang="en-US" i="1" dirty="0" smtClean="0">
                <a:ea typeface="ＭＳ Ｐゴシック" pitchFamily="34" charset="-128"/>
              </a:rPr>
              <a:t>K &lt; |A| </a:t>
            </a:r>
            <a:r>
              <a:rPr lang="en-US" i="1" dirty="0" smtClean="0">
                <a:ea typeface="ＭＳ Ｐゴシック" pitchFamily="34" charset="-128"/>
                <a:sym typeface="Symbol" pitchFamily="18" charset="2"/>
              </a:rPr>
              <a:t>&lt;&lt; N</a:t>
            </a:r>
          </a:p>
          <a:p>
            <a:pPr lvl="1"/>
            <a:r>
              <a:rPr lang="en-US" sz="2600" i="1" dirty="0" smtClean="0">
                <a:ea typeface="ＭＳ Ｐゴシック" pitchFamily="34" charset="-128"/>
              </a:rPr>
              <a:t>A </a:t>
            </a:r>
            <a:r>
              <a:rPr lang="en-US" sz="2600" dirty="0" smtClean="0">
                <a:ea typeface="ＭＳ Ｐゴシック" pitchFamily="34" charset="-128"/>
              </a:rPr>
              <a:t>does not necessarily contain the top </a:t>
            </a:r>
            <a:r>
              <a:rPr lang="en-US" sz="2600" i="1" dirty="0" smtClean="0">
                <a:ea typeface="ＭＳ Ｐゴシック" pitchFamily="34" charset="-128"/>
              </a:rPr>
              <a:t>K, </a:t>
            </a:r>
            <a:r>
              <a:rPr lang="en-US" sz="2600" dirty="0" smtClean="0">
                <a:ea typeface="ＭＳ Ｐゴシック" pitchFamily="34" charset="-128"/>
              </a:rPr>
              <a:t>but has many docs from among the top </a:t>
            </a:r>
            <a:r>
              <a:rPr lang="en-US" sz="2600" i="1" dirty="0" smtClean="0">
                <a:ea typeface="ＭＳ Ｐゴシック" pitchFamily="34" charset="-128"/>
              </a:rPr>
              <a:t>K</a:t>
            </a:r>
          </a:p>
          <a:p>
            <a:pPr lvl="1"/>
            <a:r>
              <a:rPr lang="en-US" sz="2600" dirty="0" smtClean="0">
                <a:ea typeface="ＭＳ Ｐゴシック" pitchFamily="34" charset="-128"/>
              </a:rPr>
              <a:t>Return the top </a:t>
            </a:r>
            <a:r>
              <a:rPr lang="en-US" sz="2600" i="1" dirty="0" smtClean="0">
                <a:ea typeface="ＭＳ Ｐゴシック" pitchFamily="34" charset="-128"/>
              </a:rPr>
              <a:t>K </a:t>
            </a:r>
            <a:r>
              <a:rPr lang="en-US" sz="2600" dirty="0" smtClean="0">
                <a:ea typeface="ＭＳ Ｐゴシック" pitchFamily="34" charset="-128"/>
              </a:rPr>
              <a:t>docs in </a:t>
            </a:r>
            <a:r>
              <a:rPr lang="en-US" sz="2600" i="1" dirty="0" smtClean="0">
                <a:ea typeface="ＭＳ Ｐゴシック" pitchFamily="34" charset="-128"/>
              </a:rPr>
              <a:t>A</a:t>
            </a:r>
          </a:p>
          <a:p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Think of </a:t>
            </a:r>
            <a:r>
              <a:rPr lang="en-US" i="1" dirty="0" smtClean="0">
                <a:solidFill>
                  <a:srgbClr val="C00000"/>
                </a:solidFill>
                <a:ea typeface="ＭＳ Ｐゴシック" pitchFamily="34" charset="-128"/>
              </a:rPr>
              <a:t>A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 as </a:t>
            </a:r>
            <a:r>
              <a:rPr lang="en-US" u="sng" dirty="0" smtClean="0">
                <a:solidFill>
                  <a:srgbClr val="C00000"/>
                </a:solidFill>
                <a:ea typeface="ＭＳ Ｐゴシック" pitchFamily="34" charset="-128"/>
              </a:rPr>
              <a:t>pruning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 non-contenders</a:t>
            </a:r>
          </a:p>
          <a:p>
            <a:r>
              <a:rPr lang="en-US" dirty="0" smtClean="0">
                <a:ea typeface="ＭＳ Ｐゴシック" pitchFamily="34" charset="-128"/>
              </a:rPr>
              <a:t>The same approach is also used for other (non-cosine) scoring functions</a:t>
            </a:r>
          </a:p>
          <a:p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Will look at several schemes following this approach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Index elimination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Basic algorithm cosine computation algorithm only considers docs containing at least one query term</a:t>
            </a:r>
            <a:r>
              <a:rPr lang="tr-TR" dirty="0" smtClean="0">
                <a:ea typeface="ＭＳ Ｐゴシック" pitchFamily="34" charset="-128"/>
              </a:rPr>
              <a:t>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(1)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onsider</a:t>
            </a:r>
            <a:r>
              <a:rPr lang="en-US" dirty="0" smtClean="0">
                <a:solidFill>
                  <a:srgbClr val="FF0000"/>
                </a:solidFill>
              </a:rPr>
              <a:t> documents containing terms whose </a:t>
            </a:r>
            <a:r>
              <a:rPr lang="en-US" dirty="0" err="1" smtClean="0">
                <a:solidFill>
                  <a:srgbClr val="FF0000"/>
                </a:solidFill>
              </a:rPr>
              <a:t>idf</a:t>
            </a:r>
            <a:r>
              <a:rPr lang="en-US" dirty="0" smtClean="0">
                <a:solidFill>
                  <a:srgbClr val="FF0000"/>
                </a:solidFill>
              </a:rPr>
              <a:t> exceeds a preset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threshold</a:t>
            </a:r>
            <a:r>
              <a:rPr lang="en-US" dirty="0" smtClean="0"/>
              <a:t>. Thus, in the postings traversal, we only traverse the postings</a:t>
            </a:r>
            <a:r>
              <a:rPr lang="tr-TR" dirty="0" smtClean="0"/>
              <a:t> </a:t>
            </a:r>
            <a:r>
              <a:rPr lang="en-US" dirty="0" smtClean="0"/>
              <a:t>for terms with high </a:t>
            </a:r>
            <a:r>
              <a:rPr lang="en-US" dirty="0" err="1" smtClean="0"/>
              <a:t>idf</a:t>
            </a:r>
            <a:r>
              <a:rPr lang="en-US" dirty="0" smtClean="0"/>
              <a:t>. This has a fairly significant benefit: the postings</a:t>
            </a:r>
            <a:r>
              <a:rPr lang="tr-TR" dirty="0" smtClean="0"/>
              <a:t> </a:t>
            </a:r>
            <a:r>
              <a:rPr lang="en-US" dirty="0" smtClean="0"/>
              <a:t>lists of low-</a:t>
            </a:r>
            <a:r>
              <a:rPr lang="en-US" dirty="0" err="1" smtClean="0"/>
              <a:t>idf</a:t>
            </a:r>
            <a:r>
              <a:rPr lang="en-US" dirty="0" smtClean="0"/>
              <a:t> terms are generally long; with these removed from</a:t>
            </a:r>
            <a:r>
              <a:rPr lang="tr-TR" dirty="0" smtClean="0"/>
              <a:t> </a:t>
            </a:r>
            <a:r>
              <a:rPr lang="en-US" dirty="0" smtClean="0"/>
              <a:t>contention, the set of documents for which we compute cosines is greatly</a:t>
            </a:r>
            <a:r>
              <a:rPr lang="tr-TR" dirty="0" smtClean="0"/>
              <a:t> </a:t>
            </a:r>
            <a:r>
              <a:rPr lang="en-US" dirty="0" smtClean="0"/>
              <a:t>reduced</a:t>
            </a:r>
            <a:r>
              <a:rPr lang="tr-TR" dirty="0" smtClean="0"/>
              <a:t>.</a:t>
            </a:r>
          </a:p>
          <a:p>
            <a:r>
              <a:rPr lang="tr-TR" dirty="0" smtClean="0">
                <a:solidFill>
                  <a:srgbClr val="FF0000"/>
                </a:solidFill>
                <a:ea typeface="ＭＳ Ｐゴシック" pitchFamily="34" charset="-128"/>
              </a:rPr>
              <a:t>(2)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Only consider docs containing many query terms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High-idf query terms only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For a query such as </a:t>
            </a:r>
            <a:r>
              <a:rPr lang="en-US" i="1" smtClean="0">
                <a:ea typeface="ＭＳ Ｐゴシック" pitchFamily="34" charset="-128"/>
              </a:rPr>
              <a:t>catcher in the rye</a:t>
            </a:r>
          </a:p>
          <a:p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Only accumulate scores from </a:t>
            </a:r>
            <a:r>
              <a:rPr lang="en-US" i="1" smtClean="0">
                <a:solidFill>
                  <a:srgbClr val="C00000"/>
                </a:solidFill>
                <a:ea typeface="ＭＳ Ｐゴシック" pitchFamily="34" charset="-128"/>
              </a:rPr>
              <a:t>catcher </a:t>
            </a:r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and </a:t>
            </a:r>
            <a:r>
              <a:rPr lang="en-US" i="1" smtClean="0">
                <a:solidFill>
                  <a:srgbClr val="C00000"/>
                </a:solidFill>
                <a:ea typeface="ＭＳ Ｐゴシック" pitchFamily="34" charset="-128"/>
              </a:rPr>
              <a:t>rye</a:t>
            </a:r>
          </a:p>
          <a:p>
            <a:r>
              <a:rPr lang="en-US" smtClean="0">
                <a:ea typeface="ＭＳ Ｐゴシック" pitchFamily="34" charset="-128"/>
              </a:rPr>
              <a:t>Intuition: </a:t>
            </a:r>
            <a:r>
              <a:rPr lang="en-US" b="1" i="1" smtClean="0">
                <a:ea typeface="ＭＳ Ｐゴシック" pitchFamily="34" charset="-128"/>
              </a:rPr>
              <a:t>in</a:t>
            </a:r>
            <a:r>
              <a:rPr lang="en-US" i="1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and </a:t>
            </a:r>
            <a:r>
              <a:rPr lang="en-US" b="1" i="1" smtClean="0">
                <a:ea typeface="ＭＳ Ｐゴシック" pitchFamily="34" charset="-128"/>
              </a:rPr>
              <a:t>the</a:t>
            </a:r>
            <a:r>
              <a:rPr lang="en-US" i="1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contribute little to the scores and so </a:t>
            </a:r>
            <a:r>
              <a:rPr lang="en-US" u="sng" smtClean="0">
                <a:ea typeface="ＭＳ Ｐゴシック" pitchFamily="34" charset="-128"/>
              </a:rPr>
              <a:t>don’t alter rank-ordering much</a:t>
            </a:r>
          </a:p>
          <a:p>
            <a:r>
              <a:rPr lang="en-US" smtClean="0">
                <a:ea typeface="ＭＳ Ｐゴシック" pitchFamily="34" charset="-128"/>
              </a:rPr>
              <a:t>Benefit:</a:t>
            </a:r>
          </a:p>
          <a:p>
            <a:pPr lvl="1"/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Postings of low-idf terms have many docs </a:t>
            </a:r>
            <a:r>
              <a:rPr lang="en-US" smtClean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 these (many) docs get eliminated from set </a:t>
            </a:r>
            <a:r>
              <a:rPr lang="en-US" i="1" smtClean="0">
                <a:solidFill>
                  <a:srgbClr val="C00000"/>
                </a:solidFill>
                <a:ea typeface="ＭＳ Ｐゴシック" pitchFamily="34" charset="-128"/>
              </a:rPr>
              <a:t>A </a:t>
            </a:r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of contenders</a:t>
            </a:r>
            <a:endParaRPr lang="en-US" i="1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Docs containing many query terms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Any doc with at least one query term is a candidate for the top </a:t>
            </a:r>
            <a:r>
              <a:rPr lang="en-US" i="1" smtClean="0"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 output list</a:t>
            </a:r>
          </a:p>
          <a:p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For multi-term queries, only compute scores for docs containing several of the query terms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Say, at least 3 out of 4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Imposes a “soft conjunction” on queries seen on web search engines (early Google)</a:t>
            </a:r>
          </a:p>
          <a:p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Easy to implement in postings traversal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3 of 4 query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178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6688"/>
            <a:ext cx="8223250" cy="457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idf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weight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00240"/>
            <a:ext cx="8572560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document frequency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dft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defined as the number of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that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occurs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in.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define the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idf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weight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of term t as follows: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idf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a measure of the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informativeness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of the term.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 descr="7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320621"/>
            <a:ext cx="2245158" cy="8227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Champion</a:t>
            </a:r>
            <a:r>
              <a:rPr lang="tr-TR" b="1" dirty="0"/>
              <a:t> </a:t>
            </a:r>
            <a:r>
              <a:rPr lang="tr-TR" b="1" dirty="0" err="1"/>
              <a:t>lists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of </a:t>
            </a:r>
            <a:r>
              <a:rPr lang="en-US" i="1" dirty="0">
                <a:solidFill>
                  <a:srgbClr val="C00000"/>
                </a:solidFill>
              </a:rPr>
              <a:t>champion lists </a:t>
            </a:r>
            <a:r>
              <a:rPr lang="en-US" dirty="0"/>
              <a:t>(sometimes also called </a:t>
            </a:r>
            <a:r>
              <a:rPr lang="en-US" i="1" dirty="0"/>
              <a:t>fancy lists </a:t>
            </a:r>
            <a:r>
              <a:rPr lang="en-US" dirty="0"/>
              <a:t>or </a:t>
            </a:r>
            <a:r>
              <a:rPr lang="en-US" i="1" dirty="0"/>
              <a:t>top docs</a:t>
            </a:r>
            <a:r>
              <a:rPr lang="en-US" dirty="0"/>
              <a:t>) is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C00000"/>
                </a:solidFill>
              </a:rPr>
              <a:t>precompute</a:t>
            </a:r>
            <a:r>
              <a:rPr lang="en-US" dirty="0">
                <a:solidFill>
                  <a:srgbClr val="C00000"/>
                </a:solidFill>
              </a:rPr>
              <a:t>, for each term </a:t>
            </a:r>
            <a:r>
              <a:rPr lang="en-US" i="1" dirty="0">
                <a:solidFill>
                  <a:srgbClr val="C00000"/>
                </a:solidFill>
              </a:rPr>
              <a:t>t </a:t>
            </a:r>
            <a:r>
              <a:rPr lang="en-US" dirty="0">
                <a:solidFill>
                  <a:srgbClr val="C00000"/>
                </a:solidFill>
              </a:rPr>
              <a:t>in the dictionary, the set of the </a:t>
            </a:r>
            <a:r>
              <a:rPr lang="en-US" i="1" dirty="0">
                <a:solidFill>
                  <a:srgbClr val="C00000"/>
                </a:solidFill>
              </a:rPr>
              <a:t>r </a:t>
            </a:r>
            <a:r>
              <a:rPr lang="en-US" dirty="0" smtClean="0">
                <a:solidFill>
                  <a:srgbClr val="C00000"/>
                </a:solidFill>
              </a:rPr>
              <a:t>documents with </a:t>
            </a:r>
            <a:r>
              <a:rPr lang="en-US" dirty="0">
                <a:solidFill>
                  <a:srgbClr val="C00000"/>
                </a:solidFill>
              </a:rPr>
              <a:t>the highest weights for </a:t>
            </a:r>
            <a:r>
              <a:rPr lang="en-US" i="1" dirty="0">
                <a:solidFill>
                  <a:srgbClr val="C00000"/>
                </a:solidFill>
              </a:rPr>
              <a:t>t</a:t>
            </a:r>
            <a:r>
              <a:rPr lang="en-US" dirty="0"/>
              <a:t>; the value of </a:t>
            </a:r>
            <a:r>
              <a:rPr lang="en-US" i="1" dirty="0"/>
              <a:t>r </a:t>
            </a:r>
            <a:r>
              <a:rPr lang="en-US" dirty="0" smtClean="0"/>
              <a:t>is chosen </a:t>
            </a:r>
            <a:r>
              <a:rPr lang="en-US" dirty="0"/>
              <a:t>in advance. For </a:t>
            </a:r>
            <a:r>
              <a:rPr lang="en-US" dirty="0" err="1" smtClean="0"/>
              <a:t>tf-idf</a:t>
            </a:r>
            <a:r>
              <a:rPr lang="en-US" dirty="0" smtClean="0"/>
              <a:t> </a:t>
            </a:r>
            <a:r>
              <a:rPr lang="en-US" dirty="0" smtClean="0"/>
              <a:t>weighting</a:t>
            </a:r>
            <a:r>
              <a:rPr lang="en-US" dirty="0"/>
              <a:t>, these would be the </a:t>
            </a:r>
            <a:r>
              <a:rPr lang="en-US" i="1" dirty="0"/>
              <a:t>r </a:t>
            </a:r>
            <a:r>
              <a:rPr lang="en-US" dirty="0"/>
              <a:t>documents with the highest </a:t>
            </a:r>
            <a:r>
              <a:rPr lang="en-US" dirty="0" err="1"/>
              <a:t>tf</a:t>
            </a:r>
            <a:r>
              <a:rPr lang="en-US" dirty="0"/>
              <a:t> values </a:t>
            </a:r>
            <a:r>
              <a:rPr lang="en-US" dirty="0" smtClean="0"/>
              <a:t>for term </a:t>
            </a:r>
            <a:r>
              <a:rPr lang="en-US" i="1" dirty="0"/>
              <a:t>t</a:t>
            </a:r>
            <a:r>
              <a:rPr lang="en-US" dirty="0"/>
              <a:t>. We </a:t>
            </a:r>
            <a:r>
              <a:rPr lang="en-US" dirty="0">
                <a:solidFill>
                  <a:srgbClr val="C00000"/>
                </a:solidFill>
              </a:rPr>
              <a:t>call this set of </a:t>
            </a:r>
            <a:r>
              <a:rPr lang="en-US" i="1" dirty="0">
                <a:solidFill>
                  <a:srgbClr val="C00000"/>
                </a:solidFill>
              </a:rPr>
              <a:t>r </a:t>
            </a:r>
            <a:r>
              <a:rPr lang="en-US" dirty="0">
                <a:solidFill>
                  <a:srgbClr val="C00000"/>
                </a:solidFill>
              </a:rPr>
              <a:t>documents the </a:t>
            </a:r>
            <a:r>
              <a:rPr lang="en-US" i="1" dirty="0">
                <a:solidFill>
                  <a:srgbClr val="C00000"/>
                </a:solidFill>
              </a:rPr>
              <a:t>champion list </a:t>
            </a:r>
            <a:r>
              <a:rPr lang="en-US" dirty="0">
                <a:solidFill>
                  <a:srgbClr val="C00000"/>
                </a:solidFill>
              </a:rPr>
              <a:t>for term </a:t>
            </a:r>
            <a:r>
              <a:rPr lang="en-US" i="1" dirty="0">
                <a:solidFill>
                  <a:srgbClr val="C00000"/>
                </a:solidFill>
              </a:rPr>
              <a:t>t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1229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Champion lists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Precompute</a:t>
            </a:r>
            <a:r>
              <a:rPr lang="en-US" dirty="0" smtClean="0">
                <a:ea typeface="ＭＳ Ｐゴシック" pitchFamily="34" charset="-128"/>
              </a:rPr>
              <a:t> for each dictionary term </a:t>
            </a:r>
            <a:r>
              <a:rPr lang="en-US" i="1" dirty="0" smtClean="0">
                <a:ea typeface="ＭＳ Ｐゴシック" pitchFamily="34" charset="-128"/>
              </a:rPr>
              <a:t>t,</a:t>
            </a:r>
            <a:r>
              <a:rPr lang="en-US" dirty="0" smtClean="0">
                <a:ea typeface="ＭＳ Ｐゴシック" pitchFamily="34" charset="-128"/>
              </a:rPr>
              <a:t> the </a:t>
            </a:r>
            <a:r>
              <a:rPr lang="en-US" i="1" dirty="0" smtClean="0">
                <a:ea typeface="ＭＳ Ｐゴシック" pitchFamily="34" charset="-128"/>
              </a:rPr>
              <a:t>r</a:t>
            </a:r>
            <a:r>
              <a:rPr lang="en-US" dirty="0" smtClean="0">
                <a:ea typeface="ＭＳ Ｐゴシック" pitchFamily="34" charset="-128"/>
              </a:rPr>
              <a:t> docs of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highest weight </a:t>
            </a:r>
            <a:r>
              <a:rPr lang="en-US" dirty="0" smtClean="0">
                <a:ea typeface="ＭＳ Ｐゴシック" pitchFamily="34" charset="-128"/>
              </a:rPr>
              <a:t>in </a:t>
            </a:r>
            <a:r>
              <a:rPr lang="en-US" i="1" dirty="0" smtClean="0">
                <a:ea typeface="ＭＳ Ｐゴシック" pitchFamily="34" charset="-128"/>
              </a:rPr>
              <a:t>t’</a:t>
            </a:r>
            <a:r>
              <a:rPr lang="en-US" dirty="0" smtClean="0">
                <a:ea typeface="ＭＳ Ｐゴシック" pitchFamily="34" charset="-128"/>
              </a:rPr>
              <a:t>s postings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Call this the </a:t>
            </a:r>
            <a:r>
              <a:rPr lang="en-US" u="sng" dirty="0" smtClean="0">
                <a:ea typeface="ＭＳ Ｐゴシック" pitchFamily="34" charset="-128"/>
              </a:rPr>
              <a:t>champion list</a:t>
            </a:r>
            <a:r>
              <a:rPr lang="en-US" dirty="0" smtClean="0">
                <a:ea typeface="ＭＳ Ｐゴシック" pitchFamily="34" charset="-128"/>
              </a:rPr>
              <a:t> for </a:t>
            </a:r>
            <a:r>
              <a:rPr lang="en-US" i="1" dirty="0" smtClean="0">
                <a:ea typeface="ＭＳ Ｐゴシック" pitchFamily="34" charset="-128"/>
              </a:rPr>
              <a:t>t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(aka </a:t>
            </a:r>
            <a:r>
              <a:rPr lang="en-US" u="sng" dirty="0" smtClean="0">
                <a:ea typeface="ＭＳ Ｐゴシック" pitchFamily="34" charset="-128"/>
              </a:rPr>
              <a:t>fancy list</a:t>
            </a:r>
            <a:r>
              <a:rPr lang="en-US" dirty="0" smtClean="0">
                <a:ea typeface="ＭＳ Ｐゴシック" pitchFamily="34" charset="-128"/>
              </a:rPr>
              <a:t> or </a:t>
            </a:r>
            <a:r>
              <a:rPr lang="en-US" u="sng" dirty="0" smtClean="0">
                <a:ea typeface="ＭＳ Ｐゴシック" pitchFamily="34" charset="-128"/>
              </a:rPr>
              <a:t>top docs</a:t>
            </a:r>
            <a:r>
              <a:rPr lang="en-US" dirty="0" smtClean="0">
                <a:ea typeface="ＭＳ Ｐゴシック" pitchFamily="34" charset="-128"/>
              </a:rPr>
              <a:t> for </a:t>
            </a:r>
            <a:r>
              <a:rPr lang="en-US" i="1" dirty="0" smtClean="0">
                <a:ea typeface="ＭＳ Ｐゴシック" pitchFamily="34" charset="-128"/>
              </a:rPr>
              <a:t>t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Note that </a:t>
            </a:r>
            <a:r>
              <a:rPr lang="en-US" i="1" dirty="0" smtClean="0">
                <a:solidFill>
                  <a:srgbClr val="C00000"/>
                </a:solidFill>
                <a:ea typeface="ＭＳ Ｐゴシック" pitchFamily="34" charset="-128"/>
              </a:rPr>
              <a:t>r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 has to be chosen at index build time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Thus, it’s possible that </a:t>
            </a:r>
            <a:r>
              <a:rPr lang="en-US" i="1" dirty="0" smtClean="0">
                <a:solidFill>
                  <a:srgbClr val="C00000"/>
                </a:solidFill>
                <a:ea typeface="ＭＳ Ｐゴシック" pitchFamily="34" charset="-128"/>
              </a:rPr>
              <a:t>r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 &lt; </a:t>
            </a:r>
            <a:r>
              <a:rPr lang="en-US" i="1" dirty="0" smtClean="0">
                <a:solidFill>
                  <a:srgbClr val="C00000"/>
                </a:solidFill>
                <a:ea typeface="ＭＳ Ｐゴシック" pitchFamily="34" charset="-128"/>
              </a:rPr>
              <a:t>K</a:t>
            </a:r>
          </a:p>
          <a:p>
            <a:r>
              <a:rPr lang="en-US" dirty="0" smtClean="0">
                <a:ea typeface="ＭＳ Ｐゴシック" pitchFamily="34" charset="-128"/>
              </a:rPr>
              <a:t>At query time, 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only compute scores for docs in the champion list</a:t>
            </a:r>
            <a:r>
              <a:rPr lang="en-US" dirty="0" smtClean="0">
                <a:ea typeface="ＭＳ Ｐゴシック" pitchFamily="34" charset="-128"/>
              </a:rPr>
              <a:t> of some query term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Pick the </a:t>
            </a:r>
            <a:r>
              <a:rPr lang="en-US" i="1" dirty="0" smtClean="0"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 top-scoring docs from amongst these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24200" y="5181600"/>
            <a:ext cx="5810250" cy="1219200"/>
            <a:chOff x="3124200" y="5181600"/>
            <a:chExt cx="5810869" cy="1219199"/>
          </a:xfrm>
        </p:grpSpPr>
        <p:sp>
          <p:nvSpPr>
            <p:cNvPr id="5" name="TextBox 4"/>
            <p:cNvSpPr txBox="1"/>
            <p:nvPr/>
          </p:nvSpPr>
          <p:spPr>
            <a:xfrm>
              <a:off x="6934606" y="5181600"/>
              <a:ext cx="2000463" cy="46196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Quantitative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rot="10800000" flipV="1">
              <a:off x="5334235" y="5410200"/>
              <a:ext cx="1600370" cy="1524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Straight Arrow Connector 8"/>
            <p:cNvCxnSpPr>
              <a:stCxn id="5" idx="1"/>
            </p:cNvCxnSpPr>
            <p:nvPr/>
          </p:nvCxnSpPr>
          <p:spPr bwMode="auto">
            <a:xfrm rot="10800000" flipV="1">
              <a:off x="6020108" y="5411788"/>
              <a:ext cx="914497" cy="37941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Straight Arrow Connector 10"/>
            <p:cNvCxnSpPr>
              <a:stCxn id="5" idx="1"/>
            </p:cNvCxnSpPr>
            <p:nvPr/>
          </p:nvCxnSpPr>
          <p:spPr bwMode="auto">
            <a:xfrm rot="10800000" flipV="1">
              <a:off x="3124200" y="5411788"/>
              <a:ext cx="3810406" cy="98901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Static quality scores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We want top-ranking documents to be both 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34" charset="-128"/>
              </a:rPr>
              <a:t>relevant</a:t>
            </a:r>
            <a:r>
              <a:rPr lang="en-US" i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and 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34" charset="-128"/>
              </a:rPr>
              <a:t>authoritative</a:t>
            </a:r>
          </a:p>
          <a:p>
            <a:r>
              <a:rPr lang="en-US" i="1" dirty="0" smtClean="0">
                <a:solidFill>
                  <a:srgbClr val="C00000"/>
                </a:solidFill>
                <a:ea typeface="ＭＳ Ｐゴシック" pitchFamily="34" charset="-128"/>
              </a:rPr>
              <a:t>Relevance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 is being modeled by cosine scores</a:t>
            </a:r>
          </a:p>
          <a:p>
            <a:r>
              <a:rPr lang="en-US" i="1" dirty="0" smtClean="0">
                <a:ea typeface="ＭＳ Ｐゴシック" pitchFamily="34" charset="-128"/>
              </a:rPr>
              <a:t>Authority </a:t>
            </a:r>
            <a:r>
              <a:rPr lang="en-US" dirty="0" smtClean="0">
                <a:ea typeface="ＭＳ Ｐゴシック" pitchFamily="34" charset="-128"/>
              </a:rPr>
              <a:t>is typically 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a query-independent property </a:t>
            </a:r>
            <a:r>
              <a:rPr lang="en-US" dirty="0" smtClean="0">
                <a:ea typeface="ＭＳ Ｐゴシック" pitchFamily="34" charset="-128"/>
              </a:rPr>
              <a:t>of a document</a:t>
            </a:r>
          </a:p>
          <a:p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Examples of authority signals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Wikipedia among websites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Articles in certain newspapers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A paper with many citations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Many </a:t>
            </a:r>
            <a:r>
              <a:rPr lang="en-US" dirty="0" err="1" smtClean="0">
                <a:solidFill>
                  <a:srgbClr val="C00000"/>
                </a:solidFill>
                <a:ea typeface="ＭＳ Ｐゴシック" pitchFamily="34" charset="-128"/>
              </a:rPr>
              <a:t>bitly’s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ea typeface="ＭＳ Ｐゴシック" pitchFamily="34" charset="-128"/>
              </a:rPr>
              <a:t>diggs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 or del.icio.us marks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(</a:t>
            </a:r>
            <a:r>
              <a:rPr lang="en-US" dirty="0" err="1" smtClean="0">
                <a:solidFill>
                  <a:srgbClr val="C00000"/>
                </a:solidFill>
                <a:ea typeface="ＭＳ Ｐゴシック" pitchFamily="34" charset="-128"/>
              </a:rPr>
              <a:t>Pagerank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Modeling authority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Assign to each document a </a:t>
            </a:r>
            <a:r>
              <a:rPr lang="en-US" i="1" smtClean="0">
                <a:ea typeface="ＭＳ Ｐゴシック" pitchFamily="34" charset="-128"/>
              </a:rPr>
              <a:t>query-independent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u="sng" smtClean="0">
                <a:ea typeface="ＭＳ Ｐゴシック" pitchFamily="34" charset="-128"/>
              </a:rPr>
              <a:t>quality score</a:t>
            </a:r>
            <a:r>
              <a:rPr lang="en-US" smtClean="0">
                <a:ea typeface="ＭＳ Ｐゴシック" pitchFamily="34" charset="-128"/>
              </a:rPr>
              <a:t> in [0,1] to each document </a:t>
            </a:r>
            <a:r>
              <a:rPr lang="en-US" i="1" smtClean="0">
                <a:ea typeface="ＭＳ Ｐゴシック" pitchFamily="34" charset="-128"/>
              </a:rPr>
              <a:t>d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Denote this by </a:t>
            </a:r>
            <a:r>
              <a:rPr lang="en-US" i="1" smtClean="0">
                <a:ea typeface="ＭＳ Ｐゴシック" pitchFamily="34" charset="-128"/>
              </a:rPr>
              <a:t>g(d)</a:t>
            </a:r>
          </a:p>
          <a:p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Thus, a quantity like the number of citations is scaled into [0,1]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Exercise: suggest a formula for this.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505" y="1600200"/>
            <a:ext cx="7762639" cy="48704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7393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Net score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Consider a simple total score combining cosine relevance and authority</a:t>
            </a:r>
          </a:p>
          <a:p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net-score(</a:t>
            </a:r>
            <a:r>
              <a:rPr lang="en-US" i="1" smtClean="0">
                <a:solidFill>
                  <a:srgbClr val="C00000"/>
                </a:solidFill>
                <a:ea typeface="ＭＳ Ｐゴシック" pitchFamily="34" charset="-128"/>
              </a:rPr>
              <a:t>q,d</a:t>
            </a:r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) = </a:t>
            </a:r>
            <a:r>
              <a:rPr lang="en-US" i="1" smtClean="0">
                <a:solidFill>
                  <a:srgbClr val="C00000"/>
                </a:solidFill>
                <a:ea typeface="ＭＳ Ｐゴシック" pitchFamily="34" charset="-128"/>
              </a:rPr>
              <a:t>g(d) + </a:t>
            </a:r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cosine(</a:t>
            </a:r>
            <a:r>
              <a:rPr lang="en-US" i="1" smtClean="0">
                <a:solidFill>
                  <a:srgbClr val="C00000"/>
                </a:solidFill>
                <a:ea typeface="ＭＳ Ｐゴシック" pitchFamily="34" charset="-128"/>
              </a:rPr>
              <a:t>q,d</a:t>
            </a:r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Can use some other linear combination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Indeed, any function of the two “signals” of user happiness – more later</a:t>
            </a:r>
          </a:p>
          <a:p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Now we seek the top </a:t>
            </a:r>
            <a:r>
              <a:rPr lang="en-US" i="1" smtClean="0">
                <a:solidFill>
                  <a:srgbClr val="C00000"/>
                </a:solidFill>
                <a:ea typeface="ＭＳ Ｐゴシック" pitchFamily="34" charset="-128"/>
              </a:rPr>
              <a:t>K</a:t>
            </a:r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 docs by </a:t>
            </a:r>
            <a:r>
              <a:rPr lang="en-US" u="sng" smtClean="0">
                <a:solidFill>
                  <a:srgbClr val="C00000"/>
                </a:solidFill>
                <a:ea typeface="ＭＳ Ｐゴシック" pitchFamily="34" charset="-128"/>
              </a:rPr>
              <a:t>net score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Top </a:t>
            </a:r>
            <a:r>
              <a:rPr lang="en-US" i="1" smtClean="0">
                <a:ea typeface="ＭＳ Ｐゴシック" pitchFamily="34" charset="-128"/>
              </a:rPr>
              <a:t>K </a:t>
            </a:r>
            <a:r>
              <a:rPr lang="en-US" smtClean="0">
                <a:ea typeface="ＭＳ Ｐゴシック" pitchFamily="34" charset="-128"/>
              </a:rPr>
              <a:t>by net score – fast methods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First idea: Order all postings by </a:t>
            </a:r>
            <a:r>
              <a:rPr lang="en-US" i="1" smtClean="0">
                <a:ea typeface="ＭＳ Ｐゴシック" pitchFamily="34" charset="-128"/>
              </a:rPr>
              <a:t>g(d)</a:t>
            </a:r>
          </a:p>
          <a:p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Key: this is a common ordering for all postings</a:t>
            </a:r>
          </a:p>
          <a:p>
            <a:r>
              <a:rPr lang="en-US" smtClean="0">
                <a:ea typeface="ＭＳ Ｐゴシック" pitchFamily="34" charset="-128"/>
              </a:rPr>
              <a:t>Thus, can concurrently traverse query terms’ postings for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Postings intersection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Cosine score computation</a:t>
            </a:r>
          </a:p>
          <a:p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Exercise: write pseudocode for cosine score computation if postings are ordered by </a:t>
            </a:r>
            <a:r>
              <a:rPr lang="en-US" i="1" smtClean="0">
                <a:solidFill>
                  <a:srgbClr val="C00000"/>
                </a:solidFill>
                <a:ea typeface="ＭＳ Ｐゴシック" pitchFamily="34" charset="-128"/>
              </a:rPr>
              <a:t>g(d)</a:t>
            </a:r>
            <a:endParaRPr lang="en-US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Why order postings by </a:t>
            </a:r>
            <a:r>
              <a:rPr lang="en-US" i="1" smtClean="0">
                <a:ea typeface="ＭＳ Ｐゴシック" pitchFamily="34" charset="-128"/>
              </a:rPr>
              <a:t>g(d)?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Under </a:t>
            </a:r>
            <a:r>
              <a:rPr lang="en-US" i="1" smtClean="0">
                <a:ea typeface="ＭＳ Ｐゴシック" pitchFamily="34" charset="-128"/>
              </a:rPr>
              <a:t>g(d)-</a:t>
            </a:r>
            <a:r>
              <a:rPr lang="en-US" smtClean="0">
                <a:ea typeface="ＭＳ Ｐゴシック" pitchFamily="34" charset="-128"/>
              </a:rPr>
              <a:t>ordering, top-scoring docs likely to appear early in postings traversal</a:t>
            </a:r>
          </a:p>
          <a:p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In time-bound applications (say, we have to return whatever search results we can in 50 ms), this allows us to stop postings traversal early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Short of computing scores for all docs in postings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Champion lists in </a:t>
            </a:r>
            <a:r>
              <a:rPr lang="en-US" i="1" smtClean="0">
                <a:ea typeface="ＭＳ Ｐゴシック" pitchFamily="34" charset="-128"/>
              </a:rPr>
              <a:t>g(d)-</a:t>
            </a:r>
            <a:r>
              <a:rPr lang="en-US" smtClean="0">
                <a:ea typeface="ＭＳ Ｐゴシック" pitchFamily="34" charset="-128"/>
              </a:rPr>
              <a:t>ordering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Can combine champion lists with </a:t>
            </a:r>
            <a:r>
              <a:rPr lang="en-US" i="1" smtClean="0">
                <a:ea typeface="ＭＳ Ｐゴシック" pitchFamily="34" charset="-128"/>
              </a:rPr>
              <a:t>g(d)-</a:t>
            </a:r>
            <a:r>
              <a:rPr lang="en-US" smtClean="0">
                <a:ea typeface="ＭＳ Ｐゴシック" pitchFamily="34" charset="-128"/>
              </a:rPr>
              <a:t>ordering</a:t>
            </a:r>
          </a:p>
          <a:p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Maintain for each term a champion list of the </a:t>
            </a:r>
            <a:r>
              <a:rPr lang="en-US" i="1" smtClean="0">
                <a:solidFill>
                  <a:srgbClr val="C00000"/>
                </a:solidFill>
                <a:ea typeface="ＭＳ Ｐゴシック" pitchFamily="34" charset="-128"/>
              </a:rPr>
              <a:t>r</a:t>
            </a:r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 docs with highest </a:t>
            </a:r>
            <a:r>
              <a:rPr lang="en-US" i="1" smtClean="0">
                <a:solidFill>
                  <a:srgbClr val="C00000"/>
                </a:solidFill>
                <a:ea typeface="ＭＳ Ｐゴシック" pitchFamily="34" charset="-128"/>
              </a:rPr>
              <a:t>g(d) + </a:t>
            </a:r>
            <a:r>
              <a:rPr lang="en-US" smtClean="0">
                <a:solidFill>
                  <a:srgbClr val="C00000"/>
                </a:solidFill>
                <a:ea typeface="ＭＳ Ｐゴシック" pitchFamily="34" charset="-128"/>
              </a:rPr>
              <a:t>tf-idf</a:t>
            </a:r>
            <a:r>
              <a:rPr lang="en-US" i="1" baseline="-25000" smtClean="0">
                <a:solidFill>
                  <a:srgbClr val="C00000"/>
                </a:solidFill>
                <a:ea typeface="ＭＳ Ｐゴシック" pitchFamily="34" charset="-128"/>
              </a:rPr>
              <a:t>td</a:t>
            </a:r>
          </a:p>
          <a:p>
            <a:r>
              <a:rPr lang="en-US" smtClean="0">
                <a:ea typeface="ＭＳ Ｐゴシック" pitchFamily="34" charset="-128"/>
              </a:rPr>
              <a:t>Seek top-</a:t>
            </a:r>
            <a:r>
              <a:rPr lang="en-US" i="1" smtClean="0"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 results from only the docs in these champion lists</a:t>
            </a:r>
            <a:endParaRPr lang="en-US" i="1" baseline="-25000" smtClean="0">
              <a:ea typeface="ＭＳ Ｐゴシック" pitchFamily="34" charset="-128"/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7.1.4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400" dirty="0" smtClean="0">
                <a:solidFill>
                  <a:schemeClr val="tx1"/>
                </a:solidFill>
                <a:latin typeface="+mj-lt"/>
              </a:rPr>
              <a:t>More efficient computation of top k: Heuristics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785950"/>
            <a:ext cx="8572560" cy="423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Idea 1: Reorder postings lists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Instead of ordering according to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docID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. . 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. . . order according to some measure of “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expected relevance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”.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Idea 2: Heuristics to prune the search space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Not guaranteed to be correct . . 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 . . but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fails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rarely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In practice, close to constant time.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For this, we’ll need the concepts of document-at-a-time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processing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term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-a-time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processing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tf-idf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weight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92"/>
            <a:ext cx="8572560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tf-idf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weight of a term is 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product of its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tf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weight and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its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idf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weight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Picture 8" descr="7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243087"/>
            <a:ext cx="3967637" cy="8288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Non-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docID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ordering of postings lists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500174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 far: postings lists have been ordered according to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docID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Alternative: a query-independent measure of “goodness” of a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page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Example: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PageRank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of page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a measure of how many “good” pages hyperlink to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(chapter 21)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Order documents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in postings lists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according to </a:t>
            </a:r>
            <a:r>
              <a:rPr lang="en-US" dirty="0" err="1" smtClean="0">
                <a:solidFill>
                  <a:srgbClr val="C00000"/>
                </a:solidFill>
                <a:latin typeface="+mj-lt"/>
              </a:rPr>
              <a:t>PageRank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                  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&gt;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&gt;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&gt; . . 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it-IT" dirty="0" err="1" smtClean="0">
                <a:solidFill>
                  <a:schemeClr val="tx1"/>
                </a:solidFill>
                <a:latin typeface="+mj-lt"/>
              </a:rPr>
              <a:t>Define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composite score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:                                                          				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net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-score(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=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+ cos(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This scheme supports early termination: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We do not have to process postings lists in their entirety to find top </a:t>
            </a:r>
            <a:r>
              <a:rPr lang="en-US" i="1" dirty="0" smtClean="0">
                <a:solidFill>
                  <a:srgbClr val="C00000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Non-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docID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ordering of postings lists (2)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500174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Order documents in postings lists according to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PageRank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           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&gt;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&gt;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&gt; . . 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it-IT" dirty="0" err="1" smtClean="0">
                <a:solidFill>
                  <a:schemeClr val="tx1"/>
                </a:solidFill>
                <a:latin typeface="+mj-lt"/>
              </a:rPr>
              <a:t>Define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composite score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:                                               			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net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-score(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=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+ cos(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Suppose: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457200" lvl="1" indent="0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→ [0, 1];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457200" lvl="1" indent="0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ii)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&lt; 0.1 for the document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we’re currently processing;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457200" lvl="1" indent="0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iii) smallest top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score we’ve found so far is 1.2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Then all subsequent scores will be &lt; 1.1.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 we’ve already found the top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and can stop processing the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remainder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postings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lists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457200" lvl="1" indent="0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rgbClr val="00B050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Document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-a-time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processing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2143116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Both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docID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-ordering and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PageRank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-ordering impose a consistent ordering on documents in postings lists.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Computing cosines in this scheme is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document-at-a-time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complete computation of the query-document similarity score of document </a:t>
            </a: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i="1" baseline="-25000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before starting to compute the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query-document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similarity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score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+1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Alternative: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term</a:t>
            </a:r>
            <a:r>
              <a:rPr lang="de-DE" dirty="0" smtClean="0">
                <a:solidFill>
                  <a:srgbClr val="C00000"/>
                </a:solidFill>
                <a:latin typeface="+mj-lt"/>
              </a:rPr>
              <a:t>-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at</a:t>
            </a:r>
            <a:r>
              <a:rPr lang="de-DE" dirty="0" smtClean="0">
                <a:solidFill>
                  <a:srgbClr val="C00000"/>
                </a:solidFill>
                <a:latin typeface="+mj-lt"/>
              </a:rPr>
              <a:t>-a-time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processing</a:t>
            </a:r>
            <a:endParaRPr lang="de-DE" dirty="0" smtClean="0">
              <a:solidFill>
                <a:srgbClr val="C00000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Weight-sorted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postings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lists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643050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Idea: don’t process postings that contribute little to final score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Order documents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in postings list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according to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weight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Simplest case: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normalized </a:t>
            </a:r>
            <a:r>
              <a:rPr lang="en-US" dirty="0" err="1" smtClean="0">
                <a:solidFill>
                  <a:srgbClr val="C00000"/>
                </a:solidFill>
                <a:latin typeface="+mj-lt"/>
              </a:rPr>
              <a:t>tf-idf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weight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(rarely done: hard to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compress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Documents in the top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are likely to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occur early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in these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ordered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lists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→ Early termination while processing postings lists is unlikely to change the top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But:</a:t>
            </a: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We no longer have a consistent ordering of documents in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postings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lists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We no longer can employ document-at-a-time processing.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Term-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-a-time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processing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2214554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Simplest case: completely process the postings list of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the first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term</a:t>
            </a:r>
            <a:endParaRPr lang="de-DE" dirty="0" smtClean="0">
              <a:solidFill>
                <a:srgbClr val="C00000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Create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an accumulator for each </a:t>
            </a:r>
            <a:r>
              <a:rPr lang="en-US" dirty="0" err="1" smtClean="0">
                <a:solidFill>
                  <a:srgbClr val="C00000"/>
                </a:solidFill>
                <a:latin typeface="+mj-lt"/>
              </a:rPr>
              <a:t>docID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you encounter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Then completely process the postings list of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the second query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term</a:t>
            </a:r>
            <a:endParaRPr lang="de-DE" dirty="0" smtClean="0">
              <a:solidFill>
                <a:srgbClr val="C00000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. . .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so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forth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Term-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-a-time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processing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2214554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8" name="Picture 7" descr="7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6635798" cy="40719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Computing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cosine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scores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2214554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For the web (20 billion documents), an array of accumulators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in memory is infeasible.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Thus: Only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create accumulators for docs occurring in postings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lists</a:t>
            </a:r>
            <a:endParaRPr lang="de-DE" dirty="0" smtClean="0">
              <a:solidFill>
                <a:srgbClr val="C00000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This is equivalent to: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Do not create accumulators for docs with zero scores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(i.e., docs that do not contain any of the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terms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Cluster </a:t>
            </a:r>
            <a:r>
              <a:rPr lang="tr-TR" dirty="0" err="1"/>
              <a:t>pruning</a:t>
            </a:r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5" cy="51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51246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Cluster </a:t>
            </a:r>
            <a:r>
              <a:rPr lang="tr-TR" dirty="0" err="1"/>
              <a:t>pruning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7632848" cy="471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1374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Removing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bottlenecks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928802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 heap / priority queue as discussed earlier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Can further limit to docs with non-zero cosines on rare (high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idf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words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enforce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conjunctive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search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(a</a:t>
            </a:r>
            <a:r>
              <a:rPr lang="tr-TR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la Google): non-zero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cosines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on all words in query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Example: just one accumulator for [Brutus Caesar] in the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above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. . 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. . . because only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contains both words.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400" dirty="0" smtClean="0">
                <a:solidFill>
                  <a:schemeClr val="tx1"/>
                </a:solidFill>
                <a:latin typeface="+mj-lt"/>
              </a:rPr>
              <a:t>Cosine similarity between query and document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571876"/>
            <a:ext cx="8572560" cy="350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n-US" i="1" baseline="-25000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tf-idf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weight of term </a:t>
            </a: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in the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i="1" baseline="-25000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tf-idf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weight of term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in the document.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     and        are the lengths of      and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and            are length-1 vectors (= normalized).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 descr="7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357430"/>
            <a:ext cx="8587863" cy="1214446"/>
          </a:xfrm>
          <a:prstGeom prst="rect">
            <a:avLst/>
          </a:prstGeom>
        </p:spPr>
      </p:pic>
      <p:pic>
        <p:nvPicPr>
          <p:cNvPr id="10" name="Picture 9" descr="70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5033826"/>
            <a:ext cx="422612" cy="324000"/>
          </a:xfrm>
          <a:prstGeom prst="rect">
            <a:avLst/>
          </a:prstGeom>
        </p:spPr>
      </p:pic>
      <p:pic>
        <p:nvPicPr>
          <p:cNvPr id="11" name="Picture 10" descr="707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4925826"/>
            <a:ext cx="417107" cy="432000"/>
          </a:xfrm>
          <a:prstGeom prst="rect">
            <a:avLst/>
          </a:prstGeom>
        </p:spPr>
      </p:pic>
      <p:pic>
        <p:nvPicPr>
          <p:cNvPr id="12" name="Picture 11" descr="707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7490" y="4961826"/>
            <a:ext cx="268710" cy="396000"/>
          </a:xfrm>
          <a:prstGeom prst="rect">
            <a:avLst/>
          </a:prstGeom>
        </p:spPr>
      </p:pic>
      <p:pic>
        <p:nvPicPr>
          <p:cNvPr id="13" name="Picture 12" descr="707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9884" y="4878000"/>
            <a:ext cx="288000" cy="432000"/>
          </a:xfrm>
          <a:prstGeom prst="rect">
            <a:avLst/>
          </a:prstGeom>
        </p:spPr>
      </p:pic>
      <p:pic>
        <p:nvPicPr>
          <p:cNvPr id="14" name="Picture 13" descr="70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100" y="5462454"/>
            <a:ext cx="715499" cy="324000"/>
          </a:xfrm>
          <a:prstGeom prst="rect">
            <a:avLst/>
          </a:prstGeom>
        </p:spPr>
      </p:pic>
      <p:pic>
        <p:nvPicPr>
          <p:cNvPr id="15" name="Picture 14" descr="707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5984" y="5390454"/>
            <a:ext cx="692999" cy="39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71448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Recap 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Why rank? 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More on cosine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Implementation of ranking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The complete search system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Complete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search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system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928802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8" name="Picture 7" descr="7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857364"/>
            <a:ext cx="7551277" cy="36442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Tiered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indexes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428736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Basic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idea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Create several tiers of indexes, corresponding to importance of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indexing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terms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During query processing, start with highest-tier index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If highest-tier index returns at least k (e.g., 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k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= 100) results: stop and return results to user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If we’ve only found &lt; 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k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hits: repeat for next index in tier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cascade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two-tier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system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Tier 1: Index of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all titles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Tier 2: Index of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the rest of documents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Pages containing the search words in the title are better hits than pages containing the search words in the body of the text.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Tiered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index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928802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9" name="Picture 8" descr="7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571612"/>
            <a:ext cx="4286280" cy="51275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6096" y="1988840"/>
            <a:ext cx="33123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We illustrate this idea in Figure 7.4, where we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represent the documents and terms of Figure 6.9. In this example we set a </a:t>
            </a:r>
            <a:r>
              <a:rPr lang="en-US" sz="1400" dirty="0" err="1" smtClean="0">
                <a:solidFill>
                  <a:srgbClr val="FF0000"/>
                </a:solidFill>
              </a:rPr>
              <a:t>tf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threshold of 20 for tier 1 </a:t>
            </a:r>
            <a:r>
              <a:rPr lang="en-US" sz="1400" dirty="0" smtClean="0">
                <a:solidFill>
                  <a:schemeClr val="tx1"/>
                </a:solidFill>
              </a:rPr>
              <a:t>and </a:t>
            </a:r>
            <a:r>
              <a:rPr lang="tr-TR" sz="1400" dirty="0" smtClean="0">
                <a:solidFill>
                  <a:srgbClr val="FF0000"/>
                </a:solidFill>
              </a:rPr>
              <a:t>1</a:t>
            </a:r>
            <a:r>
              <a:rPr lang="en-US" sz="1400" dirty="0" smtClean="0">
                <a:solidFill>
                  <a:srgbClr val="FF0000"/>
                </a:solidFill>
              </a:rPr>
              <a:t>0 for tier 2</a:t>
            </a:r>
            <a:r>
              <a:rPr lang="en-US" sz="1400" dirty="0" smtClean="0">
                <a:solidFill>
                  <a:schemeClr val="tx1"/>
                </a:solidFill>
              </a:rPr>
              <a:t>, meaning that the tier 1 index only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has postings entries with </a:t>
            </a:r>
            <a:r>
              <a:rPr lang="en-US" sz="1400" dirty="0" err="1" smtClean="0">
                <a:solidFill>
                  <a:schemeClr val="tx1"/>
                </a:solidFill>
              </a:rPr>
              <a:t>tf</a:t>
            </a:r>
            <a:r>
              <a:rPr lang="en-US" sz="1400" dirty="0" smtClean="0">
                <a:solidFill>
                  <a:schemeClr val="tx1"/>
                </a:solidFill>
              </a:rPr>
              <a:t> values exceeding 20, while the tier 2 index only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has postings entries with </a:t>
            </a:r>
            <a:r>
              <a:rPr lang="en-US" sz="1400" dirty="0" err="1" smtClean="0">
                <a:solidFill>
                  <a:schemeClr val="tx1"/>
                </a:solidFill>
              </a:rPr>
              <a:t>tf</a:t>
            </a:r>
            <a:r>
              <a:rPr lang="en-US" sz="1400" dirty="0" smtClean="0">
                <a:solidFill>
                  <a:schemeClr val="tx1"/>
                </a:solidFill>
              </a:rPr>
              <a:t> values exceeding 10. In this example we have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chosen to order the postings entries within a tier by document ID.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Tiered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indexes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2428868"/>
            <a:ext cx="8786842" cy="350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use of tiered indexes is believed to be one of the reasons that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Google search quality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was significantly higher initially (2000/01) than that of competitors.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(along with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PageRank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use of anchor text and proximity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constraints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Complete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search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system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928802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8" name="Picture 7" descr="7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857364"/>
            <a:ext cx="7786742" cy="41072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Components we have introduced thus far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2000240"/>
            <a:ext cx="8786842" cy="350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Document preprocessing (linguistic and otherwise)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Positional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indexes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Tiered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indexes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Spelling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correction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-gram indexes for wildcard queries and spelling correction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Query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processing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scoring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Term-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-a-time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processing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Components we haven’t covered yet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785926"/>
            <a:ext cx="8786842" cy="350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Document cache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we need this for generating snippets (=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dynamic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summaries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Zone indexes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They separate the indexes for different zones: the body of the document,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all highlighted text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in the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anchor</a:t>
            </a:r>
            <a:r>
              <a:rPr lang="de-DE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text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text</a:t>
            </a:r>
            <a:r>
              <a:rPr lang="de-DE" dirty="0" smtClean="0">
                <a:solidFill>
                  <a:srgbClr val="C00000"/>
                </a:solidFill>
                <a:latin typeface="+mj-lt"/>
              </a:rPr>
              <a:t> in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metadata</a:t>
            </a:r>
            <a:r>
              <a:rPr lang="de-DE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fi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elds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etc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rgbClr val="C00000"/>
                </a:solidFill>
                <a:latin typeface="+mj-lt"/>
              </a:rPr>
              <a:t>Machine-learned</a:t>
            </a:r>
            <a:r>
              <a:rPr lang="de-DE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ranking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functions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Proximity ranking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(e.g., rank documents in which the query terms occur in the same local window higher than documents in which the query terms occur far from each other)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rgbClr val="C00000"/>
                </a:solidFill>
                <a:latin typeface="+mj-lt"/>
              </a:rPr>
              <a:t>Query </a:t>
            </a:r>
            <a:r>
              <a:rPr lang="de-DE" dirty="0" err="1" smtClean="0">
                <a:solidFill>
                  <a:srgbClr val="C00000"/>
                </a:solidFill>
                <a:latin typeface="+mj-lt"/>
              </a:rPr>
              <a:t>parser</a:t>
            </a:r>
            <a:endParaRPr lang="de-DE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Take-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away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today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2500306"/>
            <a:ext cx="8786842" cy="46434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importance of ranking: User studies at Google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Length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normalization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Pivot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normalization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Implementation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ranking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complete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search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system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Resources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928802"/>
            <a:ext cx="8786842" cy="46434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Chapters 6 and 7 of IIR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Resources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http://ifnlp.org/ir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How Google tweaks its ranking function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Interview with Google search guru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Udi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Manber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Yahoo Search BOSS: Opens up the search engine to developers. For example, you can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rerank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search results.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Compare Google and Yahoo ranking for a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How Google uses eye tracking for improving search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Cosine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similarity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86016"/>
            <a:ext cx="8572560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 descr="7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428868"/>
            <a:ext cx="4857784" cy="35966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tf-idf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lnc.ltn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5720" y="1428736"/>
            <a:ext cx="8858280" cy="5357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</a:pP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Query: “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best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car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”.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Document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: “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car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auto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”.</a:t>
            </a:r>
            <a:r>
              <a:rPr lang="tr-TR" sz="1800" dirty="0" smtClean="0">
                <a:solidFill>
                  <a:schemeClr val="tx1"/>
                </a:solidFill>
                <a:latin typeface="+mj-lt"/>
              </a:rPr>
              <a:t> (N=1000000)</a:t>
            </a:r>
            <a:endParaRPr lang="de-DE" sz="1800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</a:pPr>
            <a:endParaRPr lang="de-DE" sz="2000" dirty="0" smtClean="0">
              <a:solidFill>
                <a:schemeClr val="tx1"/>
              </a:solidFill>
              <a:latin typeface="+mj-lt"/>
            </a:endParaRPr>
          </a:p>
          <a:p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term frequency,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df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: document frequency,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idf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: inverse document frequency,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weight:the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final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weight of the term in the query or document,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n’lized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: document weights after cosine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normalization, product: the product of final query weight and final document weight</a:t>
            </a:r>
          </a:p>
          <a:p>
            <a:endParaRPr lang="de-DE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000" dirty="0" smtClean="0">
                <a:solidFill>
                  <a:schemeClr val="tx1"/>
                </a:solidFill>
                <a:latin typeface="+mj-lt"/>
              </a:rPr>
              <a:t>1/1.92 </a:t>
            </a:r>
            <a:r>
              <a:rPr lang="tr-TR" sz="20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de-DE" sz="2000" dirty="0" smtClean="0">
                <a:solidFill>
                  <a:schemeClr val="tx1"/>
                </a:solidFill>
                <a:latin typeface="+mj-lt"/>
              </a:rPr>
              <a:t> 0.52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1.3/1.92</a:t>
            </a:r>
            <a:r>
              <a:rPr lang="tr-TR" sz="2000" dirty="0" smtClean="0">
                <a:solidFill>
                  <a:schemeClr val="tx1"/>
                </a:solidFill>
                <a:latin typeface="+mj-lt"/>
              </a:rPr>
              <a:t> =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 0.68 Final similarity score between query and</a:t>
            </a:r>
          </a:p>
          <a:p>
            <a:r>
              <a:rPr lang="de-DE" sz="2000" dirty="0" err="1" smtClean="0">
                <a:solidFill>
                  <a:schemeClr val="tx1"/>
                </a:solidFill>
                <a:latin typeface="+mj-lt"/>
              </a:rPr>
              <a:t>document</a:t>
            </a:r>
            <a:r>
              <a:rPr lang="de-DE" sz="2000" dirty="0" smtClean="0">
                <a:solidFill>
                  <a:schemeClr val="tx1"/>
                </a:solidFill>
                <a:latin typeface="+mj-lt"/>
              </a:rPr>
              <a:t>:       </a:t>
            </a:r>
            <a:r>
              <a:rPr lang="de-DE" sz="2000" i="1" baseline="-25000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de-DE" sz="20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+mj-lt"/>
              </a:rPr>
              <a:t>w</a:t>
            </a:r>
            <a:r>
              <a:rPr lang="de-DE" sz="2000" i="1" baseline="-25000" dirty="0" err="1" smtClean="0">
                <a:solidFill>
                  <a:schemeClr val="tx1"/>
                </a:solidFill>
                <a:latin typeface="+mj-lt"/>
              </a:rPr>
              <a:t>qi</a:t>
            </a:r>
            <a:r>
              <a:rPr lang="de-DE" sz="20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+mj-lt"/>
              </a:rPr>
              <a:t>·</a:t>
            </a:r>
            <a:r>
              <a:rPr lang="de-DE" sz="20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+mj-lt"/>
              </a:rPr>
              <a:t>w</a:t>
            </a:r>
            <a:r>
              <a:rPr lang="de-DE" sz="2000" i="1" baseline="-25000" dirty="0" err="1" smtClean="0">
                <a:solidFill>
                  <a:schemeClr val="tx1"/>
                </a:solidFill>
                <a:latin typeface="+mj-lt"/>
              </a:rPr>
              <a:t>di</a:t>
            </a:r>
            <a:r>
              <a:rPr lang="de-DE" sz="2000" dirty="0" smtClean="0">
                <a:solidFill>
                  <a:schemeClr val="tx1"/>
                </a:solidFill>
                <a:latin typeface="+mj-lt"/>
              </a:rPr>
              <a:t> = 0 + 0 + 1.04 + 2.04 = 3.08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 descr="7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857364"/>
            <a:ext cx="8580324" cy="1785950"/>
          </a:xfrm>
          <a:prstGeom prst="rect">
            <a:avLst/>
          </a:prstGeom>
        </p:spPr>
      </p:pic>
      <p:pic>
        <p:nvPicPr>
          <p:cNvPr id="10" name="Picture 9" descr="709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5391016"/>
            <a:ext cx="2566087" cy="3240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586232" y="6286520"/>
          <a:ext cx="414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4" name="Vergelijking" r:id="rId6" imgW="291960" imgH="253800" progId="Equation.3">
                  <p:embed/>
                </p:oleObj>
              </mc:Choice>
              <mc:Fallback>
                <p:oleObj name="Vergelijking" r:id="rId6" imgW="2919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232" y="6286520"/>
                        <a:ext cx="41400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4079</Words>
  <Application>Microsoft Office PowerPoint</Application>
  <PresentationFormat>On-screen Show (4:3)</PresentationFormat>
  <Paragraphs>549</Paragraphs>
  <Slides>79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Arial Unicode MS</vt:lpstr>
      <vt:lpstr>ＭＳ Ｐゴシック</vt:lpstr>
      <vt:lpstr>宋体</vt:lpstr>
      <vt:lpstr>Arial</vt:lpstr>
      <vt:lpstr>Calibri</vt:lpstr>
      <vt:lpstr>Lucida Sans</vt:lpstr>
      <vt:lpstr>Symbol</vt:lpstr>
      <vt:lpstr>Times New Roman</vt:lpstr>
      <vt:lpstr>Wingdings</vt:lpstr>
      <vt:lpstr>2_Office Theme</vt:lpstr>
      <vt:lpstr>Vergelijking</vt:lpstr>
      <vt:lpstr>PowerPoint Presentation</vt:lpstr>
      <vt:lpstr>Overview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Pivot normalization</vt:lpstr>
      <vt:lpstr>PowerPoint Presentation</vt:lpstr>
      <vt:lpstr>Pivot normalization</vt:lpstr>
      <vt:lpstr>PowerPoint Presentation</vt:lpstr>
      <vt:lpstr>PowerPoint Presentation</vt:lpstr>
      <vt:lpstr>PowerPoint Presentation</vt:lpstr>
      <vt:lpstr>Outline</vt:lpstr>
      <vt:lpstr>This lecture</vt:lpstr>
      <vt:lpstr>Efficient cosine ranking</vt:lpstr>
      <vt:lpstr>Efficient cosine ranking</vt:lpstr>
      <vt:lpstr>Speedup Method 1– Computing a single cosine efficiently.</vt:lpstr>
      <vt:lpstr>Computing cosine scores (Figure 6.14)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Bottlenecks</vt:lpstr>
      <vt:lpstr>Inexact top K document retrieval</vt:lpstr>
      <vt:lpstr>Reducing the number of documents in cosine computation</vt:lpstr>
      <vt:lpstr>The Generic approach for reduction</vt:lpstr>
      <vt:lpstr>Index elimination</vt:lpstr>
      <vt:lpstr>High-idf query terms only</vt:lpstr>
      <vt:lpstr>Docs containing many query terms</vt:lpstr>
      <vt:lpstr>3 of 4 query terms</vt:lpstr>
      <vt:lpstr>Champion lists</vt:lpstr>
      <vt:lpstr>Champion lists</vt:lpstr>
      <vt:lpstr>Static quality scores</vt:lpstr>
      <vt:lpstr>Modeling authority</vt:lpstr>
      <vt:lpstr>PowerPoint Presentation</vt:lpstr>
      <vt:lpstr>Net score</vt:lpstr>
      <vt:lpstr>Top K by net score – fast methods</vt:lpstr>
      <vt:lpstr>Why order postings by g(d)?</vt:lpstr>
      <vt:lpstr>Champion lists in g(d)-ordering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Cluster pruning</vt:lpstr>
      <vt:lpstr>Cluster pruning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Selim Akyokus</cp:lastModifiedBy>
  <cp:revision>1270</cp:revision>
  <cp:lastPrinted>2009-09-22T15:48:09Z</cp:lastPrinted>
  <dcterms:created xsi:type="dcterms:W3CDTF">2009-09-21T23:46:17Z</dcterms:created>
  <dcterms:modified xsi:type="dcterms:W3CDTF">2017-03-15T13:39:41Z</dcterms:modified>
</cp:coreProperties>
</file>