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03"/>
  </p:notesMasterIdLst>
  <p:handoutMasterIdLst>
    <p:handoutMasterId r:id="rId104"/>
  </p:handoutMasterIdLst>
  <p:sldIdLst>
    <p:sldId id="974" r:id="rId2"/>
    <p:sldId id="872" r:id="rId3"/>
    <p:sldId id="923" r:id="rId4"/>
    <p:sldId id="875" r:id="rId5"/>
    <p:sldId id="876" r:id="rId6"/>
    <p:sldId id="877" r:id="rId7"/>
    <p:sldId id="878" r:id="rId8"/>
    <p:sldId id="879" r:id="rId9"/>
    <p:sldId id="880" r:id="rId10"/>
    <p:sldId id="881" r:id="rId11"/>
    <p:sldId id="924" r:id="rId12"/>
    <p:sldId id="882" r:id="rId13"/>
    <p:sldId id="925" r:id="rId14"/>
    <p:sldId id="926" r:id="rId15"/>
    <p:sldId id="927" r:id="rId16"/>
    <p:sldId id="928" r:id="rId17"/>
    <p:sldId id="929" r:id="rId18"/>
    <p:sldId id="930" r:id="rId19"/>
    <p:sldId id="975" r:id="rId20"/>
    <p:sldId id="931" r:id="rId21"/>
    <p:sldId id="932" r:id="rId22"/>
    <p:sldId id="976" r:id="rId23"/>
    <p:sldId id="977" r:id="rId24"/>
    <p:sldId id="980" r:id="rId25"/>
    <p:sldId id="968" r:id="rId26"/>
    <p:sldId id="981" r:id="rId27"/>
    <p:sldId id="969" r:id="rId28"/>
    <p:sldId id="978" r:id="rId29"/>
    <p:sldId id="979" r:id="rId30"/>
    <p:sldId id="982" r:id="rId31"/>
    <p:sldId id="983" r:id="rId32"/>
    <p:sldId id="984" r:id="rId33"/>
    <p:sldId id="985" r:id="rId34"/>
    <p:sldId id="986" r:id="rId35"/>
    <p:sldId id="987" r:id="rId36"/>
    <p:sldId id="988" r:id="rId37"/>
    <p:sldId id="989" r:id="rId38"/>
    <p:sldId id="933" r:id="rId39"/>
    <p:sldId id="934" r:id="rId40"/>
    <p:sldId id="935" r:id="rId41"/>
    <p:sldId id="936" r:id="rId42"/>
    <p:sldId id="937" r:id="rId43"/>
    <p:sldId id="938" r:id="rId44"/>
    <p:sldId id="939" r:id="rId45"/>
    <p:sldId id="940" r:id="rId46"/>
    <p:sldId id="941" r:id="rId47"/>
    <p:sldId id="990" r:id="rId48"/>
    <p:sldId id="991" r:id="rId49"/>
    <p:sldId id="992" r:id="rId50"/>
    <p:sldId id="993" r:id="rId51"/>
    <p:sldId id="994" r:id="rId52"/>
    <p:sldId id="995" r:id="rId53"/>
    <p:sldId id="996" r:id="rId54"/>
    <p:sldId id="997" r:id="rId55"/>
    <p:sldId id="998" r:id="rId56"/>
    <p:sldId id="999" r:id="rId57"/>
    <p:sldId id="1000" r:id="rId58"/>
    <p:sldId id="1001" r:id="rId59"/>
    <p:sldId id="1002" r:id="rId60"/>
    <p:sldId id="1003" r:id="rId61"/>
    <p:sldId id="1004" r:id="rId62"/>
    <p:sldId id="1005" r:id="rId63"/>
    <p:sldId id="1013" r:id="rId64"/>
    <p:sldId id="970" r:id="rId65"/>
    <p:sldId id="942" r:id="rId66"/>
    <p:sldId id="1006" r:id="rId67"/>
    <p:sldId id="1007" r:id="rId68"/>
    <p:sldId id="1008" r:id="rId69"/>
    <p:sldId id="943" r:id="rId70"/>
    <p:sldId id="944" r:id="rId71"/>
    <p:sldId id="1009" r:id="rId72"/>
    <p:sldId id="1010" r:id="rId73"/>
    <p:sldId id="1014" r:id="rId74"/>
    <p:sldId id="1015" r:id="rId75"/>
    <p:sldId id="1011" r:id="rId76"/>
    <p:sldId id="1012" r:id="rId77"/>
    <p:sldId id="945" r:id="rId78"/>
    <p:sldId id="946" r:id="rId79"/>
    <p:sldId id="947" r:id="rId80"/>
    <p:sldId id="948" r:id="rId81"/>
    <p:sldId id="949" r:id="rId82"/>
    <p:sldId id="950" r:id="rId83"/>
    <p:sldId id="951" r:id="rId84"/>
    <p:sldId id="952" r:id="rId85"/>
    <p:sldId id="971" r:id="rId86"/>
    <p:sldId id="972" r:id="rId87"/>
    <p:sldId id="953" r:id="rId88"/>
    <p:sldId id="954" r:id="rId89"/>
    <p:sldId id="955" r:id="rId90"/>
    <p:sldId id="956" r:id="rId91"/>
    <p:sldId id="957" r:id="rId92"/>
    <p:sldId id="958" r:id="rId93"/>
    <p:sldId id="959" r:id="rId94"/>
    <p:sldId id="960" r:id="rId95"/>
    <p:sldId id="961" r:id="rId96"/>
    <p:sldId id="962" r:id="rId97"/>
    <p:sldId id="973" r:id="rId98"/>
    <p:sldId id="964" r:id="rId99"/>
    <p:sldId id="965" r:id="rId100"/>
    <p:sldId id="966" r:id="rId101"/>
    <p:sldId id="967" r:id="rId102"/>
  </p:sldIdLst>
  <p:sldSz cx="9144000" cy="6858000" type="screen4x3"/>
  <p:notesSz cx="7315200" cy="9601200"/>
  <p:defaultTextStyle>
    <a:defPPr>
      <a:defRPr lang="en-GB"/>
    </a:defPPr>
    <a:lvl1pPr algn="l" defTabSz="449263" rtl="0" fontAlgn="base">
      <a:spcBef>
        <a:spcPct val="0"/>
      </a:spcBef>
      <a:spcAft>
        <a:spcPct val="0"/>
      </a:spcAft>
      <a:defRPr sz="2400" kern="1200">
        <a:solidFill>
          <a:schemeClr val="bg1"/>
        </a:solidFill>
        <a:latin typeface="Lucida Sans" charset="0"/>
        <a:ea typeface="ＭＳ Ｐゴシック" charset="-128"/>
        <a:cs typeface="+mn-cs"/>
      </a:defRPr>
    </a:lvl1pPr>
    <a:lvl2pPr marL="742950" indent="-285750" algn="l" defTabSz="449263" rtl="0" fontAlgn="base">
      <a:spcBef>
        <a:spcPct val="0"/>
      </a:spcBef>
      <a:spcAft>
        <a:spcPct val="0"/>
      </a:spcAft>
      <a:defRPr sz="2400" kern="1200">
        <a:solidFill>
          <a:schemeClr val="bg1"/>
        </a:solidFill>
        <a:latin typeface="Lucida Sans" charset="0"/>
        <a:ea typeface="ＭＳ Ｐゴシック" charset="-128"/>
        <a:cs typeface="+mn-cs"/>
      </a:defRPr>
    </a:lvl2pPr>
    <a:lvl3pPr marL="11430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3pPr>
    <a:lvl4pPr marL="16002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4pPr>
    <a:lvl5pPr marL="20574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5pPr>
    <a:lvl6pPr marL="2286000" algn="l" defTabSz="914400" rtl="0" eaLnBrk="1" latinLnBrk="0" hangingPunct="1">
      <a:defRPr sz="2400" kern="1200">
        <a:solidFill>
          <a:schemeClr val="bg1"/>
        </a:solidFill>
        <a:latin typeface="Lucida Sans" charset="0"/>
        <a:ea typeface="ＭＳ Ｐゴシック" charset="-128"/>
        <a:cs typeface="+mn-cs"/>
      </a:defRPr>
    </a:lvl6pPr>
    <a:lvl7pPr marL="2743200" algn="l" defTabSz="914400" rtl="0" eaLnBrk="1" latinLnBrk="0" hangingPunct="1">
      <a:defRPr sz="2400" kern="1200">
        <a:solidFill>
          <a:schemeClr val="bg1"/>
        </a:solidFill>
        <a:latin typeface="Lucida Sans" charset="0"/>
        <a:ea typeface="ＭＳ Ｐゴシック" charset="-128"/>
        <a:cs typeface="+mn-cs"/>
      </a:defRPr>
    </a:lvl7pPr>
    <a:lvl8pPr marL="3200400" algn="l" defTabSz="914400" rtl="0" eaLnBrk="1" latinLnBrk="0" hangingPunct="1">
      <a:defRPr sz="2400" kern="1200">
        <a:solidFill>
          <a:schemeClr val="bg1"/>
        </a:solidFill>
        <a:latin typeface="Lucida Sans" charset="0"/>
        <a:ea typeface="ＭＳ Ｐゴシック" charset="-128"/>
        <a:cs typeface="+mn-cs"/>
      </a:defRPr>
    </a:lvl8pPr>
    <a:lvl9pPr marL="3657600" algn="l" defTabSz="914400" rtl="0" eaLnBrk="1" latinLnBrk="0" hangingPunct="1">
      <a:defRPr sz="2400" kern="1200">
        <a:solidFill>
          <a:schemeClr val="bg1"/>
        </a:solidFill>
        <a:latin typeface="Lucida San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3E9"/>
    <a:srgbClr val="336699"/>
    <a:srgbClr val="2A7041"/>
    <a:srgbClr val="E6F2ED"/>
    <a:srgbClr val="DBEDE6"/>
    <a:srgbClr val="D7F1E6"/>
    <a:srgbClr val="D4F0E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5" autoAdjust="0"/>
    <p:restoredTop sz="72051" autoAdjust="0"/>
  </p:normalViewPr>
  <p:slideViewPr>
    <p:cSldViewPr>
      <p:cViewPr varScale="1">
        <p:scale>
          <a:sx n="116" d="100"/>
          <a:sy n="116" d="100"/>
        </p:scale>
        <p:origin x="1476" y="126"/>
      </p:cViewPr>
      <p:guideLst>
        <p:guide orient="horz" pos="2160"/>
        <p:guide pos="2880"/>
      </p:guideLst>
    </p:cSldViewPr>
  </p:slideViewPr>
  <p:outlineViewPr>
    <p:cViewPr varScale="1">
      <p:scale>
        <a:sx n="170" d="200"/>
        <a:sy n="170" d="200"/>
      </p:scale>
      <p:origin x="0" y="0"/>
    </p:cViewPr>
    <p:sldLst>
      <p:sld r:id="rId1" collapse="1"/>
    </p:sldLst>
  </p:outlineViewPr>
  <p:notesTextViewPr>
    <p:cViewPr>
      <p:scale>
        <a:sx n="100" d="100"/>
        <a:sy n="100" d="100"/>
      </p:scale>
      <p:origin x="0" y="0"/>
    </p:cViewPr>
  </p:notesTextViewPr>
  <p:sorterViewPr>
    <p:cViewPr>
      <p:scale>
        <a:sx n="66" d="100"/>
        <a:sy n="66" d="100"/>
      </p:scale>
      <p:origin x="0" y="474"/>
    </p:cViewPr>
  </p:sorterViewPr>
  <p:notesViewPr>
    <p:cSldViewPr>
      <p:cViewPr varScale="1">
        <p:scale>
          <a:sx n="35" d="100"/>
          <a:sy n="35" d="100"/>
        </p:scale>
        <p:origin x="-157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buClr>
                <a:srgbClr val="000000"/>
              </a:buClr>
              <a:buSzPct val="100000"/>
              <a:buFont typeface="Times New Roman" pitchFamily="16" charset="0"/>
              <a:buNone/>
              <a:defRPr sz="1200">
                <a:cs typeface="+mn-cs"/>
              </a:defRPr>
            </a:lvl1pPr>
          </a:lstStyle>
          <a:p>
            <a:pPr>
              <a:defRPr/>
            </a:pPr>
            <a:endParaRPr lang="de-DE"/>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buClr>
                <a:srgbClr val="000000"/>
              </a:buClr>
              <a:buSzPct val="100000"/>
              <a:buFont typeface="Times New Roman" pitchFamily="16" charset="0"/>
              <a:buNone/>
              <a:defRPr sz="1200">
                <a:cs typeface="+mn-cs"/>
              </a:defRPr>
            </a:lvl1pPr>
          </a:lstStyle>
          <a:p>
            <a:pPr>
              <a:defRPr/>
            </a:pPr>
            <a:fld id="{FAC8717C-415A-44F2-932B-9470F257B40D}" type="datetimeFigureOut">
              <a:rPr lang="de-DE"/>
              <a:pPr>
                <a:defRPr/>
              </a:pPr>
              <a:t>21.03.2017</a:t>
            </a:fld>
            <a:endParaRPr lang="de-DE"/>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buClr>
                <a:srgbClr val="000000"/>
              </a:buClr>
              <a:buSzPct val="100000"/>
              <a:buFont typeface="Times New Roman" pitchFamily="16" charset="0"/>
              <a:buNone/>
              <a:defRPr sz="1200">
                <a:cs typeface="+mn-cs"/>
              </a:defRPr>
            </a:lvl1pPr>
          </a:lstStyle>
          <a:p>
            <a:pPr>
              <a:defRPr/>
            </a:pPr>
            <a:endParaRPr lang="de-DE"/>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buClr>
                <a:srgbClr val="000000"/>
              </a:buClr>
              <a:buSzPct val="100000"/>
              <a:buFont typeface="Times New Roman" pitchFamily="16" charset="0"/>
              <a:buNone/>
              <a:defRPr sz="1200">
                <a:cs typeface="+mn-cs"/>
              </a:defRPr>
            </a:lvl1pPr>
          </a:lstStyle>
          <a:p>
            <a:pPr>
              <a:defRPr/>
            </a:pPr>
            <a:fld id="{436286E6-33A4-43B5-AF89-26A9B7F2651B}" type="slidenum">
              <a:rPr lang="de-DE"/>
              <a:pPr>
                <a:defRPr/>
              </a:pPr>
              <a:t>‹#›</a:t>
            </a:fld>
            <a:endParaRPr lang="de-DE"/>
          </a:p>
        </p:txBody>
      </p:sp>
    </p:spTree>
    <p:extLst>
      <p:ext uri="{BB962C8B-B14F-4D97-AF65-F5344CB8AC3E}">
        <p14:creationId xmlns:p14="http://schemas.microsoft.com/office/powerpoint/2010/main" val="789270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0"/>
            <a:ext cx="7315200" cy="9601200"/>
          </a:xfrm>
          <a:prstGeom prst="roundRect">
            <a:avLst>
              <a:gd name="adj" fmla="val 19"/>
            </a:avLst>
          </a:prstGeom>
          <a:solidFill>
            <a:srgbClr val="FFFFFF"/>
          </a:solidFill>
          <a:ln w="9360">
            <a:noFill/>
            <a:miter lim="800000"/>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8" name="AutoShape 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9" name="AutoShape 3"/>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0" name="AutoShape 4"/>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1" name="Text Box 5"/>
          <p:cNvSpPr txBox="1">
            <a:spLocks noChangeArrowheads="1"/>
          </p:cNvSpPr>
          <p:nvPr/>
        </p:nvSpPr>
        <p:spPr bwMode="auto">
          <a:xfrm>
            <a:off x="0" y="0"/>
            <a:ext cx="3170238" cy="47942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2" name="Text Box 6"/>
          <p:cNvSpPr txBox="1">
            <a:spLocks noChangeArrowheads="1"/>
          </p:cNvSpPr>
          <p:nvPr/>
        </p:nvSpPr>
        <p:spPr bwMode="auto">
          <a:xfrm>
            <a:off x="4144963" y="0"/>
            <a:ext cx="3170237" cy="47942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88776" name="Rectangle 7"/>
          <p:cNvSpPr>
            <a:spLocks noGrp="1" noRot="1" noChangeAspect="1" noChangeArrowheads="1"/>
          </p:cNvSpPr>
          <p:nvPr>
            <p:ph type="sldImg"/>
          </p:nvPr>
        </p:nvSpPr>
        <p:spPr bwMode="auto">
          <a:xfrm>
            <a:off x="1257300" y="720725"/>
            <a:ext cx="4794250" cy="3594100"/>
          </a:xfrm>
          <a:prstGeom prst="rect">
            <a:avLst/>
          </a:prstGeom>
          <a:noFill/>
          <a:ln w="9360">
            <a:solidFill>
              <a:srgbClr val="000000"/>
            </a:solidFill>
            <a:miter lim="800000"/>
            <a:headEnd/>
            <a:tailEnd/>
          </a:ln>
        </p:spPr>
      </p:sp>
      <p:sp>
        <p:nvSpPr>
          <p:cNvPr id="9224" name="Rectangle 8"/>
          <p:cNvSpPr>
            <a:spLocks noGrp="1" noChangeArrowheads="1"/>
          </p:cNvSpPr>
          <p:nvPr>
            <p:ph type="body"/>
          </p:nvPr>
        </p:nvSpPr>
        <p:spPr bwMode="auto">
          <a:xfrm>
            <a:off x="974725" y="4560888"/>
            <a:ext cx="5359400" cy="4313237"/>
          </a:xfrm>
          <a:prstGeom prst="rect">
            <a:avLst/>
          </a:prstGeom>
          <a:noFill/>
          <a:ln w="9525">
            <a:noFill/>
            <a:round/>
            <a:headEnd/>
            <a:tailEnd/>
          </a:ln>
          <a:effectLst/>
        </p:spPr>
        <p:txBody>
          <a:bodyPr vert="horz" wrap="square" lIns="95400" tIns="47520" rIns="95400" bIns="47520" numCol="1" anchor="t" anchorCtr="0" compatLnSpc="1">
            <a:prstTxWarp prst="textNoShape">
              <a:avLst/>
            </a:prstTxWarp>
          </a:bodyPr>
          <a:lstStyle/>
          <a:p>
            <a:pPr lvl="0"/>
            <a:endParaRPr lang="de-DE" noProof="0" smtClean="0"/>
          </a:p>
        </p:txBody>
      </p:sp>
      <p:sp>
        <p:nvSpPr>
          <p:cNvPr id="9225" name="Text Box 9"/>
          <p:cNvSpPr txBox="1">
            <a:spLocks noChangeArrowheads="1"/>
          </p:cNvSpPr>
          <p:nvPr/>
        </p:nvSpPr>
        <p:spPr bwMode="auto">
          <a:xfrm>
            <a:off x="0" y="9121775"/>
            <a:ext cx="3170238" cy="47942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6" name="Rectangle 10"/>
          <p:cNvSpPr>
            <a:spLocks noGrp="1" noChangeArrowheads="1"/>
          </p:cNvSpPr>
          <p:nvPr>
            <p:ph type="sldNum"/>
          </p:nvPr>
        </p:nvSpPr>
        <p:spPr bwMode="auto">
          <a:xfrm>
            <a:off x="4144963" y="9120188"/>
            <a:ext cx="3163887" cy="473075"/>
          </a:xfrm>
          <a:prstGeom prst="rect">
            <a:avLst/>
          </a:prstGeom>
          <a:noFill/>
          <a:ln w="9525">
            <a:noFill/>
            <a:round/>
            <a:headEnd/>
            <a:tailEnd/>
          </a:ln>
          <a:effectLst/>
        </p:spPr>
        <p:txBody>
          <a:bodyPr vert="horz" wrap="square" lIns="95400" tIns="47520" rIns="95400" bIns="47520" numCol="1" anchor="b" anchorCtr="0" compatLnSpc="1">
            <a:prstTxWarp prst="textNoShape">
              <a:avLst/>
            </a:prstTxWarp>
          </a:bodyPr>
          <a:lstStyle>
            <a:lvl1pPr algn="r">
              <a:buClrTx/>
              <a:buSzPct val="100000"/>
              <a:buFontTx/>
              <a:buNone/>
              <a:tabLst>
                <a:tab pos="723900" algn="l"/>
                <a:tab pos="1447800" algn="l"/>
                <a:tab pos="2171700" algn="l"/>
                <a:tab pos="2895600" algn="l"/>
              </a:tabLst>
              <a:defRPr sz="1200">
                <a:solidFill>
                  <a:srgbClr val="000000"/>
                </a:solidFill>
                <a:latin typeface="Times New Roman" pitchFamily="16" charset="0"/>
                <a:ea typeface="+mn-ea"/>
                <a:cs typeface="Arial Unicode MS" charset="0"/>
              </a:defRPr>
            </a:lvl1pPr>
          </a:lstStyle>
          <a:p>
            <a:pPr>
              <a:defRPr/>
            </a:pPr>
            <a:fld id="{655445CD-BE69-4A95-B1A9-CC7D8B1B044C}" type="slidenum">
              <a:rPr lang="en-US"/>
              <a:pPr>
                <a:defRPr/>
              </a:pPr>
              <a:t>‹#›</a:t>
            </a:fld>
            <a:endParaRPr lang="en-US"/>
          </a:p>
        </p:txBody>
      </p:sp>
    </p:spTree>
    <p:extLst>
      <p:ext uri="{BB962C8B-B14F-4D97-AF65-F5344CB8AC3E}">
        <p14:creationId xmlns:p14="http://schemas.microsoft.com/office/powerpoint/2010/main" val="9890028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92649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15</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08582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16</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06228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17</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350454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18</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29809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20</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87203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21</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40476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25</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6236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27</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35739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38</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99309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39</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53637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4436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40</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88287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41</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706821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42</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930363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43</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813046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45</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240281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46</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408352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64</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44659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65</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294741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69</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4294941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70</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89814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6</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4190087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78</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959781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79</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79714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80</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270358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81</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075887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82</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559706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83</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47929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84</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843886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85</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377490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86</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853708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87</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89463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7</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709353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88</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648831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89</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580827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90</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328522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92</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718666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93</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448271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94</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405815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95</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8293325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96</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656367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97</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9829977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98</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03656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3766681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99</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33299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100</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2780672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101</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353341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10</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96211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12</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90526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13</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53646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14</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291844" name="Rectangle 2"/>
          <p:cNvSpPr>
            <a:spLocks noGrp="1" noChangeArrowheads="1"/>
          </p:cNvSpPr>
          <p:nvPr>
            <p:ph type="body" idx="1"/>
          </p:nvPr>
        </p:nvSpPr>
        <p:spPr>
          <a:xfrm>
            <a:off x="974725" y="4560888"/>
            <a:ext cx="5360988" cy="4316412"/>
          </a:xfrm>
          <a:noFill/>
          <a:ln/>
        </p:spPr>
        <p:txBody>
          <a:bodyPr wrap="none" anchor="ctr"/>
          <a:lstStyle/>
          <a:p>
            <a:endParaRPr lang="de-DE" smtClean="0"/>
          </a:p>
        </p:txBody>
      </p:sp>
    </p:spTree>
    <p:extLst>
      <p:ext uri="{BB962C8B-B14F-4D97-AF65-F5344CB8AC3E}">
        <p14:creationId xmlns:p14="http://schemas.microsoft.com/office/powerpoint/2010/main" val="144212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9"/>
          <p:cNvSpPr>
            <a:spLocks noGrp="1" noChangeArrowheads="1"/>
          </p:cNvSpPr>
          <p:nvPr>
            <p:ph type="sldNum" idx="10"/>
          </p:nvPr>
        </p:nvSpPr>
        <p:spPr>
          <a:ln/>
        </p:spPr>
        <p:txBody>
          <a:bodyPr/>
          <a:lstStyle>
            <a:lvl1pPr>
              <a:defRPr/>
            </a:lvl1pPr>
          </a:lstStyle>
          <a:p>
            <a:pPr>
              <a:defRPr/>
            </a:pPr>
            <a:fld id="{1223EAC6-B8A6-4729-9D15-CF6953B4D465}"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9"/>
          <p:cNvSpPr>
            <a:spLocks noGrp="1" noChangeArrowheads="1"/>
          </p:cNvSpPr>
          <p:nvPr>
            <p:ph type="sldNum" idx="10"/>
          </p:nvPr>
        </p:nvSpPr>
        <p:spPr>
          <a:ln/>
        </p:spPr>
        <p:txBody>
          <a:bodyPr/>
          <a:lstStyle>
            <a:lvl1pPr>
              <a:defRPr/>
            </a:lvl1pPr>
          </a:lstStyle>
          <a:p>
            <a:pPr>
              <a:defRPr/>
            </a:pPr>
            <a:fld id="{FEA5F79C-A3E0-437E-9228-F93ACDA809D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04775"/>
            <a:ext cx="2055812" cy="636587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04775"/>
            <a:ext cx="6015038" cy="6365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9"/>
          <p:cNvSpPr>
            <a:spLocks noGrp="1" noChangeArrowheads="1"/>
          </p:cNvSpPr>
          <p:nvPr>
            <p:ph type="sldNum" idx="10"/>
          </p:nvPr>
        </p:nvSpPr>
        <p:spPr>
          <a:ln/>
        </p:spPr>
        <p:txBody>
          <a:bodyPr/>
          <a:lstStyle>
            <a:lvl1pPr>
              <a:defRPr/>
            </a:lvl1pPr>
          </a:lstStyle>
          <a:p>
            <a:pPr>
              <a:defRPr/>
            </a:pPr>
            <a:fld id="{207B26C3-184D-4A6F-A3A7-0B42231C36FA}"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3250" cy="1306513"/>
          </a:xfrm>
        </p:spPr>
        <p:txBody>
          <a:bodyPr/>
          <a:lstStyle/>
          <a:p>
            <a:r>
              <a:rPr lang="en-US" smtClean="0"/>
              <a:t>Click to edit Master title style</a:t>
            </a:r>
            <a:endParaRPr lang="de-DE"/>
          </a:p>
        </p:txBody>
      </p:sp>
      <p:sp>
        <p:nvSpPr>
          <p:cNvPr id="3" name="ClipArt Placeholder 2"/>
          <p:cNvSpPr>
            <a:spLocks noGrp="1"/>
          </p:cNvSpPr>
          <p:nvPr>
            <p:ph type="clipArt" sz="half" idx="1"/>
          </p:nvPr>
        </p:nvSpPr>
        <p:spPr>
          <a:xfrm>
            <a:off x="457200" y="1600200"/>
            <a:ext cx="4035425" cy="4870450"/>
          </a:xfrm>
        </p:spPr>
        <p:txBody>
          <a:bodyPr/>
          <a:lstStyle/>
          <a:p>
            <a:pPr lvl="0"/>
            <a:endParaRPr lang="de-DE" noProof="0" smtClean="0"/>
          </a:p>
        </p:txBody>
      </p:sp>
      <p:sp>
        <p:nvSpPr>
          <p:cNvPr id="4" name="Text Placeholder 3"/>
          <p:cNvSpPr>
            <a:spLocks noGrp="1"/>
          </p:cNvSpPr>
          <p:nvPr>
            <p:ph type="body" sz="half" idx="2"/>
          </p:nvPr>
        </p:nvSpPr>
        <p:spPr>
          <a:xfrm>
            <a:off x="4645025" y="1600200"/>
            <a:ext cx="4035425" cy="487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9"/>
          <p:cNvSpPr>
            <a:spLocks noGrp="1" noChangeArrowheads="1"/>
          </p:cNvSpPr>
          <p:nvPr>
            <p:ph type="sldNum" idx="10"/>
          </p:nvPr>
        </p:nvSpPr>
        <p:spPr>
          <a:ln/>
        </p:spPr>
        <p:txBody>
          <a:bodyPr/>
          <a:lstStyle>
            <a:lvl1pPr>
              <a:defRPr/>
            </a:lvl1pPr>
          </a:lstStyle>
          <a:p>
            <a:pPr>
              <a:defRPr/>
            </a:pPr>
            <a:fld id="{34D0DBE6-CC6A-4EC5-BBD5-8C98EA0601A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9"/>
          <p:cNvSpPr>
            <a:spLocks noGrp="1" noChangeArrowheads="1"/>
          </p:cNvSpPr>
          <p:nvPr>
            <p:ph type="sldNum" idx="10"/>
          </p:nvPr>
        </p:nvSpPr>
        <p:spPr>
          <a:ln/>
        </p:spPr>
        <p:txBody>
          <a:bodyPr/>
          <a:lstStyle>
            <a:lvl1pPr>
              <a:defRPr/>
            </a:lvl1pPr>
          </a:lstStyle>
          <a:p>
            <a:pPr>
              <a:defRPr/>
            </a:pPr>
            <a:fld id="{1D463340-DC82-45FA-A377-A7AB4170FD4B}"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fld id="{243DC507-14BC-4563-BC2B-526CB70ECB6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5425"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5025" y="1600200"/>
            <a:ext cx="4035425"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9"/>
          <p:cNvSpPr>
            <a:spLocks noGrp="1" noChangeArrowheads="1"/>
          </p:cNvSpPr>
          <p:nvPr>
            <p:ph type="sldNum" idx="10"/>
          </p:nvPr>
        </p:nvSpPr>
        <p:spPr>
          <a:ln/>
        </p:spPr>
        <p:txBody>
          <a:bodyPr/>
          <a:lstStyle>
            <a:lvl1pPr>
              <a:defRPr/>
            </a:lvl1pPr>
          </a:lstStyle>
          <a:p>
            <a:pPr>
              <a:defRPr/>
            </a:pPr>
            <a:fld id="{F2C6212D-7737-4098-AF0E-481200E4A69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9"/>
          <p:cNvSpPr>
            <a:spLocks noGrp="1" noChangeArrowheads="1"/>
          </p:cNvSpPr>
          <p:nvPr>
            <p:ph type="sldNum" idx="10"/>
          </p:nvPr>
        </p:nvSpPr>
        <p:spPr>
          <a:ln/>
        </p:spPr>
        <p:txBody>
          <a:bodyPr/>
          <a:lstStyle>
            <a:lvl1pPr>
              <a:defRPr/>
            </a:lvl1pPr>
          </a:lstStyle>
          <a:p>
            <a:pPr>
              <a:defRPr/>
            </a:pPr>
            <a:fld id="{350F8727-6850-4BD8-A734-C0D1C5560A7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9"/>
          <p:cNvSpPr>
            <a:spLocks noGrp="1" noChangeArrowheads="1"/>
          </p:cNvSpPr>
          <p:nvPr>
            <p:ph type="sldNum" idx="10"/>
          </p:nvPr>
        </p:nvSpPr>
        <p:spPr>
          <a:ln/>
        </p:spPr>
        <p:txBody>
          <a:bodyPr/>
          <a:lstStyle>
            <a:lvl1pPr>
              <a:defRPr/>
            </a:lvl1pPr>
          </a:lstStyle>
          <a:p>
            <a:pPr>
              <a:defRPr/>
            </a:pPr>
            <a:fld id="{6231DFBC-2454-451B-9C42-04D7F724382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74BF2C0F-05D6-4882-A325-BE394602789D}"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6436A624-A21F-4536-94D3-C1AEDDF981C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44EFD112-2322-4E3C-9DD3-0E36B4B34AE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3733800" cy="274638"/>
          </a:xfrm>
          <a:prstGeom prst="rect">
            <a:avLst/>
          </a:prstGeom>
          <a:solidFill>
            <a:srgbClr val="0E4851"/>
          </a:solidFill>
          <a:ln w="9525">
            <a:noFill/>
            <a:round/>
            <a:headEnd/>
            <a:tailEnd/>
          </a:ln>
          <a:effectLst>
            <a:outerShdw dist="23040" dir="5400000" algn="ctr" rotWithShape="0">
              <a:srgbClr val="808080">
                <a:alpha val="35036"/>
              </a:srgbClr>
            </a:outerShdw>
          </a:effectLst>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i="1">
                <a:solidFill>
                  <a:srgbClr val="FFFFFF"/>
                </a:solidFill>
                <a:latin typeface="Calibri" charset="0"/>
                <a:cs typeface="Arial Unicode MS" charset="0"/>
              </a:rPr>
              <a:t>Introduction to Information Retrieval</a:t>
            </a:r>
          </a:p>
        </p:txBody>
      </p:sp>
      <p:sp>
        <p:nvSpPr>
          <p:cNvPr id="3074" name="Rectangle 2"/>
          <p:cNvSpPr>
            <a:spLocks noChangeArrowheads="1"/>
          </p:cNvSpPr>
          <p:nvPr/>
        </p:nvSpPr>
        <p:spPr bwMode="auto">
          <a:xfrm>
            <a:off x="3733800" y="0"/>
            <a:ext cx="3886200" cy="274638"/>
          </a:xfrm>
          <a:prstGeom prst="rect">
            <a:avLst/>
          </a:prstGeom>
          <a:solidFill>
            <a:srgbClr val="0E4851"/>
          </a:solidFill>
          <a:ln w="9525">
            <a:noFill/>
            <a:round/>
            <a:headEnd/>
            <a:tailEnd/>
          </a:ln>
          <a:effectLst>
            <a:outerShdw dist="23040" dir="5400000" algn="ctr" rotWithShape="0">
              <a:srgbClr val="808080">
                <a:alpha val="35036"/>
              </a:srgbClr>
            </a:outerShdw>
          </a:effectLst>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a:solidFill>
                  <a:srgbClr val="FFFFFF"/>
                </a:solidFill>
                <a:latin typeface="Calibri" charset="0"/>
                <a:cs typeface="Arial Unicode MS" charset="0"/>
              </a:rPr>
              <a:t> </a:t>
            </a:r>
          </a:p>
        </p:txBody>
      </p:sp>
      <p:sp>
        <p:nvSpPr>
          <p:cNvPr id="3075" name="Rectangle 3"/>
          <p:cNvSpPr>
            <a:spLocks noChangeArrowheads="1"/>
          </p:cNvSpPr>
          <p:nvPr/>
        </p:nvSpPr>
        <p:spPr bwMode="auto">
          <a:xfrm>
            <a:off x="7620000" y="0"/>
            <a:ext cx="1524000" cy="274638"/>
          </a:xfrm>
          <a:prstGeom prst="rect">
            <a:avLst/>
          </a:prstGeom>
          <a:solidFill>
            <a:srgbClr val="139CB7"/>
          </a:solidFill>
          <a:ln w="9525">
            <a:noFill/>
            <a:round/>
            <a:headEnd/>
            <a:tailEnd/>
          </a:ln>
          <a:effectLst>
            <a:outerShdw dist="23040" dir="5400000" algn="ctr" rotWithShape="0">
              <a:srgbClr val="808080">
                <a:alpha val="35036"/>
              </a:srgbClr>
            </a:outerShdw>
          </a:effectLst>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a:solidFill>
                  <a:srgbClr val="FFFFFF"/>
                </a:solidFill>
                <a:latin typeface="Calibri" charset="0"/>
                <a:cs typeface="Arial Unicode MS" charset="0"/>
              </a:rPr>
              <a:t> </a:t>
            </a:r>
          </a:p>
        </p:txBody>
      </p:sp>
      <p:sp>
        <p:nvSpPr>
          <p:cNvPr id="3076" name="Line 4"/>
          <p:cNvSpPr>
            <a:spLocks noChangeShapeType="1"/>
          </p:cNvSpPr>
          <p:nvPr/>
        </p:nvSpPr>
        <p:spPr bwMode="auto">
          <a:xfrm>
            <a:off x="228600" y="1447800"/>
            <a:ext cx="8686800" cy="1588"/>
          </a:xfrm>
          <a:prstGeom prst="line">
            <a:avLst/>
          </a:prstGeom>
          <a:noFill/>
          <a:ln w="38160">
            <a:solidFill>
              <a:srgbClr val="139CB7"/>
            </a:solidFill>
            <a:miter lim="800000"/>
            <a:headEnd/>
            <a:tailEnd/>
          </a:ln>
          <a:effectLst>
            <a:outerShdw dist="20160" dir="5400000" algn="ctr" rotWithShape="0">
              <a:srgbClr val="808080">
                <a:alpha val="38034"/>
              </a:srgbClr>
            </a:outerShdw>
          </a:effectLst>
        </p:spPr>
        <p:txBody>
          <a:bodyPr/>
          <a:lstStyle/>
          <a:p>
            <a:pPr>
              <a:buClr>
                <a:srgbClr val="000000"/>
              </a:buClr>
              <a:buSzPct val="100000"/>
              <a:buFont typeface="Times New Roman" pitchFamily="16" charset="0"/>
              <a:buNone/>
              <a:defRPr/>
            </a:pPr>
            <a:endParaRPr lang="de-DE">
              <a:ea typeface="+mn-ea"/>
              <a:cs typeface="Arial Unicode MS" charset="0"/>
            </a:endParaRPr>
          </a:p>
        </p:txBody>
      </p:sp>
      <p:sp>
        <p:nvSpPr>
          <p:cNvPr id="78854" name="Rectangle 5"/>
          <p:cNvSpPr>
            <a:spLocks noGrp="1" noChangeArrowheads="1"/>
          </p:cNvSpPr>
          <p:nvPr>
            <p:ph type="title"/>
          </p:nvPr>
        </p:nvSpPr>
        <p:spPr bwMode="auto">
          <a:xfrm>
            <a:off x="457200" y="104775"/>
            <a:ext cx="8223250" cy="1306513"/>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78855" name="Rectangle 6"/>
          <p:cNvSpPr>
            <a:spLocks noGrp="1" noChangeArrowheads="1"/>
          </p:cNvSpPr>
          <p:nvPr>
            <p:ph type="body" idx="1"/>
          </p:nvPr>
        </p:nvSpPr>
        <p:spPr bwMode="auto">
          <a:xfrm>
            <a:off x="457200" y="1600200"/>
            <a:ext cx="8223250" cy="48704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7"/>
          <p:cNvSpPr txBox="1">
            <a:spLocks noChangeArrowheads="1"/>
          </p:cNvSpPr>
          <p:nvPr/>
        </p:nvSpPr>
        <p:spPr bwMode="auto">
          <a:xfrm>
            <a:off x="457200" y="6369050"/>
            <a:ext cx="21336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3080" name="Text Box 8"/>
          <p:cNvSpPr txBox="1">
            <a:spLocks noChangeArrowheads="1"/>
          </p:cNvSpPr>
          <p:nvPr/>
        </p:nvSpPr>
        <p:spPr bwMode="auto">
          <a:xfrm>
            <a:off x="3124200" y="6369050"/>
            <a:ext cx="28956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3081" name="Rectangle 9"/>
          <p:cNvSpPr>
            <a:spLocks noGrp="1" noChangeArrowheads="1"/>
          </p:cNvSpPr>
          <p:nvPr>
            <p:ph type="sldNum"/>
          </p:nvPr>
        </p:nvSpPr>
        <p:spPr bwMode="auto">
          <a:xfrm>
            <a:off x="6553200" y="6456363"/>
            <a:ext cx="2127250" cy="2746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SzPct val="100000"/>
              <a:buFontTx/>
              <a:buNone/>
              <a:tabLst>
                <a:tab pos="723900" algn="l"/>
                <a:tab pos="1447800" algn="l"/>
              </a:tabLst>
              <a:defRPr sz="1200">
                <a:solidFill>
                  <a:srgbClr val="898989"/>
                </a:solidFill>
                <a:latin typeface="+mn-lt"/>
                <a:ea typeface="+mn-ea"/>
                <a:cs typeface="Arial Unicode MS" charset="0"/>
              </a:defRPr>
            </a:lvl1pPr>
          </a:lstStyle>
          <a:p>
            <a:pPr>
              <a:defRPr/>
            </a:pPr>
            <a:fld id="{F1FB7D08-67DA-430D-B31F-1498AA061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hf hdr="0" ftr="0" dt="0"/>
  <p:txStyles>
    <p:titleStyle>
      <a:lvl1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2pPr>
      <a:lvl3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3pPr>
      <a:lvl4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4pPr>
      <a:lvl5pPr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000">
          <a:solidFill>
            <a:srgbClr val="000000"/>
          </a:solidFill>
          <a:latin typeface="Calibri"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0.png"/><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6.png"/><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gn="ctr">
              <a:buFont typeface="Wingdings" charset="2"/>
              <a:buNone/>
              <a:defRPr/>
            </a:pPr>
            <a:r>
              <a:rPr lang="tr-TR" dirty="0" smtClean="0">
                <a:ea typeface="ＭＳ Ｐゴシック" charset="-128"/>
              </a:rPr>
              <a:t>CSE 538</a:t>
            </a:r>
          </a:p>
          <a:p>
            <a:pPr algn="ctr">
              <a:buFont typeface="Wingdings" charset="2"/>
              <a:buNone/>
              <a:defRPr/>
            </a:pPr>
            <a:endParaRPr lang="tr-TR" dirty="0" smtClean="0">
              <a:ea typeface="ＭＳ Ｐゴシック" charset="-128"/>
            </a:endParaRPr>
          </a:p>
          <a:p>
            <a:pPr algn="ctr">
              <a:buFont typeface="Wingdings" charset="2"/>
              <a:buNone/>
              <a:defRPr/>
            </a:pPr>
            <a:r>
              <a:rPr lang="tr-TR" dirty="0" smtClean="0">
                <a:ea typeface="ＭＳ Ｐゴシック" charset="-128"/>
              </a:rPr>
              <a:t>MRS BOOK – CHAPTER VIII</a:t>
            </a:r>
          </a:p>
          <a:p>
            <a:pPr algn="ctr">
              <a:buNone/>
            </a:pPr>
            <a:r>
              <a:rPr lang="en-US" dirty="0" smtClean="0"/>
              <a:t>Evaluation &amp; Result Summaries</a:t>
            </a:r>
            <a:endParaRPr lang="en-US" dirty="0"/>
          </a:p>
        </p:txBody>
      </p:sp>
      <p:sp>
        <p:nvSpPr>
          <p:cNvPr id="2" name="Slide Number Placeholder 1"/>
          <p:cNvSpPr>
            <a:spLocks noGrp="1"/>
          </p:cNvSpPr>
          <p:nvPr>
            <p:ph type="sldNum" idx="10"/>
          </p:nvPr>
        </p:nvSpPr>
        <p:spPr/>
        <p:txBody>
          <a:bodyPr/>
          <a:lstStyle/>
          <a:p>
            <a:pPr>
              <a:defRPr/>
            </a:pPr>
            <a:fld id="{B4197FBB-C416-4B51-9ADA-F9A87D712B86}" type="slidenum">
              <a:rPr lang="en-US" smtClean="0"/>
              <a:pPr>
                <a:defRPr/>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Tiered</a:t>
            </a:r>
            <a:r>
              <a:rPr lang="de-DE" sz="3600" dirty="0" smtClean="0">
                <a:solidFill>
                  <a:schemeClr val="tx1"/>
                </a:solidFill>
                <a:latin typeface="+mj-lt"/>
              </a:rPr>
              <a:t> </a:t>
            </a:r>
            <a:r>
              <a:rPr lang="de-DE" sz="3600" dirty="0" err="1" smtClean="0">
                <a:solidFill>
                  <a:schemeClr val="tx1"/>
                </a:solidFill>
                <a:latin typeface="+mj-lt"/>
              </a:rPr>
              <a:t>index</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2214578"/>
            <a:ext cx="828680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en-US"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a:t>
            </a:fld>
            <a:endParaRPr lang="en-US"/>
          </a:p>
        </p:txBody>
      </p:sp>
      <p:pic>
        <p:nvPicPr>
          <p:cNvPr id="8" name="Picture 7" descr="1008.png"/>
          <p:cNvPicPr>
            <a:picLocks noChangeAspect="1"/>
          </p:cNvPicPr>
          <p:nvPr/>
        </p:nvPicPr>
        <p:blipFill>
          <a:blip r:embed="rId3" cstate="print"/>
          <a:stretch>
            <a:fillRect/>
          </a:stretch>
        </p:blipFill>
        <p:spPr>
          <a:xfrm>
            <a:off x="714347" y="1571611"/>
            <a:ext cx="4071967" cy="484576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Dynamic </a:t>
            </a:r>
            <a:r>
              <a:rPr lang="de-DE" sz="3600" dirty="0" err="1" smtClean="0">
                <a:solidFill>
                  <a:schemeClr val="tx1"/>
                </a:solidFill>
                <a:latin typeface="+mj-lt"/>
              </a:rPr>
              <a:t>summaries</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571612"/>
            <a:ext cx="8643998" cy="3357586"/>
          </a:xfrm>
          <a:prstGeom prst="rect">
            <a:avLst/>
          </a:prstGeom>
          <a:noFill/>
          <a:ln w="9525">
            <a:noFill/>
            <a:round/>
            <a:headEnd/>
            <a:tailEnd/>
          </a:ln>
        </p:spPr>
        <p:txBody>
          <a:bodyPr/>
          <a:lstStyle/>
          <a:p>
            <a:pPr lvl="1">
              <a:buClr>
                <a:srgbClr val="336699"/>
              </a:buClr>
              <a:buFont typeface="Wingdings" pitchFamily="2" charset="2"/>
              <a:buChar char="§"/>
            </a:pPr>
            <a:r>
              <a:rPr lang="en-US" dirty="0" smtClean="0">
                <a:solidFill>
                  <a:schemeClr val="tx1"/>
                </a:solidFill>
                <a:latin typeface="+mj-lt"/>
              </a:rPr>
              <a:t>Real estate on the search result page is limited ! </a:t>
            </a:r>
            <a:r>
              <a:rPr lang="en-US" dirty="0" smtClean="0">
                <a:solidFill>
                  <a:srgbClr val="FF0000"/>
                </a:solidFill>
                <a:latin typeface="+mj-lt"/>
              </a:rPr>
              <a:t>Snippets </a:t>
            </a:r>
            <a:r>
              <a:rPr lang="de-DE" dirty="0" smtClean="0">
                <a:solidFill>
                  <a:srgbClr val="FF0000"/>
                </a:solidFill>
                <a:latin typeface="+mj-lt"/>
              </a:rPr>
              <a:t>must </a:t>
            </a:r>
            <a:r>
              <a:rPr lang="de-DE" dirty="0" err="1" smtClean="0">
                <a:solidFill>
                  <a:srgbClr val="FF0000"/>
                </a:solidFill>
                <a:latin typeface="+mj-lt"/>
              </a:rPr>
              <a:t>be</a:t>
            </a:r>
            <a:r>
              <a:rPr lang="de-DE" dirty="0" smtClean="0">
                <a:solidFill>
                  <a:srgbClr val="FF0000"/>
                </a:solidFill>
                <a:latin typeface="+mj-lt"/>
              </a:rPr>
              <a:t> </a:t>
            </a:r>
            <a:r>
              <a:rPr lang="de-DE" dirty="0" err="1" smtClean="0">
                <a:solidFill>
                  <a:srgbClr val="FF0000"/>
                </a:solidFill>
                <a:latin typeface="+mj-lt"/>
              </a:rPr>
              <a:t>short</a:t>
            </a:r>
            <a:r>
              <a:rPr lang="de-DE" dirty="0" smtClean="0">
                <a:solidFill>
                  <a:schemeClr val="tx1"/>
                </a:solidFill>
                <a:latin typeface="+mj-lt"/>
              </a:rPr>
              <a:t> . . .</a:t>
            </a:r>
          </a:p>
          <a:p>
            <a:pPr lvl="1">
              <a:buClr>
                <a:srgbClr val="336699"/>
              </a:buClr>
              <a:buFont typeface="Wingdings" pitchFamily="2" charset="2"/>
              <a:buChar char="§"/>
            </a:pPr>
            <a:r>
              <a:rPr lang="en-US" dirty="0" smtClean="0">
                <a:solidFill>
                  <a:schemeClr val="tx1"/>
                </a:solidFill>
                <a:latin typeface="+mj-lt"/>
              </a:rPr>
              <a:t>. . . but snippets </a:t>
            </a:r>
            <a:r>
              <a:rPr lang="en-US" dirty="0" smtClean="0">
                <a:solidFill>
                  <a:srgbClr val="FF0000"/>
                </a:solidFill>
                <a:latin typeface="+mj-lt"/>
              </a:rPr>
              <a:t>must be long enough to be meaningful</a:t>
            </a:r>
            <a:r>
              <a:rPr lang="en-US" dirty="0" smtClean="0">
                <a:solidFill>
                  <a:schemeClr val="tx1"/>
                </a:solidFill>
                <a:latin typeface="+mj-lt"/>
              </a:rPr>
              <a:t>.</a:t>
            </a:r>
          </a:p>
          <a:p>
            <a:pPr lvl="1">
              <a:buClr>
                <a:srgbClr val="336699"/>
              </a:buClr>
              <a:buFont typeface="Wingdings" pitchFamily="2" charset="2"/>
              <a:buChar char="§"/>
            </a:pPr>
            <a:r>
              <a:rPr lang="en-US" dirty="0" smtClean="0">
                <a:solidFill>
                  <a:schemeClr val="tx1"/>
                </a:solidFill>
                <a:latin typeface="+mj-lt"/>
              </a:rPr>
              <a:t>Snippets should communicate whether and how the document </a:t>
            </a:r>
            <a:r>
              <a:rPr lang="de-DE" dirty="0" err="1" smtClean="0">
                <a:solidFill>
                  <a:schemeClr val="tx1"/>
                </a:solidFill>
                <a:latin typeface="+mj-lt"/>
              </a:rPr>
              <a:t>answers</a:t>
            </a:r>
            <a:r>
              <a:rPr lang="de-DE" dirty="0" smtClean="0">
                <a:solidFill>
                  <a:schemeClr val="tx1"/>
                </a:solidFill>
                <a:latin typeface="+mj-lt"/>
              </a:rPr>
              <a:t> </a:t>
            </a:r>
            <a:r>
              <a:rPr lang="de-DE" dirty="0" err="1" smtClean="0">
                <a:solidFill>
                  <a:schemeClr val="tx1"/>
                </a:solidFill>
                <a:latin typeface="+mj-lt"/>
              </a:rPr>
              <a:t>the</a:t>
            </a:r>
            <a:r>
              <a:rPr lang="de-DE" dirty="0" smtClean="0">
                <a:solidFill>
                  <a:schemeClr val="tx1"/>
                </a:solidFill>
                <a:latin typeface="+mj-lt"/>
              </a:rPr>
              <a:t> </a:t>
            </a:r>
            <a:r>
              <a:rPr lang="de-DE" dirty="0" err="1" smtClean="0">
                <a:solidFill>
                  <a:schemeClr val="tx1"/>
                </a:solidFill>
                <a:latin typeface="+mj-lt"/>
              </a:rPr>
              <a:t>query</a:t>
            </a:r>
            <a:r>
              <a:rPr lang="de-DE" dirty="0" smtClean="0">
                <a:solidFill>
                  <a:schemeClr val="tx1"/>
                </a:solidFill>
                <a:latin typeface="+mj-lt"/>
              </a:rPr>
              <a:t>.</a:t>
            </a:r>
          </a:p>
          <a:p>
            <a:pPr lvl="1">
              <a:buClr>
                <a:srgbClr val="336699"/>
              </a:buClr>
              <a:buFont typeface="Wingdings" pitchFamily="2" charset="2"/>
              <a:buChar char="§"/>
            </a:pPr>
            <a:r>
              <a:rPr lang="de-DE" dirty="0" err="1" smtClean="0">
                <a:solidFill>
                  <a:schemeClr val="tx1"/>
                </a:solidFill>
                <a:latin typeface="+mj-lt"/>
              </a:rPr>
              <a:t>Ideally</a:t>
            </a:r>
            <a:r>
              <a:rPr lang="de-DE" dirty="0" smtClean="0">
                <a:solidFill>
                  <a:schemeClr val="tx1"/>
                </a:solidFill>
                <a:latin typeface="+mj-lt"/>
              </a:rPr>
              <a:t>: </a:t>
            </a:r>
            <a:r>
              <a:rPr lang="de-DE" dirty="0" err="1" smtClean="0">
                <a:solidFill>
                  <a:schemeClr val="tx1"/>
                </a:solidFill>
                <a:latin typeface="+mj-lt"/>
              </a:rPr>
              <a:t>linguistically</a:t>
            </a:r>
            <a:r>
              <a:rPr lang="de-DE" dirty="0" smtClean="0">
                <a:solidFill>
                  <a:schemeClr val="tx1"/>
                </a:solidFill>
                <a:latin typeface="+mj-lt"/>
              </a:rPr>
              <a:t> well-</a:t>
            </a:r>
            <a:r>
              <a:rPr lang="de-DE" dirty="0" err="1" smtClean="0">
                <a:solidFill>
                  <a:schemeClr val="tx1"/>
                </a:solidFill>
                <a:latin typeface="+mj-lt"/>
              </a:rPr>
              <a:t>formed</a:t>
            </a:r>
            <a:r>
              <a:rPr lang="de-DE" dirty="0" smtClean="0">
                <a:solidFill>
                  <a:schemeClr val="tx1"/>
                </a:solidFill>
                <a:latin typeface="+mj-lt"/>
              </a:rPr>
              <a:t> </a:t>
            </a:r>
            <a:r>
              <a:rPr lang="de-DE" dirty="0" err="1" smtClean="0">
                <a:solidFill>
                  <a:schemeClr val="tx1"/>
                </a:solidFill>
                <a:latin typeface="+mj-lt"/>
              </a:rPr>
              <a:t>snippets</a:t>
            </a:r>
            <a:endParaRPr lang="de-DE" dirty="0" smtClean="0">
              <a:solidFill>
                <a:schemeClr val="tx1"/>
              </a:solidFill>
              <a:latin typeface="+mj-lt"/>
            </a:endParaRPr>
          </a:p>
          <a:p>
            <a:pPr lvl="1">
              <a:buClr>
                <a:srgbClr val="336699"/>
              </a:buClr>
              <a:buFont typeface="Wingdings" pitchFamily="2" charset="2"/>
              <a:buChar char="§"/>
            </a:pPr>
            <a:r>
              <a:rPr lang="en-US" dirty="0" smtClean="0">
                <a:solidFill>
                  <a:schemeClr val="tx1"/>
                </a:solidFill>
                <a:latin typeface="+mj-lt"/>
              </a:rPr>
              <a:t>Ideally: the snippet should answer the query, so we don’t have to look at the document.</a:t>
            </a:r>
          </a:p>
          <a:p>
            <a:pPr lvl="1">
              <a:buClr>
                <a:srgbClr val="336699"/>
              </a:buClr>
              <a:buFont typeface="Wingdings" pitchFamily="2" charset="2"/>
              <a:buChar char="§"/>
            </a:pPr>
            <a:r>
              <a:rPr lang="en-US" dirty="0" smtClean="0">
                <a:solidFill>
                  <a:srgbClr val="FF0000"/>
                </a:solidFill>
                <a:latin typeface="+mj-lt"/>
              </a:rPr>
              <a:t>Dynamic summaries are a big part of user happiness</a:t>
            </a:r>
            <a:r>
              <a:rPr lang="en-US" dirty="0" smtClean="0">
                <a:solidFill>
                  <a:schemeClr val="tx1"/>
                </a:solidFill>
                <a:latin typeface="+mj-lt"/>
              </a:rPr>
              <a:t> because    </a:t>
            </a:r>
            <a:r>
              <a:rPr lang="de-DE" dirty="0" smtClean="0">
                <a:solidFill>
                  <a:schemeClr val="tx1"/>
                </a:solidFill>
                <a:latin typeface="+mj-lt"/>
              </a:rPr>
              <a:t>. . .</a:t>
            </a:r>
          </a:p>
          <a:p>
            <a:pPr lvl="2">
              <a:buClr>
                <a:srgbClr val="336699"/>
              </a:buClr>
              <a:buFont typeface="Wingdings" pitchFamily="2" charset="2"/>
              <a:buChar char="§"/>
            </a:pPr>
            <a:r>
              <a:rPr lang="en-US" sz="2200" dirty="0" smtClean="0">
                <a:solidFill>
                  <a:schemeClr val="tx1"/>
                </a:solidFill>
                <a:latin typeface="+mj-lt"/>
              </a:rPr>
              <a:t>. . .we can quickly scan them to find the relevant document we </a:t>
            </a:r>
            <a:r>
              <a:rPr lang="de-DE" sz="2200" dirty="0" err="1" smtClean="0">
                <a:solidFill>
                  <a:schemeClr val="tx1"/>
                </a:solidFill>
                <a:latin typeface="+mj-lt"/>
              </a:rPr>
              <a:t>then</a:t>
            </a:r>
            <a:r>
              <a:rPr lang="de-DE" sz="2200" dirty="0" smtClean="0">
                <a:solidFill>
                  <a:schemeClr val="tx1"/>
                </a:solidFill>
                <a:latin typeface="+mj-lt"/>
              </a:rPr>
              <a:t> </a:t>
            </a:r>
            <a:r>
              <a:rPr lang="de-DE" sz="2200" dirty="0" err="1" smtClean="0">
                <a:solidFill>
                  <a:schemeClr val="tx1"/>
                </a:solidFill>
                <a:latin typeface="+mj-lt"/>
              </a:rPr>
              <a:t>click</a:t>
            </a:r>
            <a:r>
              <a:rPr lang="de-DE" sz="2200" dirty="0" smtClean="0">
                <a:solidFill>
                  <a:schemeClr val="tx1"/>
                </a:solidFill>
                <a:latin typeface="+mj-lt"/>
              </a:rPr>
              <a:t> on.</a:t>
            </a:r>
          </a:p>
          <a:p>
            <a:pPr lvl="2">
              <a:buClr>
                <a:srgbClr val="336699"/>
              </a:buClr>
              <a:buFont typeface="Wingdings" pitchFamily="2" charset="2"/>
              <a:buChar char="§"/>
            </a:pPr>
            <a:r>
              <a:rPr lang="en-US" sz="2200" dirty="0" smtClean="0">
                <a:solidFill>
                  <a:schemeClr val="tx1"/>
                </a:solidFill>
                <a:latin typeface="+mj-lt"/>
              </a:rPr>
              <a:t>. . . in many cases, we don’t have to click at all and save time.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100</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Resources</a:t>
            </a:r>
          </a:p>
        </p:txBody>
      </p:sp>
      <p:sp>
        <p:nvSpPr>
          <p:cNvPr id="84996" name="Text Box 3"/>
          <p:cNvSpPr txBox="1">
            <a:spLocks noChangeArrowheads="1"/>
          </p:cNvSpPr>
          <p:nvPr/>
        </p:nvSpPr>
        <p:spPr bwMode="auto">
          <a:xfrm>
            <a:off x="214282" y="1571612"/>
            <a:ext cx="8643998"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smtClean="0">
                <a:solidFill>
                  <a:schemeClr val="tx1"/>
                </a:solidFill>
                <a:latin typeface="+mj-lt"/>
              </a:rPr>
              <a:t>Chapter 8 </a:t>
            </a:r>
            <a:r>
              <a:rPr lang="de-DE" dirty="0" err="1" smtClean="0">
                <a:solidFill>
                  <a:schemeClr val="tx1"/>
                </a:solidFill>
                <a:latin typeface="+mj-lt"/>
              </a:rPr>
              <a:t>of</a:t>
            </a:r>
            <a:r>
              <a:rPr lang="de-DE" dirty="0" smtClean="0">
                <a:solidFill>
                  <a:schemeClr val="tx1"/>
                </a:solidFill>
                <a:latin typeface="+mj-lt"/>
              </a:rPr>
              <a:t> IIR</a:t>
            </a:r>
          </a:p>
          <a:p>
            <a:pPr lvl="1">
              <a:spcBef>
                <a:spcPts val="700"/>
              </a:spcBef>
              <a:buClr>
                <a:srgbClr val="336699"/>
              </a:buClr>
              <a:buFont typeface="Wingdings" pitchFamily="2" charset="2"/>
              <a:buChar char="§"/>
            </a:pPr>
            <a:r>
              <a:rPr lang="de-DE" dirty="0" smtClean="0">
                <a:solidFill>
                  <a:schemeClr val="tx1"/>
                </a:solidFill>
                <a:latin typeface="+mj-lt"/>
              </a:rPr>
              <a:t>Resources </a:t>
            </a:r>
            <a:r>
              <a:rPr lang="de-DE" dirty="0" err="1" smtClean="0">
                <a:solidFill>
                  <a:schemeClr val="tx1"/>
                </a:solidFill>
                <a:latin typeface="+mj-lt"/>
              </a:rPr>
              <a:t>at</a:t>
            </a:r>
            <a:r>
              <a:rPr lang="de-DE" dirty="0" smtClean="0">
                <a:solidFill>
                  <a:schemeClr val="tx1"/>
                </a:solidFill>
                <a:latin typeface="+mj-lt"/>
              </a:rPr>
              <a:t> http://ifnlp.org/ir</a:t>
            </a:r>
          </a:p>
          <a:p>
            <a:pPr lvl="2">
              <a:spcBef>
                <a:spcPts val="700"/>
              </a:spcBef>
              <a:buClr>
                <a:srgbClr val="336699"/>
              </a:buClr>
              <a:buFont typeface="Wingdings" pitchFamily="2" charset="2"/>
              <a:buChar char="§"/>
            </a:pPr>
            <a:r>
              <a:rPr lang="en-US" sz="2200" dirty="0" smtClean="0">
                <a:solidFill>
                  <a:schemeClr val="tx1"/>
                </a:solidFill>
                <a:latin typeface="+mj-lt"/>
              </a:rPr>
              <a:t>The TREC home page – TREC had a huge impact on </a:t>
            </a:r>
            <a:r>
              <a:rPr lang="de-DE" sz="2200" dirty="0" err="1" smtClean="0">
                <a:solidFill>
                  <a:schemeClr val="tx1"/>
                </a:solidFill>
                <a:latin typeface="+mj-lt"/>
              </a:rPr>
              <a:t>information</a:t>
            </a:r>
            <a:r>
              <a:rPr lang="de-DE" sz="2200" dirty="0" smtClean="0">
                <a:solidFill>
                  <a:schemeClr val="tx1"/>
                </a:solidFill>
                <a:latin typeface="+mj-lt"/>
              </a:rPr>
              <a:t> </a:t>
            </a:r>
            <a:r>
              <a:rPr lang="de-DE" sz="2200" dirty="0" err="1" smtClean="0">
                <a:solidFill>
                  <a:schemeClr val="tx1"/>
                </a:solidFill>
                <a:latin typeface="+mj-lt"/>
              </a:rPr>
              <a:t>retrieval</a:t>
            </a:r>
            <a:r>
              <a:rPr lang="de-DE" sz="2200" dirty="0" smtClean="0">
                <a:solidFill>
                  <a:schemeClr val="tx1"/>
                </a:solidFill>
                <a:latin typeface="+mj-lt"/>
              </a:rPr>
              <a:t> </a:t>
            </a:r>
            <a:r>
              <a:rPr lang="de-DE" sz="2200" dirty="0" err="1" smtClean="0">
                <a:solidFill>
                  <a:schemeClr val="tx1"/>
                </a:solidFill>
                <a:latin typeface="+mj-lt"/>
              </a:rPr>
              <a:t>evaluation</a:t>
            </a:r>
            <a:r>
              <a:rPr lang="de-DE" sz="2200" dirty="0" smtClean="0">
                <a:solidFill>
                  <a:schemeClr val="tx1"/>
                </a:solidFill>
                <a:latin typeface="+mj-lt"/>
              </a:rPr>
              <a:t>.</a:t>
            </a:r>
          </a:p>
          <a:p>
            <a:pPr lvl="2">
              <a:spcBef>
                <a:spcPts val="700"/>
              </a:spcBef>
              <a:buClr>
                <a:srgbClr val="336699"/>
              </a:buClr>
              <a:buFont typeface="Wingdings" pitchFamily="2" charset="2"/>
              <a:buChar char="§"/>
            </a:pPr>
            <a:r>
              <a:rPr lang="de-DE" sz="2200" dirty="0" err="1" smtClean="0">
                <a:solidFill>
                  <a:schemeClr val="tx1"/>
                </a:solidFill>
                <a:latin typeface="+mj-lt"/>
              </a:rPr>
              <a:t>Originator</a:t>
            </a:r>
            <a:r>
              <a:rPr lang="de-DE" sz="2200" dirty="0" smtClean="0">
                <a:solidFill>
                  <a:schemeClr val="tx1"/>
                </a:solidFill>
                <a:latin typeface="+mj-lt"/>
              </a:rPr>
              <a:t> </a:t>
            </a:r>
            <a:r>
              <a:rPr lang="de-DE" sz="2200" dirty="0" err="1" smtClean="0">
                <a:solidFill>
                  <a:schemeClr val="tx1"/>
                </a:solidFill>
                <a:latin typeface="+mj-lt"/>
              </a:rPr>
              <a:t>of</a:t>
            </a:r>
            <a:r>
              <a:rPr lang="de-DE" sz="2200" dirty="0" smtClean="0">
                <a:solidFill>
                  <a:schemeClr val="tx1"/>
                </a:solidFill>
                <a:latin typeface="+mj-lt"/>
              </a:rPr>
              <a:t> </a:t>
            </a:r>
            <a:r>
              <a:rPr lang="de-DE" sz="2200" i="1" dirty="0" smtClean="0">
                <a:solidFill>
                  <a:schemeClr val="tx1"/>
                </a:solidFill>
                <a:latin typeface="+mj-lt"/>
              </a:rPr>
              <a:t>F</a:t>
            </a:r>
            <a:r>
              <a:rPr lang="de-DE" sz="2200" dirty="0" smtClean="0">
                <a:solidFill>
                  <a:schemeClr val="tx1"/>
                </a:solidFill>
                <a:latin typeface="+mj-lt"/>
              </a:rPr>
              <a:t>-</a:t>
            </a:r>
            <a:r>
              <a:rPr lang="de-DE" sz="2200" dirty="0" err="1" smtClean="0">
                <a:solidFill>
                  <a:schemeClr val="tx1"/>
                </a:solidFill>
                <a:latin typeface="+mj-lt"/>
              </a:rPr>
              <a:t>measure</a:t>
            </a:r>
            <a:r>
              <a:rPr lang="de-DE" sz="2200" dirty="0" smtClean="0">
                <a:solidFill>
                  <a:schemeClr val="tx1"/>
                </a:solidFill>
                <a:latin typeface="+mj-lt"/>
              </a:rPr>
              <a:t>: Keith van </a:t>
            </a:r>
            <a:r>
              <a:rPr lang="de-DE" sz="2200" dirty="0" err="1" smtClean="0">
                <a:solidFill>
                  <a:schemeClr val="tx1"/>
                </a:solidFill>
                <a:latin typeface="+mj-lt"/>
              </a:rPr>
              <a:t>Rijsbergen</a:t>
            </a:r>
            <a:endParaRPr lang="de-DE" sz="2200" dirty="0" smtClean="0">
              <a:solidFill>
                <a:schemeClr val="tx1"/>
              </a:solidFill>
              <a:latin typeface="+mj-lt"/>
            </a:endParaRPr>
          </a:p>
          <a:p>
            <a:pPr lvl="2">
              <a:spcBef>
                <a:spcPts val="700"/>
              </a:spcBef>
              <a:buClr>
                <a:srgbClr val="336699"/>
              </a:buClr>
              <a:buFont typeface="Wingdings" pitchFamily="2" charset="2"/>
              <a:buChar char="§"/>
            </a:pPr>
            <a:r>
              <a:rPr lang="de-DE" sz="2200" dirty="0" smtClean="0">
                <a:solidFill>
                  <a:schemeClr val="tx1"/>
                </a:solidFill>
                <a:latin typeface="+mj-lt"/>
              </a:rPr>
              <a:t>More on A/B </a:t>
            </a:r>
            <a:r>
              <a:rPr lang="de-DE" sz="2200" dirty="0" err="1" smtClean="0">
                <a:solidFill>
                  <a:schemeClr val="tx1"/>
                </a:solidFill>
                <a:latin typeface="+mj-lt"/>
              </a:rPr>
              <a:t>testing</a:t>
            </a:r>
            <a:endParaRPr lang="de-DE" sz="2200" dirty="0" smtClean="0">
              <a:solidFill>
                <a:schemeClr val="tx1"/>
              </a:solidFill>
              <a:latin typeface="+mj-lt"/>
            </a:endParaRPr>
          </a:p>
          <a:p>
            <a:pPr lvl="2">
              <a:spcBef>
                <a:spcPts val="700"/>
              </a:spcBef>
              <a:buClr>
                <a:srgbClr val="336699"/>
              </a:buClr>
              <a:buFont typeface="Wingdings" pitchFamily="2" charset="2"/>
              <a:buChar char="§"/>
            </a:pPr>
            <a:r>
              <a:rPr lang="en-US" sz="2200" dirty="0" smtClean="0">
                <a:solidFill>
                  <a:schemeClr val="tx1"/>
                </a:solidFill>
                <a:latin typeface="+mj-lt"/>
              </a:rPr>
              <a:t>Too much A/B testing at Google?</a:t>
            </a:r>
          </a:p>
          <a:p>
            <a:pPr lvl="2">
              <a:spcBef>
                <a:spcPts val="700"/>
              </a:spcBef>
              <a:buClr>
                <a:srgbClr val="336699"/>
              </a:buClr>
              <a:buFont typeface="Wingdings" pitchFamily="2" charset="2"/>
              <a:buChar char="§"/>
            </a:pPr>
            <a:r>
              <a:rPr lang="en-US" sz="2200" dirty="0" err="1" smtClean="0">
                <a:solidFill>
                  <a:schemeClr val="tx1"/>
                </a:solidFill>
                <a:latin typeface="+mj-lt"/>
              </a:rPr>
              <a:t>Tombros</a:t>
            </a:r>
            <a:r>
              <a:rPr lang="en-US" sz="2200" dirty="0" smtClean="0">
                <a:solidFill>
                  <a:schemeClr val="tx1"/>
                </a:solidFill>
                <a:latin typeface="+mj-lt"/>
              </a:rPr>
              <a:t> &amp; Sanderson 1998: one of the first papers on </a:t>
            </a:r>
            <a:r>
              <a:rPr lang="de-DE" sz="2200" dirty="0" err="1" smtClean="0">
                <a:solidFill>
                  <a:schemeClr val="tx1"/>
                </a:solidFill>
                <a:latin typeface="+mj-lt"/>
              </a:rPr>
              <a:t>dynamic</a:t>
            </a:r>
            <a:r>
              <a:rPr lang="de-DE" sz="2200" dirty="0" smtClean="0">
                <a:solidFill>
                  <a:schemeClr val="tx1"/>
                </a:solidFill>
                <a:latin typeface="+mj-lt"/>
              </a:rPr>
              <a:t> </a:t>
            </a:r>
            <a:r>
              <a:rPr lang="de-DE" sz="2200" dirty="0" err="1" smtClean="0">
                <a:solidFill>
                  <a:schemeClr val="tx1"/>
                </a:solidFill>
                <a:latin typeface="+mj-lt"/>
              </a:rPr>
              <a:t>summaries</a:t>
            </a:r>
            <a:endParaRPr lang="de-DE" sz="2200" dirty="0" smtClean="0">
              <a:solidFill>
                <a:schemeClr val="tx1"/>
              </a:solidFill>
              <a:latin typeface="+mj-lt"/>
            </a:endParaRPr>
          </a:p>
          <a:p>
            <a:pPr lvl="2">
              <a:spcBef>
                <a:spcPts val="700"/>
              </a:spcBef>
              <a:buClr>
                <a:srgbClr val="336699"/>
              </a:buClr>
              <a:buFont typeface="Wingdings" pitchFamily="2" charset="2"/>
              <a:buChar char="§"/>
            </a:pPr>
            <a:r>
              <a:rPr lang="en-US" sz="2200" dirty="0" smtClean="0">
                <a:solidFill>
                  <a:schemeClr val="tx1"/>
                </a:solidFill>
                <a:latin typeface="+mj-lt"/>
              </a:rPr>
              <a:t>Google VP of Engineering on search quality evaluation at </a:t>
            </a:r>
            <a:r>
              <a:rPr lang="de-DE" sz="2200" dirty="0" smtClean="0">
                <a:solidFill>
                  <a:schemeClr val="tx1"/>
                </a:solidFill>
                <a:latin typeface="+mj-lt"/>
              </a:rPr>
              <a:t>Google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101</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smtClean="0"/>
              <a:t>Outline</a:t>
            </a:r>
            <a:endParaRPr lang="de-DE" dirty="0" smtClean="0"/>
          </a:p>
        </p:txBody>
      </p:sp>
      <p:sp>
        <p:nvSpPr>
          <p:cNvPr id="80899" name="Text Box 3"/>
          <p:cNvSpPr txBox="1">
            <a:spLocks noChangeArrowheads="1"/>
          </p:cNvSpPr>
          <p:nvPr/>
        </p:nvSpPr>
        <p:spPr bwMode="auto">
          <a:xfrm>
            <a:off x="138113" y="1714488"/>
            <a:ext cx="8505825" cy="4725988"/>
          </a:xfrm>
          <a:prstGeom prst="rect">
            <a:avLst/>
          </a:prstGeom>
          <a:noFill/>
          <a:ln w="9525">
            <a:noFill/>
            <a:round/>
            <a:headEnd/>
            <a:tailEnd/>
          </a:ln>
        </p:spPr>
        <p:txBody>
          <a:bodyPr/>
          <a:lstStyle/>
          <a:p>
            <a:pPr marL="514350" indent="-514350">
              <a:lnSpc>
                <a:spcPct val="150000"/>
              </a:lnSpc>
              <a:spcBef>
                <a:spcPts val="700"/>
              </a:spcBef>
              <a:buClr>
                <a:srgbClr val="BDD3E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a:t>
            </a:r>
            <a:r>
              <a:rPr lang="en-US" sz="3200" dirty="0" smtClean="0">
                <a:solidFill>
                  <a:srgbClr val="BDD3E9"/>
                </a:solidFill>
                <a:latin typeface="Calibri" charset="0"/>
              </a:rPr>
              <a:t>Recap </a:t>
            </a:r>
            <a:endParaRPr lang="en-US" sz="3200" dirty="0">
              <a:solidFill>
                <a:srgbClr val="BDD3E9"/>
              </a:solidFill>
              <a:latin typeface="Calibri" charset="0"/>
            </a:endParaRPr>
          </a:p>
          <a:p>
            <a:pPr marL="514350" indent="-514350">
              <a:lnSpc>
                <a:spcPct val="150000"/>
              </a:lnSpc>
              <a:spcBef>
                <a:spcPts val="700"/>
              </a:spcBef>
              <a:buClr>
                <a:srgbClr val="33669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a:t>
            </a:r>
            <a:r>
              <a:rPr lang="en-US" sz="3200" dirty="0" smtClean="0">
                <a:solidFill>
                  <a:srgbClr val="336699"/>
                </a:solidFill>
                <a:latin typeface="Calibri" charset="0"/>
              </a:rPr>
              <a:t>Unranked evaluation</a:t>
            </a:r>
            <a:endParaRPr lang="en-US" sz="3200" dirty="0">
              <a:solidFill>
                <a:srgbClr val="336699"/>
              </a:solidFill>
              <a:latin typeface="Calibri" charset="0"/>
            </a:endParaRPr>
          </a:p>
          <a:p>
            <a:pPr marL="514350" indent="-514350">
              <a:lnSpc>
                <a:spcPct val="150000"/>
              </a:lnSpc>
              <a:spcBef>
                <a:spcPts val="700"/>
              </a:spcBef>
              <a:buClr>
                <a:srgbClr val="BDD3E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Ranked evaluation </a:t>
            </a:r>
          </a:p>
          <a:p>
            <a:pPr marL="514350" indent="-514350">
              <a:lnSpc>
                <a:spcPct val="150000"/>
              </a:lnSpc>
              <a:spcBef>
                <a:spcPts val="700"/>
              </a:spcBef>
              <a:buClr>
                <a:srgbClr val="BDD3E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Evaluation benchmarks</a:t>
            </a:r>
          </a:p>
          <a:p>
            <a:pPr marL="514350" indent="-514350">
              <a:lnSpc>
                <a:spcPct val="150000"/>
              </a:lnSpc>
              <a:spcBef>
                <a:spcPts val="700"/>
              </a:spcBef>
              <a:buClr>
                <a:srgbClr val="BDD3E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Result summaries</a:t>
            </a: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Measures for a search engine</a:t>
            </a:r>
          </a:p>
        </p:txBody>
      </p:sp>
      <p:sp>
        <p:nvSpPr>
          <p:cNvPr id="84996" name="Text Box 3"/>
          <p:cNvSpPr txBox="1">
            <a:spLocks noChangeArrowheads="1"/>
          </p:cNvSpPr>
          <p:nvPr/>
        </p:nvSpPr>
        <p:spPr bwMode="auto">
          <a:xfrm>
            <a:off x="214282" y="2214578"/>
            <a:ext cx="828680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How fast does it index</a:t>
            </a:r>
          </a:p>
          <a:p>
            <a:pPr lvl="2">
              <a:spcBef>
                <a:spcPts val="700"/>
              </a:spcBef>
              <a:buClr>
                <a:srgbClr val="336699"/>
              </a:buClr>
              <a:buFont typeface="Wingdings" pitchFamily="2" charset="2"/>
              <a:buChar char="§"/>
            </a:pPr>
            <a:r>
              <a:rPr lang="en-US" sz="2200" dirty="0" smtClean="0">
                <a:solidFill>
                  <a:schemeClr val="tx1"/>
                </a:solidFill>
                <a:latin typeface="+mj-lt"/>
              </a:rPr>
              <a:t>e.g., number of bytes per hour</a:t>
            </a:r>
          </a:p>
          <a:p>
            <a:pPr lvl="1">
              <a:spcBef>
                <a:spcPts val="700"/>
              </a:spcBef>
              <a:buClr>
                <a:srgbClr val="336699"/>
              </a:buClr>
              <a:buFont typeface="Wingdings" pitchFamily="2" charset="2"/>
              <a:buChar char="§"/>
            </a:pPr>
            <a:r>
              <a:rPr lang="en-US" dirty="0" smtClean="0">
                <a:solidFill>
                  <a:schemeClr val="tx1"/>
                </a:solidFill>
                <a:latin typeface="+mj-lt"/>
              </a:rPr>
              <a:t>How fast does it search</a:t>
            </a:r>
          </a:p>
          <a:p>
            <a:pPr lvl="2">
              <a:spcBef>
                <a:spcPts val="700"/>
              </a:spcBef>
              <a:buClr>
                <a:srgbClr val="336699"/>
              </a:buClr>
              <a:buFont typeface="Wingdings" pitchFamily="2" charset="2"/>
              <a:buChar char="§"/>
            </a:pPr>
            <a:r>
              <a:rPr lang="en-US" sz="2200" dirty="0" smtClean="0">
                <a:solidFill>
                  <a:schemeClr val="tx1"/>
                </a:solidFill>
                <a:latin typeface="+mj-lt"/>
              </a:rPr>
              <a:t>e.g., latency as a function of queries per second</a:t>
            </a:r>
          </a:p>
          <a:p>
            <a:pPr lvl="1">
              <a:spcBef>
                <a:spcPts val="700"/>
              </a:spcBef>
              <a:buClr>
                <a:srgbClr val="336699"/>
              </a:buClr>
              <a:buFont typeface="Wingdings" pitchFamily="2" charset="2"/>
              <a:buChar char="§"/>
            </a:pPr>
            <a:r>
              <a:rPr lang="en-US" dirty="0" smtClean="0">
                <a:solidFill>
                  <a:schemeClr val="tx1"/>
                </a:solidFill>
                <a:latin typeface="+mj-lt"/>
              </a:rPr>
              <a:t>What is the cost per query?</a:t>
            </a:r>
          </a:p>
          <a:p>
            <a:pPr lvl="2">
              <a:spcBef>
                <a:spcPts val="700"/>
              </a:spcBef>
              <a:buClr>
                <a:srgbClr val="336699"/>
              </a:buClr>
              <a:buFont typeface="Wingdings" pitchFamily="2" charset="2"/>
              <a:buChar char="§"/>
            </a:pPr>
            <a:r>
              <a:rPr lang="de-DE" sz="2200" dirty="0" smtClean="0">
                <a:solidFill>
                  <a:schemeClr val="tx1"/>
                </a:solidFill>
                <a:latin typeface="+mj-lt"/>
              </a:rPr>
              <a:t>in </a:t>
            </a:r>
            <a:r>
              <a:rPr lang="de-DE" sz="2200" dirty="0" err="1" smtClean="0">
                <a:solidFill>
                  <a:schemeClr val="tx1"/>
                </a:solidFill>
                <a:latin typeface="+mj-lt"/>
              </a:rPr>
              <a:t>dollars</a:t>
            </a:r>
            <a:endParaRPr lang="de-DE" sz="2200" dirty="0" smtClean="0">
              <a:solidFill>
                <a:schemeClr val="tx1"/>
              </a:solidFill>
              <a:latin typeface="+mj-lt"/>
            </a:endParaRPr>
          </a:p>
          <a:p>
            <a:pPr lvl="1">
              <a:spcBef>
                <a:spcPts val="700"/>
              </a:spcBef>
              <a:buClr>
                <a:srgbClr val="336699"/>
              </a:buClr>
              <a:buFont typeface="Wingdings" pitchFamily="2" charset="2"/>
              <a:buChar char="§"/>
            </a:pPr>
            <a:endParaRPr lang="en-US"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12</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Measures for a search engine</a:t>
            </a:r>
          </a:p>
        </p:txBody>
      </p:sp>
      <p:sp>
        <p:nvSpPr>
          <p:cNvPr id="84996" name="Text Box 3"/>
          <p:cNvSpPr txBox="1">
            <a:spLocks noChangeArrowheads="1"/>
          </p:cNvSpPr>
          <p:nvPr/>
        </p:nvSpPr>
        <p:spPr bwMode="auto">
          <a:xfrm>
            <a:off x="214282" y="1500174"/>
            <a:ext cx="8572560" cy="5429264"/>
          </a:xfrm>
          <a:prstGeom prst="rect">
            <a:avLst/>
          </a:prstGeom>
          <a:noFill/>
          <a:ln w="9525">
            <a:noFill/>
            <a:round/>
            <a:headEnd/>
            <a:tailEnd/>
          </a:ln>
        </p:spPr>
        <p:txBody>
          <a:bodyPr/>
          <a:lstStyle/>
          <a:p>
            <a:pPr lvl="1">
              <a:spcBef>
                <a:spcPts val="0"/>
              </a:spcBef>
              <a:buClr>
                <a:srgbClr val="336699"/>
              </a:buClr>
              <a:buFont typeface="Wingdings" pitchFamily="2" charset="2"/>
              <a:buChar char="§"/>
            </a:pPr>
            <a:r>
              <a:rPr lang="en-US" dirty="0" smtClean="0">
                <a:solidFill>
                  <a:schemeClr val="tx1"/>
                </a:solidFill>
                <a:latin typeface="+mj-lt"/>
              </a:rPr>
              <a:t>All of the preceding criteria are </a:t>
            </a:r>
            <a:r>
              <a:rPr lang="en-US" dirty="0" smtClean="0">
                <a:solidFill>
                  <a:srgbClr val="0070C0"/>
                </a:solidFill>
                <a:latin typeface="+mj-lt"/>
              </a:rPr>
              <a:t>measurable</a:t>
            </a:r>
            <a:r>
              <a:rPr lang="en-US" dirty="0" smtClean="0">
                <a:solidFill>
                  <a:schemeClr val="tx1"/>
                </a:solidFill>
                <a:latin typeface="+mj-lt"/>
              </a:rPr>
              <a:t>: we can quantify </a:t>
            </a:r>
            <a:r>
              <a:rPr lang="de-DE" dirty="0" err="1" smtClean="0">
                <a:solidFill>
                  <a:schemeClr val="tx1"/>
                </a:solidFill>
                <a:latin typeface="+mj-lt"/>
              </a:rPr>
              <a:t>speed</a:t>
            </a:r>
            <a:r>
              <a:rPr lang="de-DE" dirty="0" smtClean="0">
                <a:solidFill>
                  <a:schemeClr val="tx1"/>
                </a:solidFill>
                <a:latin typeface="+mj-lt"/>
              </a:rPr>
              <a:t> / </a:t>
            </a:r>
            <a:r>
              <a:rPr lang="de-DE" dirty="0" err="1" smtClean="0">
                <a:solidFill>
                  <a:schemeClr val="tx1"/>
                </a:solidFill>
                <a:latin typeface="+mj-lt"/>
              </a:rPr>
              <a:t>size</a:t>
            </a:r>
            <a:r>
              <a:rPr lang="de-DE" dirty="0" smtClean="0">
                <a:solidFill>
                  <a:schemeClr val="tx1"/>
                </a:solidFill>
                <a:latin typeface="+mj-lt"/>
              </a:rPr>
              <a:t> / </a:t>
            </a:r>
            <a:r>
              <a:rPr lang="de-DE" dirty="0" err="1" smtClean="0">
                <a:solidFill>
                  <a:schemeClr val="tx1"/>
                </a:solidFill>
                <a:latin typeface="+mj-lt"/>
              </a:rPr>
              <a:t>money</a:t>
            </a:r>
            <a:endParaRPr lang="de-DE" dirty="0" smtClean="0">
              <a:solidFill>
                <a:schemeClr val="tx1"/>
              </a:solidFill>
              <a:latin typeface="+mj-lt"/>
            </a:endParaRPr>
          </a:p>
          <a:p>
            <a:pPr lvl="1">
              <a:spcBef>
                <a:spcPts val="0"/>
              </a:spcBef>
              <a:buClr>
                <a:srgbClr val="336699"/>
              </a:buClr>
              <a:buFont typeface="Wingdings" pitchFamily="2" charset="2"/>
              <a:buChar char="§"/>
            </a:pPr>
            <a:r>
              <a:rPr lang="en-US" dirty="0" smtClean="0">
                <a:solidFill>
                  <a:schemeClr val="tx1"/>
                </a:solidFill>
                <a:latin typeface="+mj-lt"/>
              </a:rPr>
              <a:t>However, the key measure for a search engine is </a:t>
            </a:r>
            <a:r>
              <a:rPr lang="en-US" dirty="0" smtClean="0">
                <a:solidFill>
                  <a:srgbClr val="0070C0"/>
                </a:solidFill>
                <a:latin typeface="+mj-lt"/>
              </a:rPr>
              <a:t>user </a:t>
            </a:r>
            <a:r>
              <a:rPr lang="de-DE" dirty="0" err="1" smtClean="0">
                <a:solidFill>
                  <a:srgbClr val="0070C0"/>
                </a:solidFill>
                <a:latin typeface="+mj-lt"/>
              </a:rPr>
              <a:t>happiness</a:t>
            </a:r>
            <a:r>
              <a:rPr lang="de-DE" dirty="0" smtClean="0">
                <a:solidFill>
                  <a:schemeClr val="tx1"/>
                </a:solidFill>
                <a:latin typeface="+mj-lt"/>
              </a:rPr>
              <a:t>.</a:t>
            </a:r>
          </a:p>
          <a:p>
            <a:pPr lvl="1">
              <a:spcBef>
                <a:spcPts val="0"/>
              </a:spcBef>
              <a:buClr>
                <a:srgbClr val="336699"/>
              </a:buClr>
              <a:buFont typeface="Wingdings" pitchFamily="2" charset="2"/>
              <a:buChar char="§"/>
            </a:pPr>
            <a:r>
              <a:rPr lang="de-DE" dirty="0" err="1" smtClean="0">
                <a:solidFill>
                  <a:schemeClr val="tx1"/>
                </a:solidFill>
                <a:latin typeface="+mj-lt"/>
              </a:rPr>
              <a:t>What</a:t>
            </a:r>
            <a:r>
              <a:rPr lang="de-DE" dirty="0" smtClean="0">
                <a:solidFill>
                  <a:schemeClr val="tx1"/>
                </a:solidFill>
                <a:latin typeface="+mj-lt"/>
              </a:rPr>
              <a:t> </a:t>
            </a:r>
            <a:r>
              <a:rPr lang="de-DE" dirty="0" err="1" smtClean="0">
                <a:solidFill>
                  <a:schemeClr val="tx1"/>
                </a:solidFill>
                <a:latin typeface="+mj-lt"/>
              </a:rPr>
              <a:t>is</a:t>
            </a:r>
            <a:r>
              <a:rPr lang="de-DE" dirty="0" smtClean="0">
                <a:solidFill>
                  <a:schemeClr val="tx1"/>
                </a:solidFill>
                <a:latin typeface="+mj-lt"/>
              </a:rPr>
              <a:t> </a:t>
            </a:r>
            <a:r>
              <a:rPr lang="de-DE" dirty="0" err="1" smtClean="0">
                <a:solidFill>
                  <a:schemeClr val="tx1"/>
                </a:solidFill>
                <a:latin typeface="+mj-lt"/>
              </a:rPr>
              <a:t>user</a:t>
            </a:r>
            <a:r>
              <a:rPr lang="de-DE" dirty="0" smtClean="0">
                <a:solidFill>
                  <a:schemeClr val="tx1"/>
                </a:solidFill>
                <a:latin typeface="+mj-lt"/>
              </a:rPr>
              <a:t> </a:t>
            </a:r>
            <a:r>
              <a:rPr lang="de-DE" dirty="0" err="1" smtClean="0">
                <a:solidFill>
                  <a:schemeClr val="tx1"/>
                </a:solidFill>
                <a:latin typeface="+mj-lt"/>
              </a:rPr>
              <a:t>happiness</a:t>
            </a:r>
            <a:r>
              <a:rPr lang="de-DE" dirty="0" smtClean="0">
                <a:solidFill>
                  <a:schemeClr val="tx1"/>
                </a:solidFill>
                <a:latin typeface="+mj-lt"/>
              </a:rPr>
              <a:t>?</a:t>
            </a:r>
          </a:p>
          <a:p>
            <a:pPr lvl="1">
              <a:spcBef>
                <a:spcPts val="0"/>
              </a:spcBef>
              <a:buClr>
                <a:srgbClr val="336699"/>
              </a:buClr>
              <a:buFont typeface="Wingdings" pitchFamily="2" charset="2"/>
              <a:buChar char="§"/>
            </a:pPr>
            <a:r>
              <a:rPr lang="de-DE" dirty="0" err="1" smtClean="0">
                <a:solidFill>
                  <a:schemeClr val="tx1"/>
                </a:solidFill>
                <a:latin typeface="+mj-lt"/>
              </a:rPr>
              <a:t>Factors</a:t>
            </a:r>
            <a:r>
              <a:rPr lang="de-DE" dirty="0" smtClean="0">
                <a:solidFill>
                  <a:schemeClr val="tx1"/>
                </a:solidFill>
                <a:latin typeface="+mj-lt"/>
              </a:rPr>
              <a:t> </a:t>
            </a:r>
            <a:r>
              <a:rPr lang="de-DE" dirty="0" err="1" smtClean="0">
                <a:solidFill>
                  <a:schemeClr val="tx1"/>
                </a:solidFill>
                <a:latin typeface="+mj-lt"/>
              </a:rPr>
              <a:t>include</a:t>
            </a:r>
            <a:r>
              <a:rPr lang="de-DE" dirty="0" smtClean="0">
                <a:solidFill>
                  <a:schemeClr val="tx1"/>
                </a:solidFill>
                <a:latin typeface="+mj-lt"/>
              </a:rPr>
              <a:t>:</a:t>
            </a:r>
          </a:p>
          <a:p>
            <a:pPr lvl="2">
              <a:spcBef>
                <a:spcPts val="0"/>
              </a:spcBef>
              <a:buClr>
                <a:srgbClr val="336699"/>
              </a:buClr>
              <a:buFont typeface="Wingdings" pitchFamily="2" charset="2"/>
              <a:buChar char="§"/>
            </a:pPr>
            <a:r>
              <a:rPr lang="de-DE" sz="2200" dirty="0" smtClean="0">
                <a:solidFill>
                  <a:schemeClr val="tx1"/>
                </a:solidFill>
                <a:latin typeface="+mj-lt"/>
              </a:rPr>
              <a:t>Speed </a:t>
            </a:r>
            <a:r>
              <a:rPr lang="de-DE" sz="2200" dirty="0" err="1" smtClean="0">
                <a:solidFill>
                  <a:schemeClr val="tx1"/>
                </a:solidFill>
                <a:latin typeface="+mj-lt"/>
              </a:rPr>
              <a:t>of</a:t>
            </a:r>
            <a:r>
              <a:rPr lang="de-DE" sz="2200" dirty="0" smtClean="0">
                <a:solidFill>
                  <a:schemeClr val="tx1"/>
                </a:solidFill>
                <a:latin typeface="+mj-lt"/>
              </a:rPr>
              <a:t> </a:t>
            </a:r>
            <a:r>
              <a:rPr lang="de-DE" sz="2200" dirty="0" err="1" smtClean="0">
                <a:solidFill>
                  <a:schemeClr val="tx1"/>
                </a:solidFill>
                <a:latin typeface="+mj-lt"/>
              </a:rPr>
              <a:t>response</a:t>
            </a:r>
            <a:endParaRPr lang="de-DE" sz="2200" dirty="0" smtClean="0">
              <a:solidFill>
                <a:schemeClr val="tx1"/>
              </a:solidFill>
              <a:latin typeface="+mj-lt"/>
            </a:endParaRPr>
          </a:p>
          <a:p>
            <a:pPr lvl="2">
              <a:spcBef>
                <a:spcPts val="0"/>
              </a:spcBef>
              <a:buClr>
                <a:srgbClr val="336699"/>
              </a:buClr>
              <a:buFont typeface="Wingdings" pitchFamily="2" charset="2"/>
              <a:buChar char="§"/>
            </a:pPr>
            <a:r>
              <a:rPr lang="de-DE" sz="2200" dirty="0" smtClean="0">
                <a:solidFill>
                  <a:schemeClr val="tx1"/>
                </a:solidFill>
                <a:latin typeface="+mj-lt"/>
              </a:rPr>
              <a:t>Size </a:t>
            </a:r>
            <a:r>
              <a:rPr lang="de-DE" sz="2200" dirty="0" err="1" smtClean="0">
                <a:solidFill>
                  <a:schemeClr val="tx1"/>
                </a:solidFill>
                <a:latin typeface="+mj-lt"/>
              </a:rPr>
              <a:t>of</a:t>
            </a:r>
            <a:r>
              <a:rPr lang="de-DE" sz="2200" dirty="0" smtClean="0">
                <a:solidFill>
                  <a:schemeClr val="tx1"/>
                </a:solidFill>
                <a:latin typeface="+mj-lt"/>
              </a:rPr>
              <a:t> </a:t>
            </a:r>
            <a:r>
              <a:rPr lang="de-DE" sz="2200" dirty="0" err="1" smtClean="0">
                <a:solidFill>
                  <a:schemeClr val="tx1"/>
                </a:solidFill>
                <a:latin typeface="+mj-lt"/>
              </a:rPr>
              <a:t>index</a:t>
            </a:r>
            <a:endParaRPr lang="de-DE" sz="2200" dirty="0" smtClean="0">
              <a:solidFill>
                <a:schemeClr val="tx1"/>
              </a:solidFill>
              <a:latin typeface="+mj-lt"/>
            </a:endParaRPr>
          </a:p>
          <a:p>
            <a:pPr lvl="2">
              <a:spcBef>
                <a:spcPts val="0"/>
              </a:spcBef>
              <a:buClr>
                <a:srgbClr val="336699"/>
              </a:buClr>
              <a:buFont typeface="Wingdings" pitchFamily="2" charset="2"/>
              <a:buChar char="§"/>
            </a:pPr>
            <a:r>
              <a:rPr lang="de-DE" sz="2200" dirty="0" err="1" smtClean="0">
                <a:solidFill>
                  <a:schemeClr val="tx1"/>
                </a:solidFill>
                <a:latin typeface="+mj-lt"/>
              </a:rPr>
              <a:t>Uncluttered</a:t>
            </a:r>
            <a:r>
              <a:rPr lang="de-DE" sz="2200" dirty="0" smtClean="0">
                <a:solidFill>
                  <a:schemeClr val="tx1"/>
                </a:solidFill>
                <a:latin typeface="+mj-lt"/>
              </a:rPr>
              <a:t> UI</a:t>
            </a:r>
          </a:p>
          <a:p>
            <a:pPr lvl="2">
              <a:spcBef>
                <a:spcPts val="0"/>
              </a:spcBef>
              <a:buClr>
                <a:srgbClr val="336699"/>
              </a:buClr>
              <a:buFont typeface="Wingdings" pitchFamily="2" charset="2"/>
              <a:buChar char="§"/>
            </a:pPr>
            <a:r>
              <a:rPr lang="de-DE" sz="2200" dirty="0" smtClean="0">
                <a:solidFill>
                  <a:schemeClr val="tx1"/>
                </a:solidFill>
                <a:latin typeface="+mj-lt"/>
              </a:rPr>
              <a:t>Most </a:t>
            </a:r>
            <a:r>
              <a:rPr lang="de-DE" sz="2200" dirty="0" err="1" smtClean="0">
                <a:solidFill>
                  <a:schemeClr val="tx1"/>
                </a:solidFill>
                <a:latin typeface="+mj-lt"/>
              </a:rPr>
              <a:t>important</a:t>
            </a:r>
            <a:r>
              <a:rPr lang="de-DE" sz="2200" dirty="0" smtClean="0">
                <a:solidFill>
                  <a:schemeClr val="tx1"/>
                </a:solidFill>
                <a:latin typeface="+mj-lt"/>
              </a:rPr>
              <a:t>: </a:t>
            </a:r>
            <a:r>
              <a:rPr lang="de-DE" sz="2200" dirty="0" err="1" smtClean="0">
                <a:solidFill>
                  <a:srgbClr val="0070C0"/>
                </a:solidFill>
                <a:latin typeface="+mj-lt"/>
              </a:rPr>
              <a:t>relevance</a:t>
            </a:r>
            <a:endParaRPr lang="de-DE" sz="2200" dirty="0" smtClean="0">
              <a:solidFill>
                <a:srgbClr val="0070C0"/>
              </a:solidFill>
              <a:latin typeface="+mj-lt"/>
            </a:endParaRPr>
          </a:p>
          <a:p>
            <a:pPr lvl="1">
              <a:spcBef>
                <a:spcPts val="0"/>
              </a:spcBef>
              <a:buClr>
                <a:srgbClr val="336699"/>
              </a:buClr>
              <a:buFont typeface="Wingdings" pitchFamily="2" charset="2"/>
              <a:buChar char="§"/>
            </a:pPr>
            <a:r>
              <a:rPr lang="en-US" sz="2200" dirty="0" smtClean="0">
                <a:solidFill>
                  <a:schemeClr val="tx1"/>
                </a:solidFill>
                <a:latin typeface="+mj-lt"/>
              </a:rPr>
              <a:t>(actually, maybe even more important: it’s free)</a:t>
            </a:r>
          </a:p>
          <a:p>
            <a:pPr lvl="1">
              <a:spcBef>
                <a:spcPts val="0"/>
              </a:spcBef>
              <a:buClr>
                <a:srgbClr val="336699"/>
              </a:buClr>
              <a:buFont typeface="Wingdings" pitchFamily="2" charset="2"/>
              <a:buChar char="§"/>
            </a:pPr>
            <a:r>
              <a:rPr lang="en-US" dirty="0" smtClean="0">
                <a:solidFill>
                  <a:schemeClr val="tx1"/>
                </a:solidFill>
                <a:latin typeface="+mj-lt"/>
              </a:rPr>
              <a:t>Note that none of these is sufficient: blindingly fast, but useless answers won’t make a user happy.</a:t>
            </a:r>
          </a:p>
          <a:p>
            <a:pPr lvl="1">
              <a:spcBef>
                <a:spcPts val="0"/>
              </a:spcBef>
              <a:buClr>
                <a:srgbClr val="336699"/>
              </a:buClr>
              <a:buFont typeface="Wingdings" pitchFamily="2" charset="2"/>
              <a:buChar char="§"/>
            </a:pPr>
            <a:r>
              <a:rPr lang="en-US" dirty="0" smtClean="0">
                <a:solidFill>
                  <a:srgbClr val="00B050"/>
                </a:solidFill>
                <a:latin typeface="+mj-lt"/>
              </a:rPr>
              <a:t>How can we quantify user happiness?</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13</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Who </a:t>
            </a:r>
            <a:r>
              <a:rPr lang="de-DE" sz="3600" dirty="0" err="1" smtClean="0">
                <a:solidFill>
                  <a:schemeClr val="tx1"/>
                </a:solidFill>
                <a:latin typeface="+mj-lt"/>
              </a:rPr>
              <a:t>is</a:t>
            </a:r>
            <a:r>
              <a:rPr lang="de-DE" sz="3600" dirty="0" smtClean="0">
                <a:solidFill>
                  <a:schemeClr val="tx1"/>
                </a:solidFill>
                <a:latin typeface="+mj-lt"/>
              </a:rPr>
              <a:t> </a:t>
            </a:r>
            <a:r>
              <a:rPr lang="de-DE" sz="3600" dirty="0" err="1" smtClean="0">
                <a:solidFill>
                  <a:schemeClr val="tx1"/>
                </a:solidFill>
                <a:latin typeface="+mj-lt"/>
              </a:rPr>
              <a:t>the</a:t>
            </a:r>
            <a:r>
              <a:rPr lang="de-DE" sz="3600" dirty="0" smtClean="0">
                <a:solidFill>
                  <a:schemeClr val="tx1"/>
                </a:solidFill>
                <a:latin typeface="+mj-lt"/>
              </a:rPr>
              <a:t> </a:t>
            </a:r>
            <a:r>
              <a:rPr lang="de-DE" sz="3600" dirty="0" err="1" smtClean="0">
                <a:solidFill>
                  <a:schemeClr val="tx1"/>
                </a:solidFill>
                <a:latin typeface="+mj-lt"/>
              </a:rPr>
              <a:t>user</a:t>
            </a:r>
            <a:r>
              <a:rPr lang="de-DE" sz="3600" dirty="0" smtClean="0">
                <a:solidFill>
                  <a:schemeClr val="tx1"/>
                </a:solidFill>
                <a:latin typeface="+mj-lt"/>
              </a:rPr>
              <a:t>?</a:t>
            </a:r>
          </a:p>
        </p:txBody>
      </p:sp>
      <p:sp>
        <p:nvSpPr>
          <p:cNvPr id="84996" name="Text Box 3"/>
          <p:cNvSpPr txBox="1">
            <a:spLocks noChangeArrowheads="1"/>
          </p:cNvSpPr>
          <p:nvPr/>
        </p:nvSpPr>
        <p:spPr bwMode="auto">
          <a:xfrm>
            <a:off x="214282" y="1500174"/>
            <a:ext cx="8572560" cy="5429264"/>
          </a:xfrm>
          <a:prstGeom prst="rect">
            <a:avLst/>
          </a:prstGeom>
          <a:noFill/>
          <a:ln w="9525">
            <a:noFill/>
            <a:round/>
            <a:headEnd/>
            <a:tailEnd/>
          </a:ln>
        </p:spPr>
        <p:txBody>
          <a:bodyPr/>
          <a:lstStyle/>
          <a:p>
            <a:pPr lvl="1">
              <a:buClr>
                <a:srgbClr val="336699"/>
              </a:buClr>
              <a:buFont typeface="Wingdings" pitchFamily="2" charset="2"/>
              <a:buChar char="§"/>
            </a:pPr>
            <a:r>
              <a:rPr lang="en-US" dirty="0" smtClean="0">
                <a:solidFill>
                  <a:schemeClr val="tx1"/>
                </a:solidFill>
                <a:latin typeface="+mj-lt"/>
              </a:rPr>
              <a:t>Who is the user we are trying to make happy?</a:t>
            </a:r>
          </a:p>
          <a:p>
            <a:pPr lvl="1">
              <a:buClr>
                <a:srgbClr val="336699"/>
              </a:buClr>
              <a:buFont typeface="Wingdings" pitchFamily="2" charset="2"/>
              <a:buChar char="§"/>
            </a:pPr>
            <a:r>
              <a:rPr lang="en-US" dirty="0" smtClean="0">
                <a:solidFill>
                  <a:schemeClr val="tx1"/>
                </a:solidFill>
                <a:latin typeface="+mj-lt"/>
              </a:rPr>
              <a:t>Web search engine: searcher. Success: Searcher finds what she was looking for</a:t>
            </a:r>
            <a:r>
              <a:rPr lang="en-US" dirty="0" smtClean="0">
                <a:solidFill>
                  <a:srgbClr val="0070C0"/>
                </a:solidFill>
                <a:latin typeface="+mj-lt"/>
              </a:rPr>
              <a:t>. Measure: rate of return to this search </a:t>
            </a:r>
            <a:r>
              <a:rPr lang="de-DE" dirty="0" err="1" smtClean="0">
                <a:solidFill>
                  <a:srgbClr val="0070C0"/>
                </a:solidFill>
                <a:latin typeface="+mj-lt"/>
              </a:rPr>
              <a:t>engine</a:t>
            </a:r>
            <a:endParaRPr lang="de-DE" dirty="0" smtClean="0">
              <a:solidFill>
                <a:srgbClr val="0070C0"/>
              </a:solidFill>
              <a:latin typeface="+mj-lt"/>
            </a:endParaRPr>
          </a:p>
          <a:p>
            <a:pPr lvl="1">
              <a:buClr>
                <a:srgbClr val="336699"/>
              </a:buClr>
              <a:buFont typeface="Wingdings" pitchFamily="2" charset="2"/>
              <a:buChar char="§"/>
            </a:pPr>
            <a:r>
              <a:rPr lang="en-US" dirty="0" smtClean="0">
                <a:solidFill>
                  <a:schemeClr val="tx1"/>
                </a:solidFill>
                <a:latin typeface="+mj-lt"/>
              </a:rPr>
              <a:t>Web search engine: advertiser. Success: Searcher clicks on </a:t>
            </a:r>
            <a:r>
              <a:rPr lang="de-DE" dirty="0" smtClean="0">
                <a:solidFill>
                  <a:schemeClr val="tx1"/>
                </a:solidFill>
                <a:latin typeface="+mj-lt"/>
              </a:rPr>
              <a:t>ad. </a:t>
            </a:r>
            <a:r>
              <a:rPr lang="de-DE" dirty="0" err="1" smtClean="0">
                <a:solidFill>
                  <a:srgbClr val="0070C0"/>
                </a:solidFill>
                <a:latin typeface="+mj-lt"/>
              </a:rPr>
              <a:t>Measure</a:t>
            </a:r>
            <a:r>
              <a:rPr lang="de-DE" dirty="0" smtClean="0">
                <a:solidFill>
                  <a:srgbClr val="0070C0"/>
                </a:solidFill>
                <a:latin typeface="+mj-lt"/>
              </a:rPr>
              <a:t>: </a:t>
            </a:r>
            <a:r>
              <a:rPr lang="de-DE" dirty="0" err="1" smtClean="0">
                <a:solidFill>
                  <a:srgbClr val="0070C0"/>
                </a:solidFill>
                <a:latin typeface="+mj-lt"/>
              </a:rPr>
              <a:t>clickthrough</a:t>
            </a:r>
            <a:r>
              <a:rPr lang="de-DE" dirty="0" smtClean="0">
                <a:solidFill>
                  <a:srgbClr val="0070C0"/>
                </a:solidFill>
                <a:latin typeface="+mj-lt"/>
              </a:rPr>
              <a:t> rate</a:t>
            </a:r>
          </a:p>
          <a:p>
            <a:pPr lvl="1">
              <a:buClr>
                <a:srgbClr val="336699"/>
              </a:buClr>
              <a:buFont typeface="Wingdings" pitchFamily="2" charset="2"/>
              <a:buChar char="§"/>
            </a:pPr>
            <a:r>
              <a:rPr lang="en-US" dirty="0" smtClean="0">
                <a:solidFill>
                  <a:schemeClr val="tx1"/>
                </a:solidFill>
                <a:latin typeface="+mj-lt"/>
              </a:rPr>
              <a:t>Ecommerce: buyer. Success: Buyer buys something. </a:t>
            </a:r>
            <a:r>
              <a:rPr lang="en-US" dirty="0" smtClean="0">
                <a:solidFill>
                  <a:srgbClr val="0070C0"/>
                </a:solidFill>
                <a:latin typeface="+mj-lt"/>
              </a:rPr>
              <a:t>Measures: time to purchase, fraction of “conversions” of </a:t>
            </a:r>
            <a:r>
              <a:rPr lang="de-DE" dirty="0" err="1" smtClean="0">
                <a:solidFill>
                  <a:srgbClr val="0070C0"/>
                </a:solidFill>
                <a:latin typeface="+mj-lt"/>
              </a:rPr>
              <a:t>searchers</a:t>
            </a:r>
            <a:r>
              <a:rPr lang="de-DE" dirty="0" smtClean="0">
                <a:solidFill>
                  <a:srgbClr val="0070C0"/>
                </a:solidFill>
                <a:latin typeface="+mj-lt"/>
              </a:rPr>
              <a:t> </a:t>
            </a:r>
            <a:r>
              <a:rPr lang="de-DE" dirty="0" err="1" smtClean="0">
                <a:solidFill>
                  <a:srgbClr val="0070C0"/>
                </a:solidFill>
                <a:latin typeface="+mj-lt"/>
              </a:rPr>
              <a:t>to</a:t>
            </a:r>
            <a:r>
              <a:rPr lang="de-DE" dirty="0" smtClean="0">
                <a:solidFill>
                  <a:srgbClr val="0070C0"/>
                </a:solidFill>
                <a:latin typeface="+mj-lt"/>
              </a:rPr>
              <a:t> </a:t>
            </a:r>
            <a:r>
              <a:rPr lang="de-DE" dirty="0" err="1" smtClean="0">
                <a:solidFill>
                  <a:srgbClr val="0070C0"/>
                </a:solidFill>
                <a:latin typeface="+mj-lt"/>
              </a:rPr>
              <a:t>buyers</a:t>
            </a:r>
            <a:endParaRPr lang="de-DE" dirty="0" smtClean="0">
              <a:solidFill>
                <a:srgbClr val="0070C0"/>
              </a:solidFill>
              <a:latin typeface="+mj-lt"/>
            </a:endParaRPr>
          </a:p>
          <a:p>
            <a:pPr lvl="1">
              <a:buClr>
                <a:srgbClr val="336699"/>
              </a:buClr>
              <a:buFont typeface="Wingdings" pitchFamily="2" charset="2"/>
              <a:buChar char="§"/>
            </a:pPr>
            <a:r>
              <a:rPr lang="en-US" dirty="0" smtClean="0">
                <a:solidFill>
                  <a:schemeClr val="tx1"/>
                </a:solidFill>
                <a:latin typeface="+mj-lt"/>
              </a:rPr>
              <a:t>Ecommerce: seller. Success: Seller sells something. </a:t>
            </a:r>
            <a:r>
              <a:rPr lang="en-US" dirty="0" smtClean="0">
                <a:solidFill>
                  <a:srgbClr val="0070C0"/>
                </a:solidFill>
                <a:latin typeface="+mj-lt"/>
              </a:rPr>
              <a:t>Measure: </a:t>
            </a:r>
            <a:r>
              <a:rPr lang="de-DE" dirty="0" err="1" smtClean="0">
                <a:solidFill>
                  <a:srgbClr val="0070C0"/>
                </a:solidFill>
                <a:latin typeface="+mj-lt"/>
              </a:rPr>
              <a:t>profit</a:t>
            </a:r>
            <a:r>
              <a:rPr lang="de-DE" dirty="0" smtClean="0">
                <a:solidFill>
                  <a:srgbClr val="0070C0"/>
                </a:solidFill>
                <a:latin typeface="+mj-lt"/>
              </a:rPr>
              <a:t> per item </a:t>
            </a:r>
            <a:r>
              <a:rPr lang="de-DE" dirty="0" err="1" smtClean="0">
                <a:solidFill>
                  <a:srgbClr val="0070C0"/>
                </a:solidFill>
                <a:latin typeface="+mj-lt"/>
              </a:rPr>
              <a:t>sold</a:t>
            </a:r>
            <a:endParaRPr lang="de-DE" dirty="0" smtClean="0">
              <a:solidFill>
                <a:srgbClr val="0070C0"/>
              </a:solidFill>
              <a:latin typeface="+mj-lt"/>
            </a:endParaRPr>
          </a:p>
          <a:p>
            <a:pPr lvl="1">
              <a:buClr>
                <a:srgbClr val="336699"/>
              </a:buClr>
              <a:buFont typeface="Wingdings" pitchFamily="2" charset="2"/>
              <a:buChar char="§"/>
            </a:pPr>
            <a:r>
              <a:rPr lang="en-US" dirty="0" smtClean="0">
                <a:solidFill>
                  <a:schemeClr val="tx1"/>
                </a:solidFill>
                <a:latin typeface="+mj-lt"/>
              </a:rPr>
              <a:t>Enterprise: CEO. Success: Employees are more productive (because of effective search). </a:t>
            </a:r>
            <a:r>
              <a:rPr lang="en-US" dirty="0" smtClean="0">
                <a:solidFill>
                  <a:srgbClr val="0070C0"/>
                </a:solidFill>
                <a:latin typeface="+mj-lt"/>
              </a:rPr>
              <a:t>Measure: profit of the company</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14</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Most common definition of user happiness: Relevance</a:t>
            </a:r>
          </a:p>
        </p:txBody>
      </p:sp>
      <p:sp>
        <p:nvSpPr>
          <p:cNvPr id="84996" name="Text Box 3"/>
          <p:cNvSpPr txBox="1">
            <a:spLocks noChangeArrowheads="1"/>
          </p:cNvSpPr>
          <p:nvPr/>
        </p:nvSpPr>
        <p:spPr bwMode="auto">
          <a:xfrm>
            <a:off x="214282" y="1857388"/>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User happiness is equated with the relevance of search results </a:t>
            </a:r>
            <a:r>
              <a:rPr lang="de-DE" dirty="0" err="1" smtClean="0">
                <a:solidFill>
                  <a:schemeClr val="tx1"/>
                </a:solidFill>
                <a:latin typeface="+mj-lt"/>
              </a:rPr>
              <a:t>to</a:t>
            </a:r>
            <a:r>
              <a:rPr lang="de-DE" dirty="0" smtClean="0">
                <a:solidFill>
                  <a:schemeClr val="tx1"/>
                </a:solidFill>
                <a:latin typeface="+mj-lt"/>
              </a:rPr>
              <a:t> </a:t>
            </a:r>
            <a:r>
              <a:rPr lang="de-DE" dirty="0" err="1" smtClean="0">
                <a:solidFill>
                  <a:schemeClr val="tx1"/>
                </a:solidFill>
                <a:latin typeface="+mj-lt"/>
              </a:rPr>
              <a:t>the</a:t>
            </a:r>
            <a:r>
              <a:rPr lang="de-DE" dirty="0" smtClean="0">
                <a:solidFill>
                  <a:schemeClr val="tx1"/>
                </a:solidFill>
                <a:latin typeface="+mj-lt"/>
              </a:rPr>
              <a:t> </a:t>
            </a:r>
            <a:r>
              <a:rPr lang="de-DE" dirty="0" err="1" smtClean="0">
                <a:solidFill>
                  <a:schemeClr val="tx1"/>
                </a:solidFill>
                <a:latin typeface="+mj-lt"/>
              </a:rPr>
              <a:t>query</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But how do you measure relevance?</a:t>
            </a:r>
          </a:p>
          <a:p>
            <a:pPr lvl="1">
              <a:spcBef>
                <a:spcPts val="700"/>
              </a:spcBef>
              <a:buClr>
                <a:srgbClr val="336699"/>
              </a:buClr>
              <a:buFont typeface="Wingdings" pitchFamily="2" charset="2"/>
              <a:buChar char="§"/>
            </a:pPr>
            <a:r>
              <a:rPr lang="en-US" dirty="0" smtClean="0">
                <a:solidFill>
                  <a:schemeClr val="tx1"/>
                </a:solidFill>
                <a:latin typeface="+mj-lt"/>
              </a:rPr>
              <a:t>Standard methodology in information retrieval consists of </a:t>
            </a:r>
            <a:r>
              <a:rPr lang="de-DE" dirty="0" err="1" smtClean="0">
                <a:solidFill>
                  <a:schemeClr val="tx1"/>
                </a:solidFill>
                <a:latin typeface="+mj-lt"/>
              </a:rPr>
              <a:t>three</a:t>
            </a:r>
            <a:r>
              <a:rPr lang="de-DE" dirty="0" smtClean="0">
                <a:solidFill>
                  <a:schemeClr val="tx1"/>
                </a:solidFill>
                <a:latin typeface="+mj-lt"/>
              </a:rPr>
              <a:t> </a:t>
            </a:r>
            <a:r>
              <a:rPr lang="de-DE" dirty="0" err="1" smtClean="0">
                <a:solidFill>
                  <a:schemeClr val="tx1"/>
                </a:solidFill>
                <a:latin typeface="+mj-lt"/>
              </a:rPr>
              <a:t>elements</a:t>
            </a:r>
            <a:r>
              <a:rPr lang="de-DE" dirty="0" smtClean="0">
                <a:solidFill>
                  <a:schemeClr val="tx1"/>
                </a:solidFill>
                <a:latin typeface="+mj-lt"/>
              </a:rPr>
              <a:t>.</a:t>
            </a:r>
          </a:p>
          <a:p>
            <a:pPr lvl="2">
              <a:spcBef>
                <a:spcPts val="700"/>
              </a:spcBef>
              <a:buClr>
                <a:srgbClr val="336699"/>
              </a:buClr>
              <a:buFont typeface="Wingdings" pitchFamily="2" charset="2"/>
              <a:buChar char="§"/>
            </a:pPr>
            <a:r>
              <a:rPr lang="de-DE" dirty="0" smtClean="0">
                <a:solidFill>
                  <a:srgbClr val="FF0000"/>
                </a:solidFill>
                <a:latin typeface="+mj-lt"/>
              </a:rPr>
              <a:t>A </a:t>
            </a:r>
            <a:r>
              <a:rPr lang="de-DE" dirty="0" err="1" smtClean="0">
                <a:solidFill>
                  <a:srgbClr val="FF0000"/>
                </a:solidFill>
                <a:latin typeface="+mj-lt"/>
              </a:rPr>
              <a:t>benchmark</a:t>
            </a:r>
            <a:r>
              <a:rPr lang="de-DE" dirty="0" smtClean="0">
                <a:solidFill>
                  <a:srgbClr val="FF0000"/>
                </a:solidFill>
                <a:latin typeface="+mj-lt"/>
              </a:rPr>
              <a:t> </a:t>
            </a:r>
            <a:r>
              <a:rPr lang="de-DE" dirty="0" err="1" smtClean="0">
                <a:solidFill>
                  <a:srgbClr val="FF0000"/>
                </a:solidFill>
                <a:latin typeface="+mj-lt"/>
              </a:rPr>
              <a:t>document</a:t>
            </a:r>
            <a:r>
              <a:rPr lang="de-DE" dirty="0" smtClean="0">
                <a:solidFill>
                  <a:srgbClr val="FF0000"/>
                </a:solidFill>
                <a:latin typeface="+mj-lt"/>
              </a:rPr>
              <a:t> </a:t>
            </a:r>
            <a:r>
              <a:rPr lang="de-DE" dirty="0" err="1" smtClean="0">
                <a:solidFill>
                  <a:srgbClr val="FF0000"/>
                </a:solidFill>
                <a:latin typeface="+mj-lt"/>
              </a:rPr>
              <a:t>collection</a:t>
            </a:r>
            <a:endParaRPr lang="de-DE" dirty="0" smtClean="0">
              <a:solidFill>
                <a:srgbClr val="FF0000"/>
              </a:solidFill>
              <a:latin typeface="+mj-lt"/>
            </a:endParaRPr>
          </a:p>
          <a:p>
            <a:pPr lvl="2">
              <a:spcBef>
                <a:spcPts val="700"/>
              </a:spcBef>
              <a:buClr>
                <a:srgbClr val="336699"/>
              </a:buClr>
              <a:buFont typeface="Wingdings" pitchFamily="2" charset="2"/>
              <a:buChar char="§"/>
            </a:pPr>
            <a:r>
              <a:rPr lang="de-DE" dirty="0" smtClean="0">
                <a:solidFill>
                  <a:srgbClr val="FF0000"/>
                </a:solidFill>
                <a:latin typeface="+mj-lt"/>
              </a:rPr>
              <a:t>A </a:t>
            </a:r>
            <a:r>
              <a:rPr lang="de-DE" dirty="0" err="1" smtClean="0">
                <a:solidFill>
                  <a:srgbClr val="FF0000"/>
                </a:solidFill>
                <a:latin typeface="+mj-lt"/>
              </a:rPr>
              <a:t>benchmark</a:t>
            </a:r>
            <a:r>
              <a:rPr lang="de-DE" dirty="0" smtClean="0">
                <a:solidFill>
                  <a:srgbClr val="FF0000"/>
                </a:solidFill>
                <a:latin typeface="+mj-lt"/>
              </a:rPr>
              <a:t> </a:t>
            </a:r>
            <a:r>
              <a:rPr lang="de-DE" dirty="0" err="1" smtClean="0">
                <a:solidFill>
                  <a:srgbClr val="FF0000"/>
                </a:solidFill>
                <a:latin typeface="+mj-lt"/>
              </a:rPr>
              <a:t>suite</a:t>
            </a:r>
            <a:r>
              <a:rPr lang="de-DE" dirty="0" smtClean="0">
                <a:solidFill>
                  <a:srgbClr val="FF0000"/>
                </a:solidFill>
                <a:latin typeface="+mj-lt"/>
              </a:rPr>
              <a:t> </a:t>
            </a:r>
            <a:r>
              <a:rPr lang="de-DE" dirty="0" err="1" smtClean="0">
                <a:solidFill>
                  <a:srgbClr val="FF0000"/>
                </a:solidFill>
                <a:latin typeface="+mj-lt"/>
              </a:rPr>
              <a:t>of</a:t>
            </a:r>
            <a:r>
              <a:rPr lang="de-DE" dirty="0" smtClean="0">
                <a:solidFill>
                  <a:srgbClr val="FF0000"/>
                </a:solidFill>
                <a:latin typeface="+mj-lt"/>
              </a:rPr>
              <a:t> </a:t>
            </a:r>
            <a:r>
              <a:rPr lang="de-DE" dirty="0" err="1" smtClean="0">
                <a:solidFill>
                  <a:srgbClr val="FF0000"/>
                </a:solidFill>
                <a:latin typeface="+mj-lt"/>
              </a:rPr>
              <a:t>queries</a:t>
            </a:r>
            <a:endParaRPr lang="de-DE" dirty="0" smtClean="0">
              <a:solidFill>
                <a:srgbClr val="FF0000"/>
              </a:solidFill>
              <a:latin typeface="+mj-lt"/>
            </a:endParaRPr>
          </a:p>
          <a:p>
            <a:pPr lvl="2">
              <a:spcBef>
                <a:spcPts val="700"/>
              </a:spcBef>
              <a:buClr>
                <a:srgbClr val="336699"/>
              </a:buClr>
              <a:buFont typeface="Wingdings" pitchFamily="2" charset="2"/>
              <a:buChar char="§"/>
            </a:pPr>
            <a:r>
              <a:rPr lang="en-US" dirty="0" smtClean="0">
                <a:solidFill>
                  <a:srgbClr val="FF0000"/>
                </a:solidFill>
                <a:latin typeface="+mj-lt"/>
              </a:rPr>
              <a:t>An assessment of the relevance of each query-document pair</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15</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fr-FR" sz="3600" dirty="0" smtClean="0">
                <a:solidFill>
                  <a:schemeClr val="tx1"/>
                </a:solidFill>
                <a:latin typeface="+mj-lt"/>
              </a:rPr>
              <a:t>Relevance: </a:t>
            </a:r>
            <a:r>
              <a:rPr lang="fr-FR" sz="3600" dirty="0" err="1" smtClean="0">
                <a:solidFill>
                  <a:schemeClr val="tx1"/>
                </a:solidFill>
                <a:latin typeface="+mj-lt"/>
              </a:rPr>
              <a:t>query</a:t>
            </a:r>
            <a:r>
              <a:rPr lang="fr-FR" sz="3600" dirty="0" smtClean="0">
                <a:solidFill>
                  <a:schemeClr val="tx1"/>
                </a:solidFill>
                <a:latin typeface="+mj-lt"/>
              </a:rPr>
              <a:t> vs. information </a:t>
            </a:r>
            <a:r>
              <a:rPr lang="fr-FR" sz="3600" dirty="0" err="1" smtClean="0">
                <a:solidFill>
                  <a:schemeClr val="tx1"/>
                </a:solidFill>
                <a:latin typeface="+mj-lt"/>
              </a:rPr>
              <a:t>need</a:t>
            </a:r>
            <a:endParaRPr lang="fr-FR" sz="3600" dirty="0" smtClean="0">
              <a:solidFill>
                <a:schemeClr val="tx1"/>
              </a:solidFill>
              <a:latin typeface="+mj-lt"/>
            </a:endParaRPr>
          </a:p>
        </p:txBody>
      </p:sp>
      <p:sp>
        <p:nvSpPr>
          <p:cNvPr id="84996" name="Text Box 3"/>
          <p:cNvSpPr txBox="1">
            <a:spLocks noChangeArrowheads="1"/>
          </p:cNvSpPr>
          <p:nvPr/>
        </p:nvSpPr>
        <p:spPr bwMode="auto">
          <a:xfrm>
            <a:off x="214282" y="1571636"/>
            <a:ext cx="8643998" cy="5429264"/>
          </a:xfrm>
          <a:prstGeom prst="rect">
            <a:avLst/>
          </a:prstGeom>
          <a:noFill/>
          <a:ln w="9525">
            <a:noFill/>
            <a:round/>
            <a:headEnd/>
            <a:tailEnd/>
          </a:ln>
        </p:spPr>
        <p:txBody>
          <a:bodyPr/>
          <a:lstStyle/>
          <a:p>
            <a:pPr lvl="1">
              <a:buClr>
                <a:srgbClr val="336699"/>
              </a:buClr>
              <a:buFont typeface="Wingdings" pitchFamily="2" charset="2"/>
              <a:buChar char="§"/>
            </a:pPr>
            <a:r>
              <a:rPr lang="de-DE" dirty="0" err="1" smtClean="0">
                <a:solidFill>
                  <a:schemeClr val="tx1"/>
                </a:solidFill>
                <a:latin typeface="+mj-lt"/>
              </a:rPr>
              <a:t>Relevance</a:t>
            </a:r>
            <a:r>
              <a:rPr lang="de-DE" dirty="0" smtClean="0">
                <a:solidFill>
                  <a:schemeClr val="tx1"/>
                </a:solidFill>
                <a:latin typeface="+mj-lt"/>
              </a:rPr>
              <a:t> </a:t>
            </a:r>
            <a:r>
              <a:rPr lang="de-DE" dirty="0" err="1" smtClean="0">
                <a:solidFill>
                  <a:schemeClr val="tx1"/>
                </a:solidFill>
                <a:latin typeface="+mj-lt"/>
              </a:rPr>
              <a:t>to</a:t>
            </a:r>
            <a:r>
              <a:rPr lang="de-DE" dirty="0" smtClean="0">
                <a:solidFill>
                  <a:schemeClr val="tx1"/>
                </a:solidFill>
                <a:latin typeface="+mj-lt"/>
              </a:rPr>
              <a:t> </a:t>
            </a:r>
            <a:r>
              <a:rPr lang="de-DE" dirty="0" err="1" smtClean="0">
                <a:solidFill>
                  <a:srgbClr val="0070C0"/>
                </a:solidFill>
                <a:latin typeface="+mj-lt"/>
              </a:rPr>
              <a:t>what</a:t>
            </a:r>
            <a:r>
              <a:rPr lang="de-DE" dirty="0" smtClean="0">
                <a:solidFill>
                  <a:srgbClr val="0070C0"/>
                </a:solidFill>
                <a:latin typeface="+mj-lt"/>
              </a:rPr>
              <a:t>?</a:t>
            </a:r>
          </a:p>
          <a:p>
            <a:pPr lvl="1">
              <a:buClr>
                <a:srgbClr val="336699"/>
              </a:buClr>
              <a:buFont typeface="Wingdings" pitchFamily="2" charset="2"/>
              <a:buChar char="§"/>
            </a:pPr>
            <a:r>
              <a:rPr lang="en-US" dirty="0" smtClean="0">
                <a:solidFill>
                  <a:schemeClr val="tx1"/>
                </a:solidFill>
                <a:latin typeface="+mj-lt"/>
              </a:rPr>
              <a:t>First take: relevance to the query</a:t>
            </a:r>
          </a:p>
          <a:p>
            <a:pPr lvl="1">
              <a:buClr>
                <a:srgbClr val="336699"/>
              </a:buClr>
              <a:buFont typeface="Wingdings" pitchFamily="2" charset="2"/>
              <a:buChar char="§"/>
            </a:pPr>
            <a:r>
              <a:rPr lang="en-US" dirty="0" smtClean="0">
                <a:solidFill>
                  <a:schemeClr val="tx1"/>
                </a:solidFill>
                <a:latin typeface="+mj-lt"/>
              </a:rPr>
              <a:t>“Relevance to the query” is very problematic.</a:t>
            </a:r>
          </a:p>
          <a:p>
            <a:pPr lvl="1">
              <a:buClr>
                <a:srgbClr val="336699"/>
              </a:buClr>
              <a:buFont typeface="Wingdings" pitchFamily="2" charset="2"/>
              <a:buChar char="§"/>
            </a:pPr>
            <a:r>
              <a:rPr lang="en-US" dirty="0" smtClean="0">
                <a:solidFill>
                  <a:srgbClr val="0070C0"/>
                </a:solidFill>
                <a:latin typeface="+mj-lt"/>
              </a:rPr>
              <a:t>Information need</a:t>
            </a:r>
            <a:r>
              <a:rPr lang="en-US" i="1" dirty="0" smtClean="0">
                <a:solidFill>
                  <a:srgbClr val="0070C0"/>
                </a:solidFill>
                <a:latin typeface="+mj-lt"/>
              </a:rPr>
              <a:t> </a:t>
            </a:r>
            <a:r>
              <a:rPr lang="en-US" i="1" dirty="0" err="1" smtClean="0">
                <a:solidFill>
                  <a:srgbClr val="0070C0"/>
                </a:solidFill>
                <a:latin typeface="+mj-lt"/>
              </a:rPr>
              <a:t>i</a:t>
            </a:r>
            <a:r>
              <a:rPr lang="en-US" i="1" dirty="0" smtClean="0">
                <a:solidFill>
                  <a:srgbClr val="0070C0"/>
                </a:solidFill>
                <a:latin typeface="+mj-lt"/>
              </a:rPr>
              <a:t> </a:t>
            </a:r>
            <a:r>
              <a:rPr lang="en-US" dirty="0" smtClean="0">
                <a:solidFill>
                  <a:schemeClr val="tx1"/>
                </a:solidFill>
                <a:latin typeface="+mj-lt"/>
              </a:rPr>
              <a:t>: “I am looking for information on whether drinking red wine is more effective at reducing your risk of heart attacks than white wine.”</a:t>
            </a:r>
          </a:p>
          <a:p>
            <a:pPr lvl="1">
              <a:buClr>
                <a:srgbClr val="336699"/>
              </a:buClr>
              <a:buFont typeface="Wingdings" pitchFamily="2" charset="2"/>
              <a:buChar char="§"/>
            </a:pPr>
            <a:r>
              <a:rPr lang="en-US" dirty="0" smtClean="0">
                <a:solidFill>
                  <a:schemeClr val="tx1"/>
                </a:solidFill>
                <a:latin typeface="+mj-lt"/>
              </a:rPr>
              <a:t>This is an information need, not a query.</a:t>
            </a:r>
          </a:p>
          <a:p>
            <a:pPr lvl="1">
              <a:buClr>
                <a:srgbClr val="336699"/>
              </a:buClr>
              <a:buFont typeface="Wingdings" pitchFamily="2" charset="2"/>
              <a:buChar char="§"/>
            </a:pPr>
            <a:r>
              <a:rPr lang="en-US" dirty="0" smtClean="0">
                <a:solidFill>
                  <a:srgbClr val="0070C0"/>
                </a:solidFill>
                <a:latin typeface="+mj-lt"/>
              </a:rPr>
              <a:t>Query </a:t>
            </a:r>
            <a:r>
              <a:rPr lang="en-US" i="1" dirty="0" smtClean="0">
                <a:solidFill>
                  <a:srgbClr val="0070C0"/>
                </a:solidFill>
                <a:latin typeface="+mj-lt"/>
              </a:rPr>
              <a:t>q</a:t>
            </a:r>
            <a:r>
              <a:rPr lang="en-US" dirty="0" smtClean="0">
                <a:solidFill>
                  <a:schemeClr val="tx1"/>
                </a:solidFill>
                <a:latin typeface="+mj-lt"/>
              </a:rPr>
              <a:t>: [red wine white wine heart attack]</a:t>
            </a:r>
          </a:p>
          <a:p>
            <a:pPr lvl="1">
              <a:buClr>
                <a:srgbClr val="336699"/>
              </a:buClr>
              <a:buFont typeface="Wingdings" pitchFamily="2" charset="2"/>
              <a:buChar char="§"/>
            </a:pPr>
            <a:r>
              <a:rPr lang="en-US" dirty="0" smtClean="0">
                <a:solidFill>
                  <a:schemeClr val="tx1"/>
                </a:solidFill>
                <a:latin typeface="+mj-lt"/>
              </a:rPr>
              <a:t>Consider document </a:t>
            </a:r>
            <a:r>
              <a:rPr lang="en-US" i="1" dirty="0" smtClean="0">
                <a:solidFill>
                  <a:schemeClr val="tx1"/>
                </a:solidFill>
                <a:latin typeface="+mj-lt"/>
              </a:rPr>
              <a:t>d</a:t>
            </a:r>
            <a:r>
              <a:rPr lang="en-US" dirty="0" smtClean="0">
                <a:solidFill>
                  <a:schemeClr val="tx1"/>
                </a:solidFill>
                <a:latin typeface="+mj-lt"/>
              </a:rPr>
              <a:t>′: </a:t>
            </a:r>
            <a:r>
              <a:rPr lang="en-US" i="1" dirty="0" smtClean="0">
                <a:solidFill>
                  <a:schemeClr val="tx1"/>
                </a:solidFill>
                <a:latin typeface="+mj-lt"/>
              </a:rPr>
              <a:t>At heart of his speech was an attack on the wine industry lobby for downplaying the role of red and </a:t>
            </a:r>
            <a:r>
              <a:rPr lang="de-DE" i="1" dirty="0" err="1" smtClean="0">
                <a:solidFill>
                  <a:schemeClr val="tx1"/>
                </a:solidFill>
                <a:latin typeface="+mj-lt"/>
              </a:rPr>
              <a:t>white</a:t>
            </a:r>
            <a:r>
              <a:rPr lang="de-DE" i="1" dirty="0" smtClean="0">
                <a:solidFill>
                  <a:schemeClr val="tx1"/>
                </a:solidFill>
                <a:latin typeface="+mj-lt"/>
              </a:rPr>
              <a:t> </a:t>
            </a:r>
            <a:r>
              <a:rPr lang="de-DE" i="1" dirty="0" err="1" smtClean="0">
                <a:solidFill>
                  <a:schemeClr val="tx1"/>
                </a:solidFill>
                <a:latin typeface="+mj-lt"/>
              </a:rPr>
              <a:t>wine</a:t>
            </a:r>
            <a:r>
              <a:rPr lang="de-DE" i="1" dirty="0" smtClean="0">
                <a:solidFill>
                  <a:schemeClr val="tx1"/>
                </a:solidFill>
                <a:latin typeface="+mj-lt"/>
              </a:rPr>
              <a:t> in </a:t>
            </a:r>
            <a:r>
              <a:rPr lang="de-DE" i="1" dirty="0" err="1" smtClean="0">
                <a:solidFill>
                  <a:schemeClr val="tx1"/>
                </a:solidFill>
                <a:latin typeface="+mj-lt"/>
              </a:rPr>
              <a:t>drunk</a:t>
            </a:r>
            <a:r>
              <a:rPr lang="de-DE" i="1" dirty="0" smtClean="0">
                <a:solidFill>
                  <a:schemeClr val="tx1"/>
                </a:solidFill>
                <a:latin typeface="+mj-lt"/>
              </a:rPr>
              <a:t> </a:t>
            </a:r>
            <a:r>
              <a:rPr lang="de-DE" i="1" dirty="0" err="1" smtClean="0">
                <a:solidFill>
                  <a:schemeClr val="tx1"/>
                </a:solidFill>
                <a:latin typeface="+mj-lt"/>
              </a:rPr>
              <a:t>driving</a:t>
            </a:r>
            <a:r>
              <a:rPr lang="de-DE" dirty="0" smtClean="0">
                <a:solidFill>
                  <a:schemeClr val="tx1"/>
                </a:solidFill>
                <a:latin typeface="+mj-lt"/>
              </a:rPr>
              <a:t>.</a:t>
            </a:r>
          </a:p>
          <a:p>
            <a:pPr lvl="1">
              <a:buClr>
                <a:srgbClr val="336699"/>
              </a:buClr>
              <a:buFont typeface="Wingdings" pitchFamily="2" charset="2"/>
              <a:buChar char="§"/>
            </a:pPr>
            <a:r>
              <a:rPr lang="en-US" i="1" dirty="0" smtClean="0">
                <a:solidFill>
                  <a:schemeClr val="tx1"/>
                </a:solidFill>
                <a:latin typeface="+mj-lt"/>
              </a:rPr>
              <a:t>d</a:t>
            </a:r>
            <a:r>
              <a:rPr lang="en-US" dirty="0" smtClean="0">
                <a:solidFill>
                  <a:schemeClr val="tx1"/>
                </a:solidFill>
                <a:latin typeface="+mj-lt"/>
              </a:rPr>
              <a:t>′ is an excellent match for query </a:t>
            </a:r>
            <a:r>
              <a:rPr lang="en-US" i="1" dirty="0" smtClean="0">
                <a:solidFill>
                  <a:schemeClr val="tx1"/>
                </a:solidFill>
                <a:latin typeface="+mj-lt"/>
              </a:rPr>
              <a:t>q</a:t>
            </a:r>
            <a:r>
              <a:rPr lang="en-US" dirty="0" smtClean="0">
                <a:solidFill>
                  <a:schemeClr val="tx1"/>
                </a:solidFill>
                <a:latin typeface="+mj-lt"/>
              </a:rPr>
              <a:t> . . .</a:t>
            </a:r>
          </a:p>
          <a:p>
            <a:pPr lvl="1">
              <a:buClr>
                <a:srgbClr val="336699"/>
              </a:buClr>
              <a:buFont typeface="Wingdings" pitchFamily="2" charset="2"/>
              <a:buChar char="§"/>
            </a:pPr>
            <a:r>
              <a:rPr lang="en-US" i="1" dirty="0" smtClean="0">
                <a:solidFill>
                  <a:schemeClr val="tx1"/>
                </a:solidFill>
                <a:latin typeface="+mj-lt"/>
              </a:rPr>
              <a:t>d</a:t>
            </a:r>
            <a:r>
              <a:rPr lang="en-US" dirty="0" smtClean="0">
                <a:solidFill>
                  <a:schemeClr val="tx1"/>
                </a:solidFill>
                <a:latin typeface="+mj-lt"/>
              </a:rPr>
              <a:t>′ is </a:t>
            </a:r>
            <a:r>
              <a:rPr lang="en-US" dirty="0" smtClean="0">
                <a:solidFill>
                  <a:srgbClr val="0070C0"/>
                </a:solidFill>
                <a:latin typeface="+mj-lt"/>
              </a:rPr>
              <a:t>not</a:t>
            </a:r>
            <a:r>
              <a:rPr lang="en-US" dirty="0" smtClean="0">
                <a:solidFill>
                  <a:schemeClr val="tx1"/>
                </a:solidFill>
                <a:latin typeface="+mj-lt"/>
              </a:rPr>
              <a:t> relevant to the information need</a:t>
            </a:r>
            <a:r>
              <a:rPr lang="en-US" i="1" dirty="0" smtClean="0">
                <a:solidFill>
                  <a:schemeClr val="tx1"/>
                </a:solidFill>
                <a:latin typeface="+mj-lt"/>
              </a:rPr>
              <a:t> </a:t>
            </a:r>
            <a:r>
              <a:rPr lang="en-US" i="1" dirty="0" err="1" smtClean="0">
                <a:solidFill>
                  <a:schemeClr val="tx1"/>
                </a:solidFill>
                <a:latin typeface="+mj-lt"/>
              </a:rPr>
              <a:t>i</a:t>
            </a:r>
            <a:r>
              <a:rPr lang="en-US" i="1" dirty="0" smtClean="0">
                <a:solidFill>
                  <a:schemeClr val="tx1"/>
                </a:solidFill>
                <a:latin typeface="+mj-lt"/>
              </a:rPr>
              <a:t> </a:t>
            </a:r>
            <a:r>
              <a:rPr lang="en-US" dirty="0" smtClean="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16</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fr-FR" sz="3600" dirty="0" smtClean="0">
                <a:solidFill>
                  <a:schemeClr val="tx1"/>
                </a:solidFill>
                <a:latin typeface="+mj-lt"/>
              </a:rPr>
              <a:t>Relevance: </a:t>
            </a:r>
            <a:r>
              <a:rPr lang="fr-FR" sz="3600" dirty="0" err="1" smtClean="0">
                <a:solidFill>
                  <a:schemeClr val="tx1"/>
                </a:solidFill>
                <a:latin typeface="+mj-lt"/>
              </a:rPr>
              <a:t>query</a:t>
            </a:r>
            <a:r>
              <a:rPr lang="fr-FR" sz="3600" dirty="0" smtClean="0">
                <a:solidFill>
                  <a:schemeClr val="tx1"/>
                </a:solidFill>
                <a:latin typeface="+mj-lt"/>
              </a:rPr>
              <a:t> vs. information </a:t>
            </a:r>
            <a:r>
              <a:rPr lang="fr-FR" sz="3600" dirty="0" err="1" smtClean="0">
                <a:solidFill>
                  <a:schemeClr val="tx1"/>
                </a:solidFill>
                <a:latin typeface="+mj-lt"/>
              </a:rPr>
              <a:t>need</a:t>
            </a:r>
            <a:endParaRPr lang="fr-FR" sz="3600" dirty="0" smtClean="0">
              <a:solidFill>
                <a:schemeClr val="tx1"/>
              </a:solidFill>
              <a:latin typeface="+mj-lt"/>
            </a:endParaRPr>
          </a:p>
        </p:txBody>
      </p:sp>
      <p:sp>
        <p:nvSpPr>
          <p:cNvPr id="84996" name="Text Box 3"/>
          <p:cNvSpPr txBox="1">
            <a:spLocks noChangeArrowheads="1"/>
          </p:cNvSpPr>
          <p:nvPr/>
        </p:nvSpPr>
        <p:spPr bwMode="auto">
          <a:xfrm>
            <a:off x="214282" y="2143140"/>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User happiness can only be measured by relevance to an information need, not by relevance to queries.</a:t>
            </a:r>
          </a:p>
          <a:p>
            <a:pPr lvl="1">
              <a:spcBef>
                <a:spcPts val="700"/>
              </a:spcBef>
              <a:buClr>
                <a:srgbClr val="336699"/>
              </a:buClr>
              <a:buFont typeface="Wingdings" pitchFamily="2" charset="2"/>
              <a:buChar char="§"/>
            </a:pPr>
            <a:r>
              <a:rPr lang="en-US" dirty="0" smtClean="0">
                <a:solidFill>
                  <a:schemeClr val="tx1"/>
                </a:solidFill>
                <a:latin typeface="+mj-lt"/>
              </a:rPr>
              <a:t>Our terminology is sloppy in these slides and in IIR: we talk about query-document relevance judgments even though we </a:t>
            </a:r>
            <a:r>
              <a:rPr lang="de-DE" dirty="0" err="1" smtClean="0">
                <a:solidFill>
                  <a:schemeClr val="tx1"/>
                </a:solidFill>
                <a:latin typeface="+mj-lt"/>
              </a:rPr>
              <a:t>mean</a:t>
            </a:r>
            <a:r>
              <a:rPr lang="de-DE" dirty="0" smtClean="0">
                <a:solidFill>
                  <a:schemeClr val="tx1"/>
                </a:solidFill>
                <a:latin typeface="+mj-lt"/>
              </a:rPr>
              <a:t> </a:t>
            </a:r>
            <a:r>
              <a:rPr lang="de-DE" dirty="0" err="1" smtClean="0">
                <a:solidFill>
                  <a:schemeClr val="tx1"/>
                </a:solidFill>
                <a:latin typeface="+mj-lt"/>
              </a:rPr>
              <a:t>information-need-document</a:t>
            </a:r>
            <a:r>
              <a:rPr lang="de-DE" dirty="0" smtClean="0">
                <a:solidFill>
                  <a:schemeClr val="tx1"/>
                </a:solidFill>
                <a:latin typeface="+mj-lt"/>
              </a:rPr>
              <a:t> </a:t>
            </a:r>
            <a:r>
              <a:rPr lang="de-DE" dirty="0" err="1" smtClean="0">
                <a:solidFill>
                  <a:schemeClr val="tx1"/>
                </a:solidFill>
                <a:latin typeface="+mj-lt"/>
              </a:rPr>
              <a:t>relevance</a:t>
            </a:r>
            <a:r>
              <a:rPr lang="de-DE" dirty="0" smtClean="0">
                <a:solidFill>
                  <a:schemeClr val="tx1"/>
                </a:solidFill>
                <a:latin typeface="+mj-lt"/>
              </a:rPr>
              <a:t> </a:t>
            </a:r>
            <a:r>
              <a:rPr lang="de-DE" dirty="0" err="1" smtClean="0">
                <a:solidFill>
                  <a:schemeClr val="tx1"/>
                </a:solidFill>
                <a:latin typeface="+mj-lt"/>
              </a:rPr>
              <a:t>judgments</a:t>
            </a:r>
            <a:r>
              <a:rPr lang="de-DE" dirty="0" smtClean="0">
                <a:solidFill>
                  <a:schemeClr val="tx1"/>
                </a:solidFill>
                <a:latin typeface="+mj-lt"/>
              </a:rPr>
              <a:t>.</a:t>
            </a:r>
          </a:p>
          <a:p>
            <a:pPr lvl="1">
              <a:spcBef>
                <a:spcPts val="700"/>
              </a:spcBef>
              <a:buClr>
                <a:srgbClr val="336699"/>
              </a:buClr>
            </a:pPr>
            <a:endParaRPr lang="en-US"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17</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Precision </a:t>
            </a:r>
            <a:r>
              <a:rPr lang="de-DE" sz="3600" dirty="0" err="1" smtClean="0">
                <a:solidFill>
                  <a:schemeClr val="tx1"/>
                </a:solidFill>
                <a:latin typeface="+mj-lt"/>
              </a:rPr>
              <a:t>and</a:t>
            </a:r>
            <a:r>
              <a:rPr lang="de-DE" sz="3600" dirty="0" smtClean="0">
                <a:solidFill>
                  <a:schemeClr val="tx1"/>
                </a:solidFill>
                <a:latin typeface="+mj-lt"/>
              </a:rPr>
              <a:t> </a:t>
            </a:r>
            <a:r>
              <a:rPr lang="de-DE" sz="3600" dirty="0" err="1" smtClean="0">
                <a:solidFill>
                  <a:schemeClr val="tx1"/>
                </a:solidFill>
                <a:latin typeface="+mj-lt"/>
              </a:rPr>
              <a:t>recall</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2143140"/>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rgbClr val="FF0000"/>
                </a:solidFill>
                <a:latin typeface="+mj-lt"/>
              </a:rPr>
              <a:t>Precision (</a:t>
            </a:r>
            <a:r>
              <a:rPr lang="en-US" i="1" dirty="0" smtClean="0">
                <a:solidFill>
                  <a:srgbClr val="FF0000"/>
                </a:solidFill>
                <a:latin typeface="+mj-lt"/>
              </a:rPr>
              <a:t>P</a:t>
            </a:r>
            <a:r>
              <a:rPr lang="en-US" dirty="0" smtClean="0">
                <a:solidFill>
                  <a:srgbClr val="FF0000"/>
                </a:solidFill>
                <a:latin typeface="+mj-lt"/>
              </a:rPr>
              <a:t>) is the fraction of retrieved documents that are </a:t>
            </a:r>
            <a:r>
              <a:rPr lang="de-DE" dirty="0" smtClean="0">
                <a:solidFill>
                  <a:srgbClr val="FF0000"/>
                </a:solidFill>
                <a:latin typeface="+mj-lt"/>
              </a:rPr>
              <a:t>relevant</a:t>
            </a:r>
          </a:p>
          <a:p>
            <a:pPr lvl="1">
              <a:spcBef>
                <a:spcPts val="700"/>
              </a:spcBef>
              <a:buClr>
                <a:srgbClr val="336699"/>
              </a:buClr>
              <a:buFont typeface="Wingdings" pitchFamily="2" charset="2"/>
              <a:buChar char="§"/>
            </a:pPr>
            <a:endParaRPr lang="de-DE" dirty="0" smtClean="0">
              <a:solidFill>
                <a:srgbClr val="FF0000"/>
              </a:solidFill>
              <a:latin typeface="+mj-lt"/>
            </a:endParaRPr>
          </a:p>
          <a:p>
            <a:pPr lvl="1">
              <a:spcBef>
                <a:spcPts val="700"/>
              </a:spcBef>
              <a:buClr>
                <a:srgbClr val="336699"/>
              </a:buClr>
              <a:buFont typeface="Wingdings" pitchFamily="2" charset="2"/>
              <a:buChar char="§"/>
            </a:pPr>
            <a:endParaRPr lang="de-DE" dirty="0" smtClean="0">
              <a:solidFill>
                <a:srgbClr val="FF0000"/>
              </a:solidFill>
              <a:latin typeface="+mj-lt"/>
            </a:endParaRPr>
          </a:p>
          <a:p>
            <a:pPr lvl="1">
              <a:spcBef>
                <a:spcPts val="700"/>
              </a:spcBef>
              <a:buClr>
                <a:srgbClr val="336699"/>
              </a:buClr>
              <a:buFont typeface="Wingdings" pitchFamily="2" charset="2"/>
              <a:buChar char="§"/>
            </a:pPr>
            <a:r>
              <a:rPr lang="en-US" dirty="0" smtClean="0">
                <a:solidFill>
                  <a:srgbClr val="FF0000"/>
                </a:solidFill>
                <a:latin typeface="+mj-lt"/>
              </a:rPr>
              <a:t>Recall (</a:t>
            </a:r>
            <a:r>
              <a:rPr lang="en-US" i="1" dirty="0" smtClean="0">
                <a:solidFill>
                  <a:srgbClr val="FF0000"/>
                </a:solidFill>
                <a:latin typeface="+mj-lt"/>
              </a:rPr>
              <a:t>R</a:t>
            </a:r>
            <a:r>
              <a:rPr lang="en-US" dirty="0" smtClean="0">
                <a:solidFill>
                  <a:srgbClr val="FF0000"/>
                </a:solidFill>
                <a:latin typeface="+mj-lt"/>
              </a:rPr>
              <a:t>) is the fraction of relevant documents that are </a:t>
            </a:r>
            <a:r>
              <a:rPr lang="de-DE" dirty="0" err="1" smtClean="0">
                <a:solidFill>
                  <a:srgbClr val="FF0000"/>
                </a:solidFill>
                <a:latin typeface="+mj-lt"/>
              </a:rPr>
              <a:t>retrieved</a:t>
            </a:r>
            <a:endParaRPr lang="de-DE" dirty="0" smtClean="0">
              <a:solidFill>
                <a:srgbClr val="FF0000"/>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18</a:t>
            </a:fld>
            <a:endParaRPr lang="en-US"/>
          </a:p>
        </p:txBody>
      </p:sp>
      <p:pic>
        <p:nvPicPr>
          <p:cNvPr id="8" name="Picture 7" descr="1808.png"/>
          <p:cNvPicPr>
            <a:picLocks noChangeAspect="1"/>
          </p:cNvPicPr>
          <p:nvPr/>
        </p:nvPicPr>
        <p:blipFill>
          <a:blip r:embed="rId3" cstate="print"/>
          <a:stretch>
            <a:fillRect/>
          </a:stretch>
        </p:blipFill>
        <p:spPr>
          <a:xfrm>
            <a:off x="848112" y="3000372"/>
            <a:ext cx="7568006" cy="792000"/>
          </a:xfrm>
          <a:prstGeom prst="rect">
            <a:avLst/>
          </a:prstGeom>
        </p:spPr>
      </p:pic>
      <p:pic>
        <p:nvPicPr>
          <p:cNvPr id="9" name="Picture 8" descr="18081.png"/>
          <p:cNvPicPr>
            <a:picLocks noChangeAspect="1"/>
          </p:cNvPicPr>
          <p:nvPr/>
        </p:nvPicPr>
        <p:blipFill>
          <a:blip r:embed="rId4" cstate="print"/>
          <a:stretch>
            <a:fillRect/>
          </a:stretch>
        </p:blipFill>
        <p:spPr>
          <a:xfrm>
            <a:off x="834432" y="4786322"/>
            <a:ext cx="7309468" cy="75132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DECB3E2-4CD9-4E29-8247-489D3DB25230}" type="slidenum">
              <a:rPr lang="zh-CN" altLang="en-US">
                <a:latin typeface="Arial" panose="020B0604020202020204" pitchFamily="34" charset="0"/>
              </a:rPr>
              <a:pPr/>
              <a:t>19</a:t>
            </a:fld>
            <a:endParaRPr lang="en-US" altLang="zh-CN">
              <a:latin typeface="Arial" panose="020B0604020202020204" pitchFamily="34" charset="0"/>
            </a:endParaRPr>
          </a:p>
        </p:txBody>
      </p:sp>
      <p:sp>
        <p:nvSpPr>
          <p:cNvPr id="2052" name="Rectangle 2"/>
          <p:cNvSpPr>
            <a:spLocks noGrp="1" noChangeArrowheads="1"/>
          </p:cNvSpPr>
          <p:nvPr>
            <p:ph type="title"/>
          </p:nvPr>
        </p:nvSpPr>
        <p:spPr>
          <a:xfrm>
            <a:off x="381000" y="533400"/>
            <a:ext cx="8686800" cy="714375"/>
          </a:xfrm>
        </p:spPr>
        <p:txBody>
          <a:bodyPr/>
          <a:lstStyle/>
          <a:p>
            <a:pPr eaLnBrk="1" hangingPunct="1"/>
            <a:r>
              <a:rPr lang="en-US" altLang="zh-CN" sz="4000" dirty="0" smtClean="0">
                <a:ea typeface="宋体" panose="02010600030101010101" pitchFamily="2" charset="-122"/>
              </a:rPr>
              <a:t>Evaluation Metrics: Classification View</a:t>
            </a:r>
          </a:p>
        </p:txBody>
      </p:sp>
      <p:grpSp>
        <p:nvGrpSpPr>
          <p:cNvPr id="2053" name="Group 3"/>
          <p:cNvGrpSpPr>
            <a:grpSpLocks/>
          </p:cNvGrpSpPr>
          <p:nvPr/>
        </p:nvGrpSpPr>
        <p:grpSpPr bwMode="auto">
          <a:xfrm>
            <a:off x="1193800" y="1909763"/>
            <a:ext cx="7137400" cy="4643437"/>
            <a:chOff x="752" y="1152"/>
            <a:chExt cx="4496" cy="2925"/>
          </a:xfrm>
        </p:grpSpPr>
        <p:sp>
          <p:nvSpPr>
            <p:cNvPr id="2054" name="Rectangle 4"/>
            <p:cNvSpPr>
              <a:spLocks noChangeArrowheads="1"/>
            </p:cNvSpPr>
            <p:nvPr/>
          </p:nvSpPr>
          <p:spPr bwMode="auto">
            <a:xfrm>
              <a:off x="1876" y="1652"/>
              <a:ext cx="1672" cy="4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400">
                  <a:ea typeface="宋体" panose="02010600030101010101" pitchFamily="2" charset="-122"/>
                </a:rPr>
                <a:t>Relevant Retrieved</a:t>
              </a:r>
            </a:p>
          </p:txBody>
        </p:sp>
        <p:sp>
          <p:nvSpPr>
            <p:cNvPr id="2055" name="Rectangle 5"/>
            <p:cNvSpPr>
              <a:spLocks noChangeArrowheads="1"/>
            </p:cNvSpPr>
            <p:nvPr/>
          </p:nvSpPr>
          <p:spPr bwMode="auto">
            <a:xfrm>
              <a:off x="1876" y="2084"/>
              <a:ext cx="1672" cy="4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400">
                  <a:ea typeface="宋体" panose="02010600030101010101" pitchFamily="2" charset="-122"/>
                </a:rPr>
                <a:t>Irrelevant Retrieved</a:t>
              </a:r>
            </a:p>
          </p:txBody>
        </p:sp>
        <p:sp>
          <p:nvSpPr>
            <p:cNvPr id="2056" name="Rectangle 6"/>
            <p:cNvSpPr>
              <a:spLocks noChangeArrowheads="1"/>
            </p:cNvSpPr>
            <p:nvPr/>
          </p:nvSpPr>
          <p:spPr bwMode="auto">
            <a:xfrm>
              <a:off x="3556" y="2084"/>
              <a:ext cx="1672" cy="4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400">
                  <a:ea typeface="宋体" panose="02010600030101010101" pitchFamily="2" charset="-122"/>
                </a:rPr>
                <a:t>Irrelevant Rejected</a:t>
              </a:r>
            </a:p>
          </p:txBody>
        </p:sp>
        <p:sp>
          <p:nvSpPr>
            <p:cNvPr id="2057" name="Rectangle 7"/>
            <p:cNvSpPr>
              <a:spLocks noChangeArrowheads="1"/>
            </p:cNvSpPr>
            <p:nvPr/>
          </p:nvSpPr>
          <p:spPr bwMode="auto">
            <a:xfrm>
              <a:off x="3556" y="1652"/>
              <a:ext cx="1672" cy="4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400">
                  <a:ea typeface="宋体" panose="02010600030101010101" pitchFamily="2" charset="-122"/>
                </a:rPr>
                <a:t>Relevant Rejected</a:t>
              </a:r>
            </a:p>
          </p:txBody>
        </p:sp>
        <p:sp>
          <p:nvSpPr>
            <p:cNvPr id="2058" name="Line 8"/>
            <p:cNvSpPr>
              <a:spLocks noChangeShapeType="1"/>
            </p:cNvSpPr>
            <p:nvPr/>
          </p:nvSpPr>
          <p:spPr bwMode="auto">
            <a:xfrm flipH="1">
              <a:off x="752" y="2512"/>
              <a:ext cx="4496"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59" name="Rectangle 9"/>
            <p:cNvSpPr>
              <a:spLocks noChangeArrowheads="1"/>
            </p:cNvSpPr>
            <p:nvPr/>
          </p:nvSpPr>
          <p:spPr bwMode="auto">
            <a:xfrm>
              <a:off x="807" y="1735"/>
              <a:ext cx="79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400">
                  <a:ea typeface="宋体" panose="02010600030101010101" pitchFamily="2" charset="-122"/>
                </a:rPr>
                <a:t>Relevant</a:t>
              </a:r>
            </a:p>
          </p:txBody>
        </p:sp>
        <p:sp>
          <p:nvSpPr>
            <p:cNvPr id="2060" name="Rectangle 10"/>
            <p:cNvSpPr>
              <a:spLocks noChangeArrowheads="1"/>
            </p:cNvSpPr>
            <p:nvPr/>
          </p:nvSpPr>
          <p:spPr bwMode="auto">
            <a:xfrm>
              <a:off x="807" y="2167"/>
              <a:ext cx="106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400">
                  <a:ea typeface="宋体" panose="02010600030101010101" pitchFamily="2" charset="-122"/>
                </a:rPr>
                <a:t>Not relevant</a:t>
              </a:r>
            </a:p>
          </p:txBody>
        </p:sp>
        <p:sp>
          <p:nvSpPr>
            <p:cNvPr id="2061" name="Line 11"/>
            <p:cNvSpPr>
              <a:spLocks noChangeShapeType="1"/>
            </p:cNvSpPr>
            <p:nvPr/>
          </p:nvSpPr>
          <p:spPr bwMode="auto">
            <a:xfrm flipH="1">
              <a:off x="764" y="2080"/>
              <a:ext cx="1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62" name="Line 12"/>
            <p:cNvSpPr>
              <a:spLocks noChangeShapeType="1"/>
            </p:cNvSpPr>
            <p:nvPr/>
          </p:nvSpPr>
          <p:spPr bwMode="auto">
            <a:xfrm flipH="1">
              <a:off x="752" y="1648"/>
              <a:ext cx="4496"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63" name="Line 13"/>
            <p:cNvSpPr>
              <a:spLocks noChangeShapeType="1"/>
            </p:cNvSpPr>
            <p:nvPr/>
          </p:nvSpPr>
          <p:spPr bwMode="auto">
            <a:xfrm flipV="1">
              <a:off x="1872" y="1152"/>
              <a:ext cx="0" cy="1376"/>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64" name="Rectangle 14"/>
            <p:cNvSpPr>
              <a:spLocks noChangeArrowheads="1"/>
            </p:cNvSpPr>
            <p:nvPr/>
          </p:nvSpPr>
          <p:spPr bwMode="auto">
            <a:xfrm>
              <a:off x="2247" y="1255"/>
              <a:ext cx="85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400">
                  <a:ea typeface="宋体" panose="02010600030101010101" pitchFamily="2" charset="-122"/>
                </a:rPr>
                <a:t>Retrieved</a:t>
              </a:r>
            </a:p>
          </p:txBody>
        </p:sp>
        <p:sp>
          <p:nvSpPr>
            <p:cNvPr id="2065" name="Line 15"/>
            <p:cNvSpPr>
              <a:spLocks noChangeShapeType="1"/>
            </p:cNvSpPr>
            <p:nvPr/>
          </p:nvSpPr>
          <p:spPr bwMode="auto">
            <a:xfrm flipV="1">
              <a:off x="3552" y="1164"/>
              <a:ext cx="0" cy="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66" name="Line 16"/>
            <p:cNvSpPr>
              <a:spLocks noChangeShapeType="1"/>
            </p:cNvSpPr>
            <p:nvPr/>
          </p:nvSpPr>
          <p:spPr bwMode="auto">
            <a:xfrm flipV="1">
              <a:off x="5232" y="1152"/>
              <a:ext cx="0" cy="1376"/>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67" name="Rectangle 17"/>
            <p:cNvSpPr>
              <a:spLocks noChangeArrowheads="1"/>
            </p:cNvSpPr>
            <p:nvPr/>
          </p:nvSpPr>
          <p:spPr bwMode="auto">
            <a:xfrm>
              <a:off x="3783" y="1255"/>
              <a:ext cx="119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400">
                  <a:ea typeface="宋体" panose="02010600030101010101" pitchFamily="2" charset="-122"/>
                </a:rPr>
                <a:t>Not Retrieved</a:t>
              </a:r>
            </a:p>
          </p:txBody>
        </p:sp>
        <p:sp>
          <p:nvSpPr>
            <p:cNvPr id="2068" name="Line 18"/>
            <p:cNvSpPr>
              <a:spLocks noChangeShapeType="1"/>
            </p:cNvSpPr>
            <p:nvPr/>
          </p:nvSpPr>
          <p:spPr bwMode="auto">
            <a:xfrm flipH="1" flipV="1">
              <a:off x="764" y="1212"/>
              <a:ext cx="1112" cy="4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69" name="Rectangle 19"/>
            <p:cNvSpPr>
              <a:spLocks noChangeArrowheads="1"/>
            </p:cNvSpPr>
            <p:nvPr/>
          </p:nvSpPr>
          <p:spPr bwMode="auto">
            <a:xfrm>
              <a:off x="807" y="1351"/>
              <a:ext cx="43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400">
                  <a:ea typeface="宋体" panose="02010600030101010101" pitchFamily="2" charset="-122"/>
                </a:rPr>
                <a:t>Doc</a:t>
              </a:r>
            </a:p>
          </p:txBody>
        </p:sp>
        <p:sp>
          <p:nvSpPr>
            <p:cNvPr id="2070" name="Rectangle 20"/>
            <p:cNvSpPr>
              <a:spLocks noChangeArrowheads="1"/>
            </p:cNvSpPr>
            <p:nvPr/>
          </p:nvSpPr>
          <p:spPr bwMode="auto">
            <a:xfrm>
              <a:off x="1191" y="1159"/>
              <a:ext cx="63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2400">
                  <a:ea typeface="宋体" panose="02010600030101010101" pitchFamily="2" charset="-122"/>
                </a:rPr>
                <a:t>Action</a:t>
              </a:r>
            </a:p>
          </p:txBody>
        </p:sp>
        <p:graphicFrame>
          <p:nvGraphicFramePr>
            <p:cNvPr id="2050" name="Object 21">
              <a:hlinkClick r:id="" action="ppaction://ole?verb=0"/>
            </p:cNvPr>
            <p:cNvGraphicFramePr>
              <a:graphicFrameLocks/>
            </p:cNvGraphicFramePr>
            <p:nvPr/>
          </p:nvGraphicFramePr>
          <p:xfrm>
            <a:off x="864" y="2752"/>
            <a:ext cx="3389" cy="1325"/>
          </p:xfrm>
          <a:graphic>
            <a:graphicData uri="http://schemas.openxmlformats.org/presentationml/2006/ole">
              <mc:AlternateContent xmlns:mc="http://schemas.openxmlformats.org/markup-compatibility/2006">
                <mc:Choice xmlns:v="urn:schemas-microsoft-com:vml" Requires="v">
                  <p:oleObj spid="_x0000_s1042" name="Equation" r:id="rId3" imgW="2070000" imgH="812520" progId="Equation.3">
                    <p:embed/>
                  </p:oleObj>
                </mc:Choice>
                <mc:Fallback>
                  <p:oleObj name="Equation" r:id="rId3" imgW="2070000" imgH="81252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2752"/>
                          <a:ext cx="3389" cy="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611379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smtClean="0"/>
              <a:t>Overview</a:t>
            </a:r>
            <a:endParaRPr lang="de-DE" dirty="0" smtClean="0"/>
          </a:p>
        </p:txBody>
      </p:sp>
      <p:sp>
        <p:nvSpPr>
          <p:cNvPr id="80899" name="Text Box 3"/>
          <p:cNvSpPr txBox="1">
            <a:spLocks noChangeArrowheads="1"/>
          </p:cNvSpPr>
          <p:nvPr/>
        </p:nvSpPr>
        <p:spPr bwMode="auto">
          <a:xfrm>
            <a:off x="138113" y="1714488"/>
            <a:ext cx="8505825" cy="4725988"/>
          </a:xfrm>
          <a:prstGeom prst="rect">
            <a:avLst/>
          </a:prstGeom>
          <a:noFill/>
          <a:ln w="9525">
            <a:noFill/>
            <a:round/>
            <a:headEnd/>
            <a:tailEnd/>
          </a:ln>
        </p:spPr>
        <p:txBody>
          <a:bodyPr/>
          <a:lstStyle/>
          <a:p>
            <a:pPr marL="514350" indent="-514350">
              <a:lnSpc>
                <a:spcPct val="150000"/>
              </a:lnSpc>
              <a:spcBef>
                <a:spcPts val="700"/>
              </a:spcBef>
              <a:buClr>
                <a:srgbClr val="33669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Recap </a:t>
            </a:r>
            <a:endParaRPr lang="en-US" sz="3200" dirty="0">
              <a:solidFill>
                <a:srgbClr val="336699"/>
              </a:solidFill>
              <a:latin typeface="Calibri" charset="0"/>
            </a:endParaRPr>
          </a:p>
          <a:p>
            <a:pPr marL="514350" indent="-514350">
              <a:lnSpc>
                <a:spcPct val="150000"/>
              </a:lnSpc>
              <a:spcBef>
                <a:spcPts val="700"/>
              </a:spcBef>
              <a:buClr>
                <a:srgbClr val="33669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a:t>
            </a:r>
            <a:r>
              <a:rPr lang="en-US" sz="3200" dirty="0" smtClean="0">
                <a:solidFill>
                  <a:srgbClr val="336699"/>
                </a:solidFill>
                <a:latin typeface="Calibri" charset="0"/>
              </a:rPr>
              <a:t>Unranked evaluation</a:t>
            </a:r>
            <a:endParaRPr lang="en-US" sz="3200" dirty="0">
              <a:solidFill>
                <a:srgbClr val="336699"/>
              </a:solidFill>
              <a:latin typeface="Calibri" charset="0"/>
            </a:endParaRPr>
          </a:p>
          <a:p>
            <a:pPr marL="514350" indent="-514350">
              <a:lnSpc>
                <a:spcPct val="150000"/>
              </a:lnSpc>
              <a:spcBef>
                <a:spcPts val="700"/>
              </a:spcBef>
              <a:buClr>
                <a:srgbClr val="33669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Ranked evaluation </a:t>
            </a:r>
          </a:p>
          <a:p>
            <a:pPr marL="514350" indent="-514350">
              <a:lnSpc>
                <a:spcPct val="150000"/>
              </a:lnSpc>
              <a:spcBef>
                <a:spcPts val="700"/>
              </a:spcBef>
              <a:buClr>
                <a:srgbClr val="33669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Evaluation benchmarks</a:t>
            </a:r>
          </a:p>
          <a:p>
            <a:pPr marL="514350" indent="-514350">
              <a:lnSpc>
                <a:spcPct val="150000"/>
              </a:lnSpc>
              <a:spcBef>
                <a:spcPts val="700"/>
              </a:spcBef>
              <a:buClr>
                <a:srgbClr val="33669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Result summaries</a:t>
            </a: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fr-FR" sz="3600" dirty="0" err="1" smtClean="0">
                <a:solidFill>
                  <a:schemeClr val="tx1"/>
                </a:solidFill>
                <a:latin typeface="+mj-lt"/>
              </a:rPr>
              <a:t>Precision</a:t>
            </a:r>
            <a:r>
              <a:rPr lang="fr-FR" sz="3600" dirty="0" smtClean="0">
                <a:solidFill>
                  <a:schemeClr val="tx1"/>
                </a:solidFill>
                <a:latin typeface="+mj-lt"/>
              </a:rPr>
              <a:t> and </a:t>
            </a:r>
            <a:r>
              <a:rPr lang="fr-FR" sz="3600" dirty="0" err="1" smtClean="0">
                <a:solidFill>
                  <a:schemeClr val="tx1"/>
                </a:solidFill>
                <a:latin typeface="+mj-lt"/>
              </a:rPr>
              <a:t>recall</a:t>
            </a:r>
            <a:endParaRPr lang="fr-FR" sz="3600" dirty="0" smtClean="0">
              <a:solidFill>
                <a:schemeClr val="tx1"/>
              </a:solidFill>
              <a:latin typeface="+mj-lt"/>
            </a:endParaRPr>
          </a:p>
        </p:txBody>
      </p:sp>
      <p:sp>
        <p:nvSpPr>
          <p:cNvPr id="84996" name="Text Box 3"/>
          <p:cNvSpPr txBox="1">
            <a:spLocks noChangeArrowheads="1"/>
          </p:cNvSpPr>
          <p:nvPr/>
        </p:nvSpPr>
        <p:spPr bwMode="auto">
          <a:xfrm>
            <a:off x="1063210" y="3293818"/>
            <a:ext cx="3571900" cy="2214554"/>
          </a:xfrm>
          <a:prstGeom prst="rect">
            <a:avLst/>
          </a:prstGeom>
          <a:noFill/>
          <a:ln w="9525">
            <a:noFill/>
            <a:round/>
            <a:headEnd/>
            <a:tailEnd/>
          </a:ln>
        </p:spPr>
        <p:txBody>
          <a:bodyPr/>
          <a:lstStyle/>
          <a:p>
            <a:pPr lvl="1">
              <a:spcBef>
                <a:spcPts val="700"/>
              </a:spcBef>
              <a:buClr>
                <a:srgbClr val="336699"/>
              </a:buClr>
            </a:pPr>
            <a:r>
              <a:rPr lang="en-US" sz="2600" i="1" dirty="0" smtClean="0">
                <a:solidFill>
                  <a:schemeClr val="tx1"/>
                </a:solidFill>
                <a:latin typeface="+mj-lt"/>
              </a:rPr>
              <a:t>P </a:t>
            </a:r>
            <a:r>
              <a:rPr lang="en-US" sz="2600" dirty="0" smtClean="0">
                <a:solidFill>
                  <a:schemeClr val="tx1"/>
                </a:solidFill>
                <a:latin typeface="+mj-lt"/>
              </a:rPr>
              <a:t>= </a:t>
            </a:r>
            <a:r>
              <a:rPr lang="en-US" sz="2600" i="1" dirty="0" smtClean="0">
                <a:solidFill>
                  <a:schemeClr val="tx1"/>
                </a:solidFill>
                <a:latin typeface="+mj-lt"/>
              </a:rPr>
              <a:t>TP</a:t>
            </a:r>
            <a:r>
              <a:rPr lang="en-US" sz="2600" dirty="0" smtClean="0">
                <a:solidFill>
                  <a:schemeClr val="tx1"/>
                </a:solidFill>
                <a:latin typeface="+mj-lt"/>
              </a:rPr>
              <a:t> </a:t>
            </a:r>
            <a:r>
              <a:rPr lang="de-DE" sz="2600" dirty="0" smtClean="0">
                <a:solidFill>
                  <a:schemeClr val="tx1"/>
                </a:solidFill>
                <a:latin typeface="+mj-lt"/>
              </a:rPr>
              <a:t>/ </a:t>
            </a:r>
            <a:r>
              <a:rPr lang="en-US" sz="2600" dirty="0" smtClean="0">
                <a:solidFill>
                  <a:schemeClr val="tx1"/>
                </a:solidFill>
                <a:latin typeface="+mj-lt"/>
              </a:rPr>
              <a:t>( </a:t>
            </a:r>
            <a:r>
              <a:rPr lang="en-US" sz="2600" i="1" dirty="0" smtClean="0">
                <a:solidFill>
                  <a:schemeClr val="tx1"/>
                </a:solidFill>
                <a:latin typeface="+mj-lt"/>
              </a:rPr>
              <a:t>TP</a:t>
            </a:r>
            <a:r>
              <a:rPr lang="en-US" sz="2600" dirty="0" smtClean="0">
                <a:solidFill>
                  <a:schemeClr val="tx1"/>
                </a:solidFill>
                <a:latin typeface="+mj-lt"/>
              </a:rPr>
              <a:t> + </a:t>
            </a:r>
            <a:r>
              <a:rPr lang="en-US" sz="2600" i="1" dirty="0" smtClean="0">
                <a:solidFill>
                  <a:schemeClr val="tx1"/>
                </a:solidFill>
                <a:latin typeface="+mj-lt"/>
              </a:rPr>
              <a:t>FP</a:t>
            </a:r>
            <a:r>
              <a:rPr lang="en-US" sz="2600" dirty="0" smtClean="0">
                <a:solidFill>
                  <a:schemeClr val="tx1"/>
                </a:solidFill>
                <a:latin typeface="+mj-lt"/>
              </a:rPr>
              <a:t> )</a:t>
            </a:r>
          </a:p>
          <a:p>
            <a:pPr lvl="1">
              <a:spcBef>
                <a:spcPts val="700"/>
              </a:spcBef>
              <a:buClr>
                <a:srgbClr val="336699"/>
              </a:buClr>
            </a:pPr>
            <a:r>
              <a:rPr lang="en-US" sz="2600" i="1" dirty="0" smtClean="0">
                <a:solidFill>
                  <a:schemeClr val="tx1"/>
                </a:solidFill>
                <a:latin typeface="+mj-lt"/>
              </a:rPr>
              <a:t>R</a:t>
            </a:r>
            <a:r>
              <a:rPr lang="en-US" sz="2600" dirty="0" smtClean="0">
                <a:solidFill>
                  <a:schemeClr val="tx1"/>
                </a:solidFill>
                <a:latin typeface="+mj-lt"/>
              </a:rPr>
              <a:t> = </a:t>
            </a:r>
            <a:r>
              <a:rPr lang="en-US" sz="2600" i="1" dirty="0" smtClean="0">
                <a:solidFill>
                  <a:schemeClr val="tx1"/>
                </a:solidFill>
                <a:latin typeface="+mj-lt"/>
              </a:rPr>
              <a:t>TP</a:t>
            </a:r>
            <a:r>
              <a:rPr lang="en-US" sz="2600" dirty="0" smtClean="0">
                <a:solidFill>
                  <a:schemeClr val="tx1"/>
                </a:solidFill>
                <a:latin typeface="+mj-lt"/>
              </a:rPr>
              <a:t> / ( </a:t>
            </a:r>
            <a:r>
              <a:rPr lang="en-US" sz="2600" i="1" dirty="0" smtClean="0">
                <a:solidFill>
                  <a:schemeClr val="tx1"/>
                </a:solidFill>
                <a:latin typeface="+mj-lt"/>
              </a:rPr>
              <a:t>TP</a:t>
            </a:r>
            <a:r>
              <a:rPr lang="en-US" sz="2600" dirty="0" smtClean="0">
                <a:solidFill>
                  <a:schemeClr val="tx1"/>
                </a:solidFill>
                <a:latin typeface="+mj-lt"/>
              </a:rPr>
              <a:t> + </a:t>
            </a:r>
            <a:r>
              <a:rPr lang="en-US" sz="2600" i="1" dirty="0" smtClean="0">
                <a:solidFill>
                  <a:schemeClr val="tx1"/>
                </a:solidFill>
                <a:latin typeface="+mj-lt"/>
              </a:rPr>
              <a:t>FN</a:t>
            </a:r>
            <a:r>
              <a:rPr lang="en-US" sz="2600" dirty="0" smtClean="0">
                <a:solidFill>
                  <a:schemeClr val="tx1"/>
                </a:solidFill>
                <a:latin typeface="+mj-lt"/>
              </a:rPr>
              <a:t> )</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20</a:t>
            </a:fld>
            <a:endParaRPr lang="en-US"/>
          </a:p>
        </p:txBody>
      </p:sp>
      <p:pic>
        <p:nvPicPr>
          <p:cNvPr id="8" name="Picture 7" descr="1908.png"/>
          <p:cNvPicPr>
            <a:picLocks noChangeAspect="1"/>
          </p:cNvPicPr>
          <p:nvPr/>
        </p:nvPicPr>
        <p:blipFill>
          <a:blip r:embed="rId3" cstate="print"/>
          <a:stretch>
            <a:fillRect/>
          </a:stretch>
        </p:blipFill>
        <p:spPr>
          <a:xfrm>
            <a:off x="971600" y="1700808"/>
            <a:ext cx="7327020" cy="135732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Precision/</a:t>
            </a:r>
            <a:r>
              <a:rPr lang="de-DE" sz="3600" dirty="0" err="1" smtClean="0">
                <a:solidFill>
                  <a:schemeClr val="tx1"/>
                </a:solidFill>
                <a:latin typeface="+mj-lt"/>
              </a:rPr>
              <a:t>recall</a:t>
            </a:r>
            <a:r>
              <a:rPr lang="de-DE" sz="3600" dirty="0" smtClean="0">
                <a:solidFill>
                  <a:schemeClr val="tx1"/>
                </a:solidFill>
                <a:latin typeface="+mj-lt"/>
              </a:rPr>
              <a:t> </a:t>
            </a:r>
            <a:r>
              <a:rPr lang="de-DE" sz="3600" dirty="0" err="1" smtClean="0">
                <a:solidFill>
                  <a:schemeClr val="tx1"/>
                </a:solidFill>
                <a:latin typeface="+mj-lt"/>
              </a:rPr>
              <a:t>tradeoff</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2143140"/>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You can increase recall by returning more docs.</a:t>
            </a:r>
          </a:p>
          <a:p>
            <a:pPr lvl="1">
              <a:spcBef>
                <a:spcPts val="700"/>
              </a:spcBef>
              <a:buClr>
                <a:srgbClr val="336699"/>
              </a:buClr>
              <a:buFont typeface="Wingdings" pitchFamily="2" charset="2"/>
              <a:buChar char="§"/>
            </a:pPr>
            <a:r>
              <a:rPr lang="en-US" dirty="0" smtClean="0">
                <a:solidFill>
                  <a:schemeClr val="tx1"/>
                </a:solidFill>
                <a:latin typeface="+mj-lt"/>
              </a:rPr>
              <a:t>Recall is a non-decreasing function of the number of docs </a:t>
            </a:r>
            <a:r>
              <a:rPr lang="de-DE" dirty="0" err="1" smtClean="0">
                <a:solidFill>
                  <a:schemeClr val="tx1"/>
                </a:solidFill>
                <a:latin typeface="+mj-lt"/>
              </a:rPr>
              <a:t>retrieved</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A system that returns all docs has 100% recall!</a:t>
            </a:r>
          </a:p>
          <a:p>
            <a:pPr lvl="1">
              <a:spcBef>
                <a:spcPts val="700"/>
              </a:spcBef>
              <a:buClr>
                <a:srgbClr val="336699"/>
              </a:buClr>
              <a:buFont typeface="Wingdings" pitchFamily="2" charset="2"/>
              <a:buChar char="§"/>
            </a:pPr>
            <a:r>
              <a:rPr lang="en-US" dirty="0" smtClean="0">
                <a:solidFill>
                  <a:schemeClr val="tx1"/>
                </a:solidFill>
                <a:latin typeface="+mj-lt"/>
              </a:rPr>
              <a:t>The converse is also true (usually): It’s easy to get high precision for very low recall.</a:t>
            </a:r>
          </a:p>
          <a:p>
            <a:pPr lvl="1">
              <a:spcBef>
                <a:spcPts val="700"/>
              </a:spcBef>
              <a:buClr>
                <a:srgbClr val="336699"/>
              </a:buClr>
              <a:buFont typeface="Wingdings" pitchFamily="2" charset="2"/>
              <a:buChar char="§"/>
            </a:pPr>
            <a:r>
              <a:rPr lang="en-US" dirty="0" smtClean="0">
                <a:solidFill>
                  <a:srgbClr val="00B050"/>
                </a:solidFill>
                <a:latin typeface="+mj-lt"/>
              </a:rPr>
              <a:t>Suppose the document with the largest score is relevant. How </a:t>
            </a:r>
            <a:r>
              <a:rPr lang="de-DE" dirty="0" err="1" smtClean="0">
                <a:solidFill>
                  <a:srgbClr val="00B050"/>
                </a:solidFill>
                <a:latin typeface="+mj-lt"/>
              </a:rPr>
              <a:t>can</a:t>
            </a:r>
            <a:r>
              <a:rPr lang="de-DE" dirty="0" smtClean="0">
                <a:solidFill>
                  <a:srgbClr val="00B050"/>
                </a:solidFill>
                <a:latin typeface="+mj-lt"/>
              </a:rPr>
              <a:t> </a:t>
            </a:r>
            <a:r>
              <a:rPr lang="de-DE" dirty="0" err="1" smtClean="0">
                <a:solidFill>
                  <a:srgbClr val="00B050"/>
                </a:solidFill>
                <a:latin typeface="+mj-lt"/>
              </a:rPr>
              <a:t>we</a:t>
            </a:r>
            <a:r>
              <a:rPr lang="de-DE" dirty="0" smtClean="0">
                <a:solidFill>
                  <a:srgbClr val="00B050"/>
                </a:solidFill>
                <a:latin typeface="+mj-lt"/>
              </a:rPr>
              <a:t> </a:t>
            </a:r>
            <a:r>
              <a:rPr lang="de-DE" dirty="0" err="1" smtClean="0">
                <a:solidFill>
                  <a:srgbClr val="00B050"/>
                </a:solidFill>
                <a:latin typeface="+mj-lt"/>
              </a:rPr>
              <a:t>maximize</a:t>
            </a:r>
            <a:r>
              <a:rPr lang="de-DE" dirty="0" smtClean="0">
                <a:solidFill>
                  <a:srgbClr val="00B050"/>
                </a:solidFill>
                <a:latin typeface="+mj-lt"/>
              </a:rPr>
              <a:t> </a:t>
            </a:r>
            <a:r>
              <a:rPr lang="de-DE" dirty="0" err="1" smtClean="0">
                <a:solidFill>
                  <a:srgbClr val="00B050"/>
                </a:solidFill>
                <a:latin typeface="+mj-lt"/>
              </a:rPr>
              <a:t>precision</a:t>
            </a:r>
            <a:r>
              <a:rPr lang="de-DE" dirty="0" smtClean="0">
                <a:solidFill>
                  <a:srgbClr val="00B050"/>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21</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4294967295"/>
          </p:nvPr>
        </p:nvSpPr>
        <p:spPr>
          <a:xfrm>
            <a:off x="8100392" y="6248400"/>
            <a:ext cx="586408"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A7FBE63-7204-4840-9387-F512574CA316}" type="slidenum">
              <a:rPr lang="zh-CN" altLang="en-US" sz="1400">
                <a:latin typeface="Arial" panose="020B0604020202020204" pitchFamily="34" charset="0"/>
              </a:rPr>
              <a:pPr/>
              <a:t>22</a:t>
            </a:fld>
            <a:endParaRPr lang="en-US" altLang="zh-CN" sz="1400" dirty="0">
              <a:latin typeface="Arial" panose="020B0604020202020204" pitchFamily="34" charset="0"/>
            </a:endParaRPr>
          </a:p>
        </p:txBody>
      </p:sp>
      <p:sp>
        <p:nvSpPr>
          <p:cNvPr id="3076"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Evaluation Metrics: Example</a:t>
            </a:r>
          </a:p>
        </p:txBody>
      </p:sp>
      <p:pic>
        <p:nvPicPr>
          <p:cNvPr id="3077" name="Picture 2" descr="C:\Users\croft\Desktop\chap8-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74850"/>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827584" y="4495800"/>
            <a:ext cx="7630616" cy="1752600"/>
          </a:xfrm>
          <a:prstGeom prst="rect">
            <a:avLst/>
          </a:prstGeom>
          <a:solidFill>
            <a:schemeClr val="bg1"/>
          </a:solidFill>
          <a:ln w="9525">
            <a:noFill/>
            <a:miter lim="800000"/>
            <a:headEnd/>
            <a:tailEnd/>
          </a:ln>
        </p:spPr>
        <p:txBody>
          <a:bodyPr/>
          <a:lstStyle/>
          <a:p>
            <a:pPr marL="469900" indent="-469900" eaLnBrk="1" hangingPunct="1">
              <a:spcBef>
                <a:spcPct val="20000"/>
              </a:spcBef>
              <a:buClr>
                <a:schemeClr val="bg2"/>
              </a:buClr>
              <a:buSzPct val="70000"/>
              <a:defRPr/>
            </a:pPr>
            <a:r>
              <a:rPr lang="en-US" altLang="zh-CN" sz="2000" u="sng" kern="0" dirty="0" smtClean="0">
                <a:solidFill>
                  <a:srgbClr val="FF0000"/>
                </a:solidFill>
                <a:latin typeface="+mn-lt"/>
                <a:ea typeface="宋体" pitchFamily="2" charset="-122"/>
              </a:rPr>
              <a:t>When 3 documents retrieved: </a:t>
            </a:r>
          </a:p>
          <a:p>
            <a:pPr marL="469900" indent="-469900" eaLnBrk="1" hangingPunct="1">
              <a:spcBef>
                <a:spcPct val="20000"/>
              </a:spcBef>
              <a:buClr>
                <a:schemeClr val="bg2"/>
              </a:buClr>
              <a:buSzPct val="70000"/>
              <a:defRPr/>
            </a:pPr>
            <a:r>
              <a:rPr lang="en-US" altLang="zh-CN" sz="2000" kern="0" dirty="0" smtClean="0">
                <a:solidFill>
                  <a:srgbClr val="FF0000"/>
                </a:solidFill>
                <a:latin typeface="+mn-lt"/>
                <a:ea typeface="宋体" pitchFamily="2" charset="-122"/>
              </a:rPr>
              <a:t>Recall </a:t>
            </a:r>
            <a:r>
              <a:rPr lang="en-US" altLang="zh-CN" sz="2000" kern="0" dirty="0">
                <a:solidFill>
                  <a:srgbClr val="FF0000"/>
                </a:solidFill>
                <a:latin typeface="+mn-lt"/>
                <a:ea typeface="宋体" pitchFamily="2" charset="-122"/>
              </a:rPr>
              <a:t>= 2/6 = 0.33</a:t>
            </a:r>
          </a:p>
          <a:p>
            <a:pPr marL="469900" indent="-469900" eaLnBrk="1" hangingPunct="1">
              <a:spcBef>
                <a:spcPct val="20000"/>
              </a:spcBef>
              <a:buClr>
                <a:schemeClr val="bg2"/>
              </a:buClr>
              <a:buSzPct val="70000"/>
              <a:defRPr/>
            </a:pPr>
            <a:r>
              <a:rPr lang="en-US" altLang="zh-CN" sz="2000" kern="0" dirty="0">
                <a:solidFill>
                  <a:srgbClr val="FF0000"/>
                </a:solidFill>
                <a:latin typeface="+mn-lt"/>
                <a:ea typeface="宋体" pitchFamily="2" charset="-122"/>
              </a:rPr>
              <a:t>Precision = 2/3 = 0.67</a:t>
            </a:r>
          </a:p>
        </p:txBody>
      </p:sp>
      <p:sp>
        <p:nvSpPr>
          <p:cNvPr id="3079" name="Rectangle 6"/>
          <p:cNvSpPr>
            <a:spLocks noChangeArrowheads="1"/>
          </p:cNvSpPr>
          <p:nvPr/>
        </p:nvSpPr>
        <p:spPr bwMode="auto">
          <a:xfrm>
            <a:off x="4267200" y="3048000"/>
            <a:ext cx="4572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graphicFrame>
        <p:nvGraphicFramePr>
          <p:cNvPr id="3074" name="Object 21">
            <a:hlinkClick r:id="" action="ppaction://ole?verb=0"/>
          </p:cNvPr>
          <p:cNvGraphicFramePr>
            <a:graphicFrameLocks/>
          </p:cNvGraphicFramePr>
          <p:nvPr/>
        </p:nvGraphicFramePr>
        <p:xfrm>
          <a:off x="4648200" y="4572000"/>
          <a:ext cx="3932238" cy="1447800"/>
        </p:xfrm>
        <a:graphic>
          <a:graphicData uri="http://schemas.openxmlformats.org/presentationml/2006/ole">
            <mc:AlternateContent xmlns:mc="http://schemas.openxmlformats.org/markup-compatibility/2006">
              <mc:Choice xmlns:v="urn:schemas-microsoft-com:vml" Requires="v">
                <p:oleObj spid="_x0000_s2068" name="Equation" r:id="rId4" imgW="2070000" imgH="812520" progId="Equation.3">
                  <p:embed/>
                </p:oleObj>
              </mc:Choice>
              <mc:Fallback>
                <p:oleObj name="Equation" r:id="rId4" imgW="2070000" imgH="81252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572000"/>
                        <a:ext cx="3932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575611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4294967295"/>
          </p:nvPr>
        </p:nvSpPr>
        <p:spPr>
          <a:xfrm>
            <a:off x="7884368" y="6248400"/>
            <a:ext cx="802432"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9AB6FE2-1171-4716-994F-A4F368CFBEF2}" type="slidenum">
              <a:rPr lang="zh-CN" altLang="en-US" sz="1400">
                <a:latin typeface="Arial" panose="020B0604020202020204" pitchFamily="34" charset="0"/>
              </a:rPr>
              <a:pPr/>
              <a:t>23</a:t>
            </a:fld>
            <a:endParaRPr lang="en-US" altLang="zh-CN" sz="1400" dirty="0">
              <a:latin typeface="Arial" panose="020B0604020202020204" pitchFamily="34" charset="0"/>
            </a:endParaRPr>
          </a:p>
        </p:txBody>
      </p:sp>
      <p:sp>
        <p:nvSpPr>
          <p:cNvPr id="4100"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Evaluation Metrics: Example</a:t>
            </a:r>
          </a:p>
        </p:txBody>
      </p:sp>
      <p:pic>
        <p:nvPicPr>
          <p:cNvPr id="4101" name="Picture 2" descr="C:\Users\croft\Desktop\chap8-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74850"/>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28600" y="4495800"/>
            <a:ext cx="8458200" cy="1752600"/>
          </a:xfrm>
          <a:prstGeom prst="rect">
            <a:avLst/>
          </a:prstGeom>
          <a:solidFill>
            <a:schemeClr val="bg1"/>
          </a:solidFill>
          <a:ln w="9525">
            <a:noFill/>
            <a:miter lim="800000"/>
            <a:headEnd/>
            <a:tailEnd/>
          </a:ln>
        </p:spPr>
        <p:txBody>
          <a:bodyPr/>
          <a:lstStyle/>
          <a:p>
            <a:pPr marL="469900" indent="-469900">
              <a:spcBef>
                <a:spcPct val="20000"/>
              </a:spcBef>
              <a:buClr>
                <a:schemeClr val="bg2"/>
              </a:buClr>
              <a:buSzPct val="70000"/>
              <a:defRPr/>
            </a:pPr>
            <a:r>
              <a:rPr lang="en-US" altLang="zh-CN" sz="2000" u="sng" kern="0" dirty="0" smtClean="0">
                <a:solidFill>
                  <a:srgbClr val="FF0000"/>
                </a:solidFill>
                <a:ea typeface="宋体" pitchFamily="2" charset="-122"/>
              </a:rPr>
              <a:t>When 6 </a:t>
            </a:r>
            <a:r>
              <a:rPr lang="en-US" altLang="zh-CN" sz="2000" u="sng" kern="0" dirty="0">
                <a:solidFill>
                  <a:srgbClr val="FF0000"/>
                </a:solidFill>
                <a:ea typeface="宋体" pitchFamily="2" charset="-122"/>
              </a:rPr>
              <a:t>documents retrieved: </a:t>
            </a:r>
          </a:p>
          <a:p>
            <a:pPr marL="469900" indent="-469900" eaLnBrk="1" hangingPunct="1">
              <a:spcBef>
                <a:spcPct val="20000"/>
              </a:spcBef>
              <a:buClr>
                <a:schemeClr val="bg2"/>
              </a:buClr>
              <a:buSzPct val="70000"/>
              <a:defRPr/>
            </a:pPr>
            <a:r>
              <a:rPr lang="en-US" altLang="zh-CN" sz="2000" kern="0" dirty="0" smtClean="0">
                <a:solidFill>
                  <a:srgbClr val="FF0000"/>
                </a:solidFill>
                <a:latin typeface="+mn-lt"/>
                <a:ea typeface="宋体" pitchFamily="2" charset="-122"/>
              </a:rPr>
              <a:t>Recall </a:t>
            </a:r>
            <a:r>
              <a:rPr lang="en-US" altLang="zh-CN" sz="2000" kern="0" dirty="0">
                <a:solidFill>
                  <a:srgbClr val="FF0000"/>
                </a:solidFill>
                <a:latin typeface="+mn-lt"/>
                <a:ea typeface="宋体" pitchFamily="2" charset="-122"/>
              </a:rPr>
              <a:t>= 5/6 = 0.83</a:t>
            </a:r>
          </a:p>
          <a:p>
            <a:pPr marL="469900" indent="-469900" eaLnBrk="1" hangingPunct="1">
              <a:spcBef>
                <a:spcPct val="20000"/>
              </a:spcBef>
              <a:buClr>
                <a:schemeClr val="bg2"/>
              </a:buClr>
              <a:buSzPct val="70000"/>
              <a:defRPr/>
            </a:pPr>
            <a:r>
              <a:rPr lang="en-US" altLang="zh-CN" sz="2000" kern="0" dirty="0">
                <a:solidFill>
                  <a:srgbClr val="FF0000"/>
                </a:solidFill>
                <a:latin typeface="+mn-lt"/>
                <a:ea typeface="宋体" pitchFamily="2" charset="-122"/>
              </a:rPr>
              <a:t>Precision = 5/6 = 0.83</a:t>
            </a:r>
          </a:p>
        </p:txBody>
      </p:sp>
      <p:sp>
        <p:nvSpPr>
          <p:cNvPr id="4103" name="Rectangle 6"/>
          <p:cNvSpPr>
            <a:spLocks noChangeArrowheads="1"/>
          </p:cNvSpPr>
          <p:nvPr/>
        </p:nvSpPr>
        <p:spPr bwMode="auto">
          <a:xfrm>
            <a:off x="5622925" y="3094038"/>
            <a:ext cx="4572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graphicFrame>
        <p:nvGraphicFramePr>
          <p:cNvPr id="4098" name="Object 21">
            <a:hlinkClick r:id="" action="ppaction://ole?verb=0"/>
          </p:cNvPr>
          <p:cNvGraphicFramePr>
            <a:graphicFrameLocks/>
          </p:cNvGraphicFramePr>
          <p:nvPr/>
        </p:nvGraphicFramePr>
        <p:xfrm>
          <a:off x="4648200" y="4572000"/>
          <a:ext cx="3932238" cy="1447800"/>
        </p:xfrm>
        <a:graphic>
          <a:graphicData uri="http://schemas.openxmlformats.org/presentationml/2006/ole">
            <mc:AlternateContent xmlns:mc="http://schemas.openxmlformats.org/markup-compatibility/2006">
              <mc:Choice xmlns:v="urn:schemas-microsoft-com:vml" Requires="v">
                <p:oleObj spid="_x0000_s3091" name="Equation" r:id="rId4" imgW="2070000" imgH="812520" progId="Equation.3">
                  <p:embed/>
                </p:oleObj>
              </mc:Choice>
              <mc:Fallback>
                <p:oleObj name="Equation" r:id="rId4" imgW="2070000" imgH="81252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572000"/>
                        <a:ext cx="3932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717796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4294967295"/>
          </p:nvPr>
        </p:nvSpPr>
        <p:spPr>
          <a:xfrm>
            <a:off x="8100392" y="6248400"/>
            <a:ext cx="586408"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A7FBE63-7204-4840-9387-F512574CA316}" type="slidenum">
              <a:rPr lang="zh-CN" altLang="en-US" sz="1400">
                <a:latin typeface="Arial" panose="020B0604020202020204" pitchFamily="34" charset="0"/>
              </a:rPr>
              <a:pPr/>
              <a:t>24</a:t>
            </a:fld>
            <a:endParaRPr lang="en-US" altLang="zh-CN" sz="1400" dirty="0">
              <a:latin typeface="Arial" panose="020B0604020202020204" pitchFamily="34" charset="0"/>
            </a:endParaRPr>
          </a:p>
        </p:txBody>
      </p:sp>
      <p:sp>
        <p:nvSpPr>
          <p:cNvPr id="3076"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Evaluation Metrics: Example</a:t>
            </a:r>
          </a:p>
        </p:txBody>
      </p:sp>
      <p:pic>
        <p:nvPicPr>
          <p:cNvPr id="3077" name="Picture 2" descr="C:\Users\croft\Desktop\chap8-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43701"/>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57200" y="5873464"/>
            <a:ext cx="2314600" cy="876300"/>
          </a:xfrm>
          <a:prstGeom prst="rect">
            <a:avLst/>
          </a:prstGeom>
          <a:solidFill>
            <a:schemeClr val="bg1"/>
          </a:solidFill>
          <a:ln w="9525">
            <a:noFill/>
            <a:miter lim="800000"/>
            <a:headEnd/>
            <a:tailEnd/>
          </a:ln>
        </p:spPr>
        <p:txBody>
          <a:bodyPr/>
          <a:lstStyle/>
          <a:p>
            <a:pPr marL="469900" indent="-469900" eaLnBrk="1" hangingPunct="1">
              <a:spcBef>
                <a:spcPct val="20000"/>
              </a:spcBef>
              <a:buClr>
                <a:schemeClr val="bg2"/>
              </a:buClr>
              <a:buSzPct val="70000"/>
              <a:defRPr/>
            </a:pPr>
            <a:r>
              <a:rPr lang="en-US" altLang="zh-CN" sz="1400" kern="0" dirty="0" smtClean="0">
                <a:solidFill>
                  <a:srgbClr val="FF0000"/>
                </a:solidFill>
                <a:latin typeface="+mn-lt"/>
                <a:ea typeface="宋体" pitchFamily="2" charset="-122"/>
              </a:rPr>
              <a:t>For #1</a:t>
            </a:r>
          </a:p>
          <a:p>
            <a:pPr marL="469900" indent="-469900" eaLnBrk="1" hangingPunct="1">
              <a:spcBef>
                <a:spcPct val="20000"/>
              </a:spcBef>
              <a:buClr>
                <a:schemeClr val="bg2"/>
              </a:buClr>
              <a:buSzPct val="70000"/>
              <a:defRPr/>
            </a:pPr>
            <a:r>
              <a:rPr lang="en-US" altLang="zh-CN" sz="1400" kern="0" dirty="0" smtClean="0">
                <a:solidFill>
                  <a:srgbClr val="FF0000"/>
                </a:solidFill>
                <a:latin typeface="+mn-lt"/>
                <a:ea typeface="宋体" pitchFamily="2" charset="-122"/>
              </a:rPr>
              <a:t>Recall </a:t>
            </a:r>
            <a:r>
              <a:rPr lang="en-US" altLang="zh-CN" sz="1400" kern="0" dirty="0">
                <a:solidFill>
                  <a:srgbClr val="FF0000"/>
                </a:solidFill>
                <a:latin typeface="+mn-lt"/>
                <a:ea typeface="宋体" pitchFamily="2" charset="-122"/>
              </a:rPr>
              <a:t>= 2/6 = 0.33</a:t>
            </a:r>
          </a:p>
          <a:p>
            <a:pPr marL="469900" indent="-469900" eaLnBrk="1" hangingPunct="1">
              <a:spcBef>
                <a:spcPct val="20000"/>
              </a:spcBef>
              <a:buClr>
                <a:schemeClr val="bg2"/>
              </a:buClr>
              <a:buSzPct val="70000"/>
              <a:defRPr/>
            </a:pPr>
            <a:r>
              <a:rPr lang="en-US" altLang="zh-CN" sz="1400" kern="0" dirty="0">
                <a:solidFill>
                  <a:srgbClr val="FF0000"/>
                </a:solidFill>
                <a:latin typeface="+mn-lt"/>
                <a:ea typeface="宋体" pitchFamily="2" charset="-122"/>
              </a:rPr>
              <a:t>Precision = 2/3 = 0.67</a:t>
            </a:r>
          </a:p>
        </p:txBody>
      </p:sp>
      <p:sp>
        <p:nvSpPr>
          <p:cNvPr id="3079" name="Rectangle 6"/>
          <p:cNvSpPr>
            <a:spLocks noChangeArrowheads="1"/>
          </p:cNvSpPr>
          <p:nvPr/>
        </p:nvSpPr>
        <p:spPr bwMode="auto">
          <a:xfrm>
            <a:off x="3491880" y="2564904"/>
            <a:ext cx="457200" cy="1368152"/>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graphicFrame>
        <p:nvGraphicFramePr>
          <p:cNvPr id="3074" name="Object 21">
            <a:hlinkClick r:id="" action="ppaction://ole?verb=0"/>
          </p:cNvPr>
          <p:cNvGraphicFramePr>
            <a:graphicFrameLocks/>
          </p:cNvGraphicFramePr>
          <p:nvPr>
            <p:extLst>
              <p:ext uri="{D42A27DB-BD31-4B8C-83A1-F6EECF244321}">
                <p14:modId xmlns:p14="http://schemas.microsoft.com/office/powerpoint/2010/main" val="3701748605"/>
              </p:ext>
            </p:extLst>
          </p:nvPr>
        </p:nvGraphicFramePr>
        <p:xfrm>
          <a:off x="5563344" y="5810250"/>
          <a:ext cx="2537048" cy="792088"/>
        </p:xfrm>
        <a:graphic>
          <a:graphicData uri="http://schemas.openxmlformats.org/presentationml/2006/ole">
            <mc:AlternateContent xmlns:mc="http://schemas.openxmlformats.org/markup-compatibility/2006">
              <mc:Choice xmlns:v="urn:schemas-microsoft-com:vml" Requires="v">
                <p:oleObj spid="_x0000_s4114" name="Equation" r:id="rId4" imgW="2070000" imgH="812520" progId="Equation.3">
                  <p:embed/>
                </p:oleObj>
              </mc:Choice>
              <mc:Fallback>
                <p:oleObj name="Equation" r:id="rId4" imgW="2070000" imgH="81252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344" y="5810250"/>
                        <a:ext cx="2537048" cy="792088"/>
                      </a:xfrm>
                      <a:prstGeom prst="rect">
                        <a:avLst/>
                      </a:prstGeom>
                      <a:noFill/>
                      <a:ln>
                        <a:noFill/>
                      </a:ln>
                      <a:effectLst/>
                    </p:spPr>
                  </p:pic>
                </p:oleObj>
              </mc:Fallback>
            </mc:AlternateContent>
          </a:graphicData>
        </a:graphic>
      </p:graphicFrame>
      <p:sp>
        <p:nvSpPr>
          <p:cNvPr id="8" name="Content Placeholder 2"/>
          <p:cNvSpPr txBox="1">
            <a:spLocks/>
          </p:cNvSpPr>
          <p:nvPr/>
        </p:nvSpPr>
        <p:spPr bwMode="auto">
          <a:xfrm>
            <a:off x="3121496" y="5810250"/>
            <a:ext cx="2314600" cy="876300"/>
          </a:xfrm>
          <a:prstGeom prst="rect">
            <a:avLst/>
          </a:prstGeom>
          <a:solidFill>
            <a:schemeClr val="bg1"/>
          </a:solidFill>
          <a:ln w="9525">
            <a:noFill/>
            <a:miter lim="800000"/>
            <a:headEnd/>
            <a:tailEnd/>
          </a:ln>
        </p:spPr>
        <p:txBody>
          <a:bodyPr/>
          <a:lstStyle/>
          <a:p>
            <a:pPr marL="469900" indent="-469900" eaLnBrk="1" hangingPunct="1">
              <a:spcBef>
                <a:spcPct val="20000"/>
              </a:spcBef>
              <a:buClr>
                <a:schemeClr val="bg2"/>
              </a:buClr>
              <a:buSzPct val="70000"/>
              <a:defRPr/>
            </a:pPr>
            <a:r>
              <a:rPr lang="en-US" altLang="zh-CN" sz="1400" kern="0" dirty="0" smtClean="0">
                <a:solidFill>
                  <a:srgbClr val="FF0000"/>
                </a:solidFill>
                <a:latin typeface="+mn-lt"/>
                <a:ea typeface="宋体" pitchFamily="2" charset="-122"/>
              </a:rPr>
              <a:t>For #2</a:t>
            </a:r>
          </a:p>
          <a:p>
            <a:pPr marL="469900" indent="-469900" eaLnBrk="1" hangingPunct="1">
              <a:spcBef>
                <a:spcPct val="20000"/>
              </a:spcBef>
              <a:buClr>
                <a:schemeClr val="bg2"/>
              </a:buClr>
              <a:buSzPct val="70000"/>
              <a:defRPr/>
            </a:pPr>
            <a:r>
              <a:rPr lang="en-US" altLang="zh-CN" sz="1400" kern="0" dirty="0" smtClean="0">
                <a:solidFill>
                  <a:srgbClr val="FF0000"/>
                </a:solidFill>
                <a:latin typeface="+mn-lt"/>
                <a:ea typeface="宋体" pitchFamily="2" charset="-122"/>
              </a:rPr>
              <a:t>Recall </a:t>
            </a:r>
            <a:r>
              <a:rPr lang="en-US" altLang="zh-CN" sz="1400" kern="0" dirty="0">
                <a:solidFill>
                  <a:srgbClr val="FF0000"/>
                </a:solidFill>
                <a:latin typeface="+mn-lt"/>
                <a:ea typeface="宋体" pitchFamily="2" charset="-122"/>
              </a:rPr>
              <a:t>= </a:t>
            </a:r>
            <a:r>
              <a:rPr lang="en-US" altLang="zh-CN" sz="1400" kern="0" dirty="0" smtClean="0">
                <a:solidFill>
                  <a:srgbClr val="FF0000"/>
                </a:solidFill>
                <a:latin typeface="+mn-lt"/>
                <a:ea typeface="宋体" pitchFamily="2" charset="-122"/>
              </a:rPr>
              <a:t>1/6 </a:t>
            </a:r>
            <a:r>
              <a:rPr lang="en-US" altLang="zh-CN" sz="1400" kern="0" dirty="0">
                <a:solidFill>
                  <a:srgbClr val="FF0000"/>
                </a:solidFill>
                <a:latin typeface="+mn-lt"/>
                <a:ea typeface="宋体" pitchFamily="2" charset="-122"/>
              </a:rPr>
              <a:t>= </a:t>
            </a:r>
            <a:r>
              <a:rPr lang="en-US" altLang="zh-CN" sz="1400" kern="0" dirty="0" smtClean="0">
                <a:solidFill>
                  <a:srgbClr val="FF0000"/>
                </a:solidFill>
                <a:latin typeface="+mn-lt"/>
                <a:ea typeface="宋体" pitchFamily="2" charset="-122"/>
              </a:rPr>
              <a:t>0.17</a:t>
            </a:r>
            <a:endParaRPr lang="en-US" altLang="zh-CN" sz="1400" kern="0" dirty="0">
              <a:solidFill>
                <a:srgbClr val="FF0000"/>
              </a:solidFill>
              <a:latin typeface="+mn-lt"/>
              <a:ea typeface="宋体" pitchFamily="2" charset="-122"/>
            </a:endParaRPr>
          </a:p>
          <a:p>
            <a:pPr marL="469900" indent="-469900" eaLnBrk="1" hangingPunct="1">
              <a:spcBef>
                <a:spcPct val="20000"/>
              </a:spcBef>
              <a:buClr>
                <a:schemeClr val="bg2"/>
              </a:buClr>
              <a:buSzPct val="70000"/>
              <a:defRPr/>
            </a:pPr>
            <a:r>
              <a:rPr lang="en-US" altLang="zh-CN" sz="1400" kern="0" dirty="0">
                <a:solidFill>
                  <a:srgbClr val="FF0000"/>
                </a:solidFill>
                <a:latin typeface="+mn-lt"/>
                <a:ea typeface="宋体" pitchFamily="2" charset="-122"/>
              </a:rPr>
              <a:t>Precision = </a:t>
            </a:r>
            <a:r>
              <a:rPr lang="en-US" altLang="zh-CN" sz="1400" kern="0" dirty="0" smtClean="0">
                <a:solidFill>
                  <a:srgbClr val="FF0000"/>
                </a:solidFill>
                <a:latin typeface="+mn-lt"/>
                <a:ea typeface="宋体" pitchFamily="2" charset="-122"/>
              </a:rPr>
              <a:t>1/3 </a:t>
            </a:r>
            <a:r>
              <a:rPr lang="en-US" altLang="zh-CN" sz="1400" kern="0" dirty="0">
                <a:solidFill>
                  <a:srgbClr val="FF0000"/>
                </a:solidFill>
                <a:latin typeface="+mn-lt"/>
                <a:ea typeface="宋体" pitchFamily="2" charset="-122"/>
              </a:rPr>
              <a:t>= 0.67</a:t>
            </a:r>
          </a:p>
        </p:txBody>
      </p:sp>
      <p:sp>
        <p:nvSpPr>
          <p:cNvPr id="9" name="Rectangle 6"/>
          <p:cNvSpPr>
            <a:spLocks noChangeArrowheads="1"/>
          </p:cNvSpPr>
          <p:nvPr/>
        </p:nvSpPr>
        <p:spPr bwMode="auto">
          <a:xfrm>
            <a:off x="3491880" y="4152977"/>
            <a:ext cx="457200" cy="1368152"/>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Tree>
    <p:extLst>
      <p:ext uri="{BB962C8B-B14F-4D97-AF65-F5344CB8AC3E}">
        <p14:creationId xmlns:p14="http://schemas.microsoft.com/office/powerpoint/2010/main" val="37829077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643050"/>
            <a:ext cx="8643998" cy="6357958"/>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i="1" dirty="0" smtClean="0">
                <a:solidFill>
                  <a:schemeClr val="tx1"/>
                </a:solidFill>
                <a:latin typeface="+mj-lt"/>
              </a:rPr>
              <a:t>F</a:t>
            </a:r>
            <a:r>
              <a:rPr lang="en-US" dirty="0" smtClean="0">
                <a:solidFill>
                  <a:schemeClr val="tx1"/>
                </a:solidFill>
                <a:latin typeface="+mj-lt"/>
              </a:rPr>
              <a:t> allows us to trade off precision against recall.</a:t>
            </a:r>
          </a:p>
          <a:p>
            <a:pPr lvl="1">
              <a:spcBef>
                <a:spcPts val="700"/>
              </a:spcBef>
              <a:buClr>
                <a:srgbClr val="336699"/>
              </a:buClr>
            </a:pPr>
            <a:r>
              <a:rPr lang="en-US" dirty="0" smtClean="0">
                <a:solidFill>
                  <a:schemeClr val="tx1"/>
                </a:solidFill>
                <a:latin typeface="+mj-lt"/>
              </a:rPr>
              <a:t>                                                                                                                                                                      </a:t>
            </a:r>
          </a:p>
          <a:p>
            <a:pPr lvl="1">
              <a:spcBef>
                <a:spcPts val="700"/>
              </a:spcBef>
              <a:buClr>
                <a:srgbClr val="336699"/>
              </a:buClr>
            </a:pPr>
            <a:r>
              <a:rPr lang="en-US" dirty="0" smtClean="0">
                <a:solidFill>
                  <a:schemeClr val="tx1"/>
                </a:solidFill>
                <a:latin typeface="+mj-lt"/>
              </a:rPr>
              <a:t>                                                                     where</a:t>
            </a:r>
          </a:p>
          <a:p>
            <a:pPr lvl="1">
              <a:spcBef>
                <a:spcPts val="700"/>
              </a:spcBef>
              <a:buClr>
                <a:srgbClr val="336699"/>
              </a:buClr>
            </a:pPr>
            <a:endParaRPr lang="de-DE" dirty="0" smtClean="0">
              <a:solidFill>
                <a:schemeClr val="tx1"/>
              </a:solidFill>
              <a:latin typeface="+mj-lt"/>
            </a:endParaRPr>
          </a:p>
          <a:p>
            <a:pPr lvl="1">
              <a:spcBef>
                <a:spcPts val="700"/>
              </a:spcBef>
              <a:buClr>
                <a:srgbClr val="336699"/>
              </a:buClr>
              <a:buFont typeface="Wingdings" pitchFamily="2" charset="2"/>
              <a:buChar char="§"/>
            </a:pPr>
            <a:r>
              <a:rPr lang="en-US" smtClean="0">
                <a:solidFill>
                  <a:schemeClr val="tx1"/>
                </a:solidFill>
                <a:latin typeface="+mj-lt"/>
              </a:rPr>
              <a:t> </a:t>
            </a:r>
            <a:r>
              <a:rPr lang="en-US" i="1" dirty="0" smtClean="0">
                <a:solidFill>
                  <a:schemeClr val="tx1"/>
                </a:solidFill>
                <a:latin typeface="+mj-lt"/>
              </a:rPr>
              <a:t>α </a:t>
            </a:r>
            <a:r>
              <a:rPr lang="el-GR" dirty="0" smtClean="0">
                <a:solidFill>
                  <a:schemeClr val="tx1"/>
                </a:solidFill>
                <a:latin typeface="Calibri"/>
                <a:cs typeface="Calibri"/>
              </a:rPr>
              <a:t>ϵ</a:t>
            </a:r>
            <a:r>
              <a:rPr lang="de-DE" dirty="0" smtClean="0">
                <a:solidFill>
                  <a:schemeClr val="tx1"/>
                </a:solidFill>
                <a:latin typeface="Calibri"/>
                <a:cs typeface="Calibri"/>
              </a:rPr>
              <a:t> </a:t>
            </a:r>
            <a:r>
              <a:rPr lang="en-US" dirty="0" smtClean="0">
                <a:solidFill>
                  <a:schemeClr val="tx1"/>
                </a:solidFill>
                <a:latin typeface="+mj-lt"/>
              </a:rPr>
              <a:t>[0, 1] and thus </a:t>
            </a:r>
            <a:r>
              <a:rPr lang="en-US" i="1" dirty="0" smtClean="0">
                <a:solidFill>
                  <a:schemeClr val="tx1"/>
                </a:solidFill>
                <a:latin typeface="Symbol" pitchFamily="18" charset="2"/>
              </a:rPr>
              <a:t>b</a:t>
            </a:r>
            <a:r>
              <a:rPr lang="de-DE" i="1" dirty="0" smtClean="0">
                <a:solidFill>
                  <a:schemeClr val="tx1"/>
                </a:solidFill>
                <a:latin typeface="Calibri"/>
                <a:cs typeface="Calibri"/>
              </a:rPr>
              <a:t> </a:t>
            </a:r>
            <a:r>
              <a:rPr lang="en-US" baseline="30000" dirty="0" smtClean="0">
                <a:solidFill>
                  <a:schemeClr val="tx1"/>
                </a:solidFill>
                <a:latin typeface="+mj-lt"/>
              </a:rPr>
              <a:t>2</a:t>
            </a:r>
            <a:r>
              <a:rPr lang="en-US" dirty="0" smtClean="0">
                <a:solidFill>
                  <a:schemeClr val="tx1"/>
                </a:solidFill>
                <a:latin typeface="+mj-lt"/>
              </a:rPr>
              <a:t> </a:t>
            </a:r>
            <a:r>
              <a:rPr lang="el-GR" dirty="0" smtClean="0">
                <a:solidFill>
                  <a:schemeClr val="tx1"/>
                </a:solidFill>
                <a:latin typeface="Calibri"/>
                <a:cs typeface="Calibri"/>
              </a:rPr>
              <a:t>ϵ</a:t>
            </a:r>
            <a:r>
              <a:rPr lang="en-US" dirty="0" smtClean="0">
                <a:solidFill>
                  <a:schemeClr val="tx1"/>
                </a:solidFill>
                <a:latin typeface="+mj-lt"/>
              </a:rPr>
              <a:t> [0,</a:t>
            </a:r>
            <a:r>
              <a:rPr lang="en-US" dirty="0" smtClean="0">
                <a:solidFill>
                  <a:schemeClr val="tx1"/>
                </a:solidFill>
                <a:latin typeface="Calibri"/>
                <a:cs typeface="Calibri"/>
              </a:rPr>
              <a:t>∞</a:t>
            </a:r>
            <a:r>
              <a:rPr lang="en-US"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Most frequently used: </a:t>
            </a:r>
            <a:r>
              <a:rPr lang="en-US" dirty="0" smtClean="0">
                <a:solidFill>
                  <a:srgbClr val="0070C0"/>
                </a:solidFill>
                <a:latin typeface="+mj-lt"/>
              </a:rPr>
              <a:t>balanced </a:t>
            </a:r>
            <a:r>
              <a:rPr lang="en-US" i="1" dirty="0" smtClean="0">
                <a:solidFill>
                  <a:srgbClr val="0070C0"/>
                </a:solidFill>
                <a:latin typeface="+mj-lt"/>
              </a:rPr>
              <a:t>F </a:t>
            </a:r>
            <a:r>
              <a:rPr lang="en-US" dirty="0" smtClean="0">
                <a:solidFill>
                  <a:schemeClr val="tx1"/>
                </a:solidFill>
                <a:latin typeface="+mj-lt"/>
              </a:rPr>
              <a:t>with </a:t>
            </a:r>
            <a:r>
              <a:rPr lang="en-US" i="1" dirty="0" smtClean="0">
                <a:solidFill>
                  <a:schemeClr val="tx1"/>
                </a:solidFill>
                <a:latin typeface="Symbol" pitchFamily="18" charset="2"/>
              </a:rPr>
              <a:t>b</a:t>
            </a:r>
            <a:r>
              <a:rPr lang="de-DE" i="1" dirty="0" smtClean="0">
                <a:solidFill>
                  <a:schemeClr val="tx1"/>
                </a:solidFill>
                <a:latin typeface="Calibri"/>
                <a:cs typeface="Calibri"/>
              </a:rPr>
              <a:t> </a:t>
            </a:r>
            <a:r>
              <a:rPr lang="en-US" dirty="0" smtClean="0">
                <a:solidFill>
                  <a:schemeClr val="tx1"/>
                </a:solidFill>
                <a:latin typeface="+mj-lt"/>
              </a:rPr>
              <a:t> = 1 or </a:t>
            </a:r>
            <a:r>
              <a:rPr lang="en-US" i="1" dirty="0" smtClean="0">
                <a:solidFill>
                  <a:schemeClr val="tx1"/>
                </a:solidFill>
                <a:latin typeface="+mj-lt"/>
              </a:rPr>
              <a:t>α</a:t>
            </a:r>
            <a:r>
              <a:rPr lang="en-US" dirty="0" smtClean="0">
                <a:solidFill>
                  <a:schemeClr val="tx1"/>
                </a:solidFill>
                <a:latin typeface="+mj-lt"/>
              </a:rPr>
              <a:t>  = 0.5</a:t>
            </a:r>
          </a:p>
          <a:p>
            <a:pPr lvl="2">
              <a:spcBef>
                <a:spcPts val="700"/>
              </a:spcBef>
              <a:buClr>
                <a:srgbClr val="336699"/>
              </a:buClr>
              <a:buFont typeface="Wingdings" pitchFamily="2" charset="2"/>
              <a:buChar char="§"/>
            </a:pPr>
            <a:r>
              <a:rPr lang="en-US" sz="2200" dirty="0" smtClean="0">
                <a:solidFill>
                  <a:schemeClr val="tx1"/>
                </a:solidFill>
                <a:latin typeface="+mj-lt"/>
              </a:rPr>
              <a:t>This is the </a:t>
            </a:r>
            <a:r>
              <a:rPr lang="en-US" sz="2200" dirty="0" smtClean="0">
                <a:solidFill>
                  <a:srgbClr val="0070C0"/>
                </a:solidFill>
                <a:latin typeface="+mj-lt"/>
              </a:rPr>
              <a:t>harmonic mean </a:t>
            </a:r>
            <a:r>
              <a:rPr lang="en-US" sz="2200" dirty="0" smtClean="0">
                <a:solidFill>
                  <a:schemeClr val="tx1"/>
                </a:solidFill>
                <a:latin typeface="+mj-lt"/>
              </a:rPr>
              <a:t>of</a:t>
            </a:r>
            <a:r>
              <a:rPr lang="en-US" sz="2200" i="1" dirty="0" smtClean="0">
                <a:solidFill>
                  <a:schemeClr val="tx1"/>
                </a:solidFill>
                <a:latin typeface="+mj-lt"/>
              </a:rPr>
              <a:t> P </a:t>
            </a:r>
            <a:r>
              <a:rPr lang="en-US" sz="2200" dirty="0" smtClean="0">
                <a:solidFill>
                  <a:schemeClr val="tx1"/>
                </a:solidFill>
                <a:latin typeface="+mj-lt"/>
              </a:rPr>
              <a:t>and </a:t>
            </a:r>
            <a:r>
              <a:rPr lang="en-US" sz="2200" i="1" dirty="0" smtClean="0">
                <a:solidFill>
                  <a:schemeClr val="tx1"/>
                </a:solidFill>
                <a:latin typeface="+mj-lt"/>
              </a:rPr>
              <a:t>R</a:t>
            </a:r>
            <a:r>
              <a:rPr lang="en-US" sz="2200" dirty="0" smtClean="0">
                <a:solidFill>
                  <a:schemeClr val="tx1"/>
                </a:solidFill>
                <a:latin typeface="+mj-lt"/>
              </a:rPr>
              <a:t>: </a:t>
            </a:r>
            <a:endParaRPr lang="de-DE" sz="2200"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rgbClr val="00B050"/>
                </a:solidFill>
                <a:latin typeface="+mj-lt"/>
              </a:rPr>
              <a:t>What value range of </a:t>
            </a:r>
            <a:r>
              <a:rPr lang="el-GR" i="1" dirty="0" smtClean="0">
                <a:solidFill>
                  <a:srgbClr val="00B050"/>
                </a:solidFill>
                <a:latin typeface="Calibri"/>
                <a:cs typeface="Calibri"/>
              </a:rPr>
              <a:t>β</a:t>
            </a:r>
            <a:r>
              <a:rPr lang="en-US" dirty="0" smtClean="0">
                <a:solidFill>
                  <a:srgbClr val="00B050"/>
                </a:solidFill>
                <a:latin typeface="+mj-lt"/>
              </a:rPr>
              <a:t> weights recall higher than precision?</a:t>
            </a:r>
          </a:p>
          <a:p>
            <a:pPr lvl="1">
              <a:spcBef>
                <a:spcPts val="700"/>
              </a:spcBef>
              <a:buClr>
                <a:srgbClr val="336699"/>
              </a:buClr>
              <a:buFont typeface="Wingdings" pitchFamily="2" charset="2"/>
              <a:buChar char="§"/>
            </a:pPr>
            <a:endParaRPr lang="de-DE"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25</a:t>
            </a:fld>
            <a:endParaRPr lang="en-US"/>
          </a:p>
        </p:txBody>
      </p:sp>
      <p:sp>
        <p:nvSpPr>
          <p:cNvPr id="8" name="Text Box 2"/>
          <p:cNvSpPr txBox="1">
            <a:spLocks noChangeArrowheads="1"/>
          </p:cNvSpPr>
          <p:nvPr/>
        </p:nvSpPr>
        <p:spPr bwMode="auto">
          <a:xfrm>
            <a:off x="285720" y="0"/>
            <a:ext cx="8572560" cy="1403350"/>
          </a:xfrm>
          <a:prstGeom prst="rect">
            <a:avLst/>
          </a:prstGeom>
          <a:noFill/>
          <a:ln w="9525">
            <a:noFill/>
            <a:round/>
            <a:headEnd/>
            <a:tailEnd/>
          </a:ln>
        </p:spPr>
        <p:txBody>
          <a:bodyPr anchor="b"/>
          <a:lstStyle/>
          <a:p>
            <a:r>
              <a:rPr lang="de-DE" sz="3600" dirty="0" smtClean="0">
                <a:solidFill>
                  <a:schemeClr val="tx1"/>
                </a:solidFill>
                <a:latin typeface="+mj-lt"/>
              </a:rPr>
              <a:t>A </a:t>
            </a:r>
            <a:r>
              <a:rPr lang="de-DE" sz="3600" dirty="0" err="1" smtClean="0">
                <a:solidFill>
                  <a:schemeClr val="tx1"/>
                </a:solidFill>
                <a:latin typeface="+mj-lt"/>
              </a:rPr>
              <a:t>combined</a:t>
            </a:r>
            <a:r>
              <a:rPr lang="de-DE" sz="3600" dirty="0" smtClean="0">
                <a:solidFill>
                  <a:schemeClr val="tx1"/>
                </a:solidFill>
                <a:latin typeface="+mj-lt"/>
              </a:rPr>
              <a:t> </a:t>
            </a:r>
            <a:r>
              <a:rPr lang="de-DE" sz="3600" dirty="0" err="1" smtClean="0">
                <a:solidFill>
                  <a:schemeClr val="tx1"/>
                </a:solidFill>
                <a:latin typeface="+mj-lt"/>
              </a:rPr>
              <a:t>measure</a:t>
            </a:r>
            <a:r>
              <a:rPr lang="de-DE" sz="3600" dirty="0" smtClean="0">
                <a:solidFill>
                  <a:schemeClr val="tx1"/>
                </a:solidFill>
                <a:latin typeface="+mj-lt"/>
              </a:rPr>
              <a:t>: </a:t>
            </a:r>
            <a:r>
              <a:rPr lang="de-DE" sz="3600" i="1" dirty="0" smtClean="0">
                <a:solidFill>
                  <a:schemeClr val="tx1"/>
                </a:solidFill>
                <a:latin typeface="+mj-lt"/>
              </a:rPr>
              <a:t>F</a:t>
            </a:r>
          </a:p>
        </p:txBody>
      </p:sp>
      <p:pic>
        <p:nvPicPr>
          <p:cNvPr id="9" name="Picture 8" descr="2108.png"/>
          <p:cNvPicPr>
            <a:picLocks noChangeAspect="1"/>
          </p:cNvPicPr>
          <p:nvPr/>
        </p:nvPicPr>
        <p:blipFill>
          <a:blip r:embed="rId3" cstate="print"/>
          <a:stretch>
            <a:fillRect/>
          </a:stretch>
        </p:blipFill>
        <p:spPr>
          <a:xfrm>
            <a:off x="714348" y="2390163"/>
            <a:ext cx="4572032" cy="895961"/>
          </a:xfrm>
          <a:prstGeom prst="rect">
            <a:avLst/>
          </a:prstGeom>
        </p:spPr>
      </p:pic>
      <p:pic>
        <p:nvPicPr>
          <p:cNvPr id="10" name="Picture 9" descr="21082.png"/>
          <p:cNvPicPr>
            <a:picLocks noChangeAspect="1"/>
          </p:cNvPicPr>
          <p:nvPr/>
        </p:nvPicPr>
        <p:blipFill>
          <a:blip r:embed="rId4" cstate="print"/>
          <a:stretch>
            <a:fillRect/>
          </a:stretch>
        </p:blipFill>
        <p:spPr>
          <a:xfrm>
            <a:off x="6294272" y="2428868"/>
            <a:ext cx="1668857" cy="792000"/>
          </a:xfrm>
          <a:prstGeom prst="rect">
            <a:avLst/>
          </a:prstGeom>
        </p:spPr>
      </p:pic>
      <p:pic>
        <p:nvPicPr>
          <p:cNvPr id="11" name="Picture 10" descr="21083.png"/>
          <p:cNvPicPr>
            <a:picLocks noChangeAspect="1"/>
          </p:cNvPicPr>
          <p:nvPr/>
        </p:nvPicPr>
        <p:blipFill>
          <a:blip r:embed="rId5" cstate="print"/>
          <a:stretch>
            <a:fillRect/>
          </a:stretch>
        </p:blipFill>
        <p:spPr>
          <a:xfrm>
            <a:off x="5786446" y="4357694"/>
            <a:ext cx="1782000" cy="432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15D06E4-E9E0-4523-845C-A78F1D5BC3DE}" type="slidenum">
              <a:rPr lang="zh-CN" altLang="en-US">
                <a:latin typeface="Arial" panose="020B0604020202020204" pitchFamily="34" charset="0"/>
              </a:rPr>
              <a:pPr/>
              <a:t>26</a:t>
            </a:fld>
            <a:endParaRPr lang="en-US" altLang="zh-CN">
              <a:latin typeface="Arial" panose="020B0604020202020204" pitchFamily="34" charset="0"/>
            </a:endParaRPr>
          </a:p>
        </p:txBody>
      </p:sp>
      <p:sp>
        <p:nvSpPr>
          <p:cNvPr id="21507"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F Measure</a:t>
            </a:r>
          </a:p>
        </p:txBody>
      </p:sp>
      <p:sp>
        <p:nvSpPr>
          <p:cNvPr id="3" name="Content Placeholder 2"/>
          <p:cNvSpPr>
            <a:spLocks noGrp="1"/>
          </p:cNvSpPr>
          <p:nvPr>
            <p:ph idx="4294967295"/>
          </p:nvPr>
        </p:nvSpPr>
        <p:spPr>
          <a:xfrm>
            <a:off x="457200" y="1752600"/>
            <a:ext cx="8229600" cy="4953000"/>
          </a:xfrm>
        </p:spPr>
        <p:txBody>
          <a:bodyPr/>
          <a:lstStyle/>
          <a:p>
            <a:pPr eaLnBrk="1" hangingPunct="1">
              <a:lnSpc>
                <a:spcPct val="90000"/>
              </a:lnSpc>
            </a:pPr>
            <a:r>
              <a:rPr lang="en-US" altLang="zh-CN" i="1" dirty="0" smtClean="0">
                <a:ea typeface="宋体" panose="02010600030101010101" pitchFamily="2" charset="-122"/>
              </a:rPr>
              <a:t>Harmonic mean </a:t>
            </a:r>
            <a:r>
              <a:rPr lang="en-US" altLang="zh-CN" dirty="0" smtClean="0">
                <a:ea typeface="宋体" panose="02010600030101010101" pitchFamily="2" charset="-122"/>
              </a:rPr>
              <a:t>of recall and precision</a:t>
            </a:r>
          </a:p>
          <a:p>
            <a:pPr eaLnBrk="1" hangingPunct="1">
              <a:lnSpc>
                <a:spcPct val="90000"/>
              </a:lnSpc>
            </a:pPr>
            <a:endParaRPr lang="en-US" altLang="zh-CN" dirty="0" smtClean="0">
              <a:ea typeface="宋体" panose="02010600030101010101" pitchFamily="2" charset="-122"/>
            </a:endParaRPr>
          </a:p>
          <a:p>
            <a:pPr eaLnBrk="1" hangingPunct="1">
              <a:lnSpc>
                <a:spcPct val="90000"/>
              </a:lnSpc>
            </a:pPr>
            <a:endParaRPr lang="en-US" altLang="zh-CN" dirty="0" smtClean="0">
              <a:ea typeface="宋体" panose="02010600030101010101" pitchFamily="2" charset="-122"/>
            </a:endParaRPr>
          </a:p>
          <a:p>
            <a:pPr lvl="1" eaLnBrk="1" hangingPunct="1">
              <a:lnSpc>
                <a:spcPct val="90000"/>
              </a:lnSpc>
            </a:pPr>
            <a:r>
              <a:rPr lang="en-US" altLang="zh-CN" dirty="0" smtClean="0">
                <a:ea typeface="宋体" panose="02010600030101010101" pitchFamily="2" charset="-122"/>
              </a:rPr>
              <a:t>Why harmonic mean?</a:t>
            </a:r>
          </a:p>
          <a:p>
            <a:pPr lvl="1" eaLnBrk="1" hangingPunct="1">
              <a:lnSpc>
                <a:spcPct val="90000"/>
              </a:lnSpc>
            </a:pPr>
            <a:r>
              <a:rPr lang="en-US" altLang="zh-CN" dirty="0" smtClean="0">
                <a:ea typeface="宋体" panose="02010600030101010101" pitchFamily="2" charset="-122"/>
              </a:rPr>
              <a:t>harmonic mean emphasizes the importance of small values, whereas the arithmetic mean is affected more by outliers that are unusually large</a:t>
            </a:r>
          </a:p>
        </p:txBody>
      </p:sp>
      <p:pic>
        <p:nvPicPr>
          <p:cNvPr id="21509" name="Picture 4" descr="TP_tmp.png"/>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565400"/>
            <a:ext cx="38052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621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F: </a:t>
            </a:r>
            <a:r>
              <a:rPr lang="de-DE" sz="3600" dirty="0" err="1" smtClean="0">
                <a:solidFill>
                  <a:schemeClr val="tx1"/>
                </a:solidFill>
                <a:latin typeface="+mj-lt"/>
              </a:rPr>
              <a:t>Example</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3643338"/>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i="1" dirty="0" smtClean="0">
                <a:solidFill>
                  <a:schemeClr val="tx1"/>
                </a:solidFill>
                <a:latin typeface="+mj-lt"/>
              </a:rPr>
              <a:t>P</a:t>
            </a:r>
            <a:r>
              <a:rPr lang="de-DE" dirty="0" smtClean="0">
                <a:solidFill>
                  <a:schemeClr val="tx1"/>
                </a:solidFill>
                <a:latin typeface="+mj-lt"/>
              </a:rPr>
              <a:t> = 20/(20 + 40) = 1/3</a:t>
            </a:r>
          </a:p>
          <a:p>
            <a:pPr lvl="1">
              <a:spcBef>
                <a:spcPts val="700"/>
              </a:spcBef>
              <a:buClr>
                <a:srgbClr val="336699"/>
              </a:buClr>
              <a:buFont typeface="Wingdings" pitchFamily="2" charset="2"/>
              <a:buChar char="§"/>
            </a:pPr>
            <a:r>
              <a:rPr lang="pt-BR" i="1" dirty="0" smtClean="0">
                <a:solidFill>
                  <a:schemeClr val="tx1"/>
                </a:solidFill>
                <a:latin typeface="+mj-lt"/>
              </a:rPr>
              <a:t>R </a:t>
            </a:r>
            <a:r>
              <a:rPr lang="pt-BR" dirty="0" smtClean="0">
                <a:solidFill>
                  <a:schemeClr val="tx1"/>
                </a:solidFill>
                <a:latin typeface="+mj-lt"/>
              </a:rPr>
              <a:t>= 20/(20 + 60) = 1/4</a:t>
            </a:r>
          </a:p>
          <a:p>
            <a:pPr lvl="1">
              <a:spcBef>
                <a:spcPts val="700"/>
              </a:spcBef>
              <a:buClr>
                <a:srgbClr val="336699"/>
              </a:buClr>
              <a:buFont typeface="Wingdings" pitchFamily="2" charset="2"/>
              <a:buChar char="§"/>
            </a:pPr>
            <a:r>
              <a:rPr lang="de-DE" dirty="0" smtClean="0">
                <a:solidFill>
                  <a:schemeClr val="tx1"/>
                </a:solidFill>
                <a:latin typeface="+mj-lt"/>
              </a:rPr>
              <a:t> </a:t>
            </a:r>
          </a:p>
          <a:p>
            <a:endParaRPr lang="de-DE"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27</a:t>
            </a:fld>
            <a:endParaRPr lang="en-US"/>
          </a:p>
        </p:txBody>
      </p:sp>
      <p:graphicFrame>
        <p:nvGraphicFramePr>
          <p:cNvPr id="8" name="Table 7"/>
          <p:cNvGraphicFramePr>
            <a:graphicFrameLocks noGrp="1"/>
          </p:cNvGraphicFramePr>
          <p:nvPr/>
        </p:nvGraphicFramePr>
        <p:xfrm>
          <a:off x="809618" y="1744976"/>
          <a:ext cx="6691340" cy="1706880"/>
        </p:xfrm>
        <a:graphic>
          <a:graphicData uri="http://schemas.openxmlformats.org/drawingml/2006/table">
            <a:tbl>
              <a:tblPr firstRow="1" bandRow="1">
                <a:tableStyleId>{C083E6E3-FA7D-4D7B-A595-EF9225AFEA82}</a:tableStyleId>
              </a:tblPr>
              <a:tblGrid>
                <a:gridCol w="1672835"/>
                <a:gridCol w="1672835"/>
                <a:gridCol w="1672835"/>
                <a:gridCol w="1672835"/>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relevant</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not relevant</a:t>
                      </a:r>
                      <a:endParaRPr lang="de-DE" sz="2200" b="1"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sz="2200" kern="1200" dirty="0" err="1" smtClean="0"/>
                        <a:t>retrieved</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20</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40</a:t>
                      </a:r>
                      <a:endParaRPr lang="de-DE"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60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200" kern="1200" dirty="0" smtClean="0"/>
                        <a:t>not retrieved </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60</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1,000,000</a:t>
                      </a:r>
                      <a:endParaRPr lang="de-DE"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t>1,000,060</a:t>
                      </a:r>
                      <a:endParaRPr lang="en-US"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80</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1,000,040</a:t>
                      </a:r>
                      <a:endParaRPr lang="de-DE"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1,000,120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 name="Picture 9" descr="2208.png"/>
          <p:cNvPicPr>
            <a:picLocks noChangeAspect="1"/>
          </p:cNvPicPr>
          <p:nvPr/>
        </p:nvPicPr>
        <p:blipFill>
          <a:blip r:embed="rId3" cstate="print"/>
          <a:stretch>
            <a:fillRect/>
          </a:stretch>
        </p:blipFill>
        <p:spPr>
          <a:xfrm>
            <a:off x="1001556" y="4572008"/>
            <a:ext cx="2479998" cy="72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4294967295"/>
          </p:nvPr>
        </p:nvSpPr>
        <p:spPr>
          <a:xfrm>
            <a:off x="8100392" y="6248400"/>
            <a:ext cx="586408"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306C04A-1ED3-4B4A-B2E9-76F47A6BA05C}" type="slidenum">
              <a:rPr lang="zh-CN" altLang="en-US" sz="1400">
                <a:latin typeface="Arial" panose="020B0604020202020204" pitchFamily="34" charset="0"/>
              </a:rPr>
              <a:pPr/>
              <a:t>28</a:t>
            </a:fld>
            <a:endParaRPr lang="en-US" altLang="zh-CN" sz="1400" dirty="0">
              <a:latin typeface="Arial" panose="020B0604020202020204" pitchFamily="34" charset="0"/>
            </a:endParaRPr>
          </a:p>
        </p:txBody>
      </p:sp>
      <p:sp>
        <p:nvSpPr>
          <p:cNvPr id="22531"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Evaluation Metrics: Example</a:t>
            </a:r>
          </a:p>
        </p:txBody>
      </p:sp>
      <p:pic>
        <p:nvPicPr>
          <p:cNvPr id="22532" name="Picture 2" descr="C:\Users\croft\Desktop\chap8-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74850"/>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611560" y="4343399"/>
            <a:ext cx="7488832" cy="1940605"/>
          </a:xfrm>
          <a:prstGeom prst="rect">
            <a:avLst/>
          </a:prstGeom>
          <a:solidFill>
            <a:schemeClr val="bg1"/>
          </a:solidFill>
          <a:ln w="9525">
            <a:noFill/>
            <a:miter lim="800000"/>
            <a:headEnd/>
            <a:tailEnd/>
          </a:ln>
        </p:spPr>
        <p:txBody>
          <a:bodyPr/>
          <a:lstStyle/>
          <a:p>
            <a:pPr marL="469900" indent="-469900" eaLnBrk="1" hangingPunct="1">
              <a:spcBef>
                <a:spcPct val="20000"/>
              </a:spcBef>
              <a:buClr>
                <a:schemeClr val="bg2"/>
              </a:buClr>
              <a:buSzPct val="70000"/>
              <a:defRPr/>
            </a:pPr>
            <a:r>
              <a:rPr lang="en-US" altLang="zh-CN" kern="0" dirty="0">
                <a:solidFill>
                  <a:schemeClr val="tx1"/>
                </a:solidFill>
                <a:latin typeface="+mn-lt"/>
                <a:ea typeface="宋体" pitchFamily="2" charset="-122"/>
              </a:rPr>
              <a:t>Recall = 2/6 = 0.33</a:t>
            </a:r>
          </a:p>
          <a:p>
            <a:pPr marL="469900" indent="-469900" eaLnBrk="1" hangingPunct="1">
              <a:spcBef>
                <a:spcPct val="20000"/>
              </a:spcBef>
              <a:buClr>
                <a:schemeClr val="bg2"/>
              </a:buClr>
              <a:buSzPct val="70000"/>
              <a:defRPr/>
            </a:pPr>
            <a:r>
              <a:rPr lang="en-US" altLang="zh-CN" kern="0" dirty="0">
                <a:solidFill>
                  <a:schemeClr val="tx1"/>
                </a:solidFill>
                <a:latin typeface="+mn-lt"/>
                <a:ea typeface="宋体" pitchFamily="2" charset="-122"/>
              </a:rPr>
              <a:t>Precision = 2/3 = 0.67</a:t>
            </a:r>
          </a:p>
          <a:p>
            <a:pPr marL="469900" indent="-469900" eaLnBrk="1" hangingPunct="1">
              <a:spcBef>
                <a:spcPct val="20000"/>
              </a:spcBef>
              <a:buClr>
                <a:schemeClr val="bg2"/>
              </a:buClr>
              <a:buSzPct val="70000"/>
              <a:defRPr/>
            </a:pPr>
            <a:r>
              <a:rPr lang="en-US" altLang="zh-CN" kern="0" dirty="0">
                <a:solidFill>
                  <a:schemeClr val="tx1"/>
                </a:solidFill>
                <a:latin typeface="+mn-lt"/>
                <a:ea typeface="宋体" pitchFamily="2" charset="-122"/>
              </a:rPr>
              <a:t>F = 2*Recall*Precision/(Recall + Precision) </a:t>
            </a:r>
          </a:p>
          <a:p>
            <a:pPr marL="469900" indent="-469900" eaLnBrk="1" hangingPunct="1">
              <a:spcBef>
                <a:spcPct val="20000"/>
              </a:spcBef>
              <a:buClr>
                <a:schemeClr val="bg2"/>
              </a:buClr>
              <a:buSzPct val="70000"/>
              <a:defRPr/>
            </a:pPr>
            <a:r>
              <a:rPr lang="en-US" altLang="zh-CN" kern="0" dirty="0">
                <a:solidFill>
                  <a:schemeClr val="tx1"/>
                </a:solidFill>
                <a:latin typeface="+mn-lt"/>
                <a:ea typeface="宋体" pitchFamily="2" charset="-122"/>
              </a:rPr>
              <a:t>   = 2*0.33*0.67/(0.33 + 0.67) =  0.22</a:t>
            </a:r>
          </a:p>
        </p:txBody>
      </p:sp>
      <p:sp>
        <p:nvSpPr>
          <p:cNvPr id="22534" name="Rectangle 6"/>
          <p:cNvSpPr>
            <a:spLocks noChangeArrowheads="1"/>
          </p:cNvSpPr>
          <p:nvPr/>
        </p:nvSpPr>
        <p:spPr bwMode="auto">
          <a:xfrm>
            <a:off x="4267200" y="3048000"/>
            <a:ext cx="4572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Tree>
    <p:extLst>
      <p:ext uri="{BB962C8B-B14F-4D97-AF65-F5344CB8AC3E}">
        <p14:creationId xmlns:p14="http://schemas.microsoft.com/office/powerpoint/2010/main" val="24339174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9EC66D7-E706-44E9-9E25-98ECB3038A5C}" type="slidenum">
              <a:rPr lang="zh-CN" altLang="en-US">
                <a:latin typeface="Arial" panose="020B0604020202020204" pitchFamily="34" charset="0"/>
              </a:rPr>
              <a:pPr/>
              <a:t>29</a:t>
            </a:fld>
            <a:endParaRPr lang="en-US" altLang="zh-CN">
              <a:latin typeface="Arial" panose="020B0604020202020204" pitchFamily="34" charset="0"/>
            </a:endParaRPr>
          </a:p>
        </p:txBody>
      </p:sp>
      <p:sp>
        <p:nvSpPr>
          <p:cNvPr id="23555"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Evaluation Metrics: Example</a:t>
            </a:r>
          </a:p>
        </p:txBody>
      </p:sp>
      <p:pic>
        <p:nvPicPr>
          <p:cNvPr id="23556" name="Picture 2" descr="C:\Users\croft\Desktop\chap8-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74850"/>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28600" y="4495800"/>
            <a:ext cx="8229600" cy="1752600"/>
          </a:xfrm>
          <a:prstGeom prst="rect">
            <a:avLst/>
          </a:prstGeom>
          <a:solidFill>
            <a:schemeClr val="bg1"/>
          </a:solidFill>
          <a:ln w="9525">
            <a:noFill/>
            <a:miter lim="800000"/>
            <a:headEnd/>
            <a:tailEnd/>
          </a:ln>
        </p:spPr>
        <p:txBody>
          <a:bodyPr/>
          <a:lstStyle>
            <a:lvl1pPr marL="469900" indent="-469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buClr>
                <a:schemeClr val="bg2"/>
              </a:buClr>
              <a:buSzPct val="70000"/>
            </a:pPr>
            <a:r>
              <a:rPr lang="en-US" altLang="zh-CN" sz="2600">
                <a:ea typeface="宋体" panose="02010600030101010101" pitchFamily="2" charset="-122"/>
              </a:rPr>
              <a:t>Recall = 5/6 = 0.83</a:t>
            </a:r>
          </a:p>
          <a:p>
            <a:pPr eaLnBrk="1" hangingPunct="1">
              <a:spcBef>
                <a:spcPct val="20000"/>
              </a:spcBef>
              <a:buClr>
                <a:schemeClr val="bg2"/>
              </a:buClr>
              <a:buSzPct val="70000"/>
            </a:pPr>
            <a:r>
              <a:rPr lang="en-US" altLang="zh-CN" sz="2600">
                <a:ea typeface="宋体" panose="02010600030101010101" pitchFamily="2" charset="-122"/>
              </a:rPr>
              <a:t>Precision = 5/6 = 0.83</a:t>
            </a:r>
          </a:p>
          <a:p>
            <a:pPr eaLnBrk="1" hangingPunct="1">
              <a:spcBef>
                <a:spcPct val="20000"/>
              </a:spcBef>
              <a:buClr>
                <a:schemeClr val="bg2"/>
              </a:buClr>
              <a:buSzPct val="70000"/>
            </a:pPr>
            <a:r>
              <a:rPr lang="en-US" altLang="zh-CN" sz="2600">
                <a:ea typeface="宋体" panose="02010600030101010101" pitchFamily="2" charset="-122"/>
              </a:rPr>
              <a:t>F = 2*Recall*Precision/(Recall + Precision) </a:t>
            </a:r>
          </a:p>
          <a:p>
            <a:pPr eaLnBrk="1" hangingPunct="1">
              <a:spcBef>
                <a:spcPct val="20000"/>
              </a:spcBef>
              <a:buClr>
                <a:schemeClr val="bg2"/>
              </a:buClr>
              <a:buSzPct val="70000"/>
            </a:pPr>
            <a:r>
              <a:rPr lang="en-US" altLang="zh-CN" sz="2600">
                <a:ea typeface="宋体" panose="02010600030101010101" pitchFamily="2" charset="-122"/>
              </a:rPr>
              <a:t>   = 2*0.83*0.83/(0.83 + 0.83) =  0.83</a:t>
            </a:r>
          </a:p>
          <a:p>
            <a:pPr eaLnBrk="1" hangingPunct="1">
              <a:spcBef>
                <a:spcPct val="20000"/>
              </a:spcBef>
              <a:buClr>
                <a:schemeClr val="bg2"/>
              </a:buClr>
              <a:buSzPct val="70000"/>
            </a:pPr>
            <a:endParaRPr lang="en-US" altLang="zh-CN" sz="2600">
              <a:ea typeface="宋体" panose="02010600030101010101" pitchFamily="2" charset="-122"/>
            </a:endParaRPr>
          </a:p>
        </p:txBody>
      </p:sp>
      <p:sp>
        <p:nvSpPr>
          <p:cNvPr id="23558" name="Rectangle 6"/>
          <p:cNvSpPr>
            <a:spLocks noChangeArrowheads="1"/>
          </p:cNvSpPr>
          <p:nvPr/>
        </p:nvSpPr>
        <p:spPr bwMode="auto">
          <a:xfrm>
            <a:off x="5622925" y="3094038"/>
            <a:ext cx="4572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Tree>
    <p:extLst>
      <p:ext uri="{BB962C8B-B14F-4D97-AF65-F5344CB8AC3E}">
        <p14:creationId xmlns:p14="http://schemas.microsoft.com/office/powerpoint/2010/main" val="13575013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smtClean="0"/>
              <a:t>Outline</a:t>
            </a:r>
            <a:endParaRPr lang="de-DE" dirty="0" smtClean="0"/>
          </a:p>
        </p:txBody>
      </p:sp>
      <p:sp>
        <p:nvSpPr>
          <p:cNvPr id="80899" name="Text Box 3"/>
          <p:cNvSpPr txBox="1">
            <a:spLocks noChangeArrowheads="1"/>
          </p:cNvSpPr>
          <p:nvPr/>
        </p:nvSpPr>
        <p:spPr bwMode="auto">
          <a:xfrm>
            <a:off x="138113" y="1714488"/>
            <a:ext cx="8505825" cy="4725988"/>
          </a:xfrm>
          <a:prstGeom prst="rect">
            <a:avLst/>
          </a:prstGeom>
          <a:noFill/>
          <a:ln w="9525">
            <a:noFill/>
            <a:round/>
            <a:headEnd/>
            <a:tailEnd/>
          </a:ln>
        </p:spPr>
        <p:txBody>
          <a:bodyPr/>
          <a:lstStyle/>
          <a:p>
            <a:pPr marL="514350" indent="-514350">
              <a:lnSpc>
                <a:spcPct val="150000"/>
              </a:lnSpc>
              <a:spcBef>
                <a:spcPts val="700"/>
              </a:spcBef>
              <a:buClr>
                <a:srgbClr val="33669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Recap </a:t>
            </a:r>
            <a:endParaRPr lang="en-US" sz="3200" dirty="0">
              <a:solidFill>
                <a:srgbClr val="336699"/>
              </a:solidFill>
              <a:latin typeface="Calibri" charset="0"/>
            </a:endParaRPr>
          </a:p>
          <a:p>
            <a:pPr marL="514350" indent="-514350">
              <a:lnSpc>
                <a:spcPct val="150000"/>
              </a:lnSpc>
              <a:spcBef>
                <a:spcPts val="700"/>
              </a:spcBef>
              <a:buClr>
                <a:srgbClr val="BDD3E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a:t>
            </a:r>
            <a:r>
              <a:rPr lang="en-US" sz="3200" dirty="0" smtClean="0">
                <a:solidFill>
                  <a:srgbClr val="BDD3E9"/>
                </a:solidFill>
                <a:latin typeface="Calibri" charset="0"/>
              </a:rPr>
              <a:t>Unranked evaluation</a:t>
            </a:r>
            <a:endParaRPr lang="en-US" sz="3200" dirty="0">
              <a:solidFill>
                <a:srgbClr val="BDD3E9"/>
              </a:solidFill>
              <a:latin typeface="Calibri" charset="0"/>
            </a:endParaRPr>
          </a:p>
          <a:p>
            <a:pPr marL="514350" indent="-514350">
              <a:lnSpc>
                <a:spcPct val="150000"/>
              </a:lnSpc>
              <a:spcBef>
                <a:spcPts val="700"/>
              </a:spcBef>
              <a:buClr>
                <a:srgbClr val="BDD3E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Ranked evaluation </a:t>
            </a:r>
          </a:p>
          <a:p>
            <a:pPr marL="514350" indent="-514350">
              <a:lnSpc>
                <a:spcPct val="150000"/>
              </a:lnSpc>
              <a:spcBef>
                <a:spcPts val="700"/>
              </a:spcBef>
              <a:buClr>
                <a:srgbClr val="BDD3E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Evaluation benchmarks</a:t>
            </a:r>
          </a:p>
          <a:p>
            <a:pPr marL="514350" indent="-514350">
              <a:lnSpc>
                <a:spcPct val="150000"/>
              </a:lnSpc>
              <a:spcBef>
                <a:spcPts val="700"/>
              </a:spcBef>
              <a:buClr>
                <a:srgbClr val="BDD3E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Result summaries</a:t>
            </a: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0528245-440E-4460-B001-C733DE710761}" type="slidenum">
              <a:rPr lang="zh-CN" altLang="en-US">
                <a:latin typeface="Arial" panose="020B0604020202020204" pitchFamily="34" charset="0"/>
              </a:rPr>
              <a:pPr/>
              <a:t>30</a:t>
            </a:fld>
            <a:endParaRPr lang="en-US" altLang="zh-CN">
              <a:latin typeface="Arial" panose="020B0604020202020204" pitchFamily="34" charset="0"/>
            </a:endParaRPr>
          </a:p>
        </p:txBody>
      </p:sp>
      <p:sp>
        <p:nvSpPr>
          <p:cNvPr id="24579"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Evaluation for Ranking</a:t>
            </a:r>
          </a:p>
        </p:txBody>
      </p:sp>
      <p:sp>
        <p:nvSpPr>
          <p:cNvPr id="24580" name="Content Placeholder 2"/>
          <p:cNvSpPr>
            <a:spLocks noGrp="1"/>
          </p:cNvSpPr>
          <p:nvPr>
            <p:ph idx="4294967295"/>
          </p:nvPr>
        </p:nvSpPr>
        <p:spPr/>
        <p:txBody>
          <a:bodyPr/>
          <a:lstStyle/>
          <a:p>
            <a:pPr eaLnBrk="1" hangingPunct="1"/>
            <a:r>
              <a:rPr lang="en-US" altLang="zh-CN" smtClean="0">
                <a:ea typeface="宋体" panose="02010600030101010101" pitchFamily="2" charset="-122"/>
              </a:rPr>
              <a:t>Average precision</a:t>
            </a:r>
          </a:p>
          <a:p>
            <a:pPr lvl="1" eaLnBrk="1" hangingPunct="1"/>
            <a:r>
              <a:rPr lang="en-US" altLang="zh-CN" smtClean="0">
                <a:ea typeface="宋体" panose="02010600030101010101" pitchFamily="2" charset="-122"/>
              </a:rPr>
              <a:t>Averaging the precision values from the rank positions where a relevant document was retrieved</a:t>
            </a:r>
          </a:p>
          <a:p>
            <a:pPr lvl="1" eaLnBrk="1" hangingPunct="1"/>
            <a:r>
              <a:rPr lang="en-US" altLang="zh-CN" smtClean="0">
                <a:ea typeface="宋体" panose="02010600030101010101" pitchFamily="2" charset="-122"/>
              </a:rPr>
              <a:t>Set precision values to be zero for the not retrieved documents</a:t>
            </a:r>
          </a:p>
        </p:txBody>
      </p:sp>
    </p:spTree>
    <p:extLst>
      <p:ext uri="{BB962C8B-B14F-4D97-AF65-F5344CB8AC3E}">
        <p14:creationId xmlns:p14="http://schemas.microsoft.com/office/powerpoint/2010/main" val="40091408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9A87B0D-99D5-41B9-A4A6-2C026BCCCF98}" type="slidenum">
              <a:rPr lang="zh-CN" altLang="en-US">
                <a:latin typeface="Arial" panose="020B0604020202020204" pitchFamily="34" charset="0"/>
              </a:rPr>
              <a:pPr/>
              <a:t>31</a:t>
            </a:fld>
            <a:endParaRPr lang="en-US" altLang="zh-CN">
              <a:latin typeface="Arial" panose="020B0604020202020204" pitchFamily="34" charset="0"/>
            </a:endParaRPr>
          </a:p>
        </p:txBody>
      </p:sp>
      <p:sp>
        <p:nvSpPr>
          <p:cNvPr id="25603"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Average Precision: Example</a:t>
            </a:r>
          </a:p>
        </p:txBody>
      </p:sp>
      <p:pic>
        <p:nvPicPr>
          <p:cNvPr id="25604" name="Picture 3" descr="C:\Users\croft\Desktop\chap8-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7852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1492D3A-DD91-49AF-BA86-72D18F7489CE}" type="slidenum">
              <a:rPr lang="zh-CN" altLang="en-US">
                <a:latin typeface="Arial" panose="020B0604020202020204" pitchFamily="34" charset="0"/>
              </a:rPr>
              <a:pPr/>
              <a:t>32</a:t>
            </a:fld>
            <a:endParaRPr lang="en-US" altLang="zh-CN">
              <a:latin typeface="Arial" panose="020B0604020202020204" pitchFamily="34" charset="0"/>
            </a:endParaRPr>
          </a:p>
        </p:txBody>
      </p:sp>
      <p:sp>
        <p:nvSpPr>
          <p:cNvPr id="26627"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Average Precision: Example</a:t>
            </a:r>
          </a:p>
        </p:txBody>
      </p:sp>
      <p:pic>
        <p:nvPicPr>
          <p:cNvPr id="26628" name="Picture 3" descr="C:\Users\croft\Desktop\chap8-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181600"/>
            <a:ext cx="741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ChangeArrowheads="1"/>
          </p:cNvSpPr>
          <p:nvPr/>
        </p:nvSpPr>
        <p:spPr bwMode="auto">
          <a:xfrm>
            <a:off x="685800" y="5638800"/>
            <a:ext cx="7772400"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26631" name="Rectangle 6"/>
          <p:cNvSpPr>
            <a:spLocks noChangeArrowheads="1"/>
          </p:cNvSpPr>
          <p:nvPr/>
        </p:nvSpPr>
        <p:spPr bwMode="auto">
          <a:xfrm>
            <a:off x="3429000" y="2590800"/>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26632" name="Rectangle 6"/>
          <p:cNvSpPr>
            <a:spLocks noChangeArrowheads="1"/>
          </p:cNvSpPr>
          <p:nvPr/>
        </p:nvSpPr>
        <p:spPr bwMode="auto">
          <a:xfrm>
            <a:off x="4114800" y="2590800"/>
            <a:ext cx="13716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26633" name="Rectangle 6"/>
          <p:cNvSpPr>
            <a:spLocks noChangeArrowheads="1"/>
          </p:cNvSpPr>
          <p:nvPr/>
        </p:nvSpPr>
        <p:spPr bwMode="auto">
          <a:xfrm>
            <a:off x="6553200" y="2590800"/>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Tree>
    <p:extLst>
      <p:ext uri="{BB962C8B-B14F-4D97-AF65-F5344CB8AC3E}">
        <p14:creationId xmlns:p14="http://schemas.microsoft.com/office/powerpoint/2010/main" val="105316734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BC67737-7596-4A8A-AA6E-FFDA3B52D2D1}" type="slidenum">
              <a:rPr lang="zh-CN" altLang="en-US">
                <a:latin typeface="Arial" panose="020B0604020202020204" pitchFamily="34" charset="0"/>
              </a:rPr>
              <a:pPr/>
              <a:t>33</a:t>
            </a:fld>
            <a:endParaRPr lang="en-US" altLang="zh-CN">
              <a:latin typeface="Arial" panose="020B0604020202020204" pitchFamily="34" charset="0"/>
            </a:endParaRPr>
          </a:p>
        </p:txBody>
      </p:sp>
      <p:sp>
        <p:nvSpPr>
          <p:cNvPr id="27651"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Average Precision: Example</a:t>
            </a:r>
          </a:p>
        </p:txBody>
      </p:sp>
      <p:pic>
        <p:nvPicPr>
          <p:cNvPr id="27652" name="Picture 3" descr="C:\Users\croft\Desktop\chap8-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181600"/>
            <a:ext cx="741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3810000" y="3581400"/>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27655" name="Rectangle 6"/>
          <p:cNvSpPr>
            <a:spLocks noChangeArrowheads="1"/>
          </p:cNvSpPr>
          <p:nvPr/>
        </p:nvSpPr>
        <p:spPr bwMode="auto">
          <a:xfrm>
            <a:off x="4816475" y="3657600"/>
            <a:ext cx="10668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27656" name="Rectangle 6"/>
          <p:cNvSpPr>
            <a:spLocks noChangeArrowheads="1"/>
          </p:cNvSpPr>
          <p:nvPr/>
        </p:nvSpPr>
        <p:spPr bwMode="auto">
          <a:xfrm>
            <a:off x="6232525" y="3657600"/>
            <a:ext cx="6858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Tree>
    <p:extLst>
      <p:ext uri="{BB962C8B-B14F-4D97-AF65-F5344CB8AC3E}">
        <p14:creationId xmlns:p14="http://schemas.microsoft.com/office/powerpoint/2010/main" val="31072553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F165399-0545-489F-BDE3-3BEAF84F9274}" type="slidenum">
              <a:rPr lang="zh-CN" altLang="en-US">
                <a:latin typeface="Arial" panose="020B0604020202020204" pitchFamily="34" charset="0"/>
              </a:rPr>
              <a:pPr/>
              <a:t>34</a:t>
            </a:fld>
            <a:endParaRPr lang="en-US" altLang="zh-CN">
              <a:latin typeface="Arial" panose="020B0604020202020204" pitchFamily="34" charset="0"/>
            </a:endParaRPr>
          </a:p>
        </p:txBody>
      </p:sp>
      <p:sp>
        <p:nvSpPr>
          <p:cNvPr id="28675"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Average Precision: Example</a:t>
            </a:r>
          </a:p>
        </p:txBody>
      </p:sp>
      <p:pic>
        <p:nvPicPr>
          <p:cNvPr id="28676" name="Picture 3" descr="C:\Users\croft\Desktop\chap8-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5867400" y="2590800"/>
            <a:ext cx="1219200" cy="2286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pic>
        <p:nvPicPr>
          <p:cNvPr id="28678" name="Picture 6" descr="addin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5257800"/>
            <a:ext cx="6808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6"/>
          <p:cNvSpPr>
            <a:spLocks noChangeArrowheads="1"/>
          </p:cNvSpPr>
          <p:nvPr/>
        </p:nvSpPr>
        <p:spPr bwMode="auto">
          <a:xfrm>
            <a:off x="6477000" y="5105400"/>
            <a:ext cx="228600" cy="4572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28680" name="TextBox 10"/>
          <p:cNvSpPr txBox="1">
            <a:spLocks noChangeArrowheads="1"/>
          </p:cNvSpPr>
          <p:nvPr/>
        </p:nvSpPr>
        <p:spPr bwMode="auto">
          <a:xfrm>
            <a:off x="6172200" y="38862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000"/>
              <a:t>Miss one relevant document</a:t>
            </a:r>
          </a:p>
        </p:txBody>
      </p:sp>
      <p:cxnSp>
        <p:nvCxnSpPr>
          <p:cNvPr id="28681" name="Straight Arrow Connector 12"/>
          <p:cNvCxnSpPr>
            <a:cxnSpLocks noChangeShapeType="1"/>
            <a:stCxn id="28680" idx="2"/>
            <a:endCxn id="28679" idx="0"/>
          </p:cNvCxnSpPr>
          <p:nvPr/>
        </p:nvCxnSpPr>
        <p:spPr bwMode="auto">
          <a:xfrm flipH="1">
            <a:off x="6591300" y="4594225"/>
            <a:ext cx="647700" cy="511175"/>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208836686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0A92DBF-FCB5-42B3-8FB1-2A33EE5BD1D0}" type="slidenum">
              <a:rPr lang="zh-CN" altLang="en-US">
                <a:latin typeface="Arial" panose="020B0604020202020204" pitchFamily="34" charset="0"/>
              </a:rPr>
              <a:pPr/>
              <a:t>35</a:t>
            </a:fld>
            <a:endParaRPr lang="en-US" altLang="zh-CN">
              <a:latin typeface="Arial" panose="020B0604020202020204" pitchFamily="34" charset="0"/>
            </a:endParaRPr>
          </a:p>
        </p:txBody>
      </p:sp>
      <p:sp>
        <p:nvSpPr>
          <p:cNvPr id="29699"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Average Precision: Example</a:t>
            </a:r>
          </a:p>
        </p:txBody>
      </p:sp>
      <p:pic>
        <p:nvPicPr>
          <p:cNvPr id="29700" name="Picture 3" descr="C:\Users\croft\Desktop\chap8-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5867400" y="2590800"/>
            <a:ext cx="1219200" cy="2286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pic>
        <p:nvPicPr>
          <p:cNvPr id="29702" name="Picture 6" descr="addin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5257800"/>
            <a:ext cx="6808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6"/>
          <p:cNvSpPr>
            <a:spLocks noChangeArrowheads="1"/>
          </p:cNvSpPr>
          <p:nvPr/>
        </p:nvSpPr>
        <p:spPr bwMode="auto">
          <a:xfrm>
            <a:off x="5791200" y="5562600"/>
            <a:ext cx="609600" cy="4572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29704" name="TextBox 10"/>
          <p:cNvSpPr txBox="1">
            <a:spLocks noChangeArrowheads="1"/>
          </p:cNvSpPr>
          <p:nvPr/>
        </p:nvSpPr>
        <p:spPr bwMode="auto">
          <a:xfrm>
            <a:off x="6172200" y="38862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000"/>
              <a:t>Miss two relevant documents</a:t>
            </a:r>
          </a:p>
        </p:txBody>
      </p:sp>
      <p:cxnSp>
        <p:nvCxnSpPr>
          <p:cNvPr id="29705" name="Straight Arrow Connector 12"/>
          <p:cNvCxnSpPr>
            <a:cxnSpLocks noChangeShapeType="1"/>
            <a:stCxn id="29704" idx="2"/>
            <a:endCxn id="29703" idx="0"/>
          </p:cNvCxnSpPr>
          <p:nvPr/>
        </p:nvCxnSpPr>
        <p:spPr bwMode="auto">
          <a:xfrm flipH="1">
            <a:off x="6096000" y="4594225"/>
            <a:ext cx="1143000" cy="968375"/>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33756950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DDA9248-2387-44B2-87CD-44AF11316149}" type="slidenum">
              <a:rPr lang="zh-CN" altLang="en-US">
                <a:latin typeface="Arial" panose="020B0604020202020204" pitchFamily="34" charset="0"/>
              </a:rPr>
              <a:pPr/>
              <a:t>36</a:t>
            </a:fld>
            <a:endParaRPr lang="en-US" altLang="zh-CN">
              <a:latin typeface="Arial" panose="020B0604020202020204" pitchFamily="34" charset="0"/>
            </a:endParaRPr>
          </a:p>
        </p:txBody>
      </p:sp>
      <p:sp>
        <p:nvSpPr>
          <p:cNvPr id="30723"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Mean Average Precision (MAP)</a:t>
            </a:r>
          </a:p>
        </p:txBody>
      </p:sp>
      <p:pic>
        <p:nvPicPr>
          <p:cNvPr id="30724" name="Picture 2" descr="C:\Users\croft\Desktop\chap8-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822450"/>
            <a:ext cx="4465638"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400675"/>
            <a:ext cx="768508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3742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7E5B57A-B50B-4085-B1D4-8C2080C07229}" type="slidenum">
              <a:rPr lang="zh-CN" altLang="en-US">
                <a:latin typeface="Arial" panose="020B0604020202020204" pitchFamily="34" charset="0"/>
              </a:rPr>
              <a:pPr/>
              <a:t>37</a:t>
            </a:fld>
            <a:endParaRPr lang="en-US" altLang="zh-CN">
              <a:latin typeface="Arial" panose="020B0604020202020204" pitchFamily="34" charset="0"/>
            </a:endParaRPr>
          </a:p>
        </p:txBody>
      </p:sp>
      <p:sp>
        <p:nvSpPr>
          <p:cNvPr id="31747"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Mean Average Precision (MAP)</a:t>
            </a:r>
          </a:p>
        </p:txBody>
      </p:sp>
      <p:sp>
        <p:nvSpPr>
          <p:cNvPr id="31748" name="Content Placeholder 2"/>
          <p:cNvSpPr>
            <a:spLocks noGrp="1"/>
          </p:cNvSpPr>
          <p:nvPr>
            <p:ph idx="4294967295"/>
          </p:nvPr>
        </p:nvSpPr>
        <p:spPr>
          <a:xfrm>
            <a:off x="457200" y="1752600"/>
            <a:ext cx="8229600" cy="4953000"/>
          </a:xfrm>
        </p:spPr>
        <p:txBody>
          <a:bodyPr/>
          <a:lstStyle/>
          <a:p>
            <a:pPr eaLnBrk="1" hangingPunct="1">
              <a:lnSpc>
                <a:spcPct val="90000"/>
              </a:lnSpc>
            </a:pPr>
            <a:r>
              <a:rPr lang="en-US" altLang="zh-CN" smtClean="0">
                <a:ea typeface="宋体" panose="02010600030101010101" pitchFamily="2" charset="-122"/>
              </a:rPr>
              <a:t>Summarize rankings from multiple queries by averaging average precision</a:t>
            </a:r>
          </a:p>
          <a:p>
            <a:pPr eaLnBrk="1" hangingPunct="1">
              <a:lnSpc>
                <a:spcPct val="90000"/>
              </a:lnSpc>
            </a:pPr>
            <a:r>
              <a:rPr lang="en-US" altLang="zh-CN" smtClean="0">
                <a:ea typeface="宋体" panose="02010600030101010101" pitchFamily="2" charset="-122"/>
              </a:rPr>
              <a:t>Most commonly used measure in research papers</a:t>
            </a:r>
          </a:p>
          <a:p>
            <a:pPr eaLnBrk="1" hangingPunct="1">
              <a:lnSpc>
                <a:spcPct val="90000"/>
              </a:lnSpc>
            </a:pPr>
            <a:r>
              <a:rPr lang="en-US" altLang="zh-CN" smtClean="0">
                <a:ea typeface="宋体" panose="02010600030101010101" pitchFamily="2" charset="-122"/>
              </a:rPr>
              <a:t>Assumes user is interested in finding </a:t>
            </a:r>
            <a:r>
              <a:rPr lang="en-US" altLang="zh-CN" b="1" smtClean="0">
                <a:ea typeface="宋体" panose="02010600030101010101" pitchFamily="2" charset="-122"/>
              </a:rPr>
              <a:t>many </a:t>
            </a:r>
            <a:r>
              <a:rPr lang="en-US" altLang="zh-CN" smtClean="0">
                <a:ea typeface="宋体" panose="02010600030101010101" pitchFamily="2" charset="-122"/>
              </a:rPr>
              <a:t>relevant documents for each query</a:t>
            </a:r>
          </a:p>
          <a:p>
            <a:pPr eaLnBrk="1" hangingPunct="1">
              <a:lnSpc>
                <a:spcPct val="90000"/>
              </a:lnSpc>
            </a:pPr>
            <a:r>
              <a:rPr lang="en-US" altLang="zh-CN" smtClean="0">
                <a:ea typeface="宋体" panose="02010600030101010101" pitchFamily="2" charset="-122"/>
              </a:rPr>
              <a:t>Requires </a:t>
            </a:r>
            <a:r>
              <a:rPr lang="en-US" altLang="zh-CN" b="1" smtClean="0">
                <a:ea typeface="宋体" panose="02010600030101010101" pitchFamily="2" charset="-122"/>
              </a:rPr>
              <a:t>many</a:t>
            </a:r>
            <a:r>
              <a:rPr lang="en-US" altLang="zh-CN" smtClean="0">
                <a:ea typeface="宋体" panose="02010600030101010101" pitchFamily="2" charset="-122"/>
              </a:rPr>
              <a:t> relevance judgments in text collection</a:t>
            </a:r>
          </a:p>
        </p:txBody>
      </p:sp>
    </p:spTree>
    <p:extLst>
      <p:ext uri="{BB962C8B-B14F-4D97-AF65-F5344CB8AC3E}">
        <p14:creationId xmlns:p14="http://schemas.microsoft.com/office/powerpoint/2010/main" val="28291457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Accuracy</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785926"/>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Why do we use complex measures like precision, recall, and </a:t>
            </a:r>
            <a:r>
              <a:rPr lang="en-US" i="1" dirty="0" smtClean="0">
                <a:solidFill>
                  <a:schemeClr val="tx1"/>
                </a:solidFill>
                <a:latin typeface="+mj-lt"/>
              </a:rPr>
              <a:t>F</a:t>
            </a:r>
            <a:r>
              <a:rPr lang="en-US"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Why not something simple like accuracy?</a:t>
            </a:r>
          </a:p>
          <a:p>
            <a:pPr lvl="1">
              <a:spcBef>
                <a:spcPts val="700"/>
              </a:spcBef>
              <a:buClr>
                <a:srgbClr val="336699"/>
              </a:buClr>
              <a:buFont typeface="Wingdings" pitchFamily="2" charset="2"/>
              <a:buChar char="§"/>
            </a:pPr>
            <a:r>
              <a:rPr lang="en-US" dirty="0" smtClean="0">
                <a:solidFill>
                  <a:schemeClr val="tx1"/>
                </a:solidFill>
                <a:latin typeface="+mj-lt"/>
              </a:rPr>
              <a:t>Accuracy is the fraction of decisions (relevant/</a:t>
            </a:r>
            <a:r>
              <a:rPr lang="en-US" dirty="0" err="1" smtClean="0">
                <a:solidFill>
                  <a:schemeClr val="tx1"/>
                </a:solidFill>
                <a:latin typeface="+mj-lt"/>
              </a:rPr>
              <a:t>nonrelevant</a:t>
            </a:r>
            <a:r>
              <a:rPr lang="en-US" dirty="0" smtClean="0">
                <a:solidFill>
                  <a:schemeClr val="tx1"/>
                </a:solidFill>
                <a:latin typeface="+mj-lt"/>
              </a:rPr>
              <a:t>) </a:t>
            </a:r>
            <a:r>
              <a:rPr lang="de-DE" dirty="0" err="1" smtClean="0">
                <a:solidFill>
                  <a:schemeClr val="tx1"/>
                </a:solidFill>
                <a:latin typeface="+mj-lt"/>
              </a:rPr>
              <a:t>that</a:t>
            </a:r>
            <a:r>
              <a:rPr lang="de-DE" dirty="0" smtClean="0">
                <a:solidFill>
                  <a:schemeClr val="tx1"/>
                </a:solidFill>
                <a:latin typeface="+mj-lt"/>
              </a:rPr>
              <a:t> </a:t>
            </a:r>
            <a:r>
              <a:rPr lang="de-DE" dirty="0" err="1" smtClean="0">
                <a:solidFill>
                  <a:schemeClr val="tx1"/>
                </a:solidFill>
                <a:latin typeface="+mj-lt"/>
              </a:rPr>
              <a:t>are</a:t>
            </a:r>
            <a:r>
              <a:rPr lang="de-DE" dirty="0" smtClean="0">
                <a:solidFill>
                  <a:schemeClr val="tx1"/>
                </a:solidFill>
                <a:latin typeface="+mj-lt"/>
              </a:rPr>
              <a:t> </a:t>
            </a:r>
            <a:r>
              <a:rPr lang="de-DE" dirty="0" err="1" smtClean="0">
                <a:solidFill>
                  <a:schemeClr val="tx1"/>
                </a:solidFill>
                <a:latin typeface="+mj-lt"/>
              </a:rPr>
              <a:t>correct</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In terms of the contingency table above, </a:t>
            </a:r>
          </a:p>
          <a:p>
            <a:pPr lvl="1">
              <a:spcBef>
                <a:spcPts val="700"/>
              </a:spcBef>
              <a:buClr>
                <a:srgbClr val="336699"/>
              </a:buClr>
            </a:pPr>
            <a:r>
              <a:rPr lang="en-US" dirty="0" smtClean="0">
                <a:solidFill>
                  <a:schemeClr val="tx1"/>
                </a:solidFill>
                <a:latin typeface="+mj-lt"/>
              </a:rPr>
              <a:t>	accuracy = (</a:t>
            </a:r>
            <a:r>
              <a:rPr lang="en-US" i="1" dirty="0" smtClean="0">
                <a:solidFill>
                  <a:schemeClr val="tx1"/>
                </a:solidFill>
                <a:latin typeface="+mj-lt"/>
              </a:rPr>
              <a:t>TP</a:t>
            </a:r>
            <a:r>
              <a:rPr lang="en-US" dirty="0" smtClean="0">
                <a:solidFill>
                  <a:schemeClr val="tx1"/>
                </a:solidFill>
                <a:latin typeface="+mj-lt"/>
              </a:rPr>
              <a:t> + </a:t>
            </a:r>
            <a:r>
              <a:rPr lang="en-US" i="1" dirty="0" smtClean="0">
                <a:solidFill>
                  <a:schemeClr val="tx1"/>
                </a:solidFill>
                <a:latin typeface="+mj-lt"/>
              </a:rPr>
              <a:t>TN</a:t>
            </a:r>
            <a:r>
              <a:rPr lang="en-US" dirty="0" smtClean="0">
                <a:solidFill>
                  <a:schemeClr val="tx1"/>
                </a:solidFill>
                <a:latin typeface="+mj-lt"/>
              </a:rPr>
              <a:t>)/(</a:t>
            </a:r>
            <a:r>
              <a:rPr lang="en-US" i="1" dirty="0" smtClean="0">
                <a:solidFill>
                  <a:schemeClr val="tx1"/>
                </a:solidFill>
                <a:latin typeface="+mj-lt"/>
              </a:rPr>
              <a:t>TP</a:t>
            </a:r>
            <a:r>
              <a:rPr lang="en-US" dirty="0" smtClean="0">
                <a:solidFill>
                  <a:schemeClr val="tx1"/>
                </a:solidFill>
                <a:latin typeface="+mj-lt"/>
              </a:rPr>
              <a:t> + </a:t>
            </a:r>
            <a:r>
              <a:rPr lang="en-US" i="1" dirty="0" smtClean="0">
                <a:solidFill>
                  <a:schemeClr val="tx1"/>
                </a:solidFill>
                <a:latin typeface="+mj-lt"/>
              </a:rPr>
              <a:t>FP</a:t>
            </a:r>
            <a:r>
              <a:rPr lang="en-US" dirty="0" smtClean="0">
                <a:solidFill>
                  <a:schemeClr val="tx1"/>
                </a:solidFill>
                <a:latin typeface="+mj-lt"/>
              </a:rPr>
              <a:t> + </a:t>
            </a:r>
            <a:r>
              <a:rPr lang="en-US" i="1" dirty="0" smtClean="0">
                <a:solidFill>
                  <a:schemeClr val="tx1"/>
                </a:solidFill>
                <a:latin typeface="+mj-lt"/>
              </a:rPr>
              <a:t>FN</a:t>
            </a:r>
            <a:r>
              <a:rPr lang="en-US" dirty="0" smtClean="0">
                <a:solidFill>
                  <a:schemeClr val="tx1"/>
                </a:solidFill>
                <a:latin typeface="+mj-lt"/>
              </a:rPr>
              <a:t> + </a:t>
            </a:r>
            <a:r>
              <a:rPr lang="en-US" i="1" dirty="0" smtClean="0">
                <a:solidFill>
                  <a:schemeClr val="tx1"/>
                </a:solidFill>
                <a:latin typeface="+mj-lt"/>
              </a:rPr>
              <a:t>TN</a:t>
            </a:r>
            <a:r>
              <a:rPr lang="en-US"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Why is accuracy not a useful measure for web information </a:t>
            </a:r>
            <a:r>
              <a:rPr lang="de-DE" dirty="0" err="1" smtClean="0">
                <a:solidFill>
                  <a:schemeClr val="tx1"/>
                </a:solidFill>
                <a:latin typeface="+mj-lt"/>
              </a:rPr>
              <a:t>retrieval</a:t>
            </a:r>
            <a:r>
              <a:rPr lang="de-DE" dirty="0" smtClean="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38</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Exercise</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428736"/>
            <a:ext cx="8643998" cy="5429264"/>
          </a:xfrm>
          <a:prstGeom prst="rect">
            <a:avLst/>
          </a:prstGeom>
          <a:noFill/>
          <a:ln w="9525">
            <a:noFill/>
            <a:round/>
            <a:headEnd/>
            <a:tailEnd/>
          </a:ln>
        </p:spPr>
        <p:txBody>
          <a:bodyPr/>
          <a:lstStyle/>
          <a:p>
            <a:pPr lvl="1">
              <a:buClr>
                <a:srgbClr val="336699"/>
              </a:buClr>
              <a:buFont typeface="Wingdings" pitchFamily="2" charset="2"/>
              <a:buChar char="§"/>
            </a:pPr>
            <a:r>
              <a:rPr lang="en-US" dirty="0" smtClean="0">
                <a:solidFill>
                  <a:schemeClr val="tx1"/>
                </a:solidFill>
                <a:latin typeface="+mj-lt"/>
              </a:rPr>
              <a:t>Compute precision, recall and </a:t>
            </a:r>
            <a:r>
              <a:rPr lang="en-US" i="1" dirty="0" smtClean="0">
                <a:solidFill>
                  <a:schemeClr val="tx1"/>
                </a:solidFill>
                <a:latin typeface="+mj-lt"/>
              </a:rPr>
              <a:t>F</a:t>
            </a:r>
            <a:r>
              <a:rPr lang="en-US" baseline="-25000" dirty="0" smtClean="0">
                <a:solidFill>
                  <a:schemeClr val="tx1"/>
                </a:solidFill>
                <a:latin typeface="+mj-lt"/>
              </a:rPr>
              <a:t>1</a:t>
            </a:r>
            <a:r>
              <a:rPr lang="en-US" dirty="0" smtClean="0">
                <a:solidFill>
                  <a:schemeClr val="tx1"/>
                </a:solidFill>
                <a:latin typeface="+mj-lt"/>
              </a:rPr>
              <a:t> for this result set:</a:t>
            </a:r>
          </a:p>
          <a:p>
            <a:endParaRPr lang="en-US" dirty="0" smtClean="0">
              <a:solidFill>
                <a:schemeClr val="tx1"/>
              </a:solidFill>
              <a:latin typeface="+mj-lt"/>
            </a:endParaRPr>
          </a:p>
          <a:p>
            <a:endParaRPr lang="en-US" dirty="0" smtClean="0">
              <a:solidFill>
                <a:schemeClr val="tx1"/>
              </a:solidFill>
              <a:latin typeface="+mj-lt"/>
            </a:endParaRPr>
          </a:p>
          <a:p>
            <a:endParaRPr lang="en-US" dirty="0" smtClean="0">
              <a:solidFill>
                <a:schemeClr val="tx1"/>
              </a:solidFill>
              <a:latin typeface="+mj-lt"/>
            </a:endParaRPr>
          </a:p>
          <a:p>
            <a:endParaRPr lang="de-DE" dirty="0" smtClean="0">
              <a:solidFill>
                <a:schemeClr val="tx1"/>
              </a:solidFill>
              <a:latin typeface="+mj-lt"/>
            </a:endParaRPr>
          </a:p>
          <a:p>
            <a:pPr lvl="1">
              <a:buClr>
                <a:srgbClr val="336699"/>
              </a:buClr>
              <a:buFont typeface="Wingdings" pitchFamily="2" charset="2"/>
              <a:buChar char="§"/>
            </a:pPr>
            <a:r>
              <a:rPr lang="en-US" dirty="0" smtClean="0">
                <a:solidFill>
                  <a:schemeClr val="tx1"/>
                </a:solidFill>
                <a:latin typeface="+mj-lt"/>
              </a:rPr>
              <a:t>The </a:t>
            </a:r>
            <a:r>
              <a:rPr lang="en-US" dirty="0" err="1" smtClean="0">
                <a:solidFill>
                  <a:schemeClr val="tx1"/>
                </a:solidFill>
                <a:latin typeface="+mj-lt"/>
              </a:rPr>
              <a:t>snoogle</a:t>
            </a:r>
            <a:r>
              <a:rPr lang="en-US" dirty="0" smtClean="0">
                <a:solidFill>
                  <a:schemeClr val="tx1"/>
                </a:solidFill>
                <a:latin typeface="+mj-lt"/>
              </a:rPr>
              <a:t> search engine below always returns 0 results (“0 matching results found”), regardless of the query. Why does </a:t>
            </a:r>
            <a:r>
              <a:rPr lang="en-US" dirty="0" err="1" smtClean="0">
                <a:solidFill>
                  <a:schemeClr val="tx1"/>
                </a:solidFill>
                <a:latin typeface="+mj-lt"/>
              </a:rPr>
              <a:t>snoogle</a:t>
            </a:r>
            <a:r>
              <a:rPr lang="en-US" dirty="0" smtClean="0">
                <a:solidFill>
                  <a:schemeClr val="tx1"/>
                </a:solidFill>
                <a:latin typeface="+mj-lt"/>
              </a:rPr>
              <a:t> demonstrate that accuracy is not a useful measure in </a:t>
            </a:r>
            <a:r>
              <a:rPr lang="de-DE" dirty="0" smtClean="0">
                <a:solidFill>
                  <a:schemeClr val="tx1"/>
                </a:solidFill>
                <a:latin typeface="+mj-lt"/>
              </a:rPr>
              <a:t>IR?</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39</a:t>
            </a:fld>
            <a:endParaRPr lang="en-US"/>
          </a:p>
        </p:txBody>
      </p:sp>
      <p:graphicFrame>
        <p:nvGraphicFramePr>
          <p:cNvPr id="8" name="Table 7"/>
          <p:cNvGraphicFramePr>
            <a:graphicFrameLocks noGrp="1"/>
          </p:cNvGraphicFramePr>
          <p:nvPr/>
        </p:nvGraphicFramePr>
        <p:xfrm>
          <a:off x="1214414" y="1857364"/>
          <a:ext cx="6096000" cy="1371600"/>
        </p:xfrm>
        <a:graphic>
          <a:graphicData uri="http://schemas.openxmlformats.org/drawingml/2006/table">
            <a:tbl>
              <a:tblPr firstRow="1" bandRow="1">
                <a:tableStyleId>{C083E6E3-FA7D-4D7B-A595-EF9225AFEA82}</a:tableStyleId>
              </a:tblPr>
              <a:tblGrid>
                <a:gridCol w="1928826"/>
                <a:gridCol w="1285884"/>
                <a:gridCol w="2881290"/>
              </a:tblGrid>
              <a:tr h="370840">
                <a:tc>
                  <a:txBody>
                    <a:bodyPr/>
                    <a:lstStyle/>
                    <a:p>
                      <a:endParaRPr lang="de-DE" sz="2400" b="0" dirty="0"/>
                    </a:p>
                  </a:txBody>
                  <a:tcPr/>
                </a:tc>
                <a:tc>
                  <a:txBody>
                    <a:bodyPr/>
                    <a:lstStyle/>
                    <a:p>
                      <a:r>
                        <a:rPr lang="de-DE" sz="2400" b="0" kern="1200" dirty="0" smtClean="0"/>
                        <a:t>relevant</a:t>
                      </a:r>
                      <a:endParaRPr lang="de-DE"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smtClean="0"/>
                        <a:t>not relevant</a:t>
                      </a:r>
                      <a:endParaRPr lang="de-DE" sz="2400" b="0" kern="1200" dirty="0" smtClean="0">
                        <a:solidFill>
                          <a:schemeClr val="tx1"/>
                        </a:solidFill>
                        <a:latin typeface="+mn-lt"/>
                        <a:ea typeface="+mn-ea"/>
                        <a:cs typeface="+mn-cs"/>
                      </a:endParaRPr>
                    </a:p>
                  </a:txBody>
                  <a:tcPr/>
                </a:tc>
              </a:tr>
              <a:tr h="370840">
                <a:tc>
                  <a:txBody>
                    <a:bodyPr/>
                    <a:lstStyle/>
                    <a:p>
                      <a:r>
                        <a:rPr lang="de-DE" sz="2400" kern="1200" dirty="0" err="1" smtClean="0"/>
                        <a:t>retrieved</a:t>
                      </a:r>
                      <a:endParaRPr lang="de-DE" sz="2400" dirty="0"/>
                    </a:p>
                  </a:txBody>
                  <a:tcPr/>
                </a:tc>
                <a:tc>
                  <a:txBody>
                    <a:bodyPr/>
                    <a:lstStyle/>
                    <a:p>
                      <a:r>
                        <a:rPr lang="de-DE" sz="2400" dirty="0" smtClean="0"/>
                        <a:t>18</a:t>
                      </a:r>
                      <a:endParaRPr lang="de-DE" sz="2400" dirty="0"/>
                    </a:p>
                  </a:txBody>
                  <a:tcPr/>
                </a:tc>
                <a:tc>
                  <a:txBody>
                    <a:bodyPr/>
                    <a:lstStyle/>
                    <a:p>
                      <a:r>
                        <a:rPr lang="de-DE" sz="2400" dirty="0" smtClean="0"/>
                        <a:t>2</a:t>
                      </a:r>
                      <a:endParaRPr lang="de-DE" sz="2400" dirty="0"/>
                    </a:p>
                  </a:txBody>
                  <a:tcPr/>
                </a:tc>
              </a:tr>
              <a:tr h="370840">
                <a:tc>
                  <a:txBody>
                    <a:bodyPr/>
                    <a:lstStyle/>
                    <a:p>
                      <a:r>
                        <a:rPr lang="de-DE" sz="2400" kern="1200" dirty="0" smtClean="0"/>
                        <a:t>not </a:t>
                      </a:r>
                      <a:r>
                        <a:rPr lang="de-DE" sz="2400" kern="1200" dirty="0" err="1" smtClean="0"/>
                        <a:t>retrieved</a:t>
                      </a:r>
                      <a:r>
                        <a:rPr lang="de-DE" sz="2400" kern="1200" dirty="0" smtClean="0"/>
                        <a:t> </a:t>
                      </a:r>
                      <a:endParaRPr lang="de-DE" sz="2400" dirty="0"/>
                    </a:p>
                  </a:txBody>
                  <a:tcPr/>
                </a:tc>
                <a:tc>
                  <a:txBody>
                    <a:bodyPr/>
                    <a:lstStyle/>
                    <a:p>
                      <a:r>
                        <a:rPr lang="de-DE" sz="2400" dirty="0" smtClean="0"/>
                        <a:t>82</a:t>
                      </a:r>
                      <a:endParaRPr lang="de-DE" sz="2400" dirty="0"/>
                    </a:p>
                  </a:txBody>
                  <a:tcPr/>
                </a:tc>
                <a:tc>
                  <a:txBody>
                    <a:bodyPr/>
                    <a:lstStyle/>
                    <a:p>
                      <a:r>
                        <a:rPr lang="de-DE" sz="2400" kern="1200" dirty="0" smtClean="0"/>
                        <a:t>1,000,000,000</a:t>
                      </a:r>
                      <a:endParaRPr lang="de-DE" sz="2400" dirty="0"/>
                    </a:p>
                  </a:txBody>
                  <a:tcPr/>
                </a:tc>
              </a:tr>
            </a:tbl>
          </a:graphicData>
        </a:graphic>
      </p:graphicFrame>
      <p:pic>
        <p:nvPicPr>
          <p:cNvPr id="9" name="Picture 8" descr="2408.png"/>
          <p:cNvPicPr>
            <a:picLocks noChangeAspect="1"/>
          </p:cNvPicPr>
          <p:nvPr/>
        </p:nvPicPr>
        <p:blipFill>
          <a:blip r:embed="rId3" cstate="print"/>
          <a:stretch>
            <a:fillRect/>
          </a:stretch>
        </p:blipFill>
        <p:spPr>
          <a:xfrm>
            <a:off x="928662" y="4714884"/>
            <a:ext cx="3798726" cy="185738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endParaRPr lang="en-US" sz="3600" dirty="0" smtClean="0">
              <a:solidFill>
                <a:schemeClr val="tx1"/>
              </a:solidFill>
              <a:latin typeface="+mj-lt"/>
            </a:endParaRPr>
          </a:p>
        </p:txBody>
      </p:sp>
      <p:sp>
        <p:nvSpPr>
          <p:cNvPr id="84996" name="Text Box 3"/>
          <p:cNvSpPr txBox="1">
            <a:spLocks noChangeArrowheads="1"/>
          </p:cNvSpPr>
          <p:nvPr/>
        </p:nvSpPr>
        <p:spPr bwMode="auto">
          <a:xfrm>
            <a:off x="214282" y="1714488"/>
            <a:ext cx="828680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de-DE"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a:t>
            </a:fld>
            <a:endParaRPr lang="en-US"/>
          </a:p>
        </p:txBody>
      </p:sp>
      <p:pic>
        <p:nvPicPr>
          <p:cNvPr id="9" name="Picture 8" descr="408.png"/>
          <p:cNvPicPr>
            <a:picLocks noChangeAspect="1"/>
          </p:cNvPicPr>
          <p:nvPr/>
        </p:nvPicPr>
        <p:blipFill>
          <a:blip r:embed="rId3" cstate="print"/>
          <a:stretch>
            <a:fillRect/>
          </a:stretch>
        </p:blipFill>
        <p:spPr>
          <a:xfrm>
            <a:off x="571472" y="1571612"/>
            <a:ext cx="6643734" cy="4920255"/>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Why accuracy is a useless measure in IR</a:t>
            </a:r>
          </a:p>
        </p:txBody>
      </p:sp>
      <p:sp>
        <p:nvSpPr>
          <p:cNvPr id="84996" name="Text Box 3"/>
          <p:cNvSpPr txBox="1">
            <a:spLocks noChangeArrowheads="1"/>
          </p:cNvSpPr>
          <p:nvPr/>
        </p:nvSpPr>
        <p:spPr bwMode="auto">
          <a:xfrm>
            <a:off x="214282" y="1928826"/>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Simple trick to maximize accuracy in IR: always say no and </a:t>
            </a:r>
            <a:r>
              <a:rPr lang="de-DE" dirty="0" err="1" smtClean="0">
                <a:solidFill>
                  <a:schemeClr val="tx1"/>
                </a:solidFill>
                <a:latin typeface="+mj-lt"/>
              </a:rPr>
              <a:t>return</a:t>
            </a:r>
            <a:r>
              <a:rPr lang="de-DE" dirty="0" smtClean="0">
                <a:solidFill>
                  <a:schemeClr val="tx1"/>
                </a:solidFill>
                <a:latin typeface="+mj-lt"/>
              </a:rPr>
              <a:t> </a:t>
            </a:r>
            <a:r>
              <a:rPr lang="de-DE" dirty="0" err="1" smtClean="0">
                <a:solidFill>
                  <a:schemeClr val="tx1"/>
                </a:solidFill>
                <a:latin typeface="+mj-lt"/>
              </a:rPr>
              <a:t>nothing</a:t>
            </a:r>
            <a:endParaRPr lang="de-DE"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You then get 99.99% accuracy on most queries.</a:t>
            </a:r>
          </a:p>
          <a:p>
            <a:pPr lvl="1">
              <a:spcBef>
                <a:spcPts val="700"/>
              </a:spcBef>
              <a:buClr>
                <a:srgbClr val="336699"/>
              </a:buClr>
              <a:buFont typeface="Wingdings" pitchFamily="2" charset="2"/>
              <a:buChar char="§"/>
            </a:pPr>
            <a:r>
              <a:rPr lang="en-US" dirty="0" smtClean="0">
                <a:solidFill>
                  <a:schemeClr val="tx1"/>
                </a:solidFill>
                <a:latin typeface="+mj-lt"/>
              </a:rPr>
              <a:t>Searchers on the web (and in IR in general)</a:t>
            </a:r>
            <a:r>
              <a:rPr lang="en-US" dirty="0" smtClean="0">
                <a:solidFill>
                  <a:srgbClr val="0070C0"/>
                </a:solidFill>
                <a:latin typeface="+mj-lt"/>
              </a:rPr>
              <a:t> want to find something</a:t>
            </a:r>
            <a:r>
              <a:rPr lang="en-US" dirty="0" smtClean="0">
                <a:solidFill>
                  <a:schemeClr val="tx1"/>
                </a:solidFill>
                <a:latin typeface="+mj-lt"/>
              </a:rPr>
              <a:t> and have a certain tolerance for junk.</a:t>
            </a:r>
          </a:p>
          <a:p>
            <a:pPr lvl="1">
              <a:spcBef>
                <a:spcPts val="700"/>
              </a:spcBef>
              <a:buClr>
                <a:srgbClr val="336699"/>
              </a:buClr>
              <a:buFont typeface="Wingdings" pitchFamily="2" charset="2"/>
              <a:buChar char="§"/>
            </a:pPr>
            <a:r>
              <a:rPr lang="en-US" dirty="0" smtClean="0">
                <a:solidFill>
                  <a:schemeClr val="tx1"/>
                </a:solidFill>
                <a:latin typeface="+mj-lt"/>
              </a:rPr>
              <a:t>It’s better to return some bad hits as long as you return </a:t>
            </a:r>
            <a:r>
              <a:rPr lang="de-DE" dirty="0" err="1" smtClean="0">
                <a:solidFill>
                  <a:schemeClr val="tx1"/>
                </a:solidFill>
                <a:latin typeface="+mj-lt"/>
              </a:rPr>
              <a:t>something</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→We use precision, recall, and </a:t>
            </a:r>
            <a:r>
              <a:rPr lang="en-US" i="1" dirty="0" smtClean="0">
                <a:solidFill>
                  <a:schemeClr val="tx1"/>
                </a:solidFill>
                <a:latin typeface="+mj-lt"/>
              </a:rPr>
              <a:t>F</a:t>
            </a:r>
            <a:r>
              <a:rPr lang="en-US" dirty="0" smtClean="0">
                <a:solidFill>
                  <a:schemeClr val="tx1"/>
                </a:solidFill>
                <a:latin typeface="+mj-lt"/>
              </a:rPr>
              <a:t> for evaluation, not accuracy.</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40</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F: </a:t>
            </a:r>
            <a:r>
              <a:rPr lang="de-DE" sz="3600" dirty="0" err="1" smtClean="0">
                <a:solidFill>
                  <a:schemeClr val="tx1"/>
                </a:solidFill>
                <a:latin typeface="+mj-lt"/>
              </a:rPr>
              <a:t>Why</a:t>
            </a:r>
            <a:r>
              <a:rPr lang="de-DE" sz="3600" dirty="0" smtClean="0">
                <a:solidFill>
                  <a:schemeClr val="tx1"/>
                </a:solidFill>
                <a:latin typeface="+mj-lt"/>
              </a:rPr>
              <a:t> </a:t>
            </a:r>
            <a:r>
              <a:rPr lang="de-DE" sz="3600" dirty="0" err="1" smtClean="0">
                <a:solidFill>
                  <a:schemeClr val="tx1"/>
                </a:solidFill>
                <a:latin typeface="+mj-lt"/>
              </a:rPr>
              <a:t>harmonic</a:t>
            </a:r>
            <a:r>
              <a:rPr lang="de-DE" sz="3600" dirty="0" smtClean="0">
                <a:solidFill>
                  <a:schemeClr val="tx1"/>
                </a:solidFill>
                <a:latin typeface="+mj-lt"/>
              </a:rPr>
              <a:t> </a:t>
            </a:r>
            <a:r>
              <a:rPr lang="de-DE" sz="3600" dirty="0" err="1" smtClean="0">
                <a:solidFill>
                  <a:schemeClr val="tx1"/>
                </a:solidFill>
                <a:latin typeface="+mj-lt"/>
              </a:rPr>
              <a:t>mean</a:t>
            </a:r>
            <a:r>
              <a:rPr lang="de-DE" sz="3600" dirty="0" smtClean="0">
                <a:solidFill>
                  <a:schemeClr val="tx1"/>
                </a:solidFill>
                <a:latin typeface="+mj-lt"/>
              </a:rPr>
              <a:t>?</a:t>
            </a:r>
          </a:p>
        </p:txBody>
      </p:sp>
      <p:sp>
        <p:nvSpPr>
          <p:cNvPr id="84996" name="Text Box 3"/>
          <p:cNvSpPr txBox="1">
            <a:spLocks noChangeArrowheads="1"/>
          </p:cNvSpPr>
          <p:nvPr/>
        </p:nvSpPr>
        <p:spPr bwMode="auto">
          <a:xfrm>
            <a:off x="214282" y="1928826"/>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Why don’t we use a different mean of </a:t>
            </a:r>
            <a:r>
              <a:rPr lang="en-US" i="1" dirty="0" smtClean="0">
                <a:solidFill>
                  <a:schemeClr val="tx1"/>
                </a:solidFill>
                <a:latin typeface="+mj-lt"/>
              </a:rPr>
              <a:t>P</a:t>
            </a:r>
            <a:r>
              <a:rPr lang="en-US" dirty="0" smtClean="0">
                <a:solidFill>
                  <a:schemeClr val="tx1"/>
                </a:solidFill>
                <a:latin typeface="+mj-lt"/>
              </a:rPr>
              <a:t> and </a:t>
            </a:r>
            <a:r>
              <a:rPr lang="en-US" i="1" dirty="0" smtClean="0">
                <a:solidFill>
                  <a:schemeClr val="tx1"/>
                </a:solidFill>
                <a:latin typeface="+mj-lt"/>
              </a:rPr>
              <a:t>R</a:t>
            </a:r>
            <a:r>
              <a:rPr lang="en-US" dirty="0" smtClean="0">
                <a:solidFill>
                  <a:schemeClr val="tx1"/>
                </a:solidFill>
                <a:latin typeface="+mj-lt"/>
              </a:rPr>
              <a:t> as a measure?</a:t>
            </a:r>
          </a:p>
          <a:p>
            <a:pPr lvl="2">
              <a:spcBef>
                <a:spcPts val="700"/>
              </a:spcBef>
              <a:buClr>
                <a:srgbClr val="336699"/>
              </a:buClr>
              <a:buFont typeface="Wingdings" pitchFamily="2" charset="2"/>
              <a:buChar char="§"/>
            </a:pPr>
            <a:r>
              <a:rPr lang="de-DE" sz="2200" dirty="0" smtClean="0">
                <a:solidFill>
                  <a:schemeClr val="tx1"/>
                </a:solidFill>
                <a:latin typeface="+mj-lt"/>
              </a:rPr>
              <a:t>e.g., </a:t>
            </a:r>
            <a:r>
              <a:rPr lang="de-DE" sz="2200" dirty="0" err="1" smtClean="0">
                <a:solidFill>
                  <a:schemeClr val="tx1"/>
                </a:solidFill>
                <a:latin typeface="+mj-lt"/>
              </a:rPr>
              <a:t>the</a:t>
            </a:r>
            <a:r>
              <a:rPr lang="de-DE" sz="2200" dirty="0" smtClean="0">
                <a:solidFill>
                  <a:schemeClr val="tx1"/>
                </a:solidFill>
                <a:latin typeface="+mj-lt"/>
              </a:rPr>
              <a:t> </a:t>
            </a:r>
            <a:r>
              <a:rPr lang="de-DE" sz="2200" dirty="0" err="1" smtClean="0">
                <a:solidFill>
                  <a:schemeClr val="tx1"/>
                </a:solidFill>
                <a:latin typeface="+mj-lt"/>
              </a:rPr>
              <a:t>arithmetic</a:t>
            </a:r>
            <a:r>
              <a:rPr lang="de-DE" sz="2200" dirty="0" smtClean="0">
                <a:solidFill>
                  <a:schemeClr val="tx1"/>
                </a:solidFill>
                <a:latin typeface="+mj-lt"/>
              </a:rPr>
              <a:t> </a:t>
            </a:r>
            <a:r>
              <a:rPr lang="de-DE" sz="2200" dirty="0" err="1" smtClean="0">
                <a:solidFill>
                  <a:schemeClr val="tx1"/>
                </a:solidFill>
                <a:latin typeface="+mj-lt"/>
              </a:rPr>
              <a:t>mean</a:t>
            </a:r>
            <a:endParaRPr lang="de-DE" sz="2200"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The simple (arithmetic) mean is 50% for “return-everything” search engine, which is too high.</a:t>
            </a:r>
          </a:p>
          <a:p>
            <a:pPr lvl="1">
              <a:spcBef>
                <a:spcPts val="700"/>
              </a:spcBef>
              <a:buClr>
                <a:srgbClr val="336699"/>
              </a:buClr>
              <a:buFont typeface="Wingdings" pitchFamily="2" charset="2"/>
              <a:buChar char="§"/>
            </a:pPr>
            <a:r>
              <a:rPr lang="en-US" dirty="0" smtClean="0">
                <a:solidFill>
                  <a:schemeClr val="tx1"/>
                </a:solidFill>
                <a:latin typeface="+mj-lt"/>
              </a:rPr>
              <a:t>Desideratum: Punish really bad performance on either </a:t>
            </a:r>
            <a:r>
              <a:rPr lang="de-DE" dirty="0" err="1" smtClean="0">
                <a:solidFill>
                  <a:schemeClr val="tx1"/>
                </a:solidFill>
                <a:latin typeface="+mj-lt"/>
              </a:rPr>
              <a:t>precision</a:t>
            </a:r>
            <a:r>
              <a:rPr lang="de-DE" dirty="0" smtClean="0">
                <a:solidFill>
                  <a:schemeClr val="tx1"/>
                </a:solidFill>
                <a:latin typeface="+mj-lt"/>
              </a:rPr>
              <a:t> </a:t>
            </a:r>
            <a:r>
              <a:rPr lang="de-DE" dirty="0" err="1" smtClean="0">
                <a:solidFill>
                  <a:schemeClr val="tx1"/>
                </a:solidFill>
                <a:latin typeface="+mj-lt"/>
              </a:rPr>
              <a:t>or</a:t>
            </a:r>
            <a:r>
              <a:rPr lang="de-DE" dirty="0" smtClean="0">
                <a:solidFill>
                  <a:schemeClr val="tx1"/>
                </a:solidFill>
                <a:latin typeface="+mj-lt"/>
              </a:rPr>
              <a:t> </a:t>
            </a:r>
            <a:r>
              <a:rPr lang="de-DE" dirty="0" err="1" smtClean="0">
                <a:solidFill>
                  <a:schemeClr val="tx1"/>
                </a:solidFill>
                <a:latin typeface="+mj-lt"/>
              </a:rPr>
              <a:t>recall</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Taking the minimum achieves this.</a:t>
            </a:r>
          </a:p>
          <a:p>
            <a:pPr lvl="1">
              <a:spcBef>
                <a:spcPts val="700"/>
              </a:spcBef>
              <a:buClr>
                <a:srgbClr val="336699"/>
              </a:buClr>
              <a:buFont typeface="Wingdings" pitchFamily="2" charset="2"/>
              <a:buChar char="§"/>
            </a:pPr>
            <a:r>
              <a:rPr lang="en-US" dirty="0" smtClean="0">
                <a:solidFill>
                  <a:schemeClr val="tx1"/>
                </a:solidFill>
                <a:latin typeface="+mj-lt"/>
              </a:rPr>
              <a:t>But minimum is not smooth and hard to weight.</a:t>
            </a:r>
          </a:p>
          <a:p>
            <a:pPr lvl="1">
              <a:spcBef>
                <a:spcPts val="700"/>
              </a:spcBef>
              <a:buClr>
                <a:srgbClr val="336699"/>
              </a:buClr>
              <a:buFont typeface="Wingdings" pitchFamily="2" charset="2"/>
              <a:buChar char="§"/>
            </a:pPr>
            <a:r>
              <a:rPr lang="en-US" i="1" dirty="0" smtClean="0">
                <a:solidFill>
                  <a:schemeClr val="tx1"/>
                </a:solidFill>
                <a:latin typeface="+mj-lt"/>
              </a:rPr>
              <a:t>F</a:t>
            </a:r>
            <a:r>
              <a:rPr lang="en-US" dirty="0" smtClean="0">
                <a:solidFill>
                  <a:schemeClr val="tx1"/>
                </a:solidFill>
                <a:latin typeface="+mj-lt"/>
              </a:rPr>
              <a:t> (harmonic mean) is a kind of smooth minimum.</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41</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39865"/>
            <a:ext cx="8572560" cy="1403350"/>
          </a:xfrm>
          <a:prstGeom prst="rect">
            <a:avLst/>
          </a:prstGeom>
          <a:noFill/>
          <a:ln w="9525">
            <a:noFill/>
            <a:round/>
            <a:headEnd/>
            <a:tailEnd/>
          </a:ln>
        </p:spPr>
        <p:txBody>
          <a:bodyPr anchor="b"/>
          <a:lstStyle/>
          <a:p>
            <a:r>
              <a:rPr lang="de-DE" sz="3600" i="1" dirty="0" smtClean="0">
                <a:solidFill>
                  <a:schemeClr val="tx1"/>
                </a:solidFill>
                <a:latin typeface="+mj-lt"/>
              </a:rPr>
              <a:t>F</a:t>
            </a:r>
            <a:r>
              <a:rPr lang="de-DE" sz="3600" baseline="-25000" dirty="0" smtClean="0">
                <a:solidFill>
                  <a:schemeClr val="tx1"/>
                </a:solidFill>
                <a:latin typeface="+mj-lt"/>
              </a:rPr>
              <a:t>1</a:t>
            </a:r>
            <a:r>
              <a:rPr lang="de-DE" sz="3600" dirty="0" smtClean="0">
                <a:solidFill>
                  <a:schemeClr val="tx1"/>
                </a:solidFill>
                <a:latin typeface="+mj-lt"/>
              </a:rPr>
              <a:t> </a:t>
            </a:r>
            <a:r>
              <a:rPr lang="de-DE" sz="3600" dirty="0" err="1" smtClean="0">
                <a:solidFill>
                  <a:schemeClr val="tx1"/>
                </a:solidFill>
                <a:latin typeface="+mj-lt"/>
              </a:rPr>
              <a:t>and</a:t>
            </a:r>
            <a:r>
              <a:rPr lang="de-DE" sz="3600" dirty="0" smtClean="0">
                <a:solidFill>
                  <a:schemeClr val="tx1"/>
                </a:solidFill>
                <a:latin typeface="+mj-lt"/>
              </a:rPr>
              <a:t> </a:t>
            </a:r>
            <a:r>
              <a:rPr lang="de-DE" sz="3600" dirty="0" err="1" smtClean="0">
                <a:solidFill>
                  <a:schemeClr val="tx1"/>
                </a:solidFill>
                <a:latin typeface="+mj-lt"/>
              </a:rPr>
              <a:t>other</a:t>
            </a:r>
            <a:r>
              <a:rPr lang="de-DE" sz="3600" dirty="0" smtClean="0">
                <a:solidFill>
                  <a:schemeClr val="tx1"/>
                </a:solidFill>
                <a:latin typeface="+mj-lt"/>
              </a:rPr>
              <a:t> </a:t>
            </a:r>
            <a:r>
              <a:rPr lang="de-DE" sz="3600" dirty="0" err="1" smtClean="0">
                <a:solidFill>
                  <a:schemeClr val="tx1"/>
                </a:solidFill>
                <a:latin typeface="+mj-lt"/>
              </a:rPr>
              <a:t>averages</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5429288"/>
            <a:ext cx="8643998" cy="1214422"/>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We can view the harmonic mean as a kind of soft minimum </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42</a:t>
            </a:fld>
            <a:endParaRPr lang="en-US"/>
          </a:p>
        </p:txBody>
      </p:sp>
      <p:pic>
        <p:nvPicPr>
          <p:cNvPr id="8" name="Picture 7" descr="2708.png"/>
          <p:cNvPicPr>
            <a:picLocks noChangeAspect="1"/>
          </p:cNvPicPr>
          <p:nvPr/>
        </p:nvPicPr>
        <p:blipFill>
          <a:blip r:embed="rId3" cstate="print"/>
          <a:stretch>
            <a:fillRect/>
          </a:stretch>
        </p:blipFill>
        <p:spPr>
          <a:xfrm>
            <a:off x="571472" y="1506373"/>
            <a:ext cx="5286412" cy="3637139"/>
          </a:xfrm>
          <a:prstGeom prst="rect">
            <a:avLst/>
          </a:prstGeom>
        </p:spPr>
      </p:pic>
      <p:sp>
        <p:nvSpPr>
          <p:cNvPr id="2" name="Rectangle 1"/>
          <p:cNvSpPr/>
          <p:nvPr/>
        </p:nvSpPr>
        <p:spPr>
          <a:xfrm>
            <a:off x="5883851" y="1904052"/>
            <a:ext cx="2974429" cy="2893100"/>
          </a:xfrm>
          <a:prstGeom prst="rect">
            <a:avLst/>
          </a:prstGeom>
        </p:spPr>
        <p:txBody>
          <a:bodyPr wrap="square">
            <a:spAutoFit/>
          </a:bodyPr>
          <a:lstStyle/>
          <a:p>
            <a:r>
              <a:rPr lang="en-US" sz="1400" dirty="0">
                <a:solidFill>
                  <a:srgbClr val="C00000"/>
                </a:solidFill>
              </a:rPr>
              <a:t>Figure 8.1 Graph comparing the harmonic mean to other means. The </a:t>
            </a:r>
            <a:r>
              <a:rPr lang="en-US" sz="1400" dirty="0" smtClean="0">
                <a:solidFill>
                  <a:srgbClr val="C00000"/>
                </a:solidFill>
              </a:rPr>
              <a:t>graph shows </a:t>
            </a:r>
            <a:r>
              <a:rPr lang="en-US" sz="1400" dirty="0">
                <a:solidFill>
                  <a:srgbClr val="C00000"/>
                </a:solidFill>
              </a:rPr>
              <a:t>a slice through the calculation of various means of precision and recall </a:t>
            </a:r>
            <a:r>
              <a:rPr lang="en-US" sz="1400" dirty="0" smtClean="0">
                <a:solidFill>
                  <a:srgbClr val="C00000"/>
                </a:solidFill>
              </a:rPr>
              <a:t>for the </a:t>
            </a:r>
            <a:r>
              <a:rPr lang="en-US" sz="1400" dirty="0">
                <a:solidFill>
                  <a:srgbClr val="C00000"/>
                </a:solidFill>
              </a:rPr>
              <a:t>fixed recall value of 70%. The harmonic mean is always less than either the </a:t>
            </a:r>
            <a:r>
              <a:rPr lang="en-US" sz="1400" dirty="0" smtClean="0">
                <a:solidFill>
                  <a:srgbClr val="C00000"/>
                </a:solidFill>
              </a:rPr>
              <a:t>arithmetic or </a:t>
            </a:r>
            <a:r>
              <a:rPr lang="en-US" sz="1400" dirty="0">
                <a:solidFill>
                  <a:srgbClr val="C00000"/>
                </a:solidFill>
              </a:rPr>
              <a:t>geometric mean, and often quite close to the minimum of the two numbers.</a:t>
            </a:r>
          </a:p>
          <a:p>
            <a:r>
              <a:rPr lang="en-US" sz="1400" dirty="0">
                <a:solidFill>
                  <a:srgbClr val="C00000"/>
                </a:solidFill>
              </a:rPr>
              <a:t>When the precision is also 70%, all the measures coincide.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Difficulties in using precision, recall and </a:t>
            </a:r>
            <a:r>
              <a:rPr lang="en-US" sz="3600" i="1" dirty="0" smtClean="0">
                <a:solidFill>
                  <a:schemeClr val="tx1"/>
                </a:solidFill>
                <a:latin typeface="+mj-lt"/>
              </a:rPr>
              <a:t>F</a:t>
            </a:r>
          </a:p>
        </p:txBody>
      </p:sp>
      <p:sp>
        <p:nvSpPr>
          <p:cNvPr id="84996" name="Text Box 3"/>
          <p:cNvSpPr txBox="1">
            <a:spLocks noChangeArrowheads="1"/>
          </p:cNvSpPr>
          <p:nvPr/>
        </p:nvSpPr>
        <p:spPr bwMode="auto">
          <a:xfrm>
            <a:off x="214282" y="2286016"/>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We need relevance judgments for information-need-document pairs – but they are expensive to produce.</a:t>
            </a:r>
          </a:p>
          <a:p>
            <a:pPr lvl="1">
              <a:spcBef>
                <a:spcPts val="700"/>
              </a:spcBef>
              <a:buClr>
                <a:srgbClr val="336699"/>
              </a:buClr>
              <a:buFont typeface="Wingdings" pitchFamily="2" charset="2"/>
              <a:buChar char="§"/>
            </a:pPr>
            <a:r>
              <a:rPr lang="en-US" dirty="0" smtClean="0">
                <a:solidFill>
                  <a:schemeClr val="tx1"/>
                </a:solidFill>
                <a:latin typeface="+mj-lt"/>
              </a:rPr>
              <a:t>For alternatives to using precision/recall and having to produce relevance judgments – see end of this lecture.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43</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smtClean="0"/>
              <a:t>Outline</a:t>
            </a:r>
            <a:endParaRPr lang="de-DE" dirty="0" smtClean="0"/>
          </a:p>
        </p:txBody>
      </p:sp>
      <p:sp>
        <p:nvSpPr>
          <p:cNvPr id="80899" name="Text Box 3"/>
          <p:cNvSpPr txBox="1">
            <a:spLocks noChangeArrowheads="1"/>
          </p:cNvSpPr>
          <p:nvPr/>
        </p:nvSpPr>
        <p:spPr bwMode="auto">
          <a:xfrm>
            <a:off x="138113" y="1714488"/>
            <a:ext cx="8505825" cy="4725988"/>
          </a:xfrm>
          <a:prstGeom prst="rect">
            <a:avLst/>
          </a:prstGeom>
          <a:noFill/>
          <a:ln w="9525">
            <a:noFill/>
            <a:round/>
            <a:headEnd/>
            <a:tailEnd/>
          </a:ln>
        </p:spPr>
        <p:txBody>
          <a:bodyPr/>
          <a:lstStyle/>
          <a:p>
            <a:pPr marL="514350" indent="-514350">
              <a:lnSpc>
                <a:spcPct val="150000"/>
              </a:lnSpc>
              <a:spcBef>
                <a:spcPts val="700"/>
              </a:spcBef>
              <a:buClr>
                <a:srgbClr val="BDD3E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a:t>
            </a:r>
            <a:r>
              <a:rPr lang="en-US" sz="3200" dirty="0" smtClean="0">
                <a:solidFill>
                  <a:srgbClr val="BDD3E9"/>
                </a:solidFill>
                <a:latin typeface="Calibri" charset="0"/>
              </a:rPr>
              <a:t>Recap </a:t>
            </a:r>
            <a:endParaRPr lang="en-US" sz="3200" dirty="0">
              <a:solidFill>
                <a:srgbClr val="BDD3E9"/>
              </a:solidFill>
              <a:latin typeface="Calibri" charset="0"/>
            </a:endParaRPr>
          </a:p>
          <a:p>
            <a:pPr marL="514350" indent="-514350">
              <a:lnSpc>
                <a:spcPct val="150000"/>
              </a:lnSpc>
              <a:spcBef>
                <a:spcPts val="700"/>
              </a:spcBef>
              <a:buClr>
                <a:srgbClr val="BDD3E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a:t>
            </a:r>
            <a:r>
              <a:rPr lang="en-US" sz="3200" dirty="0" smtClean="0">
                <a:solidFill>
                  <a:srgbClr val="BDD3E9"/>
                </a:solidFill>
                <a:latin typeface="Calibri" charset="0"/>
              </a:rPr>
              <a:t>Unranked evaluation</a:t>
            </a:r>
            <a:endParaRPr lang="en-US" sz="3200" dirty="0">
              <a:solidFill>
                <a:srgbClr val="BDD3E9"/>
              </a:solidFill>
              <a:latin typeface="Calibri" charset="0"/>
            </a:endParaRPr>
          </a:p>
          <a:p>
            <a:pPr marL="514350" indent="-514350">
              <a:lnSpc>
                <a:spcPct val="150000"/>
              </a:lnSpc>
              <a:spcBef>
                <a:spcPts val="700"/>
              </a:spcBef>
              <a:buClr>
                <a:srgbClr val="33669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Ranked evaluation </a:t>
            </a:r>
          </a:p>
          <a:p>
            <a:pPr marL="514350" indent="-514350">
              <a:lnSpc>
                <a:spcPct val="150000"/>
              </a:lnSpc>
              <a:spcBef>
                <a:spcPts val="700"/>
              </a:spcBef>
              <a:buClr>
                <a:srgbClr val="BDD3E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Evaluation benchmarks</a:t>
            </a:r>
          </a:p>
          <a:p>
            <a:pPr marL="514350" indent="-514350">
              <a:lnSpc>
                <a:spcPct val="150000"/>
              </a:lnSpc>
              <a:spcBef>
                <a:spcPts val="700"/>
              </a:spcBef>
              <a:buClr>
                <a:srgbClr val="BDD3E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Result summaries</a:t>
            </a: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Precision-</a:t>
            </a:r>
            <a:r>
              <a:rPr lang="de-DE" sz="3600" dirty="0" err="1" smtClean="0">
                <a:solidFill>
                  <a:schemeClr val="tx1"/>
                </a:solidFill>
                <a:latin typeface="+mj-lt"/>
              </a:rPr>
              <a:t>recall</a:t>
            </a:r>
            <a:r>
              <a:rPr lang="de-DE" sz="3600" dirty="0" smtClean="0">
                <a:solidFill>
                  <a:schemeClr val="tx1"/>
                </a:solidFill>
                <a:latin typeface="+mj-lt"/>
              </a:rPr>
              <a:t> </a:t>
            </a:r>
            <a:r>
              <a:rPr lang="de-DE" sz="3600" dirty="0" err="1" smtClean="0">
                <a:solidFill>
                  <a:schemeClr val="tx1"/>
                </a:solidFill>
                <a:latin typeface="+mj-lt"/>
              </a:rPr>
              <a:t>curve</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2214554"/>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Precision/recall/F are measures for </a:t>
            </a:r>
            <a:r>
              <a:rPr lang="en-US" dirty="0" smtClean="0">
                <a:solidFill>
                  <a:srgbClr val="0070C0"/>
                </a:solidFill>
                <a:latin typeface="+mj-lt"/>
              </a:rPr>
              <a:t>unranked sets.</a:t>
            </a:r>
          </a:p>
          <a:p>
            <a:pPr lvl="1">
              <a:spcBef>
                <a:spcPts val="700"/>
              </a:spcBef>
              <a:buClr>
                <a:srgbClr val="336699"/>
              </a:buClr>
              <a:buFont typeface="Wingdings" pitchFamily="2" charset="2"/>
              <a:buChar char="§"/>
            </a:pPr>
            <a:r>
              <a:rPr lang="en-US" dirty="0" smtClean="0">
                <a:solidFill>
                  <a:schemeClr val="tx1"/>
                </a:solidFill>
                <a:latin typeface="+mj-lt"/>
              </a:rPr>
              <a:t>We can easily turn set measures into measures of </a:t>
            </a:r>
            <a:r>
              <a:rPr lang="en-US" dirty="0" smtClean="0">
                <a:solidFill>
                  <a:srgbClr val="0070C0"/>
                </a:solidFill>
                <a:latin typeface="+mj-lt"/>
              </a:rPr>
              <a:t>ranked lists.</a:t>
            </a:r>
          </a:p>
          <a:p>
            <a:pPr lvl="1">
              <a:spcBef>
                <a:spcPts val="700"/>
              </a:spcBef>
              <a:buClr>
                <a:srgbClr val="336699"/>
              </a:buClr>
              <a:buFont typeface="Wingdings" pitchFamily="2" charset="2"/>
              <a:buChar char="§"/>
            </a:pPr>
            <a:r>
              <a:rPr lang="en-US" dirty="0" smtClean="0">
                <a:solidFill>
                  <a:schemeClr val="tx1"/>
                </a:solidFill>
                <a:latin typeface="+mj-lt"/>
              </a:rPr>
              <a:t>Just compute the set measure for each “prefix”: the top 1, top 2, top 3, top 4 etc results</a:t>
            </a:r>
          </a:p>
          <a:p>
            <a:pPr lvl="1">
              <a:spcBef>
                <a:spcPts val="700"/>
              </a:spcBef>
              <a:buClr>
                <a:srgbClr val="336699"/>
              </a:buClr>
              <a:buFont typeface="Wingdings" pitchFamily="2" charset="2"/>
              <a:buChar char="§"/>
            </a:pPr>
            <a:r>
              <a:rPr lang="en-US" dirty="0" smtClean="0">
                <a:solidFill>
                  <a:schemeClr val="tx1"/>
                </a:solidFill>
                <a:latin typeface="+mj-lt"/>
              </a:rPr>
              <a:t>Doing this for precision and recall gives you a </a:t>
            </a:r>
            <a:r>
              <a:rPr lang="en-US" dirty="0" smtClean="0">
                <a:solidFill>
                  <a:srgbClr val="0070C0"/>
                </a:solidFill>
                <a:latin typeface="+mj-lt"/>
              </a:rPr>
              <a:t>precision-recall </a:t>
            </a:r>
            <a:r>
              <a:rPr lang="de-DE" dirty="0" err="1" smtClean="0">
                <a:solidFill>
                  <a:srgbClr val="0070C0"/>
                </a:solidFill>
                <a:latin typeface="+mj-lt"/>
              </a:rPr>
              <a:t>curve</a:t>
            </a:r>
            <a:r>
              <a:rPr lang="de-DE" dirty="0" smtClean="0">
                <a:solidFill>
                  <a:srgbClr val="0070C0"/>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45</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A </a:t>
            </a:r>
            <a:r>
              <a:rPr lang="de-DE" sz="3600" dirty="0" err="1" smtClean="0">
                <a:solidFill>
                  <a:schemeClr val="tx1"/>
                </a:solidFill>
                <a:latin typeface="+mj-lt"/>
              </a:rPr>
              <a:t>precision-recall</a:t>
            </a:r>
            <a:r>
              <a:rPr lang="de-DE" sz="3600" dirty="0" smtClean="0">
                <a:solidFill>
                  <a:schemeClr val="tx1"/>
                </a:solidFill>
                <a:latin typeface="+mj-lt"/>
              </a:rPr>
              <a:t> </a:t>
            </a:r>
            <a:r>
              <a:rPr lang="de-DE" sz="3600" dirty="0" err="1" smtClean="0">
                <a:solidFill>
                  <a:schemeClr val="tx1"/>
                </a:solidFill>
                <a:latin typeface="+mj-lt"/>
              </a:rPr>
              <a:t>curve</a:t>
            </a:r>
            <a:endParaRPr lang="de-DE" sz="3600" dirty="0" smtClean="0">
              <a:solidFill>
                <a:schemeClr val="tx1"/>
              </a:solidFill>
              <a:latin typeface="+mj-lt"/>
            </a:endParaRPr>
          </a:p>
        </p:txBody>
      </p:sp>
      <p:sp>
        <p:nvSpPr>
          <p:cNvPr id="84996" name="Text Box 3"/>
          <p:cNvSpPr txBox="1">
            <a:spLocks noChangeArrowheads="1"/>
          </p:cNvSpPr>
          <p:nvPr/>
        </p:nvSpPr>
        <p:spPr bwMode="auto">
          <a:xfrm>
            <a:off x="142844" y="4429132"/>
            <a:ext cx="8643998" cy="1214422"/>
          </a:xfrm>
          <a:prstGeom prst="rect">
            <a:avLst/>
          </a:prstGeom>
          <a:noFill/>
          <a:ln w="9525">
            <a:noFill/>
            <a:round/>
            <a:headEnd/>
            <a:tailEnd/>
          </a:ln>
        </p:spPr>
        <p:txBody>
          <a:bodyPr/>
          <a:lstStyle/>
          <a:p>
            <a:pPr lvl="1">
              <a:buClr>
                <a:srgbClr val="336699"/>
              </a:buClr>
              <a:buFont typeface="Wingdings" pitchFamily="2" charset="2"/>
              <a:buChar char="§"/>
            </a:pPr>
            <a:r>
              <a:rPr lang="en-US" dirty="0" smtClean="0">
                <a:solidFill>
                  <a:schemeClr val="tx1"/>
                </a:solidFill>
                <a:latin typeface="+mj-lt"/>
              </a:rPr>
              <a:t>Each point corresponds to a result for the top k ranked hits             </a:t>
            </a:r>
            <a:r>
              <a:rPr lang="de-DE" dirty="0" smtClean="0">
                <a:solidFill>
                  <a:schemeClr val="tx1"/>
                </a:solidFill>
                <a:latin typeface="+mj-lt"/>
              </a:rPr>
              <a:t>(</a:t>
            </a:r>
            <a:r>
              <a:rPr lang="de-DE" i="1" dirty="0" smtClean="0">
                <a:solidFill>
                  <a:schemeClr val="tx1"/>
                </a:solidFill>
                <a:latin typeface="+mj-lt"/>
              </a:rPr>
              <a:t>k </a:t>
            </a:r>
            <a:r>
              <a:rPr lang="de-DE" dirty="0" smtClean="0">
                <a:solidFill>
                  <a:schemeClr val="tx1"/>
                </a:solidFill>
                <a:latin typeface="+mj-lt"/>
              </a:rPr>
              <a:t>= 1, 2, 3, 4, . . .).</a:t>
            </a:r>
          </a:p>
          <a:p>
            <a:pPr lvl="1">
              <a:buClr>
                <a:srgbClr val="336699"/>
              </a:buClr>
              <a:buFont typeface="Wingdings" pitchFamily="2" charset="2"/>
              <a:buChar char="§"/>
            </a:pPr>
            <a:r>
              <a:rPr lang="en-US" dirty="0" smtClean="0">
                <a:solidFill>
                  <a:srgbClr val="FF0000"/>
                </a:solidFill>
                <a:latin typeface="+mj-lt"/>
              </a:rPr>
              <a:t>Interpolation (in red): Take maximum of all future points</a:t>
            </a:r>
          </a:p>
          <a:p>
            <a:pPr lvl="1">
              <a:buClr>
                <a:srgbClr val="336699"/>
              </a:buClr>
              <a:buFont typeface="Wingdings" pitchFamily="2" charset="2"/>
              <a:buChar char="§"/>
            </a:pPr>
            <a:r>
              <a:rPr lang="en-US" dirty="0" smtClean="0">
                <a:solidFill>
                  <a:schemeClr val="tx1"/>
                </a:solidFill>
                <a:latin typeface="+mj-lt"/>
              </a:rPr>
              <a:t>Rationale for interpolation: The user is willing to look at more stuff if both precision and recall get better.</a:t>
            </a:r>
          </a:p>
          <a:p>
            <a:pPr lvl="1">
              <a:buClr>
                <a:srgbClr val="336699"/>
              </a:buClr>
              <a:buFont typeface="Wingdings" pitchFamily="2" charset="2"/>
              <a:buChar char="§"/>
            </a:pPr>
            <a:r>
              <a:rPr lang="de-DE" dirty="0" err="1" smtClean="0">
                <a:solidFill>
                  <a:srgbClr val="00B050"/>
                </a:solidFill>
                <a:latin typeface="+mj-lt"/>
              </a:rPr>
              <a:t>Questions</a:t>
            </a:r>
            <a:r>
              <a:rPr lang="de-DE" dirty="0" smtClean="0">
                <a:solidFill>
                  <a:srgbClr val="00B050"/>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46</a:t>
            </a:fld>
            <a:endParaRPr lang="en-US"/>
          </a:p>
        </p:txBody>
      </p:sp>
      <p:pic>
        <p:nvPicPr>
          <p:cNvPr id="9" name="Picture 8" descr="3108.png"/>
          <p:cNvPicPr>
            <a:picLocks noChangeAspect="1"/>
          </p:cNvPicPr>
          <p:nvPr/>
        </p:nvPicPr>
        <p:blipFill>
          <a:blip r:embed="rId3" cstate="print"/>
          <a:stretch>
            <a:fillRect/>
          </a:stretch>
        </p:blipFill>
        <p:spPr>
          <a:xfrm>
            <a:off x="857224" y="1571612"/>
            <a:ext cx="4071966" cy="2863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244783B-3354-4FCA-B106-38F0711F9F77}" type="slidenum">
              <a:rPr lang="zh-CN" altLang="en-US">
                <a:latin typeface="Arial" panose="020B0604020202020204" pitchFamily="34" charset="0"/>
              </a:rPr>
              <a:pPr/>
              <a:t>47</a:t>
            </a:fld>
            <a:endParaRPr lang="en-US" altLang="zh-CN">
              <a:latin typeface="Arial" panose="020B0604020202020204" pitchFamily="34" charset="0"/>
            </a:endParaRPr>
          </a:p>
        </p:txBody>
      </p:sp>
      <p:sp>
        <p:nvSpPr>
          <p:cNvPr id="32771"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Recall-Precision Graph</a:t>
            </a:r>
          </a:p>
        </p:txBody>
      </p:sp>
      <p:pic>
        <p:nvPicPr>
          <p:cNvPr id="32772" name="Picture 2" descr="C:\Users\croft\Desktop\chap8-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138363"/>
            <a:ext cx="403860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C:\Users\croft\Desktop\chap8-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14600"/>
            <a:ext cx="37338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34" name="Text Box 6"/>
          <p:cNvSpPr txBox="1">
            <a:spLocks noChangeArrowheads="1"/>
          </p:cNvSpPr>
          <p:nvPr/>
        </p:nvSpPr>
        <p:spPr bwMode="auto">
          <a:xfrm>
            <a:off x="6400800" y="1981200"/>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zh-CN" sz="2400">
                <a:ea typeface="宋体" panose="02010600030101010101" pitchFamily="2" charset="-122"/>
              </a:rPr>
              <a:t>Multiple precision for some recalls</a:t>
            </a:r>
          </a:p>
        </p:txBody>
      </p:sp>
      <p:cxnSp>
        <p:nvCxnSpPr>
          <p:cNvPr id="32775" name="Straight Arrow Connector 8"/>
          <p:cNvCxnSpPr>
            <a:cxnSpLocks noChangeShapeType="1"/>
          </p:cNvCxnSpPr>
          <p:nvPr/>
        </p:nvCxnSpPr>
        <p:spPr bwMode="auto">
          <a:xfrm>
            <a:off x="3810000" y="2971800"/>
            <a:ext cx="2286000" cy="0"/>
          </a:xfrm>
          <a:prstGeom prst="straightConnector1">
            <a:avLst/>
          </a:prstGeom>
          <a:noFill/>
          <a:ln w="9525" algn="ctr">
            <a:solidFill>
              <a:schemeClr val="tx1"/>
            </a:solidFill>
            <a:round/>
            <a:headEnd/>
            <a:tailEnd type="arrow" w="med" len="med"/>
          </a:ln>
        </p:spPr>
      </p:cxnSp>
      <p:cxnSp>
        <p:nvCxnSpPr>
          <p:cNvPr id="32776" name="Straight Arrow Connector 10"/>
          <p:cNvCxnSpPr>
            <a:cxnSpLocks noChangeShapeType="1"/>
          </p:cNvCxnSpPr>
          <p:nvPr/>
        </p:nvCxnSpPr>
        <p:spPr bwMode="auto">
          <a:xfrm>
            <a:off x="3810000" y="4495800"/>
            <a:ext cx="2209800" cy="0"/>
          </a:xfrm>
          <a:prstGeom prst="straightConnector1">
            <a:avLst/>
          </a:prstGeom>
          <a:noFill/>
          <a:ln w="9525" algn="ctr">
            <a:solidFill>
              <a:schemeClr val="tx1"/>
            </a:solidFill>
            <a:round/>
            <a:headEnd/>
            <a:tailEnd type="arrow" w="med" len="med"/>
          </a:ln>
        </p:spPr>
      </p:cxnSp>
      <p:sp>
        <p:nvSpPr>
          <p:cNvPr id="12" name="Oval 11"/>
          <p:cNvSpPr/>
          <p:nvPr/>
        </p:nvSpPr>
        <p:spPr bwMode="auto">
          <a:xfrm>
            <a:off x="6248400" y="3048000"/>
            <a:ext cx="838200" cy="1752600"/>
          </a:xfrm>
          <a:prstGeom prst="ellipse">
            <a:avLst/>
          </a:prstGeom>
          <a:noFill/>
          <a:ln w="25400" cap="flat" cmpd="sng" algn="ctr">
            <a:solidFill>
              <a:schemeClr val="bg2">
                <a:lumMod val="60000"/>
                <a:lumOff val="40000"/>
              </a:schemeClr>
            </a:solidFill>
            <a:prstDash val="solid"/>
            <a:round/>
            <a:headEnd type="none" w="med" len="med"/>
            <a:tailEnd type="none" w="med" len="med"/>
          </a:ln>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Tree>
    <p:extLst>
      <p:ext uri="{BB962C8B-B14F-4D97-AF65-F5344CB8AC3E}">
        <p14:creationId xmlns:p14="http://schemas.microsoft.com/office/powerpoint/2010/main" val="2921327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7B9EE84-DB8C-4EFD-9BA6-1523F6E77E22}" type="slidenum">
              <a:rPr lang="zh-CN" altLang="en-US">
                <a:latin typeface="Arial" panose="020B0604020202020204" pitchFamily="34" charset="0"/>
              </a:rPr>
              <a:pPr/>
              <a:t>48</a:t>
            </a:fld>
            <a:endParaRPr lang="en-US" altLang="zh-CN">
              <a:latin typeface="Arial" panose="020B0604020202020204" pitchFamily="34" charset="0"/>
            </a:endParaRPr>
          </a:p>
        </p:txBody>
      </p:sp>
      <p:sp>
        <p:nvSpPr>
          <p:cNvPr id="33795"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Interpolation</a:t>
            </a:r>
          </a:p>
        </p:txBody>
      </p:sp>
      <p:sp>
        <p:nvSpPr>
          <p:cNvPr id="33796" name="Content Placeholder 2"/>
          <p:cNvSpPr>
            <a:spLocks noGrp="1"/>
          </p:cNvSpPr>
          <p:nvPr>
            <p:ph idx="4294967295"/>
          </p:nvPr>
        </p:nvSpPr>
        <p:spPr>
          <a:xfrm>
            <a:off x="457200" y="1752600"/>
            <a:ext cx="8229600" cy="4953000"/>
          </a:xfrm>
        </p:spPr>
        <p:txBody>
          <a:bodyPr/>
          <a:lstStyle/>
          <a:p>
            <a:pPr eaLnBrk="1" hangingPunct="1"/>
            <a:endParaRPr lang="en-US" altLang="zh-CN" smtClean="0">
              <a:ea typeface="宋体" panose="02010600030101010101" pitchFamily="2" charset="-122"/>
            </a:endParaRPr>
          </a:p>
          <a:p>
            <a:pPr eaLnBrk="1" hangingPunct="1">
              <a:buFont typeface="Wingdings" panose="05000000000000000000" pitchFamily="2" charset="2"/>
              <a:buNone/>
            </a:pPr>
            <a:endParaRPr lang="en-US" altLang="zh-CN" sz="2800" smtClean="0">
              <a:ea typeface="宋体" panose="02010600030101010101" pitchFamily="2" charset="-122"/>
            </a:endParaRPr>
          </a:p>
          <a:p>
            <a:pPr lvl="1" eaLnBrk="1" hangingPunct="1"/>
            <a:r>
              <a:rPr lang="en-US" altLang="zh-CN" smtClean="0">
                <a:ea typeface="宋体" panose="02010600030101010101" pitchFamily="2" charset="-122"/>
              </a:rPr>
              <a:t>where </a:t>
            </a:r>
            <a:r>
              <a:rPr lang="en-US" altLang="zh-CN" i="1" smtClean="0">
                <a:ea typeface="宋体" panose="02010600030101010101" pitchFamily="2" charset="-122"/>
              </a:rPr>
              <a:t>S </a:t>
            </a:r>
            <a:r>
              <a:rPr lang="en-US" altLang="zh-CN" smtClean="0">
                <a:ea typeface="宋体" panose="02010600030101010101" pitchFamily="2" charset="-122"/>
              </a:rPr>
              <a:t>is the set of observed (</a:t>
            </a:r>
            <a:r>
              <a:rPr lang="en-US" altLang="zh-CN" i="1" smtClean="0">
                <a:ea typeface="宋体" panose="02010600030101010101" pitchFamily="2" charset="-122"/>
              </a:rPr>
              <a:t>R,P</a:t>
            </a:r>
            <a:r>
              <a:rPr lang="en-US" altLang="zh-CN" smtClean="0">
                <a:ea typeface="宋体" panose="02010600030101010101" pitchFamily="2" charset="-122"/>
              </a:rPr>
              <a:t>) points</a:t>
            </a:r>
          </a:p>
          <a:p>
            <a:pPr eaLnBrk="1" hangingPunct="1"/>
            <a:r>
              <a:rPr lang="en-US" altLang="zh-CN" smtClean="0">
                <a:ea typeface="宋体" panose="02010600030101010101" pitchFamily="2" charset="-122"/>
              </a:rPr>
              <a:t>Defines precision at any recall level as the </a:t>
            </a:r>
            <a:r>
              <a:rPr lang="en-US" altLang="zh-CN" i="1" smtClean="0">
                <a:ea typeface="宋体" panose="02010600030101010101" pitchFamily="2" charset="-122"/>
              </a:rPr>
              <a:t>maximum</a:t>
            </a:r>
            <a:r>
              <a:rPr lang="en-US" altLang="zh-CN" smtClean="0">
                <a:ea typeface="宋体" panose="02010600030101010101" pitchFamily="2" charset="-122"/>
              </a:rPr>
              <a:t> precision observed in any recall-precision point at a higher recall level</a:t>
            </a:r>
          </a:p>
          <a:p>
            <a:pPr lvl="1" eaLnBrk="1" hangingPunct="1"/>
            <a:r>
              <a:rPr lang="en-US" altLang="zh-CN" smtClean="0">
                <a:ea typeface="宋体" panose="02010600030101010101" pitchFamily="2" charset="-122"/>
              </a:rPr>
              <a:t>produces a step function</a:t>
            </a:r>
          </a:p>
          <a:p>
            <a:pPr lvl="1" eaLnBrk="1" hangingPunct="1"/>
            <a:r>
              <a:rPr lang="en-US" altLang="zh-CN" smtClean="0">
                <a:ea typeface="宋体" panose="02010600030101010101" pitchFamily="2" charset="-122"/>
              </a:rPr>
              <a:t>defines precision at recall 0.0</a:t>
            </a:r>
          </a:p>
          <a:p>
            <a:pPr eaLnBrk="1" hangingPunct="1"/>
            <a:endParaRPr lang="en-US" altLang="zh-CN" smtClean="0">
              <a:ea typeface="宋体" panose="02010600030101010101" pitchFamily="2" charset="-122"/>
            </a:endParaRPr>
          </a:p>
        </p:txBody>
      </p:sp>
      <p:pic>
        <p:nvPicPr>
          <p:cNvPr id="33797" name="Picture 4" descr="TP_tmp.png"/>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362200"/>
            <a:ext cx="5410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21795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Interpolation</a:t>
            </a:r>
          </a:p>
        </p:txBody>
      </p:sp>
      <p:sp>
        <p:nvSpPr>
          <p:cNvPr id="34819"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234F6CE-12C4-4B3A-A3E2-622A912A20A4}" type="slidenum">
              <a:rPr lang="zh-CN" altLang="en-US">
                <a:latin typeface="Arial" panose="020B0604020202020204" pitchFamily="34" charset="0"/>
              </a:rPr>
              <a:pPr/>
              <a:t>49</a:t>
            </a:fld>
            <a:endParaRPr lang="en-US" altLang="zh-CN">
              <a:latin typeface="Arial" panose="020B0604020202020204" pitchFamily="34" charset="0"/>
            </a:endParaRPr>
          </a:p>
        </p:txBody>
      </p:sp>
      <p:pic>
        <p:nvPicPr>
          <p:cNvPr id="34820" name="Picture 2" descr="C:\Users\croft\Desktop\chap8-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2288"/>
            <a:ext cx="68580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7"/>
          <p:cNvSpPr txBox="1">
            <a:spLocks noChangeArrowheads="1"/>
          </p:cNvSpPr>
          <p:nvPr/>
        </p:nvSpPr>
        <p:spPr bwMode="auto">
          <a:xfrm>
            <a:off x="1066800" y="3657600"/>
            <a:ext cx="19050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Recall</a:t>
            </a:r>
          </a:p>
          <a:p>
            <a:endParaRPr lang="en-US"/>
          </a:p>
          <a:p>
            <a:r>
              <a:rPr lang="en-US"/>
              <a:t>Interpolated</a:t>
            </a:r>
          </a:p>
          <a:p>
            <a:r>
              <a:rPr lang="en-US"/>
              <a:t>Precision</a:t>
            </a:r>
          </a:p>
          <a:p>
            <a:endParaRPr lang="en-US"/>
          </a:p>
          <a:p>
            <a:endParaRPr lang="en-US"/>
          </a:p>
          <a:p>
            <a:endParaRPr lang="en-US"/>
          </a:p>
          <a:p>
            <a:endParaRPr lang="en-US"/>
          </a:p>
        </p:txBody>
      </p:sp>
      <p:sp>
        <p:nvSpPr>
          <p:cNvPr id="34822" name="Rectangle 8"/>
          <p:cNvSpPr>
            <a:spLocks noChangeArrowheads="1"/>
          </p:cNvSpPr>
          <p:nvPr/>
        </p:nvSpPr>
        <p:spPr bwMode="auto">
          <a:xfrm>
            <a:off x="2971800" y="3292475"/>
            <a:ext cx="5029200" cy="304800"/>
          </a:xfrm>
          <a:prstGeom prst="rect">
            <a:avLst/>
          </a:prstGeom>
          <a:solidFill>
            <a:schemeClr val="accent1">
              <a:alpha val="36078"/>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34823" name="TextBox 9"/>
          <p:cNvSpPr txBox="1">
            <a:spLocks noChangeArrowheads="1"/>
          </p:cNvSpPr>
          <p:nvPr/>
        </p:nvSpPr>
        <p:spPr bwMode="auto">
          <a:xfrm>
            <a:off x="2438400" y="3733800"/>
            <a:ext cx="57150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0.0    0.1   0.2    0.3    0.4    0.5   0.6  0.7  0.8  0.9  1.0</a:t>
            </a:r>
          </a:p>
          <a:p>
            <a:endParaRPr lang="en-US"/>
          </a:p>
          <a:p>
            <a:r>
              <a:rPr lang="en-US"/>
              <a:t>1.0</a:t>
            </a:r>
          </a:p>
          <a:p>
            <a:endParaRPr lang="en-US"/>
          </a:p>
          <a:p>
            <a:endParaRPr lang="en-US"/>
          </a:p>
          <a:p>
            <a:endParaRPr lang="en-US"/>
          </a:p>
          <a:p>
            <a:endParaRPr lang="en-US"/>
          </a:p>
        </p:txBody>
      </p:sp>
    </p:spTree>
    <p:extLst>
      <p:ext uri="{BB962C8B-B14F-4D97-AF65-F5344CB8AC3E}">
        <p14:creationId xmlns:p14="http://schemas.microsoft.com/office/powerpoint/2010/main" val="42833638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Pivot </a:t>
            </a:r>
            <a:r>
              <a:rPr lang="de-DE" sz="3600" dirty="0" err="1" smtClean="0">
                <a:solidFill>
                  <a:schemeClr val="tx1"/>
                </a:solidFill>
                <a:latin typeface="+mj-lt"/>
              </a:rPr>
              <a:t>normalization</a:t>
            </a:r>
            <a:endParaRPr lang="de-DE" sz="3600" dirty="0" smtClean="0">
              <a:solidFill>
                <a:schemeClr val="tx1"/>
              </a:solidFill>
              <a:latin typeface="+mj-lt"/>
            </a:endParaRPr>
          </a:p>
        </p:txBody>
      </p:sp>
      <p:sp>
        <p:nvSpPr>
          <p:cNvPr id="84996" name="Text Box 3"/>
          <p:cNvSpPr txBox="1">
            <a:spLocks noChangeArrowheads="1"/>
          </p:cNvSpPr>
          <p:nvPr/>
        </p:nvSpPr>
        <p:spPr bwMode="auto">
          <a:xfrm>
            <a:off x="6357950" y="4786322"/>
            <a:ext cx="2500330" cy="1357298"/>
          </a:xfrm>
          <a:prstGeom prst="rect">
            <a:avLst/>
          </a:prstGeom>
          <a:noFill/>
          <a:ln w="9525">
            <a:noFill/>
            <a:round/>
            <a:headEnd/>
            <a:tailEnd/>
          </a:ln>
        </p:spPr>
        <p:txBody>
          <a:bodyPr/>
          <a:lstStyle/>
          <a:p>
            <a:pPr lvl="1">
              <a:spcBef>
                <a:spcPts val="700"/>
              </a:spcBef>
              <a:buClr>
                <a:srgbClr val="336699"/>
              </a:buClr>
            </a:pPr>
            <a:r>
              <a:rPr lang="de-DE" dirty="0" err="1" smtClean="0">
                <a:solidFill>
                  <a:schemeClr val="tx1"/>
                </a:solidFill>
                <a:latin typeface="+mj-lt"/>
              </a:rPr>
              <a:t>source</a:t>
            </a:r>
            <a:r>
              <a:rPr lang="de-DE" dirty="0" smtClean="0">
                <a:solidFill>
                  <a:schemeClr val="tx1"/>
                </a:solidFill>
                <a:latin typeface="+mj-lt"/>
              </a:rPr>
              <a:t>: </a:t>
            </a:r>
          </a:p>
          <a:p>
            <a:pPr lvl="1">
              <a:spcBef>
                <a:spcPts val="700"/>
              </a:spcBef>
              <a:buClr>
                <a:srgbClr val="336699"/>
              </a:buClr>
            </a:pPr>
            <a:r>
              <a:rPr lang="de-DE" dirty="0" smtClean="0">
                <a:solidFill>
                  <a:schemeClr val="tx1"/>
                </a:solidFill>
                <a:latin typeface="+mj-lt"/>
              </a:rPr>
              <a:t>Lilian Lee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5</a:t>
            </a:fld>
            <a:endParaRPr lang="en-US" dirty="0"/>
          </a:p>
        </p:txBody>
      </p:sp>
      <p:pic>
        <p:nvPicPr>
          <p:cNvPr id="8" name="Picture 7" descr="508.png"/>
          <p:cNvPicPr>
            <a:picLocks noChangeAspect="1"/>
          </p:cNvPicPr>
          <p:nvPr/>
        </p:nvPicPr>
        <p:blipFill>
          <a:blip r:embed="rId3" cstate="print"/>
          <a:stretch>
            <a:fillRect/>
          </a:stretch>
        </p:blipFill>
        <p:spPr>
          <a:xfrm>
            <a:off x="357158" y="1643050"/>
            <a:ext cx="6429419" cy="428628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Interpolation</a:t>
            </a:r>
          </a:p>
        </p:txBody>
      </p:sp>
      <p:sp>
        <p:nvSpPr>
          <p:cNvPr id="35843"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1A97B39-6007-49C6-8D3B-1543C8962B90}" type="slidenum">
              <a:rPr lang="zh-CN" altLang="en-US">
                <a:latin typeface="Arial" panose="020B0604020202020204" pitchFamily="34" charset="0"/>
              </a:rPr>
              <a:pPr/>
              <a:t>50</a:t>
            </a:fld>
            <a:endParaRPr lang="en-US" altLang="zh-CN">
              <a:latin typeface="Arial" panose="020B0604020202020204" pitchFamily="34" charset="0"/>
            </a:endParaRPr>
          </a:p>
        </p:txBody>
      </p:sp>
      <p:pic>
        <p:nvPicPr>
          <p:cNvPr id="35844" name="Picture 2" descr="C:\Users\croft\Desktop\chap8-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2288"/>
            <a:ext cx="68580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7"/>
          <p:cNvSpPr txBox="1">
            <a:spLocks noChangeArrowheads="1"/>
          </p:cNvSpPr>
          <p:nvPr/>
        </p:nvSpPr>
        <p:spPr bwMode="auto">
          <a:xfrm>
            <a:off x="1066800" y="3657600"/>
            <a:ext cx="19050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Recall</a:t>
            </a:r>
          </a:p>
          <a:p>
            <a:endParaRPr lang="en-US"/>
          </a:p>
          <a:p>
            <a:r>
              <a:rPr lang="en-US"/>
              <a:t>Interpolated</a:t>
            </a:r>
          </a:p>
          <a:p>
            <a:r>
              <a:rPr lang="en-US"/>
              <a:t>Precision</a:t>
            </a:r>
          </a:p>
          <a:p>
            <a:endParaRPr lang="en-US"/>
          </a:p>
          <a:p>
            <a:endParaRPr lang="en-US"/>
          </a:p>
          <a:p>
            <a:endParaRPr lang="en-US"/>
          </a:p>
          <a:p>
            <a:endParaRPr lang="en-US"/>
          </a:p>
        </p:txBody>
      </p:sp>
      <p:sp>
        <p:nvSpPr>
          <p:cNvPr id="35846" name="TextBox 9"/>
          <p:cNvSpPr txBox="1">
            <a:spLocks noChangeArrowheads="1"/>
          </p:cNvSpPr>
          <p:nvPr/>
        </p:nvSpPr>
        <p:spPr bwMode="auto">
          <a:xfrm>
            <a:off x="2438400" y="3733800"/>
            <a:ext cx="57150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0.0    0.1   0.2    0.3    0.4    0.5   0.6  0.7  0.8  0.9  1.0</a:t>
            </a:r>
          </a:p>
          <a:p>
            <a:endParaRPr lang="en-US"/>
          </a:p>
          <a:p>
            <a:r>
              <a:rPr lang="en-US"/>
              <a:t>1.0</a:t>
            </a:r>
          </a:p>
          <a:p>
            <a:endParaRPr lang="en-US"/>
          </a:p>
          <a:p>
            <a:endParaRPr lang="en-US"/>
          </a:p>
          <a:p>
            <a:endParaRPr lang="en-US"/>
          </a:p>
          <a:p>
            <a:endParaRPr lang="en-US"/>
          </a:p>
        </p:txBody>
      </p:sp>
    </p:spTree>
    <p:extLst>
      <p:ext uri="{BB962C8B-B14F-4D97-AF65-F5344CB8AC3E}">
        <p14:creationId xmlns:p14="http://schemas.microsoft.com/office/powerpoint/2010/main" val="12721745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Interpolation</a:t>
            </a:r>
          </a:p>
        </p:txBody>
      </p:sp>
      <p:sp>
        <p:nvSpPr>
          <p:cNvPr id="36867"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C0A9C8A-1A0C-4EC9-AEF9-A0A4074361F1}" type="slidenum">
              <a:rPr lang="zh-CN" altLang="en-US">
                <a:latin typeface="Arial" panose="020B0604020202020204" pitchFamily="34" charset="0"/>
              </a:rPr>
              <a:pPr/>
              <a:t>51</a:t>
            </a:fld>
            <a:endParaRPr lang="en-US" altLang="zh-CN">
              <a:latin typeface="Arial" panose="020B0604020202020204" pitchFamily="34" charset="0"/>
            </a:endParaRPr>
          </a:p>
        </p:txBody>
      </p:sp>
      <p:pic>
        <p:nvPicPr>
          <p:cNvPr id="36868" name="Picture 2" descr="C:\Users\croft\Desktop\chap8-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2288"/>
            <a:ext cx="68580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7"/>
          <p:cNvSpPr txBox="1">
            <a:spLocks noChangeArrowheads="1"/>
          </p:cNvSpPr>
          <p:nvPr/>
        </p:nvSpPr>
        <p:spPr bwMode="auto">
          <a:xfrm>
            <a:off x="1066800" y="3657600"/>
            <a:ext cx="19050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Recall</a:t>
            </a:r>
          </a:p>
          <a:p>
            <a:endParaRPr lang="en-US"/>
          </a:p>
          <a:p>
            <a:r>
              <a:rPr lang="en-US"/>
              <a:t>Interpolated</a:t>
            </a:r>
          </a:p>
          <a:p>
            <a:r>
              <a:rPr lang="en-US"/>
              <a:t>Precision</a:t>
            </a:r>
          </a:p>
          <a:p>
            <a:endParaRPr lang="en-US"/>
          </a:p>
          <a:p>
            <a:endParaRPr lang="en-US"/>
          </a:p>
          <a:p>
            <a:endParaRPr lang="en-US"/>
          </a:p>
          <a:p>
            <a:endParaRPr lang="en-US"/>
          </a:p>
        </p:txBody>
      </p:sp>
      <p:sp>
        <p:nvSpPr>
          <p:cNvPr id="36870" name="Rectangle 8"/>
          <p:cNvSpPr>
            <a:spLocks noChangeArrowheads="1"/>
          </p:cNvSpPr>
          <p:nvPr/>
        </p:nvSpPr>
        <p:spPr bwMode="auto">
          <a:xfrm>
            <a:off x="2971800" y="3292475"/>
            <a:ext cx="5029200" cy="304800"/>
          </a:xfrm>
          <a:prstGeom prst="rect">
            <a:avLst/>
          </a:prstGeom>
          <a:solidFill>
            <a:schemeClr val="accent1">
              <a:alpha val="36078"/>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36871" name="TextBox 9"/>
          <p:cNvSpPr txBox="1">
            <a:spLocks noChangeArrowheads="1"/>
          </p:cNvSpPr>
          <p:nvPr/>
        </p:nvSpPr>
        <p:spPr bwMode="auto">
          <a:xfrm>
            <a:off x="2438400" y="3733800"/>
            <a:ext cx="57150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0.0    0.1   0.2    0.3    0.4    0.5   0.6  0.7  0.8  0.9  1.0</a:t>
            </a:r>
          </a:p>
          <a:p>
            <a:endParaRPr lang="en-US"/>
          </a:p>
          <a:p>
            <a:r>
              <a:rPr lang="en-US"/>
              <a:t>1.0    1.0  </a:t>
            </a:r>
          </a:p>
          <a:p>
            <a:endParaRPr lang="en-US"/>
          </a:p>
          <a:p>
            <a:endParaRPr lang="en-US"/>
          </a:p>
          <a:p>
            <a:endParaRPr lang="en-US"/>
          </a:p>
          <a:p>
            <a:endParaRPr lang="en-US"/>
          </a:p>
        </p:txBody>
      </p:sp>
    </p:spTree>
    <p:extLst>
      <p:ext uri="{BB962C8B-B14F-4D97-AF65-F5344CB8AC3E}">
        <p14:creationId xmlns:p14="http://schemas.microsoft.com/office/powerpoint/2010/main" val="344516655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Interpolation</a:t>
            </a:r>
          </a:p>
        </p:txBody>
      </p:sp>
      <p:sp>
        <p:nvSpPr>
          <p:cNvPr id="37891"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18E795-03EC-4D14-BB69-DF29C5148F73}" type="slidenum">
              <a:rPr lang="zh-CN" altLang="en-US">
                <a:latin typeface="Arial" panose="020B0604020202020204" pitchFamily="34" charset="0"/>
              </a:rPr>
              <a:pPr/>
              <a:t>52</a:t>
            </a:fld>
            <a:endParaRPr lang="en-US" altLang="zh-CN">
              <a:latin typeface="Arial" panose="020B0604020202020204" pitchFamily="34" charset="0"/>
            </a:endParaRPr>
          </a:p>
        </p:txBody>
      </p:sp>
      <p:pic>
        <p:nvPicPr>
          <p:cNvPr id="37892" name="Picture 2" descr="C:\Users\croft\Desktop\chap8-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2288"/>
            <a:ext cx="68580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7"/>
          <p:cNvSpPr txBox="1">
            <a:spLocks noChangeArrowheads="1"/>
          </p:cNvSpPr>
          <p:nvPr/>
        </p:nvSpPr>
        <p:spPr bwMode="auto">
          <a:xfrm>
            <a:off x="1066800" y="3657600"/>
            <a:ext cx="19050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Recall</a:t>
            </a:r>
          </a:p>
          <a:p>
            <a:endParaRPr lang="en-US"/>
          </a:p>
          <a:p>
            <a:r>
              <a:rPr lang="en-US"/>
              <a:t>Interpolated</a:t>
            </a:r>
          </a:p>
          <a:p>
            <a:r>
              <a:rPr lang="en-US"/>
              <a:t>Precision</a:t>
            </a:r>
          </a:p>
          <a:p>
            <a:endParaRPr lang="en-US"/>
          </a:p>
          <a:p>
            <a:endParaRPr lang="en-US"/>
          </a:p>
          <a:p>
            <a:endParaRPr lang="en-US"/>
          </a:p>
          <a:p>
            <a:endParaRPr lang="en-US"/>
          </a:p>
        </p:txBody>
      </p:sp>
      <p:sp>
        <p:nvSpPr>
          <p:cNvPr id="37894" name="Rectangle 8"/>
          <p:cNvSpPr>
            <a:spLocks noChangeArrowheads="1"/>
          </p:cNvSpPr>
          <p:nvPr/>
        </p:nvSpPr>
        <p:spPr bwMode="auto">
          <a:xfrm>
            <a:off x="2971800" y="3292475"/>
            <a:ext cx="5029200" cy="304800"/>
          </a:xfrm>
          <a:prstGeom prst="rect">
            <a:avLst/>
          </a:prstGeom>
          <a:solidFill>
            <a:schemeClr val="accent1">
              <a:alpha val="36078"/>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37895" name="TextBox 9"/>
          <p:cNvSpPr txBox="1">
            <a:spLocks noChangeArrowheads="1"/>
          </p:cNvSpPr>
          <p:nvPr/>
        </p:nvSpPr>
        <p:spPr bwMode="auto">
          <a:xfrm>
            <a:off x="2438400" y="3733800"/>
            <a:ext cx="57150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0.0    0.1   0.2    0.3    0.4    0.5   0.6  0.7  0.8  0.9  1.0</a:t>
            </a:r>
          </a:p>
          <a:p>
            <a:endParaRPr lang="en-US"/>
          </a:p>
          <a:p>
            <a:r>
              <a:rPr lang="en-US"/>
              <a:t>1.0    1.0   1.0</a:t>
            </a:r>
          </a:p>
          <a:p>
            <a:endParaRPr lang="en-US"/>
          </a:p>
          <a:p>
            <a:endParaRPr lang="en-US"/>
          </a:p>
          <a:p>
            <a:endParaRPr lang="en-US"/>
          </a:p>
          <a:p>
            <a:endParaRPr lang="en-US"/>
          </a:p>
        </p:txBody>
      </p:sp>
    </p:spTree>
    <p:extLst>
      <p:ext uri="{BB962C8B-B14F-4D97-AF65-F5344CB8AC3E}">
        <p14:creationId xmlns:p14="http://schemas.microsoft.com/office/powerpoint/2010/main" val="60718582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Interpolation</a:t>
            </a:r>
          </a:p>
        </p:txBody>
      </p:sp>
      <p:sp>
        <p:nvSpPr>
          <p:cNvPr id="38915"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2670169-2235-4C72-B2E1-0970C7E393B1}" type="slidenum">
              <a:rPr lang="zh-CN" altLang="en-US">
                <a:latin typeface="Arial" panose="020B0604020202020204" pitchFamily="34" charset="0"/>
              </a:rPr>
              <a:pPr/>
              <a:t>53</a:t>
            </a:fld>
            <a:endParaRPr lang="en-US" altLang="zh-CN">
              <a:latin typeface="Arial" panose="020B0604020202020204" pitchFamily="34" charset="0"/>
            </a:endParaRPr>
          </a:p>
        </p:txBody>
      </p:sp>
      <p:pic>
        <p:nvPicPr>
          <p:cNvPr id="38916" name="Picture 2" descr="C:\Users\croft\Desktop\chap8-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2288"/>
            <a:ext cx="68580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7"/>
          <p:cNvSpPr txBox="1">
            <a:spLocks noChangeArrowheads="1"/>
          </p:cNvSpPr>
          <p:nvPr/>
        </p:nvSpPr>
        <p:spPr bwMode="auto">
          <a:xfrm>
            <a:off x="1066800" y="3657600"/>
            <a:ext cx="19050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Recall</a:t>
            </a:r>
          </a:p>
          <a:p>
            <a:endParaRPr lang="en-US"/>
          </a:p>
          <a:p>
            <a:r>
              <a:rPr lang="en-US"/>
              <a:t>Interpolated</a:t>
            </a:r>
          </a:p>
          <a:p>
            <a:r>
              <a:rPr lang="en-US"/>
              <a:t>Precision</a:t>
            </a:r>
          </a:p>
          <a:p>
            <a:endParaRPr lang="en-US"/>
          </a:p>
          <a:p>
            <a:endParaRPr lang="en-US"/>
          </a:p>
          <a:p>
            <a:endParaRPr lang="en-US"/>
          </a:p>
          <a:p>
            <a:endParaRPr lang="en-US"/>
          </a:p>
        </p:txBody>
      </p:sp>
      <p:sp>
        <p:nvSpPr>
          <p:cNvPr id="38918" name="Rectangle 8"/>
          <p:cNvSpPr>
            <a:spLocks noChangeArrowheads="1"/>
          </p:cNvSpPr>
          <p:nvPr/>
        </p:nvSpPr>
        <p:spPr bwMode="auto">
          <a:xfrm>
            <a:off x="3962400" y="3292475"/>
            <a:ext cx="4038600" cy="288925"/>
          </a:xfrm>
          <a:prstGeom prst="rect">
            <a:avLst/>
          </a:prstGeom>
          <a:solidFill>
            <a:schemeClr val="accent1">
              <a:alpha val="36078"/>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38919" name="TextBox 9"/>
          <p:cNvSpPr txBox="1">
            <a:spLocks noChangeArrowheads="1"/>
          </p:cNvSpPr>
          <p:nvPr/>
        </p:nvSpPr>
        <p:spPr bwMode="auto">
          <a:xfrm>
            <a:off x="2438400" y="3733800"/>
            <a:ext cx="57150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0.0    0.1   0.2    0.3    0.4    0.5   0.6  0.7  0.8  0.9  1.0</a:t>
            </a:r>
          </a:p>
          <a:p>
            <a:endParaRPr lang="en-US"/>
          </a:p>
          <a:p>
            <a:r>
              <a:rPr lang="en-US"/>
              <a:t>1.0    1.0   1.0</a:t>
            </a:r>
          </a:p>
          <a:p>
            <a:endParaRPr lang="en-US"/>
          </a:p>
          <a:p>
            <a:endParaRPr lang="en-US"/>
          </a:p>
          <a:p>
            <a:endParaRPr lang="en-US"/>
          </a:p>
          <a:p>
            <a:endParaRPr lang="en-US"/>
          </a:p>
        </p:txBody>
      </p:sp>
    </p:spTree>
    <p:extLst>
      <p:ext uri="{BB962C8B-B14F-4D97-AF65-F5344CB8AC3E}">
        <p14:creationId xmlns:p14="http://schemas.microsoft.com/office/powerpoint/2010/main" val="336585051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Interpolation</a:t>
            </a:r>
          </a:p>
        </p:txBody>
      </p:sp>
      <p:sp>
        <p:nvSpPr>
          <p:cNvPr id="39939"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FE12EA8-70B3-4C01-9C51-A9DEC7D63277}" type="slidenum">
              <a:rPr lang="zh-CN" altLang="en-US">
                <a:latin typeface="Arial" panose="020B0604020202020204" pitchFamily="34" charset="0"/>
              </a:rPr>
              <a:pPr/>
              <a:t>54</a:t>
            </a:fld>
            <a:endParaRPr lang="en-US" altLang="zh-CN">
              <a:latin typeface="Arial" panose="020B0604020202020204" pitchFamily="34" charset="0"/>
            </a:endParaRPr>
          </a:p>
        </p:txBody>
      </p:sp>
      <p:pic>
        <p:nvPicPr>
          <p:cNvPr id="39940" name="Picture 2" descr="C:\Users\croft\Desktop\chap8-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2288"/>
            <a:ext cx="68580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7"/>
          <p:cNvSpPr txBox="1">
            <a:spLocks noChangeArrowheads="1"/>
          </p:cNvSpPr>
          <p:nvPr/>
        </p:nvSpPr>
        <p:spPr bwMode="auto">
          <a:xfrm>
            <a:off x="838200" y="3771421"/>
            <a:ext cx="19050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dirty="0"/>
              <a:t>Recall</a:t>
            </a:r>
          </a:p>
          <a:p>
            <a:endParaRPr lang="en-US" dirty="0"/>
          </a:p>
          <a:p>
            <a:r>
              <a:rPr lang="en-US" dirty="0"/>
              <a:t>Interpolated</a:t>
            </a:r>
          </a:p>
          <a:p>
            <a:r>
              <a:rPr lang="en-US" dirty="0"/>
              <a:t>Precision</a:t>
            </a:r>
          </a:p>
          <a:p>
            <a:endParaRPr lang="en-US" dirty="0"/>
          </a:p>
          <a:p>
            <a:endParaRPr lang="en-US" dirty="0"/>
          </a:p>
          <a:p>
            <a:endParaRPr lang="en-US" dirty="0"/>
          </a:p>
          <a:p>
            <a:endParaRPr lang="en-US" dirty="0"/>
          </a:p>
        </p:txBody>
      </p:sp>
      <p:sp>
        <p:nvSpPr>
          <p:cNvPr id="39942" name="Rectangle 8"/>
          <p:cNvSpPr>
            <a:spLocks noChangeArrowheads="1"/>
          </p:cNvSpPr>
          <p:nvPr/>
        </p:nvSpPr>
        <p:spPr bwMode="auto">
          <a:xfrm>
            <a:off x="3962400" y="3292475"/>
            <a:ext cx="4038600" cy="288925"/>
          </a:xfrm>
          <a:prstGeom prst="rect">
            <a:avLst/>
          </a:prstGeom>
          <a:solidFill>
            <a:schemeClr val="accent1">
              <a:alpha val="36078"/>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39943" name="TextBox 9"/>
          <p:cNvSpPr txBox="1">
            <a:spLocks noChangeArrowheads="1"/>
          </p:cNvSpPr>
          <p:nvPr/>
        </p:nvSpPr>
        <p:spPr bwMode="auto">
          <a:xfrm>
            <a:off x="2438400" y="3733800"/>
            <a:ext cx="57150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0.0    0.1   0.2    0.3    0.4    0.5   0.6  0.7  0.8  0.9  1.0</a:t>
            </a:r>
          </a:p>
          <a:p>
            <a:endParaRPr lang="en-US"/>
          </a:p>
          <a:p>
            <a:r>
              <a:rPr lang="en-US"/>
              <a:t>1.0    1.0   1.0    0.67</a:t>
            </a:r>
          </a:p>
          <a:p>
            <a:endParaRPr lang="en-US"/>
          </a:p>
          <a:p>
            <a:endParaRPr lang="en-US"/>
          </a:p>
          <a:p>
            <a:endParaRPr lang="en-US"/>
          </a:p>
          <a:p>
            <a:endParaRPr lang="en-US"/>
          </a:p>
        </p:txBody>
      </p:sp>
    </p:spTree>
    <p:extLst>
      <p:ext uri="{BB962C8B-B14F-4D97-AF65-F5344CB8AC3E}">
        <p14:creationId xmlns:p14="http://schemas.microsoft.com/office/powerpoint/2010/main" val="419085584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Interpolation</a:t>
            </a:r>
          </a:p>
        </p:txBody>
      </p:sp>
      <p:sp>
        <p:nvSpPr>
          <p:cNvPr id="40963"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2C665A4-FF7B-4130-B929-BA00A8545FDC}" type="slidenum">
              <a:rPr lang="zh-CN" altLang="en-US">
                <a:latin typeface="Arial" panose="020B0604020202020204" pitchFamily="34" charset="0"/>
              </a:rPr>
              <a:pPr/>
              <a:t>55</a:t>
            </a:fld>
            <a:endParaRPr lang="en-US" altLang="zh-CN">
              <a:latin typeface="Arial" panose="020B0604020202020204" pitchFamily="34" charset="0"/>
            </a:endParaRPr>
          </a:p>
        </p:txBody>
      </p:sp>
      <p:pic>
        <p:nvPicPr>
          <p:cNvPr id="40964" name="Picture 2" descr="C:\Users\croft\Desktop\chap8-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2288"/>
            <a:ext cx="68580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7"/>
          <p:cNvSpPr txBox="1">
            <a:spLocks noChangeArrowheads="1"/>
          </p:cNvSpPr>
          <p:nvPr/>
        </p:nvSpPr>
        <p:spPr bwMode="auto">
          <a:xfrm>
            <a:off x="1066800" y="3657600"/>
            <a:ext cx="19050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Recall</a:t>
            </a:r>
          </a:p>
          <a:p>
            <a:endParaRPr lang="en-US"/>
          </a:p>
          <a:p>
            <a:r>
              <a:rPr lang="en-US"/>
              <a:t>Interpolated</a:t>
            </a:r>
          </a:p>
          <a:p>
            <a:r>
              <a:rPr lang="en-US"/>
              <a:t>Precision</a:t>
            </a:r>
          </a:p>
          <a:p>
            <a:endParaRPr lang="en-US"/>
          </a:p>
          <a:p>
            <a:endParaRPr lang="en-US"/>
          </a:p>
          <a:p>
            <a:endParaRPr lang="en-US"/>
          </a:p>
          <a:p>
            <a:endParaRPr lang="en-US"/>
          </a:p>
        </p:txBody>
      </p:sp>
      <p:sp>
        <p:nvSpPr>
          <p:cNvPr id="40966" name="Rectangle 8"/>
          <p:cNvSpPr>
            <a:spLocks noChangeArrowheads="1"/>
          </p:cNvSpPr>
          <p:nvPr/>
        </p:nvSpPr>
        <p:spPr bwMode="auto">
          <a:xfrm>
            <a:off x="3962400" y="3292475"/>
            <a:ext cx="4038600" cy="288925"/>
          </a:xfrm>
          <a:prstGeom prst="rect">
            <a:avLst/>
          </a:prstGeom>
          <a:solidFill>
            <a:schemeClr val="accent1">
              <a:alpha val="36078"/>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40967" name="TextBox 9"/>
          <p:cNvSpPr txBox="1">
            <a:spLocks noChangeArrowheads="1"/>
          </p:cNvSpPr>
          <p:nvPr/>
        </p:nvSpPr>
        <p:spPr bwMode="auto">
          <a:xfrm>
            <a:off x="2438400" y="3733800"/>
            <a:ext cx="57150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0.0    0.1   0.2    0.3    0.4    0.5   0.6  0.7  0.8  0.9  1.0</a:t>
            </a:r>
          </a:p>
          <a:p>
            <a:endParaRPr lang="en-US"/>
          </a:p>
          <a:p>
            <a:r>
              <a:rPr lang="en-US"/>
              <a:t>1.0    1.0   1.0    0.67  0.67  0.5   0.5  0.5  0.5  0.5  0.5</a:t>
            </a:r>
          </a:p>
          <a:p>
            <a:endParaRPr lang="en-US"/>
          </a:p>
          <a:p>
            <a:endParaRPr lang="en-US"/>
          </a:p>
          <a:p>
            <a:endParaRPr lang="en-US"/>
          </a:p>
          <a:p>
            <a:endParaRPr lang="en-US"/>
          </a:p>
        </p:txBody>
      </p:sp>
    </p:spTree>
    <p:extLst>
      <p:ext uri="{BB962C8B-B14F-4D97-AF65-F5344CB8AC3E}">
        <p14:creationId xmlns:p14="http://schemas.microsoft.com/office/powerpoint/2010/main" val="293697408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1A37985-559B-40D9-BCFF-10B3A2935F89}" type="slidenum">
              <a:rPr lang="zh-CN" altLang="en-US">
                <a:latin typeface="Arial" panose="020B0604020202020204" pitchFamily="34" charset="0"/>
              </a:rPr>
              <a:pPr/>
              <a:t>56</a:t>
            </a:fld>
            <a:endParaRPr lang="en-US" altLang="zh-CN">
              <a:latin typeface="Arial" panose="020B0604020202020204" pitchFamily="34" charset="0"/>
            </a:endParaRPr>
          </a:p>
        </p:txBody>
      </p:sp>
      <p:sp>
        <p:nvSpPr>
          <p:cNvPr id="41987"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Interpolation</a:t>
            </a:r>
          </a:p>
        </p:txBody>
      </p:sp>
      <p:pic>
        <p:nvPicPr>
          <p:cNvPr id="41988" name="Picture 2" descr="C:\Users\croft\Desktop\chap8-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81200"/>
            <a:ext cx="43434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C:\Users\croft\Desktop\chap8-4.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062163"/>
            <a:ext cx="403860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90" name="Straight Arrow Connector 7"/>
          <p:cNvCxnSpPr>
            <a:cxnSpLocks noChangeShapeType="1"/>
          </p:cNvCxnSpPr>
          <p:nvPr/>
        </p:nvCxnSpPr>
        <p:spPr bwMode="auto">
          <a:xfrm>
            <a:off x="1447800" y="2743200"/>
            <a:ext cx="4419600" cy="0"/>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43632606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0932124-7C2A-4901-B16F-7C1DA90C0CAD}" type="slidenum">
              <a:rPr lang="zh-CN" altLang="en-US">
                <a:latin typeface="Arial" panose="020B0604020202020204" pitchFamily="34" charset="0"/>
              </a:rPr>
              <a:pPr/>
              <a:t>57</a:t>
            </a:fld>
            <a:endParaRPr lang="en-US" altLang="zh-CN">
              <a:latin typeface="Arial" panose="020B0604020202020204" pitchFamily="34" charset="0"/>
            </a:endParaRPr>
          </a:p>
        </p:txBody>
      </p:sp>
      <p:sp>
        <p:nvSpPr>
          <p:cNvPr id="43011" name="Title 1"/>
          <p:cNvSpPr>
            <a:spLocks noGrp="1"/>
          </p:cNvSpPr>
          <p:nvPr>
            <p:ph type="title" idx="4294967295"/>
          </p:nvPr>
        </p:nvSpPr>
        <p:spPr>
          <a:xfrm>
            <a:off x="381000" y="685800"/>
            <a:ext cx="8229600" cy="438944"/>
          </a:xfrm>
        </p:spPr>
        <p:txBody>
          <a:bodyPr anchor="ctr"/>
          <a:lstStyle/>
          <a:p>
            <a:pPr eaLnBrk="1" hangingPunct="1"/>
            <a:r>
              <a:rPr lang="en-US" altLang="zh-CN" sz="4000" dirty="0" smtClean="0">
                <a:ea typeface="宋体" panose="02010600030101010101" pitchFamily="2" charset="-122"/>
              </a:rPr>
              <a:t>Average Precision at </a:t>
            </a:r>
            <a:br>
              <a:rPr lang="en-US" altLang="zh-CN" sz="4000" dirty="0" smtClean="0">
                <a:ea typeface="宋体" panose="02010600030101010101" pitchFamily="2" charset="-122"/>
              </a:rPr>
            </a:br>
            <a:r>
              <a:rPr lang="en-US" altLang="zh-CN" sz="4000" dirty="0" smtClean="0">
                <a:ea typeface="宋体" panose="02010600030101010101" pitchFamily="2" charset="-122"/>
              </a:rPr>
              <a:t>Standard Recall Levels</a:t>
            </a:r>
          </a:p>
        </p:txBody>
      </p:sp>
      <p:pic>
        <p:nvPicPr>
          <p:cNvPr id="43012" name="Picture 3" descr="TP_tmp.png"/>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14600"/>
            <a:ext cx="8305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609600" y="4191000"/>
            <a:ext cx="8034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zh-CN" altLang="en-US" sz="2800">
                <a:latin typeface="Calibri" panose="020F0502020204030204" pitchFamily="34" charset="0"/>
                <a:ea typeface="宋体" panose="02010600030101010101" pitchFamily="2" charset="-122"/>
              </a:rPr>
              <a:t> </a:t>
            </a:r>
            <a:r>
              <a:rPr lang="en-US" altLang="zh-CN" sz="2800">
                <a:latin typeface="Calibri" panose="020F0502020204030204" pitchFamily="34" charset="0"/>
                <a:ea typeface="宋体" panose="02010600030101010101" pitchFamily="2" charset="-122"/>
              </a:rPr>
              <a:t>Only consider standard recall levels: varying from 0.0</a:t>
            </a:r>
          </a:p>
          <a:p>
            <a:pPr eaLnBrk="1" hangingPunct="1">
              <a:buFont typeface="Arial" panose="020B0604020202020204" pitchFamily="34" charset="0"/>
              <a:buNone/>
            </a:pPr>
            <a:r>
              <a:rPr lang="en-US" altLang="zh-CN" sz="2800">
                <a:latin typeface="Calibri" panose="020F0502020204030204" pitchFamily="34" charset="0"/>
                <a:ea typeface="宋体" panose="02010600030101010101" pitchFamily="2" charset="-122"/>
              </a:rPr>
              <a:t>   to 1.0 at the incremental of 0.1 </a:t>
            </a:r>
          </a:p>
          <a:p>
            <a:pPr eaLnBrk="1" hangingPunct="1">
              <a:buFont typeface="Arial" panose="020B0604020202020204" pitchFamily="34" charset="0"/>
              <a:buChar char="•"/>
            </a:pPr>
            <a:r>
              <a:rPr lang="en-US" altLang="zh-CN" sz="2800">
                <a:latin typeface="Calibri" panose="020F0502020204030204" pitchFamily="34" charset="0"/>
                <a:ea typeface="宋体" panose="02010600030101010101" pitchFamily="2" charset="-122"/>
              </a:rPr>
              <a:t> Recall-precision graph plotted by simply joining the </a:t>
            </a:r>
          </a:p>
          <a:p>
            <a:pPr eaLnBrk="1" hangingPunct="1">
              <a:buFont typeface="Arial" panose="020B0604020202020204" pitchFamily="34" charset="0"/>
              <a:buNone/>
            </a:pPr>
            <a:r>
              <a:rPr lang="en-US" altLang="zh-CN" sz="2800">
                <a:latin typeface="Calibri" panose="020F0502020204030204" pitchFamily="34" charset="0"/>
                <a:ea typeface="宋体" panose="02010600030101010101" pitchFamily="2" charset="-122"/>
              </a:rPr>
              <a:t>  average precision points at the standard recall levels</a:t>
            </a:r>
          </a:p>
        </p:txBody>
      </p:sp>
    </p:spTree>
    <p:extLst>
      <p:ext uri="{BB962C8B-B14F-4D97-AF65-F5344CB8AC3E}">
        <p14:creationId xmlns:p14="http://schemas.microsoft.com/office/powerpoint/2010/main" val="133570910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71CF9B8-8918-487A-90D0-729BED9E4100}" type="slidenum">
              <a:rPr lang="zh-CN" altLang="en-US">
                <a:latin typeface="Arial" panose="020B0604020202020204" pitchFamily="34" charset="0"/>
              </a:rPr>
              <a:pPr/>
              <a:t>58</a:t>
            </a:fld>
            <a:endParaRPr lang="en-US" altLang="zh-CN">
              <a:latin typeface="Arial" panose="020B0604020202020204" pitchFamily="34" charset="0"/>
            </a:endParaRPr>
          </a:p>
        </p:txBody>
      </p:sp>
      <p:sp>
        <p:nvSpPr>
          <p:cNvPr id="44035"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Average Recall-Precision Graph</a:t>
            </a:r>
          </a:p>
        </p:txBody>
      </p:sp>
      <p:pic>
        <p:nvPicPr>
          <p:cNvPr id="44036" name="Picture 2" descr="C:\Users\croft\Desktop\chap8-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905000"/>
            <a:ext cx="37052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C:\Users\croft\Desktop\chap8-5.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33600"/>
            <a:ext cx="32877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38" name="Straight Arrow Connector 6"/>
          <p:cNvCxnSpPr>
            <a:cxnSpLocks noChangeShapeType="1"/>
          </p:cNvCxnSpPr>
          <p:nvPr/>
        </p:nvCxnSpPr>
        <p:spPr bwMode="auto">
          <a:xfrm>
            <a:off x="3810000" y="3505200"/>
            <a:ext cx="838200" cy="0"/>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50566717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9F163A-0409-48A3-9E40-2FE10F1D3A6E}" type="slidenum">
              <a:rPr lang="zh-CN" altLang="en-US">
                <a:latin typeface="Arial" panose="020B0604020202020204" pitchFamily="34" charset="0"/>
              </a:rPr>
              <a:pPr/>
              <a:t>59</a:t>
            </a:fld>
            <a:endParaRPr lang="en-US" altLang="zh-CN">
              <a:latin typeface="Arial" panose="020B0604020202020204" pitchFamily="34" charset="0"/>
            </a:endParaRPr>
          </a:p>
        </p:txBody>
      </p:sp>
      <p:sp>
        <p:nvSpPr>
          <p:cNvPr id="45059"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Graph for 50 Queries</a:t>
            </a:r>
          </a:p>
        </p:txBody>
      </p:sp>
      <p:pic>
        <p:nvPicPr>
          <p:cNvPr id="45060" name="Picture 2" descr="C:\Users\croft\Desktop\chap8-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3276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8966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Heuristics for finding the top </a:t>
            </a:r>
            <a:r>
              <a:rPr lang="en-US" sz="3600" i="1" dirty="0" smtClean="0">
                <a:solidFill>
                  <a:schemeClr val="tx1"/>
                </a:solidFill>
                <a:latin typeface="+mj-lt"/>
              </a:rPr>
              <a:t>k</a:t>
            </a:r>
            <a:r>
              <a:rPr lang="en-US" sz="3600" dirty="0" smtClean="0">
                <a:solidFill>
                  <a:schemeClr val="tx1"/>
                </a:solidFill>
                <a:latin typeface="+mj-lt"/>
              </a:rPr>
              <a:t> even faster</a:t>
            </a:r>
          </a:p>
        </p:txBody>
      </p:sp>
      <p:sp>
        <p:nvSpPr>
          <p:cNvPr id="84996" name="Text Box 3"/>
          <p:cNvSpPr txBox="1">
            <a:spLocks noChangeArrowheads="1"/>
          </p:cNvSpPr>
          <p:nvPr/>
        </p:nvSpPr>
        <p:spPr bwMode="auto">
          <a:xfrm>
            <a:off x="214282" y="1643074"/>
            <a:ext cx="8286808" cy="5429264"/>
          </a:xfrm>
          <a:prstGeom prst="rect">
            <a:avLst/>
          </a:prstGeom>
          <a:noFill/>
          <a:ln w="9525">
            <a:noFill/>
            <a:round/>
            <a:headEnd/>
            <a:tailEnd/>
          </a:ln>
        </p:spPr>
        <p:txBody>
          <a:bodyPr/>
          <a:lstStyle/>
          <a:p>
            <a:pPr lvl="1">
              <a:spcBef>
                <a:spcPts val="0"/>
              </a:spcBef>
              <a:buClr>
                <a:srgbClr val="336699"/>
              </a:buClr>
              <a:buFont typeface="Wingdings" pitchFamily="2" charset="2"/>
              <a:buChar char="§"/>
            </a:pPr>
            <a:r>
              <a:rPr lang="de-DE" dirty="0" err="1" smtClean="0">
                <a:solidFill>
                  <a:schemeClr val="tx1"/>
                </a:solidFill>
                <a:latin typeface="+mj-lt"/>
              </a:rPr>
              <a:t>Document</a:t>
            </a:r>
            <a:r>
              <a:rPr lang="de-DE" dirty="0" smtClean="0">
                <a:solidFill>
                  <a:schemeClr val="tx1"/>
                </a:solidFill>
                <a:latin typeface="+mj-lt"/>
              </a:rPr>
              <a:t>-</a:t>
            </a:r>
            <a:r>
              <a:rPr lang="de-DE" dirty="0" err="1" smtClean="0">
                <a:solidFill>
                  <a:schemeClr val="tx1"/>
                </a:solidFill>
                <a:latin typeface="+mj-lt"/>
              </a:rPr>
              <a:t>at</a:t>
            </a:r>
            <a:r>
              <a:rPr lang="de-DE" dirty="0" smtClean="0">
                <a:solidFill>
                  <a:schemeClr val="tx1"/>
                </a:solidFill>
                <a:latin typeface="+mj-lt"/>
              </a:rPr>
              <a:t>-a-time </a:t>
            </a:r>
            <a:r>
              <a:rPr lang="de-DE" dirty="0" err="1" smtClean="0">
                <a:solidFill>
                  <a:schemeClr val="tx1"/>
                </a:solidFill>
                <a:latin typeface="+mj-lt"/>
              </a:rPr>
              <a:t>processing</a:t>
            </a:r>
            <a:endParaRPr lang="de-DE" dirty="0" smtClean="0">
              <a:solidFill>
                <a:schemeClr val="tx1"/>
              </a:solidFill>
              <a:latin typeface="+mj-lt"/>
            </a:endParaRPr>
          </a:p>
          <a:p>
            <a:pPr lvl="2">
              <a:spcBef>
                <a:spcPts val="0"/>
              </a:spcBef>
              <a:buClr>
                <a:srgbClr val="336699"/>
              </a:buClr>
              <a:buFont typeface="Wingdings" pitchFamily="2" charset="2"/>
              <a:buChar char="§"/>
            </a:pPr>
            <a:r>
              <a:rPr lang="en-US" sz="2200" dirty="0" smtClean="0">
                <a:solidFill>
                  <a:schemeClr val="tx1"/>
                </a:solidFill>
                <a:latin typeface="+mj-lt"/>
              </a:rPr>
              <a:t>We complete computation of the query-document similarity score of document </a:t>
            </a:r>
            <a:r>
              <a:rPr lang="en-US" sz="2200" i="1" dirty="0" err="1" smtClean="0">
                <a:solidFill>
                  <a:schemeClr val="tx1"/>
                </a:solidFill>
                <a:latin typeface="+mj-lt"/>
              </a:rPr>
              <a:t>d</a:t>
            </a:r>
            <a:r>
              <a:rPr lang="en-US" sz="2200" i="1" baseline="-25000" dirty="0" err="1" smtClean="0">
                <a:solidFill>
                  <a:schemeClr val="tx1"/>
                </a:solidFill>
                <a:latin typeface="+mj-lt"/>
              </a:rPr>
              <a:t>i</a:t>
            </a:r>
            <a:r>
              <a:rPr lang="en-US" sz="2200" i="1" dirty="0" smtClean="0">
                <a:solidFill>
                  <a:schemeClr val="tx1"/>
                </a:solidFill>
                <a:latin typeface="+mj-lt"/>
              </a:rPr>
              <a:t> </a:t>
            </a:r>
            <a:r>
              <a:rPr lang="en-US" sz="2200" dirty="0" smtClean="0">
                <a:solidFill>
                  <a:schemeClr val="tx1"/>
                </a:solidFill>
                <a:latin typeface="+mj-lt"/>
              </a:rPr>
              <a:t>before starting to compute the </a:t>
            </a:r>
            <a:r>
              <a:rPr lang="de-DE" sz="2200" dirty="0" err="1" smtClean="0">
                <a:solidFill>
                  <a:schemeClr val="tx1"/>
                </a:solidFill>
                <a:latin typeface="+mj-lt"/>
              </a:rPr>
              <a:t>query-document</a:t>
            </a:r>
            <a:r>
              <a:rPr lang="de-DE" sz="2200" dirty="0" smtClean="0">
                <a:solidFill>
                  <a:schemeClr val="tx1"/>
                </a:solidFill>
                <a:latin typeface="+mj-lt"/>
              </a:rPr>
              <a:t> </a:t>
            </a:r>
            <a:r>
              <a:rPr lang="de-DE" sz="2200" dirty="0" err="1" smtClean="0">
                <a:solidFill>
                  <a:schemeClr val="tx1"/>
                </a:solidFill>
                <a:latin typeface="+mj-lt"/>
              </a:rPr>
              <a:t>similarity</a:t>
            </a:r>
            <a:r>
              <a:rPr lang="de-DE" sz="2200" dirty="0" smtClean="0">
                <a:solidFill>
                  <a:schemeClr val="tx1"/>
                </a:solidFill>
                <a:latin typeface="+mj-lt"/>
              </a:rPr>
              <a:t> score </a:t>
            </a:r>
            <a:r>
              <a:rPr lang="de-DE" sz="2200" dirty="0" err="1" smtClean="0">
                <a:solidFill>
                  <a:schemeClr val="tx1"/>
                </a:solidFill>
                <a:latin typeface="+mj-lt"/>
              </a:rPr>
              <a:t>of</a:t>
            </a:r>
            <a:r>
              <a:rPr lang="de-DE" sz="2200" dirty="0" smtClean="0">
                <a:solidFill>
                  <a:schemeClr val="tx1"/>
                </a:solidFill>
                <a:latin typeface="+mj-lt"/>
              </a:rPr>
              <a:t> </a:t>
            </a:r>
            <a:r>
              <a:rPr lang="de-DE" sz="2200" i="1" dirty="0" smtClean="0">
                <a:solidFill>
                  <a:schemeClr val="tx1"/>
                </a:solidFill>
                <a:latin typeface="+mj-lt"/>
              </a:rPr>
              <a:t>d</a:t>
            </a:r>
            <a:r>
              <a:rPr lang="de-DE" sz="2200" i="1" baseline="-25000" dirty="0" smtClean="0">
                <a:solidFill>
                  <a:schemeClr val="tx1"/>
                </a:solidFill>
                <a:latin typeface="+mj-lt"/>
              </a:rPr>
              <a:t>i</a:t>
            </a:r>
            <a:r>
              <a:rPr lang="de-DE" sz="2200" baseline="-25000" dirty="0" smtClean="0">
                <a:solidFill>
                  <a:schemeClr val="tx1"/>
                </a:solidFill>
                <a:latin typeface="+mj-lt"/>
              </a:rPr>
              <a:t>+1</a:t>
            </a:r>
            <a:r>
              <a:rPr lang="de-DE" sz="2200" dirty="0" smtClean="0">
                <a:solidFill>
                  <a:schemeClr val="tx1"/>
                </a:solidFill>
                <a:latin typeface="+mj-lt"/>
              </a:rPr>
              <a:t>.</a:t>
            </a:r>
          </a:p>
          <a:p>
            <a:pPr lvl="2">
              <a:spcBef>
                <a:spcPts val="0"/>
              </a:spcBef>
              <a:buClr>
                <a:srgbClr val="336699"/>
              </a:buClr>
              <a:buFont typeface="Wingdings" pitchFamily="2" charset="2"/>
              <a:buChar char="§"/>
            </a:pPr>
            <a:r>
              <a:rPr lang="en-US" sz="2200" dirty="0" smtClean="0">
                <a:solidFill>
                  <a:schemeClr val="tx1"/>
                </a:solidFill>
                <a:latin typeface="+mj-lt"/>
              </a:rPr>
              <a:t>Requires a consistent ordering of documents in the postings </a:t>
            </a:r>
            <a:r>
              <a:rPr lang="de-DE" sz="2200" dirty="0" err="1" smtClean="0">
                <a:solidFill>
                  <a:schemeClr val="tx1"/>
                </a:solidFill>
                <a:latin typeface="+mj-lt"/>
              </a:rPr>
              <a:t>lists</a:t>
            </a:r>
            <a:endParaRPr lang="de-DE" sz="2200" dirty="0" smtClean="0">
              <a:solidFill>
                <a:schemeClr val="tx1"/>
              </a:solidFill>
              <a:latin typeface="+mj-lt"/>
            </a:endParaRPr>
          </a:p>
          <a:p>
            <a:pPr lvl="1">
              <a:spcBef>
                <a:spcPts val="0"/>
              </a:spcBef>
              <a:buClr>
                <a:srgbClr val="336699"/>
              </a:buClr>
              <a:buFont typeface="Wingdings" pitchFamily="2" charset="2"/>
              <a:buChar char="§"/>
            </a:pPr>
            <a:r>
              <a:rPr lang="de-DE" dirty="0" smtClean="0">
                <a:solidFill>
                  <a:schemeClr val="tx1"/>
                </a:solidFill>
                <a:latin typeface="+mj-lt"/>
              </a:rPr>
              <a:t>Term-</a:t>
            </a:r>
            <a:r>
              <a:rPr lang="de-DE" dirty="0" err="1" smtClean="0">
                <a:solidFill>
                  <a:schemeClr val="tx1"/>
                </a:solidFill>
                <a:latin typeface="+mj-lt"/>
              </a:rPr>
              <a:t>at</a:t>
            </a:r>
            <a:r>
              <a:rPr lang="de-DE" dirty="0" smtClean="0">
                <a:solidFill>
                  <a:schemeClr val="tx1"/>
                </a:solidFill>
                <a:latin typeface="+mj-lt"/>
              </a:rPr>
              <a:t>-a-time </a:t>
            </a:r>
            <a:r>
              <a:rPr lang="de-DE" dirty="0" err="1" smtClean="0">
                <a:solidFill>
                  <a:schemeClr val="tx1"/>
                </a:solidFill>
                <a:latin typeface="+mj-lt"/>
              </a:rPr>
              <a:t>processing</a:t>
            </a:r>
            <a:endParaRPr lang="de-DE" dirty="0" smtClean="0">
              <a:solidFill>
                <a:schemeClr val="tx1"/>
              </a:solidFill>
              <a:latin typeface="+mj-lt"/>
            </a:endParaRPr>
          </a:p>
          <a:p>
            <a:pPr lvl="2">
              <a:spcBef>
                <a:spcPts val="0"/>
              </a:spcBef>
              <a:buClr>
                <a:srgbClr val="336699"/>
              </a:buClr>
              <a:buFont typeface="Wingdings" pitchFamily="2" charset="2"/>
              <a:buChar char="§"/>
            </a:pPr>
            <a:r>
              <a:rPr lang="en-US" sz="2200" dirty="0" smtClean="0">
                <a:solidFill>
                  <a:schemeClr val="tx1"/>
                </a:solidFill>
                <a:latin typeface="+mj-lt"/>
              </a:rPr>
              <a:t>We complete processing the postings list of query term </a:t>
            </a:r>
            <a:r>
              <a:rPr lang="en-US" sz="2200" i="1" dirty="0" err="1" smtClean="0">
                <a:solidFill>
                  <a:schemeClr val="tx1"/>
                </a:solidFill>
                <a:latin typeface="+mj-lt"/>
              </a:rPr>
              <a:t>t</a:t>
            </a:r>
            <a:r>
              <a:rPr lang="en-US" sz="2200" i="1" baseline="-25000" dirty="0" err="1" smtClean="0">
                <a:solidFill>
                  <a:schemeClr val="tx1"/>
                </a:solidFill>
                <a:latin typeface="+mj-lt"/>
              </a:rPr>
              <a:t>i</a:t>
            </a:r>
            <a:r>
              <a:rPr lang="en-US" sz="2200" dirty="0" smtClean="0">
                <a:solidFill>
                  <a:schemeClr val="tx1"/>
                </a:solidFill>
                <a:latin typeface="+mj-lt"/>
              </a:rPr>
              <a:t> before starting to process the postings list of </a:t>
            </a:r>
            <a:r>
              <a:rPr lang="en-US" sz="2200" i="1" dirty="0" smtClean="0">
                <a:solidFill>
                  <a:schemeClr val="tx1"/>
                </a:solidFill>
                <a:latin typeface="+mj-lt"/>
              </a:rPr>
              <a:t>t</a:t>
            </a:r>
            <a:r>
              <a:rPr lang="en-US" sz="2200" i="1" baseline="-25000" dirty="0" smtClean="0">
                <a:solidFill>
                  <a:schemeClr val="tx1"/>
                </a:solidFill>
                <a:latin typeface="+mj-lt"/>
              </a:rPr>
              <a:t>i</a:t>
            </a:r>
            <a:r>
              <a:rPr lang="en-US" sz="2200" baseline="-25000" dirty="0" smtClean="0">
                <a:solidFill>
                  <a:schemeClr val="tx1"/>
                </a:solidFill>
                <a:latin typeface="+mj-lt"/>
              </a:rPr>
              <a:t>+1</a:t>
            </a:r>
            <a:r>
              <a:rPr lang="en-US" sz="2200" dirty="0" smtClean="0">
                <a:solidFill>
                  <a:schemeClr val="tx1"/>
                </a:solidFill>
                <a:latin typeface="+mj-lt"/>
              </a:rPr>
              <a:t>.</a:t>
            </a:r>
          </a:p>
          <a:p>
            <a:pPr lvl="2">
              <a:spcBef>
                <a:spcPts val="0"/>
              </a:spcBef>
              <a:buClr>
                <a:srgbClr val="336699"/>
              </a:buClr>
              <a:buFont typeface="Wingdings" pitchFamily="2" charset="2"/>
              <a:buChar char="§"/>
            </a:pPr>
            <a:r>
              <a:rPr lang="en-US" sz="2200" dirty="0" smtClean="0">
                <a:solidFill>
                  <a:schemeClr val="tx1"/>
                </a:solidFill>
                <a:latin typeface="+mj-lt"/>
              </a:rPr>
              <a:t>Requires an accumulator for each document “still in the </a:t>
            </a:r>
            <a:r>
              <a:rPr lang="de-DE" sz="2200" dirty="0" err="1" smtClean="0">
                <a:solidFill>
                  <a:schemeClr val="tx1"/>
                </a:solidFill>
                <a:latin typeface="+mj-lt"/>
              </a:rPr>
              <a:t>running</a:t>
            </a:r>
            <a:r>
              <a:rPr lang="de-DE" sz="2200" dirty="0" smtClean="0">
                <a:solidFill>
                  <a:schemeClr val="tx1"/>
                </a:solidFill>
                <a:latin typeface="+mj-lt"/>
              </a:rPr>
              <a:t>”</a:t>
            </a:r>
          </a:p>
          <a:p>
            <a:pPr lvl="1">
              <a:spcBef>
                <a:spcPts val="0"/>
              </a:spcBef>
              <a:buClr>
                <a:srgbClr val="336699"/>
              </a:buClr>
              <a:buFont typeface="Wingdings" pitchFamily="2" charset="2"/>
              <a:buChar char="§"/>
            </a:pPr>
            <a:r>
              <a:rPr lang="en-US" dirty="0" smtClean="0">
                <a:solidFill>
                  <a:schemeClr val="tx1"/>
                </a:solidFill>
                <a:latin typeface="+mj-lt"/>
              </a:rPr>
              <a:t>The most effective heuristics switch back and forth between </a:t>
            </a:r>
            <a:r>
              <a:rPr lang="de-DE" dirty="0" err="1" smtClean="0">
                <a:solidFill>
                  <a:schemeClr val="tx1"/>
                </a:solidFill>
                <a:latin typeface="+mj-lt"/>
              </a:rPr>
              <a:t>term</a:t>
            </a:r>
            <a:r>
              <a:rPr lang="de-DE" dirty="0" smtClean="0">
                <a:solidFill>
                  <a:schemeClr val="tx1"/>
                </a:solidFill>
                <a:latin typeface="+mj-lt"/>
              </a:rPr>
              <a:t>-</a:t>
            </a:r>
            <a:r>
              <a:rPr lang="de-DE" dirty="0" err="1" smtClean="0">
                <a:solidFill>
                  <a:schemeClr val="tx1"/>
                </a:solidFill>
                <a:latin typeface="+mj-lt"/>
              </a:rPr>
              <a:t>at</a:t>
            </a:r>
            <a:r>
              <a:rPr lang="de-DE" dirty="0" smtClean="0">
                <a:solidFill>
                  <a:schemeClr val="tx1"/>
                </a:solidFill>
                <a:latin typeface="+mj-lt"/>
              </a:rPr>
              <a:t>-a-time </a:t>
            </a:r>
            <a:r>
              <a:rPr lang="de-DE" dirty="0" err="1" smtClean="0">
                <a:solidFill>
                  <a:schemeClr val="tx1"/>
                </a:solidFill>
                <a:latin typeface="+mj-lt"/>
              </a:rPr>
              <a:t>and</a:t>
            </a:r>
            <a:r>
              <a:rPr lang="de-DE" dirty="0" smtClean="0">
                <a:solidFill>
                  <a:schemeClr val="tx1"/>
                </a:solidFill>
                <a:latin typeface="+mj-lt"/>
              </a:rPr>
              <a:t> </a:t>
            </a:r>
            <a:r>
              <a:rPr lang="de-DE" dirty="0" err="1" smtClean="0">
                <a:solidFill>
                  <a:schemeClr val="tx1"/>
                </a:solidFill>
                <a:latin typeface="+mj-lt"/>
              </a:rPr>
              <a:t>document</a:t>
            </a:r>
            <a:r>
              <a:rPr lang="de-DE" dirty="0" smtClean="0">
                <a:solidFill>
                  <a:schemeClr val="tx1"/>
                </a:solidFill>
                <a:latin typeface="+mj-lt"/>
              </a:rPr>
              <a:t>-</a:t>
            </a:r>
            <a:r>
              <a:rPr lang="de-DE" dirty="0" err="1" smtClean="0">
                <a:solidFill>
                  <a:schemeClr val="tx1"/>
                </a:solidFill>
                <a:latin typeface="+mj-lt"/>
              </a:rPr>
              <a:t>at</a:t>
            </a:r>
            <a:r>
              <a:rPr lang="de-DE" dirty="0" smtClean="0">
                <a:solidFill>
                  <a:schemeClr val="tx1"/>
                </a:solidFill>
                <a:latin typeface="+mj-lt"/>
              </a:rPr>
              <a:t>-a-time </a:t>
            </a:r>
            <a:r>
              <a:rPr lang="de-DE" dirty="0" err="1" smtClean="0">
                <a:solidFill>
                  <a:schemeClr val="tx1"/>
                </a:solidFill>
                <a:latin typeface="+mj-lt"/>
              </a:rPr>
              <a:t>processing</a:t>
            </a:r>
            <a:r>
              <a:rPr lang="de-DE" dirty="0" smtClean="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1F4BE78-72C8-4F19-AB8C-FFDB61612D78}" type="slidenum">
              <a:rPr lang="zh-CN" altLang="en-US">
                <a:latin typeface="Arial" panose="020B0604020202020204" pitchFamily="34" charset="0"/>
              </a:rPr>
              <a:pPr/>
              <a:t>60</a:t>
            </a:fld>
            <a:endParaRPr lang="en-US" altLang="zh-CN">
              <a:latin typeface="Arial" panose="020B0604020202020204" pitchFamily="34" charset="0"/>
            </a:endParaRPr>
          </a:p>
        </p:txBody>
      </p:sp>
      <p:sp>
        <p:nvSpPr>
          <p:cNvPr id="46083"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Focusing on Top Documents</a:t>
            </a:r>
          </a:p>
        </p:txBody>
      </p:sp>
      <p:sp>
        <p:nvSpPr>
          <p:cNvPr id="46084" name="Content Placeholder 2"/>
          <p:cNvSpPr>
            <a:spLocks noGrp="1"/>
          </p:cNvSpPr>
          <p:nvPr>
            <p:ph idx="4294967295"/>
          </p:nvPr>
        </p:nvSpPr>
        <p:spPr>
          <a:xfrm>
            <a:off x="457200" y="1752600"/>
            <a:ext cx="8229600" cy="4953000"/>
          </a:xfrm>
        </p:spPr>
        <p:txBody>
          <a:bodyPr/>
          <a:lstStyle/>
          <a:p>
            <a:pPr eaLnBrk="1" hangingPunct="1"/>
            <a:r>
              <a:rPr lang="en-US" altLang="zh-CN" dirty="0" smtClean="0">
                <a:ea typeface="宋体" panose="02010600030101010101" pitchFamily="2" charset="-122"/>
              </a:rPr>
              <a:t>Users tend to </a:t>
            </a:r>
            <a:r>
              <a:rPr lang="en-US" altLang="zh-CN" dirty="0" smtClean="0">
                <a:solidFill>
                  <a:srgbClr val="FF0000"/>
                </a:solidFill>
                <a:ea typeface="宋体" panose="02010600030101010101" pitchFamily="2" charset="-122"/>
              </a:rPr>
              <a:t>look at only the top part of the ranked result list</a:t>
            </a:r>
            <a:r>
              <a:rPr lang="en-US" altLang="zh-CN" dirty="0" smtClean="0">
                <a:ea typeface="宋体" panose="02010600030101010101" pitchFamily="2" charset="-122"/>
              </a:rPr>
              <a:t> to find relevant documents</a:t>
            </a:r>
          </a:p>
          <a:p>
            <a:pPr eaLnBrk="1" hangingPunct="1"/>
            <a:r>
              <a:rPr lang="en-US" altLang="zh-CN" dirty="0" smtClean="0">
                <a:ea typeface="宋体" panose="02010600030101010101" pitchFamily="2" charset="-122"/>
              </a:rPr>
              <a:t>Some search tasks have only one relevant document</a:t>
            </a:r>
          </a:p>
          <a:p>
            <a:pPr lvl="1" eaLnBrk="1" hangingPunct="1"/>
            <a:r>
              <a:rPr lang="en-US" altLang="zh-CN" dirty="0" smtClean="0">
                <a:ea typeface="宋体" panose="02010600030101010101" pitchFamily="2" charset="-122"/>
              </a:rPr>
              <a:t>e.g., navigational search, question answering</a:t>
            </a:r>
          </a:p>
          <a:p>
            <a:pPr eaLnBrk="1" hangingPunct="1"/>
            <a:r>
              <a:rPr lang="en-US" altLang="zh-CN" dirty="0" smtClean="0">
                <a:ea typeface="宋体" panose="02010600030101010101" pitchFamily="2" charset="-122"/>
              </a:rPr>
              <a:t>Recall not appropriate</a:t>
            </a:r>
          </a:p>
          <a:p>
            <a:pPr lvl="1" eaLnBrk="1" hangingPunct="1"/>
            <a:r>
              <a:rPr lang="en-US" altLang="zh-CN" dirty="0" smtClean="0">
                <a:ea typeface="宋体" panose="02010600030101010101" pitchFamily="2" charset="-122"/>
              </a:rPr>
              <a:t>instead need to measure how well the search engine does at retrieving relevant documents at very high ranks</a:t>
            </a:r>
          </a:p>
        </p:txBody>
      </p:sp>
    </p:spTree>
    <p:extLst>
      <p:ext uri="{BB962C8B-B14F-4D97-AF65-F5344CB8AC3E}">
        <p14:creationId xmlns:p14="http://schemas.microsoft.com/office/powerpoint/2010/main" val="18983847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E6F3CA9-25BD-4590-82B2-FFFB7FBF367E}" type="slidenum">
              <a:rPr lang="zh-CN" altLang="en-US">
                <a:latin typeface="Arial" panose="020B0604020202020204" pitchFamily="34" charset="0"/>
              </a:rPr>
              <a:pPr/>
              <a:t>61</a:t>
            </a:fld>
            <a:endParaRPr lang="en-US" altLang="zh-CN">
              <a:latin typeface="Arial" panose="020B0604020202020204" pitchFamily="34" charset="0"/>
            </a:endParaRPr>
          </a:p>
        </p:txBody>
      </p:sp>
      <p:sp>
        <p:nvSpPr>
          <p:cNvPr id="47107"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Focusing on Top Documents</a:t>
            </a:r>
          </a:p>
        </p:txBody>
      </p:sp>
      <p:sp>
        <p:nvSpPr>
          <p:cNvPr id="3" name="Content Placeholder 2"/>
          <p:cNvSpPr>
            <a:spLocks noGrp="1"/>
          </p:cNvSpPr>
          <p:nvPr>
            <p:ph idx="4294967295"/>
          </p:nvPr>
        </p:nvSpPr>
        <p:spPr>
          <a:xfrm>
            <a:off x="457200" y="1752600"/>
            <a:ext cx="8229600" cy="4953000"/>
          </a:xfrm>
        </p:spPr>
        <p:txBody>
          <a:bodyPr/>
          <a:lstStyle/>
          <a:p>
            <a:pPr eaLnBrk="1" hangingPunct="1">
              <a:lnSpc>
                <a:spcPct val="90000"/>
              </a:lnSpc>
            </a:pPr>
            <a:r>
              <a:rPr lang="en-US" altLang="zh-CN" dirty="0" smtClean="0">
                <a:ea typeface="宋体" panose="02010600030101010101" pitchFamily="2" charset="-122"/>
              </a:rPr>
              <a:t>Precision at Rank R</a:t>
            </a:r>
          </a:p>
          <a:p>
            <a:pPr lvl="1" eaLnBrk="1" hangingPunct="1">
              <a:lnSpc>
                <a:spcPct val="90000"/>
              </a:lnSpc>
            </a:pPr>
            <a:r>
              <a:rPr lang="en-US" altLang="zh-CN" dirty="0" smtClean="0">
                <a:ea typeface="宋体" panose="02010600030101010101" pitchFamily="2" charset="-122"/>
              </a:rPr>
              <a:t>R typically 5, 10, 20</a:t>
            </a:r>
          </a:p>
          <a:p>
            <a:pPr lvl="1" eaLnBrk="1" hangingPunct="1">
              <a:lnSpc>
                <a:spcPct val="90000"/>
              </a:lnSpc>
            </a:pPr>
            <a:r>
              <a:rPr lang="en-US" altLang="zh-CN" dirty="0" smtClean="0">
                <a:ea typeface="宋体" panose="02010600030101010101" pitchFamily="2" charset="-122"/>
              </a:rPr>
              <a:t>easy to compute, average, understand</a:t>
            </a:r>
          </a:p>
          <a:p>
            <a:pPr lvl="1" eaLnBrk="1" hangingPunct="1">
              <a:lnSpc>
                <a:spcPct val="90000"/>
              </a:lnSpc>
            </a:pPr>
            <a:r>
              <a:rPr lang="en-US" altLang="zh-CN" dirty="0" smtClean="0">
                <a:ea typeface="宋体" panose="02010600030101010101" pitchFamily="2" charset="-122"/>
              </a:rPr>
              <a:t>not sensitive to rank positions less than R</a:t>
            </a:r>
          </a:p>
          <a:p>
            <a:pPr eaLnBrk="1" hangingPunct="1">
              <a:lnSpc>
                <a:spcPct val="90000"/>
              </a:lnSpc>
            </a:pPr>
            <a:r>
              <a:rPr lang="en-US" altLang="zh-CN" dirty="0" smtClean="0">
                <a:ea typeface="宋体" panose="02010600030101010101" pitchFamily="2" charset="-122"/>
              </a:rPr>
              <a:t>Reciprocal Rank</a:t>
            </a:r>
          </a:p>
          <a:p>
            <a:pPr lvl="1" eaLnBrk="1" hangingPunct="1">
              <a:lnSpc>
                <a:spcPct val="90000"/>
              </a:lnSpc>
            </a:pPr>
            <a:r>
              <a:rPr lang="en-US" altLang="zh-CN" dirty="0" smtClean="0">
                <a:ea typeface="宋体" panose="02010600030101010101" pitchFamily="2" charset="-122"/>
              </a:rPr>
              <a:t>reciprocal of the rank at which the </a:t>
            </a:r>
            <a:r>
              <a:rPr lang="en-US" altLang="zh-CN" b="1" i="1" dirty="0" smtClean="0">
                <a:solidFill>
                  <a:srgbClr val="FF0000"/>
                </a:solidFill>
                <a:ea typeface="宋体" panose="02010600030101010101" pitchFamily="2" charset="-122"/>
              </a:rPr>
              <a:t>first</a:t>
            </a:r>
            <a:r>
              <a:rPr lang="en-US" altLang="zh-CN" dirty="0" smtClean="0">
                <a:ea typeface="宋体" panose="02010600030101010101" pitchFamily="2" charset="-122"/>
              </a:rPr>
              <a:t> relevant document is </a:t>
            </a:r>
            <a:r>
              <a:rPr lang="en-US" altLang="zh-CN" dirty="0">
                <a:ea typeface="宋体" panose="02010600030101010101" pitchFamily="2" charset="-122"/>
              </a:rPr>
              <a:t>retrieved (Consider rank position, K, of first relevant </a:t>
            </a:r>
            <a:r>
              <a:rPr lang="en-US" altLang="zh-CN" dirty="0" smtClean="0">
                <a:ea typeface="宋体" panose="02010600030101010101" pitchFamily="2" charset="-122"/>
              </a:rPr>
              <a:t>doc. </a:t>
            </a:r>
            <a:r>
              <a:rPr lang="tr-TR" dirty="0" err="1"/>
              <a:t>Reciprocal</a:t>
            </a:r>
            <a:r>
              <a:rPr lang="tr-TR" dirty="0"/>
              <a:t> </a:t>
            </a:r>
            <a:r>
              <a:rPr lang="tr-TR" dirty="0" err="1"/>
              <a:t>Rank</a:t>
            </a:r>
            <a:r>
              <a:rPr lang="tr-TR" dirty="0"/>
              <a:t> </a:t>
            </a:r>
            <a:r>
              <a:rPr lang="tr-TR" dirty="0" err="1"/>
              <a:t>score</a:t>
            </a:r>
            <a:r>
              <a:rPr lang="tr-TR" dirty="0"/>
              <a:t> </a:t>
            </a:r>
            <a:r>
              <a:rPr lang="tr-TR" dirty="0" smtClean="0"/>
              <a:t>=</a:t>
            </a:r>
            <a:r>
              <a:rPr lang="en-US" dirty="0" smtClean="0"/>
              <a:t> 1/K.)</a:t>
            </a:r>
            <a:r>
              <a:rPr lang="en-US" altLang="zh-CN" dirty="0" smtClean="0">
                <a:ea typeface="宋体" panose="02010600030101010101" pitchFamily="2" charset="-122"/>
              </a:rPr>
              <a:t> </a:t>
            </a:r>
            <a:endParaRPr lang="en-US" altLang="zh-CN" dirty="0" smtClean="0">
              <a:ea typeface="宋体" panose="02010600030101010101" pitchFamily="2" charset="-122"/>
            </a:endParaRPr>
          </a:p>
          <a:p>
            <a:pPr lvl="1" eaLnBrk="1" hangingPunct="1">
              <a:lnSpc>
                <a:spcPct val="90000"/>
              </a:lnSpc>
            </a:pPr>
            <a:r>
              <a:rPr lang="en-US" altLang="zh-CN" i="1" dirty="0" smtClean="0">
                <a:ea typeface="宋体" panose="02010600030101010101" pitchFamily="2" charset="-122"/>
              </a:rPr>
              <a:t>Mean Reciprocal Rank (MRR) </a:t>
            </a:r>
            <a:r>
              <a:rPr lang="en-US" altLang="zh-CN" dirty="0" smtClean="0">
                <a:ea typeface="宋体" panose="02010600030101010101" pitchFamily="2" charset="-122"/>
              </a:rPr>
              <a:t>is the average of the reciprocal ranks over a set of queries</a:t>
            </a:r>
          </a:p>
          <a:p>
            <a:pPr lvl="1" eaLnBrk="1" hangingPunct="1">
              <a:lnSpc>
                <a:spcPct val="90000"/>
              </a:lnSpc>
            </a:pPr>
            <a:r>
              <a:rPr lang="en-US" altLang="zh-CN" dirty="0" smtClean="0">
                <a:ea typeface="宋体" panose="02010600030101010101" pitchFamily="2" charset="-122"/>
              </a:rPr>
              <a:t>very sensitive to rank position</a:t>
            </a:r>
          </a:p>
        </p:txBody>
      </p:sp>
    </p:spTree>
    <p:extLst>
      <p:ext uri="{BB962C8B-B14F-4D97-AF65-F5344CB8AC3E}">
        <p14:creationId xmlns:p14="http://schemas.microsoft.com/office/powerpoint/2010/main" val="1320984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32A4CA1-B6EE-40EE-AB5D-9DD7A8DDD08E}" type="slidenum">
              <a:rPr lang="zh-CN" altLang="en-US">
                <a:latin typeface="Arial" panose="020B0604020202020204" pitchFamily="34" charset="0"/>
              </a:rPr>
              <a:pPr/>
              <a:t>62</a:t>
            </a:fld>
            <a:endParaRPr lang="en-US" altLang="zh-CN">
              <a:latin typeface="Arial" panose="020B0604020202020204" pitchFamily="34" charset="0"/>
            </a:endParaRPr>
          </a:p>
        </p:txBody>
      </p:sp>
      <p:sp>
        <p:nvSpPr>
          <p:cNvPr id="48131" name="Rectangle 2"/>
          <p:cNvSpPr>
            <a:spLocks noGrp="1" noChangeArrowheads="1"/>
          </p:cNvSpPr>
          <p:nvPr>
            <p:ph type="title"/>
          </p:nvPr>
        </p:nvSpPr>
        <p:spPr/>
        <p:txBody>
          <a:bodyPr/>
          <a:lstStyle/>
          <a:p>
            <a:pPr eaLnBrk="1" hangingPunct="1"/>
            <a:r>
              <a:rPr lang="en-US" altLang="zh-CN" smtClean="0">
                <a:ea typeface="宋体" panose="02010600030101010101" pitchFamily="2" charset="-122"/>
              </a:rPr>
              <a:t>MRR</a:t>
            </a:r>
          </a:p>
        </p:txBody>
      </p:sp>
      <p:pic>
        <p:nvPicPr>
          <p:cNvPr id="48132" name="Picture 3" descr="C:\Users\croft\Desktop\chap8-2.tif"/>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52400" y="2335213"/>
            <a:ext cx="5257800" cy="3227387"/>
          </a:xfrm>
          <a:noFill/>
        </p:spPr>
      </p:pic>
      <p:sp>
        <p:nvSpPr>
          <p:cNvPr id="48133" name="Text Box 5"/>
          <p:cNvSpPr txBox="1">
            <a:spLocks noChangeArrowheads="1"/>
          </p:cNvSpPr>
          <p:nvPr/>
        </p:nvSpPr>
        <p:spPr bwMode="auto">
          <a:xfrm>
            <a:off x="6019800" y="32908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宋体" panose="02010600030101010101" pitchFamily="2" charset="-122"/>
              </a:rPr>
              <a:t>RR = 1/1 = 1</a:t>
            </a:r>
          </a:p>
        </p:txBody>
      </p:sp>
      <p:sp>
        <p:nvSpPr>
          <p:cNvPr id="48134" name="Text Box 6"/>
          <p:cNvSpPr txBox="1">
            <a:spLocks noChangeArrowheads="1"/>
          </p:cNvSpPr>
          <p:nvPr/>
        </p:nvSpPr>
        <p:spPr bwMode="auto">
          <a:xfrm>
            <a:off x="6096000" y="44338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宋体" panose="02010600030101010101" pitchFamily="2" charset="-122"/>
              </a:rPr>
              <a:t>RR = 1/2 = 0.5</a:t>
            </a:r>
          </a:p>
        </p:txBody>
      </p:sp>
      <p:sp>
        <p:nvSpPr>
          <p:cNvPr id="48135" name="Text Box 7"/>
          <p:cNvSpPr txBox="1">
            <a:spLocks noChangeArrowheads="1"/>
          </p:cNvSpPr>
          <p:nvPr/>
        </p:nvSpPr>
        <p:spPr bwMode="auto">
          <a:xfrm>
            <a:off x="4953000" y="5576888"/>
            <a:ext cx="373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宋体" panose="02010600030101010101" pitchFamily="2" charset="-122"/>
              </a:rPr>
              <a:t>MRR = (1+0.5)/2 = 0.75</a:t>
            </a:r>
          </a:p>
        </p:txBody>
      </p:sp>
      <p:sp>
        <p:nvSpPr>
          <p:cNvPr id="48136" name="Rectangle 6"/>
          <p:cNvSpPr>
            <a:spLocks noChangeArrowheads="1"/>
          </p:cNvSpPr>
          <p:nvPr/>
        </p:nvSpPr>
        <p:spPr bwMode="auto">
          <a:xfrm>
            <a:off x="1828800" y="3048000"/>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
        <p:nvSpPr>
          <p:cNvPr id="48137" name="Rectangle 6"/>
          <p:cNvSpPr>
            <a:spLocks noChangeArrowheads="1"/>
          </p:cNvSpPr>
          <p:nvPr/>
        </p:nvSpPr>
        <p:spPr bwMode="auto">
          <a:xfrm>
            <a:off x="2179638" y="4283075"/>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tr-TR"/>
          </a:p>
        </p:txBody>
      </p:sp>
    </p:spTree>
    <p:extLst>
      <p:ext uri="{BB962C8B-B14F-4D97-AF65-F5344CB8AC3E}">
        <p14:creationId xmlns:p14="http://schemas.microsoft.com/office/powerpoint/2010/main" val="409309383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11-point </a:t>
            </a:r>
            <a:r>
              <a:rPr lang="tr-TR" dirty="0" err="1"/>
              <a:t>interpolated</a:t>
            </a:r>
            <a:r>
              <a:rPr lang="tr-TR" dirty="0"/>
              <a:t> </a:t>
            </a:r>
            <a:r>
              <a:rPr lang="tr-TR" dirty="0" err="1" smtClean="0"/>
              <a:t>average</a:t>
            </a:r>
            <a:endParaRPr lang="tr-TR" dirty="0"/>
          </a:p>
        </p:txBody>
      </p:sp>
      <p:sp>
        <p:nvSpPr>
          <p:cNvPr id="3" name="Content Placeholder 2"/>
          <p:cNvSpPr>
            <a:spLocks noGrp="1"/>
          </p:cNvSpPr>
          <p:nvPr>
            <p:ph idx="1"/>
          </p:nvPr>
        </p:nvSpPr>
        <p:spPr/>
        <p:txBody>
          <a:bodyPr/>
          <a:lstStyle/>
          <a:p>
            <a:r>
              <a:rPr lang="en-US" dirty="0"/>
              <a:t>Examining the entire precision-recall curve is very informative, but there is often a desire to boil this information down to a few numbers, or perhaps even a single number. </a:t>
            </a:r>
            <a:endParaRPr lang="en-US" dirty="0" smtClean="0"/>
          </a:p>
          <a:p>
            <a:r>
              <a:rPr lang="en-US" dirty="0" smtClean="0"/>
              <a:t>The </a:t>
            </a:r>
            <a:r>
              <a:rPr lang="en-US" dirty="0"/>
              <a:t>traditional way of doing this (used for instance in the first 8 TREC Ad Hoc evaluations) is the </a:t>
            </a:r>
            <a:r>
              <a:rPr lang="en-US" dirty="0">
                <a:solidFill>
                  <a:srgbClr val="C00000"/>
                </a:solidFill>
              </a:rPr>
              <a:t>11-point interpolated average precision</a:t>
            </a:r>
            <a:r>
              <a:rPr lang="en-US" dirty="0"/>
              <a:t>. For each information need, the interpolated precision is </a:t>
            </a:r>
            <a:r>
              <a:rPr lang="en-US" dirty="0" smtClean="0"/>
              <a:t>measured at </a:t>
            </a:r>
            <a:r>
              <a:rPr lang="en-US" dirty="0"/>
              <a:t>the 11 recall levels of 0.0, 0.1, 0.2, . . . , 1.0.</a:t>
            </a:r>
            <a:endParaRPr lang="tr-TR" dirty="0"/>
          </a:p>
        </p:txBody>
      </p:sp>
      <p:sp>
        <p:nvSpPr>
          <p:cNvPr id="4" name="Slide Number Placeholder 3"/>
          <p:cNvSpPr>
            <a:spLocks noGrp="1"/>
          </p:cNvSpPr>
          <p:nvPr>
            <p:ph type="sldNum" idx="10"/>
          </p:nvPr>
        </p:nvSpPr>
        <p:spPr/>
        <p:txBody>
          <a:bodyPr/>
          <a:lstStyle/>
          <a:p>
            <a:pPr>
              <a:defRPr/>
            </a:pPr>
            <a:fld id="{1D463340-DC82-45FA-A377-A7AB4170FD4B}" type="slidenum">
              <a:rPr lang="en-US" smtClean="0"/>
              <a:pPr>
                <a:defRPr/>
              </a:pPr>
              <a:t>63</a:t>
            </a:fld>
            <a:endParaRPr lang="en-US"/>
          </a:p>
        </p:txBody>
      </p:sp>
    </p:spTree>
    <p:extLst>
      <p:ext uri="{BB962C8B-B14F-4D97-AF65-F5344CB8AC3E}">
        <p14:creationId xmlns:p14="http://schemas.microsoft.com/office/powerpoint/2010/main" val="398817399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11-point </a:t>
            </a:r>
            <a:r>
              <a:rPr lang="de-DE" sz="3600" dirty="0" err="1" smtClean="0">
                <a:solidFill>
                  <a:schemeClr val="tx1"/>
                </a:solidFill>
                <a:latin typeface="+mj-lt"/>
              </a:rPr>
              <a:t>interpolated</a:t>
            </a:r>
            <a:r>
              <a:rPr lang="de-DE" sz="3600" dirty="0" smtClean="0">
                <a:solidFill>
                  <a:schemeClr val="tx1"/>
                </a:solidFill>
                <a:latin typeface="+mj-lt"/>
              </a:rPr>
              <a:t> </a:t>
            </a:r>
            <a:r>
              <a:rPr lang="de-DE" sz="3600" dirty="0" err="1" smtClean="0">
                <a:solidFill>
                  <a:schemeClr val="tx1"/>
                </a:solidFill>
                <a:latin typeface="+mj-lt"/>
              </a:rPr>
              <a:t>average</a:t>
            </a:r>
            <a:r>
              <a:rPr lang="de-DE" sz="3600" dirty="0" smtClean="0">
                <a:solidFill>
                  <a:schemeClr val="tx1"/>
                </a:solidFill>
                <a:latin typeface="+mj-lt"/>
              </a:rPr>
              <a:t> </a:t>
            </a:r>
            <a:r>
              <a:rPr lang="de-DE" sz="3600" dirty="0" err="1" smtClean="0">
                <a:solidFill>
                  <a:schemeClr val="tx1"/>
                </a:solidFill>
                <a:latin typeface="+mj-lt"/>
              </a:rPr>
              <a:t>precision</a:t>
            </a:r>
            <a:endParaRPr lang="de-DE" sz="3600" dirty="0" smtClean="0">
              <a:solidFill>
                <a:schemeClr val="tx1"/>
              </a:solidFill>
              <a:latin typeface="+mj-lt"/>
            </a:endParaRPr>
          </a:p>
        </p:txBody>
      </p:sp>
      <p:sp>
        <p:nvSpPr>
          <p:cNvPr id="84996" name="Text Box 3"/>
          <p:cNvSpPr txBox="1">
            <a:spLocks noChangeArrowheads="1"/>
          </p:cNvSpPr>
          <p:nvPr/>
        </p:nvSpPr>
        <p:spPr bwMode="auto">
          <a:xfrm>
            <a:off x="4067944" y="4437112"/>
            <a:ext cx="3714776" cy="2000240"/>
          </a:xfrm>
          <a:prstGeom prst="rect">
            <a:avLst/>
          </a:prstGeom>
          <a:noFill/>
          <a:ln w="9525">
            <a:noFill/>
            <a:round/>
            <a:headEnd/>
            <a:tailEnd/>
          </a:ln>
        </p:spPr>
        <p:txBody>
          <a:bodyPr/>
          <a:lstStyle/>
          <a:p>
            <a:r>
              <a:rPr lang="de-DE" dirty="0" smtClean="0">
                <a:solidFill>
                  <a:schemeClr val="tx1"/>
                </a:solidFill>
                <a:latin typeface="+mj-lt"/>
              </a:rPr>
              <a:t>11-point </a:t>
            </a:r>
            <a:r>
              <a:rPr lang="de-DE" dirty="0" err="1" smtClean="0">
                <a:solidFill>
                  <a:schemeClr val="tx1"/>
                </a:solidFill>
                <a:latin typeface="+mj-lt"/>
              </a:rPr>
              <a:t>average</a:t>
            </a:r>
            <a:r>
              <a:rPr lang="de-DE" dirty="0" smtClean="0">
                <a:solidFill>
                  <a:schemeClr val="tx1"/>
                </a:solidFill>
                <a:latin typeface="+mj-lt"/>
              </a:rPr>
              <a:t>: </a:t>
            </a:r>
            <a:r>
              <a:rPr lang="de-DE" dirty="0" smtClean="0">
                <a:solidFill>
                  <a:schemeClr val="tx1"/>
                </a:solidFill>
                <a:latin typeface="Calibri"/>
                <a:cs typeface="Calibri"/>
              </a:rPr>
              <a:t>≈</a:t>
            </a:r>
            <a:r>
              <a:rPr lang="de-DE" dirty="0" smtClean="0">
                <a:solidFill>
                  <a:schemeClr val="tx1"/>
                </a:solidFill>
                <a:latin typeface="+mj-lt"/>
              </a:rPr>
              <a:t> </a:t>
            </a:r>
          </a:p>
          <a:p>
            <a:r>
              <a:rPr lang="de-DE" dirty="0" smtClean="0">
                <a:solidFill>
                  <a:schemeClr val="tx1"/>
                </a:solidFill>
                <a:latin typeface="+mj-lt"/>
              </a:rPr>
              <a:t>0.425</a:t>
            </a:r>
          </a:p>
          <a:p>
            <a:endParaRPr lang="de-DE" dirty="0" smtClean="0">
              <a:solidFill>
                <a:schemeClr val="tx1"/>
              </a:solidFill>
              <a:latin typeface="+mj-lt"/>
            </a:endParaRPr>
          </a:p>
          <a:p>
            <a:endParaRPr lang="en-US"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64</a:t>
            </a:fld>
            <a:endParaRPr lang="en-US"/>
          </a:p>
        </p:txBody>
      </p:sp>
      <p:graphicFrame>
        <p:nvGraphicFramePr>
          <p:cNvPr id="9" name="Table 8"/>
          <p:cNvGraphicFramePr>
            <a:graphicFrameLocks noGrp="1"/>
          </p:cNvGraphicFramePr>
          <p:nvPr/>
        </p:nvGraphicFramePr>
        <p:xfrm>
          <a:off x="881058" y="1643050"/>
          <a:ext cx="2905124" cy="4937760"/>
        </p:xfrm>
        <a:graphic>
          <a:graphicData uri="http://schemas.openxmlformats.org/drawingml/2006/table">
            <a:tbl>
              <a:tblPr firstRow="1" bandRow="1">
                <a:tableStyleId>{C083E6E3-FA7D-4D7B-A595-EF9225AFEA82}</a:tableStyleId>
              </a:tblPr>
              <a:tblGrid>
                <a:gridCol w="976298"/>
                <a:gridCol w="1928826"/>
              </a:tblGrid>
              <a:tr h="370840">
                <a:tc>
                  <a:txBody>
                    <a:bodyPr/>
                    <a:lstStyle/>
                    <a:p>
                      <a:r>
                        <a:rPr lang="de-DE" sz="2400" b="0" kern="1200" dirty="0" smtClean="0"/>
                        <a:t>Recall</a:t>
                      </a:r>
                      <a:endParaRPr lang="de-DE" sz="2400" b="0" dirty="0"/>
                    </a:p>
                  </a:txBody>
                  <a:tcPr/>
                </a:tc>
                <a:tc>
                  <a:txBody>
                    <a:bodyPr/>
                    <a:lstStyle/>
                    <a:p>
                      <a:r>
                        <a:rPr lang="de-DE" sz="2400" b="0" kern="1200" dirty="0" err="1" smtClean="0"/>
                        <a:t>Interpolated</a:t>
                      </a:r>
                      <a:endParaRPr lang="de-DE" sz="2400" b="0" kern="1200" dirty="0" smtClean="0"/>
                    </a:p>
                    <a:p>
                      <a:r>
                        <a:rPr lang="de-DE" sz="2400" b="0" kern="1200" dirty="0" smtClean="0"/>
                        <a:t>Precision</a:t>
                      </a:r>
                      <a:endParaRPr lang="de-DE" sz="2400" b="0" kern="1200" dirty="0" smtClean="0">
                        <a:solidFill>
                          <a:schemeClr val="tx1"/>
                        </a:solidFill>
                        <a:latin typeface="+mn-lt"/>
                        <a:ea typeface="+mn-ea"/>
                        <a:cs typeface="+mn-cs"/>
                      </a:endParaRPr>
                    </a:p>
                  </a:txBody>
                  <a:tcPr/>
                </a:tc>
              </a:tr>
              <a:tr h="370840">
                <a:tc>
                  <a:txBody>
                    <a:bodyPr/>
                    <a:lstStyle/>
                    <a:p>
                      <a:r>
                        <a:rPr lang="de-DE" sz="2400" kern="1200" dirty="0" smtClean="0"/>
                        <a:t>0.0</a:t>
                      </a:r>
                    </a:p>
                    <a:p>
                      <a:r>
                        <a:rPr lang="de-DE" sz="2400" kern="1200" dirty="0" smtClean="0"/>
                        <a:t>0.1</a:t>
                      </a:r>
                    </a:p>
                    <a:p>
                      <a:r>
                        <a:rPr lang="de-DE" sz="2400" kern="1200" dirty="0" smtClean="0"/>
                        <a:t>0.2</a:t>
                      </a:r>
                    </a:p>
                    <a:p>
                      <a:r>
                        <a:rPr lang="de-DE" sz="2400" kern="1200" dirty="0" smtClean="0"/>
                        <a:t>0.3</a:t>
                      </a:r>
                    </a:p>
                    <a:p>
                      <a:r>
                        <a:rPr lang="de-DE" sz="2400" kern="1200" dirty="0" smtClean="0"/>
                        <a:t>0.4</a:t>
                      </a:r>
                    </a:p>
                    <a:p>
                      <a:r>
                        <a:rPr lang="de-DE" sz="2400" kern="1200" dirty="0" smtClean="0"/>
                        <a:t>0.5</a:t>
                      </a:r>
                    </a:p>
                    <a:p>
                      <a:r>
                        <a:rPr lang="de-DE" sz="2400" kern="1200" dirty="0" smtClean="0"/>
                        <a:t>0.6</a:t>
                      </a:r>
                    </a:p>
                    <a:p>
                      <a:r>
                        <a:rPr lang="de-DE" sz="2400" kern="1200" dirty="0" smtClean="0"/>
                        <a:t>0.7</a:t>
                      </a:r>
                    </a:p>
                    <a:p>
                      <a:r>
                        <a:rPr lang="de-DE" sz="2400" kern="1200" dirty="0" smtClean="0"/>
                        <a:t>0.8</a:t>
                      </a:r>
                    </a:p>
                    <a:p>
                      <a:r>
                        <a:rPr lang="de-DE" sz="2400" kern="1200" dirty="0" smtClean="0"/>
                        <a:t>0.9 </a:t>
                      </a:r>
                    </a:p>
                    <a:p>
                      <a:r>
                        <a:rPr lang="de-DE" sz="2400" kern="1200" dirty="0" smtClean="0"/>
                        <a:t>1.0</a:t>
                      </a:r>
                      <a:endParaRPr lang="de-DE" sz="2400" dirty="0"/>
                    </a:p>
                  </a:txBody>
                  <a:tcPr/>
                </a:tc>
                <a:tc>
                  <a:txBody>
                    <a:bodyPr/>
                    <a:lstStyle/>
                    <a:p>
                      <a:r>
                        <a:rPr lang="de-DE" sz="2400" kern="1200" dirty="0" smtClean="0"/>
                        <a:t> 1.00</a:t>
                      </a:r>
                    </a:p>
                    <a:p>
                      <a:r>
                        <a:rPr lang="de-DE" sz="2400" kern="1200" dirty="0" smtClean="0"/>
                        <a:t> 0.67</a:t>
                      </a:r>
                    </a:p>
                    <a:p>
                      <a:r>
                        <a:rPr lang="de-DE" sz="2400" kern="1200" dirty="0" smtClean="0"/>
                        <a:t> 0.63</a:t>
                      </a:r>
                    </a:p>
                    <a:p>
                      <a:r>
                        <a:rPr lang="de-DE" sz="2400" kern="1200" dirty="0" smtClean="0"/>
                        <a:t> 0.55</a:t>
                      </a:r>
                    </a:p>
                    <a:p>
                      <a:r>
                        <a:rPr lang="de-DE" sz="2400" kern="1200" dirty="0" smtClean="0"/>
                        <a:t> 0.45</a:t>
                      </a:r>
                    </a:p>
                    <a:p>
                      <a:r>
                        <a:rPr lang="de-DE" sz="2400" kern="1200" dirty="0" smtClean="0"/>
                        <a:t> 0.41</a:t>
                      </a:r>
                    </a:p>
                    <a:p>
                      <a:r>
                        <a:rPr lang="de-DE" sz="2400" kern="1200" dirty="0" smtClean="0"/>
                        <a:t> 0.36</a:t>
                      </a:r>
                    </a:p>
                    <a:p>
                      <a:r>
                        <a:rPr lang="de-DE" sz="2400" kern="1200" dirty="0" smtClean="0"/>
                        <a:t> 0.29</a:t>
                      </a:r>
                    </a:p>
                    <a:p>
                      <a:r>
                        <a:rPr lang="de-DE" sz="2400" kern="1200" dirty="0" smtClean="0"/>
                        <a:t> 0.13</a:t>
                      </a:r>
                    </a:p>
                    <a:p>
                      <a:r>
                        <a:rPr lang="de-DE" sz="2400" kern="1200" dirty="0" smtClean="0"/>
                        <a:t>0.10</a:t>
                      </a:r>
                    </a:p>
                    <a:p>
                      <a:r>
                        <a:rPr lang="de-DE" sz="2400" kern="1200" dirty="0" smtClean="0"/>
                        <a:t> 0.08</a:t>
                      </a:r>
                      <a:endParaRPr lang="de-DE" sz="2400" kern="1200" dirty="0" smtClean="0">
                        <a:solidFill>
                          <a:schemeClr val="tx1"/>
                        </a:solidFill>
                        <a:latin typeface="+mn-lt"/>
                        <a:ea typeface="+mn-ea"/>
                        <a:cs typeface="+mn-cs"/>
                      </a:endParaRPr>
                    </a:p>
                  </a:txBody>
                  <a:tcPr/>
                </a:tc>
              </a:tr>
            </a:tbl>
          </a:graphicData>
        </a:graphic>
      </p:graphicFrame>
      <p:sp>
        <p:nvSpPr>
          <p:cNvPr id="8" name="Rectangle 7"/>
          <p:cNvSpPr/>
          <p:nvPr/>
        </p:nvSpPr>
        <p:spPr>
          <a:xfrm>
            <a:off x="4355976" y="1988840"/>
            <a:ext cx="4211960" cy="1815882"/>
          </a:xfrm>
          <a:prstGeom prst="rect">
            <a:avLst/>
          </a:prstGeom>
        </p:spPr>
        <p:txBody>
          <a:bodyPr wrap="square">
            <a:spAutoFit/>
          </a:bodyPr>
          <a:lstStyle/>
          <a:p>
            <a:r>
              <a:rPr lang="en-US" sz="1400" b="1" dirty="0" smtClean="0">
                <a:solidFill>
                  <a:srgbClr val="C00000"/>
                </a:solidFill>
              </a:rPr>
              <a:t>11-pt interpolated average precision, you are looking at 11 recall levels (0.0, 0.1, 0.2, ..., 1.0) and finding the interpolated precision at each point. You average these scores across all of the different queries or information needs (as the Manning &amp; </a:t>
            </a:r>
            <a:r>
              <a:rPr lang="en-US" sz="1400" b="1" dirty="0" err="1" smtClean="0">
                <a:solidFill>
                  <a:srgbClr val="C00000"/>
                </a:solidFill>
              </a:rPr>
              <a:t>Schuetze</a:t>
            </a:r>
            <a:r>
              <a:rPr lang="en-US" sz="1400" b="1" dirty="0" smtClean="0">
                <a:solidFill>
                  <a:srgbClr val="C00000"/>
                </a:solidFill>
              </a:rPr>
              <a:t> book put it) to find your system's score.</a:t>
            </a:r>
            <a:endParaRPr lang="en-US" sz="1400" b="1" dirty="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Averaged</a:t>
            </a:r>
            <a:r>
              <a:rPr lang="de-DE" sz="3600" dirty="0" smtClean="0">
                <a:solidFill>
                  <a:schemeClr val="tx1"/>
                </a:solidFill>
                <a:latin typeface="+mj-lt"/>
              </a:rPr>
              <a:t> 11-point </a:t>
            </a:r>
            <a:r>
              <a:rPr lang="de-DE" sz="3600" dirty="0" err="1" smtClean="0">
                <a:solidFill>
                  <a:schemeClr val="tx1"/>
                </a:solidFill>
                <a:latin typeface="+mj-lt"/>
              </a:rPr>
              <a:t>precision</a:t>
            </a:r>
            <a:r>
              <a:rPr lang="de-DE" sz="3600" dirty="0" smtClean="0">
                <a:solidFill>
                  <a:schemeClr val="tx1"/>
                </a:solidFill>
                <a:latin typeface="+mj-lt"/>
              </a:rPr>
              <a:t>/</a:t>
            </a:r>
            <a:r>
              <a:rPr lang="de-DE" sz="3600" dirty="0" err="1" smtClean="0">
                <a:solidFill>
                  <a:schemeClr val="tx1"/>
                </a:solidFill>
                <a:latin typeface="+mj-lt"/>
              </a:rPr>
              <a:t>recall</a:t>
            </a:r>
            <a:r>
              <a:rPr lang="de-DE" sz="3600" dirty="0" smtClean="0">
                <a:solidFill>
                  <a:schemeClr val="tx1"/>
                </a:solidFill>
                <a:latin typeface="+mj-lt"/>
              </a:rPr>
              <a:t> </a:t>
            </a:r>
            <a:r>
              <a:rPr lang="de-DE" sz="3600" dirty="0" err="1" smtClean="0">
                <a:solidFill>
                  <a:schemeClr val="tx1"/>
                </a:solidFill>
                <a:latin typeface="+mj-lt"/>
              </a:rPr>
              <a:t>graph</a:t>
            </a:r>
            <a:endParaRPr lang="de-DE" sz="3600" dirty="0" smtClean="0">
              <a:solidFill>
                <a:schemeClr val="tx1"/>
              </a:solidFill>
              <a:latin typeface="+mj-lt"/>
            </a:endParaRPr>
          </a:p>
        </p:txBody>
      </p:sp>
      <p:sp>
        <p:nvSpPr>
          <p:cNvPr id="84996" name="Text Box 3"/>
          <p:cNvSpPr txBox="1">
            <a:spLocks noChangeArrowheads="1"/>
          </p:cNvSpPr>
          <p:nvPr/>
        </p:nvSpPr>
        <p:spPr bwMode="auto">
          <a:xfrm>
            <a:off x="142844" y="4429132"/>
            <a:ext cx="8715436" cy="1214422"/>
          </a:xfrm>
          <a:prstGeom prst="rect">
            <a:avLst/>
          </a:prstGeom>
          <a:noFill/>
          <a:ln w="9525">
            <a:noFill/>
            <a:round/>
            <a:headEnd/>
            <a:tailEnd/>
          </a:ln>
        </p:spPr>
        <p:txBody>
          <a:bodyPr/>
          <a:lstStyle/>
          <a:p>
            <a:pPr lvl="1">
              <a:spcBef>
                <a:spcPts val="0"/>
              </a:spcBef>
              <a:buClr>
                <a:srgbClr val="336699"/>
              </a:buClr>
              <a:buFont typeface="Wingdings" pitchFamily="2" charset="2"/>
              <a:buChar char="§"/>
            </a:pPr>
            <a:r>
              <a:rPr lang="en-US" dirty="0" smtClean="0">
                <a:solidFill>
                  <a:schemeClr val="tx1"/>
                </a:solidFill>
                <a:latin typeface="+mj-lt"/>
              </a:rPr>
              <a:t>Compute interpolated precision at recall levels 0.0, 0.1, 0.2, </a:t>
            </a:r>
            <a:r>
              <a:rPr lang="de-DE" dirty="0" smtClean="0">
                <a:solidFill>
                  <a:schemeClr val="tx1"/>
                </a:solidFill>
                <a:latin typeface="+mj-lt"/>
              </a:rPr>
              <a:t>. . .</a:t>
            </a:r>
          </a:p>
          <a:p>
            <a:pPr lvl="1">
              <a:spcBef>
                <a:spcPts val="0"/>
              </a:spcBef>
              <a:buClr>
                <a:srgbClr val="336699"/>
              </a:buClr>
              <a:buFont typeface="Wingdings" pitchFamily="2" charset="2"/>
              <a:buChar char="§"/>
            </a:pPr>
            <a:r>
              <a:rPr lang="en-US" dirty="0" smtClean="0">
                <a:solidFill>
                  <a:schemeClr val="tx1"/>
                </a:solidFill>
                <a:latin typeface="+mj-lt"/>
              </a:rPr>
              <a:t>Do this for each of the queries in the evaluation benchmark</a:t>
            </a:r>
          </a:p>
          <a:p>
            <a:pPr lvl="1">
              <a:spcBef>
                <a:spcPts val="0"/>
              </a:spcBef>
              <a:buClr>
                <a:srgbClr val="336699"/>
              </a:buClr>
              <a:buFont typeface="Wingdings" pitchFamily="2" charset="2"/>
              <a:buChar char="§"/>
            </a:pPr>
            <a:r>
              <a:rPr lang="de-DE" dirty="0" err="1" smtClean="0">
                <a:solidFill>
                  <a:schemeClr val="tx1"/>
                </a:solidFill>
                <a:latin typeface="+mj-lt"/>
              </a:rPr>
              <a:t>Average</a:t>
            </a:r>
            <a:r>
              <a:rPr lang="de-DE" dirty="0" smtClean="0">
                <a:solidFill>
                  <a:schemeClr val="tx1"/>
                </a:solidFill>
                <a:latin typeface="+mj-lt"/>
              </a:rPr>
              <a:t> </a:t>
            </a:r>
            <a:r>
              <a:rPr lang="de-DE" dirty="0" err="1" smtClean="0">
                <a:solidFill>
                  <a:schemeClr val="tx1"/>
                </a:solidFill>
                <a:latin typeface="+mj-lt"/>
              </a:rPr>
              <a:t>over</a:t>
            </a:r>
            <a:r>
              <a:rPr lang="de-DE" dirty="0" smtClean="0">
                <a:solidFill>
                  <a:schemeClr val="tx1"/>
                </a:solidFill>
                <a:latin typeface="+mj-lt"/>
              </a:rPr>
              <a:t> </a:t>
            </a:r>
            <a:r>
              <a:rPr lang="de-DE" dirty="0" err="1" smtClean="0">
                <a:solidFill>
                  <a:schemeClr val="tx1"/>
                </a:solidFill>
                <a:latin typeface="+mj-lt"/>
              </a:rPr>
              <a:t>queries</a:t>
            </a:r>
            <a:endParaRPr lang="de-DE" dirty="0" smtClean="0">
              <a:solidFill>
                <a:schemeClr val="tx1"/>
              </a:solidFill>
              <a:latin typeface="+mj-lt"/>
            </a:endParaRPr>
          </a:p>
          <a:p>
            <a:pPr lvl="1">
              <a:spcBef>
                <a:spcPts val="0"/>
              </a:spcBef>
              <a:buClr>
                <a:srgbClr val="336699"/>
              </a:buClr>
              <a:buFont typeface="Wingdings" pitchFamily="2" charset="2"/>
              <a:buChar char="§"/>
            </a:pPr>
            <a:r>
              <a:rPr lang="en-US" dirty="0" smtClean="0">
                <a:solidFill>
                  <a:schemeClr val="tx1"/>
                </a:solidFill>
                <a:latin typeface="+mj-lt"/>
              </a:rPr>
              <a:t>This measure measures performance </a:t>
            </a:r>
            <a:r>
              <a:rPr lang="en-US" dirty="0" smtClean="0">
                <a:solidFill>
                  <a:srgbClr val="0070C0"/>
                </a:solidFill>
                <a:latin typeface="+mj-lt"/>
              </a:rPr>
              <a:t>at all recall levels.</a:t>
            </a:r>
          </a:p>
          <a:p>
            <a:pPr lvl="1">
              <a:spcBef>
                <a:spcPts val="0"/>
              </a:spcBef>
              <a:buClr>
                <a:srgbClr val="336699"/>
              </a:buClr>
              <a:buFont typeface="Wingdings" pitchFamily="2" charset="2"/>
              <a:buChar char="§"/>
            </a:pPr>
            <a:r>
              <a:rPr lang="en-US" dirty="0" smtClean="0">
                <a:solidFill>
                  <a:schemeClr val="tx1"/>
                </a:solidFill>
                <a:latin typeface="+mj-lt"/>
              </a:rPr>
              <a:t>The curve is typical of performance levels at TREC.</a:t>
            </a:r>
          </a:p>
          <a:p>
            <a:pPr lvl="1">
              <a:spcBef>
                <a:spcPts val="0"/>
              </a:spcBef>
              <a:buClr>
                <a:srgbClr val="336699"/>
              </a:buClr>
              <a:buFont typeface="Wingdings" pitchFamily="2" charset="2"/>
              <a:buChar char="§"/>
            </a:pPr>
            <a:r>
              <a:rPr lang="en-US" dirty="0" smtClean="0">
                <a:solidFill>
                  <a:schemeClr val="tx1"/>
                </a:solidFill>
                <a:latin typeface="+mj-lt"/>
              </a:rPr>
              <a:t>Note that performance is not very good!</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65</a:t>
            </a:fld>
            <a:endParaRPr lang="en-US"/>
          </a:p>
        </p:txBody>
      </p:sp>
      <p:pic>
        <p:nvPicPr>
          <p:cNvPr id="8" name="Picture 7" descr="3308.png"/>
          <p:cNvPicPr>
            <a:picLocks noChangeAspect="1"/>
          </p:cNvPicPr>
          <p:nvPr/>
        </p:nvPicPr>
        <p:blipFill>
          <a:blip r:embed="rId3" cstate="print"/>
          <a:stretch>
            <a:fillRect/>
          </a:stretch>
        </p:blipFill>
        <p:spPr>
          <a:xfrm>
            <a:off x="811547" y="1500174"/>
            <a:ext cx="4405153" cy="3024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7C45D47-249A-4728-A6C0-24CB69B52906}" type="slidenum">
              <a:rPr lang="zh-CN" altLang="en-US">
                <a:latin typeface="Arial" panose="020B0604020202020204" pitchFamily="34" charset="0"/>
              </a:rPr>
              <a:pPr/>
              <a:t>66</a:t>
            </a:fld>
            <a:endParaRPr lang="en-US" altLang="zh-CN">
              <a:latin typeface="Arial" panose="020B0604020202020204" pitchFamily="34" charset="0"/>
            </a:endParaRPr>
          </a:p>
        </p:txBody>
      </p:sp>
      <p:sp>
        <p:nvSpPr>
          <p:cNvPr id="49155"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Discounted Cumulative Gain (DCG)</a:t>
            </a:r>
          </a:p>
        </p:txBody>
      </p:sp>
      <p:sp>
        <p:nvSpPr>
          <p:cNvPr id="49156" name="Content Placeholder 2"/>
          <p:cNvSpPr>
            <a:spLocks noGrp="1"/>
          </p:cNvSpPr>
          <p:nvPr>
            <p:ph idx="4294967295"/>
          </p:nvPr>
        </p:nvSpPr>
        <p:spPr/>
        <p:txBody>
          <a:bodyPr/>
          <a:lstStyle/>
          <a:p>
            <a:pPr eaLnBrk="1" hangingPunct="1"/>
            <a:r>
              <a:rPr lang="en-US" altLang="zh-CN" smtClean="0">
                <a:ea typeface="宋体" panose="02010600030101010101" pitchFamily="2" charset="-122"/>
              </a:rPr>
              <a:t>Popular measure for evaluating web search and related tasks</a:t>
            </a:r>
          </a:p>
          <a:p>
            <a:pPr lvl="1" eaLnBrk="1" hangingPunct="1"/>
            <a:r>
              <a:rPr lang="en-US" altLang="zh-CN" smtClean="0">
                <a:ea typeface="宋体" panose="02010600030101010101" pitchFamily="2" charset="-122"/>
              </a:rPr>
              <a:t>Use graded relevance</a:t>
            </a:r>
          </a:p>
          <a:p>
            <a:pPr eaLnBrk="1" hangingPunct="1"/>
            <a:r>
              <a:rPr lang="en-US" altLang="zh-CN" smtClean="0">
                <a:ea typeface="宋体" panose="02010600030101010101" pitchFamily="2" charset="-122"/>
              </a:rPr>
              <a:t>Two assumptions:</a:t>
            </a:r>
          </a:p>
          <a:p>
            <a:pPr lvl="1" eaLnBrk="1" hangingPunct="1"/>
            <a:r>
              <a:rPr lang="en-US" altLang="zh-CN" smtClean="0">
                <a:ea typeface="宋体" panose="02010600030101010101" pitchFamily="2" charset="-122"/>
              </a:rPr>
              <a:t>Highly relevant documents are more useful than marginally relevant document</a:t>
            </a:r>
          </a:p>
          <a:p>
            <a:pPr lvl="1" eaLnBrk="1" hangingPunct="1"/>
            <a:r>
              <a:rPr lang="en-US" altLang="zh-CN" smtClean="0">
                <a:ea typeface="宋体" panose="02010600030101010101" pitchFamily="2" charset="-122"/>
              </a:rPr>
              <a:t>the lower the ranked position of a relevant document, the less useful it is for the user, since it is less likely to be examined</a:t>
            </a:r>
          </a:p>
        </p:txBody>
      </p:sp>
    </p:spTree>
    <p:extLst>
      <p:ext uri="{BB962C8B-B14F-4D97-AF65-F5344CB8AC3E}">
        <p14:creationId xmlns:p14="http://schemas.microsoft.com/office/powerpoint/2010/main" val="294655991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D6DF80B-F97D-472D-B6CC-F68AFA5969A1}" type="slidenum">
              <a:rPr lang="zh-CN" altLang="en-US">
                <a:latin typeface="Arial" panose="020B0604020202020204" pitchFamily="34" charset="0"/>
              </a:rPr>
              <a:pPr/>
              <a:t>67</a:t>
            </a:fld>
            <a:endParaRPr lang="en-US" altLang="zh-CN">
              <a:latin typeface="Arial" panose="020B0604020202020204" pitchFamily="34" charset="0"/>
            </a:endParaRPr>
          </a:p>
        </p:txBody>
      </p:sp>
      <p:sp>
        <p:nvSpPr>
          <p:cNvPr id="50179"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Discounted Cumulative Gain</a:t>
            </a:r>
          </a:p>
        </p:txBody>
      </p:sp>
      <p:sp>
        <p:nvSpPr>
          <p:cNvPr id="50180" name="Content Placeholder 2"/>
          <p:cNvSpPr>
            <a:spLocks noGrp="1"/>
          </p:cNvSpPr>
          <p:nvPr>
            <p:ph idx="4294967295"/>
          </p:nvPr>
        </p:nvSpPr>
        <p:spPr/>
        <p:txBody>
          <a:bodyPr/>
          <a:lstStyle/>
          <a:p>
            <a:pPr eaLnBrk="1" hangingPunct="1">
              <a:lnSpc>
                <a:spcPct val="90000"/>
              </a:lnSpc>
            </a:pPr>
            <a:r>
              <a:rPr lang="en-US" altLang="zh-CN" smtClean="0">
                <a:ea typeface="宋体" panose="02010600030101010101" pitchFamily="2" charset="-122"/>
              </a:rPr>
              <a:t>Gain is accumulated starting at the top of the ranking and is </a:t>
            </a:r>
            <a:r>
              <a:rPr lang="en-US" altLang="zh-CN" i="1" smtClean="0">
                <a:ea typeface="宋体" panose="02010600030101010101" pitchFamily="2" charset="-122"/>
              </a:rPr>
              <a:t>discounted</a:t>
            </a:r>
            <a:r>
              <a:rPr lang="en-US" altLang="zh-CN" smtClean="0">
                <a:ea typeface="宋体" panose="02010600030101010101" pitchFamily="2" charset="-122"/>
              </a:rPr>
              <a:t> at lower ranks</a:t>
            </a:r>
          </a:p>
          <a:p>
            <a:pPr lvl="1" eaLnBrk="1" hangingPunct="1">
              <a:lnSpc>
                <a:spcPct val="90000"/>
              </a:lnSpc>
            </a:pPr>
            <a:r>
              <a:rPr lang="en-US" altLang="zh-CN" smtClean="0">
                <a:ea typeface="宋体" panose="02010600030101010101" pitchFamily="2" charset="-122"/>
              </a:rPr>
              <a:t>Typical discount is 1/</a:t>
            </a:r>
            <a:r>
              <a:rPr lang="en-US" altLang="zh-CN" i="1" smtClean="0">
                <a:ea typeface="宋体" panose="02010600030101010101" pitchFamily="2" charset="-122"/>
              </a:rPr>
              <a:t>log (rank)</a:t>
            </a:r>
            <a:endParaRPr lang="en-US" altLang="zh-CN" smtClean="0">
              <a:ea typeface="宋体" panose="02010600030101010101" pitchFamily="2" charset="-122"/>
            </a:endParaRPr>
          </a:p>
          <a:p>
            <a:pPr lvl="1" eaLnBrk="1" hangingPunct="1">
              <a:lnSpc>
                <a:spcPct val="90000"/>
              </a:lnSpc>
            </a:pPr>
            <a:r>
              <a:rPr lang="en-US" altLang="zh-CN" smtClean="0">
                <a:ea typeface="宋体" panose="02010600030101010101" pitchFamily="2" charset="-122"/>
              </a:rPr>
              <a:t>With base 2, the discount at rank 4 is 1/2, and at rank 8 it is 1/3</a:t>
            </a:r>
            <a:endParaRPr lang="en-US" altLang="zh-CN" i="1" smtClean="0">
              <a:ea typeface="宋体" panose="02010600030101010101" pitchFamily="2" charset="-122"/>
            </a:endParaRPr>
          </a:p>
        </p:txBody>
      </p:sp>
      <p:pic>
        <p:nvPicPr>
          <p:cNvPr id="50181" name="Picture 3"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419600"/>
            <a:ext cx="4572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5181600"/>
            <a:ext cx="44196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61094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3C7714-85F1-43C3-9C43-A75F3AC232BD}" type="slidenum">
              <a:rPr lang="zh-CN" altLang="en-US">
                <a:latin typeface="Arial" panose="020B0604020202020204" pitchFamily="34" charset="0"/>
              </a:rPr>
              <a:pPr/>
              <a:t>68</a:t>
            </a:fld>
            <a:endParaRPr lang="en-US" altLang="zh-CN">
              <a:latin typeface="Arial" panose="020B0604020202020204" pitchFamily="34" charset="0"/>
            </a:endParaRPr>
          </a:p>
        </p:txBody>
      </p:sp>
      <p:sp>
        <p:nvSpPr>
          <p:cNvPr id="51203"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DCG Example</a:t>
            </a:r>
          </a:p>
        </p:txBody>
      </p:sp>
      <p:sp>
        <p:nvSpPr>
          <p:cNvPr id="51204" name="Content Placeholder 2"/>
          <p:cNvSpPr>
            <a:spLocks noGrp="1"/>
          </p:cNvSpPr>
          <p:nvPr>
            <p:ph idx="4294967295"/>
          </p:nvPr>
        </p:nvSpPr>
        <p:spPr/>
        <p:txBody>
          <a:bodyPr/>
          <a:lstStyle/>
          <a:p>
            <a:pPr eaLnBrk="1" hangingPunct="1"/>
            <a:r>
              <a:rPr lang="en-US" altLang="zh-CN" smtClean="0">
                <a:ea typeface="宋体" panose="02010600030101010101" pitchFamily="2" charset="-122"/>
              </a:rPr>
              <a:t>10 ranked documents judged on 0-3 relevance scale: </a:t>
            </a:r>
          </a:p>
          <a:p>
            <a:pPr lvl="1" eaLnBrk="1" hangingPunct="1">
              <a:buFont typeface="Wingdings" panose="05000000000000000000" pitchFamily="2" charset="2"/>
              <a:buNone/>
            </a:pPr>
            <a:r>
              <a:rPr lang="en-US" altLang="zh-CN" smtClean="0">
                <a:ea typeface="宋体" panose="02010600030101010101" pitchFamily="2" charset="-122"/>
              </a:rPr>
              <a:t>3, 2, 3, 0, 0, 1, 2, 2, 3, 0</a:t>
            </a:r>
          </a:p>
          <a:p>
            <a:pPr eaLnBrk="1" hangingPunct="1"/>
            <a:r>
              <a:rPr lang="en-US" altLang="zh-CN" smtClean="0">
                <a:ea typeface="宋体" panose="02010600030101010101" pitchFamily="2" charset="-122"/>
              </a:rPr>
              <a:t>discounted gain: </a:t>
            </a:r>
          </a:p>
          <a:p>
            <a:pPr lvl="1" eaLnBrk="1" hangingPunct="1">
              <a:buFont typeface="Wingdings" panose="05000000000000000000" pitchFamily="2" charset="2"/>
              <a:buNone/>
            </a:pPr>
            <a:r>
              <a:rPr lang="en-US" altLang="zh-CN" smtClean="0">
                <a:ea typeface="宋体" panose="02010600030101010101" pitchFamily="2" charset="-122"/>
              </a:rPr>
              <a:t>3, 2/1, 3/1.59, 0, 0, 1/2.59, 2/2.81, 2/3, 3/3.17, 0 </a:t>
            </a:r>
          </a:p>
          <a:p>
            <a:pPr lvl="1" eaLnBrk="1" hangingPunct="1">
              <a:buFont typeface="Wingdings" panose="05000000000000000000" pitchFamily="2" charset="2"/>
              <a:buNone/>
            </a:pPr>
            <a:r>
              <a:rPr lang="en-US" altLang="zh-CN" smtClean="0">
                <a:ea typeface="宋体" panose="02010600030101010101" pitchFamily="2" charset="-122"/>
              </a:rPr>
              <a:t>= 3, 2, 1.89, 0, 0, 0.39, 0.71, 0.67, 0.95, 0</a:t>
            </a:r>
          </a:p>
          <a:p>
            <a:pPr eaLnBrk="1" hangingPunct="1"/>
            <a:r>
              <a:rPr lang="en-US" altLang="zh-CN" smtClean="0">
                <a:ea typeface="宋体" panose="02010600030101010101" pitchFamily="2" charset="-122"/>
              </a:rPr>
              <a:t>DCG:</a:t>
            </a:r>
          </a:p>
          <a:p>
            <a:pPr lvl="1" eaLnBrk="1" hangingPunct="1">
              <a:buFont typeface="Wingdings" panose="05000000000000000000" pitchFamily="2" charset="2"/>
              <a:buNone/>
            </a:pPr>
            <a:r>
              <a:rPr lang="en-US" altLang="zh-CN" smtClean="0">
                <a:ea typeface="宋体" panose="02010600030101010101" pitchFamily="2" charset="-122"/>
              </a:rPr>
              <a:t>3, 5, 6.89, 6.89, 6.89, 7.28, 7.99, 8.66, 9.61, 9.61</a:t>
            </a:r>
          </a:p>
          <a:p>
            <a:pPr eaLnBrk="1" hangingPunct="1"/>
            <a:endParaRPr lang="en-US" altLang="zh-CN" smtClean="0">
              <a:ea typeface="宋体" panose="02010600030101010101" pitchFamily="2" charset="-122"/>
            </a:endParaRPr>
          </a:p>
          <a:p>
            <a:pPr lvl="2" eaLnBrk="1" hangingPunct="1">
              <a:buFont typeface="Wingdings" panose="05000000000000000000" pitchFamily="2" charset="2"/>
              <a:buNone/>
            </a:pPr>
            <a:endParaRPr lang="en-US" altLang="zh-CN" smtClean="0">
              <a:ea typeface="宋体" panose="02010600030101010101" pitchFamily="2" charset="-122"/>
            </a:endParaRPr>
          </a:p>
        </p:txBody>
      </p:sp>
    </p:spTree>
    <p:extLst>
      <p:ext uri="{BB962C8B-B14F-4D97-AF65-F5344CB8AC3E}">
        <p14:creationId xmlns:p14="http://schemas.microsoft.com/office/powerpoint/2010/main" val="153548203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ROC </a:t>
            </a:r>
            <a:r>
              <a:rPr lang="de-DE" sz="3600" dirty="0" err="1" smtClean="0">
                <a:solidFill>
                  <a:schemeClr val="tx1"/>
                </a:solidFill>
                <a:latin typeface="+mj-lt"/>
              </a:rPr>
              <a:t>curve</a:t>
            </a:r>
            <a:endParaRPr lang="de-DE" sz="3600" dirty="0" smtClean="0">
              <a:solidFill>
                <a:schemeClr val="tx1"/>
              </a:solidFill>
              <a:latin typeface="+mj-lt"/>
            </a:endParaRPr>
          </a:p>
        </p:txBody>
      </p:sp>
      <p:sp>
        <p:nvSpPr>
          <p:cNvPr id="84996" name="Text Box 3"/>
          <p:cNvSpPr txBox="1">
            <a:spLocks noChangeArrowheads="1"/>
          </p:cNvSpPr>
          <p:nvPr/>
        </p:nvSpPr>
        <p:spPr bwMode="auto">
          <a:xfrm>
            <a:off x="142844" y="4929222"/>
            <a:ext cx="8715436" cy="1214422"/>
          </a:xfrm>
          <a:prstGeom prst="rect">
            <a:avLst/>
          </a:prstGeom>
          <a:noFill/>
          <a:ln w="9525">
            <a:noFill/>
            <a:round/>
            <a:headEnd/>
            <a:tailEnd/>
          </a:ln>
        </p:spPr>
        <p:txBody>
          <a:bodyPr/>
          <a:lstStyle/>
          <a:p>
            <a:pPr lvl="1">
              <a:buClr>
                <a:srgbClr val="336699"/>
              </a:buClr>
              <a:buFont typeface="Wingdings" pitchFamily="2" charset="2"/>
              <a:buChar char="§"/>
            </a:pPr>
            <a:r>
              <a:rPr lang="de-DE" dirty="0" err="1" smtClean="0">
                <a:solidFill>
                  <a:schemeClr val="tx1"/>
                </a:solidFill>
                <a:latin typeface="+mj-lt"/>
              </a:rPr>
              <a:t>Similar</a:t>
            </a:r>
            <a:r>
              <a:rPr lang="de-DE" dirty="0" smtClean="0">
                <a:solidFill>
                  <a:schemeClr val="tx1"/>
                </a:solidFill>
                <a:latin typeface="+mj-lt"/>
              </a:rPr>
              <a:t> </a:t>
            </a:r>
            <a:r>
              <a:rPr lang="de-DE" dirty="0" err="1" smtClean="0">
                <a:solidFill>
                  <a:schemeClr val="tx1"/>
                </a:solidFill>
                <a:latin typeface="+mj-lt"/>
              </a:rPr>
              <a:t>to</a:t>
            </a:r>
            <a:r>
              <a:rPr lang="de-DE" dirty="0" smtClean="0">
                <a:solidFill>
                  <a:schemeClr val="tx1"/>
                </a:solidFill>
                <a:latin typeface="+mj-lt"/>
              </a:rPr>
              <a:t> </a:t>
            </a:r>
            <a:r>
              <a:rPr lang="de-DE" dirty="0" err="1" smtClean="0">
                <a:solidFill>
                  <a:schemeClr val="tx1"/>
                </a:solidFill>
                <a:latin typeface="+mj-lt"/>
              </a:rPr>
              <a:t>precision-recall</a:t>
            </a:r>
            <a:r>
              <a:rPr lang="de-DE" dirty="0" smtClean="0">
                <a:solidFill>
                  <a:schemeClr val="tx1"/>
                </a:solidFill>
                <a:latin typeface="+mj-lt"/>
              </a:rPr>
              <a:t> </a:t>
            </a:r>
            <a:r>
              <a:rPr lang="de-DE" dirty="0" err="1" smtClean="0">
                <a:solidFill>
                  <a:schemeClr val="tx1"/>
                </a:solidFill>
                <a:latin typeface="+mj-lt"/>
              </a:rPr>
              <a:t>graph</a:t>
            </a:r>
            <a:endParaRPr lang="de-DE" dirty="0" smtClean="0">
              <a:solidFill>
                <a:schemeClr val="tx1"/>
              </a:solidFill>
              <a:latin typeface="+mj-lt"/>
            </a:endParaRPr>
          </a:p>
          <a:p>
            <a:pPr lvl="1">
              <a:buClr>
                <a:srgbClr val="336699"/>
              </a:buClr>
              <a:buFont typeface="Wingdings" pitchFamily="2" charset="2"/>
              <a:buChar char="§"/>
            </a:pPr>
            <a:r>
              <a:rPr lang="en-US" dirty="0" smtClean="0">
                <a:solidFill>
                  <a:schemeClr val="tx1"/>
                </a:solidFill>
                <a:latin typeface="+mj-lt"/>
              </a:rPr>
              <a:t>But we are only interested in the small area in the lower left </a:t>
            </a:r>
            <a:r>
              <a:rPr lang="de-DE" dirty="0" err="1" smtClean="0">
                <a:solidFill>
                  <a:schemeClr val="tx1"/>
                </a:solidFill>
                <a:latin typeface="+mj-lt"/>
              </a:rPr>
              <a:t>corner</a:t>
            </a:r>
            <a:r>
              <a:rPr lang="de-DE" dirty="0" smtClean="0">
                <a:solidFill>
                  <a:schemeClr val="tx1"/>
                </a:solidFill>
                <a:latin typeface="+mj-lt"/>
              </a:rPr>
              <a:t>.</a:t>
            </a:r>
          </a:p>
          <a:p>
            <a:pPr lvl="1">
              <a:buClr>
                <a:srgbClr val="336699"/>
              </a:buClr>
              <a:buFont typeface="Wingdings" pitchFamily="2" charset="2"/>
              <a:buChar char="§"/>
            </a:pPr>
            <a:r>
              <a:rPr lang="en-US" dirty="0" smtClean="0">
                <a:solidFill>
                  <a:schemeClr val="tx1"/>
                </a:solidFill>
                <a:latin typeface="+mj-lt"/>
              </a:rPr>
              <a:t>Precision-recall graph “blows up” this area.</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69</a:t>
            </a:fld>
            <a:endParaRPr lang="en-US"/>
          </a:p>
        </p:txBody>
      </p:sp>
      <p:pic>
        <p:nvPicPr>
          <p:cNvPr id="9" name="Picture 8" descr="3408.png"/>
          <p:cNvPicPr>
            <a:picLocks noChangeAspect="1"/>
          </p:cNvPicPr>
          <p:nvPr/>
        </p:nvPicPr>
        <p:blipFill>
          <a:blip r:embed="rId3" cstate="print"/>
          <a:stretch>
            <a:fillRect/>
          </a:stretch>
        </p:blipFill>
        <p:spPr>
          <a:xfrm>
            <a:off x="785785" y="1571611"/>
            <a:ext cx="5143537" cy="329242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Use min heap for selecting top </a:t>
            </a:r>
            <a:r>
              <a:rPr lang="en-US" sz="3600" i="1" dirty="0" smtClean="0">
                <a:solidFill>
                  <a:schemeClr val="tx1"/>
                </a:solidFill>
                <a:latin typeface="+mj-lt"/>
              </a:rPr>
              <a:t>k</a:t>
            </a:r>
            <a:r>
              <a:rPr lang="en-US" sz="3600" dirty="0" smtClean="0">
                <a:solidFill>
                  <a:schemeClr val="tx1"/>
                </a:solidFill>
                <a:latin typeface="+mj-lt"/>
              </a:rPr>
              <a:t> </a:t>
            </a:r>
            <a:r>
              <a:rPr lang="en-US" sz="3600" dirty="0" err="1" smtClean="0">
                <a:solidFill>
                  <a:schemeClr val="tx1"/>
                </a:solidFill>
                <a:latin typeface="+mj-lt"/>
              </a:rPr>
              <a:t>ouf</a:t>
            </a:r>
            <a:r>
              <a:rPr lang="en-US" sz="3600" dirty="0" smtClean="0">
                <a:solidFill>
                  <a:schemeClr val="tx1"/>
                </a:solidFill>
                <a:latin typeface="+mj-lt"/>
              </a:rPr>
              <a:t> of </a:t>
            </a:r>
            <a:r>
              <a:rPr lang="en-US" sz="3600" i="1" dirty="0" smtClean="0">
                <a:solidFill>
                  <a:schemeClr val="tx1"/>
                </a:solidFill>
                <a:latin typeface="+mj-lt"/>
              </a:rPr>
              <a:t>N</a:t>
            </a:r>
          </a:p>
        </p:txBody>
      </p:sp>
      <p:sp>
        <p:nvSpPr>
          <p:cNvPr id="84996" name="Text Box 3"/>
          <p:cNvSpPr txBox="1">
            <a:spLocks noChangeArrowheads="1"/>
          </p:cNvSpPr>
          <p:nvPr/>
        </p:nvSpPr>
        <p:spPr bwMode="auto">
          <a:xfrm>
            <a:off x="214282" y="2000264"/>
            <a:ext cx="828680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Use a binary min heap</a:t>
            </a:r>
          </a:p>
          <a:p>
            <a:pPr lvl="1">
              <a:spcBef>
                <a:spcPts val="700"/>
              </a:spcBef>
              <a:buClr>
                <a:srgbClr val="336699"/>
              </a:buClr>
              <a:buFont typeface="Wingdings" pitchFamily="2" charset="2"/>
              <a:buChar char="§"/>
            </a:pPr>
            <a:r>
              <a:rPr lang="en-US" dirty="0" smtClean="0">
                <a:solidFill>
                  <a:srgbClr val="0070C0"/>
                </a:solidFill>
                <a:latin typeface="+mj-lt"/>
              </a:rPr>
              <a:t>A binary min heap is a binary tree in which each node’s value is less than the values of its children.</a:t>
            </a:r>
          </a:p>
          <a:p>
            <a:pPr lvl="1">
              <a:spcBef>
                <a:spcPts val="700"/>
              </a:spcBef>
              <a:buClr>
                <a:srgbClr val="336699"/>
              </a:buClr>
              <a:buFont typeface="Wingdings" pitchFamily="2" charset="2"/>
              <a:buChar char="§"/>
            </a:pPr>
            <a:r>
              <a:rPr lang="en-US" dirty="0" smtClean="0">
                <a:solidFill>
                  <a:schemeClr val="tx1"/>
                </a:solidFill>
                <a:latin typeface="+mj-lt"/>
              </a:rPr>
              <a:t>It takes </a:t>
            </a:r>
            <a:r>
              <a:rPr lang="en-US" i="1" dirty="0" smtClean="0">
                <a:solidFill>
                  <a:schemeClr val="tx1"/>
                </a:solidFill>
                <a:latin typeface="+mj-lt"/>
              </a:rPr>
              <a:t>O</a:t>
            </a:r>
            <a:r>
              <a:rPr lang="en-US" dirty="0" smtClean="0">
                <a:solidFill>
                  <a:schemeClr val="tx1"/>
                </a:solidFill>
                <a:latin typeface="+mj-lt"/>
              </a:rPr>
              <a:t>(</a:t>
            </a:r>
            <a:r>
              <a:rPr lang="en-US" i="1" dirty="0" smtClean="0">
                <a:solidFill>
                  <a:schemeClr val="tx1"/>
                </a:solidFill>
                <a:latin typeface="+mj-lt"/>
              </a:rPr>
              <a:t>N</a:t>
            </a:r>
            <a:r>
              <a:rPr lang="en-US" dirty="0" smtClean="0">
                <a:solidFill>
                  <a:schemeClr val="tx1"/>
                </a:solidFill>
                <a:latin typeface="+mj-lt"/>
              </a:rPr>
              <a:t> log </a:t>
            </a:r>
            <a:r>
              <a:rPr lang="en-US" i="1" dirty="0" smtClean="0">
                <a:solidFill>
                  <a:schemeClr val="tx1"/>
                </a:solidFill>
                <a:latin typeface="+mj-lt"/>
              </a:rPr>
              <a:t>k</a:t>
            </a:r>
            <a:r>
              <a:rPr lang="en-US" dirty="0" smtClean="0">
                <a:solidFill>
                  <a:schemeClr val="tx1"/>
                </a:solidFill>
                <a:latin typeface="+mj-lt"/>
              </a:rPr>
              <a:t>) operations to construct the </a:t>
            </a:r>
            <a:r>
              <a:rPr lang="en-US" i="1" dirty="0" smtClean="0">
                <a:solidFill>
                  <a:schemeClr val="tx1"/>
                </a:solidFill>
                <a:latin typeface="+mj-lt"/>
              </a:rPr>
              <a:t>k</a:t>
            </a:r>
            <a:r>
              <a:rPr lang="en-US" dirty="0" smtClean="0">
                <a:solidFill>
                  <a:schemeClr val="tx1"/>
                </a:solidFill>
                <a:latin typeface="+mj-lt"/>
              </a:rPr>
              <a:t>-heap containing the </a:t>
            </a:r>
            <a:r>
              <a:rPr lang="en-US" i="1" dirty="0" smtClean="0">
                <a:solidFill>
                  <a:schemeClr val="tx1"/>
                </a:solidFill>
                <a:latin typeface="+mj-lt"/>
              </a:rPr>
              <a:t>k</a:t>
            </a:r>
            <a:r>
              <a:rPr lang="en-US" dirty="0" smtClean="0">
                <a:solidFill>
                  <a:schemeClr val="tx1"/>
                </a:solidFill>
                <a:latin typeface="+mj-lt"/>
              </a:rPr>
              <a:t> largest values (where </a:t>
            </a:r>
            <a:r>
              <a:rPr lang="en-US" i="1" dirty="0" smtClean="0">
                <a:solidFill>
                  <a:schemeClr val="tx1"/>
                </a:solidFill>
                <a:latin typeface="+mj-lt"/>
              </a:rPr>
              <a:t>N</a:t>
            </a:r>
            <a:r>
              <a:rPr lang="en-US" dirty="0" smtClean="0">
                <a:solidFill>
                  <a:schemeClr val="tx1"/>
                </a:solidFill>
                <a:latin typeface="+mj-lt"/>
              </a:rPr>
              <a:t> is the number of </a:t>
            </a:r>
            <a:r>
              <a:rPr lang="de-DE" dirty="0" err="1" smtClean="0">
                <a:solidFill>
                  <a:schemeClr val="tx1"/>
                </a:solidFill>
                <a:latin typeface="+mj-lt"/>
              </a:rPr>
              <a:t>documents</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Essentially linear in </a:t>
            </a:r>
            <a:r>
              <a:rPr lang="en-US" i="1" dirty="0" smtClean="0">
                <a:solidFill>
                  <a:schemeClr val="tx1"/>
                </a:solidFill>
                <a:latin typeface="+mj-lt"/>
              </a:rPr>
              <a:t>N</a:t>
            </a:r>
            <a:r>
              <a:rPr lang="en-US" dirty="0" smtClean="0">
                <a:solidFill>
                  <a:schemeClr val="tx1"/>
                </a:solidFill>
                <a:latin typeface="+mj-lt"/>
              </a:rPr>
              <a:t> for small k and large </a:t>
            </a:r>
            <a:r>
              <a:rPr lang="en-US" i="1" dirty="0" smtClean="0">
                <a:solidFill>
                  <a:schemeClr val="tx1"/>
                </a:solidFill>
                <a:latin typeface="+mj-lt"/>
              </a:rPr>
              <a:t>N</a:t>
            </a:r>
            <a:r>
              <a:rPr lang="en-US" dirty="0" smtClean="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Variance of measures like precision/recall</a:t>
            </a:r>
          </a:p>
        </p:txBody>
      </p:sp>
      <p:sp>
        <p:nvSpPr>
          <p:cNvPr id="84996" name="Text Box 3"/>
          <p:cNvSpPr txBox="1">
            <a:spLocks noChangeArrowheads="1"/>
          </p:cNvSpPr>
          <p:nvPr/>
        </p:nvSpPr>
        <p:spPr bwMode="auto">
          <a:xfrm>
            <a:off x="214282" y="2071678"/>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For a test collection, it is usual that a system does badly on some information needs (e.g., </a:t>
            </a:r>
            <a:r>
              <a:rPr lang="en-US" i="1" dirty="0" smtClean="0">
                <a:solidFill>
                  <a:schemeClr val="tx1"/>
                </a:solidFill>
                <a:latin typeface="+mj-lt"/>
              </a:rPr>
              <a:t>P </a:t>
            </a:r>
            <a:r>
              <a:rPr lang="en-US" dirty="0" smtClean="0">
                <a:solidFill>
                  <a:schemeClr val="tx1"/>
                </a:solidFill>
                <a:latin typeface="+mj-lt"/>
              </a:rPr>
              <a:t>= 0.2 at </a:t>
            </a:r>
            <a:r>
              <a:rPr lang="en-US" i="1" dirty="0" smtClean="0">
                <a:solidFill>
                  <a:schemeClr val="tx1"/>
                </a:solidFill>
                <a:latin typeface="+mj-lt"/>
              </a:rPr>
              <a:t>R </a:t>
            </a:r>
            <a:r>
              <a:rPr lang="en-US" dirty="0" smtClean="0">
                <a:solidFill>
                  <a:schemeClr val="tx1"/>
                </a:solidFill>
                <a:latin typeface="+mj-lt"/>
              </a:rPr>
              <a:t>= 0.1) and really well on others (e.g.,</a:t>
            </a:r>
            <a:r>
              <a:rPr lang="en-US" i="1" dirty="0" smtClean="0">
                <a:solidFill>
                  <a:schemeClr val="tx1"/>
                </a:solidFill>
                <a:latin typeface="+mj-lt"/>
              </a:rPr>
              <a:t> P </a:t>
            </a:r>
            <a:r>
              <a:rPr lang="en-US" dirty="0" smtClean="0">
                <a:solidFill>
                  <a:schemeClr val="tx1"/>
                </a:solidFill>
                <a:latin typeface="+mj-lt"/>
              </a:rPr>
              <a:t>= 0.95 at </a:t>
            </a:r>
            <a:r>
              <a:rPr lang="en-US" i="1" dirty="0" smtClean="0">
                <a:solidFill>
                  <a:schemeClr val="tx1"/>
                </a:solidFill>
                <a:latin typeface="+mj-lt"/>
              </a:rPr>
              <a:t>R</a:t>
            </a:r>
            <a:r>
              <a:rPr lang="en-US" dirty="0" smtClean="0">
                <a:solidFill>
                  <a:schemeClr val="tx1"/>
                </a:solidFill>
                <a:latin typeface="+mj-lt"/>
              </a:rPr>
              <a:t> = 0.1).</a:t>
            </a:r>
          </a:p>
          <a:p>
            <a:pPr lvl="1">
              <a:spcBef>
                <a:spcPts val="700"/>
              </a:spcBef>
              <a:buClr>
                <a:srgbClr val="336699"/>
              </a:buClr>
              <a:buFont typeface="Wingdings" pitchFamily="2" charset="2"/>
              <a:buChar char="§"/>
            </a:pPr>
            <a:r>
              <a:rPr lang="en-US" dirty="0" smtClean="0">
                <a:solidFill>
                  <a:schemeClr val="tx1"/>
                </a:solidFill>
                <a:latin typeface="+mj-lt"/>
              </a:rPr>
              <a:t>Indeed, it is usually the case that the </a:t>
            </a:r>
            <a:r>
              <a:rPr lang="en-US" dirty="0" smtClean="0">
                <a:solidFill>
                  <a:srgbClr val="0070C0"/>
                </a:solidFill>
                <a:latin typeface="+mj-lt"/>
              </a:rPr>
              <a:t>variance of the same system across queries </a:t>
            </a:r>
            <a:r>
              <a:rPr lang="en-US" dirty="0" smtClean="0">
                <a:solidFill>
                  <a:schemeClr val="tx1"/>
                </a:solidFill>
                <a:latin typeface="+mj-lt"/>
              </a:rPr>
              <a:t>is much </a:t>
            </a:r>
            <a:r>
              <a:rPr lang="en-US" dirty="0" smtClean="0">
                <a:solidFill>
                  <a:srgbClr val="0070C0"/>
                </a:solidFill>
                <a:latin typeface="+mj-lt"/>
              </a:rPr>
              <a:t>greater than the variance of different systems on the same query.</a:t>
            </a:r>
          </a:p>
          <a:p>
            <a:pPr lvl="1">
              <a:spcBef>
                <a:spcPts val="700"/>
              </a:spcBef>
              <a:buClr>
                <a:srgbClr val="336699"/>
              </a:buClr>
              <a:buFont typeface="Wingdings" pitchFamily="2" charset="2"/>
              <a:buChar char="§"/>
            </a:pPr>
            <a:r>
              <a:rPr lang="en-US" dirty="0" smtClean="0">
                <a:solidFill>
                  <a:schemeClr val="tx1"/>
                </a:solidFill>
                <a:latin typeface="+mj-lt"/>
              </a:rPr>
              <a:t>That is, there are easy information needs and hard ones.</a:t>
            </a:r>
          </a:p>
          <a:p>
            <a:pPr lvl="1">
              <a:spcBef>
                <a:spcPts val="700"/>
              </a:spcBef>
              <a:buClr>
                <a:srgbClr val="336699"/>
              </a:buClr>
              <a:buFont typeface="Wingdings" pitchFamily="2" charset="2"/>
              <a:buChar char="§"/>
            </a:pPr>
            <a:endParaRPr lang="en-US"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70</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08643D6-00A6-4432-A1A3-E2F1E3368A00}" type="slidenum">
              <a:rPr lang="zh-CN" altLang="en-US">
                <a:latin typeface="Arial" panose="020B0604020202020204" pitchFamily="34" charset="0"/>
              </a:rPr>
              <a:pPr/>
              <a:t>71</a:t>
            </a:fld>
            <a:endParaRPr lang="en-US" altLang="zh-CN">
              <a:latin typeface="Arial" panose="020B0604020202020204" pitchFamily="34" charset="0"/>
            </a:endParaRPr>
          </a:p>
        </p:txBody>
      </p:sp>
      <p:sp>
        <p:nvSpPr>
          <p:cNvPr id="52227" name="Rectangle 2"/>
          <p:cNvSpPr>
            <a:spLocks noGrp="1" noChangeArrowheads="1"/>
          </p:cNvSpPr>
          <p:nvPr>
            <p:ph type="title"/>
          </p:nvPr>
        </p:nvSpPr>
        <p:spPr/>
        <p:txBody>
          <a:bodyPr/>
          <a:lstStyle/>
          <a:p>
            <a:pPr eaLnBrk="1" hangingPunct="1"/>
            <a:r>
              <a:rPr lang="en-US" altLang="zh-CN" smtClean="0">
                <a:ea typeface="宋体" panose="02010600030101010101" pitchFamily="2" charset="-122"/>
              </a:rPr>
              <a:t>Efficiency Metrics</a:t>
            </a:r>
          </a:p>
        </p:txBody>
      </p:sp>
      <p:sp>
        <p:nvSpPr>
          <p:cNvPr id="444419" name="Rectangle 3"/>
          <p:cNvSpPr>
            <a:spLocks noGrp="1" noChangeArrowheads="1"/>
          </p:cNvSpPr>
          <p:nvPr>
            <p:ph type="body" idx="1"/>
          </p:nvPr>
        </p:nvSpPr>
        <p:spPr/>
        <p:txBody>
          <a:bodyPr/>
          <a:lstStyle/>
          <a:p>
            <a:pPr eaLnBrk="1" hangingPunct="1">
              <a:lnSpc>
                <a:spcPct val="90000"/>
              </a:lnSpc>
            </a:pPr>
            <a:r>
              <a:rPr lang="en-US" altLang="zh-CN" sz="2800" dirty="0" smtClean="0">
                <a:ea typeface="宋体" panose="02010600030101010101" pitchFamily="2" charset="-122"/>
              </a:rPr>
              <a:t>Query throughput</a:t>
            </a:r>
          </a:p>
          <a:p>
            <a:pPr lvl="1" eaLnBrk="1" hangingPunct="1">
              <a:lnSpc>
                <a:spcPct val="90000"/>
              </a:lnSpc>
            </a:pPr>
            <a:r>
              <a:rPr lang="en-US" altLang="zh-CN" sz="2400" dirty="0" smtClean="0">
                <a:ea typeface="宋体" panose="02010600030101010101" pitchFamily="2" charset="-122"/>
              </a:rPr>
              <a:t>The number of queries processed per second</a:t>
            </a:r>
          </a:p>
          <a:p>
            <a:pPr eaLnBrk="1" hangingPunct="1">
              <a:lnSpc>
                <a:spcPct val="90000"/>
              </a:lnSpc>
            </a:pPr>
            <a:r>
              <a:rPr lang="en-US" altLang="zh-CN" sz="2800" dirty="0" smtClean="0">
                <a:ea typeface="宋体" panose="02010600030101010101" pitchFamily="2" charset="-122"/>
              </a:rPr>
              <a:t>Query latency</a:t>
            </a:r>
          </a:p>
          <a:p>
            <a:pPr lvl="1" eaLnBrk="1" hangingPunct="1">
              <a:lnSpc>
                <a:spcPct val="90000"/>
              </a:lnSpc>
            </a:pPr>
            <a:r>
              <a:rPr lang="en-US" altLang="zh-CN" sz="2400" dirty="0" smtClean="0">
                <a:ea typeface="宋体" panose="02010600030101010101" pitchFamily="2" charset="-122"/>
              </a:rPr>
              <a:t>The time between issuing a query and receiving a response, measured in millisecond</a:t>
            </a:r>
          </a:p>
          <a:p>
            <a:pPr lvl="1" eaLnBrk="1" hangingPunct="1">
              <a:lnSpc>
                <a:spcPct val="90000"/>
              </a:lnSpc>
            </a:pPr>
            <a:r>
              <a:rPr lang="en-US" altLang="zh-CN" sz="2400" dirty="0" smtClean="0">
                <a:ea typeface="宋体" panose="02010600030101010101" pitchFamily="2" charset="-122"/>
              </a:rPr>
              <a:t>Users consider instantaneous if the latency is less than </a:t>
            </a:r>
            <a:r>
              <a:rPr lang="en-US" altLang="zh-CN" sz="2400" dirty="0" smtClean="0">
                <a:solidFill>
                  <a:srgbClr val="FF0000"/>
                </a:solidFill>
                <a:ea typeface="宋体" panose="02010600030101010101" pitchFamily="2" charset="-122"/>
              </a:rPr>
              <a:t>150 millisecond</a:t>
            </a:r>
          </a:p>
          <a:p>
            <a:pPr eaLnBrk="1" hangingPunct="1">
              <a:lnSpc>
                <a:spcPct val="90000"/>
              </a:lnSpc>
            </a:pPr>
            <a:r>
              <a:rPr lang="en-US" altLang="zh-CN" sz="2800" dirty="0" smtClean="0">
                <a:ea typeface="宋体" panose="02010600030101010101" pitchFamily="2" charset="-122"/>
              </a:rPr>
              <a:t>Relation between query throughput and latency</a:t>
            </a:r>
          </a:p>
          <a:p>
            <a:pPr lvl="1" eaLnBrk="1" hangingPunct="1">
              <a:lnSpc>
                <a:spcPct val="90000"/>
              </a:lnSpc>
            </a:pPr>
            <a:r>
              <a:rPr lang="en-US" altLang="zh-CN" sz="2400" dirty="0" smtClean="0">
                <a:ea typeface="宋体" panose="02010600030101010101" pitchFamily="2" charset="-122"/>
              </a:rPr>
              <a:t>High throughput </a:t>
            </a:r>
            <a:r>
              <a:rPr lang="en-US" altLang="zh-CN" sz="2400" dirty="0" smtClean="0">
                <a:ea typeface="宋体" panose="02010600030101010101" pitchFamily="2" charset="-122"/>
                <a:sym typeface="Wingdings" panose="05000000000000000000" pitchFamily="2" charset="2"/>
              </a:rPr>
              <a:t> handle multiple queries simultaneously  high latency</a:t>
            </a:r>
            <a:endParaRPr lang="en-US" altLang="zh-CN" sz="2400" dirty="0" smtClean="0">
              <a:ea typeface="宋体" panose="02010600030101010101" pitchFamily="2" charset="-122"/>
            </a:endParaRPr>
          </a:p>
        </p:txBody>
      </p:sp>
    </p:spTree>
    <p:extLst>
      <p:ext uri="{BB962C8B-B14F-4D97-AF65-F5344CB8AC3E}">
        <p14:creationId xmlns:p14="http://schemas.microsoft.com/office/powerpoint/2010/main" val="21309635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AF6A572-B46E-47D5-A441-6DF785815B0E}" type="slidenum">
              <a:rPr lang="zh-CN" altLang="en-US">
                <a:latin typeface="Arial" panose="020B0604020202020204" pitchFamily="34" charset="0"/>
              </a:rPr>
              <a:pPr/>
              <a:t>72</a:t>
            </a:fld>
            <a:endParaRPr lang="en-US" altLang="zh-CN">
              <a:latin typeface="Arial" panose="020B0604020202020204" pitchFamily="34" charset="0"/>
            </a:endParaRPr>
          </a:p>
        </p:txBody>
      </p:sp>
      <p:sp>
        <p:nvSpPr>
          <p:cNvPr id="53251"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Significance Tests</a:t>
            </a:r>
          </a:p>
        </p:txBody>
      </p:sp>
      <p:sp>
        <p:nvSpPr>
          <p:cNvPr id="53252" name="Content Placeholder 2"/>
          <p:cNvSpPr>
            <a:spLocks noGrp="1"/>
          </p:cNvSpPr>
          <p:nvPr>
            <p:ph idx="4294967295"/>
          </p:nvPr>
        </p:nvSpPr>
        <p:spPr>
          <a:xfrm>
            <a:off x="457200" y="1828800"/>
            <a:ext cx="8229600" cy="4876800"/>
          </a:xfrm>
        </p:spPr>
        <p:txBody>
          <a:bodyPr/>
          <a:lstStyle/>
          <a:p>
            <a:pPr eaLnBrk="1" hangingPunct="1">
              <a:lnSpc>
                <a:spcPct val="90000"/>
              </a:lnSpc>
            </a:pPr>
            <a:r>
              <a:rPr lang="en-US" altLang="zh-CN" dirty="0" smtClean="0">
                <a:ea typeface="宋体" panose="02010600030101010101" pitchFamily="2" charset="-122"/>
              </a:rPr>
              <a:t>Given the results from a number of queries, how can we conclude that ranking algorithm A is better than algorithm B?</a:t>
            </a:r>
          </a:p>
          <a:p>
            <a:pPr eaLnBrk="1" hangingPunct="1">
              <a:lnSpc>
                <a:spcPct val="90000"/>
              </a:lnSpc>
            </a:pPr>
            <a:r>
              <a:rPr lang="en-US" altLang="zh-CN" dirty="0" smtClean="0">
                <a:ea typeface="宋体" panose="02010600030101010101" pitchFamily="2" charset="-122"/>
              </a:rPr>
              <a:t>A significance test </a:t>
            </a:r>
          </a:p>
          <a:p>
            <a:pPr lvl="1" eaLnBrk="1" hangingPunct="1">
              <a:lnSpc>
                <a:spcPct val="90000"/>
              </a:lnSpc>
            </a:pPr>
            <a:r>
              <a:rPr lang="en-US" altLang="zh-CN" i="1" dirty="0" smtClean="0">
                <a:ea typeface="宋体" panose="02010600030101010101" pitchFamily="2" charset="-122"/>
              </a:rPr>
              <a:t>null hypothesis: </a:t>
            </a:r>
            <a:r>
              <a:rPr lang="en-US" altLang="zh-CN" dirty="0" smtClean="0">
                <a:ea typeface="宋体" panose="02010600030101010101" pitchFamily="2" charset="-122"/>
              </a:rPr>
              <a:t>no difference between A and B</a:t>
            </a:r>
          </a:p>
          <a:p>
            <a:pPr lvl="1" eaLnBrk="1" hangingPunct="1">
              <a:lnSpc>
                <a:spcPct val="90000"/>
              </a:lnSpc>
            </a:pPr>
            <a:r>
              <a:rPr lang="en-US" altLang="zh-CN" i="1" dirty="0" smtClean="0">
                <a:ea typeface="宋体" panose="02010600030101010101" pitchFamily="2" charset="-122"/>
              </a:rPr>
              <a:t>alternative hypothesis: </a:t>
            </a:r>
            <a:r>
              <a:rPr lang="en-US" altLang="zh-CN" dirty="0" smtClean="0">
                <a:ea typeface="宋体" panose="02010600030101010101" pitchFamily="2" charset="-122"/>
              </a:rPr>
              <a:t>B is better than A</a:t>
            </a:r>
          </a:p>
          <a:p>
            <a:pPr lvl="1" eaLnBrk="1" hangingPunct="1">
              <a:lnSpc>
                <a:spcPct val="90000"/>
              </a:lnSpc>
            </a:pPr>
            <a:r>
              <a:rPr lang="en-US" altLang="zh-CN" dirty="0" smtClean="0">
                <a:ea typeface="宋体" panose="02010600030101010101" pitchFamily="2" charset="-122"/>
              </a:rPr>
              <a:t>the </a:t>
            </a:r>
            <a:r>
              <a:rPr lang="en-US" altLang="zh-CN" i="1" dirty="0" smtClean="0">
                <a:solidFill>
                  <a:srgbClr val="FF0000"/>
                </a:solidFill>
                <a:ea typeface="宋体" panose="02010600030101010101" pitchFamily="2" charset="-122"/>
              </a:rPr>
              <a:t>power</a:t>
            </a:r>
            <a:r>
              <a:rPr lang="en-US" altLang="zh-CN" dirty="0" smtClean="0">
                <a:solidFill>
                  <a:srgbClr val="FF0000"/>
                </a:solidFill>
                <a:ea typeface="宋体" panose="02010600030101010101" pitchFamily="2" charset="-122"/>
              </a:rPr>
              <a:t> of a test </a:t>
            </a:r>
            <a:r>
              <a:rPr lang="en-US" altLang="zh-CN" dirty="0" smtClean="0">
                <a:ea typeface="宋体" panose="02010600030101010101" pitchFamily="2" charset="-122"/>
              </a:rPr>
              <a:t>is </a:t>
            </a:r>
            <a:r>
              <a:rPr lang="en-US" altLang="zh-CN" dirty="0" smtClean="0">
                <a:solidFill>
                  <a:srgbClr val="FF0000"/>
                </a:solidFill>
                <a:ea typeface="宋体" panose="02010600030101010101" pitchFamily="2" charset="-122"/>
              </a:rPr>
              <a:t>the probability that the test will reject the null hypothesis correctly</a:t>
            </a:r>
          </a:p>
          <a:p>
            <a:pPr lvl="1" eaLnBrk="1" hangingPunct="1">
              <a:lnSpc>
                <a:spcPct val="90000"/>
              </a:lnSpc>
            </a:pPr>
            <a:r>
              <a:rPr lang="en-US" altLang="zh-CN" dirty="0" smtClean="0">
                <a:ea typeface="宋体" panose="02010600030101010101" pitchFamily="2" charset="-122"/>
              </a:rPr>
              <a:t>increasing the number of queries in the experiment also increases power of test</a:t>
            </a:r>
          </a:p>
        </p:txBody>
      </p:sp>
    </p:spTree>
    <p:extLst>
      <p:ext uri="{BB962C8B-B14F-4D97-AF65-F5344CB8AC3E}">
        <p14:creationId xmlns:p14="http://schemas.microsoft.com/office/powerpoint/2010/main" val="213912941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74BF2C0F-05D6-4882-A325-BE394602789D}" type="slidenum">
              <a:rPr lang="en-US" smtClean="0"/>
              <a:pPr>
                <a:defRPr/>
              </a:pPr>
              <a:t>73</a:t>
            </a:fld>
            <a:endParaRPr lang="en-US"/>
          </a:p>
        </p:txBody>
      </p:sp>
      <p:sp>
        <p:nvSpPr>
          <p:cNvPr id="3" name="Rectangle 2"/>
          <p:cNvSpPr/>
          <p:nvPr/>
        </p:nvSpPr>
        <p:spPr>
          <a:xfrm>
            <a:off x="2843808" y="620688"/>
            <a:ext cx="2953053" cy="461665"/>
          </a:xfrm>
          <a:prstGeom prst="rect">
            <a:avLst/>
          </a:prstGeom>
        </p:spPr>
        <p:txBody>
          <a:bodyPr wrap="none">
            <a:spAutoFit/>
          </a:bodyPr>
          <a:lstStyle/>
          <a:p>
            <a:r>
              <a:rPr lang="tr-TR" dirty="0" err="1">
                <a:solidFill>
                  <a:schemeClr val="tx1">
                    <a:lumMod val="95000"/>
                    <a:lumOff val="5000"/>
                  </a:schemeClr>
                </a:solidFill>
              </a:rPr>
              <a:t>Significance</a:t>
            </a:r>
            <a:r>
              <a:rPr lang="tr-TR" dirty="0">
                <a:solidFill>
                  <a:schemeClr val="tx1">
                    <a:lumMod val="95000"/>
                    <a:lumOff val="5000"/>
                  </a:schemeClr>
                </a:solidFill>
              </a:rPr>
              <a:t> </a:t>
            </a:r>
            <a:r>
              <a:rPr lang="tr-TR" dirty="0" err="1">
                <a:solidFill>
                  <a:schemeClr val="tx1">
                    <a:lumMod val="95000"/>
                    <a:lumOff val="5000"/>
                  </a:schemeClr>
                </a:solidFill>
              </a:rPr>
              <a:t>Tests</a:t>
            </a:r>
            <a:r>
              <a:rPr lang="tr-TR" dirty="0">
                <a:solidFill>
                  <a:schemeClr val="tx1">
                    <a:lumMod val="95000"/>
                    <a:lumOff val="5000"/>
                  </a:schemeClr>
                </a:solidFill>
              </a:rPr>
              <a:t> </a:t>
            </a:r>
          </a:p>
        </p:txBody>
      </p:sp>
      <p:pic>
        <p:nvPicPr>
          <p:cNvPr id="4" name="Picture 3"/>
          <p:cNvPicPr>
            <a:picLocks noChangeAspect="1"/>
          </p:cNvPicPr>
          <p:nvPr/>
        </p:nvPicPr>
        <p:blipFill>
          <a:blip r:embed="rId2"/>
          <a:stretch>
            <a:fillRect/>
          </a:stretch>
        </p:blipFill>
        <p:spPr>
          <a:xfrm>
            <a:off x="179511" y="1444625"/>
            <a:ext cx="8640961" cy="5286375"/>
          </a:xfrm>
          <a:prstGeom prst="rect">
            <a:avLst/>
          </a:prstGeom>
        </p:spPr>
      </p:pic>
    </p:spTree>
    <p:extLst>
      <p:ext uri="{BB962C8B-B14F-4D97-AF65-F5344CB8AC3E}">
        <p14:creationId xmlns:p14="http://schemas.microsoft.com/office/powerpoint/2010/main" val="339647009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74BF2C0F-05D6-4882-A325-BE394602789D}" type="slidenum">
              <a:rPr lang="en-US" smtClean="0"/>
              <a:pPr>
                <a:defRPr/>
              </a:pPr>
              <a:t>74</a:t>
            </a:fld>
            <a:endParaRPr lang="en-US"/>
          </a:p>
        </p:txBody>
      </p:sp>
      <p:sp>
        <p:nvSpPr>
          <p:cNvPr id="4" name="Rectangle 3"/>
          <p:cNvSpPr/>
          <p:nvPr/>
        </p:nvSpPr>
        <p:spPr>
          <a:xfrm>
            <a:off x="2987824" y="692696"/>
            <a:ext cx="2611612" cy="461665"/>
          </a:xfrm>
          <a:prstGeom prst="rect">
            <a:avLst/>
          </a:prstGeom>
        </p:spPr>
        <p:txBody>
          <a:bodyPr wrap="none">
            <a:spAutoFit/>
          </a:bodyPr>
          <a:lstStyle/>
          <a:p>
            <a:r>
              <a:rPr lang="tr-TR" dirty="0" err="1">
                <a:solidFill>
                  <a:schemeClr val="tx1">
                    <a:lumMod val="95000"/>
                    <a:lumOff val="5000"/>
                  </a:schemeClr>
                </a:solidFill>
              </a:rPr>
              <a:t>One-Sided</a:t>
            </a:r>
            <a:r>
              <a:rPr lang="tr-TR" dirty="0">
                <a:solidFill>
                  <a:schemeClr val="tx1">
                    <a:lumMod val="95000"/>
                    <a:lumOff val="5000"/>
                  </a:schemeClr>
                </a:solidFill>
              </a:rPr>
              <a:t> Test </a:t>
            </a:r>
          </a:p>
        </p:txBody>
      </p:sp>
      <p:pic>
        <p:nvPicPr>
          <p:cNvPr id="5" name="Picture 4"/>
          <p:cNvPicPr>
            <a:picLocks noChangeAspect="1"/>
          </p:cNvPicPr>
          <p:nvPr/>
        </p:nvPicPr>
        <p:blipFill>
          <a:blip r:embed="rId2"/>
          <a:stretch>
            <a:fillRect/>
          </a:stretch>
        </p:blipFill>
        <p:spPr>
          <a:xfrm>
            <a:off x="323528" y="1628799"/>
            <a:ext cx="8356922" cy="4536505"/>
          </a:xfrm>
          <a:prstGeom prst="rect">
            <a:avLst/>
          </a:prstGeom>
        </p:spPr>
      </p:pic>
    </p:spTree>
    <p:extLst>
      <p:ext uri="{BB962C8B-B14F-4D97-AF65-F5344CB8AC3E}">
        <p14:creationId xmlns:p14="http://schemas.microsoft.com/office/powerpoint/2010/main" val="97279229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4F6F876-0153-441D-8581-67DBAB80751F}" type="slidenum">
              <a:rPr lang="zh-CN" altLang="en-US">
                <a:latin typeface="Arial" panose="020B0604020202020204" pitchFamily="34" charset="0"/>
              </a:rPr>
              <a:pPr/>
              <a:t>75</a:t>
            </a:fld>
            <a:endParaRPr lang="en-US" altLang="zh-CN">
              <a:latin typeface="Arial" panose="020B0604020202020204" pitchFamily="34" charset="0"/>
            </a:endParaRPr>
          </a:p>
        </p:txBody>
      </p:sp>
      <p:sp>
        <p:nvSpPr>
          <p:cNvPr id="54275"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Example Experimental Results</a:t>
            </a:r>
          </a:p>
        </p:txBody>
      </p:sp>
      <p:pic>
        <p:nvPicPr>
          <p:cNvPr id="54276" name="Picture 3" descr="TP_tmp.png"/>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57400"/>
            <a:ext cx="31242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9"/>
          <p:cNvSpPr txBox="1">
            <a:spLocks noChangeArrowheads="1"/>
          </p:cNvSpPr>
          <p:nvPr/>
        </p:nvSpPr>
        <p:spPr bwMode="auto">
          <a:xfrm>
            <a:off x="457200" y="5410200"/>
            <a:ext cx="4343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宋体" panose="02010600030101010101" pitchFamily="2" charset="-122"/>
              </a:rPr>
              <a:t>Significance level: </a:t>
            </a:r>
            <a:r>
              <a:rPr lang="en-US" altLang="zh-CN" sz="2800">
                <a:ea typeface="宋体" panose="02010600030101010101" pitchFamily="2" charset="-122"/>
                <a:sym typeface="Symbol" panose="05050102010706020507" pitchFamily="18" charset="2"/>
              </a:rPr>
              <a:t> = 0.05</a:t>
            </a:r>
          </a:p>
          <a:p>
            <a:pPr>
              <a:spcBef>
                <a:spcPct val="50000"/>
              </a:spcBef>
            </a:pPr>
            <a:r>
              <a:rPr lang="en-US" altLang="zh-CN" sz="2800">
                <a:ea typeface="宋体" panose="02010600030101010101" pitchFamily="2" charset="-122"/>
                <a:sym typeface="Symbol" panose="05050102010706020507" pitchFamily="18" charset="2"/>
              </a:rPr>
              <a:t>Probability for B=A</a:t>
            </a:r>
          </a:p>
        </p:txBody>
      </p:sp>
    </p:spTree>
    <p:extLst>
      <p:ext uri="{BB962C8B-B14F-4D97-AF65-F5344CB8AC3E}">
        <p14:creationId xmlns:p14="http://schemas.microsoft.com/office/powerpoint/2010/main" val="254988814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4294967295"/>
          </p:nvPr>
        </p:nvSpPr>
        <p:spPr>
          <a:xfrm>
            <a:off x="6781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8A6AE05-4DBF-48FC-B815-C8D9C57B4AFB}" type="slidenum">
              <a:rPr lang="zh-CN" altLang="en-US">
                <a:latin typeface="Arial" panose="020B0604020202020204" pitchFamily="34" charset="0"/>
              </a:rPr>
              <a:pPr/>
              <a:t>76</a:t>
            </a:fld>
            <a:endParaRPr lang="en-US" altLang="zh-CN">
              <a:latin typeface="Arial" panose="020B0604020202020204" pitchFamily="34" charset="0"/>
            </a:endParaRPr>
          </a:p>
        </p:txBody>
      </p:sp>
      <p:sp>
        <p:nvSpPr>
          <p:cNvPr id="55299" name="Title 1"/>
          <p:cNvSpPr>
            <a:spLocks noGrp="1"/>
          </p:cNvSpPr>
          <p:nvPr>
            <p:ph type="title" idx="4294967295"/>
          </p:nvPr>
        </p:nvSpPr>
        <p:spPr/>
        <p:txBody>
          <a:bodyPr anchor="ctr"/>
          <a:lstStyle/>
          <a:p>
            <a:pPr eaLnBrk="1" hangingPunct="1"/>
            <a:r>
              <a:rPr lang="en-US" altLang="zh-CN" smtClean="0">
                <a:ea typeface="宋体" panose="02010600030101010101" pitchFamily="2" charset="-122"/>
              </a:rPr>
              <a:t>Example Experimental Results</a:t>
            </a:r>
          </a:p>
        </p:txBody>
      </p:sp>
      <p:pic>
        <p:nvPicPr>
          <p:cNvPr id="55300" name="Picture 3"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905000"/>
            <a:ext cx="29718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2133600"/>
            <a:ext cx="2203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5"/>
          <p:cNvSpPr txBox="1">
            <a:spLocks noChangeArrowheads="1"/>
          </p:cNvSpPr>
          <p:nvPr/>
        </p:nvSpPr>
        <p:spPr bwMode="auto">
          <a:xfrm>
            <a:off x="4876800" y="2133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zh-CN" sz="2800">
                <a:ea typeface="宋体" panose="02010600030101010101" pitchFamily="2" charset="-122"/>
              </a:rPr>
              <a:t>t-test</a:t>
            </a:r>
          </a:p>
        </p:txBody>
      </p:sp>
      <p:sp>
        <p:nvSpPr>
          <p:cNvPr id="55303" name="Text Box 8"/>
          <p:cNvSpPr txBox="1">
            <a:spLocks noChangeArrowheads="1"/>
          </p:cNvSpPr>
          <p:nvPr/>
        </p:nvSpPr>
        <p:spPr bwMode="auto">
          <a:xfrm>
            <a:off x="5181600" y="28956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宋体" panose="02010600030101010101" pitchFamily="2" charset="-122"/>
              </a:rPr>
              <a:t>t = 2.33 p-value = 0.02</a:t>
            </a:r>
          </a:p>
        </p:txBody>
      </p:sp>
      <p:sp>
        <p:nvSpPr>
          <p:cNvPr id="55304" name="Text Box 9"/>
          <p:cNvSpPr txBox="1">
            <a:spLocks noChangeArrowheads="1"/>
          </p:cNvSpPr>
          <p:nvPr/>
        </p:nvSpPr>
        <p:spPr bwMode="auto">
          <a:xfrm>
            <a:off x="457200" y="5410200"/>
            <a:ext cx="4343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宋体" panose="02010600030101010101" pitchFamily="2" charset="-122"/>
              </a:rPr>
              <a:t>Significance level: </a:t>
            </a:r>
            <a:r>
              <a:rPr lang="en-US" altLang="zh-CN" sz="2800">
                <a:ea typeface="宋体" panose="02010600030101010101" pitchFamily="2" charset="-122"/>
                <a:sym typeface="Symbol" panose="05050102010706020507" pitchFamily="18" charset="2"/>
              </a:rPr>
              <a:t> = 0.05</a:t>
            </a:r>
          </a:p>
          <a:p>
            <a:pPr>
              <a:spcBef>
                <a:spcPct val="50000"/>
              </a:spcBef>
            </a:pPr>
            <a:r>
              <a:rPr lang="en-US" altLang="zh-CN" sz="2800">
                <a:ea typeface="宋体" panose="02010600030101010101" pitchFamily="2" charset="-122"/>
                <a:sym typeface="Symbol" panose="05050102010706020507" pitchFamily="18" charset="2"/>
              </a:rPr>
              <a:t>Probability for B=A</a:t>
            </a:r>
          </a:p>
        </p:txBody>
      </p:sp>
      <p:sp>
        <p:nvSpPr>
          <p:cNvPr id="55305" name="Text Box 10"/>
          <p:cNvSpPr txBox="1">
            <a:spLocks noChangeArrowheads="1"/>
          </p:cNvSpPr>
          <p:nvPr/>
        </p:nvSpPr>
        <p:spPr bwMode="auto">
          <a:xfrm>
            <a:off x="4876800" y="4662488"/>
            <a:ext cx="434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宋体" panose="02010600030101010101" pitchFamily="2" charset="-122"/>
                <a:sym typeface="Wingdings" panose="05000000000000000000" pitchFamily="2" charset="2"/>
              </a:rPr>
              <a:t> B is better than A</a:t>
            </a:r>
            <a:endParaRPr lang="en-US" altLang="zh-CN" sz="2800">
              <a:ea typeface="宋体" panose="02010600030101010101" pitchFamily="2" charset="-122"/>
              <a:sym typeface="Symbol" panose="05050102010706020507" pitchFamily="18" charset="2"/>
            </a:endParaRPr>
          </a:p>
        </p:txBody>
      </p:sp>
      <p:sp>
        <p:nvSpPr>
          <p:cNvPr id="55306" name="Text Box 8"/>
          <p:cNvSpPr txBox="1">
            <a:spLocks noChangeArrowheads="1"/>
          </p:cNvSpPr>
          <p:nvPr/>
        </p:nvSpPr>
        <p:spPr bwMode="auto">
          <a:xfrm>
            <a:off x="4953000" y="36576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宋体" panose="02010600030101010101" pitchFamily="2" charset="-122"/>
              </a:rPr>
              <a:t>Probability for B=A is 0.02</a:t>
            </a:r>
          </a:p>
        </p:txBody>
      </p:sp>
      <p:sp>
        <p:nvSpPr>
          <p:cNvPr id="55307" name="TextBox 11"/>
          <p:cNvSpPr txBox="1">
            <a:spLocks noChangeArrowheads="1"/>
          </p:cNvSpPr>
          <p:nvPr/>
        </p:nvSpPr>
        <p:spPr bwMode="auto">
          <a:xfrm>
            <a:off x="533400" y="48006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t>Avg           41.1     62.5</a:t>
            </a:r>
          </a:p>
        </p:txBody>
      </p:sp>
    </p:spTree>
    <p:extLst>
      <p:ext uri="{BB962C8B-B14F-4D97-AF65-F5344CB8AC3E}">
        <p14:creationId xmlns:p14="http://schemas.microsoft.com/office/powerpoint/2010/main" val="299402598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smtClean="0"/>
              <a:t>Outline</a:t>
            </a:r>
            <a:endParaRPr lang="de-DE" dirty="0" smtClean="0"/>
          </a:p>
        </p:txBody>
      </p:sp>
      <p:sp>
        <p:nvSpPr>
          <p:cNvPr id="80899" name="Text Box 3"/>
          <p:cNvSpPr txBox="1">
            <a:spLocks noChangeArrowheads="1"/>
          </p:cNvSpPr>
          <p:nvPr/>
        </p:nvSpPr>
        <p:spPr bwMode="auto">
          <a:xfrm>
            <a:off x="138113" y="1714488"/>
            <a:ext cx="8505825" cy="4725988"/>
          </a:xfrm>
          <a:prstGeom prst="rect">
            <a:avLst/>
          </a:prstGeom>
          <a:noFill/>
          <a:ln w="9525">
            <a:noFill/>
            <a:round/>
            <a:headEnd/>
            <a:tailEnd/>
          </a:ln>
        </p:spPr>
        <p:txBody>
          <a:bodyPr/>
          <a:lstStyle/>
          <a:p>
            <a:pPr marL="514350" indent="-514350">
              <a:lnSpc>
                <a:spcPct val="150000"/>
              </a:lnSpc>
              <a:spcBef>
                <a:spcPts val="700"/>
              </a:spcBef>
              <a:buClr>
                <a:srgbClr val="BDD3E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a:t>
            </a:r>
            <a:r>
              <a:rPr lang="en-US" sz="3200" dirty="0" smtClean="0">
                <a:solidFill>
                  <a:srgbClr val="BDD3E9"/>
                </a:solidFill>
                <a:latin typeface="Calibri" charset="0"/>
              </a:rPr>
              <a:t>Recap </a:t>
            </a:r>
            <a:endParaRPr lang="en-US" sz="3200" dirty="0">
              <a:solidFill>
                <a:srgbClr val="BDD3E9"/>
              </a:solidFill>
              <a:latin typeface="Calibri" charset="0"/>
            </a:endParaRPr>
          </a:p>
          <a:p>
            <a:pPr marL="514350" indent="-514350">
              <a:lnSpc>
                <a:spcPct val="150000"/>
              </a:lnSpc>
              <a:spcBef>
                <a:spcPts val="700"/>
              </a:spcBef>
              <a:buClr>
                <a:srgbClr val="BDD3E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a:t>
            </a:r>
            <a:r>
              <a:rPr lang="en-US" sz="3200" dirty="0" smtClean="0">
                <a:solidFill>
                  <a:srgbClr val="BDD3E9"/>
                </a:solidFill>
                <a:latin typeface="Calibri" charset="0"/>
              </a:rPr>
              <a:t>Unranked evaluation</a:t>
            </a:r>
            <a:endParaRPr lang="en-US" sz="3200" dirty="0">
              <a:solidFill>
                <a:srgbClr val="BDD3E9"/>
              </a:solidFill>
              <a:latin typeface="Calibri" charset="0"/>
            </a:endParaRPr>
          </a:p>
          <a:p>
            <a:pPr marL="514350" indent="-514350">
              <a:lnSpc>
                <a:spcPct val="150000"/>
              </a:lnSpc>
              <a:spcBef>
                <a:spcPts val="700"/>
              </a:spcBef>
              <a:buClr>
                <a:srgbClr val="BDD3E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a:t>
            </a:r>
            <a:r>
              <a:rPr lang="en-US" sz="3200" dirty="0" smtClean="0">
                <a:solidFill>
                  <a:srgbClr val="BDD3E9"/>
                </a:solidFill>
                <a:latin typeface="Calibri" charset="0"/>
              </a:rPr>
              <a:t>Ranked evaluation </a:t>
            </a:r>
          </a:p>
          <a:p>
            <a:pPr marL="514350" indent="-514350">
              <a:lnSpc>
                <a:spcPct val="150000"/>
              </a:lnSpc>
              <a:spcBef>
                <a:spcPts val="700"/>
              </a:spcBef>
              <a:buClr>
                <a:srgbClr val="33669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a:t>
            </a:r>
            <a:r>
              <a:rPr lang="en-US" sz="3200" dirty="0" smtClean="0">
                <a:solidFill>
                  <a:srgbClr val="336699"/>
                </a:solidFill>
                <a:latin typeface="Calibri" charset="0"/>
              </a:rPr>
              <a:t>Evaluation benchmarks</a:t>
            </a:r>
          </a:p>
          <a:p>
            <a:pPr marL="514350" indent="-514350">
              <a:lnSpc>
                <a:spcPct val="150000"/>
              </a:lnSpc>
              <a:spcBef>
                <a:spcPts val="700"/>
              </a:spcBef>
              <a:buClr>
                <a:srgbClr val="BDD3E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Result summaries</a:t>
            </a: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77</a:t>
            </a:fld>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What we need for a benchmark</a:t>
            </a:r>
          </a:p>
        </p:txBody>
      </p:sp>
      <p:sp>
        <p:nvSpPr>
          <p:cNvPr id="84996" name="Text Box 3"/>
          <p:cNvSpPr txBox="1">
            <a:spLocks noChangeArrowheads="1"/>
          </p:cNvSpPr>
          <p:nvPr/>
        </p:nvSpPr>
        <p:spPr bwMode="auto">
          <a:xfrm>
            <a:off x="214282" y="1500174"/>
            <a:ext cx="864399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smtClean="0">
                <a:solidFill>
                  <a:schemeClr val="tx1"/>
                </a:solidFill>
                <a:latin typeface="+mj-lt"/>
              </a:rPr>
              <a:t>A </a:t>
            </a:r>
            <a:r>
              <a:rPr lang="de-DE" dirty="0" err="1" smtClean="0">
                <a:solidFill>
                  <a:schemeClr val="tx1"/>
                </a:solidFill>
                <a:latin typeface="+mj-lt"/>
              </a:rPr>
              <a:t>collection</a:t>
            </a:r>
            <a:r>
              <a:rPr lang="de-DE" dirty="0" smtClean="0">
                <a:solidFill>
                  <a:schemeClr val="tx1"/>
                </a:solidFill>
                <a:latin typeface="+mj-lt"/>
              </a:rPr>
              <a:t> </a:t>
            </a:r>
            <a:r>
              <a:rPr lang="de-DE" dirty="0" err="1" smtClean="0">
                <a:solidFill>
                  <a:schemeClr val="tx1"/>
                </a:solidFill>
                <a:latin typeface="+mj-lt"/>
              </a:rPr>
              <a:t>of</a:t>
            </a:r>
            <a:r>
              <a:rPr lang="de-DE" dirty="0" smtClean="0">
                <a:solidFill>
                  <a:schemeClr val="tx1"/>
                </a:solidFill>
                <a:latin typeface="+mj-lt"/>
              </a:rPr>
              <a:t> </a:t>
            </a:r>
            <a:r>
              <a:rPr lang="de-DE" dirty="0" err="1" smtClean="0">
                <a:solidFill>
                  <a:schemeClr val="tx1"/>
                </a:solidFill>
                <a:latin typeface="+mj-lt"/>
              </a:rPr>
              <a:t>documents</a:t>
            </a:r>
            <a:endParaRPr lang="de-DE" dirty="0" smtClean="0">
              <a:solidFill>
                <a:schemeClr val="tx1"/>
              </a:solidFill>
              <a:latin typeface="+mj-lt"/>
            </a:endParaRPr>
          </a:p>
          <a:p>
            <a:pPr lvl="2">
              <a:spcBef>
                <a:spcPts val="700"/>
              </a:spcBef>
              <a:buClr>
                <a:srgbClr val="336699"/>
              </a:buClr>
              <a:buFont typeface="Wingdings" pitchFamily="2" charset="2"/>
              <a:buChar char="§"/>
            </a:pPr>
            <a:r>
              <a:rPr lang="en-US" sz="2200" dirty="0" smtClean="0">
                <a:solidFill>
                  <a:schemeClr val="tx1"/>
                </a:solidFill>
                <a:latin typeface="+mj-lt"/>
              </a:rPr>
              <a:t>Documents must be representative of the documents we expect to see in reality.</a:t>
            </a:r>
          </a:p>
          <a:p>
            <a:pPr lvl="1">
              <a:spcBef>
                <a:spcPts val="700"/>
              </a:spcBef>
              <a:buClr>
                <a:srgbClr val="336699"/>
              </a:buClr>
              <a:buFont typeface="Wingdings" pitchFamily="2" charset="2"/>
              <a:buChar char="§"/>
            </a:pPr>
            <a:r>
              <a:rPr lang="en-US" dirty="0" smtClean="0">
                <a:solidFill>
                  <a:schemeClr val="tx1"/>
                </a:solidFill>
                <a:latin typeface="+mj-lt"/>
              </a:rPr>
              <a:t>A collection of information needs</a:t>
            </a:r>
          </a:p>
          <a:p>
            <a:pPr lvl="2">
              <a:spcBef>
                <a:spcPts val="700"/>
              </a:spcBef>
              <a:buClr>
                <a:srgbClr val="336699"/>
              </a:buClr>
              <a:buFont typeface="Wingdings" pitchFamily="2" charset="2"/>
              <a:buChar char="§"/>
            </a:pPr>
            <a:r>
              <a:rPr lang="en-US" sz="2200" dirty="0" smtClean="0">
                <a:solidFill>
                  <a:schemeClr val="tx1"/>
                </a:solidFill>
                <a:latin typeface="+mj-lt"/>
              </a:rPr>
              <a:t>. . .which we will often incorrectly refer to as queries</a:t>
            </a:r>
          </a:p>
          <a:p>
            <a:pPr lvl="2">
              <a:spcBef>
                <a:spcPts val="700"/>
              </a:spcBef>
              <a:buClr>
                <a:srgbClr val="336699"/>
              </a:buClr>
              <a:buFont typeface="Wingdings" pitchFamily="2" charset="2"/>
              <a:buChar char="§"/>
            </a:pPr>
            <a:r>
              <a:rPr lang="en-US" sz="2200" dirty="0" smtClean="0">
                <a:solidFill>
                  <a:schemeClr val="tx1"/>
                </a:solidFill>
                <a:latin typeface="+mj-lt"/>
              </a:rPr>
              <a:t>Information needs must be representative of the information needs we expect to see in reality.</a:t>
            </a:r>
          </a:p>
          <a:p>
            <a:pPr lvl="1">
              <a:spcBef>
                <a:spcPts val="700"/>
              </a:spcBef>
              <a:buClr>
                <a:srgbClr val="336699"/>
              </a:buClr>
              <a:buFont typeface="Wingdings" pitchFamily="2" charset="2"/>
              <a:buChar char="§"/>
            </a:pPr>
            <a:r>
              <a:rPr lang="de-DE" dirty="0" smtClean="0">
                <a:solidFill>
                  <a:schemeClr val="tx1"/>
                </a:solidFill>
                <a:latin typeface="+mj-lt"/>
              </a:rPr>
              <a:t>Human </a:t>
            </a:r>
            <a:r>
              <a:rPr lang="de-DE" dirty="0" err="1" smtClean="0">
                <a:solidFill>
                  <a:schemeClr val="tx1"/>
                </a:solidFill>
                <a:latin typeface="+mj-lt"/>
              </a:rPr>
              <a:t>relevance</a:t>
            </a:r>
            <a:r>
              <a:rPr lang="de-DE" dirty="0" smtClean="0">
                <a:solidFill>
                  <a:schemeClr val="tx1"/>
                </a:solidFill>
                <a:latin typeface="+mj-lt"/>
              </a:rPr>
              <a:t> </a:t>
            </a:r>
            <a:r>
              <a:rPr lang="de-DE" dirty="0" err="1" smtClean="0">
                <a:solidFill>
                  <a:schemeClr val="tx1"/>
                </a:solidFill>
                <a:latin typeface="+mj-lt"/>
              </a:rPr>
              <a:t>assessments</a:t>
            </a:r>
            <a:endParaRPr lang="de-DE" dirty="0" smtClean="0">
              <a:solidFill>
                <a:schemeClr val="tx1"/>
              </a:solidFill>
              <a:latin typeface="+mj-lt"/>
            </a:endParaRPr>
          </a:p>
          <a:p>
            <a:pPr lvl="2">
              <a:spcBef>
                <a:spcPts val="700"/>
              </a:spcBef>
              <a:buClr>
                <a:srgbClr val="336699"/>
              </a:buClr>
              <a:buFont typeface="Wingdings" pitchFamily="2" charset="2"/>
              <a:buChar char="§"/>
            </a:pPr>
            <a:r>
              <a:rPr lang="en-US" sz="2200" dirty="0" smtClean="0">
                <a:solidFill>
                  <a:schemeClr val="tx1"/>
                </a:solidFill>
                <a:latin typeface="+mj-lt"/>
              </a:rPr>
              <a:t>We need to hire/pay “judges” or assessors to do this.</a:t>
            </a:r>
          </a:p>
          <a:p>
            <a:pPr lvl="2">
              <a:spcBef>
                <a:spcPts val="700"/>
              </a:spcBef>
              <a:buClr>
                <a:srgbClr val="336699"/>
              </a:buClr>
              <a:buFont typeface="Wingdings" pitchFamily="2" charset="2"/>
              <a:buChar char="§"/>
            </a:pPr>
            <a:r>
              <a:rPr lang="de-DE" sz="2200" dirty="0" smtClean="0">
                <a:solidFill>
                  <a:schemeClr val="tx1"/>
                </a:solidFill>
                <a:latin typeface="+mj-lt"/>
              </a:rPr>
              <a:t>Expensive, time-</a:t>
            </a:r>
            <a:r>
              <a:rPr lang="de-DE" sz="2200" dirty="0" err="1" smtClean="0">
                <a:solidFill>
                  <a:schemeClr val="tx1"/>
                </a:solidFill>
                <a:latin typeface="+mj-lt"/>
              </a:rPr>
              <a:t>consuming</a:t>
            </a:r>
            <a:endParaRPr lang="de-DE" sz="2200" dirty="0" smtClean="0">
              <a:solidFill>
                <a:schemeClr val="tx1"/>
              </a:solidFill>
              <a:latin typeface="+mj-lt"/>
            </a:endParaRPr>
          </a:p>
          <a:p>
            <a:pPr lvl="2">
              <a:spcBef>
                <a:spcPts val="700"/>
              </a:spcBef>
              <a:buClr>
                <a:srgbClr val="336699"/>
              </a:buClr>
              <a:buFont typeface="Wingdings" pitchFamily="2" charset="2"/>
              <a:buChar char="§"/>
            </a:pPr>
            <a:r>
              <a:rPr lang="en-US" sz="2200" dirty="0" smtClean="0">
                <a:solidFill>
                  <a:schemeClr val="tx1"/>
                </a:solidFill>
                <a:latin typeface="+mj-lt"/>
              </a:rPr>
              <a:t>Judges must be representative of the users we expect to see in </a:t>
            </a:r>
            <a:r>
              <a:rPr lang="de-DE" sz="2200" dirty="0" err="1" smtClean="0">
                <a:solidFill>
                  <a:schemeClr val="tx1"/>
                </a:solidFill>
                <a:latin typeface="+mj-lt"/>
              </a:rPr>
              <a:t>reality</a:t>
            </a:r>
            <a:r>
              <a:rPr lang="de-DE" sz="2200" dirty="0" smtClean="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78</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Standard </a:t>
            </a:r>
            <a:r>
              <a:rPr lang="de-DE" sz="3600" dirty="0" err="1" smtClean="0">
                <a:solidFill>
                  <a:schemeClr val="tx1"/>
                </a:solidFill>
                <a:latin typeface="+mj-lt"/>
              </a:rPr>
              <a:t>relevance</a:t>
            </a:r>
            <a:r>
              <a:rPr lang="de-DE" sz="3600" dirty="0" smtClean="0">
                <a:solidFill>
                  <a:schemeClr val="tx1"/>
                </a:solidFill>
                <a:latin typeface="+mj-lt"/>
              </a:rPr>
              <a:t> </a:t>
            </a:r>
            <a:r>
              <a:rPr lang="de-DE" sz="3600" dirty="0" err="1" smtClean="0">
                <a:solidFill>
                  <a:schemeClr val="tx1"/>
                </a:solidFill>
                <a:latin typeface="+mj-lt"/>
              </a:rPr>
              <a:t>benchmark</a:t>
            </a:r>
            <a:r>
              <a:rPr lang="de-DE" sz="3600" dirty="0" smtClean="0">
                <a:solidFill>
                  <a:schemeClr val="tx1"/>
                </a:solidFill>
                <a:latin typeface="+mj-lt"/>
              </a:rPr>
              <a:t>: </a:t>
            </a:r>
            <a:r>
              <a:rPr lang="de-DE" sz="3600" dirty="0" err="1" smtClean="0">
                <a:solidFill>
                  <a:srgbClr val="FF0000"/>
                </a:solidFill>
                <a:latin typeface="+mj-lt"/>
              </a:rPr>
              <a:t>Cranfield</a:t>
            </a:r>
            <a:endParaRPr lang="de-DE" sz="3600" dirty="0" smtClean="0">
              <a:solidFill>
                <a:srgbClr val="FF0000"/>
              </a:solidFill>
              <a:latin typeface="+mj-lt"/>
            </a:endParaRPr>
          </a:p>
        </p:txBody>
      </p:sp>
      <p:sp>
        <p:nvSpPr>
          <p:cNvPr id="84996" name="Text Box 3"/>
          <p:cNvSpPr txBox="1">
            <a:spLocks noChangeArrowheads="1"/>
          </p:cNvSpPr>
          <p:nvPr/>
        </p:nvSpPr>
        <p:spPr bwMode="auto">
          <a:xfrm>
            <a:off x="214282" y="2000240"/>
            <a:ext cx="8643998"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Pioneering: first </a:t>
            </a:r>
            <a:r>
              <a:rPr lang="en-US" dirty="0" err="1" smtClean="0">
                <a:solidFill>
                  <a:schemeClr val="tx1"/>
                </a:solidFill>
                <a:latin typeface="+mj-lt"/>
              </a:rPr>
              <a:t>testbed</a:t>
            </a:r>
            <a:r>
              <a:rPr lang="en-US" dirty="0" smtClean="0">
                <a:solidFill>
                  <a:schemeClr val="tx1"/>
                </a:solidFill>
                <a:latin typeface="+mj-lt"/>
              </a:rPr>
              <a:t> allowing precise quantitative measures of information retrieval effectiveness</a:t>
            </a:r>
          </a:p>
          <a:p>
            <a:pPr lvl="1">
              <a:spcBef>
                <a:spcPts val="700"/>
              </a:spcBef>
              <a:buClr>
                <a:srgbClr val="336699"/>
              </a:buClr>
              <a:buFont typeface="Wingdings" pitchFamily="2" charset="2"/>
              <a:buChar char="§"/>
            </a:pPr>
            <a:r>
              <a:rPr lang="de-DE" dirty="0" err="1" smtClean="0">
                <a:solidFill>
                  <a:schemeClr val="tx1"/>
                </a:solidFill>
                <a:latin typeface="+mj-lt"/>
              </a:rPr>
              <a:t>Late</a:t>
            </a:r>
            <a:r>
              <a:rPr lang="de-DE" dirty="0" smtClean="0">
                <a:solidFill>
                  <a:schemeClr val="tx1"/>
                </a:solidFill>
                <a:latin typeface="+mj-lt"/>
              </a:rPr>
              <a:t> 1950s, UK</a:t>
            </a:r>
          </a:p>
          <a:p>
            <a:pPr lvl="1">
              <a:spcBef>
                <a:spcPts val="700"/>
              </a:spcBef>
              <a:buClr>
                <a:srgbClr val="336699"/>
              </a:buClr>
              <a:buFont typeface="Wingdings" pitchFamily="2" charset="2"/>
              <a:buChar char="§"/>
            </a:pPr>
            <a:r>
              <a:rPr lang="en-US" dirty="0" smtClean="0">
                <a:solidFill>
                  <a:schemeClr val="tx1"/>
                </a:solidFill>
                <a:latin typeface="+mj-lt"/>
              </a:rPr>
              <a:t>1398 abstracts of </a:t>
            </a:r>
            <a:r>
              <a:rPr lang="en-US" dirty="0" smtClean="0">
                <a:solidFill>
                  <a:srgbClr val="FF0000"/>
                </a:solidFill>
                <a:latin typeface="+mj-lt"/>
              </a:rPr>
              <a:t>aerodynamics journal articles</a:t>
            </a:r>
            <a:r>
              <a:rPr lang="en-US" dirty="0" smtClean="0">
                <a:solidFill>
                  <a:schemeClr val="tx1"/>
                </a:solidFill>
                <a:latin typeface="+mj-lt"/>
              </a:rPr>
              <a:t>, </a:t>
            </a:r>
            <a:r>
              <a:rPr lang="en-US" dirty="0" smtClean="0">
                <a:solidFill>
                  <a:srgbClr val="FF0000"/>
                </a:solidFill>
                <a:latin typeface="+mj-lt"/>
              </a:rPr>
              <a:t>a set of 225 queries</a:t>
            </a:r>
            <a:r>
              <a:rPr lang="en-US" dirty="0" smtClean="0">
                <a:solidFill>
                  <a:schemeClr val="tx1"/>
                </a:solidFill>
                <a:latin typeface="+mj-lt"/>
              </a:rPr>
              <a:t>, </a:t>
            </a:r>
            <a:r>
              <a:rPr lang="en-US" dirty="0" smtClean="0">
                <a:solidFill>
                  <a:srgbClr val="FF0000"/>
                </a:solidFill>
                <a:latin typeface="+mj-lt"/>
              </a:rPr>
              <a:t>exhaustive relevance judgments of all </a:t>
            </a:r>
            <a:r>
              <a:rPr lang="de-DE" dirty="0" err="1" smtClean="0">
                <a:solidFill>
                  <a:srgbClr val="FF0000"/>
                </a:solidFill>
                <a:latin typeface="+mj-lt"/>
              </a:rPr>
              <a:t>query-document-pairs</a:t>
            </a:r>
            <a:endParaRPr lang="de-DE" dirty="0" smtClean="0">
              <a:solidFill>
                <a:srgbClr val="FF0000"/>
              </a:solidFill>
              <a:latin typeface="+mj-lt"/>
            </a:endParaRPr>
          </a:p>
          <a:p>
            <a:pPr lvl="1">
              <a:spcBef>
                <a:spcPts val="700"/>
              </a:spcBef>
              <a:buClr>
                <a:srgbClr val="336699"/>
              </a:buClr>
              <a:buFont typeface="Wingdings" pitchFamily="2" charset="2"/>
              <a:buChar char="§"/>
            </a:pPr>
            <a:r>
              <a:rPr lang="en-US" dirty="0" smtClean="0">
                <a:solidFill>
                  <a:srgbClr val="FF0000"/>
                </a:solidFill>
                <a:latin typeface="+mj-lt"/>
              </a:rPr>
              <a:t>Too small</a:t>
            </a:r>
            <a:r>
              <a:rPr lang="en-US" dirty="0" smtClean="0">
                <a:solidFill>
                  <a:schemeClr val="tx1"/>
                </a:solidFill>
                <a:latin typeface="+mj-lt"/>
              </a:rPr>
              <a:t>, </a:t>
            </a:r>
            <a:r>
              <a:rPr lang="en-US" dirty="0" smtClean="0">
                <a:solidFill>
                  <a:srgbClr val="FF0000"/>
                </a:solidFill>
                <a:latin typeface="+mj-lt"/>
              </a:rPr>
              <a:t>too untypical </a:t>
            </a:r>
            <a:r>
              <a:rPr lang="en-US" dirty="0" smtClean="0">
                <a:solidFill>
                  <a:schemeClr val="tx1"/>
                </a:solidFill>
                <a:latin typeface="+mj-lt"/>
              </a:rPr>
              <a:t>for serious IR evaluation today</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79</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sz="3600" dirty="0" smtClean="0"/>
              <a:t>Binary min heap</a:t>
            </a:r>
            <a:endParaRPr lang="de-DE" sz="3600" dirty="0" smtClean="0"/>
          </a:p>
        </p:txBody>
      </p:sp>
      <p:sp>
        <p:nvSpPr>
          <p:cNvPr id="80899" name="Text Box 3"/>
          <p:cNvSpPr txBox="1">
            <a:spLocks noChangeArrowheads="1"/>
          </p:cNvSpPr>
          <p:nvPr/>
        </p:nvSpPr>
        <p:spPr bwMode="auto">
          <a:xfrm>
            <a:off x="138113" y="2060598"/>
            <a:ext cx="8505825" cy="4725988"/>
          </a:xfrm>
          <a:prstGeom prst="rect">
            <a:avLst/>
          </a:prstGeom>
          <a:noFill/>
          <a:ln w="9525">
            <a:noFill/>
            <a:round/>
            <a:headEnd/>
            <a:tailEnd/>
          </a:ln>
        </p:spPr>
        <p:txBody>
          <a:bodyPr/>
          <a:lstStyle/>
          <a:p>
            <a:pPr marL="514350" indent="-514350">
              <a:lnSpc>
                <a:spcPct val="150000"/>
              </a:lnSpc>
              <a:spcBef>
                <a:spcPts val="700"/>
              </a:spcBef>
              <a:buClr>
                <a:srgbClr val="336699"/>
              </a:buClr>
              <a:buSzPct val="8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8</a:t>
            </a:fld>
            <a:endParaRPr lang="en-US"/>
          </a:p>
        </p:txBody>
      </p:sp>
      <p:pic>
        <p:nvPicPr>
          <p:cNvPr id="5" name="Picture 4" descr="808.png"/>
          <p:cNvPicPr>
            <a:picLocks noChangeAspect="1"/>
          </p:cNvPicPr>
          <p:nvPr/>
        </p:nvPicPr>
        <p:blipFill>
          <a:blip r:embed="rId2" cstate="print"/>
          <a:stretch>
            <a:fillRect/>
          </a:stretch>
        </p:blipFill>
        <p:spPr>
          <a:xfrm>
            <a:off x="1428728" y="1928802"/>
            <a:ext cx="5147737" cy="3571900"/>
          </a:xfrm>
          <a:prstGeom prst="rect">
            <a:avLst/>
          </a:prstGeom>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Standard </a:t>
            </a:r>
            <a:r>
              <a:rPr lang="de-DE" sz="3600" dirty="0" err="1" smtClean="0">
                <a:solidFill>
                  <a:schemeClr val="tx1"/>
                </a:solidFill>
                <a:latin typeface="+mj-lt"/>
              </a:rPr>
              <a:t>relevance</a:t>
            </a:r>
            <a:r>
              <a:rPr lang="de-DE" sz="3600" dirty="0" smtClean="0">
                <a:solidFill>
                  <a:schemeClr val="tx1"/>
                </a:solidFill>
                <a:latin typeface="+mj-lt"/>
              </a:rPr>
              <a:t> </a:t>
            </a:r>
            <a:r>
              <a:rPr lang="de-DE" sz="3600" dirty="0" err="1" smtClean="0">
                <a:solidFill>
                  <a:schemeClr val="tx1"/>
                </a:solidFill>
                <a:latin typeface="+mj-lt"/>
              </a:rPr>
              <a:t>benchmark</a:t>
            </a:r>
            <a:r>
              <a:rPr lang="de-DE" sz="3600" dirty="0" smtClean="0">
                <a:solidFill>
                  <a:schemeClr val="tx1"/>
                </a:solidFill>
                <a:latin typeface="+mj-lt"/>
              </a:rPr>
              <a:t>: TREC</a:t>
            </a:r>
          </a:p>
        </p:txBody>
      </p:sp>
      <p:sp>
        <p:nvSpPr>
          <p:cNvPr id="84996" name="Text Box 3"/>
          <p:cNvSpPr txBox="1">
            <a:spLocks noChangeArrowheads="1"/>
          </p:cNvSpPr>
          <p:nvPr/>
        </p:nvSpPr>
        <p:spPr bwMode="auto">
          <a:xfrm>
            <a:off x="214282" y="1500174"/>
            <a:ext cx="8643998" cy="3357586"/>
          </a:xfrm>
          <a:prstGeom prst="rect">
            <a:avLst/>
          </a:prstGeom>
          <a:noFill/>
          <a:ln w="9525">
            <a:noFill/>
            <a:round/>
            <a:headEnd/>
            <a:tailEnd/>
          </a:ln>
        </p:spPr>
        <p:txBody>
          <a:bodyPr/>
          <a:lstStyle/>
          <a:p>
            <a:pPr lvl="1">
              <a:buClr>
                <a:srgbClr val="336699"/>
              </a:buClr>
              <a:buFont typeface="Wingdings" pitchFamily="2" charset="2"/>
              <a:buChar char="§"/>
            </a:pPr>
            <a:r>
              <a:rPr lang="fr-FR" dirty="0" smtClean="0">
                <a:solidFill>
                  <a:schemeClr val="tx1"/>
                </a:solidFill>
                <a:latin typeface="+mj-lt"/>
              </a:rPr>
              <a:t>TREC = </a:t>
            </a:r>
            <a:r>
              <a:rPr lang="fr-FR" dirty="0" err="1" smtClean="0">
                <a:solidFill>
                  <a:schemeClr val="tx1"/>
                </a:solidFill>
                <a:latin typeface="+mj-lt"/>
              </a:rPr>
              <a:t>Text</a:t>
            </a:r>
            <a:r>
              <a:rPr lang="fr-FR" dirty="0" smtClean="0">
                <a:solidFill>
                  <a:schemeClr val="tx1"/>
                </a:solidFill>
                <a:latin typeface="+mj-lt"/>
              </a:rPr>
              <a:t> </a:t>
            </a:r>
            <a:r>
              <a:rPr lang="fr-FR" dirty="0" err="1" smtClean="0">
                <a:solidFill>
                  <a:schemeClr val="tx1"/>
                </a:solidFill>
                <a:latin typeface="+mj-lt"/>
              </a:rPr>
              <a:t>Retrieval</a:t>
            </a:r>
            <a:r>
              <a:rPr lang="fr-FR" dirty="0" smtClean="0">
                <a:solidFill>
                  <a:schemeClr val="tx1"/>
                </a:solidFill>
                <a:latin typeface="+mj-lt"/>
              </a:rPr>
              <a:t> </a:t>
            </a:r>
            <a:r>
              <a:rPr lang="fr-FR" dirty="0" err="1" smtClean="0">
                <a:solidFill>
                  <a:schemeClr val="tx1"/>
                </a:solidFill>
                <a:latin typeface="+mj-lt"/>
              </a:rPr>
              <a:t>Conference</a:t>
            </a:r>
            <a:r>
              <a:rPr lang="fr-FR" dirty="0" smtClean="0">
                <a:solidFill>
                  <a:schemeClr val="tx1"/>
                </a:solidFill>
                <a:latin typeface="+mj-lt"/>
              </a:rPr>
              <a:t> (TREC)</a:t>
            </a:r>
          </a:p>
          <a:p>
            <a:pPr lvl="1">
              <a:buClr>
                <a:srgbClr val="336699"/>
              </a:buClr>
              <a:buFont typeface="Wingdings" pitchFamily="2" charset="2"/>
              <a:buChar char="§"/>
            </a:pPr>
            <a:r>
              <a:rPr lang="en-US" dirty="0" smtClean="0">
                <a:solidFill>
                  <a:schemeClr val="tx1"/>
                </a:solidFill>
                <a:latin typeface="+mj-lt"/>
              </a:rPr>
              <a:t>Organized by the U.S. National Institute of Standards and </a:t>
            </a:r>
            <a:r>
              <a:rPr lang="de-DE" dirty="0" smtClean="0">
                <a:solidFill>
                  <a:schemeClr val="tx1"/>
                </a:solidFill>
                <a:latin typeface="+mj-lt"/>
              </a:rPr>
              <a:t>Technology (NIST)</a:t>
            </a:r>
          </a:p>
          <a:p>
            <a:pPr lvl="1">
              <a:buClr>
                <a:srgbClr val="336699"/>
              </a:buClr>
              <a:buFont typeface="Wingdings" pitchFamily="2" charset="2"/>
              <a:buChar char="§"/>
            </a:pPr>
            <a:r>
              <a:rPr lang="en-US" dirty="0" smtClean="0">
                <a:solidFill>
                  <a:schemeClr val="tx1"/>
                </a:solidFill>
                <a:latin typeface="+mj-lt"/>
              </a:rPr>
              <a:t>TREC is actually a set of several different relevance </a:t>
            </a:r>
            <a:r>
              <a:rPr lang="de-DE" dirty="0" err="1" smtClean="0">
                <a:solidFill>
                  <a:schemeClr val="tx1"/>
                </a:solidFill>
                <a:latin typeface="+mj-lt"/>
              </a:rPr>
              <a:t>benchmarks</a:t>
            </a:r>
            <a:r>
              <a:rPr lang="de-DE" dirty="0" smtClean="0">
                <a:solidFill>
                  <a:schemeClr val="tx1"/>
                </a:solidFill>
                <a:latin typeface="+mj-lt"/>
              </a:rPr>
              <a:t>.</a:t>
            </a:r>
          </a:p>
          <a:p>
            <a:pPr lvl="1">
              <a:buClr>
                <a:srgbClr val="336699"/>
              </a:buClr>
              <a:buFont typeface="Wingdings" pitchFamily="2" charset="2"/>
              <a:buChar char="§"/>
            </a:pPr>
            <a:r>
              <a:rPr lang="en-US" dirty="0" smtClean="0">
                <a:solidFill>
                  <a:schemeClr val="tx1"/>
                </a:solidFill>
                <a:latin typeface="+mj-lt"/>
              </a:rPr>
              <a:t>Best known: TREC Ad Hoc, used for first 8 TREC evaluations between 1992 and 1999</a:t>
            </a:r>
          </a:p>
          <a:p>
            <a:pPr lvl="1">
              <a:buClr>
                <a:srgbClr val="336699"/>
              </a:buClr>
              <a:buFont typeface="Wingdings" pitchFamily="2" charset="2"/>
              <a:buChar char="§"/>
            </a:pPr>
            <a:r>
              <a:rPr lang="de-DE" dirty="0" smtClean="0">
                <a:solidFill>
                  <a:srgbClr val="FF0000"/>
                </a:solidFill>
                <a:latin typeface="+mj-lt"/>
              </a:rPr>
              <a:t>1.89 </a:t>
            </a:r>
            <a:r>
              <a:rPr lang="de-DE" dirty="0" err="1" smtClean="0">
                <a:solidFill>
                  <a:srgbClr val="FF0000"/>
                </a:solidFill>
                <a:latin typeface="+mj-lt"/>
              </a:rPr>
              <a:t>million</a:t>
            </a:r>
            <a:r>
              <a:rPr lang="de-DE" dirty="0" smtClean="0">
                <a:solidFill>
                  <a:srgbClr val="FF0000"/>
                </a:solidFill>
                <a:latin typeface="+mj-lt"/>
              </a:rPr>
              <a:t> </a:t>
            </a:r>
            <a:r>
              <a:rPr lang="de-DE" dirty="0" err="1" smtClean="0">
                <a:solidFill>
                  <a:srgbClr val="FF0000"/>
                </a:solidFill>
                <a:latin typeface="+mj-lt"/>
              </a:rPr>
              <a:t>documents</a:t>
            </a:r>
            <a:r>
              <a:rPr lang="de-DE" dirty="0" smtClean="0">
                <a:solidFill>
                  <a:schemeClr val="tx1"/>
                </a:solidFill>
                <a:latin typeface="+mj-lt"/>
              </a:rPr>
              <a:t>, </a:t>
            </a:r>
            <a:r>
              <a:rPr lang="de-DE" dirty="0" err="1" smtClean="0">
                <a:solidFill>
                  <a:schemeClr val="tx1"/>
                </a:solidFill>
                <a:latin typeface="+mj-lt"/>
              </a:rPr>
              <a:t>mainly</a:t>
            </a:r>
            <a:r>
              <a:rPr lang="de-DE" dirty="0" smtClean="0">
                <a:solidFill>
                  <a:schemeClr val="tx1"/>
                </a:solidFill>
                <a:latin typeface="+mj-lt"/>
              </a:rPr>
              <a:t> </a:t>
            </a:r>
            <a:r>
              <a:rPr lang="de-DE" dirty="0" err="1" smtClean="0">
                <a:solidFill>
                  <a:schemeClr val="tx1"/>
                </a:solidFill>
                <a:latin typeface="+mj-lt"/>
              </a:rPr>
              <a:t>newswire</a:t>
            </a:r>
            <a:r>
              <a:rPr lang="de-DE" dirty="0" smtClean="0">
                <a:solidFill>
                  <a:schemeClr val="tx1"/>
                </a:solidFill>
                <a:latin typeface="+mj-lt"/>
              </a:rPr>
              <a:t> </a:t>
            </a:r>
            <a:r>
              <a:rPr lang="de-DE" dirty="0" err="1" smtClean="0">
                <a:solidFill>
                  <a:schemeClr val="tx1"/>
                </a:solidFill>
                <a:latin typeface="+mj-lt"/>
              </a:rPr>
              <a:t>articles</a:t>
            </a:r>
            <a:r>
              <a:rPr lang="de-DE" dirty="0" smtClean="0">
                <a:solidFill>
                  <a:schemeClr val="tx1"/>
                </a:solidFill>
                <a:latin typeface="+mj-lt"/>
              </a:rPr>
              <a:t>, </a:t>
            </a:r>
            <a:r>
              <a:rPr lang="de-DE" dirty="0" smtClean="0">
                <a:solidFill>
                  <a:srgbClr val="FF0000"/>
                </a:solidFill>
                <a:latin typeface="+mj-lt"/>
              </a:rPr>
              <a:t>450 </a:t>
            </a:r>
            <a:r>
              <a:rPr lang="de-DE" dirty="0" err="1" smtClean="0">
                <a:solidFill>
                  <a:srgbClr val="FF0000"/>
                </a:solidFill>
                <a:latin typeface="+mj-lt"/>
              </a:rPr>
              <a:t>information</a:t>
            </a:r>
            <a:r>
              <a:rPr lang="de-DE" dirty="0" smtClean="0">
                <a:solidFill>
                  <a:srgbClr val="FF0000"/>
                </a:solidFill>
                <a:latin typeface="+mj-lt"/>
              </a:rPr>
              <a:t> </a:t>
            </a:r>
            <a:r>
              <a:rPr lang="de-DE" dirty="0" err="1" smtClean="0">
                <a:solidFill>
                  <a:srgbClr val="FF0000"/>
                </a:solidFill>
                <a:latin typeface="+mj-lt"/>
              </a:rPr>
              <a:t>needs</a:t>
            </a:r>
            <a:endParaRPr lang="de-DE" dirty="0" smtClean="0">
              <a:solidFill>
                <a:srgbClr val="FF0000"/>
              </a:solidFill>
              <a:latin typeface="+mj-lt"/>
            </a:endParaRPr>
          </a:p>
          <a:p>
            <a:pPr lvl="1">
              <a:buClr>
                <a:srgbClr val="336699"/>
              </a:buClr>
              <a:buFont typeface="Wingdings" pitchFamily="2" charset="2"/>
              <a:buChar char="§"/>
            </a:pPr>
            <a:r>
              <a:rPr lang="en-US" dirty="0" smtClean="0">
                <a:solidFill>
                  <a:srgbClr val="FF0000"/>
                </a:solidFill>
                <a:latin typeface="+mj-lt"/>
              </a:rPr>
              <a:t>No exhaustive relevance judgments </a:t>
            </a:r>
            <a:r>
              <a:rPr lang="en-US" dirty="0" smtClean="0">
                <a:solidFill>
                  <a:schemeClr val="tx1"/>
                </a:solidFill>
                <a:latin typeface="+mj-lt"/>
              </a:rPr>
              <a:t>– too expensive</a:t>
            </a:r>
          </a:p>
          <a:p>
            <a:pPr lvl="1">
              <a:buClr>
                <a:srgbClr val="336699"/>
              </a:buClr>
              <a:buFont typeface="Wingdings" pitchFamily="2" charset="2"/>
              <a:buChar char="§"/>
            </a:pPr>
            <a:r>
              <a:rPr lang="en-US" dirty="0" smtClean="0">
                <a:solidFill>
                  <a:schemeClr val="tx1"/>
                </a:solidFill>
                <a:latin typeface="+mj-lt"/>
              </a:rPr>
              <a:t>Rather, NIST assessors’ </a:t>
            </a:r>
            <a:r>
              <a:rPr lang="en-US" dirty="0" smtClean="0">
                <a:solidFill>
                  <a:srgbClr val="FF0000"/>
                </a:solidFill>
                <a:latin typeface="+mj-lt"/>
              </a:rPr>
              <a:t>relevance judgments are available only for the documents that were among the top k returned for some system</a:t>
            </a:r>
            <a:r>
              <a:rPr lang="en-US" dirty="0" smtClean="0">
                <a:solidFill>
                  <a:schemeClr val="tx1"/>
                </a:solidFill>
                <a:latin typeface="+mj-lt"/>
              </a:rPr>
              <a:t> which was entered in the TREC evaluation for which the information need was developed.</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80</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81</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Standard </a:t>
            </a:r>
            <a:r>
              <a:rPr lang="de-DE" sz="3600" dirty="0" err="1" smtClean="0">
                <a:solidFill>
                  <a:schemeClr val="tx1"/>
                </a:solidFill>
                <a:latin typeface="+mj-lt"/>
              </a:rPr>
              <a:t>relevance</a:t>
            </a:r>
            <a:r>
              <a:rPr lang="de-DE" sz="3600" dirty="0" smtClean="0">
                <a:solidFill>
                  <a:schemeClr val="tx1"/>
                </a:solidFill>
                <a:latin typeface="+mj-lt"/>
              </a:rPr>
              <a:t> </a:t>
            </a:r>
            <a:r>
              <a:rPr lang="de-DE" sz="3600" dirty="0" err="1" smtClean="0">
                <a:solidFill>
                  <a:schemeClr val="tx1"/>
                </a:solidFill>
                <a:latin typeface="+mj-lt"/>
              </a:rPr>
              <a:t>benchmarks</a:t>
            </a:r>
            <a:r>
              <a:rPr lang="de-DE" sz="3600" dirty="0" smtClean="0">
                <a:solidFill>
                  <a:schemeClr val="tx1"/>
                </a:solidFill>
                <a:latin typeface="+mj-lt"/>
              </a:rPr>
              <a:t>: </a:t>
            </a:r>
            <a:r>
              <a:rPr lang="de-DE" sz="3600" dirty="0" err="1" smtClean="0">
                <a:solidFill>
                  <a:schemeClr val="tx1"/>
                </a:solidFill>
                <a:latin typeface="+mj-lt"/>
              </a:rPr>
              <a:t>Others</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500174"/>
            <a:ext cx="8643998"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smtClean="0">
                <a:solidFill>
                  <a:schemeClr val="tx1"/>
                </a:solidFill>
                <a:latin typeface="+mj-lt"/>
              </a:rPr>
              <a:t>GOV2</a:t>
            </a:r>
          </a:p>
          <a:p>
            <a:pPr lvl="2">
              <a:spcBef>
                <a:spcPts val="700"/>
              </a:spcBef>
              <a:buClr>
                <a:srgbClr val="336699"/>
              </a:buClr>
              <a:buFont typeface="Wingdings" pitchFamily="2" charset="2"/>
              <a:buChar char="§"/>
            </a:pPr>
            <a:r>
              <a:rPr lang="de-DE" sz="2200" dirty="0" err="1" smtClean="0">
                <a:solidFill>
                  <a:schemeClr val="tx1"/>
                </a:solidFill>
                <a:latin typeface="+mj-lt"/>
              </a:rPr>
              <a:t>Another</a:t>
            </a:r>
            <a:r>
              <a:rPr lang="de-DE" sz="2200" dirty="0" smtClean="0">
                <a:solidFill>
                  <a:schemeClr val="tx1"/>
                </a:solidFill>
                <a:latin typeface="+mj-lt"/>
              </a:rPr>
              <a:t> TREC/NIST </a:t>
            </a:r>
            <a:r>
              <a:rPr lang="de-DE" sz="2200" dirty="0" err="1" smtClean="0">
                <a:solidFill>
                  <a:schemeClr val="tx1"/>
                </a:solidFill>
                <a:latin typeface="+mj-lt"/>
              </a:rPr>
              <a:t>collection</a:t>
            </a:r>
            <a:endParaRPr lang="de-DE" sz="2200" dirty="0" smtClean="0">
              <a:solidFill>
                <a:schemeClr val="tx1"/>
              </a:solidFill>
              <a:latin typeface="+mj-lt"/>
            </a:endParaRPr>
          </a:p>
          <a:p>
            <a:pPr lvl="2">
              <a:spcBef>
                <a:spcPts val="700"/>
              </a:spcBef>
              <a:buClr>
                <a:srgbClr val="336699"/>
              </a:buClr>
              <a:buFont typeface="Wingdings" pitchFamily="2" charset="2"/>
              <a:buChar char="§"/>
            </a:pPr>
            <a:r>
              <a:rPr lang="de-DE" sz="2200" dirty="0" smtClean="0">
                <a:solidFill>
                  <a:srgbClr val="FF0000"/>
                </a:solidFill>
                <a:latin typeface="+mj-lt"/>
              </a:rPr>
              <a:t>25 </a:t>
            </a:r>
            <a:r>
              <a:rPr lang="de-DE" sz="2200" dirty="0" err="1" smtClean="0">
                <a:solidFill>
                  <a:srgbClr val="FF0000"/>
                </a:solidFill>
                <a:latin typeface="+mj-lt"/>
              </a:rPr>
              <a:t>million</a:t>
            </a:r>
            <a:r>
              <a:rPr lang="de-DE" sz="2200" dirty="0" smtClean="0">
                <a:solidFill>
                  <a:srgbClr val="FF0000"/>
                </a:solidFill>
                <a:latin typeface="+mj-lt"/>
              </a:rPr>
              <a:t> web </a:t>
            </a:r>
            <a:r>
              <a:rPr lang="de-DE" sz="2200" dirty="0" err="1" smtClean="0">
                <a:solidFill>
                  <a:srgbClr val="FF0000"/>
                </a:solidFill>
                <a:latin typeface="+mj-lt"/>
              </a:rPr>
              <a:t>pages</a:t>
            </a:r>
            <a:endParaRPr lang="de-DE" sz="2200" dirty="0" smtClean="0">
              <a:solidFill>
                <a:srgbClr val="FF0000"/>
              </a:solidFill>
              <a:latin typeface="+mj-lt"/>
            </a:endParaRPr>
          </a:p>
          <a:p>
            <a:pPr lvl="2">
              <a:spcBef>
                <a:spcPts val="700"/>
              </a:spcBef>
              <a:buClr>
                <a:srgbClr val="336699"/>
              </a:buClr>
              <a:buFont typeface="Wingdings" pitchFamily="2" charset="2"/>
              <a:buChar char="§"/>
            </a:pPr>
            <a:r>
              <a:rPr lang="en-US" sz="2200" dirty="0" smtClean="0">
                <a:solidFill>
                  <a:schemeClr val="tx1"/>
                </a:solidFill>
                <a:latin typeface="+mj-lt"/>
              </a:rPr>
              <a:t>Used to be largest collection that is easily available</a:t>
            </a:r>
          </a:p>
          <a:p>
            <a:pPr lvl="2">
              <a:spcBef>
                <a:spcPts val="700"/>
              </a:spcBef>
              <a:buClr>
                <a:srgbClr val="336699"/>
              </a:buClr>
              <a:buFont typeface="Wingdings" pitchFamily="2" charset="2"/>
              <a:buChar char="§"/>
            </a:pPr>
            <a:r>
              <a:rPr lang="en-US" sz="2200" dirty="0" smtClean="0">
                <a:solidFill>
                  <a:schemeClr val="tx1"/>
                </a:solidFill>
                <a:latin typeface="+mj-lt"/>
              </a:rPr>
              <a:t>But still 3 orders of magnitude smaller than what </a:t>
            </a:r>
            <a:r>
              <a:rPr lang="de-DE" sz="2200" dirty="0" smtClean="0">
                <a:solidFill>
                  <a:schemeClr val="tx1"/>
                </a:solidFill>
                <a:latin typeface="+mj-lt"/>
              </a:rPr>
              <a:t>Google/Yahoo/MSN </a:t>
            </a:r>
            <a:r>
              <a:rPr lang="de-DE" sz="2200" dirty="0" err="1" smtClean="0">
                <a:solidFill>
                  <a:schemeClr val="tx1"/>
                </a:solidFill>
                <a:latin typeface="+mj-lt"/>
              </a:rPr>
              <a:t>index</a:t>
            </a:r>
            <a:endParaRPr lang="de-DE" sz="2200" dirty="0" smtClean="0">
              <a:solidFill>
                <a:schemeClr val="tx1"/>
              </a:solidFill>
              <a:latin typeface="+mj-lt"/>
            </a:endParaRPr>
          </a:p>
          <a:p>
            <a:pPr lvl="1">
              <a:spcBef>
                <a:spcPts val="700"/>
              </a:spcBef>
              <a:buClr>
                <a:srgbClr val="336699"/>
              </a:buClr>
              <a:buFont typeface="Wingdings" pitchFamily="2" charset="2"/>
              <a:buChar char="§"/>
            </a:pPr>
            <a:r>
              <a:rPr lang="de-DE" dirty="0" smtClean="0">
                <a:solidFill>
                  <a:schemeClr val="tx1"/>
                </a:solidFill>
                <a:latin typeface="+mj-lt"/>
              </a:rPr>
              <a:t>NTCIR</a:t>
            </a:r>
          </a:p>
          <a:p>
            <a:pPr lvl="2">
              <a:spcBef>
                <a:spcPts val="700"/>
              </a:spcBef>
              <a:buClr>
                <a:srgbClr val="336699"/>
              </a:buClr>
              <a:buFont typeface="Wingdings" pitchFamily="2" charset="2"/>
              <a:buChar char="§"/>
            </a:pPr>
            <a:r>
              <a:rPr lang="en-US" sz="2200" dirty="0" smtClean="0">
                <a:solidFill>
                  <a:schemeClr val="tx1"/>
                </a:solidFill>
                <a:latin typeface="+mj-lt"/>
              </a:rPr>
              <a:t>East Asian language and cross-language information retrieval</a:t>
            </a:r>
          </a:p>
          <a:p>
            <a:pPr lvl="1">
              <a:spcBef>
                <a:spcPts val="700"/>
              </a:spcBef>
              <a:buClr>
                <a:srgbClr val="336699"/>
              </a:buClr>
              <a:buFont typeface="Wingdings" pitchFamily="2" charset="2"/>
              <a:buChar char="§"/>
            </a:pPr>
            <a:r>
              <a:rPr lang="en-US" dirty="0" smtClean="0">
                <a:solidFill>
                  <a:schemeClr val="tx1"/>
                </a:solidFill>
                <a:latin typeface="+mj-lt"/>
              </a:rPr>
              <a:t>Cross Language Evaluation Forum (CLEF)</a:t>
            </a:r>
          </a:p>
          <a:p>
            <a:pPr lvl="2">
              <a:spcBef>
                <a:spcPts val="700"/>
              </a:spcBef>
              <a:buClr>
                <a:srgbClr val="336699"/>
              </a:buClr>
              <a:buFont typeface="Wingdings" pitchFamily="2" charset="2"/>
              <a:buChar char="§"/>
            </a:pPr>
            <a:r>
              <a:rPr lang="en-US" sz="2200" dirty="0" smtClean="0">
                <a:solidFill>
                  <a:schemeClr val="tx1"/>
                </a:solidFill>
                <a:latin typeface="+mj-lt"/>
              </a:rPr>
              <a:t>This evaluation series has concentrated on European languages </a:t>
            </a:r>
            <a:r>
              <a:rPr lang="de-DE" sz="2200" dirty="0" err="1" smtClean="0">
                <a:solidFill>
                  <a:schemeClr val="tx1"/>
                </a:solidFill>
                <a:latin typeface="+mj-lt"/>
              </a:rPr>
              <a:t>and</a:t>
            </a:r>
            <a:r>
              <a:rPr lang="de-DE" sz="2200" dirty="0" smtClean="0">
                <a:solidFill>
                  <a:schemeClr val="tx1"/>
                </a:solidFill>
                <a:latin typeface="+mj-lt"/>
              </a:rPr>
              <a:t> </a:t>
            </a:r>
            <a:r>
              <a:rPr lang="de-DE" sz="2200" dirty="0" err="1" smtClean="0">
                <a:solidFill>
                  <a:schemeClr val="tx1"/>
                </a:solidFill>
                <a:latin typeface="+mj-lt"/>
              </a:rPr>
              <a:t>cross-language</a:t>
            </a:r>
            <a:r>
              <a:rPr lang="de-DE" sz="2200" dirty="0" smtClean="0">
                <a:solidFill>
                  <a:schemeClr val="tx1"/>
                </a:solidFill>
                <a:latin typeface="+mj-lt"/>
              </a:rPr>
              <a:t> </a:t>
            </a:r>
            <a:r>
              <a:rPr lang="de-DE" sz="2200" dirty="0" err="1" smtClean="0">
                <a:solidFill>
                  <a:schemeClr val="tx1"/>
                </a:solidFill>
                <a:latin typeface="+mj-lt"/>
              </a:rPr>
              <a:t>information</a:t>
            </a:r>
            <a:r>
              <a:rPr lang="de-DE" sz="2200" dirty="0" smtClean="0">
                <a:solidFill>
                  <a:schemeClr val="tx1"/>
                </a:solidFill>
                <a:latin typeface="+mj-lt"/>
              </a:rPr>
              <a:t> </a:t>
            </a:r>
            <a:r>
              <a:rPr lang="de-DE" sz="2200" dirty="0" err="1" smtClean="0">
                <a:solidFill>
                  <a:schemeClr val="tx1"/>
                </a:solidFill>
                <a:latin typeface="+mj-lt"/>
              </a:rPr>
              <a:t>retrieval</a:t>
            </a:r>
            <a:r>
              <a:rPr lang="de-DE" sz="2200" dirty="0" smtClean="0">
                <a:solidFill>
                  <a:schemeClr val="tx1"/>
                </a:solidFill>
                <a:latin typeface="+mj-lt"/>
              </a:rPr>
              <a:t>.</a:t>
            </a:r>
          </a:p>
          <a:p>
            <a:pPr lvl="1">
              <a:spcBef>
                <a:spcPts val="700"/>
              </a:spcBef>
              <a:buClr>
                <a:srgbClr val="336699"/>
              </a:buClr>
              <a:buFont typeface="Wingdings" pitchFamily="2" charset="2"/>
              <a:buChar char="§"/>
            </a:pPr>
            <a:r>
              <a:rPr lang="de-DE" dirty="0" err="1" smtClean="0">
                <a:solidFill>
                  <a:schemeClr val="tx1"/>
                </a:solidFill>
                <a:latin typeface="+mj-lt"/>
              </a:rPr>
              <a:t>Many</a:t>
            </a:r>
            <a:r>
              <a:rPr lang="de-DE" dirty="0" smtClean="0">
                <a:solidFill>
                  <a:schemeClr val="tx1"/>
                </a:solidFill>
                <a:latin typeface="+mj-lt"/>
              </a:rPr>
              <a:t> </a:t>
            </a:r>
            <a:r>
              <a:rPr lang="de-DE" dirty="0" err="1" smtClean="0">
                <a:solidFill>
                  <a:schemeClr val="tx1"/>
                </a:solidFill>
                <a:latin typeface="+mj-lt"/>
              </a:rPr>
              <a:t>others</a:t>
            </a:r>
            <a:endParaRPr lang="de-DE"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81</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Validity</a:t>
            </a:r>
            <a:r>
              <a:rPr lang="de-DE" sz="3600" dirty="0" smtClean="0">
                <a:solidFill>
                  <a:schemeClr val="tx1"/>
                </a:solidFill>
                <a:latin typeface="+mj-lt"/>
              </a:rPr>
              <a:t> </a:t>
            </a:r>
            <a:r>
              <a:rPr lang="de-DE" sz="3600" dirty="0" err="1" smtClean="0">
                <a:solidFill>
                  <a:schemeClr val="tx1"/>
                </a:solidFill>
                <a:latin typeface="+mj-lt"/>
              </a:rPr>
              <a:t>of</a:t>
            </a:r>
            <a:r>
              <a:rPr lang="de-DE" sz="3600" dirty="0" smtClean="0">
                <a:solidFill>
                  <a:schemeClr val="tx1"/>
                </a:solidFill>
                <a:latin typeface="+mj-lt"/>
              </a:rPr>
              <a:t> </a:t>
            </a:r>
            <a:r>
              <a:rPr lang="de-DE" sz="3600" dirty="0" err="1" smtClean="0">
                <a:solidFill>
                  <a:schemeClr val="tx1"/>
                </a:solidFill>
                <a:latin typeface="+mj-lt"/>
              </a:rPr>
              <a:t>relevance</a:t>
            </a:r>
            <a:r>
              <a:rPr lang="de-DE" sz="3600" dirty="0" smtClean="0">
                <a:solidFill>
                  <a:schemeClr val="tx1"/>
                </a:solidFill>
                <a:latin typeface="+mj-lt"/>
              </a:rPr>
              <a:t> </a:t>
            </a:r>
            <a:r>
              <a:rPr lang="de-DE" sz="3600" dirty="0" err="1" smtClean="0">
                <a:solidFill>
                  <a:schemeClr val="tx1"/>
                </a:solidFill>
                <a:latin typeface="+mj-lt"/>
              </a:rPr>
              <a:t>assessments</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2214554"/>
            <a:ext cx="8643998"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rgbClr val="FF0000"/>
                </a:solidFill>
                <a:latin typeface="+mj-lt"/>
              </a:rPr>
              <a:t>Relevance assessments </a:t>
            </a:r>
            <a:r>
              <a:rPr lang="en-US" dirty="0" smtClean="0">
                <a:solidFill>
                  <a:schemeClr val="tx1"/>
                </a:solidFill>
                <a:latin typeface="+mj-lt"/>
              </a:rPr>
              <a:t>are only usable if they are </a:t>
            </a:r>
            <a:r>
              <a:rPr lang="en-US" dirty="0" smtClean="0">
                <a:solidFill>
                  <a:srgbClr val="0070C0"/>
                </a:solidFill>
                <a:latin typeface="+mj-lt"/>
              </a:rPr>
              <a:t>consistent.</a:t>
            </a:r>
          </a:p>
          <a:p>
            <a:pPr lvl="1">
              <a:spcBef>
                <a:spcPts val="700"/>
              </a:spcBef>
              <a:buClr>
                <a:srgbClr val="336699"/>
              </a:buClr>
              <a:buFont typeface="Wingdings" pitchFamily="2" charset="2"/>
              <a:buChar char="§"/>
            </a:pPr>
            <a:r>
              <a:rPr lang="en-US" dirty="0" smtClean="0">
                <a:solidFill>
                  <a:schemeClr val="tx1"/>
                </a:solidFill>
                <a:latin typeface="+mj-lt"/>
              </a:rPr>
              <a:t>If they are not consistent, then there is no “truth” and </a:t>
            </a:r>
            <a:r>
              <a:rPr lang="de-DE" dirty="0" err="1" smtClean="0">
                <a:solidFill>
                  <a:schemeClr val="tx1"/>
                </a:solidFill>
                <a:latin typeface="+mj-lt"/>
              </a:rPr>
              <a:t>experiments</a:t>
            </a:r>
            <a:r>
              <a:rPr lang="de-DE" dirty="0" smtClean="0">
                <a:solidFill>
                  <a:schemeClr val="tx1"/>
                </a:solidFill>
                <a:latin typeface="+mj-lt"/>
              </a:rPr>
              <a:t> </a:t>
            </a:r>
            <a:r>
              <a:rPr lang="de-DE" dirty="0" err="1" smtClean="0">
                <a:solidFill>
                  <a:schemeClr val="tx1"/>
                </a:solidFill>
                <a:latin typeface="+mj-lt"/>
              </a:rPr>
              <a:t>are</a:t>
            </a:r>
            <a:r>
              <a:rPr lang="de-DE" dirty="0" smtClean="0">
                <a:solidFill>
                  <a:schemeClr val="tx1"/>
                </a:solidFill>
                <a:latin typeface="+mj-lt"/>
              </a:rPr>
              <a:t> not </a:t>
            </a:r>
            <a:r>
              <a:rPr lang="de-DE" dirty="0" err="1" smtClean="0">
                <a:solidFill>
                  <a:schemeClr val="tx1"/>
                </a:solidFill>
                <a:latin typeface="+mj-lt"/>
              </a:rPr>
              <a:t>repeatable</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How can we measure this consistency or agreement among </a:t>
            </a:r>
            <a:r>
              <a:rPr lang="de-DE" dirty="0" err="1" smtClean="0">
                <a:solidFill>
                  <a:schemeClr val="tx1"/>
                </a:solidFill>
                <a:latin typeface="+mj-lt"/>
              </a:rPr>
              <a:t>judges</a:t>
            </a:r>
            <a:r>
              <a:rPr lang="de-DE" dirty="0" smtClean="0">
                <a:solidFill>
                  <a:schemeClr val="tx1"/>
                </a:solidFill>
                <a:latin typeface="+mj-lt"/>
              </a:rPr>
              <a:t>?</a:t>
            </a:r>
          </a:p>
          <a:p>
            <a:pPr lvl="1">
              <a:spcBef>
                <a:spcPts val="700"/>
              </a:spcBef>
              <a:buClr>
                <a:srgbClr val="336699"/>
              </a:buClr>
              <a:buFont typeface="Wingdings" pitchFamily="2" charset="2"/>
              <a:buChar char="§"/>
            </a:pPr>
            <a:r>
              <a:rPr lang="de-DE" dirty="0" smtClean="0">
                <a:solidFill>
                  <a:schemeClr val="tx1"/>
                </a:solidFill>
                <a:latin typeface="+mj-lt"/>
              </a:rPr>
              <a:t>→ </a:t>
            </a:r>
            <a:r>
              <a:rPr lang="de-DE" dirty="0" err="1" smtClean="0">
                <a:solidFill>
                  <a:schemeClr val="tx1"/>
                </a:solidFill>
                <a:latin typeface="+mj-lt"/>
              </a:rPr>
              <a:t>Kappa</a:t>
            </a:r>
            <a:r>
              <a:rPr lang="de-DE" dirty="0" smtClean="0">
                <a:solidFill>
                  <a:schemeClr val="tx1"/>
                </a:solidFill>
                <a:latin typeface="+mj-lt"/>
              </a:rPr>
              <a:t> </a:t>
            </a:r>
            <a:r>
              <a:rPr lang="de-DE" dirty="0" err="1" smtClean="0">
                <a:solidFill>
                  <a:schemeClr val="tx1"/>
                </a:solidFill>
                <a:latin typeface="+mj-lt"/>
              </a:rPr>
              <a:t>measure</a:t>
            </a:r>
            <a:endParaRPr lang="de-DE"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82</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Kappa</a:t>
            </a:r>
            <a:r>
              <a:rPr lang="de-DE" sz="3600" dirty="0" smtClean="0">
                <a:solidFill>
                  <a:schemeClr val="tx1"/>
                </a:solidFill>
                <a:latin typeface="+mj-lt"/>
              </a:rPr>
              <a:t> </a:t>
            </a:r>
            <a:r>
              <a:rPr lang="de-DE" sz="3600" dirty="0" err="1" smtClean="0">
                <a:solidFill>
                  <a:schemeClr val="tx1"/>
                </a:solidFill>
                <a:latin typeface="+mj-lt"/>
              </a:rPr>
              <a:t>measure</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500174"/>
            <a:ext cx="8643998"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Kappa is measure of </a:t>
            </a:r>
            <a:r>
              <a:rPr lang="en-US" dirty="0" smtClean="0">
                <a:solidFill>
                  <a:srgbClr val="FF0000"/>
                </a:solidFill>
                <a:latin typeface="+mj-lt"/>
              </a:rPr>
              <a:t>how much judges agree or disagree</a:t>
            </a:r>
            <a:r>
              <a:rPr lang="en-US" dirty="0" smtClean="0">
                <a:solidFill>
                  <a:schemeClr val="tx1"/>
                </a:solidFill>
                <a:latin typeface="+mj-lt"/>
              </a:rPr>
              <a:t>.</a:t>
            </a:r>
          </a:p>
          <a:p>
            <a:pPr lvl="1">
              <a:spcBef>
                <a:spcPts val="700"/>
              </a:spcBef>
              <a:buClr>
                <a:srgbClr val="336699"/>
              </a:buClr>
              <a:buFont typeface="Wingdings" pitchFamily="2" charset="2"/>
              <a:buChar char="§"/>
            </a:pPr>
            <a:r>
              <a:rPr lang="de-DE" dirty="0" err="1" smtClean="0">
                <a:solidFill>
                  <a:schemeClr val="tx1"/>
                </a:solidFill>
                <a:latin typeface="+mj-lt"/>
              </a:rPr>
              <a:t>Designed</a:t>
            </a:r>
            <a:r>
              <a:rPr lang="de-DE" dirty="0" smtClean="0">
                <a:solidFill>
                  <a:schemeClr val="tx1"/>
                </a:solidFill>
                <a:latin typeface="+mj-lt"/>
              </a:rPr>
              <a:t> </a:t>
            </a:r>
            <a:r>
              <a:rPr lang="de-DE" dirty="0" err="1" smtClean="0">
                <a:solidFill>
                  <a:schemeClr val="tx1"/>
                </a:solidFill>
                <a:latin typeface="+mj-lt"/>
              </a:rPr>
              <a:t>for</a:t>
            </a:r>
            <a:r>
              <a:rPr lang="de-DE" dirty="0" smtClean="0">
                <a:solidFill>
                  <a:schemeClr val="tx1"/>
                </a:solidFill>
                <a:latin typeface="+mj-lt"/>
              </a:rPr>
              <a:t> </a:t>
            </a:r>
            <a:r>
              <a:rPr lang="de-DE" dirty="0" err="1" smtClean="0">
                <a:solidFill>
                  <a:schemeClr val="tx1"/>
                </a:solidFill>
                <a:latin typeface="+mj-lt"/>
              </a:rPr>
              <a:t>categorical</a:t>
            </a:r>
            <a:r>
              <a:rPr lang="de-DE" dirty="0" smtClean="0">
                <a:solidFill>
                  <a:schemeClr val="tx1"/>
                </a:solidFill>
                <a:latin typeface="+mj-lt"/>
              </a:rPr>
              <a:t> </a:t>
            </a:r>
            <a:r>
              <a:rPr lang="de-DE" dirty="0" err="1" smtClean="0">
                <a:solidFill>
                  <a:schemeClr val="tx1"/>
                </a:solidFill>
                <a:latin typeface="+mj-lt"/>
              </a:rPr>
              <a:t>judgments</a:t>
            </a:r>
            <a:endParaRPr lang="de-DE" dirty="0" smtClean="0">
              <a:solidFill>
                <a:schemeClr val="tx1"/>
              </a:solidFill>
              <a:latin typeface="+mj-lt"/>
            </a:endParaRPr>
          </a:p>
          <a:p>
            <a:pPr lvl="1">
              <a:spcBef>
                <a:spcPts val="700"/>
              </a:spcBef>
              <a:buClr>
                <a:srgbClr val="336699"/>
              </a:buClr>
              <a:buFont typeface="Wingdings" pitchFamily="2" charset="2"/>
              <a:buChar char="§"/>
            </a:pPr>
            <a:r>
              <a:rPr lang="de-DE" dirty="0" err="1" smtClean="0">
                <a:solidFill>
                  <a:schemeClr val="tx1"/>
                </a:solidFill>
                <a:latin typeface="+mj-lt"/>
              </a:rPr>
              <a:t>Corrects</a:t>
            </a:r>
            <a:r>
              <a:rPr lang="de-DE" dirty="0" smtClean="0">
                <a:solidFill>
                  <a:schemeClr val="tx1"/>
                </a:solidFill>
                <a:latin typeface="+mj-lt"/>
              </a:rPr>
              <a:t> </a:t>
            </a:r>
            <a:r>
              <a:rPr lang="de-DE" dirty="0" err="1" smtClean="0">
                <a:solidFill>
                  <a:schemeClr val="tx1"/>
                </a:solidFill>
                <a:latin typeface="+mj-lt"/>
              </a:rPr>
              <a:t>for</a:t>
            </a:r>
            <a:r>
              <a:rPr lang="de-DE" dirty="0" smtClean="0">
                <a:solidFill>
                  <a:schemeClr val="tx1"/>
                </a:solidFill>
                <a:latin typeface="+mj-lt"/>
              </a:rPr>
              <a:t> </a:t>
            </a:r>
            <a:r>
              <a:rPr lang="de-DE" dirty="0" err="1" smtClean="0">
                <a:solidFill>
                  <a:schemeClr val="tx1"/>
                </a:solidFill>
                <a:latin typeface="+mj-lt"/>
              </a:rPr>
              <a:t>chance</a:t>
            </a:r>
            <a:r>
              <a:rPr lang="de-DE" dirty="0" smtClean="0">
                <a:solidFill>
                  <a:schemeClr val="tx1"/>
                </a:solidFill>
                <a:latin typeface="+mj-lt"/>
              </a:rPr>
              <a:t> </a:t>
            </a:r>
            <a:r>
              <a:rPr lang="de-DE" dirty="0" err="1" smtClean="0">
                <a:solidFill>
                  <a:schemeClr val="tx1"/>
                </a:solidFill>
                <a:latin typeface="+mj-lt"/>
              </a:rPr>
              <a:t>agreement</a:t>
            </a:r>
            <a:endParaRPr lang="de-DE" dirty="0" smtClean="0">
              <a:solidFill>
                <a:schemeClr val="tx1"/>
              </a:solidFill>
              <a:latin typeface="+mj-lt"/>
            </a:endParaRPr>
          </a:p>
          <a:p>
            <a:pPr lvl="1">
              <a:spcBef>
                <a:spcPts val="700"/>
              </a:spcBef>
              <a:buClr>
                <a:srgbClr val="336699"/>
              </a:buClr>
              <a:buFont typeface="Wingdings" pitchFamily="2" charset="2"/>
              <a:buChar char="§"/>
            </a:pPr>
            <a:r>
              <a:rPr lang="en-US" i="1" dirty="0" smtClean="0">
                <a:solidFill>
                  <a:schemeClr val="tx1"/>
                </a:solidFill>
                <a:latin typeface="+mj-lt"/>
              </a:rPr>
              <a:t>P</a:t>
            </a:r>
            <a:r>
              <a:rPr lang="en-US" dirty="0" smtClean="0">
                <a:solidFill>
                  <a:schemeClr val="tx1"/>
                </a:solidFill>
                <a:latin typeface="+mj-lt"/>
              </a:rPr>
              <a:t>(</a:t>
            </a:r>
            <a:r>
              <a:rPr lang="en-US" i="1" dirty="0" smtClean="0">
                <a:solidFill>
                  <a:schemeClr val="tx1"/>
                </a:solidFill>
                <a:latin typeface="+mj-lt"/>
              </a:rPr>
              <a:t>A</a:t>
            </a:r>
            <a:r>
              <a:rPr lang="en-US" dirty="0" smtClean="0">
                <a:solidFill>
                  <a:schemeClr val="tx1"/>
                </a:solidFill>
                <a:latin typeface="+mj-lt"/>
              </a:rPr>
              <a:t>) = </a:t>
            </a:r>
            <a:r>
              <a:rPr lang="en-US" dirty="0" smtClean="0">
                <a:solidFill>
                  <a:srgbClr val="FF0000"/>
                </a:solidFill>
                <a:latin typeface="+mj-lt"/>
              </a:rPr>
              <a:t>proportion of time judges agree</a:t>
            </a:r>
          </a:p>
          <a:p>
            <a:pPr lvl="1">
              <a:spcBef>
                <a:spcPts val="700"/>
              </a:spcBef>
              <a:buClr>
                <a:srgbClr val="336699"/>
              </a:buClr>
              <a:buFont typeface="Wingdings" pitchFamily="2" charset="2"/>
              <a:buChar char="§"/>
            </a:pPr>
            <a:r>
              <a:rPr lang="en-US" i="1" dirty="0" smtClean="0">
                <a:solidFill>
                  <a:schemeClr val="tx1"/>
                </a:solidFill>
                <a:latin typeface="+mj-lt"/>
              </a:rPr>
              <a:t>P</a:t>
            </a:r>
            <a:r>
              <a:rPr lang="en-US" dirty="0" smtClean="0">
                <a:solidFill>
                  <a:schemeClr val="tx1"/>
                </a:solidFill>
                <a:latin typeface="+mj-lt"/>
              </a:rPr>
              <a:t>(</a:t>
            </a:r>
            <a:r>
              <a:rPr lang="en-US" i="1" dirty="0" smtClean="0">
                <a:solidFill>
                  <a:schemeClr val="tx1"/>
                </a:solidFill>
                <a:latin typeface="+mj-lt"/>
              </a:rPr>
              <a:t>E</a:t>
            </a:r>
            <a:r>
              <a:rPr lang="en-US" dirty="0" smtClean="0">
                <a:solidFill>
                  <a:schemeClr val="tx1"/>
                </a:solidFill>
                <a:latin typeface="+mj-lt"/>
              </a:rPr>
              <a:t>) = what </a:t>
            </a:r>
            <a:r>
              <a:rPr lang="en-US" dirty="0" smtClean="0">
                <a:solidFill>
                  <a:srgbClr val="FF0000"/>
                </a:solidFill>
                <a:latin typeface="+mj-lt"/>
              </a:rPr>
              <a:t>agreement would we get by chance</a:t>
            </a:r>
          </a:p>
          <a:p>
            <a:pPr lvl="1">
              <a:spcBef>
                <a:spcPts val="700"/>
              </a:spcBef>
              <a:buClr>
                <a:srgbClr val="336699"/>
              </a:buClr>
              <a:buFont typeface="Wingdings" pitchFamily="2" charset="2"/>
              <a:buChar char="§"/>
            </a:pPr>
            <a:endParaRPr lang="en-US" dirty="0" smtClean="0">
              <a:solidFill>
                <a:schemeClr val="tx1"/>
              </a:solidFill>
              <a:latin typeface="+mj-lt"/>
            </a:endParaRPr>
          </a:p>
          <a:p>
            <a:pPr lvl="1">
              <a:spcBef>
                <a:spcPts val="700"/>
              </a:spcBef>
              <a:buClr>
                <a:srgbClr val="336699"/>
              </a:buClr>
            </a:pPr>
            <a:endParaRPr lang="en-US" dirty="0" smtClean="0">
              <a:solidFill>
                <a:schemeClr val="tx1"/>
              </a:solidFill>
              <a:latin typeface="+mj-lt"/>
            </a:endParaRPr>
          </a:p>
          <a:p>
            <a:pPr lvl="1">
              <a:spcBef>
                <a:spcPts val="700"/>
              </a:spcBef>
              <a:buClr>
                <a:srgbClr val="336699"/>
              </a:buClr>
              <a:buFont typeface="Wingdings" pitchFamily="2" charset="2"/>
              <a:buChar char="§"/>
            </a:pPr>
            <a:endParaRPr lang="en-US" dirty="0" smtClean="0">
              <a:solidFill>
                <a:schemeClr val="tx1"/>
              </a:solidFill>
              <a:latin typeface="+mj-lt"/>
            </a:endParaRPr>
          </a:p>
          <a:p>
            <a:pPr lvl="1">
              <a:spcBef>
                <a:spcPts val="700"/>
              </a:spcBef>
              <a:buClr>
                <a:srgbClr val="336699"/>
              </a:buClr>
              <a:buFont typeface="Wingdings" pitchFamily="2" charset="2"/>
              <a:buChar char="§"/>
            </a:pPr>
            <a:r>
              <a:rPr lang="en-US" i="1" dirty="0" smtClean="0">
                <a:solidFill>
                  <a:srgbClr val="00B050"/>
                </a:solidFill>
                <a:latin typeface="+mj-lt"/>
              </a:rPr>
              <a:t>k</a:t>
            </a:r>
            <a:r>
              <a:rPr lang="en-US" dirty="0" smtClean="0">
                <a:solidFill>
                  <a:srgbClr val="00B050"/>
                </a:solidFill>
                <a:latin typeface="+mj-lt"/>
              </a:rPr>
              <a:t> =? for (</a:t>
            </a:r>
            <a:r>
              <a:rPr lang="en-US" dirty="0" err="1" smtClean="0">
                <a:solidFill>
                  <a:srgbClr val="00B050"/>
                </a:solidFill>
                <a:latin typeface="+mj-lt"/>
              </a:rPr>
              <a:t>i</a:t>
            </a:r>
            <a:r>
              <a:rPr lang="en-US" dirty="0" smtClean="0">
                <a:solidFill>
                  <a:srgbClr val="00B050"/>
                </a:solidFill>
                <a:latin typeface="+mj-lt"/>
              </a:rPr>
              <a:t>) chance agreement (ii) total agreement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83</a:t>
            </a:fld>
            <a:endParaRPr lang="en-US" dirty="0"/>
          </a:p>
        </p:txBody>
      </p:sp>
      <p:pic>
        <p:nvPicPr>
          <p:cNvPr id="8" name="Picture 7" descr="4208.png"/>
          <p:cNvPicPr>
            <a:picLocks noChangeAspect="1"/>
          </p:cNvPicPr>
          <p:nvPr/>
        </p:nvPicPr>
        <p:blipFill>
          <a:blip r:embed="rId3" cstate="print"/>
          <a:stretch>
            <a:fillRect/>
          </a:stretch>
        </p:blipFill>
        <p:spPr>
          <a:xfrm>
            <a:off x="2503725" y="3857628"/>
            <a:ext cx="2496903" cy="91553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Kappa</a:t>
            </a:r>
            <a:r>
              <a:rPr lang="de-DE" sz="3600" dirty="0" smtClean="0">
                <a:solidFill>
                  <a:schemeClr val="tx1"/>
                </a:solidFill>
                <a:latin typeface="+mj-lt"/>
              </a:rPr>
              <a:t> </a:t>
            </a:r>
            <a:r>
              <a:rPr lang="de-DE" sz="3600" dirty="0" err="1" smtClean="0">
                <a:solidFill>
                  <a:schemeClr val="tx1"/>
                </a:solidFill>
                <a:latin typeface="+mj-lt"/>
              </a:rPr>
              <a:t>measure</a:t>
            </a:r>
            <a:r>
              <a:rPr lang="de-DE" sz="3600" dirty="0" smtClean="0">
                <a:solidFill>
                  <a:schemeClr val="tx1"/>
                </a:solidFill>
                <a:latin typeface="+mj-lt"/>
              </a:rPr>
              <a:t> (2)</a:t>
            </a:r>
          </a:p>
        </p:txBody>
      </p:sp>
      <p:sp>
        <p:nvSpPr>
          <p:cNvPr id="84996" name="Text Box 3"/>
          <p:cNvSpPr txBox="1">
            <a:spLocks noChangeArrowheads="1"/>
          </p:cNvSpPr>
          <p:nvPr/>
        </p:nvSpPr>
        <p:spPr bwMode="auto">
          <a:xfrm>
            <a:off x="214282" y="2714620"/>
            <a:ext cx="8643998"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Values of </a:t>
            </a:r>
            <a:r>
              <a:rPr lang="en-US" i="1" dirty="0" smtClean="0">
                <a:solidFill>
                  <a:schemeClr val="tx1"/>
                </a:solidFill>
                <a:latin typeface="+mj-lt"/>
              </a:rPr>
              <a:t>k</a:t>
            </a:r>
            <a:r>
              <a:rPr lang="en-US" dirty="0" smtClean="0">
                <a:solidFill>
                  <a:schemeClr val="tx1"/>
                </a:solidFill>
                <a:latin typeface="+mj-lt"/>
              </a:rPr>
              <a:t>  in the interval [2/3, 1.0] are seen as acceptable.</a:t>
            </a:r>
          </a:p>
          <a:p>
            <a:pPr lvl="1">
              <a:spcBef>
                <a:spcPts val="700"/>
              </a:spcBef>
              <a:buClr>
                <a:srgbClr val="336699"/>
              </a:buClr>
              <a:buFont typeface="Wingdings" pitchFamily="2" charset="2"/>
              <a:buChar char="§"/>
            </a:pPr>
            <a:r>
              <a:rPr lang="en-US" dirty="0" smtClean="0">
                <a:solidFill>
                  <a:schemeClr val="tx1"/>
                </a:solidFill>
                <a:latin typeface="+mj-lt"/>
              </a:rPr>
              <a:t>With smaller values: need to redesign relevance assessment </a:t>
            </a:r>
            <a:r>
              <a:rPr lang="de-DE" dirty="0" err="1" smtClean="0">
                <a:solidFill>
                  <a:schemeClr val="tx1"/>
                </a:solidFill>
                <a:latin typeface="+mj-lt"/>
              </a:rPr>
              <a:t>methodology</a:t>
            </a:r>
            <a:r>
              <a:rPr lang="de-DE" dirty="0" smtClean="0">
                <a:solidFill>
                  <a:schemeClr val="tx1"/>
                </a:solidFill>
                <a:latin typeface="+mj-lt"/>
              </a:rPr>
              <a:t> </a:t>
            </a:r>
            <a:r>
              <a:rPr lang="de-DE" dirty="0" err="1" smtClean="0">
                <a:solidFill>
                  <a:schemeClr val="tx1"/>
                </a:solidFill>
                <a:latin typeface="+mj-lt"/>
              </a:rPr>
              <a:t>used</a:t>
            </a:r>
            <a:r>
              <a:rPr lang="de-DE" dirty="0" smtClean="0">
                <a:solidFill>
                  <a:schemeClr val="tx1"/>
                </a:solidFill>
                <a:latin typeface="+mj-lt"/>
              </a:rPr>
              <a:t> etc.</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84</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Calculating</a:t>
            </a:r>
            <a:r>
              <a:rPr lang="de-DE" sz="3600" dirty="0" smtClean="0">
                <a:solidFill>
                  <a:schemeClr val="tx1"/>
                </a:solidFill>
                <a:latin typeface="+mj-lt"/>
              </a:rPr>
              <a:t> </a:t>
            </a:r>
            <a:r>
              <a:rPr lang="de-DE" sz="3600" dirty="0" err="1" smtClean="0">
                <a:solidFill>
                  <a:schemeClr val="tx1"/>
                </a:solidFill>
                <a:latin typeface="+mj-lt"/>
              </a:rPr>
              <a:t>the</a:t>
            </a:r>
            <a:r>
              <a:rPr lang="de-DE" sz="3600" dirty="0" smtClean="0">
                <a:solidFill>
                  <a:schemeClr val="tx1"/>
                </a:solidFill>
                <a:latin typeface="+mj-lt"/>
              </a:rPr>
              <a:t> </a:t>
            </a:r>
            <a:r>
              <a:rPr lang="de-DE" sz="3600" dirty="0" err="1" smtClean="0">
                <a:solidFill>
                  <a:schemeClr val="tx1"/>
                </a:solidFill>
                <a:latin typeface="+mj-lt"/>
              </a:rPr>
              <a:t>kappa</a:t>
            </a:r>
            <a:r>
              <a:rPr lang="de-DE" sz="3600" dirty="0" smtClean="0">
                <a:solidFill>
                  <a:schemeClr val="tx1"/>
                </a:solidFill>
                <a:latin typeface="+mj-lt"/>
              </a:rPr>
              <a:t> </a:t>
            </a:r>
            <a:r>
              <a:rPr lang="de-DE" sz="3600" dirty="0" err="1" smtClean="0">
                <a:solidFill>
                  <a:schemeClr val="tx1"/>
                </a:solidFill>
                <a:latin typeface="+mj-lt"/>
              </a:rPr>
              <a:t>statistic</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3643314"/>
            <a:ext cx="8715436" cy="3357586"/>
          </a:xfrm>
          <a:prstGeom prst="rect">
            <a:avLst/>
          </a:prstGeom>
          <a:noFill/>
          <a:ln w="9525">
            <a:noFill/>
            <a:round/>
            <a:headEnd/>
            <a:tailEnd/>
          </a:ln>
        </p:spPr>
        <p:txBody>
          <a:bodyPr/>
          <a:lstStyle/>
          <a:p>
            <a:r>
              <a:rPr lang="de-DE" i="1" dirty="0" smtClean="0">
                <a:solidFill>
                  <a:schemeClr val="tx1"/>
                </a:solidFill>
                <a:latin typeface="+mj-lt"/>
              </a:rPr>
              <a:t>P</a:t>
            </a:r>
            <a:r>
              <a:rPr lang="de-DE" dirty="0" smtClean="0">
                <a:solidFill>
                  <a:schemeClr val="tx1"/>
                </a:solidFill>
                <a:latin typeface="+mj-lt"/>
              </a:rPr>
              <a:t>(</a:t>
            </a:r>
            <a:r>
              <a:rPr lang="de-DE" i="1" dirty="0" smtClean="0">
                <a:solidFill>
                  <a:schemeClr val="tx1"/>
                </a:solidFill>
                <a:latin typeface="+mj-lt"/>
              </a:rPr>
              <a:t>A</a:t>
            </a:r>
            <a:r>
              <a:rPr lang="de-DE" dirty="0" smtClean="0">
                <a:solidFill>
                  <a:schemeClr val="tx1"/>
                </a:solidFill>
                <a:latin typeface="+mj-lt"/>
              </a:rPr>
              <a:t>) = (300 + 70)/400 = 370/400 = 0.925</a:t>
            </a:r>
          </a:p>
          <a:p>
            <a:r>
              <a:rPr lang="de-DE" dirty="0" err="1" smtClean="0">
                <a:solidFill>
                  <a:schemeClr val="tx1"/>
                </a:solidFill>
                <a:latin typeface="+mj-lt"/>
              </a:rPr>
              <a:t>Pooled</a:t>
            </a:r>
            <a:r>
              <a:rPr lang="de-DE" dirty="0" smtClean="0">
                <a:solidFill>
                  <a:schemeClr val="tx1"/>
                </a:solidFill>
                <a:latin typeface="+mj-lt"/>
              </a:rPr>
              <a:t> </a:t>
            </a:r>
            <a:r>
              <a:rPr lang="de-DE" dirty="0" err="1" smtClean="0">
                <a:solidFill>
                  <a:schemeClr val="tx1"/>
                </a:solidFill>
                <a:latin typeface="+mj-lt"/>
              </a:rPr>
              <a:t>marginals</a:t>
            </a:r>
            <a:endParaRPr lang="de-DE" dirty="0" smtClean="0">
              <a:solidFill>
                <a:schemeClr val="tx1"/>
              </a:solidFill>
              <a:latin typeface="+mj-lt"/>
            </a:endParaRPr>
          </a:p>
          <a:p>
            <a:r>
              <a:rPr lang="nn-NO" i="1" dirty="0" smtClean="0">
                <a:solidFill>
                  <a:schemeClr val="tx1"/>
                </a:solidFill>
                <a:latin typeface="+mj-lt"/>
              </a:rPr>
              <a:t>P</a:t>
            </a:r>
            <a:r>
              <a:rPr lang="nn-NO" dirty="0" smtClean="0">
                <a:solidFill>
                  <a:schemeClr val="tx1"/>
                </a:solidFill>
                <a:latin typeface="+mj-lt"/>
              </a:rPr>
              <a:t>(</a:t>
            </a:r>
            <a:r>
              <a:rPr lang="nn-NO" i="1" dirty="0" smtClean="0">
                <a:solidFill>
                  <a:schemeClr val="tx1"/>
                </a:solidFill>
                <a:latin typeface="+mj-lt"/>
              </a:rPr>
              <a:t>nonrelevant</a:t>
            </a:r>
            <a:r>
              <a:rPr lang="nn-NO" dirty="0" smtClean="0">
                <a:solidFill>
                  <a:schemeClr val="tx1"/>
                </a:solidFill>
                <a:latin typeface="+mj-lt"/>
              </a:rPr>
              <a:t>) = (80 + 90)/(400 + 400) = 170/800 = 0.2125</a:t>
            </a:r>
          </a:p>
          <a:p>
            <a:r>
              <a:rPr lang="nn-NO" i="1" dirty="0" smtClean="0">
                <a:solidFill>
                  <a:schemeClr val="tx1"/>
                </a:solidFill>
                <a:latin typeface="+mj-lt"/>
              </a:rPr>
              <a:t>P</a:t>
            </a:r>
            <a:r>
              <a:rPr lang="nn-NO" dirty="0" smtClean="0">
                <a:solidFill>
                  <a:schemeClr val="tx1"/>
                </a:solidFill>
                <a:latin typeface="+mj-lt"/>
              </a:rPr>
              <a:t>(</a:t>
            </a:r>
            <a:r>
              <a:rPr lang="nn-NO" i="1" dirty="0" smtClean="0">
                <a:solidFill>
                  <a:schemeClr val="tx1"/>
                </a:solidFill>
                <a:latin typeface="+mj-lt"/>
              </a:rPr>
              <a:t>relevant</a:t>
            </a:r>
            <a:r>
              <a:rPr lang="nn-NO" dirty="0" smtClean="0">
                <a:solidFill>
                  <a:schemeClr val="tx1"/>
                </a:solidFill>
                <a:latin typeface="+mj-lt"/>
              </a:rPr>
              <a:t>) = (320 + 310)/(400 + 400) = 630/800 = 0.7878</a:t>
            </a:r>
          </a:p>
          <a:p>
            <a:r>
              <a:rPr lang="en-US" dirty="0" smtClean="0">
                <a:solidFill>
                  <a:schemeClr val="tx1"/>
                </a:solidFill>
                <a:latin typeface="+mj-lt"/>
              </a:rPr>
              <a:t>Probability that the two judges agreed by chance </a:t>
            </a:r>
            <a:r>
              <a:rPr lang="en-US" i="1" dirty="0" smtClean="0">
                <a:solidFill>
                  <a:schemeClr val="tx1"/>
                </a:solidFill>
                <a:latin typeface="+mj-lt"/>
              </a:rPr>
              <a:t>P</a:t>
            </a:r>
            <a:r>
              <a:rPr lang="en-US" dirty="0" smtClean="0">
                <a:solidFill>
                  <a:schemeClr val="tx1"/>
                </a:solidFill>
                <a:latin typeface="+mj-lt"/>
              </a:rPr>
              <a:t>(</a:t>
            </a:r>
            <a:r>
              <a:rPr lang="en-US" i="1" dirty="0" smtClean="0">
                <a:solidFill>
                  <a:schemeClr val="tx1"/>
                </a:solidFill>
                <a:latin typeface="+mj-lt"/>
              </a:rPr>
              <a:t>E</a:t>
            </a:r>
            <a:r>
              <a:rPr lang="en-US" dirty="0" smtClean="0">
                <a:solidFill>
                  <a:schemeClr val="tx1"/>
                </a:solidFill>
                <a:latin typeface="+mj-lt"/>
              </a:rPr>
              <a:t>) =</a:t>
            </a:r>
          </a:p>
          <a:p>
            <a:r>
              <a:rPr lang="de-DE" i="1" dirty="0" smtClean="0">
                <a:solidFill>
                  <a:schemeClr val="tx1"/>
                </a:solidFill>
                <a:latin typeface="+mj-lt"/>
              </a:rPr>
              <a:t>P</a:t>
            </a:r>
            <a:r>
              <a:rPr lang="de-DE" dirty="0" smtClean="0">
                <a:solidFill>
                  <a:schemeClr val="tx1"/>
                </a:solidFill>
                <a:latin typeface="+mj-lt"/>
              </a:rPr>
              <a:t>(</a:t>
            </a:r>
            <a:r>
              <a:rPr lang="de-DE" i="1" dirty="0" err="1" smtClean="0">
                <a:solidFill>
                  <a:schemeClr val="tx1"/>
                </a:solidFill>
                <a:latin typeface="+mj-lt"/>
              </a:rPr>
              <a:t>nonrelevant</a:t>
            </a:r>
            <a:r>
              <a:rPr lang="de-DE" dirty="0" smtClean="0">
                <a:solidFill>
                  <a:schemeClr val="tx1"/>
                </a:solidFill>
                <a:latin typeface="+mj-lt"/>
              </a:rPr>
              <a:t>)</a:t>
            </a:r>
            <a:r>
              <a:rPr lang="de-DE" baseline="30000" dirty="0" smtClean="0">
                <a:solidFill>
                  <a:schemeClr val="tx1"/>
                </a:solidFill>
                <a:latin typeface="+mj-lt"/>
              </a:rPr>
              <a:t>2</a:t>
            </a:r>
            <a:r>
              <a:rPr lang="de-DE" sz="1400" dirty="0" smtClean="0">
                <a:solidFill>
                  <a:schemeClr val="tx1"/>
                </a:solidFill>
                <a:latin typeface="+mj-lt"/>
              </a:rPr>
              <a:t> </a:t>
            </a:r>
            <a:r>
              <a:rPr lang="de-DE" dirty="0" smtClean="0">
                <a:solidFill>
                  <a:schemeClr val="tx1"/>
                </a:solidFill>
                <a:latin typeface="+mj-lt"/>
              </a:rPr>
              <a:t>+ </a:t>
            </a:r>
            <a:r>
              <a:rPr lang="de-DE" i="1" dirty="0" smtClean="0">
                <a:solidFill>
                  <a:schemeClr val="tx1"/>
                </a:solidFill>
                <a:latin typeface="+mj-lt"/>
              </a:rPr>
              <a:t>P</a:t>
            </a:r>
            <a:r>
              <a:rPr lang="de-DE" dirty="0" smtClean="0">
                <a:solidFill>
                  <a:schemeClr val="tx1"/>
                </a:solidFill>
                <a:latin typeface="+mj-lt"/>
              </a:rPr>
              <a:t>(relevant)</a:t>
            </a:r>
            <a:r>
              <a:rPr lang="de-DE" baseline="30000" dirty="0" smtClean="0">
                <a:solidFill>
                  <a:schemeClr val="tx1"/>
                </a:solidFill>
                <a:latin typeface="+mj-lt"/>
              </a:rPr>
              <a:t>2</a:t>
            </a:r>
            <a:r>
              <a:rPr lang="de-DE" sz="1400" dirty="0" smtClean="0">
                <a:solidFill>
                  <a:schemeClr val="tx1"/>
                </a:solidFill>
                <a:latin typeface="+mj-lt"/>
              </a:rPr>
              <a:t> </a:t>
            </a:r>
            <a:r>
              <a:rPr lang="de-DE" dirty="0" smtClean="0">
                <a:solidFill>
                  <a:schemeClr val="tx1"/>
                </a:solidFill>
                <a:latin typeface="+mj-lt"/>
              </a:rPr>
              <a:t>= 0.2125</a:t>
            </a:r>
            <a:r>
              <a:rPr lang="de-DE" baseline="30000" dirty="0" smtClean="0">
                <a:solidFill>
                  <a:schemeClr val="tx1"/>
                </a:solidFill>
                <a:latin typeface="+mj-lt"/>
              </a:rPr>
              <a:t>2</a:t>
            </a:r>
            <a:r>
              <a:rPr lang="de-DE" sz="1400" dirty="0" smtClean="0">
                <a:solidFill>
                  <a:schemeClr val="tx1"/>
                </a:solidFill>
                <a:latin typeface="+mj-lt"/>
              </a:rPr>
              <a:t> </a:t>
            </a:r>
            <a:r>
              <a:rPr lang="de-DE" dirty="0" smtClean="0">
                <a:solidFill>
                  <a:schemeClr val="tx1"/>
                </a:solidFill>
                <a:latin typeface="+mj-lt"/>
              </a:rPr>
              <a:t>+ 0.7878</a:t>
            </a:r>
            <a:r>
              <a:rPr lang="de-DE" baseline="30000" dirty="0" smtClean="0">
                <a:solidFill>
                  <a:schemeClr val="tx1"/>
                </a:solidFill>
                <a:latin typeface="+mj-lt"/>
              </a:rPr>
              <a:t>2</a:t>
            </a:r>
            <a:r>
              <a:rPr lang="de-DE" dirty="0" smtClean="0">
                <a:solidFill>
                  <a:schemeClr val="tx1"/>
                </a:solidFill>
                <a:latin typeface="+mj-lt"/>
              </a:rPr>
              <a:t> = 0.665</a:t>
            </a:r>
          </a:p>
          <a:p>
            <a:r>
              <a:rPr lang="it-IT" dirty="0" smtClean="0">
                <a:solidFill>
                  <a:schemeClr val="tx1"/>
                </a:solidFill>
                <a:latin typeface="+mj-lt"/>
              </a:rPr>
              <a:t>Kappa </a:t>
            </a:r>
            <a:r>
              <a:rPr lang="it-IT" dirty="0" err="1" smtClean="0">
                <a:solidFill>
                  <a:schemeClr val="tx1"/>
                </a:solidFill>
                <a:latin typeface="+mj-lt"/>
              </a:rPr>
              <a:t>statistic</a:t>
            </a:r>
            <a:r>
              <a:rPr lang="it-IT" dirty="0" smtClean="0">
                <a:solidFill>
                  <a:schemeClr val="tx1"/>
                </a:solidFill>
                <a:latin typeface="+mj-lt"/>
              </a:rPr>
              <a:t>  </a:t>
            </a:r>
            <a:r>
              <a:rPr lang="az-Cyrl-AZ" i="1" dirty="0" smtClean="0">
                <a:solidFill>
                  <a:schemeClr val="tx1"/>
                </a:solidFill>
                <a:latin typeface="Calibri"/>
                <a:cs typeface="Calibri"/>
              </a:rPr>
              <a:t>к</a:t>
            </a:r>
            <a:r>
              <a:rPr lang="it-IT" dirty="0" smtClean="0">
                <a:solidFill>
                  <a:schemeClr val="tx1"/>
                </a:solidFill>
                <a:latin typeface="+mj-lt"/>
              </a:rPr>
              <a:t> = (</a:t>
            </a:r>
            <a:r>
              <a:rPr lang="it-IT" i="1" dirty="0" smtClean="0">
                <a:solidFill>
                  <a:schemeClr val="tx1"/>
                </a:solidFill>
                <a:latin typeface="+mj-lt"/>
              </a:rPr>
              <a:t>P</a:t>
            </a:r>
            <a:r>
              <a:rPr lang="it-IT" dirty="0" smtClean="0">
                <a:solidFill>
                  <a:schemeClr val="tx1"/>
                </a:solidFill>
                <a:latin typeface="+mj-lt"/>
              </a:rPr>
              <a:t>(</a:t>
            </a:r>
            <a:r>
              <a:rPr lang="it-IT" i="1" dirty="0" smtClean="0">
                <a:solidFill>
                  <a:schemeClr val="tx1"/>
                </a:solidFill>
                <a:latin typeface="+mj-lt"/>
              </a:rPr>
              <a:t>A</a:t>
            </a:r>
            <a:r>
              <a:rPr lang="it-IT" dirty="0" smtClean="0">
                <a:solidFill>
                  <a:schemeClr val="tx1"/>
                </a:solidFill>
                <a:latin typeface="+mj-lt"/>
              </a:rPr>
              <a:t>) − </a:t>
            </a:r>
            <a:r>
              <a:rPr lang="it-IT" i="1" dirty="0" smtClean="0">
                <a:solidFill>
                  <a:schemeClr val="tx1"/>
                </a:solidFill>
                <a:latin typeface="+mj-lt"/>
              </a:rPr>
              <a:t>P</a:t>
            </a:r>
            <a:r>
              <a:rPr lang="it-IT" dirty="0" smtClean="0">
                <a:solidFill>
                  <a:schemeClr val="tx1"/>
                </a:solidFill>
                <a:latin typeface="+mj-lt"/>
              </a:rPr>
              <a:t>(</a:t>
            </a:r>
            <a:r>
              <a:rPr lang="it-IT" i="1" dirty="0" smtClean="0">
                <a:solidFill>
                  <a:schemeClr val="tx1"/>
                </a:solidFill>
                <a:latin typeface="+mj-lt"/>
              </a:rPr>
              <a:t>E</a:t>
            </a:r>
            <a:r>
              <a:rPr lang="it-IT" dirty="0" smtClean="0">
                <a:solidFill>
                  <a:schemeClr val="tx1"/>
                </a:solidFill>
                <a:latin typeface="+mj-lt"/>
              </a:rPr>
              <a:t>))/(1 − </a:t>
            </a:r>
            <a:r>
              <a:rPr lang="it-IT" i="1" dirty="0" smtClean="0">
                <a:solidFill>
                  <a:schemeClr val="tx1"/>
                </a:solidFill>
                <a:latin typeface="+mj-lt"/>
              </a:rPr>
              <a:t>P</a:t>
            </a:r>
            <a:r>
              <a:rPr lang="it-IT" dirty="0" smtClean="0">
                <a:solidFill>
                  <a:schemeClr val="tx1"/>
                </a:solidFill>
                <a:latin typeface="+mj-lt"/>
              </a:rPr>
              <a:t>(</a:t>
            </a:r>
            <a:r>
              <a:rPr lang="it-IT" i="1" dirty="0" smtClean="0">
                <a:solidFill>
                  <a:schemeClr val="tx1"/>
                </a:solidFill>
                <a:latin typeface="+mj-lt"/>
              </a:rPr>
              <a:t>E</a:t>
            </a:r>
            <a:r>
              <a:rPr lang="it-IT" dirty="0" smtClean="0">
                <a:solidFill>
                  <a:schemeClr val="tx1"/>
                </a:solidFill>
                <a:latin typeface="+mj-lt"/>
              </a:rPr>
              <a:t>)) =</a:t>
            </a:r>
          </a:p>
          <a:p>
            <a:r>
              <a:rPr lang="en-US" dirty="0" smtClean="0">
                <a:solidFill>
                  <a:schemeClr val="tx1"/>
                </a:solidFill>
                <a:latin typeface="+mj-lt"/>
              </a:rPr>
              <a:t>(0.925 − 0.665)/(1 − 0.665) = 0.776 </a:t>
            </a:r>
            <a:r>
              <a:rPr lang="en-US" dirty="0" smtClean="0">
                <a:solidFill>
                  <a:srgbClr val="0070C0"/>
                </a:solidFill>
                <a:latin typeface="+mj-lt"/>
              </a:rPr>
              <a:t>(still in acceptable range)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85</a:t>
            </a:fld>
            <a:endParaRPr lang="en-US" dirty="0"/>
          </a:p>
        </p:txBody>
      </p:sp>
      <p:graphicFrame>
        <p:nvGraphicFramePr>
          <p:cNvPr id="8" name="Table 7"/>
          <p:cNvGraphicFramePr>
            <a:graphicFrameLocks noGrp="1"/>
          </p:cNvGraphicFramePr>
          <p:nvPr/>
        </p:nvGraphicFramePr>
        <p:xfrm>
          <a:off x="214282" y="1571612"/>
          <a:ext cx="6627865" cy="1981200"/>
        </p:xfrm>
        <a:graphic>
          <a:graphicData uri="http://schemas.openxmlformats.org/drawingml/2006/table">
            <a:tbl>
              <a:tblPr firstRow="1" bandRow="1">
                <a:tableStyleId>{C083E6E3-FA7D-4D7B-A595-EF9225AFEA82}</a:tableStyleId>
              </a:tblPr>
              <a:tblGrid>
                <a:gridCol w="1325573"/>
                <a:gridCol w="960443"/>
                <a:gridCol w="857256"/>
                <a:gridCol w="714380"/>
                <a:gridCol w="2770213"/>
              </a:tblGrid>
              <a:tr h="370840">
                <a:tc rowSpan="5">
                  <a:txBody>
                    <a:bodyPr/>
                    <a:lstStyle/>
                    <a:p>
                      <a:endParaRPr lang="en-US" sz="2000" b="0" kern="1200" dirty="0" smtClean="0"/>
                    </a:p>
                    <a:p>
                      <a:endParaRPr lang="en-US" sz="2000" b="0" kern="1200" dirty="0" smtClean="0"/>
                    </a:p>
                    <a:p>
                      <a:endParaRPr lang="en-US" sz="2000" b="0" kern="1200" dirty="0" smtClean="0"/>
                    </a:p>
                    <a:p>
                      <a:r>
                        <a:rPr lang="en-US" sz="2000" b="0" kern="1200" dirty="0" smtClean="0"/>
                        <a:t>Judge 1 </a:t>
                      </a:r>
                    </a:p>
                    <a:p>
                      <a:r>
                        <a:rPr lang="de-DE" sz="2000" b="0" kern="1200" dirty="0" err="1" smtClean="0"/>
                        <a:t>Relevance</a:t>
                      </a:r>
                      <a:endParaRPr lang="de-DE" sz="2000" b="0"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0" kern="1200" dirty="0" smtClean="0"/>
                        <a:t>                  </a:t>
                      </a:r>
                      <a:r>
                        <a:rPr lang="de-DE" sz="2000" b="0" kern="1200" dirty="0" err="1" smtClean="0"/>
                        <a:t>Judge</a:t>
                      </a:r>
                      <a:r>
                        <a:rPr lang="de-DE" sz="2000" b="0" kern="1200" dirty="0" smtClean="0"/>
                        <a:t> 2 </a:t>
                      </a:r>
                      <a:r>
                        <a:rPr lang="de-DE" sz="2000" b="0" kern="1200" dirty="0" err="1" smtClean="0"/>
                        <a:t>Relevance</a:t>
                      </a:r>
                      <a:endParaRPr lang="de-DE" sz="2000" b="0" kern="1200" dirty="0" smtClean="0">
                        <a:solidFill>
                          <a:schemeClr val="tx1"/>
                        </a:solidFill>
                        <a:latin typeface="+mn-lt"/>
                        <a:ea typeface="+mn-ea"/>
                        <a:cs typeface="+mn-cs"/>
                      </a:endParaRPr>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tr>
              <a:tr h="370840">
                <a:tc vMerge="1">
                  <a:txBody>
                    <a:bodyPr/>
                    <a:lstStyle/>
                    <a:p>
                      <a:endParaRPr lang="de-DE" dirty="0"/>
                    </a:p>
                  </a:txBody>
                  <a:tcPr/>
                </a:tc>
                <a:tc>
                  <a:txBody>
                    <a:bodyPr/>
                    <a:lstStyle/>
                    <a:p>
                      <a:endParaRPr lang="de-DE"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kern="1200" dirty="0" err="1" smtClean="0"/>
                        <a:t>Yes</a:t>
                      </a:r>
                      <a:endParaRPr lang="de-DE" sz="20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kern="1200" dirty="0" err="1" smtClean="0"/>
                        <a:t>No</a:t>
                      </a:r>
                      <a:endParaRPr lang="de-DE" sz="2000" b="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kern="1200" dirty="0" smtClean="0"/>
                        <a:t>Total</a:t>
                      </a:r>
                      <a:endParaRPr lang="de-DE" sz="2000" b="0" kern="1200" dirty="0" smtClean="0">
                        <a:solidFill>
                          <a:schemeClr val="tx1"/>
                        </a:solidFill>
                        <a:latin typeface="+mn-lt"/>
                        <a:ea typeface="+mn-ea"/>
                        <a:cs typeface="+mn-cs"/>
                      </a:endParaRPr>
                    </a:p>
                  </a:txBody>
                  <a:tcPr/>
                </a:tc>
              </a:tr>
              <a:tr h="370840">
                <a:tc vMerge="1">
                  <a:txBody>
                    <a:bodyPr/>
                    <a:lstStyle/>
                    <a:p>
                      <a:endParaRPr lang="de-DE" dirty="0"/>
                    </a:p>
                  </a:txBody>
                  <a:tcPr/>
                </a:tc>
                <a:tc>
                  <a:txBody>
                    <a:bodyPr/>
                    <a:lstStyle/>
                    <a:p>
                      <a:r>
                        <a:rPr lang="en-US" sz="2000" b="0" kern="1200" dirty="0" smtClean="0"/>
                        <a:t>Yes</a:t>
                      </a:r>
                      <a:endParaRPr lang="de-DE" sz="2000" b="0" dirty="0"/>
                    </a:p>
                  </a:txBody>
                  <a:tcPr/>
                </a:tc>
                <a:tc>
                  <a:txBody>
                    <a:bodyPr/>
                    <a:lstStyle/>
                    <a:p>
                      <a:r>
                        <a:rPr lang="de-DE" sz="2000" dirty="0" smtClean="0"/>
                        <a:t>300</a:t>
                      </a:r>
                      <a:endParaRPr lang="de-DE" sz="2000" b="0" dirty="0"/>
                    </a:p>
                  </a:txBody>
                  <a:tcPr/>
                </a:tc>
                <a:tc>
                  <a:txBody>
                    <a:bodyPr/>
                    <a:lstStyle/>
                    <a:p>
                      <a:r>
                        <a:rPr lang="de-DE" sz="2000" dirty="0" smtClean="0"/>
                        <a:t>20</a:t>
                      </a:r>
                      <a:endParaRPr lang="de-DE" sz="2000" b="0" dirty="0"/>
                    </a:p>
                  </a:txBody>
                  <a:tcPr/>
                </a:tc>
                <a:tc>
                  <a:txBody>
                    <a:bodyPr/>
                    <a:lstStyle/>
                    <a:p>
                      <a:r>
                        <a:rPr lang="de-DE" sz="2000" dirty="0" smtClean="0"/>
                        <a:t>320</a:t>
                      </a:r>
                      <a:endParaRPr lang="de-DE" sz="2000" b="0" dirty="0"/>
                    </a:p>
                  </a:txBody>
                  <a:tcPr/>
                </a:tc>
              </a:tr>
              <a:tr h="370840">
                <a:tc vMerge="1">
                  <a:txBody>
                    <a:bodyPr/>
                    <a:lstStyle/>
                    <a:p>
                      <a:endParaRPr lang="de-DE" dirty="0"/>
                    </a:p>
                  </a:txBody>
                  <a:tcPr/>
                </a:tc>
                <a:tc>
                  <a:txBody>
                    <a:bodyPr/>
                    <a:lstStyle/>
                    <a:p>
                      <a:r>
                        <a:rPr lang="de-DE" sz="2000" b="0" kern="1200" dirty="0" err="1" smtClean="0"/>
                        <a:t>No</a:t>
                      </a:r>
                      <a:endParaRPr lang="de-DE" sz="2000" b="0" dirty="0"/>
                    </a:p>
                  </a:txBody>
                  <a:tcPr/>
                </a:tc>
                <a:tc>
                  <a:txBody>
                    <a:bodyPr/>
                    <a:lstStyle/>
                    <a:p>
                      <a:r>
                        <a:rPr lang="de-DE" sz="2000" dirty="0" smtClean="0"/>
                        <a:t>10</a:t>
                      </a:r>
                      <a:endParaRPr lang="de-DE" sz="2000" b="0" dirty="0"/>
                    </a:p>
                  </a:txBody>
                  <a:tcPr/>
                </a:tc>
                <a:tc>
                  <a:txBody>
                    <a:bodyPr/>
                    <a:lstStyle/>
                    <a:p>
                      <a:r>
                        <a:rPr lang="de-DE" sz="2000" dirty="0" smtClean="0"/>
                        <a:t>70</a:t>
                      </a:r>
                      <a:endParaRPr lang="de-DE" sz="2000" b="0" dirty="0"/>
                    </a:p>
                  </a:txBody>
                  <a:tcPr/>
                </a:tc>
                <a:tc>
                  <a:txBody>
                    <a:bodyPr/>
                    <a:lstStyle/>
                    <a:p>
                      <a:r>
                        <a:rPr lang="de-DE" sz="2000" dirty="0" smtClean="0"/>
                        <a:t>80</a:t>
                      </a:r>
                      <a:endParaRPr lang="de-DE" sz="2000" b="0" dirty="0"/>
                    </a:p>
                  </a:txBody>
                  <a:tcPr/>
                </a:tc>
              </a:tr>
              <a:tr h="370840">
                <a:tc vMerge="1">
                  <a:txBody>
                    <a:bodyPr/>
                    <a:lstStyle/>
                    <a:p>
                      <a:endParaRPr lang="de-DE" dirty="0"/>
                    </a:p>
                  </a:txBody>
                  <a:tcPr/>
                </a:tc>
                <a:tc>
                  <a:txBody>
                    <a:bodyPr/>
                    <a:lstStyle/>
                    <a:p>
                      <a:r>
                        <a:rPr lang="de-DE" sz="2000" b="0" kern="1200" dirty="0" smtClean="0"/>
                        <a:t>Total</a:t>
                      </a:r>
                      <a:endParaRPr lang="de-DE" sz="2000" b="0" dirty="0"/>
                    </a:p>
                  </a:txBody>
                  <a:tcPr/>
                </a:tc>
                <a:tc>
                  <a:txBody>
                    <a:bodyPr/>
                    <a:lstStyle/>
                    <a:p>
                      <a:r>
                        <a:rPr lang="de-DE" sz="2000" dirty="0" smtClean="0"/>
                        <a:t>310</a:t>
                      </a:r>
                      <a:endParaRPr lang="de-DE" sz="2000" b="0" dirty="0"/>
                    </a:p>
                  </a:txBody>
                  <a:tcPr/>
                </a:tc>
                <a:tc>
                  <a:txBody>
                    <a:bodyPr/>
                    <a:lstStyle/>
                    <a:p>
                      <a:r>
                        <a:rPr lang="de-DE" sz="2000" dirty="0" smtClean="0"/>
                        <a:t>90</a:t>
                      </a:r>
                      <a:endParaRPr lang="de-DE" sz="2000" b="0" dirty="0"/>
                    </a:p>
                  </a:txBody>
                  <a:tcPr/>
                </a:tc>
                <a:tc>
                  <a:txBody>
                    <a:bodyPr/>
                    <a:lstStyle/>
                    <a:p>
                      <a:r>
                        <a:rPr lang="de-DE" sz="2000" dirty="0" smtClean="0"/>
                        <a:t>400</a:t>
                      </a:r>
                      <a:endParaRPr lang="de-DE" sz="2000" b="0" dirty="0"/>
                    </a:p>
                  </a:txBody>
                  <a:tcPr/>
                </a:tc>
              </a:tr>
            </a:tbl>
          </a:graphicData>
        </a:graphic>
      </p:graphicFrame>
      <p:graphicFrame>
        <p:nvGraphicFramePr>
          <p:cNvPr id="16" name="Table 15"/>
          <p:cNvGraphicFramePr>
            <a:graphicFrameLocks noGrp="1"/>
          </p:cNvGraphicFramePr>
          <p:nvPr/>
        </p:nvGraphicFramePr>
        <p:xfrm>
          <a:off x="2357422" y="2357430"/>
          <a:ext cx="2500330" cy="1183341"/>
        </p:xfrm>
        <a:graphic>
          <a:graphicData uri="http://schemas.openxmlformats.org/drawingml/2006/table">
            <a:tbl>
              <a:tblPr/>
              <a:tblGrid>
                <a:gridCol w="2500330"/>
              </a:tblGrid>
              <a:tr h="1183341">
                <a:tc>
                  <a:txBody>
                    <a:bodyPr/>
                    <a:lstStyle/>
                    <a:p>
                      <a:endParaRPr lang="de-D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17" name="Rectangle 16"/>
          <p:cNvSpPr/>
          <p:nvPr/>
        </p:nvSpPr>
        <p:spPr>
          <a:xfrm>
            <a:off x="5214958" y="2500306"/>
            <a:ext cx="3714760" cy="830997"/>
          </a:xfrm>
          <a:prstGeom prst="rect">
            <a:avLst/>
          </a:prstGeom>
        </p:spPr>
        <p:txBody>
          <a:bodyPr wrap="square">
            <a:spAutoFit/>
          </a:bodyPr>
          <a:lstStyle/>
          <a:p>
            <a:r>
              <a:rPr lang="de-DE" dirty="0" err="1" smtClean="0">
                <a:solidFill>
                  <a:schemeClr val="tx1"/>
                </a:solidFill>
                <a:latin typeface="+mj-lt"/>
              </a:rPr>
              <a:t>Observed</a:t>
            </a:r>
            <a:r>
              <a:rPr lang="de-DE" dirty="0" smtClean="0">
                <a:solidFill>
                  <a:schemeClr val="tx1"/>
                </a:solidFill>
                <a:latin typeface="+mj-lt"/>
              </a:rPr>
              <a:t> </a:t>
            </a:r>
            <a:r>
              <a:rPr lang="de-DE" dirty="0" err="1" smtClean="0">
                <a:solidFill>
                  <a:schemeClr val="tx1"/>
                </a:solidFill>
                <a:latin typeface="+mj-lt"/>
              </a:rPr>
              <a:t>proportion</a:t>
            </a:r>
            <a:r>
              <a:rPr lang="de-DE" dirty="0" smtClean="0">
                <a:solidFill>
                  <a:schemeClr val="tx1"/>
                </a:solidFill>
                <a:latin typeface="+mj-lt"/>
              </a:rPr>
              <a:t> </a:t>
            </a:r>
            <a:r>
              <a:rPr lang="de-DE" dirty="0" err="1" smtClean="0">
                <a:solidFill>
                  <a:schemeClr val="tx1"/>
                </a:solidFill>
                <a:latin typeface="+mj-lt"/>
              </a:rPr>
              <a:t>of</a:t>
            </a:r>
            <a:endParaRPr lang="de-DE" dirty="0" smtClean="0">
              <a:solidFill>
                <a:schemeClr val="tx1"/>
              </a:solidFill>
              <a:latin typeface="+mj-lt"/>
            </a:endParaRPr>
          </a:p>
          <a:p>
            <a:r>
              <a:rPr lang="en-US" dirty="0" smtClean="0">
                <a:solidFill>
                  <a:schemeClr val="tx1"/>
                </a:solidFill>
                <a:latin typeface="+mj-lt"/>
              </a:rPr>
              <a:t>the times the judges agreed</a:t>
            </a:r>
            <a:endParaRPr lang="de-DE"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Interjudge</a:t>
            </a:r>
            <a:r>
              <a:rPr lang="de-DE" sz="3600" dirty="0" smtClean="0">
                <a:solidFill>
                  <a:schemeClr val="tx1"/>
                </a:solidFill>
                <a:latin typeface="+mj-lt"/>
              </a:rPr>
              <a:t> </a:t>
            </a:r>
            <a:r>
              <a:rPr lang="de-DE" sz="3600" dirty="0" err="1" smtClean="0">
                <a:solidFill>
                  <a:schemeClr val="tx1"/>
                </a:solidFill>
                <a:latin typeface="+mj-lt"/>
              </a:rPr>
              <a:t>agreement</a:t>
            </a:r>
            <a:r>
              <a:rPr lang="de-DE" sz="3600" dirty="0" smtClean="0">
                <a:solidFill>
                  <a:schemeClr val="tx1"/>
                </a:solidFill>
                <a:latin typeface="+mj-lt"/>
              </a:rPr>
              <a:t> </a:t>
            </a:r>
            <a:r>
              <a:rPr lang="de-DE" sz="3600" dirty="0" err="1" smtClean="0">
                <a:solidFill>
                  <a:schemeClr val="tx1"/>
                </a:solidFill>
                <a:latin typeface="+mj-lt"/>
              </a:rPr>
              <a:t>at</a:t>
            </a:r>
            <a:r>
              <a:rPr lang="de-DE" sz="3600" dirty="0" smtClean="0">
                <a:solidFill>
                  <a:schemeClr val="tx1"/>
                </a:solidFill>
                <a:latin typeface="+mj-lt"/>
              </a:rPr>
              <a:t> TREC</a:t>
            </a:r>
          </a:p>
        </p:txBody>
      </p:sp>
      <p:sp>
        <p:nvSpPr>
          <p:cNvPr id="84996" name="Text Box 3"/>
          <p:cNvSpPr txBox="1">
            <a:spLocks noChangeArrowheads="1"/>
          </p:cNvSpPr>
          <p:nvPr/>
        </p:nvSpPr>
        <p:spPr bwMode="auto">
          <a:xfrm>
            <a:off x="214282" y="1571612"/>
            <a:ext cx="8715436" cy="2643206"/>
          </a:xfrm>
          <a:prstGeom prst="rect">
            <a:avLst/>
          </a:prstGeom>
          <a:noFill/>
          <a:ln w="9525">
            <a:noFill/>
            <a:round/>
            <a:headEnd/>
            <a:tailEnd/>
          </a:ln>
        </p:spPr>
        <p:txBody>
          <a:bodyPr/>
          <a:lstStyle/>
          <a:p>
            <a:r>
              <a:rPr lang="de-DE" dirty="0" smtClean="0">
                <a:solidFill>
                  <a:schemeClr val="tx1"/>
                </a:solidFill>
                <a:latin typeface="+mj-lt"/>
              </a:rPr>
              <a:t>  </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86</a:t>
            </a:fld>
            <a:endParaRPr lang="en-US" dirty="0"/>
          </a:p>
        </p:txBody>
      </p:sp>
      <p:graphicFrame>
        <p:nvGraphicFramePr>
          <p:cNvPr id="8" name="Table 7"/>
          <p:cNvGraphicFramePr>
            <a:graphicFrameLocks noGrp="1"/>
          </p:cNvGraphicFramePr>
          <p:nvPr/>
        </p:nvGraphicFramePr>
        <p:xfrm>
          <a:off x="857224" y="2285992"/>
          <a:ext cx="6096000" cy="2743200"/>
        </p:xfrm>
        <a:graphic>
          <a:graphicData uri="http://schemas.openxmlformats.org/drawingml/2006/table">
            <a:tbl>
              <a:tblPr firstRow="1" bandRow="1">
                <a:tableStyleId>{C083E6E3-FA7D-4D7B-A595-EF9225AFEA82}</a:tableStyleId>
              </a:tblPr>
              <a:tblGrid>
                <a:gridCol w="2032000"/>
                <a:gridCol w="2032000"/>
                <a:gridCol w="2032000"/>
              </a:tblGrid>
              <a:tr h="370840">
                <a:tc>
                  <a:txBody>
                    <a:bodyPr/>
                    <a:lstStyle/>
                    <a:p>
                      <a:r>
                        <a:rPr lang="de-DE" sz="2400" b="0" kern="1200" dirty="0" smtClean="0"/>
                        <a:t>Information  </a:t>
                      </a:r>
                      <a:r>
                        <a:rPr lang="de-DE" sz="2400" b="0" kern="1200" dirty="0" err="1" smtClean="0"/>
                        <a:t>need</a:t>
                      </a:r>
                      <a:endParaRPr lang="de-DE" sz="2400" b="0" dirty="0"/>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r>
                        <a:rPr lang="de-DE" sz="2400" b="0" kern="1200" dirty="0" err="1" smtClean="0"/>
                        <a:t>number</a:t>
                      </a:r>
                      <a:r>
                        <a:rPr lang="de-DE" sz="2400" b="0" kern="1200" dirty="0" smtClean="0"/>
                        <a:t> </a:t>
                      </a:r>
                      <a:r>
                        <a:rPr lang="de-DE" sz="2400" b="0" kern="1200" dirty="0" err="1" smtClean="0"/>
                        <a:t>of</a:t>
                      </a:r>
                      <a:r>
                        <a:rPr lang="de-DE" sz="2400" b="0" kern="1200" dirty="0" smtClean="0"/>
                        <a:t> </a:t>
                      </a:r>
                    </a:p>
                    <a:p>
                      <a:r>
                        <a:rPr lang="de-DE" sz="2400" b="0" kern="1200" dirty="0" err="1" smtClean="0"/>
                        <a:t>docs</a:t>
                      </a:r>
                      <a:r>
                        <a:rPr lang="de-DE" sz="2400" b="0" kern="1200" dirty="0" smtClean="0"/>
                        <a:t> </a:t>
                      </a:r>
                      <a:r>
                        <a:rPr lang="de-DE" sz="2400" b="0" kern="1200" dirty="0" err="1" smtClean="0"/>
                        <a:t>judged</a:t>
                      </a:r>
                      <a:endParaRPr lang="de-DE" sz="2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err="1" smtClean="0"/>
                        <a:t>disagreements</a:t>
                      </a:r>
                      <a:endParaRPr lang="de-DE" sz="2400" b="0" kern="1200" dirty="0" smtClean="0">
                        <a:solidFill>
                          <a:schemeClr val="tx1"/>
                        </a:solidFill>
                        <a:latin typeface="+mn-lt"/>
                        <a:ea typeface="+mn-ea"/>
                        <a:cs typeface="+mn-cs"/>
                      </a:endParaRPr>
                    </a:p>
                  </a:txBody>
                  <a:tcPr>
                    <a:lnB w="19050" cap="flat" cmpd="sng" algn="ctr">
                      <a:solidFill>
                        <a:schemeClr val="tx1"/>
                      </a:solidFill>
                      <a:prstDash val="solid"/>
                      <a:round/>
                      <a:headEnd type="none" w="med" len="med"/>
                      <a:tailEnd type="none" w="med" len="med"/>
                    </a:lnB>
                  </a:tcPr>
                </a:tc>
              </a:tr>
              <a:tr h="370840">
                <a:tc>
                  <a:txBody>
                    <a:bodyPr/>
                    <a:lstStyle/>
                    <a:p>
                      <a:r>
                        <a:rPr lang="de-DE" sz="2400" kern="1200" dirty="0" smtClean="0"/>
                        <a:t>  51</a:t>
                      </a:r>
                    </a:p>
                    <a:p>
                      <a:r>
                        <a:rPr lang="de-DE" sz="2400" kern="1200" dirty="0" smtClean="0"/>
                        <a:t>  62</a:t>
                      </a:r>
                    </a:p>
                    <a:p>
                      <a:r>
                        <a:rPr lang="de-DE" sz="2400" kern="1200" dirty="0" smtClean="0"/>
                        <a:t>  67</a:t>
                      </a:r>
                    </a:p>
                    <a:p>
                      <a:r>
                        <a:rPr lang="de-DE" sz="2400" kern="1200" dirty="0" smtClean="0"/>
                        <a:t>  95</a:t>
                      </a:r>
                    </a:p>
                    <a:p>
                      <a:r>
                        <a:rPr lang="de-DE" sz="2400" kern="1200" dirty="0" smtClean="0"/>
                        <a:t>127</a:t>
                      </a:r>
                      <a:endParaRPr lang="de-DE" sz="2400" dirty="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lang="de-DE" sz="2400" kern="1200" dirty="0" smtClean="0"/>
                        <a:t>211</a:t>
                      </a:r>
                    </a:p>
                    <a:p>
                      <a:r>
                        <a:rPr lang="de-DE" sz="2400" kern="1200" dirty="0" smtClean="0"/>
                        <a:t>400</a:t>
                      </a:r>
                    </a:p>
                    <a:p>
                      <a:r>
                        <a:rPr lang="de-DE" sz="2400" kern="1200" dirty="0" smtClean="0"/>
                        <a:t>400</a:t>
                      </a:r>
                    </a:p>
                    <a:p>
                      <a:r>
                        <a:rPr lang="de-DE" sz="2400" kern="1200" dirty="0" smtClean="0"/>
                        <a:t>400</a:t>
                      </a:r>
                    </a:p>
                    <a:p>
                      <a:r>
                        <a:rPr lang="de-DE" sz="2400" kern="1200" dirty="0" smtClean="0"/>
                        <a:t>400</a:t>
                      </a:r>
                      <a:endParaRPr lang="de-DE" sz="2400"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l"/>
                      <a:r>
                        <a:rPr lang="de-DE" sz="2400" kern="1200" dirty="0" smtClean="0"/>
                        <a:t>       6</a:t>
                      </a:r>
                    </a:p>
                    <a:p>
                      <a:pPr algn="l"/>
                      <a:r>
                        <a:rPr lang="de-DE" sz="2400" kern="1200" dirty="0" smtClean="0"/>
                        <a:t> </a:t>
                      </a:r>
                      <a:r>
                        <a:rPr lang="de-DE" sz="2400" kern="1200" baseline="0" dirty="0" smtClean="0"/>
                        <a:t>  </a:t>
                      </a:r>
                      <a:r>
                        <a:rPr lang="de-DE" sz="2400" kern="1200" dirty="0" smtClean="0"/>
                        <a:t>157</a:t>
                      </a:r>
                    </a:p>
                    <a:p>
                      <a:pPr algn="l"/>
                      <a:r>
                        <a:rPr lang="de-DE" sz="2400" kern="1200" dirty="0" smtClean="0"/>
                        <a:t>     68</a:t>
                      </a:r>
                    </a:p>
                    <a:p>
                      <a:pPr algn="l"/>
                      <a:r>
                        <a:rPr lang="de-DE" sz="2400" kern="1200" dirty="0" smtClean="0"/>
                        <a:t>   110</a:t>
                      </a:r>
                    </a:p>
                    <a:p>
                      <a:pPr algn="l"/>
                      <a:r>
                        <a:rPr lang="de-DE" sz="2400" kern="1200" dirty="0" smtClean="0"/>
                        <a:t>   106</a:t>
                      </a:r>
                      <a:endParaRPr lang="de-DE" sz="2400" kern="1200" dirty="0" smtClean="0">
                        <a:solidFill>
                          <a:schemeClr val="tx1"/>
                        </a:solidFill>
                        <a:latin typeface="+mn-lt"/>
                        <a:ea typeface="+mn-ea"/>
                        <a:cs typeface="+mn-cs"/>
                      </a:endParaRPr>
                    </a:p>
                  </a:txBody>
                  <a:tcPr>
                    <a:lnT w="19050" cap="flat" cmpd="sng" algn="ctr">
                      <a:solidFill>
                        <a:schemeClr val="tx1"/>
                      </a:solidFill>
                      <a:prstDash val="solid"/>
                      <a:round/>
                      <a:headEnd type="none" w="med" len="med"/>
                      <a:tailEnd type="none" w="med" len="med"/>
                    </a:lnT>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Impact </a:t>
            </a:r>
            <a:r>
              <a:rPr lang="de-DE" sz="3600" dirty="0" err="1" smtClean="0">
                <a:solidFill>
                  <a:schemeClr val="tx1"/>
                </a:solidFill>
                <a:latin typeface="+mj-lt"/>
              </a:rPr>
              <a:t>of</a:t>
            </a:r>
            <a:r>
              <a:rPr lang="de-DE" sz="3600" dirty="0" smtClean="0">
                <a:solidFill>
                  <a:schemeClr val="tx1"/>
                </a:solidFill>
                <a:latin typeface="+mj-lt"/>
              </a:rPr>
              <a:t> </a:t>
            </a:r>
            <a:r>
              <a:rPr lang="de-DE" sz="3600" dirty="0" err="1" smtClean="0">
                <a:solidFill>
                  <a:schemeClr val="tx1"/>
                </a:solidFill>
                <a:latin typeface="+mj-lt"/>
              </a:rPr>
              <a:t>interjudge</a:t>
            </a:r>
            <a:r>
              <a:rPr lang="de-DE" sz="3600" dirty="0" smtClean="0">
                <a:solidFill>
                  <a:schemeClr val="tx1"/>
                </a:solidFill>
                <a:latin typeface="+mj-lt"/>
              </a:rPr>
              <a:t> </a:t>
            </a:r>
            <a:r>
              <a:rPr lang="de-DE" sz="3600" dirty="0" err="1" smtClean="0">
                <a:solidFill>
                  <a:schemeClr val="tx1"/>
                </a:solidFill>
                <a:latin typeface="+mj-lt"/>
              </a:rPr>
              <a:t>disagreement</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571612"/>
            <a:ext cx="8715436"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Judges disagree a lot. Does that mean that the results of information retrieval experiments are meaningless?</a:t>
            </a:r>
          </a:p>
          <a:p>
            <a:pPr lvl="1">
              <a:spcBef>
                <a:spcPts val="700"/>
              </a:spcBef>
              <a:buClr>
                <a:srgbClr val="336699"/>
              </a:buClr>
              <a:buFont typeface="Wingdings" pitchFamily="2" charset="2"/>
              <a:buChar char="§"/>
            </a:pPr>
            <a:r>
              <a:rPr lang="de-DE" dirty="0" err="1" smtClean="0">
                <a:solidFill>
                  <a:schemeClr val="tx1"/>
                </a:solidFill>
                <a:latin typeface="+mj-lt"/>
              </a:rPr>
              <a:t>No</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Large impact on absolute performance numbers</a:t>
            </a:r>
          </a:p>
          <a:p>
            <a:pPr lvl="1">
              <a:spcBef>
                <a:spcPts val="700"/>
              </a:spcBef>
              <a:buClr>
                <a:srgbClr val="336699"/>
              </a:buClr>
              <a:buFont typeface="Wingdings" pitchFamily="2" charset="2"/>
              <a:buChar char="§"/>
            </a:pPr>
            <a:r>
              <a:rPr lang="en-US" dirty="0" smtClean="0">
                <a:solidFill>
                  <a:schemeClr val="tx1"/>
                </a:solidFill>
                <a:latin typeface="+mj-lt"/>
              </a:rPr>
              <a:t>Virtually no impact on ranking of systems</a:t>
            </a:r>
          </a:p>
          <a:p>
            <a:pPr lvl="1">
              <a:spcBef>
                <a:spcPts val="700"/>
              </a:spcBef>
              <a:buClr>
                <a:srgbClr val="336699"/>
              </a:buClr>
              <a:buFont typeface="Wingdings" pitchFamily="2" charset="2"/>
              <a:buChar char="§"/>
            </a:pPr>
            <a:r>
              <a:rPr lang="en-US" smtClean="0">
                <a:solidFill>
                  <a:schemeClr val="tx1"/>
                </a:solidFill>
                <a:latin typeface="+mj-lt"/>
              </a:rPr>
              <a:t>Suppose </a:t>
            </a:r>
            <a:r>
              <a:rPr lang="en-US" dirty="0" smtClean="0">
                <a:solidFill>
                  <a:schemeClr val="tx1"/>
                </a:solidFill>
                <a:latin typeface="+mj-lt"/>
              </a:rPr>
              <a:t>we want to know if algorithm A is better than </a:t>
            </a:r>
            <a:r>
              <a:rPr lang="de-DE" dirty="0" err="1" smtClean="0">
                <a:solidFill>
                  <a:schemeClr val="tx1"/>
                </a:solidFill>
                <a:latin typeface="+mj-lt"/>
              </a:rPr>
              <a:t>algorithm</a:t>
            </a:r>
            <a:r>
              <a:rPr lang="de-DE" dirty="0" smtClean="0">
                <a:solidFill>
                  <a:schemeClr val="tx1"/>
                </a:solidFill>
                <a:latin typeface="+mj-lt"/>
              </a:rPr>
              <a:t> B</a:t>
            </a:r>
          </a:p>
          <a:p>
            <a:pPr lvl="1">
              <a:spcBef>
                <a:spcPts val="700"/>
              </a:spcBef>
              <a:buClr>
                <a:srgbClr val="336699"/>
              </a:buClr>
              <a:buFont typeface="Wingdings" pitchFamily="2" charset="2"/>
              <a:buChar char="§"/>
            </a:pPr>
            <a:r>
              <a:rPr lang="en-US" dirty="0" smtClean="0">
                <a:solidFill>
                  <a:schemeClr val="tx1"/>
                </a:solidFill>
                <a:latin typeface="+mj-lt"/>
              </a:rPr>
              <a:t>An information retrieval experiment will give us a reliable </a:t>
            </a:r>
            <a:r>
              <a:rPr lang="de-DE" dirty="0" err="1" smtClean="0">
                <a:solidFill>
                  <a:schemeClr val="tx1"/>
                </a:solidFill>
                <a:latin typeface="+mj-lt"/>
              </a:rPr>
              <a:t>answer</a:t>
            </a:r>
            <a:r>
              <a:rPr lang="de-DE" dirty="0" smtClean="0">
                <a:solidFill>
                  <a:schemeClr val="tx1"/>
                </a:solidFill>
                <a:latin typeface="+mj-lt"/>
              </a:rPr>
              <a:t> </a:t>
            </a:r>
            <a:r>
              <a:rPr lang="de-DE" dirty="0" err="1" smtClean="0">
                <a:solidFill>
                  <a:schemeClr val="tx1"/>
                </a:solidFill>
                <a:latin typeface="+mj-lt"/>
              </a:rPr>
              <a:t>to</a:t>
            </a:r>
            <a:r>
              <a:rPr lang="de-DE" dirty="0" smtClean="0">
                <a:solidFill>
                  <a:schemeClr val="tx1"/>
                </a:solidFill>
                <a:latin typeface="+mj-lt"/>
              </a:rPr>
              <a:t> </a:t>
            </a:r>
            <a:r>
              <a:rPr lang="de-DE" dirty="0" err="1" smtClean="0">
                <a:solidFill>
                  <a:schemeClr val="tx1"/>
                </a:solidFill>
                <a:latin typeface="+mj-lt"/>
              </a:rPr>
              <a:t>this</a:t>
            </a:r>
            <a:r>
              <a:rPr lang="de-DE" dirty="0" smtClean="0">
                <a:solidFill>
                  <a:schemeClr val="tx1"/>
                </a:solidFill>
                <a:latin typeface="+mj-lt"/>
              </a:rPr>
              <a:t> </a:t>
            </a:r>
            <a:r>
              <a:rPr lang="de-DE" dirty="0" err="1" smtClean="0">
                <a:solidFill>
                  <a:schemeClr val="tx1"/>
                </a:solidFill>
                <a:latin typeface="+mj-lt"/>
              </a:rPr>
              <a:t>question</a:t>
            </a:r>
            <a:r>
              <a:rPr lang="de-DE" dirty="0" smtClean="0">
                <a:solidFill>
                  <a:schemeClr val="tx1"/>
                </a:solidFill>
                <a:latin typeface="+mj-lt"/>
              </a:rPr>
              <a:t> . . .</a:t>
            </a:r>
          </a:p>
          <a:p>
            <a:pPr lvl="1">
              <a:spcBef>
                <a:spcPts val="700"/>
              </a:spcBef>
              <a:buClr>
                <a:srgbClr val="336699"/>
              </a:buClr>
              <a:buFont typeface="Wingdings" pitchFamily="2" charset="2"/>
              <a:buChar char="§"/>
            </a:pPr>
            <a:r>
              <a:rPr lang="en-US" dirty="0" smtClean="0">
                <a:solidFill>
                  <a:schemeClr val="tx1"/>
                </a:solidFill>
                <a:latin typeface="+mj-lt"/>
              </a:rPr>
              <a:t>. . . even if there is a lot of disagreement between judges.</a:t>
            </a:r>
          </a:p>
          <a:p>
            <a:pPr lvl="1">
              <a:spcBef>
                <a:spcPts val="700"/>
              </a:spcBef>
              <a:buClr>
                <a:srgbClr val="336699"/>
              </a:buClr>
              <a:buFont typeface="Wingdings" pitchFamily="2" charset="2"/>
              <a:buChar char="§"/>
            </a:pPr>
            <a:endParaRPr lang="de-DE"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87</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Evaluation at large search engines</a:t>
            </a:r>
          </a:p>
        </p:txBody>
      </p:sp>
      <p:sp>
        <p:nvSpPr>
          <p:cNvPr id="84996" name="Text Box 3"/>
          <p:cNvSpPr txBox="1">
            <a:spLocks noChangeArrowheads="1"/>
          </p:cNvSpPr>
          <p:nvPr/>
        </p:nvSpPr>
        <p:spPr bwMode="auto">
          <a:xfrm>
            <a:off x="214282" y="1428736"/>
            <a:ext cx="8715436"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rgbClr val="FF0000"/>
                </a:solidFill>
                <a:latin typeface="+mj-lt"/>
              </a:rPr>
              <a:t>Recall is difficult to measure on the web</a:t>
            </a:r>
          </a:p>
          <a:p>
            <a:pPr lvl="1">
              <a:spcBef>
                <a:spcPts val="700"/>
              </a:spcBef>
              <a:buClr>
                <a:srgbClr val="336699"/>
              </a:buClr>
              <a:buFont typeface="Wingdings" pitchFamily="2" charset="2"/>
              <a:buChar char="§"/>
            </a:pPr>
            <a:r>
              <a:rPr lang="en-US" dirty="0" smtClean="0">
                <a:solidFill>
                  <a:srgbClr val="FF0000"/>
                </a:solidFill>
                <a:latin typeface="+mj-lt"/>
              </a:rPr>
              <a:t>Search engines often use precision at top </a:t>
            </a:r>
            <a:r>
              <a:rPr lang="en-US" i="1" dirty="0" smtClean="0">
                <a:solidFill>
                  <a:srgbClr val="FF0000"/>
                </a:solidFill>
                <a:latin typeface="+mj-lt"/>
              </a:rPr>
              <a:t>k</a:t>
            </a:r>
            <a:r>
              <a:rPr lang="en-US" dirty="0" smtClean="0">
                <a:solidFill>
                  <a:schemeClr val="tx1"/>
                </a:solidFill>
                <a:latin typeface="+mj-lt"/>
              </a:rPr>
              <a:t>, e.g., </a:t>
            </a:r>
            <a:r>
              <a:rPr lang="en-US" i="1" dirty="0" smtClean="0">
                <a:solidFill>
                  <a:schemeClr val="tx1"/>
                </a:solidFill>
                <a:latin typeface="+mj-lt"/>
              </a:rPr>
              <a:t>k </a:t>
            </a:r>
            <a:r>
              <a:rPr lang="en-US" dirty="0" smtClean="0">
                <a:solidFill>
                  <a:schemeClr val="tx1"/>
                </a:solidFill>
                <a:latin typeface="+mj-lt"/>
              </a:rPr>
              <a:t>= 10 . . .</a:t>
            </a:r>
          </a:p>
          <a:p>
            <a:pPr lvl="1">
              <a:spcBef>
                <a:spcPts val="700"/>
              </a:spcBef>
              <a:buClr>
                <a:srgbClr val="336699"/>
              </a:buClr>
              <a:buFont typeface="Wingdings" pitchFamily="2" charset="2"/>
              <a:buChar char="§"/>
            </a:pPr>
            <a:r>
              <a:rPr lang="en-US" dirty="0" smtClean="0">
                <a:solidFill>
                  <a:schemeClr val="tx1"/>
                </a:solidFill>
                <a:latin typeface="+mj-lt"/>
              </a:rPr>
              <a:t>. . . or use measures that reward you more for getting rank 1 right than for getting rank 10 right.</a:t>
            </a:r>
          </a:p>
          <a:p>
            <a:pPr lvl="1">
              <a:spcBef>
                <a:spcPts val="700"/>
              </a:spcBef>
              <a:buClr>
                <a:srgbClr val="336699"/>
              </a:buClr>
              <a:buFont typeface="Wingdings" pitchFamily="2" charset="2"/>
              <a:buChar char="§"/>
            </a:pPr>
            <a:r>
              <a:rPr lang="en-US" dirty="0" smtClean="0">
                <a:solidFill>
                  <a:schemeClr val="tx1"/>
                </a:solidFill>
                <a:latin typeface="+mj-lt"/>
              </a:rPr>
              <a:t>Search engines also use non-relevance-based measures.</a:t>
            </a:r>
          </a:p>
          <a:p>
            <a:pPr lvl="2">
              <a:spcBef>
                <a:spcPts val="700"/>
              </a:spcBef>
              <a:buClr>
                <a:srgbClr val="336699"/>
              </a:buClr>
              <a:buFont typeface="Wingdings" pitchFamily="2" charset="2"/>
              <a:buChar char="§"/>
            </a:pPr>
            <a:r>
              <a:rPr lang="en-US" sz="2200" dirty="0" smtClean="0">
                <a:solidFill>
                  <a:schemeClr val="tx1"/>
                </a:solidFill>
                <a:latin typeface="+mj-lt"/>
              </a:rPr>
              <a:t>Example 1: </a:t>
            </a:r>
            <a:r>
              <a:rPr lang="en-US" sz="2200" dirty="0" err="1" smtClean="0">
                <a:solidFill>
                  <a:schemeClr val="tx1"/>
                </a:solidFill>
                <a:latin typeface="+mj-lt"/>
              </a:rPr>
              <a:t>clickthrough</a:t>
            </a:r>
            <a:r>
              <a:rPr lang="en-US" sz="2200" dirty="0" smtClean="0">
                <a:solidFill>
                  <a:schemeClr val="tx1"/>
                </a:solidFill>
                <a:latin typeface="+mj-lt"/>
              </a:rPr>
              <a:t> on first result</a:t>
            </a:r>
          </a:p>
          <a:p>
            <a:pPr lvl="2">
              <a:spcBef>
                <a:spcPts val="700"/>
              </a:spcBef>
              <a:buClr>
                <a:srgbClr val="336699"/>
              </a:buClr>
              <a:buFont typeface="Wingdings" pitchFamily="2" charset="2"/>
              <a:buChar char="§"/>
            </a:pPr>
            <a:r>
              <a:rPr lang="en-US" sz="2200" dirty="0" smtClean="0">
                <a:solidFill>
                  <a:schemeClr val="tx1"/>
                </a:solidFill>
                <a:latin typeface="+mj-lt"/>
              </a:rPr>
              <a:t>Not very reliable if you look at a single </a:t>
            </a:r>
            <a:r>
              <a:rPr lang="en-US" sz="2200" dirty="0" err="1" smtClean="0">
                <a:solidFill>
                  <a:schemeClr val="tx1"/>
                </a:solidFill>
                <a:latin typeface="+mj-lt"/>
              </a:rPr>
              <a:t>clickthrough</a:t>
            </a:r>
            <a:r>
              <a:rPr lang="en-US" sz="2200" dirty="0" smtClean="0">
                <a:solidFill>
                  <a:schemeClr val="tx1"/>
                </a:solidFill>
                <a:latin typeface="+mj-lt"/>
              </a:rPr>
              <a:t> (you may realize after clicking that the summary was misleading and the </a:t>
            </a:r>
            <a:r>
              <a:rPr lang="de-DE" sz="2200" dirty="0" err="1" smtClean="0">
                <a:solidFill>
                  <a:schemeClr val="tx1"/>
                </a:solidFill>
                <a:latin typeface="+mj-lt"/>
              </a:rPr>
              <a:t>document</a:t>
            </a:r>
            <a:r>
              <a:rPr lang="de-DE" sz="2200" dirty="0" smtClean="0">
                <a:solidFill>
                  <a:schemeClr val="tx1"/>
                </a:solidFill>
                <a:latin typeface="+mj-lt"/>
              </a:rPr>
              <a:t> </a:t>
            </a:r>
            <a:r>
              <a:rPr lang="de-DE" sz="2200" dirty="0" err="1" smtClean="0">
                <a:solidFill>
                  <a:schemeClr val="tx1"/>
                </a:solidFill>
                <a:latin typeface="+mj-lt"/>
              </a:rPr>
              <a:t>is</a:t>
            </a:r>
            <a:r>
              <a:rPr lang="de-DE" sz="2200" dirty="0" smtClean="0">
                <a:solidFill>
                  <a:schemeClr val="tx1"/>
                </a:solidFill>
                <a:latin typeface="+mj-lt"/>
              </a:rPr>
              <a:t> </a:t>
            </a:r>
            <a:r>
              <a:rPr lang="de-DE" sz="2200" dirty="0" err="1" smtClean="0">
                <a:solidFill>
                  <a:schemeClr val="tx1"/>
                </a:solidFill>
                <a:latin typeface="+mj-lt"/>
              </a:rPr>
              <a:t>nonrelevant</a:t>
            </a:r>
            <a:r>
              <a:rPr lang="de-DE" sz="2200" dirty="0" smtClean="0">
                <a:solidFill>
                  <a:schemeClr val="tx1"/>
                </a:solidFill>
                <a:latin typeface="+mj-lt"/>
              </a:rPr>
              <a:t>) . . .</a:t>
            </a:r>
          </a:p>
          <a:p>
            <a:pPr lvl="2">
              <a:spcBef>
                <a:spcPts val="700"/>
              </a:spcBef>
              <a:buClr>
                <a:srgbClr val="336699"/>
              </a:buClr>
              <a:buFont typeface="Wingdings" pitchFamily="2" charset="2"/>
              <a:buChar char="§"/>
            </a:pPr>
            <a:r>
              <a:rPr lang="en-US" sz="2200" dirty="0" smtClean="0">
                <a:solidFill>
                  <a:schemeClr val="tx1"/>
                </a:solidFill>
                <a:latin typeface="+mj-lt"/>
              </a:rPr>
              <a:t>. . . but pretty reliable in the aggregate.</a:t>
            </a:r>
          </a:p>
          <a:p>
            <a:pPr lvl="2">
              <a:spcBef>
                <a:spcPts val="700"/>
              </a:spcBef>
              <a:buClr>
                <a:srgbClr val="336699"/>
              </a:buClr>
              <a:buFont typeface="Wingdings" pitchFamily="2" charset="2"/>
              <a:buChar char="§"/>
            </a:pPr>
            <a:r>
              <a:rPr lang="en-US" sz="2200" dirty="0" smtClean="0">
                <a:solidFill>
                  <a:schemeClr val="tx1"/>
                </a:solidFill>
                <a:latin typeface="+mj-lt"/>
              </a:rPr>
              <a:t>Example 2: Ongoing studies of user behavior in the lab – recall </a:t>
            </a:r>
            <a:r>
              <a:rPr lang="de-DE" sz="2200" dirty="0" smtClean="0">
                <a:solidFill>
                  <a:schemeClr val="tx1"/>
                </a:solidFill>
                <a:latin typeface="+mj-lt"/>
              </a:rPr>
              <a:t>last </a:t>
            </a:r>
            <a:r>
              <a:rPr lang="de-DE" sz="2200" dirty="0" err="1" smtClean="0">
                <a:solidFill>
                  <a:schemeClr val="tx1"/>
                </a:solidFill>
                <a:latin typeface="+mj-lt"/>
              </a:rPr>
              <a:t>lecture</a:t>
            </a:r>
            <a:endParaRPr lang="de-DE" sz="2200" dirty="0" smtClean="0">
              <a:solidFill>
                <a:schemeClr val="tx1"/>
              </a:solidFill>
              <a:latin typeface="+mj-lt"/>
            </a:endParaRPr>
          </a:p>
          <a:p>
            <a:pPr lvl="2">
              <a:spcBef>
                <a:spcPts val="700"/>
              </a:spcBef>
              <a:buClr>
                <a:srgbClr val="336699"/>
              </a:buClr>
              <a:buFont typeface="Wingdings" pitchFamily="2" charset="2"/>
              <a:buChar char="§"/>
            </a:pPr>
            <a:r>
              <a:rPr lang="de-DE" sz="2200" dirty="0" err="1" smtClean="0">
                <a:solidFill>
                  <a:schemeClr val="tx1"/>
                </a:solidFill>
                <a:latin typeface="+mj-lt"/>
              </a:rPr>
              <a:t>Example</a:t>
            </a:r>
            <a:r>
              <a:rPr lang="de-DE" sz="2200" dirty="0" smtClean="0">
                <a:solidFill>
                  <a:schemeClr val="tx1"/>
                </a:solidFill>
                <a:latin typeface="+mj-lt"/>
              </a:rPr>
              <a:t> 3: A/B </a:t>
            </a:r>
            <a:r>
              <a:rPr lang="de-DE" sz="2200" dirty="0" err="1" smtClean="0">
                <a:solidFill>
                  <a:schemeClr val="tx1"/>
                </a:solidFill>
                <a:latin typeface="+mj-lt"/>
              </a:rPr>
              <a:t>testing</a:t>
            </a:r>
            <a:endParaRPr lang="de-DE" sz="2200"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88</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A/B </a:t>
            </a:r>
            <a:r>
              <a:rPr lang="de-DE" sz="3600" dirty="0" err="1" smtClean="0">
                <a:solidFill>
                  <a:schemeClr val="tx1"/>
                </a:solidFill>
                <a:latin typeface="+mj-lt"/>
              </a:rPr>
              <a:t>testing</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571612"/>
            <a:ext cx="8715436"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Purpose: Test a single innovation</a:t>
            </a:r>
          </a:p>
          <a:p>
            <a:pPr lvl="1">
              <a:spcBef>
                <a:spcPts val="700"/>
              </a:spcBef>
              <a:buClr>
                <a:srgbClr val="336699"/>
              </a:buClr>
              <a:buFont typeface="Wingdings" pitchFamily="2" charset="2"/>
              <a:buChar char="§"/>
            </a:pPr>
            <a:r>
              <a:rPr lang="en-US" dirty="0" smtClean="0">
                <a:solidFill>
                  <a:schemeClr val="tx1"/>
                </a:solidFill>
                <a:latin typeface="+mj-lt"/>
              </a:rPr>
              <a:t>Prerequisite: </a:t>
            </a:r>
            <a:r>
              <a:rPr lang="en-US" dirty="0" smtClean="0">
                <a:solidFill>
                  <a:srgbClr val="FF0000"/>
                </a:solidFill>
                <a:latin typeface="+mj-lt"/>
              </a:rPr>
              <a:t>You have a large search engine up and running</a:t>
            </a:r>
            <a:r>
              <a:rPr lang="en-US"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Have </a:t>
            </a:r>
            <a:r>
              <a:rPr lang="en-US" dirty="0" smtClean="0">
                <a:solidFill>
                  <a:srgbClr val="FF0000"/>
                </a:solidFill>
                <a:latin typeface="+mj-lt"/>
              </a:rPr>
              <a:t>most users use old system</a:t>
            </a:r>
          </a:p>
          <a:p>
            <a:pPr lvl="1">
              <a:spcBef>
                <a:spcPts val="700"/>
              </a:spcBef>
              <a:buClr>
                <a:srgbClr val="336699"/>
              </a:buClr>
              <a:buFont typeface="Wingdings" pitchFamily="2" charset="2"/>
              <a:buChar char="§"/>
            </a:pPr>
            <a:r>
              <a:rPr lang="en-US" dirty="0" smtClean="0">
                <a:solidFill>
                  <a:srgbClr val="FF0000"/>
                </a:solidFill>
                <a:latin typeface="+mj-lt"/>
              </a:rPr>
              <a:t>Divert a small proportion of traffic (e.g., 1%) to the new system </a:t>
            </a:r>
            <a:r>
              <a:rPr lang="en-US" dirty="0" smtClean="0">
                <a:solidFill>
                  <a:schemeClr val="tx1"/>
                </a:solidFill>
                <a:latin typeface="+mj-lt"/>
              </a:rPr>
              <a:t>that includes the innovation</a:t>
            </a:r>
          </a:p>
          <a:p>
            <a:pPr lvl="1">
              <a:spcBef>
                <a:spcPts val="700"/>
              </a:spcBef>
              <a:buClr>
                <a:srgbClr val="336699"/>
              </a:buClr>
              <a:buFont typeface="Wingdings" pitchFamily="2" charset="2"/>
              <a:buChar char="§"/>
            </a:pPr>
            <a:r>
              <a:rPr lang="en-US" dirty="0" smtClean="0">
                <a:solidFill>
                  <a:schemeClr val="tx1"/>
                </a:solidFill>
                <a:latin typeface="+mj-lt"/>
              </a:rPr>
              <a:t>Evaluate with an “automatic” measure like </a:t>
            </a:r>
            <a:r>
              <a:rPr lang="en-US" dirty="0" err="1" smtClean="0">
                <a:solidFill>
                  <a:schemeClr val="tx1"/>
                </a:solidFill>
                <a:latin typeface="+mj-lt"/>
              </a:rPr>
              <a:t>clickthrough</a:t>
            </a:r>
            <a:r>
              <a:rPr lang="en-US" dirty="0" smtClean="0">
                <a:solidFill>
                  <a:schemeClr val="tx1"/>
                </a:solidFill>
                <a:latin typeface="+mj-lt"/>
              </a:rPr>
              <a:t> on </a:t>
            </a:r>
            <a:r>
              <a:rPr lang="de-DE" dirty="0" err="1" smtClean="0">
                <a:solidFill>
                  <a:schemeClr val="tx1"/>
                </a:solidFill>
                <a:latin typeface="+mj-lt"/>
              </a:rPr>
              <a:t>first</a:t>
            </a:r>
            <a:r>
              <a:rPr lang="de-DE" dirty="0" smtClean="0">
                <a:solidFill>
                  <a:schemeClr val="tx1"/>
                </a:solidFill>
                <a:latin typeface="+mj-lt"/>
              </a:rPr>
              <a:t> </a:t>
            </a:r>
            <a:r>
              <a:rPr lang="de-DE" dirty="0" err="1" smtClean="0">
                <a:solidFill>
                  <a:schemeClr val="tx1"/>
                </a:solidFill>
                <a:latin typeface="+mj-lt"/>
              </a:rPr>
              <a:t>result</a:t>
            </a:r>
            <a:endParaRPr lang="de-DE"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Now we can directly see if the innovation does improve user </a:t>
            </a:r>
            <a:r>
              <a:rPr lang="de-DE" dirty="0" err="1" smtClean="0">
                <a:solidFill>
                  <a:schemeClr val="tx1"/>
                </a:solidFill>
                <a:latin typeface="+mj-lt"/>
              </a:rPr>
              <a:t>happiness</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rgbClr val="FF0000"/>
                </a:solidFill>
                <a:latin typeface="+mj-lt"/>
              </a:rPr>
              <a:t>Probably the evaluation methodology that large search </a:t>
            </a:r>
            <a:r>
              <a:rPr lang="de-DE" dirty="0" err="1" smtClean="0">
                <a:solidFill>
                  <a:srgbClr val="FF0000"/>
                </a:solidFill>
                <a:latin typeface="+mj-lt"/>
              </a:rPr>
              <a:t>engines</a:t>
            </a:r>
            <a:r>
              <a:rPr lang="de-DE" dirty="0" smtClean="0">
                <a:solidFill>
                  <a:srgbClr val="FF0000"/>
                </a:solidFill>
                <a:latin typeface="+mj-lt"/>
              </a:rPr>
              <a:t> </a:t>
            </a:r>
            <a:r>
              <a:rPr lang="de-DE" dirty="0" err="1" smtClean="0">
                <a:solidFill>
                  <a:srgbClr val="FF0000"/>
                </a:solidFill>
                <a:latin typeface="+mj-lt"/>
              </a:rPr>
              <a:t>trust</a:t>
            </a:r>
            <a:r>
              <a:rPr lang="de-DE" dirty="0" smtClean="0">
                <a:solidFill>
                  <a:srgbClr val="FF0000"/>
                </a:solidFill>
                <a:latin typeface="+mj-lt"/>
              </a:rPr>
              <a:t> </a:t>
            </a:r>
            <a:r>
              <a:rPr lang="de-DE" dirty="0" err="1" smtClean="0">
                <a:solidFill>
                  <a:srgbClr val="FF0000"/>
                </a:solidFill>
                <a:latin typeface="+mj-lt"/>
              </a:rPr>
              <a:t>most</a:t>
            </a:r>
            <a:endParaRPr lang="de-DE" dirty="0" smtClean="0">
              <a:solidFill>
                <a:srgbClr val="FF0000"/>
              </a:solidFill>
              <a:latin typeface="+mj-lt"/>
            </a:endParaRPr>
          </a:p>
          <a:p>
            <a:pPr lvl="1">
              <a:spcBef>
                <a:spcPts val="700"/>
              </a:spcBef>
              <a:buClr>
                <a:srgbClr val="336699"/>
              </a:buClr>
              <a:buFont typeface="Wingdings" pitchFamily="2" charset="2"/>
              <a:buChar char="§"/>
            </a:pPr>
            <a:endParaRPr lang="de-DE"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89</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US" sz="1200">
              <a:solidFill>
                <a:srgbClr val="898989"/>
              </a:solidFill>
              <a:latin typeface="Calibri" charset="0"/>
            </a:endParaRPr>
          </a:p>
        </p:txBody>
      </p:sp>
      <p:sp>
        <p:nvSpPr>
          <p:cNvPr id="84995" name="Text Box 2"/>
          <p:cNvSpPr txBox="1">
            <a:spLocks noChangeArrowheads="1"/>
          </p:cNvSpPr>
          <p:nvPr/>
        </p:nvSpPr>
        <p:spPr bwMode="auto">
          <a:xfrm>
            <a:off x="0" y="12700"/>
            <a:ext cx="9144000" cy="1403350"/>
          </a:xfrm>
          <a:prstGeom prst="rect">
            <a:avLst/>
          </a:prstGeom>
          <a:noFill/>
          <a:ln w="9525">
            <a:noFill/>
            <a:round/>
            <a:headEnd/>
            <a:tailEnd/>
          </a:ln>
        </p:spPr>
        <p:txBody>
          <a:bodyPr anchor="b"/>
          <a:lstStyle/>
          <a:p>
            <a:r>
              <a:rPr lang="en-US" sz="3600" dirty="0" smtClean="0">
                <a:solidFill>
                  <a:schemeClr val="tx1"/>
                </a:solidFill>
                <a:latin typeface="+mj-lt"/>
              </a:rPr>
              <a:t>  Selecting </a:t>
            </a:r>
            <a:r>
              <a:rPr lang="en-US" sz="3600" i="1" dirty="0" smtClean="0">
                <a:solidFill>
                  <a:schemeClr val="tx1"/>
                </a:solidFill>
                <a:latin typeface="+mj-lt"/>
              </a:rPr>
              <a:t>k</a:t>
            </a:r>
            <a:r>
              <a:rPr lang="en-US" sz="3600" dirty="0" smtClean="0">
                <a:solidFill>
                  <a:schemeClr val="tx1"/>
                </a:solidFill>
                <a:latin typeface="+mj-lt"/>
              </a:rPr>
              <a:t> top scoring documents in </a:t>
            </a:r>
            <a:r>
              <a:rPr lang="en-US" sz="3600" i="1" dirty="0" smtClean="0">
                <a:solidFill>
                  <a:schemeClr val="tx1"/>
                </a:solidFill>
                <a:latin typeface="+mj-lt"/>
              </a:rPr>
              <a:t>O</a:t>
            </a:r>
            <a:r>
              <a:rPr lang="en-US" sz="3600" dirty="0" smtClean="0">
                <a:solidFill>
                  <a:schemeClr val="tx1"/>
                </a:solidFill>
                <a:latin typeface="+mj-lt"/>
              </a:rPr>
              <a:t>(</a:t>
            </a:r>
            <a:r>
              <a:rPr lang="en-US" sz="3600" i="1" dirty="0" smtClean="0">
                <a:solidFill>
                  <a:schemeClr val="tx1"/>
                </a:solidFill>
                <a:latin typeface="+mj-lt"/>
              </a:rPr>
              <a:t>N</a:t>
            </a:r>
            <a:r>
              <a:rPr lang="en-US" sz="3600" dirty="0" smtClean="0">
                <a:solidFill>
                  <a:schemeClr val="tx1"/>
                </a:solidFill>
                <a:latin typeface="+mj-lt"/>
              </a:rPr>
              <a:t> log </a:t>
            </a:r>
            <a:r>
              <a:rPr lang="en-US" sz="3600" i="1" dirty="0" smtClean="0">
                <a:solidFill>
                  <a:schemeClr val="tx1"/>
                </a:solidFill>
                <a:latin typeface="+mj-lt"/>
              </a:rPr>
              <a:t>k</a:t>
            </a:r>
            <a:r>
              <a:rPr lang="en-US" sz="3600" dirty="0" smtClean="0">
                <a:solidFill>
                  <a:schemeClr val="tx1"/>
                </a:solidFill>
                <a:latin typeface="+mj-lt"/>
              </a:rPr>
              <a:t>)</a:t>
            </a:r>
          </a:p>
        </p:txBody>
      </p:sp>
      <p:sp>
        <p:nvSpPr>
          <p:cNvPr id="84996" name="Text Box 3"/>
          <p:cNvSpPr txBox="1">
            <a:spLocks noChangeArrowheads="1"/>
          </p:cNvSpPr>
          <p:nvPr/>
        </p:nvSpPr>
        <p:spPr bwMode="auto">
          <a:xfrm>
            <a:off x="214282" y="1643050"/>
            <a:ext cx="8286808" cy="5429264"/>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Goal: Keep the </a:t>
            </a:r>
            <a:r>
              <a:rPr lang="en-US" i="1" dirty="0" smtClean="0">
                <a:solidFill>
                  <a:schemeClr val="tx1"/>
                </a:solidFill>
                <a:latin typeface="+mj-lt"/>
              </a:rPr>
              <a:t>k</a:t>
            </a:r>
            <a:r>
              <a:rPr lang="en-US" dirty="0" smtClean="0">
                <a:solidFill>
                  <a:schemeClr val="tx1"/>
                </a:solidFill>
                <a:latin typeface="+mj-lt"/>
              </a:rPr>
              <a:t> top documents seen so far</a:t>
            </a:r>
          </a:p>
          <a:p>
            <a:pPr lvl="1">
              <a:spcBef>
                <a:spcPts val="700"/>
              </a:spcBef>
              <a:buClr>
                <a:srgbClr val="336699"/>
              </a:buClr>
              <a:buFont typeface="Wingdings" pitchFamily="2" charset="2"/>
              <a:buChar char="§"/>
            </a:pPr>
            <a:r>
              <a:rPr lang="en-US" dirty="0" smtClean="0">
                <a:solidFill>
                  <a:schemeClr val="tx1"/>
                </a:solidFill>
                <a:latin typeface="+mj-lt"/>
              </a:rPr>
              <a:t>Use a binary min heap</a:t>
            </a:r>
          </a:p>
          <a:p>
            <a:pPr lvl="1">
              <a:spcBef>
                <a:spcPts val="700"/>
              </a:spcBef>
              <a:buClr>
                <a:srgbClr val="336699"/>
              </a:buClr>
              <a:buFont typeface="Wingdings" pitchFamily="2" charset="2"/>
              <a:buChar char="§"/>
            </a:pPr>
            <a:r>
              <a:rPr lang="en-US" dirty="0" smtClean="0">
                <a:solidFill>
                  <a:schemeClr val="tx1"/>
                </a:solidFill>
                <a:latin typeface="+mj-lt"/>
              </a:rPr>
              <a:t>To process a new document </a:t>
            </a:r>
            <a:r>
              <a:rPr lang="en-US" i="1" dirty="0" smtClean="0">
                <a:solidFill>
                  <a:schemeClr val="tx1"/>
                </a:solidFill>
                <a:latin typeface="+mj-lt"/>
              </a:rPr>
              <a:t>d</a:t>
            </a:r>
            <a:r>
              <a:rPr lang="en-US" dirty="0" smtClean="0">
                <a:solidFill>
                  <a:schemeClr val="tx1"/>
                </a:solidFill>
                <a:latin typeface="+mj-lt"/>
              </a:rPr>
              <a:t>′ with score</a:t>
            </a:r>
            <a:r>
              <a:rPr lang="en-US" i="1" dirty="0" smtClean="0">
                <a:solidFill>
                  <a:schemeClr val="tx1"/>
                </a:solidFill>
                <a:latin typeface="+mj-lt"/>
              </a:rPr>
              <a:t> s</a:t>
            </a:r>
            <a:r>
              <a:rPr lang="en-US" dirty="0" smtClean="0">
                <a:solidFill>
                  <a:schemeClr val="tx1"/>
                </a:solidFill>
                <a:latin typeface="+mj-lt"/>
              </a:rPr>
              <a:t>′:</a:t>
            </a:r>
          </a:p>
          <a:p>
            <a:pPr lvl="2">
              <a:spcBef>
                <a:spcPts val="700"/>
              </a:spcBef>
              <a:buClr>
                <a:srgbClr val="336699"/>
              </a:buClr>
              <a:buFont typeface="Wingdings" pitchFamily="2" charset="2"/>
              <a:buChar char="§"/>
            </a:pPr>
            <a:r>
              <a:rPr lang="en-US" dirty="0" smtClean="0">
                <a:solidFill>
                  <a:schemeClr val="tx1"/>
                </a:solidFill>
                <a:latin typeface="+mj-lt"/>
              </a:rPr>
              <a:t>Get current minimum </a:t>
            </a:r>
            <a:r>
              <a:rPr lang="en-US" i="1" dirty="0" err="1" smtClean="0">
                <a:solidFill>
                  <a:schemeClr val="tx1"/>
                </a:solidFill>
                <a:latin typeface="+mj-lt"/>
              </a:rPr>
              <a:t>h</a:t>
            </a:r>
            <a:r>
              <a:rPr lang="en-US" i="1" baseline="-25000" dirty="0" err="1" smtClean="0">
                <a:solidFill>
                  <a:schemeClr val="tx1"/>
                </a:solidFill>
                <a:latin typeface="+mj-lt"/>
              </a:rPr>
              <a:t>m</a:t>
            </a:r>
            <a:r>
              <a:rPr lang="en-US" dirty="0" smtClean="0">
                <a:solidFill>
                  <a:schemeClr val="tx1"/>
                </a:solidFill>
                <a:latin typeface="+mj-lt"/>
              </a:rPr>
              <a:t> of heap (in </a:t>
            </a:r>
            <a:r>
              <a:rPr lang="en-US" i="1" dirty="0" smtClean="0">
                <a:solidFill>
                  <a:schemeClr val="tx1"/>
                </a:solidFill>
                <a:latin typeface="+mj-lt"/>
              </a:rPr>
              <a:t>O</a:t>
            </a:r>
            <a:r>
              <a:rPr lang="en-US" dirty="0" smtClean="0">
                <a:solidFill>
                  <a:schemeClr val="tx1"/>
                </a:solidFill>
                <a:latin typeface="+mj-lt"/>
              </a:rPr>
              <a:t>(1))</a:t>
            </a:r>
          </a:p>
          <a:p>
            <a:pPr lvl="2">
              <a:spcBef>
                <a:spcPts val="700"/>
              </a:spcBef>
              <a:buClr>
                <a:srgbClr val="336699"/>
              </a:buClr>
              <a:buFont typeface="Wingdings" pitchFamily="2" charset="2"/>
              <a:buChar char="§"/>
            </a:pPr>
            <a:r>
              <a:rPr lang="en-US" dirty="0" smtClean="0">
                <a:solidFill>
                  <a:schemeClr val="tx1"/>
                </a:solidFill>
                <a:latin typeface="+mj-lt"/>
              </a:rPr>
              <a:t>If s′ </a:t>
            </a:r>
            <a:r>
              <a:rPr lang="en-US" dirty="0" smtClean="0">
                <a:solidFill>
                  <a:schemeClr val="tx1"/>
                </a:solidFill>
                <a:latin typeface="Calibri"/>
                <a:cs typeface="Calibri"/>
              </a:rPr>
              <a:t>≤ </a:t>
            </a:r>
            <a:r>
              <a:rPr lang="en-US" i="1" dirty="0" err="1" smtClean="0">
                <a:solidFill>
                  <a:schemeClr val="tx1"/>
                </a:solidFill>
                <a:latin typeface="+mj-lt"/>
              </a:rPr>
              <a:t>h</a:t>
            </a:r>
            <a:r>
              <a:rPr lang="en-US" i="1" baseline="-25000" dirty="0" err="1" smtClean="0">
                <a:solidFill>
                  <a:schemeClr val="tx1"/>
                </a:solidFill>
                <a:latin typeface="+mj-lt"/>
              </a:rPr>
              <a:t>m</a:t>
            </a:r>
            <a:r>
              <a:rPr lang="en-US" dirty="0" smtClean="0">
                <a:solidFill>
                  <a:schemeClr val="tx1"/>
                </a:solidFill>
                <a:latin typeface="+mj-lt"/>
              </a:rPr>
              <a:t> skip to next document</a:t>
            </a:r>
          </a:p>
          <a:p>
            <a:pPr lvl="2">
              <a:spcBef>
                <a:spcPts val="700"/>
              </a:spcBef>
              <a:buClr>
                <a:srgbClr val="336699"/>
              </a:buClr>
              <a:buFont typeface="Wingdings" pitchFamily="2" charset="2"/>
              <a:buChar char="§"/>
            </a:pPr>
            <a:r>
              <a:rPr lang="de-DE" dirty="0" err="1" smtClean="0">
                <a:solidFill>
                  <a:schemeClr val="tx1"/>
                </a:solidFill>
                <a:latin typeface="+mj-lt"/>
              </a:rPr>
              <a:t>If</a:t>
            </a:r>
            <a:r>
              <a:rPr lang="de-DE" dirty="0" smtClean="0">
                <a:solidFill>
                  <a:schemeClr val="tx1"/>
                </a:solidFill>
                <a:latin typeface="+mj-lt"/>
              </a:rPr>
              <a:t> </a:t>
            </a:r>
            <a:r>
              <a:rPr lang="de-DE" dirty="0" err="1" smtClean="0">
                <a:solidFill>
                  <a:schemeClr val="tx1"/>
                </a:solidFill>
                <a:latin typeface="+mj-lt"/>
              </a:rPr>
              <a:t>s′</a:t>
            </a:r>
            <a:r>
              <a:rPr lang="de-DE" dirty="0" smtClean="0">
                <a:solidFill>
                  <a:schemeClr val="tx1"/>
                </a:solidFill>
                <a:latin typeface="+mj-lt"/>
              </a:rPr>
              <a:t> &gt; </a:t>
            </a:r>
            <a:r>
              <a:rPr lang="de-DE" i="1" dirty="0" smtClean="0">
                <a:solidFill>
                  <a:schemeClr val="tx1"/>
                </a:solidFill>
                <a:latin typeface="+mj-lt"/>
              </a:rPr>
              <a:t>h</a:t>
            </a:r>
            <a:r>
              <a:rPr lang="de-DE" i="1" baseline="-25000" dirty="0" smtClean="0">
                <a:solidFill>
                  <a:schemeClr val="tx1"/>
                </a:solidFill>
                <a:latin typeface="+mj-lt"/>
              </a:rPr>
              <a:t>m</a:t>
            </a:r>
            <a:r>
              <a:rPr lang="de-DE" dirty="0" smtClean="0">
                <a:solidFill>
                  <a:schemeClr val="tx1"/>
                </a:solidFill>
                <a:latin typeface="+mj-lt"/>
              </a:rPr>
              <a:t> </a:t>
            </a:r>
            <a:r>
              <a:rPr lang="de-DE" dirty="0" err="1" smtClean="0">
                <a:solidFill>
                  <a:schemeClr val="tx1"/>
                </a:solidFill>
                <a:latin typeface="+mj-lt"/>
              </a:rPr>
              <a:t>heap-delete-root</a:t>
            </a:r>
            <a:r>
              <a:rPr lang="de-DE" dirty="0" smtClean="0">
                <a:solidFill>
                  <a:schemeClr val="tx1"/>
                </a:solidFill>
                <a:latin typeface="+mj-lt"/>
              </a:rPr>
              <a:t> (in </a:t>
            </a:r>
            <a:r>
              <a:rPr lang="de-DE" i="1" dirty="0" smtClean="0">
                <a:solidFill>
                  <a:schemeClr val="tx1"/>
                </a:solidFill>
                <a:latin typeface="+mj-lt"/>
              </a:rPr>
              <a:t>O</a:t>
            </a:r>
            <a:r>
              <a:rPr lang="de-DE" dirty="0" smtClean="0">
                <a:solidFill>
                  <a:schemeClr val="tx1"/>
                </a:solidFill>
                <a:latin typeface="+mj-lt"/>
              </a:rPr>
              <a:t>(log </a:t>
            </a:r>
            <a:r>
              <a:rPr lang="de-DE" i="1" dirty="0" smtClean="0">
                <a:solidFill>
                  <a:schemeClr val="tx1"/>
                </a:solidFill>
                <a:latin typeface="+mj-lt"/>
              </a:rPr>
              <a:t>k</a:t>
            </a:r>
            <a:r>
              <a:rPr lang="de-DE" dirty="0" smtClean="0">
                <a:solidFill>
                  <a:schemeClr val="tx1"/>
                </a:solidFill>
                <a:latin typeface="+mj-lt"/>
              </a:rPr>
              <a:t>))</a:t>
            </a:r>
          </a:p>
          <a:p>
            <a:pPr lvl="2">
              <a:spcBef>
                <a:spcPts val="700"/>
              </a:spcBef>
              <a:buClr>
                <a:srgbClr val="336699"/>
              </a:buClr>
              <a:buFont typeface="Wingdings" pitchFamily="2" charset="2"/>
              <a:buChar char="§"/>
            </a:pPr>
            <a:r>
              <a:rPr lang="en-US" dirty="0" smtClean="0">
                <a:solidFill>
                  <a:schemeClr val="tx1"/>
                </a:solidFill>
                <a:latin typeface="+mj-lt"/>
              </a:rPr>
              <a:t>Heap-add </a:t>
            </a:r>
            <a:r>
              <a:rPr lang="en-US" i="1" dirty="0" smtClean="0">
                <a:solidFill>
                  <a:schemeClr val="tx1"/>
                </a:solidFill>
                <a:latin typeface="+mj-lt"/>
              </a:rPr>
              <a:t>d</a:t>
            </a:r>
            <a:r>
              <a:rPr lang="en-US" dirty="0" smtClean="0">
                <a:solidFill>
                  <a:schemeClr val="tx1"/>
                </a:solidFill>
                <a:latin typeface="+mj-lt"/>
              </a:rPr>
              <a:t>′/</a:t>
            </a:r>
            <a:r>
              <a:rPr lang="en-US" i="1" dirty="0" smtClean="0">
                <a:solidFill>
                  <a:schemeClr val="tx1"/>
                </a:solidFill>
                <a:latin typeface="+mj-lt"/>
              </a:rPr>
              <a:t>s</a:t>
            </a:r>
            <a:r>
              <a:rPr lang="en-US" dirty="0" smtClean="0">
                <a:solidFill>
                  <a:schemeClr val="tx1"/>
                </a:solidFill>
                <a:latin typeface="+mj-lt"/>
              </a:rPr>
              <a:t>′ (in </a:t>
            </a:r>
            <a:r>
              <a:rPr lang="en-US" i="1" dirty="0" smtClean="0">
                <a:solidFill>
                  <a:schemeClr val="tx1"/>
                </a:solidFill>
                <a:latin typeface="+mj-lt"/>
              </a:rPr>
              <a:t>O</a:t>
            </a:r>
            <a:r>
              <a:rPr lang="en-US" dirty="0" smtClean="0">
                <a:solidFill>
                  <a:schemeClr val="tx1"/>
                </a:solidFill>
                <a:latin typeface="+mj-lt"/>
              </a:rPr>
              <a:t>(1))</a:t>
            </a:r>
          </a:p>
          <a:p>
            <a:pPr lvl="2">
              <a:spcBef>
                <a:spcPts val="700"/>
              </a:spcBef>
              <a:buClr>
                <a:srgbClr val="336699"/>
              </a:buClr>
              <a:buFont typeface="Wingdings" pitchFamily="2" charset="2"/>
              <a:buChar char="§"/>
            </a:pPr>
            <a:r>
              <a:rPr lang="de-DE" dirty="0" err="1" smtClean="0">
                <a:solidFill>
                  <a:schemeClr val="tx1"/>
                </a:solidFill>
                <a:latin typeface="+mj-lt"/>
              </a:rPr>
              <a:t>Reheapify</a:t>
            </a:r>
            <a:r>
              <a:rPr lang="de-DE" dirty="0" smtClean="0">
                <a:solidFill>
                  <a:schemeClr val="tx1"/>
                </a:solidFill>
                <a:latin typeface="+mj-lt"/>
              </a:rPr>
              <a:t> (in </a:t>
            </a:r>
            <a:r>
              <a:rPr lang="de-DE" i="1" dirty="0" smtClean="0">
                <a:solidFill>
                  <a:schemeClr val="tx1"/>
                </a:solidFill>
                <a:latin typeface="+mj-lt"/>
              </a:rPr>
              <a:t>O</a:t>
            </a:r>
            <a:r>
              <a:rPr lang="de-DE" dirty="0" smtClean="0">
                <a:solidFill>
                  <a:schemeClr val="tx1"/>
                </a:solidFill>
                <a:latin typeface="+mj-lt"/>
              </a:rPr>
              <a:t>(log </a:t>
            </a:r>
            <a:r>
              <a:rPr lang="de-DE" i="1" dirty="0" smtClean="0">
                <a:solidFill>
                  <a:schemeClr val="tx1"/>
                </a:solidFill>
                <a:latin typeface="+mj-lt"/>
              </a:rPr>
              <a:t>k</a:t>
            </a:r>
            <a:r>
              <a:rPr lang="de-DE" dirty="0" smtClean="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90</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Critique</a:t>
            </a:r>
            <a:r>
              <a:rPr lang="de-DE" sz="3600" dirty="0" smtClean="0">
                <a:solidFill>
                  <a:schemeClr val="tx1"/>
                </a:solidFill>
                <a:latin typeface="+mj-lt"/>
              </a:rPr>
              <a:t> </a:t>
            </a:r>
            <a:r>
              <a:rPr lang="de-DE" sz="3600" dirty="0" err="1" smtClean="0">
                <a:solidFill>
                  <a:schemeClr val="tx1"/>
                </a:solidFill>
                <a:latin typeface="+mj-lt"/>
              </a:rPr>
              <a:t>of</a:t>
            </a:r>
            <a:r>
              <a:rPr lang="de-DE" sz="3600" dirty="0" smtClean="0">
                <a:solidFill>
                  <a:schemeClr val="tx1"/>
                </a:solidFill>
                <a:latin typeface="+mj-lt"/>
              </a:rPr>
              <a:t> pure </a:t>
            </a:r>
            <a:r>
              <a:rPr lang="de-DE" sz="3600" dirty="0" err="1" smtClean="0">
                <a:solidFill>
                  <a:schemeClr val="tx1"/>
                </a:solidFill>
                <a:latin typeface="+mj-lt"/>
              </a:rPr>
              <a:t>relevance</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500174"/>
            <a:ext cx="8715436" cy="3357586"/>
          </a:xfrm>
          <a:prstGeom prst="rect">
            <a:avLst/>
          </a:prstGeom>
          <a:noFill/>
          <a:ln w="9525">
            <a:noFill/>
            <a:round/>
            <a:headEnd/>
            <a:tailEnd/>
          </a:ln>
        </p:spPr>
        <p:txBody>
          <a:bodyPr/>
          <a:lstStyle/>
          <a:p>
            <a:pPr lvl="1">
              <a:buClr>
                <a:srgbClr val="336699"/>
              </a:buClr>
              <a:buFont typeface="Wingdings" pitchFamily="2" charset="2"/>
              <a:buChar char="§"/>
            </a:pPr>
            <a:r>
              <a:rPr lang="en-US" dirty="0" smtClean="0">
                <a:solidFill>
                  <a:schemeClr val="tx1"/>
                </a:solidFill>
                <a:latin typeface="+mj-lt"/>
              </a:rPr>
              <a:t>We’ve defined relevance for </a:t>
            </a:r>
            <a:r>
              <a:rPr lang="en-US" dirty="0" smtClean="0">
                <a:solidFill>
                  <a:srgbClr val="FF0000"/>
                </a:solidFill>
                <a:latin typeface="+mj-lt"/>
              </a:rPr>
              <a:t>an isolated query-document pair</a:t>
            </a:r>
            <a:r>
              <a:rPr lang="en-US" dirty="0" smtClean="0">
                <a:solidFill>
                  <a:schemeClr val="tx1"/>
                </a:solidFill>
                <a:latin typeface="+mj-lt"/>
              </a:rPr>
              <a:t>.</a:t>
            </a:r>
          </a:p>
          <a:p>
            <a:pPr lvl="1">
              <a:buClr>
                <a:srgbClr val="336699"/>
              </a:buClr>
              <a:buFont typeface="Wingdings" pitchFamily="2" charset="2"/>
              <a:buChar char="§"/>
            </a:pPr>
            <a:r>
              <a:rPr lang="de-DE" dirty="0" smtClean="0">
                <a:solidFill>
                  <a:schemeClr val="tx1"/>
                </a:solidFill>
                <a:latin typeface="+mj-lt"/>
              </a:rPr>
              <a:t>Alternative </a:t>
            </a:r>
            <a:r>
              <a:rPr lang="de-DE" dirty="0" err="1" smtClean="0">
                <a:solidFill>
                  <a:schemeClr val="tx1"/>
                </a:solidFill>
                <a:latin typeface="+mj-lt"/>
              </a:rPr>
              <a:t>definition</a:t>
            </a:r>
            <a:r>
              <a:rPr lang="de-DE" dirty="0" smtClean="0">
                <a:solidFill>
                  <a:schemeClr val="tx1"/>
                </a:solidFill>
                <a:latin typeface="+mj-lt"/>
              </a:rPr>
              <a:t>: marginal </a:t>
            </a:r>
            <a:r>
              <a:rPr lang="de-DE" dirty="0" err="1" smtClean="0">
                <a:solidFill>
                  <a:schemeClr val="tx1"/>
                </a:solidFill>
                <a:latin typeface="+mj-lt"/>
              </a:rPr>
              <a:t>relevance</a:t>
            </a:r>
            <a:endParaRPr lang="de-DE" dirty="0" smtClean="0">
              <a:solidFill>
                <a:schemeClr val="tx1"/>
              </a:solidFill>
              <a:latin typeface="+mj-lt"/>
            </a:endParaRPr>
          </a:p>
          <a:p>
            <a:pPr lvl="1">
              <a:buClr>
                <a:srgbClr val="336699"/>
              </a:buClr>
              <a:buFont typeface="Wingdings" pitchFamily="2" charset="2"/>
              <a:buChar char="§"/>
            </a:pPr>
            <a:r>
              <a:rPr lang="en-US" dirty="0" smtClean="0">
                <a:solidFill>
                  <a:schemeClr val="tx1"/>
                </a:solidFill>
                <a:latin typeface="+mj-lt"/>
              </a:rPr>
              <a:t>The </a:t>
            </a:r>
            <a:r>
              <a:rPr lang="en-US" dirty="0" smtClean="0">
                <a:solidFill>
                  <a:srgbClr val="0070C0"/>
                </a:solidFill>
                <a:latin typeface="+mj-lt"/>
              </a:rPr>
              <a:t>marginal relevance </a:t>
            </a:r>
            <a:r>
              <a:rPr lang="en-US" dirty="0" smtClean="0">
                <a:solidFill>
                  <a:schemeClr val="tx1"/>
                </a:solidFill>
                <a:latin typeface="+mj-lt"/>
              </a:rPr>
              <a:t>of a document at position </a:t>
            </a:r>
            <a:r>
              <a:rPr lang="en-US" i="1" dirty="0" smtClean="0">
                <a:solidFill>
                  <a:schemeClr val="tx1"/>
                </a:solidFill>
                <a:latin typeface="+mj-lt"/>
              </a:rPr>
              <a:t>k</a:t>
            </a:r>
            <a:r>
              <a:rPr lang="en-US" dirty="0" smtClean="0">
                <a:solidFill>
                  <a:schemeClr val="tx1"/>
                </a:solidFill>
                <a:latin typeface="+mj-lt"/>
              </a:rPr>
              <a:t> in the result list is the additional information it contributes over and above the information that was contained in documents         </a:t>
            </a:r>
            <a:r>
              <a:rPr lang="de-DE" i="1" dirty="0" smtClean="0">
                <a:solidFill>
                  <a:schemeClr val="tx1"/>
                </a:solidFill>
                <a:latin typeface="+mj-lt"/>
              </a:rPr>
              <a:t>d</a:t>
            </a:r>
            <a:r>
              <a:rPr lang="de-DE" baseline="-25000" dirty="0" smtClean="0">
                <a:solidFill>
                  <a:schemeClr val="tx1"/>
                </a:solidFill>
                <a:latin typeface="+mj-lt"/>
              </a:rPr>
              <a:t>1</a:t>
            </a:r>
            <a:r>
              <a:rPr lang="de-DE" dirty="0" smtClean="0">
                <a:solidFill>
                  <a:schemeClr val="tx1"/>
                </a:solidFill>
                <a:latin typeface="+mj-lt"/>
              </a:rPr>
              <a:t> . . . </a:t>
            </a:r>
            <a:r>
              <a:rPr lang="de-DE" i="1" dirty="0" smtClean="0">
                <a:solidFill>
                  <a:schemeClr val="tx1"/>
                </a:solidFill>
                <a:latin typeface="+mj-lt"/>
              </a:rPr>
              <a:t>d</a:t>
            </a:r>
            <a:r>
              <a:rPr lang="de-DE" i="1" baseline="-25000" dirty="0" smtClean="0">
                <a:solidFill>
                  <a:schemeClr val="tx1"/>
                </a:solidFill>
                <a:latin typeface="+mj-lt"/>
              </a:rPr>
              <a:t>k</a:t>
            </a:r>
            <a:r>
              <a:rPr lang="de-DE" baseline="-25000" dirty="0" smtClean="0">
                <a:solidFill>
                  <a:schemeClr val="tx1"/>
                </a:solidFill>
                <a:latin typeface="+mj-lt"/>
              </a:rPr>
              <a:t>−1</a:t>
            </a:r>
            <a:r>
              <a:rPr lang="de-DE" dirty="0" smtClean="0">
                <a:solidFill>
                  <a:schemeClr val="tx1"/>
                </a:solidFill>
                <a:latin typeface="+mj-lt"/>
              </a:rPr>
              <a:t>.</a:t>
            </a:r>
          </a:p>
          <a:p>
            <a:pPr lvl="1">
              <a:buClr>
                <a:srgbClr val="336699"/>
              </a:buClr>
              <a:buFont typeface="Wingdings" pitchFamily="2" charset="2"/>
              <a:buChar char="§"/>
            </a:pPr>
            <a:r>
              <a:rPr lang="de-DE" dirty="0" err="1" smtClean="0">
                <a:solidFill>
                  <a:schemeClr val="tx1"/>
                </a:solidFill>
                <a:latin typeface="+mj-lt"/>
              </a:rPr>
              <a:t>Exercise</a:t>
            </a:r>
            <a:endParaRPr lang="de-DE" dirty="0" smtClean="0">
              <a:solidFill>
                <a:schemeClr val="tx1"/>
              </a:solidFill>
              <a:latin typeface="+mj-lt"/>
            </a:endParaRPr>
          </a:p>
          <a:p>
            <a:pPr lvl="2">
              <a:buClr>
                <a:srgbClr val="336699"/>
              </a:buClr>
              <a:buFont typeface="Wingdings" pitchFamily="2" charset="2"/>
              <a:buChar char="§"/>
            </a:pPr>
            <a:r>
              <a:rPr lang="en-US" sz="2200" dirty="0" smtClean="0">
                <a:solidFill>
                  <a:schemeClr val="tx1"/>
                </a:solidFill>
                <a:latin typeface="+mj-lt"/>
              </a:rPr>
              <a:t>Why is marginal relevance a more realistic measure of user </a:t>
            </a:r>
            <a:r>
              <a:rPr lang="de-DE" sz="2200" dirty="0" err="1" smtClean="0">
                <a:solidFill>
                  <a:schemeClr val="tx1"/>
                </a:solidFill>
                <a:latin typeface="+mj-lt"/>
              </a:rPr>
              <a:t>happiness</a:t>
            </a:r>
            <a:r>
              <a:rPr lang="de-DE" sz="2200" dirty="0" smtClean="0">
                <a:solidFill>
                  <a:schemeClr val="tx1"/>
                </a:solidFill>
                <a:latin typeface="+mj-lt"/>
              </a:rPr>
              <a:t>?</a:t>
            </a:r>
          </a:p>
          <a:p>
            <a:pPr lvl="2">
              <a:buClr>
                <a:srgbClr val="336699"/>
              </a:buClr>
              <a:buFont typeface="Wingdings" pitchFamily="2" charset="2"/>
              <a:buChar char="§"/>
            </a:pPr>
            <a:r>
              <a:rPr lang="en-US" sz="2200" dirty="0" smtClean="0">
                <a:solidFill>
                  <a:schemeClr val="tx1"/>
                </a:solidFill>
                <a:latin typeface="+mj-lt"/>
              </a:rPr>
              <a:t>Give an example where a non-marginal measure like precision or recall is a misleading measure of user happiness, but marginal relevance is a good measure.</a:t>
            </a:r>
          </a:p>
          <a:p>
            <a:pPr lvl="2">
              <a:buClr>
                <a:srgbClr val="336699"/>
              </a:buClr>
              <a:buFont typeface="Wingdings" pitchFamily="2" charset="2"/>
              <a:buChar char="§"/>
            </a:pPr>
            <a:r>
              <a:rPr lang="en-US" sz="2200" dirty="0" smtClean="0">
                <a:solidFill>
                  <a:schemeClr val="tx1"/>
                </a:solidFill>
                <a:latin typeface="+mj-lt"/>
              </a:rPr>
              <a:t>In a practical application, what is the difficulty of using marginal measures instead of non-marginal measures?</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90</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4313" y="104775"/>
            <a:ext cx="8223250" cy="1306513"/>
          </a:xfrm>
        </p:spPr>
        <p:txBody>
          <a:bodyPr/>
          <a:lstStyle/>
          <a:p>
            <a:r>
              <a:rPr lang="en-US" dirty="0" smtClean="0"/>
              <a:t>Outline</a:t>
            </a:r>
            <a:endParaRPr lang="de-DE" dirty="0" smtClean="0"/>
          </a:p>
        </p:txBody>
      </p:sp>
      <p:sp>
        <p:nvSpPr>
          <p:cNvPr id="80899" name="Text Box 3"/>
          <p:cNvSpPr txBox="1">
            <a:spLocks noChangeArrowheads="1"/>
          </p:cNvSpPr>
          <p:nvPr/>
        </p:nvSpPr>
        <p:spPr bwMode="auto">
          <a:xfrm>
            <a:off x="138113" y="1714488"/>
            <a:ext cx="8505825" cy="4725988"/>
          </a:xfrm>
          <a:prstGeom prst="rect">
            <a:avLst/>
          </a:prstGeom>
          <a:noFill/>
          <a:ln w="9525">
            <a:noFill/>
            <a:round/>
            <a:headEnd/>
            <a:tailEnd/>
          </a:ln>
        </p:spPr>
        <p:txBody>
          <a:bodyPr/>
          <a:lstStyle/>
          <a:p>
            <a:pPr marL="514350" indent="-514350">
              <a:lnSpc>
                <a:spcPct val="150000"/>
              </a:lnSpc>
              <a:spcBef>
                <a:spcPts val="700"/>
              </a:spcBef>
              <a:buClr>
                <a:srgbClr val="BDD3E9"/>
              </a:buClr>
              <a:buSzPct val="70000"/>
              <a:buFont typeface="Calibri" charset="0"/>
              <a:buChar char="❶"/>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a:t>
            </a:r>
            <a:r>
              <a:rPr lang="en-US" sz="3200" dirty="0" smtClean="0">
                <a:solidFill>
                  <a:srgbClr val="BDD3E9"/>
                </a:solidFill>
                <a:latin typeface="Calibri" charset="0"/>
              </a:rPr>
              <a:t>Recap </a:t>
            </a:r>
            <a:endParaRPr lang="en-US" sz="3200" dirty="0">
              <a:solidFill>
                <a:srgbClr val="BDD3E9"/>
              </a:solidFill>
              <a:latin typeface="Calibri" charset="0"/>
            </a:endParaRPr>
          </a:p>
          <a:p>
            <a:pPr marL="514350" indent="-514350">
              <a:lnSpc>
                <a:spcPct val="150000"/>
              </a:lnSpc>
              <a:spcBef>
                <a:spcPts val="700"/>
              </a:spcBef>
              <a:buClr>
                <a:srgbClr val="BDD3E9"/>
              </a:buClr>
              <a:buSzPct val="70000"/>
              <a:buFont typeface="Calibri" charset="0"/>
              <a:buChar char="❷"/>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336699"/>
                </a:solidFill>
                <a:latin typeface="Calibri" charset="0"/>
              </a:rPr>
              <a:t> </a:t>
            </a:r>
            <a:r>
              <a:rPr lang="en-US" sz="3200" dirty="0" smtClean="0">
                <a:solidFill>
                  <a:srgbClr val="BDD3E9"/>
                </a:solidFill>
                <a:latin typeface="Calibri" charset="0"/>
              </a:rPr>
              <a:t>Unranked evaluation</a:t>
            </a:r>
            <a:endParaRPr lang="en-US" sz="3200" dirty="0">
              <a:solidFill>
                <a:srgbClr val="BDD3E9"/>
              </a:solidFill>
              <a:latin typeface="Calibri" charset="0"/>
            </a:endParaRPr>
          </a:p>
          <a:p>
            <a:pPr marL="514350" indent="-514350">
              <a:lnSpc>
                <a:spcPct val="150000"/>
              </a:lnSpc>
              <a:spcBef>
                <a:spcPts val="700"/>
              </a:spcBef>
              <a:buClr>
                <a:srgbClr val="BDD3E9"/>
              </a:buClr>
              <a:buSzPct val="70000"/>
              <a:buFont typeface="Calibri" charset="0"/>
              <a:buChar char="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336699"/>
                </a:solidFill>
                <a:latin typeface="Calibri" charset="0"/>
              </a:rPr>
              <a:t> </a:t>
            </a:r>
            <a:r>
              <a:rPr lang="en-US" sz="3200" dirty="0" smtClean="0">
                <a:solidFill>
                  <a:srgbClr val="BDD3E9"/>
                </a:solidFill>
                <a:latin typeface="Calibri" charset="0"/>
              </a:rPr>
              <a:t>Ranked evaluation </a:t>
            </a:r>
          </a:p>
          <a:p>
            <a:pPr marL="514350" indent="-514350">
              <a:lnSpc>
                <a:spcPct val="150000"/>
              </a:lnSpc>
              <a:spcBef>
                <a:spcPts val="700"/>
              </a:spcBef>
              <a:buClr>
                <a:srgbClr val="BDD3E9"/>
              </a:buClr>
              <a:buSzPct val="70000"/>
              <a:buFont typeface="Calibri" charset="0"/>
              <a:buChar char="❹"/>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Evaluation benchmarks</a:t>
            </a:r>
          </a:p>
          <a:p>
            <a:pPr marL="514350" indent="-514350">
              <a:lnSpc>
                <a:spcPct val="150000"/>
              </a:lnSpc>
              <a:spcBef>
                <a:spcPts val="700"/>
              </a:spcBef>
              <a:buClr>
                <a:srgbClr val="336699"/>
              </a:buClr>
              <a:buSzPct val="7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smtClean="0">
                <a:solidFill>
                  <a:srgbClr val="BDD3E9"/>
                </a:solidFill>
                <a:latin typeface="Calibri" charset="0"/>
              </a:rPr>
              <a:t> </a:t>
            </a:r>
            <a:r>
              <a:rPr lang="en-US" sz="3200" dirty="0" smtClean="0">
                <a:solidFill>
                  <a:srgbClr val="336699"/>
                </a:solidFill>
                <a:latin typeface="Calibri" charset="0"/>
              </a:rPr>
              <a:t>Result summaries</a:t>
            </a: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91</a:t>
            </a:fld>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How do we present results to the user?</a:t>
            </a:r>
          </a:p>
        </p:txBody>
      </p:sp>
      <p:sp>
        <p:nvSpPr>
          <p:cNvPr id="84996" name="Text Box 3"/>
          <p:cNvSpPr txBox="1">
            <a:spLocks noChangeArrowheads="1"/>
          </p:cNvSpPr>
          <p:nvPr/>
        </p:nvSpPr>
        <p:spPr bwMode="auto">
          <a:xfrm>
            <a:off x="214282" y="2214554"/>
            <a:ext cx="8715436"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Most often: as a list – aka “</a:t>
            </a:r>
            <a:r>
              <a:rPr lang="en-US" dirty="0" smtClean="0">
                <a:solidFill>
                  <a:srgbClr val="FF0000"/>
                </a:solidFill>
                <a:latin typeface="+mj-lt"/>
              </a:rPr>
              <a:t>10 blue links</a:t>
            </a:r>
            <a:r>
              <a:rPr lang="en-US"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How should each document in the list be described?</a:t>
            </a:r>
          </a:p>
          <a:p>
            <a:pPr lvl="1">
              <a:spcBef>
                <a:spcPts val="700"/>
              </a:spcBef>
              <a:buClr>
                <a:srgbClr val="336699"/>
              </a:buClr>
              <a:buFont typeface="Wingdings" pitchFamily="2" charset="2"/>
              <a:buChar char="§"/>
            </a:pPr>
            <a:r>
              <a:rPr lang="de-DE" dirty="0" err="1" smtClean="0">
                <a:solidFill>
                  <a:srgbClr val="FF0000"/>
                </a:solidFill>
                <a:latin typeface="+mj-lt"/>
              </a:rPr>
              <a:t>This</a:t>
            </a:r>
            <a:r>
              <a:rPr lang="de-DE" dirty="0" smtClean="0">
                <a:solidFill>
                  <a:srgbClr val="FF0000"/>
                </a:solidFill>
                <a:latin typeface="+mj-lt"/>
              </a:rPr>
              <a:t> </a:t>
            </a:r>
            <a:r>
              <a:rPr lang="de-DE" dirty="0" err="1" smtClean="0">
                <a:solidFill>
                  <a:srgbClr val="FF0000"/>
                </a:solidFill>
                <a:latin typeface="+mj-lt"/>
              </a:rPr>
              <a:t>description</a:t>
            </a:r>
            <a:r>
              <a:rPr lang="de-DE" dirty="0" smtClean="0">
                <a:solidFill>
                  <a:srgbClr val="FF0000"/>
                </a:solidFill>
                <a:latin typeface="+mj-lt"/>
              </a:rPr>
              <a:t> </a:t>
            </a:r>
            <a:r>
              <a:rPr lang="de-DE" dirty="0" err="1" smtClean="0">
                <a:solidFill>
                  <a:srgbClr val="FF0000"/>
                </a:solidFill>
                <a:latin typeface="+mj-lt"/>
              </a:rPr>
              <a:t>is</a:t>
            </a:r>
            <a:r>
              <a:rPr lang="de-DE" dirty="0" smtClean="0">
                <a:solidFill>
                  <a:srgbClr val="FF0000"/>
                </a:solidFill>
                <a:latin typeface="+mj-lt"/>
              </a:rPr>
              <a:t> </a:t>
            </a:r>
            <a:r>
              <a:rPr lang="de-DE" dirty="0" err="1" smtClean="0">
                <a:solidFill>
                  <a:srgbClr val="FF0000"/>
                </a:solidFill>
                <a:latin typeface="+mj-lt"/>
              </a:rPr>
              <a:t>crucial</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The user often can identify good hits (= relevant hits) based </a:t>
            </a:r>
            <a:r>
              <a:rPr lang="de-DE" dirty="0" smtClean="0">
                <a:solidFill>
                  <a:schemeClr val="tx1"/>
                </a:solidFill>
                <a:latin typeface="+mj-lt"/>
              </a:rPr>
              <a:t>on </a:t>
            </a:r>
            <a:r>
              <a:rPr lang="de-DE" dirty="0" err="1" smtClean="0">
                <a:solidFill>
                  <a:schemeClr val="tx1"/>
                </a:solidFill>
                <a:latin typeface="+mj-lt"/>
              </a:rPr>
              <a:t>the</a:t>
            </a:r>
            <a:r>
              <a:rPr lang="de-DE" dirty="0" smtClean="0">
                <a:solidFill>
                  <a:schemeClr val="tx1"/>
                </a:solidFill>
                <a:latin typeface="+mj-lt"/>
              </a:rPr>
              <a:t> </a:t>
            </a:r>
            <a:r>
              <a:rPr lang="de-DE" dirty="0" err="1" smtClean="0">
                <a:solidFill>
                  <a:schemeClr val="tx1"/>
                </a:solidFill>
                <a:latin typeface="+mj-lt"/>
              </a:rPr>
              <a:t>description</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No need to “click” on all documents sequentially</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92</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Doc description in result list</a:t>
            </a:r>
          </a:p>
        </p:txBody>
      </p:sp>
      <p:sp>
        <p:nvSpPr>
          <p:cNvPr id="84996" name="Text Box 3"/>
          <p:cNvSpPr txBox="1">
            <a:spLocks noChangeArrowheads="1"/>
          </p:cNvSpPr>
          <p:nvPr/>
        </p:nvSpPr>
        <p:spPr bwMode="auto">
          <a:xfrm>
            <a:off x="214282" y="2643182"/>
            <a:ext cx="8715436"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Most commonly: </a:t>
            </a:r>
            <a:r>
              <a:rPr lang="en-US" dirty="0" smtClean="0">
                <a:solidFill>
                  <a:srgbClr val="FF0000"/>
                </a:solidFill>
                <a:latin typeface="+mj-lt"/>
              </a:rPr>
              <a:t>doc title, </a:t>
            </a:r>
            <a:r>
              <a:rPr lang="en-US" dirty="0" err="1" smtClean="0">
                <a:solidFill>
                  <a:srgbClr val="FF0000"/>
                </a:solidFill>
                <a:latin typeface="+mj-lt"/>
              </a:rPr>
              <a:t>url</a:t>
            </a:r>
            <a:r>
              <a:rPr lang="en-US" dirty="0" smtClean="0">
                <a:solidFill>
                  <a:srgbClr val="FF0000"/>
                </a:solidFill>
                <a:latin typeface="+mj-lt"/>
              </a:rPr>
              <a:t>, some metadata </a:t>
            </a:r>
            <a:r>
              <a:rPr lang="en-US" dirty="0" smtClean="0">
                <a:solidFill>
                  <a:schemeClr val="tx1"/>
                </a:solidFill>
                <a:latin typeface="+mj-lt"/>
              </a:rPr>
              <a:t>. . .</a:t>
            </a:r>
          </a:p>
          <a:p>
            <a:pPr lvl="1">
              <a:spcBef>
                <a:spcPts val="700"/>
              </a:spcBef>
              <a:buClr>
                <a:srgbClr val="336699"/>
              </a:buClr>
              <a:buFont typeface="Wingdings" pitchFamily="2" charset="2"/>
              <a:buChar char="§"/>
            </a:pPr>
            <a:r>
              <a:rPr lang="de-DE" dirty="0" smtClean="0">
                <a:solidFill>
                  <a:schemeClr val="tx1"/>
                </a:solidFill>
                <a:latin typeface="+mj-lt"/>
              </a:rPr>
              <a:t>. . . </a:t>
            </a:r>
            <a:r>
              <a:rPr lang="de-DE" dirty="0" err="1" smtClean="0">
                <a:solidFill>
                  <a:schemeClr val="tx1"/>
                </a:solidFill>
                <a:latin typeface="+mj-lt"/>
              </a:rPr>
              <a:t>and</a:t>
            </a:r>
            <a:r>
              <a:rPr lang="de-DE" dirty="0" smtClean="0">
                <a:solidFill>
                  <a:schemeClr val="tx1"/>
                </a:solidFill>
                <a:latin typeface="+mj-lt"/>
              </a:rPr>
              <a:t> </a:t>
            </a:r>
            <a:r>
              <a:rPr lang="de-DE" dirty="0" smtClean="0">
                <a:solidFill>
                  <a:srgbClr val="FF0000"/>
                </a:solidFill>
                <a:latin typeface="+mj-lt"/>
              </a:rPr>
              <a:t>a </a:t>
            </a:r>
            <a:r>
              <a:rPr lang="de-DE" dirty="0" err="1" smtClean="0">
                <a:solidFill>
                  <a:srgbClr val="FF0000"/>
                </a:solidFill>
                <a:latin typeface="+mj-lt"/>
              </a:rPr>
              <a:t>summary</a:t>
            </a:r>
            <a:endParaRPr lang="de-DE" dirty="0" smtClean="0">
              <a:solidFill>
                <a:srgbClr val="FF0000"/>
              </a:solidFill>
              <a:latin typeface="+mj-lt"/>
            </a:endParaRPr>
          </a:p>
          <a:p>
            <a:pPr lvl="1">
              <a:spcBef>
                <a:spcPts val="700"/>
              </a:spcBef>
              <a:buClr>
                <a:srgbClr val="336699"/>
              </a:buClr>
              <a:buFont typeface="Wingdings" pitchFamily="2" charset="2"/>
              <a:buChar char="§"/>
            </a:pPr>
            <a:r>
              <a:rPr lang="en-US" dirty="0" smtClean="0">
                <a:solidFill>
                  <a:srgbClr val="FF0000"/>
                </a:solidFill>
                <a:latin typeface="+mj-lt"/>
              </a:rPr>
              <a:t>How do we “compute” the summary</a:t>
            </a:r>
            <a:r>
              <a:rPr lang="en-US" dirty="0" smtClean="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93</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Summaries</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2428868"/>
            <a:ext cx="8715436"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Two basic kinds: (</a:t>
            </a:r>
            <a:r>
              <a:rPr lang="en-US" dirty="0" err="1" smtClean="0">
                <a:solidFill>
                  <a:schemeClr val="tx1"/>
                </a:solidFill>
                <a:latin typeface="+mj-lt"/>
              </a:rPr>
              <a:t>i</a:t>
            </a:r>
            <a:r>
              <a:rPr lang="en-US" dirty="0" smtClean="0">
                <a:solidFill>
                  <a:schemeClr val="tx1"/>
                </a:solidFill>
                <a:latin typeface="+mj-lt"/>
              </a:rPr>
              <a:t>) static (ii) dynamic</a:t>
            </a:r>
          </a:p>
          <a:p>
            <a:pPr lvl="1">
              <a:spcBef>
                <a:spcPts val="700"/>
              </a:spcBef>
              <a:buClr>
                <a:srgbClr val="336699"/>
              </a:buClr>
              <a:buFont typeface="Wingdings" pitchFamily="2" charset="2"/>
              <a:buChar char="§"/>
            </a:pPr>
            <a:r>
              <a:rPr lang="en-US" dirty="0" smtClean="0">
                <a:solidFill>
                  <a:schemeClr val="tx1"/>
                </a:solidFill>
                <a:latin typeface="+mj-lt"/>
              </a:rPr>
              <a:t>A </a:t>
            </a:r>
            <a:r>
              <a:rPr lang="en-US" dirty="0" smtClean="0">
                <a:solidFill>
                  <a:srgbClr val="0070C0"/>
                </a:solidFill>
                <a:latin typeface="+mj-lt"/>
              </a:rPr>
              <a:t>static summary </a:t>
            </a:r>
            <a:r>
              <a:rPr lang="en-US" dirty="0" smtClean="0">
                <a:solidFill>
                  <a:schemeClr val="tx1"/>
                </a:solidFill>
                <a:latin typeface="+mj-lt"/>
              </a:rPr>
              <a:t>of a document is always the same, regardless of the query that was issued by the user.</a:t>
            </a:r>
          </a:p>
          <a:p>
            <a:pPr lvl="1">
              <a:spcBef>
                <a:spcPts val="700"/>
              </a:spcBef>
              <a:buClr>
                <a:srgbClr val="336699"/>
              </a:buClr>
              <a:buFont typeface="Wingdings" pitchFamily="2" charset="2"/>
              <a:buChar char="§"/>
            </a:pPr>
            <a:r>
              <a:rPr lang="en-US" dirty="0" smtClean="0">
                <a:solidFill>
                  <a:srgbClr val="0070C0"/>
                </a:solidFill>
                <a:latin typeface="+mj-lt"/>
              </a:rPr>
              <a:t>Dynamic summaries </a:t>
            </a:r>
            <a:r>
              <a:rPr lang="en-US" dirty="0" smtClean="0">
                <a:solidFill>
                  <a:schemeClr val="tx1"/>
                </a:solidFill>
                <a:latin typeface="+mj-lt"/>
              </a:rPr>
              <a:t>are </a:t>
            </a:r>
            <a:r>
              <a:rPr lang="en-US" dirty="0" smtClean="0">
                <a:solidFill>
                  <a:srgbClr val="0070C0"/>
                </a:solidFill>
                <a:latin typeface="+mj-lt"/>
              </a:rPr>
              <a:t>query-dependent</a:t>
            </a:r>
            <a:r>
              <a:rPr lang="en-US" dirty="0" smtClean="0">
                <a:solidFill>
                  <a:schemeClr val="tx1"/>
                </a:solidFill>
                <a:latin typeface="+mj-lt"/>
              </a:rPr>
              <a:t>. They attempt to explain why the document was retrieved for the query at hand.</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94</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err="1" smtClean="0">
                <a:solidFill>
                  <a:schemeClr val="tx1"/>
                </a:solidFill>
                <a:latin typeface="+mj-lt"/>
              </a:rPr>
              <a:t>Static</a:t>
            </a:r>
            <a:r>
              <a:rPr lang="de-DE" sz="3600" dirty="0" smtClean="0">
                <a:solidFill>
                  <a:schemeClr val="tx1"/>
                </a:solidFill>
                <a:latin typeface="+mj-lt"/>
              </a:rPr>
              <a:t> </a:t>
            </a:r>
            <a:r>
              <a:rPr lang="de-DE" sz="3600" dirty="0" err="1" smtClean="0">
                <a:solidFill>
                  <a:schemeClr val="tx1"/>
                </a:solidFill>
                <a:latin typeface="+mj-lt"/>
              </a:rPr>
              <a:t>summaries</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1571612"/>
            <a:ext cx="8715436"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In typical systems, the static summary is </a:t>
            </a:r>
            <a:r>
              <a:rPr lang="en-US" dirty="0" smtClean="0">
                <a:solidFill>
                  <a:srgbClr val="FF0000"/>
                </a:solidFill>
                <a:latin typeface="+mj-lt"/>
              </a:rPr>
              <a:t>a subset of the </a:t>
            </a:r>
            <a:r>
              <a:rPr lang="de-DE" dirty="0" err="1" smtClean="0">
                <a:solidFill>
                  <a:srgbClr val="FF0000"/>
                </a:solidFill>
                <a:latin typeface="+mj-lt"/>
              </a:rPr>
              <a:t>document</a:t>
            </a:r>
            <a:r>
              <a:rPr lang="de-DE" dirty="0" smtClean="0">
                <a:solidFill>
                  <a:srgbClr val="FF0000"/>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Simplest heuristic: </a:t>
            </a:r>
            <a:r>
              <a:rPr lang="en-US" dirty="0" smtClean="0">
                <a:solidFill>
                  <a:srgbClr val="FF0000"/>
                </a:solidFill>
                <a:latin typeface="+mj-lt"/>
              </a:rPr>
              <a:t>the first 50 or so words </a:t>
            </a:r>
            <a:r>
              <a:rPr lang="en-US" dirty="0" smtClean="0">
                <a:solidFill>
                  <a:schemeClr val="tx1"/>
                </a:solidFill>
                <a:latin typeface="+mj-lt"/>
              </a:rPr>
              <a:t>of the document</a:t>
            </a:r>
          </a:p>
          <a:p>
            <a:pPr lvl="1">
              <a:spcBef>
                <a:spcPts val="700"/>
              </a:spcBef>
              <a:buClr>
                <a:srgbClr val="336699"/>
              </a:buClr>
              <a:buFont typeface="Wingdings" pitchFamily="2" charset="2"/>
              <a:buChar char="§"/>
            </a:pPr>
            <a:r>
              <a:rPr lang="en-US" dirty="0" smtClean="0">
                <a:solidFill>
                  <a:schemeClr val="tx1"/>
                </a:solidFill>
                <a:latin typeface="+mj-lt"/>
              </a:rPr>
              <a:t>More sophisticated: extract from each document </a:t>
            </a:r>
            <a:r>
              <a:rPr lang="en-US" dirty="0" smtClean="0">
                <a:solidFill>
                  <a:srgbClr val="FF0000"/>
                </a:solidFill>
                <a:latin typeface="+mj-lt"/>
              </a:rPr>
              <a:t>a set of </a:t>
            </a:r>
            <a:r>
              <a:rPr lang="de-DE" dirty="0" smtClean="0">
                <a:solidFill>
                  <a:srgbClr val="FF0000"/>
                </a:solidFill>
                <a:latin typeface="+mj-lt"/>
              </a:rPr>
              <a:t>“</a:t>
            </a:r>
            <a:r>
              <a:rPr lang="de-DE" dirty="0" err="1" smtClean="0">
                <a:solidFill>
                  <a:srgbClr val="FF0000"/>
                </a:solidFill>
                <a:latin typeface="+mj-lt"/>
              </a:rPr>
              <a:t>key</a:t>
            </a:r>
            <a:r>
              <a:rPr lang="de-DE" dirty="0" smtClean="0">
                <a:solidFill>
                  <a:srgbClr val="FF0000"/>
                </a:solidFill>
                <a:latin typeface="+mj-lt"/>
              </a:rPr>
              <a:t>” </a:t>
            </a:r>
            <a:r>
              <a:rPr lang="de-DE" dirty="0" err="1" smtClean="0">
                <a:solidFill>
                  <a:srgbClr val="FF0000"/>
                </a:solidFill>
                <a:latin typeface="+mj-lt"/>
              </a:rPr>
              <a:t>sentences</a:t>
            </a:r>
            <a:endParaRPr lang="de-DE" dirty="0" smtClean="0">
              <a:solidFill>
                <a:srgbClr val="FF0000"/>
              </a:solidFill>
              <a:latin typeface="+mj-lt"/>
            </a:endParaRPr>
          </a:p>
          <a:p>
            <a:pPr lvl="2">
              <a:spcBef>
                <a:spcPts val="700"/>
              </a:spcBef>
              <a:buClr>
                <a:srgbClr val="336699"/>
              </a:buClr>
              <a:buFont typeface="Wingdings" pitchFamily="2" charset="2"/>
              <a:buChar char="§"/>
            </a:pPr>
            <a:r>
              <a:rPr lang="en-US" sz="2200" dirty="0" smtClean="0">
                <a:solidFill>
                  <a:schemeClr val="tx1"/>
                </a:solidFill>
                <a:latin typeface="+mj-lt"/>
              </a:rPr>
              <a:t>Simple NLP heuristics to score each sentence</a:t>
            </a:r>
          </a:p>
          <a:p>
            <a:pPr lvl="2">
              <a:spcBef>
                <a:spcPts val="700"/>
              </a:spcBef>
              <a:buClr>
                <a:srgbClr val="336699"/>
              </a:buClr>
              <a:buFont typeface="Wingdings" pitchFamily="2" charset="2"/>
              <a:buChar char="§"/>
            </a:pPr>
            <a:r>
              <a:rPr lang="en-US" sz="2200" dirty="0" smtClean="0">
                <a:solidFill>
                  <a:schemeClr val="tx1"/>
                </a:solidFill>
                <a:latin typeface="+mj-lt"/>
              </a:rPr>
              <a:t>Summary is made up of top-scoring sentences.</a:t>
            </a:r>
          </a:p>
          <a:p>
            <a:pPr lvl="2">
              <a:spcBef>
                <a:spcPts val="700"/>
              </a:spcBef>
              <a:buClr>
                <a:srgbClr val="336699"/>
              </a:buClr>
              <a:buFont typeface="Wingdings" pitchFamily="2" charset="2"/>
              <a:buChar char="§"/>
            </a:pPr>
            <a:r>
              <a:rPr lang="en-US" sz="2200" dirty="0" smtClean="0">
                <a:solidFill>
                  <a:schemeClr val="tx1"/>
                </a:solidFill>
                <a:latin typeface="+mj-lt"/>
              </a:rPr>
              <a:t>Machine learning approach: see IIR 13</a:t>
            </a:r>
          </a:p>
          <a:p>
            <a:pPr lvl="1">
              <a:spcBef>
                <a:spcPts val="700"/>
              </a:spcBef>
              <a:buClr>
                <a:srgbClr val="336699"/>
              </a:buClr>
              <a:buFont typeface="Wingdings" pitchFamily="2" charset="2"/>
              <a:buChar char="§"/>
            </a:pPr>
            <a:r>
              <a:rPr lang="en-US" dirty="0" smtClean="0">
                <a:solidFill>
                  <a:schemeClr val="tx1"/>
                </a:solidFill>
                <a:latin typeface="+mj-lt"/>
              </a:rPr>
              <a:t>Most sophisticated: </a:t>
            </a:r>
            <a:r>
              <a:rPr lang="en-US" dirty="0" smtClean="0">
                <a:solidFill>
                  <a:srgbClr val="FF0000"/>
                </a:solidFill>
                <a:latin typeface="+mj-lt"/>
              </a:rPr>
              <a:t>complex NLP to synthesize/generate a </a:t>
            </a:r>
            <a:r>
              <a:rPr lang="de-DE" dirty="0" err="1" smtClean="0">
                <a:solidFill>
                  <a:srgbClr val="FF0000"/>
                </a:solidFill>
                <a:latin typeface="+mj-lt"/>
              </a:rPr>
              <a:t>summary</a:t>
            </a:r>
            <a:endParaRPr lang="de-DE" dirty="0" smtClean="0">
              <a:solidFill>
                <a:srgbClr val="FF0000"/>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For most IR applications: not quite ready for prime time yet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95</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Dynamic </a:t>
            </a:r>
            <a:r>
              <a:rPr lang="de-DE" sz="3600" dirty="0" err="1" smtClean="0">
                <a:solidFill>
                  <a:schemeClr val="tx1"/>
                </a:solidFill>
                <a:latin typeface="+mj-lt"/>
              </a:rPr>
              <a:t>summaries</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2000240"/>
            <a:ext cx="8715436" cy="3357586"/>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Present one or more “windows” or</a:t>
            </a:r>
            <a:r>
              <a:rPr lang="en-US" dirty="0" smtClean="0">
                <a:solidFill>
                  <a:srgbClr val="0070C0"/>
                </a:solidFill>
                <a:latin typeface="+mj-lt"/>
              </a:rPr>
              <a:t> snippets </a:t>
            </a:r>
            <a:r>
              <a:rPr lang="en-US" dirty="0" smtClean="0">
                <a:solidFill>
                  <a:schemeClr val="tx1"/>
                </a:solidFill>
                <a:latin typeface="+mj-lt"/>
              </a:rPr>
              <a:t>within the document that </a:t>
            </a:r>
            <a:r>
              <a:rPr lang="en-US" dirty="0" smtClean="0">
                <a:solidFill>
                  <a:srgbClr val="FF0000"/>
                </a:solidFill>
                <a:latin typeface="+mj-lt"/>
              </a:rPr>
              <a:t>contain several of the query terms</a:t>
            </a:r>
            <a:r>
              <a:rPr lang="en-US"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Prefer snippets in which </a:t>
            </a:r>
            <a:r>
              <a:rPr lang="en-US" dirty="0" smtClean="0">
                <a:solidFill>
                  <a:srgbClr val="FF0000"/>
                </a:solidFill>
                <a:latin typeface="+mj-lt"/>
              </a:rPr>
              <a:t>query terms occurred as a phrase</a:t>
            </a:r>
          </a:p>
          <a:p>
            <a:pPr lvl="1">
              <a:spcBef>
                <a:spcPts val="700"/>
              </a:spcBef>
              <a:buClr>
                <a:srgbClr val="336699"/>
              </a:buClr>
              <a:buFont typeface="Wingdings" pitchFamily="2" charset="2"/>
              <a:buChar char="§"/>
            </a:pPr>
            <a:r>
              <a:rPr lang="en-US" dirty="0" smtClean="0">
                <a:solidFill>
                  <a:schemeClr val="tx1"/>
                </a:solidFill>
                <a:latin typeface="+mj-lt"/>
              </a:rPr>
              <a:t>Prefer snippets in which </a:t>
            </a:r>
            <a:r>
              <a:rPr lang="en-US" dirty="0" smtClean="0">
                <a:solidFill>
                  <a:srgbClr val="FF0000"/>
                </a:solidFill>
                <a:latin typeface="+mj-lt"/>
              </a:rPr>
              <a:t>query terms occurred jointly in a </a:t>
            </a:r>
            <a:r>
              <a:rPr lang="de-DE" dirty="0" err="1" smtClean="0">
                <a:solidFill>
                  <a:srgbClr val="FF0000"/>
                </a:solidFill>
                <a:latin typeface="+mj-lt"/>
              </a:rPr>
              <a:t>small</a:t>
            </a:r>
            <a:r>
              <a:rPr lang="de-DE" dirty="0" smtClean="0">
                <a:solidFill>
                  <a:srgbClr val="FF0000"/>
                </a:solidFill>
                <a:latin typeface="+mj-lt"/>
              </a:rPr>
              <a:t> </a:t>
            </a:r>
            <a:r>
              <a:rPr lang="de-DE" dirty="0" err="1" smtClean="0">
                <a:solidFill>
                  <a:srgbClr val="FF0000"/>
                </a:solidFill>
                <a:latin typeface="+mj-lt"/>
              </a:rPr>
              <a:t>window</a:t>
            </a:r>
            <a:endParaRPr lang="de-DE" dirty="0" smtClean="0">
              <a:solidFill>
                <a:srgbClr val="FF0000"/>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The summary that is computed this way gives the entire content of the window – all terms, not just the query terms.</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96</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97</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A </a:t>
            </a:r>
            <a:r>
              <a:rPr lang="de-DE" sz="3600" dirty="0" err="1" smtClean="0">
                <a:solidFill>
                  <a:schemeClr val="tx1"/>
                </a:solidFill>
                <a:latin typeface="+mj-lt"/>
              </a:rPr>
              <a:t>dynamic</a:t>
            </a:r>
            <a:r>
              <a:rPr lang="de-DE" sz="3600" dirty="0" smtClean="0">
                <a:solidFill>
                  <a:schemeClr val="tx1"/>
                </a:solidFill>
                <a:latin typeface="+mj-lt"/>
              </a:rPr>
              <a:t> </a:t>
            </a:r>
            <a:r>
              <a:rPr lang="de-DE" sz="3600" dirty="0" err="1" smtClean="0">
                <a:solidFill>
                  <a:schemeClr val="tx1"/>
                </a:solidFill>
                <a:latin typeface="+mj-lt"/>
              </a:rPr>
              <a:t>summary</a:t>
            </a:r>
            <a:endParaRPr lang="de-DE" sz="3600" dirty="0" smtClean="0">
              <a:solidFill>
                <a:schemeClr val="tx1"/>
              </a:solidFill>
              <a:latin typeface="+mj-lt"/>
            </a:endParaRPr>
          </a:p>
        </p:txBody>
      </p:sp>
      <p:sp>
        <p:nvSpPr>
          <p:cNvPr id="84996" name="Text Box 3"/>
          <p:cNvSpPr txBox="1">
            <a:spLocks noChangeArrowheads="1"/>
          </p:cNvSpPr>
          <p:nvPr/>
        </p:nvSpPr>
        <p:spPr bwMode="auto">
          <a:xfrm>
            <a:off x="642910" y="1428736"/>
            <a:ext cx="8286808" cy="3357586"/>
          </a:xfrm>
          <a:prstGeom prst="rect">
            <a:avLst/>
          </a:prstGeom>
          <a:noFill/>
          <a:ln w="9525">
            <a:noFill/>
            <a:round/>
            <a:headEnd/>
            <a:tailEnd/>
          </a:ln>
        </p:spPr>
        <p:txBody>
          <a:bodyPr/>
          <a:lstStyle/>
          <a:p>
            <a:r>
              <a:rPr lang="en-US" sz="2000" dirty="0" smtClean="0">
                <a:solidFill>
                  <a:schemeClr val="tx1"/>
                </a:solidFill>
                <a:latin typeface="+mj-lt"/>
              </a:rPr>
              <a:t>Query: “</a:t>
            </a:r>
            <a:r>
              <a:rPr lang="en-US" sz="2000" dirty="0" smtClean="0">
                <a:solidFill>
                  <a:srgbClr val="FF0000"/>
                </a:solidFill>
                <a:latin typeface="+mj-lt"/>
              </a:rPr>
              <a:t>new guinea economic development</a:t>
            </a:r>
            <a:r>
              <a:rPr lang="en-US" sz="2000" dirty="0" smtClean="0">
                <a:solidFill>
                  <a:schemeClr val="tx1"/>
                </a:solidFill>
                <a:latin typeface="+mj-lt"/>
              </a:rPr>
              <a:t>” Snippets (in bold)</a:t>
            </a:r>
          </a:p>
          <a:p>
            <a:r>
              <a:rPr lang="en-US" sz="2000" dirty="0" smtClean="0">
                <a:solidFill>
                  <a:schemeClr val="tx1"/>
                </a:solidFill>
                <a:latin typeface="+mj-lt"/>
              </a:rPr>
              <a:t>that were extracted from a document: . . . </a:t>
            </a:r>
            <a:r>
              <a:rPr lang="en-US" sz="2000" b="1" dirty="0" smtClean="0">
                <a:solidFill>
                  <a:schemeClr val="tx1"/>
                </a:solidFill>
                <a:latin typeface="+mj-lt"/>
              </a:rPr>
              <a:t>In recent years, Papua</a:t>
            </a:r>
          </a:p>
          <a:p>
            <a:r>
              <a:rPr lang="en-US" sz="2000" b="1" dirty="0" smtClean="0">
                <a:solidFill>
                  <a:schemeClr val="tx1"/>
                </a:solidFill>
                <a:latin typeface="+mj-lt"/>
              </a:rPr>
              <a:t>New Guinea has faced severe economic difficulties and</a:t>
            </a:r>
          </a:p>
          <a:p>
            <a:r>
              <a:rPr lang="en-US" sz="2000" dirty="0" smtClean="0">
                <a:solidFill>
                  <a:schemeClr val="tx1"/>
                </a:solidFill>
                <a:latin typeface="+mj-lt"/>
              </a:rPr>
              <a:t>economic growth has slowed, partly as a result of weak governance</a:t>
            </a:r>
          </a:p>
          <a:p>
            <a:r>
              <a:rPr lang="en-US" sz="2000" dirty="0" smtClean="0">
                <a:solidFill>
                  <a:schemeClr val="tx1"/>
                </a:solidFill>
                <a:latin typeface="+mj-lt"/>
              </a:rPr>
              <a:t>and civil war, and partly as a result of external factors such as the</a:t>
            </a:r>
          </a:p>
          <a:p>
            <a:r>
              <a:rPr lang="en-US" sz="2000" dirty="0" smtClean="0">
                <a:solidFill>
                  <a:schemeClr val="tx1"/>
                </a:solidFill>
                <a:latin typeface="+mj-lt"/>
              </a:rPr>
              <a:t>Bougainville civil war which led to the closure in 1989 of the</a:t>
            </a:r>
          </a:p>
          <a:p>
            <a:r>
              <a:rPr lang="en-US" sz="2000" dirty="0" err="1" smtClean="0">
                <a:solidFill>
                  <a:schemeClr val="tx1"/>
                </a:solidFill>
                <a:latin typeface="+mj-lt"/>
              </a:rPr>
              <a:t>Panguna</a:t>
            </a:r>
            <a:r>
              <a:rPr lang="en-US" sz="2000" dirty="0" smtClean="0">
                <a:solidFill>
                  <a:schemeClr val="tx1"/>
                </a:solidFill>
                <a:latin typeface="+mj-lt"/>
              </a:rPr>
              <a:t> mine (at that time the most important foreign exchange</a:t>
            </a:r>
          </a:p>
          <a:p>
            <a:r>
              <a:rPr lang="en-US" sz="2000" dirty="0" smtClean="0">
                <a:solidFill>
                  <a:schemeClr val="tx1"/>
                </a:solidFill>
                <a:latin typeface="+mj-lt"/>
              </a:rPr>
              <a:t>earner and contributor to Government finances), the Asian</a:t>
            </a:r>
          </a:p>
          <a:p>
            <a:r>
              <a:rPr lang="en-US" sz="2000" dirty="0" smtClean="0">
                <a:solidFill>
                  <a:schemeClr val="tx1"/>
                </a:solidFill>
                <a:latin typeface="+mj-lt"/>
              </a:rPr>
              <a:t>financial crisis, a decline in the prices of gold and copper, and a fall</a:t>
            </a:r>
          </a:p>
          <a:p>
            <a:r>
              <a:rPr lang="en-US" sz="2000" dirty="0" smtClean="0">
                <a:solidFill>
                  <a:schemeClr val="tx1"/>
                </a:solidFill>
                <a:latin typeface="+mj-lt"/>
              </a:rPr>
              <a:t>in the production of oil. </a:t>
            </a:r>
            <a:r>
              <a:rPr lang="en-US" sz="2000" b="1" dirty="0" smtClean="0">
                <a:solidFill>
                  <a:schemeClr val="tx1"/>
                </a:solidFill>
                <a:latin typeface="+mj-lt"/>
              </a:rPr>
              <a:t>PNG’s economic development record</a:t>
            </a:r>
          </a:p>
          <a:p>
            <a:r>
              <a:rPr lang="en-US" sz="2000" b="1" dirty="0" smtClean="0">
                <a:solidFill>
                  <a:schemeClr val="tx1"/>
                </a:solidFill>
                <a:latin typeface="+mj-lt"/>
              </a:rPr>
              <a:t>over the past few years is evidence that </a:t>
            </a:r>
            <a:r>
              <a:rPr lang="en-US" sz="2000" dirty="0" smtClean="0">
                <a:solidFill>
                  <a:schemeClr val="tx1"/>
                </a:solidFill>
                <a:latin typeface="+mj-lt"/>
              </a:rPr>
              <a:t>governance issues</a:t>
            </a:r>
          </a:p>
          <a:p>
            <a:r>
              <a:rPr lang="en-US" sz="2000" dirty="0" err="1" smtClean="0">
                <a:solidFill>
                  <a:schemeClr val="tx1"/>
                </a:solidFill>
                <a:latin typeface="+mj-lt"/>
              </a:rPr>
              <a:t>underly</a:t>
            </a:r>
            <a:r>
              <a:rPr lang="en-US" sz="2000" dirty="0" smtClean="0">
                <a:solidFill>
                  <a:schemeClr val="tx1"/>
                </a:solidFill>
                <a:latin typeface="+mj-lt"/>
              </a:rPr>
              <a:t> many of the country’s problems. Good governance, which</a:t>
            </a:r>
          </a:p>
          <a:p>
            <a:r>
              <a:rPr lang="en-US" sz="2000" dirty="0" smtClean="0">
                <a:solidFill>
                  <a:schemeClr val="tx1"/>
                </a:solidFill>
                <a:latin typeface="+mj-lt"/>
              </a:rPr>
              <a:t>may be defined as the transparent and accountable management of</a:t>
            </a:r>
          </a:p>
          <a:p>
            <a:r>
              <a:rPr lang="en-US" sz="2000" dirty="0" smtClean="0">
                <a:solidFill>
                  <a:schemeClr val="tx1"/>
                </a:solidFill>
                <a:latin typeface="+mj-lt"/>
              </a:rPr>
              <a:t>human, natural, economic and financial resources for the purposes</a:t>
            </a:r>
          </a:p>
          <a:p>
            <a:r>
              <a:rPr lang="en-US" sz="2000" dirty="0" smtClean="0">
                <a:solidFill>
                  <a:schemeClr val="tx1"/>
                </a:solidFill>
                <a:latin typeface="+mj-lt"/>
              </a:rPr>
              <a:t>of equitable and sustainable development, flows from proper public</a:t>
            </a:r>
          </a:p>
          <a:p>
            <a:r>
              <a:rPr lang="en-US" sz="2000" dirty="0" smtClean="0">
                <a:solidFill>
                  <a:schemeClr val="tx1"/>
                </a:solidFill>
                <a:latin typeface="+mj-lt"/>
              </a:rPr>
              <a:t>sector management, efficient fiscal and accounting mechanisms,</a:t>
            </a:r>
          </a:p>
          <a:p>
            <a:r>
              <a:rPr lang="en-US" sz="2000" dirty="0" smtClean="0">
                <a:solidFill>
                  <a:schemeClr val="tx1"/>
                </a:solidFill>
                <a:latin typeface="+mj-lt"/>
              </a:rPr>
              <a:t>and a willingness to make service delivery a priority in practice. . . .</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97</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98</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2786058"/>
            <a:ext cx="8715436" cy="3357586"/>
          </a:xfrm>
          <a:prstGeom prst="rect">
            <a:avLst/>
          </a:prstGeom>
          <a:noFill/>
          <a:ln w="9525">
            <a:noFill/>
            <a:round/>
            <a:headEnd/>
            <a:tailEnd/>
          </a:ln>
        </p:spPr>
        <p:txBody>
          <a:bodyPr/>
          <a:lstStyle/>
          <a:p>
            <a:pPr lvl="1">
              <a:spcBef>
                <a:spcPts val="700"/>
              </a:spcBef>
              <a:buClr>
                <a:srgbClr val="336699"/>
              </a:buClr>
            </a:pPr>
            <a:r>
              <a:rPr lang="en-US" sz="3600" dirty="0" smtClean="0">
                <a:solidFill>
                  <a:schemeClr val="tx1"/>
                </a:solidFill>
                <a:latin typeface="+mj-lt"/>
              </a:rPr>
              <a:t>Google example for dynamic summaries</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98</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99</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de-DE" sz="3600" dirty="0" smtClean="0">
                <a:solidFill>
                  <a:schemeClr val="tx1"/>
                </a:solidFill>
                <a:latin typeface="+mj-lt"/>
              </a:rPr>
              <a:t>Generating </a:t>
            </a:r>
            <a:r>
              <a:rPr lang="de-DE" sz="3600" dirty="0" err="1" smtClean="0">
                <a:solidFill>
                  <a:schemeClr val="tx1"/>
                </a:solidFill>
                <a:latin typeface="+mj-lt"/>
              </a:rPr>
              <a:t>dynamic</a:t>
            </a:r>
            <a:r>
              <a:rPr lang="de-DE" sz="3600" dirty="0" smtClean="0">
                <a:solidFill>
                  <a:schemeClr val="tx1"/>
                </a:solidFill>
                <a:latin typeface="+mj-lt"/>
              </a:rPr>
              <a:t> </a:t>
            </a:r>
            <a:r>
              <a:rPr lang="de-DE" sz="3600" dirty="0" err="1" smtClean="0">
                <a:solidFill>
                  <a:schemeClr val="tx1"/>
                </a:solidFill>
                <a:latin typeface="+mj-lt"/>
              </a:rPr>
              <a:t>summaries</a:t>
            </a:r>
            <a:endParaRPr lang="de-DE" sz="3600" dirty="0" smtClean="0">
              <a:solidFill>
                <a:schemeClr val="tx1"/>
              </a:solidFill>
              <a:latin typeface="+mj-lt"/>
            </a:endParaRPr>
          </a:p>
        </p:txBody>
      </p:sp>
      <p:sp>
        <p:nvSpPr>
          <p:cNvPr id="84996" name="Text Box 3"/>
          <p:cNvSpPr txBox="1">
            <a:spLocks noChangeArrowheads="1"/>
          </p:cNvSpPr>
          <p:nvPr/>
        </p:nvSpPr>
        <p:spPr bwMode="auto">
          <a:xfrm>
            <a:off x="214282" y="2000240"/>
            <a:ext cx="8715436" cy="4309080"/>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rgbClr val="00B050"/>
                </a:solidFill>
                <a:latin typeface="+mj-lt"/>
              </a:rPr>
              <a:t>Where do we get these other terms in the snippet from?</a:t>
            </a:r>
          </a:p>
          <a:p>
            <a:pPr lvl="1">
              <a:spcBef>
                <a:spcPts val="700"/>
              </a:spcBef>
              <a:buClr>
                <a:srgbClr val="336699"/>
              </a:buClr>
              <a:buFont typeface="Wingdings" pitchFamily="2" charset="2"/>
              <a:buChar char="§"/>
            </a:pPr>
            <a:r>
              <a:rPr lang="en-US" dirty="0" smtClean="0">
                <a:solidFill>
                  <a:schemeClr val="tx1"/>
                </a:solidFill>
                <a:latin typeface="+mj-lt"/>
              </a:rPr>
              <a:t>We cannot construct a dynamic summary from the positional inverted index – at least not efficiently.</a:t>
            </a:r>
          </a:p>
          <a:p>
            <a:pPr lvl="1">
              <a:spcBef>
                <a:spcPts val="700"/>
              </a:spcBef>
              <a:buClr>
                <a:srgbClr val="336699"/>
              </a:buClr>
              <a:buFont typeface="Wingdings" pitchFamily="2" charset="2"/>
              <a:buChar char="§"/>
            </a:pPr>
            <a:r>
              <a:rPr lang="en-US" dirty="0" smtClean="0">
                <a:solidFill>
                  <a:srgbClr val="FF0000"/>
                </a:solidFill>
                <a:latin typeface="+mj-lt"/>
              </a:rPr>
              <a:t>We need to cache documents</a:t>
            </a:r>
            <a:r>
              <a:rPr lang="en-US"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The positional index tells us: query term occurs at position </a:t>
            </a:r>
            <a:r>
              <a:rPr lang="de-DE" dirty="0" smtClean="0">
                <a:solidFill>
                  <a:schemeClr val="tx1"/>
                </a:solidFill>
                <a:latin typeface="+mj-lt"/>
              </a:rPr>
              <a:t>4378 in </a:t>
            </a:r>
            <a:r>
              <a:rPr lang="de-DE" dirty="0" err="1" smtClean="0">
                <a:solidFill>
                  <a:schemeClr val="tx1"/>
                </a:solidFill>
                <a:latin typeface="+mj-lt"/>
              </a:rPr>
              <a:t>the</a:t>
            </a:r>
            <a:r>
              <a:rPr lang="de-DE" dirty="0" smtClean="0">
                <a:solidFill>
                  <a:schemeClr val="tx1"/>
                </a:solidFill>
                <a:latin typeface="+mj-lt"/>
              </a:rPr>
              <a:t> </a:t>
            </a:r>
            <a:r>
              <a:rPr lang="de-DE" dirty="0" err="1" smtClean="0">
                <a:solidFill>
                  <a:schemeClr val="tx1"/>
                </a:solidFill>
                <a:latin typeface="+mj-lt"/>
              </a:rPr>
              <a:t>document</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rgbClr val="00B050"/>
                </a:solidFill>
                <a:latin typeface="+mj-lt"/>
              </a:rPr>
              <a:t>Byte offset or word offset?</a:t>
            </a:r>
          </a:p>
          <a:p>
            <a:pPr lvl="1">
              <a:spcBef>
                <a:spcPts val="700"/>
              </a:spcBef>
              <a:buClr>
                <a:srgbClr val="336699"/>
              </a:buClr>
              <a:buFont typeface="Wingdings" pitchFamily="2" charset="2"/>
              <a:buChar char="§"/>
            </a:pPr>
            <a:r>
              <a:rPr lang="en-US" dirty="0" smtClean="0">
                <a:solidFill>
                  <a:schemeClr val="tx1"/>
                </a:solidFill>
                <a:latin typeface="+mj-lt"/>
              </a:rPr>
              <a:t>Note that the cached copy can be outdated</a:t>
            </a:r>
          </a:p>
          <a:p>
            <a:pPr lvl="1">
              <a:spcBef>
                <a:spcPts val="700"/>
              </a:spcBef>
              <a:buClr>
                <a:srgbClr val="336699"/>
              </a:buClr>
              <a:buFont typeface="Wingdings" pitchFamily="2" charset="2"/>
              <a:buChar char="§"/>
            </a:pPr>
            <a:r>
              <a:rPr lang="en-US" dirty="0" smtClean="0">
                <a:solidFill>
                  <a:srgbClr val="FF0000"/>
                </a:solidFill>
                <a:latin typeface="+mj-lt"/>
              </a:rPr>
              <a:t>Don’t cache very long documents </a:t>
            </a:r>
            <a:r>
              <a:rPr lang="en-US" dirty="0" smtClean="0">
                <a:solidFill>
                  <a:schemeClr val="tx1"/>
                </a:solidFill>
                <a:latin typeface="+mj-lt"/>
              </a:rPr>
              <a:t>– just cache a short prefix</a:t>
            </a:r>
          </a:p>
          <a:p>
            <a:pPr lvl="1">
              <a:spcBef>
                <a:spcPts val="700"/>
              </a:spcBef>
              <a:buClr>
                <a:srgbClr val="336699"/>
              </a:buClr>
              <a:buFont typeface="Wingdings" pitchFamily="2" charset="2"/>
              <a:buChar char="§"/>
            </a:pPr>
            <a:endParaRPr lang="en-US"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7" name="Slide Number Placeholder 6"/>
          <p:cNvSpPr>
            <a:spLocks noGrp="1"/>
          </p:cNvSpPr>
          <p:nvPr>
            <p:ph type="sldNum" idx="10"/>
          </p:nvPr>
        </p:nvSpPr>
        <p:spPr/>
        <p:txBody>
          <a:bodyPr/>
          <a:lstStyle/>
          <a:p>
            <a:pPr>
              <a:defRPr/>
            </a:pPr>
            <a:fld id="{74BF2C0F-05D6-4882-A325-BE394602789D}" type="slidenum">
              <a:rPr lang="en-US" smtClean="0"/>
              <a:pPr>
                <a:defRPr/>
              </a:pPr>
              <a:t>99</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F = \frac{1}{\frac{1}{2}(\frac{1}{R} + \frac{1}{P})} = \frac{2RP}{(R+P)}  template TPT1  env TPENV1  fore 0  back 16777215  eqnno 3"/>
  <p:tag name="FILENAME" val="TP_tmp"/>
  <p:tag name="ORIGWIDTH" val="96"/>
  <p:tag name="PICTUREFILESIZE" val="3974"/>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sum^p_{i=1} \frac{2^{rel_i}-1}{log(1+i)}  template TPT1  env TPENV1  fore 0  back 16777215  eqnno 3"/>
  <p:tag name="FILENAME" val="TP_tmp"/>
  <p:tag name="ORIGWIDTH" val="99"/>
  <p:tag name="PICTUREFILESIZE" val="5251"/>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0\textwidth}{@{\extracolsep{\fill}}cccc} \hline&#10;      Query &amp; A &amp; B &amp; B-A \\ \hline&#10;      1 &amp; 25 &amp; 35 &amp; 10\\&#10;      2 &amp; 43 &amp; 84 &amp; 41\\&#10;      3 &amp; 39 &amp; 15 &amp; -24\\&#10;      4 &amp; 75 &amp; 75 &amp; 0\\&#10;      5 &amp; 43 &amp; 68 &amp; 25\\&#10;      6 &amp; 15 &amp; 85 &amp; 70\\&#10;      7 &amp; 20 &amp; 80 &amp; 60\\&#10;      8 &amp; 52 &amp; 50 &amp; -2\\&#10;      9 &amp; 49 &amp; 58 &amp; 9\\&#10;      10 &amp; 50 &amp; 75 &amp; 25\\ \hline&#10;    \end{tabular*}&#10;\end{document}&#10;"/>
  <p:tag name="FILENAME" val="TP_tmp"/>
  <p:tag name="FORMAT" val="pngmono"/>
  <p:tag name="RES" val="1200"/>
  <p:tag name="BLEND" val="0"/>
  <p:tag name="TRANSPARENT" val="0"/>
  <p:tag name="TBUG" val="0"/>
  <p:tag name="ALLOWFS" val="0"/>
  <p:tag name="ORIGWIDTH" val="139"/>
  <p:tag name="PICTUREFILESIZE" val="29470"/>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0\textwidth}{@{\extracolsep{\fill}}cccc} \hline&#10;      Query &amp; A &amp; B &amp; B-A \\ \hline&#10;      1 &amp; 25 &amp; 35 &amp; 10\\&#10;      2 &amp; 43 &amp; 84 &amp; 41\\&#10;      3 &amp; 39 &amp; 15 &amp; -24\\&#10;      4 &amp; 75 &amp; 75 &amp; 0\\&#10;      5 &amp; 43 &amp; 68 &amp; 25\\&#10;      6 &amp; 15 &amp; 85 &amp; 70\\&#10;      7 &amp; 20 &amp; 80 &amp; 60\\&#10;      8 &amp; 52 &amp; 50 &amp; -2\\&#10;      9 &amp; 49 &amp; 58 &amp; 9\\&#10;      10 &amp; 50 &amp; 75 &amp; 25\\ \hline&#10;    \end{tabular*}&#10;\end{document}&#10;"/>
  <p:tag name="FILENAME" val="TP_tmp"/>
  <p:tag name="FORMAT" val="pngmono"/>
  <p:tag name="RES" val="1200"/>
  <p:tag name="BLEND" val="0"/>
  <p:tag name="TRANSPARENT" val="0"/>
  <p:tag name="TBUG" val="0"/>
  <p:tag name="ALLOWFS" val="0"/>
  <p:tag name="ORIGWIDTH" val="139"/>
  <p:tag name="PICTUREFILESIZE" val="29470"/>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t = \frac{\overline{B-A}}{\sigma_{B-A}}.\sqrt{N}  template TPT1  env TPENV1  fore 0  back 16777215  eqnno 5"/>
  <p:tag name="FILENAME" val="TP_tmp"/>
  <p:tag name="ORIGWIDTH" val="62"/>
  <p:tag name="PICTUREFILESIZE" val="274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 color}&#10;\pagestyle{empty}&#10;\begin{document}&#10;\begin{eqnarray*}&#10;\mbox{Rank 1} &amp; = &amp; (1 + 0.67 + 0.75 + 0.8 + 0.83 + 0)/6 = 0.675 \\&#10;\mbox{Rank 2} &amp; = &amp; (0.5 + 0.4 + 0.5 + 0.57 + 0 + 0)/6 = 0.328 &#10;\end{eqnarray*}&#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 color}&#10;\pagestyle{empty}&#10;\begin{document}&#10;\begin{eqnarray*}&#10;\mbox{Rank 1} &amp; = &amp; (1 + 0.67 + 0.75 + 0.8 + 0.83 + 0)/6 = 0.675 \\&#10;\mbox{Rank 2} &amp; = &amp; (0.5 + 0.4 + 0.5 + 0.57 + 0 + 0)/6 = 0.328 &#10;\end{eqnarray*}&#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it{average precision query 1} $= (1.0 + 0.67 + 0.5 + 0.44 + 0.5)/5 = 0.62$\\&#10;\textit{average precision query 2} $=(0.5 + 0.4 + 0.43)/3 = 0.44$\\ \\&#10;\textit{mean average precision} $= (0.62 + 0.44)/2 = 0.53$&#10;\end{quote}&#10;\end{document}&#10;"/>
  <p:tag name="FILENAME" val="TP_tmp"/>
  <p:tag name="FORMAT" val="pngmono"/>
  <p:tag name="RES" val="1200"/>
  <p:tag name="BLEND" val="0"/>
  <p:tag name="TRANSPARENT" val="0"/>
  <p:tag name="TBUG" val="0"/>
  <p:tag name="ALLOWFS" val="0"/>
  <p:tag name="ORIGWIDTH" val="294"/>
  <p:tag name="PICTUREFILESIZE" val="34202"/>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P(R) = \max \{P' : R' \geq R \wedge (R',P') \in S\}  template TPT1  env TPENV1  fore 0  back 16777215  eqnno 1"/>
  <p:tag name="FILENAME" val="TP_tmp"/>
  <p:tag name="ORIGWIDTH" val="178"/>
  <p:tag name="PICTUREFILESIZE" val="7671"/>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egin{tabular*}{0.85\textwidth}{@{\extracolsep{\fill}}llllllllllll} &#10;       Recall &amp;  0.0 &amp; 0.1 &amp; 0.2 &amp; 0.3 &amp; 0.4 &amp; 0.5 &amp; 0.6 &amp; 0.7 &amp; 0.8 &amp; 0.9 &amp; 1.0 \\ \cline{2-12}&#10;       Ranking 1 &amp; 1.0 &amp; 1.0 &amp; 1.0 &amp; 0.67 &amp; 0.67 &amp; 0.5 &amp; 0.5 &amp; 0.5 &amp; 0.5 &amp; 0.5 &amp; 0.5 \\ \cline{2-12}&#10;       Ranking 2 &amp; 0.5 &amp; 0.5 &amp; 0.5 &amp; 0.5 &amp; 0.43 &amp; 0.43 &amp; 0.43 &amp; 0.43 &amp; 0.43 &amp; 0.43 &amp; 0.43  \\ \cline{2-12}&#10;       Average &amp; 0.75 &amp; 0.75 &amp; 0.75 &amp; 0.59 &amp; 0.47 &amp; 0.47 &amp; 0.47 &amp; 0.47 &amp; 0.47 &amp; 0.47 &amp; 0.47 \\ \cline{2-12}&#10;    \end{tabular*}&#10;\end{document}&#10;"/>
  <p:tag name="FILENAME" val="TP_tmp"/>
  <p:tag name="FORMAT" val="pngmono"/>
  <p:tag name="RES" val="1200"/>
  <p:tag name="BLEND" val="0"/>
  <p:tag name="TRANSPARENT" val="0"/>
  <p:tag name="TBUG" val="0"/>
  <p:tag name="ALLOWFS" val="0"/>
  <p:tag name="ORIGWIDTH" val="378"/>
  <p:tag name="PICTUREFILESIZE" val="39879"/>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rel_1 + \sum^p_{i=2} \frac{rel_i}{\log_2 i}  template TPT1  env TPENV1  fore 0  back 16777215  eqnno 2"/>
  <p:tag name="FILENAME" val="TP_tmp"/>
  <p:tag name="ORIGWIDTH" val="117"/>
  <p:tag name="PICTUREFILESIZE" val="5766"/>
</p:tagLst>
</file>

<file path=ppt/theme/theme1.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5015</Words>
  <Application>Microsoft Office PowerPoint</Application>
  <PresentationFormat>On-screen Show (4:3)</PresentationFormat>
  <Paragraphs>895</Paragraphs>
  <Slides>101</Slides>
  <Notes>52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12" baseType="lpstr">
      <vt:lpstr>Arial Unicode MS</vt:lpstr>
      <vt:lpstr>ＭＳ Ｐゴシック</vt:lpstr>
      <vt:lpstr>宋体</vt:lpstr>
      <vt:lpstr>Arial</vt:lpstr>
      <vt:lpstr>Calibri</vt:lpstr>
      <vt:lpstr>Lucida Sans</vt:lpstr>
      <vt:lpstr>Symbol</vt:lpstr>
      <vt:lpstr>Times New Roman</vt:lpstr>
      <vt:lpstr>Wingdings</vt:lpstr>
      <vt:lpstr>2_Office Theme</vt:lpstr>
      <vt:lpstr>Equation</vt:lpstr>
      <vt:lpstr>PowerPoint Presentation</vt:lpstr>
      <vt:lpstr>Overview</vt:lpstr>
      <vt:lpstr>Outline</vt:lpstr>
      <vt:lpstr>PowerPoint Presentation</vt:lpstr>
      <vt:lpstr>PowerPoint Presentation</vt:lpstr>
      <vt:lpstr>PowerPoint Presentation</vt:lpstr>
      <vt:lpstr>PowerPoint Presentation</vt:lpstr>
      <vt:lpstr>Binary min heap</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Metrics: Classification View</vt:lpstr>
      <vt:lpstr>PowerPoint Presentation</vt:lpstr>
      <vt:lpstr>PowerPoint Presentation</vt:lpstr>
      <vt:lpstr>Evaluation Metrics: Example</vt:lpstr>
      <vt:lpstr>Evaluation Metrics: Example</vt:lpstr>
      <vt:lpstr>Evaluation Metrics: Example</vt:lpstr>
      <vt:lpstr>PowerPoint Presentation</vt:lpstr>
      <vt:lpstr>F Measure</vt:lpstr>
      <vt:lpstr>PowerPoint Presentation</vt:lpstr>
      <vt:lpstr>Evaluation Metrics: Example</vt:lpstr>
      <vt:lpstr>Evaluation Metrics: Example</vt:lpstr>
      <vt:lpstr>Evaluation for Ranking</vt:lpstr>
      <vt:lpstr>Average Precision: Example</vt:lpstr>
      <vt:lpstr>Average Precision: Example</vt:lpstr>
      <vt:lpstr>Average Precision: Example</vt:lpstr>
      <vt:lpstr>Average Precision: Example</vt:lpstr>
      <vt:lpstr>Average Precision: Example</vt:lpstr>
      <vt:lpstr>Mean Average Precision (MAP)</vt:lpstr>
      <vt:lpstr>Mean Average Precision (MAP)</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Recall-Precision Graph</vt:lpstr>
      <vt:lpstr>Interpolation</vt:lpstr>
      <vt:lpstr>Interpolation</vt:lpstr>
      <vt:lpstr>Interpolation</vt:lpstr>
      <vt:lpstr>Interpolation</vt:lpstr>
      <vt:lpstr>Interpolation</vt:lpstr>
      <vt:lpstr>Interpolation</vt:lpstr>
      <vt:lpstr>Interpolation</vt:lpstr>
      <vt:lpstr>Interpolation</vt:lpstr>
      <vt:lpstr>Interpolation</vt:lpstr>
      <vt:lpstr>Average Precision at  Standard Recall Levels</vt:lpstr>
      <vt:lpstr>Average Recall-Precision Graph</vt:lpstr>
      <vt:lpstr>Graph for 50 Queries</vt:lpstr>
      <vt:lpstr>Focusing on Top Documents</vt:lpstr>
      <vt:lpstr>Focusing on Top Documents</vt:lpstr>
      <vt:lpstr>MRR</vt:lpstr>
      <vt:lpstr>11-point interpolated average</vt:lpstr>
      <vt:lpstr>PowerPoint Presentation</vt:lpstr>
      <vt:lpstr>PowerPoint Presentation</vt:lpstr>
      <vt:lpstr>Discounted Cumulative Gain (DCG)</vt:lpstr>
      <vt:lpstr>Discounted Cumulative Gain</vt:lpstr>
      <vt:lpstr>DCG Example</vt:lpstr>
      <vt:lpstr>PowerPoint Presentation</vt:lpstr>
      <vt:lpstr>PowerPoint Presentation</vt:lpstr>
      <vt:lpstr>Efficiency Metrics</vt:lpstr>
      <vt:lpstr>Significance Tests</vt:lpstr>
      <vt:lpstr>PowerPoint Presentation</vt:lpstr>
      <vt:lpstr>PowerPoint Presentation</vt:lpstr>
      <vt:lpstr>Example Experimental Results</vt:lpstr>
      <vt:lpstr>Example Experimental Results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Selim Akyokus</cp:lastModifiedBy>
  <cp:revision>1106</cp:revision>
  <cp:lastPrinted>2009-09-22T15:48:09Z</cp:lastPrinted>
  <dcterms:created xsi:type="dcterms:W3CDTF">2009-09-21T23:46:17Z</dcterms:created>
  <dcterms:modified xsi:type="dcterms:W3CDTF">2017-03-21T12:56:14Z</dcterms:modified>
</cp:coreProperties>
</file>