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5"/>
  </p:notesMasterIdLst>
  <p:handoutMasterIdLst>
    <p:handoutMasterId r:id="rId46"/>
  </p:handoutMasterIdLst>
  <p:sldIdLst>
    <p:sldId id="331" r:id="rId2"/>
    <p:sldId id="332" r:id="rId3"/>
    <p:sldId id="333" r:id="rId4"/>
    <p:sldId id="334" r:id="rId5"/>
    <p:sldId id="377" r:id="rId6"/>
    <p:sldId id="378" r:id="rId7"/>
    <p:sldId id="379" r:id="rId8"/>
    <p:sldId id="335" r:id="rId9"/>
    <p:sldId id="337" r:id="rId10"/>
    <p:sldId id="376" r:id="rId11"/>
    <p:sldId id="381" r:id="rId12"/>
    <p:sldId id="340" r:id="rId13"/>
    <p:sldId id="341" r:id="rId14"/>
    <p:sldId id="342" r:id="rId15"/>
    <p:sldId id="343" r:id="rId16"/>
    <p:sldId id="344" r:id="rId17"/>
    <p:sldId id="345" r:id="rId18"/>
    <p:sldId id="383" r:id="rId19"/>
    <p:sldId id="348" r:id="rId20"/>
    <p:sldId id="349" r:id="rId21"/>
    <p:sldId id="350" r:id="rId22"/>
    <p:sldId id="352" r:id="rId23"/>
    <p:sldId id="353" r:id="rId24"/>
    <p:sldId id="354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6" autoAdjust="0"/>
    <p:restoredTop sz="94635"/>
  </p:normalViewPr>
  <p:slideViewPr>
    <p:cSldViewPr snapToGrid="0">
      <p:cViewPr varScale="1">
        <p:scale>
          <a:sx n="108" d="100"/>
          <a:sy n="108" d="100"/>
        </p:scale>
        <p:origin x="1782" y="10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5B98C15-FF36-4D6D-B7BD-2A4459332B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7002AFF-8C82-42C6-93E9-8895245DD2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38547649-3A52-4B75-B589-77A2BAF484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017B6C97-14D4-46FC-8B4F-AA192DC2121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 smtClean="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7B7416C8-1E6C-43C2-91C5-007C7B1A70B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0B69174-B181-44C7-9BA3-DEB221F9A5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8F97718-8B2C-465D-AE55-2E6D9D67C8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611B831-20F3-4F34-88F9-63EAD258899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18D52AF-4A1E-4F19-A885-3768C2DBE7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D9CA307-487D-404A-BB39-247F76A1AB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3201404-1160-4F2A-890D-973067FA0F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smtClean="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E9929A58-7002-490B-94A8-A6213CAE482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DC267A94-409B-4BAD-B92A-4ED076235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2C5C5E-69B3-463A-A801-05ADC3B9D01E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F3563F02-B5CE-4346-9FB7-FF96E16723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91ECCDC-5394-4CCA-B27E-739424330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B3D987B0-2A4D-4F45-AC1E-947E5A019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3CE6FC-3F0B-4D3D-B2FD-AAD5CFCA18C2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198DA74-A016-41DA-B8A8-A8B31DCA38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EF6F616-3884-4452-968B-D9EAF9277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5F8364DD-24DF-428B-8A09-B5EF6ED9F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E697D0-BCA9-43DE-AF44-7D53DAF570C9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4635ACB-F3B5-4FB5-A166-06DB49932E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B54DDAE-79F8-45C2-AE54-68C8ADF3A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9C654576-28B5-4006-A1EA-83C1C41A3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91C943-B1FA-4740-A05A-3E4BD0E0E9A4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3A78A68-B0D0-4619-BB20-04A738624D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54AEA2-B2B4-4638-952A-CB74B8FC3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809260A9-41E8-4F41-9942-EC5C191EC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66F7B8-FFBA-452D-9F0E-EF08FB2F0DA1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6C3D096-9EC7-4A91-92FE-BADDF23D74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3AC3A89-742D-4F86-AD2A-2F0B5DF8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BB77353-D9C9-4063-9CEA-07ED0834C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311C5DF-74BC-441A-A389-A1BAFF3C0632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58E9D06-66F0-457C-AFFC-71F546F8B5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232CFBD-7CE6-4717-8ACC-D34ADF287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742B38BA-0B7B-4DE2-AA24-A1DE50978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F6DA76-9CC7-47BC-94BA-BC4667B81702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375937C-1A67-4CD2-9D83-F099E0568C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B5EA483-1C32-4C3B-9395-ED22F4E10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6B0BC07-2D9C-4252-A6E5-7B75D2468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36A98A-C25D-4142-8506-0ECAA07353E4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522BC25-E5EF-48CD-BF0D-C4D7D0F490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EF3574C-D80F-4ADC-AD79-0B973AAA3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DCE72D0-BCEF-4358-A55F-3C4C884D9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E66F89-6DEA-46C8-8668-471E9BDCE719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1BC42CB3-AB06-4154-9591-50F33D2372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99BD43F-4E8A-40C1-84DE-5149A7824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F8381DF-C094-4D78-9CD2-B5ECB0A51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46F510-AA16-428F-820F-B01E18514F80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ADBE606-5B50-4C7B-8F12-F004DE8063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46D35CF-A6A0-45F4-8F18-38A8DEDF1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2431F415-1B67-473A-B681-8BFAD68008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074687-B72C-4A64-848B-881AD86671FB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B7E60F5C-3EDF-4B1E-B9D8-E6349698FF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493F3CF-86AC-487A-84D1-CA3BBD3DA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AA992463-1BE2-4880-9532-E0F2FBA9E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A09942-2947-4547-9E50-F6F950611F33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5AA87F1-0DD7-46DA-A6F6-83B32177FB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AC491C1-B2E0-4368-8D7F-48F454F49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5BC88BFB-449F-4BAE-B213-CD929F8B9E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266242-AFAF-4097-8222-AE7E09CE9F77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91A58637-127A-4C26-BA59-5C9F749146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BDBB1EC-BC52-4297-B2A3-904B9D25A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40FB72C7-9DAC-430B-BC25-E17E2E8573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26BA0B9-626F-47E8-A5A1-A39146A48899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498859A-21E4-425C-AA66-F6E3CF4815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0C1CE95-87AA-40C0-94EB-3FCC90C75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94E352B-0002-4749-9C87-F86D09DD77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4974FB-B53E-451B-873E-16837C411FB0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8465456-AC0F-4ABD-911B-42C2DBDFE5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A461619-551E-4D8D-A6F5-335F92DC7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94D94869-D79D-4726-9C49-9C7BA2131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64FF009-4111-4530-B9E7-E3597BA524D4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2B367B0-79B7-4D71-921E-5448F31201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88FB292-2482-4B81-A3A5-D586B05B5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BB39DE35-85C3-41F9-9413-23743CFFA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EDE88C-ECA0-49D2-BA32-DD3DACEF74E6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C5D6B7B-A69D-4E05-AD97-D89252AEC7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584DFC7-C92C-4819-8313-7BC84C546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0EE3B2ED-E2AC-4680-806A-25EA3C9E8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D90CE00-7CD7-4CC8-ACC9-E4DF372B155C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FD9F37AD-553B-443F-8E9C-E7071310C6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9A948ED-2959-402C-8954-2B15D3C86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C200AC23-2120-4B3F-8107-CED2DC23D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1A8125-1867-4BAE-9A47-0BE864ABDEE6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D57A29C1-F2B0-4D82-9A9B-552D766F09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65632F2-5380-4C57-B7FF-235DD0119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A702FAC7-02B0-43E1-AC30-3019C085B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5FC318-A057-4B0A-93BC-5EADCF1BE9A9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36D9116A-A4E8-4ACF-8C9F-D297FB2E2F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2C8C8FE-8653-4162-A5FB-D2643C020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6281BF87-6BE1-4C59-92CD-47CF0D997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8C21FF-7583-4FE0-A869-841F60C65898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05FDF17D-CEFB-430F-9B0A-40CEAF380C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753D612-E608-45C0-A0A3-699781FF6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5561ACAE-C491-4111-ADE5-D25D1B2E0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3BB432-EEA7-4D32-B60C-227685CAD4D1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C4F08AE5-322B-40FD-AD15-E6206AAF4A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5747793-F707-458A-9D6B-7F21F69C3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E28A90B2-AA53-4D22-ACDF-26D04C1BF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63A46D-9BC5-4430-AEC0-7F876AB4D8CC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557DBE5-B137-4D99-AC82-0E685992CF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C487DB7-E6A4-4CBB-A5DE-DD9C84954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E555E92A-61A8-424D-A040-9F5D6EE24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DF51A7-77C8-44F8-ACC9-10C4566D04EC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443F70E9-6DD3-4D85-8A9D-5AA4F7E9DB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0848884-7C76-4447-818A-0253B9BFC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2423AFA7-BC42-4DEF-A2A9-3724BF178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DB257-1584-4089-8BFF-AFE9C42FA361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D5B3175-F30F-4107-8E5A-89820AB8EB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54B9FF1-E7E2-4B7E-AE05-94D1A8A54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DE657B98-04E5-44AD-8800-04CC8D73C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93F4A30-61AF-41A9-9855-425246F3AA6F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391DA8C-A226-4862-B863-CC15E5D61F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9D8A7DD-9BF0-48CF-A6B9-8C7D0AB87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632CDA10-7608-4600-A2F5-12469F21E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F386C8-BBE6-4AEA-9E90-CBBFF08E0E01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1E6D116D-093A-4073-9974-38D830E589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468DA00-D8BD-4C04-8A1F-9CF2AF2CC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4F64756F-735E-41A0-87CD-2C32C5C36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47D0F4C-5BE8-4139-BF97-C08992A532EA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145B2AA4-8091-4449-835C-8519354678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7146CB1-3C94-4593-A306-917CCF57E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9BF6E626-FD8A-4FD0-90ED-701093A40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2D91A7-169B-471F-A35B-ED17C2BB1EFA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B15EA62A-7603-4D91-BAFE-B435F92334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7A38BE0-8851-48CD-ACDF-AADA1CA3C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5BB81A05-7457-4D44-94B2-BED6B7F9B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B43D291-D7F5-4559-9D19-80EF3FD7CB8A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03E5147-3DEE-4514-A8BE-FD790841AF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44AD911-B6A1-4FC9-BA2C-A623FF7B9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C311CF93-4A2B-43E5-BB25-DF2966CE5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1E12C00-A545-4D38-BE10-C3D8F240C3DD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4F5C33C5-7A22-4753-9C22-869B6F4C04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82B90AB-CA3B-4877-BF3E-20D9F6C81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A7DA1940-3079-483E-BC9B-00C6AC41F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7933CEE-12B4-4883-A796-E62D64E700EA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736DB4FC-BDD3-4D8A-A936-22103275B7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4435E68-246E-453C-998A-20111B360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31732023-83EB-49F7-8012-C5CF10044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126A7F-28A4-41F0-8F47-E038BC2E736B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1CC7345-1CEA-4DE1-B2E0-8F09B62CE2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BB69A3E-E969-4FB3-B564-0E7D1EC60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6B3D5C72-E0B1-49B2-8DB1-3A10ADAB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04B7FE-5460-4D3A-B337-0811F5E61907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2FDA731-4ED1-4069-8BBA-060CE1972E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6D811FA-DF6A-49A2-8B59-48AD7E357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E08AEB5D-1FFA-4B7D-A5A7-5AB79D2FA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0E9D2B-DB7C-4591-AAB6-BC6394468173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5F2A2A7-4D14-4A0C-B053-A6DC4DEFA3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6090AF6-4136-47BA-AA3C-D714D7A07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1B237D88-F706-4DA8-A090-E5E167E4B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9D50FE-F7A3-4FED-89EE-8CD489F02CAB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A5C9FE2-A4CB-4D4D-BDEF-DDF6201593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B0C0D83-E718-4E35-97EF-9CE47B1E1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4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A6A000A-D795-43FC-9805-FBB083CC6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9CC7EF-C209-463D-8FFE-E9EDA877C59B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6463A8C-C44B-4030-8F96-32B624FA6C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08AEEA0-A0D5-4437-A206-320FAD9B3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6232B5A-370D-4C68-9B0C-2481205D6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30BD9D-DDA0-4DBF-97EA-815778891979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A7E2ED1-110D-428D-A3F2-AEC6A25974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E1D610B-48F5-4922-B981-35F6D78B5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C38FBD8-9F79-422E-95F1-3721DABC56EA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79FDE0F-C27A-4D17-9C23-42A92C689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83B4BF7-83A8-4194-ABAC-279CE654C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4ED81E6-C70C-4365-A125-9896328B6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5D495C28-7165-436B-8BE2-2BCF9692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4BE449F-0C93-4484-8A71-CB9C9BB3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1561E603-643A-4903-8448-00618928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322487DB-57CC-4123-AEE8-CCA848F2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49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8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71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4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27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54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42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82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3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44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51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CBE97946-4885-486D-A8B9-A1AA1FEE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EA2422C3-E990-43FA-940D-D3240501C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6B87A9-A391-4F7C-9DFB-882975EE9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133730-D8C1-4ADA-9E8A-44A8B7AC5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FCD01190-A7AC-4444-B050-681972205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1863798-5767-4301-AA78-B708CDB55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38536AF-953C-457A-9BE7-AB9095FA6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DEFEB298-FD76-4FD0-BE74-E80299868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8.</a:t>
            </a:r>
            <a:fld id="{C76B39E1-546F-44E4-BF34-31B8096C9752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398AE110-B75F-4C9B-BA9D-463FBDFB3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BA4E71B5-E2D2-49BC-AB9F-367F1889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147BCB11-8FBC-4603-8B87-DFFC213D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DF5B03E8-59A3-4CAE-B10F-CEF39CD993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683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8:  Deadlocks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5B5F510-DEE1-4A30-8861-A1B28A020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182563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/>
              <a:t>Resource-Allocation Graph (Cont.)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9460DED-C4B3-46A3-976C-8D086E12B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138238"/>
            <a:ext cx="7343775" cy="4530725"/>
          </a:xfrm>
        </p:spPr>
        <p:txBody>
          <a:bodyPr/>
          <a:lstStyle/>
          <a:p>
            <a:r>
              <a:rPr lang="en-US" altLang="en-US"/>
              <a:t>Process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Resource Type with 4 instances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  <a:p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 i="1"/>
              <a:t> </a:t>
            </a:r>
            <a:r>
              <a:rPr lang="en-US" altLang="en-US"/>
              <a:t>requests instance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is holding an instance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endParaRPr lang="en-US" altLang="en-US" i="1"/>
          </a:p>
        </p:txBody>
      </p:sp>
      <p:sp>
        <p:nvSpPr>
          <p:cNvPr id="10244" name="Oval 4">
            <a:extLst>
              <a:ext uri="{FF2B5EF4-FFF2-40B4-BE49-F238E27FC236}">
                <a16:creationId xmlns:a16="http://schemas.microsoft.com/office/drawing/2014/main" id="{F8903C96-31B9-482D-AD00-E61997047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1493838"/>
            <a:ext cx="495300" cy="495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5" name="Oval 5">
            <a:extLst>
              <a:ext uri="{FF2B5EF4-FFF2-40B4-BE49-F238E27FC236}">
                <a16:creationId xmlns:a16="http://schemas.microsoft.com/office/drawing/2014/main" id="{06728FC3-E1D5-4265-8D6F-5F994BDE8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5316538"/>
            <a:ext cx="495300" cy="495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latin typeface="Helvetica" panose="020B0604020202020204" pitchFamily="34" charset="0"/>
              </a:rPr>
              <a:t>P</a:t>
            </a:r>
            <a:r>
              <a:rPr lang="en-US" altLang="en-US" i="1" baseline="-25000">
                <a:latin typeface="Helvetica" panose="020B0604020202020204" pitchFamily="34" charset="0"/>
              </a:rPr>
              <a:t>i</a:t>
            </a:r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C7D19DCE-FFCA-49A1-BC7B-6CAC31F25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3914775"/>
            <a:ext cx="495300" cy="495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latin typeface="Helvetica" panose="020B0604020202020204" pitchFamily="34" charset="0"/>
              </a:rPr>
              <a:t>P</a:t>
            </a:r>
            <a:r>
              <a:rPr lang="en-US" altLang="en-US" i="1" baseline="-25000">
                <a:latin typeface="Helvetica" panose="020B0604020202020204" pitchFamily="34" charset="0"/>
              </a:rPr>
              <a:t>i</a:t>
            </a:r>
            <a:endParaRPr lang="en-US" altLang="en-US" i="1">
              <a:latin typeface="Helvetica" panose="020B06040202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4F904E57-0E87-436A-9E04-982C5737F585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2862263"/>
            <a:ext cx="438150" cy="419100"/>
            <a:chOff x="2666" y="1966"/>
            <a:chExt cx="276" cy="264"/>
          </a:xfrm>
          <a:solidFill>
            <a:srgbClr val="CCECFF"/>
          </a:solidFill>
        </p:grpSpPr>
        <p:sp>
          <p:nvSpPr>
            <p:cNvPr id="10264" name="Rectangle 7">
              <a:extLst>
                <a:ext uri="{FF2B5EF4-FFF2-40B4-BE49-F238E27FC236}">
                  <a16:creationId xmlns:a16="http://schemas.microsoft.com/office/drawing/2014/main" id="{8988D372-76C9-4D67-AD21-2A7EFDB26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5" name="Rectangle 8">
              <a:extLst>
                <a:ext uri="{FF2B5EF4-FFF2-40B4-BE49-F238E27FC236}">
                  <a16:creationId xmlns:a16="http://schemas.microsoft.com/office/drawing/2014/main" id="{53749314-DE36-4764-8DD4-50BCF588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6" name="Rectangle 9">
              <a:extLst>
                <a:ext uri="{FF2B5EF4-FFF2-40B4-BE49-F238E27FC236}">
                  <a16:creationId xmlns:a16="http://schemas.microsoft.com/office/drawing/2014/main" id="{DD437AEE-68A2-466E-B264-25DF7B64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7" name="Rectangle 10">
              <a:extLst>
                <a:ext uri="{FF2B5EF4-FFF2-40B4-BE49-F238E27FC236}">
                  <a16:creationId xmlns:a16="http://schemas.microsoft.com/office/drawing/2014/main" id="{A05DF138-722C-43CF-95EB-598E60FA0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8" name="Rectangle 11">
              <a:extLst>
                <a:ext uri="{FF2B5EF4-FFF2-40B4-BE49-F238E27FC236}">
                  <a16:creationId xmlns:a16="http://schemas.microsoft.com/office/drawing/2014/main" id="{D7C74713-46C0-457A-9479-25242B35B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CDA27341-2BA4-40CE-9161-CC6DB8B4CB09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3978275"/>
            <a:ext cx="438150" cy="419100"/>
            <a:chOff x="2666" y="1966"/>
            <a:chExt cx="276" cy="264"/>
          </a:xfrm>
          <a:solidFill>
            <a:srgbClr val="CCECFF"/>
          </a:solidFill>
        </p:grpSpPr>
        <p:sp>
          <p:nvSpPr>
            <p:cNvPr id="10259" name="Rectangle 14">
              <a:extLst>
                <a:ext uri="{FF2B5EF4-FFF2-40B4-BE49-F238E27FC236}">
                  <a16:creationId xmlns:a16="http://schemas.microsoft.com/office/drawing/2014/main" id="{CDEFA398-4081-4577-A4DD-7ED5CD4B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0" name="Rectangle 15">
              <a:extLst>
                <a:ext uri="{FF2B5EF4-FFF2-40B4-BE49-F238E27FC236}">
                  <a16:creationId xmlns:a16="http://schemas.microsoft.com/office/drawing/2014/main" id="{138E8F43-B8B5-41FB-9E85-A97CE5F75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1" name="Rectangle 16">
              <a:extLst>
                <a:ext uri="{FF2B5EF4-FFF2-40B4-BE49-F238E27FC236}">
                  <a16:creationId xmlns:a16="http://schemas.microsoft.com/office/drawing/2014/main" id="{1825920C-6BE3-4F91-9ED2-0F092870E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2" name="Rectangle 17">
              <a:extLst>
                <a:ext uri="{FF2B5EF4-FFF2-40B4-BE49-F238E27FC236}">
                  <a16:creationId xmlns:a16="http://schemas.microsoft.com/office/drawing/2014/main" id="{129DBC53-50FC-4776-BFCB-34DCB2EBB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3" name="Rectangle 18">
              <a:extLst>
                <a:ext uri="{FF2B5EF4-FFF2-40B4-BE49-F238E27FC236}">
                  <a16:creationId xmlns:a16="http://schemas.microsoft.com/office/drawing/2014/main" id="{BCA3FC30-9E5D-4BA0-BB06-ED23B405B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49" name="Line 19">
            <a:extLst>
              <a:ext uri="{FF2B5EF4-FFF2-40B4-BE49-F238E27FC236}">
                <a16:creationId xmlns:a16="http://schemas.microsoft.com/office/drawing/2014/main" id="{049E2626-0518-456C-80AE-6D3380E2D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625" y="418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20">
            <a:extLst>
              <a:ext uri="{FF2B5EF4-FFF2-40B4-BE49-F238E27FC236}">
                <a16:creationId xmlns:a16="http://schemas.microsoft.com/office/drawing/2014/main" id="{6A57252A-3E6F-4F68-A743-F21C1718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4395788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i="1">
                <a:latin typeface="Helvetica" panose="020B0604020202020204" pitchFamily="34" charset="0"/>
              </a:rPr>
              <a:t>R</a:t>
            </a:r>
            <a:r>
              <a:rPr lang="en-US" altLang="en-US" sz="1400" i="1" baseline="-25000">
                <a:latin typeface="Helvetica" panose="020B0604020202020204" pitchFamily="34" charset="0"/>
              </a:rPr>
              <a:t>j</a:t>
            </a:r>
            <a:endParaRPr lang="en-US" altLang="en-US" sz="1400" i="1">
              <a:latin typeface="Helvetica" panose="020B0604020202020204" pitchFamily="34" charset="0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F8D6B7F5-15E8-4651-8FD7-93956B861B4C}"/>
              </a:ext>
            </a:extLst>
          </p:cNvPr>
          <p:cNvGrpSpPr>
            <a:grpSpLocks/>
          </p:cNvGrpSpPr>
          <p:nvPr/>
        </p:nvGrpSpPr>
        <p:grpSpPr bwMode="auto">
          <a:xfrm>
            <a:off x="4670425" y="5380038"/>
            <a:ext cx="438150" cy="419100"/>
            <a:chOff x="2666" y="1966"/>
            <a:chExt cx="276" cy="264"/>
          </a:xfrm>
          <a:solidFill>
            <a:srgbClr val="CCECFF"/>
          </a:solidFill>
        </p:grpSpPr>
        <p:sp>
          <p:nvSpPr>
            <p:cNvPr id="10254" name="Rectangle 22">
              <a:extLst>
                <a:ext uri="{FF2B5EF4-FFF2-40B4-BE49-F238E27FC236}">
                  <a16:creationId xmlns:a16="http://schemas.microsoft.com/office/drawing/2014/main" id="{470DD090-9C72-49D6-A489-9893CD5F2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5" name="Rectangle 23">
              <a:extLst>
                <a:ext uri="{FF2B5EF4-FFF2-40B4-BE49-F238E27FC236}">
                  <a16:creationId xmlns:a16="http://schemas.microsoft.com/office/drawing/2014/main" id="{429134DC-290B-4663-9BE6-2CFE7F252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6" name="Rectangle 24">
              <a:extLst>
                <a:ext uri="{FF2B5EF4-FFF2-40B4-BE49-F238E27FC236}">
                  <a16:creationId xmlns:a16="http://schemas.microsoft.com/office/drawing/2014/main" id="{EA06CBC1-EABA-4CC5-9D57-EE7F6E513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7" name="Rectangle 25">
              <a:extLst>
                <a:ext uri="{FF2B5EF4-FFF2-40B4-BE49-F238E27FC236}">
                  <a16:creationId xmlns:a16="http://schemas.microsoft.com/office/drawing/2014/main" id="{8C9E79CE-4FD8-49E9-A73D-30C5A959C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8" name="Rectangle 26">
              <a:extLst>
                <a:ext uri="{FF2B5EF4-FFF2-40B4-BE49-F238E27FC236}">
                  <a16:creationId xmlns:a16="http://schemas.microsoft.com/office/drawing/2014/main" id="{FFE46A23-1C6C-4234-AD09-76B72AE34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52" name="Line 27">
            <a:extLst>
              <a:ext uri="{FF2B5EF4-FFF2-40B4-BE49-F238E27FC236}">
                <a16:creationId xmlns:a16="http://schemas.microsoft.com/office/drawing/2014/main" id="{4F32383D-A887-4495-AF4C-0A3AA7A55E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526088"/>
            <a:ext cx="4762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28">
            <a:extLst>
              <a:ext uri="{FF2B5EF4-FFF2-40B4-BE49-F238E27FC236}">
                <a16:creationId xmlns:a16="http://schemas.microsoft.com/office/drawing/2014/main" id="{50A4AC1B-54A3-4C95-B29C-4DB349D93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5768975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i="1">
                <a:latin typeface="Helvetica" panose="020B0604020202020204" pitchFamily="34" charset="0"/>
              </a:rPr>
              <a:t>R</a:t>
            </a:r>
            <a:r>
              <a:rPr lang="en-US" altLang="en-US" sz="1400" i="1" baseline="-25000">
                <a:latin typeface="Helvetica" panose="020B0604020202020204" pitchFamily="34" charset="0"/>
              </a:rPr>
              <a:t>j</a:t>
            </a:r>
            <a:endParaRPr lang="en-US" altLang="en-US" sz="1400" i="1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6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70CB8493-3421-4A85-8EE3-86FEC028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Resource Allocation Graph Example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903549B9-FCA2-419B-8250-2E53D0D78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4524375" cy="4530725"/>
          </a:xfrm>
        </p:spPr>
        <p:txBody>
          <a:bodyPr/>
          <a:lstStyle/>
          <a:p>
            <a:r>
              <a:rPr lang="en-US" altLang="en-US"/>
              <a:t>One instance of R1</a:t>
            </a:r>
          </a:p>
          <a:p>
            <a:r>
              <a:rPr lang="en-US" altLang="en-US"/>
              <a:t>Two instances of R2</a:t>
            </a:r>
          </a:p>
          <a:p>
            <a:r>
              <a:rPr lang="en-US" altLang="en-US"/>
              <a:t>One instance of R3</a:t>
            </a:r>
          </a:p>
          <a:p>
            <a:r>
              <a:rPr lang="en-US" altLang="en-US"/>
              <a:t>Three instance of R4</a:t>
            </a:r>
          </a:p>
          <a:p>
            <a:r>
              <a:rPr lang="en-US" altLang="en-US"/>
              <a:t>T1 holds one instance of R2 and is waiting for an instance of R1</a:t>
            </a:r>
          </a:p>
          <a:p>
            <a:r>
              <a:rPr lang="en-US" altLang="en-US"/>
              <a:t>T2 holds one instance of R1, one instance of R2, and is waiting for an instance of R3</a:t>
            </a:r>
          </a:p>
          <a:p>
            <a:r>
              <a:rPr lang="en-US" altLang="en-US"/>
              <a:t>T3 is holds one instance of R3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2BA536C7-739F-4C18-9FF1-A4C696F59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500188"/>
            <a:ext cx="249713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FC69C9B-6801-436D-909B-46B7E63B6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463" y="273050"/>
            <a:ext cx="8378825" cy="469900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 Allocation Graph With A Deadlock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88A747AD-EA35-412A-B33C-CFBF8E48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0" y="1089025"/>
            <a:ext cx="2747701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4118C8-D2A1-4788-BF81-48197961B834}"/>
              </a:ext>
            </a:extLst>
          </p:cNvPr>
          <p:cNvSpPr/>
          <p:nvPr/>
        </p:nvSpPr>
        <p:spPr>
          <a:xfrm>
            <a:off x="3524435" y="996695"/>
            <a:ext cx="541537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Given the definition of a resource-allocation graph, it can be shown that, if the graph contains no cycles, then no process in the system is deadlocked. If the graph does contain a cycle, then a deadlock may exist. If each resource type has exactly one instance, then a cycle implies that a deadlock has occurred. If each resource type has several instances, then a cycle does not necessarily imply that a deadlock has occurred. In this case, a cycle in the graph is a necessary but not a sufficient condition for the existence of deadlock.</a:t>
            </a:r>
          </a:p>
          <a:p>
            <a:endParaRPr lang="en-US" sz="1600" b="0" i="0" u="none" strike="noStrike" baseline="0" dirty="0">
              <a:solidFill>
                <a:srgbClr val="231F20"/>
              </a:solidFill>
              <a:latin typeface="Palatino-Roman"/>
            </a:endParaRPr>
          </a:p>
          <a:p>
            <a:r>
              <a:rPr lang="en-US" sz="1600" dirty="0">
                <a:solidFill>
                  <a:srgbClr val="231F20"/>
                </a:solidFill>
                <a:latin typeface="Palatino-Roman"/>
              </a:rPr>
              <a:t>Suppose that process T3  requests an instance of resource type R2. Since no resource instance is currently </a:t>
            </a:r>
            <a:r>
              <a:rPr lang="en-US" sz="1600" dirty="0" err="1">
                <a:solidFill>
                  <a:srgbClr val="231F20"/>
                </a:solidFill>
                <a:latin typeface="Palatino-Roman"/>
              </a:rPr>
              <a:t>available,we</a:t>
            </a:r>
            <a:r>
              <a:rPr lang="en-US" sz="1600" dirty="0">
                <a:solidFill>
                  <a:srgbClr val="231F20"/>
                </a:solidFill>
                <a:latin typeface="Palatino-Roman"/>
              </a:rPr>
              <a:t> add a request edge P3→ R2 to the graph (Figure 7.2). At this point, two minimal cycles exist in the</a:t>
            </a:r>
          </a:p>
          <a:p>
            <a:r>
              <a:rPr lang="en-US" sz="1600" dirty="0">
                <a:solidFill>
                  <a:srgbClr val="231F20"/>
                </a:solidFill>
                <a:latin typeface="Palatino-Roman"/>
              </a:rPr>
              <a:t>system:</a:t>
            </a:r>
          </a:p>
          <a:p>
            <a:r>
              <a:rPr lang="en-US" sz="1600" dirty="0">
                <a:solidFill>
                  <a:srgbClr val="231F20"/>
                </a:solidFill>
                <a:latin typeface="Palatino-Roman"/>
              </a:rPr>
              <a:t>T1 → R1 → T2 → R3 → T3 → R2 → T1</a:t>
            </a:r>
          </a:p>
          <a:p>
            <a:r>
              <a:rPr lang="en-US" sz="1600" dirty="0">
                <a:solidFill>
                  <a:srgbClr val="231F20"/>
                </a:solidFill>
                <a:latin typeface="Palatino-Roman"/>
              </a:rPr>
              <a:t>T2 → R3 → T3 → R2 → T2</a:t>
            </a:r>
          </a:p>
          <a:p>
            <a:r>
              <a:rPr lang="en-US" sz="1600" dirty="0">
                <a:solidFill>
                  <a:srgbClr val="231F20"/>
                </a:solidFill>
                <a:latin typeface="Palatino-Roman"/>
              </a:rPr>
              <a:t>Processes T1, T2, and T3 are deadlocked.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4A9C31B-3325-410A-9F22-2B80D85F8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1425" y="304800"/>
            <a:ext cx="7954963" cy="457200"/>
          </a:xfrm>
        </p:spPr>
        <p:txBody>
          <a:bodyPr/>
          <a:lstStyle/>
          <a:p>
            <a:pPr eaLnBrk="1" hangingPunct="1"/>
            <a:r>
              <a:rPr lang="en-US" altLang="en-US"/>
              <a:t>Graph With A Cycle But No Deadlock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7E91E895-B682-4C5E-800F-AD8AE613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3" y="1197769"/>
            <a:ext cx="3494087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00A5D6-AF65-4174-A7C2-B59B37948186}"/>
              </a:ext>
            </a:extLst>
          </p:cNvPr>
          <p:cNvSpPr/>
          <p:nvPr/>
        </p:nvSpPr>
        <p:spPr>
          <a:xfrm>
            <a:off x="4363375" y="1284122"/>
            <a:ext cx="4572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 consider the resource-allocation graph in Figure 7.3. In this example,</a:t>
            </a:r>
          </a:p>
          <a:p>
            <a:r>
              <a:rPr lang="en-US" dirty="0"/>
              <a:t>we also have a cycle:</a:t>
            </a:r>
          </a:p>
          <a:p>
            <a:r>
              <a:rPr lang="pt-BR" i="1" dirty="0"/>
              <a:t>T</a:t>
            </a:r>
            <a:r>
              <a:rPr lang="pt-BR" dirty="0"/>
              <a:t>1 → </a:t>
            </a:r>
            <a:r>
              <a:rPr lang="pt-BR" i="1" dirty="0"/>
              <a:t>R</a:t>
            </a:r>
            <a:r>
              <a:rPr lang="pt-BR" dirty="0"/>
              <a:t>1 → </a:t>
            </a:r>
            <a:r>
              <a:rPr lang="pt-BR" i="1" dirty="0"/>
              <a:t>T</a:t>
            </a:r>
            <a:r>
              <a:rPr lang="pt-BR" dirty="0"/>
              <a:t>3 → </a:t>
            </a:r>
            <a:r>
              <a:rPr lang="pt-BR" i="1" dirty="0"/>
              <a:t>R</a:t>
            </a:r>
            <a:r>
              <a:rPr lang="pt-BR" dirty="0"/>
              <a:t>2 → </a:t>
            </a:r>
            <a:r>
              <a:rPr lang="pt-BR" i="1" dirty="0"/>
              <a:t>T</a:t>
            </a:r>
            <a:r>
              <a:rPr lang="pt-BR" dirty="0"/>
              <a:t>1</a:t>
            </a:r>
          </a:p>
          <a:p>
            <a:br>
              <a:rPr lang="pt-BR" sz="800" dirty="0">
                <a:solidFill>
                  <a:srgbClr val="231F20"/>
                </a:solidFill>
                <a:latin typeface="Palatino-Roman"/>
              </a:rPr>
            </a:br>
            <a:endParaRPr lang="pt-BR" sz="800" dirty="0">
              <a:solidFill>
                <a:srgbClr val="231F20"/>
              </a:solidFill>
              <a:latin typeface="Palatino-Roman"/>
            </a:endParaRPr>
          </a:p>
          <a:p>
            <a:r>
              <a:rPr lang="en-US" dirty="0"/>
              <a:t>However, there is no deadlock. Observe that process </a:t>
            </a:r>
            <a:r>
              <a:rPr lang="en-US" i="1" dirty="0"/>
              <a:t>T</a:t>
            </a:r>
            <a:r>
              <a:rPr lang="en-US" dirty="0"/>
              <a:t>4 may release its instance of resource type </a:t>
            </a:r>
            <a:r>
              <a:rPr lang="en-US" i="1" dirty="0"/>
              <a:t>R</a:t>
            </a:r>
            <a:r>
              <a:rPr lang="en-US" dirty="0"/>
              <a:t>2. That resource can then be allocated to </a:t>
            </a:r>
            <a:r>
              <a:rPr lang="en-US" i="1" dirty="0"/>
              <a:t>T</a:t>
            </a:r>
            <a:r>
              <a:rPr lang="en-US" dirty="0"/>
              <a:t>3, breaking the cycle.</a:t>
            </a:r>
          </a:p>
          <a:p>
            <a:endParaRPr lang="en-US" sz="800" dirty="0">
              <a:solidFill>
                <a:srgbClr val="231F20"/>
              </a:solidFill>
              <a:latin typeface="Palatino-Roman"/>
            </a:endParaRPr>
          </a:p>
          <a:p>
            <a:endParaRPr lang="pt-BR" sz="800" dirty="0">
              <a:solidFill>
                <a:srgbClr val="231F20"/>
              </a:solidFill>
              <a:latin typeface="Palatino-Roman"/>
            </a:endParaRPr>
          </a:p>
          <a:p>
            <a:r>
              <a:rPr lang="en-US" dirty="0"/>
              <a:t>In summary, if a resource-allocation graph does not have a cycle, then the</a:t>
            </a:r>
          </a:p>
          <a:p>
            <a:r>
              <a:rPr lang="en-US" dirty="0"/>
              <a:t>system is not in a deadlocked state. If there is a cycle, then the system may or may not be in a deadlocked state.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1C151A2-93C1-4307-A7AB-4DD628F9F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Basic Facts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932B326-AA33-408B-8D0F-F5151D003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188" y="1217613"/>
            <a:ext cx="6284912" cy="4400550"/>
          </a:xfrm>
        </p:spPr>
        <p:txBody>
          <a:bodyPr/>
          <a:lstStyle/>
          <a:p>
            <a:r>
              <a:rPr lang="en-US" altLang="en-US"/>
              <a:t>If graph contains no cycles </a:t>
            </a:r>
            <a:r>
              <a:rPr lang="en-US" altLang="en-US">
                <a:sym typeface="Symbol" panose="05050102010706020507" pitchFamily="18" charset="2"/>
              </a:rPr>
              <a:t> no deadlock</a:t>
            </a:r>
          </a:p>
          <a:p>
            <a:r>
              <a:rPr lang="en-US" altLang="en-US">
                <a:sym typeface="Symbol" panose="05050102010706020507" pitchFamily="18" charset="2"/>
              </a:rPr>
              <a:t>If graph contains a cycle 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if only one instance per resource type, then deadlock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if several instances per resource type, possibility of deadlock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AB64DE1-DF8F-443C-BF7B-884D6A699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663" y="214313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/>
              <a:t>Methods for Handling Deadlocks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B52EA2E-BE8B-4880-893C-2B44FF1A1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49" y="1198562"/>
            <a:ext cx="7178275" cy="4012629"/>
          </a:xfrm>
        </p:spPr>
        <p:txBody>
          <a:bodyPr/>
          <a:lstStyle/>
          <a:p>
            <a:r>
              <a:rPr lang="en-US" altLang="en-US" dirty="0"/>
              <a:t>1. Ensure that the system will </a:t>
            </a:r>
            <a:r>
              <a:rPr lang="en-US" altLang="en-US" b="1" i="1" dirty="0">
                <a:solidFill>
                  <a:srgbClr val="FF0066"/>
                </a:solidFill>
              </a:rPr>
              <a:t>never</a:t>
            </a:r>
            <a:r>
              <a:rPr lang="en-US" altLang="en-US" dirty="0"/>
              <a:t> enter a deadlock state:</a:t>
            </a:r>
          </a:p>
          <a:p>
            <a:pPr lvl="1"/>
            <a:r>
              <a:rPr lang="en-US" altLang="en-US" dirty="0"/>
              <a:t>Deadlock prevention</a:t>
            </a:r>
          </a:p>
          <a:p>
            <a:pPr lvl="1"/>
            <a:r>
              <a:rPr lang="en-US" altLang="en-US" dirty="0"/>
              <a:t>Deadlock avoidance</a:t>
            </a:r>
          </a:p>
          <a:p>
            <a:r>
              <a:rPr lang="en-US" altLang="en-US" dirty="0"/>
              <a:t>2. Allow the system to enter a deadlock state and then detect it, and recover</a:t>
            </a:r>
          </a:p>
          <a:p>
            <a:r>
              <a:rPr lang="en-US" altLang="en-US" dirty="0"/>
              <a:t>3. Ignore the problem and pretend that deadlocks never occur in the system. </a:t>
            </a:r>
          </a:p>
          <a:p>
            <a:r>
              <a:rPr lang="en-US" dirty="0"/>
              <a:t>The third solution is the one used by most operating systems, including Linux and Windows. It is then up to the application developer to write programs that handle deadlocks.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EF887B8C-42B5-4AFB-AA21-8CEFADA2C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198438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Prevention</a:t>
            </a:r>
          </a:p>
        </p:txBody>
      </p:sp>
      <p:sp>
        <p:nvSpPr>
          <p:cNvPr id="25602" name="Rectangle 1027">
            <a:extLst>
              <a:ext uri="{FF2B5EF4-FFF2-40B4-BE49-F238E27FC236}">
                <a16:creationId xmlns:a16="http://schemas.microsoft.com/office/drawing/2014/main" id="{5DE233F6-19D9-4E7B-A46C-41B24EF66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0463" y="1633538"/>
            <a:ext cx="6523037" cy="3822700"/>
          </a:xfrm>
        </p:spPr>
        <p:txBody>
          <a:bodyPr/>
          <a:lstStyle/>
          <a:p>
            <a:r>
              <a:rPr lang="en-US" altLang="en-US" b="1"/>
              <a:t>Mutual Exclusion</a:t>
            </a:r>
            <a:r>
              <a:rPr lang="en-US" altLang="en-US"/>
              <a:t> – not required for sharable resources (e.g., read-only files); must hold for non-sharable resources</a:t>
            </a:r>
          </a:p>
          <a:p>
            <a:r>
              <a:rPr lang="en-US" altLang="en-US" b="1"/>
              <a:t>Hold and Wait</a:t>
            </a:r>
            <a:r>
              <a:rPr lang="en-US" altLang="en-US"/>
              <a:t> – must guarantee that whenever a process requests a resource, it does not hold any other resources</a:t>
            </a:r>
          </a:p>
          <a:p>
            <a:pPr lvl="1"/>
            <a:r>
              <a:rPr lang="en-US" altLang="en-US"/>
              <a:t>Require process to request and be allocated all its resources before it begins execution, or allow process to request resources only when the process has none allocated to it.</a:t>
            </a:r>
          </a:p>
          <a:p>
            <a:pPr lvl="1"/>
            <a:r>
              <a:rPr lang="en-US" altLang="en-US"/>
              <a:t>Low resource utilization; starvation possible</a:t>
            </a:r>
          </a:p>
        </p:txBody>
      </p:sp>
      <p:sp>
        <p:nvSpPr>
          <p:cNvPr id="25603" name="Text Box 1028">
            <a:extLst>
              <a:ext uri="{FF2B5EF4-FFF2-40B4-BE49-F238E27FC236}">
                <a16:creationId xmlns:a16="http://schemas.microsoft.com/office/drawing/2014/main" id="{77610744-3E68-4558-ADD0-3188FEF3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19175"/>
            <a:ext cx="632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Invalidate one of the four necessary conditions for deadlock: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DF6076F8-80CF-4280-AD35-0E9C67458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166688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Prevention (Cont.)</a:t>
            </a:r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6EA1D4FF-59F8-4759-B349-500ABE96A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76325"/>
            <a:ext cx="6705600" cy="4446588"/>
          </a:xfrm>
        </p:spPr>
        <p:txBody>
          <a:bodyPr/>
          <a:lstStyle/>
          <a:p>
            <a:r>
              <a:rPr lang="en-US" altLang="en-US" b="1"/>
              <a:t>No Preemption</a:t>
            </a:r>
            <a:r>
              <a:rPr lang="en-US" altLang="en-US"/>
              <a:t> –</a:t>
            </a:r>
          </a:p>
          <a:p>
            <a:pPr lvl="1"/>
            <a:r>
              <a:rPr lang="en-US" altLang="en-US"/>
              <a:t>If a process that is holding some resources requests another resource that cannot be immediately allocated to it, then all resources currently being held are released</a:t>
            </a:r>
          </a:p>
          <a:p>
            <a:pPr lvl="1"/>
            <a:r>
              <a:rPr lang="en-US" altLang="en-US"/>
              <a:t>Preempted resources are added to the list of resources for which the process is waiting</a:t>
            </a:r>
          </a:p>
          <a:p>
            <a:pPr lvl="1"/>
            <a:r>
              <a:rPr lang="en-US" altLang="en-US"/>
              <a:t>Process will be restarted only when it can regain its old resources, as well as the new ones that it is requesting</a:t>
            </a:r>
          </a:p>
          <a:p>
            <a:r>
              <a:rPr lang="en-US" altLang="en-US" b="1"/>
              <a:t>Circular Wait</a:t>
            </a:r>
            <a:r>
              <a:rPr lang="en-US" altLang="en-US"/>
              <a:t> – impose a total ordering of all resource types, and require that each process requests resources in an increasing order of enumeration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54D60B50-D8FB-4BBA-8D5E-A66C7FD3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Circular Wait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789CF7F5-D89D-4E35-8090-806EFCB2B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10125"/>
          </a:xfrm>
        </p:spPr>
        <p:txBody>
          <a:bodyPr/>
          <a:lstStyle/>
          <a:p>
            <a:r>
              <a:rPr lang="en-US" altLang="en-US" dirty="0"/>
              <a:t>Invalidating the circular wait condition is most common.</a:t>
            </a:r>
          </a:p>
          <a:p>
            <a:r>
              <a:rPr lang="en-US" altLang="en-US" dirty="0"/>
              <a:t>Simply assign each resource (i.e. mutex locks) a unique number.</a:t>
            </a:r>
          </a:p>
          <a:p>
            <a:r>
              <a:rPr lang="en-US" dirty="0"/>
              <a:t>Each process can request resources only in an increasing order of enumeration.</a:t>
            </a:r>
            <a:endParaRPr lang="en-US" altLang="en-US" dirty="0"/>
          </a:p>
          <a:p>
            <a:r>
              <a:rPr lang="en-US" altLang="en-US" dirty="0"/>
              <a:t>Resources must be acquired in order.</a:t>
            </a:r>
          </a:p>
          <a:p>
            <a:r>
              <a:rPr lang="en-US" altLang="en-US" dirty="0"/>
              <a:t>If: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dirty="0"/>
            </a:br>
            <a:r>
              <a:rPr lang="en-US" altLang="en-US" dirty="0"/>
              <a:t>code for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thread_two</a:t>
            </a:r>
            <a:r>
              <a:rPr lang="en-US" altLang="en-US" dirty="0"/>
              <a:t> could not be </a:t>
            </a:r>
            <a:br>
              <a:rPr lang="en-US" altLang="en-US" dirty="0"/>
            </a:br>
            <a:r>
              <a:rPr lang="en-US" altLang="en-US" dirty="0"/>
              <a:t>written as follows:</a:t>
            </a:r>
          </a:p>
        </p:txBody>
      </p:sp>
      <p:pic>
        <p:nvPicPr>
          <p:cNvPr id="92163" name="Content Placeholder 4">
            <a:extLst>
              <a:ext uri="{FF2B5EF4-FFF2-40B4-BE49-F238E27FC236}">
                <a16:creationId xmlns:a16="http://schemas.microsoft.com/office/drawing/2014/main" id="{DD8F2226-9B3E-4667-87FE-591B2A607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489994"/>
            <a:ext cx="3480539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4" name="Straight Arrow Connector 5">
            <a:extLst>
              <a:ext uri="{FF2B5EF4-FFF2-40B4-BE49-F238E27FC236}">
                <a16:creationId xmlns:a16="http://schemas.microsoft.com/office/drawing/2014/main" id="{C671E07A-1E19-499D-A548-F41DA5E339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3888" y="4160838"/>
            <a:ext cx="2214562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F98175E-B608-48BF-B04D-C67AD2891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198438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Avoidance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92C8294-9AA6-4BC1-B678-E8CE49B84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7000" y="1814513"/>
            <a:ext cx="6629400" cy="3783012"/>
          </a:xfrm>
        </p:spPr>
        <p:txBody>
          <a:bodyPr/>
          <a:lstStyle/>
          <a:p>
            <a:r>
              <a:rPr lang="en-US" altLang="en-US"/>
              <a:t>Simplest and most useful model requires that each process declare the </a:t>
            </a:r>
            <a:r>
              <a:rPr lang="en-US" altLang="en-US" b="1" i="1"/>
              <a:t>maximum number</a:t>
            </a:r>
            <a:r>
              <a:rPr lang="en-US" altLang="en-US" b="1"/>
              <a:t> </a:t>
            </a:r>
            <a:r>
              <a:rPr lang="en-US" altLang="en-US"/>
              <a:t>of resources of each type that it may need</a:t>
            </a:r>
          </a:p>
          <a:p>
            <a:r>
              <a:rPr lang="en-US" altLang="en-US"/>
              <a:t>The deadlock-avoidance algorithm dynamically examines the resource-allocation state to ensure that there can never be a circular-wait condition</a:t>
            </a:r>
          </a:p>
          <a:p>
            <a:r>
              <a:rPr lang="en-US" altLang="en-US"/>
              <a:t>Resource-allocation </a:t>
            </a:r>
            <a:r>
              <a:rPr lang="en-US" altLang="en-US" i="1"/>
              <a:t>state</a:t>
            </a:r>
            <a:r>
              <a:rPr lang="en-US" altLang="en-US"/>
              <a:t> is defined by the number of available and allocated resources, and the maximum demands of the processes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BE55D595-6C0A-4ACB-BD43-192EAB3E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1098550"/>
            <a:ext cx="776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Requires that the system has some additional </a:t>
            </a:r>
            <a:r>
              <a:rPr kumimoji="0" lang="en-US" altLang="en-US" b="1" i="1"/>
              <a:t>a priori </a:t>
            </a:r>
            <a:r>
              <a:rPr kumimoji="0" lang="en-US" altLang="en-US"/>
              <a:t>information </a:t>
            </a:r>
            <a:br>
              <a:rPr kumimoji="0" lang="en-US" altLang="en-US"/>
            </a:br>
            <a:r>
              <a:rPr kumimoji="0" lang="en-US" altLang="en-US"/>
              <a:t>available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7774B4F-6A14-4FEE-8CEE-827EB6BAB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150813"/>
            <a:ext cx="7880350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8:  Deadlocks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AEF33F75-B7D1-49D5-8C25-58A6C040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1131888"/>
            <a:ext cx="7588250" cy="4530725"/>
          </a:xfrm>
        </p:spPr>
        <p:txBody>
          <a:bodyPr/>
          <a:lstStyle/>
          <a:p>
            <a:pPr>
              <a:buSzPct val="85000"/>
            </a:pPr>
            <a:r>
              <a:rPr lang="en-US" altLang="en-US"/>
              <a:t>System Model</a:t>
            </a:r>
          </a:p>
          <a:p>
            <a:pPr>
              <a:buSzPct val="85000"/>
            </a:pPr>
            <a:r>
              <a:rPr lang="en-US" altLang="en-US"/>
              <a:t>Deadlock in Multithreaded Applications</a:t>
            </a:r>
          </a:p>
          <a:p>
            <a:pPr>
              <a:buSzPct val="85000"/>
            </a:pPr>
            <a:r>
              <a:rPr lang="en-US" altLang="en-US"/>
              <a:t>Deadlock Characterization</a:t>
            </a:r>
          </a:p>
          <a:p>
            <a:pPr>
              <a:buSzPct val="85000"/>
            </a:pPr>
            <a:r>
              <a:rPr lang="en-US" altLang="en-US"/>
              <a:t>Methods for Handling Deadlocks</a:t>
            </a:r>
          </a:p>
          <a:p>
            <a:r>
              <a:rPr lang="en-US" altLang="en-US"/>
              <a:t>Deadlock Prevention</a:t>
            </a:r>
          </a:p>
          <a:p>
            <a:pPr>
              <a:buSzPct val="85000"/>
            </a:pPr>
            <a:r>
              <a:rPr lang="en-US" altLang="en-US"/>
              <a:t>Deadlock Avoidance</a:t>
            </a:r>
          </a:p>
          <a:p>
            <a:pPr>
              <a:buSzPct val="85000"/>
            </a:pPr>
            <a:r>
              <a:rPr lang="en-US" altLang="en-US"/>
              <a:t>Deadlock Detection </a:t>
            </a:r>
          </a:p>
          <a:p>
            <a:pPr>
              <a:buSzPct val="85000"/>
            </a:pPr>
            <a:r>
              <a:rPr lang="en-US" altLang="en-US"/>
              <a:t>Recovery from Deadlock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71CC6FA0-C4F0-443E-AD18-98ABB1A1B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Safe State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4358A82-4F2C-4C41-8512-554734922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1165225"/>
            <a:ext cx="7358062" cy="4997450"/>
          </a:xfrm>
        </p:spPr>
        <p:txBody>
          <a:bodyPr/>
          <a:lstStyle/>
          <a:p>
            <a:r>
              <a:rPr lang="en-US" altLang="en-US" dirty="0"/>
              <a:t>When a process requests an available resource, system must decide if immediate allocation leaves the system in a safe state</a:t>
            </a:r>
          </a:p>
          <a:p>
            <a:r>
              <a:rPr lang="en-US" dirty="0"/>
              <a:t>A state is </a:t>
            </a:r>
            <a:r>
              <a:rPr lang="en-US" i="1" dirty="0"/>
              <a:t>safe </a:t>
            </a:r>
            <a:r>
              <a:rPr lang="en-US" dirty="0"/>
              <a:t>if the system can allocate resources to each process (up to its maximum) in some order and still avoid a deadlock. More formally, a system is in a safe state only if there exists a </a:t>
            </a:r>
            <a:r>
              <a:rPr lang="en-US" b="1" dirty="0"/>
              <a:t>safe sequence</a:t>
            </a:r>
            <a:r>
              <a:rPr lang="en-US" dirty="0"/>
              <a:t>.</a:t>
            </a:r>
            <a:endParaRPr lang="en-US" altLang="en-US" dirty="0"/>
          </a:p>
          <a:p>
            <a:r>
              <a:rPr lang="en-US" altLang="en-US" dirty="0"/>
              <a:t>System is in </a:t>
            </a:r>
            <a:r>
              <a:rPr lang="en-US" altLang="en-US" b="1" dirty="0">
                <a:solidFill>
                  <a:srgbClr val="3366FF"/>
                </a:solidFill>
              </a:rPr>
              <a:t>safe state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if there exists a sequence &lt;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P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, …,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&gt; of ALL the  processes  in the systems such that  for each P</a:t>
            </a:r>
            <a:r>
              <a:rPr lang="en-US" altLang="en-US" baseline="-25000" dirty="0"/>
              <a:t>i</a:t>
            </a:r>
            <a:r>
              <a:rPr lang="en-US" altLang="en-US" dirty="0"/>
              <a:t>, the resources that P</a:t>
            </a:r>
            <a:r>
              <a:rPr lang="en-US" altLang="en-US" baseline="-25000" dirty="0"/>
              <a:t>i </a:t>
            </a:r>
            <a:r>
              <a:rPr lang="en-US" altLang="en-US" dirty="0"/>
              <a:t>can still request can be satisfied by currently available resources + resources held by all the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, with</a:t>
            </a:r>
            <a:r>
              <a:rPr lang="en-US" altLang="en-US" i="1" dirty="0"/>
              <a:t> j </a:t>
            </a:r>
            <a:r>
              <a:rPr lang="en-US" altLang="en-US" dirty="0"/>
              <a:t>&lt; </a:t>
            </a:r>
            <a:r>
              <a:rPr lang="en-US" altLang="en-US" i="1" dirty="0"/>
              <a:t>I</a:t>
            </a:r>
            <a:endParaRPr lang="en-US" altLang="en-US" dirty="0"/>
          </a:p>
          <a:p>
            <a:r>
              <a:rPr lang="en-US" altLang="en-US" dirty="0"/>
              <a:t>That is:</a:t>
            </a:r>
          </a:p>
          <a:p>
            <a:pPr lvl="1"/>
            <a:r>
              <a:rPr lang="en-US" altLang="en-US" dirty="0"/>
              <a:t>If P</a:t>
            </a:r>
            <a:r>
              <a:rPr lang="en-US" altLang="en-US" baseline="-25000" dirty="0"/>
              <a:t>i</a:t>
            </a:r>
            <a:r>
              <a:rPr lang="en-US" altLang="en-US" dirty="0"/>
              <a:t> resource needs are not immediately available, then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can wait until all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have finished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is finished,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can obtain needed resources, execute, return allocated resources, and terminate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terminates,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 </a:t>
            </a:r>
            <a:r>
              <a:rPr lang="en-US" altLang="en-US" baseline="-25000" dirty="0"/>
              <a:t>+1</a:t>
            </a:r>
            <a:r>
              <a:rPr lang="en-US" altLang="en-US" dirty="0"/>
              <a:t> can obtain its needed resources, and so on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7E321DF-638C-475F-AA87-6214B11E5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Basic Facts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BEA358C2-73FA-46B4-AA00-E9801DF3C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1190625"/>
            <a:ext cx="6597650" cy="4414838"/>
          </a:xfrm>
        </p:spPr>
        <p:txBody>
          <a:bodyPr/>
          <a:lstStyle/>
          <a:p>
            <a:r>
              <a:rPr lang="en-US" altLang="en-US"/>
              <a:t>If a system is in safe state </a:t>
            </a:r>
            <a:r>
              <a:rPr lang="en-US" altLang="en-US">
                <a:sym typeface="Symbol" panose="05050102010706020507" pitchFamily="18" charset="2"/>
              </a:rPr>
              <a:t> no deadlocks</a:t>
            </a:r>
            <a:br>
              <a:rPr lang="en-US" altLang="en-US">
                <a:sym typeface="Symbol" panose="05050102010706020507" pitchFamily="18" charset="2"/>
              </a:rPr>
            </a:br>
            <a:endParaRPr lang="en-US" altLang="en-US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If a system is in unsafe state  possibility of deadlock</a:t>
            </a:r>
            <a:br>
              <a:rPr lang="en-US" altLang="en-US">
                <a:sym typeface="Symbol" panose="05050102010706020507" pitchFamily="18" charset="2"/>
              </a:rPr>
            </a:br>
            <a:endParaRPr lang="en-US" altLang="en-US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Avoidance  ensure that a system will never enter an unsafe state.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325F2-9E94-4F36-8376-D294B881F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50" y="3167224"/>
            <a:ext cx="6667131" cy="28045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D69ACCF1-3110-44E3-BC5E-FFD973D82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1666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/>
              <a:t>Avoidance Algorithms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AC2DE48F-BE41-474C-BC7E-51F7B33C7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1171575"/>
            <a:ext cx="6659562" cy="4483100"/>
          </a:xfrm>
        </p:spPr>
        <p:txBody>
          <a:bodyPr/>
          <a:lstStyle/>
          <a:p>
            <a:r>
              <a:rPr lang="en-US" altLang="en-US"/>
              <a:t>Single instance of a resource type</a:t>
            </a:r>
          </a:p>
          <a:p>
            <a:pPr lvl="1"/>
            <a:r>
              <a:rPr lang="en-US" altLang="en-US"/>
              <a:t>Use a resource-allocation graph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Multiple instances of a resource type</a:t>
            </a:r>
          </a:p>
          <a:p>
            <a:pPr lvl="1"/>
            <a:r>
              <a:rPr lang="en-US" altLang="en-US"/>
              <a:t> Use the Banker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B384B613-7DE1-44A6-ADFE-822ED2CF5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950" y="198438"/>
            <a:ext cx="7831138" cy="576262"/>
          </a:xfrm>
        </p:spPr>
        <p:txBody>
          <a:bodyPr/>
          <a:lstStyle/>
          <a:p>
            <a:pPr eaLnBrk="1" hangingPunct="1"/>
            <a:r>
              <a:rPr lang="en-US" altLang="en-US"/>
              <a:t>Resource-Allocation Graph Scheme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19A91A0B-A966-4CCD-A07F-79E4E3C43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5700"/>
            <a:ext cx="6989762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Claim edge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indicated that process </a:t>
            </a:r>
            <a:r>
              <a:rPr lang="en-US" altLang="en-US" i="1" dirty="0" err="1">
                <a:sym typeface="Symbol" panose="05050102010706020507" pitchFamily="18" charset="2"/>
              </a:rPr>
              <a:t>P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may request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; represented by a dashed line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Claim edge converts to request edge when a process requests a resource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Request edge converted to an assignment edge when the  resource is allocated to the process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When a resource is released by a process, assignment edge reconverts to a claim edge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Resources must be claimed </a:t>
            </a:r>
            <a:r>
              <a:rPr lang="en-US" altLang="en-US" i="1" dirty="0">
                <a:sym typeface="Symbol" panose="05050102010706020507" pitchFamily="18" charset="2"/>
              </a:rPr>
              <a:t>a priori</a:t>
            </a:r>
            <a:r>
              <a:rPr lang="en-US" altLang="en-US" dirty="0">
                <a:sym typeface="Symbol" panose="05050102010706020507" pitchFamily="18" charset="2"/>
              </a:rPr>
              <a:t> in the system.</a:t>
            </a:r>
          </a:p>
          <a:p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/>
              <a:t>Suppose that process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i</a:t>
            </a:r>
            <a:r>
              <a:rPr lang="en-US" altLang="en-US" dirty="0"/>
              <a:t> requests a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The request can be granted only if converting the request edge to an assignment edge does not result in the formation of a cycle in the resource allocation graph.</a:t>
            </a:r>
          </a:p>
          <a:p>
            <a:endParaRPr 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43E67DD0-B751-4DFF-8419-D80B75CCF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280988"/>
            <a:ext cx="8224837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Resource-Allocation Graph</a:t>
            </a:r>
          </a:p>
        </p:txBody>
      </p:sp>
      <p:pic>
        <p:nvPicPr>
          <p:cNvPr id="41986" name="Picture 1">
            <a:extLst>
              <a:ext uri="{FF2B5EF4-FFF2-40B4-BE49-F238E27FC236}">
                <a16:creationId xmlns:a16="http://schemas.microsoft.com/office/drawing/2014/main" id="{F6070026-50EF-4D89-A334-8F2EA7C7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118956"/>
            <a:ext cx="3662363" cy="271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74D15A-E85B-41D8-8321-8017810FA305}"/>
              </a:ext>
            </a:extLst>
          </p:cNvPr>
          <p:cNvSpPr/>
          <p:nvPr/>
        </p:nvSpPr>
        <p:spPr>
          <a:xfrm>
            <a:off x="4572000" y="1118956"/>
            <a:ext cx="4394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0" i="0" u="none" strike="noStrike" baseline="0" dirty="0">
              <a:solidFill>
                <a:srgbClr val="231F20"/>
              </a:solidFill>
              <a:latin typeface="Palatino-Roman"/>
            </a:endParaRPr>
          </a:p>
          <a:p>
            <a:endParaRPr lang="en-US" sz="1800" b="0" i="0" u="none" strike="noStrike" baseline="0" dirty="0">
              <a:solidFill>
                <a:srgbClr val="231F20"/>
              </a:solidFill>
              <a:latin typeface="Palatino-Roman"/>
            </a:endParaRPr>
          </a:p>
          <a:p>
            <a:endParaRPr lang="en-US" dirty="0">
              <a:solidFill>
                <a:srgbClr val="231F20"/>
              </a:solidFill>
              <a:latin typeface="Palatino-Roman"/>
            </a:endParaRPr>
          </a:p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Consider the resource-allocation graph of Figure 7.7.   Suppose that </a:t>
            </a:r>
            <a:r>
              <a:rPr lang="en-US" sz="1800" b="0" i="1" u="none" strike="noStrike" baseline="0" dirty="0">
                <a:solidFill>
                  <a:srgbClr val="231F20"/>
                </a:solidFill>
                <a:latin typeface="Palatino-Italic"/>
              </a:rPr>
              <a:t>P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Palatino-Roman"/>
              </a:rPr>
              <a:t>2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requests </a:t>
            </a:r>
            <a:r>
              <a:rPr lang="en-US" sz="1800" b="0" i="1" u="none" strike="noStrike" baseline="0" dirty="0">
                <a:solidFill>
                  <a:srgbClr val="231F20"/>
                </a:solidFill>
                <a:latin typeface="Palatino-Italic"/>
              </a:rPr>
              <a:t>R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Palatino-Roman"/>
              </a:rPr>
              <a:t>2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. (P=T in graphs).</a:t>
            </a:r>
          </a:p>
          <a:p>
            <a:endParaRPr lang="en-US" dirty="0">
              <a:solidFill>
                <a:srgbClr val="231F20"/>
              </a:solidFill>
              <a:latin typeface="Palatino-Roman"/>
            </a:endParaRPr>
          </a:p>
          <a:p>
            <a:endParaRPr lang="en-US" sz="1800" b="0" i="0" u="none" strike="noStrike" baseline="0" dirty="0">
              <a:solidFill>
                <a:srgbClr val="231F20"/>
              </a:solidFill>
              <a:latin typeface="Palatino-Roman"/>
            </a:endParaRPr>
          </a:p>
          <a:p>
            <a:endParaRPr lang="en-US" sz="1800" b="0" i="0" u="none" strike="noStrike" baseline="0" dirty="0">
              <a:solidFill>
                <a:srgbClr val="231F20"/>
              </a:solidFill>
              <a:latin typeface="Palatino-Roman"/>
            </a:endParaRPr>
          </a:p>
          <a:p>
            <a:endParaRPr lang="en-US" dirty="0">
              <a:solidFill>
                <a:srgbClr val="231F20"/>
              </a:solidFill>
              <a:latin typeface="Palatino-Roman"/>
            </a:endParaRPr>
          </a:p>
          <a:p>
            <a:endParaRPr lang="en-US" sz="1800" b="0" i="0" u="none" strike="noStrike" baseline="0" dirty="0">
              <a:solidFill>
                <a:srgbClr val="231F20"/>
              </a:solidFill>
              <a:latin typeface="Palatino-Roman"/>
            </a:endParaRPr>
          </a:p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Although </a:t>
            </a:r>
            <a:r>
              <a:rPr lang="en-US" sz="1800" b="0" i="1" u="none" strike="noStrike" baseline="0" dirty="0">
                <a:solidFill>
                  <a:srgbClr val="231F20"/>
                </a:solidFill>
                <a:latin typeface="Palatino-Italic"/>
              </a:rPr>
              <a:t>R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Palatino-Roman"/>
              </a:rPr>
              <a:t>2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is currently free, we cannot allocate it to </a:t>
            </a:r>
            <a:r>
              <a:rPr lang="en-US" sz="1800" b="0" i="1" u="none" strike="noStrike" baseline="0" dirty="0">
                <a:solidFill>
                  <a:srgbClr val="231F20"/>
                </a:solidFill>
                <a:latin typeface="Palatino-Italic"/>
              </a:rPr>
              <a:t>P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Palatino-Roman"/>
              </a:rPr>
              <a:t>2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, since this action will create a cycle in the graph (Figure 7.8).  A cycle, as mentioned, indicates that the system is in an unsafe state. If </a:t>
            </a:r>
            <a:r>
              <a:rPr lang="en-US" sz="1800" b="0" i="1" u="none" strike="noStrike" baseline="0" dirty="0">
                <a:solidFill>
                  <a:srgbClr val="231F20"/>
                </a:solidFill>
                <a:latin typeface="Palatino-Italic"/>
              </a:rPr>
              <a:t>P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Palatino-Roman"/>
              </a:rPr>
              <a:t>1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requests </a:t>
            </a:r>
            <a:r>
              <a:rPr lang="en-US" sz="1800" b="0" i="1" u="none" strike="noStrike" baseline="0" dirty="0">
                <a:solidFill>
                  <a:srgbClr val="231F20"/>
                </a:solidFill>
                <a:latin typeface="Palatino-Italic"/>
              </a:rPr>
              <a:t>R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Palatino-Roman"/>
              </a:rPr>
              <a:t>2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, and </a:t>
            </a:r>
            <a:r>
              <a:rPr lang="en-US" sz="1800" b="0" i="1" u="none" strike="noStrike" baseline="0" dirty="0">
                <a:solidFill>
                  <a:srgbClr val="231F20"/>
                </a:solidFill>
                <a:latin typeface="Palatino-Italic"/>
              </a:rPr>
              <a:t>P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Palatino-Roman"/>
              </a:rPr>
              <a:t>2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requests </a:t>
            </a:r>
            <a:r>
              <a:rPr lang="en-US" sz="1800" b="0" i="1" u="none" strike="noStrike" baseline="0" dirty="0">
                <a:solidFill>
                  <a:srgbClr val="231F20"/>
                </a:solidFill>
                <a:latin typeface="Palatino-Italic"/>
              </a:rPr>
              <a:t>R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Palatino-Roman"/>
              </a:rPr>
              <a:t>1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, then a deadlock will occur.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5D38D-1018-44FD-A355-18626B18C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22" y="3835153"/>
            <a:ext cx="3901778" cy="28738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B5102B4D-DDA3-47B1-8666-EDEEF0340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256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/>
              <a:t>Banker’s Algorithm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856BCC94-D9C2-4119-A904-9AC9F0958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28713"/>
            <a:ext cx="6756400" cy="4441825"/>
          </a:xfrm>
        </p:spPr>
        <p:txBody>
          <a:bodyPr/>
          <a:lstStyle/>
          <a:p>
            <a:r>
              <a:rPr lang="en-US" dirty="0"/>
              <a:t>The resource-allocation-graph algorithm is not applicable to a </a:t>
            </a:r>
            <a:r>
              <a:rPr lang="en-US" dirty="0" err="1"/>
              <a:t>resourceallocation</a:t>
            </a:r>
            <a:r>
              <a:rPr lang="en-US" dirty="0"/>
              <a:t> system with multiple instances of each resource type.</a:t>
            </a:r>
            <a:endParaRPr lang="en-US" altLang="en-US" dirty="0"/>
          </a:p>
          <a:p>
            <a:r>
              <a:rPr lang="en-US" altLang="en-US" dirty="0"/>
              <a:t>For multiple instances of resources, t</a:t>
            </a:r>
            <a:r>
              <a:rPr lang="en-US" dirty="0"/>
              <a:t>he </a:t>
            </a:r>
            <a:r>
              <a:rPr lang="en-US" b="1" dirty="0"/>
              <a:t>banker’s algorithm i</a:t>
            </a:r>
            <a:r>
              <a:rPr lang="en-US" altLang="en-US" dirty="0"/>
              <a:t>s used</a:t>
            </a:r>
          </a:p>
          <a:p>
            <a:r>
              <a:rPr lang="en-US" altLang="en-US" dirty="0"/>
              <a:t>Each process must a priori claim maximum use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When a process requests a resource it may have to wait 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When a process gets all its resources it must return them in a finite amount of time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EA5DAFD-A4F8-4954-BEC0-FEAE362E1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327025"/>
            <a:ext cx="7586662" cy="431800"/>
          </a:xfrm>
        </p:spPr>
        <p:txBody>
          <a:bodyPr/>
          <a:lstStyle/>
          <a:p>
            <a:pPr eaLnBrk="1" hangingPunct="1"/>
            <a:r>
              <a:rPr lang="en-US" altLang="en-US" sz="2800"/>
              <a:t>Data Structures for the Banker</a:t>
            </a:r>
            <a:r>
              <a:rPr lang="ja-JP" altLang="en-US" sz="2800"/>
              <a:t>’</a:t>
            </a:r>
            <a:r>
              <a:rPr lang="en-US" altLang="ja-JP" sz="2800"/>
              <a:t>s Algorithm </a:t>
            </a:r>
            <a:endParaRPr lang="en-US" altLang="en-US" sz="2800"/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E5ECF2EA-51CC-4078-BCFE-CAAA5BD90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213" y="1654175"/>
            <a:ext cx="7370762" cy="4387850"/>
          </a:xfrm>
        </p:spPr>
        <p:txBody>
          <a:bodyPr/>
          <a:lstStyle/>
          <a:p>
            <a:r>
              <a:rPr lang="en-US" altLang="en-US" b="1"/>
              <a:t>Available</a:t>
            </a:r>
            <a:r>
              <a:rPr lang="en-US" altLang="en-US" i="1"/>
              <a:t>:</a:t>
            </a:r>
            <a:r>
              <a:rPr lang="en-US" altLang="en-US"/>
              <a:t>  Vector of length </a:t>
            </a:r>
            <a:r>
              <a:rPr lang="en-US" altLang="en-US" i="1"/>
              <a:t>m</a:t>
            </a:r>
            <a:r>
              <a:rPr lang="en-US" altLang="en-US"/>
              <a:t>. If available [</a:t>
            </a:r>
            <a:r>
              <a:rPr lang="en-US" altLang="en-US" i="1"/>
              <a:t>j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/>
              <a:t>, there are</a:t>
            </a:r>
            <a:r>
              <a:rPr lang="en-US" altLang="en-US" i="1"/>
              <a:t> k</a:t>
            </a:r>
            <a:r>
              <a:rPr lang="en-US" altLang="en-US"/>
              <a:t> instances of resource type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r>
              <a:rPr lang="en-US" altLang="en-US" baseline="-25000"/>
              <a:t>  </a:t>
            </a:r>
            <a:r>
              <a:rPr lang="en-US" altLang="en-US"/>
              <a:t>available</a:t>
            </a:r>
          </a:p>
          <a:p>
            <a:endParaRPr lang="en-US" altLang="en-US" sz="800"/>
          </a:p>
          <a:p>
            <a:r>
              <a:rPr lang="en-US" altLang="en-US" b="1">
                <a:solidFill>
                  <a:srgbClr val="000000"/>
                </a:solidFill>
              </a:rPr>
              <a:t>Max</a:t>
            </a:r>
            <a:r>
              <a:rPr lang="en-US" altLang="en-US" i="1"/>
              <a:t>: n x m</a:t>
            </a:r>
            <a:r>
              <a:rPr lang="en-US" altLang="en-US"/>
              <a:t> matrix.  If </a:t>
            </a:r>
            <a:r>
              <a:rPr lang="en-US" altLang="en-US" i="1"/>
              <a:t>Max </a:t>
            </a:r>
            <a:r>
              <a:rPr lang="en-US" altLang="en-US"/>
              <a:t>[</a:t>
            </a:r>
            <a:r>
              <a:rPr lang="en-US" altLang="en-US" i="1"/>
              <a:t>i,j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/>
              <a:t>, then process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 i="1"/>
              <a:t> </a:t>
            </a:r>
            <a:r>
              <a:rPr lang="en-US" altLang="en-US"/>
              <a:t>may request at most</a:t>
            </a:r>
            <a:r>
              <a:rPr lang="en-US" altLang="en-US" i="1"/>
              <a:t> k </a:t>
            </a:r>
            <a:r>
              <a:rPr lang="en-US" altLang="en-US"/>
              <a:t>instances of resource type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</a:p>
          <a:p>
            <a:endParaRPr lang="en-US" altLang="en-US" sz="800" i="1" baseline="-25000"/>
          </a:p>
          <a:p>
            <a:r>
              <a:rPr lang="en-US" altLang="en-US" b="1">
                <a:solidFill>
                  <a:srgbClr val="000000"/>
                </a:solidFill>
              </a:rPr>
              <a:t>Allocation</a:t>
            </a:r>
            <a:r>
              <a:rPr lang="en-US" altLang="en-US" i="1"/>
              <a:t>:  n </a:t>
            </a:r>
            <a:r>
              <a:rPr lang="en-US" altLang="en-US"/>
              <a:t>x</a:t>
            </a:r>
            <a:r>
              <a:rPr lang="en-US" altLang="en-US" i="1"/>
              <a:t> m</a:t>
            </a:r>
            <a:r>
              <a:rPr lang="en-US" altLang="en-US"/>
              <a:t> matrix.  If Allocation[</a:t>
            </a:r>
            <a:r>
              <a:rPr lang="en-US" altLang="en-US" i="1"/>
              <a:t>i,j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/>
              <a:t> then</a:t>
            </a:r>
            <a:r>
              <a:rPr lang="en-US" altLang="en-US" i="1"/>
              <a:t> P</a:t>
            </a:r>
            <a:r>
              <a:rPr lang="en-US" altLang="en-US" i="1" baseline="-25000"/>
              <a:t>i</a:t>
            </a:r>
            <a:r>
              <a:rPr lang="en-US" altLang="en-US"/>
              <a:t> is currently allocated </a:t>
            </a:r>
            <a:r>
              <a:rPr lang="en-US" altLang="en-US" i="1"/>
              <a:t>k</a:t>
            </a:r>
            <a:r>
              <a:rPr lang="en-US" altLang="en-US"/>
              <a:t> instances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</a:p>
          <a:p>
            <a:endParaRPr lang="en-US" altLang="en-US" sz="800" i="1" baseline="-25000"/>
          </a:p>
          <a:p>
            <a:r>
              <a:rPr lang="en-US" altLang="en-US" b="1">
                <a:solidFill>
                  <a:srgbClr val="000000"/>
                </a:solidFill>
              </a:rPr>
              <a:t>Need</a:t>
            </a:r>
            <a:r>
              <a:rPr lang="en-US" altLang="en-US" i="1"/>
              <a:t>:  n </a:t>
            </a:r>
            <a:r>
              <a:rPr lang="en-US" altLang="en-US"/>
              <a:t>x</a:t>
            </a:r>
            <a:r>
              <a:rPr lang="en-US" altLang="en-US" i="1"/>
              <a:t> m</a:t>
            </a:r>
            <a:r>
              <a:rPr lang="en-US" altLang="en-US"/>
              <a:t> matrix. If </a:t>
            </a:r>
            <a:r>
              <a:rPr lang="en-US" altLang="en-US" i="1"/>
              <a:t>Need</a:t>
            </a:r>
            <a:r>
              <a:rPr lang="en-US" altLang="en-US"/>
              <a:t>[</a:t>
            </a:r>
            <a:r>
              <a:rPr lang="en-US" altLang="en-US" i="1"/>
              <a:t>i,j</a:t>
            </a:r>
            <a:r>
              <a:rPr lang="en-US" altLang="en-US"/>
              <a:t>] =</a:t>
            </a:r>
            <a:r>
              <a:rPr lang="en-US" altLang="en-US" i="1"/>
              <a:t> k</a:t>
            </a:r>
            <a:r>
              <a:rPr lang="en-US" altLang="en-US"/>
              <a:t>, then</a:t>
            </a:r>
            <a:r>
              <a:rPr lang="en-US" altLang="en-US" i="1"/>
              <a:t> P</a:t>
            </a:r>
            <a:r>
              <a:rPr lang="en-US" altLang="en-US" i="1" baseline="-25000"/>
              <a:t>i</a:t>
            </a:r>
            <a:r>
              <a:rPr lang="en-US" altLang="en-US"/>
              <a:t> may need </a:t>
            </a:r>
            <a:r>
              <a:rPr lang="en-US" altLang="en-US" i="1"/>
              <a:t>k</a:t>
            </a:r>
            <a:r>
              <a:rPr lang="en-US" altLang="en-US"/>
              <a:t> more instances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r>
              <a:rPr lang="en-US" altLang="en-US" baseline="-25000"/>
              <a:t> </a:t>
            </a:r>
            <a:r>
              <a:rPr lang="en-US" altLang="en-US"/>
              <a:t>to complete its task</a:t>
            </a:r>
          </a:p>
          <a:p>
            <a:pPr lvl="2">
              <a:buFont typeface="Webdings" panose="05030102010509060703" pitchFamily="18" charset="2"/>
              <a:buNone/>
            </a:pPr>
            <a:br>
              <a:rPr lang="en-US" altLang="en-US"/>
            </a:br>
            <a:r>
              <a:rPr lang="en-US" altLang="en-US" i="1"/>
              <a:t>Need</a:t>
            </a:r>
            <a:r>
              <a:rPr lang="en-US" altLang="en-US"/>
              <a:t> [</a:t>
            </a:r>
            <a:r>
              <a:rPr lang="en-US" altLang="en-US" i="1"/>
              <a:t>i,j]</a:t>
            </a:r>
            <a:r>
              <a:rPr lang="en-US" altLang="en-US"/>
              <a:t> = </a:t>
            </a:r>
            <a:r>
              <a:rPr lang="en-US" altLang="en-US" i="1"/>
              <a:t>Max</a:t>
            </a:r>
            <a:r>
              <a:rPr lang="en-US" altLang="en-US"/>
              <a:t>[</a:t>
            </a:r>
            <a:r>
              <a:rPr lang="en-US" altLang="en-US" i="1"/>
              <a:t>i,j</a:t>
            </a:r>
            <a:r>
              <a:rPr lang="en-US" altLang="en-US"/>
              <a:t>] – </a:t>
            </a:r>
            <a:r>
              <a:rPr lang="en-US" altLang="en-US" i="1"/>
              <a:t>Allocation</a:t>
            </a:r>
            <a:r>
              <a:rPr lang="en-US" altLang="en-US"/>
              <a:t> [</a:t>
            </a:r>
            <a:r>
              <a:rPr lang="en-US" altLang="en-US" i="1"/>
              <a:t>i,j</a:t>
            </a:r>
            <a:r>
              <a:rPr lang="en-US" altLang="en-US"/>
              <a:t>]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40147A13-123D-4887-8537-3FD7C5D3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108075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Let </a:t>
            </a:r>
            <a:r>
              <a:rPr kumimoji="0" lang="en-US" altLang="en-US" i="1"/>
              <a:t>n</a:t>
            </a:r>
            <a:r>
              <a:rPr kumimoji="0" lang="en-US" altLang="en-US"/>
              <a:t> = number of processes, and </a:t>
            </a:r>
            <a:r>
              <a:rPr kumimoji="0" lang="en-US" altLang="en-US" i="1"/>
              <a:t>m </a:t>
            </a:r>
            <a:r>
              <a:rPr kumimoji="0" lang="en-US" altLang="en-US"/>
              <a:t>= number of resources types.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E0F3AA83-B430-4DF9-BE44-4CFCC20E9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Safety Algorithm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BD651DE2-BC4F-45BE-AD37-57F85A251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1157288"/>
            <a:ext cx="7372350" cy="49434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1.	Let </a:t>
            </a:r>
            <a:r>
              <a:rPr lang="en-US" altLang="en-US" b="1" i="1">
                <a:solidFill>
                  <a:srgbClr val="000000"/>
                </a:solidFill>
              </a:rPr>
              <a:t>Work</a:t>
            </a:r>
            <a:r>
              <a:rPr lang="en-US" altLang="en-US" i="1">
                <a:solidFill>
                  <a:srgbClr val="000000"/>
                </a:solidFill>
              </a:rPr>
              <a:t> </a:t>
            </a:r>
            <a:r>
              <a:rPr lang="en-US" altLang="en-US"/>
              <a:t>and </a:t>
            </a:r>
            <a:r>
              <a:rPr lang="en-US" altLang="en-US" b="1" i="1">
                <a:solidFill>
                  <a:srgbClr val="000000"/>
                </a:solidFill>
              </a:rPr>
              <a:t>Finish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/>
              <a:t>be vectors of length</a:t>
            </a:r>
            <a:r>
              <a:rPr lang="en-US" altLang="en-US" i="1"/>
              <a:t> m</a:t>
            </a:r>
            <a:r>
              <a:rPr lang="en-US" altLang="en-US"/>
              <a:t> and</a:t>
            </a:r>
            <a:r>
              <a:rPr lang="en-US" altLang="en-US" i="1"/>
              <a:t> n</a:t>
            </a:r>
            <a:r>
              <a:rPr lang="en-US" altLang="en-US"/>
              <a:t>, respectively.  Initialize: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/>
              <a:t>Work </a:t>
            </a:r>
            <a:r>
              <a:rPr lang="en-US" altLang="en-US" b="1"/>
              <a:t>= </a:t>
            </a:r>
            <a:r>
              <a:rPr lang="en-US" altLang="en-US" b="1" i="1"/>
              <a:t>Available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/>
              <a:t>Finish 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</a:t>
            </a:r>
            <a:r>
              <a:rPr lang="en-US" altLang="en-US" b="1" i="1"/>
              <a:t> false </a:t>
            </a:r>
            <a:r>
              <a:rPr lang="en-US" altLang="en-US" b="1"/>
              <a:t>for</a:t>
            </a:r>
            <a:r>
              <a:rPr lang="en-US" altLang="en-US" b="1" i="1"/>
              <a:t> i</a:t>
            </a:r>
            <a:r>
              <a:rPr lang="en-US" altLang="en-US" b="1"/>
              <a:t> = 0, 1, …, </a:t>
            </a:r>
            <a:r>
              <a:rPr lang="en-US" altLang="en-US" b="1" i="1"/>
              <a:t>n- </a:t>
            </a:r>
            <a:r>
              <a:rPr lang="en-US" altLang="en-US" b="1"/>
              <a:t>1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2.	Find an </a:t>
            </a:r>
            <a:r>
              <a:rPr lang="en-US" altLang="en-US" b="1" i="1"/>
              <a:t>i</a:t>
            </a:r>
            <a:r>
              <a:rPr lang="en-US" altLang="en-US" i="1"/>
              <a:t> </a:t>
            </a:r>
            <a:r>
              <a:rPr lang="en-US" altLang="en-US"/>
              <a:t>such that both: 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(a) </a:t>
            </a:r>
            <a:r>
              <a:rPr lang="en-US" altLang="en-US" b="1" i="1"/>
              <a:t>Finish</a:t>
            </a:r>
            <a:r>
              <a:rPr lang="en-US" altLang="en-US" b="1"/>
              <a:t> [</a:t>
            </a:r>
            <a:r>
              <a:rPr lang="en-US" altLang="en-US" b="1" i="1"/>
              <a:t>i</a:t>
            </a:r>
            <a:r>
              <a:rPr lang="en-US" altLang="en-US" b="1"/>
              <a:t>] = </a:t>
            </a:r>
            <a:r>
              <a:rPr lang="en-US" altLang="en-US" b="1" i="1"/>
              <a:t>false</a:t>
            </a:r>
            <a:endParaRPr lang="en-US" altLang="en-US" b="1"/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(b) </a:t>
            </a:r>
            <a:r>
              <a:rPr lang="en-US" altLang="en-US" b="1" i="1"/>
              <a:t>Need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Work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If no such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 b="1" i="1">
                <a:sym typeface="Symbol" panose="05050102010706020507" pitchFamily="18" charset="2"/>
              </a:rPr>
              <a:t>i </a:t>
            </a:r>
            <a:r>
              <a:rPr lang="en-US" altLang="en-US">
                <a:sym typeface="Symbol" panose="05050102010706020507" pitchFamily="18" charset="2"/>
              </a:rPr>
              <a:t>exists, go to step 4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/>
              <a:t>3.  </a:t>
            </a:r>
            <a:r>
              <a:rPr lang="en-US" altLang="en-US" b="1" i="1"/>
              <a:t>Work</a:t>
            </a:r>
            <a:r>
              <a:rPr lang="en-US" altLang="en-US" b="1"/>
              <a:t> = </a:t>
            </a:r>
            <a:r>
              <a:rPr lang="en-US" altLang="en-US" b="1" i="1"/>
              <a:t>Work </a:t>
            </a:r>
            <a:r>
              <a:rPr lang="en-US" altLang="en-US" b="1"/>
              <a:t>+ </a:t>
            </a:r>
            <a:r>
              <a:rPr lang="en-US" altLang="en-US" b="1" i="1"/>
              <a:t>Allocation</a:t>
            </a:r>
            <a:r>
              <a:rPr lang="en-US" altLang="en-US" b="1" i="1" baseline="-25000"/>
              <a:t>i</a:t>
            </a:r>
            <a:br>
              <a:rPr lang="en-US" altLang="en-US" b="1"/>
            </a:br>
            <a:r>
              <a:rPr lang="en-US" altLang="en-US" b="1" i="1"/>
              <a:t>Finish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</a:t>
            </a:r>
            <a:r>
              <a:rPr lang="en-US" altLang="en-US" b="1" i="1"/>
              <a:t> true</a:t>
            </a:r>
            <a:br>
              <a:rPr lang="en-US" altLang="en-US" b="1"/>
            </a:br>
            <a:r>
              <a:rPr lang="en-US" altLang="en-US"/>
              <a:t>go to step 2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4.	If </a:t>
            </a:r>
            <a:r>
              <a:rPr lang="en-US" altLang="en-US" b="1" i="1"/>
              <a:t>Finish</a:t>
            </a:r>
            <a:r>
              <a:rPr lang="en-US" altLang="en-US" b="1"/>
              <a:t> [</a:t>
            </a:r>
            <a:r>
              <a:rPr lang="en-US" altLang="en-US" b="1" i="1"/>
              <a:t>i</a:t>
            </a:r>
            <a:r>
              <a:rPr lang="en-US" altLang="en-US" b="1"/>
              <a:t>] == </a:t>
            </a:r>
            <a:r>
              <a:rPr lang="en-US" altLang="en-US" b="1" i="1"/>
              <a:t>true</a:t>
            </a:r>
            <a:r>
              <a:rPr lang="en-US" altLang="en-US" b="1"/>
              <a:t> </a:t>
            </a:r>
            <a:r>
              <a:rPr lang="en-US" altLang="en-US"/>
              <a:t>for all </a:t>
            </a:r>
            <a:r>
              <a:rPr lang="en-US" altLang="en-US" b="1" i="1"/>
              <a:t>i</a:t>
            </a:r>
            <a:r>
              <a:rPr lang="en-US" altLang="en-US"/>
              <a:t>, then the system is in a safe state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8936E21-6E20-47EE-A5FB-AE2D24FE3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3175" y="231775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Resource-Request Algorithm for Process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i</a:t>
            </a:r>
            <a:endParaRPr lang="en-US" altLang="en-US" sz="2800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06C7BEFA-7635-4528-9CA3-C327B5A66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114425"/>
            <a:ext cx="7642225" cy="46863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/>
              <a:t>     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/>
              <a:t> = request vector for process </a:t>
            </a:r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/>
              <a:t>.  If 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 b="1" baseline="-25000"/>
              <a:t> </a:t>
            </a:r>
            <a:r>
              <a:rPr lang="en-US" altLang="en-US" b="1"/>
              <a:t>[</a:t>
            </a:r>
            <a:r>
              <a:rPr lang="en-US" altLang="en-US" b="1" i="1"/>
              <a:t>j</a:t>
            </a:r>
            <a:r>
              <a:rPr lang="en-US" altLang="en-US" b="1"/>
              <a:t>] = </a:t>
            </a:r>
            <a:r>
              <a:rPr lang="en-US" altLang="en-US" b="1" i="1"/>
              <a:t>k</a:t>
            </a:r>
            <a:r>
              <a:rPr lang="en-US" altLang="en-US" b="1"/>
              <a:t> </a:t>
            </a:r>
            <a:r>
              <a:rPr lang="en-US" altLang="en-US"/>
              <a:t>then process </a:t>
            </a:r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/>
              <a:t> wants </a:t>
            </a:r>
            <a:r>
              <a:rPr lang="en-US" altLang="en-US" b="1" i="1"/>
              <a:t>k</a:t>
            </a:r>
            <a:r>
              <a:rPr lang="en-US" altLang="en-US"/>
              <a:t> instances of resource type </a:t>
            </a:r>
            <a:r>
              <a:rPr lang="en-US" altLang="en-US" b="1" i="1"/>
              <a:t>R</a:t>
            </a:r>
            <a:r>
              <a:rPr lang="en-US" altLang="en-US" b="1" i="1" baseline="-25000"/>
              <a:t>j</a:t>
            </a:r>
            <a:endParaRPr lang="en-US" altLang="en-US" b="1" baseline="-2500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1.	If 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 b="1" i="1"/>
              <a:t> </a:t>
            </a:r>
            <a:r>
              <a:rPr lang="en-US" altLang="en-US" b="1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Need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i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go to step 2.  Otherwise, raise error condition, since process has exceeded its maximum claim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2.	If 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Available</a:t>
            </a:r>
            <a:r>
              <a:rPr lang="en-US" altLang="en-US">
                <a:sym typeface="Symbol" panose="05050102010706020507" pitchFamily="18" charset="2"/>
              </a:rPr>
              <a:t>, go to step 3.  Otherwise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 must wait, since resources are not available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3.	Pretend to allocate requested resources to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by modifying the state as follows: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>
                <a:sym typeface="Symbol" panose="05050102010706020507" pitchFamily="18" charset="2"/>
              </a:rPr>
              <a:t>		</a:t>
            </a:r>
            <a:r>
              <a:rPr lang="en-US" altLang="en-US" b="1" i="1">
                <a:sym typeface="Symbol" panose="05050102010706020507" pitchFamily="18" charset="2"/>
              </a:rPr>
              <a:t>Available</a:t>
            </a:r>
            <a:r>
              <a:rPr lang="en-US" altLang="en-US" b="1">
                <a:sym typeface="Symbol" panose="05050102010706020507" pitchFamily="18" charset="2"/>
              </a:rPr>
              <a:t> = </a:t>
            </a:r>
            <a:r>
              <a:rPr lang="en-US" altLang="en-US" b="1" i="1">
                <a:sym typeface="Symbol" panose="05050102010706020507" pitchFamily="18" charset="2"/>
              </a:rPr>
              <a:t>Available  </a:t>
            </a:r>
            <a:r>
              <a:rPr lang="en-US" altLang="en-US" b="1">
                <a:sym typeface="Symbol" panose="05050102010706020507" pitchFamily="18" charset="2"/>
              </a:rPr>
              <a:t>–</a:t>
            </a:r>
            <a:r>
              <a:rPr lang="en-US" altLang="en-US" b="1" i="1">
                <a:sym typeface="Symbol" panose="05050102010706020507" pitchFamily="18" charset="2"/>
              </a:rPr>
              <a:t> Request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i="1">
                <a:sym typeface="Symbol" panose="05050102010706020507" pitchFamily="18" charset="2"/>
              </a:rPr>
              <a:t>;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		</a:t>
            </a:r>
            <a:r>
              <a:rPr lang="en-US" altLang="en-US" b="1" i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baseline="-25000">
                <a:sym typeface="Symbol" panose="05050102010706020507" pitchFamily="18" charset="2"/>
              </a:rPr>
              <a:t> </a:t>
            </a:r>
            <a:r>
              <a:rPr lang="en-US" altLang="en-US" b="1">
                <a:sym typeface="Symbol" panose="05050102010706020507" pitchFamily="18" charset="2"/>
              </a:rPr>
              <a:t>= </a:t>
            </a:r>
            <a:r>
              <a:rPr lang="en-US" altLang="en-US" b="1" i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 + </a:t>
            </a:r>
            <a:r>
              <a:rPr lang="en-US" altLang="en-US" b="1" i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;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		</a:t>
            </a:r>
            <a:r>
              <a:rPr lang="en-US" altLang="en-US" b="1" i="1">
                <a:sym typeface="Symbol" panose="05050102010706020507" pitchFamily="18" charset="2"/>
              </a:rPr>
              <a:t>Need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i="1">
                <a:sym typeface="Symbol" panose="05050102010706020507" pitchFamily="18" charset="2"/>
              </a:rPr>
              <a:t> </a:t>
            </a:r>
            <a:r>
              <a:rPr lang="en-US" altLang="en-US" b="1">
                <a:sym typeface="Symbol" panose="05050102010706020507" pitchFamily="18" charset="2"/>
              </a:rPr>
              <a:t>=</a:t>
            </a:r>
            <a:r>
              <a:rPr lang="en-US" altLang="en-US" b="1" i="1">
                <a:sym typeface="Symbol" panose="05050102010706020507" pitchFamily="18" charset="2"/>
              </a:rPr>
              <a:t> Need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 – </a:t>
            </a:r>
            <a:r>
              <a:rPr lang="en-US" altLang="en-US" b="1" i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i="1">
                <a:sym typeface="Symbol" panose="05050102010706020507" pitchFamily="18" charset="2"/>
              </a:rPr>
              <a:t>;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If safe  the resources are allocated to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If unsafe 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must wait, and the old resource-allocation state is restored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DAA7763-A0D0-42AF-9D2D-6C321945A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152400"/>
            <a:ext cx="7664450" cy="576263"/>
          </a:xfrm>
        </p:spPr>
        <p:txBody>
          <a:bodyPr/>
          <a:lstStyle/>
          <a:p>
            <a:pPr eaLnBrk="1" hangingPunct="1"/>
            <a:r>
              <a:rPr lang="en-US" altLang="en-US"/>
              <a:t>Example of Banker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 altLang="en-US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740EAF98-A96A-49B4-AFE1-D2C84DC46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360488"/>
            <a:ext cx="7923212" cy="454025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5 processes </a:t>
            </a:r>
            <a:r>
              <a:rPr lang="en-US" altLang="en-US" i="1"/>
              <a:t>P</a:t>
            </a:r>
            <a:r>
              <a:rPr lang="en-US" altLang="en-US" baseline="-25000"/>
              <a:t>0  </a:t>
            </a:r>
            <a:r>
              <a:rPr lang="en-US" altLang="en-US"/>
              <a:t>through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;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      3 resource types: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              </a:t>
            </a:r>
            <a:r>
              <a:rPr lang="en-US" altLang="en-US" i="1"/>
              <a:t>A</a:t>
            </a:r>
            <a:r>
              <a:rPr lang="en-US" altLang="en-US"/>
              <a:t> (10 instances),  </a:t>
            </a:r>
            <a:r>
              <a:rPr lang="en-US" altLang="en-US" i="1"/>
              <a:t>B</a:t>
            </a:r>
            <a:r>
              <a:rPr lang="en-US" altLang="en-US"/>
              <a:t> (5instances), and </a:t>
            </a:r>
            <a:r>
              <a:rPr lang="en-US" altLang="en-US" i="1"/>
              <a:t>C</a:t>
            </a:r>
            <a:r>
              <a:rPr lang="en-US" altLang="en-US"/>
              <a:t> (7 instances)</a:t>
            </a:r>
          </a:p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Snapshot at time </a:t>
            </a:r>
            <a:r>
              <a:rPr lang="en-US" altLang="en-US" i="1"/>
              <a:t>T</a:t>
            </a:r>
            <a:r>
              <a:rPr lang="en-US" altLang="en-US" baseline="-25000"/>
              <a:t>0</a:t>
            </a:r>
            <a:r>
              <a:rPr lang="en-US" altLang="en-US"/>
              <a:t>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	</a:t>
            </a:r>
            <a:r>
              <a:rPr lang="en-US" altLang="en-US" i="1" u="sng"/>
              <a:t>Allocation</a:t>
            </a:r>
            <a:r>
              <a:rPr lang="en-US" altLang="en-US" i="1"/>
              <a:t>	  </a:t>
            </a:r>
            <a:r>
              <a:rPr lang="en-US" altLang="en-US" i="1" u="sng"/>
              <a:t>Max</a:t>
            </a:r>
            <a:r>
              <a:rPr lang="en-US" altLang="en-US" i="1"/>
              <a:t>	</a:t>
            </a:r>
            <a:r>
              <a:rPr lang="en-US" altLang="en-US" i="1" u="sng"/>
              <a:t>Available</a:t>
            </a:r>
            <a:endParaRPr lang="en-US" altLang="en-US" i="1"/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/>
              <a:t>			A B C	       A B C 	A B C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0	</a:t>
            </a:r>
            <a:r>
              <a:rPr lang="en-US" altLang="en-US"/>
              <a:t>0 1 0	         7 5 3 	3 3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1	</a:t>
            </a:r>
            <a:r>
              <a:rPr lang="en-US" altLang="en-US"/>
              <a:t>2 0 0 	        3 2 2 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3 0 2 	        9 0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2 1 1 	        2 2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	         4 3 3  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DAA4A04-6374-4476-96E9-BFED0293A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EF109DC-56FB-4A7D-B6AB-30D374C1E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233488"/>
            <a:ext cx="5962650" cy="4500562"/>
          </a:xfrm>
        </p:spPr>
        <p:txBody>
          <a:bodyPr/>
          <a:lstStyle/>
          <a:p>
            <a:r>
              <a:rPr lang="en-US" altLang="en-US"/>
              <a:t>Illustrate how deadlock can occur when mutex locks are used</a:t>
            </a:r>
          </a:p>
          <a:p>
            <a:r>
              <a:rPr lang="en-US" altLang="en-US"/>
              <a:t>Define the four necessary conditions that characterize deadlock</a:t>
            </a:r>
          </a:p>
          <a:p>
            <a:r>
              <a:rPr lang="en-US" altLang="en-US"/>
              <a:t>Identify a deadlock situation in a resource allocation graph</a:t>
            </a:r>
          </a:p>
          <a:p>
            <a:r>
              <a:rPr lang="en-US" altLang="en-US"/>
              <a:t>Evaluate the four different approaches for preventing deadlocks</a:t>
            </a:r>
          </a:p>
          <a:p>
            <a:r>
              <a:rPr lang="en-US" altLang="en-US"/>
              <a:t>Apply the banker’s algorithm for deadlock avoidance</a:t>
            </a:r>
          </a:p>
          <a:p>
            <a:r>
              <a:rPr lang="en-US" altLang="en-US"/>
              <a:t>Apply the deadlock detection algorithm</a:t>
            </a:r>
          </a:p>
          <a:p>
            <a:r>
              <a:rPr lang="en-US" altLang="en-US"/>
              <a:t>Evaluate approaches for recovering from deadlock</a:t>
            </a:r>
          </a:p>
          <a:p>
            <a:endParaRPr lang="en-US" altLang="en-US"/>
          </a:p>
          <a:p>
            <a:pPr>
              <a:buSzPct val="85000"/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0708A285-4F53-4E19-BE3C-268D6BC01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90BF84AC-B063-4692-BEBF-5D6B18BDC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1136650"/>
            <a:ext cx="7724775" cy="4640263"/>
          </a:xfrm>
        </p:spPr>
        <p:txBody>
          <a:bodyPr/>
          <a:lstStyle/>
          <a:p>
            <a:pPr>
              <a:tabLst>
                <a:tab pos="2452688" algn="l"/>
                <a:tab pos="3492500" algn="ctr"/>
              </a:tabLst>
            </a:pPr>
            <a:r>
              <a:rPr lang="en-US" altLang="en-US"/>
              <a:t>The content of the matrix </a:t>
            </a:r>
            <a:r>
              <a:rPr lang="en-US" altLang="en-US" b="1" i="1"/>
              <a:t>Need</a:t>
            </a:r>
            <a:r>
              <a:rPr lang="en-US" altLang="en-US"/>
              <a:t> is defined to be </a:t>
            </a:r>
            <a:r>
              <a:rPr lang="en-US" altLang="en-US" b="1" i="1"/>
              <a:t>Max</a:t>
            </a:r>
            <a:r>
              <a:rPr lang="en-US" altLang="en-US" b="1"/>
              <a:t> – </a:t>
            </a:r>
            <a:r>
              <a:rPr lang="en-US" altLang="en-US" b="1" i="1"/>
              <a:t>Allocation</a:t>
            </a:r>
            <a:endParaRPr lang="en-US" altLang="en-US" b="1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endParaRPr lang="en-US" altLang="en-US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	</a:t>
            </a:r>
            <a:r>
              <a:rPr lang="en-US" altLang="en-US" i="1" u="sng"/>
              <a:t>Need</a:t>
            </a:r>
            <a:endParaRPr lang="en-US" altLang="en-US" u="sng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	</a:t>
            </a:r>
            <a:r>
              <a:rPr lang="en-US" altLang="en-US" i="1"/>
              <a:t>A B C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0	</a:t>
            </a:r>
            <a:r>
              <a:rPr lang="en-US" altLang="en-US"/>
              <a:t>7 4 3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1	</a:t>
            </a:r>
            <a:r>
              <a:rPr lang="en-US" altLang="en-US"/>
              <a:t>1 2 2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6 0 0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0 1 1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4 3 1 </a:t>
            </a:r>
            <a:br>
              <a:rPr lang="en-US" altLang="en-US"/>
            </a:br>
            <a:endParaRPr lang="en-US" altLang="en-US"/>
          </a:p>
          <a:p>
            <a:pPr>
              <a:tabLst>
                <a:tab pos="2452688" algn="l"/>
                <a:tab pos="3492500" algn="ctr"/>
              </a:tabLst>
            </a:pPr>
            <a:r>
              <a:rPr lang="en-US" altLang="en-US"/>
              <a:t>The system is in a safe state since the sequence &lt;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&gt; satisfies safety criteria</a:t>
            </a:r>
            <a:endParaRPr lang="en-US" altLang="en-US" baseline="-25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4A58E7E9-2A4E-4090-A017-F50396AF1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1431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Example: 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Request (1,0,2)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9501A40C-2B93-4A40-8B28-D0C9AA419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1103313"/>
            <a:ext cx="7766050" cy="5103812"/>
          </a:xfrm>
        </p:spPr>
        <p:txBody>
          <a:bodyPr/>
          <a:lstStyle/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Check that Request </a:t>
            </a:r>
            <a:r>
              <a:rPr lang="en-US" altLang="en-US">
                <a:sym typeface="Symbol" panose="05050102010706020507" pitchFamily="18" charset="2"/>
              </a:rPr>
              <a:t> Available (that is, (1,0,2)  (3,3,2)  true</a:t>
            </a:r>
            <a:endParaRPr lang="en-US" altLang="en-US" i="1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/>
              <a:t>			</a:t>
            </a:r>
            <a:r>
              <a:rPr lang="en-US" altLang="en-US" i="1" u="sng"/>
              <a:t>Allocation</a:t>
            </a:r>
            <a:r>
              <a:rPr lang="en-US" altLang="en-US" i="1"/>
              <a:t>	</a:t>
            </a:r>
            <a:r>
              <a:rPr lang="en-US" altLang="en-US" i="1" u="sng"/>
              <a:t>Need</a:t>
            </a:r>
            <a:r>
              <a:rPr lang="en-US" altLang="en-US" i="1"/>
              <a:t>	   </a:t>
            </a:r>
            <a:r>
              <a:rPr lang="en-US" altLang="en-US" i="1" u="sng"/>
              <a:t>Available</a:t>
            </a:r>
            <a:endParaRPr lang="en-US" altLang="en-US" i="1"/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/>
              <a:t>			A B C	A B C	 A B C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0 1 0 	7 4 3 	2 3 0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	      3 0 2             0 2 0 	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3 0 2 	 6 0 0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2 1 1 	0 1 1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 	 4 3 1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Executing safety algorithm shows that sequence &lt; </a:t>
            </a:r>
            <a:r>
              <a:rPr lang="en-US" altLang="en-US" b="1" i="1"/>
              <a:t>P</a:t>
            </a:r>
            <a:r>
              <a:rPr lang="en-US" altLang="en-US" b="1" baseline="-25000"/>
              <a:t>1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3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/>
              <a:t>&gt; satisfies safety requirement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Can request for (3,3,0) by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/>
              <a:t> be granted?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Can request for (0,2,0) by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 be granted?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CF5CE5C5-52B6-4254-A4F1-788FDA6F7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198438"/>
            <a:ext cx="7421562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Detection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5497F55F-14E8-4D80-88D3-69F67554B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233488"/>
            <a:ext cx="7391400" cy="4530725"/>
          </a:xfrm>
        </p:spPr>
        <p:txBody>
          <a:bodyPr/>
          <a:lstStyle/>
          <a:p>
            <a:r>
              <a:rPr lang="en-US" altLang="en-US"/>
              <a:t>Allow system to enter deadlock state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Detection algorithm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Recovery scheme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F2FCEF9B-89D9-486E-A9F0-EDA39255C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-141288"/>
            <a:ext cx="7772400" cy="844551"/>
          </a:xfrm>
        </p:spPr>
        <p:txBody>
          <a:bodyPr/>
          <a:lstStyle/>
          <a:p>
            <a:pPr eaLnBrk="1" hangingPunct="1"/>
            <a:r>
              <a:rPr lang="en-US" altLang="en-US" sz="2800"/>
              <a:t>Single Instance of Each Resource Type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E61FD920-740E-450C-A1F1-E4E44E316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73163"/>
            <a:ext cx="7585075" cy="4511675"/>
          </a:xfrm>
        </p:spPr>
        <p:txBody>
          <a:bodyPr/>
          <a:lstStyle/>
          <a:p>
            <a:r>
              <a:rPr lang="en-US" altLang="en-US"/>
              <a:t>Maintain </a:t>
            </a:r>
            <a:r>
              <a:rPr lang="en-US" altLang="en-US" b="1">
                <a:solidFill>
                  <a:srgbClr val="3366FF"/>
                </a:solidFill>
              </a:rPr>
              <a:t>wait-for </a:t>
            </a:r>
            <a:r>
              <a:rPr lang="en-US" altLang="en-US"/>
              <a:t>graph</a:t>
            </a:r>
          </a:p>
          <a:p>
            <a:pPr lvl="1"/>
            <a:r>
              <a:rPr lang="en-US" altLang="en-US"/>
              <a:t>Nodes are processes</a:t>
            </a:r>
          </a:p>
          <a:p>
            <a:pPr lvl="1"/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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j   </a:t>
            </a:r>
            <a:r>
              <a:rPr lang="en-US" altLang="en-US">
                <a:sym typeface="Symbol" panose="05050102010706020507" pitchFamily="18" charset="2"/>
              </a:rPr>
              <a:t>if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is waiting for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j</a:t>
            </a:r>
            <a:br>
              <a:rPr lang="en-US" altLang="en-US" b="1" i="1">
                <a:sym typeface="Symbol" panose="05050102010706020507" pitchFamily="18" charset="2"/>
              </a:rPr>
            </a:br>
            <a:endParaRPr lang="en-US" altLang="en-US" b="1" i="1">
              <a:sym typeface="Symbol" panose="05050102010706020507" pitchFamily="18" charset="2"/>
            </a:endParaRPr>
          </a:p>
          <a:p>
            <a:r>
              <a:rPr lang="en-US" altLang="en-US"/>
              <a:t>Periodically invoke an algorithm that searches for a cycle in the graph. If there is a cycle, there exists a deadlock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An algorithm to detect a cycle in a graph requires an order of</a:t>
            </a:r>
            <a:r>
              <a:rPr lang="en-US" altLang="en-US" i="1"/>
              <a:t> </a:t>
            </a:r>
            <a:r>
              <a:rPr lang="en-US" altLang="en-US" b="1" i="1"/>
              <a:t>n</a:t>
            </a:r>
            <a:r>
              <a:rPr lang="en-US" altLang="en-US" b="1" baseline="30000"/>
              <a:t>2</a:t>
            </a:r>
            <a:r>
              <a:rPr lang="en-US" altLang="en-US" b="1"/>
              <a:t> </a:t>
            </a:r>
            <a:r>
              <a:rPr lang="en-US" altLang="en-US"/>
              <a:t>operations, where </a:t>
            </a:r>
            <a:r>
              <a:rPr lang="en-US" altLang="en-US" b="1" i="1"/>
              <a:t>n</a:t>
            </a:r>
            <a:r>
              <a:rPr lang="en-US" altLang="en-US"/>
              <a:t> is the number of vertices in the graph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ADC09233-65CD-4D7B-A072-D357FAF7E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663" y="266700"/>
            <a:ext cx="7751762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Resource-Allocation Graph and  Wait-for Graph</a:t>
            </a:r>
          </a:p>
        </p:txBody>
      </p:sp>
      <p:sp>
        <p:nvSpPr>
          <p:cNvPr id="66562" name="Text Box 5">
            <a:extLst>
              <a:ext uri="{FF2B5EF4-FFF2-40B4-BE49-F238E27FC236}">
                <a16:creationId xmlns:a16="http://schemas.microsoft.com/office/drawing/2014/main" id="{3ACDD872-F069-4BDF-B3B4-E0297FBF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529431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Resource-Allocation Graph</a:t>
            </a:r>
          </a:p>
        </p:txBody>
      </p:sp>
      <p:sp>
        <p:nvSpPr>
          <p:cNvPr id="66563" name="Text Box 6">
            <a:extLst>
              <a:ext uri="{FF2B5EF4-FFF2-40B4-BE49-F238E27FC236}">
                <a16:creationId xmlns:a16="http://schemas.microsoft.com/office/drawing/2014/main" id="{0099B350-BA76-4A25-9E93-9008C89B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294313"/>
            <a:ext cx="314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Corresponding wait-for graph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44D8972C-3CF1-4A8D-A106-BA3C7FF9A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252538"/>
            <a:ext cx="57404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5F42CE91-5FE2-416A-B46B-AC5FE43D6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161925"/>
            <a:ext cx="7772400" cy="628650"/>
          </a:xfrm>
        </p:spPr>
        <p:txBody>
          <a:bodyPr/>
          <a:lstStyle/>
          <a:p>
            <a:pPr eaLnBrk="1" hangingPunct="1"/>
            <a:r>
              <a:rPr lang="en-US" altLang="en-US"/>
              <a:t>Several Instances of a Resource Type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DF7460B2-DF3B-487E-93BD-97E9CE053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87450"/>
            <a:ext cx="7015163" cy="3851275"/>
          </a:xfrm>
        </p:spPr>
        <p:txBody>
          <a:bodyPr/>
          <a:lstStyle/>
          <a:p>
            <a:r>
              <a:rPr lang="en-US" altLang="en-US" b="1">
                <a:solidFill>
                  <a:srgbClr val="000000"/>
                </a:solidFill>
              </a:rPr>
              <a:t>Available</a:t>
            </a:r>
            <a:r>
              <a:rPr lang="en-US" altLang="en-US" i="1"/>
              <a:t>:</a:t>
            </a:r>
            <a:r>
              <a:rPr lang="en-US" altLang="en-US"/>
              <a:t>  A vector of length </a:t>
            </a:r>
            <a:r>
              <a:rPr lang="en-US" altLang="en-US" b="1" i="1"/>
              <a:t>m</a:t>
            </a:r>
            <a:r>
              <a:rPr lang="en-US" altLang="en-US"/>
              <a:t> indicates the number of available resources of each type</a:t>
            </a:r>
          </a:p>
          <a:p>
            <a:r>
              <a:rPr lang="en-US" altLang="en-US" b="1">
                <a:solidFill>
                  <a:srgbClr val="000000"/>
                </a:solidFill>
              </a:rPr>
              <a:t>Allocation</a:t>
            </a:r>
            <a:r>
              <a:rPr lang="en-US" altLang="en-US" i="1"/>
              <a:t>:</a:t>
            </a:r>
            <a:r>
              <a:rPr lang="en-US" altLang="en-US"/>
              <a:t>  An </a:t>
            </a:r>
            <a:r>
              <a:rPr lang="en-US" altLang="en-US" b="1" i="1"/>
              <a:t>n </a:t>
            </a:r>
            <a:r>
              <a:rPr lang="en-US" altLang="en-US" b="1"/>
              <a:t>x</a:t>
            </a:r>
            <a:r>
              <a:rPr lang="en-US" altLang="en-US" b="1" i="1"/>
              <a:t> m</a:t>
            </a:r>
            <a:r>
              <a:rPr lang="en-US" altLang="en-US" b="1"/>
              <a:t> </a:t>
            </a:r>
            <a:r>
              <a:rPr lang="en-US" altLang="en-US"/>
              <a:t>matrix defines the number of resources of each type currently allocated to each process</a:t>
            </a:r>
          </a:p>
          <a:p>
            <a:r>
              <a:rPr lang="en-US" altLang="en-US" b="1">
                <a:solidFill>
                  <a:srgbClr val="000000"/>
                </a:solidFill>
              </a:rPr>
              <a:t>Request</a:t>
            </a:r>
            <a:r>
              <a:rPr lang="en-US" altLang="en-US" i="1"/>
              <a:t>:</a:t>
            </a:r>
            <a:r>
              <a:rPr lang="en-US" altLang="en-US"/>
              <a:t>  An </a:t>
            </a:r>
            <a:r>
              <a:rPr lang="en-US" altLang="en-US" b="1" i="1"/>
              <a:t>n </a:t>
            </a:r>
            <a:r>
              <a:rPr lang="en-US" altLang="en-US" b="1"/>
              <a:t>x</a:t>
            </a:r>
            <a:r>
              <a:rPr lang="en-US" altLang="en-US" b="1" i="1"/>
              <a:t> m</a:t>
            </a:r>
            <a:r>
              <a:rPr lang="en-US" altLang="en-US" b="1"/>
              <a:t> </a:t>
            </a:r>
            <a:r>
              <a:rPr lang="en-US" altLang="en-US"/>
              <a:t>matrix indicates the current request  of each process.  If </a:t>
            </a:r>
            <a:r>
              <a:rPr lang="en-US" altLang="en-US" b="1" i="1"/>
              <a:t>Request 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][</a:t>
            </a:r>
            <a:r>
              <a:rPr lang="en-US" altLang="en-US" b="1" i="1"/>
              <a:t>j</a:t>
            </a:r>
            <a:r>
              <a:rPr lang="en-US" altLang="en-US" b="1"/>
              <a:t>] = </a:t>
            </a:r>
            <a:r>
              <a:rPr lang="en-US" altLang="en-US" b="1" i="1"/>
              <a:t>k</a:t>
            </a:r>
            <a:r>
              <a:rPr lang="en-US" altLang="en-US"/>
              <a:t>, then process</a:t>
            </a:r>
            <a:r>
              <a:rPr lang="en-US" altLang="en-US" i="1"/>
              <a:t> </a:t>
            </a:r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/>
              <a:t> is requesting</a:t>
            </a:r>
            <a:r>
              <a:rPr lang="en-US" altLang="en-US" i="1"/>
              <a:t> </a:t>
            </a:r>
            <a:r>
              <a:rPr lang="en-US" altLang="en-US" b="1" i="1"/>
              <a:t>k</a:t>
            </a:r>
            <a:r>
              <a:rPr lang="en-US" altLang="en-US"/>
              <a:t> more instances of resource type </a:t>
            </a:r>
            <a:r>
              <a:rPr lang="en-US" altLang="en-US" b="1" i="1"/>
              <a:t>R</a:t>
            </a:r>
            <a:r>
              <a:rPr lang="en-US" altLang="en-US" b="1" i="1" baseline="-25000"/>
              <a:t>j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56570BC6-53C6-410E-A0C6-F5EADA447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152400"/>
            <a:ext cx="7899400" cy="576263"/>
          </a:xfrm>
        </p:spPr>
        <p:txBody>
          <a:bodyPr/>
          <a:lstStyle/>
          <a:p>
            <a:pPr eaLnBrk="1" hangingPunct="1"/>
            <a:r>
              <a:rPr lang="en-US" altLang="en-US"/>
              <a:t>Detection Algorithm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FC2A8E31-C951-4512-AA6E-97D65CE31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363" y="1233488"/>
            <a:ext cx="7753350" cy="45307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1.	Let </a:t>
            </a:r>
            <a:r>
              <a:rPr lang="en-US" altLang="en-US" b="1" i="1"/>
              <a:t>Work</a:t>
            </a:r>
            <a:r>
              <a:rPr lang="en-US" altLang="en-US"/>
              <a:t> and </a:t>
            </a:r>
            <a:r>
              <a:rPr lang="en-US" altLang="en-US" b="1" i="1"/>
              <a:t>Finish</a:t>
            </a:r>
            <a:r>
              <a:rPr lang="en-US" altLang="en-US"/>
              <a:t> be vectors of length </a:t>
            </a:r>
            <a:r>
              <a:rPr lang="en-US" altLang="en-US" b="1" i="1"/>
              <a:t>m</a:t>
            </a:r>
            <a:r>
              <a:rPr lang="en-US" altLang="en-US"/>
              <a:t> and </a:t>
            </a:r>
            <a:r>
              <a:rPr lang="en-US" altLang="en-US" b="1" i="1"/>
              <a:t>n</a:t>
            </a:r>
            <a:r>
              <a:rPr lang="en-US" altLang="en-US"/>
              <a:t>, respectively Initialize:</a:t>
            </a: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/>
              <a:t>(a) </a:t>
            </a:r>
            <a:r>
              <a:rPr lang="en-US" altLang="en-US" b="1" i="1"/>
              <a:t>Work</a:t>
            </a:r>
            <a:r>
              <a:rPr lang="en-US" altLang="en-US" b="1"/>
              <a:t> = </a:t>
            </a:r>
            <a:r>
              <a:rPr lang="en-US" altLang="en-US" b="1" i="1"/>
              <a:t>Available</a:t>
            </a:r>
            <a:endParaRPr lang="en-US" altLang="en-US" b="1"/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/>
              <a:t>(b)	For </a:t>
            </a:r>
            <a:r>
              <a:rPr lang="en-US" altLang="en-US" b="1" i="1"/>
              <a:t>i</a:t>
            </a:r>
            <a:r>
              <a:rPr lang="en-US" altLang="en-US" b="1"/>
              <a:t> = 1,2, …,</a:t>
            </a:r>
            <a:r>
              <a:rPr lang="en-US" altLang="en-US" b="1" i="1"/>
              <a:t> n</a:t>
            </a:r>
            <a:r>
              <a:rPr lang="en-US" altLang="en-US"/>
              <a:t>, if </a:t>
            </a:r>
            <a:r>
              <a:rPr lang="en-US" altLang="en-US" b="1" i="1"/>
              <a:t>Allocation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 0</a:t>
            </a:r>
            <a:r>
              <a:rPr lang="en-US" altLang="en-US">
                <a:sym typeface="Symbol" panose="05050102010706020507" pitchFamily="18" charset="2"/>
              </a:rPr>
              <a:t>, then </a:t>
            </a:r>
            <a:br>
              <a:rPr lang="en-US" altLang="en-US">
                <a:sym typeface="Symbol" panose="05050102010706020507" pitchFamily="18" charset="2"/>
              </a:rPr>
            </a:br>
            <a:r>
              <a:rPr lang="en-US" altLang="en-US" b="1" i="1">
                <a:sym typeface="Symbol" panose="05050102010706020507" pitchFamily="18" charset="2"/>
              </a:rPr>
              <a:t>Finish</a:t>
            </a:r>
            <a:r>
              <a:rPr lang="en-US" altLang="en-US" b="1">
                <a:sym typeface="Symbol" panose="05050102010706020507" pitchFamily="18" charset="2"/>
              </a:rPr>
              <a:t>[i] </a:t>
            </a:r>
            <a:r>
              <a:rPr lang="en-US" altLang="en-US" b="1" i="1">
                <a:sym typeface="Symbol" panose="05050102010706020507" pitchFamily="18" charset="2"/>
              </a:rPr>
              <a:t>= false</a:t>
            </a:r>
            <a:r>
              <a:rPr lang="en-US" altLang="en-US">
                <a:sym typeface="Symbol" panose="05050102010706020507" pitchFamily="18" charset="2"/>
              </a:rPr>
              <a:t>; otherwise, </a:t>
            </a:r>
            <a:r>
              <a:rPr lang="en-US" altLang="en-US" b="1" i="1">
                <a:sym typeface="Symbol" panose="05050102010706020507" pitchFamily="18" charset="2"/>
              </a:rPr>
              <a:t>Finish</a:t>
            </a:r>
            <a:r>
              <a:rPr lang="en-US" altLang="en-US" b="1">
                <a:sym typeface="Symbol" panose="05050102010706020507" pitchFamily="18" charset="2"/>
              </a:rPr>
              <a:t>[i] = </a:t>
            </a:r>
            <a:r>
              <a:rPr lang="en-US" altLang="en-US" b="1" i="1">
                <a:sym typeface="Symbol" panose="05050102010706020507" pitchFamily="18" charset="2"/>
              </a:rPr>
              <a:t>true</a:t>
            </a:r>
          </a:p>
          <a:p>
            <a:pPr marL="850900" lvl="1" indent="-393700">
              <a:buFont typeface="Monotype Sorts" pitchFamily="-84" charset="2"/>
              <a:buNone/>
            </a:pPr>
            <a:endParaRPr lang="en-US" altLang="en-US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/>
              <a:t>2.	Find an index </a:t>
            </a:r>
            <a:r>
              <a:rPr lang="en-US" altLang="en-US" b="1" i="1"/>
              <a:t>i</a:t>
            </a:r>
            <a:r>
              <a:rPr lang="en-US" altLang="en-US" i="1"/>
              <a:t> </a:t>
            </a:r>
            <a:r>
              <a:rPr lang="en-US" altLang="en-US"/>
              <a:t>such that both:</a:t>
            </a: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/>
              <a:t>(a)	</a:t>
            </a:r>
            <a:r>
              <a:rPr lang="en-US" altLang="en-US" b="1" i="1"/>
              <a:t>Finish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== </a:t>
            </a:r>
            <a:r>
              <a:rPr lang="en-US" altLang="en-US" b="1" i="1"/>
              <a:t>false</a:t>
            </a:r>
            <a:endParaRPr lang="en-US" altLang="en-US" b="1"/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/>
              <a:t>(b)	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Work</a:t>
            </a:r>
            <a:br>
              <a:rPr lang="en-US" altLang="en-US" b="1" i="1">
                <a:sym typeface="Symbol" panose="05050102010706020507" pitchFamily="18" charset="2"/>
              </a:rPr>
            </a:br>
            <a:endParaRPr lang="en-US" altLang="en-US" b="1">
              <a:sym typeface="Symbol" panose="05050102010706020507" pitchFamily="18" charset="2"/>
            </a:endParaRP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If no such </a:t>
            </a:r>
            <a:r>
              <a:rPr lang="en-US" altLang="en-US" b="1" i="1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exists, go to step 4</a:t>
            </a:r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B929FC89-9C71-43A4-AD5E-D0E0288A9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14313"/>
            <a:ext cx="7558087" cy="576262"/>
          </a:xfrm>
        </p:spPr>
        <p:txBody>
          <a:bodyPr/>
          <a:lstStyle/>
          <a:p>
            <a:pPr eaLnBrk="1" hangingPunct="1"/>
            <a:r>
              <a:rPr lang="en-US" altLang="en-US"/>
              <a:t>Detection Algorithm (Cont.)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0B009F6F-D8D3-4DF8-97FE-A5D1BC279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1171575"/>
            <a:ext cx="7218362" cy="229711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3.	</a:t>
            </a:r>
            <a:r>
              <a:rPr lang="en-US" altLang="en-US" b="1" i="1"/>
              <a:t>Work</a:t>
            </a:r>
            <a:r>
              <a:rPr lang="en-US" altLang="en-US" b="1"/>
              <a:t> = </a:t>
            </a:r>
            <a:r>
              <a:rPr lang="en-US" altLang="en-US" b="1" i="1"/>
              <a:t>Work</a:t>
            </a:r>
            <a:r>
              <a:rPr lang="en-US" altLang="en-US" b="1"/>
              <a:t> + </a:t>
            </a:r>
            <a:r>
              <a:rPr lang="en-US" altLang="en-US" b="1" i="1"/>
              <a:t>Allocation</a:t>
            </a:r>
            <a:r>
              <a:rPr lang="en-US" altLang="en-US" b="1" i="1" baseline="-25000"/>
              <a:t>i</a:t>
            </a:r>
            <a:br>
              <a:rPr lang="en-US" altLang="en-US" b="1"/>
            </a:br>
            <a:r>
              <a:rPr lang="en-US" altLang="en-US" b="1" i="1"/>
              <a:t>Finish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 </a:t>
            </a:r>
            <a:r>
              <a:rPr lang="en-US" altLang="en-US" b="1" i="1"/>
              <a:t>true</a:t>
            </a:r>
            <a:br>
              <a:rPr lang="en-US" altLang="en-US" b="1"/>
            </a:br>
            <a:r>
              <a:rPr lang="en-US" altLang="en-US"/>
              <a:t>go to step 2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4.	If </a:t>
            </a:r>
            <a:r>
              <a:rPr lang="en-US" altLang="en-US" b="1" i="1"/>
              <a:t>Finish[i] == false</a:t>
            </a:r>
            <a:r>
              <a:rPr lang="en-US" altLang="en-US"/>
              <a:t>, for some </a:t>
            </a:r>
            <a:r>
              <a:rPr lang="en-US" altLang="en-US" b="1" i="1"/>
              <a:t>i</a:t>
            </a:r>
            <a:r>
              <a:rPr lang="en-US" altLang="en-US"/>
              <a:t>, 1 </a:t>
            </a:r>
            <a:r>
              <a:rPr lang="en-US" altLang="en-US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  </a:t>
            </a:r>
            <a:r>
              <a:rPr lang="en-US" altLang="en-US" b="1" i="1">
                <a:sym typeface="Symbol" panose="05050102010706020507" pitchFamily="18" charset="2"/>
              </a:rPr>
              <a:t>n</a:t>
            </a:r>
            <a:r>
              <a:rPr lang="en-US" altLang="en-US">
                <a:sym typeface="Symbol" panose="05050102010706020507" pitchFamily="18" charset="2"/>
              </a:rPr>
              <a:t>, then the system is in deadlock state. Moreover, if </a:t>
            </a:r>
            <a:r>
              <a:rPr lang="en-US" altLang="en-US" b="1" i="1">
                <a:sym typeface="Symbol" panose="05050102010706020507" pitchFamily="18" charset="2"/>
              </a:rPr>
              <a:t>Finish</a:t>
            </a:r>
            <a:r>
              <a:rPr lang="en-US" altLang="en-US" b="1">
                <a:sym typeface="Symbol" panose="05050102010706020507" pitchFamily="18" charset="2"/>
              </a:rPr>
              <a:t>[</a:t>
            </a:r>
            <a:r>
              <a:rPr lang="en-US" altLang="en-US" b="1" i="1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] == </a:t>
            </a:r>
            <a:r>
              <a:rPr lang="en-US" altLang="en-US" b="1" i="1">
                <a:sym typeface="Symbol" panose="05050102010706020507" pitchFamily="18" charset="2"/>
              </a:rPr>
              <a:t>false</a:t>
            </a:r>
            <a:r>
              <a:rPr lang="en-US" altLang="en-US">
                <a:sym typeface="Symbol" panose="05050102010706020507" pitchFamily="18" charset="2"/>
              </a:rPr>
              <a:t>, then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is deadlocked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	</a:t>
            </a:r>
            <a:endParaRPr lang="en-US" altLang="en-US"/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97E4E902-BC56-4C00-8B99-DA0C32FD1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824288"/>
            <a:ext cx="76946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Algorithm requires an order of O(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m 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x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 n</a:t>
            </a:r>
            <a:r>
              <a:rPr kumimoji="0" lang="en-US" altLang="en-US" b="1" baseline="30000">
                <a:solidFill>
                  <a:srgbClr val="FF0066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) operations to detect whether the system is in deadlocked state</a:t>
            </a:r>
            <a:endParaRPr kumimoji="0" lang="en-US" altLang="en-US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92586626-A449-4A3D-B72E-E39F64AFD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14313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 of Detection Algorithm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40053E81-4A8F-4BF7-8B53-9AF39CAAA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08075"/>
            <a:ext cx="8037513" cy="5121275"/>
          </a:xfrm>
        </p:spPr>
        <p:txBody>
          <a:bodyPr/>
          <a:lstStyle/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Five processes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 through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/>
              <a:t>;</a:t>
            </a:r>
            <a:r>
              <a:rPr lang="en-US" altLang="en-US" baseline="-25000"/>
              <a:t> </a:t>
            </a:r>
            <a:r>
              <a:rPr lang="en-US" altLang="en-US"/>
              <a:t>three resource types </a:t>
            </a:r>
            <a:br>
              <a:rPr lang="en-US" altLang="en-US"/>
            </a:br>
            <a:r>
              <a:rPr lang="en-US" altLang="en-US"/>
              <a:t>A (7 instances), </a:t>
            </a:r>
            <a:r>
              <a:rPr lang="en-US" altLang="en-US" i="1"/>
              <a:t>B </a:t>
            </a:r>
            <a:r>
              <a:rPr lang="en-US" altLang="en-US"/>
              <a:t>(2 instances), and </a:t>
            </a:r>
            <a:r>
              <a:rPr lang="en-US" altLang="en-US" i="1"/>
              <a:t>C</a:t>
            </a:r>
            <a:r>
              <a:rPr lang="en-US" altLang="en-US"/>
              <a:t> (6 instances)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Snapshot at time </a:t>
            </a:r>
            <a:r>
              <a:rPr lang="en-US" altLang="en-US" b="1" i="1"/>
              <a:t>T</a:t>
            </a:r>
            <a:r>
              <a:rPr lang="en-US" altLang="en-US" b="1" baseline="-25000"/>
              <a:t>0</a:t>
            </a:r>
            <a:r>
              <a:rPr lang="en-US" altLang="en-US"/>
              <a:t>: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		 </a:t>
            </a:r>
            <a:r>
              <a:rPr lang="en-US" altLang="en-US" i="1" u="sng"/>
              <a:t>Allocation</a:t>
            </a:r>
            <a:r>
              <a:rPr lang="en-US" altLang="en-US" i="1"/>
              <a:t>	</a:t>
            </a:r>
            <a:r>
              <a:rPr lang="en-US" altLang="en-US" i="1" u="sng"/>
              <a:t>Request</a:t>
            </a:r>
            <a:r>
              <a:rPr lang="en-US" altLang="en-US" i="1"/>
              <a:t>	</a:t>
            </a:r>
            <a:r>
              <a:rPr lang="en-US" altLang="en-US" i="1" u="sng"/>
              <a:t>Available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		</a:t>
            </a:r>
            <a:r>
              <a:rPr lang="en-US" altLang="en-US" i="1"/>
              <a:t>A B C 	  A B C 	A B C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       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          0 1 0             0 0 0 	0 0 0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1</a:t>
            </a:r>
            <a:r>
              <a:rPr lang="en-US" altLang="en-US"/>
              <a:t>	          	2 0 0 	  2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2</a:t>
            </a:r>
            <a:r>
              <a:rPr lang="en-US" altLang="en-US"/>
              <a:t>		          3 0 3             0 0 0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3</a:t>
            </a:r>
            <a:r>
              <a:rPr lang="en-US" altLang="en-US"/>
              <a:t>		2 1 1 	   1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       </a:t>
            </a:r>
            <a:r>
              <a:rPr lang="en-US" altLang="en-US" i="1"/>
              <a:t>P</a:t>
            </a:r>
            <a:r>
              <a:rPr lang="en-US" altLang="en-US" baseline="-25000"/>
              <a:t>4	</a:t>
            </a:r>
            <a:r>
              <a:rPr lang="en-US" altLang="en-US"/>
              <a:t>	0 0 2 	   0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Sequence &lt;</a:t>
            </a:r>
            <a:r>
              <a:rPr lang="en-US" altLang="en-US" b="1" i="1"/>
              <a:t>P</a:t>
            </a:r>
            <a:r>
              <a:rPr lang="en-US" altLang="en-US" b="1" i="1" baseline="-25000"/>
              <a:t>0</a:t>
            </a:r>
            <a:r>
              <a:rPr lang="en-US" altLang="en-US" b="1" i="1"/>
              <a:t>, P</a:t>
            </a:r>
            <a:r>
              <a:rPr lang="en-US" altLang="en-US" b="1" i="1" baseline="-25000"/>
              <a:t>2</a:t>
            </a:r>
            <a:r>
              <a:rPr lang="en-US" altLang="en-US" b="1" i="1"/>
              <a:t>, P</a:t>
            </a:r>
            <a:r>
              <a:rPr lang="en-US" altLang="en-US" b="1" i="1" baseline="-25000"/>
              <a:t>3</a:t>
            </a:r>
            <a:r>
              <a:rPr lang="en-US" altLang="en-US" b="1" i="1"/>
              <a:t>, P</a:t>
            </a:r>
            <a:r>
              <a:rPr lang="en-US" altLang="en-US" b="1" i="1" baseline="-25000"/>
              <a:t>1</a:t>
            </a:r>
            <a:r>
              <a:rPr lang="en-US" altLang="en-US" b="1" i="1"/>
              <a:t>, P</a:t>
            </a:r>
            <a:r>
              <a:rPr lang="en-US" altLang="en-US" b="1" i="1" baseline="-25000"/>
              <a:t>4</a:t>
            </a:r>
            <a:r>
              <a:rPr lang="en-US" altLang="en-US"/>
              <a:t>&gt; will result in </a:t>
            </a:r>
            <a:r>
              <a:rPr lang="en-US" altLang="en-US" b="1" i="1"/>
              <a:t>Finish[i] = true </a:t>
            </a:r>
            <a:r>
              <a:rPr lang="en-US" altLang="en-US"/>
              <a:t>for all </a:t>
            </a:r>
            <a:r>
              <a:rPr lang="en-US" altLang="en-US" b="1" i="1"/>
              <a:t>i</a:t>
            </a:r>
            <a:endParaRPr lang="en-US" altLang="en-US" b="1"/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83A7E699-1F4C-49BE-BA67-0323FD65F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5EA53710-ECDE-461A-9EA3-A62D3BD45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81925" cy="5037137"/>
          </a:xfrm>
        </p:spPr>
        <p:txBody>
          <a:bodyPr/>
          <a:lstStyle/>
          <a:p>
            <a:pPr>
              <a:tabLst>
                <a:tab pos="2800350" algn="l"/>
                <a:tab pos="3708400" algn="ctr"/>
              </a:tabLst>
            </a:pP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/>
              <a:t> requests an additional instance of type</a:t>
            </a:r>
            <a:r>
              <a:rPr lang="en-US" altLang="en-US" i="1"/>
              <a:t> </a:t>
            </a:r>
            <a:r>
              <a:rPr lang="en-US" altLang="en-US" b="1" i="1"/>
              <a:t>C</a:t>
            </a:r>
            <a:endParaRPr lang="en-US" altLang="en-US" b="1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	</a:t>
            </a:r>
            <a:r>
              <a:rPr lang="en-US" altLang="en-US" i="1" u="sng"/>
              <a:t>Request</a:t>
            </a:r>
            <a:endParaRPr lang="en-US" altLang="en-US" i="1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i="1"/>
              <a:t>			A B C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0 0 0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	2 0 2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0 0 1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1 0 0 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endParaRPr lang="en-US" altLang="en-US" sz="800"/>
          </a:p>
          <a:p>
            <a:pPr>
              <a:tabLst>
                <a:tab pos="2800350" algn="l"/>
                <a:tab pos="3708400" algn="ctr"/>
              </a:tabLst>
            </a:pPr>
            <a:r>
              <a:rPr lang="en-US" altLang="en-US"/>
              <a:t>State of system?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/>
              <a:t>Can reclaim resources held by process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, but insufficient resources to fulfill other processes; requests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/>
              <a:t>Deadlock exists, consisting of processes </a:t>
            </a:r>
            <a:r>
              <a:rPr lang="en-US" altLang="en-US" b="1" i="1"/>
              <a:t>P</a:t>
            </a:r>
            <a:r>
              <a:rPr lang="en-US" altLang="en-US" b="1" baseline="-25000"/>
              <a:t>1</a:t>
            </a:r>
            <a:r>
              <a:rPr lang="en-US" altLang="en-US" b="1"/>
              <a:t>, </a:t>
            </a:r>
            <a:r>
              <a:rPr lang="en-US" altLang="en-US" b="1" baseline="-25000"/>
              <a:t> </a:t>
            </a: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3</a:t>
            </a:r>
            <a:r>
              <a:rPr lang="en-US" altLang="en-US"/>
              <a:t>, and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endParaRPr lang="en-US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1C7A466-4789-467E-B097-FBA96233C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System Model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F41F71EA-26B4-4B6A-98B6-C6F0A1FB0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1388" y="1158875"/>
            <a:ext cx="7351712" cy="4483100"/>
          </a:xfrm>
        </p:spPr>
        <p:txBody>
          <a:bodyPr/>
          <a:lstStyle/>
          <a:p>
            <a:r>
              <a:rPr lang="en-US" altLang="en-US"/>
              <a:t>System consists of resources</a:t>
            </a:r>
          </a:p>
          <a:p>
            <a:r>
              <a:rPr lang="en-US" altLang="en-US"/>
              <a:t>Resource types </a:t>
            </a:r>
            <a:r>
              <a:rPr lang="en-US" altLang="en-US" i="1"/>
              <a:t>R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R</a:t>
            </a:r>
            <a:r>
              <a:rPr lang="en-US" altLang="en-US" baseline="-25000"/>
              <a:t>2</a:t>
            </a:r>
            <a:r>
              <a:rPr lang="en-US" altLang="en-US"/>
              <a:t>, . . ., </a:t>
            </a:r>
            <a:r>
              <a:rPr lang="en-US" altLang="en-US" i="1"/>
              <a:t>R</a:t>
            </a:r>
            <a:r>
              <a:rPr lang="en-US" altLang="en-US" baseline="-25000"/>
              <a:t>m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i="1"/>
              <a:t>CPU cycles, memory space, I/O devices</a:t>
            </a:r>
          </a:p>
          <a:p>
            <a:r>
              <a:rPr lang="en-US" altLang="en-US"/>
              <a:t>Each resource type </a:t>
            </a:r>
            <a:r>
              <a:rPr lang="en-US" altLang="en-US" i="1"/>
              <a:t>R</a:t>
            </a:r>
            <a:r>
              <a:rPr lang="en-US" altLang="en-US" baseline="-25000"/>
              <a:t>i</a:t>
            </a:r>
            <a:r>
              <a:rPr lang="en-US" altLang="en-US"/>
              <a:t> has </a:t>
            </a:r>
            <a:r>
              <a:rPr lang="en-US" altLang="en-US" i="1"/>
              <a:t>W</a:t>
            </a:r>
            <a:r>
              <a:rPr lang="en-US" altLang="en-US" baseline="-25000"/>
              <a:t>i</a:t>
            </a:r>
            <a:r>
              <a:rPr lang="en-US" altLang="en-US"/>
              <a:t> instances.</a:t>
            </a:r>
          </a:p>
          <a:p>
            <a:r>
              <a:rPr lang="en-US" altLang="en-US"/>
              <a:t>Each process utilizes a resource as follows:</a:t>
            </a:r>
          </a:p>
          <a:p>
            <a:pPr lvl="1"/>
            <a:r>
              <a:rPr lang="en-US" altLang="en-US" b="1"/>
              <a:t>request </a:t>
            </a:r>
          </a:p>
          <a:p>
            <a:pPr lvl="1"/>
            <a:r>
              <a:rPr lang="en-US" altLang="en-US" b="1"/>
              <a:t>use </a:t>
            </a:r>
          </a:p>
          <a:p>
            <a:pPr lvl="1"/>
            <a:r>
              <a:rPr lang="en-US" altLang="en-US" b="1"/>
              <a:t>release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B98934E6-620A-4140-8666-7587B2022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138" y="230188"/>
            <a:ext cx="7586662" cy="576262"/>
          </a:xfrm>
        </p:spPr>
        <p:txBody>
          <a:bodyPr/>
          <a:lstStyle/>
          <a:p>
            <a:pPr eaLnBrk="1" hangingPunct="1"/>
            <a:r>
              <a:rPr lang="en-US" altLang="en-US"/>
              <a:t>Detection-Algorithm Usage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16D872A-CE9C-4017-83A1-D74D5800B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122363"/>
            <a:ext cx="7107238" cy="4530725"/>
          </a:xfrm>
        </p:spPr>
        <p:txBody>
          <a:bodyPr/>
          <a:lstStyle/>
          <a:p>
            <a:r>
              <a:rPr lang="en-US" altLang="en-US"/>
              <a:t>When, and how often, to invoke depends on:</a:t>
            </a:r>
          </a:p>
          <a:p>
            <a:pPr lvl="1"/>
            <a:r>
              <a:rPr lang="en-US" altLang="en-US"/>
              <a:t>How often a deadlock is likely to occur?</a:t>
            </a:r>
          </a:p>
          <a:p>
            <a:pPr lvl="1"/>
            <a:r>
              <a:rPr lang="en-US" altLang="en-US"/>
              <a:t>How many processes will need to be rolled back?</a:t>
            </a:r>
          </a:p>
          <a:p>
            <a:pPr lvl="2"/>
            <a:r>
              <a:rPr lang="en-US" altLang="en-US"/>
              <a:t>one for each disjoint cycle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If detection algorithm is invoked arbitrarily, there may be many cycles in the resource graph and so we would not be able to tell which of the many deadlocked processes </a:t>
            </a:r>
            <a:r>
              <a:rPr lang="ja-JP" altLang="en-US"/>
              <a:t>“</a:t>
            </a:r>
            <a:r>
              <a:rPr lang="en-US" altLang="ja-JP"/>
              <a:t>caused</a:t>
            </a:r>
            <a:r>
              <a:rPr lang="ja-JP" altLang="en-US"/>
              <a:t>”</a:t>
            </a:r>
            <a:r>
              <a:rPr lang="en-US" altLang="ja-JP"/>
              <a:t> the deadlock.</a:t>
            </a:r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802FBA17-9B60-42DC-939A-534124AC0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913" y="228600"/>
            <a:ext cx="8588375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Recovery from Deadlock:  Process Termination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C0548748-0320-416D-9471-AC6B031B9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1108075"/>
            <a:ext cx="7694612" cy="4530725"/>
          </a:xfrm>
        </p:spPr>
        <p:txBody>
          <a:bodyPr/>
          <a:lstStyle/>
          <a:p>
            <a:r>
              <a:rPr lang="en-US" altLang="en-US"/>
              <a:t>Abort all deadlocked processes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Abort one process at a time until the deadlock cycle is eliminated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In which order should we choose to abort?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Priority of the process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How long process has computed, and how much longer to completion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Resources the process has used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Resources process needs to complete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How many processes will need to be terminated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Is process interactive or batch?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598F15AD-D8AA-4D66-B6F6-DD8719CF4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7763" y="255588"/>
            <a:ext cx="8020050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Recovery from Deadlock:  Resource Preemption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C5503C1C-C586-4147-AC38-5E963CB27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0938"/>
            <a:ext cx="6802437" cy="4483100"/>
          </a:xfrm>
        </p:spPr>
        <p:txBody>
          <a:bodyPr/>
          <a:lstStyle/>
          <a:p>
            <a:r>
              <a:rPr lang="en-US" altLang="en-US" b="1"/>
              <a:t>Selecting a victim </a:t>
            </a:r>
            <a:r>
              <a:rPr lang="en-US" altLang="en-US"/>
              <a:t>– minimize cost</a:t>
            </a:r>
            <a:br>
              <a:rPr lang="en-US" altLang="en-US"/>
            </a:br>
            <a:endParaRPr lang="en-US" altLang="en-US"/>
          </a:p>
          <a:p>
            <a:r>
              <a:rPr lang="en-US" altLang="en-US" b="1"/>
              <a:t>Rollback</a:t>
            </a:r>
            <a:r>
              <a:rPr lang="en-US" altLang="en-US"/>
              <a:t> – return to some safe state, restart process for that state</a:t>
            </a:r>
            <a:br>
              <a:rPr lang="en-US" altLang="en-US"/>
            </a:br>
            <a:endParaRPr lang="en-US" altLang="en-US"/>
          </a:p>
          <a:p>
            <a:r>
              <a:rPr lang="en-US" altLang="en-US" b="1"/>
              <a:t>Starvation</a:t>
            </a:r>
            <a:r>
              <a:rPr lang="en-US" altLang="en-US"/>
              <a:t> –  same process may always be picked as victim, include number of rollback in cost factor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1B7B0DCC-36D8-41DB-A819-DA3EEA924B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C364DCBB-9D91-4D92-AA2A-B0253337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Deadlock in Multithreaded Application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F0ADB80A-5ED2-4648-AF6D-BEC728A4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9"/>
            <a:ext cx="8229600" cy="2195512"/>
          </a:xfrm>
        </p:spPr>
        <p:txBody>
          <a:bodyPr/>
          <a:lstStyle/>
          <a:p>
            <a:r>
              <a:rPr lang="en-US" altLang="en-US"/>
              <a:t>Two mutex locks are created an initialized: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B62D3D47-398A-4361-BE31-919D5868A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963321"/>
            <a:ext cx="4495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CD2086-1B69-4AA3-AB53-D057B50B1F77}"/>
              </a:ext>
            </a:extLst>
          </p:cNvPr>
          <p:cNvSpPr/>
          <p:nvPr/>
        </p:nvSpPr>
        <p:spPr>
          <a:xfrm>
            <a:off x="1229556" y="3643738"/>
            <a:ext cx="70444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The </a:t>
            </a:r>
            <a:r>
              <a:rPr lang="en-US" sz="1600" b="0" i="0" u="none" strike="noStrike" baseline="0" dirty="0" err="1">
                <a:solidFill>
                  <a:srgbClr val="231F20"/>
                </a:solidFill>
                <a:latin typeface="CMTT10"/>
              </a:rPr>
              <a:t>pthread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CMTT10"/>
              </a:rPr>
              <a:t> mutex </a:t>
            </a:r>
            <a:r>
              <a:rPr lang="en-US" sz="1600" b="0" i="0" u="none" strike="noStrike" baseline="0" dirty="0" err="1">
                <a:solidFill>
                  <a:srgbClr val="231F20"/>
                </a:solidFill>
                <a:latin typeface="CMTT10"/>
              </a:rPr>
              <a:t>init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CMTT10"/>
              </a:rPr>
              <a:t>() 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function initializes</a:t>
            </a:r>
          </a:p>
          <a:p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an unlocked mutex. By passing NULL as a second</a:t>
            </a:r>
          </a:p>
          <a:p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parameter, we initialize the mutex to its default attributes.</a:t>
            </a:r>
          </a:p>
          <a:p>
            <a:endParaRPr lang="en-US" sz="1600" dirty="0">
              <a:solidFill>
                <a:srgbClr val="231F20"/>
              </a:solidFill>
              <a:latin typeface="Palatino-Roman"/>
            </a:endParaRPr>
          </a:p>
          <a:p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Mutex locks are acquired and released using</a:t>
            </a:r>
          </a:p>
          <a:p>
            <a:r>
              <a:rPr lang="en-US" sz="1600" b="0" i="0" u="none" strike="noStrike" baseline="0" dirty="0" err="1">
                <a:solidFill>
                  <a:srgbClr val="231F20"/>
                </a:solidFill>
                <a:latin typeface="CMTT10"/>
              </a:rPr>
              <a:t>pthread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CMTT10"/>
              </a:rPr>
              <a:t> mutex lock() 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and </a:t>
            </a:r>
            <a:r>
              <a:rPr lang="en-US" sz="1600" b="0" i="0" u="none" strike="noStrike" baseline="0" dirty="0" err="1">
                <a:solidFill>
                  <a:srgbClr val="231F20"/>
                </a:solidFill>
                <a:latin typeface="CMTT10"/>
              </a:rPr>
              <a:t>pthread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CMTT10"/>
              </a:rPr>
              <a:t> mutex unlock()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, respectively.  </a:t>
            </a:r>
          </a:p>
          <a:p>
            <a:endParaRPr lang="en-US" sz="1600" dirty="0">
              <a:solidFill>
                <a:srgbClr val="231F20"/>
              </a:solidFill>
              <a:latin typeface="Palatino-Roman"/>
            </a:endParaRPr>
          </a:p>
          <a:p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If a thread attempts to acquire a locked mutex, the call to </a:t>
            </a:r>
            <a:r>
              <a:rPr lang="en-US" sz="1600" b="0" i="0" u="none" strike="noStrike" baseline="0" dirty="0" err="1">
                <a:solidFill>
                  <a:srgbClr val="231F20"/>
                </a:solidFill>
                <a:latin typeface="CMTT10"/>
              </a:rPr>
              <a:t>pthread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CMTT10"/>
              </a:rPr>
              <a:t> mutex lock() 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Palatino-Roman"/>
              </a:rPr>
              <a:t>blocks the thread until the owner of the mutex lock invokes </a:t>
            </a:r>
            <a:r>
              <a:rPr lang="en-US" sz="1600" b="0" i="0" u="none" strike="noStrike" baseline="0" dirty="0" err="1">
                <a:solidFill>
                  <a:srgbClr val="231F20"/>
                </a:solidFill>
                <a:latin typeface="CMTT10"/>
              </a:rPr>
              <a:t>pthread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CMTT10"/>
              </a:rPr>
              <a:t> mutex unlock()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570A2ADE-BA7E-489F-8BC0-98DCF57B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Deadlock in Multithreaded Application</a:t>
            </a:r>
          </a:p>
        </p:txBody>
      </p:sp>
      <p:pic>
        <p:nvPicPr>
          <p:cNvPr id="89090" name="Content Placeholder 4">
            <a:extLst>
              <a:ext uri="{FF2B5EF4-FFF2-40B4-BE49-F238E27FC236}">
                <a16:creationId xmlns:a16="http://schemas.microsoft.com/office/drawing/2014/main" id="{070E0105-7555-452F-A657-1A99507E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240" y="960854"/>
            <a:ext cx="4041775" cy="511333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A596E1-A9E3-4872-94C1-9AA57980DD67}"/>
              </a:ext>
            </a:extLst>
          </p:cNvPr>
          <p:cNvSpPr/>
          <p:nvPr/>
        </p:nvSpPr>
        <p:spPr>
          <a:xfrm>
            <a:off x="5162365" y="2038724"/>
            <a:ext cx="2516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Deadlock</a:t>
            </a:r>
          </a:p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is possible if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MTT10"/>
              </a:rPr>
              <a:t>thread one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acquires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MTT10"/>
              </a:rPr>
              <a:t>first mutex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while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CMTT10"/>
              </a:rPr>
              <a:t>thread two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acquires</a:t>
            </a:r>
          </a:p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CMTT10"/>
              </a:rPr>
              <a:t>second mutex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alatino-Roman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0C279CC7-00FF-496A-BB2F-F0EEAD10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Deadlock in Multithreaded Application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AEF2E940-A2F1-4268-93C1-B9E50C701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Deadlock is possible if thread 1 acquires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/>
              <a:t> and thread 2 acquires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/>
              <a:t>. Thread 1 then waits for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/>
              <a:t> and thread 2 waits for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/>
              <a:t>.</a:t>
            </a:r>
          </a:p>
          <a:p>
            <a:r>
              <a:rPr lang="en-US" altLang="en-US"/>
              <a:t>Can be illustrated with a </a:t>
            </a:r>
            <a:r>
              <a:rPr lang="en-US" altLang="en-US" b="1"/>
              <a:t>resource allocation graph</a:t>
            </a:r>
            <a:r>
              <a:rPr lang="en-US" altLang="en-US"/>
              <a:t>:</a:t>
            </a:r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499D41A4-68F8-423C-893F-2AF7E8A34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014663"/>
            <a:ext cx="5749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CC68C91F-C212-4677-888F-EBC86038C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82563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Characterization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3B448F2-E04A-4361-81DA-268070846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5088" y="1541463"/>
            <a:ext cx="6691312" cy="4668837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Mutual exclusion</a:t>
            </a:r>
            <a:r>
              <a:rPr lang="en-US" altLang="en-US" b="1"/>
              <a:t>:</a:t>
            </a:r>
            <a:r>
              <a:rPr lang="en-US" altLang="en-US"/>
              <a:t>  only one process at a time can use a resource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Hold and wait</a:t>
            </a:r>
            <a:r>
              <a:rPr lang="en-US" altLang="en-US" b="1"/>
              <a:t>:</a:t>
            </a:r>
            <a:r>
              <a:rPr lang="en-US" altLang="en-US"/>
              <a:t>  a process holding at least one resource is waiting to acquire additional resources held by other processes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No preemption</a:t>
            </a:r>
            <a:r>
              <a:rPr lang="en-US" altLang="en-US" b="1"/>
              <a:t>:</a:t>
            </a:r>
            <a:r>
              <a:rPr lang="en-US" altLang="en-US"/>
              <a:t>  a resource can be released only voluntarily by the process holding it, after that process has completed its task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Circular wait</a:t>
            </a:r>
            <a:r>
              <a:rPr lang="en-US" altLang="en-US" b="1"/>
              <a:t>:</a:t>
            </a:r>
            <a:r>
              <a:rPr lang="en-US" altLang="en-US"/>
              <a:t>  there exists a set {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…, </a:t>
            </a:r>
            <a:r>
              <a:rPr lang="en-US" altLang="en-US" i="1"/>
              <a:t>P</a:t>
            </a:r>
            <a:r>
              <a:rPr lang="en-US" altLang="en-US" baseline="-25000"/>
              <a:t>n</a:t>
            </a:r>
            <a:r>
              <a:rPr lang="en-US" altLang="en-US"/>
              <a:t>} of waiting processes such that </a:t>
            </a:r>
            <a:r>
              <a:rPr lang="en-US" altLang="en-US" i="1"/>
              <a:t>P</a:t>
            </a:r>
            <a:r>
              <a:rPr lang="en-US" altLang="en-US" baseline="-25000"/>
              <a:t>0 </a:t>
            </a:r>
            <a:r>
              <a:rPr lang="en-US" altLang="en-US"/>
              <a:t>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, …, 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 baseline="-25000"/>
              <a:t>–1</a:t>
            </a:r>
            <a:r>
              <a:rPr lang="en-US" altLang="en-US"/>
              <a:t> 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n</a:t>
            </a:r>
            <a:r>
              <a:rPr lang="en-US" altLang="en-US"/>
              <a:t>, and </a:t>
            </a:r>
            <a:r>
              <a:rPr lang="en-US" altLang="en-US" i="1"/>
              <a:t>P</a:t>
            </a:r>
            <a:r>
              <a:rPr lang="en-US" altLang="en-US" baseline="-25000"/>
              <a:t>n</a:t>
            </a:r>
            <a:r>
              <a:rPr lang="en-US" altLang="en-US"/>
              <a:t> 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A54B04DC-92BE-43D4-9F74-EE6677C32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049338"/>
            <a:ext cx="635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Deadlock can arise if four conditions hold simultaneously.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3DCCDCFD-C294-4262-B07A-52E4C8A1B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166688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/>
              <a:t>Resource-Allocation Graph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C9CD5EE-3D0C-4AF6-82D1-DC7BDA5AF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4275" y="1557338"/>
            <a:ext cx="6808788" cy="4019550"/>
          </a:xfrm>
        </p:spPr>
        <p:txBody>
          <a:bodyPr/>
          <a:lstStyle/>
          <a:p>
            <a:r>
              <a:rPr lang="en-US" altLang="en-US"/>
              <a:t>V is partitioned into two types:</a:t>
            </a:r>
          </a:p>
          <a:p>
            <a:pPr lvl="1"/>
            <a:r>
              <a:rPr lang="en-US" altLang="en-US" i="1"/>
              <a:t>P</a:t>
            </a:r>
            <a:r>
              <a:rPr lang="en-US" altLang="en-US"/>
              <a:t> = {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, …, 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/>
              <a:t>}, the set consisting of all the processes in the system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 i="1"/>
              <a:t>R</a:t>
            </a:r>
            <a:r>
              <a:rPr lang="en-US" altLang="en-US"/>
              <a:t> = {</a:t>
            </a:r>
            <a:r>
              <a:rPr lang="en-US" altLang="en-US" i="1"/>
              <a:t>R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R</a:t>
            </a:r>
            <a:r>
              <a:rPr lang="en-US" altLang="en-US" baseline="-25000"/>
              <a:t>2</a:t>
            </a:r>
            <a:r>
              <a:rPr lang="en-US" altLang="en-US"/>
              <a:t>, …, </a:t>
            </a:r>
            <a:r>
              <a:rPr lang="en-US" altLang="en-US" i="1"/>
              <a:t>R</a:t>
            </a:r>
            <a:r>
              <a:rPr lang="en-US" altLang="en-US" i="1" baseline="-25000"/>
              <a:t>m</a:t>
            </a:r>
            <a:r>
              <a:rPr lang="en-US" altLang="en-US"/>
              <a:t>}, the set consisting of all resource types in the system</a:t>
            </a:r>
          </a:p>
          <a:p>
            <a:pPr lvl="1"/>
            <a:endParaRPr lang="en-US" altLang="en-US" sz="900"/>
          </a:p>
          <a:p>
            <a:r>
              <a:rPr lang="en-US" altLang="en-US" b="1">
                <a:solidFill>
                  <a:srgbClr val="3366FF"/>
                </a:solidFill>
              </a:rPr>
              <a:t>request edge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directed edge </a:t>
            </a:r>
            <a:r>
              <a:rPr lang="en-US" altLang="en-US" i="1"/>
              <a:t>P</a:t>
            </a:r>
            <a:r>
              <a:rPr lang="en-US" altLang="en-US" i="1" baseline="-25000"/>
              <a:t>i </a:t>
            </a:r>
            <a:r>
              <a:rPr lang="en-US" altLang="en-US">
                <a:sym typeface="Symbol" panose="05050102010706020507" pitchFamily="18" charset="2"/>
              </a:rPr>
              <a:t> </a:t>
            </a:r>
            <a:r>
              <a:rPr lang="en-US" altLang="en-US" i="1">
                <a:sym typeface="Symbol" panose="05050102010706020507" pitchFamily="18" charset="2"/>
              </a:rPr>
              <a:t>R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</a:p>
          <a:p>
            <a:endParaRPr lang="en-US" altLang="en-US" sz="800" i="1" baseline="-25000">
              <a:sym typeface="Symbol" panose="05050102010706020507" pitchFamily="18" charset="2"/>
            </a:endParaRPr>
          </a:p>
          <a:p>
            <a:r>
              <a:rPr lang="en-US" altLang="en-US" b="1">
                <a:solidFill>
                  <a:srgbClr val="3366FF"/>
                </a:solidFill>
                <a:sym typeface="Symbol" panose="05050102010706020507" pitchFamily="18" charset="2"/>
              </a:rPr>
              <a:t>assignment edge</a:t>
            </a:r>
            <a:r>
              <a:rPr lang="en-US" altLang="en-US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/>
              <a:t>– directed edge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r>
              <a:rPr lang="en-US" altLang="en-US" i="1"/>
              <a:t> </a:t>
            </a:r>
            <a:r>
              <a:rPr lang="en-US" altLang="en-US">
                <a:sym typeface="Symbol" panose="05050102010706020507" pitchFamily="18" charset="2"/>
              </a:rPr>
              <a:t> </a:t>
            </a:r>
            <a:r>
              <a:rPr lang="en-US" altLang="en-US" i="1"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sym typeface="Symbol" panose="05050102010706020507" pitchFamily="18" charset="2"/>
              </a:rPr>
              <a:t>i</a:t>
            </a:r>
            <a:endParaRPr lang="en-US" altLang="en-US">
              <a:sym typeface="Symbol" panose="05050102010706020507" pitchFamily="18" charset="2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87B74821-86B0-4EE6-B422-A91E815B0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035050"/>
            <a:ext cx="469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/>
              <a:t>A set of vertices </a:t>
            </a:r>
            <a:r>
              <a:rPr kumimoji="0" lang="en-US" altLang="en-US" sz="2000" i="1"/>
              <a:t>V</a:t>
            </a:r>
            <a:r>
              <a:rPr kumimoji="0" lang="en-US" altLang="en-US" sz="2000"/>
              <a:t> and a set of edges </a:t>
            </a:r>
            <a:r>
              <a:rPr kumimoji="0" lang="en-US" altLang="en-US" sz="2000" i="1"/>
              <a:t>E</a:t>
            </a:r>
            <a:r>
              <a:rPr kumimoji="0" lang="en-US" altLang="en-US" sz="200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11608</TotalTime>
  <Words>2176</Words>
  <Application>Microsoft Office PowerPoint</Application>
  <PresentationFormat>On-screen Show (4:3)</PresentationFormat>
  <Paragraphs>366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Verdana</vt:lpstr>
      <vt:lpstr>MS PGothic</vt:lpstr>
      <vt:lpstr>Arial</vt:lpstr>
      <vt:lpstr>MS PGothic</vt:lpstr>
      <vt:lpstr>Helvetica</vt:lpstr>
      <vt:lpstr>Monotype Sorts</vt:lpstr>
      <vt:lpstr>Webdings</vt:lpstr>
      <vt:lpstr>Times New Roman</vt:lpstr>
      <vt:lpstr>Courier New</vt:lpstr>
      <vt:lpstr>Symbol</vt:lpstr>
      <vt:lpstr>os-8</vt:lpstr>
      <vt:lpstr>Chapter 8:  Deadlocks</vt:lpstr>
      <vt:lpstr>Chapter 8:  Deadlocks</vt:lpstr>
      <vt:lpstr>Chapter Objectives</vt:lpstr>
      <vt:lpstr>System Model</vt:lpstr>
      <vt:lpstr>Deadlock in Multithreaded Application</vt:lpstr>
      <vt:lpstr>Deadlock in Multithreaded Application</vt:lpstr>
      <vt:lpstr>Deadlock in Multithreaded Application</vt:lpstr>
      <vt:lpstr>Deadlock Characterization</vt:lpstr>
      <vt:lpstr>Resource-Allocation Graph</vt:lpstr>
      <vt:lpstr>Resource-Allocation Graph (Cont.)</vt:lpstr>
      <vt:lpstr>Resource Allocation Graph Example</vt:lpstr>
      <vt:lpstr>Resource Allocation Graph With A Deadlock</vt:lpstr>
      <vt:lpstr>Graph With A Cycle But No Deadlock</vt:lpstr>
      <vt:lpstr>Basic Facts</vt:lpstr>
      <vt:lpstr>Methods for Handling Deadlocks</vt:lpstr>
      <vt:lpstr>Deadlock Prevention</vt:lpstr>
      <vt:lpstr>Deadlock Prevention (Cont.)</vt:lpstr>
      <vt:lpstr>Circular Wait</vt:lpstr>
      <vt:lpstr>Deadlock Avoidance</vt:lpstr>
      <vt:lpstr>Safe State</vt:lpstr>
      <vt:lpstr>Basic Facts</vt:lpstr>
      <vt:lpstr>Avoidance Algorithms</vt:lpstr>
      <vt:lpstr>Resource-Allocation Graph Scheme</vt:lpstr>
      <vt:lpstr>Resource-Allocation Graph</vt:lpstr>
      <vt:lpstr>Banker’s Algorithm</vt:lpstr>
      <vt:lpstr>Data Structures for the Banker’s Algorithm </vt:lpstr>
      <vt:lpstr>Safety Algorithm</vt:lpstr>
      <vt:lpstr>Resource-Request Algorithm for Process Pi</vt:lpstr>
      <vt:lpstr>Example of Banker’s Algorithm</vt:lpstr>
      <vt:lpstr>Example (Cont.)</vt:lpstr>
      <vt:lpstr>Example:  P1 Request (1,0,2)</vt:lpstr>
      <vt:lpstr>Deadlock Detection</vt:lpstr>
      <vt:lpstr>Single Instance of Each Resource Type</vt:lpstr>
      <vt:lpstr>Resource-Allocation Graph and  Wait-for Graph</vt:lpstr>
      <vt:lpstr>Several Instances of a Resource Type</vt:lpstr>
      <vt:lpstr>Detection Algorithm</vt:lpstr>
      <vt:lpstr>Detection Algorithm (Cont.)</vt:lpstr>
      <vt:lpstr>Example of Detection Algorithm</vt:lpstr>
      <vt:lpstr>Example (Cont.)</vt:lpstr>
      <vt:lpstr>Detection-Algorithm Usage</vt:lpstr>
      <vt:lpstr>Recovery from Deadlock:  Process Termination</vt:lpstr>
      <vt:lpstr>Recovery from Deadlock:  Resource Preemption</vt:lpstr>
      <vt:lpstr>End of Chapter 8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sakyokus</cp:lastModifiedBy>
  <cp:revision>224</cp:revision>
  <cp:lastPrinted>2013-09-10T17:57:57Z</cp:lastPrinted>
  <dcterms:created xsi:type="dcterms:W3CDTF">2011-01-13T23:43:38Z</dcterms:created>
  <dcterms:modified xsi:type="dcterms:W3CDTF">2018-12-03T14:08:42Z</dcterms:modified>
</cp:coreProperties>
</file>