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53"/>
  </p:notesMasterIdLst>
  <p:sldIdLst>
    <p:sldId id="256" r:id="rId3"/>
    <p:sldId id="307" r:id="rId4"/>
    <p:sldId id="305" r:id="rId5"/>
    <p:sldId id="259" r:id="rId6"/>
    <p:sldId id="260" r:id="rId7"/>
    <p:sldId id="268" r:id="rId8"/>
    <p:sldId id="261" r:id="rId9"/>
    <p:sldId id="262" r:id="rId10"/>
    <p:sldId id="263" r:id="rId11"/>
    <p:sldId id="310" r:id="rId12"/>
    <p:sldId id="265" r:id="rId13"/>
    <p:sldId id="266" r:id="rId14"/>
    <p:sldId id="270" r:id="rId15"/>
    <p:sldId id="312" r:id="rId16"/>
    <p:sldId id="313" r:id="rId17"/>
    <p:sldId id="271" r:id="rId18"/>
    <p:sldId id="314" r:id="rId19"/>
    <p:sldId id="272" r:id="rId20"/>
    <p:sldId id="322" r:id="rId21"/>
    <p:sldId id="324" r:id="rId22"/>
    <p:sldId id="273" r:id="rId23"/>
    <p:sldId id="275" r:id="rId24"/>
    <p:sldId id="277" r:id="rId25"/>
    <p:sldId id="279" r:id="rId26"/>
    <p:sldId id="280" r:id="rId27"/>
    <p:sldId id="328" r:id="rId28"/>
    <p:sldId id="329" r:id="rId29"/>
    <p:sldId id="282" r:id="rId30"/>
    <p:sldId id="283" r:id="rId31"/>
    <p:sldId id="284" r:id="rId32"/>
    <p:sldId id="285" r:id="rId33"/>
    <p:sldId id="286" r:id="rId34"/>
    <p:sldId id="331" r:id="rId35"/>
    <p:sldId id="330" r:id="rId36"/>
    <p:sldId id="287" r:id="rId37"/>
    <p:sldId id="318" r:id="rId38"/>
    <p:sldId id="292" r:id="rId39"/>
    <p:sldId id="293" r:id="rId40"/>
    <p:sldId id="294" r:id="rId41"/>
    <p:sldId id="295" r:id="rId42"/>
    <p:sldId id="296" r:id="rId43"/>
    <p:sldId id="325" r:id="rId44"/>
    <p:sldId id="298" r:id="rId45"/>
    <p:sldId id="327" r:id="rId46"/>
    <p:sldId id="299" r:id="rId47"/>
    <p:sldId id="300" r:id="rId48"/>
    <p:sldId id="320" r:id="rId49"/>
    <p:sldId id="301" r:id="rId50"/>
    <p:sldId id="302" r:id="rId51"/>
    <p:sldId id="326"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1" autoAdjust="0"/>
    <p:restoredTop sz="76437" autoAdjust="0"/>
  </p:normalViewPr>
  <p:slideViewPr>
    <p:cSldViewPr>
      <p:cViewPr>
        <p:scale>
          <a:sx n="75" d="100"/>
          <a:sy n="75" d="100"/>
        </p:scale>
        <p:origin x="1116" y="246"/>
      </p:cViewPr>
      <p:guideLst>
        <p:guide orient="horz" pos="2160"/>
        <p:guide pos="2880"/>
      </p:guideLst>
    </p:cSldViewPr>
  </p:slideViewPr>
  <p:outlineViewPr>
    <p:cViewPr>
      <p:scale>
        <a:sx n="33" d="100"/>
        <a:sy n="33" d="100"/>
      </p:scale>
      <p:origin x="42" y="8790"/>
    </p:cViewPr>
  </p:outlin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DE167-B388-5B48-8733-3C2F48689057}" type="doc">
      <dgm:prSet loTypeId="urn:microsoft.com/office/officeart/2005/8/layout/chevron1" loCatId="process" qsTypeId="urn:microsoft.com/office/officeart/2005/8/quickstyle/simple4" qsCatId="simple" csTypeId="urn:microsoft.com/office/officeart/2005/8/colors/accent1_2" csCatId="accent1" phldr="1"/>
      <dgm:spPr/>
    </dgm:pt>
    <dgm:pt modelId="{18582A06-4597-F94A-A96F-A0DB88A41119}">
      <dgm:prSet phldrT="[Text]"/>
      <dgm:spPr>
        <a:effectLst/>
      </dgm:spPr>
      <dgm:t>
        <a:bodyPr/>
        <a:lstStyle/>
        <a:p>
          <a:r>
            <a:rPr lang="en-NZ" dirty="0" smtClean="0"/>
            <a:t>Long term scheduling</a:t>
          </a:r>
          <a:endParaRPr lang="en-US" dirty="0"/>
        </a:p>
      </dgm:t>
    </dgm:pt>
    <dgm:pt modelId="{07C49605-9092-1340-8E13-4FCE1C70E829}" type="parTrans" cxnId="{A06C933B-CA9A-0A4E-B6D8-3BA876978C1D}">
      <dgm:prSet/>
      <dgm:spPr/>
      <dgm:t>
        <a:bodyPr/>
        <a:lstStyle/>
        <a:p>
          <a:endParaRPr lang="en-US"/>
        </a:p>
      </dgm:t>
    </dgm:pt>
    <dgm:pt modelId="{AB6097E5-5393-4449-BCFE-B0AE600FA83E}" type="sibTrans" cxnId="{A06C933B-CA9A-0A4E-B6D8-3BA876978C1D}">
      <dgm:prSet/>
      <dgm:spPr/>
      <dgm:t>
        <a:bodyPr/>
        <a:lstStyle/>
        <a:p>
          <a:endParaRPr lang="en-US"/>
        </a:p>
      </dgm:t>
    </dgm:pt>
    <dgm:pt modelId="{FCF8077D-84AD-554A-B11C-D74FA362D76D}">
      <dgm:prSet/>
      <dgm:spPr>
        <a:effectLst/>
      </dgm:spPr>
      <dgm:t>
        <a:bodyPr/>
        <a:lstStyle/>
        <a:p>
          <a:r>
            <a:rPr lang="en-NZ" dirty="0" smtClean="0"/>
            <a:t>Medium term scheduling</a:t>
          </a:r>
        </a:p>
      </dgm:t>
    </dgm:pt>
    <dgm:pt modelId="{C9AB015E-6767-CF47-BBF9-A6713CE07B98}" type="parTrans" cxnId="{B1FB1387-434A-E34A-BFCF-7E6BACF3E30B}">
      <dgm:prSet/>
      <dgm:spPr/>
      <dgm:t>
        <a:bodyPr/>
        <a:lstStyle/>
        <a:p>
          <a:endParaRPr lang="en-US"/>
        </a:p>
      </dgm:t>
    </dgm:pt>
    <dgm:pt modelId="{9E7217D2-03EC-3D4C-9070-5BD30F646863}" type="sibTrans" cxnId="{B1FB1387-434A-E34A-BFCF-7E6BACF3E30B}">
      <dgm:prSet/>
      <dgm:spPr/>
      <dgm:t>
        <a:bodyPr/>
        <a:lstStyle/>
        <a:p>
          <a:endParaRPr lang="en-US"/>
        </a:p>
      </dgm:t>
    </dgm:pt>
    <dgm:pt modelId="{786E057A-07C6-8343-8CB9-C94DEC19B0BB}">
      <dgm:prSet/>
      <dgm:spPr>
        <a:effectLst/>
      </dgm:spPr>
      <dgm:t>
        <a:bodyPr/>
        <a:lstStyle/>
        <a:p>
          <a:r>
            <a:rPr lang="en-NZ" dirty="0" smtClean="0"/>
            <a:t>Short term scheduling</a:t>
          </a:r>
        </a:p>
      </dgm:t>
    </dgm:pt>
    <dgm:pt modelId="{70D3975C-F522-2E4B-8BE6-DB0B1D7921E4}" type="parTrans" cxnId="{ACB76DB7-D147-2140-AA8E-5CC8F089CF45}">
      <dgm:prSet/>
      <dgm:spPr/>
      <dgm:t>
        <a:bodyPr/>
        <a:lstStyle/>
        <a:p>
          <a:endParaRPr lang="en-US"/>
        </a:p>
      </dgm:t>
    </dgm:pt>
    <dgm:pt modelId="{F853FA99-B390-F241-A55D-9C7A16D90EC8}" type="sibTrans" cxnId="{ACB76DB7-D147-2140-AA8E-5CC8F089CF45}">
      <dgm:prSet/>
      <dgm:spPr/>
      <dgm:t>
        <a:bodyPr/>
        <a:lstStyle/>
        <a:p>
          <a:endParaRPr lang="en-US"/>
        </a:p>
      </dgm:t>
    </dgm:pt>
    <dgm:pt modelId="{4D3B04C8-4CD6-C441-A562-951DABC0B27F}" type="pres">
      <dgm:prSet presAssocID="{8F1DE167-B388-5B48-8733-3C2F48689057}" presName="Name0" presStyleCnt="0">
        <dgm:presLayoutVars>
          <dgm:dir/>
          <dgm:animLvl val="lvl"/>
          <dgm:resizeHandles val="exact"/>
        </dgm:presLayoutVars>
      </dgm:prSet>
      <dgm:spPr/>
    </dgm:pt>
    <dgm:pt modelId="{666AA844-3720-4245-A2DA-613ABC9CCD30}" type="pres">
      <dgm:prSet presAssocID="{18582A06-4597-F94A-A96F-A0DB88A41119}" presName="parTxOnly" presStyleLbl="node1" presStyleIdx="0" presStyleCnt="3">
        <dgm:presLayoutVars>
          <dgm:chMax val="0"/>
          <dgm:chPref val="0"/>
          <dgm:bulletEnabled val="1"/>
        </dgm:presLayoutVars>
      </dgm:prSet>
      <dgm:spPr/>
      <dgm:t>
        <a:bodyPr/>
        <a:lstStyle/>
        <a:p>
          <a:endParaRPr lang="en-US"/>
        </a:p>
      </dgm:t>
    </dgm:pt>
    <dgm:pt modelId="{8AB8F692-5BD5-8648-B961-BE6FB0582140}" type="pres">
      <dgm:prSet presAssocID="{AB6097E5-5393-4449-BCFE-B0AE600FA83E}" presName="parTxOnlySpace" presStyleCnt="0"/>
      <dgm:spPr/>
    </dgm:pt>
    <dgm:pt modelId="{4DE30D96-52DA-F045-88D6-746455960E86}" type="pres">
      <dgm:prSet presAssocID="{FCF8077D-84AD-554A-B11C-D74FA362D76D}" presName="parTxOnly" presStyleLbl="node1" presStyleIdx="1" presStyleCnt="3" custScaleX="96996" custScaleY="116735">
        <dgm:presLayoutVars>
          <dgm:chMax val="0"/>
          <dgm:chPref val="0"/>
          <dgm:bulletEnabled val="1"/>
        </dgm:presLayoutVars>
      </dgm:prSet>
      <dgm:spPr/>
      <dgm:t>
        <a:bodyPr/>
        <a:lstStyle/>
        <a:p>
          <a:endParaRPr lang="en-US"/>
        </a:p>
      </dgm:t>
    </dgm:pt>
    <dgm:pt modelId="{DCBA1724-0B09-934F-8DCB-B741C1D8713E}" type="pres">
      <dgm:prSet presAssocID="{9E7217D2-03EC-3D4C-9070-5BD30F646863}" presName="parTxOnlySpace" presStyleCnt="0"/>
      <dgm:spPr/>
    </dgm:pt>
    <dgm:pt modelId="{A6C26BAB-A284-0B43-906D-751377F5446C}" type="pres">
      <dgm:prSet presAssocID="{786E057A-07C6-8343-8CB9-C94DEC19B0BB}" presName="parTxOnly" presStyleLbl="node1" presStyleIdx="2" presStyleCnt="3">
        <dgm:presLayoutVars>
          <dgm:chMax val="0"/>
          <dgm:chPref val="0"/>
          <dgm:bulletEnabled val="1"/>
        </dgm:presLayoutVars>
      </dgm:prSet>
      <dgm:spPr/>
      <dgm:t>
        <a:bodyPr/>
        <a:lstStyle/>
        <a:p>
          <a:endParaRPr lang="en-US"/>
        </a:p>
      </dgm:t>
    </dgm:pt>
  </dgm:ptLst>
  <dgm:cxnLst>
    <dgm:cxn modelId="{2CA9C575-4FD8-EB43-A418-C53ABA3AC769}" type="presOf" srcId="{FCF8077D-84AD-554A-B11C-D74FA362D76D}" destId="{4DE30D96-52DA-F045-88D6-746455960E86}" srcOrd="0" destOrd="0" presId="urn:microsoft.com/office/officeart/2005/8/layout/chevron1"/>
    <dgm:cxn modelId="{A06C933B-CA9A-0A4E-B6D8-3BA876978C1D}" srcId="{8F1DE167-B388-5B48-8733-3C2F48689057}" destId="{18582A06-4597-F94A-A96F-A0DB88A41119}" srcOrd="0" destOrd="0" parTransId="{07C49605-9092-1340-8E13-4FCE1C70E829}" sibTransId="{AB6097E5-5393-4449-BCFE-B0AE600FA83E}"/>
    <dgm:cxn modelId="{4B6AFE1F-F0AC-1748-9323-3D566A751FAA}" type="presOf" srcId="{18582A06-4597-F94A-A96F-A0DB88A41119}" destId="{666AA844-3720-4245-A2DA-613ABC9CCD30}" srcOrd="0" destOrd="0" presId="urn:microsoft.com/office/officeart/2005/8/layout/chevron1"/>
    <dgm:cxn modelId="{B1FB1387-434A-E34A-BFCF-7E6BACF3E30B}" srcId="{8F1DE167-B388-5B48-8733-3C2F48689057}" destId="{FCF8077D-84AD-554A-B11C-D74FA362D76D}" srcOrd="1" destOrd="0" parTransId="{C9AB015E-6767-CF47-BBF9-A6713CE07B98}" sibTransId="{9E7217D2-03EC-3D4C-9070-5BD30F646863}"/>
    <dgm:cxn modelId="{CE148CC1-E7D4-CB48-AD49-9E112DC58081}" type="presOf" srcId="{786E057A-07C6-8343-8CB9-C94DEC19B0BB}" destId="{A6C26BAB-A284-0B43-906D-751377F5446C}" srcOrd="0" destOrd="0" presId="urn:microsoft.com/office/officeart/2005/8/layout/chevron1"/>
    <dgm:cxn modelId="{ACB76DB7-D147-2140-AA8E-5CC8F089CF45}" srcId="{8F1DE167-B388-5B48-8733-3C2F48689057}" destId="{786E057A-07C6-8343-8CB9-C94DEC19B0BB}" srcOrd="2" destOrd="0" parTransId="{70D3975C-F522-2E4B-8BE6-DB0B1D7921E4}" sibTransId="{F853FA99-B390-F241-A55D-9C7A16D90EC8}"/>
    <dgm:cxn modelId="{0D8D7D1D-D8EA-C242-9710-7A045D5CFDEC}" type="presOf" srcId="{8F1DE167-B388-5B48-8733-3C2F48689057}" destId="{4D3B04C8-4CD6-C441-A562-951DABC0B27F}" srcOrd="0" destOrd="0" presId="urn:microsoft.com/office/officeart/2005/8/layout/chevron1"/>
    <dgm:cxn modelId="{8F3BCA8F-3EA0-A045-966E-C90A4D4D80BD}" type="presParOf" srcId="{4D3B04C8-4CD6-C441-A562-951DABC0B27F}" destId="{666AA844-3720-4245-A2DA-613ABC9CCD30}" srcOrd="0" destOrd="0" presId="urn:microsoft.com/office/officeart/2005/8/layout/chevron1"/>
    <dgm:cxn modelId="{B5AA20D4-5BF5-104C-9679-FE85235DF4BB}" type="presParOf" srcId="{4D3B04C8-4CD6-C441-A562-951DABC0B27F}" destId="{8AB8F692-5BD5-8648-B961-BE6FB0582140}" srcOrd="1" destOrd="0" presId="urn:microsoft.com/office/officeart/2005/8/layout/chevron1"/>
    <dgm:cxn modelId="{6CEA9B22-26A5-2B4B-97C9-3B6F3C591ECE}" type="presParOf" srcId="{4D3B04C8-4CD6-C441-A562-951DABC0B27F}" destId="{4DE30D96-52DA-F045-88D6-746455960E86}" srcOrd="2" destOrd="0" presId="urn:microsoft.com/office/officeart/2005/8/layout/chevron1"/>
    <dgm:cxn modelId="{1E41C840-73DE-C047-A331-6AB77550C846}" type="presParOf" srcId="{4D3B04C8-4CD6-C441-A562-951DABC0B27F}" destId="{DCBA1724-0B09-934F-8DCB-B741C1D8713E}" srcOrd="3" destOrd="0" presId="urn:microsoft.com/office/officeart/2005/8/layout/chevron1"/>
    <dgm:cxn modelId="{30767973-6CB1-8449-9B68-034BAD909CAF}" type="presParOf" srcId="{4D3B04C8-4CD6-C441-A562-951DABC0B27F}" destId="{A6C26BAB-A284-0B43-906D-751377F5446C}" srcOrd="4" destOrd="0" presId="urn:microsoft.com/office/officeart/2005/8/layout/chevron1"/>
  </dgm:cxnLst>
  <dgm:bg>
    <a:effectLst>
      <a:softEdge rad="1524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ECFDF-990A-7149-B63A-28705777540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7E55061F-A8D5-1A46-9FD3-893854A38A90}">
      <dgm:prSet phldrT="[Text]"/>
      <dgm:spPr/>
      <dgm:t>
        <a:bodyPr/>
        <a:lstStyle/>
        <a:p>
          <a:r>
            <a:rPr lang="en-US" dirty="0" smtClean="0"/>
            <a:t>Creates processes from the queue when it can, but must decide:</a:t>
          </a:r>
          <a:endParaRPr lang="en-US" dirty="0"/>
        </a:p>
      </dgm:t>
    </dgm:pt>
    <dgm:pt modelId="{78A5209A-C329-5A4F-AF1B-8F1A687F4B6B}" type="parTrans" cxnId="{003233E3-3FEB-B747-9FA7-DDEB5844E595}">
      <dgm:prSet/>
      <dgm:spPr/>
      <dgm:t>
        <a:bodyPr/>
        <a:lstStyle/>
        <a:p>
          <a:endParaRPr lang="en-US"/>
        </a:p>
      </dgm:t>
    </dgm:pt>
    <dgm:pt modelId="{C2BD42A6-DAEE-E84D-AE14-A4ED7227B160}" type="sibTrans" cxnId="{003233E3-3FEB-B747-9FA7-DDEB5844E595}">
      <dgm:prSet/>
      <dgm:spPr/>
      <dgm:t>
        <a:bodyPr/>
        <a:lstStyle/>
        <a:p>
          <a:endParaRPr lang="en-US"/>
        </a:p>
      </dgm:t>
    </dgm:pt>
    <dgm:pt modelId="{B2E19B59-8C49-5F4A-B522-FB427F24EFF0}">
      <dgm:prSet/>
      <dgm:spPr/>
      <dgm:t>
        <a:bodyPr/>
        <a:lstStyle/>
        <a:p>
          <a:r>
            <a:rPr lang="en-US" dirty="0" smtClean="0"/>
            <a:t>When the operating system can take on one or more additional processes</a:t>
          </a:r>
        </a:p>
      </dgm:t>
    </dgm:pt>
    <dgm:pt modelId="{B40672A2-EF57-EF45-BEEF-3CC7B4092CEA}" type="parTrans" cxnId="{D47814B9-4341-7547-8A2B-AED4CBDCCA0C}">
      <dgm:prSet/>
      <dgm:spPr>
        <a:ln>
          <a:solidFill>
            <a:schemeClr val="accent6"/>
          </a:solidFill>
        </a:ln>
      </dgm:spPr>
      <dgm:t>
        <a:bodyPr/>
        <a:lstStyle/>
        <a:p>
          <a:endParaRPr lang="en-US"/>
        </a:p>
      </dgm:t>
    </dgm:pt>
    <dgm:pt modelId="{E516EACE-6D46-0C4B-A5D4-AF3B00ED0ED3}" type="sibTrans" cxnId="{D47814B9-4341-7547-8A2B-AED4CBDCCA0C}">
      <dgm:prSet/>
      <dgm:spPr/>
      <dgm:t>
        <a:bodyPr/>
        <a:lstStyle/>
        <a:p>
          <a:endParaRPr lang="en-US"/>
        </a:p>
      </dgm:t>
    </dgm:pt>
    <dgm:pt modelId="{B452A0BC-BD07-EB44-995E-4F40B0C5BE92}">
      <dgm:prSet/>
      <dgm:spPr/>
      <dgm:t>
        <a:bodyPr/>
        <a:lstStyle/>
        <a:p>
          <a:r>
            <a:rPr lang="en-US" dirty="0" smtClean="0"/>
            <a:t>Which jobs to accept and turn into processes</a:t>
          </a:r>
        </a:p>
      </dgm:t>
    </dgm:pt>
    <dgm:pt modelId="{43166368-C5DE-0C47-8499-A61BEBB1E08A}" type="parTrans" cxnId="{4DD9712D-E80A-5346-9CB2-DA495447E3C9}">
      <dgm:prSet/>
      <dgm:spPr>
        <a:ln>
          <a:solidFill>
            <a:schemeClr val="accent6"/>
          </a:solidFill>
        </a:ln>
      </dgm:spPr>
      <dgm:t>
        <a:bodyPr/>
        <a:lstStyle/>
        <a:p>
          <a:endParaRPr lang="en-US"/>
        </a:p>
      </dgm:t>
    </dgm:pt>
    <dgm:pt modelId="{83DCA43B-6D2F-4442-AE6E-865396CD1D76}" type="sibTrans" cxnId="{4DD9712D-E80A-5346-9CB2-DA495447E3C9}">
      <dgm:prSet/>
      <dgm:spPr/>
      <dgm:t>
        <a:bodyPr/>
        <a:lstStyle/>
        <a:p>
          <a:endParaRPr lang="en-US"/>
        </a:p>
      </dgm:t>
    </dgm:pt>
    <dgm:pt modelId="{9788D3D0-6C72-1949-A6CB-0450453AE3F2}">
      <dgm:prSet/>
      <dgm:spPr/>
      <dgm:t>
        <a:bodyPr/>
        <a:lstStyle/>
        <a:p>
          <a:r>
            <a:rPr lang="en-US" dirty="0" smtClean="0"/>
            <a:t>First come, first served</a:t>
          </a:r>
        </a:p>
      </dgm:t>
    </dgm:pt>
    <dgm:pt modelId="{3E27A45D-ADD7-1A47-A1CD-A588CD9493A6}" type="parTrans" cxnId="{313AC54D-14EC-ED41-84AE-4532E37D0BC6}">
      <dgm:prSet/>
      <dgm:spPr>
        <a:ln>
          <a:solidFill>
            <a:schemeClr val="accent6"/>
          </a:solidFill>
        </a:ln>
      </dgm:spPr>
      <dgm:t>
        <a:bodyPr/>
        <a:lstStyle/>
        <a:p>
          <a:endParaRPr lang="en-US"/>
        </a:p>
      </dgm:t>
    </dgm:pt>
    <dgm:pt modelId="{D6AB37B0-248B-7D48-8BFD-23368651349E}" type="sibTrans" cxnId="{313AC54D-14EC-ED41-84AE-4532E37D0BC6}">
      <dgm:prSet/>
      <dgm:spPr/>
      <dgm:t>
        <a:bodyPr/>
        <a:lstStyle/>
        <a:p>
          <a:endParaRPr lang="en-US"/>
        </a:p>
      </dgm:t>
    </dgm:pt>
    <dgm:pt modelId="{EFED3A02-92E5-7B4F-B439-13D02CBDBC35}">
      <dgm:prSet/>
      <dgm:spPr/>
      <dgm:t>
        <a:bodyPr/>
        <a:lstStyle/>
        <a:p>
          <a:r>
            <a:rPr lang="en-US" dirty="0" smtClean="0"/>
            <a:t>Priority, expected execution time, I/O requirements</a:t>
          </a:r>
        </a:p>
      </dgm:t>
    </dgm:pt>
    <dgm:pt modelId="{900FC365-CC4F-244C-8BB2-E0DE2EDB2C92}" type="parTrans" cxnId="{479DEE9C-1DF2-564D-A6B0-FECBBD97B603}">
      <dgm:prSet/>
      <dgm:spPr>
        <a:ln>
          <a:solidFill>
            <a:schemeClr val="accent6"/>
          </a:solidFill>
        </a:ln>
      </dgm:spPr>
      <dgm:t>
        <a:bodyPr/>
        <a:lstStyle/>
        <a:p>
          <a:endParaRPr lang="en-US"/>
        </a:p>
      </dgm:t>
    </dgm:pt>
    <dgm:pt modelId="{E0B37AE9-D6E2-234C-8ABC-3934D99299FD}" type="sibTrans" cxnId="{479DEE9C-1DF2-564D-A6B0-FECBBD97B603}">
      <dgm:prSet/>
      <dgm:spPr/>
      <dgm:t>
        <a:bodyPr/>
        <a:lstStyle/>
        <a:p>
          <a:endParaRPr lang="en-US"/>
        </a:p>
      </dgm:t>
    </dgm:pt>
    <dgm:pt modelId="{99DC4FCA-9D24-E540-A8C3-6E0FE26B20DF}" type="pres">
      <dgm:prSet presAssocID="{2F5ECFDF-990A-7149-B63A-287057775409}" presName="hierChild1" presStyleCnt="0">
        <dgm:presLayoutVars>
          <dgm:chPref val="1"/>
          <dgm:dir/>
          <dgm:animOne val="branch"/>
          <dgm:animLvl val="lvl"/>
          <dgm:resizeHandles/>
        </dgm:presLayoutVars>
      </dgm:prSet>
      <dgm:spPr/>
      <dgm:t>
        <a:bodyPr/>
        <a:lstStyle/>
        <a:p>
          <a:endParaRPr lang="en-US"/>
        </a:p>
      </dgm:t>
    </dgm:pt>
    <dgm:pt modelId="{0DE35A2B-A3E6-BB47-AD8F-B457D037F397}" type="pres">
      <dgm:prSet presAssocID="{7E55061F-A8D5-1A46-9FD3-893854A38A90}" presName="hierRoot1" presStyleCnt="0"/>
      <dgm:spPr/>
    </dgm:pt>
    <dgm:pt modelId="{23B9B35B-8437-3D40-8522-9D231FA6BE7A}" type="pres">
      <dgm:prSet presAssocID="{7E55061F-A8D5-1A46-9FD3-893854A38A90}" presName="composite" presStyleCnt="0"/>
      <dgm:spPr/>
    </dgm:pt>
    <dgm:pt modelId="{F6376796-3CFA-354D-BC47-8C9F869C43B1}" type="pres">
      <dgm:prSet presAssocID="{7E55061F-A8D5-1A46-9FD3-893854A38A90}" presName="background" presStyleLbl="node0" presStyleIdx="0" presStyleCnt="1"/>
      <dgm:spPr/>
    </dgm:pt>
    <dgm:pt modelId="{79838C3E-0F52-1744-A7D4-B12983AB3808}" type="pres">
      <dgm:prSet presAssocID="{7E55061F-A8D5-1A46-9FD3-893854A38A90}" presName="text" presStyleLbl="fgAcc0" presStyleIdx="0" presStyleCnt="1">
        <dgm:presLayoutVars>
          <dgm:chPref val="3"/>
        </dgm:presLayoutVars>
      </dgm:prSet>
      <dgm:spPr/>
      <dgm:t>
        <a:bodyPr/>
        <a:lstStyle/>
        <a:p>
          <a:endParaRPr lang="en-US"/>
        </a:p>
      </dgm:t>
    </dgm:pt>
    <dgm:pt modelId="{2E331F31-566D-B348-AC5A-8BE28BC2370D}" type="pres">
      <dgm:prSet presAssocID="{7E55061F-A8D5-1A46-9FD3-893854A38A90}" presName="hierChild2" presStyleCnt="0"/>
      <dgm:spPr/>
    </dgm:pt>
    <dgm:pt modelId="{71DE5901-86A6-E748-8249-05D86E92148C}" type="pres">
      <dgm:prSet presAssocID="{B40672A2-EF57-EF45-BEEF-3CC7B4092CEA}" presName="Name10" presStyleLbl="parChTrans1D2" presStyleIdx="0" presStyleCnt="2"/>
      <dgm:spPr/>
      <dgm:t>
        <a:bodyPr/>
        <a:lstStyle/>
        <a:p>
          <a:endParaRPr lang="en-US"/>
        </a:p>
      </dgm:t>
    </dgm:pt>
    <dgm:pt modelId="{90C50ADF-70C5-C44E-91B1-4C86E95317AC}" type="pres">
      <dgm:prSet presAssocID="{B2E19B59-8C49-5F4A-B522-FB427F24EFF0}" presName="hierRoot2" presStyleCnt="0"/>
      <dgm:spPr/>
    </dgm:pt>
    <dgm:pt modelId="{2396F592-EC0F-C845-A582-B8F0B95397AD}" type="pres">
      <dgm:prSet presAssocID="{B2E19B59-8C49-5F4A-B522-FB427F24EFF0}" presName="composite2" presStyleCnt="0"/>
      <dgm:spPr/>
    </dgm:pt>
    <dgm:pt modelId="{CF6E069B-1E99-394F-BA77-0D760FFAAAEA}" type="pres">
      <dgm:prSet presAssocID="{B2E19B59-8C49-5F4A-B522-FB427F24EFF0}" presName="background2" presStyleLbl="node2" presStyleIdx="0" presStyleCnt="2"/>
      <dgm:spPr/>
    </dgm:pt>
    <dgm:pt modelId="{BEDB5996-E132-B845-A228-66156520BA95}" type="pres">
      <dgm:prSet presAssocID="{B2E19B59-8C49-5F4A-B522-FB427F24EFF0}" presName="text2" presStyleLbl="fgAcc2" presStyleIdx="0" presStyleCnt="2">
        <dgm:presLayoutVars>
          <dgm:chPref val="3"/>
        </dgm:presLayoutVars>
      </dgm:prSet>
      <dgm:spPr/>
      <dgm:t>
        <a:bodyPr/>
        <a:lstStyle/>
        <a:p>
          <a:endParaRPr lang="en-US"/>
        </a:p>
      </dgm:t>
    </dgm:pt>
    <dgm:pt modelId="{EAD4687F-826E-9042-B190-2ED5123D0765}" type="pres">
      <dgm:prSet presAssocID="{B2E19B59-8C49-5F4A-B522-FB427F24EFF0}" presName="hierChild3" presStyleCnt="0"/>
      <dgm:spPr/>
    </dgm:pt>
    <dgm:pt modelId="{67E2418F-D285-5342-AF8A-A0A8C948F10E}" type="pres">
      <dgm:prSet presAssocID="{43166368-C5DE-0C47-8499-A61BEBB1E08A}" presName="Name10" presStyleLbl="parChTrans1D2" presStyleIdx="1" presStyleCnt="2"/>
      <dgm:spPr/>
      <dgm:t>
        <a:bodyPr/>
        <a:lstStyle/>
        <a:p>
          <a:endParaRPr lang="en-US"/>
        </a:p>
      </dgm:t>
    </dgm:pt>
    <dgm:pt modelId="{0627B2B5-EFE6-BA44-B795-3142269CC838}" type="pres">
      <dgm:prSet presAssocID="{B452A0BC-BD07-EB44-995E-4F40B0C5BE92}" presName="hierRoot2" presStyleCnt="0"/>
      <dgm:spPr/>
    </dgm:pt>
    <dgm:pt modelId="{5FAD5358-7E8E-9B46-A19E-B4F1445DF0E5}" type="pres">
      <dgm:prSet presAssocID="{B452A0BC-BD07-EB44-995E-4F40B0C5BE92}" presName="composite2" presStyleCnt="0"/>
      <dgm:spPr/>
    </dgm:pt>
    <dgm:pt modelId="{06808704-274A-234C-85C4-DB13DB953985}" type="pres">
      <dgm:prSet presAssocID="{B452A0BC-BD07-EB44-995E-4F40B0C5BE92}" presName="background2" presStyleLbl="node2" presStyleIdx="1" presStyleCnt="2"/>
      <dgm:spPr/>
    </dgm:pt>
    <dgm:pt modelId="{1C44A815-88D4-394C-A851-C13D49CE4F12}" type="pres">
      <dgm:prSet presAssocID="{B452A0BC-BD07-EB44-995E-4F40B0C5BE92}" presName="text2" presStyleLbl="fgAcc2" presStyleIdx="1" presStyleCnt="2">
        <dgm:presLayoutVars>
          <dgm:chPref val="3"/>
        </dgm:presLayoutVars>
      </dgm:prSet>
      <dgm:spPr/>
      <dgm:t>
        <a:bodyPr/>
        <a:lstStyle/>
        <a:p>
          <a:endParaRPr lang="en-US"/>
        </a:p>
      </dgm:t>
    </dgm:pt>
    <dgm:pt modelId="{44A6B09D-B321-7D42-B6B8-26E537240F58}" type="pres">
      <dgm:prSet presAssocID="{B452A0BC-BD07-EB44-995E-4F40B0C5BE92}" presName="hierChild3" presStyleCnt="0"/>
      <dgm:spPr/>
    </dgm:pt>
    <dgm:pt modelId="{217868F8-B114-BB46-AAC0-B54F8019AD3B}" type="pres">
      <dgm:prSet presAssocID="{3E27A45D-ADD7-1A47-A1CD-A588CD9493A6}" presName="Name17" presStyleLbl="parChTrans1D3" presStyleIdx="0" presStyleCnt="2"/>
      <dgm:spPr/>
      <dgm:t>
        <a:bodyPr/>
        <a:lstStyle/>
        <a:p>
          <a:endParaRPr lang="en-US"/>
        </a:p>
      </dgm:t>
    </dgm:pt>
    <dgm:pt modelId="{B53488E2-AD68-A44D-ACF3-6B55F92C92B0}" type="pres">
      <dgm:prSet presAssocID="{9788D3D0-6C72-1949-A6CB-0450453AE3F2}" presName="hierRoot3" presStyleCnt="0"/>
      <dgm:spPr/>
    </dgm:pt>
    <dgm:pt modelId="{DF9650BB-9C19-6247-BF91-58504051D2B8}" type="pres">
      <dgm:prSet presAssocID="{9788D3D0-6C72-1949-A6CB-0450453AE3F2}" presName="composite3" presStyleCnt="0"/>
      <dgm:spPr/>
    </dgm:pt>
    <dgm:pt modelId="{39FDF545-C35D-F24B-A60B-814B5603FCAC}" type="pres">
      <dgm:prSet presAssocID="{9788D3D0-6C72-1949-A6CB-0450453AE3F2}" presName="background3" presStyleLbl="node3" presStyleIdx="0" presStyleCnt="2"/>
      <dgm:spPr/>
    </dgm:pt>
    <dgm:pt modelId="{5D6C4153-73D0-1046-9674-E0ECB450E3E4}" type="pres">
      <dgm:prSet presAssocID="{9788D3D0-6C72-1949-A6CB-0450453AE3F2}" presName="text3" presStyleLbl="fgAcc3" presStyleIdx="0" presStyleCnt="2">
        <dgm:presLayoutVars>
          <dgm:chPref val="3"/>
        </dgm:presLayoutVars>
      </dgm:prSet>
      <dgm:spPr/>
      <dgm:t>
        <a:bodyPr/>
        <a:lstStyle/>
        <a:p>
          <a:endParaRPr lang="en-US"/>
        </a:p>
      </dgm:t>
    </dgm:pt>
    <dgm:pt modelId="{919F3B1A-23FB-D64D-9F57-4C8B42AEC7EA}" type="pres">
      <dgm:prSet presAssocID="{9788D3D0-6C72-1949-A6CB-0450453AE3F2}" presName="hierChild4" presStyleCnt="0"/>
      <dgm:spPr/>
    </dgm:pt>
    <dgm:pt modelId="{E81E2D14-B4BC-5348-97BD-836810024AB3}" type="pres">
      <dgm:prSet presAssocID="{900FC365-CC4F-244C-8BB2-E0DE2EDB2C92}" presName="Name17" presStyleLbl="parChTrans1D3" presStyleIdx="1" presStyleCnt="2"/>
      <dgm:spPr/>
      <dgm:t>
        <a:bodyPr/>
        <a:lstStyle/>
        <a:p>
          <a:endParaRPr lang="en-US"/>
        </a:p>
      </dgm:t>
    </dgm:pt>
    <dgm:pt modelId="{0960DAC7-AA81-EB43-8138-1C7461C66F17}" type="pres">
      <dgm:prSet presAssocID="{EFED3A02-92E5-7B4F-B439-13D02CBDBC35}" presName="hierRoot3" presStyleCnt="0"/>
      <dgm:spPr/>
    </dgm:pt>
    <dgm:pt modelId="{6EF94FE0-887C-744B-8D02-07AF2D29BBEA}" type="pres">
      <dgm:prSet presAssocID="{EFED3A02-92E5-7B4F-B439-13D02CBDBC35}" presName="composite3" presStyleCnt="0"/>
      <dgm:spPr/>
    </dgm:pt>
    <dgm:pt modelId="{4D9E2E77-9ACA-A94C-A75C-ADE49650887D}" type="pres">
      <dgm:prSet presAssocID="{EFED3A02-92E5-7B4F-B439-13D02CBDBC35}" presName="background3" presStyleLbl="node3" presStyleIdx="1" presStyleCnt="2"/>
      <dgm:spPr/>
    </dgm:pt>
    <dgm:pt modelId="{5FFAAE37-5510-F141-9902-D4F6BE89FAED}" type="pres">
      <dgm:prSet presAssocID="{EFED3A02-92E5-7B4F-B439-13D02CBDBC35}" presName="text3" presStyleLbl="fgAcc3" presStyleIdx="1" presStyleCnt="2">
        <dgm:presLayoutVars>
          <dgm:chPref val="3"/>
        </dgm:presLayoutVars>
      </dgm:prSet>
      <dgm:spPr/>
      <dgm:t>
        <a:bodyPr/>
        <a:lstStyle/>
        <a:p>
          <a:endParaRPr lang="en-US"/>
        </a:p>
      </dgm:t>
    </dgm:pt>
    <dgm:pt modelId="{318AD854-2508-3F4E-B638-FB8449A567CF}" type="pres">
      <dgm:prSet presAssocID="{EFED3A02-92E5-7B4F-B439-13D02CBDBC35}" presName="hierChild4" presStyleCnt="0"/>
      <dgm:spPr/>
    </dgm:pt>
  </dgm:ptLst>
  <dgm:cxnLst>
    <dgm:cxn modelId="{C09676FD-BB7B-CF4F-A4CF-84EDAA21359B}" type="presOf" srcId="{EFED3A02-92E5-7B4F-B439-13D02CBDBC35}" destId="{5FFAAE37-5510-F141-9902-D4F6BE89FAED}" srcOrd="0" destOrd="0" presId="urn:microsoft.com/office/officeart/2005/8/layout/hierarchy1"/>
    <dgm:cxn modelId="{3CF4EF5C-BF95-6545-9BE5-D1394F1320AE}" type="presOf" srcId="{7E55061F-A8D5-1A46-9FD3-893854A38A90}" destId="{79838C3E-0F52-1744-A7D4-B12983AB3808}" srcOrd="0" destOrd="0" presId="urn:microsoft.com/office/officeart/2005/8/layout/hierarchy1"/>
    <dgm:cxn modelId="{CFC4B2B1-E8B8-674B-9114-0CFA5696FBD6}" type="presOf" srcId="{43166368-C5DE-0C47-8499-A61BEBB1E08A}" destId="{67E2418F-D285-5342-AF8A-A0A8C948F10E}" srcOrd="0" destOrd="0" presId="urn:microsoft.com/office/officeart/2005/8/layout/hierarchy1"/>
    <dgm:cxn modelId="{F87DBBDF-E646-1645-A68F-65982BAEFC55}" type="presOf" srcId="{B40672A2-EF57-EF45-BEEF-3CC7B4092CEA}" destId="{71DE5901-86A6-E748-8249-05D86E92148C}" srcOrd="0" destOrd="0" presId="urn:microsoft.com/office/officeart/2005/8/layout/hierarchy1"/>
    <dgm:cxn modelId="{479DEE9C-1DF2-564D-A6B0-FECBBD97B603}" srcId="{B452A0BC-BD07-EB44-995E-4F40B0C5BE92}" destId="{EFED3A02-92E5-7B4F-B439-13D02CBDBC35}" srcOrd="1" destOrd="0" parTransId="{900FC365-CC4F-244C-8BB2-E0DE2EDB2C92}" sibTransId="{E0B37AE9-D6E2-234C-8ABC-3934D99299FD}"/>
    <dgm:cxn modelId="{6AA4096B-65AB-7D42-A066-9A7783C393B7}" type="presOf" srcId="{3E27A45D-ADD7-1A47-A1CD-A588CD9493A6}" destId="{217868F8-B114-BB46-AAC0-B54F8019AD3B}" srcOrd="0" destOrd="0" presId="urn:microsoft.com/office/officeart/2005/8/layout/hierarchy1"/>
    <dgm:cxn modelId="{9EE109F1-00A3-8945-83AF-134C5D7CE70A}" type="presOf" srcId="{900FC365-CC4F-244C-8BB2-E0DE2EDB2C92}" destId="{E81E2D14-B4BC-5348-97BD-836810024AB3}" srcOrd="0" destOrd="0" presId="urn:microsoft.com/office/officeart/2005/8/layout/hierarchy1"/>
    <dgm:cxn modelId="{B1DC93AD-83CD-7648-894F-AADB8D6E9532}" type="presOf" srcId="{B2E19B59-8C49-5F4A-B522-FB427F24EFF0}" destId="{BEDB5996-E132-B845-A228-66156520BA95}" srcOrd="0" destOrd="0" presId="urn:microsoft.com/office/officeart/2005/8/layout/hierarchy1"/>
    <dgm:cxn modelId="{003233E3-3FEB-B747-9FA7-DDEB5844E595}" srcId="{2F5ECFDF-990A-7149-B63A-287057775409}" destId="{7E55061F-A8D5-1A46-9FD3-893854A38A90}" srcOrd="0" destOrd="0" parTransId="{78A5209A-C329-5A4F-AF1B-8F1A687F4B6B}" sibTransId="{C2BD42A6-DAEE-E84D-AE14-A4ED7227B160}"/>
    <dgm:cxn modelId="{F629661F-7578-2043-8801-F00A3CC80FD3}" type="presOf" srcId="{2F5ECFDF-990A-7149-B63A-287057775409}" destId="{99DC4FCA-9D24-E540-A8C3-6E0FE26B20DF}" srcOrd="0" destOrd="0" presId="urn:microsoft.com/office/officeart/2005/8/layout/hierarchy1"/>
    <dgm:cxn modelId="{313AC54D-14EC-ED41-84AE-4532E37D0BC6}" srcId="{B452A0BC-BD07-EB44-995E-4F40B0C5BE92}" destId="{9788D3D0-6C72-1949-A6CB-0450453AE3F2}" srcOrd="0" destOrd="0" parTransId="{3E27A45D-ADD7-1A47-A1CD-A588CD9493A6}" sibTransId="{D6AB37B0-248B-7D48-8BFD-23368651349E}"/>
    <dgm:cxn modelId="{4DD9712D-E80A-5346-9CB2-DA495447E3C9}" srcId="{7E55061F-A8D5-1A46-9FD3-893854A38A90}" destId="{B452A0BC-BD07-EB44-995E-4F40B0C5BE92}" srcOrd="1" destOrd="0" parTransId="{43166368-C5DE-0C47-8499-A61BEBB1E08A}" sibTransId="{83DCA43B-6D2F-4442-AE6E-865396CD1D76}"/>
    <dgm:cxn modelId="{E6B47725-26E7-F74D-B7F8-39F6238B4D8A}" type="presOf" srcId="{B452A0BC-BD07-EB44-995E-4F40B0C5BE92}" destId="{1C44A815-88D4-394C-A851-C13D49CE4F12}" srcOrd="0" destOrd="0" presId="urn:microsoft.com/office/officeart/2005/8/layout/hierarchy1"/>
    <dgm:cxn modelId="{BEBECC64-B00F-4D41-93D3-C105ABBDCA7C}" type="presOf" srcId="{9788D3D0-6C72-1949-A6CB-0450453AE3F2}" destId="{5D6C4153-73D0-1046-9674-E0ECB450E3E4}" srcOrd="0" destOrd="0" presId="urn:microsoft.com/office/officeart/2005/8/layout/hierarchy1"/>
    <dgm:cxn modelId="{D47814B9-4341-7547-8A2B-AED4CBDCCA0C}" srcId="{7E55061F-A8D5-1A46-9FD3-893854A38A90}" destId="{B2E19B59-8C49-5F4A-B522-FB427F24EFF0}" srcOrd="0" destOrd="0" parTransId="{B40672A2-EF57-EF45-BEEF-3CC7B4092CEA}" sibTransId="{E516EACE-6D46-0C4B-A5D4-AF3B00ED0ED3}"/>
    <dgm:cxn modelId="{C4F0C6F8-5416-F14B-A3D5-A8EFB96CCA91}" type="presParOf" srcId="{99DC4FCA-9D24-E540-A8C3-6E0FE26B20DF}" destId="{0DE35A2B-A3E6-BB47-AD8F-B457D037F397}" srcOrd="0" destOrd="0" presId="urn:microsoft.com/office/officeart/2005/8/layout/hierarchy1"/>
    <dgm:cxn modelId="{7DFDDE1D-BD8F-6144-8A59-0FB2360CFD79}" type="presParOf" srcId="{0DE35A2B-A3E6-BB47-AD8F-B457D037F397}" destId="{23B9B35B-8437-3D40-8522-9D231FA6BE7A}" srcOrd="0" destOrd="0" presId="urn:microsoft.com/office/officeart/2005/8/layout/hierarchy1"/>
    <dgm:cxn modelId="{429F0FF6-DAAA-B947-95E1-07147BA2FD2E}" type="presParOf" srcId="{23B9B35B-8437-3D40-8522-9D231FA6BE7A}" destId="{F6376796-3CFA-354D-BC47-8C9F869C43B1}" srcOrd="0" destOrd="0" presId="urn:microsoft.com/office/officeart/2005/8/layout/hierarchy1"/>
    <dgm:cxn modelId="{A0366094-0C3D-E240-8748-3562A63F9B5E}" type="presParOf" srcId="{23B9B35B-8437-3D40-8522-9D231FA6BE7A}" destId="{79838C3E-0F52-1744-A7D4-B12983AB3808}" srcOrd="1" destOrd="0" presId="urn:microsoft.com/office/officeart/2005/8/layout/hierarchy1"/>
    <dgm:cxn modelId="{1CE79E45-30E4-A44F-841D-F50FF9499233}" type="presParOf" srcId="{0DE35A2B-A3E6-BB47-AD8F-B457D037F397}" destId="{2E331F31-566D-B348-AC5A-8BE28BC2370D}" srcOrd="1" destOrd="0" presId="urn:microsoft.com/office/officeart/2005/8/layout/hierarchy1"/>
    <dgm:cxn modelId="{E7857659-341F-284D-A232-C4EFDAFF63D4}" type="presParOf" srcId="{2E331F31-566D-B348-AC5A-8BE28BC2370D}" destId="{71DE5901-86A6-E748-8249-05D86E92148C}" srcOrd="0" destOrd="0" presId="urn:microsoft.com/office/officeart/2005/8/layout/hierarchy1"/>
    <dgm:cxn modelId="{20228553-1850-8946-B688-0289897CE49D}" type="presParOf" srcId="{2E331F31-566D-B348-AC5A-8BE28BC2370D}" destId="{90C50ADF-70C5-C44E-91B1-4C86E95317AC}" srcOrd="1" destOrd="0" presId="urn:microsoft.com/office/officeart/2005/8/layout/hierarchy1"/>
    <dgm:cxn modelId="{E1C23BF0-7F8E-384B-8B22-8C24CF6C3BEC}" type="presParOf" srcId="{90C50ADF-70C5-C44E-91B1-4C86E95317AC}" destId="{2396F592-EC0F-C845-A582-B8F0B95397AD}" srcOrd="0" destOrd="0" presId="urn:microsoft.com/office/officeart/2005/8/layout/hierarchy1"/>
    <dgm:cxn modelId="{95222A1B-4D18-1E49-BA57-B0202DF4700A}" type="presParOf" srcId="{2396F592-EC0F-C845-A582-B8F0B95397AD}" destId="{CF6E069B-1E99-394F-BA77-0D760FFAAAEA}" srcOrd="0" destOrd="0" presId="urn:microsoft.com/office/officeart/2005/8/layout/hierarchy1"/>
    <dgm:cxn modelId="{0CB0A209-48F5-7743-AA68-7DF9960868B8}" type="presParOf" srcId="{2396F592-EC0F-C845-A582-B8F0B95397AD}" destId="{BEDB5996-E132-B845-A228-66156520BA95}" srcOrd="1" destOrd="0" presId="urn:microsoft.com/office/officeart/2005/8/layout/hierarchy1"/>
    <dgm:cxn modelId="{78DED13B-05F1-3E40-A9B5-F71BEC9C57BA}" type="presParOf" srcId="{90C50ADF-70C5-C44E-91B1-4C86E95317AC}" destId="{EAD4687F-826E-9042-B190-2ED5123D0765}" srcOrd="1" destOrd="0" presId="urn:microsoft.com/office/officeart/2005/8/layout/hierarchy1"/>
    <dgm:cxn modelId="{E69D83B0-94E7-6B46-A5A0-94594047D982}" type="presParOf" srcId="{2E331F31-566D-B348-AC5A-8BE28BC2370D}" destId="{67E2418F-D285-5342-AF8A-A0A8C948F10E}" srcOrd="2" destOrd="0" presId="urn:microsoft.com/office/officeart/2005/8/layout/hierarchy1"/>
    <dgm:cxn modelId="{8D02F15F-759E-5749-91B4-D3BC6735962D}" type="presParOf" srcId="{2E331F31-566D-B348-AC5A-8BE28BC2370D}" destId="{0627B2B5-EFE6-BA44-B795-3142269CC838}" srcOrd="3" destOrd="0" presId="urn:microsoft.com/office/officeart/2005/8/layout/hierarchy1"/>
    <dgm:cxn modelId="{40644BC5-E544-854C-9E3F-2ACB4901F30E}" type="presParOf" srcId="{0627B2B5-EFE6-BA44-B795-3142269CC838}" destId="{5FAD5358-7E8E-9B46-A19E-B4F1445DF0E5}" srcOrd="0" destOrd="0" presId="urn:microsoft.com/office/officeart/2005/8/layout/hierarchy1"/>
    <dgm:cxn modelId="{FF68DBA9-2807-8D47-B88C-09560F18D27A}" type="presParOf" srcId="{5FAD5358-7E8E-9B46-A19E-B4F1445DF0E5}" destId="{06808704-274A-234C-85C4-DB13DB953985}" srcOrd="0" destOrd="0" presId="urn:microsoft.com/office/officeart/2005/8/layout/hierarchy1"/>
    <dgm:cxn modelId="{8714C31B-2FC8-254C-B134-02EEB4A35876}" type="presParOf" srcId="{5FAD5358-7E8E-9B46-A19E-B4F1445DF0E5}" destId="{1C44A815-88D4-394C-A851-C13D49CE4F12}" srcOrd="1" destOrd="0" presId="urn:microsoft.com/office/officeart/2005/8/layout/hierarchy1"/>
    <dgm:cxn modelId="{D0686090-B3CA-AA4F-A4FE-40ABB06D20D1}" type="presParOf" srcId="{0627B2B5-EFE6-BA44-B795-3142269CC838}" destId="{44A6B09D-B321-7D42-B6B8-26E537240F58}" srcOrd="1" destOrd="0" presId="urn:microsoft.com/office/officeart/2005/8/layout/hierarchy1"/>
    <dgm:cxn modelId="{8A65B265-9C72-A644-B8F8-7F2703A4A113}" type="presParOf" srcId="{44A6B09D-B321-7D42-B6B8-26E537240F58}" destId="{217868F8-B114-BB46-AAC0-B54F8019AD3B}" srcOrd="0" destOrd="0" presId="urn:microsoft.com/office/officeart/2005/8/layout/hierarchy1"/>
    <dgm:cxn modelId="{16C34729-839F-E94A-B3A5-2B3BC9DB85C3}" type="presParOf" srcId="{44A6B09D-B321-7D42-B6B8-26E537240F58}" destId="{B53488E2-AD68-A44D-ACF3-6B55F92C92B0}" srcOrd="1" destOrd="0" presId="urn:microsoft.com/office/officeart/2005/8/layout/hierarchy1"/>
    <dgm:cxn modelId="{F8A9ED16-22F5-BB41-8CB9-6D81C11DE64C}" type="presParOf" srcId="{B53488E2-AD68-A44D-ACF3-6B55F92C92B0}" destId="{DF9650BB-9C19-6247-BF91-58504051D2B8}" srcOrd="0" destOrd="0" presId="urn:microsoft.com/office/officeart/2005/8/layout/hierarchy1"/>
    <dgm:cxn modelId="{D31A60D5-E55C-3C43-8EFD-9933CF80FCD3}" type="presParOf" srcId="{DF9650BB-9C19-6247-BF91-58504051D2B8}" destId="{39FDF545-C35D-F24B-A60B-814B5603FCAC}" srcOrd="0" destOrd="0" presId="urn:microsoft.com/office/officeart/2005/8/layout/hierarchy1"/>
    <dgm:cxn modelId="{1D0920BB-E80A-1F49-8794-1059E21B31F6}" type="presParOf" srcId="{DF9650BB-9C19-6247-BF91-58504051D2B8}" destId="{5D6C4153-73D0-1046-9674-E0ECB450E3E4}" srcOrd="1" destOrd="0" presId="urn:microsoft.com/office/officeart/2005/8/layout/hierarchy1"/>
    <dgm:cxn modelId="{EE8C9AE1-5D1C-424E-B97A-216C963775A6}" type="presParOf" srcId="{B53488E2-AD68-A44D-ACF3-6B55F92C92B0}" destId="{919F3B1A-23FB-D64D-9F57-4C8B42AEC7EA}" srcOrd="1" destOrd="0" presId="urn:microsoft.com/office/officeart/2005/8/layout/hierarchy1"/>
    <dgm:cxn modelId="{97E182B4-5344-4E4A-9BE9-7EADE62672AF}" type="presParOf" srcId="{44A6B09D-B321-7D42-B6B8-26E537240F58}" destId="{E81E2D14-B4BC-5348-97BD-836810024AB3}" srcOrd="2" destOrd="0" presId="urn:microsoft.com/office/officeart/2005/8/layout/hierarchy1"/>
    <dgm:cxn modelId="{0C198131-F38A-3A49-8916-5EDE6DD3178F}" type="presParOf" srcId="{44A6B09D-B321-7D42-B6B8-26E537240F58}" destId="{0960DAC7-AA81-EB43-8138-1C7461C66F17}" srcOrd="3" destOrd="0" presId="urn:microsoft.com/office/officeart/2005/8/layout/hierarchy1"/>
    <dgm:cxn modelId="{A2915F35-B97F-764A-B040-44A75637B035}" type="presParOf" srcId="{0960DAC7-AA81-EB43-8138-1C7461C66F17}" destId="{6EF94FE0-887C-744B-8D02-07AF2D29BBEA}" srcOrd="0" destOrd="0" presId="urn:microsoft.com/office/officeart/2005/8/layout/hierarchy1"/>
    <dgm:cxn modelId="{6572964B-7AFB-4841-B03B-5AA3B74E9B6D}" type="presParOf" srcId="{6EF94FE0-887C-744B-8D02-07AF2D29BBEA}" destId="{4D9E2E77-9ACA-A94C-A75C-ADE49650887D}" srcOrd="0" destOrd="0" presId="urn:microsoft.com/office/officeart/2005/8/layout/hierarchy1"/>
    <dgm:cxn modelId="{7A124216-2DD3-0542-8D50-5B4B019E8970}" type="presParOf" srcId="{6EF94FE0-887C-744B-8D02-07AF2D29BBEA}" destId="{5FFAAE37-5510-F141-9902-D4F6BE89FAED}" srcOrd="1" destOrd="0" presId="urn:microsoft.com/office/officeart/2005/8/layout/hierarchy1"/>
    <dgm:cxn modelId="{985690B1-B49A-6647-8DD4-940119EE9DA8}" type="presParOf" srcId="{0960DAC7-AA81-EB43-8138-1C7461C66F17}" destId="{318AD854-2508-3F4E-B638-FB8449A567C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F23C6F-BDB0-CD40-B1A7-17A7C364109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4DCB2FE-D6FC-134C-8FC6-DBF800F1B202}">
      <dgm:prSet phldrT="[Text]"/>
      <dgm:spPr/>
      <dgm:t>
        <a:bodyPr/>
        <a:lstStyle/>
        <a:p>
          <a:r>
            <a:rPr lang="en-US" dirty="0" smtClean="0"/>
            <a:t>Examples:</a:t>
          </a:r>
          <a:endParaRPr lang="en-US" dirty="0"/>
        </a:p>
      </dgm:t>
    </dgm:pt>
    <dgm:pt modelId="{1CB1F206-46E9-EF4B-902D-DE0F90CF32B8}" type="parTrans" cxnId="{ECC8F696-DD46-A143-80C8-0D677214617C}">
      <dgm:prSet/>
      <dgm:spPr/>
      <dgm:t>
        <a:bodyPr/>
        <a:lstStyle/>
        <a:p>
          <a:endParaRPr lang="en-US"/>
        </a:p>
      </dgm:t>
    </dgm:pt>
    <dgm:pt modelId="{BE2F29A1-9F34-0245-BD2F-AE13BB4EB2BF}" type="sibTrans" cxnId="{ECC8F696-DD46-A143-80C8-0D677214617C}">
      <dgm:prSet/>
      <dgm:spPr/>
      <dgm:t>
        <a:bodyPr/>
        <a:lstStyle/>
        <a:p>
          <a:endParaRPr lang="en-US"/>
        </a:p>
      </dgm:t>
    </dgm:pt>
    <dgm:pt modelId="{EBB81CCD-F629-2449-BAB8-9EBE7DB8372B}">
      <dgm:prSet/>
      <dgm:spPr>
        <a:ln>
          <a:solidFill>
            <a:schemeClr val="accent2"/>
          </a:solidFill>
        </a:ln>
      </dgm:spPr>
      <dgm:t>
        <a:bodyPr/>
        <a:lstStyle/>
        <a:p>
          <a:r>
            <a:rPr lang="en-US" smtClean="0"/>
            <a:t>Clock interrupts</a:t>
          </a:r>
          <a:endParaRPr lang="en-US" dirty="0" smtClean="0"/>
        </a:p>
      </dgm:t>
    </dgm:pt>
    <dgm:pt modelId="{A2B60BE9-1EAD-8C44-A0C8-BF25857D4DC3}" type="parTrans" cxnId="{2284EEBA-740D-014A-8B06-62CF6F06D25B}">
      <dgm:prSet/>
      <dgm:spPr/>
      <dgm:t>
        <a:bodyPr/>
        <a:lstStyle/>
        <a:p>
          <a:endParaRPr lang="en-US"/>
        </a:p>
      </dgm:t>
    </dgm:pt>
    <dgm:pt modelId="{85A694BF-EB44-774F-B503-001C8749A6C9}" type="sibTrans" cxnId="{2284EEBA-740D-014A-8B06-62CF6F06D25B}">
      <dgm:prSet/>
      <dgm:spPr/>
      <dgm:t>
        <a:bodyPr/>
        <a:lstStyle/>
        <a:p>
          <a:endParaRPr lang="en-US"/>
        </a:p>
      </dgm:t>
    </dgm:pt>
    <dgm:pt modelId="{EC6CFCC6-CB68-E745-BF00-9AFF3E6173F6}">
      <dgm:prSet/>
      <dgm:spPr>
        <a:ln>
          <a:solidFill>
            <a:schemeClr val="accent2"/>
          </a:solidFill>
        </a:ln>
      </dgm:spPr>
      <dgm:t>
        <a:bodyPr/>
        <a:lstStyle/>
        <a:p>
          <a:r>
            <a:rPr lang="en-US" smtClean="0"/>
            <a:t>I/O interrupts</a:t>
          </a:r>
          <a:endParaRPr lang="en-US" dirty="0" smtClean="0"/>
        </a:p>
      </dgm:t>
    </dgm:pt>
    <dgm:pt modelId="{474B49E8-2AA5-CE43-9905-B783E76F6A47}" type="parTrans" cxnId="{DE0AE0BC-5E28-8149-9BDC-0231F9D0942B}">
      <dgm:prSet/>
      <dgm:spPr/>
      <dgm:t>
        <a:bodyPr/>
        <a:lstStyle/>
        <a:p>
          <a:endParaRPr lang="en-US"/>
        </a:p>
      </dgm:t>
    </dgm:pt>
    <dgm:pt modelId="{A05C3D34-E11F-6E4F-A1BB-4B26CB2F7905}" type="sibTrans" cxnId="{DE0AE0BC-5E28-8149-9BDC-0231F9D0942B}">
      <dgm:prSet/>
      <dgm:spPr/>
      <dgm:t>
        <a:bodyPr/>
        <a:lstStyle/>
        <a:p>
          <a:endParaRPr lang="en-US"/>
        </a:p>
      </dgm:t>
    </dgm:pt>
    <dgm:pt modelId="{79DFE475-4642-004E-9E67-A5076D7DE768}">
      <dgm:prSet/>
      <dgm:spPr>
        <a:ln>
          <a:solidFill>
            <a:schemeClr val="accent2"/>
          </a:solidFill>
        </a:ln>
      </dgm:spPr>
      <dgm:t>
        <a:bodyPr/>
        <a:lstStyle/>
        <a:p>
          <a:r>
            <a:rPr lang="en-US" smtClean="0"/>
            <a:t>Operating system calls</a:t>
          </a:r>
          <a:endParaRPr lang="en-US" dirty="0" smtClean="0"/>
        </a:p>
      </dgm:t>
    </dgm:pt>
    <dgm:pt modelId="{29C51264-FCBD-2449-9D82-C9A2EF307D74}" type="parTrans" cxnId="{7AE83048-7391-3942-B43D-969BB7B3DBAE}">
      <dgm:prSet/>
      <dgm:spPr/>
      <dgm:t>
        <a:bodyPr/>
        <a:lstStyle/>
        <a:p>
          <a:endParaRPr lang="en-US"/>
        </a:p>
      </dgm:t>
    </dgm:pt>
    <dgm:pt modelId="{48613CC0-ECAE-9947-815E-0FC28A38422E}" type="sibTrans" cxnId="{7AE83048-7391-3942-B43D-969BB7B3DBAE}">
      <dgm:prSet/>
      <dgm:spPr/>
      <dgm:t>
        <a:bodyPr/>
        <a:lstStyle/>
        <a:p>
          <a:endParaRPr lang="en-US"/>
        </a:p>
      </dgm:t>
    </dgm:pt>
    <dgm:pt modelId="{D0B7064E-EAC9-0246-B5FD-D5F8730BC867}">
      <dgm:prSet/>
      <dgm:spPr>
        <a:ln>
          <a:solidFill>
            <a:schemeClr val="accent2"/>
          </a:solidFill>
        </a:ln>
      </dgm:spPr>
      <dgm:t>
        <a:bodyPr/>
        <a:lstStyle/>
        <a:p>
          <a:r>
            <a:rPr lang="en-US" smtClean="0"/>
            <a:t>Signals (e.g., semaphores)</a:t>
          </a:r>
          <a:endParaRPr lang="en-US" dirty="0" smtClean="0"/>
        </a:p>
      </dgm:t>
    </dgm:pt>
    <dgm:pt modelId="{8F1F13F5-F5A9-1146-A6CD-DCD94F957C27}" type="parTrans" cxnId="{FF4D92EA-2C6F-FA49-BED6-170D7ECAD9D5}">
      <dgm:prSet/>
      <dgm:spPr/>
      <dgm:t>
        <a:bodyPr/>
        <a:lstStyle/>
        <a:p>
          <a:endParaRPr lang="en-US"/>
        </a:p>
      </dgm:t>
    </dgm:pt>
    <dgm:pt modelId="{4B98C8F9-8F3E-1F41-8275-DEA1106C320B}" type="sibTrans" cxnId="{FF4D92EA-2C6F-FA49-BED6-170D7ECAD9D5}">
      <dgm:prSet/>
      <dgm:spPr/>
      <dgm:t>
        <a:bodyPr/>
        <a:lstStyle/>
        <a:p>
          <a:endParaRPr lang="en-US"/>
        </a:p>
      </dgm:t>
    </dgm:pt>
    <dgm:pt modelId="{477E597F-8C1F-F94F-B7C1-EB0F499357D0}" type="pres">
      <dgm:prSet presAssocID="{D1F23C6F-BDB0-CD40-B1A7-17A7C364109A}" presName="Name0" presStyleCnt="0">
        <dgm:presLayoutVars>
          <dgm:dir/>
          <dgm:animLvl val="lvl"/>
          <dgm:resizeHandles val="exact"/>
        </dgm:presLayoutVars>
      </dgm:prSet>
      <dgm:spPr/>
      <dgm:t>
        <a:bodyPr/>
        <a:lstStyle/>
        <a:p>
          <a:endParaRPr lang="en-US"/>
        </a:p>
      </dgm:t>
    </dgm:pt>
    <dgm:pt modelId="{D9A9101C-92EC-0D4B-8A0E-40698675B38A}" type="pres">
      <dgm:prSet presAssocID="{64DCB2FE-D6FC-134C-8FC6-DBF800F1B202}" presName="composite" presStyleCnt="0"/>
      <dgm:spPr/>
    </dgm:pt>
    <dgm:pt modelId="{7235BF7B-B38C-6E49-BB6F-4C61D1E15250}" type="pres">
      <dgm:prSet presAssocID="{64DCB2FE-D6FC-134C-8FC6-DBF800F1B202}" presName="parTx" presStyleLbl="alignNode1" presStyleIdx="0" presStyleCnt="1">
        <dgm:presLayoutVars>
          <dgm:chMax val="0"/>
          <dgm:chPref val="0"/>
          <dgm:bulletEnabled val="1"/>
        </dgm:presLayoutVars>
      </dgm:prSet>
      <dgm:spPr/>
      <dgm:t>
        <a:bodyPr/>
        <a:lstStyle/>
        <a:p>
          <a:endParaRPr lang="en-US"/>
        </a:p>
      </dgm:t>
    </dgm:pt>
    <dgm:pt modelId="{9160FCE7-741B-E04F-B525-3D28C907C2D4}" type="pres">
      <dgm:prSet presAssocID="{64DCB2FE-D6FC-134C-8FC6-DBF800F1B202}" presName="desTx" presStyleLbl="alignAccFollowNode1" presStyleIdx="0" presStyleCnt="1">
        <dgm:presLayoutVars>
          <dgm:bulletEnabled val="1"/>
        </dgm:presLayoutVars>
      </dgm:prSet>
      <dgm:spPr/>
      <dgm:t>
        <a:bodyPr/>
        <a:lstStyle/>
        <a:p>
          <a:endParaRPr lang="en-US"/>
        </a:p>
      </dgm:t>
    </dgm:pt>
  </dgm:ptLst>
  <dgm:cxnLst>
    <dgm:cxn modelId="{FB4629A4-D4B3-AB4D-92DE-BB5F466E86A8}" type="presOf" srcId="{79DFE475-4642-004E-9E67-A5076D7DE768}" destId="{9160FCE7-741B-E04F-B525-3D28C907C2D4}" srcOrd="0" destOrd="2" presId="urn:microsoft.com/office/officeart/2005/8/layout/hList1"/>
    <dgm:cxn modelId="{B4AF032F-3217-234D-BCA7-F9EEBCC0625F}" type="presOf" srcId="{64DCB2FE-D6FC-134C-8FC6-DBF800F1B202}" destId="{7235BF7B-B38C-6E49-BB6F-4C61D1E15250}" srcOrd="0" destOrd="0" presId="urn:microsoft.com/office/officeart/2005/8/layout/hList1"/>
    <dgm:cxn modelId="{B8AB0190-DA06-A041-A0DB-B3F3408561B0}" type="presOf" srcId="{D0B7064E-EAC9-0246-B5FD-D5F8730BC867}" destId="{9160FCE7-741B-E04F-B525-3D28C907C2D4}" srcOrd="0" destOrd="3" presId="urn:microsoft.com/office/officeart/2005/8/layout/hList1"/>
    <dgm:cxn modelId="{FF4D92EA-2C6F-FA49-BED6-170D7ECAD9D5}" srcId="{64DCB2FE-D6FC-134C-8FC6-DBF800F1B202}" destId="{D0B7064E-EAC9-0246-B5FD-D5F8730BC867}" srcOrd="3" destOrd="0" parTransId="{8F1F13F5-F5A9-1146-A6CD-DCD94F957C27}" sibTransId="{4B98C8F9-8F3E-1F41-8275-DEA1106C320B}"/>
    <dgm:cxn modelId="{7AE83048-7391-3942-B43D-969BB7B3DBAE}" srcId="{64DCB2FE-D6FC-134C-8FC6-DBF800F1B202}" destId="{79DFE475-4642-004E-9E67-A5076D7DE768}" srcOrd="2" destOrd="0" parTransId="{29C51264-FCBD-2449-9D82-C9A2EF307D74}" sibTransId="{48613CC0-ECAE-9947-815E-0FC28A38422E}"/>
    <dgm:cxn modelId="{238D887E-D3F0-C345-B6B4-67EC4BF1CD1E}" type="presOf" srcId="{EBB81CCD-F629-2449-BAB8-9EBE7DB8372B}" destId="{9160FCE7-741B-E04F-B525-3D28C907C2D4}" srcOrd="0" destOrd="0" presId="urn:microsoft.com/office/officeart/2005/8/layout/hList1"/>
    <dgm:cxn modelId="{DE0AE0BC-5E28-8149-9BDC-0231F9D0942B}" srcId="{64DCB2FE-D6FC-134C-8FC6-DBF800F1B202}" destId="{EC6CFCC6-CB68-E745-BF00-9AFF3E6173F6}" srcOrd="1" destOrd="0" parTransId="{474B49E8-2AA5-CE43-9905-B783E76F6A47}" sibTransId="{A05C3D34-E11F-6E4F-A1BB-4B26CB2F7905}"/>
    <dgm:cxn modelId="{9B43A5F3-CA01-4E43-959D-7120221217B9}" type="presOf" srcId="{D1F23C6F-BDB0-CD40-B1A7-17A7C364109A}" destId="{477E597F-8C1F-F94F-B7C1-EB0F499357D0}" srcOrd="0" destOrd="0" presId="urn:microsoft.com/office/officeart/2005/8/layout/hList1"/>
    <dgm:cxn modelId="{2284EEBA-740D-014A-8B06-62CF6F06D25B}" srcId="{64DCB2FE-D6FC-134C-8FC6-DBF800F1B202}" destId="{EBB81CCD-F629-2449-BAB8-9EBE7DB8372B}" srcOrd="0" destOrd="0" parTransId="{A2B60BE9-1EAD-8C44-A0C8-BF25857D4DC3}" sibTransId="{85A694BF-EB44-774F-B503-001C8749A6C9}"/>
    <dgm:cxn modelId="{ECC8F696-DD46-A143-80C8-0D677214617C}" srcId="{D1F23C6F-BDB0-CD40-B1A7-17A7C364109A}" destId="{64DCB2FE-D6FC-134C-8FC6-DBF800F1B202}" srcOrd="0" destOrd="0" parTransId="{1CB1F206-46E9-EF4B-902D-DE0F90CF32B8}" sibTransId="{BE2F29A1-9F34-0245-BD2F-AE13BB4EB2BF}"/>
    <dgm:cxn modelId="{7AF3D607-F5F0-0344-B8E0-842D8ABC9909}" type="presOf" srcId="{EC6CFCC6-CB68-E745-BF00-9AFF3E6173F6}" destId="{9160FCE7-741B-E04F-B525-3D28C907C2D4}" srcOrd="0" destOrd="1" presId="urn:microsoft.com/office/officeart/2005/8/layout/hList1"/>
    <dgm:cxn modelId="{5D607624-63CA-4447-889B-819EDB665A54}" type="presParOf" srcId="{477E597F-8C1F-F94F-B7C1-EB0F499357D0}" destId="{D9A9101C-92EC-0D4B-8A0E-40698675B38A}" srcOrd="0" destOrd="0" presId="urn:microsoft.com/office/officeart/2005/8/layout/hList1"/>
    <dgm:cxn modelId="{0AC69C85-D637-FF47-8DCC-9FC2271DAE28}" type="presParOf" srcId="{D9A9101C-92EC-0D4B-8A0E-40698675B38A}" destId="{7235BF7B-B38C-6E49-BB6F-4C61D1E15250}" srcOrd="0" destOrd="0" presId="urn:microsoft.com/office/officeart/2005/8/layout/hList1"/>
    <dgm:cxn modelId="{323843EA-F623-0043-ADD8-1B0CA07C188E}" type="presParOf" srcId="{D9A9101C-92EC-0D4B-8A0E-40698675B38A}" destId="{9160FCE7-741B-E04F-B525-3D28C907C2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D9185-E31C-BF41-860D-73CFFEEDDD37}"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en-US"/>
        </a:p>
      </dgm:t>
    </dgm:pt>
    <dgm:pt modelId="{AECBD492-B0BF-D74D-941C-54DE2E92FF6F}">
      <dgm:prSet phldrT="[Text]"/>
      <dgm:spPr>
        <a:solidFill>
          <a:schemeClr val="accent5">
            <a:lumMod val="50000"/>
          </a:schemeClr>
        </a:solidFill>
      </dgm:spPr>
      <dgm:t>
        <a:bodyPr/>
        <a:lstStyle/>
        <a:p>
          <a:r>
            <a:rPr lang="en-NZ" dirty="0" smtClean="0"/>
            <a:t>User-oriented criteria</a:t>
          </a:r>
          <a:endParaRPr lang="en-US" dirty="0"/>
        </a:p>
      </dgm:t>
    </dgm:pt>
    <dgm:pt modelId="{1C238C92-4CDF-4A49-85F1-447ECBACCEF7}" type="parTrans" cxnId="{07D3D3BC-3627-FF45-BB5E-523D72F9F667}">
      <dgm:prSet/>
      <dgm:spPr/>
      <dgm:t>
        <a:bodyPr/>
        <a:lstStyle/>
        <a:p>
          <a:endParaRPr lang="en-US"/>
        </a:p>
      </dgm:t>
    </dgm:pt>
    <dgm:pt modelId="{34FC8691-98F4-8346-9BC8-DB57A2C49723}" type="sibTrans" cxnId="{07D3D3BC-3627-FF45-BB5E-523D72F9F667}">
      <dgm:prSet/>
      <dgm:spPr/>
      <dgm:t>
        <a:bodyPr/>
        <a:lstStyle/>
        <a:p>
          <a:endParaRPr lang="en-US"/>
        </a:p>
      </dgm:t>
    </dgm:pt>
    <dgm:pt modelId="{3BB5DB36-5761-0D45-A8BB-5626D3916C6C}">
      <dgm:prSet/>
      <dgm:spPr>
        <a:solidFill>
          <a:schemeClr val="accent5">
            <a:lumMod val="50000"/>
          </a:schemeClr>
        </a:solidFill>
      </dgm:spPr>
      <dgm:t>
        <a:bodyPr/>
        <a:lstStyle/>
        <a:p>
          <a:r>
            <a:rPr lang="en-NZ" dirty="0" smtClean="0"/>
            <a:t>Relate to the behavior of the system as perceived by the individual user or process (such as response time in an interactive system)</a:t>
          </a:r>
        </a:p>
      </dgm:t>
    </dgm:pt>
    <dgm:pt modelId="{15CA2D78-FDC7-9446-97E2-61C1461D60C0}" type="parTrans" cxnId="{593C73D5-D175-4E40-9545-4537F28B481C}">
      <dgm:prSet/>
      <dgm:spPr/>
      <dgm:t>
        <a:bodyPr/>
        <a:lstStyle/>
        <a:p>
          <a:endParaRPr lang="en-US"/>
        </a:p>
      </dgm:t>
    </dgm:pt>
    <dgm:pt modelId="{9DAD301F-4A6C-D045-9A86-09DF3E9A3D70}" type="sibTrans" cxnId="{593C73D5-D175-4E40-9545-4537F28B481C}">
      <dgm:prSet/>
      <dgm:spPr/>
      <dgm:t>
        <a:bodyPr/>
        <a:lstStyle/>
        <a:p>
          <a:endParaRPr lang="en-US"/>
        </a:p>
      </dgm:t>
    </dgm:pt>
    <dgm:pt modelId="{99557B1C-1D6D-2140-A8F5-8FA35BBA2C6B}">
      <dgm:prSet/>
      <dgm:spPr>
        <a:solidFill>
          <a:schemeClr val="accent5">
            <a:lumMod val="50000"/>
          </a:schemeClr>
        </a:solidFill>
      </dgm:spPr>
      <dgm:t>
        <a:bodyPr/>
        <a:lstStyle/>
        <a:p>
          <a:r>
            <a:rPr lang="en-NZ" dirty="0" smtClean="0"/>
            <a:t>Important on virtually all systems</a:t>
          </a:r>
        </a:p>
      </dgm:t>
    </dgm:pt>
    <dgm:pt modelId="{419BF76D-F88A-F44E-BA81-514F992F168C}" type="parTrans" cxnId="{0221AB8B-7988-BC45-8389-682522C96A65}">
      <dgm:prSet/>
      <dgm:spPr/>
      <dgm:t>
        <a:bodyPr/>
        <a:lstStyle/>
        <a:p>
          <a:endParaRPr lang="en-US"/>
        </a:p>
      </dgm:t>
    </dgm:pt>
    <dgm:pt modelId="{A0A9D185-2DDD-F146-802D-8C8161FE7A40}" type="sibTrans" cxnId="{0221AB8B-7988-BC45-8389-682522C96A65}">
      <dgm:prSet/>
      <dgm:spPr/>
      <dgm:t>
        <a:bodyPr/>
        <a:lstStyle/>
        <a:p>
          <a:endParaRPr lang="en-US"/>
        </a:p>
      </dgm:t>
    </dgm:pt>
    <dgm:pt modelId="{6128A3CA-8933-8742-AA51-015ECCB0F8E7}">
      <dgm:prSet/>
      <dgm:spPr>
        <a:solidFill>
          <a:schemeClr val="accent5">
            <a:lumMod val="50000"/>
          </a:schemeClr>
        </a:solidFill>
      </dgm:spPr>
      <dgm:t>
        <a:bodyPr/>
        <a:lstStyle/>
        <a:p>
          <a:r>
            <a:rPr lang="en-NZ" dirty="0" smtClean="0"/>
            <a:t>System-oriented criteria</a:t>
          </a:r>
        </a:p>
      </dgm:t>
    </dgm:pt>
    <dgm:pt modelId="{E9F7A343-27DD-774C-AFFD-B8DCD4B051DE}" type="parTrans" cxnId="{DD2D417A-A83C-E24A-AF3C-3C747F35A373}">
      <dgm:prSet/>
      <dgm:spPr/>
      <dgm:t>
        <a:bodyPr/>
        <a:lstStyle/>
        <a:p>
          <a:endParaRPr lang="en-US"/>
        </a:p>
      </dgm:t>
    </dgm:pt>
    <dgm:pt modelId="{30E6730A-A0A2-3444-A3C4-A5743EF6C41C}" type="sibTrans" cxnId="{DD2D417A-A83C-E24A-AF3C-3C747F35A373}">
      <dgm:prSet/>
      <dgm:spPr/>
      <dgm:t>
        <a:bodyPr/>
        <a:lstStyle/>
        <a:p>
          <a:endParaRPr lang="en-US"/>
        </a:p>
      </dgm:t>
    </dgm:pt>
    <dgm:pt modelId="{D76718C3-EAA0-4841-9991-554E292F9745}">
      <dgm:prSet/>
      <dgm:spPr>
        <a:solidFill>
          <a:schemeClr val="accent5">
            <a:lumMod val="50000"/>
          </a:schemeClr>
        </a:solidFill>
      </dgm:spPr>
      <dgm:t>
        <a:bodyPr/>
        <a:lstStyle/>
        <a:p>
          <a:r>
            <a:rPr lang="en-NZ" dirty="0" smtClean="0"/>
            <a:t>Focus is on effective and efficient utilization of the processor (rate at which processes are completed)</a:t>
          </a:r>
        </a:p>
      </dgm:t>
    </dgm:pt>
    <dgm:pt modelId="{A230EE99-791B-2142-93CA-F10D10D108AD}" type="parTrans" cxnId="{DCA85E82-E7E8-0148-907D-58C734F3555B}">
      <dgm:prSet/>
      <dgm:spPr/>
      <dgm:t>
        <a:bodyPr/>
        <a:lstStyle/>
        <a:p>
          <a:endParaRPr lang="en-US"/>
        </a:p>
      </dgm:t>
    </dgm:pt>
    <dgm:pt modelId="{42A53FAA-EC7F-A34B-BCFF-DC35C84C27B8}" type="sibTrans" cxnId="{DCA85E82-E7E8-0148-907D-58C734F3555B}">
      <dgm:prSet/>
      <dgm:spPr/>
      <dgm:t>
        <a:bodyPr/>
        <a:lstStyle/>
        <a:p>
          <a:endParaRPr lang="en-US"/>
        </a:p>
      </dgm:t>
    </dgm:pt>
    <dgm:pt modelId="{EF312C48-4E05-3947-94DA-360D2B57D3BD}">
      <dgm:prSet/>
      <dgm:spPr>
        <a:solidFill>
          <a:schemeClr val="accent5">
            <a:lumMod val="50000"/>
          </a:schemeClr>
        </a:solidFill>
      </dgm:spPr>
      <dgm:t>
        <a:bodyPr/>
        <a:lstStyle/>
        <a:p>
          <a:r>
            <a:rPr lang="en-NZ" dirty="0" smtClean="0"/>
            <a:t>Generally of minor importance on single-user systems</a:t>
          </a:r>
        </a:p>
      </dgm:t>
    </dgm:pt>
    <dgm:pt modelId="{1B894B82-D05C-4C49-9EEE-BC3442EB4656}" type="parTrans" cxnId="{A7C8D431-060D-5341-9E3B-406BE2D2A36D}">
      <dgm:prSet/>
      <dgm:spPr/>
      <dgm:t>
        <a:bodyPr/>
        <a:lstStyle/>
        <a:p>
          <a:endParaRPr lang="en-US"/>
        </a:p>
      </dgm:t>
    </dgm:pt>
    <dgm:pt modelId="{3A93BD03-1BD8-9C41-BFF0-456568D18C07}" type="sibTrans" cxnId="{A7C8D431-060D-5341-9E3B-406BE2D2A36D}">
      <dgm:prSet/>
      <dgm:spPr/>
      <dgm:t>
        <a:bodyPr/>
        <a:lstStyle/>
        <a:p>
          <a:endParaRPr lang="en-US"/>
        </a:p>
      </dgm:t>
    </dgm:pt>
    <dgm:pt modelId="{829FFF54-A8CB-794F-99FB-5F9A6D9CD732}" type="pres">
      <dgm:prSet presAssocID="{316D9185-E31C-BF41-860D-73CFFEEDDD37}" presName="Name0" presStyleCnt="0">
        <dgm:presLayoutVars>
          <dgm:dir/>
          <dgm:resizeHandles val="exact"/>
        </dgm:presLayoutVars>
      </dgm:prSet>
      <dgm:spPr/>
      <dgm:t>
        <a:bodyPr/>
        <a:lstStyle/>
        <a:p>
          <a:endParaRPr lang="en-US"/>
        </a:p>
      </dgm:t>
    </dgm:pt>
    <dgm:pt modelId="{AEB52CB1-99E8-214F-AEDA-4A438DC39BC1}" type="pres">
      <dgm:prSet presAssocID="{AECBD492-B0BF-D74D-941C-54DE2E92FF6F}" presName="node" presStyleLbl="node1" presStyleIdx="0" presStyleCnt="2">
        <dgm:presLayoutVars>
          <dgm:bulletEnabled val="1"/>
        </dgm:presLayoutVars>
      </dgm:prSet>
      <dgm:spPr/>
      <dgm:t>
        <a:bodyPr/>
        <a:lstStyle/>
        <a:p>
          <a:endParaRPr lang="en-US"/>
        </a:p>
      </dgm:t>
    </dgm:pt>
    <dgm:pt modelId="{9A73BF02-DDB5-0342-9F02-C48A103CE893}" type="pres">
      <dgm:prSet presAssocID="{34FC8691-98F4-8346-9BC8-DB57A2C49723}" presName="sibTrans" presStyleCnt="0"/>
      <dgm:spPr/>
      <dgm:t>
        <a:bodyPr/>
        <a:lstStyle/>
        <a:p>
          <a:endParaRPr lang="en-US"/>
        </a:p>
      </dgm:t>
    </dgm:pt>
    <dgm:pt modelId="{CE74B7F3-BA64-6C4A-8A7A-FF9201D28FD3}" type="pres">
      <dgm:prSet presAssocID="{6128A3CA-8933-8742-AA51-015ECCB0F8E7}" presName="node" presStyleLbl="node1" presStyleIdx="1" presStyleCnt="2">
        <dgm:presLayoutVars>
          <dgm:bulletEnabled val="1"/>
        </dgm:presLayoutVars>
      </dgm:prSet>
      <dgm:spPr/>
      <dgm:t>
        <a:bodyPr/>
        <a:lstStyle/>
        <a:p>
          <a:endParaRPr lang="en-US"/>
        </a:p>
      </dgm:t>
    </dgm:pt>
  </dgm:ptLst>
  <dgm:cxnLst>
    <dgm:cxn modelId="{CFDC5B91-5427-FF4F-BFA8-22BA2ECF508B}" type="presOf" srcId="{6128A3CA-8933-8742-AA51-015ECCB0F8E7}" destId="{CE74B7F3-BA64-6C4A-8A7A-FF9201D28FD3}" srcOrd="0" destOrd="0" presId="urn:microsoft.com/office/officeart/2005/8/layout/hList6"/>
    <dgm:cxn modelId="{4A203DF9-1D43-414B-A7C1-BF499A143137}" type="presOf" srcId="{AECBD492-B0BF-D74D-941C-54DE2E92FF6F}" destId="{AEB52CB1-99E8-214F-AEDA-4A438DC39BC1}" srcOrd="0" destOrd="0" presId="urn:microsoft.com/office/officeart/2005/8/layout/hList6"/>
    <dgm:cxn modelId="{DCA85E82-E7E8-0148-907D-58C734F3555B}" srcId="{6128A3CA-8933-8742-AA51-015ECCB0F8E7}" destId="{D76718C3-EAA0-4841-9991-554E292F9745}" srcOrd="0" destOrd="0" parTransId="{A230EE99-791B-2142-93CA-F10D10D108AD}" sibTransId="{42A53FAA-EC7F-A34B-BCFF-DC35C84C27B8}"/>
    <dgm:cxn modelId="{84207467-2D69-E14F-B848-F707D350B4B4}" type="presOf" srcId="{EF312C48-4E05-3947-94DA-360D2B57D3BD}" destId="{CE74B7F3-BA64-6C4A-8A7A-FF9201D28FD3}" srcOrd="0" destOrd="2" presId="urn:microsoft.com/office/officeart/2005/8/layout/hList6"/>
    <dgm:cxn modelId="{444EF000-B560-AD44-B98B-F4DFAB5B8CB8}" type="presOf" srcId="{316D9185-E31C-BF41-860D-73CFFEEDDD37}" destId="{829FFF54-A8CB-794F-99FB-5F9A6D9CD732}" srcOrd="0" destOrd="0" presId="urn:microsoft.com/office/officeart/2005/8/layout/hList6"/>
    <dgm:cxn modelId="{16444EAA-CEFB-1A43-A65F-45099489027F}" type="presOf" srcId="{3BB5DB36-5761-0D45-A8BB-5626D3916C6C}" destId="{AEB52CB1-99E8-214F-AEDA-4A438DC39BC1}" srcOrd="0" destOrd="1" presId="urn:microsoft.com/office/officeart/2005/8/layout/hList6"/>
    <dgm:cxn modelId="{593C73D5-D175-4E40-9545-4537F28B481C}" srcId="{AECBD492-B0BF-D74D-941C-54DE2E92FF6F}" destId="{3BB5DB36-5761-0D45-A8BB-5626D3916C6C}" srcOrd="0" destOrd="0" parTransId="{15CA2D78-FDC7-9446-97E2-61C1461D60C0}" sibTransId="{9DAD301F-4A6C-D045-9A86-09DF3E9A3D70}"/>
    <dgm:cxn modelId="{0547D04A-7180-BB4F-8C31-4E41646014F0}" type="presOf" srcId="{D76718C3-EAA0-4841-9991-554E292F9745}" destId="{CE74B7F3-BA64-6C4A-8A7A-FF9201D28FD3}" srcOrd="0" destOrd="1" presId="urn:microsoft.com/office/officeart/2005/8/layout/hList6"/>
    <dgm:cxn modelId="{A7C8D431-060D-5341-9E3B-406BE2D2A36D}" srcId="{6128A3CA-8933-8742-AA51-015ECCB0F8E7}" destId="{EF312C48-4E05-3947-94DA-360D2B57D3BD}" srcOrd="1" destOrd="0" parTransId="{1B894B82-D05C-4C49-9EEE-BC3442EB4656}" sibTransId="{3A93BD03-1BD8-9C41-BFF0-456568D18C07}"/>
    <dgm:cxn modelId="{DD2D417A-A83C-E24A-AF3C-3C747F35A373}" srcId="{316D9185-E31C-BF41-860D-73CFFEEDDD37}" destId="{6128A3CA-8933-8742-AA51-015ECCB0F8E7}" srcOrd="1" destOrd="0" parTransId="{E9F7A343-27DD-774C-AFFD-B8DCD4B051DE}" sibTransId="{30E6730A-A0A2-3444-A3C4-A5743EF6C41C}"/>
    <dgm:cxn modelId="{07D3D3BC-3627-FF45-BB5E-523D72F9F667}" srcId="{316D9185-E31C-BF41-860D-73CFFEEDDD37}" destId="{AECBD492-B0BF-D74D-941C-54DE2E92FF6F}" srcOrd="0" destOrd="0" parTransId="{1C238C92-4CDF-4A49-85F1-447ECBACCEF7}" sibTransId="{34FC8691-98F4-8346-9BC8-DB57A2C49723}"/>
    <dgm:cxn modelId="{0221AB8B-7988-BC45-8389-682522C96A65}" srcId="{AECBD492-B0BF-D74D-941C-54DE2E92FF6F}" destId="{99557B1C-1D6D-2140-A8F5-8FA35BBA2C6B}" srcOrd="1" destOrd="0" parTransId="{419BF76D-F88A-F44E-BA81-514F992F168C}" sibTransId="{A0A9D185-2DDD-F146-802D-8C8161FE7A40}"/>
    <dgm:cxn modelId="{9F4F8944-E1DF-BD46-8390-C0C7D9F71DDC}" type="presOf" srcId="{99557B1C-1D6D-2140-A8F5-8FA35BBA2C6B}" destId="{AEB52CB1-99E8-214F-AEDA-4A438DC39BC1}" srcOrd="0" destOrd="2" presId="urn:microsoft.com/office/officeart/2005/8/layout/hList6"/>
    <dgm:cxn modelId="{499D7DBE-BEE4-4F4E-BBD2-4804502A9B6A}" type="presParOf" srcId="{829FFF54-A8CB-794F-99FB-5F9A6D9CD732}" destId="{AEB52CB1-99E8-214F-AEDA-4A438DC39BC1}" srcOrd="0" destOrd="0" presId="urn:microsoft.com/office/officeart/2005/8/layout/hList6"/>
    <dgm:cxn modelId="{6BE301F8-9C27-C946-9BA0-E5003C05ED22}" type="presParOf" srcId="{829FFF54-A8CB-794F-99FB-5F9A6D9CD732}" destId="{9A73BF02-DDB5-0342-9F02-C48A103CE893}" srcOrd="1" destOrd="0" presId="urn:microsoft.com/office/officeart/2005/8/layout/hList6"/>
    <dgm:cxn modelId="{97A49C80-29B6-8043-92C5-550AE27B7FD0}" type="presParOf" srcId="{829FFF54-A8CB-794F-99FB-5F9A6D9CD732}" destId="{CE74B7F3-BA64-6C4A-8A7A-FF9201D28FD3}"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9ADD03-CF28-4D42-B716-D02570F17010}"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C89737A3-A669-164D-B89F-C2D1F9B925FD}">
      <dgm:prSet phldrT="[Text]"/>
      <dgm:spPr/>
      <dgm:t>
        <a:bodyPr/>
        <a:lstStyle/>
        <a:p>
          <a:r>
            <a:rPr lang="en-US" dirty="0" smtClean="0"/>
            <a:t>Criteria can be classified into:</a:t>
          </a:r>
          <a:endParaRPr lang="en-US" dirty="0"/>
        </a:p>
      </dgm:t>
    </dgm:pt>
    <dgm:pt modelId="{29BDAA69-80F0-6F4B-9D6F-2AB8E11FFBBE}" type="parTrans" cxnId="{501B010E-2B06-6044-92D5-79A7AA7B84B2}">
      <dgm:prSet/>
      <dgm:spPr/>
      <dgm:t>
        <a:bodyPr/>
        <a:lstStyle/>
        <a:p>
          <a:endParaRPr lang="en-US"/>
        </a:p>
      </dgm:t>
    </dgm:pt>
    <dgm:pt modelId="{41CD046D-A3FA-644A-B69E-E23685407466}" type="sibTrans" cxnId="{501B010E-2B06-6044-92D5-79A7AA7B84B2}">
      <dgm:prSet/>
      <dgm:spPr/>
      <dgm:t>
        <a:bodyPr/>
        <a:lstStyle/>
        <a:p>
          <a:endParaRPr lang="en-US"/>
        </a:p>
      </dgm:t>
    </dgm:pt>
    <dgm:pt modelId="{7FFE5A6B-E193-8D48-A4A7-7D2D2332B8F7}">
      <dgm:prSet/>
      <dgm:spPr/>
      <dgm:t>
        <a:bodyPr/>
        <a:lstStyle/>
        <a:p>
          <a:r>
            <a:rPr lang="en-US" dirty="0" smtClean="0"/>
            <a:t>Performance-related</a:t>
          </a:r>
        </a:p>
      </dgm:t>
    </dgm:pt>
    <dgm:pt modelId="{1E419DEE-3991-D549-91FA-DB17020A9242}" type="parTrans" cxnId="{3C4C7B54-9BFC-9245-BE17-A35B75BACA96}">
      <dgm:prSet/>
      <dgm:spPr>
        <a:ln>
          <a:solidFill>
            <a:schemeClr val="accent6"/>
          </a:solidFill>
        </a:ln>
      </dgm:spPr>
      <dgm:t>
        <a:bodyPr/>
        <a:lstStyle/>
        <a:p>
          <a:endParaRPr lang="en-US"/>
        </a:p>
      </dgm:t>
    </dgm:pt>
    <dgm:pt modelId="{E92B3E93-58C5-2947-A940-6DD394281A10}" type="sibTrans" cxnId="{3C4C7B54-9BFC-9245-BE17-A35B75BACA96}">
      <dgm:prSet/>
      <dgm:spPr/>
      <dgm:t>
        <a:bodyPr/>
        <a:lstStyle/>
        <a:p>
          <a:endParaRPr lang="en-US"/>
        </a:p>
      </dgm:t>
    </dgm:pt>
    <dgm:pt modelId="{4627CC2D-E830-8941-A9CA-6CC9D3ED3540}">
      <dgm:prSet/>
      <dgm:spPr/>
      <dgm:t>
        <a:bodyPr/>
        <a:lstStyle/>
        <a:p>
          <a:r>
            <a:rPr lang="en-US" dirty="0" smtClean="0"/>
            <a:t>Quantitative</a:t>
          </a:r>
        </a:p>
      </dgm:t>
    </dgm:pt>
    <dgm:pt modelId="{244C79BC-75FF-6E4C-B44D-DF61C829BAC0}" type="parTrans" cxnId="{8A52CA41-42EF-0E48-9173-3DC9776F2E53}">
      <dgm:prSet/>
      <dgm:spPr>
        <a:ln>
          <a:solidFill>
            <a:schemeClr val="accent6"/>
          </a:solidFill>
        </a:ln>
      </dgm:spPr>
      <dgm:t>
        <a:bodyPr/>
        <a:lstStyle/>
        <a:p>
          <a:endParaRPr lang="en-US"/>
        </a:p>
      </dgm:t>
    </dgm:pt>
    <dgm:pt modelId="{E83147FE-BEBD-5840-8CA7-D308DB494BA8}" type="sibTrans" cxnId="{8A52CA41-42EF-0E48-9173-3DC9776F2E53}">
      <dgm:prSet/>
      <dgm:spPr/>
      <dgm:t>
        <a:bodyPr/>
        <a:lstStyle/>
        <a:p>
          <a:endParaRPr lang="en-US"/>
        </a:p>
      </dgm:t>
    </dgm:pt>
    <dgm:pt modelId="{A27E3963-FC5B-394E-9399-D88985B2932F}">
      <dgm:prSet/>
      <dgm:spPr/>
      <dgm:t>
        <a:bodyPr/>
        <a:lstStyle/>
        <a:p>
          <a:r>
            <a:rPr lang="en-US" dirty="0" smtClean="0"/>
            <a:t>Easily measured</a:t>
          </a:r>
        </a:p>
      </dgm:t>
    </dgm:pt>
    <dgm:pt modelId="{37FB7A77-AEA7-AD46-A0E6-C9A8333E0BD9}" type="parTrans" cxnId="{0C29799E-AA63-E546-BEBA-E6168386F10E}">
      <dgm:prSet/>
      <dgm:spPr>
        <a:ln>
          <a:solidFill>
            <a:schemeClr val="accent6"/>
          </a:solidFill>
        </a:ln>
      </dgm:spPr>
      <dgm:t>
        <a:bodyPr/>
        <a:lstStyle/>
        <a:p>
          <a:endParaRPr lang="en-US"/>
        </a:p>
      </dgm:t>
    </dgm:pt>
    <dgm:pt modelId="{D778FFB7-A839-6C40-BC7E-19024E629116}" type="sibTrans" cxnId="{0C29799E-AA63-E546-BEBA-E6168386F10E}">
      <dgm:prSet/>
      <dgm:spPr/>
      <dgm:t>
        <a:bodyPr/>
        <a:lstStyle/>
        <a:p>
          <a:endParaRPr lang="en-US"/>
        </a:p>
      </dgm:t>
    </dgm:pt>
    <dgm:pt modelId="{47862039-3BA1-164C-85D3-82B3ACAB9ABC}">
      <dgm:prSet/>
      <dgm:spPr/>
      <dgm:t>
        <a:bodyPr/>
        <a:lstStyle/>
        <a:p>
          <a:r>
            <a:rPr lang="en-US" dirty="0" smtClean="0"/>
            <a:t>Non-performance related</a:t>
          </a:r>
        </a:p>
      </dgm:t>
    </dgm:pt>
    <dgm:pt modelId="{D0EF65DB-995F-0149-BEA9-68065D98DE0E}" type="parTrans" cxnId="{77BA37A4-ABE0-C448-9957-F6BEB5F179D7}">
      <dgm:prSet/>
      <dgm:spPr>
        <a:ln>
          <a:solidFill>
            <a:schemeClr val="accent6"/>
          </a:solidFill>
        </a:ln>
      </dgm:spPr>
      <dgm:t>
        <a:bodyPr/>
        <a:lstStyle/>
        <a:p>
          <a:endParaRPr lang="en-US"/>
        </a:p>
      </dgm:t>
    </dgm:pt>
    <dgm:pt modelId="{8B986C98-E167-B141-9D87-F3620EB5BA0A}" type="sibTrans" cxnId="{77BA37A4-ABE0-C448-9957-F6BEB5F179D7}">
      <dgm:prSet/>
      <dgm:spPr/>
      <dgm:t>
        <a:bodyPr/>
        <a:lstStyle/>
        <a:p>
          <a:endParaRPr lang="en-US"/>
        </a:p>
      </dgm:t>
    </dgm:pt>
    <dgm:pt modelId="{75DC0DF0-239B-D54A-A378-75701404FF29}">
      <dgm:prSet/>
      <dgm:spPr/>
      <dgm:t>
        <a:bodyPr/>
        <a:lstStyle/>
        <a:p>
          <a:r>
            <a:rPr lang="en-NZ" dirty="0" smtClean="0"/>
            <a:t>Qualitative</a:t>
          </a:r>
          <a:endParaRPr lang="en-US" dirty="0" smtClean="0"/>
        </a:p>
      </dgm:t>
    </dgm:pt>
    <dgm:pt modelId="{40490A03-FB31-5D4E-BBB5-AB615DD9A181}" type="parTrans" cxnId="{56D66BAC-C154-B546-927F-1E5F96F90F84}">
      <dgm:prSet/>
      <dgm:spPr>
        <a:ln>
          <a:solidFill>
            <a:schemeClr val="accent6"/>
          </a:solidFill>
        </a:ln>
      </dgm:spPr>
      <dgm:t>
        <a:bodyPr/>
        <a:lstStyle/>
        <a:p>
          <a:endParaRPr lang="en-US"/>
        </a:p>
      </dgm:t>
    </dgm:pt>
    <dgm:pt modelId="{65F56368-DD65-AA45-9857-709AC46D119F}" type="sibTrans" cxnId="{56D66BAC-C154-B546-927F-1E5F96F90F84}">
      <dgm:prSet/>
      <dgm:spPr/>
      <dgm:t>
        <a:bodyPr/>
        <a:lstStyle/>
        <a:p>
          <a:endParaRPr lang="en-US"/>
        </a:p>
      </dgm:t>
    </dgm:pt>
    <dgm:pt modelId="{B2D96ABD-2ED4-6642-94B4-DE16BF8EF5DC}">
      <dgm:prSet/>
      <dgm:spPr/>
      <dgm:t>
        <a:bodyPr/>
        <a:lstStyle/>
        <a:p>
          <a:r>
            <a:rPr lang="en-US" dirty="0" smtClean="0"/>
            <a:t>Hard to measure</a:t>
          </a:r>
        </a:p>
      </dgm:t>
    </dgm:pt>
    <dgm:pt modelId="{1D69965A-A1BE-214C-A0F2-B8E85A64E9D7}" type="parTrans" cxnId="{679C0830-7152-6B4C-B938-583B938B2D9B}">
      <dgm:prSet/>
      <dgm:spPr>
        <a:ln>
          <a:solidFill>
            <a:schemeClr val="accent6"/>
          </a:solidFill>
        </a:ln>
      </dgm:spPr>
      <dgm:t>
        <a:bodyPr/>
        <a:lstStyle/>
        <a:p>
          <a:endParaRPr lang="en-US"/>
        </a:p>
      </dgm:t>
    </dgm:pt>
    <dgm:pt modelId="{571AD6BB-DE95-1846-9186-3371BC3B78EE}" type="sibTrans" cxnId="{679C0830-7152-6B4C-B938-583B938B2D9B}">
      <dgm:prSet/>
      <dgm:spPr/>
      <dgm:t>
        <a:bodyPr/>
        <a:lstStyle/>
        <a:p>
          <a:endParaRPr lang="en-US"/>
        </a:p>
      </dgm:t>
    </dgm:pt>
    <dgm:pt modelId="{196CB068-6783-D649-A4AF-F02EA51285E3}" type="pres">
      <dgm:prSet presAssocID="{249ADD03-CF28-4D42-B716-D02570F17010}" presName="hierChild1" presStyleCnt="0">
        <dgm:presLayoutVars>
          <dgm:chPref val="1"/>
          <dgm:dir/>
          <dgm:animOne val="branch"/>
          <dgm:animLvl val="lvl"/>
          <dgm:resizeHandles/>
        </dgm:presLayoutVars>
      </dgm:prSet>
      <dgm:spPr/>
      <dgm:t>
        <a:bodyPr/>
        <a:lstStyle/>
        <a:p>
          <a:endParaRPr lang="en-US"/>
        </a:p>
      </dgm:t>
    </dgm:pt>
    <dgm:pt modelId="{28C1AD5F-4998-B54D-81B8-A790DC586BF6}" type="pres">
      <dgm:prSet presAssocID="{C89737A3-A669-164D-B89F-C2D1F9B925FD}" presName="hierRoot1" presStyleCnt="0"/>
      <dgm:spPr/>
    </dgm:pt>
    <dgm:pt modelId="{B2287179-FCE1-5048-ABC9-2E4E97011E11}" type="pres">
      <dgm:prSet presAssocID="{C89737A3-A669-164D-B89F-C2D1F9B925FD}" presName="composite" presStyleCnt="0"/>
      <dgm:spPr/>
    </dgm:pt>
    <dgm:pt modelId="{9EB50CE1-088C-684E-B1F5-1BDB342321F1}" type="pres">
      <dgm:prSet presAssocID="{C89737A3-A669-164D-B89F-C2D1F9B925FD}" presName="background" presStyleLbl="node0" presStyleIdx="0" presStyleCnt="1"/>
      <dgm:spPr/>
    </dgm:pt>
    <dgm:pt modelId="{4693DA4B-B99E-B64F-B5C9-AF6FE5480C73}" type="pres">
      <dgm:prSet presAssocID="{C89737A3-A669-164D-B89F-C2D1F9B925FD}" presName="text" presStyleLbl="fgAcc0" presStyleIdx="0" presStyleCnt="1">
        <dgm:presLayoutVars>
          <dgm:chPref val="3"/>
        </dgm:presLayoutVars>
      </dgm:prSet>
      <dgm:spPr/>
      <dgm:t>
        <a:bodyPr/>
        <a:lstStyle/>
        <a:p>
          <a:endParaRPr lang="en-US"/>
        </a:p>
      </dgm:t>
    </dgm:pt>
    <dgm:pt modelId="{96B2C977-E89A-3643-8D65-F9525F5FF117}" type="pres">
      <dgm:prSet presAssocID="{C89737A3-A669-164D-B89F-C2D1F9B925FD}" presName="hierChild2" presStyleCnt="0"/>
      <dgm:spPr/>
    </dgm:pt>
    <dgm:pt modelId="{532FE228-F493-4041-8FD9-25F2D05BF23F}" type="pres">
      <dgm:prSet presAssocID="{1E419DEE-3991-D549-91FA-DB17020A9242}" presName="Name10" presStyleLbl="parChTrans1D2" presStyleIdx="0" presStyleCnt="2"/>
      <dgm:spPr/>
      <dgm:t>
        <a:bodyPr/>
        <a:lstStyle/>
        <a:p>
          <a:endParaRPr lang="en-US"/>
        </a:p>
      </dgm:t>
    </dgm:pt>
    <dgm:pt modelId="{F70159CD-AC04-434C-AEA7-9A4537E19993}" type="pres">
      <dgm:prSet presAssocID="{7FFE5A6B-E193-8D48-A4A7-7D2D2332B8F7}" presName="hierRoot2" presStyleCnt="0"/>
      <dgm:spPr/>
    </dgm:pt>
    <dgm:pt modelId="{3CB49F2F-4752-2148-8C6A-8D66446EB6E3}" type="pres">
      <dgm:prSet presAssocID="{7FFE5A6B-E193-8D48-A4A7-7D2D2332B8F7}" presName="composite2" presStyleCnt="0"/>
      <dgm:spPr/>
    </dgm:pt>
    <dgm:pt modelId="{C27BA367-92FE-F047-A643-F22FD292C223}" type="pres">
      <dgm:prSet presAssocID="{7FFE5A6B-E193-8D48-A4A7-7D2D2332B8F7}" presName="background2" presStyleLbl="node2" presStyleIdx="0" presStyleCnt="2"/>
      <dgm:spPr/>
    </dgm:pt>
    <dgm:pt modelId="{91F3BB07-984F-5C4A-B3DB-9D5C935CA639}" type="pres">
      <dgm:prSet presAssocID="{7FFE5A6B-E193-8D48-A4A7-7D2D2332B8F7}" presName="text2" presStyleLbl="fgAcc2" presStyleIdx="0" presStyleCnt="2" custScaleX="191607">
        <dgm:presLayoutVars>
          <dgm:chPref val="3"/>
        </dgm:presLayoutVars>
      </dgm:prSet>
      <dgm:spPr/>
      <dgm:t>
        <a:bodyPr/>
        <a:lstStyle/>
        <a:p>
          <a:endParaRPr lang="en-US"/>
        </a:p>
      </dgm:t>
    </dgm:pt>
    <dgm:pt modelId="{6F2F6957-F3F0-E541-833E-88D8FF491A3F}" type="pres">
      <dgm:prSet presAssocID="{7FFE5A6B-E193-8D48-A4A7-7D2D2332B8F7}" presName="hierChild3" presStyleCnt="0"/>
      <dgm:spPr/>
    </dgm:pt>
    <dgm:pt modelId="{E1FAB45A-3A3E-354A-AEB6-1A4FD81F66BE}" type="pres">
      <dgm:prSet presAssocID="{244C79BC-75FF-6E4C-B44D-DF61C829BAC0}" presName="Name17" presStyleLbl="parChTrans1D3" presStyleIdx="0" presStyleCnt="4"/>
      <dgm:spPr/>
      <dgm:t>
        <a:bodyPr/>
        <a:lstStyle/>
        <a:p>
          <a:endParaRPr lang="en-US"/>
        </a:p>
      </dgm:t>
    </dgm:pt>
    <dgm:pt modelId="{59D936F0-C903-174B-A089-E7DB7E9759CF}" type="pres">
      <dgm:prSet presAssocID="{4627CC2D-E830-8941-A9CA-6CC9D3ED3540}" presName="hierRoot3" presStyleCnt="0"/>
      <dgm:spPr/>
    </dgm:pt>
    <dgm:pt modelId="{550735CD-C30C-2F4E-B217-CBD6CA48EA0E}" type="pres">
      <dgm:prSet presAssocID="{4627CC2D-E830-8941-A9CA-6CC9D3ED3540}" presName="composite3" presStyleCnt="0"/>
      <dgm:spPr/>
    </dgm:pt>
    <dgm:pt modelId="{5729489C-8499-B549-A7AB-1D9E6D188049}" type="pres">
      <dgm:prSet presAssocID="{4627CC2D-E830-8941-A9CA-6CC9D3ED3540}" presName="background3" presStyleLbl="node3" presStyleIdx="0" presStyleCnt="4"/>
      <dgm:spPr/>
    </dgm:pt>
    <dgm:pt modelId="{EEF7B55A-F44A-C04E-878B-509894A3B254}" type="pres">
      <dgm:prSet presAssocID="{4627CC2D-E830-8941-A9CA-6CC9D3ED3540}" presName="text3" presStyleLbl="fgAcc3" presStyleIdx="0" presStyleCnt="4">
        <dgm:presLayoutVars>
          <dgm:chPref val="3"/>
        </dgm:presLayoutVars>
      </dgm:prSet>
      <dgm:spPr/>
      <dgm:t>
        <a:bodyPr/>
        <a:lstStyle/>
        <a:p>
          <a:endParaRPr lang="en-US"/>
        </a:p>
      </dgm:t>
    </dgm:pt>
    <dgm:pt modelId="{947AD948-347C-E448-A6C9-9691945A666F}" type="pres">
      <dgm:prSet presAssocID="{4627CC2D-E830-8941-A9CA-6CC9D3ED3540}" presName="hierChild4" presStyleCnt="0"/>
      <dgm:spPr/>
    </dgm:pt>
    <dgm:pt modelId="{ACA31F55-4FAB-6849-87CC-F4B4975148FE}" type="pres">
      <dgm:prSet presAssocID="{37FB7A77-AEA7-AD46-A0E6-C9A8333E0BD9}" presName="Name17" presStyleLbl="parChTrans1D3" presStyleIdx="1" presStyleCnt="4"/>
      <dgm:spPr/>
      <dgm:t>
        <a:bodyPr/>
        <a:lstStyle/>
        <a:p>
          <a:endParaRPr lang="en-US"/>
        </a:p>
      </dgm:t>
    </dgm:pt>
    <dgm:pt modelId="{51F2D546-1573-4649-A8AD-0D1A7914FCC7}" type="pres">
      <dgm:prSet presAssocID="{A27E3963-FC5B-394E-9399-D88985B2932F}" presName="hierRoot3" presStyleCnt="0"/>
      <dgm:spPr/>
    </dgm:pt>
    <dgm:pt modelId="{F6756088-524E-5F42-8134-EAA3757B7920}" type="pres">
      <dgm:prSet presAssocID="{A27E3963-FC5B-394E-9399-D88985B2932F}" presName="composite3" presStyleCnt="0"/>
      <dgm:spPr/>
    </dgm:pt>
    <dgm:pt modelId="{A842DFCB-14B6-3845-B54E-FC0634B026C0}" type="pres">
      <dgm:prSet presAssocID="{A27E3963-FC5B-394E-9399-D88985B2932F}" presName="background3" presStyleLbl="node3" presStyleIdx="1" presStyleCnt="4"/>
      <dgm:spPr/>
    </dgm:pt>
    <dgm:pt modelId="{429FADA5-6796-114A-A660-A3934C1C1B94}" type="pres">
      <dgm:prSet presAssocID="{A27E3963-FC5B-394E-9399-D88985B2932F}" presName="text3" presStyleLbl="fgAcc3" presStyleIdx="1" presStyleCnt="4">
        <dgm:presLayoutVars>
          <dgm:chPref val="3"/>
        </dgm:presLayoutVars>
      </dgm:prSet>
      <dgm:spPr/>
      <dgm:t>
        <a:bodyPr/>
        <a:lstStyle/>
        <a:p>
          <a:endParaRPr lang="en-US"/>
        </a:p>
      </dgm:t>
    </dgm:pt>
    <dgm:pt modelId="{12F18BDF-912C-EE48-869F-F435CBC9B3BF}" type="pres">
      <dgm:prSet presAssocID="{A27E3963-FC5B-394E-9399-D88985B2932F}" presName="hierChild4" presStyleCnt="0"/>
      <dgm:spPr/>
    </dgm:pt>
    <dgm:pt modelId="{9E1C7EB2-94B3-C349-AD95-C3AB367E4B7A}" type="pres">
      <dgm:prSet presAssocID="{D0EF65DB-995F-0149-BEA9-68065D98DE0E}" presName="Name10" presStyleLbl="parChTrans1D2" presStyleIdx="1" presStyleCnt="2"/>
      <dgm:spPr/>
      <dgm:t>
        <a:bodyPr/>
        <a:lstStyle/>
        <a:p>
          <a:endParaRPr lang="en-US"/>
        </a:p>
      </dgm:t>
    </dgm:pt>
    <dgm:pt modelId="{230569B1-FEDB-7F41-8D37-7A5A560CD6E1}" type="pres">
      <dgm:prSet presAssocID="{47862039-3BA1-164C-85D3-82B3ACAB9ABC}" presName="hierRoot2" presStyleCnt="0"/>
      <dgm:spPr/>
    </dgm:pt>
    <dgm:pt modelId="{4C2F2DD1-62AE-DC49-968F-FDF312C52974}" type="pres">
      <dgm:prSet presAssocID="{47862039-3BA1-164C-85D3-82B3ACAB9ABC}" presName="composite2" presStyleCnt="0"/>
      <dgm:spPr/>
    </dgm:pt>
    <dgm:pt modelId="{742444C6-C9F1-774B-8C05-41FC48E915ED}" type="pres">
      <dgm:prSet presAssocID="{47862039-3BA1-164C-85D3-82B3ACAB9ABC}" presName="background2" presStyleLbl="node2" presStyleIdx="1" presStyleCnt="2"/>
      <dgm:spPr/>
    </dgm:pt>
    <dgm:pt modelId="{AF0E3303-E12F-304C-9EE5-63D631C35B6B}" type="pres">
      <dgm:prSet presAssocID="{47862039-3BA1-164C-85D3-82B3ACAB9ABC}" presName="text2" presStyleLbl="fgAcc2" presStyleIdx="1" presStyleCnt="2" custScaleX="170567">
        <dgm:presLayoutVars>
          <dgm:chPref val="3"/>
        </dgm:presLayoutVars>
      </dgm:prSet>
      <dgm:spPr/>
      <dgm:t>
        <a:bodyPr/>
        <a:lstStyle/>
        <a:p>
          <a:endParaRPr lang="en-US"/>
        </a:p>
      </dgm:t>
    </dgm:pt>
    <dgm:pt modelId="{48322838-B14F-F34D-8702-F9E13214DDF8}" type="pres">
      <dgm:prSet presAssocID="{47862039-3BA1-164C-85D3-82B3ACAB9ABC}" presName="hierChild3" presStyleCnt="0"/>
      <dgm:spPr/>
    </dgm:pt>
    <dgm:pt modelId="{FBB58091-7F3C-6643-934B-D47EBD468A62}" type="pres">
      <dgm:prSet presAssocID="{40490A03-FB31-5D4E-BBB5-AB615DD9A181}" presName="Name17" presStyleLbl="parChTrans1D3" presStyleIdx="2" presStyleCnt="4"/>
      <dgm:spPr/>
      <dgm:t>
        <a:bodyPr/>
        <a:lstStyle/>
        <a:p>
          <a:endParaRPr lang="en-US"/>
        </a:p>
      </dgm:t>
    </dgm:pt>
    <dgm:pt modelId="{C8F905EE-EF08-184D-BB71-674E41A0152E}" type="pres">
      <dgm:prSet presAssocID="{75DC0DF0-239B-D54A-A378-75701404FF29}" presName="hierRoot3" presStyleCnt="0"/>
      <dgm:spPr/>
    </dgm:pt>
    <dgm:pt modelId="{EBE38DF6-BBD8-D246-93EA-C537A00167DA}" type="pres">
      <dgm:prSet presAssocID="{75DC0DF0-239B-D54A-A378-75701404FF29}" presName="composite3" presStyleCnt="0"/>
      <dgm:spPr/>
    </dgm:pt>
    <dgm:pt modelId="{5C1E0D6E-21AB-134A-B443-0A5F99EF9A0C}" type="pres">
      <dgm:prSet presAssocID="{75DC0DF0-239B-D54A-A378-75701404FF29}" presName="background3" presStyleLbl="node3" presStyleIdx="2" presStyleCnt="4"/>
      <dgm:spPr/>
    </dgm:pt>
    <dgm:pt modelId="{3537DBD8-DDD0-5D42-B89A-90AD8C28A900}" type="pres">
      <dgm:prSet presAssocID="{75DC0DF0-239B-D54A-A378-75701404FF29}" presName="text3" presStyleLbl="fgAcc3" presStyleIdx="2" presStyleCnt="4">
        <dgm:presLayoutVars>
          <dgm:chPref val="3"/>
        </dgm:presLayoutVars>
      </dgm:prSet>
      <dgm:spPr/>
      <dgm:t>
        <a:bodyPr/>
        <a:lstStyle/>
        <a:p>
          <a:endParaRPr lang="en-US"/>
        </a:p>
      </dgm:t>
    </dgm:pt>
    <dgm:pt modelId="{F4A7FB79-0933-6D4A-86D4-11855EB44786}" type="pres">
      <dgm:prSet presAssocID="{75DC0DF0-239B-D54A-A378-75701404FF29}" presName="hierChild4" presStyleCnt="0"/>
      <dgm:spPr/>
    </dgm:pt>
    <dgm:pt modelId="{B6D7AD82-6020-7443-9ADA-8FBE90976EFE}" type="pres">
      <dgm:prSet presAssocID="{1D69965A-A1BE-214C-A0F2-B8E85A64E9D7}" presName="Name17" presStyleLbl="parChTrans1D3" presStyleIdx="3" presStyleCnt="4"/>
      <dgm:spPr/>
      <dgm:t>
        <a:bodyPr/>
        <a:lstStyle/>
        <a:p>
          <a:endParaRPr lang="en-US"/>
        </a:p>
      </dgm:t>
    </dgm:pt>
    <dgm:pt modelId="{02FD4213-409B-9146-874E-7A0333F7CFA8}" type="pres">
      <dgm:prSet presAssocID="{B2D96ABD-2ED4-6642-94B4-DE16BF8EF5DC}" presName="hierRoot3" presStyleCnt="0"/>
      <dgm:spPr/>
    </dgm:pt>
    <dgm:pt modelId="{10EAA6F1-C4F2-2B46-9547-3DAB07955136}" type="pres">
      <dgm:prSet presAssocID="{B2D96ABD-2ED4-6642-94B4-DE16BF8EF5DC}" presName="composite3" presStyleCnt="0"/>
      <dgm:spPr/>
    </dgm:pt>
    <dgm:pt modelId="{4F8DA242-FD46-DD41-816F-0663C9FE9BDE}" type="pres">
      <dgm:prSet presAssocID="{B2D96ABD-2ED4-6642-94B4-DE16BF8EF5DC}" presName="background3" presStyleLbl="node3" presStyleIdx="3" presStyleCnt="4"/>
      <dgm:spPr/>
    </dgm:pt>
    <dgm:pt modelId="{78949ABC-4921-D24E-8101-77ADD1F39A52}" type="pres">
      <dgm:prSet presAssocID="{B2D96ABD-2ED4-6642-94B4-DE16BF8EF5DC}" presName="text3" presStyleLbl="fgAcc3" presStyleIdx="3" presStyleCnt="4">
        <dgm:presLayoutVars>
          <dgm:chPref val="3"/>
        </dgm:presLayoutVars>
      </dgm:prSet>
      <dgm:spPr/>
      <dgm:t>
        <a:bodyPr/>
        <a:lstStyle/>
        <a:p>
          <a:endParaRPr lang="en-US"/>
        </a:p>
      </dgm:t>
    </dgm:pt>
    <dgm:pt modelId="{2CFBB377-E6AE-2640-BA1B-E40F5F4C4718}" type="pres">
      <dgm:prSet presAssocID="{B2D96ABD-2ED4-6642-94B4-DE16BF8EF5DC}" presName="hierChild4" presStyleCnt="0"/>
      <dgm:spPr/>
    </dgm:pt>
  </dgm:ptLst>
  <dgm:cxnLst>
    <dgm:cxn modelId="{780A6440-9D15-F444-A563-A4EB87A9C157}" type="presOf" srcId="{37FB7A77-AEA7-AD46-A0E6-C9A8333E0BD9}" destId="{ACA31F55-4FAB-6849-87CC-F4B4975148FE}" srcOrd="0" destOrd="0" presId="urn:microsoft.com/office/officeart/2005/8/layout/hierarchy1"/>
    <dgm:cxn modelId="{83EB8FC6-604C-7F4C-B6AF-8A3A94055CD2}" type="presOf" srcId="{47862039-3BA1-164C-85D3-82B3ACAB9ABC}" destId="{AF0E3303-E12F-304C-9EE5-63D631C35B6B}" srcOrd="0" destOrd="0" presId="urn:microsoft.com/office/officeart/2005/8/layout/hierarchy1"/>
    <dgm:cxn modelId="{65C5A7F1-03FA-2F42-8040-B336C8C67BCD}" type="presOf" srcId="{40490A03-FB31-5D4E-BBB5-AB615DD9A181}" destId="{FBB58091-7F3C-6643-934B-D47EBD468A62}" srcOrd="0" destOrd="0" presId="urn:microsoft.com/office/officeart/2005/8/layout/hierarchy1"/>
    <dgm:cxn modelId="{AF7D1A15-4982-864F-861E-F666ADA6F69A}" type="presOf" srcId="{D0EF65DB-995F-0149-BEA9-68065D98DE0E}" destId="{9E1C7EB2-94B3-C349-AD95-C3AB367E4B7A}" srcOrd="0" destOrd="0" presId="urn:microsoft.com/office/officeart/2005/8/layout/hierarchy1"/>
    <dgm:cxn modelId="{05FE4D2B-3744-E34E-9CAF-84856A52DAB6}" type="presOf" srcId="{B2D96ABD-2ED4-6642-94B4-DE16BF8EF5DC}" destId="{78949ABC-4921-D24E-8101-77ADD1F39A52}" srcOrd="0" destOrd="0" presId="urn:microsoft.com/office/officeart/2005/8/layout/hierarchy1"/>
    <dgm:cxn modelId="{FF2C98F6-82E2-F840-8A2B-88E56F28F2DE}" type="presOf" srcId="{1E419DEE-3991-D549-91FA-DB17020A9242}" destId="{532FE228-F493-4041-8FD9-25F2D05BF23F}" srcOrd="0" destOrd="0" presId="urn:microsoft.com/office/officeart/2005/8/layout/hierarchy1"/>
    <dgm:cxn modelId="{77BA37A4-ABE0-C448-9957-F6BEB5F179D7}" srcId="{C89737A3-A669-164D-B89F-C2D1F9B925FD}" destId="{47862039-3BA1-164C-85D3-82B3ACAB9ABC}" srcOrd="1" destOrd="0" parTransId="{D0EF65DB-995F-0149-BEA9-68065D98DE0E}" sibTransId="{8B986C98-E167-B141-9D87-F3620EB5BA0A}"/>
    <dgm:cxn modelId="{8A52CA41-42EF-0E48-9173-3DC9776F2E53}" srcId="{7FFE5A6B-E193-8D48-A4A7-7D2D2332B8F7}" destId="{4627CC2D-E830-8941-A9CA-6CC9D3ED3540}" srcOrd="0" destOrd="0" parTransId="{244C79BC-75FF-6E4C-B44D-DF61C829BAC0}" sibTransId="{E83147FE-BEBD-5840-8CA7-D308DB494BA8}"/>
    <dgm:cxn modelId="{4E014DB9-344E-A149-98A7-E961BE7E9A6A}" type="presOf" srcId="{244C79BC-75FF-6E4C-B44D-DF61C829BAC0}" destId="{E1FAB45A-3A3E-354A-AEB6-1A4FD81F66BE}" srcOrd="0" destOrd="0" presId="urn:microsoft.com/office/officeart/2005/8/layout/hierarchy1"/>
    <dgm:cxn modelId="{7804C05E-4D11-344E-98C8-D81398258678}" type="presOf" srcId="{75DC0DF0-239B-D54A-A378-75701404FF29}" destId="{3537DBD8-DDD0-5D42-B89A-90AD8C28A900}" srcOrd="0" destOrd="0" presId="urn:microsoft.com/office/officeart/2005/8/layout/hierarchy1"/>
    <dgm:cxn modelId="{BB02B905-6518-1C4E-B62F-85A72453CFA7}" type="presOf" srcId="{4627CC2D-E830-8941-A9CA-6CC9D3ED3540}" destId="{EEF7B55A-F44A-C04E-878B-509894A3B254}" srcOrd="0" destOrd="0" presId="urn:microsoft.com/office/officeart/2005/8/layout/hierarchy1"/>
    <dgm:cxn modelId="{501B010E-2B06-6044-92D5-79A7AA7B84B2}" srcId="{249ADD03-CF28-4D42-B716-D02570F17010}" destId="{C89737A3-A669-164D-B89F-C2D1F9B925FD}" srcOrd="0" destOrd="0" parTransId="{29BDAA69-80F0-6F4B-9D6F-2AB8E11FFBBE}" sibTransId="{41CD046D-A3FA-644A-B69E-E23685407466}"/>
    <dgm:cxn modelId="{088CC999-D8A6-9C45-859C-6245E61D13B1}" type="presOf" srcId="{C89737A3-A669-164D-B89F-C2D1F9B925FD}" destId="{4693DA4B-B99E-B64F-B5C9-AF6FE5480C73}" srcOrd="0" destOrd="0" presId="urn:microsoft.com/office/officeart/2005/8/layout/hierarchy1"/>
    <dgm:cxn modelId="{3C4C7B54-9BFC-9245-BE17-A35B75BACA96}" srcId="{C89737A3-A669-164D-B89F-C2D1F9B925FD}" destId="{7FFE5A6B-E193-8D48-A4A7-7D2D2332B8F7}" srcOrd="0" destOrd="0" parTransId="{1E419DEE-3991-D549-91FA-DB17020A9242}" sibTransId="{E92B3E93-58C5-2947-A940-6DD394281A10}"/>
    <dgm:cxn modelId="{D427ACE0-9F08-8440-BB0C-BEF8C13B088C}" type="presOf" srcId="{A27E3963-FC5B-394E-9399-D88985B2932F}" destId="{429FADA5-6796-114A-A660-A3934C1C1B94}" srcOrd="0" destOrd="0" presId="urn:microsoft.com/office/officeart/2005/8/layout/hierarchy1"/>
    <dgm:cxn modelId="{679C0830-7152-6B4C-B938-583B938B2D9B}" srcId="{47862039-3BA1-164C-85D3-82B3ACAB9ABC}" destId="{B2D96ABD-2ED4-6642-94B4-DE16BF8EF5DC}" srcOrd="1" destOrd="0" parTransId="{1D69965A-A1BE-214C-A0F2-B8E85A64E9D7}" sibTransId="{571AD6BB-DE95-1846-9186-3371BC3B78EE}"/>
    <dgm:cxn modelId="{2F1D2CE0-A51F-7646-B79D-C72C2C4C2D5A}" type="presOf" srcId="{1D69965A-A1BE-214C-A0F2-B8E85A64E9D7}" destId="{B6D7AD82-6020-7443-9ADA-8FBE90976EFE}" srcOrd="0" destOrd="0" presId="urn:microsoft.com/office/officeart/2005/8/layout/hierarchy1"/>
    <dgm:cxn modelId="{D4C3763B-BF2B-3D49-B138-E2E4702AD16E}" type="presOf" srcId="{249ADD03-CF28-4D42-B716-D02570F17010}" destId="{196CB068-6783-D649-A4AF-F02EA51285E3}" srcOrd="0" destOrd="0" presId="urn:microsoft.com/office/officeart/2005/8/layout/hierarchy1"/>
    <dgm:cxn modelId="{0C29799E-AA63-E546-BEBA-E6168386F10E}" srcId="{7FFE5A6B-E193-8D48-A4A7-7D2D2332B8F7}" destId="{A27E3963-FC5B-394E-9399-D88985B2932F}" srcOrd="1" destOrd="0" parTransId="{37FB7A77-AEA7-AD46-A0E6-C9A8333E0BD9}" sibTransId="{D778FFB7-A839-6C40-BC7E-19024E629116}"/>
    <dgm:cxn modelId="{294CCC07-A898-D04D-9054-26A0964716DD}" type="presOf" srcId="{7FFE5A6B-E193-8D48-A4A7-7D2D2332B8F7}" destId="{91F3BB07-984F-5C4A-B3DB-9D5C935CA639}" srcOrd="0" destOrd="0" presId="urn:microsoft.com/office/officeart/2005/8/layout/hierarchy1"/>
    <dgm:cxn modelId="{56D66BAC-C154-B546-927F-1E5F96F90F84}" srcId="{47862039-3BA1-164C-85D3-82B3ACAB9ABC}" destId="{75DC0DF0-239B-D54A-A378-75701404FF29}" srcOrd="0" destOrd="0" parTransId="{40490A03-FB31-5D4E-BBB5-AB615DD9A181}" sibTransId="{65F56368-DD65-AA45-9857-709AC46D119F}"/>
    <dgm:cxn modelId="{D306849E-AE57-5141-A6DF-211C59D4A7DE}" type="presParOf" srcId="{196CB068-6783-D649-A4AF-F02EA51285E3}" destId="{28C1AD5F-4998-B54D-81B8-A790DC586BF6}" srcOrd="0" destOrd="0" presId="urn:microsoft.com/office/officeart/2005/8/layout/hierarchy1"/>
    <dgm:cxn modelId="{44D6872B-5C77-2B43-B648-C91A0B72C2C5}" type="presParOf" srcId="{28C1AD5F-4998-B54D-81B8-A790DC586BF6}" destId="{B2287179-FCE1-5048-ABC9-2E4E97011E11}" srcOrd="0" destOrd="0" presId="urn:microsoft.com/office/officeart/2005/8/layout/hierarchy1"/>
    <dgm:cxn modelId="{2D2E7629-C642-2E47-A5C4-A87D297543BD}" type="presParOf" srcId="{B2287179-FCE1-5048-ABC9-2E4E97011E11}" destId="{9EB50CE1-088C-684E-B1F5-1BDB342321F1}" srcOrd="0" destOrd="0" presId="urn:microsoft.com/office/officeart/2005/8/layout/hierarchy1"/>
    <dgm:cxn modelId="{5F00BAC3-EB9F-E941-9522-7AC70D07541C}" type="presParOf" srcId="{B2287179-FCE1-5048-ABC9-2E4E97011E11}" destId="{4693DA4B-B99E-B64F-B5C9-AF6FE5480C73}" srcOrd="1" destOrd="0" presId="urn:microsoft.com/office/officeart/2005/8/layout/hierarchy1"/>
    <dgm:cxn modelId="{63FB1B6C-421A-954A-955C-B397B52017C6}" type="presParOf" srcId="{28C1AD5F-4998-B54D-81B8-A790DC586BF6}" destId="{96B2C977-E89A-3643-8D65-F9525F5FF117}" srcOrd="1" destOrd="0" presId="urn:microsoft.com/office/officeart/2005/8/layout/hierarchy1"/>
    <dgm:cxn modelId="{CCA90D30-84CC-C44F-A7B0-DDFEC9D8BDE7}" type="presParOf" srcId="{96B2C977-E89A-3643-8D65-F9525F5FF117}" destId="{532FE228-F493-4041-8FD9-25F2D05BF23F}" srcOrd="0" destOrd="0" presId="urn:microsoft.com/office/officeart/2005/8/layout/hierarchy1"/>
    <dgm:cxn modelId="{06FEAE4A-75F8-F140-A4D7-8AEDFD87D3F0}" type="presParOf" srcId="{96B2C977-E89A-3643-8D65-F9525F5FF117}" destId="{F70159CD-AC04-434C-AEA7-9A4537E19993}" srcOrd="1" destOrd="0" presId="urn:microsoft.com/office/officeart/2005/8/layout/hierarchy1"/>
    <dgm:cxn modelId="{950E196A-AD53-304F-97A8-C8D6138AE5FD}" type="presParOf" srcId="{F70159CD-AC04-434C-AEA7-9A4537E19993}" destId="{3CB49F2F-4752-2148-8C6A-8D66446EB6E3}" srcOrd="0" destOrd="0" presId="urn:microsoft.com/office/officeart/2005/8/layout/hierarchy1"/>
    <dgm:cxn modelId="{F0688201-F924-8D4D-910A-C21751CB3E49}" type="presParOf" srcId="{3CB49F2F-4752-2148-8C6A-8D66446EB6E3}" destId="{C27BA367-92FE-F047-A643-F22FD292C223}" srcOrd="0" destOrd="0" presId="urn:microsoft.com/office/officeart/2005/8/layout/hierarchy1"/>
    <dgm:cxn modelId="{ECE51D31-65F4-674B-B949-F8B8FEB58754}" type="presParOf" srcId="{3CB49F2F-4752-2148-8C6A-8D66446EB6E3}" destId="{91F3BB07-984F-5C4A-B3DB-9D5C935CA639}" srcOrd="1" destOrd="0" presId="urn:microsoft.com/office/officeart/2005/8/layout/hierarchy1"/>
    <dgm:cxn modelId="{58E847AC-3333-0948-B3B2-8BAE5A74D2BC}" type="presParOf" srcId="{F70159CD-AC04-434C-AEA7-9A4537E19993}" destId="{6F2F6957-F3F0-E541-833E-88D8FF491A3F}" srcOrd="1" destOrd="0" presId="urn:microsoft.com/office/officeart/2005/8/layout/hierarchy1"/>
    <dgm:cxn modelId="{45771B67-F2F6-C346-88F8-E98FF3E101A0}" type="presParOf" srcId="{6F2F6957-F3F0-E541-833E-88D8FF491A3F}" destId="{E1FAB45A-3A3E-354A-AEB6-1A4FD81F66BE}" srcOrd="0" destOrd="0" presId="urn:microsoft.com/office/officeart/2005/8/layout/hierarchy1"/>
    <dgm:cxn modelId="{9F21268C-954E-FC4A-8CEC-F540EC5644CB}" type="presParOf" srcId="{6F2F6957-F3F0-E541-833E-88D8FF491A3F}" destId="{59D936F0-C903-174B-A089-E7DB7E9759CF}" srcOrd="1" destOrd="0" presId="urn:microsoft.com/office/officeart/2005/8/layout/hierarchy1"/>
    <dgm:cxn modelId="{669290AF-E6F4-7D40-A276-515E83E94250}" type="presParOf" srcId="{59D936F0-C903-174B-A089-E7DB7E9759CF}" destId="{550735CD-C30C-2F4E-B217-CBD6CA48EA0E}" srcOrd="0" destOrd="0" presId="urn:microsoft.com/office/officeart/2005/8/layout/hierarchy1"/>
    <dgm:cxn modelId="{EAB005F4-F637-0A4B-8622-C1605DEA53CC}" type="presParOf" srcId="{550735CD-C30C-2F4E-B217-CBD6CA48EA0E}" destId="{5729489C-8499-B549-A7AB-1D9E6D188049}" srcOrd="0" destOrd="0" presId="urn:microsoft.com/office/officeart/2005/8/layout/hierarchy1"/>
    <dgm:cxn modelId="{21649F06-0C0E-3F4D-A553-AEE563B23697}" type="presParOf" srcId="{550735CD-C30C-2F4E-B217-CBD6CA48EA0E}" destId="{EEF7B55A-F44A-C04E-878B-509894A3B254}" srcOrd="1" destOrd="0" presId="urn:microsoft.com/office/officeart/2005/8/layout/hierarchy1"/>
    <dgm:cxn modelId="{811D8CCB-2BDB-CA48-ACF7-8EFADDD61EB2}" type="presParOf" srcId="{59D936F0-C903-174B-A089-E7DB7E9759CF}" destId="{947AD948-347C-E448-A6C9-9691945A666F}" srcOrd="1" destOrd="0" presId="urn:microsoft.com/office/officeart/2005/8/layout/hierarchy1"/>
    <dgm:cxn modelId="{2B60C2F3-6A52-9B45-AEB1-EC0B8258A213}" type="presParOf" srcId="{6F2F6957-F3F0-E541-833E-88D8FF491A3F}" destId="{ACA31F55-4FAB-6849-87CC-F4B4975148FE}" srcOrd="2" destOrd="0" presId="urn:microsoft.com/office/officeart/2005/8/layout/hierarchy1"/>
    <dgm:cxn modelId="{0D01A3C5-AAC5-8A41-8340-0423E152C781}" type="presParOf" srcId="{6F2F6957-F3F0-E541-833E-88D8FF491A3F}" destId="{51F2D546-1573-4649-A8AD-0D1A7914FCC7}" srcOrd="3" destOrd="0" presId="urn:microsoft.com/office/officeart/2005/8/layout/hierarchy1"/>
    <dgm:cxn modelId="{152CB373-04CF-2E44-8121-841B5A454416}" type="presParOf" srcId="{51F2D546-1573-4649-A8AD-0D1A7914FCC7}" destId="{F6756088-524E-5F42-8134-EAA3757B7920}" srcOrd="0" destOrd="0" presId="urn:microsoft.com/office/officeart/2005/8/layout/hierarchy1"/>
    <dgm:cxn modelId="{32FA7100-4849-974A-A317-5B53D0F31FC3}" type="presParOf" srcId="{F6756088-524E-5F42-8134-EAA3757B7920}" destId="{A842DFCB-14B6-3845-B54E-FC0634B026C0}" srcOrd="0" destOrd="0" presId="urn:microsoft.com/office/officeart/2005/8/layout/hierarchy1"/>
    <dgm:cxn modelId="{BF202071-BC8D-1A4E-AA47-D2161A9CA5D1}" type="presParOf" srcId="{F6756088-524E-5F42-8134-EAA3757B7920}" destId="{429FADA5-6796-114A-A660-A3934C1C1B94}" srcOrd="1" destOrd="0" presId="urn:microsoft.com/office/officeart/2005/8/layout/hierarchy1"/>
    <dgm:cxn modelId="{65E213BE-ADFD-D542-89F0-6B3FC34AE7FF}" type="presParOf" srcId="{51F2D546-1573-4649-A8AD-0D1A7914FCC7}" destId="{12F18BDF-912C-EE48-869F-F435CBC9B3BF}" srcOrd="1" destOrd="0" presId="urn:microsoft.com/office/officeart/2005/8/layout/hierarchy1"/>
    <dgm:cxn modelId="{A2529663-A5E1-464D-966B-CA059BACCC48}" type="presParOf" srcId="{96B2C977-E89A-3643-8D65-F9525F5FF117}" destId="{9E1C7EB2-94B3-C349-AD95-C3AB367E4B7A}" srcOrd="2" destOrd="0" presId="urn:microsoft.com/office/officeart/2005/8/layout/hierarchy1"/>
    <dgm:cxn modelId="{C0965A97-16DF-D744-AC6C-8D37E86354D4}" type="presParOf" srcId="{96B2C977-E89A-3643-8D65-F9525F5FF117}" destId="{230569B1-FEDB-7F41-8D37-7A5A560CD6E1}" srcOrd="3" destOrd="0" presId="urn:microsoft.com/office/officeart/2005/8/layout/hierarchy1"/>
    <dgm:cxn modelId="{73A99C06-42C3-FE4F-A768-7454D85A9413}" type="presParOf" srcId="{230569B1-FEDB-7F41-8D37-7A5A560CD6E1}" destId="{4C2F2DD1-62AE-DC49-968F-FDF312C52974}" srcOrd="0" destOrd="0" presId="urn:microsoft.com/office/officeart/2005/8/layout/hierarchy1"/>
    <dgm:cxn modelId="{ED00D329-6F86-D744-9AFD-8FA4B2DDF8FA}" type="presParOf" srcId="{4C2F2DD1-62AE-DC49-968F-FDF312C52974}" destId="{742444C6-C9F1-774B-8C05-41FC48E915ED}" srcOrd="0" destOrd="0" presId="urn:microsoft.com/office/officeart/2005/8/layout/hierarchy1"/>
    <dgm:cxn modelId="{4D92C4E9-161A-9B49-862A-53C31DC00ECB}" type="presParOf" srcId="{4C2F2DD1-62AE-DC49-968F-FDF312C52974}" destId="{AF0E3303-E12F-304C-9EE5-63D631C35B6B}" srcOrd="1" destOrd="0" presId="urn:microsoft.com/office/officeart/2005/8/layout/hierarchy1"/>
    <dgm:cxn modelId="{475FCF56-23F9-C94C-AB44-A20B8E4D8253}" type="presParOf" srcId="{230569B1-FEDB-7F41-8D37-7A5A560CD6E1}" destId="{48322838-B14F-F34D-8702-F9E13214DDF8}" srcOrd="1" destOrd="0" presId="urn:microsoft.com/office/officeart/2005/8/layout/hierarchy1"/>
    <dgm:cxn modelId="{2D1A0F8B-2838-264E-97F5-24ED2ABF2ECB}" type="presParOf" srcId="{48322838-B14F-F34D-8702-F9E13214DDF8}" destId="{FBB58091-7F3C-6643-934B-D47EBD468A62}" srcOrd="0" destOrd="0" presId="urn:microsoft.com/office/officeart/2005/8/layout/hierarchy1"/>
    <dgm:cxn modelId="{E4D150E4-19A2-2348-BFE3-762D51CFF061}" type="presParOf" srcId="{48322838-B14F-F34D-8702-F9E13214DDF8}" destId="{C8F905EE-EF08-184D-BB71-674E41A0152E}" srcOrd="1" destOrd="0" presId="urn:microsoft.com/office/officeart/2005/8/layout/hierarchy1"/>
    <dgm:cxn modelId="{0A764252-6685-E543-A3AB-0657C9CC46AF}" type="presParOf" srcId="{C8F905EE-EF08-184D-BB71-674E41A0152E}" destId="{EBE38DF6-BBD8-D246-93EA-C537A00167DA}" srcOrd="0" destOrd="0" presId="urn:microsoft.com/office/officeart/2005/8/layout/hierarchy1"/>
    <dgm:cxn modelId="{89A2EB74-5DFA-514A-BA16-92E9170CE2E8}" type="presParOf" srcId="{EBE38DF6-BBD8-D246-93EA-C537A00167DA}" destId="{5C1E0D6E-21AB-134A-B443-0A5F99EF9A0C}" srcOrd="0" destOrd="0" presId="urn:microsoft.com/office/officeart/2005/8/layout/hierarchy1"/>
    <dgm:cxn modelId="{18A4BE7B-CC6F-DA42-910E-F0AF1E5BD7F7}" type="presParOf" srcId="{EBE38DF6-BBD8-D246-93EA-C537A00167DA}" destId="{3537DBD8-DDD0-5D42-B89A-90AD8C28A900}" srcOrd="1" destOrd="0" presId="urn:microsoft.com/office/officeart/2005/8/layout/hierarchy1"/>
    <dgm:cxn modelId="{4E279C50-BF44-1148-A4B1-5B759CBF5C60}" type="presParOf" srcId="{C8F905EE-EF08-184D-BB71-674E41A0152E}" destId="{F4A7FB79-0933-6D4A-86D4-11855EB44786}" srcOrd="1" destOrd="0" presId="urn:microsoft.com/office/officeart/2005/8/layout/hierarchy1"/>
    <dgm:cxn modelId="{D87D4737-6A1E-8443-9FA7-68EB55D27ECF}" type="presParOf" srcId="{48322838-B14F-F34D-8702-F9E13214DDF8}" destId="{B6D7AD82-6020-7443-9ADA-8FBE90976EFE}" srcOrd="2" destOrd="0" presId="urn:microsoft.com/office/officeart/2005/8/layout/hierarchy1"/>
    <dgm:cxn modelId="{B56707B5-6B34-FF41-A3D3-B71A720719E1}" type="presParOf" srcId="{48322838-B14F-F34D-8702-F9E13214DDF8}" destId="{02FD4213-409B-9146-874E-7A0333F7CFA8}" srcOrd="3" destOrd="0" presId="urn:microsoft.com/office/officeart/2005/8/layout/hierarchy1"/>
    <dgm:cxn modelId="{6DFC026D-D866-B941-97BE-E2EB6F72BB23}" type="presParOf" srcId="{02FD4213-409B-9146-874E-7A0333F7CFA8}" destId="{10EAA6F1-C4F2-2B46-9547-3DAB07955136}" srcOrd="0" destOrd="0" presId="urn:microsoft.com/office/officeart/2005/8/layout/hierarchy1"/>
    <dgm:cxn modelId="{44056E18-D547-9F4C-9126-72E5FC29B9DD}" type="presParOf" srcId="{10EAA6F1-C4F2-2B46-9547-3DAB07955136}" destId="{4F8DA242-FD46-DD41-816F-0663C9FE9BDE}" srcOrd="0" destOrd="0" presId="urn:microsoft.com/office/officeart/2005/8/layout/hierarchy1"/>
    <dgm:cxn modelId="{C4736D38-3622-EE46-B841-2DF0B3AB0FEF}" type="presParOf" srcId="{10EAA6F1-C4F2-2B46-9547-3DAB07955136}" destId="{78949ABC-4921-D24E-8101-77ADD1F39A52}" srcOrd="1" destOrd="0" presId="urn:microsoft.com/office/officeart/2005/8/layout/hierarchy1"/>
    <dgm:cxn modelId="{FBA6D1B6-C2F2-9F4A-9C0A-9D1137559F70}" type="presParOf" srcId="{02FD4213-409B-9146-874E-7A0333F7CFA8}" destId="{2CFBB377-E6AE-2640-BA1B-E40F5F4C471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F71B25-D0C5-7E47-AEA7-24EA8C764EBF}"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21C773CE-6FD3-6A40-8CC4-8DF77CDA47A2}">
      <dgm:prSet phldrT="[Text]"/>
      <dgm:spPr>
        <a:solidFill>
          <a:schemeClr val="accent6"/>
        </a:solidFill>
        <a:effectLst/>
      </dgm:spPr>
      <dgm:t>
        <a:bodyPr/>
        <a:lstStyle/>
        <a:p>
          <a:r>
            <a:rPr lang="en-US" dirty="0" smtClean="0"/>
            <a:t>Examples:</a:t>
          </a:r>
          <a:endParaRPr lang="en-US" dirty="0"/>
        </a:p>
      </dgm:t>
    </dgm:pt>
    <dgm:pt modelId="{5B7F1197-718D-DA40-9843-C0B7FBC4D22F}" type="parTrans" cxnId="{B0C4DF23-05B3-9C47-B3F2-B012FB5BCE91}">
      <dgm:prSet/>
      <dgm:spPr/>
      <dgm:t>
        <a:bodyPr/>
        <a:lstStyle/>
        <a:p>
          <a:endParaRPr lang="en-US"/>
        </a:p>
      </dgm:t>
    </dgm:pt>
    <dgm:pt modelId="{170B9B5D-0FAB-2142-86FE-40BB5D178B20}" type="sibTrans" cxnId="{B0C4DF23-05B3-9C47-B3F2-B012FB5BCE91}">
      <dgm:prSet/>
      <dgm:spPr/>
      <dgm:t>
        <a:bodyPr/>
        <a:lstStyle/>
        <a:p>
          <a:endParaRPr lang="en-US"/>
        </a:p>
      </dgm:t>
    </dgm:pt>
    <dgm:pt modelId="{D57158F9-7E1D-824D-BDEC-A1A8E4D2F125}">
      <dgm:prSet phldrT="[Text]"/>
      <dgm:spPr>
        <a:solidFill>
          <a:schemeClr val="accent6"/>
        </a:solidFill>
        <a:effectLst/>
      </dgm:spPr>
      <dgm:t>
        <a:bodyPr/>
        <a:lstStyle/>
        <a:p>
          <a:r>
            <a:rPr lang="en-US" dirty="0" smtClean="0"/>
            <a:t>Response time and throughput</a:t>
          </a:r>
          <a:endParaRPr lang="en-US" dirty="0"/>
        </a:p>
      </dgm:t>
    </dgm:pt>
    <dgm:pt modelId="{77ED7564-0077-0840-89DB-198E5E1ACE07}" type="parTrans" cxnId="{96A39EC0-2A58-DB44-B961-2B0D6E4DB029}">
      <dgm:prSet/>
      <dgm:spPr/>
      <dgm:t>
        <a:bodyPr/>
        <a:lstStyle/>
        <a:p>
          <a:endParaRPr lang="en-US"/>
        </a:p>
      </dgm:t>
    </dgm:pt>
    <dgm:pt modelId="{77553247-E015-CA4B-AEB1-1797CD4522DA}" type="sibTrans" cxnId="{96A39EC0-2A58-DB44-B961-2B0D6E4DB029}">
      <dgm:prSet/>
      <dgm:spPr/>
      <dgm:t>
        <a:bodyPr/>
        <a:lstStyle/>
        <a:p>
          <a:endParaRPr lang="en-US"/>
        </a:p>
      </dgm:t>
    </dgm:pt>
    <dgm:pt modelId="{B9F56094-8553-564E-9C71-42E0A35FFEAA}" type="pres">
      <dgm:prSet presAssocID="{3CF71B25-D0C5-7E47-AEA7-24EA8C764EBF}" presName="diagram" presStyleCnt="0">
        <dgm:presLayoutVars>
          <dgm:dir/>
          <dgm:resizeHandles val="exact"/>
        </dgm:presLayoutVars>
      </dgm:prSet>
      <dgm:spPr/>
      <dgm:t>
        <a:bodyPr/>
        <a:lstStyle/>
        <a:p>
          <a:endParaRPr lang="en-US"/>
        </a:p>
      </dgm:t>
    </dgm:pt>
    <dgm:pt modelId="{2E63C1C7-45F8-FD47-960D-150276A6B7FE}" type="pres">
      <dgm:prSet presAssocID="{21C773CE-6FD3-6A40-8CC4-8DF77CDA47A2}" presName="node" presStyleLbl="node1" presStyleIdx="0" presStyleCnt="1">
        <dgm:presLayoutVars>
          <dgm:bulletEnabled val="1"/>
        </dgm:presLayoutVars>
      </dgm:prSet>
      <dgm:spPr/>
      <dgm:t>
        <a:bodyPr/>
        <a:lstStyle/>
        <a:p>
          <a:endParaRPr lang="en-US"/>
        </a:p>
      </dgm:t>
    </dgm:pt>
  </dgm:ptLst>
  <dgm:cxnLst>
    <dgm:cxn modelId="{6DEBEDEF-A575-404E-B207-645F2F8ECA16}" type="presOf" srcId="{D57158F9-7E1D-824D-BDEC-A1A8E4D2F125}" destId="{2E63C1C7-45F8-FD47-960D-150276A6B7FE}" srcOrd="0" destOrd="1" presId="urn:microsoft.com/office/officeart/2005/8/layout/default#1"/>
    <dgm:cxn modelId="{E7F1378C-7C63-754E-9AE7-517310644A69}" type="presOf" srcId="{21C773CE-6FD3-6A40-8CC4-8DF77CDA47A2}" destId="{2E63C1C7-45F8-FD47-960D-150276A6B7FE}" srcOrd="0" destOrd="0" presId="urn:microsoft.com/office/officeart/2005/8/layout/default#1"/>
    <dgm:cxn modelId="{B0C4DF23-05B3-9C47-B3F2-B012FB5BCE91}" srcId="{3CF71B25-D0C5-7E47-AEA7-24EA8C764EBF}" destId="{21C773CE-6FD3-6A40-8CC4-8DF77CDA47A2}" srcOrd="0" destOrd="0" parTransId="{5B7F1197-718D-DA40-9843-C0B7FBC4D22F}" sibTransId="{170B9B5D-0FAB-2142-86FE-40BB5D178B20}"/>
    <dgm:cxn modelId="{9B859B15-9DFD-1448-9229-C627369C6325}" type="presOf" srcId="{3CF71B25-D0C5-7E47-AEA7-24EA8C764EBF}" destId="{B9F56094-8553-564E-9C71-42E0A35FFEAA}" srcOrd="0" destOrd="0" presId="urn:microsoft.com/office/officeart/2005/8/layout/default#1"/>
    <dgm:cxn modelId="{96A39EC0-2A58-DB44-B961-2B0D6E4DB029}" srcId="{21C773CE-6FD3-6A40-8CC4-8DF77CDA47A2}" destId="{D57158F9-7E1D-824D-BDEC-A1A8E4D2F125}" srcOrd="0" destOrd="0" parTransId="{77ED7564-0077-0840-89DB-198E5E1ACE07}" sibTransId="{77553247-E015-CA4B-AEB1-1797CD4522DA}"/>
    <dgm:cxn modelId="{F9C6B2AD-22D3-AF4B-B71E-1CF0355C3B29}" type="presParOf" srcId="{B9F56094-8553-564E-9C71-42E0A35FFEAA}" destId="{2E63C1C7-45F8-FD47-960D-150276A6B7FE}" srcOrd="0" destOrd="0" presId="urn:microsoft.com/office/officeart/2005/8/layout/defaul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6380C2-B682-404B-ABBB-299978A827EE}"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n-US"/>
        </a:p>
      </dgm:t>
    </dgm:pt>
    <dgm:pt modelId="{B3875381-7150-4A44-AB8A-A6B84E50A993}">
      <dgm:prSet phldrT="[Text]"/>
      <dgm:spPr>
        <a:solidFill>
          <a:schemeClr val="accent6"/>
        </a:solidFill>
        <a:effectLst/>
      </dgm:spPr>
      <dgm:t>
        <a:bodyPr/>
        <a:lstStyle/>
        <a:p>
          <a:r>
            <a:rPr lang="en-US" dirty="0" smtClean="0"/>
            <a:t>Example:</a:t>
          </a:r>
          <a:endParaRPr lang="en-US" dirty="0"/>
        </a:p>
      </dgm:t>
    </dgm:pt>
    <dgm:pt modelId="{62122A9E-363E-7945-A3CA-C86EEFAA5780}" type="parTrans" cxnId="{D6B08B9B-A933-694B-BDD5-83DCB6DD8BAC}">
      <dgm:prSet/>
      <dgm:spPr/>
      <dgm:t>
        <a:bodyPr/>
        <a:lstStyle/>
        <a:p>
          <a:endParaRPr lang="en-US"/>
        </a:p>
      </dgm:t>
    </dgm:pt>
    <dgm:pt modelId="{6EC7E354-25F6-C648-9ECF-A523103A888A}" type="sibTrans" cxnId="{D6B08B9B-A933-694B-BDD5-83DCB6DD8BAC}">
      <dgm:prSet/>
      <dgm:spPr/>
      <dgm:t>
        <a:bodyPr/>
        <a:lstStyle/>
        <a:p>
          <a:endParaRPr lang="en-US"/>
        </a:p>
      </dgm:t>
    </dgm:pt>
    <dgm:pt modelId="{069A3847-4543-234B-AC40-3F98A16935B8}">
      <dgm:prSet/>
      <dgm:spPr>
        <a:solidFill>
          <a:schemeClr val="accent6"/>
        </a:solidFill>
        <a:effectLst/>
      </dgm:spPr>
      <dgm:t>
        <a:bodyPr/>
        <a:lstStyle/>
        <a:p>
          <a:r>
            <a:rPr lang="en-US" dirty="0" smtClean="0"/>
            <a:t>Predictability</a:t>
          </a:r>
        </a:p>
      </dgm:t>
    </dgm:pt>
    <dgm:pt modelId="{92E4A28B-3BD6-2F4D-BA9D-6B47AE9A7098}" type="parTrans" cxnId="{AE02FBA2-CCAB-6247-B179-154BADE3EDF6}">
      <dgm:prSet/>
      <dgm:spPr/>
      <dgm:t>
        <a:bodyPr/>
        <a:lstStyle/>
        <a:p>
          <a:endParaRPr lang="en-US"/>
        </a:p>
      </dgm:t>
    </dgm:pt>
    <dgm:pt modelId="{EFD1667F-9FF9-4E43-8CC0-5402320BAEF5}" type="sibTrans" cxnId="{AE02FBA2-CCAB-6247-B179-154BADE3EDF6}">
      <dgm:prSet/>
      <dgm:spPr/>
      <dgm:t>
        <a:bodyPr/>
        <a:lstStyle/>
        <a:p>
          <a:endParaRPr lang="en-US"/>
        </a:p>
      </dgm:t>
    </dgm:pt>
    <dgm:pt modelId="{294472D3-4BFB-A041-B3CF-5BB26A17C56B}" type="pres">
      <dgm:prSet presAssocID="{3E6380C2-B682-404B-ABBB-299978A827EE}" presName="diagram" presStyleCnt="0">
        <dgm:presLayoutVars>
          <dgm:dir/>
          <dgm:resizeHandles val="exact"/>
        </dgm:presLayoutVars>
      </dgm:prSet>
      <dgm:spPr/>
      <dgm:t>
        <a:bodyPr/>
        <a:lstStyle/>
        <a:p>
          <a:endParaRPr lang="en-US"/>
        </a:p>
      </dgm:t>
    </dgm:pt>
    <dgm:pt modelId="{11E7D388-18B6-4D4E-9C29-FE311E81E73F}" type="pres">
      <dgm:prSet presAssocID="{B3875381-7150-4A44-AB8A-A6B84E50A993}" presName="node" presStyleLbl="node1" presStyleIdx="0" presStyleCnt="1">
        <dgm:presLayoutVars>
          <dgm:bulletEnabled val="1"/>
        </dgm:presLayoutVars>
      </dgm:prSet>
      <dgm:spPr/>
      <dgm:t>
        <a:bodyPr/>
        <a:lstStyle/>
        <a:p>
          <a:endParaRPr lang="en-US"/>
        </a:p>
      </dgm:t>
    </dgm:pt>
  </dgm:ptLst>
  <dgm:cxnLst>
    <dgm:cxn modelId="{AE02FBA2-CCAB-6247-B179-154BADE3EDF6}" srcId="{B3875381-7150-4A44-AB8A-A6B84E50A993}" destId="{069A3847-4543-234B-AC40-3F98A16935B8}" srcOrd="0" destOrd="0" parTransId="{92E4A28B-3BD6-2F4D-BA9D-6B47AE9A7098}" sibTransId="{EFD1667F-9FF9-4E43-8CC0-5402320BAEF5}"/>
    <dgm:cxn modelId="{7448CE50-8FEB-4E41-9AC5-3426115FB640}" type="presOf" srcId="{B3875381-7150-4A44-AB8A-A6B84E50A993}" destId="{11E7D388-18B6-4D4E-9C29-FE311E81E73F}" srcOrd="0" destOrd="0" presId="urn:microsoft.com/office/officeart/2005/8/layout/default#2"/>
    <dgm:cxn modelId="{D6B08B9B-A933-694B-BDD5-83DCB6DD8BAC}" srcId="{3E6380C2-B682-404B-ABBB-299978A827EE}" destId="{B3875381-7150-4A44-AB8A-A6B84E50A993}" srcOrd="0" destOrd="0" parTransId="{62122A9E-363E-7945-A3CA-C86EEFAA5780}" sibTransId="{6EC7E354-25F6-C648-9ECF-A523103A888A}"/>
    <dgm:cxn modelId="{5E5A91FA-1B3E-134A-96F6-B2108774C36C}" type="presOf" srcId="{069A3847-4543-234B-AC40-3F98A16935B8}" destId="{11E7D388-18B6-4D4E-9C29-FE311E81E73F}" srcOrd="0" destOrd="1" presId="urn:microsoft.com/office/officeart/2005/8/layout/default#2"/>
    <dgm:cxn modelId="{A15E1E5A-CBA3-F140-871B-5D80CA16A434}" type="presOf" srcId="{3E6380C2-B682-404B-ABBB-299978A827EE}" destId="{294472D3-4BFB-A041-B3CF-5BB26A17C56B}" srcOrd="0" destOrd="0" presId="urn:microsoft.com/office/officeart/2005/8/layout/default#2"/>
    <dgm:cxn modelId="{8FF8EB5F-9B8A-744F-A7C4-63830822EDF7}" type="presParOf" srcId="{294472D3-4BFB-A041-B3CF-5BB26A17C56B}" destId="{11E7D388-18B6-4D4E-9C29-FE311E81E73F}" srcOrd="0" destOrd="0" presId="urn:microsoft.com/office/officeart/2005/8/layout/defaul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53FDE6-BD76-C041-9DA9-4D4368B8060D}" type="doc">
      <dgm:prSet loTypeId="urn:microsoft.com/office/officeart/2005/8/layout/process2" loCatId="process" qsTypeId="urn:microsoft.com/office/officeart/2005/8/quickstyle/simple4" qsCatId="simple" csTypeId="urn:microsoft.com/office/officeart/2005/8/colors/accent1_2" csCatId="accent1" phldr="1"/>
      <dgm:spPr/>
      <dgm:t>
        <a:bodyPr/>
        <a:lstStyle/>
        <a:p>
          <a:endParaRPr lang="en-US"/>
        </a:p>
      </dgm:t>
    </dgm:pt>
    <dgm:pt modelId="{524C509E-DF8E-9247-8122-1057A2E09E58}">
      <dgm:prSet phldrT="[Text]"/>
      <dgm:spPr/>
      <dgm:t>
        <a:bodyPr/>
        <a:lstStyle/>
        <a:p>
          <a:r>
            <a:rPr lang="en-US" dirty="0" smtClean="0">
              <a:effectLst>
                <a:outerShdw blurRad="50800" dist="50800" dir="5400000" algn="ctr" rotWithShape="0">
                  <a:schemeClr val="accent3">
                    <a:lumMod val="75000"/>
                  </a:schemeClr>
                </a:outerShdw>
              </a:effectLst>
            </a:rPr>
            <a:t>Swapper</a:t>
          </a:r>
          <a:endParaRPr lang="en-US" dirty="0">
            <a:effectLst>
              <a:outerShdw blurRad="50800" dist="50800" dir="5400000" algn="ctr" rotWithShape="0">
                <a:schemeClr val="accent3">
                  <a:lumMod val="75000"/>
                </a:schemeClr>
              </a:outerShdw>
            </a:effectLst>
          </a:endParaRPr>
        </a:p>
      </dgm:t>
    </dgm:pt>
    <dgm:pt modelId="{7A9A0F38-5836-1C43-B11D-B10678223ACE}" type="parTrans" cxnId="{DF61E421-2CB6-AE41-A088-6DD4DB11967F}">
      <dgm:prSet/>
      <dgm:spPr/>
      <dgm:t>
        <a:bodyPr/>
        <a:lstStyle/>
        <a:p>
          <a:endParaRPr lang="en-US">
            <a:effectLst>
              <a:outerShdw blurRad="50800" dist="50800" dir="5400000" algn="ctr" rotWithShape="0">
                <a:schemeClr val="accent3">
                  <a:lumMod val="75000"/>
                </a:schemeClr>
              </a:outerShdw>
            </a:effectLst>
          </a:endParaRPr>
        </a:p>
      </dgm:t>
    </dgm:pt>
    <dgm:pt modelId="{DC7C8EC4-4D70-484E-9921-0ABDB2044780}" type="sibTrans" cxnId="{DF61E421-2CB6-AE41-A088-6DD4DB11967F}">
      <dgm:prSet/>
      <dgm:spPr>
        <a:solidFill>
          <a:schemeClr val="accent6"/>
        </a:solidFill>
        <a:effectLst/>
      </dgm:spPr>
      <dgm:t>
        <a:bodyPr/>
        <a:lstStyle/>
        <a:p>
          <a:endParaRPr lang="en-US">
            <a:effectLst>
              <a:outerShdw blurRad="50800" dist="50800" dir="5400000" algn="ctr" rotWithShape="0">
                <a:schemeClr val="accent3">
                  <a:lumMod val="75000"/>
                </a:schemeClr>
              </a:outerShdw>
            </a:effectLst>
          </a:endParaRPr>
        </a:p>
      </dgm:t>
    </dgm:pt>
    <dgm:pt modelId="{336B093B-4930-754E-895F-2D39589AF807}">
      <dgm:prSet/>
      <dgm:spPr/>
      <dgm:t>
        <a:bodyPr/>
        <a:lstStyle/>
        <a:p>
          <a:r>
            <a:rPr lang="en-US" dirty="0" smtClean="0">
              <a:effectLst>
                <a:outerShdw blurRad="50800" dist="50800" dir="5400000" algn="ctr" rotWithShape="0">
                  <a:schemeClr val="accent3">
                    <a:lumMod val="75000"/>
                  </a:schemeClr>
                </a:outerShdw>
              </a:effectLst>
            </a:rPr>
            <a:t>Block I/O device control</a:t>
          </a:r>
        </a:p>
      </dgm:t>
    </dgm:pt>
    <dgm:pt modelId="{AA92045D-24D5-E040-9A1D-51823696D4A8}" type="parTrans" cxnId="{B0E0B964-2F19-6E4D-9562-492CF724DBCB}">
      <dgm:prSet/>
      <dgm:spPr/>
      <dgm:t>
        <a:bodyPr/>
        <a:lstStyle/>
        <a:p>
          <a:endParaRPr lang="en-US">
            <a:effectLst>
              <a:outerShdw blurRad="50800" dist="50800" dir="5400000" algn="ctr" rotWithShape="0">
                <a:schemeClr val="accent3">
                  <a:lumMod val="75000"/>
                </a:schemeClr>
              </a:outerShdw>
            </a:effectLst>
          </a:endParaRPr>
        </a:p>
      </dgm:t>
    </dgm:pt>
    <dgm:pt modelId="{5933237D-D4A6-F74C-ABAB-72F0E09FE40B}" type="sibTrans" cxnId="{B0E0B964-2F19-6E4D-9562-492CF724DBCB}">
      <dgm:prSet/>
      <dgm:spPr>
        <a:solidFill>
          <a:schemeClr val="accent6"/>
        </a:solidFill>
        <a:effectLst/>
      </dgm:spPr>
      <dgm:t>
        <a:bodyPr/>
        <a:lstStyle/>
        <a:p>
          <a:endParaRPr lang="en-US">
            <a:effectLst>
              <a:outerShdw blurRad="50800" dist="50800" dir="5400000" algn="ctr" rotWithShape="0">
                <a:schemeClr val="accent3">
                  <a:lumMod val="75000"/>
                </a:schemeClr>
              </a:outerShdw>
            </a:effectLst>
          </a:endParaRPr>
        </a:p>
      </dgm:t>
    </dgm:pt>
    <dgm:pt modelId="{331FC843-516F-BE46-8644-5BD4ADDF9667}">
      <dgm:prSet/>
      <dgm:spPr/>
      <dgm:t>
        <a:bodyPr/>
        <a:lstStyle/>
        <a:p>
          <a:r>
            <a:rPr lang="en-US" dirty="0" smtClean="0">
              <a:effectLst>
                <a:outerShdw blurRad="50800" dist="50800" dir="5400000" algn="ctr" rotWithShape="0">
                  <a:schemeClr val="accent3">
                    <a:lumMod val="75000"/>
                  </a:schemeClr>
                </a:outerShdw>
              </a:effectLst>
            </a:rPr>
            <a:t>File manipulation</a:t>
          </a:r>
        </a:p>
      </dgm:t>
    </dgm:pt>
    <dgm:pt modelId="{4CE32C78-B624-2640-8A0E-14AF5ADF3C58}" type="parTrans" cxnId="{BB95BA35-BBDE-3348-BF6A-6C09ABFB6BF8}">
      <dgm:prSet/>
      <dgm:spPr/>
      <dgm:t>
        <a:bodyPr/>
        <a:lstStyle/>
        <a:p>
          <a:endParaRPr lang="en-US">
            <a:effectLst>
              <a:outerShdw blurRad="50800" dist="50800" dir="5400000" algn="ctr" rotWithShape="0">
                <a:schemeClr val="accent3">
                  <a:lumMod val="75000"/>
                </a:schemeClr>
              </a:outerShdw>
            </a:effectLst>
          </a:endParaRPr>
        </a:p>
      </dgm:t>
    </dgm:pt>
    <dgm:pt modelId="{45E6CB41-D2F0-F042-87B1-CF041596CAC1}" type="sibTrans" cxnId="{BB95BA35-BBDE-3348-BF6A-6C09ABFB6BF8}">
      <dgm:prSet/>
      <dgm:spPr>
        <a:solidFill>
          <a:schemeClr val="accent6"/>
        </a:solidFill>
        <a:effectLst/>
      </dgm:spPr>
      <dgm:t>
        <a:bodyPr/>
        <a:lstStyle/>
        <a:p>
          <a:endParaRPr lang="en-US">
            <a:effectLst>
              <a:outerShdw blurRad="50800" dist="50800" dir="5400000" algn="ctr" rotWithShape="0">
                <a:schemeClr val="accent3">
                  <a:lumMod val="75000"/>
                </a:schemeClr>
              </a:outerShdw>
            </a:effectLst>
          </a:endParaRPr>
        </a:p>
      </dgm:t>
    </dgm:pt>
    <dgm:pt modelId="{1CA6E6AB-4006-344E-BA96-C868D4BEE032}">
      <dgm:prSet/>
      <dgm:spPr/>
      <dgm:t>
        <a:bodyPr/>
        <a:lstStyle/>
        <a:p>
          <a:r>
            <a:rPr lang="en-US" smtClean="0">
              <a:effectLst>
                <a:outerShdw blurRad="50800" dist="50800" dir="5400000" algn="ctr" rotWithShape="0">
                  <a:schemeClr val="accent3">
                    <a:lumMod val="75000"/>
                  </a:schemeClr>
                </a:outerShdw>
              </a:effectLst>
            </a:rPr>
            <a:t>Character I/O device control</a:t>
          </a:r>
          <a:endParaRPr lang="en-US" dirty="0" smtClean="0">
            <a:effectLst>
              <a:outerShdw blurRad="50800" dist="50800" dir="5400000" algn="ctr" rotWithShape="0">
                <a:schemeClr val="accent3">
                  <a:lumMod val="75000"/>
                </a:schemeClr>
              </a:outerShdw>
            </a:effectLst>
          </a:endParaRPr>
        </a:p>
      </dgm:t>
    </dgm:pt>
    <dgm:pt modelId="{E39B8459-829C-054B-BA33-F4C9F1E7A2C3}" type="parTrans" cxnId="{C1EFB3D3-BC3A-B548-A9B2-4E2EBAB0E96D}">
      <dgm:prSet/>
      <dgm:spPr/>
      <dgm:t>
        <a:bodyPr/>
        <a:lstStyle/>
        <a:p>
          <a:endParaRPr lang="en-US">
            <a:effectLst>
              <a:outerShdw blurRad="50800" dist="50800" dir="5400000" algn="ctr" rotWithShape="0">
                <a:schemeClr val="accent3">
                  <a:lumMod val="75000"/>
                </a:schemeClr>
              </a:outerShdw>
            </a:effectLst>
          </a:endParaRPr>
        </a:p>
      </dgm:t>
    </dgm:pt>
    <dgm:pt modelId="{99EDA01A-C0DA-1040-B2FF-70C7AB15981E}" type="sibTrans" cxnId="{C1EFB3D3-BC3A-B548-A9B2-4E2EBAB0E96D}">
      <dgm:prSet/>
      <dgm:spPr>
        <a:solidFill>
          <a:schemeClr val="accent6"/>
        </a:solidFill>
        <a:effectLst/>
      </dgm:spPr>
      <dgm:t>
        <a:bodyPr/>
        <a:lstStyle/>
        <a:p>
          <a:endParaRPr lang="en-US">
            <a:effectLst>
              <a:outerShdw blurRad="50800" dist="50800" dir="5400000" algn="ctr" rotWithShape="0">
                <a:schemeClr val="accent3">
                  <a:lumMod val="75000"/>
                </a:schemeClr>
              </a:outerShdw>
            </a:effectLst>
          </a:endParaRPr>
        </a:p>
      </dgm:t>
    </dgm:pt>
    <dgm:pt modelId="{62F4233A-FDE1-9A41-99EF-F689DFBCE70E}">
      <dgm:prSet/>
      <dgm:spPr/>
      <dgm:t>
        <a:bodyPr/>
        <a:lstStyle/>
        <a:p>
          <a:r>
            <a:rPr lang="en-US" dirty="0" smtClean="0">
              <a:effectLst>
                <a:outerShdw blurRad="50800" dist="50800" dir="5400000" algn="ctr" rotWithShape="0">
                  <a:schemeClr val="accent3">
                    <a:lumMod val="75000"/>
                  </a:schemeClr>
                </a:outerShdw>
              </a:effectLst>
            </a:rPr>
            <a:t>User processes</a:t>
          </a:r>
        </a:p>
      </dgm:t>
    </dgm:pt>
    <dgm:pt modelId="{14861878-5ED6-0640-8FCE-73F4C56F5397}" type="parTrans" cxnId="{416D7551-9663-9749-A36C-D97E5FBEE3B2}">
      <dgm:prSet/>
      <dgm:spPr/>
      <dgm:t>
        <a:bodyPr/>
        <a:lstStyle/>
        <a:p>
          <a:endParaRPr lang="en-US">
            <a:effectLst>
              <a:outerShdw blurRad="50800" dist="50800" dir="5400000" algn="ctr" rotWithShape="0">
                <a:schemeClr val="accent3">
                  <a:lumMod val="75000"/>
                </a:schemeClr>
              </a:outerShdw>
            </a:effectLst>
          </a:endParaRPr>
        </a:p>
      </dgm:t>
    </dgm:pt>
    <dgm:pt modelId="{5E52BD1B-7E47-F640-B65B-E96AFC76FF0F}" type="sibTrans" cxnId="{416D7551-9663-9749-A36C-D97E5FBEE3B2}">
      <dgm:prSet/>
      <dgm:spPr/>
      <dgm:t>
        <a:bodyPr/>
        <a:lstStyle/>
        <a:p>
          <a:endParaRPr lang="en-US">
            <a:effectLst>
              <a:outerShdw blurRad="50800" dist="50800" dir="5400000" algn="ctr" rotWithShape="0">
                <a:schemeClr val="accent3">
                  <a:lumMod val="75000"/>
                </a:schemeClr>
              </a:outerShdw>
            </a:effectLst>
          </a:endParaRPr>
        </a:p>
      </dgm:t>
    </dgm:pt>
    <dgm:pt modelId="{E6862DF3-A6C1-214B-B0F1-E3CDDD4FF0AE}" type="pres">
      <dgm:prSet presAssocID="{5453FDE6-BD76-C041-9DA9-4D4368B8060D}" presName="linearFlow" presStyleCnt="0">
        <dgm:presLayoutVars>
          <dgm:resizeHandles val="exact"/>
        </dgm:presLayoutVars>
      </dgm:prSet>
      <dgm:spPr/>
      <dgm:t>
        <a:bodyPr/>
        <a:lstStyle/>
        <a:p>
          <a:endParaRPr lang="en-US"/>
        </a:p>
      </dgm:t>
    </dgm:pt>
    <dgm:pt modelId="{FFF9A08E-42A6-7645-AA6B-F1468D740536}" type="pres">
      <dgm:prSet presAssocID="{524C509E-DF8E-9247-8122-1057A2E09E58}" presName="node" presStyleLbl="node1" presStyleIdx="0" presStyleCnt="5">
        <dgm:presLayoutVars>
          <dgm:bulletEnabled val="1"/>
        </dgm:presLayoutVars>
      </dgm:prSet>
      <dgm:spPr/>
      <dgm:t>
        <a:bodyPr/>
        <a:lstStyle/>
        <a:p>
          <a:endParaRPr lang="en-US"/>
        </a:p>
      </dgm:t>
    </dgm:pt>
    <dgm:pt modelId="{71272DD9-70A0-F442-880D-B40CF5A0F423}" type="pres">
      <dgm:prSet presAssocID="{DC7C8EC4-4D70-484E-9921-0ABDB2044780}" presName="sibTrans" presStyleLbl="sibTrans2D1" presStyleIdx="0" presStyleCnt="4"/>
      <dgm:spPr/>
      <dgm:t>
        <a:bodyPr/>
        <a:lstStyle/>
        <a:p>
          <a:endParaRPr lang="en-US"/>
        </a:p>
      </dgm:t>
    </dgm:pt>
    <dgm:pt modelId="{9678AE51-CD94-7141-8A34-3FCE3E3F4FAD}" type="pres">
      <dgm:prSet presAssocID="{DC7C8EC4-4D70-484E-9921-0ABDB2044780}" presName="connectorText" presStyleLbl="sibTrans2D1" presStyleIdx="0" presStyleCnt="4"/>
      <dgm:spPr/>
      <dgm:t>
        <a:bodyPr/>
        <a:lstStyle/>
        <a:p>
          <a:endParaRPr lang="en-US"/>
        </a:p>
      </dgm:t>
    </dgm:pt>
    <dgm:pt modelId="{62C0D355-5755-744D-B36F-2A541DE98AFF}" type="pres">
      <dgm:prSet presAssocID="{336B093B-4930-754E-895F-2D39589AF807}" presName="node" presStyleLbl="node1" presStyleIdx="1" presStyleCnt="5">
        <dgm:presLayoutVars>
          <dgm:bulletEnabled val="1"/>
        </dgm:presLayoutVars>
      </dgm:prSet>
      <dgm:spPr/>
      <dgm:t>
        <a:bodyPr/>
        <a:lstStyle/>
        <a:p>
          <a:endParaRPr lang="en-US"/>
        </a:p>
      </dgm:t>
    </dgm:pt>
    <dgm:pt modelId="{0B9A45BC-3E04-8B4F-909C-F6B3C3C9C38F}" type="pres">
      <dgm:prSet presAssocID="{5933237D-D4A6-F74C-ABAB-72F0E09FE40B}" presName="sibTrans" presStyleLbl="sibTrans2D1" presStyleIdx="1" presStyleCnt="4"/>
      <dgm:spPr/>
      <dgm:t>
        <a:bodyPr/>
        <a:lstStyle/>
        <a:p>
          <a:endParaRPr lang="en-US"/>
        </a:p>
      </dgm:t>
    </dgm:pt>
    <dgm:pt modelId="{49D2F289-8194-794F-BCAC-EF571E4E19DA}" type="pres">
      <dgm:prSet presAssocID="{5933237D-D4A6-F74C-ABAB-72F0E09FE40B}" presName="connectorText" presStyleLbl="sibTrans2D1" presStyleIdx="1" presStyleCnt="4"/>
      <dgm:spPr/>
      <dgm:t>
        <a:bodyPr/>
        <a:lstStyle/>
        <a:p>
          <a:endParaRPr lang="en-US"/>
        </a:p>
      </dgm:t>
    </dgm:pt>
    <dgm:pt modelId="{EDB11753-27F9-2243-BB56-041EB61686FA}" type="pres">
      <dgm:prSet presAssocID="{331FC843-516F-BE46-8644-5BD4ADDF9667}" presName="node" presStyleLbl="node1" presStyleIdx="2" presStyleCnt="5">
        <dgm:presLayoutVars>
          <dgm:bulletEnabled val="1"/>
        </dgm:presLayoutVars>
      </dgm:prSet>
      <dgm:spPr/>
      <dgm:t>
        <a:bodyPr/>
        <a:lstStyle/>
        <a:p>
          <a:endParaRPr lang="en-US"/>
        </a:p>
      </dgm:t>
    </dgm:pt>
    <dgm:pt modelId="{F21E51F1-256B-5240-8FB2-6269B99BF76B}" type="pres">
      <dgm:prSet presAssocID="{45E6CB41-D2F0-F042-87B1-CF041596CAC1}" presName="sibTrans" presStyleLbl="sibTrans2D1" presStyleIdx="2" presStyleCnt="4"/>
      <dgm:spPr/>
      <dgm:t>
        <a:bodyPr/>
        <a:lstStyle/>
        <a:p>
          <a:endParaRPr lang="en-US"/>
        </a:p>
      </dgm:t>
    </dgm:pt>
    <dgm:pt modelId="{FCAE0810-2D7F-704B-BF33-B859A3C558FC}" type="pres">
      <dgm:prSet presAssocID="{45E6CB41-D2F0-F042-87B1-CF041596CAC1}" presName="connectorText" presStyleLbl="sibTrans2D1" presStyleIdx="2" presStyleCnt="4"/>
      <dgm:spPr/>
      <dgm:t>
        <a:bodyPr/>
        <a:lstStyle/>
        <a:p>
          <a:endParaRPr lang="en-US"/>
        </a:p>
      </dgm:t>
    </dgm:pt>
    <dgm:pt modelId="{718F303A-0470-204E-8D92-D2273947DE15}" type="pres">
      <dgm:prSet presAssocID="{1CA6E6AB-4006-344E-BA96-C868D4BEE032}" presName="node" presStyleLbl="node1" presStyleIdx="3" presStyleCnt="5">
        <dgm:presLayoutVars>
          <dgm:bulletEnabled val="1"/>
        </dgm:presLayoutVars>
      </dgm:prSet>
      <dgm:spPr/>
      <dgm:t>
        <a:bodyPr/>
        <a:lstStyle/>
        <a:p>
          <a:endParaRPr lang="en-US"/>
        </a:p>
      </dgm:t>
    </dgm:pt>
    <dgm:pt modelId="{8F5624C1-63BA-F242-8F20-028F51040F17}" type="pres">
      <dgm:prSet presAssocID="{99EDA01A-C0DA-1040-B2FF-70C7AB15981E}" presName="sibTrans" presStyleLbl="sibTrans2D1" presStyleIdx="3" presStyleCnt="4"/>
      <dgm:spPr/>
      <dgm:t>
        <a:bodyPr/>
        <a:lstStyle/>
        <a:p>
          <a:endParaRPr lang="en-US"/>
        </a:p>
      </dgm:t>
    </dgm:pt>
    <dgm:pt modelId="{10182001-D7DF-784D-83F6-4BA164BB76AD}" type="pres">
      <dgm:prSet presAssocID="{99EDA01A-C0DA-1040-B2FF-70C7AB15981E}" presName="connectorText" presStyleLbl="sibTrans2D1" presStyleIdx="3" presStyleCnt="4"/>
      <dgm:spPr/>
      <dgm:t>
        <a:bodyPr/>
        <a:lstStyle/>
        <a:p>
          <a:endParaRPr lang="en-US"/>
        </a:p>
      </dgm:t>
    </dgm:pt>
    <dgm:pt modelId="{19EEC716-98B5-5C43-A841-0BA6BFEE5521}" type="pres">
      <dgm:prSet presAssocID="{62F4233A-FDE1-9A41-99EF-F689DFBCE70E}" presName="node" presStyleLbl="node1" presStyleIdx="4" presStyleCnt="5">
        <dgm:presLayoutVars>
          <dgm:bulletEnabled val="1"/>
        </dgm:presLayoutVars>
      </dgm:prSet>
      <dgm:spPr/>
      <dgm:t>
        <a:bodyPr/>
        <a:lstStyle/>
        <a:p>
          <a:endParaRPr lang="en-US"/>
        </a:p>
      </dgm:t>
    </dgm:pt>
  </dgm:ptLst>
  <dgm:cxnLst>
    <dgm:cxn modelId="{3C842B80-7C37-6A40-9976-27F630531CEE}" type="presOf" srcId="{336B093B-4930-754E-895F-2D39589AF807}" destId="{62C0D355-5755-744D-B36F-2A541DE98AFF}" srcOrd="0" destOrd="0" presId="urn:microsoft.com/office/officeart/2005/8/layout/process2"/>
    <dgm:cxn modelId="{B0F7CCEB-9534-5346-BB39-342E7730EF47}" type="presOf" srcId="{1CA6E6AB-4006-344E-BA96-C868D4BEE032}" destId="{718F303A-0470-204E-8D92-D2273947DE15}" srcOrd="0" destOrd="0" presId="urn:microsoft.com/office/officeart/2005/8/layout/process2"/>
    <dgm:cxn modelId="{81355DD0-E23E-DD45-A1C8-6C476A1783B0}" type="presOf" srcId="{5933237D-D4A6-F74C-ABAB-72F0E09FE40B}" destId="{49D2F289-8194-794F-BCAC-EF571E4E19DA}" srcOrd="1" destOrd="0" presId="urn:microsoft.com/office/officeart/2005/8/layout/process2"/>
    <dgm:cxn modelId="{CDB931F4-62D9-8144-B99F-EC46B32F17BA}" type="presOf" srcId="{62F4233A-FDE1-9A41-99EF-F689DFBCE70E}" destId="{19EEC716-98B5-5C43-A841-0BA6BFEE5521}" srcOrd="0" destOrd="0" presId="urn:microsoft.com/office/officeart/2005/8/layout/process2"/>
    <dgm:cxn modelId="{416D7551-9663-9749-A36C-D97E5FBEE3B2}" srcId="{5453FDE6-BD76-C041-9DA9-4D4368B8060D}" destId="{62F4233A-FDE1-9A41-99EF-F689DFBCE70E}" srcOrd="4" destOrd="0" parTransId="{14861878-5ED6-0640-8FCE-73F4C56F5397}" sibTransId="{5E52BD1B-7E47-F640-B65B-E96AFC76FF0F}"/>
    <dgm:cxn modelId="{CCADB145-CC64-4946-8DCE-8C16BE616922}" type="presOf" srcId="{DC7C8EC4-4D70-484E-9921-0ABDB2044780}" destId="{9678AE51-CD94-7141-8A34-3FCE3E3F4FAD}" srcOrd="1" destOrd="0" presId="urn:microsoft.com/office/officeart/2005/8/layout/process2"/>
    <dgm:cxn modelId="{76C8DF61-F272-9A4B-AD1E-F1CCA4FFD610}" type="presOf" srcId="{5933237D-D4A6-F74C-ABAB-72F0E09FE40B}" destId="{0B9A45BC-3E04-8B4F-909C-F6B3C3C9C38F}" srcOrd="0" destOrd="0" presId="urn:microsoft.com/office/officeart/2005/8/layout/process2"/>
    <dgm:cxn modelId="{89D25AF5-5944-504E-92EF-F632203CB73A}" type="presOf" srcId="{5453FDE6-BD76-C041-9DA9-4D4368B8060D}" destId="{E6862DF3-A6C1-214B-B0F1-E3CDDD4FF0AE}" srcOrd="0" destOrd="0" presId="urn:microsoft.com/office/officeart/2005/8/layout/process2"/>
    <dgm:cxn modelId="{F8B70701-3AAD-C24D-8C1E-2C5523F51EAF}" type="presOf" srcId="{331FC843-516F-BE46-8644-5BD4ADDF9667}" destId="{EDB11753-27F9-2243-BB56-041EB61686FA}" srcOrd="0" destOrd="0" presId="urn:microsoft.com/office/officeart/2005/8/layout/process2"/>
    <dgm:cxn modelId="{0049CC37-AD00-D24F-BB00-82B143C6B300}" type="presOf" srcId="{45E6CB41-D2F0-F042-87B1-CF041596CAC1}" destId="{FCAE0810-2D7F-704B-BF33-B859A3C558FC}" srcOrd="1" destOrd="0" presId="urn:microsoft.com/office/officeart/2005/8/layout/process2"/>
    <dgm:cxn modelId="{61703014-07F8-7A44-AFE2-04452CF5717C}" type="presOf" srcId="{99EDA01A-C0DA-1040-B2FF-70C7AB15981E}" destId="{8F5624C1-63BA-F242-8F20-028F51040F17}" srcOrd="0" destOrd="0" presId="urn:microsoft.com/office/officeart/2005/8/layout/process2"/>
    <dgm:cxn modelId="{BB95BA35-BBDE-3348-BF6A-6C09ABFB6BF8}" srcId="{5453FDE6-BD76-C041-9DA9-4D4368B8060D}" destId="{331FC843-516F-BE46-8644-5BD4ADDF9667}" srcOrd="2" destOrd="0" parTransId="{4CE32C78-B624-2640-8A0E-14AF5ADF3C58}" sibTransId="{45E6CB41-D2F0-F042-87B1-CF041596CAC1}"/>
    <dgm:cxn modelId="{DF61E421-2CB6-AE41-A088-6DD4DB11967F}" srcId="{5453FDE6-BD76-C041-9DA9-4D4368B8060D}" destId="{524C509E-DF8E-9247-8122-1057A2E09E58}" srcOrd="0" destOrd="0" parTransId="{7A9A0F38-5836-1C43-B11D-B10678223ACE}" sibTransId="{DC7C8EC4-4D70-484E-9921-0ABDB2044780}"/>
    <dgm:cxn modelId="{B0E0B964-2F19-6E4D-9562-492CF724DBCB}" srcId="{5453FDE6-BD76-C041-9DA9-4D4368B8060D}" destId="{336B093B-4930-754E-895F-2D39589AF807}" srcOrd="1" destOrd="0" parTransId="{AA92045D-24D5-E040-9A1D-51823696D4A8}" sibTransId="{5933237D-D4A6-F74C-ABAB-72F0E09FE40B}"/>
    <dgm:cxn modelId="{7AEEFA03-1ACB-614B-92BE-E0B7E0AC041D}" type="presOf" srcId="{524C509E-DF8E-9247-8122-1057A2E09E58}" destId="{FFF9A08E-42A6-7645-AA6B-F1468D740536}" srcOrd="0" destOrd="0" presId="urn:microsoft.com/office/officeart/2005/8/layout/process2"/>
    <dgm:cxn modelId="{C1EFB3D3-BC3A-B548-A9B2-4E2EBAB0E96D}" srcId="{5453FDE6-BD76-C041-9DA9-4D4368B8060D}" destId="{1CA6E6AB-4006-344E-BA96-C868D4BEE032}" srcOrd="3" destOrd="0" parTransId="{E39B8459-829C-054B-BA33-F4C9F1E7A2C3}" sibTransId="{99EDA01A-C0DA-1040-B2FF-70C7AB15981E}"/>
    <dgm:cxn modelId="{3F87FBA2-4EC8-9D49-A0ED-02E7DA78ADE2}" type="presOf" srcId="{DC7C8EC4-4D70-484E-9921-0ABDB2044780}" destId="{71272DD9-70A0-F442-880D-B40CF5A0F423}" srcOrd="0" destOrd="0" presId="urn:microsoft.com/office/officeart/2005/8/layout/process2"/>
    <dgm:cxn modelId="{9E0AFCB2-CB21-7141-A520-56785CA90358}" type="presOf" srcId="{99EDA01A-C0DA-1040-B2FF-70C7AB15981E}" destId="{10182001-D7DF-784D-83F6-4BA164BB76AD}" srcOrd="1" destOrd="0" presId="urn:microsoft.com/office/officeart/2005/8/layout/process2"/>
    <dgm:cxn modelId="{A4BF7ABD-FC12-F343-A796-72A12D6EAF3A}" type="presOf" srcId="{45E6CB41-D2F0-F042-87B1-CF041596CAC1}" destId="{F21E51F1-256B-5240-8FB2-6269B99BF76B}" srcOrd="0" destOrd="0" presId="urn:microsoft.com/office/officeart/2005/8/layout/process2"/>
    <dgm:cxn modelId="{C8B1EF0E-EE13-844C-8CE4-F2D4F446E2BB}" type="presParOf" srcId="{E6862DF3-A6C1-214B-B0F1-E3CDDD4FF0AE}" destId="{FFF9A08E-42A6-7645-AA6B-F1468D740536}" srcOrd="0" destOrd="0" presId="urn:microsoft.com/office/officeart/2005/8/layout/process2"/>
    <dgm:cxn modelId="{794B70F3-D759-C343-8614-23BAD2FB4A4C}" type="presParOf" srcId="{E6862DF3-A6C1-214B-B0F1-E3CDDD4FF0AE}" destId="{71272DD9-70A0-F442-880D-B40CF5A0F423}" srcOrd="1" destOrd="0" presId="urn:microsoft.com/office/officeart/2005/8/layout/process2"/>
    <dgm:cxn modelId="{44E53174-E657-3444-8E27-A022F80706C3}" type="presParOf" srcId="{71272DD9-70A0-F442-880D-B40CF5A0F423}" destId="{9678AE51-CD94-7141-8A34-3FCE3E3F4FAD}" srcOrd="0" destOrd="0" presId="urn:microsoft.com/office/officeart/2005/8/layout/process2"/>
    <dgm:cxn modelId="{FC003317-E1EA-B649-A412-F15DA4194079}" type="presParOf" srcId="{E6862DF3-A6C1-214B-B0F1-E3CDDD4FF0AE}" destId="{62C0D355-5755-744D-B36F-2A541DE98AFF}" srcOrd="2" destOrd="0" presId="urn:microsoft.com/office/officeart/2005/8/layout/process2"/>
    <dgm:cxn modelId="{149AEC80-E39C-C04B-A91E-C440F0CE4047}" type="presParOf" srcId="{E6862DF3-A6C1-214B-B0F1-E3CDDD4FF0AE}" destId="{0B9A45BC-3E04-8B4F-909C-F6B3C3C9C38F}" srcOrd="3" destOrd="0" presId="urn:microsoft.com/office/officeart/2005/8/layout/process2"/>
    <dgm:cxn modelId="{1FE4FA1E-6329-8648-A432-B0FACCA9B297}" type="presParOf" srcId="{0B9A45BC-3E04-8B4F-909C-F6B3C3C9C38F}" destId="{49D2F289-8194-794F-BCAC-EF571E4E19DA}" srcOrd="0" destOrd="0" presId="urn:microsoft.com/office/officeart/2005/8/layout/process2"/>
    <dgm:cxn modelId="{76BE7FEB-AA8A-A445-AFE7-4B8C2F4B04B4}" type="presParOf" srcId="{E6862DF3-A6C1-214B-B0F1-E3CDDD4FF0AE}" destId="{EDB11753-27F9-2243-BB56-041EB61686FA}" srcOrd="4" destOrd="0" presId="urn:microsoft.com/office/officeart/2005/8/layout/process2"/>
    <dgm:cxn modelId="{8F2FA0A4-4773-5B49-A02F-77A0F5309C52}" type="presParOf" srcId="{E6862DF3-A6C1-214B-B0F1-E3CDDD4FF0AE}" destId="{F21E51F1-256B-5240-8FB2-6269B99BF76B}" srcOrd="5" destOrd="0" presId="urn:microsoft.com/office/officeart/2005/8/layout/process2"/>
    <dgm:cxn modelId="{4E671EBE-3C46-C64A-B340-4513F0E5119B}" type="presParOf" srcId="{F21E51F1-256B-5240-8FB2-6269B99BF76B}" destId="{FCAE0810-2D7F-704B-BF33-B859A3C558FC}" srcOrd="0" destOrd="0" presId="urn:microsoft.com/office/officeart/2005/8/layout/process2"/>
    <dgm:cxn modelId="{B882B2F9-A9CE-CA42-93EC-BA5D27F0BA6A}" type="presParOf" srcId="{E6862DF3-A6C1-214B-B0F1-E3CDDD4FF0AE}" destId="{718F303A-0470-204E-8D92-D2273947DE15}" srcOrd="6" destOrd="0" presId="urn:microsoft.com/office/officeart/2005/8/layout/process2"/>
    <dgm:cxn modelId="{A55E59D4-299F-DF4F-8595-785379E41896}" type="presParOf" srcId="{E6862DF3-A6C1-214B-B0F1-E3CDDD4FF0AE}" destId="{8F5624C1-63BA-F242-8F20-028F51040F17}" srcOrd="7" destOrd="0" presId="urn:microsoft.com/office/officeart/2005/8/layout/process2"/>
    <dgm:cxn modelId="{4185848D-7EBB-0C4E-88FF-D7FF51CCE9AD}" type="presParOf" srcId="{8F5624C1-63BA-F242-8F20-028F51040F17}" destId="{10182001-D7DF-784D-83F6-4BA164BB76AD}" srcOrd="0" destOrd="0" presId="urn:microsoft.com/office/officeart/2005/8/layout/process2"/>
    <dgm:cxn modelId="{5B076E3F-1666-1042-AFB7-D413D4EC1B06}" type="presParOf" srcId="{E6862DF3-A6C1-214B-B0F1-E3CDDD4FF0AE}" destId="{19EEC716-98B5-5C43-A841-0BA6BFEE5521}"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9A08E-42A6-7645-AA6B-F1468D740536}">
      <dsp:nvSpPr>
        <dsp:cNvPr id="0" name=""/>
        <dsp:cNvSpPr/>
      </dsp:nvSpPr>
      <dsp:spPr>
        <a:xfrm>
          <a:off x="2916448" y="514"/>
          <a:ext cx="1406103" cy="6021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50800" dist="50800" dir="5400000" algn="ctr" rotWithShape="0">
                  <a:schemeClr val="accent3">
                    <a:lumMod val="75000"/>
                  </a:schemeClr>
                </a:outerShdw>
              </a:effectLst>
            </a:rPr>
            <a:t>Swapper</a:t>
          </a:r>
          <a:endParaRPr lang="en-US" sz="1600" kern="1200" dirty="0">
            <a:effectLst>
              <a:outerShdw blurRad="50800" dist="50800" dir="5400000" algn="ctr" rotWithShape="0">
                <a:schemeClr val="accent3">
                  <a:lumMod val="75000"/>
                </a:schemeClr>
              </a:outerShdw>
            </a:effectLst>
          </a:endParaRPr>
        </a:p>
      </dsp:txBody>
      <dsp:txXfrm>
        <a:off x="2934086" y="18152"/>
        <a:ext cx="1370827" cy="566919"/>
      </dsp:txXfrm>
    </dsp:sp>
    <dsp:sp modelId="{71272DD9-70A0-F442-880D-B40CF5A0F423}">
      <dsp:nvSpPr>
        <dsp:cNvPr id="0" name=""/>
        <dsp:cNvSpPr/>
      </dsp:nvSpPr>
      <dsp:spPr>
        <a:xfrm rot="5400000">
          <a:off x="3506588" y="617765"/>
          <a:ext cx="225823" cy="270988"/>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effectLst>
              <a:outerShdw blurRad="50800" dist="50800" dir="5400000" algn="ctr" rotWithShape="0">
                <a:schemeClr val="accent3">
                  <a:lumMod val="75000"/>
                </a:schemeClr>
              </a:outerShdw>
            </a:effectLst>
          </a:endParaRPr>
        </a:p>
      </dsp:txBody>
      <dsp:txXfrm rot="-5400000">
        <a:off x="3538204" y="640348"/>
        <a:ext cx="162592" cy="158076"/>
      </dsp:txXfrm>
    </dsp:sp>
    <dsp:sp modelId="{62C0D355-5755-744D-B36F-2A541DE98AFF}">
      <dsp:nvSpPr>
        <dsp:cNvPr id="0" name=""/>
        <dsp:cNvSpPr/>
      </dsp:nvSpPr>
      <dsp:spPr>
        <a:xfrm>
          <a:off x="2916448" y="903808"/>
          <a:ext cx="1406103" cy="6021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50800" dist="50800" dir="5400000" algn="ctr" rotWithShape="0">
                  <a:schemeClr val="accent3">
                    <a:lumMod val="75000"/>
                  </a:schemeClr>
                </a:outerShdw>
              </a:effectLst>
            </a:rPr>
            <a:t>Block I/O device control</a:t>
          </a:r>
        </a:p>
      </dsp:txBody>
      <dsp:txXfrm>
        <a:off x="2934086" y="921446"/>
        <a:ext cx="1370827" cy="566919"/>
      </dsp:txXfrm>
    </dsp:sp>
    <dsp:sp modelId="{0B9A45BC-3E04-8B4F-909C-F6B3C3C9C38F}">
      <dsp:nvSpPr>
        <dsp:cNvPr id="0" name=""/>
        <dsp:cNvSpPr/>
      </dsp:nvSpPr>
      <dsp:spPr>
        <a:xfrm rot="5400000">
          <a:off x="3506588" y="1521059"/>
          <a:ext cx="225823" cy="270988"/>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effectLst>
              <a:outerShdw blurRad="50800" dist="50800" dir="5400000" algn="ctr" rotWithShape="0">
                <a:schemeClr val="accent3">
                  <a:lumMod val="75000"/>
                </a:schemeClr>
              </a:outerShdw>
            </a:effectLst>
          </a:endParaRPr>
        </a:p>
      </dsp:txBody>
      <dsp:txXfrm rot="-5400000">
        <a:off x="3538204" y="1543642"/>
        <a:ext cx="162592" cy="158076"/>
      </dsp:txXfrm>
    </dsp:sp>
    <dsp:sp modelId="{EDB11753-27F9-2243-BB56-041EB61686FA}">
      <dsp:nvSpPr>
        <dsp:cNvPr id="0" name=""/>
        <dsp:cNvSpPr/>
      </dsp:nvSpPr>
      <dsp:spPr>
        <a:xfrm>
          <a:off x="2916448" y="1807102"/>
          <a:ext cx="1406103" cy="6021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50800" dist="50800" dir="5400000" algn="ctr" rotWithShape="0">
                  <a:schemeClr val="accent3">
                    <a:lumMod val="75000"/>
                  </a:schemeClr>
                </a:outerShdw>
              </a:effectLst>
            </a:rPr>
            <a:t>File manipulation</a:t>
          </a:r>
        </a:p>
      </dsp:txBody>
      <dsp:txXfrm>
        <a:off x="2934086" y="1824740"/>
        <a:ext cx="1370827" cy="566919"/>
      </dsp:txXfrm>
    </dsp:sp>
    <dsp:sp modelId="{F21E51F1-256B-5240-8FB2-6269B99BF76B}">
      <dsp:nvSpPr>
        <dsp:cNvPr id="0" name=""/>
        <dsp:cNvSpPr/>
      </dsp:nvSpPr>
      <dsp:spPr>
        <a:xfrm rot="5400000">
          <a:off x="3506588" y="2424352"/>
          <a:ext cx="225823" cy="270988"/>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effectLst>
              <a:outerShdw blurRad="50800" dist="50800" dir="5400000" algn="ctr" rotWithShape="0">
                <a:schemeClr val="accent3">
                  <a:lumMod val="75000"/>
                </a:schemeClr>
              </a:outerShdw>
            </a:effectLst>
          </a:endParaRPr>
        </a:p>
      </dsp:txBody>
      <dsp:txXfrm rot="-5400000">
        <a:off x="3538204" y="2446935"/>
        <a:ext cx="162592" cy="158076"/>
      </dsp:txXfrm>
    </dsp:sp>
    <dsp:sp modelId="{718F303A-0470-204E-8D92-D2273947DE15}">
      <dsp:nvSpPr>
        <dsp:cNvPr id="0" name=""/>
        <dsp:cNvSpPr/>
      </dsp:nvSpPr>
      <dsp:spPr>
        <a:xfrm>
          <a:off x="2916448" y="2710395"/>
          <a:ext cx="1406103" cy="6021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effectLst>
                <a:outerShdw blurRad="50800" dist="50800" dir="5400000" algn="ctr" rotWithShape="0">
                  <a:schemeClr val="accent3">
                    <a:lumMod val="75000"/>
                  </a:schemeClr>
                </a:outerShdw>
              </a:effectLst>
            </a:rPr>
            <a:t>Character I/O device control</a:t>
          </a:r>
          <a:endParaRPr lang="en-US" sz="1600" kern="1200" dirty="0" smtClean="0">
            <a:effectLst>
              <a:outerShdw blurRad="50800" dist="50800" dir="5400000" algn="ctr" rotWithShape="0">
                <a:schemeClr val="accent3">
                  <a:lumMod val="75000"/>
                </a:schemeClr>
              </a:outerShdw>
            </a:effectLst>
          </a:endParaRPr>
        </a:p>
      </dsp:txBody>
      <dsp:txXfrm>
        <a:off x="2934086" y="2728033"/>
        <a:ext cx="1370827" cy="566919"/>
      </dsp:txXfrm>
    </dsp:sp>
    <dsp:sp modelId="{8F5624C1-63BA-F242-8F20-028F51040F17}">
      <dsp:nvSpPr>
        <dsp:cNvPr id="0" name=""/>
        <dsp:cNvSpPr/>
      </dsp:nvSpPr>
      <dsp:spPr>
        <a:xfrm rot="5400000">
          <a:off x="3506588" y="3327646"/>
          <a:ext cx="225823" cy="270988"/>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effectLst>
              <a:outerShdw blurRad="50800" dist="50800" dir="5400000" algn="ctr" rotWithShape="0">
                <a:schemeClr val="accent3">
                  <a:lumMod val="75000"/>
                </a:schemeClr>
              </a:outerShdw>
            </a:effectLst>
          </a:endParaRPr>
        </a:p>
      </dsp:txBody>
      <dsp:txXfrm rot="-5400000">
        <a:off x="3538204" y="3350229"/>
        <a:ext cx="162592" cy="158076"/>
      </dsp:txXfrm>
    </dsp:sp>
    <dsp:sp modelId="{19EEC716-98B5-5C43-A841-0BA6BFEE5521}">
      <dsp:nvSpPr>
        <dsp:cNvPr id="0" name=""/>
        <dsp:cNvSpPr/>
      </dsp:nvSpPr>
      <dsp:spPr>
        <a:xfrm>
          <a:off x="2916448" y="3613689"/>
          <a:ext cx="1406103" cy="6021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effectLst>
                <a:outerShdw blurRad="50800" dist="50800" dir="5400000" algn="ctr" rotWithShape="0">
                  <a:schemeClr val="accent3">
                    <a:lumMod val="75000"/>
                  </a:schemeClr>
                </a:outerShdw>
              </a:effectLst>
            </a:rPr>
            <a:t>User processes</a:t>
          </a:r>
        </a:p>
      </dsp:txBody>
      <dsp:txXfrm>
        <a:off x="2934086" y="3631327"/>
        <a:ext cx="1370827" cy="5669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12/13/2017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2572990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06" charset="0"/>
                <a:ea typeface="ＭＳ Ｐゴシック" pitchFamily="-106" charset="-128"/>
                <a:cs typeface="ＭＳ Ｐゴシック" pitchFamily="-106" charset="-128"/>
              </a:rPr>
              <a:t>“</a:t>
            </a:r>
            <a:r>
              <a:rPr kumimoji="1" lang="en-US" dirty="0" smtClean="0">
                <a:latin typeface="Times New Roman" pitchFamily="-106" charset="0"/>
                <a:ea typeface="ＭＳ Ｐゴシック" pitchFamily="-106" charset="-128"/>
                <a:cs typeface="ＭＳ Ｐゴシック" pitchFamily="-106" charset="-128"/>
              </a:rPr>
              <a:t>Operating</a:t>
            </a:r>
            <a:r>
              <a:rPr kumimoji="1" lang="en-US" baseline="0" dirty="0" smtClean="0">
                <a:latin typeface="Times New Roman" pitchFamily="-106" charset="0"/>
                <a:ea typeface="ＭＳ Ｐゴシック" pitchFamily="-106" charset="-128"/>
                <a:cs typeface="ＭＳ Ｐゴシック" pitchFamily="-106" charset="-128"/>
              </a:rPr>
              <a:t> Systems: Internal and Design Principles</a:t>
            </a:r>
            <a:r>
              <a:rPr lang="en-US" dirty="0" smtClean="0">
                <a:latin typeface="Times New Roman" pitchFamily="-106" charset="0"/>
                <a:ea typeface="ＭＳ Ｐゴシック" pitchFamily="-106" charset="-128"/>
                <a:cs typeface="ＭＳ Ｐゴシック" pitchFamily="-106" charset="-128"/>
              </a:rPr>
              <a:t>”, 9/e, by William Stallings, Chapter 9 “</a:t>
            </a:r>
            <a:r>
              <a:rPr kumimoji="1" lang="en-GB" dirty="0" err="1" smtClean="0">
                <a:latin typeface="Times New Roman" pitchFamily="-106" charset="0"/>
                <a:ea typeface="ＭＳ Ｐゴシック" pitchFamily="-106" charset="-128"/>
                <a:cs typeface="ＭＳ Ｐゴシック" pitchFamily="-106" charset="-128"/>
              </a:rPr>
              <a:t>Uniprocessor</a:t>
            </a:r>
            <a:r>
              <a:rPr kumimoji="1" lang="en-GB" baseline="0" dirty="0" smtClean="0">
                <a:latin typeface="Times New Roman" pitchFamily="-106" charset="0"/>
                <a:ea typeface="ＭＳ Ｐゴシック" pitchFamily="-106" charset="-128"/>
                <a:cs typeface="ＭＳ Ｐゴシック" pitchFamily="-106" charset="-128"/>
              </a:rPr>
              <a:t> Scheduling</a:t>
            </a:r>
            <a:r>
              <a:rPr lang="en-US" dirty="0" smtClean="0">
                <a:latin typeface="Times New Roman" pitchFamily="-106" charset="0"/>
                <a:ea typeface="ＭＳ Ｐゴシック" pitchFamily="-106" charset="-128"/>
                <a:cs typeface="ＭＳ Ｐゴシック" pitchFamily="-106" charset="-128"/>
              </a:rPr>
              <a:t>”.</a:t>
            </a:r>
            <a:endParaRPr lang="en-AU" dirty="0" smtClean="0">
              <a:latin typeface="Times New Roman" pitchFamily="-106"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112845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The main objective of short-term scheduling is to allocate processor time in such</a:t>
            </a:r>
          </a:p>
          <a:p>
            <a:r>
              <a:rPr lang="en-US" sz="1200" kern="1200" baseline="0" dirty="0" smtClean="0">
                <a:solidFill>
                  <a:schemeClr val="tx1"/>
                </a:solidFill>
                <a:latin typeface="+mn-lt"/>
                <a:ea typeface="+mn-ea"/>
                <a:cs typeface="+mn-cs"/>
              </a:rPr>
              <a:t>a way as to optimize one or more aspects of system behavior. Generally, a set of</a:t>
            </a:r>
          </a:p>
          <a:p>
            <a:r>
              <a:rPr lang="en-US" sz="1200" kern="1200" baseline="0" dirty="0" smtClean="0">
                <a:solidFill>
                  <a:schemeClr val="tx1"/>
                </a:solidFill>
                <a:latin typeface="+mn-lt"/>
                <a:ea typeface="+mn-ea"/>
                <a:cs typeface="+mn-cs"/>
              </a:rPr>
              <a:t>criteria is established against which various scheduling policies may be evaluated.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commonly used criteria can be categorized along two dimensions. First,</a:t>
            </a:r>
          </a:p>
          <a:p>
            <a:r>
              <a:rPr lang="en-US" sz="1200" kern="1200" baseline="0" dirty="0" smtClean="0">
                <a:solidFill>
                  <a:schemeClr val="tx1"/>
                </a:solidFill>
                <a:latin typeface="+mn-lt"/>
                <a:ea typeface="+mn-ea"/>
                <a:cs typeface="+mn-cs"/>
              </a:rPr>
              <a:t>we can make a distinction between user-oriented and system-oriented criteria.</a:t>
            </a:r>
          </a:p>
          <a:p>
            <a:r>
              <a:rPr lang="en-US" sz="1200" kern="1200" baseline="0" dirty="0" smtClean="0">
                <a:solidFill>
                  <a:schemeClr val="tx1"/>
                </a:solidFill>
                <a:latin typeface="+mn-lt"/>
                <a:ea typeface="+mn-ea"/>
                <a:cs typeface="+mn-cs"/>
              </a:rPr>
              <a:t>User-oriented criteria relate to the behavior of the system as perceived by the</a:t>
            </a:r>
          </a:p>
          <a:p>
            <a:r>
              <a:rPr lang="en-US" sz="1200" kern="1200" baseline="0" dirty="0" smtClean="0">
                <a:solidFill>
                  <a:schemeClr val="tx1"/>
                </a:solidFill>
                <a:latin typeface="+mn-lt"/>
                <a:ea typeface="+mn-ea"/>
                <a:cs typeface="+mn-cs"/>
              </a:rPr>
              <a:t>individual user or process. An example is response time in an interactive system.</a:t>
            </a:r>
          </a:p>
          <a:p>
            <a:r>
              <a:rPr lang="en-US" sz="1200" kern="1200" baseline="0" dirty="0" smtClean="0">
                <a:solidFill>
                  <a:schemeClr val="tx1"/>
                </a:solidFill>
                <a:latin typeface="+mn-lt"/>
                <a:ea typeface="+mn-ea"/>
                <a:cs typeface="+mn-cs"/>
              </a:rPr>
              <a:t>Response time is the elapsed time between the submission of a request until the</a:t>
            </a:r>
          </a:p>
          <a:p>
            <a:r>
              <a:rPr lang="en-US" sz="1200" kern="1200" baseline="0" dirty="0" smtClean="0">
                <a:solidFill>
                  <a:schemeClr val="tx1"/>
                </a:solidFill>
                <a:latin typeface="+mn-lt"/>
                <a:ea typeface="+mn-ea"/>
                <a:cs typeface="+mn-cs"/>
              </a:rPr>
              <a:t>response begins to appear as output. This quantity is visible to the user and is</a:t>
            </a:r>
          </a:p>
          <a:p>
            <a:r>
              <a:rPr lang="en-US" sz="1200" kern="1200" baseline="0" dirty="0" smtClean="0">
                <a:solidFill>
                  <a:schemeClr val="tx1"/>
                </a:solidFill>
                <a:latin typeface="+mn-lt"/>
                <a:ea typeface="+mn-ea"/>
                <a:cs typeface="+mn-cs"/>
              </a:rPr>
              <a:t>naturally of interest to the user. We would like a scheduling policy that provides</a:t>
            </a:r>
          </a:p>
          <a:p>
            <a:r>
              <a:rPr lang="en-US" sz="1200" kern="1200" baseline="0" dirty="0" smtClean="0">
                <a:solidFill>
                  <a:schemeClr val="tx1"/>
                </a:solidFill>
                <a:latin typeface="+mn-lt"/>
                <a:ea typeface="+mn-ea"/>
                <a:cs typeface="+mn-cs"/>
              </a:rPr>
              <a:t>“good” service to various users. In the case of response time, a threshold may be</a:t>
            </a:r>
          </a:p>
          <a:p>
            <a:r>
              <a:rPr lang="en-US" sz="1200" kern="1200" baseline="0" dirty="0" smtClean="0">
                <a:solidFill>
                  <a:schemeClr val="tx1"/>
                </a:solidFill>
                <a:latin typeface="+mn-lt"/>
                <a:ea typeface="+mn-ea"/>
                <a:cs typeface="+mn-cs"/>
              </a:rPr>
              <a:t>defined, say two seconds. Then a goal of the scheduling mechanism should be to</a:t>
            </a:r>
          </a:p>
          <a:p>
            <a:r>
              <a:rPr lang="en-US" sz="1200" kern="1200" baseline="0" dirty="0" smtClean="0">
                <a:solidFill>
                  <a:schemeClr val="tx1"/>
                </a:solidFill>
                <a:latin typeface="+mn-lt"/>
                <a:ea typeface="+mn-ea"/>
                <a:cs typeface="+mn-cs"/>
              </a:rPr>
              <a:t>maximize the number of users who experience an average response time of two</a:t>
            </a:r>
          </a:p>
          <a:p>
            <a:r>
              <a:rPr lang="en-US" sz="1200" kern="1200" baseline="0" dirty="0" smtClean="0">
                <a:solidFill>
                  <a:schemeClr val="tx1"/>
                </a:solidFill>
                <a:latin typeface="+mn-lt"/>
                <a:ea typeface="+mn-ea"/>
                <a:cs typeface="+mn-cs"/>
              </a:rPr>
              <a:t>seconds or less.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Other criteria are system oriented. That is, the focus is on effective and</a:t>
            </a:r>
          </a:p>
          <a:p>
            <a:r>
              <a:rPr lang="en-US" sz="1200" kern="1200" baseline="0" dirty="0" smtClean="0">
                <a:solidFill>
                  <a:schemeClr val="tx1"/>
                </a:solidFill>
                <a:latin typeface="+mn-lt"/>
                <a:ea typeface="+mn-ea"/>
                <a:cs typeface="+mn-cs"/>
              </a:rPr>
              <a:t>efficient utilization of the processor. An example is throughput, which is the rate</a:t>
            </a:r>
          </a:p>
          <a:p>
            <a:r>
              <a:rPr lang="en-US" sz="1200" kern="1200" baseline="0" dirty="0" smtClean="0">
                <a:solidFill>
                  <a:schemeClr val="tx1"/>
                </a:solidFill>
                <a:latin typeface="+mn-lt"/>
                <a:ea typeface="+mn-ea"/>
                <a:cs typeface="+mn-cs"/>
              </a:rPr>
              <a:t>at which processes are completed. This is certainly a worthwhile measure of system</a:t>
            </a:r>
          </a:p>
          <a:p>
            <a:r>
              <a:rPr lang="en-US" sz="1200" kern="1200" baseline="0" dirty="0" smtClean="0">
                <a:solidFill>
                  <a:schemeClr val="tx1"/>
                </a:solidFill>
                <a:latin typeface="+mn-lt"/>
                <a:ea typeface="+mn-ea"/>
                <a:cs typeface="+mn-cs"/>
              </a:rPr>
              <a:t>performance and one that we would like to maximize. However, it focuses on</a:t>
            </a:r>
          </a:p>
          <a:p>
            <a:r>
              <a:rPr lang="en-US" sz="1200" kern="1200" baseline="0" dirty="0" smtClean="0">
                <a:solidFill>
                  <a:schemeClr val="tx1"/>
                </a:solidFill>
                <a:latin typeface="+mn-lt"/>
                <a:ea typeface="+mn-ea"/>
                <a:cs typeface="+mn-cs"/>
              </a:rPr>
              <a:t>system performance rather than service provided to the user. Thus, throughput is of</a:t>
            </a:r>
          </a:p>
          <a:p>
            <a:r>
              <a:rPr lang="en-US" sz="1200" kern="1200" baseline="0" dirty="0" smtClean="0">
                <a:solidFill>
                  <a:schemeClr val="tx1"/>
                </a:solidFill>
                <a:latin typeface="+mn-lt"/>
                <a:ea typeface="+mn-ea"/>
                <a:cs typeface="+mn-cs"/>
              </a:rPr>
              <a:t>concern to a system administrator but not to the user population.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Whereas user-oriented criteria are important on virtually all systems, system-oriented</a:t>
            </a:r>
          </a:p>
          <a:p>
            <a:r>
              <a:rPr lang="en-US" sz="1200" kern="1200" baseline="0" dirty="0" smtClean="0">
                <a:solidFill>
                  <a:schemeClr val="tx1"/>
                </a:solidFill>
                <a:latin typeface="+mn-lt"/>
                <a:ea typeface="+mn-ea"/>
                <a:cs typeface="+mn-cs"/>
              </a:rPr>
              <a:t>criteria are generally of minor importance on single-user systems. On a</a:t>
            </a:r>
          </a:p>
          <a:p>
            <a:r>
              <a:rPr lang="en-US" sz="1200" kern="1200" baseline="0" dirty="0" smtClean="0">
                <a:solidFill>
                  <a:schemeClr val="tx1"/>
                </a:solidFill>
                <a:latin typeface="+mn-lt"/>
                <a:ea typeface="+mn-ea"/>
                <a:cs typeface="+mn-cs"/>
              </a:rPr>
              <a:t>single-user system, it probably is not important to achieve high processor utilization</a:t>
            </a:r>
          </a:p>
          <a:p>
            <a:r>
              <a:rPr lang="en-US" sz="1200" kern="1200" baseline="0" dirty="0" smtClean="0">
                <a:solidFill>
                  <a:schemeClr val="tx1"/>
                </a:solidFill>
                <a:latin typeface="+mn-lt"/>
                <a:ea typeface="+mn-ea"/>
                <a:cs typeface="+mn-cs"/>
              </a:rPr>
              <a:t>or high throughput as long as the responsiveness of the system to user applications</a:t>
            </a:r>
          </a:p>
          <a:p>
            <a:r>
              <a:rPr lang="en-US" sz="1200" kern="1200" baseline="0" dirty="0" smtClean="0">
                <a:solidFill>
                  <a:schemeClr val="tx1"/>
                </a:solidFill>
                <a:latin typeface="+mn-lt"/>
                <a:ea typeface="+mn-ea"/>
                <a:cs typeface="+mn-cs"/>
              </a:rPr>
              <a:t>is acceptable.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3731103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Another dimension along which criteria can be classified is those that</a:t>
            </a:r>
          </a:p>
          <a:p>
            <a:r>
              <a:rPr lang="en-US" sz="1200" kern="1200" baseline="0" dirty="0" smtClean="0">
                <a:solidFill>
                  <a:schemeClr val="tx1"/>
                </a:solidFill>
                <a:latin typeface="+mn-lt"/>
                <a:ea typeface="+mn-ea"/>
                <a:cs typeface="+mn-cs"/>
              </a:rPr>
              <a:t>are performance related and those that are not directly performance related.</a:t>
            </a:r>
          </a:p>
          <a:p>
            <a:r>
              <a:rPr lang="en-US" sz="1200" kern="1200" baseline="0" dirty="0" smtClean="0">
                <a:solidFill>
                  <a:schemeClr val="tx1"/>
                </a:solidFill>
                <a:latin typeface="+mn-lt"/>
                <a:ea typeface="+mn-ea"/>
                <a:cs typeface="+mn-cs"/>
              </a:rPr>
              <a:t>Performance-related criteria are quantitative and generally can be readily measured.</a:t>
            </a:r>
          </a:p>
          <a:p>
            <a:r>
              <a:rPr lang="en-US" sz="1200" kern="1200" baseline="0" dirty="0" smtClean="0">
                <a:solidFill>
                  <a:schemeClr val="tx1"/>
                </a:solidFill>
                <a:latin typeface="+mn-lt"/>
                <a:ea typeface="+mn-ea"/>
                <a:cs typeface="+mn-cs"/>
              </a:rPr>
              <a:t>Examples include response time and throughput. Criteria that are not</a:t>
            </a:r>
          </a:p>
          <a:p>
            <a:r>
              <a:rPr lang="en-US" sz="1200" kern="1200" baseline="0" dirty="0" smtClean="0">
                <a:solidFill>
                  <a:schemeClr val="tx1"/>
                </a:solidFill>
                <a:latin typeface="+mn-lt"/>
                <a:ea typeface="+mn-ea"/>
                <a:cs typeface="+mn-cs"/>
              </a:rPr>
              <a:t>performance related are either qualitative in nature or do not lend themselves readily</a:t>
            </a:r>
          </a:p>
          <a:p>
            <a:r>
              <a:rPr lang="en-US" sz="1200" kern="1200" baseline="0" dirty="0" smtClean="0">
                <a:solidFill>
                  <a:schemeClr val="tx1"/>
                </a:solidFill>
                <a:latin typeface="+mn-lt"/>
                <a:ea typeface="+mn-ea"/>
                <a:cs typeface="+mn-cs"/>
              </a:rPr>
              <a:t>to measurement and analysis. An example of such a criterion is predictability. We</a:t>
            </a:r>
          </a:p>
          <a:p>
            <a:r>
              <a:rPr lang="en-US" sz="1200" kern="1200" baseline="0" dirty="0" smtClean="0">
                <a:solidFill>
                  <a:schemeClr val="tx1"/>
                </a:solidFill>
                <a:latin typeface="+mn-lt"/>
                <a:ea typeface="+mn-ea"/>
                <a:cs typeface="+mn-cs"/>
              </a:rPr>
              <a:t>would like for the service provided to users to exhibit the same characteristics over</a:t>
            </a:r>
          </a:p>
          <a:p>
            <a:r>
              <a:rPr lang="en-US" sz="1200" kern="1200" baseline="0" dirty="0" smtClean="0">
                <a:solidFill>
                  <a:schemeClr val="tx1"/>
                </a:solidFill>
                <a:latin typeface="+mn-lt"/>
                <a:ea typeface="+mn-ea"/>
                <a:cs typeface="+mn-cs"/>
              </a:rPr>
              <a:t>time, independent of other work being performed by the system. To some extent,</a:t>
            </a:r>
          </a:p>
          <a:p>
            <a:r>
              <a:rPr lang="en-US" sz="1200" kern="1200" baseline="0" dirty="0" smtClean="0">
                <a:solidFill>
                  <a:schemeClr val="tx1"/>
                </a:solidFill>
                <a:latin typeface="+mn-lt"/>
                <a:ea typeface="+mn-ea"/>
                <a:cs typeface="+mn-cs"/>
              </a:rPr>
              <a:t>this criterion can be measured by calculating variances as a function of workload.</a:t>
            </a:r>
          </a:p>
          <a:p>
            <a:r>
              <a:rPr lang="en-US" sz="1200" kern="1200" baseline="0" dirty="0" smtClean="0">
                <a:solidFill>
                  <a:schemeClr val="tx1"/>
                </a:solidFill>
                <a:latin typeface="+mn-lt"/>
                <a:ea typeface="+mn-ea"/>
                <a:cs typeface="+mn-cs"/>
              </a:rPr>
              <a:t>However, this is not nearly as straightforward as measuring throughput or response</a:t>
            </a:r>
          </a:p>
          <a:p>
            <a:r>
              <a:rPr lang="en-US" sz="1200" kern="1200" baseline="0" dirty="0" smtClean="0">
                <a:solidFill>
                  <a:schemeClr val="tx1"/>
                </a:solidFill>
                <a:latin typeface="+mn-lt"/>
                <a:ea typeface="+mn-ea"/>
                <a:cs typeface="+mn-cs"/>
              </a:rPr>
              <a:t>time as a function of workload.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187224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Table 9.2 summarizes key scheduling criteria. These are interdependent, and</a:t>
            </a:r>
          </a:p>
          <a:p>
            <a:r>
              <a:rPr lang="en-US" sz="1200" kern="1200" baseline="0" dirty="0" smtClean="0">
                <a:solidFill>
                  <a:schemeClr val="tx1"/>
                </a:solidFill>
                <a:latin typeface="+mn-lt"/>
                <a:ea typeface="+mn-ea"/>
                <a:cs typeface="+mn-cs"/>
              </a:rPr>
              <a:t>it is impossible to optimize all of them simultaneously. For example, providing good</a:t>
            </a:r>
          </a:p>
          <a:p>
            <a:r>
              <a:rPr lang="en-US" sz="1200" kern="1200" baseline="0" dirty="0" smtClean="0">
                <a:solidFill>
                  <a:schemeClr val="tx1"/>
                </a:solidFill>
                <a:latin typeface="+mn-lt"/>
                <a:ea typeface="+mn-ea"/>
                <a:cs typeface="+mn-cs"/>
              </a:rPr>
              <a:t>response time may require a scheduling algorithm that switches between processes</a:t>
            </a:r>
          </a:p>
          <a:p>
            <a:r>
              <a:rPr lang="en-US" sz="1200" kern="1200" baseline="0" dirty="0" smtClean="0">
                <a:solidFill>
                  <a:schemeClr val="tx1"/>
                </a:solidFill>
                <a:latin typeface="+mn-lt"/>
                <a:ea typeface="+mn-ea"/>
                <a:cs typeface="+mn-cs"/>
              </a:rPr>
              <a:t>frequently. This increases the overhead of the system, reducing throughput. Thus,</a:t>
            </a:r>
          </a:p>
          <a:p>
            <a:r>
              <a:rPr lang="en-US" sz="1200" kern="1200" baseline="0" dirty="0" smtClean="0">
                <a:solidFill>
                  <a:schemeClr val="tx1"/>
                </a:solidFill>
                <a:latin typeface="+mn-lt"/>
                <a:ea typeface="+mn-ea"/>
                <a:cs typeface="+mn-cs"/>
              </a:rPr>
              <a:t>the design of a scheduling policy involves compromising among competing requirements;</a:t>
            </a:r>
          </a:p>
          <a:p>
            <a:r>
              <a:rPr lang="en-US" sz="1200" kern="1200" baseline="0" dirty="0" smtClean="0">
                <a:solidFill>
                  <a:schemeClr val="tx1"/>
                </a:solidFill>
                <a:latin typeface="+mn-lt"/>
                <a:ea typeface="+mn-ea"/>
                <a:cs typeface="+mn-cs"/>
              </a:rPr>
              <a:t>the relative weights given the various requirements will depend on the</a:t>
            </a:r>
          </a:p>
          <a:p>
            <a:r>
              <a:rPr lang="en-US" sz="1200" kern="1200" baseline="0" dirty="0" smtClean="0">
                <a:solidFill>
                  <a:schemeClr val="tx1"/>
                </a:solidFill>
                <a:latin typeface="+mn-lt"/>
                <a:ea typeface="+mn-ea"/>
                <a:cs typeface="+mn-cs"/>
              </a:rPr>
              <a:t>nature and intended use of the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most interactive operating systems, whether single user or time shared, adequate</a:t>
            </a:r>
          </a:p>
          <a:p>
            <a:r>
              <a:rPr lang="en-US" sz="1200" kern="1200" baseline="0" dirty="0" smtClean="0">
                <a:solidFill>
                  <a:schemeClr val="tx1"/>
                </a:solidFill>
                <a:latin typeface="+mn-lt"/>
                <a:ea typeface="+mn-ea"/>
                <a:cs typeface="+mn-cs"/>
              </a:rPr>
              <a:t>response time is the critical requirement. Because of the importance of this</a:t>
            </a:r>
          </a:p>
          <a:p>
            <a:r>
              <a:rPr lang="en-US" sz="1200" kern="1200" baseline="0" dirty="0" smtClean="0">
                <a:solidFill>
                  <a:schemeClr val="tx1"/>
                </a:solidFill>
                <a:latin typeface="+mn-lt"/>
                <a:ea typeface="+mn-ea"/>
                <a:cs typeface="+mn-cs"/>
              </a:rPr>
              <a:t>requirement, and because the definition of adequacy will vary from one application</a:t>
            </a:r>
          </a:p>
          <a:p>
            <a:r>
              <a:rPr lang="en-US" sz="1200" kern="1200" baseline="0" dirty="0" smtClean="0">
                <a:solidFill>
                  <a:schemeClr val="tx1"/>
                </a:solidFill>
                <a:latin typeface="+mn-lt"/>
                <a:ea typeface="+mn-ea"/>
                <a:cs typeface="+mn-cs"/>
              </a:rPr>
              <a:t>to another, the topic is explored further in Appendix G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3900223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many systems, each process is assigned a priority and the scheduler will always</a:t>
            </a:r>
          </a:p>
          <a:p>
            <a:r>
              <a:rPr lang="en-US" sz="1200" kern="1200" baseline="0" dirty="0" smtClean="0">
                <a:solidFill>
                  <a:schemeClr val="tx1"/>
                </a:solidFill>
                <a:latin typeface="+mn-lt"/>
                <a:ea typeface="+mn-ea"/>
                <a:cs typeface="+mn-cs"/>
              </a:rPr>
              <a:t>choose a process of higher priority over one of lower priority. Figure 9.4 illustrates the</a:t>
            </a:r>
          </a:p>
          <a:p>
            <a:r>
              <a:rPr lang="en-US" sz="1200" kern="1200" baseline="0" dirty="0" smtClean="0">
                <a:solidFill>
                  <a:schemeClr val="tx1"/>
                </a:solidFill>
                <a:latin typeface="+mn-lt"/>
                <a:ea typeface="+mn-ea"/>
                <a:cs typeface="+mn-cs"/>
              </a:rPr>
              <a:t>use of priorities. For clarity, the queuing diagram is simplified, ignoring the existence</a:t>
            </a:r>
          </a:p>
          <a:p>
            <a:r>
              <a:rPr lang="en-US" sz="1200" kern="1200" baseline="0" dirty="0" smtClean="0">
                <a:solidFill>
                  <a:schemeClr val="tx1"/>
                </a:solidFill>
                <a:latin typeface="+mn-lt"/>
                <a:ea typeface="+mn-ea"/>
                <a:cs typeface="+mn-cs"/>
              </a:rPr>
              <a:t>of multiple blocked queues and of suspended states (compare Figure 3.8a ). Instead</a:t>
            </a:r>
          </a:p>
          <a:p>
            <a:r>
              <a:rPr lang="en-US" sz="1200" kern="1200" baseline="0" dirty="0" smtClean="0">
                <a:solidFill>
                  <a:schemeClr val="tx1"/>
                </a:solidFill>
                <a:latin typeface="+mn-lt"/>
                <a:ea typeface="+mn-ea"/>
                <a:cs typeface="+mn-cs"/>
              </a:rPr>
              <a:t>of a single ready queue, we provide a set of queues, in descending order of priority:</a:t>
            </a:r>
          </a:p>
          <a:p>
            <a:r>
              <a:rPr lang="en-US" sz="1200" kern="1200" baseline="0" dirty="0" smtClean="0">
                <a:solidFill>
                  <a:schemeClr val="tx1"/>
                </a:solidFill>
                <a:latin typeface="+mn-lt"/>
                <a:ea typeface="+mn-ea"/>
                <a:cs typeface="+mn-cs"/>
              </a:rPr>
              <a:t>RQ0, RQ1, . . . , RQ </a:t>
            </a:r>
            <a:r>
              <a:rPr lang="en-US" sz="1200" i="1" kern="1200" baseline="0" dirty="0" err="1" smtClean="0">
                <a:solidFill>
                  <a:schemeClr val="tx1"/>
                </a:solidFill>
                <a:latin typeface="+mn-lt"/>
                <a:ea typeface="+mn-ea"/>
                <a:cs typeface="+mn-cs"/>
              </a:rPr>
              <a:t>n</a:t>
            </a:r>
            <a:r>
              <a:rPr lang="en-US" sz="1200" i="1" kern="1200" baseline="0" dirty="0" smtClean="0">
                <a:solidFill>
                  <a:schemeClr val="tx1"/>
                </a:solidFill>
                <a:latin typeface="+mn-lt"/>
                <a:ea typeface="+mn-ea"/>
                <a:cs typeface="+mn-cs"/>
              </a:rPr>
              <a:t> , with </a:t>
            </a:r>
            <a:r>
              <a:rPr lang="en-US" sz="1200" i="1" kern="1200" baseline="0" dirty="0" err="1" smtClean="0">
                <a:solidFill>
                  <a:schemeClr val="tx1"/>
                </a:solidFill>
                <a:latin typeface="+mn-lt"/>
                <a:ea typeface="+mn-ea"/>
                <a:cs typeface="+mn-cs"/>
              </a:rPr>
              <a:t>priority[RQ</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 &gt; </a:t>
            </a:r>
            <a:r>
              <a:rPr lang="en-US" sz="1200" i="1" kern="1200" baseline="0" dirty="0" err="1" smtClean="0">
                <a:solidFill>
                  <a:schemeClr val="tx1"/>
                </a:solidFill>
                <a:latin typeface="+mn-lt"/>
                <a:ea typeface="+mn-ea"/>
                <a:cs typeface="+mn-cs"/>
              </a:rPr>
              <a:t>priority[RQ</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j</a:t>
            </a:r>
            <a:r>
              <a:rPr lang="en-US" sz="1200" i="1" kern="1200" baseline="0" dirty="0" smtClean="0">
                <a:solidFill>
                  <a:schemeClr val="tx1"/>
                </a:solidFill>
                <a:latin typeface="+mn-lt"/>
                <a:ea typeface="+mn-ea"/>
                <a:cs typeface="+mn-cs"/>
              </a:rPr>
              <a:t> ] for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&gt; </a:t>
            </a:r>
            <a:r>
              <a:rPr lang="en-US" sz="1200" i="1" kern="1200" baseline="0" dirty="0" err="1" smtClean="0">
                <a:solidFill>
                  <a:schemeClr val="tx1"/>
                </a:solidFill>
                <a:latin typeface="+mn-lt"/>
                <a:ea typeface="+mn-ea"/>
                <a:cs typeface="+mn-cs"/>
              </a:rPr>
              <a:t>j</a:t>
            </a:r>
            <a:r>
              <a:rPr lang="en-US" sz="1200" i="1" kern="1200" baseline="0" dirty="0" smtClean="0">
                <a:solidFill>
                  <a:schemeClr val="tx1"/>
                </a:solidFill>
                <a:latin typeface="+mn-lt"/>
                <a:ea typeface="+mn-ea"/>
                <a:cs typeface="+mn-cs"/>
              </a:rPr>
              <a:t> .  When a scheduling</a:t>
            </a:r>
          </a:p>
          <a:p>
            <a:r>
              <a:rPr lang="en-US" sz="1200" kern="1200" baseline="0" dirty="0" smtClean="0">
                <a:solidFill>
                  <a:schemeClr val="tx1"/>
                </a:solidFill>
                <a:latin typeface="+mn-lt"/>
                <a:ea typeface="+mn-ea"/>
                <a:cs typeface="+mn-cs"/>
              </a:rPr>
              <a:t>selection is to be made, the scheduler will start at the highest-priority ready queue</a:t>
            </a:r>
          </a:p>
          <a:p>
            <a:r>
              <a:rPr lang="en-US" sz="1200" kern="1200" baseline="0" dirty="0" smtClean="0">
                <a:solidFill>
                  <a:schemeClr val="tx1"/>
                </a:solidFill>
                <a:latin typeface="+mn-lt"/>
                <a:ea typeface="+mn-ea"/>
                <a:cs typeface="+mn-cs"/>
              </a:rPr>
              <a:t>(RQ0). If there are one or more processes in the queue, a process is selected using</a:t>
            </a:r>
          </a:p>
          <a:p>
            <a:r>
              <a:rPr lang="en-US" sz="1200" kern="1200" baseline="0" dirty="0" smtClean="0">
                <a:solidFill>
                  <a:schemeClr val="tx1"/>
                </a:solidFill>
                <a:latin typeface="+mn-lt"/>
                <a:ea typeface="+mn-ea"/>
                <a:cs typeface="+mn-cs"/>
              </a:rPr>
              <a:t>some scheduling policy. If RQ0 is empty, then RQ1 is examined, and so 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problem with a pure priority scheduling scheme is that lower-priority</a:t>
            </a:r>
          </a:p>
          <a:p>
            <a:r>
              <a:rPr lang="en-US" sz="1200" kern="1200" baseline="0" dirty="0" smtClean="0">
                <a:solidFill>
                  <a:schemeClr val="tx1"/>
                </a:solidFill>
                <a:latin typeface="+mn-lt"/>
                <a:ea typeface="+mn-ea"/>
                <a:cs typeface="+mn-cs"/>
              </a:rPr>
              <a:t>processes may suffer starvation. This will happen if there is always a steady supply</a:t>
            </a:r>
          </a:p>
          <a:p>
            <a:r>
              <a:rPr lang="en-US" sz="1200" kern="1200" baseline="0" dirty="0" smtClean="0">
                <a:solidFill>
                  <a:schemeClr val="tx1"/>
                </a:solidFill>
                <a:latin typeface="+mn-lt"/>
                <a:ea typeface="+mn-ea"/>
                <a:cs typeface="+mn-cs"/>
              </a:rPr>
              <a:t>of higher-priority ready processes. If this behavior is not desirable, the priority of a</a:t>
            </a:r>
          </a:p>
          <a:p>
            <a:r>
              <a:rPr lang="en-US" sz="1200" kern="1200" baseline="0" dirty="0" smtClean="0">
                <a:solidFill>
                  <a:schemeClr val="tx1"/>
                </a:solidFill>
                <a:latin typeface="+mn-lt"/>
                <a:ea typeface="+mn-ea"/>
                <a:cs typeface="+mn-cs"/>
              </a:rPr>
              <a:t>process can change with its age or execution history. We will give one example of</a:t>
            </a:r>
          </a:p>
          <a:p>
            <a:r>
              <a:rPr lang="en-US" sz="1200" kern="1200" baseline="0" dirty="0" smtClean="0">
                <a:solidFill>
                  <a:schemeClr val="tx1"/>
                </a:solidFill>
                <a:latin typeface="+mn-lt"/>
                <a:ea typeface="+mn-ea"/>
                <a:cs typeface="+mn-cs"/>
              </a:rPr>
              <a:t>this subsequently.</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3232285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Table 9.3 presents some summary information about the various scheduling policies</a:t>
            </a:r>
          </a:p>
          <a:p>
            <a:r>
              <a:rPr lang="en-US" sz="1200" kern="1200" baseline="0" dirty="0" smtClean="0">
                <a:solidFill>
                  <a:schemeClr val="tx1"/>
                </a:solidFill>
                <a:latin typeface="+mn-lt"/>
                <a:ea typeface="+mn-ea"/>
                <a:cs typeface="+mn-cs"/>
              </a:rPr>
              <a:t>that are examined in this subsection.</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1043917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The selection function determines which</a:t>
            </a:r>
          </a:p>
          <a:p>
            <a:r>
              <a:rPr lang="en-US" sz="1200" b="0" kern="1200" baseline="0" dirty="0" smtClean="0">
                <a:solidFill>
                  <a:schemeClr val="tx1"/>
                </a:solidFill>
                <a:latin typeface="+mn-lt"/>
                <a:ea typeface="+mn-ea"/>
                <a:cs typeface="+mn-cs"/>
              </a:rPr>
              <a:t>process, among ready processes, is selected next for execution. The function may</a:t>
            </a:r>
          </a:p>
          <a:p>
            <a:r>
              <a:rPr lang="en-US" sz="1200" b="0" kern="1200" baseline="0" dirty="0" smtClean="0">
                <a:solidFill>
                  <a:schemeClr val="tx1"/>
                </a:solidFill>
                <a:latin typeface="+mn-lt"/>
                <a:ea typeface="+mn-ea"/>
                <a:cs typeface="+mn-cs"/>
              </a:rPr>
              <a:t>be based on priority, resource requirements, or the execution </a:t>
            </a:r>
            <a:r>
              <a:rPr lang="en-US" sz="1200" kern="1200" baseline="0" dirty="0" smtClean="0">
                <a:solidFill>
                  <a:schemeClr val="tx1"/>
                </a:solidFill>
                <a:latin typeface="+mn-lt"/>
                <a:ea typeface="+mn-ea"/>
                <a:cs typeface="+mn-cs"/>
              </a:rPr>
              <a:t>characteristics of the</a:t>
            </a:r>
          </a:p>
          <a:p>
            <a:r>
              <a:rPr lang="en-US" sz="1200" kern="1200" baseline="0" dirty="0" smtClean="0">
                <a:solidFill>
                  <a:schemeClr val="tx1"/>
                </a:solidFill>
                <a:latin typeface="+mn-lt"/>
                <a:ea typeface="+mn-ea"/>
                <a:cs typeface="+mn-cs"/>
              </a:rPr>
              <a:t>process. In the latter case, three quantities are significant:</a:t>
            </a:r>
          </a:p>
          <a:p>
            <a:endParaRPr lang="en-US" sz="1200" i="1" kern="1200" baseline="0" dirty="0" smtClean="0">
              <a:solidFill>
                <a:schemeClr val="tx1"/>
              </a:solidFill>
              <a:latin typeface="+mn-lt"/>
              <a:ea typeface="+mn-ea"/>
              <a:cs typeface="+mn-cs"/>
            </a:endParaRPr>
          </a:p>
          <a:p>
            <a:r>
              <a:rPr lang="en-US" sz="1200" i="1" kern="1200" baseline="0" dirty="0" err="1" smtClean="0">
                <a:solidFill>
                  <a:schemeClr val="tx1"/>
                </a:solidFill>
                <a:latin typeface="+mn-lt"/>
                <a:ea typeface="+mn-ea"/>
                <a:cs typeface="+mn-cs"/>
              </a:rPr>
              <a:t>w</a:t>
            </a:r>
            <a:r>
              <a:rPr lang="en-US" sz="1200" i="1" kern="1200" baseline="0" dirty="0" smtClean="0">
                <a:solidFill>
                  <a:schemeClr val="tx1"/>
                </a:solidFill>
                <a:latin typeface="+mn-lt"/>
                <a:ea typeface="+mn-ea"/>
                <a:cs typeface="+mn-cs"/>
              </a:rPr>
              <a:t> = time spent in system so far, waiting</a:t>
            </a:r>
          </a:p>
          <a:p>
            <a:endParaRPr lang="en-US" sz="1200" i="1" kern="1200" baseline="0" dirty="0" smtClean="0">
              <a:solidFill>
                <a:schemeClr val="tx1"/>
              </a:solidFill>
              <a:latin typeface="+mn-lt"/>
              <a:ea typeface="+mn-ea"/>
              <a:cs typeface="+mn-cs"/>
            </a:endParaRPr>
          </a:p>
          <a:p>
            <a:r>
              <a:rPr lang="en-US" sz="1200" i="1" kern="1200" baseline="0" dirty="0" err="1" smtClean="0">
                <a:solidFill>
                  <a:schemeClr val="tx1"/>
                </a:solidFill>
                <a:latin typeface="+mn-lt"/>
                <a:ea typeface="+mn-ea"/>
                <a:cs typeface="+mn-cs"/>
              </a:rPr>
              <a:t>e</a:t>
            </a:r>
            <a:r>
              <a:rPr lang="en-US" sz="1200" i="1" kern="1200" baseline="0" dirty="0" smtClean="0">
                <a:solidFill>
                  <a:schemeClr val="tx1"/>
                </a:solidFill>
                <a:latin typeface="+mn-lt"/>
                <a:ea typeface="+mn-ea"/>
                <a:cs typeface="+mn-cs"/>
              </a:rPr>
              <a:t> = time spent in execution so far</a:t>
            </a:r>
          </a:p>
          <a:p>
            <a:endParaRPr lang="en-US" sz="1200" i="1" kern="1200" baseline="0" dirty="0" smtClean="0">
              <a:solidFill>
                <a:schemeClr val="tx1"/>
              </a:solidFill>
              <a:latin typeface="+mn-lt"/>
              <a:ea typeface="+mn-ea"/>
              <a:cs typeface="+mn-cs"/>
            </a:endParaRPr>
          </a:p>
          <a:p>
            <a:r>
              <a:rPr lang="en-US" sz="1200" i="1" kern="1200" baseline="0" dirty="0" err="1" smtClean="0">
                <a:solidFill>
                  <a:schemeClr val="tx1"/>
                </a:solidFill>
                <a:latin typeface="+mn-lt"/>
                <a:ea typeface="+mn-ea"/>
                <a:cs typeface="+mn-cs"/>
              </a:rPr>
              <a:t>s</a:t>
            </a:r>
            <a:r>
              <a:rPr lang="en-US" sz="1200" i="1" kern="1200" baseline="0" dirty="0" smtClean="0">
                <a:solidFill>
                  <a:schemeClr val="tx1"/>
                </a:solidFill>
                <a:latin typeface="+mn-lt"/>
                <a:ea typeface="+mn-ea"/>
                <a:cs typeface="+mn-cs"/>
              </a:rPr>
              <a:t> = total service time required by the process, including </a:t>
            </a:r>
            <a:r>
              <a:rPr lang="en-US" sz="1200" i="1" kern="1200" baseline="0" dirty="0" err="1" smtClean="0">
                <a:solidFill>
                  <a:schemeClr val="tx1"/>
                </a:solidFill>
                <a:latin typeface="+mn-lt"/>
                <a:ea typeface="+mn-ea"/>
                <a:cs typeface="+mn-cs"/>
              </a:rPr>
              <a:t>e</a:t>
            </a:r>
            <a:r>
              <a:rPr lang="en-US" sz="1200" i="1" kern="1200" baseline="0" dirty="0" smtClean="0">
                <a:solidFill>
                  <a:schemeClr val="tx1"/>
                </a:solidFill>
                <a:latin typeface="+mn-lt"/>
                <a:ea typeface="+mn-ea"/>
                <a:cs typeface="+mn-cs"/>
              </a:rPr>
              <a:t> ; generally, this quantity</a:t>
            </a:r>
          </a:p>
          <a:p>
            <a:r>
              <a:rPr lang="en-US" sz="1200" kern="1200" baseline="0" dirty="0" smtClean="0">
                <a:solidFill>
                  <a:schemeClr val="tx1"/>
                </a:solidFill>
                <a:latin typeface="+mn-lt"/>
                <a:ea typeface="+mn-ea"/>
                <a:cs typeface="+mn-cs"/>
              </a:rPr>
              <a:t>must be estimated or supplied by the user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example, the selection function max[ </a:t>
            </a:r>
            <a:r>
              <a:rPr lang="en-US" sz="1200" i="1" kern="1200" baseline="0" dirty="0" err="1" smtClean="0">
                <a:solidFill>
                  <a:schemeClr val="tx1"/>
                </a:solidFill>
                <a:latin typeface="+mn-lt"/>
                <a:ea typeface="+mn-ea"/>
                <a:cs typeface="+mn-cs"/>
              </a:rPr>
              <a:t>w</a:t>
            </a:r>
            <a:r>
              <a:rPr lang="en-US" sz="1200" i="1" kern="1200" baseline="0" dirty="0" smtClean="0">
                <a:solidFill>
                  <a:schemeClr val="tx1"/>
                </a:solidFill>
                <a:latin typeface="+mn-lt"/>
                <a:ea typeface="+mn-ea"/>
                <a:cs typeface="+mn-cs"/>
              </a:rPr>
              <a:t> ] indicates an FCFS discipline.</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222209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t>
            </a:r>
            <a:r>
              <a:rPr lang="en-US" sz="1200" b="1" kern="1200" baseline="0" dirty="0" smtClean="0">
                <a:solidFill>
                  <a:schemeClr val="tx1"/>
                </a:solidFill>
                <a:latin typeface="+mn-lt"/>
                <a:ea typeface="+mn-ea"/>
                <a:cs typeface="+mn-cs"/>
              </a:rPr>
              <a:t>decision mode specifies the instants in time at which the selection function</a:t>
            </a:r>
          </a:p>
          <a:p>
            <a:r>
              <a:rPr lang="en-US" sz="1200" kern="1200" baseline="0" dirty="0" smtClean="0">
                <a:solidFill>
                  <a:schemeClr val="tx1"/>
                </a:solidFill>
                <a:latin typeface="+mn-lt"/>
                <a:ea typeface="+mn-ea"/>
                <a:cs typeface="+mn-cs"/>
              </a:rPr>
              <a:t>is exercised. There are two general categories: nonpreemptive and preemptive</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2786187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NZ" b="1" dirty="0" smtClean="0"/>
              <a:t>Non-preemptive</a:t>
            </a:r>
          </a:p>
          <a:p>
            <a:pPr lvl="0"/>
            <a:r>
              <a:rPr lang="en-NZ" dirty="0" smtClean="0"/>
              <a:t>In this case, once a process is in the Running state, it continues to execute until </a:t>
            </a:r>
          </a:p>
          <a:p>
            <a:pPr marL="685800" lvl="1" indent="-228600">
              <a:buAutoNum type="alphaLcParenBoth"/>
            </a:pPr>
            <a:r>
              <a:rPr lang="en-NZ" dirty="0" smtClean="0"/>
              <a:t>it terminates or </a:t>
            </a:r>
          </a:p>
          <a:p>
            <a:pPr marL="685800" lvl="1" indent="-228600">
              <a:buAutoNum type="alphaLcParenBoth"/>
            </a:pPr>
            <a:r>
              <a:rPr lang="en-NZ" dirty="0" smtClean="0"/>
              <a:t>it blocks itself to wait for I/O or to request some OS service.</a:t>
            </a:r>
          </a:p>
          <a:p>
            <a:pPr marL="228600" lvl="0" indent="-228600">
              <a:buNone/>
            </a:pPr>
            <a:endParaRPr lang="en-NZ" dirty="0" smtClean="0"/>
          </a:p>
          <a:p>
            <a:pPr marL="228600" lvl="0" indent="-228600">
              <a:buNone/>
            </a:pPr>
            <a:r>
              <a:rPr lang="en-NZ" b="1" dirty="0" smtClean="0"/>
              <a:t>Preemptive:</a:t>
            </a:r>
          </a:p>
          <a:p>
            <a:pPr marL="228600" lvl="0" indent="-228600">
              <a:buNone/>
            </a:pPr>
            <a:r>
              <a:rPr lang="en-NZ" dirty="0" smtClean="0"/>
              <a:t>The currently running process may be interrupted and moved to the Ready state by the OS.</a:t>
            </a:r>
          </a:p>
          <a:p>
            <a:pPr marL="228600" lvl="0" indent="-228600">
              <a:buNone/>
            </a:pPr>
            <a:endParaRPr lang="en-NZ" dirty="0" smtClean="0"/>
          </a:p>
          <a:p>
            <a:pPr marL="228600" lvl="0" indent="-228600">
              <a:buNone/>
            </a:pPr>
            <a:r>
              <a:rPr lang="en-NZ" dirty="0" smtClean="0"/>
              <a:t>The decision to preempt may be performed </a:t>
            </a:r>
          </a:p>
          <a:p>
            <a:pPr marL="685800" lvl="1" indent="-228600">
              <a:buFont typeface="Arial" pitchFamily="34" charset="0"/>
              <a:buChar char="•"/>
            </a:pPr>
            <a:r>
              <a:rPr lang="en-NZ" dirty="0" smtClean="0"/>
              <a:t>when a new process arrives; </a:t>
            </a:r>
          </a:p>
          <a:p>
            <a:pPr marL="685800" lvl="1" indent="-228600">
              <a:buFont typeface="Arial" pitchFamily="34" charset="0"/>
              <a:buChar char="•"/>
            </a:pPr>
            <a:r>
              <a:rPr lang="en-NZ" dirty="0" smtClean="0"/>
              <a:t>when an interrupt occurs that places a blocked process in the Ready state; or periodically, based on a clock interrupt.</a:t>
            </a:r>
            <a:endParaRPr lang="en-US" dirty="0" smtClean="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385800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we describe the various scheduling policies, we will use the set of processes</a:t>
            </a:r>
          </a:p>
          <a:p>
            <a:r>
              <a:rPr lang="en-US" sz="1200" kern="1200" baseline="0" dirty="0" smtClean="0">
                <a:solidFill>
                  <a:schemeClr val="tx1"/>
                </a:solidFill>
                <a:latin typeface="+mn-lt"/>
                <a:ea typeface="+mn-ea"/>
                <a:cs typeface="+mn-cs"/>
              </a:rPr>
              <a:t>in Table 9.4 as a running example. We can think of these as batch jobs, with the</a:t>
            </a:r>
          </a:p>
          <a:p>
            <a:r>
              <a:rPr lang="en-US" sz="1200" kern="1200" baseline="0" dirty="0" smtClean="0">
                <a:solidFill>
                  <a:schemeClr val="tx1"/>
                </a:solidFill>
                <a:latin typeface="+mn-lt"/>
                <a:ea typeface="+mn-ea"/>
                <a:cs typeface="+mn-cs"/>
              </a:rPr>
              <a:t>service time being the total execution time required. Alternatively, we can consider</a:t>
            </a:r>
          </a:p>
          <a:p>
            <a:r>
              <a:rPr lang="en-US" sz="1200" kern="1200" baseline="0" dirty="0" smtClean="0">
                <a:solidFill>
                  <a:schemeClr val="tx1"/>
                </a:solidFill>
                <a:latin typeface="+mn-lt"/>
                <a:ea typeface="+mn-ea"/>
                <a:cs typeface="+mn-cs"/>
              </a:rPr>
              <a:t>these to be ongoing processes that require alternate use of the processor and I/O</a:t>
            </a:r>
          </a:p>
          <a:p>
            <a:r>
              <a:rPr lang="en-US" sz="1200" kern="1200" baseline="0" dirty="0" smtClean="0">
                <a:solidFill>
                  <a:schemeClr val="tx1"/>
                </a:solidFill>
                <a:latin typeface="+mn-lt"/>
                <a:ea typeface="+mn-ea"/>
                <a:cs typeface="+mn-cs"/>
              </a:rPr>
              <a:t>in a repetitive fashion. In this latter case, the service times represent the processor</a:t>
            </a:r>
          </a:p>
          <a:p>
            <a:r>
              <a:rPr lang="en-US" sz="1200" kern="1200" baseline="0" dirty="0" smtClean="0">
                <a:solidFill>
                  <a:schemeClr val="tx1"/>
                </a:solidFill>
                <a:latin typeface="+mn-lt"/>
                <a:ea typeface="+mn-ea"/>
                <a:cs typeface="+mn-cs"/>
              </a:rPr>
              <a:t>time required in one cycle. In either case, in terms of a queuing model, this quantity</a:t>
            </a:r>
          </a:p>
          <a:p>
            <a:r>
              <a:rPr lang="en-US" sz="1200" kern="1200" baseline="0" dirty="0" smtClean="0">
                <a:solidFill>
                  <a:schemeClr val="tx1"/>
                </a:solidFill>
                <a:latin typeface="+mn-lt"/>
                <a:ea typeface="+mn-ea"/>
                <a:cs typeface="+mn-cs"/>
              </a:rPr>
              <a:t>corresponds to the service time.</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3433242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For </a:t>
            </a:r>
            <a:r>
              <a:rPr lang="en-US" sz="1200" b="0" kern="1200" baseline="0" dirty="0" smtClean="0">
                <a:solidFill>
                  <a:schemeClr val="tx1"/>
                </a:solidFill>
                <a:latin typeface="+mn-lt"/>
                <a:ea typeface="+mn-ea"/>
                <a:cs typeface="+mn-cs"/>
              </a:rPr>
              <a:t>the example of Table 9.4 , Figure 9.5 shows the execution pattern for</a:t>
            </a:r>
          </a:p>
          <a:p>
            <a:r>
              <a:rPr lang="en-US" sz="1200" b="0" kern="1200" baseline="0" dirty="0" smtClean="0">
                <a:solidFill>
                  <a:schemeClr val="tx1"/>
                </a:solidFill>
                <a:latin typeface="+mn-lt"/>
                <a:ea typeface="+mn-ea"/>
                <a:cs typeface="+mn-cs"/>
              </a:rPr>
              <a:t>each policy for one cycle, and Table 9.5 summarizes some key results. First, the</a:t>
            </a:r>
          </a:p>
          <a:p>
            <a:r>
              <a:rPr lang="en-US" sz="1200" b="0" kern="1200" baseline="0" dirty="0" smtClean="0">
                <a:solidFill>
                  <a:schemeClr val="tx1"/>
                </a:solidFill>
                <a:latin typeface="+mn-lt"/>
                <a:ea typeface="+mn-ea"/>
                <a:cs typeface="+mn-cs"/>
              </a:rPr>
              <a:t>finish time of each process is determined. From this, we can determine the turnaround</a:t>
            </a:r>
          </a:p>
          <a:p>
            <a:r>
              <a:rPr lang="en-US" sz="1200" b="0" kern="1200" baseline="0" dirty="0" smtClean="0">
                <a:solidFill>
                  <a:schemeClr val="tx1"/>
                </a:solidFill>
                <a:latin typeface="+mn-lt"/>
                <a:ea typeface="+mn-ea"/>
                <a:cs typeface="+mn-cs"/>
              </a:rPr>
              <a:t>time. In terms of the queuing model, turnaround time (TAT) is the residence</a:t>
            </a:r>
          </a:p>
          <a:p>
            <a:r>
              <a:rPr lang="en-US" sz="1200" kern="1200" baseline="0" dirty="0" smtClean="0">
                <a:solidFill>
                  <a:schemeClr val="tx1"/>
                </a:solidFill>
                <a:latin typeface="+mn-lt"/>
                <a:ea typeface="+mn-ea"/>
                <a:cs typeface="+mn-cs"/>
              </a:rPr>
              <a:t>time </a:t>
            </a:r>
            <a:r>
              <a:rPr lang="en-US" sz="1200" i="1" kern="1200" baseline="0" dirty="0" smtClean="0">
                <a:solidFill>
                  <a:schemeClr val="tx1"/>
                </a:solidFill>
                <a:latin typeface="+mn-lt"/>
                <a:ea typeface="+mn-ea"/>
                <a:cs typeface="+mn-cs"/>
              </a:rPr>
              <a:t>T </a:t>
            </a:r>
            <a:r>
              <a:rPr lang="en-US" sz="1200" i="1" kern="1200" baseline="-25000" dirty="0" err="1" smtClean="0">
                <a:solidFill>
                  <a:schemeClr val="tx1"/>
                </a:solidFill>
                <a:latin typeface="+mn-lt"/>
                <a:ea typeface="+mn-ea"/>
                <a:cs typeface="+mn-cs"/>
              </a:rPr>
              <a:t>r</a:t>
            </a:r>
            <a:r>
              <a:rPr lang="en-US" sz="1200" i="1" kern="1200" baseline="0" dirty="0" smtClean="0">
                <a:solidFill>
                  <a:schemeClr val="tx1"/>
                </a:solidFill>
                <a:latin typeface="+mn-lt"/>
                <a:ea typeface="+mn-ea"/>
                <a:cs typeface="+mn-cs"/>
              </a:rPr>
              <a:t> , or total time that the item spends in the system (waiting time plus</a:t>
            </a:r>
          </a:p>
          <a:p>
            <a:r>
              <a:rPr lang="en-US" sz="1200" kern="1200" baseline="0" dirty="0" smtClean="0">
                <a:solidFill>
                  <a:schemeClr val="tx1"/>
                </a:solidFill>
                <a:latin typeface="+mn-lt"/>
                <a:ea typeface="+mn-ea"/>
                <a:cs typeface="+mn-cs"/>
              </a:rPr>
              <a:t>service time). A more useful figure is the normalized turnaround time, which</a:t>
            </a:r>
          </a:p>
          <a:p>
            <a:r>
              <a:rPr lang="en-US" sz="1200" kern="1200" baseline="0" dirty="0" smtClean="0">
                <a:solidFill>
                  <a:schemeClr val="tx1"/>
                </a:solidFill>
                <a:latin typeface="+mn-lt"/>
                <a:ea typeface="+mn-ea"/>
                <a:cs typeface="+mn-cs"/>
              </a:rPr>
              <a:t>is the ratio of turnaround time to service time. This value indicates the relative</a:t>
            </a:r>
          </a:p>
          <a:p>
            <a:r>
              <a:rPr lang="en-US" sz="1200" kern="1200" baseline="0" dirty="0" smtClean="0">
                <a:solidFill>
                  <a:schemeClr val="tx1"/>
                </a:solidFill>
                <a:latin typeface="+mn-lt"/>
                <a:ea typeface="+mn-ea"/>
                <a:cs typeface="+mn-cs"/>
              </a:rPr>
              <a:t>delay experienced by a process. Typically, the longer the process execution time,</a:t>
            </a:r>
          </a:p>
          <a:p>
            <a:r>
              <a:rPr lang="en-US" sz="1200" kern="1200" baseline="0" dirty="0" smtClean="0">
                <a:solidFill>
                  <a:schemeClr val="tx1"/>
                </a:solidFill>
                <a:latin typeface="+mn-lt"/>
                <a:ea typeface="+mn-ea"/>
                <a:cs typeface="+mn-cs"/>
              </a:rPr>
              <a:t>the greater is the absolute amount of delay that can be tolerated. The minimum</a:t>
            </a:r>
          </a:p>
          <a:p>
            <a:r>
              <a:rPr lang="en-US" sz="1200" kern="1200" baseline="0" dirty="0" smtClean="0">
                <a:solidFill>
                  <a:schemeClr val="tx1"/>
                </a:solidFill>
                <a:latin typeface="+mn-lt"/>
                <a:ea typeface="+mn-ea"/>
                <a:cs typeface="+mn-cs"/>
              </a:rPr>
              <a:t>possible value for this ratio is 1.0; increasing values correspond to a decreasing</a:t>
            </a:r>
          </a:p>
          <a:p>
            <a:r>
              <a:rPr lang="en-US" sz="1200" kern="1200" baseline="0" dirty="0" smtClean="0">
                <a:solidFill>
                  <a:schemeClr val="tx1"/>
                </a:solidFill>
                <a:latin typeface="+mn-lt"/>
                <a:ea typeface="+mn-ea"/>
                <a:cs typeface="+mn-cs"/>
              </a:rPr>
              <a:t>level of service.</a:t>
            </a:r>
          </a:p>
          <a:p>
            <a:endParaRPr lang="en-US" sz="1200" kern="1200" baseline="0" dirty="0" smtClean="0">
              <a:solidFill>
                <a:schemeClr val="tx1"/>
              </a:solidFill>
              <a:latin typeface="+mn-lt"/>
              <a:ea typeface="+mn-ea"/>
              <a:cs typeface="+mn-cs"/>
            </a:endParaRPr>
          </a:p>
          <a:p>
            <a:endParaRPr lang="en-NZ"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376856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In a multiprogramming system, multiple processes exist concurrently in main memory.</a:t>
            </a:r>
          </a:p>
          <a:p>
            <a:r>
              <a:rPr lang="en-US" sz="1200" kern="1200" baseline="0" dirty="0" smtClean="0">
                <a:solidFill>
                  <a:schemeClr val="tx1"/>
                </a:solidFill>
                <a:latin typeface="+mn-lt"/>
                <a:ea typeface="+mn-ea"/>
                <a:cs typeface="+mn-cs"/>
              </a:rPr>
              <a:t>Each process alternates between using a processor and waiting for some event</a:t>
            </a:r>
          </a:p>
          <a:p>
            <a:r>
              <a:rPr lang="en-US" sz="1200" kern="1200" baseline="0" dirty="0" smtClean="0">
                <a:solidFill>
                  <a:schemeClr val="tx1"/>
                </a:solidFill>
                <a:latin typeface="+mn-lt"/>
                <a:ea typeface="+mn-ea"/>
                <a:cs typeface="+mn-cs"/>
              </a:rPr>
              <a:t>to occur, such as the completion of an I/O operation. The processor or processors</a:t>
            </a:r>
          </a:p>
          <a:p>
            <a:r>
              <a:rPr lang="en-US" sz="1200" kern="1200" baseline="0" dirty="0" smtClean="0">
                <a:solidFill>
                  <a:schemeClr val="tx1"/>
                </a:solidFill>
                <a:latin typeface="+mn-lt"/>
                <a:ea typeface="+mn-ea"/>
                <a:cs typeface="+mn-cs"/>
              </a:rPr>
              <a:t>are kept busy by executing one process while the others wait.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key to multiprogramming is scheduling. In fact, four types of scheduling are</a:t>
            </a:r>
          </a:p>
          <a:p>
            <a:r>
              <a:rPr lang="en-US" sz="1200" kern="1200" baseline="0" dirty="0" smtClean="0">
                <a:solidFill>
                  <a:schemeClr val="tx1"/>
                </a:solidFill>
                <a:latin typeface="+mn-lt"/>
                <a:ea typeface="+mn-ea"/>
                <a:cs typeface="+mn-cs"/>
              </a:rPr>
              <a:t>typically involved (Table 9.1). One of these, I/O scheduling, is more conveniently addressed</a:t>
            </a:r>
          </a:p>
          <a:p>
            <a:r>
              <a:rPr lang="en-US" sz="1200" kern="1200" baseline="0" dirty="0" smtClean="0">
                <a:solidFill>
                  <a:schemeClr val="tx1"/>
                </a:solidFill>
                <a:latin typeface="+mn-lt"/>
                <a:ea typeface="+mn-ea"/>
                <a:cs typeface="+mn-cs"/>
              </a:rPr>
              <a:t>in Chapter 11, where I/O is discussed. The remaining three types of scheduling,</a:t>
            </a:r>
          </a:p>
          <a:p>
            <a:r>
              <a:rPr lang="en-US" sz="1200" kern="1200" baseline="0" dirty="0" smtClean="0">
                <a:solidFill>
                  <a:schemeClr val="tx1"/>
                </a:solidFill>
                <a:latin typeface="+mn-lt"/>
                <a:ea typeface="+mn-ea"/>
                <a:cs typeface="+mn-cs"/>
              </a:rPr>
              <a:t>which are types of processor scheduling, are addressed in this chapter and the next.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chapter begins with an examination of the three types of processor scheduling,</a:t>
            </a:r>
          </a:p>
          <a:p>
            <a:r>
              <a:rPr lang="en-US" sz="1200" kern="1200" baseline="0" dirty="0" smtClean="0">
                <a:solidFill>
                  <a:schemeClr val="tx1"/>
                </a:solidFill>
                <a:latin typeface="+mn-lt"/>
                <a:ea typeface="+mn-ea"/>
                <a:cs typeface="+mn-cs"/>
              </a:rPr>
              <a:t>showing how they are related. We see that long-term scheduling and </a:t>
            </a:r>
            <a:r>
              <a:rPr lang="en-US" sz="1200" kern="1200" baseline="0" dirty="0" err="1" smtClean="0">
                <a:solidFill>
                  <a:schemeClr val="tx1"/>
                </a:solidFill>
                <a:latin typeface="+mn-lt"/>
                <a:ea typeface="+mn-ea"/>
                <a:cs typeface="+mn-cs"/>
              </a:rPr>
              <a:t>mediumterm</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scheduling are driven primarily by performance concerns related to the degree</a:t>
            </a:r>
          </a:p>
          <a:p>
            <a:r>
              <a:rPr lang="en-US" sz="1200" kern="1200" baseline="0" dirty="0" smtClean="0">
                <a:solidFill>
                  <a:schemeClr val="tx1"/>
                </a:solidFill>
                <a:latin typeface="+mn-lt"/>
                <a:ea typeface="+mn-ea"/>
                <a:cs typeface="+mn-cs"/>
              </a:rPr>
              <a:t>of multiprogramming. These issues are dealt with to some extent in Chapter 3 and in</a:t>
            </a:r>
          </a:p>
          <a:p>
            <a:r>
              <a:rPr lang="en-US" sz="1200" kern="1200" baseline="0" dirty="0" smtClean="0">
                <a:solidFill>
                  <a:schemeClr val="tx1"/>
                </a:solidFill>
                <a:latin typeface="+mn-lt"/>
                <a:ea typeface="+mn-ea"/>
                <a:cs typeface="+mn-cs"/>
              </a:rPr>
              <a:t>more detail in Chapters 7 and 8. Thus, the remainder of this chapter concentrates on</a:t>
            </a:r>
          </a:p>
          <a:p>
            <a:r>
              <a:rPr lang="en-US" sz="1200" kern="1200" baseline="0" dirty="0" smtClean="0">
                <a:solidFill>
                  <a:schemeClr val="tx1"/>
                </a:solidFill>
                <a:latin typeface="+mn-lt"/>
                <a:ea typeface="+mn-ea"/>
                <a:cs typeface="+mn-cs"/>
              </a:rPr>
              <a:t>short-term scheduling and is limited to a consideration of scheduling on a uniprocessor</a:t>
            </a:r>
          </a:p>
          <a:p>
            <a:r>
              <a:rPr lang="en-US" sz="1200" kern="1200" baseline="0" dirty="0" smtClean="0">
                <a:solidFill>
                  <a:schemeClr val="tx1"/>
                </a:solidFill>
                <a:latin typeface="+mn-lt"/>
                <a:ea typeface="+mn-ea"/>
                <a:cs typeface="+mn-cs"/>
              </a:rPr>
              <a:t>system. Because the use of multiple processors adds additional complexity, it</a:t>
            </a:r>
          </a:p>
          <a:p>
            <a:r>
              <a:rPr lang="en-US" sz="1200" kern="1200" baseline="0" dirty="0" smtClean="0">
                <a:solidFill>
                  <a:schemeClr val="tx1"/>
                </a:solidFill>
                <a:latin typeface="+mn-lt"/>
                <a:ea typeface="+mn-ea"/>
                <a:cs typeface="+mn-cs"/>
              </a:rPr>
              <a:t>is best to focus on the uniprocessor case first, so that the differences among scheduling</a:t>
            </a:r>
          </a:p>
          <a:p>
            <a:r>
              <a:rPr lang="en-US" sz="1200" kern="1200" baseline="0" dirty="0" smtClean="0">
                <a:solidFill>
                  <a:schemeClr val="tx1"/>
                </a:solidFill>
                <a:latin typeface="+mn-lt"/>
                <a:ea typeface="+mn-ea"/>
                <a:cs typeface="+mn-cs"/>
              </a:rPr>
              <a:t>algorithms can be clearly seen.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3751346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Table 9.5 </a:t>
            </a:r>
          </a:p>
          <a:p>
            <a:r>
              <a:rPr lang="en-US" sz="1200" kern="1200" baseline="0" dirty="0" smtClean="0">
                <a:solidFill>
                  <a:schemeClr val="tx1"/>
                </a:solidFill>
                <a:latin typeface="+mn-lt"/>
                <a:ea typeface="+mn-ea"/>
                <a:cs typeface="+mn-cs"/>
              </a:rPr>
              <a:t>A comparison of scheduling policies summarizing some key results of Figure 9.5.</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2921623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The simplest scheduling policy is first-come-first-served</a:t>
            </a:r>
          </a:p>
          <a:p>
            <a:r>
              <a:rPr lang="en-US" sz="1200" kern="1200" baseline="0" dirty="0" smtClean="0">
                <a:solidFill>
                  <a:schemeClr val="tx1"/>
                </a:solidFill>
                <a:latin typeface="+mn-lt"/>
                <a:ea typeface="+mn-ea"/>
                <a:cs typeface="+mn-cs"/>
              </a:rPr>
              <a:t>(FCFS), also known as first-in-first-out (FIFO) or a strict queuing scheme.</a:t>
            </a:r>
          </a:p>
          <a:p>
            <a:r>
              <a:rPr lang="en-US" sz="1200" kern="1200" baseline="0" dirty="0" smtClean="0">
                <a:solidFill>
                  <a:schemeClr val="tx1"/>
                </a:solidFill>
                <a:latin typeface="+mn-lt"/>
                <a:ea typeface="+mn-ea"/>
                <a:cs typeface="+mn-cs"/>
              </a:rPr>
              <a:t>As each process becomes ready, it joins the ready queue. When the currently</a:t>
            </a:r>
          </a:p>
          <a:p>
            <a:r>
              <a:rPr lang="en-US" sz="1200" kern="1200" baseline="0" dirty="0" smtClean="0">
                <a:solidFill>
                  <a:schemeClr val="tx1"/>
                </a:solidFill>
                <a:latin typeface="+mn-lt"/>
                <a:ea typeface="+mn-ea"/>
                <a:cs typeface="+mn-cs"/>
              </a:rPr>
              <a:t>running process ceases to execute, the process that has been in the ready queue the</a:t>
            </a:r>
          </a:p>
          <a:p>
            <a:r>
              <a:rPr lang="en-US" sz="1200" kern="1200" baseline="0" dirty="0" smtClean="0">
                <a:solidFill>
                  <a:schemeClr val="tx1"/>
                </a:solidFill>
                <a:latin typeface="+mn-lt"/>
                <a:ea typeface="+mn-ea"/>
                <a:cs typeface="+mn-cs"/>
              </a:rPr>
              <a:t>longest is selected for running.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FCFS performs much better for long processes than short ones.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Another difficulty with FCFS is that it tends to favor processor-bound processes</a:t>
            </a:r>
          </a:p>
          <a:p>
            <a:r>
              <a:rPr lang="en-US" sz="1200" kern="1200" baseline="0" dirty="0" smtClean="0">
                <a:solidFill>
                  <a:schemeClr val="tx1"/>
                </a:solidFill>
                <a:latin typeface="+mn-lt"/>
                <a:ea typeface="+mn-ea"/>
                <a:cs typeface="+mn-cs"/>
              </a:rPr>
              <a:t>over I/O-bound processes. Consider that there is a collection of processes, one of</a:t>
            </a:r>
          </a:p>
          <a:p>
            <a:r>
              <a:rPr lang="en-US" sz="1200" kern="1200" baseline="0" dirty="0" smtClean="0">
                <a:solidFill>
                  <a:schemeClr val="tx1"/>
                </a:solidFill>
                <a:latin typeface="+mn-lt"/>
                <a:ea typeface="+mn-ea"/>
                <a:cs typeface="+mn-cs"/>
              </a:rPr>
              <a:t>which mostly uses the processor (processor bound) and a number of which favor I/O</a:t>
            </a:r>
          </a:p>
          <a:p>
            <a:r>
              <a:rPr lang="en-US" sz="1200" kern="1200" baseline="0" dirty="0" smtClean="0">
                <a:solidFill>
                  <a:schemeClr val="tx1"/>
                </a:solidFill>
                <a:latin typeface="+mn-lt"/>
                <a:ea typeface="+mn-ea"/>
                <a:cs typeface="+mn-cs"/>
              </a:rPr>
              <a:t>(I/O bound). When a processor-bound process is running, all of the I/O bound processes</a:t>
            </a:r>
          </a:p>
          <a:p>
            <a:r>
              <a:rPr lang="en-US" sz="1200" kern="1200" baseline="0" dirty="0" smtClean="0">
                <a:solidFill>
                  <a:schemeClr val="tx1"/>
                </a:solidFill>
                <a:latin typeface="+mn-lt"/>
                <a:ea typeface="+mn-ea"/>
                <a:cs typeface="+mn-cs"/>
              </a:rPr>
              <a:t>must wait. Some of these may be in I/O queues (blocked state) but may move</a:t>
            </a:r>
          </a:p>
          <a:p>
            <a:r>
              <a:rPr lang="en-US" sz="1200" kern="1200" baseline="0" dirty="0" smtClean="0">
                <a:solidFill>
                  <a:schemeClr val="tx1"/>
                </a:solidFill>
                <a:latin typeface="+mn-lt"/>
                <a:ea typeface="+mn-ea"/>
                <a:cs typeface="+mn-cs"/>
              </a:rPr>
              <a:t>back to the ready queue while the processor-bound process is executing. At this point,</a:t>
            </a:r>
          </a:p>
          <a:p>
            <a:r>
              <a:rPr lang="en-US" sz="1200" kern="1200" baseline="0" dirty="0" smtClean="0">
                <a:solidFill>
                  <a:schemeClr val="tx1"/>
                </a:solidFill>
                <a:latin typeface="+mn-lt"/>
                <a:ea typeface="+mn-ea"/>
                <a:cs typeface="+mn-cs"/>
              </a:rPr>
              <a:t>most or all of the I/O devices may be idle, even though there is potentially work for</a:t>
            </a:r>
          </a:p>
          <a:p>
            <a:r>
              <a:rPr lang="en-US" sz="1200" kern="1200" baseline="0" dirty="0" smtClean="0">
                <a:solidFill>
                  <a:schemeClr val="tx1"/>
                </a:solidFill>
                <a:latin typeface="+mn-lt"/>
                <a:ea typeface="+mn-ea"/>
                <a:cs typeface="+mn-cs"/>
              </a:rPr>
              <a:t>them to do. When the currently running process leaves the Running state, the ready</a:t>
            </a:r>
          </a:p>
          <a:p>
            <a:r>
              <a:rPr lang="en-US" sz="1200" kern="1200" baseline="0" dirty="0" smtClean="0">
                <a:solidFill>
                  <a:schemeClr val="tx1"/>
                </a:solidFill>
                <a:latin typeface="+mn-lt"/>
                <a:ea typeface="+mn-ea"/>
                <a:cs typeface="+mn-cs"/>
              </a:rPr>
              <a:t>I/O-bound processes quickly move through the Running state and become blocked on</a:t>
            </a:r>
          </a:p>
          <a:p>
            <a:r>
              <a:rPr lang="en-US" sz="1200" kern="1200" baseline="0" dirty="0" smtClean="0">
                <a:solidFill>
                  <a:schemeClr val="tx1"/>
                </a:solidFill>
                <a:latin typeface="+mn-lt"/>
                <a:ea typeface="+mn-ea"/>
                <a:cs typeface="+mn-cs"/>
              </a:rPr>
              <a:t>I/O events. If the processor-bound process is also blocked, the processor becomes idle.</a:t>
            </a:r>
          </a:p>
          <a:p>
            <a:r>
              <a:rPr lang="en-US" sz="1200" kern="1200" baseline="0" dirty="0" smtClean="0">
                <a:solidFill>
                  <a:schemeClr val="tx1"/>
                </a:solidFill>
                <a:latin typeface="+mn-lt"/>
                <a:ea typeface="+mn-ea"/>
                <a:cs typeface="+mn-cs"/>
              </a:rPr>
              <a:t>Thus, FCFS may result in inefficient use of both the processor and the I/O devices.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FCFS is not an attractive alternative on its own for a </a:t>
            </a:r>
            <a:r>
              <a:rPr lang="en-US" sz="1200" kern="1200" baseline="0" dirty="0" err="1" smtClean="0">
                <a:solidFill>
                  <a:schemeClr val="tx1"/>
                </a:solidFill>
                <a:latin typeface="+mn-lt"/>
                <a:ea typeface="+mn-ea"/>
                <a:cs typeface="+mn-cs"/>
              </a:rPr>
              <a:t>uniprocessor</a:t>
            </a:r>
            <a:r>
              <a:rPr lang="en-US" sz="1200" kern="1200" baseline="0" dirty="0" smtClean="0">
                <a:solidFill>
                  <a:schemeClr val="tx1"/>
                </a:solidFill>
                <a:latin typeface="+mn-lt"/>
                <a:ea typeface="+mn-ea"/>
                <a:cs typeface="+mn-cs"/>
              </a:rPr>
              <a:t> system.</a:t>
            </a:r>
          </a:p>
          <a:p>
            <a:r>
              <a:rPr lang="en-US" sz="1200" kern="1200" baseline="0" dirty="0" smtClean="0">
                <a:solidFill>
                  <a:schemeClr val="tx1"/>
                </a:solidFill>
                <a:latin typeface="+mn-lt"/>
                <a:ea typeface="+mn-ea"/>
                <a:cs typeface="+mn-cs"/>
              </a:rPr>
              <a:t>However, it is often combined with a priority scheme to provide an effective scheduler.</a:t>
            </a:r>
          </a:p>
          <a:p>
            <a:r>
              <a:rPr lang="en-US" sz="1200" kern="1200" baseline="0" dirty="0" smtClean="0">
                <a:solidFill>
                  <a:schemeClr val="tx1"/>
                </a:solidFill>
                <a:latin typeface="+mn-lt"/>
                <a:ea typeface="+mn-ea"/>
                <a:cs typeface="+mn-cs"/>
              </a:rPr>
              <a:t>Thus, the scheduler may maintain a number of queues, one for each priority</a:t>
            </a:r>
          </a:p>
          <a:p>
            <a:r>
              <a:rPr lang="en-US" sz="1200" kern="1200" baseline="0" dirty="0" smtClean="0">
                <a:solidFill>
                  <a:schemeClr val="tx1"/>
                </a:solidFill>
                <a:latin typeface="+mn-lt"/>
                <a:ea typeface="+mn-ea"/>
                <a:cs typeface="+mn-cs"/>
              </a:rPr>
              <a:t>level, and dispatch within each queue on a first-come-first-served basis. We see one</a:t>
            </a:r>
          </a:p>
          <a:p>
            <a:r>
              <a:rPr lang="en-US" sz="1200" kern="1200" baseline="0" dirty="0" smtClean="0">
                <a:solidFill>
                  <a:schemeClr val="tx1"/>
                </a:solidFill>
                <a:latin typeface="+mn-lt"/>
                <a:ea typeface="+mn-ea"/>
                <a:cs typeface="+mn-cs"/>
              </a:rPr>
              <a:t>example of such a system later, in our discussion of feedback scheduling.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947489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A straightforward way to reduce the penalty that short jobs suffer</a:t>
            </a:r>
          </a:p>
          <a:p>
            <a:r>
              <a:rPr lang="en-US" sz="1200" kern="1200" baseline="0" dirty="0" smtClean="0">
                <a:solidFill>
                  <a:schemeClr val="tx1"/>
                </a:solidFill>
                <a:latin typeface="+mn-lt"/>
                <a:ea typeface="+mn-ea"/>
                <a:cs typeface="+mn-cs"/>
              </a:rPr>
              <a:t>with FCFS is to use preemption based on a clock. The simplest such policy is round</a:t>
            </a:r>
          </a:p>
          <a:p>
            <a:r>
              <a:rPr lang="en-US" sz="1200" kern="1200" baseline="0" dirty="0" smtClean="0">
                <a:solidFill>
                  <a:schemeClr val="tx1"/>
                </a:solidFill>
                <a:latin typeface="+mn-lt"/>
                <a:ea typeface="+mn-ea"/>
                <a:cs typeface="+mn-cs"/>
              </a:rPr>
              <a:t>robin. A clock interrupt is generated at periodic intervals. When the interrupt</a:t>
            </a:r>
          </a:p>
          <a:p>
            <a:r>
              <a:rPr lang="en-US" sz="1200" kern="1200" baseline="0" dirty="0" smtClean="0">
                <a:solidFill>
                  <a:schemeClr val="tx1"/>
                </a:solidFill>
                <a:latin typeface="+mn-lt"/>
                <a:ea typeface="+mn-ea"/>
                <a:cs typeface="+mn-cs"/>
              </a:rPr>
              <a:t>occurs, the currently running process is placed in the ready queue, and the next</a:t>
            </a:r>
          </a:p>
          <a:p>
            <a:r>
              <a:rPr lang="en-US" sz="1200" kern="1200" baseline="0" dirty="0" smtClean="0">
                <a:solidFill>
                  <a:schemeClr val="tx1"/>
                </a:solidFill>
                <a:latin typeface="+mn-lt"/>
                <a:ea typeface="+mn-ea"/>
                <a:cs typeface="+mn-cs"/>
              </a:rPr>
              <a:t>ready job is selected on a FCFS basis. This technique is also known as </a:t>
            </a:r>
            <a:r>
              <a:rPr lang="en-US" sz="1200" b="1" kern="1200" baseline="0" dirty="0" smtClean="0">
                <a:solidFill>
                  <a:schemeClr val="tx1"/>
                </a:solidFill>
                <a:latin typeface="+mn-lt"/>
                <a:ea typeface="+mn-ea"/>
                <a:cs typeface="+mn-cs"/>
              </a:rPr>
              <a:t>time slicing ,</a:t>
            </a:r>
          </a:p>
          <a:p>
            <a:r>
              <a:rPr lang="en-US" sz="1200" kern="1200" baseline="0" dirty="0" smtClean="0">
                <a:solidFill>
                  <a:schemeClr val="tx1"/>
                </a:solidFill>
                <a:latin typeface="+mn-lt"/>
                <a:ea typeface="+mn-ea"/>
                <a:cs typeface="+mn-cs"/>
              </a:rPr>
              <a:t>because each process is given a slice of time before being preempted.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With round robin, the principal design issue is the length of the time quantum,</a:t>
            </a:r>
          </a:p>
          <a:p>
            <a:r>
              <a:rPr lang="en-US" sz="1200" kern="1200" baseline="0" dirty="0" smtClean="0">
                <a:solidFill>
                  <a:schemeClr val="tx1"/>
                </a:solidFill>
                <a:latin typeface="+mn-lt"/>
                <a:ea typeface="+mn-ea"/>
                <a:cs typeface="+mn-cs"/>
              </a:rPr>
              <a:t>or slice, to be used. If the quantum is very short, then short processes will move</a:t>
            </a:r>
          </a:p>
          <a:p>
            <a:r>
              <a:rPr lang="en-US" sz="1200" kern="1200" baseline="0" dirty="0" smtClean="0">
                <a:solidFill>
                  <a:schemeClr val="tx1"/>
                </a:solidFill>
                <a:latin typeface="+mn-lt"/>
                <a:ea typeface="+mn-ea"/>
                <a:cs typeface="+mn-cs"/>
              </a:rPr>
              <a:t>through the system relatively quickly. On the other hand, there is processing overhead</a:t>
            </a:r>
          </a:p>
          <a:p>
            <a:r>
              <a:rPr lang="en-US" sz="1200" kern="1200" baseline="0" dirty="0" smtClean="0">
                <a:solidFill>
                  <a:schemeClr val="tx1"/>
                </a:solidFill>
                <a:latin typeface="+mn-lt"/>
                <a:ea typeface="+mn-ea"/>
                <a:cs typeface="+mn-cs"/>
              </a:rPr>
              <a:t>involved in handling the clock interrupt and performing the scheduling and</a:t>
            </a:r>
          </a:p>
          <a:p>
            <a:r>
              <a:rPr lang="en-US" sz="1200" kern="1200" baseline="0" dirty="0" smtClean="0">
                <a:solidFill>
                  <a:schemeClr val="tx1"/>
                </a:solidFill>
                <a:latin typeface="+mn-lt"/>
                <a:ea typeface="+mn-ea"/>
                <a:cs typeface="+mn-cs"/>
              </a:rPr>
              <a:t>dispatching function. Thus, very short time quanta should be avoided.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Round robin is particularly effective in a general-purpose time-sharing system</a:t>
            </a:r>
          </a:p>
          <a:p>
            <a:r>
              <a:rPr lang="en-US" sz="1200" kern="1200" baseline="0" dirty="0" smtClean="0">
                <a:solidFill>
                  <a:schemeClr val="tx1"/>
                </a:solidFill>
                <a:latin typeface="+mn-lt"/>
                <a:ea typeface="+mn-ea"/>
                <a:cs typeface="+mn-cs"/>
              </a:rPr>
              <a:t>or transaction processing system. One drawback to round robin is its relative </a:t>
            </a:r>
          </a:p>
          <a:p>
            <a:r>
              <a:rPr lang="en-US" sz="1200" kern="1200" baseline="0" dirty="0" smtClean="0">
                <a:solidFill>
                  <a:schemeClr val="tx1"/>
                </a:solidFill>
                <a:latin typeface="+mn-lt"/>
                <a:ea typeface="+mn-ea"/>
                <a:cs typeface="+mn-cs"/>
              </a:rPr>
              <a:t>treatment of processor-bound and I/O-bound processes. Generally, an I/O-bound</a:t>
            </a:r>
          </a:p>
          <a:p>
            <a:r>
              <a:rPr lang="en-US" sz="1200" kern="1200" baseline="0" dirty="0" smtClean="0">
                <a:solidFill>
                  <a:schemeClr val="tx1"/>
                </a:solidFill>
                <a:latin typeface="+mn-lt"/>
                <a:ea typeface="+mn-ea"/>
                <a:cs typeface="+mn-cs"/>
              </a:rPr>
              <a:t>process has a shorter processor burst (amount of time spent executing between I/O</a:t>
            </a:r>
          </a:p>
          <a:p>
            <a:r>
              <a:rPr lang="en-US" sz="1200" kern="1200" baseline="0" dirty="0" smtClean="0">
                <a:solidFill>
                  <a:schemeClr val="tx1"/>
                </a:solidFill>
                <a:latin typeface="+mn-lt"/>
                <a:ea typeface="+mn-ea"/>
                <a:cs typeface="+mn-cs"/>
              </a:rPr>
              <a:t>operations) than a processor-bound process. If there is a mix of processor-bound</a:t>
            </a:r>
          </a:p>
          <a:p>
            <a:r>
              <a:rPr lang="en-US" sz="1200" kern="1200" baseline="0" dirty="0" smtClean="0">
                <a:solidFill>
                  <a:schemeClr val="tx1"/>
                </a:solidFill>
                <a:latin typeface="+mn-lt"/>
                <a:ea typeface="+mn-ea"/>
                <a:cs typeface="+mn-cs"/>
              </a:rPr>
              <a:t>and I/O-bound processes, then the following will happen: An I/O-bound process</a:t>
            </a:r>
          </a:p>
          <a:p>
            <a:r>
              <a:rPr lang="en-US" sz="1200" kern="1200" baseline="0" dirty="0" smtClean="0">
                <a:solidFill>
                  <a:schemeClr val="tx1"/>
                </a:solidFill>
                <a:latin typeface="+mn-lt"/>
                <a:ea typeface="+mn-ea"/>
                <a:cs typeface="+mn-cs"/>
              </a:rPr>
              <a:t>uses a processor for a short period and then is blocked for I/O; it waits for the</a:t>
            </a:r>
          </a:p>
          <a:p>
            <a:r>
              <a:rPr lang="en-US" sz="1200" kern="1200" baseline="0" dirty="0" smtClean="0">
                <a:solidFill>
                  <a:schemeClr val="tx1"/>
                </a:solidFill>
                <a:latin typeface="+mn-lt"/>
                <a:ea typeface="+mn-ea"/>
                <a:cs typeface="+mn-cs"/>
              </a:rPr>
              <a:t>I/O operation to complete and then joins the ready queue. On the other hand, a</a:t>
            </a:r>
          </a:p>
          <a:p>
            <a:r>
              <a:rPr lang="en-US" sz="1200" kern="1200" baseline="0" dirty="0" smtClean="0">
                <a:solidFill>
                  <a:schemeClr val="tx1"/>
                </a:solidFill>
                <a:latin typeface="+mn-lt"/>
                <a:ea typeface="+mn-ea"/>
                <a:cs typeface="+mn-cs"/>
              </a:rPr>
              <a:t>processor-bound process generally uses a complete time quantum while executing</a:t>
            </a:r>
          </a:p>
          <a:p>
            <a:r>
              <a:rPr lang="en-US" sz="1200" kern="1200" baseline="0" dirty="0" smtClean="0">
                <a:solidFill>
                  <a:schemeClr val="tx1"/>
                </a:solidFill>
                <a:latin typeface="+mn-lt"/>
                <a:ea typeface="+mn-ea"/>
                <a:cs typeface="+mn-cs"/>
              </a:rPr>
              <a:t>and immediately returns to the ready queue. Thus, processor-bound processes</a:t>
            </a:r>
          </a:p>
          <a:p>
            <a:r>
              <a:rPr lang="en-US" sz="1200" kern="1200" baseline="0" dirty="0" smtClean="0">
                <a:solidFill>
                  <a:schemeClr val="tx1"/>
                </a:solidFill>
                <a:latin typeface="+mn-lt"/>
                <a:ea typeface="+mn-ea"/>
                <a:cs typeface="+mn-cs"/>
              </a:rPr>
              <a:t>tend to receive an unfair portion of processor time, which results in poor performance</a:t>
            </a:r>
          </a:p>
          <a:p>
            <a:r>
              <a:rPr lang="en-US" sz="1200" kern="1200" baseline="0" dirty="0" smtClean="0">
                <a:solidFill>
                  <a:schemeClr val="tx1"/>
                </a:solidFill>
                <a:latin typeface="+mn-lt"/>
                <a:ea typeface="+mn-ea"/>
                <a:cs typeface="+mn-cs"/>
              </a:rPr>
              <a:t>for I/O-bound processes, inefficient use of I/O devices, and an increase in the</a:t>
            </a:r>
          </a:p>
          <a:p>
            <a:r>
              <a:rPr lang="en-US" sz="1200" kern="1200" baseline="0" dirty="0" smtClean="0">
                <a:solidFill>
                  <a:schemeClr val="tx1"/>
                </a:solidFill>
                <a:latin typeface="+mn-lt"/>
                <a:ea typeface="+mn-ea"/>
                <a:cs typeface="+mn-cs"/>
              </a:rPr>
              <a:t>variance of response time.</a:t>
            </a:r>
          </a:p>
          <a:p>
            <a:endParaRPr lang="en-US" sz="1200" kern="1200" baseline="0" dirty="0" smtClean="0">
              <a:solidFill>
                <a:schemeClr val="tx1"/>
              </a:solidFill>
              <a:latin typeface="+mn-lt"/>
              <a:ea typeface="+mn-ea"/>
              <a:cs typeface="+mn-cs"/>
            </a:endParaRPr>
          </a:p>
          <a:p>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3873573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One useful guide is that the time quantum should be slightly greater than the time required for</a:t>
            </a:r>
          </a:p>
          <a:p>
            <a:r>
              <a:rPr lang="en-US" sz="1200" kern="1200" baseline="0" dirty="0" smtClean="0">
                <a:solidFill>
                  <a:schemeClr val="tx1"/>
                </a:solidFill>
                <a:latin typeface="+mn-lt"/>
                <a:ea typeface="+mn-ea"/>
                <a:cs typeface="+mn-cs"/>
              </a:rPr>
              <a:t>a typical interaction or process function. If it is less, then most processes will require</a:t>
            </a:r>
          </a:p>
          <a:p>
            <a:r>
              <a:rPr lang="en-US" sz="1200" kern="1200" baseline="0" dirty="0" smtClean="0">
                <a:solidFill>
                  <a:schemeClr val="tx1"/>
                </a:solidFill>
                <a:latin typeface="+mn-lt"/>
                <a:ea typeface="+mn-ea"/>
                <a:cs typeface="+mn-cs"/>
              </a:rPr>
              <a:t>at least two time quanta. Figure 9.6 illustrates the effect this has on response time.</a:t>
            </a:r>
          </a:p>
          <a:p>
            <a:r>
              <a:rPr lang="en-US" sz="1200" kern="1200" baseline="0" dirty="0" smtClean="0">
                <a:solidFill>
                  <a:schemeClr val="tx1"/>
                </a:solidFill>
                <a:latin typeface="+mn-lt"/>
                <a:ea typeface="+mn-ea"/>
                <a:cs typeface="+mn-cs"/>
              </a:rPr>
              <a:t>Note that in the limiting case of a time quantum that is longer than the longest running</a:t>
            </a:r>
          </a:p>
          <a:p>
            <a:r>
              <a:rPr lang="en-US" sz="1200" kern="1200" baseline="0" dirty="0" smtClean="0">
                <a:solidFill>
                  <a:schemeClr val="tx1"/>
                </a:solidFill>
                <a:latin typeface="+mn-lt"/>
                <a:ea typeface="+mn-ea"/>
                <a:cs typeface="+mn-cs"/>
              </a:rPr>
              <a:t>process, round robin degenerates to FCFS.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3624853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[HALD91] suggests a refinement to round robin that he refers to as a virtual</a:t>
            </a:r>
          </a:p>
          <a:p>
            <a:r>
              <a:rPr lang="en-US" sz="1200" kern="1200" baseline="0" dirty="0" smtClean="0">
                <a:solidFill>
                  <a:schemeClr val="tx1"/>
                </a:solidFill>
                <a:latin typeface="+mn-lt"/>
                <a:ea typeface="+mn-ea"/>
                <a:cs typeface="+mn-cs"/>
              </a:rPr>
              <a:t>round robin (VRR) and that avoids this unfairness. Figure 9.7 illustrates the scheme.</a:t>
            </a:r>
          </a:p>
          <a:p>
            <a:r>
              <a:rPr lang="en-US" sz="1200" kern="1200" baseline="0" dirty="0" smtClean="0">
                <a:solidFill>
                  <a:schemeClr val="tx1"/>
                </a:solidFill>
                <a:latin typeface="+mn-lt"/>
                <a:ea typeface="+mn-ea"/>
                <a:cs typeface="+mn-cs"/>
              </a:rPr>
              <a:t>New processes arrive and join the ready queue, which is managed on an FCFS basis.</a:t>
            </a:r>
          </a:p>
          <a:p>
            <a:r>
              <a:rPr lang="en-US" sz="1200" kern="1200" baseline="0" dirty="0" smtClean="0">
                <a:solidFill>
                  <a:schemeClr val="tx1"/>
                </a:solidFill>
                <a:latin typeface="+mn-lt"/>
                <a:ea typeface="+mn-ea"/>
                <a:cs typeface="+mn-cs"/>
              </a:rPr>
              <a:t>When a running process times out, it is returned to the ready queue. When a process</a:t>
            </a:r>
          </a:p>
          <a:p>
            <a:r>
              <a:rPr lang="en-US" sz="1200" kern="1200" baseline="0" dirty="0" smtClean="0">
                <a:solidFill>
                  <a:schemeClr val="tx1"/>
                </a:solidFill>
                <a:latin typeface="+mn-lt"/>
                <a:ea typeface="+mn-ea"/>
                <a:cs typeface="+mn-cs"/>
              </a:rPr>
              <a:t>is blocked for I/O, it joins an I/O queue. So far, this is as usual. The new feature is</a:t>
            </a:r>
          </a:p>
          <a:p>
            <a:r>
              <a:rPr lang="en-US" sz="1200" kern="1200" baseline="0" dirty="0" smtClean="0">
                <a:solidFill>
                  <a:schemeClr val="tx1"/>
                </a:solidFill>
                <a:latin typeface="+mn-lt"/>
                <a:ea typeface="+mn-ea"/>
                <a:cs typeface="+mn-cs"/>
              </a:rPr>
              <a:t>an FCFS auxiliary queue to which processes are moved after being released from</a:t>
            </a:r>
          </a:p>
          <a:p>
            <a:r>
              <a:rPr lang="en-US" sz="1200" kern="1200" baseline="0" dirty="0" smtClean="0">
                <a:solidFill>
                  <a:schemeClr val="tx1"/>
                </a:solidFill>
                <a:latin typeface="+mn-lt"/>
                <a:ea typeface="+mn-ea"/>
                <a:cs typeface="+mn-cs"/>
              </a:rPr>
              <a:t>an I/O block. When a dispatching decision is to be made, processes in the auxiliary</a:t>
            </a:r>
          </a:p>
          <a:p>
            <a:r>
              <a:rPr lang="en-US" sz="1200" kern="1200" baseline="0" dirty="0" smtClean="0">
                <a:solidFill>
                  <a:schemeClr val="tx1"/>
                </a:solidFill>
                <a:latin typeface="+mn-lt"/>
                <a:ea typeface="+mn-ea"/>
                <a:cs typeface="+mn-cs"/>
              </a:rPr>
              <a:t>queue get preference over those in the main ready queue. When a process is</a:t>
            </a:r>
          </a:p>
          <a:p>
            <a:r>
              <a:rPr lang="en-US" sz="1200" kern="1200" baseline="0" dirty="0" smtClean="0">
                <a:solidFill>
                  <a:schemeClr val="tx1"/>
                </a:solidFill>
                <a:latin typeface="+mn-lt"/>
                <a:ea typeface="+mn-ea"/>
                <a:cs typeface="+mn-cs"/>
              </a:rPr>
              <a:t>dispatched from the auxiliary queue, it runs no longer than a time equal to the basic</a:t>
            </a:r>
          </a:p>
          <a:p>
            <a:r>
              <a:rPr lang="en-US" sz="1200" kern="1200" baseline="0" dirty="0" smtClean="0">
                <a:solidFill>
                  <a:schemeClr val="tx1"/>
                </a:solidFill>
                <a:latin typeface="+mn-lt"/>
                <a:ea typeface="+mn-ea"/>
                <a:cs typeface="+mn-cs"/>
              </a:rPr>
              <a:t>time quantum minus the total time spent running since it was last selected from the</a:t>
            </a:r>
          </a:p>
          <a:p>
            <a:r>
              <a:rPr lang="en-US" sz="1200" kern="1200" baseline="0" dirty="0" smtClean="0">
                <a:solidFill>
                  <a:schemeClr val="tx1"/>
                </a:solidFill>
                <a:latin typeface="+mn-lt"/>
                <a:ea typeface="+mn-ea"/>
                <a:cs typeface="+mn-cs"/>
              </a:rPr>
              <a:t>main ready queue. Performance studies by the authors indicate that this approach is</a:t>
            </a:r>
          </a:p>
          <a:p>
            <a:r>
              <a:rPr lang="en-US" sz="1200" kern="1200" baseline="0" dirty="0" smtClean="0">
                <a:solidFill>
                  <a:schemeClr val="tx1"/>
                </a:solidFill>
                <a:latin typeface="+mn-lt"/>
                <a:ea typeface="+mn-ea"/>
                <a:cs typeface="+mn-cs"/>
              </a:rPr>
              <a:t>indeed superior to round robin in terms of fairness.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449556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Another approach to reducing the bias in favor of</a:t>
            </a:r>
          </a:p>
          <a:p>
            <a:r>
              <a:rPr lang="en-US" sz="1200" kern="1200" baseline="0" dirty="0" smtClean="0">
                <a:solidFill>
                  <a:schemeClr val="tx1"/>
                </a:solidFill>
                <a:latin typeface="+mn-lt"/>
                <a:ea typeface="+mn-ea"/>
                <a:cs typeface="+mn-cs"/>
              </a:rPr>
              <a:t>long processes inherent in FCFS is the shortest process next (SPN) policy. This is</a:t>
            </a:r>
          </a:p>
          <a:p>
            <a:r>
              <a:rPr lang="en-US" sz="1200" kern="1200" baseline="0" dirty="0" smtClean="0">
                <a:solidFill>
                  <a:schemeClr val="tx1"/>
                </a:solidFill>
                <a:latin typeface="+mn-lt"/>
                <a:ea typeface="+mn-ea"/>
                <a:cs typeface="+mn-cs"/>
              </a:rPr>
              <a:t>a nonpreemptive policy in which the process with the shortest expected processing</a:t>
            </a:r>
          </a:p>
          <a:p>
            <a:r>
              <a:rPr lang="en-US" sz="1200" kern="1200" baseline="0" dirty="0" smtClean="0">
                <a:solidFill>
                  <a:schemeClr val="tx1"/>
                </a:solidFill>
                <a:latin typeface="+mn-lt"/>
                <a:ea typeface="+mn-ea"/>
                <a:cs typeface="+mn-cs"/>
              </a:rPr>
              <a:t>time is selected next. Thus, a short process will jump to the head of the queue past</a:t>
            </a:r>
          </a:p>
          <a:p>
            <a:r>
              <a:rPr lang="en-US" sz="1200" kern="1200" baseline="0" dirty="0" smtClean="0">
                <a:solidFill>
                  <a:schemeClr val="tx1"/>
                </a:solidFill>
                <a:latin typeface="+mn-lt"/>
                <a:ea typeface="+mn-ea"/>
                <a:cs typeface="+mn-cs"/>
              </a:rPr>
              <a:t>longer jobs.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Figure 9.5 and Table 9.5 show the results for our example. Note that process</a:t>
            </a:r>
          </a:p>
          <a:p>
            <a:r>
              <a:rPr lang="en-US" sz="1200" kern="1200" baseline="0" dirty="0" smtClean="0">
                <a:solidFill>
                  <a:schemeClr val="tx1"/>
                </a:solidFill>
                <a:latin typeface="+mn-lt"/>
                <a:ea typeface="+mn-ea"/>
                <a:cs typeface="+mn-cs"/>
              </a:rPr>
              <a:t>E receives service much earlier than under FCFS. Overall performance is also significantly</a:t>
            </a:r>
          </a:p>
          <a:p>
            <a:r>
              <a:rPr lang="en-US" sz="1200" kern="1200" baseline="0" dirty="0" smtClean="0">
                <a:solidFill>
                  <a:schemeClr val="tx1"/>
                </a:solidFill>
                <a:latin typeface="+mn-lt"/>
                <a:ea typeface="+mn-ea"/>
                <a:cs typeface="+mn-cs"/>
              </a:rPr>
              <a:t>improved in terms of response time. However, the variability of response</a:t>
            </a:r>
          </a:p>
          <a:p>
            <a:r>
              <a:rPr lang="en-US" sz="1200" kern="1200" baseline="0" dirty="0" smtClean="0">
                <a:solidFill>
                  <a:schemeClr val="tx1"/>
                </a:solidFill>
                <a:latin typeface="+mn-lt"/>
                <a:ea typeface="+mn-ea"/>
                <a:cs typeface="+mn-cs"/>
              </a:rPr>
              <a:t>times is increased, especially for longer processes, and thus predictability is reduced.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difficulty with the SPN policy is the need to know or at least estimate the</a:t>
            </a:r>
          </a:p>
          <a:p>
            <a:r>
              <a:rPr lang="en-US" sz="1200" kern="1200" baseline="0" dirty="0" smtClean="0">
                <a:solidFill>
                  <a:schemeClr val="tx1"/>
                </a:solidFill>
                <a:latin typeface="+mn-lt"/>
                <a:ea typeface="+mn-ea"/>
                <a:cs typeface="+mn-cs"/>
              </a:rPr>
              <a:t>required processing time of each process. For batch jobs, the system may require the</a:t>
            </a:r>
          </a:p>
          <a:p>
            <a:r>
              <a:rPr lang="en-US" sz="1200" kern="1200" baseline="0" dirty="0" smtClean="0">
                <a:solidFill>
                  <a:schemeClr val="tx1"/>
                </a:solidFill>
                <a:latin typeface="+mn-lt"/>
                <a:ea typeface="+mn-ea"/>
                <a:cs typeface="+mn-cs"/>
              </a:rPr>
              <a:t>programmer to estimate the value and supply it to the operating system. If the programmer’s</a:t>
            </a:r>
          </a:p>
          <a:p>
            <a:r>
              <a:rPr lang="en-US" sz="1200" kern="1200" baseline="0" dirty="0" smtClean="0">
                <a:solidFill>
                  <a:schemeClr val="tx1"/>
                </a:solidFill>
                <a:latin typeface="+mn-lt"/>
                <a:ea typeface="+mn-ea"/>
                <a:cs typeface="+mn-cs"/>
              </a:rPr>
              <a:t>estimate is substantially under the actual running time, the system may abort the</a:t>
            </a:r>
          </a:p>
          <a:p>
            <a:r>
              <a:rPr lang="en-US" sz="1200" kern="1200" baseline="0" dirty="0" smtClean="0">
                <a:solidFill>
                  <a:schemeClr val="tx1"/>
                </a:solidFill>
                <a:latin typeface="+mn-lt"/>
                <a:ea typeface="+mn-ea"/>
                <a:cs typeface="+mn-cs"/>
              </a:rPr>
              <a:t>job. In a production environment, the same jobs run frequently, and statistics may be</a:t>
            </a:r>
          </a:p>
          <a:p>
            <a:r>
              <a:rPr lang="en-US" sz="1200" kern="1200" baseline="0" dirty="0" smtClean="0">
                <a:solidFill>
                  <a:schemeClr val="tx1"/>
                </a:solidFill>
                <a:latin typeface="+mn-lt"/>
                <a:ea typeface="+mn-ea"/>
                <a:cs typeface="+mn-cs"/>
              </a:rPr>
              <a:t>gathered. For interactive processes, the operating system may keep a running average</a:t>
            </a:r>
          </a:p>
          <a:p>
            <a:r>
              <a:rPr lang="en-US" sz="1200" kern="1200" baseline="0" dirty="0" smtClean="0">
                <a:solidFill>
                  <a:schemeClr val="tx1"/>
                </a:solidFill>
                <a:latin typeface="+mn-lt"/>
                <a:ea typeface="+mn-ea"/>
                <a:cs typeface="+mn-cs"/>
              </a:rPr>
              <a:t>of each “burst” for each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risk with SPN is the possibility of starvation for longer processes, as long</a:t>
            </a:r>
          </a:p>
          <a:p>
            <a:r>
              <a:rPr lang="en-US" sz="1200" kern="1200" baseline="0" dirty="0" smtClean="0">
                <a:solidFill>
                  <a:schemeClr val="tx1"/>
                </a:solidFill>
                <a:latin typeface="+mn-lt"/>
                <a:ea typeface="+mn-ea"/>
                <a:cs typeface="+mn-cs"/>
              </a:rPr>
              <a:t>as there is a steady supply of shorter processes. On the other hand, although SPN</a:t>
            </a:r>
          </a:p>
          <a:p>
            <a:r>
              <a:rPr lang="en-US" sz="1200" kern="1200" baseline="0" dirty="0" smtClean="0">
                <a:solidFill>
                  <a:schemeClr val="tx1"/>
                </a:solidFill>
                <a:latin typeface="+mn-lt"/>
                <a:ea typeface="+mn-ea"/>
                <a:cs typeface="+mn-cs"/>
              </a:rPr>
              <a:t>reduces the bias in favor of longer jobs, it still is not desirable for a time-sharing or</a:t>
            </a:r>
          </a:p>
          <a:p>
            <a:r>
              <a:rPr lang="en-US" sz="1200" kern="1200" baseline="0" dirty="0" smtClean="0">
                <a:solidFill>
                  <a:schemeClr val="tx1"/>
                </a:solidFill>
                <a:latin typeface="+mn-lt"/>
                <a:ea typeface="+mn-ea"/>
                <a:cs typeface="+mn-cs"/>
              </a:rPr>
              <a:t>transaction processing environment because of the lack of preemption. Looking</a:t>
            </a:r>
          </a:p>
          <a:p>
            <a:r>
              <a:rPr lang="en-US" sz="1200" kern="1200" baseline="0" dirty="0" smtClean="0">
                <a:solidFill>
                  <a:schemeClr val="tx1"/>
                </a:solidFill>
                <a:latin typeface="+mn-lt"/>
                <a:ea typeface="+mn-ea"/>
                <a:cs typeface="+mn-cs"/>
              </a:rPr>
              <a:t>back at our worst-case analysis described under FCFS, processes W, X, Y, and Z</a:t>
            </a:r>
          </a:p>
          <a:p>
            <a:r>
              <a:rPr lang="en-US" sz="1200" kern="1200" baseline="0" dirty="0" smtClean="0">
                <a:solidFill>
                  <a:schemeClr val="tx1"/>
                </a:solidFill>
                <a:latin typeface="+mn-lt"/>
                <a:ea typeface="+mn-ea"/>
                <a:cs typeface="+mn-cs"/>
              </a:rPr>
              <a:t>will still execute in the same order, heavily penalizing the short process Y.</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1083843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size of the coefficient as a function of its position in the expansion is shown</a:t>
            </a:r>
          </a:p>
          <a:p>
            <a:r>
              <a:rPr lang="en-US" sz="1200" kern="1200" baseline="0" dirty="0" smtClean="0">
                <a:solidFill>
                  <a:schemeClr val="tx1"/>
                </a:solidFill>
                <a:latin typeface="+mn-lt"/>
                <a:ea typeface="+mn-ea"/>
                <a:cs typeface="+mn-cs"/>
              </a:rPr>
              <a:t>in Figure 9.8 . The larger the value of , the greater is the weight given to the more</a:t>
            </a:r>
          </a:p>
          <a:p>
            <a:r>
              <a:rPr lang="en-US" sz="1200" kern="1200" baseline="0" dirty="0" smtClean="0">
                <a:solidFill>
                  <a:schemeClr val="tx1"/>
                </a:solidFill>
                <a:latin typeface="+mn-lt"/>
                <a:ea typeface="+mn-ea"/>
                <a:cs typeface="+mn-cs"/>
              </a:rPr>
              <a:t>recent observations. For  </a:t>
            </a:r>
            <a:r>
              <a:rPr lang="en-US" sz="1200" kern="1200" baseline="0" dirty="0" err="1" smtClean="0">
                <a:solidFill>
                  <a:schemeClr val="tx1"/>
                </a:solidFill>
                <a:latin typeface="+mn-lt"/>
                <a:ea typeface="+mn-ea"/>
                <a:cs typeface="+mn-cs"/>
              </a:rPr>
              <a:t>α</a:t>
            </a:r>
            <a:r>
              <a:rPr lang="en-US" sz="1200" kern="1200" baseline="0" dirty="0" smtClean="0">
                <a:solidFill>
                  <a:schemeClr val="tx1"/>
                </a:solidFill>
                <a:latin typeface="+mn-lt"/>
                <a:ea typeface="+mn-ea"/>
                <a:cs typeface="+mn-cs"/>
              </a:rPr>
              <a:t>= 0.8, virtually all of the weight is given to the four most</a:t>
            </a:r>
          </a:p>
          <a:p>
            <a:r>
              <a:rPr lang="en-US" sz="1200" kern="1200" baseline="0" dirty="0" smtClean="0">
                <a:solidFill>
                  <a:schemeClr val="tx1"/>
                </a:solidFill>
                <a:latin typeface="+mn-lt"/>
                <a:ea typeface="+mn-ea"/>
                <a:cs typeface="+mn-cs"/>
              </a:rPr>
              <a:t>recent observations, whereas for  </a:t>
            </a:r>
            <a:r>
              <a:rPr lang="en-US" sz="1200" kern="1200" baseline="0" dirty="0" err="1" smtClean="0">
                <a:solidFill>
                  <a:schemeClr val="tx1"/>
                </a:solidFill>
                <a:latin typeface="+mn-lt"/>
                <a:ea typeface="+mn-ea"/>
                <a:cs typeface="+mn-cs"/>
              </a:rPr>
              <a:t>α</a:t>
            </a:r>
            <a:r>
              <a:rPr lang="en-US" sz="1200" kern="1200" baseline="0" dirty="0" smtClean="0">
                <a:solidFill>
                  <a:schemeClr val="tx1"/>
                </a:solidFill>
                <a:latin typeface="+mn-lt"/>
                <a:ea typeface="+mn-ea"/>
                <a:cs typeface="+mn-cs"/>
              </a:rPr>
              <a:t> = 0.2, the averaging is effectively spread out over</a:t>
            </a:r>
          </a:p>
          <a:p>
            <a:r>
              <a:rPr lang="en-US" sz="1200" kern="1200" baseline="0" dirty="0" smtClean="0">
                <a:solidFill>
                  <a:schemeClr val="tx1"/>
                </a:solidFill>
                <a:latin typeface="+mn-lt"/>
                <a:ea typeface="+mn-ea"/>
                <a:cs typeface="+mn-cs"/>
              </a:rPr>
              <a:t>the eight or so most recent observations. The advantage of using a value of  close</a:t>
            </a:r>
          </a:p>
          <a:p>
            <a:r>
              <a:rPr lang="en-US" sz="1200" kern="1200" baseline="0" dirty="0" smtClean="0">
                <a:solidFill>
                  <a:schemeClr val="tx1"/>
                </a:solidFill>
                <a:latin typeface="+mn-lt"/>
                <a:ea typeface="+mn-ea"/>
                <a:cs typeface="+mn-cs"/>
              </a:rPr>
              <a:t>to 1 is that the average will quickly reflect a rapid change in the observed quantity.</a:t>
            </a:r>
          </a:p>
          <a:p>
            <a:r>
              <a:rPr lang="en-US" sz="1200" kern="1200" baseline="0" dirty="0" smtClean="0">
                <a:solidFill>
                  <a:schemeClr val="tx1"/>
                </a:solidFill>
                <a:latin typeface="+mn-lt"/>
                <a:ea typeface="+mn-ea"/>
                <a:cs typeface="+mn-cs"/>
              </a:rPr>
              <a:t>The disadvantage is that if there is a brief surge in the value of the observed quantity</a:t>
            </a:r>
          </a:p>
          <a:p>
            <a:r>
              <a:rPr lang="en-US" sz="1200" kern="1200" baseline="0" dirty="0" smtClean="0">
                <a:solidFill>
                  <a:schemeClr val="tx1"/>
                </a:solidFill>
                <a:latin typeface="+mn-lt"/>
                <a:ea typeface="+mn-ea"/>
                <a:cs typeface="+mn-cs"/>
              </a:rPr>
              <a:t>and it then settles back to some average value, the use of a large value of  </a:t>
            </a:r>
            <a:r>
              <a:rPr lang="en-US" sz="1200" kern="1200" baseline="0" dirty="0" err="1" smtClean="0">
                <a:solidFill>
                  <a:schemeClr val="tx1"/>
                </a:solidFill>
                <a:latin typeface="+mn-lt"/>
                <a:ea typeface="+mn-ea"/>
                <a:cs typeface="+mn-cs"/>
              </a:rPr>
              <a:t>α</a:t>
            </a:r>
            <a:r>
              <a:rPr lang="en-US" sz="1200" kern="1200" baseline="0" dirty="0" smtClean="0">
                <a:solidFill>
                  <a:schemeClr val="tx1"/>
                </a:solidFill>
                <a:latin typeface="+mn-lt"/>
                <a:ea typeface="+mn-ea"/>
                <a:cs typeface="+mn-cs"/>
              </a:rPr>
              <a:t> will</a:t>
            </a:r>
          </a:p>
          <a:p>
            <a:r>
              <a:rPr lang="en-US" sz="1200" kern="1200" baseline="0" dirty="0" smtClean="0">
                <a:solidFill>
                  <a:schemeClr val="tx1"/>
                </a:solidFill>
                <a:latin typeface="+mn-lt"/>
                <a:ea typeface="+mn-ea"/>
                <a:cs typeface="+mn-cs"/>
              </a:rPr>
              <a:t>result in jerky changes in the average.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2408808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Figure 9.9 compares simple averaging with exponential averaging (for two different values of </a:t>
            </a:r>
            <a:r>
              <a:rPr lang="el-GR" i="1" dirty="0" smtClean="0"/>
              <a:t>α</a:t>
            </a:r>
            <a:r>
              <a:rPr lang="en-NZ" dirty="0" smtClean="0"/>
              <a:t>). </a:t>
            </a:r>
          </a:p>
          <a:p>
            <a:endParaRPr lang="en-NZ" dirty="0" smtClean="0"/>
          </a:p>
          <a:p>
            <a:r>
              <a:rPr lang="en-NZ" dirty="0" smtClean="0"/>
              <a:t>Here (Figure 9.9a), the observed value begins at 1, grows gradually to a value of 10, and then stays there.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730399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here</a:t>
            </a:r>
            <a:r>
              <a:rPr lang="en-US" baseline="0" dirty="0" smtClean="0"/>
              <a:t> (</a:t>
            </a:r>
            <a:r>
              <a:rPr lang="en-NZ" dirty="0" smtClean="0"/>
              <a:t>Figure 9.9b), the observed value begins at 20, declines gradually to 10, and then stays there. </a:t>
            </a:r>
          </a:p>
          <a:p>
            <a:endParaRPr lang="en-NZ" dirty="0" smtClean="0"/>
          </a:p>
          <a:p>
            <a:r>
              <a:rPr lang="en-NZ" dirty="0" smtClean="0"/>
              <a:t>In both cases, we start out with an estimate of S</a:t>
            </a:r>
            <a:r>
              <a:rPr lang="en-NZ" baseline="-25000" dirty="0" smtClean="0"/>
              <a:t>1 </a:t>
            </a:r>
            <a:r>
              <a:rPr lang="en-NZ" dirty="0" smtClean="0"/>
              <a:t>= 0.</a:t>
            </a:r>
          </a:p>
          <a:p>
            <a:pPr lvl="1">
              <a:buFont typeface="Arial" pitchFamily="34" charset="0"/>
              <a:buChar char="•"/>
            </a:pPr>
            <a:r>
              <a:rPr lang="en-NZ" dirty="0" smtClean="0"/>
              <a:t> This gives greater priority to new processes. </a:t>
            </a:r>
          </a:p>
          <a:p>
            <a:pPr lvl="0">
              <a:buFont typeface="Arial" pitchFamily="34" charset="0"/>
              <a:buNone/>
            </a:pPr>
            <a:endParaRPr lang="en-NZ" dirty="0" smtClean="0"/>
          </a:p>
          <a:p>
            <a:pPr lvl="0">
              <a:buFont typeface="Arial" pitchFamily="34" charset="0"/>
              <a:buNone/>
            </a:pPr>
            <a:r>
              <a:rPr lang="en-NZ" dirty="0" smtClean="0"/>
              <a:t>Note that exponential averaging tracks changes in process behavior faster than does simple averaging and that the larger value of </a:t>
            </a:r>
            <a:r>
              <a:rPr lang="el-GR" i="1" dirty="0" smtClean="0"/>
              <a:t>α</a:t>
            </a:r>
            <a:r>
              <a:rPr lang="en-NZ" dirty="0" smtClean="0"/>
              <a:t> results in a more rapid reaction to the change in the observed value.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39174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shortest remaining time (SRT) policy is a</a:t>
            </a:r>
          </a:p>
          <a:p>
            <a:r>
              <a:rPr lang="en-US" sz="1200" kern="1200" baseline="0" dirty="0" smtClean="0">
                <a:solidFill>
                  <a:schemeClr val="tx1"/>
                </a:solidFill>
                <a:latin typeface="+mn-lt"/>
                <a:ea typeface="+mn-ea"/>
                <a:cs typeface="+mn-cs"/>
              </a:rPr>
              <a:t>preemptive version of SPN. In this case, the scheduler always chooses the process</a:t>
            </a:r>
          </a:p>
          <a:p>
            <a:r>
              <a:rPr lang="en-US" sz="1200" kern="1200" baseline="0" dirty="0" smtClean="0">
                <a:solidFill>
                  <a:schemeClr val="tx1"/>
                </a:solidFill>
                <a:latin typeface="+mn-lt"/>
                <a:ea typeface="+mn-ea"/>
                <a:cs typeface="+mn-cs"/>
              </a:rPr>
              <a:t>that has the shortest expected remaining processing time. When a new process joins</a:t>
            </a:r>
          </a:p>
          <a:p>
            <a:r>
              <a:rPr lang="en-US" sz="1200" kern="1200" baseline="0" dirty="0" smtClean="0">
                <a:solidFill>
                  <a:schemeClr val="tx1"/>
                </a:solidFill>
                <a:latin typeface="+mn-lt"/>
                <a:ea typeface="+mn-ea"/>
                <a:cs typeface="+mn-cs"/>
              </a:rPr>
              <a:t>the ready queue, it may in fact have a shorter remaining time than the currently</a:t>
            </a:r>
          </a:p>
          <a:p>
            <a:r>
              <a:rPr lang="en-US" sz="1200" kern="1200" baseline="0" dirty="0" smtClean="0">
                <a:solidFill>
                  <a:schemeClr val="tx1"/>
                </a:solidFill>
                <a:latin typeface="+mn-lt"/>
                <a:ea typeface="+mn-ea"/>
                <a:cs typeface="+mn-cs"/>
              </a:rPr>
              <a:t>running process. Accordingly, the scheduler may preempt the current process when</a:t>
            </a:r>
          </a:p>
          <a:p>
            <a:r>
              <a:rPr lang="en-US" sz="1200" kern="1200" baseline="0" dirty="0" smtClean="0">
                <a:solidFill>
                  <a:schemeClr val="tx1"/>
                </a:solidFill>
                <a:latin typeface="+mn-lt"/>
                <a:ea typeface="+mn-ea"/>
                <a:cs typeface="+mn-cs"/>
              </a:rPr>
              <a:t>a new process becomes ready. As with SPN, the scheduler must have an estimate of</a:t>
            </a:r>
          </a:p>
          <a:p>
            <a:r>
              <a:rPr lang="en-US" sz="1200" kern="1200" baseline="0" dirty="0" smtClean="0">
                <a:solidFill>
                  <a:schemeClr val="tx1"/>
                </a:solidFill>
                <a:latin typeface="+mn-lt"/>
                <a:ea typeface="+mn-ea"/>
                <a:cs typeface="+mn-cs"/>
              </a:rPr>
              <a:t>processing time to perform the selection function, and there is a risk of starvation of</a:t>
            </a:r>
          </a:p>
          <a:p>
            <a:r>
              <a:rPr lang="en-US" sz="1200" kern="1200" baseline="0" dirty="0" smtClean="0">
                <a:solidFill>
                  <a:schemeClr val="tx1"/>
                </a:solidFill>
                <a:latin typeface="+mn-lt"/>
                <a:ea typeface="+mn-ea"/>
                <a:cs typeface="+mn-cs"/>
              </a:rPr>
              <a:t>longer processes.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SRT does not have the bias in favor of long processes found in FCFS. Unlike</a:t>
            </a:r>
          </a:p>
          <a:p>
            <a:r>
              <a:rPr lang="en-US" sz="1200" kern="1200" baseline="0" dirty="0" smtClean="0">
                <a:solidFill>
                  <a:schemeClr val="tx1"/>
                </a:solidFill>
                <a:latin typeface="+mn-lt"/>
                <a:ea typeface="+mn-ea"/>
                <a:cs typeface="+mn-cs"/>
              </a:rPr>
              <a:t>round robin, no additional interrupts are generated, reducing overhead. On the</a:t>
            </a:r>
          </a:p>
          <a:p>
            <a:r>
              <a:rPr lang="en-US" sz="1200" kern="1200" baseline="0" dirty="0" smtClean="0">
                <a:solidFill>
                  <a:schemeClr val="tx1"/>
                </a:solidFill>
                <a:latin typeface="+mn-lt"/>
                <a:ea typeface="+mn-ea"/>
                <a:cs typeface="+mn-cs"/>
              </a:rPr>
              <a:t>other hand, elapsed service times must be recorded, contributing to overhead. SRT</a:t>
            </a:r>
          </a:p>
          <a:p>
            <a:r>
              <a:rPr lang="en-US" sz="1200" kern="1200" baseline="0" dirty="0" smtClean="0">
                <a:solidFill>
                  <a:schemeClr val="tx1"/>
                </a:solidFill>
                <a:latin typeface="+mn-lt"/>
                <a:ea typeface="+mn-ea"/>
                <a:cs typeface="+mn-cs"/>
              </a:rPr>
              <a:t>should also give superior turnaround time performance to SPN, because a short job</a:t>
            </a:r>
          </a:p>
          <a:p>
            <a:r>
              <a:rPr lang="en-US" sz="1200" kern="1200" baseline="0" dirty="0" smtClean="0">
                <a:solidFill>
                  <a:schemeClr val="tx1"/>
                </a:solidFill>
                <a:latin typeface="+mn-lt"/>
                <a:ea typeface="+mn-ea"/>
                <a:cs typeface="+mn-cs"/>
              </a:rPr>
              <a:t>is given immediate preference to a running longer job.</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Note that in our example ( see Table 9.5 ), the three shortest processes all receive</a:t>
            </a:r>
          </a:p>
          <a:p>
            <a:r>
              <a:rPr lang="en-US" sz="1200" kern="1200" baseline="0" dirty="0" smtClean="0">
                <a:solidFill>
                  <a:schemeClr val="tx1"/>
                </a:solidFill>
                <a:latin typeface="+mn-lt"/>
                <a:ea typeface="+mn-ea"/>
                <a:cs typeface="+mn-cs"/>
              </a:rPr>
              <a:t>immediate service, yielding a normalized turnaround time for each of 1.0.</a:t>
            </a:r>
          </a:p>
          <a:p>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306478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aim of processor scheduling is to assign processes to be executed by the processor</a:t>
            </a:r>
          </a:p>
          <a:p>
            <a:r>
              <a:rPr lang="en-US" sz="1200" kern="1200" baseline="0" dirty="0" smtClean="0">
                <a:solidFill>
                  <a:schemeClr val="tx1"/>
                </a:solidFill>
                <a:latin typeface="+mn-lt"/>
                <a:ea typeface="+mn-ea"/>
                <a:cs typeface="+mn-cs"/>
              </a:rPr>
              <a:t>or processors over time, in a way that meets system objectives, such as response</a:t>
            </a:r>
          </a:p>
          <a:p>
            <a:r>
              <a:rPr lang="en-US" sz="1200" kern="1200" baseline="0" dirty="0" smtClean="0">
                <a:solidFill>
                  <a:schemeClr val="tx1"/>
                </a:solidFill>
                <a:latin typeface="+mn-lt"/>
                <a:ea typeface="+mn-ea"/>
                <a:cs typeface="+mn-cs"/>
              </a:rPr>
              <a:t>time, throughput, and processor efficiency. In many systems, this scheduling activity</a:t>
            </a:r>
          </a:p>
          <a:p>
            <a:r>
              <a:rPr lang="en-US" sz="1200" kern="1200" baseline="0" dirty="0" smtClean="0">
                <a:solidFill>
                  <a:schemeClr val="tx1"/>
                </a:solidFill>
                <a:latin typeface="+mn-lt"/>
                <a:ea typeface="+mn-ea"/>
                <a:cs typeface="+mn-cs"/>
              </a:rPr>
              <a:t>is broken down into three separate functions: long-, medium-, and short-term</a:t>
            </a:r>
          </a:p>
          <a:p>
            <a:r>
              <a:rPr lang="en-US" sz="1200" kern="1200" baseline="0" dirty="0" smtClean="0">
                <a:solidFill>
                  <a:schemeClr val="tx1"/>
                </a:solidFill>
                <a:latin typeface="+mn-lt"/>
                <a:ea typeface="+mn-ea"/>
                <a:cs typeface="+mn-cs"/>
              </a:rPr>
              <a:t>scheduling. The names suggest the relative time scales with which these functions are</a:t>
            </a:r>
          </a:p>
          <a:p>
            <a:r>
              <a:rPr lang="en-US" sz="1200" kern="1200" baseline="0" dirty="0" smtClean="0">
                <a:solidFill>
                  <a:schemeClr val="tx1"/>
                </a:solidFill>
                <a:latin typeface="+mn-lt"/>
                <a:ea typeface="+mn-ea"/>
                <a:cs typeface="+mn-cs"/>
              </a:rPr>
              <a:t>performed.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2458921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Table 9.5 , we have used the normalized</a:t>
            </a:r>
          </a:p>
          <a:p>
            <a:r>
              <a:rPr lang="en-US" sz="1200" kern="1200" baseline="0" dirty="0" smtClean="0">
                <a:solidFill>
                  <a:schemeClr val="tx1"/>
                </a:solidFill>
                <a:latin typeface="+mn-lt"/>
                <a:ea typeface="+mn-ea"/>
                <a:cs typeface="+mn-cs"/>
              </a:rPr>
              <a:t>turnaround time, which is the ratio of turnaround time to actual service time, as a</a:t>
            </a:r>
          </a:p>
          <a:p>
            <a:r>
              <a:rPr lang="en-US" sz="1200" kern="1200" baseline="0" dirty="0" smtClean="0">
                <a:solidFill>
                  <a:schemeClr val="tx1"/>
                </a:solidFill>
                <a:latin typeface="+mn-lt"/>
                <a:ea typeface="+mn-ea"/>
                <a:cs typeface="+mn-cs"/>
              </a:rPr>
              <a:t>figure of merit. For each individual process, we would like to minimize this ratio,</a:t>
            </a:r>
          </a:p>
          <a:p>
            <a:r>
              <a:rPr lang="en-US" sz="1200" kern="1200" baseline="0" dirty="0" smtClean="0">
                <a:solidFill>
                  <a:schemeClr val="tx1"/>
                </a:solidFill>
                <a:latin typeface="+mn-lt"/>
                <a:ea typeface="+mn-ea"/>
                <a:cs typeface="+mn-cs"/>
              </a:rPr>
              <a:t>and we would like to minimize the average value over all processes. In general,</a:t>
            </a:r>
          </a:p>
          <a:p>
            <a:r>
              <a:rPr lang="en-US" sz="1200" kern="1200" baseline="0" dirty="0" smtClean="0">
                <a:solidFill>
                  <a:schemeClr val="tx1"/>
                </a:solidFill>
                <a:latin typeface="+mn-lt"/>
                <a:ea typeface="+mn-ea"/>
                <a:cs typeface="+mn-cs"/>
              </a:rPr>
              <a:t>we cannot know ahead of time what the service time is going to be, but we can</a:t>
            </a:r>
          </a:p>
          <a:p>
            <a:r>
              <a:rPr lang="en-US" sz="1200" kern="1200" baseline="0" dirty="0" smtClean="0">
                <a:solidFill>
                  <a:schemeClr val="tx1"/>
                </a:solidFill>
                <a:latin typeface="+mn-lt"/>
                <a:ea typeface="+mn-ea"/>
                <a:cs typeface="+mn-cs"/>
              </a:rPr>
              <a:t>approximate it, either based on past history or some input from the user or a</a:t>
            </a:r>
          </a:p>
          <a:p>
            <a:r>
              <a:rPr lang="en-US" sz="1200" kern="1200" baseline="0" dirty="0" smtClean="0">
                <a:solidFill>
                  <a:schemeClr val="tx1"/>
                </a:solidFill>
                <a:latin typeface="+mn-lt"/>
                <a:ea typeface="+mn-ea"/>
                <a:cs typeface="+mn-cs"/>
              </a:rPr>
              <a:t>configuration manager.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Thus, our scheduling rule becomes the following: when the current process</a:t>
            </a:r>
          </a:p>
          <a:p>
            <a:r>
              <a:rPr lang="en-US" sz="1200" kern="1200" baseline="0" dirty="0" smtClean="0">
                <a:solidFill>
                  <a:schemeClr val="tx1"/>
                </a:solidFill>
                <a:latin typeface="+mn-lt"/>
                <a:ea typeface="+mn-ea"/>
                <a:cs typeface="+mn-cs"/>
              </a:rPr>
              <a:t>completes or is blocked, choose the ready process with the greatest value of </a:t>
            </a:r>
            <a:r>
              <a:rPr lang="en-US" sz="1200" i="1" kern="1200" baseline="0" dirty="0" smtClean="0">
                <a:solidFill>
                  <a:schemeClr val="tx1"/>
                </a:solidFill>
                <a:latin typeface="+mn-lt"/>
                <a:ea typeface="+mn-ea"/>
                <a:cs typeface="+mn-cs"/>
              </a:rPr>
              <a:t>R .</a:t>
            </a:r>
          </a:p>
          <a:p>
            <a:r>
              <a:rPr lang="en-US" sz="1200" kern="1200" baseline="0" dirty="0" smtClean="0">
                <a:solidFill>
                  <a:schemeClr val="tx1"/>
                </a:solidFill>
                <a:latin typeface="+mn-lt"/>
                <a:ea typeface="+mn-ea"/>
                <a:cs typeface="+mn-cs"/>
              </a:rPr>
              <a:t>This approach is attractive because it accounts for the age of the process. While</a:t>
            </a:r>
          </a:p>
          <a:p>
            <a:r>
              <a:rPr lang="en-US" sz="1200" kern="1200" baseline="0" dirty="0" smtClean="0">
                <a:solidFill>
                  <a:schemeClr val="tx1"/>
                </a:solidFill>
                <a:latin typeface="+mn-lt"/>
                <a:ea typeface="+mn-ea"/>
                <a:cs typeface="+mn-cs"/>
              </a:rPr>
              <a:t>shorter jobs are favored (a smaller denominator yields a larger ratio), aging without</a:t>
            </a:r>
          </a:p>
          <a:p>
            <a:r>
              <a:rPr lang="en-US" sz="1200" kern="1200" baseline="0" dirty="0" smtClean="0">
                <a:solidFill>
                  <a:schemeClr val="tx1"/>
                </a:solidFill>
                <a:latin typeface="+mn-lt"/>
                <a:ea typeface="+mn-ea"/>
                <a:cs typeface="+mn-cs"/>
              </a:rPr>
              <a:t>service increases the ratio so that a longer process will eventually get past competing</a:t>
            </a:r>
          </a:p>
          <a:p>
            <a:r>
              <a:rPr lang="en-US" sz="1200" kern="1200" baseline="0" dirty="0" smtClean="0">
                <a:solidFill>
                  <a:schemeClr val="tx1"/>
                </a:solidFill>
                <a:latin typeface="+mn-lt"/>
                <a:ea typeface="+mn-ea"/>
                <a:cs typeface="+mn-cs"/>
              </a:rPr>
              <a:t>shorter jobs.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with SRT and SPN, the expected service time must be estimated to use</a:t>
            </a:r>
          </a:p>
          <a:p>
            <a:r>
              <a:rPr lang="en-US" sz="1200" kern="1200" baseline="0" dirty="0" smtClean="0">
                <a:solidFill>
                  <a:schemeClr val="tx1"/>
                </a:solidFill>
                <a:latin typeface="+mn-lt"/>
                <a:ea typeface="+mn-ea"/>
                <a:cs typeface="+mn-cs"/>
              </a:rPr>
              <a:t>highest response ratio next (HRRN).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3841562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effectLst/>
                <a:latin typeface="+mn-lt"/>
                <a:ea typeface="+mn-ea"/>
                <a:cs typeface="+mn-cs"/>
              </a:rPr>
              <a:t> If we have no indication of the relative length of various processes, then</a:t>
            </a:r>
          </a:p>
          <a:p>
            <a:r>
              <a:rPr lang="en-US" sz="1200" kern="1200" dirty="0" smtClean="0">
                <a:solidFill>
                  <a:schemeClr val="tx1"/>
                </a:solidFill>
                <a:effectLst/>
                <a:latin typeface="+mn-lt"/>
                <a:ea typeface="+mn-ea"/>
                <a:cs typeface="+mn-cs"/>
              </a:rPr>
              <a:t>none of SPN, SRT, and HRRN can be used. Another way of establishing a preference</a:t>
            </a:r>
          </a:p>
          <a:p>
            <a:r>
              <a:rPr lang="en-US" sz="1200" kern="1200" dirty="0" smtClean="0">
                <a:solidFill>
                  <a:schemeClr val="tx1"/>
                </a:solidFill>
                <a:effectLst/>
                <a:latin typeface="+mn-lt"/>
                <a:ea typeface="+mn-ea"/>
                <a:cs typeface="+mn-cs"/>
              </a:rPr>
              <a:t>for shorter jobs is to penalize jobs that have been running longer. In other words, if</a:t>
            </a:r>
          </a:p>
          <a:p>
            <a:r>
              <a:rPr lang="en-US" sz="1200" kern="1200" dirty="0" smtClean="0">
                <a:solidFill>
                  <a:schemeClr val="tx1"/>
                </a:solidFill>
                <a:effectLst/>
                <a:latin typeface="+mn-lt"/>
                <a:ea typeface="+mn-ea"/>
                <a:cs typeface="+mn-cs"/>
              </a:rPr>
              <a:t>we cannot focus on the time remaining to execute, let us focus on the time spent in</a:t>
            </a:r>
          </a:p>
          <a:p>
            <a:r>
              <a:rPr lang="en-US" sz="1200" kern="1200" dirty="0" smtClean="0">
                <a:solidFill>
                  <a:schemeClr val="tx1"/>
                </a:solidFill>
                <a:effectLst/>
                <a:latin typeface="+mn-lt"/>
                <a:ea typeface="+mn-ea"/>
                <a:cs typeface="+mn-cs"/>
              </a:rPr>
              <a:t>execution so far.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way to do this is as follows. Scheduling is done on a preemptive (at time</a:t>
            </a:r>
          </a:p>
          <a:p>
            <a:r>
              <a:rPr lang="en-US" sz="1200" kern="1200" dirty="0" smtClean="0">
                <a:solidFill>
                  <a:schemeClr val="tx1"/>
                </a:solidFill>
                <a:effectLst/>
                <a:latin typeface="+mn-lt"/>
                <a:ea typeface="+mn-ea"/>
                <a:cs typeface="+mn-cs"/>
              </a:rPr>
              <a:t>quantum) basis, and a dynamic priority mechanism is used. When a process first</a:t>
            </a:r>
          </a:p>
          <a:p>
            <a:r>
              <a:rPr lang="en-US" sz="1200" kern="1200" dirty="0" smtClean="0">
                <a:solidFill>
                  <a:schemeClr val="tx1"/>
                </a:solidFill>
                <a:effectLst/>
                <a:latin typeface="+mn-lt"/>
                <a:ea typeface="+mn-ea"/>
                <a:cs typeface="+mn-cs"/>
              </a:rPr>
              <a:t>enters the system, it is placed in RQ0 (see Figure 9.4). After its first preemption,</a:t>
            </a:r>
          </a:p>
          <a:p>
            <a:r>
              <a:rPr lang="en-US" sz="1200" kern="1200" dirty="0" smtClean="0">
                <a:solidFill>
                  <a:schemeClr val="tx1"/>
                </a:solidFill>
                <a:effectLst/>
                <a:latin typeface="+mn-lt"/>
                <a:ea typeface="+mn-ea"/>
                <a:cs typeface="+mn-cs"/>
              </a:rPr>
              <a:t>when it returns to the Ready state, it is placed in RQ1. Each subsequent time that</a:t>
            </a:r>
          </a:p>
          <a:p>
            <a:r>
              <a:rPr lang="en-US" sz="1200" kern="1200" dirty="0" smtClean="0">
                <a:solidFill>
                  <a:schemeClr val="tx1"/>
                </a:solidFill>
                <a:effectLst/>
                <a:latin typeface="+mn-lt"/>
                <a:ea typeface="+mn-ea"/>
                <a:cs typeface="+mn-cs"/>
              </a:rPr>
              <a:t>it is preempted, it is demoted to the next lower-priority queue. A short process will</a:t>
            </a:r>
          </a:p>
          <a:p>
            <a:r>
              <a:rPr lang="en-US" sz="1200" kern="1200" dirty="0" smtClean="0">
                <a:solidFill>
                  <a:schemeClr val="tx1"/>
                </a:solidFill>
                <a:effectLst/>
                <a:latin typeface="+mn-lt"/>
                <a:ea typeface="+mn-ea"/>
                <a:cs typeface="+mn-cs"/>
              </a:rPr>
              <a:t>complete quickly, without migrating very far down the hierarchy of ready queues.</a:t>
            </a:r>
          </a:p>
          <a:p>
            <a:r>
              <a:rPr lang="en-US" sz="1200" kern="1200" dirty="0" smtClean="0">
                <a:solidFill>
                  <a:schemeClr val="tx1"/>
                </a:solidFill>
                <a:effectLst/>
                <a:latin typeface="+mn-lt"/>
                <a:ea typeface="+mn-ea"/>
                <a:cs typeface="+mn-cs"/>
              </a:rPr>
              <a:t>A longer process will gradually drift downward. Thus, newer, shorter processes are</a:t>
            </a:r>
          </a:p>
          <a:p>
            <a:r>
              <a:rPr lang="en-US" sz="1200" kern="1200" dirty="0" smtClean="0">
                <a:solidFill>
                  <a:schemeClr val="tx1"/>
                </a:solidFill>
                <a:effectLst/>
                <a:latin typeface="+mn-lt"/>
                <a:ea typeface="+mn-ea"/>
                <a:cs typeface="+mn-cs"/>
              </a:rPr>
              <a:t>favored over older, longer processes. Within each queue, except the lowest-priority</a:t>
            </a:r>
          </a:p>
          <a:p>
            <a:r>
              <a:rPr lang="en-US" sz="1200" kern="1200" dirty="0" smtClean="0">
                <a:solidFill>
                  <a:schemeClr val="tx1"/>
                </a:solidFill>
                <a:effectLst/>
                <a:latin typeface="+mn-lt"/>
                <a:ea typeface="+mn-ea"/>
                <a:cs typeface="+mn-cs"/>
              </a:rPr>
              <a:t>queue, a simple FCFS mechanism is used. Once in the lowest-priority queue, a process</a:t>
            </a:r>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Figure 9.10 illustrates the feedback scheduling mechanism by showing the</a:t>
            </a:r>
          </a:p>
          <a:p>
            <a:r>
              <a:rPr lang="en-US" sz="1200" b="0" kern="1200" baseline="0" dirty="0" smtClean="0">
                <a:solidFill>
                  <a:schemeClr val="tx1"/>
                </a:solidFill>
                <a:latin typeface="+mn-lt"/>
                <a:ea typeface="+mn-ea"/>
                <a:cs typeface="+mn-cs"/>
              </a:rPr>
              <a:t>path that a process will follow through the various queues. This approach is known</a:t>
            </a:r>
          </a:p>
          <a:p>
            <a:r>
              <a:rPr lang="en-US" sz="1200" b="0" kern="1200" baseline="0" dirty="0" smtClean="0">
                <a:solidFill>
                  <a:schemeClr val="tx1"/>
                </a:solidFill>
                <a:latin typeface="+mn-lt"/>
                <a:ea typeface="+mn-ea"/>
                <a:cs typeface="+mn-cs"/>
              </a:rPr>
              <a:t>as multilevel feedback , meaning that the operating system allocates the processor</a:t>
            </a:r>
          </a:p>
          <a:p>
            <a:r>
              <a:rPr lang="en-US" sz="1200" kern="1200" baseline="0" dirty="0" smtClean="0">
                <a:solidFill>
                  <a:schemeClr val="tx1"/>
                </a:solidFill>
                <a:latin typeface="+mn-lt"/>
                <a:ea typeface="+mn-ea"/>
                <a:cs typeface="+mn-cs"/>
              </a:rPr>
              <a:t>to a process and, when the process blocks or is preempted, feeds it back into one of</a:t>
            </a:r>
          </a:p>
          <a:p>
            <a:r>
              <a:rPr lang="en-US" sz="1200" kern="1200" baseline="0" dirty="0" smtClean="0">
                <a:solidFill>
                  <a:schemeClr val="tx1"/>
                </a:solidFill>
                <a:latin typeface="+mn-lt"/>
                <a:ea typeface="+mn-ea"/>
                <a:cs typeface="+mn-cs"/>
              </a:rPr>
              <a:t>several priority queues.</a:t>
            </a:r>
          </a:p>
          <a:p>
            <a:endParaRPr lang="en-US" sz="1200"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 There are a number of variations on this scheme. A simple version is to perform</a:t>
            </a:r>
          </a:p>
          <a:p>
            <a:r>
              <a:rPr lang="en-US" sz="1200" kern="1200" dirty="0" smtClean="0">
                <a:solidFill>
                  <a:schemeClr val="tx1"/>
                </a:solidFill>
                <a:effectLst/>
                <a:latin typeface="+mn-lt"/>
                <a:ea typeface="+mn-ea"/>
                <a:cs typeface="+mn-cs"/>
              </a:rPr>
              <a:t>preemption in the same fashion as for round robin: at periodic intervals. Our example</a:t>
            </a:r>
          </a:p>
          <a:p>
            <a:r>
              <a:rPr lang="en-US" sz="1200" kern="1200" dirty="0" smtClean="0">
                <a:solidFill>
                  <a:schemeClr val="tx1"/>
                </a:solidFill>
                <a:effectLst/>
                <a:latin typeface="+mn-lt"/>
                <a:ea typeface="+mn-ea"/>
                <a:cs typeface="+mn-cs"/>
              </a:rPr>
              <a:t>shows this (see Figure 9.5 and Table 9.5) for a quantum of one time unit. Note that</a:t>
            </a:r>
          </a:p>
          <a:p>
            <a:r>
              <a:rPr lang="en-US" sz="1200" kern="1200" dirty="0" smtClean="0">
                <a:solidFill>
                  <a:schemeClr val="tx1"/>
                </a:solidFill>
                <a:effectLst/>
                <a:latin typeface="+mn-lt"/>
                <a:ea typeface="+mn-ea"/>
                <a:cs typeface="+mn-cs"/>
              </a:rPr>
              <a:t>in this case, the behavior is similar to round robin with a time quantum of q =  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Even with the allowance for greater time allocation at lower priority, a longer</a:t>
            </a:r>
          </a:p>
          <a:p>
            <a:r>
              <a:rPr lang="en-US" sz="1200" kern="1200" dirty="0" smtClean="0">
                <a:solidFill>
                  <a:schemeClr val="tx1"/>
                </a:solidFill>
                <a:effectLst/>
                <a:latin typeface="+mn-lt"/>
                <a:ea typeface="+mn-ea"/>
                <a:cs typeface="+mn-cs"/>
              </a:rPr>
              <a:t>process may still suffer starvation. A possible remedy is to promote a process to a</a:t>
            </a:r>
          </a:p>
          <a:p>
            <a:r>
              <a:rPr lang="en-US" sz="1200" kern="1200" dirty="0" smtClean="0">
                <a:solidFill>
                  <a:schemeClr val="tx1"/>
                </a:solidFill>
                <a:effectLst/>
                <a:latin typeface="+mn-lt"/>
                <a:ea typeface="+mn-ea"/>
                <a:cs typeface="+mn-cs"/>
              </a:rPr>
              <a:t>higher-priority queue after it spends a certain amount of time waiting for service in</a:t>
            </a:r>
          </a:p>
          <a:p>
            <a:r>
              <a:rPr lang="en-US" sz="1200" kern="1200" dirty="0" smtClean="0">
                <a:solidFill>
                  <a:schemeClr val="tx1"/>
                </a:solidFill>
                <a:effectLst/>
                <a:latin typeface="+mn-lt"/>
                <a:ea typeface="+mn-ea"/>
                <a:cs typeface="+mn-cs"/>
              </a:rPr>
              <a:t>its current queue.</a:t>
            </a:r>
          </a:p>
          <a:p>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1835414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 Clearly, the performance of various scheduling policies is a critical factor in the</a:t>
            </a:r>
          </a:p>
          <a:p>
            <a:r>
              <a:rPr lang="en-US" sz="1200" kern="1200" dirty="0" smtClean="0">
                <a:solidFill>
                  <a:schemeClr val="tx1"/>
                </a:solidFill>
                <a:effectLst/>
                <a:latin typeface="+mn-lt"/>
                <a:ea typeface="+mn-ea"/>
                <a:cs typeface="+mn-cs"/>
              </a:rPr>
              <a:t>choice of a scheduling policy. However, it is impossible to make definitive comparisons</a:t>
            </a:r>
          </a:p>
          <a:p>
            <a:r>
              <a:rPr lang="en-US" sz="1200" kern="1200" dirty="0" smtClean="0">
                <a:solidFill>
                  <a:schemeClr val="tx1"/>
                </a:solidFill>
                <a:effectLst/>
                <a:latin typeface="+mn-lt"/>
                <a:ea typeface="+mn-ea"/>
                <a:cs typeface="+mn-cs"/>
              </a:rPr>
              <a:t>because relative performance will depend on a variety of factors, including the</a:t>
            </a:r>
          </a:p>
          <a:p>
            <a:r>
              <a:rPr lang="en-US" sz="1200" kern="1200" dirty="0" smtClean="0">
                <a:solidFill>
                  <a:schemeClr val="tx1"/>
                </a:solidFill>
                <a:effectLst/>
                <a:latin typeface="+mn-lt"/>
                <a:ea typeface="+mn-ea"/>
                <a:cs typeface="+mn-cs"/>
              </a:rPr>
              <a:t>probability distribution of service times of the various processes, the efficiency of the</a:t>
            </a:r>
          </a:p>
          <a:p>
            <a:r>
              <a:rPr lang="en-US" sz="1200" kern="1200" dirty="0" smtClean="0">
                <a:solidFill>
                  <a:schemeClr val="tx1"/>
                </a:solidFill>
                <a:effectLst/>
                <a:latin typeface="+mn-lt"/>
                <a:ea typeface="+mn-ea"/>
                <a:cs typeface="+mn-cs"/>
              </a:rPr>
              <a:t>scheduling and context switching mechanisms, and the nature of the I/O demand and</a:t>
            </a:r>
          </a:p>
          <a:p>
            <a:r>
              <a:rPr lang="en-US" sz="1200" kern="1200" dirty="0" smtClean="0">
                <a:solidFill>
                  <a:schemeClr val="tx1"/>
                </a:solidFill>
                <a:effectLst/>
                <a:latin typeface="+mn-lt"/>
                <a:ea typeface="+mn-ea"/>
                <a:cs typeface="+mn-cs"/>
              </a:rPr>
              <a:t>the performance of the I/O subsystem. Nevertheless, we attempt in what follows to</a:t>
            </a:r>
          </a:p>
          <a:p>
            <a:r>
              <a:rPr lang="en-US" sz="1200" kern="1200" dirty="0" smtClean="0">
                <a:solidFill>
                  <a:schemeClr val="tx1"/>
                </a:solidFill>
                <a:effectLst/>
                <a:latin typeface="+mn-lt"/>
                <a:ea typeface="+mn-ea"/>
                <a:cs typeface="+mn-cs"/>
              </a:rPr>
              <a:t>draw some general conclusions.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this section, we make use of basic queuing formulas, with</a:t>
            </a:r>
          </a:p>
          <a:p>
            <a:r>
              <a:rPr lang="en-US" sz="1200" kern="1200" baseline="0" dirty="0" smtClean="0">
                <a:solidFill>
                  <a:schemeClr val="tx1"/>
                </a:solidFill>
                <a:latin typeface="+mn-lt"/>
                <a:ea typeface="+mn-ea"/>
                <a:cs typeface="+mn-cs"/>
              </a:rPr>
              <a:t>the common assumptions of Poisson arrivals and exponential service times. </a:t>
            </a:r>
          </a:p>
          <a:p>
            <a:r>
              <a:rPr lang="en-US" sz="1200" kern="1200" baseline="0" dirty="0" smtClean="0">
                <a:solidFill>
                  <a:schemeClr val="tx1"/>
                </a:solidFill>
                <a:latin typeface="+mn-lt"/>
                <a:ea typeface="+mn-ea"/>
                <a:cs typeface="+mn-cs"/>
              </a:rPr>
              <a:t>First, we make the observation that any such scheduling discipline that</a:t>
            </a:r>
          </a:p>
          <a:p>
            <a:r>
              <a:rPr lang="en-US" sz="1200" kern="1200" baseline="0" dirty="0" smtClean="0">
                <a:solidFill>
                  <a:schemeClr val="tx1"/>
                </a:solidFill>
                <a:latin typeface="+mn-lt"/>
                <a:ea typeface="+mn-ea"/>
                <a:cs typeface="+mn-cs"/>
              </a:rPr>
              <a:t>chooses the next item to be served independent of service time obeys the following</a:t>
            </a:r>
          </a:p>
          <a:p>
            <a:r>
              <a:rPr lang="en-US" sz="1200" kern="1200" baseline="0" dirty="0" smtClean="0">
                <a:solidFill>
                  <a:schemeClr val="tx1"/>
                </a:solidFill>
                <a:latin typeface="+mn-lt"/>
                <a:ea typeface="+mn-ea"/>
                <a:cs typeface="+mn-cs"/>
              </a:rPr>
              <a:t>relationship: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(see formula)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particular, a priority-based scheduler, in which the priority of each process</a:t>
            </a:r>
          </a:p>
          <a:p>
            <a:r>
              <a:rPr lang="en-US" sz="1200" kern="1200" baseline="0" dirty="0" smtClean="0">
                <a:solidFill>
                  <a:schemeClr val="tx1"/>
                </a:solidFill>
                <a:latin typeface="+mn-lt"/>
                <a:ea typeface="+mn-ea"/>
                <a:cs typeface="+mn-cs"/>
              </a:rPr>
              <a:t>is assigned independent of expected service time, provides the same average turnaround</a:t>
            </a:r>
          </a:p>
          <a:p>
            <a:r>
              <a:rPr lang="en-US" sz="1200" kern="1200" baseline="0" dirty="0" smtClean="0">
                <a:solidFill>
                  <a:schemeClr val="tx1"/>
                </a:solidFill>
                <a:latin typeface="+mn-lt"/>
                <a:ea typeface="+mn-ea"/>
                <a:cs typeface="+mn-cs"/>
              </a:rPr>
              <a:t>time and average normalized turnaround time as a simple FCFS discipline.</a:t>
            </a:r>
          </a:p>
          <a:p>
            <a:r>
              <a:rPr lang="en-US" sz="1200" kern="1200" baseline="0" dirty="0" smtClean="0">
                <a:solidFill>
                  <a:schemeClr val="tx1"/>
                </a:solidFill>
                <a:latin typeface="+mn-lt"/>
                <a:ea typeface="+mn-ea"/>
                <a:cs typeface="+mn-cs"/>
              </a:rPr>
              <a:t>Furthermore, the presence or absence of preemption makes no differences in these</a:t>
            </a:r>
          </a:p>
          <a:p>
            <a:r>
              <a:rPr lang="en-US" sz="1200" kern="1200" baseline="0" dirty="0" smtClean="0">
                <a:solidFill>
                  <a:schemeClr val="tx1"/>
                </a:solidFill>
                <a:latin typeface="+mn-lt"/>
                <a:ea typeface="+mn-ea"/>
                <a:cs typeface="+mn-cs"/>
              </a:rPr>
              <a:t>averages.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With the exception of round robin and FCFS, the various scheduling disciplines</a:t>
            </a:r>
          </a:p>
          <a:p>
            <a:r>
              <a:rPr lang="en-US" sz="1200" kern="1200" baseline="0" dirty="0" smtClean="0">
                <a:solidFill>
                  <a:schemeClr val="tx1"/>
                </a:solidFill>
                <a:latin typeface="+mn-lt"/>
                <a:ea typeface="+mn-ea"/>
                <a:cs typeface="+mn-cs"/>
              </a:rPr>
              <a:t>considered so far do make selections on the basis of expected service time.</a:t>
            </a:r>
          </a:p>
          <a:p>
            <a:r>
              <a:rPr lang="en-US" sz="1200" kern="1200" baseline="0" dirty="0" smtClean="0">
                <a:solidFill>
                  <a:schemeClr val="tx1"/>
                </a:solidFill>
                <a:latin typeface="+mn-lt"/>
                <a:ea typeface="+mn-ea"/>
                <a:cs typeface="+mn-cs"/>
              </a:rPr>
              <a:t>Unfortunately, it turns out to be quite difficult to develop closed analytic models</a:t>
            </a:r>
          </a:p>
          <a:p>
            <a:r>
              <a:rPr lang="en-US" sz="1200" kern="1200" baseline="0" dirty="0" smtClean="0">
                <a:solidFill>
                  <a:schemeClr val="tx1"/>
                </a:solidFill>
                <a:latin typeface="+mn-lt"/>
                <a:ea typeface="+mn-ea"/>
                <a:cs typeface="+mn-cs"/>
              </a:rPr>
              <a:t>of these disciplines. However, we can get an idea of the relative performance of</a:t>
            </a:r>
          </a:p>
          <a:p>
            <a:r>
              <a:rPr lang="en-US" sz="1200" kern="1200" baseline="0" dirty="0" smtClean="0">
                <a:solidFill>
                  <a:schemeClr val="tx1"/>
                </a:solidFill>
                <a:latin typeface="+mn-lt"/>
                <a:ea typeface="+mn-ea"/>
                <a:cs typeface="+mn-cs"/>
              </a:rPr>
              <a:t>such scheduling algorithms, compared to FCFS, by considering priority scheduling</a:t>
            </a:r>
          </a:p>
          <a:p>
            <a:r>
              <a:rPr lang="en-US" sz="1200" kern="1200" baseline="0" dirty="0" smtClean="0">
                <a:solidFill>
                  <a:schemeClr val="tx1"/>
                </a:solidFill>
                <a:latin typeface="+mn-lt"/>
                <a:ea typeface="+mn-ea"/>
                <a:cs typeface="+mn-cs"/>
              </a:rPr>
              <a:t>in which priority is based on service time.</a:t>
            </a:r>
          </a:p>
          <a:p>
            <a:endParaRPr lang="en-US" sz="1200" kern="1200" baseline="0" dirty="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3219114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If scheduling is done on the basis of priority and if processes are assigned to</a:t>
            </a:r>
          </a:p>
          <a:p>
            <a:r>
              <a:rPr lang="en-US" sz="1200" kern="1200" baseline="0" dirty="0" smtClean="0">
                <a:solidFill>
                  <a:schemeClr val="tx1"/>
                </a:solidFill>
                <a:latin typeface="+mn-lt"/>
                <a:ea typeface="+mn-ea"/>
                <a:cs typeface="+mn-cs"/>
              </a:rPr>
              <a:t>a priority class on the basis of service time, then differences do emerge. Table 9.6</a:t>
            </a:r>
          </a:p>
          <a:p>
            <a:r>
              <a:rPr lang="en-US" sz="1200" kern="1200" baseline="0" dirty="0" smtClean="0">
                <a:solidFill>
                  <a:schemeClr val="tx1"/>
                </a:solidFill>
                <a:latin typeface="+mn-lt"/>
                <a:ea typeface="+mn-ea"/>
                <a:cs typeface="+mn-cs"/>
              </a:rPr>
              <a:t>shows the formulas that result when we assume two priority classes, with different</a:t>
            </a:r>
          </a:p>
          <a:p>
            <a:r>
              <a:rPr lang="en-US" sz="1200" kern="1200" baseline="0" dirty="0" smtClean="0">
                <a:solidFill>
                  <a:schemeClr val="tx1"/>
                </a:solidFill>
                <a:latin typeface="+mn-lt"/>
                <a:ea typeface="+mn-ea"/>
                <a:cs typeface="+mn-cs"/>
              </a:rPr>
              <a:t>service times for each class. In the table, refers to the arrival rate. These results can</a:t>
            </a:r>
          </a:p>
          <a:p>
            <a:r>
              <a:rPr lang="en-US" sz="1200" kern="1200" baseline="0" dirty="0" smtClean="0">
                <a:solidFill>
                  <a:schemeClr val="tx1"/>
                </a:solidFill>
                <a:latin typeface="+mn-lt"/>
                <a:ea typeface="+mn-ea"/>
                <a:cs typeface="+mn-cs"/>
              </a:rPr>
              <a:t>be generalized to any number of priority classes. Note that the formulas differ for</a:t>
            </a:r>
          </a:p>
          <a:p>
            <a:r>
              <a:rPr lang="en-US" sz="1200" kern="1200" baseline="0" dirty="0" smtClean="0">
                <a:solidFill>
                  <a:schemeClr val="tx1"/>
                </a:solidFill>
                <a:latin typeface="+mn-lt"/>
                <a:ea typeface="+mn-ea"/>
                <a:cs typeface="+mn-cs"/>
              </a:rPr>
              <a:t>nonpreemptive versus preemptive scheduling. In the latter case, it is assumed that</a:t>
            </a:r>
          </a:p>
          <a:p>
            <a:r>
              <a:rPr lang="en-US" sz="1200" kern="1200" baseline="0" dirty="0" smtClean="0">
                <a:solidFill>
                  <a:schemeClr val="tx1"/>
                </a:solidFill>
                <a:latin typeface="+mn-lt"/>
                <a:ea typeface="+mn-ea"/>
                <a:cs typeface="+mn-cs"/>
              </a:rPr>
              <a:t>a lower-priority process is immediately interrupted when a higher-priority process</a:t>
            </a:r>
          </a:p>
          <a:p>
            <a:r>
              <a:rPr lang="en-US" sz="1200" kern="1200" baseline="0" dirty="0" smtClean="0">
                <a:solidFill>
                  <a:schemeClr val="tx1"/>
                </a:solidFill>
                <a:latin typeface="+mn-lt"/>
                <a:ea typeface="+mn-ea"/>
                <a:cs typeface="+mn-cs"/>
              </a:rPr>
              <a:t>becomes ready.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606749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an example, let us consider the case of two priority classes, with an equal</a:t>
            </a:r>
          </a:p>
          <a:p>
            <a:r>
              <a:rPr lang="en-US" sz="1200" kern="1200" baseline="0" dirty="0" smtClean="0">
                <a:solidFill>
                  <a:schemeClr val="tx1"/>
                </a:solidFill>
                <a:latin typeface="+mn-lt"/>
                <a:ea typeface="+mn-ea"/>
                <a:cs typeface="+mn-cs"/>
              </a:rPr>
              <a:t>number of process arrivals in each class and with the average service time for the</a:t>
            </a:r>
          </a:p>
          <a:p>
            <a:r>
              <a:rPr lang="en-US" sz="1200" kern="1200" baseline="0" dirty="0" smtClean="0">
                <a:solidFill>
                  <a:schemeClr val="tx1"/>
                </a:solidFill>
                <a:latin typeface="+mn-lt"/>
                <a:ea typeface="+mn-ea"/>
                <a:cs typeface="+mn-cs"/>
              </a:rPr>
              <a:t>lower-priority class being five times that of the upper priority class. Thus, we wish to</a:t>
            </a:r>
          </a:p>
          <a:p>
            <a:r>
              <a:rPr lang="en-US" sz="1200" kern="1200" baseline="0" dirty="0" smtClean="0">
                <a:solidFill>
                  <a:schemeClr val="tx1"/>
                </a:solidFill>
                <a:latin typeface="+mn-lt"/>
                <a:ea typeface="+mn-ea"/>
                <a:cs typeface="+mn-cs"/>
              </a:rPr>
              <a:t>give preference to shorter processes. Figure 9.11 shows the overall result. By giving</a:t>
            </a:r>
          </a:p>
          <a:p>
            <a:r>
              <a:rPr lang="en-US" sz="1200" kern="1200" baseline="0" dirty="0" smtClean="0">
                <a:solidFill>
                  <a:schemeClr val="tx1"/>
                </a:solidFill>
                <a:latin typeface="+mn-lt"/>
                <a:ea typeface="+mn-ea"/>
                <a:cs typeface="+mn-cs"/>
              </a:rPr>
              <a:t>preference to shorter jobs, the average normalized turnaround time is improved</a:t>
            </a:r>
          </a:p>
          <a:p>
            <a:r>
              <a:rPr lang="en-US" sz="1200" kern="1200" baseline="0" dirty="0" smtClean="0">
                <a:solidFill>
                  <a:schemeClr val="tx1"/>
                </a:solidFill>
                <a:latin typeface="+mn-lt"/>
                <a:ea typeface="+mn-ea"/>
                <a:cs typeface="+mn-cs"/>
              </a:rPr>
              <a:t>at higher levels of utilization. As might be expected, the improvement is greatest</a:t>
            </a:r>
          </a:p>
          <a:p>
            <a:r>
              <a:rPr lang="en-US" sz="1200" kern="1200" baseline="0" dirty="0" smtClean="0">
                <a:solidFill>
                  <a:schemeClr val="tx1"/>
                </a:solidFill>
                <a:latin typeface="+mn-lt"/>
                <a:ea typeface="+mn-ea"/>
                <a:cs typeface="+mn-cs"/>
              </a:rPr>
              <a:t>with the use of preemption. Notice, however, that overall performance is not much</a:t>
            </a:r>
          </a:p>
          <a:p>
            <a:r>
              <a:rPr lang="en-US" sz="1200" kern="1200" baseline="0" dirty="0" smtClean="0">
                <a:solidFill>
                  <a:schemeClr val="tx1"/>
                </a:solidFill>
                <a:latin typeface="+mn-lt"/>
                <a:ea typeface="+mn-ea"/>
                <a:cs typeface="+mn-cs"/>
              </a:rPr>
              <a:t>affected.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427640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However, significant differences emerge when we consider the two priority</a:t>
            </a:r>
          </a:p>
          <a:p>
            <a:r>
              <a:rPr lang="en-US" sz="1200" kern="1200" baseline="0" dirty="0" smtClean="0">
                <a:solidFill>
                  <a:schemeClr val="tx1"/>
                </a:solidFill>
                <a:latin typeface="+mn-lt"/>
                <a:ea typeface="+mn-ea"/>
                <a:cs typeface="+mn-cs"/>
              </a:rPr>
              <a:t>classes separately. Figure 9.12 shows the results for the higher-priority, shorter</a:t>
            </a:r>
          </a:p>
          <a:p>
            <a:r>
              <a:rPr lang="en-US" sz="1200" kern="1200" baseline="0" dirty="0" smtClean="0">
                <a:solidFill>
                  <a:schemeClr val="tx1"/>
                </a:solidFill>
                <a:latin typeface="+mn-lt"/>
                <a:ea typeface="+mn-ea"/>
                <a:cs typeface="+mn-cs"/>
              </a:rPr>
              <a:t>processes. For comparison, the upper line on the graph assumes that priorities are</a:t>
            </a:r>
          </a:p>
          <a:p>
            <a:r>
              <a:rPr lang="en-US" sz="1200" kern="1200" baseline="0" dirty="0" smtClean="0">
                <a:solidFill>
                  <a:schemeClr val="tx1"/>
                </a:solidFill>
                <a:latin typeface="+mn-lt"/>
                <a:ea typeface="+mn-ea"/>
                <a:cs typeface="+mn-cs"/>
              </a:rPr>
              <a:t>not used but that we are simply looking at the relative performance of that half of</a:t>
            </a:r>
          </a:p>
          <a:p>
            <a:r>
              <a:rPr lang="en-US" sz="1200" kern="1200" baseline="0" dirty="0" smtClean="0">
                <a:solidFill>
                  <a:schemeClr val="tx1"/>
                </a:solidFill>
                <a:latin typeface="+mn-lt"/>
                <a:ea typeface="+mn-ea"/>
                <a:cs typeface="+mn-cs"/>
              </a:rPr>
              <a:t>all processes that have the shorter processing time. The other two lines assume that</a:t>
            </a:r>
          </a:p>
          <a:p>
            <a:r>
              <a:rPr lang="en-US" sz="1200" kern="1200" baseline="0" dirty="0" smtClean="0">
                <a:solidFill>
                  <a:schemeClr val="tx1"/>
                </a:solidFill>
                <a:latin typeface="+mn-lt"/>
                <a:ea typeface="+mn-ea"/>
                <a:cs typeface="+mn-cs"/>
              </a:rPr>
              <a:t>these processes are assigned a higher priority. When the system is run using priority</a:t>
            </a:r>
          </a:p>
          <a:p>
            <a:r>
              <a:rPr lang="en-US" sz="1200" kern="1200" baseline="0" dirty="0" smtClean="0">
                <a:solidFill>
                  <a:schemeClr val="tx1"/>
                </a:solidFill>
                <a:latin typeface="+mn-lt"/>
                <a:ea typeface="+mn-ea"/>
                <a:cs typeface="+mn-cs"/>
              </a:rPr>
              <a:t>scheduling without preemption, the improvements are significant. They are even</a:t>
            </a:r>
          </a:p>
          <a:p>
            <a:r>
              <a:rPr lang="en-US" sz="1200" kern="1200" baseline="0" dirty="0" smtClean="0">
                <a:solidFill>
                  <a:schemeClr val="tx1"/>
                </a:solidFill>
                <a:latin typeface="+mn-lt"/>
                <a:ea typeface="+mn-ea"/>
                <a:cs typeface="+mn-cs"/>
              </a:rPr>
              <a:t>more significant when preemption is used.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3667722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9.13 shows the same analysis for the lower-priority, longer processes.</a:t>
            </a:r>
          </a:p>
          <a:p>
            <a:r>
              <a:rPr lang="en-US" sz="1200" kern="1200" baseline="0" dirty="0" smtClean="0">
                <a:solidFill>
                  <a:schemeClr val="tx1"/>
                </a:solidFill>
                <a:latin typeface="+mn-lt"/>
                <a:ea typeface="+mn-ea"/>
                <a:cs typeface="+mn-cs"/>
              </a:rPr>
              <a:t>As expected, such processes suffer a performance degradation under priority</a:t>
            </a:r>
          </a:p>
          <a:p>
            <a:r>
              <a:rPr lang="en-US" sz="1200" kern="1200" baseline="0" dirty="0" smtClean="0">
                <a:solidFill>
                  <a:schemeClr val="tx1"/>
                </a:solidFill>
                <a:latin typeface="+mn-lt"/>
                <a:ea typeface="+mn-ea"/>
                <a:cs typeface="+mn-cs"/>
              </a:rPr>
              <a:t>scheduling.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2850236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Some of the difficulties of analytic modeling are</a:t>
            </a:r>
          </a:p>
          <a:p>
            <a:r>
              <a:rPr lang="en-US" sz="1200" kern="1200" baseline="0" dirty="0" smtClean="0">
                <a:solidFill>
                  <a:schemeClr val="tx1"/>
                </a:solidFill>
                <a:latin typeface="+mn-lt"/>
                <a:ea typeface="+mn-ea"/>
                <a:cs typeface="+mn-cs"/>
              </a:rPr>
              <a:t>overcome by using discrete-event simulation, which allows a wide range of policies</a:t>
            </a:r>
          </a:p>
          <a:p>
            <a:r>
              <a:rPr lang="en-US" sz="1200" kern="1200" baseline="0" dirty="0" smtClean="0">
                <a:solidFill>
                  <a:schemeClr val="tx1"/>
                </a:solidFill>
                <a:latin typeface="+mn-lt"/>
                <a:ea typeface="+mn-ea"/>
                <a:cs typeface="+mn-cs"/>
              </a:rPr>
              <a:t>to be modeled. The disadvantage of simulation is that the results for a given “run”</a:t>
            </a:r>
          </a:p>
          <a:p>
            <a:r>
              <a:rPr lang="en-US" sz="1200" kern="1200" baseline="0" dirty="0" smtClean="0">
                <a:solidFill>
                  <a:schemeClr val="tx1"/>
                </a:solidFill>
                <a:latin typeface="+mn-lt"/>
                <a:ea typeface="+mn-ea"/>
                <a:cs typeface="+mn-cs"/>
              </a:rPr>
              <a:t>only apply to that particular collection of processes under that particular set of</a:t>
            </a:r>
          </a:p>
          <a:p>
            <a:r>
              <a:rPr lang="en-US" sz="1200" kern="1200" baseline="0" dirty="0" smtClean="0">
                <a:solidFill>
                  <a:schemeClr val="tx1"/>
                </a:solidFill>
                <a:latin typeface="+mn-lt"/>
                <a:ea typeface="+mn-ea"/>
                <a:cs typeface="+mn-cs"/>
              </a:rPr>
              <a:t>assumptions. Nevertheless, useful insights can be gained.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results of one such study are reported in [FINK88]. The simulation</a:t>
            </a:r>
          </a:p>
          <a:p>
            <a:r>
              <a:rPr lang="en-US" sz="1200" kern="1200" baseline="0" dirty="0" smtClean="0">
                <a:solidFill>
                  <a:schemeClr val="tx1"/>
                </a:solidFill>
                <a:latin typeface="+mn-lt"/>
                <a:ea typeface="+mn-ea"/>
                <a:cs typeface="+mn-cs"/>
              </a:rPr>
              <a:t>involved 50,000 processes with an arrival rate of  </a:t>
            </a:r>
            <a:r>
              <a:rPr lang="en-US" sz="1200" kern="1200" baseline="0" dirty="0" err="1" smtClean="0">
                <a:solidFill>
                  <a:schemeClr val="tx1"/>
                </a:solidFill>
                <a:latin typeface="+mn-lt"/>
                <a:ea typeface="+mn-ea"/>
                <a:cs typeface="+mn-cs"/>
              </a:rPr>
              <a:t>λ</a:t>
            </a:r>
            <a:r>
              <a:rPr lang="en-US" sz="1200" kern="1200" baseline="0" dirty="0" smtClean="0">
                <a:solidFill>
                  <a:schemeClr val="tx1"/>
                </a:solidFill>
                <a:latin typeface="+mn-lt"/>
                <a:ea typeface="+mn-ea"/>
                <a:cs typeface="+mn-cs"/>
              </a:rPr>
              <a:t> = 0.8 and an average service time</a:t>
            </a:r>
          </a:p>
          <a:p>
            <a:r>
              <a:rPr lang="en-US" sz="1200" kern="1200" baseline="0" dirty="0" smtClean="0">
                <a:solidFill>
                  <a:schemeClr val="tx1"/>
                </a:solidFill>
                <a:latin typeface="+mn-lt"/>
                <a:ea typeface="+mn-ea"/>
                <a:cs typeface="+mn-cs"/>
              </a:rPr>
              <a:t>of </a:t>
            </a:r>
            <a:r>
              <a:rPr lang="en-US" sz="1200" i="1" kern="1200" baseline="0" dirty="0" smtClean="0">
                <a:solidFill>
                  <a:schemeClr val="tx1"/>
                </a:solidFill>
                <a:latin typeface="+mn-lt"/>
                <a:ea typeface="+mn-ea"/>
                <a:cs typeface="+mn-cs"/>
              </a:rPr>
              <a:t>T </a:t>
            </a:r>
            <a:r>
              <a:rPr lang="en-US" sz="1200" i="1" kern="1200" baseline="-25000" dirty="0" err="1" smtClean="0">
                <a:solidFill>
                  <a:schemeClr val="tx1"/>
                </a:solidFill>
                <a:latin typeface="+mn-lt"/>
                <a:ea typeface="+mn-ea"/>
                <a:cs typeface="+mn-cs"/>
              </a:rPr>
              <a:t>s</a:t>
            </a:r>
            <a:r>
              <a:rPr lang="en-US" sz="1200" i="1" kern="1200" baseline="0" dirty="0" smtClean="0">
                <a:solidFill>
                  <a:schemeClr val="tx1"/>
                </a:solidFill>
                <a:latin typeface="+mn-lt"/>
                <a:ea typeface="+mn-ea"/>
                <a:cs typeface="+mn-cs"/>
              </a:rPr>
              <a:t> = 1. Thus, the assumption is that the processor utilization is </a:t>
            </a:r>
            <a:r>
              <a:rPr lang="en-US" sz="1200" i="1" kern="1200" baseline="0" dirty="0" err="1" smtClean="0">
                <a:solidFill>
                  <a:schemeClr val="tx1"/>
                </a:solidFill>
                <a:latin typeface="+mn-lt"/>
                <a:ea typeface="+mn-ea"/>
                <a:cs typeface="+mn-cs"/>
              </a:rPr>
              <a:t>ρ</a:t>
            </a:r>
            <a:r>
              <a:rPr lang="en-US" sz="1200" i="1" kern="1200" baseline="0" dirty="0" smtClean="0">
                <a:solidFill>
                  <a:schemeClr val="tx1"/>
                </a:solidFill>
                <a:latin typeface="+mn-lt"/>
                <a:ea typeface="+mn-ea"/>
                <a:cs typeface="+mn-cs"/>
              </a:rPr>
              <a:t> = λT </a:t>
            </a:r>
            <a:r>
              <a:rPr lang="en-US" sz="1200" i="1" kern="1200" baseline="-25000" dirty="0" err="1" smtClean="0">
                <a:solidFill>
                  <a:schemeClr val="tx1"/>
                </a:solidFill>
                <a:latin typeface="+mn-lt"/>
                <a:ea typeface="+mn-ea"/>
                <a:cs typeface="+mn-cs"/>
              </a:rPr>
              <a:t>s</a:t>
            </a:r>
            <a:r>
              <a:rPr lang="en-US" sz="1200" i="1" kern="1200" baseline="0" dirty="0" smtClean="0">
                <a:solidFill>
                  <a:schemeClr val="tx1"/>
                </a:solidFill>
                <a:latin typeface="+mn-lt"/>
                <a:ea typeface="+mn-ea"/>
                <a:cs typeface="+mn-cs"/>
              </a:rPr>
              <a:t> = 0.8.</a:t>
            </a:r>
          </a:p>
          <a:p>
            <a:r>
              <a:rPr lang="en-US" sz="1200" kern="1200" baseline="0" dirty="0" smtClean="0">
                <a:solidFill>
                  <a:schemeClr val="tx1"/>
                </a:solidFill>
                <a:latin typeface="+mn-lt"/>
                <a:ea typeface="+mn-ea"/>
                <a:cs typeface="+mn-cs"/>
              </a:rPr>
              <a:t>Note, therefore, that we are only measuring one utilization point.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present the results, processes are grouped into service-time percentiles,</a:t>
            </a:r>
          </a:p>
          <a:p>
            <a:r>
              <a:rPr lang="en-US" sz="1200" kern="1200" baseline="0" dirty="0" smtClean="0">
                <a:solidFill>
                  <a:schemeClr val="tx1"/>
                </a:solidFill>
                <a:latin typeface="+mn-lt"/>
                <a:ea typeface="+mn-ea"/>
                <a:cs typeface="+mn-cs"/>
              </a:rPr>
              <a:t>each of which has 500 processes. Thus, the 500 processes with the shortest service</a:t>
            </a:r>
          </a:p>
          <a:p>
            <a:r>
              <a:rPr lang="en-US" sz="1200" kern="1200" baseline="0" dirty="0" smtClean="0">
                <a:solidFill>
                  <a:schemeClr val="tx1"/>
                </a:solidFill>
                <a:latin typeface="+mn-lt"/>
                <a:ea typeface="+mn-ea"/>
                <a:cs typeface="+mn-cs"/>
              </a:rPr>
              <a:t>time are in the first percentile; with these eliminated, the 500 remaining processes</a:t>
            </a:r>
          </a:p>
          <a:p>
            <a:r>
              <a:rPr lang="en-US" sz="1200" kern="1200" baseline="0" dirty="0" smtClean="0">
                <a:solidFill>
                  <a:schemeClr val="tx1"/>
                </a:solidFill>
                <a:latin typeface="+mn-lt"/>
                <a:ea typeface="+mn-ea"/>
                <a:cs typeface="+mn-cs"/>
              </a:rPr>
              <a:t>with the shortest service time are in the second percentile; and so on. This allows</a:t>
            </a:r>
          </a:p>
          <a:p>
            <a:r>
              <a:rPr lang="en-US" sz="1200" kern="1200" baseline="0" dirty="0" smtClean="0">
                <a:solidFill>
                  <a:schemeClr val="tx1"/>
                </a:solidFill>
                <a:latin typeface="+mn-lt"/>
                <a:ea typeface="+mn-ea"/>
                <a:cs typeface="+mn-cs"/>
              </a:rPr>
              <a:t>us to view the effect of various policies on processes as a function of the length of</a:t>
            </a:r>
          </a:p>
          <a:p>
            <a:r>
              <a:rPr lang="en-US" sz="1200" kern="1200" baseline="0" dirty="0" smtClean="0">
                <a:solidFill>
                  <a:schemeClr val="tx1"/>
                </a:solidFill>
                <a:latin typeface="+mn-lt"/>
                <a:ea typeface="+mn-ea"/>
                <a:cs typeface="+mn-cs"/>
              </a:rPr>
              <a:t>the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Figure 9.14 shows the normalized turnaround time.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1057074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9.15 shows</a:t>
            </a:r>
          </a:p>
          <a:p>
            <a:r>
              <a:rPr lang="en-US" sz="1200" kern="1200" baseline="0" dirty="0" smtClean="0">
                <a:solidFill>
                  <a:schemeClr val="tx1"/>
                </a:solidFill>
                <a:latin typeface="+mn-lt"/>
                <a:ea typeface="+mn-ea"/>
                <a:cs typeface="+mn-cs"/>
              </a:rPr>
              <a:t>the average waiting time. Looking at the turnaround time, we can see that the</a:t>
            </a:r>
          </a:p>
          <a:p>
            <a:r>
              <a:rPr lang="en-US" sz="1200" kern="1200" baseline="0" dirty="0" smtClean="0">
                <a:solidFill>
                  <a:schemeClr val="tx1"/>
                </a:solidFill>
                <a:latin typeface="+mn-lt"/>
                <a:ea typeface="+mn-ea"/>
                <a:cs typeface="+mn-cs"/>
              </a:rPr>
              <a:t>performance of FCFS is very unfavorable, with one-third of the processes having</a:t>
            </a:r>
          </a:p>
          <a:p>
            <a:r>
              <a:rPr lang="en-US" sz="1200" kern="1200" baseline="0" dirty="0" smtClean="0">
                <a:solidFill>
                  <a:schemeClr val="tx1"/>
                </a:solidFill>
                <a:latin typeface="+mn-lt"/>
                <a:ea typeface="+mn-ea"/>
                <a:cs typeface="+mn-cs"/>
              </a:rPr>
              <a:t>a normalized turnaround time greater than 10 times the service time; furthermore,</a:t>
            </a:r>
          </a:p>
          <a:p>
            <a:r>
              <a:rPr lang="en-US" sz="1200" kern="1200" baseline="0" dirty="0" smtClean="0">
                <a:solidFill>
                  <a:schemeClr val="tx1"/>
                </a:solidFill>
                <a:latin typeface="+mn-lt"/>
                <a:ea typeface="+mn-ea"/>
                <a:cs typeface="+mn-cs"/>
              </a:rPr>
              <a:t>these are the shortest processes. On the other hand, the absolute waiting time is</a:t>
            </a:r>
          </a:p>
          <a:p>
            <a:r>
              <a:rPr lang="en-US" sz="1200" kern="1200" baseline="0" dirty="0" smtClean="0">
                <a:solidFill>
                  <a:schemeClr val="tx1"/>
                </a:solidFill>
                <a:latin typeface="+mn-lt"/>
                <a:ea typeface="+mn-ea"/>
                <a:cs typeface="+mn-cs"/>
              </a:rPr>
              <a:t>uniform, as is to be expected because scheduling is independent of service time.</a:t>
            </a:r>
          </a:p>
          <a:p>
            <a:r>
              <a:rPr lang="en-US" sz="1200" kern="1200" baseline="0" dirty="0" smtClean="0">
                <a:solidFill>
                  <a:schemeClr val="tx1"/>
                </a:solidFill>
                <a:latin typeface="+mn-lt"/>
                <a:ea typeface="+mn-ea"/>
                <a:cs typeface="+mn-cs"/>
              </a:rPr>
              <a:t>The figures show round robin using a quantum of one time unit. Except for the</a:t>
            </a:r>
          </a:p>
          <a:p>
            <a:r>
              <a:rPr lang="en-US" sz="1200" kern="1200" baseline="0" dirty="0" smtClean="0">
                <a:solidFill>
                  <a:schemeClr val="tx1"/>
                </a:solidFill>
                <a:latin typeface="+mn-lt"/>
                <a:ea typeface="+mn-ea"/>
                <a:cs typeface="+mn-cs"/>
              </a:rPr>
              <a:t>shortest processes, which execute in less than one quantum, round robin yields</a:t>
            </a:r>
          </a:p>
          <a:p>
            <a:r>
              <a:rPr lang="en-US" sz="1200" kern="1200" baseline="0" dirty="0" smtClean="0">
                <a:solidFill>
                  <a:schemeClr val="tx1"/>
                </a:solidFill>
                <a:latin typeface="+mn-lt"/>
                <a:ea typeface="+mn-ea"/>
                <a:cs typeface="+mn-cs"/>
              </a:rPr>
              <a:t>a normalized turnaround time of about five for all processes, treating all fairly.</a:t>
            </a:r>
          </a:p>
          <a:p>
            <a:r>
              <a:rPr lang="en-US" sz="1200" kern="1200" baseline="0" dirty="0" smtClean="0">
                <a:solidFill>
                  <a:schemeClr val="tx1"/>
                </a:solidFill>
                <a:latin typeface="+mn-lt"/>
                <a:ea typeface="+mn-ea"/>
                <a:cs typeface="+mn-cs"/>
              </a:rPr>
              <a:t>Shortest process next performs better than round robin, except for the shortest</a:t>
            </a:r>
          </a:p>
          <a:p>
            <a:r>
              <a:rPr lang="en-US" sz="1200" kern="1200" baseline="0" dirty="0" smtClean="0">
                <a:solidFill>
                  <a:schemeClr val="tx1"/>
                </a:solidFill>
                <a:latin typeface="+mn-lt"/>
                <a:ea typeface="+mn-ea"/>
                <a:cs typeface="+mn-cs"/>
              </a:rPr>
              <a:t>processes. Shortest remaining time, the preemptive version of SPN, performs better</a:t>
            </a:r>
          </a:p>
          <a:p>
            <a:r>
              <a:rPr lang="en-US" sz="1200" kern="1200" baseline="0" dirty="0" smtClean="0">
                <a:solidFill>
                  <a:schemeClr val="tx1"/>
                </a:solidFill>
                <a:latin typeface="+mn-lt"/>
                <a:ea typeface="+mn-ea"/>
                <a:cs typeface="+mn-cs"/>
              </a:rPr>
              <a:t>than SPN except for the longest 7% of all processes. We have seen that, among</a:t>
            </a:r>
          </a:p>
          <a:p>
            <a:r>
              <a:rPr lang="en-US" sz="1200" kern="1200" baseline="0" dirty="0" err="1" smtClean="0">
                <a:solidFill>
                  <a:schemeClr val="tx1"/>
                </a:solidFill>
                <a:latin typeface="+mn-lt"/>
                <a:ea typeface="+mn-ea"/>
                <a:cs typeface="+mn-cs"/>
              </a:rPr>
              <a:t>nonpreemptive</a:t>
            </a:r>
            <a:r>
              <a:rPr lang="en-US" sz="1200" kern="1200" baseline="0" dirty="0" smtClean="0">
                <a:solidFill>
                  <a:schemeClr val="tx1"/>
                </a:solidFill>
                <a:latin typeface="+mn-lt"/>
                <a:ea typeface="+mn-ea"/>
                <a:cs typeface="+mn-cs"/>
              </a:rPr>
              <a:t> policies, FCFS favors long processes and SPN favors short ones.</a:t>
            </a:r>
          </a:p>
          <a:p>
            <a:r>
              <a:rPr lang="en-US" sz="1200" kern="1200" baseline="0" dirty="0" smtClean="0">
                <a:solidFill>
                  <a:schemeClr val="tx1"/>
                </a:solidFill>
                <a:latin typeface="+mn-lt"/>
                <a:ea typeface="+mn-ea"/>
                <a:cs typeface="+mn-cs"/>
              </a:rPr>
              <a:t>Highest response ratio next is intended to be a compromise between these two</a:t>
            </a:r>
          </a:p>
          <a:p>
            <a:r>
              <a:rPr lang="en-US" sz="1200" kern="1200" baseline="0" dirty="0" smtClean="0">
                <a:solidFill>
                  <a:schemeClr val="tx1"/>
                </a:solidFill>
                <a:latin typeface="+mn-lt"/>
                <a:ea typeface="+mn-ea"/>
                <a:cs typeface="+mn-cs"/>
              </a:rPr>
              <a:t>effects, and this is indeed confirmed in the figures. Finally, the figure shows feedback</a:t>
            </a:r>
          </a:p>
          <a:p>
            <a:r>
              <a:rPr lang="en-US" sz="1200" kern="1200" baseline="0" dirty="0" smtClean="0">
                <a:solidFill>
                  <a:schemeClr val="tx1"/>
                </a:solidFill>
                <a:latin typeface="+mn-lt"/>
                <a:ea typeface="+mn-ea"/>
                <a:cs typeface="+mn-cs"/>
              </a:rPr>
              <a:t>scheduling with fixed, uniform quanta in each priority queue. As expected,</a:t>
            </a:r>
          </a:p>
          <a:p>
            <a:r>
              <a:rPr lang="en-US" sz="1200" kern="1200" baseline="0" dirty="0" smtClean="0">
                <a:solidFill>
                  <a:schemeClr val="tx1"/>
                </a:solidFill>
                <a:latin typeface="+mn-lt"/>
                <a:ea typeface="+mn-ea"/>
                <a:cs typeface="+mn-cs"/>
              </a:rPr>
              <a:t>FB performs quite well for short processes.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553408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All of the scheduling algorithms discussed so far treat the collection of ready</a:t>
            </a:r>
          </a:p>
          <a:p>
            <a:r>
              <a:rPr lang="en-US" sz="1200" kern="1200" baseline="0" dirty="0" smtClean="0">
                <a:solidFill>
                  <a:schemeClr val="tx1"/>
                </a:solidFill>
                <a:latin typeface="+mn-lt"/>
                <a:ea typeface="+mn-ea"/>
                <a:cs typeface="+mn-cs"/>
              </a:rPr>
              <a:t>processes as a single pool of processes from which to select the next running process.</a:t>
            </a:r>
          </a:p>
          <a:p>
            <a:r>
              <a:rPr lang="en-US" sz="1200" kern="1200" baseline="0" dirty="0" smtClean="0">
                <a:solidFill>
                  <a:schemeClr val="tx1"/>
                </a:solidFill>
                <a:latin typeface="+mn-lt"/>
                <a:ea typeface="+mn-ea"/>
                <a:cs typeface="+mn-cs"/>
              </a:rPr>
              <a:t>This pool may be broken down by priority but is otherwise homogeneous.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However, in a multiuser system, if individual user applications or jobs may be</a:t>
            </a:r>
          </a:p>
          <a:p>
            <a:r>
              <a:rPr lang="en-US" sz="1200" kern="1200" baseline="0" dirty="0" smtClean="0">
                <a:solidFill>
                  <a:schemeClr val="tx1"/>
                </a:solidFill>
                <a:latin typeface="+mn-lt"/>
                <a:ea typeface="+mn-ea"/>
                <a:cs typeface="+mn-cs"/>
              </a:rPr>
              <a:t>organized as multiple processes (or threads), then there is a structure to the collection</a:t>
            </a:r>
          </a:p>
          <a:p>
            <a:r>
              <a:rPr lang="en-US" sz="1200" kern="1200" baseline="0" dirty="0" smtClean="0">
                <a:solidFill>
                  <a:schemeClr val="tx1"/>
                </a:solidFill>
                <a:latin typeface="+mn-lt"/>
                <a:ea typeface="+mn-ea"/>
                <a:cs typeface="+mn-cs"/>
              </a:rPr>
              <a:t>of processes that is not recognized by a traditional scheduler. From the user’s</a:t>
            </a:r>
          </a:p>
          <a:p>
            <a:r>
              <a:rPr lang="en-US" sz="1200" kern="1200" baseline="0" dirty="0" smtClean="0">
                <a:solidFill>
                  <a:schemeClr val="tx1"/>
                </a:solidFill>
                <a:latin typeface="+mn-lt"/>
                <a:ea typeface="+mn-ea"/>
                <a:cs typeface="+mn-cs"/>
              </a:rPr>
              <a:t>point of view, the concern is not how a particular process performs but rather how</a:t>
            </a:r>
          </a:p>
          <a:p>
            <a:r>
              <a:rPr lang="en-US" sz="1200" kern="1200" baseline="0" dirty="0" smtClean="0">
                <a:solidFill>
                  <a:schemeClr val="tx1"/>
                </a:solidFill>
                <a:latin typeface="+mn-lt"/>
                <a:ea typeface="+mn-ea"/>
                <a:cs typeface="+mn-cs"/>
              </a:rPr>
              <a:t>his or her set of processes, which constitute a single application, performs. Thus, it</a:t>
            </a:r>
          </a:p>
          <a:p>
            <a:r>
              <a:rPr lang="en-US" sz="1200" kern="1200" baseline="0" dirty="0" smtClean="0">
                <a:solidFill>
                  <a:schemeClr val="tx1"/>
                </a:solidFill>
                <a:latin typeface="+mn-lt"/>
                <a:ea typeface="+mn-ea"/>
                <a:cs typeface="+mn-cs"/>
              </a:rPr>
              <a:t>would be attractive to make scheduling decisions on the basis of these process sets.</a:t>
            </a:r>
          </a:p>
          <a:p>
            <a:r>
              <a:rPr lang="en-US" sz="1200" kern="1200" baseline="0" dirty="0" smtClean="0">
                <a:solidFill>
                  <a:schemeClr val="tx1"/>
                </a:solidFill>
                <a:latin typeface="+mn-lt"/>
                <a:ea typeface="+mn-ea"/>
                <a:cs typeface="+mn-cs"/>
              </a:rPr>
              <a:t>This approach is generally known as fair-share scheduling. Further, the concept can</a:t>
            </a:r>
          </a:p>
          <a:p>
            <a:r>
              <a:rPr lang="en-US" sz="1200" kern="1200" baseline="0" dirty="0" smtClean="0">
                <a:solidFill>
                  <a:schemeClr val="tx1"/>
                </a:solidFill>
                <a:latin typeface="+mn-lt"/>
                <a:ea typeface="+mn-ea"/>
                <a:cs typeface="+mn-cs"/>
              </a:rPr>
              <a:t>be extended to groups of users, even if each user is represented by a single process.</a:t>
            </a:r>
          </a:p>
          <a:p>
            <a:r>
              <a:rPr lang="en-US" sz="1200" kern="1200" baseline="0" dirty="0" smtClean="0">
                <a:solidFill>
                  <a:schemeClr val="tx1"/>
                </a:solidFill>
                <a:latin typeface="+mn-lt"/>
                <a:ea typeface="+mn-ea"/>
                <a:cs typeface="+mn-cs"/>
              </a:rPr>
              <a:t>For example, in a time-sharing system, we might wish to consider all of the users</a:t>
            </a:r>
          </a:p>
          <a:p>
            <a:r>
              <a:rPr lang="en-US" sz="1200" kern="1200" baseline="0" dirty="0" smtClean="0">
                <a:solidFill>
                  <a:schemeClr val="tx1"/>
                </a:solidFill>
                <a:latin typeface="+mn-lt"/>
                <a:ea typeface="+mn-ea"/>
                <a:cs typeface="+mn-cs"/>
              </a:rPr>
              <a:t>from a given department to be members of the same group. Scheduling decisions</a:t>
            </a:r>
          </a:p>
          <a:p>
            <a:r>
              <a:rPr lang="en-US" sz="1200" kern="1200" baseline="0" dirty="0" smtClean="0">
                <a:solidFill>
                  <a:schemeClr val="tx1"/>
                </a:solidFill>
                <a:latin typeface="+mn-lt"/>
                <a:ea typeface="+mn-ea"/>
                <a:cs typeface="+mn-cs"/>
              </a:rPr>
              <a:t>could then be made that attempt to give each group similar service. Thus, if a large</a:t>
            </a:r>
          </a:p>
          <a:p>
            <a:r>
              <a:rPr lang="en-US" sz="1200" kern="1200" baseline="0" dirty="0" smtClean="0">
                <a:solidFill>
                  <a:schemeClr val="tx1"/>
                </a:solidFill>
                <a:latin typeface="+mn-lt"/>
                <a:ea typeface="+mn-ea"/>
                <a:cs typeface="+mn-cs"/>
              </a:rPr>
              <a:t>number of people from one department log onto the system, we would like to see</a:t>
            </a:r>
          </a:p>
          <a:p>
            <a:r>
              <a:rPr lang="en-US" sz="1200" kern="1200" baseline="0" dirty="0" smtClean="0">
                <a:solidFill>
                  <a:schemeClr val="tx1"/>
                </a:solidFill>
                <a:latin typeface="+mn-lt"/>
                <a:ea typeface="+mn-ea"/>
                <a:cs typeface="+mn-cs"/>
              </a:rPr>
              <a:t>response time degradation primarily affect members of that department rather than</a:t>
            </a:r>
          </a:p>
          <a:p>
            <a:r>
              <a:rPr lang="en-US" sz="1200" kern="1200" baseline="0" dirty="0" smtClean="0">
                <a:solidFill>
                  <a:schemeClr val="tx1"/>
                </a:solidFill>
                <a:latin typeface="+mn-lt"/>
                <a:ea typeface="+mn-ea"/>
                <a:cs typeface="+mn-cs"/>
              </a:rPr>
              <a:t>users from other departments.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term </a:t>
            </a:r>
            <a:r>
              <a:rPr lang="en-US" sz="1200" i="1" kern="1200" baseline="0" dirty="0" smtClean="0">
                <a:solidFill>
                  <a:schemeClr val="tx1"/>
                </a:solidFill>
                <a:latin typeface="+mn-lt"/>
                <a:ea typeface="+mn-ea"/>
                <a:cs typeface="+mn-cs"/>
              </a:rPr>
              <a:t>fair share indicates the philosophy behind such a scheduler. Each</a:t>
            </a:r>
          </a:p>
          <a:p>
            <a:r>
              <a:rPr lang="en-US" sz="1200" kern="1200" baseline="0" dirty="0" smtClean="0">
                <a:solidFill>
                  <a:schemeClr val="tx1"/>
                </a:solidFill>
                <a:latin typeface="+mn-lt"/>
                <a:ea typeface="+mn-ea"/>
                <a:cs typeface="+mn-cs"/>
              </a:rPr>
              <a:t>user is assigned a weighting of some sort that defines that user’s share of system</a:t>
            </a:r>
          </a:p>
          <a:p>
            <a:r>
              <a:rPr lang="en-US" sz="1200" kern="1200" baseline="0" dirty="0" smtClean="0">
                <a:solidFill>
                  <a:schemeClr val="tx1"/>
                </a:solidFill>
                <a:latin typeface="+mn-lt"/>
                <a:ea typeface="+mn-ea"/>
                <a:cs typeface="+mn-cs"/>
              </a:rPr>
              <a:t>resources as a fraction of the total usage of those resources. In particular, each</a:t>
            </a:r>
          </a:p>
          <a:p>
            <a:r>
              <a:rPr lang="en-US" sz="1200" kern="1200" baseline="0" dirty="0" smtClean="0">
                <a:solidFill>
                  <a:schemeClr val="tx1"/>
                </a:solidFill>
                <a:latin typeface="+mn-lt"/>
                <a:ea typeface="+mn-ea"/>
                <a:cs typeface="+mn-cs"/>
              </a:rPr>
              <a:t>user is assigned a share of the processor. Such a scheme should operate in a more</a:t>
            </a:r>
          </a:p>
          <a:p>
            <a:r>
              <a:rPr lang="en-US" sz="1200" kern="1200" baseline="0" dirty="0" smtClean="0">
                <a:solidFill>
                  <a:schemeClr val="tx1"/>
                </a:solidFill>
                <a:latin typeface="+mn-lt"/>
                <a:ea typeface="+mn-ea"/>
                <a:cs typeface="+mn-cs"/>
              </a:rPr>
              <a:t>or less linear fashion, so that if user A has twice the weighting of user B, then in</a:t>
            </a:r>
          </a:p>
          <a:p>
            <a:r>
              <a:rPr lang="en-US" sz="1200" kern="1200" baseline="0" dirty="0" smtClean="0">
                <a:solidFill>
                  <a:schemeClr val="tx1"/>
                </a:solidFill>
                <a:latin typeface="+mn-lt"/>
                <a:ea typeface="+mn-ea"/>
                <a:cs typeface="+mn-cs"/>
              </a:rPr>
              <a:t>the long run, user A should be able to do twice as much work as user B. The objective</a:t>
            </a:r>
          </a:p>
          <a:p>
            <a:r>
              <a:rPr lang="en-US" sz="1200" kern="1200" baseline="0" dirty="0" smtClean="0">
                <a:solidFill>
                  <a:schemeClr val="tx1"/>
                </a:solidFill>
                <a:latin typeface="+mn-lt"/>
                <a:ea typeface="+mn-ea"/>
                <a:cs typeface="+mn-cs"/>
              </a:rPr>
              <a:t>of a fair-share scheduler is to monitor usage to give fewer resources to users</a:t>
            </a:r>
          </a:p>
          <a:p>
            <a:r>
              <a:rPr lang="en-US" sz="1200" kern="1200" baseline="0" dirty="0" smtClean="0">
                <a:solidFill>
                  <a:schemeClr val="tx1"/>
                </a:solidFill>
                <a:latin typeface="+mn-lt"/>
                <a:ea typeface="+mn-ea"/>
                <a:cs typeface="+mn-cs"/>
              </a:rPr>
              <a:t>who have had more than their fair share and more to those who have had less than</a:t>
            </a:r>
          </a:p>
          <a:p>
            <a:r>
              <a:rPr lang="en-US" sz="1200" kern="1200" baseline="0" dirty="0" smtClean="0">
                <a:solidFill>
                  <a:schemeClr val="tx1"/>
                </a:solidFill>
                <a:latin typeface="+mn-lt"/>
                <a:ea typeface="+mn-ea"/>
                <a:cs typeface="+mn-cs"/>
              </a:rPr>
              <a:t>their fair share.</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359763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9.1 relates the scheduling functions to the process state transition</a:t>
            </a:r>
          </a:p>
          <a:p>
            <a:r>
              <a:rPr lang="en-US" sz="1200" kern="1200" baseline="0" dirty="0" smtClean="0">
                <a:solidFill>
                  <a:schemeClr val="tx1"/>
                </a:solidFill>
                <a:latin typeface="+mn-lt"/>
                <a:ea typeface="+mn-ea"/>
                <a:cs typeface="+mn-cs"/>
              </a:rPr>
              <a:t>diagram (first shown in Figure 3.9b ). Long-term scheduling is performed when a</a:t>
            </a:r>
          </a:p>
          <a:p>
            <a:r>
              <a:rPr lang="en-US" sz="1200" kern="1200" baseline="0" dirty="0" smtClean="0">
                <a:solidFill>
                  <a:schemeClr val="tx1"/>
                </a:solidFill>
                <a:latin typeface="+mn-lt"/>
                <a:ea typeface="+mn-ea"/>
                <a:cs typeface="+mn-cs"/>
              </a:rPr>
              <a:t>new process is created. This is a decision whether to add a new process to the set</a:t>
            </a:r>
          </a:p>
          <a:p>
            <a:r>
              <a:rPr lang="en-US" sz="1200" kern="1200" baseline="0" dirty="0" smtClean="0">
                <a:solidFill>
                  <a:schemeClr val="tx1"/>
                </a:solidFill>
                <a:latin typeface="+mn-lt"/>
                <a:ea typeface="+mn-ea"/>
                <a:cs typeface="+mn-cs"/>
              </a:rPr>
              <a:t>of processes that are currently active. Medium-term scheduling is a part of the</a:t>
            </a:r>
          </a:p>
          <a:p>
            <a:r>
              <a:rPr lang="en-US" sz="1200" kern="1200" baseline="0" dirty="0" smtClean="0">
                <a:solidFill>
                  <a:schemeClr val="tx1"/>
                </a:solidFill>
                <a:latin typeface="+mn-lt"/>
                <a:ea typeface="+mn-ea"/>
                <a:cs typeface="+mn-cs"/>
              </a:rPr>
              <a:t>swapping function. This is a decision whether to add a process to those that are at</a:t>
            </a:r>
          </a:p>
          <a:p>
            <a:r>
              <a:rPr lang="en-US" sz="1200" kern="1200" baseline="0" dirty="0" smtClean="0">
                <a:solidFill>
                  <a:schemeClr val="tx1"/>
                </a:solidFill>
                <a:latin typeface="+mn-lt"/>
                <a:ea typeface="+mn-ea"/>
                <a:cs typeface="+mn-cs"/>
              </a:rPr>
              <a:t>least partially in main memory and therefore available for execution. Short-term</a:t>
            </a:r>
          </a:p>
          <a:p>
            <a:r>
              <a:rPr lang="en-US" sz="1200" kern="1200" baseline="0" dirty="0" smtClean="0">
                <a:solidFill>
                  <a:schemeClr val="tx1"/>
                </a:solidFill>
                <a:latin typeface="+mn-lt"/>
                <a:ea typeface="+mn-ea"/>
                <a:cs typeface="+mn-cs"/>
              </a:rPr>
              <a:t>scheduling is the actual decision of which ready process to execute next.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112846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smtClean="0">
                <a:solidFill>
                  <a:schemeClr val="tx1"/>
                </a:solidFill>
                <a:effectLst/>
                <a:latin typeface="+mn-lt"/>
                <a:ea typeface="+mn-ea"/>
                <a:cs typeface="+mn-cs"/>
              </a:rPr>
              <a:t> A number of proposals have been made for fair-share schedulers [HENR84,</a:t>
            </a:r>
          </a:p>
          <a:p>
            <a:r>
              <a:rPr lang="en-US" sz="1200" kern="1200" dirty="0" smtClean="0">
                <a:solidFill>
                  <a:schemeClr val="tx1"/>
                </a:solidFill>
                <a:effectLst/>
                <a:latin typeface="+mn-lt"/>
                <a:ea typeface="+mn-ea"/>
                <a:cs typeface="+mn-cs"/>
              </a:rPr>
              <a:t>KAY88, WOOD86]. In this section, we describe the scheme proposed in [HENR84]</a:t>
            </a:r>
          </a:p>
          <a:p>
            <a:r>
              <a:rPr lang="en-US" sz="1200" kern="1200" dirty="0" smtClean="0">
                <a:solidFill>
                  <a:schemeClr val="tx1"/>
                </a:solidFill>
                <a:effectLst/>
                <a:latin typeface="+mn-lt"/>
                <a:ea typeface="+mn-ea"/>
                <a:cs typeface="+mn-cs"/>
              </a:rPr>
              <a:t>and implemented on a number of UNIX systems. The scheme is simply referred to</a:t>
            </a:r>
          </a:p>
          <a:p>
            <a:r>
              <a:rPr lang="en-US" sz="1200" kern="1200" dirty="0" smtClean="0">
                <a:solidFill>
                  <a:schemeClr val="tx1"/>
                </a:solidFill>
                <a:effectLst/>
                <a:latin typeface="+mn-lt"/>
                <a:ea typeface="+mn-ea"/>
                <a:cs typeface="+mn-cs"/>
              </a:rPr>
              <a:t>as the fair-share scheduler (FSS). FSS considers the execution history of a related</a:t>
            </a:r>
          </a:p>
          <a:p>
            <a:r>
              <a:rPr lang="en-US" sz="1200" kern="1200" dirty="0" smtClean="0">
                <a:solidFill>
                  <a:schemeClr val="tx1"/>
                </a:solidFill>
                <a:effectLst/>
                <a:latin typeface="+mn-lt"/>
                <a:ea typeface="+mn-ea"/>
                <a:cs typeface="+mn-cs"/>
              </a:rPr>
              <a:t>group of processes, along with the individual execution history of each process in</a:t>
            </a:r>
          </a:p>
          <a:p>
            <a:r>
              <a:rPr lang="en-US" sz="1200" kern="1200" dirty="0" smtClean="0">
                <a:solidFill>
                  <a:schemeClr val="tx1"/>
                </a:solidFill>
                <a:effectLst/>
                <a:latin typeface="+mn-lt"/>
                <a:ea typeface="+mn-ea"/>
                <a:cs typeface="+mn-cs"/>
              </a:rPr>
              <a:t> making scheduling decisions. The system divides the user community into a set of</a:t>
            </a:r>
          </a:p>
          <a:p>
            <a:r>
              <a:rPr lang="en-US" sz="1200" kern="1200" dirty="0" smtClean="0">
                <a:solidFill>
                  <a:schemeClr val="tx1"/>
                </a:solidFill>
                <a:effectLst/>
                <a:latin typeface="+mn-lt"/>
                <a:ea typeface="+mn-ea"/>
                <a:cs typeface="+mn-cs"/>
              </a:rPr>
              <a:t>fair-share groups and allocates a fraction of the processor resource to each group.</a:t>
            </a:r>
          </a:p>
          <a:p>
            <a:r>
              <a:rPr lang="en-US" sz="1200" kern="1200" dirty="0" smtClean="0">
                <a:solidFill>
                  <a:schemeClr val="tx1"/>
                </a:solidFill>
                <a:effectLst/>
                <a:latin typeface="+mn-lt"/>
                <a:ea typeface="+mn-ea"/>
                <a:cs typeface="+mn-cs"/>
              </a:rPr>
              <a:t>Thus, there might be four groups, each with 25% of the processor usage. In effect,</a:t>
            </a:r>
          </a:p>
          <a:p>
            <a:r>
              <a:rPr lang="en-US" sz="1200" kern="1200" dirty="0" smtClean="0">
                <a:solidFill>
                  <a:schemeClr val="tx1"/>
                </a:solidFill>
                <a:effectLst/>
                <a:latin typeface="+mn-lt"/>
                <a:ea typeface="+mn-ea"/>
                <a:cs typeface="+mn-cs"/>
              </a:rPr>
              <a:t>each fair-share group is provided with a virtual system that runs proportionally</a:t>
            </a:r>
          </a:p>
          <a:p>
            <a:r>
              <a:rPr lang="en-US" sz="1200" kern="1200" dirty="0" smtClean="0">
                <a:solidFill>
                  <a:schemeClr val="tx1"/>
                </a:solidFill>
                <a:effectLst/>
                <a:latin typeface="+mn-lt"/>
                <a:ea typeface="+mn-ea"/>
                <a:cs typeface="+mn-cs"/>
              </a:rPr>
              <a:t>slower than a full system.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Scheduling is done on the basis of priority, which takes into account the underlying</a:t>
            </a:r>
          </a:p>
          <a:p>
            <a:r>
              <a:rPr lang="en-US" sz="1200" kern="1200" dirty="0" smtClean="0">
                <a:solidFill>
                  <a:schemeClr val="tx1"/>
                </a:solidFill>
                <a:effectLst/>
                <a:latin typeface="+mn-lt"/>
                <a:ea typeface="+mn-ea"/>
                <a:cs typeface="+mn-cs"/>
              </a:rPr>
              <a:t>priority of the process, its recent processor usage, and the recent processor</a:t>
            </a:r>
          </a:p>
          <a:p>
            <a:r>
              <a:rPr lang="en-US" sz="1200" kern="1200" dirty="0" smtClean="0">
                <a:solidFill>
                  <a:schemeClr val="tx1"/>
                </a:solidFill>
                <a:effectLst/>
                <a:latin typeface="+mn-lt"/>
                <a:ea typeface="+mn-ea"/>
                <a:cs typeface="+mn-cs"/>
              </a:rPr>
              <a:t>usage of the group to which the process belongs. The higher the numerical value of</a:t>
            </a:r>
          </a:p>
          <a:p>
            <a:r>
              <a:rPr lang="en-US" sz="1200" kern="1200" dirty="0" smtClean="0">
                <a:solidFill>
                  <a:schemeClr val="tx1"/>
                </a:solidFill>
                <a:effectLst/>
                <a:latin typeface="+mn-lt"/>
                <a:ea typeface="+mn-ea"/>
                <a:cs typeface="+mn-cs"/>
              </a:rPr>
              <a:t>the priority, the lower is the priority. The following formulas apply for process j  in</a:t>
            </a:r>
          </a:p>
          <a:p>
            <a:r>
              <a:rPr lang="en-US" sz="1200" kern="1200" dirty="0" smtClean="0">
                <a:solidFill>
                  <a:schemeClr val="tx1"/>
                </a:solidFill>
                <a:effectLst/>
                <a:latin typeface="+mn-lt"/>
                <a:ea typeface="+mn-ea"/>
                <a:cs typeface="+mn-cs"/>
              </a:rPr>
              <a:t>group </a:t>
            </a:r>
            <a:r>
              <a:rPr lang="en-US" sz="1200" i="1" kern="1200" dirty="0" smtClean="0">
                <a:solidFill>
                  <a:schemeClr val="tx1"/>
                </a:solidFill>
                <a:effectLst/>
                <a:latin typeface="+mn-lt"/>
                <a:ea typeface="+mn-ea"/>
                <a:cs typeface="+mn-cs"/>
              </a:rPr>
              <a:t>k</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rPr>
              <a:t>CPU</a:t>
            </a:r>
            <a:r>
              <a:rPr lang="en-US" sz="1200" u="sng" kern="1200" baseline="-25000" dirty="0" err="1" smtClean="0">
                <a:solidFill>
                  <a:schemeClr val="tx1"/>
                </a:solidFill>
                <a:effectLst/>
                <a:latin typeface="+mn-lt"/>
                <a:ea typeface="+mn-ea"/>
                <a:cs typeface="+mn-cs"/>
              </a:rPr>
              <a:t>j</a:t>
            </a:r>
            <a:r>
              <a:rPr lang="en-US" sz="1200" u="sng" kern="1200" baseline="0" dirty="0" smtClean="0">
                <a:solidFill>
                  <a:schemeClr val="tx1"/>
                </a:solidFill>
                <a:effectLst/>
                <a:latin typeface="+mn-lt"/>
                <a:ea typeface="+mn-ea"/>
                <a:cs typeface="+mn-cs"/>
              </a:rPr>
              <a:t>(</a:t>
            </a:r>
            <a:r>
              <a:rPr lang="en-US" sz="1200" i="1" u="sng" kern="1200" baseline="0" dirty="0" err="1" smtClean="0">
                <a:solidFill>
                  <a:schemeClr val="tx1"/>
                </a:solidFill>
                <a:effectLst/>
                <a:latin typeface="+mn-lt"/>
                <a:ea typeface="+mn-ea"/>
                <a:cs typeface="+mn-cs"/>
              </a:rPr>
              <a:t>i</a:t>
            </a:r>
            <a:r>
              <a:rPr lang="en-US" sz="1200" i="1" u="sng" kern="1200" baseline="0" dirty="0" smtClean="0">
                <a:solidFill>
                  <a:schemeClr val="tx1"/>
                </a:solidFill>
                <a:effectLst/>
                <a:latin typeface="+mn-lt"/>
                <a:ea typeface="+mn-ea"/>
                <a:cs typeface="+mn-cs"/>
              </a:rPr>
              <a:t> </a:t>
            </a:r>
            <a:r>
              <a:rPr lang="mr-IN" sz="1200" i="1" u="sng" kern="1200" baseline="0" dirty="0" smtClean="0">
                <a:solidFill>
                  <a:schemeClr val="tx1"/>
                </a:solidFill>
                <a:effectLst/>
                <a:latin typeface="+mn-lt"/>
                <a:ea typeface="+mn-ea"/>
                <a:cs typeface="+mn-cs"/>
              </a:rPr>
              <a:t>–</a:t>
            </a:r>
            <a:r>
              <a:rPr lang="en-US" sz="1200" i="1" u="sng" kern="1200" baseline="0" dirty="0" smtClean="0">
                <a:solidFill>
                  <a:schemeClr val="tx1"/>
                </a:solidFill>
                <a:effectLst/>
                <a:latin typeface="+mn-lt"/>
                <a:ea typeface="+mn-ea"/>
                <a:cs typeface="+mn-cs"/>
              </a:rPr>
              <a:t> </a:t>
            </a:r>
            <a:r>
              <a:rPr lang="en-US" sz="1200" i="0" u="sng" kern="1200" baseline="0" dirty="0" smtClean="0">
                <a:solidFill>
                  <a:schemeClr val="tx1"/>
                </a:solidFill>
                <a:effectLst/>
                <a:latin typeface="+mn-lt"/>
                <a:ea typeface="+mn-ea"/>
                <a:cs typeface="+mn-cs"/>
              </a:rPr>
              <a:t>1)</a:t>
            </a:r>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vCPU</a:t>
            </a:r>
            <a:r>
              <a:rPr lang="en-US" sz="1200" kern="1200" baseline="-25000" dirty="0" err="1" smtClean="0">
                <a:solidFill>
                  <a:schemeClr val="tx1"/>
                </a:solidFill>
                <a:effectLst/>
                <a:latin typeface="+mn-lt"/>
                <a:ea typeface="+mn-ea"/>
                <a:cs typeface="+mn-cs"/>
              </a:rPr>
              <a:t>j</a:t>
            </a:r>
            <a:r>
              <a:rPr lang="en-US" sz="1200" b="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i</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2</a:t>
            </a:r>
          </a:p>
          <a:p>
            <a:r>
              <a:rPr lang="en-US" sz="1200" b="1"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rPr>
              <a:t>GCPU</a:t>
            </a:r>
            <a:r>
              <a:rPr lang="en-US" sz="1200" u="sng" kern="1200" baseline="-25000" dirty="0" err="1" smtClean="0">
                <a:solidFill>
                  <a:schemeClr val="tx1"/>
                </a:solidFill>
                <a:effectLst/>
                <a:latin typeface="+mn-lt"/>
                <a:ea typeface="+mn-ea"/>
                <a:cs typeface="+mn-cs"/>
              </a:rPr>
              <a:t>k</a:t>
            </a:r>
            <a:r>
              <a:rPr lang="en-US" sz="1200" b="1" u="sng" kern="1200" dirty="0" smtClean="0">
                <a:solidFill>
                  <a:schemeClr val="tx1"/>
                </a:solidFill>
                <a:effectLst/>
                <a:latin typeface="+mn-lt"/>
                <a:ea typeface="+mn-ea"/>
                <a:cs typeface="+mn-cs"/>
              </a:rPr>
              <a:t>(</a:t>
            </a:r>
            <a:r>
              <a:rPr lang="en-US" sz="1200" i="1" u="sng" kern="1200" dirty="0" err="1" smtClean="0">
                <a:solidFill>
                  <a:schemeClr val="tx1"/>
                </a:solidFill>
                <a:effectLst/>
                <a:latin typeface="+mn-lt"/>
                <a:ea typeface="+mn-ea"/>
                <a:cs typeface="+mn-cs"/>
              </a:rPr>
              <a:t>i</a:t>
            </a:r>
            <a:r>
              <a:rPr lang="en-US" sz="1200" u="sng" kern="1200" dirty="0" smtClean="0">
                <a:solidFill>
                  <a:schemeClr val="tx1"/>
                </a:solidFill>
                <a:effectLst/>
                <a:latin typeface="+mn-lt"/>
                <a:ea typeface="+mn-ea"/>
                <a:cs typeface="+mn-cs"/>
              </a:rPr>
              <a:t> - </a:t>
            </a:r>
            <a:r>
              <a:rPr lang="en-US" sz="1200" b="0" u="sng" kern="1200" dirty="0" smtClean="0">
                <a:solidFill>
                  <a:schemeClr val="tx1"/>
                </a:solidFill>
                <a:effectLst/>
                <a:latin typeface="+mn-lt"/>
                <a:ea typeface="+mn-ea"/>
                <a:cs typeface="+mn-cs"/>
              </a:rPr>
              <a:t>1)</a:t>
            </a:r>
            <a:r>
              <a:rPr lang="en-US" sz="1200" b="1" kern="120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GCPU</a:t>
            </a:r>
            <a:r>
              <a:rPr lang="en-US" sz="1200" kern="1200" baseline="-25000" dirty="0" err="1" smtClean="0">
                <a:solidFill>
                  <a:schemeClr val="tx1"/>
                </a:solidFill>
                <a:effectLst/>
                <a:latin typeface="+mn-lt"/>
                <a:ea typeface="+mn-ea"/>
                <a:cs typeface="+mn-cs"/>
              </a:rPr>
              <a:t>k</a:t>
            </a:r>
            <a:r>
              <a:rPr lang="en-US" sz="1200" b="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i</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2</a:t>
            </a:r>
          </a:p>
          <a:p>
            <a:r>
              <a:rPr lang="en-US" sz="120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rPr>
              <a:t>CPU</a:t>
            </a:r>
            <a:r>
              <a:rPr lang="en-US" sz="1200" u="sng" kern="1200" baseline="-25000" dirty="0" err="1" smtClean="0">
                <a:solidFill>
                  <a:schemeClr val="tx1"/>
                </a:solidFill>
                <a:effectLst/>
                <a:latin typeface="+mn-lt"/>
                <a:ea typeface="+mn-ea"/>
                <a:cs typeface="+mn-cs"/>
              </a:rPr>
              <a:t>j</a:t>
            </a:r>
            <a:r>
              <a:rPr lang="en-US" sz="1200" b="1" u="sng" kern="1200" dirty="0" smtClean="0">
                <a:solidFill>
                  <a:schemeClr val="tx1"/>
                </a:solidFill>
                <a:effectLst/>
                <a:latin typeface="+mn-lt"/>
                <a:ea typeface="+mn-ea"/>
                <a:cs typeface="+mn-cs"/>
              </a:rPr>
              <a:t>(</a:t>
            </a:r>
            <a:r>
              <a:rPr lang="en-US" sz="1200" i="1" u="sng" kern="1200" dirty="0" err="1" smtClean="0">
                <a:solidFill>
                  <a:schemeClr val="tx1"/>
                </a:solidFill>
                <a:effectLst/>
                <a:latin typeface="+mn-lt"/>
                <a:ea typeface="+mn-ea"/>
                <a:cs typeface="+mn-cs"/>
              </a:rPr>
              <a:t>i</a:t>
            </a:r>
            <a:r>
              <a:rPr lang="en-US" sz="1200" b="1" u="sng" kern="1200" dirty="0" smtClean="0">
                <a:solidFill>
                  <a:schemeClr val="tx1"/>
                </a:solidFill>
                <a:effectLst/>
                <a:latin typeface="+mn-lt"/>
                <a:ea typeface="+mn-ea"/>
                <a:cs typeface="+mn-cs"/>
              </a:rPr>
              <a:t>)</a:t>
            </a:r>
            <a:r>
              <a:rPr lang="en-US" sz="1200" b="1" u="none"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rPr>
              <a:t>GCPU</a:t>
            </a:r>
            <a:r>
              <a:rPr lang="en-US" sz="1200" u="sng" kern="1200" baseline="-25000" dirty="0" err="1" smtClean="0">
                <a:solidFill>
                  <a:schemeClr val="tx1"/>
                </a:solidFill>
                <a:effectLst/>
                <a:latin typeface="+mn-lt"/>
                <a:ea typeface="+mn-ea"/>
                <a:cs typeface="+mn-cs"/>
              </a:rPr>
              <a:t>k</a:t>
            </a:r>
            <a:r>
              <a:rPr lang="en-US" sz="1200" b="1" u="sng" kern="1200" dirty="0" smtClean="0">
                <a:solidFill>
                  <a:schemeClr val="tx1"/>
                </a:solidFill>
                <a:effectLst/>
                <a:latin typeface="+mn-lt"/>
                <a:ea typeface="+mn-ea"/>
                <a:cs typeface="+mn-cs"/>
              </a:rPr>
              <a:t>(</a:t>
            </a:r>
            <a:r>
              <a:rPr lang="en-US" sz="1200" i="1" u="sng" kern="1200" dirty="0" err="1" smtClean="0">
                <a:solidFill>
                  <a:schemeClr val="tx1"/>
                </a:solidFill>
                <a:effectLst/>
                <a:latin typeface="+mn-lt"/>
                <a:ea typeface="+mn-ea"/>
                <a:cs typeface="+mn-cs"/>
              </a:rPr>
              <a:t>i</a:t>
            </a:r>
            <a:r>
              <a:rPr lang="en-US" sz="1200" b="1" u="sng" kern="1200" dirty="0" smtClean="0">
                <a:solidFill>
                  <a:schemeClr val="tx1"/>
                </a:solidFill>
                <a:effectLst/>
                <a:latin typeface="+mn-lt"/>
                <a:ea typeface="+mn-ea"/>
                <a:cs typeface="+mn-cs"/>
              </a:rPr>
              <a:t>)</a:t>
            </a:r>
            <a:endParaRPr lang="en-US" sz="1200" u="sng" kern="1200" dirty="0" smtClean="0">
              <a:solidFill>
                <a:schemeClr val="tx1"/>
              </a:solidFill>
              <a:effectLst/>
              <a:latin typeface="+mn-lt"/>
              <a:ea typeface="+mn-ea"/>
              <a:cs typeface="+mn-cs"/>
            </a:endParaRPr>
          </a:p>
          <a:p>
            <a:r>
              <a:rPr lang="en-US" sz="1200" u="none"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t>
            </a:r>
            <a:r>
              <a:rPr lang="en-US" sz="1200" kern="1200" baseline="-25000" dirty="0" err="1" smtClean="0">
                <a:solidFill>
                  <a:schemeClr val="tx1"/>
                </a:solidFill>
                <a:effectLst/>
                <a:latin typeface="+mn-lt"/>
                <a:ea typeface="+mn-ea"/>
                <a:cs typeface="+mn-cs"/>
              </a:rPr>
              <a:t>j</a:t>
            </a:r>
            <a:r>
              <a:rPr lang="en-US" sz="1200" b="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i</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Base</a:t>
            </a:r>
            <a:r>
              <a:rPr lang="en-US" sz="1200" kern="1200" baseline="-25000" dirty="0" err="1" smtClean="0">
                <a:solidFill>
                  <a:schemeClr val="tx1"/>
                </a:solidFill>
                <a:effectLst/>
                <a:latin typeface="+mn-lt"/>
                <a:ea typeface="+mn-ea"/>
                <a:cs typeface="+mn-cs"/>
              </a:rPr>
              <a:t>j</a:t>
            </a:r>
            <a:r>
              <a:rPr lang="en-US" sz="1200" kern="1200" dirty="0" smtClean="0">
                <a:solidFill>
                  <a:schemeClr val="tx1"/>
                </a:solidFill>
                <a:effectLst/>
                <a:latin typeface="+mn-lt"/>
                <a:ea typeface="+mn-ea"/>
                <a:cs typeface="+mn-cs"/>
              </a:rPr>
              <a:t> +	</a:t>
            </a:r>
            <a:r>
              <a:rPr lang="en-US" sz="1200" kern="1200" baseline="0" dirty="0" smtClean="0">
                <a:solidFill>
                  <a:schemeClr val="tx1"/>
                </a:solidFill>
                <a:effectLst/>
                <a:latin typeface="+mn-lt"/>
                <a:ea typeface="+mn-ea"/>
                <a:cs typeface="+mn-cs"/>
              </a:rPr>
              <a:t>      2       +        4 x </a:t>
            </a:r>
            <a:r>
              <a:rPr lang="en-US" sz="1200" kern="1200" baseline="0" dirty="0" err="1" smtClean="0">
                <a:solidFill>
                  <a:schemeClr val="tx1"/>
                </a:solidFill>
                <a:effectLst/>
                <a:latin typeface="+mn-lt"/>
                <a:ea typeface="+mn-ea"/>
                <a:cs typeface="+mn-cs"/>
              </a:rPr>
              <a:t>W</a:t>
            </a:r>
            <a:r>
              <a:rPr lang="en-US" sz="1200" kern="1200" baseline="-25000" dirty="0" err="1" smtClean="0">
                <a:solidFill>
                  <a:schemeClr val="tx1"/>
                </a:solidFill>
                <a:effectLst/>
                <a:latin typeface="+mn-lt"/>
                <a:ea typeface="+mn-ea"/>
                <a:cs typeface="+mn-cs"/>
              </a:rPr>
              <a:t>k</a:t>
            </a:r>
            <a:endParaRPr lang="en-US" sz="1200" kern="1200" baseline="-250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where</a:t>
            </a:r>
          </a:p>
          <a:p>
            <a:r>
              <a:rPr lang="en-US" sz="1200" b="0" kern="1200" dirty="0" smtClean="0">
                <a:solidFill>
                  <a:schemeClr val="tx1"/>
                </a:solidFill>
                <a:effectLst/>
                <a:latin typeface="+mn-lt"/>
                <a:ea typeface="+mn-ea"/>
                <a:cs typeface="+mn-cs"/>
              </a:rPr>
              <a:t> </a:t>
            </a:r>
          </a:p>
          <a:p>
            <a:r>
              <a:rPr lang="en-US" sz="1200" b="0" kern="1200" dirty="0" err="1" smtClean="0">
                <a:solidFill>
                  <a:schemeClr val="tx1"/>
                </a:solidFill>
                <a:effectLst/>
                <a:latin typeface="+mn-lt"/>
                <a:ea typeface="+mn-ea"/>
                <a:cs typeface="+mn-cs"/>
              </a:rPr>
              <a:t>CPU</a:t>
            </a:r>
            <a:r>
              <a:rPr lang="en-US" sz="1200" b="0" kern="1200" baseline="-25000" dirty="0" err="1" smtClean="0">
                <a:solidFill>
                  <a:schemeClr val="tx1"/>
                </a:solidFill>
                <a:effectLst/>
                <a:latin typeface="+mn-lt"/>
                <a:ea typeface="+mn-ea"/>
                <a:cs typeface="+mn-cs"/>
              </a:rPr>
              <a:t>j</a:t>
            </a:r>
            <a:r>
              <a:rPr lang="en-US" sz="1200" b="0" kern="1200" dirty="0" smtClean="0">
                <a:solidFill>
                  <a:schemeClr val="tx1"/>
                </a:solidFill>
                <a:effectLst/>
                <a:latin typeface="+mn-lt"/>
                <a:ea typeface="+mn-ea"/>
                <a:cs typeface="+mn-cs"/>
              </a:rPr>
              <a:t>(</a:t>
            </a:r>
            <a:r>
              <a:rPr lang="en-US" sz="1200" b="0" i="1" kern="1200" dirty="0" err="1" smtClean="0">
                <a:solidFill>
                  <a:schemeClr val="tx1"/>
                </a:solidFill>
                <a:effectLst/>
                <a:latin typeface="+mn-lt"/>
                <a:ea typeface="+mn-ea"/>
                <a:cs typeface="+mn-cs"/>
              </a:rPr>
              <a:t>i</a:t>
            </a:r>
            <a:r>
              <a:rPr lang="en-US" sz="1200" b="0" kern="1200" dirty="0" smtClean="0">
                <a:solidFill>
                  <a:schemeClr val="tx1"/>
                </a:solidFill>
                <a:effectLst/>
                <a:latin typeface="+mn-lt"/>
                <a:ea typeface="+mn-ea"/>
                <a:cs typeface="+mn-cs"/>
              </a:rPr>
              <a:t>) 	= </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measure of processor utilization by process </a:t>
            </a:r>
            <a:r>
              <a:rPr lang="en-US" sz="1200" b="0" i="1" kern="1200" dirty="0" smtClean="0">
                <a:solidFill>
                  <a:schemeClr val="tx1"/>
                </a:solidFill>
                <a:effectLst/>
                <a:latin typeface="+mn-lt"/>
                <a:ea typeface="+mn-ea"/>
                <a:cs typeface="+mn-cs"/>
              </a:rPr>
              <a:t>j</a:t>
            </a:r>
            <a:r>
              <a:rPr lang="en-US" sz="1200" b="0" kern="1200" dirty="0" smtClean="0">
                <a:solidFill>
                  <a:schemeClr val="tx1"/>
                </a:solidFill>
                <a:effectLst/>
                <a:latin typeface="+mn-lt"/>
                <a:ea typeface="+mn-ea"/>
                <a:cs typeface="+mn-cs"/>
              </a:rPr>
              <a:t> through interval </a:t>
            </a:r>
            <a:r>
              <a:rPr lang="en-US" sz="1200" b="0" i="1" kern="1200" dirty="0" err="1" smtClean="0">
                <a:solidFill>
                  <a:schemeClr val="tx1"/>
                </a:solidFill>
                <a:effectLst/>
                <a:latin typeface="+mn-lt"/>
                <a:ea typeface="+mn-ea"/>
                <a:cs typeface="+mn-cs"/>
              </a:rPr>
              <a:t>i</a:t>
            </a:r>
            <a:r>
              <a:rPr lang="en-US" sz="1200" b="0" kern="1200" dirty="0" smtClean="0">
                <a:solidFill>
                  <a:schemeClr val="tx1"/>
                </a:solidFill>
                <a:effectLst/>
                <a:latin typeface="+mn-lt"/>
                <a:ea typeface="+mn-ea"/>
                <a:cs typeface="+mn-cs"/>
              </a:rPr>
              <a:t>,</a:t>
            </a:r>
          </a:p>
          <a:p>
            <a:r>
              <a:rPr lang="en-US" sz="1200" b="0" kern="1200" dirty="0" err="1" smtClean="0">
                <a:solidFill>
                  <a:schemeClr val="tx1"/>
                </a:solidFill>
                <a:effectLst/>
                <a:latin typeface="+mn-lt"/>
                <a:ea typeface="+mn-ea"/>
                <a:cs typeface="+mn-cs"/>
              </a:rPr>
              <a:t>GCPU</a:t>
            </a:r>
            <a:r>
              <a:rPr lang="en-US" sz="1200" b="0" kern="1200" baseline="-25000" dirty="0" err="1" smtClean="0">
                <a:solidFill>
                  <a:schemeClr val="tx1"/>
                </a:solidFill>
                <a:effectLst/>
                <a:latin typeface="+mn-lt"/>
                <a:ea typeface="+mn-ea"/>
                <a:cs typeface="+mn-cs"/>
              </a:rPr>
              <a:t>k</a:t>
            </a:r>
            <a:r>
              <a:rPr lang="en-US" sz="1200" b="0" kern="1200" dirty="0" smtClean="0">
                <a:solidFill>
                  <a:schemeClr val="tx1"/>
                </a:solidFill>
                <a:effectLst/>
                <a:latin typeface="+mn-lt"/>
                <a:ea typeface="+mn-ea"/>
                <a:cs typeface="+mn-cs"/>
              </a:rPr>
              <a:t>(</a:t>
            </a:r>
            <a:r>
              <a:rPr lang="en-US" sz="1200" b="0" i="1" kern="1200" dirty="0" err="1" smtClean="0">
                <a:solidFill>
                  <a:schemeClr val="tx1"/>
                </a:solidFill>
                <a:effectLst/>
                <a:latin typeface="+mn-lt"/>
                <a:ea typeface="+mn-ea"/>
                <a:cs typeface="+mn-cs"/>
              </a:rPr>
              <a:t>i</a:t>
            </a:r>
            <a:r>
              <a:rPr lang="en-US" sz="1200" b="0" kern="1200" dirty="0" smtClean="0">
                <a:solidFill>
                  <a:schemeClr val="tx1"/>
                </a:solidFill>
                <a:effectLst/>
                <a:latin typeface="+mn-lt"/>
                <a:ea typeface="+mn-ea"/>
                <a:cs typeface="+mn-cs"/>
              </a:rPr>
              <a:t>)     =   measure of processor utilization of group</a:t>
            </a:r>
            <a:r>
              <a:rPr lang="en-US" sz="1200" b="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k</a:t>
            </a:r>
            <a:r>
              <a:rPr lang="en-US" sz="1200" b="0" kern="1200" dirty="0" smtClean="0">
                <a:solidFill>
                  <a:schemeClr val="tx1"/>
                </a:solidFill>
                <a:effectLst/>
                <a:latin typeface="+mn-lt"/>
                <a:ea typeface="+mn-ea"/>
                <a:cs typeface="+mn-cs"/>
              </a:rPr>
              <a:t> through interval </a:t>
            </a:r>
            <a:r>
              <a:rPr lang="en-US" sz="1200" b="0" i="1" kern="1200" dirty="0" err="1" smtClean="0">
                <a:solidFill>
                  <a:schemeClr val="tx1"/>
                </a:solidFill>
                <a:effectLst/>
                <a:latin typeface="+mn-lt"/>
                <a:ea typeface="+mn-ea"/>
                <a:cs typeface="+mn-cs"/>
              </a:rPr>
              <a:t>i</a:t>
            </a:r>
            <a:r>
              <a:rPr lang="en-US" sz="1200" b="0" kern="1200" dirty="0" smtClean="0">
                <a:solidFill>
                  <a:schemeClr val="tx1"/>
                </a:solidFill>
                <a:effectLst/>
                <a:latin typeface="+mn-lt"/>
                <a:ea typeface="+mn-ea"/>
                <a:cs typeface="+mn-cs"/>
              </a:rPr>
              <a:t>,</a:t>
            </a:r>
          </a:p>
          <a:p>
            <a:r>
              <a:rPr lang="en-US" sz="1200" b="0" kern="1200" dirty="0" err="1" smtClean="0">
                <a:solidFill>
                  <a:schemeClr val="tx1"/>
                </a:solidFill>
                <a:effectLst/>
                <a:latin typeface="+mn-lt"/>
                <a:ea typeface="+mn-ea"/>
                <a:cs typeface="+mn-cs"/>
              </a:rPr>
              <a:t>P</a:t>
            </a:r>
            <a:r>
              <a:rPr lang="en-US" sz="1200" b="0" kern="1200" baseline="-25000" dirty="0" err="1" smtClean="0">
                <a:solidFill>
                  <a:schemeClr val="tx1"/>
                </a:solidFill>
                <a:effectLst/>
                <a:latin typeface="+mn-lt"/>
                <a:ea typeface="+mn-ea"/>
                <a:cs typeface="+mn-cs"/>
              </a:rPr>
              <a:t>j</a:t>
            </a:r>
            <a:r>
              <a:rPr lang="en-US" sz="1200" b="0" kern="1200" dirty="0" smtClean="0">
                <a:solidFill>
                  <a:schemeClr val="tx1"/>
                </a:solidFill>
                <a:effectLst/>
                <a:latin typeface="+mn-lt"/>
                <a:ea typeface="+mn-ea"/>
                <a:cs typeface="+mn-cs"/>
              </a:rPr>
              <a:t>(</a:t>
            </a:r>
            <a:r>
              <a:rPr lang="en-US" sz="1200" b="0" i="1" kern="1200" dirty="0" err="1" smtClean="0">
                <a:solidFill>
                  <a:schemeClr val="tx1"/>
                </a:solidFill>
                <a:effectLst/>
                <a:latin typeface="+mn-lt"/>
                <a:ea typeface="+mn-ea"/>
                <a:cs typeface="+mn-cs"/>
              </a:rPr>
              <a:t>i</a:t>
            </a:r>
            <a:r>
              <a:rPr lang="en-US" sz="1200" b="0" kern="120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   priority of process </a:t>
            </a:r>
            <a:r>
              <a:rPr lang="en-US" sz="1200" b="0" i="1" kern="1200" dirty="0" smtClean="0">
                <a:solidFill>
                  <a:schemeClr val="tx1"/>
                </a:solidFill>
                <a:effectLst/>
                <a:latin typeface="+mn-lt"/>
                <a:ea typeface="+mn-ea"/>
                <a:cs typeface="+mn-cs"/>
              </a:rPr>
              <a:t>j</a:t>
            </a:r>
            <a:r>
              <a:rPr lang="en-US" sz="1200" b="0" kern="1200" dirty="0" smtClean="0">
                <a:solidFill>
                  <a:schemeClr val="tx1"/>
                </a:solidFill>
                <a:effectLst/>
                <a:latin typeface="+mn-lt"/>
                <a:ea typeface="+mn-ea"/>
                <a:cs typeface="+mn-cs"/>
              </a:rPr>
              <a:t> at beginning of interval </a:t>
            </a:r>
            <a:r>
              <a:rPr lang="en-US" sz="1200" b="0" i="1" kern="1200" dirty="0" err="1" smtClean="0">
                <a:solidFill>
                  <a:schemeClr val="tx1"/>
                </a:solidFill>
                <a:effectLst/>
                <a:latin typeface="+mn-lt"/>
                <a:ea typeface="+mn-ea"/>
                <a:cs typeface="+mn-cs"/>
              </a:rPr>
              <a:t>i</a:t>
            </a:r>
            <a:r>
              <a:rPr lang="en-US" sz="1200" b="0" kern="1200" dirty="0" smtClean="0">
                <a:solidFill>
                  <a:schemeClr val="tx1"/>
                </a:solidFill>
                <a:effectLst/>
                <a:latin typeface="+mn-lt"/>
                <a:ea typeface="+mn-ea"/>
                <a:cs typeface="+mn-cs"/>
              </a:rPr>
              <a:t>; lower values equal</a:t>
            </a:r>
          </a:p>
          <a:p>
            <a:r>
              <a:rPr lang="en-US" sz="1200" b="0" kern="1200" dirty="0" smtClean="0">
                <a:solidFill>
                  <a:schemeClr val="tx1"/>
                </a:solidFill>
                <a:effectLst/>
                <a:latin typeface="+mn-lt"/>
                <a:ea typeface="+mn-ea"/>
                <a:cs typeface="+mn-cs"/>
              </a:rPr>
              <a:t>	     higher priorities,</a:t>
            </a:r>
          </a:p>
          <a:p>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Base</a:t>
            </a:r>
            <a:r>
              <a:rPr lang="en-US" sz="1200" b="0" kern="1200" baseline="-25000" dirty="0" err="1" smtClean="0">
                <a:solidFill>
                  <a:schemeClr val="tx1"/>
                </a:solidFill>
                <a:effectLst/>
                <a:latin typeface="+mn-lt"/>
                <a:ea typeface="+mn-ea"/>
                <a:cs typeface="+mn-cs"/>
              </a:rPr>
              <a:t>j</a:t>
            </a:r>
            <a:r>
              <a:rPr lang="en-US" sz="1200" b="0" kern="1200" dirty="0" smtClean="0">
                <a:solidFill>
                  <a:schemeClr val="tx1"/>
                </a:solidFill>
                <a:effectLst/>
                <a:latin typeface="+mn-lt"/>
                <a:ea typeface="+mn-ea"/>
                <a:cs typeface="+mn-cs"/>
              </a:rPr>
              <a:t>          =   base priority of process </a:t>
            </a:r>
            <a:r>
              <a:rPr lang="en-US" sz="1200" b="0" i="1" kern="1200" dirty="0" smtClean="0">
                <a:solidFill>
                  <a:schemeClr val="tx1"/>
                </a:solidFill>
                <a:effectLst/>
                <a:latin typeface="+mn-lt"/>
                <a:ea typeface="+mn-ea"/>
                <a:cs typeface="+mn-cs"/>
              </a:rPr>
              <a:t>j</a:t>
            </a:r>
            <a:r>
              <a:rPr lang="en-US" sz="1200" b="0" kern="1200" dirty="0" smtClean="0">
                <a:solidFill>
                  <a:schemeClr val="tx1"/>
                </a:solidFill>
                <a:effectLst/>
                <a:latin typeface="+mn-lt"/>
                <a:ea typeface="+mn-ea"/>
                <a:cs typeface="+mn-cs"/>
              </a:rPr>
              <a:t>, and</a:t>
            </a:r>
          </a:p>
          <a:p>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W</a:t>
            </a:r>
            <a:r>
              <a:rPr lang="en-US" sz="1200" b="0" kern="1200" baseline="-25000" dirty="0" err="1" smtClean="0">
                <a:solidFill>
                  <a:schemeClr val="tx1"/>
                </a:solidFill>
                <a:effectLst/>
                <a:latin typeface="+mn-lt"/>
                <a:ea typeface="+mn-ea"/>
                <a:cs typeface="+mn-cs"/>
              </a:rPr>
              <a:t>k</a:t>
            </a:r>
            <a:r>
              <a:rPr lang="en-US" sz="1200" b="0" kern="1200" dirty="0" smtClean="0">
                <a:solidFill>
                  <a:schemeClr val="tx1"/>
                </a:solidFill>
                <a:effectLst/>
                <a:latin typeface="+mn-lt"/>
                <a:ea typeface="+mn-ea"/>
                <a:cs typeface="+mn-cs"/>
              </a:rPr>
              <a:t>              =   weighting assigned to group </a:t>
            </a:r>
            <a:r>
              <a:rPr lang="en-US" sz="1200" b="0" i="1" kern="1200" dirty="0" smtClean="0">
                <a:solidFill>
                  <a:schemeClr val="tx1"/>
                </a:solidFill>
                <a:effectLst/>
                <a:latin typeface="+mn-lt"/>
                <a:ea typeface="+mn-ea"/>
                <a:cs typeface="+mn-cs"/>
              </a:rPr>
              <a:t>k</a:t>
            </a:r>
            <a:r>
              <a:rPr lang="en-US" sz="1200" b="0" kern="1200" dirty="0" smtClean="0">
                <a:solidFill>
                  <a:schemeClr val="tx1"/>
                </a:solidFill>
                <a:effectLst/>
                <a:latin typeface="+mn-lt"/>
                <a:ea typeface="+mn-ea"/>
                <a:cs typeface="+mn-cs"/>
              </a:rPr>
              <a:t>, with the constraint that and</a:t>
            </a:r>
          </a:p>
          <a:p>
            <a:r>
              <a:rPr lang="en-US" sz="1200" b="0" kern="1200" dirty="0" smtClean="0">
                <a:solidFill>
                  <a:schemeClr val="tx1"/>
                </a:solidFill>
                <a:effectLst/>
                <a:latin typeface="+mn-lt"/>
                <a:ea typeface="+mn-ea"/>
                <a:cs typeface="+mn-cs"/>
              </a:rPr>
              <a:t>	     0 &lt;  </a:t>
            </a:r>
            <a:r>
              <a:rPr lang="en-US" sz="1200" b="0" kern="1200" dirty="0" err="1" smtClean="0">
                <a:solidFill>
                  <a:schemeClr val="tx1"/>
                </a:solidFill>
                <a:effectLst/>
                <a:latin typeface="+mn-lt"/>
                <a:ea typeface="+mn-ea"/>
                <a:cs typeface="+mn-cs"/>
              </a:rPr>
              <a:t>W</a:t>
            </a:r>
            <a:r>
              <a:rPr lang="en-US" sz="1200" b="0" kern="1200" baseline="-25000" dirty="0" err="1" smtClean="0">
                <a:solidFill>
                  <a:schemeClr val="tx1"/>
                </a:solidFill>
                <a:effectLst/>
                <a:latin typeface="+mn-lt"/>
                <a:ea typeface="+mn-ea"/>
                <a:cs typeface="+mn-cs"/>
              </a:rPr>
              <a:t>k</a:t>
            </a:r>
            <a:r>
              <a:rPr lang="en-US" sz="1200" b="0" kern="1200" dirty="0" smtClean="0">
                <a:solidFill>
                  <a:schemeClr val="tx1"/>
                </a:solidFill>
                <a:effectLst/>
                <a:latin typeface="+mn-lt"/>
                <a:ea typeface="+mn-ea"/>
                <a:cs typeface="+mn-cs"/>
              </a:rPr>
              <a:t> </a:t>
            </a:r>
            <a:r>
              <a:rPr lang="en-US" sz="1200" b="0" u="sng" kern="1200" dirty="0" smtClean="0">
                <a:solidFill>
                  <a:schemeClr val="tx1"/>
                </a:solidFill>
                <a:effectLst/>
                <a:latin typeface="+mn-lt"/>
                <a:ea typeface="+mn-ea"/>
                <a:cs typeface="+mn-cs"/>
              </a:rPr>
              <a:t>&lt;</a:t>
            </a:r>
            <a:r>
              <a:rPr lang="en-US" sz="1200" b="0" kern="1200" dirty="0" smtClean="0">
                <a:solidFill>
                  <a:schemeClr val="tx1"/>
                </a:solidFill>
                <a:effectLst/>
                <a:latin typeface="+mn-lt"/>
                <a:ea typeface="+mn-ea"/>
                <a:cs typeface="+mn-cs"/>
              </a:rPr>
              <a:t> 1 and ∑ </a:t>
            </a:r>
            <a:r>
              <a:rPr lang="en-US" sz="1200" b="0" kern="1200" dirty="0" err="1" smtClean="0">
                <a:solidFill>
                  <a:schemeClr val="tx1"/>
                </a:solidFill>
                <a:effectLst/>
                <a:latin typeface="+mn-lt"/>
                <a:ea typeface="+mn-ea"/>
                <a:cs typeface="+mn-cs"/>
              </a:rPr>
              <a:t>W</a:t>
            </a:r>
            <a:r>
              <a:rPr lang="en-US" sz="1200" b="0" kern="1200" baseline="-25000" dirty="0" err="1" smtClean="0">
                <a:solidFill>
                  <a:schemeClr val="tx1"/>
                </a:solidFill>
                <a:effectLst/>
                <a:latin typeface="+mn-lt"/>
                <a:ea typeface="+mn-ea"/>
                <a:cs typeface="+mn-cs"/>
              </a:rPr>
              <a:t>k</a:t>
            </a:r>
            <a:r>
              <a:rPr lang="en-US" sz="1200" b="0" kern="1200" baseline="-2500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 1.</a:t>
            </a:r>
            <a:endParaRPr lang="en-US" sz="1200" b="0" kern="1200" baseline="-250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 Each process is assigned a base priority. The priority of a process drops as the</a:t>
            </a:r>
          </a:p>
          <a:p>
            <a:r>
              <a:rPr lang="en-US" sz="1200" kern="1200" dirty="0" smtClean="0">
                <a:solidFill>
                  <a:schemeClr val="tx1"/>
                </a:solidFill>
                <a:effectLst/>
                <a:latin typeface="+mn-lt"/>
                <a:ea typeface="+mn-ea"/>
                <a:cs typeface="+mn-cs"/>
              </a:rPr>
              <a:t>process uses the processor and as the group to which the process belongs uses the</a:t>
            </a:r>
          </a:p>
          <a:p>
            <a:r>
              <a:rPr lang="en-US" sz="1200" kern="1200" dirty="0" smtClean="0">
                <a:solidFill>
                  <a:schemeClr val="tx1"/>
                </a:solidFill>
                <a:effectLst/>
                <a:latin typeface="+mn-lt"/>
                <a:ea typeface="+mn-ea"/>
                <a:cs typeface="+mn-cs"/>
              </a:rPr>
              <a:t>processor. In the case of the group utilization, the average is normalized by dividing</a:t>
            </a:r>
          </a:p>
          <a:p>
            <a:r>
              <a:rPr lang="en-US" sz="1200" kern="1200" dirty="0" smtClean="0">
                <a:solidFill>
                  <a:schemeClr val="tx1"/>
                </a:solidFill>
                <a:effectLst/>
                <a:latin typeface="+mn-lt"/>
                <a:ea typeface="+mn-ea"/>
                <a:cs typeface="+mn-cs"/>
              </a:rPr>
              <a:t>by the weight of that group. The greater the weight assigned to the group, the less its</a:t>
            </a:r>
          </a:p>
          <a:p>
            <a:r>
              <a:rPr lang="en-US" sz="1200" kern="1200" dirty="0" smtClean="0">
                <a:solidFill>
                  <a:schemeClr val="tx1"/>
                </a:solidFill>
                <a:effectLst/>
                <a:latin typeface="+mn-lt"/>
                <a:ea typeface="+mn-ea"/>
                <a:cs typeface="+mn-cs"/>
              </a:rPr>
              <a:t>utilization will affect its priority.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847310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9.16 is an example in which process A is in one group and processes B</a:t>
            </a:r>
          </a:p>
          <a:p>
            <a:r>
              <a:rPr lang="en-US" sz="1200" kern="1200" baseline="0" dirty="0" smtClean="0">
                <a:solidFill>
                  <a:schemeClr val="tx1"/>
                </a:solidFill>
                <a:latin typeface="+mn-lt"/>
                <a:ea typeface="+mn-ea"/>
                <a:cs typeface="+mn-cs"/>
              </a:rPr>
              <a:t>and C are in a second group, with each group having a weighting of 0.5. Assume that</a:t>
            </a:r>
          </a:p>
          <a:p>
            <a:r>
              <a:rPr lang="en-US" sz="1200" kern="1200" baseline="0" dirty="0" smtClean="0">
                <a:solidFill>
                  <a:schemeClr val="tx1"/>
                </a:solidFill>
                <a:latin typeface="+mn-lt"/>
                <a:ea typeface="+mn-ea"/>
                <a:cs typeface="+mn-cs"/>
              </a:rPr>
              <a:t>all processes are processor bound and are usually ready to run. All processes have</a:t>
            </a:r>
          </a:p>
          <a:p>
            <a:r>
              <a:rPr lang="en-US" sz="1200" kern="1200" baseline="0" dirty="0" smtClean="0">
                <a:solidFill>
                  <a:schemeClr val="tx1"/>
                </a:solidFill>
                <a:latin typeface="+mn-lt"/>
                <a:ea typeface="+mn-ea"/>
                <a:cs typeface="+mn-cs"/>
              </a:rPr>
              <a:t>a base priority of 60. Processor utilization is measured as follows: The processor is</a:t>
            </a:r>
          </a:p>
          <a:p>
            <a:r>
              <a:rPr lang="en-US" sz="1200" kern="1200" baseline="0" dirty="0" smtClean="0">
                <a:solidFill>
                  <a:schemeClr val="tx1"/>
                </a:solidFill>
                <a:latin typeface="+mn-lt"/>
                <a:ea typeface="+mn-ea"/>
                <a:cs typeface="+mn-cs"/>
              </a:rPr>
              <a:t>interrupted 60 times per second; during each interrupt, the processor usage field of</a:t>
            </a:r>
          </a:p>
          <a:p>
            <a:r>
              <a:rPr lang="en-US" sz="1200" kern="1200" baseline="0" dirty="0" smtClean="0">
                <a:solidFill>
                  <a:schemeClr val="tx1"/>
                </a:solidFill>
                <a:latin typeface="+mn-lt"/>
                <a:ea typeface="+mn-ea"/>
                <a:cs typeface="+mn-cs"/>
              </a:rPr>
              <a:t>the currently running process is incremented, as is the corresponding group processor</a:t>
            </a:r>
          </a:p>
          <a:p>
            <a:r>
              <a:rPr lang="en-US" sz="1200" kern="1200" baseline="0" dirty="0" smtClean="0">
                <a:solidFill>
                  <a:schemeClr val="tx1"/>
                </a:solidFill>
                <a:latin typeface="+mn-lt"/>
                <a:ea typeface="+mn-ea"/>
                <a:cs typeface="+mn-cs"/>
              </a:rPr>
              <a:t>field. Once per second, priorities are recalculated.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the figure, process A is scheduled first. At the end of one second, it is</a:t>
            </a:r>
          </a:p>
          <a:p>
            <a:r>
              <a:rPr lang="en-US" sz="1200" kern="1200" baseline="0" dirty="0" smtClean="0">
                <a:solidFill>
                  <a:schemeClr val="tx1"/>
                </a:solidFill>
                <a:latin typeface="+mn-lt"/>
                <a:ea typeface="+mn-ea"/>
                <a:cs typeface="+mn-cs"/>
              </a:rPr>
              <a:t>preempted. Processes B and C now have the higher priority, and process B is scheduled.</a:t>
            </a:r>
          </a:p>
          <a:p>
            <a:r>
              <a:rPr lang="en-US" sz="1200" kern="1200" baseline="0" dirty="0" smtClean="0">
                <a:solidFill>
                  <a:schemeClr val="tx1"/>
                </a:solidFill>
                <a:latin typeface="+mn-lt"/>
                <a:ea typeface="+mn-ea"/>
                <a:cs typeface="+mn-cs"/>
              </a:rPr>
              <a:t>At the end of the second time unit, process A has the highest priority. Note</a:t>
            </a:r>
          </a:p>
          <a:p>
            <a:r>
              <a:rPr lang="en-US" sz="1200" kern="1200" baseline="0" dirty="0" smtClean="0">
                <a:solidFill>
                  <a:schemeClr val="tx1"/>
                </a:solidFill>
                <a:latin typeface="+mn-lt"/>
                <a:ea typeface="+mn-ea"/>
                <a:cs typeface="+mn-cs"/>
              </a:rPr>
              <a:t>that the pattern repeats: the kernel schedules the processes in order: A, B, A, C, A,</a:t>
            </a:r>
          </a:p>
          <a:p>
            <a:r>
              <a:rPr lang="en-US" sz="1200" kern="1200" baseline="0" dirty="0" smtClean="0">
                <a:solidFill>
                  <a:schemeClr val="tx1"/>
                </a:solidFill>
                <a:latin typeface="+mn-lt"/>
                <a:ea typeface="+mn-ea"/>
                <a:cs typeface="+mn-cs"/>
              </a:rPr>
              <a:t>B, and so on. Thus, 50% of the processor is allocated to process A, which constitutes</a:t>
            </a:r>
          </a:p>
          <a:p>
            <a:r>
              <a:rPr lang="en-US" sz="1200" kern="1200" baseline="0" dirty="0" smtClean="0">
                <a:solidFill>
                  <a:schemeClr val="tx1"/>
                </a:solidFill>
                <a:latin typeface="+mn-lt"/>
                <a:ea typeface="+mn-ea"/>
                <a:cs typeface="+mn-cs"/>
              </a:rPr>
              <a:t>one group, and 50% to processes B and C, which constitute another group.</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454313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traditional UNIX scheduler employs multilevel feedback using round</a:t>
            </a:r>
          </a:p>
          <a:p>
            <a:r>
              <a:rPr lang="en-US" sz="1200" kern="1200" baseline="0" dirty="0" smtClean="0">
                <a:solidFill>
                  <a:schemeClr val="tx1"/>
                </a:solidFill>
                <a:latin typeface="+mn-lt"/>
                <a:ea typeface="+mn-ea"/>
                <a:cs typeface="+mn-cs"/>
              </a:rPr>
              <a:t>robin within each of the priority queues. The system makes use of one-second</a:t>
            </a:r>
          </a:p>
          <a:p>
            <a:r>
              <a:rPr lang="en-US" sz="1200" kern="1200" baseline="0" dirty="0" smtClean="0">
                <a:solidFill>
                  <a:schemeClr val="tx1"/>
                </a:solidFill>
                <a:latin typeface="+mn-lt"/>
                <a:ea typeface="+mn-ea"/>
                <a:cs typeface="+mn-cs"/>
              </a:rPr>
              <a:t>preemption. That is, if a running process does not block or complete within one</a:t>
            </a:r>
          </a:p>
          <a:p>
            <a:r>
              <a:rPr lang="en-US" sz="1200" kern="1200" baseline="0" dirty="0" smtClean="0">
                <a:solidFill>
                  <a:schemeClr val="tx1"/>
                </a:solidFill>
                <a:latin typeface="+mn-lt"/>
                <a:ea typeface="+mn-ea"/>
                <a:cs typeface="+mn-cs"/>
              </a:rPr>
              <a:t>second, it is preempted. Priority is based on process type and execution history.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3923011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priority of each process is recomputed once per second, at which time a</a:t>
            </a:r>
          </a:p>
          <a:p>
            <a:r>
              <a:rPr lang="en-US" sz="1200" kern="1200" baseline="0" dirty="0" smtClean="0">
                <a:solidFill>
                  <a:schemeClr val="tx1"/>
                </a:solidFill>
                <a:latin typeface="+mn-lt"/>
                <a:ea typeface="+mn-ea"/>
                <a:cs typeface="+mn-cs"/>
              </a:rPr>
              <a:t>new scheduling decision is made. The purpose of the base priority is to divide all</a:t>
            </a:r>
          </a:p>
          <a:p>
            <a:r>
              <a:rPr lang="en-US" sz="1200" kern="1200" baseline="0" dirty="0" smtClean="0">
                <a:solidFill>
                  <a:schemeClr val="tx1"/>
                </a:solidFill>
                <a:latin typeface="+mn-lt"/>
                <a:ea typeface="+mn-ea"/>
                <a:cs typeface="+mn-cs"/>
              </a:rPr>
              <a:t>processes into fixed bands of priority levels. The </a:t>
            </a:r>
            <a:r>
              <a:rPr lang="en-US" sz="1200" i="1" kern="1200" baseline="0" dirty="0" smtClean="0">
                <a:solidFill>
                  <a:schemeClr val="tx1"/>
                </a:solidFill>
                <a:latin typeface="+mn-lt"/>
                <a:ea typeface="+mn-ea"/>
                <a:cs typeface="+mn-cs"/>
              </a:rPr>
              <a:t>CPU and nice components are</a:t>
            </a:r>
          </a:p>
          <a:p>
            <a:r>
              <a:rPr lang="en-US" sz="1200" kern="1200" baseline="0" dirty="0" smtClean="0">
                <a:solidFill>
                  <a:schemeClr val="tx1"/>
                </a:solidFill>
                <a:latin typeface="+mn-lt"/>
                <a:ea typeface="+mn-ea"/>
                <a:cs typeface="+mn-cs"/>
              </a:rPr>
              <a:t>restricted to prevent a process from migrating out of its assigned band (assigned by</a:t>
            </a:r>
          </a:p>
          <a:p>
            <a:r>
              <a:rPr lang="en-US" sz="1200" kern="1200" baseline="0" dirty="0" smtClean="0">
                <a:solidFill>
                  <a:schemeClr val="tx1"/>
                </a:solidFill>
                <a:latin typeface="+mn-lt"/>
                <a:ea typeface="+mn-ea"/>
                <a:cs typeface="+mn-cs"/>
              </a:rPr>
              <a:t>the base priority level). These bands are used to optimize access to block devices</a:t>
            </a:r>
          </a:p>
          <a:p>
            <a:r>
              <a:rPr lang="en-US" sz="1200" kern="1200" baseline="0" dirty="0" smtClean="0">
                <a:solidFill>
                  <a:schemeClr val="tx1"/>
                </a:solidFill>
                <a:latin typeface="+mn-lt"/>
                <a:ea typeface="+mn-ea"/>
                <a:cs typeface="+mn-cs"/>
              </a:rPr>
              <a:t>(e.g., disk) and to allow the operating system to respond quickly to system calls.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3320363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decreasing order of priority, the bands are: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Swapper</a:t>
            </a:r>
          </a:p>
          <a:p>
            <a:r>
              <a:rPr lang="en-US" sz="1200" kern="1200" baseline="0" dirty="0" smtClean="0">
                <a:solidFill>
                  <a:schemeClr val="tx1"/>
                </a:solidFill>
                <a:latin typeface="+mn-lt"/>
                <a:ea typeface="+mn-ea"/>
                <a:cs typeface="+mn-cs"/>
              </a:rPr>
              <a:t>• Block I/O device control</a:t>
            </a:r>
          </a:p>
          <a:p>
            <a:r>
              <a:rPr lang="en-US" sz="1200" kern="1200" baseline="0" dirty="0" smtClean="0">
                <a:solidFill>
                  <a:schemeClr val="tx1"/>
                </a:solidFill>
                <a:latin typeface="+mn-lt"/>
                <a:ea typeface="+mn-ea"/>
                <a:cs typeface="+mn-cs"/>
              </a:rPr>
              <a:t>• File manipulation</a:t>
            </a:r>
          </a:p>
          <a:p>
            <a:r>
              <a:rPr lang="en-US" sz="1200" kern="1200" baseline="0" dirty="0" smtClean="0">
                <a:solidFill>
                  <a:schemeClr val="tx1"/>
                </a:solidFill>
                <a:latin typeface="+mn-lt"/>
                <a:ea typeface="+mn-ea"/>
                <a:cs typeface="+mn-cs"/>
              </a:rPr>
              <a:t>• Character I/O device control</a:t>
            </a:r>
          </a:p>
          <a:p>
            <a:r>
              <a:rPr lang="en-US" sz="1200" kern="1200" baseline="0" dirty="0" smtClean="0">
                <a:solidFill>
                  <a:schemeClr val="tx1"/>
                </a:solidFill>
                <a:latin typeface="+mn-lt"/>
                <a:ea typeface="+mn-ea"/>
                <a:cs typeface="+mn-cs"/>
              </a:rPr>
              <a:t>• User processes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hierarchy should provide the most efficient use of the I/O devices.</a:t>
            </a:r>
          </a:p>
          <a:p>
            <a:r>
              <a:rPr lang="en-US" sz="1200" kern="1200" baseline="0" dirty="0" smtClean="0">
                <a:solidFill>
                  <a:schemeClr val="tx1"/>
                </a:solidFill>
                <a:latin typeface="+mn-lt"/>
                <a:ea typeface="+mn-ea"/>
                <a:cs typeface="+mn-cs"/>
              </a:rPr>
              <a:t>Within the user process band, the use of execution history tends to penalize processor-</a:t>
            </a:r>
          </a:p>
          <a:p>
            <a:r>
              <a:rPr lang="en-US" sz="1200" kern="1200" baseline="0" dirty="0" smtClean="0">
                <a:solidFill>
                  <a:schemeClr val="tx1"/>
                </a:solidFill>
                <a:latin typeface="+mn-lt"/>
                <a:ea typeface="+mn-ea"/>
                <a:cs typeface="+mn-cs"/>
              </a:rPr>
              <a:t>bound processes at the expense of I/O-bound processes. Again, this should</a:t>
            </a:r>
          </a:p>
          <a:p>
            <a:r>
              <a:rPr lang="en-US" sz="1200" kern="1200" baseline="0" dirty="0" smtClean="0">
                <a:solidFill>
                  <a:schemeClr val="tx1"/>
                </a:solidFill>
                <a:latin typeface="+mn-lt"/>
                <a:ea typeface="+mn-ea"/>
                <a:cs typeface="+mn-cs"/>
              </a:rPr>
              <a:t>improve efficiency. Coupled with the round-robin preemption scheme, the scheduling</a:t>
            </a:r>
          </a:p>
          <a:p>
            <a:r>
              <a:rPr lang="en-US" sz="1200" kern="1200" baseline="0" dirty="0" smtClean="0">
                <a:solidFill>
                  <a:schemeClr val="tx1"/>
                </a:solidFill>
                <a:latin typeface="+mn-lt"/>
                <a:ea typeface="+mn-ea"/>
                <a:cs typeface="+mn-cs"/>
              </a:rPr>
              <a:t>strategy is well equipped to satisfy the requirements for general-purpose</a:t>
            </a:r>
          </a:p>
          <a:p>
            <a:r>
              <a:rPr lang="en-US" sz="1200" kern="1200" baseline="0" dirty="0" smtClean="0">
                <a:solidFill>
                  <a:schemeClr val="tx1"/>
                </a:solidFill>
                <a:latin typeface="+mn-lt"/>
                <a:ea typeface="+mn-ea"/>
                <a:cs typeface="+mn-cs"/>
              </a:rPr>
              <a:t>time sharing.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1079421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 example of process scheduling is shown in Figure 9.17 . Processes A, B,</a:t>
            </a:r>
          </a:p>
          <a:p>
            <a:r>
              <a:rPr lang="en-US" sz="1200" kern="1200" baseline="0" dirty="0" smtClean="0">
                <a:solidFill>
                  <a:schemeClr val="tx1"/>
                </a:solidFill>
                <a:latin typeface="+mn-lt"/>
                <a:ea typeface="+mn-ea"/>
                <a:cs typeface="+mn-cs"/>
              </a:rPr>
              <a:t>and C are created at the same time with base priorities of 60 (we will ignore the</a:t>
            </a:r>
          </a:p>
          <a:p>
            <a:r>
              <a:rPr lang="en-US" sz="1200" i="1" kern="1200" baseline="0" dirty="0" smtClean="0">
                <a:solidFill>
                  <a:schemeClr val="tx1"/>
                </a:solidFill>
                <a:latin typeface="+mn-lt"/>
                <a:ea typeface="+mn-ea"/>
                <a:cs typeface="+mn-cs"/>
              </a:rPr>
              <a:t>nice </a:t>
            </a:r>
            <a:r>
              <a:rPr lang="en-US" sz="1200" i="0" kern="1200" baseline="0" dirty="0" smtClean="0">
                <a:solidFill>
                  <a:schemeClr val="tx1"/>
                </a:solidFill>
                <a:latin typeface="+mn-lt"/>
                <a:ea typeface="+mn-ea"/>
                <a:cs typeface="+mn-cs"/>
              </a:rPr>
              <a:t>value). The clock interrupts the system 60 times per second and increments</a:t>
            </a:r>
          </a:p>
          <a:p>
            <a:r>
              <a:rPr lang="en-US" sz="1200" kern="1200" baseline="0" dirty="0" smtClean="0">
                <a:solidFill>
                  <a:schemeClr val="tx1"/>
                </a:solidFill>
                <a:latin typeface="+mn-lt"/>
                <a:ea typeface="+mn-ea"/>
                <a:cs typeface="+mn-cs"/>
              </a:rPr>
              <a:t>a counter for the running process. The example assumes that none of the processes</a:t>
            </a:r>
          </a:p>
          <a:p>
            <a:r>
              <a:rPr lang="en-US" sz="1200" kern="1200" baseline="0" dirty="0" smtClean="0">
                <a:solidFill>
                  <a:schemeClr val="tx1"/>
                </a:solidFill>
                <a:latin typeface="+mn-lt"/>
                <a:ea typeface="+mn-ea"/>
                <a:cs typeface="+mn-cs"/>
              </a:rPr>
              <a:t>block themselves and that no other processes are ready to run. Compare</a:t>
            </a:r>
          </a:p>
          <a:p>
            <a:r>
              <a:rPr lang="en-US" sz="1200" kern="1200" baseline="0" dirty="0" smtClean="0">
                <a:solidFill>
                  <a:schemeClr val="tx1"/>
                </a:solidFill>
                <a:latin typeface="+mn-lt"/>
                <a:ea typeface="+mn-ea"/>
                <a:cs typeface="+mn-cs"/>
              </a:rPr>
              <a:t>this with Figure 9.16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9799209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a:t>
            </a:r>
            <a:r>
              <a:rPr lang="en-US" smtClean="0"/>
              <a:t>Chapter 9.</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184120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9.2</a:t>
            </a:r>
          </a:p>
          <a:p>
            <a:r>
              <a:rPr lang="en-US" sz="1200" kern="1200" baseline="0" dirty="0" smtClean="0">
                <a:solidFill>
                  <a:schemeClr val="tx1"/>
                </a:solidFill>
                <a:latin typeface="+mn-lt"/>
                <a:ea typeface="+mn-ea"/>
                <a:cs typeface="+mn-cs"/>
              </a:rPr>
              <a:t>reorganizes the state transition diagram of Figure 3.9b to suggest the nesting of</a:t>
            </a:r>
          </a:p>
          <a:p>
            <a:r>
              <a:rPr lang="en-US" sz="1200" kern="1200" baseline="0" dirty="0" smtClean="0">
                <a:solidFill>
                  <a:schemeClr val="tx1"/>
                </a:solidFill>
                <a:latin typeface="+mn-lt"/>
                <a:ea typeface="+mn-ea"/>
                <a:cs typeface="+mn-cs"/>
              </a:rPr>
              <a:t>scheduling functions.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361403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Scheduling affects the performance of the system because it determines</a:t>
            </a:r>
          </a:p>
          <a:p>
            <a:r>
              <a:rPr lang="en-US" sz="1200" kern="1200" baseline="0" dirty="0" smtClean="0">
                <a:solidFill>
                  <a:schemeClr val="tx1"/>
                </a:solidFill>
                <a:latin typeface="+mn-lt"/>
                <a:ea typeface="+mn-ea"/>
                <a:cs typeface="+mn-cs"/>
              </a:rPr>
              <a:t>which processes will wait and which will progress. This point of view is presented in</a:t>
            </a:r>
          </a:p>
          <a:p>
            <a:r>
              <a:rPr lang="en-US" sz="1200" kern="1200" baseline="0" dirty="0" smtClean="0">
                <a:solidFill>
                  <a:schemeClr val="tx1"/>
                </a:solidFill>
                <a:latin typeface="+mn-lt"/>
                <a:ea typeface="+mn-ea"/>
                <a:cs typeface="+mn-cs"/>
              </a:rPr>
              <a:t>Figure 9.3 , which shows the queues involved in the state transitions of a process. </a:t>
            </a:r>
          </a:p>
          <a:p>
            <a:r>
              <a:rPr lang="en-US" sz="1200" kern="1200" baseline="0" dirty="0" smtClean="0">
                <a:solidFill>
                  <a:schemeClr val="tx1"/>
                </a:solidFill>
                <a:latin typeface="+mn-lt"/>
                <a:ea typeface="+mn-ea"/>
                <a:cs typeface="+mn-cs"/>
              </a:rPr>
              <a:t>Fundamentally, scheduling is a matter of managing queues to minimize queuing</a:t>
            </a:r>
          </a:p>
          <a:p>
            <a:r>
              <a:rPr lang="en-US" sz="1200" kern="1200" baseline="0" dirty="0" smtClean="0">
                <a:solidFill>
                  <a:schemeClr val="tx1"/>
                </a:solidFill>
                <a:latin typeface="+mn-lt"/>
                <a:ea typeface="+mn-ea"/>
                <a:cs typeface="+mn-cs"/>
              </a:rPr>
              <a:t>delay and to optimize performance in a queuing environment.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406978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mn-lt"/>
                <a:ea typeface="+mn-ea"/>
                <a:cs typeface="+mn-cs"/>
              </a:rPr>
              <a:t>The long-term scheduler determines which programs are admitted to the system for</a:t>
            </a:r>
          </a:p>
          <a:p>
            <a:r>
              <a:rPr lang="en-US" sz="1200" kern="1200" baseline="0" dirty="0" smtClean="0">
                <a:solidFill>
                  <a:schemeClr val="tx1"/>
                </a:solidFill>
                <a:latin typeface="+mn-lt"/>
                <a:ea typeface="+mn-ea"/>
                <a:cs typeface="+mn-cs"/>
              </a:rPr>
              <a:t>processing. Thus, it controls the degree of multiprogramming. Once admitted, a job</a:t>
            </a:r>
          </a:p>
          <a:p>
            <a:r>
              <a:rPr lang="en-US" sz="1200" kern="1200" baseline="0" dirty="0" smtClean="0">
                <a:solidFill>
                  <a:schemeClr val="tx1"/>
                </a:solidFill>
                <a:latin typeface="+mn-lt"/>
                <a:ea typeface="+mn-ea"/>
                <a:cs typeface="+mn-cs"/>
              </a:rPr>
              <a:t>or user program becomes a process and is added to the queue for the short-term</a:t>
            </a:r>
          </a:p>
          <a:p>
            <a:r>
              <a:rPr lang="en-US" sz="1200" kern="1200" baseline="0" dirty="0" smtClean="0">
                <a:solidFill>
                  <a:schemeClr val="tx1"/>
                </a:solidFill>
                <a:latin typeface="+mn-lt"/>
                <a:ea typeface="+mn-ea"/>
                <a:cs typeface="+mn-cs"/>
              </a:rPr>
              <a:t>scheduler. In some systems, a newly created process begins in a swapped-out condition,</a:t>
            </a:r>
          </a:p>
          <a:p>
            <a:r>
              <a:rPr lang="en-US" sz="1200" kern="1200" baseline="0" dirty="0" smtClean="0">
                <a:solidFill>
                  <a:schemeClr val="tx1"/>
                </a:solidFill>
                <a:latin typeface="+mn-lt"/>
                <a:ea typeface="+mn-ea"/>
                <a:cs typeface="+mn-cs"/>
              </a:rPr>
              <a:t>in which case it is added to a queue for the medium-term scheduler.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a batch system, or for the batch portion of a general-purpose operating</a:t>
            </a:r>
          </a:p>
          <a:p>
            <a:r>
              <a:rPr lang="en-US" sz="1200" kern="1200" baseline="0" dirty="0" smtClean="0">
                <a:solidFill>
                  <a:schemeClr val="tx1"/>
                </a:solidFill>
                <a:latin typeface="+mn-lt"/>
                <a:ea typeface="+mn-ea"/>
                <a:cs typeface="+mn-cs"/>
              </a:rPr>
              <a:t>system, newly submitted jobs are routed to disk and held in a batch queue. The long-term</a:t>
            </a:r>
          </a:p>
          <a:p>
            <a:r>
              <a:rPr lang="en-US" sz="1200" kern="1200" baseline="0" dirty="0" smtClean="0">
                <a:solidFill>
                  <a:schemeClr val="tx1"/>
                </a:solidFill>
                <a:latin typeface="+mn-lt"/>
                <a:ea typeface="+mn-ea"/>
                <a:cs typeface="+mn-cs"/>
              </a:rPr>
              <a:t>scheduler creates processes from the queue when it can. There are two decisions</a:t>
            </a:r>
          </a:p>
          <a:p>
            <a:r>
              <a:rPr lang="en-US" sz="1200" kern="1200" baseline="0" dirty="0" smtClean="0">
                <a:solidFill>
                  <a:schemeClr val="tx1"/>
                </a:solidFill>
                <a:latin typeface="+mn-lt"/>
                <a:ea typeface="+mn-ea"/>
                <a:cs typeface="+mn-cs"/>
              </a:rPr>
              <a:t>involved here. First, the scheduler must decide when the operating system can take</a:t>
            </a:r>
          </a:p>
          <a:p>
            <a:r>
              <a:rPr lang="en-US" sz="1200" kern="1200" baseline="0" dirty="0" smtClean="0">
                <a:solidFill>
                  <a:schemeClr val="tx1"/>
                </a:solidFill>
                <a:latin typeface="+mn-lt"/>
                <a:ea typeface="+mn-ea"/>
                <a:cs typeface="+mn-cs"/>
              </a:rPr>
              <a:t>on one or more additional processes. Second, the scheduler must decide which job</a:t>
            </a:r>
          </a:p>
          <a:p>
            <a:r>
              <a:rPr lang="en-US" sz="1200" kern="1200" baseline="0" dirty="0" smtClean="0">
                <a:solidFill>
                  <a:schemeClr val="tx1"/>
                </a:solidFill>
                <a:latin typeface="+mn-lt"/>
                <a:ea typeface="+mn-ea"/>
                <a:cs typeface="+mn-cs"/>
              </a:rPr>
              <a:t>or jobs to accept and turn into processes.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decision as to when to create a new process is generally driven by the</a:t>
            </a:r>
          </a:p>
          <a:p>
            <a:r>
              <a:rPr lang="en-US" sz="1200" kern="1200" baseline="0" dirty="0" smtClean="0">
                <a:solidFill>
                  <a:schemeClr val="tx1"/>
                </a:solidFill>
                <a:latin typeface="+mn-lt"/>
                <a:ea typeface="+mn-ea"/>
                <a:cs typeface="+mn-cs"/>
              </a:rPr>
              <a:t>desired degree of multiprogramming. The more processes that are created, the</a:t>
            </a:r>
          </a:p>
          <a:p>
            <a:r>
              <a:rPr lang="en-US" sz="1200" kern="1200" baseline="0" dirty="0" smtClean="0">
                <a:solidFill>
                  <a:schemeClr val="tx1"/>
                </a:solidFill>
                <a:latin typeface="+mn-lt"/>
                <a:ea typeface="+mn-ea"/>
                <a:cs typeface="+mn-cs"/>
              </a:rPr>
              <a:t>smaller is the percentage of time that each process can be executed (i.e., more processes</a:t>
            </a:r>
          </a:p>
          <a:p>
            <a:r>
              <a:rPr lang="en-US" sz="1200" kern="1200" baseline="0" dirty="0" smtClean="0">
                <a:solidFill>
                  <a:schemeClr val="tx1"/>
                </a:solidFill>
                <a:latin typeface="+mn-lt"/>
                <a:ea typeface="+mn-ea"/>
                <a:cs typeface="+mn-cs"/>
              </a:rPr>
              <a:t>are competing for the same amount of processor time). Thus, the long-term</a:t>
            </a:r>
          </a:p>
          <a:p>
            <a:r>
              <a:rPr lang="en-US" sz="1200" kern="1200" baseline="0" dirty="0" smtClean="0">
                <a:solidFill>
                  <a:schemeClr val="tx1"/>
                </a:solidFill>
                <a:latin typeface="+mn-lt"/>
                <a:ea typeface="+mn-ea"/>
                <a:cs typeface="+mn-cs"/>
              </a:rPr>
              <a:t>scheduler may limit the degree of multiprogramming to provide satisfactory service</a:t>
            </a:r>
          </a:p>
          <a:p>
            <a:r>
              <a:rPr lang="en-US" sz="1200" kern="1200" baseline="0" dirty="0" smtClean="0">
                <a:solidFill>
                  <a:schemeClr val="tx1"/>
                </a:solidFill>
                <a:latin typeface="+mn-lt"/>
                <a:ea typeface="+mn-ea"/>
                <a:cs typeface="+mn-cs"/>
              </a:rPr>
              <a:t>to the current set of processes. Each time a job terminates, the scheduler may decide</a:t>
            </a:r>
          </a:p>
          <a:p>
            <a:r>
              <a:rPr lang="en-US" sz="1200" kern="1200" baseline="0" dirty="0" smtClean="0">
                <a:solidFill>
                  <a:schemeClr val="tx1"/>
                </a:solidFill>
                <a:latin typeface="+mn-lt"/>
                <a:ea typeface="+mn-ea"/>
                <a:cs typeface="+mn-cs"/>
              </a:rPr>
              <a:t>to add one or more new jobs. Additionally, if the fraction of time that the processor</a:t>
            </a:r>
          </a:p>
          <a:p>
            <a:r>
              <a:rPr lang="en-US" sz="1200" kern="1200" baseline="0" dirty="0" smtClean="0">
                <a:solidFill>
                  <a:schemeClr val="tx1"/>
                </a:solidFill>
                <a:latin typeface="+mn-lt"/>
                <a:ea typeface="+mn-ea"/>
                <a:cs typeface="+mn-cs"/>
              </a:rPr>
              <a:t>is idle exceeds a certain threshold, the long-term scheduler may be invoked.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decision as to which job to admit next can be on a simple first-come-first-</a:t>
            </a:r>
          </a:p>
          <a:p>
            <a:r>
              <a:rPr lang="en-US" sz="1200" kern="1200" baseline="0" dirty="0" smtClean="0">
                <a:solidFill>
                  <a:schemeClr val="tx1"/>
                </a:solidFill>
                <a:latin typeface="+mn-lt"/>
                <a:ea typeface="+mn-ea"/>
                <a:cs typeface="+mn-cs"/>
              </a:rPr>
              <a:t>served (FCFS) basis, or it can be a tool to manage system performance. The</a:t>
            </a:r>
          </a:p>
          <a:p>
            <a:r>
              <a:rPr lang="en-US" sz="1200" kern="1200" baseline="0" dirty="0" smtClean="0">
                <a:solidFill>
                  <a:schemeClr val="tx1"/>
                </a:solidFill>
                <a:latin typeface="+mn-lt"/>
                <a:ea typeface="+mn-ea"/>
                <a:cs typeface="+mn-cs"/>
              </a:rPr>
              <a:t>criteria used may include priority, expected execution time, and I/O requirements.</a:t>
            </a:r>
          </a:p>
          <a:p>
            <a:r>
              <a:rPr lang="en-US" sz="1200" kern="1200" baseline="0" dirty="0" smtClean="0">
                <a:solidFill>
                  <a:schemeClr val="tx1"/>
                </a:solidFill>
                <a:latin typeface="+mn-lt"/>
                <a:ea typeface="+mn-ea"/>
                <a:cs typeface="+mn-cs"/>
              </a:rPr>
              <a:t>For example, if the information is available, the scheduler may attempt to keep a</a:t>
            </a:r>
          </a:p>
          <a:p>
            <a:r>
              <a:rPr lang="en-US" sz="1200" kern="1200" baseline="0" dirty="0" smtClean="0">
                <a:solidFill>
                  <a:schemeClr val="tx1"/>
                </a:solidFill>
                <a:latin typeface="+mn-lt"/>
                <a:ea typeface="+mn-ea"/>
                <a:cs typeface="+mn-cs"/>
              </a:rPr>
              <a:t>mix of processor-bound and I/O-bound processes.  Also, the decision can depend</a:t>
            </a:r>
          </a:p>
          <a:p>
            <a:r>
              <a:rPr lang="en-US" sz="1200" kern="1200" baseline="0" dirty="0" smtClean="0">
                <a:solidFill>
                  <a:schemeClr val="tx1"/>
                </a:solidFill>
                <a:latin typeface="+mn-lt"/>
                <a:ea typeface="+mn-ea"/>
                <a:cs typeface="+mn-cs"/>
              </a:rPr>
              <a:t>on which I/O resources are to be requested, in an attempt to balance I/O usage.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interactive programs in a time-sharing system, a process creation request</a:t>
            </a:r>
          </a:p>
          <a:p>
            <a:r>
              <a:rPr lang="en-US" sz="1200" kern="1200" baseline="0" dirty="0" smtClean="0">
                <a:solidFill>
                  <a:schemeClr val="tx1"/>
                </a:solidFill>
                <a:latin typeface="+mn-lt"/>
                <a:ea typeface="+mn-ea"/>
                <a:cs typeface="+mn-cs"/>
              </a:rPr>
              <a:t>can be generated by the act of a user attempting to connect to the system. Timesharing</a:t>
            </a:r>
          </a:p>
          <a:p>
            <a:r>
              <a:rPr lang="en-US" sz="1200" kern="1200" baseline="0" dirty="0" smtClean="0">
                <a:solidFill>
                  <a:schemeClr val="tx1"/>
                </a:solidFill>
                <a:latin typeface="+mn-lt"/>
                <a:ea typeface="+mn-ea"/>
                <a:cs typeface="+mn-cs"/>
              </a:rPr>
              <a:t>users are not simply queued up and kept waiting until the system can accept</a:t>
            </a:r>
          </a:p>
          <a:p>
            <a:r>
              <a:rPr lang="en-US" sz="1200" kern="1200" baseline="0" dirty="0" smtClean="0">
                <a:solidFill>
                  <a:schemeClr val="tx1"/>
                </a:solidFill>
                <a:latin typeface="+mn-lt"/>
                <a:ea typeface="+mn-ea"/>
                <a:cs typeface="+mn-cs"/>
              </a:rPr>
              <a:t>them. Rather, the operating system will accept all authorized comers until the</a:t>
            </a:r>
          </a:p>
          <a:p>
            <a:r>
              <a:rPr lang="en-US" sz="1200" kern="1200" baseline="0" dirty="0" smtClean="0">
                <a:solidFill>
                  <a:schemeClr val="tx1"/>
                </a:solidFill>
                <a:latin typeface="+mn-lt"/>
                <a:ea typeface="+mn-ea"/>
                <a:cs typeface="+mn-cs"/>
              </a:rPr>
              <a:t>system is saturated, using some predefined measure of saturation. At that point, a</a:t>
            </a:r>
          </a:p>
          <a:p>
            <a:r>
              <a:rPr lang="en-US" sz="1200" kern="1200" baseline="0" dirty="0" smtClean="0">
                <a:solidFill>
                  <a:schemeClr val="tx1"/>
                </a:solidFill>
                <a:latin typeface="+mn-lt"/>
                <a:ea typeface="+mn-ea"/>
                <a:cs typeface="+mn-cs"/>
              </a:rPr>
              <a:t>connection request is met with a message indicating that the system is full and the</a:t>
            </a:r>
          </a:p>
          <a:p>
            <a:r>
              <a:rPr lang="en-US" sz="1200" kern="1200" baseline="0" dirty="0" smtClean="0">
                <a:solidFill>
                  <a:schemeClr val="tx1"/>
                </a:solidFill>
                <a:latin typeface="+mn-lt"/>
                <a:ea typeface="+mn-ea"/>
                <a:cs typeface="+mn-cs"/>
              </a:rPr>
              <a:t>user should try again later.</a:t>
            </a:r>
          </a:p>
          <a:p>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218607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Medium-term scheduling is part of the swapping function. The issues involved are</a:t>
            </a:r>
          </a:p>
          <a:p>
            <a:r>
              <a:rPr lang="en-US" sz="1200" kern="1200" baseline="0" dirty="0" smtClean="0">
                <a:solidFill>
                  <a:schemeClr val="tx1"/>
                </a:solidFill>
                <a:latin typeface="+mn-lt"/>
                <a:ea typeface="+mn-ea"/>
                <a:cs typeface="+mn-cs"/>
              </a:rPr>
              <a:t>discussed in Chapters 3 , 7 , and 8 . Typically, the swapping-in decision is based on</a:t>
            </a:r>
          </a:p>
          <a:p>
            <a:r>
              <a:rPr lang="en-US" sz="1200" kern="1200" baseline="0" dirty="0" smtClean="0">
                <a:solidFill>
                  <a:schemeClr val="tx1"/>
                </a:solidFill>
                <a:latin typeface="+mn-lt"/>
                <a:ea typeface="+mn-ea"/>
                <a:cs typeface="+mn-cs"/>
              </a:rPr>
              <a:t>the need to manage the degree of multiprogramming. On a system that does not</a:t>
            </a:r>
          </a:p>
          <a:p>
            <a:r>
              <a:rPr lang="en-US" sz="1200" kern="1200" baseline="0" dirty="0" smtClean="0">
                <a:solidFill>
                  <a:schemeClr val="tx1"/>
                </a:solidFill>
                <a:latin typeface="+mn-lt"/>
                <a:ea typeface="+mn-ea"/>
                <a:cs typeface="+mn-cs"/>
              </a:rPr>
              <a:t>use virtual memory, memory management is also an issue. Thus, the swapping-in</a:t>
            </a:r>
          </a:p>
          <a:p>
            <a:r>
              <a:rPr lang="en-US" sz="1200" kern="1200" baseline="0" dirty="0" smtClean="0">
                <a:solidFill>
                  <a:schemeClr val="tx1"/>
                </a:solidFill>
                <a:latin typeface="+mn-lt"/>
                <a:ea typeface="+mn-ea"/>
                <a:cs typeface="+mn-cs"/>
              </a:rPr>
              <a:t>decision will consider the memory requirements of the swapped-out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366147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In terms of frequency of execution, the long-term scheduler executes relatively</a:t>
            </a:r>
          </a:p>
          <a:p>
            <a:r>
              <a:rPr lang="en-US" sz="1200" kern="1200" baseline="0" dirty="0" smtClean="0">
                <a:solidFill>
                  <a:schemeClr val="tx1"/>
                </a:solidFill>
                <a:latin typeface="+mn-lt"/>
                <a:ea typeface="+mn-ea"/>
                <a:cs typeface="+mn-cs"/>
              </a:rPr>
              <a:t>infrequently and makes the coarse-grained decision of whether or not to take on</a:t>
            </a:r>
          </a:p>
          <a:p>
            <a:r>
              <a:rPr lang="en-US" sz="1200" kern="1200" baseline="0" dirty="0" smtClean="0">
                <a:solidFill>
                  <a:schemeClr val="tx1"/>
                </a:solidFill>
                <a:latin typeface="+mn-lt"/>
                <a:ea typeface="+mn-ea"/>
                <a:cs typeface="+mn-cs"/>
              </a:rPr>
              <a:t>a new process and which one to take. The medium-term scheduler is executed</a:t>
            </a:r>
          </a:p>
          <a:p>
            <a:r>
              <a:rPr lang="en-US" sz="1200" kern="1200" baseline="0" dirty="0" smtClean="0">
                <a:solidFill>
                  <a:schemeClr val="tx1"/>
                </a:solidFill>
                <a:latin typeface="+mn-lt"/>
                <a:ea typeface="+mn-ea"/>
                <a:cs typeface="+mn-cs"/>
              </a:rPr>
              <a:t>somewhat more frequently to make a swapping decision. The short-term scheduler,</a:t>
            </a:r>
          </a:p>
          <a:p>
            <a:r>
              <a:rPr lang="en-US" sz="1200" kern="1200" baseline="0" dirty="0" smtClean="0">
                <a:solidFill>
                  <a:schemeClr val="tx1"/>
                </a:solidFill>
                <a:latin typeface="+mn-lt"/>
                <a:ea typeface="+mn-ea"/>
                <a:cs typeface="+mn-cs"/>
              </a:rPr>
              <a:t>also known as the dispatcher, executes most frequently and makes the fine-grained</a:t>
            </a:r>
          </a:p>
          <a:p>
            <a:r>
              <a:rPr lang="en-US" sz="1200" kern="1200" baseline="0" dirty="0" smtClean="0">
                <a:solidFill>
                  <a:schemeClr val="tx1"/>
                </a:solidFill>
                <a:latin typeface="+mn-lt"/>
                <a:ea typeface="+mn-ea"/>
                <a:cs typeface="+mn-cs"/>
              </a:rPr>
              <a:t>decision of which process to execute next.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short-term scheduler is invoked whenever an event occurs that may lead</a:t>
            </a:r>
          </a:p>
          <a:p>
            <a:r>
              <a:rPr lang="en-US" sz="1200" kern="1200" baseline="0" dirty="0" smtClean="0">
                <a:solidFill>
                  <a:schemeClr val="tx1"/>
                </a:solidFill>
                <a:latin typeface="+mn-lt"/>
                <a:ea typeface="+mn-ea"/>
                <a:cs typeface="+mn-cs"/>
              </a:rPr>
              <a:t>to the blocking of the current process or that may provide an opportunity to preempt</a:t>
            </a:r>
          </a:p>
          <a:p>
            <a:r>
              <a:rPr lang="en-US" sz="1200" kern="1200" baseline="0" dirty="0" smtClean="0">
                <a:solidFill>
                  <a:schemeClr val="tx1"/>
                </a:solidFill>
                <a:latin typeface="+mn-lt"/>
                <a:ea typeface="+mn-ea"/>
                <a:cs typeface="+mn-cs"/>
              </a:rPr>
              <a:t>a currently running process in favor of another. Examples of such events include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Clock interrupts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I/O interrupts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Operating system calls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Signals (e.g., semaphores)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318740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8EB920E-E86B-2246-B089-EA08C462D27D}" type="datetime1">
              <a:rPr lang="en-US" smtClean="0"/>
              <a:t>12/13/2017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E7E84A-16E5-0147-8BC3-5E72B128B271}" type="datetime1">
              <a:rPr lang="en-US" smtClean="0"/>
              <a:t>12/13/2017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A1EB75-37EE-6342-976C-CAC0FD1C5349}" type="datetime1">
              <a:rPr lang="en-US" smtClean="0"/>
              <a:t>12/13/2017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fld id="{7384C44E-4CAD-8444-9C3C-F2F98A56A7C6}" type="datetime1">
              <a:rPr lang="en-US" smtClean="0"/>
              <a:t>12/13/2017</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smtClean="0"/>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B8573D2-AE81-0347-9BCB-B14514975093}" type="datetime1">
              <a:rPr lang="en-US" smtClean="0"/>
              <a:t>12/13/2017</a:t>
            </a:fld>
            <a:endParaRPr/>
          </a:p>
        </p:txBody>
      </p:sp>
      <p:sp>
        <p:nvSpPr>
          <p:cNvPr id="5" name="Footer Placeholder 4"/>
          <p:cNvSpPr>
            <a:spLocks noGrp="1"/>
          </p:cNvSpPr>
          <p:nvPr>
            <p:ph type="ftr" sz="quarter" idx="11"/>
          </p:nvPr>
        </p:nvSpPr>
        <p:spPr/>
        <p:txBody>
          <a:bodyPr/>
          <a:lstStyle/>
          <a:p>
            <a:r>
              <a:rPr lang="en-US" smtClean="0"/>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DD4C478-CBA1-184A-943D-F131464394A5}" type="datetime1">
              <a:rPr lang="en-US" smtClean="0"/>
              <a:t>12/13/2017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81D8E86B-14EC-9845-AFAA-5FECB7DF9002}" type="datetime1">
              <a:rPr lang="en-US" smtClean="0"/>
              <a:t>12/13/2017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D2A805CE-C641-8E4D-9679-DCB05A75711B}" type="datetime1">
              <a:rPr lang="en-US" smtClean="0"/>
              <a:t>12/13/2017</a:t>
            </a:fld>
            <a:endParaRPr lang="en-US" dirty="0"/>
          </a:p>
        </p:txBody>
      </p:sp>
      <p:sp>
        <p:nvSpPr>
          <p:cNvPr id="8" name="Footer Placeholder 7"/>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3FEF6B37-C591-BB4A-BE56-5414519AE87A}" type="datetime1">
              <a:rPr lang="en-US" smtClean="0"/>
              <a:t>12/13/2017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A45DDFE1-DF2F-CB45-9D56-7C140AC61951}" type="datetime1">
              <a:rPr lang="en-US" smtClean="0"/>
              <a:t>12/13/2017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3DE9D985-0213-5C4D-B9D7-EB79A4E1CAFD}" type="datetime1">
              <a:rPr lang="en-US" smtClean="0"/>
              <a:t>12/13/2017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0127CF-220E-D04A-BD22-794F6858FF5D}" type="datetime1">
              <a:rPr lang="en-US" smtClean="0"/>
              <a:t>12/13/2017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C778A483-8373-F740-B71A-1ADFDF887EFD}" type="datetime1">
              <a:rPr lang="en-US" smtClean="0"/>
              <a:t>12/13/2017</a:t>
            </a:fld>
            <a:endParaRPr lang="en-US" dirty="0"/>
          </a:p>
        </p:txBody>
      </p:sp>
      <p:sp>
        <p:nvSpPr>
          <p:cNvPr id="4" name="Footer Placeholder 3"/>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365AF9FD-7DD5-9A45-877B-374978062194}" type="datetime1">
              <a:rPr lang="en-US" smtClean="0"/>
              <a:t>12/13/2017</a:t>
            </a:fld>
            <a:endParaRPr lang="en-US" dirty="0"/>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8120902-8B4F-0C4F-84C7-F9CFC0EE94CF}" type="datetime1">
              <a:rPr lang="en-US" smtClean="0"/>
              <a:t>12/13/2017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ACB547-4A3C-D945-9F4F-890C27A9ACD4}" type="datetime1">
              <a:rPr lang="en-US" smtClean="0"/>
              <a:t>12/13/2017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C1A577B2-9366-5144-B149-CD55F28635AD}" type="datetime1">
              <a:rPr lang="en-US" smtClean="0"/>
              <a:t>12/13/2017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2D7B86A5-B237-0643-A0D3-BCDAC1CCBBA2}" type="datetime1">
              <a:rPr lang="en-US" smtClean="0"/>
              <a:t>12/13/2017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E8F677-EBF8-5F46-B66D-E2A7D4D2E02A}" type="datetime1">
              <a:rPr lang="en-US" smtClean="0"/>
              <a:t>12/13/2017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CF3CF9-AD7D-EE44-B16E-76449BA36E2C}" type="datetime1">
              <a:rPr lang="en-US" smtClean="0"/>
              <a:t>12/13/2017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8B620F-2AD5-7F49-8682-849DCA0D171E}" type="datetime1">
              <a:rPr lang="en-US" smtClean="0"/>
              <a:t>12/13/2017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22939B-0C28-CF42-A78C-D5AC9DE11AF3}" type="datetime1">
              <a:rPr lang="en-US" smtClean="0"/>
              <a:t>12/13/2017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82DD6D-B7B2-A14C-98F8-D1CB6D147A08}" type="datetime1">
              <a:rPr lang="en-US" smtClean="0"/>
              <a:t>12/13/2017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2ADA2B-4232-3645-BB06-46FC8CF29116}" type="datetime1">
              <a:rPr lang="en-US" smtClean="0"/>
              <a:t>12/13/2017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F8E31F-20BA-4949-98ED-D192D90D9D42}" type="datetime1">
              <a:rPr lang="en-US" smtClean="0"/>
              <a:t>12/13/2017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B19D5E4-FD64-B740-A232-C4100A100C8D}" type="datetime1">
              <a:rPr lang="en-US" smtClean="0"/>
              <a:t>12/13/2017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5A81891C-A4CF-F047-BC35-0742500F7054}" type="datetime1">
              <a:rPr lang="en-US" smtClean="0"/>
              <a:t>12/13/2017</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1.xml"/><Relationship Id="rId16" Type="http://schemas.openxmlformats.org/officeDocument/2006/relationships/diagramColors" Target="../diagrams/colors7.xml"/><Relationship Id="rId1" Type="http://schemas.openxmlformats.org/officeDocument/2006/relationships/slideLayout" Target="../slideLayouts/slideLayout1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3.png"/><Relationship Id="rId4" Type="http://schemas.openxmlformats.org/officeDocument/2006/relationships/package" Target="../embeddings/Microsoft_Word_Document1.docx"/></Relationships>
</file>

<file path=ppt/slides/_rels/slide3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4.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dirty="0" smtClean="0"/>
              <a:t>Chapter 9</a:t>
            </a:r>
            <a:br>
              <a:rPr lang="en-US" dirty="0" smtClean="0"/>
            </a:br>
            <a:r>
              <a:rPr lang="en-US" dirty="0" smtClean="0"/>
              <a:t>Uniprocessor Scheduling</a:t>
            </a:r>
          </a:p>
        </p:txBody>
      </p:sp>
      <p:sp>
        <p:nvSpPr>
          <p:cNvPr id="3" name="Subtitle 2"/>
          <p:cNvSpPr>
            <a:spLocks noGrp="1"/>
          </p:cNvSpPr>
          <p:nvPr>
            <p:ph type="body" idx="1"/>
          </p:nvPr>
        </p:nvSpPr>
        <p:spPr/>
        <p:txBody>
          <a:bodyPr rtlCol="0">
            <a:normAutofit/>
          </a:bodyPr>
          <a:lstStyle/>
          <a:p>
            <a:pPr fontAlgn="auto">
              <a:spcAft>
                <a:spcPts val="0"/>
              </a:spcAft>
              <a:defRPr/>
            </a:pPr>
            <a:r>
              <a:rPr lang="en-US" dirty="0" smtClean="0"/>
              <a:t>Ninth Edition</a:t>
            </a:r>
            <a:br>
              <a:rPr lang="en-US" dirty="0" smtClean="0"/>
            </a:br>
            <a:r>
              <a:rPr lang="en-US" dirty="0" smtClean="0"/>
              <a:t>By William Stallings</a:t>
            </a:r>
          </a:p>
        </p:txBody>
      </p:sp>
      <p:sp>
        <p:nvSpPr>
          <p:cNvPr id="6" name="Rectangle 5"/>
          <p:cNvSpPr/>
          <p:nvPr/>
        </p:nvSpPr>
        <p:spPr>
          <a:xfrm>
            <a:off x="609600" y="1600200"/>
            <a:ext cx="1905000" cy="3046988"/>
          </a:xfrm>
          <a:prstGeom prst="rect">
            <a:avLst/>
          </a:prstGeom>
        </p:spPr>
        <p:txBody>
          <a:bodyPr wrap="square">
            <a:spAutoFit/>
          </a:bodyPr>
          <a:lstStyle/>
          <a:p>
            <a:pPr algn="ctr" fontAlgn="auto">
              <a:spcBef>
                <a:spcPct val="20000"/>
              </a:spcBef>
              <a:spcAft>
                <a:spcPts val="0"/>
              </a:spcAft>
              <a:defRPr/>
            </a:pPr>
            <a:r>
              <a:rPr lang="en-US" sz="3200" i="1" dirty="0" smtClean="0">
                <a:solidFill>
                  <a:schemeClr val="bg2">
                    <a:lumMod val="25000"/>
                  </a:schemeClr>
                </a:solidFill>
                <a:latin typeface="+mn-lt"/>
              </a:rPr>
              <a:t>Operating Systems:</a:t>
            </a:r>
            <a:br>
              <a:rPr lang="en-US" sz="3200" i="1" dirty="0" smtClean="0">
                <a:solidFill>
                  <a:schemeClr val="bg2">
                    <a:lumMod val="25000"/>
                  </a:schemeClr>
                </a:solidFill>
                <a:latin typeface="+mn-lt"/>
              </a:rPr>
            </a:br>
            <a:r>
              <a:rPr lang="en-US" sz="3200" i="1" dirty="0" smtClean="0">
                <a:solidFill>
                  <a:schemeClr val="bg2">
                    <a:lumMod val="25000"/>
                  </a:schemeClr>
                </a:solidFill>
                <a:latin typeface="+mn-lt"/>
              </a:rPr>
              <a:t>Internals and Design Principles</a:t>
            </a:r>
          </a:p>
        </p:txBody>
      </p:sp>
      <p:sp>
        <p:nvSpPr>
          <p:cNvPr id="4" name="Footer Placeholder 3"/>
          <p:cNvSpPr>
            <a:spLocks noGrp="1"/>
          </p:cNvSpPr>
          <p:nvPr>
            <p:ph type="ftr" sz="quarter" idx="11"/>
          </p:nvPr>
        </p:nvSpPr>
        <p:spPr>
          <a:xfrm>
            <a:off x="318246" y="6492875"/>
            <a:ext cx="7149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3"/>
            <a:ext cx="9067800" cy="1220148"/>
          </a:xfrm>
        </p:spPr>
        <p:txBody>
          <a:bodyPr/>
          <a:lstStyle/>
          <a:p>
            <a:pPr algn="l"/>
            <a:r>
              <a:rPr lang="en-NZ" sz="4400" b="1" dirty="0" smtClean="0">
                <a:solidFill>
                  <a:schemeClr val="accent1">
                    <a:lumMod val="50000"/>
                  </a:schemeClr>
                </a:solidFill>
                <a:effectLst>
                  <a:outerShdw blurRad="38100" dist="38100" dir="2700000" algn="tl">
                    <a:srgbClr val="000000">
                      <a:alpha val="43137"/>
                    </a:srgbClr>
                  </a:outerShdw>
                </a:effectLst>
              </a:rPr>
              <a:t>Short Term Scheduling Criteria</a:t>
            </a:r>
            <a:endParaRPr lang="en-NZ" sz="4400" b="1"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54050" y="2286000"/>
            <a:ext cx="2241550" cy="4343400"/>
          </a:xfrm>
        </p:spPr>
        <p:txBody>
          <a:bodyPr/>
          <a:lstStyle/>
          <a:p>
            <a:r>
              <a:rPr lang="en-NZ" dirty="0" smtClean="0"/>
              <a:t>Main objective is to allocate processor time to optimize certain aspects of system behavior</a:t>
            </a:r>
          </a:p>
          <a:p>
            <a:r>
              <a:rPr lang="en-NZ" dirty="0" smtClean="0"/>
              <a:t>A set of criteria is needed to evaluate the scheduling policy</a:t>
            </a:r>
          </a:p>
          <a:p>
            <a:endParaRPr lang="en-NZ" dirty="0"/>
          </a:p>
        </p:txBody>
      </p:sp>
      <p:graphicFrame>
        <p:nvGraphicFramePr>
          <p:cNvPr id="4" name="Diagram 3"/>
          <p:cNvGraphicFramePr/>
          <p:nvPr>
            <p:extLst>
              <p:ext uri="{D42A27DB-BD31-4B8C-83A1-F6EECF244321}">
                <p14:modId xmlns:p14="http://schemas.microsoft.com/office/powerpoint/2010/main" val="1956016772"/>
              </p:ext>
            </p:extLst>
          </p:nvPr>
        </p:nvGraphicFramePr>
        <p:xfrm>
          <a:off x="3124200" y="2514600"/>
          <a:ext cx="54864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234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47582421"/>
              </p:ext>
            </p:extLst>
          </p:nvPr>
        </p:nvGraphicFramePr>
        <p:xfrm>
          <a:off x="1295400" y="2108200"/>
          <a:ext cx="68580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456252"/>
            <a:ext cx="8305800" cy="1323041"/>
          </a:xfrm>
        </p:spPr>
        <p:txBody>
          <a:bodyPr/>
          <a:lstStyle/>
          <a:p>
            <a:pPr algn="ctr"/>
            <a:r>
              <a:rPr lang="en-US" sz="4400" dirty="0" smtClean="0">
                <a:solidFill>
                  <a:schemeClr val="accent5">
                    <a:lumMod val="50000"/>
                  </a:schemeClr>
                </a:solidFill>
              </a:rPr>
              <a:t>Short-Term Scheduling Criteria:  Performance</a:t>
            </a:r>
            <a:endParaRPr lang="en-US" sz="4400" dirty="0">
              <a:solidFill>
                <a:schemeClr val="accent5">
                  <a:lumMod val="50000"/>
                </a:schemeClr>
              </a:solidFill>
            </a:endParaRPr>
          </a:p>
        </p:txBody>
      </p:sp>
      <p:graphicFrame>
        <p:nvGraphicFramePr>
          <p:cNvPr id="15" name="Content Placeholder 14"/>
          <p:cNvGraphicFramePr>
            <a:graphicFrameLocks noGrp="1"/>
          </p:cNvGraphicFramePr>
          <p:nvPr>
            <p:ph sz="half" idx="1"/>
            <p:extLst>
              <p:ext uri="{D42A27DB-BD31-4B8C-83A1-F6EECF244321}">
                <p14:modId xmlns:p14="http://schemas.microsoft.com/office/powerpoint/2010/main" val="1601714357"/>
              </p:ext>
            </p:extLst>
          </p:nvPr>
        </p:nvGraphicFramePr>
        <p:xfrm>
          <a:off x="838200" y="2286000"/>
          <a:ext cx="2133600" cy="121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p:cNvGraphicFramePr/>
          <p:nvPr>
            <p:extLst>
              <p:ext uri="{D42A27DB-BD31-4B8C-83A1-F6EECF244321}">
                <p14:modId xmlns:p14="http://schemas.microsoft.com/office/powerpoint/2010/main" val="1748761703"/>
              </p:ext>
            </p:extLst>
          </p:nvPr>
        </p:nvGraphicFramePr>
        <p:xfrm>
          <a:off x="6629400" y="2209800"/>
          <a:ext cx="1752600" cy="127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7" name="Straight Arrow Connector 16"/>
          <p:cNvCxnSpPr/>
          <p:nvPr/>
        </p:nvCxnSpPr>
        <p:spPr>
          <a:xfrm rot="16200000" flipH="1">
            <a:off x="1409700" y="3543300"/>
            <a:ext cx="609600" cy="5334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7315200" y="3505200"/>
            <a:ext cx="838200" cy="5334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1"/>
          </p:nvPr>
        </p:nvSpPr>
        <p:spPr>
          <a:xfrm>
            <a:off x="318246" y="6492875"/>
            <a:ext cx="6539753" cy="365125"/>
          </a:xfrm>
        </p:spPr>
        <p:txBody>
          <a:bodyPr/>
          <a:lstStyle/>
          <a:p>
            <a:pPr>
              <a:defRPr/>
            </a:pPr>
            <a:r>
              <a:rPr lang="en-US" smtClean="0"/>
              <a:t>© 2017 Pearson Education, Inc., Hoboken, NJ. </a:t>
            </a:r>
            <a:r>
              <a:rPr lang="en-US" dirty="0" smtClean="0"/>
              <a:t>All rights reserved.</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t="2149"/>
          <a:stretch>
            <a:fillRect/>
          </a:stretch>
        </p:blipFill>
        <p:spPr>
          <a:xfrm>
            <a:off x="685800" y="627096"/>
            <a:ext cx="4191000" cy="5871007"/>
          </a:xfrm>
          <a:prstGeom prst="rect">
            <a:avLst/>
          </a:prstGeom>
          <a:ln>
            <a:solidFill>
              <a:schemeClr val="tx1"/>
            </a:solidFill>
          </a:ln>
        </p:spPr>
      </p:pic>
      <p:sp>
        <p:nvSpPr>
          <p:cNvPr id="10" name="TextBox 9"/>
          <p:cNvSpPr txBox="1"/>
          <p:nvPr/>
        </p:nvSpPr>
        <p:spPr>
          <a:xfrm>
            <a:off x="5122404" y="1219200"/>
            <a:ext cx="3249608" cy="1323439"/>
          </a:xfrm>
          <a:prstGeom prst="rect">
            <a:avLst/>
          </a:prstGeom>
          <a:noFill/>
        </p:spPr>
        <p:txBody>
          <a:bodyPr wrap="none" rtlCol="0">
            <a:spAutoFit/>
          </a:bodyPr>
          <a:lstStyle/>
          <a:p>
            <a:pPr algn="ctr"/>
            <a:r>
              <a:rPr lang="en-US" sz="2800" b="1" dirty="0" smtClean="0">
                <a:latin typeface="+mn-lt"/>
              </a:rPr>
              <a:t>Table 9.2   </a:t>
            </a:r>
          </a:p>
          <a:p>
            <a:pPr algn="ctr"/>
            <a:endParaRPr lang="en-US" sz="2400" b="1" dirty="0" smtClean="0">
              <a:latin typeface="+mn-lt"/>
            </a:endParaRPr>
          </a:p>
          <a:p>
            <a:pPr algn="ctr"/>
            <a:r>
              <a:rPr lang="en-US" sz="2800" b="1" dirty="0" smtClean="0">
                <a:latin typeface="+mn-lt"/>
              </a:rPr>
              <a:t>Scheduling Criteria</a:t>
            </a:r>
            <a:r>
              <a:rPr lang="en-US" sz="2800" dirty="0" smtClean="0">
                <a:latin typeface="+mn-lt"/>
              </a:rPr>
              <a:t> </a:t>
            </a:r>
            <a:endParaRPr lang="en-US" sz="2800" dirty="0">
              <a:latin typeface="+mn-lt"/>
            </a:endParaRPr>
          </a:p>
        </p:txBody>
      </p:sp>
      <p:sp>
        <p:nvSpPr>
          <p:cNvPr id="11" name="TextBox 10"/>
          <p:cNvSpPr txBox="1"/>
          <p:nvPr/>
        </p:nvSpPr>
        <p:spPr>
          <a:xfrm>
            <a:off x="5029200" y="6019800"/>
            <a:ext cx="3505200" cy="276999"/>
          </a:xfrm>
          <a:prstGeom prst="rect">
            <a:avLst/>
          </a:prstGeom>
          <a:noFill/>
        </p:spPr>
        <p:txBody>
          <a:bodyPr wrap="square" rtlCol="0">
            <a:spAutoFit/>
          </a:bodyPr>
          <a:lstStyle/>
          <a:p>
            <a:r>
              <a:rPr lang="en-US" sz="1200" dirty="0" smtClean="0">
                <a:latin typeface="+mn-lt"/>
              </a:rPr>
              <a:t>(Table can be found on page 403 in textbook)</a:t>
            </a:r>
            <a:endParaRPr lang="en-US" sz="1200" dirty="0">
              <a:latin typeface="+mn-lt"/>
            </a:endParaRPr>
          </a:p>
        </p:txBody>
      </p:sp>
      <p:sp>
        <p:nvSpPr>
          <p:cNvPr id="2" name="Footer Placeholder 1"/>
          <p:cNvSpPr>
            <a:spLocks noGrp="1"/>
          </p:cNvSpPr>
          <p:nvPr>
            <p:ph type="ftr" sz="quarter" idx="11"/>
          </p:nvPr>
        </p:nvSpPr>
        <p:spPr>
          <a:xfrm>
            <a:off x="318246" y="6492875"/>
            <a:ext cx="7073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tretch>
            <a:fillRect/>
          </a:stretch>
        </p:blipFill>
        <p:spPr>
          <a:xfrm>
            <a:off x="-762000" y="228600"/>
            <a:ext cx="8875059" cy="6858000"/>
          </a:xfrm>
          <a:prstGeom prst="rect">
            <a:avLst/>
          </a:prstGeom>
        </p:spPr>
      </p:pic>
      <p:sp>
        <p:nvSpPr>
          <p:cNvPr id="2" name="Footer Placeholder 1"/>
          <p:cNvSpPr>
            <a:spLocks noGrp="1"/>
          </p:cNvSpPr>
          <p:nvPr>
            <p:ph type="ftr" sz="quarter" idx="11"/>
          </p:nvPr>
        </p:nvSpPr>
        <p:spPr>
          <a:xfrm>
            <a:off x="318246" y="6492875"/>
            <a:ext cx="5472953" cy="365125"/>
          </a:xfrm>
        </p:spPr>
        <p:txBody>
          <a:bodyPr/>
          <a:lstStyle/>
          <a:p>
            <a:pPr>
              <a:defRPr/>
            </a:pPr>
            <a:r>
              <a:rPr lang="en-US" dirty="0" smtClean="0"/>
              <a:t>© 2017 Pearson Education, Inc., Hoboken, NJ. All rights reserved.</a:t>
            </a:r>
            <a:endParaRPr lang="en-US" dirty="0"/>
          </a:p>
        </p:txBody>
      </p:sp>
      <p:sp>
        <p:nvSpPr>
          <p:cNvPr id="3" name="Rectangle 2"/>
          <p:cNvSpPr/>
          <p:nvPr/>
        </p:nvSpPr>
        <p:spPr>
          <a:xfrm>
            <a:off x="6096000" y="2057400"/>
            <a:ext cx="2667000" cy="2308324"/>
          </a:xfrm>
          <a:prstGeom prst="rect">
            <a:avLst/>
          </a:prstGeom>
        </p:spPr>
        <p:txBody>
          <a:bodyPr wrap="square">
            <a:spAutoFit/>
          </a:bodyPr>
          <a:lstStyle/>
          <a:p>
            <a:r>
              <a:rPr lang="en-US" dirty="0" smtClean="0"/>
              <a:t>Instead of </a:t>
            </a:r>
            <a:r>
              <a:rPr lang="en-US" dirty="0"/>
              <a:t>a single ready queue, we provide a set of queues, in descending order of priority</a:t>
            </a:r>
            <a:r>
              <a:rPr lang="en-US" dirty="0" smtClean="0"/>
              <a:t>: RQ0</a:t>
            </a:r>
            <a:r>
              <a:rPr lang="en-US" dirty="0"/>
              <a:t>, RQ1, . . . , RQ </a:t>
            </a:r>
            <a:r>
              <a:rPr lang="en-US" i="1" dirty="0"/>
              <a:t>n , with priority[RQ </a:t>
            </a:r>
            <a:r>
              <a:rPr lang="en-US" i="1" dirty="0" err="1"/>
              <a:t>i</a:t>
            </a:r>
            <a:r>
              <a:rPr lang="en-US" i="1" dirty="0"/>
              <a:t> ] &gt; priority[RQ j ] for </a:t>
            </a:r>
            <a:r>
              <a:rPr lang="en-US" i="1" dirty="0" err="1"/>
              <a:t>i</a:t>
            </a:r>
            <a:r>
              <a:rPr lang="en-US" i="1" dirty="0"/>
              <a:t> &gt; j . </a:t>
            </a:r>
            <a:endParaRPr lang="tr-TR" dirty="0"/>
          </a:p>
        </p:txBody>
      </p:sp>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b="1648"/>
          <a:stretch>
            <a:fillRect/>
          </a:stretch>
        </p:blipFill>
        <p:spPr>
          <a:xfrm>
            <a:off x="533400" y="694037"/>
            <a:ext cx="6464186" cy="5807076"/>
          </a:xfrm>
          <a:prstGeom prst="rect">
            <a:avLst/>
          </a:prstGeom>
          <a:solidFill>
            <a:schemeClr val="bg1"/>
          </a:solidFill>
        </p:spPr>
      </p:pic>
      <p:sp>
        <p:nvSpPr>
          <p:cNvPr id="5" name="TextBox 4"/>
          <p:cNvSpPr txBox="1"/>
          <p:nvPr/>
        </p:nvSpPr>
        <p:spPr>
          <a:xfrm>
            <a:off x="7149986" y="1560471"/>
            <a:ext cx="1613015" cy="1815882"/>
          </a:xfrm>
          <a:prstGeom prst="rect">
            <a:avLst/>
          </a:prstGeom>
          <a:noFill/>
        </p:spPr>
        <p:txBody>
          <a:bodyPr wrap="square" rtlCol="0">
            <a:spAutoFit/>
          </a:bodyPr>
          <a:lstStyle/>
          <a:p>
            <a:pPr algn="ctr"/>
            <a:r>
              <a:rPr lang="en-US" sz="2400" dirty="0" smtClean="0">
                <a:latin typeface="+mn-lt"/>
              </a:rPr>
              <a:t>Table 9.3  </a:t>
            </a:r>
          </a:p>
          <a:p>
            <a:pPr algn="ctr"/>
            <a:endParaRPr lang="en-US" sz="2400" dirty="0" smtClean="0">
              <a:latin typeface="+mn-lt"/>
            </a:endParaRPr>
          </a:p>
          <a:p>
            <a:pPr algn="ctr"/>
            <a:r>
              <a:rPr lang="en-US" sz="1600" dirty="0" smtClean="0">
                <a:latin typeface="+mn-lt"/>
              </a:rPr>
              <a:t>Characteristics of Various Scheduling Policies</a:t>
            </a:r>
            <a:endParaRPr lang="en-US" sz="2400" dirty="0">
              <a:latin typeface="+mn-lt"/>
            </a:endParaRPr>
          </a:p>
        </p:txBody>
      </p:sp>
      <p:sp>
        <p:nvSpPr>
          <p:cNvPr id="6" name="TextBox 5"/>
          <p:cNvSpPr txBox="1"/>
          <p:nvPr/>
        </p:nvSpPr>
        <p:spPr>
          <a:xfrm>
            <a:off x="7315200" y="5791200"/>
            <a:ext cx="1524000" cy="646331"/>
          </a:xfrm>
          <a:prstGeom prst="rect">
            <a:avLst/>
          </a:prstGeom>
          <a:noFill/>
        </p:spPr>
        <p:txBody>
          <a:bodyPr wrap="square" rtlCol="0">
            <a:spAutoFit/>
          </a:bodyPr>
          <a:lstStyle/>
          <a:p>
            <a:r>
              <a:rPr lang="en-US" sz="1200" dirty="0" smtClean="0">
                <a:latin typeface="+mn-lt"/>
              </a:rPr>
              <a:t>(Table can be found on page 405 in textbook)</a:t>
            </a:r>
            <a:endParaRPr lang="en-US" sz="1200" dirty="0">
              <a:latin typeface="+mn-lt"/>
            </a:endParaRPr>
          </a:p>
        </p:txBody>
      </p:sp>
      <p:sp>
        <p:nvSpPr>
          <p:cNvPr id="2" name="Footer Placeholder 1"/>
          <p:cNvSpPr>
            <a:spLocks noGrp="1"/>
          </p:cNvSpPr>
          <p:nvPr>
            <p:ph type="ftr" sz="quarter" idx="11"/>
          </p:nvPr>
        </p:nvSpPr>
        <p:spPr>
          <a:xfrm>
            <a:off x="318246" y="6492875"/>
            <a:ext cx="6311153" cy="365125"/>
          </a:xfrm>
        </p:spPr>
        <p:txBody>
          <a:bodyPr/>
          <a:lstStyle/>
          <a:p>
            <a:pPr>
              <a:defRPr/>
            </a:pPr>
            <a:r>
              <a:rPr lang="en-US" smtClean="0"/>
              <a:t>© 2017 Pearson Education, Inc., Hoboken, NJ. </a:t>
            </a:r>
            <a:r>
              <a:rPr lang="en-US" dirty="0" smtClean="0"/>
              <a:t>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24788" cy="1323041"/>
          </a:xfrm>
        </p:spPr>
        <p:txBody>
          <a:bodyPr/>
          <a:lstStyle/>
          <a:p>
            <a:pPr algn="l"/>
            <a:r>
              <a:rPr lang="en-N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Selection Function</a:t>
            </a:r>
            <a:endPar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4"/>
          <p:cNvSpPr>
            <a:spLocks noGrp="1"/>
          </p:cNvSpPr>
          <p:nvPr>
            <p:ph sz="half" idx="14"/>
          </p:nvPr>
        </p:nvSpPr>
        <p:spPr>
          <a:xfrm>
            <a:off x="533400" y="2286000"/>
            <a:ext cx="8077200" cy="3962400"/>
          </a:xfrm>
        </p:spPr>
        <p:txBody>
          <a:bodyPr>
            <a:normAutofit/>
          </a:bodyPr>
          <a:lstStyle/>
          <a:p>
            <a:r>
              <a:rPr lang="en-US" dirty="0" smtClean="0"/>
              <a:t>Determines which process, among ready processes, is selected next for execution</a:t>
            </a:r>
          </a:p>
          <a:p>
            <a:r>
              <a:rPr lang="en-US" dirty="0" smtClean="0"/>
              <a:t>May be based on priority, resource requirements, or the execution characteristics of the process</a:t>
            </a:r>
          </a:p>
          <a:p>
            <a:r>
              <a:rPr lang="en-NZ" dirty="0" smtClean="0"/>
              <a:t>If based on execution characteristics, then important quantities are:</a:t>
            </a:r>
          </a:p>
          <a:p>
            <a:pPr lvl="1">
              <a:buSzPct val="106000"/>
              <a:buFont typeface="Wingdings" charset="2"/>
              <a:buChar char="§"/>
            </a:pPr>
            <a:r>
              <a:rPr lang="en-NZ" b="1" i="1" dirty="0" smtClean="0"/>
              <a:t>w </a:t>
            </a:r>
            <a:r>
              <a:rPr lang="en-NZ" dirty="0" smtClean="0"/>
              <a:t>= time spent in system so far, waiting</a:t>
            </a:r>
          </a:p>
          <a:p>
            <a:pPr lvl="1">
              <a:buSzPct val="106000"/>
              <a:buFont typeface="Wingdings" charset="2"/>
              <a:buChar char="§"/>
            </a:pPr>
            <a:r>
              <a:rPr lang="en-NZ" b="1" i="1" dirty="0" smtClean="0"/>
              <a:t> e</a:t>
            </a:r>
            <a:r>
              <a:rPr lang="en-NZ" dirty="0" smtClean="0"/>
              <a:t> = time spent in execution so far</a:t>
            </a:r>
          </a:p>
          <a:p>
            <a:pPr lvl="1">
              <a:buSzPct val="106000"/>
              <a:buFont typeface="Wingdings" charset="2"/>
              <a:buChar char="§"/>
            </a:pPr>
            <a:r>
              <a:rPr lang="en-NZ" b="1" i="1" dirty="0" smtClean="0"/>
              <a:t> s</a:t>
            </a:r>
            <a:r>
              <a:rPr lang="en-NZ" dirty="0" smtClean="0"/>
              <a:t> = total service time required by the process, including </a:t>
            </a:r>
            <a:r>
              <a:rPr lang="en-NZ" i="1" dirty="0" smtClean="0"/>
              <a:t>e</a:t>
            </a:r>
            <a:r>
              <a:rPr lang="en-NZ" dirty="0" smtClean="0"/>
              <a:t>; generally, this quantity must be estimated or supplied by the user</a:t>
            </a:r>
          </a:p>
          <a:p>
            <a:endParaRPr lang="en-US" dirty="0"/>
          </a:p>
        </p:txBody>
      </p:sp>
      <p:sp>
        <p:nvSpPr>
          <p:cNvPr id="3" name="Footer Placeholder 2"/>
          <p:cNvSpPr>
            <a:spLocks noGrp="1"/>
          </p:cNvSpPr>
          <p:nvPr>
            <p:ph type="ftr" sz="quarter" idx="11"/>
          </p:nvPr>
        </p:nvSpPr>
        <p:spPr>
          <a:xfrm>
            <a:off x="318246" y="6492875"/>
            <a:ext cx="6615953" cy="365125"/>
          </a:xfrm>
        </p:spPr>
        <p:txBody>
          <a:bodyPr/>
          <a:lstStyle/>
          <a:p>
            <a:pPr>
              <a:defRPr/>
            </a:pPr>
            <a:r>
              <a:rPr lang="en-US" smtClean="0"/>
              <a:t>© 2017 Pearson Education, Inc., Hoboken, NJ. </a:t>
            </a:r>
            <a:r>
              <a:rPr lang="en-US" dirty="0" smtClean="0"/>
              <a:t>All rights reserved.</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24788" cy="1296348"/>
          </a:xfrm>
        </p:spPr>
        <p:txBody>
          <a:bodyPr/>
          <a:lstStyle/>
          <a:p>
            <a:pPr algn="l"/>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Decision Mode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58904" y="2438400"/>
            <a:ext cx="3657600" cy="3687763"/>
          </a:xfrm>
        </p:spPr>
        <p:txBody>
          <a:bodyPr>
            <a:normAutofit/>
          </a:bodyPr>
          <a:lstStyle/>
          <a:p>
            <a:pPr>
              <a:buSzPct val="110000"/>
              <a:buFont typeface="Wingdings" charset="2"/>
              <a:buChar char="§"/>
            </a:pPr>
            <a:r>
              <a:rPr lang="en-NZ" sz="3200" dirty="0" smtClean="0"/>
              <a:t>Specifies the instants in time at which the selection function is exercised</a:t>
            </a:r>
          </a:p>
        </p:txBody>
      </p:sp>
      <p:sp>
        <p:nvSpPr>
          <p:cNvPr id="4" name="Content Placeholder 3"/>
          <p:cNvSpPr>
            <a:spLocks noGrp="1"/>
          </p:cNvSpPr>
          <p:nvPr>
            <p:ph sz="half" idx="2"/>
          </p:nvPr>
        </p:nvSpPr>
        <p:spPr/>
        <p:txBody>
          <a:bodyPr>
            <a:normAutofit/>
          </a:bodyPr>
          <a:lstStyle/>
          <a:p>
            <a:pPr>
              <a:buSzPct val="110000"/>
              <a:buFont typeface="Wingdings" charset="2"/>
              <a:buChar char="§"/>
            </a:pPr>
            <a:r>
              <a:rPr lang="en-NZ" sz="3200" dirty="0" smtClean="0"/>
              <a:t>Two categories:</a:t>
            </a:r>
          </a:p>
          <a:p>
            <a:pPr marL="911225" lvl="1" indent="-342900">
              <a:buSzPct val="110000"/>
              <a:buFont typeface="Wingdings" charset="2"/>
              <a:buChar char="§"/>
            </a:pPr>
            <a:r>
              <a:rPr lang="en-NZ" sz="2800" dirty="0" smtClean="0"/>
              <a:t>Nonpreemptive</a:t>
            </a:r>
          </a:p>
          <a:p>
            <a:pPr marL="911225" lvl="1" indent="-342900">
              <a:buSzPct val="110000"/>
              <a:buFont typeface="Wingdings" charset="2"/>
              <a:buChar char="§"/>
            </a:pPr>
            <a:r>
              <a:rPr lang="en-NZ" sz="2800" dirty="0" smtClean="0"/>
              <a:t>Preemptive</a:t>
            </a:r>
          </a:p>
        </p:txBody>
      </p:sp>
      <p:sp>
        <p:nvSpPr>
          <p:cNvPr id="6" name="Footer Placeholder 5"/>
          <p:cNvSpPr>
            <a:spLocks noGrp="1"/>
          </p:cNvSpPr>
          <p:nvPr>
            <p:ph type="ftr" sz="quarter" idx="11"/>
          </p:nvPr>
        </p:nvSpPr>
        <p:spPr>
          <a:xfrm>
            <a:off x="318246" y="6492875"/>
            <a:ext cx="6692153" cy="365125"/>
          </a:xfrm>
        </p:spPr>
        <p:txBody>
          <a:bodyPr/>
          <a:lstStyle/>
          <a:p>
            <a:pPr>
              <a:defRPr/>
            </a:pPr>
            <a:r>
              <a:rPr lang="en-US" smtClean="0"/>
              <a:t>© 2017 Pearson Education, Inc., Hoboken, NJ. </a:t>
            </a:r>
            <a:r>
              <a:rPr lang="en-US" dirty="0" smtClean="0"/>
              <a:t>All rights reserved.</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457201"/>
            <a:ext cx="8229600" cy="1143000"/>
          </a:xfrm>
        </p:spPr>
        <p:txBody>
          <a:body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Nonpreemptive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Preemptive</a:t>
            </a:r>
            <a:endParaRPr lang="en-NZ"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 Placeholder 3"/>
          <p:cNvSpPr>
            <a:spLocks noGrp="1"/>
          </p:cNvSpPr>
          <p:nvPr>
            <p:ph type="body" idx="1"/>
          </p:nvPr>
        </p:nvSpPr>
        <p:spPr/>
        <p:txBody>
          <a:bodyPr/>
          <a:lstStyle/>
          <a:p>
            <a:r>
              <a:rPr lang="en-US" sz="3200" dirty="0" smtClean="0"/>
              <a:t>Nonpreemptive</a:t>
            </a:r>
            <a:endParaRPr lang="en-US" sz="3200" dirty="0"/>
          </a:p>
        </p:txBody>
      </p:sp>
      <p:sp>
        <p:nvSpPr>
          <p:cNvPr id="3" name="Content Placeholder 2"/>
          <p:cNvSpPr>
            <a:spLocks noGrp="1"/>
          </p:cNvSpPr>
          <p:nvPr>
            <p:ph sz="half" idx="2"/>
          </p:nvPr>
        </p:nvSpPr>
        <p:spPr/>
        <p:txBody>
          <a:bodyPr>
            <a:normAutofit/>
          </a:bodyPr>
          <a:lstStyle/>
          <a:p>
            <a:pPr>
              <a:buNone/>
            </a:pPr>
            <a:endParaRPr lang="en-US" sz="2400" dirty="0" smtClean="0"/>
          </a:p>
          <a:p>
            <a:pPr lvl="1"/>
            <a:r>
              <a:rPr lang="en-US" sz="2000" dirty="0"/>
              <a:t>O</a:t>
            </a:r>
            <a:r>
              <a:rPr lang="en-US" sz="2000" dirty="0" smtClean="0"/>
              <a:t>nce a process is in the running state, it will continue until it terminates or blocks itself for I/O</a:t>
            </a:r>
          </a:p>
          <a:p>
            <a:endParaRPr lang="en-US" dirty="0" smtClean="0"/>
          </a:p>
          <a:p>
            <a:endParaRPr lang="en-NZ" dirty="0"/>
          </a:p>
        </p:txBody>
      </p:sp>
      <p:sp>
        <p:nvSpPr>
          <p:cNvPr id="5" name="Text Placeholder 4"/>
          <p:cNvSpPr>
            <a:spLocks noGrp="1"/>
          </p:cNvSpPr>
          <p:nvPr>
            <p:ph type="body" sz="quarter" idx="3"/>
          </p:nvPr>
        </p:nvSpPr>
        <p:spPr/>
        <p:txBody>
          <a:bodyPr/>
          <a:lstStyle/>
          <a:p>
            <a:r>
              <a:rPr lang="en-US" sz="3200" dirty="0" smtClean="0"/>
              <a:t>Preemptive</a:t>
            </a:r>
            <a:endParaRPr lang="en-US" sz="3200" dirty="0"/>
          </a:p>
        </p:txBody>
      </p:sp>
      <p:sp>
        <p:nvSpPr>
          <p:cNvPr id="6" name="Content Placeholder 5"/>
          <p:cNvSpPr>
            <a:spLocks noGrp="1"/>
          </p:cNvSpPr>
          <p:nvPr>
            <p:ph sz="quarter" idx="4"/>
          </p:nvPr>
        </p:nvSpPr>
        <p:spPr>
          <a:xfrm>
            <a:off x="4828032" y="2590800"/>
            <a:ext cx="3657600" cy="3810000"/>
          </a:xfrm>
        </p:spPr>
        <p:txBody>
          <a:bodyPr>
            <a:noAutofit/>
          </a:bodyPr>
          <a:lstStyle/>
          <a:p>
            <a:pPr lvl="1"/>
            <a:r>
              <a:rPr lang="en-US" sz="2000" dirty="0"/>
              <a:t>C</a:t>
            </a:r>
            <a:r>
              <a:rPr lang="en-US" sz="2000" dirty="0" smtClean="0"/>
              <a:t>urrently running process may be interrupted and moved to ready state by the OS</a:t>
            </a:r>
          </a:p>
          <a:p>
            <a:pPr lvl="1"/>
            <a:r>
              <a:rPr lang="en-US" sz="2000" dirty="0" smtClean="0"/>
              <a:t>Decision to preempt may be performed when a new process arrives, when an interrupt occurs that places a blocked process in the Ready state, or periodically, based on a clock interrup</a:t>
            </a:r>
            <a:r>
              <a:rPr lang="en-US" sz="2000" dirty="0"/>
              <a:t>t</a:t>
            </a:r>
            <a:endParaRPr lang="en-US" sz="2000" dirty="0" smtClean="0"/>
          </a:p>
        </p:txBody>
      </p:sp>
      <p:sp>
        <p:nvSpPr>
          <p:cNvPr id="7" name="Footer Placeholder 6"/>
          <p:cNvSpPr>
            <a:spLocks noGrp="1"/>
          </p:cNvSpPr>
          <p:nvPr>
            <p:ph type="ftr" sz="quarter" idx="11"/>
          </p:nvPr>
        </p:nvSpPr>
        <p:spPr>
          <a:xfrm>
            <a:off x="318246" y="6492875"/>
            <a:ext cx="6463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45882" y="2743200"/>
            <a:ext cx="7031318" cy="762000"/>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12" name="Picture 11"/>
          <p:cNvPicPr>
            <a:picLocks noChangeAspect="1"/>
          </p:cNvPicPr>
          <p:nvPr/>
        </p:nvPicPr>
        <p:blipFill>
          <a:blip r:embed="rId4"/>
          <a:srcRect l="22642" r="24151" b="10435"/>
          <a:stretch>
            <a:fillRect/>
          </a:stretch>
        </p:blipFill>
        <p:spPr>
          <a:xfrm>
            <a:off x="609600" y="990600"/>
            <a:ext cx="7848600" cy="3822249"/>
          </a:xfrm>
          <a:prstGeom prst="rect">
            <a:avLst/>
          </a:prstGeom>
          <a:ln>
            <a:solidFill>
              <a:schemeClr val="tx1"/>
            </a:solidFill>
          </a:ln>
        </p:spPr>
      </p:pic>
      <p:sp>
        <p:nvSpPr>
          <p:cNvPr id="14" name="TextBox 13"/>
          <p:cNvSpPr txBox="1"/>
          <p:nvPr/>
        </p:nvSpPr>
        <p:spPr>
          <a:xfrm>
            <a:off x="609600" y="5486400"/>
            <a:ext cx="7848600" cy="646331"/>
          </a:xfrm>
          <a:prstGeom prst="rect">
            <a:avLst/>
          </a:prstGeom>
          <a:noFill/>
        </p:spPr>
        <p:txBody>
          <a:bodyPr wrap="square" rtlCol="0">
            <a:spAutoFit/>
          </a:bodyPr>
          <a:lstStyle/>
          <a:p>
            <a:pPr algn="ctr"/>
            <a:r>
              <a:rPr lang="en-US" b="1" dirty="0" smtClean="0">
                <a:latin typeface="+mn-lt"/>
              </a:rPr>
              <a:t>Table 9.4 </a:t>
            </a:r>
          </a:p>
          <a:p>
            <a:pPr algn="ctr"/>
            <a:r>
              <a:rPr lang="en-US" b="1" dirty="0" smtClean="0">
                <a:latin typeface="+mn-lt"/>
              </a:rPr>
              <a:t>Process Scheduling Example</a:t>
            </a:r>
            <a:r>
              <a:rPr lang="en-US" dirty="0" smtClean="0">
                <a:latin typeface="+mn-lt"/>
              </a:rPr>
              <a:t> </a:t>
            </a:r>
            <a:endParaRPr lang="en-US" dirty="0">
              <a:latin typeface="+mn-lt"/>
            </a:endParaRPr>
          </a:p>
        </p:txBody>
      </p:sp>
      <p:sp>
        <p:nvSpPr>
          <p:cNvPr id="2" name="Footer Placeholder 1"/>
          <p:cNvSpPr>
            <a:spLocks noGrp="1"/>
          </p:cNvSpPr>
          <p:nvPr>
            <p:ph type="ftr" sz="quarter" idx="11"/>
          </p:nvPr>
        </p:nvSpPr>
        <p:spPr>
          <a:xfrm>
            <a:off x="318246" y="6492875"/>
            <a:ext cx="7225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v="urn:schemas-microsoft-com:mac:vml">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5.pdf"/>
          <p:cNvPicPr>
            <a:picLocks noChangeAspect="1"/>
          </p:cNvPicPr>
          <p:nvPr/>
        </p:nvPicPr>
        <p:blipFill>
          <a:blip r:embed="rId3"/>
          <a:srcRect l="4706" t="1818" r="4706" b="4545"/>
          <a:stretch>
            <a:fillRect/>
          </a:stretch>
        </p:blipFill>
        <p:spPr>
          <a:xfrm>
            <a:off x="2592328" y="685799"/>
            <a:ext cx="4329314" cy="5791201"/>
          </a:xfrm>
          <a:prstGeom prst="rect">
            <a:avLst/>
          </a:prstGeom>
          <a:solidFill>
            <a:schemeClr val="bg1"/>
          </a:solidFill>
        </p:spPr>
      </p:pic>
      <p:sp>
        <p:nvSpPr>
          <p:cNvPr id="2" name="Footer Placeholder 1"/>
          <p:cNvSpPr>
            <a:spLocks noGrp="1"/>
          </p:cNvSpPr>
          <p:nvPr>
            <p:ph type="ftr" sz="quarter" idx="11"/>
          </p:nvPr>
        </p:nvSpPr>
        <p:spPr>
          <a:xfrm>
            <a:off x="318246" y="6492875"/>
            <a:ext cx="7149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t="9664" b="9664"/>
          <a:stretch>
            <a:fillRect/>
          </a:stretch>
        </p:blipFill>
        <p:spPr>
          <a:xfrm>
            <a:off x="457200" y="3150019"/>
            <a:ext cx="8268466" cy="2123646"/>
          </a:xfrm>
          <a:prstGeom prst="rect">
            <a:avLst/>
          </a:prstGeom>
          <a:ln w="15875">
            <a:solidFill>
              <a:schemeClr val="tx1"/>
            </a:solidFill>
          </a:ln>
        </p:spPr>
      </p:pic>
      <p:sp>
        <p:nvSpPr>
          <p:cNvPr id="9" name="TextBox 8"/>
          <p:cNvSpPr txBox="1"/>
          <p:nvPr/>
        </p:nvSpPr>
        <p:spPr>
          <a:xfrm>
            <a:off x="2667000" y="914400"/>
            <a:ext cx="3839513" cy="1569660"/>
          </a:xfrm>
          <a:prstGeom prst="rect">
            <a:avLst/>
          </a:prstGeom>
          <a:noFill/>
        </p:spPr>
        <p:txBody>
          <a:bodyPr wrap="none" rtlCol="0">
            <a:spAutoFit/>
          </a:bodyPr>
          <a:lstStyle/>
          <a:p>
            <a:pPr algn="ctr"/>
            <a:r>
              <a:rPr lang="en-US" sz="3200" b="1" dirty="0" smtClean="0">
                <a:latin typeface="+mn-lt"/>
              </a:rPr>
              <a:t>Table 9.1 </a:t>
            </a:r>
          </a:p>
          <a:p>
            <a:pPr algn="ctr"/>
            <a:r>
              <a:rPr lang="en-US" sz="3200" b="1" dirty="0" smtClean="0">
                <a:latin typeface="+mn-lt"/>
              </a:rPr>
              <a:t> </a:t>
            </a:r>
          </a:p>
          <a:p>
            <a:pPr algn="ctr"/>
            <a:r>
              <a:rPr lang="en-US" sz="3200" b="1" dirty="0" smtClean="0">
                <a:latin typeface="+mn-lt"/>
              </a:rPr>
              <a:t>Types of Scheduling</a:t>
            </a:r>
            <a:r>
              <a:rPr lang="en-US" sz="3200" dirty="0" smtClean="0">
                <a:latin typeface="+mn-lt"/>
              </a:rPr>
              <a:t> </a:t>
            </a:r>
            <a:endParaRPr lang="en-US" sz="3200" dirty="0">
              <a:latin typeface="+mn-lt"/>
            </a:endParaRPr>
          </a:p>
        </p:txBody>
      </p:sp>
      <p:sp>
        <p:nvSpPr>
          <p:cNvPr id="2" name="Footer Placeholder 1"/>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a:t>
            </a:r>
            <a:endParaRPr lang="en-US" dirty="0"/>
          </a:p>
        </p:txBody>
      </p:sp>
      <p:cxnSp>
        <p:nvCxnSpPr>
          <p:cNvPr id="4" name="Straight Connector 3"/>
          <p:cNvCxnSpPr/>
          <p:nvPr/>
        </p:nvCxnSpPr>
        <p:spPr>
          <a:xfrm>
            <a:off x="2895600" y="3150019"/>
            <a:ext cx="0" cy="2123646"/>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200" y="3657600"/>
            <a:ext cx="8268466"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8" idx="3"/>
          </p:cNvCxnSpPr>
          <p:nvPr/>
        </p:nvCxnSpPr>
        <p:spPr>
          <a:xfrm flipV="1">
            <a:off x="457200" y="4211842"/>
            <a:ext cx="8268466" cy="5535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57200" y="4800600"/>
            <a:ext cx="8268466"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85800" y="762000"/>
            <a:ext cx="4664054" cy="5791200"/>
          </a:xfrm>
          <a:prstGeom prst="rect">
            <a:avLst/>
          </a:prstGeom>
        </p:spPr>
      </p:pic>
      <p:sp>
        <p:nvSpPr>
          <p:cNvPr id="6" name="TextBox 5"/>
          <p:cNvSpPr txBox="1"/>
          <p:nvPr/>
        </p:nvSpPr>
        <p:spPr>
          <a:xfrm>
            <a:off x="5638800" y="1668089"/>
            <a:ext cx="2971800" cy="1938992"/>
          </a:xfrm>
          <a:prstGeom prst="rect">
            <a:avLst/>
          </a:prstGeom>
          <a:noFill/>
        </p:spPr>
        <p:txBody>
          <a:bodyPr wrap="square" rtlCol="0">
            <a:spAutoFit/>
          </a:bodyPr>
          <a:lstStyle/>
          <a:p>
            <a:pPr algn="ctr"/>
            <a:r>
              <a:rPr lang="en-US" sz="2400" b="1" dirty="0" smtClean="0">
                <a:latin typeface="+mn-lt"/>
              </a:rPr>
              <a:t>Table 9.5  </a:t>
            </a:r>
          </a:p>
          <a:p>
            <a:pPr algn="ctr"/>
            <a:endParaRPr lang="en-US" sz="2400" b="1" dirty="0" smtClean="0">
              <a:latin typeface="+mn-lt"/>
            </a:endParaRPr>
          </a:p>
          <a:p>
            <a:pPr algn="ctr"/>
            <a:r>
              <a:rPr lang="en-US" sz="2400" b="1" dirty="0" smtClean="0">
                <a:latin typeface="+mn-lt"/>
              </a:rPr>
              <a:t>A Comparison </a:t>
            </a:r>
          </a:p>
          <a:p>
            <a:pPr algn="ctr"/>
            <a:r>
              <a:rPr lang="en-US" sz="2400" b="1" dirty="0" smtClean="0">
                <a:latin typeface="+mn-lt"/>
              </a:rPr>
              <a:t>of Scheduling Policies</a:t>
            </a:r>
            <a:r>
              <a:rPr lang="en-US" sz="2400" dirty="0" smtClean="0">
                <a:latin typeface="+mn-lt"/>
              </a:rPr>
              <a:t> </a:t>
            </a:r>
            <a:endParaRPr lang="en-US" sz="2400" dirty="0">
              <a:latin typeface="+mn-lt"/>
            </a:endParaRPr>
          </a:p>
        </p:txBody>
      </p:sp>
      <p:sp>
        <p:nvSpPr>
          <p:cNvPr id="7" name="TextBox 6"/>
          <p:cNvSpPr txBox="1"/>
          <p:nvPr/>
        </p:nvSpPr>
        <p:spPr>
          <a:xfrm>
            <a:off x="5715000" y="5943600"/>
            <a:ext cx="2963607" cy="307777"/>
          </a:xfrm>
          <a:prstGeom prst="rect">
            <a:avLst/>
          </a:prstGeom>
          <a:noFill/>
        </p:spPr>
        <p:txBody>
          <a:bodyPr wrap="square" rtlCol="0">
            <a:spAutoFit/>
          </a:bodyPr>
          <a:lstStyle/>
          <a:p>
            <a:r>
              <a:rPr lang="en-US" sz="1400" dirty="0" smtClean="0">
                <a:latin typeface="+mn-lt"/>
              </a:rPr>
              <a:t>(Table is on page 408 in textbook)</a:t>
            </a:r>
            <a:endParaRPr lang="en-US" sz="1400" dirty="0">
              <a:latin typeface="+mn-lt"/>
            </a:endParaRPr>
          </a:p>
        </p:txBody>
      </p:sp>
      <p:sp>
        <p:nvSpPr>
          <p:cNvPr id="2" name="Footer Placeholder 1"/>
          <p:cNvSpPr>
            <a:spLocks noGrp="1"/>
          </p:cNvSpPr>
          <p:nvPr>
            <p:ph type="ftr" sz="quarter" idx="11"/>
          </p:nvPr>
        </p:nvSpPr>
        <p:spPr>
          <a:xfrm>
            <a:off x="318246" y="6492875"/>
            <a:ext cx="5930153" cy="365125"/>
          </a:xfrm>
        </p:spPr>
        <p:txBody>
          <a:bodyPr/>
          <a:lstStyle/>
          <a:p>
            <a:pPr>
              <a:defRPr/>
            </a:pPr>
            <a:r>
              <a:rPr lang="en-US" smtClean="0"/>
              <a:t>© 2017 Pearson Education, Inc., Hoboken, NJ. </a:t>
            </a:r>
            <a:r>
              <a:rPr lang="en-US" dirty="0" smtClean="0"/>
              <a:t>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2"/>
            <a:ext cx="8026401" cy="1323041"/>
          </a:xfrm>
        </p:spPr>
        <p:txBody>
          <a:bodyP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First-Come-First-Served (FCFS)</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85800" y="2257191"/>
            <a:ext cx="3657600" cy="4082939"/>
          </a:xfrm>
        </p:spPr>
        <p:txBody>
          <a:bodyPr/>
          <a:lstStyle/>
          <a:p>
            <a:r>
              <a:rPr lang="en-US" dirty="0" smtClean="0"/>
              <a:t>Simplest scheduling policy</a:t>
            </a:r>
          </a:p>
          <a:p>
            <a:r>
              <a:rPr lang="en-US" dirty="0" smtClean="0"/>
              <a:t>Also known as first-in-first-out (FIFO) or a strict queuing scheme</a:t>
            </a:r>
          </a:p>
          <a:p>
            <a:r>
              <a:rPr lang="en-US" dirty="0" smtClean="0"/>
              <a:t>As each process becomes ready, it joins the ready queue</a:t>
            </a:r>
          </a:p>
          <a:p>
            <a:r>
              <a:rPr lang="en-US" dirty="0" smtClean="0"/>
              <a:t>When the currently running process ceases to execute, the process that has been in the ready queue the longest is selected for running</a:t>
            </a:r>
          </a:p>
          <a:p>
            <a:endParaRPr lang="en-US" dirty="0"/>
          </a:p>
        </p:txBody>
      </p:sp>
      <p:sp>
        <p:nvSpPr>
          <p:cNvPr id="5" name="Content Placeholder 4"/>
          <p:cNvSpPr>
            <a:spLocks noGrp="1"/>
          </p:cNvSpPr>
          <p:nvPr>
            <p:ph sz="half" idx="2"/>
          </p:nvPr>
        </p:nvSpPr>
        <p:spPr>
          <a:xfrm>
            <a:off x="4800600" y="2438400"/>
            <a:ext cx="3657600" cy="3840163"/>
          </a:xfrm>
        </p:spPr>
        <p:txBody>
          <a:bodyPr/>
          <a:lstStyle/>
          <a:p>
            <a:r>
              <a:rPr lang="en-US" dirty="0" smtClean="0"/>
              <a:t>Performs much better for long processes than short ones</a:t>
            </a:r>
          </a:p>
          <a:p>
            <a:r>
              <a:rPr lang="en-US" dirty="0" smtClean="0"/>
              <a:t>Tends to favor processor-bound processes over I/O-bound processes</a:t>
            </a:r>
          </a:p>
        </p:txBody>
      </p:sp>
      <p:sp>
        <p:nvSpPr>
          <p:cNvPr id="4" name="Footer Placeholder 3"/>
          <p:cNvSpPr>
            <a:spLocks noGrp="1"/>
          </p:cNvSpPr>
          <p:nvPr>
            <p:ph type="ftr" sz="quarter" idx="11"/>
          </p:nvPr>
        </p:nvSpPr>
        <p:spPr>
          <a:xfrm>
            <a:off x="318246" y="6492875"/>
            <a:ext cx="5396753" cy="365125"/>
          </a:xfrm>
        </p:spPr>
        <p:txBody>
          <a:bodyPr/>
          <a:lstStyle/>
          <a:p>
            <a:pPr>
              <a:defRPr/>
            </a:pPr>
            <a:r>
              <a:rPr lang="en-US" smtClean="0"/>
              <a:t>© 2017 Pearson Education, Inc., Hoboken, NJ. </a:t>
            </a:r>
            <a:r>
              <a:rPr lang="en-US" dirty="0" smtClean="0"/>
              <a:t>All rights reserved.</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Round Robin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533400" y="2133600"/>
            <a:ext cx="3783104" cy="3992563"/>
          </a:xfrm>
        </p:spPr>
        <p:txBody>
          <a:bodyPr/>
          <a:lstStyle/>
          <a:p>
            <a:r>
              <a:rPr lang="en-US" dirty="0" smtClean="0"/>
              <a:t>Uses preemption based on a clock</a:t>
            </a:r>
          </a:p>
          <a:p>
            <a:r>
              <a:rPr lang="en-US" dirty="0" smtClean="0"/>
              <a:t>Also known as </a:t>
            </a:r>
            <a:r>
              <a:rPr lang="en-US" b="1" dirty="0" smtClean="0"/>
              <a:t>time slicing</a:t>
            </a:r>
            <a:r>
              <a:rPr lang="en-US" dirty="0" smtClean="0"/>
              <a:t> because each process is given a slice of time before being preempted</a:t>
            </a:r>
          </a:p>
          <a:p>
            <a:r>
              <a:rPr lang="en-US" dirty="0" smtClean="0"/>
              <a:t>Principal design issue is the length of the time quantum, or slice, to be used</a:t>
            </a:r>
          </a:p>
          <a:p>
            <a:endParaRPr lang="en-US" dirty="0" smtClean="0"/>
          </a:p>
          <a:p>
            <a:endParaRPr lang="en-US" dirty="0" smtClean="0"/>
          </a:p>
          <a:p>
            <a:endParaRPr lang="en-US" dirty="0"/>
          </a:p>
        </p:txBody>
      </p:sp>
      <p:sp>
        <p:nvSpPr>
          <p:cNvPr id="5" name="Content Placeholder 4"/>
          <p:cNvSpPr>
            <a:spLocks noGrp="1"/>
          </p:cNvSpPr>
          <p:nvPr>
            <p:ph sz="half" idx="2"/>
          </p:nvPr>
        </p:nvSpPr>
        <p:spPr>
          <a:xfrm>
            <a:off x="4831308" y="2133600"/>
            <a:ext cx="3657600" cy="3992563"/>
          </a:xfrm>
        </p:spPr>
        <p:txBody>
          <a:bodyPr/>
          <a:lstStyle/>
          <a:p>
            <a:r>
              <a:rPr lang="en-US" dirty="0" smtClean="0"/>
              <a:t>Particularly effective in a general-purpose time-sharing system or transaction processing system</a:t>
            </a:r>
          </a:p>
          <a:p>
            <a:r>
              <a:rPr lang="en-US" dirty="0" smtClean="0"/>
              <a:t>One drawback is its relative treatment of processor-bound and I/O-bound processes</a:t>
            </a:r>
            <a:endParaRPr lang="en-US" dirty="0"/>
          </a:p>
        </p:txBody>
      </p:sp>
      <p:sp>
        <p:nvSpPr>
          <p:cNvPr id="4" name="Footer Placeholder 3"/>
          <p:cNvSpPr>
            <a:spLocks noGrp="1"/>
          </p:cNvSpPr>
          <p:nvPr>
            <p:ph type="ftr" sz="quarter" idx="11"/>
          </p:nvPr>
        </p:nvSpPr>
        <p:spPr>
          <a:xfrm>
            <a:off x="318246" y="6492875"/>
            <a:ext cx="7073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6.pdf"/>
          <p:cNvPicPr>
            <a:picLocks noChangeAspect="1"/>
          </p:cNvPicPr>
          <p:nvPr/>
        </p:nvPicPr>
        <p:blipFill>
          <a:blip r:embed="rId3"/>
          <a:srcRect t="5455" b="19091"/>
          <a:stretch>
            <a:fillRect/>
          </a:stretch>
        </p:blipFill>
        <p:spPr>
          <a:xfrm>
            <a:off x="1600200" y="609600"/>
            <a:ext cx="6086844" cy="5943600"/>
          </a:xfrm>
          <a:prstGeom prst="rect">
            <a:avLst/>
          </a:prstGeom>
        </p:spPr>
      </p:pic>
      <p:sp>
        <p:nvSpPr>
          <p:cNvPr id="2" name="Footer Placeholder 1"/>
          <p:cNvSpPr>
            <a:spLocks noGrp="1"/>
          </p:cNvSpPr>
          <p:nvPr>
            <p:ph type="ftr" sz="quarter" idx="11"/>
          </p:nvPr>
        </p:nvSpPr>
        <p:spPr>
          <a:xfrm>
            <a:off x="318246" y="6492875"/>
            <a:ext cx="6387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7.pdf"/>
          <p:cNvPicPr>
            <a:picLocks noChangeAspect="1"/>
          </p:cNvPicPr>
          <p:nvPr/>
        </p:nvPicPr>
        <p:blipFill>
          <a:blip r:embed="rId3"/>
          <a:srcRect t="15455" b="9091"/>
          <a:stretch>
            <a:fillRect/>
          </a:stretch>
        </p:blipFill>
        <p:spPr>
          <a:xfrm>
            <a:off x="1595988" y="596606"/>
            <a:ext cx="6100212" cy="5956594"/>
          </a:xfrm>
          <a:prstGeom prst="rect">
            <a:avLst/>
          </a:prstGeom>
        </p:spPr>
      </p:pic>
      <p:sp>
        <p:nvSpPr>
          <p:cNvPr id="2" name="Footer Placeholder 1"/>
          <p:cNvSpPr>
            <a:spLocks noGrp="1"/>
          </p:cNvSpPr>
          <p:nvPr>
            <p:ph type="ftr" sz="quarter" idx="11"/>
          </p:nvPr>
        </p:nvSpPr>
        <p:spPr>
          <a:xfrm>
            <a:off x="318246" y="6492875"/>
            <a:ext cx="7758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24788" cy="1143948"/>
          </a:xfrm>
        </p:spPr>
        <p:txBody>
          <a:bodyPr/>
          <a:lstStyle/>
          <a:p>
            <a:pPr algn="ctr"/>
            <a:r>
              <a:rPr lang="en-US" sz="4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Shortest Process Next</a:t>
            </a:r>
            <a:br>
              <a:rPr lang="en-US" sz="4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(SPN)</a:t>
            </a:r>
            <a:endPar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533400" y="2209800"/>
            <a:ext cx="3859304" cy="3916363"/>
          </a:xfrm>
        </p:spPr>
        <p:txBody>
          <a:bodyPr/>
          <a:lstStyle/>
          <a:p>
            <a:r>
              <a:rPr lang="en-US" dirty="0" smtClean="0"/>
              <a:t>Nonpreemptive policy in which the process with the shortest expected processing time is selected next</a:t>
            </a:r>
          </a:p>
          <a:p>
            <a:r>
              <a:rPr lang="en-US" dirty="0" smtClean="0"/>
              <a:t>A short process will jump to the head of the queue</a:t>
            </a:r>
          </a:p>
          <a:p>
            <a:r>
              <a:rPr lang="en-US" dirty="0" smtClean="0"/>
              <a:t>Possibility of starvation for longer processes</a:t>
            </a:r>
          </a:p>
        </p:txBody>
      </p:sp>
      <p:sp>
        <p:nvSpPr>
          <p:cNvPr id="5" name="Content Placeholder 4"/>
          <p:cNvSpPr>
            <a:spLocks noGrp="1"/>
          </p:cNvSpPr>
          <p:nvPr>
            <p:ph sz="half" idx="2"/>
          </p:nvPr>
        </p:nvSpPr>
        <p:spPr/>
        <p:txBody>
          <a:bodyPr/>
          <a:lstStyle/>
          <a:p>
            <a:r>
              <a:rPr lang="en-US" dirty="0" smtClean="0"/>
              <a:t>One difficulty is the need to know, or at least estimate, the required processing time of each process</a:t>
            </a:r>
          </a:p>
          <a:p>
            <a:r>
              <a:rPr lang="en-US" dirty="0" smtClean="0"/>
              <a:t>If the programmer’s estimate is substantially under the actual running time, the system may abort the job</a:t>
            </a:r>
            <a:endParaRPr lang="en-US" dirty="0"/>
          </a:p>
        </p:txBody>
      </p:sp>
      <p:sp>
        <p:nvSpPr>
          <p:cNvPr id="4" name="Footer Placeholder 3"/>
          <p:cNvSpPr>
            <a:spLocks noGrp="1"/>
          </p:cNvSpPr>
          <p:nvPr>
            <p:ph type="ftr" sz="quarter" idx="11"/>
          </p:nvPr>
        </p:nvSpPr>
        <p:spPr>
          <a:xfrm>
            <a:off x="318246" y="6492875"/>
            <a:ext cx="6387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SPN</a:t>
            </a:r>
            <a:endParaRPr lang="tr-TR"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9" name="Rectangle 8"/>
          <p:cNvSpPr/>
          <p:nvPr/>
        </p:nvSpPr>
        <p:spPr>
          <a:xfrm>
            <a:off x="761999" y="2136339"/>
            <a:ext cx="7721601" cy="646331"/>
          </a:xfrm>
          <a:prstGeom prst="rect">
            <a:avLst/>
          </a:prstGeom>
        </p:spPr>
        <p:txBody>
          <a:bodyPr wrap="square">
            <a:spAutoFit/>
          </a:bodyPr>
          <a:lstStyle/>
          <a:p>
            <a:r>
              <a:rPr lang="en-US" dirty="0"/>
              <a:t>One difficulty with the SPN policy is the need to know (or at least estimate) the required processing time of each process. </a:t>
            </a:r>
          </a:p>
        </p:txBody>
      </p:sp>
      <p:pic>
        <p:nvPicPr>
          <p:cNvPr id="12" name="Picture 11"/>
          <p:cNvPicPr>
            <a:picLocks noChangeAspect="1"/>
          </p:cNvPicPr>
          <p:nvPr/>
        </p:nvPicPr>
        <p:blipFill>
          <a:blip r:embed="rId2"/>
          <a:stretch>
            <a:fillRect/>
          </a:stretch>
        </p:blipFill>
        <p:spPr>
          <a:xfrm>
            <a:off x="658812" y="2895599"/>
            <a:ext cx="8104187" cy="3597276"/>
          </a:xfrm>
          <a:prstGeom prst="rect">
            <a:avLst/>
          </a:prstGeom>
        </p:spPr>
      </p:pic>
    </p:spTree>
    <p:extLst>
      <p:ext uri="{BB962C8B-B14F-4D97-AF65-F5344CB8AC3E}">
        <p14:creationId xmlns:p14="http://schemas.microsoft.com/office/powerpoint/2010/main" val="13259595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SPN</a:t>
            </a:r>
            <a:endParaRPr lang="tr-TR" dirty="0"/>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4" name="Rectangle 3"/>
          <p:cNvSpPr/>
          <p:nvPr/>
        </p:nvSpPr>
        <p:spPr>
          <a:xfrm>
            <a:off x="762000" y="2136339"/>
            <a:ext cx="7772400" cy="646331"/>
          </a:xfrm>
          <a:prstGeom prst="rect">
            <a:avLst/>
          </a:prstGeom>
        </p:spPr>
        <p:txBody>
          <a:bodyPr wrap="square">
            <a:spAutoFit/>
          </a:bodyPr>
          <a:lstStyle/>
          <a:p>
            <a:r>
              <a:rPr lang="en-US" dirty="0"/>
              <a:t>A common technique for predicting a future value on the basis of a time series of past values is </a:t>
            </a:r>
            <a:r>
              <a:rPr lang="en-US" dirty="0">
                <a:effectLst>
                  <a:outerShdw blurRad="38100" dist="38100" dir="2700000" algn="tl">
                    <a:srgbClr val="000000">
                      <a:alpha val="43137"/>
                    </a:srgbClr>
                  </a:outerShdw>
                </a:effectLst>
              </a:rPr>
              <a:t>exponential </a:t>
            </a:r>
            <a:r>
              <a:rPr lang="en-US" dirty="0" smtClean="0">
                <a:effectLst>
                  <a:outerShdw blurRad="38100" dist="38100" dir="2700000" algn="tl">
                    <a:srgbClr val="000000">
                      <a:alpha val="43137"/>
                    </a:srgbClr>
                  </a:outerShdw>
                </a:effectLst>
              </a:rPr>
              <a:t>averaging</a:t>
            </a:r>
            <a:r>
              <a:rPr lang="en-US" dirty="0" smtClean="0"/>
              <a:t>.</a:t>
            </a:r>
            <a:endParaRPr lang="tr-TR" dirty="0"/>
          </a:p>
        </p:txBody>
      </p:sp>
      <p:pic>
        <p:nvPicPr>
          <p:cNvPr id="5" name="Picture 4"/>
          <p:cNvPicPr>
            <a:picLocks noChangeAspect="1"/>
          </p:cNvPicPr>
          <p:nvPr/>
        </p:nvPicPr>
        <p:blipFill>
          <a:blip r:embed="rId2"/>
          <a:stretch>
            <a:fillRect/>
          </a:stretch>
        </p:blipFill>
        <p:spPr>
          <a:xfrm>
            <a:off x="2590800" y="2804855"/>
            <a:ext cx="3733800" cy="714375"/>
          </a:xfrm>
          <a:prstGeom prst="rect">
            <a:avLst/>
          </a:prstGeom>
        </p:spPr>
      </p:pic>
      <p:pic>
        <p:nvPicPr>
          <p:cNvPr id="6" name="Picture 5"/>
          <p:cNvPicPr>
            <a:picLocks noChangeAspect="1"/>
          </p:cNvPicPr>
          <p:nvPr/>
        </p:nvPicPr>
        <p:blipFill>
          <a:blip r:embed="rId3"/>
          <a:stretch>
            <a:fillRect/>
          </a:stretch>
        </p:blipFill>
        <p:spPr>
          <a:xfrm>
            <a:off x="351042" y="3557812"/>
            <a:ext cx="8488158" cy="1776188"/>
          </a:xfrm>
          <a:prstGeom prst="rect">
            <a:avLst/>
          </a:prstGeom>
        </p:spPr>
      </p:pic>
      <p:pic>
        <p:nvPicPr>
          <p:cNvPr id="7" name="Picture 6"/>
          <p:cNvPicPr>
            <a:picLocks noChangeAspect="1"/>
          </p:cNvPicPr>
          <p:nvPr/>
        </p:nvPicPr>
        <p:blipFill>
          <a:blip r:embed="rId4"/>
          <a:stretch>
            <a:fillRect/>
          </a:stretch>
        </p:blipFill>
        <p:spPr>
          <a:xfrm>
            <a:off x="351042" y="5426979"/>
            <a:ext cx="8488158" cy="972916"/>
          </a:xfrm>
          <a:prstGeom prst="rect">
            <a:avLst/>
          </a:prstGeom>
        </p:spPr>
      </p:pic>
    </p:spTree>
    <p:extLst>
      <p:ext uri="{BB962C8B-B14F-4D97-AF65-F5344CB8AC3E}">
        <p14:creationId xmlns:p14="http://schemas.microsoft.com/office/powerpoint/2010/main" val="413240902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rcRect l="11818" t="14118" r="10909" b="11765"/>
          <a:stretch>
            <a:fillRect/>
          </a:stretch>
        </p:blipFill>
        <p:spPr>
          <a:xfrm>
            <a:off x="533400" y="685800"/>
            <a:ext cx="8028502" cy="4876800"/>
          </a:xfrm>
          <a:prstGeom prst="rect">
            <a:avLst/>
          </a:prstGeom>
        </p:spPr>
      </p:pic>
      <p:sp>
        <p:nvSpPr>
          <p:cNvPr id="2" name="Footer Placeholder 1"/>
          <p:cNvSpPr>
            <a:spLocks noGrp="1"/>
          </p:cNvSpPr>
          <p:nvPr>
            <p:ph type="ftr" sz="quarter" idx="11"/>
          </p:nvPr>
        </p:nvSpPr>
        <p:spPr>
          <a:xfrm>
            <a:off x="318246" y="6492875"/>
            <a:ext cx="8063753" cy="365125"/>
          </a:xfrm>
        </p:spPr>
        <p:txBody>
          <a:bodyPr/>
          <a:lstStyle/>
          <a:p>
            <a:pPr>
              <a:defRPr/>
            </a:pPr>
            <a:r>
              <a:rPr lang="en-US" dirty="0" smtClean="0"/>
              <a:t>© 2017 Pearson Education, Inc., Hoboken, NJ. All rights reserved.</a:t>
            </a:r>
            <a:endParaRPr lang="en-US" dirty="0"/>
          </a:p>
        </p:txBody>
      </p:sp>
      <p:sp>
        <p:nvSpPr>
          <p:cNvPr id="3" name="Rectangle 2"/>
          <p:cNvSpPr/>
          <p:nvPr/>
        </p:nvSpPr>
        <p:spPr>
          <a:xfrm>
            <a:off x="497710" y="5562600"/>
            <a:ext cx="8265289" cy="646331"/>
          </a:xfrm>
          <a:prstGeom prst="rect">
            <a:avLst/>
          </a:prstGeom>
        </p:spPr>
        <p:txBody>
          <a:bodyPr wrap="square">
            <a:spAutoFit/>
          </a:bodyPr>
          <a:lstStyle/>
          <a:p>
            <a:r>
              <a:rPr lang="en-US" dirty="0"/>
              <a:t>The larger the value of </a:t>
            </a:r>
            <a:r>
              <a:rPr lang="en-US" dirty="0" smtClean="0">
                <a:sym typeface="Symbol" panose="05050102010706020507" pitchFamily="18" charset="2"/>
              </a:rPr>
              <a:t> </a:t>
            </a:r>
            <a:r>
              <a:rPr lang="en-US" dirty="0" smtClean="0"/>
              <a:t>, </a:t>
            </a:r>
            <a:r>
              <a:rPr lang="en-US" dirty="0"/>
              <a:t>the greater is the weight given to the more</a:t>
            </a:r>
          </a:p>
          <a:p>
            <a:r>
              <a:rPr lang="en-US" dirty="0"/>
              <a:t>recent observations. </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xmlns:mv="urn:schemas-microsoft-com:mac:vml">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t="3636" b="51818"/>
          <a:stretch>
            <a:fillRect/>
          </a:stretch>
        </p:blipFill>
        <p:spPr>
          <a:xfrm>
            <a:off x="0" y="609600"/>
            <a:ext cx="9415721" cy="5427880"/>
          </a:xfrm>
          <a:prstGeom prst="rect">
            <a:avLst/>
          </a:prstGeom>
        </p:spPr>
      </p:pic>
      <p:pic>
        <p:nvPicPr>
          <p:cNvPr id="6" name="Picture 5" descr="f9.pdf"/>
          <p:cNvPicPr>
            <a:picLocks noChangeAspect="1"/>
          </p:cNvPicPr>
          <p:nvPr/>
        </p:nvPicPr>
        <p:blipFill>
          <a:blip r:embed="rId4"/>
          <a:srcRect t="90909" b="5455"/>
          <a:stretch>
            <a:fillRect/>
          </a:stretch>
        </p:blipFill>
        <p:spPr>
          <a:xfrm>
            <a:off x="381000" y="6096000"/>
            <a:ext cx="8248277" cy="387963"/>
          </a:xfrm>
          <a:prstGeom prst="rect">
            <a:avLst/>
          </a:prstGeom>
        </p:spPr>
      </p:pic>
      <p:sp>
        <p:nvSpPr>
          <p:cNvPr id="2" name="Footer Placeholder 1"/>
          <p:cNvSpPr>
            <a:spLocks noGrp="1"/>
          </p:cNvSpPr>
          <p:nvPr>
            <p:ph type="ftr" sz="quarter" idx="11"/>
          </p:nvPr>
        </p:nvSpPr>
        <p:spPr>
          <a:xfrm>
            <a:off x="318246" y="6492875"/>
            <a:ext cx="5625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xmlns:mv="urn:schemas-microsoft-com:mac:vml">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824788" cy="1323041"/>
          </a:xfrm>
        </p:spPr>
        <p:txBody>
          <a:bodyPr/>
          <a:lstStyle/>
          <a:p>
            <a:r>
              <a:rPr lang="en-NZ" dirty="0" smtClean="0">
                <a:solidFill>
                  <a:schemeClr val="accent1">
                    <a:lumMod val="75000"/>
                  </a:schemeClr>
                </a:solidFill>
              </a:rPr>
              <a:t>Processor Scheduling</a:t>
            </a:r>
            <a:endParaRPr lang="en-NZ" dirty="0">
              <a:solidFill>
                <a:schemeClr val="accent1">
                  <a:lumMod val="75000"/>
                </a:schemeClr>
              </a:solidFill>
            </a:endParaRPr>
          </a:p>
        </p:txBody>
      </p:sp>
      <p:sp>
        <p:nvSpPr>
          <p:cNvPr id="3" name="Content Placeholder 2"/>
          <p:cNvSpPr>
            <a:spLocks noGrp="1"/>
          </p:cNvSpPr>
          <p:nvPr>
            <p:ph sz="half" idx="1"/>
          </p:nvPr>
        </p:nvSpPr>
        <p:spPr>
          <a:xfrm>
            <a:off x="654050" y="2286000"/>
            <a:ext cx="7848600" cy="3886199"/>
          </a:xfrm>
        </p:spPr>
        <p:txBody>
          <a:bodyPr/>
          <a:lstStyle/>
          <a:p>
            <a:r>
              <a:rPr lang="en-NZ" sz="2400" dirty="0" smtClean="0"/>
              <a:t>Aim is to assign processes to be executed by the processor in a way that meets system objectives, such as response time, throughput, and processor efficiency</a:t>
            </a:r>
          </a:p>
          <a:p>
            <a:r>
              <a:rPr lang="en-NZ" sz="2400" dirty="0" smtClean="0"/>
              <a:t>Broken down into three separate functions:</a:t>
            </a:r>
          </a:p>
        </p:txBody>
      </p:sp>
      <p:graphicFrame>
        <p:nvGraphicFramePr>
          <p:cNvPr id="4" name="Diagram 3"/>
          <p:cNvGraphicFramePr/>
          <p:nvPr>
            <p:extLst>
              <p:ext uri="{D42A27DB-BD31-4B8C-83A1-F6EECF244321}">
                <p14:modId xmlns:p14="http://schemas.microsoft.com/office/powerpoint/2010/main" val="211662443"/>
              </p:ext>
            </p:extLst>
          </p:nvPr>
        </p:nvGraphicFramePr>
        <p:xfrm>
          <a:off x="1447800" y="3124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20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t="48182" b="4545"/>
          <a:stretch>
            <a:fillRect/>
          </a:stretch>
        </p:blipFill>
        <p:spPr>
          <a:xfrm>
            <a:off x="1447" y="762000"/>
            <a:ext cx="9591065" cy="5867400"/>
          </a:xfrm>
          <a:prstGeom prst="rect">
            <a:avLst/>
          </a:prstGeom>
        </p:spPr>
      </p:pic>
      <p:sp>
        <p:nvSpPr>
          <p:cNvPr id="2" name="Footer Placeholder 1"/>
          <p:cNvSpPr>
            <a:spLocks noGrp="1"/>
          </p:cNvSpPr>
          <p:nvPr>
            <p:ph type="ftr" sz="quarter" idx="11"/>
          </p:nvPr>
        </p:nvSpPr>
        <p:spPr>
          <a:xfrm>
            <a:off x="318246" y="6492875"/>
            <a:ext cx="7301753" cy="365125"/>
          </a:xfrm>
        </p:spPr>
        <p:txBody>
          <a:bodyPr/>
          <a:lstStyle/>
          <a:p>
            <a:pPr>
              <a:defRPr/>
            </a:pPr>
            <a:r>
              <a:rPr lang="en-US" smtClean="0"/>
              <a:t>© 2017 Pearson Education, Inc., Hoboken, NJ. </a:t>
            </a:r>
            <a:r>
              <a:rPr lang="en-US" dirty="0" smtClean="0"/>
              <a:t>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824788" cy="1143948"/>
          </a:xfrm>
        </p:spPr>
        <p:txBody>
          <a:bodyPr/>
          <a:lstStyle/>
          <a:p>
            <a:pPr algn="ctr"/>
            <a:r>
              <a:rPr lang="en-US" sz="4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Shortest Remaining Time (SRT)</a:t>
            </a:r>
            <a:endPar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p:txBody>
          <a:bodyPr/>
          <a:lstStyle/>
          <a:p>
            <a:r>
              <a:rPr lang="en-US" dirty="0" smtClean="0"/>
              <a:t>Preemptive version of SPN</a:t>
            </a:r>
          </a:p>
          <a:p>
            <a:r>
              <a:rPr lang="en-US" dirty="0" smtClean="0"/>
              <a:t>Scheduler always chooses the process that has the shortest expected remaining processing time</a:t>
            </a:r>
          </a:p>
          <a:p>
            <a:r>
              <a:rPr lang="en-US" dirty="0" smtClean="0"/>
              <a:t>Risk of starvation of longer processes</a:t>
            </a:r>
          </a:p>
          <a:p>
            <a:endParaRPr lang="en-US" dirty="0"/>
          </a:p>
        </p:txBody>
      </p:sp>
      <p:sp>
        <p:nvSpPr>
          <p:cNvPr id="6" name="Content Placeholder 5"/>
          <p:cNvSpPr>
            <a:spLocks noGrp="1"/>
          </p:cNvSpPr>
          <p:nvPr>
            <p:ph sz="half" idx="2"/>
          </p:nvPr>
        </p:nvSpPr>
        <p:spPr>
          <a:xfrm>
            <a:off x="6248400" y="2590800"/>
            <a:ext cx="2316708" cy="4573104"/>
          </a:xfrm>
        </p:spPr>
        <p:txBody>
          <a:bodyPr/>
          <a:lstStyle/>
          <a:p>
            <a:r>
              <a:rPr lang="en-US" dirty="0" smtClean="0"/>
              <a:t>Should give superior turnaround time performance to SPN because a short job is given immediate  preference to a running longer job</a:t>
            </a:r>
          </a:p>
        </p:txBody>
      </p:sp>
      <p:sp>
        <p:nvSpPr>
          <p:cNvPr id="5" name="Footer Placeholder 4"/>
          <p:cNvSpPr>
            <a:spLocks noGrp="1"/>
          </p:cNvSpPr>
          <p:nvPr>
            <p:ph type="ftr" sz="quarter" idx="11"/>
          </p:nvPr>
        </p:nvSpPr>
        <p:spPr>
          <a:xfrm>
            <a:off x="318246" y="6492875"/>
            <a:ext cx="8825753" cy="365125"/>
          </a:xfrm>
        </p:spPr>
        <p:txBody>
          <a:bodyPr/>
          <a:lstStyle/>
          <a:p>
            <a:pPr>
              <a:defRPr/>
            </a:pPr>
            <a:r>
              <a:rPr lang="en-US"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24788" cy="1143948"/>
          </a:xfrm>
        </p:spPr>
        <p:txBody>
          <a:bodyPr/>
          <a:lstStyle/>
          <a:p>
            <a:pPr algn="ctr"/>
            <a:r>
              <a:rPr lang="en-US" sz="4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Highest Response Ratio Next (HRRN)</a:t>
            </a:r>
            <a:endPar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09600" y="2286000"/>
            <a:ext cx="3657600" cy="3840163"/>
          </a:xfrm>
        </p:spPr>
        <p:txBody>
          <a:bodyPr/>
          <a:lstStyle/>
          <a:p>
            <a:r>
              <a:rPr lang="en-US" sz="2400" dirty="0" smtClean="0"/>
              <a:t>Chooses next process with the greatest ratio</a:t>
            </a:r>
          </a:p>
          <a:p>
            <a:r>
              <a:rPr lang="en-US" sz="2400" dirty="0" smtClean="0"/>
              <a:t>Attractive because it accounts for the age of the process</a:t>
            </a:r>
          </a:p>
          <a:p>
            <a:endParaRPr lang="en-US" dirty="0"/>
          </a:p>
        </p:txBody>
      </p:sp>
      <p:sp>
        <p:nvSpPr>
          <p:cNvPr id="6" name="Content Placeholder 5"/>
          <p:cNvSpPr>
            <a:spLocks noGrp="1"/>
          </p:cNvSpPr>
          <p:nvPr>
            <p:ph sz="half" idx="2"/>
          </p:nvPr>
        </p:nvSpPr>
        <p:spPr/>
        <p:txBody>
          <a:bodyPr>
            <a:normAutofit/>
          </a:bodyPr>
          <a:lstStyle/>
          <a:p>
            <a:r>
              <a:rPr lang="en-US" sz="2400" dirty="0" smtClean="0"/>
              <a:t>While shorter jobs are favored, aging without service increases the ratio so that a longer process will eventually get past competing shorter jobs</a:t>
            </a:r>
            <a:endParaRPr lang="en-US" sz="2400" dirty="0"/>
          </a:p>
        </p:txBody>
      </p:sp>
      <p:pic>
        <p:nvPicPr>
          <p:cNvPr id="4" name="Picture 3" descr="Ratio.gif"/>
          <p:cNvPicPr>
            <a:picLocks noChangeAspect="1"/>
          </p:cNvPicPr>
          <p:nvPr/>
        </p:nvPicPr>
        <p:blipFill>
          <a:blip r:embed="rId3"/>
          <a:stretch>
            <a:fillRect/>
          </a:stretch>
        </p:blipFill>
        <p:spPr>
          <a:xfrm>
            <a:off x="1981200" y="5334000"/>
            <a:ext cx="5162550" cy="723900"/>
          </a:xfrm>
          <a:prstGeom prst="rect">
            <a:avLst/>
          </a:prstGeom>
        </p:spPr>
      </p:pic>
      <p:sp>
        <p:nvSpPr>
          <p:cNvPr id="5" name="Footer Placeholder 4"/>
          <p:cNvSpPr>
            <a:spLocks noGrp="1"/>
          </p:cNvSpPr>
          <p:nvPr>
            <p:ph type="ftr" sz="quarter" idx="11"/>
          </p:nvPr>
        </p:nvSpPr>
        <p:spPr>
          <a:xfrm>
            <a:off x="318246" y="6492875"/>
            <a:ext cx="6158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Feedback </a:t>
            </a:r>
            <a:r>
              <a:rPr lang="en-US" dirty="0"/>
              <a:t>scheduling </a:t>
            </a:r>
            <a:endParaRPr lang="tr-TR"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Rectangle 6"/>
          <p:cNvSpPr/>
          <p:nvPr/>
        </p:nvSpPr>
        <p:spPr>
          <a:xfrm>
            <a:off x="457200" y="2057400"/>
            <a:ext cx="8458200" cy="4247317"/>
          </a:xfrm>
          <a:prstGeom prst="rect">
            <a:avLst/>
          </a:prstGeom>
        </p:spPr>
        <p:txBody>
          <a:bodyPr wrap="square">
            <a:spAutoFit/>
          </a:bodyPr>
          <a:lstStyle/>
          <a:p>
            <a:r>
              <a:rPr lang="en-US" dirty="0"/>
              <a:t>If we have no indication of the relative length of various processes, </a:t>
            </a:r>
            <a:r>
              <a:rPr lang="en-US" dirty="0" smtClean="0"/>
              <a:t>then none </a:t>
            </a:r>
            <a:r>
              <a:rPr lang="en-US" dirty="0"/>
              <a:t>of SPN, SRT, and HRRN can be used. Another way of establishing a preference for shorter jobs is to penalize jobs that have been running longer. In other words, if we cannot focus on the time remaining to execute, let us </a:t>
            </a:r>
            <a:r>
              <a:rPr lang="en-US" b="1" dirty="0"/>
              <a:t>focus on the time spent </a:t>
            </a:r>
            <a:r>
              <a:rPr lang="en-US" b="1" dirty="0" smtClean="0"/>
              <a:t>in execution </a:t>
            </a:r>
            <a:r>
              <a:rPr lang="en-US" b="1" dirty="0"/>
              <a:t>so far</a:t>
            </a:r>
            <a:r>
              <a:rPr lang="en-US" dirty="0"/>
              <a:t>.</a:t>
            </a:r>
          </a:p>
          <a:p>
            <a:endParaRPr lang="en-US" dirty="0"/>
          </a:p>
          <a:p>
            <a:r>
              <a:rPr lang="en-US" dirty="0"/>
              <a:t>The way to do this is as follows. Scheduling is done on a preemptive (at time</a:t>
            </a:r>
          </a:p>
          <a:p>
            <a:r>
              <a:rPr lang="en-US" dirty="0"/>
              <a:t>quantum) basis, and a dynamic priority mechanism is used. When a process first</a:t>
            </a:r>
          </a:p>
          <a:p>
            <a:r>
              <a:rPr lang="en-US" dirty="0"/>
              <a:t>enters the system, it is placed in RQ0 (see Figure 9.4). After its first preemption,</a:t>
            </a:r>
          </a:p>
          <a:p>
            <a:r>
              <a:rPr lang="en-US" dirty="0"/>
              <a:t>when it returns to the Ready state, it is placed in RQ1. Each subsequent time that</a:t>
            </a:r>
          </a:p>
          <a:p>
            <a:r>
              <a:rPr lang="en-US" dirty="0"/>
              <a:t>it is preempted, it is demoted to the next lower-priority queue. </a:t>
            </a:r>
            <a:endParaRPr lang="en-US" dirty="0" smtClean="0"/>
          </a:p>
          <a:p>
            <a:endParaRPr lang="en-US" dirty="0" smtClean="0"/>
          </a:p>
          <a:p>
            <a:r>
              <a:rPr lang="en-US" dirty="0" smtClean="0"/>
              <a:t>A </a:t>
            </a:r>
            <a:r>
              <a:rPr lang="en-US" dirty="0"/>
              <a:t>short process </a:t>
            </a:r>
            <a:r>
              <a:rPr lang="en-US" dirty="0" smtClean="0"/>
              <a:t>will complete </a:t>
            </a:r>
            <a:r>
              <a:rPr lang="en-US" dirty="0"/>
              <a:t>quickly, without migrating very far down the hierarchy of ready queues</a:t>
            </a:r>
            <a:r>
              <a:rPr lang="en-US" dirty="0" smtClean="0"/>
              <a:t>. A </a:t>
            </a:r>
            <a:r>
              <a:rPr lang="en-US" dirty="0"/>
              <a:t>longer process will gradually drift downward. Thus, newer, shorter processes </a:t>
            </a:r>
            <a:r>
              <a:rPr lang="en-US" dirty="0" smtClean="0"/>
              <a:t>are favored </a:t>
            </a:r>
            <a:r>
              <a:rPr lang="en-US" dirty="0"/>
              <a:t>over older, longer processes. </a:t>
            </a:r>
            <a:endParaRPr lang="en-US" dirty="0"/>
          </a:p>
        </p:txBody>
      </p:sp>
    </p:spTree>
    <p:extLst>
      <p:ext uri="{BB962C8B-B14F-4D97-AF65-F5344CB8AC3E}">
        <p14:creationId xmlns:p14="http://schemas.microsoft.com/office/powerpoint/2010/main" val="181491013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scheduling </a:t>
            </a:r>
            <a:endParaRPr lang="tr-TR"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Rectangle 5"/>
          <p:cNvSpPr/>
          <p:nvPr/>
        </p:nvSpPr>
        <p:spPr>
          <a:xfrm>
            <a:off x="228600" y="1600200"/>
            <a:ext cx="8839200" cy="5355312"/>
          </a:xfrm>
          <a:prstGeom prst="rect">
            <a:avLst/>
          </a:prstGeom>
        </p:spPr>
        <p:txBody>
          <a:bodyPr wrap="square">
            <a:spAutoFit/>
          </a:bodyPr>
          <a:lstStyle/>
          <a:p>
            <a:endParaRPr lang="en-US" dirty="0"/>
          </a:p>
          <a:p>
            <a:endParaRPr lang="en-US" dirty="0"/>
          </a:p>
          <a:p>
            <a:r>
              <a:rPr lang="en-US" dirty="0"/>
              <a:t>Figure 9.10 illustrates the feedback scheduling mechanism by showing the</a:t>
            </a:r>
          </a:p>
          <a:p>
            <a:r>
              <a:rPr lang="en-US" dirty="0"/>
              <a:t>path that a process will follow through the various queues. This approach is known</a:t>
            </a:r>
          </a:p>
          <a:p>
            <a:r>
              <a:rPr lang="en-US" dirty="0"/>
              <a:t>as multilevel feedback , meaning that the operating system allocates the processor</a:t>
            </a:r>
          </a:p>
          <a:p>
            <a:r>
              <a:rPr lang="en-US" dirty="0"/>
              <a:t>to a process and, when the process blocks or is preempted, feeds it back into one </a:t>
            </a:r>
            <a:r>
              <a:rPr lang="en-US" dirty="0" smtClean="0"/>
              <a:t>of several </a:t>
            </a:r>
            <a:r>
              <a:rPr lang="en-US" dirty="0"/>
              <a:t>priority queues.</a:t>
            </a:r>
          </a:p>
          <a:p>
            <a:endParaRPr lang="en-US" dirty="0"/>
          </a:p>
          <a:p>
            <a:r>
              <a:rPr lang="en-US" dirty="0" smtClean="0"/>
              <a:t>There </a:t>
            </a:r>
            <a:r>
              <a:rPr lang="en-US" dirty="0"/>
              <a:t>are a number of variations on this scheme. A simple version is to perform</a:t>
            </a:r>
          </a:p>
          <a:p>
            <a:r>
              <a:rPr lang="en-US" dirty="0"/>
              <a:t>preemption in the same fashion as for round robin: at periodic intervals. Our </a:t>
            </a:r>
            <a:r>
              <a:rPr lang="en-US" dirty="0" smtClean="0"/>
              <a:t>example shows </a:t>
            </a:r>
            <a:r>
              <a:rPr lang="en-US" dirty="0"/>
              <a:t>this (see Figure 9.5 and Table 9.5) for a quantum of one time unit. Note </a:t>
            </a:r>
            <a:r>
              <a:rPr lang="en-US" dirty="0" smtClean="0"/>
              <a:t>that in </a:t>
            </a:r>
            <a:r>
              <a:rPr lang="en-US" dirty="0"/>
              <a:t>this case, the behavior is similar to round robin with a time quantum of q =  1.</a:t>
            </a:r>
          </a:p>
          <a:p>
            <a:endParaRPr lang="en-US" dirty="0"/>
          </a:p>
          <a:p>
            <a:r>
              <a:rPr lang="en-US" dirty="0"/>
              <a:t> Even with the allowance for greater time allocation at lower priority, a longer</a:t>
            </a:r>
          </a:p>
          <a:p>
            <a:r>
              <a:rPr lang="en-US" dirty="0"/>
              <a:t>process may still suffer starvation. A possible remedy is to promote a process to a</a:t>
            </a:r>
          </a:p>
          <a:p>
            <a:r>
              <a:rPr lang="en-US" dirty="0"/>
              <a:t>higher-priority queue after it spends a certain amount of time waiting for service in</a:t>
            </a:r>
          </a:p>
          <a:p>
            <a:r>
              <a:rPr lang="en-US" dirty="0"/>
              <a:t>its current queue.</a:t>
            </a:r>
          </a:p>
          <a:p>
            <a:endParaRPr lang="en-US" dirty="0"/>
          </a:p>
          <a:p>
            <a:endParaRPr lang="en-US" dirty="0"/>
          </a:p>
        </p:txBody>
      </p:sp>
    </p:spTree>
    <p:extLst>
      <p:ext uri="{BB962C8B-B14F-4D97-AF65-F5344CB8AC3E}">
        <p14:creationId xmlns:p14="http://schemas.microsoft.com/office/powerpoint/2010/main" val="386894771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0.pdf"/>
          <p:cNvPicPr>
            <a:picLocks noChangeAspect="1"/>
          </p:cNvPicPr>
          <p:nvPr/>
        </p:nvPicPr>
        <p:blipFill>
          <a:blip r:embed="rId3"/>
          <a:srcRect t="20909" b="16364"/>
          <a:stretch>
            <a:fillRect/>
          </a:stretch>
        </p:blipFill>
        <p:spPr>
          <a:xfrm>
            <a:off x="915287" y="533400"/>
            <a:ext cx="7415749" cy="6019800"/>
          </a:xfrm>
          <a:prstGeom prst="rect">
            <a:avLst/>
          </a:prstGeom>
        </p:spPr>
      </p:pic>
      <p:sp>
        <p:nvSpPr>
          <p:cNvPr id="2" name="Footer Placeholder 1"/>
          <p:cNvSpPr>
            <a:spLocks noGrp="1"/>
          </p:cNvSpPr>
          <p:nvPr>
            <p:ph type="ftr" sz="quarter" idx="11"/>
          </p:nvPr>
        </p:nvSpPr>
        <p:spPr>
          <a:xfrm>
            <a:off x="318246" y="6492875"/>
            <a:ext cx="6539753" cy="365125"/>
          </a:xfrm>
        </p:spPr>
        <p:txBody>
          <a:bodyPr/>
          <a:lstStyle/>
          <a:p>
            <a:pPr>
              <a:defRPr/>
            </a:pPr>
            <a:r>
              <a:rPr lang="en-US" smtClean="0"/>
              <a:t>© 2017 Pearson Education, Inc., Hoboken, NJ. </a:t>
            </a:r>
            <a:r>
              <a:rPr lang="en-US" dirty="0" smtClean="0"/>
              <a:t>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24788" cy="1323041"/>
          </a:xfrm>
        </p:spPr>
        <p:txBody>
          <a:bodyPr/>
          <a:lstStyle/>
          <a:p>
            <a:pPr algn="l"/>
            <a:r>
              <a:rPr lang="en-NZ" dirty="0" smtClean="0">
                <a:solidFill>
                  <a:schemeClr val="accent3">
                    <a:lumMod val="50000"/>
                  </a:schemeClr>
                </a:solidFill>
              </a:rPr>
              <a:t>Performance Comparison</a:t>
            </a:r>
            <a:endParaRPr lang="en-NZ" dirty="0">
              <a:solidFill>
                <a:schemeClr val="accent3">
                  <a:lumMod val="50000"/>
                </a:schemeClr>
              </a:solidFill>
            </a:endParaRPr>
          </a:p>
        </p:txBody>
      </p:sp>
      <p:sp>
        <p:nvSpPr>
          <p:cNvPr id="3" name="Content Placeholder 2"/>
          <p:cNvSpPr>
            <a:spLocks noGrp="1"/>
          </p:cNvSpPr>
          <p:nvPr>
            <p:ph idx="4294967295"/>
          </p:nvPr>
        </p:nvSpPr>
        <p:spPr>
          <a:xfrm>
            <a:off x="533400" y="2438400"/>
            <a:ext cx="8229600" cy="1371600"/>
          </a:xfrm>
        </p:spPr>
        <p:txBody>
          <a:bodyPr/>
          <a:lstStyle/>
          <a:p>
            <a:pPr lvl="0"/>
            <a:r>
              <a:rPr lang="en-NZ" dirty="0" smtClean="0"/>
              <a:t>Any scheduling discipline that chooses the next item to be served independent of service time obeys the relationship:</a:t>
            </a:r>
          </a:p>
          <a:p>
            <a:endParaRPr lang="en-NZ" dirty="0"/>
          </a:p>
        </p:txBody>
      </p:sp>
      <p:pic>
        <p:nvPicPr>
          <p:cNvPr id="1026" name="Picture 2"/>
          <p:cNvPicPr>
            <a:picLocks noChangeAspect="1" noChangeArrowheads="1"/>
          </p:cNvPicPr>
          <p:nvPr/>
        </p:nvPicPr>
        <p:blipFill>
          <a:blip r:embed="rId3"/>
          <a:srcRect/>
          <a:stretch>
            <a:fillRect/>
          </a:stretch>
        </p:blipFill>
        <p:spPr bwMode="auto">
          <a:xfrm>
            <a:off x="817217" y="3505200"/>
            <a:ext cx="7640983" cy="2514600"/>
          </a:xfrm>
          <a:prstGeom prst="rect">
            <a:avLst/>
          </a:prstGeom>
          <a:noFill/>
          <a:ln w="9525">
            <a:noFill/>
            <a:miter lim="800000"/>
            <a:headEnd/>
            <a:tailEnd/>
          </a:ln>
          <a:effectLst/>
        </p:spPr>
      </p:pic>
      <p:sp>
        <p:nvSpPr>
          <p:cNvPr id="4" name="Footer Placeholder 3"/>
          <p:cNvSpPr>
            <a:spLocks noGrp="1"/>
          </p:cNvSpPr>
          <p:nvPr>
            <p:ph type="ftr" sz="quarter" idx="11"/>
          </p:nvPr>
        </p:nvSpPr>
        <p:spPr>
          <a:xfrm>
            <a:off x="318246" y="6492875"/>
            <a:ext cx="6158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Object 2"/>
          <p:cNvGraphicFramePr>
            <a:graphicFrameLocks noChangeAspect="1"/>
          </p:cNvGraphicFramePr>
          <p:nvPr/>
        </p:nvGraphicFramePr>
        <p:xfrm>
          <a:off x="1981200" y="685800"/>
          <a:ext cx="6546850" cy="5726785"/>
        </p:xfrm>
        <a:graphic>
          <a:graphicData uri="http://schemas.openxmlformats.org/presentationml/2006/ole">
            <mc:AlternateContent xmlns:mc="http://schemas.openxmlformats.org/markup-compatibility/2006">
              <mc:Choice xmlns:v="urn:schemas-microsoft-com:vml" Requires="v">
                <p:oleObj spid="_x0000_s119862" name="Document" r:id="rId4" imgW="24330159" imgH="21282540" progId="Word.Document.12">
                  <p:embed/>
                </p:oleObj>
              </mc:Choice>
              <mc:Fallback>
                <p:oleObj name="Document" r:id="rId4" imgW="24330159" imgH="21282540" progId="Word.Document.12">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685800"/>
                        <a:ext cx="6546850" cy="572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TextBox 5"/>
          <p:cNvSpPr txBox="1"/>
          <p:nvPr/>
        </p:nvSpPr>
        <p:spPr>
          <a:xfrm>
            <a:off x="1524000" y="6248400"/>
            <a:ext cx="7042666" cy="228600"/>
          </a:xfrm>
          <a:prstGeom prst="rect">
            <a:avLst/>
          </a:prstGeom>
          <a:blipFill rotWithShape="1">
            <a:blip r:embed="rId6"/>
            <a:tile tx="0" ty="0" sx="100000" sy="100000" flip="none" algn="tl"/>
          </a:blipFill>
        </p:spPr>
        <p:txBody>
          <a:bodyPr wrap="square" rtlCol="0">
            <a:spAutoFit/>
          </a:bodyPr>
          <a:lstStyle/>
          <a:p>
            <a:endParaRPr lang="en-US" dirty="0"/>
          </a:p>
        </p:txBody>
      </p:sp>
      <p:sp>
        <p:nvSpPr>
          <p:cNvPr id="7" name="TextBox 6"/>
          <p:cNvSpPr txBox="1"/>
          <p:nvPr/>
        </p:nvSpPr>
        <p:spPr>
          <a:xfrm>
            <a:off x="304800" y="1371600"/>
            <a:ext cx="1676399" cy="2985433"/>
          </a:xfrm>
          <a:prstGeom prst="rect">
            <a:avLst/>
          </a:prstGeom>
          <a:noFill/>
        </p:spPr>
        <p:txBody>
          <a:bodyPr wrap="square" rtlCol="0">
            <a:spAutoFit/>
          </a:bodyPr>
          <a:lstStyle/>
          <a:p>
            <a:pPr algn="ctr"/>
            <a:r>
              <a:rPr lang="en-US" sz="2400" b="1" dirty="0" smtClean="0">
                <a:latin typeface="+mn-lt"/>
              </a:rPr>
              <a:t>Table 9.6   </a:t>
            </a:r>
          </a:p>
          <a:p>
            <a:pPr algn="ctr"/>
            <a:endParaRPr lang="en-US" sz="2400" b="1" dirty="0" smtClean="0">
              <a:latin typeface="+mn-lt"/>
            </a:endParaRPr>
          </a:p>
          <a:p>
            <a:pPr algn="ctr"/>
            <a:r>
              <a:rPr lang="en-US" sz="2000" b="1" dirty="0" smtClean="0">
                <a:latin typeface="+mn-lt"/>
              </a:rPr>
              <a:t>Formulas </a:t>
            </a:r>
          </a:p>
          <a:p>
            <a:pPr algn="ctr"/>
            <a:r>
              <a:rPr lang="en-US" sz="2000" b="1" dirty="0" smtClean="0">
                <a:latin typeface="+mn-lt"/>
              </a:rPr>
              <a:t>for Single-Server Queues </a:t>
            </a:r>
          </a:p>
          <a:p>
            <a:pPr algn="ctr"/>
            <a:r>
              <a:rPr lang="en-US" sz="2000" b="1" dirty="0" smtClean="0">
                <a:latin typeface="+mn-lt"/>
              </a:rPr>
              <a:t>with Two Priority Categories</a:t>
            </a:r>
            <a:r>
              <a:rPr lang="en-US" sz="2000" dirty="0" smtClean="0">
                <a:latin typeface="+mn-lt"/>
              </a:rPr>
              <a:t> </a:t>
            </a:r>
            <a:endParaRPr lang="en-US" sz="2000" dirty="0">
              <a:solidFill>
                <a:schemeClr val="accent1">
                  <a:lumMod val="75000"/>
                </a:schemeClr>
              </a:solidFill>
              <a:latin typeface="+mn-lt"/>
            </a:endParaRPr>
          </a:p>
        </p:txBody>
      </p:sp>
      <p:sp>
        <p:nvSpPr>
          <p:cNvPr id="2" name="Footer Placeholder 1"/>
          <p:cNvSpPr>
            <a:spLocks noGrp="1"/>
          </p:cNvSpPr>
          <p:nvPr>
            <p:ph type="ftr" sz="quarter" idx="11"/>
          </p:nvPr>
        </p:nvSpPr>
        <p:spPr>
          <a:xfrm>
            <a:off x="318246" y="6492875"/>
            <a:ext cx="6692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xmlns:mv="urn:schemas-microsoft-com:mac:vml">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1.pdf"/>
          <p:cNvPicPr>
            <a:picLocks noChangeAspect="1"/>
          </p:cNvPicPr>
          <p:nvPr/>
        </p:nvPicPr>
        <p:blipFill>
          <a:blip r:embed="rId3"/>
          <a:srcRect l="12727" t="9412" r="12727" b="15294"/>
          <a:stretch>
            <a:fillRect/>
          </a:stretch>
        </p:blipFill>
        <p:spPr>
          <a:xfrm>
            <a:off x="1264038" y="645524"/>
            <a:ext cx="7471698" cy="5831476"/>
          </a:xfrm>
          <a:prstGeom prst="rect">
            <a:avLst/>
          </a:prstGeom>
        </p:spPr>
      </p:pic>
      <p:sp>
        <p:nvSpPr>
          <p:cNvPr id="2" name="Footer Placeholder 1"/>
          <p:cNvSpPr>
            <a:spLocks noGrp="1"/>
          </p:cNvSpPr>
          <p:nvPr>
            <p:ph type="ftr" sz="quarter" idx="11"/>
          </p:nvPr>
        </p:nvSpPr>
        <p:spPr>
          <a:xfrm>
            <a:off x="318246" y="6492875"/>
            <a:ext cx="5625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2.pdf"/>
          <p:cNvPicPr>
            <a:picLocks noChangeAspect="1"/>
          </p:cNvPicPr>
          <p:nvPr/>
        </p:nvPicPr>
        <p:blipFill>
          <a:blip r:embed="rId3"/>
          <a:srcRect l="10000" t="16471" r="15455" b="8235"/>
          <a:stretch>
            <a:fillRect/>
          </a:stretch>
        </p:blipFill>
        <p:spPr>
          <a:xfrm>
            <a:off x="381000" y="609600"/>
            <a:ext cx="7517631" cy="5867399"/>
          </a:xfrm>
          <a:prstGeom prst="rect">
            <a:avLst/>
          </a:prstGeom>
        </p:spPr>
      </p:pic>
      <p:sp>
        <p:nvSpPr>
          <p:cNvPr id="2" name="Footer Placeholder 1"/>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t="26364" b="23636"/>
          <a:stretch>
            <a:fillRect/>
          </a:stretch>
        </p:blipFill>
        <p:spPr>
          <a:xfrm>
            <a:off x="-221707" y="457200"/>
            <a:ext cx="9609301" cy="6217583"/>
          </a:xfrm>
          <a:prstGeom prst="rect">
            <a:avLst/>
          </a:prstGeom>
        </p:spPr>
      </p:pic>
      <p:sp>
        <p:nvSpPr>
          <p:cNvPr id="2" name="Footer Placeholder 1"/>
          <p:cNvSpPr>
            <a:spLocks noGrp="1"/>
          </p:cNvSpPr>
          <p:nvPr>
            <p:ph type="ftr" sz="quarter" idx="11"/>
          </p:nvPr>
        </p:nvSpPr>
        <p:spPr>
          <a:xfrm>
            <a:off x="318246" y="6492875"/>
            <a:ext cx="5396753" cy="365125"/>
          </a:xfrm>
        </p:spPr>
        <p:txBody>
          <a:bodyPr/>
          <a:lstStyle/>
          <a:p>
            <a:pPr>
              <a:defRPr/>
            </a:pPr>
            <a:r>
              <a:rPr lang="en-US" smtClean="0"/>
              <a:t>© 2017 Pearson Education, Inc., Hoboken, NJ. </a:t>
            </a:r>
            <a:r>
              <a:rPr lang="en-US" dirty="0" smtClean="0"/>
              <a:t>All rights reserved.</a:t>
            </a:r>
            <a:endParaRPr lang="en-US" dirty="0"/>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3.pdf"/>
          <p:cNvPicPr>
            <a:picLocks noChangeAspect="1"/>
          </p:cNvPicPr>
          <p:nvPr/>
        </p:nvPicPr>
        <p:blipFill>
          <a:blip r:embed="rId3"/>
          <a:srcRect l="10000" t="16471" r="14545" b="8235"/>
          <a:stretch>
            <a:fillRect/>
          </a:stretch>
        </p:blipFill>
        <p:spPr>
          <a:xfrm>
            <a:off x="228599" y="517828"/>
            <a:ext cx="7827169" cy="6035371"/>
          </a:xfrm>
          <a:prstGeom prst="rect">
            <a:avLst/>
          </a:prstGeom>
        </p:spPr>
      </p:pic>
      <p:sp>
        <p:nvSpPr>
          <p:cNvPr id="2" name="Footer Placeholder 1"/>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4.pdf"/>
          <p:cNvPicPr>
            <a:picLocks noChangeAspect="1"/>
          </p:cNvPicPr>
          <p:nvPr/>
        </p:nvPicPr>
        <p:blipFill>
          <a:blip r:embed="rId3"/>
          <a:srcRect l="13636" t="16471" r="6364" b="4706"/>
          <a:stretch>
            <a:fillRect/>
          </a:stretch>
        </p:blipFill>
        <p:spPr>
          <a:xfrm>
            <a:off x="381000" y="361415"/>
            <a:ext cx="8153400" cy="6207849"/>
          </a:xfrm>
          <a:prstGeom prst="rect">
            <a:avLst/>
          </a:prstGeom>
        </p:spPr>
      </p:pic>
      <p:sp>
        <p:nvSpPr>
          <p:cNvPr id="2" name="Footer Placeholder 1"/>
          <p:cNvSpPr>
            <a:spLocks noGrp="1"/>
          </p:cNvSpPr>
          <p:nvPr>
            <p:ph type="ftr" sz="quarter" idx="11"/>
          </p:nvPr>
        </p:nvSpPr>
        <p:spPr>
          <a:xfrm>
            <a:off x="318246" y="6492875"/>
            <a:ext cx="5777753" cy="365125"/>
          </a:xfrm>
        </p:spPr>
        <p:txBody>
          <a:bodyPr/>
          <a:lstStyle/>
          <a:p>
            <a:pPr>
              <a:defRPr/>
            </a:pPr>
            <a:r>
              <a:rPr lang="en-US" smtClean="0"/>
              <a:t>© 2017 Pearson Education, Inc., Hoboken, NJ. </a:t>
            </a:r>
            <a:r>
              <a:rPr lang="en-US" dirty="0" smtClean="0"/>
              <a:t>All rights reserved.</a:t>
            </a:r>
            <a:endParaRPr lang="en-US" dirty="0"/>
          </a:p>
        </p:txBody>
      </p:sp>
    </p:spTree>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5.pdf"/>
          <p:cNvPicPr>
            <a:picLocks noChangeAspect="1"/>
          </p:cNvPicPr>
          <p:nvPr/>
        </p:nvPicPr>
        <p:blipFill>
          <a:blip r:embed="rId3"/>
          <a:srcRect l="9091" t="11765" r="10000" b="5882"/>
          <a:stretch>
            <a:fillRect/>
          </a:stretch>
        </p:blipFill>
        <p:spPr>
          <a:xfrm>
            <a:off x="1092733" y="542092"/>
            <a:ext cx="7566154" cy="5950783"/>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3">
                    <a:lumMod val="50000"/>
                  </a:schemeClr>
                </a:solidFill>
              </a:rPr>
              <a:t>Fair-Share Scheduling</a:t>
            </a:r>
            <a:endParaRPr lang="en-US" dirty="0">
              <a:solidFill>
                <a:schemeClr val="accent3">
                  <a:lumMod val="50000"/>
                </a:schemeClr>
              </a:solidFill>
            </a:endParaRPr>
          </a:p>
        </p:txBody>
      </p:sp>
      <p:sp>
        <p:nvSpPr>
          <p:cNvPr id="3" name="Content Placeholder 2"/>
          <p:cNvSpPr>
            <a:spLocks noGrp="1"/>
          </p:cNvSpPr>
          <p:nvPr>
            <p:ph sz="half" idx="1"/>
          </p:nvPr>
        </p:nvSpPr>
        <p:spPr>
          <a:xfrm>
            <a:off x="654050" y="2286000"/>
            <a:ext cx="7848600" cy="3962399"/>
          </a:xfrm>
        </p:spPr>
        <p:txBody>
          <a:bodyPr>
            <a:normAutofit/>
          </a:bodyPr>
          <a:lstStyle/>
          <a:p>
            <a:r>
              <a:rPr lang="en-US" sz="2800" dirty="0" smtClean="0"/>
              <a:t>Scheduling decisions based on the process sets</a:t>
            </a:r>
          </a:p>
          <a:p>
            <a:r>
              <a:rPr lang="en-US" sz="2800" dirty="0" smtClean="0"/>
              <a:t>Each user is assigned a share of the processor</a:t>
            </a:r>
          </a:p>
          <a:p>
            <a:r>
              <a:rPr lang="en-US" sz="2800" dirty="0" smtClean="0"/>
              <a:t>Objective is to monitor usage to give fewer resources to users who have had more than their fair share and more to those who have had less than their fair share</a:t>
            </a:r>
            <a:endParaRPr lang="en-US" sz="2800" dirty="0"/>
          </a:p>
        </p:txBody>
      </p:sp>
      <p:sp>
        <p:nvSpPr>
          <p:cNvPr id="4" name="Footer Placeholder 3"/>
          <p:cNvSpPr>
            <a:spLocks noGrp="1"/>
          </p:cNvSpPr>
          <p:nvPr>
            <p:ph type="ftr" sz="quarter" idx="11"/>
          </p:nvPr>
        </p:nvSpPr>
        <p:spPr>
          <a:xfrm>
            <a:off x="318246" y="6492875"/>
            <a:ext cx="7225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Fair Share Scheduler (FFS)</a:t>
            </a:r>
            <a:endParaRPr lang="en-US" dirty="0">
              <a:solidFill>
                <a:schemeClr val="accent6"/>
              </a:solidFill>
            </a:endParaRPr>
          </a:p>
        </p:txBody>
      </p:sp>
      <p:sp>
        <p:nvSpPr>
          <p:cNvPr id="3" name="Content Placeholder 2"/>
          <p:cNvSpPr>
            <a:spLocks noGrp="1"/>
          </p:cNvSpPr>
          <p:nvPr>
            <p:ph sz="half" idx="1"/>
          </p:nvPr>
        </p:nvSpPr>
        <p:spPr>
          <a:xfrm>
            <a:off x="1905000" y="2408238"/>
            <a:ext cx="6826250" cy="4267199"/>
          </a:xfrm>
        </p:spPr>
        <p:txBody>
          <a:bodyPr>
            <a:normAutofit fontScale="25000" lnSpcReduction="20000"/>
          </a:bodyPr>
          <a:lstStyle/>
          <a:p>
            <a:pPr marL="0" indent="0">
              <a:lnSpc>
                <a:spcPct val="120000"/>
              </a:lnSpc>
              <a:spcBef>
                <a:spcPts val="300"/>
              </a:spcBef>
              <a:buNone/>
            </a:pPr>
            <a:r>
              <a:rPr lang="en-US" sz="4800" dirty="0">
                <a:solidFill>
                  <a:schemeClr val="tx1"/>
                </a:solidFill>
              </a:rPr>
              <a:t>		</a:t>
            </a:r>
            <a:r>
              <a:rPr lang="en-US" sz="4800" u="sng" dirty="0">
                <a:solidFill>
                  <a:schemeClr val="tx1"/>
                </a:solidFill>
              </a:rPr>
              <a:t> </a:t>
            </a:r>
            <a:r>
              <a:rPr lang="en-US" sz="4800" u="sng" dirty="0" err="1">
                <a:solidFill>
                  <a:schemeClr val="tx1"/>
                </a:solidFill>
              </a:rPr>
              <a:t>CPU</a:t>
            </a:r>
            <a:r>
              <a:rPr lang="en-US" sz="4800" u="sng" baseline="-25000" dirty="0" err="1">
                <a:solidFill>
                  <a:schemeClr val="tx1"/>
                </a:solidFill>
              </a:rPr>
              <a:t>j</a:t>
            </a:r>
            <a:r>
              <a:rPr lang="en-US" sz="4800" u="sng" dirty="0">
                <a:solidFill>
                  <a:schemeClr val="tx1"/>
                </a:solidFill>
              </a:rPr>
              <a:t>(</a:t>
            </a:r>
            <a:r>
              <a:rPr lang="en-US" sz="4800" i="1" u="sng" dirty="0" err="1">
                <a:solidFill>
                  <a:schemeClr val="tx1"/>
                </a:solidFill>
              </a:rPr>
              <a:t>i</a:t>
            </a:r>
            <a:r>
              <a:rPr lang="en-US" sz="4800" i="1" u="sng" dirty="0">
                <a:solidFill>
                  <a:schemeClr val="tx1"/>
                </a:solidFill>
              </a:rPr>
              <a:t> </a:t>
            </a:r>
            <a:r>
              <a:rPr lang="mr-IN" sz="4800" i="1" u="sng" dirty="0">
                <a:solidFill>
                  <a:schemeClr val="tx1"/>
                </a:solidFill>
              </a:rPr>
              <a:t>–</a:t>
            </a:r>
            <a:r>
              <a:rPr lang="en-US" sz="4800" i="1" u="sng" dirty="0">
                <a:solidFill>
                  <a:schemeClr val="tx1"/>
                </a:solidFill>
              </a:rPr>
              <a:t> </a:t>
            </a:r>
            <a:r>
              <a:rPr lang="en-US" sz="4800" u="sng" dirty="0" smtClean="0">
                <a:solidFill>
                  <a:schemeClr val="tx1"/>
                </a:solidFill>
              </a:rPr>
              <a:t>1)</a:t>
            </a:r>
          </a:p>
          <a:p>
            <a:pPr marL="0" indent="0">
              <a:lnSpc>
                <a:spcPct val="120000"/>
              </a:lnSpc>
              <a:spcBef>
                <a:spcPts val="300"/>
              </a:spcBef>
              <a:buNone/>
            </a:pPr>
            <a:r>
              <a:rPr lang="en-US" sz="4800" dirty="0" smtClean="0">
                <a:solidFill>
                  <a:schemeClr val="tx1"/>
                </a:solidFill>
              </a:rPr>
              <a:t>	    </a:t>
            </a:r>
            <a:r>
              <a:rPr lang="en-US" sz="4800" dirty="0" err="1" smtClean="0">
                <a:solidFill>
                  <a:schemeClr val="tx1"/>
                </a:solidFill>
              </a:rPr>
              <a:t>CPU</a:t>
            </a:r>
            <a:r>
              <a:rPr lang="en-US" sz="4800" baseline="-25000" dirty="0" err="1" smtClean="0">
                <a:solidFill>
                  <a:schemeClr val="tx1"/>
                </a:solidFill>
              </a:rPr>
              <a:t>j</a:t>
            </a:r>
            <a:r>
              <a:rPr lang="en-US" sz="4800" b="1" dirty="0" smtClean="0">
                <a:solidFill>
                  <a:schemeClr val="tx1"/>
                </a:solidFill>
              </a:rPr>
              <a:t>(</a:t>
            </a:r>
            <a:r>
              <a:rPr lang="en-US" sz="4800" i="1" dirty="0" err="1" smtClean="0">
                <a:solidFill>
                  <a:schemeClr val="tx1"/>
                </a:solidFill>
              </a:rPr>
              <a:t>i</a:t>
            </a:r>
            <a:r>
              <a:rPr lang="en-US" sz="4800" b="1" dirty="0">
                <a:solidFill>
                  <a:schemeClr val="tx1"/>
                </a:solidFill>
              </a:rPr>
              <a:t>) </a:t>
            </a:r>
            <a:r>
              <a:rPr lang="en-US" sz="4800" dirty="0">
                <a:solidFill>
                  <a:schemeClr val="tx1"/>
                </a:solidFill>
              </a:rPr>
              <a:t>=</a:t>
            </a:r>
            <a:r>
              <a:rPr lang="en-US" sz="4800" b="1" dirty="0">
                <a:solidFill>
                  <a:schemeClr val="tx1"/>
                </a:solidFill>
              </a:rPr>
              <a:t>             </a:t>
            </a:r>
            <a:r>
              <a:rPr lang="en-US" sz="4800" dirty="0">
                <a:solidFill>
                  <a:schemeClr val="tx1"/>
                </a:solidFill>
              </a:rPr>
              <a:t>2</a:t>
            </a:r>
          </a:p>
          <a:p>
            <a:pPr marL="0" indent="0">
              <a:lnSpc>
                <a:spcPct val="120000"/>
              </a:lnSpc>
              <a:spcBef>
                <a:spcPts val="300"/>
              </a:spcBef>
              <a:buNone/>
            </a:pPr>
            <a:r>
              <a:rPr lang="en-US" sz="4800" b="1" dirty="0">
                <a:solidFill>
                  <a:schemeClr val="tx1"/>
                </a:solidFill>
              </a:rPr>
              <a:t>	</a:t>
            </a:r>
          </a:p>
          <a:p>
            <a:pPr marL="0" indent="0" eaLnBrk="0" fontAlgn="base" hangingPunct="0">
              <a:lnSpc>
                <a:spcPct val="120000"/>
              </a:lnSpc>
              <a:spcBef>
                <a:spcPts val="300"/>
              </a:spcBef>
              <a:buClrTx/>
              <a:buSzTx/>
              <a:buNone/>
              <a:defRPr/>
            </a:pPr>
            <a:r>
              <a:rPr lang="en-US" sz="4800" b="1" dirty="0">
                <a:solidFill>
                  <a:schemeClr val="tx1"/>
                </a:solidFill>
              </a:rPr>
              <a:t>		</a:t>
            </a:r>
            <a:r>
              <a:rPr lang="en-US" sz="4800" u="sng" dirty="0" err="1">
                <a:solidFill>
                  <a:schemeClr val="tx1"/>
                </a:solidFill>
              </a:rPr>
              <a:t>GCPU</a:t>
            </a:r>
            <a:r>
              <a:rPr lang="en-US" sz="4800" u="sng" baseline="-25000" dirty="0" err="1">
                <a:solidFill>
                  <a:schemeClr val="tx1"/>
                </a:solidFill>
              </a:rPr>
              <a:t>k</a:t>
            </a:r>
            <a:r>
              <a:rPr lang="en-US" sz="4800" b="1" u="sng" dirty="0">
                <a:solidFill>
                  <a:schemeClr val="tx1"/>
                </a:solidFill>
              </a:rPr>
              <a:t>(</a:t>
            </a:r>
            <a:r>
              <a:rPr lang="en-US" sz="4800" i="1" u="sng" dirty="0" err="1">
                <a:solidFill>
                  <a:schemeClr val="tx1"/>
                </a:solidFill>
              </a:rPr>
              <a:t>i</a:t>
            </a:r>
            <a:r>
              <a:rPr lang="en-US" sz="4800" u="sng" dirty="0">
                <a:solidFill>
                  <a:schemeClr val="tx1"/>
                </a:solidFill>
              </a:rPr>
              <a:t> - 1)</a:t>
            </a:r>
            <a:r>
              <a:rPr lang="en-US" sz="4800" b="1" dirty="0">
                <a:solidFill>
                  <a:schemeClr val="tx1"/>
                </a:solidFill>
              </a:rPr>
              <a:t>	        </a:t>
            </a:r>
            <a:endParaRPr lang="en-US" sz="4800" dirty="0">
              <a:solidFill>
                <a:schemeClr val="tx1"/>
              </a:solidFill>
            </a:endParaRPr>
          </a:p>
          <a:p>
            <a:pPr marL="0" indent="0">
              <a:lnSpc>
                <a:spcPct val="120000"/>
              </a:lnSpc>
              <a:spcBef>
                <a:spcPts val="300"/>
              </a:spcBef>
              <a:buNone/>
            </a:pPr>
            <a:r>
              <a:rPr lang="en-US" sz="4800" dirty="0">
                <a:solidFill>
                  <a:schemeClr val="tx1"/>
                </a:solidFill>
              </a:rPr>
              <a:t> 	</a:t>
            </a:r>
            <a:r>
              <a:rPr lang="en-US" sz="4800" dirty="0" err="1">
                <a:solidFill>
                  <a:schemeClr val="tx1"/>
                </a:solidFill>
              </a:rPr>
              <a:t>GCPU</a:t>
            </a:r>
            <a:r>
              <a:rPr lang="en-US" sz="4800" baseline="-25000" dirty="0" err="1">
                <a:solidFill>
                  <a:schemeClr val="tx1"/>
                </a:solidFill>
              </a:rPr>
              <a:t>k</a:t>
            </a:r>
            <a:r>
              <a:rPr lang="en-US" sz="4800" b="1" dirty="0">
                <a:solidFill>
                  <a:schemeClr val="tx1"/>
                </a:solidFill>
              </a:rPr>
              <a:t>(</a:t>
            </a:r>
            <a:r>
              <a:rPr lang="en-US" sz="4800" i="1" dirty="0" err="1">
                <a:solidFill>
                  <a:schemeClr val="tx1"/>
                </a:solidFill>
              </a:rPr>
              <a:t>i</a:t>
            </a:r>
            <a:r>
              <a:rPr lang="en-US" sz="4800" b="1" dirty="0">
                <a:solidFill>
                  <a:schemeClr val="tx1"/>
                </a:solidFill>
              </a:rPr>
              <a:t>) </a:t>
            </a:r>
            <a:r>
              <a:rPr lang="en-US" sz="4800" dirty="0">
                <a:solidFill>
                  <a:schemeClr val="tx1"/>
                </a:solidFill>
              </a:rPr>
              <a:t>=         2</a:t>
            </a:r>
          </a:p>
          <a:p>
            <a:pPr marL="0" indent="0">
              <a:lnSpc>
                <a:spcPct val="120000"/>
              </a:lnSpc>
              <a:spcBef>
                <a:spcPts val="300"/>
              </a:spcBef>
              <a:buNone/>
            </a:pPr>
            <a:r>
              <a:rPr lang="en-US" sz="4800" dirty="0">
                <a:solidFill>
                  <a:schemeClr val="tx1"/>
                </a:solidFill>
              </a:rPr>
              <a:t> </a:t>
            </a:r>
          </a:p>
          <a:p>
            <a:pPr marL="0" indent="0" eaLnBrk="0" fontAlgn="base" hangingPunct="0">
              <a:lnSpc>
                <a:spcPct val="120000"/>
              </a:lnSpc>
              <a:spcBef>
                <a:spcPts val="300"/>
              </a:spcBef>
              <a:buClrTx/>
              <a:buSzTx/>
              <a:buNone/>
              <a:defRPr/>
            </a:pPr>
            <a:r>
              <a:rPr lang="en-US" sz="4800" dirty="0">
                <a:solidFill>
                  <a:schemeClr val="tx1"/>
                </a:solidFill>
              </a:rPr>
              <a:t> 		</a:t>
            </a:r>
            <a:r>
              <a:rPr lang="en-US" sz="4800" u="sng" dirty="0" err="1" smtClean="0">
                <a:solidFill>
                  <a:schemeClr val="tx1"/>
                </a:solidFill>
              </a:rPr>
              <a:t>CPU</a:t>
            </a:r>
            <a:r>
              <a:rPr lang="en-US" sz="4800" u="sng" baseline="-25000" dirty="0" err="1" smtClean="0">
                <a:solidFill>
                  <a:schemeClr val="tx1"/>
                </a:solidFill>
              </a:rPr>
              <a:t>j</a:t>
            </a:r>
            <a:r>
              <a:rPr lang="en-US" sz="4800" b="1" u="sng" dirty="0" smtClean="0">
                <a:solidFill>
                  <a:schemeClr val="tx1"/>
                </a:solidFill>
              </a:rPr>
              <a:t>(</a:t>
            </a:r>
            <a:r>
              <a:rPr lang="en-US" sz="4800" i="1" u="sng" dirty="0" err="1" smtClean="0">
                <a:solidFill>
                  <a:schemeClr val="tx1"/>
                </a:solidFill>
              </a:rPr>
              <a:t>i</a:t>
            </a:r>
            <a:r>
              <a:rPr lang="en-US" sz="4800" b="1" u="sng" dirty="0">
                <a:solidFill>
                  <a:schemeClr val="tx1"/>
                </a:solidFill>
              </a:rPr>
              <a:t>)</a:t>
            </a:r>
            <a:r>
              <a:rPr lang="en-US" sz="4800" b="1" dirty="0">
                <a:solidFill>
                  <a:schemeClr val="tx1"/>
                </a:solidFill>
              </a:rPr>
              <a:t>	</a:t>
            </a:r>
            <a:r>
              <a:rPr lang="en-US" sz="4800" u="sng" dirty="0" err="1">
                <a:solidFill>
                  <a:schemeClr val="tx1"/>
                </a:solidFill>
              </a:rPr>
              <a:t>GCPU</a:t>
            </a:r>
            <a:r>
              <a:rPr lang="en-US" sz="4800" u="sng" baseline="-25000" dirty="0" err="1">
                <a:solidFill>
                  <a:schemeClr val="tx1"/>
                </a:solidFill>
              </a:rPr>
              <a:t>k</a:t>
            </a:r>
            <a:r>
              <a:rPr lang="en-US" sz="4800" b="1" u="sng" dirty="0">
                <a:solidFill>
                  <a:schemeClr val="tx1"/>
                </a:solidFill>
              </a:rPr>
              <a:t>(</a:t>
            </a:r>
            <a:r>
              <a:rPr lang="en-US" sz="4800" i="1" u="sng" dirty="0" err="1">
                <a:solidFill>
                  <a:schemeClr val="tx1"/>
                </a:solidFill>
              </a:rPr>
              <a:t>i</a:t>
            </a:r>
            <a:r>
              <a:rPr lang="en-US" sz="4800" b="1" u="sng" dirty="0">
                <a:solidFill>
                  <a:schemeClr val="tx1"/>
                </a:solidFill>
              </a:rPr>
              <a:t>)</a:t>
            </a:r>
            <a:endParaRPr lang="en-US" sz="4800" u="sng" dirty="0">
              <a:solidFill>
                <a:schemeClr val="tx1"/>
              </a:solidFill>
            </a:endParaRPr>
          </a:p>
          <a:p>
            <a:pPr marL="0" indent="0">
              <a:lnSpc>
                <a:spcPct val="120000"/>
              </a:lnSpc>
              <a:spcBef>
                <a:spcPts val="300"/>
              </a:spcBef>
              <a:buNone/>
            </a:pPr>
            <a:r>
              <a:rPr lang="en-US" sz="4800" dirty="0">
                <a:solidFill>
                  <a:schemeClr val="tx1"/>
                </a:solidFill>
              </a:rPr>
              <a:t>             </a:t>
            </a:r>
            <a:r>
              <a:rPr lang="en-US" sz="4800" dirty="0" smtClean="0">
                <a:solidFill>
                  <a:schemeClr val="tx1"/>
                </a:solidFill>
              </a:rPr>
              <a:t>       </a:t>
            </a:r>
            <a:r>
              <a:rPr lang="en-US" sz="4800" dirty="0" err="1" smtClean="0">
                <a:solidFill>
                  <a:schemeClr val="tx1"/>
                </a:solidFill>
              </a:rPr>
              <a:t>P</a:t>
            </a:r>
            <a:r>
              <a:rPr lang="en-US" sz="4800" baseline="-25000" dirty="0" err="1" smtClean="0">
                <a:solidFill>
                  <a:schemeClr val="tx1"/>
                </a:solidFill>
              </a:rPr>
              <a:t>j</a:t>
            </a:r>
            <a:r>
              <a:rPr lang="en-US" sz="4800" b="1" dirty="0" smtClean="0">
                <a:solidFill>
                  <a:schemeClr val="tx1"/>
                </a:solidFill>
              </a:rPr>
              <a:t>(</a:t>
            </a:r>
            <a:r>
              <a:rPr lang="en-US" sz="4800" i="1" dirty="0" err="1" smtClean="0">
                <a:solidFill>
                  <a:schemeClr val="tx1"/>
                </a:solidFill>
              </a:rPr>
              <a:t>i</a:t>
            </a:r>
            <a:r>
              <a:rPr lang="en-US" sz="4800" b="1" dirty="0">
                <a:solidFill>
                  <a:schemeClr val="tx1"/>
                </a:solidFill>
              </a:rPr>
              <a:t>) </a:t>
            </a:r>
            <a:r>
              <a:rPr lang="en-US" sz="4800" dirty="0">
                <a:solidFill>
                  <a:schemeClr val="tx1"/>
                </a:solidFill>
              </a:rPr>
              <a:t>=  </a:t>
            </a:r>
            <a:r>
              <a:rPr lang="en-US" sz="4800" dirty="0" err="1">
                <a:solidFill>
                  <a:schemeClr val="tx1"/>
                </a:solidFill>
              </a:rPr>
              <a:t>Base</a:t>
            </a:r>
            <a:r>
              <a:rPr lang="en-US" sz="4800" baseline="-25000" dirty="0" err="1">
                <a:solidFill>
                  <a:schemeClr val="tx1"/>
                </a:solidFill>
              </a:rPr>
              <a:t>j</a:t>
            </a:r>
            <a:r>
              <a:rPr lang="en-US" sz="4800" dirty="0">
                <a:solidFill>
                  <a:schemeClr val="tx1"/>
                </a:solidFill>
              </a:rPr>
              <a:t> +	      2      </a:t>
            </a:r>
            <a:r>
              <a:rPr lang="en-US" sz="4800" dirty="0" smtClean="0">
                <a:solidFill>
                  <a:schemeClr val="tx1"/>
                </a:solidFill>
              </a:rPr>
              <a:t>  </a:t>
            </a:r>
            <a:r>
              <a:rPr lang="en-US" sz="4800" dirty="0">
                <a:solidFill>
                  <a:schemeClr val="tx1"/>
                </a:solidFill>
              </a:rPr>
              <a:t>+        4 x </a:t>
            </a:r>
            <a:r>
              <a:rPr lang="en-US" sz="4800" dirty="0" err="1">
                <a:solidFill>
                  <a:schemeClr val="tx1"/>
                </a:solidFill>
              </a:rPr>
              <a:t>W</a:t>
            </a:r>
            <a:r>
              <a:rPr lang="en-US" sz="4800" baseline="-25000" dirty="0" err="1">
                <a:solidFill>
                  <a:schemeClr val="tx1"/>
                </a:solidFill>
              </a:rPr>
              <a:t>k</a:t>
            </a:r>
            <a:endParaRPr lang="en-US" sz="4800" baseline="-25000" dirty="0">
              <a:solidFill>
                <a:schemeClr val="tx1"/>
              </a:solidFill>
            </a:endParaRPr>
          </a:p>
          <a:p>
            <a:pPr marL="0" indent="0">
              <a:lnSpc>
                <a:spcPct val="120000"/>
              </a:lnSpc>
              <a:spcBef>
                <a:spcPts val="300"/>
              </a:spcBef>
              <a:buNone/>
            </a:pPr>
            <a:endParaRPr lang="en-US" sz="4800" b="1" dirty="0">
              <a:solidFill>
                <a:schemeClr val="tx1"/>
              </a:solidFill>
            </a:endParaRPr>
          </a:p>
          <a:p>
            <a:pPr marL="0" indent="0">
              <a:lnSpc>
                <a:spcPct val="120000"/>
              </a:lnSpc>
              <a:spcBef>
                <a:spcPts val="300"/>
              </a:spcBef>
              <a:buNone/>
            </a:pPr>
            <a:r>
              <a:rPr lang="en-US" sz="4800" dirty="0">
                <a:solidFill>
                  <a:schemeClr val="tx1"/>
                </a:solidFill>
              </a:rPr>
              <a:t>where</a:t>
            </a:r>
          </a:p>
          <a:p>
            <a:pPr marL="0" indent="0">
              <a:lnSpc>
                <a:spcPct val="120000"/>
              </a:lnSpc>
              <a:spcBef>
                <a:spcPts val="300"/>
              </a:spcBef>
              <a:buNone/>
            </a:pPr>
            <a:r>
              <a:rPr lang="en-US" sz="4800" dirty="0">
                <a:solidFill>
                  <a:schemeClr val="tx1"/>
                </a:solidFill>
              </a:rPr>
              <a:t> </a:t>
            </a:r>
          </a:p>
          <a:p>
            <a:pPr marL="0" indent="0">
              <a:lnSpc>
                <a:spcPct val="120000"/>
              </a:lnSpc>
              <a:spcBef>
                <a:spcPts val="300"/>
              </a:spcBef>
              <a:buNone/>
            </a:pPr>
            <a:r>
              <a:rPr lang="en-US" sz="4800" dirty="0" err="1">
                <a:solidFill>
                  <a:schemeClr val="tx1"/>
                </a:solidFill>
              </a:rPr>
              <a:t>CPU</a:t>
            </a:r>
            <a:r>
              <a:rPr lang="en-US" sz="4800" baseline="-25000" dirty="0" err="1">
                <a:solidFill>
                  <a:schemeClr val="tx1"/>
                </a:solidFill>
              </a:rPr>
              <a:t>j</a:t>
            </a:r>
            <a:r>
              <a:rPr lang="en-US" sz="4800" dirty="0">
                <a:solidFill>
                  <a:schemeClr val="tx1"/>
                </a:solidFill>
              </a:rPr>
              <a:t>(</a:t>
            </a:r>
            <a:r>
              <a:rPr lang="en-US" sz="4800" i="1" dirty="0" err="1">
                <a:solidFill>
                  <a:schemeClr val="tx1"/>
                </a:solidFill>
              </a:rPr>
              <a:t>i</a:t>
            </a:r>
            <a:r>
              <a:rPr lang="en-US" sz="4800" dirty="0">
                <a:solidFill>
                  <a:schemeClr val="tx1"/>
                </a:solidFill>
              </a:rPr>
              <a:t>) </a:t>
            </a:r>
            <a:r>
              <a:rPr lang="en-US" sz="4800" dirty="0" smtClean="0">
                <a:solidFill>
                  <a:schemeClr val="tx1"/>
                </a:solidFill>
              </a:rPr>
              <a:t>       =   </a:t>
            </a:r>
            <a:r>
              <a:rPr lang="en-US" sz="4800" dirty="0">
                <a:solidFill>
                  <a:schemeClr val="tx1"/>
                </a:solidFill>
              </a:rPr>
              <a:t>measure of processor utilization by process </a:t>
            </a:r>
            <a:r>
              <a:rPr lang="en-US" sz="4800" i="1" dirty="0">
                <a:solidFill>
                  <a:schemeClr val="tx1"/>
                </a:solidFill>
              </a:rPr>
              <a:t>j</a:t>
            </a:r>
            <a:r>
              <a:rPr lang="en-US" sz="4800" dirty="0">
                <a:solidFill>
                  <a:schemeClr val="tx1"/>
                </a:solidFill>
              </a:rPr>
              <a:t> through interval </a:t>
            </a:r>
            <a:r>
              <a:rPr lang="en-US" sz="4800" i="1" dirty="0" err="1">
                <a:solidFill>
                  <a:schemeClr val="tx1"/>
                </a:solidFill>
              </a:rPr>
              <a:t>i</a:t>
            </a:r>
            <a:r>
              <a:rPr lang="en-US" sz="4800" dirty="0">
                <a:solidFill>
                  <a:schemeClr val="tx1"/>
                </a:solidFill>
              </a:rPr>
              <a:t>,</a:t>
            </a:r>
          </a:p>
          <a:p>
            <a:pPr marL="0" indent="0">
              <a:lnSpc>
                <a:spcPct val="120000"/>
              </a:lnSpc>
              <a:spcBef>
                <a:spcPts val="300"/>
              </a:spcBef>
              <a:buNone/>
            </a:pPr>
            <a:r>
              <a:rPr lang="en-US" sz="4800" dirty="0" err="1">
                <a:solidFill>
                  <a:schemeClr val="tx1"/>
                </a:solidFill>
              </a:rPr>
              <a:t>GCPU</a:t>
            </a:r>
            <a:r>
              <a:rPr lang="en-US" sz="4800" baseline="-25000" dirty="0" err="1">
                <a:solidFill>
                  <a:schemeClr val="tx1"/>
                </a:solidFill>
              </a:rPr>
              <a:t>k</a:t>
            </a:r>
            <a:r>
              <a:rPr lang="en-US" sz="4800" dirty="0">
                <a:solidFill>
                  <a:schemeClr val="tx1"/>
                </a:solidFill>
              </a:rPr>
              <a:t>(</a:t>
            </a:r>
            <a:r>
              <a:rPr lang="en-US" sz="4800" i="1" dirty="0" err="1">
                <a:solidFill>
                  <a:schemeClr val="tx1"/>
                </a:solidFill>
              </a:rPr>
              <a:t>i</a:t>
            </a:r>
            <a:r>
              <a:rPr lang="en-US" sz="4800" dirty="0">
                <a:solidFill>
                  <a:schemeClr val="tx1"/>
                </a:solidFill>
              </a:rPr>
              <a:t>)    </a:t>
            </a:r>
            <a:r>
              <a:rPr lang="en-US" sz="4800" dirty="0" smtClean="0">
                <a:solidFill>
                  <a:schemeClr val="tx1"/>
                </a:solidFill>
              </a:rPr>
              <a:t>=   </a:t>
            </a:r>
            <a:r>
              <a:rPr lang="en-US" sz="4800" dirty="0">
                <a:solidFill>
                  <a:schemeClr val="tx1"/>
                </a:solidFill>
              </a:rPr>
              <a:t>measure of processor utilization of group </a:t>
            </a:r>
            <a:r>
              <a:rPr lang="en-US" sz="4800" i="1" dirty="0">
                <a:solidFill>
                  <a:schemeClr val="tx1"/>
                </a:solidFill>
              </a:rPr>
              <a:t>k</a:t>
            </a:r>
            <a:r>
              <a:rPr lang="en-US" sz="4800" dirty="0">
                <a:solidFill>
                  <a:schemeClr val="tx1"/>
                </a:solidFill>
              </a:rPr>
              <a:t> through interval </a:t>
            </a:r>
            <a:r>
              <a:rPr lang="en-US" sz="4800" i="1" dirty="0" err="1">
                <a:solidFill>
                  <a:schemeClr val="tx1"/>
                </a:solidFill>
              </a:rPr>
              <a:t>i</a:t>
            </a:r>
            <a:r>
              <a:rPr lang="en-US" sz="4800" dirty="0">
                <a:solidFill>
                  <a:schemeClr val="tx1"/>
                </a:solidFill>
              </a:rPr>
              <a:t>,</a:t>
            </a:r>
          </a:p>
          <a:p>
            <a:pPr marL="0" indent="0">
              <a:lnSpc>
                <a:spcPct val="120000"/>
              </a:lnSpc>
              <a:spcBef>
                <a:spcPts val="300"/>
              </a:spcBef>
              <a:buNone/>
            </a:pPr>
            <a:r>
              <a:rPr lang="en-US" sz="4800" dirty="0" err="1">
                <a:solidFill>
                  <a:schemeClr val="tx1"/>
                </a:solidFill>
              </a:rPr>
              <a:t>P</a:t>
            </a:r>
            <a:r>
              <a:rPr lang="en-US" sz="4800" baseline="-25000" dirty="0" err="1">
                <a:solidFill>
                  <a:schemeClr val="tx1"/>
                </a:solidFill>
              </a:rPr>
              <a:t>j</a:t>
            </a:r>
            <a:r>
              <a:rPr lang="en-US" sz="4800" dirty="0">
                <a:solidFill>
                  <a:schemeClr val="tx1"/>
                </a:solidFill>
              </a:rPr>
              <a:t>(</a:t>
            </a:r>
            <a:r>
              <a:rPr lang="en-US" sz="4800" i="1" dirty="0" err="1">
                <a:solidFill>
                  <a:schemeClr val="tx1"/>
                </a:solidFill>
              </a:rPr>
              <a:t>i</a:t>
            </a:r>
            <a:r>
              <a:rPr lang="en-US" sz="4800" dirty="0">
                <a:solidFill>
                  <a:schemeClr val="tx1"/>
                </a:solidFill>
              </a:rPr>
              <a:t>)              =   priority of process </a:t>
            </a:r>
            <a:r>
              <a:rPr lang="en-US" sz="4800" i="1" dirty="0">
                <a:solidFill>
                  <a:schemeClr val="tx1"/>
                </a:solidFill>
              </a:rPr>
              <a:t>j</a:t>
            </a:r>
            <a:r>
              <a:rPr lang="en-US" sz="4800" dirty="0">
                <a:solidFill>
                  <a:schemeClr val="tx1"/>
                </a:solidFill>
              </a:rPr>
              <a:t> at beginning of interval </a:t>
            </a:r>
            <a:r>
              <a:rPr lang="en-US" sz="4800" i="1" dirty="0" err="1">
                <a:solidFill>
                  <a:schemeClr val="tx1"/>
                </a:solidFill>
              </a:rPr>
              <a:t>i</a:t>
            </a:r>
            <a:r>
              <a:rPr lang="en-US" sz="4800" dirty="0">
                <a:solidFill>
                  <a:schemeClr val="tx1"/>
                </a:solidFill>
              </a:rPr>
              <a:t>; lower values equal</a:t>
            </a:r>
          </a:p>
          <a:p>
            <a:pPr marL="0" indent="0">
              <a:lnSpc>
                <a:spcPct val="120000"/>
              </a:lnSpc>
              <a:spcBef>
                <a:spcPts val="300"/>
              </a:spcBef>
              <a:buNone/>
            </a:pPr>
            <a:r>
              <a:rPr lang="en-US" sz="4800" dirty="0">
                <a:solidFill>
                  <a:schemeClr val="tx1"/>
                </a:solidFill>
              </a:rPr>
              <a:t>	     higher priorities,</a:t>
            </a:r>
          </a:p>
          <a:p>
            <a:pPr marL="0" indent="0">
              <a:lnSpc>
                <a:spcPct val="120000"/>
              </a:lnSpc>
              <a:spcBef>
                <a:spcPts val="300"/>
              </a:spcBef>
              <a:buNone/>
            </a:pPr>
            <a:r>
              <a:rPr lang="en-US" sz="4800" dirty="0">
                <a:solidFill>
                  <a:schemeClr val="tx1"/>
                </a:solidFill>
              </a:rPr>
              <a:t> </a:t>
            </a:r>
            <a:r>
              <a:rPr lang="en-US" sz="4800" dirty="0" err="1">
                <a:solidFill>
                  <a:schemeClr val="tx1"/>
                </a:solidFill>
              </a:rPr>
              <a:t>Base</a:t>
            </a:r>
            <a:r>
              <a:rPr lang="en-US" sz="4800" baseline="-25000" dirty="0" err="1">
                <a:solidFill>
                  <a:schemeClr val="tx1"/>
                </a:solidFill>
              </a:rPr>
              <a:t>j</a:t>
            </a:r>
            <a:r>
              <a:rPr lang="en-US" sz="4800" dirty="0">
                <a:solidFill>
                  <a:schemeClr val="tx1"/>
                </a:solidFill>
              </a:rPr>
              <a:t>          =   base priority of process </a:t>
            </a:r>
            <a:r>
              <a:rPr lang="en-US" sz="4800" i="1" dirty="0">
                <a:solidFill>
                  <a:schemeClr val="tx1"/>
                </a:solidFill>
              </a:rPr>
              <a:t>j</a:t>
            </a:r>
            <a:r>
              <a:rPr lang="en-US" sz="4800" dirty="0">
                <a:solidFill>
                  <a:schemeClr val="tx1"/>
                </a:solidFill>
              </a:rPr>
              <a:t>, and</a:t>
            </a:r>
          </a:p>
          <a:p>
            <a:pPr marL="0" indent="0">
              <a:lnSpc>
                <a:spcPct val="120000"/>
              </a:lnSpc>
              <a:spcBef>
                <a:spcPts val="300"/>
              </a:spcBef>
              <a:buNone/>
            </a:pPr>
            <a:r>
              <a:rPr lang="en-US" sz="4800" dirty="0">
                <a:solidFill>
                  <a:schemeClr val="tx1"/>
                </a:solidFill>
              </a:rPr>
              <a:t> </a:t>
            </a:r>
            <a:r>
              <a:rPr lang="en-US" sz="4800" dirty="0" err="1">
                <a:solidFill>
                  <a:schemeClr val="tx1"/>
                </a:solidFill>
              </a:rPr>
              <a:t>W</a:t>
            </a:r>
            <a:r>
              <a:rPr lang="en-US" sz="4800" baseline="-25000" dirty="0" err="1">
                <a:solidFill>
                  <a:schemeClr val="tx1"/>
                </a:solidFill>
              </a:rPr>
              <a:t>k</a:t>
            </a:r>
            <a:r>
              <a:rPr lang="en-US" sz="4800" dirty="0">
                <a:solidFill>
                  <a:schemeClr val="tx1"/>
                </a:solidFill>
              </a:rPr>
              <a:t>             </a:t>
            </a:r>
            <a:r>
              <a:rPr lang="en-US" sz="4800" dirty="0" smtClean="0">
                <a:solidFill>
                  <a:schemeClr val="tx1"/>
                </a:solidFill>
              </a:rPr>
              <a:t>=   </a:t>
            </a:r>
            <a:r>
              <a:rPr lang="en-US" sz="4800" dirty="0">
                <a:solidFill>
                  <a:schemeClr val="tx1"/>
                </a:solidFill>
              </a:rPr>
              <a:t>weighting assigned to group </a:t>
            </a:r>
            <a:r>
              <a:rPr lang="en-US" sz="4800" i="1" dirty="0">
                <a:solidFill>
                  <a:schemeClr val="tx1"/>
                </a:solidFill>
              </a:rPr>
              <a:t>k</a:t>
            </a:r>
            <a:r>
              <a:rPr lang="en-US" sz="4800" dirty="0">
                <a:solidFill>
                  <a:schemeClr val="tx1"/>
                </a:solidFill>
              </a:rPr>
              <a:t>, with the constraint that and</a:t>
            </a:r>
          </a:p>
          <a:p>
            <a:pPr marL="0" indent="0">
              <a:lnSpc>
                <a:spcPct val="120000"/>
              </a:lnSpc>
              <a:spcBef>
                <a:spcPts val="300"/>
              </a:spcBef>
              <a:buNone/>
            </a:pPr>
            <a:r>
              <a:rPr lang="en-US" sz="4800" dirty="0">
                <a:solidFill>
                  <a:schemeClr val="tx1"/>
                </a:solidFill>
              </a:rPr>
              <a:t>	     0 &lt;  </a:t>
            </a:r>
            <a:r>
              <a:rPr lang="en-US" sz="4800" dirty="0" err="1" smtClean="0">
                <a:solidFill>
                  <a:schemeClr val="tx1"/>
                </a:solidFill>
              </a:rPr>
              <a:t>W</a:t>
            </a:r>
            <a:r>
              <a:rPr lang="en-US" sz="4800" baseline="-25000" dirty="0" err="1" smtClean="0">
                <a:solidFill>
                  <a:schemeClr val="tx1"/>
                </a:solidFill>
              </a:rPr>
              <a:t>k</a:t>
            </a:r>
            <a:r>
              <a:rPr lang="en-US" sz="4800" baseline="-25000" dirty="0" smtClean="0">
                <a:solidFill>
                  <a:schemeClr val="tx1"/>
                </a:solidFill>
              </a:rPr>
              <a:t> </a:t>
            </a:r>
            <a:r>
              <a:rPr lang="en-US" sz="4800" dirty="0" smtClean="0">
                <a:solidFill>
                  <a:schemeClr val="tx1"/>
                </a:solidFill>
              </a:rPr>
              <a:t> </a:t>
            </a:r>
            <a:r>
              <a:rPr lang="en-US" sz="4800" u="sng" dirty="0">
                <a:solidFill>
                  <a:schemeClr val="tx1"/>
                </a:solidFill>
              </a:rPr>
              <a:t>&lt;</a:t>
            </a:r>
            <a:r>
              <a:rPr lang="en-US" sz="4800" dirty="0">
                <a:solidFill>
                  <a:schemeClr val="tx1"/>
                </a:solidFill>
              </a:rPr>
              <a:t> </a:t>
            </a:r>
            <a:r>
              <a:rPr lang="en-US" sz="4800" dirty="0" smtClean="0">
                <a:solidFill>
                  <a:schemeClr val="tx1"/>
                </a:solidFill>
              </a:rPr>
              <a:t> 1 </a:t>
            </a:r>
            <a:r>
              <a:rPr lang="en-US" sz="4800" dirty="0">
                <a:solidFill>
                  <a:schemeClr val="tx1"/>
                </a:solidFill>
              </a:rPr>
              <a:t>and ∑ </a:t>
            </a:r>
            <a:r>
              <a:rPr lang="en-US" sz="4800" dirty="0" err="1">
                <a:solidFill>
                  <a:schemeClr val="tx1"/>
                </a:solidFill>
              </a:rPr>
              <a:t>W</a:t>
            </a:r>
            <a:r>
              <a:rPr lang="en-US" sz="4800" baseline="-25000" dirty="0" err="1">
                <a:solidFill>
                  <a:schemeClr val="tx1"/>
                </a:solidFill>
              </a:rPr>
              <a:t>k</a:t>
            </a:r>
            <a:r>
              <a:rPr lang="en-US" sz="4800" baseline="-25000" dirty="0">
                <a:solidFill>
                  <a:schemeClr val="tx1"/>
                </a:solidFill>
              </a:rPr>
              <a:t> </a:t>
            </a:r>
            <a:r>
              <a:rPr lang="en-US" sz="4800" dirty="0">
                <a:solidFill>
                  <a:schemeClr val="tx1"/>
                </a:solidFill>
              </a:rPr>
              <a:t>= 1.</a:t>
            </a:r>
            <a:endParaRPr lang="en-US" sz="4800" baseline="-25000" dirty="0">
              <a:solidFill>
                <a:schemeClr val="tx1"/>
              </a:solidFill>
            </a:endParaRPr>
          </a:p>
          <a:p>
            <a:pPr marL="0" indent="0">
              <a:lnSpc>
                <a:spcPct val="120000"/>
              </a:lnSpc>
              <a:spcBef>
                <a:spcPts val="300"/>
              </a:spcBef>
              <a:buNone/>
            </a:pPr>
            <a:endParaRPr lang="en-US" sz="4800" dirty="0"/>
          </a:p>
          <a:p>
            <a:pPr marL="0" indent="0">
              <a:lnSpc>
                <a:spcPct val="120000"/>
              </a:lnSpc>
              <a:spcBef>
                <a:spcPts val="300"/>
              </a:spcBef>
              <a:buNone/>
            </a:pPr>
            <a:endParaRPr lang="en-US" sz="4800" dirty="0"/>
          </a:p>
        </p:txBody>
      </p:sp>
      <p:sp>
        <p:nvSpPr>
          <p:cNvPr id="4" name="Footer Placeholder 3"/>
          <p:cNvSpPr>
            <a:spLocks noGrp="1"/>
          </p:cNvSpPr>
          <p:nvPr>
            <p:ph type="ftr" sz="quarter" idx="11"/>
          </p:nvPr>
        </p:nvSpPr>
        <p:spPr>
          <a:xfrm>
            <a:off x="318246" y="6492875"/>
            <a:ext cx="7606553" cy="365125"/>
          </a:xfrm>
        </p:spPr>
        <p:txBody>
          <a:bodyPr/>
          <a:lstStyle/>
          <a:p>
            <a:pPr>
              <a:defRPr/>
            </a:pPr>
            <a:r>
              <a:rPr lang="en-US" dirty="0" smtClean="0"/>
              <a:t>© 2017 Pearson Education, Inc., Hoboken, NJ. All rights reserved.</a:t>
            </a:r>
            <a:endParaRPr lang="en-US" dirty="0"/>
          </a:p>
        </p:txBody>
      </p:sp>
      <p:sp>
        <p:nvSpPr>
          <p:cNvPr id="6" name="TextBox 5"/>
          <p:cNvSpPr txBox="1"/>
          <p:nvPr/>
        </p:nvSpPr>
        <p:spPr>
          <a:xfrm>
            <a:off x="658813" y="2044351"/>
            <a:ext cx="5452198" cy="369332"/>
          </a:xfrm>
          <a:prstGeom prst="rect">
            <a:avLst/>
          </a:prstGeom>
          <a:noFill/>
        </p:spPr>
        <p:txBody>
          <a:bodyPr wrap="none" rtlCol="0">
            <a:spAutoFit/>
          </a:bodyPr>
          <a:lstStyle/>
          <a:p>
            <a:pPr>
              <a:buClr>
                <a:schemeClr val="accent1"/>
              </a:buClr>
            </a:pPr>
            <a:r>
              <a:rPr lang="en-US" dirty="0">
                <a:latin typeface="+mj-lt"/>
              </a:rPr>
              <a:t>The following formulas apply for process </a:t>
            </a:r>
            <a:r>
              <a:rPr lang="en-US" i="1" dirty="0">
                <a:latin typeface="+mj-lt"/>
              </a:rPr>
              <a:t>j</a:t>
            </a:r>
            <a:r>
              <a:rPr lang="en-US" dirty="0">
                <a:latin typeface="+mj-lt"/>
              </a:rPr>
              <a:t> in group </a:t>
            </a:r>
            <a:r>
              <a:rPr lang="en-US" i="1" dirty="0">
                <a:latin typeface="+mj-lt"/>
              </a:rPr>
              <a:t>k</a:t>
            </a:r>
            <a:r>
              <a:rPr lang="en-US" dirty="0">
                <a:latin typeface="+mj-lt"/>
              </a:rPr>
              <a:t> </a:t>
            </a:r>
            <a:r>
              <a:rPr lang="en-US" dirty="0" smtClean="0">
                <a:latin typeface="+mj-lt"/>
              </a:rPr>
              <a:t>:</a:t>
            </a:r>
            <a:endParaRPr lang="en-US" dirty="0">
              <a:latin typeface="+mj-lt"/>
            </a:endParaRPr>
          </a:p>
        </p:txBody>
      </p:sp>
      <p:sp>
        <p:nvSpPr>
          <p:cNvPr id="7" name="Rectangle 6"/>
          <p:cNvSpPr/>
          <p:nvPr/>
        </p:nvSpPr>
        <p:spPr>
          <a:xfrm>
            <a:off x="457199" y="2133600"/>
            <a:ext cx="152401"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46025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6.pdf"/>
          <p:cNvPicPr>
            <a:picLocks noChangeAspect="1"/>
          </p:cNvPicPr>
          <p:nvPr/>
        </p:nvPicPr>
        <p:blipFill>
          <a:blip r:embed="rId3"/>
          <a:srcRect t="10000" b="10000"/>
          <a:stretch>
            <a:fillRect/>
          </a:stretch>
        </p:blipFill>
        <p:spPr>
          <a:xfrm>
            <a:off x="762000" y="609600"/>
            <a:ext cx="5771275" cy="5974979"/>
          </a:xfrm>
          <a:prstGeom prst="rect">
            <a:avLst/>
          </a:prstGeom>
        </p:spPr>
      </p:pic>
      <p:sp>
        <p:nvSpPr>
          <p:cNvPr id="2" name="Footer Placeholder 1"/>
          <p:cNvSpPr>
            <a:spLocks noGrp="1"/>
          </p:cNvSpPr>
          <p:nvPr>
            <p:ph type="ftr" sz="quarter" idx="11"/>
          </p:nvPr>
        </p:nvSpPr>
        <p:spPr>
          <a:xfrm>
            <a:off x="318246" y="6492875"/>
            <a:ext cx="6387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xmlns:mv="urn:schemas-microsoft-com:mac:vml">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2"/>
            <a:ext cx="8229600" cy="1220147"/>
          </a:xfrm>
        </p:spPr>
        <p:txBody>
          <a:bodyPr/>
          <a:lstStyle/>
          <a:p>
            <a:pPr algn="l"/>
            <a:r>
              <a:rPr lang="en-US" sz="4800" dirty="0" smtClean="0">
                <a:solidFill>
                  <a:schemeClr val="accent3">
                    <a:lumMod val="50000"/>
                  </a:schemeClr>
                </a:solidFill>
              </a:rPr>
              <a:t>Traditional UNIX Scheduling</a:t>
            </a:r>
            <a:endParaRPr lang="en-US" sz="4800" dirty="0">
              <a:solidFill>
                <a:schemeClr val="accent3">
                  <a:lumMod val="50000"/>
                </a:schemeClr>
              </a:solidFill>
            </a:endParaRPr>
          </a:p>
        </p:txBody>
      </p:sp>
      <p:sp>
        <p:nvSpPr>
          <p:cNvPr id="3" name="Content Placeholder 2"/>
          <p:cNvSpPr>
            <a:spLocks noGrp="1"/>
          </p:cNvSpPr>
          <p:nvPr>
            <p:ph idx="4294967295"/>
          </p:nvPr>
        </p:nvSpPr>
        <p:spPr>
          <a:xfrm>
            <a:off x="533400" y="2133600"/>
            <a:ext cx="8077200" cy="4267200"/>
          </a:xfrm>
        </p:spPr>
        <p:txBody>
          <a:bodyPr/>
          <a:lstStyle/>
          <a:p>
            <a:r>
              <a:rPr lang="en-US" dirty="0" smtClean="0"/>
              <a:t>Used in both SVR3 and 4.3 BSD UNIX</a:t>
            </a:r>
          </a:p>
          <a:p>
            <a:pPr lvl="2"/>
            <a:r>
              <a:rPr lang="en-US" dirty="0"/>
              <a:t>T</a:t>
            </a:r>
            <a:r>
              <a:rPr lang="en-US" dirty="0" smtClean="0"/>
              <a:t>hese systems are primarily targeted at the time-sharing interactive environment</a:t>
            </a:r>
          </a:p>
          <a:p>
            <a:pPr marL="282575" lvl="2">
              <a:spcBef>
                <a:spcPts val="1800"/>
              </a:spcBef>
            </a:pPr>
            <a:r>
              <a:rPr lang="en-US" sz="2000" dirty="0" smtClean="0"/>
              <a:t>Designed to provide good response time for interactive users while ensuring that low-priority background jobs do not starve</a:t>
            </a:r>
          </a:p>
          <a:p>
            <a:pPr marL="282575" lvl="2">
              <a:spcBef>
                <a:spcPts val="1800"/>
              </a:spcBef>
            </a:pPr>
            <a:r>
              <a:rPr lang="en-US" sz="2000" dirty="0" smtClean="0"/>
              <a:t>Employs multilevel feedback using round robin within each of the priority queues</a:t>
            </a:r>
          </a:p>
          <a:p>
            <a:pPr marL="282575" lvl="2">
              <a:spcBef>
                <a:spcPts val="1800"/>
              </a:spcBef>
            </a:pPr>
            <a:r>
              <a:rPr lang="en-US" sz="2000" dirty="0" smtClean="0"/>
              <a:t>Makes use of one-second preemption</a:t>
            </a:r>
          </a:p>
          <a:p>
            <a:pPr marL="282575" lvl="2">
              <a:spcBef>
                <a:spcPts val="1800"/>
              </a:spcBef>
            </a:pPr>
            <a:r>
              <a:rPr lang="en-US" sz="2000" dirty="0" smtClean="0"/>
              <a:t>Priority is based on process type and execution history</a:t>
            </a:r>
          </a:p>
        </p:txBody>
      </p:sp>
      <p:sp>
        <p:nvSpPr>
          <p:cNvPr id="4" name="Footer Placeholder 3"/>
          <p:cNvSpPr>
            <a:spLocks noGrp="1"/>
          </p:cNvSpPr>
          <p:nvPr>
            <p:ph type="ftr" sz="quarter" idx="11"/>
          </p:nvPr>
        </p:nvSpPr>
        <p:spPr>
          <a:xfrm>
            <a:off x="318246" y="6492875"/>
            <a:ext cx="6311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solidFill>
                  <a:schemeClr val="accent3">
                    <a:lumMod val="50000"/>
                  </a:schemeClr>
                </a:solidFill>
              </a:rPr>
              <a:t>Scheduling Formula</a:t>
            </a:r>
            <a:endParaRPr lang="en-NZ" dirty="0">
              <a:solidFill>
                <a:schemeClr val="accent3">
                  <a:lumMod val="50000"/>
                </a:schemeClr>
              </a:solidFill>
            </a:endParaRPr>
          </a:p>
        </p:txBody>
      </p:sp>
      <p:pic>
        <p:nvPicPr>
          <p:cNvPr id="2050" name="Picture 2"/>
          <p:cNvPicPr>
            <a:picLocks noChangeAspect="1" noChangeArrowheads="1"/>
          </p:cNvPicPr>
          <p:nvPr/>
        </p:nvPicPr>
        <p:blipFill>
          <a:blip r:embed="rId3"/>
          <a:srcRect/>
          <a:stretch>
            <a:fillRect/>
          </a:stretch>
        </p:blipFill>
        <p:spPr bwMode="auto">
          <a:xfrm>
            <a:off x="533400" y="2514600"/>
            <a:ext cx="8153400" cy="3581400"/>
          </a:xfrm>
          <a:prstGeom prst="rect">
            <a:avLst/>
          </a:prstGeom>
          <a:ln w="9525">
            <a:noFill/>
            <a:miter lim="800000"/>
            <a:headEnd/>
            <a:tailEnd/>
          </a:ln>
          <a:effectLst/>
        </p:spPr>
      </p:pic>
      <p:sp>
        <p:nvSpPr>
          <p:cNvPr id="3" name="Footer Placeholder 2"/>
          <p:cNvSpPr>
            <a:spLocks noGrp="1"/>
          </p:cNvSpPr>
          <p:nvPr>
            <p:ph type="ftr" sz="quarter" idx="11"/>
          </p:nvPr>
        </p:nvSpPr>
        <p:spPr>
          <a:xfrm>
            <a:off x="318246" y="6492875"/>
            <a:ext cx="7758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sz="6000" dirty="0" smtClean="0">
                <a:solidFill>
                  <a:schemeClr val="accent3">
                    <a:lumMod val="50000"/>
                  </a:schemeClr>
                </a:solidFill>
              </a:rPr>
              <a:t>Bands</a:t>
            </a:r>
            <a:endParaRPr lang="en-US" sz="6000" dirty="0">
              <a:solidFill>
                <a:schemeClr val="accent3">
                  <a:lumMod val="50000"/>
                </a:schemeClr>
              </a:solidFill>
            </a:endParaRPr>
          </a:p>
        </p:txBody>
      </p:sp>
      <p:sp>
        <p:nvSpPr>
          <p:cNvPr id="3" name="Content Placeholder 2"/>
          <p:cNvSpPr>
            <a:spLocks noGrp="1"/>
          </p:cNvSpPr>
          <p:nvPr>
            <p:ph idx="4294967295"/>
          </p:nvPr>
        </p:nvSpPr>
        <p:spPr>
          <a:xfrm>
            <a:off x="1295400" y="2362200"/>
            <a:ext cx="3124200" cy="4038600"/>
          </a:xfrm>
        </p:spPr>
        <p:txBody>
          <a:bodyPr/>
          <a:lstStyle/>
          <a:p>
            <a:r>
              <a:rPr lang="en-US" dirty="0" smtClean="0"/>
              <a:t>Used to optimize access to block devices and to allow the operating system to respond quickly to system calls</a:t>
            </a:r>
          </a:p>
          <a:p>
            <a:r>
              <a:rPr lang="en-US" dirty="0" smtClean="0"/>
              <a:t>In decreasing order of priority, the bands are:</a:t>
            </a:r>
          </a:p>
          <a:p>
            <a:endParaRPr lang="en-US" dirty="0" smtClean="0"/>
          </a:p>
        </p:txBody>
      </p:sp>
      <p:graphicFrame>
        <p:nvGraphicFramePr>
          <p:cNvPr id="5" name="Diagram 4"/>
          <p:cNvGraphicFramePr/>
          <p:nvPr>
            <p:extLst>
              <p:ext uri="{D42A27DB-BD31-4B8C-83A1-F6EECF244321}">
                <p14:modId xmlns:p14="http://schemas.microsoft.com/office/powerpoint/2010/main" val="1944310523"/>
              </p:ext>
            </p:extLst>
          </p:nvPr>
        </p:nvGraphicFramePr>
        <p:xfrm>
          <a:off x="2438400" y="2150730"/>
          <a:ext cx="72390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006353" cy="365125"/>
          </a:xfrm>
        </p:spPr>
        <p:txBody>
          <a:bodyPr/>
          <a:lstStyle/>
          <a:p>
            <a:pPr>
              <a:defRPr/>
            </a:pPr>
            <a:r>
              <a:rPr lang="en-US" smtClean="0"/>
              <a:t>© 2017 Pearson Education, Inc., Hoboken, NJ. </a:t>
            </a:r>
            <a:r>
              <a:rPr lang="en-US" dirty="0" smtClean="0"/>
              <a:t>All rights reserved.</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7.pdf"/>
          <p:cNvPicPr>
            <a:picLocks noChangeAspect="1"/>
          </p:cNvPicPr>
          <p:nvPr/>
        </p:nvPicPr>
        <p:blipFill>
          <a:blip r:embed="rId3"/>
          <a:srcRect l="11765" t="13636" r="14118" b="13636"/>
          <a:stretch>
            <a:fillRect/>
          </a:stretch>
        </p:blipFill>
        <p:spPr>
          <a:xfrm>
            <a:off x="2545825" y="685799"/>
            <a:ext cx="4693175" cy="5959670"/>
          </a:xfrm>
          <a:prstGeom prst="rect">
            <a:avLst/>
          </a:prstGeom>
        </p:spPr>
      </p:pic>
      <p:sp>
        <p:nvSpPr>
          <p:cNvPr id="2" name="Footer Placeholder 1"/>
          <p:cNvSpPr>
            <a:spLocks noGrp="1"/>
          </p:cNvSpPr>
          <p:nvPr>
            <p:ph type="ftr" sz="quarter" idx="11"/>
          </p:nvPr>
        </p:nvSpPr>
        <p:spPr>
          <a:xfrm>
            <a:off x="318246" y="6492875"/>
            <a:ext cx="7377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2.pdf"/>
          <p:cNvPicPr>
            <a:picLocks noChangeAspect="1"/>
          </p:cNvPicPr>
          <p:nvPr/>
        </p:nvPicPr>
        <p:blipFill>
          <a:blip r:embed="rId3"/>
          <a:stretch>
            <a:fillRect/>
          </a:stretch>
        </p:blipFill>
        <p:spPr>
          <a:xfrm>
            <a:off x="1752600" y="-219635"/>
            <a:ext cx="5562600" cy="7198658"/>
          </a:xfrm>
          <a:prstGeom prst="rect">
            <a:avLst/>
          </a:prstGeom>
        </p:spPr>
      </p:pic>
      <p:sp>
        <p:nvSpPr>
          <p:cNvPr id="2" name="Footer Placeholder 1"/>
          <p:cNvSpPr>
            <a:spLocks noGrp="1"/>
          </p:cNvSpPr>
          <p:nvPr>
            <p:ph type="ftr" sz="quarter" idx="11"/>
          </p:nvPr>
        </p:nvSpPr>
        <p:spPr>
          <a:xfrm>
            <a:off x="318246" y="6492875"/>
            <a:ext cx="7149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smtClean="0">
                <a:solidFill>
                  <a:schemeClr val="accent1">
                    <a:lumMod val="75000"/>
                  </a:schemeClr>
                </a:solidFill>
              </a:rPr>
              <a:t>Summary</a:t>
            </a:r>
            <a:endParaRPr lang="en-US" sz="6600" dirty="0">
              <a:solidFill>
                <a:schemeClr val="accent1">
                  <a:lumMod val="75000"/>
                </a:schemeClr>
              </a:solidFill>
            </a:endParaRPr>
          </a:p>
        </p:txBody>
      </p:sp>
      <p:sp>
        <p:nvSpPr>
          <p:cNvPr id="7" name="Content Placeholder 6"/>
          <p:cNvSpPr>
            <a:spLocks noGrp="1"/>
          </p:cNvSpPr>
          <p:nvPr>
            <p:ph sz="half" idx="1"/>
          </p:nvPr>
        </p:nvSpPr>
        <p:spPr>
          <a:xfrm>
            <a:off x="4828032" y="2438400"/>
            <a:ext cx="3858768" cy="4419600"/>
          </a:xfrm>
        </p:spPr>
        <p:txBody>
          <a:bodyPr>
            <a:normAutofit fontScale="77500" lnSpcReduction="20000"/>
          </a:bodyPr>
          <a:lstStyle/>
          <a:p>
            <a:pPr>
              <a:lnSpc>
                <a:spcPct val="120000"/>
              </a:lnSpc>
            </a:pPr>
            <a:r>
              <a:rPr lang="en-US" sz="3892" dirty="0" smtClean="0"/>
              <a:t>Scheduling algorithms</a:t>
            </a:r>
          </a:p>
          <a:p>
            <a:pPr lvl="2">
              <a:lnSpc>
                <a:spcPct val="120000"/>
              </a:lnSpc>
              <a:spcBef>
                <a:spcPts val="0"/>
              </a:spcBef>
            </a:pPr>
            <a:r>
              <a:rPr lang="en-US" sz="2900" dirty="0"/>
              <a:t>Short-term scheduling criteria</a:t>
            </a:r>
          </a:p>
          <a:p>
            <a:pPr lvl="2">
              <a:lnSpc>
                <a:spcPct val="120000"/>
              </a:lnSpc>
              <a:spcBef>
                <a:spcPts val="0"/>
              </a:spcBef>
            </a:pPr>
            <a:r>
              <a:rPr lang="en-US" sz="2900" dirty="0"/>
              <a:t>The use of priorities</a:t>
            </a:r>
          </a:p>
          <a:p>
            <a:pPr lvl="2">
              <a:lnSpc>
                <a:spcPct val="120000"/>
              </a:lnSpc>
              <a:spcBef>
                <a:spcPts val="0"/>
              </a:spcBef>
            </a:pPr>
            <a:r>
              <a:rPr lang="en-US" sz="2900" dirty="0"/>
              <a:t>Alternative scheduling policies</a:t>
            </a:r>
          </a:p>
          <a:p>
            <a:pPr lvl="2">
              <a:lnSpc>
                <a:spcPct val="120000"/>
              </a:lnSpc>
              <a:spcBef>
                <a:spcPts val="0"/>
              </a:spcBef>
            </a:pPr>
            <a:r>
              <a:rPr lang="en-US" sz="2900" dirty="0"/>
              <a:t>Performance comparison</a:t>
            </a:r>
          </a:p>
          <a:p>
            <a:pPr lvl="2">
              <a:lnSpc>
                <a:spcPct val="120000"/>
              </a:lnSpc>
              <a:spcBef>
                <a:spcPts val="0"/>
              </a:spcBef>
            </a:pPr>
            <a:r>
              <a:rPr lang="en-US" sz="2900" dirty="0"/>
              <a:t>Fair-share scheduling</a:t>
            </a:r>
          </a:p>
        </p:txBody>
      </p:sp>
      <p:sp>
        <p:nvSpPr>
          <p:cNvPr id="9" name="Content Placeholder 8"/>
          <p:cNvSpPr>
            <a:spLocks noGrp="1"/>
          </p:cNvSpPr>
          <p:nvPr>
            <p:ph sz="half" idx="14"/>
          </p:nvPr>
        </p:nvSpPr>
        <p:spPr>
          <a:xfrm>
            <a:off x="658906" y="2286000"/>
            <a:ext cx="3760694" cy="4114800"/>
          </a:xfrm>
        </p:spPr>
        <p:txBody>
          <a:bodyPr>
            <a:normAutofit fontScale="70000" lnSpcReduction="20000"/>
          </a:bodyPr>
          <a:lstStyle/>
          <a:p>
            <a:pPr>
              <a:lnSpc>
                <a:spcPct val="120000"/>
              </a:lnSpc>
              <a:spcBef>
                <a:spcPts val="600"/>
              </a:spcBef>
            </a:pPr>
            <a:r>
              <a:rPr lang="en-US" sz="3892" dirty="0" smtClean="0"/>
              <a:t>Types of processor scheduling</a:t>
            </a:r>
          </a:p>
          <a:p>
            <a:pPr lvl="2">
              <a:lnSpc>
                <a:spcPct val="120000"/>
              </a:lnSpc>
              <a:spcBef>
                <a:spcPts val="0"/>
              </a:spcBef>
            </a:pPr>
            <a:r>
              <a:rPr lang="en-US" sz="3200" dirty="0" smtClean="0"/>
              <a:t>Long-term scheduling</a:t>
            </a:r>
          </a:p>
          <a:p>
            <a:pPr lvl="2">
              <a:lnSpc>
                <a:spcPct val="120000"/>
              </a:lnSpc>
              <a:spcBef>
                <a:spcPts val="0"/>
              </a:spcBef>
            </a:pPr>
            <a:r>
              <a:rPr lang="en-US" sz="3200" dirty="0" smtClean="0"/>
              <a:t>Medium-term scheduling</a:t>
            </a:r>
          </a:p>
          <a:p>
            <a:pPr lvl="2">
              <a:lnSpc>
                <a:spcPct val="120000"/>
              </a:lnSpc>
              <a:spcBef>
                <a:spcPts val="0"/>
              </a:spcBef>
            </a:pPr>
            <a:r>
              <a:rPr lang="en-US" sz="3200" dirty="0" smtClean="0"/>
              <a:t>Short-term scheduling</a:t>
            </a:r>
          </a:p>
          <a:p>
            <a:pPr>
              <a:lnSpc>
                <a:spcPct val="120000"/>
              </a:lnSpc>
              <a:spcBef>
                <a:spcPts val="600"/>
              </a:spcBef>
            </a:pPr>
            <a:r>
              <a:rPr lang="en-US" sz="3892" dirty="0" smtClean="0"/>
              <a:t>Traditional UNIX scheduling</a:t>
            </a:r>
          </a:p>
        </p:txBody>
      </p:sp>
      <p:sp>
        <p:nvSpPr>
          <p:cNvPr id="3" name="Footer Placeholder 2"/>
          <p:cNvSpPr>
            <a:spLocks noGrp="1"/>
          </p:cNvSpPr>
          <p:nvPr>
            <p:ph type="ftr" sz="quarter" idx="11"/>
          </p:nvPr>
        </p:nvSpPr>
        <p:spPr>
          <a:xfrm>
            <a:off x="318246" y="6492875"/>
            <a:ext cx="6920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tretch>
            <a:fillRect/>
          </a:stretch>
        </p:blipFill>
        <p:spPr>
          <a:xfrm>
            <a:off x="1" y="96982"/>
            <a:ext cx="9144000" cy="7065818"/>
          </a:xfrm>
          <a:prstGeom prst="rect">
            <a:avLst/>
          </a:prstGeom>
        </p:spPr>
      </p:pic>
      <p:sp>
        <p:nvSpPr>
          <p:cNvPr id="2" name="Footer Placeholder 1"/>
          <p:cNvSpPr>
            <a:spLocks noGrp="1"/>
          </p:cNvSpPr>
          <p:nvPr>
            <p:ph type="ftr" sz="quarter" idx="11"/>
          </p:nvPr>
        </p:nvSpPr>
        <p:spPr>
          <a:xfrm>
            <a:off x="318246" y="6492875"/>
            <a:ext cx="5930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824788" cy="1323041"/>
          </a:xfrm>
        </p:spPr>
        <p:txBody>
          <a:bodyPr/>
          <a:lstStyle/>
          <a:p>
            <a:r>
              <a:rPr lang="en-US" dirty="0" smtClean="0">
                <a:solidFill>
                  <a:schemeClr val="accent5">
                    <a:lumMod val="50000"/>
                  </a:schemeClr>
                </a:solidFill>
                <a:effectLst>
                  <a:outerShdw blurRad="38100" dist="38100" dir="2700000" algn="tl">
                    <a:srgbClr val="000000">
                      <a:alpha val="43137"/>
                    </a:srgbClr>
                  </a:outerShdw>
                </a:effectLst>
              </a:rPr>
              <a:t>Long-Term Scheduler</a:t>
            </a:r>
            <a:endParaRPr lang="en-US"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09600" y="2286000"/>
            <a:ext cx="3048000" cy="4038599"/>
          </a:xfrm>
        </p:spPr>
        <p:txBody>
          <a:bodyPr>
            <a:normAutofit fontScale="92500" lnSpcReduction="10000"/>
          </a:bodyPr>
          <a:lstStyle/>
          <a:p>
            <a:r>
              <a:rPr lang="en-US" dirty="0" smtClean="0"/>
              <a:t>Determines which programs are admitted to the system for processing</a:t>
            </a:r>
          </a:p>
          <a:p>
            <a:r>
              <a:rPr lang="en-US" dirty="0" smtClean="0"/>
              <a:t>Controls the degree of multiprogramming</a:t>
            </a:r>
          </a:p>
          <a:p>
            <a:pPr lvl="2"/>
            <a:r>
              <a:rPr lang="en-US" dirty="0"/>
              <a:t>T</a:t>
            </a:r>
            <a:r>
              <a:rPr lang="en-US" dirty="0" smtClean="0"/>
              <a:t>he more processes that are created, the smaller the percentage of time that each process can be executed</a:t>
            </a:r>
          </a:p>
          <a:p>
            <a:pPr lvl="2"/>
            <a:r>
              <a:rPr lang="en-US" dirty="0"/>
              <a:t>M</a:t>
            </a:r>
            <a:r>
              <a:rPr lang="en-US" dirty="0" smtClean="0"/>
              <a:t>ay limit to provide satisfactory service to the current set of processes</a:t>
            </a:r>
          </a:p>
          <a:p>
            <a:pPr lvl="3"/>
            <a:endParaRPr lang="en-US" dirty="0" smtClean="0"/>
          </a:p>
          <a:p>
            <a:endParaRPr lang="en-US" dirty="0"/>
          </a:p>
        </p:txBody>
      </p:sp>
      <p:graphicFrame>
        <p:nvGraphicFramePr>
          <p:cNvPr id="5" name="Diagram 4"/>
          <p:cNvGraphicFramePr/>
          <p:nvPr>
            <p:extLst>
              <p:ext uri="{D42A27DB-BD31-4B8C-83A1-F6EECF244321}">
                <p14:modId xmlns:p14="http://schemas.microsoft.com/office/powerpoint/2010/main" val="2017305647"/>
              </p:ext>
            </p:extLst>
          </p:nvPr>
        </p:nvGraphicFramePr>
        <p:xfrm>
          <a:off x="3048000" y="2057399"/>
          <a:ext cx="6477000" cy="443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006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24788" cy="1323041"/>
          </a:xfrm>
        </p:spPr>
        <p:txBody>
          <a:bodyPr/>
          <a:lstStyle/>
          <a:p>
            <a:pPr algn="l"/>
            <a:r>
              <a:rPr lang="en-US" dirty="0" smtClean="0">
                <a:solidFill>
                  <a:schemeClr val="accent5">
                    <a:lumMod val="50000"/>
                  </a:schemeClr>
                </a:solidFill>
              </a:rPr>
              <a:t>Medium-Term Scheduling</a:t>
            </a:r>
            <a:endParaRPr lang="en-US" dirty="0">
              <a:solidFill>
                <a:schemeClr val="accent5">
                  <a:lumMod val="50000"/>
                </a:schemeClr>
              </a:solidFill>
            </a:endParaRPr>
          </a:p>
        </p:txBody>
      </p:sp>
      <p:sp>
        <p:nvSpPr>
          <p:cNvPr id="3" name="Content Placeholder 2"/>
          <p:cNvSpPr>
            <a:spLocks noGrp="1"/>
          </p:cNvSpPr>
          <p:nvPr>
            <p:ph sz="half" idx="1"/>
          </p:nvPr>
        </p:nvSpPr>
        <p:spPr>
          <a:xfrm>
            <a:off x="654050" y="2286000"/>
            <a:ext cx="7848600" cy="4038599"/>
          </a:xfrm>
        </p:spPr>
        <p:txBody>
          <a:bodyPr/>
          <a:lstStyle/>
          <a:p>
            <a:r>
              <a:rPr lang="en-US" sz="2400" dirty="0" smtClean="0"/>
              <a:t>Part of the swapping function</a:t>
            </a:r>
          </a:p>
          <a:p>
            <a:r>
              <a:rPr lang="en-US" sz="2400" dirty="0" smtClean="0"/>
              <a:t>Swapping-in decisions are based on the need to manage the degree of multiprogramming</a:t>
            </a:r>
          </a:p>
          <a:p>
            <a:pPr marL="1150938" lvl="2" indent="-300038"/>
            <a:r>
              <a:rPr lang="en-US" sz="2200" dirty="0"/>
              <a:t>C</a:t>
            </a:r>
            <a:r>
              <a:rPr lang="en-US" sz="2200" dirty="0" smtClean="0"/>
              <a:t>onsiders the memory requirements of the          swapped-out processes</a:t>
            </a:r>
          </a:p>
        </p:txBody>
      </p:sp>
      <p:sp>
        <p:nvSpPr>
          <p:cNvPr id="4" name="Footer Placeholder 3"/>
          <p:cNvSpPr>
            <a:spLocks noGrp="1"/>
          </p:cNvSpPr>
          <p:nvPr>
            <p:ph type="ftr" sz="quarter" idx="11"/>
          </p:nvPr>
        </p:nvSpPr>
        <p:spPr>
          <a:xfrm>
            <a:off x="318246" y="6492875"/>
            <a:ext cx="6082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24788" cy="1323041"/>
          </a:xfrm>
        </p:spPr>
        <p:txBody>
          <a:bodyPr/>
          <a:lstStyle/>
          <a:p>
            <a:pPr algn="l"/>
            <a:r>
              <a:rPr lang="en-US" dirty="0" smtClean="0">
                <a:solidFill>
                  <a:schemeClr val="accent5">
                    <a:lumMod val="50000"/>
                  </a:schemeClr>
                </a:solidFill>
              </a:rPr>
              <a:t>Short-Term Scheduling</a:t>
            </a:r>
            <a:endParaRPr lang="en-US" dirty="0">
              <a:solidFill>
                <a:schemeClr val="accent5">
                  <a:lumMod val="50000"/>
                </a:schemeClr>
              </a:solidFill>
            </a:endParaRPr>
          </a:p>
        </p:txBody>
      </p:sp>
      <p:sp>
        <p:nvSpPr>
          <p:cNvPr id="3" name="Content Placeholder 2"/>
          <p:cNvSpPr>
            <a:spLocks noGrp="1"/>
          </p:cNvSpPr>
          <p:nvPr>
            <p:ph sz="half" idx="1"/>
          </p:nvPr>
        </p:nvSpPr>
        <p:spPr>
          <a:xfrm>
            <a:off x="533400" y="2057400"/>
            <a:ext cx="8153400" cy="4800600"/>
          </a:xfrm>
        </p:spPr>
        <p:txBody>
          <a:bodyPr>
            <a:normAutofit/>
          </a:bodyPr>
          <a:lstStyle/>
          <a:p>
            <a:r>
              <a:rPr lang="en-US" sz="2000" dirty="0" smtClean="0"/>
              <a:t>Known as the dispatcher</a:t>
            </a:r>
          </a:p>
          <a:p>
            <a:r>
              <a:rPr lang="en-US" sz="2000" dirty="0" smtClean="0"/>
              <a:t>Executes most frequently</a:t>
            </a:r>
          </a:p>
          <a:p>
            <a:r>
              <a:rPr lang="en-US" sz="2000" dirty="0" smtClean="0"/>
              <a:t>Makes the fine-grained decision of which process to execute next</a:t>
            </a:r>
          </a:p>
          <a:p>
            <a:r>
              <a:rPr lang="en-US" sz="2000" dirty="0" smtClean="0"/>
              <a:t>Invoked when an event occurs that may lead to the blocking of the current process or that may provide an opportunity to preempt a currently running process in favor of another</a:t>
            </a:r>
          </a:p>
          <a:p>
            <a:endParaRPr lang="en-US" dirty="0"/>
          </a:p>
        </p:txBody>
      </p:sp>
      <p:graphicFrame>
        <p:nvGraphicFramePr>
          <p:cNvPr id="4" name="Diagram 3"/>
          <p:cNvGraphicFramePr/>
          <p:nvPr/>
        </p:nvGraphicFramePr>
        <p:xfrm>
          <a:off x="1828800" y="4724400"/>
          <a:ext cx="5638800" cy="172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768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8516</Words>
  <Application>Microsoft Office PowerPoint</Application>
  <PresentationFormat>On-screen Show (4:3)</PresentationFormat>
  <Paragraphs>906</Paragraphs>
  <Slides>50</Slides>
  <Notes>46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61" baseType="lpstr">
      <vt:lpstr>ＭＳ Ｐゴシック</vt:lpstr>
      <vt:lpstr>Arial</vt:lpstr>
      <vt:lpstr>Calibri</vt:lpstr>
      <vt:lpstr>Calisto MT</vt:lpstr>
      <vt:lpstr>Mangal</vt:lpstr>
      <vt:lpstr>Symbol</vt:lpstr>
      <vt:lpstr>Times New Roman</vt:lpstr>
      <vt:lpstr>Wingdings</vt:lpstr>
      <vt:lpstr>Custom Design</vt:lpstr>
      <vt:lpstr>Codex</vt:lpstr>
      <vt:lpstr>Document</vt:lpstr>
      <vt:lpstr>Chapter 9 Uniprocessor Scheduling</vt:lpstr>
      <vt:lpstr>PowerPoint Presentation</vt:lpstr>
      <vt:lpstr>Processor Scheduling</vt:lpstr>
      <vt:lpstr>PowerPoint Presentation</vt:lpstr>
      <vt:lpstr>PowerPoint Presentation</vt:lpstr>
      <vt:lpstr>PowerPoint Presentation</vt:lpstr>
      <vt:lpstr>Long-Term Scheduler</vt:lpstr>
      <vt:lpstr>Medium-Term Scheduling</vt:lpstr>
      <vt:lpstr>Short-Term Scheduling</vt:lpstr>
      <vt:lpstr>Short Term Scheduling Criteria</vt:lpstr>
      <vt:lpstr>Short-Term Scheduling Criteria:  Performance</vt:lpstr>
      <vt:lpstr>PowerPoint Presentation</vt:lpstr>
      <vt:lpstr>PowerPoint Presentation</vt:lpstr>
      <vt:lpstr>PowerPoint Presentation</vt:lpstr>
      <vt:lpstr>Selection Function</vt:lpstr>
      <vt:lpstr>Decision Mode</vt:lpstr>
      <vt:lpstr>Nonpreemptive vs Preemptive</vt:lpstr>
      <vt:lpstr>PowerPoint Presentation</vt:lpstr>
      <vt:lpstr>PowerPoint Presentation</vt:lpstr>
      <vt:lpstr>PowerPoint Presentation</vt:lpstr>
      <vt:lpstr>First-Come-First-Served (FCFS)</vt:lpstr>
      <vt:lpstr>Round Robin</vt:lpstr>
      <vt:lpstr>PowerPoint Presentation</vt:lpstr>
      <vt:lpstr>PowerPoint Presentation</vt:lpstr>
      <vt:lpstr>Shortest Process Next (SPN)</vt:lpstr>
      <vt:lpstr>SPN</vt:lpstr>
      <vt:lpstr>SPN</vt:lpstr>
      <vt:lpstr>PowerPoint Presentation</vt:lpstr>
      <vt:lpstr>PowerPoint Presentation</vt:lpstr>
      <vt:lpstr>PowerPoint Presentation</vt:lpstr>
      <vt:lpstr>Shortest Remaining Time (SRT)</vt:lpstr>
      <vt:lpstr>Highest Response Ratio Next (HRRN)</vt:lpstr>
      <vt:lpstr>Feedback scheduling </vt:lpstr>
      <vt:lpstr>Feedback scheduling </vt:lpstr>
      <vt:lpstr>PowerPoint Presentation</vt:lpstr>
      <vt:lpstr>Performance Comparison</vt:lpstr>
      <vt:lpstr>PowerPoint Presentation</vt:lpstr>
      <vt:lpstr>PowerPoint Presentation</vt:lpstr>
      <vt:lpstr>PowerPoint Presentation</vt:lpstr>
      <vt:lpstr>PowerPoint Presentation</vt:lpstr>
      <vt:lpstr>PowerPoint Presentation</vt:lpstr>
      <vt:lpstr>PowerPoint Presentation</vt:lpstr>
      <vt:lpstr>Fair-Share Scheduling</vt:lpstr>
      <vt:lpstr>Fair Share Scheduler (FFS)</vt:lpstr>
      <vt:lpstr>PowerPoint Presentation</vt:lpstr>
      <vt:lpstr>Traditional UNIX Scheduling</vt:lpstr>
      <vt:lpstr>Scheduling Formula</vt:lpstr>
      <vt:lpstr>Bands</vt:lpstr>
      <vt:lpstr>PowerPoint Presentation</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2017-04-20T03:20:15Z</dcterms:created>
  <dcterms:modified xsi:type="dcterms:W3CDTF">2017-12-13T13:31:31Z</dcterms:modified>
</cp:coreProperties>
</file>