
<file path=[Content_Types].xml><?xml version="1.0" encoding="utf-8"?>
<Types xmlns="http://schemas.openxmlformats.org/package/2006/content-types">
  <Default Extension="png" ContentType="image/png"/>
  <Default Extension="bin" ContentType="application/vnd.openxmlformats-officedocument.oleObject"/>
  <Default Extension="pdf" ContentType="application/pd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0"/>
  </p:notesMasterIdLst>
  <p:handoutMasterIdLst>
    <p:handoutMasterId r:id="rId81"/>
  </p:handoutMasterIdLst>
  <p:sldIdLst>
    <p:sldId id="256" r:id="rId2"/>
    <p:sldId id="257" r:id="rId3"/>
    <p:sldId id="258" r:id="rId4"/>
    <p:sldId id="336" r:id="rId5"/>
    <p:sldId id="259" r:id="rId6"/>
    <p:sldId id="260" r:id="rId7"/>
    <p:sldId id="265" r:id="rId8"/>
    <p:sldId id="261" r:id="rId9"/>
    <p:sldId id="262" r:id="rId10"/>
    <p:sldId id="264" r:id="rId11"/>
    <p:sldId id="266" r:id="rId12"/>
    <p:sldId id="267" r:id="rId13"/>
    <p:sldId id="335" r:id="rId14"/>
    <p:sldId id="268" r:id="rId15"/>
    <p:sldId id="269" r:id="rId16"/>
    <p:sldId id="337" r:id="rId17"/>
    <p:sldId id="270" r:id="rId18"/>
    <p:sldId id="271" r:id="rId19"/>
    <p:sldId id="334" r:id="rId20"/>
    <p:sldId id="272" r:id="rId21"/>
    <p:sldId id="273" r:id="rId22"/>
    <p:sldId id="274" r:id="rId23"/>
    <p:sldId id="279" r:id="rId24"/>
    <p:sldId id="275" r:id="rId25"/>
    <p:sldId id="276" r:id="rId26"/>
    <p:sldId id="277" r:id="rId27"/>
    <p:sldId id="278" r:id="rId28"/>
    <p:sldId id="280" r:id="rId29"/>
    <p:sldId id="281" r:id="rId30"/>
    <p:sldId id="282" r:id="rId31"/>
    <p:sldId id="283" r:id="rId32"/>
    <p:sldId id="284" r:id="rId33"/>
    <p:sldId id="285" r:id="rId34"/>
    <p:sldId id="286" r:id="rId35"/>
    <p:sldId id="287" r:id="rId36"/>
    <p:sldId id="288" r:id="rId37"/>
    <p:sldId id="289" r:id="rId38"/>
    <p:sldId id="290" r:id="rId39"/>
    <p:sldId id="292" r:id="rId40"/>
    <p:sldId id="293" r:id="rId41"/>
    <p:sldId id="294" r:id="rId42"/>
    <p:sldId id="295" r:id="rId43"/>
    <p:sldId id="296" r:id="rId44"/>
    <p:sldId id="298" r:id="rId45"/>
    <p:sldId id="300" r:id="rId46"/>
    <p:sldId id="301" r:id="rId47"/>
    <p:sldId id="302" r:id="rId48"/>
    <p:sldId id="303" r:id="rId49"/>
    <p:sldId id="304" r:id="rId50"/>
    <p:sldId id="306" r:id="rId51"/>
    <p:sldId id="338" r:id="rId52"/>
    <p:sldId id="339" r:id="rId53"/>
    <p:sldId id="307" r:id="rId54"/>
    <p:sldId id="308" r:id="rId55"/>
    <p:sldId id="309" r:id="rId56"/>
    <p:sldId id="310"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506" autoAdjust="0"/>
    <p:restoredTop sz="90929"/>
  </p:normalViewPr>
  <p:slideViewPr>
    <p:cSldViewPr>
      <p:cViewPr varScale="1">
        <p:scale>
          <a:sx n="104" d="100"/>
          <a:sy n="104" d="100"/>
        </p:scale>
        <p:origin x="24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095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095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095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137EC0B-1BC4-4C4C-BF2A-D2ECBBCBB125}" type="slidenum">
              <a:rPr lang="en-US" altLang="en-US"/>
              <a:pPr/>
              <a:t>‹#›</a:t>
            </a:fld>
            <a:endParaRPr lang="en-US" altLang="en-US"/>
          </a:p>
        </p:txBody>
      </p:sp>
    </p:spTree>
    <p:extLst>
      <p:ext uri="{BB962C8B-B14F-4D97-AF65-F5344CB8AC3E}">
        <p14:creationId xmlns:p14="http://schemas.microsoft.com/office/powerpoint/2010/main" val="333042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02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523374D-BE4C-4E3F-9561-0BCA02603E76}" type="slidenum">
              <a:rPr lang="en-US" altLang="en-US"/>
              <a:pPr/>
              <a:t>‹#›</a:t>
            </a:fld>
            <a:endParaRPr lang="en-US" altLang="en-US"/>
          </a:p>
        </p:txBody>
      </p:sp>
    </p:spTree>
    <p:extLst>
      <p:ext uri="{BB962C8B-B14F-4D97-AF65-F5344CB8AC3E}">
        <p14:creationId xmlns:p14="http://schemas.microsoft.com/office/powerpoint/2010/main" val="42538636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67429C-76E5-4AE2-B739-F99C584372A2}" type="slidenum">
              <a:rPr lang="en-US" altLang="en-US"/>
              <a:pPr/>
              <a:t>1</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14271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8E12EF-FAF4-4DF4-B923-6FCB5C03AF6B}" type="slidenum">
              <a:rPr lang="en-US" altLang="en-US"/>
              <a:pPr/>
              <a:t>10</a:t>
            </a:fld>
            <a:endParaRPr lang="en-US" alt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40880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9BC5F9-2FA7-4DDB-8428-7D4D386A5778}" type="slidenum">
              <a:rPr lang="en-US" altLang="en-US"/>
              <a:pPr/>
              <a:t>11</a:t>
            </a:fld>
            <a:endParaRPr lang="en-US" alt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2644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C54953-70AA-4625-AD65-7D6428FE76A1}" type="slidenum">
              <a:rPr lang="en-US" altLang="en-US"/>
              <a:pPr/>
              <a:t>12</a:t>
            </a:fld>
            <a:endParaRPr lang="en-US" alt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20378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AD8ED8-F5FF-4E64-9287-5BC738A6BBB9}" type="slidenum">
              <a:rPr lang="en-US" altLang="en-US"/>
              <a:pPr/>
              <a:t>13</a:t>
            </a:fld>
            <a:endParaRPr lang="en-US" alt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97231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479959-CFB6-4C0D-A35C-D7A2A11AE49A}" type="slidenum">
              <a:rPr lang="en-US" altLang="en-US"/>
              <a:pPr/>
              <a:t>14</a:t>
            </a:fld>
            <a:endParaRPr lang="en-US" alt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55008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8635DD-C540-4948-959A-DCA454FE5A78}" type="slidenum">
              <a:rPr lang="en-US" altLang="en-US"/>
              <a:pPr/>
              <a:t>15</a:t>
            </a:fld>
            <a:endParaRPr lang="en-US" alt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145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2346F-7331-4A4A-A847-DE9AAFB91778}" type="slidenum">
              <a:rPr lang="en-US" altLang="en-US"/>
              <a:pPr/>
              <a:t>16</a:t>
            </a:fld>
            <a:endParaRPr lang="en-US" alt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7145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271CBB-84A2-429B-969B-DCE5433AA093}" type="slidenum">
              <a:rPr lang="en-US" altLang="en-US"/>
              <a:pPr/>
              <a:t>17</a:t>
            </a:fld>
            <a:endParaRPr lang="en-US" alt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8797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0708C5-57FE-4C76-8337-A4756C682368}" type="slidenum">
              <a:rPr lang="en-US" altLang="en-US"/>
              <a:pPr/>
              <a:t>18</a:t>
            </a:fld>
            <a:endParaRPr lang="en-US" alt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9730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216C47-F3C8-4516-963B-825FD8DFFCDA}" type="slidenum">
              <a:rPr lang="en-US" altLang="en-US"/>
              <a:pPr/>
              <a:t>19</a:t>
            </a:fld>
            <a:endParaRPr lang="en-US" alt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38298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A57EC-7719-4C88-8B46-FCB6FA5A7562}" type="slidenum">
              <a:rPr lang="en-US" altLang="en-US"/>
              <a:pPr/>
              <a:t>2</a:t>
            </a:fld>
            <a:endParaRPr lang="en-US" alt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41234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25A8AE-54B0-4010-B199-ACC086BD0582}" type="slidenum">
              <a:rPr lang="en-US" altLang="en-US"/>
              <a:pPr/>
              <a:t>20</a:t>
            </a:fld>
            <a:endParaRPr lang="en-US" alt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07743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568B8-6D9C-4416-8CD7-7822F09D9056}" type="slidenum">
              <a:rPr lang="en-US" altLang="en-US"/>
              <a:pPr/>
              <a:t>21</a:t>
            </a:fld>
            <a:endParaRPr lang="en-US" alt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2489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923908-09B1-4842-803B-804A4B629442}" type="slidenum">
              <a:rPr lang="en-US" altLang="en-US"/>
              <a:pPr/>
              <a:t>22</a:t>
            </a:fld>
            <a:endParaRPr lang="en-US" alt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64597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9FDDF0-E419-403C-BD38-55ACA9B9E15E}" type="slidenum">
              <a:rPr lang="en-US" altLang="en-US"/>
              <a:pPr/>
              <a:t>23</a:t>
            </a:fld>
            <a:endParaRPr lang="en-US" alt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93596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4551C1-F377-4D4B-996D-24C068A38086}" type="slidenum">
              <a:rPr lang="en-US" altLang="en-US"/>
              <a:pPr/>
              <a:t>24</a:t>
            </a:fld>
            <a:endParaRPr lang="en-US" alt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27718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564C5-E01A-4DBF-A2D5-796D22DC4313}" type="slidenum">
              <a:rPr lang="en-US" altLang="en-US"/>
              <a:pPr/>
              <a:t>25</a:t>
            </a:fld>
            <a:endParaRPr lang="en-US" alt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72531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A0D3AC-E621-4B82-A7CA-269CA6931DB9}" type="slidenum">
              <a:rPr lang="en-US" altLang="en-US"/>
              <a:pPr/>
              <a:t>26</a:t>
            </a:fld>
            <a:endParaRPr lang="en-US" alt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588268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452619-622A-4998-A3F6-5F1FC78C4378}" type="slidenum">
              <a:rPr lang="en-US" altLang="en-US"/>
              <a:pPr/>
              <a:t>27</a:t>
            </a:fld>
            <a:endParaRPr lang="en-US" alt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13788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70CC55-63A4-4BCB-9AC1-1CE0DB7283EE}" type="slidenum">
              <a:rPr lang="en-US" altLang="en-US"/>
              <a:pPr/>
              <a:t>28</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251142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9E6280-BDBD-4C94-8F5F-FEFB9F61A2AE}" type="slidenum">
              <a:rPr lang="en-US" altLang="en-US"/>
              <a:pPr/>
              <a:t>29</a:t>
            </a:fld>
            <a:endParaRPr lang="en-US" alt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37362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41FA5-595F-46BC-B762-0F2A9185284A}" type="slidenum">
              <a:rPr lang="en-US" altLang="en-US"/>
              <a:pPr/>
              <a:t>3</a:t>
            </a:fld>
            <a:endParaRPr lang="en-US" alt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567415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FE5C43-9B15-496B-998D-D333ED4B3D8B}" type="slidenum">
              <a:rPr lang="en-US" altLang="en-US"/>
              <a:pPr/>
              <a:t>30</a:t>
            </a:fld>
            <a:endParaRPr lang="en-US" alt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85529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A96C33-E526-4FD8-8543-BDEDE27AE2ED}" type="slidenum">
              <a:rPr lang="en-US" altLang="en-US"/>
              <a:pPr/>
              <a:t>31</a:t>
            </a:fld>
            <a:endParaRPr lang="en-US" alt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060298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F328C-74BB-438F-9654-0D1B4ED5078F}" type="slidenum">
              <a:rPr lang="en-US" altLang="en-US"/>
              <a:pPr/>
              <a:t>32</a:t>
            </a:fld>
            <a:endParaRPr lang="en-US" alt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30020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3A1B8-502E-4A7D-8B64-96C4FD9BFE82}" type="slidenum">
              <a:rPr lang="en-US" altLang="en-US"/>
              <a:pPr/>
              <a:t>33</a:t>
            </a:fld>
            <a:endParaRPr lang="en-US" alt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944042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2CD24-1DB9-41EF-BAF8-0930A61AC7F2}" type="slidenum">
              <a:rPr lang="en-US" altLang="en-US"/>
              <a:pPr/>
              <a:t>34</a:t>
            </a:fld>
            <a:endParaRPr lang="en-US" alt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6044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179CA-8BF4-47DD-8800-AC20155C9022}" type="slidenum">
              <a:rPr lang="en-US" altLang="en-US"/>
              <a:pPr/>
              <a:t>35</a:t>
            </a:fld>
            <a:endParaRPr lang="en-US" alt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085681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50C7CB-3554-4E75-BF72-C9F8F34CBBBC}" type="slidenum">
              <a:rPr lang="en-US" altLang="en-US"/>
              <a:pPr/>
              <a:t>36</a:t>
            </a:fld>
            <a:endParaRPr lang="en-US" alt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447993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57DE0-5A51-46B7-B1E8-3AC967410CEF}" type="slidenum">
              <a:rPr lang="en-US" altLang="en-US"/>
              <a:pPr/>
              <a:t>37</a:t>
            </a:fld>
            <a:endParaRPr lang="en-US" alt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644556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EB8B9E-0420-4189-9CD6-7FCF290100BC}" type="slidenum">
              <a:rPr lang="en-US" altLang="en-US"/>
              <a:pPr/>
              <a:t>38</a:t>
            </a:fld>
            <a:endParaRPr lang="en-US" alt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9552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FA8100-3B85-4191-8AC3-7252E57FE8ED}" type="slidenum">
              <a:rPr lang="en-US" altLang="en-US"/>
              <a:pPr/>
              <a:t>39</a:t>
            </a:fld>
            <a:endParaRPr lang="en-US" alt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61592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FC1E2-5881-4025-B5AC-3D92EAE47E79}" type="slidenum">
              <a:rPr lang="en-US" altLang="en-US"/>
              <a:pPr/>
              <a:t>4</a:t>
            </a:fld>
            <a:endParaRPr lang="en-US"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835479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93F42A-DAD3-4BA0-9929-5E38261A4ECE}" type="slidenum">
              <a:rPr lang="en-US" altLang="en-US"/>
              <a:pPr/>
              <a:t>40</a:t>
            </a:fld>
            <a:endParaRPr lang="en-US" alt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353354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031F2-4280-4D05-9133-B346D6120930}" type="slidenum">
              <a:rPr lang="en-US" altLang="en-US"/>
              <a:pPr/>
              <a:t>41</a:t>
            </a:fld>
            <a:endParaRPr lang="en-US" alt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48930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93AB33-DB1C-4F3F-AFBE-18A0F46F4A0B}" type="slidenum">
              <a:rPr lang="en-US" altLang="en-US"/>
              <a:pPr/>
              <a:t>42</a:t>
            </a:fld>
            <a:endParaRPr lang="en-US" alt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227165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99C79C-2402-48B7-A886-4E913F7E8DD7}" type="slidenum">
              <a:rPr lang="en-US" altLang="en-US"/>
              <a:pPr/>
              <a:t>43</a:t>
            </a:fld>
            <a:endParaRPr lang="en-US" alt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846985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04273-0F19-429B-8236-6B3507DAB18C}" type="slidenum">
              <a:rPr lang="en-US" altLang="en-US"/>
              <a:pPr/>
              <a:t>44</a:t>
            </a:fld>
            <a:endParaRPr lang="en-US"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012627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7D8567-382E-4CCC-A2AA-62361D35CB6B}" type="slidenum">
              <a:rPr lang="en-US" altLang="en-US"/>
              <a:pPr/>
              <a:t>45</a:t>
            </a:fld>
            <a:endParaRPr lang="en-US" alt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2296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E3834-FE34-43C7-BAF7-187F8005811D}" type="slidenum">
              <a:rPr lang="en-US" altLang="en-US"/>
              <a:pPr/>
              <a:t>46</a:t>
            </a:fld>
            <a:endParaRPr lang="en-US" alt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929518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883A71-781B-4E6A-9467-41EAA58DEDB3}" type="slidenum">
              <a:rPr lang="en-US" altLang="en-US"/>
              <a:pPr/>
              <a:t>47</a:t>
            </a:fld>
            <a:endParaRPr lang="en-US" alt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842070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2B783-49C9-4EAF-B9BB-7364B8F06D72}" type="slidenum">
              <a:rPr lang="en-US" altLang="en-US"/>
              <a:pPr/>
              <a:t>48</a:t>
            </a:fld>
            <a:endParaRPr lang="en-US" alt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22705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AD8D0-E133-4C49-B38B-7814FFC5F984}" type="slidenum">
              <a:rPr lang="en-US" altLang="en-US"/>
              <a:pPr/>
              <a:t>49</a:t>
            </a:fld>
            <a:endParaRPr lang="en-US" alt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76838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70C630-7A23-4192-8E94-CDE96D4516E8}" type="slidenum">
              <a:rPr lang="en-US" altLang="en-US"/>
              <a:pPr/>
              <a:t>5</a:t>
            </a:fld>
            <a:endParaRPr lang="en-US" alt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790195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97BC9B-715D-49E9-B1F4-D8E42A4B2D40}" type="slidenum">
              <a:rPr lang="en-US" altLang="en-US"/>
              <a:pPr/>
              <a:t>50</a:t>
            </a:fld>
            <a:endParaRPr lang="en-US" alt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37224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a:solidFill>
                  <a:schemeClr val="tx1"/>
                </a:solidFill>
                <a:latin typeface="+mn-lt"/>
                <a:ea typeface="+mn-ea"/>
                <a:cs typeface="+mn-cs"/>
              </a:rPr>
              <a:t>The readers/writers problem is defined as follows: There is a data area shared among a number of processes. The data area could be a file, a block of main memory, or even a bank of processor registers. There are a number of processes that only read the data area (readers) and a number that only write to the data area (writers). The conditions that must be satisfied are as follows:</a:t>
            </a:r>
          </a:p>
          <a:p>
            <a:endParaRPr lang="en-US" sz="1200" b="1" kern="1200" baseline="0" dirty="0">
              <a:solidFill>
                <a:schemeClr val="tx1"/>
              </a:solidFill>
              <a:latin typeface="+mn-lt"/>
              <a:ea typeface="+mn-ea"/>
              <a:cs typeface="+mn-cs"/>
            </a:endParaRPr>
          </a:p>
          <a:p>
            <a:r>
              <a:rPr lang="en-US" sz="1200" b="1" kern="1200" baseline="0" dirty="0">
                <a:solidFill>
                  <a:schemeClr val="tx1"/>
                </a:solidFill>
                <a:latin typeface="+mn-lt"/>
                <a:ea typeface="+mn-ea"/>
                <a:cs typeface="+mn-cs"/>
              </a:rPr>
              <a:t>1. Any number of readers may simultaneously read the file.</a:t>
            </a:r>
          </a:p>
          <a:p>
            <a:endParaRPr lang="en-US" sz="1200" b="1" kern="1200" baseline="0" dirty="0">
              <a:solidFill>
                <a:schemeClr val="tx1"/>
              </a:solidFill>
              <a:latin typeface="+mn-lt"/>
              <a:ea typeface="+mn-ea"/>
              <a:cs typeface="+mn-cs"/>
            </a:endParaRPr>
          </a:p>
          <a:p>
            <a:r>
              <a:rPr lang="en-US" sz="1200" b="1" kern="1200" baseline="0" dirty="0">
                <a:solidFill>
                  <a:schemeClr val="tx1"/>
                </a:solidFill>
                <a:latin typeface="+mn-lt"/>
                <a:ea typeface="+mn-ea"/>
                <a:cs typeface="+mn-cs"/>
              </a:rPr>
              <a:t>2. Only one writer at a time may write to the file.</a:t>
            </a:r>
          </a:p>
          <a:p>
            <a:endParaRPr lang="en-US" sz="1200" b="1" kern="1200" baseline="0" dirty="0">
              <a:solidFill>
                <a:schemeClr val="tx1"/>
              </a:solidFill>
              <a:latin typeface="+mn-lt"/>
              <a:ea typeface="+mn-ea"/>
              <a:cs typeface="+mn-cs"/>
            </a:endParaRPr>
          </a:p>
          <a:p>
            <a:r>
              <a:rPr lang="en-US" sz="1200" b="1" kern="1200" baseline="0" dirty="0">
                <a:solidFill>
                  <a:schemeClr val="tx1"/>
                </a:solidFill>
                <a:latin typeface="+mn-lt"/>
                <a:ea typeface="+mn-ea"/>
                <a:cs typeface="+mn-cs"/>
              </a:rPr>
              <a:t>3. If a writer is writing to the file, no reader may read it.</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Thus, readers are processes that are not required to exclude one another and writers are processes that are required to exclude all other processes, readers and writers alike.</a:t>
            </a:r>
            <a:endParaRPr lang="en-NZ" sz="2400"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51</a:t>
            </a:fld>
            <a:endParaRPr lang="en-US" dirty="0"/>
          </a:p>
        </p:txBody>
      </p:sp>
    </p:spTree>
    <p:extLst>
      <p:ext uri="{BB962C8B-B14F-4D97-AF65-F5344CB8AC3E}">
        <p14:creationId xmlns:p14="http://schemas.microsoft.com/office/powerpoint/2010/main" val="10806068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a:solidFill>
                  <a:schemeClr val="tx1"/>
                </a:solidFill>
                <a:latin typeface="+mn-lt"/>
                <a:ea typeface="+mn-ea"/>
                <a:cs typeface="+mn-cs"/>
              </a:rPr>
              <a:t>Figure 5.25 is a solution using semaphores, showing one instance each of a reader and a writer; the solution does not change for multiple readers and writers. The writer process is simple. The semaphore </a:t>
            </a:r>
            <a:r>
              <a:rPr lang="en-US" sz="1200" kern="1200" baseline="0" dirty="0" err="1">
                <a:solidFill>
                  <a:schemeClr val="tx1"/>
                </a:solidFill>
                <a:latin typeface="+mn-lt"/>
                <a:ea typeface="+mn-ea"/>
                <a:cs typeface="+mn-cs"/>
              </a:rPr>
              <a:t>wsem</a:t>
            </a:r>
            <a:r>
              <a:rPr lang="en-US" sz="1200" kern="1200" baseline="0" dirty="0">
                <a:solidFill>
                  <a:schemeClr val="tx1"/>
                </a:solidFill>
                <a:latin typeface="+mn-lt"/>
                <a:ea typeface="+mn-ea"/>
                <a:cs typeface="+mn-cs"/>
              </a:rPr>
              <a:t> is used to enforce mutual exclusion. As long as one writer is accessing the shared data area, no other writers and no readers may access it. The reader process also makes use of </a:t>
            </a:r>
            <a:r>
              <a:rPr lang="en-US" sz="1200" kern="1200" baseline="0" dirty="0" err="1">
                <a:solidFill>
                  <a:schemeClr val="tx1"/>
                </a:solidFill>
                <a:latin typeface="+mn-lt"/>
                <a:ea typeface="+mn-ea"/>
                <a:cs typeface="+mn-cs"/>
              </a:rPr>
              <a:t>wsem</a:t>
            </a:r>
            <a:r>
              <a:rPr lang="en-US" sz="1200" kern="1200" baseline="0" dirty="0">
                <a:solidFill>
                  <a:schemeClr val="tx1"/>
                </a:solidFill>
                <a:latin typeface="+mn-lt"/>
                <a:ea typeface="+mn-ea"/>
                <a:cs typeface="+mn-cs"/>
              </a:rPr>
              <a:t> to enforce mutual exclusion. However, to allow multiple readers, we require that, when there are no readers reading, the first reader that attempts to read should wait on </a:t>
            </a:r>
            <a:r>
              <a:rPr lang="en-US" sz="1200" kern="1200" baseline="0" dirty="0" err="1">
                <a:solidFill>
                  <a:schemeClr val="tx1"/>
                </a:solidFill>
                <a:latin typeface="+mn-lt"/>
                <a:ea typeface="+mn-ea"/>
                <a:cs typeface="+mn-cs"/>
              </a:rPr>
              <a:t>wsem</a:t>
            </a:r>
            <a:r>
              <a:rPr lang="en-US" sz="1200" kern="1200" baseline="0" dirty="0">
                <a:solidFill>
                  <a:schemeClr val="tx1"/>
                </a:solidFill>
                <a:latin typeface="+mn-lt"/>
                <a:ea typeface="+mn-ea"/>
                <a:cs typeface="+mn-cs"/>
              </a:rPr>
              <a:t> . When there is already at least one reader reading, subsequent readers need not wait before entering. The global variable </a:t>
            </a:r>
            <a:r>
              <a:rPr lang="en-US" sz="1200" kern="1200" baseline="0" dirty="0" err="1">
                <a:solidFill>
                  <a:schemeClr val="tx1"/>
                </a:solidFill>
                <a:latin typeface="+mn-lt"/>
                <a:ea typeface="+mn-ea"/>
                <a:cs typeface="+mn-cs"/>
              </a:rPr>
              <a:t>readcount</a:t>
            </a:r>
            <a:r>
              <a:rPr lang="en-US" sz="1200" kern="1200" baseline="0" dirty="0">
                <a:solidFill>
                  <a:schemeClr val="tx1"/>
                </a:solidFill>
                <a:latin typeface="+mn-lt"/>
                <a:ea typeface="+mn-ea"/>
                <a:cs typeface="+mn-cs"/>
              </a:rPr>
              <a:t> is used to keep track of the number of readers, and the semaphore </a:t>
            </a:r>
            <a:r>
              <a:rPr lang="en-US" sz="1200" kern="1200" baseline="0" dirty="0" err="1">
                <a:solidFill>
                  <a:schemeClr val="tx1"/>
                </a:solidFill>
                <a:latin typeface="+mn-lt"/>
                <a:ea typeface="+mn-ea"/>
                <a:cs typeface="+mn-cs"/>
              </a:rPr>
              <a:t>x</a:t>
            </a:r>
            <a:r>
              <a:rPr lang="en-US" sz="1200" kern="1200" baseline="0" dirty="0">
                <a:solidFill>
                  <a:schemeClr val="tx1"/>
                </a:solidFill>
                <a:latin typeface="+mn-lt"/>
                <a:ea typeface="+mn-ea"/>
                <a:cs typeface="+mn-cs"/>
              </a:rPr>
              <a:t> is used to assure that </a:t>
            </a:r>
            <a:r>
              <a:rPr lang="en-US" sz="1200" kern="1200" baseline="0" dirty="0" err="1">
                <a:solidFill>
                  <a:schemeClr val="tx1"/>
                </a:solidFill>
                <a:latin typeface="+mn-lt"/>
                <a:ea typeface="+mn-ea"/>
                <a:cs typeface="+mn-cs"/>
              </a:rPr>
              <a:t>readcount</a:t>
            </a:r>
            <a:r>
              <a:rPr lang="en-US" sz="1200" kern="1200" baseline="0" dirty="0">
                <a:solidFill>
                  <a:schemeClr val="tx1"/>
                </a:solidFill>
                <a:latin typeface="+mn-lt"/>
                <a:ea typeface="+mn-ea"/>
                <a:cs typeface="+mn-cs"/>
              </a:rPr>
              <a:t> is updated properly.</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52</a:t>
            </a:fld>
            <a:endParaRPr lang="en-US" dirty="0"/>
          </a:p>
        </p:txBody>
      </p:sp>
    </p:spTree>
    <p:extLst>
      <p:ext uri="{BB962C8B-B14F-4D97-AF65-F5344CB8AC3E}">
        <p14:creationId xmlns:p14="http://schemas.microsoft.com/office/powerpoint/2010/main" val="6805102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5C5840-A17C-4FA4-872A-37ACF1832C3F}" type="slidenum">
              <a:rPr lang="en-US" altLang="en-US"/>
              <a:pPr/>
              <a:t>53</a:t>
            </a:fld>
            <a:endParaRPr lang="en-US" alt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638541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A9782A-0027-47BB-8613-3FF698B7032D}" type="slidenum">
              <a:rPr lang="en-US" altLang="en-US"/>
              <a:pPr/>
              <a:t>54</a:t>
            </a:fld>
            <a:endParaRPr lang="en-US" alt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205769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5C2B6-B5FB-4450-AA46-A92728E180A5}" type="slidenum">
              <a:rPr lang="en-US" altLang="en-US"/>
              <a:pPr/>
              <a:t>55</a:t>
            </a:fld>
            <a:endParaRPr lang="en-US" alt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675973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AB6F8-BD33-4022-BD53-16422AC2A088}" type="slidenum">
              <a:rPr lang="en-US" altLang="en-US"/>
              <a:pPr/>
              <a:t>56</a:t>
            </a:fld>
            <a:endParaRPr lang="en-US" alt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991019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6A6A99-0420-4BDA-812C-4CEE213BD094}" type="slidenum">
              <a:rPr lang="en-US" altLang="en-US"/>
              <a:pPr/>
              <a:t>57</a:t>
            </a:fld>
            <a:endParaRPr lang="en-US" alt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8575452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11F946-7C15-4649-AA63-5ACE3E7D0896}" type="slidenum">
              <a:rPr lang="en-US" altLang="en-US"/>
              <a:pPr/>
              <a:t>58</a:t>
            </a:fld>
            <a:endParaRPr lang="en-US" alt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748296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9B125A-B110-43E5-8D81-267CA45BDAAE}" type="slidenum">
              <a:rPr lang="en-US" altLang="en-US"/>
              <a:pPr/>
              <a:t>59</a:t>
            </a:fld>
            <a:endParaRPr lang="en-US" alt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78415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23C051-C57D-4492-BDBF-302AFA1E5F6C}" type="slidenum">
              <a:rPr lang="en-US" altLang="en-US"/>
              <a:pPr/>
              <a:t>6</a:t>
            </a:fld>
            <a:endParaRPr lang="en-US" alt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6789962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74B3D0-81D9-4E6A-AE35-A79C619B2714}" type="slidenum">
              <a:rPr lang="en-US" altLang="en-US"/>
              <a:pPr/>
              <a:t>60</a:t>
            </a:fld>
            <a:endParaRPr lang="en-US" alt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6613757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7C9EA6-41E8-476B-B940-1761DFB50B95}" type="slidenum">
              <a:rPr lang="en-US" altLang="en-US"/>
              <a:pPr/>
              <a:t>61</a:t>
            </a:fld>
            <a:endParaRPr lang="en-US" alt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3735416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45660B-8300-459A-81A2-F5F952B8358D}" type="slidenum">
              <a:rPr lang="en-US" altLang="en-US"/>
              <a:pPr/>
              <a:t>62</a:t>
            </a:fld>
            <a:endParaRPr lang="en-US" alt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4972326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BE76F4-331F-40AE-A420-9A499B078B6A}" type="slidenum">
              <a:rPr lang="en-US" altLang="en-US"/>
              <a:pPr/>
              <a:t>63</a:t>
            </a:fld>
            <a:endParaRPr lang="en-US" alt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518990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22D922-D1A8-419B-B686-F005E987C75B}" type="slidenum">
              <a:rPr lang="en-US" altLang="en-US"/>
              <a:pPr/>
              <a:t>64</a:t>
            </a:fld>
            <a:endParaRPr lang="en-US" alt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7827623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0F05C3-262A-4C44-97AF-00AFFD393D4C}" type="slidenum">
              <a:rPr lang="en-US" altLang="en-US"/>
              <a:pPr/>
              <a:t>65</a:t>
            </a:fld>
            <a:endParaRPr lang="en-US" alt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883817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246119-037E-4510-873B-94A96FC7456A}" type="slidenum">
              <a:rPr lang="en-US" altLang="en-US"/>
              <a:pPr/>
              <a:t>66</a:t>
            </a:fld>
            <a:endParaRPr lang="en-US" alt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399195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0BC320-CDC5-4C6C-9BA4-F82F2C59EB75}" type="slidenum">
              <a:rPr lang="en-US" altLang="en-US"/>
              <a:pPr/>
              <a:t>67</a:t>
            </a:fld>
            <a:endParaRPr lang="en-US" alt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3505254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97D295-76AC-47C7-BED3-B1D050E77317}" type="slidenum">
              <a:rPr lang="en-US" altLang="en-US"/>
              <a:pPr/>
              <a:t>68</a:t>
            </a:fld>
            <a:endParaRPr lang="en-US" alt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44271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1ACB2-C49E-4FA8-9072-D45BC658518E}" type="slidenum">
              <a:rPr lang="en-US" altLang="en-US"/>
              <a:pPr/>
              <a:t>69</a:t>
            </a:fld>
            <a:endParaRPr lang="en-US" alt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40191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1329A-961E-4013-9073-58946EAEC9D9}" type="slidenum">
              <a:rPr lang="en-US" altLang="en-US"/>
              <a:pPr/>
              <a:t>7</a:t>
            </a:fld>
            <a:endParaRPr lang="en-US" alt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2511260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6B087-AA67-4116-BE51-8E48E594F934}" type="slidenum">
              <a:rPr lang="en-US" altLang="en-US"/>
              <a:pPr/>
              <a:t>70</a:t>
            </a:fld>
            <a:endParaRPr lang="en-US" alt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8736703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4E2840-6306-40C0-81DE-E9FE2C1FD42F}" type="slidenum">
              <a:rPr lang="en-US" altLang="en-US"/>
              <a:pPr/>
              <a:t>71</a:t>
            </a:fld>
            <a:endParaRPr lang="en-US" alt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574885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DDECD3-71F8-4FF7-BC62-CB46120A1C2B}" type="slidenum">
              <a:rPr lang="en-US" altLang="en-US"/>
              <a:pPr/>
              <a:t>72</a:t>
            </a:fld>
            <a:endParaRPr lang="en-US" alt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430995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437999-C0DA-43FF-B574-79E09E4B1FAF}" type="slidenum">
              <a:rPr lang="en-US" altLang="en-US"/>
              <a:pPr/>
              <a:t>73</a:t>
            </a:fld>
            <a:endParaRPr lang="en-US" alt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6660892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D11543-B08D-4232-B403-C902587B5CA8}" type="slidenum">
              <a:rPr lang="en-US" altLang="en-US"/>
              <a:pPr/>
              <a:t>74</a:t>
            </a:fld>
            <a:endParaRPr lang="en-US" alt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887835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FAD63-6A95-40BD-A017-97E50A7A4148}" type="slidenum">
              <a:rPr lang="en-US" altLang="en-US"/>
              <a:pPr/>
              <a:t>75</a:t>
            </a:fld>
            <a:endParaRPr lang="en-US" alt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422339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562ABD-F45F-4DF8-92D7-198B04F77760}" type="slidenum">
              <a:rPr lang="en-US" altLang="en-US"/>
              <a:pPr/>
              <a:t>76</a:t>
            </a:fld>
            <a:endParaRPr lang="en-US" alt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0702302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1A44B-74CF-4267-AE1C-D5D0269E9196}" type="slidenum">
              <a:rPr lang="en-US" altLang="en-US"/>
              <a:pPr/>
              <a:t>77</a:t>
            </a:fld>
            <a:endParaRPr lang="en-US" alt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793670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07EDC-189D-4AA2-AC30-A084D9F569BE}" type="slidenum">
              <a:rPr lang="en-US" altLang="en-US"/>
              <a:pPr/>
              <a:t>78</a:t>
            </a:fld>
            <a:endParaRPr lang="en-US" alt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019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CEFC82-D3BC-474F-A4AD-2B53C11C514A}" type="slidenum">
              <a:rPr lang="en-US" altLang="en-US"/>
              <a:pPr/>
              <a:t>8</a:t>
            </a:fld>
            <a:endParaRPr lang="en-US" alt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75129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0CDD2-454C-483A-A1C4-1C7D11B732A6}" type="slidenum">
              <a:rPr lang="en-US" altLang="en-US"/>
              <a:pPr/>
              <a:t>9</a:t>
            </a:fld>
            <a:endParaRPr lang="en-US" alt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77733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099" name="Arc 3"/>
          <p:cNvSpPr>
            <a:spLocks/>
          </p:cNvSpPr>
          <p:nvPr/>
        </p:nvSpPr>
        <p:spPr bwMode="auto">
          <a:xfrm>
            <a:off x="0" y="842963"/>
            <a:ext cx="1014413"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0" name="Rectangle 4"/>
          <p:cNvSpPr>
            <a:spLocks noGrp="1" noChangeArrowheads="1"/>
          </p:cNvSpPr>
          <p:nvPr>
            <p:ph type="ctrTitle" sz="quarter"/>
          </p:nvPr>
        </p:nvSpPr>
        <p:spPr>
          <a:xfrm>
            <a:off x="990600" y="381000"/>
            <a:ext cx="7847013" cy="1219200"/>
          </a:xfrm>
        </p:spPr>
        <p:txBody>
          <a:bodyPr anchor="b"/>
          <a:lstStyle>
            <a:lvl1pPr>
              <a:lnSpc>
                <a:spcPct val="80000"/>
              </a:lnSpc>
              <a:defRPr sz="4400"/>
            </a:lvl1pPr>
          </a:lstStyle>
          <a:p>
            <a:pPr lvl="0"/>
            <a:r>
              <a:rPr lang="en-US" altLang="en-US" noProof="0"/>
              <a:t>Click to edit Master title style</a:t>
            </a:r>
          </a:p>
        </p:txBody>
      </p:sp>
      <p:sp>
        <p:nvSpPr>
          <p:cNvPr id="4101" name="Rectangle 5"/>
          <p:cNvSpPr>
            <a:spLocks noGrp="1" noChangeArrowheads="1"/>
          </p:cNvSpPr>
          <p:nvPr>
            <p:ph type="subTitle" sz="quarter" idx="1"/>
          </p:nvPr>
        </p:nvSpPr>
        <p:spPr>
          <a:xfrm>
            <a:off x="990600" y="2057400"/>
            <a:ext cx="7848600" cy="3657600"/>
          </a:xfrm>
        </p:spPr>
        <p:txBody>
          <a:bodyPr/>
          <a:lstStyle>
            <a:lvl1pPr marL="0" indent="0">
              <a:buFont typeface="Monotype Sorts" pitchFamily="2" charset="2"/>
              <a:buNone/>
              <a:defRPr sz="2400" b="0">
                <a:effectLst>
                  <a:outerShdw blurRad="38100" dist="38100" dir="2700000" algn="tl">
                    <a:srgbClr val="C0C0C0"/>
                  </a:outerShdw>
                </a:effectLst>
                <a:latin typeface="Arial Black" panose="020B0A04020102020204" pitchFamily="34" charset="0"/>
              </a:defRPr>
            </a:lvl1pPr>
          </a:lstStyle>
          <a:p>
            <a:pPr lvl="0"/>
            <a:r>
              <a:rPr lang="en-US" altLang="en-US" noProof="0"/>
              <a:t>Click to edit Master subtitle style</a:t>
            </a:r>
          </a:p>
        </p:txBody>
      </p:sp>
      <p:sp>
        <p:nvSpPr>
          <p:cNvPr id="4102" name="Rectangle 6"/>
          <p:cNvSpPr>
            <a:spLocks noGrp="1" noChangeArrowheads="1"/>
          </p:cNvSpPr>
          <p:nvPr>
            <p:ph type="dt" sz="quarter" idx="2"/>
          </p:nvPr>
        </p:nvSpPr>
        <p:spPr>
          <a:xfrm>
            <a:off x="4343400" y="6400800"/>
            <a:ext cx="1905000" cy="457200"/>
          </a:xfrm>
        </p:spPr>
        <p:txBody>
          <a:bodyPr/>
          <a:lstStyle>
            <a:lvl1pPr>
              <a:defRPr/>
            </a:lvl1pPr>
          </a:lstStyle>
          <a:p>
            <a:endParaRPr lang="en-US" altLang="en-US"/>
          </a:p>
        </p:txBody>
      </p:sp>
      <p:sp>
        <p:nvSpPr>
          <p:cNvPr id="4103" name="Rectangle 7"/>
          <p:cNvSpPr>
            <a:spLocks noGrp="1" noChangeArrowheads="1"/>
          </p:cNvSpPr>
          <p:nvPr>
            <p:ph type="ftr" sz="quarter" idx="3"/>
          </p:nvPr>
        </p:nvSpPr>
        <p:spPr>
          <a:xfrm>
            <a:off x="7543800" y="6400800"/>
            <a:ext cx="1600200" cy="457200"/>
          </a:xfrm>
        </p:spPr>
        <p:txBody>
          <a:bodyPr/>
          <a:lstStyle>
            <a:lvl1pPr>
              <a:defRPr/>
            </a:lvl1pPr>
          </a:lstStyle>
          <a:p>
            <a:endParaRPr lang="en-US" altLang="en-US"/>
          </a:p>
        </p:txBody>
      </p:sp>
      <p:sp>
        <p:nvSpPr>
          <p:cNvPr id="4104" name="Rectangle 8"/>
          <p:cNvSpPr>
            <a:spLocks noGrp="1" noChangeArrowheads="1"/>
          </p:cNvSpPr>
          <p:nvPr>
            <p:ph type="sldNum" sz="quarter" idx="4"/>
          </p:nvPr>
        </p:nvSpPr>
        <p:spPr>
          <a:xfrm>
            <a:off x="0" y="6400800"/>
            <a:ext cx="939800" cy="457200"/>
          </a:xfrm>
        </p:spPr>
        <p:txBody>
          <a:bodyPr/>
          <a:lstStyle>
            <a:lvl1pPr>
              <a:defRPr/>
            </a:lvl1pPr>
          </a:lstStyle>
          <a:p>
            <a:fld id="{72393CA9-573D-49F7-9548-09DE04DD89A6}"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Chap 0</a:t>
            </a:r>
          </a:p>
        </p:txBody>
      </p:sp>
      <p:sp>
        <p:nvSpPr>
          <p:cNvPr id="6" name="Slide Number Placeholder 5"/>
          <p:cNvSpPr>
            <a:spLocks noGrp="1"/>
          </p:cNvSpPr>
          <p:nvPr>
            <p:ph type="sldNum" sz="quarter" idx="12"/>
          </p:nvPr>
        </p:nvSpPr>
        <p:spPr/>
        <p:txBody>
          <a:bodyPr/>
          <a:lstStyle>
            <a:lvl1pPr>
              <a:defRPr/>
            </a:lvl1pPr>
          </a:lstStyle>
          <a:p>
            <a:fld id="{9DEAB97B-8B5C-4A24-90B9-613CC2758730}" type="slidenum">
              <a:rPr lang="en-US" altLang="en-US"/>
              <a:pPr/>
              <a:t>‹#›</a:t>
            </a:fld>
            <a:endParaRPr lang="en-US" altLang="en-US"/>
          </a:p>
        </p:txBody>
      </p:sp>
    </p:spTree>
    <p:extLst>
      <p:ext uri="{BB962C8B-B14F-4D97-AF65-F5344CB8AC3E}">
        <p14:creationId xmlns:p14="http://schemas.microsoft.com/office/powerpoint/2010/main" val="352557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43725" y="325438"/>
            <a:ext cx="1971675" cy="5770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28700" y="325438"/>
            <a:ext cx="5762625" cy="5770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Chap 0</a:t>
            </a:r>
          </a:p>
        </p:txBody>
      </p:sp>
      <p:sp>
        <p:nvSpPr>
          <p:cNvPr id="6" name="Slide Number Placeholder 5"/>
          <p:cNvSpPr>
            <a:spLocks noGrp="1"/>
          </p:cNvSpPr>
          <p:nvPr>
            <p:ph type="sldNum" sz="quarter" idx="12"/>
          </p:nvPr>
        </p:nvSpPr>
        <p:spPr/>
        <p:txBody>
          <a:bodyPr/>
          <a:lstStyle>
            <a:lvl1pPr>
              <a:defRPr/>
            </a:lvl1pPr>
          </a:lstStyle>
          <a:p>
            <a:fld id="{5842BB21-A9B2-4B30-BD63-236C0DC96E9D}" type="slidenum">
              <a:rPr lang="en-US" altLang="en-US"/>
              <a:pPr/>
              <a:t>‹#›</a:t>
            </a:fld>
            <a:endParaRPr lang="en-US" altLang="en-US"/>
          </a:p>
        </p:txBody>
      </p:sp>
    </p:spTree>
    <p:extLst>
      <p:ext uri="{BB962C8B-B14F-4D97-AF65-F5344CB8AC3E}">
        <p14:creationId xmlns:p14="http://schemas.microsoft.com/office/powerpoint/2010/main" val="2466450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30288" y="325438"/>
            <a:ext cx="7885112" cy="962025"/>
          </a:xfrm>
        </p:spPr>
        <p:txBody>
          <a:bodyPr/>
          <a:lstStyle/>
          <a:p>
            <a:r>
              <a:rPr lang="en-US"/>
              <a:t>Click to edit Master title style</a:t>
            </a:r>
          </a:p>
        </p:txBody>
      </p:sp>
      <p:sp>
        <p:nvSpPr>
          <p:cNvPr id="3" name="Text Placeholder 2"/>
          <p:cNvSpPr>
            <a:spLocks noGrp="1"/>
          </p:cNvSpPr>
          <p:nvPr>
            <p:ph type="body" sz="half" idx="1"/>
          </p:nvPr>
        </p:nvSpPr>
        <p:spPr>
          <a:xfrm>
            <a:off x="1028700" y="1635125"/>
            <a:ext cx="3867150"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p:cNvSpPr>
            <a:spLocks noGrp="1"/>
          </p:cNvSpPr>
          <p:nvPr>
            <p:ph type="clipArt" sz="half" idx="2"/>
          </p:nvPr>
        </p:nvSpPr>
        <p:spPr>
          <a:xfrm>
            <a:off x="5048250" y="1635125"/>
            <a:ext cx="3867150" cy="4460875"/>
          </a:xfrm>
        </p:spPr>
        <p:txBody>
          <a:bodyPr/>
          <a:lstStyle/>
          <a:p>
            <a:endParaRPr lang="en-US"/>
          </a:p>
        </p:txBody>
      </p:sp>
      <p:sp>
        <p:nvSpPr>
          <p:cNvPr id="5" name="Date Placeholder 4"/>
          <p:cNvSpPr>
            <a:spLocks noGrp="1"/>
          </p:cNvSpPr>
          <p:nvPr>
            <p:ph type="dt" sz="half" idx="10"/>
          </p:nvPr>
        </p:nvSpPr>
        <p:spPr>
          <a:xfrm>
            <a:off x="3581400" y="64008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8305800" y="6400800"/>
            <a:ext cx="838200" cy="457200"/>
          </a:xfrm>
        </p:spPr>
        <p:txBody>
          <a:bodyPr/>
          <a:lstStyle>
            <a:lvl1pPr>
              <a:defRPr/>
            </a:lvl1pPr>
          </a:lstStyle>
          <a:p>
            <a:r>
              <a:rPr lang="en-US" altLang="en-US"/>
              <a:t>Chap 0</a:t>
            </a:r>
          </a:p>
        </p:txBody>
      </p:sp>
      <p:sp>
        <p:nvSpPr>
          <p:cNvPr id="7" name="Slide Number Placeholder 6"/>
          <p:cNvSpPr>
            <a:spLocks noGrp="1"/>
          </p:cNvSpPr>
          <p:nvPr>
            <p:ph type="sldNum" sz="quarter" idx="12"/>
          </p:nvPr>
        </p:nvSpPr>
        <p:spPr>
          <a:xfrm>
            <a:off x="0" y="6400800"/>
            <a:ext cx="642938" cy="457200"/>
          </a:xfrm>
        </p:spPr>
        <p:txBody>
          <a:bodyPr/>
          <a:lstStyle>
            <a:lvl1pPr>
              <a:defRPr/>
            </a:lvl1pPr>
          </a:lstStyle>
          <a:p>
            <a:fld id="{A2A03421-75AB-4DEE-AD24-9B07F646A547}" type="slidenum">
              <a:rPr lang="en-US" altLang="en-US"/>
              <a:pPr/>
              <a:t>‹#›</a:t>
            </a:fld>
            <a:endParaRPr lang="en-US" altLang="en-US"/>
          </a:p>
        </p:txBody>
      </p:sp>
    </p:spTree>
    <p:extLst>
      <p:ext uri="{BB962C8B-B14F-4D97-AF65-F5344CB8AC3E}">
        <p14:creationId xmlns:p14="http://schemas.microsoft.com/office/powerpoint/2010/main" val="3077102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Chap 0</a:t>
            </a:r>
          </a:p>
        </p:txBody>
      </p:sp>
      <p:sp>
        <p:nvSpPr>
          <p:cNvPr id="6" name="Slide Number Placeholder 5"/>
          <p:cNvSpPr>
            <a:spLocks noGrp="1"/>
          </p:cNvSpPr>
          <p:nvPr>
            <p:ph type="sldNum" sz="quarter" idx="12"/>
          </p:nvPr>
        </p:nvSpPr>
        <p:spPr/>
        <p:txBody>
          <a:bodyPr/>
          <a:lstStyle>
            <a:lvl1pPr>
              <a:defRPr/>
            </a:lvl1pPr>
          </a:lstStyle>
          <a:p>
            <a:fld id="{24A50B04-AF14-441B-A393-2A0AB27E607E}" type="slidenum">
              <a:rPr lang="en-US" altLang="en-US"/>
              <a:pPr/>
              <a:t>‹#›</a:t>
            </a:fld>
            <a:endParaRPr lang="en-US" altLang="en-US"/>
          </a:p>
        </p:txBody>
      </p:sp>
    </p:spTree>
    <p:extLst>
      <p:ext uri="{BB962C8B-B14F-4D97-AF65-F5344CB8AC3E}">
        <p14:creationId xmlns:p14="http://schemas.microsoft.com/office/powerpoint/2010/main" val="74491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Chap 0</a:t>
            </a:r>
          </a:p>
        </p:txBody>
      </p:sp>
      <p:sp>
        <p:nvSpPr>
          <p:cNvPr id="6" name="Slide Number Placeholder 5"/>
          <p:cNvSpPr>
            <a:spLocks noGrp="1"/>
          </p:cNvSpPr>
          <p:nvPr>
            <p:ph type="sldNum" sz="quarter" idx="12"/>
          </p:nvPr>
        </p:nvSpPr>
        <p:spPr/>
        <p:txBody>
          <a:bodyPr/>
          <a:lstStyle>
            <a:lvl1pPr>
              <a:defRPr/>
            </a:lvl1pPr>
          </a:lstStyle>
          <a:p>
            <a:fld id="{5B3D079C-F8E3-4C22-9B35-E4964ED01747}" type="slidenum">
              <a:rPr lang="en-US" altLang="en-US"/>
              <a:pPr/>
              <a:t>‹#›</a:t>
            </a:fld>
            <a:endParaRPr lang="en-US" altLang="en-US"/>
          </a:p>
        </p:txBody>
      </p:sp>
    </p:spTree>
    <p:extLst>
      <p:ext uri="{BB962C8B-B14F-4D97-AF65-F5344CB8AC3E}">
        <p14:creationId xmlns:p14="http://schemas.microsoft.com/office/powerpoint/2010/main" val="25299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28700" y="1635125"/>
            <a:ext cx="3867150"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8250" y="1635125"/>
            <a:ext cx="3867150"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Chap 0</a:t>
            </a:r>
          </a:p>
        </p:txBody>
      </p:sp>
      <p:sp>
        <p:nvSpPr>
          <p:cNvPr id="7" name="Slide Number Placeholder 6"/>
          <p:cNvSpPr>
            <a:spLocks noGrp="1"/>
          </p:cNvSpPr>
          <p:nvPr>
            <p:ph type="sldNum" sz="quarter" idx="12"/>
          </p:nvPr>
        </p:nvSpPr>
        <p:spPr/>
        <p:txBody>
          <a:bodyPr/>
          <a:lstStyle>
            <a:lvl1pPr>
              <a:defRPr/>
            </a:lvl1pPr>
          </a:lstStyle>
          <a:p>
            <a:fld id="{B94B0C7F-F3BB-4B0B-A1CD-E85A464EF794}" type="slidenum">
              <a:rPr lang="en-US" altLang="en-US"/>
              <a:pPr/>
              <a:t>‹#›</a:t>
            </a:fld>
            <a:endParaRPr lang="en-US" altLang="en-US"/>
          </a:p>
        </p:txBody>
      </p:sp>
    </p:spTree>
    <p:extLst>
      <p:ext uri="{BB962C8B-B14F-4D97-AF65-F5344CB8AC3E}">
        <p14:creationId xmlns:p14="http://schemas.microsoft.com/office/powerpoint/2010/main" val="68464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Chap 0</a:t>
            </a:r>
          </a:p>
        </p:txBody>
      </p:sp>
      <p:sp>
        <p:nvSpPr>
          <p:cNvPr id="9" name="Slide Number Placeholder 8"/>
          <p:cNvSpPr>
            <a:spLocks noGrp="1"/>
          </p:cNvSpPr>
          <p:nvPr>
            <p:ph type="sldNum" sz="quarter" idx="12"/>
          </p:nvPr>
        </p:nvSpPr>
        <p:spPr/>
        <p:txBody>
          <a:bodyPr/>
          <a:lstStyle>
            <a:lvl1pPr>
              <a:defRPr/>
            </a:lvl1pPr>
          </a:lstStyle>
          <a:p>
            <a:fld id="{079DEE6C-0E3F-4779-8E4E-90CA949559C2}" type="slidenum">
              <a:rPr lang="en-US" altLang="en-US"/>
              <a:pPr/>
              <a:t>‹#›</a:t>
            </a:fld>
            <a:endParaRPr lang="en-US" altLang="en-US"/>
          </a:p>
        </p:txBody>
      </p:sp>
    </p:spTree>
    <p:extLst>
      <p:ext uri="{BB962C8B-B14F-4D97-AF65-F5344CB8AC3E}">
        <p14:creationId xmlns:p14="http://schemas.microsoft.com/office/powerpoint/2010/main" val="3006757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Chap 0</a:t>
            </a:r>
          </a:p>
        </p:txBody>
      </p:sp>
      <p:sp>
        <p:nvSpPr>
          <p:cNvPr id="5" name="Slide Number Placeholder 4"/>
          <p:cNvSpPr>
            <a:spLocks noGrp="1"/>
          </p:cNvSpPr>
          <p:nvPr>
            <p:ph type="sldNum" sz="quarter" idx="12"/>
          </p:nvPr>
        </p:nvSpPr>
        <p:spPr/>
        <p:txBody>
          <a:bodyPr/>
          <a:lstStyle>
            <a:lvl1pPr>
              <a:defRPr/>
            </a:lvl1pPr>
          </a:lstStyle>
          <a:p>
            <a:fld id="{81F6FAF1-8F91-4A36-ACF8-43EAE7B48775}" type="slidenum">
              <a:rPr lang="en-US" altLang="en-US"/>
              <a:pPr/>
              <a:t>‹#›</a:t>
            </a:fld>
            <a:endParaRPr lang="en-US" altLang="en-US"/>
          </a:p>
        </p:txBody>
      </p:sp>
    </p:spTree>
    <p:extLst>
      <p:ext uri="{BB962C8B-B14F-4D97-AF65-F5344CB8AC3E}">
        <p14:creationId xmlns:p14="http://schemas.microsoft.com/office/powerpoint/2010/main" val="57509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Chap 0</a:t>
            </a:r>
          </a:p>
        </p:txBody>
      </p:sp>
      <p:sp>
        <p:nvSpPr>
          <p:cNvPr id="4" name="Slide Number Placeholder 3"/>
          <p:cNvSpPr>
            <a:spLocks noGrp="1"/>
          </p:cNvSpPr>
          <p:nvPr>
            <p:ph type="sldNum" sz="quarter" idx="12"/>
          </p:nvPr>
        </p:nvSpPr>
        <p:spPr/>
        <p:txBody>
          <a:bodyPr/>
          <a:lstStyle>
            <a:lvl1pPr>
              <a:defRPr/>
            </a:lvl1pPr>
          </a:lstStyle>
          <a:p>
            <a:fld id="{C515E48A-DFA9-4AFA-8225-93F6F5B93CCC}" type="slidenum">
              <a:rPr lang="en-US" altLang="en-US"/>
              <a:pPr/>
              <a:t>‹#›</a:t>
            </a:fld>
            <a:endParaRPr lang="en-US" altLang="en-US"/>
          </a:p>
        </p:txBody>
      </p:sp>
    </p:spTree>
    <p:extLst>
      <p:ext uri="{BB962C8B-B14F-4D97-AF65-F5344CB8AC3E}">
        <p14:creationId xmlns:p14="http://schemas.microsoft.com/office/powerpoint/2010/main" val="391931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Chap 0</a:t>
            </a:r>
          </a:p>
        </p:txBody>
      </p:sp>
      <p:sp>
        <p:nvSpPr>
          <p:cNvPr id="7" name="Slide Number Placeholder 6"/>
          <p:cNvSpPr>
            <a:spLocks noGrp="1"/>
          </p:cNvSpPr>
          <p:nvPr>
            <p:ph type="sldNum" sz="quarter" idx="12"/>
          </p:nvPr>
        </p:nvSpPr>
        <p:spPr/>
        <p:txBody>
          <a:bodyPr/>
          <a:lstStyle>
            <a:lvl1pPr>
              <a:defRPr/>
            </a:lvl1pPr>
          </a:lstStyle>
          <a:p>
            <a:fld id="{4335911B-E183-44F0-AB3C-95895A1FB905}" type="slidenum">
              <a:rPr lang="en-US" altLang="en-US"/>
              <a:pPr/>
              <a:t>‹#›</a:t>
            </a:fld>
            <a:endParaRPr lang="en-US" altLang="en-US"/>
          </a:p>
        </p:txBody>
      </p:sp>
    </p:spTree>
    <p:extLst>
      <p:ext uri="{BB962C8B-B14F-4D97-AF65-F5344CB8AC3E}">
        <p14:creationId xmlns:p14="http://schemas.microsoft.com/office/powerpoint/2010/main" val="2527887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Chap 0</a:t>
            </a:r>
          </a:p>
        </p:txBody>
      </p:sp>
      <p:sp>
        <p:nvSpPr>
          <p:cNvPr id="7" name="Slide Number Placeholder 6"/>
          <p:cNvSpPr>
            <a:spLocks noGrp="1"/>
          </p:cNvSpPr>
          <p:nvPr>
            <p:ph type="sldNum" sz="quarter" idx="12"/>
          </p:nvPr>
        </p:nvSpPr>
        <p:spPr/>
        <p:txBody>
          <a:bodyPr/>
          <a:lstStyle>
            <a:lvl1pPr>
              <a:defRPr/>
            </a:lvl1pPr>
          </a:lstStyle>
          <a:p>
            <a:fld id="{5DF661FD-50DB-4708-AFD8-53475118EF02}" type="slidenum">
              <a:rPr lang="en-US" altLang="en-US"/>
              <a:pPr/>
              <a:t>‹#›</a:t>
            </a:fld>
            <a:endParaRPr lang="en-US" altLang="en-US"/>
          </a:p>
        </p:txBody>
      </p:sp>
    </p:spTree>
    <p:extLst>
      <p:ext uri="{BB962C8B-B14F-4D97-AF65-F5344CB8AC3E}">
        <p14:creationId xmlns:p14="http://schemas.microsoft.com/office/powerpoint/2010/main" val="4021945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Arc 2"/>
          <p:cNvSpPr>
            <a:spLocks/>
          </p:cNvSpPr>
          <p:nvPr/>
        </p:nvSpPr>
        <p:spPr bwMode="auto">
          <a:xfrm>
            <a:off x="0" y="842963"/>
            <a:ext cx="1025525"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5" name="Rectangle 3"/>
          <p:cNvSpPr>
            <a:spLocks noGrp="1" noChangeArrowheads="1"/>
          </p:cNvSpPr>
          <p:nvPr>
            <p:ph type="title"/>
          </p:nvPr>
        </p:nvSpPr>
        <p:spPr bwMode="auto">
          <a:xfrm>
            <a:off x="1030288" y="325438"/>
            <a:ext cx="7885112"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3076" name="Rectangle 4"/>
          <p:cNvSpPr>
            <a:spLocks noGrp="1" noChangeArrowheads="1"/>
          </p:cNvSpPr>
          <p:nvPr>
            <p:ph type="body" idx="1"/>
          </p:nvPr>
        </p:nvSpPr>
        <p:spPr bwMode="auto">
          <a:xfrm>
            <a:off x="1028700" y="1635125"/>
            <a:ext cx="7886700" cy="446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7" name="Rectangle 5"/>
          <p:cNvSpPr>
            <a:spLocks noGrp="1" noChangeArrowheads="1"/>
          </p:cNvSpPr>
          <p:nvPr>
            <p:ph type="dt" sz="half" idx="2"/>
          </p:nvPr>
        </p:nvSpPr>
        <p:spPr bwMode="auto">
          <a:xfrm>
            <a:off x="3581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en-US" altLang="en-US"/>
          </a:p>
        </p:txBody>
      </p:sp>
      <p:sp>
        <p:nvSpPr>
          <p:cNvPr id="3078" name="Rectangle 6"/>
          <p:cNvSpPr>
            <a:spLocks noGrp="1" noChangeArrowheads="1"/>
          </p:cNvSpPr>
          <p:nvPr>
            <p:ph type="ftr" sz="quarter" idx="3"/>
          </p:nvPr>
        </p:nvSpPr>
        <p:spPr bwMode="auto">
          <a:xfrm>
            <a:off x="8305800" y="64008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r>
              <a:rPr lang="en-US" altLang="en-US"/>
              <a:t>Chap 0</a:t>
            </a:r>
          </a:p>
        </p:txBody>
      </p:sp>
      <p:sp>
        <p:nvSpPr>
          <p:cNvPr id="3079" name="Rectangle 7"/>
          <p:cNvSpPr>
            <a:spLocks noGrp="1" noChangeArrowheads="1"/>
          </p:cNvSpPr>
          <p:nvPr>
            <p:ph type="sldNum" sz="quarter" idx="4"/>
          </p:nvPr>
        </p:nvSpPr>
        <p:spPr bwMode="auto">
          <a:xfrm>
            <a:off x="0" y="6400800"/>
            <a:ext cx="642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18380AD6-35C1-476D-84CF-59AB0F94B1F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eaLnBrk="0" fontAlgn="base" hangingPunct="0">
        <a:lnSpc>
          <a:spcPct val="70000"/>
        </a:lnSpc>
        <a:spcBef>
          <a:spcPct val="0"/>
        </a:spcBef>
        <a:spcAft>
          <a:spcPct val="0"/>
        </a:spcAft>
        <a:defRPr kumimoji="1" sz="4000" b="1" kern="1200">
          <a:solidFill>
            <a:schemeClr val="tx2"/>
          </a:solidFill>
          <a:effectLst>
            <a:outerShdw blurRad="38100" dist="38100" dir="2700000" algn="tl">
              <a:srgbClr val="C0C0C0"/>
            </a:outerShdw>
          </a:effectLst>
          <a:latin typeface="+mj-lt"/>
          <a:ea typeface="+mj-ea"/>
          <a:cs typeface="+mj-cs"/>
        </a:defRPr>
      </a:lvl1pPr>
      <a:lvl2pPr algn="l" rtl="0" eaLnBrk="0" fontAlgn="base" hangingPunct="0">
        <a:lnSpc>
          <a:spcPct val="70000"/>
        </a:lnSpc>
        <a:spcBef>
          <a:spcPct val="0"/>
        </a:spcBef>
        <a:spcAft>
          <a:spcPct val="0"/>
        </a:spcAft>
        <a:defRPr kumimoji="1" sz="4000" b="1">
          <a:solidFill>
            <a:schemeClr val="tx2"/>
          </a:solidFill>
          <a:effectLst>
            <a:outerShdw blurRad="38100" dist="38100" dir="2700000" algn="tl">
              <a:srgbClr val="C0C0C0"/>
            </a:outerShdw>
          </a:effectLst>
          <a:latin typeface="Arial Narrow" panose="020B0606020202030204" pitchFamily="34" charset="0"/>
        </a:defRPr>
      </a:lvl2pPr>
      <a:lvl3pPr algn="l" rtl="0" eaLnBrk="0" fontAlgn="base" hangingPunct="0">
        <a:lnSpc>
          <a:spcPct val="70000"/>
        </a:lnSpc>
        <a:spcBef>
          <a:spcPct val="0"/>
        </a:spcBef>
        <a:spcAft>
          <a:spcPct val="0"/>
        </a:spcAft>
        <a:defRPr kumimoji="1" sz="4000" b="1">
          <a:solidFill>
            <a:schemeClr val="tx2"/>
          </a:solidFill>
          <a:effectLst>
            <a:outerShdw blurRad="38100" dist="38100" dir="2700000" algn="tl">
              <a:srgbClr val="C0C0C0"/>
            </a:outerShdw>
          </a:effectLst>
          <a:latin typeface="Arial Narrow" panose="020B0606020202030204" pitchFamily="34" charset="0"/>
        </a:defRPr>
      </a:lvl3pPr>
      <a:lvl4pPr algn="l" rtl="0" eaLnBrk="0" fontAlgn="base" hangingPunct="0">
        <a:lnSpc>
          <a:spcPct val="70000"/>
        </a:lnSpc>
        <a:spcBef>
          <a:spcPct val="0"/>
        </a:spcBef>
        <a:spcAft>
          <a:spcPct val="0"/>
        </a:spcAft>
        <a:defRPr kumimoji="1" sz="4000" b="1">
          <a:solidFill>
            <a:schemeClr val="tx2"/>
          </a:solidFill>
          <a:effectLst>
            <a:outerShdw blurRad="38100" dist="38100" dir="2700000" algn="tl">
              <a:srgbClr val="C0C0C0"/>
            </a:outerShdw>
          </a:effectLst>
          <a:latin typeface="Arial Narrow" panose="020B0606020202030204" pitchFamily="34" charset="0"/>
        </a:defRPr>
      </a:lvl4pPr>
      <a:lvl5pPr algn="l" rtl="0" eaLnBrk="0" fontAlgn="base" hangingPunct="0">
        <a:lnSpc>
          <a:spcPct val="70000"/>
        </a:lnSpc>
        <a:spcBef>
          <a:spcPct val="0"/>
        </a:spcBef>
        <a:spcAft>
          <a:spcPct val="0"/>
        </a:spcAft>
        <a:defRPr kumimoji="1" sz="4000" b="1">
          <a:solidFill>
            <a:schemeClr val="tx2"/>
          </a:solidFill>
          <a:effectLst>
            <a:outerShdw blurRad="38100" dist="38100" dir="2700000" algn="tl">
              <a:srgbClr val="C0C0C0"/>
            </a:outerShdw>
          </a:effectLst>
          <a:latin typeface="Arial Narrow" panose="020B0606020202030204" pitchFamily="34" charset="0"/>
        </a:defRPr>
      </a:lvl5pPr>
      <a:lvl6pPr marL="457200" algn="l" rtl="0" eaLnBrk="0" fontAlgn="base" hangingPunct="0">
        <a:lnSpc>
          <a:spcPct val="70000"/>
        </a:lnSpc>
        <a:spcBef>
          <a:spcPct val="0"/>
        </a:spcBef>
        <a:spcAft>
          <a:spcPct val="0"/>
        </a:spcAft>
        <a:defRPr kumimoji="1" sz="4000" b="1">
          <a:solidFill>
            <a:schemeClr val="tx2"/>
          </a:solidFill>
          <a:effectLst>
            <a:outerShdw blurRad="38100" dist="38100" dir="2700000" algn="tl">
              <a:srgbClr val="C0C0C0"/>
            </a:outerShdw>
          </a:effectLst>
          <a:latin typeface="Arial Narrow" panose="020B0606020202030204" pitchFamily="34" charset="0"/>
        </a:defRPr>
      </a:lvl6pPr>
      <a:lvl7pPr marL="914400" algn="l" rtl="0" eaLnBrk="0" fontAlgn="base" hangingPunct="0">
        <a:lnSpc>
          <a:spcPct val="70000"/>
        </a:lnSpc>
        <a:spcBef>
          <a:spcPct val="0"/>
        </a:spcBef>
        <a:spcAft>
          <a:spcPct val="0"/>
        </a:spcAft>
        <a:defRPr kumimoji="1" sz="4000" b="1">
          <a:solidFill>
            <a:schemeClr val="tx2"/>
          </a:solidFill>
          <a:effectLst>
            <a:outerShdw blurRad="38100" dist="38100" dir="2700000" algn="tl">
              <a:srgbClr val="C0C0C0"/>
            </a:outerShdw>
          </a:effectLst>
          <a:latin typeface="Arial Narrow" panose="020B0606020202030204" pitchFamily="34" charset="0"/>
        </a:defRPr>
      </a:lvl7pPr>
      <a:lvl8pPr marL="1371600" algn="l" rtl="0" eaLnBrk="0" fontAlgn="base" hangingPunct="0">
        <a:lnSpc>
          <a:spcPct val="70000"/>
        </a:lnSpc>
        <a:spcBef>
          <a:spcPct val="0"/>
        </a:spcBef>
        <a:spcAft>
          <a:spcPct val="0"/>
        </a:spcAft>
        <a:defRPr kumimoji="1" sz="4000" b="1">
          <a:solidFill>
            <a:schemeClr val="tx2"/>
          </a:solidFill>
          <a:effectLst>
            <a:outerShdw blurRad="38100" dist="38100" dir="2700000" algn="tl">
              <a:srgbClr val="C0C0C0"/>
            </a:outerShdw>
          </a:effectLst>
          <a:latin typeface="Arial Narrow" panose="020B0606020202030204" pitchFamily="34" charset="0"/>
        </a:defRPr>
      </a:lvl8pPr>
      <a:lvl9pPr marL="1828800" algn="l" rtl="0" eaLnBrk="0" fontAlgn="base" hangingPunct="0">
        <a:lnSpc>
          <a:spcPct val="70000"/>
        </a:lnSpc>
        <a:spcBef>
          <a:spcPct val="0"/>
        </a:spcBef>
        <a:spcAft>
          <a:spcPct val="0"/>
        </a:spcAft>
        <a:defRPr kumimoji="1" sz="4000" b="1">
          <a:solidFill>
            <a:schemeClr val="tx2"/>
          </a:solidFill>
          <a:effectLst>
            <a:outerShdw blurRad="38100" dist="38100" dir="2700000" algn="tl">
              <a:srgbClr val="C0C0C0"/>
            </a:outerShdw>
          </a:effectLst>
          <a:latin typeface="Arial Narrow" panose="020B0606020202030204"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10000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100000"/>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3.png"/><Relationship Id="rId4" Type="http://schemas.openxmlformats.org/officeDocument/2006/relationships/oleObject" Target="../embeddings/oleObject3.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80.pdf"/><Relationship Id="rId2" Type="http://schemas.openxmlformats.org/officeDocument/2006/relationships/notesSlide" Target="../notesSlides/notesSlide5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5.png"/><Relationship Id="rId4" Type="http://schemas.openxmlformats.org/officeDocument/2006/relationships/oleObject" Target="../embeddings/oleObject4.bin"/></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6.png"/><Relationship Id="rId4" Type="http://schemas.openxmlformats.org/officeDocument/2006/relationships/oleObject" Target="../embeddings/oleObject5.bin"/></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7.png"/><Relationship Id="rId4" Type="http://schemas.openxmlformats.org/officeDocument/2006/relationships/oleObject" Target="../embeddings/oleObject6.bin"/></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78.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sldNum" sz="quarter" idx="4"/>
          </p:nvPr>
        </p:nvSpPr>
        <p:spPr/>
        <p:txBody>
          <a:bodyPr/>
          <a:lstStyle/>
          <a:p>
            <a:fld id="{7519CD54-A9C2-4B9B-B258-8B708A1C340A}" type="slidenum">
              <a:rPr lang="en-US" altLang="en-US"/>
              <a:pPr/>
              <a:t>1</a:t>
            </a:fld>
            <a:endParaRPr lang="en-US" altLang="en-US"/>
          </a:p>
        </p:txBody>
      </p:sp>
      <p:sp>
        <p:nvSpPr>
          <p:cNvPr id="2050" name="Rectangle 2"/>
          <p:cNvSpPr>
            <a:spLocks noGrp="1" noChangeArrowheads="1"/>
          </p:cNvSpPr>
          <p:nvPr>
            <p:ph type="ctrTitle"/>
          </p:nvPr>
        </p:nvSpPr>
        <p:spPr/>
        <p:txBody>
          <a:bodyPr/>
          <a:lstStyle/>
          <a:p>
            <a:r>
              <a:rPr lang="en-US" altLang="en-US"/>
              <a:t>Concurrency: Mutual Exclusion and Synchronization</a:t>
            </a:r>
          </a:p>
        </p:txBody>
      </p:sp>
      <p:sp>
        <p:nvSpPr>
          <p:cNvPr id="2051" name="Rectangle 3"/>
          <p:cNvSpPr>
            <a:spLocks noGrp="1" noChangeArrowheads="1"/>
          </p:cNvSpPr>
          <p:nvPr>
            <p:ph type="subTitle" idx="1"/>
          </p:nvPr>
        </p:nvSpPr>
        <p:spPr/>
        <p:txBody>
          <a:bodyPr/>
          <a:lstStyle/>
          <a:p>
            <a:r>
              <a:rPr lang="en-US" altLang="en-US"/>
              <a:t>Chapter 5</a:t>
            </a:r>
          </a:p>
          <a:p>
            <a:endParaRPr lang="en-US" altLang="en-US"/>
          </a:p>
          <a:p>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9C8485-7741-47B6-9C30-64DD3F7BBC12}" type="slidenum">
              <a:rPr lang="en-US" altLang="en-US"/>
              <a:pPr/>
              <a:t>10</a:t>
            </a:fld>
            <a:endParaRPr lang="en-US" altLang="en-US"/>
          </a:p>
        </p:txBody>
      </p:sp>
      <p:sp>
        <p:nvSpPr>
          <p:cNvPr id="21506" name="Rectangle 2"/>
          <p:cNvSpPr>
            <a:spLocks noGrp="1" noChangeArrowheads="1"/>
          </p:cNvSpPr>
          <p:nvPr>
            <p:ph type="title"/>
          </p:nvPr>
        </p:nvSpPr>
        <p:spPr>
          <a:xfrm>
            <a:off x="1030288" y="325438"/>
            <a:ext cx="7885112" cy="741362"/>
          </a:xfrm>
        </p:spPr>
        <p:txBody>
          <a:bodyPr/>
          <a:lstStyle/>
          <a:p>
            <a:r>
              <a:rPr lang="en-US" altLang="en-US"/>
              <a:t>Types of solutions</a:t>
            </a:r>
          </a:p>
        </p:txBody>
      </p:sp>
      <p:sp>
        <p:nvSpPr>
          <p:cNvPr id="21507" name="Rectangle 3"/>
          <p:cNvSpPr>
            <a:spLocks noGrp="1" noChangeArrowheads="1"/>
          </p:cNvSpPr>
          <p:nvPr>
            <p:ph type="body" idx="1"/>
          </p:nvPr>
        </p:nvSpPr>
        <p:spPr/>
        <p:txBody>
          <a:bodyPr/>
          <a:lstStyle/>
          <a:p>
            <a:r>
              <a:rPr lang="en-US" altLang="en-US"/>
              <a:t>Software solutions</a:t>
            </a:r>
          </a:p>
          <a:p>
            <a:pPr lvl="1"/>
            <a:r>
              <a:rPr lang="en-US" altLang="en-US"/>
              <a:t>algorithms who’s correctness does not rely on any other assumptions (see framework)</a:t>
            </a:r>
          </a:p>
          <a:p>
            <a:r>
              <a:rPr lang="en-US" altLang="en-US"/>
              <a:t>Hardware solutions</a:t>
            </a:r>
          </a:p>
          <a:p>
            <a:pPr lvl="1"/>
            <a:r>
              <a:rPr lang="en-US" altLang="en-US"/>
              <a:t>rely on some special machine instructions</a:t>
            </a:r>
          </a:p>
          <a:p>
            <a:r>
              <a:rPr lang="en-US" altLang="en-US"/>
              <a:t>Operation System solutions</a:t>
            </a:r>
          </a:p>
          <a:p>
            <a:pPr lvl="1"/>
            <a:r>
              <a:rPr lang="en-US" altLang="en-US"/>
              <a:t>provide some functions and data structures to the programmer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79E1300-1537-4DF2-846C-41695BE484A6}" type="slidenum">
              <a:rPr lang="en-US" altLang="en-US"/>
              <a:pPr/>
              <a:t>11</a:t>
            </a:fld>
            <a:endParaRPr lang="en-US" altLang="en-US"/>
          </a:p>
        </p:txBody>
      </p:sp>
      <p:sp>
        <p:nvSpPr>
          <p:cNvPr id="23554" name="Rectangle 2"/>
          <p:cNvSpPr>
            <a:spLocks noGrp="1" noChangeArrowheads="1"/>
          </p:cNvSpPr>
          <p:nvPr>
            <p:ph type="title"/>
          </p:nvPr>
        </p:nvSpPr>
        <p:spPr/>
        <p:txBody>
          <a:bodyPr/>
          <a:lstStyle/>
          <a:p>
            <a:r>
              <a:rPr lang="en-US" altLang="en-US"/>
              <a:t>Software solutions</a:t>
            </a:r>
          </a:p>
        </p:txBody>
      </p:sp>
      <p:sp>
        <p:nvSpPr>
          <p:cNvPr id="23555" name="Rectangle 3"/>
          <p:cNvSpPr>
            <a:spLocks noGrp="1" noChangeArrowheads="1"/>
          </p:cNvSpPr>
          <p:nvPr>
            <p:ph type="body" idx="1"/>
          </p:nvPr>
        </p:nvSpPr>
        <p:spPr/>
        <p:txBody>
          <a:bodyPr/>
          <a:lstStyle/>
          <a:p>
            <a:r>
              <a:rPr lang="en-US" altLang="en-US"/>
              <a:t>We consider first the case of 2 processes</a:t>
            </a:r>
          </a:p>
          <a:p>
            <a:pPr lvl="1"/>
            <a:r>
              <a:rPr lang="en-US" altLang="en-US"/>
              <a:t>Algorithm 1 and 2 are incorrect</a:t>
            </a:r>
          </a:p>
          <a:p>
            <a:pPr lvl="1"/>
            <a:r>
              <a:rPr lang="en-US" altLang="en-US"/>
              <a:t>Algorithm 3 is correct (Peterson’s algorithm)</a:t>
            </a:r>
          </a:p>
          <a:p>
            <a:r>
              <a:rPr lang="en-US" altLang="en-US"/>
              <a:t>Then we generalize to n processes</a:t>
            </a:r>
          </a:p>
          <a:p>
            <a:pPr lvl="1"/>
            <a:r>
              <a:rPr lang="en-US" altLang="en-US"/>
              <a:t>the bakery algorithm</a:t>
            </a:r>
          </a:p>
          <a:p>
            <a:r>
              <a:rPr lang="en-US" altLang="en-US"/>
              <a:t>Notation</a:t>
            </a:r>
          </a:p>
          <a:p>
            <a:pPr lvl="1"/>
            <a:r>
              <a:rPr lang="en-US" altLang="en-US"/>
              <a:t>We start with 2 processes: P0 and P1</a:t>
            </a:r>
          </a:p>
          <a:p>
            <a:pPr lvl="1"/>
            <a:r>
              <a:rPr lang="en-US" altLang="en-US"/>
              <a:t>When presenting process Pi, Pj always denotes the other process (i != j)</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5AB5C8AD-8631-4D18-8877-55DD3801E8E1}" type="slidenum">
              <a:rPr lang="en-US" altLang="en-US"/>
              <a:pPr/>
              <a:t>12</a:t>
            </a:fld>
            <a:endParaRPr lang="en-US" altLang="en-US"/>
          </a:p>
        </p:txBody>
      </p:sp>
      <p:sp>
        <p:nvSpPr>
          <p:cNvPr id="24578" name="Rectangle 2"/>
          <p:cNvSpPr>
            <a:spLocks noGrp="1" noChangeArrowheads="1"/>
          </p:cNvSpPr>
          <p:nvPr>
            <p:ph type="title"/>
          </p:nvPr>
        </p:nvSpPr>
        <p:spPr>
          <a:xfrm>
            <a:off x="1066800" y="228600"/>
            <a:ext cx="7885113" cy="512763"/>
          </a:xfrm>
        </p:spPr>
        <p:txBody>
          <a:bodyPr/>
          <a:lstStyle/>
          <a:p>
            <a:r>
              <a:rPr lang="en-US" altLang="en-US"/>
              <a:t>Algorithm 1</a:t>
            </a:r>
          </a:p>
        </p:txBody>
      </p:sp>
      <p:sp>
        <p:nvSpPr>
          <p:cNvPr id="24579" name="Rectangle 3"/>
          <p:cNvSpPr>
            <a:spLocks noGrp="1" noChangeArrowheads="1"/>
          </p:cNvSpPr>
          <p:nvPr>
            <p:ph type="body" sz="half" idx="1"/>
          </p:nvPr>
        </p:nvSpPr>
        <p:spPr>
          <a:xfrm>
            <a:off x="838200" y="914400"/>
            <a:ext cx="4038600" cy="5334000"/>
          </a:xfrm>
        </p:spPr>
        <p:txBody>
          <a:bodyPr/>
          <a:lstStyle/>
          <a:p>
            <a:r>
              <a:rPr lang="en-US" altLang="en-US" sz="2200"/>
              <a:t>The shared variable </a:t>
            </a:r>
            <a:r>
              <a:rPr lang="en-US" altLang="en-US" sz="2200">
                <a:solidFill>
                  <a:schemeClr val="hlink"/>
                </a:solidFill>
              </a:rPr>
              <a:t>turn</a:t>
            </a:r>
            <a:r>
              <a:rPr lang="en-US" altLang="en-US" sz="2200"/>
              <a:t> is initialized (to 0 or 1) before executing any Pi</a:t>
            </a:r>
          </a:p>
          <a:p>
            <a:r>
              <a:rPr lang="en-US" altLang="en-US" sz="2200"/>
              <a:t>Pi’s critical section is executed iff turn = i</a:t>
            </a:r>
          </a:p>
          <a:p>
            <a:r>
              <a:rPr lang="en-US" altLang="en-US" sz="2200"/>
              <a:t>Pi is </a:t>
            </a:r>
            <a:r>
              <a:rPr lang="en-US" altLang="en-US" sz="2200">
                <a:solidFill>
                  <a:schemeClr val="hlink"/>
                </a:solidFill>
              </a:rPr>
              <a:t>busy waiting</a:t>
            </a:r>
            <a:r>
              <a:rPr lang="en-US" altLang="en-US" sz="2200"/>
              <a:t> if Pj is in CS: mutual exclusion is satisfied</a:t>
            </a:r>
          </a:p>
          <a:p>
            <a:r>
              <a:rPr lang="en-US" altLang="en-US" sz="2200"/>
              <a:t>Progress requirement is not satisfied since it requires strict alternation of CSs</a:t>
            </a:r>
            <a:endParaRPr lang="fr-CA" altLang="en-US" sz="2200"/>
          </a:p>
          <a:p>
            <a:r>
              <a:rPr lang="en-US" altLang="en-US" sz="2000"/>
              <a:t>If a process requires its CS more often then the other, it  can</a:t>
            </a:r>
            <a:r>
              <a:rPr lang="fr-CA" altLang="en-US" sz="2000"/>
              <a:t>not</a:t>
            </a:r>
            <a:r>
              <a:rPr lang="en-US" altLang="en-US" sz="2000"/>
              <a:t> get it.</a:t>
            </a:r>
          </a:p>
        </p:txBody>
      </p:sp>
      <p:sp>
        <p:nvSpPr>
          <p:cNvPr id="24581" name="Rectangle 5"/>
          <p:cNvSpPr>
            <a:spLocks noChangeArrowheads="1"/>
          </p:cNvSpPr>
          <p:nvPr/>
        </p:nvSpPr>
        <p:spPr bwMode="auto">
          <a:xfrm>
            <a:off x="5257800" y="1905000"/>
            <a:ext cx="36576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Process Pi:</a:t>
            </a:r>
          </a:p>
          <a:p>
            <a:r>
              <a:rPr lang="en-US" altLang="en-US" b="1">
                <a:latin typeface="Courier New" panose="02070309020205020404" pitchFamily="49" charset="0"/>
              </a:rPr>
              <a:t>repeat</a:t>
            </a:r>
          </a:p>
          <a:p>
            <a:r>
              <a:rPr lang="en-US" altLang="en-US" b="1">
                <a:solidFill>
                  <a:schemeClr val="hlink"/>
                </a:solidFill>
                <a:latin typeface="Courier New" panose="02070309020205020404" pitchFamily="49" charset="0"/>
              </a:rPr>
              <a:t>  while(turn!=i){};</a:t>
            </a:r>
            <a:endParaRPr lang="en-US" altLang="en-US" b="1">
              <a:latin typeface="Courier New" panose="02070309020205020404" pitchFamily="49" charset="0"/>
            </a:endParaRPr>
          </a:p>
          <a:p>
            <a:r>
              <a:rPr lang="en-US" altLang="en-US" b="1">
                <a:latin typeface="Courier New" panose="02070309020205020404" pitchFamily="49" charset="0"/>
              </a:rPr>
              <a:t>     CS</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turn:=j;</a:t>
            </a:r>
            <a:endParaRPr lang="en-US" altLang="en-US" b="1">
              <a:latin typeface="Courier New" panose="02070309020205020404" pitchFamily="49" charset="0"/>
            </a:endParaRPr>
          </a:p>
          <a:p>
            <a:r>
              <a:rPr lang="en-US" altLang="en-US" b="1">
                <a:latin typeface="Courier New" panose="02070309020205020404" pitchFamily="49" charset="0"/>
              </a:rPr>
              <a:t>     RS</a:t>
            </a:r>
          </a:p>
          <a:p>
            <a:r>
              <a:rPr lang="en-US" altLang="en-US" b="1">
                <a:latin typeface="Courier New" panose="02070309020205020404" pitchFamily="49" charset="0"/>
              </a:rPr>
              <a:t>forever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2CF6A615-E31C-434D-BAFE-E938C46AF0F8}" type="slidenum">
              <a:rPr lang="en-US" altLang="en-US"/>
              <a:pPr/>
              <a:t>13</a:t>
            </a:fld>
            <a:endParaRPr lang="en-US" altLang="en-US"/>
          </a:p>
        </p:txBody>
      </p:sp>
      <p:sp>
        <p:nvSpPr>
          <p:cNvPr id="105474" name="Text Box 2"/>
          <p:cNvSpPr txBox="1">
            <a:spLocks noChangeArrowheads="1"/>
          </p:cNvSpPr>
          <p:nvPr/>
        </p:nvSpPr>
        <p:spPr bwMode="auto">
          <a:xfrm>
            <a:off x="1524000" y="12192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05475" name="Text Box 3"/>
          <p:cNvSpPr txBox="1">
            <a:spLocks noChangeArrowheads="1"/>
          </p:cNvSpPr>
          <p:nvPr/>
        </p:nvSpPr>
        <p:spPr bwMode="auto">
          <a:xfrm>
            <a:off x="1143000" y="381000"/>
            <a:ext cx="34290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Process P0:</a:t>
            </a:r>
          </a:p>
          <a:p>
            <a:r>
              <a:rPr lang="en-US" altLang="en-US" b="1">
                <a:latin typeface="Courier New" panose="02070309020205020404" pitchFamily="49" charset="0"/>
              </a:rPr>
              <a:t>repeat</a:t>
            </a:r>
          </a:p>
          <a:p>
            <a:r>
              <a:rPr lang="en-US" altLang="en-US" b="1">
                <a:solidFill>
                  <a:schemeClr val="hlink"/>
                </a:solidFill>
                <a:latin typeface="Courier New" panose="02070309020205020404" pitchFamily="49" charset="0"/>
              </a:rPr>
              <a:t>  while(turn!=0){};</a:t>
            </a:r>
            <a:endParaRPr lang="en-US" altLang="en-US" b="1">
              <a:latin typeface="Courier New" panose="02070309020205020404" pitchFamily="49" charset="0"/>
            </a:endParaRPr>
          </a:p>
          <a:p>
            <a:r>
              <a:rPr lang="en-US" altLang="en-US" b="1">
                <a:latin typeface="Courier New" panose="02070309020205020404" pitchFamily="49" charset="0"/>
              </a:rPr>
              <a:t>     CS</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turn:=1;</a:t>
            </a:r>
            <a:endParaRPr lang="en-US" altLang="en-US" b="1">
              <a:latin typeface="Courier New" panose="02070309020205020404" pitchFamily="49" charset="0"/>
            </a:endParaRPr>
          </a:p>
          <a:p>
            <a:r>
              <a:rPr lang="en-US" altLang="en-US" b="1">
                <a:latin typeface="Courier New" panose="02070309020205020404" pitchFamily="49" charset="0"/>
              </a:rPr>
              <a:t>     RS</a:t>
            </a:r>
          </a:p>
          <a:p>
            <a:r>
              <a:rPr lang="en-US" altLang="en-US" b="1">
                <a:latin typeface="Courier New" panose="02070309020205020404" pitchFamily="49" charset="0"/>
              </a:rPr>
              <a:t>forever</a:t>
            </a:r>
          </a:p>
          <a:p>
            <a:pPr>
              <a:spcBef>
                <a:spcPct val="50000"/>
              </a:spcBef>
            </a:pPr>
            <a:endParaRPr lang="en-US" altLang="en-US"/>
          </a:p>
        </p:txBody>
      </p:sp>
      <p:sp>
        <p:nvSpPr>
          <p:cNvPr id="105476" name="Text Box 4"/>
          <p:cNvSpPr txBox="1">
            <a:spLocks noChangeArrowheads="1"/>
          </p:cNvSpPr>
          <p:nvPr/>
        </p:nvSpPr>
        <p:spPr bwMode="auto">
          <a:xfrm>
            <a:off x="5257800" y="457200"/>
            <a:ext cx="34290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Process P1:</a:t>
            </a:r>
          </a:p>
          <a:p>
            <a:r>
              <a:rPr lang="en-US" altLang="en-US" b="1">
                <a:latin typeface="Courier New" panose="02070309020205020404" pitchFamily="49" charset="0"/>
              </a:rPr>
              <a:t>repeat</a:t>
            </a:r>
          </a:p>
          <a:p>
            <a:r>
              <a:rPr lang="en-US" altLang="en-US" b="1">
                <a:solidFill>
                  <a:schemeClr val="hlink"/>
                </a:solidFill>
                <a:latin typeface="Courier New" panose="02070309020205020404" pitchFamily="49" charset="0"/>
              </a:rPr>
              <a:t>  while(turn!=1){};</a:t>
            </a:r>
            <a:endParaRPr lang="en-US" altLang="en-US" b="1">
              <a:latin typeface="Courier New" panose="02070309020205020404" pitchFamily="49" charset="0"/>
            </a:endParaRPr>
          </a:p>
          <a:p>
            <a:r>
              <a:rPr lang="en-US" altLang="en-US" b="1">
                <a:latin typeface="Courier New" panose="02070309020205020404" pitchFamily="49" charset="0"/>
              </a:rPr>
              <a:t>     CS</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turn:=0;</a:t>
            </a:r>
            <a:endParaRPr lang="en-US" altLang="en-US" b="1">
              <a:latin typeface="Courier New" panose="02070309020205020404" pitchFamily="49" charset="0"/>
            </a:endParaRPr>
          </a:p>
          <a:p>
            <a:r>
              <a:rPr lang="en-US" altLang="en-US" b="1">
                <a:latin typeface="Courier New" panose="02070309020205020404" pitchFamily="49" charset="0"/>
              </a:rPr>
              <a:t>     RS</a:t>
            </a:r>
          </a:p>
          <a:p>
            <a:r>
              <a:rPr lang="en-US" altLang="en-US" b="1">
                <a:latin typeface="Courier New" panose="02070309020205020404" pitchFamily="49" charset="0"/>
              </a:rPr>
              <a:t>forever</a:t>
            </a:r>
          </a:p>
          <a:p>
            <a:pPr>
              <a:spcBef>
                <a:spcPct val="50000"/>
              </a:spcBef>
            </a:pPr>
            <a:endParaRPr lang="en-US" altLang="en-US"/>
          </a:p>
        </p:txBody>
      </p:sp>
      <p:sp>
        <p:nvSpPr>
          <p:cNvPr id="105477" name="Text Box 5"/>
          <p:cNvSpPr txBox="1">
            <a:spLocks noChangeArrowheads="1"/>
          </p:cNvSpPr>
          <p:nvPr/>
        </p:nvSpPr>
        <p:spPr bwMode="auto">
          <a:xfrm>
            <a:off x="1295400" y="41910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t>Algorithm 1 global view</a:t>
            </a:r>
          </a:p>
        </p:txBody>
      </p:sp>
      <p:sp>
        <p:nvSpPr>
          <p:cNvPr id="105478" name="Rectangle 6"/>
          <p:cNvSpPr>
            <a:spLocks noChangeArrowheads="1"/>
          </p:cNvSpPr>
          <p:nvPr/>
        </p:nvSpPr>
        <p:spPr bwMode="auto">
          <a:xfrm>
            <a:off x="762000" y="5105400"/>
            <a:ext cx="8153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400" b="1">
                <a:solidFill>
                  <a:schemeClr val="tx1"/>
                </a:solidFill>
                <a:latin typeface="Arial" panose="020B0604020202020204" pitchFamily="34" charset="0"/>
              </a:defRPr>
            </a:lvl1pPr>
            <a:lvl2pPr marL="742950" indent="-285750">
              <a:spcBef>
                <a:spcPct val="20000"/>
              </a:spcBef>
              <a:buClr>
                <a:schemeClr val="tx2"/>
              </a:buClr>
              <a:buSzPct val="75000"/>
              <a:buFont typeface="Monotype Sorts" pitchFamily="2" charset="2"/>
              <a:buChar char="u"/>
              <a:defRPr kumimoji="1" sz="2200">
                <a:solidFill>
                  <a:schemeClr val="tx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000">
                <a:solidFill>
                  <a:schemeClr val="tx1"/>
                </a:solidFill>
                <a:latin typeface="Arial" panose="020B0604020202020204" pitchFamily="34" charset="0"/>
              </a:defRPr>
            </a:lvl3pPr>
            <a:lvl4pPr marL="1600200" indent="-228600">
              <a:spcBef>
                <a:spcPct val="20000"/>
              </a:spcBef>
              <a:buClr>
                <a:schemeClr val="tx2"/>
              </a:buClr>
              <a:buSzPct val="100000"/>
              <a:buChar char="•"/>
              <a:defRPr kumimoji="1">
                <a:solidFill>
                  <a:schemeClr val="tx1"/>
                </a:solidFill>
                <a:latin typeface="Arial" panose="020B0604020202020204" pitchFamily="34" charset="0"/>
              </a:defRPr>
            </a:lvl4pPr>
            <a:lvl5pPr marL="2057400" indent="-228600">
              <a:spcBef>
                <a:spcPct val="20000"/>
              </a:spcBef>
              <a:buClr>
                <a:schemeClr val="hlink"/>
              </a:buClr>
              <a:buSzPct val="10000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a:solidFill>
                  <a:schemeClr val="tx1"/>
                </a:solidFill>
                <a:latin typeface="Arial" panose="020B0604020202020204" pitchFamily="34" charset="0"/>
              </a:defRPr>
            </a:lvl9pPr>
          </a:lstStyle>
          <a:p>
            <a:r>
              <a:rPr lang="en-US" altLang="en-US" sz="2200"/>
              <a:t>Ex: P0 has a large RS and P1 has a small RS. If turn=0, P0 enter its CS and then its long RS (turn=1).  P1 enter its CS and then its RS (turn=0) and tries again to enter its CS: request refused! He has to wait that P0 leaves its 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35794CED-0B14-49A7-8628-23059F76F602}" type="slidenum">
              <a:rPr lang="en-US" altLang="en-US"/>
              <a:pPr/>
              <a:t>14</a:t>
            </a:fld>
            <a:endParaRPr lang="en-US" altLang="en-US"/>
          </a:p>
        </p:txBody>
      </p:sp>
      <p:sp>
        <p:nvSpPr>
          <p:cNvPr id="26626" name="Rectangle 2"/>
          <p:cNvSpPr>
            <a:spLocks noGrp="1" noChangeArrowheads="1"/>
          </p:cNvSpPr>
          <p:nvPr>
            <p:ph type="title"/>
          </p:nvPr>
        </p:nvSpPr>
        <p:spPr>
          <a:xfrm>
            <a:off x="1066800" y="228600"/>
            <a:ext cx="7885113" cy="588963"/>
          </a:xfrm>
        </p:spPr>
        <p:txBody>
          <a:bodyPr/>
          <a:lstStyle/>
          <a:p>
            <a:r>
              <a:rPr lang="en-US" altLang="en-US"/>
              <a:t>Algorithm 2</a:t>
            </a:r>
          </a:p>
        </p:txBody>
      </p:sp>
      <p:sp>
        <p:nvSpPr>
          <p:cNvPr id="26627" name="Rectangle 3"/>
          <p:cNvSpPr>
            <a:spLocks noGrp="1" noChangeArrowheads="1"/>
          </p:cNvSpPr>
          <p:nvPr>
            <p:ph type="body" sz="half" idx="1"/>
          </p:nvPr>
        </p:nvSpPr>
        <p:spPr>
          <a:xfrm>
            <a:off x="838200" y="990600"/>
            <a:ext cx="4267200" cy="5562600"/>
          </a:xfrm>
        </p:spPr>
        <p:txBody>
          <a:bodyPr/>
          <a:lstStyle/>
          <a:p>
            <a:r>
              <a:rPr lang="en-US" altLang="en-US" sz="2200"/>
              <a:t>Keep 1  Bool variable for each process: flag[0] and flag[1]</a:t>
            </a:r>
          </a:p>
          <a:p>
            <a:r>
              <a:rPr lang="en-US" altLang="en-US" sz="2200"/>
              <a:t>Pi signals that it is ready to enter it’s CS by: flag[i]:=true</a:t>
            </a:r>
          </a:p>
          <a:p>
            <a:r>
              <a:rPr lang="en-US" altLang="en-US" sz="2200"/>
              <a:t>Mutual Exclusion is satisfied but not the progress requirement</a:t>
            </a:r>
          </a:p>
          <a:p>
            <a:r>
              <a:rPr lang="en-US" altLang="en-US" sz="2200"/>
              <a:t>If we have the sequence:</a:t>
            </a:r>
          </a:p>
          <a:p>
            <a:pPr lvl="1"/>
            <a:r>
              <a:rPr lang="en-US" altLang="en-US"/>
              <a:t>T0: flag[0]:=true</a:t>
            </a:r>
          </a:p>
          <a:p>
            <a:pPr lvl="1"/>
            <a:r>
              <a:rPr lang="en-US" altLang="en-US"/>
              <a:t>T1: flag[1]:=true</a:t>
            </a:r>
          </a:p>
          <a:p>
            <a:r>
              <a:rPr lang="en-US" altLang="en-US" sz="2200"/>
              <a:t>Both process will wait forever to enter their CS: we have a </a:t>
            </a:r>
            <a:r>
              <a:rPr lang="en-US" altLang="en-US" sz="2200">
                <a:solidFill>
                  <a:schemeClr val="hlink"/>
                </a:solidFill>
              </a:rPr>
              <a:t>deadlock</a:t>
            </a:r>
            <a:r>
              <a:rPr lang="en-US" altLang="en-US" sz="2200"/>
              <a:t> </a:t>
            </a:r>
          </a:p>
          <a:p>
            <a:endParaRPr lang="en-US" altLang="en-US" sz="2400"/>
          </a:p>
        </p:txBody>
      </p:sp>
      <p:sp>
        <p:nvSpPr>
          <p:cNvPr id="26629" name="Rectangle 5"/>
          <p:cNvSpPr>
            <a:spLocks noChangeArrowheads="1"/>
          </p:cNvSpPr>
          <p:nvPr/>
        </p:nvSpPr>
        <p:spPr bwMode="auto">
          <a:xfrm>
            <a:off x="5181600" y="1828800"/>
            <a:ext cx="37338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Process Pi:</a:t>
            </a:r>
          </a:p>
          <a:p>
            <a:r>
              <a:rPr lang="en-US" altLang="en-US" b="1">
                <a:latin typeface="Courier New" panose="02070309020205020404" pitchFamily="49" charset="0"/>
              </a:rPr>
              <a:t>repeat</a:t>
            </a:r>
          </a:p>
          <a:p>
            <a:r>
              <a:rPr lang="en-US" altLang="en-US" b="1">
                <a:solidFill>
                  <a:schemeClr val="hlink"/>
                </a:solidFill>
                <a:latin typeface="Courier New" panose="02070309020205020404" pitchFamily="49" charset="0"/>
              </a:rPr>
              <a:t>  flag[i]:=true;  </a:t>
            </a:r>
          </a:p>
          <a:p>
            <a:r>
              <a:rPr lang="en-US" altLang="en-US" b="1">
                <a:solidFill>
                  <a:schemeClr val="hlink"/>
                </a:solidFill>
                <a:latin typeface="Courier New" panose="02070309020205020404" pitchFamily="49" charset="0"/>
              </a:rPr>
              <a:t>  while(flag[j]){};</a:t>
            </a:r>
            <a:endParaRPr lang="en-US" altLang="en-US" b="1">
              <a:latin typeface="Courier New" panose="02070309020205020404" pitchFamily="49" charset="0"/>
            </a:endParaRPr>
          </a:p>
          <a:p>
            <a:r>
              <a:rPr lang="en-US" altLang="en-US" b="1">
                <a:latin typeface="Courier New" panose="02070309020205020404" pitchFamily="49" charset="0"/>
              </a:rPr>
              <a:t>     CS</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flag[i]:=false;</a:t>
            </a:r>
            <a:endParaRPr lang="en-US" altLang="en-US" b="1">
              <a:latin typeface="Courier New" panose="02070309020205020404" pitchFamily="49" charset="0"/>
            </a:endParaRPr>
          </a:p>
          <a:p>
            <a:r>
              <a:rPr lang="en-US" altLang="en-US" b="1">
                <a:latin typeface="Courier New" panose="02070309020205020404" pitchFamily="49" charset="0"/>
              </a:rPr>
              <a:t>     RS</a:t>
            </a:r>
          </a:p>
          <a:p>
            <a:r>
              <a:rPr lang="en-US" altLang="en-US" b="1">
                <a:latin typeface="Courier New" panose="02070309020205020404" pitchFamily="49" charset="0"/>
              </a:rPr>
              <a:t>forever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9938325-7BFF-48C5-AC40-6FC9DAF9539F}" type="slidenum">
              <a:rPr lang="en-US" altLang="en-US"/>
              <a:pPr/>
              <a:t>15</a:t>
            </a:fld>
            <a:endParaRPr lang="en-US" altLang="en-US"/>
          </a:p>
        </p:txBody>
      </p:sp>
      <p:sp>
        <p:nvSpPr>
          <p:cNvPr id="27650" name="Rectangle 2"/>
          <p:cNvSpPr>
            <a:spLocks noGrp="1" noChangeArrowheads="1"/>
          </p:cNvSpPr>
          <p:nvPr>
            <p:ph type="title"/>
          </p:nvPr>
        </p:nvSpPr>
        <p:spPr>
          <a:xfrm>
            <a:off x="990600" y="228600"/>
            <a:ext cx="7885113" cy="665163"/>
          </a:xfrm>
        </p:spPr>
        <p:txBody>
          <a:bodyPr/>
          <a:lstStyle/>
          <a:p>
            <a:r>
              <a:rPr lang="en-US" altLang="en-US"/>
              <a:t>Algorithm 3 (Peterson’s algorithm)</a:t>
            </a:r>
          </a:p>
        </p:txBody>
      </p:sp>
      <p:sp>
        <p:nvSpPr>
          <p:cNvPr id="27651" name="Rectangle 3"/>
          <p:cNvSpPr>
            <a:spLocks noGrp="1" noChangeArrowheads="1"/>
          </p:cNvSpPr>
          <p:nvPr>
            <p:ph type="body" sz="half" idx="1"/>
          </p:nvPr>
        </p:nvSpPr>
        <p:spPr>
          <a:xfrm>
            <a:off x="1028700" y="990600"/>
            <a:ext cx="3848100" cy="5410200"/>
          </a:xfrm>
        </p:spPr>
        <p:txBody>
          <a:bodyPr/>
          <a:lstStyle/>
          <a:p>
            <a:r>
              <a:rPr lang="en-US" altLang="en-US" sz="2400"/>
              <a:t>Initialization: flag[0]:=flag[1]:=false turn:= 0 or 1</a:t>
            </a:r>
          </a:p>
          <a:p>
            <a:r>
              <a:rPr lang="en-US" altLang="en-US" sz="2400"/>
              <a:t>Willingness to enter CS specified by flag[i]:=true</a:t>
            </a:r>
          </a:p>
          <a:p>
            <a:r>
              <a:rPr lang="en-US" altLang="en-US" sz="2400"/>
              <a:t>If both processes attempt to enter their CS simultaneously, only one </a:t>
            </a:r>
            <a:r>
              <a:rPr lang="en-US" altLang="en-US" sz="2400">
                <a:latin typeface="Courier New" panose="02070309020205020404" pitchFamily="49" charset="0"/>
              </a:rPr>
              <a:t>turn</a:t>
            </a:r>
            <a:r>
              <a:rPr lang="en-US" altLang="en-US" sz="2400"/>
              <a:t> value will last</a:t>
            </a:r>
          </a:p>
          <a:p>
            <a:r>
              <a:rPr lang="en-US" altLang="en-US" sz="2400"/>
              <a:t>Exit section: specifies that Pi is unwilling to enter CS</a:t>
            </a:r>
          </a:p>
        </p:txBody>
      </p:sp>
      <p:sp>
        <p:nvSpPr>
          <p:cNvPr id="27654" name="Rectangle 6"/>
          <p:cNvSpPr>
            <a:spLocks noChangeArrowheads="1"/>
          </p:cNvSpPr>
          <p:nvPr/>
        </p:nvSpPr>
        <p:spPr bwMode="auto">
          <a:xfrm>
            <a:off x="5105400" y="1524000"/>
            <a:ext cx="3697288"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Courier New" panose="02070309020205020404" pitchFamily="49" charset="0"/>
              </a:rPr>
              <a:t>Process Pi:</a:t>
            </a:r>
          </a:p>
          <a:p>
            <a:r>
              <a:rPr lang="en-US" altLang="en-US" sz="2000" b="1">
                <a:latin typeface="Courier New" panose="02070309020205020404" pitchFamily="49" charset="0"/>
              </a:rPr>
              <a:t>repeat</a:t>
            </a:r>
          </a:p>
          <a:p>
            <a:r>
              <a:rPr lang="en-US" altLang="en-US" sz="2000" b="1">
                <a:solidFill>
                  <a:schemeClr val="hlink"/>
                </a:solidFill>
                <a:latin typeface="Courier New" panose="02070309020205020404" pitchFamily="49" charset="0"/>
              </a:rPr>
              <a:t>  flag[i]:=true;</a:t>
            </a:r>
          </a:p>
          <a:p>
            <a:r>
              <a:rPr lang="en-US" altLang="en-US" sz="2000" b="1">
                <a:solidFill>
                  <a:schemeClr val="hlink"/>
                </a:solidFill>
                <a:latin typeface="Courier New" panose="02070309020205020404" pitchFamily="49" charset="0"/>
              </a:rPr>
              <a:t>    </a:t>
            </a:r>
            <a:r>
              <a:rPr lang="en-US" altLang="en-US" sz="1600" b="1">
                <a:solidFill>
                  <a:schemeClr val="hlink"/>
                </a:solidFill>
                <a:latin typeface="Courier New" panose="02070309020205020404" pitchFamily="49" charset="0"/>
              </a:rPr>
              <a:t>// I want in </a:t>
            </a:r>
          </a:p>
          <a:p>
            <a:r>
              <a:rPr lang="en-US" altLang="en-US" sz="2000" b="1">
                <a:solidFill>
                  <a:schemeClr val="hlink"/>
                </a:solidFill>
                <a:latin typeface="Courier New" panose="02070309020205020404" pitchFamily="49" charset="0"/>
              </a:rPr>
              <a:t>  turn:=j; </a:t>
            </a:r>
          </a:p>
          <a:p>
            <a:r>
              <a:rPr lang="en-US" altLang="en-US" sz="2000" b="1">
                <a:solidFill>
                  <a:schemeClr val="hlink"/>
                </a:solidFill>
                <a:latin typeface="Courier New" panose="02070309020205020404" pitchFamily="49" charset="0"/>
              </a:rPr>
              <a:t>   </a:t>
            </a:r>
            <a:r>
              <a:rPr lang="en-US" altLang="en-US" sz="1600" b="1">
                <a:solidFill>
                  <a:schemeClr val="hlink"/>
                </a:solidFill>
                <a:latin typeface="Courier New" panose="02070309020205020404" pitchFamily="49" charset="0"/>
              </a:rPr>
              <a:t>// but I let the other in</a:t>
            </a:r>
            <a:endParaRPr lang="en-US" altLang="en-US" sz="1800" b="1">
              <a:solidFill>
                <a:schemeClr val="hlink"/>
              </a:solidFill>
              <a:latin typeface="Courier New" panose="02070309020205020404" pitchFamily="49" charset="0"/>
            </a:endParaRPr>
          </a:p>
          <a:p>
            <a:r>
              <a:rPr lang="en-US" altLang="en-US" sz="2000" b="1">
                <a:solidFill>
                  <a:schemeClr val="hlink"/>
                </a:solidFill>
                <a:latin typeface="Courier New" panose="02070309020205020404" pitchFamily="49" charset="0"/>
              </a:rPr>
              <a:t>  while</a:t>
            </a:r>
          </a:p>
          <a:p>
            <a:r>
              <a:rPr lang="en-US" altLang="en-US" sz="2000" b="1">
                <a:solidFill>
                  <a:schemeClr val="hlink"/>
                </a:solidFill>
                <a:latin typeface="Courier New" panose="02070309020205020404" pitchFamily="49" charset="0"/>
              </a:rPr>
              <a:t>   (flag[j]&amp;turn=j){};</a:t>
            </a:r>
            <a:endParaRPr lang="en-US" altLang="en-US" sz="2000" b="1">
              <a:latin typeface="Courier New" panose="02070309020205020404" pitchFamily="49" charset="0"/>
            </a:endParaRPr>
          </a:p>
          <a:p>
            <a:r>
              <a:rPr lang="en-US" altLang="en-US" sz="2000" b="1">
                <a:latin typeface="Courier New" panose="02070309020205020404" pitchFamily="49" charset="0"/>
              </a:rPr>
              <a:t>     CS</a:t>
            </a:r>
          </a:p>
          <a:p>
            <a:r>
              <a:rPr lang="en-US" altLang="en-US" sz="2000" b="1">
                <a:latin typeface="Courier New" panose="02070309020205020404" pitchFamily="49" charset="0"/>
              </a:rPr>
              <a:t>  </a:t>
            </a:r>
            <a:r>
              <a:rPr lang="en-US" altLang="en-US" sz="2000" b="1">
                <a:solidFill>
                  <a:schemeClr val="hlink"/>
                </a:solidFill>
                <a:latin typeface="Courier New" panose="02070309020205020404" pitchFamily="49" charset="0"/>
              </a:rPr>
              <a:t>flag[i]:=false;</a:t>
            </a:r>
          </a:p>
          <a:p>
            <a:r>
              <a:rPr lang="en-US" altLang="en-US" sz="2000" b="1">
                <a:solidFill>
                  <a:schemeClr val="hlink"/>
                </a:solidFill>
                <a:latin typeface="Courier New" panose="02070309020205020404" pitchFamily="49" charset="0"/>
              </a:rPr>
              <a:t>   </a:t>
            </a:r>
            <a:r>
              <a:rPr lang="en-US" altLang="en-US" sz="1600" b="1">
                <a:solidFill>
                  <a:schemeClr val="hlink"/>
                </a:solidFill>
                <a:latin typeface="Courier New" panose="02070309020205020404" pitchFamily="49" charset="0"/>
              </a:rPr>
              <a:t>// I no longer want in</a:t>
            </a:r>
            <a:endParaRPr lang="en-US" altLang="en-US" sz="2000" b="1">
              <a:latin typeface="Courier New" panose="02070309020205020404" pitchFamily="49" charset="0"/>
            </a:endParaRPr>
          </a:p>
          <a:p>
            <a:r>
              <a:rPr lang="en-US" altLang="en-US" sz="2000" b="1">
                <a:latin typeface="Courier New" panose="02070309020205020404" pitchFamily="49" charset="0"/>
              </a:rPr>
              <a:t>     RS</a:t>
            </a:r>
          </a:p>
          <a:p>
            <a:r>
              <a:rPr lang="en-US" altLang="en-US" sz="2000" b="1">
                <a:latin typeface="Courier New" panose="02070309020205020404" pitchFamily="49" charset="0"/>
              </a:rPr>
              <a:t>forever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A9550204-2633-486D-8BCC-8E707963B2DA}" type="slidenum">
              <a:rPr lang="en-US" altLang="en-US"/>
              <a:pPr/>
              <a:t>16</a:t>
            </a:fld>
            <a:endParaRPr lang="en-US" altLang="en-US"/>
          </a:p>
        </p:txBody>
      </p:sp>
      <p:sp>
        <p:nvSpPr>
          <p:cNvPr id="108546" name="Text Box 2"/>
          <p:cNvSpPr txBox="1">
            <a:spLocks noChangeArrowheads="1"/>
          </p:cNvSpPr>
          <p:nvPr/>
        </p:nvSpPr>
        <p:spPr bwMode="auto">
          <a:xfrm>
            <a:off x="381000" y="762000"/>
            <a:ext cx="4191000" cy="460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Courier New" panose="02070309020205020404" pitchFamily="49" charset="0"/>
              </a:rPr>
              <a:t>Process P0:</a:t>
            </a:r>
          </a:p>
          <a:p>
            <a:r>
              <a:rPr lang="en-US" altLang="en-US" sz="2000" b="1">
                <a:latin typeface="Courier New" panose="02070309020205020404" pitchFamily="49" charset="0"/>
              </a:rPr>
              <a:t>repeat</a:t>
            </a:r>
          </a:p>
          <a:p>
            <a:r>
              <a:rPr lang="en-US" altLang="en-US" sz="2000" b="1">
                <a:solidFill>
                  <a:schemeClr val="hlink"/>
                </a:solidFill>
                <a:latin typeface="Courier New" panose="02070309020205020404" pitchFamily="49" charset="0"/>
              </a:rPr>
              <a:t>  flag[0]:=true;</a:t>
            </a:r>
          </a:p>
          <a:p>
            <a:r>
              <a:rPr lang="en-US" altLang="en-US" sz="2000" b="1">
                <a:solidFill>
                  <a:schemeClr val="hlink"/>
                </a:solidFill>
                <a:latin typeface="Courier New" panose="02070309020205020404" pitchFamily="49" charset="0"/>
              </a:rPr>
              <a:t>    </a:t>
            </a:r>
            <a:r>
              <a:rPr lang="en-US" altLang="en-US" sz="1600" b="1">
                <a:solidFill>
                  <a:schemeClr val="hlink"/>
                </a:solidFill>
                <a:latin typeface="Courier New" panose="02070309020205020404" pitchFamily="49" charset="0"/>
              </a:rPr>
              <a:t>// 0 wants in </a:t>
            </a:r>
          </a:p>
          <a:p>
            <a:r>
              <a:rPr lang="en-US" altLang="en-US" sz="2000" b="1">
                <a:solidFill>
                  <a:schemeClr val="hlink"/>
                </a:solidFill>
                <a:latin typeface="Courier New" panose="02070309020205020404" pitchFamily="49" charset="0"/>
              </a:rPr>
              <a:t>  turn:= 1; </a:t>
            </a:r>
          </a:p>
          <a:p>
            <a:r>
              <a:rPr lang="en-US" altLang="en-US" sz="2000" b="1">
                <a:solidFill>
                  <a:schemeClr val="hlink"/>
                </a:solidFill>
                <a:latin typeface="Courier New" panose="02070309020205020404" pitchFamily="49" charset="0"/>
              </a:rPr>
              <a:t>   </a:t>
            </a:r>
            <a:r>
              <a:rPr lang="en-US" altLang="en-US" sz="1600" b="1">
                <a:solidFill>
                  <a:schemeClr val="hlink"/>
                </a:solidFill>
                <a:latin typeface="Courier New" panose="02070309020205020404" pitchFamily="49" charset="0"/>
              </a:rPr>
              <a:t>// 0 gives a chance to 1</a:t>
            </a:r>
            <a:endParaRPr lang="en-US" altLang="en-US" sz="1800" b="1">
              <a:solidFill>
                <a:schemeClr val="hlink"/>
              </a:solidFill>
              <a:latin typeface="Courier New" panose="02070309020205020404" pitchFamily="49" charset="0"/>
            </a:endParaRPr>
          </a:p>
          <a:p>
            <a:r>
              <a:rPr lang="en-US" altLang="en-US" sz="2000" b="1">
                <a:solidFill>
                  <a:schemeClr val="hlink"/>
                </a:solidFill>
                <a:latin typeface="Courier New" panose="02070309020205020404" pitchFamily="49" charset="0"/>
              </a:rPr>
              <a:t>  while</a:t>
            </a:r>
          </a:p>
          <a:p>
            <a:r>
              <a:rPr lang="en-US" altLang="en-US" sz="2000" b="1">
                <a:solidFill>
                  <a:schemeClr val="hlink"/>
                </a:solidFill>
                <a:latin typeface="Courier New" panose="02070309020205020404" pitchFamily="49" charset="0"/>
              </a:rPr>
              <a:t>   (flag[1]&amp;turn=1){};</a:t>
            </a:r>
            <a:endParaRPr lang="en-US" altLang="en-US" sz="2000" b="1">
              <a:latin typeface="Courier New" panose="02070309020205020404" pitchFamily="49" charset="0"/>
            </a:endParaRPr>
          </a:p>
          <a:p>
            <a:r>
              <a:rPr lang="en-US" altLang="en-US" sz="2000" b="1">
                <a:latin typeface="Courier New" panose="02070309020205020404" pitchFamily="49" charset="0"/>
              </a:rPr>
              <a:t>     CS</a:t>
            </a:r>
          </a:p>
          <a:p>
            <a:r>
              <a:rPr lang="en-US" altLang="en-US" sz="2000" b="1">
                <a:latin typeface="Courier New" panose="02070309020205020404" pitchFamily="49" charset="0"/>
              </a:rPr>
              <a:t>  </a:t>
            </a:r>
            <a:r>
              <a:rPr lang="en-US" altLang="en-US" sz="2000" b="1">
                <a:solidFill>
                  <a:schemeClr val="hlink"/>
                </a:solidFill>
                <a:latin typeface="Courier New" panose="02070309020205020404" pitchFamily="49" charset="0"/>
              </a:rPr>
              <a:t>flag[0]:=false;</a:t>
            </a:r>
          </a:p>
          <a:p>
            <a:r>
              <a:rPr lang="en-US" altLang="en-US" sz="2000" b="1">
                <a:solidFill>
                  <a:schemeClr val="hlink"/>
                </a:solidFill>
                <a:latin typeface="Courier New" panose="02070309020205020404" pitchFamily="49" charset="0"/>
              </a:rPr>
              <a:t>   </a:t>
            </a:r>
            <a:r>
              <a:rPr lang="en-US" altLang="en-US" sz="1600" b="1">
                <a:solidFill>
                  <a:schemeClr val="hlink"/>
                </a:solidFill>
                <a:latin typeface="Courier New" panose="02070309020205020404" pitchFamily="49" charset="0"/>
              </a:rPr>
              <a:t>// 0 no longer wants in</a:t>
            </a:r>
            <a:endParaRPr lang="en-US" altLang="en-US" sz="2000" b="1">
              <a:latin typeface="Courier New" panose="02070309020205020404" pitchFamily="49" charset="0"/>
            </a:endParaRPr>
          </a:p>
          <a:p>
            <a:r>
              <a:rPr lang="en-US" altLang="en-US" sz="2000" b="1">
                <a:latin typeface="Courier New" panose="02070309020205020404" pitchFamily="49" charset="0"/>
              </a:rPr>
              <a:t>     RS</a:t>
            </a:r>
          </a:p>
          <a:p>
            <a:r>
              <a:rPr lang="en-US" altLang="en-US" sz="2000" b="1">
                <a:latin typeface="Courier New" panose="02070309020205020404" pitchFamily="49" charset="0"/>
              </a:rPr>
              <a:t>forever</a:t>
            </a:r>
          </a:p>
          <a:p>
            <a:pPr>
              <a:spcBef>
                <a:spcPct val="50000"/>
              </a:spcBef>
            </a:pPr>
            <a:endParaRPr lang="en-US" altLang="en-US"/>
          </a:p>
        </p:txBody>
      </p:sp>
      <p:sp>
        <p:nvSpPr>
          <p:cNvPr id="108547" name="Text Box 3"/>
          <p:cNvSpPr txBox="1">
            <a:spLocks noChangeArrowheads="1"/>
          </p:cNvSpPr>
          <p:nvPr/>
        </p:nvSpPr>
        <p:spPr bwMode="auto">
          <a:xfrm>
            <a:off x="4876800" y="838200"/>
            <a:ext cx="3886200" cy="460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Courier New" panose="02070309020205020404" pitchFamily="49" charset="0"/>
              </a:rPr>
              <a:t>Process P1:</a:t>
            </a:r>
          </a:p>
          <a:p>
            <a:r>
              <a:rPr lang="en-US" altLang="en-US" sz="2000" b="1">
                <a:latin typeface="Courier New" panose="02070309020205020404" pitchFamily="49" charset="0"/>
              </a:rPr>
              <a:t>repeat</a:t>
            </a:r>
          </a:p>
          <a:p>
            <a:r>
              <a:rPr lang="en-US" altLang="en-US" sz="2000" b="1">
                <a:solidFill>
                  <a:schemeClr val="hlink"/>
                </a:solidFill>
                <a:latin typeface="Courier New" panose="02070309020205020404" pitchFamily="49" charset="0"/>
              </a:rPr>
              <a:t>  flag[1]:=true;</a:t>
            </a:r>
          </a:p>
          <a:p>
            <a:r>
              <a:rPr lang="en-US" altLang="en-US" sz="2000" b="1">
                <a:solidFill>
                  <a:schemeClr val="hlink"/>
                </a:solidFill>
                <a:latin typeface="Courier New" panose="02070309020205020404" pitchFamily="49" charset="0"/>
              </a:rPr>
              <a:t>    </a:t>
            </a:r>
            <a:r>
              <a:rPr lang="en-US" altLang="en-US" sz="1600" b="1">
                <a:solidFill>
                  <a:schemeClr val="hlink"/>
                </a:solidFill>
                <a:latin typeface="Courier New" panose="02070309020205020404" pitchFamily="49" charset="0"/>
              </a:rPr>
              <a:t>// 1 wants in </a:t>
            </a:r>
          </a:p>
          <a:p>
            <a:r>
              <a:rPr lang="en-US" altLang="en-US" sz="2000" b="1">
                <a:solidFill>
                  <a:schemeClr val="hlink"/>
                </a:solidFill>
                <a:latin typeface="Courier New" panose="02070309020205020404" pitchFamily="49" charset="0"/>
              </a:rPr>
              <a:t>  turn:=0; </a:t>
            </a:r>
          </a:p>
          <a:p>
            <a:r>
              <a:rPr lang="en-US" altLang="en-US" sz="2000" b="1">
                <a:solidFill>
                  <a:schemeClr val="hlink"/>
                </a:solidFill>
                <a:latin typeface="Courier New" panose="02070309020205020404" pitchFamily="49" charset="0"/>
              </a:rPr>
              <a:t>   </a:t>
            </a:r>
            <a:r>
              <a:rPr lang="en-US" altLang="en-US" sz="1600" b="1">
                <a:solidFill>
                  <a:schemeClr val="hlink"/>
                </a:solidFill>
                <a:latin typeface="Courier New" panose="02070309020205020404" pitchFamily="49" charset="0"/>
              </a:rPr>
              <a:t>// 1 gives a chance to 0</a:t>
            </a:r>
            <a:endParaRPr lang="en-US" altLang="en-US" sz="1800" b="1">
              <a:solidFill>
                <a:schemeClr val="hlink"/>
              </a:solidFill>
              <a:latin typeface="Courier New" panose="02070309020205020404" pitchFamily="49" charset="0"/>
            </a:endParaRPr>
          </a:p>
          <a:p>
            <a:r>
              <a:rPr lang="en-US" altLang="en-US" sz="2000" b="1">
                <a:solidFill>
                  <a:schemeClr val="hlink"/>
                </a:solidFill>
                <a:latin typeface="Courier New" panose="02070309020205020404" pitchFamily="49" charset="0"/>
              </a:rPr>
              <a:t>  while</a:t>
            </a:r>
          </a:p>
          <a:p>
            <a:r>
              <a:rPr lang="en-US" altLang="en-US" sz="2000" b="1">
                <a:solidFill>
                  <a:schemeClr val="hlink"/>
                </a:solidFill>
                <a:latin typeface="Courier New" panose="02070309020205020404" pitchFamily="49" charset="0"/>
              </a:rPr>
              <a:t>   (flag[0]&amp;turn=0){};</a:t>
            </a:r>
            <a:endParaRPr lang="en-US" altLang="en-US" sz="2000" b="1">
              <a:latin typeface="Courier New" panose="02070309020205020404" pitchFamily="49" charset="0"/>
            </a:endParaRPr>
          </a:p>
          <a:p>
            <a:r>
              <a:rPr lang="en-US" altLang="en-US" sz="2000" b="1">
                <a:latin typeface="Courier New" panose="02070309020205020404" pitchFamily="49" charset="0"/>
              </a:rPr>
              <a:t>     CS</a:t>
            </a:r>
          </a:p>
          <a:p>
            <a:r>
              <a:rPr lang="en-US" altLang="en-US" sz="2000" b="1">
                <a:latin typeface="Courier New" panose="02070309020205020404" pitchFamily="49" charset="0"/>
              </a:rPr>
              <a:t>  </a:t>
            </a:r>
            <a:r>
              <a:rPr lang="en-US" altLang="en-US" sz="2000" b="1">
                <a:solidFill>
                  <a:schemeClr val="hlink"/>
                </a:solidFill>
                <a:latin typeface="Courier New" panose="02070309020205020404" pitchFamily="49" charset="0"/>
              </a:rPr>
              <a:t>flag[1]:=false;</a:t>
            </a:r>
          </a:p>
          <a:p>
            <a:r>
              <a:rPr lang="en-US" altLang="en-US" sz="2000" b="1">
                <a:solidFill>
                  <a:schemeClr val="hlink"/>
                </a:solidFill>
                <a:latin typeface="Courier New" panose="02070309020205020404" pitchFamily="49" charset="0"/>
              </a:rPr>
              <a:t>   </a:t>
            </a:r>
            <a:r>
              <a:rPr lang="en-US" altLang="en-US" sz="1600" b="1">
                <a:solidFill>
                  <a:schemeClr val="hlink"/>
                </a:solidFill>
                <a:latin typeface="Courier New" panose="02070309020205020404" pitchFamily="49" charset="0"/>
              </a:rPr>
              <a:t>// 1 no longer wants in</a:t>
            </a:r>
            <a:endParaRPr lang="en-US" altLang="en-US" sz="2000" b="1">
              <a:latin typeface="Courier New" panose="02070309020205020404" pitchFamily="49" charset="0"/>
            </a:endParaRPr>
          </a:p>
          <a:p>
            <a:r>
              <a:rPr lang="en-US" altLang="en-US" sz="2000" b="1">
                <a:latin typeface="Courier New" panose="02070309020205020404" pitchFamily="49" charset="0"/>
              </a:rPr>
              <a:t>     RS</a:t>
            </a:r>
          </a:p>
          <a:p>
            <a:r>
              <a:rPr lang="en-US" altLang="en-US" sz="2000" b="1">
                <a:latin typeface="Courier New" panose="02070309020205020404" pitchFamily="49" charset="0"/>
              </a:rPr>
              <a:t>forever</a:t>
            </a:r>
          </a:p>
          <a:p>
            <a:pPr>
              <a:spcBef>
                <a:spcPct val="50000"/>
              </a:spcBef>
            </a:pPr>
            <a:endParaRPr lang="en-US" altLang="en-US"/>
          </a:p>
        </p:txBody>
      </p:sp>
      <p:sp>
        <p:nvSpPr>
          <p:cNvPr id="108548" name="Text Box 4"/>
          <p:cNvSpPr txBox="1">
            <a:spLocks noChangeArrowheads="1"/>
          </p:cNvSpPr>
          <p:nvPr/>
        </p:nvSpPr>
        <p:spPr bwMode="auto">
          <a:xfrm>
            <a:off x="914400" y="54102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t>Peterson’s algorithm global view</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11B8BA-8AF8-4DCE-AAD4-FD1067634033}" type="slidenum">
              <a:rPr lang="en-US" altLang="en-US"/>
              <a:pPr/>
              <a:t>17</a:t>
            </a:fld>
            <a:endParaRPr lang="en-US" altLang="en-US"/>
          </a:p>
        </p:txBody>
      </p:sp>
      <p:sp>
        <p:nvSpPr>
          <p:cNvPr id="29698" name="Rectangle 2"/>
          <p:cNvSpPr>
            <a:spLocks noGrp="1" noChangeArrowheads="1"/>
          </p:cNvSpPr>
          <p:nvPr>
            <p:ph type="title"/>
          </p:nvPr>
        </p:nvSpPr>
        <p:spPr>
          <a:xfrm>
            <a:off x="1030288" y="325438"/>
            <a:ext cx="7885112" cy="588962"/>
          </a:xfrm>
        </p:spPr>
        <p:txBody>
          <a:bodyPr/>
          <a:lstStyle/>
          <a:p>
            <a:r>
              <a:rPr lang="en-US" altLang="en-US"/>
              <a:t>Algorithm 3: proof of correctness</a:t>
            </a:r>
          </a:p>
        </p:txBody>
      </p:sp>
      <p:sp>
        <p:nvSpPr>
          <p:cNvPr id="29699" name="Rectangle 3"/>
          <p:cNvSpPr>
            <a:spLocks noGrp="1" noChangeArrowheads="1"/>
          </p:cNvSpPr>
          <p:nvPr>
            <p:ph type="body" idx="1"/>
          </p:nvPr>
        </p:nvSpPr>
        <p:spPr>
          <a:xfrm>
            <a:off x="609600" y="1143000"/>
            <a:ext cx="8305800" cy="5257800"/>
          </a:xfrm>
        </p:spPr>
        <p:txBody>
          <a:bodyPr/>
          <a:lstStyle/>
          <a:p>
            <a:r>
              <a:rPr lang="en-US" altLang="en-US"/>
              <a:t>Mutual exclusion is preserved since: </a:t>
            </a:r>
          </a:p>
          <a:p>
            <a:pPr lvl="1"/>
            <a:r>
              <a:rPr lang="en-US" altLang="en-US"/>
              <a:t>P0 and P1 are both in CS only if flag[0] = flag[1] = true and only if turn = i for each Pi (impossible)</a:t>
            </a:r>
          </a:p>
          <a:p>
            <a:pPr lvl="1"/>
            <a:endParaRPr lang="en-US" altLang="en-US"/>
          </a:p>
          <a:p>
            <a:r>
              <a:rPr lang="en-US" altLang="en-US"/>
              <a:t>We now prove that the progress and bounded waiting requirements are satisfied: </a:t>
            </a:r>
          </a:p>
          <a:p>
            <a:pPr lvl="1"/>
            <a:r>
              <a:rPr lang="en-US" altLang="en-US"/>
              <a:t>Pi cannot enter CS only if stuck in while() with condition flag[ j] = true and turn = j. </a:t>
            </a:r>
          </a:p>
          <a:p>
            <a:pPr lvl="1"/>
            <a:r>
              <a:rPr lang="en-US" altLang="en-US"/>
              <a:t>If Pj is not ready to enter CS then flag[ j] = false and Pi can then enter its CS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B653B6-E0E3-4297-88EE-61000DFB8A6A}" type="slidenum">
              <a:rPr lang="en-US" altLang="en-US"/>
              <a:pPr/>
              <a:t>18</a:t>
            </a:fld>
            <a:endParaRPr lang="en-US" altLang="en-US"/>
          </a:p>
        </p:txBody>
      </p:sp>
      <p:sp>
        <p:nvSpPr>
          <p:cNvPr id="30722" name="Rectangle 2"/>
          <p:cNvSpPr>
            <a:spLocks noGrp="1" noChangeArrowheads="1"/>
          </p:cNvSpPr>
          <p:nvPr>
            <p:ph type="title"/>
          </p:nvPr>
        </p:nvSpPr>
        <p:spPr>
          <a:xfrm>
            <a:off x="685800" y="325438"/>
            <a:ext cx="8229600" cy="962025"/>
          </a:xfrm>
        </p:spPr>
        <p:txBody>
          <a:bodyPr/>
          <a:lstStyle/>
          <a:p>
            <a:r>
              <a:rPr lang="en-US" altLang="en-US"/>
              <a:t>Algorithm 3: proof of correctness (cont.)</a:t>
            </a:r>
          </a:p>
        </p:txBody>
      </p:sp>
      <p:sp>
        <p:nvSpPr>
          <p:cNvPr id="30723" name="Rectangle 3"/>
          <p:cNvSpPr>
            <a:spLocks noGrp="1" noChangeArrowheads="1"/>
          </p:cNvSpPr>
          <p:nvPr>
            <p:ph type="body" idx="1"/>
          </p:nvPr>
        </p:nvSpPr>
        <p:spPr/>
        <p:txBody>
          <a:bodyPr/>
          <a:lstStyle/>
          <a:p>
            <a:pPr lvl="1"/>
            <a:r>
              <a:rPr lang="en-US" altLang="en-US"/>
              <a:t>If Pj has set flag[ j]=true and is in its while(), then either turn=i or turn=j</a:t>
            </a:r>
          </a:p>
          <a:p>
            <a:pPr lvl="1"/>
            <a:r>
              <a:rPr lang="en-US" altLang="en-US"/>
              <a:t>If turn=i, then Pi enters CS. If turn=j then Pj enters CS but will then reset flag[ j]=false on exit: allowing Pi to enter CS</a:t>
            </a:r>
          </a:p>
          <a:p>
            <a:pPr lvl="1"/>
            <a:r>
              <a:rPr lang="en-US" altLang="en-US"/>
              <a:t>but if Pj has time to reset flag[ j]=true, it must also set turn=i</a:t>
            </a:r>
          </a:p>
          <a:p>
            <a:pPr lvl="1"/>
            <a:r>
              <a:rPr lang="en-US" altLang="en-US"/>
              <a:t>since Pi does not change value of turn while stuck in while(), Pi will enter CS after at most one CS entry by Pj (bounded waiting)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B7C61C1-195F-40C3-9A1A-C4D09A975FAD}" type="slidenum">
              <a:rPr lang="en-US" altLang="en-US"/>
              <a:pPr/>
              <a:t>19</a:t>
            </a:fld>
            <a:endParaRPr lang="en-US" altLang="en-US"/>
          </a:p>
        </p:txBody>
      </p:sp>
      <p:sp>
        <p:nvSpPr>
          <p:cNvPr id="104450" name="Rectangle 2"/>
          <p:cNvSpPr>
            <a:spLocks noGrp="1" noChangeArrowheads="1"/>
          </p:cNvSpPr>
          <p:nvPr>
            <p:ph type="title"/>
          </p:nvPr>
        </p:nvSpPr>
        <p:spPr>
          <a:xfrm>
            <a:off x="1030288" y="325438"/>
            <a:ext cx="7885112" cy="817562"/>
          </a:xfrm>
        </p:spPr>
        <p:txBody>
          <a:bodyPr/>
          <a:lstStyle/>
          <a:p>
            <a:r>
              <a:rPr lang="en-US" altLang="en-US"/>
              <a:t>What about process failures?</a:t>
            </a:r>
          </a:p>
        </p:txBody>
      </p:sp>
      <p:sp>
        <p:nvSpPr>
          <p:cNvPr id="104451" name="Rectangle 3"/>
          <p:cNvSpPr>
            <a:spLocks noGrp="1" noChangeArrowheads="1"/>
          </p:cNvSpPr>
          <p:nvPr>
            <p:ph type="body" idx="1"/>
          </p:nvPr>
        </p:nvSpPr>
        <p:spPr>
          <a:xfrm>
            <a:off x="1028700" y="1219200"/>
            <a:ext cx="8115300" cy="5410200"/>
          </a:xfrm>
        </p:spPr>
        <p:txBody>
          <a:bodyPr/>
          <a:lstStyle/>
          <a:p>
            <a:r>
              <a:rPr lang="en-US" altLang="en-US"/>
              <a:t>If all 3 criteria (ME, progress, bounded waiting) are satisfied, then a valid solution will provide robustness against failure of a process in its remainder section (RS)</a:t>
            </a:r>
          </a:p>
          <a:p>
            <a:pPr lvl="1"/>
            <a:r>
              <a:rPr lang="en-US" altLang="en-US"/>
              <a:t>since failure in RS is just like having an infinitely long RS</a:t>
            </a:r>
          </a:p>
          <a:p>
            <a:r>
              <a:rPr lang="en-US" altLang="en-US"/>
              <a:t>However, no valid solution can provide robustness against a process failing in its critical section (CS)</a:t>
            </a:r>
          </a:p>
          <a:p>
            <a:pPr lvl="1"/>
            <a:r>
              <a:rPr lang="en-US" altLang="en-US"/>
              <a:t>A process Pi that fails in its CS does not signal that fact to other processes: for them Pi is still in its CS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37F7870-4359-45F3-8D08-8E32D04790FC}" type="slidenum">
              <a:rPr lang="en-US" altLang="en-US"/>
              <a:pPr/>
              <a:t>2</a:t>
            </a:fld>
            <a:endParaRPr lang="en-US" altLang="en-US"/>
          </a:p>
        </p:txBody>
      </p:sp>
      <p:sp>
        <p:nvSpPr>
          <p:cNvPr id="11266" name="Rectangle 2"/>
          <p:cNvSpPr>
            <a:spLocks noGrp="1" noChangeArrowheads="1"/>
          </p:cNvSpPr>
          <p:nvPr>
            <p:ph type="title"/>
          </p:nvPr>
        </p:nvSpPr>
        <p:spPr/>
        <p:txBody>
          <a:bodyPr/>
          <a:lstStyle/>
          <a:p>
            <a:r>
              <a:rPr lang="en-US" altLang="en-US"/>
              <a:t>Problems with concurrent execution</a:t>
            </a:r>
          </a:p>
        </p:txBody>
      </p:sp>
      <p:sp>
        <p:nvSpPr>
          <p:cNvPr id="11267" name="Rectangle 3"/>
          <p:cNvSpPr>
            <a:spLocks noGrp="1" noChangeArrowheads="1"/>
          </p:cNvSpPr>
          <p:nvPr>
            <p:ph type="body" idx="1"/>
          </p:nvPr>
        </p:nvSpPr>
        <p:spPr/>
        <p:txBody>
          <a:bodyPr/>
          <a:lstStyle/>
          <a:p>
            <a:r>
              <a:rPr lang="en-US" altLang="en-US"/>
              <a:t>Concurrent processes (or threads) often need to share data (maintained either in shared memory or files) and resources</a:t>
            </a:r>
          </a:p>
          <a:p>
            <a:r>
              <a:rPr lang="en-US" altLang="en-US"/>
              <a:t>If there is no controlled access to shared data, some processes will obtain an inconsistent view of this data</a:t>
            </a:r>
          </a:p>
          <a:p>
            <a:r>
              <a:rPr lang="en-US" altLang="en-US"/>
              <a:t>The action performed by concurrent processes will then depend on the order in which their execution is interleaved</a:t>
            </a:r>
          </a:p>
          <a:p>
            <a:endParaRPr lang="en-US" altLang="en-US"/>
          </a:p>
          <a:p>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7311FD-BE48-4BE8-98FE-99AAA861B5DC}" type="slidenum">
              <a:rPr lang="en-US" altLang="en-US"/>
              <a:pPr/>
              <a:t>20</a:t>
            </a:fld>
            <a:endParaRPr lang="en-US" altLang="en-US"/>
          </a:p>
        </p:txBody>
      </p:sp>
      <p:sp>
        <p:nvSpPr>
          <p:cNvPr id="31746" name="Rectangle 2"/>
          <p:cNvSpPr>
            <a:spLocks noGrp="1" noChangeArrowheads="1"/>
          </p:cNvSpPr>
          <p:nvPr>
            <p:ph type="title"/>
          </p:nvPr>
        </p:nvSpPr>
        <p:spPr>
          <a:xfrm>
            <a:off x="838200" y="325438"/>
            <a:ext cx="8077200" cy="893762"/>
          </a:xfrm>
        </p:spPr>
        <p:txBody>
          <a:bodyPr/>
          <a:lstStyle/>
          <a:p>
            <a:r>
              <a:rPr lang="en-US" altLang="en-US"/>
              <a:t>n-process solution: bakery algorithm</a:t>
            </a:r>
          </a:p>
        </p:txBody>
      </p:sp>
      <p:sp>
        <p:nvSpPr>
          <p:cNvPr id="31747" name="Rectangle 3"/>
          <p:cNvSpPr>
            <a:spLocks noGrp="1" noChangeArrowheads="1"/>
          </p:cNvSpPr>
          <p:nvPr>
            <p:ph type="body" idx="1"/>
          </p:nvPr>
        </p:nvSpPr>
        <p:spPr>
          <a:xfrm>
            <a:off x="762000" y="1600200"/>
            <a:ext cx="8153400" cy="4800600"/>
          </a:xfrm>
        </p:spPr>
        <p:txBody>
          <a:bodyPr/>
          <a:lstStyle/>
          <a:p>
            <a:r>
              <a:rPr lang="en-US" altLang="en-US"/>
              <a:t>Before entering their CS, each Pi receives a number. Holder of smallest number enter CS (like in bakeries, ice-cream stores...)</a:t>
            </a:r>
          </a:p>
          <a:p>
            <a:r>
              <a:rPr lang="en-US" altLang="en-US"/>
              <a:t>When Pi and Pj receives same number: </a:t>
            </a:r>
          </a:p>
          <a:p>
            <a:pPr lvl="1"/>
            <a:r>
              <a:rPr lang="en-US" altLang="en-US"/>
              <a:t>if i&lt;j then Pi is served first, else Pj is served first</a:t>
            </a:r>
          </a:p>
          <a:p>
            <a:r>
              <a:rPr lang="en-US" altLang="en-US"/>
              <a:t>Pi resets its number to 0 in the exit section</a:t>
            </a:r>
          </a:p>
          <a:p>
            <a:r>
              <a:rPr lang="en-US" altLang="en-US"/>
              <a:t>Notation:</a:t>
            </a:r>
          </a:p>
          <a:p>
            <a:pPr lvl="1"/>
            <a:r>
              <a:rPr lang="en-US" altLang="en-US"/>
              <a:t>(a,b) &lt; (c,d) if a &lt; c or if a = c and b &lt; d</a:t>
            </a:r>
          </a:p>
          <a:p>
            <a:pPr lvl="1"/>
            <a:r>
              <a:rPr lang="en-US" altLang="en-US"/>
              <a:t>max(a0,...ak) is a number b such that</a:t>
            </a:r>
          </a:p>
          <a:p>
            <a:pPr lvl="2"/>
            <a:r>
              <a:rPr lang="en-US" altLang="en-US"/>
              <a:t>b &gt;= ai for i=0,..k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C7B4C9C-3354-4621-8719-37251A5FACDB}" type="slidenum">
              <a:rPr lang="en-US" altLang="en-US"/>
              <a:pPr/>
              <a:t>21</a:t>
            </a:fld>
            <a:endParaRPr lang="en-US" altLang="en-US"/>
          </a:p>
        </p:txBody>
      </p:sp>
      <p:sp>
        <p:nvSpPr>
          <p:cNvPr id="32770" name="Rectangle 2"/>
          <p:cNvSpPr>
            <a:spLocks noGrp="1" noChangeArrowheads="1"/>
          </p:cNvSpPr>
          <p:nvPr>
            <p:ph type="title"/>
          </p:nvPr>
        </p:nvSpPr>
        <p:spPr/>
        <p:txBody>
          <a:bodyPr/>
          <a:lstStyle/>
          <a:p>
            <a:r>
              <a:rPr lang="en-US" altLang="en-US"/>
              <a:t>The bakery algorithm (cont.)</a:t>
            </a:r>
          </a:p>
        </p:txBody>
      </p:sp>
      <p:sp>
        <p:nvSpPr>
          <p:cNvPr id="32771" name="Rectangle 3"/>
          <p:cNvSpPr>
            <a:spLocks noGrp="1" noChangeArrowheads="1"/>
          </p:cNvSpPr>
          <p:nvPr>
            <p:ph type="body" idx="1"/>
          </p:nvPr>
        </p:nvSpPr>
        <p:spPr>
          <a:xfrm>
            <a:off x="762000" y="1635125"/>
            <a:ext cx="8153400" cy="4460875"/>
          </a:xfrm>
        </p:spPr>
        <p:txBody>
          <a:bodyPr/>
          <a:lstStyle/>
          <a:p>
            <a:r>
              <a:rPr lang="en-US" altLang="en-US"/>
              <a:t>Shared data:</a:t>
            </a:r>
          </a:p>
          <a:p>
            <a:pPr lvl="1"/>
            <a:r>
              <a:rPr lang="en-US" altLang="en-US"/>
              <a:t>choosing: array[0..n-1] of boolean;</a:t>
            </a:r>
          </a:p>
          <a:p>
            <a:pPr lvl="2"/>
            <a:r>
              <a:rPr lang="en-US" altLang="en-US"/>
              <a:t>initialized to false</a:t>
            </a:r>
          </a:p>
          <a:p>
            <a:pPr lvl="1"/>
            <a:r>
              <a:rPr lang="en-US" altLang="en-US"/>
              <a:t>number: array[0..n-1] of integer;</a:t>
            </a:r>
          </a:p>
          <a:p>
            <a:pPr lvl="2"/>
            <a:r>
              <a:rPr lang="en-US" altLang="en-US"/>
              <a:t>initialized to 0</a:t>
            </a:r>
          </a:p>
          <a:p>
            <a:r>
              <a:rPr lang="en-US" altLang="en-US"/>
              <a:t>Correctness relies on the following fact:</a:t>
            </a:r>
          </a:p>
          <a:p>
            <a:pPr lvl="1"/>
            <a:r>
              <a:rPr lang="en-US" altLang="en-US"/>
              <a:t>If Pi is in CS and Pk has already chosen its number[k]!= 0, then (number[i],i) &lt; (number[k],k) </a:t>
            </a:r>
          </a:p>
          <a:p>
            <a:pPr lvl="1"/>
            <a:r>
              <a:rPr lang="en-US" altLang="en-US"/>
              <a:t>but the proof is somewhat tricky...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B20EA11B-A8B7-4498-B8BE-9D03B4FC105D}" type="slidenum">
              <a:rPr lang="en-US" altLang="en-US"/>
              <a:pPr/>
              <a:t>22</a:t>
            </a:fld>
            <a:endParaRPr lang="en-US" altLang="en-US"/>
          </a:p>
        </p:txBody>
      </p:sp>
      <p:sp>
        <p:nvSpPr>
          <p:cNvPr id="33794" name="Rectangle 2"/>
          <p:cNvSpPr>
            <a:spLocks noGrp="1" noChangeArrowheads="1"/>
          </p:cNvSpPr>
          <p:nvPr>
            <p:ph type="title"/>
          </p:nvPr>
        </p:nvSpPr>
        <p:spPr>
          <a:xfrm>
            <a:off x="1030288" y="228600"/>
            <a:ext cx="7885112" cy="685800"/>
          </a:xfrm>
        </p:spPr>
        <p:txBody>
          <a:bodyPr/>
          <a:lstStyle/>
          <a:p>
            <a:r>
              <a:rPr lang="en-US" altLang="en-US"/>
              <a:t>The bakery algorithm (cont.)</a:t>
            </a:r>
          </a:p>
        </p:txBody>
      </p:sp>
      <p:sp>
        <p:nvSpPr>
          <p:cNvPr id="33795" name="Text Box 3"/>
          <p:cNvSpPr txBox="1">
            <a:spLocks noChangeArrowheads="1"/>
          </p:cNvSpPr>
          <p:nvPr/>
        </p:nvSpPr>
        <p:spPr bwMode="auto">
          <a:xfrm>
            <a:off x="1066800" y="1066800"/>
            <a:ext cx="80772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Process Pi:</a:t>
            </a:r>
          </a:p>
          <a:p>
            <a:r>
              <a:rPr lang="en-US" altLang="en-US" b="1">
                <a:latin typeface="Courier New" panose="02070309020205020404" pitchFamily="49" charset="0"/>
              </a:rPr>
              <a:t>repeat</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choosing[i]:=true;</a:t>
            </a:r>
          </a:p>
          <a:p>
            <a:r>
              <a:rPr lang="en-US" altLang="en-US" b="1">
                <a:solidFill>
                  <a:schemeClr val="hlink"/>
                </a:solidFill>
                <a:latin typeface="Courier New" panose="02070309020205020404" pitchFamily="49" charset="0"/>
              </a:rPr>
              <a:t>  number[i]:=max(number[0]..number[n-1])+1;</a:t>
            </a:r>
          </a:p>
          <a:p>
            <a:r>
              <a:rPr lang="en-US" altLang="en-US" b="1">
                <a:solidFill>
                  <a:schemeClr val="hlink"/>
                </a:solidFill>
                <a:latin typeface="Courier New" panose="02070309020205020404" pitchFamily="49" charset="0"/>
              </a:rPr>
              <a:t>  choosing[i]:=false;</a:t>
            </a:r>
          </a:p>
          <a:p>
            <a:r>
              <a:rPr lang="en-US" altLang="en-US" b="1">
                <a:solidFill>
                  <a:schemeClr val="hlink"/>
                </a:solidFill>
                <a:latin typeface="Courier New" panose="02070309020205020404" pitchFamily="49" charset="0"/>
              </a:rPr>
              <a:t>  for j:=0 to n-1 do {</a:t>
            </a:r>
          </a:p>
          <a:p>
            <a:r>
              <a:rPr lang="en-US" altLang="en-US" b="1">
                <a:solidFill>
                  <a:schemeClr val="hlink"/>
                </a:solidFill>
                <a:latin typeface="Courier New" panose="02070309020205020404" pitchFamily="49" charset="0"/>
              </a:rPr>
              <a:t>    while (choosing[j]) {};</a:t>
            </a:r>
          </a:p>
          <a:p>
            <a:r>
              <a:rPr lang="en-US" altLang="en-US" b="1">
                <a:solidFill>
                  <a:schemeClr val="hlink"/>
                </a:solidFill>
                <a:latin typeface="Courier New" panose="02070309020205020404" pitchFamily="49" charset="0"/>
              </a:rPr>
              <a:t>    while (number[j]!=0 </a:t>
            </a:r>
          </a:p>
          <a:p>
            <a:r>
              <a:rPr lang="en-US" altLang="en-US" b="1">
                <a:solidFill>
                  <a:schemeClr val="hlink"/>
                </a:solidFill>
                <a:latin typeface="Courier New" panose="02070309020205020404" pitchFamily="49" charset="0"/>
              </a:rPr>
              <a:t>       and (number[j],j)&lt;(number[i],i)){};</a:t>
            </a:r>
          </a:p>
          <a:p>
            <a:r>
              <a:rPr lang="en-US" altLang="en-US" b="1">
                <a:solidFill>
                  <a:schemeClr val="hlink"/>
                </a:solidFill>
                <a:latin typeface="Courier New" panose="02070309020205020404" pitchFamily="49" charset="0"/>
              </a:rPr>
              <a:t>  }</a:t>
            </a:r>
          </a:p>
          <a:p>
            <a:r>
              <a:rPr lang="en-US" altLang="en-US" b="1">
                <a:latin typeface="Courier New" panose="02070309020205020404" pitchFamily="49" charset="0"/>
              </a:rPr>
              <a:t>  CS</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number[i]:=0;</a:t>
            </a:r>
            <a:endParaRPr lang="en-US" altLang="en-US" b="1">
              <a:latin typeface="Courier New" panose="02070309020205020404" pitchFamily="49" charset="0"/>
            </a:endParaRPr>
          </a:p>
          <a:p>
            <a:r>
              <a:rPr lang="en-US" altLang="en-US" b="1">
                <a:latin typeface="Courier New" panose="02070309020205020404" pitchFamily="49" charset="0"/>
              </a:rPr>
              <a:t>  RS</a:t>
            </a:r>
          </a:p>
          <a:p>
            <a:r>
              <a:rPr lang="en-US" altLang="en-US" b="1">
                <a:latin typeface="Courier New" panose="02070309020205020404" pitchFamily="49" charset="0"/>
              </a:rPr>
              <a:t>forever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BD1DDD2-CA28-46E0-BCD1-A2C69064F77D}" type="slidenum">
              <a:rPr lang="en-US" altLang="en-US"/>
              <a:pPr/>
              <a:t>23</a:t>
            </a:fld>
            <a:endParaRPr lang="en-US" altLang="en-US"/>
          </a:p>
        </p:txBody>
      </p:sp>
      <p:sp>
        <p:nvSpPr>
          <p:cNvPr id="39938" name="Rectangle 2"/>
          <p:cNvSpPr>
            <a:spLocks noGrp="1" noChangeArrowheads="1"/>
          </p:cNvSpPr>
          <p:nvPr>
            <p:ph type="title"/>
          </p:nvPr>
        </p:nvSpPr>
        <p:spPr/>
        <p:txBody>
          <a:bodyPr/>
          <a:lstStyle/>
          <a:p>
            <a:r>
              <a:rPr lang="en-US" altLang="en-US"/>
              <a:t>Drawbacks of software solutions</a:t>
            </a:r>
          </a:p>
        </p:txBody>
      </p:sp>
      <p:sp>
        <p:nvSpPr>
          <p:cNvPr id="39939" name="Rectangle 3"/>
          <p:cNvSpPr>
            <a:spLocks noGrp="1" noChangeArrowheads="1"/>
          </p:cNvSpPr>
          <p:nvPr>
            <p:ph type="body" idx="1"/>
          </p:nvPr>
        </p:nvSpPr>
        <p:spPr/>
        <p:txBody>
          <a:bodyPr/>
          <a:lstStyle/>
          <a:p>
            <a:r>
              <a:rPr lang="en-US" altLang="en-US"/>
              <a:t>Processes that are requesting to enter in their critical section are </a:t>
            </a:r>
            <a:r>
              <a:rPr lang="en-US" altLang="en-US">
                <a:solidFill>
                  <a:schemeClr val="hlink"/>
                </a:solidFill>
              </a:rPr>
              <a:t>busy waiting</a:t>
            </a:r>
            <a:r>
              <a:rPr lang="en-US" altLang="en-US"/>
              <a:t> (consuming processor time needlessly)</a:t>
            </a:r>
          </a:p>
          <a:p>
            <a:r>
              <a:rPr lang="en-US" altLang="en-US"/>
              <a:t>If Critical Sections are long, it would be more efficient to block processes that are waiting...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70FF686B-FF1C-4287-889E-FB084B3B7464}" type="slidenum">
              <a:rPr lang="en-US" altLang="en-US"/>
              <a:pPr/>
              <a:t>24</a:t>
            </a:fld>
            <a:endParaRPr lang="en-US" altLang="en-US"/>
          </a:p>
        </p:txBody>
      </p:sp>
      <p:sp>
        <p:nvSpPr>
          <p:cNvPr id="34818" name="Rectangle 2"/>
          <p:cNvSpPr>
            <a:spLocks noGrp="1" noChangeArrowheads="1"/>
          </p:cNvSpPr>
          <p:nvPr>
            <p:ph type="title"/>
          </p:nvPr>
        </p:nvSpPr>
        <p:spPr/>
        <p:txBody>
          <a:bodyPr/>
          <a:lstStyle/>
          <a:p>
            <a:r>
              <a:rPr lang="en-US" altLang="en-US"/>
              <a:t>Hardware solutions: interrupt disabling</a:t>
            </a:r>
          </a:p>
        </p:txBody>
      </p:sp>
      <p:sp>
        <p:nvSpPr>
          <p:cNvPr id="34819" name="Rectangle 3"/>
          <p:cNvSpPr>
            <a:spLocks noGrp="1" noChangeArrowheads="1"/>
          </p:cNvSpPr>
          <p:nvPr>
            <p:ph type="body" sz="half" idx="1"/>
          </p:nvPr>
        </p:nvSpPr>
        <p:spPr/>
        <p:txBody>
          <a:bodyPr/>
          <a:lstStyle/>
          <a:p>
            <a:endParaRPr lang="en-US" altLang="en-US" sz="2400"/>
          </a:p>
          <a:p>
            <a:pPr lvl="1"/>
            <a:endParaRPr lang="en-US" altLang="en-US" sz="2200"/>
          </a:p>
          <a:p>
            <a:pPr lvl="1"/>
            <a:endParaRPr lang="en-US" altLang="en-US" sz="2200"/>
          </a:p>
        </p:txBody>
      </p:sp>
      <p:sp>
        <p:nvSpPr>
          <p:cNvPr id="34820" name="Rectangle 4"/>
          <p:cNvSpPr>
            <a:spLocks noGrp="1" noChangeArrowheads="1"/>
          </p:cNvSpPr>
          <p:nvPr>
            <p:ph type="body" sz="half" idx="2"/>
          </p:nvPr>
        </p:nvSpPr>
        <p:spPr>
          <a:xfrm>
            <a:off x="914400" y="1524000"/>
            <a:ext cx="4038600" cy="4648200"/>
          </a:xfrm>
        </p:spPr>
        <p:txBody>
          <a:bodyPr/>
          <a:lstStyle/>
          <a:p>
            <a:pPr>
              <a:lnSpc>
                <a:spcPct val="90000"/>
              </a:lnSpc>
            </a:pPr>
            <a:r>
              <a:rPr lang="en-US" altLang="en-US" sz="2200"/>
              <a:t>On a uniprocessor: mutual exclusion is preserved but efficiency of execution is degraded: while in CS, we cannot interleave execution with other processes that are in RS</a:t>
            </a:r>
          </a:p>
          <a:p>
            <a:pPr>
              <a:lnSpc>
                <a:spcPct val="90000"/>
              </a:lnSpc>
            </a:pPr>
            <a:r>
              <a:rPr lang="en-US" altLang="en-US" sz="2200"/>
              <a:t>On a multiprocessor: mutual exclusion is not preserved</a:t>
            </a:r>
            <a:endParaRPr lang="fr-CA" altLang="en-US" sz="2200"/>
          </a:p>
          <a:p>
            <a:pPr lvl="1">
              <a:lnSpc>
                <a:spcPct val="90000"/>
              </a:lnSpc>
            </a:pPr>
            <a:r>
              <a:rPr lang="en-US" altLang="en-US" sz="2400"/>
              <a:t>CS is now </a:t>
            </a:r>
            <a:r>
              <a:rPr lang="en-US" altLang="en-US" sz="2400">
                <a:solidFill>
                  <a:schemeClr val="hlink"/>
                </a:solidFill>
              </a:rPr>
              <a:t>atomic but not mutually exclusive</a:t>
            </a:r>
          </a:p>
          <a:p>
            <a:pPr lvl="1">
              <a:lnSpc>
                <a:spcPct val="90000"/>
              </a:lnSpc>
            </a:pPr>
            <a:r>
              <a:rPr lang="en-US" altLang="en-US" sz="2400"/>
              <a:t>Generally not an acceptable</a:t>
            </a:r>
            <a:r>
              <a:rPr lang="en-US" altLang="en-US" sz="2500"/>
              <a:t> </a:t>
            </a:r>
            <a:r>
              <a:rPr lang="en-US" altLang="en-US" sz="2400"/>
              <a:t>solution</a:t>
            </a:r>
            <a:endParaRPr lang="en-US" altLang="en-US" sz="2500"/>
          </a:p>
        </p:txBody>
      </p:sp>
      <p:sp>
        <p:nvSpPr>
          <p:cNvPr id="34821" name="Rectangle 5"/>
          <p:cNvSpPr>
            <a:spLocks noChangeArrowheads="1"/>
          </p:cNvSpPr>
          <p:nvPr/>
        </p:nvSpPr>
        <p:spPr bwMode="auto">
          <a:xfrm>
            <a:off x="5029200" y="2286000"/>
            <a:ext cx="3835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Process Pi:</a:t>
            </a:r>
          </a:p>
          <a:p>
            <a:r>
              <a:rPr lang="en-US" altLang="en-US" b="1">
                <a:latin typeface="Courier New" panose="02070309020205020404" pitchFamily="49" charset="0"/>
              </a:rPr>
              <a:t>repeat</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disable interrupts</a:t>
            </a:r>
            <a:endParaRPr lang="en-US" altLang="en-US" b="1">
              <a:latin typeface="Courier New" panose="02070309020205020404" pitchFamily="49" charset="0"/>
            </a:endParaRPr>
          </a:p>
          <a:p>
            <a:r>
              <a:rPr lang="en-US" altLang="en-US" b="1">
                <a:latin typeface="Courier New" panose="02070309020205020404" pitchFamily="49" charset="0"/>
              </a:rPr>
              <a:t>   critical section</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enable interrupts</a:t>
            </a:r>
            <a:endParaRPr lang="en-US" altLang="en-US" b="1">
              <a:latin typeface="Courier New" panose="02070309020205020404" pitchFamily="49" charset="0"/>
            </a:endParaRPr>
          </a:p>
          <a:p>
            <a:r>
              <a:rPr lang="en-US" altLang="en-US" b="1">
                <a:latin typeface="Courier New" panose="02070309020205020404" pitchFamily="49" charset="0"/>
              </a:rPr>
              <a:t>   remainder section</a:t>
            </a:r>
          </a:p>
          <a:p>
            <a:r>
              <a:rPr lang="en-US" altLang="en-US" b="1">
                <a:latin typeface="Courier New" panose="02070309020205020404" pitchFamily="49" charset="0"/>
              </a:rPr>
              <a:t>forever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454FA8D-69D0-4F99-8512-F2DD09C4BD97}" type="slidenum">
              <a:rPr lang="en-US" altLang="en-US"/>
              <a:pPr/>
              <a:t>25</a:t>
            </a:fld>
            <a:endParaRPr lang="en-US" altLang="en-US"/>
          </a:p>
        </p:txBody>
      </p:sp>
      <p:sp>
        <p:nvSpPr>
          <p:cNvPr id="36866" name="Rectangle 2"/>
          <p:cNvSpPr>
            <a:spLocks noGrp="1" noChangeArrowheads="1"/>
          </p:cNvSpPr>
          <p:nvPr>
            <p:ph type="title"/>
          </p:nvPr>
        </p:nvSpPr>
        <p:spPr/>
        <p:txBody>
          <a:bodyPr/>
          <a:lstStyle/>
          <a:p>
            <a:r>
              <a:rPr lang="en-US" altLang="en-US"/>
              <a:t>Hardware solutions: special machine instructions</a:t>
            </a:r>
          </a:p>
        </p:txBody>
      </p:sp>
      <p:sp>
        <p:nvSpPr>
          <p:cNvPr id="36867" name="Rectangle 3"/>
          <p:cNvSpPr>
            <a:spLocks noGrp="1" noChangeArrowheads="1"/>
          </p:cNvSpPr>
          <p:nvPr>
            <p:ph type="body" idx="1"/>
          </p:nvPr>
        </p:nvSpPr>
        <p:spPr>
          <a:xfrm>
            <a:off x="914400" y="1371600"/>
            <a:ext cx="8001000" cy="5029200"/>
          </a:xfrm>
        </p:spPr>
        <p:txBody>
          <a:bodyPr/>
          <a:lstStyle/>
          <a:p>
            <a:r>
              <a:rPr lang="en-US" altLang="en-US" sz="2400"/>
              <a:t>Normally, access to a memory location excludes other access to that same location</a:t>
            </a:r>
          </a:p>
          <a:p>
            <a:r>
              <a:rPr lang="en-US" altLang="en-US" sz="2400"/>
              <a:t>Extension: designers have proposed machines instructions that perform 2 actions </a:t>
            </a:r>
            <a:r>
              <a:rPr lang="en-US" altLang="en-US" sz="2400">
                <a:solidFill>
                  <a:schemeClr val="hlink"/>
                </a:solidFill>
              </a:rPr>
              <a:t>atomically (indivisible)</a:t>
            </a:r>
            <a:r>
              <a:rPr lang="en-US" altLang="en-US" sz="2400"/>
              <a:t> on the same memory location (ex: reading and writing) </a:t>
            </a:r>
          </a:p>
          <a:p>
            <a:r>
              <a:rPr lang="en-US" altLang="en-US" sz="2400"/>
              <a:t>The execution of such an instruction is also </a:t>
            </a:r>
            <a:r>
              <a:rPr lang="en-US" altLang="en-US" sz="2400">
                <a:solidFill>
                  <a:schemeClr val="hlink"/>
                </a:solidFill>
              </a:rPr>
              <a:t>mutually exclusive</a:t>
            </a:r>
            <a:r>
              <a:rPr lang="en-US" altLang="en-US" sz="2400"/>
              <a:t> (even with multiple CPUs) </a:t>
            </a:r>
          </a:p>
          <a:p>
            <a:r>
              <a:rPr lang="en-US" altLang="en-US" sz="2400"/>
              <a:t>They can be used to provide mutual exclusion but need to be complemented by other mechanisms to satisfy the other 2 requirements of the CS problem (and avoid starvation and deadlock)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C6BBD8F-D929-4034-9E74-9CB25DB167C6}" type="slidenum">
              <a:rPr lang="en-US" altLang="en-US"/>
              <a:pPr/>
              <a:t>26</a:t>
            </a:fld>
            <a:endParaRPr lang="en-US" altLang="en-US"/>
          </a:p>
        </p:txBody>
      </p:sp>
      <p:sp>
        <p:nvSpPr>
          <p:cNvPr id="37890" name="Rectangle 2"/>
          <p:cNvSpPr>
            <a:spLocks noGrp="1" noChangeArrowheads="1"/>
          </p:cNvSpPr>
          <p:nvPr>
            <p:ph type="title"/>
          </p:nvPr>
        </p:nvSpPr>
        <p:spPr>
          <a:xfrm>
            <a:off x="1030288" y="325438"/>
            <a:ext cx="7885112" cy="741362"/>
          </a:xfrm>
        </p:spPr>
        <p:txBody>
          <a:bodyPr/>
          <a:lstStyle/>
          <a:p>
            <a:r>
              <a:rPr lang="en-US" altLang="en-US"/>
              <a:t>The test-and-set instruction</a:t>
            </a:r>
          </a:p>
        </p:txBody>
      </p:sp>
      <p:sp>
        <p:nvSpPr>
          <p:cNvPr id="37891" name="Rectangle 3"/>
          <p:cNvSpPr>
            <a:spLocks noGrp="1" noChangeArrowheads="1"/>
          </p:cNvSpPr>
          <p:nvPr>
            <p:ph type="body" sz="half" idx="1"/>
          </p:nvPr>
        </p:nvSpPr>
        <p:spPr>
          <a:xfrm>
            <a:off x="914400" y="1295400"/>
            <a:ext cx="3657600" cy="914400"/>
          </a:xfrm>
        </p:spPr>
        <p:txBody>
          <a:bodyPr/>
          <a:lstStyle/>
          <a:p>
            <a:r>
              <a:rPr lang="en-US" altLang="en-US" sz="2200"/>
              <a:t>A C++  description of test-and-set:</a:t>
            </a:r>
            <a:r>
              <a:rPr lang="en-US" altLang="en-US" sz="2400"/>
              <a:t> </a:t>
            </a:r>
          </a:p>
        </p:txBody>
      </p:sp>
      <p:sp>
        <p:nvSpPr>
          <p:cNvPr id="37892" name="Rectangle 4"/>
          <p:cNvSpPr>
            <a:spLocks noGrp="1" noChangeArrowheads="1"/>
          </p:cNvSpPr>
          <p:nvPr>
            <p:ph type="body" sz="half" idx="2"/>
          </p:nvPr>
        </p:nvSpPr>
        <p:spPr>
          <a:xfrm>
            <a:off x="4953000" y="990600"/>
            <a:ext cx="3581400" cy="2286000"/>
          </a:xfrm>
        </p:spPr>
        <p:txBody>
          <a:bodyPr/>
          <a:lstStyle/>
          <a:p>
            <a:r>
              <a:rPr lang="en-US" altLang="en-US" sz="2000"/>
              <a:t>An algorithm that uses testset for Mutual Exclusion:</a:t>
            </a:r>
          </a:p>
          <a:p>
            <a:r>
              <a:rPr lang="en-US" altLang="en-US" sz="2000"/>
              <a:t>Shared variable b is initialized to 0</a:t>
            </a:r>
          </a:p>
          <a:p>
            <a:r>
              <a:rPr lang="en-US" altLang="en-US" sz="2000"/>
              <a:t>Only the first Pi who sets b enter CS</a:t>
            </a:r>
            <a:endParaRPr lang="en-US" altLang="en-US" sz="2400"/>
          </a:p>
        </p:txBody>
      </p:sp>
      <p:sp>
        <p:nvSpPr>
          <p:cNvPr id="37893" name="Text Box 5"/>
          <p:cNvSpPr txBox="1">
            <a:spLocks noChangeArrowheads="1"/>
          </p:cNvSpPr>
          <p:nvPr/>
        </p:nvSpPr>
        <p:spPr bwMode="auto">
          <a:xfrm>
            <a:off x="838200" y="2438400"/>
            <a:ext cx="38862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bool testset(int&amp; i)</a:t>
            </a:r>
          </a:p>
          <a:p>
            <a:r>
              <a:rPr lang="en-US" altLang="en-US" b="1">
                <a:latin typeface="Courier New" panose="02070309020205020404" pitchFamily="49" charset="0"/>
              </a:rPr>
              <a:t>{</a:t>
            </a:r>
          </a:p>
          <a:p>
            <a:r>
              <a:rPr lang="en-US" altLang="en-US" b="1">
                <a:latin typeface="Courier New" panose="02070309020205020404" pitchFamily="49" charset="0"/>
              </a:rPr>
              <a:t>  if (i==0) {</a:t>
            </a:r>
          </a:p>
          <a:p>
            <a:r>
              <a:rPr lang="en-US" altLang="en-US" b="1">
                <a:latin typeface="Courier New" panose="02070309020205020404" pitchFamily="49" charset="0"/>
              </a:rPr>
              <a:t>    i=1;</a:t>
            </a:r>
          </a:p>
          <a:p>
            <a:r>
              <a:rPr lang="en-US" altLang="en-US" b="1">
                <a:latin typeface="Courier New" panose="02070309020205020404" pitchFamily="49" charset="0"/>
              </a:rPr>
              <a:t>    return true;</a:t>
            </a:r>
          </a:p>
          <a:p>
            <a:r>
              <a:rPr lang="en-US" altLang="en-US" b="1">
                <a:latin typeface="Courier New" panose="02070309020205020404" pitchFamily="49" charset="0"/>
              </a:rPr>
              <a:t>  } else {</a:t>
            </a:r>
          </a:p>
          <a:p>
            <a:r>
              <a:rPr lang="en-US" altLang="en-US" b="1">
                <a:latin typeface="Courier New" panose="02070309020205020404" pitchFamily="49" charset="0"/>
              </a:rPr>
              <a:t>    return false;</a:t>
            </a:r>
          </a:p>
          <a:p>
            <a:r>
              <a:rPr lang="en-US" altLang="en-US" b="1">
                <a:latin typeface="Courier New" panose="02070309020205020404" pitchFamily="49" charset="0"/>
              </a:rPr>
              <a:t>  }</a:t>
            </a:r>
          </a:p>
          <a:p>
            <a:r>
              <a:rPr lang="en-US" altLang="en-US" b="1">
                <a:latin typeface="Courier New" panose="02070309020205020404" pitchFamily="49" charset="0"/>
              </a:rPr>
              <a:t>}</a:t>
            </a:r>
          </a:p>
        </p:txBody>
      </p:sp>
      <p:sp>
        <p:nvSpPr>
          <p:cNvPr id="37894" name="Rectangle 6"/>
          <p:cNvSpPr>
            <a:spLocks noChangeArrowheads="1"/>
          </p:cNvSpPr>
          <p:nvPr/>
        </p:nvSpPr>
        <p:spPr bwMode="auto">
          <a:xfrm>
            <a:off x="4953000" y="3429000"/>
            <a:ext cx="3652838"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Process Pi:</a:t>
            </a:r>
          </a:p>
          <a:p>
            <a:r>
              <a:rPr lang="en-US" altLang="en-US" b="1">
                <a:latin typeface="Courier New" panose="02070309020205020404" pitchFamily="49" charset="0"/>
              </a:rPr>
              <a:t>repeat</a:t>
            </a:r>
          </a:p>
          <a:p>
            <a:r>
              <a:rPr lang="en-US" altLang="en-US" b="1">
                <a:solidFill>
                  <a:schemeClr val="hlink"/>
                </a:solidFill>
                <a:latin typeface="Courier New" panose="02070309020205020404" pitchFamily="49" charset="0"/>
              </a:rPr>
              <a:t>  repeat{}</a:t>
            </a:r>
          </a:p>
          <a:p>
            <a:r>
              <a:rPr lang="en-US" altLang="en-US" b="1">
                <a:solidFill>
                  <a:schemeClr val="hlink"/>
                </a:solidFill>
                <a:latin typeface="Courier New" panose="02070309020205020404" pitchFamily="49" charset="0"/>
              </a:rPr>
              <a:t>  until testset(b);</a:t>
            </a:r>
            <a:endParaRPr lang="en-US" altLang="en-US" b="1">
              <a:latin typeface="Courier New" panose="02070309020205020404" pitchFamily="49" charset="0"/>
            </a:endParaRPr>
          </a:p>
          <a:p>
            <a:r>
              <a:rPr lang="en-US" altLang="en-US" b="1">
                <a:latin typeface="Courier New" panose="02070309020205020404" pitchFamily="49" charset="0"/>
              </a:rPr>
              <a:t>     CS</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b:=0;</a:t>
            </a:r>
            <a:endParaRPr lang="en-US" altLang="en-US" b="1">
              <a:latin typeface="Courier New" panose="02070309020205020404" pitchFamily="49" charset="0"/>
            </a:endParaRPr>
          </a:p>
          <a:p>
            <a:r>
              <a:rPr lang="en-US" altLang="en-US" b="1">
                <a:latin typeface="Courier New" panose="02070309020205020404" pitchFamily="49" charset="0"/>
              </a:rPr>
              <a:t>     RS</a:t>
            </a:r>
          </a:p>
          <a:p>
            <a:r>
              <a:rPr lang="en-US" altLang="en-US" b="1">
                <a:latin typeface="Courier New" panose="02070309020205020404" pitchFamily="49" charset="0"/>
              </a:rPr>
              <a:t>forever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9EC673-7E6C-441D-A883-1027D824DBEB}" type="slidenum">
              <a:rPr lang="en-US" altLang="en-US"/>
              <a:pPr/>
              <a:t>27</a:t>
            </a:fld>
            <a:endParaRPr lang="en-US" altLang="en-US"/>
          </a:p>
        </p:txBody>
      </p:sp>
      <p:sp>
        <p:nvSpPr>
          <p:cNvPr id="38914" name="Rectangle 2"/>
          <p:cNvSpPr>
            <a:spLocks noGrp="1" noChangeArrowheads="1"/>
          </p:cNvSpPr>
          <p:nvPr>
            <p:ph type="title"/>
          </p:nvPr>
        </p:nvSpPr>
        <p:spPr/>
        <p:txBody>
          <a:bodyPr/>
          <a:lstStyle/>
          <a:p>
            <a:r>
              <a:rPr lang="en-US" altLang="en-US"/>
              <a:t>The test-and-set instruction (cont.)</a:t>
            </a:r>
          </a:p>
        </p:txBody>
      </p:sp>
      <p:sp>
        <p:nvSpPr>
          <p:cNvPr id="38915" name="Rectangle 3"/>
          <p:cNvSpPr>
            <a:spLocks noGrp="1" noChangeArrowheads="1"/>
          </p:cNvSpPr>
          <p:nvPr>
            <p:ph type="body" idx="1"/>
          </p:nvPr>
        </p:nvSpPr>
        <p:spPr>
          <a:xfrm>
            <a:off x="1028700" y="1447800"/>
            <a:ext cx="7962900" cy="5105400"/>
          </a:xfrm>
        </p:spPr>
        <p:txBody>
          <a:bodyPr/>
          <a:lstStyle/>
          <a:p>
            <a:r>
              <a:rPr lang="en-US" altLang="en-US"/>
              <a:t>Mutual exclusion is preserved: if Pi enter CS, the other Pj are </a:t>
            </a:r>
            <a:r>
              <a:rPr lang="en-US" altLang="en-US">
                <a:solidFill>
                  <a:schemeClr val="hlink"/>
                </a:solidFill>
              </a:rPr>
              <a:t>busy waiting</a:t>
            </a:r>
            <a:endParaRPr lang="en-US" altLang="en-US"/>
          </a:p>
          <a:p>
            <a:r>
              <a:rPr lang="en-US" altLang="en-US"/>
              <a:t>Problem: still using busy waiting</a:t>
            </a:r>
          </a:p>
          <a:p>
            <a:r>
              <a:rPr lang="en-US" altLang="en-US"/>
              <a:t>When Pi exit CS, the selection of the Pj who will enter CS is arbitrary: </a:t>
            </a:r>
            <a:r>
              <a:rPr lang="en-US" altLang="en-US">
                <a:solidFill>
                  <a:schemeClr val="hlink"/>
                </a:solidFill>
              </a:rPr>
              <a:t>no bounded waiting</a:t>
            </a:r>
            <a:r>
              <a:rPr lang="en-US" altLang="en-US"/>
              <a:t>. Hence </a:t>
            </a:r>
            <a:r>
              <a:rPr lang="en-US" altLang="en-US">
                <a:solidFill>
                  <a:schemeClr val="hlink"/>
                </a:solidFill>
              </a:rPr>
              <a:t>starvation</a:t>
            </a:r>
            <a:r>
              <a:rPr lang="en-US" altLang="en-US"/>
              <a:t> is possible</a:t>
            </a:r>
          </a:p>
          <a:p>
            <a:r>
              <a:rPr lang="en-US" altLang="en-US"/>
              <a:t>Processors (ex: Pentium) often provide an atomic xchg(a,b) instruction that swaps the content of a and b.</a:t>
            </a:r>
          </a:p>
          <a:p>
            <a:r>
              <a:rPr lang="en-US" altLang="en-US"/>
              <a:t>But xchg(a,b) suffers from the same drawbacks as test-and-set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6BEDD99-DB64-4E2C-B877-F69E85490C84}" type="slidenum">
              <a:rPr lang="en-US" altLang="en-US"/>
              <a:pPr/>
              <a:t>28</a:t>
            </a:fld>
            <a:endParaRPr lang="en-US" altLang="en-US"/>
          </a:p>
        </p:txBody>
      </p:sp>
      <p:sp>
        <p:nvSpPr>
          <p:cNvPr id="40962" name="Rectangle 2"/>
          <p:cNvSpPr>
            <a:spLocks noGrp="1" noChangeArrowheads="1"/>
          </p:cNvSpPr>
          <p:nvPr>
            <p:ph type="title"/>
          </p:nvPr>
        </p:nvSpPr>
        <p:spPr>
          <a:xfrm>
            <a:off x="1030288" y="325438"/>
            <a:ext cx="7885112" cy="817562"/>
          </a:xfrm>
        </p:spPr>
        <p:txBody>
          <a:bodyPr/>
          <a:lstStyle/>
          <a:p>
            <a:r>
              <a:rPr lang="en-US" altLang="en-US"/>
              <a:t>Using xchg for mutual exclusion</a:t>
            </a:r>
          </a:p>
        </p:txBody>
      </p:sp>
      <p:sp>
        <p:nvSpPr>
          <p:cNvPr id="40963" name="Rectangle 3"/>
          <p:cNvSpPr>
            <a:spLocks noGrp="1" noChangeArrowheads="1"/>
          </p:cNvSpPr>
          <p:nvPr>
            <p:ph type="body" sz="half" idx="1"/>
          </p:nvPr>
        </p:nvSpPr>
        <p:spPr>
          <a:xfrm>
            <a:off x="990600" y="1635125"/>
            <a:ext cx="3733800" cy="4460875"/>
          </a:xfrm>
        </p:spPr>
        <p:txBody>
          <a:bodyPr/>
          <a:lstStyle/>
          <a:p>
            <a:r>
              <a:rPr lang="en-US" altLang="en-US" sz="2400"/>
              <a:t>Shared variable b is initialized to 0</a:t>
            </a:r>
          </a:p>
          <a:p>
            <a:r>
              <a:rPr lang="en-US" altLang="en-US" sz="2400"/>
              <a:t>Each Pi has a local variable k </a:t>
            </a:r>
          </a:p>
          <a:p>
            <a:r>
              <a:rPr lang="en-US" altLang="en-US" sz="2400"/>
              <a:t>The only Pi that can enter CS is the one who finds b=0</a:t>
            </a:r>
          </a:p>
          <a:p>
            <a:r>
              <a:rPr lang="en-US" altLang="en-US" sz="2400"/>
              <a:t>This Pi excludes all the other Pj by setting b to 1</a:t>
            </a:r>
          </a:p>
        </p:txBody>
      </p:sp>
      <p:sp>
        <p:nvSpPr>
          <p:cNvPr id="40965" name="Rectangle 5"/>
          <p:cNvSpPr>
            <a:spLocks noChangeArrowheads="1"/>
          </p:cNvSpPr>
          <p:nvPr/>
        </p:nvSpPr>
        <p:spPr bwMode="auto">
          <a:xfrm>
            <a:off x="5181600" y="2057400"/>
            <a:ext cx="34702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Process Pi:</a:t>
            </a:r>
          </a:p>
          <a:p>
            <a:r>
              <a:rPr lang="en-US" altLang="en-US" b="1">
                <a:latin typeface="Courier New" panose="02070309020205020404" pitchFamily="49" charset="0"/>
              </a:rPr>
              <a:t>repeat</a:t>
            </a:r>
          </a:p>
          <a:p>
            <a:r>
              <a:rPr lang="en-US" altLang="en-US" b="1">
                <a:solidFill>
                  <a:schemeClr val="hlink"/>
                </a:solidFill>
                <a:latin typeface="Courier New" panose="02070309020205020404" pitchFamily="49" charset="0"/>
              </a:rPr>
              <a:t>  k:=1  </a:t>
            </a:r>
          </a:p>
          <a:p>
            <a:r>
              <a:rPr lang="en-US" altLang="en-US" b="1">
                <a:solidFill>
                  <a:schemeClr val="hlink"/>
                </a:solidFill>
                <a:latin typeface="Courier New" panose="02070309020205020404" pitchFamily="49" charset="0"/>
              </a:rPr>
              <a:t>  repeat xchg(k,b)</a:t>
            </a:r>
          </a:p>
          <a:p>
            <a:r>
              <a:rPr lang="en-US" altLang="en-US" b="1">
                <a:solidFill>
                  <a:schemeClr val="hlink"/>
                </a:solidFill>
                <a:latin typeface="Courier New" panose="02070309020205020404" pitchFamily="49" charset="0"/>
              </a:rPr>
              <a:t>  until k=0;</a:t>
            </a:r>
            <a:endParaRPr lang="en-US" altLang="en-US" b="1">
              <a:latin typeface="Courier New" panose="02070309020205020404" pitchFamily="49" charset="0"/>
            </a:endParaRPr>
          </a:p>
          <a:p>
            <a:r>
              <a:rPr lang="en-US" altLang="en-US" b="1">
                <a:latin typeface="Courier New" panose="02070309020205020404" pitchFamily="49" charset="0"/>
              </a:rPr>
              <a:t>     CS</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b:=0;</a:t>
            </a:r>
            <a:endParaRPr lang="en-US" altLang="en-US" b="1">
              <a:latin typeface="Courier New" panose="02070309020205020404" pitchFamily="49" charset="0"/>
            </a:endParaRPr>
          </a:p>
          <a:p>
            <a:r>
              <a:rPr lang="en-US" altLang="en-US" b="1">
                <a:latin typeface="Courier New" panose="02070309020205020404" pitchFamily="49" charset="0"/>
              </a:rPr>
              <a:t>     RS</a:t>
            </a:r>
          </a:p>
          <a:p>
            <a:r>
              <a:rPr lang="en-US" altLang="en-US" b="1">
                <a:latin typeface="Courier New" panose="02070309020205020404" pitchFamily="49" charset="0"/>
              </a:rPr>
              <a:t>forever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15A4E70-0714-4487-B8DB-04E52BC8FA27}" type="slidenum">
              <a:rPr lang="en-US" altLang="en-US"/>
              <a:pPr/>
              <a:t>29</a:t>
            </a:fld>
            <a:endParaRPr lang="en-US" altLang="en-US"/>
          </a:p>
        </p:txBody>
      </p:sp>
      <p:sp>
        <p:nvSpPr>
          <p:cNvPr id="41986" name="Rectangle 2"/>
          <p:cNvSpPr>
            <a:spLocks noGrp="1" noChangeArrowheads="1"/>
          </p:cNvSpPr>
          <p:nvPr>
            <p:ph type="title"/>
          </p:nvPr>
        </p:nvSpPr>
        <p:spPr>
          <a:xfrm>
            <a:off x="1030288" y="325438"/>
            <a:ext cx="7885112" cy="741362"/>
          </a:xfrm>
        </p:spPr>
        <p:txBody>
          <a:bodyPr/>
          <a:lstStyle/>
          <a:p>
            <a:r>
              <a:rPr lang="en-US" altLang="en-US"/>
              <a:t>Semaphores</a:t>
            </a:r>
          </a:p>
        </p:txBody>
      </p:sp>
      <p:sp>
        <p:nvSpPr>
          <p:cNvPr id="41987" name="Rectangle 3"/>
          <p:cNvSpPr>
            <a:spLocks noGrp="1" noChangeArrowheads="1"/>
          </p:cNvSpPr>
          <p:nvPr>
            <p:ph type="body" idx="1"/>
          </p:nvPr>
        </p:nvSpPr>
        <p:spPr>
          <a:xfrm>
            <a:off x="1028700" y="1295400"/>
            <a:ext cx="7886700" cy="5029200"/>
          </a:xfrm>
        </p:spPr>
        <p:txBody>
          <a:bodyPr/>
          <a:lstStyle/>
          <a:p>
            <a:pPr>
              <a:lnSpc>
                <a:spcPct val="90000"/>
              </a:lnSpc>
            </a:pPr>
            <a:r>
              <a:rPr lang="en-US" altLang="en-US"/>
              <a:t>Synchronization tool (provided by the OS) that do not require busy waiting</a:t>
            </a:r>
          </a:p>
          <a:p>
            <a:pPr>
              <a:lnSpc>
                <a:spcPct val="90000"/>
              </a:lnSpc>
            </a:pPr>
            <a:r>
              <a:rPr lang="en-US" altLang="en-US"/>
              <a:t>A semaphore S is an integer variable that, apart from initialization, can only be accessed through 2 </a:t>
            </a:r>
            <a:r>
              <a:rPr lang="en-US" altLang="en-US">
                <a:solidFill>
                  <a:schemeClr val="hlink"/>
                </a:solidFill>
              </a:rPr>
              <a:t>atomic and mutually exclusive</a:t>
            </a:r>
            <a:r>
              <a:rPr lang="en-US" altLang="en-US"/>
              <a:t> operations:</a:t>
            </a:r>
          </a:p>
          <a:p>
            <a:pPr lvl="1">
              <a:lnSpc>
                <a:spcPct val="90000"/>
              </a:lnSpc>
            </a:pPr>
            <a:r>
              <a:rPr lang="en-US" altLang="en-US"/>
              <a:t>wait(S)</a:t>
            </a:r>
          </a:p>
          <a:p>
            <a:pPr lvl="1">
              <a:lnSpc>
                <a:spcPct val="90000"/>
              </a:lnSpc>
            </a:pPr>
            <a:r>
              <a:rPr lang="en-US" altLang="en-US"/>
              <a:t>signal(S)</a:t>
            </a:r>
          </a:p>
          <a:p>
            <a:pPr>
              <a:lnSpc>
                <a:spcPct val="90000"/>
              </a:lnSpc>
            </a:pPr>
            <a:r>
              <a:rPr lang="en-US" altLang="en-US"/>
              <a:t>To avoid busy waiting: when a process has to wait, it will be put in a </a:t>
            </a:r>
            <a:r>
              <a:rPr lang="en-US" altLang="en-US">
                <a:solidFill>
                  <a:schemeClr val="hlink"/>
                </a:solidFill>
              </a:rPr>
              <a:t>blocked queue</a:t>
            </a:r>
            <a:r>
              <a:rPr lang="en-US" altLang="en-US"/>
              <a:t> of processes waiting for the same event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BFAB3F3-1899-4C17-ACE5-40AA8D2104AD}" type="slidenum">
              <a:rPr lang="en-US" altLang="en-US"/>
              <a:pPr/>
              <a:t>3</a:t>
            </a:fld>
            <a:endParaRPr lang="en-US" altLang="en-US"/>
          </a:p>
        </p:txBody>
      </p:sp>
      <p:sp>
        <p:nvSpPr>
          <p:cNvPr id="12290" name="Rectangle 2"/>
          <p:cNvSpPr>
            <a:spLocks noGrp="1" noChangeArrowheads="1"/>
          </p:cNvSpPr>
          <p:nvPr>
            <p:ph type="title"/>
          </p:nvPr>
        </p:nvSpPr>
        <p:spPr>
          <a:xfrm>
            <a:off x="1030288" y="325438"/>
            <a:ext cx="7885112" cy="665162"/>
          </a:xfrm>
        </p:spPr>
        <p:txBody>
          <a:bodyPr/>
          <a:lstStyle/>
          <a:p>
            <a:r>
              <a:rPr lang="en-US" altLang="en-US"/>
              <a:t>An example</a:t>
            </a:r>
          </a:p>
        </p:txBody>
      </p:sp>
      <p:sp>
        <p:nvSpPr>
          <p:cNvPr id="12291" name="Rectangle 3"/>
          <p:cNvSpPr>
            <a:spLocks noGrp="1" noChangeArrowheads="1"/>
          </p:cNvSpPr>
          <p:nvPr>
            <p:ph type="body" sz="half" idx="1"/>
          </p:nvPr>
        </p:nvSpPr>
        <p:spPr>
          <a:xfrm>
            <a:off x="1028700" y="1295400"/>
            <a:ext cx="4533900" cy="4876800"/>
          </a:xfrm>
        </p:spPr>
        <p:txBody>
          <a:bodyPr/>
          <a:lstStyle/>
          <a:p>
            <a:r>
              <a:rPr lang="en-US" altLang="en-US" sz="2400"/>
              <a:t>Process P1 and P2 are running this same procedure and have access to the same variable “a”</a:t>
            </a:r>
          </a:p>
          <a:p>
            <a:r>
              <a:rPr lang="en-US" altLang="en-US" sz="2400"/>
              <a:t>Processes can be interrupted anywhere</a:t>
            </a:r>
          </a:p>
          <a:p>
            <a:r>
              <a:rPr lang="en-US" altLang="en-US" sz="2400"/>
              <a:t>If P1 is first interrupted after user input and P2 executes entirely</a:t>
            </a:r>
          </a:p>
          <a:p>
            <a:r>
              <a:rPr lang="en-US" altLang="en-US" sz="2400"/>
              <a:t>Then the character echoed by P1 will be the one read by P2 !!</a:t>
            </a:r>
          </a:p>
        </p:txBody>
      </p:sp>
      <p:sp>
        <p:nvSpPr>
          <p:cNvPr id="12294" name="Text Box 6"/>
          <p:cNvSpPr txBox="1">
            <a:spLocks noChangeArrowheads="1"/>
          </p:cNvSpPr>
          <p:nvPr/>
        </p:nvSpPr>
        <p:spPr bwMode="auto">
          <a:xfrm>
            <a:off x="5943600" y="1447800"/>
            <a:ext cx="2786063"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static char a;</a:t>
            </a:r>
          </a:p>
          <a:p>
            <a:endParaRPr lang="en-US" altLang="en-US" b="1">
              <a:latin typeface="Courier New" panose="02070309020205020404" pitchFamily="49" charset="0"/>
            </a:endParaRPr>
          </a:p>
          <a:p>
            <a:r>
              <a:rPr lang="en-US" altLang="en-US" b="1">
                <a:latin typeface="Courier New" panose="02070309020205020404" pitchFamily="49" charset="0"/>
              </a:rPr>
              <a:t>void echo()</a:t>
            </a:r>
          </a:p>
          <a:p>
            <a:r>
              <a:rPr lang="en-US" altLang="en-US" b="1">
                <a:latin typeface="Courier New" panose="02070309020205020404" pitchFamily="49" charset="0"/>
              </a:rPr>
              <a:t>{</a:t>
            </a:r>
          </a:p>
          <a:p>
            <a:r>
              <a:rPr lang="en-US" altLang="en-US" b="1">
                <a:latin typeface="Courier New" panose="02070309020205020404" pitchFamily="49" charset="0"/>
              </a:rPr>
              <a:t>   cin &gt;&gt; a;</a:t>
            </a:r>
          </a:p>
          <a:p>
            <a:r>
              <a:rPr lang="en-US" altLang="en-US" b="1">
                <a:latin typeface="Courier New" panose="02070309020205020404" pitchFamily="49" charset="0"/>
              </a:rPr>
              <a:t>   cout &lt;&lt; a;</a:t>
            </a:r>
          </a:p>
          <a:p>
            <a:r>
              <a:rPr lang="en-US" altLang="en-US" b="1">
                <a:latin typeface="Courier New" panose="02070309020205020404" pitchFamily="49"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75C2C2B7-B286-4B03-B2AA-164C3324F080}" type="slidenum">
              <a:rPr lang="en-US" altLang="en-US"/>
              <a:pPr/>
              <a:t>30</a:t>
            </a:fld>
            <a:endParaRPr lang="en-US" altLang="en-US"/>
          </a:p>
        </p:txBody>
      </p:sp>
      <p:sp>
        <p:nvSpPr>
          <p:cNvPr id="43010" name="Rectangle 2"/>
          <p:cNvSpPr>
            <a:spLocks noGrp="1" noChangeArrowheads="1"/>
          </p:cNvSpPr>
          <p:nvPr>
            <p:ph type="title"/>
          </p:nvPr>
        </p:nvSpPr>
        <p:spPr>
          <a:xfrm>
            <a:off x="1030288" y="325438"/>
            <a:ext cx="7885112" cy="741362"/>
          </a:xfrm>
        </p:spPr>
        <p:txBody>
          <a:bodyPr/>
          <a:lstStyle/>
          <a:p>
            <a:r>
              <a:rPr lang="en-US" altLang="en-US"/>
              <a:t>Semaphores</a:t>
            </a:r>
          </a:p>
        </p:txBody>
      </p:sp>
      <p:sp>
        <p:nvSpPr>
          <p:cNvPr id="43011" name="Rectangle 3"/>
          <p:cNvSpPr>
            <a:spLocks noGrp="1" noChangeArrowheads="1"/>
          </p:cNvSpPr>
          <p:nvPr>
            <p:ph type="body" sz="half" idx="1"/>
          </p:nvPr>
        </p:nvSpPr>
        <p:spPr>
          <a:xfrm>
            <a:off x="914400" y="1295400"/>
            <a:ext cx="8001000" cy="609600"/>
          </a:xfrm>
        </p:spPr>
        <p:txBody>
          <a:bodyPr/>
          <a:lstStyle/>
          <a:p>
            <a:r>
              <a:rPr lang="en-US" altLang="en-US" sz="2400"/>
              <a:t>Hence, in fact, a semaphore is a record (structure): </a:t>
            </a:r>
          </a:p>
          <a:p>
            <a:endParaRPr lang="en-US" altLang="en-US" sz="2400"/>
          </a:p>
        </p:txBody>
      </p:sp>
      <p:sp>
        <p:nvSpPr>
          <p:cNvPr id="43015" name="Text Box 7"/>
          <p:cNvSpPr txBox="1">
            <a:spLocks noChangeArrowheads="1"/>
          </p:cNvSpPr>
          <p:nvPr/>
        </p:nvSpPr>
        <p:spPr bwMode="auto">
          <a:xfrm>
            <a:off x="1066800" y="1981200"/>
            <a:ext cx="8077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type semaphore = record</a:t>
            </a:r>
          </a:p>
          <a:p>
            <a:r>
              <a:rPr lang="en-US" altLang="en-US" b="1">
                <a:latin typeface="Courier New" panose="02070309020205020404" pitchFamily="49" charset="0"/>
              </a:rPr>
              <a:t>                   count: integer;</a:t>
            </a:r>
          </a:p>
          <a:p>
            <a:r>
              <a:rPr lang="en-US" altLang="en-US" b="1">
                <a:latin typeface="Courier New" panose="02070309020205020404" pitchFamily="49" charset="0"/>
              </a:rPr>
              <a:t>                   queue: list of process</a:t>
            </a:r>
          </a:p>
          <a:p>
            <a:r>
              <a:rPr lang="en-US" altLang="en-US" b="1">
                <a:latin typeface="Courier New" panose="02070309020205020404" pitchFamily="49" charset="0"/>
              </a:rPr>
              <a:t>                 end;</a:t>
            </a:r>
          </a:p>
          <a:p>
            <a:r>
              <a:rPr lang="en-US" altLang="en-US" b="1">
                <a:latin typeface="Courier New" panose="02070309020205020404" pitchFamily="49" charset="0"/>
              </a:rPr>
              <a:t>var S: semaphore;</a:t>
            </a:r>
          </a:p>
          <a:p>
            <a:r>
              <a:rPr lang="en-US" altLang="en-US" b="1">
                <a:latin typeface="Courier New" panose="02070309020205020404" pitchFamily="49" charset="0"/>
              </a:rPr>
              <a:t> </a:t>
            </a:r>
          </a:p>
        </p:txBody>
      </p:sp>
      <p:sp>
        <p:nvSpPr>
          <p:cNvPr id="43016" name="Rectangle 8"/>
          <p:cNvSpPr>
            <a:spLocks noGrp="1" noChangeArrowheads="1"/>
          </p:cNvSpPr>
          <p:nvPr>
            <p:ph type="body" sz="half" idx="2"/>
          </p:nvPr>
        </p:nvSpPr>
        <p:spPr>
          <a:xfrm>
            <a:off x="1066800" y="4343400"/>
            <a:ext cx="7543800" cy="2057400"/>
          </a:xfrm>
        </p:spPr>
        <p:txBody>
          <a:bodyPr/>
          <a:lstStyle/>
          <a:p>
            <a:r>
              <a:rPr lang="en-US" altLang="en-US" sz="2400"/>
              <a:t>When a process must wait for a semaphore S, it is blocked and put on the semaphore’s queue</a:t>
            </a:r>
          </a:p>
          <a:p>
            <a:r>
              <a:rPr lang="en-US" altLang="en-US" sz="2400"/>
              <a:t>The signal operation removes (acc. to a fair policy like FIFO) one process from the queue and puts it in the list of ready processes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281112-F389-4F3A-8A25-C6608DCA06E7}" type="slidenum">
              <a:rPr lang="en-US" altLang="en-US"/>
              <a:pPr/>
              <a:t>31</a:t>
            </a:fld>
            <a:endParaRPr lang="en-US" altLang="en-US"/>
          </a:p>
        </p:txBody>
      </p:sp>
      <p:sp>
        <p:nvSpPr>
          <p:cNvPr id="46082" name="Rectangle 2"/>
          <p:cNvSpPr>
            <a:spLocks noGrp="1" noChangeArrowheads="1"/>
          </p:cNvSpPr>
          <p:nvPr>
            <p:ph type="title"/>
          </p:nvPr>
        </p:nvSpPr>
        <p:spPr>
          <a:xfrm>
            <a:off x="1030288" y="325438"/>
            <a:ext cx="7885112" cy="741362"/>
          </a:xfrm>
        </p:spPr>
        <p:txBody>
          <a:bodyPr/>
          <a:lstStyle/>
          <a:p>
            <a:r>
              <a:rPr lang="en-US" altLang="en-US"/>
              <a:t>Semaphore’s operations</a:t>
            </a:r>
          </a:p>
        </p:txBody>
      </p:sp>
      <p:sp>
        <p:nvSpPr>
          <p:cNvPr id="46085" name="Text Box 5"/>
          <p:cNvSpPr txBox="1">
            <a:spLocks noChangeArrowheads="1"/>
          </p:cNvSpPr>
          <p:nvPr/>
        </p:nvSpPr>
        <p:spPr bwMode="auto">
          <a:xfrm>
            <a:off x="1371600" y="1143000"/>
            <a:ext cx="6208713"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wait(S):</a:t>
            </a:r>
          </a:p>
          <a:p>
            <a:r>
              <a:rPr lang="en-US" altLang="en-US" b="1">
                <a:latin typeface="Courier New" panose="02070309020205020404" pitchFamily="49" charset="0"/>
              </a:rPr>
              <a:t>  S.count--;</a:t>
            </a:r>
          </a:p>
          <a:p>
            <a:r>
              <a:rPr lang="en-US" altLang="en-US" b="1">
                <a:latin typeface="Courier New" panose="02070309020205020404" pitchFamily="49" charset="0"/>
              </a:rPr>
              <a:t>  if (S.count&lt;0) {</a:t>
            </a:r>
          </a:p>
          <a:p>
            <a:r>
              <a:rPr lang="en-US" altLang="en-US" b="1">
                <a:latin typeface="Courier New" panose="02070309020205020404" pitchFamily="49" charset="0"/>
              </a:rPr>
              <a:t>    block this process</a:t>
            </a:r>
          </a:p>
          <a:p>
            <a:r>
              <a:rPr lang="en-US" altLang="en-US" b="1">
                <a:latin typeface="Courier New" panose="02070309020205020404" pitchFamily="49" charset="0"/>
              </a:rPr>
              <a:t>    place this process in S.queue</a:t>
            </a:r>
          </a:p>
          <a:p>
            <a:r>
              <a:rPr lang="en-US" altLang="en-US" b="1">
                <a:latin typeface="Courier New" panose="02070309020205020404" pitchFamily="49" charset="0"/>
              </a:rPr>
              <a:t>  }</a:t>
            </a:r>
          </a:p>
        </p:txBody>
      </p:sp>
      <p:sp>
        <p:nvSpPr>
          <p:cNvPr id="46087" name="Text Box 7"/>
          <p:cNvSpPr txBox="1">
            <a:spLocks noChangeArrowheads="1"/>
          </p:cNvSpPr>
          <p:nvPr/>
        </p:nvSpPr>
        <p:spPr bwMode="auto">
          <a:xfrm>
            <a:off x="1371600" y="3505200"/>
            <a:ext cx="712152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signal(S):</a:t>
            </a:r>
          </a:p>
          <a:p>
            <a:r>
              <a:rPr lang="en-US" altLang="en-US" b="1">
                <a:latin typeface="Courier New" panose="02070309020205020404" pitchFamily="49" charset="0"/>
              </a:rPr>
              <a:t>  S.count++;</a:t>
            </a:r>
          </a:p>
          <a:p>
            <a:r>
              <a:rPr lang="en-US" altLang="en-US" b="1">
                <a:latin typeface="Courier New" panose="02070309020205020404" pitchFamily="49" charset="0"/>
              </a:rPr>
              <a:t>  if (S.count&lt;=0) {</a:t>
            </a:r>
          </a:p>
          <a:p>
            <a:r>
              <a:rPr lang="en-US" altLang="en-US" b="1">
                <a:latin typeface="Courier New" panose="02070309020205020404" pitchFamily="49" charset="0"/>
              </a:rPr>
              <a:t>    remove a process P from S.queue</a:t>
            </a:r>
          </a:p>
          <a:p>
            <a:r>
              <a:rPr lang="en-US" altLang="en-US" b="1">
                <a:latin typeface="Courier New" panose="02070309020205020404" pitchFamily="49" charset="0"/>
              </a:rPr>
              <a:t>    place this process P on ready list</a:t>
            </a:r>
          </a:p>
          <a:p>
            <a:r>
              <a:rPr lang="en-US" altLang="en-US" b="1">
                <a:latin typeface="Courier New" panose="02070309020205020404" pitchFamily="49" charset="0"/>
              </a:rPr>
              <a:t>  }</a:t>
            </a:r>
          </a:p>
          <a:p>
            <a:endParaRPr lang="en-US" altLang="en-US"/>
          </a:p>
        </p:txBody>
      </p:sp>
      <p:sp>
        <p:nvSpPr>
          <p:cNvPr id="46088" name="Text Box 8"/>
          <p:cNvSpPr txBox="1">
            <a:spLocks noChangeArrowheads="1"/>
          </p:cNvSpPr>
          <p:nvPr/>
        </p:nvSpPr>
        <p:spPr bwMode="auto">
          <a:xfrm>
            <a:off x="838200" y="6035675"/>
            <a:ext cx="8305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S.count must be initialized to a nonnegative value (depending on application)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ED53EC1-57A2-4298-B7C9-D6766AD6BA4B}" type="slidenum">
              <a:rPr lang="en-US" altLang="en-US"/>
              <a:pPr/>
              <a:t>32</a:t>
            </a:fld>
            <a:endParaRPr lang="en-US" altLang="en-US"/>
          </a:p>
        </p:txBody>
      </p:sp>
      <p:sp>
        <p:nvSpPr>
          <p:cNvPr id="48130" name="Rectangle 2"/>
          <p:cNvSpPr>
            <a:spLocks noGrp="1" noChangeArrowheads="1"/>
          </p:cNvSpPr>
          <p:nvPr>
            <p:ph type="title"/>
          </p:nvPr>
        </p:nvSpPr>
        <p:spPr>
          <a:xfrm>
            <a:off x="1030288" y="325438"/>
            <a:ext cx="7885112" cy="741362"/>
          </a:xfrm>
        </p:spPr>
        <p:txBody>
          <a:bodyPr/>
          <a:lstStyle/>
          <a:p>
            <a:r>
              <a:rPr lang="en-US" altLang="en-US"/>
              <a:t>Semaphores: observations</a:t>
            </a:r>
          </a:p>
        </p:txBody>
      </p:sp>
      <p:sp>
        <p:nvSpPr>
          <p:cNvPr id="48131" name="Rectangle 3"/>
          <p:cNvSpPr>
            <a:spLocks noGrp="1" noChangeArrowheads="1"/>
          </p:cNvSpPr>
          <p:nvPr>
            <p:ph type="body" idx="1"/>
          </p:nvPr>
        </p:nvSpPr>
        <p:spPr>
          <a:xfrm>
            <a:off x="1028700" y="1219200"/>
            <a:ext cx="7886700" cy="5486400"/>
          </a:xfrm>
        </p:spPr>
        <p:txBody>
          <a:bodyPr/>
          <a:lstStyle/>
          <a:p>
            <a:r>
              <a:rPr lang="en-US" altLang="en-US" sz="2600"/>
              <a:t>When S.count &gt;=0:  the number of processes that can execute wait(S) without being blocked = S.count</a:t>
            </a:r>
          </a:p>
          <a:p>
            <a:r>
              <a:rPr lang="en-US" altLang="en-US" sz="2600"/>
              <a:t>When S.count&lt;0: the number of processes waiting on S is = |S.count|</a:t>
            </a:r>
          </a:p>
          <a:p>
            <a:r>
              <a:rPr lang="en-US" altLang="en-US" sz="2600"/>
              <a:t>Atomicity and mutual exclusion: no 2 process can be in wait(S) and signal(S) (on the same S) at the same time (even with multiple CPUs)</a:t>
            </a:r>
          </a:p>
          <a:p>
            <a:r>
              <a:rPr lang="en-US" altLang="en-US" sz="2600"/>
              <a:t>Hence the blocks of code defining wait(S) and signal(S) are, in fact, critical sections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C9ACE33-5B68-4DE7-8B81-69EACF3192F7}" type="slidenum">
              <a:rPr lang="en-US" altLang="en-US"/>
              <a:pPr/>
              <a:t>33</a:t>
            </a:fld>
            <a:endParaRPr lang="en-US" altLang="en-US"/>
          </a:p>
        </p:txBody>
      </p:sp>
      <p:sp>
        <p:nvSpPr>
          <p:cNvPr id="49154" name="Rectangle 2"/>
          <p:cNvSpPr>
            <a:spLocks noGrp="1" noChangeArrowheads="1"/>
          </p:cNvSpPr>
          <p:nvPr>
            <p:ph type="title"/>
          </p:nvPr>
        </p:nvSpPr>
        <p:spPr/>
        <p:txBody>
          <a:bodyPr/>
          <a:lstStyle/>
          <a:p>
            <a:r>
              <a:rPr lang="en-US" altLang="en-US"/>
              <a:t>Semaphores: observations</a:t>
            </a:r>
          </a:p>
        </p:txBody>
      </p:sp>
      <p:sp>
        <p:nvSpPr>
          <p:cNvPr id="49155" name="Rectangle 3"/>
          <p:cNvSpPr>
            <a:spLocks noGrp="1" noChangeArrowheads="1"/>
          </p:cNvSpPr>
          <p:nvPr>
            <p:ph type="body" idx="1"/>
          </p:nvPr>
        </p:nvSpPr>
        <p:spPr>
          <a:xfrm>
            <a:off x="1028700" y="1635125"/>
            <a:ext cx="7886700" cy="4079875"/>
          </a:xfrm>
        </p:spPr>
        <p:txBody>
          <a:bodyPr/>
          <a:lstStyle/>
          <a:p>
            <a:r>
              <a:rPr lang="en-US" altLang="en-US"/>
              <a:t>The critical sections defined by wait(S) and signal(S) are very short: typically 10 instructions</a:t>
            </a:r>
          </a:p>
          <a:p>
            <a:r>
              <a:rPr lang="en-US" altLang="en-US"/>
              <a:t>Solutions:</a:t>
            </a:r>
          </a:p>
          <a:p>
            <a:pPr lvl="1"/>
            <a:r>
              <a:rPr lang="en-US" altLang="en-US"/>
              <a:t>uniprocessor: disable interrupts during these operations (ie: for a very short period). This does not work on a multiprocessor machine.</a:t>
            </a:r>
          </a:p>
          <a:p>
            <a:pPr lvl="1"/>
            <a:r>
              <a:rPr lang="en-US" altLang="en-US"/>
              <a:t>multiprocessor: use previous software or hardware schemes. The amount of busy waiting should be small.</a:t>
            </a:r>
          </a:p>
          <a:p>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D81C83A4-C002-4493-9CC2-6341300E865B}" type="slidenum">
              <a:rPr lang="en-US" altLang="en-US"/>
              <a:pPr/>
              <a:t>34</a:t>
            </a:fld>
            <a:endParaRPr lang="en-US" altLang="en-US"/>
          </a:p>
        </p:txBody>
      </p:sp>
      <p:sp>
        <p:nvSpPr>
          <p:cNvPr id="50178" name="Rectangle 2"/>
          <p:cNvSpPr>
            <a:spLocks noGrp="1" noChangeArrowheads="1"/>
          </p:cNvSpPr>
          <p:nvPr>
            <p:ph type="title"/>
          </p:nvPr>
        </p:nvSpPr>
        <p:spPr/>
        <p:txBody>
          <a:bodyPr/>
          <a:lstStyle/>
          <a:p>
            <a:r>
              <a:rPr lang="en-US" altLang="en-US"/>
              <a:t>Using semaphores for solving critical section problems </a:t>
            </a:r>
          </a:p>
        </p:txBody>
      </p:sp>
      <p:sp>
        <p:nvSpPr>
          <p:cNvPr id="50179" name="Rectangle 3"/>
          <p:cNvSpPr>
            <a:spLocks noGrp="1" noChangeArrowheads="1"/>
          </p:cNvSpPr>
          <p:nvPr>
            <p:ph type="body" sz="half" idx="1"/>
          </p:nvPr>
        </p:nvSpPr>
        <p:spPr>
          <a:xfrm>
            <a:off x="1295400" y="1752600"/>
            <a:ext cx="3924300" cy="3698875"/>
          </a:xfrm>
        </p:spPr>
        <p:txBody>
          <a:bodyPr/>
          <a:lstStyle/>
          <a:p>
            <a:r>
              <a:rPr lang="en-US" altLang="en-US" sz="2400"/>
              <a:t>For n processes</a:t>
            </a:r>
          </a:p>
          <a:p>
            <a:r>
              <a:rPr lang="en-US" altLang="en-US" sz="2400"/>
              <a:t>Initialize S.count to 1</a:t>
            </a:r>
          </a:p>
          <a:p>
            <a:r>
              <a:rPr lang="en-US" altLang="en-US" sz="2400"/>
              <a:t>Then only 1 process is allowed into CS (mutual exclusion)</a:t>
            </a:r>
          </a:p>
          <a:p>
            <a:r>
              <a:rPr lang="en-US" altLang="en-US" sz="2400"/>
              <a:t>To allow k processes into CS, we initialize S.count to k</a:t>
            </a:r>
          </a:p>
        </p:txBody>
      </p:sp>
      <p:sp>
        <p:nvSpPr>
          <p:cNvPr id="50181" name="Rectangle 5"/>
          <p:cNvSpPr>
            <a:spLocks noChangeArrowheads="1"/>
          </p:cNvSpPr>
          <p:nvPr/>
        </p:nvSpPr>
        <p:spPr bwMode="auto">
          <a:xfrm>
            <a:off x="6019800" y="2133600"/>
            <a:ext cx="23749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Process Pi:</a:t>
            </a:r>
          </a:p>
          <a:p>
            <a:r>
              <a:rPr lang="en-US" altLang="en-US" b="1">
                <a:latin typeface="Courier New" panose="02070309020205020404" pitchFamily="49" charset="0"/>
              </a:rPr>
              <a:t>repeat</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wait(S);</a:t>
            </a:r>
            <a:endParaRPr lang="en-US" altLang="en-US" b="1">
              <a:latin typeface="Courier New" panose="02070309020205020404" pitchFamily="49" charset="0"/>
            </a:endParaRPr>
          </a:p>
          <a:p>
            <a:r>
              <a:rPr lang="en-US" altLang="en-US" b="1">
                <a:latin typeface="Courier New" panose="02070309020205020404" pitchFamily="49" charset="0"/>
              </a:rPr>
              <a:t>   CS</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signal(S);</a:t>
            </a:r>
            <a:endParaRPr lang="en-US" altLang="en-US" b="1">
              <a:latin typeface="Courier New" panose="02070309020205020404" pitchFamily="49" charset="0"/>
            </a:endParaRPr>
          </a:p>
          <a:p>
            <a:r>
              <a:rPr lang="en-US" altLang="en-US" b="1">
                <a:latin typeface="Courier New" panose="02070309020205020404" pitchFamily="49" charset="0"/>
              </a:rPr>
              <a:t>   RS</a:t>
            </a:r>
          </a:p>
          <a:p>
            <a:r>
              <a:rPr lang="en-US" altLang="en-US" b="1">
                <a:latin typeface="Courier New" panose="02070309020205020404" pitchFamily="49" charset="0"/>
              </a:rPr>
              <a:t>forever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4E35F87D-7734-436F-A8D0-D3F732D1E7EC}" type="slidenum">
              <a:rPr lang="en-US" altLang="en-US"/>
              <a:pPr/>
              <a:t>35</a:t>
            </a:fld>
            <a:endParaRPr lang="en-US" altLang="en-US"/>
          </a:p>
        </p:txBody>
      </p:sp>
      <p:sp>
        <p:nvSpPr>
          <p:cNvPr id="52226" name="Rectangle 2"/>
          <p:cNvSpPr>
            <a:spLocks noGrp="1" noChangeArrowheads="1"/>
          </p:cNvSpPr>
          <p:nvPr>
            <p:ph type="title"/>
          </p:nvPr>
        </p:nvSpPr>
        <p:spPr/>
        <p:txBody>
          <a:bodyPr/>
          <a:lstStyle/>
          <a:p>
            <a:r>
              <a:rPr lang="en-US" altLang="en-US"/>
              <a:t>Using semaphores to synchronize processes</a:t>
            </a:r>
          </a:p>
        </p:txBody>
      </p:sp>
      <p:sp>
        <p:nvSpPr>
          <p:cNvPr id="52227" name="Rectangle 3"/>
          <p:cNvSpPr>
            <a:spLocks noGrp="1" noChangeArrowheads="1"/>
          </p:cNvSpPr>
          <p:nvPr>
            <p:ph type="body" sz="half" idx="1"/>
          </p:nvPr>
        </p:nvSpPr>
        <p:spPr>
          <a:xfrm>
            <a:off x="914400" y="1676400"/>
            <a:ext cx="3867150" cy="4460875"/>
          </a:xfrm>
        </p:spPr>
        <p:txBody>
          <a:bodyPr/>
          <a:lstStyle/>
          <a:p>
            <a:r>
              <a:rPr lang="en-US" altLang="en-US" sz="2400"/>
              <a:t>We have 2 processes: P1 and P2</a:t>
            </a:r>
          </a:p>
          <a:p>
            <a:r>
              <a:rPr lang="en-US" altLang="en-US" sz="2400"/>
              <a:t>Statement S1 in P1 needs to be performed before statement S2 in P2</a:t>
            </a:r>
          </a:p>
          <a:p>
            <a:r>
              <a:rPr lang="en-US" altLang="en-US" sz="2400"/>
              <a:t>Then define a semaphore “synch” </a:t>
            </a:r>
          </a:p>
          <a:p>
            <a:r>
              <a:rPr lang="en-US" altLang="en-US" sz="2400"/>
              <a:t>Initialize synch to 0</a:t>
            </a:r>
          </a:p>
        </p:txBody>
      </p:sp>
      <p:sp>
        <p:nvSpPr>
          <p:cNvPr id="52230" name="Rectangle 6"/>
          <p:cNvSpPr>
            <a:spLocks noGrp="1" noChangeArrowheads="1"/>
          </p:cNvSpPr>
          <p:nvPr>
            <p:ph type="body" sz="half" idx="2"/>
          </p:nvPr>
        </p:nvSpPr>
        <p:spPr>
          <a:xfrm>
            <a:off x="4876800" y="1635125"/>
            <a:ext cx="4038600" cy="4460875"/>
          </a:xfrm>
        </p:spPr>
        <p:txBody>
          <a:bodyPr/>
          <a:lstStyle/>
          <a:p>
            <a:r>
              <a:rPr lang="en-US" altLang="en-US" sz="2400"/>
              <a:t>Proper synchronization is achieved by having in P1: </a:t>
            </a:r>
          </a:p>
          <a:p>
            <a:pPr lvl="1">
              <a:buFont typeface="Monotype Sorts" pitchFamily="2" charset="2"/>
              <a:buChar char=" "/>
            </a:pPr>
            <a:r>
              <a:rPr lang="en-US" altLang="en-US" sz="2200"/>
              <a:t>S1;</a:t>
            </a:r>
          </a:p>
          <a:p>
            <a:pPr lvl="1">
              <a:buFont typeface="Monotype Sorts" pitchFamily="2" charset="2"/>
              <a:buChar char=" "/>
            </a:pPr>
            <a:r>
              <a:rPr lang="en-US" altLang="en-US" sz="2200"/>
              <a:t>signal(synch);</a:t>
            </a:r>
          </a:p>
          <a:p>
            <a:endParaRPr lang="en-US" altLang="en-US" sz="2400"/>
          </a:p>
          <a:p>
            <a:r>
              <a:rPr lang="en-US" altLang="en-US" sz="2400"/>
              <a:t>And having in P2:</a:t>
            </a:r>
          </a:p>
          <a:p>
            <a:pPr lvl="1">
              <a:buFont typeface="Monotype Sorts" pitchFamily="2" charset="2"/>
              <a:buChar char=" "/>
            </a:pPr>
            <a:r>
              <a:rPr lang="en-US" altLang="en-US" sz="2200"/>
              <a:t>wait(synch);</a:t>
            </a:r>
          </a:p>
          <a:p>
            <a:pPr lvl="1">
              <a:buFont typeface="Monotype Sorts" pitchFamily="2" charset="2"/>
              <a:buChar char=" "/>
            </a:pPr>
            <a:r>
              <a:rPr lang="en-US" altLang="en-US" sz="2200"/>
              <a:t>S2;</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7A80E90-0CFC-4D48-9124-A6A8B1DFA4E0}" type="slidenum">
              <a:rPr lang="en-US" altLang="en-US"/>
              <a:pPr/>
              <a:t>36</a:t>
            </a:fld>
            <a:endParaRPr lang="en-US" altLang="en-US"/>
          </a:p>
        </p:txBody>
      </p:sp>
      <p:sp>
        <p:nvSpPr>
          <p:cNvPr id="55298" name="Rectangle 2"/>
          <p:cNvSpPr>
            <a:spLocks noGrp="1" noChangeArrowheads="1"/>
          </p:cNvSpPr>
          <p:nvPr>
            <p:ph type="title"/>
          </p:nvPr>
        </p:nvSpPr>
        <p:spPr/>
        <p:txBody>
          <a:bodyPr/>
          <a:lstStyle/>
          <a:p>
            <a:r>
              <a:rPr lang="en-US" altLang="en-US"/>
              <a:t>The producer/consumer problem</a:t>
            </a:r>
          </a:p>
        </p:txBody>
      </p:sp>
      <p:sp>
        <p:nvSpPr>
          <p:cNvPr id="55299" name="Rectangle 3"/>
          <p:cNvSpPr>
            <a:spLocks noGrp="1" noChangeArrowheads="1"/>
          </p:cNvSpPr>
          <p:nvPr>
            <p:ph type="body" idx="1"/>
          </p:nvPr>
        </p:nvSpPr>
        <p:spPr>
          <a:xfrm>
            <a:off x="1028700" y="1447800"/>
            <a:ext cx="7886700" cy="4648200"/>
          </a:xfrm>
        </p:spPr>
        <p:txBody>
          <a:bodyPr/>
          <a:lstStyle/>
          <a:p>
            <a:r>
              <a:rPr lang="en-US" altLang="en-US"/>
              <a:t>A </a:t>
            </a:r>
            <a:r>
              <a:rPr lang="en-US" altLang="en-US">
                <a:solidFill>
                  <a:schemeClr val="hlink"/>
                </a:solidFill>
              </a:rPr>
              <a:t>producer process</a:t>
            </a:r>
            <a:r>
              <a:rPr lang="en-US" altLang="en-US"/>
              <a:t> produces information that is consumed by a </a:t>
            </a:r>
            <a:r>
              <a:rPr lang="en-US" altLang="en-US">
                <a:solidFill>
                  <a:schemeClr val="hlink"/>
                </a:solidFill>
              </a:rPr>
              <a:t>consumer process</a:t>
            </a:r>
            <a:endParaRPr lang="en-US" altLang="en-US"/>
          </a:p>
          <a:p>
            <a:pPr lvl="1"/>
            <a:r>
              <a:rPr lang="en-US" altLang="en-US"/>
              <a:t>Ex1: a print program produces characters that are consumed by a printer</a:t>
            </a:r>
          </a:p>
          <a:p>
            <a:pPr lvl="1"/>
            <a:r>
              <a:rPr lang="en-US" altLang="en-US"/>
              <a:t>Ex2: an assembler produces object modules that are consumed by a loader</a:t>
            </a:r>
          </a:p>
          <a:p>
            <a:r>
              <a:rPr lang="en-US" altLang="en-US"/>
              <a:t>We need a </a:t>
            </a:r>
            <a:r>
              <a:rPr lang="en-US" altLang="en-US">
                <a:solidFill>
                  <a:schemeClr val="hlink"/>
                </a:solidFill>
              </a:rPr>
              <a:t>buffer </a:t>
            </a:r>
            <a:r>
              <a:rPr lang="en-US" altLang="en-US"/>
              <a:t>to hold items that are produced and eventually consumed</a:t>
            </a:r>
          </a:p>
          <a:p>
            <a:r>
              <a:rPr lang="en-US" altLang="en-US"/>
              <a:t>A common paradigm for cooperating processes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32E6ADC-3F1E-48DC-9E19-97AC7A5C1A03}" type="slidenum">
              <a:rPr lang="en-US" altLang="en-US"/>
              <a:pPr/>
              <a:t>37</a:t>
            </a:fld>
            <a:endParaRPr lang="en-US" altLang="en-US"/>
          </a:p>
        </p:txBody>
      </p:sp>
      <p:sp>
        <p:nvSpPr>
          <p:cNvPr id="56322" name="Rectangle 2"/>
          <p:cNvSpPr>
            <a:spLocks noGrp="1" noChangeArrowheads="1"/>
          </p:cNvSpPr>
          <p:nvPr>
            <p:ph type="title"/>
          </p:nvPr>
        </p:nvSpPr>
        <p:spPr>
          <a:xfrm>
            <a:off x="1030288" y="325438"/>
            <a:ext cx="7885112" cy="741362"/>
          </a:xfrm>
        </p:spPr>
        <p:txBody>
          <a:bodyPr/>
          <a:lstStyle/>
          <a:p>
            <a:r>
              <a:rPr lang="en-US" altLang="en-US"/>
              <a:t>P/C: unbounded buffer</a:t>
            </a:r>
          </a:p>
        </p:txBody>
      </p:sp>
      <p:sp>
        <p:nvSpPr>
          <p:cNvPr id="56323" name="Rectangle 3"/>
          <p:cNvSpPr>
            <a:spLocks noGrp="1" noChangeArrowheads="1"/>
          </p:cNvSpPr>
          <p:nvPr>
            <p:ph type="body" idx="1"/>
          </p:nvPr>
        </p:nvSpPr>
        <p:spPr>
          <a:xfrm>
            <a:off x="685800" y="1219200"/>
            <a:ext cx="8077200" cy="2057400"/>
          </a:xfrm>
        </p:spPr>
        <p:txBody>
          <a:bodyPr/>
          <a:lstStyle/>
          <a:p>
            <a:r>
              <a:rPr lang="en-US" altLang="en-US"/>
              <a:t>We assume first an </a:t>
            </a:r>
            <a:r>
              <a:rPr lang="en-US" altLang="en-US">
                <a:solidFill>
                  <a:schemeClr val="hlink"/>
                </a:solidFill>
              </a:rPr>
              <a:t>unbounded</a:t>
            </a:r>
            <a:r>
              <a:rPr lang="en-US" altLang="en-US"/>
              <a:t> buffer  consisting of a linear array of elements</a:t>
            </a:r>
          </a:p>
          <a:p>
            <a:r>
              <a:rPr lang="en-US" altLang="en-US">
                <a:latin typeface="Courier New" panose="02070309020205020404" pitchFamily="49" charset="0"/>
              </a:rPr>
              <a:t>in</a:t>
            </a:r>
            <a:r>
              <a:rPr lang="en-US" altLang="en-US"/>
              <a:t> points to the next item to be produced</a:t>
            </a:r>
          </a:p>
          <a:p>
            <a:r>
              <a:rPr lang="en-US" altLang="en-US">
                <a:latin typeface="Courier New" panose="02070309020205020404" pitchFamily="49" charset="0"/>
              </a:rPr>
              <a:t>out</a:t>
            </a:r>
            <a:r>
              <a:rPr lang="en-US" altLang="en-US"/>
              <a:t> points to the next item to be consumed</a:t>
            </a:r>
          </a:p>
          <a:p>
            <a:endParaRPr lang="en-US" altLang="en-US"/>
          </a:p>
        </p:txBody>
      </p:sp>
      <p:graphicFrame>
        <p:nvGraphicFramePr>
          <p:cNvPr id="56327" name="Object 7"/>
          <p:cNvGraphicFramePr>
            <a:graphicFrameLocks noChangeAspect="1"/>
          </p:cNvGraphicFramePr>
          <p:nvPr/>
        </p:nvGraphicFramePr>
        <p:xfrm>
          <a:off x="1981200" y="3505200"/>
          <a:ext cx="5373688" cy="3048000"/>
        </p:xfrm>
        <a:graphic>
          <a:graphicData uri="http://schemas.openxmlformats.org/presentationml/2006/ole">
            <mc:AlternateContent xmlns:mc="http://schemas.openxmlformats.org/markup-compatibility/2006">
              <mc:Choice xmlns:v="urn:schemas-microsoft-com:vml" Requires="v">
                <p:oleObj spid="_x0000_s56329" name="Artwork" r:id="rId4" imgW="5372850" imgH="3048426" progId="Adobe.Illustrator.7">
                  <p:embed/>
                </p:oleObj>
              </mc:Choice>
              <mc:Fallback>
                <p:oleObj name="Artwork" r:id="rId4" imgW="5372850" imgH="3048426" progId="Adobe.Illustrator.7">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505200"/>
                        <a:ext cx="5373688"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4EB1E3B-3209-4074-8E3C-8350EFAC6FF5}" type="slidenum">
              <a:rPr lang="en-US" altLang="en-US"/>
              <a:pPr/>
              <a:t>38</a:t>
            </a:fld>
            <a:endParaRPr lang="en-US" altLang="en-US"/>
          </a:p>
        </p:txBody>
      </p:sp>
      <p:sp>
        <p:nvSpPr>
          <p:cNvPr id="57346" name="Rectangle 2"/>
          <p:cNvSpPr>
            <a:spLocks noGrp="1" noChangeArrowheads="1"/>
          </p:cNvSpPr>
          <p:nvPr>
            <p:ph type="title"/>
          </p:nvPr>
        </p:nvSpPr>
        <p:spPr/>
        <p:txBody>
          <a:bodyPr/>
          <a:lstStyle/>
          <a:p>
            <a:r>
              <a:rPr lang="en-US" altLang="en-US"/>
              <a:t>P/C: unbounded buffer</a:t>
            </a:r>
          </a:p>
        </p:txBody>
      </p:sp>
      <p:sp>
        <p:nvSpPr>
          <p:cNvPr id="57347" name="Rectangle 3"/>
          <p:cNvSpPr>
            <a:spLocks noGrp="1" noChangeArrowheads="1"/>
          </p:cNvSpPr>
          <p:nvPr>
            <p:ph type="body" idx="1"/>
          </p:nvPr>
        </p:nvSpPr>
        <p:spPr>
          <a:xfrm>
            <a:off x="1028700" y="1635125"/>
            <a:ext cx="7886700" cy="4232275"/>
          </a:xfrm>
        </p:spPr>
        <p:txBody>
          <a:bodyPr/>
          <a:lstStyle/>
          <a:p>
            <a:r>
              <a:rPr lang="en-US" altLang="en-US"/>
              <a:t>We need a </a:t>
            </a:r>
            <a:r>
              <a:rPr lang="en-US" altLang="en-US">
                <a:solidFill>
                  <a:schemeClr val="hlink"/>
                </a:solidFill>
              </a:rPr>
              <a:t>semaphore S to perform mutual exclusion</a:t>
            </a:r>
            <a:r>
              <a:rPr lang="en-US" altLang="en-US"/>
              <a:t> on the buffer: only 1 process at a time can access the buffer  </a:t>
            </a:r>
          </a:p>
          <a:p>
            <a:r>
              <a:rPr lang="en-US" altLang="en-US"/>
              <a:t>We need another </a:t>
            </a:r>
            <a:r>
              <a:rPr lang="en-US" altLang="en-US">
                <a:solidFill>
                  <a:schemeClr val="hlink"/>
                </a:solidFill>
              </a:rPr>
              <a:t>semaphore N to synchronize</a:t>
            </a:r>
            <a:r>
              <a:rPr lang="en-US" altLang="en-US"/>
              <a:t> producer and consumer on the number N (= in - out) of items in the buffer </a:t>
            </a:r>
          </a:p>
          <a:p>
            <a:pPr lvl="1"/>
            <a:r>
              <a:rPr lang="en-US" altLang="en-US"/>
              <a:t>an item can be consumed only after it has been created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ED7C02-FB57-4887-8AD2-B53DCD9EF38E}" type="slidenum">
              <a:rPr lang="en-US" altLang="en-US"/>
              <a:pPr/>
              <a:t>39</a:t>
            </a:fld>
            <a:endParaRPr lang="en-US" altLang="en-US"/>
          </a:p>
        </p:txBody>
      </p:sp>
      <p:sp>
        <p:nvSpPr>
          <p:cNvPr id="59394" name="Rectangle 2"/>
          <p:cNvSpPr>
            <a:spLocks noGrp="1" noChangeArrowheads="1"/>
          </p:cNvSpPr>
          <p:nvPr>
            <p:ph type="title"/>
          </p:nvPr>
        </p:nvSpPr>
        <p:spPr/>
        <p:txBody>
          <a:bodyPr/>
          <a:lstStyle/>
          <a:p>
            <a:r>
              <a:rPr lang="en-US" altLang="en-US"/>
              <a:t>P/C: unbounded buffer</a:t>
            </a:r>
          </a:p>
        </p:txBody>
      </p:sp>
      <p:sp>
        <p:nvSpPr>
          <p:cNvPr id="59395" name="Rectangle 3"/>
          <p:cNvSpPr>
            <a:spLocks noGrp="1" noChangeArrowheads="1"/>
          </p:cNvSpPr>
          <p:nvPr>
            <p:ph type="body" idx="1"/>
          </p:nvPr>
        </p:nvSpPr>
        <p:spPr/>
        <p:txBody>
          <a:bodyPr/>
          <a:lstStyle/>
          <a:p>
            <a:r>
              <a:rPr lang="en-US" altLang="en-US"/>
              <a:t>The producer is free to add an item into the buffer at any time: it performs wait(S) before appending and signal(S) afterwards  to prevent customer access </a:t>
            </a:r>
          </a:p>
          <a:p>
            <a:r>
              <a:rPr lang="en-US" altLang="en-US"/>
              <a:t>It also performs signal(N) after each append to increment N</a:t>
            </a:r>
          </a:p>
          <a:p>
            <a:r>
              <a:rPr lang="en-US" altLang="en-US"/>
              <a:t>The consumer must first do wait(N) to see if there is an item to consume and use wait(S)/signal(S) to access the buffer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BA2A42B-9EFD-43B4-9B78-411AFD5645E1}" type="slidenum">
              <a:rPr lang="en-US" altLang="en-US"/>
              <a:pPr/>
              <a:t>4</a:t>
            </a:fld>
            <a:endParaRPr lang="en-US" altLang="en-US"/>
          </a:p>
        </p:txBody>
      </p:sp>
      <p:sp>
        <p:nvSpPr>
          <p:cNvPr id="107522" name="Rectangle 2"/>
          <p:cNvSpPr>
            <a:spLocks noGrp="1" noChangeArrowheads="1"/>
          </p:cNvSpPr>
          <p:nvPr>
            <p:ph type="title"/>
          </p:nvPr>
        </p:nvSpPr>
        <p:spPr/>
        <p:txBody>
          <a:bodyPr/>
          <a:lstStyle/>
          <a:p>
            <a:r>
              <a:rPr lang="en-US" altLang="en-US"/>
              <a:t>Race Conditions</a:t>
            </a:r>
          </a:p>
        </p:txBody>
      </p:sp>
      <p:sp>
        <p:nvSpPr>
          <p:cNvPr id="107523" name="Rectangle 3"/>
          <p:cNvSpPr>
            <a:spLocks noGrp="1" noChangeArrowheads="1"/>
          </p:cNvSpPr>
          <p:nvPr>
            <p:ph type="body" idx="1"/>
          </p:nvPr>
        </p:nvSpPr>
        <p:spPr/>
        <p:txBody>
          <a:bodyPr/>
          <a:lstStyle/>
          <a:p>
            <a:r>
              <a:rPr lang="en-US" altLang="en-US"/>
              <a:t>Situations like this where processes access the same data concurrently and the outcome of execution depends on the particular order in which the access take</a:t>
            </a:r>
            <a:r>
              <a:rPr lang="fr-CA" altLang="en-US"/>
              <a:t>s</a:t>
            </a:r>
            <a:r>
              <a:rPr lang="en-US" altLang="en-US"/>
              <a:t> place is called a </a:t>
            </a:r>
            <a:r>
              <a:rPr lang="en-US" altLang="en-US">
                <a:solidFill>
                  <a:schemeClr val="hlink"/>
                </a:solidFill>
              </a:rPr>
              <a:t>race condition</a:t>
            </a:r>
            <a:r>
              <a:rPr lang="en-US" altLang="en-US"/>
              <a:t> </a:t>
            </a:r>
          </a:p>
          <a:p>
            <a:r>
              <a:rPr lang="en-US" altLang="en-US"/>
              <a:t>How must the processes coordinate</a:t>
            </a:r>
            <a:r>
              <a:rPr lang="fr-CA" altLang="en-US"/>
              <a:t> (or synchronise)</a:t>
            </a:r>
            <a:r>
              <a:rPr lang="en-US" altLang="en-US"/>
              <a:t> in order to guard again</a:t>
            </a:r>
            <a:r>
              <a:rPr lang="fr-CA" altLang="en-US"/>
              <a:t>s</a:t>
            </a:r>
            <a:r>
              <a:rPr lang="en-US" altLang="en-US"/>
              <a:t>t race conditions?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DBDE5708-F822-4922-983E-3053AF4E284C}" type="slidenum">
              <a:rPr lang="en-US" altLang="en-US"/>
              <a:pPr/>
              <a:t>40</a:t>
            </a:fld>
            <a:endParaRPr lang="en-US" altLang="en-US"/>
          </a:p>
        </p:txBody>
      </p:sp>
      <p:sp>
        <p:nvSpPr>
          <p:cNvPr id="60418" name="Rectangle 2"/>
          <p:cNvSpPr>
            <a:spLocks noGrp="1" noChangeArrowheads="1"/>
          </p:cNvSpPr>
          <p:nvPr>
            <p:ph type="title"/>
          </p:nvPr>
        </p:nvSpPr>
        <p:spPr>
          <a:xfrm>
            <a:off x="762000" y="228600"/>
            <a:ext cx="7885113" cy="893763"/>
          </a:xfrm>
        </p:spPr>
        <p:txBody>
          <a:bodyPr/>
          <a:lstStyle/>
          <a:p>
            <a:r>
              <a:rPr lang="en-US" altLang="en-US"/>
              <a:t>Solution of P/C: unbounded buffer</a:t>
            </a:r>
          </a:p>
        </p:txBody>
      </p:sp>
      <p:sp>
        <p:nvSpPr>
          <p:cNvPr id="60419" name="Text Box 3"/>
          <p:cNvSpPr txBox="1">
            <a:spLocks noChangeArrowheads="1"/>
          </p:cNvSpPr>
          <p:nvPr/>
        </p:nvSpPr>
        <p:spPr bwMode="auto">
          <a:xfrm>
            <a:off x="3276600" y="2971800"/>
            <a:ext cx="23749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Producer:</a:t>
            </a:r>
          </a:p>
          <a:p>
            <a:r>
              <a:rPr lang="en-US" altLang="en-US" b="1">
                <a:latin typeface="Courier New" panose="02070309020205020404" pitchFamily="49" charset="0"/>
              </a:rPr>
              <a:t>repeat</a:t>
            </a:r>
          </a:p>
          <a:p>
            <a:r>
              <a:rPr lang="en-US" altLang="en-US" b="1">
                <a:latin typeface="Courier New" panose="02070309020205020404" pitchFamily="49" charset="0"/>
              </a:rPr>
              <a:t>  produce v;</a:t>
            </a:r>
          </a:p>
          <a:p>
            <a:r>
              <a:rPr lang="en-US" altLang="en-US" b="1">
                <a:latin typeface="Courier New" panose="02070309020205020404" pitchFamily="49" charset="0"/>
              </a:rPr>
              <a:t>  wait(S);</a:t>
            </a:r>
          </a:p>
          <a:p>
            <a:r>
              <a:rPr lang="en-US" altLang="en-US" b="1">
                <a:latin typeface="Courier New" panose="02070309020205020404" pitchFamily="49" charset="0"/>
              </a:rPr>
              <a:t>  </a:t>
            </a:r>
            <a:r>
              <a:rPr lang="en-US" altLang="en-US" b="1">
                <a:solidFill>
                  <a:schemeClr val="bg2"/>
                </a:solidFill>
                <a:latin typeface="Courier New" panose="02070309020205020404" pitchFamily="49" charset="0"/>
              </a:rPr>
              <a:t>append(v);</a:t>
            </a:r>
            <a:endParaRPr lang="en-US" altLang="en-US" b="1">
              <a:latin typeface="Courier New" panose="02070309020205020404" pitchFamily="49" charset="0"/>
            </a:endParaRPr>
          </a:p>
          <a:p>
            <a:r>
              <a:rPr lang="en-US" altLang="en-US" b="1">
                <a:latin typeface="Courier New" panose="02070309020205020404" pitchFamily="49" charset="0"/>
              </a:rPr>
              <a:t>  signal(S);</a:t>
            </a:r>
          </a:p>
          <a:p>
            <a:r>
              <a:rPr lang="en-US" altLang="en-US" b="1">
                <a:latin typeface="Courier New" panose="02070309020205020404" pitchFamily="49" charset="0"/>
              </a:rPr>
              <a:t>  signal(N);</a:t>
            </a:r>
          </a:p>
          <a:p>
            <a:r>
              <a:rPr lang="en-US" altLang="en-US" b="1">
                <a:latin typeface="Courier New" panose="02070309020205020404" pitchFamily="49" charset="0"/>
              </a:rPr>
              <a:t>forever</a:t>
            </a:r>
            <a:endParaRPr lang="en-US" altLang="en-US"/>
          </a:p>
        </p:txBody>
      </p:sp>
      <p:sp>
        <p:nvSpPr>
          <p:cNvPr id="60420" name="Text Box 4"/>
          <p:cNvSpPr txBox="1">
            <a:spLocks noChangeArrowheads="1"/>
          </p:cNvSpPr>
          <p:nvPr/>
        </p:nvSpPr>
        <p:spPr bwMode="auto">
          <a:xfrm>
            <a:off x="6248400" y="2971800"/>
            <a:ext cx="2557463"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Consumer:</a:t>
            </a:r>
          </a:p>
          <a:p>
            <a:r>
              <a:rPr lang="en-US" altLang="en-US" b="1">
                <a:latin typeface="Courier New" panose="02070309020205020404" pitchFamily="49" charset="0"/>
              </a:rPr>
              <a:t>repeat</a:t>
            </a:r>
          </a:p>
          <a:p>
            <a:r>
              <a:rPr lang="en-US" altLang="en-US" b="1">
                <a:latin typeface="Courier New" panose="02070309020205020404" pitchFamily="49" charset="0"/>
              </a:rPr>
              <a:t>  wait(N);</a:t>
            </a:r>
          </a:p>
          <a:p>
            <a:r>
              <a:rPr lang="en-US" altLang="en-US" b="1">
                <a:latin typeface="Courier New" panose="02070309020205020404" pitchFamily="49" charset="0"/>
              </a:rPr>
              <a:t>  wait(S);</a:t>
            </a:r>
          </a:p>
          <a:p>
            <a:r>
              <a:rPr lang="en-US" altLang="en-US" b="1">
                <a:latin typeface="Courier New" panose="02070309020205020404" pitchFamily="49" charset="0"/>
              </a:rPr>
              <a:t>  </a:t>
            </a:r>
            <a:r>
              <a:rPr lang="en-US" altLang="en-US" b="1">
                <a:solidFill>
                  <a:schemeClr val="bg2"/>
                </a:solidFill>
                <a:latin typeface="Courier New" panose="02070309020205020404" pitchFamily="49" charset="0"/>
              </a:rPr>
              <a:t>w:=take();</a:t>
            </a:r>
            <a:endParaRPr lang="en-US" altLang="en-US" b="1">
              <a:latin typeface="Courier New" panose="02070309020205020404" pitchFamily="49" charset="0"/>
            </a:endParaRPr>
          </a:p>
          <a:p>
            <a:r>
              <a:rPr lang="en-US" altLang="en-US" b="1">
                <a:latin typeface="Courier New" panose="02070309020205020404" pitchFamily="49" charset="0"/>
              </a:rPr>
              <a:t>  signal(S);</a:t>
            </a:r>
          </a:p>
          <a:p>
            <a:r>
              <a:rPr lang="en-US" altLang="en-US" b="1">
                <a:latin typeface="Courier New" panose="02070309020205020404" pitchFamily="49" charset="0"/>
              </a:rPr>
              <a:t>  consume(w);</a:t>
            </a:r>
          </a:p>
          <a:p>
            <a:r>
              <a:rPr lang="en-US" altLang="en-US" b="1">
                <a:latin typeface="Courier New" panose="02070309020205020404" pitchFamily="49" charset="0"/>
              </a:rPr>
              <a:t>forever</a:t>
            </a:r>
            <a:endParaRPr lang="en-US" altLang="en-US"/>
          </a:p>
        </p:txBody>
      </p:sp>
      <p:sp>
        <p:nvSpPr>
          <p:cNvPr id="60421" name="Text Box 5"/>
          <p:cNvSpPr txBox="1">
            <a:spLocks noChangeArrowheads="1"/>
          </p:cNvSpPr>
          <p:nvPr/>
        </p:nvSpPr>
        <p:spPr bwMode="auto">
          <a:xfrm>
            <a:off x="2819400" y="1143000"/>
            <a:ext cx="292258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Initialization:</a:t>
            </a:r>
          </a:p>
          <a:p>
            <a:r>
              <a:rPr lang="en-US" altLang="en-US" b="1">
                <a:latin typeface="Courier New" panose="02070309020205020404" pitchFamily="49" charset="0"/>
              </a:rPr>
              <a:t>  S.count:=1;</a:t>
            </a:r>
          </a:p>
          <a:p>
            <a:r>
              <a:rPr lang="en-US" altLang="en-US" b="1">
                <a:latin typeface="Courier New" panose="02070309020205020404" pitchFamily="49" charset="0"/>
              </a:rPr>
              <a:t>  N.count:=0;</a:t>
            </a:r>
          </a:p>
          <a:p>
            <a:r>
              <a:rPr lang="en-US" altLang="en-US" b="1">
                <a:latin typeface="Courier New" panose="02070309020205020404" pitchFamily="49" charset="0"/>
              </a:rPr>
              <a:t>  in:=out:=0;</a:t>
            </a:r>
          </a:p>
        </p:txBody>
      </p:sp>
      <p:sp>
        <p:nvSpPr>
          <p:cNvPr id="60422" name="Rectangle 6"/>
          <p:cNvSpPr>
            <a:spLocks noChangeArrowheads="1"/>
          </p:cNvSpPr>
          <p:nvPr/>
        </p:nvSpPr>
        <p:spPr bwMode="auto">
          <a:xfrm>
            <a:off x="2209800" y="6248400"/>
            <a:ext cx="152400" cy="152400"/>
          </a:xfrm>
          <a:prstGeom prst="rect">
            <a:avLst/>
          </a:prstGeom>
          <a:solidFill>
            <a:srgbClr val="000000"/>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4" name="Text Box 8"/>
          <p:cNvSpPr txBox="1">
            <a:spLocks noChangeArrowheads="1"/>
          </p:cNvSpPr>
          <p:nvPr/>
        </p:nvSpPr>
        <p:spPr bwMode="auto">
          <a:xfrm>
            <a:off x="2514600" y="6096000"/>
            <a:ext cx="3287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bg2"/>
                </a:solidFill>
                <a:latin typeface="Courier New" panose="02070309020205020404" pitchFamily="49" charset="0"/>
              </a:rPr>
              <a:t>critical sections</a:t>
            </a:r>
          </a:p>
        </p:txBody>
      </p:sp>
      <p:sp>
        <p:nvSpPr>
          <p:cNvPr id="60425" name="Rectangle 9"/>
          <p:cNvSpPr>
            <a:spLocks noChangeArrowheads="1"/>
          </p:cNvSpPr>
          <p:nvPr/>
        </p:nvSpPr>
        <p:spPr bwMode="auto">
          <a:xfrm>
            <a:off x="838200" y="2514600"/>
            <a:ext cx="20097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append(v):</a:t>
            </a:r>
          </a:p>
          <a:p>
            <a:r>
              <a:rPr lang="en-US" altLang="en-US" b="1">
                <a:latin typeface="Courier New" panose="02070309020205020404" pitchFamily="49" charset="0"/>
              </a:rPr>
              <a:t>b[in]:=v;</a:t>
            </a:r>
          </a:p>
          <a:p>
            <a:r>
              <a:rPr lang="en-US" altLang="en-US" b="1">
                <a:latin typeface="Courier New" panose="02070309020205020404" pitchFamily="49" charset="0"/>
              </a:rPr>
              <a:t>in++;</a:t>
            </a:r>
          </a:p>
        </p:txBody>
      </p:sp>
      <p:sp>
        <p:nvSpPr>
          <p:cNvPr id="60426" name="Rectangle 10"/>
          <p:cNvSpPr>
            <a:spLocks noChangeArrowheads="1"/>
          </p:cNvSpPr>
          <p:nvPr/>
        </p:nvSpPr>
        <p:spPr bwMode="auto">
          <a:xfrm>
            <a:off x="914400" y="4038600"/>
            <a:ext cx="20097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take():</a:t>
            </a:r>
          </a:p>
          <a:p>
            <a:r>
              <a:rPr lang="en-US" altLang="en-US" b="1">
                <a:latin typeface="Courier New" panose="02070309020205020404" pitchFamily="49" charset="0"/>
              </a:rPr>
              <a:t>w:=b[out];</a:t>
            </a:r>
          </a:p>
          <a:p>
            <a:r>
              <a:rPr lang="en-US" altLang="en-US" b="1">
                <a:latin typeface="Courier New" panose="02070309020205020404" pitchFamily="49" charset="0"/>
              </a:rPr>
              <a:t>out++;</a:t>
            </a:r>
          </a:p>
          <a:p>
            <a:r>
              <a:rPr lang="en-US" altLang="en-US" b="1">
                <a:latin typeface="Courier New" panose="02070309020205020404" pitchFamily="49" charset="0"/>
              </a:rPr>
              <a:t>return w;</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A9B1A0-1791-4D89-8FDA-64EAB8B188F5}" type="slidenum">
              <a:rPr lang="en-US" altLang="en-US"/>
              <a:pPr/>
              <a:t>41</a:t>
            </a:fld>
            <a:endParaRPr lang="en-US" altLang="en-US"/>
          </a:p>
        </p:txBody>
      </p:sp>
      <p:sp>
        <p:nvSpPr>
          <p:cNvPr id="61442" name="Rectangle 2"/>
          <p:cNvSpPr>
            <a:spLocks noGrp="1" noChangeArrowheads="1"/>
          </p:cNvSpPr>
          <p:nvPr>
            <p:ph type="title"/>
          </p:nvPr>
        </p:nvSpPr>
        <p:spPr/>
        <p:txBody>
          <a:bodyPr/>
          <a:lstStyle/>
          <a:p>
            <a:r>
              <a:rPr lang="en-US" altLang="en-US"/>
              <a:t>P/C: unbounded buffer</a:t>
            </a:r>
          </a:p>
        </p:txBody>
      </p:sp>
      <p:sp>
        <p:nvSpPr>
          <p:cNvPr id="61443" name="Rectangle 3"/>
          <p:cNvSpPr>
            <a:spLocks noGrp="1" noChangeArrowheads="1"/>
          </p:cNvSpPr>
          <p:nvPr>
            <p:ph type="body" idx="1"/>
          </p:nvPr>
        </p:nvSpPr>
        <p:spPr>
          <a:xfrm>
            <a:off x="762000" y="1600200"/>
            <a:ext cx="8077200" cy="4460875"/>
          </a:xfrm>
        </p:spPr>
        <p:txBody>
          <a:bodyPr/>
          <a:lstStyle/>
          <a:p>
            <a:r>
              <a:rPr lang="en-US" altLang="en-US"/>
              <a:t>Remarks:</a:t>
            </a:r>
          </a:p>
          <a:p>
            <a:pPr lvl="1"/>
            <a:r>
              <a:rPr lang="en-US" altLang="en-US"/>
              <a:t>Putting signal(N) inside the CS of the producer (instead of outside) has no effect since the consumer must always wait for both semaphores before proceeding</a:t>
            </a:r>
          </a:p>
          <a:p>
            <a:pPr lvl="1"/>
            <a:r>
              <a:rPr lang="en-US" altLang="en-US"/>
              <a:t>The consumer must perform wait(N) before wait(S), otherwise </a:t>
            </a:r>
            <a:r>
              <a:rPr lang="en-US" altLang="en-US">
                <a:solidFill>
                  <a:schemeClr val="hlink"/>
                </a:solidFill>
              </a:rPr>
              <a:t>deadlock</a:t>
            </a:r>
            <a:r>
              <a:rPr lang="en-US" altLang="en-US"/>
              <a:t> occurs if consumer enter CS while the buffer is empty</a:t>
            </a:r>
          </a:p>
          <a:p>
            <a:r>
              <a:rPr lang="en-US" altLang="en-US"/>
              <a:t>Using semaphores is a difficult art...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C8FD98A-6FD7-448A-A6A3-FD0D06739948}" type="slidenum">
              <a:rPr lang="en-US" altLang="en-US"/>
              <a:pPr/>
              <a:t>42</a:t>
            </a:fld>
            <a:endParaRPr lang="en-US" altLang="en-US"/>
          </a:p>
        </p:txBody>
      </p:sp>
      <p:sp>
        <p:nvSpPr>
          <p:cNvPr id="62466" name="Rectangle 2"/>
          <p:cNvSpPr>
            <a:spLocks noGrp="1" noChangeArrowheads="1"/>
          </p:cNvSpPr>
          <p:nvPr>
            <p:ph type="title"/>
          </p:nvPr>
        </p:nvSpPr>
        <p:spPr>
          <a:xfrm>
            <a:off x="990600" y="228600"/>
            <a:ext cx="7885113" cy="685800"/>
          </a:xfrm>
        </p:spPr>
        <p:txBody>
          <a:bodyPr/>
          <a:lstStyle/>
          <a:p>
            <a:r>
              <a:rPr lang="en-US" altLang="en-US"/>
              <a:t>P/C: finite circular buffer of size k</a:t>
            </a:r>
          </a:p>
        </p:txBody>
      </p:sp>
      <p:sp>
        <p:nvSpPr>
          <p:cNvPr id="62467" name="Rectangle 3"/>
          <p:cNvSpPr>
            <a:spLocks noGrp="1" noChangeArrowheads="1"/>
          </p:cNvSpPr>
          <p:nvPr>
            <p:ph type="body" idx="1"/>
          </p:nvPr>
        </p:nvSpPr>
        <p:spPr>
          <a:xfrm>
            <a:off x="990600" y="4800600"/>
            <a:ext cx="7886700" cy="1676400"/>
          </a:xfrm>
        </p:spPr>
        <p:txBody>
          <a:bodyPr/>
          <a:lstStyle/>
          <a:p>
            <a:r>
              <a:rPr lang="en-US" altLang="en-US" sz="2400"/>
              <a:t>can consume only when number N of (consumable) items is at least 1 (now: N!=in-out)</a:t>
            </a:r>
          </a:p>
          <a:p>
            <a:r>
              <a:rPr lang="en-US" altLang="en-US" sz="2400"/>
              <a:t>can produce only when number E of empty spaces is at least 1</a:t>
            </a:r>
            <a:r>
              <a:rPr lang="en-US" altLang="en-US"/>
              <a:t>   </a:t>
            </a:r>
          </a:p>
        </p:txBody>
      </p:sp>
      <p:graphicFrame>
        <p:nvGraphicFramePr>
          <p:cNvPr id="62469" name="Object 5"/>
          <p:cNvGraphicFramePr>
            <a:graphicFrameLocks noChangeAspect="1"/>
          </p:cNvGraphicFramePr>
          <p:nvPr/>
        </p:nvGraphicFramePr>
        <p:xfrm>
          <a:off x="1828800" y="1143000"/>
          <a:ext cx="4816475" cy="3717925"/>
        </p:xfrm>
        <a:graphic>
          <a:graphicData uri="http://schemas.openxmlformats.org/presentationml/2006/ole">
            <mc:AlternateContent xmlns:mc="http://schemas.openxmlformats.org/markup-compatibility/2006">
              <mc:Choice xmlns:v="urn:schemas-microsoft-com:vml" Requires="v">
                <p:oleObj spid="_x0000_s62471" name="Artwork" r:id="rId4" imgW="5514286" imgH="4258269" progId="Adobe.Illustrator.7">
                  <p:embed/>
                </p:oleObj>
              </mc:Choice>
              <mc:Fallback>
                <p:oleObj name="Artwork" r:id="rId4" imgW="5514286" imgH="4258269" progId="Adobe.Illustrator.7">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143000"/>
                        <a:ext cx="4816475" cy="371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A151238-BB62-47AF-A0EE-48AB30C2A846}" type="slidenum">
              <a:rPr lang="en-US" altLang="en-US"/>
              <a:pPr/>
              <a:t>43</a:t>
            </a:fld>
            <a:endParaRPr lang="en-US" altLang="en-US"/>
          </a:p>
        </p:txBody>
      </p:sp>
      <p:sp>
        <p:nvSpPr>
          <p:cNvPr id="63490" name="Rectangle 2"/>
          <p:cNvSpPr>
            <a:spLocks noGrp="1" noChangeArrowheads="1"/>
          </p:cNvSpPr>
          <p:nvPr>
            <p:ph type="title"/>
          </p:nvPr>
        </p:nvSpPr>
        <p:spPr/>
        <p:txBody>
          <a:bodyPr/>
          <a:lstStyle/>
          <a:p>
            <a:r>
              <a:rPr lang="en-US" altLang="en-US"/>
              <a:t>P/C: finite circular buffer of size k</a:t>
            </a:r>
          </a:p>
        </p:txBody>
      </p:sp>
      <p:sp>
        <p:nvSpPr>
          <p:cNvPr id="63491" name="Rectangle 3"/>
          <p:cNvSpPr>
            <a:spLocks noGrp="1" noChangeArrowheads="1"/>
          </p:cNvSpPr>
          <p:nvPr>
            <p:ph type="body" idx="1"/>
          </p:nvPr>
        </p:nvSpPr>
        <p:spPr/>
        <p:txBody>
          <a:bodyPr/>
          <a:lstStyle/>
          <a:p>
            <a:r>
              <a:rPr lang="en-US" altLang="en-US"/>
              <a:t>As before:</a:t>
            </a:r>
          </a:p>
          <a:p>
            <a:pPr lvl="1"/>
            <a:r>
              <a:rPr lang="en-US" altLang="en-US"/>
              <a:t>we need a semaphore S to have mutual exclusion on buffer access</a:t>
            </a:r>
          </a:p>
          <a:p>
            <a:pPr lvl="1"/>
            <a:r>
              <a:rPr lang="en-US" altLang="en-US"/>
              <a:t>we need a semaphore N to synchronize producer and consumer on the number of consumable items</a:t>
            </a:r>
          </a:p>
          <a:p>
            <a:r>
              <a:rPr lang="en-US" altLang="en-US"/>
              <a:t>In addition:</a:t>
            </a:r>
          </a:p>
          <a:p>
            <a:pPr lvl="1"/>
            <a:r>
              <a:rPr lang="en-US" altLang="en-US"/>
              <a:t>we need a semaphore E to synchronize producer and consumer on the number of empty spaces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04EECF55-B0D9-4BA1-9971-80DAD2AFEA0F}" type="slidenum">
              <a:rPr lang="en-US" altLang="en-US"/>
              <a:pPr/>
              <a:t>44</a:t>
            </a:fld>
            <a:endParaRPr lang="en-US" altLang="en-US"/>
          </a:p>
        </p:txBody>
      </p:sp>
      <p:sp>
        <p:nvSpPr>
          <p:cNvPr id="65538" name="Rectangle 2"/>
          <p:cNvSpPr>
            <a:spLocks noGrp="1" noChangeArrowheads="1"/>
          </p:cNvSpPr>
          <p:nvPr>
            <p:ph type="title"/>
          </p:nvPr>
        </p:nvSpPr>
        <p:spPr>
          <a:xfrm>
            <a:off x="1030288" y="325438"/>
            <a:ext cx="7885112" cy="741362"/>
          </a:xfrm>
        </p:spPr>
        <p:txBody>
          <a:bodyPr/>
          <a:lstStyle/>
          <a:p>
            <a:r>
              <a:rPr lang="en-US" altLang="en-US"/>
              <a:t>Solution of P/C: finite circular buffer of size k</a:t>
            </a:r>
          </a:p>
        </p:txBody>
      </p:sp>
      <p:sp>
        <p:nvSpPr>
          <p:cNvPr id="65539" name="Text Box 3"/>
          <p:cNvSpPr txBox="1">
            <a:spLocks noChangeArrowheads="1"/>
          </p:cNvSpPr>
          <p:nvPr/>
        </p:nvSpPr>
        <p:spPr bwMode="auto">
          <a:xfrm>
            <a:off x="1371600" y="1219200"/>
            <a:ext cx="6934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Initialization: S.count:=1; in:=0;</a:t>
            </a:r>
          </a:p>
          <a:p>
            <a:r>
              <a:rPr lang="en-US" altLang="en-US" b="1">
                <a:latin typeface="Courier New" panose="02070309020205020404" pitchFamily="49" charset="0"/>
              </a:rPr>
              <a:t>                N.count:=0; out:=0;</a:t>
            </a:r>
          </a:p>
          <a:p>
            <a:r>
              <a:rPr lang="en-US" altLang="en-US" b="1">
                <a:latin typeface="Courier New" panose="02070309020205020404" pitchFamily="49" charset="0"/>
              </a:rPr>
              <a:t>                E.count:=k;</a:t>
            </a:r>
          </a:p>
        </p:txBody>
      </p:sp>
      <p:sp>
        <p:nvSpPr>
          <p:cNvPr id="65540" name="Text Box 4"/>
          <p:cNvSpPr txBox="1">
            <a:spLocks noChangeArrowheads="1"/>
          </p:cNvSpPr>
          <p:nvPr/>
        </p:nvSpPr>
        <p:spPr bwMode="auto">
          <a:xfrm>
            <a:off x="3429000" y="2667000"/>
            <a:ext cx="24384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Courier New" panose="02070309020205020404" pitchFamily="49" charset="0"/>
              </a:rPr>
              <a:t>Producer:</a:t>
            </a:r>
          </a:p>
          <a:p>
            <a:r>
              <a:rPr lang="en-US" altLang="en-US" b="1">
                <a:latin typeface="Courier New" panose="02070309020205020404" pitchFamily="49" charset="0"/>
              </a:rPr>
              <a:t>repeat</a:t>
            </a:r>
          </a:p>
          <a:p>
            <a:r>
              <a:rPr lang="en-US" altLang="en-US" b="1">
                <a:latin typeface="Courier New" panose="02070309020205020404" pitchFamily="49" charset="0"/>
              </a:rPr>
              <a:t>  produce v;</a:t>
            </a:r>
          </a:p>
          <a:p>
            <a:r>
              <a:rPr lang="en-US" altLang="en-US" b="1">
                <a:latin typeface="Courier New" panose="02070309020205020404" pitchFamily="49" charset="0"/>
              </a:rPr>
              <a:t>  wait(E);</a:t>
            </a:r>
          </a:p>
          <a:p>
            <a:r>
              <a:rPr lang="en-US" altLang="en-US" b="1">
                <a:latin typeface="Courier New" panose="02070309020205020404" pitchFamily="49" charset="0"/>
              </a:rPr>
              <a:t>  wait(S);</a:t>
            </a:r>
          </a:p>
          <a:p>
            <a:r>
              <a:rPr lang="en-US" altLang="en-US" b="1">
                <a:latin typeface="Courier New" panose="02070309020205020404" pitchFamily="49" charset="0"/>
              </a:rPr>
              <a:t>  </a:t>
            </a:r>
            <a:r>
              <a:rPr lang="en-US" altLang="en-US" b="1">
                <a:solidFill>
                  <a:schemeClr val="bg2"/>
                </a:solidFill>
                <a:latin typeface="Courier New" panose="02070309020205020404" pitchFamily="49" charset="0"/>
              </a:rPr>
              <a:t>append(v);</a:t>
            </a:r>
            <a:endParaRPr lang="en-US" altLang="en-US" b="1">
              <a:latin typeface="Courier New" panose="02070309020205020404" pitchFamily="49" charset="0"/>
            </a:endParaRPr>
          </a:p>
          <a:p>
            <a:r>
              <a:rPr lang="en-US" altLang="en-US" b="1">
                <a:latin typeface="Courier New" panose="02070309020205020404" pitchFamily="49" charset="0"/>
              </a:rPr>
              <a:t>  signal(S);</a:t>
            </a:r>
          </a:p>
          <a:p>
            <a:r>
              <a:rPr lang="en-US" altLang="en-US" b="1">
                <a:latin typeface="Courier New" panose="02070309020205020404" pitchFamily="49" charset="0"/>
              </a:rPr>
              <a:t>  signal(N);</a:t>
            </a:r>
          </a:p>
          <a:p>
            <a:r>
              <a:rPr lang="en-US" altLang="en-US" b="1">
                <a:latin typeface="Courier New" panose="02070309020205020404" pitchFamily="49" charset="0"/>
              </a:rPr>
              <a:t>forever</a:t>
            </a:r>
            <a:endParaRPr lang="en-US" altLang="en-US"/>
          </a:p>
        </p:txBody>
      </p:sp>
      <p:sp>
        <p:nvSpPr>
          <p:cNvPr id="65541" name="Rectangle 5"/>
          <p:cNvSpPr>
            <a:spLocks noChangeArrowheads="1"/>
          </p:cNvSpPr>
          <p:nvPr/>
        </p:nvSpPr>
        <p:spPr bwMode="auto">
          <a:xfrm>
            <a:off x="6172200" y="2667000"/>
            <a:ext cx="2557463"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Consumer:</a:t>
            </a:r>
          </a:p>
          <a:p>
            <a:r>
              <a:rPr lang="en-US" altLang="en-US" b="1">
                <a:latin typeface="Courier New" panose="02070309020205020404" pitchFamily="49" charset="0"/>
              </a:rPr>
              <a:t>repeat</a:t>
            </a:r>
          </a:p>
          <a:p>
            <a:r>
              <a:rPr lang="en-US" altLang="en-US" b="1">
                <a:latin typeface="Courier New" panose="02070309020205020404" pitchFamily="49" charset="0"/>
              </a:rPr>
              <a:t>  wait(N);</a:t>
            </a:r>
          </a:p>
          <a:p>
            <a:r>
              <a:rPr lang="en-US" altLang="en-US" b="1">
                <a:latin typeface="Courier New" panose="02070309020205020404" pitchFamily="49" charset="0"/>
              </a:rPr>
              <a:t>  wait(S);</a:t>
            </a:r>
          </a:p>
          <a:p>
            <a:r>
              <a:rPr lang="en-US" altLang="en-US" b="1">
                <a:latin typeface="Courier New" panose="02070309020205020404" pitchFamily="49" charset="0"/>
              </a:rPr>
              <a:t>  </a:t>
            </a:r>
            <a:r>
              <a:rPr lang="en-US" altLang="en-US" b="1">
                <a:solidFill>
                  <a:schemeClr val="bg2"/>
                </a:solidFill>
                <a:latin typeface="Courier New" panose="02070309020205020404" pitchFamily="49" charset="0"/>
              </a:rPr>
              <a:t>w:=take();</a:t>
            </a:r>
            <a:endParaRPr lang="en-US" altLang="en-US" b="1">
              <a:latin typeface="Courier New" panose="02070309020205020404" pitchFamily="49" charset="0"/>
            </a:endParaRPr>
          </a:p>
          <a:p>
            <a:r>
              <a:rPr lang="en-US" altLang="en-US" b="1">
                <a:latin typeface="Courier New" panose="02070309020205020404" pitchFamily="49" charset="0"/>
              </a:rPr>
              <a:t>  signal(S);</a:t>
            </a:r>
          </a:p>
          <a:p>
            <a:r>
              <a:rPr lang="en-US" altLang="en-US" b="1">
                <a:latin typeface="Courier New" panose="02070309020205020404" pitchFamily="49" charset="0"/>
              </a:rPr>
              <a:t>  signal(E);</a:t>
            </a:r>
          </a:p>
          <a:p>
            <a:r>
              <a:rPr lang="en-US" altLang="en-US" b="1">
                <a:latin typeface="Courier New" panose="02070309020205020404" pitchFamily="49" charset="0"/>
              </a:rPr>
              <a:t>  consume(w);</a:t>
            </a:r>
          </a:p>
          <a:p>
            <a:r>
              <a:rPr lang="en-US" altLang="en-US" b="1">
                <a:latin typeface="Courier New" panose="02070309020205020404" pitchFamily="49" charset="0"/>
              </a:rPr>
              <a:t>forever</a:t>
            </a:r>
          </a:p>
        </p:txBody>
      </p:sp>
      <p:sp>
        <p:nvSpPr>
          <p:cNvPr id="65542" name="Rectangle 6"/>
          <p:cNvSpPr>
            <a:spLocks noChangeArrowheads="1"/>
          </p:cNvSpPr>
          <p:nvPr/>
        </p:nvSpPr>
        <p:spPr bwMode="auto">
          <a:xfrm>
            <a:off x="2590800" y="6400800"/>
            <a:ext cx="152400" cy="152400"/>
          </a:xfrm>
          <a:prstGeom prst="rect">
            <a:avLst/>
          </a:prstGeom>
          <a:solidFill>
            <a:srgbClr val="000000"/>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Text Box 7"/>
          <p:cNvSpPr txBox="1">
            <a:spLocks noChangeArrowheads="1"/>
          </p:cNvSpPr>
          <p:nvPr/>
        </p:nvSpPr>
        <p:spPr bwMode="auto">
          <a:xfrm>
            <a:off x="2895600" y="6248400"/>
            <a:ext cx="3287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bg2"/>
                </a:solidFill>
                <a:latin typeface="Courier New" panose="02070309020205020404" pitchFamily="49" charset="0"/>
              </a:rPr>
              <a:t>critical sections</a:t>
            </a:r>
          </a:p>
        </p:txBody>
      </p:sp>
      <p:sp>
        <p:nvSpPr>
          <p:cNvPr id="65544" name="Rectangle 8"/>
          <p:cNvSpPr>
            <a:spLocks noChangeArrowheads="1"/>
          </p:cNvSpPr>
          <p:nvPr/>
        </p:nvSpPr>
        <p:spPr bwMode="auto">
          <a:xfrm>
            <a:off x="838200" y="2514600"/>
            <a:ext cx="219233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append(v):</a:t>
            </a:r>
          </a:p>
          <a:p>
            <a:r>
              <a:rPr lang="en-US" altLang="en-US" b="1">
                <a:latin typeface="Courier New" panose="02070309020205020404" pitchFamily="49" charset="0"/>
              </a:rPr>
              <a:t>b[in]:=v;</a:t>
            </a:r>
          </a:p>
          <a:p>
            <a:r>
              <a:rPr lang="en-US" altLang="en-US" b="1">
                <a:latin typeface="Courier New" panose="02070309020205020404" pitchFamily="49" charset="0"/>
              </a:rPr>
              <a:t>in:=(in+1)</a:t>
            </a:r>
          </a:p>
          <a:p>
            <a:r>
              <a:rPr lang="en-US" altLang="en-US" b="1">
                <a:latin typeface="Courier New" panose="02070309020205020404" pitchFamily="49" charset="0"/>
              </a:rPr>
              <a:t>     mod k;</a:t>
            </a:r>
          </a:p>
        </p:txBody>
      </p:sp>
      <p:sp>
        <p:nvSpPr>
          <p:cNvPr id="65545" name="Rectangle 9"/>
          <p:cNvSpPr>
            <a:spLocks noChangeArrowheads="1"/>
          </p:cNvSpPr>
          <p:nvPr/>
        </p:nvSpPr>
        <p:spPr bwMode="auto">
          <a:xfrm>
            <a:off x="914400" y="4191000"/>
            <a:ext cx="23749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take():</a:t>
            </a:r>
          </a:p>
          <a:p>
            <a:r>
              <a:rPr lang="en-US" altLang="en-US" b="1">
                <a:latin typeface="Courier New" panose="02070309020205020404" pitchFamily="49" charset="0"/>
              </a:rPr>
              <a:t>w:=b[out];</a:t>
            </a:r>
          </a:p>
          <a:p>
            <a:r>
              <a:rPr lang="en-US" altLang="en-US" b="1">
                <a:latin typeface="Courier New" panose="02070309020205020404" pitchFamily="49" charset="0"/>
              </a:rPr>
              <a:t>out:=(out+1)</a:t>
            </a:r>
          </a:p>
          <a:p>
            <a:r>
              <a:rPr lang="en-US" altLang="en-US" b="1">
                <a:latin typeface="Courier New" panose="02070309020205020404" pitchFamily="49" charset="0"/>
              </a:rPr>
              <a:t>      mod k;</a:t>
            </a:r>
          </a:p>
          <a:p>
            <a:r>
              <a:rPr lang="en-US" altLang="en-US" b="1">
                <a:latin typeface="Courier New" panose="02070309020205020404" pitchFamily="49" charset="0"/>
              </a:rPr>
              <a:t>return w;</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CC0A1667-F899-4DA8-896E-5D6035B31574}" type="slidenum">
              <a:rPr lang="en-US" altLang="en-US"/>
              <a:pPr/>
              <a:t>45</a:t>
            </a:fld>
            <a:endParaRPr lang="en-US" altLang="en-US"/>
          </a:p>
        </p:txBody>
      </p:sp>
      <p:sp>
        <p:nvSpPr>
          <p:cNvPr id="67586" name="Rectangle 2"/>
          <p:cNvSpPr>
            <a:spLocks noGrp="1" noChangeArrowheads="1"/>
          </p:cNvSpPr>
          <p:nvPr>
            <p:ph type="title"/>
          </p:nvPr>
        </p:nvSpPr>
        <p:spPr/>
        <p:txBody>
          <a:bodyPr/>
          <a:lstStyle/>
          <a:p>
            <a:r>
              <a:rPr lang="en-US" altLang="en-US"/>
              <a:t>The Dining Philosophers Problem</a:t>
            </a:r>
          </a:p>
        </p:txBody>
      </p:sp>
      <p:sp>
        <p:nvSpPr>
          <p:cNvPr id="67587" name="Rectangle 3"/>
          <p:cNvSpPr>
            <a:spLocks noGrp="1" noChangeArrowheads="1"/>
          </p:cNvSpPr>
          <p:nvPr>
            <p:ph type="body" sz="half" idx="1"/>
          </p:nvPr>
        </p:nvSpPr>
        <p:spPr>
          <a:xfrm>
            <a:off x="1028700" y="1371600"/>
            <a:ext cx="3867150" cy="4724400"/>
          </a:xfrm>
        </p:spPr>
        <p:txBody>
          <a:bodyPr/>
          <a:lstStyle/>
          <a:p>
            <a:r>
              <a:rPr lang="en-US" altLang="en-US" sz="2400"/>
              <a:t>5 philosophers who only eat and think</a:t>
            </a:r>
          </a:p>
          <a:p>
            <a:r>
              <a:rPr lang="en-US" altLang="en-US" sz="2400"/>
              <a:t>each need to use 2 forks for eating</a:t>
            </a:r>
          </a:p>
          <a:p>
            <a:r>
              <a:rPr lang="en-US" altLang="en-US" sz="2400"/>
              <a:t>we have only 5 forks</a:t>
            </a:r>
          </a:p>
          <a:p>
            <a:r>
              <a:rPr lang="en-US" altLang="en-US" sz="2400"/>
              <a:t>A classical synchron. problem</a:t>
            </a:r>
          </a:p>
          <a:p>
            <a:r>
              <a:rPr lang="en-US" altLang="en-US" sz="2400"/>
              <a:t>Illustrates the difficulty of allocating resources among process without deadlock and starvation</a:t>
            </a:r>
          </a:p>
        </p:txBody>
      </p:sp>
      <p:graphicFrame>
        <p:nvGraphicFramePr>
          <p:cNvPr id="67588" name="Object 4"/>
          <p:cNvGraphicFramePr>
            <a:graphicFrameLocks noGrp="1" noChangeAspect="1"/>
          </p:cNvGraphicFramePr>
          <p:nvPr>
            <p:ph type="clipArt" sz="half" idx="2"/>
          </p:nvPr>
        </p:nvGraphicFramePr>
        <p:xfrm>
          <a:off x="5486400" y="1981200"/>
          <a:ext cx="3333750" cy="3244850"/>
        </p:xfrm>
        <a:graphic>
          <a:graphicData uri="http://schemas.openxmlformats.org/presentationml/2006/ole">
            <mc:AlternateContent xmlns:mc="http://schemas.openxmlformats.org/markup-compatibility/2006">
              <mc:Choice xmlns:v="urn:schemas-microsoft-com:vml" Requires="v">
                <p:oleObj spid="_x0000_s67590" name="Artwork" r:id="rId4" imgW="3933333" imgH="3828571" progId="Adobe.Illustrator.7">
                  <p:embed/>
                </p:oleObj>
              </mc:Choice>
              <mc:Fallback>
                <p:oleObj name="Artwork" r:id="rId4" imgW="3933333" imgH="3828571" progId="Adobe.Illustrator.7">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1981200"/>
                        <a:ext cx="3333750" cy="3244850"/>
                      </a:xfrm>
                      <a:prstGeom prst="rect">
                        <a:avLst/>
                      </a:prstGeom>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8D5E1C0-1751-4DE8-855C-CC5B25380A60}" type="slidenum">
              <a:rPr lang="en-US" altLang="en-US"/>
              <a:pPr/>
              <a:t>46</a:t>
            </a:fld>
            <a:endParaRPr lang="en-US" altLang="en-US"/>
          </a:p>
        </p:txBody>
      </p:sp>
      <p:sp>
        <p:nvSpPr>
          <p:cNvPr id="68610" name="Rectangle 2"/>
          <p:cNvSpPr>
            <a:spLocks noGrp="1" noChangeArrowheads="1"/>
          </p:cNvSpPr>
          <p:nvPr>
            <p:ph type="title"/>
          </p:nvPr>
        </p:nvSpPr>
        <p:spPr>
          <a:xfrm>
            <a:off x="990600" y="152400"/>
            <a:ext cx="7885113" cy="838200"/>
          </a:xfrm>
        </p:spPr>
        <p:txBody>
          <a:bodyPr/>
          <a:lstStyle/>
          <a:p>
            <a:r>
              <a:rPr lang="en-US" altLang="en-US"/>
              <a:t>The Dining Philosophers Problem</a:t>
            </a:r>
          </a:p>
        </p:txBody>
      </p:sp>
      <p:sp>
        <p:nvSpPr>
          <p:cNvPr id="68611" name="Rectangle 3"/>
          <p:cNvSpPr>
            <a:spLocks noGrp="1" noChangeArrowheads="1"/>
          </p:cNvSpPr>
          <p:nvPr>
            <p:ph type="body" sz="half" idx="1"/>
          </p:nvPr>
        </p:nvSpPr>
        <p:spPr>
          <a:xfrm>
            <a:off x="914400" y="1219200"/>
            <a:ext cx="3771900" cy="5181600"/>
          </a:xfrm>
        </p:spPr>
        <p:txBody>
          <a:bodyPr/>
          <a:lstStyle/>
          <a:p>
            <a:r>
              <a:rPr lang="en-US" altLang="en-US" sz="2400"/>
              <a:t>Each philosopher is a process</a:t>
            </a:r>
          </a:p>
          <a:p>
            <a:r>
              <a:rPr lang="en-US" altLang="en-US" sz="2400"/>
              <a:t>One semaphore per fork:</a:t>
            </a:r>
          </a:p>
          <a:p>
            <a:pPr lvl="1"/>
            <a:r>
              <a:rPr lang="en-US" altLang="en-US" sz="2200"/>
              <a:t>fork: array[0..4] of semaphores</a:t>
            </a:r>
          </a:p>
          <a:p>
            <a:pPr lvl="1"/>
            <a:r>
              <a:rPr lang="en-US" altLang="en-US" sz="2200"/>
              <a:t>Initialization: fork[i].count:=1 for i:=0..4</a:t>
            </a:r>
          </a:p>
          <a:p>
            <a:r>
              <a:rPr lang="en-US" altLang="en-US" sz="2400"/>
              <a:t>A first attempt:</a:t>
            </a:r>
          </a:p>
          <a:p>
            <a:r>
              <a:rPr lang="en-US" altLang="en-US" sz="2400"/>
              <a:t>Deadlock if each philosopher start by picking his left fork!</a:t>
            </a:r>
          </a:p>
        </p:txBody>
      </p:sp>
      <p:sp>
        <p:nvSpPr>
          <p:cNvPr id="68613" name="Text Box 5"/>
          <p:cNvSpPr txBox="1">
            <a:spLocks noChangeArrowheads="1"/>
          </p:cNvSpPr>
          <p:nvPr/>
        </p:nvSpPr>
        <p:spPr bwMode="auto">
          <a:xfrm>
            <a:off x="4752975" y="2057400"/>
            <a:ext cx="4391025" cy="347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b="1">
                <a:latin typeface="Courier New" panose="02070309020205020404" pitchFamily="49" charset="0"/>
              </a:rPr>
              <a:t>Process Pi:</a:t>
            </a:r>
          </a:p>
          <a:p>
            <a:r>
              <a:rPr lang="en-US" altLang="en-US" sz="2200" b="1">
                <a:latin typeface="Courier New" panose="02070309020205020404" pitchFamily="49" charset="0"/>
              </a:rPr>
              <a:t>repeat</a:t>
            </a:r>
          </a:p>
          <a:p>
            <a:r>
              <a:rPr lang="en-US" altLang="en-US" sz="2200" b="1">
                <a:latin typeface="Courier New" panose="02070309020205020404" pitchFamily="49" charset="0"/>
              </a:rPr>
              <a:t> think;</a:t>
            </a:r>
          </a:p>
          <a:p>
            <a:r>
              <a:rPr lang="en-US" altLang="en-US" sz="2200" b="1">
                <a:latin typeface="Courier New" panose="02070309020205020404" pitchFamily="49" charset="0"/>
              </a:rPr>
              <a:t> wait(fork[i]);</a:t>
            </a:r>
          </a:p>
          <a:p>
            <a:r>
              <a:rPr lang="en-US" altLang="en-US" sz="2200" b="1">
                <a:latin typeface="Courier New" panose="02070309020205020404" pitchFamily="49" charset="0"/>
              </a:rPr>
              <a:t> wait(fork[i+1 mod 5]);</a:t>
            </a:r>
          </a:p>
          <a:p>
            <a:r>
              <a:rPr lang="en-US" altLang="en-US" sz="2200" b="1">
                <a:latin typeface="Courier New" panose="02070309020205020404" pitchFamily="49" charset="0"/>
              </a:rPr>
              <a:t> eat;</a:t>
            </a:r>
          </a:p>
          <a:p>
            <a:r>
              <a:rPr lang="en-US" altLang="en-US" sz="2200" b="1">
                <a:latin typeface="Courier New" panose="02070309020205020404" pitchFamily="49" charset="0"/>
              </a:rPr>
              <a:t> signal(fork[i+1 mod 5]);</a:t>
            </a:r>
          </a:p>
          <a:p>
            <a:r>
              <a:rPr lang="en-US" altLang="en-US" sz="2200" b="1">
                <a:latin typeface="Courier New" panose="02070309020205020404" pitchFamily="49" charset="0"/>
              </a:rPr>
              <a:t> signal(fork[i]);  </a:t>
            </a:r>
          </a:p>
          <a:p>
            <a:r>
              <a:rPr lang="en-US" altLang="en-US" sz="2200" b="1">
                <a:latin typeface="Courier New" panose="02070309020205020404" pitchFamily="49" charset="0"/>
              </a:rPr>
              <a:t>forever</a:t>
            </a:r>
          </a:p>
          <a:p>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63F7A168-285D-4356-99CF-57B276F18F04}" type="slidenum">
              <a:rPr lang="en-US" altLang="en-US"/>
              <a:pPr/>
              <a:t>47</a:t>
            </a:fld>
            <a:endParaRPr lang="en-US" altLang="en-US"/>
          </a:p>
        </p:txBody>
      </p:sp>
      <p:sp>
        <p:nvSpPr>
          <p:cNvPr id="69634" name="Rectangle 2"/>
          <p:cNvSpPr>
            <a:spLocks noGrp="1" noChangeArrowheads="1"/>
          </p:cNvSpPr>
          <p:nvPr>
            <p:ph type="title"/>
          </p:nvPr>
        </p:nvSpPr>
        <p:spPr/>
        <p:txBody>
          <a:bodyPr/>
          <a:lstStyle/>
          <a:p>
            <a:r>
              <a:rPr lang="en-US" altLang="en-US"/>
              <a:t>The Dining Philosophers Problem</a:t>
            </a:r>
          </a:p>
        </p:txBody>
      </p:sp>
      <p:sp>
        <p:nvSpPr>
          <p:cNvPr id="69635" name="Rectangle 3"/>
          <p:cNvSpPr>
            <a:spLocks noGrp="1" noChangeArrowheads="1"/>
          </p:cNvSpPr>
          <p:nvPr>
            <p:ph type="body" sz="half" idx="1"/>
          </p:nvPr>
        </p:nvSpPr>
        <p:spPr>
          <a:xfrm>
            <a:off x="533400" y="1600200"/>
            <a:ext cx="4019550" cy="4460875"/>
          </a:xfrm>
        </p:spPr>
        <p:txBody>
          <a:bodyPr/>
          <a:lstStyle/>
          <a:p>
            <a:r>
              <a:rPr lang="en-US" altLang="en-US" sz="2200"/>
              <a:t>A solution: admit only 4 philosophers at a time that tries to eat</a:t>
            </a:r>
          </a:p>
          <a:p>
            <a:r>
              <a:rPr lang="en-US" altLang="en-US" sz="2200"/>
              <a:t>Then 1 philosopher can always eat when the other 3 are holding 1 fork</a:t>
            </a:r>
          </a:p>
          <a:p>
            <a:r>
              <a:rPr lang="en-US" altLang="en-US" sz="2200"/>
              <a:t>Hence, we can use another semaphore T that would limit at 4 the numb. of philosophers “sitting at the table”</a:t>
            </a:r>
          </a:p>
          <a:p>
            <a:r>
              <a:rPr lang="en-US" altLang="en-US" sz="2200"/>
              <a:t>Initialize: T.count:=4</a:t>
            </a:r>
          </a:p>
        </p:txBody>
      </p:sp>
      <p:sp>
        <p:nvSpPr>
          <p:cNvPr id="69637" name="Text Box 5"/>
          <p:cNvSpPr txBox="1">
            <a:spLocks noChangeArrowheads="1"/>
          </p:cNvSpPr>
          <p:nvPr/>
        </p:nvSpPr>
        <p:spPr bwMode="auto">
          <a:xfrm>
            <a:off x="4752975" y="1600200"/>
            <a:ext cx="4391025" cy="414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b="1">
                <a:latin typeface="Courier New" panose="02070309020205020404" pitchFamily="49" charset="0"/>
              </a:rPr>
              <a:t>Process Pi:</a:t>
            </a:r>
          </a:p>
          <a:p>
            <a:r>
              <a:rPr lang="en-US" altLang="en-US" sz="2200" b="1">
                <a:latin typeface="Courier New" panose="02070309020205020404" pitchFamily="49" charset="0"/>
              </a:rPr>
              <a:t>repeat</a:t>
            </a:r>
          </a:p>
          <a:p>
            <a:r>
              <a:rPr lang="en-US" altLang="en-US" sz="2200" b="1">
                <a:latin typeface="Courier New" panose="02070309020205020404" pitchFamily="49" charset="0"/>
              </a:rPr>
              <a:t> think;</a:t>
            </a:r>
          </a:p>
          <a:p>
            <a:r>
              <a:rPr lang="en-US" altLang="en-US" sz="2200" b="1">
                <a:latin typeface="Courier New" panose="02070309020205020404" pitchFamily="49" charset="0"/>
              </a:rPr>
              <a:t> wait(T);</a:t>
            </a:r>
          </a:p>
          <a:p>
            <a:r>
              <a:rPr lang="en-US" altLang="en-US" sz="2200" b="1">
                <a:latin typeface="Courier New" panose="02070309020205020404" pitchFamily="49" charset="0"/>
              </a:rPr>
              <a:t> wait(fork[i]);</a:t>
            </a:r>
          </a:p>
          <a:p>
            <a:r>
              <a:rPr lang="en-US" altLang="en-US" sz="2200" b="1">
                <a:latin typeface="Courier New" panose="02070309020205020404" pitchFamily="49" charset="0"/>
              </a:rPr>
              <a:t> wait(fork[i+1 mod 5]);</a:t>
            </a:r>
          </a:p>
          <a:p>
            <a:r>
              <a:rPr lang="en-US" altLang="en-US" sz="2200" b="1">
                <a:latin typeface="Courier New" panose="02070309020205020404" pitchFamily="49" charset="0"/>
              </a:rPr>
              <a:t> eat;</a:t>
            </a:r>
          </a:p>
          <a:p>
            <a:r>
              <a:rPr lang="en-US" altLang="en-US" sz="2200" b="1">
                <a:latin typeface="Courier New" panose="02070309020205020404" pitchFamily="49" charset="0"/>
              </a:rPr>
              <a:t> signal(fork[i+1 mod 5]);</a:t>
            </a:r>
          </a:p>
          <a:p>
            <a:r>
              <a:rPr lang="en-US" altLang="en-US" sz="2200" b="1">
                <a:latin typeface="Courier New" panose="02070309020205020404" pitchFamily="49" charset="0"/>
              </a:rPr>
              <a:t> signal(fork[i]);</a:t>
            </a:r>
          </a:p>
          <a:p>
            <a:r>
              <a:rPr lang="en-US" altLang="en-US" sz="2200" b="1">
                <a:latin typeface="Courier New" panose="02070309020205020404" pitchFamily="49" charset="0"/>
              </a:rPr>
              <a:t> signal(T);  </a:t>
            </a:r>
          </a:p>
          <a:p>
            <a:r>
              <a:rPr lang="en-US" altLang="en-US" sz="2200" b="1">
                <a:latin typeface="Courier New" panose="02070309020205020404" pitchFamily="49" charset="0"/>
              </a:rPr>
              <a:t>forever</a:t>
            </a:r>
          </a:p>
          <a:p>
            <a:endParaRPr lang="en-US"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E6E0B4B-AA57-4A80-82F1-D42410C7F10C}" type="slidenum">
              <a:rPr lang="en-US" altLang="en-US"/>
              <a:pPr/>
              <a:t>48</a:t>
            </a:fld>
            <a:endParaRPr lang="en-US" altLang="en-US"/>
          </a:p>
        </p:txBody>
      </p:sp>
      <p:sp>
        <p:nvSpPr>
          <p:cNvPr id="70658" name="Rectangle 2"/>
          <p:cNvSpPr>
            <a:spLocks noGrp="1" noChangeArrowheads="1"/>
          </p:cNvSpPr>
          <p:nvPr>
            <p:ph type="title"/>
          </p:nvPr>
        </p:nvSpPr>
        <p:spPr/>
        <p:txBody>
          <a:bodyPr/>
          <a:lstStyle/>
          <a:p>
            <a:r>
              <a:rPr lang="en-US" altLang="en-US"/>
              <a:t>Binary semaphores</a:t>
            </a:r>
          </a:p>
        </p:txBody>
      </p:sp>
      <p:sp>
        <p:nvSpPr>
          <p:cNvPr id="70659" name="Rectangle 3"/>
          <p:cNvSpPr>
            <a:spLocks noGrp="1" noChangeArrowheads="1"/>
          </p:cNvSpPr>
          <p:nvPr>
            <p:ph type="body" idx="1"/>
          </p:nvPr>
        </p:nvSpPr>
        <p:spPr/>
        <p:txBody>
          <a:bodyPr/>
          <a:lstStyle/>
          <a:p>
            <a:r>
              <a:rPr lang="en-US" altLang="en-US"/>
              <a:t>The semaphores we have studied are called counting (or integer) semaphores</a:t>
            </a:r>
          </a:p>
          <a:p>
            <a:r>
              <a:rPr lang="en-US" altLang="en-US"/>
              <a:t>We have also </a:t>
            </a:r>
            <a:r>
              <a:rPr lang="en-US" altLang="en-US">
                <a:solidFill>
                  <a:schemeClr val="hlink"/>
                </a:solidFill>
              </a:rPr>
              <a:t>binary semaphores</a:t>
            </a:r>
          </a:p>
          <a:p>
            <a:pPr lvl="1"/>
            <a:r>
              <a:rPr lang="en-US" altLang="en-US"/>
              <a:t>similar to counting semaphores except that “count” is Boolean valued</a:t>
            </a:r>
          </a:p>
          <a:p>
            <a:pPr lvl="1"/>
            <a:r>
              <a:rPr lang="en-US" altLang="en-US"/>
              <a:t>counting semaphores can be implemented by binary semaphores...</a:t>
            </a:r>
          </a:p>
          <a:p>
            <a:pPr lvl="1"/>
            <a:r>
              <a:rPr lang="en-US" altLang="en-US"/>
              <a:t>generally more difficult to use than counting semaphores (eg: they cannot be initialized to an integer k &gt; 1)</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65B216E-95E9-4DB1-8487-294AD43F3D90}" type="slidenum">
              <a:rPr lang="en-US" altLang="en-US"/>
              <a:pPr/>
              <a:t>49</a:t>
            </a:fld>
            <a:endParaRPr lang="en-US" altLang="en-US"/>
          </a:p>
        </p:txBody>
      </p:sp>
      <p:sp>
        <p:nvSpPr>
          <p:cNvPr id="71682" name="Rectangle 2"/>
          <p:cNvSpPr>
            <a:spLocks noGrp="1" noChangeArrowheads="1"/>
          </p:cNvSpPr>
          <p:nvPr>
            <p:ph type="title"/>
          </p:nvPr>
        </p:nvSpPr>
        <p:spPr>
          <a:xfrm>
            <a:off x="685800" y="152400"/>
            <a:ext cx="7885113" cy="665163"/>
          </a:xfrm>
        </p:spPr>
        <p:txBody>
          <a:bodyPr/>
          <a:lstStyle/>
          <a:p>
            <a:r>
              <a:rPr lang="en-US" altLang="en-US"/>
              <a:t>Binary semaphores</a:t>
            </a:r>
          </a:p>
        </p:txBody>
      </p:sp>
      <p:sp>
        <p:nvSpPr>
          <p:cNvPr id="71683" name="Text Box 3"/>
          <p:cNvSpPr txBox="1">
            <a:spLocks noChangeArrowheads="1"/>
          </p:cNvSpPr>
          <p:nvPr/>
        </p:nvSpPr>
        <p:spPr bwMode="auto">
          <a:xfrm>
            <a:off x="1447800" y="1066800"/>
            <a:ext cx="5737225" cy="280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b="1">
                <a:latin typeface="Courier New" panose="02070309020205020404" pitchFamily="49" charset="0"/>
              </a:rPr>
              <a:t>waitB(S):</a:t>
            </a:r>
          </a:p>
          <a:p>
            <a:r>
              <a:rPr lang="en-US" altLang="en-US" sz="2200" b="1">
                <a:latin typeface="Courier New" panose="02070309020205020404" pitchFamily="49" charset="0"/>
              </a:rPr>
              <a:t>   if (S.value = 1) {</a:t>
            </a:r>
          </a:p>
          <a:p>
            <a:r>
              <a:rPr lang="en-US" altLang="en-US" sz="2200" b="1">
                <a:latin typeface="Courier New" panose="02070309020205020404" pitchFamily="49" charset="0"/>
              </a:rPr>
              <a:t>     S.value := 0;</a:t>
            </a:r>
          </a:p>
          <a:p>
            <a:r>
              <a:rPr lang="en-US" altLang="en-US" sz="2200" b="1">
                <a:latin typeface="Courier New" panose="02070309020205020404" pitchFamily="49" charset="0"/>
              </a:rPr>
              <a:t>   } else {</a:t>
            </a:r>
          </a:p>
          <a:p>
            <a:r>
              <a:rPr lang="en-US" altLang="en-US" sz="2200" b="1">
                <a:latin typeface="Courier New" panose="02070309020205020404" pitchFamily="49" charset="0"/>
              </a:rPr>
              <a:t>    block this process</a:t>
            </a:r>
          </a:p>
          <a:p>
            <a:r>
              <a:rPr lang="en-US" altLang="en-US" sz="2200" b="1">
                <a:latin typeface="Courier New" panose="02070309020205020404" pitchFamily="49" charset="0"/>
              </a:rPr>
              <a:t>    place this process in S.queue</a:t>
            </a:r>
          </a:p>
          <a:p>
            <a:r>
              <a:rPr lang="en-US" altLang="en-US" sz="2200" b="1">
                <a:latin typeface="Courier New" panose="02070309020205020404" pitchFamily="49" charset="0"/>
              </a:rPr>
              <a:t>  }</a:t>
            </a:r>
          </a:p>
          <a:p>
            <a:endParaRPr lang="en-US" altLang="en-US"/>
          </a:p>
        </p:txBody>
      </p:sp>
      <p:sp>
        <p:nvSpPr>
          <p:cNvPr id="71684" name="Text Box 4"/>
          <p:cNvSpPr txBox="1">
            <a:spLocks noChangeArrowheads="1"/>
          </p:cNvSpPr>
          <p:nvPr/>
        </p:nvSpPr>
        <p:spPr bwMode="auto">
          <a:xfrm>
            <a:off x="1447800" y="3690938"/>
            <a:ext cx="6578600" cy="316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b="1">
                <a:latin typeface="Courier New" panose="02070309020205020404" pitchFamily="49" charset="0"/>
              </a:rPr>
              <a:t>signalB(S):</a:t>
            </a:r>
          </a:p>
          <a:p>
            <a:r>
              <a:rPr lang="en-US" altLang="en-US" sz="2200" b="1">
                <a:latin typeface="Courier New" panose="02070309020205020404" pitchFamily="49" charset="0"/>
              </a:rPr>
              <a:t>  if (S.queue is empty) {</a:t>
            </a:r>
          </a:p>
          <a:p>
            <a:r>
              <a:rPr lang="en-US" altLang="en-US" sz="2200" b="1">
                <a:latin typeface="Courier New" panose="02070309020205020404" pitchFamily="49" charset="0"/>
              </a:rPr>
              <a:t>    S.value := 1;</a:t>
            </a:r>
          </a:p>
          <a:p>
            <a:r>
              <a:rPr lang="en-US" altLang="en-US" sz="2200" b="1">
                <a:latin typeface="Courier New" panose="02070309020205020404" pitchFamily="49" charset="0"/>
              </a:rPr>
              <a:t>  } else {</a:t>
            </a:r>
          </a:p>
          <a:p>
            <a:r>
              <a:rPr lang="en-US" altLang="en-US" sz="2200" b="1">
                <a:latin typeface="Courier New" panose="02070309020205020404" pitchFamily="49" charset="0"/>
              </a:rPr>
              <a:t>    remove a process P from S.queue</a:t>
            </a:r>
          </a:p>
          <a:p>
            <a:r>
              <a:rPr lang="en-US" altLang="en-US" sz="2200" b="1">
                <a:latin typeface="Courier New" panose="02070309020205020404" pitchFamily="49" charset="0"/>
              </a:rPr>
              <a:t>    place this process P on ready list</a:t>
            </a:r>
          </a:p>
          <a:p>
            <a:r>
              <a:rPr lang="en-US" altLang="en-US" sz="2200" b="1">
                <a:latin typeface="Courier New" panose="02070309020205020404" pitchFamily="49" charset="0"/>
              </a:rPr>
              <a:t>  }</a:t>
            </a:r>
          </a:p>
          <a:p>
            <a:endParaRPr lang="en-US" altLang="en-US"/>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75FCCF-CC9E-4ACC-8192-F22F8FBC139B}" type="slidenum">
              <a:rPr lang="en-US" altLang="en-US"/>
              <a:pPr/>
              <a:t>5</a:t>
            </a:fld>
            <a:endParaRPr lang="en-US" altLang="en-US"/>
          </a:p>
        </p:txBody>
      </p:sp>
      <p:sp>
        <p:nvSpPr>
          <p:cNvPr id="14338" name="Rectangle 2"/>
          <p:cNvSpPr>
            <a:spLocks noGrp="1" noChangeArrowheads="1"/>
          </p:cNvSpPr>
          <p:nvPr>
            <p:ph type="title"/>
          </p:nvPr>
        </p:nvSpPr>
        <p:spPr/>
        <p:txBody>
          <a:bodyPr/>
          <a:lstStyle/>
          <a:p>
            <a:r>
              <a:rPr lang="en-US" altLang="en-US"/>
              <a:t>The critical section problem</a:t>
            </a:r>
          </a:p>
        </p:txBody>
      </p:sp>
      <p:sp>
        <p:nvSpPr>
          <p:cNvPr id="14339" name="Rectangle 3"/>
          <p:cNvSpPr>
            <a:spLocks noGrp="1" noChangeArrowheads="1"/>
          </p:cNvSpPr>
          <p:nvPr>
            <p:ph type="body" idx="1"/>
          </p:nvPr>
        </p:nvSpPr>
        <p:spPr/>
        <p:txBody>
          <a:bodyPr/>
          <a:lstStyle/>
          <a:p>
            <a:r>
              <a:rPr lang="en-US" altLang="en-US"/>
              <a:t>When a process executes code that manipulates shared data (or resource), we say that the process is in it’s </a:t>
            </a:r>
            <a:r>
              <a:rPr lang="en-US" altLang="en-US">
                <a:solidFill>
                  <a:schemeClr val="hlink"/>
                </a:solidFill>
              </a:rPr>
              <a:t>critical section</a:t>
            </a:r>
            <a:r>
              <a:rPr lang="en-US" altLang="en-US"/>
              <a:t> (CS) (for that shared data) </a:t>
            </a:r>
          </a:p>
          <a:p>
            <a:r>
              <a:rPr lang="en-US" altLang="en-US"/>
              <a:t>The execution of critical sections must be </a:t>
            </a:r>
            <a:r>
              <a:rPr lang="en-US" altLang="en-US">
                <a:solidFill>
                  <a:schemeClr val="hlink"/>
                </a:solidFill>
              </a:rPr>
              <a:t>mutually exclusive: </a:t>
            </a:r>
            <a:r>
              <a:rPr lang="en-US" altLang="en-US"/>
              <a:t>at any time, only one process is allowed to execute in its critical section (even with multiple CPUs)</a:t>
            </a:r>
          </a:p>
          <a:p>
            <a:r>
              <a:rPr lang="en-US" altLang="en-US"/>
              <a:t>Then each process must request the  permission to enter it’s critical section (CS)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2E4366C-759D-4F0C-882B-CB7C85503BDA}" type="slidenum">
              <a:rPr lang="en-US" altLang="en-US"/>
              <a:pPr/>
              <a:t>50</a:t>
            </a:fld>
            <a:endParaRPr lang="en-US" altLang="en-US"/>
          </a:p>
        </p:txBody>
      </p:sp>
      <p:sp>
        <p:nvSpPr>
          <p:cNvPr id="73730" name="Rectangle 2"/>
          <p:cNvSpPr>
            <a:spLocks noGrp="1" noChangeArrowheads="1"/>
          </p:cNvSpPr>
          <p:nvPr>
            <p:ph type="title"/>
          </p:nvPr>
        </p:nvSpPr>
        <p:spPr/>
        <p:txBody>
          <a:bodyPr/>
          <a:lstStyle/>
          <a:p>
            <a:r>
              <a:rPr lang="en-US" altLang="en-US"/>
              <a:t>Problems with semaphores</a:t>
            </a:r>
          </a:p>
        </p:txBody>
      </p:sp>
      <p:sp>
        <p:nvSpPr>
          <p:cNvPr id="73731" name="Rectangle 3"/>
          <p:cNvSpPr>
            <a:spLocks noGrp="1" noChangeArrowheads="1"/>
          </p:cNvSpPr>
          <p:nvPr>
            <p:ph type="body" idx="1"/>
          </p:nvPr>
        </p:nvSpPr>
        <p:spPr/>
        <p:txBody>
          <a:bodyPr/>
          <a:lstStyle/>
          <a:p>
            <a:r>
              <a:rPr lang="en-US" altLang="en-US"/>
              <a:t>semaphores provide a powerful tool for enforcing mutual exclusion and coordinate processes</a:t>
            </a:r>
          </a:p>
          <a:p>
            <a:r>
              <a:rPr lang="en-US" altLang="en-US"/>
              <a:t>But wait(S) and signal(S) are scattered among several processes. Hence, difficult to understand their effects</a:t>
            </a:r>
          </a:p>
          <a:p>
            <a:r>
              <a:rPr lang="en-US" altLang="en-US"/>
              <a:t>Usage must be correct in all the processes</a:t>
            </a:r>
          </a:p>
          <a:p>
            <a:r>
              <a:rPr lang="en-US" altLang="en-US"/>
              <a:t>One bad (or malicious) process can fail the entire collection of processes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848600" cy="1067748"/>
          </a:xfrm>
        </p:spPr>
        <p:txBody>
          <a:bodyPr/>
          <a:lstStyle/>
          <a:p>
            <a:r>
              <a:rPr lang="en-US" b="1" dirty="0">
                <a:ln w="1905"/>
                <a:solidFill>
                  <a:schemeClr val="accent6">
                    <a:lumMod val="75000"/>
                  </a:schemeClr>
                </a:solidFill>
                <a:effectLst>
                  <a:innerShdw blurRad="69850" dist="43180" dir="5400000">
                    <a:srgbClr val="000000">
                      <a:alpha val="65000"/>
                    </a:srgbClr>
                  </a:innerShdw>
                </a:effectLst>
              </a:rPr>
              <a:t>Readers/Writers Problem</a:t>
            </a:r>
          </a:p>
        </p:txBody>
      </p:sp>
      <p:sp>
        <p:nvSpPr>
          <p:cNvPr id="3" name="Content Placeholder 2"/>
          <p:cNvSpPr>
            <a:spLocks noGrp="1"/>
          </p:cNvSpPr>
          <p:nvPr>
            <p:ph idx="4294967295"/>
          </p:nvPr>
        </p:nvSpPr>
        <p:spPr>
          <a:xfrm>
            <a:off x="381000" y="1700808"/>
            <a:ext cx="8382000" cy="3810000"/>
          </a:xfrm>
        </p:spPr>
        <p:txBody>
          <a:bodyPr>
            <a:normAutofit/>
          </a:bodyPr>
          <a:lstStyle/>
          <a:p>
            <a:r>
              <a:rPr lang="en-US" sz="2800" dirty="0"/>
              <a:t>A data area is shared among many processes</a:t>
            </a:r>
          </a:p>
          <a:p>
            <a:pPr lvl="2"/>
            <a:r>
              <a:rPr lang="en-US" sz="2400" dirty="0"/>
              <a:t>Some processes only read the data area, (readers) and some only write to the data area (writers)</a:t>
            </a:r>
          </a:p>
          <a:p>
            <a:r>
              <a:rPr lang="en-US" sz="2800" dirty="0"/>
              <a:t>Conditions that must be satisfied:</a:t>
            </a:r>
          </a:p>
          <a:p>
            <a:pPr lvl="2"/>
            <a:r>
              <a:rPr lang="en-NZ" sz="2400" dirty="0"/>
              <a:t>Any number of </a:t>
            </a:r>
            <a:r>
              <a:rPr lang="en-NZ" sz="2400" b="1" dirty="0">
                <a:solidFill>
                  <a:srgbClr val="FF0000"/>
                </a:solidFill>
              </a:rPr>
              <a:t>readers may simultaneously read </a:t>
            </a:r>
            <a:r>
              <a:rPr lang="en-NZ" sz="2400" dirty="0"/>
              <a:t>the file</a:t>
            </a:r>
          </a:p>
          <a:p>
            <a:pPr lvl="2"/>
            <a:r>
              <a:rPr lang="en-NZ" sz="2400" b="1" dirty="0">
                <a:solidFill>
                  <a:srgbClr val="FF0000"/>
                </a:solidFill>
              </a:rPr>
              <a:t>Only one writer </a:t>
            </a:r>
            <a:r>
              <a:rPr lang="en-NZ" sz="2400" dirty="0"/>
              <a:t>at a time may write to the file</a:t>
            </a:r>
          </a:p>
          <a:p>
            <a:pPr lvl="2"/>
            <a:r>
              <a:rPr lang="en-NZ" sz="2400" dirty="0"/>
              <a:t>If a writer is writing to the file, no reader may read it</a:t>
            </a:r>
            <a:endParaRPr lang="en-US" sz="2400" dirty="0"/>
          </a:p>
          <a:p>
            <a:endParaRPr lang="en-US" dirty="0"/>
          </a:p>
        </p:txBody>
      </p:sp>
      <p:sp>
        <p:nvSpPr>
          <p:cNvPr id="4" name="Footer Placeholder 3"/>
          <p:cNvSpPr>
            <a:spLocks noGrp="1"/>
          </p:cNvSpPr>
          <p:nvPr>
            <p:ph type="ftr" sz="quarter" idx="11"/>
          </p:nvPr>
        </p:nvSpPr>
        <p:spPr>
          <a:xfrm>
            <a:off x="318246" y="6492875"/>
            <a:ext cx="6615953" cy="365125"/>
          </a:xfrm>
        </p:spPr>
        <p:txBody>
          <a:bodyPr/>
          <a:lstStyle/>
          <a:p>
            <a:pPr>
              <a:defRPr/>
            </a:pPr>
            <a:r>
              <a:rPr lang="en-US" dirty="0"/>
              <a:t>© 2017 Pearson Education, Inc., Hoboken, NJ. All rights reserved. </a:t>
            </a:r>
          </a:p>
        </p:txBody>
      </p:sp>
    </p:spTree>
    <p:extLst>
      <p:ext uri="{BB962C8B-B14F-4D97-AF65-F5344CB8AC3E}">
        <p14:creationId xmlns:p14="http://schemas.microsoft.com/office/powerpoint/2010/main" val="25193552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TextBox 9"/>
          <p:cNvSpPr txBox="1"/>
          <p:nvPr/>
        </p:nvSpPr>
        <p:spPr>
          <a:xfrm>
            <a:off x="457200" y="6264275"/>
            <a:ext cx="7022041" cy="228600"/>
          </a:xfrm>
          <a:prstGeom prst="rect">
            <a:avLst/>
          </a:prstGeom>
        </p:spPr>
        <p:txBody>
          <a:bodyPr wrap="square" rtlCol="0">
            <a:spAutoFit/>
          </a:bodyPr>
          <a:lstStyle/>
          <a:p>
            <a:endParaRPr lang="en-US" dirty="0"/>
          </a:p>
        </p:txBody>
      </p:sp>
      <p:pic>
        <p:nvPicPr>
          <p:cNvPr id="6" name="Picture 5" descr="f25.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rcRect t="8182" b="27273"/>
              <a:stretch>
                <a:fillRect/>
              </a:stretch>
            </p:blipFill>
          </mc:Choice>
          <mc:Fallback>
            <p:blipFill>
              <a:blip r:embed="rId4"/>
              <a:srcRect t="8182" b="27273"/>
              <a:stretch>
                <a:fillRect/>
              </a:stretch>
            </p:blipFill>
          </mc:Fallback>
        </mc:AlternateContent>
        <p:spPr>
          <a:xfrm>
            <a:off x="-457200" y="0"/>
            <a:ext cx="10287000" cy="5791200"/>
          </a:xfrm>
          <a:prstGeom prst="rect">
            <a:avLst/>
          </a:prstGeom>
        </p:spPr>
      </p:pic>
      <p:sp>
        <p:nvSpPr>
          <p:cNvPr id="2" name="Rectangle 1"/>
          <p:cNvSpPr/>
          <p:nvPr/>
        </p:nvSpPr>
        <p:spPr>
          <a:xfrm>
            <a:off x="318246" y="5602069"/>
            <a:ext cx="8444754" cy="1354217"/>
          </a:xfrm>
          <a:prstGeom prst="rect">
            <a:avLst/>
          </a:prstGeom>
        </p:spPr>
        <p:txBody>
          <a:bodyPr wrap="square">
            <a:spAutoFit/>
          </a:bodyPr>
          <a:lstStyle/>
          <a:p>
            <a:r>
              <a:rPr lang="en-US" sz="1600" dirty="0"/>
              <a:t>The semaphore </a:t>
            </a:r>
            <a:r>
              <a:rPr lang="en-US" sz="1600" dirty="0" err="1"/>
              <a:t>wsem</a:t>
            </a:r>
            <a:r>
              <a:rPr lang="en-US" sz="1600" dirty="0"/>
              <a:t> is used to enforce mutual exclusion. As long as one writer is accessing the shared data area, no other writers and no readers may access it.</a:t>
            </a:r>
            <a:r>
              <a:rPr lang="tr-TR" sz="1600" dirty="0"/>
              <a:t> </a:t>
            </a:r>
            <a:r>
              <a:rPr lang="en-US" sz="1600" dirty="0"/>
              <a:t>The global variable </a:t>
            </a:r>
            <a:r>
              <a:rPr lang="en-US" sz="1600" dirty="0" err="1"/>
              <a:t>readcount</a:t>
            </a:r>
            <a:r>
              <a:rPr lang="en-US" sz="1600" dirty="0"/>
              <a:t> is used to keep track of the number of readers, and the semaphore x is used to assure that </a:t>
            </a:r>
            <a:r>
              <a:rPr lang="en-US" sz="1600" dirty="0" err="1"/>
              <a:t>readcount</a:t>
            </a:r>
            <a:r>
              <a:rPr lang="en-US" sz="1600" dirty="0"/>
              <a:t> is updated properly.</a:t>
            </a:r>
          </a:p>
          <a:p>
            <a:r>
              <a:rPr lang="en-US" dirty="0"/>
              <a:t> </a:t>
            </a:r>
            <a:endParaRPr lang="tr-TR" dirty="0"/>
          </a:p>
        </p:txBody>
      </p:sp>
    </p:spTree>
    <p:extLst>
      <p:ext uri="{BB962C8B-B14F-4D97-AF65-F5344CB8AC3E}">
        <p14:creationId xmlns:p14="http://schemas.microsoft.com/office/powerpoint/2010/main" val="1779514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4978537-A852-4963-9DAC-3D49B7532EBB}" type="slidenum">
              <a:rPr lang="en-US" altLang="en-US"/>
              <a:pPr/>
              <a:t>53</a:t>
            </a:fld>
            <a:endParaRPr lang="en-US" altLang="en-US"/>
          </a:p>
        </p:txBody>
      </p:sp>
      <p:sp>
        <p:nvSpPr>
          <p:cNvPr id="74754" name="Rectangle 2"/>
          <p:cNvSpPr>
            <a:spLocks noGrp="1" noChangeArrowheads="1"/>
          </p:cNvSpPr>
          <p:nvPr>
            <p:ph type="title"/>
          </p:nvPr>
        </p:nvSpPr>
        <p:spPr/>
        <p:txBody>
          <a:bodyPr/>
          <a:lstStyle/>
          <a:p>
            <a:r>
              <a:rPr lang="en-US" altLang="en-US"/>
              <a:t>Monitors</a:t>
            </a:r>
          </a:p>
        </p:txBody>
      </p:sp>
      <p:sp>
        <p:nvSpPr>
          <p:cNvPr id="74755" name="Rectangle 3"/>
          <p:cNvSpPr>
            <a:spLocks noGrp="1" noChangeArrowheads="1"/>
          </p:cNvSpPr>
          <p:nvPr>
            <p:ph type="body" idx="1"/>
          </p:nvPr>
        </p:nvSpPr>
        <p:spPr>
          <a:xfrm>
            <a:off x="1028700" y="1635125"/>
            <a:ext cx="7886700" cy="4537075"/>
          </a:xfrm>
        </p:spPr>
        <p:txBody>
          <a:bodyPr/>
          <a:lstStyle/>
          <a:p>
            <a:r>
              <a:rPr lang="en-US" altLang="en-US"/>
              <a:t>Are high-level language constructs that provide equivalent functionality to that of semaphores but are easier to control</a:t>
            </a:r>
          </a:p>
          <a:p>
            <a:endParaRPr lang="en-US" altLang="en-US"/>
          </a:p>
          <a:p>
            <a:r>
              <a:rPr lang="en-US" altLang="en-US"/>
              <a:t>Found in many concurrent programming languages </a:t>
            </a:r>
          </a:p>
          <a:p>
            <a:pPr lvl="2"/>
            <a:r>
              <a:rPr lang="en-US" altLang="en-US"/>
              <a:t>Concurrent Pascal, Modula-3, uC++, Java...</a:t>
            </a:r>
          </a:p>
          <a:p>
            <a:endParaRPr lang="en-US" altLang="en-US"/>
          </a:p>
          <a:p>
            <a:r>
              <a:rPr lang="en-US" altLang="en-US"/>
              <a:t>Can be implemented by semaphores...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44BA4C-1A24-4B73-A8CB-DECDE59EF3D1}" type="slidenum">
              <a:rPr lang="en-US" altLang="en-US"/>
              <a:pPr/>
              <a:t>54</a:t>
            </a:fld>
            <a:endParaRPr lang="en-US" altLang="en-US"/>
          </a:p>
        </p:txBody>
      </p:sp>
      <p:sp>
        <p:nvSpPr>
          <p:cNvPr id="75778" name="Rectangle 2"/>
          <p:cNvSpPr>
            <a:spLocks noGrp="1" noChangeArrowheads="1"/>
          </p:cNvSpPr>
          <p:nvPr>
            <p:ph type="title"/>
          </p:nvPr>
        </p:nvSpPr>
        <p:spPr>
          <a:xfrm>
            <a:off x="1030288" y="325438"/>
            <a:ext cx="7885112" cy="665162"/>
          </a:xfrm>
        </p:spPr>
        <p:txBody>
          <a:bodyPr/>
          <a:lstStyle/>
          <a:p>
            <a:r>
              <a:rPr lang="en-US" altLang="en-US"/>
              <a:t>Monitor</a:t>
            </a:r>
          </a:p>
        </p:txBody>
      </p:sp>
      <p:sp>
        <p:nvSpPr>
          <p:cNvPr id="75779" name="Rectangle 3"/>
          <p:cNvSpPr>
            <a:spLocks noGrp="1" noChangeArrowheads="1"/>
          </p:cNvSpPr>
          <p:nvPr>
            <p:ph type="body" idx="1"/>
          </p:nvPr>
        </p:nvSpPr>
        <p:spPr>
          <a:xfrm>
            <a:off x="990600" y="1219200"/>
            <a:ext cx="7924800" cy="5257800"/>
          </a:xfrm>
        </p:spPr>
        <p:txBody>
          <a:bodyPr/>
          <a:lstStyle/>
          <a:p>
            <a:r>
              <a:rPr lang="en-US" altLang="en-US"/>
              <a:t>Is a software module containing:</a:t>
            </a:r>
          </a:p>
          <a:p>
            <a:pPr lvl="1"/>
            <a:r>
              <a:rPr lang="en-US" altLang="en-US"/>
              <a:t>one or more procedures</a:t>
            </a:r>
          </a:p>
          <a:p>
            <a:pPr lvl="1"/>
            <a:r>
              <a:rPr lang="en-US" altLang="en-US"/>
              <a:t>an initialization sequence</a:t>
            </a:r>
          </a:p>
          <a:p>
            <a:pPr lvl="1"/>
            <a:r>
              <a:rPr lang="en-US" altLang="en-US"/>
              <a:t>local data variables </a:t>
            </a:r>
          </a:p>
          <a:p>
            <a:r>
              <a:rPr lang="en-US" altLang="en-US"/>
              <a:t>Characteristics:</a:t>
            </a:r>
          </a:p>
          <a:p>
            <a:pPr lvl="1"/>
            <a:r>
              <a:rPr lang="en-US" altLang="en-US"/>
              <a:t>local variables accessible only by monitor’s procedures</a:t>
            </a:r>
          </a:p>
          <a:p>
            <a:pPr lvl="1"/>
            <a:r>
              <a:rPr lang="en-US" altLang="en-US"/>
              <a:t>a process enters the monitor by invoking one of it’s procedures</a:t>
            </a:r>
          </a:p>
          <a:p>
            <a:pPr lvl="1"/>
            <a:r>
              <a:rPr lang="en-US" altLang="en-US"/>
              <a:t>only one process can be in the monitor at any one time</a:t>
            </a:r>
          </a:p>
          <a:p>
            <a:pPr lvl="1"/>
            <a:endParaRPr lang="en-US" altLang="en-US"/>
          </a:p>
          <a:p>
            <a:pPr lvl="1"/>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BA3DF22-F440-4FFD-8F7A-33D028BA82CF}" type="slidenum">
              <a:rPr lang="en-US" altLang="en-US"/>
              <a:pPr/>
              <a:t>55</a:t>
            </a:fld>
            <a:endParaRPr lang="en-US" altLang="en-US"/>
          </a:p>
        </p:txBody>
      </p:sp>
      <p:sp>
        <p:nvSpPr>
          <p:cNvPr id="76802" name="Rectangle 2"/>
          <p:cNvSpPr>
            <a:spLocks noGrp="1" noChangeArrowheads="1"/>
          </p:cNvSpPr>
          <p:nvPr>
            <p:ph type="title"/>
          </p:nvPr>
        </p:nvSpPr>
        <p:spPr>
          <a:xfrm>
            <a:off x="1030288" y="152400"/>
            <a:ext cx="7885112" cy="762000"/>
          </a:xfrm>
        </p:spPr>
        <p:txBody>
          <a:bodyPr/>
          <a:lstStyle/>
          <a:p>
            <a:r>
              <a:rPr lang="en-US" altLang="en-US"/>
              <a:t>Monitor</a:t>
            </a:r>
          </a:p>
        </p:txBody>
      </p:sp>
      <p:sp>
        <p:nvSpPr>
          <p:cNvPr id="76803" name="Rectangle 3"/>
          <p:cNvSpPr>
            <a:spLocks noGrp="1" noChangeArrowheads="1"/>
          </p:cNvSpPr>
          <p:nvPr>
            <p:ph type="body" idx="1"/>
          </p:nvPr>
        </p:nvSpPr>
        <p:spPr>
          <a:xfrm>
            <a:off x="1028700" y="1295400"/>
            <a:ext cx="7810500" cy="5105400"/>
          </a:xfrm>
        </p:spPr>
        <p:txBody>
          <a:bodyPr/>
          <a:lstStyle/>
          <a:p>
            <a:r>
              <a:rPr lang="en-US" altLang="en-US"/>
              <a:t>The monitor ensures mutual exclusion: no need to program this constraint explicitly</a:t>
            </a:r>
          </a:p>
          <a:p>
            <a:r>
              <a:rPr lang="en-US" altLang="en-US"/>
              <a:t>Hence, shared data are protected by placing them in the monitor</a:t>
            </a:r>
          </a:p>
          <a:p>
            <a:pPr lvl="1"/>
            <a:r>
              <a:rPr lang="en-US" altLang="en-US"/>
              <a:t>The monitor </a:t>
            </a:r>
            <a:r>
              <a:rPr lang="en-US" altLang="en-US">
                <a:solidFill>
                  <a:schemeClr val="hlink"/>
                </a:solidFill>
              </a:rPr>
              <a:t>locks</a:t>
            </a:r>
            <a:r>
              <a:rPr lang="en-US" altLang="en-US"/>
              <a:t> the shared data on process entry</a:t>
            </a:r>
          </a:p>
          <a:p>
            <a:r>
              <a:rPr lang="en-US" altLang="en-US"/>
              <a:t>Process synchronization is done by the programmer by using </a:t>
            </a:r>
            <a:r>
              <a:rPr lang="en-US" altLang="en-US">
                <a:solidFill>
                  <a:schemeClr val="hlink"/>
                </a:solidFill>
              </a:rPr>
              <a:t>condition variables</a:t>
            </a:r>
            <a:r>
              <a:rPr lang="en-US" altLang="en-US"/>
              <a:t> that represent conditions a process may need to wait for before executing in the monitor</a:t>
            </a:r>
          </a:p>
          <a:p>
            <a:endParaRPr lang="en-US"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4773E2-450E-48E4-A9CD-4AA56494771A}" type="slidenum">
              <a:rPr lang="en-US" altLang="en-US"/>
              <a:pPr/>
              <a:t>56</a:t>
            </a:fld>
            <a:endParaRPr lang="en-US" altLang="en-US"/>
          </a:p>
        </p:txBody>
      </p:sp>
      <p:sp>
        <p:nvSpPr>
          <p:cNvPr id="77826" name="Rectangle 2"/>
          <p:cNvSpPr>
            <a:spLocks noGrp="1" noChangeArrowheads="1"/>
          </p:cNvSpPr>
          <p:nvPr>
            <p:ph type="title"/>
          </p:nvPr>
        </p:nvSpPr>
        <p:spPr/>
        <p:txBody>
          <a:bodyPr/>
          <a:lstStyle/>
          <a:p>
            <a:r>
              <a:rPr lang="en-US" altLang="en-US"/>
              <a:t>Condition variables</a:t>
            </a:r>
          </a:p>
        </p:txBody>
      </p:sp>
      <p:sp>
        <p:nvSpPr>
          <p:cNvPr id="77827" name="Rectangle 3"/>
          <p:cNvSpPr>
            <a:spLocks noGrp="1" noChangeArrowheads="1"/>
          </p:cNvSpPr>
          <p:nvPr>
            <p:ph type="body" idx="1"/>
          </p:nvPr>
        </p:nvSpPr>
        <p:spPr>
          <a:xfrm>
            <a:off x="1028700" y="1295400"/>
            <a:ext cx="7810500" cy="5334000"/>
          </a:xfrm>
        </p:spPr>
        <p:txBody>
          <a:bodyPr/>
          <a:lstStyle/>
          <a:p>
            <a:r>
              <a:rPr lang="en-US" altLang="en-US"/>
              <a:t>are local to the monitor (accessible only within the monitor)</a:t>
            </a:r>
          </a:p>
          <a:p>
            <a:r>
              <a:rPr lang="en-US" altLang="en-US"/>
              <a:t>can be access and changed only by two functions:</a:t>
            </a:r>
          </a:p>
          <a:p>
            <a:pPr lvl="1"/>
            <a:r>
              <a:rPr lang="en-US" altLang="en-US">
                <a:solidFill>
                  <a:schemeClr val="hlink"/>
                </a:solidFill>
              </a:rPr>
              <a:t>cwait(a):</a:t>
            </a:r>
            <a:r>
              <a:rPr lang="en-US" altLang="en-US"/>
              <a:t> blocks execution of the calling process on condition (variable) a</a:t>
            </a:r>
          </a:p>
          <a:p>
            <a:pPr lvl="2"/>
            <a:r>
              <a:rPr lang="en-US" altLang="en-US"/>
              <a:t>the process can resume execution only if another process executes csignal(a)</a:t>
            </a:r>
          </a:p>
          <a:p>
            <a:pPr lvl="1"/>
            <a:r>
              <a:rPr lang="en-US" altLang="en-US">
                <a:solidFill>
                  <a:schemeClr val="hlink"/>
                </a:solidFill>
              </a:rPr>
              <a:t>csignal(a):</a:t>
            </a:r>
            <a:r>
              <a:rPr lang="en-US" altLang="en-US"/>
              <a:t> resume execution of some process blocked on condition (variable) a.</a:t>
            </a:r>
          </a:p>
          <a:p>
            <a:pPr lvl="2"/>
            <a:r>
              <a:rPr lang="en-US" altLang="en-US"/>
              <a:t>If several such process exists: choose any one</a:t>
            </a:r>
          </a:p>
          <a:p>
            <a:pPr lvl="2"/>
            <a:r>
              <a:rPr lang="en-US" altLang="en-US"/>
              <a:t>If no such process exists: do nothing</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BD3D192F-C1FD-4D22-A51C-9A1EEBDCF5DB}" type="slidenum">
              <a:rPr lang="en-US" altLang="en-US"/>
              <a:pPr/>
              <a:t>57</a:t>
            </a:fld>
            <a:endParaRPr lang="en-US" altLang="en-US"/>
          </a:p>
        </p:txBody>
      </p:sp>
      <p:sp>
        <p:nvSpPr>
          <p:cNvPr id="79874" name="Rectangle 2"/>
          <p:cNvSpPr>
            <a:spLocks noGrp="1" noChangeArrowheads="1"/>
          </p:cNvSpPr>
          <p:nvPr>
            <p:ph type="title"/>
          </p:nvPr>
        </p:nvSpPr>
        <p:spPr>
          <a:xfrm>
            <a:off x="1219200" y="152400"/>
            <a:ext cx="2017713" cy="665163"/>
          </a:xfrm>
        </p:spPr>
        <p:txBody>
          <a:bodyPr/>
          <a:lstStyle/>
          <a:p>
            <a:r>
              <a:rPr lang="en-US" altLang="en-US"/>
              <a:t>Monitor</a:t>
            </a:r>
          </a:p>
        </p:txBody>
      </p:sp>
      <p:sp>
        <p:nvSpPr>
          <p:cNvPr id="79875" name="Rectangle 3"/>
          <p:cNvSpPr>
            <a:spLocks noGrp="1" noChangeArrowheads="1"/>
          </p:cNvSpPr>
          <p:nvPr>
            <p:ph type="body" sz="half" idx="1"/>
          </p:nvPr>
        </p:nvSpPr>
        <p:spPr>
          <a:xfrm>
            <a:off x="838200" y="990600"/>
            <a:ext cx="3429000" cy="5410200"/>
          </a:xfrm>
        </p:spPr>
        <p:txBody>
          <a:bodyPr/>
          <a:lstStyle/>
          <a:p>
            <a:r>
              <a:rPr lang="en-US" altLang="en-US" sz="2000"/>
              <a:t>Awaiting processes are either in the entrance queue or in a condition queue</a:t>
            </a:r>
          </a:p>
          <a:p>
            <a:r>
              <a:rPr lang="en-US" altLang="en-US" sz="2000"/>
              <a:t>A process puts itself into condition queue cn by issuing cwait(cn)</a:t>
            </a:r>
          </a:p>
          <a:p>
            <a:r>
              <a:rPr lang="en-US" altLang="en-US" sz="2000"/>
              <a:t>csignal(cn) brings into the monitor 1 process in condition cn queue</a:t>
            </a:r>
          </a:p>
          <a:p>
            <a:r>
              <a:rPr lang="en-US" altLang="en-US" sz="2000"/>
              <a:t>Hence csignal(cn) blocks the calling process and puts it in the urgent queue (unless csignal is the last operation of the monitor procedure)</a:t>
            </a:r>
          </a:p>
        </p:txBody>
      </p:sp>
      <p:graphicFrame>
        <p:nvGraphicFramePr>
          <p:cNvPr id="79877" name="Object 5"/>
          <p:cNvGraphicFramePr>
            <a:graphicFrameLocks noChangeAspect="1"/>
          </p:cNvGraphicFramePr>
          <p:nvPr/>
        </p:nvGraphicFramePr>
        <p:xfrm>
          <a:off x="4724400" y="228600"/>
          <a:ext cx="4154488" cy="6629400"/>
        </p:xfrm>
        <a:graphic>
          <a:graphicData uri="http://schemas.openxmlformats.org/presentationml/2006/ole">
            <mc:AlternateContent xmlns:mc="http://schemas.openxmlformats.org/markup-compatibility/2006">
              <mc:Choice xmlns:v="urn:schemas-microsoft-com:vml" Requires="v">
                <p:oleObj spid="_x0000_s79879" name="Artwork" r:id="rId4" imgW="4600000" imgH="7342857" progId="Adobe.Illustrator.7">
                  <p:embed/>
                </p:oleObj>
              </mc:Choice>
              <mc:Fallback>
                <p:oleObj name="Artwork" r:id="rId4" imgW="4600000" imgH="7342857" progId="Adobe.Illustrator.7">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228600"/>
                        <a:ext cx="4154488"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8573F854-E13F-42C1-9660-F0BC54CEE13B}" type="slidenum">
              <a:rPr lang="en-US" altLang="en-US"/>
              <a:pPr/>
              <a:t>58</a:t>
            </a:fld>
            <a:endParaRPr lang="en-US" altLang="en-US"/>
          </a:p>
        </p:txBody>
      </p:sp>
      <p:sp>
        <p:nvSpPr>
          <p:cNvPr id="80898" name="Rectangle 2"/>
          <p:cNvSpPr>
            <a:spLocks noGrp="1" noChangeArrowheads="1"/>
          </p:cNvSpPr>
          <p:nvPr>
            <p:ph type="title"/>
          </p:nvPr>
        </p:nvSpPr>
        <p:spPr/>
        <p:txBody>
          <a:bodyPr/>
          <a:lstStyle/>
          <a:p>
            <a:r>
              <a:rPr lang="en-US" altLang="en-US"/>
              <a:t>Producer/Consumer problem</a:t>
            </a:r>
          </a:p>
        </p:txBody>
      </p:sp>
      <p:sp>
        <p:nvSpPr>
          <p:cNvPr id="80899" name="Rectangle 3"/>
          <p:cNvSpPr>
            <a:spLocks noGrp="1" noChangeArrowheads="1"/>
          </p:cNvSpPr>
          <p:nvPr>
            <p:ph type="body" sz="half" idx="1"/>
          </p:nvPr>
        </p:nvSpPr>
        <p:spPr>
          <a:xfrm>
            <a:off x="1066800" y="1295400"/>
            <a:ext cx="3581400" cy="5029200"/>
          </a:xfrm>
        </p:spPr>
        <p:txBody>
          <a:bodyPr/>
          <a:lstStyle/>
          <a:p>
            <a:r>
              <a:rPr lang="en-US" altLang="en-US" sz="2000"/>
              <a:t>Two types of processes:</a:t>
            </a:r>
          </a:p>
          <a:p>
            <a:pPr lvl="1"/>
            <a:r>
              <a:rPr lang="en-US" altLang="en-US" sz="2500"/>
              <a:t>producers</a:t>
            </a:r>
          </a:p>
          <a:p>
            <a:pPr lvl="1"/>
            <a:r>
              <a:rPr lang="en-US" altLang="en-US" sz="2500"/>
              <a:t>consumers</a:t>
            </a:r>
          </a:p>
          <a:p>
            <a:r>
              <a:rPr lang="en-US" altLang="en-US" sz="2000">
                <a:solidFill>
                  <a:schemeClr val="hlink"/>
                </a:solidFill>
              </a:rPr>
              <a:t>Synchronization is now confined within the monitor</a:t>
            </a:r>
            <a:r>
              <a:rPr lang="en-US" altLang="en-US" sz="2000"/>
              <a:t> </a:t>
            </a:r>
          </a:p>
          <a:p>
            <a:r>
              <a:rPr lang="en-US" altLang="en-US" sz="2000"/>
              <a:t>append(.) and take(.) are procedures within the monitor: are the only means by which P/C can access the buffer</a:t>
            </a:r>
          </a:p>
          <a:p>
            <a:r>
              <a:rPr lang="en-US" altLang="en-US" sz="2000"/>
              <a:t>If these procedures are correct, synchronization will be correct for all participating processes</a:t>
            </a:r>
          </a:p>
        </p:txBody>
      </p:sp>
      <p:sp>
        <p:nvSpPr>
          <p:cNvPr id="80901" name="Rectangle 5"/>
          <p:cNvSpPr>
            <a:spLocks noChangeArrowheads="1"/>
          </p:cNvSpPr>
          <p:nvPr/>
        </p:nvSpPr>
        <p:spPr bwMode="auto">
          <a:xfrm>
            <a:off x="5943600" y="1600200"/>
            <a:ext cx="23749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ProducerI:</a:t>
            </a:r>
          </a:p>
          <a:p>
            <a:r>
              <a:rPr lang="en-US" altLang="en-US" b="1">
                <a:latin typeface="Courier New" panose="02070309020205020404" pitchFamily="49" charset="0"/>
              </a:rPr>
              <a:t>repeat</a:t>
            </a:r>
          </a:p>
          <a:p>
            <a:r>
              <a:rPr lang="en-US" altLang="en-US" b="1">
                <a:latin typeface="Courier New" panose="02070309020205020404" pitchFamily="49" charset="0"/>
              </a:rPr>
              <a:t>  produce v;</a:t>
            </a:r>
          </a:p>
          <a:p>
            <a:r>
              <a:rPr lang="en-US" altLang="en-US" b="1">
                <a:latin typeface="Courier New" panose="02070309020205020404" pitchFamily="49" charset="0"/>
              </a:rPr>
              <a:t>  </a:t>
            </a:r>
            <a:r>
              <a:rPr lang="en-US" altLang="en-US" b="1">
                <a:solidFill>
                  <a:schemeClr val="tx2"/>
                </a:solidFill>
                <a:latin typeface="Courier New" panose="02070309020205020404" pitchFamily="49" charset="0"/>
              </a:rPr>
              <a:t>Append(v);</a:t>
            </a:r>
            <a:endParaRPr lang="en-US" altLang="en-US" b="1">
              <a:solidFill>
                <a:schemeClr val="hlink"/>
              </a:solidFill>
              <a:latin typeface="Courier New" panose="02070309020205020404" pitchFamily="49" charset="0"/>
            </a:endParaRPr>
          </a:p>
          <a:p>
            <a:r>
              <a:rPr lang="en-US" altLang="en-US" b="1">
                <a:latin typeface="Courier New" panose="02070309020205020404" pitchFamily="49" charset="0"/>
              </a:rPr>
              <a:t>forever</a:t>
            </a:r>
          </a:p>
          <a:p>
            <a:endParaRPr lang="en-US" altLang="en-US" b="1">
              <a:latin typeface="Courier New" panose="02070309020205020404" pitchFamily="49" charset="0"/>
            </a:endParaRPr>
          </a:p>
          <a:p>
            <a:r>
              <a:rPr lang="en-US" altLang="en-US" b="1">
                <a:latin typeface="Courier New" panose="02070309020205020404" pitchFamily="49" charset="0"/>
              </a:rPr>
              <a:t>ConsumerI:</a:t>
            </a:r>
          </a:p>
          <a:p>
            <a:r>
              <a:rPr lang="en-US" altLang="en-US" b="1">
                <a:latin typeface="Courier New" panose="02070309020205020404" pitchFamily="49" charset="0"/>
              </a:rPr>
              <a:t>repeat</a:t>
            </a:r>
          </a:p>
          <a:p>
            <a:r>
              <a:rPr lang="en-US" altLang="en-US" b="1">
                <a:latin typeface="Courier New" panose="02070309020205020404" pitchFamily="49" charset="0"/>
              </a:rPr>
              <a:t>  </a:t>
            </a:r>
            <a:r>
              <a:rPr lang="en-US" altLang="en-US" b="1">
                <a:solidFill>
                  <a:schemeClr val="tx2"/>
                </a:solidFill>
                <a:latin typeface="Courier New" panose="02070309020205020404" pitchFamily="49" charset="0"/>
              </a:rPr>
              <a:t>Take(v);</a:t>
            </a:r>
            <a:endParaRPr lang="en-US" altLang="en-US" b="1">
              <a:latin typeface="Courier New" panose="02070309020205020404" pitchFamily="49" charset="0"/>
            </a:endParaRPr>
          </a:p>
          <a:p>
            <a:r>
              <a:rPr lang="en-US" altLang="en-US" b="1">
                <a:latin typeface="Courier New" panose="02070309020205020404" pitchFamily="49" charset="0"/>
              </a:rPr>
              <a:t>  consume v;</a:t>
            </a:r>
          </a:p>
          <a:p>
            <a:r>
              <a:rPr lang="en-US" altLang="en-US" b="1">
                <a:latin typeface="Courier New" panose="02070309020205020404" pitchFamily="49" charset="0"/>
              </a:rPr>
              <a:t>forever</a:t>
            </a:r>
          </a:p>
          <a:p>
            <a:endParaRPr lang="en-US" altLang="en-US" b="1">
              <a:latin typeface="Courier New" panose="02070309020205020404" pitchFamily="49"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D336996-D0B5-4D28-B314-D2AE4BB3B784}" type="slidenum">
              <a:rPr lang="en-US" altLang="en-US"/>
              <a:pPr/>
              <a:t>59</a:t>
            </a:fld>
            <a:endParaRPr lang="en-US" altLang="en-US"/>
          </a:p>
        </p:txBody>
      </p:sp>
      <p:sp>
        <p:nvSpPr>
          <p:cNvPr id="81922" name="Rectangle 2"/>
          <p:cNvSpPr>
            <a:spLocks noGrp="1" noChangeArrowheads="1"/>
          </p:cNvSpPr>
          <p:nvPr>
            <p:ph type="title"/>
          </p:nvPr>
        </p:nvSpPr>
        <p:spPr>
          <a:xfrm>
            <a:off x="1066800" y="0"/>
            <a:ext cx="7885113" cy="962025"/>
          </a:xfrm>
        </p:spPr>
        <p:txBody>
          <a:bodyPr/>
          <a:lstStyle/>
          <a:p>
            <a:r>
              <a:rPr lang="en-US" altLang="en-US"/>
              <a:t>Monitor for the bounded P/C problem</a:t>
            </a:r>
          </a:p>
        </p:txBody>
      </p:sp>
      <p:sp>
        <p:nvSpPr>
          <p:cNvPr id="81923" name="Rectangle 3"/>
          <p:cNvSpPr>
            <a:spLocks noGrp="1" noChangeArrowheads="1"/>
          </p:cNvSpPr>
          <p:nvPr>
            <p:ph type="body" idx="1"/>
          </p:nvPr>
        </p:nvSpPr>
        <p:spPr>
          <a:xfrm>
            <a:off x="990600" y="1143000"/>
            <a:ext cx="7848600" cy="5257800"/>
          </a:xfrm>
        </p:spPr>
        <p:txBody>
          <a:bodyPr/>
          <a:lstStyle/>
          <a:p>
            <a:r>
              <a:rPr lang="en-US" altLang="en-US"/>
              <a:t>Monitor needs to hold the buffer:</a:t>
            </a:r>
          </a:p>
          <a:p>
            <a:pPr lvl="1"/>
            <a:r>
              <a:rPr lang="en-US" altLang="en-US"/>
              <a:t>buffer: array[0..k-1] of items;</a:t>
            </a:r>
          </a:p>
          <a:p>
            <a:r>
              <a:rPr lang="en-US" altLang="en-US"/>
              <a:t>needs two condition variables:</a:t>
            </a:r>
          </a:p>
          <a:p>
            <a:pPr lvl="1"/>
            <a:r>
              <a:rPr lang="en-US" altLang="en-US"/>
              <a:t>notfull: csignal(notfull) indicates that the buffer is not full</a:t>
            </a:r>
          </a:p>
          <a:p>
            <a:pPr lvl="1"/>
            <a:r>
              <a:rPr lang="en-US" altLang="en-US"/>
              <a:t>notemty: csignal(notempty) indicates that the buffer is not empty</a:t>
            </a:r>
          </a:p>
          <a:p>
            <a:r>
              <a:rPr lang="en-US" altLang="en-US"/>
              <a:t>needs buffer pointers and counts:</a:t>
            </a:r>
          </a:p>
          <a:p>
            <a:pPr lvl="1"/>
            <a:r>
              <a:rPr lang="en-US" altLang="en-US"/>
              <a:t>nextin: points to next item to be appended</a:t>
            </a:r>
          </a:p>
          <a:p>
            <a:pPr lvl="1"/>
            <a:r>
              <a:rPr lang="en-US" altLang="en-US"/>
              <a:t>nextout: points to next item to be taken</a:t>
            </a:r>
          </a:p>
          <a:p>
            <a:pPr lvl="1"/>
            <a:r>
              <a:rPr lang="en-US" altLang="en-US"/>
              <a:t>count: holds the number of items in buffer</a:t>
            </a:r>
          </a:p>
          <a:p>
            <a:pPr lvl="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44E671-E7EB-4210-8401-751A2CEAB155}" type="slidenum">
              <a:rPr lang="en-US" altLang="en-US"/>
              <a:pPr/>
              <a:t>6</a:t>
            </a:fld>
            <a:endParaRPr lang="en-US" altLang="en-US"/>
          </a:p>
        </p:txBody>
      </p:sp>
      <p:sp>
        <p:nvSpPr>
          <p:cNvPr id="15362" name="Rectangle 2"/>
          <p:cNvSpPr>
            <a:spLocks noGrp="1" noChangeArrowheads="1"/>
          </p:cNvSpPr>
          <p:nvPr>
            <p:ph type="title"/>
          </p:nvPr>
        </p:nvSpPr>
        <p:spPr/>
        <p:txBody>
          <a:bodyPr/>
          <a:lstStyle/>
          <a:p>
            <a:r>
              <a:rPr lang="en-US" altLang="en-US"/>
              <a:t>The critical section problem</a:t>
            </a:r>
          </a:p>
        </p:txBody>
      </p:sp>
      <p:sp>
        <p:nvSpPr>
          <p:cNvPr id="15363" name="Rectangle 3"/>
          <p:cNvSpPr>
            <a:spLocks noGrp="1" noChangeArrowheads="1"/>
          </p:cNvSpPr>
          <p:nvPr>
            <p:ph type="body" idx="1"/>
          </p:nvPr>
        </p:nvSpPr>
        <p:spPr>
          <a:xfrm>
            <a:off x="762000" y="1295400"/>
            <a:ext cx="8077200" cy="5181600"/>
          </a:xfrm>
        </p:spPr>
        <p:txBody>
          <a:bodyPr/>
          <a:lstStyle/>
          <a:p>
            <a:r>
              <a:rPr lang="en-US" altLang="en-US"/>
              <a:t>The section of code implementing this request is called the </a:t>
            </a:r>
            <a:r>
              <a:rPr lang="en-US" altLang="en-US">
                <a:solidFill>
                  <a:schemeClr val="hlink"/>
                </a:solidFill>
              </a:rPr>
              <a:t>entry section</a:t>
            </a:r>
          </a:p>
          <a:p>
            <a:r>
              <a:rPr lang="en-US" altLang="en-US"/>
              <a:t>The critical section (CS) might be followed by an </a:t>
            </a:r>
            <a:r>
              <a:rPr lang="en-US" altLang="en-US">
                <a:solidFill>
                  <a:schemeClr val="hlink"/>
                </a:solidFill>
              </a:rPr>
              <a:t>exit section</a:t>
            </a:r>
            <a:endParaRPr lang="en-US" altLang="en-US"/>
          </a:p>
          <a:p>
            <a:r>
              <a:rPr lang="en-US" altLang="en-US"/>
              <a:t>The remaining code is the </a:t>
            </a:r>
            <a:r>
              <a:rPr lang="en-US" altLang="en-US">
                <a:solidFill>
                  <a:schemeClr val="hlink"/>
                </a:solidFill>
              </a:rPr>
              <a:t>remainder section</a:t>
            </a:r>
            <a:endParaRPr lang="en-US" altLang="en-US"/>
          </a:p>
          <a:p>
            <a:r>
              <a:rPr lang="en-US" altLang="en-US"/>
              <a:t>The critical section problem is to design a protocol that the processes can use so that their action will not depend on the order in which their execution is interleaved (possibly on many processors)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DDCF8A80-E229-4B1D-BFF9-03398BF750CC}" type="slidenum">
              <a:rPr lang="en-US" altLang="en-US"/>
              <a:pPr/>
              <a:t>60</a:t>
            </a:fld>
            <a:endParaRPr lang="en-US" altLang="en-US"/>
          </a:p>
        </p:txBody>
      </p:sp>
      <p:sp>
        <p:nvSpPr>
          <p:cNvPr id="82946" name="Rectangle 2"/>
          <p:cNvSpPr>
            <a:spLocks noGrp="1" noChangeArrowheads="1"/>
          </p:cNvSpPr>
          <p:nvPr>
            <p:ph type="title"/>
          </p:nvPr>
        </p:nvSpPr>
        <p:spPr>
          <a:xfrm>
            <a:off x="1030288" y="152400"/>
            <a:ext cx="7885112" cy="685800"/>
          </a:xfrm>
        </p:spPr>
        <p:txBody>
          <a:bodyPr/>
          <a:lstStyle/>
          <a:p>
            <a:r>
              <a:rPr lang="en-US" altLang="en-US"/>
              <a:t>Monitor for the bounded P/C problem</a:t>
            </a:r>
          </a:p>
        </p:txBody>
      </p:sp>
      <p:sp>
        <p:nvSpPr>
          <p:cNvPr id="82948" name="Text Box 4"/>
          <p:cNvSpPr txBox="1">
            <a:spLocks noChangeArrowheads="1"/>
          </p:cNvSpPr>
          <p:nvPr/>
        </p:nvSpPr>
        <p:spPr bwMode="auto">
          <a:xfrm>
            <a:off x="1219200" y="990600"/>
            <a:ext cx="708660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Courier New" panose="02070309020205020404" pitchFamily="49" charset="0"/>
              </a:rPr>
              <a:t>Monitor boundedbuffer:</a:t>
            </a:r>
          </a:p>
          <a:p>
            <a:r>
              <a:rPr lang="en-US" altLang="en-US" sz="2000" b="1">
                <a:latin typeface="Courier New" panose="02070309020205020404" pitchFamily="49" charset="0"/>
              </a:rPr>
              <a:t>  buffer: array[0..k-1] of items;</a:t>
            </a:r>
          </a:p>
          <a:p>
            <a:r>
              <a:rPr lang="en-US" altLang="en-US" sz="2000" b="1">
                <a:latin typeface="Courier New" panose="02070309020205020404" pitchFamily="49" charset="0"/>
              </a:rPr>
              <a:t>  nextin:=0, nextout:=0, count:=0: integer;</a:t>
            </a:r>
          </a:p>
          <a:p>
            <a:r>
              <a:rPr lang="en-US" altLang="en-US" sz="2000" b="1">
                <a:latin typeface="Courier New" panose="02070309020205020404" pitchFamily="49" charset="0"/>
              </a:rPr>
              <a:t>  notfull, notempty: condition;</a:t>
            </a:r>
          </a:p>
          <a:p>
            <a:endParaRPr lang="en-US" altLang="en-US" sz="2000" b="1">
              <a:latin typeface="Courier New" panose="02070309020205020404" pitchFamily="49" charset="0"/>
            </a:endParaRPr>
          </a:p>
          <a:p>
            <a:r>
              <a:rPr lang="en-US" altLang="en-US" sz="2000" b="1">
                <a:latin typeface="Courier New" panose="02070309020205020404" pitchFamily="49" charset="0"/>
              </a:rPr>
              <a:t>  Append(v):</a:t>
            </a:r>
          </a:p>
          <a:p>
            <a:r>
              <a:rPr lang="en-US" altLang="en-US" sz="2000" b="1">
                <a:latin typeface="Courier New" panose="02070309020205020404" pitchFamily="49" charset="0"/>
              </a:rPr>
              <a:t>    if (count=k) cwait(notfull);</a:t>
            </a:r>
          </a:p>
          <a:p>
            <a:r>
              <a:rPr lang="en-US" altLang="en-US" sz="2000" b="1">
                <a:latin typeface="Courier New" panose="02070309020205020404" pitchFamily="49" charset="0"/>
              </a:rPr>
              <a:t>    buffer[nextin]:= v;</a:t>
            </a:r>
          </a:p>
          <a:p>
            <a:r>
              <a:rPr lang="en-US" altLang="en-US" sz="2000" b="1">
                <a:latin typeface="Courier New" panose="02070309020205020404" pitchFamily="49" charset="0"/>
              </a:rPr>
              <a:t>    nextin:= nextin+1 mod k;</a:t>
            </a:r>
          </a:p>
          <a:p>
            <a:r>
              <a:rPr lang="en-US" altLang="en-US" sz="2000" b="1">
                <a:latin typeface="Courier New" panose="02070309020205020404" pitchFamily="49" charset="0"/>
              </a:rPr>
              <a:t>    count++;</a:t>
            </a:r>
          </a:p>
          <a:p>
            <a:r>
              <a:rPr lang="en-US" altLang="en-US" sz="2000" b="1">
                <a:latin typeface="Courier New" panose="02070309020205020404" pitchFamily="49" charset="0"/>
              </a:rPr>
              <a:t>    csignal(notempty);</a:t>
            </a:r>
          </a:p>
          <a:p>
            <a:endParaRPr lang="en-US" altLang="en-US" sz="2000" b="1">
              <a:latin typeface="Courier New" panose="02070309020205020404" pitchFamily="49" charset="0"/>
            </a:endParaRPr>
          </a:p>
          <a:p>
            <a:r>
              <a:rPr lang="en-US" altLang="en-US" sz="2000" b="1">
                <a:latin typeface="Courier New" panose="02070309020205020404" pitchFamily="49" charset="0"/>
              </a:rPr>
              <a:t>  Take(v):</a:t>
            </a:r>
          </a:p>
          <a:p>
            <a:r>
              <a:rPr lang="en-US" altLang="en-US" sz="2000" b="1">
                <a:latin typeface="Courier New" panose="02070309020205020404" pitchFamily="49" charset="0"/>
              </a:rPr>
              <a:t>    if (count=0) cwait(notempty);</a:t>
            </a:r>
          </a:p>
          <a:p>
            <a:r>
              <a:rPr lang="en-US" altLang="en-US" sz="2000" b="1">
                <a:latin typeface="Courier New" panose="02070309020205020404" pitchFamily="49" charset="0"/>
              </a:rPr>
              <a:t>    v:= buffer[nextout];</a:t>
            </a:r>
          </a:p>
          <a:p>
            <a:r>
              <a:rPr lang="en-US" altLang="en-US" sz="2000" b="1">
                <a:latin typeface="Courier New" panose="02070309020205020404" pitchFamily="49" charset="0"/>
              </a:rPr>
              <a:t>    nextout:= nextout+1 mod k;</a:t>
            </a:r>
          </a:p>
          <a:p>
            <a:r>
              <a:rPr lang="en-US" altLang="en-US" sz="2000" b="1">
                <a:latin typeface="Courier New" panose="02070309020205020404" pitchFamily="49" charset="0"/>
              </a:rPr>
              <a:t>    count--;</a:t>
            </a:r>
          </a:p>
          <a:p>
            <a:r>
              <a:rPr lang="en-US" altLang="en-US" sz="2000" b="1">
                <a:latin typeface="Courier New" panose="02070309020205020404" pitchFamily="49" charset="0"/>
              </a:rPr>
              <a:t>    csignal(notfull);  </a:t>
            </a:r>
          </a:p>
          <a:p>
            <a:r>
              <a:rPr lang="en-US" altLang="en-US" sz="2000" b="1">
                <a:latin typeface="Courier New" panose="02070309020205020404" pitchFamily="49" charset="0"/>
              </a:rPr>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1DC0E85-12CC-47F9-8648-078049FFD2C4}" type="slidenum">
              <a:rPr lang="en-US" altLang="en-US"/>
              <a:pPr/>
              <a:t>61</a:t>
            </a:fld>
            <a:endParaRPr lang="en-US" altLang="en-US"/>
          </a:p>
        </p:txBody>
      </p:sp>
      <p:sp>
        <p:nvSpPr>
          <p:cNvPr id="83970" name="Rectangle 2"/>
          <p:cNvSpPr>
            <a:spLocks noGrp="1" noChangeArrowheads="1"/>
          </p:cNvSpPr>
          <p:nvPr>
            <p:ph type="title"/>
          </p:nvPr>
        </p:nvSpPr>
        <p:spPr>
          <a:xfrm>
            <a:off x="1030288" y="325438"/>
            <a:ext cx="7885112" cy="741362"/>
          </a:xfrm>
        </p:spPr>
        <p:txBody>
          <a:bodyPr/>
          <a:lstStyle/>
          <a:p>
            <a:r>
              <a:rPr lang="en-US" altLang="en-US"/>
              <a:t>Message Passing</a:t>
            </a:r>
          </a:p>
        </p:txBody>
      </p:sp>
      <p:sp>
        <p:nvSpPr>
          <p:cNvPr id="83971" name="Rectangle 3"/>
          <p:cNvSpPr>
            <a:spLocks noGrp="1" noChangeArrowheads="1"/>
          </p:cNvSpPr>
          <p:nvPr>
            <p:ph type="body" idx="1"/>
          </p:nvPr>
        </p:nvSpPr>
        <p:spPr>
          <a:xfrm>
            <a:off x="1028700" y="1219200"/>
            <a:ext cx="7886700" cy="5257800"/>
          </a:xfrm>
        </p:spPr>
        <p:txBody>
          <a:bodyPr/>
          <a:lstStyle/>
          <a:p>
            <a:r>
              <a:rPr lang="en-US" altLang="en-US"/>
              <a:t>Is a general method used for interprocess communication (IPC)</a:t>
            </a:r>
          </a:p>
          <a:p>
            <a:pPr lvl="1"/>
            <a:r>
              <a:rPr lang="en-US" altLang="en-US"/>
              <a:t>for processes inside the same computer</a:t>
            </a:r>
          </a:p>
          <a:p>
            <a:pPr lvl="1"/>
            <a:r>
              <a:rPr lang="en-US" altLang="en-US"/>
              <a:t>for processes in a distributed system</a:t>
            </a:r>
          </a:p>
          <a:p>
            <a:r>
              <a:rPr lang="en-US" altLang="en-US"/>
              <a:t>Yet another mean to provide process synchronization and mutual exclusion</a:t>
            </a:r>
          </a:p>
          <a:p>
            <a:r>
              <a:rPr lang="en-US" altLang="en-US"/>
              <a:t>We have at least two primitives:</a:t>
            </a:r>
          </a:p>
          <a:p>
            <a:pPr lvl="1"/>
            <a:r>
              <a:rPr lang="en-US" altLang="en-US"/>
              <a:t>send(destination, message)</a:t>
            </a:r>
          </a:p>
          <a:p>
            <a:pPr lvl="1"/>
            <a:r>
              <a:rPr lang="en-US" altLang="en-US"/>
              <a:t>received(source, message)</a:t>
            </a:r>
          </a:p>
          <a:p>
            <a:r>
              <a:rPr lang="en-US" altLang="en-US"/>
              <a:t>In both cases, the process may or may not be blocked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BD384A-67A3-417D-A488-36B5C726560D}" type="slidenum">
              <a:rPr lang="en-US" altLang="en-US"/>
              <a:pPr/>
              <a:t>62</a:t>
            </a:fld>
            <a:endParaRPr lang="en-US" altLang="en-US"/>
          </a:p>
        </p:txBody>
      </p:sp>
      <p:sp>
        <p:nvSpPr>
          <p:cNvPr id="84994" name="Rectangle 2"/>
          <p:cNvSpPr>
            <a:spLocks noGrp="1" noChangeArrowheads="1"/>
          </p:cNvSpPr>
          <p:nvPr>
            <p:ph type="title"/>
          </p:nvPr>
        </p:nvSpPr>
        <p:spPr/>
        <p:txBody>
          <a:bodyPr/>
          <a:lstStyle/>
          <a:p>
            <a:r>
              <a:rPr lang="en-US" altLang="en-US"/>
              <a:t>Synchronization in message passing</a:t>
            </a:r>
          </a:p>
        </p:txBody>
      </p:sp>
      <p:sp>
        <p:nvSpPr>
          <p:cNvPr id="84995" name="Rectangle 3"/>
          <p:cNvSpPr>
            <a:spLocks noGrp="1" noChangeArrowheads="1"/>
          </p:cNvSpPr>
          <p:nvPr>
            <p:ph type="body" idx="1"/>
          </p:nvPr>
        </p:nvSpPr>
        <p:spPr>
          <a:xfrm>
            <a:off x="1028700" y="1371600"/>
            <a:ext cx="7810500" cy="5029200"/>
          </a:xfrm>
        </p:spPr>
        <p:txBody>
          <a:bodyPr/>
          <a:lstStyle/>
          <a:p>
            <a:r>
              <a:rPr lang="en-US" altLang="en-US"/>
              <a:t>For the sender: it is more natural not to be blocked after issuing send(.,.)</a:t>
            </a:r>
          </a:p>
          <a:p>
            <a:pPr lvl="1"/>
            <a:r>
              <a:rPr lang="en-US" altLang="en-US"/>
              <a:t>can send several messages to multiple dest.</a:t>
            </a:r>
          </a:p>
          <a:p>
            <a:pPr lvl="1"/>
            <a:r>
              <a:rPr lang="en-US" altLang="en-US"/>
              <a:t>but sender usually expect acknowledgment of message receipt (in case receiver fails) </a:t>
            </a:r>
          </a:p>
          <a:p>
            <a:r>
              <a:rPr lang="en-US" altLang="en-US"/>
              <a:t>For the receiver: it is more natural to be blocked after issuing receive(.,.)</a:t>
            </a:r>
          </a:p>
          <a:p>
            <a:pPr lvl="1"/>
            <a:r>
              <a:rPr lang="en-US" altLang="en-US"/>
              <a:t>the receiver usually needs the info before proceeding</a:t>
            </a:r>
          </a:p>
          <a:p>
            <a:pPr lvl="1"/>
            <a:r>
              <a:rPr lang="en-US" altLang="en-US"/>
              <a:t>but could be blocked indefinitely if sender process fails before send(.,.)</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AAEF2BB-B3AF-47D1-B7D2-6A5551B1EBC3}" type="slidenum">
              <a:rPr lang="en-US" altLang="en-US"/>
              <a:pPr/>
              <a:t>63</a:t>
            </a:fld>
            <a:endParaRPr lang="en-US" altLang="en-US"/>
          </a:p>
        </p:txBody>
      </p:sp>
      <p:sp>
        <p:nvSpPr>
          <p:cNvPr id="86018" name="Rectangle 2"/>
          <p:cNvSpPr>
            <a:spLocks noGrp="1" noChangeArrowheads="1"/>
          </p:cNvSpPr>
          <p:nvPr>
            <p:ph type="title"/>
          </p:nvPr>
        </p:nvSpPr>
        <p:spPr/>
        <p:txBody>
          <a:bodyPr/>
          <a:lstStyle/>
          <a:p>
            <a:r>
              <a:rPr lang="en-US" altLang="en-US"/>
              <a:t>Synchronization in message passing</a:t>
            </a:r>
          </a:p>
        </p:txBody>
      </p:sp>
      <p:sp>
        <p:nvSpPr>
          <p:cNvPr id="86019" name="Rectangle 3"/>
          <p:cNvSpPr>
            <a:spLocks noGrp="1" noChangeArrowheads="1"/>
          </p:cNvSpPr>
          <p:nvPr>
            <p:ph type="body" idx="1"/>
          </p:nvPr>
        </p:nvSpPr>
        <p:spPr/>
        <p:txBody>
          <a:bodyPr/>
          <a:lstStyle/>
          <a:p>
            <a:r>
              <a:rPr lang="en-US" altLang="en-US"/>
              <a:t>Hence other possibilities are sometimes offered</a:t>
            </a:r>
          </a:p>
          <a:p>
            <a:r>
              <a:rPr lang="en-US" altLang="en-US"/>
              <a:t>Ex: blocking send, blocking receive: </a:t>
            </a:r>
          </a:p>
          <a:p>
            <a:pPr lvl="1"/>
            <a:r>
              <a:rPr lang="en-US" altLang="en-US"/>
              <a:t>both are blocked until the message is received</a:t>
            </a:r>
          </a:p>
          <a:p>
            <a:pPr lvl="1"/>
            <a:r>
              <a:rPr lang="en-US" altLang="en-US"/>
              <a:t>occurs when the communication link is unbuffered (no message queue) </a:t>
            </a:r>
          </a:p>
          <a:p>
            <a:pPr lvl="1"/>
            <a:r>
              <a:rPr lang="en-US" altLang="en-US"/>
              <a:t>provides tight synchronization (</a:t>
            </a:r>
            <a:r>
              <a:rPr lang="en-US" altLang="en-US" i="1"/>
              <a:t>rendez-vous</a:t>
            </a:r>
            <a:r>
              <a:rPr lang="en-US" altLang="en-US"/>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54378B3-6A35-4BBF-9525-92DCBB4DF20C}" type="slidenum">
              <a:rPr lang="en-US" altLang="en-US"/>
              <a:pPr/>
              <a:t>64</a:t>
            </a:fld>
            <a:endParaRPr lang="en-US" altLang="en-US"/>
          </a:p>
        </p:txBody>
      </p:sp>
      <p:sp>
        <p:nvSpPr>
          <p:cNvPr id="87042" name="Rectangle 2"/>
          <p:cNvSpPr>
            <a:spLocks noGrp="1" noChangeArrowheads="1"/>
          </p:cNvSpPr>
          <p:nvPr>
            <p:ph type="title"/>
          </p:nvPr>
        </p:nvSpPr>
        <p:spPr/>
        <p:txBody>
          <a:bodyPr/>
          <a:lstStyle/>
          <a:p>
            <a:r>
              <a:rPr lang="en-US" altLang="en-US"/>
              <a:t>Addressing in message passing</a:t>
            </a:r>
          </a:p>
        </p:txBody>
      </p:sp>
      <p:sp>
        <p:nvSpPr>
          <p:cNvPr id="87043" name="Rectangle 3"/>
          <p:cNvSpPr>
            <a:spLocks noGrp="1" noChangeArrowheads="1"/>
          </p:cNvSpPr>
          <p:nvPr>
            <p:ph type="body" idx="1"/>
          </p:nvPr>
        </p:nvSpPr>
        <p:spPr>
          <a:xfrm>
            <a:off x="990600" y="1219200"/>
            <a:ext cx="7772400" cy="5029200"/>
          </a:xfrm>
        </p:spPr>
        <p:txBody>
          <a:bodyPr/>
          <a:lstStyle/>
          <a:p>
            <a:r>
              <a:rPr lang="en-US" altLang="en-US"/>
              <a:t>direct addressing: </a:t>
            </a:r>
          </a:p>
          <a:p>
            <a:pPr lvl="1"/>
            <a:r>
              <a:rPr lang="en-US" altLang="en-US"/>
              <a:t>when a specific process identifier is used for source/destination </a:t>
            </a:r>
          </a:p>
          <a:p>
            <a:pPr lvl="1"/>
            <a:r>
              <a:rPr lang="en-US" altLang="en-US"/>
              <a:t>but it might be impossible to specify the source ahead of time (ex: a print server)</a:t>
            </a:r>
          </a:p>
          <a:p>
            <a:r>
              <a:rPr lang="en-US" altLang="en-US"/>
              <a:t>indirect addressing (more convenient): </a:t>
            </a:r>
          </a:p>
          <a:p>
            <a:pPr lvl="1"/>
            <a:r>
              <a:rPr lang="en-US" altLang="en-US"/>
              <a:t>messages are sent to a shared </a:t>
            </a:r>
            <a:r>
              <a:rPr lang="en-US" altLang="en-US">
                <a:solidFill>
                  <a:schemeClr val="hlink"/>
                </a:solidFill>
              </a:rPr>
              <a:t>mailbox</a:t>
            </a:r>
            <a:r>
              <a:rPr lang="en-US" altLang="en-US"/>
              <a:t> which consists of a queue of messages</a:t>
            </a:r>
          </a:p>
          <a:p>
            <a:pPr lvl="1"/>
            <a:r>
              <a:rPr lang="en-US" altLang="en-US"/>
              <a:t>senders place messages in the mailbox, receivers pick them up</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C44EFBCA-5B99-46B0-895B-56A02E812BED}" type="slidenum">
              <a:rPr lang="en-US" altLang="en-US"/>
              <a:pPr/>
              <a:t>65</a:t>
            </a:fld>
            <a:endParaRPr lang="en-US" altLang="en-US"/>
          </a:p>
        </p:txBody>
      </p:sp>
      <p:sp>
        <p:nvSpPr>
          <p:cNvPr id="88066" name="Rectangle 2"/>
          <p:cNvSpPr>
            <a:spLocks noGrp="1" noChangeArrowheads="1"/>
          </p:cNvSpPr>
          <p:nvPr>
            <p:ph type="title"/>
          </p:nvPr>
        </p:nvSpPr>
        <p:spPr>
          <a:xfrm>
            <a:off x="762000" y="152400"/>
            <a:ext cx="4303713" cy="685800"/>
          </a:xfrm>
        </p:spPr>
        <p:txBody>
          <a:bodyPr/>
          <a:lstStyle/>
          <a:p>
            <a:r>
              <a:rPr lang="en-US" altLang="en-US"/>
              <a:t>Mailboxes and Ports</a:t>
            </a:r>
          </a:p>
        </p:txBody>
      </p:sp>
      <p:sp>
        <p:nvSpPr>
          <p:cNvPr id="88067" name="Rectangle 3"/>
          <p:cNvSpPr>
            <a:spLocks noGrp="1" noChangeArrowheads="1"/>
          </p:cNvSpPr>
          <p:nvPr>
            <p:ph type="body" sz="half" idx="1"/>
          </p:nvPr>
        </p:nvSpPr>
        <p:spPr>
          <a:xfrm>
            <a:off x="838200" y="1447800"/>
            <a:ext cx="3810000" cy="4953000"/>
          </a:xfrm>
        </p:spPr>
        <p:txBody>
          <a:bodyPr/>
          <a:lstStyle/>
          <a:p>
            <a:r>
              <a:rPr lang="en-US" altLang="en-US" sz="2000"/>
              <a:t>A mailbox can be private to one sender/receiver pair</a:t>
            </a:r>
          </a:p>
          <a:p>
            <a:r>
              <a:rPr lang="en-US" altLang="en-US" sz="2000"/>
              <a:t>The same mailbox can be shared among several senders and receivers</a:t>
            </a:r>
          </a:p>
          <a:p>
            <a:pPr lvl="1"/>
            <a:r>
              <a:rPr lang="en-US" altLang="en-US" sz="2500"/>
              <a:t>the OS may then allow the use of message types (for selection)</a:t>
            </a:r>
          </a:p>
          <a:p>
            <a:r>
              <a:rPr lang="en-US" altLang="en-US" sz="2000">
                <a:solidFill>
                  <a:schemeClr val="hlink"/>
                </a:solidFill>
              </a:rPr>
              <a:t>Port:</a:t>
            </a:r>
            <a:r>
              <a:rPr lang="en-US" altLang="en-US" sz="2000"/>
              <a:t> is a mailbox associated with one receiver and multiple senders</a:t>
            </a:r>
          </a:p>
          <a:p>
            <a:pPr lvl="1"/>
            <a:r>
              <a:rPr lang="en-US" altLang="en-US" sz="2500"/>
              <a:t>used for client/server applications: the receiver is the server  </a:t>
            </a:r>
          </a:p>
        </p:txBody>
      </p:sp>
      <p:graphicFrame>
        <p:nvGraphicFramePr>
          <p:cNvPr id="88068" name="Object 4"/>
          <p:cNvGraphicFramePr>
            <a:graphicFrameLocks noGrp="1" noChangeAspect="1"/>
          </p:cNvGraphicFramePr>
          <p:nvPr>
            <p:ph type="clipArt" sz="half" idx="2"/>
          </p:nvPr>
        </p:nvGraphicFramePr>
        <p:xfrm>
          <a:off x="4984750" y="1066800"/>
          <a:ext cx="3951288" cy="5603875"/>
        </p:xfrm>
        <a:graphic>
          <a:graphicData uri="http://schemas.openxmlformats.org/presentationml/2006/ole">
            <mc:AlternateContent xmlns:mc="http://schemas.openxmlformats.org/markup-compatibility/2006">
              <mc:Choice xmlns:v="urn:schemas-microsoft-com:vml" Requires="v">
                <p:oleObj spid="_x0000_s88070" name="Artwork" r:id="rId4" imgW="5466667" imgH="7752381" progId="Adobe.Illustrator.7">
                  <p:embed/>
                </p:oleObj>
              </mc:Choice>
              <mc:Fallback>
                <p:oleObj name="Artwork" r:id="rId4" imgW="5466667" imgH="7752381" progId="Adobe.Illustrator.7">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0" y="1066800"/>
                        <a:ext cx="3951288" cy="5603875"/>
                      </a:xfrm>
                      <a:prstGeom prst="rect">
                        <a:avLst/>
                      </a:prstGeom>
                    </p:spPr>
                  </p:pic>
                </p:oleObj>
              </mc:Fallback>
            </mc:AlternateContent>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59E22F-05ED-4CA5-9CDD-850B0F7D6C34}" type="slidenum">
              <a:rPr lang="en-US" altLang="en-US"/>
              <a:pPr/>
              <a:t>66</a:t>
            </a:fld>
            <a:endParaRPr lang="en-US" altLang="en-US"/>
          </a:p>
        </p:txBody>
      </p:sp>
      <p:sp>
        <p:nvSpPr>
          <p:cNvPr id="90114" name="Rectangle 2"/>
          <p:cNvSpPr>
            <a:spLocks noGrp="1" noChangeArrowheads="1"/>
          </p:cNvSpPr>
          <p:nvPr>
            <p:ph type="title"/>
          </p:nvPr>
        </p:nvSpPr>
        <p:spPr/>
        <p:txBody>
          <a:bodyPr/>
          <a:lstStyle/>
          <a:p>
            <a:r>
              <a:rPr lang="en-US" altLang="en-US"/>
              <a:t>Ownership of ports and mailboxes</a:t>
            </a:r>
          </a:p>
        </p:txBody>
      </p:sp>
      <p:sp>
        <p:nvSpPr>
          <p:cNvPr id="90115" name="Rectangle 3"/>
          <p:cNvSpPr>
            <a:spLocks noGrp="1" noChangeArrowheads="1"/>
          </p:cNvSpPr>
          <p:nvPr>
            <p:ph type="body" idx="1"/>
          </p:nvPr>
        </p:nvSpPr>
        <p:spPr/>
        <p:txBody>
          <a:bodyPr/>
          <a:lstStyle/>
          <a:p>
            <a:r>
              <a:rPr lang="en-US" altLang="en-US"/>
              <a:t>A port is usually own and created by the receiving process</a:t>
            </a:r>
          </a:p>
          <a:p>
            <a:r>
              <a:rPr lang="en-US" altLang="en-US"/>
              <a:t>The port is destroyed when the receiver terminates</a:t>
            </a:r>
          </a:p>
          <a:p>
            <a:r>
              <a:rPr lang="en-US" altLang="en-US"/>
              <a:t>The OS creates a mailbox on behalf of a process (which becomes the owner)</a:t>
            </a:r>
          </a:p>
          <a:p>
            <a:r>
              <a:rPr lang="en-US" altLang="en-US"/>
              <a:t>The mailbox is destroyed at the owner’s request or when the owner terminates</a:t>
            </a:r>
          </a:p>
          <a:p>
            <a:endParaRPr lang="en-US"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64E5BF21-6972-4567-AA1D-7B643348FCE6}" type="slidenum">
              <a:rPr lang="en-US" altLang="en-US"/>
              <a:pPr/>
              <a:t>67</a:t>
            </a:fld>
            <a:endParaRPr lang="en-US" altLang="en-US"/>
          </a:p>
        </p:txBody>
      </p:sp>
      <p:sp>
        <p:nvSpPr>
          <p:cNvPr id="91138" name="Rectangle 2"/>
          <p:cNvSpPr>
            <a:spLocks noGrp="1" noChangeArrowheads="1"/>
          </p:cNvSpPr>
          <p:nvPr>
            <p:ph type="title"/>
          </p:nvPr>
        </p:nvSpPr>
        <p:spPr/>
        <p:txBody>
          <a:bodyPr/>
          <a:lstStyle/>
          <a:p>
            <a:r>
              <a:rPr lang="en-US" altLang="en-US"/>
              <a:t>Message format</a:t>
            </a:r>
          </a:p>
        </p:txBody>
      </p:sp>
      <p:sp>
        <p:nvSpPr>
          <p:cNvPr id="91139" name="Rectangle 3"/>
          <p:cNvSpPr>
            <a:spLocks noGrp="1" noChangeArrowheads="1"/>
          </p:cNvSpPr>
          <p:nvPr>
            <p:ph type="body" sz="half" idx="1"/>
          </p:nvPr>
        </p:nvSpPr>
        <p:spPr>
          <a:xfrm>
            <a:off x="1028700" y="1295400"/>
            <a:ext cx="3924300" cy="5029200"/>
          </a:xfrm>
        </p:spPr>
        <p:txBody>
          <a:bodyPr/>
          <a:lstStyle/>
          <a:p>
            <a:r>
              <a:rPr lang="en-US" altLang="en-US" sz="2400"/>
              <a:t>Consists of header and  body of message</a:t>
            </a:r>
          </a:p>
          <a:p>
            <a:r>
              <a:rPr lang="en-US" altLang="en-US" sz="2400"/>
              <a:t>In Unix: no ID, only message type</a:t>
            </a:r>
          </a:p>
          <a:p>
            <a:r>
              <a:rPr lang="en-US" altLang="en-US" sz="2400"/>
              <a:t>control info: </a:t>
            </a:r>
          </a:p>
          <a:p>
            <a:pPr lvl="1"/>
            <a:r>
              <a:rPr lang="en-US" altLang="en-US" sz="2200"/>
              <a:t>what to do if run out of buffer space</a:t>
            </a:r>
          </a:p>
          <a:p>
            <a:pPr lvl="1"/>
            <a:r>
              <a:rPr lang="en-US" altLang="en-US" sz="2200"/>
              <a:t>sequence numbers</a:t>
            </a:r>
          </a:p>
          <a:p>
            <a:pPr lvl="1"/>
            <a:r>
              <a:rPr lang="en-US" altLang="en-US" sz="2200"/>
              <a:t>priority...</a:t>
            </a:r>
          </a:p>
          <a:p>
            <a:r>
              <a:rPr lang="en-US" altLang="en-US" sz="2200" b="0"/>
              <a:t>Queuing discipline: usually FIFO but can also include priorities</a:t>
            </a:r>
            <a:endParaRPr lang="en-US" altLang="en-US" sz="2400"/>
          </a:p>
        </p:txBody>
      </p:sp>
      <p:graphicFrame>
        <p:nvGraphicFramePr>
          <p:cNvPr id="91141" name="Object 5"/>
          <p:cNvGraphicFramePr>
            <a:graphicFrameLocks noChangeAspect="1"/>
          </p:cNvGraphicFramePr>
          <p:nvPr/>
        </p:nvGraphicFramePr>
        <p:xfrm>
          <a:off x="5029200" y="1752600"/>
          <a:ext cx="3810000" cy="3709988"/>
        </p:xfrm>
        <a:graphic>
          <a:graphicData uri="http://schemas.openxmlformats.org/presentationml/2006/ole">
            <mc:AlternateContent xmlns:mc="http://schemas.openxmlformats.org/markup-compatibility/2006">
              <mc:Choice xmlns:v="urn:schemas-microsoft-com:vml" Requires="v">
                <p:oleObj spid="_x0000_s91143" name="Artwork" r:id="rId4" imgW="2924583" imgH="2847619" progId="Adobe.Illustrator.7">
                  <p:embed/>
                </p:oleObj>
              </mc:Choice>
              <mc:Fallback>
                <p:oleObj name="Artwork" r:id="rId4" imgW="2924583" imgH="2847619" progId="Adobe.Illustrator.7">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1752600"/>
                        <a:ext cx="3810000" cy="370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295BFBD-A1AE-4292-BA20-9E5F5FDF971F}" type="slidenum">
              <a:rPr lang="en-US" altLang="en-US"/>
              <a:pPr/>
              <a:t>68</a:t>
            </a:fld>
            <a:endParaRPr lang="en-US" altLang="en-US"/>
          </a:p>
        </p:txBody>
      </p:sp>
      <p:sp>
        <p:nvSpPr>
          <p:cNvPr id="92162" name="Rectangle 2"/>
          <p:cNvSpPr>
            <a:spLocks noGrp="1" noChangeArrowheads="1"/>
          </p:cNvSpPr>
          <p:nvPr>
            <p:ph type="title"/>
          </p:nvPr>
        </p:nvSpPr>
        <p:spPr/>
        <p:txBody>
          <a:bodyPr/>
          <a:lstStyle/>
          <a:p>
            <a:r>
              <a:rPr lang="en-US" altLang="en-US"/>
              <a:t>Enforcing mutual exclusion with message passing</a:t>
            </a:r>
          </a:p>
        </p:txBody>
      </p:sp>
      <p:sp>
        <p:nvSpPr>
          <p:cNvPr id="92163" name="Rectangle 3"/>
          <p:cNvSpPr>
            <a:spLocks noGrp="1" noChangeArrowheads="1"/>
          </p:cNvSpPr>
          <p:nvPr>
            <p:ph type="body" sz="half" idx="1"/>
          </p:nvPr>
        </p:nvSpPr>
        <p:spPr>
          <a:xfrm>
            <a:off x="1028700" y="1447800"/>
            <a:ext cx="3924300" cy="4953000"/>
          </a:xfrm>
        </p:spPr>
        <p:txBody>
          <a:bodyPr/>
          <a:lstStyle/>
          <a:p>
            <a:r>
              <a:rPr lang="en-US" altLang="en-US" sz="2400"/>
              <a:t>create  a mailbox </a:t>
            </a:r>
            <a:r>
              <a:rPr lang="en-US" altLang="en-US" sz="2400" b="0" i="1"/>
              <a:t>mutex</a:t>
            </a:r>
            <a:r>
              <a:rPr lang="en-US" altLang="en-US" sz="2400"/>
              <a:t> shared by n processes</a:t>
            </a:r>
          </a:p>
          <a:p>
            <a:r>
              <a:rPr lang="en-US" altLang="en-US" sz="2400"/>
              <a:t>send() is non blocking </a:t>
            </a:r>
          </a:p>
          <a:p>
            <a:r>
              <a:rPr lang="en-US" altLang="en-US" sz="2400"/>
              <a:t>receive() blocks when </a:t>
            </a:r>
            <a:r>
              <a:rPr lang="en-US" altLang="en-US" sz="2400" b="0" i="1"/>
              <a:t>mutex</a:t>
            </a:r>
            <a:r>
              <a:rPr lang="en-US" altLang="en-US" sz="2400"/>
              <a:t> is empty</a:t>
            </a:r>
          </a:p>
          <a:p>
            <a:r>
              <a:rPr lang="en-US" altLang="en-US" sz="2400"/>
              <a:t>Initialization: send(</a:t>
            </a:r>
            <a:r>
              <a:rPr lang="en-US" altLang="en-US" sz="2400" b="0" i="1"/>
              <a:t>mutex</a:t>
            </a:r>
            <a:r>
              <a:rPr lang="en-US" altLang="en-US" sz="2400"/>
              <a:t>, “go”);</a:t>
            </a:r>
          </a:p>
          <a:p>
            <a:r>
              <a:rPr lang="en-US" altLang="en-US" sz="2400"/>
              <a:t>The first Pi who executes receive() will enter CS. Others will be blocked until Pi resends msg. </a:t>
            </a:r>
          </a:p>
        </p:txBody>
      </p:sp>
      <p:sp>
        <p:nvSpPr>
          <p:cNvPr id="92165" name="Text Box 5"/>
          <p:cNvSpPr txBox="1">
            <a:spLocks noChangeArrowheads="1"/>
          </p:cNvSpPr>
          <p:nvPr/>
        </p:nvSpPr>
        <p:spPr bwMode="auto">
          <a:xfrm>
            <a:off x="5126038" y="1905000"/>
            <a:ext cx="4017962"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Process Pi:</a:t>
            </a:r>
          </a:p>
          <a:p>
            <a:r>
              <a:rPr lang="en-US" altLang="en-US" b="1">
                <a:latin typeface="Courier New" panose="02070309020205020404" pitchFamily="49" charset="0"/>
              </a:rPr>
              <a:t>var msg: message;</a:t>
            </a:r>
          </a:p>
          <a:p>
            <a:r>
              <a:rPr lang="en-US" altLang="en-US" b="1">
                <a:latin typeface="Courier New" panose="02070309020205020404" pitchFamily="49" charset="0"/>
              </a:rPr>
              <a:t>repeat</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receive(mutex,msg);</a:t>
            </a:r>
            <a:endParaRPr lang="en-US" altLang="en-US" b="1">
              <a:latin typeface="Courier New" panose="02070309020205020404" pitchFamily="49" charset="0"/>
            </a:endParaRPr>
          </a:p>
          <a:p>
            <a:r>
              <a:rPr lang="en-US" altLang="en-US" b="1">
                <a:latin typeface="Courier New" panose="02070309020205020404" pitchFamily="49" charset="0"/>
              </a:rPr>
              <a:t>  CS</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send(mutex,msg);</a:t>
            </a:r>
            <a:endParaRPr lang="en-US" altLang="en-US" b="1">
              <a:latin typeface="Courier New" panose="02070309020205020404" pitchFamily="49" charset="0"/>
            </a:endParaRPr>
          </a:p>
          <a:p>
            <a:r>
              <a:rPr lang="en-US" altLang="en-US" b="1">
                <a:latin typeface="Courier New" panose="02070309020205020404" pitchFamily="49" charset="0"/>
              </a:rPr>
              <a:t>  RS</a:t>
            </a:r>
          </a:p>
          <a:p>
            <a:r>
              <a:rPr lang="en-US" altLang="en-US" b="1">
                <a:latin typeface="Courier New" panose="02070309020205020404" pitchFamily="49" charset="0"/>
              </a:rPr>
              <a:t>forever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DE643C9-BD72-49F1-99CB-0FDD360ABC32}" type="slidenum">
              <a:rPr lang="en-US" altLang="en-US"/>
              <a:pPr/>
              <a:t>69</a:t>
            </a:fld>
            <a:endParaRPr lang="en-US" altLang="en-US"/>
          </a:p>
        </p:txBody>
      </p:sp>
      <p:sp>
        <p:nvSpPr>
          <p:cNvPr id="94210" name="Rectangle 2"/>
          <p:cNvSpPr>
            <a:spLocks noGrp="1" noChangeArrowheads="1"/>
          </p:cNvSpPr>
          <p:nvPr>
            <p:ph type="title"/>
          </p:nvPr>
        </p:nvSpPr>
        <p:spPr/>
        <p:txBody>
          <a:bodyPr/>
          <a:lstStyle/>
          <a:p>
            <a:r>
              <a:rPr lang="en-US" altLang="en-US"/>
              <a:t>The bounded-buffer P/C problem with message passing</a:t>
            </a:r>
          </a:p>
        </p:txBody>
      </p:sp>
      <p:sp>
        <p:nvSpPr>
          <p:cNvPr id="94211" name="Rectangle 3"/>
          <p:cNvSpPr>
            <a:spLocks noGrp="1" noChangeArrowheads="1"/>
          </p:cNvSpPr>
          <p:nvPr>
            <p:ph type="body" idx="1"/>
          </p:nvPr>
        </p:nvSpPr>
        <p:spPr>
          <a:xfrm>
            <a:off x="1066800" y="1447800"/>
            <a:ext cx="7886700" cy="5029200"/>
          </a:xfrm>
        </p:spPr>
        <p:txBody>
          <a:bodyPr/>
          <a:lstStyle/>
          <a:p>
            <a:r>
              <a:rPr lang="en-US" altLang="en-US" sz="2600"/>
              <a:t>We will now make use of messages</a:t>
            </a:r>
          </a:p>
          <a:p>
            <a:r>
              <a:rPr lang="en-US" altLang="en-US" sz="2600"/>
              <a:t>The producer place items (inside messages) in the mailbox </a:t>
            </a:r>
            <a:r>
              <a:rPr lang="en-US" altLang="en-US" sz="2600" b="0" i="1"/>
              <a:t>mayconsume</a:t>
            </a:r>
            <a:r>
              <a:rPr lang="en-US" altLang="en-US" sz="2600"/>
              <a:t> </a:t>
            </a:r>
          </a:p>
          <a:p>
            <a:r>
              <a:rPr lang="en-US" altLang="en-US" sz="2600" b="0" i="1"/>
              <a:t>mayconsume</a:t>
            </a:r>
            <a:r>
              <a:rPr lang="en-US" altLang="en-US" sz="2600"/>
              <a:t> acts as our buffer: consumer can consume item when at least one message is present</a:t>
            </a:r>
          </a:p>
          <a:p>
            <a:r>
              <a:rPr lang="en-US" altLang="en-US" sz="2600"/>
              <a:t>Mailbox </a:t>
            </a:r>
            <a:r>
              <a:rPr lang="en-US" altLang="en-US" sz="2600" b="0" i="1"/>
              <a:t>mayproduce</a:t>
            </a:r>
            <a:r>
              <a:rPr lang="en-US" altLang="en-US" sz="2600"/>
              <a:t> is filled initially with k null messages (k= buffer size)</a:t>
            </a:r>
          </a:p>
          <a:p>
            <a:r>
              <a:rPr lang="en-US" altLang="en-US" sz="2600"/>
              <a:t>The size of </a:t>
            </a:r>
            <a:r>
              <a:rPr lang="en-US" altLang="en-US" sz="2600" b="0" i="1"/>
              <a:t>mayproduce</a:t>
            </a:r>
            <a:r>
              <a:rPr lang="en-US" altLang="en-US" sz="2600"/>
              <a:t> shrinks with each production and grows with each consumption</a:t>
            </a:r>
          </a:p>
          <a:p>
            <a:r>
              <a:rPr lang="en-US" altLang="en-US" sz="2600"/>
              <a:t>can support multiple producers/consumers</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84508A40-D53A-4050-B18D-116E18C02C52}" type="slidenum">
              <a:rPr lang="en-US" altLang="en-US"/>
              <a:pPr/>
              <a:t>7</a:t>
            </a:fld>
            <a:endParaRPr lang="en-US" altLang="en-US"/>
          </a:p>
        </p:txBody>
      </p:sp>
      <p:sp>
        <p:nvSpPr>
          <p:cNvPr id="22530" name="Rectangle 1026"/>
          <p:cNvSpPr>
            <a:spLocks noGrp="1" noChangeArrowheads="1"/>
          </p:cNvSpPr>
          <p:nvPr>
            <p:ph type="title"/>
          </p:nvPr>
        </p:nvSpPr>
        <p:spPr>
          <a:xfrm>
            <a:off x="1066800" y="228600"/>
            <a:ext cx="7885113" cy="762000"/>
          </a:xfrm>
        </p:spPr>
        <p:txBody>
          <a:bodyPr/>
          <a:lstStyle/>
          <a:p>
            <a:r>
              <a:rPr lang="en-US" altLang="en-US"/>
              <a:t>Framework for analysis of solutions</a:t>
            </a:r>
          </a:p>
        </p:txBody>
      </p:sp>
      <p:sp>
        <p:nvSpPr>
          <p:cNvPr id="22531" name="Rectangle 1027"/>
          <p:cNvSpPr>
            <a:spLocks noGrp="1" noChangeArrowheads="1"/>
          </p:cNvSpPr>
          <p:nvPr>
            <p:ph type="body" sz="half" idx="1"/>
          </p:nvPr>
        </p:nvSpPr>
        <p:spPr>
          <a:xfrm>
            <a:off x="990600" y="990600"/>
            <a:ext cx="3886200" cy="3124200"/>
          </a:xfrm>
        </p:spPr>
        <p:txBody>
          <a:bodyPr/>
          <a:lstStyle/>
          <a:p>
            <a:r>
              <a:rPr lang="en-US" altLang="en-US" sz="2400"/>
              <a:t>Each process executes at nonzero speed but no assumption on the relative speed of n processes</a:t>
            </a:r>
          </a:p>
          <a:p>
            <a:r>
              <a:rPr lang="en-US" altLang="en-US" sz="2400"/>
              <a:t>General structure of a process:</a:t>
            </a:r>
          </a:p>
        </p:txBody>
      </p:sp>
      <p:sp>
        <p:nvSpPr>
          <p:cNvPr id="22532" name="Rectangle 1028"/>
          <p:cNvSpPr>
            <a:spLocks noGrp="1" noChangeArrowheads="1"/>
          </p:cNvSpPr>
          <p:nvPr>
            <p:ph type="body" sz="half" idx="2"/>
          </p:nvPr>
        </p:nvSpPr>
        <p:spPr>
          <a:xfrm>
            <a:off x="5029200" y="1066800"/>
            <a:ext cx="3810000" cy="5486400"/>
          </a:xfrm>
        </p:spPr>
        <p:txBody>
          <a:bodyPr/>
          <a:lstStyle/>
          <a:p>
            <a:r>
              <a:rPr lang="en-US" altLang="en-US" sz="2400"/>
              <a:t>many CPU may be present but memory hardware prevents simultaneous access to the same memory location</a:t>
            </a:r>
          </a:p>
          <a:p>
            <a:r>
              <a:rPr lang="en-US" altLang="en-US" sz="2400"/>
              <a:t>No assumption about order of interleaved execution </a:t>
            </a:r>
          </a:p>
          <a:p>
            <a:r>
              <a:rPr lang="en-US" altLang="en-US" sz="2400"/>
              <a:t>For solutions: we need to specify entry and exit sections </a:t>
            </a:r>
          </a:p>
          <a:p>
            <a:endParaRPr lang="en-US" altLang="en-US" sz="2400"/>
          </a:p>
        </p:txBody>
      </p:sp>
      <p:sp>
        <p:nvSpPr>
          <p:cNvPr id="22533" name="Rectangle 1029"/>
          <p:cNvSpPr>
            <a:spLocks noChangeArrowheads="1"/>
          </p:cNvSpPr>
          <p:nvPr/>
        </p:nvSpPr>
        <p:spPr bwMode="auto">
          <a:xfrm>
            <a:off x="1143000" y="4191000"/>
            <a:ext cx="3835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latin typeface="Courier New" panose="02070309020205020404" pitchFamily="49" charset="0"/>
              </a:rPr>
              <a:t>repeat</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entry section</a:t>
            </a:r>
            <a:endParaRPr lang="en-US" altLang="en-US" b="1">
              <a:latin typeface="Courier New" panose="02070309020205020404" pitchFamily="49" charset="0"/>
            </a:endParaRPr>
          </a:p>
          <a:p>
            <a:r>
              <a:rPr lang="en-US" altLang="en-US" b="1">
                <a:latin typeface="Courier New" panose="02070309020205020404" pitchFamily="49" charset="0"/>
              </a:rPr>
              <a:t>   critical section</a:t>
            </a:r>
          </a:p>
          <a:p>
            <a:r>
              <a:rPr lang="en-US" altLang="en-US" b="1">
                <a:latin typeface="Courier New" panose="02070309020205020404" pitchFamily="49" charset="0"/>
              </a:rPr>
              <a:t>  </a:t>
            </a:r>
            <a:r>
              <a:rPr lang="en-US" altLang="en-US" b="1">
                <a:solidFill>
                  <a:schemeClr val="hlink"/>
                </a:solidFill>
                <a:latin typeface="Courier New" panose="02070309020205020404" pitchFamily="49" charset="0"/>
              </a:rPr>
              <a:t>exit section</a:t>
            </a:r>
            <a:endParaRPr lang="en-US" altLang="en-US" b="1">
              <a:latin typeface="Courier New" panose="02070309020205020404" pitchFamily="49" charset="0"/>
            </a:endParaRPr>
          </a:p>
          <a:p>
            <a:r>
              <a:rPr lang="en-US" altLang="en-US" b="1">
                <a:latin typeface="Courier New" panose="02070309020205020404" pitchFamily="49" charset="0"/>
              </a:rPr>
              <a:t>   remainder section</a:t>
            </a:r>
          </a:p>
          <a:p>
            <a:r>
              <a:rPr lang="en-US" altLang="en-US" b="1">
                <a:latin typeface="Courier New" panose="02070309020205020404" pitchFamily="49" charset="0"/>
              </a:rPr>
              <a:t>forever</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107D150F-4023-4F3B-B076-47D1624366E2}" type="slidenum">
              <a:rPr lang="en-US" altLang="en-US"/>
              <a:pPr/>
              <a:t>70</a:t>
            </a:fld>
            <a:endParaRPr lang="en-US" altLang="en-US"/>
          </a:p>
        </p:txBody>
      </p:sp>
      <p:sp>
        <p:nvSpPr>
          <p:cNvPr id="95234" name="Rectangle 2"/>
          <p:cNvSpPr>
            <a:spLocks noGrp="1" noChangeArrowheads="1"/>
          </p:cNvSpPr>
          <p:nvPr>
            <p:ph type="title"/>
          </p:nvPr>
        </p:nvSpPr>
        <p:spPr>
          <a:xfrm>
            <a:off x="1066800" y="304800"/>
            <a:ext cx="7885113" cy="962025"/>
          </a:xfrm>
        </p:spPr>
        <p:txBody>
          <a:bodyPr/>
          <a:lstStyle/>
          <a:p>
            <a:r>
              <a:rPr lang="en-US" altLang="en-US"/>
              <a:t>The bounded-buffer P/C problem with message passing</a:t>
            </a:r>
          </a:p>
        </p:txBody>
      </p:sp>
      <p:sp>
        <p:nvSpPr>
          <p:cNvPr id="95235" name="Text Box 3"/>
          <p:cNvSpPr txBox="1">
            <a:spLocks noChangeArrowheads="1"/>
          </p:cNvSpPr>
          <p:nvPr/>
        </p:nvSpPr>
        <p:spPr bwMode="auto">
          <a:xfrm>
            <a:off x="1295400" y="1568450"/>
            <a:ext cx="445135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latin typeface="Courier New" panose="02070309020205020404" pitchFamily="49" charset="0"/>
              </a:rPr>
              <a:t>Producer:</a:t>
            </a:r>
          </a:p>
          <a:p>
            <a:r>
              <a:rPr lang="en-US" altLang="en-US" sz="2000" b="1">
                <a:latin typeface="Courier New" panose="02070309020205020404" pitchFamily="49" charset="0"/>
              </a:rPr>
              <a:t>var pmsg: message;</a:t>
            </a:r>
          </a:p>
          <a:p>
            <a:r>
              <a:rPr lang="en-US" altLang="en-US" sz="2000" b="1">
                <a:latin typeface="Courier New" panose="02070309020205020404" pitchFamily="49" charset="0"/>
              </a:rPr>
              <a:t>repeat</a:t>
            </a:r>
          </a:p>
          <a:p>
            <a:r>
              <a:rPr lang="en-US" altLang="en-US" sz="2000" b="1">
                <a:latin typeface="Courier New" panose="02070309020205020404" pitchFamily="49" charset="0"/>
              </a:rPr>
              <a:t>  receive(mayproduce, pmsg);</a:t>
            </a:r>
          </a:p>
          <a:p>
            <a:r>
              <a:rPr lang="en-US" altLang="en-US" sz="2000" b="1">
                <a:latin typeface="Courier New" panose="02070309020205020404" pitchFamily="49" charset="0"/>
              </a:rPr>
              <a:t>  pmsg:= produce();</a:t>
            </a:r>
          </a:p>
          <a:p>
            <a:r>
              <a:rPr lang="en-US" altLang="en-US" sz="2000" b="1">
                <a:latin typeface="Courier New" panose="02070309020205020404" pitchFamily="49" charset="0"/>
              </a:rPr>
              <a:t>  send(mayconsume, pmsg);</a:t>
            </a:r>
            <a:endParaRPr lang="en-US" altLang="en-US" sz="2000" b="1">
              <a:solidFill>
                <a:schemeClr val="hlink"/>
              </a:solidFill>
              <a:latin typeface="Courier New" panose="02070309020205020404" pitchFamily="49" charset="0"/>
            </a:endParaRPr>
          </a:p>
          <a:p>
            <a:r>
              <a:rPr lang="en-US" altLang="en-US" sz="2000" b="1">
                <a:latin typeface="Courier New" panose="02070309020205020404" pitchFamily="49" charset="0"/>
              </a:rPr>
              <a:t>forever</a:t>
            </a:r>
          </a:p>
          <a:p>
            <a:endParaRPr lang="en-US" altLang="en-US" sz="2000" b="1">
              <a:latin typeface="Courier New" panose="02070309020205020404" pitchFamily="49" charset="0"/>
            </a:endParaRPr>
          </a:p>
          <a:p>
            <a:r>
              <a:rPr lang="en-US" altLang="en-US" sz="2000" b="1">
                <a:latin typeface="Courier New" panose="02070309020205020404" pitchFamily="49" charset="0"/>
              </a:rPr>
              <a:t>Consumer:</a:t>
            </a:r>
          </a:p>
          <a:p>
            <a:r>
              <a:rPr lang="en-US" altLang="en-US" sz="2000" b="1">
                <a:latin typeface="Courier New" panose="02070309020205020404" pitchFamily="49" charset="0"/>
              </a:rPr>
              <a:t>var cmsg: message;</a:t>
            </a:r>
          </a:p>
          <a:p>
            <a:r>
              <a:rPr lang="en-US" altLang="en-US" sz="2000" b="1">
                <a:latin typeface="Courier New" panose="02070309020205020404" pitchFamily="49" charset="0"/>
              </a:rPr>
              <a:t>repeat</a:t>
            </a:r>
          </a:p>
          <a:p>
            <a:r>
              <a:rPr lang="en-US" altLang="en-US" sz="2000" b="1">
                <a:latin typeface="Courier New" panose="02070309020205020404" pitchFamily="49" charset="0"/>
              </a:rPr>
              <a:t>  receive(mayconsume, cmsg);</a:t>
            </a:r>
          </a:p>
          <a:p>
            <a:r>
              <a:rPr lang="en-US" altLang="en-US" sz="2000" b="1">
                <a:latin typeface="Courier New" panose="02070309020205020404" pitchFamily="49" charset="0"/>
              </a:rPr>
              <a:t>  consume(cmsg);</a:t>
            </a:r>
          </a:p>
          <a:p>
            <a:r>
              <a:rPr lang="en-US" altLang="en-US" sz="2000" b="1">
                <a:latin typeface="Courier New" panose="02070309020205020404" pitchFamily="49" charset="0"/>
              </a:rPr>
              <a:t>  send(mayproduce, null);</a:t>
            </a:r>
            <a:endParaRPr lang="en-US" altLang="en-US" sz="2000" b="1">
              <a:solidFill>
                <a:schemeClr val="hlink"/>
              </a:solidFill>
              <a:latin typeface="Courier New" panose="02070309020205020404" pitchFamily="49" charset="0"/>
            </a:endParaRPr>
          </a:p>
          <a:p>
            <a:r>
              <a:rPr lang="en-US" altLang="en-US" sz="2000" b="1">
                <a:latin typeface="Courier New" panose="02070309020205020404" pitchFamily="49" charset="0"/>
              </a:rPr>
              <a:t>forever</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DB457C-F460-45FF-8929-4925CD15BFD5}" type="slidenum">
              <a:rPr lang="en-US" altLang="en-US"/>
              <a:pPr/>
              <a:t>71</a:t>
            </a:fld>
            <a:endParaRPr lang="en-US" altLang="en-US"/>
          </a:p>
        </p:txBody>
      </p:sp>
      <p:sp>
        <p:nvSpPr>
          <p:cNvPr id="96258" name="Rectangle 2"/>
          <p:cNvSpPr>
            <a:spLocks noGrp="1" noChangeArrowheads="1"/>
          </p:cNvSpPr>
          <p:nvPr>
            <p:ph type="title"/>
          </p:nvPr>
        </p:nvSpPr>
        <p:spPr/>
        <p:txBody>
          <a:bodyPr/>
          <a:lstStyle/>
          <a:p>
            <a:r>
              <a:rPr lang="en-US" altLang="en-US"/>
              <a:t>Unix SVR4 concurrency mechanisms</a:t>
            </a:r>
          </a:p>
        </p:txBody>
      </p:sp>
      <p:sp>
        <p:nvSpPr>
          <p:cNvPr id="96259" name="Rectangle 3"/>
          <p:cNvSpPr>
            <a:spLocks noGrp="1" noChangeArrowheads="1"/>
          </p:cNvSpPr>
          <p:nvPr>
            <p:ph type="body" idx="1"/>
          </p:nvPr>
        </p:nvSpPr>
        <p:spPr/>
        <p:txBody>
          <a:bodyPr/>
          <a:lstStyle/>
          <a:p>
            <a:r>
              <a:rPr lang="en-US" altLang="en-US"/>
              <a:t>To communicate data across processes:</a:t>
            </a:r>
          </a:p>
          <a:p>
            <a:pPr lvl="1"/>
            <a:r>
              <a:rPr lang="en-US" altLang="en-US"/>
              <a:t>Pipes</a:t>
            </a:r>
          </a:p>
          <a:p>
            <a:pPr lvl="1"/>
            <a:r>
              <a:rPr lang="en-US" altLang="en-US"/>
              <a:t>Messages</a:t>
            </a:r>
          </a:p>
          <a:p>
            <a:pPr lvl="1"/>
            <a:r>
              <a:rPr lang="en-US" altLang="en-US"/>
              <a:t>Shared memory</a:t>
            </a:r>
          </a:p>
          <a:p>
            <a:r>
              <a:rPr lang="en-US" altLang="en-US"/>
              <a:t>To trigger actions by other processes: </a:t>
            </a:r>
          </a:p>
          <a:p>
            <a:pPr lvl="1"/>
            <a:r>
              <a:rPr lang="en-US" altLang="en-US"/>
              <a:t>Signals</a:t>
            </a:r>
          </a:p>
          <a:p>
            <a:pPr lvl="1"/>
            <a:r>
              <a:rPr lang="en-US" altLang="en-US"/>
              <a:t>Semaphores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C38C99-2167-45E3-B397-BA8879F2B3F4}" type="slidenum">
              <a:rPr lang="en-US" altLang="en-US"/>
              <a:pPr/>
              <a:t>72</a:t>
            </a:fld>
            <a:endParaRPr lang="en-US" altLang="en-US"/>
          </a:p>
        </p:txBody>
      </p:sp>
      <p:sp>
        <p:nvSpPr>
          <p:cNvPr id="97282" name="Rectangle 2"/>
          <p:cNvSpPr>
            <a:spLocks noGrp="1" noChangeArrowheads="1"/>
          </p:cNvSpPr>
          <p:nvPr>
            <p:ph type="title"/>
          </p:nvPr>
        </p:nvSpPr>
        <p:spPr>
          <a:xfrm>
            <a:off x="1030288" y="325438"/>
            <a:ext cx="7885112" cy="665162"/>
          </a:xfrm>
        </p:spPr>
        <p:txBody>
          <a:bodyPr/>
          <a:lstStyle/>
          <a:p>
            <a:r>
              <a:rPr lang="en-US" altLang="en-US"/>
              <a:t>Unix Pipes</a:t>
            </a:r>
          </a:p>
        </p:txBody>
      </p:sp>
      <p:sp>
        <p:nvSpPr>
          <p:cNvPr id="97283" name="Rectangle 3"/>
          <p:cNvSpPr>
            <a:spLocks noGrp="1" noChangeArrowheads="1"/>
          </p:cNvSpPr>
          <p:nvPr>
            <p:ph type="body" idx="1"/>
          </p:nvPr>
        </p:nvSpPr>
        <p:spPr>
          <a:xfrm>
            <a:off x="990600" y="1066800"/>
            <a:ext cx="8001000" cy="5486400"/>
          </a:xfrm>
        </p:spPr>
        <p:txBody>
          <a:bodyPr/>
          <a:lstStyle/>
          <a:p>
            <a:r>
              <a:rPr lang="en-US" altLang="en-US" sz="2400"/>
              <a:t>A shared bounded FIFO queue written by one process and read by another</a:t>
            </a:r>
          </a:p>
          <a:p>
            <a:pPr lvl="1"/>
            <a:r>
              <a:rPr lang="en-US" altLang="en-US" sz="2400"/>
              <a:t>based on the producer/consumer model</a:t>
            </a:r>
          </a:p>
          <a:p>
            <a:pPr lvl="1"/>
            <a:r>
              <a:rPr lang="en-US" altLang="en-US" sz="2400"/>
              <a:t>OS enforces Mutual Exclusion: only one process at a time can access the pipe</a:t>
            </a:r>
          </a:p>
          <a:p>
            <a:pPr lvl="1"/>
            <a:r>
              <a:rPr lang="en-US" altLang="en-US" sz="2400"/>
              <a:t>if there is not enough room to write, the producer is blocked, else he writes</a:t>
            </a:r>
          </a:p>
          <a:p>
            <a:pPr lvl="1"/>
            <a:r>
              <a:rPr lang="en-US" altLang="en-US" sz="2400"/>
              <a:t>consumer is blocked if attempting to read more bytes that are currently in the pipe</a:t>
            </a:r>
          </a:p>
          <a:p>
            <a:pPr lvl="1"/>
            <a:r>
              <a:rPr lang="en-US" altLang="en-US" sz="2400"/>
              <a:t>accessed by a file descriptor, like an ordinary file</a:t>
            </a:r>
          </a:p>
          <a:p>
            <a:pPr lvl="1"/>
            <a:r>
              <a:rPr lang="en-US" altLang="en-US" sz="2400"/>
              <a:t>processes sharing the pipe are unaware of each other’s existence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B61A9B-DA4A-48FE-B470-AF02F9A2A050}" type="slidenum">
              <a:rPr lang="en-US" altLang="en-US"/>
              <a:pPr/>
              <a:t>73</a:t>
            </a:fld>
            <a:endParaRPr lang="en-US" altLang="en-US"/>
          </a:p>
        </p:txBody>
      </p:sp>
      <p:sp>
        <p:nvSpPr>
          <p:cNvPr id="98306" name="Rectangle 2"/>
          <p:cNvSpPr>
            <a:spLocks noGrp="1" noChangeArrowheads="1"/>
          </p:cNvSpPr>
          <p:nvPr>
            <p:ph type="title"/>
          </p:nvPr>
        </p:nvSpPr>
        <p:spPr>
          <a:xfrm>
            <a:off x="1030288" y="325438"/>
            <a:ext cx="7885112" cy="665162"/>
          </a:xfrm>
        </p:spPr>
        <p:txBody>
          <a:bodyPr/>
          <a:lstStyle/>
          <a:p>
            <a:r>
              <a:rPr lang="en-US" altLang="en-US"/>
              <a:t>Unix Messages</a:t>
            </a:r>
          </a:p>
        </p:txBody>
      </p:sp>
      <p:sp>
        <p:nvSpPr>
          <p:cNvPr id="98307" name="Rectangle 3"/>
          <p:cNvSpPr>
            <a:spLocks noGrp="1" noChangeArrowheads="1"/>
          </p:cNvSpPr>
          <p:nvPr>
            <p:ph type="body" idx="1"/>
          </p:nvPr>
        </p:nvSpPr>
        <p:spPr>
          <a:xfrm>
            <a:off x="1028700" y="1143000"/>
            <a:ext cx="7886700" cy="5334000"/>
          </a:xfrm>
        </p:spPr>
        <p:txBody>
          <a:bodyPr/>
          <a:lstStyle/>
          <a:p>
            <a:r>
              <a:rPr lang="en-US" altLang="en-US"/>
              <a:t>A process can create or access a message queue (like a mailbox) with the </a:t>
            </a:r>
            <a:r>
              <a:rPr lang="en-US" altLang="en-US" b="0" i="1"/>
              <a:t>msgget</a:t>
            </a:r>
            <a:r>
              <a:rPr lang="en-US" altLang="en-US"/>
              <a:t> system call.</a:t>
            </a:r>
          </a:p>
          <a:p>
            <a:r>
              <a:rPr lang="en-US" altLang="en-US" b="0" i="1"/>
              <a:t>msgsnd</a:t>
            </a:r>
            <a:r>
              <a:rPr lang="en-US" altLang="en-US"/>
              <a:t> and </a:t>
            </a:r>
            <a:r>
              <a:rPr lang="en-US" altLang="en-US" b="0" i="1"/>
              <a:t>msgrcv</a:t>
            </a:r>
            <a:r>
              <a:rPr lang="en-US" altLang="en-US"/>
              <a:t> system calls are used to send and receive messages to a queue</a:t>
            </a:r>
          </a:p>
          <a:p>
            <a:r>
              <a:rPr lang="en-US" altLang="en-US"/>
              <a:t>There is a “type” field in message headers</a:t>
            </a:r>
          </a:p>
          <a:p>
            <a:pPr lvl="1"/>
            <a:r>
              <a:rPr lang="en-US" altLang="en-US"/>
              <a:t>FIFO access within each message type</a:t>
            </a:r>
          </a:p>
          <a:p>
            <a:pPr lvl="1"/>
            <a:r>
              <a:rPr lang="en-US" altLang="en-US"/>
              <a:t>each type defines a communication channel</a:t>
            </a:r>
          </a:p>
          <a:p>
            <a:r>
              <a:rPr lang="en-US" altLang="en-US"/>
              <a:t>Process is blocked (put asleep) when:</a:t>
            </a:r>
          </a:p>
          <a:p>
            <a:pPr lvl="1"/>
            <a:r>
              <a:rPr lang="en-US" altLang="en-US"/>
              <a:t>trying to receive from an empty queue</a:t>
            </a:r>
          </a:p>
          <a:p>
            <a:pPr lvl="1"/>
            <a:r>
              <a:rPr lang="en-US" altLang="en-US"/>
              <a:t>trying to send to a full queue</a:t>
            </a:r>
          </a:p>
          <a:p>
            <a:pPr lvl="1"/>
            <a:endParaRPr lang="en-US" altLang="en-US"/>
          </a:p>
          <a:p>
            <a:endParaRPr lang="en-US" alt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6AF9DA-55FE-4317-AE9B-D93EC395C6A9}" type="slidenum">
              <a:rPr lang="en-US" altLang="en-US"/>
              <a:pPr/>
              <a:t>74</a:t>
            </a:fld>
            <a:endParaRPr lang="en-US" altLang="en-US"/>
          </a:p>
        </p:txBody>
      </p:sp>
      <p:sp>
        <p:nvSpPr>
          <p:cNvPr id="99330" name="Rectangle 2"/>
          <p:cNvSpPr>
            <a:spLocks noGrp="1" noChangeArrowheads="1"/>
          </p:cNvSpPr>
          <p:nvPr>
            <p:ph type="title"/>
          </p:nvPr>
        </p:nvSpPr>
        <p:spPr/>
        <p:txBody>
          <a:bodyPr/>
          <a:lstStyle/>
          <a:p>
            <a:r>
              <a:rPr lang="en-US" altLang="en-US"/>
              <a:t>Shared memory in Unix</a:t>
            </a:r>
          </a:p>
        </p:txBody>
      </p:sp>
      <p:sp>
        <p:nvSpPr>
          <p:cNvPr id="99331" name="Rectangle 3"/>
          <p:cNvSpPr>
            <a:spLocks noGrp="1" noChangeArrowheads="1"/>
          </p:cNvSpPr>
          <p:nvPr>
            <p:ph type="body" idx="1"/>
          </p:nvPr>
        </p:nvSpPr>
        <p:spPr>
          <a:xfrm>
            <a:off x="1066800" y="1600200"/>
            <a:ext cx="7886700" cy="4800600"/>
          </a:xfrm>
        </p:spPr>
        <p:txBody>
          <a:bodyPr/>
          <a:lstStyle/>
          <a:p>
            <a:r>
              <a:rPr lang="en-US" altLang="en-US" sz="2600"/>
              <a:t>A block of virtual memory shared by multiple processes</a:t>
            </a:r>
          </a:p>
          <a:p>
            <a:r>
              <a:rPr lang="en-US" altLang="en-US" sz="2600"/>
              <a:t>The </a:t>
            </a:r>
            <a:r>
              <a:rPr lang="en-US" altLang="en-US" sz="2600" b="0" i="1"/>
              <a:t>shmget</a:t>
            </a:r>
            <a:r>
              <a:rPr lang="en-US" altLang="en-US" sz="2600"/>
              <a:t> system call creates a new region of shared memory or return an existing one</a:t>
            </a:r>
          </a:p>
          <a:p>
            <a:r>
              <a:rPr lang="en-US" altLang="en-US" sz="2600"/>
              <a:t>A process attaches a shared memory region to its virtual address space with the </a:t>
            </a:r>
            <a:r>
              <a:rPr lang="en-US" altLang="en-US" sz="2600" b="0" i="1"/>
              <a:t>shmat </a:t>
            </a:r>
            <a:r>
              <a:rPr lang="en-US" altLang="en-US" sz="2600"/>
              <a:t>system call</a:t>
            </a:r>
          </a:p>
          <a:p>
            <a:r>
              <a:rPr lang="en-US" altLang="en-US" sz="2600"/>
              <a:t>Mutual exclusion must be provided by processes using the shared memory</a:t>
            </a:r>
          </a:p>
          <a:p>
            <a:r>
              <a:rPr lang="en-US" altLang="en-US" sz="2600"/>
              <a:t>Fastest form of IPC provided by Unix</a:t>
            </a:r>
            <a:r>
              <a:rPr lang="en-US" altLang="en-US"/>
              <a: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B3644E1-4566-45F4-977B-44607FCB8EAA}" type="slidenum">
              <a:rPr lang="en-US" altLang="en-US"/>
              <a:pPr/>
              <a:t>75</a:t>
            </a:fld>
            <a:endParaRPr lang="en-US" altLang="en-US"/>
          </a:p>
        </p:txBody>
      </p:sp>
      <p:sp>
        <p:nvSpPr>
          <p:cNvPr id="100354" name="Rectangle 2"/>
          <p:cNvSpPr>
            <a:spLocks noGrp="1" noChangeArrowheads="1"/>
          </p:cNvSpPr>
          <p:nvPr>
            <p:ph type="title"/>
          </p:nvPr>
        </p:nvSpPr>
        <p:spPr>
          <a:xfrm>
            <a:off x="1030288" y="325438"/>
            <a:ext cx="7885112" cy="741362"/>
          </a:xfrm>
        </p:spPr>
        <p:txBody>
          <a:bodyPr/>
          <a:lstStyle/>
          <a:p>
            <a:r>
              <a:rPr lang="en-US" altLang="en-US"/>
              <a:t>Unix signals</a:t>
            </a:r>
          </a:p>
        </p:txBody>
      </p:sp>
      <p:sp>
        <p:nvSpPr>
          <p:cNvPr id="100355" name="Rectangle 3"/>
          <p:cNvSpPr>
            <a:spLocks noGrp="1" noChangeArrowheads="1"/>
          </p:cNvSpPr>
          <p:nvPr>
            <p:ph type="body" idx="1"/>
          </p:nvPr>
        </p:nvSpPr>
        <p:spPr>
          <a:xfrm>
            <a:off x="990600" y="1219200"/>
            <a:ext cx="7924800" cy="5334000"/>
          </a:xfrm>
        </p:spPr>
        <p:txBody>
          <a:bodyPr/>
          <a:lstStyle/>
          <a:p>
            <a:r>
              <a:rPr lang="en-US" altLang="en-US" sz="2400"/>
              <a:t>Similar to hardware interrupts without priorities</a:t>
            </a:r>
          </a:p>
          <a:p>
            <a:r>
              <a:rPr lang="en-US" altLang="en-US" sz="2400"/>
              <a:t>Each signal is represented by a numeric value. Ex:</a:t>
            </a:r>
          </a:p>
          <a:p>
            <a:pPr lvl="1"/>
            <a:r>
              <a:rPr lang="en-US" altLang="en-US" sz="2400"/>
              <a:t>02, SIGINT: to interrupt a process</a:t>
            </a:r>
          </a:p>
          <a:p>
            <a:pPr lvl="1"/>
            <a:r>
              <a:rPr lang="en-US" altLang="en-US" sz="2400"/>
              <a:t>09, SIGKILL: to terminate a process</a:t>
            </a:r>
          </a:p>
          <a:p>
            <a:r>
              <a:rPr lang="en-US" altLang="en-US" sz="2400"/>
              <a:t>Each signal is maintained as a single bit in the process table entry of the receiving process: the bit is set when the corresponding signal arrives (no waiting queues)</a:t>
            </a:r>
          </a:p>
          <a:p>
            <a:r>
              <a:rPr lang="en-US" altLang="en-US" sz="2400"/>
              <a:t>A signal is processed as soon as the process runs in user mode</a:t>
            </a:r>
          </a:p>
          <a:p>
            <a:r>
              <a:rPr lang="en-US" altLang="en-US" sz="2400"/>
              <a:t>A default action (eg: termination) is performed unless a signal handler function is provided for that signal (by using the </a:t>
            </a:r>
            <a:r>
              <a:rPr lang="en-US" altLang="en-US" sz="2400" b="0" i="1"/>
              <a:t>signal</a:t>
            </a:r>
            <a:r>
              <a:rPr lang="en-US" altLang="en-US" sz="2400"/>
              <a:t> system call)</a:t>
            </a:r>
            <a:endParaRPr lang="en-US" alt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DE3AB8-AFFA-4E4A-AC34-5275D22C7126}" type="slidenum">
              <a:rPr lang="en-US" altLang="en-US"/>
              <a:pPr/>
              <a:t>76</a:t>
            </a:fld>
            <a:endParaRPr lang="en-US" altLang="en-US"/>
          </a:p>
        </p:txBody>
      </p:sp>
      <p:sp>
        <p:nvSpPr>
          <p:cNvPr id="101378" name="Rectangle 2"/>
          <p:cNvSpPr>
            <a:spLocks noGrp="1" noChangeArrowheads="1"/>
          </p:cNvSpPr>
          <p:nvPr>
            <p:ph type="title"/>
          </p:nvPr>
        </p:nvSpPr>
        <p:spPr/>
        <p:txBody>
          <a:bodyPr/>
          <a:lstStyle/>
          <a:p>
            <a:r>
              <a:rPr lang="en-US" altLang="en-US"/>
              <a:t>Unix Semaphores</a:t>
            </a:r>
          </a:p>
        </p:txBody>
      </p:sp>
      <p:sp>
        <p:nvSpPr>
          <p:cNvPr id="101379" name="Rectangle 3"/>
          <p:cNvSpPr>
            <a:spLocks noGrp="1" noChangeArrowheads="1"/>
          </p:cNvSpPr>
          <p:nvPr>
            <p:ph type="body" idx="1"/>
          </p:nvPr>
        </p:nvSpPr>
        <p:spPr>
          <a:xfrm>
            <a:off x="990600" y="1371600"/>
            <a:ext cx="7696200" cy="5029200"/>
          </a:xfrm>
        </p:spPr>
        <p:txBody>
          <a:bodyPr/>
          <a:lstStyle/>
          <a:p>
            <a:r>
              <a:rPr lang="en-US" altLang="en-US" sz="2400"/>
              <a:t>Are a generalization of the counting semaphores (more operations are permitted). </a:t>
            </a:r>
          </a:p>
          <a:p>
            <a:r>
              <a:rPr lang="en-US" altLang="en-US" sz="2400"/>
              <a:t>A semaphore includes:</a:t>
            </a:r>
          </a:p>
          <a:p>
            <a:pPr lvl="1"/>
            <a:r>
              <a:rPr lang="en-US" altLang="en-US" sz="2400"/>
              <a:t>the current value S of the semaphore</a:t>
            </a:r>
          </a:p>
          <a:p>
            <a:pPr lvl="1"/>
            <a:r>
              <a:rPr lang="en-US" altLang="en-US" sz="2400"/>
              <a:t>number of processes waiting for S to increase</a:t>
            </a:r>
          </a:p>
          <a:p>
            <a:pPr lvl="1"/>
            <a:r>
              <a:rPr lang="en-US" altLang="en-US" sz="2400"/>
              <a:t>number of processes waiting for S to be 0</a:t>
            </a:r>
          </a:p>
          <a:p>
            <a:r>
              <a:rPr lang="en-US" altLang="en-US" sz="2400"/>
              <a:t>We have queues of processes that are blocked on a semaphore</a:t>
            </a:r>
          </a:p>
          <a:p>
            <a:r>
              <a:rPr lang="en-US" altLang="en-US" sz="2400"/>
              <a:t>The system call </a:t>
            </a:r>
            <a:r>
              <a:rPr lang="en-US" altLang="en-US" sz="2400" b="0" i="1"/>
              <a:t>semget</a:t>
            </a:r>
            <a:r>
              <a:rPr lang="en-US" altLang="en-US" sz="2400"/>
              <a:t> creates an array of semaphores</a:t>
            </a:r>
          </a:p>
          <a:p>
            <a:r>
              <a:rPr lang="en-US" altLang="en-US" sz="2400"/>
              <a:t>The system call </a:t>
            </a:r>
            <a:r>
              <a:rPr lang="en-US" altLang="en-US" sz="2400" b="0" i="1"/>
              <a:t>semop</a:t>
            </a:r>
            <a:r>
              <a:rPr lang="en-US" altLang="en-US" sz="2400"/>
              <a:t> performs a list of operations: one on each semaphore (atomically)</a:t>
            </a:r>
            <a:endParaRPr lang="en-US" alt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E9A3EAD-AFE6-4A4F-812C-FBC32B5AB7DF}" type="slidenum">
              <a:rPr lang="en-US" altLang="en-US"/>
              <a:pPr/>
              <a:t>77</a:t>
            </a:fld>
            <a:endParaRPr lang="en-US" altLang="en-US"/>
          </a:p>
        </p:txBody>
      </p:sp>
      <p:sp>
        <p:nvSpPr>
          <p:cNvPr id="102402" name="Rectangle 2"/>
          <p:cNvSpPr>
            <a:spLocks noGrp="1" noChangeArrowheads="1"/>
          </p:cNvSpPr>
          <p:nvPr>
            <p:ph type="title"/>
          </p:nvPr>
        </p:nvSpPr>
        <p:spPr/>
        <p:txBody>
          <a:bodyPr/>
          <a:lstStyle/>
          <a:p>
            <a:r>
              <a:rPr lang="en-US" altLang="en-US"/>
              <a:t>Unix Semaphores</a:t>
            </a:r>
          </a:p>
        </p:txBody>
      </p:sp>
      <p:sp>
        <p:nvSpPr>
          <p:cNvPr id="102403" name="Rectangle 3"/>
          <p:cNvSpPr>
            <a:spLocks noGrp="1" noChangeArrowheads="1"/>
          </p:cNvSpPr>
          <p:nvPr>
            <p:ph type="body" idx="1"/>
          </p:nvPr>
        </p:nvSpPr>
        <p:spPr>
          <a:xfrm>
            <a:off x="1028700" y="1447800"/>
            <a:ext cx="7886700" cy="4648200"/>
          </a:xfrm>
        </p:spPr>
        <p:txBody>
          <a:bodyPr/>
          <a:lstStyle/>
          <a:p>
            <a:r>
              <a:rPr lang="en-US" altLang="en-US"/>
              <a:t>Each operation to be done is specified by a value sem_op. </a:t>
            </a:r>
          </a:p>
          <a:p>
            <a:r>
              <a:rPr lang="en-US" altLang="en-US"/>
              <a:t>Let S be the semaphore value</a:t>
            </a:r>
          </a:p>
          <a:p>
            <a:pPr lvl="1"/>
            <a:r>
              <a:rPr lang="en-US" altLang="en-US"/>
              <a:t>if sem_op &gt; 0: </a:t>
            </a:r>
          </a:p>
          <a:p>
            <a:pPr lvl="2"/>
            <a:r>
              <a:rPr lang="en-US" altLang="en-US"/>
              <a:t>S is incremented and process awaiting for S to increase are awaken</a:t>
            </a:r>
          </a:p>
          <a:p>
            <a:pPr lvl="1"/>
            <a:r>
              <a:rPr lang="en-US" altLang="en-US"/>
              <a:t>if sem_op = 0: </a:t>
            </a:r>
          </a:p>
          <a:p>
            <a:pPr lvl="2"/>
            <a:r>
              <a:rPr lang="en-US" altLang="en-US"/>
              <a:t>If S=0: do nothing </a:t>
            </a:r>
          </a:p>
          <a:p>
            <a:pPr lvl="2"/>
            <a:r>
              <a:rPr lang="en-US" altLang="en-US"/>
              <a:t>if S!=0, block the current  process on the event that S=0</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02E58C6-C8BA-4476-B8A2-92B969039B0E}" type="slidenum">
              <a:rPr lang="en-US" altLang="en-US"/>
              <a:pPr/>
              <a:t>78</a:t>
            </a:fld>
            <a:endParaRPr lang="en-US" altLang="en-US"/>
          </a:p>
        </p:txBody>
      </p:sp>
      <p:sp>
        <p:nvSpPr>
          <p:cNvPr id="103426" name="Rectangle 2"/>
          <p:cNvSpPr>
            <a:spLocks noGrp="1" noChangeArrowheads="1"/>
          </p:cNvSpPr>
          <p:nvPr>
            <p:ph type="title"/>
          </p:nvPr>
        </p:nvSpPr>
        <p:spPr/>
        <p:txBody>
          <a:bodyPr/>
          <a:lstStyle/>
          <a:p>
            <a:r>
              <a:rPr lang="en-US" altLang="en-US"/>
              <a:t>Unix Semaphores</a:t>
            </a:r>
          </a:p>
        </p:txBody>
      </p:sp>
      <p:sp>
        <p:nvSpPr>
          <p:cNvPr id="103427" name="Rectangle 3"/>
          <p:cNvSpPr>
            <a:spLocks noGrp="1" noChangeArrowheads="1"/>
          </p:cNvSpPr>
          <p:nvPr>
            <p:ph type="body" idx="1"/>
          </p:nvPr>
        </p:nvSpPr>
        <p:spPr/>
        <p:txBody>
          <a:bodyPr/>
          <a:lstStyle/>
          <a:p>
            <a:pPr lvl="1"/>
            <a:r>
              <a:rPr lang="en-US" altLang="en-US"/>
              <a:t>if sem_op &lt; 0 and |sem_op| &lt;= S:</a:t>
            </a:r>
          </a:p>
          <a:p>
            <a:pPr lvl="2"/>
            <a:r>
              <a:rPr lang="en-US" altLang="en-US"/>
              <a:t>set S:= S + sem_op (ie: S decreases)	</a:t>
            </a:r>
          </a:p>
          <a:p>
            <a:pPr lvl="2"/>
            <a:r>
              <a:rPr lang="en-US" altLang="en-US"/>
              <a:t>then if S=0: awake processes waiting for S=0</a:t>
            </a:r>
          </a:p>
          <a:p>
            <a:pPr lvl="1"/>
            <a:r>
              <a:rPr lang="en-US" altLang="en-US"/>
              <a:t>if sem_op &lt; 0 and |sem_op| &gt; S:</a:t>
            </a:r>
          </a:p>
          <a:p>
            <a:pPr lvl="2"/>
            <a:r>
              <a:rPr lang="en-US" altLang="en-US"/>
              <a:t>current process is blocked on the event that S increases</a:t>
            </a:r>
          </a:p>
          <a:p>
            <a:pPr lvl="2"/>
            <a:endParaRPr lang="en-US" altLang="en-US"/>
          </a:p>
          <a:p>
            <a:r>
              <a:rPr lang="en-US" altLang="en-US"/>
              <a:t>Hence: flexibility in usage (many operations are permitted) </a:t>
            </a:r>
          </a:p>
        </p:txBody>
      </p:sp>
      <p:graphicFrame>
        <p:nvGraphicFramePr>
          <p:cNvPr id="103428" name="Object 4"/>
          <p:cNvGraphicFramePr>
            <a:graphicFrameLocks noChangeAspect="1"/>
          </p:cNvGraphicFramePr>
          <p:nvPr/>
        </p:nvGraphicFramePr>
        <p:xfrm>
          <a:off x="4114800" y="3321050"/>
          <a:ext cx="914400" cy="214313"/>
        </p:xfrm>
        <a:graphic>
          <a:graphicData uri="http://schemas.openxmlformats.org/presentationml/2006/ole">
            <mc:AlternateContent xmlns:mc="http://schemas.openxmlformats.org/markup-compatibility/2006">
              <mc:Choice xmlns:v="urn:schemas-microsoft-com:vml" Requires="v">
                <p:oleObj spid="_x0000_s103430" name="Equation" r:id="rId4" imgW="914400" imgH="215640" progId="Equation.3">
                  <p:embed/>
                </p:oleObj>
              </mc:Choice>
              <mc:Fallback>
                <p:oleObj name="Equation" r:id="rId4" imgW="91440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59F9CF-A40E-4546-B242-A3E3F062C45B}" type="slidenum">
              <a:rPr lang="en-US" altLang="en-US"/>
              <a:pPr/>
              <a:t>8</a:t>
            </a:fld>
            <a:endParaRPr lang="en-US" altLang="en-US"/>
          </a:p>
        </p:txBody>
      </p:sp>
      <p:sp>
        <p:nvSpPr>
          <p:cNvPr id="16386" name="Rectangle 2"/>
          <p:cNvSpPr>
            <a:spLocks noGrp="1" noChangeArrowheads="1"/>
          </p:cNvSpPr>
          <p:nvPr>
            <p:ph type="title"/>
          </p:nvPr>
        </p:nvSpPr>
        <p:spPr/>
        <p:txBody>
          <a:bodyPr/>
          <a:lstStyle/>
          <a:p>
            <a:r>
              <a:rPr lang="en-US" altLang="en-US"/>
              <a:t>Requirements for a valid solution to the critical section problem</a:t>
            </a:r>
          </a:p>
        </p:txBody>
      </p:sp>
      <p:sp>
        <p:nvSpPr>
          <p:cNvPr id="16387" name="Rectangle 3"/>
          <p:cNvSpPr>
            <a:spLocks noGrp="1" noChangeArrowheads="1"/>
          </p:cNvSpPr>
          <p:nvPr>
            <p:ph type="body" idx="1"/>
          </p:nvPr>
        </p:nvSpPr>
        <p:spPr>
          <a:xfrm>
            <a:off x="1028700" y="1635125"/>
            <a:ext cx="7886700" cy="4156075"/>
          </a:xfrm>
        </p:spPr>
        <p:txBody>
          <a:bodyPr/>
          <a:lstStyle/>
          <a:p>
            <a:r>
              <a:rPr lang="en-US" altLang="en-US"/>
              <a:t>Mutual Exclusion</a:t>
            </a:r>
          </a:p>
          <a:p>
            <a:pPr lvl="1"/>
            <a:r>
              <a:rPr lang="en-US" altLang="en-US"/>
              <a:t>At any time, at most one process can be in its critical section (CS)</a:t>
            </a:r>
          </a:p>
          <a:p>
            <a:r>
              <a:rPr lang="en-US" altLang="en-US"/>
              <a:t>Progress</a:t>
            </a:r>
          </a:p>
          <a:p>
            <a:pPr lvl="1"/>
            <a:r>
              <a:rPr lang="en-US" altLang="en-US"/>
              <a:t>Only processes that are not executing in their RS can participate in the decision of who will enter next in the CS. </a:t>
            </a:r>
          </a:p>
          <a:p>
            <a:pPr lvl="1"/>
            <a:r>
              <a:rPr lang="en-US" altLang="en-US"/>
              <a:t>This selection cannot be postponed indefinitely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3DAAD7-276C-403E-B9CF-C3E22D8C702D}" type="slidenum">
              <a:rPr lang="en-US" altLang="en-US"/>
              <a:pPr/>
              <a:t>9</a:t>
            </a:fld>
            <a:endParaRPr lang="en-US" altLang="en-US"/>
          </a:p>
        </p:txBody>
      </p:sp>
      <p:sp>
        <p:nvSpPr>
          <p:cNvPr id="17410" name="Rectangle 2"/>
          <p:cNvSpPr>
            <a:spLocks noGrp="1" noChangeArrowheads="1"/>
          </p:cNvSpPr>
          <p:nvPr>
            <p:ph type="title"/>
          </p:nvPr>
        </p:nvSpPr>
        <p:spPr/>
        <p:txBody>
          <a:bodyPr/>
          <a:lstStyle/>
          <a:p>
            <a:r>
              <a:rPr lang="en-US" altLang="en-US"/>
              <a:t>Requirements for a valid solution to the critical section problem</a:t>
            </a:r>
            <a:r>
              <a:rPr lang="fr-CA" altLang="en-US"/>
              <a:t> (cont.)</a:t>
            </a:r>
            <a:endParaRPr lang="en-US" altLang="en-US"/>
          </a:p>
        </p:txBody>
      </p:sp>
      <p:sp>
        <p:nvSpPr>
          <p:cNvPr id="17411" name="Rectangle 3"/>
          <p:cNvSpPr>
            <a:spLocks noGrp="1" noChangeArrowheads="1"/>
          </p:cNvSpPr>
          <p:nvPr>
            <p:ph type="body" idx="1"/>
          </p:nvPr>
        </p:nvSpPr>
        <p:spPr/>
        <p:txBody>
          <a:bodyPr/>
          <a:lstStyle/>
          <a:p>
            <a:r>
              <a:rPr lang="en-US" altLang="en-US"/>
              <a:t>Bounded Waiting</a:t>
            </a:r>
          </a:p>
          <a:p>
            <a:pPr lvl="1"/>
            <a:r>
              <a:rPr lang="en-US" altLang="en-US"/>
              <a:t>After a process has made a request to enter it’s CS, there is a bound on the number of times that the other processes are allowed to enter their CS </a:t>
            </a:r>
          </a:p>
          <a:p>
            <a:pPr lvl="2"/>
            <a:r>
              <a:rPr lang="en-US" altLang="en-US"/>
              <a:t>otherwise the process will suffer from </a:t>
            </a:r>
            <a:r>
              <a:rPr lang="en-US" altLang="en-US">
                <a:solidFill>
                  <a:schemeClr val="hlink"/>
                </a:solidFill>
              </a:rPr>
              <a:t>starvation</a:t>
            </a:r>
            <a:endParaRPr lang="fr-CA" altLang="en-US">
              <a:solidFill>
                <a:schemeClr val="hlink"/>
              </a:solidFill>
            </a:endParaRPr>
          </a:p>
          <a:p>
            <a:pPr lvl="1"/>
            <a:r>
              <a:rPr lang="en-US" altLang="en-US"/>
              <a:t>Of course also no deadlock</a:t>
            </a:r>
          </a:p>
        </p:txBody>
      </p:sp>
    </p:spTree>
  </p:cSld>
  <p:clrMapOvr>
    <a:masterClrMapping/>
  </p:clrMapOvr>
</p:sld>
</file>

<file path=ppt/theme/theme1.xml><?xml version="1.0" encoding="utf-8"?>
<a:theme xmlns:a="http://schemas.openxmlformats.org/drawingml/2006/main" name="CSI3710">
  <a:themeElements>
    <a:clrScheme name="CSI3710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CSI3710">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SI3710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CSI3710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CSI3710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C:\MYFILES\CSI3310\CSI3710.POT</Template>
  <TotalTime>4447</TotalTime>
  <Words>6398</Words>
  <Application>Microsoft Office PowerPoint</Application>
  <PresentationFormat>On-screen Show (4:3)</PresentationFormat>
  <Paragraphs>898</Paragraphs>
  <Slides>78</Slides>
  <Notes>78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78</vt:i4>
      </vt:variant>
    </vt:vector>
  </HeadingPairs>
  <TitlesOfParts>
    <vt:vector size="88" baseType="lpstr">
      <vt:lpstr>Arial</vt:lpstr>
      <vt:lpstr>Arial Black</vt:lpstr>
      <vt:lpstr>Arial Narrow</vt:lpstr>
      <vt:lpstr>Calibri</vt:lpstr>
      <vt:lpstr>Courier New</vt:lpstr>
      <vt:lpstr>Monotype Sorts</vt:lpstr>
      <vt:lpstr>Times New Roman</vt:lpstr>
      <vt:lpstr>CSI3710</vt:lpstr>
      <vt:lpstr>Artwork</vt:lpstr>
      <vt:lpstr>Equation</vt:lpstr>
      <vt:lpstr>Concurrency: Mutual Exclusion and Synchronization</vt:lpstr>
      <vt:lpstr>Problems with concurrent execution</vt:lpstr>
      <vt:lpstr>An example</vt:lpstr>
      <vt:lpstr>Race Conditions</vt:lpstr>
      <vt:lpstr>The critical section problem</vt:lpstr>
      <vt:lpstr>The critical section problem</vt:lpstr>
      <vt:lpstr>Framework for analysis of solutions</vt:lpstr>
      <vt:lpstr>Requirements for a valid solution to the critical section problem</vt:lpstr>
      <vt:lpstr>Requirements for a valid solution to the critical section problem (cont.)</vt:lpstr>
      <vt:lpstr>Types of solutions</vt:lpstr>
      <vt:lpstr>Software solutions</vt:lpstr>
      <vt:lpstr>Algorithm 1</vt:lpstr>
      <vt:lpstr>PowerPoint Presentation</vt:lpstr>
      <vt:lpstr>Algorithm 2</vt:lpstr>
      <vt:lpstr>Algorithm 3 (Peterson’s algorithm)</vt:lpstr>
      <vt:lpstr>PowerPoint Presentation</vt:lpstr>
      <vt:lpstr>Algorithm 3: proof of correctness</vt:lpstr>
      <vt:lpstr>Algorithm 3: proof of correctness (cont.)</vt:lpstr>
      <vt:lpstr>What about process failures?</vt:lpstr>
      <vt:lpstr>n-process solution: bakery algorithm</vt:lpstr>
      <vt:lpstr>The bakery algorithm (cont.)</vt:lpstr>
      <vt:lpstr>The bakery algorithm (cont.)</vt:lpstr>
      <vt:lpstr>Drawbacks of software solutions</vt:lpstr>
      <vt:lpstr>Hardware solutions: interrupt disabling</vt:lpstr>
      <vt:lpstr>Hardware solutions: special machine instructions</vt:lpstr>
      <vt:lpstr>The test-and-set instruction</vt:lpstr>
      <vt:lpstr>The test-and-set instruction (cont.)</vt:lpstr>
      <vt:lpstr>Using xchg for mutual exclusion</vt:lpstr>
      <vt:lpstr>Semaphores</vt:lpstr>
      <vt:lpstr>Semaphores</vt:lpstr>
      <vt:lpstr>Semaphore’s operations</vt:lpstr>
      <vt:lpstr>Semaphores: observations</vt:lpstr>
      <vt:lpstr>Semaphores: observations</vt:lpstr>
      <vt:lpstr>Using semaphores for solving critical section problems </vt:lpstr>
      <vt:lpstr>Using semaphores to synchronize processes</vt:lpstr>
      <vt:lpstr>The producer/consumer problem</vt:lpstr>
      <vt:lpstr>P/C: unbounded buffer</vt:lpstr>
      <vt:lpstr>P/C: unbounded buffer</vt:lpstr>
      <vt:lpstr>P/C: unbounded buffer</vt:lpstr>
      <vt:lpstr>Solution of P/C: unbounded buffer</vt:lpstr>
      <vt:lpstr>P/C: unbounded buffer</vt:lpstr>
      <vt:lpstr>P/C: finite circular buffer of size k</vt:lpstr>
      <vt:lpstr>P/C: finite circular buffer of size k</vt:lpstr>
      <vt:lpstr>Solution of P/C: finite circular buffer of size k</vt:lpstr>
      <vt:lpstr>The Dining Philosophers Problem</vt:lpstr>
      <vt:lpstr>The Dining Philosophers Problem</vt:lpstr>
      <vt:lpstr>The Dining Philosophers Problem</vt:lpstr>
      <vt:lpstr>Binary semaphores</vt:lpstr>
      <vt:lpstr>Binary semaphores</vt:lpstr>
      <vt:lpstr>Problems with semaphores</vt:lpstr>
      <vt:lpstr>Readers/Writers Problem</vt:lpstr>
      <vt:lpstr>PowerPoint Presentation</vt:lpstr>
      <vt:lpstr>Monitors</vt:lpstr>
      <vt:lpstr>Monitor</vt:lpstr>
      <vt:lpstr>Monitor</vt:lpstr>
      <vt:lpstr>Condition variables</vt:lpstr>
      <vt:lpstr>Monitor</vt:lpstr>
      <vt:lpstr>Producer/Consumer problem</vt:lpstr>
      <vt:lpstr>Monitor for the bounded P/C problem</vt:lpstr>
      <vt:lpstr>Monitor for the bounded P/C problem</vt:lpstr>
      <vt:lpstr>Message Passing</vt:lpstr>
      <vt:lpstr>Synchronization in message passing</vt:lpstr>
      <vt:lpstr>Synchronization in message passing</vt:lpstr>
      <vt:lpstr>Addressing in message passing</vt:lpstr>
      <vt:lpstr>Mailboxes and Ports</vt:lpstr>
      <vt:lpstr>Ownership of ports and mailboxes</vt:lpstr>
      <vt:lpstr>Message format</vt:lpstr>
      <vt:lpstr>Enforcing mutual exclusion with message passing</vt:lpstr>
      <vt:lpstr>The bounded-buffer P/C problem with message passing</vt:lpstr>
      <vt:lpstr>The bounded-buffer P/C problem with message passing</vt:lpstr>
      <vt:lpstr>Unix SVR4 concurrency mechanisms</vt:lpstr>
      <vt:lpstr>Unix Pipes</vt:lpstr>
      <vt:lpstr>Unix Messages</vt:lpstr>
      <vt:lpstr>Shared memory in Unix</vt:lpstr>
      <vt:lpstr>Unix signals</vt:lpstr>
      <vt:lpstr>Unix Semaphores</vt:lpstr>
      <vt:lpstr>Unix Semaphores</vt:lpstr>
      <vt:lpstr>Unix Semaphores</vt:lpstr>
    </vt:vector>
  </TitlesOfParts>
  <Company>University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Chap5</dc:title>
  <dc:creator>Mario Marchand</dc:creator>
  <cp:lastModifiedBy>sakyokus</cp:lastModifiedBy>
  <cp:revision>217</cp:revision>
  <dcterms:created xsi:type="dcterms:W3CDTF">1998-05-27T14:16:18Z</dcterms:created>
  <dcterms:modified xsi:type="dcterms:W3CDTF">2018-11-22T09:32:09Z</dcterms:modified>
</cp:coreProperties>
</file>