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 id="2147483757" r:id="rId3"/>
    <p:sldMasterId id="2147483772" r:id="rId4"/>
    <p:sldMasterId id="2147483784" r:id="rId5"/>
    <p:sldMasterId id="2147483796" r:id="rId6"/>
    <p:sldMasterId id="2147483809" r:id="rId7"/>
  </p:sldMasterIdLst>
  <p:notesMasterIdLst>
    <p:notesMasterId r:id="rId90"/>
  </p:notesMasterIdLst>
  <p:handoutMasterIdLst>
    <p:handoutMasterId r:id="rId91"/>
  </p:handoutMasterIdLst>
  <p:sldIdLst>
    <p:sldId id="256" r:id="rId8"/>
    <p:sldId id="257" r:id="rId9"/>
    <p:sldId id="314" r:id="rId10"/>
    <p:sldId id="258" r:id="rId11"/>
    <p:sldId id="354" r:id="rId12"/>
    <p:sldId id="355" r:id="rId13"/>
    <p:sldId id="362" r:id="rId14"/>
    <p:sldId id="363" r:id="rId15"/>
    <p:sldId id="364" r:id="rId16"/>
    <p:sldId id="356" r:id="rId17"/>
    <p:sldId id="369" r:id="rId18"/>
    <p:sldId id="370" r:id="rId19"/>
    <p:sldId id="365" r:id="rId20"/>
    <p:sldId id="357" r:id="rId21"/>
    <p:sldId id="366" r:id="rId22"/>
    <p:sldId id="358" r:id="rId23"/>
    <p:sldId id="342" r:id="rId24"/>
    <p:sldId id="259" r:id="rId25"/>
    <p:sldId id="319" r:id="rId26"/>
    <p:sldId id="262" r:id="rId27"/>
    <p:sldId id="264" r:id="rId28"/>
    <p:sldId id="266" r:id="rId29"/>
    <p:sldId id="343" r:id="rId30"/>
    <p:sldId id="359" r:id="rId31"/>
    <p:sldId id="360" r:id="rId32"/>
    <p:sldId id="268" r:id="rId33"/>
    <p:sldId id="349" r:id="rId34"/>
    <p:sldId id="322" r:id="rId35"/>
    <p:sldId id="367" r:id="rId36"/>
    <p:sldId id="368" r:id="rId37"/>
    <p:sldId id="272" r:id="rId38"/>
    <p:sldId id="273" r:id="rId39"/>
    <p:sldId id="274" r:id="rId40"/>
    <p:sldId id="344" r:id="rId41"/>
    <p:sldId id="325" r:id="rId42"/>
    <p:sldId id="345" r:id="rId43"/>
    <p:sldId id="277" r:id="rId44"/>
    <p:sldId id="371" r:id="rId45"/>
    <p:sldId id="372" r:id="rId46"/>
    <p:sldId id="373" r:id="rId47"/>
    <p:sldId id="374" r:id="rId48"/>
    <p:sldId id="278" r:id="rId49"/>
    <p:sldId id="328" r:id="rId50"/>
    <p:sldId id="327" r:id="rId51"/>
    <p:sldId id="279" r:id="rId52"/>
    <p:sldId id="282" r:id="rId53"/>
    <p:sldId id="283" r:id="rId54"/>
    <p:sldId id="288" r:id="rId55"/>
    <p:sldId id="284" r:id="rId56"/>
    <p:sldId id="330" r:id="rId57"/>
    <p:sldId id="289" r:id="rId58"/>
    <p:sldId id="294" r:id="rId59"/>
    <p:sldId id="292" r:id="rId60"/>
    <p:sldId id="293" r:id="rId61"/>
    <p:sldId id="346" r:id="rId62"/>
    <p:sldId id="350" r:id="rId63"/>
    <p:sldId id="295" r:id="rId64"/>
    <p:sldId id="334" r:id="rId65"/>
    <p:sldId id="335" r:id="rId66"/>
    <p:sldId id="296" r:id="rId67"/>
    <p:sldId id="297" r:id="rId68"/>
    <p:sldId id="351" r:id="rId69"/>
    <p:sldId id="337" r:id="rId70"/>
    <p:sldId id="300" r:id="rId71"/>
    <p:sldId id="347" r:id="rId72"/>
    <p:sldId id="301" r:id="rId73"/>
    <p:sldId id="338" r:id="rId74"/>
    <p:sldId id="302" r:id="rId75"/>
    <p:sldId id="303" r:id="rId76"/>
    <p:sldId id="339" r:id="rId77"/>
    <p:sldId id="285" r:id="rId78"/>
    <p:sldId id="304" r:id="rId79"/>
    <p:sldId id="305" r:id="rId80"/>
    <p:sldId id="361" r:id="rId81"/>
    <p:sldId id="306" r:id="rId82"/>
    <p:sldId id="307" r:id="rId83"/>
    <p:sldId id="308" r:id="rId84"/>
    <p:sldId id="309" r:id="rId85"/>
    <p:sldId id="310" r:id="rId86"/>
    <p:sldId id="348" r:id="rId87"/>
    <p:sldId id="312" r:id="rId88"/>
    <p:sldId id="353"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2AC"/>
    <a:srgbClr val="12F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1" autoAdjust="0"/>
    <p:restoredTop sz="72184" autoAdjust="0"/>
  </p:normalViewPr>
  <p:slideViewPr>
    <p:cSldViewPr>
      <p:cViewPr varScale="1">
        <p:scale>
          <a:sx n="52" d="100"/>
          <a:sy n="52" d="100"/>
        </p:scale>
        <p:origin x="13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FDA6A-4F07-0D4F-9E88-CEFD73BAF88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BFC6470E-032A-F84D-85FF-98078ABB16B2}">
      <dgm:prSet phldrT="[Text]"/>
      <dgm:spPr>
        <a:solidFill>
          <a:schemeClr val="accent2">
            <a:lumMod val="50000"/>
          </a:schemeClr>
        </a:solidFill>
      </dgm:spPr>
      <dgm:t>
        <a:bodyPr/>
        <a:lstStyle/>
        <a:p>
          <a:r>
            <a:rPr lang="en-US" dirty="0"/>
            <a:t>Multiple Applications</a:t>
          </a:r>
        </a:p>
      </dgm:t>
    </dgm:pt>
    <dgm:pt modelId="{0DF5F4DB-3599-394B-8DEC-40045FF4D2B4}" type="parTrans" cxnId="{8F1AB073-8614-8748-95A0-7C02D69A32BC}">
      <dgm:prSet/>
      <dgm:spPr/>
      <dgm:t>
        <a:bodyPr/>
        <a:lstStyle/>
        <a:p>
          <a:endParaRPr lang="en-US"/>
        </a:p>
      </dgm:t>
    </dgm:pt>
    <dgm:pt modelId="{4C958A26-8472-AC4E-8BF1-DCB1B27963BD}" type="sibTrans" cxnId="{8F1AB073-8614-8748-95A0-7C02D69A32BC}">
      <dgm:prSet/>
      <dgm:spPr/>
      <dgm:t>
        <a:bodyPr/>
        <a:lstStyle/>
        <a:p>
          <a:endParaRPr lang="en-US"/>
        </a:p>
      </dgm:t>
    </dgm:pt>
    <dgm:pt modelId="{A8E6D635-1D7D-524E-A06B-F5F86CA22012}">
      <dgm:prSet/>
      <dgm:spPr>
        <a:solidFill>
          <a:schemeClr val="bg2">
            <a:lumMod val="90000"/>
          </a:schemeClr>
        </a:solidFill>
      </dgm:spPr>
      <dgm:t>
        <a:bodyPr/>
        <a:lstStyle/>
        <a:p>
          <a:r>
            <a:rPr lang="en-US" dirty="0"/>
            <a:t>Invented to allow processing time to be shared among active applications</a:t>
          </a:r>
        </a:p>
      </dgm:t>
    </dgm:pt>
    <dgm:pt modelId="{AE745A19-2E44-B14F-A6F0-A7F0940FAC1D}" type="parTrans" cxnId="{99524BF5-776F-FB44-9770-B2A0A442391B}">
      <dgm:prSet/>
      <dgm:spPr/>
      <dgm:t>
        <a:bodyPr/>
        <a:lstStyle/>
        <a:p>
          <a:endParaRPr lang="en-US"/>
        </a:p>
      </dgm:t>
    </dgm:pt>
    <dgm:pt modelId="{C2A87A22-A733-4745-95AD-90C744BEE680}" type="sibTrans" cxnId="{99524BF5-776F-FB44-9770-B2A0A442391B}">
      <dgm:prSet/>
      <dgm:spPr/>
      <dgm:t>
        <a:bodyPr/>
        <a:lstStyle/>
        <a:p>
          <a:endParaRPr lang="en-US"/>
        </a:p>
      </dgm:t>
    </dgm:pt>
    <dgm:pt modelId="{101BCE59-3EBE-B841-B815-9A8E0791CF6A}">
      <dgm:prSet/>
      <dgm:spPr/>
      <dgm:t>
        <a:bodyPr/>
        <a:lstStyle/>
        <a:p>
          <a:r>
            <a:rPr lang="en-US" dirty="0"/>
            <a:t>Structured Applications</a:t>
          </a:r>
        </a:p>
      </dgm:t>
    </dgm:pt>
    <dgm:pt modelId="{7B67AA2E-CD68-CE46-8BB5-786CA4F33C89}" type="parTrans" cxnId="{6D4EBFFA-8E91-7347-9918-A170C1EB38EA}">
      <dgm:prSet/>
      <dgm:spPr/>
      <dgm:t>
        <a:bodyPr/>
        <a:lstStyle/>
        <a:p>
          <a:endParaRPr lang="en-US"/>
        </a:p>
      </dgm:t>
    </dgm:pt>
    <dgm:pt modelId="{2A6A3103-5EB4-1249-8961-7C35388B3012}" type="sibTrans" cxnId="{6D4EBFFA-8E91-7347-9918-A170C1EB38EA}">
      <dgm:prSet/>
      <dgm:spPr/>
      <dgm:t>
        <a:bodyPr/>
        <a:lstStyle/>
        <a:p>
          <a:endParaRPr lang="en-US"/>
        </a:p>
      </dgm:t>
    </dgm:pt>
    <dgm:pt modelId="{6B0517C7-4E5A-694D-BE55-A47A8D05B1A2}">
      <dgm:prSet/>
      <dgm:spPr/>
      <dgm:t>
        <a:bodyPr/>
        <a:lstStyle/>
        <a:p>
          <a:r>
            <a:rPr lang="en-US" dirty="0"/>
            <a:t>Extension of modular design and structured programming</a:t>
          </a:r>
        </a:p>
      </dgm:t>
    </dgm:pt>
    <dgm:pt modelId="{1BDD9158-04C7-A04C-9834-4F8C598C9F8C}" type="parTrans" cxnId="{AE1FDE51-D7D0-494D-8E85-DA6BD81D282C}">
      <dgm:prSet/>
      <dgm:spPr/>
      <dgm:t>
        <a:bodyPr/>
        <a:lstStyle/>
        <a:p>
          <a:endParaRPr lang="en-US"/>
        </a:p>
      </dgm:t>
    </dgm:pt>
    <dgm:pt modelId="{8C867362-BBC6-D547-8E8E-0EAE24DE45FE}" type="sibTrans" cxnId="{AE1FDE51-D7D0-494D-8E85-DA6BD81D282C}">
      <dgm:prSet/>
      <dgm:spPr/>
      <dgm:t>
        <a:bodyPr/>
        <a:lstStyle/>
        <a:p>
          <a:endParaRPr lang="en-US"/>
        </a:p>
      </dgm:t>
    </dgm:pt>
    <dgm:pt modelId="{5FAB8150-C3BB-FD4D-838A-B912D10D3CE8}">
      <dgm:prSet/>
      <dgm:spPr>
        <a:solidFill>
          <a:schemeClr val="accent3">
            <a:lumMod val="50000"/>
          </a:schemeClr>
        </a:solidFill>
      </dgm:spPr>
      <dgm:t>
        <a:bodyPr/>
        <a:lstStyle/>
        <a:p>
          <a:r>
            <a:rPr lang="en-US" dirty="0"/>
            <a:t>Operating System Structure</a:t>
          </a:r>
        </a:p>
      </dgm:t>
    </dgm:pt>
    <dgm:pt modelId="{600AF336-F8E9-6543-94BB-0D6E3454A890}" type="parTrans" cxnId="{AD636FF0-82DD-B548-BFDE-C8DB9DE30B19}">
      <dgm:prSet/>
      <dgm:spPr/>
      <dgm:t>
        <a:bodyPr/>
        <a:lstStyle/>
        <a:p>
          <a:endParaRPr lang="en-US"/>
        </a:p>
      </dgm:t>
    </dgm:pt>
    <dgm:pt modelId="{8F8AF4AB-B239-2E41-88A8-A6EA1F65E3C9}" type="sibTrans" cxnId="{AD636FF0-82DD-B548-BFDE-C8DB9DE30B19}">
      <dgm:prSet/>
      <dgm:spPr/>
      <dgm:t>
        <a:bodyPr/>
        <a:lstStyle/>
        <a:p>
          <a:endParaRPr lang="en-US"/>
        </a:p>
      </dgm:t>
    </dgm:pt>
    <dgm:pt modelId="{E0B92144-1042-744C-8313-F0BD2A4A42B1}">
      <dgm:prSet/>
      <dgm:spPr>
        <a:solidFill>
          <a:schemeClr val="accent3">
            <a:lumMod val="60000"/>
            <a:lumOff val="40000"/>
          </a:schemeClr>
        </a:solidFill>
      </dgm:spPr>
      <dgm:t>
        <a:bodyPr/>
        <a:lstStyle/>
        <a:p>
          <a:r>
            <a:rPr lang="en-US" dirty="0"/>
            <a:t>OS themselves implemented as a set of processes or threads</a:t>
          </a:r>
        </a:p>
      </dgm:t>
    </dgm:pt>
    <dgm:pt modelId="{1BD55ACB-0822-CD4F-B885-3FAB9ECA0FC6}" type="parTrans" cxnId="{414C026E-6C4B-1D49-9C54-D63E3828FD6C}">
      <dgm:prSet/>
      <dgm:spPr/>
      <dgm:t>
        <a:bodyPr/>
        <a:lstStyle/>
        <a:p>
          <a:endParaRPr lang="en-US"/>
        </a:p>
      </dgm:t>
    </dgm:pt>
    <dgm:pt modelId="{E0BB673D-7DE6-A541-9C19-4590F9C7CA05}" type="sibTrans" cxnId="{414C026E-6C4B-1D49-9C54-D63E3828FD6C}">
      <dgm:prSet/>
      <dgm:spPr/>
      <dgm:t>
        <a:bodyPr/>
        <a:lstStyle/>
        <a:p>
          <a:endParaRPr lang="en-US"/>
        </a:p>
      </dgm:t>
    </dgm:pt>
    <dgm:pt modelId="{B5DE52A4-5BAD-234E-8324-7F48BEFAEE24}" type="pres">
      <dgm:prSet presAssocID="{F21FDA6A-4F07-0D4F-9E88-CEFD73BAF888}" presName="diagram" presStyleCnt="0">
        <dgm:presLayoutVars>
          <dgm:chPref val="1"/>
          <dgm:dir/>
          <dgm:animOne val="branch"/>
          <dgm:animLvl val="lvl"/>
          <dgm:resizeHandles/>
        </dgm:presLayoutVars>
      </dgm:prSet>
      <dgm:spPr/>
    </dgm:pt>
    <dgm:pt modelId="{DD23D278-35B8-8141-B585-6DF97FD3ABBC}" type="pres">
      <dgm:prSet presAssocID="{BFC6470E-032A-F84D-85FF-98078ABB16B2}" presName="root" presStyleCnt="0"/>
      <dgm:spPr/>
    </dgm:pt>
    <dgm:pt modelId="{1C83C965-C16C-3548-8351-41D1CA562A67}" type="pres">
      <dgm:prSet presAssocID="{BFC6470E-032A-F84D-85FF-98078ABB16B2}" presName="rootComposite" presStyleCnt="0"/>
      <dgm:spPr/>
    </dgm:pt>
    <dgm:pt modelId="{F3BF7410-2C70-2A4A-9A15-E018E4826824}" type="pres">
      <dgm:prSet presAssocID="{BFC6470E-032A-F84D-85FF-98078ABB16B2}" presName="rootText" presStyleLbl="node1" presStyleIdx="0" presStyleCnt="3" custLinFactNeighborX="-92" custLinFactNeighborY="-45175"/>
      <dgm:spPr/>
    </dgm:pt>
    <dgm:pt modelId="{917ED4E3-2D56-4142-91BF-44FAE2150179}" type="pres">
      <dgm:prSet presAssocID="{BFC6470E-032A-F84D-85FF-98078ABB16B2}" presName="rootConnector" presStyleLbl="node1" presStyleIdx="0" presStyleCnt="3"/>
      <dgm:spPr/>
    </dgm:pt>
    <dgm:pt modelId="{D9E5D99C-A7D6-8742-A8EB-A4B056F0C6F6}" type="pres">
      <dgm:prSet presAssocID="{BFC6470E-032A-F84D-85FF-98078ABB16B2}" presName="childShape" presStyleCnt="0"/>
      <dgm:spPr/>
    </dgm:pt>
    <dgm:pt modelId="{88849F20-B33C-5C44-AFB9-0C414FE0E452}" type="pres">
      <dgm:prSet presAssocID="{AE745A19-2E44-B14F-A6F0-A7F0940FAC1D}" presName="Name13" presStyleLbl="parChTrans1D2" presStyleIdx="0" presStyleCnt="3"/>
      <dgm:spPr/>
    </dgm:pt>
    <dgm:pt modelId="{F1F4C278-EA79-A24A-BF1A-FFED1F757D29}" type="pres">
      <dgm:prSet presAssocID="{A8E6D635-1D7D-524E-A06B-F5F86CA22012}" presName="childText" presStyleLbl="bgAcc1" presStyleIdx="0" presStyleCnt="3" custScaleX="122365" custScaleY="126005" custLinFactNeighborX="-3780" custLinFactNeighborY="-54114">
        <dgm:presLayoutVars>
          <dgm:bulletEnabled val="1"/>
        </dgm:presLayoutVars>
      </dgm:prSet>
      <dgm:spPr/>
    </dgm:pt>
    <dgm:pt modelId="{04B6ABB0-5684-9B41-AC06-074DBD12A824}" type="pres">
      <dgm:prSet presAssocID="{101BCE59-3EBE-B841-B815-9A8E0791CF6A}" presName="root" presStyleCnt="0"/>
      <dgm:spPr/>
    </dgm:pt>
    <dgm:pt modelId="{2BAC21F6-10BA-E541-AB1A-6999144904FD}" type="pres">
      <dgm:prSet presAssocID="{101BCE59-3EBE-B841-B815-9A8E0791CF6A}" presName="rootComposite" presStyleCnt="0"/>
      <dgm:spPr/>
    </dgm:pt>
    <dgm:pt modelId="{0CE5ACD9-A885-F943-8BFF-063CFB705DFD}" type="pres">
      <dgm:prSet presAssocID="{101BCE59-3EBE-B841-B815-9A8E0791CF6A}" presName="rootText" presStyleLbl="node1" presStyleIdx="1" presStyleCnt="3"/>
      <dgm:spPr/>
    </dgm:pt>
    <dgm:pt modelId="{17B0E10E-D838-344A-8744-4EA0AE3512AA}" type="pres">
      <dgm:prSet presAssocID="{101BCE59-3EBE-B841-B815-9A8E0791CF6A}" presName="rootConnector" presStyleLbl="node1" presStyleIdx="1" presStyleCnt="3"/>
      <dgm:spPr/>
    </dgm:pt>
    <dgm:pt modelId="{5E86E13D-FCEC-B94D-B07C-E1FF54F44E87}" type="pres">
      <dgm:prSet presAssocID="{101BCE59-3EBE-B841-B815-9A8E0791CF6A}" presName="childShape" presStyleCnt="0"/>
      <dgm:spPr/>
    </dgm:pt>
    <dgm:pt modelId="{1ED9D157-9E28-F645-9843-B974AEE688A5}" type="pres">
      <dgm:prSet presAssocID="{1BDD9158-04C7-A04C-9834-4F8C598C9F8C}" presName="Name13" presStyleLbl="parChTrans1D2" presStyleIdx="1" presStyleCnt="3"/>
      <dgm:spPr/>
    </dgm:pt>
    <dgm:pt modelId="{B3885876-BC01-CE40-B4AF-B8DD35B11E00}" type="pres">
      <dgm:prSet presAssocID="{6B0517C7-4E5A-694D-BE55-A47A8D05B1A2}" presName="childText" presStyleLbl="bgAcc1" presStyleIdx="1" presStyleCnt="3" custScaleX="115365" custScaleY="125588">
        <dgm:presLayoutVars>
          <dgm:bulletEnabled val="1"/>
        </dgm:presLayoutVars>
      </dgm:prSet>
      <dgm:spPr/>
    </dgm:pt>
    <dgm:pt modelId="{A2D3D08C-D2D1-A448-83B1-6F15B7FC0563}" type="pres">
      <dgm:prSet presAssocID="{5FAB8150-C3BB-FD4D-838A-B912D10D3CE8}" presName="root" presStyleCnt="0"/>
      <dgm:spPr/>
    </dgm:pt>
    <dgm:pt modelId="{5250BEDC-3E31-9148-80D0-A3299449B34B}" type="pres">
      <dgm:prSet presAssocID="{5FAB8150-C3BB-FD4D-838A-B912D10D3CE8}" presName="rootComposite" presStyleCnt="0"/>
      <dgm:spPr/>
    </dgm:pt>
    <dgm:pt modelId="{AB58CB0B-9A79-FB46-B44A-123C202FA944}" type="pres">
      <dgm:prSet presAssocID="{5FAB8150-C3BB-FD4D-838A-B912D10D3CE8}" presName="rootText" presStyleLbl="node1" presStyleIdx="2" presStyleCnt="3" custLinFactNeighborX="9339" custLinFactNeighborY="50404"/>
      <dgm:spPr/>
    </dgm:pt>
    <dgm:pt modelId="{78630B86-8B91-0740-B5D3-E4F93B9FD356}" type="pres">
      <dgm:prSet presAssocID="{5FAB8150-C3BB-FD4D-838A-B912D10D3CE8}" presName="rootConnector" presStyleLbl="node1" presStyleIdx="2" presStyleCnt="3"/>
      <dgm:spPr/>
    </dgm:pt>
    <dgm:pt modelId="{1F579191-683E-C643-BEEA-8D725679033E}" type="pres">
      <dgm:prSet presAssocID="{5FAB8150-C3BB-FD4D-838A-B912D10D3CE8}" presName="childShape" presStyleCnt="0"/>
      <dgm:spPr/>
    </dgm:pt>
    <dgm:pt modelId="{43D5D9E6-EF4D-F346-B286-0A0EDC9D6387}" type="pres">
      <dgm:prSet presAssocID="{1BD55ACB-0822-CD4F-B885-3FAB9ECA0FC6}" presName="Name13" presStyleLbl="parChTrans1D2" presStyleIdx="2" presStyleCnt="3"/>
      <dgm:spPr/>
    </dgm:pt>
    <dgm:pt modelId="{B128BA17-BE6B-384D-BBE0-54B7B122AB84}" type="pres">
      <dgm:prSet presAssocID="{E0B92144-1042-744C-8313-F0BD2A4A42B1}" presName="childText" presStyleLbl="bgAcc1" presStyleIdx="2" presStyleCnt="3" custScaleX="114568" custScaleY="125588" custLinFactNeighborX="3742" custLinFactNeighborY="75601">
        <dgm:presLayoutVars>
          <dgm:bulletEnabled val="1"/>
        </dgm:presLayoutVars>
      </dgm:prSet>
      <dgm:spPr/>
    </dgm:pt>
  </dgm:ptLst>
  <dgm:cxnLst>
    <dgm:cxn modelId="{2C353223-79A8-4048-843D-D11B580B218A}" type="presOf" srcId="{AE745A19-2E44-B14F-A6F0-A7F0940FAC1D}" destId="{88849F20-B33C-5C44-AFB9-0C414FE0E452}" srcOrd="0" destOrd="0" presId="urn:microsoft.com/office/officeart/2005/8/layout/hierarchy3"/>
    <dgm:cxn modelId="{79544F30-91FE-6540-963A-48C0C4C207C2}" type="presOf" srcId="{BFC6470E-032A-F84D-85FF-98078ABB16B2}" destId="{917ED4E3-2D56-4142-91BF-44FAE2150179}" srcOrd="1" destOrd="0" presId="urn:microsoft.com/office/officeart/2005/8/layout/hierarchy3"/>
    <dgm:cxn modelId="{555FA13A-24F3-8F4F-B849-59DB1F1139EC}" type="presOf" srcId="{5FAB8150-C3BB-FD4D-838A-B912D10D3CE8}" destId="{AB58CB0B-9A79-FB46-B44A-123C202FA944}" srcOrd="0" destOrd="0" presId="urn:microsoft.com/office/officeart/2005/8/layout/hierarchy3"/>
    <dgm:cxn modelId="{8EAAD73B-4850-794F-99A3-D038084FE9F1}" type="presOf" srcId="{1BDD9158-04C7-A04C-9834-4F8C598C9F8C}" destId="{1ED9D157-9E28-F645-9843-B974AEE688A5}" srcOrd="0" destOrd="0" presId="urn:microsoft.com/office/officeart/2005/8/layout/hierarchy3"/>
    <dgm:cxn modelId="{00183B65-3455-1C4B-AB78-9C43F5814F0F}" type="presOf" srcId="{101BCE59-3EBE-B841-B815-9A8E0791CF6A}" destId="{0CE5ACD9-A885-F943-8BFF-063CFB705DFD}" srcOrd="0" destOrd="0" presId="urn:microsoft.com/office/officeart/2005/8/layout/hierarchy3"/>
    <dgm:cxn modelId="{BE92F149-DF08-2C45-B264-2F737E3ECBC0}" type="presOf" srcId="{E0B92144-1042-744C-8313-F0BD2A4A42B1}" destId="{B128BA17-BE6B-384D-BBE0-54B7B122AB84}" srcOrd="0" destOrd="0" presId="urn:microsoft.com/office/officeart/2005/8/layout/hierarchy3"/>
    <dgm:cxn modelId="{414C026E-6C4B-1D49-9C54-D63E3828FD6C}" srcId="{5FAB8150-C3BB-FD4D-838A-B912D10D3CE8}" destId="{E0B92144-1042-744C-8313-F0BD2A4A42B1}" srcOrd="0" destOrd="0" parTransId="{1BD55ACB-0822-CD4F-B885-3FAB9ECA0FC6}" sibTransId="{E0BB673D-7DE6-A541-9C19-4590F9C7CA05}"/>
    <dgm:cxn modelId="{AE1FDE51-D7D0-494D-8E85-DA6BD81D282C}" srcId="{101BCE59-3EBE-B841-B815-9A8E0791CF6A}" destId="{6B0517C7-4E5A-694D-BE55-A47A8D05B1A2}" srcOrd="0" destOrd="0" parTransId="{1BDD9158-04C7-A04C-9834-4F8C598C9F8C}" sibTransId="{8C867362-BBC6-D547-8E8E-0EAE24DE45FE}"/>
    <dgm:cxn modelId="{8F1AB073-8614-8748-95A0-7C02D69A32BC}" srcId="{F21FDA6A-4F07-0D4F-9E88-CEFD73BAF888}" destId="{BFC6470E-032A-F84D-85FF-98078ABB16B2}" srcOrd="0" destOrd="0" parTransId="{0DF5F4DB-3599-394B-8DEC-40045FF4D2B4}" sibTransId="{4C958A26-8472-AC4E-8BF1-DCB1B27963BD}"/>
    <dgm:cxn modelId="{D6308392-C645-B940-8BC0-E172A003E1D6}" type="presOf" srcId="{1BD55ACB-0822-CD4F-B885-3FAB9ECA0FC6}" destId="{43D5D9E6-EF4D-F346-B286-0A0EDC9D6387}" srcOrd="0" destOrd="0" presId="urn:microsoft.com/office/officeart/2005/8/layout/hierarchy3"/>
    <dgm:cxn modelId="{A316DFD6-8C1B-0E4D-B392-D82C3BB008BA}" type="presOf" srcId="{F21FDA6A-4F07-0D4F-9E88-CEFD73BAF888}" destId="{B5DE52A4-5BAD-234E-8324-7F48BEFAEE24}" srcOrd="0" destOrd="0" presId="urn:microsoft.com/office/officeart/2005/8/layout/hierarchy3"/>
    <dgm:cxn modelId="{02A1A6D8-497B-5F46-845E-4E31C391FF21}" type="presOf" srcId="{101BCE59-3EBE-B841-B815-9A8E0791CF6A}" destId="{17B0E10E-D838-344A-8744-4EA0AE3512AA}" srcOrd="1" destOrd="0" presId="urn:microsoft.com/office/officeart/2005/8/layout/hierarchy3"/>
    <dgm:cxn modelId="{5CD410DC-27A7-3C46-BBDC-FC83CFF259D4}" type="presOf" srcId="{BFC6470E-032A-F84D-85FF-98078ABB16B2}" destId="{F3BF7410-2C70-2A4A-9A15-E018E4826824}" srcOrd="0" destOrd="0" presId="urn:microsoft.com/office/officeart/2005/8/layout/hierarchy3"/>
    <dgm:cxn modelId="{E51684DE-6023-D24A-B2D6-38ED9FF252F8}" type="presOf" srcId="{6B0517C7-4E5A-694D-BE55-A47A8D05B1A2}" destId="{B3885876-BC01-CE40-B4AF-B8DD35B11E00}" srcOrd="0" destOrd="0" presId="urn:microsoft.com/office/officeart/2005/8/layout/hierarchy3"/>
    <dgm:cxn modelId="{FBF23DDF-8802-F848-981A-C31E08276E39}" type="presOf" srcId="{5FAB8150-C3BB-FD4D-838A-B912D10D3CE8}" destId="{78630B86-8B91-0740-B5D3-E4F93B9FD356}" srcOrd="1" destOrd="0" presId="urn:microsoft.com/office/officeart/2005/8/layout/hierarchy3"/>
    <dgm:cxn modelId="{7FD7E0E5-4B46-3D4A-92C1-8325B89D02F3}" type="presOf" srcId="{A8E6D635-1D7D-524E-A06B-F5F86CA22012}" destId="{F1F4C278-EA79-A24A-BF1A-FFED1F757D29}" srcOrd="0" destOrd="0" presId="urn:microsoft.com/office/officeart/2005/8/layout/hierarchy3"/>
    <dgm:cxn modelId="{AD636FF0-82DD-B548-BFDE-C8DB9DE30B19}" srcId="{F21FDA6A-4F07-0D4F-9E88-CEFD73BAF888}" destId="{5FAB8150-C3BB-FD4D-838A-B912D10D3CE8}" srcOrd="2" destOrd="0" parTransId="{600AF336-F8E9-6543-94BB-0D6E3454A890}" sibTransId="{8F8AF4AB-B239-2E41-88A8-A6EA1F65E3C9}"/>
    <dgm:cxn modelId="{99524BF5-776F-FB44-9770-B2A0A442391B}" srcId="{BFC6470E-032A-F84D-85FF-98078ABB16B2}" destId="{A8E6D635-1D7D-524E-A06B-F5F86CA22012}" srcOrd="0" destOrd="0" parTransId="{AE745A19-2E44-B14F-A6F0-A7F0940FAC1D}" sibTransId="{C2A87A22-A733-4745-95AD-90C744BEE680}"/>
    <dgm:cxn modelId="{6D4EBFFA-8E91-7347-9918-A170C1EB38EA}" srcId="{F21FDA6A-4F07-0D4F-9E88-CEFD73BAF888}" destId="{101BCE59-3EBE-B841-B815-9A8E0791CF6A}" srcOrd="1" destOrd="0" parTransId="{7B67AA2E-CD68-CE46-8BB5-786CA4F33C89}" sibTransId="{2A6A3103-5EB4-1249-8961-7C35388B3012}"/>
    <dgm:cxn modelId="{BB9E5AEA-B02F-314F-8604-CB02B2002F4E}" type="presParOf" srcId="{B5DE52A4-5BAD-234E-8324-7F48BEFAEE24}" destId="{DD23D278-35B8-8141-B585-6DF97FD3ABBC}" srcOrd="0" destOrd="0" presId="urn:microsoft.com/office/officeart/2005/8/layout/hierarchy3"/>
    <dgm:cxn modelId="{5CD7251B-FB68-6D4E-9A22-9EF2C043DC1E}" type="presParOf" srcId="{DD23D278-35B8-8141-B585-6DF97FD3ABBC}" destId="{1C83C965-C16C-3548-8351-41D1CA562A67}" srcOrd="0" destOrd="0" presId="urn:microsoft.com/office/officeart/2005/8/layout/hierarchy3"/>
    <dgm:cxn modelId="{AA82605E-793D-E24A-BB55-AF12BBA30515}" type="presParOf" srcId="{1C83C965-C16C-3548-8351-41D1CA562A67}" destId="{F3BF7410-2C70-2A4A-9A15-E018E4826824}" srcOrd="0" destOrd="0" presId="urn:microsoft.com/office/officeart/2005/8/layout/hierarchy3"/>
    <dgm:cxn modelId="{420630D0-37BB-454B-AAAA-8AEF04F52B15}" type="presParOf" srcId="{1C83C965-C16C-3548-8351-41D1CA562A67}" destId="{917ED4E3-2D56-4142-91BF-44FAE2150179}" srcOrd="1" destOrd="0" presId="urn:microsoft.com/office/officeart/2005/8/layout/hierarchy3"/>
    <dgm:cxn modelId="{01FEE1A9-F647-4943-A513-A77D54E38FD0}" type="presParOf" srcId="{DD23D278-35B8-8141-B585-6DF97FD3ABBC}" destId="{D9E5D99C-A7D6-8742-A8EB-A4B056F0C6F6}" srcOrd="1" destOrd="0" presId="urn:microsoft.com/office/officeart/2005/8/layout/hierarchy3"/>
    <dgm:cxn modelId="{BC3B821A-5F84-4346-BE56-27F73028B297}" type="presParOf" srcId="{D9E5D99C-A7D6-8742-A8EB-A4B056F0C6F6}" destId="{88849F20-B33C-5C44-AFB9-0C414FE0E452}" srcOrd="0" destOrd="0" presId="urn:microsoft.com/office/officeart/2005/8/layout/hierarchy3"/>
    <dgm:cxn modelId="{EF2DC71B-1647-4B46-93AC-D7DF3F240676}" type="presParOf" srcId="{D9E5D99C-A7D6-8742-A8EB-A4B056F0C6F6}" destId="{F1F4C278-EA79-A24A-BF1A-FFED1F757D29}" srcOrd="1" destOrd="0" presId="urn:microsoft.com/office/officeart/2005/8/layout/hierarchy3"/>
    <dgm:cxn modelId="{7B16C29F-1B22-514F-8C15-DF72E600B424}" type="presParOf" srcId="{B5DE52A4-5BAD-234E-8324-7F48BEFAEE24}" destId="{04B6ABB0-5684-9B41-AC06-074DBD12A824}" srcOrd="1" destOrd="0" presId="urn:microsoft.com/office/officeart/2005/8/layout/hierarchy3"/>
    <dgm:cxn modelId="{C006FFC2-A181-DB40-8140-B1D6778C8542}" type="presParOf" srcId="{04B6ABB0-5684-9B41-AC06-074DBD12A824}" destId="{2BAC21F6-10BA-E541-AB1A-6999144904FD}" srcOrd="0" destOrd="0" presId="urn:microsoft.com/office/officeart/2005/8/layout/hierarchy3"/>
    <dgm:cxn modelId="{EA45BC06-116C-A449-9A17-38B3249EDEE8}" type="presParOf" srcId="{2BAC21F6-10BA-E541-AB1A-6999144904FD}" destId="{0CE5ACD9-A885-F943-8BFF-063CFB705DFD}" srcOrd="0" destOrd="0" presId="urn:microsoft.com/office/officeart/2005/8/layout/hierarchy3"/>
    <dgm:cxn modelId="{550F9AD3-D2AD-0D42-945D-3CC86FD45882}" type="presParOf" srcId="{2BAC21F6-10BA-E541-AB1A-6999144904FD}" destId="{17B0E10E-D838-344A-8744-4EA0AE3512AA}" srcOrd="1" destOrd="0" presId="urn:microsoft.com/office/officeart/2005/8/layout/hierarchy3"/>
    <dgm:cxn modelId="{B5E4A181-1CF5-C94D-BDE0-378E9209B7D9}" type="presParOf" srcId="{04B6ABB0-5684-9B41-AC06-074DBD12A824}" destId="{5E86E13D-FCEC-B94D-B07C-E1FF54F44E87}" srcOrd="1" destOrd="0" presId="urn:microsoft.com/office/officeart/2005/8/layout/hierarchy3"/>
    <dgm:cxn modelId="{4976AC4D-4EBB-DC4B-B6C2-3DB59280ACC8}" type="presParOf" srcId="{5E86E13D-FCEC-B94D-B07C-E1FF54F44E87}" destId="{1ED9D157-9E28-F645-9843-B974AEE688A5}" srcOrd="0" destOrd="0" presId="urn:microsoft.com/office/officeart/2005/8/layout/hierarchy3"/>
    <dgm:cxn modelId="{C595A8F3-CBE7-2645-BAF1-6B73FF7A8AC9}" type="presParOf" srcId="{5E86E13D-FCEC-B94D-B07C-E1FF54F44E87}" destId="{B3885876-BC01-CE40-B4AF-B8DD35B11E00}" srcOrd="1" destOrd="0" presId="urn:microsoft.com/office/officeart/2005/8/layout/hierarchy3"/>
    <dgm:cxn modelId="{799A177A-E0CD-7E47-9A90-3E9D09CED1DF}" type="presParOf" srcId="{B5DE52A4-5BAD-234E-8324-7F48BEFAEE24}" destId="{A2D3D08C-D2D1-A448-83B1-6F15B7FC0563}" srcOrd="2" destOrd="0" presId="urn:microsoft.com/office/officeart/2005/8/layout/hierarchy3"/>
    <dgm:cxn modelId="{EA40818F-7069-3845-B5A1-29F978AC5F87}" type="presParOf" srcId="{A2D3D08C-D2D1-A448-83B1-6F15B7FC0563}" destId="{5250BEDC-3E31-9148-80D0-A3299449B34B}" srcOrd="0" destOrd="0" presId="urn:microsoft.com/office/officeart/2005/8/layout/hierarchy3"/>
    <dgm:cxn modelId="{ECDC5478-50C3-DA4C-8CFD-7EA96949E73D}" type="presParOf" srcId="{5250BEDC-3E31-9148-80D0-A3299449B34B}" destId="{AB58CB0B-9A79-FB46-B44A-123C202FA944}" srcOrd="0" destOrd="0" presId="urn:microsoft.com/office/officeart/2005/8/layout/hierarchy3"/>
    <dgm:cxn modelId="{5ACB4753-CD3D-C346-9AB8-9D8BA80E9086}" type="presParOf" srcId="{5250BEDC-3E31-9148-80D0-A3299449B34B}" destId="{78630B86-8B91-0740-B5D3-E4F93B9FD356}" srcOrd="1" destOrd="0" presId="urn:microsoft.com/office/officeart/2005/8/layout/hierarchy3"/>
    <dgm:cxn modelId="{A2AF9BC7-BC1B-214F-816D-C16C7FFA053E}" type="presParOf" srcId="{A2D3D08C-D2D1-A448-83B1-6F15B7FC0563}" destId="{1F579191-683E-C643-BEEA-8D725679033E}" srcOrd="1" destOrd="0" presId="urn:microsoft.com/office/officeart/2005/8/layout/hierarchy3"/>
    <dgm:cxn modelId="{2BC64B4B-C1F6-A149-8C25-BBDB4F37413E}" type="presParOf" srcId="{1F579191-683E-C643-BEEA-8D725679033E}" destId="{43D5D9E6-EF4D-F346-B286-0A0EDC9D6387}" srcOrd="0" destOrd="0" presId="urn:microsoft.com/office/officeart/2005/8/layout/hierarchy3"/>
    <dgm:cxn modelId="{6159871C-1065-CB4D-8F9C-53B65C2C90D2}" type="presParOf" srcId="{1F579191-683E-C643-BEEA-8D725679033E}" destId="{B128BA17-BE6B-384D-BBE0-54B7B122AB8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F3E3F9-68CC-4B48-97D8-8820B8B52380}"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EA6FED8-9BBF-5140-A08F-A237BA4E9A02}">
      <dgm:prSet phldrT="[Text]"/>
      <dgm:spPr>
        <a:solidFill>
          <a:schemeClr val="accent6">
            <a:lumMod val="75000"/>
          </a:schemeClr>
        </a:solidFill>
        <a:ln>
          <a:noFill/>
        </a:ln>
      </dgm:spPr>
      <dgm:t>
        <a:bodyPr/>
        <a:lstStyle/>
        <a:p>
          <a:r>
            <a:rPr lang="en-NZ" dirty="0"/>
            <a:t>Synchronization</a:t>
          </a:r>
          <a:endParaRPr lang="en-US" dirty="0"/>
        </a:p>
      </dgm:t>
    </dgm:pt>
    <dgm:pt modelId="{913D91F1-9A02-CC4A-AA24-9B4EFD555C36}" type="parTrans" cxnId="{50F33E3D-3B5D-3F43-849C-DA606D4851DA}">
      <dgm:prSet/>
      <dgm:spPr/>
      <dgm:t>
        <a:bodyPr/>
        <a:lstStyle/>
        <a:p>
          <a:endParaRPr lang="en-US"/>
        </a:p>
      </dgm:t>
    </dgm:pt>
    <dgm:pt modelId="{0A4C3C0D-C741-C942-A2D0-5FDFBAB365B9}" type="sibTrans" cxnId="{50F33E3D-3B5D-3F43-849C-DA606D4851DA}">
      <dgm:prSet/>
      <dgm:spPr/>
      <dgm:t>
        <a:bodyPr/>
        <a:lstStyle/>
        <a:p>
          <a:endParaRPr lang="en-US"/>
        </a:p>
      </dgm:t>
    </dgm:pt>
    <dgm:pt modelId="{3B0A3029-B0C2-F141-B2EA-DA17FBF6E37E}">
      <dgm:prSet/>
      <dgm:spPr>
        <a:solidFill>
          <a:schemeClr val="accent5">
            <a:lumMod val="60000"/>
            <a:lumOff val="40000"/>
            <a:alpha val="46000"/>
          </a:schemeClr>
        </a:solidFill>
      </dgm:spPr>
      <dgm:t>
        <a:bodyPr/>
        <a:lstStyle/>
        <a:p>
          <a:r>
            <a:rPr lang="en-NZ" dirty="0"/>
            <a:t>To enforce mutual exclusion</a:t>
          </a:r>
        </a:p>
      </dgm:t>
    </dgm:pt>
    <dgm:pt modelId="{64A0F0F9-99F1-C74E-A0E6-9CF4E31EFDF3}" type="parTrans" cxnId="{86BDA16F-A36C-3F41-97F2-E5628886B2EA}">
      <dgm:prSet/>
      <dgm:spPr/>
      <dgm:t>
        <a:bodyPr/>
        <a:lstStyle/>
        <a:p>
          <a:endParaRPr lang="en-US"/>
        </a:p>
      </dgm:t>
    </dgm:pt>
    <dgm:pt modelId="{DC842284-709A-F840-BB50-E839AF06A71B}" type="sibTrans" cxnId="{86BDA16F-A36C-3F41-97F2-E5628886B2EA}">
      <dgm:prSet/>
      <dgm:spPr/>
      <dgm:t>
        <a:bodyPr/>
        <a:lstStyle/>
        <a:p>
          <a:endParaRPr lang="en-US"/>
        </a:p>
      </dgm:t>
    </dgm:pt>
    <dgm:pt modelId="{78D0FAFE-BEAC-974E-A8A6-6E016820C0AF}">
      <dgm:prSet/>
      <dgm:spPr>
        <a:solidFill>
          <a:schemeClr val="accent6">
            <a:lumMod val="75000"/>
          </a:schemeClr>
        </a:solidFill>
        <a:ln>
          <a:noFill/>
        </a:ln>
      </dgm:spPr>
      <dgm:t>
        <a:bodyPr/>
        <a:lstStyle/>
        <a:p>
          <a:r>
            <a:rPr lang="en-NZ" dirty="0"/>
            <a:t>Communication  </a:t>
          </a:r>
        </a:p>
      </dgm:t>
    </dgm:pt>
    <dgm:pt modelId="{02CF33B5-AD82-0448-A60A-572BF225D3D0}" type="parTrans" cxnId="{6793FA49-A7BC-2A41-B16B-C9F185179A54}">
      <dgm:prSet/>
      <dgm:spPr/>
      <dgm:t>
        <a:bodyPr/>
        <a:lstStyle/>
        <a:p>
          <a:endParaRPr lang="en-US"/>
        </a:p>
      </dgm:t>
    </dgm:pt>
    <dgm:pt modelId="{AD7D4B99-C7ED-6C49-9932-446373B64DC7}" type="sibTrans" cxnId="{6793FA49-A7BC-2A41-B16B-C9F185179A54}">
      <dgm:prSet/>
      <dgm:spPr/>
      <dgm:t>
        <a:bodyPr/>
        <a:lstStyle/>
        <a:p>
          <a:endParaRPr lang="en-US"/>
        </a:p>
      </dgm:t>
    </dgm:pt>
    <dgm:pt modelId="{C94760C5-CCA2-6148-A075-4E4321A5FB55}">
      <dgm:prSet/>
      <dgm:spPr>
        <a:solidFill>
          <a:schemeClr val="accent5">
            <a:lumMod val="60000"/>
            <a:lumOff val="40000"/>
            <a:alpha val="46000"/>
          </a:schemeClr>
        </a:solidFill>
      </dgm:spPr>
      <dgm:t>
        <a:bodyPr/>
        <a:lstStyle/>
        <a:p>
          <a:r>
            <a:rPr lang="en-NZ" dirty="0"/>
            <a:t>To exchange information</a:t>
          </a:r>
        </a:p>
      </dgm:t>
    </dgm:pt>
    <dgm:pt modelId="{3264B8F4-E3A1-D048-9C93-64E171E09FF8}" type="parTrans" cxnId="{C2146337-3282-3F46-9865-12C34697BFD5}">
      <dgm:prSet/>
      <dgm:spPr/>
      <dgm:t>
        <a:bodyPr/>
        <a:lstStyle/>
        <a:p>
          <a:endParaRPr lang="en-US"/>
        </a:p>
      </dgm:t>
    </dgm:pt>
    <dgm:pt modelId="{AFB7E538-773D-9448-B794-151B6FC05E15}" type="sibTrans" cxnId="{C2146337-3282-3F46-9865-12C34697BFD5}">
      <dgm:prSet/>
      <dgm:spPr/>
      <dgm:t>
        <a:bodyPr/>
        <a:lstStyle/>
        <a:p>
          <a:endParaRPr lang="en-US"/>
        </a:p>
      </dgm:t>
    </dgm:pt>
    <dgm:pt modelId="{1E0E8A6C-30F6-954E-BF0B-385C7EBD0C12}" type="pres">
      <dgm:prSet presAssocID="{E0F3E3F9-68CC-4B48-97D8-8820B8B52380}" presName="Name0" presStyleCnt="0">
        <dgm:presLayoutVars>
          <dgm:dir/>
          <dgm:animLvl val="lvl"/>
          <dgm:resizeHandles val="exact"/>
        </dgm:presLayoutVars>
      </dgm:prSet>
      <dgm:spPr/>
    </dgm:pt>
    <dgm:pt modelId="{9A1E6D3E-49F5-FB47-8E26-49A78379E627}" type="pres">
      <dgm:prSet presAssocID="{1EA6FED8-9BBF-5140-A08F-A237BA4E9A02}" presName="composite" presStyleCnt="0"/>
      <dgm:spPr/>
    </dgm:pt>
    <dgm:pt modelId="{CA516BB1-9D39-E449-8773-CABC43961BCF}" type="pres">
      <dgm:prSet presAssocID="{1EA6FED8-9BBF-5140-A08F-A237BA4E9A02}" presName="parTx" presStyleLbl="alignNode1" presStyleIdx="0" presStyleCnt="2">
        <dgm:presLayoutVars>
          <dgm:chMax val="0"/>
          <dgm:chPref val="0"/>
          <dgm:bulletEnabled val="1"/>
        </dgm:presLayoutVars>
      </dgm:prSet>
      <dgm:spPr/>
    </dgm:pt>
    <dgm:pt modelId="{57087B52-C684-5341-9E12-7A8A7012CF46}" type="pres">
      <dgm:prSet presAssocID="{1EA6FED8-9BBF-5140-A08F-A237BA4E9A02}" presName="desTx" presStyleLbl="alignAccFollowNode1" presStyleIdx="0" presStyleCnt="2">
        <dgm:presLayoutVars>
          <dgm:bulletEnabled val="1"/>
        </dgm:presLayoutVars>
      </dgm:prSet>
      <dgm:spPr/>
    </dgm:pt>
    <dgm:pt modelId="{500BD35D-55BA-E941-9F70-6DBE2F67868C}" type="pres">
      <dgm:prSet presAssocID="{0A4C3C0D-C741-C942-A2D0-5FDFBAB365B9}" presName="space" presStyleCnt="0"/>
      <dgm:spPr/>
    </dgm:pt>
    <dgm:pt modelId="{40863167-85FF-5F48-9661-2BE83E6BDDA2}" type="pres">
      <dgm:prSet presAssocID="{78D0FAFE-BEAC-974E-A8A6-6E016820C0AF}" presName="composite" presStyleCnt="0"/>
      <dgm:spPr/>
    </dgm:pt>
    <dgm:pt modelId="{58C9E88D-0AFF-9A46-9A58-7E5B47B8FB75}" type="pres">
      <dgm:prSet presAssocID="{78D0FAFE-BEAC-974E-A8A6-6E016820C0AF}" presName="parTx" presStyleLbl="alignNode1" presStyleIdx="1" presStyleCnt="2">
        <dgm:presLayoutVars>
          <dgm:chMax val="0"/>
          <dgm:chPref val="0"/>
          <dgm:bulletEnabled val="1"/>
        </dgm:presLayoutVars>
      </dgm:prSet>
      <dgm:spPr/>
    </dgm:pt>
    <dgm:pt modelId="{DEB9BAE2-8339-A243-A12C-F23AFF408E60}" type="pres">
      <dgm:prSet presAssocID="{78D0FAFE-BEAC-974E-A8A6-6E016820C0AF}" presName="desTx" presStyleLbl="alignAccFollowNode1" presStyleIdx="1" presStyleCnt="2">
        <dgm:presLayoutVars>
          <dgm:bulletEnabled val="1"/>
        </dgm:presLayoutVars>
      </dgm:prSet>
      <dgm:spPr/>
    </dgm:pt>
  </dgm:ptLst>
  <dgm:cxnLst>
    <dgm:cxn modelId="{18E97E1A-83D6-524C-B5EF-07429F8C76E1}" type="presOf" srcId="{E0F3E3F9-68CC-4B48-97D8-8820B8B52380}" destId="{1E0E8A6C-30F6-954E-BF0B-385C7EBD0C12}" srcOrd="0" destOrd="0" presId="urn:microsoft.com/office/officeart/2005/8/layout/hList1"/>
    <dgm:cxn modelId="{C2146337-3282-3F46-9865-12C34697BFD5}" srcId="{78D0FAFE-BEAC-974E-A8A6-6E016820C0AF}" destId="{C94760C5-CCA2-6148-A075-4E4321A5FB55}" srcOrd="0" destOrd="0" parTransId="{3264B8F4-E3A1-D048-9C93-64E171E09FF8}" sibTransId="{AFB7E538-773D-9448-B794-151B6FC05E15}"/>
    <dgm:cxn modelId="{50F33E3D-3B5D-3F43-849C-DA606D4851DA}" srcId="{E0F3E3F9-68CC-4B48-97D8-8820B8B52380}" destId="{1EA6FED8-9BBF-5140-A08F-A237BA4E9A02}" srcOrd="0" destOrd="0" parTransId="{913D91F1-9A02-CC4A-AA24-9B4EFD555C36}" sibTransId="{0A4C3C0D-C741-C942-A2D0-5FDFBAB365B9}"/>
    <dgm:cxn modelId="{6793FA49-A7BC-2A41-B16B-C9F185179A54}" srcId="{E0F3E3F9-68CC-4B48-97D8-8820B8B52380}" destId="{78D0FAFE-BEAC-974E-A8A6-6E016820C0AF}" srcOrd="1" destOrd="0" parTransId="{02CF33B5-AD82-0448-A60A-572BF225D3D0}" sibTransId="{AD7D4B99-C7ED-6C49-9932-446373B64DC7}"/>
    <dgm:cxn modelId="{65FA8E6F-1828-674A-A6C3-FA814E92E1BD}" type="presOf" srcId="{3B0A3029-B0C2-F141-B2EA-DA17FBF6E37E}" destId="{57087B52-C684-5341-9E12-7A8A7012CF46}" srcOrd="0" destOrd="0" presId="urn:microsoft.com/office/officeart/2005/8/layout/hList1"/>
    <dgm:cxn modelId="{86BDA16F-A36C-3F41-97F2-E5628886B2EA}" srcId="{1EA6FED8-9BBF-5140-A08F-A237BA4E9A02}" destId="{3B0A3029-B0C2-F141-B2EA-DA17FBF6E37E}" srcOrd="0" destOrd="0" parTransId="{64A0F0F9-99F1-C74E-A0E6-9CF4E31EFDF3}" sibTransId="{DC842284-709A-F840-BB50-E839AF06A71B}"/>
    <dgm:cxn modelId="{D69CF9B8-4B84-B04A-AF58-CE924309C727}" type="presOf" srcId="{78D0FAFE-BEAC-974E-A8A6-6E016820C0AF}" destId="{58C9E88D-0AFF-9A46-9A58-7E5B47B8FB75}" srcOrd="0" destOrd="0" presId="urn:microsoft.com/office/officeart/2005/8/layout/hList1"/>
    <dgm:cxn modelId="{7158D5DB-3C4B-6347-8E0D-64EF667EB83A}" type="presOf" srcId="{C94760C5-CCA2-6148-A075-4E4321A5FB55}" destId="{DEB9BAE2-8339-A243-A12C-F23AFF408E60}" srcOrd="0" destOrd="0" presId="urn:microsoft.com/office/officeart/2005/8/layout/hList1"/>
    <dgm:cxn modelId="{D50957FA-2A5C-BB4F-B3A6-B0AA341FD885}" type="presOf" srcId="{1EA6FED8-9BBF-5140-A08F-A237BA4E9A02}" destId="{CA516BB1-9D39-E449-8773-CABC43961BCF}" srcOrd="0" destOrd="0" presId="urn:microsoft.com/office/officeart/2005/8/layout/hList1"/>
    <dgm:cxn modelId="{78B12326-05BA-4F44-9235-001552467200}" type="presParOf" srcId="{1E0E8A6C-30F6-954E-BF0B-385C7EBD0C12}" destId="{9A1E6D3E-49F5-FB47-8E26-49A78379E627}" srcOrd="0" destOrd="0" presId="urn:microsoft.com/office/officeart/2005/8/layout/hList1"/>
    <dgm:cxn modelId="{D4FFA872-A576-E248-B3A1-FCAF5F51B0B0}" type="presParOf" srcId="{9A1E6D3E-49F5-FB47-8E26-49A78379E627}" destId="{CA516BB1-9D39-E449-8773-CABC43961BCF}" srcOrd="0" destOrd="0" presId="urn:microsoft.com/office/officeart/2005/8/layout/hList1"/>
    <dgm:cxn modelId="{14BAA4F3-D5E8-B449-9191-F0DA2541BA7F}" type="presParOf" srcId="{9A1E6D3E-49F5-FB47-8E26-49A78379E627}" destId="{57087B52-C684-5341-9E12-7A8A7012CF46}" srcOrd="1" destOrd="0" presId="urn:microsoft.com/office/officeart/2005/8/layout/hList1"/>
    <dgm:cxn modelId="{4ADEA968-B31C-1C4E-80A8-C8A700F85E3A}" type="presParOf" srcId="{1E0E8A6C-30F6-954E-BF0B-385C7EBD0C12}" destId="{500BD35D-55BA-E941-9F70-6DBE2F67868C}" srcOrd="1" destOrd="0" presId="urn:microsoft.com/office/officeart/2005/8/layout/hList1"/>
    <dgm:cxn modelId="{7B13F67B-6E58-1A43-96B5-D19279A9E0B8}" type="presParOf" srcId="{1E0E8A6C-30F6-954E-BF0B-385C7EBD0C12}" destId="{40863167-85FF-5F48-9661-2BE83E6BDDA2}" srcOrd="2" destOrd="0" presId="urn:microsoft.com/office/officeart/2005/8/layout/hList1"/>
    <dgm:cxn modelId="{D794A69A-28E2-474B-BEF9-D361362FB59C}" type="presParOf" srcId="{40863167-85FF-5F48-9661-2BE83E6BDDA2}" destId="{58C9E88D-0AFF-9A46-9A58-7E5B47B8FB75}" srcOrd="0" destOrd="0" presId="urn:microsoft.com/office/officeart/2005/8/layout/hList1"/>
    <dgm:cxn modelId="{7FBB4A80-D805-EE45-B1AA-17175D8F82FB}" type="presParOf" srcId="{40863167-85FF-5F48-9661-2BE83E6BDDA2}" destId="{DEB9BAE2-8339-A243-A12C-F23AFF408E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5E1FC1-AE98-9144-90B5-05E66E6E95A0}" type="doc">
      <dgm:prSet loTypeId="urn:microsoft.com/office/officeart/2005/8/layout/balance1" loCatId="relationship" qsTypeId="urn:microsoft.com/office/officeart/2005/8/quickstyle/simple4" qsCatId="simple" csTypeId="urn:microsoft.com/office/officeart/2005/8/colors/accent1_2" csCatId="accent1" phldr="1"/>
      <dgm:spPr/>
      <dgm:t>
        <a:bodyPr/>
        <a:lstStyle/>
        <a:p>
          <a:endParaRPr lang="en-US"/>
        </a:p>
      </dgm:t>
    </dgm:pt>
    <dgm:pt modelId="{840D4CA7-F43C-CF41-AE16-12E5267C417C}">
      <dgm:prSet/>
      <dgm:spPr>
        <a:solidFill>
          <a:schemeClr val="accent5">
            <a:lumMod val="50000"/>
          </a:schemeClr>
        </a:solidFill>
      </dgm:spPr>
      <dgm:t>
        <a:bodyPr/>
        <a:lstStyle/>
        <a:p>
          <a:pPr rtl="0"/>
          <a:r>
            <a:rPr lang="en-US" dirty="0">
              <a:solidFill>
                <a:schemeClr val="bg1"/>
              </a:solidFill>
            </a:rPr>
            <a:t>Communication of a message between two processes implies synchronization between the two</a:t>
          </a:r>
        </a:p>
      </dgm:t>
    </dgm:pt>
    <dgm:pt modelId="{B6455B8E-0B5E-FD45-9EDE-6590CE5032E6}" type="parTrans" cxnId="{0E661DEA-D1AD-4E4B-9264-BE5FA7FA9180}">
      <dgm:prSet/>
      <dgm:spPr/>
      <dgm:t>
        <a:bodyPr/>
        <a:lstStyle/>
        <a:p>
          <a:endParaRPr lang="en-US"/>
        </a:p>
      </dgm:t>
    </dgm:pt>
    <dgm:pt modelId="{FF027CAC-32AE-1C45-8241-D177EA39F3AA}" type="sibTrans" cxnId="{0E661DEA-D1AD-4E4B-9264-BE5FA7FA9180}">
      <dgm:prSet/>
      <dgm:spPr/>
      <dgm:t>
        <a:bodyPr/>
        <a:lstStyle/>
        <a:p>
          <a:endParaRPr lang="en-US"/>
        </a:p>
      </dgm:t>
    </dgm:pt>
    <dgm:pt modelId="{9F68511C-A65C-A148-98E2-790D535DB7F2}">
      <dgm:prSet custT="1"/>
      <dgm:spPr>
        <a:solidFill>
          <a:schemeClr val="accent1">
            <a:alpha val="25000"/>
          </a:schemeClr>
        </a:solidFill>
      </dgm:spPr>
      <dgm:t>
        <a:bodyPr/>
        <a:lstStyle/>
        <a:p>
          <a:pPr rtl="0"/>
          <a:r>
            <a:rPr lang="en-US" sz="1600" b="1" i="0" dirty="0">
              <a:solidFill>
                <a:schemeClr val="tx1"/>
              </a:solidFill>
            </a:rPr>
            <a:t>The receiver cannot receive a message until it has been sent by another process</a:t>
          </a:r>
        </a:p>
      </dgm:t>
    </dgm:pt>
    <dgm:pt modelId="{9B5832A9-E3E7-1740-8851-39E50990F488}" type="parTrans" cxnId="{4484B7AC-E8AB-494B-8FA7-CB5AF9EA6976}">
      <dgm:prSet/>
      <dgm:spPr>
        <a:solidFill>
          <a:schemeClr val="accent3">
            <a:lumMod val="50000"/>
          </a:schemeClr>
        </a:solidFill>
      </dgm:spPr>
      <dgm:t>
        <a:bodyPr/>
        <a:lstStyle/>
        <a:p>
          <a:endParaRPr lang="en-US"/>
        </a:p>
      </dgm:t>
    </dgm:pt>
    <dgm:pt modelId="{999D2C2E-9B38-7945-B8A0-97F14BA20022}" type="sibTrans" cxnId="{4484B7AC-E8AB-494B-8FA7-CB5AF9EA6976}">
      <dgm:prSet/>
      <dgm:spPr/>
      <dgm:t>
        <a:bodyPr/>
        <a:lstStyle/>
        <a:p>
          <a:endParaRPr lang="en-US"/>
        </a:p>
      </dgm:t>
    </dgm:pt>
    <dgm:pt modelId="{E2DC3244-DAD2-9D4C-A018-8A8B976DD049}">
      <dgm:prSet custT="1"/>
      <dgm:spPr>
        <a:solidFill>
          <a:schemeClr val="accent5">
            <a:lumMod val="50000"/>
          </a:schemeClr>
        </a:solidFill>
      </dgm:spPr>
      <dgm:t>
        <a:bodyPr/>
        <a:lstStyle/>
        <a:p>
          <a:pPr rtl="0"/>
          <a:r>
            <a:rPr lang="en-NZ" sz="1600" b="1" i="0" dirty="0">
              <a:solidFill>
                <a:schemeClr val="bg1"/>
              </a:solidFill>
            </a:rPr>
            <a:t>When a receive primitive is executed in a process there are two possibilities:</a:t>
          </a:r>
          <a:endParaRPr lang="en-US" sz="1600" b="1" i="0" dirty="0">
            <a:solidFill>
              <a:schemeClr val="bg1"/>
            </a:solidFill>
          </a:endParaRPr>
        </a:p>
      </dgm:t>
    </dgm:pt>
    <dgm:pt modelId="{1973821B-403A-0146-BD8D-DA56A4AEC2C9}" type="parTrans" cxnId="{2C56A986-657E-9F48-B2E3-4804F9844815}">
      <dgm:prSet/>
      <dgm:spPr/>
      <dgm:t>
        <a:bodyPr/>
        <a:lstStyle/>
        <a:p>
          <a:endParaRPr lang="en-US"/>
        </a:p>
      </dgm:t>
    </dgm:pt>
    <dgm:pt modelId="{6AF24642-B7D1-704E-B460-270B7FD3D09D}" type="sibTrans" cxnId="{2C56A986-657E-9F48-B2E3-4804F9844815}">
      <dgm:prSet/>
      <dgm:spPr/>
      <dgm:t>
        <a:bodyPr/>
        <a:lstStyle/>
        <a:p>
          <a:endParaRPr lang="en-US"/>
        </a:p>
      </dgm:t>
    </dgm:pt>
    <dgm:pt modelId="{AD6ED04A-891F-AF4E-8937-6061FB7A3F54}">
      <dgm:prSet custT="1"/>
      <dgm:spPr>
        <a:solidFill>
          <a:schemeClr val="accent1">
            <a:alpha val="25000"/>
          </a:schemeClr>
        </a:solidFill>
      </dgm:spPr>
      <dgm:t>
        <a:bodyPr/>
        <a:lstStyle/>
        <a:p>
          <a:pPr rtl="0"/>
          <a:r>
            <a:rPr lang="en-US" sz="1600" b="1" i="0" dirty="0">
              <a:solidFill>
                <a:schemeClr val="tx1"/>
              </a:solidFill>
            </a:rPr>
            <a:t>If a message has previously been sent the message is received and execution continues</a:t>
          </a:r>
        </a:p>
      </dgm:t>
    </dgm:pt>
    <dgm:pt modelId="{D91650F5-5F17-4947-B746-139C446E7B93}" type="parTrans" cxnId="{B8E14DBC-689D-DD4D-8A23-4A3BF577E67E}">
      <dgm:prSet/>
      <dgm:spPr>
        <a:solidFill>
          <a:schemeClr val="accent3">
            <a:lumMod val="50000"/>
          </a:schemeClr>
        </a:solidFill>
      </dgm:spPr>
      <dgm:t>
        <a:bodyPr/>
        <a:lstStyle/>
        <a:p>
          <a:endParaRPr lang="en-US"/>
        </a:p>
      </dgm:t>
    </dgm:pt>
    <dgm:pt modelId="{4A139160-FB39-8947-BCEB-821B966901C3}" type="sibTrans" cxnId="{B8E14DBC-689D-DD4D-8A23-4A3BF577E67E}">
      <dgm:prSet/>
      <dgm:spPr>
        <a:solidFill>
          <a:schemeClr val="accent3">
            <a:lumMod val="50000"/>
          </a:schemeClr>
        </a:solidFill>
      </dgm:spPr>
      <dgm:t>
        <a:bodyPr/>
        <a:lstStyle/>
        <a:p>
          <a:endParaRPr lang="en-US"/>
        </a:p>
      </dgm:t>
    </dgm:pt>
    <dgm:pt modelId="{3C816CD3-56A3-7A4B-BCEB-CD66601F67AC}">
      <dgm:prSet custT="1"/>
      <dgm:spPr>
        <a:solidFill>
          <a:schemeClr val="accent1">
            <a:alpha val="25000"/>
          </a:schemeClr>
        </a:solidFill>
      </dgm:spPr>
      <dgm:t>
        <a:bodyPr/>
        <a:lstStyle/>
        <a:p>
          <a:pPr rtl="0"/>
          <a:r>
            <a:rPr lang="en-US" sz="1600" b="1" i="0" dirty="0">
              <a:solidFill>
                <a:schemeClr val="tx1"/>
              </a:solidFill>
            </a:rPr>
            <a:t>If there is no waiting message the process is blocked until a message arrives or the process continues to execute, abandoning the attempt to receive</a:t>
          </a:r>
        </a:p>
      </dgm:t>
    </dgm:pt>
    <dgm:pt modelId="{CFC117F8-B61C-AB42-9A8C-92D213E7A327}" type="parTrans" cxnId="{D416D413-81EB-FF47-8DEF-43AEEF53A208}">
      <dgm:prSet/>
      <dgm:spPr/>
      <dgm:t>
        <a:bodyPr/>
        <a:lstStyle/>
        <a:p>
          <a:endParaRPr lang="en-US"/>
        </a:p>
      </dgm:t>
    </dgm:pt>
    <dgm:pt modelId="{247550A5-0F5A-E64C-A14B-5586AAD92809}" type="sibTrans" cxnId="{D416D413-81EB-FF47-8DEF-43AEEF53A208}">
      <dgm:prSet/>
      <dgm:spPr/>
      <dgm:t>
        <a:bodyPr/>
        <a:lstStyle/>
        <a:p>
          <a:endParaRPr lang="en-US"/>
        </a:p>
      </dgm:t>
    </dgm:pt>
    <dgm:pt modelId="{274E3787-5FB6-4A45-98BD-3563E0A7FEC3}" type="pres">
      <dgm:prSet presAssocID="{B95E1FC1-AE98-9144-90B5-05E66E6E95A0}" presName="outerComposite" presStyleCnt="0">
        <dgm:presLayoutVars>
          <dgm:chMax val="2"/>
          <dgm:animLvl val="lvl"/>
          <dgm:resizeHandles val="exact"/>
        </dgm:presLayoutVars>
      </dgm:prSet>
      <dgm:spPr/>
    </dgm:pt>
    <dgm:pt modelId="{291E944F-80DD-E24F-B74D-7EA7AA00490C}" type="pres">
      <dgm:prSet presAssocID="{B95E1FC1-AE98-9144-90B5-05E66E6E95A0}" presName="dummyMaxCanvas" presStyleCnt="0"/>
      <dgm:spPr/>
    </dgm:pt>
    <dgm:pt modelId="{E0E7CFCA-4DF9-3B4B-BB67-A17822A163EE}" type="pres">
      <dgm:prSet presAssocID="{B95E1FC1-AE98-9144-90B5-05E66E6E95A0}" presName="parentComposite" presStyleCnt="0"/>
      <dgm:spPr/>
    </dgm:pt>
    <dgm:pt modelId="{D8CE5C9F-7A29-B049-BF80-D80F2A8B9162}" type="pres">
      <dgm:prSet presAssocID="{B95E1FC1-AE98-9144-90B5-05E66E6E95A0}" presName="parent1" presStyleLbl="alignAccFollowNode1" presStyleIdx="0" presStyleCnt="4" custAng="21364723" custScaleX="164913" custScaleY="146153" custLinFactNeighborX="-53292" custLinFactNeighborY="90130">
        <dgm:presLayoutVars>
          <dgm:chMax val="4"/>
        </dgm:presLayoutVars>
      </dgm:prSet>
      <dgm:spPr/>
    </dgm:pt>
    <dgm:pt modelId="{B0876E2E-024F-E840-B429-8A6DDBD3C0B7}" type="pres">
      <dgm:prSet presAssocID="{B95E1FC1-AE98-9144-90B5-05E66E6E95A0}" presName="parent2" presStyleLbl="alignAccFollowNode1" presStyleIdx="1" presStyleCnt="4" custAng="469402" custScaleX="194480" custScaleY="107522" custLinFactNeighborX="61348" custLinFactNeighborY="33541">
        <dgm:presLayoutVars>
          <dgm:chMax val="4"/>
        </dgm:presLayoutVars>
      </dgm:prSet>
      <dgm:spPr/>
    </dgm:pt>
    <dgm:pt modelId="{9EF45476-3661-5746-803B-11C9518452CB}" type="pres">
      <dgm:prSet presAssocID="{B95E1FC1-AE98-9144-90B5-05E66E6E95A0}" presName="childrenComposite" presStyleCnt="0"/>
      <dgm:spPr/>
    </dgm:pt>
    <dgm:pt modelId="{111AB746-2FF6-564B-8753-AC7B0712DC09}" type="pres">
      <dgm:prSet presAssocID="{B95E1FC1-AE98-9144-90B5-05E66E6E95A0}" presName="dummyMaxCanvas_ChildArea" presStyleCnt="0"/>
      <dgm:spPr/>
    </dgm:pt>
    <dgm:pt modelId="{4F3C4FFF-DBC4-E343-860C-7EE99D254749}" type="pres">
      <dgm:prSet presAssocID="{B95E1FC1-AE98-9144-90B5-05E66E6E95A0}" presName="fulcrum" presStyleLbl="alignAccFollowNode1" presStyleIdx="2" presStyleCnt="4" custLinFactNeighborX="-3607" custLinFactNeighborY="15629"/>
      <dgm:spPr>
        <a:solidFill>
          <a:schemeClr val="accent3">
            <a:lumMod val="50000"/>
          </a:schemeClr>
        </a:solidFill>
      </dgm:spPr>
    </dgm:pt>
    <dgm:pt modelId="{DE958576-B4BC-E74E-86DC-B7A96B976014}" type="pres">
      <dgm:prSet presAssocID="{B95E1FC1-AE98-9144-90B5-05E66E6E95A0}" presName="balance_12" presStyleLbl="alignAccFollowNode1" presStyleIdx="3" presStyleCnt="4" custLinFactNeighborX="-38" custLinFactNeighborY="27609">
        <dgm:presLayoutVars>
          <dgm:bulletEnabled val="1"/>
        </dgm:presLayoutVars>
      </dgm:prSet>
      <dgm:spPr>
        <a:solidFill>
          <a:schemeClr val="accent3">
            <a:lumMod val="50000"/>
          </a:schemeClr>
        </a:solidFill>
      </dgm:spPr>
    </dgm:pt>
    <dgm:pt modelId="{E023CDB2-16FA-3B49-BF46-F81510603726}" type="pres">
      <dgm:prSet presAssocID="{B95E1FC1-AE98-9144-90B5-05E66E6E95A0}" presName="right_12_1" presStyleLbl="node1" presStyleIdx="0" presStyleCnt="3" custAng="270070" custScaleX="164424" custLinFactNeighborX="16444" custLinFactNeighborY="13736">
        <dgm:presLayoutVars>
          <dgm:bulletEnabled val="1"/>
        </dgm:presLayoutVars>
      </dgm:prSet>
      <dgm:spPr/>
    </dgm:pt>
    <dgm:pt modelId="{5EB8A7DA-62E2-E440-9AA1-AFABD63FDF67}" type="pres">
      <dgm:prSet presAssocID="{B95E1FC1-AE98-9144-90B5-05E66E6E95A0}" presName="right_12_2" presStyleLbl="node1" presStyleIdx="1" presStyleCnt="3" custAng="297530" custScaleX="213047" custScaleY="117257" custLinFactNeighborX="41498" custLinFactNeighborY="14882">
        <dgm:presLayoutVars>
          <dgm:bulletEnabled val="1"/>
        </dgm:presLayoutVars>
      </dgm:prSet>
      <dgm:spPr/>
    </dgm:pt>
    <dgm:pt modelId="{9C6B398F-15AB-5548-AB75-EDD00D3829AC}" type="pres">
      <dgm:prSet presAssocID="{B95E1FC1-AE98-9144-90B5-05E66E6E95A0}" presName="left_12_1" presStyleLbl="node1" presStyleIdx="2" presStyleCnt="3" custAng="21091824" custScaleX="136493" custLinFactNeighborX="-18271" custLinFactNeighborY="-5247">
        <dgm:presLayoutVars>
          <dgm:bulletEnabled val="1"/>
        </dgm:presLayoutVars>
      </dgm:prSet>
      <dgm:spPr/>
    </dgm:pt>
  </dgm:ptLst>
  <dgm:cxnLst>
    <dgm:cxn modelId="{42F55209-A5F8-ED4E-AB37-35AB74B1A046}" type="presOf" srcId="{3C816CD3-56A3-7A4B-BCEB-CD66601F67AC}" destId="{5EB8A7DA-62E2-E440-9AA1-AFABD63FDF67}" srcOrd="0" destOrd="0" presId="urn:microsoft.com/office/officeart/2005/8/layout/balance1"/>
    <dgm:cxn modelId="{D416D413-81EB-FF47-8DEF-43AEEF53A208}" srcId="{E2DC3244-DAD2-9D4C-A018-8A8B976DD049}" destId="{3C816CD3-56A3-7A4B-BCEB-CD66601F67AC}" srcOrd="1" destOrd="0" parTransId="{CFC117F8-B61C-AB42-9A8C-92D213E7A327}" sibTransId="{247550A5-0F5A-E64C-A14B-5586AAD92809}"/>
    <dgm:cxn modelId="{94D1AC2F-EF08-314B-8B1E-0EF4093C2889}" type="presOf" srcId="{B95E1FC1-AE98-9144-90B5-05E66E6E95A0}" destId="{274E3787-5FB6-4A45-98BD-3563E0A7FEC3}" srcOrd="0" destOrd="0" presId="urn:microsoft.com/office/officeart/2005/8/layout/balance1"/>
    <dgm:cxn modelId="{343F0B56-80E2-5045-BF55-871291F7FB92}" type="presOf" srcId="{E2DC3244-DAD2-9D4C-A018-8A8B976DD049}" destId="{B0876E2E-024F-E840-B429-8A6DDBD3C0B7}" srcOrd="0" destOrd="0" presId="urn:microsoft.com/office/officeart/2005/8/layout/balance1"/>
    <dgm:cxn modelId="{2C56A986-657E-9F48-B2E3-4804F9844815}" srcId="{B95E1FC1-AE98-9144-90B5-05E66E6E95A0}" destId="{E2DC3244-DAD2-9D4C-A018-8A8B976DD049}" srcOrd="1" destOrd="0" parTransId="{1973821B-403A-0146-BD8D-DA56A4AEC2C9}" sibTransId="{6AF24642-B7D1-704E-B460-270B7FD3D09D}"/>
    <dgm:cxn modelId="{4484B7AC-E8AB-494B-8FA7-CB5AF9EA6976}" srcId="{840D4CA7-F43C-CF41-AE16-12E5267C417C}" destId="{9F68511C-A65C-A148-98E2-790D535DB7F2}" srcOrd="0" destOrd="0" parTransId="{9B5832A9-E3E7-1740-8851-39E50990F488}" sibTransId="{999D2C2E-9B38-7945-B8A0-97F14BA20022}"/>
    <dgm:cxn modelId="{B8E14DBC-689D-DD4D-8A23-4A3BF577E67E}" srcId="{E2DC3244-DAD2-9D4C-A018-8A8B976DD049}" destId="{AD6ED04A-891F-AF4E-8937-6061FB7A3F54}" srcOrd="0" destOrd="0" parTransId="{D91650F5-5F17-4947-B746-139C446E7B93}" sibTransId="{4A139160-FB39-8947-BCEB-821B966901C3}"/>
    <dgm:cxn modelId="{CE1E2BE2-1127-834D-8C5E-4674C54D2F3C}" type="presOf" srcId="{840D4CA7-F43C-CF41-AE16-12E5267C417C}" destId="{D8CE5C9F-7A29-B049-BF80-D80F2A8B9162}" srcOrd="0" destOrd="0" presId="urn:microsoft.com/office/officeart/2005/8/layout/balance1"/>
    <dgm:cxn modelId="{0E661DEA-D1AD-4E4B-9264-BE5FA7FA9180}" srcId="{B95E1FC1-AE98-9144-90B5-05E66E6E95A0}" destId="{840D4CA7-F43C-CF41-AE16-12E5267C417C}" srcOrd="0" destOrd="0" parTransId="{B6455B8E-0B5E-FD45-9EDE-6590CE5032E6}" sibTransId="{FF027CAC-32AE-1C45-8241-D177EA39F3AA}"/>
    <dgm:cxn modelId="{F890A8EE-1684-1449-A7B9-B216AD8D92FD}" type="presOf" srcId="{AD6ED04A-891F-AF4E-8937-6061FB7A3F54}" destId="{E023CDB2-16FA-3B49-BF46-F81510603726}" srcOrd="0" destOrd="0" presId="urn:microsoft.com/office/officeart/2005/8/layout/balance1"/>
    <dgm:cxn modelId="{8AB16AF2-BCD7-BE41-BBAF-9373B17A19A0}" type="presOf" srcId="{9F68511C-A65C-A148-98E2-790D535DB7F2}" destId="{9C6B398F-15AB-5548-AB75-EDD00D3829AC}" srcOrd="0" destOrd="0" presId="urn:microsoft.com/office/officeart/2005/8/layout/balance1"/>
    <dgm:cxn modelId="{E5F85CF6-03BF-BF4D-81AD-0AAB7DB91D44}" type="presParOf" srcId="{274E3787-5FB6-4A45-98BD-3563E0A7FEC3}" destId="{291E944F-80DD-E24F-B74D-7EA7AA00490C}" srcOrd="0" destOrd="0" presId="urn:microsoft.com/office/officeart/2005/8/layout/balance1"/>
    <dgm:cxn modelId="{9B76E520-BE0B-BE4E-A0E6-C84C7FA44029}" type="presParOf" srcId="{274E3787-5FB6-4A45-98BD-3563E0A7FEC3}" destId="{E0E7CFCA-4DF9-3B4B-BB67-A17822A163EE}" srcOrd="1" destOrd="0" presId="urn:microsoft.com/office/officeart/2005/8/layout/balance1"/>
    <dgm:cxn modelId="{B5A95E04-9348-934F-B41D-DE60513A47F7}" type="presParOf" srcId="{E0E7CFCA-4DF9-3B4B-BB67-A17822A163EE}" destId="{D8CE5C9F-7A29-B049-BF80-D80F2A8B9162}" srcOrd="0" destOrd="0" presId="urn:microsoft.com/office/officeart/2005/8/layout/balance1"/>
    <dgm:cxn modelId="{713EAC1B-C229-B246-896C-CF3DA1845A15}" type="presParOf" srcId="{E0E7CFCA-4DF9-3B4B-BB67-A17822A163EE}" destId="{B0876E2E-024F-E840-B429-8A6DDBD3C0B7}" srcOrd="1" destOrd="0" presId="urn:microsoft.com/office/officeart/2005/8/layout/balance1"/>
    <dgm:cxn modelId="{26AF03C1-B9D6-CA4D-A655-86C7FF057141}" type="presParOf" srcId="{274E3787-5FB6-4A45-98BD-3563E0A7FEC3}" destId="{9EF45476-3661-5746-803B-11C9518452CB}" srcOrd="2" destOrd="0" presId="urn:microsoft.com/office/officeart/2005/8/layout/balance1"/>
    <dgm:cxn modelId="{ABD8EDE9-007E-D944-801E-EE62C1E33724}" type="presParOf" srcId="{9EF45476-3661-5746-803B-11C9518452CB}" destId="{111AB746-2FF6-564B-8753-AC7B0712DC09}" srcOrd="0" destOrd="0" presId="urn:microsoft.com/office/officeart/2005/8/layout/balance1"/>
    <dgm:cxn modelId="{E748EA4F-2159-8149-9B69-5DEB4D1028B7}" type="presParOf" srcId="{9EF45476-3661-5746-803B-11C9518452CB}" destId="{4F3C4FFF-DBC4-E343-860C-7EE99D254749}" srcOrd="1" destOrd="0" presId="urn:microsoft.com/office/officeart/2005/8/layout/balance1"/>
    <dgm:cxn modelId="{96B2FC19-E571-0E4C-A58B-B21FC5AA1CD4}" type="presParOf" srcId="{9EF45476-3661-5746-803B-11C9518452CB}" destId="{DE958576-B4BC-E74E-86DC-B7A96B976014}" srcOrd="2" destOrd="0" presId="urn:microsoft.com/office/officeart/2005/8/layout/balance1"/>
    <dgm:cxn modelId="{9C4E3709-D890-A746-9E35-BBD07B1646FF}" type="presParOf" srcId="{9EF45476-3661-5746-803B-11C9518452CB}" destId="{E023CDB2-16FA-3B49-BF46-F81510603726}" srcOrd="3" destOrd="0" presId="urn:microsoft.com/office/officeart/2005/8/layout/balance1"/>
    <dgm:cxn modelId="{9222FBF4-8717-4F43-986D-2EC710CCF124}" type="presParOf" srcId="{9EF45476-3661-5746-803B-11C9518452CB}" destId="{5EB8A7DA-62E2-E440-9AA1-AFABD63FDF67}" srcOrd="4" destOrd="0" presId="urn:microsoft.com/office/officeart/2005/8/layout/balance1"/>
    <dgm:cxn modelId="{CBDCFCF2-D284-F949-800A-8F0C0E1D47CB}" type="presParOf" srcId="{9EF45476-3661-5746-803B-11C9518452CB}" destId="{9C6B398F-15AB-5548-AB75-EDD00D3829AC}"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27E8CD-E193-374C-8F5E-D9516BA56DC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1984B6D-CD19-FE43-BEAE-0E799DF27D43}">
      <dgm:prSet custT="1"/>
      <dgm:spPr/>
      <dgm:t>
        <a:bodyPr/>
        <a:lstStyle/>
        <a:p>
          <a:pPr rtl="0"/>
          <a:r>
            <a:rPr lang="en-US" sz="2400" dirty="0" err="1"/>
            <a:t>Nonblocking</a:t>
          </a:r>
          <a:r>
            <a:rPr lang="en-US" sz="2400" dirty="0"/>
            <a:t> send, blocking receive</a:t>
          </a:r>
        </a:p>
      </dgm:t>
    </dgm:pt>
    <dgm:pt modelId="{01F2897C-CBB4-0A4F-833B-A983967B05E6}" type="parTrans" cxnId="{C887F737-6585-BA4C-A16F-AADF02A11677}">
      <dgm:prSet/>
      <dgm:spPr/>
      <dgm:t>
        <a:bodyPr/>
        <a:lstStyle/>
        <a:p>
          <a:endParaRPr lang="en-US"/>
        </a:p>
      </dgm:t>
    </dgm:pt>
    <dgm:pt modelId="{11260BA1-DC41-0544-8790-6F4A228C318D}" type="sibTrans" cxnId="{C887F737-6585-BA4C-A16F-AADF02A11677}">
      <dgm:prSet/>
      <dgm:spPr/>
      <dgm:t>
        <a:bodyPr/>
        <a:lstStyle/>
        <a:p>
          <a:endParaRPr lang="en-US"/>
        </a:p>
      </dgm:t>
    </dgm:pt>
    <dgm:pt modelId="{5EB1E116-9108-5041-82FF-E86E8C94C1A9}">
      <dgm:prSet/>
      <dgm:spPr/>
      <dgm:t>
        <a:bodyPr/>
        <a:lstStyle/>
        <a:p>
          <a:pPr rtl="0"/>
          <a:r>
            <a:rPr lang="en-US" dirty="0"/>
            <a:t>Sender continues on but receiver is blocked until the requested message arrives</a:t>
          </a:r>
        </a:p>
      </dgm:t>
    </dgm:pt>
    <dgm:pt modelId="{0214350C-1246-1843-BEEB-628379095719}" type="parTrans" cxnId="{7E31C0FE-C1AF-7B40-8076-CBAC47674A04}">
      <dgm:prSet/>
      <dgm:spPr/>
      <dgm:t>
        <a:bodyPr/>
        <a:lstStyle/>
        <a:p>
          <a:endParaRPr lang="en-US"/>
        </a:p>
      </dgm:t>
    </dgm:pt>
    <dgm:pt modelId="{C95C1D8A-6AFB-5146-9731-ED577DB6E8B0}" type="sibTrans" cxnId="{7E31C0FE-C1AF-7B40-8076-CBAC47674A04}">
      <dgm:prSet/>
      <dgm:spPr/>
      <dgm:t>
        <a:bodyPr/>
        <a:lstStyle/>
        <a:p>
          <a:endParaRPr lang="en-US"/>
        </a:p>
      </dgm:t>
    </dgm:pt>
    <dgm:pt modelId="{CC21AB64-0AED-7542-9159-B6303CB71F5A}">
      <dgm:prSet/>
      <dgm:spPr/>
      <dgm:t>
        <a:bodyPr/>
        <a:lstStyle/>
        <a:p>
          <a:pPr rtl="0"/>
          <a:r>
            <a:rPr lang="en-US" dirty="0"/>
            <a:t>Most useful combination</a:t>
          </a:r>
        </a:p>
      </dgm:t>
    </dgm:pt>
    <dgm:pt modelId="{C83520E4-371F-7440-8576-2D5C4343367E}" type="parTrans" cxnId="{AE7ED72E-6288-D541-9093-86DA407052E6}">
      <dgm:prSet/>
      <dgm:spPr/>
      <dgm:t>
        <a:bodyPr/>
        <a:lstStyle/>
        <a:p>
          <a:endParaRPr lang="en-US"/>
        </a:p>
      </dgm:t>
    </dgm:pt>
    <dgm:pt modelId="{F0D8E3EA-CD48-B446-BEBF-D9C6AA1B5CA1}" type="sibTrans" cxnId="{AE7ED72E-6288-D541-9093-86DA407052E6}">
      <dgm:prSet/>
      <dgm:spPr/>
      <dgm:t>
        <a:bodyPr/>
        <a:lstStyle/>
        <a:p>
          <a:endParaRPr lang="en-US"/>
        </a:p>
      </dgm:t>
    </dgm:pt>
    <dgm:pt modelId="{6C451841-31AC-2C4A-BD5F-97D63B243324}">
      <dgm:prSet/>
      <dgm:spPr/>
      <dgm:t>
        <a:bodyPr/>
        <a:lstStyle/>
        <a:p>
          <a:pPr rtl="0"/>
          <a:r>
            <a:rPr lang="en-US" dirty="0"/>
            <a:t>Sends one or more messages to a variety of destinations as quickly as possible</a:t>
          </a:r>
        </a:p>
      </dgm:t>
    </dgm:pt>
    <dgm:pt modelId="{04922CDE-305C-7E4E-A5F8-548B07ADA949}" type="parTrans" cxnId="{2EE21B70-10CD-924A-821E-F852ED7D58C1}">
      <dgm:prSet/>
      <dgm:spPr/>
      <dgm:t>
        <a:bodyPr/>
        <a:lstStyle/>
        <a:p>
          <a:endParaRPr lang="en-US"/>
        </a:p>
      </dgm:t>
    </dgm:pt>
    <dgm:pt modelId="{8984EA4E-5D9D-8A4C-890E-1C200D579779}" type="sibTrans" cxnId="{2EE21B70-10CD-924A-821E-F852ED7D58C1}">
      <dgm:prSet/>
      <dgm:spPr/>
      <dgm:t>
        <a:bodyPr/>
        <a:lstStyle/>
        <a:p>
          <a:endParaRPr lang="en-US"/>
        </a:p>
      </dgm:t>
    </dgm:pt>
    <dgm:pt modelId="{757FD84E-C215-B749-91A4-D802DE6196F5}">
      <dgm:prSet/>
      <dgm:spPr/>
      <dgm:t>
        <a:bodyPr/>
        <a:lstStyle/>
        <a:p>
          <a:pPr rtl="0"/>
          <a:r>
            <a:rPr lang="en-US" dirty="0"/>
            <a:t>Example -- a service process that exists to provide a service or resource to other processes</a:t>
          </a:r>
        </a:p>
      </dgm:t>
    </dgm:pt>
    <dgm:pt modelId="{DAFD52F6-9922-7349-BF68-4ACCE8F95FD5}" type="parTrans" cxnId="{35F4216B-C764-1F42-8536-CA788CCCDBE6}">
      <dgm:prSet/>
      <dgm:spPr/>
      <dgm:t>
        <a:bodyPr/>
        <a:lstStyle/>
        <a:p>
          <a:endParaRPr lang="en-US"/>
        </a:p>
      </dgm:t>
    </dgm:pt>
    <dgm:pt modelId="{B985A4D1-1CB8-9344-9FCB-F50F659DBA79}" type="sibTrans" cxnId="{35F4216B-C764-1F42-8536-CA788CCCDBE6}">
      <dgm:prSet/>
      <dgm:spPr/>
      <dgm:t>
        <a:bodyPr/>
        <a:lstStyle/>
        <a:p>
          <a:endParaRPr lang="en-US"/>
        </a:p>
      </dgm:t>
    </dgm:pt>
    <dgm:pt modelId="{73A9E9B1-89D6-694A-BAFC-F1639E9E0FA3}">
      <dgm:prSet custT="1"/>
      <dgm:spPr/>
      <dgm:t>
        <a:bodyPr/>
        <a:lstStyle/>
        <a:p>
          <a:pPr rtl="0"/>
          <a:r>
            <a:rPr lang="en-US" sz="2400" dirty="0" err="1"/>
            <a:t>Nonblocking</a:t>
          </a:r>
          <a:r>
            <a:rPr lang="en-US" sz="2400" dirty="0"/>
            <a:t> send, </a:t>
          </a:r>
          <a:r>
            <a:rPr lang="en-US" sz="2400" dirty="0" err="1"/>
            <a:t>nonblocking</a:t>
          </a:r>
          <a:r>
            <a:rPr lang="en-US" sz="2400" dirty="0"/>
            <a:t> receive</a:t>
          </a:r>
        </a:p>
      </dgm:t>
    </dgm:pt>
    <dgm:pt modelId="{3916E0CF-CE1E-1D4B-8A41-D0D814E89B0F}" type="parTrans" cxnId="{BCA614CC-B4D5-3442-90B6-4527EEE6FEF9}">
      <dgm:prSet/>
      <dgm:spPr/>
      <dgm:t>
        <a:bodyPr/>
        <a:lstStyle/>
        <a:p>
          <a:endParaRPr lang="en-US"/>
        </a:p>
      </dgm:t>
    </dgm:pt>
    <dgm:pt modelId="{8FEA3A20-CBF8-BD46-B357-8B81C8062570}" type="sibTrans" cxnId="{BCA614CC-B4D5-3442-90B6-4527EEE6FEF9}">
      <dgm:prSet/>
      <dgm:spPr/>
      <dgm:t>
        <a:bodyPr/>
        <a:lstStyle/>
        <a:p>
          <a:endParaRPr lang="en-US"/>
        </a:p>
      </dgm:t>
    </dgm:pt>
    <dgm:pt modelId="{C5316F31-176B-F34B-BA40-55DF4E368FCA}">
      <dgm:prSet/>
      <dgm:spPr/>
      <dgm:t>
        <a:bodyPr/>
        <a:lstStyle/>
        <a:p>
          <a:pPr rtl="0"/>
          <a:r>
            <a:rPr lang="en-US" dirty="0"/>
            <a:t>Neither party is required to wait</a:t>
          </a:r>
        </a:p>
      </dgm:t>
    </dgm:pt>
    <dgm:pt modelId="{A15D9228-445C-9C49-9BE5-094ACB67A39B}" type="parTrans" cxnId="{AE18236F-5EF4-5549-99D8-BDAE7A18B153}">
      <dgm:prSet/>
      <dgm:spPr/>
      <dgm:t>
        <a:bodyPr/>
        <a:lstStyle/>
        <a:p>
          <a:endParaRPr lang="en-US"/>
        </a:p>
      </dgm:t>
    </dgm:pt>
    <dgm:pt modelId="{DACAD61B-E76C-2246-BD10-F980FDDCC609}" type="sibTrans" cxnId="{AE18236F-5EF4-5549-99D8-BDAE7A18B153}">
      <dgm:prSet/>
      <dgm:spPr/>
      <dgm:t>
        <a:bodyPr/>
        <a:lstStyle/>
        <a:p>
          <a:endParaRPr lang="en-US"/>
        </a:p>
      </dgm:t>
    </dgm:pt>
    <dgm:pt modelId="{FB2FE7A4-BF26-5246-957B-D4DDACD54EE4}" type="pres">
      <dgm:prSet presAssocID="{CD27E8CD-E193-374C-8F5E-D9516BA56DC7}" presName="linear" presStyleCnt="0">
        <dgm:presLayoutVars>
          <dgm:dir/>
          <dgm:animLvl val="lvl"/>
          <dgm:resizeHandles val="exact"/>
        </dgm:presLayoutVars>
      </dgm:prSet>
      <dgm:spPr/>
    </dgm:pt>
    <dgm:pt modelId="{75AEEAF0-6636-7A4B-AC28-2D6920786958}" type="pres">
      <dgm:prSet presAssocID="{91984B6D-CD19-FE43-BEAE-0E799DF27D43}" presName="parentLin" presStyleCnt="0"/>
      <dgm:spPr/>
    </dgm:pt>
    <dgm:pt modelId="{02F1EC8A-0E98-6F4F-81E4-128269BE9247}" type="pres">
      <dgm:prSet presAssocID="{91984B6D-CD19-FE43-BEAE-0E799DF27D43}" presName="parentLeftMargin" presStyleLbl="node1" presStyleIdx="0" presStyleCnt="2"/>
      <dgm:spPr/>
    </dgm:pt>
    <dgm:pt modelId="{7C0D2C5B-322D-9045-B418-FF8D3F881A30}" type="pres">
      <dgm:prSet presAssocID="{91984B6D-CD19-FE43-BEAE-0E799DF27D43}" presName="parentText" presStyleLbl="node1" presStyleIdx="0" presStyleCnt="2">
        <dgm:presLayoutVars>
          <dgm:chMax val="0"/>
          <dgm:bulletEnabled val="1"/>
        </dgm:presLayoutVars>
      </dgm:prSet>
      <dgm:spPr/>
    </dgm:pt>
    <dgm:pt modelId="{9BA17364-C4BE-1F4C-A926-52FA284D13AC}" type="pres">
      <dgm:prSet presAssocID="{91984B6D-CD19-FE43-BEAE-0E799DF27D43}" presName="negativeSpace" presStyleCnt="0"/>
      <dgm:spPr/>
    </dgm:pt>
    <dgm:pt modelId="{94FC4253-C5DD-2F40-AF14-A6F8E87BF8EB}" type="pres">
      <dgm:prSet presAssocID="{91984B6D-CD19-FE43-BEAE-0E799DF27D43}" presName="childText" presStyleLbl="conFgAcc1" presStyleIdx="0" presStyleCnt="2">
        <dgm:presLayoutVars>
          <dgm:bulletEnabled val="1"/>
        </dgm:presLayoutVars>
      </dgm:prSet>
      <dgm:spPr/>
    </dgm:pt>
    <dgm:pt modelId="{2B71BA69-D6B9-2041-8D90-C51CD6545C6D}" type="pres">
      <dgm:prSet presAssocID="{11260BA1-DC41-0544-8790-6F4A228C318D}" presName="spaceBetweenRectangles" presStyleCnt="0"/>
      <dgm:spPr/>
    </dgm:pt>
    <dgm:pt modelId="{09D3498D-A602-5348-A1FB-49B93FEFB771}" type="pres">
      <dgm:prSet presAssocID="{73A9E9B1-89D6-694A-BAFC-F1639E9E0FA3}" presName="parentLin" presStyleCnt="0"/>
      <dgm:spPr/>
    </dgm:pt>
    <dgm:pt modelId="{DC97F160-ACC9-694B-AD54-3141CE9124B0}" type="pres">
      <dgm:prSet presAssocID="{73A9E9B1-89D6-694A-BAFC-F1639E9E0FA3}" presName="parentLeftMargin" presStyleLbl="node1" presStyleIdx="0" presStyleCnt="2"/>
      <dgm:spPr/>
    </dgm:pt>
    <dgm:pt modelId="{FB5D3142-9F1C-A94D-A8A6-48AF5D364BD5}" type="pres">
      <dgm:prSet presAssocID="{73A9E9B1-89D6-694A-BAFC-F1639E9E0FA3}" presName="parentText" presStyleLbl="node1" presStyleIdx="1" presStyleCnt="2" custScaleX="109434">
        <dgm:presLayoutVars>
          <dgm:chMax val="0"/>
          <dgm:bulletEnabled val="1"/>
        </dgm:presLayoutVars>
      </dgm:prSet>
      <dgm:spPr/>
    </dgm:pt>
    <dgm:pt modelId="{CE854633-C84A-1C4B-B243-A9F056606818}" type="pres">
      <dgm:prSet presAssocID="{73A9E9B1-89D6-694A-BAFC-F1639E9E0FA3}" presName="negativeSpace" presStyleCnt="0"/>
      <dgm:spPr/>
    </dgm:pt>
    <dgm:pt modelId="{A84F03E2-F9EA-C94D-AD93-13923F0055A8}" type="pres">
      <dgm:prSet presAssocID="{73A9E9B1-89D6-694A-BAFC-F1639E9E0FA3}" presName="childText" presStyleLbl="conFgAcc1" presStyleIdx="1" presStyleCnt="2">
        <dgm:presLayoutVars>
          <dgm:bulletEnabled val="1"/>
        </dgm:presLayoutVars>
      </dgm:prSet>
      <dgm:spPr/>
    </dgm:pt>
  </dgm:ptLst>
  <dgm:cxnLst>
    <dgm:cxn modelId="{BAE2BC00-B7FE-8C4A-951C-4F0BA8A10055}" type="presOf" srcId="{91984B6D-CD19-FE43-BEAE-0E799DF27D43}" destId="{7C0D2C5B-322D-9045-B418-FF8D3F881A30}" srcOrd="1" destOrd="0" presId="urn:microsoft.com/office/officeart/2005/8/layout/list1"/>
    <dgm:cxn modelId="{E80DDB00-220C-0448-8C27-CA628700BB61}" type="presOf" srcId="{6C451841-31AC-2C4A-BD5F-97D63B243324}" destId="{94FC4253-C5DD-2F40-AF14-A6F8E87BF8EB}" srcOrd="0" destOrd="2" presId="urn:microsoft.com/office/officeart/2005/8/layout/list1"/>
    <dgm:cxn modelId="{8BDC4123-5213-D94D-9C37-68C59BDC428C}" type="presOf" srcId="{757FD84E-C215-B749-91A4-D802DE6196F5}" destId="{94FC4253-C5DD-2F40-AF14-A6F8E87BF8EB}" srcOrd="0" destOrd="3" presId="urn:microsoft.com/office/officeart/2005/8/layout/list1"/>
    <dgm:cxn modelId="{AE7ED72E-6288-D541-9093-86DA407052E6}" srcId="{91984B6D-CD19-FE43-BEAE-0E799DF27D43}" destId="{CC21AB64-0AED-7542-9159-B6303CB71F5A}" srcOrd="1" destOrd="0" parTransId="{C83520E4-371F-7440-8576-2D5C4343367E}" sibTransId="{F0D8E3EA-CD48-B446-BEBF-D9C6AA1B5CA1}"/>
    <dgm:cxn modelId="{C887F737-6585-BA4C-A16F-AADF02A11677}" srcId="{CD27E8CD-E193-374C-8F5E-D9516BA56DC7}" destId="{91984B6D-CD19-FE43-BEAE-0E799DF27D43}" srcOrd="0" destOrd="0" parTransId="{01F2897C-CBB4-0A4F-833B-A983967B05E6}" sibTransId="{11260BA1-DC41-0544-8790-6F4A228C318D}"/>
    <dgm:cxn modelId="{8B368047-0E12-854C-B255-1B46436090D2}" type="presOf" srcId="{91984B6D-CD19-FE43-BEAE-0E799DF27D43}" destId="{02F1EC8A-0E98-6F4F-81E4-128269BE9247}" srcOrd="0" destOrd="0" presId="urn:microsoft.com/office/officeart/2005/8/layout/list1"/>
    <dgm:cxn modelId="{35F4216B-C764-1F42-8536-CA788CCCDBE6}" srcId="{91984B6D-CD19-FE43-BEAE-0E799DF27D43}" destId="{757FD84E-C215-B749-91A4-D802DE6196F5}" srcOrd="3" destOrd="0" parTransId="{DAFD52F6-9922-7349-BF68-4ACCE8F95FD5}" sibTransId="{B985A4D1-1CB8-9344-9FCB-F50F659DBA79}"/>
    <dgm:cxn modelId="{AE18236F-5EF4-5549-99D8-BDAE7A18B153}" srcId="{73A9E9B1-89D6-694A-BAFC-F1639E9E0FA3}" destId="{C5316F31-176B-F34B-BA40-55DF4E368FCA}" srcOrd="0" destOrd="0" parTransId="{A15D9228-445C-9C49-9BE5-094ACB67A39B}" sibTransId="{DACAD61B-E76C-2246-BD10-F980FDDCC609}"/>
    <dgm:cxn modelId="{2EE21B70-10CD-924A-821E-F852ED7D58C1}" srcId="{91984B6D-CD19-FE43-BEAE-0E799DF27D43}" destId="{6C451841-31AC-2C4A-BD5F-97D63B243324}" srcOrd="2" destOrd="0" parTransId="{04922CDE-305C-7E4E-A5F8-548B07ADA949}" sibTransId="{8984EA4E-5D9D-8A4C-890E-1C200D579779}"/>
    <dgm:cxn modelId="{26218F52-0AFF-F143-8705-FD7D93166359}" type="presOf" srcId="{73A9E9B1-89D6-694A-BAFC-F1639E9E0FA3}" destId="{DC97F160-ACC9-694B-AD54-3141CE9124B0}" srcOrd="0" destOrd="0" presId="urn:microsoft.com/office/officeart/2005/8/layout/list1"/>
    <dgm:cxn modelId="{658F7059-354A-BB4B-9FAF-30876C318022}" type="presOf" srcId="{73A9E9B1-89D6-694A-BAFC-F1639E9E0FA3}" destId="{FB5D3142-9F1C-A94D-A8A6-48AF5D364BD5}" srcOrd="1" destOrd="0" presId="urn:microsoft.com/office/officeart/2005/8/layout/list1"/>
    <dgm:cxn modelId="{A1F1E2A9-36E7-514C-AF3C-DEBC97E55527}" type="presOf" srcId="{CD27E8CD-E193-374C-8F5E-D9516BA56DC7}" destId="{FB2FE7A4-BF26-5246-957B-D4DDACD54EE4}" srcOrd="0" destOrd="0" presId="urn:microsoft.com/office/officeart/2005/8/layout/list1"/>
    <dgm:cxn modelId="{7DE052CB-909B-3A4B-8B54-F6E134628C6B}" type="presOf" srcId="{5EB1E116-9108-5041-82FF-E86E8C94C1A9}" destId="{94FC4253-C5DD-2F40-AF14-A6F8E87BF8EB}" srcOrd="0" destOrd="0" presId="urn:microsoft.com/office/officeart/2005/8/layout/list1"/>
    <dgm:cxn modelId="{BCA614CC-B4D5-3442-90B6-4527EEE6FEF9}" srcId="{CD27E8CD-E193-374C-8F5E-D9516BA56DC7}" destId="{73A9E9B1-89D6-694A-BAFC-F1639E9E0FA3}" srcOrd="1" destOrd="0" parTransId="{3916E0CF-CE1E-1D4B-8A41-D0D814E89B0F}" sibTransId="{8FEA3A20-CBF8-BD46-B357-8B81C8062570}"/>
    <dgm:cxn modelId="{0CE1A2E4-3C54-EF46-A77C-62FB3457A161}" type="presOf" srcId="{CC21AB64-0AED-7542-9159-B6303CB71F5A}" destId="{94FC4253-C5DD-2F40-AF14-A6F8E87BF8EB}" srcOrd="0" destOrd="1" presId="urn:microsoft.com/office/officeart/2005/8/layout/list1"/>
    <dgm:cxn modelId="{5652FEEE-C1E8-A442-9A2E-25C6ACD5251C}" type="presOf" srcId="{C5316F31-176B-F34B-BA40-55DF4E368FCA}" destId="{A84F03E2-F9EA-C94D-AD93-13923F0055A8}" srcOrd="0" destOrd="0" presId="urn:microsoft.com/office/officeart/2005/8/layout/list1"/>
    <dgm:cxn modelId="{7E31C0FE-C1AF-7B40-8076-CBAC47674A04}" srcId="{91984B6D-CD19-FE43-BEAE-0E799DF27D43}" destId="{5EB1E116-9108-5041-82FF-E86E8C94C1A9}" srcOrd="0" destOrd="0" parTransId="{0214350C-1246-1843-BEEB-628379095719}" sibTransId="{C95C1D8A-6AFB-5146-9731-ED577DB6E8B0}"/>
    <dgm:cxn modelId="{55073CB4-7F0B-0B43-BEDA-E6D0E04AD300}" type="presParOf" srcId="{FB2FE7A4-BF26-5246-957B-D4DDACD54EE4}" destId="{75AEEAF0-6636-7A4B-AC28-2D6920786958}" srcOrd="0" destOrd="0" presId="urn:microsoft.com/office/officeart/2005/8/layout/list1"/>
    <dgm:cxn modelId="{F9CAECBD-4C4E-2A45-8C16-18AF30D0C96E}" type="presParOf" srcId="{75AEEAF0-6636-7A4B-AC28-2D6920786958}" destId="{02F1EC8A-0E98-6F4F-81E4-128269BE9247}" srcOrd="0" destOrd="0" presId="urn:microsoft.com/office/officeart/2005/8/layout/list1"/>
    <dgm:cxn modelId="{AD0ACA4B-A999-6F49-A065-B857F54658A4}" type="presParOf" srcId="{75AEEAF0-6636-7A4B-AC28-2D6920786958}" destId="{7C0D2C5B-322D-9045-B418-FF8D3F881A30}" srcOrd="1" destOrd="0" presId="urn:microsoft.com/office/officeart/2005/8/layout/list1"/>
    <dgm:cxn modelId="{6B40BD1A-23F8-3041-AB14-844BE482BB16}" type="presParOf" srcId="{FB2FE7A4-BF26-5246-957B-D4DDACD54EE4}" destId="{9BA17364-C4BE-1F4C-A926-52FA284D13AC}" srcOrd="1" destOrd="0" presId="urn:microsoft.com/office/officeart/2005/8/layout/list1"/>
    <dgm:cxn modelId="{9C3DCB35-AFA8-0E49-BCB8-25ED50B10B94}" type="presParOf" srcId="{FB2FE7A4-BF26-5246-957B-D4DDACD54EE4}" destId="{94FC4253-C5DD-2F40-AF14-A6F8E87BF8EB}" srcOrd="2" destOrd="0" presId="urn:microsoft.com/office/officeart/2005/8/layout/list1"/>
    <dgm:cxn modelId="{A9FC753D-0E2C-8B44-94F9-B4290DC6B324}" type="presParOf" srcId="{FB2FE7A4-BF26-5246-957B-D4DDACD54EE4}" destId="{2B71BA69-D6B9-2041-8D90-C51CD6545C6D}" srcOrd="3" destOrd="0" presId="urn:microsoft.com/office/officeart/2005/8/layout/list1"/>
    <dgm:cxn modelId="{857DA4DE-FC7E-064D-8484-F4CD86E46933}" type="presParOf" srcId="{FB2FE7A4-BF26-5246-957B-D4DDACD54EE4}" destId="{09D3498D-A602-5348-A1FB-49B93FEFB771}" srcOrd="4" destOrd="0" presId="urn:microsoft.com/office/officeart/2005/8/layout/list1"/>
    <dgm:cxn modelId="{A042B265-EB9C-DE48-97B4-B7D02A717982}" type="presParOf" srcId="{09D3498D-A602-5348-A1FB-49B93FEFB771}" destId="{DC97F160-ACC9-694B-AD54-3141CE9124B0}" srcOrd="0" destOrd="0" presId="urn:microsoft.com/office/officeart/2005/8/layout/list1"/>
    <dgm:cxn modelId="{39C3F6FF-6ACB-FC4A-A21C-59693AE44929}" type="presParOf" srcId="{09D3498D-A602-5348-A1FB-49B93FEFB771}" destId="{FB5D3142-9F1C-A94D-A8A6-48AF5D364BD5}" srcOrd="1" destOrd="0" presId="urn:microsoft.com/office/officeart/2005/8/layout/list1"/>
    <dgm:cxn modelId="{6012F205-35AE-204E-B810-39621AA356A5}" type="presParOf" srcId="{FB2FE7A4-BF26-5246-957B-D4DDACD54EE4}" destId="{CE854633-C84A-1C4B-B243-A9F056606818}" srcOrd="5" destOrd="0" presId="urn:microsoft.com/office/officeart/2005/8/layout/list1"/>
    <dgm:cxn modelId="{0D4DF21D-1AB5-B949-87B9-C25E355F0954}" type="presParOf" srcId="{FB2FE7A4-BF26-5246-957B-D4DDACD54EE4}" destId="{A84F03E2-F9EA-C94D-AD93-13923F0055A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C660F0-F51F-7942-83BE-3900525400E2}"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CBCAA15B-4DF8-2449-A3E4-2FFBBD4228E2}">
      <dgm:prSet phldrT="[Text]"/>
      <dgm:spPr>
        <a:solidFill>
          <a:schemeClr val="bg1"/>
        </a:solidFill>
        <a:ln>
          <a:solidFill>
            <a:schemeClr val="accent6"/>
          </a:solidFill>
        </a:ln>
      </dgm:spPr>
      <dgm:t>
        <a:bodyPr/>
        <a:lstStyle/>
        <a:p>
          <a:r>
            <a:rPr lang="en-US" dirty="0"/>
            <a:t>Direct addressing</a:t>
          </a:r>
        </a:p>
      </dgm:t>
    </dgm:pt>
    <dgm:pt modelId="{5331A782-92F5-174C-ADE8-603BCC699445}" type="parTrans" cxnId="{B80E53F1-AE34-974D-BD2B-25A07BD9FD8E}">
      <dgm:prSet/>
      <dgm:spPr/>
      <dgm:t>
        <a:bodyPr/>
        <a:lstStyle/>
        <a:p>
          <a:endParaRPr lang="en-US"/>
        </a:p>
      </dgm:t>
    </dgm:pt>
    <dgm:pt modelId="{9DC2889C-314C-814D-BB7F-9B9EC7CF63FA}" type="sibTrans" cxnId="{B80E53F1-AE34-974D-BD2B-25A07BD9FD8E}">
      <dgm:prSet/>
      <dgm:spPr/>
      <dgm:t>
        <a:bodyPr/>
        <a:lstStyle/>
        <a:p>
          <a:endParaRPr lang="en-US"/>
        </a:p>
      </dgm:t>
    </dgm:pt>
    <dgm:pt modelId="{053799BB-CB52-8641-A4B3-79E4E6C7D5AD}">
      <dgm:prSet/>
      <dgm:spPr>
        <a:solidFill>
          <a:schemeClr val="bg1"/>
        </a:solidFill>
        <a:ln>
          <a:solidFill>
            <a:schemeClr val="accent6"/>
          </a:solidFill>
        </a:ln>
      </dgm:spPr>
      <dgm:t>
        <a:bodyPr/>
        <a:lstStyle/>
        <a:p>
          <a:r>
            <a:rPr lang="en-US" dirty="0"/>
            <a:t>Indirect addressing</a:t>
          </a:r>
        </a:p>
      </dgm:t>
    </dgm:pt>
    <dgm:pt modelId="{2F99FA1C-FA58-C84C-B814-ACFD809147B1}" type="parTrans" cxnId="{A4EFC327-8E42-6845-929D-1DD7802F5420}">
      <dgm:prSet/>
      <dgm:spPr/>
      <dgm:t>
        <a:bodyPr/>
        <a:lstStyle/>
        <a:p>
          <a:endParaRPr lang="en-US"/>
        </a:p>
      </dgm:t>
    </dgm:pt>
    <dgm:pt modelId="{C4399A46-221E-904A-B245-8E7B935BA7C2}" type="sibTrans" cxnId="{A4EFC327-8E42-6845-929D-1DD7802F5420}">
      <dgm:prSet/>
      <dgm:spPr/>
      <dgm:t>
        <a:bodyPr/>
        <a:lstStyle/>
        <a:p>
          <a:endParaRPr lang="en-US"/>
        </a:p>
      </dgm:t>
    </dgm:pt>
    <dgm:pt modelId="{742CF6C9-6566-534C-847B-2B7217188A18}" type="pres">
      <dgm:prSet presAssocID="{9CC660F0-F51F-7942-83BE-3900525400E2}" presName="Name0" presStyleCnt="0">
        <dgm:presLayoutVars>
          <dgm:dir/>
          <dgm:resizeHandles val="exact"/>
        </dgm:presLayoutVars>
      </dgm:prSet>
      <dgm:spPr/>
    </dgm:pt>
    <dgm:pt modelId="{C3D4A2F0-606A-4F43-8731-17C84947A13A}" type="pres">
      <dgm:prSet presAssocID="{CBCAA15B-4DF8-2449-A3E4-2FFBBD4228E2}" presName="Name5" presStyleLbl="vennNode1" presStyleIdx="0" presStyleCnt="2">
        <dgm:presLayoutVars>
          <dgm:bulletEnabled val="1"/>
        </dgm:presLayoutVars>
      </dgm:prSet>
      <dgm:spPr/>
    </dgm:pt>
    <dgm:pt modelId="{99708E72-DC08-7642-A510-2F0059ED2867}" type="pres">
      <dgm:prSet presAssocID="{9DC2889C-314C-814D-BB7F-9B9EC7CF63FA}" presName="space" presStyleCnt="0"/>
      <dgm:spPr/>
    </dgm:pt>
    <dgm:pt modelId="{54D42C18-3543-9040-BEB5-655DC572F900}" type="pres">
      <dgm:prSet presAssocID="{053799BB-CB52-8641-A4B3-79E4E6C7D5AD}" presName="Name5" presStyleLbl="vennNode1" presStyleIdx="1" presStyleCnt="2">
        <dgm:presLayoutVars>
          <dgm:bulletEnabled val="1"/>
        </dgm:presLayoutVars>
      </dgm:prSet>
      <dgm:spPr/>
    </dgm:pt>
  </dgm:ptLst>
  <dgm:cxnLst>
    <dgm:cxn modelId="{A4EFC327-8E42-6845-929D-1DD7802F5420}" srcId="{9CC660F0-F51F-7942-83BE-3900525400E2}" destId="{053799BB-CB52-8641-A4B3-79E4E6C7D5AD}" srcOrd="1" destOrd="0" parTransId="{2F99FA1C-FA58-C84C-B814-ACFD809147B1}" sibTransId="{C4399A46-221E-904A-B245-8E7B935BA7C2}"/>
    <dgm:cxn modelId="{1FE2E485-D03A-3C47-A05B-E2583BD874FB}" type="presOf" srcId="{053799BB-CB52-8641-A4B3-79E4E6C7D5AD}" destId="{54D42C18-3543-9040-BEB5-655DC572F900}" srcOrd="0" destOrd="0" presId="urn:microsoft.com/office/officeart/2005/8/layout/venn3"/>
    <dgm:cxn modelId="{8240B9AA-C87D-8645-8E25-923327183F60}" type="presOf" srcId="{9CC660F0-F51F-7942-83BE-3900525400E2}" destId="{742CF6C9-6566-534C-847B-2B7217188A18}" srcOrd="0" destOrd="0" presId="urn:microsoft.com/office/officeart/2005/8/layout/venn3"/>
    <dgm:cxn modelId="{8F8EC1AA-9FB9-F940-9A6F-08094EDFE5DC}" type="presOf" srcId="{CBCAA15B-4DF8-2449-A3E4-2FFBBD4228E2}" destId="{C3D4A2F0-606A-4F43-8731-17C84947A13A}" srcOrd="0" destOrd="0" presId="urn:microsoft.com/office/officeart/2005/8/layout/venn3"/>
    <dgm:cxn modelId="{B80E53F1-AE34-974D-BD2B-25A07BD9FD8E}" srcId="{9CC660F0-F51F-7942-83BE-3900525400E2}" destId="{CBCAA15B-4DF8-2449-A3E4-2FFBBD4228E2}" srcOrd="0" destOrd="0" parTransId="{5331A782-92F5-174C-ADE8-603BCC699445}" sibTransId="{9DC2889C-314C-814D-BB7F-9B9EC7CF63FA}"/>
    <dgm:cxn modelId="{76DA6AFF-EB9D-3D46-9CD6-AC3C20EC9216}" type="presParOf" srcId="{742CF6C9-6566-534C-847B-2B7217188A18}" destId="{C3D4A2F0-606A-4F43-8731-17C84947A13A}" srcOrd="0" destOrd="0" presId="urn:microsoft.com/office/officeart/2005/8/layout/venn3"/>
    <dgm:cxn modelId="{D4CD36B9-20AA-4045-952B-BF5AE513831E}" type="presParOf" srcId="{742CF6C9-6566-534C-847B-2B7217188A18}" destId="{99708E72-DC08-7642-A510-2F0059ED2867}" srcOrd="1" destOrd="0" presId="urn:microsoft.com/office/officeart/2005/8/layout/venn3"/>
    <dgm:cxn modelId="{F40F41B2-E3E2-844D-8648-C60212F66BCA}" type="presParOf" srcId="{742CF6C9-6566-534C-847B-2B7217188A18}" destId="{54D42C18-3543-9040-BEB5-655DC572F900}"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DD884E-63E6-1444-A88B-CD7D08E920B1}"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3835C9AF-C8B8-1C4B-9620-F1414EB1BBA6}">
      <dgm:prSet/>
      <dgm:spPr/>
      <dgm:t>
        <a:bodyPr/>
        <a:lstStyle/>
        <a:p>
          <a:pPr rtl="0"/>
          <a:r>
            <a:rPr lang="en-US" dirty="0"/>
            <a:t>Messages are sent to a shared data structure consisting of queues that can temporarily hold messages</a:t>
          </a:r>
        </a:p>
      </dgm:t>
    </dgm:pt>
    <dgm:pt modelId="{D30EA9A2-157A-A94A-B794-891764C3925E}" type="parTrans" cxnId="{7D7BC587-81CE-5B40-BBC5-50A1A3C512ED}">
      <dgm:prSet/>
      <dgm:spPr/>
      <dgm:t>
        <a:bodyPr/>
        <a:lstStyle/>
        <a:p>
          <a:endParaRPr lang="en-US"/>
        </a:p>
      </dgm:t>
    </dgm:pt>
    <dgm:pt modelId="{EF07625C-3D8A-134E-9342-F205810A8C9A}" type="sibTrans" cxnId="{7D7BC587-81CE-5B40-BBC5-50A1A3C512ED}">
      <dgm:prSet/>
      <dgm:spPr>
        <a:solidFill>
          <a:schemeClr val="accent6"/>
        </a:solidFill>
      </dgm:spPr>
      <dgm:t>
        <a:bodyPr/>
        <a:lstStyle/>
        <a:p>
          <a:endParaRPr lang="en-US"/>
        </a:p>
      </dgm:t>
    </dgm:pt>
    <dgm:pt modelId="{8B723089-3212-E34B-B778-BE7311279152}">
      <dgm:prSet custT="1"/>
      <dgm:spPr/>
      <dgm:t>
        <a:bodyPr/>
        <a:lstStyle/>
        <a:p>
          <a:pPr rtl="0"/>
          <a:r>
            <a:rPr lang="en-US" sz="2300" dirty="0"/>
            <a:t>Queues are referred to as </a:t>
          </a:r>
          <a:r>
            <a:rPr lang="en-US" sz="2300" i="1" dirty="0"/>
            <a:t>mailboxes</a:t>
          </a:r>
        </a:p>
      </dgm:t>
    </dgm:pt>
    <dgm:pt modelId="{E44D4AF3-D810-924E-AE2E-3B93991C0F5E}" type="parTrans" cxnId="{C9E23825-C7E2-7D4A-9B06-ABCD730A26DC}">
      <dgm:prSet/>
      <dgm:spPr/>
      <dgm:t>
        <a:bodyPr/>
        <a:lstStyle/>
        <a:p>
          <a:endParaRPr lang="en-US"/>
        </a:p>
      </dgm:t>
    </dgm:pt>
    <dgm:pt modelId="{92F3AE1F-7CF4-0E4E-AD92-CC9DDA51D05A}" type="sibTrans" cxnId="{C9E23825-C7E2-7D4A-9B06-ABCD730A26DC}">
      <dgm:prSet/>
      <dgm:spPr>
        <a:solidFill>
          <a:schemeClr val="accent6"/>
        </a:solidFill>
      </dgm:spPr>
      <dgm:t>
        <a:bodyPr/>
        <a:lstStyle/>
        <a:p>
          <a:endParaRPr lang="en-US"/>
        </a:p>
      </dgm:t>
    </dgm:pt>
    <dgm:pt modelId="{14800147-5EB0-A046-ACFA-A00F2E46BB2A}">
      <dgm:prSet/>
      <dgm:spPr/>
      <dgm:t>
        <a:bodyPr/>
        <a:lstStyle/>
        <a:p>
          <a:pPr rtl="0"/>
          <a:r>
            <a:rPr lang="en-US" dirty="0"/>
            <a:t>One process sends a message to the mailbox and the other process picks up the message from the mailbox</a:t>
          </a:r>
        </a:p>
      </dgm:t>
    </dgm:pt>
    <dgm:pt modelId="{FD0168C6-54B9-894A-94DF-8791D73DEE01}" type="parTrans" cxnId="{DCE40618-414B-D941-BDEA-4FE6C4DA8C16}">
      <dgm:prSet/>
      <dgm:spPr/>
      <dgm:t>
        <a:bodyPr/>
        <a:lstStyle/>
        <a:p>
          <a:endParaRPr lang="en-US"/>
        </a:p>
      </dgm:t>
    </dgm:pt>
    <dgm:pt modelId="{FD890C16-4CAC-9942-8041-EA6A38E243FC}" type="sibTrans" cxnId="{DCE40618-414B-D941-BDEA-4FE6C4DA8C16}">
      <dgm:prSet/>
      <dgm:spPr>
        <a:solidFill>
          <a:schemeClr val="accent6"/>
        </a:solidFill>
      </dgm:spPr>
      <dgm:t>
        <a:bodyPr/>
        <a:lstStyle/>
        <a:p>
          <a:endParaRPr lang="en-US"/>
        </a:p>
      </dgm:t>
    </dgm:pt>
    <dgm:pt modelId="{21E31C66-B428-6049-A452-5922E2FF8434}">
      <dgm:prSet custT="1"/>
      <dgm:spPr/>
      <dgm:t>
        <a:bodyPr/>
        <a:lstStyle/>
        <a:p>
          <a:pPr rtl="0"/>
          <a:r>
            <a:rPr lang="en-US" sz="2300" dirty="0"/>
            <a:t>Allows for greater flexibility in the use of messages</a:t>
          </a:r>
        </a:p>
      </dgm:t>
    </dgm:pt>
    <dgm:pt modelId="{78EE7C33-1D98-FA4D-A3A8-8923D09F5D92}" type="parTrans" cxnId="{EFD69319-FD92-A64A-9E47-7C1D1C292482}">
      <dgm:prSet/>
      <dgm:spPr/>
      <dgm:t>
        <a:bodyPr/>
        <a:lstStyle/>
        <a:p>
          <a:endParaRPr lang="en-US"/>
        </a:p>
      </dgm:t>
    </dgm:pt>
    <dgm:pt modelId="{22F50B58-7AB8-8249-B714-65DD4BF45937}" type="sibTrans" cxnId="{EFD69319-FD92-A64A-9E47-7C1D1C292482}">
      <dgm:prSet/>
      <dgm:spPr/>
      <dgm:t>
        <a:bodyPr/>
        <a:lstStyle/>
        <a:p>
          <a:endParaRPr lang="en-US"/>
        </a:p>
      </dgm:t>
    </dgm:pt>
    <dgm:pt modelId="{ADB7CF85-0D40-EA4C-933F-CAFE371BFBC7}" type="pres">
      <dgm:prSet presAssocID="{A4DD884E-63E6-1444-A88B-CD7D08E920B1}" presName="diagram" presStyleCnt="0">
        <dgm:presLayoutVars>
          <dgm:dir/>
          <dgm:resizeHandles val="exact"/>
        </dgm:presLayoutVars>
      </dgm:prSet>
      <dgm:spPr/>
    </dgm:pt>
    <dgm:pt modelId="{8AD35B85-3272-3842-B975-0D28FA12B9EA}" type="pres">
      <dgm:prSet presAssocID="{3835C9AF-C8B8-1C4B-9620-F1414EB1BBA6}" presName="node" presStyleLbl="node1" presStyleIdx="0" presStyleCnt="4" custScaleX="117226">
        <dgm:presLayoutVars>
          <dgm:bulletEnabled val="1"/>
        </dgm:presLayoutVars>
      </dgm:prSet>
      <dgm:spPr/>
    </dgm:pt>
    <dgm:pt modelId="{FD726207-BDF7-F648-8A1D-4792344EE082}" type="pres">
      <dgm:prSet presAssocID="{EF07625C-3D8A-134E-9342-F205810A8C9A}" presName="sibTrans" presStyleLbl="sibTrans2D1" presStyleIdx="0" presStyleCnt="3"/>
      <dgm:spPr/>
    </dgm:pt>
    <dgm:pt modelId="{81E6D9A4-117C-BD4B-B9E4-DA7B085265F8}" type="pres">
      <dgm:prSet presAssocID="{EF07625C-3D8A-134E-9342-F205810A8C9A}" presName="connectorText" presStyleLbl="sibTrans2D1" presStyleIdx="0" presStyleCnt="3"/>
      <dgm:spPr/>
    </dgm:pt>
    <dgm:pt modelId="{42A3B1B7-2198-FC48-81A1-C2AC20C0214A}" type="pres">
      <dgm:prSet presAssocID="{8B723089-3212-E34B-B778-BE7311279152}" presName="node" presStyleLbl="node1" presStyleIdx="1" presStyleCnt="4">
        <dgm:presLayoutVars>
          <dgm:bulletEnabled val="1"/>
        </dgm:presLayoutVars>
      </dgm:prSet>
      <dgm:spPr/>
    </dgm:pt>
    <dgm:pt modelId="{7DC9C592-1D86-434A-96C8-545A7F4FECE4}" type="pres">
      <dgm:prSet presAssocID="{92F3AE1F-7CF4-0E4E-AD92-CC9DDA51D05A}" presName="sibTrans" presStyleLbl="sibTrans2D1" presStyleIdx="1" presStyleCnt="3" custAng="21403044"/>
      <dgm:spPr/>
    </dgm:pt>
    <dgm:pt modelId="{86F2A8CF-41AF-864D-8642-88310B73908A}" type="pres">
      <dgm:prSet presAssocID="{92F3AE1F-7CF4-0E4E-AD92-CC9DDA51D05A}" presName="connectorText" presStyleLbl="sibTrans2D1" presStyleIdx="1" presStyleCnt="3"/>
      <dgm:spPr/>
    </dgm:pt>
    <dgm:pt modelId="{E66579B5-8437-6E47-9E7B-772C542E5672}" type="pres">
      <dgm:prSet presAssocID="{14800147-5EB0-A046-ACFA-A00F2E46BB2A}" presName="node" presStyleLbl="node1" presStyleIdx="2" presStyleCnt="4" custScaleX="111471">
        <dgm:presLayoutVars>
          <dgm:bulletEnabled val="1"/>
        </dgm:presLayoutVars>
      </dgm:prSet>
      <dgm:spPr/>
    </dgm:pt>
    <dgm:pt modelId="{8C5B34E6-1EBB-5344-9E86-EF1BC7524739}" type="pres">
      <dgm:prSet presAssocID="{FD890C16-4CAC-9942-8041-EA6A38E243FC}" presName="sibTrans" presStyleLbl="sibTrans2D1" presStyleIdx="2" presStyleCnt="3"/>
      <dgm:spPr/>
    </dgm:pt>
    <dgm:pt modelId="{8FAC8C4F-DA4A-1C4E-8167-DD69A5077BC0}" type="pres">
      <dgm:prSet presAssocID="{FD890C16-4CAC-9942-8041-EA6A38E243FC}" presName="connectorText" presStyleLbl="sibTrans2D1" presStyleIdx="2" presStyleCnt="3"/>
      <dgm:spPr/>
    </dgm:pt>
    <dgm:pt modelId="{B17C5E11-C218-7B41-92DA-A351214BBDBE}" type="pres">
      <dgm:prSet presAssocID="{21E31C66-B428-6049-A452-5922E2FF8434}" presName="node" presStyleLbl="node1" presStyleIdx="3" presStyleCnt="4">
        <dgm:presLayoutVars>
          <dgm:bulletEnabled val="1"/>
        </dgm:presLayoutVars>
      </dgm:prSet>
      <dgm:spPr/>
    </dgm:pt>
  </dgm:ptLst>
  <dgm:cxnLst>
    <dgm:cxn modelId="{DCE40618-414B-D941-BDEA-4FE6C4DA8C16}" srcId="{A4DD884E-63E6-1444-A88B-CD7D08E920B1}" destId="{14800147-5EB0-A046-ACFA-A00F2E46BB2A}" srcOrd="2" destOrd="0" parTransId="{FD0168C6-54B9-894A-94DF-8791D73DEE01}" sibTransId="{FD890C16-4CAC-9942-8041-EA6A38E243FC}"/>
    <dgm:cxn modelId="{EFD69319-FD92-A64A-9E47-7C1D1C292482}" srcId="{A4DD884E-63E6-1444-A88B-CD7D08E920B1}" destId="{21E31C66-B428-6049-A452-5922E2FF8434}" srcOrd="3" destOrd="0" parTransId="{78EE7C33-1D98-FA4D-A3A8-8923D09F5D92}" sibTransId="{22F50B58-7AB8-8249-B714-65DD4BF45937}"/>
    <dgm:cxn modelId="{C9E23825-C7E2-7D4A-9B06-ABCD730A26DC}" srcId="{A4DD884E-63E6-1444-A88B-CD7D08E920B1}" destId="{8B723089-3212-E34B-B778-BE7311279152}" srcOrd="1" destOrd="0" parTransId="{E44D4AF3-D810-924E-AE2E-3B93991C0F5E}" sibTransId="{92F3AE1F-7CF4-0E4E-AD92-CC9DDA51D05A}"/>
    <dgm:cxn modelId="{2E23B82C-0D98-8645-ACC5-C584CB63A133}" type="presOf" srcId="{EF07625C-3D8A-134E-9342-F205810A8C9A}" destId="{FD726207-BDF7-F648-8A1D-4792344EE082}" srcOrd="0" destOrd="0" presId="urn:microsoft.com/office/officeart/2005/8/layout/process5"/>
    <dgm:cxn modelId="{4AE96B34-331C-F648-A8C2-C3C40CE83E5F}" type="presOf" srcId="{3835C9AF-C8B8-1C4B-9620-F1414EB1BBA6}" destId="{8AD35B85-3272-3842-B975-0D28FA12B9EA}" srcOrd="0" destOrd="0" presId="urn:microsoft.com/office/officeart/2005/8/layout/process5"/>
    <dgm:cxn modelId="{91C67C48-2B3B-FF41-883C-65463BB1F137}" type="presOf" srcId="{FD890C16-4CAC-9942-8041-EA6A38E243FC}" destId="{8FAC8C4F-DA4A-1C4E-8167-DD69A5077BC0}" srcOrd="1" destOrd="0" presId="urn:microsoft.com/office/officeart/2005/8/layout/process5"/>
    <dgm:cxn modelId="{BCCD5555-590D-8844-9955-982D6C094CA0}" type="presOf" srcId="{A4DD884E-63E6-1444-A88B-CD7D08E920B1}" destId="{ADB7CF85-0D40-EA4C-933F-CAFE371BFBC7}" srcOrd="0" destOrd="0" presId="urn:microsoft.com/office/officeart/2005/8/layout/process5"/>
    <dgm:cxn modelId="{E453625A-F952-F942-B4CD-D02B745CE88B}" type="presOf" srcId="{92F3AE1F-7CF4-0E4E-AD92-CC9DDA51D05A}" destId="{7DC9C592-1D86-434A-96C8-545A7F4FECE4}" srcOrd="0" destOrd="0" presId="urn:microsoft.com/office/officeart/2005/8/layout/process5"/>
    <dgm:cxn modelId="{7D7BC587-81CE-5B40-BBC5-50A1A3C512ED}" srcId="{A4DD884E-63E6-1444-A88B-CD7D08E920B1}" destId="{3835C9AF-C8B8-1C4B-9620-F1414EB1BBA6}" srcOrd="0" destOrd="0" parTransId="{D30EA9A2-157A-A94A-B794-891764C3925E}" sibTransId="{EF07625C-3D8A-134E-9342-F205810A8C9A}"/>
    <dgm:cxn modelId="{46182992-57AB-B94F-8102-A63620C4ED09}" type="presOf" srcId="{14800147-5EB0-A046-ACFA-A00F2E46BB2A}" destId="{E66579B5-8437-6E47-9E7B-772C542E5672}" srcOrd="0" destOrd="0" presId="urn:microsoft.com/office/officeart/2005/8/layout/process5"/>
    <dgm:cxn modelId="{4FACF59C-3EB4-6D43-BE20-2027FCF72A16}" type="presOf" srcId="{8B723089-3212-E34B-B778-BE7311279152}" destId="{42A3B1B7-2198-FC48-81A1-C2AC20C0214A}" srcOrd="0" destOrd="0" presId="urn:microsoft.com/office/officeart/2005/8/layout/process5"/>
    <dgm:cxn modelId="{DE5A05B8-C8DD-644D-8544-6EDDBAD76462}" type="presOf" srcId="{92F3AE1F-7CF4-0E4E-AD92-CC9DDA51D05A}" destId="{86F2A8CF-41AF-864D-8642-88310B73908A}" srcOrd="1" destOrd="0" presId="urn:microsoft.com/office/officeart/2005/8/layout/process5"/>
    <dgm:cxn modelId="{E10B43DA-15B4-7F4E-9C06-FE93E04BBA66}" type="presOf" srcId="{EF07625C-3D8A-134E-9342-F205810A8C9A}" destId="{81E6D9A4-117C-BD4B-B9E4-DA7B085265F8}" srcOrd="1" destOrd="0" presId="urn:microsoft.com/office/officeart/2005/8/layout/process5"/>
    <dgm:cxn modelId="{C55A86E9-2ED7-AC49-80EE-929FFB47E1CB}" type="presOf" srcId="{FD890C16-4CAC-9942-8041-EA6A38E243FC}" destId="{8C5B34E6-1EBB-5344-9E86-EF1BC7524739}" srcOrd="0" destOrd="0" presId="urn:microsoft.com/office/officeart/2005/8/layout/process5"/>
    <dgm:cxn modelId="{0AC82CF3-5775-2743-B725-D9A3F3D82F65}" type="presOf" srcId="{21E31C66-B428-6049-A452-5922E2FF8434}" destId="{B17C5E11-C218-7B41-92DA-A351214BBDBE}" srcOrd="0" destOrd="0" presId="urn:microsoft.com/office/officeart/2005/8/layout/process5"/>
    <dgm:cxn modelId="{762E6213-13C2-8940-AE6E-D610CFB65AEA}" type="presParOf" srcId="{ADB7CF85-0D40-EA4C-933F-CAFE371BFBC7}" destId="{8AD35B85-3272-3842-B975-0D28FA12B9EA}" srcOrd="0" destOrd="0" presId="urn:microsoft.com/office/officeart/2005/8/layout/process5"/>
    <dgm:cxn modelId="{A0D1FFE8-E99D-634D-AE7A-82F62FC1F7C4}" type="presParOf" srcId="{ADB7CF85-0D40-EA4C-933F-CAFE371BFBC7}" destId="{FD726207-BDF7-F648-8A1D-4792344EE082}" srcOrd="1" destOrd="0" presId="urn:microsoft.com/office/officeart/2005/8/layout/process5"/>
    <dgm:cxn modelId="{B8A21F83-ABA0-F54C-8467-5010F15B19CE}" type="presParOf" srcId="{FD726207-BDF7-F648-8A1D-4792344EE082}" destId="{81E6D9A4-117C-BD4B-B9E4-DA7B085265F8}" srcOrd="0" destOrd="0" presId="urn:microsoft.com/office/officeart/2005/8/layout/process5"/>
    <dgm:cxn modelId="{407504D7-6A5B-4843-8EBD-AD6550F1C5B0}" type="presParOf" srcId="{ADB7CF85-0D40-EA4C-933F-CAFE371BFBC7}" destId="{42A3B1B7-2198-FC48-81A1-C2AC20C0214A}" srcOrd="2" destOrd="0" presId="urn:microsoft.com/office/officeart/2005/8/layout/process5"/>
    <dgm:cxn modelId="{90BB1221-F913-F645-9B81-5E9AA3A95E14}" type="presParOf" srcId="{ADB7CF85-0D40-EA4C-933F-CAFE371BFBC7}" destId="{7DC9C592-1D86-434A-96C8-545A7F4FECE4}" srcOrd="3" destOrd="0" presId="urn:microsoft.com/office/officeart/2005/8/layout/process5"/>
    <dgm:cxn modelId="{4B7A9356-EAFF-F94A-9351-2D631F4F4D31}" type="presParOf" srcId="{7DC9C592-1D86-434A-96C8-545A7F4FECE4}" destId="{86F2A8CF-41AF-864D-8642-88310B73908A}" srcOrd="0" destOrd="0" presId="urn:microsoft.com/office/officeart/2005/8/layout/process5"/>
    <dgm:cxn modelId="{8683AB3C-4D68-1C4F-B5E3-819A5E47A7B7}" type="presParOf" srcId="{ADB7CF85-0D40-EA4C-933F-CAFE371BFBC7}" destId="{E66579B5-8437-6E47-9E7B-772C542E5672}" srcOrd="4" destOrd="0" presId="urn:microsoft.com/office/officeart/2005/8/layout/process5"/>
    <dgm:cxn modelId="{407536AF-E113-DA42-92FF-DB781E358574}" type="presParOf" srcId="{ADB7CF85-0D40-EA4C-933F-CAFE371BFBC7}" destId="{8C5B34E6-1EBB-5344-9E86-EF1BC7524739}" srcOrd="5" destOrd="0" presId="urn:microsoft.com/office/officeart/2005/8/layout/process5"/>
    <dgm:cxn modelId="{34DA6F0F-D8AC-3B48-9379-4A595440A83D}" type="presParOf" srcId="{8C5B34E6-1EBB-5344-9E86-EF1BC7524739}" destId="{8FAC8C4F-DA4A-1C4E-8167-DD69A5077BC0}" srcOrd="0" destOrd="0" presId="urn:microsoft.com/office/officeart/2005/8/layout/process5"/>
    <dgm:cxn modelId="{CA26D5DF-FE97-9C48-831C-061E0989DB4A}" type="presParOf" srcId="{ADB7CF85-0D40-EA4C-933F-CAFE371BFBC7}" destId="{B17C5E11-C218-7B41-92DA-A351214BBDBE}"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D4981-18ED-2F4B-ABC2-4ADD91BCBCD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4910085C-7BCE-5941-8136-3F03D25D3248}">
      <dgm:prSet phldrT="[Text]"/>
      <dgm:spPr/>
      <dgm:t>
        <a:bodyPr/>
        <a:lstStyle/>
        <a:p>
          <a:r>
            <a:rPr lang="en-US" dirty="0"/>
            <a:t>Be able to keep track of various processes</a:t>
          </a:r>
        </a:p>
      </dgm:t>
    </dgm:pt>
    <dgm:pt modelId="{26A2CD4F-DC5A-7046-B5A8-2D787561A70B}" type="parTrans" cxnId="{59E16895-2FE2-7C45-B703-76B1B3A229E7}">
      <dgm:prSet/>
      <dgm:spPr/>
      <dgm:t>
        <a:bodyPr/>
        <a:lstStyle/>
        <a:p>
          <a:endParaRPr lang="en-US"/>
        </a:p>
      </dgm:t>
    </dgm:pt>
    <dgm:pt modelId="{1F166A1A-2848-EC42-B66A-AF27748CE5D0}" type="sibTrans" cxnId="{59E16895-2FE2-7C45-B703-76B1B3A229E7}">
      <dgm:prSet/>
      <dgm:spPr/>
      <dgm:t>
        <a:bodyPr/>
        <a:lstStyle/>
        <a:p>
          <a:endParaRPr lang="en-US"/>
        </a:p>
      </dgm:t>
    </dgm:pt>
    <dgm:pt modelId="{7B42F4B4-68E1-0847-BB57-3D9A37AB9935}">
      <dgm:prSet/>
      <dgm:spPr/>
      <dgm:t>
        <a:bodyPr/>
        <a:lstStyle/>
        <a:p>
          <a:r>
            <a:rPr lang="en-US" dirty="0"/>
            <a:t>Allocate and de-allocate resources for each active process</a:t>
          </a:r>
        </a:p>
      </dgm:t>
    </dgm:pt>
    <dgm:pt modelId="{E71BC94D-FEFD-0B4D-ACA6-032F86815EE8}" type="parTrans" cxnId="{224FCF79-C087-5A45-8CC9-6F9B35579DCB}">
      <dgm:prSet/>
      <dgm:spPr/>
      <dgm:t>
        <a:bodyPr/>
        <a:lstStyle/>
        <a:p>
          <a:endParaRPr lang="en-US"/>
        </a:p>
      </dgm:t>
    </dgm:pt>
    <dgm:pt modelId="{923D5A0A-B536-7646-8958-B9916E2A13BB}" type="sibTrans" cxnId="{224FCF79-C087-5A45-8CC9-6F9B35579DCB}">
      <dgm:prSet/>
      <dgm:spPr/>
      <dgm:t>
        <a:bodyPr/>
        <a:lstStyle/>
        <a:p>
          <a:endParaRPr lang="en-US"/>
        </a:p>
      </dgm:t>
    </dgm:pt>
    <dgm:pt modelId="{AED781A1-DE77-E84C-BC23-35C95CE6F07F}">
      <dgm:prSet/>
      <dgm:spPr/>
      <dgm:t>
        <a:bodyPr/>
        <a:lstStyle/>
        <a:p>
          <a:r>
            <a:rPr lang="en-NZ" dirty="0"/>
            <a:t>Protect the data and physical resources of each process against unintended interference by other processes</a:t>
          </a:r>
          <a:endParaRPr lang="en-US" dirty="0"/>
        </a:p>
      </dgm:t>
    </dgm:pt>
    <dgm:pt modelId="{459AB6FB-B005-6C4D-B790-55D405ECA154}" type="parTrans" cxnId="{20C02C2B-223B-D74E-BC6C-837620233FAE}">
      <dgm:prSet/>
      <dgm:spPr/>
      <dgm:t>
        <a:bodyPr/>
        <a:lstStyle/>
        <a:p>
          <a:endParaRPr lang="en-US"/>
        </a:p>
      </dgm:t>
    </dgm:pt>
    <dgm:pt modelId="{36F775D6-02DB-8B48-BAA5-5254E1491E19}" type="sibTrans" cxnId="{20C02C2B-223B-D74E-BC6C-837620233FAE}">
      <dgm:prSet/>
      <dgm:spPr/>
      <dgm:t>
        <a:bodyPr/>
        <a:lstStyle/>
        <a:p>
          <a:endParaRPr lang="en-US"/>
        </a:p>
      </dgm:t>
    </dgm:pt>
    <dgm:pt modelId="{E8C9B2E2-D23A-204C-ABA6-ED16DC2F56C1}">
      <dgm:prSet/>
      <dgm:spPr/>
      <dgm:t>
        <a:bodyPr/>
        <a:lstStyle/>
        <a:p>
          <a:r>
            <a:rPr lang="en-US" dirty="0"/>
            <a:t>The functioning of a process, and the output it produces, must be independent of the speed at which its execution is carried out relative to the speed of other concurrent processes</a:t>
          </a:r>
        </a:p>
      </dgm:t>
    </dgm:pt>
    <dgm:pt modelId="{CE425198-ADD0-E447-BD01-E577260D4041}" type="parTrans" cxnId="{5FF5E8E3-E372-2C48-A4AE-622F6D11FFB2}">
      <dgm:prSet/>
      <dgm:spPr/>
      <dgm:t>
        <a:bodyPr/>
        <a:lstStyle/>
        <a:p>
          <a:endParaRPr lang="en-US"/>
        </a:p>
      </dgm:t>
    </dgm:pt>
    <dgm:pt modelId="{6DA457C1-317A-804C-BFE4-BE39DB0207C9}" type="sibTrans" cxnId="{5FF5E8E3-E372-2C48-A4AE-622F6D11FFB2}">
      <dgm:prSet/>
      <dgm:spPr/>
      <dgm:t>
        <a:bodyPr/>
        <a:lstStyle/>
        <a:p>
          <a:endParaRPr lang="en-US"/>
        </a:p>
      </dgm:t>
    </dgm:pt>
    <dgm:pt modelId="{061F8838-9C1B-4E44-BC04-E76EC7791AF7}" type="pres">
      <dgm:prSet presAssocID="{556D4981-18ED-2F4B-ABC2-4ADD91BCBCDA}" presName="Name0" presStyleCnt="0">
        <dgm:presLayoutVars>
          <dgm:chMax val="7"/>
          <dgm:chPref val="7"/>
          <dgm:dir/>
        </dgm:presLayoutVars>
      </dgm:prSet>
      <dgm:spPr/>
    </dgm:pt>
    <dgm:pt modelId="{08D43B38-1075-ED40-9664-E09F8AC041B2}" type="pres">
      <dgm:prSet presAssocID="{556D4981-18ED-2F4B-ABC2-4ADD91BCBCDA}" presName="Name1" presStyleCnt="0"/>
      <dgm:spPr/>
    </dgm:pt>
    <dgm:pt modelId="{216C29B7-23B3-2A45-86ED-A16FF9C83C54}" type="pres">
      <dgm:prSet presAssocID="{556D4981-18ED-2F4B-ABC2-4ADD91BCBCDA}" presName="cycle" presStyleCnt="0"/>
      <dgm:spPr/>
    </dgm:pt>
    <dgm:pt modelId="{B94F19C5-71DD-0245-89D4-986A591A9A74}" type="pres">
      <dgm:prSet presAssocID="{556D4981-18ED-2F4B-ABC2-4ADD91BCBCDA}" presName="srcNode" presStyleLbl="node1" presStyleIdx="0" presStyleCnt="4"/>
      <dgm:spPr/>
    </dgm:pt>
    <dgm:pt modelId="{18B090CE-EABB-D547-9EDC-6DF6A1A69BE0}" type="pres">
      <dgm:prSet presAssocID="{556D4981-18ED-2F4B-ABC2-4ADD91BCBCDA}" presName="conn" presStyleLbl="parChTrans1D2" presStyleIdx="0" presStyleCnt="1"/>
      <dgm:spPr/>
    </dgm:pt>
    <dgm:pt modelId="{31F05962-388A-2346-B65A-410A446ED3CE}" type="pres">
      <dgm:prSet presAssocID="{556D4981-18ED-2F4B-ABC2-4ADD91BCBCDA}" presName="extraNode" presStyleLbl="node1" presStyleIdx="0" presStyleCnt="4"/>
      <dgm:spPr/>
    </dgm:pt>
    <dgm:pt modelId="{3CFAAA52-E837-9A42-9163-B9E3A298AE98}" type="pres">
      <dgm:prSet presAssocID="{556D4981-18ED-2F4B-ABC2-4ADD91BCBCDA}" presName="dstNode" presStyleLbl="node1" presStyleIdx="0" presStyleCnt="4"/>
      <dgm:spPr/>
    </dgm:pt>
    <dgm:pt modelId="{85ECFB3C-AC62-A742-9442-DB43663EA8D1}" type="pres">
      <dgm:prSet presAssocID="{4910085C-7BCE-5941-8136-3F03D25D3248}" presName="text_1" presStyleLbl="node1" presStyleIdx="0" presStyleCnt="4">
        <dgm:presLayoutVars>
          <dgm:bulletEnabled val="1"/>
        </dgm:presLayoutVars>
      </dgm:prSet>
      <dgm:spPr/>
    </dgm:pt>
    <dgm:pt modelId="{88E3478A-25E4-704A-BBA4-4BF4B228EEEA}" type="pres">
      <dgm:prSet presAssocID="{4910085C-7BCE-5941-8136-3F03D25D3248}" presName="accent_1" presStyleCnt="0"/>
      <dgm:spPr/>
    </dgm:pt>
    <dgm:pt modelId="{800DE3D9-F293-ED4A-98B5-89DBEF29A26D}" type="pres">
      <dgm:prSet presAssocID="{4910085C-7BCE-5941-8136-3F03D25D3248}" presName="accentRepeatNode" presStyleLbl="solidFgAcc1" presStyleIdx="0" presStyleCnt="4"/>
      <dgm:spPr/>
    </dgm:pt>
    <dgm:pt modelId="{406DC65F-9C07-B447-A6A5-7060228E312F}" type="pres">
      <dgm:prSet presAssocID="{7B42F4B4-68E1-0847-BB57-3D9A37AB9935}" presName="text_2" presStyleLbl="node1" presStyleIdx="1" presStyleCnt="4">
        <dgm:presLayoutVars>
          <dgm:bulletEnabled val="1"/>
        </dgm:presLayoutVars>
      </dgm:prSet>
      <dgm:spPr/>
    </dgm:pt>
    <dgm:pt modelId="{66D8FC1A-9278-DC46-9550-941003BEC506}" type="pres">
      <dgm:prSet presAssocID="{7B42F4B4-68E1-0847-BB57-3D9A37AB9935}" presName="accent_2" presStyleCnt="0"/>
      <dgm:spPr/>
    </dgm:pt>
    <dgm:pt modelId="{6512E6D8-6975-3146-9318-98BD9C39C687}" type="pres">
      <dgm:prSet presAssocID="{7B42F4B4-68E1-0847-BB57-3D9A37AB9935}" presName="accentRepeatNode" presStyleLbl="solidFgAcc1" presStyleIdx="1" presStyleCnt="4"/>
      <dgm:spPr/>
    </dgm:pt>
    <dgm:pt modelId="{7AD35A05-3034-204C-A255-E362B11949B5}" type="pres">
      <dgm:prSet presAssocID="{AED781A1-DE77-E84C-BC23-35C95CE6F07F}" presName="text_3" presStyleLbl="node1" presStyleIdx="2" presStyleCnt="4">
        <dgm:presLayoutVars>
          <dgm:bulletEnabled val="1"/>
        </dgm:presLayoutVars>
      </dgm:prSet>
      <dgm:spPr/>
    </dgm:pt>
    <dgm:pt modelId="{99CBDCC4-8A9B-E642-9DF3-C95DD9C58A72}" type="pres">
      <dgm:prSet presAssocID="{AED781A1-DE77-E84C-BC23-35C95CE6F07F}" presName="accent_3" presStyleCnt="0"/>
      <dgm:spPr/>
    </dgm:pt>
    <dgm:pt modelId="{8F2EB81C-8C54-3644-9886-FE888763CCE1}" type="pres">
      <dgm:prSet presAssocID="{AED781A1-DE77-E84C-BC23-35C95CE6F07F}" presName="accentRepeatNode" presStyleLbl="solidFgAcc1" presStyleIdx="2" presStyleCnt="4"/>
      <dgm:spPr/>
    </dgm:pt>
    <dgm:pt modelId="{A3568091-D695-0B4C-B097-E68DB412C11B}" type="pres">
      <dgm:prSet presAssocID="{E8C9B2E2-D23A-204C-ABA6-ED16DC2F56C1}" presName="text_4" presStyleLbl="node1" presStyleIdx="3" presStyleCnt="4">
        <dgm:presLayoutVars>
          <dgm:bulletEnabled val="1"/>
        </dgm:presLayoutVars>
      </dgm:prSet>
      <dgm:spPr/>
    </dgm:pt>
    <dgm:pt modelId="{EB9A7B30-8187-8E4F-9D00-21E246C14C76}" type="pres">
      <dgm:prSet presAssocID="{E8C9B2E2-D23A-204C-ABA6-ED16DC2F56C1}" presName="accent_4" presStyleCnt="0"/>
      <dgm:spPr/>
    </dgm:pt>
    <dgm:pt modelId="{AAAC62C3-7547-3948-9FBB-1592EA49AD84}" type="pres">
      <dgm:prSet presAssocID="{E8C9B2E2-D23A-204C-ABA6-ED16DC2F56C1}" presName="accentRepeatNode" presStyleLbl="solidFgAcc1" presStyleIdx="3" presStyleCnt="4"/>
      <dgm:spPr/>
    </dgm:pt>
  </dgm:ptLst>
  <dgm:cxnLst>
    <dgm:cxn modelId="{20C02C2B-223B-D74E-BC6C-837620233FAE}" srcId="{556D4981-18ED-2F4B-ABC2-4ADD91BCBCDA}" destId="{AED781A1-DE77-E84C-BC23-35C95CE6F07F}" srcOrd="2" destOrd="0" parTransId="{459AB6FB-B005-6C4D-B790-55D405ECA154}" sibTransId="{36F775D6-02DB-8B48-BAA5-5254E1491E19}"/>
    <dgm:cxn modelId="{2321933E-5909-9A42-8619-470B55CDE06F}" type="presOf" srcId="{E8C9B2E2-D23A-204C-ABA6-ED16DC2F56C1}" destId="{A3568091-D695-0B4C-B097-E68DB412C11B}" srcOrd="0" destOrd="0" presId="urn:microsoft.com/office/officeart/2008/layout/VerticalCurvedList"/>
    <dgm:cxn modelId="{DF0C7051-768B-414B-A5F9-A96391F3AA23}" type="presOf" srcId="{4910085C-7BCE-5941-8136-3F03D25D3248}" destId="{85ECFB3C-AC62-A742-9442-DB43663EA8D1}" srcOrd="0" destOrd="0" presId="urn:microsoft.com/office/officeart/2008/layout/VerticalCurvedList"/>
    <dgm:cxn modelId="{224FCF79-C087-5A45-8CC9-6F9B35579DCB}" srcId="{556D4981-18ED-2F4B-ABC2-4ADD91BCBCDA}" destId="{7B42F4B4-68E1-0847-BB57-3D9A37AB9935}" srcOrd="1" destOrd="0" parTransId="{E71BC94D-FEFD-0B4D-ACA6-032F86815EE8}" sibTransId="{923D5A0A-B536-7646-8958-B9916E2A13BB}"/>
    <dgm:cxn modelId="{90C70182-6F21-AD4F-962E-968DA6C87FB3}" type="presOf" srcId="{7B42F4B4-68E1-0847-BB57-3D9A37AB9935}" destId="{406DC65F-9C07-B447-A6A5-7060228E312F}" srcOrd="0" destOrd="0" presId="urn:microsoft.com/office/officeart/2008/layout/VerticalCurvedList"/>
    <dgm:cxn modelId="{59E16895-2FE2-7C45-B703-76B1B3A229E7}" srcId="{556D4981-18ED-2F4B-ABC2-4ADD91BCBCDA}" destId="{4910085C-7BCE-5941-8136-3F03D25D3248}" srcOrd="0" destOrd="0" parTransId="{26A2CD4F-DC5A-7046-B5A8-2D787561A70B}" sibTransId="{1F166A1A-2848-EC42-B66A-AF27748CE5D0}"/>
    <dgm:cxn modelId="{BACED699-0A33-4F42-B937-2C59EB3C8D3E}" type="presOf" srcId="{556D4981-18ED-2F4B-ABC2-4ADD91BCBCDA}" destId="{061F8838-9C1B-4E44-BC04-E76EC7791AF7}" srcOrd="0" destOrd="0" presId="urn:microsoft.com/office/officeart/2008/layout/VerticalCurvedList"/>
    <dgm:cxn modelId="{F49AF6BB-8A2D-1342-A963-47C59BF317D7}" type="presOf" srcId="{AED781A1-DE77-E84C-BC23-35C95CE6F07F}" destId="{7AD35A05-3034-204C-A255-E362B11949B5}" srcOrd="0" destOrd="0" presId="urn:microsoft.com/office/officeart/2008/layout/VerticalCurvedList"/>
    <dgm:cxn modelId="{2A3160BE-7070-B64A-AE15-44D3D4C70979}" type="presOf" srcId="{1F166A1A-2848-EC42-B66A-AF27748CE5D0}" destId="{18B090CE-EABB-D547-9EDC-6DF6A1A69BE0}" srcOrd="0" destOrd="0" presId="urn:microsoft.com/office/officeart/2008/layout/VerticalCurvedList"/>
    <dgm:cxn modelId="{5FF5E8E3-E372-2C48-A4AE-622F6D11FFB2}" srcId="{556D4981-18ED-2F4B-ABC2-4ADD91BCBCDA}" destId="{E8C9B2E2-D23A-204C-ABA6-ED16DC2F56C1}" srcOrd="3" destOrd="0" parTransId="{CE425198-ADD0-E447-BD01-E577260D4041}" sibTransId="{6DA457C1-317A-804C-BFE4-BE39DB0207C9}"/>
    <dgm:cxn modelId="{EB8713AA-3C41-F144-A4C8-584A69A71410}" type="presParOf" srcId="{061F8838-9C1B-4E44-BC04-E76EC7791AF7}" destId="{08D43B38-1075-ED40-9664-E09F8AC041B2}" srcOrd="0" destOrd="0" presId="urn:microsoft.com/office/officeart/2008/layout/VerticalCurvedList"/>
    <dgm:cxn modelId="{EDA972AE-D3B4-B449-B2B7-B5069D0A83FE}" type="presParOf" srcId="{08D43B38-1075-ED40-9664-E09F8AC041B2}" destId="{216C29B7-23B3-2A45-86ED-A16FF9C83C54}" srcOrd="0" destOrd="0" presId="urn:microsoft.com/office/officeart/2008/layout/VerticalCurvedList"/>
    <dgm:cxn modelId="{E5AE86A4-AFAE-524C-8B15-77113D4B8B01}" type="presParOf" srcId="{216C29B7-23B3-2A45-86ED-A16FF9C83C54}" destId="{B94F19C5-71DD-0245-89D4-986A591A9A74}" srcOrd="0" destOrd="0" presId="urn:microsoft.com/office/officeart/2008/layout/VerticalCurvedList"/>
    <dgm:cxn modelId="{925A1E89-7D2C-E54A-B126-CE62D8BD136F}" type="presParOf" srcId="{216C29B7-23B3-2A45-86ED-A16FF9C83C54}" destId="{18B090CE-EABB-D547-9EDC-6DF6A1A69BE0}" srcOrd="1" destOrd="0" presId="urn:microsoft.com/office/officeart/2008/layout/VerticalCurvedList"/>
    <dgm:cxn modelId="{AE22724D-9A8F-2744-9468-2D8B28B641C0}" type="presParOf" srcId="{216C29B7-23B3-2A45-86ED-A16FF9C83C54}" destId="{31F05962-388A-2346-B65A-410A446ED3CE}" srcOrd="2" destOrd="0" presId="urn:microsoft.com/office/officeart/2008/layout/VerticalCurvedList"/>
    <dgm:cxn modelId="{96DBCB48-9D79-E04A-A5C4-0DE16E08DEAC}" type="presParOf" srcId="{216C29B7-23B3-2A45-86ED-A16FF9C83C54}" destId="{3CFAAA52-E837-9A42-9163-B9E3A298AE98}" srcOrd="3" destOrd="0" presId="urn:microsoft.com/office/officeart/2008/layout/VerticalCurvedList"/>
    <dgm:cxn modelId="{BF509AF3-4EE6-9D46-B838-78991D1B74AC}" type="presParOf" srcId="{08D43B38-1075-ED40-9664-E09F8AC041B2}" destId="{85ECFB3C-AC62-A742-9442-DB43663EA8D1}" srcOrd="1" destOrd="0" presId="urn:microsoft.com/office/officeart/2008/layout/VerticalCurvedList"/>
    <dgm:cxn modelId="{B0D449AA-8BDF-B844-8C77-76A11E2366FD}" type="presParOf" srcId="{08D43B38-1075-ED40-9664-E09F8AC041B2}" destId="{88E3478A-25E4-704A-BBA4-4BF4B228EEEA}" srcOrd="2" destOrd="0" presId="urn:microsoft.com/office/officeart/2008/layout/VerticalCurvedList"/>
    <dgm:cxn modelId="{78F00842-A6CD-C545-BC15-B98F9D7C9420}" type="presParOf" srcId="{88E3478A-25E4-704A-BBA4-4BF4B228EEEA}" destId="{800DE3D9-F293-ED4A-98B5-89DBEF29A26D}" srcOrd="0" destOrd="0" presId="urn:microsoft.com/office/officeart/2008/layout/VerticalCurvedList"/>
    <dgm:cxn modelId="{74795B53-D2EA-7647-907D-CDC02417357A}" type="presParOf" srcId="{08D43B38-1075-ED40-9664-E09F8AC041B2}" destId="{406DC65F-9C07-B447-A6A5-7060228E312F}" srcOrd="3" destOrd="0" presId="urn:microsoft.com/office/officeart/2008/layout/VerticalCurvedList"/>
    <dgm:cxn modelId="{6F5B1D94-332C-7E49-AF2D-22D5F5CB9647}" type="presParOf" srcId="{08D43B38-1075-ED40-9664-E09F8AC041B2}" destId="{66D8FC1A-9278-DC46-9550-941003BEC506}" srcOrd="4" destOrd="0" presId="urn:microsoft.com/office/officeart/2008/layout/VerticalCurvedList"/>
    <dgm:cxn modelId="{2E14F365-219F-5D44-82F1-D36420CB59BE}" type="presParOf" srcId="{66D8FC1A-9278-DC46-9550-941003BEC506}" destId="{6512E6D8-6975-3146-9318-98BD9C39C687}" srcOrd="0" destOrd="0" presId="urn:microsoft.com/office/officeart/2008/layout/VerticalCurvedList"/>
    <dgm:cxn modelId="{A1098C8E-F070-8F43-99B7-994B336895C3}" type="presParOf" srcId="{08D43B38-1075-ED40-9664-E09F8AC041B2}" destId="{7AD35A05-3034-204C-A255-E362B11949B5}" srcOrd="5" destOrd="0" presId="urn:microsoft.com/office/officeart/2008/layout/VerticalCurvedList"/>
    <dgm:cxn modelId="{6BDFA329-41E5-2349-8C68-248C96C535E2}" type="presParOf" srcId="{08D43B38-1075-ED40-9664-E09F8AC041B2}" destId="{99CBDCC4-8A9B-E642-9DF3-C95DD9C58A72}" srcOrd="6" destOrd="0" presId="urn:microsoft.com/office/officeart/2008/layout/VerticalCurvedList"/>
    <dgm:cxn modelId="{FA899482-1925-9340-A72C-352AAB8FEFA9}" type="presParOf" srcId="{99CBDCC4-8A9B-E642-9DF3-C95DD9C58A72}" destId="{8F2EB81C-8C54-3644-9886-FE888763CCE1}" srcOrd="0" destOrd="0" presId="urn:microsoft.com/office/officeart/2008/layout/VerticalCurvedList"/>
    <dgm:cxn modelId="{ECF25529-5BC9-9B46-8389-F2FA1CFF8E45}" type="presParOf" srcId="{08D43B38-1075-ED40-9664-E09F8AC041B2}" destId="{A3568091-D695-0B4C-B097-E68DB412C11B}" srcOrd="7" destOrd="0" presId="urn:microsoft.com/office/officeart/2008/layout/VerticalCurvedList"/>
    <dgm:cxn modelId="{999DE755-CE48-9240-8834-7357D66847DF}" type="presParOf" srcId="{08D43B38-1075-ED40-9664-E09F8AC041B2}" destId="{EB9A7B30-8187-8E4F-9D00-21E246C14C76}" srcOrd="8" destOrd="0" presId="urn:microsoft.com/office/officeart/2008/layout/VerticalCurvedList"/>
    <dgm:cxn modelId="{D6BFE878-271D-7C4A-AD81-EC56AE424406}" type="presParOf" srcId="{EB9A7B30-8187-8E4F-9D00-21E246C14C76}" destId="{AAAC62C3-7547-3948-9FBB-1592EA49AD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BB349-1C6E-AB42-964D-E302A863F1A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34DF60F-7AF4-E14B-822F-13AF290D7C94}">
      <dgm:prSet phldrT="[Text]" custT="1"/>
      <dgm:spPr>
        <a:solidFill>
          <a:schemeClr val="accent3">
            <a:lumMod val="50000"/>
          </a:schemeClr>
        </a:solidFill>
      </dgm:spPr>
      <dgm:t>
        <a:bodyPr/>
        <a:lstStyle/>
        <a:p>
          <a:r>
            <a:rPr lang="en-US" sz="2800" dirty="0"/>
            <a:t>In the case of competing processes three control problems must be faced:</a:t>
          </a:r>
        </a:p>
      </dgm:t>
    </dgm:pt>
    <dgm:pt modelId="{F2640CAD-5CA2-AB47-BF2D-556487A3D6EF}" type="parTrans" cxnId="{7FAB8EF7-49E7-324E-B503-DB59F939025A}">
      <dgm:prSet/>
      <dgm:spPr/>
      <dgm:t>
        <a:bodyPr/>
        <a:lstStyle/>
        <a:p>
          <a:endParaRPr lang="en-US"/>
        </a:p>
      </dgm:t>
    </dgm:pt>
    <dgm:pt modelId="{4A26F1EA-DA28-7343-A310-D6271B17FFFB}" type="sibTrans" cxnId="{7FAB8EF7-49E7-324E-B503-DB59F939025A}">
      <dgm:prSet/>
      <dgm:spPr/>
      <dgm:t>
        <a:bodyPr/>
        <a:lstStyle/>
        <a:p>
          <a:endParaRPr lang="en-US"/>
        </a:p>
      </dgm:t>
    </dgm:pt>
    <dgm:pt modelId="{0D2240C2-9D46-9C46-B005-62FBD4EEB584}">
      <dgm:prSet custT="1"/>
      <dgm:spPr/>
      <dgm:t>
        <a:bodyPr/>
        <a:lstStyle/>
        <a:p>
          <a:pPr marL="514350" indent="744538"/>
          <a:r>
            <a:rPr lang="en-US" sz="2800" b="1" i="0" dirty="0">
              <a:solidFill>
                <a:schemeClr val="accent3">
                  <a:lumMod val="50000"/>
                </a:schemeClr>
              </a:solidFill>
            </a:rPr>
            <a:t>   The need for mutual exclusion</a:t>
          </a:r>
        </a:p>
      </dgm:t>
    </dgm:pt>
    <dgm:pt modelId="{FBDDEDFD-3030-AB44-88DE-176637FDD5A7}" type="parTrans" cxnId="{60BEBF36-3A51-B144-919C-DA52FF8AFCC4}">
      <dgm:prSet/>
      <dgm:spPr/>
      <dgm:t>
        <a:bodyPr/>
        <a:lstStyle/>
        <a:p>
          <a:endParaRPr lang="en-US"/>
        </a:p>
      </dgm:t>
    </dgm:pt>
    <dgm:pt modelId="{F3B83CE3-4E31-7845-8F4B-769ACCEE3638}" type="sibTrans" cxnId="{60BEBF36-3A51-B144-919C-DA52FF8AFCC4}">
      <dgm:prSet/>
      <dgm:spPr/>
      <dgm:t>
        <a:bodyPr/>
        <a:lstStyle/>
        <a:p>
          <a:endParaRPr lang="en-US"/>
        </a:p>
      </dgm:t>
    </dgm:pt>
    <dgm:pt modelId="{2960AF8C-6A3F-C34D-98C9-F2DC75E3787E}">
      <dgm:prSet custT="1"/>
      <dgm:spPr/>
      <dgm:t>
        <a:bodyPr/>
        <a:lstStyle/>
        <a:p>
          <a:pPr marL="514350" indent="744538"/>
          <a:r>
            <a:rPr lang="en-US" sz="2800" b="1" i="0" dirty="0">
              <a:solidFill>
                <a:schemeClr val="accent3">
                  <a:lumMod val="50000"/>
                </a:schemeClr>
              </a:solidFill>
            </a:rPr>
            <a:t>   Deadlock</a:t>
          </a:r>
        </a:p>
      </dgm:t>
    </dgm:pt>
    <dgm:pt modelId="{05D2211E-03AD-5646-B6FB-F39429B8F08F}" type="parTrans" cxnId="{E5C19968-3C7B-2E4B-803A-6E68ACB8F0A2}">
      <dgm:prSet/>
      <dgm:spPr/>
      <dgm:t>
        <a:bodyPr/>
        <a:lstStyle/>
        <a:p>
          <a:endParaRPr lang="en-US"/>
        </a:p>
      </dgm:t>
    </dgm:pt>
    <dgm:pt modelId="{87431F10-E457-9041-855F-41BE96F289AE}" type="sibTrans" cxnId="{E5C19968-3C7B-2E4B-803A-6E68ACB8F0A2}">
      <dgm:prSet/>
      <dgm:spPr/>
      <dgm:t>
        <a:bodyPr/>
        <a:lstStyle/>
        <a:p>
          <a:endParaRPr lang="en-US"/>
        </a:p>
      </dgm:t>
    </dgm:pt>
    <dgm:pt modelId="{39BBB76B-4452-7142-899E-4C71C1B30263}">
      <dgm:prSet custT="1"/>
      <dgm:spPr/>
      <dgm:t>
        <a:bodyPr/>
        <a:lstStyle/>
        <a:p>
          <a:pPr marL="685800" indent="573088"/>
          <a:r>
            <a:rPr lang="en-US" sz="2800" b="1" i="0" dirty="0">
              <a:solidFill>
                <a:schemeClr val="accent3">
                  <a:lumMod val="50000"/>
                </a:schemeClr>
              </a:solidFill>
            </a:rPr>
            <a:t>   Starvation</a:t>
          </a:r>
        </a:p>
      </dgm:t>
    </dgm:pt>
    <dgm:pt modelId="{83A2A532-6B15-D34E-9D27-177F3CD0B28A}" type="parTrans" cxnId="{0A055BE5-70F5-A941-B7C0-7347B96A1EDC}">
      <dgm:prSet/>
      <dgm:spPr/>
      <dgm:t>
        <a:bodyPr/>
        <a:lstStyle/>
        <a:p>
          <a:endParaRPr lang="en-US"/>
        </a:p>
      </dgm:t>
    </dgm:pt>
    <dgm:pt modelId="{4F5D3F76-DC7C-C84B-B8CC-5439A1F6373A}" type="sibTrans" cxnId="{0A055BE5-70F5-A941-B7C0-7347B96A1EDC}">
      <dgm:prSet/>
      <dgm:spPr/>
      <dgm:t>
        <a:bodyPr/>
        <a:lstStyle/>
        <a:p>
          <a:endParaRPr lang="en-US"/>
        </a:p>
      </dgm:t>
    </dgm:pt>
    <dgm:pt modelId="{47278DBD-5FCD-1D40-9839-A095DDABA5C3}">
      <dgm:prSet/>
      <dgm:spPr/>
      <dgm:t>
        <a:bodyPr/>
        <a:lstStyle/>
        <a:p>
          <a:pPr marL="171450" indent="0"/>
          <a:endParaRPr lang="en-US" sz="1600" dirty="0"/>
        </a:p>
      </dgm:t>
    </dgm:pt>
    <dgm:pt modelId="{5E48DA8C-A6FD-1D4C-95F7-48614F781476}" type="parTrans" cxnId="{65778B5A-9EE8-694B-9EBB-9F2B2EBBA068}">
      <dgm:prSet/>
      <dgm:spPr/>
      <dgm:t>
        <a:bodyPr/>
        <a:lstStyle/>
        <a:p>
          <a:endParaRPr lang="en-US"/>
        </a:p>
      </dgm:t>
    </dgm:pt>
    <dgm:pt modelId="{FA5B7C44-04EC-1D49-A4E8-0F07B46A13CC}" type="sibTrans" cxnId="{65778B5A-9EE8-694B-9EBB-9F2B2EBBA068}">
      <dgm:prSet/>
      <dgm:spPr/>
      <dgm:t>
        <a:bodyPr/>
        <a:lstStyle/>
        <a:p>
          <a:endParaRPr lang="en-US"/>
        </a:p>
      </dgm:t>
    </dgm:pt>
    <dgm:pt modelId="{899C6DED-1F3C-F14B-BD4C-7647EC5F6B3F}" type="pres">
      <dgm:prSet presAssocID="{8BEBB349-1C6E-AB42-964D-E302A863F1AC}" presName="linear" presStyleCnt="0">
        <dgm:presLayoutVars>
          <dgm:animLvl val="lvl"/>
          <dgm:resizeHandles val="exact"/>
        </dgm:presLayoutVars>
      </dgm:prSet>
      <dgm:spPr/>
    </dgm:pt>
    <dgm:pt modelId="{F562FE9C-C5FA-5E46-ADCD-3ECA6CAD0E03}" type="pres">
      <dgm:prSet presAssocID="{334DF60F-7AF4-E14B-822F-13AF290D7C94}" presName="parentText" presStyleLbl="node1" presStyleIdx="0" presStyleCnt="1" custScaleX="97872" custScaleY="326341" custLinFactNeighborX="1064" custLinFactNeighborY="-810">
        <dgm:presLayoutVars>
          <dgm:chMax val="0"/>
          <dgm:bulletEnabled val="1"/>
        </dgm:presLayoutVars>
      </dgm:prSet>
      <dgm:spPr/>
    </dgm:pt>
    <dgm:pt modelId="{6A7F9969-6F05-5F41-88FE-250A770AADDF}" type="pres">
      <dgm:prSet presAssocID="{334DF60F-7AF4-E14B-822F-13AF290D7C94}" presName="childText" presStyleLbl="revTx" presStyleIdx="0" presStyleCnt="1" custScaleY="130942" custLinFactNeighborX="3191" custLinFactNeighborY="65781">
        <dgm:presLayoutVars>
          <dgm:bulletEnabled val="1"/>
        </dgm:presLayoutVars>
      </dgm:prSet>
      <dgm:spPr/>
    </dgm:pt>
  </dgm:ptLst>
  <dgm:cxnLst>
    <dgm:cxn modelId="{760A6718-16CA-3445-9217-2D89121980EE}" type="presOf" srcId="{334DF60F-7AF4-E14B-822F-13AF290D7C94}" destId="{F562FE9C-C5FA-5E46-ADCD-3ECA6CAD0E03}" srcOrd="0" destOrd="0" presId="urn:microsoft.com/office/officeart/2005/8/layout/vList2"/>
    <dgm:cxn modelId="{60BEBF36-3A51-B144-919C-DA52FF8AFCC4}" srcId="{47278DBD-5FCD-1D40-9839-A095DDABA5C3}" destId="{0D2240C2-9D46-9C46-B005-62FBD4EEB584}" srcOrd="0" destOrd="0" parTransId="{FBDDEDFD-3030-AB44-88DE-176637FDD5A7}" sibTransId="{F3B83CE3-4E31-7845-8F4B-769ACCEE3638}"/>
    <dgm:cxn modelId="{2061AC5D-4BCB-EF43-A089-A88B2A12EA6F}" type="presOf" srcId="{39BBB76B-4452-7142-899E-4C71C1B30263}" destId="{6A7F9969-6F05-5F41-88FE-250A770AADDF}" srcOrd="0" destOrd="3" presId="urn:microsoft.com/office/officeart/2005/8/layout/vList2"/>
    <dgm:cxn modelId="{E5C19968-3C7B-2E4B-803A-6E68ACB8F0A2}" srcId="{0D2240C2-9D46-9C46-B005-62FBD4EEB584}" destId="{2960AF8C-6A3F-C34D-98C9-F2DC75E3787E}" srcOrd="0" destOrd="0" parTransId="{05D2211E-03AD-5646-B6FB-F39429B8F08F}" sibTransId="{87431F10-E457-9041-855F-41BE96F289AE}"/>
    <dgm:cxn modelId="{E840FC4D-35E4-EA4A-802B-1855D54828EB}" type="presOf" srcId="{0D2240C2-9D46-9C46-B005-62FBD4EEB584}" destId="{6A7F9969-6F05-5F41-88FE-250A770AADDF}" srcOrd="0" destOrd="1" presId="urn:microsoft.com/office/officeart/2005/8/layout/vList2"/>
    <dgm:cxn modelId="{65778B5A-9EE8-694B-9EBB-9F2B2EBBA068}" srcId="{334DF60F-7AF4-E14B-822F-13AF290D7C94}" destId="{47278DBD-5FCD-1D40-9839-A095DDABA5C3}" srcOrd="0" destOrd="0" parTransId="{5E48DA8C-A6FD-1D4C-95F7-48614F781476}" sibTransId="{FA5B7C44-04EC-1D49-A4E8-0F07B46A13CC}"/>
    <dgm:cxn modelId="{20DF4BAA-0DFE-4F48-BB02-C5708929BACB}" type="presOf" srcId="{2960AF8C-6A3F-C34D-98C9-F2DC75E3787E}" destId="{6A7F9969-6F05-5F41-88FE-250A770AADDF}" srcOrd="0" destOrd="2" presId="urn:microsoft.com/office/officeart/2005/8/layout/vList2"/>
    <dgm:cxn modelId="{897202DF-2FA1-BF44-98AD-0642D5D854B8}" type="presOf" srcId="{8BEBB349-1C6E-AB42-964D-E302A863F1AC}" destId="{899C6DED-1F3C-F14B-BD4C-7647EC5F6B3F}" srcOrd="0" destOrd="0" presId="urn:microsoft.com/office/officeart/2005/8/layout/vList2"/>
    <dgm:cxn modelId="{F96B7CDF-4C5A-C141-A33A-4EC7F0C7D33D}" type="presOf" srcId="{47278DBD-5FCD-1D40-9839-A095DDABA5C3}" destId="{6A7F9969-6F05-5F41-88FE-250A770AADDF}" srcOrd="0" destOrd="0" presId="urn:microsoft.com/office/officeart/2005/8/layout/vList2"/>
    <dgm:cxn modelId="{0A055BE5-70F5-A941-B7C0-7347B96A1EDC}" srcId="{2960AF8C-6A3F-C34D-98C9-F2DC75E3787E}" destId="{39BBB76B-4452-7142-899E-4C71C1B30263}" srcOrd="0" destOrd="0" parTransId="{83A2A532-6B15-D34E-9D27-177F3CD0B28A}" sibTransId="{4F5D3F76-DC7C-C84B-B8CC-5439A1F6373A}"/>
    <dgm:cxn modelId="{7FAB8EF7-49E7-324E-B503-DB59F939025A}" srcId="{8BEBB349-1C6E-AB42-964D-E302A863F1AC}" destId="{334DF60F-7AF4-E14B-822F-13AF290D7C94}" srcOrd="0" destOrd="0" parTransId="{F2640CAD-5CA2-AB47-BF2D-556487A3D6EF}" sibTransId="{4A26F1EA-DA28-7343-A310-D6271B17FFFB}"/>
    <dgm:cxn modelId="{D7ECF708-2FC4-8B44-BB6B-CFB15AD2BD07}" type="presParOf" srcId="{899C6DED-1F3C-F14B-BD4C-7647EC5F6B3F}" destId="{F562FE9C-C5FA-5E46-ADCD-3ECA6CAD0E03}" srcOrd="0" destOrd="0" presId="urn:microsoft.com/office/officeart/2005/8/layout/vList2"/>
    <dgm:cxn modelId="{9016F5D4-1E8A-4E48-BEC7-8DC21DDC5EC6}" type="presParOf" srcId="{899C6DED-1F3C-F14B-BD4C-7647EC5F6B3F}" destId="{6A7F9969-6F05-5F41-88FE-250A770AADD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042C1B-5467-6648-B3A8-619EAD31262A}"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397DDA8A-2233-924D-9D58-0B46E7D6DE48}">
      <dgm:prSet/>
      <dgm:spPr>
        <a:solidFill>
          <a:schemeClr val="accent3">
            <a:lumMod val="50000"/>
          </a:schemeClr>
        </a:solidFill>
      </dgm:spPr>
      <dgm:t>
        <a:bodyPr/>
        <a:lstStyle/>
        <a:p>
          <a:pPr rtl="0"/>
          <a:r>
            <a:rPr lang="en-US" dirty="0"/>
            <a:t>Covers processes that interact with other processes without being explicitly aware of them</a:t>
          </a:r>
        </a:p>
      </dgm:t>
    </dgm:pt>
    <dgm:pt modelId="{9604E8B4-7D6D-FF48-877F-B5FA9B751A56}" type="parTrans" cxnId="{C7F0D8F5-7D90-7D42-9EC2-E0B4A928DC24}">
      <dgm:prSet/>
      <dgm:spPr/>
      <dgm:t>
        <a:bodyPr/>
        <a:lstStyle/>
        <a:p>
          <a:endParaRPr lang="en-US"/>
        </a:p>
      </dgm:t>
    </dgm:pt>
    <dgm:pt modelId="{209AC4DB-C606-2E4C-AF06-F9B173E7A822}" type="sibTrans" cxnId="{C7F0D8F5-7D90-7D42-9EC2-E0B4A928DC24}">
      <dgm:prSet/>
      <dgm:spPr/>
      <dgm:t>
        <a:bodyPr/>
        <a:lstStyle/>
        <a:p>
          <a:endParaRPr lang="en-US"/>
        </a:p>
      </dgm:t>
    </dgm:pt>
    <dgm:pt modelId="{1173D691-3862-E445-A46F-A97B81C756AC}">
      <dgm:prSet/>
      <dgm:spPr>
        <a:solidFill>
          <a:schemeClr val="accent6">
            <a:lumMod val="75000"/>
          </a:schemeClr>
        </a:solidFill>
      </dgm:spPr>
      <dgm:t>
        <a:bodyPr/>
        <a:lstStyle/>
        <a:p>
          <a:pPr rtl="0"/>
          <a:r>
            <a:rPr lang="en-US" dirty="0"/>
            <a:t>Processes may use and update the shared data without reference to other processes, but know that other processes may have access to the same data</a:t>
          </a:r>
        </a:p>
      </dgm:t>
    </dgm:pt>
    <dgm:pt modelId="{311D0659-0E66-5443-80C6-7687A933A3EF}" type="parTrans" cxnId="{A94B6DD5-38CA-A446-A9B7-20A7D31859A5}">
      <dgm:prSet/>
      <dgm:spPr/>
      <dgm:t>
        <a:bodyPr/>
        <a:lstStyle/>
        <a:p>
          <a:endParaRPr lang="en-US"/>
        </a:p>
      </dgm:t>
    </dgm:pt>
    <dgm:pt modelId="{0DF06184-C0AB-184C-8E9F-785CEC944B73}" type="sibTrans" cxnId="{A94B6DD5-38CA-A446-A9B7-20A7D31859A5}">
      <dgm:prSet/>
      <dgm:spPr/>
      <dgm:t>
        <a:bodyPr/>
        <a:lstStyle/>
        <a:p>
          <a:endParaRPr lang="en-US"/>
        </a:p>
      </dgm:t>
    </dgm:pt>
    <dgm:pt modelId="{BBB984E7-E174-F14B-A9BD-03FB6BC147CD}">
      <dgm:prSet/>
      <dgm:spPr/>
      <dgm:t>
        <a:bodyPr/>
        <a:lstStyle/>
        <a:p>
          <a:pPr rtl="0"/>
          <a:r>
            <a:rPr lang="en-US" dirty="0"/>
            <a:t>Thus the processes must cooperate to ensure that the data they share are properly managed</a:t>
          </a:r>
        </a:p>
      </dgm:t>
    </dgm:pt>
    <dgm:pt modelId="{6B444D40-F607-AC4B-9BE4-B6291EF79A63}" type="parTrans" cxnId="{358B79CD-2F56-804D-8975-31D97265FB6A}">
      <dgm:prSet/>
      <dgm:spPr/>
      <dgm:t>
        <a:bodyPr/>
        <a:lstStyle/>
        <a:p>
          <a:endParaRPr lang="en-US"/>
        </a:p>
      </dgm:t>
    </dgm:pt>
    <dgm:pt modelId="{7F01BED6-104C-7340-B685-462C7DFB8161}" type="sibTrans" cxnId="{358B79CD-2F56-804D-8975-31D97265FB6A}">
      <dgm:prSet/>
      <dgm:spPr/>
      <dgm:t>
        <a:bodyPr/>
        <a:lstStyle/>
        <a:p>
          <a:endParaRPr lang="en-US"/>
        </a:p>
      </dgm:t>
    </dgm:pt>
    <dgm:pt modelId="{1B051566-33F5-CF45-9E29-E40382ABB271}">
      <dgm:prSet/>
      <dgm:spPr>
        <a:solidFill>
          <a:schemeClr val="bg2">
            <a:lumMod val="25000"/>
          </a:schemeClr>
        </a:solidFill>
      </dgm:spPr>
      <dgm:t>
        <a:bodyPr/>
        <a:lstStyle/>
        <a:p>
          <a:pPr rtl="0"/>
          <a:r>
            <a:rPr lang="en-US" dirty="0"/>
            <a:t>The control mechanisms must ensure the integrity of the shared data</a:t>
          </a:r>
        </a:p>
      </dgm:t>
    </dgm:pt>
    <dgm:pt modelId="{80D34CF7-998B-054D-9276-7111BE97D2AB}" type="parTrans" cxnId="{762675BF-2A73-B747-BDAA-777A3585504C}">
      <dgm:prSet/>
      <dgm:spPr/>
      <dgm:t>
        <a:bodyPr/>
        <a:lstStyle/>
        <a:p>
          <a:endParaRPr lang="en-US"/>
        </a:p>
      </dgm:t>
    </dgm:pt>
    <dgm:pt modelId="{A75D2E9F-76F2-394C-8AF9-17570B4654AE}" type="sibTrans" cxnId="{762675BF-2A73-B747-BDAA-777A3585504C}">
      <dgm:prSet/>
      <dgm:spPr/>
      <dgm:t>
        <a:bodyPr/>
        <a:lstStyle/>
        <a:p>
          <a:endParaRPr lang="en-US"/>
        </a:p>
      </dgm:t>
    </dgm:pt>
    <dgm:pt modelId="{406A4D3D-5619-6F49-86A4-7F0BC9AD0719}">
      <dgm:prSet/>
      <dgm:spPr>
        <a:solidFill>
          <a:schemeClr val="accent5">
            <a:lumMod val="75000"/>
          </a:schemeClr>
        </a:solidFill>
      </dgm:spPr>
      <dgm:t>
        <a:bodyPr/>
        <a:lstStyle/>
        <a:p>
          <a:pPr rtl="0"/>
          <a:r>
            <a:rPr lang="en-US" dirty="0"/>
            <a:t>Because data are held on resources (devices, memory), the control problems of mutual exclusion, deadlock, and starvation are again present</a:t>
          </a:r>
        </a:p>
      </dgm:t>
    </dgm:pt>
    <dgm:pt modelId="{0D40C58E-4376-2B46-AF5C-9272CF98B67F}" type="parTrans" cxnId="{9A465477-3598-0F42-9EB2-53025B39597A}">
      <dgm:prSet/>
      <dgm:spPr/>
      <dgm:t>
        <a:bodyPr/>
        <a:lstStyle/>
        <a:p>
          <a:endParaRPr lang="en-US"/>
        </a:p>
      </dgm:t>
    </dgm:pt>
    <dgm:pt modelId="{455DE792-DDD5-1B44-9A33-E2EADA59BEEC}" type="sibTrans" cxnId="{9A465477-3598-0F42-9EB2-53025B39597A}">
      <dgm:prSet/>
      <dgm:spPr/>
      <dgm:t>
        <a:bodyPr/>
        <a:lstStyle/>
        <a:p>
          <a:endParaRPr lang="en-US"/>
        </a:p>
      </dgm:t>
    </dgm:pt>
    <dgm:pt modelId="{C9CA1C0B-A19B-B145-BCEB-4B02CD56083F}">
      <dgm:prSet/>
      <dgm:spPr>
        <a:solidFill>
          <a:schemeClr val="accent5">
            <a:lumMod val="75000"/>
          </a:schemeClr>
        </a:solidFill>
      </dgm:spPr>
      <dgm:t>
        <a:bodyPr/>
        <a:lstStyle/>
        <a:p>
          <a:pPr rtl="0"/>
          <a:r>
            <a:rPr lang="en-US" dirty="0"/>
            <a:t>The only difference is that data items may be accessed in two different modes, reading and writing, and only writing operations must be mutually exclusive</a:t>
          </a:r>
        </a:p>
      </dgm:t>
    </dgm:pt>
    <dgm:pt modelId="{FBE3AC9A-D5E7-E544-ABC1-FF9EF98A8124}" type="parTrans" cxnId="{F5EF2B1A-0A4F-5747-A764-24A8D6CE4C3B}">
      <dgm:prSet/>
      <dgm:spPr/>
      <dgm:t>
        <a:bodyPr/>
        <a:lstStyle/>
        <a:p>
          <a:endParaRPr lang="en-US"/>
        </a:p>
      </dgm:t>
    </dgm:pt>
    <dgm:pt modelId="{AA4A5D06-515F-634C-B5B8-E1E659618936}" type="sibTrans" cxnId="{F5EF2B1A-0A4F-5747-A764-24A8D6CE4C3B}">
      <dgm:prSet/>
      <dgm:spPr/>
      <dgm:t>
        <a:bodyPr/>
        <a:lstStyle/>
        <a:p>
          <a:endParaRPr lang="en-US"/>
        </a:p>
      </dgm:t>
    </dgm:pt>
    <dgm:pt modelId="{5304FBF2-86D9-C041-82D6-E585032D0BE3}" type="pres">
      <dgm:prSet presAssocID="{81042C1B-5467-6648-B3A8-619EAD31262A}" presName="Name0" presStyleCnt="0">
        <dgm:presLayoutVars>
          <dgm:dir/>
          <dgm:resizeHandles val="exact"/>
        </dgm:presLayoutVars>
      </dgm:prSet>
      <dgm:spPr/>
    </dgm:pt>
    <dgm:pt modelId="{DEC2A8DA-F57B-F543-912A-A74272EA748E}" type="pres">
      <dgm:prSet presAssocID="{397DDA8A-2233-924D-9D58-0B46E7D6DE48}" presName="node" presStyleLbl="node1" presStyleIdx="0" presStyleCnt="5">
        <dgm:presLayoutVars>
          <dgm:bulletEnabled val="1"/>
        </dgm:presLayoutVars>
      </dgm:prSet>
      <dgm:spPr/>
    </dgm:pt>
    <dgm:pt modelId="{402BED9B-1EB5-7F47-B725-8F455107C9EC}" type="pres">
      <dgm:prSet presAssocID="{209AC4DB-C606-2E4C-AF06-F9B173E7A822}" presName="sibTrans" presStyleCnt="0"/>
      <dgm:spPr/>
    </dgm:pt>
    <dgm:pt modelId="{19CFF2B5-4AFC-7947-AD7E-7C05F4957AA8}" type="pres">
      <dgm:prSet presAssocID="{1173D691-3862-E445-A46F-A97B81C756AC}" presName="node" presStyleLbl="node1" presStyleIdx="1" presStyleCnt="5">
        <dgm:presLayoutVars>
          <dgm:bulletEnabled val="1"/>
        </dgm:presLayoutVars>
      </dgm:prSet>
      <dgm:spPr/>
    </dgm:pt>
    <dgm:pt modelId="{7AED8470-782D-E342-A781-84F8BA67382B}" type="pres">
      <dgm:prSet presAssocID="{0DF06184-C0AB-184C-8E9F-785CEC944B73}" presName="sibTrans" presStyleCnt="0"/>
      <dgm:spPr/>
    </dgm:pt>
    <dgm:pt modelId="{98AADD26-1633-3C4E-8697-1406EBA5AF47}" type="pres">
      <dgm:prSet presAssocID="{BBB984E7-E174-F14B-A9BD-03FB6BC147CD}" presName="node" presStyleLbl="node1" presStyleIdx="2" presStyleCnt="5">
        <dgm:presLayoutVars>
          <dgm:bulletEnabled val="1"/>
        </dgm:presLayoutVars>
      </dgm:prSet>
      <dgm:spPr/>
    </dgm:pt>
    <dgm:pt modelId="{514FBBE3-B81E-5A47-8AE8-887671354623}" type="pres">
      <dgm:prSet presAssocID="{7F01BED6-104C-7340-B685-462C7DFB8161}" presName="sibTrans" presStyleCnt="0"/>
      <dgm:spPr/>
    </dgm:pt>
    <dgm:pt modelId="{4DA82D80-CDE6-F642-AD42-7DCFDA05943D}" type="pres">
      <dgm:prSet presAssocID="{1B051566-33F5-CF45-9E29-E40382ABB271}" presName="node" presStyleLbl="node1" presStyleIdx="3" presStyleCnt="5">
        <dgm:presLayoutVars>
          <dgm:bulletEnabled val="1"/>
        </dgm:presLayoutVars>
      </dgm:prSet>
      <dgm:spPr/>
    </dgm:pt>
    <dgm:pt modelId="{24758E4A-5D80-8548-8089-1C6070FEA202}" type="pres">
      <dgm:prSet presAssocID="{A75D2E9F-76F2-394C-8AF9-17570B4654AE}" presName="sibTrans" presStyleCnt="0"/>
      <dgm:spPr/>
    </dgm:pt>
    <dgm:pt modelId="{044863B3-C369-A94E-BF66-296B98E9D912}" type="pres">
      <dgm:prSet presAssocID="{406A4D3D-5619-6F49-86A4-7F0BC9AD0719}" presName="node" presStyleLbl="node1" presStyleIdx="4" presStyleCnt="5">
        <dgm:presLayoutVars>
          <dgm:bulletEnabled val="1"/>
        </dgm:presLayoutVars>
      </dgm:prSet>
      <dgm:spPr/>
    </dgm:pt>
  </dgm:ptLst>
  <dgm:cxnLst>
    <dgm:cxn modelId="{E2D31203-EB69-AC42-BE7B-AB84A225A0C5}" type="presOf" srcId="{1173D691-3862-E445-A46F-A97B81C756AC}" destId="{19CFF2B5-4AFC-7947-AD7E-7C05F4957AA8}" srcOrd="0" destOrd="0" presId="urn:microsoft.com/office/officeart/2005/8/layout/hList6"/>
    <dgm:cxn modelId="{F5EF2B1A-0A4F-5747-A764-24A8D6CE4C3B}" srcId="{406A4D3D-5619-6F49-86A4-7F0BC9AD0719}" destId="{C9CA1C0B-A19B-B145-BCEB-4B02CD56083F}" srcOrd="0" destOrd="0" parTransId="{FBE3AC9A-D5E7-E544-ABC1-FF9EF98A8124}" sibTransId="{AA4A5D06-515F-634C-B5B8-E1E659618936}"/>
    <dgm:cxn modelId="{9A465477-3598-0F42-9EB2-53025B39597A}" srcId="{81042C1B-5467-6648-B3A8-619EAD31262A}" destId="{406A4D3D-5619-6F49-86A4-7F0BC9AD0719}" srcOrd="4" destOrd="0" parTransId="{0D40C58E-4376-2B46-AF5C-9272CF98B67F}" sibTransId="{455DE792-DDD5-1B44-9A33-E2EADA59BEEC}"/>
    <dgm:cxn modelId="{B6C51FAC-48CD-264B-9075-C7003C0EB58B}" type="presOf" srcId="{81042C1B-5467-6648-B3A8-619EAD31262A}" destId="{5304FBF2-86D9-C041-82D6-E585032D0BE3}" srcOrd="0" destOrd="0" presId="urn:microsoft.com/office/officeart/2005/8/layout/hList6"/>
    <dgm:cxn modelId="{2460ABBE-5C7D-AB4E-963C-551EAC9F0A28}" type="presOf" srcId="{397DDA8A-2233-924D-9D58-0B46E7D6DE48}" destId="{DEC2A8DA-F57B-F543-912A-A74272EA748E}" srcOrd="0" destOrd="0" presId="urn:microsoft.com/office/officeart/2005/8/layout/hList6"/>
    <dgm:cxn modelId="{762675BF-2A73-B747-BDAA-777A3585504C}" srcId="{81042C1B-5467-6648-B3A8-619EAD31262A}" destId="{1B051566-33F5-CF45-9E29-E40382ABB271}" srcOrd="3" destOrd="0" parTransId="{80D34CF7-998B-054D-9276-7111BE97D2AB}" sibTransId="{A75D2E9F-76F2-394C-8AF9-17570B4654AE}"/>
    <dgm:cxn modelId="{894497C4-8AB9-8A4C-A32A-C6DB0B2A50B2}" type="presOf" srcId="{BBB984E7-E174-F14B-A9BD-03FB6BC147CD}" destId="{98AADD26-1633-3C4E-8697-1406EBA5AF47}" srcOrd="0" destOrd="0" presId="urn:microsoft.com/office/officeart/2005/8/layout/hList6"/>
    <dgm:cxn modelId="{041858C8-EBC3-F249-A015-6E275A8669F2}" type="presOf" srcId="{1B051566-33F5-CF45-9E29-E40382ABB271}" destId="{4DA82D80-CDE6-F642-AD42-7DCFDA05943D}" srcOrd="0" destOrd="0" presId="urn:microsoft.com/office/officeart/2005/8/layout/hList6"/>
    <dgm:cxn modelId="{A9A186CB-5D42-AE49-BCE3-ABF664212407}" type="presOf" srcId="{C9CA1C0B-A19B-B145-BCEB-4B02CD56083F}" destId="{044863B3-C369-A94E-BF66-296B98E9D912}" srcOrd="0" destOrd="1" presId="urn:microsoft.com/office/officeart/2005/8/layout/hList6"/>
    <dgm:cxn modelId="{358B79CD-2F56-804D-8975-31D97265FB6A}" srcId="{81042C1B-5467-6648-B3A8-619EAD31262A}" destId="{BBB984E7-E174-F14B-A9BD-03FB6BC147CD}" srcOrd="2" destOrd="0" parTransId="{6B444D40-F607-AC4B-9BE4-B6291EF79A63}" sibTransId="{7F01BED6-104C-7340-B685-462C7DFB8161}"/>
    <dgm:cxn modelId="{962342D1-A88D-624C-93B3-E5AD586A3E04}" type="presOf" srcId="{406A4D3D-5619-6F49-86A4-7F0BC9AD0719}" destId="{044863B3-C369-A94E-BF66-296B98E9D912}" srcOrd="0" destOrd="0" presId="urn:microsoft.com/office/officeart/2005/8/layout/hList6"/>
    <dgm:cxn modelId="{A94B6DD5-38CA-A446-A9B7-20A7D31859A5}" srcId="{81042C1B-5467-6648-B3A8-619EAD31262A}" destId="{1173D691-3862-E445-A46F-A97B81C756AC}" srcOrd="1" destOrd="0" parTransId="{311D0659-0E66-5443-80C6-7687A933A3EF}" sibTransId="{0DF06184-C0AB-184C-8E9F-785CEC944B73}"/>
    <dgm:cxn modelId="{C7F0D8F5-7D90-7D42-9EC2-E0B4A928DC24}" srcId="{81042C1B-5467-6648-B3A8-619EAD31262A}" destId="{397DDA8A-2233-924D-9D58-0B46E7D6DE48}" srcOrd="0" destOrd="0" parTransId="{9604E8B4-7D6D-FF48-877F-B5FA9B751A56}" sibTransId="{209AC4DB-C606-2E4C-AF06-F9B173E7A822}"/>
    <dgm:cxn modelId="{58609E62-8DCE-C241-8C97-097C6CBB7274}" type="presParOf" srcId="{5304FBF2-86D9-C041-82D6-E585032D0BE3}" destId="{DEC2A8DA-F57B-F543-912A-A74272EA748E}" srcOrd="0" destOrd="0" presId="urn:microsoft.com/office/officeart/2005/8/layout/hList6"/>
    <dgm:cxn modelId="{73A5BAF8-1D2F-A941-99CD-2C2FB376F28E}" type="presParOf" srcId="{5304FBF2-86D9-C041-82D6-E585032D0BE3}" destId="{402BED9B-1EB5-7F47-B725-8F455107C9EC}" srcOrd="1" destOrd="0" presId="urn:microsoft.com/office/officeart/2005/8/layout/hList6"/>
    <dgm:cxn modelId="{AFC25980-807A-334A-84F1-2590064A588B}" type="presParOf" srcId="{5304FBF2-86D9-C041-82D6-E585032D0BE3}" destId="{19CFF2B5-4AFC-7947-AD7E-7C05F4957AA8}" srcOrd="2" destOrd="0" presId="urn:microsoft.com/office/officeart/2005/8/layout/hList6"/>
    <dgm:cxn modelId="{83A552FF-DD20-9047-97AF-56E5A72126C6}" type="presParOf" srcId="{5304FBF2-86D9-C041-82D6-E585032D0BE3}" destId="{7AED8470-782D-E342-A781-84F8BA67382B}" srcOrd="3" destOrd="0" presId="urn:microsoft.com/office/officeart/2005/8/layout/hList6"/>
    <dgm:cxn modelId="{826E9B1B-C072-734A-BAFA-52CA8CBA91D6}" type="presParOf" srcId="{5304FBF2-86D9-C041-82D6-E585032D0BE3}" destId="{98AADD26-1633-3C4E-8697-1406EBA5AF47}" srcOrd="4" destOrd="0" presId="urn:microsoft.com/office/officeart/2005/8/layout/hList6"/>
    <dgm:cxn modelId="{3124A17C-3CD6-184D-9B4D-2A7D6B5D2EEF}" type="presParOf" srcId="{5304FBF2-86D9-C041-82D6-E585032D0BE3}" destId="{514FBBE3-B81E-5A47-8AE8-887671354623}" srcOrd="5" destOrd="0" presId="urn:microsoft.com/office/officeart/2005/8/layout/hList6"/>
    <dgm:cxn modelId="{889C794F-FB0E-E34B-A25E-6AEB9879A8B2}" type="presParOf" srcId="{5304FBF2-86D9-C041-82D6-E585032D0BE3}" destId="{4DA82D80-CDE6-F642-AD42-7DCFDA05943D}" srcOrd="6" destOrd="0" presId="urn:microsoft.com/office/officeart/2005/8/layout/hList6"/>
    <dgm:cxn modelId="{853AB26A-F7AD-9640-BE15-27C2E1E2A652}" type="presParOf" srcId="{5304FBF2-86D9-C041-82D6-E585032D0BE3}" destId="{24758E4A-5D80-8548-8089-1C6070FEA202}" srcOrd="7" destOrd="0" presId="urn:microsoft.com/office/officeart/2005/8/layout/hList6"/>
    <dgm:cxn modelId="{3B3705C1-50BE-5343-9A04-446A926F1A78}" type="presParOf" srcId="{5304FBF2-86D9-C041-82D6-E585032D0BE3}" destId="{044863B3-C369-A94E-BF66-296B98E9D91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3F4EE-7D10-DD41-B07C-4241F7924867}"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89281B8-1D5E-334A-A921-5425AAEB96AE}">
      <dgm:prSet/>
      <dgm:spPr>
        <a:solidFill>
          <a:schemeClr val="accent1"/>
        </a:solidFill>
      </dgm:spPr>
      <dgm:t>
        <a:bodyPr/>
        <a:lstStyle/>
        <a:p>
          <a:pPr rtl="0"/>
          <a:r>
            <a:rPr lang="en-NZ" dirty="0"/>
            <a:t>A variable that has an integer value upon which only three operations are defined:</a:t>
          </a:r>
          <a:endParaRPr lang="en-US" dirty="0"/>
        </a:p>
      </dgm:t>
    </dgm:pt>
    <dgm:pt modelId="{E0980B7B-60AC-5E49-9B7D-344FC211FD30}" type="parTrans" cxnId="{3E788187-53C4-9C46-85FD-C314878B1C40}">
      <dgm:prSet/>
      <dgm:spPr/>
      <dgm:t>
        <a:bodyPr/>
        <a:lstStyle/>
        <a:p>
          <a:endParaRPr lang="en-US"/>
        </a:p>
      </dgm:t>
    </dgm:pt>
    <dgm:pt modelId="{F308D1D0-AC0A-AC41-8CDB-E4DC577760E9}" type="sibTrans" cxnId="{3E788187-53C4-9C46-85FD-C314878B1C40}">
      <dgm:prSet/>
      <dgm:spPr>
        <a:solidFill>
          <a:schemeClr val="bg2">
            <a:lumMod val="50000"/>
          </a:schemeClr>
        </a:solidFill>
        <a:ln>
          <a:solidFill>
            <a:schemeClr val="bg2">
              <a:lumMod val="50000"/>
            </a:schemeClr>
          </a:solidFill>
        </a:ln>
      </dgm:spPr>
      <dgm:t>
        <a:bodyPr/>
        <a:lstStyle/>
        <a:p>
          <a:endParaRPr lang="en-US"/>
        </a:p>
      </dgm:t>
    </dgm:pt>
    <dgm:pt modelId="{B14D91FF-8F47-D044-A103-069347FEDDCC}">
      <dgm:prSet/>
      <dgm:spPr>
        <a:solidFill>
          <a:schemeClr val="bg1"/>
        </a:solidFill>
        <a:ln>
          <a:solidFill>
            <a:schemeClr val="accent1"/>
          </a:solidFill>
        </a:ln>
      </dgm:spPr>
      <dgm:t>
        <a:bodyPr/>
        <a:lstStyle/>
        <a:p>
          <a:pPr rtl="0"/>
          <a:r>
            <a:rPr lang="en-US" dirty="0">
              <a:solidFill>
                <a:schemeClr val="tx1"/>
              </a:solidFill>
            </a:rPr>
            <a:t>There is no way to inspect or manipulate semaphores other than these three operations</a:t>
          </a:r>
        </a:p>
      </dgm:t>
    </dgm:pt>
    <dgm:pt modelId="{AAE804C8-636A-1940-9B5A-197E4D37778E}" type="parTrans" cxnId="{EC52A4C6-FEA3-F346-8F3A-784B57F7DA2B}">
      <dgm:prSet/>
      <dgm:spPr/>
      <dgm:t>
        <a:bodyPr/>
        <a:lstStyle/>
        <a:p>
          <a:endParaRPr lang="en-US"/>
        </a:p>
      </dgm:t>
    </dgm:pt>
    <dgm:pt modelId="{E34039F6-7DBC-A44C-9BA7-37F2A18BBB2B}" type="sibTrans" cxnId="{EC52A4C6-FEA3-F346-8F3A-784B57F7DA2B}">
      <dgm:prSet/>
      <dgm:spPr/>
      <dgm:t>
        <a:bodyPr/>
        <a:lstStyle/>
        <a:p>
          <a:endParaRPr lang="en-US"/>
        </a:p>
      </dgm:t>
    </dgm:pt>
    <dgm:pt modelId="{AD854760-70DC-A04A-A103-8027AD61B020}" type="pres">
      <dgm:prSet presAssocID="{7B13F4EE-7D10-DD41-B07C-4241F7924867}" presName="Name0" presStyleCnt="0">
        <dgm:presLayoutVars>
          <dgm:dir/>
          <dgm:animLvl val="lvl"/>
          <dgm:resizeHandles val="exact"/>
        </dgm:presLayoutVars>
      </dgm:prSet>
      <dgm:spPr/>
    </dgm:pt>
    <dgm:pt modelId="{2E7045FB-CA55-064F-AA0C-6100FAE9FF99}" type="pres">
      <dgm:prSet presAssocID="{089281B8-1D5E-334A-A921-5425AAEB96AE}" presName="linNode" presStyleCnt="0"/>
      <dgm:spPr/>
    </dgm:pt>
    <dgm:pt modelId="{A5BFAE56-92D1-0448-968F-7C14E98DE1E2}" type="pres">
      <dgm:prSet presAssocID="{089281B8-1D5E-334A-A921-5425AAEB96AE}" presName="parentText" presStyleLbl="node1" presStyleIdx="0" presStyleCnt="1" custLinFactNeighborY="4167">
        <dgm:presLayoutVars>
          <dgm:chMax val="1"/>
          <dgm:bulletEnabled val="1"/>
        </dgm:presLayoutVars>
      </dgm:prSet>
      <dgm:spPr/>
    </dgm:pt>
    <dgm:pt modelId="{F4A463BE-2AEC-964C-BF35-ED24FA6317AE}" type="pres">
      <dgm:prSet presAssocID="{089281B8-1D5E-334A-A921-5425AAEB96AE}" presName="descendantText" presStyleLbl="alignAccFollowNode1" presStyleIdx="0" presStyleCnt="1">
        <dgm:presLayoutVars>
          <dgm:bulletEnabled val="1"/>
        </dgm:presLayoutVars>
      </dgm:prSet>
      <dgm:spPr/>
    </dgm:pt>
  </dgm:ptLst>
  <dgm:cxnLst>
    <dgm:cxn modelId="{5F7A7063-C25C-4248-995E-801647FAE8E5}" type="presOf" srcId="{7B13F4EE-7D10-DD41-B07C-4241F7924867}" destId="{AD854760-70DC-A04A-A103-8027AD61B020}" srcOrd="0" destOrd="0" presId="urn:microsoft.com/office/officeart/2005/8/layout/vList5"/>
    <dgm:cxn modelId="{8C639D78-2F34-BC41-92D0-36D878ECBCDA}" type="presOf" srcId="{089281B8-1D5E-334A-A921-5425AAEB96AE}" destId="{A5BFAE56-92D1-0448-968F-7C14E98DE1E2}" srcOrd="0" destOrd="0" presId="urn:microsoft.com/office/officeart/2005/8/layout/vList5"/>
    <dgm:cxn modelId="{3E788187-53C4-9C46-85FD-C314878B1C40}" srcId="{7B13F4EE-7D10-DD41-B07C-4241F7924867}" destId="{089281B8-1D5E-334A-A921-5425AAEB96AE}" srcOrd="0" destOrd="0" parTransId="{E0980B7B-60AC-5E49-9B7D-344FC211FD30}" sibTransId="{F308D1D0-AC0A-AC41-8CDB-E4DC577760E9}"/>
    <dgm:cxn modelId="{97A908A1-88E6-7E4A-A29A-BFC59181949E}" type="presOf" srcId="{B14D91FF-8F47-D044-A103-069347FEDDCC}" destId="{F4A463BE-2AEC-964C-BF35-ED24FA6317AE}" srcOrd="0" destOrd="0" presId="urn:microsoft.com/office/officeart/2005/8/layout/vList5"/>
    <dgm:cxn modelId="{EC52A4C6-FEA3-F346-8F3A-784B57F7DA2B}" srcId="{089281B8-1D5E-334A-A921-5425AAEB96AE}" destId="{B14D91FF-8F47-D044-A103-069347FEDDCC}" srcOrd="0" destOrd="0" parTransId="{AAE804C8-636A-1940-9B5A-197E4D37778E}" sibTransId="{E34039F6-7DBC-A44C-9BA7-37F2A18BBB2B}"/>
    <dgm:cxn modelId="{98D560C3-48F5-324A-A6C2-4A37A704EA14}" type="presParOf" srcId="{AD854760-70DC-A04A-A103-8027AD61B020}" destId="{2E7045FB-CA55-064F-AA0C-6100FAE9FF99}" srcOrd="0" destOrd="0" presId="urn:microsoft.com/office/officeart/2005/8/layout/vList5"/>
    <dgm:cxn modelId="{51EB7FEB-D2C5-2D47-B7E1-6CFB70316B9E}" type="presParOf" srcId="{2E7045FB-CA55-064F-AA0C-6100FAE9FF99}" destId="{A5BFAE56-92D1-0448-968F-7C14E98DE1E2}" srcOrd="0" destOrd="0" presId="urn:microsoft.com/office/officeart/2005/8/layout/vList5"/>
    <dgm:cxn modelId="{A3F21B6F-D1F8-064C-BD17-7F90FEADE5D2}" type="presParOf" srcId="{2E7045FB-CA55-064F-AA0C-6100FAE9FF99}" destId="{F4A463BE-2AEC-964C-BF35-ED24FA6317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09B3CA-2154-3349-8E08-1BF775E99E0E}"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2A824A6C-3291-A64E-AB38-9B24534F96E1}">
      <dgm:prSet/>
      <dgm:spPr>
        <a:solidFill>
          <a:schemeClr val="accent3">
            <a:lumMod val="50000"/>
          </a:schemeClr>
        </a:solidFill>
      </dgm:spPr>
      <dgm:t>
        <a:bodyPr/>
        <a:lstStyle/>
        <a:p>
          <a:pPr rtl="0"/>
          <a:r>
            <a:rPr lang="en-US" dirty="0"/>
            <a:t>There is no way to know before a process decrements a semaphore whether it will block or not</a:t>
          </a:r>
        </a:p>
      </dgm:t>
    </dgm:pt>
    <dgm:pt modelId="{7E45B653-A385-B349-AFA3-B144F231F6EE}" type="parTrans" cxnId="{E76072D1-BB37-1C48-9502-5DAC8D59F4B2}">
      <dgm:prSet/>
      <dgm:spPr/>
      <dgm:t>
        <a:bodyPr/>
        <a:lstStyle/>
        <a:p>
          <a:endParaRPr lang="en-US"/>
        </a:p>
      </dgm:t>
    </dgm:pt>
    <dgm:pt modelId="{A5F4A0B9-E9EF-FD41-9751-EE895B2C8842}" type="sibTrans" cxnId="{E76072D1-BB37-1C48-9502-5DAC8D59F4B2}">
      <dgm:prSet/>
      <dgm:spPr/>
      <dgm:t>
        <a:bodyPr/>
        <a:lstStyle/>
        <a:p>
          <a:endParaRPr lang="en-US"/>
        </a:p>
      </dgm:t>
    </dgm:pt>
    <dgm:pt modelId="{49C7C730-771B-094B-9569-A140396ED27C}">
      <dgm:prSet/>
      <dgm:spPr/>
      <dgm:t>
        <a:bodyPr/>
        <a:lstStyle/>
        <a:p>
          <a:pPr rtl="0"/>
          <a:r>
            <a:rPr lang="en-US" dirty="0"/>
            <a:t>There is no way to know which process will continue immediately on a </a:t>
          </a:r>
          <a:r>
            <a:rPr lang="en-US" dirty="0" err="1"/>
            <a:t>uniprocessor</a:t>
          </a:r>
          <a:r>
            <a:rPr lang="en-US" dirty="0"/>
            <a:t> system when two processes are running concurrently</a:t>
          </a:r>
        </a:p>
      </dgm:t>
    </dgm:pt>
    <dgm:pt modelId="{68A1379E-FBF2-0249-AC8C-E1E7F9FBA710}" type="parTrans" cxnId="{2F7CB06A-DEA0-E64F-9EDA-CBDBE96023E9}">
      <dgm:prSet/>
      <dgm:spPr/>
      <dgm:t>
        <a:bodyPr/>
        <a:lstStyle/>
        <a:p>
          <a:endParaRPr lang="en-US"/>
        </a:p>
      </dgm:t>
    </dgm:pt>
    <dgm:pt modelId="{44C7C024-E02E-6545-BC2F-8B04FD13E7C0}" type="sibTrans" cxnId="{2F7CB06A-DEA0-E64F-9EDA-CBDBE96023E9}">
      <dgm:prSet/>
      <dgm:spPr/>
      <dgm:t>
        <a:bodyPr/>
        <a:lstStyle/>
        <a:p>
          <a:endParaRPr lang="en-US"/>
        </a:p>
      </dgm:t>
    </dgm:pt>
    <dgm:pt modelId="{28472C96-6575-B04D-AE01-1A07A1A0BBFD}">
      <dgm:prSet/>
      <dgm:spPr>
        <a:solidFill>
          <a:schemeClr val="accent6">
            <a:lumMod val="75000"/>
          </a:schemeClr>
        </a:solidFill>
      </dgm:spPr>
      <dgm:t>
        <a:bodyPr/>
        <a:lstStyle/>
        <a:p>
          <a:pPr rtl="0"/>
          <a:r>
            <a:rPr lang="en-US" dirty="0"/>
            <a:t>You don’t know whether another process is waiting so the number of unblocked processes may be zero or one</a:t>
          </a:r>
        </a:p>
      </dgm:t>
    </dgm:pt>
    <dgm:pt modelId="{F49310AF-B30D-A646-8668-3E785FB4CA1D}" type="parTrans" cxnId="{D0CB1A2D-5563-BD46-B6BC-96B33F5EBAC8}">
      <dgm:prSet/>
      <dgm:spPr/>
      <dgm:t>
        <a:bodyPr/>
        <a:lstStyle/>
        <a:p>
          <a:endParaRPr lang="en-US"/>
        </a:p>
      </dgm:t>
    </dgm:pt>
    <dgm:pt modelId="{616A9A7D-57FA-0D4E-A493-D557831F68EF}" type="sibTrans" cxnId="{D0CB1A2D-5563-BD46-B6BC-96B33F5EBAC8}">
      <dgm:prSet/>
      <dgm:spPr/>
      <dgm:t>
        <a:bodyPr/>
        <a:lstStyle/>
        <a:p>
          <a:endParaRPr lang="en-US"/>
        </a:p>
      </dgm:t>
    </dgm:pt>
    <dgm:pt modelId="{D5A6D6E0-2341-B549-AB8B-DB746E18F4D7}" type="pres">
      <dgm:prSet presAssocID="{9409B3CA-2154-3349-8E08-1BF775E99E0E}" presName="Name0" presStyleCnt="0">
        <dgm:presLayoutVars>
          <dgm:dir/>
          <dgm:resizeHandles val="exact"/>
        </dgm:presLayoutVars>
      </dgm:prSet>
      <dgm:spPr/>
    </dgm:pt>
    <dgm:pt modelId="{19BA5E69-E325-F142-A0D4-B743109408EA}" type="pres">
      <dgm:prSet presAssocID="{2A824A6C-3291-A64E-AB38-9B24534F96E1}" presName="node" presStyleLbl="node1" presStyleIdx="0" presStyleCnt="3" custLinFactNeighborX="42797" custLinFactNeighborY="1724">
        <dgm:presLayoutVars>
          <dgm:bulletEnabled val="1"/>
        </dgm:presLayoutVars>
      </dgm:prSet>
      <dgm:spPr/>
    </dgm:pt>
    <dgm:pt modelId="{7091BE1A-F532-0741-A92F-0655E90F6B87}" type="pres">
      <dgm:prSet presAssocID="{A5F4A0B9-E9EF-FD41-9751-EE895B2C8842}" presName="sibTrans" presStyleCnt="0"/>
      <dgm:spPr/>
    </dgm:pt>
    <dgm:pt modelId="{49FA2FAC-FF0C-C14A-8048-646F866CB8A7}" type="pres">
      <dgm:prSet presAssocID="{49C7C730-771B-094B-9569-A140396ED27C}" presName="node" presStyleLbl="node1" presStyleIdx="1" presStyleCnt="3">
        <dgm:presLayoutVars>
          <dgm:bulletEnabled val="1"/>
        </dgm:presLayoutVars>
      </dgm:prSet>
      <dgm:spPr/>
    </dgm:pt>
    <dgm:pt modelId="{1E583963-4490-1F40-81F7-E938EEF2EEB0}" type="pres">
      <dgm:prSet presAssocID="{44C7C024-E02E-6545-BC2F-8B04FD13E7C0}" presName="sibTrans" presStyleCnt="0"/>
      <dgm:spPr/>
    </dgm:pt>
    <dgm:pt modelId="{9BE6FA6B-34B4-C242-82E5-DC5F191FF1E9}" type="pres">
      <dgm:prSet presAssocID="{28472C96-6575-B04D-AE01-1A07A1A0BBFD}" presName="node" presStyleLbl="node1" presStyleIdx="2" presStyleCnt="3">
        <dgm:presLayoutVars>
          <dgm:bulletEnabled val="1"/>
        </dgm:presLayoutVars>
      </dgm:prSet>
      <dgm:spPr/>
    </dgm:pt>
  </dgm:ptLst>
  <dgm:cxnLst>
    <dgm:cxn modelId="{F6D98210-07AD-4944-9E7D-242369862A6D}" type="presOf" srcId="{49C7C730-771B-094B-9569-A140396ED27C}" destId="{49FA2FAC-FF0C-C14A-8048-646F866CB8A7}" srcOrd="0" destOrd="0" presId="urn:microsoft.com/office/officeart/2005/8/layout/hList6"/>
    <dgm:cxn modelId="{D0CB1A2D-5563-BD46-B6BC-96B33F5EBAC8}" srcId="{9409B3CA-2154-3349-8E08-1BF775E99E0E}" destId="{28472C96-6575-B04D-AE01-1A07A1A0BBFD}" srcOrd="2" destOrd="0" parTransId="{F49310AF-B30D-A646-8668-3E785FB4CA1D}" sibTransId="{616A9A7D-57FA-0D4E-A493-D557831F68EF}"/>
    <dgm:cxn modelId="{BF52EB2F-346C-7047-ACBF-D423FB1AFAA5}" type="presOf" srcId="{2A824A6C-3291-A64E-AB38-9B24534F96E1}" destId="{19BA5E69-E325-F142-A0D4-B743109408EA}" srcOrd="0" destOrd="0" presId="urn:microsoft.com/office/officeart/2005/8/layout/hList6"/>
    <dgm:cxn modelId="{2F7CB06A-DEA0-E64F-9EDA-CBDBE96023E9}" srcId="{9409B3CA-2154-3349-8E08-1BF775E99E0E}" destId="{49C7C730-771B-094B-9569-A140396ED27C}" srcOrd="1" destOrd="0" parTransId="{68A1379E-FBF2-0249-AC8C-E1E7F9FBA710}" sibTransId="{44C7C024-E02E-6545-BC2F-8B04FD13E7C0}"/>
    <dgm:cxn modelId="{E4F1B14A-55BB-C745-8025-73BE65C1137B}" type="presOf" srcId="{28472C96-6575-B04D-AE01-1A07A1A0BBFD}" destId="{9BE6FA6B-34B4-C242-82E5-DC5F191FF1E9}" srcOrd="0" destOrd="0" presId="urn:microsoft.com/office/officeart/2005/8/layout/hList6"/>
    <dgm:cxn modelId="{E76072D1-BB37-1C48-9502-5DAC8D59F4B2}" srcId="{9409B3CA-2154-3349-8E08-1BF775E99E0E}" destId="{2A824A6C-3291-A64E-AB38-9B24534F96E1}" srcOrd="0" destOrd="0" parTransId="{7E45B653-A385-B349-AFA3-B144F231F6EE}" sibTransId="{A5F4A0B9-E9EF-FD41-9751-EE895B2C8842}"/>
    <dgm:cxn modelId="{98041DF6-12E8-4E49-B9B8-ADA734028C5C}" type="presOf" srcId="{9409B3CA-2154-3349-8E08-1BF775E99E0E}" destId="{D5A6D6E0-2341-B549-AB8B-DB746E18F4D7}" srcOrd="0" destOrd="0" presId="urn:microsoft.com/office/officeart/2005/8/layout/hList6"/>
    <dgm:cxn modelId="{FFE40153-6131-9342-A46A-E9FE20A7B043}" type="presParOf" srcId="{D5A6D6E0-2341-B549-AB8B-DB746E18F4D7}" destId="{19BA5E69-E325-F142-A0D4-B743109408EA}" srcOrd="0" destOrd="0" presId="urn:microsoft.com/office/officeart/2005/8/layout/hList6"/>
    <dgm:cxn modelId="{E0FCFB33-4BC5-6A40-A096-2BFFF6249708}" type="presParOf" srcId="{D5A6D6E0-2341-B549-AB8B-DB746E18F4D7}" destId="{7091BE1A-F532-0741-A92F-0655E90F6B87}" srcOrd="1" destOrd="0" presId="urn:microsoft.com/office/officeart/2005/8/layout/hList6"/>
    <dgm:cxn modelId="{718C7542-FF15-9948-AB2C-FFD320AD2567}" type="presParOf" srcId="{D5A6D6E0-2341-B549-AB8B-DB746E18F4D7}" destId="{49FA2FAC-FF0C-C14A-8048-646F866CB8A7}" srcOrd="2" destOrd="0" presId="urn:microsoft.com/office/officeart/2005/8/layout/hList6"/>
    <dgm:cxn modelId="{BD9CAB0E-07EE-0446-9105-FD9C9E6A02A6}" type="presParOf" srcId="{D5A6D6E0-2341-B549-AB8B-DB746E18F4D7}" destId="{1E583963-4490-1F40-81F7-E938EEF2EEB0}" srcOrd="3" destOrd="0" presId="urn:microsoft.com/office/officeart/2005/8/layout/hList6"/>
    <dgm:cxn modelId="{8B825CBF-F8CE-0946-9064-1A003C27BDA2}" type="presParOf" srcId="{D5A6D6E0-2341-B549-AB8B-DB746E18F4D7}" destId="{9BE6FA6B-34B4-C242-82E5-DC5F191FF1E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1F8C2A-328F-724A-AC61-AF18203E98B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4C5AA89-D850-1744-9E0D-9027DA949606}">
      <dgm:prSet phldrT="[Text]" custT="1"/>
      <dgm:spPr/>
      <dgm:t>
        <a:bodyPr/>
        <a:lstStyle/>
        <a:p>
          <a:r>
            <a:rPr lang="en-NZ" sz="2800" b="1" i="1" dirty="0"/>
            <a:t>Strong Semaphores</a:t>
          </a:r>
          <a:r>
            <a:rPr lang="en-NZ" sz="2800" dirty="0"/>
            <a:t> </a:t>
          </a:r>
          <a:endParaRPr lang="en-US" sz="2800" dirty="0"/>
        </a:p>
      </dgm:t>
    </dgm:pt>
    <dgm:pt modelId="{F82125A2-DB77-D84A-991D-3145F88168EB}" type="parTrans" cxnId="{6429F720-61DC-9545-8970-338F9FB64F22}">
      <dgm:prSet/>
      <dgm:spPr/>
      <dgm:t>
        <a:bodyPr/>
        <a:lstStyle/>
        <a:p>
          <a:endParaRPr lang="en-US"/>
        </a:p>
      </dgm:t>
    </dgm:pt>
    <dgm:pt modelId="{3E2CFF00-7B48-BA42-9D42-9E61F6B31325}" type="sibTrans" cxnId="{6429F720-61DC-9545-8970-338F9FB64F22}">
      <dgm:prSet/>
      <dgm:spPr/>
      <dgm:t>
        <a:bodyPr/>
        <a:lstStyle/>
        <a:p>
          <a:endParaRPr lang="en-US"/>
        </a:p>
      </dgm:t>
    </dgm:pt>
    <dgm:pt modelId="{99DC4C28-A725-454D-BE93-CDF6758F173D}">
      <dgm:prSet/>
      <dgm:spPr/>
      <dgm:t>
        <a:bodyPr/>
        <a:lstStyle/>
        <a:p>
          <a:r>
            <a:rPr lang="en-NZ" dirty="0"/>
            <a:t>The process that has been blocked the </a:t>
          </a:r>
          <a:r>
            <a:rPr lang="en-NZ" dirty="0">
              <a:solidFill>
                <a:srgbClr val="00B0F0"/>
              </a:solidFill>
            </a:rPr>
            <a:t>longest is released</a:t>
          </a:r>
          <a:r>
            <a:rPr lang="en-NZ" dirty="0"/>
            <a:t> from the queue first (FIFO)</a:t>
          </a:r>
        </a:p>
      </dgm:t>
    </dgm:pt>
    <dgm:pt modelId="{3C50D3DB-4981-CF43-BB03-CEA66146FC05}" type="parTrans" cxnId="{4835B0B4-5A13-134B-9F44-DDD5EEF77133}">
      <dgm:prSet/>
      <dgm:spPr/>
      <dgm:t>
        <a:bodyPr/>
        <a:lstStyle/>
        <a:p>
          <a:endParaRPr lang="en-US"/>
        </a:p>
      </dgm:t>
    </dgm:pt>
    <dgm:pt modelId="{9CBC6304-C560-B349-AFC8-48AEFAE62F46}" type="sibTrans" cxnId="{4835B0B4-5A13-134B-9F44-DDD5EEF77133}">
      <dgm:prSet/>
      <dgm:spPr/>
      <dgm:t>
        <a:bodyPr/>
        <a:lstStyle/>
        <a:p>
          <a:endParaRPr lang="en-US"/>
        </a:p>
      </dgm:t>
    </dgm:pt>
    <dgm:pt modelId="{E630F192-5C8B-7E47-87C7-81EB07B507C7}">
      <dgm:prSet custT="1"/>
      <dgm:spPr/>
      <dgm:t>
        <a:bodyPr/>
        <a:lstStyle/>
        <a:p>
          <a:r>
            <a:rPr lang="en-NZ" sz="2800" b="1" i="1" dirty="0"/>
            <a:t>Weak Semaphores </a:t>
          </a:r>
          <a:r>
            <a:rPr lang="en-NZ" sz="2300" dirty="0"/>
            <a:t> </a:t>
          </a:r>
        </a:p>
      </dgm:t>
    </dgm:pt>
    <dgm:pt modelId="{07283D72-8835-9842-AF1A-354D151BF5BF}" type="parTrans" cxnId="{41396523-F9C6-9040-B56F-52DE5CD28BDD}">
      <dgm:prSet/>
      <dgm:spPr/>
      <dgm:t>
        <a:bodyPr/>
        <a:lstStyle/>
        <a:p>
          <a:endParaRPr lang="en-US"/>
        </a:p>
      </dgm:t>
    </dgm:pt>
    <dgm:pt modelId="{ED9F0213-F9BF-F74C-A54D-0B5A37136C9C}" type="sibTrans" cxnId="{41396523-F9C6-9040-B56F-52DE5CD28BDD}">
      <dgm:prSet/>
      <dgm:spPr/>
      <dgm:t>
        <a:bodyPr/>
        <a:lstStyle/>
        <a:p>
          <a:endParaRPr lang="en-US"/>
        </a:p>
      </dgm:t>
    </dgm:pt>
    <dgm:pt modelId="{8AE05AB4-C8C1-0C46-8AC1-AB7D1EF4A317}">
      <dgm:prSet/>
      <dgm:spPr/>
      <dgm:t>
        <a:bodyPr/>
        <a:lstStyle/>
        <a:p>
          <a:r>
            <a:rPr lang="en-NZ" dirty="0"/>
            <a:t>The order in which processes are removed from the queue is not specified</a:t>
          </a:r>
        </a:p>
      </dgm:t>
    </dgm:pt>
    <dgm:pt modelId="{1C6D1601-14D0-6D46-A546-BF9AD27AED31}" type="parTrans" cxnId="{4C1D0F85-1DC4-1F49-848A-0C42217A3C51}">
      <dgm:prSet/>
      <dgm:spPr/>
      <dgm:t>
        <a:bodyPr/>
        <a:lstStyle/>
        <a:p>
          <a:endParaRPr lang="en-US"/>
        </a:p>
      </dgm:t>
    </dgm:pt>
    <dgm:pt modelId="{0FEF3BC0-9BD0-6947-AE81-E95FF485537F}" type="sibTrans" cxnId="{4C1D0F85-1DC4-1F49-848A-0C42217A3C51}">
      <dgm:prSet/>
      <dgm:spPr/>
      <dgm:t>
        <a:bodyPr/>
        <a:lstStyle/>
        <a:p>
          <a:endParaRPr lang="en-US"/>
        </a:p>
      </dgm:t>
    </dgm:pt>
    <dgm:pt modelId="{F3802972-AD8D-6C46-9950-31285B6464FF}" type="pres">
      <dgm:prSet presAssocID="{841F8C2A-328F-724A-AC61-AF18203E98B3}" presName="linear" presStyleCnt="0">
        <dgm:presLayoutVars>
          <dgm:dir/>
          <dgm:animLvl val="lvl"/>
          <dgm:resizeHandles val="exact"/>
        </dgm:presLayoutVars>
      </dgm:prSet>
      <dgm:spPr/>
    </dgm:pt>
    <dgm:pt modelId="{AC315FBB-53F7-6041-A377-53BAC873EAA1}" type="pres">
      <dgm:prSet presAssocID="{C4C5AA89-D850-1744-9E0D-9027DA949606}" presName="parentLin" presStyleCnt="0"/>
      <dgm:spPr/>
    </dgm:pt>
    <dgm:pt modelId="{793462AF-15D8-084F-A5E6-11A1D6709268}" type="pres">
      <dgm:prSet presAssocID="{C4C5AA89-D850-1744-9E0D-9027DA949606}" presName="parentLeftMargin" presStyleLbl="node1" presStyleIdx="0" presStyleCnt="2"/>
      <dgm:spPr/>
    </dgm:pt>
    <dgm:pt modelId="{DD1D9237-EB74-E84E-AC7E-51428224DD48}" type="pres">
      <dgm:prSet presAssocID="{C4C5AA89-D850-1744-9E0D-9027DA949606}" presName="parentText" presStyleLbl="node1" presStyleIdx="0" presStyleCnt="2">
        <dgm:presLayoutVars>
          <dgm:chMax val="0"/>
          <dgm:bulletEnabled val="1"/>
        </dgm:presLayoutVars>
      </dgm:prSet>
      <dgm:spPr/>
    </dgm:pt>
    <dgm:pt modelId="{F763F474-FF0B-2845-BCE4-3D82A97F4081}" type="pres">
      <dgm:prSet presAssocID="{C4C5AA89-D850-1744-9E0D-9027DA949606}" presName="negativeSpace" presStyleCnt="0"/>
      <dgm:spPr/>
    </dgm:pt>
    <dgm:pt modelId="{EC4B5A1A-5870-5C40-8ADE-32EFF8546961}" type="pres">
      <dgm:prSet presAssocID="{C4C5AA89-D850-1744-9E0D-9027DA949606}" presName="childText" presStyleLbl="conFgAcc1" presStyleIdx="0" presStyleCnt="2">
        <dgm:presLayoutVars>
          <dgm:bulletEnabled val="1"/>
        </dgm:presLayoutVars>
      </dgm:prSet>
      <dgm:spPr/>
    </dgm:pt>
    <dgm:pt modelId="{1BDB3C83-8BE2-E74A-A4C1-A20CCB2BB70C}" type="pres">
      <dgm:prSet presAssocID="{3E2CFF00-7B48-BA42-9D42-9E61F6B31325}" presName="spaceBetweenRectangles" presStyleCnt="0"/>
      <dgm:spPr/>
    </dgm:pt>
    <dgm:pt modelId="{4CA8084D-C9F9-6F48-91CA-DD2D3B0ADDCF}" type="pres">
      <dgm:prSet presAssocID="{E630F192-5C8B-7E47-87C7-81EB07B507C7}" presName="parentLin" presStyleCnt="0"/>
      <dgm:spPr/>
    </dgm:pt>
    <dgm:pt modelId="{464CA9E3-BB9C-5B48-A381-0F2DD358996A}" type="pres">
      <dgm:prSet presAssocID="{E630F192-5C8B-7E47-87C7-81EB07B507C7}" presName="parentLeftMargin" presStyleLbl="node1" presStyleIdx="0" presStyleCnt="2"/>
      <dgm:spPr/>
    </dgm:pt>
    <dgm:pt modelId="{2E01E895-987A-1640-8719-30A986FB6C86}" type="pres">
      <dgm:prSet presAssocID="{E630F192-5C8B-7E47-87C7-81EB07B507C7}" presName="parentText" presStyleLbl="node1" presStyleIdx="1" presStyleCnt="2">
        <dgm:presLayoutVars>
          <dgm:chMax val="0"/>
          <dgm:bulletEnabled val="1"/>
        </dgm:presLayoutVars>
      </dgm:prSet>
      <dgm:spPr/>
    </dgm:pt>
    <dgm:pt modelId="{5455BB0B-CF8C-5E4A-AFA2-A60DAEEE4AF1}" type="pres">
      <dgm:prSet presAssocID="{E630F192-5C8B-7E47-87C7-81EB07B507C7}" presName="negativeSpace" presStyleCnt="0"/>
      <dgm:spPr/>
    </dgm:pt>
    <dgm:pt modelId="{40B0B400-5226-0F4B-98AB-E6B21FAA5A13}" type="pres">
      <dgm:prSet presAssocID="{E630F192-5C8B-7E47-87C7-81EB07B507C7}" presName="childText" presStyleLbl="conFgAcc1" presStyleIdx="1" presStyleCnt="2">
        <dgm:presLayoutVars>
          <dgm:bulletEnabled val="1"/>
        </dgm:presLayoutVars>
      </dgm:prSet>
      <dgm:spPr/>
    </dgm:pt>
  </dgm:ptLst>
  <dgm:cxnLst>
    <dgm:cxn modelId="{CC89FB04-EF5D-9542-837B-272CA417A845}" type="presOf" srcId="{C4C5AA89-D850-1744-9E0D-9027DA949606}" destId="{793462AF-15D8-084F-A5E6-11A1D6709268}" srcOrd="0" destOrd="0" presId="urn:microsoft.com/office/officeart/2005/8/layout/list1"/>
    <dgm:cxn modelId="{6429F720-61DC-9545-8970-338F9FB64F22}" srcId="{841F8C2A-328F-724A-AC61-AF18203E98B3}" destId="{C4C5AA89-D850-1744-9E0D-9027DA949606}" srcOrd="0" destOrd="0" parTransId="{F82125A2-DB77-D84A-991D-3145F88168EB}" sibTransId="{3E2CFF00-7B48-BA42-9D42-9E61F6B31325}"/>
    <dgm:cxn modelId="{41396523-F9C6-9040-B56F-52DE5CD28BDD}" srcId="{841F8C2A-328F-724A-AC61-AF18203E98B3}" destId="{E630F192-5C8B-7E47-87C7-81EB07B507C7}" srcOrd="1" destOrd="0" parTransId="{07283D72-8835-9842-AF1A-354D151BF5BF}" sibTransId="{ED9F0213-F9BF-F74C-A54D-0B5A37136C9C}"/>
    <dgm:cxn modelId="{431DB62E-D385-264C-9A54-CE10BAFCBF7F}" type="presOf" srcId="{99DC4C28-A725-454D-BE93-CDF6758F173D}" destId="{EC4B5A1A-5870-5C40-8ADE-32EFF8546961}" srcOrd="0" destOrd="0" presId="urn:microsoft.com/office/officeart/2005/8/layout/list1"/>
    <dgm:cxn modelId="{3B485B71-69C3-1B4D-B49A-9C72252A9F2D}" type="presOf" srcId="{E630F192-5C8B-7E47-87C7-81EB07B507C7}" destId="{464CA9E3-BB9C-5B48-A381-0F2DD358996A}" srcOrd="0" destOrd="0" presId="urn:microsoft.com/office/officeart/2005/8/layout/list1"/>
    <dgm:cxn modelId="{295DFF72-246F-6542-856A-0297E3667F0B}" type="presOf" srcId="{841F8C2A-328F-724A-AC61-AF18203E98B3}" destId="{F3802972-AD8D-6C46-9950-31285B6464FF}" srcOrd="0" destOrd="0" presId="urn:microsoft.com/office/officeart/2005/8/layout/list1"/>
    <dgm:cxn modelId="{2C74517A-2455-E84A-8B78-155E80A51D13}" type="presOf" srcId="{8AE05AB4-C8C1-0C46-8AC1-AB7D1EF4A317}" destId="{40B0B400-5226-0F4B-98AB-E6B21FAA5A13}" srcOrd="0" destOrd="0" presId="urn:microsoft.com/office/officeart/2005/8/layout/list1"/>
    <dgm:cxn modelId="{4C1D0F85-1DC4-1F49-848A-0C42217A3C51}" srcId="{E630F192-5C8B-7E47-87C7-81EB07B507C7}" destId="{8AE05AB4-C8C1-0C46-8AC1-AB7D1EF4A317}" srcOrd="0" destOrd="0" parTransId="{1C6D1601-14D0-6D46-A546-BF9AD27AED31}" sibTransId="{0FEF3BC0-9BD0-6947-AE81-E95FF485537F}"/>
    <dgm:cxn modelId="{3BF68787-01C8-524E-843F-78DE25BFAFAB}" type="presOf" srcId="{C4C5AA89-D850-1744-9E0D-9027DA949606}" destId="{DD1D9237-EB74-E84E-AC7E-51428224DD48}" srcOrd="1" destOrd="0" presId="urn:microsoft.com/office/officeart/2005/8/layout/list1"/>
    <dgm:cxn modelId="{4835B0B4-5A13-134B-9F44-DDD5EEF77133}" srcId="{C4C5AA89-D850-1744-9E0D-9027DA949606}" destId="{99DC4C28-A725-454D-BE93-CDF6758F173D}" srcOrd="0" destOrd="0" parTransId="{3C50D3DB-4981-CF43-BB03-CEA66146FC05}" sibTransId="{9CBC6304-C560-B349-AFC8-48AEFAE62F46}"/>
    <dgm:cxn modelId="{CD0EE7BC-EABC-C442-8003-9D2EE71D97BB}" type="presOf" srcId="{E630F192-5C8B-7E47-87C7-81EB07B507C7}" destId="{2E01E895-987A-1640-8719-30A986FB6C86}" srcOrd="1" destOrd="0" presId="urn:microsoft.com/office/officeart/2005/8/layout/list1"/>
    <dgm:cxn modelId="{4AE78692-06AA-664C-A248-5E5F6106228F}" type="presParOf" srcId="{F3802972-AD8D-6C46-9950-31285B6464FF}" destId="{AC315FBB-53F7-6041-A377-53BAC873EAA1}" srcOrd="0" destOrd="0" presId="urn:microsoft.com/office/officeart/2005/8/layout/list1"/>
    <dgm:cxn modelId="{43738B26-3E3F-224A-8263-CA0DC485C2E9}" type="presParOf" srcId="{AC315FBB-53F7-6041-A377-53BAC873EAA1}" destId="{793462AF-15D8-084F-A5E6-11A1D6709268}" srcOrd="0" destOrd="0" presId="urn:microsoft.com/office/officeart/2005/8/layout/list1"/>
    <dgm:cxn modelId="{8588013A-911F-D64A-B16E-F3576E111EEF}" type="presParOf" srcId="{AC315FBB-53F7-6041-A377-53BAC873EAA1}" destId="{DD1D9237-EB74-E84E-AC7E-51428224DD48}" srcOrd="1" destOrd="0" presId="urn:microsoft.com/office/officeart/2005/8/layout/list1"/>
    <dgm:cxn modelId="{9ADBEC57-4D40-C349-8B62-8D4F84349C21}" type="presParOf" srcId="{F3802972-AD8D-6C46-9950-31285B6464FF}" destId="{F763F474-FF0B-2845-BCE4-3D82A97F4081}" srcOrd="1" destOrd="0" presId="urn:microsoft.com/office/officeart/2005/8/layout/list1"/>
    <dgm:cxn modelId="{10BD093C-EDE4-1542-B316-4E3D9B4358E1}" type="presParOf" srcId="{F3802972-AD8D-6C46-9950-31285B6464FF}" destId="{EC4B5A1A-5870-5C40-8ADE-32EFF8546961}" srcOrd="2" destOrd="0" presId="urn:microsoft.com/office/officeart/2005/8/layout/list1"/>
    <dgm:cxn modelId="{D6B7C085-C898-2649-AEB6-294A25F83DC4}" type="presParOf" srcId="{F3802972-AD8D-6C46-9950-31285B6464FF}" destId="{1BDB3C83-8BE2-E74A-A4C1-A20CCB2BB70C}" srcOrd="3" destOrd="0" presId="urn:microsoft.com/office/officeart/2005/8/layout/list1"/>
    <dgm:cxn modelId="{AA467107-D258-9A40-8389-72BEBB74B105}" type="presParOf" srcId="{F3802972-AD8D-6C46-9950-31285B6464FF}" destId="{4CA8084D-C9F9-6F48-91CA-DD2D3B0ADDCF}" srcOrd="4" destOrd="0" presId="urn:microsoft.com/office/officeart/2005/8/layout/list1"/>
    <dgm:cxn modelId="{7E305759-17AD-8E41-91B3-5DBDEA927D59}" type="presParOf" srcId="{4CA8084D-C9F9-6F48-91CA-DD2D3B0ADDCF}" destId="{464CA9E3-BB9C-5B48-A381-0F2DD358996A}" srcOrd="0" destOrd="0" presId="urn:microsoft.com/office/officeart/2005/8/layout/list1"/>
    <dgm:cxn modelId="{9B717068-58E3-E24B-A762-14B69AF4070E}" type="presParOf" srcId="{4CA8084D-C9F9-6F48-91CA-DD2D3B0ADDCF}" destId="{2E01E895-987A-1640-8719-30A986FB6C86}" srcOrd="1" destOrd="0" presId="urn:microsoft.com/office/officeart/2005/8/layout/list1"/>
    <dgm:cxn modelId="{04E170A8-08C8-4E45-81B0-C0238986ECFB}" type="presParOf" srcId="{F3802972-AD8D-6C46-9950-31285B6464FF}" destId="{5455BB0B-CF8C-5E4A-AFA2-A60DAEEE4AF1}" srcOrd="5" destOrd="0" presId="urn:microsoft.com/office/officeart/2005/8/layout/list1"/>
    <dgm:cxn modelId="{D6D6CA4E-5F7A-B848-98C7-22A80C9F6BFC}" type="presParOf" srcId="{F3802972-AD8D-6C46-9950-31285B6464FF}" destId="{40B0B400-5226-0F4B-98AB-E6B21FAA5A1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3CA0A9-4361-4A4C-8F7D-C068CECB64A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32ADD72F-387D-5D49-B356-32480800A56F}">
      <dgm:prSet phldrT="[Text]"/>
      <dgm:spPr>
        <a:solidFill>
          <a:schemeClr val="accent6"/>
        </a:solidFill>
        <a:ln>
          <a:solidFill>
            <a:schemeClr val="bg1"/>
          </a:solidFill>
        </a:ln>
      </dgm:spPr>
      <dgm:t>
        <a:bodyPr/>
        <a:lstStyle/>
        <a:p>
          <a:r>
            <a:rPr lang="en-US" sz="3600" dirty="0">
              <a:solidFill>
                <a:schemeClr val="bg1"/>
              </a:solidFill>
            </a:rPr>
            <a:t>General Statement:</a:t>
          </a:r>
        </a:p>
      </dgm:t>
    </dgm:pt>
    <dgm:pt modelId="{ACBCBA39-A19B-0D4A-825F-1C02F1751A15}" type="parTrans" cxnId="{EF10C333-2D65-2E47-B843-F834084BEDE2}">
      <dgm:prSet/>
      <dgm:spPr/>
      <dgm:t>
        <a:bodyPr/>
        <a:lstStyle/>
        <a:p>
          <a:endParaRPr lang="en-US"/>
        </a:p>
      </dgm:t>
    </dgm:pt>
    <dgm:pt modelId="{96A0B8D0-E21D-B546-B2B7-D5F5525779A8}" type="sibTrans" cxnId="{EF10C333-2D65-2E47-B843-F834084BEDE2}">
      <dgm:prSet/>
      <dgm:spPr>
        <a:solidFill>
          <a:schemeClr val="accent2">
            <a:lumMod val="50000"/>
          </a:schemeClr>
        </a:solidFill>
      </dgm:spPr>
      <dgm:t>
        <a:bodyPr/>
        <a:lstStyle/>
        <a:p>
          <a:endParaRPr lang="en-US"/>
        </a:p>
      </dgm:t>
    </dgm:pt>
    <dgm:pt modelId="{890A5C6B-01FF-8644-9F42-531144637C24}">
      <dgm:prSet custT="1"/>
      <dgm:spPr>
        <a:solidFill>
          <a:schemeClr val="accent6"/>
        </a:solidFill>
        <a:ln>
          <a:solidFill>
            <a:schemeClr val="bg1"/>
          </a:solidFill>
        </a:ln>
      </dgm:spPr>
      <dgm:t>
        <a:bodyPr/>
        <a:lstStyle/>
        <a:p>
          <a:r>
            <a:rPr lang="en-US" sz="2100" dirty="0">
              <a:solidFill>
                <a:schemeClr val="bg1"/>
              </a:solidFill>
            </a:rPr>
            <a:t>One or more producers are generating data and placing these in a buffer</a:t>
          </a:r>
        </a:p>
      </dgm:t>
    </dgm:pt>
    <dgm:pt modelId="{47E672CF-2850-6947-B27E-485C3AEAA424}" type="parTrans" cxnId="{07A70EDB-5576-8B43-8D0B-DD7F50CE7F17}">
      <dgm:prSet/>
      <dgm:spPr/>
      <dgm:t>
        <a:bodyPr/>
        <a:lstStyle/>
        <a:p>
          <a:endParaRPr lang="en-US"/>
        </a:p>
      </dgm:t>
    </dgm:pt>
    <dgm:pt modelId="{A88CA46A-B080-6C46-9957-0EF93D5428E2}" type="sibTrans" cxnId="{07A70EDB-5576-8B43-8D0B-DD7F50CE7F17}">
      <dgm:prSet/>
      <dgm:spPr/>
      <dgm:t>
        <a:bodyPr/>
        <a:lstStyle/>
        <a:p>
          <a:endParaRPr lang="en-US"/>
        </a:p>
      </dgm:t>
    </dgm:pt>
    <dgm:pt modelId="{6B004168-BC8C-F145-810F-93B41C7A0BE5}">
      <dgm:prSet custT="1"/>
      <dgm:spPr>
        <a:solidFill>
          <a:schemeClr val="accent6"/>
        </a:solidFill>
        <a:ln>
          <a:solidFill>
            <a:schemeClr val="bg1"/>
          </a:solidFill>
        </a:ln>
      </dgm:spPr>
      <dgm:t>
        <a:bodyPr/>
        <a:lstStyle/>
        <a:p>
          <a:r>
            <a:rPr lang="en-US" sz="2100" dirty="0">
              <a:solidFill>
                <a:schemeClr val="bg1"/>
              </a:solidFill>
            </a:rPr>
            <a:t>A single consumer is taking items out of the buffer one at a time</a:t>
          </a:r>
        </a:p>
      </dgm:t>
    </dgm:pt>
    <dgm:pt modelId="{DC4F0CD8-5D05-C944-A9B4-C41294EF32B2}" type="parTrans" cxnId="{97215901-35A1-B24E-BE2A-E4B58B7AE385}">
      <dgm:prSet/>
      <dgm:spPr/>
      <dgm:t>
        <a:bodyPr/>
        <a:lstStyle/>
        <a:p>
          <a:endParaRPr lang="en-US"/>
        </a:p>
      </dgm:t>
    </dgm:pt>
    <dgm:pt modelId="{B7A32575-2A76-3E46-B5AB-A76A5BA132B7}" type="sibTrans" cxnId="{97215901-35A1-B24E-BE2A-E4B58B7AE385}">
      <dgm:prSet/>
      <dgm:spPr/>
      <dgm:t>
        <a:bodyPr/>
        <a:lstStyle/>
        <a:p>
          <a:endParaRPr lang="en-US"/>
        </a:p>
      </dgm:t>
    </dgm:pt>
    <dgm:pt modelId="{88E986B8-7F0F-A946-BDC0-FD05E1829B0C}">
      <dgm:prSet custT="1"/>
      <dgm:spPr>
        <a:solidFill>
          <a:schemeClr val="accent6"/>
        </a:solidFill>
        <a:ln>
          <a:solidFill>
            <a:schemeClr val="bg1"/>
          </a:solidFill>
        </a:ln>
      </dgm:spPr>
      <dgm:t>
        <a:bodyPr/>
        <a:lstStyle/>
        <a:p>
          <a:r>
            <a:rPr lang="en-US" sz="2100" dirty="0">
              <a:solidFill>
                <a:schemeClr val="bg1"/>
              </a:solidFill>
            </a:rPr>
            <a:t>Only one producer or consumer may access the buffer at any one time</a:t>
          </a:r>
        </a:p>
      </dgm:t>
    </dgm:pt>
    <dgm:pt modelId="{A4DF1310-AE68-FC4D-A2A0-E842DE47A874}" type="parTrans" cxnId="{C8C9BC49-2BFE-E64C-A284-261D0B85069A}">
      <dgm:prSet/>
      <dgm:spPr/>
      <dgm:t>
        <a:bodyPr/>
        <a:lstStyle/>
        <a:p>
          <a:endParaRPr lang="en-US"/>
        </a:p>
      </dgm:t>
    </dgm:pt>
    <dgm:pt modelId="{8944BF98-7F51-8C42-AF3D-BD83D7EA4B86}" type="sibTrans" cxnId="{C8C9BC49-2BFE-E64C-A284-261D0B85069A}">
      <dgm:prSet/>
      <dgm:spPr/>
      <dgm:t>
        <a:bodyPr/>
        <a:lstStyle/>
        <a:p>
          <a:endParaRPr lang="en-US"/>
        </a:p>
      </dgm:t>
    </dgm:pt>
    <dgm:pt modelId="{1097D9BF-D6EE-F645-B86B-EB8202BE466B}">
      <dgm:prSet/>
      <dgm:spPr/>
      <dgm:t>
        <a:bodyPr/>
        <a:lstStyle/>
        <a:p>
          <a:r>
            <a:rPr lang="en-US" dirty="0"/>
            <a:t>The Problem:</a:t>
          </a:r>
        </a:p>
      </dgm:t>
    </dgm:pt>
    <dgm:pt modelId="{81DDE126-32AB-D741-8738-24BE48D4A02D}" type="parTrans" cxnId="{025D35A0-BFBE-8143-BF4A-36C41FAED1B7}">
      <dgm:prSet/>
      <dgm:spPr/>
      <dgm:t>
        <a:bodyPr/>
        <a:lstStyle/>
        <a:p>
          <a:endParaRPr lang="en-US"/>
        </a:p>
      </dgm:t>
    </dgm:pt>
    <dgm:pt modelId="{F0E057FC-5C5A-A843-AD44-105E09ADE54B}" type="sibTrans" cxnId="{025D35A0-BFBE-8143-BF4A-36C41FAED1B7}">
      <dgm:prSet/>
      <dgm:spPr/>
      <dgm:t>
        <a:bodyPr/>
        <a:lstStyle/>
        <a:p>
          <a:endParaRPr lang="en-US"/>
        </a:p>
      </dgm:t>
    </dgm:pt>
    <dgm:pt modelId="{68859321-50D7-6A47-9CEF-1D23ED860482}">
      <dgm:prSet/>
      <dgm:spPr/>
      <dgm:t>
        <a:bodyPr/>
        <a:lstStyle/>
        <a:p>
          <a:r>
            <a:rPr lang="en-US" dirty="0"/>
            <a:t>Ensure that the producer won’t try to add data into the buffer if its full, and that the consumer won’t try to remove data from an empty buffer</a:t>
          </a:r>
        </a:p>
      </dgm:t>
    </dgm:pt>
    <dgm:pt modelId="{99F7E1FF-FBED-C749-84FD-ADFC15A66C55}" type="parTrans" cxnId="{EA91773A-5AB7-D546-A3B1-E48B29C8C03F}">
      <dgm:prSet/>
      <dgm:spPr/>
      <dgm:t>
        <a:bodyPr/>
        <a:lstStyle/>
        <a:p>
          <a:endParaRPr lang="en-US"/>
        </a:p>
      </dgm:t>
    </dgm:pt>
    <dgm:pt modelId="{86F6F86A-EFF7-A641-9BF5-359A74C7EEF0}" type="sibTrans" cxnId="{EA91773A-5AB7-D546-A3B1-E48B29C8C03F}">
      <dgm:prSet/>
      <dgm:spPr/>
      <dgm:t>
        <a:bodyPr/>
        <a:lstStyle/>
        <a:p>
          <a:endParaRPr lang="en-US"/>
        </a:p>
      </dgm:t>
    </dgm:pt>
    <dgm:pt modelId="{13B7BB97-DDFE-4A4A-A4A8-99B0D7D237FD}" type="pres">
      <dgm:prSet presAssocID="{7C3CA0A9-4361-4A4C-8F7D-C068CECB64A9}" presName="vert0" presStyleCnt="0">
        <dgm:presLayoutVars>
          <dgm:dir/>
          <dgm:animOne val="branch"/>
          <dgm:animLvl val="lvl"/>
        </dgm:presLayoutVars>
      </dgm:prSet>
      <dgm:spPr/>
    </dgm:pt>
    <dgm:pt modelId="{E5A042C1-6D18-0649-8C09-CD2E069729C5}" type="pres">
      <dgm:prSet presAssocID="{32ADD72F-387D-5D49-B356-32480800A56F}" presName="thickLine" presStyleLbl="alignNode1" presStyleIdx="0" presStyleCnt="2"/>
      <dgm:spPr/>
    </dgm:pt>
    <dgm:pt modelId="{D59F924E-CACC-AC41-9B59-40E21616A7AF}" type="pres">
      <dgm:prSet presAssocID="{32ADD72F-387D-5D49-B356-32480800A56F}" presName="horz1" presStyleCnt="0"/>
      <dgm:spPr/>
    </dgm:pt>
    <dgm:pt modelId="{563547AD-1931-484D-9D9A-C06BF3922B4F}" type="pres">
      <dgm:prSet presAssocID="{32ADD72F-387D-5D49-B356-32480800A56F}" presName="tx1" presStyleLbl="revTx" presStyleIdx="0" presStyleCnt="6"/>
      <dgm:spPr/>
    </dgm:pt>
    <dgm:pt modelId="{9A8A5CB4-8E9B-D24F-ACC1-9C16AE86E276}" type="pres">
      <dgm:prSet presAssocID="{32ADD72F-387D-5D49-B356-32480800A56F}" presName="vert1" presStyleCnt="0"/>
      <dgm:spPr/>
    </dgm:pt>
    <dgm:pt modelId="{4C98ECD1-C299-0541-A774-0E968055C441}" type="pres">
      <dgm:prSet presAssocID="{890A5C6B-01FF-8644-9F42-531144637C24}" presName="vertSpace2a" presStyleCnt="0"/>
      <dgm:spPr/>
    </dgm:pt>
    <dgm:pt modelId="{A4797732-8B10-C645-AC92-E6292160EC06}" type="pres">
      <dgm:prSet presAssocID="{890A5C6B-01FF-8644-9F42-531144637C24}" presName="horz2" presStyleCnt="0"/>
      <dgm:spPr/>
    </dgm:pt>
    <dgm:pt modelId="{1502A575-5573-AB4E-86F0-958C2C37A4C0}" type="pres">
      <dgm:prSet presAssocID="{890A5C6B-01FF-8644-9F42-531144637C24}" presName="horzSpace2" presStyleCnt="0"/>
      <dgm:spPr/>
    </dgm:pt>
    <dgm:pt modelId="{74A2C20F-89BB-9D44-8FB5-0F2FFC72331A}" type="pres">
      <dgm:prSet presAssocID="{890A5C6B-01FF-8644-9F42-531144637C24}" presName="tx2" presStyleLbl="revTx" presStyleIdx="1" presStyleCnt="6"/>
      <dgm:spPr/>
    </dgm:pt>
    <dgm:pt modelId="{B135C2A4-BC2B-8742-9F6E-72F0D077C590}" type="pres">
      <dgm:prSet presAssocID="{890A5C6B-01FF-8644-9F42-531144637C24}" presName="vert2" presStyleCnt="0"/>
      <dgm:spPr/>
    </dgm:pt>
    <dgm:pt modelId="{01B6A1AA-3686-5245-A2F4-F14C44FFDE82}" type="pres">
      <dgm:prSet presAssocID="{890A5C6B-01FF-8644-9F42-531144637C24}" presName="thinLine2b" presStyleLbl="callout" presStyleIdx="0" presStyleCnt="4"/>
      <dgm:spPr/>
    </dgm:pt>
    <dgm:pt modelId="{A9CFD4EE-BA20-9646-9F1C-7F684FA91B68}" type="pres">
      <dgm:prSet presAssocID="{890A5C6B-01FF-8644-9F42-531144637C24}" presName="vertSpace2b" presStyleCnt="0"/>
      <dgm:spPr/>
    </dgm:pt>
    <dgm:pt modelId="{AF69EBE5-90D3-9C4D-A92F-C69C848E43F1}" type="pres">
      <dgm:prSet presAssocID="{6B004168-BC8C-F145-810F-93B41C7A0BE5}" presName="horz2" presStyleCnt="0"/>
      <dgm:spPr/>
    </dgm:pt>
    <dgm:pt modelId="{B2B4DD01-F413-714F-B486-8630DD4190F9}" type="pres">
      <dgm:prSet presAssocID="{6B004168-BC8C-F145-810F-93B41C7A0BE5}" presName="horzSpace2" presStyleCnt="0"/>
      <dgm:spPr/>
    </dgm:pt>
    <dgm:pt modelId="{8EF32437-8594-114A-AB67-6EA3945F8843}" type="pres">
      <dgm:prSet presAssocID="{6B004168-BC8C-F145-810F-93B41C7A0BE5}" presName="tx2" presStyleLbl="revTx" presStyleIdx="2" presStyleCnt="6"/>
      <dgm:spPr/>
    </dgm:pt>
    <dgm:pt modelId="{3F0ECCD9-C106-DA4B-9C21-196E44F2ADBD}" type="pres">
      <dgm:prSet presAssocID="{6B004168-BC8C-F145-810F-93B41C7A0BE5}" presName="vert2" presStyleCnt="0"/>
      <dgm:spPr/>
    </dgm:pt>
    <dgm:pt modelId="{4A91F80F-A60A-054E-A61C-D10D4CA9398F}" type="pres">
      <dgm:prSet presAssocID="{6B004168-BC8C-F145-810F-93B41C7A0BE5}" presName="thinLine2b" presStyleLbl="callout" presStyleIdx="1" presStyleCnt="4"/>
      <dgm:spPr/>
    </dgm:pt>
    <dgm:pt modelId="{E15E71DC-F80E-494D-BEA1-E69D8C2CE926}" type="pres">
      <dgm:prSet presAssocID="{6B004168-BC8C-F145-810F-93B41C7A0BE5}" presName="vertSpace2b" presStyleCnt="0"/>
      <dgm:spPr/>
    </dgm:pt>
    <dgm:pt modelId="{A546E1CF-EC4F-4A4B-85D3-EFF998007A89}" type="pres">
      <dgm:prSet presAssocID="{88E986B8-7F0F-A946-BDC0-FD05E1829B0C}" presName="horz2" presStyleCnt="0"/>
      <dgm:spPr/>
    </dgm:pt>
    <dgm:pt modelId="{83AFA89E-0098-BA4B-8ABE-7846B2C4EC5D}" type="pres">
      <dgm:prSet presAssocID="{88E986B8-7F0F-A946-BDC0-FD05E1829B0C}" presName="horzSpace2" presStyleCnt="0"/>
      <dgm:spPr/>
    </dgm:pt>
    <dgm:pt modelId="{42FFAE56-D9EB-8847-8A6F-85117A6EDA06}" type="pres">
      <dgm:prSet presAssocID="{88E986B8-7F0F-A946-BDC0-FD05E1829B0C}" presName="tx2" presStyleLbl="revTx" presStyleIdx="3" presStyleCnt="6"/>
      <dgm:spPr/>
    </dgm:pt>
    <dgm:pt modelId="{B96B43D7-468A-2A48-8B00-9912621279B4}" type="pres">
      <dgm:prSet presAssocID="{88E986B8-7F0F-A946-BDC0-FD05E1829B0C}" presName="vert2" presStyleCnt="0"/>
      <dgm:spPr/>
    </dgm:pt>
    <dgm:pt modelId="{87CBA865-EB53-744E-AC48-C906C50E8A16}" type="pres">
      <dgm:prSet presAssocID="{88E986B8-7F0F-A946-BDC0-FD05E1829B0C}" presName="thinLine2b" presStyleLbl="callout" presStyleIdx="2" presStyleCnt="4"/>
      <dgm:spPr/>
    </dgm:pt>
    <dgm:pt modelId="{42F1F92F-6256-CC49-AA86-1948EF3020F7}" type="pres">
      <dgm:prSet presAssocID="{88E986B8-7F0F-A946-BDC0-FD05E1829B0C}" presName="vertSpace2b" presStyleCnt="0"/>
      <dgm:spPr/>
    </dgm:pt>
    <dgm:pt modelId="{5A18F4C9-6F03-B349-965E-023A06E07B8F}" type="pres">
      <dgm:prSet presAssocID="{1097D9BF-D6EE-F645-B86B-EB8202BE466B}" presName="thickLine" presStyleLbl="alignNode1" presStyleIdx="1" presStyleCnt="2"/>
      <dgm:spPr>
        <a:ln>
          <a:noFill/>
        </a:ln>
      </dgm:spPr>
    </dgm:pt>
    <dgm:pt modelId="{DD871E7F-3617-2140-B849-7FA675E54C21}" type="pres">
      <dgm:prSet presAssocID="{1097D9BF-D6EE-F645-B86B-EB8202BE466B}" presName="horz1" presStyleCnt="0"/>
      <dgm:spPr/>
    </dgm:pt>
    <dgm:pt modelId="{A6A6CCC5-7F22-9B40-8787-3789959FF659}" type="pres">
      <dgm:prSet presAssocID="{1097D9BF-D6EE-F645-B86B-EB8202BE466B}" presName="tx1" presStyleLbl="revTx" presStyleIdx="4" presStyleCnt="6"/>
      <dgm:spPr/>
    </dgm:pt>
    <dgm:pt modelId="{6F661837-5440-D448-A7E5-76C2AD9D90F3}" type="pres">
      <dgm:prSet presAssocID="{1097D9BF-D6EE-F645-B86B-EB8202BE466B}" presName="vert1" presStyleCnt="0"/>
      <dgm:spPr/>
    </dgm:pt>
    <dgm:pt modelId="{9108D3A2-9D1F-C848-B75A-370ABEC8FC4F}" type="pres">
      <dgm:prSet presAssocID="{68859321-50D7-6A47-9CEF-1D23ED860482}" presName="vertSpace2a" presStyleCnt="0"/>
      <dgm:spPr/>
    </dgm:pt>
    <dgm:pt modelId="{9DCDFFF2-AAED-D140-8E88-3125472E7CC5}" type="pres">
      <dgm:prSet presAssocID="{68859321-50D7-6A47-9CEF-1D23ED860482}" presName="horz2" presStyleCnt="0"/>
      <dgm:spPr/>
    </dgm:pt>
    <dgm:pt modelId="{5B96CC12-4FFB-0541-B410-07058E36FC5D}" type="pres">
      <dgm:prSet presAssocID="{68859321-50D7-6A47-9CEF-1D23ED860482}" presName="horzSpace2" presStyleCnt="0"/>
      <dgm:spPr/>
    </dgm:pt>
    <dgm:pt modelId="{A83C412D-1890-E047-B89D-AE0BF5D67856}" type="pres">
      <dgm:prSet presAssocID="{68859321-50D7-6A47-9CEF-1D23ED860482}" presName="tx2" presStyleLbl="revTx" presStyleIdx="5" presStyleCnt="6"/>
      <dgm:spPr/>
    </dgm:pt>
    <dgm:pt modelId="{694B60E9-A12F-3E41-9D44-6F88925141B1}" type="pres">
      <dgm:prSet presAssocID="{68859321-50D7-6A47-9CEF-1D23ED860482}" presName="vert2" presStyleCnt="0"/>
      <dgm:spPr/>
    </dgm:pt>
    <dgm:pt modelId="{583F4718-80EE-7F4E-8F00-C3D546DF95AA}" type="pres">
      <dgm:prSet presAssocID="{68859321-50D7-6A47-9CEF-1D23ED860482}" presName="thinLine2b" presStyleLbl="callout" presStyleIdx="3" presStyleCnt="4"/>
      <dgm:spPr/>
    </dgm:pt>
    <dgm:pt modelId="{366DB853-06FA-2941-ADC3-5BC49B0D70A5}" type="pres">
      <dgm:prSet presAssocID="{68859321-50D7-6A47-9CEF-1D23ED860482}" presName="vertSpace2b" presStyleCnt="0"/>
      <dgm:spPr/>
    </dgm:pt>
  </dgm:ptLst>
  <dgm:cxnLst>
    <dgm:cxn modelId="{97215901-35A1-B24E-BE2A-E4B58B7AE385}" srcId="{32ADD72F-387D-5D49-B356-32480800A56F}" destId="{6B004168-BC8C-F145-810F-93B41C7A0BE5}" srcOrd="1" destOrd="0" parTransId="{DC4F0CD8-5D05-C944-A9B4-C41294EF32B2}" sibTransId="{B7A32575-2A76-3E46-B5AB-A76A5BA132B7}"/>
    <dgm:cxn modelId="{719C070B-E364-A846-883A-057D2FF59687}" type="presOf" srcId="{890A5C6B-01FF-8644-9F42-531144637C24}" destId="{74A2C20F-89BB-9D44-8FB5-0F2FFC72331A}" srcOrd="0" destOrd="0" presId="urn:microsoft.com/office/officeart/2008/layout/LinedList"/>
    <dgm:cxn modelId="{C9076B14-AAFA-E940-B08E-9449D88E4DFE}" type="presOf" srcId="{6B004168-BC8C-F145-810F-93B41C7A0BE5}" destId="{8EF32437-8594-114A-AB67-6EA3945F8843}" srcOrd="0" destOrd="0" presId="urn:microsoft.com/office/officeart/2008/layout/LinedList"/>
    <dgm:cxn modelId="{EF10C333-2D65-2E47-B843-F834084BEDE2}" srcId="{7C3CA0A9-4361-4A4C-8F7D-C068CECB64A9}" destId="{32ADD72F-387D-5D49-B356-32480800A56F}" srcOrd="0" destOrd="0" parTransId="{ACBCBA39-A19B-0D4A-825F-1C02F1751A15}" sibTransId="{96A0B8D0-E21D-B546-B2B7-D5F5525779A8}"/>
    <dgm:cxn modelId="{EA91773A-5AB7-D546-A3B1-E48B29C8C03F}" srcId="{1097D9BF-D6EE-F645-B86B-EB8202BE466B}" destId="{68859321-50D7-6A47-9CEF-1D23ED860482}" srcOrd="0" destOrd="0" parTransId="{99F7E1FF-FBED-C749-84FD-ADFC15A66C55}" sibTransId="{86F6F86A-EFF7-A641-9BF5-359A74C7EEF0}"/>
    <dgm:cxn modelId="{787F4F3F-4B3C-2045-959E-9CCE1B28C96A}" type="presOf" srcId="{7C3CA0A9-4361-4A4C-8F7D-C068CECB64A9}" destId="{13B7BB97-DDFE-4A4A-A4A8-99B0D7D237FD}" srcOrd="0" destOrd="0" presId="urn:microsoft.com/office/officeart/2008/layout/LinedList"/>
    <dgm:cxn modelId="{A6AE8E60-EA6D-7446-8885-6F2828424634}" type="presOf" srcId="{88E986B8-7F0F-A946-BDC0-FD05E1829B0C}" destId="{42FFAE56-D9EB-8847-8A6F-85117A6EDA06}" srcOrd="0" destOrd="0" presId="urn:microsoft.com/office/officeart/2008/layout/LinedList"/>
    <dgm:cxn modelId="{52F7ED65-0784-5644-AEC2-867F4401939E}" type="presOf" srcId="{68859321-50D7-6A47-9CEF-1D23ED860482}" destId="{A83C412D-1890-E047-B89D-AE0BF5D67856}" srcOrd="0" destOrd="0" presId="urn:microsoft.com/office/officeart/2008/layout/LinedList"/>
    <dgm:cxn modelId="{C8C9BC49-2BFE-E64C-A284-261D0B85069A}" srcId="{32ADD72F-387D-5D49-B356-32480800A56F}" destId="{88E986B8-7F0F-A946-BDC0-FD05E1829B0C}" srcOrd="2" destOrd="0" parTransId="{A4DF1310-AE68-FC4D-A2A0-E842DE47A874}" sibTransId="{8944BF98-7F51-8C42-AF3D-BD83D7EA4B86}"/>
    <dgm:cxn modelId="{7ABA9E6E-6C48-4C4C-B452-DA79432C13CA}" type="presOf" srcId="{32ADD72F-387D-5D49-B356-32480800A56F}" destId="{563547AD-1931-484D-9D9A-C06BF3922B4F}" srcOrd="0" destOrd="0" presId="urn:microsoft.com/office/officeart/2008/layout/LinedList"/>
    <dgm:cxn modelId="{025D35A0-BFBE-8143-BF4A-36C41FAED1B7}" srcId="{7C3CA0A9-4361-4A4C-8F7D-C068CECB64A9}" destId="{1097D9BF-D6EE-F645-B86B-EB8202BE466B}" srcOrd="1" destOrd="0" parTransId="{81DDE126-32AB-D741-8738-24BE48D4A02D}" sibTransId="{F0E057FC-5C5A-A843-AD44-105E09ADE54B}"/>
    <dgm:cxn modelId="{98A9A0AB-FC84-2C43-9826-6D6396641F1F}" type="presOf" srcId="{1097D9BF-D6EE-F645-B86B-EB8202BE466B}" destId="{A6A6CCC5-7F22-9B40-8787-3789959FF659}" srcOrd="0" destOrd="0" presId="urn:microsoft.com/office/officeart/2008/layout/LinedList"/>
    <dgm:cxn modelId="{07A70EDB-5576-8B43-8D0B-DD7F50CE7F17}" srcId="{32ADD72F-387D-5D49-B356-32480800A56F}" destId="{890A5C6B-01FF-8644-9F42-531144637C24}" srcOrd="0" destOrd="0" parTransId="{47E672CF-2850-6947-B27E-485C3AEAA424}" sibTransId="{A88CA46A-B080-6C46-9957-0EF93D5428E2}"/>
    <dgm:cxn modelId="{7FC15259-ED22-834D-A7E7-0E5C93D9A240}" type="presParOf" srcId="{13B7BB97-DDFE-4A4A-A4A8-99B0D7D237FD}" destId="{E5A042C1-6D18-0649-8C09-CD2E069729C5}" srcOrd="0" destOrd="0" presId="urn:microsoft.com/office/officeart/2008/layout/LinedList"/>
    <dgm:cxn modelId="{70CD0984-B488-A14E-8AE9-27CE8204CE89}" type="presParOf" srcId="{13B7BB97-DDFE-4A4A-A4A8-99B0D7D237FD}" destId="{D59F924E-CACC-AC41-9B59-40E21616A7AF}" srcOrd="1" destOrd="0" presId="urn:microsoft.com/office/officeart/2008/layout/LinedList"/>
    <dgm:cxn modelId="{625E76A3-15C5-B54F-80ED-735A319429C9}" type="presParOf" srcId="{D59F924E-CACC-AC41-9B59-40E21616A7AF}" destId="{563547AD-1931-484D-9D9A-C06BF3922B4F}" srcOrd="0" destOrd="0" presId="urn:microsoft.com/office/officeart/2008/layout/LinedList"/>
    <dgm:cxn modelId="{EAC32565-8A48-B446-8F87-8C712FD6346F}" type="presParOf" srcId="{D59F924E-CACC-AC41-9B59-40E21616A7AF}" destId="{9A8A5CB4-8E9B-D24F-ACC1-9C16AE86E276}" srcOrd="1" destOrd="0" presId="urn:microsoft.com/office/officeart/2008/layout/LinedList"/>
    <dgm:cxn modelId="{D2658134-B316-1D49-968D-AB210D50232C}" type="presParOf" srcId="{9A8A5CB4-8E9B-D24F-ACC1-9C16AE86E276}" destId="{4C98ECD1-C299-0541-A774-0E968055C441}" srcOrd="0" destOrd="0" presId="urn:microsoft.com/office/officeart/2008/layout/LinedList"/>
    <dgm:cxn modelId="{D7D4DBCE-086D-8043-9F90-1E8F8A1E71C5}" type="presParOf" srcId="{9A8A5CB4-8E9B-D24F-ACC1-9C16AE86E276}" destId="{A4797732-8B10-C645-AC92-E6292160EC06}" srcOrd="1" destOrd="0" presId="urn:microsoft.com/office/officeart/2008/layout/LinedList"/>
    <dgm:cxn modelId="{E945C3FE-F824-5A43-8810-B7B74EB9450F}" type="presParOf" srcId="{A4797732-8B10-C645-AC92-E6292160EC06}" destId="{1502A575-5573-AB4E-86F0-958C2C37A4C0}" srcOrd="0" destOrd="0" presId="urn:microsoft.com/office/officeart/2008/layout/LinedList"/>
    <dgm:cxn modelId="{962D6291-E391-C140-8596-FA3B8B8F8686}" type="presParOf" srcId="{A4797732-8B10-C645-AC92-E6292160EC06}" destId="{74A2C20F-89BB-9D44-8FB5-0F2FFC72331A}" srcOrd="1" destOrd="0" presId="urn:microsoft.com/office/officeart/2008/layout/LinedList"/>
    <dgm:cxn modelId="{AE4C3029-6F6C-5543-BAD5-2707959F45BB}" type="presParOf" srcId="{A4797732-8B10-C645-AC92-E6292160EC06}" destId="{B135C2A4-BC2B-8742-9F6E-72F0D077C590}" srcOrd="2" destOrd="0" presId="urn:microsoft.com/office/officeart/2008/layout/LinedList"/>
    <dgm:cxn modelId="{EF64A1CE-AF85-1F41-9A2F-2329338CB325}" type="presParOf" srcId="{9A8A5CB4-8E9B-D24F-ACC1-9C16AE86E276}" destId="{01B6A1AA-3686-5245-A2F4-F14C44FFDE82}" srcOrd="2" destOrd="0" presId="urn:microsoft.com/office/officeart/2008/layout/LinedList"/>
    <dgm:cxn modelId="{CD225169-07DA-A044-B447-123807FA29E9}" type="presParOf" srcId="{9A8A5CB4-8E9B-D24F-ACC1-9C16AE86E276}" destId="{A9CFD4EE-BA20-9646-9F1C-7F684FA91B68}" srcOrd="3" destOrd="0" presId="urn:microsoft.com/office/officeart/2008/layout/LinedList"/>
    <dgm:cxn modelId="{205A2099-8BBB-4349-AB2C-12916F61C1A2}" type="presParOf" srcId="{9A8A5CB4-8E9B-D24F-ACC1-9C16AE86E276}" destId="{AF69EBE5-90D3-9C4D-A92F-C69C848E43F1}" srcOrd="4" destOrd="0" presId="urn:microsoft.com/office/officeart/2008/layout/LinedList"/>
    <dgm:cxn modelId="{5BB8C42E-9CE1-854E-B0D1-75FA49391867}" type="presParOf" srcId="{AF69EBE5-90D3-9C4D-A92F-C69C848E43F1}" destId="{B2B4DD01-F413-714F-B486-8630DD4190F9}" srcOrd="0" destOrd="0" presId="urn:microsoft.com/office/officeart/2008/layout/LinedList"/>
    <dgm:cxn modelId="{8F14A57A-4E9D-AF44-BF1B-B9B9E531CEA5}" type="presParOf" srcId="{AF69EBE5-90D3-9C4D-A92F-C69C848E43F1}" destId="{8EF32437-8594-114A-AB67-6EA3945F8843}" srcOrd="1" destOrd="0" presId="urn:microsoft.com/office/officeart/2008/layout/LinedList"/>
    <dgm:cxn modelId="{4D1322ED-1BC5-B24C-8B62-F0E573E6C76A}" type="presParOf" srcId="{AF69EBE5-90D3-9C4D-A92F-C69C848E43F1}" destId="{3F0ECCD9-C106-DA4B-9C21-196E44F2ADBD}" srcOrd="2" destOrd="0" presId="urn:microsoft.com/office/officeart/2008/layout/LinedList"/>
    <dgm:cxn modelId="{9F5804E9-1662-264A-9579-032FFB05A231}" type="presParOf" srcId="{9A8A5CB4-8E9B-D24F-ACC1-9C16AE86E276}" destId="{4A91F80F-A60A-054E-A61C-D10D4CA9398F}" srcOrd="5" destOrd="0" presId="urn:microsoft.com/office/officeart/2008/layout/LinedList"/>
    <dgm:cxn modelId="{F63B5272-EBD6-844B-BA7E-DAC694CE2E22}" type="presParOf" srcId="{9A8A5CB4-8E9B-D24F-ACC1-9C16AE86E276}" destId="{E15E71DC-F80E-494D-BEA1-E69D8C2CE926}" srcOrd="6" destOrd="0" presId="urn:microsoft.com/office/officeart/2008/layout/LinedList"/>
    <dgm:cxn modelId="{DF1F032B-9AE1-054D-BF8D-850FD038DEAF}" type="presParOf" srcId="{9A8A5CB4-8E9B-D24F-ACC1-9C16AE86E276}" destId="{A546E1CF-EC4F-4A4B-85D3-EFF998007A89}" srcOrd="7" destOrd="0" presId="urn:microsoft.com/office/officeart/2008/layout/LinedList"/>
    <dgm:cxn modelId="{69C9093E-FE1A-C144-BEF9-FE9499F36841}" type="presParOf" srcId="{A546E1CF-EC4F-4A4B-85D3-EFF998007A89}" destId="{83AFA89E-0098-BA4B-8ABE-7846B2C4EC5D}" srcOrd="0" destOrd="0" presId="urn:microsoft.com/office/officeart/2008/layout/LinedList"/>
    <dgm:cxn modelId="{9F099E79-7010-0542-AC71-B63EEE9F0CCD}" type="presParOf" srcId="{A546E1CF-EC4F-4A4B-85D3-EFF998007A89}" destId="{42FFAE56-D9EB-8847-8A6F-85117A6EDA06}" srcOrd="1" destOrd="0" presId="urn:microsoft.com/office/officeart/2008/layout/LinedList"/>
    <dgm:cxn modelId="{E0CF6DE7-1C1F-E74F-A8CF-31256EBA0988}" type="presParOf" srcId="{A546E1CF-EC4F-4A4B-85D3-EFF998007A89}" destId="{B96B43D7-468A-2A48-8B00-9912621279B4}" srcOrd="2" destOrd="0" presId="urn:microsoft.com/office/officeart/2008/layout/LinedList"/>
    <dgm:cxn modelId="{ED9A470F-F9F0-DF41-86CE-1677C7A3B811}" type="presParOf" srcId="{9A8A5CB4-8E9B-D24F-ACC1-9C16AE86E276}" destId="{87CBA865-EB53-744E-AC48-C906C50E8A16}" srcOrd="8" destOrd="0" presId="urn:microsoft.com/office/officeart/2008/layout/LinedList"/>
    <dgm:cxn modelId="{50289BD1-1732-F748-93BF-3AEAB4F863AC}" type="presParOf" srcId="{9A8A5CB4-8E9B-D24F-ACC1-9C16AE86E276}" destId="{42F1F92F-6256-CC49-AA86-1948EF3020F7}" srcOrd="9" destOrd="0" presId="urn:microsoft.com/office/officeart/2008/layout/LinedList"/>
    <dgm:cxn modelId="{ED351C36-2DDA-5343-90E5-0D9E1AFFC64D}" type="presParOf" srcId="{13B7BB97-DDFE-4A4A-A4A8-99B0D7D237FD}" destId="{5A18F4C9-6F03-B349-965E-023A06E07B8F}" srcOrd="2" destOrd="0" presId="urn:microsoft.com/office/officeart/2008/layout/LinedList"/>
    <dgm:cxn modelId="{966725C7-E78A-5640-89F2-F2B539B25805}" type="presParOf" srcId="{13B7BB97-DDFE-4A4A-A4A8-99B0D7D237FD}" destId="{DD871E7F-3617-2140-B849-7FA675E54C21}" srcOrd="3" destOrd="0" presId="urn:microsoft.com/office/officeart/2008/layout/LinedList"/>
    <dgm:cxn modelId="{0E2FACBC-A291-3244-873C-A1F621173C04}" type="presParOf" srcId="{DD871E7F-3617-2140-B849-7FA675E54C21}" destId="{A6A6CCC5-7F22-9B40-8787-3789959FF659}" srcOrd="0" destOrd="0" presId="urn:microsoft.com/office/officeart/2008/layout/LinedList"/>
    <dgm:cxn modelId="{051F74AE-3290-7E47-AE25-C21109BE929A}" type="presParOf" srcId="{DD871E7F-3617-2140-B849-7FA675E54C21}" destId="{6F661837-5440-D448-A7E5-76C2AD9D90F3}" srcOrd="1" destOrd="0" presId="urn:microsoft.com/office/officeart/2008/layout/LinedList"/>
    <dgm:cxn modelId="{9121B732-B2EA-CF4A-9CE1-442F06A7689F}" type="presParOf" srcId="{6F661837-5440-D448-A7E5-76C2AD9D90F3}" destId="{9108D3A2-9D1F-C848-B75A-370ABEC8FC4F}" srcOrd="0" destOrd="0" presId="urn:microsoft.com/office/officeart/2008/layout/LinedList"/>
    <dgm:cxn modelId="{EEB2C2FC-88E0-CF4A-B597-5BB4B159643F}" type="presParOf" srcId="{6F661837-5440-D448-A7E5-76C2AD9D90F3}" destId="{9DCDFFF2-AAED-D140-8E88-3125472E7CC5}" srcOrd="1" destOrd="0" presId="urn:microsoft.com/office/officeart/2008/layout/LinedList"/>
    <dgm:cxn modelId="{DF83FCE5-A78F-5E43-A346-CD423A321E8A}" type="presParOf" srcId="{9DCDFFF2-AAED-D140-8E88-3125472E7CC5}" destId="{5B96CC12-4FFB-0541-B410-07058E36FC5D}" srcOrd="0" destOrd="0" presId="urn:microsoft.com/office/officeart/2008/layout/LinedList"/>
    <dgm:cxn modelId="{51F2AF0C-178E-CB48-BEBD-032D8D38974F}" type="presParOf" srcId="{9DCDFFF2-AAED-D140-8E88-3125472E7CC5}" destId="{A83C412D-1890-E047-B89D-AE0BF5D67856}" srcOrd="1" destOrd="0" presId="urn:microsoft.com/office/officeart/2008/layout/LinedList"/>
    <dgm:cxn modelId="{81764F64-9639-554A-9488-3A5DDB449548}" type="presParOf" srcId="{9DCDFFF2-AAED-D140-8E88-3125472E7CC5}" destId="{694B60E9-A12F-3E41-9D44-6F88925141B1}" srcOrd="2" destOrd="0" presId="urn:microsoft.com/office/officeart/2008/layout/LinedList"/>
    <dgm:cxn modelId="{E6484D89-FA6F-F149-854E-8FAC5DAAD90B}" type="presParOf" srcId="{6F661837-5440-D448-A7E5-76C2AD9D90F3}" destId="{583F4718-80EE-7F4E-8F00-C3D546DF95AA}" srcOrd="2" destOrd="0" presId="urn:microsoft.com/office/officeart/2008/layout/LinedList"/>
    <dgm:cxn modelId="{FBEECE3B-EF73-E94D-A6F4-57CB206B2EB3}" type="presParOf" srcId="{6F661837-5440-D448-A7E5-76C2AD9D90F3}" destId="{366DB853-06FA-2941-ADC3-5BC49B0D70A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78A990-084D-244A-ABFA-1DBDCB28F056}"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0CD498C7-3DDE-0C46-9AE3-319907EB4EE7}">
      <dgm:prSet/>
      <dgm:spPr>
        <a:solidFill>
          <a:schemeClr val="accent3">
            <a:lumMod val="50000"/>
          </a:schemeClr>
        </a:solidFill>
        <a:ln>
          <a:solidFill>
            <a:schemeClr val="bg1"/>
          </a:solidFill>
        </a:ln>
      </dgm:spPr>
      <dgm:t>
        <a:bodyPr/>
        <a:lstStyle/>
        <a:p>
          <a:pPr rtl="0"/>
          <a:r>
            <a:rPr lang="en-US" dirty="0">
              <a:solidFill>
                <a:srgbClr val="FF0000"/>
              </a:solidFill>
            </a:rPr>
            <a:t>Local data variables </a:t>
          </a:r>
          <a:r>
            <a:rPr lang="en-US" dirty="0"/>
            <a:t>are accessible only by the monitor’s procedures and not by any external procedure</a:t>
          </a:r>
        </a:p>
      </dgm:t>
    </dgm:pt>
    <dgm:pt modelId="{8D950DE2-9FCB-674D-9547-FD7F92868FDF}" type="parTrans" cxnId="{9060B13E-EB83-584D-AC05-258206B1E1DC}">
      <dgm:prSet/>
      <dgm:spPr/>
      <dgm:t>
        <a:bodyPr/>
        <a:lstStyle/>
        <a:p>
          <a:endParaRPr lang="en-US"/>
        </a:p>
      </dgm:t>
    </dgm:pt>
    <dgm:pt modelId="{5CE9E49E-63E3-924D-9DA4-CE09FF92C74D}" type="sibTrans" cxnId="{9060B13E-EB83-584D-AC05-258206B1E1DC}">
      <dgm:prSet/>
      <dgm:spPr/>
      <dgm:t>
        <a:bodyPr/>
        <a:lstStyle/>
        <a:p>
          <a:endParaRPr lang="en-US"/>
        </a:p>
      </dgm:t>
    </dgm:pt>
    <dgm:pt modelId="{8EA9CC64-AB13-CE41-A069-63201EE90D17}">
      <dgm:prSet/>
      <dgm:spPr>
        <a:solidFill>
          <a:schemeClr val="accent5">
            <a:lumMod val="50000"/>
          </a:schemeClr>
        </a:solidFill>
        <a:ln>
          <a:solidFill>
            <a:schemeClr val="bg1"/>
          </a:solidFill>
        </a:ln>
      </dgm:spPr>
      <dgm:t>
        <a:bodyPr/>
        <a:lstStyle/>
        <a:p>
          <a:pPr rtl="0"/>
          <a:r>
            <a:rPr lang="en-US" dirty="0"/>
            <a:t>Process enters monitor by invoking one of its procedures</a:t>
          </a:r>
        </a:p>
      </dgm:t>
    </dgm:pt>
    <dgm:pt modelId="{B8F14AB4-9BCB-FB49-B1D5-5A4A82657B1D}" type="parTrans" cxnId="{2A8E4868-B2DB-2F49-A4A5-95FEC4EF9A34}">
      <dgm:prSet/>
      <dgm:spPr/>
      <dgm:t>
        <a:bodyPr/>
        <a:lstStyle/>
        <a:p>
          <a:endParaRPr lang="en-US"/>
        </a:p>
      </dgm:t>
    </dgm:pt>
    <dgm:pt modelId="{10A7DE3D-0A3F-A145-95C0-0BF97558CB2F}" type="sibTrans" cxnId="{2A8E4868-B2DB-2F49-A4A5-95FEC4EF9A34}">
      <dgm:prSet/>
      <dgm:spPr/>
      <dgm:t>
        <a:bodyPr/>
        <a:lstStyle/>
        <a:p>
          <a:endParaRPr lang="en-US"/>
        </a:p>
      </dgm:t>
    </dgm:pt>
    <dgm:pt modelId="{6E91142C-36C5-A64D-8E23-3E1F763F275F}">
      <dgm:prSet/>
      <dgm:spPr>
        <a:solidFill>
          <a:schemeClr val="accent1">
            <a:lumMod val="75000"/>
          </a:schemeClr>
        </a:solidFill>
        <a:ln>
          <a:solidFill>
            <a:schemeClr val="bg1"/>
          </a:solidFill>
        </a:ln>
      </dgm:spPr>
      <dgm:t>
        <a:bodyPr/>
        <a:lstStyle/>
        <a:p>
          <a:pPr rtl="0"/>
          <a:r>
            <a:rPr lang="en-US" dirty="0">
              <a:solidFill>
                <a:srgbClr val="FF0000"/>
              </a:solidFill>
            </a:rPr>
            <a:t>Only one process </a:t>
          </a:r>
          <a:r>
            <a:rPr lang="en-US" dirty="0"/>
            <a:t>may be executing in the monitor at a time</a:t>
          </a:r>
        </a:p>
      </dgm:t>
    </dgm:pt>
    <dgm:pt modelId="{0CE164C2-1D94-CD4E-99FA-05E077D244EE}" type="parTrans" cxnId="{087B68F7-DC65-3E4E-9C58-622EDA633B35}">
      <dgm:prSet/>
      <dgm:spPr/>
      <dgm:t>
        <a:bodyPr/>
        <a:lstStyle/>
        <a:p>
          <a:endParaRPr lang="en-US"/>
        </a:p>
      </dgm:t>
    </dgm:pt>
    <dgm:pt modelId="{4E5A11BF-DB4A-C947-B5E9-A877E3978015}" type="sibTrans" cxnId="{087B68F7-DC65-3E4E-9C58-622EDA633B35}">
      <dgm:prSet/>
      <dgm:spPr/>
      <dgm:t>
        <a:bodyPr/>
        <a:lstStyle/>
        <a:p>
          <a:endParaRPr lang="en-US"/>
        </a:p>
      </dgm:t>
    </dgm:pt>
    <dgm:pt modelId="{93D5CD29-E19E-DD4B-A1C4-624BCFD6A397}" type="pres">
      <dgm:prSet presAssocID="{6978A990-084D-244A-ABFA-1DBDCB28F056}" presName="Name0" presStyleCnt="0">
        <dgm:presLayoutVars>
          <dgm:dir/>
          <dgm:animLvl val="lvl"/>
          <dgm:resizeHandles val="exact"/>
        </dgm:presLayoutVars>
      </dgm:prSet>
      <dgm:spPr/>
    </dgm:pt>
    <dgm:pt modelId="{43AA21C6-2510-9145-98F9-F76937106F86}" type="pres">
      <dgm:prSet presAssocID="{6E91142C-36C5-A64D-8E23-3E1F763F275F}" presName="boxAndChildren" presStyleCnt="0"/>
      <dgm:spPr/>
    </dgm:pt>
    <dgm:pt modelId="{D12AA6B8-84E5-7B4E-8638-00D328B45D77}" type="pres">
      <dgm:prSet presAssocID="{6E91142C-36C5-A64D-8E23-3E1F763F275F}" presName="parentTextBox" presStyleLbl="node1" presStyleIdx="0" presStyleCnt="3"/>
      <dgm:spPr/>
    </dgm:pt>
    <dgm:pt modelId="{9BC2A5BB-A071-FE45-BC35-8CF516A8F244}" type="pres">
      <dgm:prSet presAssocID="{10A7DE3D-0A3F-A145-95C0-0BF97558CB2F}" presName="sp" presStyleCnt="0"/>
      <dgm:spPr/>
    </dgm:pt>
    <dgm:pt modelId="{D832BF20-84F1-384A-B33B-276AD9740FCA}" type="pres">
      <dgm:prSet presAssocID="{8EA9CC64-AB13-CE41-A069-63201EE90D17}" presName="arrowAndChildren" presStyleCnt="0"/>
      <dgm:spPr/>
    </dgm:pt>
    <dgm:pt modelId="{8579B117-7007-874B-B7B6-BBD102E64284}" type="pres">
      <dgm:prSet presAssocID="{8EA9CC64-AB13-CE41-A069-63201EE90D17}" presName="parentTextArrow" presStyleLbl="node1" presStyleIdx="1" presStyleCnt="3"/>
      <dgm:spPr/>
    </dgm:pt>
    <dgm:pt modelId="{40D8F817-2054-104D-A800-9C1471B90625}" type="pres">
      <dgm:prSet presAssocID="{5CE9E49E-63E3-924D-9DA4-CE09FF92C74D}" presName="sp" presStyleCnt="0"/>
      <dgm:spPr/>
    </dgm:pt>
    <dgm:pt modelId="{72A56203-72A4-6447-8BA8-907A3A7C67DE}" type="pres">
      <dgm:prSet presAssocID="{0CD498C7-3DDE-0C46-9AE3-319907EB4EE7}" presName="arrowAndChildren" presStyleCnt="0"/>
      <dgm:spPr/>
    </dgm:pt>
    <dgm:pt modelId="{3C7C1CF7-7300-9441-8B88-36609FBE0526}" type="pres">
      <dgm:prSet presAssocID="{0CD498C7-3DDE-0C46-9AE3-319907EB4EE7}" presName="parentTextArrow" presStyleLbl="node1" presStyleIdx="2" presStyleCnt="3"/>
      <dgm:spPr/>
    </dgm:pt>
  </dgm:ptLst>
  <dgm:cxnLst>
    <dgm:cxn modelId="{32C00325-0F76-B44C-B5D7-77C605CDA041}" type="presOf" srcId="{6978A990-084D-244A-ABFA-1DBDCB28F056}" destId="{93D5CD29-E19E-DD4B-A1C4-624BCFD6A397}" srcOrd="0" destOrd="0" presId="urn:microsoft.com/office/officeart/2005/8/layout/process4"/>
    <dgm:cxn modelId="{9060B13E-EB83-584D-AC05-258206B1E1DC}" srcId="{6978A990-084D-244A-ABFA-1DBDCB28F056}" destId="{0CD498C7-3DDE-0C46-9AE3-319907EB4EE7}" srcOrd="0" destOrd="0" parTransId="{8D950DE2-9FCB-674D-9547-FD7F92868FDF}" sibTransId="{5CE9E49E-63E3-924D-9DA4-CE09FF92C74D}"/>
    <dgm:cxn modelId="{2A8E4868-B2DB-2F49-A4A5-95FEC4EF9A34}" srcId="{6978A990-084D-244A-ABFA-1DBDCB28F056}" destId="{8EA9CC64-AB13-CE41-A069-63201EE90D17}" srcOrd="1" destOrd="0" parTransId="{B8F14AB4-9BCB-FB49-B1D5-5A4A82657B1D}" sibTransId="{10A7DE3D-0A3F-A145-95C0-0BF97558CB2F}"/>
    <dgm:cxn modelId="{D2D20F53-5735-2F41-BA5B-8A298AFFC416}" type="presOf" srcId="{8EA9CC64-AB13-CE41-A069-63201EE90D17}" destId="{8579B117-7007-874B-B7B6-BBD102E64284}" srcOrd="0" destOrd="0" presId="urn:microsoft.com/office/officeart/2005/8/layout/process4"/>
    <dgm:cxn modelId="{6C1CFE9C-E499-BC47-AC7F-9AC0099442AD}" type="presOf" srcId="{6E91142C-36C5-A64D-8E23-3E1F763F275F}" destId="{D12AA6B8-84E5-7B4E-8638-00D328B45D77}" srcOrd="0" destOrd="0" presId="urn:microsoft.com/office/officeart/2005/8/layout/process4"/>
    <dgm:cxn modelId="{73AF20E7-B39F-AE4C-9FF3-EFFF4CBABF95}" type="presOf" srcId="{0CD498C7-3DDE-0C46-9AE3-319907EB4EE7}" destId="{3C7C1CF7-7300-9441-8B88-36609FBE0526}" srcOrd="0" destOrd="0" presId="urn:microsoft.com/office/officeart/2005/8/layout/process4"/>
    <dgm:cxn modelId="{087B68F7-DC65-3E4E-9C58-622EDA633B35}" srcId="{6978A990-084D-244A-ABFA-1DBDCB28F056}" destId="{6E91142C-36C5-A64D-8E23-3E1F763F275F}" srcOrd="2" destOrd="0" parTransId="{0CE164C2-1D94-CD4E-99FA-05E077D244EE}" sibTransId="{4E5A11BF-DB4A-C947-B5E9-A877E3978015}"/>
    <dgm:cxn modelId="{EC9F11CB-3500-4243-BD99-09FE796A3F8E}" type="presParOf" srcId="{93D5CD29-E19E-DD4B-A1C4-624BCFD6A397}" destId="{43AA21C6-2510-9145-98F9-F76937106F86}" srcOrd="0" destOrd="0" presId="urn:microsoft.com/office/officeart/2005/8/layout/process4"/>
    <dgm:cxn modelId="{6AC83CC1-0B1F-7C40-A91C-F1E932191E11}" type="presParOf" srcId="{43AA21C6-2510-9145-98F9-F76937106F86}" destId="{D12AA6B8-84E5-7B4E-8638-00D328B45D77}" srcOrd="0" destOrd="0" presId="urn:microsoft.com/office/officeart/2005/8/layout/process4"/>
    <dgm:cxn modelId="{17A30893-C26E-B24B-B299-2878BB823A59}" type="presParOf" srcId="{93D5CD29-E19E-DD4B-A1C4-624BCFD6A397}" destId="{9BC2A5BB-A071-FE45-BC35-8CF516A8F244}" srcOrd="1" destOrd="0" presId="urn:microsoft.com/office/officeart/2005/8/layout/process4"/>
    <dgm:cxn modelId="{671CCE1D-8F2F-734C-A4FF-66D8E4D8CEBF}" type="presParOf" srcId="{93D5CD29-E19E-DD4B-A1C4-624BCFD6A397}" destId="{D832BF20-84F1-384A-B33B-276AD9740FCA}" srcOrd="2" destOrd="0" presId="urn:microsoft.com/office/officeart/2005/8/layout/process4"/>
    <dgm:cxn modelId="{57BB761A-2899-CD48-931A-5CDA7B9B6396}" type="presParOf" srcId="{D832BF20-84F1-384A-B33B-276AD9740FCA}" destId="{8579B117-7007-874B-B7B6-BBD102E64284}" srcOrd="0" destOrd="0" presId="urn:microsoft.com/office/officeart/2005/8/layout/process4"/>
    <dgm:cxn modelId="{9C112418-83EF-3B4E-BE43-F99990EF3122}" type="presParOf" srcId="{93D5CD29-E19E-DD4B-A1C4-624BCFD6A397}" destId="{40D8F817-2054-104D-A800-9C1471B90625}" srcOrd="3" destOrd="0" presId="urn:microsoft.com/office/officeart/2005/8/layout/process4"/>
    <dgm:cxn modelId="{DFD9E09F-183E-D648-99F9-F32514B0BEE4}" type="presParOf" srcId="{93D5CD29-E19E-DD4B-A1C4-624BCFD6A397}" destId="{72A56203-72A4-6447-8BA8-907A3A7C67DE}" srcOrd="4" destOrd="0" presId="urn:microsoft.com/office/officeart/2005/8/layout/process4"/>
    <dgm:cxn modelId="{A9B9B4AF-0E66-A34A-B022-E60ACE5C9B24}" type="presParOf" srcId="{72A56203-72A4-6447-8BA8-907A3A7C67DE}" destId="{3C7C1CF7-7300-9441-8B88-36609FBE052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F7410-2C70-2A4A-9A15-E018E4826824}">
      <dsp:nvSpPr>
        <dsp:cNvPr id="0" name=""/>
        <dsp:cNvSpPr/>
      </dsp:nvSpPr>
      <dsp:spPr>
        <a:xfrm>
          <a:off x="0" y="342906"/>
          <a:ext cx="2232273" cy="1116136"/>
        </a:xfrm>
        <a:prstGeom prst="roundRect">
          <a:avLst>
            <a:gd name="adj" fmla="val 10000"/>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Multiple Applications</a:t>
          </a:r>
        </a:p>
      </dsp:txBody>
      <dsp:txXfrm>
        <a:off x="32691" y="375597"/>
        <a:ext cx="2166891" cy="1050754"/>
      </dsp:txXfrm>
    </dsp:sp>
    <dsp:sp modelId="{88849F20-B33C-5C44-AFB9-0C414FE0E452}">
      <dsp:nvSpPr>
        <dsp:cNvPr id="0" name=""/>
        <dsp:cNvSpPr/>
      </dsp:nvSpPr>
      <dsp:spPr>
        <a:xfrm>
          <a:off x="223227" y="1459042"/>
          <a:ext cx="157766" cy="882456"/>
        </a:xfrm>
        <a:custGeom>
          <a:avLst/>
          <a:gdLst/>
          <a:ahLst/>
          <a:cxnLst/>
          <a:rect l="0" t="0" r="0" b="0"/>
          <a:pathLst>
            <a:path>
              <a:moveTo>
                <a:pt x="0" y="0"/>
              </a:moveTo>
              <a:lnTo>
                <a:pt x="0" y="882456"/>
              </a:lnTo>
              <a:lnTo>
                <a:pt x="157766" y="88245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F4C278-EA79-A24A-BF1A-FFED1F757D29}">
      <dsp:nvSpPr>
        <dsp:cNvPr id="0" name=""/>
        <dsp:cNvSpPr/>
      </dsp:nvSpPr>
      <dsp:spPr>
        <a:xfrm>
          <a:off x="380993" y="1638305"/>
          <a:ext cx="2185216" cy="1406387"/>
        </a:xfrm>
        <a:prstGeom prst="roundRect">
          <a:avLst>
            <a:gd name="adj" fmla="val 10000"/>
          </a:avLst>
        </a:prstGeom>
        <a:solidFill>
          <a:schemeClr val="bg2">
            <a:lumMod val="9000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Invented to allow processing time to be shared among active applications</a:t>
          </a:r>
        </a:p>
      </dsp:txBody>
      <dsp:txXfrm>
        <a:off x="422185" y="1679497"/>
        <a:ext cx="2102832" cy="1324003"/>
      </dsp:txXfrm>
    </dsp:sp>
    <dsp:sp modelId="{0CE5ACD9-A885-F943-8BFF-063CFB705DFD}">
      <dsp:nvSpPr>
        <dsp:cNvPr id="0" name=""/>
        <dsp:cNvSpPr/>
      </dsp:nvSpPr>
      <dsp:spPr>
        <a:xfrm>
          <a:off x="2792384" y="847120"/>
          <a:ext cx="2232273" cy="111613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Structured Applications</a:t>
          </a:r>
        </a:p>
      </dsp:txBody>
      <dsp:txXfrm>
        <a:off x="2825075" y="879811"/>
        <a:ext cx="2166891" cy="1050754"/>
      </dsp:txXfrm>
    </dsp:sp>
    <dsp:sp modelId="{1ED9D157-9E28-F645-9843-B974AEE688A5}">
      <dsp:nvSpPr>
        <dsp:cNvPr id="0" name=""/>
        <dsp:cNvSpPr/>
      </dsp:nvSpPr>
      <dsp:spPr>
        <a:xfrm>
          <a:off x="3015611" y="1963257"/>
          <a:ext cx="223227" cy="979900"/>
        </a:xfrm>
        <a:custGeom>
          <a:avLst/>
          <a:gdLst/>
          <a:ahLst/>
          <a:cxnLst/>
          <a:rect l="0" t="0" r="0" b="0"/>
          <a:pathLst>
            <a:path>
              <a:moveTo>
                <a:pt x="0" y="0"/>
              </a:moveTo>
              <a:lnTo>
                <a:pt x="0" y="979900"/>
              </a:lnTo>
              <a:lnTo>
                <a:pt x="223227" y="9799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885876-BC01-CE40-B4AF-B8DD35B11E00}">
      <dsp:nvSpPr>
        <dsp:cNvPr id="0" name=""/>
        <dsp:cNvSpPr/>
      </dsp:nvSpPr>
      <dsp:spPr>
        <a:xfrm>
          <a:off x="3238839" y="2242291"/>
          <a:ext cx="2060209" cy="14017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Extension of modular design and structured programming</a:t>
          </a:r>
        </a:p>
      </dsp:txBody>
      <dsp:txXfrm>
        <a:off x="3279894" y="2283346"/>
        <a:ext cx="1978099" cy="1319623"/>
      </dsp:txXfrm>
    </dsp:sp>
    <dsp:sp modelId="{AB58CB0B-9A79-FB46-B44A-123C202FA944}">
      <dsp:nvSpPr>
        <dsp:cNvPr id="0" name=""/>
        <dsp:cNvSpPr/>
      </dsp:nvSpPr>
      <dsp:spPr>
        <a:xfrm>
          <a:off x="5791197" y="1409698"/>
          <a:ext cx="2232273" cy="1116136"/>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Operating System Structure</a:t>
          </a:r>
        </a:p>
      </dsp:txBody>
      <dsp:txXfrm>
        <a:off x="5823888" y="1442389"/>
        <a:ext cx="2166891" cy="1050754"/>
      </dsp:txXfrm>
    </dsp:sp>
    <dsp:sp modelId="{43D5D9E6-EF4D-F346-B286-0A0EDC9D6387}">
      <dsp:nvSpPr>
        <dsp:cNvPr id="0" name=""/>
        <dsp:cNvSpPr/>
      </dsp:nvSpPr>
      <dsp:spPr>
        <a:xfrm>
          <a:off x="5968705" y="2525834"/>
          <a:ext cx="91440" cy="1261133"/>
        </a:xfrm>
        <a:custGeom>
          <a:avLst/>
          <a:gdLst/>
          <a:ahLst/>
          <a:cxnLst/>
          <a:rect l="0" t="0" r="0" b="0"/>
          <a:pathLst>
            <a:path>
              <a:moveTo>
                <a:pt x="45720" y="0"/>
              </a:moveTo>
              <a:lnTo>
                <a:pt x="45720" y="1261133"/>
              </a:lnTo>
              <a:lnTo>
                <a:pt x="62518" y="1261133"/>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8BA17-BE6B-384D-BBE0-54B7B122AB84}">
      <dsp:nvSpPr>
        <dsp:cNvPr id="0" name=""/>
        <dsp:cNvSpPr/>
      </dsp:nvSpPr>
      <dsp:spPr>
        <a:xfrm>
          <a:off x="6031223" y="3086101"/>
          <a:ext cx="2045976" cy="1401733"/>
        </a:xfrm>
        <a:prstGeom prst="roundRect">
          <a:avLst>
            <a:gd name="adj" fmla="val 10000"/>
          </a:avLst>
        </a:prstGeom>
        <a:solidFill>
          <a:schemeClr val="accent3">
            <a:lumMod val="60000"/>
            <a:lumOff val="4000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OS themselves implemented as a set of processes or threads</a:t>
          </a:r>
        </a:p>
      </dsp:txBody>
      <dsp:txXfrm>
        <a:off x="6072278" y="3127156"/>
        <a:ext cx="1963866" cy="1319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16BB1-9D39-E449-8773-CABC43961BCF}">
      <dsp:nvSpPr>
        <dsp:cNvPr id="0" name=""/>
        <dsp:cNvSpPr/>
      </dsp:nvSpPr>
      <dsp:spPr>
        <a:xfrm>
          <a:off x="31" y="45240"/>
          <a:ext cx="3026605" cy="748800"/>
        </a:xfrm>
        <a:prstGeom prst="rect">
          <a:avLst/>
        </a:prstGeom>
        <a:solidFill>
          <a:schemeClr val="accent6">
            <a:lumMod val="75000"/>
          </a:schemeClr>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NZ" sz="2600" kern="1200" dirty="0"/>
            <a:t>Synchronization</a:t>
          </a:r>
          <a:endParaRPr lang="en-US" sz="2600" kern="1200" dirty="0"/>
        </a:p>
      </dsp:txBody>
      <dsp:txXfrm>
        <a:off x="31" y="45240"/>
        <a:ext cx="3026605" cy="748800"/>
      </dsp:txXfrm>
    </dsp:sp>
    <dsp:sp modelId="{57087B52-C684-5341-9E12-7A8A7012CF46}">
      <dsp:nvSpPr>
        <dsp:cNvPr id="0" name=""/>
        <dsp:cNvSpPr/>
      </dsp:nvSpPr>
      <dsp:spPr>
        <a:xfrm>
          <a:off x="31" y="794040"/>
          <a:ext cx="3026605" cy="1141920"/>
        </a:xfrm>
        <a:prstGeom prst="rect">
          <a:avLst/>
        </a:prstGeom>
        <a:solidFill>
          <a:schemeClr val="accent5">
            <a:lumMod val="60000"/>
            <a:lumOff val="40000"/>
            <a:alpha val="46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To enforce mutual exclusion</a:t>
          </a:r>
        </a:p>
      </dsp:txBody>
      <dsp:txXfrm>
        <a:off x="31" y="794040"/>
        <a:ext cx="3026605" cy="1141920"/>
      </dsp:txXfrm>
    </dsp:sp>
    <dsp:sp modelId="{58C9E88D-0AFF-9A46-9A58-7E5B47B8FB75}">
      <dsp:nvSpPr>
        <dsp:cNvPr id="0" name=""/>
        <dsp:cNvSpPr/>
      </dsp:nvSpPr>
      <dsp:spPr>
        <a:xfrm>
          <a:off x="3450362" y="45240"/>
          <a:ext cx="3026605" cy="748800"/>
        </a:xfrm>
        <a:prstGeom prst="rect">
          <a:avLst/>
        </a:prstGeom>
        <a:solidFill>
          <a:schemeClr val="accent6">
            <a:lumMod val="75000"/>
          </a:schemeClr>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NZ" sz="2600" kern="1200" dirty="0"/>
            <a:t>Communication  </a:t>
          </a:r>
        </a:p>
      </dsp:txBody>
      <dsp:txXfrm>
        <a:off x="3450362" y="45240"/>
        <a:ext cx="3026605" cy="748800"/>
      </dsp:txXfrm>
    </dsp:sp>
    <dsp:sp modelId="{DEB9BAE2-8339-A243-A12C-F23AFF408E60}">
      <dsp:nvSpPr>
        <dsp:cNvPr id="0" name=""/>
        <dsp:cNvSpPr/>
      </dsp:nvSpPr>
      <dsp:spPr>
        <a:xfrm>
          <a:off x="3450362" y="794040"/>
          <a:ext cx="3026605" cy="1141920"/>
        </a:xfrm>
        <a:prstGeom prst="rect">
          <a:avLst/>
        </a:prstGeom>
        <a:solidFill>
          <a:schemeClr val="accent5">
            <a:lumMod val="60000"/>
            <a:lumOff val="40000"/>
            <a:alpha val="46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To exchange information</a:t>
          </a:r>
        </a:p>
      </dsp:txBody>
      <dsp:txXfrm>
        <a:off x="3450362" y="794040"/>
        <a:ext cx="3026605" cy="1141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E5C9F-7A29-B049-BF80-D80F2A8B9162}">
      <dsp:nvSpPr>
        <dsp:cNvPr id="0" name=""/>
        <dsp:cNvSpPr/>
      </dsp:nvSpPr>
      <dsp:spPr>
        <a:xfrm rot="21364723">
          <a:off x="727792" y="928327"/>
          <a:ext cx="2681113" cy="1320065"/>
        </a:xfrm>
        <a:prstGeom prst="roundRect">
          <a:avLst>
            <a:gd name="adj" fmla="val 10000"/>
          </a:avLst>
        </a:prstGeom>
        <a:solidFill>
          <a:schemeClr val="accent5">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Communication of a message between two processes implies synchronization between the two</a:t>
          </a:r>
        </a:p>
      </dsp:txBody>
      <dsp:txXfrm>
        <a:off x="766455" y="966990"/>
        <a:ext cx="2603787" cy="1242739"/>
      </dsp:txXfrm>
    </dsp:sp>
    <dsp:sp modelId="{B0876E2E-024F-E840-B429-8A6DDBD3C0B7}">
      <dsp:nvSpPr>
        <dsp:cNvPr id="0" name=""/>
        <dsp:cNvSpPr/>
      </dsp:nvSpPr>
      <dsp:spPr>
        <a:xfrm rot="469402">
          <a:off x="4699574" y="591669"/>
          <a:ext cx="3161805" cy="971147"/>
        </a:xfrm>
        <a:prstGeom prst="roundRect">
          <a:avLst>
            <a:gd name="adj" fmla="val 10000"/>
          </a:avLst>
        </a:prstGeom>
        <a:solidFill>
          <a:schemeClr val="accent5">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NZ" sz="1600" b="1" i="0" kern="1200" dirty="0">
              <a:solidFill>
                <a:schemeClr val="bg1"/>
              </a:solidFill>
            </a:rPr>
            <a:t>When a receive primitive is executed in a process there are two possibilities:</a:t>
          </a:r>
          <a:endParaRPr lang="en-US" sz="1600" b="1" i="0" kern="1200" dirty="0">
            <a:solidFill>
              <a:schemeClr val="bg1"/>
            </a:solidFill>
          </a:endParaRPr>
        </a:p>
      </dsp:txBody>
      <dsp:txXfrm>
        <a:off x="4728018" y="620113"/>
        <a:ext cx="3104917" cy="914259"/>
      </dsp:txXfrm>
    </dsp:sp>
    <dsp:sp modelId="{4F3C4FFF-DBC4-E343-860C-7EE99D254749}">
      <dsp:nvSpPr>
        <dsp:cNvPr id="0" name=""/>
        <dsp:cNvSpPr/>
      </dsp:nvSpPr>
      <dsp:spPr>
        <a:xfrm>
          <a:off x="3429002" y="4267200"/>
          <a:ext cx="677405" cy="677405"/>
        </a:xfrm>
        <a:prstGeom prst="triangle">
          <a:avLst/>
        </a:prstGeom>
        <a:solidFill>
          <a:schemeClr val="accent3">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958576-B4BC-E74E-86DC-B7A96B976014}">
      <dsp:nvSpPr>
        <dsp:cNvPr id="0" name=""/>
        <dsp:cNvSpPr/>
      </dsp:nvSpPr>
      <dsp:spPr>
        <a:xfrm rot="240000">
          <a:off x="1757585" y="4027654"/>
          <a:ext cx="4065677" cy="284299"/>
        </a:xfrm>
        <a:prstGeom prst="rect">
          <a:avLst/>
        </a:prstGeom>
        <a:solidFill>
          <a:schemeClr val="accent3">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23CDB2-16FA-3B49-BF46-F81510603726}">
      <dsp:nvSpPr>
        <dsp:cNvPr id="0" name=""/>
        <dsp:cNvSpPr/>
      </dsp:nvSpPr>
      <dsp:spPr>
        <a:xfrm rot="510070">
          <a:off x="3894263" y="2946371"/>
          <a:ext cx="2810684" cy="1107253"/>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If a message has previously been sent the message is received and execution continues</a:t>
          </a:r>
        </a:p>
      </dsp:txBody>
      <dsp:txXfrm>
        <a:off x="3948315" y="3000423"/>
        <a:ext cx="2702580" cy="999149"/>
      </dsp:txXfrm>
    </dsp:sp>
    <dsp:sp modelId="{5EB8A7DA-62E2-E440-9AA1-AFABD63FDF67}">
      <dsp:nvSpPr>
        <dsp:cNvPr id="0" name=""/>
        <dsp:cNvSpPr/>
      </dsp:nvSpPr>
      <dsp:spPr>
        <a:xfrm rot="537530">
          <a:off x="4002361" y="1649870"/>
          <a:ext cx="3653134" cy="1273339"/>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If there is no waiting message the process is blocked until a message arrives or the process continues to execute, abandoning the attempt to receive</a:t>
          </a:r>
        </a:p>
      </dsp:txBody>
      <dsp:txXfrm>
        <a:off x="4064520" y="1712029"/>
        <a:ext cx="3528816" cy="1149021"/>
      </dsp:txXfrm>
    </dsp:sp>
    <dsp:sp modelId="{9C6B398F-15AB-5548-AB75-EDD00D3829AC}">
      <dsp:nvSpPr>
        <dsp:cNvPr id="0" name=""/>
        <dsp:cNvSpPr/>
      </dsp:nvSpPr>
      <dsp:spPr>
        <a:xfrm rot="21331824">
          <a:off x="1206728" y="2519659"/>
          <a:ext cx="2317665" cy="1141728"/>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The receiver cannot receive a message until it has been sent by another process</a:t>
          </a:r>
        </a:p>
      </dsp:txBody>
      <dsp:txXfrm>
        <a:off x="1262463" y="2575394"/>
        <a:ext cx="2206195" cy="10302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C4253-C5DD-2F40-AF14-A6F8E87BF8EB}">
      <dsp:nvSpPr>
        <dsp:cNvPr id="0" name=""/>
        <dsp:cNvSpPr/>
      </dsp:nvSpPr>
      <dsp:spPr>
        <a:xfrm>
          <a:off x="0" y="320681"/>
          <a:ext cx="8077200" cy="27121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Sender continues on but receiver is blocked until the requested message arrives</a:t>
          </a:r>
        </a:p>
        <a:p>
          <a:pPr marL="228600" lvl="1" indent="-228600" algn="l" defTabSz="933450" rtl="0">
            <a:lnSpc>
              <a:spcPct val="90000"/>
            </a:lnSpc>
            <a:spcBef>
              <a:spcPct val="0"/>
            </a:spcBef>
            <a:spcAft>
              <a:spcPct val="15000"/>
            </a:spcAft>
            <a:buChar char="•"/>
          </a:pPr>
          <a:r>
            <a:rPr lang="en-US" sz="2100" kern="1200" dirty="0"/>
            <a:t>Most useful combination</a:t>
          </a:r>
        </a:p>
        <a:p>
          <a:pPr marL="228600" lvl="1" indent="-228600" algn="l" defTabSz="933450" rtl="0">
            <a:lnSpc>
              <a:spcPct val="90000"/>
            </a:lnSpc>
            <a:spcBef>
              <a:spcPct val="0"/>
            </a:spcBef>
            <a:spcAft>
              <a:spcPct val="15000"/>
            </a:spcAft>
            <a:buChar char="•"/>
          </a:pPr>
          <a:r>
            <a:rPr lang="en-US" sz="2100" kern="1200" dirty="0"/>
            <a:t>Sends one or more messages to a variety of destinations as quickly as possible</a:t>
          </a:r>
        </a:p>
        <a:p>
          <a:pPr marL="228600" lvl="1" indent="-228600" algn="l" defTabSz="933450" rtl="0">
            <a:lnSpc>
              <a:spcPct val="90000"/>
            </a:lnSpc>
            <a:spcBef>
              <a:spcPct val="0"/>
            </a:spcBef>
            <a:spcAft>
              <a:spcPct val="15000"/>
            </a:spcAft>
            <a:buChar char="•"/>
          </a:pPr>
          <a:r>
            <a:rPr lang="en-US" sz="2100" kern="1200" dirty="0"/>
            <a:t>Example -- a service process that exists to provide a service or resource to other processes</a:t>
          </a:r>
        </a:p>
      </dsp:txBody>
      <dsp:txXfrm>
        <a:off x="0" y="320681"/>
        <a:ext cx="8077200" cy="2712149"/>
      </dsp:txXfrm>
    </dsp:sp>
    <dsp:sp modelId="{7C0D2C5B-322D-9045-B418-FF8D3F881A30}">
      <dsp:nvSpPr>
        <dsp:cNvPr id="0" name=""/>
        <dsp:cNvSpPr/>
      </dsp:nvSpPr>
      <dsp:spPr>
        <a:xfrm>
          <a:off x="403860" y="10721"/>
          <a:ext cx="5654040" cy="6199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rtl="0">
            <a:lnSpc>
              <a:spcPct val="90000"/>
            </a:lnSpc>
            <a:spcBef>
              <a:spcPct val="0"/>
            </a:spcBef>
            <a:spcAft>
              <a:spcPct val="35000"/>
            </a:spcAft>
            <a:buNone/>
          </a:pPr>
          <a:r>
            <a:rPr lang="en-US" sz="2400" kern="1200" dirty="0" err="1"/>
            <a:t>Nonblocking</a:t>
          </a:r>
          <a:r>
            <a:rPr lang="en-US" sz="2400" kern="1200" dirty="0"/>
            <a:t> send, blocking receive</a:t>
          </a:r>
        </a:p>
      </dsp:txBody>
      <dsp:txXfrm>
        <a:off x="434122" y="40983"/>
        <a:ext cx="5593516" cy="559396"/>
      </dsp:txXfrm>
    </dsp:sp>
    <dsp:sp modelId="{A84F03E2-F9EA-C94D-AD93-13923F0055A8}">
      <dsp:nvSpPr>
        <dsp:cNvPr id="0" name=""/>
        <dsp:cNvSpPr/>
      </dsp:nvSpPr>
      <dsp:spPr>
        <a:xfrm>
          <a:off x="0" y="3456191"/>
          <a:ext cx="8077200" cy="8764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Neither party is required to wait</a:t>
          </a:r>
        </a:p>
      </dsp:txBody>
      <dsp:txXfrm>
        <a:off x="0" y="3456191"/>
        <a:ext cx="8077200" cy="876487"/>
      </dsp:txXfrm>
    </dsp:sp>
    <dsp:sp modelId="{FB5D3142-9F1C-A94D-A8A6-48AF5D364BD5}">
      <dsp:nvSpPr>
        <dsp:cNvPr id="0" name=""/>
        <dsp:cNvSpPr/>
      </dsp:nvSpPr>
      <dsp:spPr>
        <a:xfrm>
          <a:off x="403860" y="3146231"/>
          <a:ext cx="6187442" cy="6199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rtl="0">
            <a:lnSpc>
              <a:spcPct val="90000"/>
            </a:lnSpc>
            <a:spcBef>
              <a:spcPct val="0"/>
            </a:spcBef>
            <a:spcAft>
              <a:spcPct val="35000"/>
            </a:spcAft>
            <a:buNone/>
          </a:pPr>
          <a:r>
            <a:rPr lang="en-US" sz="2400" kern="1200" dirty="0" err="1"/>
            <a:t>Nonblocking</a:t>
          </a:r>
          <a:r>
            <a:rPr lang="en-US" sz="2400" kern="1200" dirty="0"/>
            <a:t> send, </a:t>
          </a:r>
          <a:r>
            <a:rPr lang="en-US" sz="2400" kern="1200" dirty="0" err="1"/>
            <a:t>nonblocking</a:t>
          </a:r>
          <a:r>
            <a:rPr lang="en-US" sz="2400" kern="1200" dirty="0"/>
            <a:t> receive</a:t>
          </a:r>
        </a:p>
      </dsp:txBody>
      <dsp:txXfrm>
        <a:off x="434122" y="3176493"/>
        <a:ext cx="6126918"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4A2F0-606A-4F43-8731-17C84947A13A}">
      <dsp:nvSpPr>
        <dsp:cNvPr id="0" name=""/>
        <dsp:cNvSpPr/>
      </dsp:nvSpPr>
      <dsp:spPr>
        <a:xfrm>
          <a:off x="2050851" y="595"/>
          <a:ext cx="2208609" cy="2208609"/>
        </a:xfrm>
        <a:prstGeom prst="ellipse">
          <a:avLst/>
        </a:prstGeom>
        <a:solidFill>
          <a:schemeClr val="bg1"/>
        </a:solidFill>
        <a:ln>
          <a:solidFill>
            <a:schemeClr val="accent6"/>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1547" tIns="29210" rIns="121547"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Direct addressing</a:t>
          </a:r>
        </a:p>
      </dsp:txBody>
      <dsp:txXfrm>
        <a:off x="2374294" y="324038"/>
        <a:ext cx="1561723" cy="1561723"/>
      </dsp:txXfrm>
    </dsp:sp>
    <dsp:sp modelId="{54D42C18-3543-9040-BEB5-655DC572F900}">
      <dsp:nvSpPr>
        <dsp:cNvPr id="0" name=""/>
        <dsp:cNvSpPr/>
      </dsp:nvSpPr>
      <dsp:spPr>
        <a:xfrm>
          <a:off x="3817739" y="595"/>
          <a:ext cx="2208609" cy="2208609"/>
        </a:xfrm>
        <a:prstGeom prst="ellipse">
          <a:avLst/>
        </a:prstGeom>
        <a:solidFill>
          <a:schemeClr val="bg1"/>
        </a:solidFill>
        <a:ln>
          <a:solidFill>
            <a:schemeClr val="accent6"/>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1547" tIns="29210" rIns="121547"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Indirect addressing</a:t>
          </a:r>
        </a:p>
      </dsp:txBody>
      <dsp:txXfrm>
        <a:off x="4141182" y="324038"/>
        <a:ext cx="1561723" cy="15617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35B85-3272-3842-B975-0D28FA12B9EA}">
      <dsp:nvSpPr>
        <dsp:cNvPr id="0" name=""/>
        <dsp:cNvSpPr/>
      </dsp:nvSpPr>
      <dsp:spPr>
        <a:xfrm>
          <a:off x="804327" y="2411"/>
          <a:ext cx="2843740" cy="14555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Messages are sent to a shared data structure consisting of queues that can temporarily hold messages</a:t>
          </a:r>
        </a:p>
      </dsp:txBody>
      <dsp:txXfrm>
        <a:off x="846958" y="45042"/>
        <a:ext cx="2758478" cy="1370254"/>
      </dsp:txXfrm>
    </dsp:sp>
    <dsp:sp modelId="{FD726207-BDF7-F648-8A1D-4792344EE082}">
      <dsp:nvSpPr>
        <dsp:cNvPr id="0" name=""/>
        <dsp:cNvSpPr/>
      </dsp:nvSpPr>
      <dsp:spPr>
        <a:xfrm>
          <a:off x="3861542" y="429362"/>
          <a:ext cx="514282" cy="601613"/>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61542" y="549685"/>
        <a:ext cx="359997" cy="360967"/>
      </dsp:txXfrm>
    </dsp:sp>
    <dsp:sp modelId="{42A3B1B7-2198-FC48-81A1-C2AC20C0214A}">
      <dsp:nvSpPr>
        <dsp:cNvPr id="0" name=""/>
        <dsp:cNvSpPr/>
      </dsp:nvSpPr>
      <dsp:spPr>
        <a:xfrm>
          <a:off x="4618411" y="2411"/>
          <a:ext cx="2425861" cy="14555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Queues are referred to as </a:t>
          </a:r>
          <a:r>
            <a:rPr lang="en-US" sz="2300" i="1" kern="1200" dirty="0"/>
            <a:t>mailboxes</a:t>
          </a:r>
        </a:p>
      </dsp:txBody>
      <dsp:txXfrm>
        <a:off x="4661042" y="45042"/>
        <a:ext cx="2340599" cy="1370254"/>
      </dsp:txXfrm>
    </dsp:sp>
    <dsp:sp modelId="{7DC9C592-1D86-434A-96C8-545A7F4FECE4}">
      <dsp:nvSpPr>
        <dsp:cNvPr id="0" name=""/>
        <dsp:cNvSpPr/>
      </dsp:nvSpPr>
      <dsp:spPr>
        <a:xfrm rot="5400000">
          <a:off x="5505045" y="1627738"/>
          <a:ext cx="515127" cy="601613"/>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582125" y="1670981"/>
        <a:ext cx="360967" cy="360589"/>
      </dsp:txXfrm>
    </dsp:sp>
    <dsp:sp modelId="{E66579B5-8437-6E47-9E7B-772C542E5672}">
      <dsp:nvSpPr>
        <dsp:cNvPr id="0" name=""/>
        <dsp:cNvSpPr/>
      </dsp:nvSpPr>
      <dsp:spPr>
        <a:xfrm>
          <a:off x="4340141" y="2428272"/>
          <a:ext cx="2704131" cy="14555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One process sends a message to the mailbox and the other process picks up the message from the mailbox</a:t>
          </a:r>
        </a:p>
      </dsp:txBody>
      <dsp:txXfrm>
        <a:off x="4382772" y="2470903"/>
        <a:ext cx="2618869" cy="1370254"/>
      </dsp:txXfrm>
    </dsp:sp>
    <dsp:sp modelId="{8C5B34E6-1EBB-5344-9E86-EF1BC7524739}">
      <dsp:nvSpPr>
        <dsp:cNvPr id="0" name=""/>
        <dsp:cNvSpPr/>
      </dsp:nvSpPr>
      <dsp:spPr>
        <a:xfrm rot="10800000">
          <a:off x="3612382" y="2855223"/>
          <a:ext cx="514282" cy="601613"/>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766667" y="2975546"/>
        <a:ext cx="359997" cy="360967"/>
      </dsp:txXfrm>
    </dsp:sp>
    <dsp:sp modelId="{B17C5E11-C218-7B41-92DA-A351214BBDBE}">
      <dsp:nvSpPr>
        <dsp:cNvPr id="0" name=""/>
        <dsp:cNvSpPr/>
      </dsp:nvSpPr>
      <dsp:spPr>
        <a:xfrm>
          <a:off x="943935" y="2428272"/>
          <a:ext cx="2425861" cy="14555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Allows for greater flexibility in the use of messages</a:t>
          </a:r>
        </a:p>
      </dsp:txBody>
      <dsp:txXfrm>
        <a:off x="986566" y="2470903"/>
        <a:ext cx="2340599" cy="1370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090CE-EABB-D547-9EDC-6DF6A1A69BE0}">
      <dsp:nvSpPr>
        <dsp:cNvPr id="0" name=""/>
        <dsp:cNvSpPr/>
      </dsp:nvSpPr>
      <dsp:spPr>
        <a:xfrm>
          <a:off x="-3646011" y="-560237"/>
          <a:ext cx="4346275" cy="4346275"/>
        </a:xfrm>
        <a:prstGeom prst="blockArc">
          <a:avLst>
            <a:gd name="adj1" fmla="val 18900000"/>
            <a:gd name="adj2" fmla="val 2700000"/>
            <a:gd name="adj3" fmla="val 497"/>
          </a:avLst>
        </a:pr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CFB3C-AC62-A742-9442-DB43663EA8D1}">
      <dsp:nvSpPr>
        <dsp:cNvPr id="0" name=""/>
        <dsp:cNvSpPr/>
      </dsp:nvSpPr>
      <dsp:spPr>
        <a:xfrm>
          <a:off x="367083" y="247999"/>
          <a:ext cx="7896768"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Be able to keep track of various processes</a:t>
          </a:r>
        </a:p>
      </dsp:txBody>
      <dsp:txXfrm>
        <a:off x="367083" y="247999"/>
        <a:ext cx="7896768" cy="496257"/>
      </dsp:txXfrm>
    </dsp:sp>
    <dsp:sp modelId="{800DE3D9-F293-ED4A-98B5-89DBEF29A26D}">
      <dsp:nvSpPr>
        <dsp:cNvPr id="0" name=""/>
        <dsp:cNvSpPr/>
      </dsp:nvSpPr>
      <dsp:spPr>
        <a:xfrm>
          <a:off x="56922" y="185967"/>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6DC65F-9C07-B447-A6A5-7060228E312F}">
      <dsp:nvSpPr>
        <dsp:cNvPr id="0" name=""/>
        <dsp:cNvSpPr/>
      </dsp:nvSpPr>
      <dsp:spPr>
        <a:xfrm>
          <a:off x="651598" y="992514"/>
          <a:ext cx="7612253"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Allocate and de-allocate resources for each active process</a:t>
          </a:r>
        </a:p>
      </dsp:txBody>
      <dsp:txXfrm>
        <a:off x="651598" y="992514"/>
        <a:ext cx="7612253" cy="496257"/>
      </dsp:txXfrm>
    </dsp:sp>
    <dsp:sp modelId="{6512E6D8-6975-3146-9318-98BD9C39C687}">
      <dsp:nvSpPr>
        <dsp:cNvPr id="0" name=""/>
        <dsp:cNvSpPr/>
      </dsp:nvSpPr>
      <dsp:spPr>
        <a:xfrm>
          <a:off x="341438" y="930482"/>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D35A05-3034-204C-A255-E362B11949B5}">
      <dsp:nvSpPr>
        <dsp:cNvPr id="0" name=""/>
        <dsp:cNvSpPr/>
      </dsp:nvSpPr>
      <dsp:spPr>
        <a:xfrm>
          <a:off x="651598" y="1737028"/>
          <a:ext cx="7612253"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NZ" sz="1500" kern="1200" dirty="0"/>
            <a:t>Protect the data and physical resources of each process against unintended interference by other processes</a:t>
          </a:r>
          <a:endParaRPr lang="en-US" sz="1500" kern="1200" dirty="0"/>
        </a:p>
      </dsp:txBody>
      <dsp:txXfrm>
        <a:off x="651598" y="1737028"/>
        <a:ext cx="7612253" cy="496257"/>
      </dsp:txXfrm>
    </dsp:sp>
    <dsp:sp modelId="{8F2EB81C-8C54-3644-9886-FE888763CCE1}">
      <dsp:nvSpPr>
        <dsp:cNvPr id="0" name=""/>
        <dsp:cNvSpPr/>
      </dsp:nvSpPr>
      <dsp:spPr>
        <a:xfrm>
          <a:off x="341438" y="1674996"/>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568091-D695-0B4C-B097-E68DB412C11B}">
      <dsp:nvSpPr>
        <dsp:cNvPr id="0" name=""/>
        <dsp:cNvSpPr/>
      </dsp:nvSpPr>
      <dsp:spPr>
        <a:xfrm>
          <a:off x="367083" y="2481543"/>
          <a:ext cx="7896768"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The functioning of a process, and the output it produces, must be independent of the speed at which its execution is carried out relative to the speed of other concurrent processes</a:t>
          </a:r>
        </a:p>
      </dsp:txBody>
      <dsp:txXfrm>
        <a:off x="367083" y="2481543"/>
        <a:ext cx="7896768" cy="496257"/>
      </dsp:txXfrm>
    </dsp:sp>
    <dsp:sp modelId="{AAAC62C3-7547-3948-9FBB-1592EA49AD84}">
      <dsp:nvSpPr>
        <dsp:cNvPr id="0" name=""/>
        <dsp:cNvSpPr/>
      </dsp:nvSpPr>
      <dsp:spPr>
        <a:xfrm>
          <a:off x="56922" y="2419511"/>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2FE9C-C5FA-5E46-ADCD-3ECA6CAD0E03}">
      <dsp:nvSpPr>
        <dsp:cNvPr id="0" name=""/>
        <dsp:cNvSpPr/>
      </dsp:nvSpPr>
      <dsp:spPr>
        <a:xfrm>
          <a:off x="225392" y="0"/>
          <a:ext cx="6861194" cy="1010832"/>
        </a:xfrm>
        <a:prstGeom prst="roundRect">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 the case of competing processes three control problems must be faced:</a:t>
          </a:r>
        </a:p>
      </dsp:txBody>
      <dsp:txXfrm>
        <a:off x="274737" y="49345"/>
        <a:ext cx="6762504" cy="912142"/>
      </dsp:txXfrm>
    </dsp:sp>
    <dsp:sp modelId="{6A7F9969-6F05-5F41-88FE-250A770AADDF}">
      <dsp:nvSpPr>
        <dsp:cNvPr id="0" name=""/>
        <dsp:cNvSpPr/>
      </dsp:nvSpPr>
      <dsp:spPr>
        <a:xfrm>
          <a:off x="0" y="1034118"/>
          <a:ext cx="7162800" cy="216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19" tIns="35560" rIns="199136" bIns="35560" numCol="1" spcCol="1270" anchor="t" anchorCtr="0">
          <a:noAutofit/>
        </a:bodyPr>
        <a:lstStyle/>
        <a:p>
          <a:pPr marL="171450" lvl="1" indent="0" algn="l" defTabSz="711200">
            <a:lnSpc>
              <a:spcPct val="90000"/>
            </a:lnSpc>
            <a:spcBef>
              <a:spcPct val="0"/>
            </a:spcBef>
            <a:spcAft>
              <a:spcPct val="20000"/>
            </a:spcAft>
            <a:buChar char="•"/>
          </a:pPr>
          <a:endParaRPr lang="en-US" sz="1600" kern="1200" dirty="0"/>
        </a:p>
        <a:p>
          <a:pPr marL="514350" lvl="2" indent="744538" algn="l" defTabSz="1244600">
            <a:lnSpc>
              <a:spcPct val="90000"/>
            </a:lnSpc>
            <a:spcBef>
              <a:spcPct val="0"/>
            </a:spcBef>
            <a:spcAft>
              <a:spcPct val="20000"/>
            </a:spcAft>
            <a:buChar char="•"/>
          </a:pPr>
          <a:r>
            <a:rPr lang="en-US" sz="2800" b="1" i="0" kern="1200" dirty="0">
              <a:solidFill>
                <a:schemeClr val="accent3">
                  <a:lumMod val="50000"/>
                </a:schemeClr>
              </a:solidFill>
            </a:rPr>
            <a:t>   The need for mutual exclusion</a:t>
          </a:r>
        </a:p>
        <a:p>
          <a:pPr marL="514350" lvl="3" indent="744538" algn="l" defTabSz="1244600">
            <a:lnSpc>
              <a:spcPct val="90000"/>
            </a:lnSpc>
            <a:spcBef>
              <a:spcPct val="0"/>
            </a:spcBef>
            <a:spcAft>
              <a:spcPct val="20000"/>
            </a:spcAft>
            <a:buChar char="•"/>
          </a:pPr>
          <a:r>
            <a:rPr lang="en-US" sz="2800" b="1" i="0" kern="1200" dirty="0">
              <a:solidFill>
                <a:schemeClr val="accent3">
                  <a:lumMod val="50000"/>
                </a:schemeClr>
              </a:solidFill>
            </a:rPr>
            <a:t>   Deadlock</a:t>
          </a:r>
        </a:p>
        <a:p>
          <a:pPr marL="685800" lvl="4" indent="573088" algn="l" defTabSz="1244600">
            <a:lnSpc>
              <a:spcPct val="90000"/>
            </a:lnSpc>
            <a:spcBef>
              <a:spcPct val="0"/>
            </a:spcBef>
            <a:spcAft>
              <a:spcPct val="20000"/>
            </a:spcAft>
            <a:buChar char="•"/>
          </a:pPr>
          <a:r>
            <a:rPr lang="en-US" sz="2800" b="1" i="0" kern="1200" dirty="0">
              <a:solidFill>
                <a:schemeClr val="accent3">
                  <a:lumMod val="50000"/>
                </a:schemeClr>
              </a:solidFill>
            </a:rPr>
            <a:t>   Starvation</a:t>
          </a:r>
        </a:p>
      </dsp:txBody>
      <dsp:txXfrm>
        <a:off x="0" y="1034118"/>
        <a:ext cx="7162800" cy="2166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2A8DA-F57B-F543-912A-A74272EA748E}">
      <dsp:nvSpPr>
        <dsp:cNvPr id="0" name=""/>
        <dsp:cNvSpPr/>
      </dsp:nvSpPr>
      <dsp:spPr>
        <a:xfrm rot="16200000">
          <a:off x="-1275445" y="1279660"/>
          <a:ext cx="4038599" cy="1479277"/>
        </a:xfrm>
        <a:prstGeom prst="flowChartManualOperation">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Covers processes that interact with other processes without being explicitly aware of them</a:t>
          </a:r>
        </a:p>
      </dsp:txBody>
      <dsp:txXfrm rot="5400000">
        <a:off x="4216" y="807719"/>
        <a:ext cx="1479277" cy="2423159"/>
      </dsp:txXfrm>
    </dsp:sp>
    <dsp:sp modelId="{19CFF2B5-4AFC-7947-AD7E-7C05F4957AA8}">
      <dsp:nvSpPr>
        <dsp:cNvPr id="0" name=""/>
        <dsp:cNvSpPr/>
      </dsp:nvSpPr>
      <dsp:spPr>
        <a:xfrm rot="16200000">
          <a:off x="314777" y="1279660"/>
          <a:ext cx="4038599" cy="1479277"/>
        </a:xfrm>
        <a:prstGeom prst="flowChartManualOperation">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Processes may use and update the shared data without reference to other processes, but know that other processes may have access to the same data</a:t>
          </a:r>
        </a:p>
      </dsp:txBody>
      <dsp:txXfrm rot="5400000">
        <a:off x="1594438" y="807719"/>
        <a:ext cx="1479277" cy="2423159"/>
      </dsp:txXfrm>
    </dsp:sp>
    <dsp:sp modelId="{98AADD26-1633-3C4E-8697-1406EBA5AF47}">
      <dsp:nvSpPr>
        <dsp:cNvPr id="0" name=""/>
        <dsp:cNvSpPr/>
      </dsp:nvSpPr>
      <dsp:spPr>
        <a:xfrm rot="16200000">
          <a:off x="1905000" y="1279660"/>
          <a:ext cx="4038599" cy="1479277"/>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Thus the processes must cooperate to ensure that the data they share are properly managed</a:t>
          </a:r>
        </a:p>
      </dsp:txBody>
      <dsp:txXfrm rot="5400000">
        <a:off x="3184661" y="807719"/>
        <a:ext cx="1479277" cy="2423159"/>
      </dsp:txXfrm>
    </dsp:sp>
    <dsp:sp modelId="{4DA82D80-CDE6-F642-AD42-7DCFDA05943D}">
      <dsp:nvSpPr>
        <dsp:cNvPr id="0" name=""/>
        <dsp:cNvSpPr/>
      </dsp:nvSpPr>
      <dsp:spPr>
        <a:xfrm rot="16200000">
          <a:off x="3495223" y="1279660"/>
          <a:ext cx="4038599" cy="1479277"/>
        </a:xfrm>
        <a:prstGeom prst="flowChartManualOperation">
          <a:avLst/>
        </a:prstGeom>
        <a:solidFill>
          <a:schemeClr val="bg2">
            <a:lumMod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The control mechanisms must ensure the integrity of the shared data</a:t>
          </a:r>
        </a:p>
      </dsp:txBody>
      <dsp:txXfrm rot="5400000">
        <a:off x="4774884" y="807719"/>
        <a:ext cx="1479277" cy="2423159"/>
      </dsp:txXfrm>
    </dsp:sp>
    <dsp:sp modelId="{044863B3-C369-A94E-BF66-296B98E9D912}">
      <dsp:nvSpPr>
        <dsp:cNvPr id="0" name=""/>
        <dsp:cNvSpPr/>
      </dsp:nvSpPr>
      <dsp:spPr>
        <a:xfrm rot="16200000">
          <a:off x="5085446" y="1279660"/>
          <a:ext cx="4038599" cy="1479277"/>
        </a:xfrm>
        <a:prstGeom prst="flowChartManualOperation">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t" anchorCtr="0">
          <a:noAutofit/>
        </a:bodyPr>
        <a:lstStyle/>
        <a:p>
          <a:pPr marL="0" lvl="0" indent="0" algn="l" defTabSz="533400" rtl="0">
            <a:lnSpc>
              <a:spcPct val="90000"/>
            </a:lnSpc>
            <a:spcBef>
              <a:spcPct val="0"/>
            </a:spcBef>
            <a:spcAft>
              <a:spcPct val="35000"/>
            </a:spcAft>
            <a:buNone/>
          </a:pPr>
          <a:r>
            <a:rPr lang="en-US" sz="1200" kern="1200" dirty="0"/>
            <a:t>Because data are held on resources (devices, memory), the control problems of mutual exclusion, deadlock, and starvation are again present</a:t>
          </a:r>
        </a:p>
        <a:p>
          <a:pPr marL="57150" lvl="1" indent="-57150" algn="l" defTabSz="400050" rtl="0">
            <a:lnSpc>
              <a:spcPct val="90000"/>
            </a:lnSpc>
            <a:spcBef>
              <a:spcPct val="0"/>
            </a:spcBef>
            <a:spcAft>
              <a:spcPct val="15000"/>
            </a:spcAft>
            <a:buChar char="•"/>
          </a:pPr>
          <a:r>
            <a:rPr lang="en-US" sz="900" kern="1200" dirty="0"/>
            <a:t>The only difference is that data items may be accessed in two different modes, reading and writing, and only writing operations must be mutually exclusive</a:t>
          </a:r>
        </a:p>
      </dsp:txBody>
      <dsp:txXfrm rot="5400000">
        <a:off x="6365107" y="807719"/>
        <a:ext cx="1479277" cy="2423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463BE-2AEC-964C-BF35-ED24FA6317AE}">
      <dsp:nvSpPr>
        <dsp:cNvPr id="0" name=""/>
        <dsp:cNvSpPr/>
      </dsp:nvSpPr>
      <dsp:spPr>
        <a:xfrm rot="5400000">
          <a:off x="4760976" y="-1670304"/>
          <a:ext cx="1463040" cy="5169408"/>
        </a:xfrm>
        <a:prstGeom prst="round2Same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solidFill>
            </a:rPr>
            <a:t>There is no way to inspect or manipulate semaphores other than these three operations</a:t>
          </a:r>
        </a:p>
      </dsp:txBody>
      <dsp:txXfrm rot="-5400000">
        <a:off x="2907792" y="254300"/>
        <a:ext cx="5097988" cy="1320200"/>
      </dsp:txXfrm>
    </dsp:sp>
    <dsp:sp modelId="{A5BFAE56-92D1-0448-968F-7C14E98DE1E2}">
      <dsp:nvSpPr>
        <dsp:cNvPr id="0" name=""/>
        <dsp:cNvSpPr/>
      </dsp:nvSpPr>
      <dsp:spPr>
        <a:xfrm>
          <a:off x="0" y="0"/>
          <a:ext cx="2907792" cy="182880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NZ" sz="2300" kern="1200" dirty="0"/>
            <a:t>A variable that has an integer value upon which only three operations are defined:</a:t>
          </a:r>
          <a:endParaRPr lang="en-US" sz="2300" kern="1200" dirty="0"/>
        </a:p>
      </dsp:txBody>
      <dsp:txXfrm>
        <a:off x="89275" y="89275"/>
        <a:ext cx="2729242" cy="1650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5E69-E325-F142-A0D4-B743109408EA}">
      <dsp:nvSpPr>
        <dsp:cNvPr id="0" name=""/>
        <dsp:cNvSpPr/>
      </dsp:nvSpPr>
      <dsp:spPr>
        <a:xfrm rot="16200000">
          <a:off x="-550467" y="634016"/>
          <a:ext cx="3840163" cy="2572129"/>
        </a:xfrm>
        <a:prstGeom prst="flowChartManualOperation">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is no way to know before a process decrements a semaphore whether it will block or not</a:t>
          </a:r>
        </a:p>
      </dsp:txBody>
      <dsp:txXfrm rot="5400000">
        <a:off x="83550" y="768032"/>
        <a:ext cx="2572129" cy="2304097"/>
      </dsp:txXfrm>
    </dsp:sp>
    <dsp:sp modelId="{49FA2FAC-FF0C-C14A-8048-646F866CB8A7}">
      <dsp:nvSpPr>
        <dsp:cNvPr id="0" name=""/>
        <dsp:cNvSpPr/>
      </dsp:nvSpPr>
      <dsp:spPr>
        <a:xfrm rot="16200000">
          <a:off x="2132012" y="634016"/>
          <a:ext cx="3840163" cy="2572129"/>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is no way to know which process will continue immediately on a </a:t>
          </a:r>
          <a:r>
            <a:rPr lang="en-US" sz="2100" kern="1200" dirty="0" err="1"/>
            <a:t>uniprocessor</a:t>
          </a:r>
          <a:r>
            <a:rPr lang="en-US" sz="2100" kern="1200" dirty="0"/>
            <a:t> system when two processes are running concurrently</a:t>
          </a:r>
        </a:p>
      </dsp:txBody>
      <dsp:txXfrm rot="5400000">
        <a:off x="2766029" y="768032"/>
        <a:ext cx="2572129" cy="2304097"/>
      </dsp:txXfrm>
    </dsp:sp>
    <dsp:sp modelId="{9BE6FA6B-34B4-C242-82E5-DC5F191FF1E9}">
      <dsp:nvSpPr>
        <dsp:cNvPr id="0" name=""/>
        <dsp:cNvSpPr/>
      </dsp:nvSpPr>
      <dsp:spPr>
        <a:xfrm rot="16200000">
          <a:off x="4897051" y="634016"/>
          <a:ext cx="3840163" cy="2572129"/>
        </a:xfrm>
        <a:prstGeom prst="flowChartManualOperation">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You don’t know whether another process is waiting so the number of unblocked processes may be zero or one</a:t>
          </a:r>
        </a:p>
      </dsp:txBody>
      <dsp:txXfrm rot="5400000">
        <a:off x="5531068" y="768032"/>
        <a:ext cx="2572129" cy="23040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B5A1A-5870-5C40-8ADE-32EFF8546961}">
      <dsp:nvSpPr>
        <dsp:cNvPr id="0" name=""/>
        <dsp:cNvSpPr/>
      </dsp:nvSpPr>
      <dsp:spPr>
        <a:xfrm>
          <a:off x="0" y="377500"/>
          <a:ext cx="8229600" cy="132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process that has been blocked the </a:t>
          </a:r>
          <a:r>
            <a:rPr lang="en-NZ" sz="2400" kern="1200" dirty="0">
              <a:solidFill>
                <a:srgbClr val="00B0F0"/>
              </a:solidFill>
            </a:rPr>
            <a:t>longest is released</a:t>
          </a:r>
          <a:r>
            <a:rPr lang="en-NZ" sz="2400" kern="1200" dirty="0"/>
            <a:t> from the queue first (FIFO)</a:t>
          </a:r>
        </a:p>
      </dsp:txBody>
      <dsp:txXfrm>
        <a:off x="0" y="377500"/>
        <a:ext cx="8229600" cy="1323000"/>
      </dsp:txXfrm>
    </dsp:sp>
    <dsp:sp modelId="{DD1D9237-EB74-E84E-AC7E-51428224DD48}">
      <dsp:nvSpPr>
        <dsp:cNvPr id="0" name=""/>
        <dsp:cNvSpPr/>
      </dsp:nvSpPr>
      <dsp:spPr>
        <a:xfrm>
          <a:off x="411480" y="23259"/>
          <a:ext cx="5760720" cy="7084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NZ" sz="2800" b="1" i="1" kern="1200" dirty="0"/>
            <a:t>Strong Semaphores</a:t>
          </a:r>
          <a:r>
            <a:rPr lang="en-NZ" sz="2800" kern="1200" dirty="0"/>
            <a:t> </a:t>
          </a:r>
          <a:endParaRPr lang="en-US" sz="2800" kern="1200" dirty="0"/>
        </a:p>
      </dsp:txBody>
      <dsp:txXfrm>
        <a:off x="446065" y="57844"/>
        <a:ext cx="5691550" cy="639310"/>
      </dsp:txXfrm>
    </dsp:sp>
    <dsp:sp modelId="{40B0B400-5226-0F4B-98AB-E6B21FAA5A13}">
      <dsp:nvSpPr>
        <dsp:cNvPr id="0" name=""/>
        <dsp:cNvSpPr/>
      </dsp:nvSpPr>
      <dsp:spPr>
        <a:xfrm>
          <a:off x="0" y="2184340"/>
          <a:ext cx="8229600" cy="132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order in which processes are removed from the queue is not specified</a:t>
          </a:r>
        </a:p>
      </dsp:txBody>
      <dsp:txXfrm>
        <a:off x="0" y="2184340"/>
        <a:ext cx="8229600" cy="1323000"/>
      </dsp:txXfrm>
    </dsp:sp>
    <dsp:sp modelId="{2E01E895-987A-1640-8719-30A986FB6C86}">
      <dsp:nvSpPr>
        <dsp:cNvPr id="0" name=""/>
        <dsp:cNvSpPr/>
      </dsp:nvSpPr>
      <dsp:spPr>
        <a:xfrm>
          <a:off x="411480" y="1830100"/>
          <a:ext cx="5760720" cy="7084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NZ" sz="2800" b="1" i="1" kern="1200" dirty="0"/>
            <a:t>Weak Semaphores </a:t>
          </a:r>
          <a:r>
            <a:rPr lang="en-NZ" sz="2300" kern="1200" dirty="0"/>
            <a:t> </a:t>
          </a:r>
        </a:p>
      </dsp:txBody>
      <dsp:txXfrm>
        <a:off x="446065" y="1864685"/>
        <a:ext cx="5691550" cy="6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042C1-6D18-0649-8C09-CD2E069729C5}">
      <dsp:nvSpPr>
        <dsp:cNvPr id="0" name=""/>
        <dsp:cNvSpPr/>
      </dsp:nvSpPr>
      <dsp:spPr>
        <a:xfrm>
          <a:off x="0" y="0"/>
          <a:ext cx="80772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63547AD-1931-484D-9D9A-C06BF3922B4F}">
      <dsp:nvSpPr>
        <dsp:cNvPr id="0" name=""/>
        <dsp:cNvSpPr/>
      </dsp:nvSpPr>
      <dsp:spPr>
        <a:xfrm>
          <a:off x="0" y="0"/>
          <a:ext cx="1615440" cy="2171700"/>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General Statement:</a:t>
          </a:r>
        </a:p>
      </dsp:txBody>
      <dsp:txXfrm>
        <a:off x="0" y="0"/>
        <a:ext cx="1615440" cy="2171700"/>
      </dsp:txXfrm>
    </dsp:sp>
    <dsp:sp modelId="{74A2C20F-89BB-9D44-8FB5-0F2FFC72331A}">
      <dsp:nvSpPr>
        <dsp:cNvPr id="0" name=""/>
        <dsp:cNvSpPr/>
      </dsp:nvSpPr>
      <dsp:spPr>
        <a:xfrm>
          <a:off x="1736598" y="33932"/>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One or more producers are generating data and placing these in a buffer</a:t>
          </a:r>
        </a:p>
      </dsp:txBody>
      <dsp:txXfrm>
        <a:off x="1736598" y="33932"/>
        <a:ext cx="6340602" cy="678656"/>
      </dsp:txXfrm>
    </dsp:sp>
    <dsp:sp modelId="{01B6A1AA-3686-5245-A2F4-F14C44FFDE82}">
      <dsp:nvSpPr>
        <dsp:cNvPr id="0" name=""/>
        <dsp:cNvSpPr/>
      </dsp:nvSpPr>
      <dsp:spPr>
        <a:xfrm>
          <a:off x="1615440" y="712589"/>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EF32437-8594-114A-AB67-6EA3945F8843}">
      <dsp:nvSpPr>
        <dsp:cNvPr id="0" name=""/>
        <dsp:cNvSpPr/>
      </dsp:nvSpPr>
      <dsp:spPr>
        <a:xfrm>
          <a:off x="1736598" y="746521"/>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A single consumer is taking items out of the buffer one at a time</a:t>
          </a:r>
        </a:p>
      </dsp:txBody>
      <dsp:txXfrm>
        <a:off x="1736598" y="746521"/>
        <a:ext cx="6340602" cy="678656"/>
      </dsp:txXfrm>
    </dsp:sp>
    <dsp:sp modelId="{4A91F80F-A60A-054E-A61C-D10D4CA9398F}">
      <dsp:nvSpPr>
        <dsp:cNvPr id="0" name=""/>
        <dsp:cNvSpPr/>
      </dsp:nvSpPr>
      <dsp:spPr>
        <a:xfrm>
          <a:off x="1615440" y="1425178"/>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2FFAE56-D9EB-8847-8A6F-85117A6EDA06}">
      <dsp:nvSpPr>
        <dsp:cNvPr id="0" name=""/>
        <dsp:cNvSpPr/>
      </dsp:nvSpPr>
      <dsp:spPr>
        <a:xfrm>
          <a:off x="1736598" y="1459110"/>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Only one producer or consumer may access the buffer at any one time</a:t>
          </a:r>
        </a:p>
      </dsp:txBody>
      <dsp:txXfrm>
        <a:off x="1736598" y="1459110"/>
        <a:ext cx="6340602" cy="678656"/>
      </dsp:txXfrm>
    </dsp:sp>
    <dsp:sp modelId="{87CBA865-EB53-744E-AC48-C906C50E8A16}">
      <dsp:nvSpPr>
        <dsp:cNvPr id="0" name=""/>
        <dsp:cNvSpPr/>
      </dsp:nvSpPr>
      <dsp:spPr>
        <a:xfrm>
          <a:off x="1615440" y="2137767"/>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A18F4C9-6F03-B349-965E-023A06E07B8F}">
      <dsp:nvSpPr>
        <dsp:cNvPr id="0" name=""/>
        <dsp:cNvSpPr/>
      </dsp:nvSpPr>
      <dsp:spPr>
        <a:xfrm>
          <a:off x="0" y="2171700"/>
          <a:ext cx="80772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sp>
    <dsp:sp modelId="{A6A6CCC5-7F22-9B40-8787-3789959FF659}">
      <dsp:nvSpPr>
        <dsp:cNvPr id="0" name=""/>
        <dsp:cNvSpPr/>
      </dsp:nvSpPr>
      <dsp:spPr>
        <a:xfrm>
          <a:off x="0" y="2171700"/>
          <a:ext cx="1615440" cy="2171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Problem:</a:t>
          </a:r>
        </a:p>
      </dsp:txBody>
      <dsp:txXfrm>
        <a:off x="0" y="2171700"/>
        <a:ext cx="1615440" cy="2171700"/>
      </dsp:txXfrm>
    </dsp:sp>
    <dsp:sp modelId="{A83C412D-1890-E047-B89D-AE0BF5D67856}">
      <dsp:nvSpPr>
        <dsp:cNvPr id="0" name=""/>
        <dsp:cNvSpPr/>
      </dsp:nvSpPr>
      <dsp:spPr>
        <a:xfrm>
          <a:off x="1736598" y="2270317"/>
          <a:ext cx="6340602" cy="19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Ensure that the producer won’t try to add data into the buffer if its full, and that the consumer won’t try to remove data from an empty buffer</a:t>
          </a:r>
        </a:p>
      </dsp:txBody>
      <dsp:txXfrm>
        <a:off x="1736598" y="2270317"/>
        <a:ext cx="6340602" cy="1972344"/>
      </dsp:txXfrm>
    </dsp:sp>
    <dsp:sp modelId="{583F4718-80EE-7F4E-8F00-C3D546DF95AA}">
      <dsp:nvSpPr>
        <dsp:cNvPr id="0" name=""/>
        <dsp:cNvSpPr/>
      </dsp:nvSpPr>
      <dsp:spPr>
        <a:xfrm>
          <a:off x="1615440" y="4242661"/>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AA6B8-84E5-7B4E-8638-00D328B45D77}">
      <dsp:nvSpPr>
        <dsp:cNvPr id="0" name=""/>
        <dsp:cNvSpPr/>
      </dsp:nvSpPr>
      <dsp:spPr>
        <a:xfrm>
          <a:off x="0" y="3040067"/>
          <a:ext cx="8229600" cy="997818"/>
        </a:xfrm>
        <a:prstGeom prst="rect">
          <a:avLst/>
        </a:prstGeom>
        <a:solidFill>
          <a:schemeClr val="accent1">
            <a:lumMod val="75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FF0000"/>
              </a:solidFill>
            </a:rPr>
            <a:t>Only one process </a:t>
          </a:r>
          <a:r>
            <a:rPr lang="en-US" sz="2400" kern="1200" dirty="0"/>
            <a:t>may be executing in the monitor at a time</a:t>
          </a:r>
        </a:p>
      </dsp:txBody>
      <dsp:txXfrm>
        <a:off x="0" y="3040067"/>
        <a:ext cx="8229600" cy="997818"/>
      </dsp:txXfrm>
    </dsp:sp>
    <dsp:sp modelId="{8579B117-7007-874B-B7B6-BBD102E64284}">
      <dsp:nvSpPr>
        <dsp:cNvPr id="0" name=""/>
        <dsp:cNvSpPr/>
      </dsp:nvSpPr>
      <dsp:spPr>
        <a:xfrm rot="10800000">
          <a:off x="0" y="1520390"/>
          <a:ext cx="8229600" cy="1534644"/>
        </a:xfrm>
        <a:prstGeom prst="upArrowCallout">
          <a:avLst/>
        </a:prstGeom>
        <a:solidFill>
          <a:schemeClr val="accent5">
            <a:lumMod val="5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Process enters monitor by invoking one of its procedures</a:t>
          </a:r>
        </a:p>
      </dsp:txBody>
      <dsp:txXfrm rot="10800000">
        <a:off x="0" y="1520390"/>
        <a:ext cx="8229600" cy="997166"/>
      </dsp:txXfrm>
    </dsp:sp>
    <dsp:sp modelId="{3C7C1CF7-7300-9441-8B88-36609FBE0526}">
      <dsp:nvSpPr>
        <dsp:cNvPr id="0" name=""/>
        <dsp:cNvSpPr/>
      </dsp:nvSpPr>
      <dsp:spPr>
        <a:xfrm rot="10800000">
          <a:off x="0" y="713"/>
          <a:ext cx="8229600" cy="1534644"/>
        </a:xfrm>
        <a:prstGeom prst="upArrowCallout">
          <a:avLst/>
        </a:prstGeom>
        <a:solidFill>
          <a:schemeClr val="accent3">
            <a:lumMod val="5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FF0000"/>
              </a:solidFill>
            </a:rPr>
            <a:t>Local data variables </a:t>
          </a:r>
          <a:r>
            <a:rPr lang="en-US" sz="2400" kern="1200" dirty="0"/>
            <a:t>are accessible only by the monitor’s procedures and not by any external procedure</a:t>
          </a:r>
        </a:p>
      </dsp:txBody>
      <dsp:txXfrm rot="10800000">
        <a:off x="0" y="713"/>
        <a:ext cx="8229600" cy="9971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FF74-989C-404E-9480-6FCBB7DB3B02}" type="datetimeFigureOut">
              <a:rPr lang="en-US" smtClean="0"/>
              <a:t>06-Nov-18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E67F04-ECC7-B849-B8C9-739D7560C36A}" type="slidenum">
              <a:rPr lang="en-US" smtClean="0"/>
              <a:t>‹#›</a:t>
            </a:fld>
            <a:endParaRPr lang="en-US"/>
          </a:p>
        </p:txBody>
      </p:sp>
    </p:spTree>
    <p:extLst>
      <p:ext uri="{BB962C8B-B14F-4D97-AF65-F5344CB8AC3E}">
        <p14:creationId xmlns:p14="http://schemas.microsoft.com/office/powerpoint/2010/main" val="1785423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06-Nov-18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2927130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Internals and Design Principles</a:t>
            </a:r>
            <a:r>
              <a:rPr lang="en-US" dirty="0">
                <a:latin typeface="Times New Roman" pitchFamily="-106" charset="0"/>
                <a:ea typeface="ＭＳ Ｐゴシック" pitchFamily="-106" charset="-128"/>
                <a:cs typeface="ＭＳ Ｐゴシック" pitchFamily="-106" charset="-128"/>
              </a:rPr>
              <a:t>”, 9/e, by William Stallings, Chapter 5 “</a:t>
            </a:r>
            <a:r>
              <a:rPr kumimoji="1" lang="en-GB" dirty="0">
                <a:latin typeface="Times New Roman" pitchFamily="-106" charset="0"/>
                <a:ea typeface="ＭＳ Ｐゴシック" pitchFamily="-106" charset="-128"/>
                <a:cs typeface="ＭＳ Ｐゴシック" pitchFamily="-106" charset="-128"/>
              </a:rPr>
              <a:t>Concurrency:</a:t>
            </a:r>
            <a:r>
              <a:rPr kumimoji="1" lang="en-GB" baseline="0" dirty="0">
                <a:latin typeface="Times New Roman" pitchFamily="-106" charset="0"/>
                <a:ea typeface="ＭＳ Ｐゴシック" pitchFamily="-106" charset="-128"/>
                <a:cs typeface="ＭＳ Ｐゴシック" pitchFamily="-106" charset="-128"/>
              </a:rPr>
              <a:t> Mutual Exclusion and Synchronization</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16511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At first glance, it may seem that interleaving and overlapping represent fundamentally different modes of execution and present different problems. In fact, both techniques can be viewed as examples of concurrent processing, and both present the same problems. In the case of a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the problems stem from a basic characteristic of multiprogramming systems: The relative speed of execution of processes cannot be predicted. It depends on the activities of other processes, the way in which the OS handles interrupts, and the scheduling policies of the OS.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56199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following difficulties arise: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The sharing of global resources is fraught with peril. </a:t>
            </a:r>
            <a:r>
              <a:rPr lang="en-US" sz="1200" b="0" kern="1200" baseline="0" dirty="0">
                <a:solidFill>
                  <a:schemeClr val="tx1"/>
                </a:solidFill>
                <a:latin typeface="+mn-lt"/>
                <a:ea typeface="+mn-ea"/>
                <a:cs typeface="+mn-cs"/>
              </a:rPr>
              <a:t>For example, if two processes </a:t>
            </a:r>
            <a:r>
              <a:rPr lang="en-US" sz="1200" kern="1200" baseline="0" dirty="0">
                <a:solidFill>
                  <a:schemeClr val="tx1"/>
                </a:solidFill>
                <a:latin typeface="+mn-lt"/>
                <a:ea typeface="+mn-ea"/>
                <a:cs typeface="+mn-cs"/>
              </a:rPr>
              <a:t>both make use of the same global variable and both perform reads and writes on that variable, then the order in which the various reads and writes are executed is critical. An example of this problem is shown in the following subsection.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It is difficult for the OS to manage the allocation of resources optimally. </a:t>
            </a:r>
            <a:r>
              <a:rPr lang="en-US" sz="1200" b="0" kern="1200" baseline="0" dirty="0">
                <a:solidFill>
                  <a:schemeClr val="tx1"/>
                </a:solidFill>
                <a:latin typeface="+mn-lt"/>
                <a:ea typeface="+mn-ea"/>
                <a:cs typeface="+mn-cs"/>
              </a:rPr>
              <a:t>For</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example, process A may request use of, and be granted control of, a particular I/O channel and then be suspended before using that channel. It may be undesirable for the OS simply to lock the channel and prevent its use by other processes; indeed this may lead to a deadlock condition, as described in Chapter 6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It becomes very difficult to locate a programming error </a:t>
            </a:r>
            <a:r>
              <a:rPr lang="en-US" sz="1200" b="0" kern="1200" baseline="0" dirty="0">
                <a:solidFill>
                  <a:schemeClr val="tx1"/>
                </a:solidFill>
                <a:latin typeface="+mn-lt"/>
                <a:ea typeface="+mn-ea"/>
                <a:cs typeface="+mn-cs"/>
              </a:rPr>
              <a:t>because results are </a:t>
            </a:r>
            <a:r>
              <a:rPr lang="en-US" sz="1200" kern="1200" baseline="0" dirty="0">
                <a:solidFill>
                  <a:schemeClr val="tx1"/>
                </a:solidFill>
                <a:latin typeface="+mn-lt"/>
                <a:ea typeface="+mn-ea"/>
                <a:cs typeface="+mn-cs"/>
              </a:rPr>
              <a:t>typically not deterministic and reproducible (e.g., see [LEBL87, CARR89, SHEN02] for a discussion of this point).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All of the foregoing difficulties present themselves in a multiprocessor system as well, because here too the relative speed of execution of processes is unpredictable. A multiprocessor system must also deal with problems arising from the simultaneous execution of multiple processes. Fundamentally, however, the problems are the same as those for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systems. This should become clear as the discussion proceeds.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427682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race condition occurs when multiple processes or threads read and write data items so that the final result depends on the order of execution of instructions in the multiple processes. Let us consider two simple examples.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a first example, suppose that two processes, P1 and P2, share the global variable a . At some point in its execution, P1 updates a to the value 1, and at some point in its execution, P2 updates a to the value 2. Thus, the two tasks are in a race to write variable a . In this example, the “loser” of the race (the process that updates last) determines the final value of 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our second example, consider two process, P3 and P4, that share global variables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and c , with initial values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1 and c = 2 . At some point in its execution, P3 executes the assignment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c , and at some point in its execution, P4 executes the assignment c =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c . Note that the two processes update different variables. However, the final values of the two variables depend on the order in which the two processes execute these two assignments. If P3 executes its assignment statement first, then the final values are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3 and c = 5 . If P4 executes its assignment statement first, then the final values are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4 and c = 3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Appendix A includes a discussion of race conditions using semaphores as an example.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16373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mn-lt"/>
                <a:ea typeface="+mn-ea"/>
                <a:cs typeface="+mn-cs"/>
              </a:rPr>
              <a:t>What design and management issues are raised by the existence of concurrency?</a:t>
            </a:r>
          </a:p>
          <a:p>
            <a:r>
              <a:rPr lang="en-US" sz="1200" b="0" kern="1200" baseline="0" dirty="0">
                <a:solidFill>
                  <a:schemeClr val="tx1"/>
                </a:solidFill>
                <a:latin typeface="+mn-lt"/>
                <a:ea typeface="+mn-ea"/>
                <a:cs typeface="+mn-cs"/>
              </a:rPr>
              <a:t>We can list the following concerns: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OS must be able to keep track of the various processes. This is done with the use of process control blocks and was described in Chapter 4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OS must allocate and de-allocate various resources for each active process.</a:t>
            </a:r>
          </a:p>
          <a:p>
            <a:r>
              <a:rPr lang="en-US" sz="1200" b="0" kern="1200" baseline="0" dirty="0">
                <a:solidFill>
                  <a:schemeClr val="tx1"/>
                </a:solidFill>
                <a:latin typeface="+mn-lt"/>
                <a:ea typeface="+mn-ea"/>
                <a:cs typeface="+mn-cs"/>
              </a:rPr>
              <a:t>At times, multiple processes want access to the same resource. These resources include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Processor time: This is the scheduling function, discussed in Part Four.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Memory: Most operating systems use a virtual memory scheme. The topic is addressed in Part Three.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Files: Discussed in Chapter 12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I/O devices: Discussed in Chapter 11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OS must protect the data and physical resources of each process against</a:t>
            </a:r>
          </a:p>
          <a:p>
            <a:r>
              <a:rPr lang="en-US" sz="1200" b="0" kern="1200" baseline="0" dirty="0">
                <a:solidFill>
                  <a:schemeClr val="tx1"/>
                </a:solidFill>
                <a:latin typeface="+mn-lt"/>
                <a:ea typeface="+mn-ea"/>
                <a:cs typeface="+mn-cs"/>
              </a:rPr>
              <a:t>unintended interference by other processes. This involves techniques that relate to memory, files, and I/O devices. A general treatment of protection is found in Part Seven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functioning of a process, and the output it produces, must be independent </a:t>
            </a:r>
          </a:p>
          <a:p>
            <a:r>
              <a:rPr lang="en-US" sz="1200" b="0" kern="1200" baseline="0" dirty="0">
                <a:solidFill>
                  <a:schemeClr val="tx1"/>
                </a:solidFill>
                <a:latin typeface="+mn-lt"/>
                <a:ea typeface="+mn-ea"/>
                <a:cs typeface="+mn-cs"/>
              </a:rPr>
              <a:t>of the speed at which its execution is carried out relative to the speed of other</a:t>
            </a:r>
          </a:p>
          <a:p>
            <a:r>
              <a:rPr lang="en-US" sz="1200" b="0" kern="1200" baseline="0" dirty="0">
                <a:solidFill>
                  <a:schemeClr val="tx1"/>
                </a:solidFill>
                <a:latin typeface="+mn-lt"/>
                <a:ea typeface="+mn-ea"/>
                <a:cs typeface="+mn-cs"/>
              </a:rPr>
              <a:t>concurrent processes. This is the subject of this chapter.</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08471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We can classify the ways in which processes interact on the basis of the degree to which they are aware of each other’s existence. Table 5.2 lists three </a:t>
            </a:r>
            <a:r>
              <a:rPr lang="en-US" sz="1200" b="0" kern="1200" baseline="0" dirty="0">
                <a:solidFill>
                  <a:schemeClr val="tx1"/>
                </a:solidFill>
                <a:latin typeface="+mn-lt"/>
                <a:ea typeface="+mn-ea"/>
                <a:cs typeface="+mn-cs"/>
              </a:rPr>
              <a:t>possible degrees of awareness plus the consequences of each:</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unaware of each other: These are independent processes that are not</a:t>
            </a:r>
          </a:p>
          <a:p>
            <a:r>
              <a:rPr lang="en-US" sz="1200" b="0" kern="1200" baseline="0" dirty="0">
                <a:solidFill>
                  <a:schemeClr val="tx1"/>
                </a:solidFill>
                <a:latin typeface="+mn-lt"/>
                <a:ea typeface="+mn-ea"/>
                <a:cs typeface="+mn-cs"/>
              </a:rPr>
              <a:t>intended to work together. The best example of this situation is the multiprogramming of multiple independent processes. These can either be batch jobs or interactive sessions or a mixture. Although the processes are not working together, the OS needs to be concerned about competition for resources. For example, two independent applications may both want to access the same disk or file or printer. The OS must regulate these accesses.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indirectly aware of each other: These are processes that are not necessarily</a:t>
            </a:r>
          </a:p>
          <a:p>
            <a:r>
              <a:rPr lang="en-US" sz="1200" b="0" kern="1200" baseline="0" dirty="0">
                <a:solidFill>
                  <a:schemeClr val="tx1"/>
                </a:solidFill>
                <a:latin typeface="+mn-lt"/>
                <a:ea typeface="+mn-ea"/>
                <a:cs typeface="+mn-cs"/>
              </a:rPr>
              <a:t>aware of each other by their respective process IDs but that share access to some object, such as an I/O buffer. Such processes exhibit cooperation in sharing the common object.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directly aware of each other: These are processes that are able to</a:t>
            </a:r>
          </a:p>
          <a:p>
            <a:r>
              <a:rPr lang="en-US" sz="1200" b="0" kern="1200" baseline="0" dirty="0">
                <a:solidFill>
                  <a:schemeClr val="tx1"/>
                </a:solidFill>
                <a:latin typeface="+mn-lt"/>
                <a:ea typeface="+mn-ea"/>
                <a:cs typeface="+mn-cs"/>
              </a:rPr>
              <a:t>communicate with each other by process ID and that are designed to work jointly on some activity. Again, such processes exhibit cooperation .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Conditions will not always be as clear-cut as suggested in Table 5.2 . Rather, several processes may exhibit aspects of both competition and cooperation. Nevertheless, it is produ</a:t>
            </a:r>
            <a:r>
              <a:rPr lang="en-US" sz="1200" kern="1200" baseline="0" dirty="0">
                <a:solidFill>
                  <a:schemeClr val="tx1"/>
                </a:solidFill>
                <a:latin typeface="+mn-lt"/>
                <a:ea typeface="+mn-ea"/>
                <a:cs typeface="+mn-cs"/>
              </a:rPr>
              <a:t>ctive to examine each of the three items in the preceding list separately and determine their implications for the OS.</a:t>
            </a:r>
            <a:endParaRPr lang="en-US" b="0" i="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221307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Concurrent processes come into conflict with each other when they are competing for the use of the same resource. In its pure form, we can describe the situation as follows. Two or more processes need to access a resource during the course of their execution. Each process is unaware of the existence of other processes, and each is to be unaffected by the execution of the other processes. It follows from this that each process should leave the state of any resource that it uses unaffected. Examples of resources include I/O devices, memory, processor time, and the clock.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no exchange of information between the competing processes. However, the execution of one process may affect the behavior of competing processes. In particular, if two processes both wish access to a single resource, then one process will be allocated that resource by the OS, and the other will have to wait. Therefore, the process that is denied access will be slowed down. In an extreme case, the blocked process may never get access to the resource and hence will never terminate successfully.</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competing processes three control problems must be faced. First is the need for </a:t>
            </a:r>
            <a:r>
              <a:rPr lang="en-US" sz="1200" b="1" kern="1200" baseline="0" dirty="0">
                <a:solidFill>
                  <a:schemeClr val="tx1"/>
                </a:solidFill>
                <a:latin typeface="+mn-lt"/>
                <a:ea typeface="+mn-ea"/>
                <a:cs typeface="+mn-cs"/>
              </a:rPr>
              <a:t>mutual exclusion . </a:t>
            </a:r>
            <a:r>
              <a:rPr lang="en-US" sz="1200" b="0" kern="1200" baseline="0" dirty="0">
                <a:solidFill>
                  <a:schemeClr val="tx1"/>
                </a:solidFill>
                <a:latin typeface="+mn-lt"/>
                <a:ea typeface="+mn-ea"/>
                <a:cs typeface="+mn-cs"/>
              </a:rPr>
              <a:t>Suppose two or more processes require </a:t>
            </a:r>
            <a:r>
              <a:rPr lang="en-US" sz="1200" kern="1200" baseline="0" dirty="0">
                <a:solidFill>
                  <a:schemeClr val="tx1"/>
                </a:solidFill>
                <a:latin typeface="+mn-lt"/>
                <a:ea typeface="+mn-ea"/>
                <a:cs typeface="+mn-cs"/>
              </a:rPr>
              <a:t>access to a single non-sharable resource, such as a printer. During the course of execution, each process will be sending commands to the I/O device, receiving status information, sending data, and/or receiving data. We will refer to such a resource as a </a:t>
            </a:r>
            <a:r>
              <a:rPr lang="en-US" sz="1200" b="1" kern="1200" baseline="0" dirty="0">
                <a:solidFill>
                  <a:schemeClr val="tx1"/>
                </a:solidFill>
                <a:latin typeface="+mn-lt"/>
                <a:ea typeface="+mn-ea"/>
                <a:cs typeface="+mn-cs"/>
              </a:rPr>
              <a:t>critical resource , </a:t>
            </a:r>
            <a:r>
              <a:rPr lang="en-US" sz="1200" b="0" kern="1200" baseline="0" dirty="0">
                <a:solidFill>
                  <a:schemeClr val="tx1"/>
                </a:solidFill>
                <a:latin typeface="+mn-lt"/>
                <a:ea typeface="+mn-ea"/>
                <a:cs typeface="+mn-cs"/>
              </a:rPr>
              <a:t>and the portion of the program that uses it as a </a:t>
            </a:r>
            <a:r>
              <a:rPr lang="en-US" sz="1200" b="1" kern="1200" baseline="0" dirty="0">
                <a:solidFill>
                  <a:schemeClr val="tx1"/>
                </a:solidFill>
                <a:latin typeface="+mn-lt"/>
                <a:ea typeface="+mn-ea"/>
                <a:cs typeface="+mn-cs"/>
              </a:rPr>
              <a:t>critical section </a:t>
            </a:r>
            <a:r>
              <a:rPr lang="en-US" sz="1200" b="0" kern="1200" baseline="0" dirty="0">
                <a:solidFill>
                  <a:schemeClr val="tx1"/>
                </a:solidFill>
                <a:latin typeface="+mn-lt"/>
                <a:ea typeface="+mn-ea"/>
                <a:cs typeface="+mn-cs"/>
              </a:rPr>
              <a:t>of the program. It is important that only one program at a time be </a:t>
            </a:r>
            <a:r>
              <a:rPr lang="en-US" sz="1200" kern="1200" baseline="0" dirty="0">
                <a:solidFill>
                  <a:schemeClr val="tx1"/>
                </a:solidFill>
                <a:latin typeface="+mn-lt"/>
                <a:ea typeface="+mn-ea"/>
                <a:cs typeface="+mn-cs"/>
              </a:rPr>
              <a:t>allowed in its critical section. We cannot simply rely on the OS to understand and enforce this restriction because the detailed requirements may not be obvious. In the case of the printer, for example, we want any individual process to have control of the printer while it prints an entire file. Otherwise, lines from competing processes will be interleaved.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enforcement of mutual exclusion creates two additional control problems. One is that of </a:t>
            </a:r>
            <a:r>
              <a:rPr lang="en-US" sz="1200" b="1" kern="1200" baseline="0" dirty="0">
                <a:solidFill>
                  <a:schemeClr val="tx1"/>
                </a:solidFill>
                <a:latin typeface="+mn-lt"/>
                <a:ea typeface="+mn-ea"/>
                <a:cs typeface="+mn-cs"/>
              </a:rPr>
              <a:t>deadlock . </a:t>
            </a:r>
            <a:r>
              <a:rPr lang="en-US" sz="1200" b="0" kern="1200" baseline="0" dirty="0">
                <a:solidFill>
                  <a:schemeClr val="tx1"/>
                </a:solidFill>
                <a:latin typeface="+mn-lt"/>
                <a:ea typeface="+mn-ea"/>
                <a:cs typeface="+mn-cs"/>
              </a:rPr>
              <a:t>For example, consider two processes, P1 and P2, and two </a:t>
            </a:r>
            <a:r>
              <a:rPr lang="en-US" sz="1200" kern="1200" baseline="0" dirty="0">
                <a:solidFill>
                  <a:schemeClr val="tx1"/>
                </a:solidFill>
                <a:latin typeface="+mn-lt"/>
                <a:ea typeface="+mn-ea"/>
                <a:cs typeface="+mn-cs"/>
              </a:rPr>
              <a:t>resources, R1 and R2. Suppose that each process needs access to both resources to perform part of its function. Then it is possible to have the following situation: the OS assigns R1 to P2, and R2 to P1. Each process is waiting for one of the two resources. Neither will release the resource that it already owns until it has acquired the other resource and performed the function requiring both resources. The two processes are deadlocked.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final control problem is </a:t>
            </a:r>
            <a:r>
              <a:rPr lang="en-US" sz="1200" b="1" kern="1200" baseline="0" dirty="0">
                <a:solidFill>
                  <a:schemeClr val="tx1"/>
                </a:solidFill>
                <a:latin typeface="+mn-lt"/>
                <a:ea typeface="+mn-ea"/>
                <a:cs typeface="+mn-cs"/>
              </a:rPr>
              <a:t>starvation . </a:t>
            </a:r>
            <a:r>
              <a:rPr lang="en-US" sz="1200" b="0" kern="1200" baseline="0" dirty="0">
                <a:solidFill>
                  <a:schemeClr val="tx1"/>
                </a:solidFill>
                <a:latin typeface="+mn-lt"/>
                <a:ea typeface="+mn-ea"/>
                <a:cs typeface="+mn-cs"/>
              </a:rPr>
              <a:t>Suppose that three processes (P1, P2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P3) each require periodic access to resource R. Consider the situation in which P1 is in possession of the resource, and both P2 and P3 are delayed, waiting for that resource. When P1 exits its critical section, either P2 or P3 should be allowed access to R. Assume that the OS grants access to P3 and that P1 again requires access before P3 completes its critical section. If the OS grants access to P1 after P3 has finished, and subsequently alternately grants access to P1 and P3, then P2 may indefinitely be denied access to the resource, even though there is no deadlock situation.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95181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Control of competition inevitably involves the OS because it is the OS that allocates resources. In addition, the processes themselves will need to be able to express the requirement for mutual exclusion in some fashion, such as locking a resource prior to its use. Any solution will involve some support from the OS, such as the provision of the locking facility.</a:t>
            </a:r>
            <a:endParaRPr lang="en-US" b="0" dirty="0"/>
          </a:p>
          <a:p>
            <a:endParaRPr lang="en-US" dirty="0"/>
          </a:p>
          <a:p>
            <a:r>
              <a:rPr lang="en-US" sz="1200" kern="1200" baseline="0" dirty="0">
                <a:solidFill>
                  <a:schemeClr val="tx1"/>
                </a:solidFill>
                <a:latin typeface="+mn-lt"/>
                <a:ea typeface="+mn-ea"/>
                <a:cs typeface="+mn-cs"/>
              </a:rPr>
              <a:t>Figure 5.4 illustrates the mutual exclusion mechanism in abstract terms. There are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processes to be executed concurrently. </a:t>
            </a:r>
            <a:r>
              <a:rPr lang="en-US" sz="1200" kern="1200" baseline="0" dirty="0">
                <a:solidFill>
                  <a:schemeClr val="tx1"/>
                </a:solidFill>
                <a:latin typeface="+mn-lt"/>
                <a:ea typeface="+mn-ea"/>
                <a:cs typeface="+mn-cs"/>
              </a:rPr>
              <a:t>Each process includes (1) a critical section that operates on some resource Ra, and (2) additional code preceding and following the critical section that does not involve access to Ra. Because all processes access the same resource Ra, it is desired that only one process at a time be in its critical section. To enforce mutual exclusion, two functions are provided: </a:t>
            </a:r>
            <a:r>
              <a:rPr lang="en-US" sz="1200" kern="1200" baseline="0" dirty="0" err="1">
                <a:solidFill>
                  <a:schemeClr val="tx1"/>
                </a:solidFill>
                <a:latin typeface="+mn-lt"/>
                <a:ea typeface="+mn-ea"/>
                <a:cs typeface="+mn-cs"/>
              </a:rPr>
              <a:t>entercritical</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exitcritical</a:t>
            </a:r>
            <a:r>
              <a:rPr lang="en-US" sz="1200" kern="1200" baseline="0" dirty="0">
                <a:solidFill>
                  <a:schemeClr val="tx1"/>
                </a:solidFill>
                <a:latin typeface="+mn-lt"/>
                <a:ea typeface="+mn-ea"/>
                <a:cs typeface="+mn-cs"/>
              </a:rPr>
              <a:t> . Each function takes as an argument the name of the resource that is the subject of competition. Any process that attempts to enter its critical section while another process is in its critical section, for the same resource, is made to wait.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remains to examine specific mechanisms for providing the functions </a:t>
            </a:r>
            <a:r>
              <a:rPr lang="en-US" sz="1200" kern="1200" baseline="0" dirty="0" err="1">
                <a:solidFill>
                  <a:schemeClr val="tx1"/>
                </a:solidFill>
                <a:latin typeface="+mn-lt"/>
                <a:ea typeface="+mn-ea"/>
                <a:cs typeface="+mn-cs"/>
              </a:rPr>
              <a:t>entercritical</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exitcritical</a:t>
            </a:r>
            <a:r>
              <a:rPr lang="en-US" sz="1200" kern="1200" baseline="0" dirty="0">
                <a:solidFill>
                  <a:schemeClr val="tx1"/>
                </a:solidFill>
                <a:latin typeface="+mn-lt"/>
                <a:ea typeface="+mn-ea"/>
                <a:cs typeface="+mn-cs"/>
              </a:rPr>
              <a:t> . For the moment, we defer this issue while we consider the other cases of process interaction.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422117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case of cooperation by sharing</a:t>
            </a:r>
          </a:p>
          <a:p>
            <a:r>
              <a:rPr lang="en-US" sz="1200" kern="1200" baseline="0" dirty="0">
                <a:solidFill>
                  <a:schemeClr val="tx1"/>
                </a:solidFill>
                <a:latin typeface="+mn-lt"/>
                <a:ea typeface="+mn-ea"/>
                <a:cs typeface="+mn-cs"/>
              </a:rPr>
              <a:t>covers processes that interact with other processes without being explicitly aware of</a:t>
            </a:r>
          </a:p>
          <a:p>
            <a:r>
              <a:rPr lang="en-US" sz="1200" kern="1200" baseline="0" dirty="0">
                <a:solidFill>
                  <a:schemeClr val="tx1"/>
                </a:solidFill>
                <a:latin typeface="+mn-lt"/>
                <a:ea typeface="+mn-ea"/>
                <a:cs typeface="+mn-cs"/>
              </a:rPr>
              <a:t>them. For example, multiple processes may have access to shared variables or to shared</a:t>
            </a:r>
          </a:p>
          <a:p>
            <a:r>
              <a:rPr lang="en-US" sz="1200" kern="1200" baseline="0" dirty="0">
                <a:solidFill>
                  <a:schemeClr val="tx1"/>
                </a:solidFill>
                <a:latin typeface="+mn-lt"/>
                <a:ea typeface="+mn-ea"/>
                <a:cs typeface="+mn-cs"/>
              </a:rPr>
              <a:t>files or databases. Processes may use and update the shared data without reference to</a:t>
            </a:r>
          </a:p>
          <a:p>
            <a:r>
              <a:rPr lang="en-US" sz="1200" kern="1200" baseline="0" dirty="0">
                <a:solidFill>
                  <a:schemeClr val="tx1"/>
                </a:solidFill>
                <a:latin typeface="+mn-lt"/>
                <a:ea typeface="+mn-ea"/>
                <a:cs typeface="+mn-cs"/>
              </a:rPr>
              <a:t>other processes, but know that other processes may have access to the same data. Thus</a:t>
            </a:r>
          </a:p>
          <a:p>
            <a:r>
              <a:rPr lang="en-US" sz="1200" kern="1200" baseline="0" dirty="0">
                <a:solidFill>
                  <a:schemeClr val="tx1"/>
                </a:solidFill>
                <a:latin typeface="+mn-lt"/>
                <a:ea typeface="+mn-ea"/>
                <a:cs typeface="+mn-cs"/>
              </a:rPr>
              <a:t>the processes must cooperate to ensure that the data they share are properly managed.</a:t>
            </a:r>
          </a:p>
          <a:p>
            <a:r>
              <a:rPr lang="en-US" sz="1200" kern="1200" baseline="0" dirty="0">
                <a:solidFill>
                  <a:schemeClr val="tx1"/>
                </a:solidFill>
                <a:latin typeface="+mn-lt"/>
                <a:ea typeface="+mn-ea"/>
                <a:cs typeface="+mn-cs"/>
              </a:rPr>
              <a:t>The control mechanisms must ensure the integrity of the shared data.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data are held on resources (devices, memory), the control problems</a:t>
            </a:r>
          </a:p>
          <a:p>
            <a:r>
              <a:rPr lang="en-US" sz="1200" kern="1200" baseline="0" dirty="0">
                <a:solidFill>
                  <a:schemeClr val="tx1"/>
                </a:solidFill>
                <a:latin typeface="+mn-lt"/>
                <a:ea typeface="+mn-ea"/>
                <a:cs typeface="+mn-cs"/>
              </a:rPr>
              <a:t>of mutual exclusion, deadlock, and starvation are again present. The only difference</a:t>
            </a:r>
          </a:p>
          <a:p>
            <a:r>
              <a:rPr lang="en-US" sz="1200" kern="1200" baseline="0" dirty="0">
                <a:solidFill>
                  <a:schemeClr val="tx1"/>
                </a:solidFill>
                <a:latin typeface="+mn-lt"/>
                <a:ea typeface="+mn-ea"/>
                <a:cs typeface="+mn-cs"/>
              </a:rPr>
              <a:t>is that data items may be accessed in two different modes, reading and writing, and</a:t>
            </a:r>
          </a:p>
          <a:p>
            <a:r>
              <a:rPr lang="en-US" sz="1200" kern="1200" baseline="0" dirty="0">
                <a:solidFill>
                  <a:schemeClr val="tx1"/>
                </a:solidFill>
                <a:latin typeface="+mn-lt"/>
                <a:ea typeface="+mn-ea"/>
                <a:cs typeface="+mn-cs"/>
              </a:rPr>
              <a:t>only writing operations must be mutually exclusive.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277320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 In the first two cases that</a:t>
            </a:r>
          </a:p>
          <a:p>
            <a:r>
              <a:rPr lang="en-US" sz="1200" kern="1200" baseline="0" dirty="0">
                <a:solidFill>
                  <a:schemeClr val="tx1"/>
                </a:solidFill>
                <a:latin typeface="+mn-lt"/>
                <a:ea typeface="+mn-ea"/>
                <a:cs typeface="+mn-cs"/>
              </a:rPr>
              <a:t>we have discussed, each process has its own isolated environment that does not</a:t>
            </a:r>
          </a:p>
          <a:p>
            <a:r>
              <a:rPr lang="en-US" sz="1200" kern="1200" baseline="0" dirty="0">
                <a:solidFill>
                  <a:schemeClr val="tx1"/>
                </a:solidFill>
                <a:latin typeface="+mn-lt"/>
                <a:ea typeface="+mn-ea"/>
                <a:cs typeface="+mn-cs"/>
              </a:rPr>
              <a:t>include the other processes. The interactions among processes are indirect. In both</a:t>
            </a:r>
          </a:p>
          <a:p>
            <a:r>
              <a:rPr lang="en-US" sz="1200" kern="1200" baseline="0" dirty="0">
                <a:solidFill>
                  <a:schemeClr val="tx1"/>
                </a:solidFill>
                <a:latin typeface="+mn-lt"/>
                <a:ea typeface="+mn-ea"/>
                <a:cs typeface="+mn-cs"/>
              </a:rPr>
              <a:t>cases, there is a sharing. In the case of competition, they are sharing resources without</a:t>
            </a:r>
          </a:p>
          <a:p>
            <a:r>
              <a:rPr lang="en-US" sz="1200" kern="1200" baseline="0" dirty="0">
                <a:solidFill>
                  <a:schemeClr val="tx1"/>
                </a:solidFill>
                <a:latin typeface="+mn-lt"/>
                <a:ea typeface="+mn-ea"/>
                <a:cs typeface="+mn-cs"/>
              </a:rPr>
              <a:t>being aware of the other processes. In the second case, they are sharing values, and</a:t>
            </a:r>
          </a:p>
          <a:p>
            <a:r>
              <a:rPr lang="en-US" sz="1200" kern="1200" baseline="0" dirty="0">
                <a:solidFill>
                  <a:schemeClr val="tx1"/>
                </a:solidFill>
                <a:latin typeface="+mn-lt"/>
                <a:ea typeface="+mn-ea"/>
                <a:cs typeface="+mn-cs"/>
              </a:rPr>
              <a:t>although each process is not explicitly aware of the other processes, it is aware of</a:t>
            </a:r>
          </a:p>
          <a:p>
            <a:r>
              <a:rPr lang="en-US" sz="1200" kern="1200" baseline="0" dirty="0">
                <a:solidFill>
                  <a:schemeClr val="tx1"/>
                </a:solidFill>
                <a:latin typeface="+mn-lt"/>
                <a:ea typeface="+mn-ea"/>
                <a:cs typeface="+mn-cs"/>
              </a:rPr>
              <a:t>the need to maintain data integrity. When processes cooperate by communication,</a:t>
            </a:r>
          </a:p>
          <a:p>
            <a:r>
              <a:rPr lang="en-US" sz="1200" kern="1200" baseline="0" dirty="0">
                <a:solidFill>
                  <a:schemeClr val="tx1"/>
                </a:solidFill>
                <a:latin typeface="+mn-lt"/>
                <a:ea typeface="+mn-ea"/>
                <a:cs typeface="+mn-cs"/>
              </a:rPr>
              <a:t>however, the various processes participate in a common effort that links all of the</a:t>
            </a:r>
          </a:p>
          <a:p>
            <a:r>
              <a:rPr lang="en-US" sz="1200" kern="1200" baseline="0" dirty="0">
                <a:solidFill>
                  <a:schemeClr val="tx1"/>
                </a:solidFill>
                <a:latin typeface="+mn-lt"/>
                <a:ea typeface="+mn-ea"/>
                <a:cs typeface="+mn-cs"/>
              </a:rPr>
              <a:t>processes. The communication provides a way to synchronize, or coordinate, the</a:t>
            </a:r>
          </a:p>
          <a:p>
            <a:r>
              <a:rPr lang="en-US" sz="1200" kern="1200" baseline="0" dirty="0">
                <a:solidFill>
                  <a:schemeClr val="tx1"/>
                </a:solidFill>
                <a:latin typeface="+mn-lt"/>
                <a:ea typeface="+mn-ea"/>
                <a:cs typeface="+mn-cs"/>
              </a:rPr>
              <a:t>various activities.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Typically, communication can be characterized as consisting of messages of</a:t>
            </a:r>
          </a:p>
          <a:p>
            <a:r>
              <a:rPr lang="en-US" sz="1200" kern="1200" baseline="0" dirty="0">
                <a:solidFill>
                  <a:schemeClr val="tx1"/>
                </a:solidFill>
                <a:latin typeface="+mn-lt"/>
                <a:ea typeface="+mn-ea"/>
                <a:cs typeface="+mn-cs"/>
              </a:rPr>
              <a:t>some sort. Primitives for sending and receiving messages may be provided as part of</a:t>
            </a:r>
          </a:p>
          <a:p>
            <a:r>
              <a:rPr lang="en-US" sz="1200" kern="1200" baseline="0" dirty="0">
                <a:solidFill>
                  <a:schemeClr val="tx1"/>
                </a:solidFill>
                <a:latin typeface="+mn-lt"/>
                <a:ea typeface="+mn-ea"/>
                <a:cs typeface="+mn-cs"/>
              </a:rPr>
              <a:t>the programming language or provided by the OS kernel.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nothing is shared between processes in the act of passing messages,</a:t>
            </a:r>
          </a:p>
          <a:p>
            <a:r>
              <a:rPr lang="en-US" sz="1200" kern="1200" baseline="0" dirty="0">
                <a:solidFill>
                  <a:schemeClr val="tx1"/>
                </a:solidFill>
                <a:latin typeface="+mn-lt"/>
                <a:ea typeface="+mn-ea"/>
                <a:cs typeface="+mn-cs"/>
              </a:rPr>
              <a:t>mutual exclusion is not a control requirement for this sort of cooperation. However,</a:t>
            </a:r>
          </a:p>
          <a:p>
            <a:r>
              <a:rPr lang="en-US" sz="1200" kern="1200" baseline="0" dirty="0">
                <a:solidFill>
                  <a:schemeClr val="tx1"/>
                </a:solidFill>
                <a:latin typeface="+mn-lt"/>
                <a:ea typeface="+mn-ea"/>
                <a:cs typeface="+mn-cs"/>
              </a:rPr>
              <a:t>the problems of deadlock and starvation are still present. As an example of deadlock,</a:t>
            </a:r>
          </a:p>
          <a:p>
            <a:r>
              <a:rPr lang="en-US" sz="1200" kern="1200" baseline="0" dirty="0">
                <a:solidFill>
                  <a:schemeClr val="tx1"/>
                </a:solidFill>
                <a:latin typeface="+mn-lt"/>
                <a:ea typeface="+mn-ea"/>
                <a:cs typeface="+mn-cs"/>
              </a:rPr>
              <a:t>two processes may be blocked, each waiting for a communication from the other. As</a:t>
            </a:r>
          </a:p>
          <a:p>
            <a:r>
              <a:rPr lang="en-US" sz="1200" kern="1200" baseline="0" dirty="0">
                <a:solidFill>
                  <a:schemeClr val="tx1"/>
                </a:solidFill>
                <a:latin typeface="+mn-lt"/>
                <a:ea typeface="+mn-ea"/>
                <a:cs typeface="+mn-cs"/>
              </a:rPr>
              <a:t>an example of starvation, consider three processes, P1, P2, and P3, that exhibit the</a:t>
            </a:r>
          </a:p>
          <a:p>
            <a:r>
              <a:rPr lang="en-US" sz="1200" kern="1200" baseline="0" dirty="0">
                <a:solidFill>
                  <a:schemeClr val="tx1"/>
                </a:solidFill>
                <a:latin typeface="+mn-lt"/>
                <a:ea typeface="+mn-ea"/>
                <a:cs typeface="+mn-cs"/>
              </a:rPr>
              <a:t>following behavior. P1 is repeatedly attempting to communicate with either P2 or</a:t>
            </a:r>
          </a:p>
          <a:p>
            <a:r>
              <a:rPr lang="en-US" sz="1200" kern="1200" baseline="0" dirty="0">
                <a:solidFill>
                  <a:schemeClr val="tx1"/>
                </a:solidFill>
                <a:latin typeface="+mn-lt"/>
                <a:ea typeface="+mn-ea"/>
                <a:cs typeface="+mn-cs"/>
              </a:rPr>
              <a:t>P3, and P2 and P3 are both attempting to communicate with P1. A sequence could</a:t>
            </a:r>
          </a:p>
          <a:p>
            <a:r>
              <a:rPr lang="en-US" sz="1200" kern="1200" baseline="0" dirty="0">
                <a:solidFill>
                  <a:schemeClr val="tx1"/>
                </a:solidFill>
                <a:latin typeface="+mn-lt"/>
                <a:ea typeface="+mn-ea"/>
                <a:cs typeface="+mn-cs"/>
              </a:rPr>
              <a:t>arise in which P1 and P2 exchange information repeatedly, while P3 is blocked waiting</a:t>
            </a:r>
          </a:p>
          <a:p>
            <a:r>
              <a:rPr lang="en-US" sz="1200" kern="1200" baseline="0" dirty="0">
                <a:solidFill>
                  <a:schemeClr val="tx1"/>
                </a:solidFill>
                <a:latin typeface="+mn-lt"/>
                <a:ea typeface="+mn-ea"/>
                <a:cs typeface="+mn-cs"/>
              </a:rPr>
              <a:t>for a communication from P1. There is no deadlock, because P1 remains active,</a:t>
            </a:r>
          </a:p>
          <a:p>
            <a:r>
              <a:rPr lang="en-US" sz="1200" kern="1200" baseline="0" dirty="0">
                <a:solidFill>
                  <a:schemeClr val="tx1"/>
                </a:solidFill>
                <a:latin typeface="+mn-lt"/>
                <a:ea typeface="+mn-ea"/>
                <a:cs typeface="+mn-cs"/>
              </a:rPr>
              <a:t>but P3 is starved.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85486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mn-lt"/>
                <a:ea typeface="+mn-ea"/>
                <a:cs typeface="+mn-cs"/>
              </a:rPr>
              <a:t>Any facility or capability that is to provide support for mutual exclusion should</a:t>
            </a:r>
          </a:p>
          <a:p>
            <a:r>
              <a:rPr lang="en-US" sz="1200" b="0" kern="1200" baseline="0" dirty="0">
                <a:solidFill>
                  <a:schemeClr val="tx1"/>
                </a:solidFill>
                <a:latin typeface="+mn-lt"/>
                <a:ea typeface="+mn-ea"/>
                <a:cs typeface="+mn-cs"/>
              </a:rPr>
              <a:t>meet the following requirements: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Mutual exclusion must be enforced: Only one process at a time is allowed into</a:t>
            </a:r>
          </a:p>
          <a:p>
            <a:r>
              <a:rPr lang="en-US" sz="1200" b="0" kern="1200" baseline="0" dirty="0">
                <a:solidFill>
                  <a:schemeClr val="tx1"/>
                </a:solidFill>
                <a:latin typeface="+mn-lt"/>
                <a:ea typeface="+mn-ea"/>
                <a:cs typeface="+mn-cs"/>
              </a:rPr>
              <a:t>its critical section, among all processes that have critical sections for the same resource or shared object.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process that halts in its noncritical section must do so without interfering</a:t>
            </a:r>
          </a:p>
          <a:p>
            <a:r>
              <a:rPr lang="en-US" sz="1200" b="0" kern="1200" baseline="0" dirty="0">
                <a:solidFill>
                  <a:schemeClr val="tx1"/>
                </a:solidFill>
                <a:latin typeface="+mn-lt"/>
                <a:ea typeface="+mn-ea"/>
                <a:cs typeface="+mn-cs"/>
              </a:rPr>
              <a:t>with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must not be possible for a process requiring access to a critical section to be</a:t>
            </a:r>
          </a:p>
          <a:p>
            <a:r>
              <a:rPr lang="en-US" sz="1200" b="0" kern="1200" baseline="0" dirty="0">
                <a:solidFill>
                  <a:schemeClr val="tx1"/>
                </a:solidFill>
                <a:latin typeface="+mn-lt"/>
                <a:ea typeface="+mn-ea"/>
                <a:cs typeface="+mn-cs"/>
              </a:rPr>
              <a:t>delayed indefinitely: no deadlock or starvation.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When no process is in a critical section, any process that requests entry to its</a:t>
            </a:r>
          </a:p>
          <a:p>
            <a:r>
              <a:rPr lang="en-US" sz="1200" b="0" kern="1200" baseline="0" dirty="0">
                <a:solidFill>
                  <a:schemeClr val="tx1"/>
                </a:solidFill>
                <a:latin typeface="+mn-lt"/>
                <a:ea typeface="+mn-ea"/>
                <a:cs typeface="+mn-cs"/>
              </a:rPr>
              <a:t>critical section must be permitted to enter without delay.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No assumptions are made about relative process speeds or number of processors.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A process remains inside its critical section for a finite time only.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There are a number of ways in which the requirements for mutual exclusion can be satisfied. One approach is to leave the responsibility with the processes that wish to execute concurrently. Processes, whether they are system programs or application programs, would be required to coordinate with one another to enforce mutual exclusion, with no support from the programming language or the OS. We can refer to these as software approaches. Although this approach is prone to high processing overhead and bugs, it is nevertheless useful to examine such approaches to gain a better understanding of the complexity of concurrent processing. This topic was covered in the preceding section. A second approach involves the use of special purpose machine instructions. These have the advantage of reducing overhead but nevertheless will be shown to be unattractive as a general-purpose solution; they are covered in Section 5.3 . A third approach is to provide some level of support within the OS or a programming language. Three of the most important such approaches are examined in Sections 5.4 through 5.6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11067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 central themes of operating system design are all concerned with the management of processes and threads: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Multiprogramming: The management of multiple processes within a uniprocessor system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Multiprocessing : The management of multiple processes within a multiprocessor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Distributed processing: The management of multiple processes executing on multiple, distributed computer systems. The recent proliferation of clusters is a prime example of this type of system.</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02770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In a uniprocessor system, concurrent processes cannot have overlapped execution;</a:t>
            </a:r>
          </a:p>
          <a:p>
            <a:r>
              <a:rPr lang="en-US" sz="1200" kern="1200" baseline="0" dirty="0">
                <a:solidFill>
                  <a:schemeClr val="tx1"/>
                </a:solidFill>
                <a:latin typeface="+mn-lt"/>
                <a:ea typeface="+mn-ea"/>
                <a:cs typeface="+mn-cs"/>
              </a:rPr>
              <a:t>they can only be interleaved. Furthermore, a process will continue to run until it</a:t>
            </a:r>
          </a:p>
          <a:p>
            <a:r>
              <a:rPr lang="en-US" sz="1200" kern="1200" baseline="0" dirty="0">
                <a:solidFill>
                  <a:schemeClr val="tx1"/>
                </a:solidFill>
                <a:latin typeface="+mn-lt"/>
                <a:ea typeface="+mn-ea"/>
                <a:cs typeface="+mn-cs"/>
              </a:rPr>
              <a:t>invokes an OS service or until it is interrupted. Therefore, to guarantee mutual exclusion,</a:t>
            </a:r>
          </a:p>
          <a:p>
            <a:r>
              <a:rPr lang="en-US" sz="1200" kern="1200" baseline="0" dirty="0">
                <a:solidFill>
                  <a:schemeClr val="tx1"/>
                </a:solidFill>
                <a:latin typeface="+mn-lt"/>
                <a:ea typeface="+mn-ea"/>
                <a:cs typeface="+mn-cs"/>
              </a:rPr>
              <a:t>it is sufficient to prevent a process from being interrupted. This capability</a:t>
            </a:r>
          </a:p>
          <a:p>
            <a:r>
              <a:rPr lang="en-US" sz="1200" kern="1200" baseline="0" dirty="0">
                <a:solidFill>
                  <a:schemeClr val="tx1"/>
                </a:solidFill>
                <a:latin typeface="+mn-lt"/>
                <a:ea typeface="+mn-ea"/>
                <a:cs typeface="+mn-cs"/>
              </a:rPr>
              <a:t>can be provided in the form of primitives defined by the OS kernel for disabling and</a:t>
            </a:r>
          </a:p>
          <a:p>
            <a:r>
              <a:rPr lang="en-US" sz="1200" kern="1200" baseline="0" dirty="0">
                <a:solidFill>
                  <a:schemeClr val="tx1"/>
                </a:solidFill>
                <a:latin typeface="+mn-lt"/>
                <a:ea typeface="+mn-ea"/>
                <a:cs typeface="+mn-cs"/>
              </a:rPr>
              <a:t>enabling interrupts.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the critical section cannot be interrupted, mutual exclusion is guaranteed.</a:t>
            </a:r>
          </a:p>
          <a:p>
            <a:r>
              <a:rPr lang="en-US" sz="1200" kern="1200" baseline="0" dirty="0">
                <a:solidFill>
                  <a:schemeClr val="tx1"/>
                </a:solidFill>
                <a:latin typeface="+mn-lt"/>
                <a:ea typeface="+mn-ea"/>
                <a:cs typeface="+mn-cs"/>
              </a:rPr>
              <a:t>The price of this approach, however, is high. The efficiency of execution could</a:t>
            </a:r>
          </a:p>
          <a:p>
            <a:r>
              <a:rPr lang="en-US" sz="1200" kern="1200" baseline="0" dirty="0">
                <a:solidFill>
                  <a:schemeClr val="tx1"/>
                </a:solidFill>
                <a:latin typeface="+mn-lt"/>
                <a:ea typeface="+mn-ea"/>
                <a:cs typeface="+mn-cs"/>
              </a:rPr>
              <a:t>be noticeably degraded because the processor is limited in its ability to interleave</a:t>
            </a:r>
          </a:p>
          <a:p>
            <a:r>
              <a:rPr lang="en-US" sz="1200" kern="1200" baseline="0" dirty="0">
                <a:solidFill>
                  <a:schemeClr val="tx1"/>
                </a:solidFill>
                <a:latin typeface="+mn-lt"/>
                <a:ea typeface="+mn-ea"/>
                <a:cs typeface="+mn-cs"/>
              </a:rPr>
              <a:t>processes. Another problem is that this approach will not work in a multiprocessor</a:t>
            </a:r>
          </a:p>
          <a:p>
            <a:r>
              <a:rPr lang="en-US" sz="1200" kern="1200" baseline="0" dirty="0">
                <a:solidFill>
                  <a:schemeClr val="tx1"/>
                </a:solidFill>
                <a:latin typeface="+mn-lt"/>
                <a:ea typeface="+mn-ea"/>
                <a:cs typeface="+mn-cs"/>
              </a:rPr>
              <a:t>architecture. When the computer includes more than one processor, it is possible (and</a:t>
            </a:r>
          </a:p>
          <a:p>
            <a:r>
              <a:rPr lang="en-US" sz="1200" kern="1200" baseline="0" dirty="0">
                <a:solidFill>
                  <a:schemeClr val="tx1"/>
                </a:solidFill>
                <a:latin typeface="+mn-lt"/>
                <a:ea typeface="+mn-ea"/>
                <a:cs typeface="+mn-cs"/>
              </a:rPr>
              <a:t>typical) for more than one process to be executing at a time. In this case, disabled</a:t>
            </a:r>
          </a:p>
          <a:p>
            <a:r>
              <a:rPr lang="en-US" sz="1200" kern="1200" baseline="0" dirty="0">
                <a:solidFill>
                  <a:schemeClr val="tx1"/>
                </a:solidFill>
                <a:latin typeface="+mn-lt"/>
                <a:ea typeface="+mn-ea"/>
                <a:cs typeface="+mn-cs"/>
              </a:rPr>
              <a:t>interrupts do not guarantee mutual exclusion.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248986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version of the instruction checks a memory location ( *word ) against a test value ( </a:t>
            </a:r>
            <a:r>
              <a:rPr lang="en-US" sz="1200" kern="1200" baseline="0" dirty="0" err="1">
                <a:solidFill>
                  <a:schemeClr val="tx1"/>
                </a:solidFill>
                <a:latin typeface="+mn-lt"/>
                <a:ea typeface="+mn-ea"/>
                <a:cs typeface="+mn-cs"/>
              </a:rPr>
              <a:t>testval</a:t>
            </a:r>
            <a:r>
              <a:rPr lang="en-US" sz="1200" kern="1200" baseline="0" dirty="0">
                <a:solidFill>
                  <a:schemeClr val="tx1"/>
                </a:solidFill>
                <a:latin typeface="+mn-lt"/>
                <a:ea typeface="+mn-ea"/>
                <a:cs typeface="+mn-cs"/>
              </a:rPr>
              <a:t> ). If the memory location’s current value is </a:t>
            </a:r>
            <a:r>
              <a:rPr lang="en-US" sz="1200" kern="1200" baseline="0" dirty="0" err="1">
                <a:solidFill>
                  <a:schemeClr val="tx1"/>
                </a:solidFill>
                <a:latin typeface="+mn-lt"/>
                <a:ea typeface="+mn-ea"/>
                <a:cs typeface="+mn-cs"/>
              </a:rPr>
              <a:t>testval</a:t>
            </a:r>
            <a:r>
              <a:rPr lang="en-US" sz="1200" kern="1200" baseline="0" dirty="0">
                <a:solidFill>
                  <a:schemeClr val="tx1"/>
                </a:solidFill>
                <a:latin typeface="+mn-lt"/>
                <a:ea typeface="+mn-ea"/>
                <a:cs typeface="+mn-cs"/>
              </a:rPr>
              <a:t>, it is replaced with </a:t>
            </a:r>
            <a:r>
              <a:rPr lang="en-US" sz="1200" kern="1200" baseline="0" dirty="0" err="1">
                <a:solidFill>
                  <a:schemeClr val="tx1"/>
                </a:solidFill>
                <a:latin typeface="+mn-lt"/>
                <a:ea typeface="+mn-ea"/>
                <a:cs typeface="+mn-cs"/>
              </a:rPr>
              <a:t>newval</a:t>
            </a:r>
            <a:r>
              <a:rPr lang="en-US" sz="1200" kern="1200" baseline="0" dirty="0">
                <a:solidFill>
                  <a:schemeClr val="tx1"/>
                </a:solidFill>
                <a:latin typeface="+mn-lt"/>
                <a:ea typeface="+mn-ea"/>
                <a:cs typeface="+mn-cs"/>
              </a:rPr>
              <a:t> ; otherwise it is left unchanged. The old memory value is always returned; thus, the memory location has been updated if the returned value is the same as the test value. This atomic instruction therefore has two parts: A </a:t>
            </a:r>
            <a:r>
              <a:rPr lang="en-US" sz="1200" b="1" kern="1200" baseline="0" dirty="0">
                <a:solidFill>
                  <a:schemeClr val="tx1"/>
                </a:solidFill>
                <a:latin typeface="+mn-lt"/>
                <a:ea typeface="+mn-ea"/>
                <a:cs typeface="+mn-cs"/>
              </a:rPr>
              <a:t>compare is made </a:t>
            </a:r>
            <a:r>
              <a:rPr lang="en-US" sz="1200" kern="1200" baseline="0" dirty="0">
                <a:solidFill>
                  <a:schemeClr val="tx1"/>
                </a:solidFill>
                <a:latin typeface="+mn-lt"/>
                <a:ea typeface="+mn-ea"/>
                <a:cs typeface="+mn-cs"/>
              </a:rPr>
              <a:t>between a memory value and a test value; if the values are the same, a </a:t>
            </a:r>
            <a:r>
              <a:rPr lang="en-US" sz="1200" b="1" kern="1200" baseline="0" dirty="0">
                <a:solidFill>
                  <a:schemeClr val="tx1"/>
                </a:solidFill>
                <a:latin typeface="+mn-lt"/>
                <a:ea typeface="+mn-ea"/>
                <a:cs typeface="+mn-cs"/>
              </a:rPr>
              <a:t>swap occurs. </a:t>
            </a:r>
            <a:r>
              <a:rPr lang="en-US" sz="1200" kern="1200" baseline="0" dirty="0">
                <a:solidFill>
                  <a:schemeClr val="tx1"/>
                </a:solidFill>
                <a:latin typeface="+mn-lt"/>
                <a:ea typeface="+mn-ea"/>
                <a:cs typeface="+mn-cs"/>
              </a:rPr>
              <a:t>The entire </a:t>
            </a:r>
            <a:r>
              <a:rPr lang="en-US" sz="1200" kern="1200" baseline="0" dirty="0" err="1">
                <a:solidFill>
                  <a:schemeClr val="tx1"/>
                </a:solidFill>
                <a:latin typeface="+mn-lt"/>
                <a:ea typeface="+mn-ea"/>
                <a:cs typeface="+mn-cs"/>
              </a:rPr>
              <a:t>compare&amp;swap</a:t>
            </a:r>
            <a:r>
              <a:rPr lang="en-US" sz="1200" kern="1200" baseline="0" dirty="0">
                <a:solidFill>
                  <a:schemeClr val="tx1"/>
                </a:solidFill>
                <a:latin typeface="+mn-lt"/>
                <a:ea typeface="+mn-ea"/>
                <a:cs typeface="+mn-cs"/>
              </a:rPr>
              <a:t> function is carried out atomically—that is, it is not subject to interruption.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version of this instruction returns a Boolean value: true if the swap occurred; false otherwise. Some version of this instruction is available on nearly all processor families (x86, IA64, </a:t>
            </a:r>
            <a:r>
              <a:rPr lang="en-US" sz="1200" kern="1200" baseline="0" dirty="0" err="1">
                <a:solidFill>
                  <a:schemeClr val="tx1"/>
                </a:solidFill>
                <a:latin typeface="+mn-lt"/>
                <a:ea typeface="+mn-ea"/>
                <a:cs typeface="+mn-cs"/>
              </a:rPr>
              <a:t>sparc</a:t>
            </a:r>
            <a:r>
              <a:rPr lang="en-US" sz="1200" kern="1200" baseline="0" dirty="0">
                <a:solidFill>
                  <a:schemeClr val="tx1"/>
                </a:solidFill>
                <a:latin typeface="+mn-lt"/>
                <a:ea typeface="+mn-ea"/>
                <a:cs typeface="+mn-cs"/>
              </a:rPr>
              <a:t>, IBM </a:t>
            </a:r>
            <a:r>
              <a:rPr lang="en-US" sz="1200" kern="1200" baseline="0" dirty="0" err="1">
                <a:solidFill>
                  <a:schemeClr val="tx1"/>
                </a:solidFill>
                <a:latin typeface="+mn-lt"/>
                <a:ea typeface="+mn-ea"/>
                <a:cs typeface="+mn-cs"/>
              </a:rPr>
              <a:t>z</a:t>
            </a:r>
            <a:r>
              <a:rPr lang="en-US" sz="1200" kern="1200" baseline="0" dirty="0">
                <a:solidFill>
                  <a:schemeClr val="tx1"/>
                </a:solidFill>
                <a:latin typeface="+mn-lt"/>
                <a:ea typeface="+mn-ea"/>
                <a:cs typeface="+mn-cs"/>
              </a:rPr>
              <a:t> series, etc.), and most operating systems use this instruction for support of concurrency.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41067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This version of the instruction checks a memory location (*word) against a test value (testval). </a:t>
            </a:r>
          </a:p>
          <a:p>
            <a:endParaRPr lang="en-NZ" dirty="0"/>
          </a:p>
          <a:p>
            <a:r>
              <a:rPr lang="en-NZ" dirty="0"/>
              <a:t>If the memory location’s current value is testval, it is replaced with newval; </a:t>
            </a:r>
          </a:p>
          <a:p>
            <a:pPr lvl="1"/>
            <a:r>
              <a:rPr lang="en-NZ" dirty="0"/>
              <a:t>otherwise it is left unchanged. </a:t>
            </a:r>
          </a:p>
          <a:p>
            <a:pPr lvl="0"/>
            <a:endParaRPr lang="en-NZ" dirty="0"/>
          </a:p>
          <a:p>
            <a:pPr lvl="0"/>
            <a:r>
              <a:rPr lang="en-NZ" dirty="0"/>
              <a:t>The old memory value is always returned; </a:t>
            </a:r>
          </a:p>
          <a:p>
            <a:pPr lvl="1"/>
            <a:r>
              <a:rPr lang="en-NZ" dirty="0"/>
              <a:t>thus, the memory location has been updated if the returned value is the same as the test value.</a:t>
            </a:r>
          </a:p>
          <a:p>
            <a:pPr lvl="0"/>
            <a:endParaRPr lang="en-NZ" dirty="0"/>
          </a:p>
          <a:p>
            <a:pPr marL="228600" lvl="0" indent="-228600">
              <a:buAutoNum type="arabicParenR"/>
            </a:pPr>
            <a:r>
              <a:rPr lang="en-NZ" dirty="0"/>
              <a:t>A compare is made between a memory value and a test value; </a:t>
            </a:r>
          </a:p>
          <a:p>
            <a:pPr marL="228600" lvl="0" indent="-228600">
              <a:buAutoNum type="arabicParenR"/>
            </a:pPr>
            <a:r>
              <a:rPr lang="en-NZ" dirty="0"/>
              <a:t>if the values differ a swap occurs.</a:t>
            </a:r>
          </a:p>
          <a:p>
            <a:br>
              <a:rPr lang="en-NZ" dirty="0"/>
            </a:br>
            <a:r>
              <a:rPr lang="en-NZ" dirty="0"/>
              <a:t>The entire compare&amp;swap function is carried out atomically; </a:t>
            </a:r>
          </a:p>
          <a:p>
            <a:pPr lvl="1"/>
            <a:r>
              <a:rPr lang="en-NZ" dirty="0"/>
              <a:t>Ie  it is not subject</a:t>
            </a:r>
          </a:p>
          <a:p>
            <a:r>
              <a:rPr lang="en-NZ" dirty="0"/>
              <a:t>to interruption.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638910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The instruction exchanges the contents of a register with that of a memory location.</a:t>
            </a:r>
          </a:p>
          <a:p>
            <a:endParaRPr lang="en-NZ" dirty="0"/>
          </a:p>
          <a:p>
            <a:r>
              <a:rPr lang="en-NZ" dirty="0"/>
              <a:t>Both the Intel IA-32 architecture (Pentium) and the IA-64 architecture (Itanium) contain an XCHG instruction.</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97915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5.5a shows a mutual exclusion protocol based on the use of this instruction. A shared variable bolt is initialized to 0. The only process that may enter its critical section is one that finds bolt equal to 0. All other processes attempting to enter their critical section go into a busy waiting mode. The term </a:t>
            </a:r>
            <a:r>
              <a:rPr lang="en-US" sz="1200" b="1" kern="1200" baseline="0" dirty="0">
                <a:solidFill>
                  <a:schemeClr val="tx1"/>
                </a:solidFill>
                <a:latin typeface="+mn-lt"/>
                <a:ea typeface="+mn-ea"/>
                <a:cs typeface="+mn-cs"/>
              </a:rPr>
              <a:t>busy waiting , </a:t>
            </a:r>
            <a:r>
              <a:rPr lang="en-US" sz="1200" kern="1200" baseline="0" dirty="0">
                <a:solidFill>
                  <a:schemeClr val="tx1"/>
                </a:solidFill>
                <a:latin typeface="+mn-lt"/>
                <a:ea typeface="+mn-ea"/>
                <a:cs typeface="+mn-cs"/>
              </a:rPr>
              <a:t>or </a:t>
            </a:r>
            <a:r>
              <a:rPr lang="en-US" sz="1200" b="1" kern="1200" baseline="0" dirty="0">
                <a:solidFill>
                  <a:schemeClr val="tx1"/>
                </a:solidFill>
                <a:latin typeface="+mn-lt"/>
                <a:ea typeface="+mn-ea"/>
                <a:cs typeface="+mn-cs"/>
              </a:rPr>
              <a:t>spin waiting </a:t>
            </a:r>
            <a:r>
              <a:rPr lang="en-US" sz="1200" b="0" kern="1200" baseline="0" dirty="0">
                <a:solidFill>
                  <a:schemeClr val="tx1"/>
                </a:solidFill>
                <a:latin typeface="+mn-lt"/>
                <a:ea typeface="+mn-ea"/>
                <a:cs typeface="+mn-cs"/>
              </a:rPr>
              <a:t>, refers to a technique in which a process can do nothing until it gets </a:t>
            </a:r>
            <a:r>
              <a:rPr lang="en-US" sz="1200" kern="1200" baseline="0" dirty="0">
                <a:solidFill>
                  <a:schemeClr val="tx1"/>
                </a:solidFill>
                <a:latin typeface="+mn-lt"/>
                <a:ea typeface="+mn-ea"/>
                <a:cs typeface="+mn-cs"/>
              </a:rPr>
              <a:t>permission to enter its critical section but continues to execute an instruction or set of instructions that tests the appropriate variable to gain entrance. When a process leaves its critical section, it resets </a:t>
            </a:r>
            <a:r>
              <a:rPr lang="en-US" sz="1200" i="1" kern="1200" baseline="0" dirty="0">
                <a:solidFill>
                  <a:schemeClr val="tx1"/>
                </a:solidFill>
                <a:latin typeface="+mn-lt"/>
                <a:ea typeface="+mn-ea"/>
                <a:cs typeface="+mn-cs"/>
              </a:rPr>
              <a:t>bolt to 0; at this point one and only one of the waiting </a:t>
            </a:r>
            <a:r>
              <a:rPr lang="en-US" sz="1200" kern="1200" baseline="0" dirty="0">
                <a:solidFill>
                  <a:schemeClr val="tx1"/>
                </a:solidFill>
                <a:latin typeface="+mn-lt"/>
                <a:ea typeface="+mn-ea"/>
                <a:cs typeface="+mn-cs"/>
              </a:rPr>
              <a:t>processes is granted access to its critical section. The choice of process depends on which process happens to execute the compare &amp; swap instruction next.</a:t>
            </a:r>
            <a:endParaRPr lang="en-NZ" baseline="0" dirty="0"/>
          </a:p>
          <a:p>
            <a:pPr lvl="0"/>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Figure 5.5b shows a mutual exclusion protocol based on the use of an exchange instruction. A shared variable </a:t>
            </a:r>
            <a:r>
              <a:rPr lang="en-US" sz="1200" i="1" kern="1200" baseline="0" dirty="0">
                <a:solidFill>
                  <a:schemeClr val="tx1"/>
                </a:solidFill>
                <a:latin typeface="+mn-lt"/>
                <a:ea typeface="+mn-ea"/>
                <a:cs typeface="+mn-cs"/>
              </a:rPr>
              <a:t>bolt is initialized to 0. Each process uses a local variable key that is initialized to 1. The only process that may enter its critical section </a:t>
            </a:r>
            <a:r>
              <a:rPr lang="en-US" sz="1200" kern="1200" baseline="0" dirty="0">
                <a:solidFill>
                  <a:schemeClr val="tx1"/>
                </a:solidFill>
                <a:latin typeface="+mn-lt"/>
                <a:ea typeface="+mn-ea"/>
                <a:cs typeface="+mn-cs"/>
              </a:rPr>
              <a:t>is one that finds </a:t>
            </a:r>
            <a:r>
              <a:rPr lang="en-US" sz="1200" i="1" kern="1200" baseline="0" dirty="0">
                <a:solidFill>
                  <a:schemeClr val="tx1"/>
                </a:solidFill>
                <a:latin typeface="+mn-lt"/>
                <a:ea typeface="+mn-ea"/>
                <a:cs typeface="+mn-cs"/>
              </a:rPr>
              <a:t>bolt equal to 0. It excludes all other processes from the critical section </a:t>
            </a:r>
            <a:r>
              <a:rPr lang="en-US" sz="1200" kern="1200" baseline="0" dirty="0">
                <a:solidFill>
                  <a:schemeClr val="tx1"/>
                </a:solidFill>
                <a:latin typeface="+mn-lt"/>
                <a:ea typeface="+mn-ea"/>
                <a:cs typeface="+mn-cs"/>
              </a:rPr>
              <a:t>by setting </a:t>
            </a:r>
            <a:r>
              <a:rPr lang="en-US" sz="1200" i="1" kern="1200" baseline="0" dirty="0">
                <a:solidFill>
                  <a:schemeClr val="tx1"/>
                </a:solidFill>
                <a:latin typeface="+mn-lt"/>
                <a:ea typeface="+mn-ea"/>
                <a:cs typeface="+mn-cs"/>
              </a:rPr>
              <a:t>bolt to 1. When a process leaves its critical section, it resets bolt to 0, </a:t>
            </a:r>
            <a:r>
              <a:rPr lang="en-US" sz="1200" kern="1200" baseline="0" dirty="0">
                <a:solidFill>
                  <a:schemeClr val="tx1"/>
                </a:solidFill>
                <a:latin typeface="+mn-lt"/>
                <a:ea typeface="+mn-ea"/>
                <a:cs typeface="+mn-cs"/>
              </a:rPr>
              <a:t>allowing another process to gain access to its critical section.</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363077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 of a special machine instruction to enforce mutual exclusion has a number of 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applicable to any number of processes on either a single processor or multiple processors sharing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simple and therefore easy to verify.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can be used to support multiple critical sections; each critical section can be defined by its own variable.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493284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some serious disadvantages: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Busy waiting is employed: </a:t>
            </a:r>
            <a:r>
              <a:rPr lang="en-US" sz="1200" b="0" kern="1200" baseline="0" dirty="0">
                <a:solidFill>
                  <a:schemeClr val="tx1"/>
                </a:solidFill>
                <a:latin typeface="+mn-lt"/>
                <a:ea typeface="+mn-ea"/>
                <a:cs typeface="+mn-cs"/>
              </a:rPr>
              <a:t>Thus, while a process is waiting for access to a critical </a:t>
            </a:r>
            <a:r>
              <a:rPr lang="en-US" sz="1200" kern="1200" baseline="0" dirty="0">
                <a:solidFill>
                  <a:schemeClr val="tx1"/>
                </a:solidFill>
                <a:latin typeface="+mn-lt"/>
                <a:ea typeface="+mn-ea"/>
                <a:cs typeface="+mn-cs"/>
              </a:rPr>
              <a:t>section, it continues to consume processor time.</a:t>
            </a:r>
          </a:p>
          <a:p>
            <a:pPr>
              <a:buFont typeface="Arial"/>
              <a:buChar char="•"/>
            </a:pPr>
            <a:endParaRPr lang="en-US" sz="1200" b="1" kern="1200" baseline="0" dirty="0">
              <a:solidFill>
                <a:schemeClr val="tx1"/>
              </a:solidFill>
              <a:latin typeface="+mn-lt"/>
              <a:ea typeface="+mn-ea"/>
              <a:cs typeface="+mn-cs"/>
            </a:endParaRPr>
          </a:p>
          <a:p>
            <a:pPr>
              <a:buFont typeface="Arial"/>
              <a:buChar char="•"/>
            </a:pPr>
            <a:r>
              <a:rPr lang="en-US" sz="1200" b="1" kern="1200" baseline="0" dirty="0">
                <a:solidFill>
                  <a:schemeClr val="tx1"/>
                </a:solidFill>
                <a:latin typeface="+mn-lt"/>
                <a:ea typeface="+mn-ea"/>
                <a:cs typeface="+mn-cs"/>
              </a:rPr>
              <a:t>Starvation is possible: </a:t>
            </a:r>
            <a:r>
              <a:rPr lang="en-US" sz="1200" b="0" kern="1200" baseline="0" dirty="0">
                <a:solidFill>
                  <a:schemeClr val="tx1"/>
                </a:solidFill>
                <a:latin typeface="+mn-lt"/>
                <a:ea typeface="+mn-ea"/>
                <a:cs typeface="+mn-cs"/>
              </a:rPr>
              <a:t>When a process leaves a critical section and more than </a:t>
            </a:r>
            <a:r>
              <a:rPr lang="en-US" sz="1200" kern="1200" baseline="0" dirty="0">
                <a:solidFill>
                  <a:schemeClr val="tx1"/>
                </a:solidFill>
                <a:latin typeface="+mn-lt"/>
                <a:ea typeface="+mn-ea"/>
                <a:cs typeface="+mn-cs"/>
              </a:rPr>
              <a:t>one process is waiting, the selection of a waiting process is arbitrary. Thus, some process could indefinitely be denied access.</a:t>
            </a:r>
          </a:p>
          <a:p>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Deadlock is possible: </a:t>
            </a:r>
            <a:r>
              <a:rPr lang="en-US" sz="1200" b="0" kern="1200" baseline="0" dirty="0">
                <a:solidFill>
                  <a:schemeClr val="tx1"/>
                </a:solidFill>
                <a:latin typeface="+mn-lt"/>
                <a:ea typeface="+mn-ea"/>
                <a:cs typeface="+mn-cs"/>
              </a:rPr>
              <a:t>Consider the following scenario on a single-processor </a:t>
            </a:r>
            <a:r>
              <a:rPr lang="en-US" sz="1200" kern="1200" baseline="0" dirty="0">
                <a:solidFill>
                  <a:schemeClr val="tx1"/>
                </a:solidFill>
                <a:latin typeface="+mn-lt"/>
                <a:ea typeface="+mn-ea"/>
                <a:cs typeface="+mn-cs"/>
              </a:rPr>
              <a:t>system. Process P1 executes the special instruction (e.g., compare &amp; swap, exchange ) and enters its critical section. P1 is then interrupted to give the processor to P2, which has higher priority. If P2 now attempts to use the same resource as P1, it will be denied access because of the mutual exclusion mechanism. Thus, it will go into a busy waiting loop. However, P1 will never be dispatched because it is of lower priority than another ready process, P2.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drawbacks of both the software and hardware solutions just outlined, we need to look for other mechanisms.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926822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now turn to OS and programming language mechanisms that are used to provide concurrency. Table 5.3 summarizes mechanisms in common use. We begin, in this section, with semaphores. The next two sections discuss monitors and message passing. The other mechanisms in Table 5.3 are discussed when treating specific operating system examples, in Chapters 6 and 13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4162223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The first major advance in dealing with the problems of concurrent processes</a:t>
            </a:r>
          </a:p>
          <a:p>
            <a:r>
              <a:rPr lang="en-US" sz="1200" kern="1200" baseline="0" dirty="0">
                <a:solidFill>
                  <a:schemeClr val="tx1"/>
                </a:solidFill>
                <a:latin typeface="+mn-lt"/>
                <a:ea typeface="+mn-ea"/>
                <a:cs typeface="+mn-cs"/>
              </a:rPr>
              <a:t>came in 1965 with </a:t>
            </a:r>
            <a:r>
              <a:rPr lang="en-US" sz="1200" kern="1200" baseline="0" dirty="0" err="1">
                <a:solidFill>
                  <a:schemeClr val="tx1"/>
                </a:solidFill>
                <a:latin typeface="+mn-lt"/>
                <a:ea typeface="+mn-ea"/>
                <a:cs typeface="+mn-cs"/>
              </a:rPr>
              <a:t>Dijkstra’s</a:t>
            </a:r>
            <a:r>
              <a:rPr lang="en-US" sz="1200" kern="1200" baseline="0" dirty="0">
                <a:solidFill>
                  <a:schemeClr val="tx1"/>
                </a:solidFill>
                <a:latin typeface="+mn-lt"/>
                <a:ea typeface="+mn-ea"/>
                <a:cs typeface="+mn-cs"/>
              </a:rPr>
              <a:t> treatise [DIJK65].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was concerned with the</a:t>
            </a:r>
          </a:p>
          <a:p>
            <a:r>
              <a:rPr lang="en-US" sz="1200" kern="1200" baseline="0" dirty="0">
                <a:solidFill>
                  <a:schemeClr val="tx1"/>
                </a:solidFill>
                <a:latin typeface="+mn-lt"/>
                <a:ea typeface="+mn-ea"/>
                <a:cs typeface="+mn-cs"/>
              </a:rPr>
              <a:t>design of an OS as a collection of cooperating sequential processes, and with the</a:t>
            </a:r>
          </a:p>
          <a:p>
            <a:r>
              <a:rPr lang="en-US" sz="1200" kern="1200" baseline="0" dirty="0">
                <a:solidFill>
                  <a:schemeClr val="tx1"/>
                </a:solidFill>
                <a:latin typeface="+mn-lt"/>
                <a:ea typeface="+mn-ea"/>
                <a:cs typeface="+mn-cs"/>
              </a:rPr>
              <a:t>development of efficient and reliable mechanisms for supporting cooperation. These</a:t>
            </a:r>
          </a:p>
          <a:p>
            <a:r>
              <a:rPr lang="en-US" sz="1200" kern="1200" baseline="0" dirty="0">
                <a:solidFill>
                  <a:schemeClr val="tx1"/>
                </a:solidFill>
                <a:latin typeface="+mn-lt"/>
                <a:ea typeface="+mn-ea"/>
                <a:cs typeface="+mn-cs"/>
              </a:rPr>
              <a:t>mechanisms can just as readily be used by user processes if the processor and OS</a:t>
            </a:r>
          </a:p>
          <a:p>
            <a:r>
              <a:rPr lang="en-US" sz="1200" kern="1200" baseline="0" dirty="0">
                <a:solidFill>
                  <a:schemeClr val="tx1"/>
                </a:solidFill>
                <a:latin typeface="+mn-lt"/>
                <a:ea typeface="+mn-ea"/>
                <a:cs typeface="+mn-cs"/>
              </a:rPr>
              <a:t>make the mechanisms available.</a:t>
            </a:r>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fundamental principle is this: Two or more processes can cooperate by means of simple signals, such that a process can be forced to stop at a specified place until it has received a specific signal. Any complex coordination requirement can be satisfied by the appropriate structure of signals. For signaling, special variables called semaphores are used. To transmit a signal via semaphore </a:t>
            </a:r>
            <a:r>
              <a:rPr lang="en-US" sz="1200" b="0" kern="1200" baseline="0" dirty="0" err="1">
                <a:solidFill>
                  <a:schemeClr val="tx1"/>
                </a:solidFill>
                <a:latin typeface="+mn-lt"/>
                <a:ea typeface="+mn-ea"/>
                <a:cs typeface="+mn-cs"/>
              </a:rPr>
              <a:t>s</a:t>
            </a:r>
            <a:r>
              <a:rPr lang="en-US" sz="1200" b="0" kern="1200" baseline="0" dirty="0">
                <a:solidFill>
                  <a:schemeClr val="tx1"/>
                </a:solidFill>
                <a:latin typeface="+mn-lt"/>
                <a:ea typeface="+mn-ea"/>
                <a:cs typeface="+mn-cs"/>
              </a:rPr>
              <a:t> , a process executes the primitive </a:t>
            </a:r>
            <a:r>
              <a:rPr lang="en-US" sz="1200" b="0" kern="1200" baseline="0" dirty="0" err="1">
                <a:solidFill>
                  <a:schemeClr val="tx1"/>
                </a:solidFill>
                <a:latin typeface="+mn-lt"/>
                <a:ea typeface="+mn-ea"/>
                <a:cs typeface="+mn-cs"/>
              </a:rPr>
              <a:t>semSignal(s</a:t>
            </a:r>
            <a:r>
              <a:rPr lang="en-US" sz="1200" b="0" kern="1200" baseline="0" dirty="0">
                <a:solidFill>
                  <a:schemeClr val="tx1"/>
                </a:solidFill>
                <a:latin typeface="+mn-lt"/>
                <a:ea typeface="+mn-ea"/>
                <a:cs typeface="+mn-cs"/>
              </a:rPr>
              <a:t>) . To receive a signal via semaphore </a:t>
            </a:r>
            <a:r>
              <a:rPr lang="en-US" sz="1200" b="0" kern="1200" baseline="0" dirty="0" err="1">
                <a:solidFill>
                  <a:schemeClr val="tx1"/>
                </a:solidFill>
                <a:latin typeface="+mn-lt"/>
                <a:ea typeface="+mn-ea"/>
                <a:cs typeface="+mn-cs"/>
              </a:rPr>
              <a:t>s</a:t>
            </a:r>
            <a:r>
              <a:rPr lang="en-US" sz="1200" b="0" kern="1200" baseline="0" dirty="0">
                <a:solidFill>
                  <a:schemeClr val="tx1"/>
                </a:solidFill>
                <a:latin typeface="+mn-lt"/>
                <a:ea typeface="+mn-ea"/>
                <a:cs typeface="+mn-cs"/>
              </a:rPr>
              <a:t> , a process executes the primitive </a:t>
            </a:r>
            <a:r>
              <a:rPr lang="en-US" sz="1200" b="0" kern="1200" baseline="0" dirty="0" err="1">
                <a:solidFill>
                  <a:schemeClr val="tx1"/>
                </a:solidFill>
                <a:latin typeface="+mn-lt"/>
                <a:ea typeface="+mn-ea"/>
                <a:cs typeface="+mn-cs"/>
              </a:rPr>
              <a:t>semWait(s</a:t>
            </a:r>
            <a:r>
              <a:rPr lang="en-US" sz="1200" b="0" kern="1200" baseline="0" dirty="0">
                <a:solidFill>
                  <a:schemeClr val="tx1"/>
                </a:solidFill>
                <a:latin typeface="+mn-lt"/>
                <a:ea typeface="+mn-ea"/>
                <a:cs typeface="+mn-cs"/>
              </a:rPr>
              <a:t>) ; if the corresponding signal has not yet been transmitted, the process is suspended until the transmission takes place.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To achieve the desired effect, we can view the semaphore as a variable that has an integer value upon which only three operations are defined: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semaphore may be initialized to a nonnegative integer value.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operation decrements the semaphore value. If the value becomes negative, then the process executing the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is blocked.</a:t>
            </a:r>
          </a:p>
          <a:p>
            <a:r>
              <a:rPr lang="en-US" sz="1200" b="0" kern="1200" baseline="0" dirty="0">
                <a:solidFill>
                  <a:schemeClr val="tx1"/>
                </a:solidFill>
                <a:latin typeface="+mn-lt"/>
                <a:ea typeface="+mn-ea"/>
                <a:cs typeface="+mn-cs"/>
              </a:rPr>
              <a:t>Otherwise, the process continues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a:t>
            </a:r>
            <a:r>
              <a:rPr lang="en-US" sz="1200" b="0" kern="1200" baseline="0" dirty="0" err="1">
                <a:solidFill>
                  <a:schemeClr val="tx1"/>
                </a:solidFill>
                <a:latin typeface="+mn-lt"/>
                <a:ea typeface="+mn-ea"/>
                <a:cs typeface="+mn-cs"/>
              </a:rPr>
              <a:t>semSignal</a:t>
            </a:r>
            <a:r>
              <a:rPr lang="en-US" sz="1200" b="0" kern="1200" baseline="0" dirty="0">
                <a:solidFill>
                  <a:schemeClr val="tx1"/>
                </a:solidFill>
                <a:latin typeface="+mn-lt"/>
                <a:ea typeface="+mn-ea"/>
                <a:cs typeface="+mn-cs"/>
              </a:rPr>
              <a:t> operation increments the semaphore value. If the resulting value is less than or equal to zero, then a process blocked by a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operation, if any, is unblocked.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Other than these three operations, there is no way to inspect or manipulate semaphores.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We explain these operations as follows. To begin, the semaphore has a zero or positive value. If the value is positive, that value equals the number of processes that can issue a wait and immediately continue to execute. If the value is zero, either by initialization or because a number of processes equal to the initial semaphore value have issued a wait, the next process to issue a wait is blocked, and the semaphore value goes negative. Each subsequent wait drives the semaphore value further into minus territory. The negative value equals the number of processes waiting to be unblocked. Each signal unblocks one of the waiting processes when the semaphore value is negative.</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132860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[DOWN08] points out three interesting consequences of the semaphore definition: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general, there is no way to know before a process decrements a semaphore whether it will block or not.</a:t>
            </a:r>
          </a:p>
          <a:p>
            <a:pPr>
              <a:buFont typeface="Arial"/>
              <a:buChar char="•"/>
            </a:pPr>
            <a:endParaRPr lang="en-US" sz="1200" kern="1200" baseline="0" dirty="0">
              <a:solidFill>
                <a:schemeClr val="tx1"/>
              </a:solidFill>
              <a:latin typeface="+mn-lt"/>
              <a:ea typeface="+mn-ea"/>
              <a:cs typeface="+mn-cs"/>
            </a:endParaRPr>
          </a:p>
          <a:p>
            <a:pPr>
              <a:buFont typeface="Arial"/>
              <a:buChar char="•"/>
            </a:pPr>
            <a:r>
              <a:rPr lang="en-US" sz="1200" kern="1200" baseline="0" dirty="0">
                <a:solidFill>
                  <a:schemeClr val="tx1"/>
                </a:solidFill>
                <a:latin typeface="+mn-lt"/>
                <a:ea typeface="+mn-ea"/>
                <a:cs typeface="+mn-cs"/>
              </a:rPr>
              <a:t>After a process increments a semaphore and another process gets woken up, both processes continue running concurrently. There is no way to know which process, if either, will continue immediately on a uniprocessor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you signal a semaphore, you don’t necessarily know whether another process is waiting, so the number of unblocked processes may be zero or one.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415140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Fundamental to all of these areas, and fundamental to OS design, is concurrency. Concurrency encompasses a host of design issues, including communication among processes, sharing of and competing for resources (such as memory, files, and I/O access), synchronization of the activities of multiple processes, and allocation of processor time to processes. We shall see that these issues arise not just in multiprocessing and distributed processing environments but even in single-processor multiprogramming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Concurrency arises in three different contexts: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Multiple applications: </a:t>
            </a:r>
            <a:r>
              <a:rPr lang="en-US" sz="1200" b="0" kern="1200" baseline="0" dirty="0">
                <a:solidFill>
                  <a:schemeClr val="tx1"/>
                </a:solidFill>
                <a:latin typeface="+mn-lt"/>
                <a:ea typeface="+mn-ea"/>
                <a:cs typeface="+mn-cs"/>
              </a:rPr>
              <a:t>Multiprogramming was invented to allow processing </a:t>
            </a:r>
            <a:r>
              <a:rPr lang="en-US" sz="1200" kern="1200" baseline="0" dirty="0">
                <a:solidFill>
                  <a:schemeClr val="tx1"/>
                </a:solidFill>
                <a:latin typeface="+mn-lt"/>
                <a:ea typeface="+mn-ea"/>
                <a:cs typeface="+mn-cs"/>
              </a:rPr>
              <a:t>time to be dynamically shared among a number of active applications.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Structured applications: </a:t>
            </a:r>
            <a:r>
              <a:rPr lang="en-US" sz="1200" b="0" kern="1200" baseline="0" dirty="0">
                <a:solidFill>
                  <a:schemeClr val="tx1"/>
                </a:solidFill>
                <a:latin typeface="+mn-lt"/>
                <a:ea typeface="+mn-ea"/>
                <a:cs typeface="+mn-cs"/>
              </a:rPr>
              <a:t>As an extension of the principles of modular design </a:t>
            </a:r>
            <a:r>
              <a:rPr lang="en-US" sz="1200" kern="1200" baseline="0" dirty="0">
                <a:solidFill>
                  <a:schemeClr val="tx1"/>
                </a:solidFill>
                <a:latin typeface="+mn-lt"/>
                <a:ea typeface="+mn-ea"/>
                <a:cs typeface="+mn-cs"/>
              </a:rPr>
              <a:t>and structured programming, some applications can be effectively programmed as a set of concurrent processes.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Operating system structure: </a:t>
            </a:r>
            <a:r>
              <a:rPr lang="en-US" sz="1200" b="0" kern="1200" baseline="0" dirty="0">
                <a:solidFill>
                  <a:schemeClr val="tx1"/>
                </a:solidFill>
                <a:latin typeface="+mn-lt"/>
                <a:ea typeface="+mn-ea"/>
                <a:cs typeface="+mn-cs"/>
              </a:rPr>
              <a:t>The same structuring advantages apply to systems </a:t>
            </a:r>
            <a:r>
              <a:rPr lang="en-US" sz="1200" kern="1200" baseline="0" dirty="0">
                <a:solidFill>
                  <a:schemeClr val="tx1"/>
                </a:solidFill>
                <a:latin typeface="+mn-lt"/>
                <a:ea typeface="+mn-ea"/>
                <a:cs typeface="+mn-cs"/>
              </a:rPr>
              <a:t>programs, and we have seen that operating systems are themselves often implemented as a set of processes or threads.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2930618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5.6 suggests a more formal definition of the primitives for semaphores.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primitives are assumed to be atomic.</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53613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26752-CF21-421D-9449-03A904E7B825}" type="slidenum">
              <a:rPr lang="en-US">
                <a:solidFill>
                  <a:srgbClr val="000000"/>
                </a:solidFill>
              </a:rPr>
              <a:pPr/>
              <a:t>38</a:t>
            </a:fld>
            <a:endParaRPr lang="en-US">
              <a:solidFill>
                <a:srgbClr val="000000"/>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590038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F40DE-27DE-42CE-8FFD-4536389605B4}" type="slidenum">
              <a:rPr lang="en-US">
                <a:solidFill>
                  <a:srgbClr val="000000"/>
                </a:solidFill>
              </a:rPr>
              <a:pPr/>
              <a:t>39</a:t>
            </a:fld>
            <a:endParaRPr lang="en-US">
              <a:solidFill>
                <a:srgbClr val="000000"/>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795306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C7984-8E02-4DDA-9E47-147BBAA44843}" type="slidenum">
              <a:rPr lang="en-US">
                <a:solidFill>
                  <a:srgbClr val="000000"/>
                </a:solidFill>
              </a:rPr>
              <a:pPr/>
              <a:t>40</a:t>
            </a:fld>
            <a:endParaRPr lang="en-US">
              <a:solidFill>
                <a:srgbClr val="000000"/>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058104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27A69-951A-4B7D-B58B-2AF19DC28946}" type="slidenum">
              <a:rPr lang="en-US">
                <a:solidFill>
                  <a:srgbClr val="000000"/>
                </a:solidFill>
              </a:rPr>
              <a:pPr/>
              <a:t>41</a:t>
            </a:fld>
            <a:endParaRPr lang="en-US">
              <a:solidFill>
                <a:srgbClr val="000000"/>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699625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 more restricted version, known as the </a:t>
            </a:r>
            <a:r>
              <a:rPr lang="en-US" sz="1200" b="1" kern="1200" baseline="0" dirty="0">
                <a:solidFill>
                  <a:schemeClr val="tx1"/>
                </a:solidFill>
                <a:latin typeface="+mn-lt"/>
                <a:ea typeface="+mn-ea"/>
                <a:cs typeface="+mn-cs"/>
              </a:rPr>
              <a:t>binary semaphore , </a:t>
            </a:r>
            <a:r>
              <a:rPr lang="en-US" sz="1200" b="0" kern="1200" baseline="0" dirty="0">
                <a:solidFill>
                  <a:schemeClr val="tx1"/>
                </a:solidFill>
                <a:latin typeface="+mn-lt"/>
                <a:ea typeface="+mn-ea"/>
                <a:cs typeface="+mn-cs"/>
              </a:rPr>
              <a:t>is defined in Figure 5.7 . </a:t>
            </a:r>
            <a:r>
              <a:rPr lang="en-US" sz="1200" kern="1200" baseline="0" dirty="0">
                <a:solidFill>
                  <a:schemeClr val="tx1"/>
                </a:solidFill>
                <a:latin typeface="+mn-lt"/>
                <a:ea typeface="+mn-ea"/>
                <a:cs typeface="+mn-cs"/>
              </a:rPr>
              <a:t>A binary semaphore may only take on the values 0 and 1 and can be defined by the following three operations: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binary semaphore may be initialized to 0 or 1.</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a:t>
            </a:r>
            <a:r>
              <a:rPr lang="en-US" sz="1200" b="0" kern="1200" baseline="0" dirty="0" err="1">
                <a:solidFill>
                  <a:schemeClr val="tx1"/>
                </a:solidFill>
                <a:latin typeface="+mn-lt"/>
                <a:ea typeface="+mn-ea"/>
                <a:cs typeface="+mn-cs"/>
              </a:rPr>
              <a:t>semWaitB</a:t>
            </a:r>
            <a:r>
              <a:rPr lang="en-US" sz="1200" b="0" kern="1200" baseline="0" dirty="0">
                <a:solidFill>
                  <a:schemeClr val="tx1"/>
                </a:solidFill>
                <a:latin typeface="+mn-lt"/>
                <a:ea typeface="+mn-ea"/>
                <a:cs typeface="+mn-cs"/>
              </a:rPr>
              <a:t> operation checks the semaphore value</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If the value is zero, </a:t>
            </a:r>
            <a:r>
              <a:rPr lang="en-US" sz="1200" kern="1200" baseline="0" dirty="0">
                <a:solidFill>
                  <a:schemeClr val="tx1"/>
                </a:solidFill>
                <a:latin typeface="+mn-lt"/>
                <a:ea typeface="+mn-ea"/>
                <a:cs typeface="+mn-cs"/>
              </a:rPr>
              <a:t>then the process executing the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is blocked. If the value is one, then the value is changed to zero and the process continues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a:t>
            </a:r>
            <a:r>
              <a:rPr lang="en-US" sz="1200" b="0" kern="1200" baseline="0" dirty="0" err="1">
                <a:solidFill>
                  <a:schemeClr val="tx1"/>
                </a:solidFill>
                <a:latin typeface="+mn-lt"/>
                <a:ea typeface="+mn-ea"/>
                <a:cs typeface="+mn-cs"/>
              </a:rPr>
              <a:t>semSignalB</a:t>
            </a:r>
            <a:r>
              <a:rPr lang="en-US" sz="1200" b="0" kern="1200" baseline="0" dirty="0">
                <a:solidFill>
                  <a:schemeClr val="tx1"/>
                </a:solidFill>
                <a:latin typeface="+mn-lt"/>
                <a:ea typeface="+mn-ea"/>
                <a:cs typeface="+mn-cs"/>
              </a:rPr>
              <a:t> operation checks to see if any processes are blocked</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on this semaphore (semaphore value equals 0). If so, then a process blocked by a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operation is unblocked. If no processes are blocked, then the value of the semaphore is set to one.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principle, it should be easier to implement the binary semaphore, and it can be shown that it has the same expressive power as the general semaphore (see Problem 5.19). To contrast the two types of semaphores, the </a:t>
            </a:r>
            <a:r>
              <a:rPr lang="en-US" sz="1200" kern="1200" baseline="0" dirty="0" err="1">
                <a:solidFill>
                  <a:schemeClr val="tx1"/>
                </a:solidFill>
                <a:latin typeface="+mn-lt"/>
                <a:ea typeface="+mn-ea"/>
                <a:cs typeface="+mn-cs"/>
              </a:rPr>
              <a:t>nonbinary</a:t>
            </a:r>
            <a:r>
              <a:rPr lang="en-US" sz="1200" kern="1200" baseline="0" dirty="0">
                <a:solidFill>
                  <a:schemeClr val="tx1"/>
                </a:solidFill>
                <a:latin typeface="+mn-lt"/>
                <a:ea typeface="+mn-ea"/>
                <a:cs typeface="+mn-cs"/>
              </a:rPr>
              <a:t> semaphore is often referred to as either a </a:t>
            </a:r>
            <a:r>
              <a:rPr lang="en-US" sz="1200" b="1" kern="1200" baseline="0" dirty="0">
                <a:solidFill>
                  <a:schemeClr val="tx1"/>
                </a:solidFill>
                <a:latin typeface="+mn-lt"/>
                <a:ea typeface="+mn-ea"/>
                <a:cs typeface="+mn-cs"/>
              </a:rPr>
              <a:t>counting semaphore </a:t>
            </a:r>
            <a:r>
              <a:rPr lang="en-US" sz="1200" b="0" kern="1200" baseline="0" dirty="0">
                <a:solidFill>
                  <a:schemeClr val="tx1"/>
                </a:solidFill>
                <a:latin typeface="+mn-lt"/>
                <a:ea typeface="+mn-ea"/>
                <a:cs typeface="+mn-cs"/>
              </a:rPr>
              <a:t>or a</a:t>
            </a:r>
            <a:r>
              <a:rPr lang="en-US" sz="1200" b="1" kern="1200" baseline="0" dirty="0">
                <a:solidFill>
                  <a:schemeClr val="tx1"/>
                </a:solidFill>
                <a:latin typeface="+mn-lt"/>
                <a:ea typeface="+mn-ea"/>
                <a:cs typeface="+mn-cs"/>
              </a:rPr>
              <a:t> general semaphore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concept related to the binary semaphore is the mutual exclusion lock</a:t>
            </a: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a programming flag used to grab and release an object. When</a:t>
            </a:r>
          </a:p>
          <a:p>
            <a:r>
              <a:rPr lang="en-US" sz="1200" kern="1200" baseline="0" dirty="0">
                <a:solidFill>
                  <a:schemeClr val="tx1"/>
                </a:solidFill>
                <a:latin typeface="+mn-lt"/>
                <a:ea typeface="+mn-ea"/>
                <a:cs typeface="+mn-cs"/>
              </a:rPr>
              <a:t>data are acquired that cannot be shared or processing is started that cannot be</a:t>
            </a:r>
          </a:p>
          <a:p>
            <a:r>
              <a:rPr lang="en-US" sz="1200" kern="1200" baseline="0" dirty="0">
                <a:solidFill>
                  <a:schemeClr val="tx1"/>
                </a:solidFill>
                <a:latin typeface="+mn-lt"/>
                <a:ea typeface="+mn-ea"/>
                <a:cs typeface="+mn-cs"/>
              </a:rPr>
              <a:t>performed simultaneously elsewhere in the system,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set to lock (typically</a:t>
            </a:r>
          </a:p>
          <a:p>
            <a:r>
              <a:rPr lang="en-US" sz="1200" kern="1200" baseline="0" dirty="0">
                <a:solidFill>
                  <a:schemeClr val="tx1"/>
                </a:solidFill>
                <a:latin typeface="+mn-lt"/>
                <a:ea typeface="+mn-ea"/>
                <a:cs typeface="+mn-cs"/>
              </a:rPr>
              <a:t>zero), which blocks other attempts to use it.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set to unlock</a:t>
            </a:r>
          </a:p>
          <a:p>
            <a:r>
              <a:rPr lang="en-US" sz="1200" kern="1200" baseline="0" dirty="0">
                <a:solidFill>
                  <a:schemeClr val="tx1"/>
                </a:solidFill>
                <a:latin typeface="+mn-lt"/>
                <a:ea typeface="+mn-ea"/>
                <a:cs typeface="+mn-cs"/>
              </a:rPr>
              <a:t>when the data are no longer needed or the routine is finished. A key difference</a:t>
            </a:r>
          </a:p>
          <a:p>
            <a:r>
              <a:rPr lang="en-US" sz="1200" kern="1200" baseline="0" dirty="0">
                <a:solidFill>
                  <a:schemeClr val="tx1"/>
                </a:solidFill>
                <a:latin typeface="+mn-lt"/>
                <a:ea typeface="+mn-ea"/>
                <a:cs typeface="+mn-cs"/>
              </a:rPr>
              <a:t>between the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and a binary semaphore is that the process that locks the</a:t>
            </a:r>
          </a:p>
          <a:p>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(sets the value to zero) must be the one to unlock it (sets the value to 1). In</a:t>
            </a:r>
          </a:p>
          <a:p>
            <a:r>
              <a:rPr lang="en-US" sz="1200" kern="1200" baseline="0" dirty="0">
                <a:solidFill>
                  <a:schemeClr val="tx1"/>
                </a:solidFill>
                <a:latin typeface="+mn-lt"/>
                <a:ea typeface="+mn-ea"/>
                <a:cs typeface="+mn-cs"/>
              </a:rPr>
              <a:t>contrast, it is possible for one process to lock a binary semaphore and for another</a:t>
            </a:r>
          </a:p>
          <a:p>
            <a:r>
              <a:rPr lang="en-US" sz="1200" kern="1200" baseline="0" dirty="0">
                <a:solidFill>
                  <a:schemeClr val="tx1"/>
                </a:solidFill>
                <a:latin typeface="+mn-lt"/>
                <a:ea typeface="+mn-ea"/>
                <a:cs typeface="+mn-cs"/>
              </a:rPr>
              <a:t>to unlock it.</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4070105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both counting semaphores and binary semaphores, a queue is used to hold processes waiting on the semaphore. The question arises of the order in which processes are removed from such a queue. The fairest removal policy is first-in-first-out (FIFO): The process that has been blocked the longest is released from the queue first; a semaphore whose definition includes this policy is called a </a:t>
            </a:r>
            <a:r>
              <a:rPr lang="en-US" sz="1200" b="1" kern="1200" baseline="0" dirty="0">
                <a:solidFill>
                  <a:schemeClr val="tx1"/>
                </a:solidFill>
                <a:latin typeface="+mn-lt"/>
                <a:ea typeface="+mn-ea"/>
                <a:cs typeface="+mn-cs"/>
              </a:rPr>
              <a:t>strong semaphore . </a:t>
            </a:r>
            <a:r>
              <a:rPr lang="en-US" sz="1200" b="0" kern="1200" baseline="0" dirty="0">
                <a:solidFill>
                  <a:schemeClr val="tx1"/>
                </a:solidFill>
                <a:latin typeface="+mn-lt"/>
                <a:ea typeface="+mn-ea"/>
                <a:cs typeface="+mn-cs"/>
              </a:rPr>
              <a:t>A semaphore that does not specify the order in which processes </a:t>
            </a:r>
            <a:r>
              <a:rPr lang="en-US" sz="1200" kern="1200" baseline="0" dirty="0">
                <a:solidFill>
                  <a:schemeClr val="tx1"/>
                </a:solidFill>
                <a:latin typeface="+mn-lt"/>
                <a:ea typeface="+mn-ea"/>
                <a:cs typeface="+mn-cs"/>
              </a:rPr>
              <a:t>are removed from the queue is a </a:t>
            </a:r>
            <a:r>
              <a:rPr lang="en-US" sz="1200" b="1" kern="1200" baseline="0" dirty="0">
                <a:solidFill>
                  <a:schemeClr val="tx1"/>
                </a:solidFill>
                <a:latin typeface="+mn-lt"/>
                <a:ea typeface="+mn-ea"/>
                <a:cs typeface="+mn-cs"/>
              </a:rPr>
              <a:t>weak semaphore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3118566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5.8  is an example of the operation of a strong semaphore. Here processes A, B, and C depend on a result from process D. Initially (1), A is running;</a:t>
            </a:r>
          </a:p>
          <a:p>
            <a:r>
              <a:rPr lang="en-US" sz="1200" kern="1200" baseline="0" dirty="0">
                <a:solidFill>
                  <a:schemeClr val="tx1"/>
                </a:solidFill>
                <a:latin typeface="+mn-lt"/>
                <a:ea typeface="+mn-ea"/>
                <a:cs typeface="+mn-cs"/>
              </a:rPr>
              <a:t>B, C, and D are ready; and the semaphore count is 1, indicating that one of D’s results is available. When A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on semaphore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 </a:t>
            </a:r>
            <a:r>
              <a:rPr lang="en-US" sz="1200" kern="1200" baseline="0" dirty="0">
                <a:solidFill>
                  <a:schemeClr val="tx1"/>
                </a:solidFill>
                <a:latin typeface="+mn-lt"/>
                <a:ea typeface="+mn-ea"/>
                <a:cs typeface="+mn-cs"/>
              </a:rPr>
              <a:t>the semaphore decrements to 0, and A can continue to execute; subsequently it rejoins the ready queue. Then B runs (2), eventually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and is blocked, allowing D to run (3). When D completes a new result, it issues a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instruction, which allows B to move to the ready queue (4). D rejoins the ready queue and C begins to run (5) but is blocked when it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Similarly, A and B run and are blocked on the semaphore, allowing D to resume execution (6). When D has a result, it issues a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 which transfers C to the ready queue. Later cycles of D will release A and B from the Blocked state.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1970756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For the mutual exclusion algorithm discussed in the next subsection and illustrated in Figure 5.9 , strong semaphores guarantee freedom from starvation, while weak semaphores do not. We will assume strong semaphores because they are more convenient and because this is the form of semaphore typically provided by operating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5.9 shows a straightforward solution to the mutual exclusion problem using a semaphore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(compare Figure 5.4 ). Consider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processes, identified in the array P (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 all of which need access to the same resource. Each process has a critical section </a:t>
            </a:r>
            <a:r>
              <a:rPr lang="en-US" sz="1200" kern="1200" baseline="0" dirty="0">
                <a:solidFill>
                  <a:schemeClr val="tx1"/>
                </a:solidFill>
                <a:latin typeface="+mn-lt"/>
                <a:ea typeface="+mn-ea"/>
                <a:cs typeface="+mn-cs"/>
              </a:rPr>
              <a:t>used to access the resource. In each process, a </a:t>
            </a:r>
            <a:r>
              <a:rPr lang="en-US" sz="1200" kern="1200" baseline="0" dirty="0" err="1">
                <a:solidFill>
                  <a:schemeClr val="tx1"/>
                </a:solidFill>
                <a:latin typeface="+mn-lt"/>
                <a:ea typeface="+mn-ea"/>
                <a:cs typeface="+mn-cs"/>
              </a:rPr>
              <a:t>semWait(s</a:t>
            </a:r>
            <a:r>
              <a:rPr lang="en-US" sz="1200" kern="1200" baseline="0" dirty="0">
                <a:solidFill>
                  <a:schemeClr val="tx1"/>
                </a:solidFill>
                <a:latin typeface="+mn-lt"/>
                <a:ea typeface="+mn-ea"/>
                <a:cs typeface="+mn-cs"/>
              </a:rPr>
              <a:t>) is executed just before its critical section. If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becomes negative, the process is blocked. If the value is 1, then it is decremented to 0 and the process immediately enters its critical section; because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no longer positive, no other process will be able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semaphore is initialized to 1. Thus, the first process that executes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will be able to enter the critical section immediately, setting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to 0. Any other process attempting to enter the critical section will find it busy and will be blocked, setting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to –1. Any number of processes may attempt entry; each such unsuccessful attempt results in a further decrement of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 When the process that initially entered its critical section departs,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incremented and one of the blocked processes (if any) is removed from the queue of blocked processes associated with the semaphore and put in a Ready state. When it is next scheduled by the OS, it may enter the critical section.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3431937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5.10, based on one in [BACO03], shows a possible sequence for three</a:t>
            </a:r>
          </a:p>
          <a:p>
            <a:r>
              <a:rPr lang="en-US" sz="1200" kern="1200" baseline="0" dirty="0">
                <a:solidFill>
                  <a:schemeClr val="tx1"/>
                </a:solidFill>
                <a:latin typeface="+mn-lt"/>
                <a:ea typeface="+mn-ea"/>
                <a:cs typeface="+mn-cs"/>
              </a:rPr>
              <a:t>processes using the mutual exclusion discipline of Figure 5.9. In this example three</a:t>
            </a:r>
          </a:p>
          <a:p>
            <a:r>
              <a:rPr lang="en-US" sz="1200" kern="1200" baseline="0" dirty="0">
                <a:solidFill>
                  <a:schemeClr val="tx1"/>
                </a:solidFill>
                <a:latin typeface="+mn-lt"/>
                <a:ea typeface="+mn-ea"/>
                <a:cs typeface="+mn-cs"/>
              </a:rPr>
              <a:t>processes (A, B, C) access a shared resource protected by the semaphore lock .</a:t>
            </a:r>
          </a:p>
          <a:p>
            <a:r>
              <a:rPr lang="en-US" sz="1200" kern="1200" baseline="0" dirty="0">
                <a:solidFill>
                  <a:schemeClr val="tx1"/>
                </a:solidFill>
                <a:latin typeface="+mn-lt"/>
                <a:ea typeface="+mn-ea"/>
                <a:cs typeface="+mn-cs"/>
              </a:rPr>
              <a:t>Process A executes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(lock) ; because the semaphore has a value of 1 at</a:t>
            </a:r>
          </a:p>
          <a:p>
            <a:r>
              <a:rPr lang="en-US" sz="1200" kern="1200" baseline="0" dirty="0">
                <a:solidFill>
                  <a:schemeClr val="tx1"/>
                </a:solidFill>
                <a:latin typeface="+mn-lt"/>
                <a:ea typeface="+mn-ea"/>
                <a:cs typeface="+mn-cs"/>
              </a:rPr>
              <a:t>the time of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operation, A can immediately enter its critical section and</a:t>
            </a:r>
          </a:p>
          <a:p>
            <a:r>
              <a:rPr lang="en-US" sz="1200" kern="1200" baseline="0" dirty="0">
                <a:solidFill>
                  <a:schemeClr val="tx1"/>
                </a:solidFill>
                <a:latin typeface="+mn-lt"/>
                <a:ea typeface="+mn-ea"/>
                <a:cs typeface="+mn-cs"/>
              </a:rPr>
              <a:t>the semaphore takes on the value 0. While A is in its critical section, both B and</a:t>
            </a:r>
          </a:p>
          <a:p>
            <a:r>
              <a:rPr lang="en-US" sz="1200" kern="1200" baseline="0" dirty="0">
                <a:solidFill>
                  <a:schemeClr val="tx1"/>
                </a:solidFill>
                <a:latin typeface="+mn-lt"/>
                <a:ea typeface="+mn-ea"/>
                <a:cs typeface="+mn-cs"/>
              </a:rPr>
              <a:t>C perform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operation and are blocked pending the availability of the</a:t>
            </a:r>
          </a:p>
          <a:p>
            <a:r>
              <a:rPr lang="en-US" sz="1200" kern="1200" baseline="0" dirty="0">
                <a:solidFill>
                  <a:schemeClr val="tx1"/>
                </a:solidFill>
                <a:latin typeface="+mn-lt"/>
                <a:ea typeface="+mn-ea"/>
                <a:cs typeface="+mn-cs"/>
              </a:rPr>
              <a:t>semaphore. When A exits its critical section and performs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(lock) , B,</a:t>
            </a:r>
          </a:p>
          <a:p>
            <a:r>
              <a:rPr lang="en-US" sz="1200" kern="1200" baseline="0" dirty="0">
                <a:solidFill>
                  <a:schemeClr val="tx1"/>
                </a:solidFill>
                <a:latin typeface="+mn-lt"/>
                <a:ea typeface="+mn-ea"/>
                <a:cs typeface="+mn-cs"/>
              </a:rPr>
              <a:t>which was the first process in the queue, can now enter its critical section.</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18816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Table 5.1 lists some</a:t>
            </a:r>
          </a:p>
          <a:p>
            <a:r>
              <a:rPr lang="en-US" sz="1200" kern="1200" baseline="0" dirty="0">
                <a:solidFill>
                  <a:schemeClr val="tx1"/>
                </a:solidFill>
                <a:latin typeface="+mn-lt"/>
                <a:ea typeface="+mn-ea"/>
                <a:cs typeface="+mn-cs"/>
              </a:rPr>
              <a:t>key terms related to concurrency. A set of animations that illustrate concepts in this</a:t>
            </a:r>
          </a:p>
          <a:p>
            <a:r>
              <a:rPr lang="en-US" sz="1200" kern="1200" baseline="0" dirty="0">
                <a:solidFill>
                  <a:schemeClr val="tx1"/>
                </a:solidFill>
                <a:latin typeface="+mn-lt"/>
                <a:ea typeface="+mn-ea"/>
                <a:cs typeface="+mn-cs"/>
              </a:rPr>
              <a:t>chapter is available at the Companion website for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4079721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now examine one of the most common problems faced in concurrent processing: the producer/consumer problem. The general statement is this: There are one or more producers generating some type of data (records, characters) and placing these in a buffer. There is a single consumer that is taking items out of the buffer one at a time. The system is to be constrained to prevent the overlap of buffer operations. That is, only one agent (producer or consumer) may access the buffer at any one time. The problem is to make sure that the producer won’t try to add data into the buffer if it’s full and that the consumer won’t try to remove data from an empty buffer. We will look at a number of solutions to this problem to illustrate both the power and the pitfalls of semaphores.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680267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5.11 illustrates the structure of buffer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The producer can generate items and store them in the buffer at its own pace. Each time, an index ( </a:t>
            </a:r>
            <a:r>
              <a:rPr lang="en-US" sz="1200" i="1" kern="1200" baseline="0" dirty="0">
                <a:solidFill>
                  <a:schemeClr val="tx1"/>
                </a:solidFill>
                <a:latin typeface="+mn-lt"/>
                <a:ea typeface="+mn-ea"/>
                <a:cs typeface="+mn-cs"/>
              </a:rPr>
              <a:t>in ) into the </a:t>
            </a:r>
            <a:r>
              <a:rPr lang="en-US" sz="1200" kern="1200" baseline="0" dirty="0">
                <a:solidFill>
                  <a:schemeClr val="tx1"/>
                </a:solidFill>
                <a:latin typeface="+mn-lt"/>
                <a:ea typeface="+mn-ea"/>
                <a:cs typeface="+mn-cs"/>
              </a:rPr>
              <a:t>buffer is incremented. The consumer proceeds in a similar fashion but must make sure that it does not attempt to read from an empty buffer. Hence, the consumer makes sure that the producer has advanced beyond it ( </a:t>
            </a:r>
            <a:r>
              <a:rPr lang="en-US" sz="1200" i="1" kern="1200" baseline="0" dirty="0">
                <a:solidFill>
                  <a:schemeClr val="tx1"/>
                </a:solidFill>
                <a:latin typeface="+mn-lt"/>
                <a:ea typeface="+mn-ea"/>
                <a:cs typeface="+mn-cs"/>
              </a:rPr>
              <a:t>in &gt; out ) before proceeding.</a:t>
            </a:r>
            <a:endParaRPr lang="en-NZ" dirty="0"/>
          </a:p>
          <a:p>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2213971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Let us try to implement this system using binary semaphores. Figure 5.12 is a first attempt. Rather than deal with the indices </a:t>
            </a:r>
            <a:r>
              <a:rPr lang="en-US" sz="1200" i="1" kern="1200" baseline="0" dirty="0">
                <a:solidFill>
                  <a:schemeClr val="tx1"/>
                </a:solidFill>
                <a:latin typeface="+mn-lt"/>
                <a:ea typeface="+mn-ea"/>
                <a:cs typeface="+mn-cs"/>
              </a:rPr>
              <a:t>in and out , we can simply keep track </a:t>
            </a:r>
            <a:r>
              <a:rPr lang="en-US" sz="1200" kern="1200" baseline="0" dirty="0">
                <a:solidFill>
                  <a:schemeClr val="tx1"/>
                </a:solidFill>
                <a:latin typeface="+mn-lt"/>
                <a:ea typeface="+mn-ea"/>
                <a:cs typeface="+mn-cs"/>
              </a:rPr>
              <a:t>of the number of items in the buffer, using the integer variable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in – out ). The </a:t>
            </a:r>
            <a:r>
              <a:rPr lang="en-US" sz="1200" kern="1200" baseline="0" dirty="0">
                <a:solidFill>
                  <a:schemeClr val="tx1"/>
                </a:solidFill>
                <a:latin typeface="+mn-lt"/>
                <a:ea typeface="+mn-ea"/>
                <a:cs typeface="+mn-cs"/>
              </a:rPr>
              <a:t>semaphore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used to enforce mutual exclusion; the semaphore delay is used to force the consumer to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if the buffer is empty.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solution seems rather straightforward. The producer is free to add to the buffer at any time. It performs </a:t>
            </a:r>
            <a:r>
              <a:rPr lang="en-US" sz="1200" kern="1200" baseline="0" dirty="0" err="1">
                <a:solidFill>
                  <a:schemeClr val="tx1"/>
                </a:solidFill>
                <a:latin typeface="+mn-lt"/>
                <a:ea typeface="+mn-ea"/>
                <a:cs typeface="+mn-cs"/>
              </a:rPr>
              <a:t>semWaitB(s</a:t>
            </a:r>
            <a:r>
              <a:rPr lang="en-US" sz="1200" kern="1200" baseline="0" dirty="0">
                <a:solidFill>
                  <a:schemeClr val="tx1"/>
                </a:solidFill>
                <a:latin typeface="+mn-lt"/>
                <a:ea typeface="+mn-ea"/>
                <a:cs typeface="+mn-cs"/>
              </a:rPr>
              <a:t>) before appending and </a:t>
            </a:r>
            <a:r>
              <a:rPr lang="en-US" sz="1200" kern="1200" baseline="0" dirty="0" err="1">
                <a:solidFill>
                  <a:schemeClr val="tx1"/>
                </a:solidFill>
                <a:latin typeface="+mn-lt"/>
                <a:ea typeface="+mn-ea"/>
                <a:cs typeface="+mn-cs"/>
              </a:rPr>
              <a:t>semSignalB(s</a:t>
            </a:r>
            <a:r>
              <a:rPr lang="en-US" sz="1200" kern="1200" baseline="0" dirty="0">
                <a:solidFill>
                  <a:schemeClr val="tx1"/>
                </a:solidFill>
                <a:latin typeface="+mn-lt"/>
                <a:ea typeface="+mn-ea"/>
                <a:cs typeface="+mn-cs"/>
              </a:rPr>
              <a:t>) afterward to prevent the consumer or any other producer from accessing the buffer during the append operation. Also, while in the critical section, the producer increments the value of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If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1, then the buffer was empty just prior </a:t>
            </a:r>
            <a:r>
              <a:rPr lang="en-US" sz="1200" kern="1200" baseline="0" dirty="0">
                <a:solidFill>
                  <a:schemeClr val="tx1"/>
                </a:solidFill>
                <a:latin typeface="+mn-lt"/>
                <a:ea typeface="+mn-ea"/>
                <a:cs typeface="+mn-cs"/>
              </a:rPr>
              <a:t>to this append, so the producer performs </a:t>
            </a:r>
            <a:r>
              <a:rPr lang="en-US" sz="1200" kern="1200" baseline="0" dirty="0" err="1">
                <a:solidFill>
                  <a:schemeClr val="tx1"/>
                </a:solidFill>
                <a:latin typeface="+mn-lt"/>
                <a:ea typeface="+mn-ea"/>
                <a:cs typeface="+mn-cs"/>
              </a:rPr>
              <a:t>semSignalB(delay</a:t>
            </a:r>
            <a:r>
              <a:rPr lang="en-US" sz="1200" kern="1200" baseline="0" dirty="0">
                <a:solidFill>
                  <a:schemeClr val="tx1"/>
                </a:solidFill>
                <a:latin typeface="+mn-lt"/>
                <a:ea typeface="+mn-ea"/>
                <a:cs typeface="+mn-cs"/>
              </a:rPr>
              <a:t>) to alert the consumer of this fact. The consumer begins by waiting for the first item to be produced,</a:t>
            </a:r>
          </a:p>
          <a:p>
            <a:r>
              <a:rPr lang="en-US" sz="1200" kern="1200" baseline="0" dirty="0">
                <a:solidFill>
                  <a:schemeClr val="tx1"/>
                </a:solidFill>
                <a:latin typeface="+mn-lt"/>
                <a:ea typeface="+mn-ea"/>
                <a:cs typeface="+mn-cs"/>
              </a:rPr>
              <a:t>using </a:t>
            </a:r>
            <a:r>
              <a:rPr lang="en-US" sz="1200" kern="1200" baseline="0" dirty="0" err="1">
                <a:solidFill>
                  <a:schemeClr val="tx1"/>
                </a:solidFill>
                <a:latin typeface="+mn-lt"/>
                <a:ea typeface="+mn-ea"/>
                <a:cs typeface="+mn-cs"/>
              </a:rPr>
              <a:t>semWaitB(delay</a:t>
            </a:r>
            <a:r>
              <a:rPr lang="en-US" sz="1200" kern="1200" baseline="0" dirty="0">
                <a:solidFill>
                  <a:schemeClr val="tx1"/>
                </a:solidFill>
                <a:latin typeface="+mn-lt"/>
                <a:ea typeface="+mn-ea"/>
                <a:cs typeface="+mn-cs"/>
              </a:rPr>
              <a:t>) . It then takes an item and decrements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in its critical </a:t>
            </a:r>
            <a:r>
              <a:rPr lang="en-US" sz="1200" kern="1200" baseline="0" dirty="0">
                <a:solidFill>
                  <a:schemeClr val="tx1"/>
                </a:solidFill>
                <a:latin typeface="+mn-lt"/>
                <a:ea typeface="+mn-ea"/>
                <a:cs typeface="+mn-cs"/>
              </a:rPr>
              <a:t>section. If the producer is able to stay ahead of the consumer (a common situation), then the consumer will rarely block on the semaphore delay because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will usually </a:t>
            </a:r>
            <a:r>
              <a:rPr lang="en-US" sz="1200" kern="1200" baseline="0" dirty="0">
                <a:solidFill>
                  <a:schemeClr val="tx1"/>
                </a:solidFill>
                <a:latin typeface="+mn-lt"/>
                <a:ea typeface="+mn-ea"/>
                <a:cs typeface="+mn-cs"/>
              </a:rPr>
              <a:t>be positive. Hence both producer and consumer run smoothly.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however, a flaw in this program. When the consumer has exhausted the buffer, it needs to reset the delay semaphore so that it will be forced to wait until the producer has placed more items in the buffer. This is the purpose of the statement: </a:t>
            </a:r>
            <a:r>
              <a:rPr lang="en-US" sz="1200" b="1" kern="1200" baseline="0" dirty="0">
                <a:solidFill>
                  <a:schemeClr val="tx1"/>
                </a:solidFill>
                <a:latin typeface="+mn-lt"/>
                <a:ea typeface="+mn-ea"/>
                <a:cs typeface="+mn-cs"/>
              </a:rPr>
              <a:t>if </a:t>
            </a:r>
            <a:r>
              <a:rPr lang="en-US" sz="1200" b="1" i="1" kern="1200" baseline="0" dirty="0" err="1">
                <a:solidFill>
                  <a:schemeClr val="tx1"/>
                </a:solidFill>
                <a:latin typeface="+mn-lt"/>
                <a:ea typeface="+mn-ea"/>
                <a:cs typeface="+mn-cs"/>
              </a:rPr>
              <a:t>n</a:t>
            </a:r>
            <a:r>
              <a:rPr lang="en-US" sz="1200" b="1" i="1" kern="1200" baseline="0" dirty="0">
                <a:solidFill>
                  <a:schemeClr val="tx1"/>
                </a:solidFill>
                <a:latin typeface="+mn-lt"/>
                <a:ea typeface="+mn-ea"/>
                <a:cs typeface="+mn-cs"/>
              </a:rPr>
              <a:t> == 0 </a:t>
            </a:r>
            <a:r>
              <a:rPr lang="en-US" sz="1200" b="1" i="1" kern="1200" baseline="0" dirty="0" err="1">
                <a:solidFill>
                  <a:schemeClr val="tx1"/>
                </a:solidFill>
                <a:latin typeface="+mn-lt"/>
                <a:ea typeface="+mn-ea"/>
                <a:cs typeface="+mn-cs"/>
              </a:rPr>
              <a:t>semWaitB(delay</a:t>
            </a:r>
            <a:r>
              <a:rPr lang="en-US" sz="1200" b="1" i="1" kern="1200" baseline="0" dirty="0">
                <a:solidFill>
                  <a:schemeClr val="tx1"/>
                </a:solidFill>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1721974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 the scenario outlined in Table 5.4 . In line 14, the consumer fails to execute the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operation. The consumer did indeed exhaust the buffer and set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to 0 (line 8), but the producer has incremented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before the consumer can test it in line 14. The result is a </a:t>
            </a:r>
            <a:r>
              <a:rPr lang="en-US" sz="1200" kern="1200" baseline="0" dirty="0" err="1">
                <a:solidFill>
                  <a:schemeClr val="tx1"/>
                </a:solidFill>
                <a:latin typeface="+mn-lt"/>
                <a:ea typeface="+mn-ea"/>
                <a:cs typeface="+mn-cs"/>
              </a:rPr>
              <a:t>semSignalB</a:t>
            </a:r>
            <a:r>
              <a:rPr lang="en-US" sz="1200" kern="1200" baseline="0" dirty="0">
                <a:solidFill>
                  <a:schemeClr val="tx1"/>
                </a:solidFill>
                <a:latin typeface="+mn-lt"/>
                <a:ea typeface="+mn-ea"/>
                <a:cs typeface="+mn-cs"/>
              </a:rPr>
              <a:t> not matched by a prior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 The value of –1 for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in line 20 means that the consumer has </a:t>
            </a:r>
            <a:r>
              <a:rPr lang="en-US" sz="1200" kern="1200" baseline="0" dirty="0">
                <a:solidFill>
                  <a:schemeClr val="tx1"/>
                </a:solidFill>
                <a:latin typeface="+mn-lt"/>
                <a:ea typeface="+mn-ea"/>
                <a:cs typeface="+mn-cs"/>
              </a:rPr>
              <a:t>consumed an item from the buffer that does not exist. It would not do simply to move the conditional statement inside the critical section of the consumer because this</a:t>
            </a:r>
          </a:p>
          <a:p>
            <a:r>
              <a:rPr lang="en-US" sz="1200" kern="1200" baseline="0" dirty="0">
                <a:solidFill>
                  <a:schemeClr val="tx1"/>
                </a:solidFill>
                <a:latin typeface="+mn-lt"/>
                <a:ea typeface="+mn-ea"/>
                <a:cs typeface="+mn-cs"/>
              </a:rPr>
              <a:t>could lead to deadlock (e.g., after line 8 of Table 5.4 ).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1967508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fix for the problem is to introduce an auxiliary variable that can be set in the consumer’s critical section for use later on. This is shown in Figure 5.13 . A careful trace of the logic should convince you that deadlock can no longer occur.</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104454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somewhat cleaner solution can be obtained if general semaphores (also called counting semaphores) are used, as shown in Figure 5.14 . The variable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is now a semaphore. Its value still is equal to the number of items in the buffer. Suppose now that in transcribing this program, a mistake is made and the operations </a:t>
            </a:r>
            <a:r>
              <a:rPr lang="en-US" sz="1200" kern="1200" baseline="0" dirty="0" err="1">
                <a:solidFill>
                  <a:schemeClr val="tx1"/>
                </a:solidFill>
                <a:latin typeface="+mn-lt"/>
                <a:ea typeface="+mn-ea"/>
                <a:cs typeface="+mn-cs"/>
              </a:rPr>
              <a:t>semSignal(s</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semSignal(n</a:t>
            </a:r>
            <a:r>
              <a:rPr lang="en-US" sz="1200" kern="1200" baseline="0" dirty="0">
                <a:solidFill>
                  <a:schemeClr val="tx1"/>
                </a:solidFill>
                <a:latin typeface="+mn-lt"/>
                <a:ea typeface="+mn-ea"/>
                <a:cs typeface="+mn-cs"/>
              </a:rPr>
              <a:t>) are interchanged. This would require that the </a:t>
            </a:r>
            <a:r>
              <a:rPr lang="en-US" sz="1200" kern="1200" baseline="0" dirty="0" err="1">
                <a:solidFill>
                  <a:schemeClr val="tx1"/>
                </a:solidFill>
                <a:latin typeface="+mn-lt"/>
                <a:ea typeface="+mn-ea"/>
                <a:cs typeface="+mn-cs"/>
              </a:rPr>
              <a:t>semSignal(n</a:t>
            </a:r>
            <a:r>
              <a:rPr lang="en-US" sz="1200" kern="1200" baseline="0" dirty="0">
                <a:solidFill>
                  <a:schemeClr val="tx1"/>
                </a:solidFill>
                <a:latin typeface="+mn-lt"/>
                <a:ea typeface="+mn-ea"/>
                <a:cs typeface="+mn-cs"/>
              </a:rPr>
              <a:t>) operation be performed in the producer’s critical section without interruption by the consumer or another producer. Would this affect the program? No, because the consumer must wait on both semaphores before proceeding in any case.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2365292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Finally, let us add a new and realistic restriction to the producer/consumer problem: namely, that the buffer is finite. The buffer is treated as a circular storage ( Figure 5.15 ), and pointer values must be expressed modulo the size of the buffer.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413871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5.16 shows a solution using general semaphores. The semaphore </a:t>
            </a:r>
            <a:r>
              <a:rPr lang="en-US" sz="1200" i="1" kern="1200" baseline="0" dirty="0" err="1">
                <a:solidFill>
                  <a:schemeClr val="tx1"/>
                </a:solidFill>
                <a:latin typeface="+mn-lt"/>
                <a:ea typeface="+mn-ea"/>
                <a:cs typeface="+mn-cs"/>
              </a:rPr>
              <a:t>e</a:t>
            </a:r>
            <a:r>
              <a:rPr lang="en-US" sz="1200" i="1" kern="1200" baseline="0" dirty="0">
                <a:solidFill>
                  <a:schemeClr val="tx1"/>
                </a:solidFill>
                <a:latin typeface="+mn-lt"/>
                <a:ea typeface="+mn-ea"/>
                <a:cs typeface="+mn-cs"/>
              </a:rPr>
              <a:t> has </a:t>
            </a:r>
            <a:r>
              <a:rPr lang="en-US" sz="1200" kern="1200" baseline="0" dirty="0">
                <a:solidFill>
                  <a:schemeClr val="tx1"/>
                </a:solidFill>
                <a:latin typeface="+mn-lt"/>
                <a:ea typeface="+mn-ea"/>
                <a:cs typeface="+mn-cs"/>
              </a:rPr>
              <a:t>been added to keep track of the number of empty spaces.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3521563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was mentioned earlier, it is imperative that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operations be implemented as atomic primitives. One obvious way is to implement them in hardware or firmware. Failing this, a variety of schemes have been suggested. The essence of the problem is one of mutual exclusion: Only one process at a time may manipulate a semaphore with either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 Thus, any of the software schemes, such as Dekker’s algorithm or Peterson’s algorithm ( Appendix A ), could be used; this would entail a substantial processing overhead.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alternative is to use one of the hardware-supported schemes for mutual exclusion.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1141237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5.17 shows the use of a </a:t>
            </a:r>
            <a:r>
              <a:rPr lang="en-US" sz="1200" kern="1200" baseline="0" dirty="0" err="1">
                <a:solidFill>
                  <a:schemeClr val="tx1"/>
                </a:solidFill>
                <a:latin typeface="+mn-lt"/>
                <a:ea typeface="+mn-ea"/>
                <a:cs typeface="+mn-cs"/>
              </a:rPr>
              <a:t>compare&amp;swap</a:t>
            </a:r>
            <a:r>
              <a:rPr lang="en-US" sz="1200" kern="1200" baseline="0" dirty="0">
                <a:solidFill>
                  <a:schemeClr val="tx1"/>
                </a:solidFill>
                <a:latin typeface="+mn-lt"/>
                <a:ea typeface="+mn-ea"/>
                <a:cs typeface="+mn-cs"/>
              </a:rPr>
              <a:t>  instruction.</a:t>
            </a:r>
          </a:p>
          <a:p>
            <a:r>
              <a:rPr lang="en-US" sz="1200" kern="1200" baseline="0" dirty="0">
                <a:solidFill>
                  <a:schemeClr val="tx1"/>
                </a:solidFill>
                <a:latin typeface="+mn-lt"/>
                <a:ea typeface="+mn-ea"/>
                <a:cs typeface="+mn-cs"/>
              </a:rPr>
              <a:t>In this implementation, the semaphore is again a structure, as in Figure 5.6,</a:t>
            </a:r>
          </a:p>
          <a:p>
            <a:r>
              <a:rPr lang="en-US" sz="1200" kern="1200" baseline="0" dirty="0">
                <a:solidFill>
                  <a:schemeClr val="tx1"/>
                </a:solidFill>
                <a:latin typeface="+mn-lt"/>
                <a:ea typeface="+mn-ea"/>
                <a:cs typeface="+mn-cs"/>
              </a:rPr>
              <a:t>but now includes a new integer component, </a:t>
            </a:r>
            <a:r>
              <a:rPr lang="en-US" sz="1200" kern="1200" baseline="0" dirty="0" err="1">
                <a:solidFill>
                  <a:schemeClr val="tx1"/>
                </a:solidFill>
                <a:latin typeface="+mn-lt"/>
                <a:ea typeface="+mn-ea"/>
                <a:cs typeface="+mn-cs"/>
              </a:rPr>
              <a:t>s.flag</a:t>
            </a:r>
            <a:r>
              <a:rPr lang="en-US" sz="1200" kern="1200" baseline="0" dirty="0">
                <a:solidFill>
                  <a:schemeClr val="tx1"/>
                </a:solidFill>
                <a:latin typeface="+mn-lt"/>
                <a:ea typeface="+mn-ea"/>
                <a:cs typeface="+mn-cs"/>
              </a:rPr>
              <a:t> . Admittedly, this involves a form</a:t>
            </a:r>
          </a:p>
          <a:p>
            <a:r>
              <a:rPr lang="en-US" sz="1200" kern="1200" baseline="0" dirty="0">
                <a:solidFill>
                  <a:schemeClr val="tx1"/>
                </a:solidFill>
                <a:latin typeface="+mn-lt"/>
                <a:ea typeface="+mn-ea"/>
                <a:cs typeface="+mn-cs"/>
              </a:rPr>
              <a:t>of busy waiting. However,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operations are relatively</a:t>
            </a:r>
          </a:p>
          <a:p>
            <a:r>
              <a:rPr lang="en-US" sz="1200" kern="1200" baseline="0" dirty="0">
                <a:solidFill>
                  <a:schemeClr val="tx1"/>
                </a:solidFill>
                <a:latin typeface="+mn-lt"/>
                <a:ea typeface="+mn-ea"/>
                <a:cs typeface="+mn-cs"/>
              </a:rPr>
              <a:t>short, so the amount of busy waiting involved should be minor.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single-processor system, it is possible to inhibit interrupts for the duration</a:t>
            </a:r>
          </a:p>
          <a:p>
            <a:r>
              <a:rPr lang="en-US" sz="1200" kern="1200" baseline="0" dirty="0">
                <a:solidFill>
                  <a:schemeClr val="tx1"/>
                </a:solidFill>
                <a:latin typeface="+mn-lt"/>
                <a:ea typeface="+mn-ea"/>
                <a:cs typeface="+mn-cs"/>
              </a:rPr>
              <a:t>of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 as suggested in Figure 5.17b. Once</a:t>
            </a:r>
          </a:p>
          <a:p>
            <a:r>
              <a:rPr lang="en-US" sz="1200" kern="1200" baseline="0" dirty="0">
                <a:solidFill>
                  <a:schemeClr val="tx1"/>
                </a:solidFill>
                <a:latin typeface="+mn-lt"/>
                <a:ea typeface="+mn-ea"/>
                <a:cs typeface="+mn-cs"/>
              </a:rPr>
              <a:t>again, the relatively short duration of these operations means that this approach is</a:t>
            </a:r>
          </a:p>
          <a:p>
            <a:r>
              <a:rPr lang="en-US" sz="1200" kern="1200" baseline="0" dirty="0">
                <a:solidFill>
                  <a:schemeClr val="tx1"/>
                </a:solidFill>
                <a:latin typeface="+mn-lt"/>
                <a:ea typeface="+mn-ea"/>
                <a:cs typeface="+mn-cs"/>
              </a:rPr>
              <a:t>reasonable.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135843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Software approaches can be implemented for concurrent processes that execute on</a:t>
            </a:r>
          </a:p>
          <a:p>
            <a:r>
              <a:rPr lang="en-US" sz="1200" kern="1200" baseline="0" dirty="0">
                <a:solidFill>
                  <a:schemeClr val="tx1"/>
                </a:solidFill>
                <a:latin typeface="+mn-lt"/>
                <a:ea typeface="+mn-ea"/>
                <a:cs typeface="+mn-cs"/>
              </a:rPr>
              <a:t>a single-processor or a multiprocessor machine with shared main memory. These</a:t>
            </a:r>
          </a:p>
          <a:p>
            <a:r>
              <a:rPr lang="en-US" sz="1200" kern="1200" baseline="0" dirty="0">
                <a:solidFill>
                  <a:schemeClr val="tx1"/>
                </a:solidFill>
                <a:latin typeface="+mn-lt"/>
                <a:ea typeface="+mn-ea"/>
                <a:cs typeface="+mn-cs"/>
              </a:rPr>
              <a:t>approaches usually assume elementary mutual exclusion at the memory access level</a:t>
            </a:r>
          </a:p>
          <a:p>
            <a:r>
              <a:rPr lang="en-US" sz="1200" kern="1200" baseline="0" dirty="0">
                <a:solidFill>
                  <a:schemeClr val="tx1"/>
                </a:solidFill>
                <a:latin typeface="+mn-lt"/>
                <a:ea typeface="+mn-ea"/>
                <a:cs typeface="+mn-cs"/>
              </a:rPr>
              <a:t>([LAMP91], but see Problem 5.3). That is, simultaneous accesses (reading and/or</a:t>
            </a:r>
          </a:p>
          <a:p>
            <a:r>
              <a:rPr lang="en-US" sz="1200" kern="1200" baseline="0" dirty="0">
                <a:solidFill>
                  <a:schemeClr val="tx1"/>
                </a:solidFill>
                <a:latin typeface="+mn-lt"/>
                <a:ea typeface="+mn-ea"/>
                <a:cs typeface="+mn-cs"/>
              </a:rPr>
              <a:t>writing) to the same location in main memory are serialized by some sort of memory</a:t>
            </a:r>
          </a:p>
          <a:p>
            <a:r>
              <a:rPr lang="en-US" sz="1200" kern="1200" baseline="0" dirty="0">
                <a:solidFill>
                  <a:schemeClr val="tx1"/>
                </a:solidFill>
                <a:latin typeface="+mn-lt"/>
                <a:ea typeface="+mn-ea"/>
                <a:cs typeface="+mn-cs"/>
              </a:rPr>
              <a:t>arbiter, although the order of access granting is not specified ahead of time. Beyond</a:t>
            </a:r>
          </a:p>
          <a:p>
            <a:r>
              <a:rPr lang="en-US" sz="1200" kern="1200" baseline="0" dirty="0">
                <a:solidFill>
                  <a:schemeClr val="tx1"/>
                </a:solidFill>
                <a:latin typeface="+mn-lt"/>
                <a:ea typeface="+mn-ea"/>
                <a:cs typeface="+mn-cs"/>
              </a:rPr>
              <a:t>this, no support in the hardware, operating system, or programming language is</a:t>
            </a:r>
          </a:p>
          <a:p>
            <a:r>
              <a:rPr lang="en-US" sz="1200" kern="1200" baseline="0" dirty="0">
                <a:solidFill>
                  <a:schemeClr val="tx1"/>
                </a:solidFill>
                <a:latin typeface="+mn-lt"/>
                <a:ea typeface="+mn-ea"/>
                <a:cs typeface="+mn-cs"/>
              </a:rPr>
              <a:t>assumed.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[DIJK65] reported an algorithm for mutual exclusion for two processes,</a:t>
            </a:r>
          </a:p>
          <a:p>
            <a:r>
              <a:rPr lang="en-US" sz="1200" kern="1200" baseline="0" dirty="0">
                <a:solidFill>
                  <a:schemeClr val="tx1"/>
                </a:solidFill>
                <a:latin typeface="+mn-lt"/>
                <a:ea typeface="+mn-ea"/>
                <a:cs typeface="+mn-cs"/>
              </a:rPr>
              <a:t>designed by the Dutch mathematician Dekker. Following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we develop the</a:t>
            </a:r>
          </a:p>
          <a:p>
            <a:r>
              <a:rPr lang="en-US" sz="1200" kern="1200" baseline="0" dirty="0">
                <a:solidFill>
                  <a:schemeClr val="tx1"/>
                </a:solidFill>
                <a:latin typeface="+mn-lt"/>
                <a:ea typeface="+mn-ea"/>
                <a:cs typeface="+mn-cs"/>
              </a:rPr>
              <a:t>solution in stages. This approach has the advantage of illustrating many of the common</a:t>
            </a:r>
          </a:p>
          <a:p>
            <a:r>
              <a:rPr lang="en-US" sz="1200" kern="1200" baseline="0" dirty="0">
                <a:solidFill>
                  <a:schemeClr val="tx1"/>
                </a:solidFill>
                <a:latin typeface="+mn-lt"/>
                <a:ea typeface="+mn-ea"/>
                <a:cs typeface="+mn-cs"/>
              </a:rPr>
              <a:t>bugs encountered in developing concurrent programs.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1674753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monitor is a programming-language construct that provides equivalent functionality to that of semaphores and that is easier to control. The concept was first formally defined in [HOAR74]. The monitor construct has been implemented in a number of programming languages, including Concurrent Pascal, Pascal-Plus, Modula-2, Modula-3, and Java. It has also been implemented as a program library. This allows programmers to put a monitor lock on any object. In particular, for something like a linked list, you may want to lock all linked lists with one lock, or have one lock for each list, or have one lock for each element of each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monitor is a software module consisting of one or more procedures, an initialization sequence, and local data.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152725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The chief characteristics of a monitor are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local data variables are accessible only by the monitor’s procedures and</a:t>
            </a:r>
          </a:p>
          <a:p>
            <a:r>
              <a:rPr lang="en-US" sz="1200" kern="1200" baseline="0" dirty="0">
                <a:solidFill>
                  <a:schemeClr val="tx1"/>
                </a:solidFill>
                <a:latin typeface="+mn-lt"/>
                <a:ea typeface="+mn-ea"/>
                <a:cs typeface="+mn-cs"/>
              </a:rPr>
              <a:t>not by any external procedure.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process enters the monitor by invoking one of its procedures.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Only one process may be executing in the monitor at a time; any other processes</a:t>
            </a:r>
          </a:p>
          <a:p>
            <a:r>
              <a:rPr lang="en-US" sz="1200" kern="1200" baseline="0" dirty="0">
                <a:solidFill>
                  <a:schemeClr val="tx1"/>
                </a:solidFill>
                <a:latin typeface="+mn-lt"/>
                <a:ea typeface="+mn-ea"/>
                <a:cs typeface="+mn-cs"/>
              </a:rPr>
              <a:t>that have invoked the monitor are blocked, waiting for the monitor to become available.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first two characteristics are reminiscent of those for objects in object-oriented software. Indeed, an object-oriented OS or programming language can readily implement a monitor as an object with special characteristics.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By enforcing the discipline of one process at a time, the monitor is able to provide a mutual exclusion facility. The data variables in the monitor can be accessed by only one process at a time. Thus, a shared data structure can be protected by placing it in a monitor. If the data in a monitor represent some resource, then the monitor provides a mutual exclusion facility for accessing the resource.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be useful for concurrent processing, the monitor must include synchronization tools. For example, suppose a process invokes the monitor and, while in the</a:t>
            </a:r>
          </a:p>
          <a:p>
            <a:r>
              <a:rPr lang="en-US" sz="1200" kern="1200" baseline="0" dirty="0">
                <a:solidFill>
                  <a:schemeClr val="tx1"/>
                </a:solidFill>
                <a:latin typeface="+mn-lt"/>
                <a:ea typeface="+mn-ea"/>
                <a:cs typeface="+mn-cs"/>
              </a:rPr>
              <a:t>monitor, must be blocked until some condition is satisfied. A facility is needed by which the process is not only blocked but releases the monitor so that some other process may enter it. Later, when the condition is satisfied and the monitor is again available, the process needs to be resumed and allowed to reenter the monitor at the point of its suspension.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2005279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monitor supports synchronization by the use of </a:t>
            </a:r>
            <a:r>
              <a:rPr lang="en-US" sz="1200" b="1" kern="1200" baseline="0" dirty="0">
                <a:solidFill>
                  <a:schemeClr val="tx1"/>
                </a:solidFill>
                <a:latin typeface="+mn-lt"/>
                <a:ea typeface="+mn-ea"/>
                <a:cs typeface="+mn-cs"/>
              </a:rPr>
              <a:t>condition variables that are </a:t>
            </a:r>
            <a:r>
              <a:rPr lang="en-US" sz="1200" kern="1200" baseline="0" dirty="0">
                <a:solidFill>
                  <a:schemeClr val="tx1"/>
                </a:solidFill>
                <a:latin typeface="+mn-lt"/>
                <a:ea typeface="+mn-ea"/>
                <a:cs typeface="+mn-cs"/>
              </a:rPr>
              <a:t>contained within the monitor and accessible only within the monitor. Condition variables are a special data type in monitors, which are operated on by two functions: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cwait(c</a:t>
            </a:r>
            <a:r>
              <a:rPr lang="en-US" sz="1200" kern="1200" baseline="0" dirty="0">
                <a:solidFill>
                  <a:schemeClr val="tx1"/>
                </a:solidFill>
                <a:latin typeface="+mn-lt"/>
                <a:ea typeface="+mn-ea"/>
                <a:cs typeface="+mn-cs"/>
              </a:rPr>
              <a:t>) : Suspend execution of the calling process on condition </a:t>
            </a:r>
            <a:r>
              <a:rPr lang="en-US" sz="1200" i="1" kern="1200" baseline="0" dirty="0">
                <a:solidFill>
                  <a:schemeClr val="tx1"/>
                </a:solidFill>
                <a:latin typeface="+mn-lt"/>
                <a:ea typeface="+mn-ea"/>
                <a:cs typeface="+mn-cs"/>
              </a:rPr>
              <a:t>c . The monitor </a:t>
            </a:r>
            <a:r>
              <a:rPr lang="en-US" sz="1200" kern="1200" baseline="0" dirty="0">
                <a:solidFill>
                  <a:schemeClr val="tx1"/>
                </a:solidFill>
                <a:latin typeface="+mn-lt"/>
                <a:ea typeface="+mn-ea"/>
                <a:cs typeface="+mn-cs"/>
              </a:rPr>
              <a:t>is now available for use by another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csignal(c</a:t>
            </a:r>
            <a:r>
              <a:rPr lang="en-US" sz="1200" kern="1200" baseline="0" dirty="0">
                <a:solidFill>
                  <a:schemeClr val="tx1"/>
                </a:solidFill>
                <a:latin typeface="+mn-lt"/>
                <a:ea typeface="+mn-ea"/>
                <a:cs typeface="+mn-cs"/>
              </a:rPr>
              <a:t>) : Resume execution of some process blocked after a </a:t>
            </a:r>
            <a:r>
              <a:rPr lang="en-US" sz="1200" kern="1200" baseline="0" dirty="0" err="1">
                <a:solidFill>
                  <a:schemeClr val="tx1"/>
                </a:solidFill>
                <a:latin typeface="+mn-lt"/>
                <a:ea typeface="+mn-ea"/>
                <a:cs typeface="+mn-cs"/>
              </a:rPr>
              <a:t>cwait</a:t>
            </a:r>
            <a:r>
              <a:rPr lang="en-US" sz="1200" kern="1200" baseline="0" dirty="0">
                <a:solidFill>
                  <a:schemeClr val="tx1"/>
                </a:solidFill>
                <a:latin typeface="+mn-lt"/>
                <a:ea typeface="+mn-ea"/>
                <a:cs typeface="+mn-cs"/>
              </a:rPr>
              <a:t> on the same condition. If there are several such processes, choose one of them; if there is no such process, do nothing.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monitor </a:t>
            </a:r>
            <a:r>
              <a:rPr lang="en-US" sz="1200" i="1" kern="1200" baseline="0" dirty="0">
                <a:solidFill>
                  <a:schemeClr val="tx1"/>
                </a:solidFill>
                <a:latin typeface="+mn-lt"/>
                <a:ea typeface="+mn-ea"/>
                <a:cs typeface="+mn-cs"/>
              </a:rPr>
              <a:t>wait and signal operations are different from those for the </a:t>
            </a:r>
            <a:r>
              <a:rPr lang="en-US" sz="1200" kern="1200" baseline="0" dirty="0">
                <a:solidFill>
                  <a:schemeClr val="tx1"/>
                </a:solidFill>
                <a:latin typeface="+mn-lt"/>
                <a:ea typeface="+mn-ea"/>
                <a:cs typeface="+mn-cs"/>
              </a:rPr>
              <a:t>semaphore. If a process in a monitor signals and no task is waiting on the condition variable, the signal is lost.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37120608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5.18 illustrates the structure of a monitor. Although a process can enter the monitor by invoking any of its procedures, we can think of the monitor as having a single entry point that is guarded so that only one process may be in the monitor at a time. Other processes that attempt to enter the monitor join a queue of processes blocked waiting for monitor availability. Once a process is in the monitor, it may temporarily block itself on condition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by issuing </a:t>
            </a:r>
            <a:r>
              <a:rPr lang="en-US" sz="1200" i="1" kern="1200" baseline="0" dirty="0" err="1">
                <a:solidFill>
                  <a:schemeClr val="tx1"/>
                </a:solidFill>
                <a:latin typeface="+mn-lt"/>
                <a:ea typeface="+mn-ea"/>
                <a:cs typeface="+mn-cs"/>
              </a:rPr>
              <a:t>cwait(x</a:t>
            </a:r>
            <a:r>
              <a:rPr lang="en-US" sz="1200" i="1" kern="1200" baseline="0" dirty="0">
                <a:solidFill>
                  <a:schemeClr val="tx1"/>
                </a:solidFill>
                <a:latin typeface="+mn-lt"/>
                <a:ea typeface="+mn-ea"/>
                <a:cs typeface="+mn-cs"/>
              </a:rPr>
              <a:t>) ; it is then placed </a:t>
            </a:r>
            <a:r>
              <a:rPr lang="en-US" sz="1200" kern="1200" baseline="0" dirty="0">
                <a:solidFill>
                  <a:schemeClr val="tx1"/>
                </a:solidFill>
                <a:latin typeface="+mn-lt"/>
                <a:ea typeface="+mn-ea"/>
                <a:cs typeface="+mn-cs"/>
              </a:rPr>
              <a:t>in a queue of processes waiting to reenter the monitor when the condition changes, and resume execution at the point in its program following the </a:t>
            </a:r>
            <a:r>
              <a:rPr lang="en-US" sz="1200" kern="1200" baseline="0" dirty="0" err="1">
                <a:solidFill>
                  <a:schemeClr val="tx1"/>
                </a:solidFill>
                <a:latin typeface="+mn-lt"/>
                <a:ea typeface="+mn-ea"/>
                <a:cs typeface="+mn-cs"/>
              </a:rPr>
              <a:t>cwait(x</a:t>
            </a:r>
            <a:r>
              <a:rPr lang="en-US" sz="1200" kern="1200" baseline="0" dirty="0">
                <a:solidFill>
                  <a:schemeClr val="tx1"/>
                </a:solidFill>
                <a:latin typeface="+mn-lt"/>
                <a:ea typeface="+mn-ea"/>
                <a:cs typeface="+mn-cs"/>
              </a:rPr>
              <a:t>) call.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a process that is executing in the monitor detects a change in the condition variable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 it issues </a:t>
            </a:r>
            <a:r>
              <a:rPr lang="en-US" sz="1200" kern="1200" baseline="0" dirty="0" err="1">
                <a:solidFill>
                  <a:schemeClr val="tx1"/>
                </a:solidFill>
                <a:latin typeface="+mn-lt"/>
                <a:ea typeface="+mn-ea"/>
                <a:cs typeface="+mn-cs"/>
              </a:rPr>
              <a:t>csignal(x</a:t>
            </a:r>
            <a:r>
              <a:rPr lang="en-US" sz="1200" kern="1200" baseline="0" dirty="0">
                <a:solidFill>
                  <a:schemeClr val="tx1"/>
                </a:solidFill>
                <a:latin typeface="+mn-lt"/>
                <a:ea typeface="+mn-ea"/>
                <a:cs typeface="+mn-cs"/>
              </a:rPr>
              <a:t>) , which alerts the corresponding condition queue that the condition has changed.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3670616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As</a:t>
            </a:r>
            <a:r>
              <a:rPr lang="en-US" sz="1200" b="0" kern="1200" baseline="0" dirty="0">
                <a:solidFill>
                  <a:schemeClr val="tx1"/>
                </a:solidFill>
                <a:latin typeface="+mn-lt"/>
                <a:ea typeface="+mn-ea"/>
                <a:cs typeface="+mn-cs"/>
              </a:rPr>
              <a:t> an example of the use of a monitor, let us return to the bounded-buffer producer/consumer problem. Figure 5.19 shows a solution using a monitor. The monitor module, </a:t>
            </a:r>
            <a:r>
              <a:rPr lang="en-US" sz="1200" b="0" kern="1200" baseline="0" dirty="0" err="1">
                <a:solidFill>
                  <a:schemeClr val="tx1"/>
                </a:solidFill>
                <a:latin typeface="+mn-lt"/>
                <a:ea typeface="+mn-ea"/>
                <a:cs typeface="+mn-cs"/>
              </a:rPr>
              <a:t>boundedbuffer</a:t>
            </a:r>
            <a:r>
              <a:rPr lang="en-US" sz="1200" b="0" kern="1200" baseline="0" dirty="0">
                <a:solidFill>
                  <a:schemeClr val="tx1"/>
                </a:solidFill>
                <a:latin typeface="+mn-lt"/>
                <a:ea typeface="+mn-ea"/>
                <a:cs typeface="+mn-cs"/>
              </a:rPr>
              <a:t> , controls the buffer used to store and retrieve characters. The monitor includes two condition variables (declared with the construct </a:t>
            </a:r>
            <a:r>
              <a:rPr lang="en-US" sz="1200" b="0" kern="1200" baseline="0" dirty="0" err="1">
                <a:solidFill>
                  <a:schemeClr val="tx1"/>
                </a:solidFill>
                <a:latin typeface="+mn-lt"/>
                <a:ea typeface="+mn-ea"/>
                <a:cs typeface="+mn-cs"/>
              </a:rPr>
              <a:t>cond</a:t>
            </a:r>
            <a:r>
              <a:rPr lang="en-US" sz="1200" b="0" kern="1200" baseline="0" dirty="0">
                <a:solidFill>
                  <a:schemeClr val="tx1"/>
                </a:solidFill>
                <a:latin typeface="+mn-lt"/>
                <a:ea typeface="+mn-ea"/>
                <a:cs typeface="+mn-cs"/>
              </a:rPr>
              <a:t> ): </a:t>
            </a:r>
            <a:r>
              <a:rPr lang="en-US" sz="1200" b="0" i="1" kern="1200" baseline="0" dirty="0" err="1">
                <a:solidFill>
                  <a:schemeClr val="tx1"/>
                </a:solidFill>
                <a:latin typeface="+mn-lt"/>
                <a:ea typeface="+mn-ea"/>
                <a:cs typeface="+mn-cs"/>
              </a:rPr>
              <a:t>notfull</a:t>
            </a:r>
            <a:r>
              <a:rPr lang="en-US" sz="1200" b="0" i="1" kern="1200" baseline="0" dirty="0">
                <a:solidFill>
                  <a:schemeClr val="tx1"/>
                </a:solidFill>
                <a:latin typeface="+mn-lt"/>
                <a:ea typeface="+mn-ea"/>
                <a:cs typeface="+mn-cs"/>
              </a:rPr>
              <a:t> is true when there is room to add at least one character to the </a:t>
            </a:r>
            <a:r>
              <a:rPr lang="en-US" sz="1200" b="0" kern="1200" baseline="0" dirty="0">
                <a:solidFill>
                  <a:schemeClr val="tx1"/>
                </a:solidFill>
                <a:latin typeface="+mn-lt"/>
                <a:ea typeface="+mn-ea"/>
                <a:cs typeface="+mn-cs"/>
              </a:rPr>
              <a:t>buffer, and </a:t>
            </a:r>
            <a:r>
              <a:rPr lang="en-US" sz="1200" b="0" i="1" kern="1200" baseline="0" dirty="0" err="1">
                <a:solidFill>
                  <a:schemeClr val="tx1"/>
                </a:solidFill>
                <a:latin typeface="+mn-lt"/>
                <a:ea typeface="+mn-ea"/>
                <a:cs typeface="+mn-cs"/>
              </a:rPr>
              <a:t>notempty</a:t>
            </a:r>
            <a:r>
              <a:rPr lang="en-US" sz="1200" b="0" i="1" kern="1200" baseline="0" dirty="0">
                <a:solidFill>
                  <a:schemeClr val="tx1"/>
                </a:solidFill>
                <a:latin typeface="+mn-lt"/>
                <a:ea typeface="+mn-ea"/>
                <a:cs typeface="+mn-cs"/>
              </a:rPr>
              <a:t> is true when there is at least one character in the buffer.</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producer can add characters to the buffer only by means of the procedure append inside the monitor; the producer does not have direct access to </a:t>
            </a:r>
            <a:r>
              <a:rPr lang="en-US" sz="1200" i="1" kern="1200" baseline="0" dirty="0">
                <a:solidFill>
                  <a:schemeClr val="tx1"/>
                </a:solidFill>
                <a:latin typeface="+mn-lt"/>
                <a:ea typeface="+mn-ea"/>
                <a:cs typeface="+mn-cs"/>
              </a:rPr>
              <a:t>buffer . The </a:t>
            </a:r>
            <a:r>
              <a:rPr lang="en-US" sz="1200" kern="1200" baseline="0" dirty="0">
                <a:solidFill>
                  <a:schemeClr val="tx1"/>
                </a:solidFill>
                <a:latin typeface="+mn-lt"/>
                <a:ea typeface="+mn-ea"/>
                <a:cs typeface="+mn-cs"/>
              </a:rPr>
              <a:t>procedure first checks the condition </a:t>
            </a:r>
            <a:r>
              <a:rPr lang="en-US" sz="1200" i="1" kern="1200" baseline="0" dirty="0" err="1">
                <a:solidFill>
                  <a:schemeClr val="tx1"/>
                </a:solidFill>
                <a:latin typeface="+mn-lt"/>
                <a:ea typeface="+mn-ea"/>
                <a:cs typeface="+mn-cs"/>
              </a:rPr>
              <a:t>notfull</a:t>
            </a:r>
            <a:r>
              <a:rPr lang="en-US" sz="1200" i="1" kern="1200" baseline="0" dirty="0">
                <a:solidFill>
                  <a:schemeClr val="tx1"/>
                </a:solidFill>
                <a:latin typeface="+mn-lt"/>
                <a:ea typeface="+mn-ea"/>
                <a:cs typeface="+mn-cs"/>
              </a:rPr>
              <a:t> to determine if there is space available </a:t>
            </a:r>
            <a:r>
              <a:rPr lang="en-US" sz="1200" kern="1200" baseline="0" dirty="0">
                <a:solidFill>
                  <a:schemeClr val="tx1"/>
                </a:solidFill>
                <a:latin typeface="+mn-lt"/>
                <a:ea typeface="+mn-ea"/>
                <a:cs typeface="+mn-cs"/>
              </a:rPr>
              <a:t>in the buffer. If not, the process executing the monitor is blocked on that condition. Some other process (producer or consumer) may now enter the monitor. Later, when the buffer is no longer full, the blocked process may be removed from the queue, reactivated, and resume processing. After placing a character in the buffer, the process signals the </a:t>
            </a:r>
            <a:r>
              <a:rPr lang="en-US" sz="1200" i="1" kern="1200" baseline="0" dirty="0" err="1">
                <a:solidFill>
                  <a:schemeClr val="tx1"/>
                </a:solidFill>
                <a:latin typeface="+mn-lt"/>
                <a:ea typeface="+mn-ea"/>
                <a:cs typeface="+mn-cs"/>
              </a:rPr>
              <a:t>notempty</a:t>
            </a:r>
            <a:r>
              <a:rPr lang="en-US" sz="1200" i="1" kern="1200" baseline="0" dirty="0">
                <a:solidFill>
                  <a:schemeClr val="tx1"/>
                </a:solidFill>
                <a:latin typeface="+mn-lt"/>
                <a:ea typeface="+mn-ea"/>
                <a:cs typeface="+mn-cs"/>
              </a:rPr>
              <a:t> condition. A similar description can be made of the </a:t>
            </a:r>
            <a:r>
              <a:rPr lang="en-US" sz="1200" kern="1200" baseline="0" dirty="0">
                <a:solidFill>
                  <a:schemeClr val="tx1"/>
                </a:solidFill>
                <a:latin typeface="+mn-lt"/>
                <a:ea typeface="+mn-ea"/>
                <a:cs typeface="+mn-cs"/>
              </a:rPr>
              <a:t>consumer function.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example points out the division of responsibility with monitors compared to semaphores. In the case of monitors, the monitor construct itself enforces mutual exclusion: It is not possible for both a producer and a consumer simultaneously to access the buffer. However, the programmer must place the appropriate </a:t>
            </a:r>
            <a:r>
              <a:rPr lang="en-US" sz="1200" kern="1200" baseline="0" dirty="0" err="1">
                <a:solidFill>
                  <a:schemeClr val="tx1"/>
                </a:solidFill>
                <a:latin typeface="+mn-lt"/>
                <a:ea typeface="+mn-ea"/>
                <a:cs typeface="+mn-cs"/>
              </a:rPr>
              <a:t>cwait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primitives inside the monitor to prevent processes from depositing items in a full buffer or removing them from an empty one. In the case of semaphores, both mutual exclusion and synchronization are the responsibility of the programmer.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in Figure 5.19, a process exits the monitor immediately after executing the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function. If the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does not occur at the end of the procedure, then, in Hoare’s proposal, the process issuing the signal is blocked to make the monitor available and placed in a queue until the monitor is free. One possibility at this point would be to place the blocked process in the entrance queue, so that it would have to compete for access with other processes that had not yet entered the monitor. However, because a process blocked on a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function has already partially performed its task in the monitor, it makes sense to give this process precedence over newly entering processes by setting up a separate urgent queue ( Figure 5.18 ). One language that uses monitors, Concurrent Pascal, requires that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only appear as the last operation executed by a monitor procedure.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there are no processes waiting on condition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 then the execution of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 has no effect.</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As with semaphores, it is possible to make mistakes in the synchronization function</a:t>
            </a:r>
          </a:p>
          <a:p>
            <a:r>
              <a:rPr lang="en-US" sz="1200" kern="1200" baseline="0" dirty="0">
                <a:solidFill>
                  <a:schemeClr val="tx1"/>
                </a:solidFill>
                <a:latin typeface="+mn-lt"/>
                <a:ea typeface="+mn-ea"/>
                <a:cs typeface="+mn-cs"/>
              </a:rPr>
              <a:t>of monitors. For example, if either of the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functions in the </a:t>
            </a:r>
            <a:r>
              <a:rPr lang="en-US" sz="1200" kern="1200" baseline="0" dirty="0" err="1">
                <a:solidFill>
                  <a:schemeClr val="tx1"/>
                </a:solidFill>
                <a:latin typeface="+mn-lt"/>
                <a:ea typeface="+mn-ea"/>
                <a:cs typeface="+mn-cs"/>
              </a:rPr>
              <a:t>boundedbuffer</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monitor are omitted, then processes entering the corresponding condition</a:t>
            </a:r>
          </a:p>
          <a:p>
            <a:r>
              <a:rPr lang="en-US" sz="1200" kern="1200" baseline="0" dirty="0">
                <a:solidFill>
                  <a:schemeClr val="tx1"/>
                </a:solidFill>
                <a:latin typeface="+mn-lt"/>
                <a:ea typeface="+mn-ea"/>
                <a:cs typeface="+mn-cs"/>
              </a:rPr>
              <a:t>queue are permanently hung up. The advantage that monitors have over semaphores</a:t>
            </a:r>
          </a:p>
          <a:p>
            <a:r>
              <a:rPr lang="en-US" sz="1200" kern="1200" baseline="0" dirty="0">
                <a:solidFill>
                  <a:schemeClr val="tx1"/>
                </a:solidFill>
                <a:latin typeface="+mn-lt"/>
                <a:ea typeface="+mn-ea"/>
                <a:cs typeface="+mn-cs"/>
              </a:rPr>
              <a:t>is that all of the synchronization functions are confined to the monitor. Therefore, it</a:t>
            </a:r>
          </a:p>
          <a:p>
            <a:r>
              <a:rPr lang="en-US" sz="1200" kern="1200" baseline="0" dirty="0">
                <a:solidFill>
                  <a:schemeClr val="tx1"/>
                </a:solidFill>
                <a:latin typeface="+mn-lt"/>
                <a:ea typeface="+mn-ea"/>
                <a:cs typeface="+mn-cs"/>
              </a:rPr>
              <a:t>is easier to verify that the synchronization has been done correctly and to detect bugs.</a:t>
            </a:r>
          </a:p>
          <a:p>
            <a:r>
              <a:rPr lang="en-US" sz="1200" kern="1200" baseline="0" dirty="0">
                <a:solidFill>
                  <a:schemeClr val="tx1"/>
                </a:solidFill>
                <a:latin typeface="+mn-lt"/>
                <a:ea typeface="+mn-ea"/>
                <a:cs typeface="+mn-cs"/>
              </a:rPr>
              <a:t>Furthermore, once a monitor is correctly programmed, access to the protected resource</a:t>
            </a:r>
          </a:p>
          <a:p>
            <a:r>
              <a:rPr lang="en-US" sz="1200" kern="1200" baseline="0" dirty="0">
                <a:solidFill>
                  <a:schemeClr val="tx1"/>
                </a:solidFill>
                <a:latin typeface="+mn-lt"/>
                <a:ea typeface="+mn-ea"/>
                <a:cs typeface="+mn-cs"/>
              </a:rPr>
              <a:t>is correct for access from all processes. In contrast, with semaphores, resource access is</a:t>
            </a:r>
          </a:p>
          <a:p>
            <a:r>
              <a:rPr lang="en-US" sz="1200" kern="1200" baseline="0" dirty="0">
                <a:solidFill>
                  <a:schemeClr val="tx1"/>
                </a:solidFill>
                <a:latin typeface="+mn-lt"/>
                <a:ea typeface="+mn-ea"/>
                <a:cs typeface="+mn-cs"/>
              </a:rPr>
              <a:t>correct only if all of the processes that access the resource are programmed correctly.</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172512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Hoare’s definition of monitors [HOAR74] requires that if there is at least one process</a:t>
            </a:r>
          </a:p>
          <a:p>
            <a:r>
              <a:rPr lang="en-US" sz="1200" kern="1200" baseline="0" dirty="0">
                <a:solidFill>
                  <a:schemeClr val="tx1"/>
                </a:solidFill>
                <a:latin typeface="+mn-lt"/>
                <a:ea typeface="+mn-ea"/>
                <a:cs typeface="+mn-cs"/>
              </a:rPr>
              <a:t>in a condition queue, a process from that queue runs immediately when another</a:t>
            </a:r>
          </a:p>
          <a:p>
            <a:r>
              <a:rPr lang="en-US" sz="1200" kern="1200" baseline="0" dirty="0">
                <a:solidFill>
                  <a:schemeClr val="tx1"/>
                </a:solidFill>
                <a:latin typeface="+mn-lt"/>
                <a:ea typeface="+mn-ea"/>
                <a:cs typeface="+mn-cs"/>
              </a:rPr>
              <a:t>process issues a </a:t>
            </a:r>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for that condition. Thus, the process issuing the</a:t>
            </a:r>
          </a:p>
          <a:p>
            <a:r>
              <a:rPr lang="en-US" sz="1200" kern="1200" baseline="0" dirty="0" err="1">
                <a:solidFill>
                  <a:schemeClr val="tx1"/>
                </a:solidFill>
                <a:latin typeface="+mn-lt"/>
                <a:ea typeface="+mn-ea"/>
                <a:cs typeface="+mn-cs"/>
              </a:rPr>
              <a:t>csignal</a:t>
            </a:r>
            <a:r>
              <a:rPr lang="en-US" sz="1200" kern="1200" baseline="0" dirty="0">
                <a:solidFill>
                  <a:schemeClr val="tx1"/>
                </a:solidFill>
                <a:latin typeface="+mn-lt"/>
                <a:ea typeface="+mn-ea"/>
                <a:cs typeface="+mn-cs"/>
              </a:rPr>
              <a:t>  must either immediately exit the monitor or be blocked on the monitor.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Lampson and </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developed a different definition of monitors for the</a:t>
            </a:r>
          </a:p>
          <a:p>
            <a:r>
              <a:rPr lang="en-US" sz="1200" kern="1200" baseline="0" dirty="0">
                <a:solidFill>
                  <a:schemeClr val="tx1"/>
                </a:solidFill>
                <a:latin typeface="+mn-lt"/>
                <a:ea typeface="+mn-ea"/>
                <a:cs typeface="+mn-cs"/>
              </a:rPr>
              <a:t>language Mesa [LAMP80]. Their approach overcomes the problems just listed</a:t>
            </a:r>
          </a:p>
          <a:p>
            <a:r>
              <a:rPr lang="en-US" sz="1200" kern="1200" baseline="0" dirty="0">
                <a:solidFill>
                  <a:schemeClr val="tx1"/>
                </a:solidFill>
                <a:latin typeface="+mn-lt"/>
                <a:ea typeface="+mn-ea"/>
                <a:cs typeface="+mn-cs"/>
              </a:rPr>
              <a:t>and supports several useful extensions. The Mesa monitor structure is also used in</a:t>
            </a:r>
          </a:p>
          <a:p>
            <a:r>
              <a:rPr lang="en-US" sz="1200" kern="1200" baseline="0" dirty="0">
                <a:solidFill>
                  <a:schemeClr val="tx1"/>
                </a:solidFill>
                <a:latin typeface="+mn-lt"/>
                <a:ea typeface="+mn-ea"/>
                <a:cs typeface="+mn-cs"/>
              </a:rPr>
              <a:t>the Modula-3 systems programming language [NELS91]. In Mesa, the </a:t>
            </a:r>
            <a:r>
              <a:rPr lang="en-US" sz="1200" kern="1200" baseline="0" dirty="0" err="1">
                <a:solidFill>
                  <a:schemeClr val="tx1"/>
                </a:solidFill>
                <a:latin typeface="+mn-lt"/>
                <a:ea typeface="+mn-ea"/>
                <a:cs typeface="+mn-cs"/>
              </a:rPr>
              <a:t>csignal</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primitive is replaced by </a:t>
            </a:r>
            <a:r>
              <a:rPr lang="en-US" sz="1200" kern="1200" baseline="0" dirty="0" err="1">
                <a:solidFill>
                  <a:schemeClr val="tx1"/>
                </a:solidFill>
                <a:latin typeface="+mn-lt"/>
                <a:ea typeface="+mn-ea"/>
                <a:cs typeface="+mn-cs"/>
              </a:rPr>
              <a:t>cnotify</a:t>
            </a:r>
            <a:r>
              <a:rPr lang="en-US" sz="1200" kern="1200" baseline="0" dirty="0">
                <a:solidFill>
                  <a:schemeClr val="tx1"/>
                </a:solidFill>
                <a:latin typeface="+mn-lt"/>
                <a:ea typeface="+mn-ea"/>
                <a:cs typeface="+mn-cs"/>
              </a:rPr>
              <a:t> , with the following interpretation: When a process</a:t>
            </a:r>
          </a:p>
          <a:p>
            <a:r>
              <a:rPr lang="en-US" sz="1200" kern="1200" baseline="0" dirty="0">
                <a:solidFill>
                  <a:schemeClr val="tx1"/>
                </a:solidFill>
                <a:latin typeface="+mn-lt"/>
                <a:ea typeface="+mn-ea"/>
                <a:cs typeface="+mn-cs"/>
              </a:rPr>
              <a:t>executing in a monitor executes </a:t>
            </a:r>
            <a:r>
              <a:rPr lang="en-US" sz="1200" kern="1200" baseline="0" dirty="0" err="1">
                <a:solidFill>
                  <a:schemeClr val="tx1"/>
                </a:solidFill>
                <a:latin typeface="+mn-lt"/>
                <a:ea typeface="+mn-ea"/>
                <a:cs typeface="+mn-cs"/>
              </a:rPr>
              <a:t>cnotify(x</a:t>
            </a:r>
            <a:r>
              <a:rPr lang="en-US" sz="1200" kern="1200" baseline="0" dirty="0">
                <a:solidFill>
                  <a:schemeClr val="tx1"/>
                </a:solidFill>
                <a:latin typeface="+mn-lt"/>
                <a:ea typeface="+mn-ea"/>
                <a:cs typeface="+mn-cs"/>
              </a:rPr>
              <a:t>),  it causes the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condition queue</a:t>
            </a:r>
          </a:p>
          <a:p>
            <a:r>
              <a:rPr lang="en-US" sz="1200" kern="1200" baseline="0" dirty="0">
                <a:solidFill>
                  <a:schemeClr val="tx1"/>
                </a:solidFill>
                <a:latin typeface="+mn-lt"/>
                <a:ea typeface="+mn-ea"/>
                <a:cs typeface="+mn-cs"/>
              </a:rPr>
              <a:t>to be notified, but the signaling process continues to execute. The result of the notification</a:t>
            </a:r>
          </a:p>
          <a:p>
            <a:r>
              <a:rPr lang="en-US" sz="1200" kern="1200" baseline="0" dirty="0">
                <a:solidFill>
                  <a:schemeClr val="tx1"/>
                </a:solidFill>
                <a:latin typeface="+mn-lt"/>
                <a:ea typeface="+mn-ea"/>
                <a:cs typeface="+mn-cs"/>
              </a:rPr>
              <a:t>is that the process at the head of the condition queue will be resumed at</a:t>
            </a:r>
          </a:p>
          <a:p>
            <a:r>
              <a:rPr lang="en-US" sz="1200" kern="1200" baseline="0" dirty="0">
                <a:solidFill>
                  <a:schemeClr val="tx1"/>
                </a:solidFill>
                <a:latin typeface="+mn-lt"/>
                <a:ea typeface="+mn-ea"/>
                <a:cs typeface="+mn-cs"/>
              </a:rPr>
              <a:t>some convenient future time when the monitor is available. However, because there</a:t>
            </a:r>
          </a:p>
          <a:p>
            <a:r>
              <a:rPr lang="en-US" sz="1200" kern="1200" baseline="0" dirty="0">
                <a:solidFill>
                  <a:schemeClr val="tx1"/>
                </a:solidFill>
                <a:latin typeface="+mn-lt"/>
                <a:ea typeface="+mn-ea"/>
                <a:cs typeface="+mn-cs"/>
              </a:rPr>
              <a:t>is no guarantee that some other process will not enter the monitor before the waiting</a:t>
            </a:r>
          </a:p>
          <a:p>
            <a:r>
              <a:rPr lang="en-US" sz="1200" kern="1200" baseline="0" dirty="0">
                <a:solidFill>
                  <a:schemeClr val="tx1"/>
                </a:solidFill>
                <a:latin typeface="+mn-lt"/>
                <a:ea typeface="+mn-ea"/>
                <a:cs typeface="+mn-cs"/>
              </a:rPr>
              <a:t>process, the waiting process must recheck the condition. For example, the procedures</a:t>
            </a:r>
          </a:p>
          <a:p>
            <a:r>
              <a:rPr lang="en-US" sz="1200" kern="1200" baseline="0" dirty="0">
                <a:solidFill>
                  <a:schemeClr val="tx1"/>
                </a:solidFill>
                <a:latin typeface="+mn-lt"/>
                <a:ea typeface="+mn-ea"/>
                <a:cs typeface="+mn-cs"/>
              </a:rPr>
              <a:t>in the </a:t>
            </a:r>
            <a:r>
              <a:rPr lang="en-US" sz="1200" kern="1200" baseline="0" dirty="0" err="1">
                <a:solidFill>
                  <a:schemeClr val="tx1"/>
                </a:solidFill>
                <a:latin typeface="+mn-lt"/>
                <a:ea typeface="+mn-ea"/>
                <a:cs typeface="+mn-cs"/>
              </a:rPr>
              <a:t>boundedbuffer</a:t>
            </a:r>
            <a:r>
              <a:rPr lang="en-US" sz="1200" kern="1200" baseline="0" dirty="0">
                <a:solidFill>
                  <a:schemeClr val="tx1"/>
                </a:solidFill>
                <a:latin typeface="+mn-lt"/>
                <a:ea typeface="+mn-ea"/>
                <a:cs typeface="+mn-cs"/>
              </a:rPr>
              <a:t>  monitor would now have the code of Figure 5.20.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advantage of Lampson/</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monitors over Hoare monitors is that the</a:t>
            </a:r>
          </a:p>
          <a:p>
            <a:r>
              <a:rPr lang="en-US" sz="1200" kern="1200" baseline="0" dirty="0">
                <a:solidFill>
                  <a:schemeClr val="tx1"/>
                </a:solidFill>
                <a:latin typeface="+mn-lt"/>
                <a:ea typeface="+mn-ea"/>
                <a:cs typeface="+mn-cs"/>
              </a:rPr>
              <a:t>Lampson/</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approach is less prone to error. In the Lampson/</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approach,</a:t>
            </a:r>
          </a:p>
          <a:p>
            <a:r>
              <a:rPr lang="en-US" sz="1200" kern="1200" baseline="0" dirty="0">
                <a:solidFill>
                  <a:schemeClr val="tx1"/>
                </a:solidFill>
                <a:latin typeface="+mn-lt"/>
                <a:ea typeface="+mn-ea"/>
                <a:cs typeface="+mn-cs"/>
              </a:rPr>
              <a:t>because each procedure checks the monitor variable after being signaled, with the</a:t>
            </a:r>
          </a:p>
          <a:p>
            <a:r>
              <a:rPr lang="en-US" sz="1200" kern="1200" baseline="0" dirty="0">
                <a:solidFill>
                  <a:schemeClr val="tx1"/>
                </a:solidFill>
                <a:latin typeface="+mn-lt"/>
                <a:ea typeface="+mn-ea"/>
                <a:cs typeface="+mn-cs"/>
              </a:rPr>
              <a:t>use of the while  construct, a process can signal or broadcast incorrectly without causing</a:t>
            </a:r>
          </a:p>
          <a:p>
            <a:r>
              <a:rPr lang="en-US" sz="1200" kern="1200" baseline="0" dirty="0">
                <a:solidFill>
                  <a:schemeClr val="tx1"/>
                </a:solidFill>
                <a:latin typeface="+mn-lt"/>
                <a:ea typeface="+mn-ea"/>
                <a:cs typeface="+mn-cs"/>
              </a:rPr>
              <a:t>an error in the signaled program. The signaled program will check the relevant</a:t>
            </a:r>
          </a:p>
          <a:p>
            <a:r>
              <a:rPr lang="en-US" sz="1200" kern="1200" baseline="0" dirty="0">
                <a:solidFill>
                  <a:schemeClr val="tx1"/>
                </a:solidFill>
                <a:latin typeface="+mn-lt"/>
                <a:ea typeface="+mn-ea"/>
                <a:cs typeface="+mn-cs"/>
              </a:rPr>
              <a:t>variable and, if the desired condition is not met, continue to wait.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advantage of the Lampson/</a:t>
            </a:r>
            <a:r>
              <a:rPr lang="en-US" sz="1200" kern="1200" baseline="0" dirty="0" err="1">
                <a:solidFill>
                  <a:schemeClr val="tx1"/>
                </a:solidFill>
                <a:latin typeface="+mn-lt"/>
                <a:ea typeface="+mn-ea"/>
                <a:cs typeface="+mn-cs"/>
              </a:rPr>
              <a:t>Redell</a:t>
            </a:r>
            <a:r>
              <a:rPr lang="en-US" sz="1200" kern="1200" baseline="0" dirty="0">
                <a:solidFill>
                  <a:schemeClr val="tx1"/>
                </a:solidFill>
                <a:latin typeface="+mn-lt"/>
                <a:ea typeface="+mn-ea"/>
                <a:cs typeface="+mn-cs"/>
              </a:rPr>
              <a:t> monitor is that it lends itself to a</a:t>
            </a:r>
          </a:p>
          <a:p>
            <a:r>
              <a:rPr lang="en-US" sz="1200" kern="1200" baseline="0" dirty="0">
                <a:solidFill>
                  <a:schemeClr val="tx1"/>
                </a:solidFill>
                <a:latin typeface="+mn-lt"/>
                <a:ea typeface="+mn-ea"/>
                <a:cs typeface="+mn-cs"/>
              </a:rPr>
              <a:t>more modular approach to program construction.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14896025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When processes interact with one another, two fundamental requirements must be satisfied: synchronization and communication. Processes need to be synchronized to enforce mutual exclusion; cooperating processes may need to exchange information. One approach to providing both of these functions is message passing. Message passing has the further advantage that it lends itself to implementation in distributed systems as well as in shared-memory multiprocessor and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3578767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Message-passing systems come in many forms. In this section, we provide a general introduction that discusses features typically found in such systems. The actual function of message passing is normally provided in the form of a pair of primitives: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send (destination, message)</a:t>
            </a:r>
          </a:p>
          <a:p>
            <a:r>
              <a:rPr lang="en-US" sz="1200" kern="1200" baseline="0" dirty="0">
                <a:solidFill>
                  <a:schemeClr val="tx1"/>
                </a:solidFill>
                <a:latin typeface="+mn-lt"/>
                <a:ea typeface="+mn-ea"/>
                <a:cs typeface="+mn-cs"/>
              </a:rPr>
              <a:t>receive (source, message)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is the minimum set of operations needed for processes to engage in message passing. A process sends information in the form of a </a:t>
            </a:r>
            <a:r>
              <a:rPr lang="en-US" sz="1200" i="1" kern="1200" baseline="0" dirty="0">
                <a:solidFill>
                  <a:schemeClr val="tx1"/>
                </a:solidFill>
                <a:latin typeface="+mn-lt"/>
                <a:ea typeface="+mn-ea"/>
                <a:cs typeface="+mn-cs"/>
              </a:rPr>
              <a:t>message to another process </a:t>
            </a:r>
            <a:r>
              <a:rPr lang="en-US" sz="1200" kern="1200" baseline="0" dirty="0">
                <a:solidFill>
                  <a:schemeClr val="tx1"/>
                </a:solidFill>
                <a:latin typeface="+mn-lt"/>
                <a:ea typeface="+mn-ea"/>
                <a:cs typeface="+mn-cs"/>
              </a:rPr>
              <a:t>designated by a </a:t>
            </a:r>
            <a:r>
              <a:rPr lang="en-US" sz="1200" i="1" kern="1200" baseline="0" dirty="0">
                <a:solidFill>
                  <a:schemeClr val="tx1"/>
                </a:solidFill>
                <a:latin typeface="+mn-lt"/>
                <a:ea typeface="+mn-ea"/>
                <a:cs typeface="+mn-cs"/>
              </a:rPr>
              <a:t>destination . A process receives information by executing the </a:t>
            </a:r>
            <a:r>
              <a:rPr lang="en-US" sz="1200" kern="1200" baseline="0" dirty="0">
                <a:solidFill>
                  <a:schemeClr val="tx1"/>
                </a:solidFill>
                <a:latin typeface="+mn-lt"/>
                <a:ea typeface="+mn-ea"/>
                <a:cs typeface="+mn-cs"/>
              </a:rPr>
              <a:t>receive primitive, indicating the </a:t>
            </a:r>
            <a:r>
              <a:rPr lang="en-US" sz="1200" i="1" kern="1200" baseline="0" dirty="0">
                <a:solidFill>
                  <a:schemeClr val="tx1"/>
                </a:solidFill>
                <a:latin typeface="+mn-lt"/>
                <a:ea typeface="+mn-ea"/>
                <a:cs typeface="+mn-cs"/>
              </a:rPr>
              <a:t>source and the message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3127370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number of design issues relating to message-passing systems are listed in Table 5.5 , and examined in the remainder of this section.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1764994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communication of a message between two processes implies some level of synchronization between the two: The receiver cannot receive a message until it has been sent by another process. In addition, we need to specify what happens to a process after it issues a send or receive primitive.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Consider the send primitive first. When a send primitive is executed in a process, there are two possibilities: Either the sending process is blocked until the message is received, or it is not. Similarly, when a process issues a receive primitive, there are two possibilities: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If a message has previously been sent, the message is received and execution </a:t>
            </a:r>
            <a:r>
              <a:rPr lang="en-US" sz="1200" kern="1200" baseline="0" dirty="0">
                <a:solidFill>
                  <a:schemeClr val="tx1"/>
                </a:solidFill>
                <a:latin typeface="+mn-lt"/>
                <a:ea typeface="+mn-ea"/>
                <a:cs typeface="+mn-cs"/>
              </a:rPr>
              <a:t>continues.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If there is no waiting message, then either (a) the process is blocked until</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 message arrives, or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the process continues to execute, abandoning the attempt to receive.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414146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baseline="0" dirty="0">
                <a:solidFill>
                  <a:schemeClr val="tx1"/>
                </a:solidFill>
                <a:latin typeface="+mn-lt"/>
                <a:ea typeface="+mn-ea"/>
                <a:cs typeface="+mn-cs"/>
              </a:rPr>
              <a:t>First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 mentioned earlier, any attempt at mutual exclusion must rely</a:t>
            </a:r>
          </a:p>
          <a:p>
            <a:r>
              <a:rPr lang="en-US" sz="1200" b="0" kern="1200" baseline="0" dirty="0">
                <a:solidFill>
                  <a:schemeClr val="tx1"/>
                </a:solidFill>
                <a:latin typeface="+mn-lt"/>
                <a:ea typeface="+mn-ea"/>
                <a:cs typeface="+mn-cs"/>
              </a:rPr>
              <a:t>on some fundamental exclusion mechanism in the hardware. The most common of</a:t>
            </a:r>
          </a:p>
          <a:p>
            <a:r>
              <a:rPr lang="en-US" sz="1200" b="0" kern="1200" baseline="0" dirty="0">
                <a:solidFill>
                  <a:schemeClr val="tx1"/>
                </a:solidFill>
                <a:latin typeface="+mn-lt"/>
                <a:ea typeface="+mn-ea"/>
                <a:cs typeface="+mn-cs"/>
              </a:rPr>
              <a:t>these is the constraint that only one access to a memory location can be made at a</a:t>
            </a:r>
          </a:p>
          <a:p>
            <a:r>
              <a:rPr lang="en-US" sz="1200" b="0" kern="1200" baseline="0" dirty="0">
                <a:solidFill>
                  <a:schemeClr val="tx1"/>
                </a:solidFill>
                <a:latin typeface="+mn-lt"/>
                <a:ea typeface="+mn-ea"/>
                <a:cs typeface="+mn-cs"/>
              </a:rPr>
              <a:t>time. Using this constraint, we reserve a global memory location labeled turn. A</a:t>
            </a:r>
          </a:p>
          <a:p>
            <a:r>
              <a:rPr lang="en-US" sz="1200" b="0" kern="1200" baseline="0" dirty="0">
                <a:solidFill>
                  <a:schemeClr val="tx1"/>
                </a:solidFill>
                <a:latin typeface="+mn-lt"/>
                <a:ea typeface="+mn-ea"/>
                <a:cs typeface="+mn-cs"/>
              </a:rPr>
              <a:t>process (P0 or P1) wishing to execute its critical section first examines the contents</a:t>
            </a:r>
          </a:p>
          <a:p>
            <a:r>
              <a:rPr lang="en-US" sz="1200" kern="1200" baseline="0" dirty="0">
                <a:solidFill>
                  <a:schemeClr val="tx1"/>
                </a:solidFill>
                <a:latin typeface="+mn-lt"/>
                <a:ea typeface="+mn-ea"/>
                <a:cs typeface="+mn-cs"/>
              </a:rPr>
              <a:t>of turn. If the value of turn is equal to the number of the process, then the process</a:t>
            </a:r>
          </a:p>
          <a:p>
            <a:r>
              <a:rPr lang="en-US" sz="1200" kern="1200" baseline="0" dirty="0">
                <a:solidFill>
                  <a:schemeClr val="tx1"/>
                </a:solidFill>
                <a:latin typeface="+mn-lt"/>
                <a:ea typeface="+mn-ea"/>
                <a:cs typeface="+mn-cs"/>
              </a:rPr>
              <a:t>may proceed to its critical section. Otherwise, it is forced to wait. Our waiting process</a:t>
            </a:r>
          </a:p>
          <a:p>
            <a:r>
              <a:rPr lang="en-US" sz="1200" kern="1200" baseline="0" dirty="0">
                <a:solidFill>
                  <a:schemeClr val="tx1"/>
                </a:solidFill>
                <a:latin typeface="+mn-lt"/>
                <a:ea typeface="+mn-ea"/>
                <a:cs typeface="+mn-cs"/>
              </a:rPr>
              <a:t>repeatedly reads the value of turn until it is allowed to enter its critical section. This</a:t>
            </a:r>
          </a:p>
          <a:p>
            <a:r>
              <a:rPr lang="en-US" sz="1200" kern="1200" baseline="0" dirty="0">
                <a:solidFill>
                  <a:schemeClr val="tx1"/>
                </a:solidFill>
                <a:latin typeface="+mn-lt"/>
                <a:ea typeface="+mn-ea"/>
                <a:cs typeface="+mn-cs"/>
              </a:rPr>
              <a:t>procedure is known as busy waiting, or spin waiting, because the thwarted process</a:t>
            </a:r>
          </a:p>
          <a:p>
            <a:r>
              <a:rPr lang="en-US" sz="1200" kern="1200" baseline="0" dirty="0">
                <a:solidFill>
                  <a:schemeClr val="tx1"/>
                </a:solidFill>
                <a:latin typeface="+mn-lt"/>
                <a:ea typeface="+mn-ea"/>
                <a:cs typeface="+mn-cs"/>
              </a:rPr>
              <a:t>can do nothing productive until it gets permission to enter its critical section. Instead,</a:t>
            </a:r>
          </a:p>
          <a:p>
            <a:r>
              <a:rPr lang="en-US" sz="1200" kern="1200" baseline="0" dirty="0">
                <a:solidFill>
                  <a:schemeClr val="tx1"/>
                </a:solidFill>
                <a:latin typeface="+mn-lt"/>
                <a:ea typeface="+mn-ea"/>
                <a:cs typeface="+mn-cs"/>
              </a:rPr>
              <a:t>it must linger and periodically check the variable; thus it consumes processor time</a:t>
            </a:r>
          </a:p>
          <a:p>
            <a:r>
              <a:rPr lang="en-US" sz="1200" kern="1200" baseline="0" dirty="0">
                <a:solidFill>
                  <a:schemeClr val="tx1"/>
                </a:solidFill>
                <a:latin typeface="+mn-lt"/>
                <a:ea typeface="+mn-ea"/>
                <a:cs typeface="+mn-cs"/>
              </a:rPr>
              <a:t>(busy) while waiting for its chance.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After a process has gained access to its critical section, and after it has completed</a:t>
            </a:r>
          </a:p>
          <a:p>
            <a:r>
              <a:rPr lang="en-US" sz="1200" kern="1200" baseline="0" dirty="0">
                <a:solidFill>
                  <a:schemeClr val="tx1"/>
                </a:solidFill>
                <a:latin typeface="+mn-lt"/>
                <a:ea typeface="+mn-ea"/>
                <a:cs typeface="+mn-cs"/>
              </a:rPr>
              <a:t>that section, it must update the value of turn to that of the 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formal terms, there is a shared global variable:</a:t>
            </a:r>
          </a:p>
          <a:p>
            <a:r>
              <a:rPr lang="en-US" sz="1200" kern="1200" baseline="0" dirty="0" err="1">
                <a:solidFill>
                  <a:schemeClr val="tx1"/>
                </a:solidFill>
                <a:latin typeface="+mn-lt"/>
                <a:ea typeface="+mn-ea"/>
                <a:cs typeface="+mn-cs"/>
              </a:rPr>
              <a:t>int</a:t>
            </a:r>
            <a:r>
              <a:rPr lang="en-US" sz="1200" kern="1200" baseline="0" dirty="0">
                <a:solidFill>
                  <a:schemeClr val="tx1"/>
                </a:solidFill>
                <a:latin typeface="+mn-lt"/>
                <a:ea typeface="+mn-ea"/>
                <a:cs typeface="+mn-cs"/>
              </a:rPr>
              <a:t> turn =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Figure 5.1a shows the program for the two processes. This solution guarantees</a:t>
            </a:r>
          </a:p>
          <a:p>
            <a:r>
              <a:rPr lang="en-US" sz="1200" kern="1200" baseline="0" dirty="0">
                <a:solidFill>
                  <a:schemeClr val="tx1"/>
                </a:solidFill>
                <a:latin typeface="+mn-lt"/>
                <a:ea typeface="+mn-ea"/>
                <a:cs typeface="+mn-cs"/>
              </a:rPr>
              <a:t>the mutual exclusion property but has two drawbacks. First, processes must strictly</a:t>
            </a:r>
          </a:p>
          <a:p>
            <a:r>
              <a:rPr lang="en-US" sz="1200" kern="1200" baseline="0" dirty="0">
                <a:solidFill>
                  <a:schemeClr val="tx1"/>
                </a:solidFill>
                <a:latin typeface="+mn-lt"/>
                <a:ea typeface="+mn-ea"/>
                <a:cs typeface="+mn-cs"/>
              </a:rPr>
              <a:t>alternate in their use of their critical section; therefore, the pace of execution is dictated</a:t>
            </a:r>
          </a:p>
          <a:p>
            <a:r>
              <a:rPr lang="en-US" sz="1200" kern="1200" baseline="0" dirty="0">
                <a:solidFill>
                  <a:schemeClr val="tx1"/>
                </a:solidFill>
                <a:latin typeface="+mn-lt"/>
                <a:ea typeface="+mn-ea"/>
                <a:cs typeface="+mn-cs"/>
              </a:rPr>
              <a:t>by the slower of the two processes. If P0 uses its critical section only once per</a:t>
            </a:r>
          </a:p>
          <a:p>
            <a:r>
              <a:rPr lang="en-US" sz="1200" kern="1200" baseline="0" dirty="0">
                <a:solidFill>
                  <a:schemeClr val="tx1"/>
                </a:solidFill>
                <a:latin typeface="+mn-lt"/>
                <a:ea typeface="+mn-ea"/>
                <a:cs typeface="+mn-cs"/>
              </a:rPr>
              <a:t>hour, but P1 would like to use its critical section at a rate of 1,000 times per hour, P1</a:t>
            </a:r>
          </a:p>
          <a:p>
            <a:r>
              <a:rPr lang="en-US" sz="1200" kern="1200" baseline="0" dirty="0">
                <a:solidFill>
                  <a:schemeClr val="tx1"/>
                </a:solidFill>
                <a:latin typeface="+mn-lt"/>
                <a:ea typeface="+mn-ea"/>
                <a:cs typeface="+mn-cs"/>
              </a:rPr>
              <a:t>is forced to adopt the pace of P0. A much more serious problem is that if one process</a:t>
            </a:r>
          </a:p>
          <a:p>
            <a:r>
              <a:rPr lang="en-US" sz="1200" kern="1200" baseline="0" dirty="0">
                <a:solidFill>
                  <a:schemeClr val="tx1"/>
                </a:solidFill>
                <a:latin typeface="+mn-lt"/>
                <a:ea typeface="+mn-ea"/>
                <a:cs typeface="+mn-cs"/>
              </a:rPr>
              <a:t>fails, the other process is permanently blocked. This is true whether a process fails in</a:t>
            </a:r>
          </a:p>
          <a:p>
            <a:r>
              <a:rPr lang="en-US" sz="1200" kern="1200" baseline="0" dirty="0">
                <a:solidFill>
                  <a:schemeClr val="tx1"/>
                </a:solidFill>
                <a:latin typeface="+mn-lt"/>
                <a:ea typeface="+mn-ea"/>
                <a:cs typeface="+mn-cs"/>
              </a:rPr>
              <a:t>its critical section or outside of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foregoing construction is that of a </a:t>
            </a:r>
            <a:r>
              <a:rPr lang="en-US" sz="1200" kern="1200" baseline="0" dirty="0" err="1">
                <a:solidFill>
                  <a:schemeClr val="tx1"/>
                </a:solidFill>
                <a:latin typeface="+mn-lt"/>
                <a:ea typeface="+mn-ea"/>
                <a:cs typeface="+mn-cs"/>
              </a:rPr>
              <a:t>coroutine</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Coroutines</a:t>
            </a:r>
            <a:r>
              <a:rPr lang="en-US" sz="1200" kern="1200" baseline="0" dirty="0">
                <a:solidFill>
                  <a:schemeClr val="tx1"/>
                </a:solidFill>
                <a:latin typeface="+mn-lt"/>
                <a:ea typeface="+mn-ea"/>
                <a:cs typeface="+mn-cs"/>
              </a:rPr>
              <a:t> are designed to</a:t>
            </a:r>
          </a:p>
          <a:p>
            <a:r>
              <a:rPr lang="en-US" sz="1200" kern="1200" baseline="0" dirty="0">
                <a:solidFill>
                  <a:schemeClr val="tx1"/>
                </a:solidFill>
                <a:latin typeface="+mn-lt"/>
                <a:ea typeface="+mn-ea"/>
                <a:cs typeface="+mn-cs"/>
              </a:rPr>
              <a:t>be able to pass execution control back and forth between themselves (see Problem</a:t>
            </a:r>
          </a:p>
          <a:p>
            <a:r>
              <a:rPr lang="en-US" sz="1200" kern="1200" baseline="0" dirty="0">
                <a:solidFill>
                  <a:schemeClr val="tx1"/>
                </a:solidFill>
                <a:latin typeface="+mn-lt"/>
                <a:ea typeface="+mn-ea"/>
                <a:cs typeface="+mn-cs"/>
              </a:rPr>
              <a:t> 5.5). While this is a useful structuring technique for a single process, it is inadequate</a:t>
            </a:r>
          </a:p>
          <a:p>
            <a:r>
              <a:rPr lang="en-US" sz="1200" kern="1200" baseline="0" dirty="0">
                <a:solidFill>
                  <a:schemeClr val="tx1"/>
                </a:solidFill>
                <a:latin typeface="+mn-lt"/>
                <a:ea typeface="+mn-ea"/>
                <a:cs typeface="+mn-cs"/>
              </a:rPr>
              <a:t>to support concurrent processing.</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Second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flaw in the first attempt is that it stores the name of the</a:t>
            </a:r>
          </a:p>
          <a:p>
            <a:r>
              <a:rPr lang="en-US" sz="1200" b="0" kern="1200" baseline="0" dirty="0">
                <a:solidFill>
                  <a:schemeClr val="tx1"/>
                </a:solidFill>
                <a:latin typeface="+mn-lt"/>
                <a:ea typeface="+mn-ea"/>
                <a:cs typeface="+mn-cs"/>
              </a:rPr>
              <a:t>process that may enter its critical section, when in fact we need state information</a:t>
            </a:r>
          </a:p>
          <a:p>
            <a:r>
              <a:rPr lang="en-US" sz="1200" b="0" kern="1200" baseline="0" dirty="0">
                <a:solidFill>
                  <a:schemeClr val="tx1"/>
                </a:solidFill>
                <a:latin typeface="+mn-lt"/>
                <a:ea typeface="+mn-ea"/>
                <a:cs typeface="+mn-cs"/>
              </a:rPr>
              <a:t>about both processes. In effect, each process should have its own key to the critical</a:t>
            </a:r>
          </a:p>
          <a:p>
            <a:r>
              <a:rPr lang="en-US" sz="1200" b="0" kern="1200" baseline="0" dirty="0">
                <a:solidFill>
                  <a:schemeClr val="tx1"/>
                </a:solidFill>
                <a:latin typeface="+mn-lt"/>
                <a:ea typeface="+mn-ea"/>
                <a:cs typeface="+mn-cs"/>
              </a:rPr>
              <a:t>section so that if one fails, the other can still access its critical section. To meet this</a:t>
            </a:r>
          </a:p>
          <a:p>
            <a:r>
              <a:rPr lang="en-US" sz="1200" kern="1200" baseline="0" dirty="0">
                <a:solidFill>
                  <a:schemeClr val="tx1"/>
                </a:solidFill>
                <a:latin typeface="+mn-lt"/>
                <a:ea typeface="+mn-ea"/>
                <a:cs typeface="+mn-cs"/>
              </a:rPr>
              <a:t>requirement a Boolean vector flag is defined, with flag[0] corresponding to P0</a:t>
            </a:r>
          </a:p>
          <a:p>
            <a:r>
              <a:rPr lang="en-US" sz="1200" kern="1200" baseline="0" dirty="0">
                <a:solidFill>
                  <a:schemeClr val="tx1"/>
                </a:solidFill>
                <a:latin typeface="+mn-lt"/>
                <a:ea typeface="+mn-ea"/>
                <a:cs typeface="+mn-cs"/>
              </a:rPr>
              <a:t>and flag[1] corresponding to P1. Each process may examine the other’s flag but</a:t>
            </a:r>
          </a:p>
          <a:p>
            <a:r>
              <a:rPr lang="en-US" sz="1200" kern="1200" baseline="0" dirty="0">
                <a:solidFill>
                  <a:schemeClr val="tx1"/>
                </a:solidFill>
                <a:latin typeface="+mn-lt"/>
                <a:ea typeface="+mn-ea"/>
                <a:cs typeface="+mn-cs"/>
              </a:rPr>
              <a:t>may not alter it. When a process wishes to enter its critical section, it periodically</a:t>
            </a:r>
          </a:p>
          <a:p>
            <a:r>
              <a:rPr lang="en-US" sz="1200" kern="1200" baseline="0" dirty="0">
                <a:solidFill>
                  <a:schemeClr val="tx1"/>
                </a:solidFill>
                <a:latin typeface="+mn-lt"/>
                <a:ea typeface="+mn-ea"/>
                <a:cs typeface="+mn-cs"/>
              </a:rPr>
              <a:t>checks the other’s flag until that flag has the value false, indicating that the other</a:t>
            </a:r>
          </a:p>
          <a:p>
            <a:r>
              <a:rPr lang="en-US" sz="1200" kern="1200" baseline="0" dirty="0">
                <a:solidFill>
                  <a:schemeClr val="tx1"/>
                </a:solidFill>
                <a:latin typeface="+mn-lt"/>
                <a:ea typeface="+mn-ea"/>
                <a:cs typeface="+mn-cs"/>
              </a:rPr>
              <a:t>process is not in its critical section. The checking process immediately sets its own</a:t>
            </a:r>
          </a:p>
          <a:p>
            <a:r>
              <a:rPr lang="en-US" sz="1200" kern="1200" baseline="0" dirty="0">
                <a:solidFill>
                  <a:schemeClr val="tx1"/>
                </a:solidFill>
                <a:latin typeface="+mn-lt"/>
                <a:ea typeface="+mn-ea"/>
                <a:cs typeface="+mn-cs"/>
              </a:rPr>
              <a:t>flag to true and proceeds to its critical section. When it leaves its critical section, it</a:t>
            </a:r>
          </a:p>
          <a:p>
            <a:r>
              <a:rPr lang="en-US" sz="1200" kern="1200" baseline="0" dirty="0">
                <a:solidFill>
                  <a:schemeClr val="tx1"/>
                </a:solidFill>
                <a:latin typeface="+mn-lt"/>
                <a:ea typeface="+mn-ea"/>
                <a:cs typeface="+mn-cs"/>
              </a:rPr>
              <a:t>sets its flag to false.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shared global variable now is</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enum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boolean</a:t>
            </a:r>
            <a:r>
              <a:rPr lang="en-US" sz="1200" kern="1200" baseline="0" dirty="0">
                <a:solidFill>
                  <a:schemeClr val="tx1"/>
                </a:solidFill>
                <a:latin typeface="+mn-lt"/>
                <a:ea typeface="+mn-ea"/>
                <a:cs typeface="+mn-cs"/>
              </a:rPr>
              <a:t> (false = 0; true = 1);</a:t>
            </a:r>
          </a:p>
          <a:p>
            <a:r>
              <a:rPr lang="en-US" sz="1200" kern="1200" baseline="0" dirty="0" err="1">
                <a:solidFill>
                  <a:schemeClr val="tx1"/>
                </a:solidFill>
                <a:latin typeface="+mn-lt"/>
                <a:ea typeface="+mn-ea"/>
                <a:cs typeface="+mn-cs"/>
              </a:rPr>
              <a:t>boolean</a:t>
            </a:r>
            <a:r>
              <a:rPr lang="en-US" sz="1200" kern="1200" baseline="0" dirty="0">
                <a:solidFill>
                  <a:schemeClr val="tx1"/>
                </a:solidFill>
                <a:latin typeface="+mn-lt"/>
                <a:ea typeface="+mn-ea"/>
                <a:cs typeface="+mn-cs"/>
              </a:rPr>
              <a:t> flag[2] = 0,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5.1b shows the algorithm. If one process fails outside the critical section,</a:t>
            </a:r>
          </a:p>
          <a:p>
            <a:r>
              <a:rPr lang="en-US" sz="1200" kern="1200" baseline="0" dirty="0">
                <a:solidFill>
                  <a:schemeClr val="tx1"/>
                </a:solidFill>
                <a:latin typeface="+mn-lt"/>
                <a:ea typeface="+mn-ea"/>
                <a:cs typeface="+mn-cs"/>
              </a:rPr>
              <a:t>including the flag-setting code, then the other process is not blocked. In fact, the other</a:t>
            </a:r>
          </a:p>
          <a:p>
            <a:r>
              <a:rPr lang="en-US" sz="1200" kern="1200" baseline="0" dirty="0">
                <a:solidFill>
                  <a:schemeClr val="tx1"/>
                </a:solidFill>
                <a:latin typeface="+mn-lt"/>
                <a:ea typeface="+mn-ea"/>
                <a:cs typeface="+mn-cs"/>
              </a:rPr>
              <a:t>process can enter its critical section as often as it likes, because the flag of the</a:t>
            </a:r>
          </a:p>
          <a:p>
            <a:r>
              <a:rPr lang="en-US" sz="1200" kern="1200" baseline="0" dirty="0">
                <a:solidFill>
                  <a:schemeClr val="tx1"/>
                </a:solidFill>
                <a:latin typeface="+mn-lt"/>
                <a:ea typeface="+mn-ea"/>
                <a:cs typeface="+mn-cs"/>
              </a:rPr>
              <a:t>other process is always false. However, if a process fails inside its critical section</a:t>
            </a:r>
          </a:p>
          <a:p>
            <a:r>
              <a:rPr lang="en-US" sz="1200" kern="1200" baseline="0" dirty="0">
                <a:solidFill>
                  <a:schemeClr val="tx1"/>
                </a:solidFill>
                <a:latin typeface="+mn-lt"/>
                <a:ea typeface="+mn-ea"/>
                <a:cs typeface="+mn-cs"/>
              </a:rPr>
              <a:t>or after setting its flag to true just before entering its critical section, then the other</a:t>
            </a:r>
          </a:p>
          <a:p>
            <a:r>
              <a:rPr lang="en-US" sz="1200" kern="1200" baseline="0" dirty="0">
                <a:solidFill>
                  <a:schemeClr val="tx1"/>
                </a:solidFill>
                <a:latin typeface="+mn-lt"/>
                <a:ea typeface="+mn-ea"/>
                <a:cs typeface="+mn-cs"/>
              </a:rPr>
              <a:t>process is permanently blocked.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solution is, if anything, worse than the first attempt because it does not</a:t>
            </a:r>
          </a:p>
          <a:p>
            <a:r>
              <a:rPr lang="en-US" sz="1200" kern="1200" baseline="0" dirty="0">
                <a:solidFill>
                  <a:schemeClr val="tx1"/>
                </a:solidFill>
                <a:latin typeface="+mn-lt"/>
                <a:ea typeface="+mn-ea"/>
                <a:cs typeface="+mn-cs"/>
              </a:rPr>
              <a:t>even guarantee mutual exclusion. Consider the following sequence: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P0 executes the while statement and finds flag[1] set to false</a:t>
            </a:r>
          </a:p>
          <a:p>
            <a:r>
              <a:rPr lang="en-US" sz="1200" kern="1200" baseline="0" dirty="0">
                <a:solidFill>
                  <a:schemeClr val="tx1"/>
                </a:solidFill>
                <a:latin typeface="+mn-lt"/>
                <a:ea typeface="+mn-ea"/>
                <a:cs typeface="+mn-cs"/>
              </a:rPr>
              <a:t>Pl executes the while statement and finds flag[0] set to false</a:t>
            </a:r>
          </a:p>
          <a:p>
            <a:r>
              <a:rPr lang="en-US" sz="1200" kern="1200" baseline="0" dirty="0">
                <a:solidFill>
                  <a:schemeClr val="tx1"/>
                </a:solidFill>
                <a:latin typeface="+mn-lt"/>
                <a:ea typeface="+mn-ea"/>
                <a:cs typeface="+mn-cs"/>
              </a:rPr>
              <a:t>P0 sets flag[0] to true and enters its critical section</a:t>
            </a:r>
          </a:p>
          <a:p>
            <a:r>
              <a:rPr lang="en-US" sz="1200" kern="1200" baseline="0" dirty="0">
                <a:solidFill>
                  <a:schemeClr val="tx1"/>
                </a:solidFill>
                <a:latin typeface="+mn-lt"/>
                <a:ea typeface="+mn-ea"/>
                <a:cs typeface="+mn-cs"/>
              </a:rPr>
              <a:t>Pl sets flag[1] to true and enters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both processes are now in their critical sections, the program is incorrect.</a:t>
            </a:r>
          </a:p>
          <a:p>
            <a:r>
              <a:rPr lang="en-US" sz="1200" kern="1200" baseline="0" dirty="0">
                <a:solidFill>
                  <a:schemeClr val="tx1"/>
                </a:solidFill>
                <a:latin typeface="+mn-lt"/>
                <a:ea typeface="+mn-ea"/>
                <a:cs typeface="+mn-cs"/>
              </a:rPr>
              <a:t>The problem is that the proposed solution is not independent of relative process</a:t>
            </a:r>
          </a:p>
          <a:p>
            <a:r>
              <a:rPr lang="en-US" sz="1200" kern="1200" baseline="0" dirty="0">
                <a:solidFill>
                  <a:schemeClr val="tx1"/>
                </a:solidFill>
                <a:latin typeface="+mn-lt"/>
                <a:ea typeface="+mn-ea"/>
                <a:cs typeface="+mn-cs"/>
              </a:rPr>
              <a:t>execution speeds.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017276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Thus, both the sender and receiver can be blocking or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Three combinations are common, although any particular system will usually have only one or two combinations implemented: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Blocking send, blocking receive: </a:t>
            </a:r>
            <a:r>
              <a:rPr lang="en-US" sz="1200" b="0" kern="1200" baseline="0" dirty="0">
                <a:solidFill>
                  <a:schemeClr val="tx1"/>
                </a:solidFill>
                <a:latin typeface="+mn-lt"/>
                <a:ea typeface="+mn-ea"/>
                <a:cs typeface="+mn-cs"/>
              </a:rPr>
              <a:t>Both the sender and receiver are blocked until </a:t>
            </a:r>
            <a:r>
              <a:rPr lang="en-US" sz="1200" kern="1200" baseline="0" dirty="0">
                <a:solidFill>
                  <a:schemeClr val="tx1"/>
                </a:solidFill>
                <a:latin typeface="+mn-lt"/>
                <a:ea typeface="+mn-ea"/>
                <a:cs typeface="+mn-cs"/>
              </a:rPr>
              <a:t>the message is delivered; this is sometimes referred to as a </a:t>
            </a:r>
            <a:r>
              <a:rPr lang="en-US" sz="1200" i="1" kern="1200" baseline="0" dirty="0">
                <a:solidFill>
                  <a:schemeClr val="tx1"/>
                </a:solidFill>
                <a:latin typeface="+mn-lt"/>
                <a:ea typeface="+mn-ea"/>
                <a:cs typeface="+mn-cs"/>
              </a:rPr>
              <a:t>rendezvous . This </a:t>
            </a:r>
            <a:r>
              <a:rPr lang="en-US" sz="1200" kern="1200" baseline="0" dirty="0">
                <a:solidFill>
                  <a:schemeClr val="tx1"/>
                </a:solidFill>
                <a:latin typeface="+mn-lt"/>
                <a:ea typeface="+mn-ea"/>
                <a:cs typeface="+mn-cs"/>
              </a:rPr>
              <a:t>combination allows for tight synchronization between 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2872952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send, blocking receive: </a:t>
            </a:r>
            <a:r>
              <a:rPr lang="en-US" sz="1200" b="0" kern="1200" baseline="0" dirty="0">
                <a:solidFill>
                  <a:schemeClr val="tx1"/>
                </a:solidFill>
                <a:latin typeface="+mn-lt"/>
                <a:ea typeface="+mn-ea"/>
                <a:cs typeface="+mn-cs"/>
              </a:rPr>
              <a:t>Although the sender may continue on, </a:t>
            </a:r>
            <a:r>
              <a:rPr lang="en-US" sz="1200" kern="1200" baseline="0" dirty="0">
                <a:solidFill>
                  <a:schemeClr val="tx1"/>
                </a:solidFill>
                <a:latin typeface="+mn-lt"/>
                <a:ea typeface="+mn-ea"/>
                <a:cs typeface="+mn-cs"/>
              </a:rPr>
              <a:t>the receiver is blocked until the requested message arrives. This is probably the most useful combination. It allows a process to send one or more messages to a variety of destinations as quickly as possible. A process that must receive a message before it can do useful work needs to be blocked until such a message arrives. An example is a server process that exists to provide a service or resource to other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send, </a:t>
            </a:r>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receive: </a:t>
            </a:r>
            <a:r>
              <a:rPr lang="en-US" sz="1200" b="0" kern="1200" baseline="0" dirty="0">
                <a:solidFill>
                  <a:schemeClr val="tx1"/>
                </a:solidFill>
                <a:latin typeface="+mn-lt"/>
                <a:ea typeface="+mn-ea"/>
                <a:cs typeface="+mn-cs"/>
              </a:rPr>
              <a:t>Neither party is required to wait.</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is more natural for many concurrent programming tasks. For example, if it is used to request an output operation, such as printing, it allows the requesting process to issue the request in the form of a message and then carry on. One potential danger of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is that an error could lead to a situation in which a process repeatedly generates messages. Because there is no blocking to discipline the process, these messages could consume system resources, including processor time and buffer space, to the detriment of other processes and the OS. Also,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places the burden on the programmer to determine that a message has been received: Processes must employ reply messages to acknowledge receipt of a message.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the receive primitive, the blocking version appears to be more natural for many concurrent programming tasks. Generally, a process that requests a message will need the expected information before proceeding. However, if a message is lost, which can happen in a distributed system, or if a process fails before it sends an anticipated message, a receiving process could be blocked indefinitely. This problem can be solved by the use of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receive . However, the danger of this approach is that if a message is sent after a process has already executed a matching receive , the message will be lost. Other possible approaches are to allow a process to test whether a message is waiting before issuing a receive and</a:t>
            </a:r>
          </a:p>
          <a:p>
            <a:r>
              <a:rPr lang="en-US" sz="1200" kern="1200" baseline="0" dirty="0">
                <a:solidFill>
                  <a:schemeClr val="tx1"/>
                </a:solidFill>
                <a:latin typeface="+mn-lt"/>
                <a:ea typeface="+mn-ea"/>
                <a:cs typeface="+mn-cs"/>
              </a:rPr>
              <a:t>allow a process to specify more than one source in a receive primitive. The latter approach is useful if a process is waiting for messages from more than one source and can proceed if any of these messages arrive.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11712322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Clearly, it is necessary to have a way of specifying in the send primitive which process is to receive the message. Similarly, most implementations allow a receiving process to indicate the source of a message to be received.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various schemes for specifying processes in send and receive primitives fall into two categories: direct addressing and indirect addressing.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23575134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0" kern="1200" baseline="0" dirty="0">
                <a:solidFill>
                  <a:schemeClr val="tx1"/>
                </a:solidFill>
                <a:latin typeface="+mn-lt"/>
                <a:ea typeface="+mn-ea"/>
                <a:cs typeface="+mn-cs"/>
              </a:rPr>
              <a:t>direct addressing , the send primitive includes a specific identifier of the destination process. </a:t>
            </a:r>
            <a:r>
              <a:rPr lang="en-US" sz="1200" kern="1200" baseline="0" dirty="0">
                <a:solidFill>
                  <a:schemeClr val="tx1"/>
                </a:solidFill>
                <a:latin typeface="+mn-lt"/>
                <a:ea typeface="+mn-ea"/>
                <a:cs typeface="+mn-cs"/>
              </a:rPr>
              <a:t>The receive primitive can be handled in one of two ways. One possibility is to require that the process explicitly designate a sending process. Thus, the process must know ahead of time from which process a message is expected. This will often be effective for cooperating concurrent processes. In other cases, however, it is impossible to specify the anticipated source process. An example is a printer server process, which will accept a print request message from any other process. For such applications, a more effective approach is the use of implicit addressing. In this case, the </a:t>
            </a:r>
            <a:r>
              <a:rPr lang="en-US" sz="1200" i="1" kern="1200" baseline="0" dirty="0">
                <a:solidFill>
                  <a:schemeClr val="tx1"/>
                </a:solidFill>
                <a:latin typeface="+mn-lt"/>
                <a:ea typeface="+mn-ea"/>
                <a:cs typeface="+mn-cs"/>
              </a:rPr>
              <a:t>source parameter of the receive primitive possesses a value returned </a:t>
            </a:r>
            <a:r>
              <a:rPr lang="en-US" sz="1200" kern="1200" baseline="0" dirty="0">
                <a:solidFill>
                  <a:schemeClr val="tx1"/>
                </a:solidFill>
                <a:latin typeface="+mn-lt"/>
                <a:ea typeface="+mn-ea"/>
                <a:cs typeface="+mn-cs"/>
              </a:rPr>
              <a:t>when the receive operation has been performed.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13137450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other general approach is </a:t>
            </a:r>
            <a:r>
              <a:rPr lang="en-US" sz="1200" b="1" kern="1200" baseline="0" dirty="0">
                <a:solidFill>
                  <a:schemeClr val="tx1"/>
                </a:solidFill>
                <a:latin typeface="+mn-lt"/>
                <a:ea typeface="+mn-ea"/>
                <a:cs typeface="+mn-cs"/>
              </a:rPr>
              <a:t>indirect addressing . </a:t>
            </a:r>
            <a:r>
              <a:rPr lang="en-US" sz="1200" b="0" kern="1200" baseline="0" dirty="0">
                <a:solidFill>
                  <a:schemeClr val="tx1"/>
                </a:solidFill>
                <a:latin typeface="+mn-lt"/>
                <a:ea typeface="+mn-ea"/>
                <a:cs typeface="+mn-cs"/>
              </a:rPr>
              <a:t>In this case, messages are</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not sent directly from sender to receiver but rather are sent to a shared data structure consisting of queues that can temporarily hold messages. Such queues are generally referred to as </a:t>
            </a:r>
            <a:r>
              <a:rPr lang="en-US" sz="1200" i="1" kern="1200" baseline="0" dirty="0">
                <a:solidFill>
                  <a:schemeClr val="tx1"/>
                </a:solidFill>
                <a:latin typeface="+mn-lt"/>
                <a:ea typeface="+mn-ea"/>
                <a:cs typeface="+mn-cs"/>
              </a:rPr>
              <a:t>mailboxes . Thus, for two processes to communicate, one process </a:t>
            </a:r>
            <a:r>
              <a:rPr lang="en-US" sz="1200" kern="1200" baseline="0" dirty="0">
                <a:solidFill>
                  <a:schemeClr val="tx1"/>
                </a:solidFill>
                <a:latin typeface="+mn-lt"/>
                <a:ea typeface="+mn-ea"/>
                <a:cs typeface="+mn-cs"/>
              </a:rPr>
              <a:t>sends a message to the appropriate mailbox and the other process picks up the message from the mailbox.</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strength of the use of indirect addressing is that, by decoupling the sender and receiver, it allows for greater flexibility in the use of messages.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20603755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The relationship between senders and receivers can be one to one, many to one, one to many, or many to many ( Figure 5.21 ). A </a:t>
            </a:r>
            <a:r>
              <a:rPr lang="en-US" sz="1200" b="1" kern="1200" baseline="0" dirty="0">
                <a:solidFill>
                  <a:schemeClr val="tx1"/>
                </a:solidFill>
                <a:latin typeface="+mn-lt"/>
                <a:ea typeface="+mn-ea"/>
                <a:cs typeface="+mn-cs"/>
              </a:rPr>
              <a:t>one-to-one </a:t>
            </a:r>
            <a:r>
              <a:rPr lang="en-US" sz="1200" b="0" kern="1200" baseline="0" dirty="0">
                <a:solidFill>
                  <a:schemeClr val="tx1"/>
                </a:solidFill>
                <a:latin typeface="+mn-lt"/>
                <a:ea typeface="+mn-ea"/>
                <a:cs typeface="+mn-cs"/>
              </a:rPr>
              <a:t>relationship allows a private communications </a:t>
            </a:r>
            <a:r>
              <a:rPr lang="en-US" sz="1200" kern="1200" baseline="0" dirty="0">
                <a:solidFill>
                  <a:schemeClr val="tx1"/>
                </a:solidFill>
                <a:latin typeface="+mn-lt"/>
                <a:ea typeface="+mn-ea"/>
                <a:cs typeface="+mn-cs"/>
              </a:rPr>
              <a:t>link to be set up between two processes. This insulates their interaction from erroneous interference from other processes. A </a:t>
            </a:r>
            <a:r>
              <a:rPr lang="en-US" sz="1200" b="1" kern="1200" baseline="0" dirty="0">
                <a:solidFill>
                  <a:schemeClr val="tx1"/>
                </a:solidFill>
                <a:latin typeface="+mn-lt"/>
                <a:ea typeface="+mn-ea"/>
                <a:cs typeface="+mn-cs"/>
              </a:rPr>
              <a:t>many-to-one </a:t>
            </a:r>
            <a:r>
              <a:rPr lang="en-US" sz="1200" b="0" kern="1200" baseline="0" dirty="0">
                <a:solidFill>
                  <a:schemeClr val="tx1"/>
                </a:solidFill>
                <a:latin typeface="+mn-lt"/>
                <a:ea typeface="+mn-ea"/>
                <a:cs typeface="+mn-cs"/>
              </a:rPr>
              <a:t>relationship is useful</a:t>
            </a:r>
          </a:p>
          <a:p>
            <a:r>
              <a:rPr lang="en-US" sz="1200" kern="1200" baseline="0" dirty="0">
                <a:solidFill>
                  <a:schemeClr val="tx1"/>
                </a:solidFill>
                <a:latin typeface="+mn-lt"/>
                <a:ea typeface="+mn-ea"/>
                <a:cs typeface="+mn-cs"/>
              </a:rPr>
              <a:t>for client/server interaction; one process provides service to a number of other processes. In this case, the mailbox is often referred to as a </a:t>
            </a:r>
            <a:r>
              <a:rPr lang="en-US" sz="1200" i="1" kern="1200" baseline="0" dirty="0">
                <a:solidFill>
                  <a:schemeClr val="tx1"/>
                </a:solidFill>
                <a:latin typeface="+mn-lt"/>
                <a:ea typeface="+mn-ea"/>
                <a:cs typeface="+mn-cs"/>
              </a:rPr>
              <a:t>port . A </a:t>
            </a:r>
            <a:r>
              <a:rPr lang="en-US" sz="1200" b="1" i="1" kern="1200" baseline="0" dirty="0">
                <a:solidFill>
                  <a:schemeClr val="tx1"/>
                </a:solidFill>
                <a:latin typeface="+mn-lt"/>
                <a:ea typeface="+mn-ea"/>
                <a:cs typeface="+mn-cs"/>
              </a:rPr>
              <a:t>one-to-many </a:t>
            </a:r>
            <a:r>
              <a:rPr lang="en-US" sz="1200" kern="1200" baseline="0" dirty="0">
                <a:solidFill>
                  <a:schemeClr val="tx1"/>
                </a:solidFill>
                <a:latin typeface="+mn-lt"/>
                <a:ea typeface="+mn-ea"/>
                <a:cs typeface="+mn-cs"/>
              </a:rPr>
              <a:t>relationship allows for one sender and multiple receivers; it is useful for applications where a message or some information is to be broadcast to a set of processes. A </a:t>
            </a:r>
            <a:r>
              <a:rPr lang="en-US" sz="1200" b="1" kern="1200" baseline="0" dirty="0">
                <a:solidFill>
                  <a:schemeClr val="tx1"/>
                </a:solidFill>
                <a:latin typeface="+mn-lt"/>
                <a:ea typeface="+mn-ea"/>
                <a:cs typeface="+mn-cs"/>
              </a:rPr>
              <a:t>many-to-many </a:t>
            </a:r>
            <a:r>
              <a:rPr lang="en-US" sz="1200" b="0" kern="1200" baseline="0" dirty="0">
                <a:solidFill>
                  <a:schemeClr val="tx1"/>
                </a:solidFill>
                <a:latin typeface="+mn-lt"/>
                <a:ea typeface="+mn-ea"/>
                <a:cs typeface="+mn-cs"/>
              </a:rPr>
              <a:t>relationship allows multiple server processes to provide concurrent </a:t>
            </a:r>
            <a:r>
              <a:rPr lang="en-US" sz="1200" kern="1200" baseline="0" dirty="0">
                <a:solidFill>
                  <a:schemeClr val="tx1"/>
                </a:solidFill>
                <a:latin typeface="+mn-lt"/>
                <a:ea typeface="+mn-ea"/>
                <a:cs typeface="+mn-cs"/>
              </a:rPr>
              <a:t>service to multiple clients.</a:t>
            </a:r>
          </a:p>
          <a:p>
            <a:endParaRPr lang="en-NZ" b="1" dirty="0"/>
          </a:p>
          <a:p>
            <a:r>
              <a:rPr lang="en-NZ" b="1" dirty="0"/>
              <a:t>1) A one-to-one relationship </a:t>
            </a:r>
          </a:p>
          <a:p>
            <a:pPr lvl="1">
              <a:buFont typeface="Arial" pitchFamily="34" charset="0"/>
              <a:buChar char="•"/>
            </a:pPr>
            <a:r>
              <a:rPr lang="en-NZ" b="1" dirty="0"/>
              <a:t> </a:t>
            </a:r>
            <a:r>
              <a:rPr lang="en-NZ" dirty="0"/>
              <a:t>allows a private communications link to be set up between two processes. </a:t>
            </a:r>
          </a:p>
          <a:p>
            <a:pPr lvl="1">
              <a:buFont typeface="Arial" pitchFamily="34" charset="0"/>
              <a:buChar char="•"/>
            </a:pPr>
            <a:r>
              <a:rPr lang="en-NZ" dirty="0"/>
              <a:t>This insulates their interaction from erroneous interference from other processes.</a:t>
            </a:r>
          </a:p>
          <a:p>
            <a:pPr lvl="0">
              <a:buFont typeface="Arial" pitchFamily="34" charset="0"/>
              <a:buNone/>
            </a:pPr>
            <a:endParaRPr lang="en-NZ" dirty="0"/>
          </a:p>
          <a:p>
            <a:r>
              <a:rPr lang="en-NZ" sz="1200" b="1" kern="1200" baseline="0" dirty="0">
                <a:solidFill>
                  <a:schemeClr val="tx1"/>
                </a:solidFill>
                <a:latin typeface="+mn-lt"/>
                <a:ea typeface="+mn-ea"/>
                <a:cs typeface="+mn-cs"/>
              </a:rPr>
              <a:t>2) A many-to-one relationship is useful for client/server interaction;</a:t>
            </a:r>
          </a:p>
          <a:p>
            <a:pPr lvl="1">
              <a:buFont typeface="Arial" pitchFamily="34" charset="0"/>
              <a:buChar char="•"/>
            </a:pPr>
            <a:r>
              <a:rPr lang="en-NZ" sz="1200" kern="1200" baseline="0" dirty="0">
                <a:solidFill>
                  <a:schemeClr val="tx1"/>
                </a:solidFill>
                <a:latin typeface="+mn-lt"/>
                <a:ea typeface="+mn-ea"/>
                <a:cs typeface="+mn-cs"/>
              </a:rPr>
              <a:t> one process provides service to a number of other processes. </a:t>
            </a:r>
          </a:p>
          <a:p>
            <a:pPr lvl="1">
              <a:buFont typeface="Arial" pitchFamily="34" charset="0"/>
              <a:buChar char="•"/>
            </a:pPr>
            <a:r>
              <a:rPr lang="en-NZ" sz="1200" kern="1200" baseline="0" dirty="0">
                <a:solidFill>
                  <a:schemeClr val="tx1"/>
                </a:solidFill>
                <a:latin typeface="+mn-lt"/>
                <a:ea typeface="+mn-ea"/>
                <a:cs typeface="+mn-cs"/>
              </a:rPr>
              <a:t> In this case, the mailbox is often referred to as a </a:t>
            </a:r>
            <a:r>
              <a:rPr lang="en-NZ" sz="1200" i="1" kern="1200" baseline="0" dirty="0">
                <a:solidFill>
                  <a:schemeClr val="tx1"/>
                </a:solidFill>
                <a:latin typeface="+mn-lt"/>
                <a:ea typeface="+mn-ea"/>
                <a:cs typeface="+mn-cs"/>
              </a:rPr>
              <a:t>port.</a:t>
            </a:r>
          </a:p>
          <a:p>
            <a:endParaRPr lang="en-NZ" sz="1200" b="1" kern="1200" baseline="0" dirty="0">
              <a:solidFill>
                <a:schemeClr val="tx1"/>
              </a:solidFill>
              <a:latin typeface="+mn-lt"/>
              <a:ea typeface="+mn-ea"/>
              <a:cs typeface="+mn-cs"/>
            </a:endParaRPr>
          </a:p>
          <a:p>
            <a:r>
              <a:rPr lang="en-NZ" sz="1200" b="1" kern="1200" baseline="0" dirty="0">
                <a:solidFill>
                  <a:schemeClr val="tx1"/>
                </a:solidFill>
                <a:latin typeface="+mn-lt"/>
                <a:ea typeface="+mn-ea"/>
                <a:cs typeface="+mn-cs"/>
              </a:rPr>
              <a:t>3) A one-to-many relationship allows for one sender and multiple receivers; </a:t>
            </a:r>
          </a:p>
          <a:p>
            <a:pPr lvl="1">
              <a:buFont typeface="Arial" pitchFamily="34" charset="0"/>
              <a:buChar char="•"/>
            </a:pPr>
            <a:r>
              <a:rPr lang="en-NZ" sz="1200" b="1" kern="1200" baseline="0" dirty="0">
                <a:solidFill>
                  <a:schemeClr val="tx1"/>
                </a:solidFill>
                <a:latin typeface="+mn-lt"/>
                <a:ea typeface="+mn-ea"/>
                <a:cs typeface="+mn-cs"/>
              </a:rPr>
              <a:t> </a:t>
            </a:r>
            <a:r>
              <a:rPr lang="en-NZ" sz="1200" kern="1200" baseline="0" dirty="0">
                <a:solidFill>
                  <a:schemeClr val="tx1"/>
                </a:solidFill>
                <a:latin typeface="+mn-lt"/>
                <a:ea typeface="+mn-ea"/>
                <a:cs typeface="+mn-cs"/>
              </a:rPr>
              <a:t>it is useful for applications where a message or some information is to be broadcast to a set of processes.</a:t>
            </a:r>
          </a:p>
          <a:p>
            <a:pPr lvl="0">
              <a:buFont typeface="Arial" pitchFamily="34" charset="0"/>
              <a:buNone/>
            </a:pPr>
            <a:endParaRPr lang="en-NZ" sz="1200" kern="1200" baseline="0" dirty="0">
              <a:solidFill>
                <a:schemeClr val="tx1"/>
              </a:solidFill>
              <a:latin typeface="+mn-lt"/>
              <a:ea typeface="+mn-ea"/>
              <a:cs typeface="+mn-cs"/>
            </a:endParaRPr>
          </a:p>
          <a:p>
            <a:pPr lvl="0">
              <a:buFont typeface="Arial" pitchFamily="34" charset="0"/>
              <a:buNone/>
            </a:pPr>
            <a:r>
              <a:rPr lang="en-NZ" sz="1200" b="1" kern="1200" baseline="0" dirty="0">
                <a:solidFill>
                  <a:schemeClr val="tx1"/>
                </a:solidFill>
                <a:latin typeface="+mn-lt"/>
                <a:ea typeface="+mn-ea"/>
                <a:cs typeface="+mn-cs"/>
              </a:rPr>
              <a:t>4) A many-to-many relationship </a:t>
            </a:r>
          </a:p>
          <a:p>
            <a:pPr lvl="1">
              <a:buFont typeface="Arial" pitchFamily="34" charset="0"/>
              <a:buChar char="•"/>
            </a:pPr>
            <a:r>
              <a:rPr lang="en-NZ" sz="1200" b="0" kern="1200" baseline="0" dirty="0">
                <a:solidFill>
                  <a:schemeClr val="tx1"/>
                </a:solidFill>
                <a:latin typeface="+mn-lt"/>
                <a:ea typeface="+mn-ea"/>
                <a:cs typeface="+mn-cs"/>
              </a:rPr>
              <a:t>allows multiple server processes </a:t>
            </a:r>
            <a:r>
              <a:rPr lang="en-NZ" sz="1200" kern="1200" baseline="0" dirty="0">
                <a:solidFill>
                  <a:schemeClr val="tx1"/>
                </a:solidFill>
                <a:latin typeface="+mn-lt"/>
                <a:ea typeface="+mn-ea"/>
                <a:cs typeface="+mn-cs"/>
              </a:rPr>
              <a:t>to provide concurrent service to multiple clients.</a:t>
            </a:r>
          </a:p>
          <a:p>
            <a:pPr lvl="0">
              <a:buFont typeface="Arial" pitchFamily="34" charset="0"/>
              <a:buNone/>
            </a:pPr>
            <a:endParaRPr lang="en-US" dirty="0"/>
          </a:p>
          <a:p>
            <a:r>
              <a:rPr lang="en-US" sz="1200" kern="1200" baseline="0" dirty="0">
                <a:solidFill>
                  <a:schemeClr val="tx1"/>
                </a:solidFill>
                <a:latin typeface="+mn-lt"/>
                <a:ea typeface="+mn-ea"/>
                <a:cs typeface="+mn-cs"/>
              </a:rPr>
              <a:t>The association of processes to mailboxes can be either static or dynamic. Ports are often statically associated with a particular process; that is, the port is created and assigned to the process permanently. Similarly, a one-to-one relationship is typically defined statically and permanently. When there are many senders, the association of a sender to a mailbox may occur dynamically. Primitives such as connect and disconnect may be used for this purpose.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related issue has to do with the ownership of a mailbox. In the case of a port, it is typically owned by and created by the receiving process. Thus, when the process is destroyed, the port is also destroyed. For the general mailbox case, the OS may offer a create-mailbox service. Such mailboxes can be viewed either as being owned by the creating process, in which case they terminate with the process, or as being owned by the OS, in which case an explicit command will be required to destroy the mailbox.</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extLst>
      <p:ext uri="{BB962C8B-B14F-4D97-AF65-F5344CB8AC3E}">
        <p14:creationId xmlns:p14="http://schemas.microsoft.com/office/powerpoint/2010/main" val="8033116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format of the message depends on the objectives of the messaging facility and whether the facility runs on a single computer or on a distributed system. For some operating systems, designers have preferred short, fixed-length messages to minimize processing and storage overhead. If a large amount of data is to be passed, the data can be placed in a file and the message then simply references that file. A more flexible approach is to allow variable-length messages.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5.22 shows a typical message format for operating systems that support variable-length messages.</a:t>
            </a:r>
            <a:endParaRPr lang="en-NZ" sz="1200" kern="1200" baseline="0" dirty="0">
              <a:solidFill>
                <a:schemeClr val="tx1"/>
              </a:solidFill>
              <a:latin typeface="+mn-lt"/>
              <a:ea typeface="+mn-ea"/>
              <a:cs typeface="+mn-cs"/>
            </a:endParaRPr>
          </a:p>
          <a:p>
            <a:r>
              <a:rPr lang="en-NZ" sz="1200" kern="1200" baseline="0" dirty="0">
                <a:solidFill>
                  <a:schemeClr val="tx1"/>
                </a:solidFill>
                <a:latin typeface="+mn-lt"/>
                <a:ea typeface="+mn-ea"/>
                <a:cs typeface="+mn-cs"/>
              </a:rPr>
              <a:t>The message is divided into two parts: </a:t>
            </a:r>
          </a:p>
          <a:p>
            <a:pPr lvl="1"/>
            <a:r>
              <a:rPr lang="en-NZ" sz="1200" b="1" kern="1200" baseline="0" dirty="0">
                <a:solidFill>
                  <a:schemeClr val="tx1"/>
                </a:solidFill>
                <a:latin typeface="+mn-lt"/>
                <a:ea typeface="+mn-ea"/>
                <a:cs typeface="+mn-cs"/>
              </a:rPr>
              <a:t>a header</a:t>
            </a:r>
            <a:r>
              <a:rPr lang="en-NZ" sz="1200" kern="1200" baseline="0" dirty="0">
                <a:solidFill>
                  <a:schemeClr val="tx1"/>
                </a:solidFill>
                <a:latin typeface="+mn-lt"/>
                <a:ea typeface="+mn-ea"/>
                <a:cs typeface="+mn-cs"/>
              </a:rPr>
              <a:t>, which contains information about the message. </a:t>
            </a:r>
          </a:p>
          <a:p>
            <a:pPr lvl="2">
              <a:buFont typeface="Arial" pitchFamily="34" charset="0"/>
              <a:buChar char="•"/>
            </a:pPr>
            <a:r>
              <a:rPr lang="en-NZ" sz="1200" kern="1200" baseline="0" dirty="0">
                <a:solidFill>
                  <a:schemeClr val="tx1"/>
                </a:solidFill>
                <a:latin typeface="+mn-lt"/>
                <a:ea typeface="+mn-ea"/>
                <a:cs typeface="+mn-cs"/>
              </a:rPr>
              <a:t> The header may contain an identification of the source and intended destination of the message, a length field, and a type field to discriminate among various types of messages.</a:t>
            </a:r>
          </a:p>
          <a:p>
            <a:pPr lvl="2">
              <a:buFont typeface="Arial" pitchFamily="34" charset="0"/>
              <a:buChar char="•"/>
            </a:pPr>
            <a:r>
              <a:rPr lang="tr-TR" sz="1200" kern="1200" baseline="0" dirty="0">
                <a:solidFill>
                  <a:schemeClr val="tx1"/>
                </a:solidFill>
                <a:latin typeface="+mn-lt"/>
                <a:ea typeface="+mn-ea"/>
                <a:cs typeface="+mn-cs"/>
              </a:rPr>
              <a:t> </a:t>
            </a:r>
            <a:r>
              <a:rPr lang="en-NZ" sz="1200" kern="1200" baseline="0" dirty="0">
                <a:solidFill>
                  <a:schemeClr val="tx1"/>
                </a:solidFill>
                <a:latin typeface="+mn-lt"/>
                <a:ea typeface="+mn-ea"/>
                <a:cs typeface="+mn-cs"/>
              </a:rPr>
              <a:t>additional control information, e.g. pointer field so a linked list of messages can be created; a sequence number, to keep track of the number and order of messages passed between source and destination; and a priority field.</a:t>
            </a:r>
          </a:p>
          <a:p>
            <a:pPr lvl="1"/>
            <a:r>
              <a:rPr lang="en-NZ" sz="1200" b="1" kern="1200" baseline="0" dirty="0">
                <a:solidFill>
                  <a:schemeClr val="tx1"/>
                </a:solidFill>
                <a:latin typeface="+mn-lt"/>
                <a:ea typeface="+mn-ea"/>
                <a:cs typeface="+mn-cs"/>
              </a:rPr>
              <a:t>a body</a:t>
            </a:r>
            <a:r>
              <a:rPr lang="en-NZ" sz="1200" kern="1200" baseline="0" dirty="0">
                <a:solidFill>
                  <a:schemeClr val="tx1"/>
                </a:solidFill>
                <a:latin typeface="+mn-lt"/>
                <a:ea typeface="+mn-ea"/>
                <a:cs typeface="+mn-cs"/>
              </a:rPr>
              <a:t>, which contains the actual contents of the message.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extLst>
      <p:ext uri="{BB962C8B-B14F-4D97-AF65-F5344CB8AC3E}">
        <p14:creationId xmlns:p14="http://schemas.microsoft.com/office/powerpoint/2010/main" val="238815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simplest </a:t>
            </a:r>
            <a:r>
              <a:rPr lang="en-US" sz="1200" kern="1200" baseline="0" dirty="0" err="1">
                <a:solidFill>
                  <a:schemeClr val="tx1"/>
                </a:solidFill>
                <a:latin typeface="+mn-lt"/>
                <a:ea typeface="+mn-ea"/>
                <a:cs typeface="+mn-cs"/>
              </a:rPr>
              <a:t>queueing</a:t>
            </a:r>
            <a:r>
              <a:rPr lang="en-US" sz="1200" kern="1200" baseline="0" dirty="0">
                <a:solidFill>
                  <a:schemeClr val="tx1"/>
                </a:solidFill>
                <a:latin typeface="+mn-lt"/>
                <a:ea typeface="+mn-ea"/>
                <a:cs typeface="+mn-cs"/>
              </a:rPr>
              <a:t> discipline is first-in-first-out, but this may not be sufficient if</a:t>
            </a:r>
          </a:p>
          <a:p>
            <a:r>
              <a:rPr lang="en-US" sz="1200" kern="1200" baseline="0" dirty="0">
                <a:solidFill>
                  <a:schemeClr val="tx1"/>
                </a:solidFill>
                <a:latin typeface="+mn-lt"/>
                <a:ea typeface="+mn-ea"/>
                <a:cs typeface="+mn-cs"/>
              </a:rPr>
              <a:t>some messages are more urgent than others. An alternative is to allow the specifying</a:t>
            </a:r>
          </a:p>
          <a:p>
            <a:r>
              <a:rPr lang="en-US" sz="1200" kern="1200" baseline="0" dirty="0">
                <a:solidFill>
                  <a:schemeClr val="tx1"/>
                </a:solidFill>
                <a:latin typeface="+mn-lt"/>
                <a:ea typeface="+mn-ea"/>
                <a:cs typeface="+mn-cs"/>
              </a:rPr>
              <a:t>of message priority, on the basis of message type or by designation by the sender.</a:t>
            </a:r>
          </a:p>
          <a:p>
            <a:r>
              <a:rPr lang="en-US" sz="1200" kern="1200" baseline="0" dirty="0">
                <a:solidFill>
                  <a:schemeClr val="tx1"/>
                </a:solidFill>
                <a:latin typeface="+mn-lt"/>
                <a:ea typeface="+mn-ea"/>
                <a:cs typeface="+mn-cs"/>
              </a:rPr>
              <a:t>Another alternative is to allow the receiver to inspect the message queue and select</a:t>
            </a:r>
          </a:p>
          <a:p>
            <a:r>
              <a:rPr lang="en-US" sz="1200" kern="1200" baseline="0" dirty="0">
                <a:solidFill>
                  <a:schemeClr val="tx1"/>
                </a:solidFill>
                <a:latin typeface="+mn-lt"/>
                <a:ea typeface="+mn-ea"/>
                <a:cs typeface="+mn-cs"/>
              </a:rPr>
              <a:t>which message to receive next.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74</a:t>
            </a:fld>
            <a:endParaRPr lang="en-US" dirty="0"/>
          </a:p>
        </p:txBody>
      </p:sp>
    </p:spTree>
    <p:extLst>
      <p:ext uri="{BB962C8B-B14F-4D97-AF65-F5344CB8AC3E}">
        <p14:creationId xmlns:p14="http://schemas.microsoft.com/office/powerpoint/2010/main" val="38465033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5.23 shows one way in which message passing can be used to enforce mutual exclusion (compare Figures 5.4 , 5.5 , and 5.9 ). We assume the use of the blocking receive primitive and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primitive. A set of concurrent processes share a mailbox, box , which can be used by all processes to send and receive.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mailbox is initialized to contain a single message with null content. A process wishing to enter its critical section first attempts to receive a message. If the mailbox is empty, then the process is blocked. Once a process has acquired the message, it performs its critical section and then places the message back into the mailbox. Thus, the message functions as a token that is passed from process to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preceding solution assumes that if more than one process performs the receive operation concurrently, then:</a:t>
            </a:r>
          </a:p>
          <a:p>
            <a:r>
              <a:rPr lang="en-US" sz="1200" kern="1200" baseline="0" dirty="0">
                <a:solidFill>
                  <a:schemeClr val="tx1"/>
                </a:solidFill>
                <a:latin typeface="+mn-lt"/>
                <a:ea typeface="+mn-ea"/>
                <a:cs typeface="+mn-cs"/>
              </a:rPr>
              <a:t>• If there is a message, it is delivered to only one process and the others are</a:t>
            </a:r>
          </a:p>
          <a:p>
            <a:r>
              <a:rPr lang="en-US" sz="1200" kern="1200" baseline="0" dirty="0">
                <a:solidFill>
                  <a:schemeClr val="tx1"/>
                </a:solidFill>
                <a:latin typeface="+mn-lt"/>
                <a:ea typeface="+mn-ea"/>
                <a:cs typeface="+mn-cs"/>
              </a:rPr>
              <a:t>blocked, or</a:t>
            </a:r>
          </a:p>
          <a:p>
            <a:r>
              <a:rPr lang="en-US" sz="1200" kern="1200" baseline="0" dirty="0">
                <a:solidFill>
                  <a:schemeClr val="tx1"/>
                </a:solidFill>
                <a:latin typeface="+mn-lt"/>
                <a:ea typeface="+mn-ea"/>
                <a:cs typeface="+mn-cs"/>
              </a:rPr>
              <a:t>• If the message queue is empty, all processes are blocked; when a message is</a:t>
            </a:r>
          </a:p>
          <a:p>
            <a:r>
              <a:rPr lang="en-US" sz="1200" kern="1200" baseline="0" dirty="0">
                <a:solidFill>
                  <a:schemeClr val="tx1"/>
                </a:solidFill>
                <a:latin typeface="+mn-lt"/>
                <a:ea typeface="+mn-ea"/>
                <a:cs typeface="+mn-cs"/>
              </a:rPr>
              <a:t>available, only one blocked process is activated and given the message.</a:t>
            </a:r>
          </a:p>
          <a:p>
            <a:r>
              <a:rPr lang="en-US" sz="1200" kern="1200" baseline="0" dirty="0">
                <a:solidFill>
                  <a:schemeClr val="tx1"/>
                </a:solidFill>
                <a:latin typeface="+mn-lt"/>
                <a:ea typeface="+mn-ea"/>
                <a:cs typeface="+mn-cs"/>
              </a:rPr>
              <a:t>These assumptions are true of virtually all message-passing facilities.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extLst>
      <p:ext uri="{BB962C8B-B14F-4D97-AF65-F5344CB8AC3E}">
        <p14:creationId xmlns:p14="http://schemas.microsoft.com/office/powerpoint/2010/main" val="36409230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 example of the use of message passing, Figure 5.24 is a solution to the bounded-buffer producer/consumer problem. Using the basic mutual-exclusion power of message passing, the problem could have been solved with an algorithmic structure similar to that of Figure 5.16 . Instead, the program of Figure 5.24 takes advantage of the ability of message passing to be used to pass data in addition to signals. Two mailboxes are used. As the producer generates data, it is sent as messages to the mailbox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 As long as there is at least one message in that mailbox, the consumer can consume. Hence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serves as the buffer; the data in the buffer are organized as a queue of messages. The “size” of the buffer is</a:t>
            </a:r>
          </a:p>
          <a:p>
            <a:r>
              <a:rPr lang="en-US" sz="1200" kern="1200" baseline="0" dirty="0">
                <a:solidFill>
                  <a:schemeClr val="tx1"/>
                </a:solidFill>
                <a:latin typeface="+mn-lt"/>
                <a:ea typeface="+mn-ea"/>
                <a:cs typeface="+mn-cs"/>
              </a:rPr>
              <a:t>determined by the global variable capacity . Initially, the mailbox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is filled with a number of null messages equal to the capacity of the buffer. The number of messages in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shrinks with each production and grows with each consumption.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is quite flexible. There may be multiple producers and consumers, as long as all have access to both mailboxes. The system may even be distributed, with all producer processes and the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mailbox at one site and all the consumer processes and the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mailbox at another.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extLst>
      <p:ext uri="{BB962C8B-B14F-4D97-AF65-F5344CB8AC3E}">
        <p14:creationId xmlns:p14="http://schemas.microsoft.com/office/powerpoint/2010/main" val="394454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kern="1200" baseline="0" dirty="0">
                <a:solidFill>
                  <a:schemeClr val="tx1"/>
                </a:solidFill>
                <a:latin typeface="+mn-lt"/>
                <a:ea typeface="+mn-ea"/>
                <a:cs typeface="+mn-cs"/>
              </a:rPr>
              <a:t>Third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Because a process can change its state after the other process</a:t>
            </a:r>
          </a:p>
          <a:p>
            <a:r>
              <a:rPr lang="en-US" sz="1200" b="0" kern="1200" baseline="0" dirty="0">
                <a:solidFill>
                  <a:schemeClr val="tx1"/>
                </a:solidFill>
                <a:latin typeface="+mn-lt"/>
                <a:ea typeface="+mn-ea"/>
                <a:cs typeface="+mn-cs"/>
              </a:rPr>
              <a:t>has checked it but before the other process can enter its critical section, the second</a:t>
            </a:r>
          </a:p>
          <a:p>
            <a:r>
              <a:rPr lang="en-US" sz="1200" b="0" kern="1200" baseline="0" dirty="0">
                <a:solidFill>
                  <a:schemeClr val="tx1"/>
                </a:solidFill>
                <a:latin typeface="+mn-lt"/>
                <a:ea typeface="+mn-ea"/>
                <a:cs typeface="+mn-cs"/>
              </a:rPr>
              <a:t>attempt failed. Perhaps we can fix this problem with a simple interchange of two</a:t>
            </a:r>
          </a:p>
          <a:p>
            <a:r>
              <a:rPr lang="en-US" sz="1200" b="0" kern="1200" baseline="0" dirty="0">
                <a:solidFill>
                  <a:schemeClr val="tx1"/>
                </a:solidFill>
                <a:latin typeface="+mn-lt"/>
                <a:ea typeface="+mn-ea"/>
                <a:cs typeface="+mn-cs"/>
              </a:rPr>
              <a:t>statements, as shown in Figure 5.1c.</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 before, if one process fails inside its critical section, including the flag-setting</a:t>
            </a:r>
          </a:p>
          <a:p>
            <a:r>
              <a:rPr lang="en-US" sz="1200" b="0" kern="1200" baseline="0" dirty="0">
                <a:solidFill>
                  <a:schemeClr val="tx1"/>
                </a:solidFill>
                <a:latin typeface="+mn-lt"/>
                <a:ea typeface="+mn-ea"/>
                <a:cs typeface="+mn-cs"/>
              </a:rPr>
              <a:t>code controlling the critical section, then the other process is blocked, and if a process</a:t>
            </a:r>
          </a:p>
          <a:p>
            <a:r>
              <a:rPr lang="en-US" sz="1200" b="0" kern="1200" baseline="0" dirty="0">
                <a:solidFill>
                  <a:schemeClr val="tx1"/>
                </a:solidFill>
                <a:latin typeface="+mn-lt"/>
                <a:ea typeface="+mn-ea"/>
                <a:cs typeface="+mn-cs"/>
              </a:rPr>
              <a:t>fails outside its </a:t>
            </a:r>
            <a:r>
              <a:rPr lang="en-US" sz="1200" kern="1200" baseline="0" dirty="0">
                <a:solidFill>
                  <a:schemeClr val="tx1"/>
                </a:solidFill>
                <a:latin typeface="+mn-lt"/>
                <a:ea typeface="+mn-ea"/>
                <a:cs typeface="+mn-cs"/>
              </a:rPr>
              <a:t>critical section, then the other process is not blocked.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Next, let us check that mutual exclusion is guaranteed, using the point of view</a:t>
            </a:r>
          </a:p>
          <a:p>
            <a:r>
              <a:rPr lang="en-US" sz="1200" kern="1200" baseline="0" dirty="0">
                <a:solidFill>
                  <a:schemeClr val="tx1"/>
                </a:solidFill>
                <a:latin typeface="+mn-lt"/>
                <a:ea typeface="+mn-ea"/>
                <a:cs typeface="+mn-cs"/>
              </a:rPr>
              <a:t>of process P0. Once P0 has set flag[0]  to true , Pl cannot enter its critical section</a:t>
            </a:r>
          </a:p>
          <a:p>
            <a:r>
              <a:rPr lang="en-US" sz="1200" kern="1200" baseline="0" dirty="0">
                <a:solidFill>
                  <a:schemeClr val="tx1"/>
                </a:solidFill>
                <a:latin typeface="+mn-lt"/>
                <a:ea typeface="+mn-ea"/>
                <a:cs typeface="+mn-cs"/>
              </a:rPr>
              <a:t>until after P0 has entered and left its critical section. It could be that Pl is already in</a:t>
            </a:r>
          </a:p>
          <a:p>
            <a:r>
              <a:rPr lang="en-US" sz="1200" kern="1200" baseline="0" dirty="0">
                <a:solidFill>
                  <a:schemeClr val="tx1"/>
                </a:solidFill>
                <a:latin typeface="+mn-lt"/>
                <a:ea typeface="+mn-ea"/>
                <a:cs typeface="+mn-cs"/>
              </a:rPr>
              <a:t>its critical section when P0 sets its flag. In that case, P0 will be blocked by the while</a:t>
            </a:r>
          </a:p>
          <a:p>
            <a:r>
              <a:rPr lang="en-US" sz="1200" kern="1200" baseline="0" dirty="0">
                <a:solidFill>
                  <a:schemeClr val="tx1"/>
                </a:solidFill>
                <a:latin typeface="+mn-lt"/>
                <a:ea typeface="+mn-ea"/>
                <a:cs typeface="+mn-cs"/>
              </a:rPr>
              <a:t> statement until Pl has left its critical section. The same reasoning applies from the</a:t>
            </a:r>
          </a:p>
          <a:p>
            <a:r>
              <a:rPr lang="en-US" sz="1200" kern="1200" baseline="0" dirty="0">
                <a:solidFill>
                  <a:schemeClr val="tx1"/>
                </a:solidFill>
                <a:latin typeface="+mn-lt"/>
                <a:ea typeface="+mn-ea"/>
                <a:cs typeface="+mn-cs"/>
              </a:rPr>
              <a:t>point of view of Pl.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guarantees mutual exclusion, but creates yet another problem. If both</a:t>
            </a:r>
          </a:p>
          <a:p>
            <a:r>
              <a:rPr lang="en-US" sz="1200" kern="1200" baseline="0" dirty="0">
                <a:solidFill>
                  <a:schemeClr val="tx1"/>
                </a:solidFill>
                <a:latin typeface="+mn-lt"/>
                <a:ea typeface="+mn-ea"/>
                <a:cs typeface="+mn-cs"/>
              </a:rPr>
              <a:t>processes set their flags to true  before either has executed the while  statement,</a:t>
            </a:r>
          </a:p>
          <a:p>
            <a:r>
              <a:rPr lang="en-US" sz="1200" kern="1200" baseline="0" dirty="0">
                <a:solidFill>
                  <a:schemeClr val="tx1"/>
                </a:solidFill>
                <a:latin typeface="+mn-lt"/>
                <a:ea typeface="+mn-ea"/>
                <a:cs typeface="+mn-cs"/>
              </a:rPr>
              <a:t>then each will think that the other has entered its critical section, causing</a:t>
            </a:r>
          </a:p>
          <a:p>
            <a:r>
              <a:rPr lang="en-US" sz="1200" kern="1200" baseline="0" dirty="0">
                <a:solidFill>
                  <a:schemeClr val="tx1"/>
                </a:solidFill>
                <a:latin typeface="+mn-lt"/>
                <a:ea typeface="+mn-ea"/>
                <a:cs typeface="+mn-cs"/>
              </a:rPr>
              <a:t>deadlock.</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Fourth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the third attempt, a process sets its state without knowing the</a:t>
            </a:r>
          </a:p>
          <a:p>
            <a:r>
              <a:rPr lang="en-US" sz="1200" b="0" kern="1200" baseline="0" dirty="0">
                <a:solidFill>
                  <a:schemeClr val="tx1"/>
                </a:solidFill>
                <a:latin typeface="+mn-lt"/>
                <a:ea typeface="+mn-ea"/>
                <a:cs typeface="+mn-cs"/>
              </a:rPr>
              <a:t>state of the other process. Deadlock occurs because each process can insist on its right</a:t>
            </a:r>
          </a:p>
          <a:p>
            <a:r>
              <a:rPr lang="en-US" sz="1200" b="0" kern="1200" baseline="0" dirty="0">
                <a:solidFill>
                  <a:schemeClr val="tx1"/>
                </a:solidFill>
                <a:latin typeface="+mn-lt"/>
                <a:ea typeface="+mn-ea"/>
                <a:cs typeface="+mn-cs"/>
              </a:rPr>
              <a:t>to enter its critical section; there is no opportunity to back off from this position. We</a:t>
            </a:r>
          </a:p>
          <a:p>
            <a:r>
              <a:rPr lang="en-US" sz="1200" b="0" kern="1200" baseline="0" dirty="0">
                <a:solidFill>
                  <a:schemeClr val="tx1"/>
                </a:solidFill>
                <a:latin typeface="+mn-lt"/>
                <a:ea typeface="+mn-ea"/>
                <a:cs typeface="+mn-cs"/>
              </a:rPr>
              <a:t>can try to fix this in a way that makes each process more deferential: Each process</a:t>
            </a:r>
          </a:p>
          <a:p>
            <a:r>
              <a:rPr lang="en-US" sz="1200" b="0" kern="1200" baseline="0" dirty="0">
                <a:solidFill>
                  <a:schemeClr val="tx1"/>
                </a:solidFill>
                <a:latin typeface="+mn-lt"/>
                <a:ea typeface="+mn-ea"/>
                <a:cs typeface="+mn-cs"/>
              </a:rPr>
              <a:t>sets its flag to indicate its desire to enter its critical section, but is prepared to reset</a:t>
            </a:r>
          </a:p>
          <a:p>
            <a:r>
              <a:rPr lang="en-US" sz="1200" kern="1200" baseline="0" dirty="0">
                <a:solidFill>
                  <a:schemeClr val="tx1"/>
                </a:solidFill>
                <a:latin typeface="+mn-lt"/>
                <a:ea typeface="+mn-ea"/>
                <a:cs typeface="+mn-cs"/>
              </a:rPr>
              <a:t>the flag to defer to the other process, as shown in Figure 5.1d.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is close to a correct solution, but is still flawed. Mutual exclusion is still</a:t>
            </a:r>
          </a:p>
          <a:p>
            <a:r>
              <a:rPr lang="en-US" sz="1200" kern="1200" baseline="0" dirty="0">
                <a:solidFill>
                  <a:schemeClr val="tx1"/>
                </a:solidFill>
                <a:latin typeface="+mn-lt"/>
                <a:ea typeface="+mn-ea"/>
                <a:cs typeface="+mn-cs"/>
              </a:rPr>
              <a:t>guaranteed, using similar reasoning to that followed in the discussion of the third</a:t>
            </a:r>
          </a:p>
          <a:p>
            <a:r>
              <a:rPr lang="en-US" sz="1200" kern="1200" baseline="0" dirty="0">
                <a:solidFill>
                  <a:schemeClr val="tx1"/>
                </a:solidFill>
                <a:latin typeface="+mn-lt"/>
                <a:ea typeface="+mn-ea"/>
                <a:cs typeface="+mn-cs"/>
              </a:rPr>
              <a:t>attempt. However, consider the following sequence of events: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P0 sets flag[0]  to true.</a:t>
            </a:r>
          </a:p>
          <a:p>
            <a:r>
              <a:rPr lang="en-US" sz="1200" kern="1200" baseline="0" dirty="0">
                <a:solidFill>
                  <a:schemeClr val="tx1"/>
                </a:solidFill>
                <a:latin typeface="+mn-lt"/>
                <a:ea typeface="+mn-ea"/>
                <a:cs typeface="+mn-cs"/>
              </a:rPr>
              <a:t> Pl sets flag[1]  to true.</a:t>
            </a:r>
          </a:p>
          <a:p>
            <a:r>
              <a:rPr lang="en-US" sz="1200" kern="1200" baseline="0" dirty="0">
                <a:solidFill>
                  <a:schemeClr val="tx1"/>
                </a:solidFill>
                <a:latin typeface="+mn-lt"/>
                <a:ea typeface="+mn-ea"/>
                <a:cs typeface="+mn-cs"/>
              </a:rPr>
              <a:t> P0 checks flag[1] .</a:t>
            </a:r>
          </a:p>
          <a:p>
            <a:r>
              <a:rPr lang="en-US" sz="1200" kern="1200" baseline="0" dirty="0">
                <a:solidFill>
                  <a:schemeClr val="tx1"/>
                </a:solidFill>
                <a:latin typeface="+mn-lt"/>
                <a:ea typeface="+mn-ea"/>
                <a:cs typeface="+mn-cs"/>
              </a:rPr>
              <a:t>Pl checks flag[0] .</a:t>
            </a:r>
          </a:p>
          <a:p>
            <a:r>
              <a:rPr lang="en-US" sz="1200" kern="1200" baseline="0" dirty="0">
                <a:solidFill>
                  <a:schemeClr val="tx1"/>
                </a:solidFill>
                <a:latin typeface="+mn-lt"/>
                <a:ea typeface="+mn-ea"/>
                <a:cs typeface="+mn-cs"/>
              </a:rPr>
              <a:t>P0 sets flag[0]  to false .</a:t>
            </a:r>
          </a:p>
          <a:p>
            <a:r>
              <a:rPr lang="en-US" sz="1200" kern="1200" baseline="0" dirty="0">
                <a:solidFill>
                  <a:schemeClr val="tx1"/>
                </a:solidFill>
                <a:latin typeface="+mn-lt"/>
                <a:ea typeface="+mn-ea"/>
                <a:cs typeface="+mn-cs"/>
              </a:rPr>
              <a:t>Pl sets flag[1]  to false .</a:t>
            </a:r>
          </a:p>
          <a:p>
            <a:r>
              <a:rPr lang="en-US" sz="1200" kern="1200" baseline="0" dirty="0">
                <a:solidFill>
                  <a:schemeClr val="tx1"/>
                </a:solidFill>
                <a:latin typeface="+mn-lt"/>
                <a:ea typeface="+mn-ea"/>
                <a:cs typeface="+mn-cs"/>
              </a:rPr>
              <a:t>P0 sets flag[0]  to true .</a:t>
            </a:r>
          </a:p>
          <a:p>
            <a:r>
              <a:rPr lang="en-US" sz="1200" kern="1200" baseline="0" dirty="0">
                <a:solidFill>
                  <a:schemeClr val="tx1"/>
                </a:solidFill>
                <a:latin typeface="+mn-lt"/>
                <a:ea typeface="+mn-ea"/>
                <a:cs typeface="+mn-cs"/>
              </a:rPr>
              <a:t>Pl sets flag[1]  to true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sequence could be extended indefinitely, and neither process could enter</a:t>
            </a:r>
          </a:p>
          <a:p>
            <a:r>
              <a:rPr lang="en-US" sz="1200" kern="1200" baseline="0" dirty="0">
                <a:solidFill>
                  <a:schemeClr val="tx1"/>
                </a:solidFill>
                <a:latin typeface="+mn-lt"/>
                <a:ea typeface="+mn-ea"/>
                <a:cs typeface="+mn-cs"/>
              </a:rPr>
              <a:t>its critical section. Strictly speaking, this is not deadlock, because any alteration in the</a:t>
            </a:r>
          </a:p>
          <a:p>
            <a:r>
              <a:rPr lang="en-US" sz="1200" kern="1200" baseline="0" dirty="0">
                <a:solidFill>
                  <a:schemeClr val="tx1"/>
                </a:solidFill>
                <a:latin typeface="+mn-lt"/>
                <a:ea typeface="+mn-ea"/>
                <a:cs typeface="+mn-cs"/>
              </a:rPr>
              <a:t>relative speed of the two processes will break this cycle and allow one to enter the</a:t>
            </a:r>
          </a:p>
          <a:p>
            <a:r>
              <a:rPr lang="en-US" sz="1200" kern="1200" baseline="0" dirty="0">
                <a:solidFill>
                  <a:schemeClr val="tx1"/>
                </a:solidFill>
                <a:latin typeface="+mn-lt"/>
                <a:ea typeface="+mn-ea"/>
                <a:cs typeface="+mn-cs"/>
              </a:rPr>
              <a:t>critical section. This condition is referred to as </a:t>
            </a:r>
            <a:r>
              <a:rPr lang="en-US" sz="1200" kern="1200" baseline="0" dirty="0" err="1">
                <a:solidFill>
                  <a:schemeClr val="tx1"/>
                </a:solidFill>
                <a:latin typeface="+mn-lt"/>
                <a:ea typeface="+mn-ea"/>
                <a:cs typeface="+mn-cs"/>
              </a:rPr>
              <a:t>livelock</a:t>
            </a:r>
            <a:r>
              <a:rPr lang="en-US" sz="1200" kern="1200" baseline="0" dirty="0">
                <a:solidFill>
                  <a:schemeClr val="tx1"/>
                </a:solidFill>
                <a:latin typeface="+mn-lt"/>
                <a:ea typeface="+mn-ea"/>
                <a:cs typeface="+mn-cs"/>
              </a:rPr>
              <a:t> . Recall that deadlock occurs</a:t>
            </a:r>
          </a:p>
          <a:p>
            <a:r>
              <a:rPr lang="en-US" sz="1200" kern="1200" baseline="0" dirty="0">
                <a:solidFill>
                  <a:schemeClr val="tx1"/>
                </a:solidFill>
                <a:latin typeface="+mn-lt"/>
                <a:ea typeface="+mn-ea"/>
                <a:cs typeface="+mn-cs"/>
              </a:rPr>
              <a:t>when a set of processes wishes to enter their critical sections, but no process can succeed.</a:t>
            </a:r>
          </a:p>
          <a:p>
            <a:r>
              <a:rPr lang="en-US" sz="1200" kern="1200" baseline="0" dirty="0">
                <a:solidFill>
                  <a:schemeClr val="tx1"/>
                </a:solidFill>
                <a:latin typeface="+mn-lt"/>
                <a:ea typeface="+mn-ea"/>
                <a:cs typeface="+mn-cs"/>
              </a:rPr>
              <a:t>With </a:t>
            </a:r>
            <a:r>
              <a:rPr lang="en-US" sz="1200" kern="1200" baseline="0" dirty="0" err="1">
                <a:solidFill>
                  <a:schemeClr val="tx1"/>
                </a:solidFill>
                <a:latin typeface="+mn-lt"/>
                <a:ea typeface="+mn-ea"/>
                <a:cs typeface="+mn-cs"/>
              </a:rPr>
              <a:t>livelock</a:t>
            </a:r>
            <a:r>
              <a:rPr lang="en-US" sz="1200" kern="1200" baseline="0" dirty="0">
                <a:solidFill>
                  <a:schemeClr val="tx1"/>
                </a:solidFill>
                <a:latin typeface="+mn-lt"/>
                <a:ea typeface="+mn-ea"/>
                <a:cs typeface="+mn-cs"/>
              </a:rPr>
              <a:t>, there are possible sequences of executions that succeed, but it is</a:t>
            </a:r>
          </a:p>
          <a:p>
            <a:r>
              <a:rPr lang="en-US" sz="1200" kern="1200" baseline="0" dirty="0">
                <a:solidFill>
                  <a:schemeClr val="tx1"/>
                </a:solidFill>
                <a:latin typeface="+mn-lt"/>
                <a:ea typeface="+mn-ea"/>
                <a:cs typeface="+mn-cs"/>
              </a:rPr>
              <a:t>also possible to describe one or more execution sequences in which no process ever</a:t>
            </a:r>
          </a:p>
          <a:p>
            <a:r>
              <a:rPr lang="en-US" sz="1200" kern="1200" baseline="0" dirty="0">
                <a:solidFill>
                  <a:schemeClr val="tx1"/>
                </a:solidFill>
                <a:latin typeface="+mn-lt"/>
                <a:ea typeface="+mn-ea"/>
                <a:cs typeface="+mn-cs"/>
              </a:rPr>
              <a:t>enters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the scenario just described is not likely to be sustained for very long,</a:t>
            </a:r>
          </a:p>
          <a:p>
            <a:r>
              <a:rPr lang="en-US" sz="1200" kern="1200" baseline="0" dirty="0">
                <a:solidFill>
                  <a:schemeClr val="tx1"/>
                </a:solidFill>
                <a:latin typeface="+mn-lt"/>
                <a:ea typeface="+mn-ea"/>
                <a:cs typeface="+mn-cs"/>
              </a:rPr>
              <a:t>it is nevertheless a possible scenario. Thus, we reject the fourth attempt.</a:t>
            </a:r>
          </a:p>
          <a:p>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42322557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readers/writers problem is defined as follows: There is a data area shared among a number of processes. The data area could be a file, a block of main memory, or even a bank of processor registers. There are a number of processes that only read the data area (readers) and a number that only write to the data area (writers). The conditions that must be satisfied are as follows: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Any number of readers may simultaneously read the file.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Only one writer at a time may write to the file.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If a writer is writing to the file, no reader may read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readers are processes that are not required to exclude one another and writers are processes that are required to exclude all other processes, readers and writers alike.</a:t>
            </a:r>
            <a:endParaRPr lang="en-NZ" sz="240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extLst>
      <p:ext uri="{BB962C8B-B14F-4D97-AF65-F5344CB8AC3E}">
        <p14:creationId xmlns:p14="http://schemas.microsoft.com/office/powerpoint/2010/main" val="28626632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5.25 is a solution using semaphores, showing one instance each of a reader and a writer; the solution does not change for multiple readers and writers. The writer process is simple. The semaphore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is used to enforce mutual exclusion. As long as one writer is accessing the shared data area, no other writers and no readers may access it. The reader process also makes use of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to enforce mutual exclusion. However, to allow multiple readers, we require that, when there are no readers reading, the first reader that attempts to read should wait on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 When there is already at least one reader reading, subsequent readers need not wait before entering. The global variable </a:t>
            </a:r>
            <a:r>
              <a:rPr lang="en-US" sz="1200" kern="1200" baseline="0" dirty="0" err="1">
                <a:solidFill>
                  <a:schemeClr val="tx1"/>
                </a:solidFill>
                <a:latin typeface="+mn-lt"/>
                <a:ea typeface="+mn-ea"/>
                <a:cs typeface="+mn-cs"/>
              </a:rPr>
              <a:t>readcount</a:t>
            </a:r>
            <a:r>
              <a:rPr lang="en-US" sz="1200" kern="1200" baseline="0" dirty="0">
                <a:solidFill>
                  <a:schemeClr val="tx1"/>
                </a:solidFill>
                <a:latin typeface="+mn-lt"/>
                <a:ea typeface="+mn-ea"/>
                <a:cs typeface="+mn-cs"/>
              </a:rPr>
              <a:t> is used to keep track of the number of readers, and the semaphore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is used to assure that </a:t>
            </a:r>
            <a:r>
              <a:rPr lang="en-US" sz="1200" kern="1200" baseline="0" dirty="0" err="1">
                <a:solidFill>
                  <a:schemeClr val="tx1"/>
                </a:solidFill>
                <a:latin typeface="+mn-lt"/>
                <a:ea typeface="+mn-ea"/>
                <a:cs typeface="+mn-cs"/>
              </a:rPr>
              <a:t>readcount</a:t>
            </a:r>
            <a:r>
              <a:rPr lang="en-US" sz="1200" kern="1200" baseline="0" dirty="0">
                <a:solidFill>
                  <a:schemeClr val="tx1"/>
                </a:solidFill>
                <a:latin typeface="+mn-lt"/>
                <a:ea typeface="+mn-ea"/>
                <a:cs typeface="+mn-cs"/>
              </a:rPr>
              <a:t> is updated properly.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extLst>
      <p:ext uri="{BB962C8B-B14F-4D97-AF65-F5344CB8AC3E}">
        <p14:creationId xmlns:p14="http://schemas.microsoft.com/office/powerpoint/2010/main" val="3439157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a:p>
            <a:r>
              <a:rPr lang="en-US" sz="1200" kern="1200" baseline="0" dirty="0">
                <a:solidFill>
                  <a:schemeClr val="tx1"/>
                </a:solidFill>
                <a:latin typeface="+mn-lt"/>
                <a:ea typeface="+mn-ea"/>
                <a:cs typeface="+mn-cs"/>
              </a:rPr>
              <a:t>In the previous solution, readers have priority. Once a single reader has begun to access the data area, it is possible for readers to retain control of the data area as long as there is at least one reader in the act of reading. Therefore, writers are subject to starvation.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5.26 shows a solution that guarantees that no new readers are allowed access to the data area once at least one writer has declared a desire to write. For writers, the following semaphores and variables are added to the ones already defined:</a:t>
            </a:r>
          </a:p>
          <a:p>
            <a:r>
              <a:rPr lang="en-US" sz="1200" kern="1200" baseline="0" dirty="0">
                <a:solidFill>
                  <a:schemeClr val="tx1"/>
                </a:solidFill>
                <a:latin typeface="+mn-lt"/>
                <a:ea typeface="+mn-ea"/>
                <a:cs typeface="+mn-cs"/>
              </a:rPr>
              <a:t>• A semaphore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that inhibits all readers while there is at least one writer desiring access to the data area</a:t>
            </a:r>
          </a:p>
          <a:p>
            <a:r>
              <a:rPr lang="en-US" sz="1200" kern="1200" baseline="0" dirty="0">
                <a:solidFill>
                  <a:schemeClr val="tx1"/>
                </a:solidFill>
                <a:latin typeface="+mn-lt"/>
                <a:ea typeface="+mn-ea"/>
                <a:cs typeface="+mn-cs"/>
              </a:rPr>
              <a:t>• A variable </a:t>
            </a:r>
            <a:r>
              <a:rPr lang="en-US" sz="1200" kern="1200" baseline="0" dirty="0" err="1">
                <a:solidFill>
                  <a:schemeClr val="tx1"/>
                </a:solidFill>
                <a:latin typeface="+mn-lt"/>
                <a:ea typeface="+mn-ea"/>
                <a:cs typeface="+mn-cs"/>
              </a:rPr>
              <a:t>writecount</a:t>
            </a:r>
            <a:r>
              <a:rPr lang="en-US" sz="1200" kern="1200" baseline="0" dirty="0">
                <a:solidFill>
                  <a:schemeClr val="tx1"/>
                </a:solidFill>
                <a:latin typeface="+mn-lt"/>
                <a:ea typeface="+mn-ea"/>
                <a:cs typeface="+mn-cs"/>
              </a:rPr>
              <a:t> that controls the setting of </a:t>
            </a:r>
            <a:r>
              <a:rPr lang="en-US" sz="1200" kern="1200" baseline="0" dirty="0" err="1">
                <a:solidFill>
                  <a:schemeClr val="tx1"/>
                </a:solidFill>
                <a:latin typeface="+mn-lt"/>
                <a:ea typeface="+mn-ea"/>
                <a:cs typeface="+mn-cs"/>
              </a:rPr>
              <a:t>rsem</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semaphore </a:t>
            </a:r>
            <a:r>
              <a:rPr lang="en-US" sz="1200" kern="1200" baseline="0" dirty="0" err="1">
                <a:solidFill>
                  <a:schemeClr val="tx1"/>
                </a:solidFill>
                <a:latin typeface="+mn-lt"/>
                <a:ea typeface="+mn-ea"/>
                <a:cs typeface="+mn-cs"/>
              </a:rPr>
              <a:t>y</a:t>
            </a:r>
            <a:r>
              <a:rPr lang="en-US" sz="1200" kern="1200" baseline="0" dirty="0">
                <a:solidFill>
                  <a:schemeClr val="tx1"/>
                </a:solidFill>
                <a:latin typeface="+mn-lt"/>
                <a:ea typeface="+mn-ea"/>
                <a:cs typeface="+mn-cs"/>
              </a:rPr>
              <a:t> that controls the updating of </a:t>
            </a:r>
            <a:r>
              <a:rPr lang="en-US" sz="1200" kern="1200" baseline="0" dirty="0" err="1">
                <a:solidFill>
                  <a:schemeClr val="tx1"/>
                </a:solidFill>
                <a:latin typeface="+mn-lt"/>
                <a:ea typeface="+mn-ea"/>
                <a:cs typeface="+mn-cs"/>
              </a:rPr>
              <a:t>writecount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extLst>
      <p:ext uri="{BB962C8B-B14F-4D97-AF65-F5344CB8AC3E}">
        <p14:creationId xmlns:p14="http://schemas.microsoft.com/office/powerpoint/2010/main" val="10385440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readers, one additional semaphore is needed. A long queue must not be allowed to build up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otherwise writers will not be able to jump the queue. Therefore, only one reader is allowed to queue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with any additional readers queuing on semaphore </a:t>
            </a:r>
            <a:r>
              <a:rPr lang="en-US" sz="1200" kern="1200" baseline="0" dirty="0" err="1">
                <a:solidFill>
                  <a:schemeClr val="tx1"/>
                </a:solidFill>
                <a:latin typeface="+mn-lt"/>
                <a:ea typeface="+mn-ea"/>
                <a:cs typeface="+mn-cs"/>
              </a:rPr>
              <a:t>z</a:t>
            </a:r>
            <a:r>
              <a:rPr lang="en-US" sz="1200" kern="1200" baseline="0" dirty="0">
                <a:solidFill>
                  <a:schemeClr val="tx1"/>
                </a:solidFill>
                <a:latin typeface="+mn-lt"/>
                <a:ea typeface="+mn-ea"/>
                <a:cs typeface="+mn-cs"/>
              </a:rPr>
              <a:t> , immediately before waiting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Table 5.6 summarizes the possibilities.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extLst>
      <p:ext uri="{BB962C8B-B14F-4D97-AF65-F5344CB8AC3E}">
        <p14:creationId xmlns:p14="http://schemas.microsoft.com/office/powerpoint/2010/main" val="15892333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An alternative solution, which gives writers priority and which is implemented using message passing, is shown in Figure 5.27 . In this case, there is a controller process that has access to the shared data area. Other processes wishing to access the data area send a request message to the controller, are granted access with an “OK” reply message, and indicate completion of access with a “finished” message. The controller is equipped with three mailboxes, one for each type of message that it may receive.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controller process services write request messages before read request messages to give writers priority. In addition, mutual exclusion must be enforced. To do this the variable </a:t>
            </a:r>
            <a:r>
              <a:rPr lang="en-US" sz="1200" i="1" kern="1200" baseline="0" dirty="0">
                <a:solidFill>
                  <a:schemeClr val="tx1"/>
                </a:solidFill>
                <a:latin typeface="+mn-lt"/>
                <a:ea typeface="+mn-ea"/>
                <a:cs typeface="+mn-cs"/>
              </a:rPr>
              <a:t>count is used, which is initialized to some number greater </a:t>
            </a:r>
            <a:r>
              <a:rPr lang="en-US" sz="1200" kern="1200" baseline="0" dirty="0">
                <a:solidFill>
                  <a:schemeClr val="tx1"/>
                </a:solidFill>
                <a:latin typeface="+mn-lt"/>
                <a:ea typeface="+mn-ea"/>
                <a:cs typeface="+mn-cs"/>
              </a:rPr>
              <a:t>than the maximum possible number of readers. In this example, we use a value of 100. The action of the controller can be summarized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t>
            </a:r>
            <a:r>
              <a:rPr lang="en-US" sz="1200" i="1" kern="1200" baseline="0" dirty="0">
                <a:solidFill>
                  <a:schemeClr val="tx1"/>
                </a:solidFill>
                <a:latin typeface="+mn-lt"/>
                <a:ea typeface="+mn-ea"/>
                <a:cs typeface="+mn-cs"/>
              </a:rPr>
              <a:t>count &gt; 0, then no writer is waiting and there may or may not be readers </a:t>
            </a:r>
            <a:r>
              <a:rPr lang="en-US" sz="1200" kern="1200" baseline="0" dirty="0">
                <a:solidFill>
                  <a:schemeClr val="tx1"/>
                </a:solidFill>
                <a:latin typeface="+mn-lt"/>
                <a:ea typeface="+mn-ea"/>
                <a:cs typeface="+mn-cs"/>
              </a:rPr>
              <a:t>active. Service all “finished” messages first to clear active readers. Then service write requests and then read requests.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t>
            </a:r>
            <a:r>
              <a:rPr lang="en-US" sz="1200" i="1" kern="1200" baseline="0" dirty="0">
                <a:solidFill>
                  <a:schemeClr val="tx1"/>
                </a:solidFill>
                <a:latin typeface="+mn-lt"/>
                <a:ea typeface="+mn-ea"/>
                <a:cs typeface="+mn-cs"/>
              </a:rPr>
              <a:t>count = 0, then the only request outstanding is a write request. Allow the </a:t>
            </a:r>
            <a:r>
              <a:rPr lang="en-US" sz="1200" kern="1200" baseline="0" dirty="0">
                <a:solidFill>
                  <a:schemeClr val="tx1"/>
                </a:solidFill>
                <a:latin typeface="+mn-lt"/>
                <a:ea typeface="+mn-ea"/>
                <a:cs typeface="+mn-cs"/>
              </a:rPr>
              <a:t>writer to proceed and wait for a “finished” message.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a:t>
            </a:r>
            <a:r>
              <a:rPr lang="en-US" sz="1200" i="1" kern="1200" baseline="0" dirty="0">
                <a:solidFill>
                  <a:schemeClr val="tx1"/>
                </a:solidFill>
                <a:latin typeface="+mn-lt"/>
                <a:ea typeface="+mn-ea"/>
                <a:cs typeface="+mn-cs"/>
              </a:rPr>
              <a:t>count &lt; 0, then a writer has made a request and is being made to wait </a:t>
            </a:r>
            <a:r>
              <a:rPr lang="en-US" sz="1200" kern="1200" baseline="0" dirty="0">
                <a:solidFill>
                  <a:schemeClr val="tx1"/>
                </a:solidFill>
                <a:latin typeface="+mn-lt"/>
                <a:ea typeface="+mn-ea"/>
                <a:cs typeface="+mn-cs"/>
              </a:rPr>
              <a:t>to clear all active readers. Therefore, only “finished” messages should be serviced.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extLst>
      <p:ext uri="{BB962C8B-B14F-4D97-AF65-F5344CB8AC3E}">
        <p14:creationId xmlns:p14="http://schemas.microsoft.com/office/powerpoint/2010/main" val="17712675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5.</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solidFill>
                  <a:prstClr val="black"/>
                </a:solidFill>
                <a:latin typeface="Calibri"/>
              </a:rPr>
              <a:pPr>
                <a:defRPr/>
              </a:pPr>
              <a:t>82</a:t>
            </a:fld>
            <a:endParaRPr lang="en-US" dirty="0">
              <a:solidFill>
                <a:prstClr val="black"/>
              </a:solidFill>
              <a:latin typeface="Calibri"/>
            </a:endParaRPr>
          </a:p>
        </p:txBody>
      </p:sp>
    </p:spTree>
    <p:extLst>
      <p:ext uri="{BB962C8B-B14F-4D97-AF65-F5344CB8AC3E}">
        <p14:creationId xmlns:p14="http://schemas.microsoft.com/office/powerpoint/2010/main" val="194307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a:solidFill>
                  <a:schemeClr val="tx1"/>
                </a:solidFill>
                <a:latin typeface="+mn-lt"/>
                <a:ea typeface="+mn-ea"/>
                <a:cs typeface="+mn-cs"/>
              </a:rPr>
              <a:t>A Correct Solution  We need to be able to observe the state of both processes,</a:t>
            </a:r>
          </a:p>
          <a:p>
            <a:r>
              <a:rPr lang="en-US" sz="1200" kern="1200" baseline="0" dirty="0">
                <a:solidFill>
                  <a:schemeClr val="tx1"/>
                </a:solidFill>
                <a:latin typeface="+mn-lt"/>
                <a:ea typeface="+mn-ea"/>
                <a:cs typeface="+mn-cs"/>
              </a:rPr>
              <a:t>which is provided by the array variable flag . But, as the fourth attempt shows, this is</a:t>
            </a:r>
          </a:p>
          <a:p>
            <a:r>
              <a:rPr lang="en-US" sz="1200" kern="1200" baseline="0" dirty="0">
                <a:solidFill>
                  <a:schemeClr val="tx1"/>
                </a:solidFill>
                <a:latin typeface="+mn-lt"/>
                <a:ea typeface="+mn-ea"/>
                <a:cs typeface="+mn-cs"/>
              </a:rPr>
              <a:t>not enough. We must impose an order on the activities of the two processes to avoid</a:t>
            </a:r>
          </a:p>
          <a:p>
            <a:r>
              <a:rPr lang="en-US" sz="1200" kern="1200" baseline="0" dirty="0">
                <a:solidFill>
                  <a:schemeClr val="tx1"/>
                </a:solidFill>
                <a:latin typeface="+mn-lt"/>
                <a:ea typeface="+mn-ea"/>
                <a:cs typeface="+mn-cs"/>
              </a:rPr>
              <a:t>the problem of ”mutual courtesy” that we have just observed. The variable turn</a:t>
            </a:r>
            <a:endParaRPr lang="en-US" dirty="0"/>
          </a:p>
          <a:p>
            <a:endParaRPr lang="en-US" dirty="0"/>
          </a:p>
          <a:p>
            <a:r>
              <a:rPr lang="en-US" sz="1200" kern="1200" baseline="0" dirty="0">
                <a:solidFill>
                  <a:schemeClr val="tx1"/>
                </a:solidFill>
                <a:latin typeface="+mn-lt"/>
                <a:ea typeface="+mn-ea"/>
                <a:cs typeface="+mn-cs"/>
              </a:rPr>
              <a:t> from the first attempt can be used for this purpose; in this case the variable indicates</a:t>
            </a:r>
          </a:p>
          <a:p>
            <a:r>
              <a:rPr lang="en-US" sz="1200" kern="1200" baseline="0" dirty="0">
                <a:solidFill>
                  <a:schemeClr val="tx1"/>
                </a:solidFill>
                <a:latin typeface="+mn-lt"/>
                <a:ea typeface="+mn-ea"/>
                <a:cs typeface="+mn-cs"/>
              </a:rPr>
              <a:t>which process has the right to insist on entering its critical region.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describe this solution, referred to as Dekker’s algorithm, as follows.</a:t>
            </a:r>
          </a:p>
          <a:p>
            <a:r>
              <a:rPr lang="en-US" sz="1200" kern="1200" baseline="0" dirty="0">
                <a:solidFill>
                  <a:schemeClr val="tx1"/>
                </a:solidFill>
                <a:latin typeface="+mn-lt"/>
                <a:ea typeface="+mn-ea"/>
                <a:cs typeface="+mn-cs"/>
              </a:rPr>
              <a:t>When P0 wants to enter its critical section, it sets its flag to true . It then checks the</a:t>
            </a:r>
          </a:p>
          <a:p>
            <a:r>
              <a:rPr lang="en-US" sz="1200" kern="1200" baseline="0" dirty="0">
                <a:solidFill>
                  <a:schemeClr val="tx1"/>
                </a:solidFill>
                <a:latin typeface="+mn-lt"/>
                <a:ea typeface="+mn-ea"/>
                <a:cs typeface="+mn-cs"/>
              </a:rPr>
              <a:t>flag of Pl. If that is false , P0 may immediately enter its critical section. Otherwise,</a:t>
            </a:r>
          </a:p>
          <a:p>
            <a:r>
              <a:rPr lang="en-US" sz="1200" kern="1200" baseline="0" dirty="0">
                <a:solidFill>
                  <a:schemeClr val="tx1"/>
                </a:solidFill>
                <a:latin typeface="+mn-lt"/>
                <a:ea typeface="+mn-ea"/>
                <a:cs typeface="+mn-cs"/>
              </a:rPr>
              <a:t>P0 consults turn . If P0 finds that turn = 0 , then it knows that it is its turn to insist</a:t>
            </a:r>
          </a:p>
          <a:p>
            <a:r>
              <a:rPr lang="en-US" sz="1200" kern="1200" baseline="0" dirty="0">
                <a:solidFill>
                  <a:schemeClr val="tx1"/>
                </a:solidFill>
                <a:latin typeface="+mn-lt"/>
                <a:ea typeface="+mn-ea"/>
                <a:cs typeface="+mn-cs"/>
              </a:rPr>
              <a:t>and periodically checks Pl’s flag. Pl will at some point note that it is its turn to defer</a:t>
            </a:r>
          </a:p>
          <a:p>
            <a:r>
              <a:rPr lang="en-US" sz="1200" kern="1200" baseline="0" dirty="0">
                <a:solidFill>
                  <a:schemeClr val="tx1"/>
                </a:solidFill>
                <a:latin typeface="+mn-lt"/>
                <a:ea typeface="+mn-ea"/>
                <a:cs typeface="+mn-cs"/>
              </a:rPr>
              <a:t>and set its to flag false , allowing P0 to proceed. After P0 has used its critical section,</a:t>
            </a:r>
          </a:p>
          <a:p>
            <a:r>
              <a:rPr lang="en-US" sz="1200" kern="1200" baseline="0" dirty="0">
                <a:solidFill>
                  <a:schemeClr val="tx1"/>
                </a:solidFill>
                <a:latin typeface="+mn-lt"/>
                <a:ea typeface="+mn-ea"/>
                <a:cs typeface="+mn-cs"/>
              </a:rPr>
              <a:t>it sets its flag to false  to free the critical section, and sets turn  to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to transfer the</a:t>
            </a:r>
          </a:p>
          <a:p>
            <a:r>
              <a:rPr lang="en-US" sz="1200" kern="1200" baseline="0" dirty="0">
                <a:solidFill>
                  <a:schemeClr val="tx1"/>
                </a:solidFill>
                <a:latin typeface="+mn-lt"/>
                <a:ea typeface="+mn-ea"/>
                <a:cs typeface="+mn-cs"/>
              </a:rPr>
              <a:t>right to insist to Pl.</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Figure 5.2 provides a specification of Dekker’s algorithm. The construct</a:t>
            </a:r>
          </a:p>
          <a:p>
            <a:r>
              <a:rPr lang="en-US" sz="1200" b="0" kern="1200" baseline="0" dirty="0" err="1">
                <a:solidFill>
                  <a:schemeClr val="tx1"/>
                </a:solidFill>
                <a:latin typeface="+mn-lt"/>
                <a:ea typeface="+mn-ea"/>
                <a:cs typeface="+mn-cs"/>
              </a:rPr>
              <a:t>parbegin</a:t>
            </a:r>
            <a:r>
              <a:rPr lang="en-US" sz="1200" b="0" kern="1200" baseline="0" dirty="0">
                <a:solidFill>
                  <a:schemeClr val="tx1"/>
                </a:solidFill>
                <a:latin typeface="+mn-lt"/>
                <a:ea typeface="+mn-ea"/>
                <a:cs typeface="+mn-cs"/>
              </a:rPr>
              <a:t> (Pl, 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 means the following: suspend the execution of the main</a:t>
            </a:r>
          </a:p>
          <a:p>
            <a:r>
              <a:rPr lang="en-US" sz="1200" b="0" kern="1200" baseline="0" dirty="0">
                <a:solidFill>
                  <a:schemeClr val="tx1"/>
                </a:solidFill>
                <a:latin typeface="+mn-lt"/>
                <a:ea typeface="+mn-ea"/>
                <a:cs typeface="+mn-cs"/>
              </a:rPr>
              <a:t>program; initiate concurrent execution of procedures Pl, 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 when all of Pl,</a:t>
            </a:r>
          </a:p>
          <a:p>
            <a:r>
              <a:rPr lang="en-US" sz="1200" b="0" kern="1200" baseline="0" dirty="0">
                <a:solidFill>
                  <a:schemeClr val="tx1"/>
                </a:solidFill>
                <a:latin typeface="+mn-lt"/>
                <a:ea typeface="+mn-ea"/>
                <a:cs typeface="+mn-cs"/>
              </a:rPr>
              <a:t>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have terminated, resume the main program. A verification of Dekker’s</a:t>
            </a:r>
          </a:p>
          <a:p>
            <a:r>
              <a:rPr lang="en-US" sz="1200" b="0" kern="1200" baseline="0" dirty="0">
                <a:solidFill>
                  <a:schemeClr val="tx1"/>
                </a:solidFill>
                <a:latin typeface="+mn-lt"/>
                <a:ea typeface="+mn-ea"/>
                <a:cs typeface="+mn-cs"/>
              </a:rPr>
              <a:t>algorithm is left as an exercise (see Problem 5.l).</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43926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Dekker’s algorithm solves the mutual exclusion problem, but with a rather complex</a:t>
            </a:r>
          </a:p>
          <a:p>
            <a:r>
              <a:rPr lang="en-US" sz="1200" kern="1200" baseline="0" dirty="0">
                <a:solidFill>
                  <a:schemeClr val="tx1"/>
                </a:solidFill>
                <a:latin typeface="+mn-lt"/>
                <a:ea typeface="+mn-ea"/>
                <a:cs typeface="+mn-cs"/>
              </a:rPr>
              <a:t>program that is difficult to follow and whose correctness is tricky to prove. Peterson</a:t>
            </a:r>
          </a:p>
          <a:p>
            <a:r>
              <a:rPr lang="en-US" sz="1200" kern="1200" baseline="0" dirty="0">
                <a:solidFill>
                  <a:schemeClr val="tx1"/>
                </a:solidFill>
                <a:latin typeface="+mn-lt"/>
                <a:ea typeface="+mn-ea"/>
                <a:cs typeface="+mn-cs"/>
              </a:rPr>
              <a:t>[PETE8l] has provided a simple, elegant solution. As before, the global array variable</a:t>
            </a:r>
          </a:p>
          <a:p>
            <a:r>
              <a:rPr lang="en-US" sz="1200" kern="1200" baseline="0" dirty="0">
                <a:solidFill>
                  <a:schemeClr val="tx1"/>
                </a:solidFill>
                <a:latin typeface="+mn-lt"/>
                <a:ea typeface="+mn-ea"/>
                <a:cs typeface="+mn-cs"/>
              </a:rPr>
              <a:t>flag  indicates the position of each process with respect to mutual exclusion, and</a:t>
            </a:r>
          </a:p>
          <a:p>
            <a:r>
              <a:rPr lang="en-US" sz="1200" kern="1200" baseline="0" dirty="0">
                <a:solidFill>
                  <a:schemeClr val="tx1"/>
                </a:solidFill>
                <a:latin typeface="+mn-lt"/>
                <a:ea typeface="+mn-ea"/>
                <a:cs typeface="+mn-cs"/>
              </a:rPr>
              <a:t>the global variable turn  resolves simultaneity conflicts. The algorithm is presented</a:t>
            </a:r>
          </a:p>
          <a:p>
            <a:r>
              <a:rPr lang="en-US" sz="1200" kern="1200" baseline="0" dirty="0">
                <a:solidFill>
                  <a:schemeClr val="tx1"/>
                </a:solidFill>
                <a:latin typeface="+mn-lt"/>
                <a:ea typeface="+mn-ea"/>
                <a:cs typeface="+mn-cs"/>
              </a:rPr>
              <a:t>in Figure 5.3.</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That mutual exclusion is preserved is easily shown. Consider process P0.</a:t>
            </a:r>
          </a:p>
          <a:p>
            <a:r>
              <a:rPr lang="en-US" sz="1200" kern="1200" baseline="0" dirty="0">
                <a:solidFill>
                  <a:schemeClr val="tx1"/>
                </a:solidFill>
                <a:latin typeface="+mn-lt"/>
                <a:ea typeface="+mn-ea"/>
                <a:cs typeface="+mn-cs"/>
              </a:rPr>
              <a:t>Once it has set flag[0]  to true , Pl cannot enter its critical section. If Pl already</a:t>
            </a:r>
          </a:p>
          <a:p>
            <a:r>
              <a:rPr lang="en-US" sz="1200" kern="1200" baseline="0" dirty="0">
                <a:solidFill>
                  <a:schemeClr val="tx1"/>
                </a:solidFill>
                <a:latin typeface="+mn-lt"/>
                <a:ea typeface="+mn-ea"/>
                <a:cs typeface="+mn-cs"/>
              </a:rPr>
              <a:t>is in its critical section, then flag[1] = true  and P0 is blocked from entering its</a:t>
            </a:r>
          </a:p>
          <a:p>
            <a:r>
              <a:rPr lang="en-US" sz="1200" kern="1200" baseline="0" dirty="0">
                <a:solidFill>
                  <a:schemeClr val="tx1"/>
                </a:solidFill>
                <a:latin typeface="+mn-lt"/>
                <a:ea typeface="+mn-ea"/>
                <a:cs typeface="+mn-cs"/>
              </a:rPr>
              <a:t>critical section. On the other hand, mutual blocking is prevented. Suppose that P0</a:t>
            </a:r>
          </a:p>
          <a:p>
            <a:r>
              <a:rPr lang="en-US" sz="1200" kern="1200" baseline="0" dirty="0">
                <a:solidFill>
                  <a:schemeClr val="tx1"/>
                </a:solidFill>
                <a:latin typeface="+mn-lt"/>
                <a:ea typeface="+mn-ea"/>
                <a:cs typeface="+mn-cs"/>
              </a:rPr>
              <a:t>is blocked in its while  loop. This means that flag[1]  is true and turn =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 P0 can</a:t>
            </a:r>
          </a:p>
          <a:p>
            <a:r>
              <a:rPr lang="en-US" sz="1200" kern="1200" baseline="0" dirty="0">
                <a:solidFill>
                  <a:schemeClr val="tx1"/>
                </a:solidFill>
                <a:latin typeface="+mn-lt"/>
                <a:ea typeface="+mn-ea"/>
                <a:cs typeface="+mn-cs"/>
              </a:rPr>
              <a:t> enter its critical section when either flag[1]  becomes false  or turn  becomes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consider three exhaustive cases: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Pl has no interest in its critical section. This case is impossible, because it implies</a:t>
            </a:r>
          </a:p>
          <a:p>
            <a:r>
              <a:rPr lang="en-US" sz="1200" kern="1200" baseline="0" dirty="0">
                <a:solidFill>
                  <a:schemeClr val="tx1"/>
                </a:solidFill>
                <a:latin typeface="+mn-lt"/>
                <a:ea typeface="+mn-ea"/>
                <a:cs typeface="+mn-cs"/>
              </a:rPr>
              <a:t>flag[1] = false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Pl is waiting for its critical section. This case is also impossible, because if</a:t>
            </a:r>
          </a:p>
          <a:p>
            <a:r>
              <a:rPr lang="en-US" sz="1200" kern="1200" baseline="0" dirty="0">
                <a:solidFill>
                  <a:schemeClr val="tx1"/>
                </a:solidFill>
                <a:latin typeface="+mn-lt"/>
                <a:ea typeface="+mn-ea"/>
                <a:cs typeface="+mn-cs"/>
              </a:rPr>
              <a:t>turn =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 Pl is able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3.  Pl is using its critical section repeatedly and therefore monopolizing access to it.</a:t>
            </a:r>
          </a:p>
          <a:p>
            <a:r>
              <a:rPr lang="en-US" sz="1200" kern="1200" baseline="0" dirty="0">
                <a:solidFill>
                  <a:schemeClr val="tx1"/>
                </a:solidFill>
                <a:latin typeface="+mn-lt"/>
                <a:ea typeface="+mn-ea"/>
                <a:cs typeface="+mn-cs"/>
              </a:rPr>
              <a:t>This cannot happen, because Pl is obliged to give P0 an opportunity by setting</a:t>
            </a:r>
          </a:p>
          <a:p>
            <a:r>
              <a:rPr lang="en-US" sz="1200" kern="1200" baseline="0" dirty="0">
                <a:solidFill>
                  <a:schemeClr val="tx1"/>
                </a:solidFill>
                <a:latin typeface="+mn-lt"/>
                <a:ea typeface="+mn-ea"/>
                <a:cs typeface="+mn-cs"/>
              </a:rPr>
              <a:t>turn  to 0 before each attempt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have a simple solution to the mutual exclusion problem for two processes.</a:t>
            </a:r>
          </a:p>
          <a:p>
            <a:r>
              <a:rPr lang="en-US" sz="1200" kern="1200" baseline="0" dirty="0">
                <a:solidFill>
                  <a:schemeClr val="tx1"/>
                </a:solidFill>
                <a:latin typeface="+mn-lt"/>
                <a:ea typeface="+mn-ea"/>
                <a:cs typeface="+mn-cs"/>
              </a:rPr>
              <a:t>Furthermore, Peterson’s algorithm is easily generalized to the case of processes</a:t>
            </a:r>
          </a:p>
          <a:p>
            <a:r>
              <a:rPr lang="en-US" sz="1200" kern="1200" baseline="0" dirty="0">
                <a:solidFill>
                  <a:schemeClr val="tx1"/>
                </a:solidFill>
                <a:latin typeface="+mn-lt"/>
                <a:ea typeface="+mn-ea"/>
                <a:cs typeface="+mn-cs"/>
              </a:rPr>
              <a:t>[HOFR90].</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377281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48E312F-FA3E-4946-862A-5DCDD189A467}" type="datetime1">
              <a:rPr lang="en-US" smtClean="0"/>
              <a:t>06-Nov-18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6A529F-2A38-5E46-9A30-1E77CC312FF1}" type="datetime1">
              <a:rPr lang="en-US" smtClean="0"/>
              <a:t>06-Nov-18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AA68B3-4193-3647-9498-C9123ECF331F}" type="datetime1">
              <a:rPr lang="en-US" smtClean="0"/>
              <a:t>06-Nov-18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4965905F-1FF2-B44C-8447-D20D4E0D31CC}" type="datetime1">
              <a:rPr lang="en-US" smtClean="0"/>
              <a:t>06-Nov-18</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2F3ADC2-3FEE-0F43-B834-816A0B53D4CD}" type="datetime1">
              <a:rPr lang="en-US" smtClean="0"/>
              <a:t>06-Nov-18</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37C39A8-6788-C24A-864E-68356630D1B7}" type="datetime1">
              <a:rPr lang="en-US" smtClean="0"/>
              <a:t>06-Nov-18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4CB1ACF-210A-AA4F-9F61-1BD7D239A035}" type="datetime1">
              <a:rPr lang="en-US" smtClean="0"/>
              <a:t>06-Nov-18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B4BA6485-30A0-574E-87A7-4916BC0E7260}" type="datetime1">
              <a:rPr lang="en-US" smtClean="0"/>
              <a:t>06-Nov-18</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DFCD7C2-D3E2-FC4B-8625-B43D0CE8603D}" type="datetime1">
              <a:rPr lang="en-US" smtClean="0"/>
              <a:t>06-Nov-18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BCB7F04-538B-A24A-974C-5C9091F7E45B}" type="datetime1">
              <a:rPr lang="en-US" smtClean="0"/>
              <a:t>06-Nov-18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84278A8-8C52-7149-B9A4-0C16B47E4729}" type="datetime1">
              <a:rPr lang="en-US" smtClean="0"/>
              <a:t>06-Nov-18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195863-B803-6844-9421-9F1311029437}" type="datetime1">
              <a:rPr lang="en-US" smtClean="0"/>
              <a:t>06-Nov-18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854C6909-65D7-C841-9073-802E80AD48E0}" type="datetime1">
              <a:rPr lang="en-US" smtClean="0"/>
              <a:t>06-Nov-18</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17D4D390-3AFC-F14A-8EB0-5B57C92D1B3B}" type="datetime1">
              <a:rPr lang="en-US" smtClean="0"/>
              <a:t>06-Nov-18</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C214424-E713-004E-BCD3-7DBC35825BFA}" type="datetime1">
              <a:rPr lang="en-US" smtClean="0"/>
              <a:t>06-Nov-18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8A59C8D-B2AC-324C-B4A6-60AB06385967}" type="datetime1">
              <a:rPr lang="en-US" smtClean="0"/>
              <a:t>06-Nov-18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42A0578E-FD22-B449-B282-71562287240E}" type="datetime1">
              <a:rPr lang="en-US" smtClean="0"/>
              <a:t>06-Nov-18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ECCA5E21-223F-934B-8727-3F7288671E6F}" type="datetime1">
              <a:rPr lang="en-US" smtClean="0"/>
              <a:t>06-Nov-18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FEC8F82A-18E4-184E-9DBB-AEC6E057D175}" type="datetime1">
              <a:rPr lang="en-US" smtClean="0">
                <a:solidFill>
                  <a:prstClr val="white">
                    <a:lumMod val="65000"/>
                  </a:prstClr>
                </a:solidFill>
              </a:rPr>
              <a:t>06-Nov-18</a:t>
            </a:fld>
            <a:endParaRPr lang="en-US" dirty="0">
              <a:solidFill>
                <a:prstClr val="white">
                  <a:lumMod val="65000"/>
                </a:prstClr>
              </a:solidFill>
            </a:endParaRPr>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solidFill>
                  <a:prstClr val="white">
                    <a:lumMod val="65000"/>
                  </a:prstClr>
                </a:solidFill>
              </a:rPr>
              <a:pPr>
                <a:defRPr/>
              </a:pPr>
              <a:t>‹#›</a:t>
            </a:fld>
            <a:endParaRPr lang="en-US" dirty="0">
              <a:solidFill>
                <a:prstClr val="white">
                  <a:lumMod val="65000"/>
                </a:prstClr>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B0A22D9-04C6-EE47-9B22-562A1CFC3260}" type="datetime1">
              <a:rPr lang="en-US" smtClean="0">
                <a:solidFill>
                  <a:prstClr val="white">
                    <a:lumMod val="65000"/>
                  </a:prstClr>
                </a:solidFill>
              </a:rPr>
              <a:t>06-Nov-18</a:t>
            </a:fld>
            <a:endParaRPr>
              <a:solidFill>
                <a:prstClr val="white">
                  <a:lumMod val="65000"/>
                </a:prstClr>
              </a:solidFill>
            </a:endParaRPr>
          </a:p>
        </p:txBody>
      </p:sp>
      <p:sp>
        <p:nvSpPr>
          <p:cNvPr id="5" name="Footer Placeholder 4"/>
          <p:cNvSpPr>
            <a:spLocks noGrp="1"/>
          </p:cNvSpPr>
          <p:nvPr>
            <p:ph type="ftr" sz="quarter" idx="11"/>
          </p:nvPr>
        </p:nvSpPr>
        <p:spPr/>
        <p:txBody>
          <a:bodyPr/>
          <a:lstStyle/>
          <a:p>
            <a:r>
              <a:rPr lang="en-US">
                <a:solidFill>
                  <a:prstClr val="white">
                    <a:lumMod val="65000"/>
                  </a:prstClr>
                </a:solidFill>
              </a:rPr>
              <a:t>© 2017 Pearson Education, Inc., Hoboken, NJ. All rights reserved. </a:t>
            </a:r>
            <a:endParaRPr>
              <a:solidFill>
                <a:prstClr val="white">
                  <a:lumMod val="65000"/>
                </a:prstClr>
              </a:solidFill>
            </a:endParaRPr>
          </a:p>
        </p:txBody>
      </p:sp>
      <p:sp>
        <p:nvSpPr>
          <p:cNvPr id="6" name="Slide Number Placeholder 5"/>
          <p:cNvSpPr>
            <a:spLocks noGrp="1"/>
          </p:cNvSpPr>
          <p:nvPr>
            <p:ph type="sldNum" sz="quarter" idx="12"/>
          </p:nvPr>
        </p:nvSpPr>
        <p:spPr/>
        <p:txBody>
          <a:bodyPr/>
          <a:lstStyle/>
          <a:p>
            <a:fld id="{3FFF1679-83E0-4571-98D7-4BB535B5F505}" type="slidenum">
              <a:rPr>
                <a:solidFill>
                  <a:srgbClr val="990000"/>
                </a:solidFill>
              </a:rPr>
              <a:pPr/>
              <a:t>‹#›</a:t>
            </a:fld>
            <a:endParaRPr>
              <a:solidFill>
                <a:srgbClr val="990000"/>
              </a:solidFill>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latin typeface="Calisto MT"/>
            </a:endParaRPr>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C63EE24-A999-DE4B-B900-C3E954775CCF}" type="datetime1">
              <a:rPr lang="en-US" smtClean="0">
                <a:solidFill>
                  <a:prstClr val="white">
                    <a:lumMod val="65000"/>
                  </a:prstClr>
                </a:solidFill>
              </a:rPr>
              <a:t>06-Nov-18</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solidFill>
                  <a:prstClr val="white">
                    <a:lumMod val="65000"/>
                  </a:prstClr>
                </a:solidFill>
              </a:rPr>
              <a:pPr>
                <a:defRPr/>
              </a:pPr>
              <a:t>‹#›</a:t>
            </a:fld>
            <a:endParaRPr lang="en-US" dirty="0">
              <a:solidFill>
                <a:prstClr val="white">
                  <a:lumMod val="65000"/>
                </a:prstClr>
              </a:solidFill>
            </a:endParaRPr>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FFAD63A-8C06-A24C-BD9F-9D628EE19627}" type="datetime1">
              <a:rPr lang="en-US" smtClean="0">
                <a:solidFill>
                  <a:prstClr val="white">
                    <a:lumMod val="65000"/>
                  </a:prstClr>
                </a:solidFill>
              </a:rPr>
              <a:t>06-Nov-18</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75B6D4-7300-4048-A0BE-F24C53946F1C}" type="datetime1">
              <a:rPr lang="en-US" smtClean="0"/>
              <a:t>06-Nov-18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500AB429-0F09-CD45-868D-226E9DB904D2}" type="datetime1">
              <a:rPr lang="en-US" smtClean="0">
                <a:solidFill>
                  <a:prstClr val="white">
                    <a:lumMod val="65000"/>
                  </a:prstClr>
                </a:solidFill>
              </a:rPr>
              <a:t>06-Nov-18</a:t>
            </a:fld>
            <a:endParaRPr lang="en-US" dirty="0">
              <a:solidFill>
                <a:prstClr val="white">
                  <a:lumMod val="65000"/>
                </a:prstClr>
              </a:solidFill>
            </a:endParaRPr>
          </a:p>
        </p:txBody>
      </p:sp>
      <p:sp>
        <p:nvSpPr>
          <p:cNvPr id="8" name="Footer Placeholder 7"/>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solidFill>
                  <a:srgbClr val="990000"/>
                </a:solidFill>
              </a:rPr>
              <a:pPr>
                <a:defRPr/>
              </a:pPr>
              <a:t>‹#›</a:t>
            </a:fld>
            <a:endParaRPr lang="en-US" dirty="0">
              <a:solidFill>
                <a:srgbClr val="990000"/>
              </a:solidFill>
            </a:endParaRPr>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3553D3F-F9E2-474D-8204-932C177ED355}" type="datetime1">
              <a:rPr lang="en-US" smtClean="0">
                <a:solidFill>
                  <a:prstClr val="white">
                    <a:lumMod val="65000"/>
                  </a:prstClr>
                </a:solidFill>
              </a:rPr>
              <a:t>06-Nov-18</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C9BBD696-CD75-964B-9C77-C95DC1843906}" type="datetime1">
              <a:rPr lang="en-US" smtClean="0">
                <a:solidFill>
                  <a:prstClr val="white">
                    <a:lumMod val="65000"/>
                  </a:prstClr>
                </a:solidFill>
              </a:rPr>
              <a:t>06-Nov-18</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53D1339-4491-7B4D-B275-449021F65F3A}" type="datetime1">
              <a:rPr lang="en-US" smtClean="0">
                <a:solidFill>
                  <a:prstClr val="white">
                    <a:lumMod val="65000"/>
                  </a:prstClr>
                </a:solidFill>
              </a:rPr>
              <a:t>06-Nov-18</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C4FD2F6-21C9-0642-99F5-6B969577620C}" type="datetime1">
              <a:rPr lang="en-US" smtClean="0">
                <a:solidFill>
                  <a:prstClr val="white">
                    <a:lumMod val="65000"/>
                  </a:prstClr>
                </a:solidFill>
              </a:rPr>
              <a:t>06-Nov-18</a:t>
            </a:fld>
            <a:endParaRPr lang="en-US" dirty="0">
              <a:solidFill>
                <a:prstClr val="white">
                  <a:lumMod val="65000"/>
                </a:prstClr>
              </a:solidFill>
            </a:endParaRPr>
          </a:p>
        </p:txBody>
      </p:sp>
      <p:sp>
        <p:nvSpPr>
          <p:cNvPr id="4" name="Footer Placeholder 3"/>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Date Placeholder 1"/>
          <p:cNvSpPr>
            <a:spLocks noGrp="1"/>
          </p:cNvSpPr>
          <p:nvPr>
            <p:ph type="dt" sz="half" idx="10"/>
          </p:nvPr>
        </p:nvSpPr>
        <p:spPr/>
        <p:txBody>
          <a:bodyPr/>
          <a:lstStyle/>
          <a:p>
            <a:pPr>
              <a:defRPr/>
            </a:pPr>
            <a:fld id="{740E14AF-FE95-EB46-8F73-7A26053952FD}" type="datetime1">
              <a:rPr lang="en-US" smtClean="0">
                <a:solidFill>
                  <a:prstClr val="white">
                    <a:lumMod val="65000"/>
                  </a:prstClr>
                </a:solidFill>
              </a:rPr>
              <a:t>06-Nov-18</a:t>
            </a:fld>
            <a:endParaRPr lang="en-US" dirty="0">
              <a:solidFill>
                <a:prstClr val="white">
                  <a:lumMod val="65000"/>
                </a:prstClr>
              </a:solidFill>
            </a:endParaRPr>
          </a:p>
        </p:txBody>
      </p:sp>
      <p:sp>
        <p:nvSpPr>
          <p:cNvPr id="3" name="Footer Placeholder 2"/>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DB1DC53-40F0-6846-963F-0AC8342F7920}" type="datetime1">
              <a:rPr lang="en-US" smtClean="0">
                <a:solidFill>
                  <a:prstClr val="white">
                    <a:lumMod val="65000"/>
                  </a:prstClr>
                </a:solidFill>
              </a:rPr>
              <a:t>06-Nov-18</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8673003-54CE-0346-83AB-4E41EBB0A477}" type="datetime1">
              <a:rPr lang="en-US" smtClean="0">
                <a:solidFill>
                  <a:prstClr val="white">
                    <a:lumMod val="65000"/>
                  </a:prstClr>
                </a:solidFill>
              </a:rPr>
              <a:t>06-Nov-18</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solidFill>
                  <a:srgbClr val="990000"/>
                </a:solidFill>
              </a:rPr>
              <a:pPr>
                <a:defRPr/>
              </a:pPr>
              <a:t>‹#›</a:t>
            </a:fld>
            <a:endParaRPr lang="en-US" dirty="0">
              <a:solidFill>
                <a:srgbClr val="990000"/>
              </a:solidFill>
            </a:endParaRPr>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C0393EA7-1D53-A44C-BFD2-F4D9F938345A}" type="datetime1">
              <a:rPr lang="en-US" smtClean="0">
                <a:solidFill>
                  <a:prstClr val="white">
                    <a:lumMod val="65000"/>
                  </a:prstClr>
                </a:solidFill>
              </a:rPr>
              <a:t>06-Nov-18</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4FEB82FF-5B8E-8844-9A8A-E25D23D32BFC}" type="datetime1">
              <a:rPr lang="en-US" smtClean="0">
                <a:solidFill>
                  <a:prstClr val="white">
                    <a:lumMod val="65000"/>
                  </a:prstClr>
                </a:solidFill>
              </a:rPr>
              <a:t>06-Nov-18</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solidFill>
                  <a:srgbClr val="990000"/>
                </a:solidFill>
              </a:rPr>
              <a:pPr>
                <a:defRPr/>
              </a:pPr>
              <a:t>‹#›</a:t>
            </a:fld>
            <a:endParaRPr lang="en-US" dirty="0">
              <a:solidFill>
                <a:srgbClr val="990000"/>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F7616D7-994C-BC40-9FA0-978F0F22E1D5}" type="datetime1">
              <a:rPr lang="en-US" smtClean="0"/>
              <a:t>06-Nov-18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D2D3F-B0F1-446B-B7CC-19B90EB0017B}"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FA4F69-47FA-46CC-8030-E13D0EF9E8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4306460"/>
      </p:ext>
    </p:extLst>
  </p:cSld>
  <p:clrMapOvr>
    <a:masterClrMapping/>
  </p:clrMapOvr>
  <p:transition>
    <p:pull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6" name="Freeform 5"/>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pic>
        <p:nvPicPr>
          <p:cNvPr id="7"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953000"/>
          </a:xfrm>
          <a:ln>
            <a:noFill/>
          </a:ln>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56422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F29AB0-274B-47BE-985F-46164E2F9B8D}"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38FDB-2D8C-4804-B582-7DB90366B9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2559402"/>
      </p:ext>
    </p:extLst>
  </p:cSld>
  <p:clrMapOvr>
    <a:masterClrMapping/>
  </p:clrMapOvr>
  <p:transition>
    <p:pull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F0B030-1580-4866-BCBB-5B9DCBDFAB68}"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77EB8B-B6EB-443D-9CB4-B019CEC8F4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8076912"/>
      </p:ext>
    </p:extLst>
  </p:cSld>
  <p:clrMapOvr>
    <a:masterClrMapping/>
  </p:clrMapOvr>
  <p:transition>
    <p:pull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FF0F97-1060-4EBF-B543-874A8397FCDC}"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56104A5-FF6A-4891-8FE3-D539A7A66E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6903032"/>
      </p:ext>
    </p:extLst>
  </p:cSld>
  <p:clrMapOvr>
    <a:masterClrMapping/>
  </p:clrMapOvr>
  <p:transition>
    <p:pull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848A180-20FC-43E6-ACF2-E4D2D7D4238C}"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7012834-41A2-49E3-8762-B14EE3F5CF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7525897"/>
      </p:ext>
    </p:extLst>
  </p:cSld>
  <p:clrMapOvr>
    <a:masterClrMapping/>
  </p:clrMapOvr>
  <p:transition>
    <p:pull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242E86-E886-49FE-9E81-CBA74FDF21F4}"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A9A6F0D-A611-4358-861D-7B01E83038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7610846"/>
      </p:ext>
    </p:extLst>
  </p:cSld>
  <p:clrMapOvr>
    <a:masterClrMapping/>
  </p:clrMapOvr>
  <p:transition>
    <p:pull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E854A5-A6D3-4FF2-A83D-4A92E35723B6}"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B79F47-3AF0-4617-BC60-2E592392BB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8506691"/>
      </p:ext>
    </p:extLst>
  </p:cSld>
  <p:clrMapOvr>
    <a:masterClrMapping/>
  </p:clrMapOvr>
  <p:transition>
    <p:pull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FCA2E3-A4EC-4D3C-A723-C30C7527518B}"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DF8B95-FD24-4BC4-B430-69A3136D11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4995349"/>
      </p:ext>
    </p:extLst>
  </p:cSld>
  <p:clrMapOvr>
    <a:masterClrMapping/>
  </p:clrMapOvr>
  <p:transition>
    <p:pull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AEB11F-C391-4BDD-82EB-6F3E13A9F9E1}"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F0D068-AB96-40B8-9FAA-4228627632C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6163820"/>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3BBE2C-C4DF-ED4C-BA6A-5FE9C2B5415B}" type="datetime1">
              <a:rPr lang="en-US" smtClean="0"/>
              <a:t>06-Nov-18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2669FE-0345-4152-A335-E3D8B60CD5FA}"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7040A0-6A5C-4BDA-AED7-03967CF047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6645114"/>
      </p:ext>
    </p:extLst>
  </p:cSld>
  <p:clrMapOvr>
    <a:masterClrMapping/>
  </p:clrMapOvr>
  <p:transition>
    <p:pull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D2D3F-B0F1-446B-B7CC-19B90EB0017B}"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FA4F69-47FA-46CC-8030-E13D0EF9E8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0448407"/>
      </p:ext>
    </p:extLst>
  </p:cSld>
  <p:clrMapOvr>
    <a:masterClrMapping/>
  </p:clrMapOvr>
  <p:transition>
    <p:pull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6" name="Freeform 5"/>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pic>
        <p:nvPicPr>
          <p:cNvPr id="7"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953000"/>
          </a:xfrm>
          <a:ln>
            <a:noFill/>
          </a:ln>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056247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F29AB0-274B-47BE-985F-46164E2F9B8D}"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238FDB-2D8C-4804-B582-7DB90366B9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69683129"/>
      </p:ext>
    </p:extLst>
  </p:cSld>
  <p:clrMapOvr>
    <a:masterClrMapping/>
  </p:clrMapOvr>
  <p:transition>
    <p:pull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F0B030-1580-4866-BCBB-5B9DCBDFAB68}"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77EB8B-B6EB-443D-9CB4-B019CEC8F4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2680363"/>
      </p:ext>
    </p:extLst>
  </p:cSld>
  <p:clrMapOvr>
    <a:masterClrMapping/>
  </p:clrMapOvr>
  <p:transition>
    <p:pull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FF0F97-1060-4EBF-B543-874A8397FCDC}"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56104A5-FF6A-4891-8FE3-D539A7A66E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8245893"/>
      </p:ext>
    </p:extLst>
  </p:cSld>
  <p:clrMapOvr>
    <a:masterClrMapping/>
  </p:clrMapOvr>
  <p:transition>
    <p:pull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848A180-20FC-43E6-ACF2-E4D2D7D4238C}"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7012834-41A2-49E3-8762-B14EE3F5CF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9656662"/>
      </p:ext>
    </p:extLst>
  </p:cSld>
  <p:clrMapOvr>
    <a:masterClrMapping/>
  </p:clrMapOvr>
  <p:transition>
    <p:pull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242E86-E886-49FE-9E81-CBA74FDF21F4}"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A9A6F0D-A611-4358-861D-7B01E83038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8099900"/>
      </p:ext>
    </p:extLst>
  </p:cSld>
  <p:clrMapOvr>
    <a:masterClrMapping/>
  </p:clrMapOvr>
  <p:transition>
    <p:pull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E854A5-A6D3-4FF2-A83D-4A92E35723B6}"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B79F47-3AF0-4617-BC60-2E592392BB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4314232"/>
      </p:ext>
    </p:extLst>
  </p:cSld>
  <p:clrMapOvr>
    <a:masterClrMapping/>
  </p:clrMapOvr>
  <p:transition>
    <p:pull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FCA2E3-A4EC-4D3C-A723-C30C7527518B}"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DF8B95-FD24-4BC4-B430-69A3136D11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9860580"/>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DBDF118-D3DE-D845-9923-EAA3C3B2549C}" type="datetime1">
              <a:rPr lang="en-US" smtClean="0"/>
              <a:t>06-Nov-18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AEB11F-C391-4BDD-82EB-6F3E13A9F9E1}"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F0D068-AB96-40B8-9FAA-4228627632C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4775067"/>
      </p:ext>
    </p:extLst>
  </p:cSld>
  <p:clrMapOvr>
    <a:masterClrMapping/>
  </p:clrMapOvr>
  <p:transition>
    <p:pull dir="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2669FE-0345-4152-A335-E3D8B60CD5FA}"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7040A0-6A5C-4BDA-AED7-03967CF047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2147343"/>
      </p:ext>
    </p:extLst>
  </p:cSld>
  <p:clrMapOvr>
    <a:masterClrMapping/>
  </p:clrMapOvr>
  <p:transition>
    <p:pull dir="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4099" name="Arc 3"/>
          <p:cNvSpPr>
            <a:spLocks/>
          </p:cNvSpPr>
          <p:nvPr/>
        </p:nvSpPr>
        <p:spPr bwMode="auto">
          <a:xfrm>
            <a:off x="0" y="842963"/>
            <a:ext cx="1014413"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4100" name="Rectangle 4"/>
          <p:cNvSpPr>
            <a:spLocks noGrp="1" noChangeArrowheads="1"/>
          </p:cNvSpPr>
          <p:nvPr>
            <p:ph type="ctrTitle" sz="quarter"/>
          </p:nvPr>
        </p:nvSpPr>
        <p:spPr>
          <a:xfrm>
            <a:off x="990600" y="381000"/>
            <a:ext cx="7847013" cy="1219200"/>
          </a:xfrm>
        </p:spPr>
        <p:txBody>
          <a:bodyPr anchor="b"/>
          <a:lstStyle>
            <a:lvl1pPr>
              <a:lnSpc>
                <a:spcPct val="80000"/>
              </a:lnSpc>
              <a:defRPr sz="4400"/>
            </a:lvl1pPr>
          </a:lstStyle>
          <a:p>
            <a:pPr lvl="0"/>
            <a:r>
              <a:rPr lang="en-US" noProof="0"/>
              <a:t>Click to edit Master title style</a:t>
            </a:r>
          </a:p>
        </p:txBody>
      </p:sp>
      <p:sp>
        <p:nvSpPr>
          <p:cNvPr id="4101" name="Rectangle 5"/>
          <p:cNvSpPr>
            <a:spLocks noGrp="1" noChangeArrowheads="1"/>
          </p:cNvSpPr>
          <p:nvPr>
            <p:ph type="subTitle" sz="quarter" idx="1"/>
          </p:nvPr>
        </p:nvSpPr>
        <p:spPr>
          <a:xfrm>
            <a:off x="990600" y="2057400"/>
            <a:ext cx="7848600" cy="3657600"/>
          </a:xfrm>
        </p:spPr>
        <p:txBody>
          <a:bodyPr/>
          <a:lstStyle>
            <a:lvl1pPr marL="0" indent="0">
              <a:buFont typeface="Monotype Sorts" pitchFamily="2" charset="2"/>
              <a:buNone/>
              <a:defRPr sz="2400" b="0">
                <a:effectLst>
                  <a:outerShdw blurRad="38100" dist="38100" dir="2700000" algn="tl">
                    <a:srgbClr val="C0C0C0"/>
                  </a:outerShdw>
                </a:effectLst>
                <a:latin typeface="Arial Black" panose="020B0A04020102020204" pitchFamily="34" charset="0"/>
              </a:defRPr>
            </a:lvl1pPr>
          </a:lstStyle>
          <a:p>
            <a:pPr lvl="0"/>
            <a:r>
              <a:rPr lang="en-US" noProof="0"/>
              <a:t>Click to edit Master subtitle style</a:t>
            </a:r>
          </a:p>
        </p:txBody>
      </p:sp>
      <p:sp>
        <p:nvSpPr>
          <p:cNvPr id="4102" name="Rectangle 6"/>
          <p:cNvSpPr>
            <a:spLocks noGrp="1" noChangeArrowheads="1"/>
          </p:cNvSpPr>
          <p:nvPr>
            <p:ph type="dt" sz="quarter" idx="2"/>
          </p:nvPr>
        </p:nvSpPr>
        <p:spPr>
          <a:xfrm>
            <a:off x="4343400" y="6400800"/>
            <a:ext cx="1905000" cy="457200"/>
          </a:xfrm>
        </p:spPr>
        <p:txBody>
          <a:bodyPr/>
          <a:lstStyle>
            <a:lvl1pPr>
              <a:defRPr/>
            </a:lvl1pPr>
          </a:lstStyle>
          <a:p>
            <a:endParaRPr lang="en-US">
              <a:solidFill>
                <a:srgbClr val="FF9966"/>
              </a:solidFill>
            </a:endParaRPr>
          </a:p>
        </p:txBody>
      </p:sp>
      <p:sp>
        <p:nvSpPr>
          <p:cNvPr id="4103" name="Rectangle 7"/>
          <p:cNvSpPr>
            <a:spLocks noGrp="1" noChangeArrowheads="1"/>
          </p:cNvSpPr>
          <p:nvPr>
            <p:ph type="ftr" sz="quarter" idx="3"/>
          </p:nvPr>
        </p:nvSpPr>
        <p:spPr>
          <a:xfrm>
            <a:off x="7543800" y="6400800"/>
            <a:ext cx="1600200" cy="457200"/>
          </a:xfrm>
        </p:spPr>
        <p:txBody>
          <a:bodyPr/>
          <a:lstStyle>
            <a:lvl1pPr>
              <a:defRPr/>
            </a:lvl1pPr>
          </a:lstStyle>
          <a:p>
            <a:endParaRPr lang="en-US">
              <a:solidFill>
                <a:srgbClr val="FF9966"/>
              </a:solidFill>
            </a:endParaRPr>
          </a:p>
        </p:txBody>
      </p:sp>
      <p:sp>
        <p:nvSpPr>
          <p:cNvPr id="4104" name="Rectangle 8"/>
          <p:cNvSpPr>
            <a:spLocks noGrp="1" noChangeArrowheads="1"/>
          </p:cNvSpPr>
          <p:nvPr>
            <p:ph type="sldNum" sz="quarter" idx="4"/>
          </p:nvPr>
        </p:nvSpPr>
        <p:spPr>
          <a:xfrm>
            <a:off x="0" y="6400800"/>
            <a:ext cx="939800" cy="457200"/>
          </a:xfrm>
        </p:spPr>
        <p:txBody>
          <a:bodyPr/>
          <a:lstStyle>
            <a:lvl1pPr>
              <a:defRPr/>
            </a:lvl1pPr>
          </a:lstStyle>
          <a:p>
            <a:fld id="{02FFDB61-5A05-4CC5-B248-818B7FCE6528}"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3239723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3A74EA94-A8EE-408A-9A4C-1B67135C9653}"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64203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E3019F81-F205-4C22-A59F-F0AEEB2DBB40}"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3502906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02870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04825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69CDD70D-AC3F-4A65-A106-AC8D054E834F}"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13867528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lvl1pPr>
              <a:defRPr/>
            </a:lvl1pPr>
          </a:lstStyle>
          <a:p>
            <a:endParaRPr lang="en-US">
              <a:solidFill>
                <a:srgbClr val="FF99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9966"/>
                </a:solidFill>
              </a:rPr>
              <a:t>Chap 0</a:t>
            </a:r>
          </a:p>
        </p:txBody>
      </p:sp>
      <p:sp>
        <p:nvSpPr>
          <p:cNvPr id="9" name="Slide Number Placeholder 8"/>
          <p:cNvSpPr>
            <a:spLocks noGrp="1"/>
          </p:cNvSpPr>
          <p:nvPr>
            <p:ph type="sldNum" sz="quarter" idx="12"/>
          </p:nvPr>
        </p:nvSpPr>
        <p:spPr/>
        <p:txBody>
          <a:bodyPr/>
          <a:lstStyle>
            <a:lvl1pPr>
              <a:defRPr/>
            </a:lvl1pPr>
          </a:lstStyle>
          <a:p>
            <a:fld id="{72944363-F9CA-43DA-B1A3-1BC96110681D}"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1195974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en-US">
              <a:solidFill>
                <a:srgbClr val="FF99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9966"/>
                </a:solidFill>
              </a:rPr>
              <a:t>Chap 0</a:t>
            </a:r>
          </a:p>
        </p:txBody>
      </p:sp>
      <p:sp>
        <p:nvSpPr>
          <p:cNvPr id="5" name="Slide Number Placeholder 4"/>
          <p:cNvSpPr>
            <a:spLocks noGrp="1"/>
          </p:cNvSpPr>
          <p:nvPr>
            <p:ph type="sldNum" sz="quarter" idx="12"/>
          </p:nvPr>
        </p:nvSpPr>
        <p:spPr/>
        <p:txBody>
          <a:bodyPr/>
          <a:lstStyle>
            <a:lvl1pPr>
              <a:defRPr/>
            </a:lvl1pPr>
          </a:lstStyle>
          <a:p>
            <a:fld id="{F8069D2D-8377-459C-86D4-A0E6CB9FAFE5}"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587677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99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9966"/>
                </a:solidFill>
              </a:rPr>
              <a:t>Chap 0</a:t>
            </a:r>
          </a:p>
        </p:txBody>
      </p:sp>
      <p:sp>
        <p:nvSpPr>
          <p:cNvPr id="4" name="Slide Number Placeholder 3"/>
          <p:cNvSpPr>
            <a:spLocks noGrp="1"/>
          </p:cNvSpPr>
          <p:nvPr>
            <p:ph type="sldNum" sz="quarter" idx="12"/>
          </p:nvPr>
        </p:nvSpPr>
        <p:spPr/>
        <p:txBody>
          <a:bodyPr/>
          <a:lstStyle>
            <a:lvl1pPr>
              <a:defRPr/>
            </a:lvl1pPr>
          </a:lstStyle>
          <a:p>
            <a:fld id="{798DCF22-8109-458D-958E-3699CA6607E1}"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489043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863A90CE-5BE0-42D7-827C-3183DE311DF6}"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02866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1C8528-6BBB-B34C-AA62-6B12AAE88233}" type="datetime1">
              <a:rPr lang="en-US" smtClean="0"/>
              <a:t>06-Nov-18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E2EFEDFE-1766-4DD0-AFC3-D99677E8E202}"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1244085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B97ED77A-5B27-4579-AACD-992C6B697339}"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187347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325438"/>
            <a:ext cx="1971675" cy="5770562"/>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028700" y="325438"/>
            <a:ext cx="5762625" cy="577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3887B6CE-BA30-4401-B681-FDDE55867F76}"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3374378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30288" y="325438"/>
            <a:ext cx="7885112" cy="962025"/>
          </a:xfrm>
        </p:spPr>
        <p:txBody>
          <a:bodyPr/>
          <a:lstStyle/>
          <a:p>
            <a:r>
              <a:rPr lang="en-US"/>
              <a:t>Click to edit Master title style</a:t>
            </a:r>
            <a:endParaRPr lang="tr-TR"/>
          </a:p>
        </p:txBody>
      </p:sp>
      <p:sp>
        <p:nvSpPr>
          <p:cNvPr id="3" name="Text Placeholder 2"/>
          <p:cNvSpPr>
            <a:spLocks noGrp="1"/>
          </p:cNvSpPr>
          <p:nvPr>
            <p:ph type="body" sz="half" idx="1"/>
          </p:nvPr>
        </p:nvSpPr>
        <p:spPr>
          <a:xfrm>
            <a:off x="102870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Online Image Placeholder 3"/>
          <p:cNvSpPr>
            <a:spLocks noGrp="1"/>
          </p:cNvSpPr>
          <p:nvPr>
            <p:ph type="clipArt" sz="half" idx="2"/>
          </p:nvPr>
        </p:nvSpPr>
        <p:spPr>
          <a:xfrm>
            <a:off x="5048250" y="1635125"/>
            <a:ext cx="3867150" cy="4460875"/>
          </a:xfrm>
        </p:spPr>
        <p:txBody>
          <a:bodyPr/>
          <a:lstStyle/>
          <a:p>
            <a:endParaRPr lang="tr-TR"/>
          </a:p>
        </p:txBody>
      </p:sp>
      <p:sp>
        <p:nvSpPr>
          <p:cNvPr id="5" name="Date Placeholder 4"/>
          <p:cNvSpPr>
            <a:spLocks noGrp="1"/>
          </p:cNvSpPr>
          <p:nvPr>
            <p:ph type="dt" sz="half" idx="10"/>
          </p:nvPr>
        </p:nvSpPr>
        <p:spPr>
          <a:xfrm>
            <a:off x="3581400" y="6400800"/>
            <a:ext cx="1905000" cy="457200"/>
          </a:xfrm>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a:xfrm>
            <a:off x="8305800" y="6400800"/>
            <a:ext cx="838200" cy="457200"/>
          </a:xfrm>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a:xfrm>
            <a:off x="0" y="6400800"/>
            <a:ext cx="642938" cy="457200"/>
          </a:xfrm>
        </p:spPr>
        <p:txBody>
          <a:bodyPr/>
          <a:lstStyle>
            <a:lvl1pPr>
              <a:defRPr/>
            </a:lvl1pPr>
          </a:lstStyle>
          <a:p>
            <a:fld id="{4A24CE6B-98AF-49E9-B410-9DE48A838D18}"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44007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4099" name="Arc 3"/>
          <p:cNvSpPr>
            <a:spLocks/>
          </p:cNvSpPr>
          <p:nvPr/>
        </p:nvSpPr>
        <p:spPr bwMode="auto">
          <a:xfrm>
            <a:off x="0" y="842963"/>
            <a:ext cx="1014413"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4100" name="Rectangle 4"/>
          <p:cNvSpPr>
            <a:spLocks noGrp="1" noChangeArrowheads="1"/>
          </p:cNvSpPr>
          <p:nvPr>
            <p:ph type="ctrTitle" sz="quarter"/>
          </p:nvPr>
        </p:nvSpPr>
        <p:spPr>
          <a:xfrm>
            <a:off x="990600" y="381000"/>
            <a:ext cx="7847013" cy="1219200"/>
          </a:xfrm>
        </p:spPr>
        <p:txBody>
          <a:bodyPr anchor="b"/>
          <a:lstStyle>
            <a:lvl1pPr>
              <a:lnSpc>
                <a:spcPct val="80000"/>
              </a:lnSpc>
              <a:defRPr sz="4400"/>
            </a:lvl1pPr>
          </a:lstStyle>
          <a:p>
            <a:pPr lvl="0"/>
            <a:r>
              <a:rPr lang="en-US" noProof="0"/>
              <a:t>Click to edit Master title style</a:t>
            </a:r>
          </a:p>
        </p:txBody>
      </p:sp>
      <p:sp>
        <p:nvSpPr>
          <p:cNvPr id="4101" name="Rectangle 5"/>
          <p:cNvSpPr>
            <a:spLocks noGrp="1" noChangeArrowheads="1"/>
          </p:cNvSpPr>
          <p:nvPr>
            <p:ph type="subTitle" sz="quarter" idx="1"/>
          </p:nvPr>
        </p:nvSpPr>
        <p:spPr>
          <a:xfrm>
            <a:off x="990600" y="2057400"/>
            <a:ext cx="7848600" cy="3657600"/>
          </a:xfrm>
        </p:spPr>
        <p:txBody>
          <a:bodyPr/>
          <a:lstStyle>
            <a:lvl1pPr marL="0" indent="0">
              <a:buFont typeface="Monotype Sorts" pitchFamily="2" charset="2"/>
              <a:buNone/>
              <a:defRPr sz="2400" b="0">
                <a:effectLst>
                  <a:outerShdw blurRad="38100" dist="38100" dir="2700000" algn="tl">
                    <a:srgbClr val="C0C0C0"/>
                  </a:outerShdw>
                </a:effectLst>
                <a:latin typeface="Arial Black" panose="020B0A04020102020204" pitchFamily="34" charset="0"/>
              </a:defRPr>
            </a:lvl1pPr>
          </a:lstStyle>
          <a:p>
            <a:pPr lvl="0"/>
            <a:r>
              <a:rPr lang="en-US" noProof="0"/>
              <a:t>Click to edit Master subtitle style</a:t>
            </a:r>
          </a:p>
        </p:txBody>
      </p:sp>
      <p:sp>
        <p:nvSpPr>
          <p:cNvPr id="4102" name="Rectangle 6"/>
          <p:cNvSpPr>
            <a:spLocks noGrp="1" noChangeArrowheads="1"/>
          </p:cNvSpPr>
          <p:nvPr>
            <p:ph type="dt" sz="quarter" idx="2"/>
          </p:nvPr>
        </p:nvSpPr>
        <p:spPr>
          <a:xfrm>
            <a:off x="4343400" y="6400800"/>
            <a:ext cx="1905000" cy="457200"/>
          </a:xfrm>
        </p:spPr>
        <p:txBody>
          <a:bodyPr/>
          <a:lstStyle>
            <a:lvl1pPr>
              <a:defRPr/>
            </a:lvl1pPr>
          </a:lstStyle>
          <a:p>
            <a:endParaRPr lang="en-US">
              <a:solidFill>
                <a:srgbClr val="FF9966"/>
              </a:solidFill>
            </a:endParaRPr>
          </a:p>
        </p:txBody>
      </p:sp>
      <p:sp>
        <p:nvSpPr>
          <p:cNvPr id="4103" name="Rectangle 7"/>
          <p:cNvSpPr>
            <a:spLocks noGrp="1" noChangeArrowheads="1"/>
          </p:cNvSpPr>
          <p:nvPr>
            <p:ph type="ftr" sz="quarter" idx="3"/>
          </p:nvPr>
        </p:nvSpPr>
        <p:spPr>
          <a:xfrm>
            <a:off x="7543800" y="6400800"/>
            <a:ext cx="1600200" cy="457200"/>
          </a:xfrm>
        </p:spPr>
        <p:txBody>
          <a:bodyPr/>
          <a:lstStyle>
            <a:lvl1pPr>
              <a:defRPr/>
            </a:lvl1pPr>
          </a:lstStyle>
          <a:p>
            <a:endParaRPr lang="en-US">
              <a:solidFill>
                <a:srgbClr val="FF9966"/>
              </a:solidFill>
            </a:endParaRPr>
          </a:p>
        </p:txBody>
      </p:sp>
      <p:sp>
        <p:nvSpPr>
          <p:cNvPr id="4104" name="Rectangle 8"/>
          <p:cNvSpPr>
            <a:spLocks noGrp="1" noChangeArrowheads="1"/>
          </p:cNvSpPr>
          <p:nvPr>
            <p:ph type="sldNum" sz="quarter" idx="4"/>
          </p:nvPr>
        </p:nvSpPr>
        <p:spPr>
          <a:xfrm>
            <a:off x="0" y="6400800"/>
            <a:ext cx="939800" cy="457200"/>
          </a:xfrm>
        </p:spPr>
        <p:txBody>
          <a:bodyPr/>
          <a:lstStyle>
            <a:lvl1pPr>
              <a:defRPr/>
            </a:lvl1pPr>
          </a:lstStyle>
          <a:p>
            <a:fld id="{02FFDB61-5A05-4CC5-B248-818B7FCE6528}"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3704937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3A74EA94-A8EE-408A-9A4C-1B67135C9653}"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688426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E3019F81-F205-4C22-A59F-F0AEEB2DBB40}"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617219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02870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04825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69CDD70D-AC3F-4A65-A106-AC8D054E834F}"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0165202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lvl1pPr>
              <a:defRPr/>
            </a:lvl1pPr>
          </a:lstStyle>
          <a:p>
            <a:endParaRPr lang="en-US">
              <a:solidFill>
                <a:srgbClr val="FF99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9966"/>
                </a:solidFill>
              </a:rPr>
              <a:t>Chap 0</a:t>
            </a:r>
          </a:p>
        </p:txBody>
      </p:sp>
      <p:sp>
        <p:nvSpPr>
          <p:cNvPr id="9" name="Slide Number Placeholder 8"/>
          <p:cNvSpPr>
            <a:spLocks noGrp="1"/>
          </p:cNvSpPr>
          <p:nvPr>
            <p:ph type="sldNum" sz="quarter" idx="12"/>
          </p:nvPr>
        </p:nvSpPr>
        <p:spPr/>
        <p:txBody>
          <a:bodyPr/>
          <a:lstStyle>
            <a:lvl1pPr>
              <a:defRPr/>
            </a:lvl1pPr>
          </a:lstStyle>
          <a:p>
            <a:fld id="{72944363-F9CA-43DA-B1A3-1BC96110681D}"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127884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en-US">
              <a:solidFill>
                <a:srgbClr val="FF99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9966"/>
                </a:solidFill>
              </a:rPr>
              <a:t>Chap 0</a:t>
            </a:r>
          </a:p>
        </p:txBody>
      </p:sp>
      <p:sp>
        <p:nvSpPr>
          <p:cNvPr id="5" name="Slide Number Placeholder 4"/>
          <p:cNvSpPr>
            <a:spLocks noGrp="1"/>
          </p:cNvSpPr>
          <p:nvPr>
            <p:ph type="sldNum" sz="quarter" idx="12"/>
          </p:nvPr>
        </p:nvSpPr>
        <p:spPr/>
        <p:txBody>
          <a:bodyPr/>
          <a:lstStyle>
            <a:lvl1pPr>
              <a:defRPr/>
            </a:lvl1pPr>
          </a:lstStyle>
          <a:p>
            <a:fld id="{F8069D2D-8377-459C-86D4-A0E6CB9FAFE5}"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76013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E8A697-EA2B-9541-8F80-63FC6C5B1417}" type="datetime1">
              <a:rPr lang="en-US" smtClean="0"/>
              <a:t>06-Nov-18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99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9966"/>
                </a:solidFill>
              </a:rPr>
              <a:t>Chap 0</a:t>
            </a:r>
          </a:p>
        </p:txBody>
      </p:sp>
      <p:sp>
        <p:nvSpPr>
          <p:cNvPr id="4" name="Slide Number Placeholder 3"/>
          <p:cNvSpPr>
            <a:spLocks noGrp="1"/>
          </p:cNvSpPr>
          <p:nvPr>
            <p:ph type="sldNum" sz="quarter" idx="12"/>
          </p:nvPr>
        </p:nvSpPr>
        <p:spPr/>
        <p:txBody>
          <a:bodyPr/>
          <a:lstStyle>
            <a:lvl1pPr>
              <a:defRPr/>
            </a:lvl1pPr>
          </a:lstStyle>
          <a:p>
            <a:fld id="{798DCF22-8109-458D-958E-3699CA6607E1}"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2850295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863A90CE-5BE0-42D7-827C-3183DE311DF6}"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1384885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p:txBody>
          <a:bodyPr/>
          <a:lstStyle>
            <a:lvl1pPr>
              <a:defRPr/>
            </a:lvl1pPr>
          </a:lstStyle>
          <a:p>
            <a:fld id="{E2EFEDFE-1766-4DD0-AFC3-D99677E8E202}"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4102029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B97ED77A-5B27-4579-AACD-992C6B697339}"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2283460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325438"/>
            <a:ext cx="1971675" cy="5770562"/>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028700" y="325438"/>
            <a:ext cx="5762625" cy="577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endParaRPr lang="en-US">
              <a:solidFill>
                <a:srgbClr val="FF99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9966"/>
                </a:solidFill>
              </a:rPr>
              <a:t>Chap 0</a:t>
            </a:r>
          </a:p>
        </p:txBody>
      </p:sp>
      <p:sp>
        <p:nvSpPr>
          <p:cNvPr id="6" name="Slide Number Placeholder 5"/>
          <p:cNvSpPr>
            <a:spLocks noGrp="1"/>
          </p:cNvSpPr>
          <p:nvPr>
            <p:ph type="sldNum" sz="quarter" idx="12"/>
          </p:nvPr>
        </p:nvSpPr>
        <p:spPr/>
        <p:txBody>
          <a:bodyPr/>
          <a:lstStyle>
            <a:lvl1pPr>
              <a:defRPr/>
            </a:lvl1pPr>
          </a:lstStyle>
          <a:p>
            <a:fld id="{3887B6CE-BA30-4401-B681-FDDE55867F76}"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4904324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30288" y="325438"/>
            <a:ext cx="7885112" cy="962025"/>
          </a:xfrm>
        </p:spPr>
        <p:txBody>
          <a:bodyPr/>
          <a:lstStyle/>
          <a:p>
            <a:r>
              <a:rPr lang="en-US"/>
              <a:t>Click to edit Master title style</a:t>
            </a:r>
            <a:endParaRPr lang="tr-TR"/>
          </a:p>
        </p:txBody>
      </p:sp>
      <p:sp>
        <p:nvSpPr>
          <p:cNvPr id="3" name="Text Placeholder 2"/>
          <p:cNvSpPr>
            <a:spLocks noGrp="1"/>
          </p:cNvSpPr>
          <p:nvPr>
            <p:ph type="body" sz="half" idx="1"/>
          </p:nvPr>
        </p:nvSpPr>
        <p:spPr>
          <a:xfrm>
            <a:off x="1028700" y="1635125"/>
            <a:ext cx="38671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Online Image Placeholder 3"/>
          <p:cNvSpPr>
            <a:spLocks noGrp="1"/>
          </p:cNvSpPr>
          <p:nvPr>
            <p:ph type="clipArt" sz="half" idx="2"/>
          </p:nvPr>
        </p:nvSpPr>
        <p:spPr>
          <a:xfrm>
            <a:off x="5048250" y="1635125"/>
            <a:ext cx="3867150" cy="4460875"/>
          </a:xfrm>
        </p:spPr>
        <p:txBody>
          <a:bodyPr/>
          <a:lstStyle/>
          <a:p>
            <a:endParaRPr lang="tr-TR"/>
          </a:p>
        </p:txBody>
      </p:sp>
      <p:sp>
        <p:nvSpPr>
          <p:cNvPr id="5" name="Date Placeholder 4"/>
          <p:cNvSpPr>
            <a:spLocks noGrp="1"/>
          </p:cNvSpPr>
          <p:nvPr>
            <p:ph type="dt" sz="half" idx="10"/>
          </p:nvPr>
        </p:nvSpPr>
        <p:spPr>
          <a:xfrm>
            <a:off x="3581400" y="6400800"/>
            <a:ext cx="1905000" cy="457200"/>
          </a:xfrm>
        </p:spPr>
        <p:txBody>
          <a:bodyPr/>
          <a:lstStyle>
            <a:lvl1pPr>
              <a:defRPr/>
            </a:lvl1pPr>
          </a:lstStyle>
          <a:p>
            <a:endParaRPr lang="en-US">
              <a:solidFill>
                <a:srgbClr val="FF9966"/>
              </a:solidFill>
            </a:endParaRPr>
          </a:p>
        </p:txBody>
      </p:sp>
      <p:sp>
        <p:nvSpPr>
          <p:cNvPr id="6" name="Footer Placeholder 5"/>
          <p:cNvSpPr>
            <a:spLocks noGrp="1"/>
          </p:cNvSpPr>
          <p:nvPr>
            <p:ph type="ftr" sz="quarter" idx="11"/>
          </p:nvPr>
        </p:nvSpPr>
        <p:spPr>
          <a:xfrm>
            <a:off x="8305800" y="6400800"/>
            <a:ext cx="838200" cy="457200"/>
          </a:xfrm>
        </p:spPr>
        <p:txBody>
          <a:bodyPr/>
          <a:lstStyle>
            <a:lvl1pPr>
              <a:defRPr/>
            </a:lvl1pPr>
          </a:lstStyle>
          <a:p>
            <a:r>
              <a:rPr lang="en-US">
                <a:solidFill>
                  <a:srgbClr val="FF9966"/>
                </a:solidFill>
              </a:rPr>
              <a:t>Chap 0</a:t>
            </a:r>
          </a:p>
        </p:txBody>
      </p:sp>
      <p:sp>
        <p:nvSpPr>
          <p:cNvPr id="7" name="Slide Number Placeholder 6"/>
          <p:cNvSpPr>
            <a:spLocks noGrp="1"/>
          </p:cNvSpPr>
          <p:nvPr>
            <p:ph type="sldNum" sz="quarter" idx="12"/>
          </p:nvPr>
        </p:nvSpPr>
        <p:spPr>
          <a:xfrm>
            <a:off x="0" y="6400800"/>
            <a:ext cx="642938" cy="457200"/>
          </a:xfrm>
        </p:spPr>
        <p:txBody>
          <a:bodyPr/>
          <a:lstStyle>
            <a:lvl1pPr>
              <a:defRPr/>
            </a:lvl1pPr>
          </a:lstStyle>
          <a:p>
            <a:fld id="{4A24CE6B-98AF-49E9-B410-9DE48A838D18}" type="slidenum">
              <a:rPr lang="en-US">
                <a:solidFill>
                  <a:srgbClr val="FF9966"/>
                </a:solidFill>
              </a:rPr>
              <a:pPr/>
              <a:t>‹#›</a:t>
            </a:fld>
            <a:endParaRPr lang="en-US">
              <a:solidFill>
                <a:srgbClr val="FF9966"/>
              </a:solidFill>
            </a:endParaRPr>
          </a:p>
        </p:txBody>
      </p:sp>
    </p:spTree>
    <p:extLst>
      <p:ext uri="{BB962C8B-B14F-4D97-AF65-F5344CB8AC3E}">
        <p14:creationId xmlns:p14="http://schemas.microsoft.com/office/powerpoint/2010/main" val="245568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B9ABC4-D72A-164E-B5EB-4F9BC9333955}" type="datetime1">
              <a:rPr lang="en-US" smtClean="0"/>
              <a:t>06-Nov-18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jpeg"/><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2936734-5B71-9C4C-A00B-EAC1D44D9D66}" type="datetime1">
              <a:rPr lang="en-US" smtClean="0"/>
              <a:t>06-Nov-18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5A5C09F9-B7FD-0B4E-A688-6E1420819C3F}" type="datetime1">
              <a:rPr lang="en-US" smtClean="0"/>
              <a:t>06-Nov-18</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9DEB694C-0B59-F149-ADA4-20EB4274AAD7}" type="datetime1">
              <a:rPr lang="en-US" smtClean="0">
                <a:solidFill>
                  <a:prstClr val="white">
                    <a:lumMod val="65000"/>
                  </a:prstClr>
                </a:solidFill>
              </a:rPr>
              <a:t>06-Nov-18</a:t>
            </a:fld>
            <a:endParaRPr lang="en-US" dirty="0">
              <a:solidFill>
                <a:prstClr val="white">
                  <a:lumMod val="65000"/>
                </a:prstClr>
              </a:solidFill>
            </a:endParaRPr>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62B1BE-7229-4612-B077-302E9FB27D58}"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367C90-D8D8-4A11-9BC3-E7451ACC5E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774558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pull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62B1BE-7229-4612-B077-302E9FB27D58}" type="datetimeFigureOut">
              <a:rPr lang="en-US">
                <a:solidFill>
                  <a:prstClr val="black">
                    <a:tint val="75000"/>
                  </a:prstClr>
                </a:solidFill>
              </a:rPr>
              <a:pPr>
                <a:defRPr/>
              </a:pPr>
              <a:t>06-Nov-18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367C90-D8D8-4A11-9BC3-E7451ACC5E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312001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pull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rc 2"/>
          <p:cNvSpPr>
            <a:spLocks/>
          </p:cNvSpPr>
          <p:nvPr/>
        </p:nvSpPr>
        <p:spPr bwMode="auto">
          <a:xfrm>
            <a:off x="0" y="842963"/>
            <a:ext cx="1025525"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3075" name="Rectangle 3"/>
          <p:cNvSpPr>
            <a:spLocks noGrp="1" noChangeArrowheads="1"/>
          </p:cNvSpPr>
          <p:nvPr>
            <p:ph type="title"/>
          </p:nvPr>
        </p:nvSpPr>
        <p:spPr bwMode="auto">
          <a:xfrm>
            <a:off x="1030288" y="325438"/>
            <a:ext cx="7885112"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1028700" y="1635125"/>
            <a:ext cx="78867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3581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hangingPunct="0"/>
            <a:endParaRPr lang="en-US">
              <a:solidFill>
                <a:srgbClr val="FF9966"/>
              </a:solidFill>
            </a:endParaRPr>
          </a:p>
        </p:txBody>
      </p:sp>
      <p:sp>
        <p:nvSpPr>
          <p:cNvPr id="3078" name="Rectangle 6"/>
          <p:cNvSpPr>
            <a:spLocks noGrp="1" noChangeArrowheads="1"/>
          </p:cNvSpPr>
          <p:nvPr>
            <p:ph type="ftr" sz="quarter" idx="3"/>
          </p:nvPr>
        </p:nvSpPr>
        <p:spPr bwMode="auto">
          <a:xfrm>
            <a:off x="8305800" y="640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hangingPunct="0"/>
            <a:r>
              <a:rPr lang="en-US">
                <a:solidFill>
                  <a:srgbClr val="FF9966"/>
                </a:solidFill>
              </a:rPr>
              <a:t>Chap 0</a:t>
            </a:r>
          </a:p>
        </p:txBody>
      </p:sp>
      <p:sp>
        <p:nvSpPr>
          <p:cNvPr id="3079" name="Rectangle 7"/>
          <p:cNvSpPr>
            <a:spLocks noGrp="1" noChangeArrowheads="1"/>
          </p:cNvSpPr>
          <p:nvPr>
            <p:ph type="sldNum" sz="quarter" idx="4"/>
          </p:nvPr>
        </p:nvSpPr>
        <p:spPr bwMode="auto">
          <a:xfrm>
            <a:off x="0" y="6400800"/>
            <a:ext cx="64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hangingPunct="0"/>
            <a:fld id="{7E8795AC-8802-47CB-800E-0B4E485E36D0}" type="slidenum">
              <a:rPr lang="en-US" smtClean="0">
                <a:solidFill>
                  <a:srgbClr val="FF9966"/>
                </a:solidFill>
              </a:rPr>
              <a:pPr eaLnBrk="0" hangingPunct="0"/>
              <a:t>‹#›</a:t>
            </a:fld>
            <a:endParaRPr lang="en-US">
              <a:solidFill>
                <a:srgbClr val="FF9966"/>
              </a:solidFill>
            </a:endParaRPr>
          </a:p>
        </p:txBody>
      </p:sp>
    </p:spTree>
    <p:extLst>
      <p:ext uri="{BB962C8B-B14F-4D97-AF65-F5344CB8AC3E}">
        <p14:creationId xmlns:p14="http://schemas.microsoft.com/office/powerpoint/2010/main" val="318439369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dt="0"/>
  <p:txStyles>
    <p:titleStyle>
      <a:lvl1pPr algn="l" rtl="0" eaLnBrk="0" fontAlgn="base" hangingPunct="0">
        <a:lnSpc>
          <a:spcPct val="70000"/>
        </a:lnSpc>
        <a:spcBef>
          <a:spcPct val="0"/>
        </a:spcBef>
        <a:spcAft>
          <a:spcPct val="0"/>
        </a:spcAft>
        <a:defRPr kumimoji="1" sz="4000" b="1" kern="1200">
          <a:solidFill>
            <a:schemeClr val="tx2"/>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2pPr>
      <a:lvl3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3pPr>
      <a:lvl4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4pPr>
      <a:lvl5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5pPr>
      <a:lvl6pPr marL="4572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6pPr>
      <a:lvl7pPr marL="9144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7pPr>
      <a:lvl8pPr marL="13716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8pPr>
      <a:lvl9pPr marL="18288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rc 2"/>
          <p:cNvSpPr>
            <a:spLocks/>
          </p:cNvSpPr>
          <p:nvPr/>
        </p:nvSpPr>
        <p:spPr bwMode="auto">
          <a:xfrm>
            <a:off x="0" y="842963"/>
            <a:ext cx="1025525"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tr-TR" sz="2400">
              <a:solidFill>
                <a:srgbClr val="009999"/>
              </a:solidFill>
              <a:latin typeface="Times New Roman" panose="02020603050405020304" pitchFamily="18" charset="0"/>
            </a:endParaRPr>
          </a:p>
        </p:txBody>
      </p:sp>
      <p:sp>
        <p:nvSpPr>
          <p:cNvPr id="3075" name="Rectangle 3"/>
          <p:cNvSpPr>
            <a:spLocks noGrp="1" noChangeArrowheads="1"/>
          </p:cNvSpPr>
          <p:nvPr>
            <p:ph type="title"/>
          </p:nvPr>
        </p:nvSpPr>
        <p:spPr bwMode="auto">
          <a:xfrm>
            <a:off x="1030288" y="325438"/>
            <a:ext cx="7885112"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1028700" y="1635125"/>
            <a:ext cx="78867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3581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hangingPunct="0"/>
            <a:endParaRPr lang="en-US">
              <a:solidFill>
                <a:srgbClr val="FF9966"/>
              </a:solidFill>
            </a:endParaRPr>
          </a:p>
        </p:txBody>
      </p:sp>
      <p:sp>
        <p:nvSpPr>
          <p:cNvPr id="3078" name="Rectangle 6"/>
          <p:cNvSpPr>
            <a:spLocks noGrp="1" noChangeArrowheads="1"/>
          </p:cNvSpPr>
          <p:nvPr>
            <p:ph type="ftr" sz="quarter" idx="3"/>
          </p:nvPr>
        </p:nvSpPr>
        <p:spPr bwMode="auto">
          <a:xfrm>
            <a:off x="8305800" y="640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hangingPunct="0"/>
            <a:r>
              <a:rPr lang="en-US">
                <a:solidFill>
                  <a:srgbClr val="FF9966"/>
                </a:solidFill>
              </a:rPr>
              <a:t>Chap 0</a:t>
            </a:r>
          </a:p>
        </p:txBody>
      </p:sp>
      <p:sp>
        <p:nvSpPr>
          <p:cNvPr id="3079" name="Rectangle 7"/>
          <p:cNvSpPr>
            <a:spLocks noGrp="1" noChangeArrowheads="1"/>
          </p:cNvSpPr>
          <p:nvPr>
            <p:ph type="sldNum" sz="quarter" idx="4"/>
          </p:nvPr>
        </p:nvSpPr>
        <p:spPr bwMode="auto">
          <a:xfrm>
            <a:off x="0" y="6400800"/>
            <a:ext cx="64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hangingPunct="0"/>
            <a:fld id="{7E8795AC-8802-47CB-800E-0B4E485E36D0}" type="slidenum">
              <a:rPr lang="en-US" smtClean="0">
                <a:solidFill>
                  <a:srgbClr val="FF9966"/>
                </a:solidFill>
              </a:rPr>
              <a:pPr eaLnBrk="0" hangingPunct="0"/>
              <a:t>‹#›</a:t>
            </a:fld>
            <a:endParaRPr lang="en-US">
              <a:solidFill>
                <a:srgbClr val="FF9966"/>
              </a:solidFill>
            </a:endParaRPr>
          </a:p>
        </p:txBody>
      </p:sp>
    </p:spTree>
    <p:extLst>
      <p:ext uri="{BB962C8B-B14F-4D97-AF65-F5344CB8AC3E}">
        <p14:creationId xmlns:p14="http://schemas.microsoft.com/office/powerpoint/2010/main" val="370884137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hdr="0" ftr="0" dt="0"/>
  <p:txStyles>
    <p:titleStyle>
      <a:lvl1pPr algn="l" rtl="0" eaLnBrk="0" fontAlgn="base" hangingPunct="0">
        <a:lnSpc>
          <a:spcPct val="70000"/>
        </a:lnSpc>
        <a:spcBef>
          <a:spcPct val="0"/>
        </a:spcBef>
        <a:spcAft>
          <a:spcPct val="0"/>
        </a:spcAft>
        <a:defRPr kumimoji="1" sz="4000" b="1" kern="1200">
          <a:solidFill>
            <a:schemeClr val="tx2"/>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2pPr>
      <a:lvl3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3pPr>
      <a:lvl4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4pPr>
      <a:lvl5pPr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5pPr>
      <a:lvl6pPr marL="4572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6pPr>
      <a:lvl7pPr marL="9144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7pPr>
      <a:lvl8pPr marL="13716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8pPr>
      <a:lvl9pPr marL="1828800" algn="l" rtl="0" eaLnBrk="0" fontAlgn="base" hangingPunct="0">
        <a:lnSpc>
          <a:spcPct val="70000"/>
        </a:lnSpc>
        <a:spcBef>
          <a:spcPct val="0"/>
        </a:spcBef>
        <a:spcAft>
          <a:spcPct val="0"/>
        </a:spcAft>
        <a:defRPr kumimoji="1" sz="4000" b="1">
          <a:solidFill>
            <a:schemeClr val="tx2"/>
          </a:solidFill>
          <a:effectLst>
            <a:outerShdw blurRad="38100" dist="38100" dir="2700000" algn="tl">
              <a:srgbClr val="C0C0C0"/>
            </a:outerShdw>
          </a:effectLst>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package" Target="../embeddings/Microsoft_Word_Document.docx"/></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df"/><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df"/><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42.pdf"/></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4.pdf"/><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46.pdf"/><Relationship Id="rId2" Type="http://schemas.openxmlformats.org/officeDocument/2006/relationships/notesSlide" Target="../notesSlides/notesSlide42.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9.pdf"/><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51.pdf"/><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53.pdf"/><Relationship Id="rId2" Type="http://schemas.openxmlformats.org/officeDocument/2006/relationships/notesSlide" Target="../notesSlides/notesSlide46.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55.pdf"/><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58.pdf"/><Relationship Id="rId2" Type="http://schemas.openxmlformats.org/officeDocument/2006/relationships/notesSlide" Target="../notesSlides/notesSlide49.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1.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62.pdf"/><Relationship Id="rId2" Type="http://schemas.openxmlformats.org/officeDocument/2006/relationships/notesSlide" Target="../notesSlides/notesSlide53.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64.pdf"/><Relationship Id="rId2" Type="http://schemas.openxmlformats.org/officeDocument/2006/relationships/notesSlide" Target="../notesSlides/notesSlide54.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66.pdf"/><Relationship Id="rId2" Type="http://schemas.openxmlformats.org/officeDocument/2006/relationships/notesSlide" Target="../notesSlides/notesSlide55.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9.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1.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2.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4.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72.pdf"/><Relationship Id="rId2" Type="http://schemas.openxmlformats.org/officeDocument/2006/relationships/notesSlide" Target="../notesSlides/notesSlide65.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3" Type="http://schemas.openxmlformats.org/officeDocument/2006/relationships/image" Target="../media/image74.pdf"/><Relationship Id="rId2" Type="http://schemas.openxmlformats.org/officeDocument/2006/relationships/notesSlide" Target="../notesSlides/notesSlide66.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76.pdf"/><Relationship Id="rId2" Type="http://schemas.openxmlformats.org/officeDocument/2006/relationships/notesSlide" Target="../notesSlides/notesSlide68.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78.pd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80.pdf"/><Relationship Id="rId2" Type="http://schemas.openxmlformats.org/officeDocument/2006/relationships/notesSlide" Target="../notesSlides/notesSlide71.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3" Type="http://schemas.openxmlformats.org/officeDocument/2006/relationships/image" Target="../media/image82.pdf"/><Relationship Id="rId2" Type="http://schemas.openxmlformats.org/officeDocument/2006/relationships/notesSlide" Target="../notesSlides/notesSlide72.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image" Target="../media/image85.pdf"/><Relationship Id="rId2" Type="http://schemas.openxmlformats.org/officeDocument/2006/relationships/notesSlide" Target="../notesSlides/notesSlide74.xml"/><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Chapter 5</a:t>
            </a:r>
            <a:br>
              <a:rPr lang="en-US" dirty="0"/>
            </a:br>
            <a:r>
              <a:rPr lang="en-US" dirty="0"/>
              <a:t>Concurrency: Mutual Exclusion and Synchronization</a:t>
            </a:r>
          </a:p>
        </p:txBody>
      </p:sp>
      <p:sp>
        <p:nvSpPr>
          <p:cNvPr id="3" name="Subtitle 2"/>
          <p:cNvSpPr>
            <a:spLocks noGrp="1"/>
          </p:cNvSpPr>
          <p:nvPr>
            <p:ph type="body" idx="1"/>
          </p:nvPr>
        </p:nvSpPr>
        <p:spPr>
          <a:xfrm>
            <a:off x="457200" y="1905000"/>
            <a:ext cx="2133601" cy="4191000"/>
          </a:xfrm>
        </p:spPr>
        <p:txBody>
          <a:bodyPr rtlCol="0">
            <a:normAutofit/>
          </a:bodyPr>
          <a:lstStyle/>
          <a:p>
            <a:pPr algn="ctr">
              <a:spcBef>
                <a:spcPct val="20000"/>
              </a:spcBef>
              <a:buClrTx/>
              <a:buSzTx/>
              <a:defRPr/>
            </a:pPr>
            <a:r>
              <a:rPr lang="en-US" sz="3200" i="1" dirty="0">
                <a:solidFill>
                  <a:schemeClr val="bg2">
                    <a:lumMod val="25000"/>
                  </a:schemeClr>
                </a:solidFill>
              </a:rPr>
              <a:t>Operating Systems:</a:t>
            </a:r>
            <a:br>
              <a:rPr lang="en-US" sz="3200" i="1" dirty="0">
                <a:solidFill>
                  <a:schemeClr val="bg2">
                    <a:lumMod val="25000"/>
                  </a:schemeClr>
                </a:solidFill>
              </a:rPr>
            </a:br>
            <a:r>
              <a:rPr lang="en-US" sz="3200" i="1" dirty="0">
                <a:solidFill>
                  <a:schemeClr val="bg2">
                    <a:lumMod val="25000"/>
                  </a:schemeClr>
                </a:solidFill>
              </a:rPr>
              <a:t>Internals and Design Principles</a:t>
            </a:r>
          </a:p>
        </p:txBody>
      </p:sp>
      <p:sp>
        <p:nvSpPr>
          <p:cNvPr id="7" name="Rectangle 6"/>
          <p:cNvSpPr/>
          <p:nvPr/>
        </p:nvSpPr>
        <p:spPr>
          <a:xfrm>
            <a:off x="5029200" y="5029200"/>
            <a:ext cx="3581400" cy="684803"/>
          </a:xfrm>
          <a:prstGeom prst="rect">
            <a:avLst/>
          </a:prstGeom>
        </p:spPr>
        <p:txBody>
          <a:bodyPr wrap="square">
            <a:spAutoFit/>
          </a:bodyPr>
          <a:lstStyle/>
          <a:p>
            <a:pPr algn="r">
              <a:spcBef>
                <a:spcPts val="300"/>
              </a:spcBef>
              <a:buClr>
                <a:schemeClr val="accent1"/>
              </a:buClr>
              <a:buSzPct val="75000"/>
            </a:pPr>
            <a:r>
              <a:rPr lang="en-US" dirty="0">
                <a:solidFill>
                  <a:schemeClr val="tx1">
                    <a:lumMod val="50000"/>
                    <a:lumOff val="50000"/>
                  </a:schemeClr>
                </a:solidFill>
                <a:latin typeface="+mn-lt"/>
              </a:rPr>
              <a:t>Ninth Edition</a:t>
            </a:r>
          </a:p>
          <a:p>
            <a:pPr algn="r">
              <a:spcBef>
                <a:spcPts val="300"/>
              </a:spcBef>
              <a:buClr>
                <a:schemeClr val="accent1"/>
              </a:buClr>
              <a:buSzPct val="75000"/>
            </a:pPr>
            <a:r>
              <a:rPr lang="en-US" dirty="0">
                <a:solidFill>
                  <a:schemeClr val="tx1">
                    <a:lumMod val="50000"/>
                    <a:lumOff val="50000"/>
                  </a:schemeClr>
                </a:solidFill>
                <a:latin typeface="+mn-lt"/>
              </a:rPr>
              <a:t>By William Stallings</a:t>
            </a:r>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pic>
        <p:nvPicPr>
          <p:cNvPr id="6" name="Picture 5" descr="f01cd.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0000" t="8182" r="20000" b="40000"/>
              <a:stretch>
                <a:fillRect/>
              </a:stretch>
            </p:blipFill>
          </mc:Choice>
          <mc:Fallback>
            <p:blipFill>
              <a:blip r:embed="rId4"/>
              <a:srcRect l="20000" t="8182" r="20000" b="40000"/>
              <a:stretch>
                <a:fillRect/>
              </a:stretch>
            </p:blipFill>
          </mc:Fallback>
        </mc:AlternateContent>
        <p:spPr>
          <a:xfrm>
            <a:off x="1676400" y="457200"/>
            <a:ext cx="5516110" cy="6165041"/>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318247" y="533400"/>
            <a:ext cx="8763000" cy="6186309"/>
          </a:xfrm>
          <a:prstGeom prst="rect">
            <a:avLst/>
          </a:prstGeom>
        </p:spPr>
        <p:txBody>
          <a:bodyPr wrap="square">
            <a:spAutoFit/>
          </a:bodyPr>
          <a:lstStyle/>
          <a:p>
            <a:r>
              <a:rPr lang="en-US" b="1" dirty="0"/>
              <a:t>Third Attempt </a:t>
            </a:r>
          </a:p>
          <a:p>
            <a:endParaRPr lang="en-US" b="1" dirty="0"/>
          </a:p>
          <a:p>
            <a:r>
              <a:rPr lang="en-US" dirty="0"/>
              <a:t>Because a process can change its state after the other process</a:t>
            </a:r>
            <a:r>
              <a:rPr lang="tr-TR" dirty="0"/>
              <a:t> </a:t>
            </a:r>
            <a:r>
              <a:rPr lang="en-US" dirty="0"/>
              <a:t>has checked it but before the other process can enter its critical section, the second</a:t>
            </a:r>
            <a:r>
              <a:rPr lang="tr-TR" dirty="0"/>
              <a:t> </a:t>
            </a:r>
            <a:r>
              <a:rPr lang="en-US" dirty="0"/>
              <a:t>attempt failed. Perhaps we can fix this problem with a simple interchange of two</a:t>
            </a:r>
            <a:r>
              <a:rPr lang="tr-TR" dirty="0"/>
              <a:t> </a:t>
            </a:r>
            <a:r>
              <a:rPr lang="en-US" dirty="0"/>
              <a:t>statements, as shown in Figure 5.1c.</a:t>
            </a:r>
          </a:p>
          <a:p>
            <a:endParaRPr lang="en-US" dirty="0"/>
          </a:p>
          <a:p>
            <a:r>
              <a:rPr lang="en-US" dirty="0"/>
              <a:t>As before, if one process fails inside its critical section, including the flag-setting</a:t>
            </a:r>
          </a:p>
          <a:p>
            <a:r>
              <a:rPr lang="en-US" dirty="0"/>
              <a:t>code controlling the critical section, then the other process is blocked, and if a process</a:t>
            </a:r>
            <a:r>
              <a:rPr lang="tr-TR" dirty="0"/>
              <a:t> </a:t>
            </a:r>
            <a:r>
              <a:rPr lang="en-US" dirty="0"/>
              <a:t>fails outside its critical section, then the other process is not blocked.</a:t>
            </a:r>
          </a:p>
          <a:p>
            <a:endParaRPr lang="en-US" dirty="0"/>
          </a:p>
          <a:p>
            <a:r>
              <a:rPr lang="en-US" dirty="0"/>
              <a:t>Next, let us check that mutual exclusion is guaranteed, using the point of view</a:t>
            </a:r>
            <a:r>
              <a:rPr lang="tr-TR" dirty="0"/>
              <a:t> </a:t>
            </a:r>
            <a:r>
              <a:rPr lang="en-US" dirty="0"/>
              <a:t>of process P0. Once P0 has set flag[0]  to true , Pl cannot enter its critical section</a:t>
            </a:r>
            <a:r>
              <a:rPr lang="tr-TR" dirty="0"/>
              <a:t> </a:t>
            </a:r>
            <a:r>
              <a:rPr lang="en-US" dirty="0"/>
              <a:t>until after P0 has entered and left its critical section. It could be that Pl is already in</a:t>
            </a:r>
            <a:r>
              <a:rPr lang="tr-TR" dirty="0"/>
              <a:t> </a:t>
            </a:r>
            <a:r>
              <a:rPr lang="en-US" dirty="0"/>
              <a:t>its critical section when P0 sets its flag. In that case, P0 will be blocked by the while</a:t>
            </a:r>
          </a:p>
          <a:p>
            <a:r>
              <a:rPr lang="en-US" dirty="0"/>
              <a:t> statement until Pl has left its critical section. The same reasoning applies from the</a:t>
            </a:r>
          </a:p>
          <a:p>
            <a:r>
              <a:rPr lang="en-US" dirty="0"/>
              <a:t>point of view of Pl.</a:t>
            </a:r>
          </a:p>
          <a:p>
            <a:endParaRPr lang="en-US" dirty="0"/>
          </a:p>
          <a:p>
            <a:r>
              <a:rPr lang="en-US" b="1" dirty="0"/>
              <a:t>This guarantees mutual exclusion, but creates yet another problem</a:t>
            </a:r>
            <a:r>
              <a:rPr lang="en-US" dirty="0"/>
              <a:t>. If both</a:t>
            </a:r>
          </a:p>
          <a:p>
            <a:r>
              <a:rPr lang="en-US" dirty="0"/>
              <a:t>processes set their flags to true  before either has executed the while  statement,</a:t>
            </a:r>
          </a:p>
          <a:p>
            <a:r>
              <a:rPr lang="en-US" dirty="0"/>
              <a:t>then each will think that the other has entered its critical section, </a:t>
            </a:r>
            <a:r>
              <a:rPr lang="en-US" b="1" dirty="0"/>
              <a:t>causing</a:t>
            </a:r>
          </a:p>
          <a:p>
            <a:r>
              <a:rPr lang="en-US" b="1" dirty="0"/>
              <a:t>deadlock.</a:t>
            </a:r>
          </a:p>
        </p:txBody>
      </p:sp>
    </p:spTree>
    <p:extLst>
      <p:ext uri="{BB962C8B-B14F-4D97-AF65-F5344CB8AC3E}">
        <p14:creationId xmlns:p14="http://schemas.microsoft.com/office/powerpoint/2010/main" val="31197981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381000" y="533400"/>
            <a:ext cx="8763000" cy="6247864"/>
          </a:xfrm>
          <a:prstGeom prst="rect">
            <a:avLst/>
          </a:prstGeom>
        </p:spPr>
        <p:txBody>
          <a:bodyPr wrap="square">
            <a:spAutoFit/>
          </a:bodyPr>
          <a:lstStyle/>
          <a:p>
            <a:r>
              <a:rPr lang="en-US" b="1" dirty="0"/>
              <a:t>Fourth Attempt  </a:t>
            </a:r>
          </a:p>
          <a:p>
            <a:r>
              <a:rPr lang="en-US" dirty="0"/>
              <a:t>Each process</a:t>
            </a:r>
            <a:r>
              <a:rPr lang="tr-TR" dirty="0"/>
              <a:t> </a:t>
            </a:r>
            <a:r>
              <a:rPr lang="en-US" dirty="0"/>
              <a:t>sets its flag to indicate its desire to enter its critical section, but is prepared to reset</a:t>
            </a:r>
            <a:r>
              <a:rPr lang="tr-TR" dirty="0"/>
              <a:t> </a:t>
            </a:r>
            <a:r>
              <a:rPr lang="en-US" dirty="0"/>
              <a:t>the flag to defer to the other process, as shown in Figure 5.1d.</a:t>
            </a:r>
          </a:p>
          <a:p>
            <a:r>
              <a:rPr lang="en-US" dirty="0"/>
              <a:t>This is close to a correct solution, but is still flawed. Mutual exclusion is still</a:t>
            </a:r>
            <a:r>
              <a:rPr lang="tr-TR" dirty="0"/>
              <a:t> </a:t>
            </a:r>
            <a:r>
              <a:rPr lang="en-US" dirty="0"/>
              <a:t>guaranteed, using similar reasoning to that followed in the discussion of the third</a:t>
            </a:r>
          </a:p>
          <a:p>
            <a:r>
              <a:rPr lang="en-US" dirty="0"/>
              <a:t>attempt. However, consider the following sequence of events:</a:t>
            </a:r>
          </a:p>
          <a:p>
            <a:r>
              <a:rPr lang="en-US" sz="1400" dirty="0"/>
              <a:t>P0 sets flag[0]  to true.</a:t>
            </a:r>
          </a:p>
          <a:p>
            <a:r>
              <a:rPr lang="en-US" sz="1400" dirty="0"/>
              <a:t>Pl sets flag[1]  to true.</a:t>
            </a:r>
          </a:p>
          <a:p>
            <a:r>
              <a:rPr lang="en-US" sz="1400" dirty="0"/>
              <a:t> P0 checks flag[1] .</a:t>
            </a:r>
          </a:p>
          <a:p>
            <a:r>
              <a:rPr lang="en-US" sz="1400" dirty="0"/>
              <a:t>Pl checks flag[0] .</a:t>
            </a:r>
          </a:p>
          <a:p>
            <a:r>
              <a:rPr lang="en-US" sz="1400" dirty="0"/>
              <a:t>P0 sets flag[0]  to false .</a:t>
            </a:r>
          </a:p>
          <a:p>
            <a:r>
              <a:rPr lang="en-US" sz="1400" dirty="0"/>
              <a:t>Pl sets flag[1]  to false .</a:t>
            </a:r>
          </a:p>
          <a:p>
            <a:r>
              <a:rPr lang="en-US" sz="1400" dirty="0"/>
              <a:t>P0 sets flag[0]  to true .</a:t>
            </a:r>
          </a:p>
          <a:p>
            <a:r>
              <a:rPr lang="en-US" sz="1400" dirty="0"/>
              <a:t>Pl sets flag[1]  to true .</a:t>
            </a:r>
          </a:p>
          <a:p>
            <a:r>
              <a:rPr lang="en-US" b="1" dirty="0"/>
              <a:t>This sequence could be extended indefinitely, and neither process could enter</a:t>
            </a:r>
          </a:p>
          <a:p>
            <a:r>
              <a:rPr lang="en-US" b="1" dirty="0"/>
              <a:t>its critical section</a:t>
            </a:r>
            <a:r>
              <a:rPr lang="en-US" dirty="0"/>
              <a:t>. </a:t>
            </a:r>
            <a:r>
              <a:rPr lang="en-US" b="1" dirty="0"/>
              <a:t>Strictly speaking, this is not deadlock, because any alteration in the</a:t>
            </a:r>
            <a:r>
              <a:rPr lang="tr-TR" b="1" dirty="0"/>
              <a:t> </a:t>
            </a:r>
            <a:r>
              <a:rPr lang="en-US" b="1" dirty="0"/>
              <a:t>relative speed of the two processes will break this cycle and allow one to enter the</a:t>
            </a:r>
            <a:r>
              <a:rPr lang="tr-TR" b="1" dirty="0"/>
              <a:t> </a:t>
            </a:r>
            <a:r>
              <a:rPr lang="en-US" b="1" dirty="0"/>
              <a:t>critical section. This condition is referred to as </a:t>
            </a:r>
            <a:r>
              <a:rPr lang="en-US" b="1" dirty="0" err="1"/>
              <a:t>livelock</a:t>
            </a:r>
            <a:r>
              <a:rPr lang="en-US" b="1" dirty="0"/>
              <a:t> </a:t>
            </a:r>
            <a:r>
              <a:rPr lang="en-US" dirty="0"/>
              <a:t>..</a:t>
            </a:r>
            <a:r>
              <a:rPr lang="tr-TR" dirty="0"/>
              <a:t> </a:t>
            </a:r>
            <a:r>
              <a:rPr lang="en-US" dirty="0"/>
              <a:t>With </a:t>
            </a:r>
            <a:r>
              <a:rPr lang="en-US" dirty="0" err="1"/>
              <a:t>livelock</a:t>
            </a:r>
            <a:r>
              <a:rPr lang="en-US" dirty="0"/>
              <a:t>, there are possible sequences of executions that </a:t>
            </a:r>
            <a:r>
              <a:rPr lang="tr-TR" dirty="0"/>
              <a:t>s</a:t>
            </a:r>
            <a:r>
              <a:rPr lang="en-US" dirty="0" err="1"/>
              <a:t>ucceed</a:t>
            </a:r>
            <a:r>
              <a:rPr lang="en-US" dirty="0"/>
              <a:t>, but it is</a:t>
            </a:r>
            <a:r>
              <a:rPr lang="tr-TR" dirty="0"/>
              <a:t> </a:t>
            </a:r>
            <a:r>
              <a:rPr lang="en-US" dirty="0"/>
              <a:t>also possible to describe one or more execution sequences in which no process ever</a:t>
            </a:r>
            <a:r>
              <a:rPr lang="tr-TR" dirty="0"/>
              <a:t> </a:t>
            </a:r>
            <a:r>
              <a:rPr lang="en-US" dirty="0"/>
              <a:t>enters its critical section.</a:t>
            </a:r>
          </a:p>
          <a:p>
            <a:endParaRPr lang="en-US" dirty="0"/>
          </a:p>
          <a:p>
            <a:r>
              <a:rPr lang="en-US" dirty="0"/>
              <a:t>Although the scenario just described is not likely to be sustained for very long,</a:t>
            </a:r>
          </a:p>
          <a:p>
            <a:r>
              <a:rPr lang="en-US" b="1" dirty="0"/>
              <a:t>it is nevertheless a possible scenario</a:t>
            </a:r>
            <a:r>
              <a:rPr lang="en-US" dirty="0"/>
              <a:t>. Thus, we reject the fourth attempt.</a:t>
            </a:r>
          </a:p>
        </p:txBody>
      </p:sp>
    </p:spTree>
    <p:extLst>
      <p:ext uri="{BB962C8B-B14F-4D97-AF65-F5344CB8AC3E}">
        <p14:creationId xmlns:p14="http://schemas.microsoft.com/office/powerpoint/2010/main" val="40989783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457200" y="1295400"/>
            <a:ext cx="8229600" cy="3754874"/>
          </a:xfrm>
          <a:prstGeom prst="rect">
            <a:avLst/>
          </a:prstGeom>
        </p:spPr>
        <p:txBody>
          <a:bodyPr wrap="square">
            <a:spAutoFit/>
          </a:bodyPr>
          <a:lstStyle/>
          <a:p>
            <a:r>
              <a:rPr lang="en-US" sz="1400" dirty="0"/>
              <a:t>A Correct Solution  We need to be able to observe the state of both processes,</a:t>
            </a:r>
            <a:r>
              <a:rPr lang="tr-TR" sz="1400" dirty="0"/>
              <a:t> </a:t>
            </a:r>
            <a:r>
              <a:rPr lang="en-US" sz="1400" dirty="0"/>
              <a:t>which is provided by </a:t>
            </a:r>
            <a:r>
              <a:rPr lang="en-US" sz="1400" b="1" dirty="0"/>
              <a:t>the array variable flag</a:t>
            </a:r>
            <a:r>
              <a:rPr lang="en-US" sz="1400" dirty="0"/>
              <a:t> . But, as the fourth attempt shows, this is</a:t>
            </a:r>
            <a:r>
              <a:rPr lang="tr-TR" sz="1400" dirty="0"/>
              <a:t> </a:t>
            </a:r>
            <a:r>
              <a:rPr lang="en-US" sz="1400" dirty="0"/>
              <a:t>not enough. We must </a:t>
            </a:r>
            <a:r>
              <a:rPr lang="en-US" sz="1400" b="1" dirty="0"/>
              <a:t>impose an order on the activities </a:t>
            </a:r>
            <a:r>
              <a:rPr lang="en-US" sz="1400" dirty="0"/>
              <a:t>of the two processes to avoid</a:t>
            </a:r>
            <a:r>
              <a:rPr lang="tr-TR" sz="1400" dirty="0"/>
              <a:t> </a:t>
            </a:r>
            <a:r>
              <a:rPr lang="en-US" sz="1400" dirty="0"/>
              <a:t>the problem of ”mutual courtesy” that we have just observed. The variable turn</a:t>
            </a:r>
            <a:r>
              <a:rPr lang="tr-TR" sz="1400" dirty="0"/>
              <a:t> </a:t>
            </a:r>
            <a:r>
              <a:rPr lang="en-US" sz="1400" dirty="0"/>
              <a:t> from the first attempt can be used for this purpose; in this case the variable indicates</a:t>
            </a:r>
            <a:r>
              <a:rPr lang="tr-TR" sz="1400" dirty="0"/>
              <a:t> </a:t>
            </a:r>
            <a:r>
              <a:rPr lang="en-US" sz="1400" dirty="0"/>
              <a:t>which process has the right to insist on entering its critical region.</a:t>
            </a:r>
          </a:p>
          <a:p>
            <a:endParaRPr lang="en-US" sz="1400" dirty="0"/>
          </a:p>
          <a:p>
            <a:r>
              <a:rPr lang="en-US" sz="1400" dirty="0"/>
              <a:t>We can describe </a:t>
            </a:r>
            <a:r>
              <a:rPr lang="en-US" sz="1400" b="1" dirty="0"/>
              <a:t>this solution, referred to as Dekker’s algorithm</a:t>
            </a:r>
            <a:r>
              <a:rPr lang="en-US" sz="1400" dirty="0"/>
              <a:t>, as follows.</a:t>
            </a:r>
            <a:r>
              <a:rPr lang="tr-TR" sz="1400" dirty="0"/>
              <a:t> </a:t>
            </a:r>
            <a:r>
              <a:rPr lang="en-US" sz="1400" dirty="0"/>
              <a:t>When P0 wants to enter its critical section, it sets its flag to true . It then checks the</a:t>
            </a:r>
            <a:r>
              <a:rPr lang="tr-TR" sz="1400" dirty="0"/>
              <a:t> </a:t>
            </a:r>
            <a:r>
              <a:rPr lang="en-US" sz="1400" dirty="0"/>
              <a:t>flag of Pl. If that is false , P0 may immediately enter its critical section. Otherwise,</a:t>
            </a:r>
            <a:r>
              <a:rPr lang="tr-TR" sz="1400" dirty="0"/>
              <a:t> </a:t>
            </a:r>
            <a:r>
              <a:rPr lang="en-US" sz="1400" dirty="0"/>
              <a:t>P0 consults turn . If P0 finds that turn = 0 , then it knows that it is its turn to insist</a:t>
            </a:r>
            <a:r>
              <a:rPr lang="tr-TR" sz="1400" dirty="0"/>
              <a:t> </a:t>
            </a:r>
            <a:r>
              <a:rPr lang="en-US" sz="1400" dirty="0"/>
              <a:t>and periodically checks Pl’s flag. Pl will at some point note that it is its turn to defer</a:t>
            </a:r>
            <a:r>
              <a:rPr lang="tr-TR" sz="1400" dirty="0"/>
              <a:t> </a:t>
            </a:r>
            <a:r>
              <a:rPr lang="en-US" sz="1400" dirty="0"/>
              <a:t>and set its to flag false , allowing P0 to proceed. After P0 has used its critical section,</a:t>
            </a:r>
          </a:p>
          <a:p>
            <a:r>
              <a:rPr lang="en-US" sz="1400" dirty="0"/>
              <a:t>it sets its flag to false  to free the critical section, and sets turn  to l to transfer the</a:t>
            </a:r>
            <a:r>
              <a:rPr lang="tr-TR" sz="1400" dirty="0"/>
              <a:t> </a:t>
            </a:r>
            <a:r>
              <a:rPr lang="en-US" sz="1400" dirty="0"/>
              <a:t>right to insist to Pl.</a:t>
            </a:r>
          </a:p>
          <a:p>
            <a:endParaRPr lang="en-US" sz="1400" dirty="0"/>
          </a:p>
          <a:p>
            <a:r>
              <a:rPr lang="en-US" sz="1400" dirty="0"/>
              <a:t> Figure 5.2 provides a specification of Dekker’s algorithm. The construct</a:t>
            </a:r>
            <a:r>
              <a:rPr lang="tr-TR" sz="1400" dirty="0"/>
              <a:t> </a:t>
            </a:r>
            <a:r>
              <a:rPr lang="en-US" sz="1400" dirty="0" err="1"/>
              <a:t>parbegin</a:t>
            </a:r>
            <a:r>
              <a:rPr lang="en-US" sz="1400" dirty="0"/>
              <a:t> (Pl, P2, . . . , </a:t>
            </a:r>
            <a:r>
              <a:rPr lang="en-US" sz="1400" dirty="0" err="1"/>
              <a:t>Pn</a:t>
            </a:r>
            <a:r>
              <a:rPr lang="en-US" sz="1400" dirty="0"/>
              <a:t> ) means the following: suspend the execution of the main</a:t>
            </a:r>
            <a:r>
              <a:rPr lang="tr-TR" sz="1400" dirty="0"/>
              <a:t> </a:t>
            </a:r>
            <a:r>
              <a:rPr lang="en-US" sz="1400" dirty="0"/>
              <a:t>program; initiate concurrent execution of procedures Pl, P2, . . . , </a:t>
            </a:r>
            <a:r>
              <a:rPr lang="en-US" sz="1400" dirty="0" err="1"/>
              <a:t>Pn</a:t>
            </a:r>
            <a:r>
              <a:rPr lang="en-US" sz="1400" dirty="0"/>
              <a:t> ; when all of Pl,</a:t>
            </a:r>
            <a:r>
              <a:rPr lang="tr-TR" sz="1400" dirty="0"/>
              <a:t> </a:t>
            </a:r>
            <a:r>
              <a:rPr lang="en-US" sz="1400" dirty="0"/>
              <a:t>P2, . . . , </a:t>
            </a:r>
            <a:r>
              <a:rPr lang="en-US" sz="1400" dirty="0" err="1"/>
              <a:t>Pn</a:t>
            </a:r>
            <a:r>
              <a:rPr lang="en-US" sz="1400" dirty="0"/>
              <a:t>  have terminated, resume the main program. A verification of Dekker’s</a:t>
            </a:r>
            <a:r>
              <a:rPr lang="tr-TR" sz="1400" dirty="0"/>
              <a:t> </a:t>
            </a:r>
            <a:r>
              <a:rPr lang="en-US" sz="1400" dirty="0"/>
              <a:t>algorithm is left as an exercise (see Problem 5.l).</a:t>
            </a:r>
          </a:p>
        </p:txBody>
      </p:sp>
      <p:sp>
        <p:nvSpPr>
          <p:cNvPr id="4" name="Rectangle 3"/>
          <p:cNvSpPr/>
          <p:nvPr/>
        </p:nvSpPr>
        <p:spPr>
          <a:xfrm>
            <a:off x="457200" y="685800"/>
            <a:ext cx="4211409" cy="369332"/>
          </a:xfrm>
          <a:prstGeom prst="rect">
            <a:avLst/>
          </a:prstGeom>
        </p:spPr>
        <p:txBody>
          <a:bodyPr wrap="none">
            <a:spAutoFit/>
          </a:bodyPr>
          <a:lstStyle/>
          <a:p>
            <a:r>
              <a:rPr lang="tr-TR" b="1" dirty="0" err="1"/>
              <a:t>Correct</a:t>
            </a:r>
            <a:r>
              <a:rPr lang="tr-TR" b="1" dirty="0"/>
              <a:t> Solution: </a:t>
            </a:r>
            <a:r>
              <a:rPr lang="en-US" b="1" dirty="0"/>
              <a:t>Dekker’s algorithm</a:t>
            </a:r>
            <a:endParaRPr lang="tr-TR" dirty="0"/>
          </a:p>
        </p:txBody>
      </p:sp>
    </p:spTree>
    <p:extLst>
      <p:ext uri="{BB962C8B-B14F-4D97-AF65-F5344CB8AC3E}">
        <p14:creationId xmlns:p14="http://schemas.microsoft.com/office/powerpoint/2010/main" val="25421841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6" name="Picture 5" descr="f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2400" y="-152400"/>
            <a:ext cx="8915400" cy="729727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400050" y="1219200"/>
            <a:ext cx="8763000" cy="5047536"/>
          </a:xfrm>
          <a:prstGeom prst="rect">
            <a:avLst/>
          </a:prstGeom>
        </p:spPr>
        <p:txBody>
          <a:bodyPr wrap="square">
            <a:spAutoFit/>
          </a:bodyPr>
          <a:lstStyle/>
          <a:p>
            <a:r>
              <a:rPr lang="en-US" sz="1400" dirty="0"/>
              <a:t>Dekker’s algorithm solves the mutual exclusion problem, but with a rather complex</a:t>
            </a:r>
            <a:r>
              <a:rPr lang="tr-TR" sz="1400" dirty="0"/>
              <a:t> </a:t>
            </a:r>
            <a:r>
              <a:rPr lang="en-US" sz="1400" dirty="0"/>
              <a:t>program that is difficult to follow and whose correctness is tricky to prove. </a:t>
            </a:r>
            <a:r>
              <a:rPr lang="en-US" sz="1400" b="1" dirty="0"/>
              <a:t>Peterson</a:t>
            </a:r>
            <a:r>
              <a:rPr lang="tr-TR" sz="1400" b="1" dirty="0"/>
              <a:t> </a:t>
            </a:r>
            <a:r>
              <a:rPr lang="en-US" sz="1400" b="1" dirty="0"/>
              <a:t>[PETE8l] has provided a simple, elegant solution</a:t>
            </a:r>
            <a:r>
              <a:rPr lang="en-US" sz="1400" dirty="0"/>
              <a:t>. As before, the global array variable</a:t>
            </a:r>
            <a:r>
              <a:rPr lang="tr-TR" sz="1400" dirty="0"/>
              <a:t> </a:t>
            </a:r>
            <a:r>
              <a:rPr lang="en-US" sz="1400" dirty="0"/>
              <a:t>flag  indicates the position of each process with respect to mutual exclusion, and</a:t>
            </a:r>
            <a:r>
              <a:rPr lang="tr-TR" sz="1400" dirty="0"/>
              <a:t> </a:t>
            </a:r>
            <a:r>
              <a:rPr lang="en-US" sz="1400" dirty="0"/>
              <a:t>the global variable turn  resolves simultaneity conflicts. The algorithm is presented</a:t>
            </a:r>
            <a:r>
              <a:rPr lang="tr-TR" sz="1400" dirty="0"/>
              <a:t> </a:t>
            </a:r>
            <a:r>
              <a:rPr lang="en-US" sz="1400" dirty="0"/>
              <a:t>in Figure 5.3.</a:t>
            </a:r>
          </a:p>
          <a:p>
            <a:endParaRPr lang="en-US" sz="1400" dirty="0"/>
          </a:p>
          <a:p>
            <a:r>
              <a:rPr lang="en-US" sz="1400" dirty="0"/>
              <a:t>That mutual exclusion is preserved is easily shown. Consider process P0.</a:t>
            </a:r>
            <a:r>
              <a:rPr lang="tr-TR" sz="1400" dirty="0"/>
              <a:t> </a:t>
            </a:r>
            <a:r>
              <a:rPr lang="en-US" sz="1400" dirty="0"/>
              <a:t>Once it has set flag[0]  to true , Pl cannot enter its critical section. If Pl already</a:t>
            </a:r>
            <a:r>
              <a:rPr lang="tr-TR" sz="1400" dirty="0"/>
              <a:t> </a:t>
            </a:r>
            <a:r>
              <a:rPr lang="en-US" sz="1400" dirty="0"/>
              <a:t>is in its critical section, then flag[1] = true  and P0 is blocked from entering its</a:t>
            </a:r>
            <a:r>
              <a:rPr lang="tr-TR" sz="1400" dirty="0"/>
              <a:t> </a:t>
            </a:r>
            <a:r>
              <a:rPr lang="en-US" sz="1400" dirty="0"/>
              <a:t>critical section. On the other hand, mutual blocking is prevented. Suppose that P0</a:t>
            </a:r>
            <a:r>
              <a:rPr lang="tr-TR" sz="1400" dirty="0"/>
              <a:t> </a:t>
            </a:r>
            <a:r>
              <a:rPr lang="en-US" sz="1400" dirty="0"/>
              <a:t>is blocked in its while  loop. This means that flag[1]  is true and turn = l . P0 can</a:t>
            </a:r>
            <a:r>
              <a:rPr lang="tr-TR" sz="1400" dirty="0"/>
              <a:t> </a:t>
            </a:r>
            <a:r>
              <a:rPr lang="en-US" sz="1400" dirty="0"/>
              <a:t> enter its critical section when either flag[1]  becomes false  or turn  becomes 0.</a:t>
            </a:r>
            <a:r>
              <a:rPr lang="tr-TR" sz="1400" dirty="0"/>
              <a:t> </a:t>
            </a:r>
          </a:p>
          <a:p>
            <a:endParaRPr lang="en-US" sz="1400" dirty="0"/>
          </a:p>
          <a:p>
            <a:r>
              <a:rPr lang="en-US" sz="1400" dirty="0"/>
              <a:t>Now consider three exhaustive cases:</a:t>
            </a:r>
          </a:p>
          <a:p>
            <a:endParaRPr lang="en-US" sz="1400" dirty="0"/>
          </a:p>
          <a:p>
            <a:r>
              <a:rPr lang="en-US" sz="1400" dirty="0"/>
              <a:t>1.  Pl has no interest in its critical section. This case is impossible, because it implies</a:t>
            </a:r>
            <a:r>
              <a:rPr lang="tr-TR" sz="1400" dirty="0"/>
              <a:t> </a:t>
            </a:r>
            <a:r>
              <a:rPr lang="en-US" sz="1400" dirty="0"/>
              <a:t>flag[1] = false .</a:t>
            </a:r>
          </a:p>
          <a:p>
            <a:r>
              <a:rPr lang="en-US" sz="1400" dirty="0"/>
              <a:t>2.  Pl is waiting for its critical section. This case is also impossible, because if</a:t>
            </a:r>
            <a:r>
              <a:rPr lang="tr-TR" sz="1400" dirty="0"/>
              <a:t> </a:t>
            </a:r>
            <a:r>
              <a:rPr lang="en-US" sz="1400" dirty="0"/>
              <a:t>turn = l , Pl is able to enter its critical section.</a:t>
            </a:r>
          </a:p>
          <a:p>
            <a:r>
              <a:rPr lang="en-US" sz="1400" dirty="0"/>
              <a:t>3.  Pl is using its critical section repeatedly and therefore monopolizing access to it.</a:t>
            </a:r>
            <a:r>
              <a:rPr lang="tr-TR" sz="1400" dirty="0"/>
              <a:t> </a:t>
            </a:r>
            <a:r>
              <a:rPr lang="en-US" sz="1400" dirty="0"/>
              <a:t>This cannot happen, because Pl is obliged to give P0 an opportunity by setting</a:t>
            </a:r>
            <a:r>
              <a:rPr lang="tr-TR" sz="1400" dirty="0"/>
              <a:t> </a:t>
            </a:r>
            <a:r>
              <a:rPr lang="en-US" sz="1400" dirty="0"/>
              <a:t>turn  to 0 before each attempt to enter its critical section.</a:t>
            </a:r>
          </a:p>
          <a:p>
            <a:endParaRPr lang="en-US" sz="1400" dirty="0"/>
          </a:p>
          <a:p>
            <a:r>
              <a:rPr lang="en-US" sz="1400" dirty="0"/>
              <a:t>Thus, we have a simple solution to the mutual exclusion problem for two processes.</a:t>
            </a:r>
            <a:r>
              <a:rPr lang="tr-TR" sz="1400" dirty="0"/>
              <a:t> </a:t>
            </a:r>
            <a:r>
              <a:rPr lang="en-US" sz="1400" dirty="0"/>
              <a:t>Furthermore, Peterson’s algorithm is easily generalized to the case of processes</a:t>
            </a:r>
            <a:r>
              <a:rPr lang="tr-TR" sz="1400" dirty="0"/>
              <a:t> </a:t>
            </a:r>
            <a:r>
              <a:rPr lang="en-US" sz="1400" dirty="0"/>
              <a:t>[HOFR90].</a:t>
            </a:r>
          </a:p>
        </p:txBody>
      </p:sp>
      <p:sp>
        <p:nvSpPr>
          <p:cNvPr id="4" name="Rectangle 3"/>
          <p:cNvSpPr/>
          <p:nvPr/>
        </p:nvSpPr>
        <p:spPr>
          <a:xfrm>
            <a:off x="424464" y="685800"/>
            <a:ext cx="5369803" cy="369332"/>
          </a:xfrm>
          <a:prstGeom prst="rect">
            <a:avLst/>
          </a:prstGeom>
        </p:spPr>
        <p:txBody>
          <a:bodyPr wrap="none">
            <a:spAutoFit/>
          </a:bodyPr>
          <a:lstStyle/>
          <a:p>
            <a:r>
              <a:rPr lang="tr-TR" b="1" dirty="0" err="1"/>
              <a:t>Another</a:t>
            </a:r>
            <a:r>
              <a:rPr lang="tr-TR" b="1" dirty="0"/>
              <a:t> </a:t>
            </a:r>
            <a:r>
              <a:rPr lang="tr-TR" b="1" dirty="0" err="1"/>
              <a:t>Correct</a:t>
            </a:r>
            <a:r>
              <a:rPr lang="tr-TR" b="1" dirty="0"/>
              <a:t> Solution: </a:t>
            </a:r>
            <a:r>
              <a:rPr lang="tr-TR" b="1" dirty="0" err="1"/>
              <a:t>Peterson</a:t>
            </a:r>
            <a:r>
              <a:rPr lang="en-US" b="1" dirty="0"/>
              <a:t>’s algorithm</a:t>
            </a:r>
            <a:endParaRPr lang="tr-TR" dirty="0"/>
          </a:p>
        </p:txBody>
      </p:sp>
    </p:spTree>
    <p:extLst>
      <p:ext uri="{BB962C8B-B14F-4D97-AF65-F5344CB8AC3E}">
        <p14:creationId xmlns:p14="http://schemas.microsoft.com/office/powerpoint/2010/main" val="14990829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6" name="Picture 5" descr="f0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6471" t="8182" r="4706" b="30909"/>
              <a:stretch>
                <a:fillRect/>
              </a:stretch>
            </p:blipFill>
          </mc:Choice>
          <mc:Fallback>
            <p:blipFill>
              <a:blip r:embed="rId4"/>
              <a:srcRect l="16471" t="8182" r="4706" b="30909"/>
              <a:stretch>
                <a:fillRect/>
              </a:stretch>
            </p:blipFill>
          </mc:Fallback>
        </mc:AlternateContent>
        <p:spPr>
          <a:xfrm>
            <a:off x="1752600" y="533400"/>
            <a:ext cx="6144357" cy="6144479"/>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Principles of Concurrency</a:t>
            </a:r>
          </a:p>
        </p:txBody>
      </p:sp>
      <p:sp>
        <p:nvSpPr>
          <p:cNvPr id="3" name="Content Placeholder 2"/>
          <p:cNvSpPr>
            <a:spLocks noGrp="1"/>
          </p:cNvSpPr>
          <p:nvPr>
            <p:ph sz="half" idx="1"/>
          </p:nvPr>
        </p:nvSpPr>
        <p:spPr>
          <a:xfrm>
            <a:off x="658904" y="2286000"/>
            <a:ext cx="8027896" cy="4114800"/>
          </a:xfrm>
        </p:spPr>
        <p:txBody>
          <a:bodyPr>
            <a:noAutofit/>
          </a:bodyPr>
          <a:lstStyle/>
          <a:p>
            <a:r>
              <a:rPr lang="en-US" sz="2800" dirty="0"/>
              <a:t>Interleaving and overlapping </a:t>
            </a:r>
          </a:p>
          <a:p>
            <a:pPr lvl="2"/>
            <a:r>
              <a:rPr lang="en-US" sz="2400" dirty="0"/>
              <a:t>Can be viewed as examples of concurrent processing</a:t>
            </a:r>
          </a:p>
          <a:p>
            <a:pPr lvl="2"/>
            <a:r>
              <a:rPr lang="en-US" sz="2400" dirty="0"/>
              <a:t>Both present the same problems</a:t>
            </a:r>
          </a:p>
          <a:p>
            <a:pPr marL="282575" lvl="2">
              <a:spcBef>
                <a:spcPts val="1800"/>
              </a:spcBef>
            </a:pPr>
            <a:r>
              <a:rPr lang="en-US" sz="2800" dirty="0"/>
              <a:t>Uniprocessor – the relative speed of execution of processes cannot be predicted</a:t>
            </a:r>
          </a:p>
          <a:p>
            <a:pPr lvl="2"/>
            <a:r>
              <a:rPr lang="en-US" sz="2400" dirty="0"/>
              <a:t>Depends on activities of other processes</a:t>
            </a:r>
          </a:p>
          <a:p>
            <a:pPr lvl="2"/>
            <a:r>
              <a:rPr lang="en-US" sz="2400" dirty="0"/>
              <a:t>The way the OS handles interrupts</a:t>
            </a:r>
          </a:p>
          <a:p>
            <a:pPr lvl="2"/>
            <a:r>
              <a:rPr lang="en-US" sz="2400" dirty="0"/>
              <a:t>Scheduling policies of the OS</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1"/>
            <a:ext cx="8332787" cy="11430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Difficulties of Concurrency</a:t>
            </a:r>
          </a:p>
        </p:txBody>
      </p:sp>
      <p:sp>
        <p:nvSpPr>
          <p:cNvPr id="3" name="Content Placeholder 2"/>
          <p:cNvSpPr>
            <a:spLocks noGrp="1"/>
          </p:cNvSpPr>
          <p:nvPr>
            <p:ph sz="half" idx="1"/>
          </p:nvPr>
        </p:nvSpPr>
        <p:spPr>
          <a:xfrm>
            <a:off x="658904" y="2286000"/>
            <a:ext cx="8180296" cy="3840163"/>
          </a:xfrm>
        </p:spPr>
        <p:txBody>
          <a:bodyPr/>
          <a:lstStyle/>
          <a:p>
            <a:r>
              <a:rPr lang="en-US" sz="3200" dirty="0"/>
              <a:t>Sharing of global resources</a:t>
            </a:r>
          </a:p>
          <a:p>
            <a:r>
              <a:rPr lang="en-US" sz="3200" dirty="0"/>
              <a:t>Difficult for the OS to manage the allocation of resources optimally</a:t>
            </a:r>
          </a:p>
          <a:p>
            <a:r>
              <a:rPr lang="en-US" sz="3200" dirty="0"/>
              <a:t>Difficult to locate programming errors as results are not deterministic and reproducible</a:t>
            </a:r>
          </a:p>
          <a:p>
            <a:endParaRPr lang="en-US" dirty="0"/>
          </a:p>
        </p:txBody>
      </p:sp>
      <p:sp>
        <p:nvSpPr>
          <p:cNvPr id="6" name="Footer Placeholder 5"/>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Race Condition</a:t>
            </a:r>
          </a:p>
        </p:txBody>
      </p:sp>
      <p:sp>
        <p:nvSpPr>
          <p:cNvPr id="3" name="Content Placeholder 2"/>
          <p:cNvSpPr>
            <a:spLocks noGrp="1"/>
          </p:cNvSpPr>
          <p:nvPr>
            <p:ph sz="half" idx="1"/>
          </p:nvPr>
        </p:nvSpPr>
        <p:spPr>
          <a:xfrm>
            <a:off x="658904" y="2286000"/>
            <a:ext cx="8104096" cy="3840163"/>
          </a:xfrm>
        </p:spPr>
        <p:txBody>
          <a:bodyPr>
            <a:normAutofit fontScale="77500" lnSpcReduction="20000"/>
          </a:bodyPr>
          <a:lstStyle/>
          <a:p>
            <a:r>
              <a:rPr lang="en-NZ" sz="3000" dirty="0"/>
              <a:t>Occurs when multiple processes or threads read and write data items</a:t>
            </a:r>
          </a:p>
          <a:p>
            <a:r>
              <a:rPr lang="en-NZ" sz="3000" dirty="0"/>
              <a:t>The final result depends on the order of execution</a:t>
            </a:r>
          </a:p>
          <a:p>
            <a:pPr lvl="3"/>
            <a:r>
              <a:rPr lang="en-US" sz="2800" dirty="0">
                <a:solidFill>
                  <a:schemeClr val="tx1"/>
                </a:solidFill>
              </a:rPr>
              <a:t>As a first example, suppose that two processes, P1 and P2, share the global variable a . At some point in its execution, P1 updates a to the value 1, and at some point in its execution, P2 updates a to the value 2. Thus, the two tasks are in a race to write variable a . In this example, the “loser” of the race (the process that updates last) determines the final value of a .</a:t>
            </a:r>
            <a:endParaRPr lang="tr-TR" sz="2600" dirty="0"/>
          </a:p>
          <a:p>
            <a:pPr lvl="3"/>
            <a:r>
              <a:rPr lang="en-NZ" sz="2600" dirty="0"/>
              <a:t>The “loser” of the race is the process that updates last and will determine the final value of the variable</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Multiple  Processes</a:t>
            </a:r>
          </a:p>
        </p:txBody>
      </p:sp>
      <p:sp>
        <p:nvSpPr>
          <p:cNvPr id="4" name="Content Placeholder 3"/>
          <p:cNvSpPr>
            <a:spLocks noGrp="1"/>
          </p:cNvSpPr>
          <p:nvPr>
            <p:ph sz="half" idx="1"/>
          </p:nvPr>
        </p:nvSpPr>
        <p:spPr>
          <a:xfrm>
            <a:off x="457200" y="2057400"/>
            <a:ext cx="8153400" cy="4648200"/>
          </a:xfrm>
        </p:spPr>
        <p:txBody>
          <a:bodyPr>
            <a:normAutofit fontScale="85000" lnSpcReduction="20000"/>
          </a:bodyPr>
          <a:lstStyle/>
          <a:p>
            <a:r>
              <a:rPr lang="en-US" sz="3765" dirty="0"/>
              <a:t>Operating System design is concerned with the management of processes and threads:</a:t>
            </a:r>
          </a:p>
          <a:p>
            <a:pPr lvl="2"/>
            <a:r>
              <a:rPr lang="en-US" sz="2824" dirty="0"/>
              <a:t>Multiprogramming</a:t>
            </a:r>
          </a:p>
          <a:p>
            <a:pPr lvl="4"/>
            <a:r>
              <a:rPr lang="en-US" sz="2353" dirty="0"/>
              <a:t>The management of multiple processes within a uniprocessor system</a:t>
            </a:r>
          </a:p>
          <a:p>
            <a:pPr lvl="2"/>
            <a:r>
              <a:rPr lang="en-US" sz="2824" dirty="0"/>
              <a:t>Multiprocessing</a:t>
            </a:r>
          </a:p>
          <a:p>
            <a:pPr lvl="4"/>
            <a:r>
              <a:rPr lang="en-US" sz="2353" dirty="0"/>
              <a:t>The management of multiple processes within a multiprocessor</a:t>
            </a:r>
          </a:p>
          <a:p>
            <a:pPr lvl="2"/>
            <a:r>
              <a:rPr lang="en-US" sz="2824" dirty="0"/>
              <a:t>Distributed Processing</a:t>
            </a:r>
          </a:p>
          <a:p>
            <a:pPr lvl="4"/>
            <a:r>
              <a:rPr lang="en-US" sz="2353" dirty="0"/>
              <a:t>The management of multiple processes                     executing on multiple, distributed computer                 systems</a:t>
            </a:r>
          </a:p>
          <a:p>
            <a:pPr lvl="4"/>
            <a:r>
              <a:rPr lang="en-US" sz="2353" dirty="0"/>
              <a:t>The recent proliferation of clusters is a prime              example of this type of system</a:t>
            </a:r>
          </a:p>
        </p:txBody>
      </p:sp>
      <p:sp>
        <p:nvSpPr>
          <p:cNvPr id="6" name="Footer Placeholder 5"/>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4600" b="1" dirty="0">
                <a:solidFill>
                  <a:schemeClr val="accent6">
                    <a:lumMod val="75000"/>
                  </a:schemeClr>
                </a:solidFill>
              </a:rPr>
              <a:t>Operating System Concerns</a:t>
            </a:r>
          </a:p>
        </p:txBody>
      </p:sp>
      <p:sp>
        <p:nvSpPr>
          <p:cNvPr id="3" name="Content Placeholder 2"/>
          <p:cNvSpPr>
            <a:spLocks noGrp="1"/>
          </p:cNvSpPr>
          <p:nvPr>
            <p:ph sz="half" idx="1"/>
          </p:nvPr>
        </p:nvSpPr>
        <p:spPr>
          <a:xfrm>
            <a:off x="533400" y="2133600"/>
            <a:ext cx="7924800" cy="4343400"/>
          </a:xfrm>
        </p:spPr>
        <p:txBody>
          <a:bodyPr>
            <a:normAutofit/>
          </a:bodyPr>
          <a:lstStyle/>
          <a:p>
            <a:r>
              <a:rPr lang="en-NZ" sz="2400" dirty="0"/>
              <a:t>Design and management issues raised by the existence of concurrency:</a:t>
            </a:r>
          </a:p>
          <a:p>
            <a:pPr lvl="1"/>
            <a:r>
              <a:rPr lang="en-NZ" sz="2400" dirty="0"/>
              <a:t>T</a:t>
            </a:r>
            <a:r>
              <a:rPr lang="en-US" sz="2400" dirty="0"/>
              <a:t>he OS must: </a:t>
            </a:r>
          </a:p>
        </p:txBody>
      </p:sp>
      <p:graphicFrame>
        <p:nvGraphicFramePr>
          <p:cNvPr id="5" name="Diagram 4"/>
          <p:cNvGraphicFramePr/>
          <p:nvPr>
            <p:extLst>
              <p:ext uri="{D42A27DB-BD31-4B8C-83A1-F6EECF244321}">
                <p14:modId xmlns:p14="http://schemas.microsoft.com/office/powerpoint/2010/main" val="4225631905"/>
              </p:ext>
            </p:extLst>
          </p:nvPr>
        </p:nvGraphicFramePr>
        <p:xfrm>
          <a:off x="304800" y="3352800"/>
          <a:ext cx="8305800" cy="322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7606553" cy="365125"/>
          </a:xfrm>
        </p:spPr>
        <p:txBody>
          <a:bodyPr/>
          <a:lstStyle/>
          <a:p>
            <a:pPr>
              <a:defRPr/>
            </a:pPr>
            <a:r>
              <a:rPr lang="en-US" dirty="0"/>
              <a:t>© 2017 Pearson Education, Inc., Hoboken, NJ. All rights reserved. </a:t>
            </a:r>
          </a:p>
        </p:txBody>
      </p:sp>
      <p:sp>
        <p:nvSpPr>
          <p:cNvPr id="7" name="TextBox 6"/>
          <p:cNvSpPr txBox="1"/>
          <p:nvPr/>
        </p:nvSpPr>
        <p:spPr>
          <a:xfrm>
            <a:off x="457200" y="5943600"/>
            <a:ext cx="504114" cy="307777"/>
          </a:xfrm>
          <a:prstGeom prst="rect">
            <a:avLst/>
          </a:prstGeom>
          <a:noFill/>
        </p:spPr>
        <p:txBody>
          <a:bodyPr wrap="none" rtlCol="0">
            <a:spAutoFit/>
          </a:bodyPr>
          <a:lstStyle/>
          <a:p>
            <a:r>
              <a:rPr lang="en-US" sz="1400" dirty="0"/>
              <a:t>And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85799"/>
            <a:ext cx="6629400" cy="5979863"/>
          </a:xfrm>
          <a:prstGeom prst="rect">
            <a:avLst/>
          </a:prstGeom>
        </p:spPr>
      </p:pic>
      <p:sp>
        <p:nvSpPr>
          <p:cNvPr id="6" name="Rectangle 5"/>
          <p:cNvSpPr/>
          <p:nvPr/>
        </p:nvSpPr>
        <p:spPr>
          <a:xfrm>
            <a:off x="7010400" y="1447800"/>
            <a:ext cx="1890058" cy="1569660"/>
          </a:xfrm>
          <a:prstGeom prst="rect">
            <a:avLst/>
          </a:prstGeom>
        </p:spPr>
        <p:txBody>
          <a:bodyPr wrap="square">
            <a:spAutoFit/>
          </a:bodyPr>
          <a:lstStyle/>
          <a:p>
            <a:pPr algn="ctr"/>
            <a:r>
              <a:rPr lang="en-US" sz="2400" b="1" dirty="0">
                <a:latin typeface="+mn-lt"/>
              </a:rPr>
              <a:t>Table 5.2   </a:t>
            </a:r>
          </a:p>
          <a:p>
            <a:pPr algn="ctr"/>
            <a:endParaRPr lang="en-US" sz="2400" b="1" dirty="0">
              <a:latin typeface="+mn-lt"/>
            </a:endParaRPr>
          </a:p>
          <a:p>
            <a:pPr algn="ctr"/>
            <a:r>
              <a:rPr lang="en-US" sz="2400" b="1" dirty="0">
                <a:latin typeface="+mn-lt"/>
              </a:rPr>
              <a:t>Process Interaction</a:t>
            </a:r>
            <a:r>
              <a:rPr lang="en-US" sz="2400" dirty="0">
                <a:latin typeface="+mn-lt"/>
              </a:rPr>
              <a:t> </a:t>
            </a:r>
          </a:p>
        </p:txBody>
      </p:sp>
      <p:sp>
        <p:nvSpPr>
          <p:cNvPr id="4" name="Footer Placeholder 3"/>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990600"/>
          </a:xfrm>
        </p:spPr>
        <p:txBody>
          <a:bodyPr/>
          <a:lstStyle/>
          <a:p>
            <a:pPr algn="ctr"/>
            <a:r>
              <a:rPr lang="en-US" sz="4800" b="1" dirty="0">
                <a:ln w="1905"/>
                <a:solidFill>
                  <a:schemeClr val="accent6">
                    <a:lumMod val="50000"/>
                  </a:schemeClr>
                </a:solidFill>
                <a:effectLst>
                  <a:innerShdw blurRad="69850" dist="43180" dir="5400000">
                    <a:srgbClr val="000000">
                      <a:alpha val="65000"/>
                    </a:srgbClr>
                  </a:innerShdw>
                </a:effectLst>
              </a:rPr>
              <a:t>Resource Competition</a:t>
            </a:r>
          </a:p>
        </p:txBody>
      </p:sp>
      <p:sp>
        <p:nvSpPr>
          <p:cNvPr id="3" name="Content Placeholder 2"/>
          <p:cNvSpPr>
            <a:spLocks noGrp="1"/>
          </p:cNvSpPr>
          <p:nvPr>
            <p:ph sz="half" idx="1"/>
          </p:nvPr>
        </p:nvSpPr>
        <p:spPr>
          <a:xfrm>
            <a:off x="381000" y="2057400"/>
            <a:ext cx="8382000" cy="1828800"/>
          </a:xfrm>
        </p:spPr>
        <p:txBody>
          <a:bodyPr/>
          <a:lstStyle/>
          <a:p>
            <a:pPr>
              <a:buClr>
                <a:schemeClr val="accent3">
                  <a:lumMod val="50000"/>
                </a:schemeClr>
              </a:buClr>
              <a:buSzPct val="150000"/>
              <a:buFont typeface="Wingdings" charset="2"/>
              <a:buChar char="§"/>
            </a:pPr>
            <a:r>
              <a:rPr lang="en-US" sz="2800" dirty="0"/>
              <a:t>Concurrent processes come into conflict when they are competing for use of the same resource</a:t>
            </a:r>
          </a:p>
          <a:p>
            <a:pPr lvl="2">
              <a:buClr>
                <a:schemeClr val="accent3">
                  <a:lumMod val="50000"/>
                </a:schemeClr>
              </a:buClr>
              <a:buSzPct val="150000"/>
              <a:buFont typeface="Wingdings" charset="2"/>
              <a:buChar char="§"/>
            </a:pPr>
            <a:r>
              <a:rPr lang="en-US" sz="2200" dirty="0"/>
              <a:t> For example: I/O devices, memory, processor time, clock</a:t>
            </a:r>
          </a:p>
        </p:txBody>
      </p:sp>
      <p:graphicFrame>
        <p:nvGraphicFramePr>
          <p:cNvPr id="4" name="Diagram 3"/>
          <p:cNvGraphicFramePr/>
          <p:nvPr/>
        </p:nvGraphicFramePr>
        <p:xfrm>
          <a:off x="1295400" y="3657600"/>
          <a:ext cx="7162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pic>
        <p:nvPicPr>
          <p:cNvPr id="5" name="Picture 4" descr="f0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4800" y="8021"/>
            <a:ext cx="9677400" cy="8153400"/>
          </a:xfrm>
          <a:prstGeom prst="rect">
            <a:avLst/>
          </a:prstGeom>
        </p:spPr>
      </p:pic>
      <p:sp>
        <p:nvSpPr>
          <p:cNvPr id="2" name="Rectangle 1"/>
          <p:cNvSpPr/>
          <p:nvPr/>
        </p:nvSpPr>
        <p:spPr>
          <a:xfrm>
            <a:off x="495300" y="3581400"/>
            <a:ext cx="8077200" cy="2031325"/>
          </a:xfrm>
          <a:prstGeom prst="rect">
            <a:avLst/>
          </a:prstGeom>
        </p:spPr>
        <p:txBody>
          <a:bodyPr wrap="square">
            <a:spAutoFit/>
          </a:bodyPr>
          <a:lstStyle/>
          <a:p>
            <a:r>
              <a:rPr lang="en-US" dirty="0"/>
              <a:t>Figure 5.4 illustrates the mutual exclusion mechanism in abstract terms. There are </a:t>
            </a:r>
            <a:r>
              <a:rPr lang="en-US" i="1" dirty="0"/>
              <a:t>n processes to be executed concurrently. </a:t>
            </a:r>
            <a:r>
              <a:rPr lang="en-US" dirty="0"/>
              <a:t>Each process includes (1) a critical section that operates on some resource Ra, and (2) additional code preceding and following the critical section that does not involve access to Ra. Because all processes access the same resource Ra, it is desired that only one process at a time be in its critical section. To enforce mutual exclusion, two functions are provided: </a:t>
            </a:r>
            <a:r>
              <a:rPr lang="en-US" b="1" dirty="0" err="1"/>
              <a:t>entercritica</a:t>
            </a:r>
            <a:r>
              <a:rPr lang="en-US" dirty="0" err="1"/>
              <a:t>l</a:t>
            </a:r>
            <a:r>
              <a:rPr lang="en-US" dirty="0"/>
              <a:t> and </a:t>
            </a:r>
            <a:r>
              <a:rPr lang="en-US" b="1" dirty="0" err="1"/>
              <a:t>exitcritical</a:t>
            </a:r>
            <a:r>
              <a:rPr lang="en-US" dirty="0"/>
              <a:t> . </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990000"/>
                </a:solidFill>
              </a:rPr>
              <a:t>Cooperation Among Processes by </a:t>
            </a:r>
            <a:r>
              <a:rPr lang="en-US" dirty="0">
                <a:solidFill>
                  <a:schemeClr val="accent6">
                    <a:lumMod val="60000"/>
                    <a:lumOff val="40000"/>
                  </a:schemeClr>
                </a:solidFill>
              </a:rPr>
              <a:t>Sharing</a:t>
            </a:r>
          </a:p>
        </p:txBody>
      </p:sp>
      <p:graphicFrame>
        <p:nvGraphicFramePr>
          <p:cNvPr id="13" name="Content Placeholder 12"/>
          <p:cNvGraphicFramePr>
            <a:graphicFrameLocks noGrp="1"/>
          </p:cNvGraphicFramePr>
          <p:nvPr>
            <p:ph sz="half" idx="1"/>
          </p:nvPr>
        </p:nvGraphicFramePr>
        <p:xfrm>
          <a:off x="654050" y="2286000"/>
          <a:ext cx="78486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rgbClr val="990000"/>
                </a:solidFill>
              </a:rPr>
              <a:t>Cooperation Among Processes by </a:t>
            </a:r>
            <a:r>
              <a:rPr lang="en-US" sz="4800" dirty="0">
                <a:solidFill>
                  <a:schemeClr val="accent6">
                    <a:lumMod val="60000"/>
                    <a:lumOff val="40000"/>
                  </a:schemeClr>
                </a:solidFill>
              </a:rPr>
              <a:t>Communication</a:t>
            </a:r>
          </a:p>
        </p:txBody>
      </p:sp>
      <p:sp>
        <p:nvSpPr>
          <p:cNvPr id="3" name="Content Placeholder 2"/>
          <p:cNvSpPr>
            <a:spLocks noGrp="1"/>
          </p:cNvSpPr>
          <p:nvPr>
            <p:ph sz="half" idx="1"/>
          </p:nvPr>
        </p:nvSpPr>
        <p:spPr>
          <a:xfrm>
            <a:off x="654050" y="2286000"/>
            <a:ext cx="7848600" cy="4114799"/>
          </a:xfrm>
        </p:spPr>
        <p:txBody>
          <a:bodyPr/>
          <a:lstStyle/>
          <a:p>
            <a:r>
              <a:rPr lang="en-US" dirty="0"/>
              <a:t>The various processes participate in a common effort that links all of the processes</a:t>
            </a:r>
          </a:p>
          <a:p>
            <a:r>
              <a:rPr lang="en-US" dirty="0"/>
              <a:t>The communication provides a way to synchronize, or coordinate, the various activities</a:t>
            </a:r>
          </a:p>
          <a:p>
            <a:r>
              <a:rPr lang="en-US" dirty="0"/>
              <a:t>Typically, communication can be characterized as consisting of messages of some sort</a:t>
            </a:r>
          </a:p>
          <a:p>
            <a:r>
              <a:rPr lang="en-US" dirty="0"/>
              <a:t>Primitives for sending and receiving messages may be provided as part of the programming language or provided by the OS kernel</a:t>
            </a:r>
          </a:p>
          <a:p>
            <a:r>
              <a:rPr lang="en-US" dirty="0"/>
              <a:t>Mutual exclusion is not a control requirement for this sort of cooperation</a:t>
            </a:r>
          </a:p>
          <a:p>
            <a:r>
              <a:rPr lang="en-US" dirty="0"/>
              <a:t>The problems of deadlock and starvation are still present</a:t>
            </a:r>
          </a:p>
          <a:p>
            <a:endParaRPr lang="en-US" dirty="0"/>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Requirements for Mutual Exclusion</a:t>
            </a:r>
          </a:p>
        </p:txBody>
      </p:sp>
      <p:sp>
        <p:nvSpPr>
          <p:cNvPr id="3" name="Content Placeholder 2"/>
          <p:cNvSpPr>
            <a:spLocks noGrp="1"/>
          </p:cNvSpPr>
          <p:nvPr>
            <p:ph sz="half" idx="1"/>
          </p:nvPr>
        </p:nvSpPr>
        <p:spPr>
          <a:xfrm>
            <a:off x="457200" y="2057400"/>
            <a:ext cx="8153400" cy="4800600"/>
          </a:xfrm>
        </p:spPr>
        <p:txBody>
          <a:bodyPr>
            <a:normAutofit fontScale="47500" lnSpcReduction="20000"/>
          </a:bodyPr>
          <a:lstStyle/>
          <a:p>
            <a:r>
              <a:rPr lang="en-US" sz="5895" dirty="0"/>
              <a:t>Any facility or capability that is to provide support for mutual exclusion should meet the following requirements:</a:t>
            </a:r>
          </a:p>
          <a:p>
            <a:pPr lvl="2"/>
            <a:r>
              <a:rPr lang="en-US" sz="3789" dirty="0"/>
              <a:t>Mutual exclusion must be enforced: only one process at a time is allowed into its critical section, among all processes that have critical sections for the same resource or shared object</a:t>
            </a:r>
          </a:p>
          <a:p>
            <a:pPr lvl="2"/>
            <a:r>
              <a:rPr lang="en-US" sz="3789" dirty="0"/>
              <a:t>A process that halts must do so without interfering with other processes</a:t>
            </a:r>
          </a:p>
          <a:p>
            <a:pPr lvl="2"/>
            <a:r>
              <a:rPr lang="en-US" sz="3789" dirty="0"/>
              <a:t>It must not be possible for a process requiring access to a critical section to be delayed indefinitely: no deadlock or starvation</a:t>
            </a:r>
          </a:p>
          <a:p>
            <a:pPr lvl="2"/>
            <a:r>
              <a:rPr lang="en-US" sz="3789" dirty="0"/>
              <a:t>When no process is in a critical section, any process that request entry to its critical section must be permitted to enter without delay</a:t>
            </a:r>
          </a:p>
          <a:p>
            <a:pPr lvl="2"/>
            <a:r>
              <a:rPr lang="en-US" sz="3789" dirty="0"/>
              <a:t>No assumptions are made about relative process speeds or number of processes</a:t>
            </a:r>
          </a:p>
          <a:p>
            <a:pPr lvl="2"/>
            <a:r>
              <a:rPr lang="en-US" sz="3789" dirty="0"/>
              <a:t>A process remains inside its critical section for a finite time only</a:t>
            </a:r>
          </a:p>
          <a:p>
            <a:endParaRPr lang="en-US" sz="2400"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a:t>© 2017 Pearson Education, Inc., Hoboken, NJ. All rights reserved. </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p>
        </p:txBody>
      </p:sp>
      <p:sp>
        <p:nvSpPr>
          <p:cNvPr id="8" name="TextBox 7"/>
          <p:cNvSpPr txBox="1"/>
          <p:nvPr/>
        </p:nvSpPr>
        <p:spPr>
          <a:xfrm>
            <a:off x="457200" y="2057400"/>
            <a:ext cx="4495800" cy="4324261"/>
          </a:xfrm>
          <a:prstGeom prst="rect">
            <a:avLst/>
          </a:prstGeom>
          <a:noFill/>
        </p:spPr>
        <p:txBody>
          <a:bodyPr wrap="square" rtlCol="0">
            <a:spAutoFit/>
          </a:bodyPr>
          <a:lstStyle/>
          <a:p>
            <a:pPr marL="342900" lvl="1" indent="-342900">
              <a:buFont typeface="Wingdings" charset="2"/>
              <a:buChar char="§"/>
            </a:pPr>
            <a:r>
              <a:rPr lang="en-US" sz="3200" b="1" dirty="0">
                <a:ln w="1905"/>
                <a:solidFill>
                  <a:schemeClr val="accent3">
                    <a:lumMod val="50000"/>
                  </a:schemeClr>
                </a:solidFill>
                <a:effectLst>
                  <a:innerShdw blurRad="69850" dist="43180" dir="5400000">
                    <a:srgbClr val="000000">
                      <a:alpha val="65000"/>
                    </a:srgbClr>
                  </a:innerShdw>
                </a:effectLst>
                <a:latin typeface="+mn-lt"/>
              </a:rPr>
              <a:t>Interrupt Disabling</a:t>
            </a:r>
          </a:p>
          <a:p>
            <a:pPr marL="342900" lvl="1" indent="-342900"/>
            <a:endParaRPr lang="en-US" sz="9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r>
              <a:rPr lang="en-US" dirty="0">
                <a:latin typeface="+mn-lt"/>
              </a:rPr>
              <a:t>In a uniprocessor system, concurrent processes cannot have overlapped execution; they can only be interleaved</a:t>
            </a:r>
          </a:p>
          <a:p>
            <a:pPr marL="342900" lvl="1" indent="-342900">
              <a:buFont typeface="Wingdings" charset="2"/>
              <a:buChar char="§"/>
            </a:pPr>
            <a:r>
              <a:rPr lang="en-US" dirty="0">
                <a:latin typeface="+mn-lt"/>
              </a:rPr>
              <a:t>A process will continue to run until it invokes an OS service or until it is interrupted</a:t>
            </a:r>
          </a:p>
          <a:p>
            <a:pPr marL="342900" lvl="1" indent="-342900">
              <a:buFont typeface="Wingdings" charset="2"/>
              <a:buChar char="§"/>
            </a:pPr>
            <a:r>
              <a:rPr lang="en-US" dirty="0">
                <a:latin typeface="+mn-lt"/>
              </a:rPr>
              <a:t>Therefore, to guarantee mutual exclusion, it is sufficient to </a:t>
            </a:r>
            <a:r>
              <a:rPr lang="en-US" dirty="0">
                <a:solidFill>
                  <a:srgbClr val="FF0000"/>
                </a:solidFill>
                <a:latin typeface="+mn-lt"/>
              </a:rPr>
              <a:t>prevent a process from being interrupted</a:t>
            </a:r>
          </a:p>
          <a:p>
            <a:pPr marL="342900" lvl="1" indent="-342900">
              <a:buFont typeface="Wingdings" charset="2"/>
              <a:buChar char="§"/>
            </a:pPr>
            <a:r>
              <a:rPr lang="en-US" dirty="0">
                <a:latin typeface="+mn-lt"/>
              </a:rPr>
              <a:t>This capability can be provided in the form of primitives defined by the OS kernel for disabling and enabling interrupts</a:t>
            </a:r>
          </a:p>
        </p:txBody>
      </p:sp>
      <p:sp>
        <p:nvSpPr>
          <p:cNvPr id="9" name="TextBox 8"/>
          <p:cNvSpPr txBox="1"/>
          <p:nvPr/>
        </p:nvSpPr>
        <p:spPr>
          <a:xfrm>
            <a:off x="5410200" y="2209800"/>
            <a:ext cx="3352800" cy="3985707"/>
          </a:xfrm>
          <a:prstGeom prst="rect">
            <a:avLst/>
          </a:prstGeom>
          <a:noFill/>
        </p:spPr>
        <p:txBody>
          <a:bodyPr wrap="square" rtlCol="0">
            <a:spAutoFit/>
          </a:bodyPr>
          <a:lstStyle/>
          <a:p>
            <a:pPr marL="342900" lvl="1" indent="-342900">
              <a:buFont typeface="Wingdings" charset="2"/>
              <a:buChar char="§"/>
            </a:pPr>
            <a:r>
              <a:rPr lang="en-US" sz="3200" b="1" dirty="0">
                <a:ln w="1905"/>
                <a:solidFill>
                  <a:schemeClr val="accent3">
                    <a:lumMod val="50000"/>
                  </a:schemeClr>
                </a:solidFill>
                <a:effectLst>
                  <a:innerShdw blurRad="69850" dist="43180" dir="5400000">
                    <a:srgbClr val="000000">
                      <a:alpha val="65000"/>
                    </a:srgbClr>
                  </a:innerShdw>
                </a:effectLst>
                <a:latin typeface="+mn-lt"/>
              </a:rPr>
              <a:t>Disadvantages:</a:t>
            </a:r>
          </a:p>
          <a:p>
            <a:pPr marL="342900" lvl="1" indent="-342900"/>
            <a:endParaRPr lang="en-US" sz="32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endParaRPr lang="en-US" sz="9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r>
              <a:rPr lang="en-US" dirty="0">
                <a:latin typeface="+mn-lt"/>
              </a:rPr>
              <a:t>The efficiency of execution could be noticeably degraded because the processor is limited in its ability to interleave processes</a:t>
            </a:r>
          </a:p>
          <a:p>
            <a:pPr marL="342900" lvl="1" indent="-342900">
              <a:buFont typeface="Wingdings" charset="2"/>
              <a:buChar char="§"/>
            </a:pPr>
            <a:r>
              <a:rPr lang="en-US" dirty="0">
                <a:latin typeface="+mn-lt"/>
              </a:rPr>
              <a:t>This approach will not work in a multiprocessor architecture</a:t>
            </a:r>
          </a:p>
          <a:p>
            <a:pPr marL="342900" lvl="1" indent="-342900">
              <a:buFont typeface="Wingdings" charset="2"/>
              <a:buChar char="§"/>
            </a:pPr>
            <a:endParaRPr lang="en-US" dirty="0">
              <a:latin typeface="+mn-lt"/>
            </a:endParaRPr>
          </a:p>
          <a:p>
            <a:endParaRPr lang="en-US" dirty="0"/>
          </a:p>
        </p:txBody>
      </p:sp>
      <p:cxnSp>
        <p:nvCxnSpPr>
          <p:cNvPr id="11" name="Straight Connector 10"/>
          <p:cNvCxnSpPr/>
          <p:nvPr/>
        </p:nvCxnSpPr>
        <p:spPr>
          <a:xfrm rot="5400000">
            <a:off x="3391694" y="4228306"/>
            <a:ext cx="3581400" cy="1588"/>
          </a:xfrm>
          <a:prstGeom prst="line">
            <a:avLst/>
          </a:prstGeom>
          <a:ln w="3492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endParaRPr lang="en-NZ"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381000" y="2209800"/>
            <a:ext cx="8305800" cy="4419600"/>
          </a:xfrm>
        </p:spPr>
        <p:txBody>
          <a:bodyPr>
            <a:noAutofit/>
          </a:bodyPr>
          <a:lstStyle/>
          <a:p>
            <a:pPr lvl="2"/>
            <a:r>
              <a:rPr lang="en-NZ" sz="3400" dirty="0"/>
              <a:t>Compare&amp;Swap Instruction </a:t>
            </a:r>
          </a:p>
          <a:p>
            <a:pPr lvl="4"/>
            <a:r>
              <a:rPr lang="en-NZ" sz="2800" dirty="0"/>
              <a:t>Also called a “compare and exchange instruction”</a:t>
            </a:r>
          </a:p>
          <a:p>
            <a:pPr lvl="4"/>
            <a:r>
              <a:rPr lang="en-NZ" sz="2800" dirty="0"/>
              <a:t>A </a:t>
            </a:r>
            <a:r>
              <a:rPr lang="en-NZ" sz="2800" b="1" dirty="0"/>
              <a:t>compare </a:t>
            </a:r>
            <a:r>
              <a:rPr lang="en-NZ" sz="2800" dirty="0"/>
              <a:t>is made between a memory value and a test value</a:t>
            </a:r>
          </a:p>
          <a:p>
            <a:pPr lvl="4"/>
            <a:r>
              <a:rPr lang="en-NZ" sz="2800" dirty="0"/>
              <a:t>If the values are the same a </a:t>
            </a:r>
            <a:r>
              <a:rPr lang="en-NZ" sz="2800" b="1" dirty="0"/>
              <a:t>swap </a:t>
            </a:r>
            <a:r>
              <a:rPr lang="en-NZ" sz="2800" dirty="0"/>
              <a:t>occurs</a:t>
            </a:r>
          </a:p>
          <a:p>
            <a:pPr lvl="4"/>
            <a:r>
              <a:rPr lang="en-NZ" sz="2800" dirty="0"/>
              <a:t>Carried out atomically (not subject to interruption)</a:t>
            </a:r>
          </a:p>
        </p:txBody>
      </p:sp>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Compare&amp;Swap </a:t>
            </a:r>
            <a:br>
              <a:rPr lang="en-US" dirty="0"/>
            </a:br>
            <a:r>
              <a:rPr lang="en-US" dirty="0"/>
              <a:t>Instruction</a:t>
            </a:r>
          </a:p>
        </p:txBody>
      </p:sp>
      <p:sp>
        <p:nvSpPr>
          <p:cNvPr id="3" name="Content Placeholder 2"/>
          <p:cNvSpPr>
            <a:spLocks noGrp="1"/>
          </p:cNvSpPr>
          <p:nvPr>
            <p:ph idx="1"/>
          </p:nvPr>
        </p:nvSpPr>
        <p:spPr/>
        <p:txBody>
          <a:bodyPr/>
          <a:lstStyle/>
          <a:p>
            <a:pPr>
              <a:buNone/>
            </a:pPr>
            <a:r>
              <a:rPr lang="en-US" sz="2800" dirty="0">
                <a:latin typeface="Courier New" pitchFamily="49" charset="0"/>
                <a:cs typeface="Courier New" pitchFamily="49" charset="0"/>
              </a:rPr>
              <a:t>int compare_and_swap (int *word, </a:t>
            </a:r>
          </a:p>
          <a:p>
            <a:pPr>
              <a:buNone/>
            </a:pPr>
            <a:r>
              <a:rPr lang="en-US" sz="2800" dirty="0">
                <a:latin typeface="Courier New" pitchFamily="49" charset="0"/>
                <a:cs typeface="Courier New" pitchFamily="49" charset="0"/>
              </a:rPr>
              <a:t>	int testval, int newval)</a:t>
            </a:r>
          </a:p>
          <a:p>
            <a:pPr>
              <a:buNone/>
            </a:pPr>
            <a:r>
              <a:rPr lang="en-US" sz="2800" dirty="0">
                <a:latin typeface="Courier New" pitchFamily="49" charset="0"/>
                <a:cs typeface="Courier New" pitchFamily="49" charset="0"/>
              </a:rPr>
              <a:t>{</a:t>
            </a:r>
          </a:p>
          <a:p>
            <a:pPr lvl="1">
              <a:buNone/>
            </a:pPr>
            <a:r>
              <a:rPr lang="en-US" sz="2400" dirty="0">
                <a:latin typeface="Courier New" pitchFamily="49" charset="0"/>
                <a:cs typeface="Courier New" pitchFamily="49" charset="0"/>
              </a:rPr>
              <a:t>int oldval;</a:t>
            </a:r>
          </a:p>
          <a:p>
            <a:pPr lvl="1">
              <a:buNone/>
            </a:pPr>
            <a:r>
              <a:rPr lang="en-US" sz="2400" dirty="0">
                <a:latin typeface="Courier New" pitchFamily="49" charset="0"/>
                <a:cs typeface="Courier New" pitchFamily="49" charset="0"/>
              </a:rPr>
              <a:t>oldval = *word;</a:t>
            </a:r>
          </a:p>
          <a:p>
            <a:pPr lvl="1">
              <a:buNone/>
            </a:pPr>
            <a:r>
              <a:rPr lang="en-US" sz="2400" dirty="0">
                <a:latin typeface="Courier New" pitchFamily="49" charset="0"/>
                <a:cs typeface="Courier New" pitchFamily="49" charset="0"/>
              </a:rPr>
              <a:t>if (oldval == testval) *word = newval;</a:t>
            </a:r>
          </a:p>
          <a:p>
            <a:pPr lvl="1">
              <a:buNone/>
            </a:pPr>
            <a:r>
              <a:rPr lang="en-US" sz="2400" dirty="0">
                <a:latin typeface="Courier New" pitchFamily="49" charset="0"/>
                <a:cs typeface="Courier New" pitchFamily="49" charset="0"/>
              </a:rPr>
              <a:t>return oldval;</a:t>
            </a:r>
          </a:p>
          <a:p>
            <a:pPr>
              <a:buNone/>
            </a:pPr>
            <a:r>
              <a:rPr lang="en-US" sz="2800" dirty="0">
                <a:latin typeface="Courier New" pitchFamily="49" charset="0"/>
                <a:cs typeface="Courier New" pitchFamily="49" charset="0"/>
              </a:rPr>
              <a:t>}</a:t>
            </a:r>
          </a:p>
        </p:txBody>
      </p:sp>
      <p:sp>
        <p:nvSpPr>
          <p:cNvPr id="4" name="Rectangle 3"/>
          <p:cNvSpPr/>
          <p:nvPr/>
        </p:nvSpPr>
        <p:spPr>
          <a:xfrm>
            <a:off x="2057400" y="5029200"/>
            <a:ext cx="4572000" cy="1200329"/>
          </a:xfrm>
          <a:prstGeom prst="rect">
            <a:avLst/>
          </a:prstGeom>
        </p:spPr>
        <p:txBody>
          <a:bodyPr>
            <a:spAutoFit/>
          </a:bodyPr>
          <a:lstStyle/>
          <a:p>
            <a:pPr lvl="0"/>
            <a:endParaRPr lang="en-NZ" dirty="0"/>
          </a:p>
          <a:p>
            <a:pPr marL="228600" lvl="0" indent="-228600">
              <a:buAutoNum type="arabicParenR"/>
            </a:pPr>
            <a:r>
              <a:rPr lang="en-NZ" dirty="0"/>
              <a:t>A compare is made between a memory value and a test value; </a:t>
            </a:r>
          </a:p>
          <a:p>
            <a:pPr marL="228600" lvl="0" indent="-228600">
              <a:buAutoNum type="arabicParenR"/>
            </a:pPr>
            <a:r>
              <a:rPr lang="en-NZ" dirty="0"/>
              <a:t>if the values differ a swap occurs.</a:t>
            </a:r>
          </a:p>
        </p:txBody>
      </p:sp>
    </p:spTree>
    <p:extLst>
      <p:ext uri="{BB962C8B-B14F-4D97-AF65-F5344CB8AC3E}">
        <p14:creationId xmlns:p14="http://schemas.microsoft.com/office/powerpoint/2010/main" val="39408870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Concurrency</a:t>
            </a:r>
            <a:b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Arises in Three Different Contexts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4" name="Content Placeholder 3"/>
          <p:cNvSpPr>
            <a:spLocks noGrp="1"/>
          </p:cNvSpPr>
          <p:nvPr>
            <p:ph idx="4294967295"/>
          </p:nvPr>
        </p:nvSpPr>
        <p:spPr>
          <a:xfrm>
            <a:off x="1524000" y="1447800"/>
            <a:ext cx="7620000" cy="4953000"/>
          </a:xfrm>
        </p:spPr>
        <p:txBody>
          <a:bodyPr/>
          <a:lstStyle/>
          <a:p>
            <a:pPr>
              <a:buNone/>
            </a:pPr>
            <a:r>
              <a:rPr lang="en-NZ" dirty="0"/>
              <a:t>             </a:t>
            </a:r>
          </a:p>
          <a:p>
            <a:endParaRPr lang="en-US" dirty="0"/>
          </a:p>
        </p:txBody>
      </p:sp>
      <p:graphicFrame>
        <p:nvGraphicFramePr>
          <p:cNvPr id="5" name="Diagram 4"/>
          <p:cNvGraphicFramePr/>
          <p:nvPr/>
        </p:nvGraphicFramePr>
        <p:xfrm>
          <a:off x="457200" y="1905000"/>
          <a:ext cx="8077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instruction</a:t>
            </a:r>
          </a:p>
        </p:txBody>
      </p:sp>
      <p:sp>
        <p:nvSpPr>
          <p:cNvPr id="3" name="Content Placeholder 2"/>
          <p:cNvSpPr>
            <a:spLocks noGrp="1"/>
          </p:cNvSpPr>
          <p:nvPr>
            <p:ph idx="1"/>
          </p:nvPr>
        </p:nvSpPr>
        <p:spPr/>
        <p:txBody>
          <a:bodyPr/>
          <a:lstStyle/>
          <a:p>
            <a:pPr>
              <a:buNone/>
            </a:pPr>
            <a:r>
              <a:rPr lang="en-US" sz="2800" dirty="0">
                <a:latin typeface="Courier New" pitchFamily="49" charset="0"/>
                <a:cs typeface="Courier New" pitchFamily="49" charset="0"/>
              </a:rPr>
              <a:t>void exchange (int register, int memory)</a:t>
            </a:r>
          </a:p>
          <a:p>
            <a:pPr>
              <a:buNone/>
            </a:pPr>
            <a:r>
              <a:rPr lang="en-US" sz="2800" dirty="0">
                <a:latin typeface="Courier New" pitchFamily="49" charset="0"/>
                <a:cs typeface="Courier New" pitchFamily="49" charset="0"/>
              </a:rPr>
              <a:t>{</a:t>
            </a:r>
          </a:p>
          <a:p>
            <a:pPr lvl="1">
              <a:buNone/>
            </a:pPr>
            <a:r>
              <a:rPr lang="en-US" sz="2400" dirty="0">
                <a:latin typeface="Courier New" pitchFamily="49" charset="0"/>
                <a:cs typeface="Courier New" pitchFamily="49" charset="0"/>
              </a:rPr>
              <a:t>int temp;</a:t>
            </a:r>
          </a:p>
          <a:p>
            <a:pPr lvl="1">
              <a:buNone/>
            </a:pPr>
            <a:r>
              <a:rPr lang="en-US" sz="2400" dirty="0">
                <a:latin typeface="Courier New" pitchFamily="49" charset="0"/>
                <a:cs typeface="Courier New" pitchFamily="49" charset="0"/>
              </a:rPr>
              <a:t>temp = memory;</a:t>
            </a:r>
          </a:p>
          <a:p>
            <a:pPr lvl="1">
              <a:buNone/>
            </a:pPr>
            <a:r>
              <a:rPr lang="en-US" sz="2400" dirty="0">
                <a:latin typeface="Courier New" pitchFamily="49" charset="0"/>
                <a:cs typeface="Courier New" pitchFamily="49" charset="0"/>
              </a:rPr>
              <a:t>memory = register;</a:t>
            </a:r>
          </a:p>
          <a:p>
            <a:pPr lvl="1">
              <a:buNone/>
            </a:pPr>
            <a:r>
              <a:rPr lang="en-US" sz="2400" dirty="0">
                <a:latin typeface="Courier New" pitchFamily="49" charset="0"/>
                <a:cs typeface="Courier New" pitchFamily="49" charset="0"/>
              </a:rPr>
              <a:t>register = temp;</a:t>
            </a:r>
          </a:p>
          <a:p>
            <a:pPr>
              <a:buNone/>
            </a:pPr>
            <a:r>
              <a:rPr lang="en-US" sz="2800" dirty="0">
                <a:latin typeface="Courier New" pitchFamily="49" charset="0"/>
                <a:cs typeface="Courier New" pitchFamily="49" charset="0"/>
              </a:rPr>
              <a:t>}</a:t>
            </a:r>
          </a:p>
          <a:p>
            <a:pPr>
              <a:buNone/>
            </a:pPr>
            <a:endParaRPr lang="en-US" sz="2800" dirty="0">
              <a:latin typeface="Courier New" pitchFamily="49" charset="0"/>
              <a:cs typeface="Courier New" pitchFamily="49" charset="0"/>
            </a:endParaRPr>
          </a:p>
        </p:txBody>
      </p:sp>
    </p:spTree>
    <p:extLst>
      <p:ext uri="{BB962C8B-B14F-4D97-AF65-F5344CB8AC3E}">
        <p14:creationId xmlns:p14="http://schemas.microsoft.com/office/powerpoint/2010/main" val="6579665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pic>
        <p:nvPicPr>
          <p:cNvPr id="6" name="Picture 5" descr="f0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r="6364" b="30588"/>
              <a:stretch>
                <a:fillRect/>
              </a:stretch>
            </p:blipFill>
          </mc:Choice>
          <mc:Fallback>
            <p:blipFill>
              <a:blip r:embed="rId4"/>
              <a:srcRect r="6364" b="30588"/>
              <a:stretch>
                <a:fillRect/>
              </a:stretch>
            </p:blipFill>
          </mc:Fallback>
        </mc:AlternateContent>
        <p:spPr>
          <a:xfrm>
            <a:off x="-457200" y="0"/>
            <a:ext cx="9525000" cy="5257800"/>
          </a:xfrm>
          <a:prstGeom prst="rect">
            <a:avLst/>
          </a:prstGeom>
        </p:spPr>
      </p:pic>
      <p:sp>
        <p:nvSpPr>
          <p:cNvPr id="2" name="Rectangle 1"/>
          <p:cNvSpPr/>
          <p:nvPr/>
        </p:nvSpPr>
        <p:spPr>
          <a:xfrm>
            <a:off x="295385" y="5334000"/>
            <a:ext cx="8560751" cy="1169551"/>
          </a:xfrm>
          <a:prstGeom prst="rect">
            <a:avLst/>
          </a:prstGeom>
        </p:spPr>
        <p:txBody>
          <a:bodyPr wrap="square">
            <a:spAutoFit/>
          </a:bodyPr>
          <a:lstStyle/>
          <a:p>
            <a:r>
              <a:rPr lang="en-US" sz="1400" dirty="0"/>
              <a:t>A shared variable bolt is initialized to 0. The only process that may enter its critical section is </a:t>
            </a:r>
            <a:r>
              <a:rPr lang="en-US" sz="1400" b="1" dirty="0"/>
              <a:t>one that finds bolt equal to 0</a:t>
            </a:r>
            <a:r>
              <a:rPr lang="en-US" sz="1400" dirty="0"/>
              <a:t>. All other processes attempting to enter their critical section go into a busy waiting mode. The term </a:t>
            </a:r>
            <a:r>
              <a:rPr lang="en-US" sz="1400" b="1" dirty="0"/>
              <a:t>busy waiting , </a:t>
            </a:r>
            <a:r>
              <a:rPr lang="en-US" sz="1400" dirty="0"/>
              <a:t>or </a:t>
            </a:r>
            <a:r>
              <a:rPr lang="en-US" sz="1400" b="1" dirty="0"/>
              <a:t>spin waiting </a:t>
            </a:r>
            <a:r>
              <a:rPr lang="en-US" sz="1400" dirty="0"/>
              <a:t>, refers to a technique in which a process can do nothing until it gets permission to enter its critical section but continues to execute an instruction or set of instructions that tests the appropriate variable to gain entrance</a:t>
            </a:r>
            <a:endParaRPr lang="tr-TR" sz="1400" dirty="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t>Special Machine Instruction:</a:t>
            </a:r>
            <a:b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br>
            <a: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t>Advantages</a:t>
            </a:r>
          </a:p>
        </p:txBody>
      </p:sp>
      <p:sp>
        <p:nvSpPr>
          <p:cNvPr id="3" name="Content Placeholder 2"/>
          <p:cNvSpPr>
            <a:spLocks noGrp="1"/>
          </p:cNvSpPr>
          <p:nvPr>
            <p:ph sz="half" idx="1"/>
          </p:nvPr>
        </p:nvSpPr>
        <p:spPr>
          <a:xfrm>
            <a:off x="658904" y="2286000"/>
            <a:ext cx="8180296" cy="3840163"/>
          </a:xfrm>
        </p:spPr>
        <p:txBody>
          <a:bodyPr>
            <a:normAutofit fontScale="40000" lnSpcReduction="20000"/>
          </a:bodyPr>
          <a:lstStyle/>
          <a:p>
            <a:r>
              <a:rPr lang="en-US" sz="8800" dirty="0"/>
              <a:t> </a:t>
            </a:r>
            <a:r>
              <a:rPr lang="en-US" sz="8000" dirty="0"/>
              <a:t>Applicable to any number of processes on     either a single processor or multiple   processors sharing main memory</a:t>
            </a:r>
          </a:p>
          <a:p>
            <a:r>
              <a:rPr lang="en-US" sz="8000" dirty="0"/>
              <a:t> Simple and easy to verify</a:t>
            </a:r>
          </a:p>
          <a:p>
            <a:r>
              <a:rPr lang="en-US" sz="8000" dirty="0"/>
              <a:t> It can be used to support multiple critical sections; each critical section can be defined by its own variable</a:t>
            </a:r>
          </a:p>
          <a:p>
            <a:endParaRPr lang="en-US" dirty="0"/>
          </a:p>
        </p:txBody>
      </p:sp>
      <p:sp>
        <p:nvSpPr>
          <p:cNvPr id="4" name="Up Arrow 3"/>
          <p:cNvSpPr/>
          <p:nvPr/>
        </p:nvSpPr>
        <p:spPr>
          <a:xfrm>
            <a:off x="685800" y="22860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685800" y="36576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685800" y="43434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1905"/>
                <a:solidFill>
                  <a:schemeClr val="accent1">
                    <a:lumMod val="75000"/>
                  </a:schemeClr>
                </a:solidFill>
                <a:effectLst>
                  <a:innerShdw blurRad="69850" dist="43180" dir="5400000">
                    <a:srgbClr val="000000">
                      <a:alpha val="65000"/>
                    </a:srgbClr>
                  </a:innerShdw>
                </a:effectLst>
              </a:rPr>
              <a:t>Special Machine Instruction:</a:t>
            </a:r>
            <a:br>
              <a:rPr lang="en-US" sz="4400" b="1" dirty="0">
                <a:ln w="1905"/>
                <a:solidFill>
                  <a:schemeClr val="accent1">
                    <a:lumMod val="75000"/>
                  </a:schemeClr>
                </a:solidFill>
                <a:effectLst>
                  <a:innerShdw blurRad="69850" dist="43180" dir="5400000">
                    <a:srgbClr val="000000">
                      <a:alpha val="65000"/>
                    </a:srgbClr>
                  </a:innerShdw>
                </a:effectLst>
              </a:rPr>
            </a:br>
            <a:r>
              <a:rPr lang="en-US" sz="4400" b="1" dirty="0">
                <a:ln w="1905"/>
                <a:solidFill>
                  <a:schemeClr val="accent1">
                    <a:lumMod val="75000"/>
                  </a:schemeClr>
                </a:solidFill>
                <a:effectLst>
                  <a:innerShdw blurRad="69850" dist="43180" dir="5400000">
                    <a:srgbClr val="000000">
                      <a:alpha val="65000"/>
                    </a:srgbClr>
                  </a:innerShdw>
                </a:effectLst>
              </a:rPr>
              <a:t>Disadvantages</a:t>
            </a:r>
          </a:p>
        </p:txBody>
      </p:sp>
      <p:sp>
        <p:nvSpPr>
          <p:cNvPr id="3" name="Content Placeholder 2"/>
          <p:cNvSpPr>
            <a:spLocks noGrp="1"/>
          </p:cNvSpPr>
          <p:nvPr>
            <p:ph sz="half" idx="1"/>
          </p:nvPr>
        </p:nvSpPr>
        <p:spPr>
          <a:xfrm>
            <a:off x="457200" y="2362200"/>
            <a:ext cx="8229600" cy="4495800"/>
          </a:xfrm>
        </p:spPr>
        <p:txBody>
          <a:bodyPr>
            <a:noAutofit/>
          </a:bodyPr>
          <a:lstStyle/>
          <a:p>
            <a:pPr marL="274320" indent="-457200">
              <a:spcBef>
                <a:spcPts val="600"/>
              </a:spcBef>
            </a:pPr>
            <a:r>
              <a:rPr lang="en-US" sz="2800" dirty="0"/>
              <a:t>  Busy-waiting is employed</a:t>
            </a:r>
          </a:p>
          <a:p>
            <a:pPr marL="1417320" lvl="4" indent="-457200"/>
            <a:r>
              <a:rPr lang="en-US" sz="2000" dirty="0"/>
              <a:t>Thus while a process is waiting for access to a critical section it continues to consume processor time</a:t>
            </a:r>
          </a:p>
          <a:p>
            <a:pPr marL="274320" indent="-457200">
              <a:spcBef>
                <a:spcPts val="600"/>
              </a:spcBef>
            </a:pPr>
            <a:r>
              <a:rPr lang="en-US" sz="2800" dirty="0"/>
              <a:t>  Starvation is possible</a:t>
            </a:r>
          </a:p>
          <a:p>
            <a:pPr marL="1417320" lvl="4" indent="-457200"/>
            <a:r>
              <a:rPr lang="en-US" sz="2000" dirty="0"/>
              <a:t>When a process leaves a critical section and more than one process is waiting, the selection of a waiting process is arbitrary; some process could indefinitely be denied access</a:t>
            </a:r>
            <a:endParaRPr lang="en-NZ" sz="2000" dirty="0"/>
          </a:p>
          <a:p>
            <a:pPr marL="274320" indent="-457200">
              <a:spcBef>
                <a:spcPts val="600"/>
              </a:spcBef>
            </a:pPr>
            <a:r>
              <a:rPr lang="en-US" sz="2800" dirty="0"/>
              <a:t> Deadlock is possible</a:t>
            </a:r>
          </a:p>
        </p:txBody>
      </p:sp>
      <p:sp>
        <p:nvSpPr>
          <p:cNvPr id="4" name="Down Arrow 3"/>
          <p:cNvSpPr/>
          <p:nvPr/>
        </p:nvSpPr>
        <p:spPr>
          <a:xfrm>
            <a:off x="457200" y="37338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57200" y="51816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57200" y="25146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09600"/>
            <a:ext cx="5486400" cy="228600"/>
          </a:xfrm>
          <a:prstGeom prst="rect">
            <a:avLst/>
          </a:prstGeom>
          <a:blipFill rotWithShape="1">
            <a:blip r:embed="rId3"/>
            <a:tile tx="0" ty="0" sx="100000" sy="100000" flip="none" algn="tl"/>
          </a:blipFill>
        </p:spPr>
        <p:txBody>
          <a:bodyPr wrap="square" rtlCol="0">
            <a:spAutoFit/>
          </a:bodyPr>
          <a:lstStyle/>
          <a:p>
            <a:endParaRPr lang="en-US"/>
          </a:p>
        </p:txBody>
      </p:sp>
      <p:sp>
        <p:nvSpPr>
          <p:cNvPr id="5" name="TextBox 4"/>
          <p:cNvSpPr txBox="1"/>
          <p:nvPr/>
        </p:nvSpPr>
        <p:spPr>
          <a:xfrm>
            <a:off x="3124200" y="6248400"/>
            <a:ext cx="5486400" cy="228600"/>
          </a:xfrm>
          <a:prstGeom prst="rect">
            <a:avLst/>
          </a:prstGeom>
          <a:blipFill rotWithShape="1">
            <a:blip r:embed="rId3"/>
            <a:tile tx="0" ty="0" sx="100000" sy="100000" flip="none" algn="tl"/>
          </a:blipFill>
        </p:spPr>
        <p:txBody>
          <a:bodyPr wrap="square" rtlCol="0">
            <a:spAutoFit/>
          </a:bodyPr>
          <a:lstStyle/>
          <a:p>
            <a:endParaRPr lang="en-US"/>
          </a:p>
        </p:txBody>
      </p:sp>
      <p:sp>
        <p:nvSpPr>
          <p:cNvPr id="10" name="Rectangle 9"/>
          <p:cNvSpPr/>
          <p:nvPr/>
        </p:nvSpPr>
        <p:spPr>
          <a:xfrm>
            <a:off x="6528003" y="1562030"/>
            <a:ext cx="2362200" cy="3785652"/>
          </a:xfrm>
          <a:prstGeom prst="rect">
            <a:avLst/>
          </a:prstGeom>
        </p:spPr>
        <p:txBody>
          <a:bodyPr wrap="square">
            <a:spAutoFit/>
          </a:bodyPr>
          <a:lstStyle/>
          <a:p>
            <a:pPr algn="ctr"/>
            <a:r>
              <a:rPr lang="en-US" sz="3600" b="1" dirty="0">
                <a:latin typeface="+mj-lt"/>
              </a:rPr>
              <a:t>Table 5.3    </a:t>
            </a:r>
          </a:p>
          <a:p>
            <a:pPr algn="ctr"/>
            <a:endParaRPr lang="en-US" sz="3600" b="1" dirty="0">
              <a:latin typeface="+mj-lt"/>
            </a:endParaRPr>
          </a:p>
          <a:p>
            <a:pPr algn="ctr"/>
            <a:r>
              <a:rPr lang="en-US" sz="2800" b="1" dirty="0">
                <a:latin typeface="+mj-lt"/>
              </a:rPr>
              <a:t>Common </a:t>
            </a:r>
          </a:p>
          <a:p>
            <a:pPr algn="ctr"/>
            <a:r>
              <a:rPr lang="en-US" sz="2800" b="1" dirty="0">
                <a:latin typeface="+mj-lt"/>
              </a:rPr>
              <a:t>OS and programming language Concurrency</a:t>
            </a:r>
          </a:p>
          <a:p>
            <a:pPr algn="ctr"/>
            <a:r>
              <a:rPr lang="en-US" sz="2800" b="1" dirty="0">
                <a:latin typeface="+mj-lt"/>
              </a:rPr>
              <a:t>Mechanisms</a:t>
            </a:r>
            <a:r>
              <a:rPr lang="en-US" sz="2800" dirty="0">
                <a:latin typeface="+mj-lt"/>
              </a:rPr>
              <a:t> </a:t>
            </a:r>
            <a:endParaRPr lang="en-US" sz="4000" dirty="0">
              <a:latin typeface="+mj-lt"/>
            </a:endParaRPr>
          </a:p>
        </p:txBody>
      </p:sp>
      <p:pic>
        <p:nvPicPr>
          <p:cNvPr id="11" name="Picture 10"/>
          <p:cNvPicPr>
            <a:picLocks noChangeAspect="1"/>
          </p:cNvPicPr>
          <p:nvPr/>
        </p:nvPicPr>
        <p:blipFill>
          <a:blip r:embed="rId4"/>
          <a:stretch>
            <a:fillRect/>
          </a:stretch>
        </p:blipFill>
        <p:spPr>
          <a:xfrm>
            <a:off x="457200" y="685800"/>
            <a:ext cx="5931849" cy="5969000"/>
          </a:xfrm>
          <a:prstGeom prst="rect">
            <a:avLst/>
          </a:prstGeom>
        </p:spPr>
      </p:pic>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4648200" cy="1142999"/>
          </a:xfrm>
        </p:spPr>
        <p:txBody>
          <a:bodyPr/>
          <a:lstStyle/>
          <a:p>
            <a:r>
              <a:rPr lang="en-NZ" sz="5400" b="1" spc="200" dirty="0">
                <a:ln w="1905"/>
                <a:solidFill>
                  <a:schemeClr val="bg2">
                    <a:lumMod val="10000"/>
                  </a:schemeClr>
                </a:solidFill>
                <a:effectLst>
                  <a:innerShdw blurRad="69850" dist="43180" dir="5400000">
                    <a:srgbClr val="000000">
                      <a:alpha val="65000"/>
                    </a:srgbClr>
                  </a:innerShdw>
                </a:effectLst>
              </a:rPr>
              <a:t>Semaphore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989847807"/>
              </p:ext>
            </p:extLst>
          </p:nvPr>
        </p:nvGraphicFramePr>
        <p:xfrm>
          <a:off x="533400" y="2209800"/>
          <a:ext cx="80772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4038600"/>
            <a:ext cx="8382000" cy="2939266"/>
          </a:xfrm>
          <a:prstGeom prst="rect">
            <a:avLst/>
          </a:prstGeom>
          <a:blipFill rotWithShape="1">
            <a:blip r:embed="rId8"/>
            <a:tile tx="0" ty="0" sx="100000" sy="100000" flip="none" algn="tl"/>
          </a:blipFill>
        </p:spPr>
        <p:txBody>
          <a:bodyPr wrap="square" rtlCol="0">
            <a:spAutoFit/>
          </a:bodyPr>
          <a:lstStyle/>
          <a:p>
            <a:pPr marL="919163" lvl="0" indent="-457200">
              <a:spcBef>
                <a:spcPts val="1200"/>
              </a:spcBef>
              <a:buFont typeface="+mj-lt"/>
              <a:buAutoNum type="arabicParenR"/>
            </a:pPr>
            <a:r>
              <a:rPr lang="en-US" sz="2100" dirty="0">
                <a:solidFill>
                  <a:schemeClr val="bg2">
                    <a:lumMod val="25000"/>
                  </a:schemeClr>
                </a:solidFill>
                <a:latin typeface="+mn-lt"/>
              </a:rPr>
              <a:t>A semaphore may be initialized to a nonnegative integer value</a:t>
            </a:r>
          </a:p>
          <a:p>
            <a:pPr marL="919163" lvl="0" indent="-457200">
              <a:spcBef>
                <a:spcPts val="1200"/>
              </a:spcBef>
              <a:buFont typeface="+mj-lt"/>
              <a:buAutoNum type="arabicParenR"/>
            </a:pPr>
            <a:r>
              <a:rPr lang="en-US" sz="2100" dirty="0">
                <a:solidFill>
                  <a:schemeClr val="bg2">
                    <a:lumMod val="25000"/>
                  </a:schemeClr>
                </a:solidFill>
                <a:latin typeface="+mn-lt"/>
              </a:rPr>
              <a:t>The </a:t>
            </a:r>
            <a:r>
              <a:rPr lang="en-US" sz="2100" dirty="0" err="1">
                <a:solidFill>
                  <a:schemeClr val="bg2">
                    <a:lumMod val="25000"/>
                  </a:schemeClr>
                </a:solidFill>
                <a:latin typeface="+mn-lt"/>
              </a:rPr>
              <a:t>semWait</a:t>
            </a:r>
            <a:r>
              <a:rPr lang="en-US" sz="2100" dirty="0">
                <a:solidFill>
                  <a:schemeClr val="bg2">
                    <a:lumMod val="25000"/>
                  </a:schemeClr>
                </a:solidFill>
                <a:latin typeface="+mn-lt"/>
              </a:rPr>
              <a:t> operation decrements the semaphore value</a:t>
            </a:r>
            <a:r>
              <a:rPr lang="tr-TR" sz="2100" dirty="0">
                <a:solidFill>
                  <a:schemeClr val="bg2">
                    <a:lumMod val="25000"/>
                  </a:schemeClr>
                </a:solidFill>
                <a:latin typeface="+mn-lt"/>
              </a:rPr>
              <a:t>. </a:t>
            </a:r>
            <a:r>
              <a:rPr lang="en-US" sz="2100" dirty="0">
                <a:solidFill>
                  <a:schemeClr val="bg2">
                    <a:lumMod val="25000"/>
                  </a:schemeClr>
                </a:solidFill>
                <a:latin typeface="+mn-lt"/>
              </a:rPr>
              <a:t>If the value becomes negative, then the process executing the </a:t>
            </a:r>
            <a:r>
              <a:rPr lang="en-US" sz="2100" dirty="0" err="1">
                <a:solidFill>
                  <a:schemeClr val="bg2">
                    <a:lumMod val="25000"/>
                  </a:schemeClr>
                </a:solidFill>
                <a:latin typeface="+mn-lt"/>
              </a:rPr>
              <a:t>semWait</a:t>
            </a:r>
            <a:r>
              <a:rPr lang="en-US" sz="2100" dirty="0">
                <a:solidFill>
                  <a:schemeClr val="bg2">
                    <a:lumMod val="25000"/>
                  </a:schemeClr>
                </a:solidFill>
                <a:latin typeface="+mn-lt"/>
              </a:rPr>
              <a:t> is blocked.</a:t>
            </a:r>
            <a:r>
              <a:rPr lang="tr-TR" sz="2100" dirty="0">
                <a:solidFill>
                  <a:schemeClr val="bg2">
                    <a:lumMod val="25000"/>
                  </a:schemeClr>
                </a:solidFill>
                <a:latin typeface="+mn-lt"/>
              </a:rPr>
              <a:t> </a:t>
            </a:r>
            <a:r>
              <a:rPr lang="en-US" sz="2100" dirty="0">
                <a:solidFill>
                  <a:schemeClr val="bg2">
                    <a:lumMod val="25000"/>
                  </a:schemeClr>
                </a:solidFill>
                <a:latin typeface="+mn-lt"/>
              </a:rPr>
              <a:t>Otherwise, the process continues execution.</a:t>
            </a:r>
          </a:p>
          <a:p>
            <a:pPr marL="919163" lvl="0" indent="-457200">
              <a:spcBef>
                <a:spcPts val="1200"/>
              </a:spcBef>
              <a:buFont typeface="+mj-lt"/>
              <a:buAutoNum type="arabicParenR"/>
            </a:pPr>
            <a:r>
              <a:rPr lang="en-US" sz="2100" dirty="0">
                <a:solidFill>
                  <a:schemeClr val="bg2">
                    <a:lumMod val="25000"/>
                  </a:schemeClr>
                </a:solidFill>
                <a:latin typeface="+mn-lt"/>
              </a:rPr>
              <a:t>The </a:t>
            </a:r>
            <a:r>
              <a:rPr lang="en-US" sz="2100" dirty="0" err="1">
                <a:solidFill>
                  <a:schemeClr val="bg2">
                    <a:lumMod val="25000"/>
                  </a:schemeClr>
                </a:solidFill>
                <a:latin typeface="+mn-lt"/>
              </a:rPr>
              <a:t>semSignal</a:t>
            </a:r>
            <a:r>
              <a:rPr lang="en-US" sz="2100" dirty="0">
                <a:solidFill>
                  <a:schemeClr val="bg2">
                    <a:lumMod val="25000"/>
                  </a:schemeClr>
                </a:solidFill>
                <a:latin typeface="+mn-lt"/>
              </a:rPr>
              <a:t> operation increments the semaphore value</a:t>
            </a:r>
            <a:r>
              <a:rPr lang="tr-TR" sz="2100" dirty="0">
                <a:solidFill>
                  <a:schemeClr val="bg2">
                    <a:lumMod val="25000"/>
                  </a:schemeClr>
                </a:solidFill>
                <a:latin typeface="+mn-lt"/>
              </a:rPr>
              <a:t>. </a:t>
            </a:r>
            <a:r>
              <a:rPr lang="en-US" sz="2100" dirty="0">
                <a:solidFill>
                  <a:schemeClr val="bg2">
                    <a:lumMod val="25000"/>
                  </a:schemeClr>
                </a:solidFill>
                <a:latin typeface="+mn-lt"/>
              </a:rPr>
              <a:t>If the resulting value is less than or equal to zero, then a process blocked by a </a:t>
            </a:r>
            <a:r>
              <a:rPr lang="en-US" sz="2100" dirty="0" err="1">
                <a:solidFill>
                  <a:schemeClr val="bg2">
                    <a:lumMod val="25000"/>
                  </a:schemeClr>
                </a:solidFill>
                <a:latin typeface="+mn-lt"/>
              </a:rPr>
              <a:t>semWait</a:t>
            </a:r>
            <a:r>
              <a:rPr lang="en-US" sz="2100" dirty="0">
                <a:solidFill>
                  <a:schemeClr val="bg2">
                    <a:lumMod val="25000"/>
                  </a:schemeClr>
                </a:solidFill>
                <a:latin typeface="+mn-lt"/>
              </a:rPr>
              <a:t> operation, if any, is unblocked</a:t>
            </a:r>
          </a:p>
          <a:p>
            <a:endParaRPr lang="en-US" dirty="0"/>
          </a:p>
        </p:txBody>
      </p:sp>
      <p:sp>
        <p:nvSpPr>
          <p:cNvPr id="6" name="Footer Placeholder 5"/>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5400" b="1" spc="200" dirty="0">
                <a:ln w="1905"/>
                <a:solidFill>
                  <a:schemeClr val="bg2">
                    <a:lumMod val="10000"/>
                  </a:schemeClr>
                </a:solidFill>
                <a:effectLst>
                  <a:innerShdw blurRad="69850" dist="43180" dir="5400000">
                    <a:srgbClr val="000000">
                      <a:alpha val="65000"/>
                    </a:srgbClr>
                  </a:innerShdw>
                </a:effectLst>
              </a:rPr>
              <a:t>Consequences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54113180"/>
              </p:ext>
            </p:extLst>
          </p:nvPr>
        </p:nvGraphicFramePr>
        <p:xfrm>
          <a:off x="498391" y="2286000"/>
          <a:ext cx="8104187"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TextBox 14"/>
          <p:cNvSpPr txBox="1"/>
          <p:nvPr/>
        </p:nvSpPr>
        <p:spPr>
          <a:xfrm>
            <a:off x="393350" y="696756"/>
            <a:ext cx="1359249" cy="5704043"/>
          </a:xfrm>
          <a:prstGeom prst="rect">
            <a:avLst/>
          </a:prstGeom>
        </p:spPr>
        <p:txBody>
          <a:bodyPr wrap="square" rtlCol="0">
            <a:spAutoFit/>
          </a:bodyPr>
          <a:lstStyle/>
          <a:p>
            <a:endParaRPr lang="en-US" dirty="0"/>
          </a:p>
        </p:txBody>
      </p:sp>
      <p:sp useBgFill="1">
        <p:nvSpPr>
          <p:cNvPr id="16" name="TextBox 15"/>
          <p:cNvSpPr txBox="1"/>
          <p:nvPr/>
        </p:nvSpPr>
        <p:spPr>
          <a:xfrm>
            <a:off x="1371600" y="5943600"/>
            <a:ext cx="7391400" cy="457200"/>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pic>
        <p:nvPicPr>
          <p:cNvPr id="7" name="Picture 6" descr="f0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5294" t="6364" r="3529" b="50000"/>
              <a:stretch>
                <a:fillRect/>
              </a:stretch>
            </p:blipFill>
          </mc:Choice>
          <mc:Fallback>
            <p:blipFill>
              <a:blip r:embed="rId4"/>
              <a:srcRect l="15294" t="6364" r="3529" b="50000"/>
              <a:stretch>
                <a:fillRect/>
              </a:stretch>
            </p:blipFill>
          </mc:Fallback>
        </mc:AlternateContent>
        <p:spPr>
          <a:xfrm>
            <a:off x="80186" y="381000"/>
            <a:ext cx="9063814" cy="6305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CD3566-189E-4B98-84E2-5DF58784D4F8}" type="slidenum">
              <a:rPr lang="en-US">
                <a:solidFill>
                  <a:srgbClr val="FF9966"/>
                </a:solidFill>
              </a:rPr>
              <a:pPr/>
              <a:t>38</a:t>
            </a:fld>
            <a:endParaRPr lang="en-US">
              <a:solidFill>
                <a:srgbClr val="FF9966"/>
              </a:solidFill>
            </a:endParaRPr>
          </a:p>
        </p:txBody>
      </p:sp>
      <p:sp>
        <p:nvSpPr>
          <p:cNvPr id="48130" name="Rectangle 2"/>
          <p:cNvSpPr>
            <a:spLocks noGrp="1" noChangeArrowheads="1"/>
          </p:cNvSpPr>
          <p:nvPr>
            <p:ph type="title"/>
          </p:nvPr>
        </p:nvSpPr>
        <p:spPr>
          <a:xfrm>
            <a:off x="1030288" y="325438"/>
            <a:ext cx="7885112" cy="741362"/>
          </a:xfrm>
        </p:spPr>
        <p:txBody>
          <a:bodyPr/>
          <a:lstStyle/>
          <a:p>
            <a:r>
              <a:rPr lang="en-US"/>
              <a:t>Semaphores: observations</a:t>
            </a:r>
          </a:p>
        </p:txBody>
      </p:sp>
      <p:sp>
        <p:nvSpPr>
          <p:cNvPr id="48131" name="Rectangle 3"/>
          <p:cNvSpPr>
            <a:spLocks noGrp="1" noChangeArrowheads="1"/>
          </p:cNvSpPr>
          <p:nvPr>
            <p:ph type="body" idx="1"/>
          </p:nvPr>
        </p:nvSpPr>
        <p:spPr>
          <a:xfrm>
            <a:off x="1028700" y="1219200"/>
            <a:ext cx="7886700" cy="5486400"/>
          </a:xfrm>
        </p:spPr>
        <p:txBody>
          <a:bodyPr/>
          <a:lstStyle/>
          <a:p>
            <a:r>
              <a:rPr lang="en-US" sz="2600"/>
              <a:t>When S.count &gt;=0:  the number of processes that can execute wait(S) without being blocked = S.count</a:t>
            </a:r>
          </a:p>
          <a:p>
            <a:r>
              <a:rPr lang="en-US" sz="2600"/>
              <a:t>When S.count&lt;0: the number of processes waiting on S is = |S.count|</a:t>
            </a:r>
          </a:p>
          <a:p>
            <a:r>
              <a:rPr lang="en-US" sz="2600"/>
              <a:t>Atomicity and mutual exclusion: no 2 process can be in wait(S) and signal(S) (on the same S) at the same time (even with multiple CPUs)</a:t>
            </a:r>
          </a:p>
          <a:p>
            <a:r>
              <a:rPr lang="en-US" sz="2600"/>
              <a:t>Hence the blocks of code defining wait(S) and signal(S) are, in fact, critical sections</a:t>
            </a:r>
          </a:p>
        </p:txBody>
      </p:sp>
    </p:spTree>
    <p:extLst>
      <p:ext uri="{BB962C8B-B14F-4D97-AF65-F5344CB8AC3E}">
        <p14:creationId xmlns:p14="http://schemas.microsoft.com/office/powerpoint/2010/main" val="2272307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6ECA69-56B1-4311-BE8E-47562ABF80AB}" type="slidenum">
              <a:rPr lang="en-US">
                <a:solidFill>
                  <a:srgbClr val="FF9966"/>
                </a:solidFill>
              </a:rPr>
              <a:pPr/>
              <a:t>39</a:t>
            </a:fld>
            <a:endParaRPr lang="en-US">
              <a:solidFill>
                <a:srgbClr val="FF9966"/>
              </a:solidFill>
            </a:endParaRPr>
          </a:p>
        </p:txBody>
      </p:sp>
      <p:sp>
        <p:nvSpPr>
          <p:cNvPr id="49154" name="Rectangle 2"/>
          <p:cNvSpPr>
            <a:spLocks noGrp="1" noChangeArrowheads="1"/>
          </p:cNvSpPr>
          <p:nvPr>
            <p:ph type="title"/>
          </p:nvPr>
        </p:nvSpPr>
        <p:spPr/>
        <p:txBody>
          <a:bodyPr/>
          <a:lstStyle/>
          <a:p>
            <a:r>
              <a:rPr lang="en-US"/>
              <a:t>Semaphores: observations</a:t>
            </a:r>
          </a:p>
        </p:txBody>
      </p:sp>
      <p:sp>
        <p:nvSpPr>
          <p:cNvPr id="49155" name="Rectangle 3"/>
          <p:cNvSpPr>
            <a:spLocks noGrp="1" noChangeArrowheads="1"/>
          </p:cNvSpPr>
          <p:nvPr>
            <p:ph type="body" idx="1"/>
          </p:nvPr>
        </p:nvSpPr>
        <p:spPr>
          <a:xfrm>
            <a:off x="1028700" y="1635125"/>
            <a:ext cx="7886700" cy="4079875"/>
          </a:xfrm>
        </p:spPr>
        <p:txBody>
          <a:bodyPr/>
          <a:lstStyle/>
          <a:p>
            <a:r>
              <a:rPr lang="en-US"/>
              <a:t>The critical sections defined by wait(S) and signal(S) are very short: typically 10 instructions</a:t>
            </a:r>
          </a:p>
          <a:p>
            <a:r>
              <a:rPr lang="en-US"/>
              <a:t>Solutions:</a:t>
            </a:r>
          </a:p>
          <a:p>
            <a:pPr lvl="1"/>
            <a:r>
              <a:rPr lang="en-US"/>
              <a:t>uniprocessor: disable interrupts during these operations (ie: for a very short period). This does not work on a multiprocessor machine.</a:t>
            </a:r>
          </a:p>
          <a:p>
            <a:pPr lvl="1"/>
            <a:r>
              <a:rPr lang="en-US"/>
              <a:t>multiprocessor: use previous software or hardware schemes. The amount of busy waiting should be small.</a:t>
            </a:r>
          </a:p>
          <a:p>
            <a:endParaRPr lang="en-US"/>
          </a:p>
        </p:txBody>
      </p:sp>
    </p:spTree>
    <p:extLst>
      <p:ext uri="{BB962C8B-B14F-4D97-AF65-F5344CB8AC3E}">
        <p14:creationId xmlns:p14="http://schemas.microsoft.com/office/powerpoint/2010/main" val="216797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22" name="Object 6"/>
          <p:cNvGraphicFramePr>
            <a:graphicFrameLocks noChangeAspect="1"/>
          </p:cNvGraphicFramePr>
          <p:nvPr/>
        </p:nvGraphicFramePr>
        <p:xfrm>
          <a:off x="457200" y="609600"/>
          <a:ext cx="7175500" cy="5881273"/>
        </p:xfrm>
        <a:graphic>
          <a:graphicData uri="http://schemas.openxmlformats.org/presentationml/2006/ole">
            <mc:AlternateContent xmlns:mc="http://schemas.openxmlformats.org/markup-compatibility/2006">
              <mc:Choice xmlns:v="urn:schemas-microsoft-com:vml" Requires="v">
                <p:oleObj spid="_x0000_s34880" name="Document" r:id="rId4" imgW="24482540" imgH="20063492" progId="Word.Document.12">
                  <p:embed/>
                </p:oleObj>
              </mc:Choice>
              <mc:Fallback>
                <p:oleObj name="Document" r:id="rId4" imgW="24482540" imgH="20063492" progId="Word.Document.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9600"/>
                        <a:ext cx="7175500" cy="588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TextBox 29"/>
          <p:cNvSpPr txBox="1"/>
          <p:nvPr/>
        </p:nvSpPr>
        <p:spPr>
          <a:xfrm>
            <a:off x="381000" y="609600"/>
            <a:ext cx="7391400" cy="228600"/>
          </a:xfrm>
          <a:prstGeom prst="rect">
            <a:avLst/>
          </a:prstGeom>
          <a:blipFill rotWithShape="1">
            <a:blip r:embed="rId6"/>
            <a:tile tx="0" ty="0" sx="100000" sy="100000" flip="none" algn="tl"/>
          </a:blipFill>
        </p:spPr>
        <p:txBody>
          <a:bodyPr wrap="square" rtlCol="0">
            <a:spAutoFit/>
          </a:bodyPr>
          <a:lstStyle/>
          <a:p>
            <a:endParaRPr lang="en-US" dirty="0"/>
          </a:p>
        </p:txBody>
      </p:sp>
      <p:sp>
        <p:nvSpPr>
          <p:cNvPr id="14" name="Rectangle 13"/>
          <p:cNvSpPr/>
          <p:nvPr/>
        </p:nvSpPr>
        <p:spPr>
          <a:xfrm>
            <a:off x="7543800" y="2209800"/>
            <a:ext cx="1295400" cy="1723549"/>
          </a:xfrm>
          <a:prstGeom prst="rect">
            <a:avLst/>
          </a:prstGeom>
        </p:spPr>
        <p:txBody>
          <a:bodyPr wrap="square">
            <a:spAutoFit/>
          </a:bodyPr>
          <a:lstStyle/>
          <a:p>
            <a:pPr algn="ctr"/>
            <a:r>
              <a:rPr lang="en-US" b="1" dirty="0">
                <a:latin typeface="+mn-lt"/>
              </a:rPr>
              <a:t>Table 5.1   </a:t>
            </a:r>
          </a:p>
          <a:p>
            <a:pPr algn="ctr"/>
            <a:endParaRPr lang="en-US" b="1" dirty="0">
              <a:latin typeface="+mn-lt"/>
            </a:endParaRPr>
          </a:p>
          <a:p>
            <a:pPr algn="ctr"/>
            <a:r>
              <a:rPr lang="en-US" sz="1400" b="1" dirty="0">
                <a:latin typeface="+mn-lt"/>
              </a:rPr>
              <a:t>Some Key Terms Related </a:t>
            </a:r>
          </a:p>
          <a:p>
            <a:pPr algn="ctr"/>
            <a:r>
              <a:rPr lang="en-US" sz="1400" b="1" dirty="0">
                <a:latin typeface="+mn-lt"/>
              </a:rPr>
              <a:t>to Concurrency </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cxnSp>
        <p:nvCxnSpPr>
          <p:cNvPr id="7" name="Straight Connector 6"/>
          <p:cNvCxnSpPr/>
          <p:nvPr/>
        </p:nvCxnSpPr>
        <p:spPr>
          <a:xfrm>
            <a:off x="533400" y="1982788"/>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3400" y="28194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3400" y="34290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3400" y="42672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3400" y="51054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3400" y="59436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836612" y="3658394"/>
            <a:ext cx="5484812"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B789C3C1-6FCB-4750-8EC7-BEFEB7DEF5EE}" type="slidenum">
              <a:rPr lang="en-US">
                <a:solidFill>
                  <a:srgbClr val="FF9966"/>
                </a:solidFill>
              </a:rPr>
              <a:pPr/>
              <a:t>40</a:t>
            </a:fld>
            <a:endParaRPr lang="en-US">
              <a:solidFill>
                <a:srgbClr val="FF9966"/>
              </a:solidFill>
            </a:endParaRPr>
          </a:p>
        </p:txBody>
      </p:sp>
      <p:sp>
        <p:nvSpPr>
          <p:cNvPr id="50178" name="Rectangle 2"/>
          <p:cNvSpPr>
            <a:spLocks noGrp="1" noChangeArrowheads="1"/>
          </p:cNvSpPr>
          <p:nvPr>
            <p:ph type="title"/>
          </p:nvPr>
        </p:nvSpPr>
        <p:spPr/>
        <p:txBody>
          <a:bodyPr/>
          <a:lstStyle/>
          <a:p>
            <a:r>
              <a:rPr lang="en-US"/>
              <a:t>Using semaphores for solving critical section problems </a:t>
            </a:r>
          </a:p>
        </p:txBody>
      </p:sp>
      <p:sp>
        <p:nvSpPr>
          <p:cNvPr id="50179" name="Rectangle 3"/>
          <p:cNvSpPr>
            <a:spLocks noGrp="1" noChangeArrowheads="1"/>
          </p:cNvSpPr>
          <p:nvPr>
            <p:ph type="body" sz="half" idx="1"/>
          </p:nvPr>
        </p:nvSpPr>
        <p:spPr>
          <a:xfrm>
            <a:off x="1295400" y="1752600"/>
            <a:ext cx="3924300" cy="3698875"/>
          </a:xfrm>
        </p:spPr>
        <p:txBody>
          <a:bodyPr/>
          <a:lstStyle/>
          <a:p>
            <a:r>
              <a:rPr lang="en-US" sz="2400"/>
              <a:t>For n processes</a:t>
            </a:r>
          </a:p>
          <a:p>
            <a:r>
              <a:rPr lang="en-US" sz="2400"/>
              <a:t>Initialize S.count to 1</a:t>
            </a:r>
          </a:p>
          <a:p>
            <a:r>
              <a:rPr lang="en-US" sz="2400"/>
              <a:t>Then only 1 process is allowed into CS (mutual exclusion)</a:t>
            </a:r>
          </a:p>
          <a:p>
            <a:r>
              <a:rPr lang="en-US" sz="2400"/>
              <a:t>To allow k processes into CS, we initialize S.count to k</a:t>
            </a:r>
          </a:p>
        </p:txBody>
      </p:sp>
      <p:sp>
        <p:nvSpPr>
          <p:cNvPr id="50181" name="Rectangle 5"/>
          <p:cNvSpPr>
            <a:spLocks noChangeArrowheads="1"/>
          </p:cNvSpPr>
          <p:nvPr/>
        </p:nvSpPr>
        <p:spPr bwMode="auto">
          <a:xfrm>
            <a:off x="6019800" y="2133600"/>
            <a:ext cx="23749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rgbClr val="009999"/>
                </a:solidFill>
                <a:latin typeface="Courier New" panose="02070309020205020404" pitchFamily="49" charset="0"/>
              </a:rPr>
              <a:t>Process Pi:</a:t>
            </a:r>
          </a:p>
          <a:p>
            <a:pPr eaLnBrk="0" hangingPunct="0"/>
            <a:r>
              <a:rPr lang="en-US" sz="2400" b="1">
                <a:solidFill>
                  <a:srgbClr val="009999"/>
                </a:solidFill>
                <a:latin typeface="Courier New" panose="02070309020205020404" pitchFamily="49" charset="0"/>
              </a:rPr>
              <a:t>repeat</a:t>
            </a:r>
          </a:p>
          <a:p>
            <a:pPr eaLnBrk="0" hangingPunct="0"/>
            <a:r>
              <a:rPr lang="en-US" sz="2400" b="1">
                <a:solidFill>
                  <a:srgbClr val="009999"/>
                </a:solidFill>
                <a:latin typeface="Courier New" panose="02070309020205020404" pitchFamily="49" charset="0"/>
              </a:rPr>
              <a:t>  </a:t>
            </a:r>
            <a:r>
              <a:rPr lang="en-US" sz="2400" b="1">
                <a:solidFill>
                  <a:srgbClr val="FF9966"/>
                </a:solidFill>
                <a:latin typeface="Courier New" panose="02070309020205020404" pitchFamily="49" charset="0"/>
              </a:rPr>
              <a:t>wait(S);</a:t>
            </a:r>
            <a:endParaRPr lang="en-US" sz="2400" b="1">
              <a:solidFill>
                <a:srgbClr val="009999"/>
              </a:solidFill>
              <a:latin typeface="Courier New" panose="02070309020205020404" pitchFamily="49" charset="0"/>
            </a:endParaRPr>
          </a:p>
          <a:p>
            <a:pPr eaLnBrk="0" hangingPunct="0"/>
            <a:r>
              <a:rPr lang="en-US" sz="2400" b="1">
                <a:solidFill>
                  <a:srgbClr val="009999"/>
                </a:solidFill>
                <a:latin typeface="Courier New" panose="02070309020205020404" pitchFamily="49" charset="0"/>
              </a:rPr>
              <a:t>   CS</a:t>
            </a:r>
          </a:p>
          <a:p>
            <a:pPr eaLnBrk="0" hangingPunct="0"/>
            <a:r>
              <a:rPr lang="en-US" sz="2400" b="1">
                <a:solidFill>
                  <a:srgbClr val="009999"/>
                </a:solidFill>
                <a:latin typeface="Courier New" panose="02070309020205020404" pitchFamily="49" charset="0"/>
              </a:rPr>
              <a:t>  </a:t>
            </a:r>
            <a:r>
              <a:rPr lang="en-US" sz="2400" b="1">
                <a:solidFill>
                  <a:srgbClr val="FF9966"/>
                </a:solidFill>
                <a:latin typeface="Courier New" panose="02070309020205020404" pitchFamily="49" charset="0"/>
              </a:rPr>
              <a:t>signal(S);</a:t>
            </a:r>
            <a:endParaRPr lang="en-US" sz="2400" b="1">
              <a:solidFill>
                <a:srgbClr val="009999"/>
              </a:solidFill>
              <a:latin typeface="Courier New" panose="02070309020205020404" pitchFamily="49" charset="0"/>
            </a:endParaRPr>
          </a:p>
          <a:p>
            <a:pPr eaLnBrk="0" hangingPunct="0"/>
            <a:r>
              <a:rPr lang="en-US" sz="2400" b="1">
                <a:solidFill>
                  <a:srgbClr val="009999"/>
                </a:solidFill>
                <a:latin typeface="Courier New" panose="02070309020205020404" pitchFamily="49" charset="0"/>
              </a:rPr>
              <a:t>   RS</a:t>
            </a:r>
          </a:p>
          <a:p>
            <a:pPr eaLnBrk="0" hangingPunct="0"/>
            <a:r>
              <a:rPr lang="en-US" sz="2400" b="1">
                <a:solidFill>
                  <a:srgbClr val="009999"/>
                </a:solidFill>
                <a:latin typeface="Courier New" panose="02070309020205020404" pitchFamily="49" charset="0"/>
              </a:rPr>
              <a:t>forever</a:t>
            </a:r>
          </a:p>
        </p:txBody>
      </p:sp>
    </p:spTree>
    <p:extLst>
      <p:ext uri="{BB962C8B-B14F-4D97-AF65-F5344CB8AC3E}">
        <p14:creationId xmlns:p14="http://schemas.microsoft.com/office/powerpoint/2010/main" val="2142051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DA42B789-03FF-4979-9CAD-52AA3BA6BFE4}" type="slidenum">
              <a:rPr lang="en-US">
                <a:solidFill>
                  <a:srgbClr val="FF9966"/>
                </a:solidFill>
              </a:rPr>
              <a:pPr/>
              <a:t>41</a:t>
            </a:fld>
            <a:endParaRPr lang="en-US">
              <a:solidFill>
                <a:srgbClr val="FF9966"/>
              </a:solidFill>
            </a:endParaRPr>
          </a:p>
        </p:txBody>
      </p:sp>
      <p:sp>
        <p:nvSpPr>
          <p:cNvPr id="52226" name="Rectangle 2"/>
          <p:cNvSpPr>
            <a:spLocks noGrp="1" noChangeArrowheads="1"/>
          </p:cNvSpPr>
          <p:nvPr>
            <p:ph type="title"/>
          </p:nvPr>
        </p:nvSpPr>
        <p:spPr/>
        <p:txBody>
          <a:bodyPr/>
          <a:lstStyle/>
          <a:p>
            <a:r>
              <a:rPr lang="en-US"/>
              <a:t>Using semaphores to synchronize processes</a:t>
            </a:r>
          </a:p>
        </p:txBody>
      </p:sp>
      <p:sp>
        <p:nvSpPr>
          <p:cNvPr id="52227" name="Rectangle 3"/>
          <p:cNvSpPr>
            <a:spLocks noGrp="1" noChangeArrowheads="1"/>
          </p:cNvSpPr>
          <p:nvPr>
            <p:ph type="body" sz="half" idx="1"/>
          </p:nvPr>
        </p:nvSpPr>
        <p:spPr>
          <a:xfrm>
            <a:off x="914400" y="1676400"/>
            <a:ext cx="3867150" cy="4460875"/>
          </a:xfrm>
        </p:spPr>
        <p:txBody>
          <a:bodyPr/>
          <a:lstStyle/>
          <a:p>
            <a:r>
              <a:rPr lang="en-US" sz="2400"/>
              <a:t>We have 2 processes: P1 and P2</a:t>
            </a:r>
          </a:p>
          <a:p>
            <a:r>
              <a:rPr lang="en-US" sz="2400"/>
              <a:t>Statement S1 in P1 needs to be performed before statement S2 in P2</a:t>
            </a:r>
          </a:p>
          <a:p>
            <a:r>
              <a:rPr lang="en-US" sz="2400"/>
              <a:t>Then define a semaphore “synch” </a:t>
            </a:r>
          </a:p>
          <a:p>
            <a:r>
              <a:rPr lang="en-US" sz="2400"/>
              <a:t>Initialize synch to 0</a:t>
            </a:r>
          </a:p>
        </p:txBody>
      </p:sp>
      <p:sp>
        <p:nvSpPr>
          <p:cNvPr id="52230" name="Rectangle 6"/>
          <p:cNvSpPr>
            <a:spLocks noGrp="1" noChangeArrowheads="1"/>
          </p:cNvSpPr>
          <p:nvPr>
            <p:ph type="body" sz="half" idx="2"/>
          </p:nvPr>
        </p:nvSpPr>
        <p:spPr>
          <a:xfrm>
            <a:off x="4876800" y="1635125"/>
            <a:ext cx="4038600" cy="4460875"/>
          </a:xfrm>
        </p:spPr>
        <p:txBody>
          <a:bodyPr/>
          <a:lstStyle/>
          <a:p>
            <a:r>
              <a:rPr lang="en-US" sz="2400"/>
              <a:t>Proper synchronization is achieved by having in P1: </a:t>
            </a:r>
          </a:p>
          <a:p>
            <a:pPr lvl="1">
              <a:buFont typeface="Monotype Sorts" pitchFamily="2" charset="2"/>
              <a:buChar char=" "/>
            </a:pPr>
            <a:r>
              <a:rPr lang="en-US" sz="2200"/>
              <a:t>S1;</a:t>
            </a:r>
          </a:p>
          <a:p>
            <a:pPr lvl="1">
              <a:buFont typeface="Monotype Sorts" pitchFamily="2" charset="2"/>
              <a:buChar char=" "/>
            </a:pPr>
            <a:r>
              <a:rPr lang="en-US" sz="2200"/>
              <a:t>signal(synch);</a:t>
            </a:r>
          </a:p>
          <a:p>
            <a:endParaRPr lang="en-US" sz="2400"/>
          </a:p>
          <a:p>
            <a:r>
              <a:rPr lang="en-US" sz="2400"/>
              <a:t>And having in P2:</a:t>
            </a:r>
          </a:p>
          <a:p>
            <a:pPr lvl="1">
              <a:buFont typeface="Monotype Sorts" pitchFamily="2" charset="2"/>
              <a:buChar char=" "/>
            </a:pPr>
            <a:r>
              <a:rPr lang="en-US" sz="2200"/>
              <a:t>wait(synch);</a:t>
            </a:r>
          </a:p>
          <a:p>
            <a:pPr lvl="1">
              <a:buFont typeface="Monotype Sorts" pitchFamily="2" charset="2"/>
              <a:buChar char=" "/>
            </a:pPr>
            <a:r>
              <a:rPr lang="en-US" sz="2200"/>
              <a:t>S2;</a:t>
            </a:r>
          </a:p>
        </p:txBody>
      </p:sp>
    </p:spTree>
    <p:extLst>
      <p:ext uri="{BB962C8B-B14F-4D97-AF65-F5344CB8AC3E}">
        <p14:creationId xmlns:p14="http://schemas.microsoft.com/office/powerpoint/2010/main" val="3748301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pic>
        <p:nvPicPr>
          <p:cNvPr id="5" name="Picture 4" descr="f0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6471" t="7273" r="4706" b="44545"/>
              <a:stretch>
                <a:fillRect/>
              </a:stretch>
            </p:blipFill>
          </mc:Choice>
          <mc:Fallback>
            <p:blipFill>
              <a:blip r:embed="rId4"/>
              <a:srcRect l="16471" t="7273" r="4706" b="44545"/>
              <a:stretch>
                <a:fillRect/>
              </a:stretch>
            </p:blipFill>
          </mc:Fallback>
        </mc:AlternateContent>
        <p:spPr>
          <a:xfrm>
            <a:off x="685800" y="408281"/>
            <a:ext cx="8153399" cy="6449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r>
              <a:rPr lang="en-NZ" b="1" dirty="0">
                <a:ln w="10541" cmpd="sng">
                  <a:solidFill>
                    <a:schemeClr val="accent1">
                      <a:shade val="88000"/>
                      <a:satMod val="110000"/>
                    </a:schemeClr>
                  </a:solidFill>
                  <a:prstDash val="solid"/>
                </a:ln>
                <a:solidFill>
                  <a:schemeClr val="accent6">
                    <a:lumMod val="50000"/>
                  </a:schemeClr>
                </a:solidFill>
                <a:effectLst/>
              </a:rPr>
              <a:t>Strong/Weak Semaphores</a:t>
            </a:r>
          </a:p>
        </p:txBody>
      </p:sp>
      <p:sp>
        <p:nvSpPr>
          <p:cNvPr id="3" name="Content Placeholder 2"/>
          <p:cNvSpPr>
            <a:spLocks noGrp="1"/>
          </p:cNvSpPr>
          <p:nvPr>
            <p:ph sz="half" idx="1"/>
          </p:nvPr>
        </p:nvSpPr>
        <p:spPr>
          <a:xfrm>
            <a:off x="381000" y="2209799"/>
            <a:ext cx="9067800" cy="609601"/>
          </a:xfrm>
        </p:spPr>
        <p:txBody>
          <a:bodyPr>
            <a:noAutofit/>
          </a:bodyPr>
          <a:lstStyle/>
          <a:p>
            <a:pPr>
              <a:buClr>
                <a:schemeClr val="accent1">
                  <a:lumMod val="75000"/>
                </a:schemeClr>
              </a:buClr>
              <a:buSzPct val="92000"/>
              <a:buFont typeface="Wingdings" charset="2"/>
              <a:buChar char="❋"/>
            </a:pPr>
            <a:r>
              <a:rPr lang="en-NZ" sz="2400" dirty="0"/>
              <a:t>A queue is used to hold processes waiting on the semaphore</a:t>
            </a:r>
          </a:p>
          <a:p>
            <a:endParaRPr lang="en-NZ" sz="2800" dirty="0"/>
          </a:p>
        </p:txBody>
      </p:sp>
      <p:graphicFrame>
        <p:nvGraphicFramePr>
          <p:cNvPr id="4" name="Diagram 3"/>
          <p:cNvGraphicFramePr/>
          <p:nvPr>
            <p:extLst>
              <p:ext uri="{D42A27DB-BD31-4B8C-83A1-F6EECF244321}">
                <p14:modId xmlns:p14="http://schemas.microsoft.com/office/powerpoint/2010/main" val="1850781847"/>
              </p:ext>
            </p:extLst>
          </p:nvPr>
        </p:nvGraphicFramePr>
        <p:xfrm>
          <a:off x="457200" y="2895600"/>
          <a:ext cx="8229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 </a:t>
            </a:r>
          </a:p>
        </p:txBody>
      </p:sp>
      <p:pic>
        <p:nvPicPr>
          <p:cNvPr id="4" name="Picture 3" descr="f0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909" b="11818"/>
              <a:stretch>
                <a:fillRect/>
              </a:stretch>
            </p:blipFill>
          </mc:Choice>
          <mc:Fallback>
            <p:blipFill>
              <a:blip r:embed="rId4"/>
              <a:srcRect t="909" b="11818"/>
              <a:stretch>
                <a:fillRect/>
              </a:stretch>
            </p:blipFill>
          </mc:Fallback>
        </mc:AlternateContent>
        <p:spPr>
          <a:xfrm>
            <a:off x="318246" y="685800"/>
            <a:ext cx="8673354" cy="4876800"/>
          </a:xfrm>
          <a:prstGeom prst="rect">
            <a:avLst/>
          </a:prstGeom>
        </p:spPr>
      </p:pic>
      <p:sp>
        <p:nvSpPr>
          <p:cNvPr id="2" name="Rectangle 1"/>
          <p:cNvSpPr/>
          <p:nvPr/>
        </p:nvSpPr>
        <p:spPr>
          <a:xfrm>
            <a:off x="318246" y="5475108"/>
            <a:ext cx="8673354" cy="1200329"/>
          </a:xfrm>
          <a:prstGeom prst="rect">
            <a:avLst/>
          </a:prstGeom>
        </p:spPr>
        <p:txBody>
          <a:bodyPr wrap="square">
            <a:spAutoFit/>
          </a:bodyPr>
          <a:lstStyle/>
          <a:p>
            <a:r>
              <a:rPr lang="en-US" dirty="0"/>
              <a:t>Figure 5.8  is an example of the operation of a strong semaphore. Here processes A, B, and C depend on a result from process D. Initially (1), A is running;</a:t>
            </a:r>
            <a:r>
              <a:rPr lang="tr-TR" dirty="0"/>
              <a:t> </a:t>
            </a:r>
            <a:r>
              <a:rPr lang="en-US" dirty="0"/>
              <a:t>B, C, and D are ready; and the semaphore count is 1, indicating that one of D’s results is available</a:t>
            </a:r>
            <a:endParaRPr lang="tr-TR" dirty="0"/>
          </a:p>
        </p:txBody>
      </p:sp>
    </p:spTree>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extBox 7"/>
          <p:cNvSpPr txBox="1"/>
          <p:nvPr/>
        </p:nvSpPr>
        <p:spPr>
          <a:xfrm>
            <a:off x="381000" y="685800"/>
            <a:ext cx="1219200" cy="4876800"/>
          </a:xfrm>
          <a:prstGeom prst="rect">
            <a:avLst/>
          </a:prstGeom>
        </p:spPr>
        <p:txBody>
          <a:bodyPr wrap="square" rtlCol="0">
            <a:spAutoFit/>
          </a:bodyPr>
          <a:lstStyle/>
          <a:p>
            <a:endParaRPr lang="en-US" dirty="0"/>
          </a:p>
        </p:txBody>
      </p:sp>
      <p:sp useBgFill="1">
        <p:nvSpPr>
          <p:cNvPr id="9" name="TextBox 8"/>
          <p:cNvSpPr txBox="1"/>
          <p:nvPr/>
        </p:nvSpPr>
        <p:spPr>
          <a:xfrm>
            <a:off x="1447800" y="5029201"/>
            <a:ext cx="7010400" cy="304799"/>
          </a:xfrm>
          <a:prstGeom prst="rect">
            <a:avLst/>
          </a:prstGeom>
        </p:spPr>
        <p:txBody>
          <a:bodyPr wrap="square" rtlCol="0">
            <a:spAutoFit/>
          </a:bodyPr>
          <a:lstStyle/>
          <a:p>
            <a:endParaRPr lang="en-US" dirty="0"/>
          </a:p>
        </p:txBody>
      </p:sp>
      <p:sp useBgFill="1">
        <p:nvSpPr>
          <p:cNvPr id="10" name="TextBox 9"/>
          <p:cNvSpPr txBox="1"/>
          <p:nvPr/>
        </p:nvSpPr>
        <p:spPr>
          <a:xfrm>
            <a:off x="1524000" y="685800"/>
            <a:ext cx="6781800" cy="369332"/>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pic>
        <p:nvPicPr>
          <p:cNvPr id="12" name="Picture 11" descr="f0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4118" t="8182" r="3529" b="54545"/>
              <a:stretch>
                <a:fillRect/>
              </a:stretch>
            </p:blipFill>
          </mc:Choice>
          <mc:Fallback>
            <p:blipFill>
              <a:blip r:embed="rId4"/>
              <a:srcRect l="14118" t="8182" r="3529" b="54545"/>
              <a:stretch>
                <a:fillRect/>
              </a:stretch>
            </p:blipFill>
          </mc:Fallback>
        </mc:AlternateContent>
        <p:spPr>
          <a:xfrm>
            <a:off x="-304800" y="609601"/>
            <a:ext cx="9782386" cy="4724400"/>
          </a:xfrm>
          <a:prstGeom prst="rect">
            <a:avLst/>
          </a:prstGeom>
        </p:spPr>
      </p:pic>
      <p:sp>
        <p:nvSpPr>
          <p:cNvPr id="2" name="Rectangle 1"/>
          <p:cNvSpPr/>
          <p:nvPr/>
        </p:nvSpPr>
        <p:spPr>
          <a:xfrm>
            <a:off x="318246" y="4964311"/>
            <a:ext cx="8597154" cy="1600438"/>
          </a:xfrm>
          <a:prstGeom prst="rect">
            <a:avLst/>
          </a:prstGeom>
        </p:spPr>
        <p:txBody>
          <a:bodyPr wrap="square">
            <a:spAutoFit/>
          </a:bodyPr>
          <a:lstStyle/>
          <a:p>
            <a:r>
              <a:rPr lang="en-US" sz="1400" dirty="0"/>
              <a:t>Figure 5.9 shows a straightforward solution to the mutual exclusion problem using a semaphore </a:t>
            </a:r>
            <a:r>
              <a:rPr lang="en-US" sz="1400" i="1" dirty="0"/>
              <a:t>s (compare Figure 5.4 ). Consider n processes, identified in the array P ( </a:t>
            </a:r>
            <a:r>
              <a:rPr lang="en-US" sz="1400" i="1" dirty="0" err="1"/>
              <a:t>i</a:t>
            </a:r>
            <a:r>
              <a:rPr lang="en-US" sz="1400" i="1" dirty="0"/>
              <a:t> ), all of which need access to the same resource. Each process has a critical section </a:t>
            </a:r>
            <a:r>
              <a:rPr lang="en-US" sz="1400" dirty="0"/>
              <a:t>used to access the resource. </a:t>
            </a:r>
            <a:endParaRPr lang="tr-TR" sz="1400" dirty="0"/>
          </a:p>
          <a:p>
            <a:pPr marL="285750" indent="-285750">
              <a:buFontTx/>
              <a:buChar char="-"/>
            </a:pPr>
            <a:r>
              <a:rPr lang="en-US" sz="1400" dirty="0"/>
              <a:t>In each process, a </a:t>
            </a:r>
            <a:r>
              <a:rPr lang="en-US" sz="1400" b="1" dirty="0" err="1"/>
              <a:t>semWait</a:t>
            </a:r>
            <a:r>
              <a:rPr lang="en-US" sz="1400" b="1" dirty="0"/>
              <a:t>(s) </a:t>
            </a:r>
            <a:r>
              <a:rPr lang="en-US" sz="1400" dirty="0"/>
              <a:t>is executed just before its critical section</a:t>
            </a:r>
            <a:r>
              <a:rPr lang="tr-TR" sz="1400" dirty="0"/>
              <a:t>. </a:t>
            </a:r>
          </a:p>
          <a:p>
            <a:pPr marL="285750" indent="-285750">
              <a:buFontTx/>
              <a:buChar char="-"/>
            </a:pPr>
            <a:r>
              <a:rPr lang="en-US" sz="1400" dirty="0"/>
              <a:t>When the process departs</a:t>
            </a:r>
            <a:r>
              <a:rPr lang="tr-TR" sz="1400" dirty="0"/>
              <a:t> </a:t>
            </a:r>
            <a:r>
              <a:rPr lang="tr-TR" sz="1400" dirty="0" err="1"/>
              <a:t>from</a:t>
            </a:r>
            <a:r>
              <a:rPr lang="tr-TR" sz="1400" dirty="0"/>
              <a:t> </a:t>
            </a:r>
            <a:r>
              <a:rPr lang="en-US" sz="1400" dirty="0"/>
              <a:t> its critical section , s is incremented</a:t>
            </a:r>
            <a:r>
              <a:rPr lang="tr-TR" sz="1400" dirty="0"/>
              <a:t> </a:t>
            </a:r>
            <a:r>
              <a:rPr lang="tr-TR" sz="1400" b="1" dirty="0" err="1"/>
              <a:t>semSignal</a:t>
            </a:r>
            <a:r>
              <a:rPr lang="tr-TR" sz="1400" b="1" dirty="0"/>
              <a:t>(s) </a:t>
            </a:r>
            <a:r>
              <a:rPr lang="en-US" sz="1400" b="1" dirty="0"/>
              <a:t> </a:t>
            </a:r>
            <a:r>
              <a:rPr lang="en-US" sz="1400" dirty="0"/>
              <a:t>and one of the blocked processes (if any) is removed from the queue of blocked processes associated with the semaphore and put in a Ready state.</a:t>
            </a:r>
            <a:endParaRPr lang="tr-TR" sz="14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057400"/>
            <a:ext cx="2209800" cy="533400"/>
          </a:xfrm>
          <a:prstGeom prst="rect">
            <a:avLst/>
          </a:prstGeom>
          <a:blipFill rotWithShape="1">
            <a:blip r:embed="rId3"/>
            <a:tile tx="0" ty="0" sx="100000" sy="100000" flip="none" algn="tl"/>
          </a:blipFill>
        </p:spPr>
        <p:txBody>
          <a:bodyPr wrap="square" rtlCol="0">
            <a:spAutoFit/>
          </a:bodyPr>
          <a:lstStyle/>
          <a:p>
            <a:endParaRPr lang="en-US" dirty="0"/>
          </a:p>
        </p:txBody>
      </p:sp>
      <p:sp>
        <p:nvSpPr>
          <p:cNvPr id="8" name="TextBox 7"/>
          <p:cNvSpPr txBox="1"/>
          <p:nvPr/>
        </p:nvSpPr>
        <p:spPr>
          <a:xfrm>
            <a:off x="381000" y="4038600"/>
            <a:ext cx="2209800" cy="533400"/>
          </a:xfrm>
          <a:prstGeom prst="rect">
            <a:avLst/>
          </a:prstGeom>
          <a:blipFill rotWithShape="1">
            <a:blip r:embed="rId3"/>
            <a:tile tx="0" ty="0" sx="100000" sy="100000" flip="none" algn="tl"/>
          </a:blipFill>
        </p:spPr>
        <p:txBody>
          <a:bodyPr wrap="square" rtlCol="0">
            <a:spAutoFit/>
          </a:bodyPr>
          <a:lstStyle/>
          <a:p>
            <a:endParaRPr lang="en-US" dirty="0"/>
          </a:p>
        </p:txBody>
      </p:sp>
      <p:sp>
        <p:nvSpPr>
          <p:cNvPr id="5" name="Footer Placeholder 4"/>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pic>
        <p:nvPicPr>
          <p:cNvPr id="6" name="Picture 5"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11818" b="20000"/>
              <a:stretch>
                <a:fillRect/>
              </a:stretch>
            </p:blipFill>
          </mc:Choice>
          <mc:Fallback>
            <p:blipFill>
              <a:blip r:embed="rId5"/>
              <a:srcRect t="11818" b="20000"/>
              <a:stretch>
                <a:fillRect/>
              </a:stretch>
            </p:blipFill>
          </mc:Fallback>
        </mc:AlternateContent>
        <p:spPr>
          <a:xfrm>
            <a:off x="-304800" y="457200"/>
            <a:ext cx="9906000" cy="5257800"/>
          </a:xfrm>
          <a:prstGeom prst="rect">
            <a:avLst/>
          </a:prstGeom>
        </p:spPr>
      </p:pic>
      <p:sp>
        <p:nvSpPr>
          <p:cNvPr id="2" name="Rectangle 1"/>
          <p:cNvSpPr/>
          <p:nvPr/>
        </p:nvSpPr>
        <p:spPr>
          <a:xfrm>
            <a:off x="304800" y="5715000"/>
            <a:ext cx="9448800" cy="646331"/>
          </a:xfrm>
          <a:prstGeom prst="rect">
            <a:avLst/>
          </a:prstGeom>
        </p:spPr>
        <p:txBody>
          <a:bodyPr wrap="square">
            <a:spAutoFit/>
          </a:bodyPr>
          <a:lstStyle/>
          <a:p>
            <a:r>
              <a:rPr lang="en-US" dirty="0"/>
              <a:t>In this example three</a:t>
            </a:r>
            <a:r>
              <a:rPr lang="tr-TR" dirty="0"/>
              <a:t> </a:t>
            </a:r>
            <a:r>
              <a:rPr lang="en-US" dirty="0"/>
              <a:t>processes (A, B, C) access a shared resource protected by the semaphore lock .</a:t>
            </a:r>
            <a:r>
              <a:rPr lang="tr-TR" dirty="0"/>
              <a:t> T</a:t>
            </a:r>
            <a:r>
              <a:rPr lang="en-US" dirty="0"/>
              <a:t>he semaphore</a:t>
            </a:r>
            <a:r>
              <a:rPr lang="tr-TR" dirty="0"/>
              <a:t> </a:t>
            </a:r>
            <a:r>
              <a:rPr lang="tr-TR" dirty="0" err="1"/>
              <a:t>initially</a:t>
            </a:r>
            <a:r>
              <a:rPr lang="en-US" dirty="0"/>
              <a:t> has a value of 1</a:t>
            </a:r>
            <a:r>
              <a:rPr lang="tr-TR" dirty="0"/>
              <a:t>.</a:t>
            </a:r>
            <a:r>
              <a:rPr lang="en-US" dirty="0"/>
              <a:t> </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24788" cy="685801"/>
          </a:xfrm>
        </p:spPr>
        <p:txBody>
          <a:bodyPr/>
          <a:lstStyle/>
          <a:p>
            <a:pPr algn="ctr"/>
            <a:r>
              <a:rPr lang="en-US" sz="4400" b="1" dirty="0">
                <a:solidFill>
                  <a:schemeClr val="accent6">
                    <a:lumMod val="50000"/>
                  </a:schemeClr>
                </a:solidFill>
              </a:rPr>
              <a:t>Producer/Consumer Problem</a:t>
            </a:r>
          </a:p>
        </p:txBody>
      </p:sp>
      <p:graphicFrame>
        <p:nvGraphicFramePr>
          <p:cNvPr id="5" name="Diagram 4"/>
          <p:cNvGraphicFramePr/>
          <p:nvPr>
            <p:extLst>
              <p:ext uri="{D42A27DB-BD31-4B8C-83A1-F6EECF244321}">
                <p14:modId xmlns:p14="http://schemas.microsoft.com/office/powerpoint/2010/main" val="2574665247"/>
              </p:ext>
            </p:extLst>
          </p:nvPr>
        </p:nvGraphicFramePr>
        <p:xfrm>
          <a:off x="533400" y="2133600"/>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pic>
        <p:nvPicPr>
          <p:cNvPr id="4" name="Picture 3"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818" t="17647" r="20909" b="22353"/>
              <a:stretch>
                <a:fillRect/>
              </a:stretch>
            </p:blipFill>
          </mc:Choice>
          <mc:Fallback>
            <p:blipFill>
              <a:blip r:embed="rId4"/>
              <a:srcRect l="11818" t="17647" r="20909" b="22353"/>
              <a:stretch>
                <a:fillRect/>
              </a:stretch>
            </p:blipFill>
          </mc:Fallback>
        </mc:AlternateContent>
        <p:spPr>
          <a:xfrm>
            <a:off x="304800" y="609600"/>
            <a:ext cx="8513553" cy="586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pic>
        <p:nvPicPr>
          <p:cNvPr id="5" name="Picture 4" descr="f1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9412" t="8182" r="4706" b="27273"/>
              <a:stretch>
                <a:fillRect/>
              </a:stretch>
            </p:blipFill>
          </mc:Choice>
          <mc:Fallback>
            <p:blipFill>
              <a:blip r:embed="rId4"/>
              <a:srcRect l="9412" t="8182" r="4706" b="27273"/>
              <a:stretch>
                <a:fillRect/>
              </a:stretch>
            </p:blipFill>
          </mc:Fallback>
        </mc:AlternateContent>
        <p:spPr>
          <a:xfrm>
            <a:off x="-152400" y="457200"/>
            <a:ext cx="9144000" cy="5410200"/>
          </a:xfrm>
          <a:prstGeom prst="rect">
            <a:avLst/>
          </a:prstGeom>
        </p:spPr>
      </p:pic>
      <p:sp>
        <p:nvSpPr>
          <p:cNvPr id="2" name="Rectangle 1"/>
          <p:cNvSpPr/>
          <p:nvPr/>
        </p:nvSpPr>
        <p:spPr>
          <a:xfrm>
            <a:off x="228600" y="5579973"/>
            <a:ext cx="8763000" cy="1169551"/>
          </a:xfrm>
          <a:prstGeom prst="rect">
            <a:avLst/>
          </a:prstGeom>
        </p:spPr>
        <p:txBody>
          <a:bodyPr wrap="square">
            <a:spAutoFit/>
          </a:bodyPr>
          <a:lstStyle/>
          <a:p>
            <a:r>
              <a:rPr lang="tr-TR" sz="1400" i="1" dirty="0"/>
              <a:t>- </a:t>
            </a:r>
            <a:r>
              <a:rPr lang="en-US" sz="1400" i="1" dirty="0"/>
              <a:t>The </a:t>
            </a:r>
            <a:r>
              <a:rPr lang="en-US" sz="1400" dirty="0"/>
              <a:t>semaphore s is used to enforce mutual exclusion; the semaphore delay is used to force the </a:t>
            </a:r>
            <a:r>
              <a:rPr lang="tr-TR" sz="1400" dirty="0"/>
              <a:t>c</a:t>
            </a:r>
            <a:r>
              <a:rPr lang="en-US" sz="1400" dirty="0" err="1"/>
              <a:t>onsumer</a:t>
            </a:r>
            <a:r>
              <a:rPr lang="en-US" sz="1400" dirty="0"/>
              <a:t> to </a:t>
            </a:r>
            <a:r>
              <a:rPr lang="en-US" sz="1400" dirty="0" err="1"/>
              <a:t>semWait</a:t>
            </a:r>
            <a:r>
              <a:rPr lang="en-US" sz="1400" dirty="0"/>
              <a:t> if the buffer is empty.</a:t>
            </a:r>
            <a:endParaRPr lang="tr-TR" sz="1400" dirty="0"/>
          </a:p>
          <a:p>
            <a:r>
              <a:rPr lang="tr-TR" sz="1400" dirty="0"/>
              <a:t>- </a:t>
            </a:r>
            <a:r>
              <a:rPr lang="en-US" sz="1400" dirty="0"/>
              <a:t>There is, however</a:t>
            </a:r>
            <a:r>
              <a:rPr lang="en-US" sz="1400" b="1" dirty="0"/>
              <a:t>, a flaw in this program</a:t>
            </a:r>
            <a:r>
              <a:rPr lang="en-US" sz="1400" dirty="0"/>
              <a:t>. When the consumer has exhausted the buffer, it needs to reset the delay semaphore so that it will be forced to wait until the producer has placed more items in the buffer. This is the purpose of the statement: </a:t>
            </a:r>
            <a:r>
              <a:rPr lang="en-US" sz="1400" b="1" dirty="0"/>
              <a:t>if </a:t>
            </a:r>
            <a:r>
              <a:rPr lang="en-US" sz="1400" b="1" i="1" dirty="0"/>
              <a:t>n == 0 </a:t>
            </a:r>
            <a:r>
              <a:rPr lang="en-US" sz="1400" b="1" i="1" dirty="0" err="1"/>
              <a:t>semWaitB</a:t>
            </a:r>
            <a:r>
              <a:rPr lang="en-US" sz="1400" b="1" i="1" dirty="0"/>
              <a:t>(delay) </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effectLst>
                  <a:outerShdw blurRad="38100" dist="38100" dir="2700000" algn="tl">
                    <a:srgbClr val="000000">
                      <a:alpha val="43137"/>
                    </a:srgbClr>
                  </a:outerShdw>
                </a:effectLst>
              </a:rPr>
              <a:t>Mutual Exclusion:</a:t>
            </a:r>
            <a:br>
              <a:rPr lang="en-US" dirty="0">
                <a:solidFill>
                  <a:schemeClr val="accent1"/>
                </a:solidFill>
                <a:effectLst>
                  <a:outerShdw blurRad="38100" dist="38100" dir="2700000" algn="tl">
                    <a:srgbClr val="000000">
                      <a:alpha val="43137"/>
                    </a:srgbClr>
                  </a:outerShdw>
                </a:effectLst>
              </a:rPr>
            </a:br>
            <a:r>
              <a:rPr lang="en-US" dirty="0">
                <a:solidFill>
                  <a:schemeClr val="accent1"/>
                </a:solidFill>
                <a:effectLst>
                  <a:outerShdw blurRad="38100" dist="38100" dir="2700000" algn="tl">
                    <a:srgbClr val="000000">
                      <a:alpha val="43137"/>
                    </a:srgbClr>
                  </a:outerShdw>
                </a:effectLst>
              </a:rPr>
              <a:t>Software Approaches</a:t>
            </a:r>
          </a:p>
        </p:txBody>
      </p:sp>
      <p:sp>
        <p:nvSpPr>
          <p:cNvPr id="3" name="Content Placeholder 2"/>
          <p:cNvSpPr>
            <a:spLocks noGrp="1"/>
          </p:cNvSpPr>
          <p:nvPr>
            <p:ph sz="half" idx="1"/>
          </p:nvPr>
        </p:nvSpPr>
        <p:spPr>
          <a:xfrm>
            <a:off x="533400" y="2057400"/>
            <a:ext cx="8153400" cy="4343400"/>
          </a:xfrm>
        </p:spPr>
        <p:txBody>
          <a:bodyPr>
            <a:normAutofit fontScale="92500" lnSpcReduction="20000"/>
          </a:bodyPr>
          <a:lstStyle/>
          <a:p>
            <a:r>
              <a:rPr lang="en-US" sz="2162" dirty="0"/>
              <a:t>Software approaches can be implemented for concurrent processes that execute on a single-processor or a multiprocessor machine with shared main memory</a:t>
            </a:r>
          </a:p>
          <a:p>
            <a:r>
              <a:rPr lang="en-US" sz="2162" dirty="0"/>
              <a:t>These approaches usually assume elementary mutual exclusion at the memory access level</a:t>
            </a:r>
          </a:p>
          <a:p>
            <a:pPr lvl="2"/>
            <a:r>
              <a:rPr lang="en-US" dirty="0"/>
              <a:t>Simultaneous accesses (reading and/or writing) to the same location in main memory are serialized by some sort of memory arbiter, although the order of access granting is not specified ahead of time</a:t>
            </a:r>
          </a:p>
          <a:p>
            <a:pPr lvl="2"/>
            <a:r>
              <a:rPr lang="en-US" dirty="0"/>
              <a:t>Beyond this, no support in the hardware, operating system, or programming language is assumed</a:t>
            </a:r>
          </a:p>
          <a:p>
            <a:r>
              <a:rPr lang="en-US" sz="2118" dirty="0" err="1"/>
              <a:t>Dijkstra</a:t>
            </a:r>
            <a:r>
              <a:rPr lang="en-US" sz="2118" dirty="0"/>
              <a:t> reported an algorithm for mutual exclusion for two processes, designed by the Dutch mathematician Dekker</a:t>
            </a:r>
          </a:p>
          <a:p>
            <a:pPr lvl="2"/>
            <a:r>
              <a:rPr lang="en-US" dirty="0"/>
              <a:t>Following </a:t>
            </a:r>
            <a:r>
              <a:rPr lang="en-US" dirty="0" err="1"/>
              <a:t>Dijkstra</a:t>
            </a:r>
            <a:r>
              <a:rPr lang="en-US" dirty="0"/>
              <a:t>, we develop the solution in stages</a:t>
            </a:r>
          </a:p>
          <a:p>
            <a:pPr lvl="2"/>
            <a:r>
              <a:rPr lang="en-US" dirty="0"/>
              <a:t>This approach has the advantage if illustrating many of the common bugs encountered in developing concurrent programs</a:t>
            </a:r>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b="3721"/>
          <a:stretch>
            <a:fillRect/>
          </a:stretch>
        </p:blipFill>
        <p:spPr>
          <a:xfrm>
            <a:off x="1295400" y="1116257"/>
            <a:ext cx="7086600" cy="5086898"/>
          </a:xfrm>
          <a:prstGeom prst="rect">
            <a:avLst/>
          </a:prstGeom>
          <a:solidFill>
            <a:schemeClr val="bg1"/>
          </a:solidFill>
        </p:spPr>
      </p:pic>
      <p:sp>
        <p:nvSpPr>
          <p:cNvPr id="7" name="TextBox 6"/>
          <p:cNvSpPr txBox="1"/>
          <p:nvPr/>
        </p:nvSpPr>
        <p:spPr>
          <a:xfrm>
            <a:off x="1219200" y="457200"/>
            <a:ext cx="6781800" cy="707886"/>
          </a:xfrm>
          <a:prstGeom prst="rect">
            <a:avLst/>
          </a:prstGeom>
          <a:noFill/>
        </p:spPr>
        <p:txBody>
          <a:bodyPr wrap="square" rtlCol="0">
            <a:spAutoFit/>
          </a:bodyPr>
          <a:lstStyle/>
          <a:p>
            <a:pPr algn="ctr"/>
            <a:r>
              <a:rPr lang="en-US" sz="2000" b="1" dirty="0">
                <a:latin typeface="+mn-lt"/>
              </a:rPr>
              <a:t>Table 5.4  </a:t>
            </a:r>
          </a:p>
          <a:p>
            <a:pPr algn="ctr"/>
            <a:r>
              <a:rPr lang="en-US" sz="2000" b="1" dirty="0">
                <a:latin typeface="+mn-lt"/>
              </a:rPr>
              <a:t>Possible Scenario for the Program of Figure 5.12</a:t>
            </a:r>
            <a:r>
              <a:rPr lang="en-US" sz="2000" dirty="0">
                <a:latin typeface="+mn-lt"/>
              </a:rPr>
              <a:t> </a:t>
            </a:r>
          </a:p>
        </p:txBody>
      </p:sp>
      <p:sp>
        <p:nvSpPr>
          <p:cNvPr id="8" name="TextBox 7"/>
          <p:cNvSpPr txBox="1"/>
          <p:nvPr/>
        </p:nvSpPr>
        <p:spPr>
          <a:xfrm>
            <a:off x="266700" y="4800600"/>
            <a:ext cx="990600" cy="1223412"/>
          </a:xfrm>
          <a:prstGeom prst="rect">
            <a:avLst/>
          </a:prstGeom>
          <a:noFill/>
        </p:spPr>
        <p:txBody>
          <a:bodyPr wrap="square" rtlCol="0">
            <a:spAutoFit/>
          </a:bodyPr>
          <a:lstStyle/>
          <a:p>
            <a:r>
              <a:rPr lang="en-US" sz="1050" i="1" dirty="0"/>
              <a:t>Note: </a:t>
            </a:r>
            <a:r>
              <a:rPr lang="en-US" sz="1050" dirty="0"/>
              <a:t>White areas represent the critical section controlled by semaphore </a:t>
            </a:r>
            <a:r>
              <a:rPr lang="en-US" sz="1050" dirty="0" err="1"/>
              <a:t>s</a:t>
            </a:r>
            <a:r>
              <a:rPr lang="en-US" sz="1050" dirty="0"/>
              <a:t>. </a:t>
            </a:r>
          </a:p>
        </p:txBody>
      </p:sp>
      <p:sp>
        <p:nvSpPr>
          <p:cNvPr id="2" name="Rectangle 1"/>
          <p:cNvSpPr/>
          <p:nvPr/>
        </p:nvSpPr>
        <p:spPr>
          <a:xfrm>
            <a:off x="0" y="6203155"/>
            <a:ext cx="9372600" cy="954107"/>
          </a:xfrm>
          <a:prstGeom prst="rect">
            <a:avLst/>
          </a:prstGeom>
        </p:spPr>
        <p:txBody>
          <a:bodyPr wrap="square">
            <a:spAutoFit/>
          </a:bodyPr>
          <a:lstStyle/>
          <a:p>
            <a:r>
              <a:rPr lang="en-US" sz="1400" dirty="0"/>
              <a:t>The value of –1 for </a:t>
            </a:r>
            <a:r>
              <a:rPr lang="en-US" sz="1400" i="1" dirty="0"/>
              <a:t>n in line 20 means that the consumer has </a:t>
            </a:r>
            <a:r>
              <a:rPr lang="en-US" sz="1400" dirty="0"/>
              <a:t>consumed an item from the buffer that does not exist.</a:t>
            </a:r>
            <a:r>
              <a:rPr lang="tr-TR" sz="1400" dirty="0"/>
              <a:t> </a:t>
            </a:r>
          </a:p>
          <a:p>
            <a:r>
              <a:rPr lang="en-US" sz="1400" dirty="0"/>
              <a:t>It would not do simply to move the conditional statement inside the critical section of the consumer because this</a:t>
            </a:r>
          </a:p>
          <a:p>
            <a:r>
              <a:rPr lang="en-US" sz="1400" dirty="0"/>
              <a:t>could lead to deadlock (e.g., after line 8 of Table 5.4 ).</a:t>
            </a:r>
          </a:p>
          <a:p>
            <a:endParaRPr lang="tr-TR" sz="1400" dirty="0"/>
          </a:p>
        </p:txBody>
      </p:sp>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457200" y="609600"/>
            <a:ext cx="838200" cy="5867400"/>
          </a:xfrm>
          <a:prstGeom prst="rect">
            <a:avLst/>
          </a:prstGeom>
        </p:spPr>
        <p:txBody>
          <a:bodyPr wrap="square" rtlCol="0">
            <a:spAutoFit/>
          </a:bodyPr>
          <a:lstStyle/>
          <a:p>
            <a:endParaRPr lang="en-US" dirty="0"/>
          </a:p>
        </p:txBody>
      </p:sp>
      <p:sp useBgFill="1">
        <p:nvSpPr>
          <p:cNvPr id="11" name="TextBox 10"/>
          <p:cNvSpPr txBox="1"/>
          <p:nvPr/>
        </p:nvSpPr>
        <p:spPr>
          <a:xfrm>
            <a:off x="1143000" y="609600"/>
            <a:ext cx="5029200" cy="152400"/>
          </a:xfrm>
          <a:prstGeom prst="rect">
            <a:avLst/>
          </a:prstGeom>
        </p:spPr>
        <p:txBody>
          <a:bodyPr wrap="square" rtlCol="0">
            <a:spAutoFit/>
          </a:bodyPr>
          <a:lstStyle/>
          <a:p>
            <a:endParaRPr lang="en-US" dirty="0"/>
          </a:p>
        </p:txBody>
      </p:sp>
      <p:sp useBgFill="1">
        <p:nvSpPr>
          <p:cNvPr id="12" name="TextBox 11"/>
          <p:cNvSpPr txBox="1"/>
          <p:nvPr/>
        </p:nvSpPr>
        <p:spPr>
          <a:xfrm>
            <a:off x="1219200" y="6324600"/>
            <a:ext cx="4876800" cy="152400"/>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8" name="Picture 7" descr="f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8182" r="3529" b="23636"/>
              <a:stretch>
                <a:fillRect/>
              </a:stretch>
            </p:blipFill>
          </mc:Choice>
          <mc:Fallback>
            <p:blipFill>
              <a:blip r:embed="rId4"/>
              <a:srcRect l="8235" t="8182" r="3529" b="23636"/>
              <a:stretch>
                <a:fillRect/>
              </a:stretch>
            </p:blipFill>
          </mc:Fallback>
        </mc:AlternateContent>
        <p:spPr>
          <a:xfrm>
            <a:off x="-381000" y="457201"/>
            <a:ext cx="9296400" cy="5486400"/>
          </a:xfrm>
          <a:prstGeom prst="rect">
            <a:avLst/>
          </a:prstGeom>
        </p:spPr>
      </p:pic>
      <p:sp>
        <p:nvSpPr>
          <p:cNvPr id="2" name="Rectangle 1"/>
          <p:cNvSpPr/>
          <p:nvPr/>
        </p:nvSpPr>
        <p:spPr>
          <a:xfrm>
            <a:off x="287766" y="5798274"/>
            <a:ext cx="8627634" cy="923330"/>
          </a:xfrm>
          <a:prstGeom prst="rect">
            <a:avLst/>
          </a:prstGeom>
        </p:spPr>
        <p:txBody>
          <a:bodyPr wrap="square">
            <a:spAutoFit/>
          </a:bodyPr>
          <a:lstStyle/>
          <a:p>
            <a:r>
              <a:rPr lang="en-US" dirty="0"/>
              <a:t>A fix for the problem is to introduce an auxiliary variable that can be set in the</a:t>
            </a:r>
            <a:r>
              <a:rPr lang="tr-TR" dirty="0"/>
              <a:t> </a:t>
            </a:r>
            <a:r>
              <a:rPr lang="en-US" dirty="0"/>
              <a:t>consumer’s critical section for use later on. This is shown in Figure 5.13 . A careful trace of the logic should convince you that deadlock can no longer occur.</a:t>
            </a:r>
            <a:endParaRPr lang="en-NZ"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p:transition spd="slow">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pic>
        <p:nvPicPr>
          <p:cNvPr id="5" name="Picture 4" descr="f1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7273" b="36364"/>
              <a:stretch>
                <a:fillRect/>
              </a:stretch>
            </p:blipFill>
          </mc:Choice>
          <mc:Fallback>
            <p:blipFill>
              <a:blip r:embed="rId4"/>
              <a:srcRect t="7273" b="36364"/>
              <a:stretch>
                <a:fillRect/>
              </a:stretch>
            </p:blipFill>
          </mc:Fallback>
        </mc:AlternateContent>
        <p:spPr>
          <a:xfrm>
            <a:off x="-1066800" y="381001"/>
            <a:ext cx="10668000" cy="5638800"/>
          </a:xfrm>
          <a:prstGeom prst="rect">
            <a:avLst/>
          </a:prstGeom>
        </p:spPr>
      </p:pic>
      <p:sp>
        <p:nvSpPr>
          <p:cNvPr id="2" name="Rectangle 1"/>
          <p:cNvSpPr/>
          <p:nvPr/>
        </p:nvSpPr>
        <p:spPr>
          <a:xfrm>
            <a:off x="333486" y="5933173"/>
            <a:ext cx="8368554" cy="646331"/>
          </a:xfrm>
          <a:prstGeom prst="rect">
            <a:avLst/>
          </a:prstGeom>
        </p:spPr>
        <p:txBody>
          <a:bodyPr wrap="square">
            <a:spAutoFit/>
          </a:bodyPr>
          <a:lstStyle/>
          <a:p>
            <a:r>
              <a:rPr lang="en-US" dirty="0"/>
              <a:t>A somewhat cleaner solution can be obtained if general semaphores (also called counting semaphores) are used, as shown in Figure 5.14 . </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5" name="Picture 4" descr="f1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8182" r="5882" b="19091"/>
              <a:stretch>
                <a:fillRect/>
              </a:stretch>
            </p:blipFill>
          </mc:Choice>
          <mc:Fallback>
            <p:blipFill>
              <a:blip r:embed="rId4"/>
              <a:srcRect l="8235" t="8182" r="5882" b="19091"/>
              <a:stretch>
                <a:fillRect/>
              </a:stretch>
            </p:blipFill>
          </mc:Fallback>
        </mc:AlternateContent>
        <p:spPr>
          <a:xfrm>
            <a:off x="1752600" y="457200"/>
            <a:ext cx="5633149" cy="6173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2667000" y="609600"/>
            <a:ext cx="5787864" cy="293132"/>
          </a:xfrm>
          <a:prstGeom prst="rect">
            <a:avLst/>
          </a:prstGeom>
        </p:spPr>
        <p:txBody>
          <a:bodyPr wrap="square" rtlCol="0">
            <a:spAutoFit/>
          </a:bodyPr>
          <a:lstStyle/>
          <a:p>
            <a:endParaRPr lang="en-US" dirty="0"/>
          </a:p>
        </p:txBody>
      </p:sp>
      <p:sp useBgFill="1">
        <p:nvSpPr>
          <p:cNvPr id="12" name="TextBox 11"/>
          <p:cNvSpPr txBox="1"/>
          <p:nvPr/>
        </p:nvSpPr>
        <p:spPr>
          <a:xfrm>
            <a:off x="2895600" y="6248400"/>
            <a:ext cx="5715000" cy="228600"/>
          </a:xfrm>
          <a:prstGeom prst="rect">
            <a:avLst/>
          </a:prstGeom>
        </p:spPr>
        <p:txBody>
          <a:bodyPr wrap="square" rtlCol="0">
            <a:spAutoFit/>
          </a:bodyPr>
          <a:lstStyle/>
          <a:p>
            <a:endParaRPr lang="en-US" dirty="0"/>
          </a:p>
        </p:txBody>
      </p:sp>
      <p:sp useBgFill="1">
        <p:nvSpPr>
          <p:cNvPr id="13" name="TextBox 12"/>
          <p:cNvSpPr txBox="1"/>
          <p:nvPr/>
        </p:nvSpPr>
        <p:spPr>
          <a:xfrm>
            <a:off x="2362200" y="685800"/>
            <a:ext cx="914400" cy="5715000"/>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 </a:t>
            </a:r>
          </a:p>
        </p:txBody>
      </p:sp>
      <p:pic>
        <p:nvPicPr>
          <p:cNvPr id="8" name="Picture 7" descr="f1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5294" t="8182" r="3529" b="29091"/>
              <a:stretch>
                <a:fillRect/>
              </a:stretch>
            </p:blipFill>
          </mc:Choice>
          <mc:Fallback>
            <p:blipFill>
              <a:blip r:embed="rId4"/>
              <a:srcRect l="15294" t="8182" r="3529" b="29091"/>
              <a:stretch>
                <a:fillRect/>
              </a:stretch>
            </p:blipFill>
          </mc:Fallback>
        </mc:AlternateContent>
        <p:spPr>
          <a:xfrm>
            <a:off x="76200" y="457127"/>
            <a:ext cx="9067800" cy="5410273"/>
          </a:xfrm>
          <a:prstGeom prst="rect">
            <a:avLst/>
          </a:prstGeom>
        </p:spPr>
      </p:pic>
      <p:sp>
        <p:nvSpPr>
          <p:cNvPr id="2" name="Rectangle 1"/>
          <p:cNvSpPr/>
          <p:nvPr/>
        </p:nvSpPr>
        <p:spPr>
          <a:xfrm>
            <a:off x="318246" y="5838736"/>
            <a:ext cx="8597154" cy="646331"/>
          </a:xfrm>
          <a:prstGeom prst="rect">
            <a:avLst/>
          </a:prstGeom>
        </p:spPr>
        <p:txBody>
          <a:bodyPr wrap="square">
            <a:spAutoFit/>
          </a:bodyPr>
          <a:lstStyle/>
          <a:p>
            <a:r>
              <a:rPr lang="en-US" dirty="0"/>
              <a:t>Figure 5.16 shows a solution using general semaphores. The </a:t>
            </a:r>
            <a:r>
              <a:rPr lang="en-US" b="1" dirty="0"/>
              <a:t>semaphore </a:t>
            </a:r>
            <a:r>
              <a:rPr lang="en-US" b="1" i="1" dirty="0"/>
              <a:t>e</a:t>
            </a:r>
            <a:r>
              <a:rPr lang="en-US" i="1" dirty="0"/>
              <a:t> has </a:t>
            </a:r>
            <a:r>
              <a:rPr lang="en-US" dirty="0"/>
              <a:t>been added to </a:t>
            </a:r>
            <a:r>
              <a:rPr lang="en-US" b="1" dirty="0"/>
              <a:t>keep track of the number of empty spaces</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mv="urn:schemas-microsoft-com:mac:vml"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n w="1905"/>
                <a:solidFill>
                  <a:schemeClr val="accent6">
                    <a:lumMod val="75000"/>
                  </a:schemeClr>
                </a:solidFill>
                <a:effectLst>
                  <a:innerShdw blurRad="69850" dist="43180" dir="5400000">
                    <a:srgbClr val="000000">
                      <a:alpha val="65000"/>
                    </a:srgbClr>
                  </a:innerShdw>
                </a:effectLst>
              </a:rPr>
              <a:t>Implementation of Semaphores</a:t>
            </a:r>
          </a:p>
        </p:txBody>
      </p:sp>
      <p:sp>
        <p:nvSpPr>
          <p:cNvPr id="3" name="Content Placeholder 2"/>
          <p:cNvSpPr>
            <a:spLocks noGrp="1"/>
          </p:cNvSpPr>
          <p:nvPr>
            <p:ph sz="half" idx="1"/>
          </p:nvPr>
        </p:nvSpPr>
        <p:spPr>
          <a:xfrm>
            <a:off x="533400" y="2286000"/>
            <a:ext cx="8153400" cy="4267200"/>
          </a:xfrm>
        </p:spPr>
        <p:txBody>
          <a:bodyPr>
            <a:normAutofit fontScale="92500" lnSpcReduction="10000"/>
          </a:bodyPr>
          <a:lstStyle/>
          <a:p>
            <a:r>
              <a:rPr lang="en-US" sz="3100" dirty="0"/>
              <a:t>Imperative that the </a:t>
            </a:r>
            <a:r>
              <a:rPr lang="en-US" sz="3100" dirty="0" err="1">
                <a:latin typeface="Courier New"/>
              </a:rPr>
              <a:t>semWait</a:t>
            </a:r>
            <a:r>
              <a:rPr lang="en-US" sz="3100" dirty="0"/>
              <a:t> and </a:t>
            </a:r>
            <a:r>
              <a:rPr lang="en-US" sz="3100" dirty="0" err="1">
                <a:latin typeface="Courier New"/>
              </a:rPr>
              <a:t>semSignal</a:t>
            </a:r>
            <a:r>
              <a:rPr lang="en-US" sz="3100" dirty="0"/>
              <a:t> operations be implemented as atomic primitives</a:t>
            </a:r>
          </a:p>
          <a:p>
            <a:r>
              <a:rPr lang="en-US" sz="3100" dirty="0"/>
              <a:t>Can be implemented in hardware or firmware</a:t>
            </a:r>
          </a:p>
          <a:p>
            <a:r>
              <a:rPr lang="en-US" sz="3100" dirty="0"/>
              <a:t>Software schemes such as Dekker’s or Peterson’s algorithms can be used</a:t>
            </a:r>
          </a:p>
          <a:p>
            <a:r>
              <a:rPr lang="en-US" sz="3100" dirty="0"/>
              <a:t>Another alternative is to use one of the hardware-supported schemes for                  mutual exclusion</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1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455" t="11765" r="5455" b="31765"/>
              <a:stretch>
                <a:fillRect/>
              </a:stretch>
            </p:blipFill>
          </mc:Choice>
          <mc:Fallback>
            <p:blipFill>
              <a:blip r:embed="rId4"/>
              <a:srcRect l="5455" t="11765" r="5455" b="31765"/>
              <a:stretch>
                <a:fillRect/>
              </a:stretch>
            </p:blipFill>
          </mc:Fallback>
        </mc:AlternateContent>
        <p:spPr>
          <a:xfrm>
            <a:off x="220083" y="304800"/>
            <a:ext cx="8839200" cy="5136689"/>
          </a:xfrm>
          <a:prstGeom prst="rect">
            <a:avLst/>
          </a:prstGeom>
        </p:spPr>
      </p:pic>
      <p:sp>
        <p:nvSpPr>
          <p:cNvPr id="2" name="Rectangle 1"/>
          <p:cNvSpPr/>
          <p:nvPr/>
        </p:nvSpPr>
        <p:spPr>
          <a:xfrm>
            <a:off x="303006" y="5042118"/>
            <a:ext cx="8673354" cy="1815882"/>
          </a:xfrm>
          <a:prstGeom prst="rect">
            <a:avLst/>
          </a:prstGeom>
        </p:spPr>
        <p:txBody>
          <a:bodyPr wrap="square">
            <a:spAutoFit/>
          </a:bodyPr>
          <a:lstStyle/>
          <a:p>
            <a:r>
              <a:rPr lang="en-US" sz="1400" dirty="0"/>
              <a:t>Figure 5.17 shows the use of a </a:t>
            </a:r>
            <a:r>
              <a:rPr lang="en-US" sz="1400" dirty="0" err="1"/>
              <a:t>compare&amp;swap</a:t>
            </a:r>
            <a:r>
              <a:rPr lang="en-US" sz="1400" dirty="0"/>
              <a:t>  instruction.</a:t>
            </a:r>
            <a:r>
              <a:rPr lang="tr-TR" sz="1400" dirty="0"/>
              <a:t> </a:t>
            </a:r>
            <a:r>
              <a:rPr lang="en-US" sz="1400" dirty="0"/>
              <a:t>In this implementation, the semaphore is again a structure, as in Figure 5.6,</a:t>
            </a:r>
            <a:r>
              <a:rPr lang="tr-TR" sz="1400" dirty="0"/>
              <a:t> </a:t>
            </a:r>
            <a:r>
              <a:rPr lang="en-US" sz="1400" dirty="0"/>
              <a:t>but now includes a new integer component, </a:t>
            </a:r>
            <a:r>
              <a:rPr lang="en-US" sz="1400" dirty="0" err="1"/>
              <a:t>s.flag</a:t>
            </a:r>
            <a:r>
              <a:rPr lang="en-US" sz="1400" dirty="0"/>
              <a:t> . Admittedly, this involves a form</a:t>
            </a:r>
            <a:r>
              <a:rPr lang="tr-TR" sz="1400" dirty="0"/>
              <a:t> </a:t>
            </a:r>
            <a:r>
              <a:rPr lang="en-US" sz="1400" dirty="0"/>
              <a:t>of busy waiting. However, the </a:t>
            </a:r>
            <a:r>
              <a:rPr lang="en-US" sz="1400" dirty="0" err="1"/>
              <a:t>semWait</a:t>
            </a:r>
            <a:r>
              <a:rPr lang="en-US" sz="1400" dirty="0"/>
              <a:t>  and </a:t>
            </a:r>
            <a:r>
              <a:rPr lang="en-US" sz="1400" dirty="0" err="1"/>
              <a:t>semSignal</a:t>
            </a:r>
            <a:r>
              <a:rPr lang="en-US" sz="1400" dirty="0"/>
              <a:t>  operations are relatively</a:t>
            </a:r>
            <a:r>
              <a:rPr lang="tr-TR" sz="1400" dirty="0"/>
              <a:t> </a:t>
            </a:r>
            <a:r>
              <a:rPr lang="en-US" sz="1400" dirty="0"/>
              <a:t>short, so the amount of busy waiting involved should be minor.</a:t>
            </a:r>
          </a:p>
          <a:p>
            <a:endParaRPr lang="en-US" sz="1400" dirty="0"/>
          </a:p>
          <a:p>
            <a:r>
              <a:rPr lang="en-US" sz="1400" dirty="0"/>
              <a:t>For a single-processor system, it is possible to inhibit interrupts for the duration</a:t>
            </a:r>
            <a:r>
              <a:rPr lang="tr-TR" sz="1400" dirty="0"/>
              <a:t> </a:t>
            </a:r>
            <a:r>
              <a:rPr lang="en-US" sz="1400" dirty="0"/>
              <a:t>of a </a:t>
            </a:r>
            <a:r>
              <a:rPr lang="en-US" sz="1400" dirty="0" err="1"/>
              <a:t>semWait</a:t>
            </a:r>
            <a:r>
              <a:rPr lang="en-US" sz="1400" dirty="0"/>
              <a:t> or </a:t>
            </a:r>
            <a:r>
              <a:rPr lang="en-US" sz="1400" dirty="0" err="1"/>
              <a:t>semSignal</a:t>
            </a:r>
            <a:r>
              <a:rPr lang="en-US" sz="1400" dirty="0"/>
              <a:t> operation, as suggested in Figure 5.17b. Once</a:t>
            </a:r>
            <a:r>
              <a:rPr lang="tr-TR" sz="1400" dirty="0"/>
              <a:t> </a:t>
            </a:r>
            <a:r>
              <a:rPr lang="en-US" sz="1400" dirty="0"/>
              <a:t>again, the relatively short duration of these operations means that this approach is</a:t>
            </a:r>
            <a:r>
              <a:rPr lang="tr-TR" sz="1400" dirty="0"/>
              <a:t> </a:t>
            </a:r>
            <a:r>
              <a:rPr lang="en-US" sz="1400" dirty="0"/>
              <a:t>reasonable.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824788" cy="1067748"/>
          </a:xfrm>
        </p:spPr>
        <p:txBody>
          <a:bodyPr/>
          <a:lstStyle/>
          <a:p>
            <a:pPr algn="l"/>
            <a:r>
              <a:rPr lang="en-US" b="1" dirty="0">
                <a:ln w="1905"/>
                <a:solidFill>
                  <a:schemeClr val="accent6">
                    <a:lumMod val="75000"/>
                  </a:schemeClr>
                </a:solidFill>
                <a:effectLst>
                  <a:innerShdw blurRad="69850" dist="43180" dir="5400000">
                    <a:srgbClr val="000000">
                      <a:alpha val="65000"/>
                    </a:srgbClr>
                  </a:innerShdw>
                </a:effectLst>
              </a:rPr>
              <a:t>Monitors</a:t>
            </a:r>
          </a:p>
        </p:txBody>
      </p:sp>
      <p:sp>
        <p:nvSpPr>
          <p:cNvPr id="5" name="Content Placeholder 4"/>
          <p:cNvSpPr>
            <a:spLocks noGrp="1"/>
          </p:cNvSpPr>
          <p:nvPr>
            <p:ph sz="half" idx="1"/>
          </p:nvPr>
        </p:nvSpPr>
        <p:spPr>
          <a:xfrm>
            <a:off x="381000" y="2057400"/>
            <a:ext cx="8382000" cy="4800600"/>
          </a:xfrm>
        </p:spPr>
        <p:txBody>
          <a:bodyPr>
            <a:normAutofit/>
          </a:bodyPr>
          <a:lstStyle/>
          <a:p>
            <a:pPr>
              <a:spcBef>
                <a:spcPts val="600"/>
              </a:spcBef>
            </a:pPr>
            <a:r>
              <a:rPr lang="en-US" sz="2800" dirty="0"/>
              <a:t>Programming language construct that provides equivalent functionality to that of semaphores and is easier to control</a:t>
            </a:r>
          </a:p>
          <a:p>
            <a:pPr>
              <a:spcBef>
                <a:spcPts val="600"/>
              </a:spcBef>
            </a:pPr>
            <a:r>
              <a:rPr lang="en-US" sz="2800" dirty="0"/>
              <a:t>Implemented in a number of programming languages</a:t>
            </a:r>
            <a:endParaRPr lang="en-US" dirty="0"/>
          </a:p>
          <a:p>
            <a:pPr lvl="2"/>
            <a:r>
              <a:rPr lang="en-US" sz="2200" dirty="0"/>
              <a:t>Concurrent Pascal, Pascal-Plus, Modula-2, Modula-3, Java</a:t>
            </a:r>
          </a:p>
          <a:p>
            <a:pPr marL="342900" lvl="2" indent="-342900"/>
            <a:r>
              <a:rPr lang="en-US" sz="2800" dirty="0"/>
              <a:t>Has also been implemented as a program library</a:t>
            </a:r>
          </a:p>
          <a:p>
            <a:pPr marL="342900" lvl="2" indent="-342900"/>
            <a:r>
              <a:rPr lang="en-US" sz="2800" dirty="0"/>
              <a:t>Software module consisting of one or more procedures, an initialization sequence, and local data</a:t>
            </a:r>
          </a:p>
        </p:txBody>
      </p:sp>
      <p:sp>
        <p:nvSpPr>
          <p:cNvPr id="7" name="Footer Placeholder 6"/>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077200" cy="1219200"/>
          </a:xfrm>
        </p:spPr>
        <p:txBody>
          <a:bodyPr/>
          <a:lstStyle/>
          <a:p>
            <a:r>
              <a:rPr lang="en-US" b="1" dirty="0">
                <a:solidFill>
                  <a:schemeClr val="tx2">
                    <a:lumMod val="50000"/>
                  </a:schemeClr>
                </a:solidFill>
              </a:rPr>
              <a:t>Monitor Characteristics</a:t>
            </a:r>
            <a:endParaRPr lang="en-NZ" b="1" dirty="0">
              <a:solidFill>
                <a:schemeClr val="tx2">
                  <a:lumMod val="50000"/>
                </a:scheme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12756291"/>
              </p:ext>
            </p:extLst>
          </p:nvPr>
        </p:nvGraphicFramePr>
        <p:xfrm>
          <a:off x="457200" y="21336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96347"/>
          </a:xfrm>
        </p:spPr>
        <p:txBody>
          <a:bodyPr/>
          <a:lstStyle/>
          <a:p>
            <a:r>
              <a:rPr lang="en-NZ" b="1" dirty="0">
                <a:ln w="1905"/>
                <a:solidFill>
                  <a:schemeClr val="accent6">
                    <a:lumMod val="75000"/>
                  </a:schemeClr>
                </a:solidFill>
                <a:effectLst>
                  <a:innerShdw blurRad="69850" dist="43180" dir="5400000">
                    <a:srgbClr val="000000">
                      <a:alpha val="65000"/>
                    </a:srgbClr>
                  </a:innerShdw>
                </a:effectLst>
              </a:rPr>
              <a:t>Synchronization</a:t>
            </a:r>
          </a:p>
        </p:txBody>
      </p:sp>
      <p:sp>
        <p:nvSpPr>
          <p:cNvPr id="3" name="Content Placeholder 2"/>
          <p:cNvSpPr>
            <a:spLocks noGrp="1"/>
          </p:cNvSpPr>
          <p:nvPr>
            <p:ph sz="half" idx="1"/>
          </p:nvPr>
        </p:nvSpPr>
        <p:spPr>
          <a:xfrm>
            <a:off x="381000" y="2209800"/>
            <a:ext cx="8305800" cy="4191000"/>
          </a:xfrm>
        </p:spPr>
        <p:txBody>
          <a:bodyPr>
            <a:normAutofit/>
          </a:bodyPr>
          <a:lstStyle/>
          <a:p>
            <a:r>
              <a:rPr lang="en-NZ" sz="2800" dirty="0"/>
              <a:t>A monitor supports synchronization by the use of </a:t>
            </a:r>
            <a:r>
              <a:rPr lang="en-NZ" sz="2800" b="1" dirty="0"/>
              <a:t>condition variables </a:t>
            </a:r>
            <a:r>
              <a:rPr lang="en-NZ" sz="2800" dirty="0"/>
              <a:t>that are contained within the monitor and accessible only within the monitor</a:t>
            </a:r>
          </a:p>
          <a:p>
            <a:pPr lvl="2"/>
            <a:r>
              <a:rPr lang="en-NZ" sz="2600" dirty="0"/>
              <a:t>Condition variables are a special data type in monitors which are operated on by two functions:</a:t>
            </a:r>
          </a:p>
          <a:p>
            <a:pPr marL="1662113" lvl="4" indent="-284163"/>
            <a:r>
              <a:rPr lang="en-NZ" sz="2200" dirty="0">
                <a:latin typeface="Courier New"/>
                <a:cs typeface="Courier New"/>
              </a:rPr>
              <a:t>cwait(c)</a:t>
            </a:r>
            <a:r>
              <a:rPr lang="en-NZ" sz="2200" dirty="0"/>
              <a:t>: suspend execution of the calling process on condition </a:t>
            </a:r>
            <a:r>
              <a:rPr lang="en-NZ" sz="2200" dirty="0">
                <a:latin typeface="Courier New"/>
                <a:cs typeface="Courier New"/>
              </a:rPr>
              <a:t>c</a:t>
            </a:r>
          </a:p>
          <a:p>
            <a:pPr marL="1662113" lvl="4" indent="-284163"/>
            <a:r>
              <a:rPr lang="en-NZ" sz="2200" dirty="0">
                <a:latin typeface="Courier New"/>
                <a:cs typeface="Courier New"/>
              </a:rPr>
              <a:t>csignal(c)</a:t>
            </a:r>
            <a:r>
              <a:rPr lang="en-NZ" sz="2200" dirty="0"/>
              <a:t>: resume execution of some process blocked after a </a:t>
            </a:r>
            <a:r>
              <a:rPr lang="en-NZ" sz="2200" dirty="0">
                <a:latin typeface="Courier New"/>
                <a:cs typeface="Courier New"/>
              </a:rPr>
              <a:t>cwait</a:t>
            </a:r>
            <a:r>
              <a:rPr lang="en-NZ" sz="2200" dirty="0"/>
              <a:t> on the same condition</a:t>
            </a:r>
          </a:p>
          <a:p>
            <a:endParaRPr lang="en-NZ" dirty="0"/>
          </a:p>
        </p:txBody>
      </p:sp>
      <p:sp>
        <p:nvSpPr>
          <p:cNvPr id="6" name="Footer Placeholder 5"/>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 </a:t>
            </a:r>
          </a:p>
        </p:txBody>
      </p:sp>
      <p:pic>
        <p:nvPicPr>
          <p:cNvPr id="7" name="Picture 6" descr="f01ab.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8824" t="6364" r="18824" b="45455"/>
              <a:stretch>
                <a:fillRect/>
              </a:stretch>
            </p:blipFill>
          </mc:Choice>
          <mc:Fallback>
            <p:blipFill>
              <a:blip r:embed="rId4"/>
              <a:srcRect l="18824" t="6364" r="18824" b="45455"/>
              <a:stretch>
                <a:fillRect/>
              </a:stretch>
            </p:blipFill>
          </mc:Fallback>
        </mc:AlternateContent>
        <p:spPr>
          <a:xfrm>
            <a:off x="1600199" y="457200"/>
            <a:ext cx="6248549" cy="6248400"/>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914400" y="-197336"/>
            <a:ext cx="12039600" cy="5622925"/>
          </a:xfrm>
          <a:prstGeom prst="rect">
            <a:avLst/>
          </a:prstGeom>
        </p:spPr>
      </p:pic>
      <p:sp>
        <p:nvSpPr>
          <p:cNvPr id="2" name="Rectangle 1"/>
          <p:cNvSpPr/>
          <p:nvPr/>
        </p:nvSpPr>
        <p:spPr>
          <a:xfrm>
            <a:off x="304800" y="5029200"/>
            <a:ext cx="8915399" cy="1569660"/>
          </a:xfrm>
          <a:prstGeom prst="rect">
            <a:avLst/>
          </a:prstGeom>
        </p:spPr>
        <p:txBody>
          <a:bodyPr wrap="square">
            <a:spAutoFit/>
          </a:bodyPr>
          <a:lstStyle/>
          <a:p>
            <a:r>
              <a:rPr lang="en-US" sz="1600" dirty="0"/>
              <a:t>we can think of the monitor as having a single entry point that is guarded so that only one process may be in the monitor at a time. Other processes that attempt to enter the monitor join a queue of processes blocked waiting for monitor availability. Once a process is in the monitor, it may temporarily block itself on condition </a:t>
            </a:r>
            <a:r>
              <a:rPr lang="en-US" sz="1600" i="1" dirty="0"/>
              <a:t>x by issuing </a:t>
            </a:r>
            <a:r>
              <a:rPr lang="en-US" sz="1600" i="1" dirty="0" err="1"/>
              <a:t>cwait</a:t>
            </a:r>
            <a:r>
              <a:rPr lang="en-US" sz="1600" i="1" dirty="0"/>
              <a:t>(x) ; it is then placed </a:t>
            </a:r>
            <a:r>
              <a:rPr lang="en-US" sz="1600" dirty="0"/>
              <a:t>in a queue of processes waiting to reenter the monitor when the condition changes, and resume execution at the point in its program following the </a:t>
            </a:r>
            <a:r>
              <a:rPr lang="en-US" sz="1600" dirty="0" err="1"/>
              <a:t>cwait</a:t>
            </a:r>
            <a:r>
              <a:rPr lang="en-US" sz="1600" dirty="0"/>
              <a:t>(x) call.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TextBox 14"/>
          <p:cNvSpPr txBox="1"/>
          <p:nvPr/>
        </p:nvSpPr>
        <p:spPr>
          <a:xfrm>
            <a:off x="381000" y="6553200"/>
            <a:ext cx="7315342" cy="304800"/>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pic>
        <p:nvPicPr>
          <p:cNvPr id="7" name="Picture 6" descr="f1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0000" b="10000"/>
              <a:stretch>
                <a:fillRect/>
              </a:stretch>
            </p:blipFill>
          </mc:Choice>
          <mc:Fallback>
            <p:blipFill>
              <a:blip r:embed="rId4"/>
              <a:srcRect t="10000" b="10000"/>
              <a:stretch>
                <a:fillRect/>
              </a:stretch>
            </p:blipFill>
          </mc:Fallback>
        </mc:AlternateContent>
        <p:spPr>
          <a:xfrm>
            <a:off x="-990600" y="544829"/>
            <a:ext cx="11125200" cy="5017771"/>
          </a:xfrm>
          <a:prstGeom prst="rect">
            <a:avLst/>
          </a:prstGeom>
        </p:spPr>
      </p:pic>
      <p:sp>
        <p:nvSpPr>
          <p:cNvPr id="2" name="Rectangle 1"/>
          <p:cNvSpPr/>
          <p:nvPr/>
        </p:nvSpPr>
        <p:spPr>
          <a:xfrm>
            <a:off x="76200" y="5334000"/>
            <a:ext cx="9144000" cy="1600438"/>
          </a:xfrm>
          <a:prstGeom prst="rect">
            <a:avLst/>
          </a:prstGeom>
        </p:spPr>
        <p:txBody>
          <a:bodyPr wrap="square">
            <a:spAutoFit/>
          </a:bodyPr>
          <a:lstStyle/>
          <a:p>
            <a:r>
              <a:rPr lang="en-US" sz="1400" dirty="0"/>
              <a:t>A producer can add characters to the buffer only by means of the procedure append inside the monitor; the</a:t>
            </a:r>
            <a:r>
              <a:rPr lang="tr-TR" sz="1400" dirty="0"/>
              <a:t> </a:t>
            </a:r>
            <a:r>
              <a:rPr lang="en-US" sz="1400" dirty="0"/>
              <a:t>producer does not have direct access to </a:t>
            </a:r>
            <a:r>
              <a:rPr lang="en-US" sz="1400" i="1" dirty="0"/>
              <a:t>buffer . The </a:t>
            </a:r>
            <a:r>
              <a:rPr lang="en-US" sz="1400" dirty="0"/>
              <a:t>procedure first checks the condition </a:t>
            </a:r>
            <a:r>
              <a:rPr lang="en-US" sz="1400" i="1" dirty="0" err="1"/>
              <a:t>notfull</a:t>
            </a:r>
            <a:r>
              <a:rPr lang="en-US" sz="1400" i="1" dirty="0"/>
              <a:t> to determine if there is space available </a:t>
            </a:r>
            <a:r>
              <a:rPr lang="en-US" sz="1400" dirty="0"/>
              <a:t>in the buffer. If not, the process executing the monitor is blocked on that condition. Some other process (producer or consumer) may now enter the monitor. Later, when the buffer is no longer full, the blocked process may be removed from the queue, reactivated, and resume processing. After placing a character in the buffer, the process signals the </a:t>
            </a:r>
            <a:r>
              <a:rPr lang="en-US" sz="1400" i="1" dirty="0" err="1"/>
              <a:t>notempty</a:t>
            </a:r>
            <a:r>
              <a:rPr lang="en-US" sz="1400" i="1" dirty="0"/>
              <a:t> condition. A similar description can be made of the </a:t>
            </a:r>
            <a:r>
              <a:rPr lang="en-US" sz="1400" dirty="0"/>
              <a:t>consumer function.</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4" name="Picture 3" descr="f2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9091" b="57273"/>
              <a:stretch>
                <a:fillRect/>
              </a:stretch>
            </p:blipFill>
          </mc:Choice>
          <mc:Fallback>
            <p:blipFill>
              <a:blip r:embed="rId4"/>
              <a:srcRect t="9091" b="57273"/>
              <a:stretch>
                <a:fillRect/>
              </a:stretch>
            </p:blipFill>
          </mc:Fallback>
        </mc:AlternateContent>
        <p:spPr>
          <a:xfrm>
            <a:off x="-990600" y="533400"/>
            <a:ext cx="11353800" cy="4038600"/>
          </a:xfrm>
          <a:prstGeom prst="rect">
            <a:avLst/>
          </a:prstGeom>
        </p:spPr>
      </p:pic>
      <p:sp>
        <p:nvSpPr>
          <p:cNvPr id="2" name="Rectangle 1"/>
          <p:cNvSpPr/>
          <p:nvPr/>
        </p:nvSpPr>
        <p:spPr>
          <a:xfrm>
            <a:off x="0" y="4343400"/>
            <a:ext cx="8915400" cy="2308324"/>
          </a:xfrm>
          <a:prstGeom prst="rect">
            <a:avLst/>
          </a:prstGeom>
        </p:spPr>
        <p:txBody>
          <a:bodyPr wrap="square">
            <a:spAutoFit/>
          </a:bodyPr>
          <a:lstStyle/>
          <a:p>
            <a:r>
              <a:rPr lang="en-US" dirty="0"/>
              <a:t>Lampson and </a:t>
            </a:r>
            <a:r>
              <a:rPr lang="en-US" dirty="0" err="1"/>
              <a:t>Redell</a:t>
            </a:r>
            <a:r>
              <a:rPr lang="en-US" dirty="0"/>
              <a:t> developed a different definition of monitors for the</a:t>
            </a:r>
            <a:r>
              <a:rPr lang="tr-TR" dirty="0"/>
              <a:t> </a:t>
            </a:r>
            <a:r>
              <a:rPr lang="en-US" dirty="0"/>
              <a:t>language Mesa [LAMP80]. The Mesa monitor structure is also used in</a:t>
            </a:r>
            <a:r>
              <a:rPr lang="tr-TR" dirty="0"/>
              <a:t> </a:t>
            </a:r>
            <a:r>
              <a:rPr lang="en-US" dirty="0"/>
              <a:t>the Modula-3 systems programming language [NELS91]. In Mesa, </a:t>
            </a:r>
            <a:r>
              <a:rPr lang="en-US" b="1" dirty="0"/>
              <a:t>the </a:t>
            </a:r>
            <a:r>
              <a:rPr lang="en-US" b="1" dirty="0" err="1"/>
              <a:t>csignal</a:t>
            </a:r>
            <a:r>
              <a:rPr lang="tr-TR" b="1" dirty="0"/>
              <a:t> </a:t>
            </a:r>
            <a:r>
              <a:rPr lang="en-US" b="1" dirty="0"/>
              <a:t> primitive is replaced by </a:t>
            </a:r>
            <a:r>
              <a:rPr lang="en-US" b="1" dirty="0" err="1"/>
              <a:t>cnotify</a:t>
            </a:r>
            <a:r>
              <a:rPr lang="en-US" b="1" dirty="0"/>
              <a:t> </a:t>
            </a:r>
            <a:r>
              <a:rPr lang="en-US" dirty="0"/>
              <a:t>, with the following interpretation: When a process</a:t>
            </a:r>
            <a:r>
              <a:rPr lang="tr-TR" dirty="0"/>
              <a:t> </a:t>
            </a:r>
            <a:r>
              <a:rPr lang="en-US" dirty="0"/>
              <a:t>executing in a monitor executes </a:t>
            </a:r>
            <a:r>
              <a:rPr lang="en-US" dirty="0" err="1"/>
              <a:t>cnotify</a:t>
            </a:r>
            <a:r>
              <a:rPr lang="en-US" dirty="0"/>
              <a:t>(x),  </a:t>
            </a:r>
            <a:r>
              <a:rPr lang="en-US" b="1" dirty="0"/>
              <a:t>it causes the x  condition queue</a:t>
            </a:r>
            <a:r>
              <a:rPr lang="tr-TR" b="1" dirty="0"/>
              <a:t> </a:t>
            </a:r>
            <a:r>
              <a:rPr lang="en-US" b="1" dirty="0"/>
              <a:t>to be notified</a:t>
            </a:r>
            <a:r>
              <a:rPr lang="en-US" dirty="0"/>
              <a:t>, but the signaling process continues to execute. </a:t>
            </a:r>
            <a:r>
              <a:rPr lang="en-US" b="1" dirty="0"/>
              <a:t>The result of the notification</a:t>
            </a:r>
            <a:r>
              <a:rPr lang="tr-TR" b="1" dirty="0"/>
              <a:t> </a:t>
            </a:r>
            <a:r>
              <a:rPr lang="en-US" b="1" dirty="0"/>
              <a:t>is that the process at the head of the condition queue will be resumed at</a:t>
            </a:r>
            <a:r>
              <a:rPr lang="tr-TR" b="1" dirty="0"/>
              <a:t> </a:t>
            </a:r>
            <a:r>
              <a:rPr lang="en-US" b="1" dirty="0"/>
              <a:t>some convenient future time</a:t>
            </a:r>
            <a:r>
              <a:rPr lang="en-US" dirty="0"/>
              <a:t> when the monitor is available.</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Message Passing</a:t>
            </a:r>
          </a:p>
        </p:txBody>
      </p:sp>
      <p:sp>
        <p:nvSpPr>
          <p:cNvPr id="3" name="Content Placeholder 2"/>
          <p:cNvSpPr>
            <a:spLocks noGrp="1"/>
          </p:cNvSpPr>
          <p:nvPr>
            <p:ph idx="4294967295"/>
          </p:nvPr>
        </p:nvSpPr>
        <p:spPr>
          <a:xfrm>
            <a:off x="533400" y="1981200"/>
            <a:ext cx="8229600" cy="5181600"/>
          </a:xfrm>
        </p:spPr>
        <p:txBody>
          <a:bodyPr/>
          <a:lstStyle/>
          <a:p>
            <a:r>
              <a:rPr lang="en-NZ" sz="2800" dirty="0"/>
              <a:t>When processes interact with one another two fundamental requirements must be satisfied: </a:t>
            </a:r>
          </a:p>
          <a:p>
            <a:endParaRPr lang="en-NZ" sz="2900" dirty="0"/>
          </a:p>
          <a:p>
            <a:endParaRPr lang="en-NZ" sz="2900" dirty="0"/>
          </a:p>
          <a:p>
            <a:endParaRPr lang="en-NZ" sz="2900" dirty="0"/>
          </a:p>
          <a:p>
            <a:pPr>
              <a:spcBef>
                <a:spcPts val="1000"/>
              </a:spcBef>
            </a:pPr>
            <a:r>
              <a:rPr lang="en-NZ" sz="2800" dirty="0"/>
              <a:t>Message passing is one approach to providing both of these functions</a:t>
            </a:r>
          </a:p>
          <a:p>
            <a:pPr lvl="2">
              <a:spcBef>
                <a:spcPts val="300"/>
              </a:spcBef>
            </a:pPr>
            <a:r>
              <a:rPr lang="en-NZ" dirty="0"/>
              <a:t>Works with distributed systems </a:t>
            </a:r>
            <a:r>
              <a:rPr lang="en-NZ" i="1" dirty="0"/>
              <a:t>and</a:t>
            </a:r>
            <a:r>
              <a:rPr lang="en-NZ" dirty="0"/>
              <a:t> shared memory multiprocessor and uniprocessor systems</a:t>
            </a:r>
          </a:p>
        </p:txBody>
      </p:sp>
      <p:graphicFrame>
        <p:nvGraphicFramePr>
          <p:cNvPr id="4" name="Diagram 3"/>
          <p:cNvGraphicFramePr/>
          <p:nvPr>
            <p:extLst>
              <p:ext uri="{D42A27DB-BD31-4B8C-83A1-F6EECF244321}">
                <p14:modId xmlns:p14="http://schemas.microsoft.com/office/powerpoint/2010/main" val="274277759"/>
              </p:ext>
            </p:extLst>
          </p:nvPr>
        </p:nvGraphicFramePr>
        <p:xfrm>
          <a:off x="1295400" y="3048000"/>
          <a:ext cx="64770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l"/>
            <a:r>
              <a:rPr lang="en-US" b="1" dirty="0">
                <a:solidFill>
                  <a:schemeClr val="accent6"/>
                </a:solidFill>
              </a:rPr>
              <a:t>Message Passing</a:t>
            </a:r>
          </a:p>
        </p:txBody>
      </p:sp>
      <p:sp>
        <p:nvSpPr>
          <p:cNvPr id="3" name="Content Placeholder 2"/>
          <p:cNvSpPr>
            <a:spLocks noGrp="1"/>
          </p:cNvSpPr>
          <p:nvPr>
            <p:ph idx="4294967295"/>
          </p:nvPr>
        </p:nvSpPr>
        <p:spPr>
          <a:xfrm>
            <a:off x="304800" y="2057400"/>
            <a:ext cx="8534400" cy="5867400"/>
          </a:xfrm>
        </p:spPr>
        <p:txBody>
          <a:bodyPr/>
          <a:lstStyle/>
          <a:p>
            <a:r>
              <a:rPr lang="en-NZ" sz="2800" dirty="0"/>
              <a:t>The actual function is normally provided in the form of a pair of primitives:</a:t>
            </a:r>
            <a:endParaRPr lang="en-US" sz="2800" dirty="0"/>
          </a:p>
          <a:p>
            <a:pPr lvl="4">
              <a:buNone/>
            </a:pPr>
            <a:r>
              <a:rPr lang="en-US" sz="2800" dirty="0">
                <a:latin typeface="Courier New"/>
                <a:cs typeface="Courier New"/>
              </a:rPr>
              <a:t>send (destination, message)</a:t>
            </a:r>
          </a:p>
          <a:p>
            <a:pPr lvl="4">
              <a:buNone/>
            </a:pPr>
            <a:r>
              <a:rPr lang="en-US" sz="2800" dirty="0">
                <a:latin typeface="Courier New"/>
                <a:cs typeface="Courier New"/>
              </a:rPr>
              <a:t>receive (source, message)</a:t>
            </a:r>
          </a:p>
          <a:p>
            <a:pPr marL="374904" lvl="4">
              <a:spcBef>
                <a:spcPts val="1200"/>
              </a:spcBef>
            </a:pPr>
            <a:r>
              <a:rPr lang="en-US" sz="2800" dirty="0"/>
              <a:t>A process sends information in the form of a </a:t>
            </a:r>
            <a:r>
              <a:rPr lang="en-US" sz="2800" i="1" dirty="0"/>
              <a:t>message</a:t>
            </a:r>
            <a:r>
              <a:rPr lang="en-US" sz="2800" dirty="0"/>
              <a:t> to another process designated by a </a:t>
            </a:r>
            <a:r>
              <a:rPr lang="en-US" sz="2800" i="1" dirty="0"/>
              <a:t>destination</a:t>
            </a:r>
          </a:p>
          <a:p>
            <a:pPr marL="374904" lvl="4">
              <a:spcBef>
                <a:spcPts val="1200"/>
              </a:spcBef>
            </a:pPr>
            <a:r>
              <a:rPr lang="en-US" sz="2800" dirty="0"/>
              <a:t>A process receives information by executing the </a:t>
            </a:r>
            <a:r>
              <a:rPr lang="en-US" sz="2800" dirty="0">
                <a:latin typeface="Courier New"/>
              </a:rPr>
              <a:t>receive</a:t>
            </a:r>
            <a:r>
              <a:rPr lang="en-US" sz="2800" dirty="0"/>
              <a:t> primitive, indicating the </a:t>
            </a:r>
            <a:r>
              <a:rPr lang="en-US" sz="2800" i="1" dirty="0"/>
              <a:t>source</a:t>
            </a:r>
            <a:r>
              <a:rPr lang="en-US" sz="2800" dirty="0"/>
              <a:t> and the </a:t>
            </a:r>
            <a:r>
              <a:rPr lang="en-US" sz="2800" i="1" dirty="0"/>
              <a:t>message</a:t>
            </a:r>
            <a:r>
              <a:rPr lang="en-US" sz="2800" dirty="0"/>
              <a:t> </a:t>
            </a:r>
          </a:p>
          <a:p>
            <a:endParaRPr lang="en-US" dirty="0"/>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000" y="914400"/>
            <a:ext cx="8562264" cy="4800600"/>
          </a:xfrm>
          <a:prstGeom prst="rect">
            <a:avLst/>
          </a:prstGeom>
        </p:spPr>
      </p:pic>
      <p:sp>
        <p:nvSpPr>
          <p:cNvPr id="8" name="TextBox 7"/>
          <p:cNvSpPr txBox="1"/>
          <p:nvPr/>
        </p:nvSpPr>
        <p:spPr>
          <a:xfrm>
            <a:off x="381000" y="5638800"/>
            <a:ext cx="8382000" cy="923330"/>
          </a:xfrm>
          <a:prstGeom prst="rect">
            <a:avLst/>
          </a:prstGeom>
          <a:noFill/>
        </p:spPr>
        <p:txBody>
          <a:bodyPr wrap="square" rtlCol="0">
            <a:spAutoFit/>
          </a:bodyPr>
          <a:lstStyle/>
          <a:p>
            <a:pPr algn="ctr"/>
            <a:r>
              <a:rPr lang="en-US" b="1" dirty="0">
                <a:latin typeface="+mn-lt"/>
              </a:rPr>
              <a:t>Table 5.5  </a:t>
            </a:r>
          </a:p>
          <a:p>
            <a:pPr algn="ctr"/>
            <a:r>
              <a:rPr lang="en-US" b="1" dirty="0">
                <a:latin typeface="+mn-lt"/>
              </a:rPr>
              <a:t>Design Characteristics of Message Systems for </a:t>
            </a:r>
          </a:p>
          <a:p>
            <a:pPr algn="ctr"/>
            <a:r>
              <a:rPr lang="en-US" b="1" dirty="0" err="1">
                <a:latin typeface="+mn-lt"/>
              </a:rPr>
              <a:t>Interprocess</a:t>
            </a:r>
            <a:r>
              <a:rPr lang="en-US" b="1" dirty="0">
                <a:latin typeface="+mn-lt"/>
              </a:rPr>
              <a:t> Communication and Synchronization</a:t>
            </a:r>
            <a:r>
              <a:rPr lang="en-US" dirty="0">
                <a:latin typeface="+mn-lt"/>
              </a:rPr>
              <a:t> </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824788" cy="9906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Synchronization</a:t>
            </a:r>
          </a:p>
        </p:txBody>
      </p:sp>
      <p:graphicFrame>
        <p:nvGraphicFramePr>
          <p:cNvPr id="4" name="Content Placeholder 3"/>
          <p:cNvGraphicFramePr>
            <a:graphicFrameLocks noGrp="1"/>
          </p:cNvGraphicFramePr>
          <p:nvPr>
            <p:ph idx="4294967295"/>
          </p:nvPr>
        </p:nvGraphicFramePr>
        <p:xfrm>
          <a:off x="304800" y="16002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24788" cy="1323041"/>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Blocking Send,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Blocking Receive</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209800"/>
            <a:ext cx="8229600" cy="5562600"/>
          </a:xfrm>
        </p:spPr>
        <p:txBody>
          <a:bodyPr/>
          <a:lstStyle/>
          <a:p>
            <a:r>
              <a:rPr lang="en-US" sz="3200" dirty="0"/>
              <a:t>Both sender and receiver are blocked until the message is delivered</a:t>
            </a:r>
          </a:p>
          <a:p>
            <a:r>
              <a:rPr lang="en-US" sz="3200" dirty="0"/>
              <a:t>Sometimes referred to as a </a:t>
            </a:r>
            <a:r>
              <a:rPr lang="en-US" sz="3200" i="1" dirty="0"/>
              <a:t>rendezvous</a:t>
            </a:r>
          </a:p>
          <a:p>
            <a:r>
              <a:rPr lang="en-NZ" sz="3200" dirty="0"/>
              <a:t>Allows for tight synchronization between processes</a:t>
            </a:r>
            <a:endParaRPr lang="en-US" sz="3200" dirty="0"/>
          </a:p>
          <a:p>
            <a:endParaRPr lang="en-NZ" dirty="0"/>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err="1">
                <a:ln w="1905"/>
                <a:solidFill>
                  <a:schemeClr val="accent6">
                    <a:lumMod val="50000"/>
                  </a:schemeClr>
                </a:solidFill>
                <a:effectLst>
                  <a:innerShdw blurRad="69850" dist="43180" dir="5400000">
                    <a:srgbClr val="000000">
                      <a:alpha val="65000"/>
                    </a:srgbClr>
                  </a:innerShdw>
                </a:effectLst>
              </a:rPr>
              <a:t>Nonblocking</a:t>
            </a:r>
            <a:r>
              <a:rPr lang="en-US" b="1" dirty="0">
                <a:ln w="1905"/>
                <a:solidFill>
                  <a:schemeClr val="accent6">
                    <a:lumMod val="50000"/>
                  </a:schemeClr>
                </a:solidFill>
                <a:effectLst>
                  <a:innerShdw blurRad="69850" dist="43180" dir="5400000">
                    <a:srgbClr val="000000">
                      <a:alpha val="65000"/>
                    </a:srgbClr>
                  </a:innerShdw>
                </a:effectLst>
              </a:rPr>
              <a:t> Send</a:t>
            </a:r>
          </a:p>
        </p:txBody>
      </p:sp>
      <p:graphicFrame>
        <p:nvGraphicFramePr>
          <p:cNvPr id="4" name="Content Placeholder 3"/>
          <p:cNvGraphicFramePr>
            <a:graphicFrameLocks noGrp="1"/>
          </p:cNvGraphicFramePr>
          <p:nvPr>
            <p:ph idx="4294967295"/>
          </p:nvPr>
        </p:nvGraphicFramePr>
        <p:xfrm>
          <a:off x="533400" y="2057400"/>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5400" b="1" dirty="0">
                <a:ln>
                  <a:solidFill>
                    <a:schemeClr val="tx1"/>
                  </a:solidFill>
                </a:ln>
                <a:solidFill>
                  <a:schemeClr val="accent1">
                    <a:lumMod val="50000"/>
                  </a:schemeClr>
                </a:solidFill>
              </a:rPr>
              <a:t>    Addressing</a:t>
            </a:r>
          </a:p>
        </p:txBody>
      </p:sp>
      <p:sp>
        <p:nvSpPr>
          <p:cNvPr id="3" name="Content Placeholder 2"/>
          <p:cNvSpPr>
            <a:spLocks noGrp="1"/>
          </p:cNvSpPr>
          <p:nvPr>
            <p:ph idx="4294967295"/>
          </p:nvPr>
        </p:nvSpPr>
        <p:spPr>
          <a:xfrm>
            <a:off x="228600" y="2286000"/>
            <a:ext cx="8763000" cy="1828800"/>
          </a:xfrm>
        </p:spPr>
        <p:txBody>
          <a:bodyPr>
            <a:normAutofit/>
          </a:bodyPr>
          <a:lstStyle/>
          <a:p>
            <a:pPr lvl="1">
              <a:buSzPct val="145000"/>
              <a:buFont typeface="Wingdings" charset="2"/>
              <a:buChar char="§"/>
            </a:pPr>
            <a:r>
              <a:rPr lang="en-US" sz="3400" dirty="0"/>
              <a:t> Schemes for specifying processes in </a:t>
            </a:r>
            <a:r>
              <a:rPr lang="en-US" sz="3400" dirty="0">
                <a:latin typeface="Courier New"/>
              </a:rPr>
              <a:t>send</a:t>
            </a:r>
            <a:r>
              <a:rPr lang="en-US" sz="3400" dirty="0"/>
              <a:t>       and </a:t>
            </a:r>
            <a:r>
              <a:rPr lang="en-US" sz="3400" dirty="0">
                <a:latin typeface="Courier New"/>
              </a:rPr>
              <a:t>receive</a:t>
            </a:r>
            <a:r>
              <a:rPr lang="en-US" sz="3400" dirty="0"/>
              <a:t> primitives fall into two categories:</a:t>
            </a:r>
          </a:p>
        </p:txBody>
      </p:sp>
      <p:graphicFrame>
        <p:nvGraphicFramePr>
          <p:cNvPr id="6" name="Diagram 5"/>
          <p:cNvGraphicFramePr/>
          <p:nvPr>
            <p:extLst>
              <p:ext uri="{D42A27DB-BD31-4B8C-83A1-F6EECF244321}">
                <p14:modId xmlns:p14="http://schemas.microsoft.com/office/powerpoint/2010/main" val="2033767196"/>
              </p:ext>
            </p:extLst>
          </p:nvPr>
        </p:nvGraphicFramePr>
        <p:xfrm>
          <a:off x="457200" y="3810000"/>
          <a:ext cx="8077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Rectangle 4"/>
          <p:cNvSpPr/>
          <p:nvPr/>
        </p:nvSpPr>
        <p:spPr>
          <a:xfrm>
            <a:off x="457200" y="838200"/>
            <a:ext cx="8153400" cy="6340197"/>
          </a:xfrm>
          <a:prstGeom prst="rect">
            <a:avLst/>
          </a:prstGeom>
        </p:spPr>
        <p:txBody>
          <a:bodyPr wrap="square">
            <a:spAutoFit/>
          </a:bodyPr>
          <a:lstStyle/>
          <a:p>
            <a:r>
              <a:rPr lang="en-US" sz="1400" b="1" dirty="0"/>
              <a:t>First Attempt </a:t>
            </a:r>
          </a:p>
          <a:p>
            <a:endParaRPr lang="en-US" sz="1400" dirty="0"/>
          </a:p>
          <a:p>
            <a:r>
              <a:rPr lang="en-US" sz="1400" dirty="0"/>
              <a:t>As mentioned earlier, any attempt at mutual exclusion must rely</a:t>
            </a:r>
            <a:r>
              <a:rPr lang="tr-TR" sz="1400" dirty="0"/>
              <a:t> </a:t>
            </a:r>
            <a:r>
              <a:rPr lang="en-US" sz="1400" dirty="0"/>
              <a:t>on some fundamental exclusion mechanism in the hardware. The most common of</a:t>
            </a:r>
            <a:r>
              <a:rPr lang="tr-TR" sz="1400" dirty="0"/>
              <a:t> </a:t>
            </a:r>
            <a:r>
              <a:rPr lang="en-US" sz="1400" dirty="0"/>
              <a:t>these is the constraint that only one access to a memory location can be made at a</a:t>
            </a:r>
            <a:r>
              <a:rPr lang="tr-TR" sz="1400" dirty="0"/>
              <a:t> </a:t>
            </a:r>
            <a:r>
              <a:rPr lang="en-US" sz="1400" dirty="0"/>
              <a:t>time. Using this constraint, we reserve a global memory location labeled turn. A</a:t>
            </a:r>
            <a:r>
              <a:rPr lang="tr-TR" sz="1400" dirty="0"/>
              <a:t> </a:t>
            </a:r>
            <a:r>
              <a:rPr lang="en-US" sz="1400" dirty="0"/>
              <a:t>process (P0 or P1) wishing to execute its critical section first examines the contents</a:t>
            </a:r>
          </a:p>
          <a:p>
            <a:r>
              <a:rPr lang="en-US" sz="1400" dirty="0"/>
              <a:t>of turn. If the value of turn is equal to the number of the process, then the process</a:t>
            </a:r>
            <a:r>
              <a:rPr lang="tr-TR" sz="1400" dirty="0"/>
              <a:t> </a:t>
            </a:r>
            <a:r>
              <a:rPr lang="en-US" sz="1400" dirty="0"/>
              <a:t>may proceed to its critical section. Otherwise, it is forced to wait. Our waiting process</a:t>
            </a:r>
            <a:r>
              <a:rPr lang="tr-TR" sz="1400" dirty="0"/>
              <a:t> </a:t>
            </a:r>
            <a:r>
              <a:rPr lang="en-US" sz="1400" dirty="0"/>
              <a:t>repeatedly reads the value of turn until it is allowed to enter its critical section. This</a:t>
            </a:r>
            <a:r>
              <a:rPr lang="tr-TR" sz="1400" dirty="0"/>
              <a:t> </a:t>
            </a:r>
            <a:r>
              <a:rPr lang="en-US" sz="1400" dirty="0"/>
              <a:t>procedure is known as busy waiting, or spin waiting, because the thwarted process</a:t>
            </a:r>
            <a:r>
              <a:rPr lang="tr-TR" sz="1400" dirty="0"/>
              <a:t> </a:t>
            </a:r>
            <a:r>
              <a:rPr lang="en-US" sz="1400" dirty="0"/>
              <a:t>can do nothing productive until it gets permission to enter its critical section. Instead,</a:t>
            </a:r>
            <a:r>
              <a:rPr lang="tr-TR" sz="1400" dirty="0"/>
              <a:t> </a:t>
            </a:r>
            <a:r>
              <a:rPr lang="en-US" sz="1400" dirty="0"/>
              <a:t>it must linger and periodically check the variable; thus it consumes processor time</a:t>
            </a:r>
          </a:p>
          <a:p>
            <a:r>
              <a:rPr lang="en-US" sz="1400" dirty="0"/>
              <a:t>(busy) while waiting for its chance.</a:t>
            </a:r>
          </a:p>
          <a:p>
            <a:endParaRPr lang="en-US" sz="1400" dirty="0"/>
          </a:p>
          <a:p>
            <a:r>
              <a:rPr lang="en-US" sz="1400" dirty="0"/>
              <a:t>After a process has gained access to its critical section, and after it has completed</a:t>
            </a:r>
            <a:r>
              <a:rPr lang="tr-TR" sz="1400" dirty="0"/>
              <a:t> </a:t>
            </a:r>
            <a:r>
              <a:rPr lang="en-US" sz="1400" dirty="0"/>
              <a:t>that section, it must update the value of turn to that of the other process.</a:t>
            </a:r>
            <a:r>
              <a:rPr lang="tr-TR" sz="1400" dirty="0"/>
              <a:t> </a:t>
            </a:r>
            <a:r>
              <a:rPr lang="en-US" sz="1400" dirty="0"/>
              <a:t> In formal terms, there is a shared global variable:</a:t>
            </a:r>
          </a:p>
          <a:p>
            <a:r>
              <a:rPr lang="en-US" sz="1400" dirty="0" err="1"/>
              <a:t>int</a:t>
            </a:r>
            <a:r>
              <a:rPr lang="en-US" sz="1400" dirty="0"/>
              <a:t> turn = 0;</a:t>
            </a:r>
          </a:p>
          <a:p>
            <a:endParaRPr lang="en-US" sz="1400" dirty="0"/>
          </a:p>
          <a:p>
            <a:r>
              <a:rPr lang="en-US" sz="1400" dirty="0"/>
              <a:t> Figure 5.1a shows the program for the two processes. This solution guarantees</a:t>
            </a:r>
            <a:r>
              <a:rPr lang="tr-TR" sz="1400" dirty="0"/>
              <a:t> </a:t>
            </a:r>
            <a:r>
              <a:rPr lang="en-US" sz="1400" dirty="0"/>
              <a:t>the mutual exclusion property but has two drawbacks. First, processes must strictly</a:t>
            </a:r>
            <a:r>
              <a:rPr lang="tr-TR" sz="1400" dirty="0"/>
              <a:t> </a:t>
            </a:r>
            <a:r>
              <a:rPr lang="en-US" sz="1400" dirty="0"/>
              <a:t>alternate in their use of their critical section; therefore, </a:t>
            </a:r>
            <a:r>
              <a:rPr lang="en-US" sz="1400" b="1" dirty="0"/>
              <a:t>the pace of execution is dictated</a:t>
            </a:r>
            <a:r>
              <a:rPr lang="tr-TR" sz="1400" b="1" dirty="0"/>
              <a:t> </a:t>
            </a:r>
            <a:r>
              <a:rPr lang="en-US" sz="1400" b="1" dirty="0"/>
              <a:t>by the slower of the two processes</a:t>
            </a:r>
            <a:r>
              <a:rPr lang="en-US" sz="1400" dirty="0"/>
              <a:t>. If P0 uses its critical section only once per</a:t>
            </a:r>
            <a:r>
              <a:rPr lang="tr-TR" sz="1400" dirty="0"/>
              <a:t> </a:t>
            </a:r>
            <a:r>
              <a:rPr lang="en-US" sz="1400" dirty="0"/>
              <a:t>hour, but P1 would like to use its critical section at a rate of 1,000 times per hour, P1</a:t>
            </a:r>
            <a:r>
              <a:rPr lang="tr-TR" sz="1400" dirty="0"/>
              <a:t> </a:t>
            </a:r>
            <a:r>
              <a:rPr lang="en-US" sz="1400" dirty="0"/>
              <a:t>is forced to adopt the pace of P0. A much more serious problem is that </a:t>
            </a:r>
            <a:r>
              <a:rPr lang="en-US" sz="1400" b="1" dirty="0"/>
              <a:t>if one process</a:t>
            </a:r>
            <a:r>
              <a:rPr lang="tr-TR" sz="1400" b="1" dirty="0"/>
              <a:t> </a:t>
            </a:r>
            <a:r>
              <a:rPr lang="en-US" sz="1400" b="1" dirty="0"/>
              <a:t>fails, the other process is permanently blocked.</a:t>
            </a:r>
            <a:r>
              <a:rPr lang="en-US" sz="1400" dirty="0"/>
              <a:t> This is true whether a process fails in</a:t>
            </a:r>
            <a:r>
              <a:rPr lang="tr-TR" sz="1400" dirty="0"/>
              <a:t> </a:t>
            </a:r>
            <a:r>
              <a:rPr lang="en-US" sz="1400" dirty="0"/>
              <a:t>its critical section or outside of it.</a:t>
            </a:r>
          </a:p>
          <a:p>
            <a:endParaRPr lang="en-US" sz="1400" dirty="0"/>
          </a:p>
          <a:p>
            <a:r>
              <a:rPr lang="en-US" sz="1400" dirty="0"/>
              <a:t>.</a:t>
            </a:r>
          </a:p>
          <a:p>
            <a:endParaRPr lang="en-US" sz="1400" dirty="0"/>
          </a:p>
          <a:p>
            <a:endParaRPr lang="en-US" sz="1400" dirty="0"/>
          </a:p>
        </p:txBody>
      </p:sp>
    </p:spTree>
    <p:extLst>
      <p:ext uri="{BB962C8B-B14F-4D97-AF65-F5344CB8AC3E}">
        <p14:creationId xmlns:p14="http://schemas.microsoft.com/office/powerpoint/2010/main" val="93345247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solidFill>
                  <a:schemeClr val="accent6">
                    <a:lumMod val="75000"/>
                  </a:schemeClr>
                </a:solidFill>
                <a:effectLst>
                  <a:innerShdw blurRad="69850" dist="43180" dir="5400000">
                    <a:srgbClr val="000000">
                      <a:alpha val="65000"/>
                    </a:srgbClr>
                  </a:innerShdw>
                </a:effectLst>
              </a:rPr>
              <a:t>Direct Addressing</a:t>
            </a:r>
          </a:p>
        </p:txBody>
      </p:sp>
      <p:sp>
        <p:nvSpPr>
          <p:cNvPr id="3" name="Content Placeholder 2"/>
          <p:cNvSpPr>
            <a:spLocks noGrp="1"/>
          </p:cNvSpPr>
          <p:nvPr>
            <p:ph idx="4294967295"/>
          </p:nvPr>
        </p:nvSpPr>
        <p:spPr>
          <a:xfrm>
            <a:off x="228600" y="1981200"/>
            <a:ext cx="8382000" cy="4876800"/>
          </a:xfrm>
        </p:spPr>
        <p:txBody>
          <a:bodyPr>
            <a:normAutofit lnSpcReduction="10000"/>
          </a:bodyPr>
          <a:lstStyle/>
          <a:p>
            <a:pPr marL="627063" lvl="2" indent="-454025">
              <a:spcBef>
                <a:spcPts val="400"/>
              </a:spcBef>
            </a:pPr>
            <a:r>
              <a:rPr lang="en-US" sz="3200" dirty="0"/>
              <a:t>Send primitive includes a specific identifier of the destination process</a:t>
            </a:r>
          </a:p>
          <a:p>
            <a:pPr marL="627063" lvl="2" indent="-454025">
              <a:spcBef>
                <a:spcPts val="400"/>
              </a:spcBef>
            </a:pPr>
            <a:r>
              <a:rPr lang="en-US" sz="3200" dirty="0">
                <a:latin typeface="Courier New"/>
                <a:cs typeface="Courier New"/>
              </a:rPr>
              <a:t>Receive</a:t>
            </a:r>
            <a:r>
              <a:rPr lang="en-US" sz="3200" dirty="0"/>
              <a:t> primitive can be handled in one of two ways:</a:t>
            </a:r>
          </a:p>
          <a:p>
            <a:pPr lvl="3">
              <a:spcBef>
                <a:spcPts val="400"/>
              </a:spcBef>
            </a:pPr>
            <a:r>
              <a:rPr lang="en-US" sz="3200" dirty="0"/>
              <a:t>Require that the process explicitly designate a sending process</a:t>
            </a:r>
          </a:p>
          <a:p>
            <a:pPr marL="1835150" lvl="3" indent="-236538">
              <a:spcBef>
                <a:spcPts val="400"/>
              </a:spcBef>
            </a:pPr>
            <a:r>
              <a:rPr lang="en-US" sz="2162" dirty="0"/>
              <a:t>Effective for cooperating concurrent processes</a:t>
            </a:r>
          </a:p>
          <a:p>
            <a:pPr lvl="3">
              <a:spcBef>
                <a:spcPts val="400"/>
              </a:spcBef>
            </a:pPr>
            <a:r>
              <a:rPr lang="en-US" sz="3200" dirty="0"/>
              <a:t>Implicit addressing</a:t>
            </a:r>
          </a:p>
          <a:p>
            <a:pPr marL="1835150" lvl="3" indent="-236538">
              <a:spcBef>
                <a:spcPts val="400"/>
              </a:spcBef>
            </a:pPr>
            <a:r>
              <a:rPr lang="en-US" sz="2162" dirty="0"/>
              <a:t>Source parameter of the </a:t>
            </a:r>
            <a:r>
              <a:rPr lang="en-US" sz="2162" dirty="0">
                <a:latin typeface="Courier New"/>
                <a:cs typeface="Courier New"/>
              </a:rPr>
              <a:t>receive</a:t>
            </a:r>
            <a:r>
              <a:rPr lang="en-US" sz="2162" dirty="0"/>
              <a:t> primitive possesses a value returned when the receive operation has been performed</a:t>
            </a:r>
          </a:p>
          <a:p>
            <a:pPr lvl="2"/>
            <a:endParaRPr lang="en-US" sz="3200" dirty="0"/>
          </a:p>
          <a:p>
            <a:pPr lvl="2"/>
            <a:endParaRPr lang="en-US" sz="3000" dirty="0"/>
          </a:p>
          <a:p>
            <a:endParaRPr lang="en-US" sz="3000" dirty="0"/>
          </a:p>
        </p:txBody>
      </p:sp>
      <p:sp>
        <p:nvSpPr>
          <p:cNvPr id="5" name="Footer Placeholder 4"/>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824788" cy="1067748"/>
          </a:xfrm>
        </p:spPr>
        <p:txBody>
          <a:bodyPr/>
          <a:lstStyle/>
          <a:p>
            <a:pPr algn="ctr"/>
            <a:r>
              <a:rPr lang="en-US" b="1" dirty="0">
                <a:ln w="1905"/>
                <a:solidFill>
                  <a:schemeClr val="accent6">
                    <a:lumMod val="75000"/>
                  </a:schemeClr>
                </a:solidFill>
                <a:effectLst>
                  <a:innerShdw blurRad="69850" dist="43180" dir="5400000">
                    <a:srgbClr val="000000">
                      <a:alpha val="65000"/>
                    </a:srgbClr>
                  </a:innerShdw>
                </a:effectLst>
              </a:rPr>
              <a:t>Indirect Addressing</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90959212"/>
              </p:ext>
            </p:extLst>
          </p:nvPr>
        </p:nvGraphicFramePr>
        <p:xfrm>
          <a:off x="762000" y="2438400"/>
          <a:ext cx="7848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pic>
        <p:nvPicPr>
          <p:cNvPr id="4" name="Picture 3" descr="f2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0"/>
            <a:ext cx="8677835" cy="6705600"/>
          </a:xfrm>
          <a:prstGeom prst="rect">
            <a:avLst/>
          </a:prstGeom>
        </p:spPr>
      </p:pic>
    </p:spTree>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pic>
        <p:nvPicPr>
          <p:cNvPr id="4" name="Picture 3" descr="f2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5294" t="18182" r="24706" b="40909"/>
              <a:stretch>
                <a:fillRect/>
              </a:stretch>
            </p:blipFill>
          </mc:Choice>
          <mc:Fallback>
            <p:blipFill>
              <a:blip r:embed="rId4"/>
              <a:srcRect l="15294" t="18182" r="24706" b="40909"/>
              <a:stretch>
                <a:fillRect/>
              </a:stretch>
            </p:blipFill>
          </mc:Fallback>
        </mc:AlternateContent>
        <p:spPr>
          <a:xfrm>
            <a:off x="914400" y="152400"/>
            <a:ext cx="7599802" cy="6705600"/>
          </a:xfrm>
          <a:prstGeom prst="rect">
            <a:avLst/>
          </a:prstGeom>
        </p:spPr>
      </p:pic>
    </p:spTree>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067748"/>
          </a:xfrm>
        </p:spPr>
        <p:txBody>
          <a:bodyPr/>
          <a:lstStyle/>
          <a:p>
            <a:pPr algn="ctr"/>
            <a:r>
              <a:rPr lang="en-US" dirty="0" err="1">
                <a:solidFill>
                  <a:schemeClr val="accent6"/>
                </a:solidFill>
                <a:effectLst>
                  <a:outerShdw blurRad="38100" dist="38100" dir="2700000" algn="tl">
                    <a:srgbClr val="000000">
                      <a:alpha val="43137"/>
                    </a:srgbClr>
                  </a:outerShdw>
                </a:effectLst>
              </a:rPr>
              <a:t>Queueing</a:t>
            </a:r>
            <a:r>
              <a:rPr lang="en-US" dirty="0">
                <a:solidFill>
                  <a:schemeClr val="accent6"/>
                </a:solidFill>
                <a:effectLst>
                  <a:outerShdw blurRad="38100" dist="38100" dir="2700000" algn="tl">
                    <a:srgbClr val="000000">
                      <a:alpha val="43137"/>
                    </a:srgbClr>
                  </a:outerShdw>
                </a:effectLst>
              </a:rPr>
              <a:t> Discipline</a:t>
            </a:r>
          </a:p>
        </p:txBody>
      </p:sp>
      <p:sp>
        <p:nvSpPr>
          <p:cNvPr id="6" name="Content Placeholder 5"/>
          <p:cNvSpPr>
            <a:spLocks noGrp="1"/>
          </p:cNvSpPr>
          <p:nvPr>
            <p:ph sz="half" idx="1"/>
          </p:nvPr>
        </p:nvSpPr>
        <p:spPr>
          <a:xfrm>
            <a:off x="654050" y="2286000"/>
            <a:ext cx="7848600" cy="4038599"/>
          </a:xfrm>
        </p:spPr>
        <p:txBody>
          <a:bodyPr/>
          <a:lstStyle/>
          <a:p>
            <a:r>
              <a:rPr lang="en-US" sz="2600" dirty="0"/>
              <a:t>The simplest </a:t>
            </a:r>
            <a:r>
              <a:rPr lang="en-US" sz="2600" dirty="0" err="1"/>
              <a:t>queueing</a:t>
            </a:r>
            <a:r>
              <a:rPr lang="en-US" sz="2600" dirty="0"/>
              <a:t> discipline is first-in-first-out</a:t>
            </a:r>
          </a:p>
          <a:p>
            <a:pPr lvl="2"/>
            <a:r>
              <a:rPr lang="en-US" sz="2200" dirty="0"/>
              <a:t>This may not be sufficient if some message are more urgent than others</a:t>
            </a:r>
          </a:p>
          <a:p>
            <a:r>
              <a:rPr lang="en-US" sz="2600" dirty="0"/>
              <a:t>Other alternatives are:</a:t>
            </a:r>
          </a:p>
          <a:p>
            <a:pPr lvl="2"/>
            <a:r>
              <a:rPr lang="en-US" sz="2200" dirty="0"/>
              <a:t>To allow the specifying of message priority, on the basis of message type or by designation by the sender</a:t>
            </a:r>
          </a:p>
          <a:p>
            <a:pPr lvl="2"/>
            <a:r>
              <a:rPr lang="en-US" sz="2200" dirty="0"/>
              <a:t>To allow the receiver to inspect the message queue and select which message to receive next</a:t>
            </a:r>
          </a:p>
        </p:txBody>
      </p:sp>
      <p:sp>
        <p:nvSpPr>
          <p:cNvPr id="2" name="Footer Placeholder 1"/>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extBox 7"/>
          <p:cNvSpPr txBox="1"/>
          <p:nvPr/>
        </p:nvSpPr>
        <p:spPr>
          <a:xfrm>
            <a:off x="457200" y="5562600"/>
            <a:ext cx="8229600" cy="343609"/>
          </a:xfrm>
          <a:prstGeom prst="rect">
            <a:avLst/>
          </a:prstGeom>
        </p:spPr>
        <p:txBody>
          <a:bodyPr wrap="square" rtlCol="0">
            <a:spAutoFit/>
          </a:bodyPr>
          <a:lstStyle/>
          <a:p>
            <a:endParaRPr lang="en-US" dirty="0"/>
          </a:p>
        </p:txBody>
      </p:sp>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6" name="Picture 5" descr="f2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182" b="49091"/>
              <a:stretch>
                <a:fillRect/>
              </a:stretch>
            </p:blipFill>
          </mc:Choice>
          <mc:Fallback>
            <p:blipFill>
              <a:blip r:embed="rId4"/>
              <a:srcRect t="8182" b="49091"/>
              <a:stretch>
                <a:fillRect/>
              </a:stretch>
            </p:blipFill>
          </mc:Fallback>
        </mc:AlternateContent>
        <p:spPr>
          <a:xfrm>
            <a:off x="-609600" y="298578"/>
            <a:ext cx="10744199" cy="4970689"/>
          </a:xfrm>
          <a:prstGeom prst="rect">
            <a:avLst/>
          </a:prstGeom>
        </p:spPr>
      </p:pic>
      <p:sp>
        <p:nvSpPr>
          <p:cNvPr id="2" name="Rectangle 1"/>
          <p:cNvSpPr/>
          <p:nvPr/>
        </p:nvSpPr>
        <p:spPr>
          <a:xfrm>
            <a:off x="318246" y="4762381"/>
            <a:ext cx="8686800" cy="1815882"/>
          </a:xfrm>
          <a:prstGeom prst="rect">
            <a:avLst/>
          </a:prstGeom>
        </p:spPr>
        <p:txBody>
          <a:bodyPr wrap="square">
            <a:spAutoFit/>
          </a:bodyPr>
          <a:lstStyle/>
          <a:p>
            <a:r>
              <a:rPr lang="en-US" sz="1400" dirty="0"/>
              <a:t>We assume the use of the blocking receive primitive and the </a:t>
            </a:r>
            <a:r>
              <a:rPr lang="en-US" sz="1400" dirty="0" err="1"/>
              <a:t>nonblocking</a:t>
            </a:r>
            <a:r>
              <a:rPr lang="en-US" sz="1400" dirty="0"/>
              <a:t> send primitive. A set of concurrent processes share a mailbox, box , which can be used by all processes to send and receive.</a:t>
            </a:r>
          </a:p>
          <a:p>
            <a:endParaRPr lang="en-US" sz="1400" dirty="0"/>
          </a:p>
          <a:p>
            <a:r>
              <a:rPr lang="en-US" sz="1400" dirty="0"/>
              <a:t>The mailbox is initialized to contain </a:t>
            </a:r>
            <a:r>
              <a:rPr lang="en-US" sz="1400" b="1" dirty="0">
                <a:solidFill>
                  <a:srgbClr val="FF0000"/>
                </a:solidFill>
              </a:rPr>
              <a:t>a single message with null content</a:t>
            </a:r>
            <a:r>
              <a:rPr lang="en-US" sz="1400" dirty="0"/>
              <a:t>. A process wishing to enter its critical section first attempts to receive a message. If the mailbox is empty, then the process is blocked. </a:t>
            </a:r>
            <a:r>
              <a:rPr lang="en-US" sz="1400" b="1" dirty="0">
                <a:solidFill>
                  <a:srgbClr val="FF0000"/>
                </a:solidFill>
              </a:rPr>
              <a:t>Once a process has acquired the message, it performs its critical section and then places the message back into the mailbox.</a:t>
            </a:r>
            <a:r>
              <a:rPr lang="en-US" sz="1400" dirty="0"/>
              <a:t> Thus, the message functions as a </a:t>
            </a:r>
            <a:r>
              <a:rPr lang="en-US" sz="1400" b="1" dirty="0">
                <a:solidFill>
                  <a:srgbClr val="FF0000"/>
                </a:solidFill>
              </a:rPr>
              <a:t>token</a:t>
            </a:r>
            <a:r>
              <a:rPr lang="en-US" sz="1400" dirty="0"/>
              <a:t> that is passed from process to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34200" y="2286000"/>
            <a:ext cx="1752600" cy="838200"/>
          </a:xfrm>
          <a:prstGeom prst="rect">
            <a:avLst/>
          </a:prstGeom>
          <a:blipFill rotWithShape="1">
            <a:blip r:embed="rId3"/>
            <a:tile tx="0" ty="0" sx="100000" sy="100000" flip="none" algn="tl"/>
          </a:blipFill>
        </p:spPr>
        <p:txBody>
          <a:bodyPr wrap="square" rtlCol="0">
            <a:spAutoFit/>
          </a:bodyPr>
          <a:lstStyle/>
          <a:p>
            <a:endParaRPr lang="en-US" dirty="0"/>
          </a:p>
        </p:txBody>
      </p:sp>
      <p:sp useBgFill="1">
        <p:nvSpPr>
          <p:cNvPr id="10" name="TextBox 9"/>
          <p:cNvSpPr txBox="1"/>
          <p:nvPr/>
        </p:nvSpPr>
        <p:spPr>
          <a:xfrm>
            <a:off x="457200" y="5867400"/>
            <a:ext cx="6512788" cy="277090"/>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pic>
        <p:nvPicPr>
          <p:cNvPr id="8" name="Picture 7" descr="f2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8182" b="31818"/>
              <a:stretch>
                <a:fillRect/>
              </a:stretch>
            </p:blipFill>
          </mc:Choice>
          <mc:Fallback>
            <p:blipFill>
              <a:blip r:embed="rId5"/>
              <a:srcRect t="8182" b="31818"/>
              <a:stretch>
                <a:fillRect/>
              </a:stretch>
            </p:blipFill>
          </mc:Fallback>
        </mc:AlternateContent>
        <p:spPr>
          <a:xfrm>
            <a:off x="-838200" y="402801"/>
            <a:ext cx="10820400" cy="4931199"/>
          </a:xfrm>
          <a:prstGeom prst="rect">
            <a:avLst/>
          </a:prstGeom>
        </p:spPr>
      </p:pic>
      <p:sp>
        <p:nvSpPr>
          <p:cNvPr id="2" name="Rectangle 1"/>
          <p:cNvSpPr/>
          <p:nvPr/>
        </p:nvSpPr>
        <p:spPr>
          <a:xfrm>
            <a:off x="318246" y="5105400"/>
            <a:ext cx="8597154" cy="1384995"/>
          </a:xfrm>
          <a:prstGeom prst="rect">
            <a:avLst/>
          </a:prstGeom>
        </p:spPr>
        <p:txBody>
          <a:bodyPr wrap="square">
            <a:spAutoFit/>
          </a:bodyPr>
          <a:lstStyle/>
          <a:p>
            <a:r>
              <a:rPr lang="en-US" sz="1400" dirty="0"/>
              <a:t>Two mailboxes are used. As the producer generates data, it is sent as messages to the mailbox </a:t>
            </a:r>
            <a:r>
              <a:rPr lang="en-US" sz="1400" dirty="0" err="1"/>
              <a:t>mayconsume</a:t>
            </a:r>
            <a:r>
              <a:rPr lang="en-US" sz="1400" dirty="0"/>
              <a:t> . As long as there is at least one message in that mailbox, the consumer can consume. Hence </a:t>
            </a:r>
            <a:r>
              <a:rPr lang="en-US" sz="1400" dirty="0" err="1"/>
              <a:t>mayconsume</a:t>
            </a:r>
            <a:r>
              <a:rPr lang="en-US" sz="1400" dirty="0"/>
              <a:t> serves as the buffer; the data in the buffer are organized as a queue of messages. The “size” of the buffer is</a:t>
            </a:r>
            <a:r>
              <a:rPr lang="tr-TR" sz="1400" dirty="0"/>
              <a:t> </a:t>
            </a:r>
            <a:r>
              <a:rPr lang="en-US" sz="1400" dirty="0"/>
              <a:t>determined by the global variable capacity . Initially, the mailbox </a:t>
            </a:r>
            <a:r>
              <a:rPr lang="en-US" sz="1400" dirty="0" err="1"/>
              <a:t>mayproduce</a:t>
            </a:r>
            <a:r>
              <a:rPr lang="en-US" sz="1400" dirty="0"/>
              <a:t> is filled with a number of null messages equal to the capacity of the buffer. The number of messages in </a:t>
            </a:r>
            <a:r>
              <a:rPr lang="en-US" sz="1400" dirty="0" err="1"/>
              <a:t>mayproduce</a:t>
            </a:r>
            <a:r>
              <a:rPr lang="en-US" sz="1400" dirty="0"/>
              <a:t> shrinks with each production and grows with each consumption. </a:t>
            </a:r>
          </a:p>
        </p:txBody>
      </p:sp>
    </p:spTree>
  </p:cSld>
  <p:clrMapOvr>
    <a:masterClrMapping/>
  </p:clrMapOvr>
  <p:transition spd="slow">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1067748"/>
          </a:xfrm>
        </p:spPr>
        <p:txBody>
          <a:bodyPr/>
          <a:lstStyle/>
          <a:p>
            <a:r>
              <a:rPr lang="en-US" b="1" dirty="0">
                <a:ln w="1905"/>
                <a:solidFill>
                  <a:schemeClr val="accent6">
                    <a:lumMod val="75000"/>
                  </a:schemeClr>
                </a:solidFill>
                <a:effectLst>
                  <a:innerShdw blurRad="69850" dist="43180" dir="5400000">
                    <a:srgbClr val="000000">
                      <a:alpha val="65000"/>
                    </a:srgbClr>
                  </a:innerShdw>
                </a:effectLst>
              </a:rPr>
              <a:t>Readers/Writers Problem</a:t>
            </a:r>
          </a:p>
        </p:txBody>
      </p:sp>
      <p:sp>
        <p:nvSpPr>
          <p:cNvPr id="3" name="Content Placeholder 2"/>
          <p:cNvSpPr>
            <a:spLocks noGrp="1"/>
          </p:cNvSpPr>
          <p:nvPr>
            <p:ph idx="4294967295"/>
          </p:nvPr>
        </p:nvSpPr>
        <p:spPr>
          <a:xfrm>
            <a:off x="457200" y="2362200"/>
            <a:ext cx="8382000" cy="3810000"/>
          </a:xfrm>
        </p:spPr>
        <p:txBody>
          <a:bodyPr>
            <a:normAutofit/>
          </a:bodyPr>
          <a:lstStyle/>
          <a:p>
            <a:r>
              <a:rPr lang="en-US" sz="2800" dirty="0"/>
              <a:t>A data area is shared among many processes</a:t>
            </a:r>
          </a:p>
          <a:p>
            <a:pPr lvl="2"/>
            <a:r>
              <a:rPr lang="en-US" sz="2400" dirty="0"/>
              <a:t>Some processes only read the data area, (readers) and some only write to the data area (writers)</a:t>
            </a:r>
          </a:p>
          <a:p>
            <a:r>
              <a:rPr lang="en-US" sz="2800" dirty="0"/>
              <a:t>Conditions that must be satisfied:</a:t>
            </a:r>
          </a:p>
          <a:p>
            <a:pPr lvl="2"/>
            <a:r>
              <a:rPr lang="en-NZ" sz="2400" dirty="0"/>
              <a:t>Any number of </a:t>
            </a:r>
            <a:r>
              <a:rPr lang="en-NZ" sz="2400" b="1" dirty="0">
                <a:solidFill>
                  <a:srgbClr val="FF0000"/>
                </a:solidFill>
              </a:rPr>
              <a:t>readers may simultaneously read </a:t>
            </a:r>
            <a:r>
              <a:rPr lang="en-NZ" sz="2400" dirty="0"/>
              <a:t>the file</a:t>
            </a:r>
          </a:p>
          <a:p>
            <a:pPr lvl="2"/>
            <a:r>
              <a:rPr lang="en-NZ" sz="2400" b="1" dirty="0">
                <a:solidFill>
                  <a:srgbClr val="FF0000"/>
                </a:solidFill>
              </a:rPr>
              <a:t>Only one writer </a:t>
            </a:r>
            <a:r>
              <a:rPr lang="en-NZ" sz="2400" dirty="0"/>
              <a:t>at a time may write to the file</a:t>
            </a:r>
          </a:p>
          <a:p>
            <a:pPr lvl="2"/>
            <a:r>
              <a:rPr lang="en-NZ" sz="2400" dirty="0"/>
              <a:t>If a writer is writing to the file, no reader may read it</a:t>
            </a:r>
            <a:endParaRPr lang="en-US" sz="2400" dirty="0"/>
          </a:p>
          <a:p>
            <a:endParaRPr lang="en-US" dirty="0"/>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457200" y="6264275"/>
            <a:ext cx="7022041" cy="228600"/>
          </a:xfrm>
          <a:prstGeom prst="rect">
            <a:avLst/>
          </a:prstGeom>
        </p:spPr>
        <p:txBody>
          <a:bodyPr wrap="square" rtlCol="0">
            <a:spAutoFit/>
          </a:bodyPr>
          <a:lstStyle/>
          <a:p>
            <a:endParaRPr lang="en-US" dirty="0"/>
          </a:p>
        </p:txBody>
      </p:sp>
      <p:pic>
        <p:nvPicPr>
          <p:cNvPr id="6" name="Picture 5" descr="f2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182" b="27273"/>
              <a:stretch>
                <a:fillRect/>
              </a:stretch>
            </p:blipFill>
          </mc:Choice>
          <mc:Fallback>
            <p:blipFill>
              <a:blip r:embed="rId4"/>
              <a:srcRect t="8182" b="27273"/>
              <a:stretch>
                <a:fillRect/>
              </a:stretch>
            </p:blipFill>
          </mc:Fallback>
        </mc:AlternateContent>
        <p:spPr>
          <a:xfrm>
            <a:off x="-457200" y="381000"/>
            <a:ext cx="10287000" cy="5410200"/>
          </a:xfrm>
          <a:prstGeom prst="rect">
            <a:avLst/>
          </a:prstGeom>
        </p:spPr>
      </p:pic>
      <p:sp>
        <p:nvSpPr>
          <p:cNvPr id="2" name="Rectangle 1"/>
          <p:cNvSpPr/>
          <p:nvPr/>
        </p:nvSpPr>
        <p:spPr>
          <a:xfrm>
            <a:off x="318246" y="5602069"/>
            <a:ext cx="8444754" cy="1354217"/>
          </a:xfrm>
          <a:prstGeom prst="rect">
            <a:avLst/>
          </a:prstGeom>
        </p:spPr>
        <p:txBody>
          <a:bodyPr wrap="square">
            <a:spAutoFit/>
          </a:bodyPr>
          <a:lstStyle/>
          <a:p>
            <a:r>
              <a:rPr lang="en-US" sz="1600" dirty="0"/>
              <a:t>The semaphore </a:t>
            </a:r>
            <a:r>
              <a:rPr lang="en-US" sz="1600" dirty="0" err="1"/>
              <a:t>wsem</a:t>
            </a:r>
            <a:r>
              <a:rPr lang="en-US" sz="1600" dirty="0"/>
              <a:t> is used to enforce mutual exclusion. As long as one writer is accessing the shared data area, no other writers and no readers may access it.</a:t>
            </a:r>
            <a:r>
              <a:rPr lang="tr-TR" sz="1600" dirty="0"/>
              <a:t> </a:t>
            </a:r>
            <a:r>
              <a:rPr lang="en-US" sz="1600" dirty="0"/>
              <a:t>The global variable </a:t>
            </a:r>
            <a:r>
              <a:rPr lang="en-US" sz="1600" dirty="0" err="1"/>
              <a:t>readcount</a:t>
            </a:r>
            <a:r>
              <a:rPr lang="en-US" sz="1600" dirty="0"/>
              <a:t> is used to keep track of the number of readers, and the semaphore x is used to assure that </a:t>
            </a:r>
            <a:r>
              <a:rPr lang="en-US" sz="1600" dirty="0" err="1"/>
              <a:t>readcount</a:t>
            </a:r>
            <a:r>
              <a:rPr lang="en-US" sz="1600" dirty="0"/>
              <a:t> is updated properly.</a:t>
            </a:r>
          </a:p>
          <a:p>
            <a:r>
              <a:rPr lang="en-US" dirty="0"/>
              <a:t> </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pic>
        <p:nvPicPr>
          <p:cNvPr id="5" name="Picture 4" descr="f2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914400" y="1"/>
            <a:ext cx="11049000" cy="5181599"/>
          </a:xfrm>
          <a:prstGeom prst="rect">
            <a:avLst/>
          </a:prstGeom>
        </p:spPr>
      </p:pic>
      <p:sp>
        <p:nvSpPr>
          <p:cNvPr id="2" name="Rectangle 1"/>
          <p:cNvSpPr/>
          <p:nvPr/>
        </p:nvSpPr>
        <p:spPr>
          <a:xfrm>
            <a:off x="152400" y="4611231"/>
            <a:ext cx="8991600" cy="2246769"/>
          </a:xfrm>
          <a:prstGeom prst="rect">
            <a:avLst/>
          </a:prstGeom>
        </p:spPr>
        <p:txBody>
          <a:bodyPr wrap="square">
            <a:spAutoFit/>
          </a:bodyPr>
          <a:lstStyle/>
          <a:p>
            <a:r>
              <a:rPr lang="en-US" sz="1400" dirty="0"/>
              <a:t>In the previous solution, readers have priority. Once a single reader has begun to access the data area, it is possible for readers to retain control of the data area as long as there is at least one reader in the act of reading. Therefore, writers are subject to starvation.</a:t>
            </a:r>
          </a:p>
          <a:p>
            <a:endParaRPr lang="en-US" sz="1400" dirty="0"/>
          </a:p>
          <a:p>
            <a:r>
              <a:rPr lang="en-US" sz="1400" dirty="0"/>
              <a:t>Figure 5.26 shows a solution that guarantees that no new readers are allowed access to the data area once at least one writer has declared a desire to write. For writers, the following semaphores and variables are added to the ones already defined:</a:t>
            </a:r>
          </a:p>
          <a:p>
            <a:r>
              <a:rPr lang="en-US" sz="1400" dirty="0"/>
              <a:t>• A semaphore </a:t>
            </a:r>
            <a:r>
              <a:rPr lang="en-US" sz="1400" dirty="0" err="1"/>
              <a:t>rsem</a:t>
            </a:r>
            <a:r>
              <a:rPr lang="en-US" sz="1400" dirty="0"/>
              <a:t> that inhibits all readers while there is at least one writer desiring access to the data area</a:t>
            </a:r>
          </a:p>
          <a:p>
            <a:r>
              <a:rPr lang="en-US" sz="1400" dirty="0"/>
              <a:t>• A variable </a:t>
            </a:r>
            <a:r>
              <a:rPr lang="en-US" sz="1400" dirty="0" err="1"/>
              <a:t>writecount</a:t>
            </a:r>
            <a:r>
              <a:rPr lang="en-US" sz="1400" dirty="0"/>
              <a:t> that controls the setting of </a:t>
            </a:r>
            <a:r>
              <a:rPr lang="en-US" sz="1400" dirty="0" err="1"/>
              <a:t>rsem</a:t>
            </a:r>
            <a:endParaRPr lang="en-US" sz="1400" dirty="0"/>
          </a:p>
          <a:p>
            <a:r>
              <a:rPr lang="en-US" sz="1400" dirty="0"/>
              <a:t>• A semaphore y that controls the updating of </a:t>
            </a:r>
            <a:r>
              <a:rPr lang="en-US" sz="1400" dirty="0" err="1"/>
              <a:t>writecount</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685800" y="685800"/>
            <a:ext cx="8153400" cy="5078313"/>
          </a:xfrm>
          <a:prstGeom prst="rect">
            <a:avLst/>
          </a:prstGeom>
        </p:spPr>
        <p:txBody>
          <a:bodyPr wrap="square">
            <a:spAutoFit/>
          </a:bodyPr>
          <a:lstStyle/>
          <a:p>
            <a:r>
              <a:rPr lang="en-US" b="1" dirty="0"/>
              <a:t>Second Attempt </a:t>
            </a:r>
          </a:p>
          <a:p>
            <a:endParaRPr lang="en-US" dirty="0"/>
          </a:p>
          <a:p>
            <a:r>
              <a:rPr lang="en-US" dirty="0"/>
              <a:t>The flaw in the first attempt is that it stores the name of the</a:t>
            </a:r>
            <a:r>
              <a:rPr lang="tr-TR" dirty="0"/>
              <a:t> </a:t>
            </a:r>
            <a:r>
              <a:rPr lang="en-US" dirty="0"/>
              <a:t>process that may enter its critical section, when in fact we need state information</a:t>
            </a:r>
            <a:r>
              <a:rPr lang="tr-TR" dirty="0"/>
              <a:t> </a:t>
            </a:r>
            <a:r>
              <a:rPr lang="en-US" dirty="0"/>
              <a:t>about both processes. In effect, each process should have its own key to the critical</a:t>
            </a:r>
          </a:p>
          <a:p>
            <a:r>
              <a:rPr lang="en-US" dirty="0"/>
              <a:t>section so that if one fails, the other can still access its critical section. To meet this</a:t>
            </a:r>
            <a:r>
              <a:rPr lang="tr-TR" dirty="0"/>
              <a:t> </a:t>
            </a:r>
            <a:r>
              <a:rPr lang="en-US" dirty="0"/>
              <a:t>requirement a Boolean vector flag is defined, with flag[0] corresponding to P0</a:t>
            </a:r>
            <a:r>
              <a:rPr lang="tr-TR" dirty="0"/>
              <a:t> </a:t>
            </a:r>
            <a:r>
              <a:rPr lang="en-US" dirty="0"/>
              <a:t>and flag[1] corresponding to P1. Each process may examine the other’s flag but</a:t>
            </a:r>
            <a:r>
              <a:rPr lang="tr-TR" dirty="0"/>
              <a:t> </a:t>
            </a:r>
            <a:r>
              <a:rPr lang="en-US" dirty="0"/>
              <a:t>may not alter it. When a process wishes to enter its critical section, it periodically</a:t>
            </a:r>
            <a:r>
              <a:rPr lang="tr-TR" dirty="0"/>
              <a:t> </a:t>
            </a:r>
            <a:r>
              <a:rPr lang="en-US" dirty="0"/>
              <a:t>checks the other’s flag until that flag has the value false, indicating that the other</a:t>
            </a:r>
            <a:r>
              <a:rPr lang="tr-TR" dirty="0"/>
              <a:t> </a:t>
            </a:r>
            <a:r>
              <a:rPr lang="en-US" dirty="0"/>
              <a:t>process is not in its critical section. The checking process immediately sets its own</a:t>
            </a:r>
            <a:r>
              <a:rPr lang="tr-TR" dirty="0"/>
              <a:t> </a:t>
            </a:r>
            <a:r>
              <a:rPr lang="en-US" dirty="0"/>
              <a:t>flag to true and proceeds to its critical section. When it leaves its critical section, it</a:t>
            </a:r>
            <a:r>
              <a:rPr lang="tr-TR" dirty="0"/>
              <a:t> </a:t>
            </a:r>
            <a:r>
              <a:rPr lang="en-US" dirty="0"/>
              <a:t>sets its flag to false.</a:t>
            </a:r>
          </a:p>
          <a:p>
            <a:endParaRPr lang="en-US" dirty="0"/>
          </a:p>
          <a:p>
            <a:r>
              <a:rPr lang="en-US" dirty="0"/>
              <a:t>The shared global variable now is</a:t>
            </a:r>
          </a:p>
          <a:p>
            <a:endParaRPr lang="en-US" dirty="0"/>
          </a:p>
          <a:p>
            <a:r>
              <a:rPr lang="en-US" dirty="0" err="1"/>
              <a:t>enum</a:t>
            </a:r>
            <a:r>
              <a:rPr lang="en-US" dirty="0"/>
              <a:t> </a:t>
            </a:r>
            <a:r>
              <a:rPr lang="en-US" dirty="0" err="1"/>
              <a:t>boolean</a:t>
            </a:r>
            <a:r>
              <a:rPr lang="en-US" dirty="0"/>
              <a:t> (false = 0; true = 1);</a:t>
            </a:r>
          </a:p>
          <a:p>
            <a:r>
              <a:rPr lang="en-US" dirty="0" err="1"/>
              <a:t>boolean</a:t>
            </a:r>
            <a:r>
              <a:rPr lang="en-US" dirty="0"/>
              <a:t> flag[2] = 0, 0</a:t>
            </a:r>
            <a:endParaRPr lang="en-GB" dirty="0"/>
          </a:p>
        </p:txBody>
      </p:sp>
    </p:spTree>
    <p:extLst>
      <p:ext uri="{BB962C8B-B14F-4D97-AF65-F5344CB8AC3E}">
        <p14:creationId xmlns:p14="http://schemas.microsoft.com/office/powerpoint/2010/main" val="410236592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l="6038" r="6038"/>
          <a:stretch>
            <a:fillRect/>
          </a:stretch>
        </p:blipFill>
        <p:spPr>
          <a:xfrm>
            <a:off x="318246" y="685799"/>
            <a:ext cx="8597153" cy="4191001"/>
          </a:xfrm>
          <a:prstGeom prst="rect">
            <a:avLst/>
          </a:prstGeom>
        </p:spPr>
      </p:pic>
      <p:sp>
        <p:nvSpPr>
          <p:cNvPr id="7" name="Rectangle 6"/>
          <p:cNvSpPr/>
          <p:nvPr/>
        </p:nvSpPr>
        <p:spPr>
          <a:xfrm>
            <a:off x="1066800" y="5867400"/>
            <a:ext cx="6858000" cy="646331"/>
          </a:xfrm>
          <a:prstGeom prst="rect">
            <a:avLst/>
          </a:prstGeom>
        </p:spPr>
        <p:txBody>
          <a:bodyPr wrap="square">
            <a:spAutoFit/>
          </a:bodyPr>
          <a:lstStyle/>
          <a:p>
            <a:pPr algn="ctr"/>
            <a:r>
              <a:rPr lang="en-US" b="1" dirty="0">
                <a:latin typeface="+mn-lt"/>
              </a:rPr>
              <a:t>Table 5.6   </a:t>
            </a:r>
          </a:p>
          <a:p>
            <a:pPr algn="ctr"/>
            <a:r>
              <a:rPr lang="en-US" b="1" dirty="0">
                <a:latin typeface="+mn-lt"/>
              </a:rPr>
              <a:t>State of the Process Queues for Program of Figure 5.26</a:t>
            </a:r>
            <a:r>
              <a:rPr lang="en-US" dirty="0">
                <a:latin typeface="+mn-lt"/>
              </a:rPr>
              <a:t> </a:t>
            </a:r>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6364" t="12941" r="6364" b="20000"/>
              <a:stretch>
                <a:fillRect/>
              </a:stretch>
            </p:blipFill>
          </mc:Choice>
          <mc:Fallback>
            <p:blipFill>
              <a:blip r:embed="rId4"/>
              <a:srcRect l="6364" t="12941" r="6364" b="20000"/>
              <a:stretch>
                <a:fillRect/>
              </a:stretch>
            </p:blipFill>
          </mc:Fallback>
        </mc:AlternateContent>
        <p:spPr>
          <a:xfrm>
            <a:off x="0" y="304801"/>
            <a:ext cx="9296400" cy="5715000"/>
          </a:xfrm>
          <a:prstGeom prst="rect">
            <a:avLst/>
          </a:prstGeom>
        </p:spPr>
      </p:pic>
      <p:sp>
        <p:nvSpPr>
          <p:cNvPr id="2" name="Rectangle 1"/>
          <p:cNvSpPr/>
          <p:nvPr/>
        </p:nvSpPr>
        <p:spPr>
          <a:xfrm>
            <a:off x="152400" y="5791200"/>
            <a:ext cx="8991600" cy="1169551"/>
          </a:xfrm>
          <a:prstGeom prst="rect">
            <a:avLst/>
          </a:prstGeom>
        </p:spPr>
        <p:txBody>
          <a:bodyPr wrap="square">
            <a:spAutoFit/>
          </a:bodyPr>
          <a:lstStyle/>
          <a:p>
            <a:r>
              <a:rPr lang="en-US" sz="1400" dirty="0"/>
              <a:t>An alternative solution, which gives writers priority and which is implemented using message passing, is shown in Figure 5.27 . In this case, there is a controller process that has access to the shared data area. Other processes wishing to access the data area send a request message to the controller, are granted access with an “OK” reply message, and indicate completion of access with a “finished” message. The controller is equipped with three mailboxes, one for each type of message that it may receive.</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mv="urn:schemas-microsoft-com:mac:vml"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28032" y="2209800"/>
            <a:ext cx="3858768" cy="4190999"/>
          </a:xfrm>
        </p:spPr>
        <p:txBody>
          <a:bodyPr>
            <a:normAutofit lnSpcReduction="10000"/>
          </a:bodyPr>
          <a:lstStyle/>
          <a:p>
            <a:r>
              <a:rPr lang="en-US" sz="1600" dirty="0"/>
              <a:t>Monitors</a:t>
            </a:r>
          </a:p>
          <a:p>
            <a:pPr lvl="1"/>
            <a:r>
              <a:rPr lang="en-US" sz="1600" dirty="0"/>
              <a:t>Monitor with signal</a:t>
            </a:r>
          </a:p>
          <a:p>
            <a:pPr lvl="1"/>
            <a:r>
              <a:rPr lang="en-US" sz="1600" dirty="0"/>
              <a:t>Alternate model of monitors with notify and broadcast</a:t>
            </a:r>
          </a:p>
          <a:p>
            <a:r>
              <a:rPr lang="en-US" sz="1600" dirty="0"/>
              <a:t>Message passing</a:t>
            </a:r>
          </a:p>
          <a:p>
            <a:pPr lvl="1"/>
            <a:r>
              <a:rPr lang="en-US" sz="1600" dirty="0"/>
              <a:t>Synchronization</a:t>
            </a:r>
          </a:p>
          <a:p>
            <a:pPr lvl="1"/>
            <a:r>
              <a:rPr lang="en-US" sz="1600" dirty="0"/>
              <a:t>Addressing</a:t>
            </a:r>
          </a:p>
          <a:p>
            <a:pPr lvl="1"/>
            <a:r>
              <a:rPr lang="en-US" sz="1600" dirty="0"/>
              <a:t>Message format</a:t>
            </a:r>
          </a:p>
          <a:p>
            <a:pPr lvl="1"/>
            <a:r>
              <a:rPr lang="en-US" sz="1600" dirty="0"/>
              <a:t>Queueing discipline</a:t>
            </a:r>
          </a:p>
          <a:p>
            <a:pPr lvl="1"/>
            <a:r>
              <a:rPr lang="en-US" sz="1600" dirty="0"/>
              <a:t>Mutual exclusion</a:t>
            </a:r>
          </a:p>
          <a:p>
            <a:r>
              <a:rPr lang="en-US" sz="1600" dirty="0"/>
              <a:t>Readers/writers problem</a:t>
            </a:r>
          </a:p>
          <a:p>
            <a:pPr lvl="1"/>
            <a:r>
              <a:rPr lang="en-US" sz="1600" dirty="0"/>
              <a:t>Readers have priority</a:t>
            </a:r>
          </a:p>
          <a:p>
            <a:pPr lvl="1"/>
            <a:r>
              <a:rPr lang="en-US" sz="1600" dirty="0"/>
              <a:t>Writers have priority</a:t>
            </a:r>
          </a:p>
        </p:txBody>
      </p:sp>
      <p:sp>
        <p:nvSpPr>
          <p:cNvPr id="9" name="Content Placeholder 8"/>
          <p:cNvSpPr>
            <a:spLocks noGrp="1"/>
          </p:cNvSpPr>
          <p:nvPr>
            <p:ph sz="half" idx="14"/>
          </p:nvPr>
        </p:nvSpPr>
        <p:spPr>
          <a:xfrm>
            <a:off x="609600" y="2057400"/>
            <a:ext cx="3836894" cy="4953000"/>
          </a:xfrm>
        </p:spPr>
        <p:txBody>
          <a:bodyPr>
            <a:noAutofit/>
          </a:bodyPr>
          <a:lstStyle/>
          <a:p>
            <a:pPr>
              <a:lnSpc>
                <a:spcPct val="80000"/>
              </a:lnSpc>
              <a:spcBef>
                <a:spcPts val="600"/>
              </a:spcBef>
            </a:pPr>
            <a:r>
              <a:rPr lang="en-US" sz="1600" dirty="0"/>
              <a:t>Mutual exclusion: software approaches</a:t>
            </a:r>
          </a:p>
          <a:p>
            <a:pPr lvl="1">
              <a:lnSpc>
                <a:spcPct val="80000"/>
              </a:lnSpc>
            </a:pPr>
            <a:r>
              <a:rPr lang="en-US" sz="1600" dirty="0"/>
              <a:t>Dekker’s algorithm</a:t>
            </a:r>
          </a:p>
          <a:p>
            <a:pPr lvl="1">
              <a:lnSpc>
                <a:spcPct val="80000"/>
              </a:lnSpc>
            </a:pPr>
            <a:r>
              <a:rPr lang="en-US" sz="1600" dirty="0"/>
              <a:t>Peterson’s algorithm</a:t>
            </a:r>
          </a:p>
          <a:p>
            <a:pPr lvl="1">
              <a:lnSpc>
                <a:spcPct val="80000"/>
              </a:lnSpc>
              <a:buNone/>
            </a:pPr>
            <a:endParaRPr lang="en-US" sz="200" dirty="0"/>
          </a:p>
          <a:p>
            <a:pPr>
              <a:lnSpc>
                <a:spcPct val="80000"/>
              </a:lnSpc>
              <a:spcBef>
                <a:spcPts val="600"/>
              </a:spcBef>
            </a:pPr>
            <a:r>
              <a:rPr lang="en-US" sz="1600" dirty="0"/>
              <a:t>Principles of concurrency</a:t>
            </a:r>
          </a:p>
          <a:p>
            <a:pPr lvl="1">
              <a:lnSpc>
                <a:spcPct val="80000"/>
              </a:lnSpc>
            </a:pPr>
            <a:r>
              <a:rPr lang="en-US" sz="1600" dirty="0"/>
              <a:t>Race condition</a:t>
            </a:r>
          </a:p>
          <a:p>
            <a:pPr lvl="1">
              <a:lnSpc>
                <a:spcPct val="80000"/>
              </a:lnSpc>
            </a:pPr>
            <a:r>
              <a:rPr lang="en-US" sz="1600" dirty="0"/>
              <a:t>OS concerns</a:t>
            </a:r>
          </a:p>
          <a:p>
            <a:pPr lvl="1">
              <a:lnSpc>
                <a:spcPct val="80000"/>
              </a:lnSpc>
            </a:pPr>
            <a:r>
              <a:rPr lang="en-US" sz="1600" dirty="0"/>
              <a:t>Process interaction</a:t>
            </a:r>
          </a:p>
          <a:p>
            <a:pPr lvl="1">
              <a:lnSpc>
                <a:spcPct val="80000"/>
              </a:lnSpc>
            </a:pPr>
            <a:r>
              <a:rPr lang="en-US" sz="1600" dirty="0"/>
              <a:t>Requirements for mutual exclusion</a:t>
            </a:r>
          </a:p>
          <a:p>
            <a:pPr lvl="1">
              <a:lnSpc>
                <a:spcPct val="80000"/>
              </a:lnSpc>
              <a:buNone/>
            </a:pPr>
            <a:endParaRPr lang="en-US" sz="200" dirty="0"/>
          </a:p>
          <a:p>
            <a:pPr>
              <a:lnSpc>
                <a:spcPct val="80000"/>
              </a:lnSpc>
              <a:spcBef>
                <a:spcPts val="600"/>
              </a:spcBef>
            </a:pPr>
            <a:r>
              <a:rPr lang="en-US" sz="1600" dirty="0"/>
              <a:t>Mutual exclusion: hardware support</a:t>
            </a:r>
          </a:p>
          <a:p>
            <a:pPr lvl="1">
              <a:lnSpc>
                <a:spcPct val="80000"/>
              </a:lnSpc>
            </a:pPr>
            <a:r>
              <a:rPr lang="en-US" sz="1600" dirty="0"/>
              <a:t>Interrupt disabling</a:t>
            </a:r>
          </a:p>
          <a:p>
            <a:pPr lvl="1">
              <a:lnSpc>
                <a:spcPct val="80000"/>
              </a:lnSpc>
            </a:pPr>
            <a:r>
              <a:rPr lang="en-US" sz="1600" dirty="0"/>
              <a:t>Special machine instructions</a:t>
            </a:r>
          </a:p>
          <a:p>
            <a:pPr lvl="1">
              <a:lnSpc>
                <a:spcPct val="80000"/>
              </a:lnSpc>
              <a:buNone/>
            </a:pPr>
            <a:endParaRPr lang="en-US" sz="200" dirty="0"/>
          </a:p>
          <a:p>
            <a:pPr>
              <a:lnSpc>
                <a:spcPct val="80000"/>
              </a:lnSpc>
              <a:spcBef>
                <a:spcPts val="600"/>
              </a:spcBef>
            </a:pPr>
            <a:r>
              <a:rPr lang="en-US" sz="1600" dirty="0"/>
              <a:t>Semaphores</a:t>
            </a:r>
          </a:p>
          <a:p>
            <a:pPr lvl="1">
              <a:lnSpc>
                <a:spcPct val="80000"/>
              </a:lnSpc>
            </a:pPr>
            <a:r>
              <a:rPr lang="en-US" sz="1600" dirty="0"/>
              <a:t>Mutual exclusion</a:t>
            </a:r>
          </a:p>
          <a:p>
            <a:pPr lvl="1">
              <a:lnSpc>
                <a:spcPct val="80000"/>
              </a:lnSpc>
            </a:pPr>
            <a:r>
              <a:rPr lang="en-US" sz="1600" dirty="0"/>
              <a:t>Producer/consumer problem</a:t>
            </a:r>
          </a:p>
          <a:p>
            <a:pPr lvl="1">
              <a:lnSpc>
                <a:spcPct val="80000"/>
              </a:lnSpc>
            </a:pPr>
            <a:r>
              <a:rPr lang="en-US" sz="1600" dirty="0"/>
              <a:t>Implementation of semaphores</a:t>
            </a:r>
          </a:p>
        </p:txBody>
      </p:sp>
      <p:sp>
        <p:nvSpPr>
          <p:cNvPr id="5" name="Footer Placeholder 4"/>
          <p:cNvSpPr>
            <a:spLocks noGrp="1"/>
          </p:cNvSpPr>
          <p:nvPr>
            <p:ph type="ftr" sz="quarter" idx="11"/>
          </p:nvPr>
        </p:nvSpPr>
        <p:spPr>
          <a:xfrm>
            <a:off x="318246" y="6492875"/>
            <a:ext cx="7225553" cy="365125"/>
          </a:xfrm>
        </p:spPr>
        <p:txBody>
          <a:bodyPr/>
          <a:lstStyle/>
          <a:p>
            <a:pPr>
              <a:defRPr/>
            </a:pPr>
            <a:r>
              <a:rPr lang="en-US" dirty="0">
                <a:solidFill>
                  <a:prstClr val="white">
                    <a:lumMod val="65000"/>
                  </a:prstClr>
                </a:solidFill>
              </a:rPr>
              <a:t>© 2017 Pearson Education, Inc., Hoboken, NJ. All rights reserved.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p:cNvSpPr/>
          <p:nvPr/>
        </p:nvSpPr>
        <p:spPr>
          <a:xfrm>
            <a:off x="457200" y="381000"/>
            <a:ext cx="8534400" cy="5909310"/>
          </a:xfrm>
          <a:prstGeom prst="rect">
            <a:avLst/>
          </a:prstGeom>
        </p:spPr>
        <p:txBody>
          <a:bodyPr wrap="square">
            <a:spAutoFit/>
          </a:bodyPr>
          <a:lstStyle/>
          <a:p>
            <a:endParaRPr lang="en-US" dirty="0"/>
          </a:p>
          <a:p>
            <a:endParaRPr lang="en-US" dirty="0"/>
          </a:p>
          <a:p>
            <a:r>
              <a:rPr lang="en-US" dirty="0"/>
              <a:t>Figure 5.1b shows the algorithm. If one process fails outside the critical section,</a:t>
            </a:r>
            <a:r>
              <a:rPr lang="tr-TR" dirty="0"/>
              <a:t> </a:t>
            </a:r>
            <a:r>
              <a:rPr lang="en-US" dirty="0"/>
              <a:t>including the flag-setting code, then the other process is not blocked. In fact, the other</a:t>
            </a:r>
            <a:r>
              <a:rPr lang="tr-TR" dirty="0"/>
              <a:t> </a:t>
            </a:r>
            <a:r>
              <a:rPr lang="en-US" dirty="0"/>
              <a:t>process can enter its critical section as often as it likes, because the flag of the</a:t>
            </a:r>
            <a:r>
              <a:rPr lang="tr-TR" dirty="0"/>
              <a:t> </a:t>
            </a:r>
            <a:r>
              <a:rPr lang="en-US" dirty="0"/>
              <a:t>other process is always false. However, if a process fails inside its critical section</a:t>
            </a:r>
            <a:r>
              <a:rPr lang="tr-TR" dirty="0"/>
              <a:t> </a:t>
            </a:r>
            <a:r>
              <a:rPr lang="en-US" dirty="0"/>
              <a:t>or after setting its flag to true just before entering its critical section, then the other</a:t>
            </a:r>
            <a:r>
              <a:rPr lang="tr-TR" dirty="0"/>
              <a:t> </a:t>
            </a:r>
            <a:r>
              <a:rPr lang="en-US" dirty="0"/>
              <a:t>process is permanently blocked.</a:t>
            </a:r>
          </a:p>
          <a:p>
            <a:endParaRPr lang="en-US" dirty="0"/>
          </a:p>
          <a:p>
            <a:r>
              <a:rPr lang="en-US" dirty="0"/>
              <a:t>This solution is, if anything, worse than the first attempt because </a:t>
            </a:r>
            <a:r>
              <a:rPr lang="en-US" b="1" dirty="0"/>
              <a:t>it does not</a:t>
            </a:r>
          </a:p>
          <a:p>
            <a:r>
              <a:rPr lang="en-US" b="1" dirty="0"/>
              <a:t>even guarantee mutual exclusion</a:t>
            </a:r>
            <a:r>
              <a:rPr lang="en-US" dirty="0"/>
              <a:t>. Consider the following sequence:</a:t>
            </a:r>
          </a:p>
          <a:p>
            <a:endParaRPr lang="en-US" dirty="0"/>
          </a:p>
          <a:p>
            <a:r>
              <a:rPr lang="en-US" dirty="0"/>
              <a:t>P0 executes the while statement and finds flag[1] set to false</a:t>
            </a:r>
          </a:p>
          <a:p>
            <a:r>
              <a:rPr lang="en-US" dirty="0"/>
              <a:t>Pl executes the while statement and finds flag[0] set to false</a:t>
            </a:r>
          </a:p>
          <a:p>
            <a:r>
              <a:rPr lang="en-US" dirty="0"/>
              <a:t>P0 sets flag[0] to true and enters its critical section</a:t>
            </a:r>
          </a:p>
          <a:p>
            <a:r>
              <a:rPr lang="en-US" dirty="0"/>
              <a:t>Pl sets flag[1] to true and enters its critical section</a:t>
            </a:r>
          </a:p>
          <a:p>
            <a:endParaRPr lang="en-US" dirty="0"/>
          </a:p>
          <a:p>
            <a:r>
              <a:rPr lang="en-US" b="1" dirty="0"/>
              <a:t>Because both processes are now in their critical sections, the program is incorrect.</a:t>
            </a:r>
          </a:p>
          <a:p>
            <a:r>
              <a:rPr lang="en-US" dirty="0"/>
              <a:t>The problem is that the proposed solution is not independent of relative process</a:t>
            </a:r>
          </a:p>
          <a:p>
            <a:r>
              <a:rPr lang="en-US" dirty="0"/>
              <a:t>execution speeds.</a:t>
            </a:r>
            <a:endParaRPr lang="en-GB" dirty="0"/>
          </a:p>
        </p:txBody>
      </p:sp>
    </p:spTree>
    <p:extLst>
      <p:ext uri="{BB962C8B-B14F-4D97-AF65-F5344CB8AC3E}">
        <p14:creationId xmlns:p14="http://schemas.microsoft.com/office/powerpoint/2010/main" val="1571940871"/>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SI3710">
  <a:themeElements>
    <a:clrScheme name="CSI3710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CSI3710">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SI3710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CSI3710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CSI3710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SI3710">
  <a:themeElements>
    <a:clrScheme name="CSI3710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CSI3710">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SI3710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CSI3710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CSI3710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21597</Words>
  <Application>Microsoft Office PowerPoint</Application>
  <PresentationFormat>On-screen Show (4:3)</PresentationFormat>
  <Paragraphs>1258</Paragraphs>
  <Slides>82</Slides>
  <Notes>75</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82</vt:i4>
      </vt:variant>
    </vt:vector>
  </HeadingPairs>
  <TitlesOfParts>
    <vt:vector size="100" baseType="lpstr">
      <vt:lpstr>ＭＳ Ｐゴシック</vt:lpstr>
      <vt:lpstr>Arial</vt:lpstr>
      <vt:lpstr>Arial Black</vt:lpstr>
      <vt:lpstr>Arial Narrow</vt:lpstr>
      <vt:lpstr>Calibri</vt:lpstr>
      <vt:lpstr>Calisto MT</vt:lpstr>
      <vt:lpstr>Courier New</vt:lpstr>
      <vt:lpstr>Monotype Sorts</vt:lpstr>
      <vt:lpstr>Times New Roman</vt:lpstr>
      <vt:lpstr>Wingdings</vt:lpstr>
      <vt:lpstr>Custom Design</vt:lpstr>
      <vt:lpstr>Codex</vt:lpstr>
      <vt:lpstr>1_Codex</vt:lpstr>
      <vt:lpstr>Office Theme</vt:lpstr>
      <vt:lpstr>1_Office Theme</vt:lpstr>
      <vt:lpstr>CSI3710</vt:lpstr>
      <vt:lpstr>1_CSI3710</vt:lpstr>
      <vt:lpstr>Document</vt:lpstr>
      <vt:lpstr>Chapter 5 Concurrency: Mutual Exclusion and Synchronization</vt:lpstr>
      <vt:lpstr>Multiple  Processes</vt:lpstr>
      <vt:lpstr>Concurrency Arises in Three Different Contexts:</vt:lpstr>
      <vt:lpstr>PowerPoint Presentation</vt:lpstr>
      <vt:lpstr>Mutual Exclusion: Software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Concurrency</vt:lpstr>
      <vt:lpstr>Difficulties of Concurrency</vt:lpstr>
      <vt:lpstr>Race Condition</vt:lpstr>
      <vt:lpstr>Operating System Concerns</vt:lpstr>
      <vt:lpstr>PowerPoint Presentation</vt:lpstr>
      <vt:lpstr>Resource Competition</vt:lpstr>
      <vt:lpstr>PowerPoint Presentation</vt:lpstr>
      <vt:lpstr>Cooperation Among Processes by Sharing</vt:lpstr>
      <vt:lpstr>Cooperation Among Processes by Communication</vt:lpstr>
      <vt:lpstr>Requirements for Mutual Exclusion</vt:lpstr>
      <vt:lpstr>Mutual Exclusion:  Hardware Support</vt:lpstr>
      <vt:lpstr>Mutual Exclusion:  Hardware Support</vt:lpstr>
      <vt:lpstr>Compare&amp;Swap  Instruction</vt:lpstr>
      <vt:lpstr>Exchange instruction</vt:lpstr>
      <vt:lpstr>PowerPoint Presentation</vt:lpstr>
      <vt:lpstr>Special Machine Instruction: Advantages</vt:lpstr>
      <vt:lpstr>Special Machine Instruction: Disadvantages</vt:lpstr>
      <vt:lpstr>PowerPoint Presentation</vt:lpstr>
      <vt:lpstr>Semaphore</vt:lpstr>
      <vt:lpstr>Consequences</vt:lpstr>
      <vt:lpstr>PowerPoint Presentation</vt:lpstr>
      <vt:lpstr>Semaphores: observations</vt:lpstr>
      <vt:lpstr>Semaphores: observations</vt:lpstr>
      <vt:lpstr>Using semaphores for solving critical section problems </vt:lpstr>
      <vt:lpstr>Using semaphores to synchronize processes</vt:lpstr>
      <vt:lpstr>PowerPoint Presentation</vt:lpstr>
      <vt:lpstr>Strong/Weak Semaphores</vt:lpstr>
      <vt:lpstr>PowerPoint Presentation</vt:lpstr>
      <vt:lpstr>PowerPoint Presentation</vt:lpstr>
      <vt:lpstr>PowerPoint Presentation</vt:lpstr>
      <vt:lpstr>Producer/Consumer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Semaphores</vt:lpstr>
      <vt:lpstr>PowerPoint Presentation</vt:lpstr>
      <vt:lpstr>Monitors</vt:lpstr>
      <vt:lpstr>Monitor Characteristics</vt:lpstr>
      <vt:lpstr>Synchronization</vt:lpstr>
      <vt:lpstr>PowerPoint Presentation</vt:lpstr>
      <vt:lpstr>PowerPoint Presentation</vt:lpstr>
      <vt:lpstr>PowerPoint Presentation</vt:lpstr>
      <vt:lpstr>Message Passing</vt:lpstr>
      <vt:lpstr>Message Passing</vt:lpstr>
      <vt:lpstr>PowerPoint Presentation</vt:lpstr>
      <vt:lpstr>Synchronization</vt:lpstr>
      <vt:lpstr>Blocking Send,  Blocking Receive</vt:lpstr>
      <vt:lpstr>Nonblocking Send</vt:lpstr>
      <vt:lpstr>    Addressing</vt:lpstr>
      <vt:lpstr>Direct Addressing</vt:lpstr>
      <vt:lpstr>Indirect Addressing</vt:lpstr>
      <vt:lpstr>PowerPoint Presentation</vt:lpstr>
      <vt:lpstr>PowerPoint Presentation</vt:lpstr>
      <vt:lpstr>Queueing Discipline</vt:lpstr>
      <vt:lpstr>PowerPoint Presentation</vt:lpstr>
      <vt:lpstr>PowerPoint Presentation</vt:lpstr>
      <vt:lpstr>Readers/Writers Problem</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2011-02-18T21:50:36Z</cp:lastPrinted>
  <dcterms:created xsi:type="dcterms:W3CDTF">2017-03-14T02:26:12Z</dcterms:created>
  <dcterms:modified xsi:type="dcterms:W3CDTF">2018-11-06T06:38:36Z</dcterms:modified>
</cp:coreProperties>
</file>