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 id="2147483756" r:id="rId3"/>
  </p:sldMasterIdLst>
  <p:notesMasterIdLst>
    <p:notesMasterId r:id="rId76"/>
  </p:notesMasterIdLst>
  <p:sldIdLst>
    <p:sldId id="363" r:id="rId4"/>
    <p:sldId id="317" r:id="rId5"/>
    <p:sldId id="318" r:id="rId6"/>
    <p:sldId id="260" r:id="rId7"/>
    <p:sldId id="365" r:id="rId8"/>
    <p:sldId id="322" r:id="rId9"/>
    <p:sldId id="268" r:id="rId10"/>
    <p:sldId id="271" r:id="rId11"/>
    <p:sldId id="273" r:id="rId12"/>
    <p:sldId id="276" r:id="rId13"/>
    <p:sldId id="278" r:id="rId14"/>
    <p:sldId id="279" r:id="rId15"/>
    <p:sldId id="330" r:id="rId16"/>
    <p:sldId id="281" r:id="rId17"/>
    <p:sldId id="331" r:id="rId18"/>
    <p:sldId id="283" r:id="rId19"/>
    <p:sldId id="285" r:id="rId20"/>
    <p:sldId id="286" r:id="rId21"/>
    <p:sldId id="371" r:id="rId22"/>
    <p:sldId id="287" r:id="rId23"/>
    <p:sldId id="335" r:id="rId24"/>
    <p:sldId id="379" r:id="rId25"/>
    <p:sldId id="380" r:id="rId26"/>
    <p:sldId id="372" r:id="rId27"/>
    <p:sldId id="366" r:id="rId28"/>
    <p:sldId id="291" r:id="rId29"/>
    <p:sldId id="367" r:id="rId30"/>
    <p:sldId id="292" r:id="rId31"/>
    <p:sldId id="294" r:id="rId32"/>
    <p:sldId id="295" r:id="rId33"/>
    <p:sldId id="296" r:id="rId34"/>
    <p:sldId id="297" r:id="rId35"/>
    <p:sldId id="314" r:id="rId36"/>
    <p:sldId id="299" r:id="rId37"/>
    <p:sldId id="373" r:id="rId38"/>
    <p:sldId id="368" r:id="rId39"/>
    <p:sldId id="374" r:id="rId40"/>
    <p:sldId id="375" r:id="rId41"/>
    <p:sldId id="300" r:id="rId42"/>
    <p:sldId id="301" r:id="rId43"/>
    <p:sldId id="302" r:id="rId44"/>
    <p:sldId id="303" r:id="rId45"/>
    <p:sldId id="304" r:id="rId46"/>
    <p:sldId id="305" r:id="rId47"/>
    <p:sldId id="306" r:id="rId48"/>
    <p:sldId id="307" r:id="rId49"/>
    <p:sldId id="308" r:id="rId50"/>
    <p:sldId id="310" r:id="rId51"/>
    <p:sldId id="311" r:id="rId52"/>
    <p:sldId id="312" r:id="rId53"/>
    <p:sldId id="376" r:id="rId54"/>
    <p:sldId id="344" r:id="rId55"/>
    <p:sldId id="345" r:id="rId56"/>
    <p:sldId id="377" r:id="rId57"/>
    <p:sldId id="353" r:id="rId58"/>
    <p:sldId id="354" r:id="rId59"/>
    <p:sldId id="355" r:id="rId60"/>
    <p:sldId id="346" r:id="rId61"/>
    <p:sldId id="381" r:id="rId62"/>
    <p:sldId id="382" r:id="rId63"/>
    <p:sldId id="347" r:id="rId64"/>
    <p:sldId id="349" r:id="rId65"/>
    <p:sldId id="383" r:id="rId66"/>
    <p:sldId id="384" r:id="rId67"/>
    <p:sldId id="358" r:id="rId68"/>
    <p:sldId id="351" r:id="rId69"/>
    <p:sldId id="350" r:id="rId70"/>
    <p:sldId id="360" r:id="rId71"/>
    <p:sldId id="369" r:id="rId72"/>
    <p:sldId id="361" r:id="rId73"/>
    <p:sldId id="362" r:id="rId74"/>
    <p:sldId id="378"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9"/>
    <p:restoredTop sz="87003" autoAdjust="0"/>
  </p:normalViewPr>
  <p:slideViewPr>
    <p:cSldViewPr>
      <p:cViewPr varScale="1">
        <p:scale>
          <a:sx n="99" d="100"/>
          <a:sy n="99" d="100"/>
        </p:scale>
        <p:origin x="12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C976C-F751-FC48-82B2-F978B8BA58B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DE89C6D-0493-B041-A2EE-3F8E8A3338E8}">
      <dgm:prSet phldrT="[Text]"/>
      <dgm:spPr>
        <a:solidFill>
          <a:schemeClr val="accent2"/>
        </a:solidFill>
        <a:effectLst>
          <a:softEdge rad="50800"/>
        </a:effectLst>
      </dgm:spPr>
      <dgm:t>
        <a:bodyPr/>
        <a:lstStyle/>
        <a:p>
          <a:r>
            <a:rPr lang="en-US" b="1" dirty="0">
              <a:solidFill>
                <a:schemeClr val="tx1"/>
              </a:solidFill>
            </a:rPr>
            <a:t>Human readable</a:t>
          </a:r>
          <a:endParaRPr lang="en-US" dirty="0">
            <a:solidFill>
              <a:schemeClr val="tx1"/>
            </a:solidFill>
          </a:endParaRPr>
        </a:p>
      </dgm:t>
    </dgm:pt>
    <dgm:pt modelId="{C14749A3-2BF9-A244-BA9A-E18CDCE78CA8}" type="parTrans" cxnId="{A8E9FD0C-E14B-E64E-B0AF-E93A10D8CF35}">
      <dgm:prSet/>
      <dgm:spPr/>
      <dgm:t>
        <a:bodyPr/>
        <a:lstStyle/>
        <a:p>
          <a:endParaRPr lang="en-US"/>
        </a:p>
      </dgm:t>
    </dgm:pt>
    <dgm:pt modelId="{13AEBB9C-E04E-2844-9487-E19B1AA537B3}" type="sibTrans" cxnId="{A8E9FD0C-E14B-E64E-B0AF-E93A10D8CF35}">
      <dgm:prSet/>
      <dgm:spPr/>
      <dgm:t>
        <a:bodyPr/>
        <a:lstStyle/>
        <a:p>
          <a:endParaRPr lang="en-US"/>
        </a:p>
      </dgm:t>
    </dgm:pt>
    <dgm:pt modelId="{6D0E48FC-8858-6B4C-8521-BB8B60EC9D98}">
      <dgm:prSet phldrT="[Text]"/>
      <dgm:spPr>
        <a:solidFill>
          <a:schemeClr val="accent2"/>
        </a:solidFill>
        <a:effectLst>
          <a:softEdge rad="50800"/>
        </a:effectLst>
      </dgm:spPr>
      <dgm:t>
        <a:bodyPr/>
        <a:lstStyle/>
        <a:p>
          <a:r>
            <a:rPr lang="en-NZ" b="1" dirty="0">
              <a:solidFill>
                <a:schemeClr val="tx1"/>
              </a:solidFill>
            </a:rPr>
            <a:t>Machine readable</a:t>
          </a:r>
          <a:endParaRPr lang="en-US" dirty="0">
            <a:solidFill>
              <a:schemeClr val="tx1"/>
            </a:solidFill>
          </a:endParaRPr>
        </a:p>
      </dgm:t>
    </dgm:pt>
    <dgm:pt modelId="{3E8C3210-F260-2841-A91B-722B01A7D83B}" type="parTrans" cxnId="{26E06D3E-16A6-D540-9E3F-A26CACDFE1AC}">
      <dgm:prSet/>
      <dgm:spPr/>
      <dgm:t>
        <a:bodyPr/>
        <a:lstStyle/>
        <a:p>
          <a:endParaRPr lang="en-US"/>
        </a:p>
      </dgm:t>
    </dgm:pt>
    <dgm:pt modelId="{B6015B51-2745-3B40-B29C-9320C7803080}" type="sibTrans" cxnId="{26E06D3E-16A6-D540-9E3F-A26CACDFE1AC}">
      <dgm:prSet/>
      <dgm:spPr/>
      <dgm:t>
        <a:bodyPr/>
        <a:lstStyle/>
        <a:p>
          <a:endParaRPr lang="en-US"/>
        </a:p>
      </dgm:t>
    </dgm:pt>
    <dgm:pt modelId="{D146F49B-BDBE-2241-88FC-3341D4564524}">
      <dgm:prSet phldrT="[Text]"/>
      <dgm:spPr>
        <a:solidFill>
          <a:schemeClr val="accent2"/>
        </a:solidFill>
        <a:effectLst>
          <a:softEdge rad="50800"/>
        </a:effectLst>
      </dgm:spPr>
      <dgm:t>
        <a:bodyPr/>
        <a:lstStyle/>
        <a:p>
          <a:r>
            <a:rPr lang="en-US" b="1" dirty="0">
              <a:solidFill>
                <a:schemeClr val="tx1"/>
              </a:solidFill>
            </a:rPr>
            <a:t>Communication</a:t>
          </a:r>
          <a:endParaRPr lang="en-US" dirty="0">
            <a:solidFill>
              <a:schemeClr val="tx1"/>
            </a:solidFill>
          </a:endParaRPr>
        </a:p>
      </dgm:t>
    </dgm:pt>
    <dgm:pt modelId="{1B9A31DB-E9B0-3840-B15B-3C2EBC140743}" type="parTrans" cxnId="{CC6D7F40-B0CA-7B48-A244-48C3133FC06B}">
      <dgm:prSet/>
      <dgm:spPr/>
      <dgm:t>
        <a:bodyPr/>
        <a:lstStyle/>
        <a:p>
          <a:endParaRPr lang="en-US"/>
        </a:p>
      </dgm:t>
    </dgm:pt>
    <dgm:pt modelId="{614ABAF2-CD0F-8047-8149-1548C3397402}" type="sibTrans" cxnId="{CC6D7F40-B0CA-7B48-A244-48C3133FC06B}">
      <dgm:prSet/>
      <dgm:spPr/>
      <dgm:t>
        <a:bodyPr/>
        <a:lstStyle/>
        <a:p>
          <a:endParaRPr lang="en-US"/>
        </a:p>
      </dgm:t>
    </dgm:pt>
    <dgm:pt modelId="{8949F803-F94A-1842-B39D-99A859DAE223}">
      <dgm:prSet/>
      <dgm:spPr/>
      <dgm:t>
        <a:bodyPr/>
        <a:lstStyle/>
        <a:p>
          <a:r>
            <a:rPr lang="en-US" dirty="0"/>
            <a:t>Suitable for communicating with the computer user</a:t>
          </a:r>
        </a:p>
      </dgm:t>
    </dgm:pt>
    <dgm:pt modelId="{E1AAAC86-EF19-2240-BA86-A2C9B10432BF}" type="parTrans" cxnId="{EDD8E308-0207-E04F-AD30-603D151F3D1F}">
      <dgm:prSet/>
      <dgm:spPr/>
      <dgm:t>
        <a:bodyPr/>
        <a:lstStyle/>
        <a:p>
          <a:endParaRPr lang="en-US"/>
        </a:p>
      </dgm:t>
    </dgm:pt>
    <dgm:pt modelId="{D3726F36-8623-FC41-8F51-BE0C9D806DCE}" type="sibTrans" cxnId="{EDD8E308-0207-E04F-AD30-603D151F3D1F}">
      <dgm:prSet/>
      <dgm:spPr/>
      <dgm:t>
        <a:bodyPr/>
        <a:lstStyle/>
        <a:p>
          <a:endParaRPr lang="en-US"/>
        </a:p>
      </dgm:t>
    </dgm:pt>
    <dgm:pt modelId="{3D0C69D6-548C-2641-9310-18F0482A1123}">
      <dgm:prSet/>
      <dgm:spPr/>
      <dgm:t>
        <a:bodyPr/>
        <a:lstStyle/>
        <a:p>
          <a:r>
            <a:rPr lang="en-US" dirty="0"/>
            <a:t>Printers, terminals, video display, keyboard, mouse</a:t>
          </a:r>
        </a:p>
      </dgm:t>
    </dgm:pt>
    <dgm:pt modelId="{9C130145-EA52-A349-9E9F-061FAA10E4D3}" type="parTrans" cxnId="{ABAE6EE0-0474-EB47-9368-B830EE8FEA8D}">
      <dgm:prSet/>
      <dgm:spPr/>
      <dgm:t>
        <a:bodyPr/>
        <a:lstStyle/>
        <a:p>
          <a:endParaRPr lang="en-US"/>
        </a:p>
      </dgm:t>
    </dgm:pt>
    <dgm:pt modelId="{5526B0D0-4955-4C4D-B5F3-5D00B3ECC35E}" type="sibTrans" cxnId="{ABAE6EE0-0474-EB47-9368-B830EE8FEA8D}">
      <dgm:prSet/>
      <dgm:spPr/>
      <dgm:t>
        <a:bodyPr/>
        <a:lstStyle/>
        <a:p>
          <a:endParaRPr lang="en-US"/>
        </a:p>
      </dgm:t>
    </dgm:pt>
    <dgm:pt modelId="{EDC75140-C643-1E42-9DC8-F65DED235457}">
      <dgm:prSet/>
      <dgm:spPr/>
      <dgm:t>
        <a:bodyPr/>
        <a:lstStyle/>
        <a:p>
          <a:r>
            <a:rPr lang="en-NZ" dirty="0"/>
            <a:t>Suitable for communicating with electronic equipment</a:t>
          </a:r>
        </a:p>
      </dgm:t>
    </dgm:pt>
    <dgm:pt modelId="{90C4588F-9726-C245-B92E-81869AE38735}" type="parTrans" cxnId="{7A0330AA-0872-9641-A6B6-9AC7BCB333C5}">
      <dgm:prSet/>
      <dgm:spPr/>
      <dgm:t>
        <a:bodyPr/>
        <a:lstStyle/>
        <a:p>
          <a:endParaRPr lang="en-US"/>
        </a:p>
      </dgm:t>
    </dgm:pt>
    <dgm:pt modelId="{B66CAB93-EAEA-E446-817B-4671B39A027B}" type="sibTrans" cxnId="{7A0330AA-0872-9641-A6B6-9AC7BCB333C5}">
      <dgm:prSet/>
      <dgm:spPr/>
      <dgm:t>
        <a:bodyPr/>
        <a:lstStyle/>
        <a:p>
          <a:endParaRPr lang="en-US"/>
        </a:p>
      </dgm:t>
    </dgm:pt>
    <dgm:pt modelId="{E0FA14F6-72EE-3D44-B061-13029ECF0B9E}">
      <dgm:prSet/>
      <dgm:spPr/>
      <dgm:t>
        <a:bodyPr/>
        <a:lstStyle/>
        <a:p>
          <a:r>
            <a:rPr lang="en-NZ" dirty="0"/>
            <a:t>Disk drives, USB keys, sensors, controllers</a:t>
          </a:r>
        </a:p>
      </dgm:t>
    </dgm:pt>
    <dgm:pt modelId="{4EBA88F7-41E3-6C46-AF84-4B230EB2A56D}" type="parTrans" cxnId="{238C094E-8927-864D-BEDE-F00CF20802E1}">
      <dgm:prSet/>
      <dgm:spPr/>
      <dgm:t>
        <a:bodyPr/>
        <a:lstStyle/>
        <a:p>
          <a:endParaRPr lang="en-US"/>
        </a:p>
      </dgm:t>
    </dgm:pt>
    <dgm:pt modelId="{3A6D5C9B-341E-0042-857F-D496CF01E542}" type="sibTrans" cxnId="{238C094E-8927-864D-BEDE-F00CF20802E1}">
      <dgm:prSet/>
      <dgm:spPr/>
      <dgm:t>
        <a:bodyPr/>
        <a:lstStyle/>
        <a:p>
          <a:endParaRPr lang="en-US"/>
        </a:p>
      </dgm:t>
    </dgm:pt>
    <dgm:pt modelId="{CB4D711B-C0BA-E443-8661-FDB92E943306}">
      <dgm:prSet/>
      <dgm:spPr/>
      <dgm:t>
        <a:bodyPr/>
        <a:lstStyle/>
        <a:p>
          <a:r>
            <a:rPr lang="en-US" dirty="0"/>
            <a:t>Suitable for communicating with remote devices</a:t>
          </a:r>
        </a:p>
      </dgm:t>
    </dgm:pt>
    <dgm:pt modelId="{E9CD0342-F77A-3A43-8C1D-37E547835037}" type="parTrans" cxnId="{9AB93F35-C2DE-AC4C-BA0E-DD511D942CFF}">
      <dgm:prSet/>
      <dgm:spPr/>
      <dgm:t>
        <a:bodyPr/>
        <a:lstStyle/>
        <a:p>
          <a:endParaRPr lang="en-US"/>
        </a:p>
      </dgm:t>
    </dgm:pt>
    <dgm:pt modelId="{DBD6B8FC-B83E-0340-94E7-4544D29405CD}" type="sibTrans" cxnId="{9AB93F35-C2DE-AC4C-BA0E-DD511D942CFF}">
      <dgm:prSet/>
      <dgm:spPr/>
      <dgm:t>
        <a:bodyPr/>
        <a:lstStyle/>
        <a:p>
          <a:endParaRPr lang="en-US"/>
        </a:p>
      </dgm:t>
    </dgm:pt>
    <dgm:pt modelId="{316C6C9C-21F2-0B42-AC69-460245A64D99}">
      <dgm:prSet/>
      <dgm:spPr/>
      <dgm:t>
        <a:bodyPr/>
        <a:lstStyle/>
        <a:p>
          <a:r>
            <a:rPr lang="en-US" dirty="0"/>
            <a:t>Modems, digital line drivers</a:t>
          </a:r>
        </a:p>
      </dgm:t>
    </dgm:pt>
    <dgm:pt modelId="{18B263FB-2FD4-ED43-BB1F-43E47F075405}" type="parTrans" cxnId="{2362B3C1-CBDF-8348-84B1-0D10E3CC4ADB}">
      <dgm:prSet/>
      <dgm:spPr/>
      <dgm:t>
        <a:bodyPr/>
        <a:lstStyle/>
        <a:p>
          <a:endParaRPr lang="en-US"/>
        </a:p>
      </dgm:t>
    </dgm:pt>
    <dgm:pt modelId="{9CEAB826-A463-164C-9C9B-9496AF8A3F09}" type="sibTrans" cxnId="{2362B3C1-CBDF-8348-84B1-0D10E3CC4ADB}">
      <dgm:prSet/>
      <dgm:spPr/>
      <dgm:t>
        <a:bodyPr/>
        <a:lstStyle/>
        <a:p>
          <a:endParaRPr lang="en-US"/>
        </a:p>
      </dgm:t>
    </dgm:pt>
    <dgm:pt modelId="{49D68194-88F4-E442-95D4-F35DAF013834}" type="pres">
      <dgm:prSet presAssocID="{AFAC976C-F751-FC48-82B2-F978B8BA58B4}" presName="linear" presStyleCnt="0">
        <dgm:presLayoutVars>
          <dgm:dir/>
          <dgm:animLvl val="lvl"/>
          <dgm:resizeHandles val="exact"/>
        </dgm:presLayoutVars>
      </dgm:prSet>
      <dgm:spPr/>
    </dgm:pt>
    <dgm:pt modelId="{FED9D3AF-2805-4F4A-9FBF-B5C2B2D3068A}" type="pres">
      <dgm:prSet presAssocID="{0DE89C6D-0493-B041-A2EE-3F8E8A3338E8}" presName="parentLin" presStyleCnt="0"/>
      <dgm:spPr/>
    </dgm:pt>
    <dgm:pt modelId="{4606453E-3D64-AA4D-9155-B05018665D6B}" type="pres">
      <dgm:prSet presAssocID="{0DE89C6D-0493-B041-A2EE-3F8E8A3338E8}" presName="parentLeftMargin" presStyleLbl="node1" presStyleIdx="0" presStyleCnt="3"/>
      <dgm:spPr/>
    </dgm:pt>
    <dgm:pt modelId="{FBB9E506-97C9-A249-8FED-E01C7E14EF65}" type="pres">
      <dgm:prSet presAssocID="{0DE89C6D-0493-B041-A2EE-3F8E8A3338E8}" presName="parentText" presStyleLbl="node1" presStyleIdx="0" presStyleCnt="3">
        <dgm:presLayoutVars>
          <dgm:chMax val="0"/>
          <dgm:bulletEnabled val="1"/>
        </dgm:presLayoutVars>
      </dgm:prSet>
      <dgm:spPr/>
    </dgm:pt>
    <dgm:pt modelId="{489AF488-BB4D-AB40-9343-5F7B8C9FFB20}" type="pres">
      <dgm:prSet presAssocID="{0DE89C6D-0493-B041-A2EE-3F8E8A3338E8}" presName="negativeSpace" presStyleCnt="0"/>
      <dgm:spPr/>
    </dgm:pt>
    <dgm:pt modelId="{B2C9979D-1879-0C4F-8A37-54B31EF240CF}" type="pres">
      <dgm:prSet presAssocID="{0DE89C6D-0493-B041-A2EE-3F8E8A3338E8}" presName="childText" presStyleLbl="conFgAcc1" presStyleIdx="0" presStyleCnt="3">
        <dgm:presLayoutVars>
          <dgm:bulletEnabled val="1"/>
        </dgm:presLayoutVars>
      </dgm:prSet>
      <dgm:spPr/>
    </dgm:pt>
    <dgm:pt modelId="{02C41722-BA73-6D47-993C-DCD8DAE6D9FB}" type="pres">
      <dgm:prSet presAssocID="{13AEBB9C-E04E-2844-9487-E19B1AA537B3}" presName="spaceBetweenRectangles" presStyleCnt="0"/>
      <dgm:spPr/>
    </dgm:pt>
    <dgm:pt modelId="{4D0EE74C-83B9-2344-98DF-06E6DE7E83E2}" type="pres">
      <dgm:prSet presAssocID="{6D0E48FC-8858-6B4C-8521-BB8B60EC9D98}" presName="parentLin" presStyleCnt="0"/>
      <dgm:spPr/>
    </dgm:pt>
    <dgm:pt modelId="{56334DC3-8F3B-3647-A453-B070F48679EF}" type="pres">
      <dgm:prSet presAssocID="{6D0E48FC-8858-6B4C-8521-BB8B60EC9D98}" presName="parentLeftMargin" presStyleLbl="node1" presStyleIdx="0" presStyleCnt="3"/>
      <dgm:spPr/>
    </dgm:pt>
    <dgm:pt modelId="{B3123124-83CF-B944-9DE9-775C9C34CCC6}" type="pres">
      <dgm:prSet presAssocID="{6D0E48FC-8858-6B4C-8521-BB8B60EC9D98}" presName="parentText" presStyleLbl="node1" presStyleIdx="1" presStyleCnt="3">
        <dgm:presLayoutVars>
          <dgm:chMax val="0"/>
          <dgm:bulletEnabled val="1"/>
        </dgm:presLayoutVars>
      </dgm:prSet>
      <dgm:spPr/>
    </dgm:pt>
    <dgm:pt modelId="{DE88FC05-1054-594C-8ADD-0E08F4267900}" type="pres">
      <dgm:prSet presAssocID="{6D0E48FC-8858-6B4C-8521-BB8B60EC9D98}" presName="negativeSpace" presStyleCnt="0"/>
      <dgm:spPr/>
    </dgm:pt>
    <dgm:pt modelId="{6D7049AE-0945-ED43-A96C-FF52F6539C8F}" type="pres">
      <dgm:prSet presAssocID="{6D0E48FC-8858-6B4C-8521-BB8B60EC9D98}" presName="childText" presStyleLbl="conFgAcc1" presStyleIdx="1" presStyleCnt="3">
        <dgm:presLayoutVars>
          <dgm:bulletEnabled val="1"/>
        </dgm:presLayoutVars>
      </dgm:prSet>
      <dgm:spPr/>
    </dgm:pt>
    <dgm:pt modelId="{DE099E1C-FEB1-694A-8484-F16268060BB7}" type="pres">
      <dgm:prSet presAssocID="{B6015B51-2745-3B40-B29C-9320C7803080}" presName="spaceBetweenRectangles" presStyleCnt="0"/>
      <dgm:spPr/>
    </dgm:pt>
    <dgm:pt modelId="{4F317941-0ED6-6B45-81A8-91A176F3D44F}" type="pres">
      <dgm:prSet presAssocID="{D146F49B-BDBE-2241-88FC-3341D4564524}" presName="parentLin" presStyleCnt="0"/>
      <dgm:spPr/>
    </dgm:pt>
    <dgm:pt modelId="{119B175D-FE43-7640-B04B-C75386B5EA9C}" type="pres">
      <dgm:prSet presAssocID="{D146F49B-BDBE-2241-88FC-3341D4564524}" presName="parentLeftMargin" presStyleLbl="node1" presStyleIdx="1" presStyleCnt="3"/>
      <dgm:spPr/>
    </dgm:pt>
    <dgm:pt modelId="{FADD827A-CDD6-4644-BCD4-259123B08226}" type="pres">
      <dgm:prSet presAssocID="{D146F49B-BDBE-2241-88FC-3341D4564524}" presName="parentText" presStyleLbl="node1" presStyleIdx="2" presStyleCnt="3">
        <dgm:presLayoutVars>
          <dgm:chMax val="0"/>
          <dgm:bulletEnabled val="1"/>
        </dgm:presLayoutVars>
      </dgm:prSet>
      <dgm:spPr/>
    </dgm:pt>
    <dgm:pt modelId="{22BE360B-91AF-0543-BB8A-DBC3806210BF}" type="pres">
      <dgm:prSet presAssocID="{D146F49B-BDBE-2241-88FC-3341D4564524}" presName="negativeSpace" presStyleCnt="0"/>
      <dgm:spPr/>
    </dgm:pt>
    <dgm:pt modelId="{296168ED-EAA0-5940-A255-E05A1D713695}" type="pres">
      <dgm:prSet presAssocID="{D146F49B-BDBE-2241-88FC-3341D4564524}" presName="childText" presStyleLbl="conFgAcc1" presStyleIdx="2" presStyleCnt="3">
        <dgm:presLayoutVars>
          <dgm:bulletEnabled val="1"/>
        </dgm:presLayoutVars>
      </dgm:prSet>
      <dgm:spPr/>
    </dgm:pt>
  </dgm:ptLst>
  <dgm:cxnLst>
    <dgm:cxn modelId="{EDD8E308-0207-E04F-AD30-603D151F3D1F}" srcId="{0DE89C6D-0493-B041-A2EE-3F8E8A3338E8}" destId="{8949F803-F94A-1842-B39D-99A859DAE223}" srcOrd="0" destOrd="0" parTransId="{E1AAAC86-EF19-2240-BA86-A2C9B10432BF}" sibTransId="{D3726F36-8623-FC41-8F51-BE0C9D806DCE}"/>
    <dgm:cxn modelId="{A8E9FD0C-E14B-E64E-B0AF-E93A10D8CF35}" srcId="{AFAC976C-F751-FC48-82B2-F978B8BA58B4}" destId="{0DE89C6D-0493-B041-A2EE-3F8E8A3338E8}" srcOrd="0" destOrd="0" parTransId="{C14749A3-2BF9-A244-BA9A-E18CDCE78CA8}" sibTransId="{13AEBB9C-E04E-2844-9487-E19B1AA537B3}"/>
    <dgm:cxn modelId="{E5832710-A6DD-984B-A19B-9DE8F670BDD7}" type="presOf" srcId="{0DE89C6D-0493-B041-A2EE-3F8E8A3338E8}" destId="{4606453E-3D64-AA4D-9155-B05018665D6B}" srcOrd="0" destOrd="0" presId="urn:microsoft.com/office/officeart/2005/8/layout/list1"/>
    <dgm:cxn modelId="{9A064F25-1E35-0D4E-899C-1E229D8F9298}" type="presOf" srcId="{CB4D711B-C0BA-E443-8661-FDB92E943306}" destId="{296168ED-EAA0-5940-A255-E05A1D713695}" srcOrd="0" destOrd="0" presId="urn:microsoft.com/office/officeart/2005/8/layout/list1"/>
    <dgm:cxn modelId="{6CE28A32-9078-6943-B12A-99F603400D55}" type="presOf" srcId="{EDC75140-C643-1E42-9DC8-F65DED235457}" destId="{6D7049AE-0945-ED43-A96C-FF52F6539C8F}" srcOrd="0" destOrd="0" presId="urn:microsoft.com/office/officeart/2005/8/layout/list1"/>
    <dgm:cxn modelId="{9AB93F35-C2DE-AC4C-BA0E-DD511D942CFF}" srcId="{D146F49B-BDBE-2241-88FC-3341D4564524}" destId="{CB4D711B-C0BA-E443-8661-FDB92E943306}" srcOrd="0" destOrd="0" parTransId="{E9CD0342-F77A-3A43-8C1D-37E547835037}" sibTransId="{DBD6B8FC-B83E-0340-94E7-4544D29405CD}"/>
    <dgm:cxn modelId="{FCD6BE39-8EF2-324B-812A-A6784501DC64}" type="presOf" srcId="{E0FA14F6-72EE-3D44-B061-13029ECF0B9E}" destId="{6D7049AE-0945-ED43-A96C-FF52F6539C8F}" srcOrd="0" destOrd="1" presId="urn:microsoft.com/office/officeart/2005/8/layout/list1"/>
    <dgm:cxn modelId="{26E06D3E-16A6-D540-9E3F-A26CACDFE1AC}" srcId="{AFAC976C-F751-FC48-82B2-F978B8BA58B4}" destId="{6D0E48FC-8858-6B4C-8521-BB8B60EC9D98}" srcOrd="1" destOrd="0" parTransId="{3E8C3210-F260-2841-A91B-722B01A7D83B}" sibTransId="{B6015B51-2745-3B40-B29C-9320C7803080}"/>
    <dgm:cxn modelId="{CC6D7F40-B0CA-7B48-A244-48C3133FC06B}" srcId="{AFAC976C-F751-FC48-82B2-F978B8BA58B4}" destId="{D146F49B-BDBE-2241-88FC-3341D4564524}" srcOrd="2" destOrd="0" parTransId="{1B9A31DB-E9B0-3840-B15B-3C2EBC140743}" sibTransId="{614ABAF2-CD0F-8047-8149-1548C3397402}"/>
    <dgm:cxn modelId="{C8B2D841-B332-FA41-B843-DC7A6F6C6CB4}" type="presOf" srcId="{0DE89C6D-0493-B041-A2EE-3F8E8A3338E8}" destId="{FBB9E506-97C9-A249-8FED-E01C7E14EF65}" srcOrd="1" destOrd="0" presId="urn:microsoft.com/office/officeart/2005/8/layout/list1"/>
    <dgm:cxn modelId="{83222A4C-5B3E-E346-9DF5-1AD2D1F95B1B}" type="presOf" srcId="{6D0E48FC-8858-6B4C-8521-BB8B60EC9D98}" destId="{56334DC3-8F3B-3647-A453-B070F48679EF}" srcOrd="0" destOrd="0" presId="urn:microsoft.com/office/officeart/2005/8/layout/list1"/>
    <dgm:cxn modelId="{238C094E-8927-864D-BEDE-F00CF20802E1}" srcId="{6D0E48FC-8858-6B4C-8521-BB8B60EC9D98}" destId="{E0FA14F6-72EE-3D44-B061-13029ECF0B9E}" srcOrd="1" destOrd="0" parTransId="{4EBA88F7-41E3-6C46-AF84-4B230EB2A56D}" sibTransId="{3A6D5C9B-341E-0042-857F-D496CF01E542}"/>
    <dgm:cxn modelId="{3E0EA186-1BF1-4043-A70A-7C340424A65B}" type="presOf" srcId="{AFAC976C-F751-FC48-82B2-F978B8BA58B4}" destId="{49D68194-88F4-E442-95D4-F35DAF013834}" srcOrd="0" destOrd="0" presId="urn:microsoft.com/office/officeart/2005/8/layout/list1"/>
    <dgm:cxn modelId="{5562C495-7260-C845-9318-7990C74F678B}" type="presOf" srcId="{D146F49B-BDBE-2241-88FC-3341D4564524}" destId="{119B175D-FE43-7640-B04B-C75386B5EA9C}" srcOrd="0" destOrd="0" presId="urn:microsoft.com/office/officeart/2005/8/layout/list1"/>
    <dgm:cxn modelId="{92D628A0-C953-E345-B9BA-C6D35FD104CD}" type="presOf" srcId="{3D0C69D6-548C-2641-9310-18F0482A1123}" destId="{B2C9979D-1879-0C4F-8A37-54B31EF240CF}" srcOrd="0" destOrd="1" presId="urn:microsoft.com/office/officeart/2005/8/layout/list1"/>
    <dgm:cxn modelId="{7A0330AA-0872-9641-A6B6-9AC7BCB333C5}" srcId="{6D0E48FC-8858-6B4C-8521-BB8B60EC9D98}" destId="{EDC75140-C643-1E42-9DC8-F65DED235457}" srcOrd="0" destOrd="0" parTransId="{90C4588F-9726-C245-B92E-81869AE38735}" sibTransId="{B66CAB93-EAEA-E446-817B-4671B39A027B}"/>
    <dgm:cxn modelId="{D58488B3-8524-E845-9E5B-207594B474B3}" type="presOf" srcId="{6D0E48FC-8858-6B4C-8521-BB8B60EC9D98}" destId="{B3123124-83CF-B944-9DE9-775C9C34CCC6}" srcOrd="1" destOrd="0" presId="urn:microsoft.com/office/officeart/2005/8/layout/list1"/>
    <dgm:cxn modelId="{CFB79ABF-44CD-604C-B3DA-B82024C173D0}" type="presOf" srcId="{D146F49B-BDBE-2241-88FC-3341D4564524}" destId="{FADD827A-CDD6-4644-BCD4-259123B08226}" srcOrd="1" destOrd="0" presId="urn:microsoft.com/office/officeart/2005/8/layout/list1"/>
    <dgm:cxn modelId="{2362B3C1-CBDF-8348-84B1-0D10E3CC4ADB}" srcId="{D146F49B-BDBE-2241-88FC-3341D4564524}" destId="{316C6C9C-21F2-0B42-AC69-460245A64D99}" srcOrd="1" destOrd="0" parTransId="{18B263FB-2FD4-ED43-BB1F-43E47F075405}" sibTransId="{9CEAB826-A463-164C-9C9B-9496AF8A3F09}"/>
    <dgm:cxn modelId="{F17791D7-A77E-8549-8B0D-1CF1B17FEE03}" type="presOf" srcId="{316C6C9C-21F2-0B42-AC69-460245A64D99}" destId="{296168ED-EAA0-5940-A255-E05A1D713695}" srcOrd="0" destOrd="1" presId="urn:microsoft.com/office/officeart/2005/8/layout/list1"/>
    <dgm:cxn modelId="{ABAE6EE0-0474-EB47-9368-B830EE8FEA8D}" srcId="{0DE89C6D-0493-B041-A2EE-3F8E8A3338E8}" destId="{3D0C69D6-548C-2641-9310-18F0482A1123}" srcOrd="1" destOrd="0" parTransId="{9C130145-EA52-A349-9E9F-061FAA10E4D3}" sibTransId="{5526B0D0-4955-4C4D-B5F3-5D00B3ECC35E}"/>
    <dgm:cxn modelId="{C70110FA-1FA2-F349-9F3B-0861AABC297A}" type="presOf" srcId="{8949F803-F94A-1842-B39D-99A859DAE223}" destId="{B2C9979D-1879-0C4F-8A37-54B31EF240CF}" srcOrd="0" destOrd="0" presId="urn:microsoft.com/office/officeart/2005/8/layout/list1"/>
    <dgm:cxn modelId="{DF850F1C-79C0-A747-9504-D51D300AEFEA}" type="presParOf" srcId="{49D68194-88F4-E442-95D4-F35DAF013834}" destId="{FED9D3AF-2805-4F4A-9FBF-B5C2B2D3068A}" srcOrd="0" destOrd="0" presId="urn:microsoft.com/office/officeart/2005/8/layout/list1"/>
    <dgm:cxn modelId="{E64CD705-1B6B-7C4C-A89C-0FE46EFB03A8}" type="presParOf" srcId="{FED9D3AF-2805-4F4A-9FBF-B5C2B2D3068A}" destId="{4606453E-3D64-AA4D-9155-B05018665D6B}" srcOrd="0" destOrd="0" presId="urn:microsoft.com/office/officeart/2005/8/layout/list1"/>
    <dgm:cxn modelId="{EF494ABE-0F89-494C-803A-2794DE52905E}" type="presParOf" srcId="{FED9D3AF-2805-4F4A-9FBF-B5C2B2D3068A}" destId="{FBB9E506-97C9-A249-8FED-E01C7E14EF65}" srcOrd="1" destOrd="0" presId="urn:microsoft.com/office/officeart/2005/8/layout/list1"/>
    <dgm:cxn modelId="{7C818739-B449-7A48-898C-A85D92109987}" type="presParOf" srcId="{49D68194-88F4-E442-95D4-F35DAF013834}" destId="{489AF488-BB4D-AB40-9343-5F7B8C9FFB20}" srcOrd="1" destOrd="0" presId="urn:microsoft.com/office/officeart/2005/8/layout/list1"/>
    <dgm:cxn modelId="{BAF46D95-708C-1D48-854E-E1620F052E44}" type="presParOf" srcId="{49D68194-88F4-E442-95D4-F35DAF013834}" destId="{B2C9979D-1879-0C4F-8A37-54B31EF240CF}" srcOrd="2" destOrd="0" presId="urn:microsoft.com/office/officeart/2005/8/layout/list1"/>
    <dgm:cxn modelId="{DC25440B-EDBA-DF4F-87CA-582A6EB7A687}" type="presParOf" srcId="{49D68194-88F4-E442-95D4-F35DAF013834}" destId="{02C41722-BA73-6D47-993C-DCD8DAE6D9FB}" srcOrd="3" destOrd="0" presId="urn:microsoft.com/office/officeart/2005/8/layout/list1"/>
    <dgm:cxn modelId="{B54913AC-FDB5-EB4E-8DD7-0FD2C36697AE}" type="presParOf" srcId="{49D68194-88F4-E442-95D4-F35DAF013834}" destId="{4D0EE74C-83B9-2344-98DF-06E6DE7E83E2}" srcOrd="4" destOrd="0" presId="urn:microsoft.com/office/officeart/2005/8/layout/list1"/>
    <dgm:cxn modelId="{B4FCF5C4-2A4A-1541-839C-843F50F138DB}" type="presParOf" srcId="{4D0EE74C-83B9-2344-98DF-06E6DE7E83E2}" destId="{56334DC3-8F3B-3647-A453-B070F48679EF}" srcOrd="0" destOrd="0" presId="urn:microsoft.com/office/officeart/2005/8/layout/list1"/>
    <dgm:cxn modelId="{B90ED364-ED12-804E-B8BD-9AE8A41F4014}" type="presParOf" srcId="{4D0EE74C-83B9-2344-98DF-06E6DE7E83E2}" destId="{B3123124-83CF-B944-9DE9-775C9C34CCC6}" srcOrd="1" destOrd="0" presId="urn:microsoft.com/office/officeart/2005/8/layout/list1"/>
    <dgm:cxn modelId="{46703555-23C3-3C4C-84E2-4ACF5483F388}" type="presParOf" srcId="{49D68194-88F4-E442-95D4-F35DAF013834}" destId="{DE88FC05-1054-594C-8ADD-0E08F4267900}" srcOrd="5" destOrd="0" presId="urn:microsoft.com/office/officeart/2005/8/layout/list1"/>
    <dgm:cxn modelId="{7F37B5FF-4321-184D-84D7-113F85B8C760}" type="presParOf" srcId="{49D68194-88F4-E442-95D4-F35DAF013834}" destId="{6D7049AE-0945-ED43-A96C-FF52F6539C8F}" srcOrd="6" destOrd="0" presId="urn:microsoft.com/office/officeart/2005/8/layout/list1"/>
    <dgm:cxn modelId="{302DBE9B-DA88-D346-B8FA-AB34F992D158}" type="presParOf" srcId="{49D68194-88F4-E442-95D4-F35DAF013834}" destId="{DE099E1C-FEB1-694A-8484-F16268060BB7}" srcOrd="7" destOrd="0" presId="urn:microsoft.com/office/officeart/2005/8/layout/list1"/>
    <dgm:cxn modelId="{C00DA0A3-EA85-E64F-B1CB-3CAA82B202DA}" type="presParOf" srcId="{49D68194-88F4-E442-95D4-F35DAF013834}" destId="{4F317941-0ED6-6B45-81A8-91A176F3D44F}" srcOrd="8" destOrd="0" presId="urn:microsoft.com/office/officeart/2005/8/layout/list1"/>
    <dgm:cxn modelId="{5FB3CBE4-D0C8-174D-B186-4117476CE61A}" type="presParOf" srcId="{4F317941-0ED6-6B45-81A8-91A176F3D44F}" destId="{119B175D-FE43-7640-B04B-C75386B5EA9C}" srcOrd="0" destOrd="0" presId="urn:microsoft.com/office/officeart/2005/8/layout/list1"/>
    <dgm:cxn modelId="{B9E70A10-BEB2-F947-A159-575E90396E8E}" type="presParOf" srcId="{4F317941-0ED6-6B45-81A8-91A176F3D44F}" destId="{FADD827A-CDD6-4644-BCD4-259123B08226}" srcOrd="1" destOrd="0" presId="urn:microsoft.com/office/officeart/2005/8/layout/list1"/>
    <dgm:cxn modelId="{BC326CBD-10EC-D44C-A409-4B4666973234}" type="presParOf" srcId="{49D68194-88F4-E442-95D4-F35DAF013834}" destId="{22BE360B-91AF-0543-BB8A-DBC3806210BF}" srcOrd="9" destOrd="0" presId="urn:microsoft.com/office/officeart/2005/8/layout/list1"/>
    <dgm:cxn modelId="{45AA6917-45A5-BF4E-AAD0-579FAD178D86}" type="presParOf" srcId="{49D68194-88F4-E442-95D4-F35DAF013834}" destId="{296168ED-EAA0-5940-A255-E05A1D7136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A2D587-A552-9749-9C9A-3081326DC2A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04DD1592-9E36-A94C-840E-09E5F697BC28}">
      <dgm:prSet phldrT="[Text]"/>
      <dgm:spPr/>
      <dgm:t>
        <a:bodyPr/>
        <a:lstStyle/>
        <a:p>
          <a:r>
            <a:rPr lang="en-NZ" dirty="0"/>
            <a:t>Windows offers two modes of I/O operation</a:t>
          </a:r>
          <a:endParaRPr lang="en-US" dirty="0"/>
        </a:p>
      </dgm:t>
    </dgm:pt>
    <dgm:pt modelId="{0993C777-4165-DE40-A730-1652BA5FED54}" type="parTrans" cxnId="{0AB0D812-ACA6-694E-96ED-484E785E20AC}">
      <dgm:prSet/>
      <dgm:spPr/>
      <dgm:t>
        <a:bodyPr/>
        <a:lstStyle/>
        <a:p>
          <a:endParaRPr lang="en-US"/>
        </a:p>
      </dgm:t>
    </dgm:pt>
    <dgm:pt modelId="{D91C484F-5706-734D-A7EB-1323EBCD9A15}" type="sibTrans" cxnId="{0AB0D812-ACA6-694E-96ED-484E785E20AC}">
      <dgm:prSet/>
      <dgm:spPr/>
      <dgm:t>
        <a:bodyPr/>
        <a:lstStyle/>
        <a:p>
          <a:endParaRPr lang="en-US"/>
        </a:p>
      </dgm:t>
    </dgm:pt>
    <dgm:pt modelId="{35904B0A-CA3E-4D43-BD55-FCAF9BC58C62}">
      <dgm:prSet phldrT="[Text]"/>
      <dgm:spPr/>
      <dgm:t>
        <a:bodyPr/>
        <a:lstStyle/>
        <a:p>
          <a:r>
            <a:rPr lang="en-NZ" dirty="0"/>
            <a:t>Asynchronous</a:t>
          </a:r>
          <a:endParaRPr lang="en-US" dirty="0"/>
        </a:p>
      </dgm:t>
    </dgm:pt>
    <dgm:pt modelId="{EE72DC1B-7C2E-3941-80B5-6BA9D78FC9DA}" type="parTrans" cxnId="{A4A22917-25C0-7540-B0AD-898D6A6336B5}">
      <dgm:prSet/>
      <dgm:spPr>
        <a:ln>
          <a:solidFill>
            <a:srgbClr val="660066"/>
          </a:solidFill>
        </a:ln>
        <a:effectLst>
          <a:glow rad="101600">
            <a:schemeClr val="accent2">
              <a:alpha val="75000"/>
            </a:schemeClr>
          </a:glow>
        </a:effectLst>
      </dgm:spPr>
      <dgm:t>
        <a:bodyPr/>
        <a:lstStyle/>
        <a:p>
          <a:endParaRPr lang="en-US"/>
        </a:p>
      </dgm:t>
    </dgm:pt>
    <dgm:pt modelId="{C74855B4-53BE-2847-B4BD-B1679E35758E}" type="sibTrans" cxnId="{A4A22917-25C0-7540-B0AD-898D6A6336B5}">
      <dgm:prSet/>
      <dgm:spPr/>
      <dgm:t>
        <a:bodyPr/>
        <a:lstStyle/>
        <a:p>
          <a:endParaRPr lang="en-US"/>
        </a:p>
      </dgm:t>
    </dgm:pt>
    <dgm:pt modelId="{67D0C971-C99B-414A-84C5-46551E468D49}">
      <dgm:prSet phldrT="[Text]"/>
      <dgm:spPr/>
      <dgm:t>
        <a:bodyPr/>
        <a:lstStyle/>
        <a:p>
          <a:r>
            <a:rPr lang="en-NZ" dirty="0"/>
            <a:t>Is used whenever possible to optimize application performance</a:t>
          </a:r>
          <a:endParaRPr lang="en-US" dirty="0"/>
        </a:p>
      </dgm:t>
    </dgm:pt>
    <dgm:pt modelId="{5C839455-3DAD-0244-8F51-F839AC1EF49C}" type="parTrans" cxnId="{F2C82F43-9CF2-3447-A48C-36A2105152AC}">
      <dgm:prSet/>
      <dgm:spPr>
        <a:ln>
          <a:solidFill>
            <a:srgbClr val="660066"/>
          </a:solidFill>
        </a:ln>
        <a:effectLst>
          <a:glow rad="101600">
            <a:schemeClr val="accent2">
              <a:alpha val="75000"/>
            </a:schemeClr>
          </a:glow>
        </a:effectLst>
      </dgm:spPr>
      <dgm:t>
        <a:bodyPr/>
        <a:lstStyle/>
        <a:p>
          <a:endParaRPr lang="en-US"/>
        </a:p>
      </dgm:t>
    </dgm:pt>
    <dgm:pt modelId="{6D8C0934-F55E-4940-9FD0-A2349D58A26F}" type="sibTrans" cxnId="{F2C82F43-9CF2-3447-A48C-36A2105152AC}">
      <dgm:prSet/>
      <dgm:spPr/>
      <dgm:t>
        <a:bodyPr/>
        <a:lstStyle/>
        <a:p>
          <a:endParaRPr lang="en-US"/>
        </a:p>
      </dgm:t>
    </dgm:pt>
    <dgm:pt modelId="{BC563A53-F7DA-8C45-BE93-EB7231B1B86E}">
      <dgm:prSet/>
      <dgm:spPr/>
      <dgm:t>
        <a:bodyPr/>
        <a:lstStyle/>
        <a:p>
          <a:r>
            <a:rPr lang="en-NZ" dirty="0"/>
            <a:t>Synchronous</a:t>
          </a:r>
          <a:endParaRPr lang="en-US" dirty="0"/>
        </a:p>
      </dgm:t>
    </dgm:pt>
    <dgm:pt modelId="{3AF18D82-FEBB-DF4F-9DCE-2576995AF7B3}" type="parTrans" cxnId="{5514E48E-9EA8-2447-861E-6DF1ECC8A5B6}">
      <dgm:prSet/>
      <dgm:spPr>
        <a:ln>
          <a:solidFill>
            <a:srgbClr val="660066"/>
          </a:solidFill>
        </a:ln>
        <a:effectLst>
          <a:glow rad="101600">
            <a:schemeClr val="accent2">
              <a:alpha val="75000"/>
            </a:schemeClr>
          </a:glow>
        </a:effectLst>
      </dgm:spPr>
      <dgm:t>
        <a:bodyPr/>
        <a:lstStyle/>
        <a:p>
          <a:endParaRPr lang="en-US"/>
        </a:p>
      </dgm:t>
    </dgm:pt>
    <dgm:pt modelId="{5B42827B-AD81-2649-9520-88792D986A0B}" type="sibTrans" cxnId="{5514E48E-9EA8-2447-861E-6DF1ECC8A5B6}">
      <dgm:prSet/>
      <dgm:spPr/>
      <dgm:t>
        <a:bodyPr/>
        <a:lstStyle/>
        <a:p>
          <a:endParaRPr lang="en-US"/>
        </a:p>
      </dgm:t>
    </dgm:pt>
    <dgm:pt modelId="{428FC02F-3D17-4342-9FA9-7A313A95F462}">
      <dgm:prSet phldrT="[Text]"/>
      <dgm:spPr/>
      <dgm:t>
        <a:bodyPr/>
        <a:lstStyle/>
        <a:p>
          <a:r>
            <a:rPr lang="en-NZ" dirty="0"/>
            <a:t>The application is blocked until the I/O operation completes</a:t>
          </a:r>
          <a:endParaRPr lang="en-US" dirty="0"/>
        </a:p>
      </dgm:t>
    </dgm:pt>
    <dgm:pt modelId="{4483A35B-0D5D-3C4B-B195-C51BBCDBB561}" type="parTrans" cxnId="{E8BBB294-50F7-324B-BD4B-8EA2571A1322}">
      <dgm:prSet/>
      <dgm:spPr>
        <a:ln>
          <a:solidFill>
            <a:srgbClr val="660066"/>
          </a:solidFill>
        </a:ln>
        <a:effectLst>
          <a:glow rad="101600">
            <a:schemeClr val="accent2">
              <a:alpha val="75000"/>
            </a:schemeClr>
          </a:glow>
        </a:effectLst>
      </dgm:spPr>
      <dgm:t>
        <a:bodyPr/>
        <a:lstStyle/>
        <a:p>
          <a:endParaRPr lang="en-US"/>
        </a:p>
      </dgm:t>
    </dgm:pt>
    <dgm:pt modelId="{32392D88-D68D-FD4F-8044-39CD6AEEA722}" type="sibTrans" cxnId="{E8BBB294-50F7-324B-BD4B-8EA2571A1322}">
      <dgm:prSet/>
      <dgm:spPr/>
      <dgm:t>
        <a:bodyPr/>
        <a:lstStyle/>
        <a:p>
          <a:endParaRPr lang="en-US"/>
        </a:p>
      </dgm:t>
    </dgm:pt>
    <dgm:pt modelId="{2523F371-5531-0D40-A0A4-6358E85A0BB2}">
      <dgm:prSet/>
      <dgm:spPr/>
      <dgm:t>
        <a:bodyPr/>
        <a:lstStyle/>
        <a:p>
          <a:r>
            <a:rPr lang="en-NZ" dirty="0"/>
            <a:t>An application initiates an I/O operation and then can continue processing while the I/O request is fulfilled</a:t>
          </a:r>
        </a:p>
      </dgm:t>
    </dgm:pt>
    <dgm:pt modelId="{FC1107B5-8365-FE4A-A953-D52EEBB8756D}" type="parTrans" cxnId="{42614EDA-146D-EB4D-8395-E760BB2F18AF}">
      <dgm:prSet/>
      <dgm:spPr>
        <a:ln>
          <a:solidFill>
            <a:srgbClr val="660066"/>
          </a:solidFill>
        </a:ln>
        <a:effectLst>
          <a:glow rad="101600">
            <a:schemeClr val="accent2">
              <a:alpha val="75000"/>
            </a:schemeClr>
          </a:glow>
        </a:effectLst>
      </dgm:spPr>
      <dgm:t>
        <a:bodyPr/>
        <a:lstStyle/>
        <a:p>
          <a:endParaRPr lang="en-US"/>
        </a:p>
      </dgm:t>
    </dgm:pt>
    <dgm:pt modelId="{7580E12C-5C0B-824D-B9C6-D768F9F0A0B1}" type="sibTrans" cxnId="{42614EDA-146D-EB4D-8395-E760BB2F18AF}">
      <dgm:prSet/>
      <dgm:spPr/>
      <dgm:t>
        <a:bodyPr/>
        <a:lstStyle/>
        <a:p>
          <a:endParaRPr lang="en-US"/>
        </a:p>
      </dgm:t>
    </dgm:pt>
    <dgm:pt modelId="{E9AD8F2F-2558-BA41-AE86-A2C7A8AF385F}" type="pres">
      <dgm:prSet presAssocID="{10A2D587-A552-9749-9C9A-3081326DC2A2}" presName="hierChild1" presStyleCnt="0">
        <dgm:presLayoutVars>
          <dgm:chPref val="1"/>
          <dgm:dir/>
          <dgm:animOne val="branch"/>
          <dgm:animLvl val="lvl"/>
          <dgm:resizeHandles/>
        </dgm:presLayoutVars>
      </dgm:prSet>
      <dgm:spPr/>
    </dgm:pt>
    <dgm:pt modelId="{BA712D6F-E14B-2C4A-BADD-3977F0B513A5}" type="pres">
      <dgm:prSet presAssocID="{04DD1592-9E36-A94C-840E-09E5F697BC28}" presName="hierRoot1" presStyleCnt="0"/>
      <dgm:spPr/>
    </dgm:pt>
    <dgm:pt modelId="{88A3EC72-AEDE-CA49-8512-F18790976046}" type="pres">
      <dgm:prSet presAssocID="{04DD1592-9E36-A94C-840E-09E5F697BC28}" presName="composite" presStyleCnt="0"/>
      <dgm:spPr/>
    </dgm:pt>
    <dgm:pt modelId="{D453C912-2E6E-504E-8E11-67FD449F1221}" type="pres">
      <dgm:prSet presAssocID="{04DD1592-9E36-A94C-840E-09E5F697BC28}" presName="background" presStyleLbl="node0" presStyleIdx="0" presStyleCnt="1"/>
      <dgm:spPr>
        <a:solidFill>
          <a:schemeClr val="accent3">
            <a:lumMod val="50000"/>
          </a:schemeClr>
        </a:solidFill>
      </dgm:spPr>
    </dgm:pt>
    <dgm:pt modelId="{B493DDBD-8167-9749-B3A1-93D32A453D1A}" type="pres">
      <dgm:prSet presAssocID="{04DD1592-9E36-A94C-840E-09E5F697BC28}" presName="text" presStyleLbl="fgAcc0" presStyleIdx="0" presStyleCnt="1">
        <dgm:presLayoutVars>
          <dgm:chPref val="3"/>
        </dgm:presLayoutVars>
      </dgm:prSet>
      <dgm:spPr/>
    </dgm:pt>
    <dgm:pt modelId="{590F1DD0-DEB0-2E45-A423-A978E15CFDB2}" type="pres">
      <dgm:prSet presAssocID="{04DD1592-9E36-A94C-840E-09E5F697BC28}" presName="hierChild2" presStyleCnt="0"/>
      <dgm:spPr/>
    </dgm:pt>
    <dgm:pt modelId="{3538F62A-65C1-5C40-9822-78A7B5B313B2}" type="pres">
      <dgm:prSet presAssocID="{EE72DC1B-7C2E-3941-80B5-6BA9D78FC9DA}" presName="Name10" presStyleLbl="parChTrans1D2" presStyleIdx="0" presStyleCnt="2"/>
      <dgm:spPr/>
    </dgm:pt>
    <dgm:pt modelId="{50D0551B-D77B-CB4C-93AE-7D49BA996B18}" type="pres">
      <dgm:prSet presAssocID="{35904B0A-CA3E-4D43-BD55-FCAF9BC58C62}" presName="hierRoot2" presStyleCnt="0"/>
      <dgm:spPr/>
    </dgm:pt>
    <dgm:pt modelId="{9CA93C84-8194-3943-A235-352E916F45EC}" type="pres">
      <dgm:prSet presAssocID="{35904B0A-CA3E-4D43-BD55-FCAF9BC58C62}" presName="composite2" presStyleCnt="0"/>
      <dgm:spPr/>
    </dgm:pt>
    <dgm:pt modelId="{545CADD4-10E2-6F44-BCAF-060352CD5389}" type="pres">
      <dgm:prSet presAssocID="{35904B0A-CA3E-4D43-BD55-FCAF9BC58C62}" presName="background2" presStyleLbl="node2" presStyleIdx="0" presStyleCnt="2"/>
      <dgm:spPr>
        <a:solidFill>
          <a:srgbClr val="660066"/>
        </a:solidFill>
      </dgm:spPr>
    </dgm:pt>
    <dgm:pt modelId="{061FCF91-C604-9D4B-9B10-131ED239DA0E}" type="pres">
      <dgm:prSet presAssocID="{35904B0A-CA3E-4D43-BD55-FCAF9BC58C62}" presName="text2" presStyleLbl="fgAcc2" presStyleIdx="0" presStyleCnt="2">
        <dgm:presLayoutVars>
          <dgm:chPref val="3"/>
        </dgm:presLayoutVars>
      </dgm:prSet>
      <dgm:spPr/>
    </dgm:pt>
    <dgm:pt modelId="{2A3E0C1C-9183-F54E-A31B-84FE7D30DB3B}" type="pres">
      <dgm:prSet presAssocID="{35904B0A-CA3E-4D43-BD55-FCAF9BC58C62}" presName="hierChild3" presStyleCnt="0"/>
      <dgm:spPr/>
    </dgm:pt>
    <dgm:pt modelId="{BA2E8E77-334D-EC4D-A40C-B16B5671EDD9}" type="pres">
      <dgm:prSet presAssocID="{5C839455-3DAD-0244-8F51-F839AC1EF49C}" presName="Name17" presStyleLbl="parChTrans1D3" presStyleIdx="0" presStyleCnt="3"/>
      <dgm:spPr/>
    </dgm:pt>
    <dgm:pt modelId="{24DEB626-BFE4-B941-A5E9-D69518B999C7}" type="pres">
      <dgm:prSet presAssocID="{67D0C971-C99B-414A-84C5-46551E468D49}" presName="hierRoot3" presStyleCnt="0"/>
      <dgm:spPr/>
    </dgm:pt>
    <dgm:pt modelId="{9E1788E1-B70C-A049-AC27-6ACA099FC7BD}" type="pres">
      <dgm:prSet presAssocID="{67D0C971-C99B-414A-84C5-46551E468D49}" presName="composite3" presStyleCnt="0"/>
      <dgm:spPr/>
    </dgm:pt>
    <dgm:pt modelId="{AA591E6D-33AC-654F-942C-43474B4DD74B}" type="pres">
      <dgm:prSet presAssocID="{67D0C971-C99B-414A-84C5-46551E468D49}" presName="background3" presStyleLbl="node3" presStyleIdx="0" presStyleCnt="3"/>
      <dgm:spPr>
        <a:solidFill>
          <a:srgbClr val="660066"/>
        </a:solidFill>
      </dgm:spPr>
    </dgm:pt>
    <dgm:pt modelId="{594A7CBB-6133-DA47-8AC6-B3DD2A762646}" type="pres">
      <dgm:prSet presAssocID="{67D0C971-C99B-414A-84C5-46551E468D49}" presName="text3" presStyleLbl="fgAcc3" presStyleIdx="0" presStyleCnt="3">
        <dgm:presLayoutVars>
          <dgm:chPref val="3"/>
        </dgm:presLayoutVars>
      </dgm:prSet>
      <dgm:spPr/>
    </dgm:pt>
    <dgm:pt modelId="{6D379E88-37B2-F545-A50D-E4CDA9147DC6}" type="pres">
      <dgm:prSet presAssocID="{67D0C971-C99B-414A-84C5-46551E468D49}" presName="hierChild4" presStyleCnt="0"/>
      <dgm:spPr/>
    </dgm:pt>
    <dgm:pt modelId="{A4E90692-A5AA-784A-981D-D94C3015F488}" type="pres">
      <dgm:prSet presAssocID="{FC1107B5-8365-FE4A-A953-D52EEBB8756D}" presName="Name17" presStyleLbl="parChTrans1D3" presStyleIdx="1" presStyleCnt="3"/>
      <dgm:spPr/>
    </dgm:pt>
    <dgm:pt modelId="{4FC594D1-57F0-F74D-88FE-D2D153C70EB8}" type="pres">
      <dgm:prSet presAssocID="{2523F371-5531-0D40-A0A4-6358E85A0BB2}" presName="hierRoot3" presStyleCnt="0"/>
      <dgm:spPr/>
    </dgm:pt>
    <dgm:pt modelId="{71454112-31ED-E541-AC3A-F7BCFE643277}" type="pres">
      <dgm:prSet presAssocID="{2523F371-5531-0D40-A0A4-6358E85A0BB2}" presName="composite3" presStyleCnt="0"/>
      <dgm:spPr/>
    </dgm:pt>
    <dgm:pt modelId="{3C2F5166-3910-734A-A9AC-DD24EA6AB67E}" type="pres">
      <dgm:prSet presAssocID="{2523F371-5531-0D40-A0A4-6358E85A0BB2}" presName="background3" presStyleLbl="node3" presStyleIdx="1" presStyleCnt="3"/>
      <dgm:spPr>
        <a:solidFill>
          <a:srgbClr val="660066"/>
        </a:solidFill>
      </dgm:spPr>
    </dgm:pt>
    <dgm:pt modelId="{9443679A-41CB-C540-A976-A110537CD147}" type="pres">
      <dgm:prSet presAssocID="{2523F371-5531-0D40-A0A4-6358E85A0BB2}" presName="text3" presStyleLbl="fgAcc3" presStyleIdx="1" presStyleCnt="3" custScaleX="118459">
        <dgm:presLayoutVars>
          <dgm:chPref val="3"/>
        </dgm:presLayoutVars>
      </dgm:prSet>
      <dgm:spPr/>
    </dgm:pt>
    <dgm:pt modelId="{150A30C8-F03E-5942-82C7-AB8E8BA98BB5}" type="pres">
      <dgm:prSet presAssocID="{2523F371-5531-0D40-A0A4-6358E85A0BB2}" presName="hierChild4" presStyleCnt="0"/>
      <dgm:spPr/>
    </dgm:pt>
    <dgm:pt modelId="{635EC3D1-B3DE-3349-A65D-73A7589C7706}" type="pres">
      <dgm:prSet presAssocID="{3AF18D82-FEBB-DF4F-9DCE-2576995AF7B3}" presName="Name10" presStyleLbl="parChTrans1D2" presStyleIdx="1" presStyleCnt="2"/>
      <dgm:spPr/>
    </dgm:pt>
    <dgm:pt modelId="{FAD19610-E1DF-AB4D-9EBA-D0A22F5CF7F9}" type="pres">
      <dgm:prSet presAssocID="{BC563A53-F7DA-8C45-BE93-EB7231B1B86E}" presName="hierRoot2" presStyleCnt="0"/>
      <dgm:spPr/>
    </dgm:pt>
    <dgm:pt modelId="{89FF7256-A98D-FD4B-B297-90BDF7168E39}" type="pres">
      <dgm:prSet presAssocID="{BC563A53-F7DA-8C45-BE93-EB7231B1B86E}" presName="composite2" presStyleCnt="0"/>
      <dgm:spPr/>
    </dgm:pt>
    <dgm:pt modelId="{3A3C3FC7-E886-304F-B235-A8AF5780F96E}" type="pres">
      <dgm:prSet presAssocID="{BC563A53-F7DA-8C45-BE93-EB7231B1B86E}" presName="background2" presStyleLbl="node2" presStyleIdx="1" presStyleCnt="2"/>
      <dgm:spPr>
        <a:solidFill>
          <a:schemeClr val="accent1"/>
        </a:solidFill>
        <a:effectLst/>
      </dgm:spPr>
    </dgm:pt>
    <dgm:pt modelId="{7CF72CB5-3855-6F45-84CE-ADFE0F042BD0}" type="pres">
      <dgm:prSet presAssocID="{BC563A53-F7DA-8C45-BE93-EB7231B1B86E}" presName="text2" presStyleLbl="fgAcc2" presStyleIdx="1" presStyleCnt="2">
        <dgm:presLayoutVars>
          <dgm:chPref val="3"/>
        </dgm:presLayoutVars>
      </dgm:prSet>
      <dgm:spPr/>
    </dgm:pt>
    <dgm:pt modelId="{F5A7B655-C0E8-C24F-BFCE-42235C692680}" type="pres">
      <dgm:prSet presAssocID="{BC563A53-F7DA-8C45-BE93-EB7231B1B86E}" presName="hierChild3" presStyleCnt="0"/>
      <dgm:spPr/>
    </dgm:pt>
    <dgm:pt modelId="{AA4193B7-FB09-5743-8FAF-ECD3D848578B}" type="pres">
      <dgm:prSet presAssocID="{4483A35B-0D5D-3C4B-B195-C51BBCDBB561}" presName="Name17" presStyleLbl="parChTrans1D3" presStyleIdx="2" presStyleCnt="3"/>
      <dgm:spPr/>
    </dgm:pt>
    <dgm:pt modelId="{33648705-0CAE-A240-A6E0-5D33815D0B5E}" type="pres">
      <dgm:prSet presAssocID="{428FC02F-3D17-4342-9FA9-7A313A95F462}" presName="hierRoot3" presStyleCnt="0"/>
      <dgm:spPr/>
    </dgm:pt>
    <dgm:pt modelId="{E03A8DDF-1CF3-F940-956E-AD9F571CE137}" type="pres">
      <dgm:prSet presAssocID="{428FC02F-3D17-4342-9FA9-7A313A95F462}" presName="composite3" presStyleCnt="0"/>
      <dgm:spPr/>
    </dgm:pt>
    <dgm:pt modelId="{AB7F3642-D819-A34A-BD6F-8B12DEAA5FE6}" type="pres">
      <dgm:prSet presAssocID="{428FC02F-3D17-4342-9FA9-7A313A95F462}" presName="background3" presStyleLbl="node3" presStyleIdx="2" presStyleCnt="3"/>
      <dgm:spPr/>
    </dgm:pt>
    <dgm:pt modelId="{DA921DFB-5018-984C-BA95-71D0DEDD3BDF}" type="pres">
      <dgm:prSet presAssocID="{428FC02F-3D17-4342-9FA9-7A313A95F462}" presName="text3" presStyleLbl="fgAcc3" presStyleIdx="2" presStyleCnt="3">
        <dgm:presLayoutVars>
          <dgm:chPref val="3"/>
        </dgm:presLayoutVars>
      </dgm:prSet>
      <dgm:spPr/>
    </dgm:pt>
    <dgm:pt modelId="{D2FB3E32-316B-F640-8BC9-AD0EB2ABE5DD}" type="pres">
      <dgm:prSet presAssocID="{428FC02F-3D17-4342-9FA9-7A313A95F462}" presName="hierChild4" presStyleCnt="0"/>
      <dgm:spPr/>
    </dgm:pt>
  </dgm:ptLst>
  <dgm:cxnLst>
    <dgm:cxn modelId="{0AB0D812-ACA6-694E-96ED-484E785E20AC}" srcId="{10A2D587-A552-9749-9C9A-3081326DC2A2}" destId="{04DD1592-9E36-A94C-840E-09E5F697BC28}" srcOrd="0" destOrd="0" parTransId="{0993C777-4165-DE40-A730-1652BA5FED54}" sibTransId="{D91C484F-5706-734D-A7EB-1323EBCD9A15}"/>
    <dgm:cxn modelId="{A4A22917-25C0-7540-B0AD-898D6A6336B5}" srcId="{04DD1592-9E36-A94C-840E-09E5F697BC28}" destId="{35904B0A-CA3E-4D43-BD55-FCAF9BC58C62}" srcOrd="0" destOrd="0" parTransId="{EE72DC1B-7C2E-3941-80B5-6BA9D78FC9DA}" sibTransId="{C74855B4-53BE-2847-B4BD-B1679E35758E}"/>
    <dgm:cxn modelId="{F2C82F43-9CF2-3447-A48C-36A2105152AC}" srcId="{35904B0A-CA3E-4D43-BD55-FCAF9BC58C62}" destId="{67D0C971-C99B-414A-84C5-46551E468D49}" srcOrd="0" destOrd="0" parTransId="{5C839455-3DAD-0244-8F51-F839AC1EF49C}" sibTransId="{6D8C0934-F55E-4940-9FD0-A2349D58A26F}"/>
    <dgm:cxn modelId="{38804063-B7BB-6547-B337-5E40C28BC892}" type="presOf" srcId="{2523F371-5531-0D40-A0A4-6358E85A0BB2}" destId="{9443679A-41CB-C540-A976-A110537CD147}" srcOrd="0" destOrd="0" presId="urn:microsoft.com/office/officeart/2005/8/layout/hierarchy1"/>
    <dgm:cxn modelId="{2EF00766-883B-CA43-A975-F60B39A6BD76}" type="presOf" srcId="{FC1107B5-8365-FE4A-A953-D52EEBB8756D}" destId="{A4E90692-A5AA-784A-981D-D94C3015F488}" srcOrd="0" destOrd="0" presId="urn:microsoft.com/office/officeart/2005/8/layout/hierarchy1"/>
    <dgm:cxn modelId="{D57AB26B-EBDE-3C44-AC9F-A1DAB76FA711}" type="presOf" srcId="{428FC02F-3D17-4342-9FA9-7A313A95F462}" destId="{DA921DFB-5018-984C-BA95-71D0DEDD3BDF}" srcOrd="0" destOrd="0" presId="urn:microsoft.com/office/officeart/2005/8/layout/hierarchy1"/>
    <dgm:cxn modelId="{A8967580-F60E-334E-BD13-DCA781503CDB}" type="presOf" srcId="{4483A35B-0D5D-3C4B-B195-C51BBCDBB561}" destId="{AA4193B7-FB09-5743-8FAF-ECD3D848578B}" srcOrd="0" destOrd="0" presId="urn:microsoft.com/office/officeart/2005/8/layout/hierarchy1"/>
    <dgm:cxn modelId="{63440D8E-CB7A-CB44-A254-00341EBB17DC}" type="presOf" srcId="{3AF18D82-FEBB-DF4F-9DCE-2576995AF7B3}" destId="{635EC3D1-B3DE-3349-A65D-73A7589C7706}" srcOrd="0" destOrd="0" presId="urn:microsoft.com/office/officeart/2005/8/layout/hierarchy1"/>
    <dgm:cxn modelId="{43D0BC8E-DD1A-7045-8F02-258FF9FEFDB4}" type="presOf" srcId="{67D0C971-C99B-414A-84C5-46551E468D49}" destId="{594A7CBB-6133-DA47-8AC6-B3DD2A762646}" srcOrd="0" destOrd="0" presId="urn:microsoft.com/office/officeart/2005/8/layout/hierarchy1"/>
    <dgm:cxn modelId="{5514E48E-9EA8-2447-861E-6DF1ECC8A5B6}" srcId="{04DD1592-9E36-A94C-840E-09E5F697BC28}" destId="{BC563A53-F7DA-8C45-BE93-EB7231B1B86E}" srcOrd="1" destOrd="0" parTransId="{3AF18D82-FEBB-DF4F-9DCE-2576995AF7B3}" sibTransId="{5B42827B-AD81-2649-9520-88792D986A0B}"/>
    <dgm:cxn modelId="{E8BBB294-50F7-324B-BD4B-8EA2571A1322}" srcId="{BC563A53-F7DA-8C45-BE93-EB7231B1B86E}" destId="{428FC02F-3D17-4342-9FA9-7A313A95F462}" srcOrd="0" destOrd="0" parTransId="{4483A35B-0D5D-3C4B-B195-C51BBCDBB561}" sibTransId="{32392D88-D68D-FD4F-8044-39CD6AEEA722}"/>
    <dgm:cxn modelId="{D994D898-2C45-D04B-9449-EB4923BD49BE}" type="presOf" srcId="{BC563A53-F7DA-8C45-BE93-EB7231B1B86E}" destId="{7CF72CB5-3855-6F45-84CE-ADFE0F042BD0}" srcOrd="0" destOrd="0" presId="urn:microsoft.com/office/officeart/2005/8/layout/hierarchy1"/>
    <dgm:cxn modelId="{ABC7CAA9-3F32-E144-BE25-41C5483644E4}" type="presOf" srcId="{10A2D587-A552-9749-9C9A-3081326DC2A2}" destId="{E9AD8F2F-2558-BA41-AE86-A2C7A8AF385F}" srcOrd="0" destOrd="0" presId="urn:microsoft.com/office/officeart/2005/8/layout/hierarchy1"/>
    <dgm:cxn modelId="{3B4AA7AA-C39F-7347-84DD-54C028512116}" type="presOf" srcId="{5C839455-3DAD-0244-8F51-F839AC1EF49C}" destId="{BA2E8E77-334D-EC4D-A40C-B16B5671EDD9}" srcOrd="0" destOrd="0" presId="urn:microsoft.com/office/officeart/2005/8/layout/hierarchy1"/>
    <dgm:cxn modelId="{6D9F7BC5-B809-B447-B271-C42BDC90807C}" type="presOf" srcId="{35904B0A-CA3E-4D43-BD55-FCAF9BC58C62}" destId="{061FCF91-C604-9D4B-9B10-131ED239DA0E}" srcOrd="0" destOrd="0" presId="urn:microsoft.com/office/officeart/2005/8/layout/hierarchy1"/>
    <dgm:cxn modelId="{42614EDA-146D-EB4D-8395-E760BB2F18AF}" srcId="{35904B0A-CA3E-4D43-BD55-FCAF9BC58C62}" destId="{2523F371-5531-0D40-A0A4-6358E85A0BB2}" srcOrd="1" destOrd="0" parTransId="{FC1107B5-8365-FE4A-A953-D52EEBB8756D}" sibTransId="{7580E12C-5C0B-824D-B9C6-D768F9F0A0B1}"/>
    <dgm:cxn modelId="{A15600E8-5A51-AB43-8FD5-28739BC7A3CC}" type="presOf" srcId="{04DD1592-9E36-A94C-840E-09E5F697BC28}" destId="{B493DDBD-8167-9749-B3A1-93D32A453D1A}" srcOrd="0" destOrd="0" presId="urn:microsoft.com/office/officeart/2005/8/layout/hierarchy1"/>
    <dgm:cxn modelId="{AF65D4EE-041E-8643-9C07-F8BAF41AEBE5}" type="presOf" srcId="{EE72DC1B-7C2E-3941-80B5-6BA9D78FC9DA}" destId="{3538F62A-65C1-5C40-9822-78A7B5B313B2}" srcOrd="0" destOrd="0" presId="urn:microsoft.com/office/officeart/2005/8/layout/hierarchy1"/>
    <dgm:cxn modelId="{F82D5C0F-9EBD-0F47-B521-1C5B90B7CC4A}" type="presParOf" srcId="{E9AD8F2F-2558-BA41-AE86-A2C7A8AF385F}" destId="{BA712D6F-E14B-2C4A-BADD-3977F0B513A5}" srcOrd="0" destOrd="0" presId="urn:microsoft.com/office/officeart/2005/8/layout/hierarchy1"/>
    <dgm:cxn modelId="{D4130E50-6A2E-7A43-820F-4A1F5F5316DE}" type="presParOf" srcId="{BA712D6F-E14B-2C4A-BADD-3977F0B513A5}" destId="{88A3EC72-AEDE-CA49-8512-F18790976046}" srcOrd="0" destOrd="0" presId="urn:microsoft.com/office/officeart/2005/8/layout/hierarchy1"/>
    <dgm:cxn modelId="{92981633-1D9E-9146-A865-2A358818B3CF}" type="presParOf" srcId="{88A3EC72-AEDE-CA49-8512-F18790976046}" destId="{D453C912-2E6E-504E-8E11-67FD449F1221}" srcOrd="0" destOrd="0" presId="urn:microsoft.com/office/officeart/2005/8/layout/hierarchy1"/>
    <dgm:cxn modelId="{8C18D020-5576-274F-9DA4-1545B9EF74C3}" type="presParOf" srcId="{88A3EC72-AEDE-CA49-8512-F18790976046}" destId="{B493DDBD-8167-9749-B3A1-93D32A453D1A}" srcOrd="1" destOrd="0" presId="urn:microsoft.com/office/officeart/2005/8/layout/hierarchy1"/>
    <dgm:cxn modelId="{FC03D975-A8E0-5F4D-888F-DEDBD805F990}" type="presParOf" srcId="{BA712D6F-E14B-2C4A-BADD-3977F0B513A5}" destId="{590F1DD0-DEB0-2E45-A423-A978E15CFDB2}" srcOrd="1" destOrd="0" presId="urn:microsoft.com/office/officeart/2005/8/layout/hierarchy1"/>
    <dgm:cxn modelId="{3823CD7C-6FE6-DF4F-B23E-E72AEC368886}" type="presParOf" srcId="{590F1DD0-DEB0-2E45-A423-A978E15CFDB2}" destId="{3538F62A-65C1-5C40-9822-78A7B5B313B2}" srcOrd="0" destOrd="0" presId="urn:microsoft.com/office/officeart/2005/8/layout/hierarchy1"/>
    <dgm:cxn modelId="{4559BABB-688B-154F-B171-1B96804E158A}" type="presParOf" srcId="{590F1DD0-DEB0-2E45-A423-A978E15CFDB2}" destId="{50D0551B-D77B-CB4C-93AE-7D49BA996B18}" srcOrd="1" destOrd="0" presId="urn:microsoft.com/office/officeart/2005/8/layout/hierarchy1"/>
    <dgm:cxn modelId="{CB03186D-EA53-4C4F-864D-A94582B4498E}" type="presParOf" srcId="{50D0551B-D77B-CB4C-93AE-7D49BA996B18}" destId="{9CA93C84-8194-3943-A235-352E916F45EC}" srcOrd="0" destOrd="0" presId="urn:microsoft.com/office/officeart/2005/8/layout/hierarchy1"/>
    <dgm:cxn modelId="{7585065A-3B3A-B74E-BDF9-AC61F12818D4}" type="presParOf" srcId="{9CA93C84-8194-3943-A235-352E916F45EC}" destId="{545CADD4-10E2-6F44-BCAF-060352CD5389}" srcOrd="0" destOrd="0" presId="urn:microsoft.com/office/officeart/2005/8/layout/hierarchy1"/>
    <dgm:cxn modelId="{0E725DC6-74BB-B04D-9534-7BAFB0CDA63A}" type="presParOf" srcId="{9CA93C84-8194-3943-A235-352E916F45EC}" destId="{061FCF91-C604-9D4B-9B10-131ED239DA0E}" srcOrd="1" destOrd="0" presId="urn:microsoft.com/office/officeart/2005/8/layout/hierarchy1"/>
    <dgm:cxn modelId="{5372E959-1447-244E-8607-58C40652354A}" type="presParOf" srcId="{50D0551B-D77B-CB4C-93AE-7D49BA996B18}" destId="{2A3E0C1C-9183-F54E-A31B-84FE7D30DB3B}" srcOrd="1" destOrd="0" presId="urn:microsoft.com/office/officeart/2005/8/layout/hierarchy1"/>
    <dgm:cxn modelId="{4BB491CE-D184-3345-8D5B-80FF0E8CC8FD}" type="presParOf" srcId="{2A3E0C1C-9183-F54E-A31B-84FE7D30DB3B}" destId="{BA2E8E77-334D-EC4D-A40C-B16B5671EDD9}" srcOrd="0" destOrd="0" presId="urn:microsoft.com/office/officeart/2005/8/layout/hierarchy1"/>
    <dgm:cxn modelId="{479903DB-4F46-DD41-B8D4-E776126B2F73}" type="presParOf" srcId="{2A3E0C1C-9183-F54E-A31B-84FE7D30DB3B}" destId="{24DEB626-BFE4-B941-A5E9-D69518B999C7}" srcOrd="1" destOrd="0" presId="urn:microsoft.com/office/officeart/2005/8/layout/hierarchy1"/>
    <dgm:cxn modelId="{8136630D-EF73-3844-9DC5-2C719D1DF5D5}" type="presParOf" srcId="{24DEB626-BFE4-B941-A5E9-D69518B999C7}" destId="{9E1788E1-B70C-A049-AC27-6ACA099FC7BD}" srcOrd="0" destOrd="0" presId="urn:microsoft.com/office/officeart/2005/8/layout/hierarchy1"/>
    <dgm:cxn modelId="{B916A495-4325-D644-9CC1-BB1B76F5B859}" type="presParOf" srcId="{9E1788E1-B70C-A049-AC27-6ACA099FC7BD}" destId="{AA591E6D-33AC-654F-942C-43474B4DD74B}" srcOrd="0" destOrd="0" presId="urn:microsoft.com/office/officeart/2005/8/layout/hierarchy1"/>
    <dgm:cxn modelId="{51A07B3A-ACB0-344F-855A-F75FC7FDDC9E}" type="presParOf" srcId="{9E1788E1-B70C-A049-AC27-6ACA099FC7BD}" destId="{594A7CBB-6133-DA47-8AC6-B3DD2A762646}" srcOrd="1" destOrd="0" presId="urn:microsoft.com/office/officeart/2005/8/layout/hierarchy1"/>
    <dgm:cxn modelId="{237D7039-43BA-3049-9073-F57752D4ADDA}" type="presParOf" srcId="{24DEB626-BFE4-B941-A5E9-D69518B999C7}" destId="{6D379E88-37B2-F545-A50D-E4CDA9147DC6}" srcOrd="1" destOrd="0" presId="urn:microsoft.com/office/officeart/2005/8/layout/hierarchy1"/>
    <dgm:cxn modelId="{52043CF1-44C8-DF4D-B694-302A3E1A9094}" type="presParOf" srcId="{2A3E0C1C-9183-F54E-A31B-84FE7D30DB3B}" destId="{A4E90692-A5AA-784A-981D-D94C3015F488}" srcOrd="2" destOrd="0" presId="urn:microsoft.com/office/officeart/2005/8/layout/hierarchy1"/>
    <dgm:cxn modelId="{B474BC12-D574-DD4A-A760-29C48C83D7E4}" type="presParOf" srcId="{2A3E0C1C-9183-F54E-A31B-84FE7D30DB3B}" destId="{4FC594D1-57F0-F74D-88FE-D2D153C70EB8}" srcOrd="3" destOrd="0" presId="urn:microsoft.com/office/officeart/2005/8/layout/hierarchy1"/>
    <dgm:cxn modelId="{5111073F-B14F-9C49-AD99-153CA034A50C}" type="presParOf" srcId="{4FC594D1-57F0-F74D-88FE-D2D153C70EB8}" destId="{71454112-31ED-E541-AC3A-F7BCFE643277}" srcOrd="0" destOrd="0" presId="urn:microsoft.com/office/officeart/2005/8/layout/hierarchy1"/>
    <dgm:cxn modelId="{22CA5468-D4F6-3A48-959A-97A20FE36F3D}" type="presParOf" srcId="{71454112-31ED-E541-AC3A-F7BCFE643277}" destId="{3C2F5166-3910-734A-A9AC-DD24EA6AB67E}" srcOrd="0" destOrd="0" presId="urn:microsoft.com/office/officeart/2005/8/layout/hierarchy1"/>
    <dgm:cxn modelId="{FC858FC4-8C4F-2E42-8112-F3BA77CFEDEA}" type="presParOf" srcId="{71454112-31ED-E541-AC3A-F7BCFE643277}" destId="{9443679A-41CB-C540-A976-A110537CD147}" srcOrd="1" destOrd="0" presId="urn:microsoft.com/office/officeart/2005/8/layout/hierarchy1"/>
    <dgm:cxn modelId="{74F9E73F-1B32-8842-AD8C-CBCCDD0621B6}" type="presParOf" srcId="{4FC594D1-57F0-F74D-88FE-D2D153C70EB8}" destId="{150A30C8-F03E-5942-82C7-AB8E8BA98BB5}" srcOrd="1" destOrd="0" presId="urn:microsoft.com/office/officeart/2005/8/layout/hierarchy1"/>
    <dgm:cxn modelId="{2876FDB0-8DA1-B347-B86E-417F03BE2013}" type="presParOf" srcId="{590F1DD0-DEB0-2E45-A423-A978E15CFDB2}" destId="{635EC3D1-B3DE-3349-A65D-73A7589C7706}" srcOrd="2" destOrd="0" presId="urn:microsoft.com/office/officeart/2005/8/layout/hierarchy1"/>
    <dgm:cxn modelId="{6B4B3827-7F3F-C34E-AE1A-AF9B37DA8652}" type="presParOf" srcId="{590F1DD0-DEB0-2E45-A423-A978E15CFDB2}" destId="{FAD19610-E1DF-AB4D-9EBA-D0A22F5CF7F9}" srcOrd="3" destOrd="0" presId="urn:microsoft.com/office/officeart/2005/8/layout/hierarchy1"/>
    <dgm:cxn modelId="{D38306DA-BA9F-944B-AC69-E377A5649F2C}" type="presParOf" srcId="{FAD19610-E1DF-AB4D-9EBA-D0A22F5CF7F9}" destId="{89FF7256-A98D-FD4B-B297-90BDF7168E39}" srcOrd="0" destOrd="0" presId="urn:microsoft.com/office/officeart/2005/8/layout/hierarchy1"/>
    <dgm:cxn modelId="{798A0EC4-D7FF-794F-AFDA-7053AE64D674}" type="presParOf" srcId="{89FF7256-A98D-FD4B-B297-90BDF7168E39}" destId="{3A3C3FC7-E886-304F-B235-A8AF5780F96E}" srcOrd="0" destOrd="0" presId="urn:microsoft.com/office/officeart/2005/8/layout/hierarchy1"/>
    <dgm:cxn modelId="{BE9A94AE-E541-A24D-BCFD-172317C1125A}" type="presParOf" srcId="{89FF7256-A98D-FD4B-B297-90BDF7168E39}" destId="{7CF72CB5-3855-6F45-84CE-ADFE0F042BD0}" srcOrd="1" destOrd="0" presId="urn:microsoft.com/office/officeart/2005/8/layout/hierarchy1"/>
    <dgm:cxn modelId="{4CF3E05F-A3FA-1546-AFCF-FD2235F82C2D}" type="presParOf" srcId="{FAD19610-E1DF-AB4D-9EBA-D0A22F5CF7F9}" destId="{F5A7B655-C0E8-C24F-BFCE-42235C692680}" srcOrd="1" destOrd="0" presId="urn:microsoft.com/office/officeart/2005/8/layout/hierarchy1"/>
    <dgm:cxn modelId="{5D81C00D-3806-0D4F-97C9-831BF1931C1D}" type="presParOf" srcId="{F5A7B655-C0E8-C24F-BFCE-42235C692680}" destId="{AA4193B7-FB09-5743-8FAF-ECD3D848578B}" srcOrd="0" destOrd="0" presId="urn:microsoft.com/office/officeart/2005/8/layout/hierarchy1"/>
    <dgm:cxn modelId="{2BDC3F29-5A42-114A-ABF3-A590303AC6FC}" type="presParOf" srcId="{F5A7B655-C0E8-C24F-BFCE-42235C692680}" destId="{33648705-0CAE-A240-A6E0-5D33815D0B5E}" srcOrd="1" destOrd="0" presId="urn:microsoft.com/office/officeart/2005/8/layout/hierarchy1"/>
    <dgm:cxn modelId="{6F11A3BD-E384-1143-A3D2-F48B1B6D11F2}" type="presParOf" srcId="{33648705-0CAE-A240-A6E0-5D33815D0B5E}" destId="{E03A8DDF-1CF3-F940-956E-AD9F571CE137}" srcOrd="0" destOrd="0" presId="urn:microsoft.com/office/officeart/2005/8/layout/hierarchy1"/>
    <dgm:cxn modelId="{3C3BF0AC-3309-014E-8DAB-93BBC10EF7EA}" type="presParOf" srcId="{E03A8DDF-1CF3-F940-956E-AD9F571CE137}" destId="{AB7F3642-D819-A34A-BD6F-8B12DEAA5FE6}" srcOrd="0" destOrd="0" presId="urn:microsoft.com/office/officeart/2005/8/layout/hierarchy1"/>
    <dgm:cxn modelId="{3AC8C365-A032-8042-A726-CFE4477BAEB9}" type="presParOf" srcId="{E03A8DDF-1CF3-F940-956E-AD9F571CE137}" destId="{DA921DFB-5018-984C-BA95-71D0DEDD3BDF}" srcOrd="1" destOrd="0" presId="urn:microsoft.com/office/officeart/2005/8/layout/hierarchy1"/>
    <dgm:cxn modelId="{BCEC9A35-02C0-EB49-94A6-9C9FB98F21F8}" type="presParOf" srcId="{33648705-0CAE-A240-A6E0-5D33815D0B5E}" destId="{D2FB3E32-316B-F640-8BC9-AD0EB2ABE5DD}"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E19E6D-BDD5-4644-A29D-36ACDC026B4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3293FBF6-E650-1542-8D80-8D4A569F64A1}">
      <dgm:prSet phldrT="[Text]"/>
      <dgm:spPr>
        <a:solidFill>
          <a:srgbClr val="660066"/>
        </a:solidFill>
      </dgm:spPr>
      <dgm:t>
        <a:bodyPr/>
        <a:lstStyle/>
        <a:p>
          <a:r>
            <a:rPr lang="en-US" dirty="0"/>
            <a:t>1</a:t>
          </a:r>
        </a:p>
      </dgm:t>
    </dgm:pt>
    <dgm:pt modelId="{F33B3E37-C635-A246-B950-CEEA79F650F2}" type="parTrans" cxnId="{6B1E9D2B-EC45-D144-99AF-FFFA235C6BB1}">
      <dgm:prSet/>
      <dgm:spPr/>
      <dgm:t>
        <a:bodyPr/>
        <a:lstStyle/>
        <a:p>
          <a:endParaRPr lang="en-US"/>
        </a:p>
      </dgm:t>
    </dgm:pt>
    <dgm:pt modelId="{652CBC29-C8C2-BC45-AA93-AA137BED6849}" type="sibTrans" cxnId="{6B1E9D2B-EC45-D144-99AF-FFFA235C6BB1}">
      <dgm:prSet/>
      <dgm:spPr/>
      <dgm:t>
        <a:bodyPr/>
        <a:lstStyle/>
        <a:p>
          <a:endParaRPr lang="en-US"/>
        </a:p>
      </dgm:t>
    </dgm:pt>
    <dgm:pt modelId="{A1F8E464-0D5D-8242-991C-251E15D8AE6B}">
      <dgm:prSet phldrT="[Text]"/>
      <dgm:spPr/>
      <dgm:t>
        <a:bodyPr/>
        <a:lstStyle/>
        <a:p>
          <a:r>
            <a:rPr lang="en-US" dirty="0">
              <a:solidFill>
                <a:schemeClr val="tx1">
                  <a:lumMod val="85000"/>
                  <a:lumOff val="15000"/>
                </a:schemeClr>
              </a:solidFill>
              <a:latin typeface="+mn-lt"/>
            </a:rPr>
            <a:t>Signaling the file object</a:t>
          </a:r>
          <a:endParaRPr lang="en-US" dirty="0"/>
        </a:p>
      </dgm:t>
    </dgm:pt>
    <dgm:pt modelId="{EA37CCC2-C508-224C-B921-923FE7E8F893}" type="parTrans" cxnId="{30ACBCE9-DE13-8E4A-B876-B54D6B575672}">
      <dgm:prSet/>
      <dgm:spPr/>
      <dgm:t>
        <a:bodyPr/>
        <a:lstStyle/>
        <a:p>
          <a:endParaRPr lang="en-US"/>
        </a:p>
      </dgm:t>
    </dgm:pt>
    <dgm:pt modelId="{C02022AE-DBCD-AF4A-B7CE-7A4017B07DC8}" type="sibTrans" cxnId="{30ACBCE9-DE13-8E4A-B876-B54D6B575672}">
      <dgm:prSet/>
      <dgm:spPr/>
      <dgm:t>
        <a:bodyPr/>
        <a:lstStyle/>
        <a:p>
          <a:endParaRPr lang="en-US"/>
        </a:p>
      </dgm:t>
    </dgm:pt>
    <dgm:pt modelId="{41761631-A6E0-2F40-9A0B-A6EC0EADEF6A}">
      <dgm:prSet phldrT="[Text]"/>
      <dgm:spPr>
        <a:solidFill>
          <a:srgbClr val="660066"/>
        </a:solidFill>
      </dgm:spPr>
      <dgm:t>
        <a:bodyPr/>
        <a:lstStyle/>
        <a:p>
          <a:r>
            <a:rPr lang="en-US" dirty="0"/>
            <a:t>2</a:t>
          </a:r>
        </a:p>
      </dgm:t>
    </dgm:pt>
    <dgm:pt modelId="{9E338122-6922-D549-BCD5-4B0744E36B21}" type="parTrans" cxnId="{EAA5EABE-399C-1345-BB68-4A571002C2AD}">
      <dgm:prSet/>
      <dgm:spPr/>
      <dgm:t>
        <a:bodyPr/>
        <a:lstStyle/>
        <a:p>
          <a:endParaRPr lang="en-US"/>
        </a:p>
      </dgm:t>
    </dgm:pt>
    <dgm:pt modelId="{CEA23061-2109-9247-B994-69571FE1D459}" type="sibTrans" cxnId="{EAA5EABE-399C-1345-BB68-4A571002C2AD}">
      <dgm:prSet/>
      <dgm:spPr/>
      <dgm:t>
        <a:bodyPr/>
        <a:lstStyle/>
        <a:p>
          <a:endParaRPr lang="en-US"/>
        </a:p>
      </dgm:t>
    </dgm:pt>
    <dgm:pt modelId="{31264E0D-EC54-D147-8F1F-DE78870A4F7E}">
      <dgm:prSet phldrT="[Text]"/>
      <dgm:spPr/>
      <dgm:t>
        <a:bodyPr/>
        <a:lstStyle/>
        <a:p>
          <a:r>
            <a:rPr lang="en-US" dirty="0">
              <a:solidFill>
                <a:schemeClr val="tx1">
                  <a:lumMod val="85000"/>
                  <a:lumOff val="15000"/>
                </a:schemeClr>
              </a:solidFill>
              <a:latin typeface="+mn-lt"/>
            </a:rPr>
            <a:t>Signaling an event object</a:t>
          </a:r>
          <a:endParaRPr lang="en-US" dirty="0"/>
        </a:p>
      </dgm:t>
    </dgm:pt>
    <dgm:pt modelId="{D3A0A196-B731-F344-AF80-67523C1032E5}" type="parTrans" cxnId="{492A91A5-25A7-9C43-839E-2A09FF7FA2EF}">
      <dgm:prSet/>
      <dgm:spPr/>
      <dgm:t>
        <a:bodyPr/>
        <a:lstStyle/>
        <a:p>
          <a:endParaRPr lang="en-US"/>
        </a:p>
      </dgm:t>
    </dgm:pt>
    <dgm:pt modelId="{C63DAC92-D6A3-464B-A1DE-73D455572762}" type="sibTrans" cxnId="{492A91A5-25A7-9C43-839E-2A09FF7FA2EF}">
      <dgm:prSet/>
      <dgm:spPr/>
      <dgm:t>
        <a:bodyPr/>
        <a:lstStyle/>
        <a:p>
          <a:endParaRPr lang="en-US"/>
        </a:p>
      </dgm:t>
    </dgm:pt>
    <dgm:pt modelId="{42E8BCBC-9292-0F48-A1BE-E5E4B2419807}">
      <dgm:prSet phldrT="[Text]"/>
      <dgm:spPr>
        <a:solidFill>
          <a:srgbClr val="660066"/>
        </a:solidFill>
      </dgm:spPr>
      <dgm:t>
        <a:bodyPr/>
        <a:lstStyle/>
        <a:p>
          <a:r>
            <a:rPr lang="en-US" dirty="0"/>
            <a:t>3</a:t>
          </a:r>
        </a:p>
      </dgm:t>
    </dgm:pt>
    <dgm:pt modelId="{4371C8A0-266F-E546-AA72-D6A54549FEEF}" type="parTrans" cxnId="{CC3A5599-CC36-9A45-8CB0-DF4365636217}">
      <dgm:prSet/>
      <dgm:spPr/>
      <dgm:t>
        <a:bodyPr/>
        <a:lstStyle/>
        <a:p>
          <a:endParaRPr lang="en-US"/>
        </a:p>
      </dgm:t>
    </dgm:pt>
    <dgm:pt modelId="{7878C179-C320-1E42-8AFC-A9969C1BC63C}" type="sibTrans" cxnId="{CC3A5599-CC36-9A45-8CB0-DF4365636217}">
      <dgm:prSet/>
      <dgm:spPr/>
      <dgm:t>
        <a:bodyPr/>
        <a:lstStyle/>
        <a:p>
          <a:endParaRPr lang="en-US"/>
        </a:p>
      </dgm:t>
    </dgm:pt>
    <dgm:pt modelId="{2B5AF89F-FF74-5849-B786-7587776792D0}">
      <dgm:prSet phldrT="[Text]"/>
      <dgm:spPr/>
      <dgm:t>
        <a:bodyPr/>
        <a:lstStyle/>
        <a:p>
          <a:r>
            <a:rPr lang="en-US" dirty="0">
              <a:solidFill>
                <a:schemeClr val="tx1">
                  <a:lumMod val="85000"/>
                  <a:lumOff val="15000"/>
                </a:schemeClr>
              </a:solidFill>
              <a:latin typeface="+mn-lt"/>
            </a:rPr>
            <a:t>Asynchronous procedure call</a:t>
          </a:r>
          <a:endParaRPr lang="en-US" dirty="0"/>
        </a:p>
      </dgm:t>
    </dgm:pt>
    <dgm:pt modelId="{FBD837B9-610C-1D49-9126-9C5F259AFBD2}" type="parTrans" cxnId="{F669D142-DB64-5142-B7D7-63B5F751A5FE}">
      <dgm:prSet/>
      <dgm:spPr/>
      <dgm:t>
        <a:bodyPr/>
        <a:lstStyle/>
        <a:p>
          <a:endParaRPr lang="en-US"/>
        </a:p>
      </dgm:t>
    </dgm:pt>
    <dgm:pt modelId="{9BA4A00E-2442-3848-A9E5-7E9A888E177D}" type="sibTrans" cxnId="{F669D142-DB64-5142-B7D7-63B5F751A5FE}">
      <dgm:prSet/>
      <dgm:spPr/>
      <dgm:t>
        <a:bodyPr/>
        <a:lstStyle/>
        <a:p>
          <a:endParaRPr lang="en-US"/>
        </a:p>
      </dgm:t>
    </dgm:pt>
    <dgm:pt modelId="{127FDC4C-BD34-3644-B45F-7A6BE9837B3E}">
      <dgm:prSet phldrT="[Text]"/>
      <dgm:spPr>
        <a:solidFill>
          <a:srgbClr val="660066"/>
        </a:solidFill>
      </dgm:spPr>
      <dgm:t>
        <a:bodyPr/>
        <a:lstStyle/>
        <a:p>
          <a:r>
            <a:rPr lang="en-US" dirty="0"/>
            <a:t>4</a:t>
          </a:r>
        </a:p>
      </dgm:t>
    </dgm:pt>
    <dgm:pt modelId="{35C4AF0C-EF89-EC47-9B4F-441BB8E5419B}" type="parTrans" cxnId="{0D376D17-A98F-FC49-8103-9B477438B712}">
      <dgm:prSet/>
      <dgm:spPr/>
      <dgm:t>
        <a:bodyPr/>
        <a:lstStyle/>
        <a:p>
          <a:endParaRPr lang="en-US"/>
        </a:p>
      </dgm:t>
    </dgm:pt>
    <dgm:pt modelId="{7DB4583B-F341-704A-A23B-8EB62FA3742B}" type="sibTrans" cxnId="{0D376D17-A98F-FC49-8103-9B477438B712}">
      <dgm:prSet/>
      <dgm:spPr/>
      <dgm:t>
        <a:bodyPr/>
        <a:lstStyle/>
        <a:p>
          <a:endParaRPr lang="en-US"/>
        </a:p>
      </dgm:t>
    </dgm:pt>
    <dgm:pt modelId="{62326B1E-FF96-7947-B902-8E92511C3EAF}">
      <dgm:prSet phldrT="[Text]"/>
      <dgm:spPr>
        <a:solidFill>
          <a:srgbClr val="660066"/>
        </a:solidFill>
      </dgm:spPr>
      <dgm:t>
        <a:bodyPr/>
        <a:lstStyle/>
        <a:p>
          <a:r>
            <a:rPr lang="en-US" dirty="0"/>
            <a:t>5</a:t>
          </a:r>
        </a:p>
      </dgm:t>
    </dgm:pt>
    <dgm:pt modelId="{596B9F6A-943F-8B4F-BEB3-212A1633C669}" type="parTrans" cxnId="{031A3DE5-3010-EA49-96BA-C8F86ABC9EA7}">
      <dgm:prSet/>
      <dgm:spPr/>
      <dgm:t>
        <a:bodyPr/>
        <a:lstStyle/>
        <a:p>
          <a:endParaRPr lang="en-US"/>
        </a:p>
      </dgm:t>
    </dgm:pt>
    <dgm:pt modelId="{84360D79-9525-AF49-9FF5-4C49153390D6}" type="sibTrans" cxnId="{031A3DE5-3010-EA49-96BA-C8F86ABC9EA7}">
      <dgm:prSet/>
      <dgm:spPr/>
      <dgm:t>
        <a:bodyPr/>
        <a:lstStyle/>
        <a:p>
          <a:endParaRPr lang="en-US"/>
        </a:p>
      </dgm:t>
    </dgm:pt>
    <dgm:pt modelId="{92E2246D-12EC-4247-8557-5F8BF4D039E0}">
      <dgm:prSet phldrT="[Text]"/>
      <dgm:spPr/>
      <dgm:t>
        <a:bodyPr/>
        <a:lstStyle/>
        <a:p>
          <a:r>
            <a:rPr lang="en-US" dirty="0">
              <a:solidFill>
                <a:schemeClr val="tx1">
                  <a:lumMod val="85000"/>
                  <a:lumOff val="15000"/>
                </a:schemeClr>
              </a:solidFill>
              <a:latin typeface="+mn-lt"/>
            </a:rPr>
            <a:t>I/O completion ports</a:t>
          </a:r>
          <a:endParaRPr lang="en-US" dirty="0"/>
        </a:p>
      </dgm:t>
    </dgm:pt>
    <dgm:pt modelId="{4CD24E5C-6F19-C443-A583-039EA39A9730}" type="parTrans" cxnId="{45D309FD-1424-2C47-8982-411A4F58C599}">
      <dgm:prSet/>
      <dgm:spPr/>
      <dgm:t>
        <a:bodyPr/>
        <a:lstStyle/>
        <a:p>
          <a:endParaRPr lang="en-US"/>
        </a:p>
      </dgm:t>
    </dgm:pt>
    <dgm:pt modelId="{DCFC6554-4B06-FB44-891B-18F66D26298C}" type="sibTrans" cxnId="{45D309FD-1424-2C47-8982-411A4F58C599}">
      <dgm:prSet/>
      <dgm:spPr/>
      <dgm:t>
        <a:bodyPr/>
        <a:lstStyle/>
        <a:p>
          <a:endParaRPr lang="en-US"/>
        </a:p>
      </dgm:t>
    </dgm:pt>
    <dgm:pt modelId="{36BD4927-F519-B941-838E-B85AF26E3B0E}">
      <dgm:prSet phldrT="[Text]"/>
      <dgm:spPr/>
      <dgm:t>
        <a:bodyPr/>
        <a:lstStyle/>
        <a:p>
          <a:r>
            <a:rPr lang="en-US" dirty="0">
              <a:solidFill>
                <a:schemeClr val="tx1">
                  <a:lumMod val="85000"/>
                  <a:lumOff val="15000"/>
                </a:schemeClr>
              </a:solidFill>
              <a:latin typeface="+mn-lt"/>
            </a:rPr>
            <a:t>Polling</a:t>
          </a:r>
          <a:endParaRPr lang="en-US" dirty="0"/>
        </a:p>
      </dgm:t>
    </dgm:pt>
    <dgm:pt modelId="{D508A066-8E56-A345-BFC1-BC1AB9710E97}" type="parTrans" cxnId="{A39BB6E8-6788-144F-B4CD-74E1329F6558}">
      <dgm:prSet/>
      <dgm:spPr/>
      <dgm:t>
        <a:bodyPr/>
        <a:lstStyle/>
        <a:p>
          <a:endParaRPr lang="en-US"/>
        </a:p>
      </dgm:t>
    </dgm:pt>
    <dgm:pt modelId="{A3D0A93E-5D38-424C-BF98-8DB9D0A04A45}" type="sibTrans" cxnId="{A39BB6E8-6788-144F-B4CD-74E1329F6558}">
      <dgm:prSet/>
      <dgm:spPr/>
      <dgm:t>
        <a:bodyPr/>
        <a:lstStyle/>
        <a:p>
          <a:endParaRPr lang="en-US"/>
        </a:p>
      </dgm:t>
    </dgm:pt>
    <dgm:pt modelId="{97C3C67D-7346-1E41-A8B2-E2BF150E8E36}" type="pres">
      <dgm:prSet presAssocID="{FBE19E6D-BDD5-4644-A29D-36ACDC026B43}" presName="linearFlow" presStyleCnt="0">
        <dgm:presLayoutVars>
          <dgm:dir/>
          <dgm:animLvl val="lvl"/>
          <dgm:resizeHandles val="exact"/>
        </dgm:presLayoutVars>
      </dgm:prSet>
      <dgm:spPr/>
    </dgm:pt>
    <dgm:pt modelId="{AD6DD087-4CBE-004A-B684-A875C2BD4B26}" type="pres">
      <dgm:prSet presAssocID="{3293FBF6-E650-1542-8D80-8D4A569F64A1}" presName="composite" presStyleCnt="0"/>
      <dgm:spPr/>
    </dgm:pt>
    <dgm:pt modelId="{B45599FE-7B97-DE40-A31C-1ACE928E427C}" type="pres">
      <dgm:prSet presAssocID="{3293FBF6-E650-1542-8D80-8D4A569F64A1}" presName="parentText" presStyleLbl="alignNode1" presStyleIdx="0" presStyleCnt="5">
        <dgm:presLayoutVars>
          <dgm:chMax val="1"/>
          <dgm:bulletEnabled val="1"/>
        </dgm:presLayoutVars>
      </dgm:prSet>
      <dgm:spPr/>
    </dgm:pt>
    <dgm:pt modelId="{14DBB29C-D078-4941-9B2D-FA338F33E262}" type="pres">
      <dgm:prSet presAssocID="{3293FBF6-E650-1542-8D80-8D4A569F64A1}" presName="descendantText" presStyleLbl="alignAcc1" presStyleIdx="0" presStyleCnt="5">
        <dgm:presLayoutVars>
          <dgm:bulletEnabled val="1"/>
        </dgm:presLayoutVars>
      </dgm:prSet>
      <dgm:spPr/>
    </dgm:pt>
    <dgm:pt modelId="{6EB7DB60-7DAD-AB4E-AB17-5960CCB9FD7E}" type="pres">
      <dgm:prSet presAssocID="{652CBC29-C8C2-BC45-AA93-AA137BED6849}" presName="sp" presStyleCnt="0"/>
      <dgm:spPr/>
    </dgm:pt>
    <dgm:pt modelId="{F5ED4947-B60A-9446-8EDD-07C90258E9DA}" type="pres">
      <dgm:prSet presAssocID="{41761631-A6E0-2F40-9A0B-A6EC0EADEF6A}" presName="composite" presStyleCnt="0"/>
      <dgm:spPr/>
    </dgm:pt>
    <dgm:pt modelId="{118BF6F6-5B66-6448-B559-608AB20D5E79}" type="pres">
      <dgm:prSet presAssocID="{41761631-A6E0-2F40-9A0B-A6EC0EADEF6A}" presName="parentText" presStyleLbl="alignNode1" presStyleIdx="1" presStyleCnt="5">
        <dgm:presLayoutVars>
          <dgm:chMax val="1"/>
          <dgm:bulletEnabled val="1"/>
        </dgm:presLayoutVars>
      </dgm:prSet>
      <dgm:spPr/>
    </dgm:pt>
    <dgm:pt modelId="{D6B4C60E-7B7E-0243-84E7-2710D5698592}" type="pres">
      <dgm:prSet presAssocID="{41761631-A6E0-2F40-9A0B-A6EC0EADEF6A}" presName="descendantText" presStyleLbl="alignAcc1" presStyleIdx="1" presStyleCnt="5">
        <dgm:presLayoutVars>
          <dgm:bulletEnabled val="1"/>
        </dgm:presLayoutVars>
      </dgm:prSet>
      <dgm:spPr/>
    </dgm:pt>
    <dgm:pt modelId="{95FFD41E-89E3-3545-BE5A-EFC58B8924C3}" type="pres">
      <dgm:prSet presAssocID="{CEA23061-2109-9247-B994-69571FE1D459}" presName="sp" presStyleCnt="0"/>
      <dgm:spPr/>
    </dgm:pt>
    <dgm:pt modelId="{6117C0FE-3E14-FA4F-AB9F-D1CDFDA4857A}" type="pres">
      <dgm:prSet presAssocID="{42E8BCBC-9292-0F48-A1BE-E5E4B2419807}" presName="composite" presStyleCnt="0"/>
      <dgm:spPr/>
    </dgm:pt>
    <dgm:pt modelId="{92652303-4D9B-F446-B07B-965FA57EA053}" type="pres">
      <dgm:prSet presAssocID="{42E8BCBC-9292-0F48-A1BE-E5E4B2419807}" presName="parentText" presStyleLbl="alignNode1" presStyleIdx="2" presStyleCnt="5">
        <dgm:presLayoutVars>
          <dgm:chMax val="1"/>
          <dgm:bulletEnabled val="1"/>
        </dgm:presLayoutVars>
      </dgm:prSet>
      <dgm:spPr/>
    </dgm:pt>
    <dgm:pt modelId="{5295556D-7305-164B-AE74-DC88F9F86E9B}" type="pres">
      <dgm:prSet presAssocID="{42E8BCBC-9292-0F48-A1BE-E5E4B2419807}" presName="descendantText" presStyleLbl="alignAcc1" presStyleIdx="2" presStyleCnt="5">
        <dgm:presLayoutVars>
          <dgm:bulletEnabled val="1"/>
        </dgm:presLayoutVars>
      </dgm:prSet>
      <dgm:spPr/>
    </dgm:pt>
    <dgm:pt modelId="{A7710F27-B1B4-9344-9D92-A525F29E6890}" type="pres">
      <dgm:prSet presAssocID="{7878C179-C320-1E42-8AFC-A9969C1BC63C}" presName="sp" presStyleCnt="0"/>
      <dgm:spPr/>
    </dgm:pt>
    <dgm:pt modelId="{79CABE44-6AD9-9742-9E24-65F7277C2BEA}" type="pres">
      <dgm:prSet presAssocID="{127FDC4C-BD34-3644-B45F-7A6BE9837B3E}" presName="composite" presStyleCnt="0"/>
      <dgm:spPr/>
    </dgm:pt>
    <dgm:pt modelId="{758EED6A-6FD1-8048-8B69-CE82F355B96A}" type="pres">
      <dgm:prSet presAssocID="{127FDC4C-BD34-3644-B45F-7A6BE9837B3E}" presName="parentText" presStyleLbl="alignNode1" presStyleIdx="3" presStyleCnt="5">
        <dgm:presLayoutVars>
          <dgm:chMax val="1"/>
          <dgm:bulletEnabled val="1"/>
        </dgm:presLayoutVars>
      </dgm:prSet>
      <dgm:spPr/>
    </dgm:pt>
    <dgm:pt modelId="{13A9B828-311F-2242-9516-16A0CD29F6E7}" type="pres">
      <dgm:prSet presAssocID="{127FDC4C-BD34-3644-B45F-7A6BE9837B3E}" presName="descendantText" presStyleLbl="alignAcc1" presStyleIdx="3" presStyleCnt="5">
        <dgm:presLayoutVars>
          <dgm:bulletEnabled val="1"/>
        </dgm:presLayoutVars>
      </dgm:prSet>
      <dgm:spPr/>
    </dgm:pt>
    <dgm:pt modelId="{79240C18-EE66-B441-AAE3-10A49B0BBF57}" type="pres">
      <dgm:prSet presAssocID="{7DB4583B-F341-704A-A23B-8EB62FA3742B}" presName="sp" presStyleCnt="0"/>
      <dgm:spPr/>
    </dgm:pt>
    <dgm:pt modelId="{33ABAAAF-35F0-5E40-923E-8427D8058C85}" type="pres">
      <dgm:prSet presAssocID="{62326B1E-FF96-7947-B902-8E92511C3EAF}" presName="composite" presStyleCnt="0"/>
      <dgm:spPr/>
    </dgm:pt>
    <dgm:pt modelId="{F59DF8E2-CCBD-3A42-9E35-97E588C19E1F}" type="pres">
      <dgm:prSet presAssocID="{62326B1E-FF96-7947-B902-8E92511C3EAF}" presName="parentText" presStyleLbl="alignNode1" presStyleIdx="4" presStyleCnt="5">
        <dgm:presLayoutVars>
          <dgm:chMax val="1"/>
          <dgm:bulletEnabled val="1"/>
        </dgm:presLayoutVars>
      </dgm:prSet>
      <dgm:spPr/>
    </dgm:pt>
    <dgm:pt modelId="{73AC28E8-D07B-654D-B390-2BC79521D3D3}" type="pres">
      <dgm:prSet presAssocID="{62326B1E-FF96-7947-B902-8E92511C3EAF}" presName="descendantText" presStyleLbl="alignAcc1" presStyleIdx="4" presStyleCnt="5">
        <dgm:presLayoutVars>
          <dgm:bulletEnabled val="1"/>
        </dgm:presLayoutVars>
      </dgm:prSet>
      <dgm:spPr/>
    </dgm:pt>
  </dgm:ptLst>
  <dgm:cxnLst>
    <dgm:cxn modelId="{C6BC1C07-5DBF-284F-9560-D7980B3E3C54}" type="presOf" srcId="{41761631-A6E0-2F40-9A0B-A6EC0EADEF6A}" destId="{118BF6F6-5B66-6448-B559-608AB20D5E79}" srcOrd="0" destOrd="0" presId="urn:microsoft.com/office/officeart/2005/8/layout/chevron2"/>
    <dgm:cxn modelId="{708FA110-B137-8640-B5A7-09C87F0E5BAE}" type="presOf" srcId="{A1F8E464-0D5D-8242-991C-251E15D8AE6B}" destId="{14DBB29C-D078-4941-9B2D-FA338F33E262}" srcOrd="0" destOrd="0" presId="urn:microsoft.com/office/officeart/2005/8/layout/chevron2"/>
    <dgm:cxn modelId="{0D376D17-A98F-FC49-8103-9B477438B712}" srcId="{FBE19E6D-BDD5-4644-A29D-36ACDC026B43}" destId="{127FDC4C-BD34-3644-B45F-7A6BE9837B3E}" srcOrd="3" destOrd="0" parTransId="{35C4AF0C-EF89-EC47-9B4F-441BB8E5419B}" sibTransId="{7DB4583B-F341-704A-A23B-8EB62FA3742B}"/>
    <dgm:cxn modelId="{674AB122-A6F0-2540-AD58-40C7DB37DCBC}" type="presOf" srcId="{2B5AF89F-FF74-5849-B786-7587776792D0}" destId="{5295556D-7305-164B-AE74-DC88F9F86E9B}" srcOrd="0" destOrd="0" presId="urn:microsoft.com/office/officeart/2005/8/layout/chevron2"/>
    <dgm:cxn modelId="{6B1E9D2B-EC45-D144-99AF-FFFA235C6BB1}" srcId="{FBE19E6D-BDD5-4644-A29D-36ACDC026B43}" destId="{3293FBF6-E650-1542-8D80-8D4A569F64A1}" srcOrd="0" destOrd="0" parTransId="{F33B3E37-C635-A246-B950-CEEA79F650F2}" sibTransId="{652CBC29-C8C2-BC45-AA93-AA137BED6849}"/>
    <dgm:cxn modelId="{F669D142-DB64-5142-B7D7-63B5F751A5FE}" srcId="{42E8BCBC-9292-0F48-A1BE-E5E4B2419807}" destId="{2B5AF89F-FF74-5849-B786-7587776792D0}" srcOrd="0" destOrd="0" parTransId="{FBD837B9-610C-1D49-9126-9C5F259AFBD2}" sibTransId="{9BA4A00E-2442-3848-A9E5-7E9A888E177D}"/>
    <dgm:cxn modelId="{88CF1C59-CDE6-2341-AE49-435A41AAD8F5}" type="presOf" srcId="{FBE19E6D-BDD5-4644-A29D-36ACDC026B43}" destId="{97C3C67D-7346-1E41-A8B2-E2BF150E8E36}" srcOrd="0" destOrd="0" presId="urn:microsoft.com/office/officeart/2005/8/layout/chevron2"/>
    <dgm:cxn modelId="{30790B8D-100C-A346-A3A5-B4EB4D381E0B}" type="presOf" srcId="{92E2246D-12EC-4247-8557-5F8BF4D039E0}" destId="{13A9B828-311F-2242-9516-16A0CD29F6E7}" srcOrd="0" destOrd="0" presId="urn:microsoft.com/office/officeart/2005/8/layout/chevron2"/>
    <dgm:cxn modelId="{CC3A5599-CC36-9A45-8CB0-DF4365636217}" srcId="{FBE19E6D-BDD5-4644-A29D-36ACDC026B43}" destId="{42E8BCBC-9292-0F48-A1BE-E5E4B2419807}" srcOrd="2" destOrd="0" parTransId="{4371C8A0-266F-E546-AA72-D6A54549FEEF}" sibTransId="{7878C179-C320-1E42-8AFC-A9969C1BC63C}"/>
    <dgm:cxn modelId="{4D2C11A0-640C-BD4C-8625-5885DEB77116}" type="presOf" srcId="{62326B1E-FF96-7947-B902-8E92511C3EAF}" destId="{F59DF8E2-CCBD-3A42-9E35-97E588C19E1F}" srcOrd="0" destOrd="0" presId="urn:microsoft.com/office/officeart/2005/8/layout/chevron2"/>
    <dgm:cxn modelId="{492A91A5-25A7-9C43-839E-2A09FF7FA2EF}" srcId="{41761631-A6E0-2F40-9A0B-A6EC0EADEF6A}" destId="{31264E0D-EC54-D147-8F1F-DE78870A4F7E}" srcOrd="0" destOrd="0" parTransId="{D3A0A196-B731-F344-AF80-67523C1032E5}" sibTransId="{C63DAC92-D6A3-464B-A1DE-73D455572762}"/>
    <dgm:cxn modelId="{A33CB0BD-AFDA-0F49-93BB-2F950B5F42B7}" type="presOf" srcId="{127FDC4C-BD34-3644-B45F-7A6BE9837B3E}" destId="{758EED6A-6FD1-8048-8B69-CE82F355B96A}" srcOrd="0" destOrd="0" presId="urn:microsoft.com/office/officeart/2005/8/layout/chevron2"/>
    <dgm:cxn modelId="{EAA5EABE-399C-1345-BB68-4A571002C2AD}" srcId="{FBE19E6D-BDD5-4644-A29D-36ACDC026B43}" destId="{41761631-A6E0-2F40-9A0B-A6EC0EADEF6A}" srcOrd="1" destOrd="0" parTransId="{9E338122-6922-D549-BCD5-4B0744E36B21}" sibTransId="{CEA23061-2109-9247-B994-69571FE1D459}"/>
    <dgm:cxn modelId="{7C2762C9-52E4-6D4B-830D-0E3ECC987EA1}" type="presOf" srcId="{3293FBF6-E650-1542-8D80-8D4A569F64A1}" destId="{B45599FE-7B97-DE40-A31C-1ACE928E427C}" srcOrd="0" destOrd="0" presId="urn:microsoft.com/office/officeart/2005/8/layout/chevron2"/>
    <dgm:cxn modelId="{4BFD95D3-91D9-3846-B0A1-9D2B063F3A84}" type="presOf" srcId="{31264E0D-EC54-D147-8F1F-DE78870A4F7E}" destId="{D6B4C60E-7B7E-0243-84E7-2710D5698592}" srcOrd="0" destOrd="0" presId="urn:microsoft.com/office/officeart/2005/8/layout/chevron2"/>
    <dgm:cxn modelId="{B35777DB-7CD1-7A4B-802B-A1DA014482D8}" type="presOf" srcId="{36BD4927-F519-B941-838E-B85AF26E3B0E}" destId="{73AC28E8-D07B-654D-B390-2BC79521D3D3}" srcOrd="0" destOrd="0" presId="urn:microsoft.com/office/officeart/2005/8/layout/chevron2"/>
    <dgm:cxn modelId="{031A3DE5-3010-EA49-96BA-C8F86ABC9EA7}" srcId="{FBE19E6D-BDD5-4644-A29D-36ACDC026B43}" destId="{62326B1E-FF96-7947-B902-8E92511C3EAF}" srcOrd="4" destOrd="0" parTransId="{596B9F6A-943F-8B4F-BEB3-212A1633C669}" sibTransId="{84360D79-9525-AF49-9FF5-4C49153390D6}"/>
    <dgm:cxn modelId="{A39BB6E8-6788-144F-B4CD-74E1329F6558}" srcId="{62326B1E-FF96-7947-B902-8E92511C3EAF}" destId="{36BD4927-F519-B941-838E-B85AF26E3B0E}" srcOrd="0" destOrd="0" parTransId="{D508A066-8E56-A345-BFC1-BC1AB9710E97}" sibTransId="{A3D0A93E-5D38-424C-BF98-8DB9D0A04A45}"/>
    <dgm:cxn modelId="{30ACBCE9-DE13-8E4A-B876-B54D6B575672}" srcId="{3293FBF6-E650-1542-8D80-8D4A569F64A1}" destId="{A1F8E464-0D5D-8242-991C-251E15D8AE6B}" srcOrd="0" destOrd="0" parTransId="{EA37CCC2-C508-224C-B921-923FE7E8F893}" sibTransId="{C02022AE-DBCD-AF4A-B7CE-7A4017B07DC8}"/>
    <dgm:cxn modelId="{AA9591F1-61D7-A141-92FC-F13B801AF993}" type="presOf" srcId="{42E8BCBC-9292-0F48-A1BE-E5E4B2419807}" destId="{92652303-4D9B-F446-B07B-965FA57EA053}" srcOrd="0" destOrd="0" presId="urn:microsoft.com/office/officeart/2005/8/layout/chevron2"/>
    <dgm:cxn modelId="{45D309FD-1424-2C47-8982-411A4F58C599}" srcId="{127FDC4C-BD34-3644-B45F-7A6BE9837B3E}" destId="{92E2246D-12EC-4247-8557-5F8BF4D039E0}" srcOrd="0" destOrd="0" parTransId="{4CD24E5C-6F19-C443-A583-039EA39A9730}" sibTransId="{DCFC6554-4B06-FB44-891B-18F66D26298C}"/>
    <dgm:cxn modelId="{CE1D5300-3281-B94F-A458-CC1CDD90BD84}" type="presParOf" srcId="{97C3C67D-7346-1E41-A8B2-E2BF150E8E36}" destId="{AD6DD087-4CBE-004A-B684-A875C2BD4B26}" srcOrd="0" destOrd="0" presId="urn:microsoft.com/office/officeart/2005/8/layout/chevron2"/>
    <dgm:cxn modelId="{AF831B90-AB4A-3747-BD1E-210E81B9FBAF}" type="presParOf" srcId="{AD6DD087-4CBE-004A-B684-A875C2BD4B26}" destId="{B45599FE-7B97-DE40-A31C-1ACE928E427C}" srcOrd="0" destOrd="0" presId="urn:microsoft.com/office/officeart/2005/8/layout/chevron2"/>
    <dgm:cxn modelId="{59BFC78A-944C-EC4B-A3A5-869FFDF52439}" type="presParOf" srcId="{AD6DD087-4CBE-004A-B684-A875C2BD4B26}" destId="{14DBB29C-D078-4941-9B2D-FA338F33E262}" srcOrd="1" destOrd="0" presId="urn:microsoft.com/office/officeart/2005/8/layout/chevron2"/>
    <dgm:cxn modelId="{2D69FA22-6E3E-2D48-BFA0-C3A19BFB1957}" type="presParOf" srcId="{97C3C67D-7346-1E41-A8B2-E2BF150E8E36}" destId="{6EB7DB60-7DAD-AB4E-AB17-5960CCB9FD7E}" srcOrd="1" destOrd="0" presId="urn:microsoft.com/office/officeart/2005/8/layout/chevron2"/>
    <dgm:cxn modelId="{7F467336-18D6-C046-85F5-F47CCDBF8C03}" type="presParOf" srcId="{97C3C67D-7346-1E41-A8B2-E2BF150E8E36}" destId="{F5ED4947-B60A-9446-8EDD-07C90258E9DA}" srcOrd="2" destOrd="0" presId="urn:microsoft.com/office/officeart/2005/8/layout/chevron2"/>
    <dgm:cxn modelId="{0AA64E6F-8C08-524F-9A86-84A071F3E412}" type="presParOf" srcId="{F5ED4947-B60A-9446-8EDD-07C90258E9DA}" destId="{118BF6F6-5B66-6448-B559-608AB20D5E79}" srcOrd="0" destOrd="0" presId="urn:microsoft.com/office/officeart/2005/8/layout/chevron2"/>
    <dgm:cxn modelId="{B8191216-231B-C64A-826F-EBF436695956}" type="presParOf" srcId="{F5ED4947-B60A-9446-8EDD-07C90258E9DA}" destId="{D6B4C60E-7B7E-0243-84E7-2710D5698592}" srcOrd="1" destOrd="0" presId="urn:microsoft.com/office/officeart/2005/8/layout/chevron2"/>
    <dgm:cxn modelId="{B367C5A9-0904-144F-BCF4-F7437B8F6950}" type="presParOf" srcId="{97C3C67D-7346-1E41-A8B2-E2BF150E8E36}" destId="{95FFD41E-89E3-3545-BE5A-EFC58B8924C3}" srcOrd="3" destOrd="0" presId="urn:microsoft.com/office/officeart/2005/8/layout/chevron2"/>
    <dgm:cxn modelId="{D4467F15-2F25-844F-9ABC-F2C4C8766648}" type="presParOf" srcId="{97C3C67D-7346-1E41-A8B2-E2BF150E8E36}" destId="{6117C0FE-3E14-FA4F-AB9F-D1CDFDA4857A}" srcOrd="4" destOrd="0" presId="urn:microsoft.com/office/officeart/2005/8/layout/chevron2"/>
    <dgm:cxn modelId="{619E53B2-F3AB-2644-9F0B-97B0C85A6DAF}" type="presParOf" srcId="{6117C0FE-3E14-FA4F-AB9F-D1CDFDA4857A}" destId="{92652303-4D9B-F446-B07B-965FA57EA053}" srcOrd="0" destOrd="0" presId="urn:microsoft.com/office/officeart/2005/8/layout/chevron2"/>
    <dgm:cxn modelId="{9EED9D2B-29D3-8144-A315-76994D90F8C5}" type="presParOf" srcId="{6117C0FE-3E14-FA4F-AB9F-D1CDFDA4857A}" destId="{5295556D-7305-164B-AE74-DC88F9F86E9B}" srcOrd="1" destOrd="0" presId="urn:microsoft.com/office/officeart/2005/8/layout/chevron2"/>
    <dgm:cxn modelId="{3C1C5D49-FEA6-7749-A431-5CA8B60DCC34}" type="presParOf" srcId="{97C3C67D-7346-1E41-A8B2-E2BF150E8E36}" destId="{A7710F27-B1B4-9344-9D92-A525F29E6890}" srcOrd="5" destOrd="0" presId="urn:microsoft.com/office/officeart/2005/8/layout/chevron2"/>
    <dgm:cxn modelId="{9E2AA495-4EDF-F440-8823-128158D85A52}" type="presParOf" srcId="{97C3C67D-7346-1E41-A8B2-E2BF150E8E36}" destId="{79CABE44-6AD9-9742-9E24-65F7277C2BEA}" srcOrd="6" destOrd="0" presId="urn:microsoft.com/office/officeart/2005/8/layout/chevron2"/>
    <dgm:cxn modelId="{3C0259D6-0A24-574E-A9EB-AC04BC8219C4}" type="presParOf" srcId="{79CABE44-6AD9-9742-9E24-65F7277C2BEA}" destId="{758EED6A-6FD1-8048-8B69-CE82F355B96A}" srcOrd="0" destOrd="0" presId="urn:microsoft.com/office/officeart/2005/8/layout/chevron2"/>
    <dgm:cxn modelId="{64D73648-7BC0-3D46-840F-A850CC740637}" type="presParOf" srcId="{79CABE44-6AD9-9742-9E24-65F7277C2BEA}" destId="{13A9B828-311F-2242-9516-16A0CD29F6E7}" srcOrd="1" destOrd="0" presId="urn:microsoft.com/office/officeart/2005/8/layout/chevron2"/>
    <dgm:cxn modelId="{704AC91E-9FB9-A442-913E-58A6E7F83078}" type="presParOf" srcId="{97C3C67D-7346-1E41-A8B2-E2BF150E8E36}" destId="{79240C18-EE66-B441-AAE3-10A49B0BBF57}" srcOrd="7" destOrd="0" presId="urn:microsoft.com/office/officeart/2005/8/layout/chevron2"/>
    <dgm:cxn modelId="{5EC35261-91CD-2E42-9E63-196182B0C38A}" type="presParOf" srcId="{97C3C67D-7346-1E41-A8B2-E2BF150E8E36}" destId="{33ABAAAF-35F0-5E40-923E-8427D8058C85}" srcOrd="8" destOrd="0" presId="urn:microsoft.com/office/officeart/2005/8/layout/chevron2"/>
    <dgm:cxn modelId="{12840D1D-DAB7-1A44-A129-12365EA31548}" type="presParOf" srcId="{33ABAAAF-35F0-5E40-923E-8427D8058C85}" destId="{F59DF8E2-CCBD-3A42-9E35-97E588C19E1F}" srcOrd="0" destOrd="0" presId="urn:microsoft.com/office/officeart/2005/8/layout/chevron2"/>
    <dgm:cxn modelId="{949E862E-664B-FE45-823C-7B6BE588E7D9}" type="presParOf" srcId="{33ABAAAF-35F0-5E40-923E-8427D8058C85}" destId="{73AC28E8-D07B-654D-B390-2BC79521D3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B5707B-D3C0-0941-9C4C-F7121E136A2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DF7641E-1B13-B14E-A527-51A0DBA38BF8}">
      <dgm:prSet phldrT="[Text]"/>
      <dgm:spPr>
        <a:solidFill>
          <a:schemeClr val="bg1"/>
        </a:solidFill>
      </dgm:spPr>
      <dgm:t>
        <a:bodyPr/>
        <a:lstStyle/>
        <a:p>
          <a:r>
            <a:rPr lang="en-NZ" dirty="0"/>
            <a:t>Hardware RAID</a:t>
          </a:r>
          <a:endParaRPr lang="en-US" dirty="0"/>
        </a:p>
      </dgm:t>
    </dgm:pt>
    <dgm:pt modelId="{9C5FE5B3-DF71-0D4C-98E7-E5543A3AF7B7}" type="parTrans" cxnId="{69747359-4F5E-614B-99EE-4D8606627452}">
      <dgm:prSet/>
      <dgm:spPr/>
      <dgm:t>
        <a:bodyPr/>
        <a:lstStyle/>
        <a:p>
          <a:endParaRPr lang="en-US"/>
        </a:p>
      </dgm:t>
    </dgm:pt>
    <dgm:pt modelId="{C41C7E76-10DE-4F40-B56A-06619A2BB021}" type="sibTrans" cxnId="{69747359-4F5E-614B-99EE-4D8606627452}">
      <dgm:prSet/>
      <dgm:spPr/>
      <dgm:t>
        <a:bodyPr/>
        <a:lstStyle/>
        <a:p>
          <a:endParaRPr lang="en-US"/>
        </a:p>
      </dgm:t>
    </dgm:pt>
    <dgm:pt modelId="{674618E3-6033-7E46-B77B-85CD07B80341}">
      <dgm:prSet/>
      <dgm:spPr/>
      <dgm:t>
        <a:bodyPr/>
        <a:lstStyle/>
        <a:p>
          <a:r>
            <a:rPr lang="en-NZ" dirty="0"/>
            <a:t>Separate physical disks combined into one or more logical disks by the disk controller or disk storage cabinet hardware</a:t>
          </a:r>
        </a:p>
      </dgm:t>
    </dgm:pt>
    <dgm:pt modelId="{0643A825-6F91-6C4B-A094-14B152DC38AB}" type="parTrans" cxnId="{B41810D0-AA13-6C40-92A3-185F0302EC4E}">
      <dgm:prSet/>
      <dgm:spPr/>
      <dgm:t>
        <a:bodyPr/>
        <a:lstStyle/>
        <a:p>
          <a:endParaRPr lang="en-US"/>
        </a:p>
      </dgm:t>
    </dgm:pt>
    <dgm:pt modelId="{00D38E59-702F-2D4A-B49E-582B1E1FF307}" type="sibTrans" cxnId="{B41810D0-AA13-6C40-92A3-185F0302EC4E}">
      <dgm:prSet/>
      <dgm:spPr/>
      <dgm:t>
        <a:bodyPr/>
        <a:lstStyle/>
        <a:p>
          <a:endParaRPr lang="en-US"/>
        </a:p>
      </dgm:t>
    </dgm:pt>
    <dgm:pt modelId="{D6661C63-B937-EA4D-A4C2-7160C5C2161F}">
      <dgm:prSet/>
      <dgm:spPr>
        <a:solidFill>
          <a:schemeClr val="bg1"/>
        </a:solidFill>
      </dgm:spPr>
      <dgm:t>
        <a:bodyPr/>
        <a:lstStyle/>
        <a:p>
          <a:r>
            <a:rPr lang="en-NZ"/>
            <a:t>Software RAID</a:t>
          </a:r>
          <a:endParaRPr lang="en-NZ" dirty="0"/>
        </a:p>
      </dgm:t>
    </dgm:pt>
    <dgm:pt modelId="{BED38D33-0525-A54C-AD28-1A5EBDB5EC00}" type="parTrans" cxnId="{55C814E4-B95A-D049-A9C2-E39265238EED}">
      <dgm:prSet/>
      <dgm:spPr/>
      <dgm:t>
        <a:bodyPr/>
        <a:lstStyle/>
        <a:p>
          <a:endParaRPr lang="en-US"/>
        </a:p>
      </dgm:t>
    </dgm:pt>
    <dgm:pt modelId="{F1F4D10E-784B-AB43-9DDA-507EF2C86DB0}" type="sibTrans" cxnId="{55C814E4-B95A-D049-A9C2-E39265238EED}">
      <dgm:prSet/>
      <dgm:spPr/>
      <dgm:t>
        <a:bodyPr/>
        <a:lstStyle/>
        <a:p>
          <a:endParaRPr lang="en-US"/>
        </a:p>
      </dgm:t>
    </dgm:pt>
    <dgm:pt modelId="{A541E5DC-2764-1946-8D10-38F46482C775}">
      <dgm:prSet/>
      <dgm:spPr>
        <a:solidFill>
          <a:srgbClr val="660066"/>
        </a:solidFill>
      </dgm:spPr>
      <dgm:t>
        <a:bodyPr/>
        <a:lstStyle/>
        <a:p>
          <a:r>
            <a:rPr lang="en-NZ" dirty="0" err="1"/>
            <a:t>Noncontiguous</a:t>
          </a:r>
          <a:r>
            <a:rPr lang="en-NZ" dirty="0"/>
            <a:t> disk space combined into one or more logical partitions by the fault-tolerant software disk driver, FTDISK</a:t>
          </a:r>
        </a:p>
      </dgm:t>
    </dgm:pt>
    <dgm:pt modelId="{BB20F27A-BEC1-9146-900D-9FF88BF74988}" type="parTrans" cxnId="{759BF016-8899-7945-B9FE-F211CD9CFE75}">
      <dgm:prSet/>
      <dgm:spPr/>
      <dgm:t>
        <a:bodyPr/>
        <a:lstStyle/>
        <a:p>
          <a:endParaRPr lang="en-US"/>
        </a:p>
      </dgm:t>
    </dgm:pt>
    <dgm:pt modelId="{608AEC0D-CBBC-F344-B117-0A497DEE74A8}" type="sibTrans" cxnId="{759BF016-8899-7945-B9FE-F211CD9CFE75}">
      <dgm:prSet/>
      <dgm:spPr/>
      <dgm:t>
        <a:bodyPr/>
        <a:lstStyle/>
        <a:p>
          <a:endParaRPr lang="en-US"/>
        </a:p>
      </dgm:t>
    </dgm:pt>
    <dgm:pt modelId="{458440DD-5102-2744-B110-D752F7D2F6FA}" type="pres">
      <dgm:prSet presAssocID="{33B5707B-D3C0-0941-9C4C-F7121E136A2C}" presName="theList" presStyleCnt="0">
        <dgm:presLayoutVars>
          <dgm:dir/>
          <dgm:animLvl val="lvl"/>
          <dgm:resizeHandles val="exact"/>
        </dgm:presLayoutVars>
      </dgm:prSet>
      <dgm:spPr/>
    </dgm:pt>
    <dgm:pt modelId="{C3C62708-712B-0941-9A57-82761FB06879}" type="pres">
      <dgm:prSet presAssocID="{6DF7641E-1B13-B14E-A527-51A0DBA38BF8}" presName="compNode" presStyleCnt="0"/>
      <dgm:spPr/>
    </dgm:pt>
    <dgm:pt modelId="{B4D67082-06DB-0946-AE5D-30857D6D3D2E}" type="pres">
      <dgm:prSet presAssocID="{6DF7641E-1B13-B14E-A527-51A0DBA38BF8}" presName="aNode" presStyleLbl="bgShp" presStyleIdx="0" presStyleCnt="2"/>
      <dgm:spPr/>
    </dgm:pt>
    <dgm:pt modelId="{A48054BB-2972-3A4B-AD3C-CBE1BD8DBBC8}" type="pres">
      <dgm:prSet presAssocID="{6DF7641E-1B13-B14E-A527-51A0DBA38BF8}" presName="textNode" presStyleLbl="bgShp" presStyleIdx="0" presStyleCnt="2"/>
      <dgm:spPr/>
    </dgm:pt>
    <dgm:pt modelId="{D9084BE5-F54F-2C41-A0FC-28040295CD5E}" type="pres">
      <dgm:prSet presAssocID="{6DF7641E-1B13-B14E-A527-51A0DBA38BF8}" presName="compChildNode" presStyleCnt="0"/>
      <dgm:spPr/>
    </dgm:pt>
    <dgm:pt modelId="{5F4CC834-7DA3-3E4F-9CC9-E6148FD8C66F}" type="pres">
      <dgm:prSet presAssocID="{6DF7641E-1B13-B14E-A527-51A0DBA38BF8}" presName="theInnerList" presStyleCnt="0"/>
      <dgm:spPr/>
    </dgm:pt>
    <dgm:pt modelId="{4FBD7C09-6140-CD45-BA07-24925AC7DC46}" type="pres">
      <dgm:prSet presAssocID="{674618E3-6033-7E46-B77B-85CD07B80341}" presName="childNode" presStyleLbl="node1" presStyleIdx="0" presStyleCnt="2">
        <dgm:presLayoutVars>
          <dgm:bulletEnabled val="1"/>
        </dgm:presLayoutVars>
      </dgm:prSet>
      <dgm:spPr/>
    </dgm:pt>
    <dgm:pt modelId="{FF486674-523E-354E-85BD-7F7B1DC22C91}" type="pres">
      <dgm:prSet presAssocID="{6DF7641E-1B13-B14E-A527-51A0DBA38BF8}" presName="aSpace" presStyleCnt="0"/>
      <dgm:spPr/>
    </dgm:pt>
    <dgm:pt modelId="{33102CC3-8755-0949-B672-95F2A222069A}" type="pres">
      <dgm:prSet presAssocID="{D6661C63-B937-EA4D-A4C2-7160C5C2161F}" presName="compNode" presStyleCnt="0"/>
      <dgm:spPr/>
    </dgm:pt>
    <dgm:pt modelId="{5E085BB6-D0CC-324A-A3D9-62DDEEA5C401}" type="pres">
      <dgm:prSet presAssocID="{D6661C63-B937-EA4D-A4C2-7160C5C2161F}" presName="aNode" presStyleLbl="bgShp" presStyleIdx="1" presStyleCnt="2"/>
      <dgm:spPr/>
    </dgm:pt>
    <dgm:pt modelId="{FDEEDC01-6CC7-D143-B1A7-C1972D8DB300}" type="pres">
      <dgm:prSet presAssocID="{D6661C63-B937-EA4D-A4C2-7160C5C2161F}" presName="textNode" presStyleLbl="bgShp" presStyleIdx="1" presStyleCnt="2"/>
      <dgm:spPr/>
    </dgm:pt>
    <dgm:pt modelId="{D317B15F-3872-1840-A089-68BEA31A167C}" type="pres">
      <dgm:prSet presAssocID="{D6661C63-B937-EA4D-A4C2-7160C5C2161F}" presName="compChildNode" presStyleCnt="0"/>
      <dgm:spPr/>
    </dgm:pt>
    <dgm:pt modelId="{12FB145F-74C3-C741-B55E-35B7BD8B8029}" type="pres">
      <dgm:prSet presAssocID="{D6661C63-B937-EA4D-A4C2-7160C5C2161F}" presName="theInnerList" presStyleCnt="0"/>
      <dgm:spPr/>
    </dgm:pt>
    <dgm:pt modelId="{381A9C8A-15A8-FB49-94EF-F7A53EEC0AB9}" type="pres">
      <dgm:prSet presAssocID="{A541E5DC-2764-1946-8D10-38F46482C775}" presName="childNode" presStyleLbl="node1" presStyleIdx="1" presStyleCnt="2">
        <dgm:presLayoutVars>
          <dgm:bulletEnabled val="1"/>
        </dgm:presLayoutVars>
      </dgm:prSet>
      <dgm:spPr/>
    </dgm:pt>
  </dgm:ptLst>
  <dgm:cxnLst>
    <dgm:cxn modelId="{759BF016-8899-7945-B9FE-F211CD9CFE75}" srcId="{D6661C63-B937-EA4D-A4C2-7160C5C2161F}" destId="{A541E5DC-2764-1946-8D10-38F46482C775}" srcOrd="0" destOrd="0" parTransId="{BB20F27A-BEC1-9146-900D-9FF88BF74988}" sibTransId="{608AEC0D-CBBC-F344-B117-0A497DEE74A8}"/>
    <dgm:cxn modelId="{60420E5B-97DF-644A-B572-685196021C44}" type="presOf" srcId="{A541E5DC-2764-1946-8D10-38F46482C775}" destId="{381A9C8A-15A8-FB49-94EF-F7A53EEC0AB9}" srcOrd="0" destOrd="0" presId="urn:microsoft.com/office/officeart/2005/8/layout/lProcess2"/>
    <dgm:cxn modelId="{6F758964-07C9-AF43-9B56-C79087687A7A}" type="presOf" srcId="{6DF7641E-1B13-B14E-A527-51A0DBA38BF8}" destId="{A48054BB-2972-3A4B-AD3C-CBE1BD8DBBC8}" srcOrd="1" destOrd="0" presId="urn:microsoft.com/office/officeart/2005/8/layout/lProcess2"/>
    <dgm:cxn modelId="{492CE749-0BA9-174E-9775-CBE0047058A6}" type="presOf" srcId="{D6661C63-B937-EA4D-A4C2-7160C5C2161F}" destId="{FDEEDC01-6CC7-D143-B1A7-C1972D8DB300}" srcOrd="1" destOrd="0" presId="urn:microsoft.com/office/officeart/2005/8/layout/lProcess2"/>
    <dgm:cxn modelId="{69747359-4F5E-614B-99EE-4D8606627452}" srcId="{33B5707B-D3C0-0941-9C4C-F7121E136A2C}" destId="{6DF7641E-1B13-B14E-A527-51A0DBA38BF8}" srcOrd="0" destOrd="0" parTransId="{9C5FE5B3-DF71-0D4C-98E7-E5543A3AF7B7}" sibTransId="{C41C7E76-10DE-4F40-B56A-06619A2BB021}"/>
    <dgm:cxn modelId="{EE4EE48E-BBD7-7C4D-B949-B59AFF7E239C}" type="presOf" srcId="{6DF7641E-1B13-B14E-A527-51A0DBA38BF8}" destId="{B4D67082-06DB-0946-AE5D-30857D6D3D2E}" srcOrd="0" destOrd="0" presId="urn:microsoft.com/office/officeart/2005/8/layout/lProcess2"/>
    <dgm:cxn modelId="{7A0232AB-95EE-6A49-9230-5B5FF867AFA9}" type="presOf" srcId="{33B5707B-D3C0-0941-9C4C-F7121E136A2C}" destId="{458440DD-5102-2744-B110-D752F7D2F6FA}" srcOrd="0" destOrd="0" presId="urn:microsoft.com/office/officeart/2005/8/layout/lProcess2"/>
    <dgm:cxn modelId="{B41810D0-AA13-6C40-92A3-185F0302EC4E}" srcId="{6DF7641E-1B13-B14E-A527-51A0DBA38BF8}" destId="{674618E3-6033-7E46-B77B-85CD07B80341}" srcOrd="0" destOrd="0" parTransId="{0643A825-6F91-6C4B-A094-14B152DC38AB}" sibTransId="{00D38E59-702F-2D4A-B49E-582B1E1FF307}"/>
    <dgm:cxn modelId="{B9A5BBDE-EC50-EB40-A164-3537E18A27BA}" type="presOf" srcId="{D6661C63-B937-EA4D-A4C2-7160C5C2161F}" destId="{5E085BB6-D0CC-324A-A3D9-62DDEEA5C401}" srcOrd="0" destOrd="0" presId="urn:microsoft.com/office/officeart/2005/8/layout/lProcess2"/>
    <dgm:cxn modelId="{55C814E4-B95A-D049-A9C2-E39265238EED}" srcId="{33B5707B-D3C0-0941-9C4C-F7121E136A2C}" destId="{D6661C63-B937-EA4D-A4C2-7160C5C2161F}" srcOrd="1" destOrd="0" parTransId="{BED38D33-0525-A54C-AD28-1A5EBDB5EC00}" sibTransId="{F1F4D10E-784B-AB43-9DDA-507EF2C86DB0}"/>
    <dgm:cxn modelId="{1515FBFC-C854-9D48-AED4-26D6CD9D5A90}" type="presOf" srcId="{674618E3-6033-7E46-B77B-85CD07B80341}" destId="{4FBD7C09-6140-CD45-BA07-24925AC7DC46}" srcOrd="0" destOrd="0" presId="urn:microsoft.com/office/officeart/2005/8/layout/lProcess2"/>
    <dgm:cxn modelId="{2AB4C065-B345-7D42-9FAA-3CB3586E4817}" type="presParOf" srcId="{458440DD-5102-2744-B110-D752F7D2F6FA}" destId="{C3C62708-712B-0941-9A57-82761FB06879}" srcOrd="0" destOrd="0" presId="urn:microsoft.com/office/officeart/2005/8/layout/lProcess2"/>
    <dgm:cxn modelId="{A3BF126C-00AB-6E4D-A833-7FA59E68FEAC}" type="presParOf" srcId="{C3C62708-712B-0941-9A57-82761FB06879}" destId="{B4D67082-06DB-0946-AE5D-30857D6D3D2E}" srcOrd="0" destOrd="0" presId="urn:microsoft.com/office/officeart/2005/8/layout/lProcess2"/>
    <dgm:cxn modelId="{9DFA82B9-741C-894E-B597-7F845B546371}" type="presParOf" srcId="{C3C62708-712B-0941-9A57-82761FB06879}" destId="{A48054BB-2972-3A4B-AD3C-CBE1BD8DBBC8}" srcOrd="1" destOrd="0" presId="urn:microsoft.com/office/officeart/2005/8/layout/lProcess2"/>
    <dgm:cxn modelId="{5C3085AB-77B7-6A46-B0A9-151AE947F1B9}" type="presParOf" srcId="{C3C62708-712B-0941-9A57-82761FB06879}" destId="{D9084BE5-F54F-2C41-A0FC-28040295CD5E}" srcOrd="2" destOrd="0" presId="urn:microsoft.com/office/officeart/2005/8/layout/lProcess2"/>
    <dgm:cxn modelId="{8CC1DCAE-2E3A-104D-A27B-B1F542E358CA}" type="presParOf" srcId="{D9084BE5-F54F-2C41-A0FC-28040295CD5E}" destId="{5F4CC834-7DA3-3E4F-9CC9-E6148FD8C66F}" srcOrd="0" destOrd="0" presId="urn:microsoft.com/office/officeart/2005/8/layout/lProcess2"/>
    <dgm:cxn modelId="{A25A5BF7-3C8C-944B-BF2F-55CBA2644A1B}" type="presParOf" srcId="{5F4CC834-7DA3-3E4F-9CC9-E6148FD8C66F}" destId="{4FBD7C09-6140-CD45-BA07-24925AC7DC46}" srcOrd="0" destOrd="0" presId="urn:microsoft.com/office/officeart/2005/8/layout/lProcess2"/>
    <dgm:cxn modelId="{18D05F0E-570D-BA41-A99F-8204C4BEAD32}" type="presParOf" srcId="{458440DD-5102-2744-B110-D752F7D2F6FA}" destId="{FF486674-523E-354E-85BD-7F7B1DC22C91}" srcOrd="1" destOrd="0" presId="urn:microsoft.com/office/officeart/2005/8/layout/lProcess2"/>
    <dgm:cxn modelId="{DDE2DF8C-B682-E448-8DE3-B70A7C9517D1}" type="presParOf" srcId="{458440DD-5102-2744-B110-D752F7D2F6FA}" destId="{33102CC3-8755-0949-B672-95F2A222069A}" srcOrd="2" destOrd="0" presId="urn:microsoft.com/office/officeart/2005/8/layout/lProcess2"/>
    <dgm:cxn modelId="{A3D69CE4-F44E-3E4E-8E57-19702C4D37A4}" type="presParOf" srcId="{33102CC3-8755-0949-B672-95F2A222069A}" destId="{5E085BB6-D0CC-324A-A3D9-62DDEEA5C401}" srcOrd="0" destOrd="0" presId="urn:microsoft.com/office/officeart/2005/8/layout/lProcess2"/>
    <dgm:cxn modelId="{5CF3D172-8294-B14F-A68C-CFB453A401F5}" type="presParOf" srcId="{33102CC3-8755-0949-B672-95F2A222069A}" destId="{FDEEDC01-6CC7-D143-B1A7-C1972D8DB300}" srcOrd="1" destOrd="0" presId="urn:microsoft.com/office/officeart/2005/8/layout/lProcess2"/>
    <dgm:cxn modelId="{4907E8A9-5385-3F4B-9982-8C2FEEC4A0C3}" type="presParOf" srcId="{33102CC3-8755-0949-B672-95F2A222069A}" destId="{D317B15F-3872-1840-A089-68BEA31A167C}" srcOrd="2" destOrd="0" presId="urn:microsoft.com/office/officeart/2005/8/layout/lProcess2"/>
    <dgm:cxn modelId="{8766159D-867C-854C-8239-BC5D7D57B0A8}" type="presParOf" srcId="{D317B15F-3872-1840-A089-68BEA31A167C}" destId="{12FB145F-74C3-C741-B55E-35B7BD8B8029}" srcOrd="0" destOrd="0" presId="urn:microsoft.com/office/officeart/2005/8/layout/lProcess2"/>
    <dgm:cxn modelId="{9B350572-DB9B-EF43-883B-D81E05AFBA31}" type="presParOf" srcId="{12FB145F-74C3-C741-B55E-35B7BD8B8029}" destId="{381A9C8A-15A8-FB49-94EF-F7A53EEC0AB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BA960-BEFB-C746-A5D5-5F249C882C2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6396F84-566A-D845-B0DD-1BCBE90FF02A}">
      <dgm:prSet phldrT="[Text]"/>
      <dgm:spPr>
        <a:solidFill>
          <a:srgbClr val="660066"/>
        </a:solidFill>
      </dgm:spPr>
      <dgm:t>
        <a:bodyPr/>
        <a:lstStyle/>
        <a:p>
          <a:pPr algn="ctr"/>
          <a:r>
            <a:rPr lang="en-NZ" i="1" dirty="0"/>
            <a:t>Data Rate</a:t>
          </a:r>
          <a:endParaRPr lang="en-US" dirty="0"/>
        </a:p>
      </dgm:t>
    </dgm:pt>
    <dgm:pt modelId="{3E021B1E-D991-724A-8330-99B807D8033E}" type="parTrans" cxnId="{4FF86F33-FD69-2648-B14B-002EEB130CAE}">
      <dgm:prSet/>
      <dgm:spPr/>
      <dgm:t>
        <a:bodyPr/>
        <a:lstStyle/>
        <a:p>
          <a:endParaRPr lang="en-US"/>
        </a:p>
      </dgm:t>
    </dgm:pt>
    <dgm:pt modelId="{BA763D3F-6D97-7944-92E1-B05AD874774C}" type="sibTrans" cxnId="{4FF86F33-FD69-2648-B14B-002EEB130CAE}">
      <dgm:prSet/>
      <dgm:spPr/>
      <dgm:t>
        <a:bodyPr/>
        <a:lstStyle/>
        <a:p>
          <a:endParaRPr lang="en-US"/>
        </a:p>
      </dgm:t>
    </dgm:pt>
    <dgm:pt modelId="{7D75AE8C-554D-F445-ACDE-E84D4ED8E9BD}">
      <dgm:prSet/>
      <dgm:spPr/>
      <dgm:t>
        <a:bodyPr/>
        <a:lstStyle/>
        <a:p>
          <a:r>
            <a:rPr lang="en-NZ" dirty="0"/>
            <a:t>There may be differences of magnitude between the data transfer rates</a:t>
          </a:r>
        </a:p>
      </dgm:t>
    </dgm:pt>
    <dgm:pt modelId="{1248E283-DF9E-BD44-86AA-7BA28211F8E3}" type="parTrans" cxnId="{E4788B57-1053-8442-8F8C-99693B46F486}">
      <dgm:prSet/>
      <dgm:spPr/>
      <dgm:t>
        <a:bodyPr/>
        <a:lstStyle/>
        <a:p>
          <a:endParaRPr lang="en-US"/>
        </a:p>
      </dgm:t>
    </dgm:pt>
    <dgm:pt modelId="{2D877A58-3376-4A46-9C1B-D64C3FFA36DD}" type="sibTrans" cxnId="{E4788B57-1053-8442-8F8C-99693B46F486}">
      <dgm:prSet/>
      <dgm:spPr/>
      <dgm:t>
        <a:bodyPr/>
        <a:lstStyle/>
        <a:p>
          <a:endParaRPr lang="en-US"/>
        </a:p>
      </dgm:t>
    </dgm:pt>
    <dgm:pt modelId="{66052A6D-8A96-7842-AD6D-3449E8E81A31}">
      <dgm:prSet/>
      <dgm:spPr>
        <a:solidFill>
          <a:srgbClr val="660066"/>
        </a:solidFill>
      </dgm:spPr>
      <dgm:t>
        <a:bodyPr/>
        <a:lstStyle/>
        <a:p>
          <a:pPr algn="ctr"/>
          <a:r>
            <a:rPr lang="en-NZ" i="1" dirty="0"/>
            <a:t>Application</a:t>
          </a:r>
        </a:p>
      </dgm:t>
    </dgm:pt>
    <dgm:pt modelId="{29D5FBE9-83BF-C14C-8238-9D74130A62F3}" type="parTrans" cxnId="{2B500D41-3A00-134E-9CA9-A75BED337B39}">
      <dgm:prSet/>
      <dgm:spPr/>
      <dgm:t>
        <a:bodyPr/>
        <a:lstStyle/>
        <a:p>
          <a:endParaRPr lang="en-US"/>
        </a:p>
      </dgm:t>
    </dgm:pt>
    <dgm:pt modelId="{AAA56561-F6FA-F343-AE53-43BE969F5BDA}" type="sibTrans" cxnId="{2B500D41-3A00-134E-9CA9-A75BED337B39}">
      <dgm:prSet/>
      <dgm:spPr/>
      <dgm:t>
        <a:bodyPr/>
        <a:lstStyle/>
        <a:p>
          <a:endParaRPr lang="en-US"/>
        </a:p>
      </dgm:t>
    </dgm:pt>
    <dgm:pt modelId="{638D3B16-1FBC-6A48-90BF-28B0491A0AD3}">
      <dgm:prSet/>
      <dgm:spPr/>
      <dgm:t>
        <a:bodyPr/>
        <a:lstStyle/>
        <a:p>
          <a:pPr marL="0" indent="398463"/>
          <a:r>
            <a:rPr lang="en-NZ" dirty="0"/>
            <a:t>	The use to which a device is put has an influence on the software</a:t>
          </a:r>
        </a:p>
      </dgm:t>
    </dgm:pt>
    <dgm:pt modelId="{913F298B-06FE-DA4B-B785-721EA24F8978}" type="parTrans" cxnId="{5786DFD0-EEB4-1546-9BD5-DBAAC5569B2D}">
      <dgm:prSet/>
      <dgm:spPr/>
      <dgm:t>
        <a:bodyPr/>
        <a:lstStyle/>
        <a:p>
          <a:endParaRPr lang="en-US"/>
        </a:p>
      </dgm:t>
    </dgm:pt>
    <dgm:pt modelId="{A058525F-E1EF-7645-9498-03B002CA86EB}" type="sibTrans" cxnId="{5786DFD0-EEB4-1546-9BD5-DBAAC5569B2D}">
      <dgm:prSet/>
      <dgm:spPr/>
      <dgm:t>
        <a:bodyPr/>
        <a:lstStyle/>
        <a:p>
          <a:endParaRPr lang="en-US"/>
        </a:p>
      </dgm:t>
    </dgm:pt>
    <dgm:pt modelId="{82594DB4-688B-FB4A-8C60-0CAEBA8B2ADC}">
      <dgm:prSet/>
      <dgm:spPr>
        <a:solidFill>
          <a:srgbClr val="660066"/>
        </a:solidFill>
      </dgm:spPr>
      <dgm:t>
        <a:bodyPr/>
        <a:lstStyle/>
        <a:p>
          <a:pPr algn="ctr"/>
          <a:r>
            <a:rPr lang="en-NZ" i="1" dirty="0"/>
            <a:t>Complexity of Control</a:t>
          </a:r>
        </a:p>
      </dgm:t>
    </dgm:pt>
    <dgm:pt modelId="{E779F855-1F36-3440-B227-E5E2E3680554}" type="parTrans" cxnId="{D4886F37-270E-8B43-9C92-D433B16D05CA}">
      <dgm:prSet/>
      <dgm:spPr/>
      <dgm:t>
        <a:bodyPr/>
        <a:lstStyle/>
        <a:p>
          <a:endParaRPr lang="en-US"/>
        </a:p>
      </dgm:t>
    </dgm:pt>
    <dgm:pt modelId="{EBD97AB5-20E0-C543-853F-2C5984CE54AA}" type="sibTrans" cxnId="{D4886F37-270E-8B43-9C92-D433B16D05CA}">
      <dgm:prSet/>
      <dgm:spPr/>
      <dgm:t>
        <a:bodyPr/>
        <a:lstStyle/>
        <a:p>
          <a:endParaRPr lang="en-US"/>
        </a:p>
      </dgm:t>
    </dgm:pt>
    <dgm:pt modelId="{D4E7D757-3F16-2D48-B7D3-6685B95EAD51}">
      <dgm:prSet/>
      <dgm:spPr/>
      <dgm:t>
        <a:bodyPr/>
        <a:lstStyle/>
        <a:p>
          <a:pPr marL="858838" indent="52388"/>
          <a:r>
            <a:rPr lang="en-NZ" dirty="0"/>
            <a:t> The effect on the operating system is filtered by the complexity of the I/O module that controls the   	  device</a:t>
          </a:r>
        </a:p>
      </dgm:t>
    </dgm:pt>
    <dgm:pt modelId="{A951A92D-1DFE-9640-A5E7-9394723DE6A1}" type="parTrans" cxnId="{F8A09EAB-1BE7-2148-BCD8-5DA3A7AE05BE}">
      <dgm:prSet/>
      <dgm:spPr/>
      <dgm:t>
        <a:bodyPr/>
        <a:lstStyle/>
        <a:p>
          <a:endParaRPr lang="en-US"/>
        </a:p>
      </dgm:t>
    </dgm:pt>
    <dgm:pt modelId="{25F77210-B08A-514B-9F0B-34F74BCA0D60}" type="sibTrans" cxnId="{F8A09EAB-1BE7-2148-BCD8-5DA3A7AE05BE}">
      <dgm:prSet/>
      <dgm:spPr/>
      <dgm:t>
        <a:bodyPr/>
        <a:lstStyle/>
        <a:p>
          <a:endParaRPr lang="en-US"/>
        </a:p>
      </dgm:t>
    </dgm:pt>
    <dgm:pt modelId="{49B81AD8-1E1F-7D49-B975-E49BE4C0D952}">
      <dgm:prSet/>
      <dgm:spPr>
        <a:solidFill>
          <a:srgbClr val="660066"/>
        </a:solidFill>
      </dgm:spPr>
      <dgm:t>
        <a:bodyPr/>
        <a:lstStyle/>
        <a:p>
          <a:pPr algn="ctr"/>
          <a:r>
            <a:rPr lang="en-NZ" i="1" dirty="0"/>
            <a:t>Unit of Transfer</a:t>
          </a:r>
        </a:p>
      </dgm:t>
    </dgm:pt>
    <dgm:pt modelId="{A253DD59-B0FB-A843-8640-92378E35B6B5}" type="parTrans" cxnId="{690C92C5-6668-5E45-AF32-FECE2827CB2A}">
      <dgm:prSet/>
      <dgm:spPr/>
      <dgm:t>
        <a:bodyPr/>
        <a:lstStyle/>
        <a:p>
          <a:endParaRPr lang="en-US"/>
        </a:p>
      </dgm:t>
    </dgm:pt>
    <dgm:pt modelId="{17122C77-C1A4-3F4C-8D60-FF2C723E84F0}" type="sibTrans" cxnId="{690C92C5-6668-5E45-AF32-FECE2827CB2A}">
      <dgm:prSet/>
      <dgm:spPr/>
      <dgm:t>
        <a:bodyPr/>
        <a:lstStyle/>
        <a:p>
          <a:endParaRPr lang="en-US"/>
        </a:p>
      </dgm:t>
    </dgm:pt>
    <dgm:pt modelId="{6D79366A-E3B2-6248-ABC8-44E8B26DD02D}">
      <dgm:prSet/>
      <dgm:spPr/>
      <dgm:t>
        <a:bodyPr/>
        <a:lstStyle/>
        <a:p>
          <a:pPr marL="0" indent="1308100"/>
          <a:r>
            <a:rPr lang="en-NZ" dirty="0"/>
            <a:t>  Data may be transferred as a stream of bytes or characters or in larger blocks</a:t>
          </a:r>
        </a:p>
      </dgm:t>
    </dgm:pt>
    <dgm:pt modelId="{E10DA35A-D379-344F-BD13-3D0AE69BA9E3}" type="parTrans" cxnId="{57F81773-9562-6442-A4C2-57EAD71F7A74}">
      <dgm:prSet/>
      <dgm:spPr/>
      <dgm:t>
        <a:bodyPr/>
        <a:lstStyle/>
        <a:p>
          <a:endParaRPr lang="en-US"/>
        </a:p>
      </dgm:t>
    </dgm:pt>
    <dgm:pt modelId="{B6BF6CDF-8407-CE45-A4DA-BAF99E997F22}" type="sibTrans" cxnId="{57F81773-9562-6442-A4C2-57EAD71F7A74}">
      <dgm:prSet/>
      <dgm:spPr/>
      <dgm:t>
        <a:bodyPr/>
        <a:lstStyle/>
        <a:p>
          <a:endParaRPr lang="en-US"/>
        </a:p>
      </dgm:t>
    </dgm:pt>
    <dgm:pt modelId="{02F18109-C4A5-4748-953A-CDD1B970AEEE}">
      <dgm:prSet/>
      <dgm:spPr>
        <a:solidFill>
          <a:srgbClr val="660066"/>
        </a:solidFill>
      </dgm:spPr>
      <dgm:t>
        <a:bodyPr/>
        <a:lstStyle/>
        <a:p>
          <a:pPr algn="ctr"/>
          <a:r>
            <a:rPr lang="en-NZ" i="1" dirty="0"/>
            <a:t>Data Representation</a:t>
          </a:r>
        </a:p>
      </dgm:t>
    </dgm:pt>
    <dgm:pt modelId="{C5B7C849-7308-A543-9C95-E3B8C1FD82A1}" type="parTrans" cxnId="{B332E9AC-B37A-F74F-A339-AE0E725BC7E7}">
      <dgm:prSet/>
      <dgm:spPr/>
      <dgm:t>
        <a:bodyPr/>
        <a:lstStyle/>
        <a:p>
          <a:endParaRPr lang="en-US"/>
        </a:p>
      </dgm:t>
    </dgm:pt>
    <dgm:pt modelId="{12F577A5-6F45-1042-916C-4EDAFCDB6B3D}" type="sibTrans" cxnId="{B332E9AC-B37A-F74F-A339-AE0E725BC7E7}">
      <dgm:prSet/>
      <dgm:spPr/>
      <dgm:t>
        <a:bodyPr/>
        <a:lstStyle/>
        <a:p>
          <a:endParaRPr lang="en-US"/>
        </a:p>
      </dgm:t>
    </dgm:pt>
    <dgm:pt modelId="{438271F7-0236-D043-BEF0-6191E5C5996C}">
      <dgm:prSet/>
      <dgm:spPr/>
      <dgm:t>
        <a:bodyPr/>
        <a:lstStyle/>
        <a:p>
          <a:pPr marL="0" indent="1770063"/>
          <a:r>
            <a:rPr lang="en-NZ" dirty="0"/>
            <a:t>  Different data encoding schemes are used by different devices</a:t>
          </a:r>
        </a:p>
      </dgm:t>
    </dgm:pt>
    <dgm:pt modelId="{CB3EE04E-1709-824F-A842-F5608FB1E913}" type="parTrans" cxnId="{2A0059D7-9FD6-6E4C-A72A-D5E03635E9E7}">
      <dgm:prSet/>
      <dgm:spPr/>
      <dgm:t>
        <a:bodyPr/>
        <a:lstStyle/>
        <a:p>
          <a:endParaRPr lang="en-US"/>
        </a:p>
      </dgm:t>
    </dgm:pt>
    <dgm:pt modelId="{C52A4494-E629-3B43-AA25-C0410C8736D5}" type="sibTrans" cxnId="{2A0059D7-9FD6-6E4C-A72A-D5E03635E9E7}">
      <dgm:prSet/>
      <dgm:spPr/>
      <dgm:t>
        <a:bodyPr/>
        <a:lstStyle/>
        <a:p>
          <a:endParaRPr lang="en-US"/>
        </a:p>
      </dgm:t>
    </dgm:pt>
    <dgm:pt modelId="{DCF3D23A-4E61-864A-9A13-21C6263AC075}">
      <dgm:prSet/>
      <dgm:spPr>
        <a:solidFill>
          <a:srgbClr val="660066"/>
        </a:solidFill>
      </dgm:spPr>
      <dgm:t>
        <a:bodyPr/>
        <a:lstStyle/>
        <a:p>
          <a:r>
            <a:rPr lang="en-NZ" i="1" dirty="0"/>
            <a:t>Error Conditions</a:t>
          </a:r>
        </a:p>
      </dgm:t>
    </dgm:pt>
    <dgm:pt modelId="{D248430D-B964-F24C-BFF8-173537E44D94}" type="parTrans" cxnId="{6D859051-0E01-514B-AA88-2D5E7D9C4142}">
      <dgm:prSet/>
      <dgm:spPr/>
      <dgm:t>
        <a:bodyPr/>
        <a:lstStyle/>
        <a:p>
          <a:endParaRPr lang="en-US"/>
        </a:p>
      </dgm:t>
    </dgm:pt>
    <dgm:pt modelId="{EF21B9FC-B403-BC4A-B757-17A083800AF6}" type="sibTrans" cxnId="{6D859051-0E01-514B-AA88-2D5E7D9C4142}">
      <dgm:prSet/>
      <dgm:spPr/>
      <dgm:t>
        <a:bodyPr/>
        <a:lstStyle/>
        <a:p>
          <a:endParaRPr lang="en-US"/>
        </a:p>
      </dgm:t>
    </dgm:pt>
    <dgm:pt modelId="{3428AA22-593F-B44D-A3A1-83F5557952BD}">
      <dgm:prSet/>
      <dgm:spPr/>
      <dgm:t>
        <a:bodyPr/>
        <a:lstStyle/>
        <a:p>
          <a:pPr marL="0" indent="2347913"/>
          <a:r>
            <a:rPr lang="en-NZ" dirty="0"/>
            <a:t> The nature of errors, the way in which they are reported, their consequences, and 				            the available range of responses differs from one device to another</a:t>
          </a:r>
        </a:p>
      </dgm:t>
    </dgm:pt>
    <dgm:pt modelId="{0EBB960A-1086-3242-8252-44CD423FDCB4}" type="parTrans" cxnId="{4B48EE5B-8BB1-F246-A1DE-80C49ED9880F}">
      <dgm:prSet/>
      <dgm:spPr/>
      <dgm:t>
        <a:bodyPr/>
        <a:lstStyle/>
        <a:p>
          <a:endParaRPr lang="en-US"/>
        </a:p>
      </dgm:t>
    </dgm:pt>
    <dgm:pt modelId="{F45611A2-A743-5448-BC07-D9CA28F1614B}" type="sibTrans" cxnId="{4B48EE5B-8BB1-F246-A1DE-80C49ED9880F}">
      <dgm:prSet/>
      <dgm:spPr/>
      <dgm:t>
        <a:bodyPr/>
        <a:lstStyle/>
        <a:p>
          <a:endParaRPr lang="en-US"/>
        </a:p>
      </dgm:t>
    </dgm:pt>
    <dgm:pt modelId="{186FDE54-AE10-1C43-B1E3-ACCA86752D3C}" type="pres">
      <dgm:prSet presAssocID="{FF8BA960-BEFB-C746-A5D5-5F249C882C2D}" presName="linear" presStyleCnt="0">
        <dgm:presLayoutVars>
          <dgm:animLvl val="lvl"/>
          <dgm:resizeHandles val="exact"/>
        </dgm:presLayoutVars>
      </dgm:prSet>
      <dgm:spPr/>
    </dgm:pt>
    <dgm:pt modelId="{C91697AA-6F2E-7449-90DE-FB96F58E7434}" type="pres">
      <dgm:prSet presAssocID="{86396F84-566A-D845-B0DD-1BCBE90FF02A}" presName="parentText" presStyleLbl="node1" presStyleIdx="0" presStyleCnt="6" custScaleX="17757" custLinFactNeighborX="-39252" custLinFactNeighborY="3857">
        <dgm:presLayoutVars>
          <dgm:chMax val="0"/>
          <dgm:bulletEnabled val="1"/>
        </dgm:presLayoutVars>
      </dgm:prSet>
      <dgm:spPr/>
    </dgm:pt>
    <dgm:pt modelId="{B00DCD4E-F410-434E-81C9-BE9769CEE00B}" type="pres">
      <dgm:prSet presAssocID="{86396F84-566A-D845-B0DD-1BCBE90FF02A}" presName="childText" presStyleLbl="revTx" presStyleIdx="0" presStyleCnt="6">
        <dgm:presLayoutVars>
          <dgm:bulletEnabled val="1"/>
        </dgm:presLayoutVars>
      </dgm:prSet>
      <dgm:spPr/>
    </dgm:pt>
    <dgm:pt modelId="{C2A04FB9-B6AD-414E-BE4E-036609EBCAEA}" type="pres">
      <dgm:prSet presAssocID="{66052A6D-8A96-7842-AD6D-3449E8E81A31}" presName="parentText" presStyleLbl="node1" presStyleIdx="1" presStyleCnt="6" custScaleX="15888" custLinFactNeighborX="-34579" custLinFactNeighborY="-10907">
        <dgm:presLayoutVars>
          <dgm:chMax val="0"/>
          <dgm:bulletEnabled val="1"/>
        </dgm:presLayoutVars>
      </dgm:prSet>
      <dgm:spPr/>
    </dgm:pt>
    <dgm:pt modelId="{2E251410-9931-0D4F-A823-A02A504030FD}" type="pres">
      <dgm:prSet presAssocID="{66052A6D-8A96-7842-AD6D-3449E8E81A31}" presName="childText" presStyleLbl="revTx" presStyleIdx="1" presStyleCnt="6">
        <dgm:presLayoutVars>
          <dgm:bulletEnabled val="1"/>
        </dgm:presLayoutVars>
      </dgm:prSet>
      <dgm:spPr/>
    </dgm:pt>
    <dgm:pt modelId="{D093E668-DD04-3B4D-931D-746998A4E52F}" type="pres">
      <dgm:prSet presAssocID="{82594DB4-688B-FB4A-8C60-0CAEBA8B2ADC}" presName="parentText" presStyleLbl="node1" presStyleIdx="2" presStyleCnt="6" custScaleX="25234" custLinFactNeighborX="-24299" custLinFactNeighborY="3087">
        <dgm:presLayoutVars>
          <dgm:chMax val="0"/>
          <dgm:bulletEnabled val="1"/>
        </dgm:presLayoutVars>
      </dgm:prSet>
      <dgm:spPr/>
    </dgm:pt>
    <dgm:pt modelId="{0903CA08-4097-3E40-B231-92CC74ADA7F2}" type="pres">
      <dgm:prSet presAssocID="{82594DB4-688B-FB4A-8C60-0CAEBA8B2ADC}" presName="childText" presStyleLbl="revTx" presStyleIdx="2" presStyleCnt="6">
        <dgm:presLayoutVars>
          <dgm:bulletEnabled val="1"/>
        </dgm:presLayoutVars>
      </dgm:prSet>
      <dgm:spPr/>
    </dgm:pt>
    <dgm:pt modelId="{BC5654AB-8C77-7844-9D3C-37FD22A60A54}" type="pres">
      <dgm:prSet presAssocID="{49B81AD8-1E1F-7D49-B975-E49BE4C0D952}" presName="parentText" presStyleLbl="node1" presStyleIdx="3" presStyleCnt="6" custScaleX="20170" custLinFactNeighborX="-20289" custLinFactNeighborY="-20898">
        <dgm:presLayoutVars>
          <dgm:chMax val="0"/>
          <dgm:bulletEnabled val="1"/>
        </dgm:presLayoutVars>
      </dgm:prSet>
      <dgm:spPr/>
    </dgm:pt>
    <dgm:pt modelId="{2B26FD62-7445-5F49-9D41-A2A34E8F58FA}" type="pres">
      <dgm:prSet presAssocID="{49B81AD8-1E1F-7D49-B975-E49BE4C0D952}" presName="childText" presStyleLbl="revTx" presStyleIdx="3" presStyleCnt="6">
        <dgm:presLayoutVars>
          <dgm:bulletEnabled val="1"/>
        </dgm:presLayoutVars>
      </dgm:prSet>
      <dgm:spPr/>
    </dgm:pt>
    <dgm:pt modelId="{46FDD6D5-7C88-6847-90B3-A3694F6BC502}" type="pres">
      <dgm:prSet presAssocID="{02F18109-C4A5-4748-953A-CDD1B970AEEE}" presName="parentText" presStyleLbl="node1" presStyleIdx="4" presStyleCnt="6" custScaleX="23365" custLinFactNeighborX="-14953" custLinFactNeighborY="2317">
        <dgm:presLayoutVars>
          <dgm:chMax val="0"/>
          <dgm:bulletEnabled val="1"/>
        </dgm:presLayoutVars>
      </dgm:prSet>
      <dgm:spPr/>
    </dgm:pt>
    <dgm:pt modelId="{E194FA65-83D6-0042-B65F-7B75D5749631}" type="pres">
      <dgm:prSet presAssocID="{02F18109-C4A5-4748-953A-CDD1B970AEEE}" presName="childText" presStyleLbl="revTx" presStyleIdx="4" presStyleCnt="6">
        <dgm:presLayoutVars>
          <dgm:bulletEnabled val="1"/>
        </dgm:presLayoutVars>
      </dgm:prSet>
      <dgm:spPr/>
    </dgm:pt>
    <dgm:pt modelId="{33BF4BB8-A9E3-2441-9D55-C166CA20B489}" type="pres">
      <dgm:prSet presAssocID="{DCF3D23A-4E61-864A-9A13-21C6263AC075}" presName="parentText" presStyleLbl="node1" presStyleIdx="5" presStyleCnt="6" custScaleX="19626" custLinFactNeighborX="-10280" custLinFactNeighborY="-8659">
        <dgm:presLayoutVars>
          <dgm:chMax val="0"/>
          <dgm:bulletEnabled val="1"/>
        </dgm:presLayoutVars>
      </dgm:prSet>
      <dgm:spPr/>
    </dgm:pt>
    <dgm:pt modelId="{063AD9DF-920B-0E41-89B9-97DC3E392F3B}" type="pres">
      <dgm:prSet presAssocID="{DCF3D23A-4E61-864A-9A13-21C6263AC075}" presName="childText" presStyleLbl="revTx" presStyleIdx="5" presStyleCnt="6">
        <dgm:presLayoutVars>
          <dgm:bulletEnabled val="1"/>
        </dgm:presLayoutVars>
      </dgm:prSet>
      <dgm:spPr/>
    </dgm:pt>
  </dgm:ptLst>
  <dgm:cxnLst>
    <dgm:cxn modelId="{6F756916-04BF-FF42-81CF-34DE99446517}" type="presOf" srcId="{3428AA22-593F-B44D-A3A1-83F5557952BD}" destId="{063AD9DF-920B-0E41-89B9-97DC3E392F3B}" srcOrd="0" destOrd="0" presId="urn:microsoft.com/office/officeart/2005/8/layout/vList2"/>
    <dgm:cxn modelId="{D459BE16-3F1B-3C43-8398-C118EF0602E3}" type="presOf" srcId="{7D75AE8C-554D-F445-ACDE-E84D4ED8E9BD}" destId="{B00DCD4E-F410-434E-81C9-BE9769CEE00B}" srcOrd="0" destOrd="0" presId="urn:microsoft.com/office/officeart/2005/8/layout/vList2"/>
    <dgm:cxn modelId="{4D2A9F31-3FB4-5747-9813-C009E4F1C2C5}" type="presOf" srcId="{66052A6D-8A96-7842-AD6D-3449E8E81A31}" destId="{C2A04FB9-B6AD-414E-BE4E-036609EBCAEA}" srcOrd="0" destOrd="0" presId="urn:microsoft.com/office/officeart/2005/8/layout/vList2"/>
    <dgm:cxn modelId="{4FF86F33-FD69-2648-B14B-002EEB130CAE}" srcId="{FF8BA960-BEFB-C746-A5D5-5F249C882C2D}" destId="{86396F84-566A-D845-B0DD-1BCBE90FF02A}" srcOrd="0" destOrd="0" parTransId="{3E021B1E-D991-724A-8330-99B807D8033E}" sibTransId="{BA763D3F-6D97-7944-92E1-B05AD874774C}"/>
    <dgm:cxn modelId="{D4886F37-270E-8B43-9C92-D433B16D05CA}" srcId="{FF8BA960-BEFB-C746-A5D5-5F249C882C2D}" destId="{82594DB4-688B-FB4A-8C60-0CAEBA8B2ADC}" srcOrd="2" destOrd="0" parTransId="{E779F855-1F36-3440-B227-E5E2E3680554}" sibTransId="{EBD97AB5-20E0-C543-853F-2C5984CE54AA}"/>
    <dgm:cxn modelId="{4B48EE5B-8BB1-F246-A1DE-80C49ED9880F}" srcId="{DCF3D23A-4E61-864A-9A13-21C6263AC075}" destId="{3428AA22-593F-B44D-A3A1-83F5557952BD}" srcOrd="0" destOrd="0" parTransId="{0EBB960A-1086-3242-8252-44CD423FDCB4}" sibTransId="{F45611A2-A743-5448-BC07-D9CA28F1614B}"/>
    <dgm:cxn modelId="{2B500D41-3A00-134E-9CA9-A75BED337B39}" srcId="{FF8BA960-BEFB-C746-A5D5-5F249C882C2D}" destId="{66052A6D-8A96-7842-AD6D-3449E8E81A31}" srcOrd="1" destOrd="0" parTransId="{29D5FBE9-83BF-C14C-8238-9D74130A62F3}" sibTransId="{AAA56561-F6FA-F343-AE53-43BE969F5BDA}"/>
    <dgm:cxn modelId="{48A13C48-E82B-2540-9610-9AF685B012C9}" type="presOf" srcId="{82594DB4-688B-FB4A-8C60-0CAEBA8B2ADC}" destId="{D093E668-DD04-3B4D-931D-746998A4E52F}" srcOrd="0" destOrd="0" presId="urn:microsoft.com/office/officeart/2005/8/layout/vList2"/>
    <dgm:cxn modelId="{5F9B8A6C-B9AB-AE44-95D5-F0ADDA2A5D89}" type="presOf" srcId="{D4E7D757-3F16-2D48-B7D3-6685B95EAD51}" destId="{0903CA08-4097-3E40-B231-92CC74ADA7F2}" srcOrd="0" destOrd="0" presId="urn:microsoft.com/office/officeart/2005/8/layout/vList2"/>
    <dgm:cxn modelId="{6D859051-0E01-514B-AA88-2D5E7D9C4142}" srcId="{FF8BA960-BEFB-C746-A5D5-5F249C882C2D}" destId="{DCF3D23A-4E61-864A-9A13-21C6263AC075}" srcOrd="5" destOrd="0" parTransId="{D248430D-B964-F24C-BFF8-173537E44D94}" sibTransId="{EF21B9FC-B403-BC4A-B757-17A083800AF6}"/>
    <dgm:cxn modelId="{0BD77252-DDE0-E54E-924A-F68D65D8366C}" type="presOf" srcId="{02F18109-C4A5-4748-953A-CDD1B970AEEE}" destId="{46FDD6D5-7C88-6847-90B3-A3694F6BC502}" srcOrd="0" destOrd="0" presId="urn:microsoft.com/office/officeart/2005/8/layout/vList2"/>
    <dgm:cxn modelId="{57F81773-9562-6442-A4C2-57EAD71F7A74}" srcId="{49B81AD8-1E1F-7D49-B975-E49BE4C0D952}" destId="{6D79366A-E3B2-6248-ABC8-44E8B26DD02D}" srcOrd="0" destOrd="0" parTransId="{E10DA35A-D379-344F-BD13-3D0AE69BA9E3}" sibTransId="{B6BF6CDF-8407-CE45-A4DA-BAF99E997F22}"/>
    <dgm:cxn modelId="{E4788B57-1053-8442-8F8C-99693B46F486}" srcId="{86396F84-566A-D845-B0DD-1BCBE90FF02A}" destId="{7D75AE8C-554D-F445-ACDE-E84D4ED8E9BD}" srcOrd="0" destOrd="0" parTransId="{1248E283-DF9E-BD44-86AA-7BA28211F8E3}" sibTransId="{2D877A58-3376-4A46-9C1B-D64C3FFA36DD}"/>
    <dgm:cxn modelId="{0F4D1AA7-9729-2149-9112-C1BCAFE47713}" type="presOf" srcId="{FF8BA960-BEFB-C746-A5D5-5F249C882C2D}" destId="{186FDE54-AE10-1C43-B1E3-ACCA86752D3C}" srcOrd="0" destOrd="0" presId="urn:microsoft.com/office/officeart/2005/8/layout/vList2"/>
    <dgm:cxn modelId="{026B85AA-1425-7C4C-B1FA-18CA55464025}" type="presOf" srcId="{86396F84-566A-D845-B0DD-1BCBE90FF02A}" destId="{C91697AA-6F2E-7449-90DE-FB96F58E7434}" srcOrd="0" destOrd="0" presId="urn:microsoft.com/office/officeart/2005/8/layout/vList2"/>
    <dgm:cxn modelId="{F8A09EAB-1BE7-2148-BCD8-5DA3A7AE05BE}" srcId="{82594DB4-688B-FB4A-8C60-0CAEBA8B2ADC}" destId="{D4E7D757-3F16-2D48-B7D3-6685B95EAD51}" srcOrd="0" destOrd="0" parTransId="{A951A92D-1DFE-9640-A5E7-9394723DE6A1}" sibTransId="{25F77210-B08A-514B-9F0B-34F74BCA0D60}"/>
    <dgm:cxn modelId="{B332E9AC-B37A-F74F-A339-AE0E725BC7E7}" srcId="{FF8BA960-BEFB-C746-A5D5-5F249C882C2D}" destId="{02F18109-C4A5-4748-953A-CDD1B970AEEE}" srcOrd="4" destOrd="0" parTransId="{C5B7C849-7308-A543-9C95-E3B8C1FD82A1}" sibTransId="{12F577A5-6F45-1042-916C-4EDAFCDB6B3D}"/>
    <dgm:cxn modelId="{DB32C3B8-A165-D545-8A05-4F6BC53529D0}" type="presOf" srcId="{6D79366A-E3B2-6248-ABC8-44E8B26DD02D}" destId="{2B26FD62-7445-5F49-9D41-A2A34E8F58FA}" srcOrd="0" destOrd="0" presId="urn:microsoft.com/office/officeart/2005/8/layout/vList2"/>
    <dgm:cxn modelId="{690C92C5-6668-5E45-AF32-FECE2827CB2A}" srcId="{FF8BA960-BEFB-C746-A5D5-5F249C882C2D}" destId="{49B81AD8-1E1F-7D49-B975-E49BE4C0D952}" srcOrd="3" destOrd="0" parTransId="{A253DD59-B0FB-A843-8640-92378E35B6B5}" sibTransId="{17122C77-C1A4-3F4C-8D60-FF2C723E84F0}"/>
    <dgm:cxn modelId="{043C24CB-DE1C-E747-8244-03A6618A743B}" type="presOf" srcId="{DCF3D23A-4E61-864A-9A13-21C6263AC075}" destId="{33BF4BB8-A9E3-2441-9D55-C166CA20B489}" srcOrd="0" destOrd="0" presId="urn:microsoft.com/office/officeart/2005/8/layout/vList2"/>
    <dgm:cxn modelId="{5786DFD0-EEB4-1546-9BD5-DBAAC5569B2D}" srcId="{66052A6D-8A96-7842-AD6D-3449E8E81A31}" destId="{638D3B16-1FBC-6A48-90BF-28B0491A0AD3}" srcOrd="0" destOrd="0" parTransId="{913F298B-06FE-DA4B-B785-721EA24F8978}" sibTransId="{A058525F-E1EF-7645-9498-03B002CA86EB}"/>
    <dgm:cxn modelId="{2A0059D7-9FD6-6E4C-A72A-D5E03635E9E7}" srcId="{02F18109-C4A5-4748-953A-CDD1B970AEEE}" destId="{438271F7-0236-D043-BEF0-6191E5C5996C}" srcOrd="0" destOrd="0" parTransId="{CB3EE04E-1709-824F-A842-F5608FB1E913}" sibTransId="{C52A4494-E629-3B43-AA25-C0410C8736D5}"/>
    <dgm:cxn modelId="{7E271AE5-8965-E24B-961C-2FBBE0BB3A21}" type="presOf" srcId="{49B81AD8-1E1F-7D49-B975-E49BE4C0D952}" destId="{BC5654AB-8C77-7844-9D3C-37FD22A60A54}" srcOrd="0" destOrd="0" presId="urn:microsoft.com/office/officeart/2005/8/layout/vList2"/>
    <dgm:cxn modelId="{2EF4E5E5-F532-DF47-9F62-909E6C247F14}" type="presOf" srcId="{638D3B16-1FBC-6A48-90BF-28B0491A0AD3}" destId="{2E251410-9931-0D4F-A823-A02A504030FD}" srcOrd="0" destOrd="0" presId="urn:microsoft.com/office/officeart/2005/8/layout/vList2"/>
    <dgm:cxn modelId="{A4F17AF5-485D-F142-B33A-580512826EF7}" type="presOf" srcId="{438271F7-0236-D043-BEF0-6191E5C5996C}" destId="{E194FA65-83D6-0042-B65F-7B75D5749631}" srcOrd="0" destOrd="0" presId="urn:microsoft.com/office/officeart/2005/8/layout/vList2"/>
    <dgm:cxn modelId="{EBAD59FC-7611-D748-BB94-4040B54F3370}" type="presParOf" srcId="{186FDE54-AE10-1C43-B1E3-ACCA86752D3C}" destId="{C91697AA-6F2E-7449-90DE-FB96F58E7434}" srcOrd="0" destOrd="0" presId="urn:microsoft.com/office/officeart/2005/8/layout/vList2"/>
    <dgm:cxn modelId="{984732E6-039E-C841-8592-D1FED07D309B}" type="presParOf" srcId="{186FDE54-AE10-1C43-B1E3-ACCA86752D3C}" destId="{B00DCD4E-F410-434E-81C9-BE9769CEE00B}" srcOrd="1" destOrd="0" presId="urn:microsoft.com/office/officeart/2005/8/layout/vList2"/>
    <dgm:cxn modelId="{3DCB0F49-49DD-CB46-A696-62E411EB3C9B}" type="presParOf" srcId="{186FDE54-AE10-1C43-B1E3-ACCA86752D3C}" destId="{C2A04FB9-B6AD-414E-BE4E-036609EBCAEA}" srcOrd="2" destOrd="0" presId="urn:microsoft.com/office/officeart/2005/8/layout/vList2"/>
    <dgm:cxn modelId="{B5B9B88E-9514-A946-9149-8151D2BF9C54}" type="presParOf" srcId="{186FDE54-AE10-1C43-B1E3-ACCA86752D3C}" destId="{2E251410-9931-0D4F-A823-A02A504030FD}" srcOrd="3" destOrd="0" presId="urn:microsoft.com/office/officeart/2005/8/layout/vList2"/>
    <dgm:cxn modelId="{C045A115-20DF-9943-B627-5403D85242CC}" type="presParOf" srcId="{186FDE54-AE10-1C43-B1E3-ACCA86752D3C}" destId="{D093E668-DD04-3B4D-931D-746998A4E52F}" srcOrd="4" destOrd="0" presId="urn:microsoft.com/office/officeart/2005/8/layout/vList2"/>
    <dgm:cxn modelId="{31128C77-2084-1445-983C-3F3D106E40E1}" type="presParOf" srcId="{186FDE54-AE10-1C43-B1E3-ACCA86752D3C}" destId="{0903CA08-4097-3E40-B231-92CC74ADA7F2}" srcOrd="5" destOrd="0" presId="urn:microsoft.com/office/officeart/2005/8/layout/vList2"/>
    <dgm:cxn modelId="{77B80B6E-0927-FF43-9C32-EC32C79B3190}" type="presParOf" srcId="{186FDE54-AE10-1C43-B1E3-ACCA86752D3C}" destId="{BC5654AB-8C77-7844-9D3C-37FD22A60A54}" srcOrd="6" destOrd="0" presId="urn:microsoft.com/office/officeart/2005/8/layout/vList2"/>
    <dgm:cxn modelId="{6D6343D4-8438-AA45-A03D-197339A8830A}" type="presParOf" srcId="{186FDE54-AE10-1C43-B1E3-ACCA86752D3C}" destId="{2B26FD62-7445-5F49-9D41-A2A34E8F58FA}" srcOrd="7" destOrd="0" presId="urn:microsoft.com/office/officeart/2005/8/layout/vList2"/>
    <dgm:cxn modelId="{568E7F61-1878-5B4E-9565-65E14DBE0350}" type="presParOf" srcId="{186FDE54-AE10-1C43-B1E3-ACCA86752D3C}" destId="{46FDD6D5-7C88-6847-90B3-A3694F6BC502}" srcOrd="8" destOrd="0" presId="urn:microsoft.com/office/officeart/2005/8/layout/vList2"/>
    <dgm:cxn modelId="{0FF2C57C-200C-924A-99F9-1EB3774DEB37}" type="presParOf" srcId="{186FDE54-AE10-1C43-B1E3-ACCA86752D3C}" destId="{E194FA65-83D6-0042-B65F-7B75D5749631}" srcOrd="9" destOrd="0" presId="urn:microsoft.com/office/officeart/2005/8/layout/vList2"/>
    <dgm:cxn modelId="{0581C893-8D0A-034A-A7A2-43E5FAAF3326}" type="presParOf" srcId="{186FDE54-AE10-1C43-B1E3-ACCA86752D3C}" destId="{33BF4BB8-A9E3-2441-9D55-C166CA20B489}" srcOrd="10" destOrd="0" presId="urn:microsoft.com/office/officeart/2005/8/layout/vList2"/>
    <dgm:cxn modelId="{709AC1CF-7062-C245-BBCD-A3F8DAC644B8}" type="presParOf" srcId="{186FDE54-AE10-1C43-B1E3-ACCA86752D3C}" destId="{063AD9DF-920B-0E41-89B9-97DC3E392F3B}"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FA3B2-6D52-DC44-A5AD-B6E115A8601D}"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1F70A5AC-E1A2-E84F-9B78-09648FBA817B}">
      <dgm:prSet phldrT="[Text]"/>
      <dgm:spPr>
        <a:solidFill>
          <a:srgbClr val="660066"/>
        </a:solidFill>
        <a:effectLst/>
      </dgm:spPr>
      <dgm:t>
        <a:bodyPr/>
        <a:lstStyle/>
        <a:p>
          <a:r>
            <a:rPr lang="en-US" dirty="0"/>
            <a:t>1</a:t>
          </a:r>
        </a:p>
      </dgm:t>
    </dgm:pt>
    <dgm:pt modelId="{F79BB8F8-4505-1B4B-A274-AF3463C538F7}" type="parTrans" cxnId="{6E4AC3B0-FD0E-5F4A-9EED-0967FCAB515E}">
      <dgm:prSet/>
      <dgm:spPr/>
      <dgm:t>
        <a:bodyPr/>
        <a:lstStyle/>
        <a:p>
          <a:endParaRPr lang="en-US"/>
        </a:p>
      </dgm:t>
    </dgm:pt>
    <dgm:pt modelId="{50305EE2-346B-8B43-AE75-DE38E5DCE732}" type="sibTrans" cxnId="{6E4AC3B0-FD0E-5F4A-9EED-0967FCAB515E}">
      <dgm:prSet/>
      <dgm:spPr/>
      <dgm:t>
        <a:bodyPr/>
        <a:lstStyle/>
        <a:p>
          <a:endParaRPr lang="en-US"/>
        </a:p>
      </dgm:t>
    </dgm:pt>
    <dgm:pt modelId="{207E307B-42F2-A145-8DC0-68A7D1E9017F}">
      <dgm:prSet phldrT="[Text]"/>
      <dgm:spPr/>
      <dgm:t>
        <a:bodyPr/>
        <a:lstStyle/>
        <a:p>
          <a:r>
            <a:rPr lang="en-US" dirty="0"/>
            <a:t>Processor directly controls a peripheral device</a:t>
          </a:r>
        </a:p>
      </dgm:t>
    </dgm:pt>
    <dgm:pt modelId="{F4ADC43B-DEAC-5147-8DE5-1F89B9A66C8C}" type="parTrans" cxnId="{20A40074-D8F4-0944-B542-6A73088A00BB}">
      <dgm:prSet/>
      <dgm:spPr/>
      <dgm:t>
        <a:bodyPr/>
        <a:lstStyle/>
        <a:p>
          <a:endParaRPr lang="en-US"/>
        </a:p>
      </dgm:t>
    </dgm:pt>
    <dgm:pt modelId="{8B29CB4F-BCB5-3B44-A285-694A2054A1F0}" type="sibTrans" cxnId="{20A40074-D8F4-0944-B542-6A73088A00BB}">
      <dgm:prSet/>
      <dgm:spPr/>
      <dgm:t>
        <a:bodyPr/>
        <a:lstStyle/>
        <a:p>
          <a:endParaRPr lang="en-US"/>
        </a:p>
      </dgm:t>
    </dgm:pt>
    <dgm:pt modelId="{59C90634-E420-6A44-BD4B-32353F748D47}">
      <dgm:prSet phldrT="[Text]"/>
      <dgm:spPr>
        <a:solidFill>
          <a:srgbClr val="660066"/>
        </a:solidFill>
      </dgm:spPr>
      <dgm:t>
        <a:bodyPr/>
        <a:lstStyle/>
        <a:p>
          <a:r>
            <a:rPr lang="en-US" dirty="0"/>
            <a:t>2</a:t>
          </a:r>
        </a:p>
      </dgm:t>
    </dgm:pt>
    <dgm:pt modelId="{F28545FF-9095-B944-8998-2D12EDA2ADE6}" type="parTrans" cxnId="{A417149C-39DB-DB44-825E-66BCB244CAB0}">
      <dgm:prSet/>
      <dgm:spPr/>
      <dgm:t>
        <a:bodyPr/>
        <a:lstStyle/>
        <a:p>
          <a:endParaRPr lang="en-US"/>
        </a:p>
      </dgm:t>
    </dgm:pt>
    <dgm:pt modelId="{BB8DD86F-16FE-6847-8DAC-8E00C272C85F}" type="sibTrans" cxnId="{A417149C-39DB-DB44-825E-66BCB244CAB0}">
      <dgm:prSet/>
      <dgm:spPr/>
      <dgm:t>
        <a:bodyPr/>
        <a:lstStyle/>
        <a:p>
          <a:endParaRPr lang="en-US"/>
        </a:p>
      </dgm:t>
    </dgm:pt>
    <dgm:pt modelId="{E6A6BE98-2A3F-0744-BE2B-91A73B77DEA7}">
      <dgm:prSet/>
      <dgm:spPr/>
      <dgm:t>
        <a:bodyPr/>
        <a:lstStyle/>
        <a:p>
          <a:r>
            <a:rPr lang="en-US" dirty="0"/>
            <a:t>A controller or I/O module is added</a:t>
          </a:r>
        </a:p>
      </dgm:t>
    </dgm:pt>
    <dgm:pt modelId="{48861BB3-7D5C-4049-8D1D-CFA515F2A260}" type="parTrans" cxnId="{C1997A90-D6D9-3148-93C5-FC33E55028C6}">
      <dgm:prSet/>
      <dgm:spPr/>
      <dgm:t>
        <a:bodyPr/>
        <a:lstStyle/>
        <a:p>
          <a:endParaRPr lang="en-US"/>
        </a:p>
      </dgm:t>
    </dgm:pt>
    <dgm:pt modelId="{934044F4-FC51-464F-ADBF-65B5C8BCE400}" type="sibTrans" cxnId="{C1997A90-D6D9-3148-93C5-FC33E55028C6}">
      <dgm:prSet/>
      <dgm:spPr/>
      <dgm:t>
        <a:bodyPr/>
        <a:lstStyle/>
        <a:p>
          <a:endParaRPr lang="en-US"/>
        </a:p>
      </dgm:t>
    </dgm:pt>
    <dgm:pt modelId="{D0892E65-48A0-1F44-A29D-C0DF29120945}">
      <dgm:prSet phldrT="[Text]"/>
      <dgm:spPr>
        <a:solidFill>
          <a:srgbClr val="660066"/>
        </a:solidFill>
      </dgm:spPr>
      <dgm:t>
        <a:bodyPr/>
        <a:lstStyle/>
        <a:p>
          <a:r>
            <a:rPr lang="en-US" dirty="0"/>
            <a:t>3</a:t>
          </a:r>
        </a:p>
      </dgm:t>
    </dgm:pt>
    <dgm:pt modelId="{0EFD0567-D1AB-6441-917B-9A2DDA2846BA}" type="parTrans" cxnId="{A00D513D-7D08-5247-99D4-EE4F15EC42FF}">
      <dgm:prSet/>
      <dgm:spPr/>
      <dgm:t>
        <a:bodyPr/>
        <a:lstStyle/>
        <a:p>
          <a:endParaRPr lang="en-US"/>
        </a:p>
      </dgm:t>
    </dgm:pt>
    <dgm:pt modelId="{7BF765B0-B537-0946-B97D-A7F0C69F6F7F}" type="sibTrans" cxnId="{A00D513D-7D08-5247-99D4-EE4F15EC42FF}">
      <dgm:prSet/>
      <dgm:spPr/>
      <dgm:t>
        <a:bodyPr/>
        <a:lstStyle/>
        <a:p>
          <a:endParaRPr lang="en-US"/>
        </a:p>
      </dgm:t>
    </dgm:pt>
    <dgm:pt modelId="{9994D0C5-00A1-B342-B695-8C4460C60ABB}">
      <dgm:prSet/>
      <dgm:spPr/>
      <dgm:t>
        <a:bodyPr/>
        <a:lstStyle/>
        <a:p>
          <a:r>
            <a:rPr lang="en-US" dirty="0"/>
            <a:t>Same configuration as step 2, but now interrupts are employed</a:t>
          </a:r>
        </a:p>
      </dgm:t>
    </dgm:pt>
    <dgm:pt modelId="{F1F70AEB-5966-0643-BD46-9A206F23F13D}" type="parTrans" cxnId="{6FB084B3-8397-AC44-B77C-3E1F4A9BE4F8}">
      <dgm:prSet/>
      <dgm:spPr/>
      <dgm:t>
        <a:bodyPr/>
        <a:lstStyle/>
        <a:p>
          <a:endParaRPr lang="en-US"/>
        </a:p>
      </dgm:t>
    </dgm:pt>
    <dgm:pt modelId="{A3510A84-08FC-1C49-AB1A-87A2F3EE9334}" type="sibTrans" cxnId="{6FB084B3-8397-AC44-B77C-3E1F4A9BE4F8}">
      <dgm:prSet/>
      <dgm:spPr/>
      <dgm:t>
        <a:bodyPr/>
        <a:lstStyle/>
        <a:p>
          <a:endParaRPr lang="en-US"/>
        </a:p>
      </dgm:t>
    </dgm:pt>
    <dgm:pt modelId="{5C4F51DE-D722-BF4D-8A4B-1996E842F829}">
      <dgm:prSet phldrT="[Text]"/>
      <dgm:spPr>
        <a:solidFill>
          <a:srgbClr val="660066"/>
        </a:solidFill>
      </dgm:spPr>
      <dgm:t>
        <a:bodyPr/>
        <a:lstStyle/>
        <a:p>
          <a:r>
            <a:rPr lang="en-US" dirty="0"/>
            <a:t>4</a:t>
          </a:r>
        </a:p>
      </dgm:t>
    </dgm:pt>
    <dgm:pt modelId="{E6501BCD-428E-BB45-B6E5-86170061A120}" type="parTrans" cxnId="{50EB44E8-DFCF-9B43-9B65-6027DC3A3290}">
      <dgm:prSet/>
      <dgm:spPr/>
      <dgm:t>
        <a:bodyPr/>
        <a:lstStyle/>
        <a:p>
          <a:endParaRPr lang="en-US"/>
        </a:p>
      </dgm:t>
    </dgm:pt>
    <dgm:pt modelId="{F8DC900D-A18F-2F4C-A43E-E64436FDF4FE}" type="sibTrans" cxnId="{50EB44E8-DFCF-9B43-9B65-6027DC3A3290}">
      <dgm:prSet/>
      <dgm:spPr/>
      <dgm:t>
        <a:bodyPr/>
        <a:lstStyle/>
        <a:p>
          <a:endParaRPr lang="en-US"/>
        </a:p>
      </dgm:t>
    </dgm:pt>
    <dgm:pt modelId="{0430BDFD-D1E8-BB43-AD97-7F56B06E6B9A}">
      <dgm:prSet phldrT="[Text]"/>
      <dgm:spPr>
        <a:solidFill>
          <a:srgbClr val="660066"/>
        </a:solidFill>
      </dgm:spPr>
      <dgm:t>
        <a:bodyPr/>
        <a:lstStyle/>
        <a:p>
          <a:r>
            <a:rPr lang="en-US" dirty="0"/>
            <a:t>5</a:t>
          </a:r>
        </a:p>
      </dgm:t>
    </dgm:pt>
    <dgm:pt modelId="{026A7355-A6F7-5742-BD8A-346C1A7490D4}" type="parTrans" cxnId="{0FFCC901-A1DF-3644-9EFB-F07FA1D82609}">
      <dgm:prSet/>
      <dgm:spPr/>
      <dgm:t>
        <a:bodyPr/>
        <a:lstStyle/>
        <a:p>
          <a:endParaRPr lang="en-US"/>
        </a:p>
      </dgm:t>
    </dgm:pt>
    <dgm:pt modelId="{BB60C98F-EB6B-904A-AC91-221C1756D386}" type="sibTrans" cxnId="{0FFCC901-A1DF-3644-9EFB-F07FA1D82609}">
      <dgm:prSet/>
      <dgm:spPr/>
      <dgm:t>
        <a:bodyPr/>
        <a:lstStyle/>
        <a:p>
          <a:endParaRPr lang="en-US"/>
        </a:p>
      </dgm:t>
    </dgm:pt>
    <dgm:pt modelId="{E25A9EF6-242B-FF4E-81FD-7F5FD8EB6B2A}">
      <dgm:prSet phldrT="[Text]"/>
      <dgm:spPr>
        <a:solidFill>
          <a:srgbClr val="660066"/>
        </a:solidFill>
      </dgm:spPr>
      <dgm:t>
        <a:bodyPr/>
        <a:lstStyle/>
        <a:p>
          <a:r>
            <a:rPr lang="en-US" dirty="0"/>
            <a:t>6</a:t>
          </a:r>
        </a:p>
      </dgm:t>
    </dgm:pt>
    <dgm:pt modelId="{0EE89D95-4B79-534E-AC72-5C90E52E0A48}" type="parTrans" cxnId="{FF8C1775-8EA8-3D47-8E3C-00F058553808}">
      <dgm:prSet/>
      <dgm:spPr/>
      <dgm:t>
        <a:bodyPr/>
        <a:lstStyle/>
        <a:p>
          <a:endParaRPr lang="en-US"/>
        </a:p>
      </dgm:t>
    </dgm:pt>
    <dgm:pt modelId="{B041C011-82BA-894D-9FD7-7589E12168F6}" type="sibTrans" cxnId="{FF8C1775-8EA8-3D47-8E3C-00F058553808}">
      <dgm:prSet/>
      <dgm:spPr/>
      <dgm:t>
        <a:bodyPr/>
        <a:lstStyle/>
        <a:p>
          <a:endParaRPr lang="en-US"/>
        </a:p>
      </dgm:t>
    </dgm:pt>
    <dgm:pt modelId="{9D76456A-144D-094C-81AE-14C8B652EE2F}">
      <dgm:prSet phldrT="[Text]"/>
      <dgm:spPr/>
      <dgm:t>
        <a:bodyPr/>
        <a:lstStyle/>
        <a:p>
          <a:r>
            <a:rPr lang="en-US" dirty="0"/>
            <a:t>The I/O module is given direct control of memory via DMA</a:t>
          </a:r>
        </a:p>
      </dgm:t>
    </dgm:pt>
    <dgm:pt modelId="{6074BF34-CD63-D443-8A34-F7D5D137D56F}" type="parTrans" cxnId="{D2E98B0D-C652-534D-904B-D2909DFDFECC}">
      <dgm:prSet/>
      <dgm:spPr/>
      <dgm:t>
        <a:bodyPr/>
        <a:lstStyle/>
        <a:p>
          <a:endParaRPr lang="en-US"/>
        </a:p>
      </dgm:t>
    </dgm:pt>
    <dgm:pt modelId="{BA14CC57-9316-D140-B426-D7169CCC2924}" type="sibTrans" cxnId="{D2E98B0D-C652-534D-904B-D2909DFDFECC}">
      <dgm:prSet/>
      <dgm:spPr/>
      <dgm:t>
        <a:bodyPr/>
        <a:lstStyle/>
        <a:p>
          <a:endParaRPr lang="en-US"/>
        </a:p>
      </dgm:t>
    </dgm:pt>
    <dgm:pt modelId="{24B7895E-2647-824B-BA64-A348F60414C0}">
      <dgm:prSet phldrT="[Text]"/>
      <dgm:spPr/>
      <dgm:t>
        <a:bodyPr/>
        <a:lstStyle/>
        <a:p>
          <a:r>
            <a:rPr lang="en-US"/>
            <a:t>The I/O module is enhanced to become a separate processor, with a specialized instruction set tailored for I/O</a:t>
          </a:r>
          <a:endParaRPr lang="en-US" dirty="0"/>
        </a:p>
      </dgm:t>
    </dgm:pt>
    <dgm:pt modelId="{53F7DBAC-79C2-684C-8866-477655E82DBE}" type="parTrans" cxnId="{5FBDF163-BE86-F845-8143-17A05F221F04}">
      <dgm:prSet/>
      <dgm:spPr/>
      <dgm:t>
        <a:bodyPr/>
        <a:lstStyle/>
        <a:p>
          <a:endParaRPr lang="en-US"/>
        </a:p>
      </dgm:t>
    </dgm:pt>
    <dgm:pt modelId="{6A2166D9-6602-C445-A000-1C98C587F460}" type="sibTrans" cxnId="{5FBDF163-BE86-F845-8143-17A05F221F04}">
      <dgm:prSet/>
      <dgm:spPr/>
      <dgm:t>
        <a:bodyPr/>
        <a:lstStyle/>
        <a:p>
          <a:endParaRPr lang="en-US"/>
        </a:p>
      </dgm:t>
    </dgm:pt>
    <dgm:pt modelId="{39F1D106-3D03-7641-BE44-D9107EEFBFC7}">
      <dgm:prSet phldrT="[Text]"/>
      <dgm:spPr/>
      <dgm:t>
        <a:bodyPr/>
        <a:lstStyle/>
        <a:p>
          <a:r>
            <a:rPr lang="en-US" dirty="0"/>
            <a:t>The I/O module has a local memory of its own and is, in fact, a computer in its own right </a:t>
          </a:r>
        </a:p>
      </dgm:t>
    </dgm:pt>
    <dgm:pt modelId="{2D225281-2DBF-C247-B481-B2CAEE1FF9F7}" type="parTrans" cxnId="{4CEA3E6E-228F-6F40-8231-19117F303A8B}">
      <dgm:prSet/>
      <dgm:spPr/>
      <dgm:t>
        <a:bodyPr/>
        <a:lstStyle/>
        <a:p>
          <a:endParaRPr lang="en-US"/>
        </a:p>
      </dgm:t>
    </dgm:pt>
    <dgm:pt modelId="{F1EBE67C-306C-2443-91DC-D8A9F2930D6A}" type="sibTrans" cxnId="{4CEA3E6E-228F-6F40-8231-19117F303A8B}">
      <dgm:prSet/>
      <dgm:spPr/>
      <dgm:t>
        <a:bodyPr/>
        <a:lstStyle/>
        <a:p>
          <a:endParaRPr lang="en-US"/>
        </a:p>
      </dgm:t>
    </dgm:pt>
    <dgm:pt modelId="{7129E848-F243-C342-8A41-6DAF5C3686D4}" type="pres">
      <dgm:prSet presAssocID="{40DFA3B2-6D52-DC44-A5AD-B6E115A8601D}" presName="linearFlow" presStyleCnt="0">
        <dgm:presLayoutVars>
          <dgm:dir/>
          <dgm:animLvl val="lvl"/>
          <dgm:resizeHandles val="exact"/>
        </dgm:presLayoutVars>
      </dgm:prSet>
      <dgm:spPr/>
    </dgm:pt>
    <dgm:pt modelId="{C580D6BE-1CE1-6B40-927B-5535E8363D7A}" type="pres">
      <dgm:prSet presAssocID="{1F70A5AC-E1A2-E84F-9B78-09648FBA817B}" presName="composite" presStyleCnt="0"/>
      <dgm:spPr/>
    </dgm:pt>
    <dgm:pt modelId="{F72602C4-C216-6C47-8283-AB160818DD6A}" type="pres">
      <dgm:prSet presAssocID="{1F70A5AC-E1A2-E84F-9B78-09648FBA817B}" presName="parentText" presStyleLbl="alignNode1" presStyleIdx="0" presStyleCnt="6">
        <dgm:presLayoutVars>
          <dgm:chMax val="1"/>
          <dgm:bulletEnabled val="1"/>
        </dgm:presLayoutVars>
      </dgm:prSet>
      <dgm:spPr/>
    </dgm:pt>
    <dgm:pt modelId="{A06FA7D3-E0A2-9D4D-99F0-2CEB5A2B0ECA}" type="pres">
      <dgm:prSet presAssocID="{1F70A5AC-E1A2-E84F-9B78-09648FBA817B}" presName="descendantText" presStyleLbl="alignAcc1" presStyleIdx="0" presStyleCnt="6">
        <dgm:presLayoutVars>
          <dgm:bulletEnabled val="1"/>
        </dgm:presLayoutVars>
      </dgm:prSet>
      <dgm:spPr/>
    </dgm:pt>
    <dgm:pt modelId="{D09D24FD-D281-DA43-B0E4-549E40CA37B2}" type="pres">
      <dgm:prSet presAssocID="{50305EE2-346B-8B43-AE75-DE38E5DCE732}" presName="sp" presStyleCnt="0"/>
      <dgm:spPr/>
    </dgm:pt>
    <dgm:pt modelId="{B5950E38-D76C-994E-A2A1-9A4916A47133}" type="pres">
      <dgm:prSet presAssocID="{59C90634-E420-6A44-BD4B-32353F748D47}" presName="composite" presStyleCnt="0"/>
      <dgm:spPr/>
    </dgm:pt>
    <dgm:pt modelId="{5209BDB1-F3C2-8441-A1FE-5E6B2A984935}" type="pres">
      <dgm:prSet presAssocID="{59C90634-E420-6A44-BD4B-32353F748D47}" presName="parentText" presStyleLbl="alignNode1" presStyleIdx="1" presStyleCnt="6">
        <dgm:presLayoutVars>
          <dgm:chMax val="1"/>
          <dgm:bulletEnabled val="1"/>
        </dgm:presLayoutVars>
      </dgm:prSet>
      <dgm:spPr/>
    </dgm:pt>
    <dgm:pt modelId="{D5EDDF8F-73EE-174E-8254-F9187BE88D40}" type="pres">
      <dgm:prSet presAssocID="{59C90634-E420-6A44-BD4B-32353F748D47}" presName="descendantText" presStyleLbl="alignAcc1" presStyleIdx="1" presStyleCnt="6">
        <dgm:presLayoutVars>
          <dgm:bulletEnabled val="1"/>
        </dgm:presLayoutVars>
      </dgm:prSet>
      <dgm:spPr/>
    </dgm:pt>
    <dgm:pt modelId="{DEF36E13-D201-4941-A349-397192A35397}" type="pres">
      <dgm:prSet presAssocID="{BB8DD86F-16FE-6847-8DAC-8E00C272C85F}" presName="sp" presStyleCnt="0"/>
      <dgm:spPr/>
    </dgm:pt>
    <dgm:pt modelId="{1C4096A0-7CE6-8F45-97E4-156CB8B3C2EB}" type="pres">
      <dgm:prSet presAssocID="{D0892E65-48A0-1F44-A29D-C0DF29120945}" presName="composite" presStyleCnt="0"/>
      <dgm:spPr/>
    </dgm:pt>
    <dgm:pt modelId="{4D573E90-A77B-1C4B-AA14-24FD3D630B78}" type="pres">
      <dgm:prSet presAssocID="{D0892E65-48A0-1F44-A29D-C0DF29120945}" presName="parentText" presStyleLbl="alignNode1" presStyleIdx="2" presStyleCnt="6">
        <dgm:presLayoutVars>
          <dgm:chMax val="1"/>
          <dgm:bulletEnabled val="1"/>
        </dgm:presLayoutVars>
      </dgm:prSet>
      <dgm:spPr/>
    </dgm:pt>
    <dgm:pt modelId="{E0899923-E638-7742-BB13-3CCAC71E703D}" type="pres">
      <dgm:prSet presAssocID="{D0892E65-48A0-1F44-A29D-C0DF29120945}" presName="descendantText" presStyleLbl="alignAcc1" presStyleIdx="2" presStyleCnt="6">
        <dgm:presLayoutVars>
          <dgm:bulletEnabled val="1"/>
        </dgm:presLayoutVars>
      </dgm:prSet>
      <dgm:spPr/>
    </dgm:pt>
    <dgm:pt modelId="{8ED2448A-29C6-5845-BEBE-C491BFB7960E}" type="pres">
      <dgm:prSet presAssocID="{7BF765B0-B537-0946-B97D-A7F0C69F6F7F}" presName="sp" presStyleCnt="0"/>
      <dgm:spPr/>
    </dgm:pt>
    <dgm:pt modelId="{5301BA5A-2611-A244-9664-F6C8FD04EFD7}" type="pres">
      <dgm:prSet presAssocID="{5C4F51DE-D722-BF4D-8A4B-1996E842F829}" presName="composite" presStyleCnt="0"/>
      <dgm:spPr/>
    </dgm:pt>
    <dgm:pt modelId="{C3C791A1-E3E5-AA4A-B851-26AFED7A959F}" type="pres">
      <dgm:prSet presAssocID="{5C4F51DE-D722-BF4D-8A4B-1996E842F829}" presName="parentText" presStyleLbl="alignNode1" presStyleIdx="3" presStyleCnt="6">
        <dgm:presLayoutVars>
          <dgm:chMax val="1"/>
          <dgm:bulletEnabled val="1"/>
        </dgm:presLayoutVars>
      </dgm:prSet>
      <dgm:spPr/>
    </dgm:pt>
    <dgm:pt modelId="{4CB10E8E-02C7-AA41-8021-2E7FC0C797E4}" type="pres">
      <dgm:prSet presAssocID="{5C4F51DE-D722-BF4D-8A4B-1996E842F829}" presName="descendantText" presStyleLbl="alignAcc1" presStyleIdx="3" presStyleCnt="6">
        <dgm:presLayoutVars>
          <dgm:bulletEnabled val="1"/>
        </dgm:presLayoutVars>
      </dgm:prSet>
      <dgm:spPr/>
    </dgm:pt>
    <dgm:pt modelId="{01FEE50B-9C05-494A-A245-DDC6525DEF8A}" type="pres">
      <dgm:prSet presAssocID="{F8DC900D-A18F-2F4C-A43E-E64436FDF4FE}" presName="sp" presStyleCnt="0"/>
      <dgm:spPr/>
    </dgm:pt>
    <dgm:pt modelId="{B635855B-88A8-794D-929C-1D844E641CFC}" type="pres">
      <dgm:prSet presAssocID="{0430BDFD-D1E8-BB43-AD97-7F56B06E6B9A}" presName="composite" presStyleCnt="0"/>
      <dgm:spPr/>
    </dgm:pt>
    <dgm:pt modelId="{729FEA82-FA47-0A40-BB91-68448BB2BFE8}" type="pres">
      <dgm:prSet presAssocID="{0430BDFD-D1E8-BB43-AD97-7F56B06E6B9A}" presName="parentText" presStyleLbl="alignNode1" presStyleIdx="4" presStyleCnt="6">
        <dgm:presLayoutVars>
          <dgm:chMax val="1"/>
          <dgm:bulletEnabled val="1"/>
        </dgm:presLayoutVars>
      </dgm:prSet>
      <dgm:spPr/>
    </dgm:pt>
    <dgm:pt modelId="{34AF2322-E815-BB4D-BC20-156E3ED243C7}" type="pres">
      <dgm:prSet presAssocID="{0430BDFD-D1E8-BB43-AD97-7F56B06E6B9A}" presName="descendantText" presStyleLbl="alignAcc1" presStyleIdx="4" presStyleCnt="6">
        <dgm:presLayoutVars>
          <dgm:bulletEnabled val="1"/>
        </dgm:presLayoutVars>
      </dgm:prSet>
      <dgm:spPr/>
    </dgm:pt>
    <dgm:pt modelId="{1F26BEEC-B8A4-0847-BBED-6DE5AC3A6A3E}" type="pres">
      <dgm:prSet presAssocID="{BB60C98F-EB6B-904A-AC91-221C1756D386}" presName="sp" presStyleCnt="0"/>
      <dgm:spPr/>
    </dgm:pt>
    <dgm:pt modelId="{B646E6BE-BCD8-294C-AB67-239265BC44C3}" type="pres">
      <dgm:prSet presAssocID="{E25A9EF6-242B-FF4E-81FD-7F5FD8EB6B2A}" presName="composite" presStyleCnt="0"/>
      <dgm:spPr/>
    </dgm:pt>
    <dgm:pt modelId="{7374A26C-9BCF-1F41-B60F-A8419B450B3B}" type="pres">
      <dgm:prSet presAssocID="{E25A9EF6-242B-FF4E-81FD-7F5FD8EB6B2A}" presName="parentText" presStyleLbl="alignNode1" presStyleIdx="5" presStyleCnt="6">
        <dgm:presLayoutVars>
          <dgm:chMax val="1"/>
          <dgm:bulletEnabled val="1"/>
        </dgm:presLayoutVars>
      </dgm:prSet>
      <dgm:spPr/>
    </dgm:pt>
    <dgm:pt modelId="{11BC0513-6087-9642-8927-5AAC9E63AA62}" type="pres">
      <dgm:prSet presAssocID="{E25A9EF6-242B-FF4E-81FD-7F5FD8EB6B2A}" presName="descendantText" presStyleLbl="alignAcc1" presStyleIdx="5" presStyleCnt="6">
        <dgm:presLayoutVars>
          <dgm:bulletEnabled val="1"/>
        </dgm:presLayoutVars>
      </dgm:prSet>
      <dgm:spPr/>
    </dgm:pt>
  </dgm:ptLst>
  <dgm:cxnLst>
    <dgm:cxn modelId="{0FFCC901-A1DF-3644-9EFB-F07FA1D82609}" srcId="{40DFA3B2-6D52-DC44-A5AD-B6E115A8601D}" destId="{0430BDFD-D1E8-BB43-AD97-7F56B06E6B9A}" srcOrd="4" destOrd="0" parTransId="{026A7355-A6F7-5742-BD8A-346C1A7490D4}" sibTransId="{BB60C98F-EB6B-904A-AC91-221C1756D386}"/>
    <dgm:cxn modelId="{B58B000B-12FA-E44D-8344-8AE35D519338}" type="presOf" srcId="{9D76456A-144D-094C-81AE-14C8B652EE2F}" destId="{4CB10E8E-02C7-AA41-8021-2E7FC0C797E4}" srcOrd="0" destOrd="0" presId="urn:microsoft.com/office/officeart/2005/8/layout/chevron2"/>
    <dgm:cxn modelId="{D2E98B0D-C652-534D-904B-D2909DFDFECC}" srcId="{5C4F51DE-D722-BF4D-8A4B-1996E842F829}" destId="{9D76456A-144D-094C-81AE-14C8B652EE2F}" srcOrd="0" destOrd="0" parTransId="{6074BF34-CD63-D443-8A34-F7D5D137D56F}" sibTransId="{BA14CC57-9316-D140-B426-D7169CCC2924}"/>
    <dgm:cxn modelId="{185F2B22-941C-484B-B6B1-67DBEE8AFDE5}" type="presOf" srcId="{E25A9EF6-242B-FF4E-81FD-7F5FD8EB6B2A}" destId="{7374A26C-9BCF-1F41-B60F-A8419B450B3B}" srcOrd="0" destOrd="0" presId="urn:microsoft.com/office/officeart/2005/8/layout/chevron2"/>
    <dgm:cxn modelId="{F7DAD43C-1833-6543-BC9C-93312EC3CE89}" type="presOf" srcId="{E6A6BE98-2A3F-0744-BE2B-91A73B77DEA7}" destId="{D5EDDF8F-73EE-174E-8254-F9187BE88D40}" srcOrd="0" destOrd="0" presId="urn:microsoft.com/office/officeart/2005/8/layout/chevron2"/>
    <dgm:cxn modelId="{A00D513D-7D08-5247-99D4-EE4F15EC42FF}" srcId="{40DFA3B2-6D52-DC44-A5AD-B6E115A8601D}" destId="{D0892E65-48A0-1F44-A29D-C0DF29120945}" srcOrd="2" destOrd="0" parTransId="{0EFD0567-D1AB-6441-917B-9A2DDA2846BA}" sibTransId="{7BF765B0-B537-0946-B97D-A7F0C69F6F7F}"/>
    <dgm:cxn modelId="{5FBDF163-BE86-F845-8143-17A05F221F04}" srcId="{0430BDFD-D1E8-BB43-AD97-7F56B06E6B9A}" destId="{24B7895E-2647-824B-BA64-A348F60414C0}" srcOrd="0" destOrd="0" parTransId="{53F7DBAC-79C2-684C-8866-477655E82DBE}" sibTransId="{6A2166D9-6602-C445-A000-1C98C587F460}"/>
    <dgm:cxn modelId="{16105264-AF16-B647-AF9F-0181681DFE06}" type="presOf" srcId="{1F70A5AC-E1A2-E84F-9B78-09648FBA817B}" destId="{F72602C4-C216-6C47-8283-AB160818DD6A}" srcOrd="0" destOrd="0" presId="urn:microsoft.com/office/officeart/2005/8/layout/chevron2"/>
    <dgm:cxn modelId="{E43B196B-9E22-7A44-8226-1AFCBC48C8C5}" type="presOf" srcId="{9994D0C5-00A1-B342-B695-8C4460C60ABB}" destId="{E0899923-E638-7742-BB13-3CCAC71E703D}" srcOrd="0" destOrd="0" presId="urn:microsoft.com/office/officeart/2005/8/layout/chevron2"/>
    <dgm:cxn modelId="{FBF3C16D-2248-4948-ADF4-C1D39C97092B}" type="presOf" srcId="{207E307B-42F2-A145-8DC0-68A7D1E9017F}" destId="{A06FA7D3-E0A2-9D4D-99F0-2CEB5A2B0ECA}" srcOrd="0" destOrd="0" presId="urn:microsoft.com/office/officeart/2005/8/layout/chevron2"/>
    <dgm:cxn modelId="{4CEA3E6E-228F-6F40-8231-19117F303A8B}" srcId="{E25A9EF6-242B-FF4E-81FD-7F5FD8EB6B2A}" destId="{39F1D106-3D03-7641-BE44-D9107EEFBFC7}" srcOrd="0" destOrd="0" parTransId="{2D225281-2DBF-C247-B481-B2CAEE1FF9F7}" sibTransId="{F1EBE67C-306C-2443-91DC-D8A9F2930D6A}"/>
    <dgm:cxn modelId="{20A40074-D8F4-0944-B542-6A73088A00BB}" srcId="{1F70A5AC-E1A2-E84F-9B78-09648FBA817B}" destId="{207E307B-42F2-A145-8DC0-68A7D1E9017F}" srcOrd="0" destOrd="0" parTransId="{F4ADC43B-DEAC-5147-8DE5-1F89B9A66C8C}" sibTransId="{8B29CB4F-BCB5-3B44-A285-694A2054A1F0}"/>
    <dgm:cxn modelId="{2B6B9C74-B1ED-1A46-95F0-A0CC61525FF8}" type="presOf" srcId="{5C4F51DE-D722-BF4D-8A4B-1996E842F829}" destId="{C3C791A1-E3E5-AA4A-B851-26AFED7A959F}" srcOrd="0" destOrd="0" presId="urn:microsoft.com/office/officeart/2005/8/layout/chevron2"/>
    <dgm:cxn modelId="{FF8C1775-8EA8-3D47-8E3C-00F058553808}" srcId="{40DFA3B2-6D52-DC44-A5AD-B6E115A8601D}" destId="{E25A9EF6-242B-FF4E-81FD-7F5FD8EB6B2A}" srcOrd="5" destOrd="0" parTransId="{0EE89D95-4B79-534E-AC72-5C90E52E0A48}" sibTransId="{B041C011-82BA-894D-9FD7-7589E12168F6}"/>
    <dgm:cxn modelId="{84381576-0531-D140-BD77-F49B22E3EF45}" type="presOf" srcId="{0430BDFD-D1E8-BB43-AD97-7F56B06E6B9A}" destId="{729FEA82-FA47-0A40-BB91-68448BB2BFE8}" srcOrd="0" destOrd="0" presId="urn:microsoft.com/office/officeart/2005/8/layout/chevron2"/>
    <dgm:cxn modelId="{C1997A90-D6D9-3148-93C5-FC33E55028C6}" srcId="{59C90634-E420-6A44-BD4B-32353F748D47}" destId="{E6A6BE98-2A3F-0744-BE2B-91A73B77DEA7}" srcOrd="0" destOrd="0" parTransId="{48861BB3-7D5C-4049-8D1D-CFA515F2A260}" sibTransId="{934044F4-FC51-464F-ADBF-65B5C8BCE400}"/>
    <dgm:cxn modelId="{A417149C-39DB-DB44-825E-66BCB244CAB0}" srcId="{40DFA3B2-6D52-DC44-A5AD-B6E115A8601D}" destId="{59C90634-E420-6A44-BD4B-32353F748D47}" srcOrd="1" destOrd="0" parTransId="{F28545FF-9095-B944-8998-2D12EDA2ADE6}" sibTransId="{BB8DD86F-16FE-6847-8DAC-8E00C272C85F}"/>
    <dgm:cxn modelId="{0B347AA0-72FD-A141-B14A-3D834172753B}" type="presOf" srcId="{24B7895E-2647-824B-BA64-A348F60414C0}" destId="{34AF2322-E815-BB4D-BC20-156E3ED243C7}" srcOrd="0" destOrd="0" presId="urn:microsoft.com/office/officeart/2005/8/layout/chevron2"/>
    <dgm:cxn modelId="{6E4AC3B0-FD0E-5F4A-9EED-0967FCAB515E}" srcId="{40DFA3B2-6D52-DC44-A5AD-B6E115A8601D}" destId="{1F70A5AC-E1A2-E84F-9B78-09648FBA817B}" srcOrd="0" destOrd="0" parTransId="{F79BB8F8-4505-1B4B-A274-AF3463C538F7}" sibTransId="{50305EE2-346B-8B43-AE75-DE38E5DCE732}"/>
    <dgm:cxn modelId="{6FB084B3-8397-AC44-B77C-3E1F4A9BE4F8}" srcId="{D0892E65-48A0-1F44-A29D-C0DF29120945}" destId="{9994D0C5-00A1-B342-B695-8C4460C60ABB}" srcOrd="0" destOrd="0" parTransId="{F1F70AEB-5966-0643-BD46-9A206F23F13D}" sibTransId="{A3510A84-08FC-1C49-AB1A-87A2F3EE9334}"/>
    <dgm:cxn modelId="{EF3F5FCA-59F2-894D-8E12-BC42DF5988C2}" type="presOf" srcId="{40DFA3B2-6D52-DC44-A5AD-B6E115A8601D}" destId="{7129E848-F243-C342-8A41-6DAF5C3686D4}" srcOrd="0" destOrd="0" presId="urn:microsoft.com/office/officeart/2005/8/layout/chevron2"/>
    <dgm:cxn modelId="{54DD25D2-D766-7F4C-86D8-0DF7E60C7BCE}" type="presOf" srcId="{59C90634-E420-6A44-BD4B-32353F748D47}" destId="{5209BDB1-F3C2-8441-A1FE-5E6B2A984935}" srcOrd="0" destOrd="0" presId="urn:microsoft.com/office/officeart/2005/8/layout/chevron2"/>
    <dgm:cxn modelId="{858152DF-645B-4B44-A19C-77A600BCDEBD}" type="presOf" srcId="{D0892E65-48A0-1F44-A29D-C0DF29120945}" destId="{4D573E90-A77B-1C4B-AA14-24FD3D630B78}" srcOrd="0" destOrd="0" presId="urn:microsoft.com/office/officeart/2005/8/layout/chevron2"/>
    <dgm:cxn modelId="{50EB44E8-DFCF-9B43-9B65-6027DC3A3290}" srcId="{40DFA3B2-6D52-DC44-A5AD-B6E115A8601D}" destId="{5C4F51DE-D722-BF4D-8A4B-1996E842F829}" srcOrd="3" destOrd="0" parTransId="{E6501BCD-428E-BB45-B6E5-86170061A120}" sibTransId="{F8DC900D-A18F-2F4C-A43E-E64436FDF4FE}"/>
    <dgm:cxn modelId="{498E4FF6-66F7-6545-A54C-5180AB1E8B3E}" type="presOf" srcId="{39F1D106-3D03-7641-BE44-D9107EEFBFC7}" destId="{11BC0513-6087-9642-8927-5AAC9E63AA62}" srcOrd="0" destOrd="0" presId="urn:microsoft.com/office/officeart/2005/8/layout/chevron2"/>
    <dgm:cxn modelId="{EB0D11E5-6219-6D4A-B8DF-B0744088A9E2}" type="presParOf" srcId="{7129E848-F243-C342-8A41-6DAF5C3686D4}" destId="{C580D6BE-1CE1-6B40-927B-5535E8363D7A}" srcOrd="0" destOrd="0" presId="urn:microsoft.com/office/officeart/2005/8/layout/chevron2"/>
    <dgm:cxn modelId="{06CCF904-6DA3-5A40-91ED-191EB85F32BA}" type="presParOf" srcId="{C580D6BE-1CE1-6B40-927B-5535E8363D7A}" destId="{F72602C4-C216-6C47-8283-AB160818DD6A}" srcOrd="0" destOrd="0" presId="urn:microsoft.com/office/officeart/2005/8/layout/chevron2"/>
    <dgm:cxn modelId="{D75F59F3-092A-3043-B117-F331BFC8DC8F}" type="presParOf" srcId="{C580D6BE-1CE1-6B40-927B-5535E8363D7A}" destId="{A06FA7D3-E0A2-9D4D-99F0-2CEB5A2B0ECA}" srcOrd="1" destOrd="0" presId="urn:microsoft.com/office/officeart/2005/8/layout/chevron2"/>
    <dgm:cxn modelId="{42723500-1056-8D42-A9A8-C803B19E27BC}" type="presParOf" srcId="{7129E848-F243-C342-8A41-6DAF5C3686D4}" destId="{D09D24FD-D281-DA43-B0E4-549E40CA37B2}" srcOrd="1" destOrd="0" presId="urn:microsoft.com/office/officeart/2005/8/layout/chevron2"/>
    <dgm:cxn modelId="{595690F1-87C9-1644-A4F7-C85D3C552027}" type="presParOf" srcId="{7129E848-F243-C342-8A41-6DAF5C3686D4}" destId="{B5950E38-D76C-994E-A2A1-9A4916A47133}" srcOrd="2" destOrd="0" presId="urn:microsoft.com/office/officeart/2005/8/layout/chevron2"/>
    <dgm:cxn modelId="{49F027AA-7B2C-7D4F-BDB8-CF9E8D93DB3F}" type="presParOf" srcId="{B5950E38-D76C-994E-A2A1-9A4916A47133}" destId="{5209BDB1-F3C2-8441-A1FE-5E6B2A984935}" srcOrd="0" destOrd="0" presId="urn:microsoft.com/office/officeart/2005/8/layout/chevron2"/>
    <dgm:cxn modelId="{91AC16C8-096D-D94A-AAE6-27CFB1068423}" type="presParOf" srcId="{B5950E38-D76C-994E-A2A1-9A4916A47133}" destId="{D5EDDF8F-73EE-174E-8254-F9187BE88D40}" srcOrd="1" destOrd="0" presId="urn:microsoft.com/office/officeart/2005/8/layout/chevron2"/>
    <dgm:cxn modelId="{E4B9C82C-385B-AC40-8F14-3004C051E867}" type="presParOf" srcId="{7129E848-F243-C342-8A41-6DAF5C3686D4}" destId="{DEF36E13-D201-4941-A349-397192A35397}" srcOrd="3" destOrd="0" presId="urn:microsoft.com/office/officeart/2005/8/layout/chevron2"/>
    <dgm:cxn modelId="{123FD766-A7CA-C94F-BF8E-2BE1C64071B7}" type="presParOf" srcId="{7129E848-F243-C342-8A41-6DAF5C3686D4}" destId="{1C4096A0-7CE6-8F45-97E4-156CB8B3C2EB}" srcOrd="4" destOrd="0" presId="urn:microsoft.com/office/officeart/2005/8/layout/chevron2"/>
    <dgm:cxn modelId="{8114B247-C2FF-6740-B337-E57761A52C92}" type="presParOf" srcId="{1C4096A0-7CE6-8F45-97E4-156CB8B3C2EB}" destId="{4D573E90-A77B-1C4B-AA14-24FD3D630B78}" srcOrd="0" destOrd="0" presId="urn:microsoft.com/office/officeart/2005/8/layout/chevron2"/>
    <dgm:cxn modelId="{6B2DA9C0-18C5-8A41-8750-60EF291EF615}" type="presParOf" srcId="{1C4096A0-7CE6-8F45-97E4-156CB8B3C2EB}" destId="{E0899923-E638-7742-BB13-3CCAC71E703D}" srcOrd="1" destOrd="0" presId="urn:microsoft.com/office/officeart/2005/8/layout/chevron2"/>
    <dgm:cxn modelId="{96AB1EF8-0C09-854D-989C-856B4B3B0D76}" type="presParOf" srcId="{7129E848-F243-C342-8A41-6DAF5C3686D4}" destId="{8ED2448A-29C6-5845-BEBE-C491BFB7960E}" srcOrd="5" destOrd="0" presId="urn:microsoft.com/office/officeart/2005/8/layout/chevron2"/>
    <dgm:cxn modelId="{CD4E306A-9481-444B-BA69-9182B5EA134D}" type="presParOf" srcId="{7129E848-F243-C342-8A41-6DAF5C3686D4}" destId="{5301BA5A-2611-A244-9664-F6C8FD04EFD7}" srcOrd="6" destOrd="0" presId="urn:microsoft.com/office/officeart/2005/8/layout/chevron2"/>
    <dgm:cxn modelId="{8CD7A034-6F53-3049-9CF6-2D514BD251A1}" type="presParOf" srcId="{5301BA5A-2611-A244-9664-F6C8FD04EFD7}" destId="{C3C791A1-E3E5-AA4A-B851-26AFED7A959F}" srcOrd="0" destOrd="0" presId="urn:microsoft.com/office/officeart/2005/8/layout/chevron2"/>
    <dgm:cxn modelId="{0F504610-2A89-A142-A5B7-9792ECC2521B}" type="presParOf" srcId="{5301BA5A-2611-A244-9664-F6C8FD04EFD7}" destId="{4CB10E8E-02C7-AA41-8021-2E7FC0C797E4}" srcOrd="1" destOrd="0" presId="urn:microsoft.com/office/officeart/2005/8/layout/chevron2"/>
    <dgm:cxn modelId="{69C16478-D624-AA49-9F4A-EFA63B728AE3}" type="presParOf" srcId="{7129E848-F243-C342-8A41-6DAF5C3686D4}" destId="{01FEE50B-9C05-494A-A245-DDC6525DEF8A}" srcOrd="7" destOrd="0" presId="urn:microsoft.com/office/officeart/2005/8/layout/chevron2"/>
    <dgm:cxn modelId="{37ABC559-0059-5344-ACFE-80BB3A10D187}" type="presParOf" srcId="{7129E848-F243-C342-8A41-6DAF5C3686D4}" destId="{B635855B-88A8-794D-929C-1D844E641CFC}" srcOrd="8" destOrd="0" presId="urn:microsoft.com/office/officeart/2005/8/layout/chevron2"/>
    <dgm:cxn modelId="{9FCBCE8B-BE18-9F42-AE1F-4FB9E6B47C1D}" type="presParOf" srcId="{B635855B-88A8-794D-929C-1D844E641CFC}" destId="{729FEA82-FA47-0A40-BB91-68448BB2BFE8}" srcOrd="0" destOrd="0" presId="urn:microsoft.com/office/officeart/2005/8/layout/chevron2"/>
    <dgm:cxn modelId="{DF600B16-A9C8-C446-8583-7E06C22CA899}" type="presParOf" srcId="{B635855B-88A8-794D-929C-1D844E641CFC}" destId="{34AF2322-E815-BB4D-BC20-156E3ED243C7}" srcOrd="1" destOrd="0" presId="urn:microsoft.com/office/officeart/2005/8/layout/chevron2"/>
    <dgm:cxn modelId="{E87BAF4B-35E6-CC41-9292-7EAA8F23EE1A}" type="presParOf" srcId="{7129E848-F243-C342-8A41-6DAF5C3686D4}" destId="{1F26BEEC-B8A4-0847-BBED-6DE5AC3A6A3E}" srcOrd="9" destOrd="0" presId="urn:microsoft.com/office/officeart/2005/8/layout/chevron2"/>
    <dgm:cxn modelId="{51CC3CD8-B817-E14A-A08A-1315249CA9F7}" type="presParOf" srcId="{7129E848-F243-C342-8A41-6DAF5C3686D4}" destId="{B646E6BE-BCD8-294C-AB67-239265BC44C3}" srcOrd="10" destOrd="0" presId="urn:microsoft.com/office/officeart/2005/8/layout/chevron2"/>
    <dgm:cxn modelId="{BA9673FD-09CF-044F-A227-C2DF5257EDA5}" type="presParOf" srcId="{B646E6BE-BCD8-294C-AB67-239265BC44C3}" destId="{7374A26C-9BCF-1F41-B60F-A8419B450B3B}" srcOrd="0" destOrd="0" presId="urn:microsoft.com/office/officeart/2005/8/layout/chevron2"/>
    <dgm:cxn modelId="{A52B7E45-2949-BA4E-9ED2-9EC1AC378735}" type="presParOf" srcId="{B646E6BE-BCD8-294C-AB67-239265BC44C3}" destId="{11BC0513-6087-9642-8927-5AAC9E63AA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20217-D3E5-A844-8E7E-764BEA308D9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C153932-7ACC-9C47-937F-DF0673BE9D37}">
      <dgm:prSet phldrT="[Text]"/>
      <dgm:spPr>
        <a:solidFill>
          <a:srgbClr val="660066"/>
        </a:solidFill>
        <a:ln>
          <a:solidFill>
            <a:srgbClr val="660066"/>
          </a:solidFill>
        </a:ln>
      </dgm:spPr>
      <dgm:t>
        <a:bodyPr/>
        <a:lstStyle/>
        <a:p>
          <a:r>
            <a:rPr lang="en-US" dirty="0"/>
            <a:t>Block-oriented device</a:t>
          </a:r>
        </a:p>
      </dgm:t>
    </dgm:pt>
    <dgm:pt modelId="{9EF17657-2D53-6E4E-8CAB-EC5F8CF96ED6}" type="parTrans" cxnId="{5F5E6650-A573-AF43-ABC0-0670E4E4AE14}">
      <dgm:prSet/>
      <dgm:spPr/>
      <dgm:t>
        <a:bodyPr/>
        <a:lstStyle/>
        <a:p>
          <a:endParaRPr lang="en-US"/>
        </a:p>
      </dgm:t>
    </dgm:pt>
    <dgm:pt modelId="{E90DF6D0-4F76-BC43-9CA8-847807333134}" type="sibTrans" cxnId="{5F5E6650-A573-AF43-ABC0-0670E4E4AE14}">
      <dgm:prSet/>
      <dgm:spPr/>
      <dgm:t>
        <a:bodyPr/>
        <a:lstStyle/>
        <a:p>
          <a:endParaRPr lang="en-US"/>
        </a:p>
      </dgm:t>
    </dgm:pt>
    <dgm:pt modelId="{CC511AA6-BB96-4F43-BCA6-A0079209B760}">
      <dgm:prSet/>
      <dgm:spPr>
        <a:ln>
          <a:solidFill>
            <a:srgbClr val="660066"/>
          </a:solidFill>
        </a:ln>
      </dgm:spPr>
      <dgm:t>
        <a:bodyPr/>
        <a:lstStyle/>
        <a:p>
          <a:r>
            <a:rPr lang="en-US" dirty="0"/>
            <a:t>Stores information in blocks that are usually of fixed size</a:t>
          </a:r>
        </a:p>
      </dgm:t>
    </dgm:pt>
    <dgm:pt modelId="{F2565789-AD54-2549-BE22-E68AFFDA6B71}" type="parTrans" cxnId="{C937E5A7-29DD-CE4C-AFA3-F7F5DD2FF35D}">
      <dgm:prSet/>
      <dgm:spPr/>
      <dgm:t>
        <a:bodyPr/>
        <a:lstStyle/>
        <a:p>
          <a:endParaRPr lang="en-US"/>
        </a:p>
      </dgm:t>
    </dgm:pt>
    <dgm:pt modelId="{6C3CE9AA-9B52-2247-9A27-3D6489FCD943}" type="sibTrans" cxnId="{C937E5A7-29DD-CE4C-AFA3-F7F5DD2FF35D}">
      <dgm:prSet/>
      <dgm:spPr/>
      <dgm:t>
        <a:bodyPr/>
        <a:lstStyle/>
        <a:p>
          <a:endParaRPr lang="en-US"/>
        </a:p>
      </dgm:t>
    </dgm:pt>
    <dgm:pt modelId="{35816FFE-669D-5A41-9AB9-441E04AC041D}">
      <dgm:prSet/>
      <dgm:spPr>
        <a:ln>
          <a:solidFill>
            <a:srgbClr val="660066"/>
          </a:solidFill>
        </a:ln>
      </dgm:spPr>
      <dgm:t>
        <a:bodyPr/>
        <a:lstStyle/>
        <a:p>
          <a:r>
            <a:rPr lang="en-US" dirty="0"/>
            <a:t>Transfers are made one block at a time</a:t>
          </a:r>
        </a:p>
      </dgm:t>
    </dgm:pt>
    <dgm:pt modelId="{CBAABDE0-61DA-4941-830C-5A873E62634B}" type="parTrans" cxnId="{BFEA3C28-333B-C24A-973F-B4D1A9315E40}">
      <dgm:prSet/>
      <dgm:spPr/>
      <dgm:t>
        <a:bodyPr/>
        <a:lstStyle/>
        <a:p>
          <a:endParaRPr lang="en-US"/>
        </a:p>
      </dgm:t>
    </dgm:pt>
    <dgm:pt modelId="{8D546DE8-A35D-5740-A69A-76D149EBFEC2}" type="sibTrans" cxnId="{BFEA3C28-333B-C24A-973F-B4D1A9315E40}">
      <dgm:prSet/>
      <dgm:spPr/>
      <dgm:t>
        <a:bodyPr/>
        <a:lstStyle/>
        <a:p>
          <a:endParaRPr lang="en-US"/>
        </a:p>
      </dgm:t>
    </dgm:pt>
    <dgm:pt modelId="{708D1822-DE68-B94F-8E3E-D683F111F8E1}">
      <dgm:prSet/>
      <dgm:spPr>
        <a:ln>
          <a:solidFill>
            <a:srgbClr val="660066"/>
          </a:solidFill>
        </a:ln>
      </dgm:spPr>
      <dgm:t>
        <a:bodyPr/>
        <a:lstStyle/>
        <a:p>
          <a:r>
            <a:rPr lang="en-US" dirty="0"/>
            <a:t>Possible to reference data by its block number</a:t>
          </a:r>
        </a:p>
      </dgm:t>
    </dgm:pt>
    <dgm:pt modelId="{34BBA205-9CF9-2F4D-A999-264B9476F2F0}" type="parTrans" cxnId="{61F4B37B-EE43-7F47-A933-20B66BA44903}">
      <dgm:prSet/>
      <dgm:spPr/>
      <dgm:t>
        <a:bodyPr/>
        <a:lstStyle/>
        <a:p>
          <a:endParaRPr lang="en-US"/>
        </a:p>
      </dgm:t>
    </dgm:pt>
    <dgm:pt modelId="{51BB88B6-69E2-E94D-B0E6-8BBE9C1987D6}" type="sibTrans" cxnId="{61F4B37B-EE43-7F47-A933-20B66BA44903}">
      <dgm:prSet/>
      <dgm:spPr/>
      <dgm:t>
        <a:bodyPr/>
        <a:lstStyle/>
        <a:p>
          <a:endParaRPr lang="en-US"/>
        </a:p>
      </dgm:t>
    </dgm:pt>
    <dgm:pt modelId="{18F75C78-792A-FB48-83B6-55F681B10416}">
      <dgm:prSet/>
      <dgm:spPr>
        <a:ln>
          <a:solidFill>
            <a:srgbClr val="660066"/>
          </a:solidFill>
        </a:ln>
      </dgm:spPr>
      <dgm:t>
        <a:bodyPr/>
        <a:lstStyle/>
        <a:p>
          <a:r>
            <a:rPr lang="en-US" dirty="0"/>
            <a:t>Disks and USB keys are examples</a:t>
          </a:r>
        </a:p>
      </dgm:t>
    </dgm:pt>
    <dgm:pt modelId="{F9C7BD2A-449B-6D4D-B3A5-72090AA6A3E2}" type="parTrans" cxnId="{9B1297D3-F838-1442-A905-FD63EDEC0C66}">
      <dgm:prSet/>
      <dgm:spPr/>
      <dgm:t>
        <a:bodyPr/>
        <a:lstStyle/>
        <a:p>
          <a:endParaRPr lang="en-US"/>
        </a:p>
      </dgm:t>
    </dgm:pt>
    <dgm:pt modelId="{3A33559F-C434-6240-97C6-169E146BE290}" type="sibTrans" cxnId="{9B1297D3-F838-1442-A905-FD63EDEC0C66}">
      <dgm:prSet/>
      <dgm:spPr/>
      <dgm:t>
        <a:bodyPr/>
        <a:lstStyle/>
        <a:p>
          <a:endParaRPr lang="en-US"/>
        </a:p>
      </dgm:t>
    </dgm:pt>
    <dgm:pt modelId="{6E99F7F7-D9AD-2B4E-A8AA-75E16357D739}">
      <dgm:prSet/>
      <dgm:spPr>
        <a:solidFill>
          <a:srgbClr val="660066"/>
        </a:solidFill>
        <a:ln>
          <a:solidFill>
            <a:srgbClr val="660066"/>
          </a:solidFill>
        </a:ln>
      </dgm:spPr>
      <dgm:t>
        <a:bodyPr/>
        <a:lstStyle/>
        <a:p>
          <a:r>
            <a:rPr lang="en-US" dirty="0"/>
            <a:t>Stream-oriented device</a:t>
          </a:r>
        </a:p>
      </dgm:t>
    </dgm:pt>
    <dgm:pt modelId="{F93B7D65-F4A9-8644-8C43-5A207F1358B5}" type="parTrans" cxnId="{BA94F3A1-F388-2343-85AB-7F149083346E}">
      <dgm:prSet/>
      <dgm:spPr/>
      <dgm:t>
        <a:bodyPr/>
        <a:lstStyle/>
        <a:p>
          <a:endParaRPr lang="en-US"/>
        </a:p>
      </dgm:t>
    </dgm:pt>
    <dgm:pt modelId="{E969FEE6-E086-9847-B548-46B9856A8F1D}" type="sibTrans" cxnId="{BA94F3A1-F388-2343-85AB-7F149083346E}">
      <dgm:prSet/>
      <dgm:spPr/>
      <dgm:t>
        <a:bodyPr/>
        <a:lstStyle/>
        <a:p>
          <a:endParaRPr lang="en-US"/>
        </a:p>
      </dgm:t>
    </dgm:pt>
    <dgm:pt modelId="{1EE56E89-8357-9244-854C-A0E394686133}">
      <dgm:prSet/>
      <dgm:spPr>
        <a:ln>
          <a:solidFill>
            <a:srgbClr val="660066"/>
          </a:solidFill>
        </a:ln>
      </dgm:spPr>
      <dgm:t>
        <a:bodyPr/>
        <a:lstStyle/>
        <a:p>
          <a:r>
            <a:rPr lang="en-US" dirty="0"/>
            <a:t>Transfers data in and out as a stream of bytes</a:t>
          </a:r>
        </a:p>
      </dgm:t>
    </dgm:pt>
    <dgm:pt modelId="{21446E13-F538-324E-BEE8-D49AE334A6B1}" type="parTrans" cxnId="{0E733604-6F7A-0741-8435-B38535DEBC8D}">
      <dgm:prSet/>
      <dgm:spPr/>
      <dgm:t>
        <a:bodyPr/>
        <a:lstStyle/>
        <a:p>
          <a:endParaRPr lang="en-US"/>
        </a:p>
      </dgm:t>
    </dgm:pt>
    <dgm:pt modelId="{DF3F49B1-775D-5F46-BB28-1B1AF0DDC396}" type="sibTrans" cxnId="{0E733604-6F7A-0741-8435-B38535DEBC8D}">
      <dgm:prSet/>
      <dgm:spPr/>
      <dgm:t>
        <a:bodyPr/>
        <a:lstStyle/>
        <a:p>
          <a:endParaRPr lang="en-US"/>
        </a:p>
      </dgm:t>
    </dgm:pt>
    <dgm:pt modelId="{13C33B87-A7CC-F540-BD43-FF7AA8A3451F}">
      <dgm:prSet/>
      <dgm:spPr>
        <a:ln>
          <a:solidFill>
            <a:srgbClr val="660066"/>
          </a:solidFill>
        </a:ln>
      </dgm:spPr>
      <dgm:t>
        <a:bodyPr/>
        <a:lstStyle/>
        <a:p>
          <a:r>
            <a:rPr lang="en-US" dirty="0"/>
            <a:t>No block structure</a:t>
          </a:r>
        </a:p>
      </dgm:t>
    </dgm:pt>
    <dgm:pt modelId="{44A9ABF1-7B8E-A446-B52D-4F202A41E109}" type="parTrans" cxnId="{1A18DA10-52E1-644D-8809-670410A2212C}">
      <dgm:prSet/>
      <dgm:spPr/>
      <dgm:t>
        <a:bodyPr/>
        <a:lstStyle/>
        <a:p>
          <a:endParaRPr lang="en-US"/>
        </a:p>
      </dgm:t>
    </dgm:pt>
    <dgm:pt modelId="{A78ADA71-5C91-7346-A2BC-E3EF9A308B97}" type="sibTrans" cxnId="{1A18DA10-52E1-644D-8809-670410A2212C}">
      <dgm:prSet/>
      <dgm:spPr/>
      <dgm:t>
        <a:bodyPr/>
        <a:lstStyle/>
        <a:p>
          <a:endParaRPr lang="en-US"/>
        </a:p>
      </dgm:t>
    </dgm:pt>
    <dgm:pt modelId="{8219F3B1-6DF8-3647-A00A-71521BAEC02F}">
      <dgm:prSet/>
      <dgm:spPr>
        <a:ln>
          <a:solidFill>
            <a:srgbClr val="660066"/>
          </a:solidFill>
        </a:ln>
      </dgm:spPr>
      <dgm:t>
        <a:bodyPr/>
        <a:lstStyle/>
        <a:p>
          <a:r>
            <a:rPr lang="en-US" dirty="0"/>
            <a:t>Terminals, printers, communications ports, mouse and other pointing devices, and most other devices that are not secondary storage are examples</a:t>
          </a:r>
        </a:p>
      </dgm:t>
    </dgm:pt>
    <dgm:pt modelId="{D8A41234-A999-5A4B-942B-F41203978BF0}" type="parTrans" cxnId="{11B5F17B-C72F-4D41-AA10-4988A57E97E3}">
      <dgm:prSet/>
      <dgm:spPr/>
      <dgm:t>
        <a:bodyPr/>
        <a:lstStyle/>
        <a:p>
          <a:endParaRPr lang="en-US"/>
        </a:p>
      </dgm:t>
    </dgm:pt>
    <dgm:pt modelId="{78DBCB5F-78F8-964C-9A4E-1FC7D8F27E40}" type="sibTrans" cxnId="{11B5F17B-C72F-4D41-AA10-4988A57E97E3}">
      <dgm:prSet/>
      <dgm:spPr/>
      <dgm:t>
        <a:bodyPr/>
        <a:lstStyle/>
        <a:p>
          <a:endParaRPr lang="en-US"/>
        </a:p>
      </dgm:t>
    </dgm:pt>
    <dgm:pt modelId="{8544D900-851D-424D-AB0D-A5C8F32FA9C4}" type="pres">
      <dgm:prSet presAssocID="{6BC20217-D3E5-A844-8E7E-764BEA308D9A}" presName="Name0" presStyleCnt="0">
        <dgm:presLayoutVars>
          <dgm:dir/>
          <dgm:animLvl val="lvl"/>
          <dgm:resizeHandles val="exact"/>
        </dgm:presLayoutVars>
      </dgm:prSet>
      <dgm:spPr/>
    </dgm:pt>
    <dgm:pt modelId="{655F0C8E-2F57-1B48-88CF-9BA6C43DE8A5}" type="pres">
      <dgm:prSet presAssocID="{6C153932-7ACC-9C47-937F-DF0673BE9D37}" presName="composite" presStyleCnt="0"/>
      <dgm:spPr/>
    </dgm:pt>
    <dgm:pt modelId="{E18F8A48-5720-0346-B2B8-49A7E40DE9EF}" type="pres">
      <dgm:prSet presAssocID="{6C153932-7ACC-9C47-937F-DF0673BE9D37}" presName="parTx" presStyleLbl="alignNode1" presStyleIdx="0" presStyleCnt="2">
        <dgm:presLayoutVars>
          <dgm:chMax val="0"/>
          <dgm:chPref val="0"/>
          <dgm:bulletEnabled val="1"/>
        </dgm:presLayoutVars>
      </dgm:prSet>
      <dgm:spPr/>
    </dgm:pt>
    <dgm:pt modelId="{EF9243D1-795A-B543-B766-255881B95357}" type="pres">
      <dgm:prSet presAssocID="{6C153932-7ACC-9C47-937F-DF0673BE9D37}" presName="desTx" presStyleLbl="alignAccFollowNode1" presStyleIdx="0" presStyleCnt="2">
        <dgm:presLayoutVars>
          <dgm:bulletEnabled val="1"/>
        </dgm:presLayoutVars>
      </dgm:prSet>
      <dgm:spPr/>
    </dgm:pt>
    <dgm:pt modelId="{C5614CA7-2ACA-C549-B2E5-52DF0D6877F9}" type="pres">
      <dgm:prSet presAssocID="{E90DF6D0-4F76-BC43-9CA8-847807333134}" presName="space" presStyleCnt="0"/>
      <dgm:spPr/>
    </dgm:pt>
    <dgm:pt modelId="{48A3A081-BC76-114E-9535-F319ABD24C2C}" type="pres">
      <dgm:prSet presAssocID="{6E99F7F7-D9AD-2B4E-A8AA-75E16357D739}" presName="composite" presStyleCnt="0"/>
      <dgm:spPr/>
    </dgm:pt>
    <dgm:pt modelId="{4E6C426E-8C06-154C-9D82-1A473EF28DDF}" type="pres">
      <dgm:prSet presAssocID="{6E99F7F7-D9AD-2B4E-A8AA-75E16357D739}" presName="parTx" presStyleLbl="alignNode1" presStyleIdx="1" presStyleCnt="2">
        <dgm:presLayoutVars>
          <dgm:chMax val="0"/>
          <dgm:chPref val="0"/>
          <dgm:bulletEnabled val="1"/>
        </dgm:presLayoutVars>
      </dgm:prSet>
      <dgm:spPr/>
    </dgm:pt>
    <dgm:pt modelId="{02ABA9CE-3BE0-1E40-BF7E-09642BD57E83}" type="pres">
      <dgm:prSet presAssocID="{6E99F7F7-D9AD-2B4E-A8AA-75E16357D739}" presName="desTx" presStyleLbl="alignAccFollowNode1" presStyleIdx="1" presStyleCnt="2">
        <dgm:presLayoutVars>
          <dgm:bulletEnabled val="1"/>
        </dgm:presLayoutVars>
      </dgm:prSet>
      <dgm:spPr/>
    </dgm:pt>
  </dgm:ptLst>
  <dgm:cxnLst>
    <dgm:cxn modelId="{0E733604-6F7A-0741-8435-B38535DEBC8D}" srcId="{6E99F7F7-D9AD-2B4E-A8AA-75E16357D739}" destId="{1EE56E89-8357-9244-854C-A0E394686133}" srcOrd="0" destOrd="0" parTransId="{21446E13-F538-324E-BEE8-D49AE334A6B1}" sibTransId="{DF3F49B1-775D-5F46-BB28-1B1AF0DDC396}"/>
    <dgm:cxn modelId="{1A18DA10-52E1-644D-8809-670410A2212C}" srcId="{6E99F7F7-D9AD-2B4E-A8AA-75E16357D739}" destId="{13C33B87-A7CC-F540-BD43-FF7AA8A3451F}" srcOrd="1" destOrd="0" parTransId="{44A9ABF1-7B8E-A446-B52D-4F202A41E109}" sibTransId="{A78ADA71-5C91-7346-A2BC-E3EF9A308B97}"/>
    <dgm:cxn modelId="{BFEA3C28-333B-C24A-973F-B4D1A9315E40}" srcId="{6C153932-7ACC-9C47-937F-DF0673BE9D37}" destId="{35816FFE-669D-5A41-9AB9-441E04AC041D}" srcOrd="1" destOrd="0" parTransId="{CBAABDE0-61DA-4941-830C-5A873E62634B}" sibTransId="{8D546DE8-A35D-5740-A69A-76D149EBFEC2}"/>
    <dgm:cxn modelId="{5B15036B-03EA-EB45-9CC3-9F18DA44E0AD}" type="presOf" srcId="{6BC20217-D3E5-A844-8E7E-764BEA308D9A}" destId="{8544D900-851D-424D-AB0D-A5C8F32FA9C4}" srcOrd="0" destOrd="0" presId="urn:microsoft.com/office/officeart/2005/8/layout/hList1"/>
    <dgm:cxn modelId="{5F5E6650-A573-AF43-ABC0-0670E4E4AE14}" srcId="{6BC20217-D3E5-A844-8E7E-764BEA308D9A}" destId="{6C153932-7ACC-9C47-937F-DF0673BE9D37}" srcOrd="0" destOrd="0" parTransId="{9EF17657-2D53-6E4E-8CAB-EC5F8CF96ED6}" sibTransId="{E90DF6D0-4F76-BC43-9CA8-847807333134}"/>
    <dgm:cxn modelId="{9ADD9776-90FF-8F41-B302-F687C1FD8360}" type="presOf" srcId="{1EE56E89-8357-9244-854C-A0E394686133}" destId="{02ABA9CE-3BE0-1E40-BF7E-09642BD57E83}" srcOrd="0" destOrd="0" presId="urn:microsoft.com/office/officeart/2005/8/layout/hList1"/>
    <dgm:cxn modelId="{61F4B37B-EE43-7F47-A933-20B66BA44903}" srcId="{6C153932-7ACC-9C47-937F-DF0673BE9D37}" destId="{708D1822-DE68-B94F-8E3E-D683F111F8E1}" srcOrd="2" destOrd="0" parTransId="{34BBA205-9CF9-2F4D-A999-264B9476F2F0}" sibTransId="{51BB88B6-69E2-E94D-B0E6-8BBE9C1987D6}"/>
    <dgm:cxn modelId="{11B5F17B-C72F-4D41-AA10-4988A57E97E3}" srcId="{6E99F7F7-D9AD-2B4E-A8AA-75E16357D739}" destId="{8219F3B1-6DF8-3647-A00A-71521BAEC02F}" srcOrd="2" destOrd="0" parTransId="{D8A41234-A999-5A4B-942B-F41203978BF0}" sibTransId="{78DBCB5F-78F8-964C-9A4E-1FC7D8F27E40}"/>
    <dgm:cxn modelId="{11804884-3259-CA4F-89DB-4310526DB5F2}" type="presOf" srcId="{8219F3B1-6DF8-3647-A00A-71521BAEC02F}" destId="{02ABA9CE-3BE0-1E40-BF7E-09642BD57E83}" srcOrd="0" destOrd="2" presId="urn:microsoft.com/office/officeart/2005/8/layout/hList1"/>
    <dgm:cxn modelId="{5E5D7599-A65D-3F44-8372-5555F080EFFD}" type="presOf" srcId="{13C33B87-A7CC-F540-BD43-FF7AA8A3451F}" destId="{02ABA9CE-3BE0-1E40-BF7E-09642BD57E83}" srcOrd="0" destOrd="1" presId="urn:microsoft.com/office/officeart/2005/8/layout/hList1"/>
    <dgm:cxn modelId="{BA94F3A1-F388-2343-85AB-7F149083346E}" srcId="{6BC20217-D3E5-A844-8E7E-764BEA308D9A}" destId="{6E99F7F7-D9AD-2B4E-A8AA-75E16357D739}" srcOrd="1" destOrd="0" parTransId="{F93B7D65-F4A9-8644-8C43-5A207F1358B5}" sibTransId="{E969FEE6-E086-9847-B548-46B9856A8F1D}"/>
    <dgm:cxn modelId="{7FC529A4-2DE2-5146-B538-480B9604046C}" type="presOf" srcId="{35816FFE-669D-5A41-9AB9-441E04AC041D}" destId="{EF9243D1-795A-B543-B766-255881B95357}" srcOrd="0" destOrd="1" presId="urn:microsoft.com/office/officeart/2005/8/layout/hList1"/>
    <dgm:cxn modelId="{C937E5A7-29DD-CE4C-AFA3-F7F5DD2FF35D}" srcId="{6C153932-7ACC-9C47-937F-DF0673BE9D37}" destId="{CC511AA6-BB96-4F43-BCA6-A0079209B760}" srcOrd="0" destOrd="0" parTransId="{F2565789-AD54-2549-BE22-E68AFFDA6B71}" sibTransId="{6C3CE9AA-9B52-2247-9A27-3D6489FCD943}"/>
    <dgm:cxn modelId="{292751AA-704C-8A4C-9B39-D247EF2CE77C}" type="presOf" srcId="{CC511AA6-BB96-4F43-BCA6-A0079209B760}" destId="{EF9243D1-795A-B543-B766-255881B95357}" srcOrd="0" destOrd="0" presId="urn:microsoft.com/office/officeart/2005/8/layout/hList1"/>
    <dgm:cxn modelId="{2C68ECB2-8456-374D-9C29-B48C66D87D85}" type="presOf" srcId="{6C153932-7ACC-9C47-937F-DF0673BE9D37}" destId="{E18F8A48-5720-0346-B2B8-49A7E40DE9EF}" srcOrd="0" destOrd="0" presId="urn:microsoft.com/office/officeart/2005/8/layout/hList1"/>
    <dgm:cxn modelId="{F53D5FC4-2FA3-8943-8788-7EAB4032329F}" type="presOf" srcId="{708D1822-DE68-B94F-8E3E-D683F111F8E1}" destId="{EF9243D1-795A-B543-B766-255881B95357}" srcOrd="0" destOrd="2" presId="urn:microsoft.com/office/officeart/2005/8/layout/hList1"/>
    <dgm:cxn modelId="{92233FCA-6C18-C443-9402-D127A34E9E38}" type="presOf" srcId="{18F75C78-792A-FB48-83B6-55F681B10416}" destId="{EF9243D1-795A-B543-B766-255881B95357}" srcOrd="0" destOrd="3" presId="urn:microsoft.com/office/officeart/2005/8/layout/hList1"/>
    <dgm:cxn modelId="{9B1297D3-F838-1442-A905-FD63EDEC0C66}" srcId="{6C153932-7ACC-9C47-937F-DF0673BE9D37}" destId="{18F75C78-792A-FB48-83B6-55F681B10416}" srcOrd="3" destOrd="0" parTransId="{F9C7BD2A-449B-6D4D-B3A5-72090AA6A3E2}" sibTransId="{3A33559F-C434-6240-97C6-169E146BE290}"/>
    <dgm:cxn modelId="{1F6397F0-9CE0-A446-9211-C444C5E0452F}" type="presOf" srcId="{6E99F7F7-D9AD-2B4E-A8AA-75E16357D739}" destId="{4E6C426E-8C06-154C-9D82-1A473EF28DDF}" srcOrd="0" destOrd="0" presId="urn:microsoft.com/office/officeart/2005/8/layout/hList1"/>
    <dgm:cxn modelId="{14C1C75D-63B6-774E-9579-61E8BBE5AAE2}" type="presParOf" srcId="{8544D900-851D-424D-AB0D-A5C8F32FA9C4}" destId="{655F0C8E-2F57-1B48-88CF-9BA6C43DE8A5}" srcOrd="0" destOrd="0" presId="urn:microsoft.com/office/officeart/2005/8/layout/hList1"/>
    <dgm:cxn modelId="{B4FEAEA1-EB72-8C48-A8CC-45FE8544280C}" type="presParOf" srcId="{655F0C8E-2F57-1B48-88CF-9BA6C43DE8A5}" destId="{E18F8A48-5720-0346-B2B8-49A7E40DE9EF}" srcOrd="0" destOrd="0" presId="urn:microsoft.com/office/officeart/2005/8/layout/hList1"/>
    <dgm:cxn modelId="{CB4CD843-B42F-6145-B872-F6E71D15D13B}" type="presParOf" srcId="{655F0C8E-2F57-1B48-88CF-9BA6C43DE8A5}" destId="{EF9243D1-795A-B543-B766-255881B95357}" srcOrd="1" destOrd="0" presId="urn:microsoft.com/office/officeart/2005/8/layout/hList1"/>
    <dgm:cxn modelId="{CFE246DB-60AC-EE4B-9BE2-3B326DDC09DD}" type="presParOf" srcId="{8544D900-851D-424D-AB0D-A5C8F32FA9C4}" destId="{C5614CA7-2ACA-C549-B2E5-52DF0D6877F9}" srcOrd="1" destOrd="0" presId="urn:microsoft.com/office/officeart/2005/8/layout/hList1"/>
    <dgm:cxn modelId="{613411D6-AEA8-4844-AE0B-0B720635DD04}" type="presParOf" srcId="{8544D900-851D-424D-AB0D-A5C8F32FA9C4}" destId="{48A3A081-BC76-114E-9535-F319ABD24C2C}" srcOrd="2" destOrd="0" presId="urn:microsoft.com/office/officeart/2005/8/layout/hList1"/>
    <dgm:cxn modelId="{22367527-41A0-BB47-A174-0BAB153EE2EE}" type="presParOf" srcId="{48A3A081-BC76-114E-9535-F319ABD24C2C}" destId="{4E6C426E-8C06-154C-9D82-1A473EF28DDF}" srcOrd="0" destOrd="0" presId="urn:microsoft.com/office/officeart/2005/8/layout/hList1"/>
    <dgm:cxn modelId="{2FCF51E2-734E-3E4C-A541-3E9FD0DD24B7}" type="presParOf" srcId="{48A3A081-BC76-114E-9535-F319ABD24C2C}" destId="{02ABA9CE-3BE0-1E40-BF7E-09642BD57E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9B0F0-A053-6A48-A5C4-2CAC6803C603}"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04283F98-1782-B546-97A3-B573F8168FA8}">
      <dgm:prSet phldrT="[Text]"/>
      <dgm:spPr/>
      <dgm:t>
        <a:bodyPr/>
        <a:lstStyle/>
        <a:p>
          <a:r>
            <a:rPr lang="en-US" dirty="0"/>
            <a:t>Design architectures share three characteristics:</a:t>
          </a:r>
        </a:p>
      </dgm:t>
    </dgm:pt>
    <dgm:pt modelId="{714065D3-EF8B-7147-9DC7-01EEA1A1D54D}" type="parTrans" cxnId="{94A586EA-84C6-2241-850C-9D6C353A1AEF}">
      <dgm:prSet/>
      <dgm:spPr/>
      <dgm:t>
        <a:bodyPr/>
        <a:lstStyle/>
        <a:p>
          <a:endParaRPr lang="en-US"/>
        </a:p>
      </dgm:t>
    </dgm:pt>
    <dgm:pt modelId="{3812E879-D69E-7C49-96B4-30ECFD84AF2C}" type="sibTrans" cxnId="{94A586EA-84C6-2241-850C-9D6C353A1AEF}">
      <dgm:prSet/>
      <dgm:spPr/>
      <dgm:t>
        <a:bodyPr/>
        <a:lstStyle/>
        <a:p>
          <a:endParaRPr lang="en-US"/>
        </a:p>
      </dgm:t>
    </dgm:pt>
    <dgm:pt modelId="{C21C886C-4955-7948-9662-2E9F8647B739}">
      <dgm:prSet custT="1"/>
      <dgm:spPr/>
      <dgm:t>
        <a:bodyPr/>
        <a:lstStyle/>
        <a:p>
          <a:r>
            <a:rPr lang="en-US" sz="1400" dirty="0"/>
            <a:t>RAID is a set of physical disk drives viewed by the operating system as a single logical drive</a:t>
          </a:r>
        </a:p>
      </dgm:t>
    </dgm:pt>
    <dgm:pt modelId="{67E6E4AD-DE09-D841-8897-EB31A9B4534F}" type="parTrans" cxnId="{2E3FFE48-8D1E-C946-A5BA-897087AD81D0}">
      <dgm:prSet/>
      <dgm:spPr/>
      <dgm:t>
        <a:bodyPr/>
        <a:lstStyle/>
        <a:p>
          <a:endParaRPr lang="en-US"/>
        </a:p>
      </dgm:t>
    </dgm:pt>
    <dgm:pt modelId="{36DFB653-CBD6-BF4D-8E1C-70119C005BF6}" type="sibTrans" cxnId="{2E3FFE48-8D1E-C946-A5BA-897087AD81D0}">
      <dgm:prSet/>
      <dgm:spPr>
        <a:solidFill>
          <a:srgbClr val="660066"/>
        </a:solidFill>
        <a:effectLst>
          <a:glow rad="101600">
            <a:schemeClr val="accent2">
              <a:alpha val="75000"/>
            </a:schemeClr>
          </a:glow>
          <a:softEdge rad="38100"/>
        </a:effectLst>
      </dgm:spPr>
      <dgm:t>
        <a:bodyPr/>
        <a:lstStyle/>
        <a:p>
          <a:endParaRPr lang="en-US"/>
        </a:p>
      </dgm:t>
    </dgm:pt>
    <dgm:pt modelId="{56A8334D-CC9F-4443-ABB3-EED837876C14}">
      <dgm:prSet custT="1"/>
      <dgm:spPr/>
      <dgm:t>
        <a:bodyPr/>
        <a:lstStyle/>
        <a:p>
          <a:r>
            <a:rPr lang="en-US" sz="1400" dirty="0"/>
            <a:t>Data are distributed across the physical drives of an array in a scheme known as striping</a:t>
          </a:r>
        </a:p>
      </dgm:t>
    </dgm:pt>
    <dgm:pt modelId="{7FEC567C-030B-5845-96D3-5536B73B9D2B}" type="parTrans" cxnId="{3D5D19B9-80BC-B940-A72A-3FA8E1E24DA8}">
      <dgm:prSet/>
      <dgm:spPr/>
      <dgm:t>
        <a:bodyPr/>
        <a:lstStyle/>
        <a:p>
          <a:endParaRPr lang="en-US"/>
        </a:p>
      </dgm:t>
    </dgm:pt>
    <dgm:pt modelId="{7F096F61-96A9-8449-B30E-D6877572DF77}" type="sibTrans" cxnId="{3D5D19B9-80BC-B940-A72A-3FA8E1E24DA8}">
      <dgm:prSet/>
      <dgm:spPr>
        <a:solidFill>
          <a:srgbClr val="660066"/>
        </a:solidFill>
        <a:effectLst>
          <a:glow rad="101600">
            <a:schemeClr val="accent2">
              <a:alpha val="75000"/>
            </a:schemeClr>
          </a:glow>
          <a:softEdge rad="38100"/>
        </a:effectLst>
      </dgm:spPr>
      <dgm:t>
        <a:bodyPr/>
        <a:lstStyle/>
        <a:p>
          <a:endParaRPr lang="en-US"/>
        </a:p>
      </dgm:t>
    </dgm:pt>
    <dgm:pt modelId="{5AF4FB94-E203-9941-908C-1D98442DD0DC}">
      <dgm:prSet custT="1"/>
      <dgm:spPr/>
      <dgm:t>
        <a:bodyPr/>
        <a:lstStyle/>
        <a:p>
          <a:r>
            <a:rPr lang="en-US" sz="1400" dirty="0"/>
            <a:t>Redundant disk capacity is used to store parity information, which guarantees data recoverability in case of a disk failure</a:t>
          </a:r>
        </a:p>
      </dgm:t>
    </dgm:pt>
    <dgm:pt modelId="{7B4C8023-BDFB-4742-A15F-3BFA0A936A0B}" type="parTrans" cxnId="{4EC42065-7C62-C943-8705-AB351D89DA89}">
      <dgm:prSet/>
      <dgm:spPr/>
      <dgm:t>
        <a:bodyPr/>
        <a:lstStyle/>
        <a:p>
          <a:endParaRPr lang="en-US"/>
        </a:p>
      </dgm:t>
    </dgm:pt>
    <dgm:pt modelId="{3EA5DB6F-B814-DE46-8E68-2F089B764518}" type="sibTrans" cxnId="{4EC42065-7C62-C943-8705-AB351D89DA89}">
      <dgm:prSet/>
      <dgm:spPr>
        <a:solidFill>
          <a:srgbClr val="660066"/>
        </a:solidFill>
        <a:effectLst>
          <a:glow rad="101600">
            <a:schemeClr val="accent2">
              <a:alpha val="75000"/>
            </a:schemeClr>
          </a:glow>
          <a:softEdge rad="38100"/>
        </a:effectLst>
      </dgm:spPr>
      <dgm:t>
        <a:bodyPr/>
        <a:lstStyle/>
        <a:p>
          <a:endParaRPr lang="en-US"/>
        </a:p>
      </dgm:t>
    </dgm:pt>
    <dgm:pt modelId="{9BA4650C-00B1-874F-9A00-7CD94E6343DF}" type="pres">
      <dgm:prSet presAssocID="{FD99B0F0-A053-6A48-A5C4-2CAC6803C603}" presName="Name0" presStyleCnt="0">
        <dgm:presLayoutVars>
          <dgm:chMax val="1"/>
          <dgm:dir/>
          <dgm:animLvl val="ctr"/>
          <dgm:resizeHandles val="exact"/>
        </dgm:presLayoutVars>
      </dgm:prSet>
      <dgm:spPr/>
    </dgm:pt>
    <dgm:pt modelId="{3025BB83-2A41-5D43-8FBC-BDA48E16B62E}" type="pres">
      <dgm:prSet presAssocID="{04283F98-1782-B546-97A3-B573F8168FA8}" presName="centerShape" presStyleLbl="node0" presStyleIdx="0" presStyleCnt="1" custLinFactNeighborX="1567" custLinFactNeighborY="-7944"/>
      <dgm:spPr/>
    </dgm:pt>
    <dgm:pt modelId="{F0ECC5BA-B2AE-EB4D-841F-101D1AFD4833}" type="pres">
      <dgm:prSet presAssocID="{C21C886C-4955-7948-9662-2E9F8647B739}" presName="node" presStyleLbl="node1" presStyleIdx="0" presStyleCnt="3" custScaleX="193849">
        <dgm:presLayoutVars>
          <dgm:bulletEnabled val="1"/>
        </dgm:presLayoutVars>
      </dgm:prSet>
      <dgm:spPr/>
    </dgm:pt>
    <dgm:pt modelId="{3B3611D0-FA5A-1647-9883-7786E9183578}" type="pres">
      <dgm:prSet presAssocID="{C21C886C-4955-7948-9662-2E9F8647B739}" presName="dummy" presStyleCnt="0"/>
      <dgm:spPr/>
    </dgm:pt>
    <dgm:pt modelId="{98F89655-7812-ED49-B6F7-5A03ADD378C3}" type="pres">
      <dgm:prSet presAssocID="{36DFB653-CBD6-BF4D-8E1C-70119C005BF6}" presName="sibTrans" presStyleLbl="sibTrans2D1" presStyleIdx="0" presStyleCnt="3"/>
      <dgm:spPr/>
    </dgm:pt>
    <dgm:pt modelId="{5E167099-31A5-5442-AFA2-F77104F37352}" type="pres">
      <dgm:prSet presAssocID="{56A8334D-CC9F-4443-ABB3-EED837876C14}" presName="node" presStyleLbl="node1" presStyleIdx="1" presStyleCnt="3" custScaleX="168059" custScaleY="142497">
        <dgm:presLayoutVars>
          <dgm:bulletEnabled val="1"/>
        </dgm:presLayoutVars>
      </dgm:prSet>
      <dgm:spPr/>
    </dgm:pt>
    <dgm:pt modelId="{0592F736-2BF9-3840-8D71-A88D0548A299}" type="pres">
      <dgm:prSet presAssocID="{56A8334D-CC9F-4443-ABB3-EED837876C14}" presName="dummy" presStyleCnt="0"/>
      <dgm:spPr/>
    </dgm:pt>
    <dgm:pt modelId="{ED29189C-FEBF-5D43-9AE1-09F1543B00F5}" type="pres">
      <dgm:prSet presAssocID="{7F096F61-96A9-8449-B30E-D6877572DF77}" presName="sibTrans" presStyleLbl="sibTrans2D1" presStyleIdx="1" presStyleCnt="3"/>
      <dgm:spPr/>
    </dgm:pt>
    <dgm:pt modelId="{729DF47F-7ACD-6547-A7C6-4776125E4E24}" type="pres">
      <dgm:prSet presAssocID="{5AF4FB94-E203-9941-908C-1D98442DD0DC}" presName="node" presStyleLbl="node1" presStyleIdx="2" presStyleCnt="3" custScaleX="222159" custScaleY="129990">
        <dgm:presLayoutVars>
          <dgm:bulletEnabled val="1"/>
        </dgm:presLayoutVars>
      </dgm:prSet>
      <dgm:spPr/>
    </dgm:pt>
    <dgm:pt modelId="{EA44F72E-F6EB-3847-B8CF-F38DD9D5B316}" type="pres">
      <dgm:prSet presAssocID="{5AF4FB94-E203-9941-908C-1D98442DD0DC}" presName="dummy" presStyleCnt="0"/>
      <dgm:spPr/>
    </dgm:pt>
    <dgm:pt modelId="{49509A77-E9B9-3643-9870-F7859BB971F0}" type="pres">
      <dgm:prSet presAssocID="{3EA5DB6F-B814-DE46-8E68-2F089B764518}" presName="sibTrans" presStyleLbl="sibTrans2D1" presStyleIdx="2" presStyleCnt="3"/>
      <dgm:spPr/>
    </dgm:pt>
  </dgm:ptLst>
  <dgm:cxnLst>
    <dgm:cxn modelId="{4948B32C-04F3-0A42-BECB-53B93DCA810E}" type="presOf" srcId="{04283F98-1782-B546-97A3-B573F8168FA8}" destId="{3025BB83-2A41-5D43-8FBC-BDA48E16B62E}" srcOrd="0" destOrd="0" presId="urn:microsoft.com/office/officeart/2005/8/layout/radial6"/>
    <dgm:cxn modelId="{4EC42065-7C62-C943-8705-AB351D89DA89}" srcId="{04283F98-1782-B546-97A3-B573F8168FA8}" destId="{5AF4FB94-E203-9941-908C-1D98442DD0DC}" srcOrd="2" destOrd="0" parTransId="{7B4C8023-BDFB-4742-A15F-3BFA0A936A0B}" sibTransId="{3EA5DB6F-B814-DE46-8E68-2F089B764518}"/>
    <dgm:cxn modelId="{F8752265-5D1D-4844-823B-5162E6340BF4}" type="presOf" srcId="{3EA5DB6F-B814-DE46-8E68-2F089B764518}" destId="{49509A77-E9B9-3643-9870-F7859BB971F0}" srcOrd="0" destOrd="0" presId="urn:microsoft.com/office/officeart/2005/8/layout/radial6"/>
    <dgm:cxn modelId="{2E3FFE48-8D1E-C946-A5BA-897087AD81D0}" srcId="{04283F98-1782-B546-97A3-B573F8168FA8}" destId="{C21C886C-4955-7948-9662-2E9F8647B739}" srcOrd="0" destOrd="0" parTransId="{67E6E4AD-DE09-D841-8897-EB31A9B4534F}" sibTransId="{36DFB653-CBD6-BF4D-8E1C-70119C005BF6}"/>
    <dgm:cxn modelId="{22BEC574-EE28-034A-9851-3C156FF7D54A}" type="presOf" srcId="{5AF4FB94-E203-9941-908C-1D98442DD0DC}" destId="{729DF47F-7ACD-6547-A7C6-4776125E4E24}" srcOrd="0" destOrd="0" presId="urn:microsoft.com/office/officeart/2005/8/layout/radial6"/>
    <dgm:cxn modelId="{477DAA8F-A3B5-6F4D-A772-E16559D05779}" type="presOf" srcId="{C21C886C-4955-7948-9662-2E9F8647B739}" destId="{F0ECC5BA-B2AE-EB4D-841F-101D1AFD4833}" srcOrd="0" destOrd="0" presId="urn:microsoft.com/office/officeart/2005/8/layout/radial6"/>
    <dgm:cxn modelId="{33FFED9B-BC19-1C45-B687-AEA5D92920AB}" type="presOf" srcId="{56A8334D-CC9F-4443-ABB3-EED837876C14}" destId="{5E167099-31A5-5442-AFA2-F77104F37352}" srcOrd="0" destOrd="0" presId="urn:microsoft.com/office/officeart/2005/8/layout/radial6"/>
    <dgm:cxn modelId="{C95E16A8-0C26-2147-B900-185AC4268879}" type="presOf" srcId="{FD99B0F0-A053-6A48-A5C4-2CAC6803C603}" destId="{9BA4650C-00B1-874F-9A00-7CD94E6343DF}" srcOrd="0" destOrd="0" presId="urn:microsoft.com/office/officeart/2005/8/layout/radial6"/>
    <dgm:cxn modelId="{652B2FA8-AD7E-4C41-92C1-F250BAB70BCF}" type="presOf" srcId="{36DFB653-CBD6-BF4D-8E1C-70119C005BF6}" destId="{98F89655-7812-ED49-B6F7-5A03ADD378C3}" srcOrd="0" destOrd="0" presId="urn:microsoft.com/office/officeart/2005/8/layout/radial6"/>
    <dgm:cxn modelId="{3D5D19B9-80BC-B940-A72A-3FA8E1E24DA8}" srcId="{04283F98-1782-B546-97A3-B573F8168FA8}" destId="{56A8334D-CC9F-4443-ABB3-EED837876C14}" srcOrd="1" destOrd="0" parTransId="{7FEC567C-030B-5845-96D3-5536B73B9D2B}" sibTransId="{7F096F61-96A9-8449-B30E-D6877572DF77}"/>
    <dgm:cxn modelId="{65C01FE7-B5EC-9540-BAAE-4EF4B46FE099}" type="presOf" srcId="{7F096F61-96A9-8449-B30E-D6877572DF77}" destId="{ED29189C-FEBF-5D43-9AE1-09F1543B00F5}" srcOrd="0" destOrd="0" presId="urn:microsoft.com/office/officeart/2005/8/layout/radial6"/>
    <dgm:cxn modelId="{94A586EA-84C6-2241-850C-9D6C353A1AEF}" srcId="{FD99B0F0-A053-6A48-A5C4-2CAC6803C603}" destId="{04283F98-1782-B546-97A3-B573F8168FA8}" srcOrd="0" destOrd="0" parTransId="{714065D3-EF8B-7147-9DC7-01EEA1A1D54D}" sibTransId="{3812E879-D69E-7C49-96B4-30ECFD84AF2C}"/>
    <dgm:cxn modelId="{34BD6C89-4584-E249-B2B2-9344F3508CA5}" type="presParOf" srcId="{9BA4650C-00B1-874F-9A00-7CD94E6343DF}" destId="{3025BB83-2A41-5D43-8FBC-BDA48E16B62E}" srcOrd="0" destOrd="0" presId="urn:microsoft.com/office/officeart/2005/8/layout/radial6"/>
    <dgm:cxn modelId="{7C77D74C-7DA9-DF49-A5D0-238C7DBA4BA0}" type="presParOf" srcId="{9BA4650C-00B1-874F-9A00-7CD94E6343DF}" destId="{F0ECC5BA-B2AE-EB4D-841F-101D1AFD4833}" srcOrd="1" destOrd="0" presId="urn:microsoft.com/office/officeart/2005/8/layout/radial6"/>
    <dgm:cxn modelId="{FC1C0B99-DEC6-764F-A50B-DAD6DCBD199E}" type="presParOf" srcId="{9BA4650C-00B1-874F-9A00-7CD94E6343DF}" destId="{3B3611D0-FA5A-1647-9883-7786E9183578}" srcOrd="2" destOrd="0" presId="urn:microsoft.com/office/officeart/2005/8/layout/radial6"/>
    <dgm:cxn modelId="{28E2502A-06FE-0441-8FC7-AF00C0DEA933}" type="presParOf" srcId="{9BA4650C-00B1-874F-9A00-7CD94E6343DF}" destId="{98F89655-7812-ED49-B6F7-5A03ADD378C3}" srcOrd="3" destOrd="0" presId="urn:microsoft.com/office/officeart/2005/8/layout/radial6"/>
    <dgm:cxn modelId="{63263CB6-4288-764F-B540-51C82D4BF36B}" type="presParOf" srcId="{9BA4650C-00B1-874F-9A00-7CD94E6343DF}" destId="{5E167099-31A5-5442-AFA2-F77104F37352}" srcOrd="4" destOrd="0" presId="urn:microsoft.com/office/officeart/2005/8/layout/radial6"/>
    <dgm:cxn modelId="{09EE42AC-2B5F-384B-8D04-2375A99C6E6F}" type="presParOf" srcId="{9BA4650C-00B1-874F-9A00-7CD94E6343DF}" destId="{0592F736-2BF9-3840-8D71-A88D0548A299}" srcOrd="5" destOrd="0" presId="urn:microsoft.com/office/officeart/2005/8/layout/radial6"/>
    <dgm:cxn modelId="{C94E0A81-402C-AB46-AEB0-F60E3DA23304}" type="presParOf" srcId="{9BA4650C-00B1-874F-9A00-7CD94E6343DF}" destId="{ED29189C-FEBF-5D43-9AE1-09F1543B00F5}" srcOrd="6" destOrd="0" presId="urn:microsoft.com/office/officeart/2005/8/layout/radial6"/>
    <dgm:cxn modelId="{839BD372-9CF2-D643-B9B3-78BC948FB357}" type="presParOf" srcId="{9BA4650C-00B1-874F-9A00-7CD94E6343DF}" destId="{729DF47F-7ACD-6547-A7C6-4776125E4E24}" srcOrd="7" destOrd="0" presId="urn:microsoft.com/office/officeart/2005/8/layout/radial6"/>
    <dgm:cxn modelId="{D8DF1B01-C0C3-C140-B1D5-6B1CF8D0915A}" type="presParOf" srcId="{9BA4650C-00B1-874F-9A00-7CD94E6343DF}" destId="{EA44F72E-F6EB-3847-B8CF-F38DD9D5B316}" srcOrd="8" destOrd="0" presId="urn:microsoft.com/office/officeart/2005/8/layout/radial6"/>
    <dgm:cxn modelId="{75C28165-F7C7-064D-8F68-9B376DD558EE}" type="presParOf" srcId="{9BA4650C-00B1-874F-9A00-7CD94E6343DF}" destId="{49509A77-E9B9-3643-9870-F7859BB971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E23643-239F-704D-9174-375EC0C99BFB}"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E339C726-30C1-4247-B54C-41E7A51C97E5}">
      <dgm:prSet phldrT="[Text]"/>
      <dgm:spPr>
        <a:solidFill>
          <a:srgbClr val="660066"/>
        </a:solidFill>
        <a:effectLst>
          <a:glow rad="101600">
            <a:schemeClr val="accent2">
              <a:alpha val="75000"/>
            </a:schemeClr>
          </a:glow>
        </a:effectLst>
      </dgm:spPr>
      <dgm:t>
        <a:bodyPr/>
        <a:lstStyle/>
        <a:p>
          <a:r>
            <a:rPr lang="en-NZ" dirty="0"/>
            <a:t>When an I/O request is made for a particular sector, a check is made to determine if the sector is in the disk cache</a:t>
          </a:r>
          <a:endParaRPr lang="en-US" dirty="0"/>
        </a:p>
      </dgm:t>
    </dgm:pt>
    <dgm:pt modelId="{BEBD9205-419E-3941-9C8A-2518EF1625EF}" type="parTrans" cxnId="{D1437C7A-974C-0040-BCDC-D5B6A13C80D1}">
      <dgm:prSet/>
      <dgm:spPr/>
      <dgm:t>
        <a:bodyPr/>
        <a:lstStyle/>
        <a:p>
          <a:endParaRPr lang="en-US"/>
        </a:p>
      </dgm:t>
    </dgm:pt>
    <dgm:pt modelId="{63D0AC24-DAB7-6045-A2F1-82D3F976336D}" type="sibTrans" cxnId="{D1437C7A-974C-0040-BCDC-D5B6A13C80D1}">
      <dgm:prSet/>
      <dgm:spPr/>
      <dgm:t>
        <a:bodyPr/>
        <a:lstStyle/>
        <a:p>
          <a:endParaRPr lang="en-US"/>
        </a:p>
      </dgm:t>
    </dgm:pt>
    <dgm:pt modelId="{6125D627-D40F-2741-9F28-46F703BC210C}">
      <dgm:prSet phldrT="[Text]"/>
      <dgm:spPr>
        <a:solidFill>
          <a:srgbClr val="660066"/>
        </a:solidFill>
      </dgm:spPr>
      <dgm:t>
        <a:bodyPr/>
        <a:lstStyle/>
        <a:p>
          <a:r>
            <a:rPr lang="en-NZ" dirty="0"/>
            <a:t>If YES</a:t>
          </a:r>
          <a:endParaRPr lang="en-US" dirty="0"/>
        </a:p>
      </dgm:t>
    </dgm:pt>
    <dgm:pt modelId="{1D22DB38-8FBF-054A-BCB0-D289130A0A0A}" type="parTrans" cxnId="{BAF0654F-567B-A845-AFB0-7B93CB7C39F1}">
      <dgm:prSet/>
      <dgm:spPr>
        <a:ln>
          <a:solidFill>
            <a:srgbClr val="660066"/>
          </a:solidFill>
        </a:ln>
      </dgm:spPr>
      <dgm:t>
        <a:bodyPr/>
        <a:lstStyle/>
        <a:p>
          <a:endParaRPr lang="en-US"/>
        </a:p>
      </dgm:t>
    </dgm:pt>
    <dgm:pt modelId="{4BC44360-EBD3-C14D-9EE9-B79B59607E1C}" type="sibTrans" cxnId="{BAF0654F-567B-A845-AFB0-7B93CB7C39F1}">
      <dgm:prSet/>
      <dgm:spPr/>
      <dgm:t>
        <a:bodyPr/>
        <a:lstStyle/>
        <a:p>
          <a:endParaRPr lang="en-US"/>
        </a:p>
      </dgm:t>
    </dgm:pt>
    <dgm:pt modelId="{ABB40615-2FC6-544E-8172-70D3CA0D2D22}">
      <dgm:prSet phldrT="[Text]"/>
      <dgm:spPr>
        <a:solidFill>
          <a:srgbClr val="660066"/>
        </a:solidFill>
      </dgm:spPr>
      <dgm:t>
        <a:bodyPr/>
        <a:lstStyle/>
        <a:p>
          <a:r>
            <a:rPr lang="en-NZ" dirty="0"/>
            <a:t>The request is satisfied via the cache</a:t>
          </a:r>
          <a:endParaRPr lang="en-US" dirty="0"/>
        </a:p>
      </dgm:t>
    </dgm:pt>
    <dgm:pt modelId="{BF855875-DA89-A44C-91D2-AAA4F5C43743}" type="parTrans" cxnId="{6BD8AAC7-2104-8647-9A3F-A0384AD5FFF3}">
      <dgm:prSet/>
      <dgm:spPr>
        <a:ln>
          <a:solidFill>
            <a:srgbClr val="660066"/>
          </a:solidFill>
        </a:ln>
      </dgm:spPr>
      <dgm:t>
        <a:bodyPr/>
        <a:lstStyle/>
        <a:p>
          <a:endParaRPr lang="en-US"/>
        </a:p>
      </dgm:t>
    </dgm:pt>
    <dgm:pt modelId="{3615E2F2-EEFB-FF4C-82E0-3BEC6B1089BE}" type="sibTrans" cxnId="{6BD8AAC7-2104-8647-9A3F-A0384AD5FFF3}">
      <dgm:prSet/>
      <dgm:spPr/>
      <dgm:t>
        <a:bodyPr/>
        <a:lstStyle/>
        <a:p>
          <a:endParaRPr lang="en-US"/>
        </a:p>
      </dgm:t>
    </dgm:pt>
    <dgm:pt modelId="{E1BC94C9-D2B2-B040-A5E8-759FC3DB7DD8}">
      <dgm:prSet phldrT="[Text]"/>
      <dgm:spPr>
        <a:solidFill>
          <a:srgbClr val="660066"/>
        </a:solidFill>
      </dgm:spPr>
      <dgm:t>
        <a:bodyPr/>
        <a:lstStyle/>
        <a:p>
          <a:r>
            <a:rPr lang="en-NZ" dirty="0"/>
            <a:t>If NO</a:t>
          </a:r>
          <a:endParaRPr lang="en-US" dirty="0"/>
        </a:p>
      </dgm:t>
    </dgm:pt>
    <dgm:pt modelId="{8697926B-6046-784F-828D-890126172FEF}" type="parTrans" cxnId="{EA2575A1-32F1-4F44-97D0-B89762A781DA}">
      <dgm:prSet/>
      <dgm:spPr>
        <a:ln>
          <a:solidFill>
            <a:srgbClr val="660066"/>
          </a:solidFill>
        </a:ln>
      </dgm:spPr>
      <dgm:t>
        <a:bodyPr/>
        <a:lstStyle/>
        <a:p>
          <a:endParaRPr lang="en-US"/>
        </a:p>
      </dgm:t>
    </dgm:pt>
    <dgm:pt modelId="{64356DDB-718D-6D4C-819A-49EB3F767203}" type="sibTrans" cxnId="{EA2575A1-32F1-4F44-97D0-B89762A781DA}">
      <dgm:prSet/>
      <dgm:spPr/>
      <dgm:t>
        <a:bodyPr/>
        <a:lstStyle/>
        <a:p>
          <a:endParaRPr lang="en-US"/>
        </a:p>
      </dgm:t>
    </dgm:pt>
    <dgm:pt modelId="{8399BF13-058F-4142-AC15-ADBB3A9E19B8}">
      <dgm:prSet phldrT="[Text]"/>
      <dgm:spPr>
        <a:solidFill>
          <a:srgbClr val="660066"/>
        </a:solidFill>
      </dgm:spPr>
      <dgm:t>
        <a:bodyPr/>
        <a:lstStyle/>
        <a:p>
          <a:r>
            <a:rPr lang="en-NZ" dirty="0"/>
            <a:t>The requested sector is read into the disk cache from the disk</a:t>
          </a:r>
          <a:endParaRPr lang="en-US" dirty="0"/>
        </a:p>
      </dgm:t>
    </dgm:pt>
    <dgm:pt modelId="{C590289E-014E-E543-8A21-C98C3DD295EE}" type="parTrans" cxnId="{C0280B93-3116-B949-B666-F20D9E7B25D0}">
      <dgm:prSet/>
      <dgm:spPr>
        <a:ln>
          <a:solidFill>
            <a:srgbClr val="660066"/>
          </a:solidFill>
        </a:ln>
      </dgm:spPr>
      <dgm:t>
        <a:bodyPr/>
        <a:lstStyle/>
        <a:p>
          <a:endParaRPr lang="en-US"/>
        </a:p>
      </dgm:t>
    </dgm:pt>
    <dgm:pt modelId="{FE7A5DDC-E19D-634B-9CDF-60D564885F31}" type="sibTrans" cxnId="{C0280B93-3116-B949-B666-F20D9E7B25D0}">
      <dgm:prSet/>
      <dgm:spPr/>
      <dgm:t>
        <a:bodyPr/>
        <a:lstStyle/>
        <a:p>
          <a:endParaRPr lang="en-US"/>
        </a:p>
      </dgm:t>
    </dgm:pt>
    <dgm:pt modelId="{99D64273-F6AA-3340-BDCE-439DA5608A05}" type="pres">
      <dgm:prSet presAssocID="{03E23643-239F-704D-9174-375EC0C99BFB}" presName="diagram" presStyleCnt="0">
        <dgm:presLayoutVars>
          <dgm:chPref val="1"/>
          <dgm:dir/>
          <dgm:animOne val="branch"/>
          <dgm:animLvl val="lvl"/>
          <dgm:resizeHandles val="exact"/>
        </dgm:presLayoutVars>
      </dgm:prSet>
      <dgm:spPr/>
    </dgm:pt>
    <dgm:pt modelId="{28A76870-DC46-0946-8BE6-A31DD92D2004}" type="pres">
      <dgm:prSet presAssocID="{E339C726-30C1-4247-B54C-41E7A51C97E5}" presName="root1" presStyleCnt="0"/>
      <dgm:spPr/>
    </dgm:pt>
    <dgm:pt modelId="{805BFE25-984C-A04D-AA30-C56FFDB121DB}" type="pres">
      <dgm:prSet presAssocID="{E339C726-30C1-4247-B54C-41E7A51C97E5}" presName="LevelOneTextNode" presStyleLbl="node0" presStyleIdx="0" presStyleCnt="1" custScaleX="128694" custScaleY="139063">
        <dgm:presLayoutVars>
          <dgm:chPref val="3"/>
        </dgm:presLayoutVars>
      </dgm:prSet>
      <dgm:spPr/>
    </dgm:pt>
    <dgm:pt modelId="{30F6B11F-3E83-9C4E-B4D0-9DC67F82824D}" type="pres">
      <dgm:prSet presAssocID="{E339C726-30C1-4247-B54C-41E7A51C97E5}" presName="level2hierChild" presStyleCnt="0"/>
      <dgm:spPr/>
    </dgm:pt>
    <dgm:pt modelId="{123B932B-EEEB-6D44-B64A-312A0F015D5D}" type="pres">
      <dgm:prSet presAssocID="{1D22DB38-8FBF-054A-BCB0-D289130A0A0A}" presName="conn2-1" presStyleLbl="parChTrans1D2" presStyleIdx="0" presStyleCnt="2"/>
      <dgm:spPr/>
    </dgm:pt>
    <dgm:pt modelId="{35FDC7EC-6B35-6F44-B619-D552976C0CD0}" type="pres">
      <dgm:prSet presAssocID="{1D22DB38-8FBF-054A-BCB0-D289130A0A0A}" presName="connTx" presStyleLbl="parChTrans1D2" presStyleIdx="0" presStyleCnt="2"/>
      <dgm:spPr/>
    </dgm:pt>
    <dgm:pt modelId="{C55BD53E-8213-9B43-AC35-B03CA02B525E}" type="pres">
      <dgm:prSet presAssocID="{6125D627-D40F-2741-9F28-46F703BC210C}" presName="root2" presStyleCnt="0"/>
      <dgm:spPr/>
    </dgm:pt>
    <dgm:pt modelId="{CEDE1FB3-33A8-8848-8CAA-483726766D5D}" type="pres">
      <dgm:prSet presAssocID="{6125D627-D40F-2741-9F28-46F703BC210C}" presName="LevelTwoTextNode" presStyleLbl="node2" presStyleIdx="0" presStyleCnt="2">
        <dgm:presLayoutVars>
          <dgm:chPref val="3"/>
        </dgm:presLayoutVars>
      </dgm:prSet>
      <dgm:spPr/>
    </dgm:pt>
    <dgm:pt modelId="{E5E3EEC3-61F8-6A41-881D-EF6A02A22B8B}" type="pres">
      <dgm:prSet presAssocID="{6125D627-D40F-2741-9F28-46F703BC210C}" presName="level3hierChild" presStyleCnt="0"/>
      <dgm:spPr/>
    </dgm:pt>
    <dgm:pt modelId="{D65D3A73-CA3C-F74F-9094-55B13D878142}" type="pres">
      <dgm:prSet presAssocID="{BF855875-DA89-A44C-91D2-AAA4F5C43743}" presName="conn2-1" presStyleLbl="parChTrans1D3" presStyleIdx="0" presStyleCnt="2"/>
      <dgm:spPr/>
    </dgm:pt>
    <dgm:pt modelId="{0870CB0C-A92F-E745-85DF-DC66ED5B62A9}" type="pres">
      <dgm:prSet presAssocID="{BF855875-DA89-A44C-91D2-AAA4F5C43743}" presName="connTx" presStyleLbl="parChTrans1D3" presStyleIdx="0" presStyleCnt="2"/>
      <dgm:spPr/>
    </dgm:pt>
    <dgm:pt modelId="{3CEB6922-B13B-6845-B782-060E1309B5A8}" type="pres">
      <dgm:prSet presAssocID="{ABB40615-2FC6-544E-8172-70D3CA0D2D22}" presName="root2" presStyleCnt="0"/>
      <dgm:spPr/>
    </dgm:pt>
    <dgm:pt modelId="{500F2F28-DF3C-6945-893C-BD2FCDABF125}" type="pres">
      <dgm:prSet presAssocID="{ABB40615-2FC6-544E-8172-70D3CA0D2D22}" presName="LevelTwoTextNode" presStyleLbl="node3" presStyleIdx="0" presStyleCnt="2">
        <dgm:presLayoutVars>
          <dgm:chPref val="3"/>
        </dgm:presLayoutVars>
      </dgm:prSet>
      <dgm:spPr/>
    </dgm:pt>
    <dgm:pt modelId="{45ED404C-3ADB-2B49-929F-5D5E43E6C040}" type="pres">
      <dgm:prSet presAssocID="{ABB40615-2FC6-544E-8172-70D3CA0D2D22}" presName="level3hierChild" presStyleCnt="0"/>
      <dgm:spPr/>
    </dgm:pt>
    <dgm:pt modelId="{8EE7C0DA-F16A-C245-8FB0-BB6CDAFC25A1}" type="pres">
      <dgm:prSet presAssocID="{8697926B-6046-784F-828D-890126172FEF}" presName="conn2-1" presStyleLbl="parChTrans1D2" presStyleIdx="1" presStyleCnt="2"/>
      <dgm:spPr/>
    </dgm:pt>
    <dgm:pt modelId="{E72AB11D-E2F2-CE48-8383-1B632A3076CB}" type="pres">
      <dgm:prSet presAssocID="{8697926B-6046-784F-828D-890126172FEF}" presName="connTx" presStyleLbl="parChTrans1D2" presStyleIdx="1" presStyleCnt="2"/>
      <dgm:spPr/>
    </dgm:pt>
    <dgm:pt modelId="{ED892B85-5E85-2F4E-A366-C2D125F7C548}" type="pres">
      <dgm:prSet presAssocID="{E1BC94C9-D2B2-B040-A5E8-759FC3DB7DD8}" presName="root2" presStyleCnt="0"/>
      <dgm:spPr/>
    </dgm:pt>
    <dgm:pt modelId="{7B0A7DFA-A561-8C45-B1C5-6750CFC00DB6}" type="pres">
      <dgm:prSet presAssocID="{E1BC94C9-D2B2-B040-A5E8-759FC3DB7DD8}" presName="LevelTwoTextNode" presStyleLbl="node2" presStyleIdx="1" presStyleCnt="2">
        <dgm:presLayoutVars>
          <dgm:chPref val="3"/>
        </dgm:presLayoutVars>
      </dgm:prSet>
      <dgm:spPr/>
    </dgm:pt>
    <dgm:pt modelId="{27E78BA9-DE36-1C4F-982D-F2008F44F8C6}" type="pres">
      <dgm:prSet presAssocID="{E1BC94C9-D2B2-B040-A5E8-759FC3DB7DD8}" presName="level3hierChild" presStyleCnt="0"/>
      <dgm:spPr/>
    </dgm:pt>
    <dgm:pt modelId="{F7A4FD81-375C-2E4F-BDF1-3D1909345CF5}" type="pres">
      <dgm:prSet presAssocID="{C590289E-014E-E543-8A21-C98C3DD295EE}" presName="conn2-1" presStyleLbl="parChTrans1D3" presStyleIdx="1" presStyleCnt="2"/>
      <dgm:spPr/>
    </dgm:pt>
    <dgm:pt modelId="{4D6D2667-6B28-9B44-AC80-48AB201060FC}" type="pres">
      <dgm:prSet presAssocID="{C590289E-014E-E543-8A21-C98C3DD295EE}" presName="connTx" presStyleLbl="parChTrans1D3" presStyleIdx="1" presStyleCnt="2"/>
      <dgm:spPr/>
    </dgm:pt>
    <dgm:pt modelId="{A46323F7-262A-254D-9328-5C164DAE3A0B}" type="pres">
      <dgm:prSet presAssocID="{8399BF13-058F-4142-AC15-ADBB3A9E19B8}" presName="root2" presStyleCnt="0"/>
      <dgm:spPr/>
    </dgm:pt>
    <dgm:pt modelId="{79FE47B7-A032-BA43-9EED-8D802012E4A3}" type="pres">
      <dgm:prSet presAssocID="{8399BF13-058F-4142-AC15-ADBB3A9E19B8}" presName="LevelTwoTextNode" presStyleLbl="node3" presStyleIdx="1" presStyleCnt="2">
        <dgm:presLayoutVars>
          <dgm:chPref val="3"/>
        </dgm:presLayoutVars>
      </dgm:prSet>
      <dgm:spPr/>
    </dgm:pt>
    <dgm:pt modelId="{42674A32-11EB-3047-83E2-C43537E92B40}" type="pres">
      <dgm:prSet presAssocID="{8399BF13-058F-4142-AC15-ADBB3A9E19B8}" presName="level3hierChild" presStyleCnt="0"/>
      <dgm:spPr/>
    </dgm:pt>
  </dgm:ptLst>
  <dgm:cxnLst>
    <dgm:cxn modelId="{F2F44610-84E4-474A-9FCC-A8A5DFFC5E73}" type="presOf" srcId="{1D22DB38-8FBF-054A-BCB0-D289130A0A0A}" destId="{35FDC7EC-6B35-6F44-B619-D552976C0CD0}" srcOrd="1" destOrd="0" presId="urn:microsoft.com/office/officeart/2005/8/layout/hierarchy2"/>
    <dgm:cxn modelId="{84D7BD3E-22A3-BC4D-AFC5-3A1880A33C47}" type="presOf" srcId="{8399BF13-058F-4142-AC15-ADBB3A9E19B8}" destId="{79FE47B7-A032-BA43-9EED-8D802012E4A3}" srcOrd="0" destOrd="0" presId="urn:microsoft.com/office/officeart/2005/8/layout/hierarchy2"/>
    <dgm:cxn modelId="{2494B55F-C619-F74B-B4AC-D1B02E05BBB8}" type="presOf" srcId="{C590289E-014E-E543-8A21-C98C3DD295EE}" destId="{4D6D2667-6B28-9B44-AC80-48AB201060FC}" srcOrd="1" destOrd="0" presId="urn:microsoft.com/office/officeart/2005/8/layout/hierarchy2"/>
    <dgm:cxn modelId="{F53C2D60-3838-AF49-A9EA-0686F28E247A}" type="presOf" srcId="{C590289E-014E-E543-8A21-C98C3DD295EE}" destId="{F7A4FD81-375C-2E4F-BDF1-3D1909345CF5}" srcOrd="0" destOrd="0" presId="urn:microsoft.com/office/officeart/2005/8/layout/hierarchy2"/>
    <dgm:cxn modelId="{45937764-9B8E-DD43-8EBF-A6FC7EB6D33C}" type="presOf" srcId="{BF855875-DA89-A44C-91D2-AAA4F5C43743}" destId="{D65D3A73-CA3C-F74F-9094-55B13D878142}" srcOrd="0" destOrd="0" presId="urn:microsoft.com/office/officeart/2005/8/layout/hierarchy2"/>
    <dgm:cxn modelId="{B94EF368-A45B-0940-A45A-EE38B6393050}" type="presOf" srcId="{8697926B-6046-784F-828D-890126172FEF}" destId="{E72AB11D-E2F2-CE48-8383-1B632A3076CB}" srcOrd="1" destOrd="0" presId="urn:microsoft.com/office/officeart/2005/8/layout/hierarchy2"/>
    <dgm:cxn modelId="{BAF0654F-567B-A845-AFB0-7B93CB7C39F1}" srcId="{E339C726-30C1-4247-B54C-41E7A51C97E5}" destId="{6125D627-D40F-2741-9F28-46F703BC210C}" srcOrd="0" destOrd="0" parTransId="{1D22DB38-8FBF-054A-BCB0-D289130A0A0A}" sibTransId="{4BC44360-EBD3-C14D-9EE9-B79B59607E1C}"/>
    <dgm:cxn modelId="{77110158-4981-4F49-A740-69684FA1B112}" type="presOf" srcId="{E1BC94C9-D2B2-B040-A5E8-759FC3DB7DD8}" destId="{7B0A7DFA-A561-8C45-B1C5-6750CFC00DB6}" srcOrd="0" destOrd="0" presId="urn:microsoft.com/office/officeart/2005/8/layout/hierarchy2"/>
    <dgm:cxn modelId="{CEEA0B5A-61D1-F247-98F0-8701D940C45A}" type="presOf" srcId="{E339C726-30C1-4247-B54C-41E7A51C97E5}" destId="{805BFE25-984C-A04D-AA30-C56FFDB121DB}" srcOrd="0" destOrd="0" presId="urn:microsoft.com/office/officeart/2005/8/layout/hierarchy2"/>
    <dgm:cxn modelId="{D1437C7A-974C-0040-BCDC-D5B6A13C80D1}" srcId="{03E23643-239F-704D-9174-375EC0C99BFB}" destId="{E339C726-30C1-4247-B54C-41E7A51C97E5}" srcOrd="0" destOrd="0" parTransId="{BEBD9205-419E-3941-9C8A-2518EF1625EF}" sibTransId="{63D0AC24-DAB7-6045-A2F1-82D3F976336D}"/>
    <dgm:cxn modelId="{3377398D-03B7-F84A-AF36-71B902F875B2}" type="presOf" srcId="{8697926B-6046-784F-828D-890126172FEF}" destId="{8EE7C0DA-F16A-C245-8FB0-BB6CDAFC25A1}" srcOrd="0" destOrd="0" presId="urn:microsoft.com/office/officeart/2005/8/layout/hierarchy2"/>
    <dgm:cxn modelId="{C0280B93-3116-B949-B666-F20D9E7B25D0}" srcId="{E1BC94C9-D2B2-B040-A5E8-759FC3DB7DD8}" destId="{8399BF13-058F-4142-AC15-ADBB3A9E19B8}" srcOrd="0" destOrd="0" parTransId="{C590289E-014E-E543-8A21-C98C3DD295EE}" sibTransId="{FE7A5DDC-E19D-634B-9CDF-60D564885F31}"/>
    <dgm:cxn modelId="{EA2575A1-32F1-4F44-97D0-B89762A781DA}" srcId="{E339C726-30C1-4247-B54C-41E7A51C97E5}" destId="{E1BC94C9-D2B2-B040-A5E8-759FC3DB7DD8}" srcOrd="1" destOrd="0" parTransId="{8697926B-6046-784F-828D-890126172FEF}" sibTransId="{64356DDB-718D-6D4C-819A-49EB3F767203}"/>
    <dgm:cxn modelId="{E94946AC-6046-A447-8AE8-C2D6082B7595}" type="presOf" srcId="{1D22DB38-8FBF-054A-BCB0-D289130A0A0A}" destId="{123B932B-EEEB-6D44-B64A-312A0F015D5D}" srcOrd="0" destOrd="0" presId="urn:microsoft.com/office/officeart/2005/8/layout/hierarchy2"/>
    <dgm:cxn modelId="{F44D3EB9-B3C9-A845-8F59-7C53B7DBB7A1}" type="presOf" srcId="{03E23643-239F-704D-9174-375EC0C99BFB}" destId="{99D64273-F6AA-3340-BDCE-439DA5608A05}" srcOrd="0" destOrd="0" presId="urn:microsoft.com/office/officeart/2005/8/layout/hierarchy2"/>
    <dgm:cxn modelId="{6BD8AAC7-2104-8647-9A3F-A0384AD5FFF3}" srcId="{6125D627-D40F-2741-9F28-46F703BC210C}" destId="{ABB40615-2FC6-544E-8172-70D3CA0D2D22}" srcOrd="0" destOrd="0" parTransId="{BF855875-DA89-A44C-91D2-AAA4F5C43743}" sibTransId="{3615E2F2-EEFB-FF4C-82E0-3BEC6B1089BE}"/>
    <dgm:cxn modelId="{390AD6D4-0C85-F747-A710-0EC5D5FC0ABC}" type="presOf" srcId="{ABB40615-2FC6-544E-8172-70D3CA0D2D22}" destId="{500F2F28-DF3C-6945-893C-BD2FCDABF125}" srcOrd="0" destOrd="0" presId="urn:microsoft.com/office/officeart/2005/8/layout/hierarchy2"/>
    <dgm:cxn modelId="{5EC921D5-2314-D94F-B80C-A91F497565D5}" type="presOf" srcId="{6125D627-D40F-2741-9F28-46F703BC210C}" destId="{CEDE1FB3-33A8-8848-8CAA-483726766D5D}" srcOrd="0" destOrd="0" presId="urn:microsoft.com/office/officeart/2005/8/layout/hierarchy2"/>
    <dgm:cxn modelId="{2BA6CDF0-0650-5A4B-A556-4023B8A8ADEB}" type="presOf" srcId="{BF855875-DA89-A44C-91D2-AAA4F5C43743}" destId="{0870CB0C-A92F-E745-85DF-DC66ED5B62A9}" srcOrd="1" destOrd="0" presId="urn:microsoft.com/office/officeart/2005/8/layout/hierarchy2"/>
    <dgm:cxn modelId="{3072287B-5563-494E-9EB9-9AFBF8F52743}" type="presParOf" srcId="{99D64273-F6AA-3340-BDCE-439DA5608A05}" destId="{28A76870-DC46-0946-8BE6-A31DD92D2004}" srcOrd="0" destOrd="0" presId="urn:microsoft.com/office/officeart/2005/8/layout/hierarchy2"/>
    <dgm:cxn modelId="{EE49CBEC-49BF-F340-8D74-254DCE3E614C}" type="presParOf" srcId="{28A76870-DC46-0946-8BE6-A31DD92D2004}" destId="{805BFE25-984C-A04D-AA30-C56FFDB121DB}" srcOrd="0" destOrd="0" presId="urn:microsoft.com/office/officeart/2005/8/layout/hierarchy2"/>
    <dgm:cxn modelId="{FF658F03-BACB-3843-A4D5-16BE5B96E2AE}" type="presParOf" srcId="{28A76870-DC46-0946-8BE6-A31DD92D2004}" destId="{30F6B11F-3E83-9C4E-B4D0-9DC67F82824D}" srcOrd="1" destOrd="0" presId="urn:microsoft.com/office/officeart/2005/8/layout/hierarchy2"/>
    <dgm:cxn modelId="{A3849492-3270-A449-84F4-DF6D2351B373}" type="presParOf" srcId="{30F6B11F-3E83-9C4E-B4D0-9DC67F82824D}" destId="{123B932B-EEEB-6D44-B64A-312A0F015D5D}" srcOrd="0" destOrd="0" presId="urn:microsoft.com/office/officeart/2005/8/layout/hierarchy2"/>
    <dgm:cxn modelId="{5D231BA3-8A3D-9040-A842-3764C15EBED9}" type="presParOf" srcId="{123B932B-EEEB-6D44-B64A-312A0F015D5D}" destId="{35FDC7EC-6B35-6F44-B619-D552976C0CD0}" srcOrd="0" destOrd="0" presId="urn:microsoft.com/office/officeart/2005/8/layout/hierarchy2"/>
    <dgm:cxn modelId="{33DDD458-064E-2644-A9CA-919A7137EA79}" type="presParOf" srcId="{30F6B11F-3E83-9C4E-B4D0-9DC67F82824D}" destId="{C55BD53E-8213-9B43-AC35-B03CA02B525E}" srcOrd="1" destOrd="0" presId="urn:microsoft.com/office/officeart/2005/8/layout/hierarchy2"/>
    <dgm:cxn modelId="{95EE1242-0541-0846-BE37-5410E0D1233F}" type="presParOf" srcId="{C55BD53E-8213-9B43-AC35-B03CA02B525E}" destId="{CEDE1FB3-33A8-8848-8CAA-483726766D5D}" srcOrd="0" destOrd="0" presId="urn:microsoft.com/office/officeart/2005/8/layout/hierarchy2"/>
    <dgm:cxn modelId="{CE853DDB-5918-0540-A3AB-98B342C6932B}" type="presParOf" srcId="{C55BD53E-8213-9B43-AC35-B03CA02B525E}" destId="{E5E3EEC3-61F8-6A41-881D-EF6A02A22B8B}" srcOrd="1" destOrd="0" presId="urn:microsoft.com/office/officeart/2005/8/layout/hierarchy2"/>
    <dgm:cxn modelId="{C5B75CCE-9DC4-F348-A21E-1F20052EA215}" type="presParOf" srcId="{E5E3EEC3-61F8-6A41-881D-EF6A02A22B8B}" destId="{D65D3A73-CA3C-F74F-9094-55B13D878142}" srcOrd="0" destOrd="0" presId="urn:microsoft.com/office/officeart/2005/8/layout/hierarchy2"/>
    <dgm:cxn modelId="{C777421F-5DE3-2F43-8AEE-9EBFD0F3C5A0}" type="presParOf" srcId="{D65D3A73-CA3C-F74F-9094-55B13D878142}" destId="{0870CB0C-A92F-E745-85DF-DC66ED5B62A9}" srcOrd="0" destOrd="0" presId="urn:microsoft.com/office/officeart/2005/8/layout/hierarchy2"/>
    <dgm:cxn modelId="{C2CB0757-8454-D74E-8731-FC02271A3B4D}" type="presParOf" srcId="{E5E3EEC3-61F8-6A41-881D-EF6A02A22B8B}" destId="{3CEB6922-B13B-6845-B782-060E1309B5A8}" srcOrd="1" destOrd="0" presId="urn:microsoft.com/office/officeart/2005/8/layout/hierarchy2"/>
    <dgm:cxn modelId="{D0C5110E-3FB3-E34B-9DD8-6A9936117AD6}" type="presParOf" srcId="{3CEB6922-B13B-6845-B782-060E1309B5A8}" destId="{500F2F28-DF3C-6945-893C-BD2FCDABF125}" srcOrd="0" destOrd="0" presId="urn:microsoft.com/office/officeart/2005/8/layout/hierarchy2"/>
    <dgm:cxn modelId="{AE96A48A-589D-114A-828C-3282C474C7B8}" type="presParOf" srcId="{3CEB6922-B13B-6845-B782-060E1309B5A8}" destId="{45ED404C-3ADB-2B49-929F-5D5E43E6C040}" srcOrd="1" destOrd="0" presId="urn:microsoft.com/office/officeart/2005/8/layout/hierarchy2"/>
    <dgm:cxn modelId="{CF6F68AF-5149-B745-88E7-754AC589DCEF}" type="presParOf" srcId="{30F6B11F-3E83-9C4E-B4D0-9DC67F82824D}" destId="{8EE7C0DA-F16A-C245-8FB0-BB6CDAFC25A1}" srcOrd="2" destOrd="0" presId="urn:microsoft.com/office/officeart/2005/8/layout/hierarchy2"/>
    <dgm:cxn modelId="{5C48B7A7-B10A-CE40-AF4B-3F777D7D95E7}" type="presParOf" srcId="{8EE7C0DA-F16A-C245-8FB0-BB6CDAFC25A1}" destId="{E72AB11D-E2F2-CE48-8383-1B632A3076CB}" srcOrd="0" destOrd="0" presId="urn:microsoft.com/office/officeart/2005/8/layout/hierarchy2"/>
    <dgm:cxn modelId="{A2ADEA56-E216-5A45-9C0E-550A4ADDD90E}" type="presParOf" srcId="{30F6B11F-3E83-9C4E-B4D0-9DC67F82824D}" destId="{ED892B85-5E85-2F4E-A366-C2D125F7C548}" srcOrd="3" destOrd="0" presId="urn:microsoft.com/office/officeart/2005/8/layout/hierarchy2"/>
    <dgm:cxn modelId="{84F9BFF5-63C5-584C-916D-4F1A3743DB82}" type="presParOf" srcId="{ED892B85-5E85-2F4E-A366-C2D125F7C548}" destId="{7B0A7DFA-A561-8C45-B1C5-6750CFC00DB6}" srcOrd="0" destOrd="0" presId="urn:microsoft.com/office/officeart/2005/8/layout/hierarchy2"/>
    <dgm:cxn modelId="{09F2CD7D-2130-E64A-8B40-E2589939D45D}" type="presParOf" srcId="{ED892B85-5E85-2F4E-A366-C2D125F7C548}" destId="{27E78BA9-DE36-1C4F-982D-F2008F44F8C6}" srcOrd="1" destOrd="0" presId="urn:microsoft.com/office/officeart/2005/8/layout/hierarchy2"/>
    <dgm:cxn modelId="{6862ABB3-E3C6-2F40-8B40-F35C8F6E0D3D}" type="presParOf" srcId="{27E78BA9-DE36-1C4F-982D-F2008F44F8C6}" destId="{F7A4FD81-375C-2E4F-BDF1-3D1909345CF5}" srcOrd="0" destOrd="0" presId="urn:microsoft.com/office/officeart/2005/8/layout/hierarchy2"/>
    <dgm:cxn modelId="{8CA14CFA-379F-F34B-9FF2-4A72FFBBDC26}" type="presParOf" srcId="{F7A4FD81-375C-2E4F-BDF1-3D1909345CF5}" destId="{4D6D2667-6B28-9B44-AC80-48AB201060FC}" srcOrd="0" destOrd="0" presId="urn:microsoft.com/office/officeart/2005/8/layout/hierarchy2"/>
    <dgm:cxn modelId="{246B4BAA-E0F4-FA40-8914-0A66554F3DC2}" type="presParOf" srcId="{27E78BA9-DE36-1C4F-982D-F2008F44F8C6}" destId="{A46323F7-262A-254D-9328-5C164DAE3A0B}" srcOrd="1" destOrd="0" presId="urn:microsoft.com/office/officeart/2005/8/layout/hierarchy2"/>
    <dgm:cxn modelId="{C34396EA-44B5-D347-9455-CF359172B9DB}" type="presParOf" srcId="{A46323F7-262A-254D-9328-5C164DAE3A0B}" destId="{79FE47B7-A032-BA43-9EED-8D802012E4A3}" srcOrd="0" destOrd="0" presId="urn:microsoft.com/office/officeart/2005/8/layout/hierarchy2"/>
    <dgm:cxn modelId="{20365FA1-31BC-B947-8740-B893667174BB}" type="presParOf" srcId="{A46323F7-262A-254D-9328-5C164DAE3A0B}" destId="{42674A32-11EB-3047-83E2-C43537E92B4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662D4-9130-9A44-B49D-6770004566F0}"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AFC37C8C-7356-9947-867B-BF42F0607853}">
      <dgm:prSet custT="1"/>
      <dgm:spPr>
        <a:solidFill>
          <a:srgbClr val="660066"/>
        </a:solidFill>
      </dgm:spPr>
      <dgm:t>
        <a:bodyPr/>
        <a:lstStyle/>
        <a:p>
          <a:pPr rtl="0"/>
          <a:r>
            <a:rPr lang="en-US" sz="2400" dirty="0"/>
            <a:t>Used by character oriented devices </a:t>
          </a:r>
        </a:p>
      </dgm:t>
    </dgm:pt>
    <dgm:pt modelId="{0C8F3A11-8661-0F42-9DD9-137CE33F101A}" type="parTrans" cxnId="{D9C34B79-AECE-864C-9652-56469A48DF2F}">
      <dgm:prSet/>
      <dgm:spPr/>
      <dgm:t>
        <a:bodyPr/>
        <a:lstStyle/>
        <a:p>
          <a:endParaRPr lang="en-US"/>
        </a:p>
      </dgm:t>
    </dgm:pt>
    <dgm:pt modelId="{9F686018-E993-E549-8CC1-C16DA9FB5C92}" type="sibTrans" cxnId="{D9C34B79-AECE-864C-9652-56469A48DF2F}">
      <dgm:prSet/>
      <dgm:spPr/>
      <dgm:t>
        <a:bodyPr/>
        <a:lstStyle/>
        <a:p>
          <a:endParaRPr lang="en-US"/>
        </a:p>
      </dgm:t>
    </dgm:pt>
    <dgm:pt modelId="{69C52788-935C-674C-A257-4E6E66C0052C}">
      <dgm:prSet custT="1"/>
      <dgm:spPr/>
      <dgm:t>
        <a:bodyPr/>
        <a:lstStyle/>
        <a:p>
          <a:pPr rtl="0"/>
          <a:r>
            <a:rPr lang="en-US" sz="2400" dirty="0"/>
            <a:t>Terminals and printers</a:t>
          </a:r>
        </a:p>
      </dgm:t>
    </dgm:pt>
    <dgm:pt modelId="{161BE818-30B8-1046-92BA-EF45FF6A62EF}" type="parTrans" cxnId="{47C7980E-7538-BD4E-BD3A-90E5A0671C2A}">
      <dgm:prSet/>
      <dgm:spPr/>
      <dgm:t>
        <a:bodyPr/>
        <a:lstStyle/>
        <a:p>
          <a:endParaRPr lang="en-US"/>
        </a:p>
      </dgm:t>
    </dgm:pt>
    <dgm:pt modelId="{7F38839E-E64D-B141-97F5-C4D0C62F3DC0}" type="sibTrans" cxnId="{47C7980E-7538-BD4E-BD3A-90E5A0671C2A}">
      <dgm:prSet/>
      <dgm:spPr/>
      <dgm:t>
        <a:bodyPr/>
        <a:lstStyle/>
        <a:p>
          <a:endParaRPr lang="en-US"/>
        </a:p>
      </dgm:t>
    </dgm:pt>
    <dgm:pt modelId="{7A97C91A-024D-1046-B979-A82F15D0EDCB}">
      <dgm:prSet custT="1"/>
      <dgm:spPr>
        <a:solidFill>
          <a:srgbClr val="660066"/>
        </a:solidFill>
      </dgm:spPr>
      <dgm:t>
        <a:bodyPr/>
        <a:lstStyle/>
        <a:p>
          <a:pPr rtl="0"/>
          <a:r>
            <a:rPr lang="en-US" sz="2400" dirty="0"/>
            <a:t>Either written by the I/O device and read by the process or vice versa</a:t>
          </a:r>
        </a:p>
      </dgm:t>
    </dgm:pt>
    <dgm:pt modelId="{CF432669-BD7F-B946-87DC-AE2E1C032241}" type="parTrans" cxnId="{E9698A9D-BA76-2B42-9198-60FB24BAC156}">
      <dgm:prSet/>
      <dgm:spPr/>
      <dgm:t>
        <a:bodyPr/>
        <a:lstStyle/>
        <a:p>
          <a:endParaRPr lang="en-US"/>
        </a:p>
      </dgm:t>
    </dgm:pt>
    <dgm:pt modelId="{493CB03D-6C52-F443-8557-2753BE74B81C}" type="sibTrans" cxnId="{E9698A9D-BA76-2B42-9198-60FB24BAC156}">
      <dgm:prSet/>
      <dgm:spPr/>
      <dgm:t>
        <a:bodyPr/>
        <a:lstStyle/>
        <a:p>
          <a:endParaRPr lang="en-US"/>
        </a:p>
      </dgm:t>
    </dgm:pt>
    <dgm:pt modelId="{E2DF9483-70E8-E044-B343-01BE9E1851B5}">
      <dgm:prSet custT="1"/>
      <dgm:spPr/>
      <dgm:t>
        <a:bodyPr/>
        <a:lstStyle/>
        <a:p>
          <a:pPr rtl="0"/>
          <a:r>
            <a:rPr lang="en-US" sz="2400" dirty="0"/>
            <a:t>Producer/consumer model is used</a:t>
          </a:r>
        </a:p>
      </dgm:t>
    </dgm:pt>
    <dgm:pt modelId="{8D1C51FC-0C5E-1D41-BE78-6350620E0D24}" type="parTrans" cxnId="{933010CB-0CAF-2F49-AC7C-2106F1E10A4B}">
      <dgm:prSet/>
      <dgm:spPr/>
      <dgm:t>
        <a:bodyPr/>
        <a:lstStyle/>
        <a:p>
          <a:endParaRPr lang="en-US"/>
        </a:p>
      </dgm:t>
    </dgm:pt>
    <dgm:pt modelId="{217CBACD-6498-CB48-A337-EFBB173F07D1}" type="sibTrans" cxnId="{933010CB-0CAF-2F49-AC7C-2106F1E10A4B}">
      <dgm:prSet/>
      <dgm:spPr/>
      <dgm:t>
        <a:bodyPr/>
        <a:lstStyle/>
        <a:p>
          <a:endParaRPr lang="en-US"/>
        </a:p>
      </dgm:t>
    </dgm:pt>
    <dgm:pt modelId="{6C839C46-22FA-AE4E-B8AA-01AD0778BCD3}">
      <dgm:prSet custT="1"/>
      <dgm:spPr>
        <a:solidFill>
          <a:srgbClr val="660066"/>
        </a:solidFill>
      </dgm:spPr>
      <dgm:t>
        <a:bodyPr/>
        <a:lstStyle/>
        <a:p>
          <a:pPr rtl="0"/>
          <a:r>
            <a:rPr lang="en-US" sz="2400" dirty="0"/>
            <a:t>Character queues may only be read once</a:t>
          </a:r>
        </a:p>
      </dgm:t>
    </dgm:pt>
    <dgm:pt modelId="{6E9E3CA8-9D3D-3843-ADC6-51FAC599DE54}" type="parTrans" cxnId="{BB973523-6F17-0840-9A74-F823B8AFAD09}">
      <dgm:prSet/>
      <dgm:spPr/>
      <dgm:t>
        <a:bodyPr/>
        <a:lstStyle/>
        <a:p>
          <a:endParaRPr lang="en-US"/>
        </a:p>
      </dgm:t>
    </dgm:pt>
    <dgm:pt modelId="{DDD596FF-6077-D349-A05B-4C9B73A0556D}" type="sibTrans" cxnId="{BB973523-6F17-0840-9A74-F823B8AFAD09}">
      <dgm:prSet/>
      <dgm:spPr/>
      <dgm:t>
        <a:bodyPr/>
        <a:lstStyle/>
        <a:p>
          <a:endParaRPr lang="en-US"/>
        </a:p>
      </dgm:t>
    </dgm:pt>
    <dgm:pt modelId="{C91E1954-A46C-694F-98DE-1F9D66725BEA}">
      <dgm:prSet custT="1"/>
      <dgm:spPr>
        <a:ln>
          <a:noFill/>
        </a:ln>
      </dgm:spPr>
      <dgm:t>
        <a:bodyPr/>
        <a:lstStyle/>
        <a:p>
          <a:pPr rtl="0"/>
          <a:r>
            <a:rPr lang="en-NZ" sz="2400" dirty="0"/>
            <a:t>As each character is read, it is effectively destroyed</a:t>
          </a:r>
        </a:p>
      </dgm:t>
    </dgm:pt>
    <dgm:pt modelId="{4CDF7BC0-C650-B14F-B060-8FFE20C08D1A}" type="parTrans" cxnId="{3F10C814-C0C5-8F45-8D2A-6A06ADDAB66B}">
      <dgm:prSet/>
      <dgm:spPr/>
      <dgm:t>
        <a:bodyPr/>
        <a:lstStyle/>
        <a:p>
          <a:endParaRPr lang="en-US"/>
        </a:p>
      </dgm:t>
    </dgm:pt>
    <dgm:pt modelId="{87598CB5-32B2-1C4F-B368-06585F7FD43E}" type="sibTrans" cxnId="{3F10C814-C0C5-8F45-8D2A-6A06ADDAB66B}">
      <dgm:prSet/>
      <dgm:spPr/>
      <dgm:t>
        <a:bodyPr/>
        <a:lstStyle/>
        <a:p>
          <a:endParaRPr lang="en-US"/>
        </a:p>
      </dgm:t>
    </dgm:pt>
    <dgm:pt modelId="{51581F43-798E-2949-A83F-E9F1BD01C3CD}" type="pres">
      <dgm:prSet presAssocID="{CB6662D4-9130-9A44-B49D-6770004566F0}" presName="Name0" presStyleCnt="0">
        <dgm:presLayoutVars>
          <dgm:dir/>
          <dgm:animLvl val="lvl"/>
          <dgm:resizeHandles val="exact"/>
        </dgm:presLayoutVars>
      </dgm:prSet>
      <dgm:spPr/>
    </dgm:pt>
    <dgm:pt modelId="{76B6358E-865E-9640-8527-0D08C18728ED}" type="pres">
      <dgm:prSet presAssocID="{6C839C46-22FA-AE4E-B8AA-01AD0778BCD3}" presName="boxAndChildren" presStyleCnt="0"/>
      <dgm:spPr/>
    </dgm:pt>
    <dgm:pt modelId="{D64B817E-9B38-BF48-A11E-629F38D3E6C6}" type="pres">
      <dgm:prSet presAssocID="{6C839C46-22FA-AE4E-B8AA-01AD0778BCD3}" presName="parentTextBox" presStyleLbl="node1" presStyleIdx="0" presStyleCnt="3"/>
      <dgm:spPr/>
    </dgm:pt>
    <dgm:pt modelId="{D0A79AF4-B9F2-3846-A878-8983FD57CFE8}" type="pres">
      <dgm:prSet presAssocID="{6C839C46-22FA-AE4E-B8AA-01AD0778BCD3}" presName="entireBox" presStyleLbl="node1" presStyleIdx="0" presStyleCnt="3"/>
      <dgm:spPr/>
    </dgm:pt>
    <dgm:pt modelId="{82D4713B-4649-2743-92D2-95C9F09BAC0B}" type="pres">
      <dgm:prSet presAssocID="{6C839C46-22FA-AE4E-B8AA-01AD0778BCD3}" presName="descendantBox" presStyleCnt="0"/>
      <dgm:spPr/>
    </dgm:pt>
    <dgm:pt modelId="{9F896BE3-6E84-9348-826E-108218A30F34}" type="pres">
      <dgm:prSet presAssocID="{C91E1954-A46C-694F-98DE-1F9D66725BEA}" presName="childTextBox" presStyleLbl="fgAccFollowNode1" presStyleIdx="0" presStyleCnt="3">
        <dgm:presLayoutVars>
          <dgm:bulletEnabled val="1"/>
        </dgm:presLayoutVars>
      </dgm:prSet>
      <dgm:spPr/>
    </dgm:pt>
    <dgm:pt modelId="{C38D2B94-2DEF-D04E-A183-5C2AC0A1D16C}" type="pres">
      <dgm:prSet presAssocID="{493CB03D-6C52-F443-8557-2753BE74B81C}" presName="sp" presStyleCnt="0"/>
      <dgm:spPr/>
    </dgm:pt>
    <dgm:pt modelId="{A8B66F51-C2D7-FD45-8F1F-98EA294A1BC4}" type="pres">
      <dgm:prSet presAssocID="{7A97C91A-024D-1046-B979-A82F15D0EDCB}" presName="arrowAndChildren" presStyleCnt="0"/>
      <dgm:spPr/>
    </dgm:pt>
    <dgm:pt modelId="{37EC962A-B47A-9A4D-B556-D9A9A28D04B9}" type="pres">
      <dgm:prSet presAssocID="{7A97C91A-024D-1046-B979-A82F15D0EDCB}" presName="parentTextArrow" presStyleLbl="node1" presStyleIdx="0" presStyleCnt="3"/>
      <dgm:spPr/>
    </dgm:pt>
    <dgm:pt modelId="{171906C1-2300-0544-8BBB-342DB157EB89}" type="pres">
      <dgm:prSet presAssocID="{7A97C91A-024D-1046-B979-A82F15D0EDCB}" presName="arrow" presStyleLbl="node1" presStyleIdx="1" presStyleCnt="3" custScaleY="135452"/>
      <dgm:spPr/>
    </dgm:pt>
    <dgm:pt modelId="{39B2F4D0-A10F-E045-A453-BE4E0DECEFF7}" type="pres">
      <dgm:prSet presAssocID="{7A97C91A-024D-1046-B979-A82F15D0EDCB}" presName="descendantArrow" presStyleCnt="0"/>
      <dgm:spPr/>
    </dgm:pt>
    <dgm:pt modelId="{361BC052-9B17-C14E-9246-FB0A7B15E7E6}" type="pres">
      <dgm:prSet presAssocID="{E2DF9483-70E8-E044-B343-01BE9E1851B5}" presName="childTextArrow" presStyleLbl="fgAccFollowNode1" presStyleIdx="1" presStyleCnt="3">
        <dgm:presLayoutVars>
          <dgm:bulletEnabled val="1"/>
        </dgm:presLayoutVars>
      </dgm:prSet>
      <dgm:spPr/>
    </dgm:pt>
    <dgm:pt modelId="{41A83F3C-9511-994B-8ACA-142D7D51FF1E}" type="pres">
      <dgm:prSet presAssocID="{9F686018-E993-E549-8CC1-C16DA9FB5C92}" presName="sp" presStyleCnt="0"/>
      <dgm:spPr/>
    </dgm:pt>
    <dgm:pt modelId="{EDFF2BAB-1658-1348-9D52-78352912A04C}" type="pres">
      <dgm:prSet presAssocID="{AFC37C8C-7356-9947-867B-BF42F0607853}" presName="arrowAndChildren" presStyleCnt="0"/>
      <dgm:spPr/>
    </dgm:pt>
    <dgm:pt modelId="{C36F93DA-7273-A54B-A94D-9EB30D2866A5}" type="pres">
      <dgm:prSet presAssocID="{AFC37C8C-7356-9947-867B-BF42F0607853}" presName="parentTextArrow" presStyleLbl="node1" presStyleIdx="1" presStyleCnt="3"/>
      <dgm:spPr/>
    </dgm:pt>
    <dgm:pt modelId="{527D1852-E668-374F-AAF6-A334CC44A9B7}" type="pres">
      <dgm:prSet presAssocID="{AFC37C8C-7356-9947-867B-BF42F0607853}" presName="arrow" presStyleLbl="node1" presStyleIdx="2" presStyleCnt="3"/>
      <dgm:spPr/>
    </dgm:pt>
    <dgm:pt modelId="{3557476D-B5AB-2941-B2EA-D511EB192506}" type="pres">
      <dgm:prSet presAssocID="{AFC37C8C-7356-9947-867B-BF42F0607853}" presName="descendantArrow" presStyleCnt="0"/>
      <dgm:spPr/>
    </dgm:pt>
    <dgm:pt modelId="{9EAA5422-BB69-CB4B-8205-122C3E4C6ED3}" type="pres">
      <dgm:prSet presAssocID="{69C52788-935C-674C-A257-4E6E66C0052C}" presName="childTextArrow" presStyleLbl="fgAccFollowNode1" presStyleIdx="2" presStyleCnt="3">
        <dgm:presLayoutVars>
          <dgm:bulletEnabled val="1"/>
        </dgm:presLayoutVars>
      </dgm:prSet>
      <dgm:spPr/>
    </dgm:pt>
  </dgm:ptLst>
  <dgm:cxnLst>
    <dgm:cxn modelId="{C2ACAD00-DF7A-D040-A349-7998B09DC3F4}" type="presOf" srcId="{6C839C46-22FA-AE4E-B8AA-01AD0778BCD3}" destId="{D0A79AF4-B9F2-3846-A878-8983FD57CFE8}" srcOrd="1" destOrd="0" presId="urn:microsoft.com/office/officeart/2005/8/layout/process4"/>
    <dgm:cxn modelId="{47C7980E-7538-BD4E-BD3A-90E5A0671C2A}" srcId="{AFC37C8C-7356-9947-867B-BF42F0607853}" destId="{69C52788-935C-674C-A257-4E6E66C0052C}" srcOrd="0" destOrd="0" parTransId="{161BE818-30B8-1046-92BA-EF45FF6A62EF}" sibTransId="{7F38839E-E64D-B141-97F5-C4D0C62F3DC0}"/>
    <dgm:cxn modelId="{3F10C814-C0C5-8F45-8D2A-6A06ADDAB66B}" srcId="{6C839C46-22FA-AE4E-B8AA-01AD0778BCD3}" destId="{C91E1954-A46C-694F-98DE-1F9D66725BEA}" srcOrd="0" destOrd="0" parTransId="{4CDF7BC0-C650-B14F-B060-8FFE20C08D1A}" sibTransId="{87598CB5-32B2-1C4F-B368-06585F7FD43E}"/>
    <dgm:cxn modelId="{62B1CB14-DAFA-3B44-BE37-D74DD1CE6046}" type="presOf" srcId="{E2DF9483-70E8-E044-B343-01BE9E1851B5}" destId="{361BC052-9B17-C14E-9246-FB0A7B15E7E6}" srcOrd="0" destOrd="0" presId="urn:microsoft.com/office/officeart/2005/8/layout/process4"/>
    <dgm:cxn modelId="{B93DCF1E-E33D-124B-B828-5F808A400A4E}" type="presOf" srcId="{7A97C91A-024D-1046-B979-A82F15D0EDCB}" destId="{171906C1-2300-0544-8BBB-342DB157EB89}" srcOrd="1" destOrd="0" presId="urn:microsoft.com/office/officeart/2005/8/layout/process4"/>
    <dgm:cxn modelId="{BB973523-6F17-0840-9A74-F823B8AFAD09}" srcId="{CB6662D4-9130-9A44-B49D-6770004566F0}" destId="{6C839C46-22FA-AE4E-B8AA-01AD0778BCD3}" srcOrd="2" destOrd="0" parTransId="{6E9E3CA8-9D3D-3843-ADC6-51FAC599DE54}" sibTransId="{DDD596FF-6077-D349-A05B-4C9B73A0556D}"/>
    <dgm:cxn modelId="{362B6034-A5AB-A94F-9D0F-1BD4D8BF7E8B}" type="presOf" srcId="{C91E1954-A46C-694F-98DE-1F9D66725BEA}" destId="{9F896BE3-6E84-9348-826E-108218A30F34}" srcOrd="0" destOrd="0" presId="urn:microsoft.com/office/officeart/2005/8/layout/process4"/>
    <dgm:cxn modelId="{0BD90A5E-2058-7D4A-A4DC-F8DB7E123A32}" type="presOf" srcId="{AFC37C8C-7356-9947-867B-BF42F0607853}" destId="{527D1852-E668-374F-AAF6-A334CC44A9B7}" srcOrd="1" destOrd="0" presId="urn:microsoft.com/office/officeart/2005/8/layout/process4"/>
    <dgm:cxn modelId="{D9C34B79-AECE-864C-9652-56469A48DF2F}" srcId="{CB6662D4-9130-9A44-B49D-6770004566F0}" destId="{AFC37C8C-7356-9947-867B-BF42F0607853}" srcOrd="0" destOrd="0" parTransId="{0C8F3A11-8661-0F42-9DD9-137CE33F101A}" sibTransId="{9F686018-E993-E549-8CC1-C16DA9FB5C92}"/>
    <dgm:cxn modelId="{E784607E-F4FD-874D-85F2-40A35C79C8AA}" type="presOf" srcId="{6C839C46-22FA-AE4E-B8AA-01AD0778BCD3}" destId="{D64B817E-9B38-BF48-A11E-629F38D3E6C6}" srcOrd="0" destOrd="0" presId="urn:microsoft.com/office/officeart/2005/8/layout/process4"/>
    <dgm:cxn modelId="{7A3C8E95-301D-AB4F-9992-55D4C5EC0D97}" type="presOf" srcId="{CB6662D4-9130-9A44-B49D-6770004566F0}" destId="{51581F43-798E-2949-A83F-E9F1BD01C3CD}" srcOrd="0" destOrd="0" presId="urn:microsoft.com/office/officeart/2005/8/layout/process4"/>
    <dgm:cxn modelId="{E9698A9D-BA76-2B42-9198-60FB24BAC156}" srcId="{CB6662D4-9130-9A44-B49D-6770004566F0}" destId="{7A97C91A-024D-1046-B979-A82F15D0EDCB}" srcOrd="1" destOrd="0" parTransId="{CF432669-BD7F-B946-87DC-AE2E1C032241}" sibTransId="{493CB03D-6C52-F443-8557-2753BE74B81C}"/>
    <dgm:cxn modelId="{FDB7C1BC-76A3-2742-BFEA-275999D7063D}" type="presOf" srcId="{AFC37C8C-7356-9947-867B-BF42F0607853}" destId="{C36F93DA-7273-A54B-A94D-9EB30D2866A5}" srcOrd="0" destOrd="0" presId="urn:microsoft.com/office/officeart/2005/8/layout/process4"/>
    <dgm:cxn modelId="{933010CB-0CAF-2F49-AC7C-2106F1E10A4B}" srcId="{7A97C91A-024D-1046-B979-A82F15D0EDCB}" destId="{E2DF9483-70E8-E044-B343-01BE9E1851B5}" srcOrd="0" destOrd="0" parTransId="{8D1C51FC-0C5E-1D41-BE78-6350620E0D24}" sibTransId="{217CBACD-6498-CB48-A337-EFBB173F07D1}"/>
    <dgm:cxn modelId="{737D0FD3-8955-9848-9F05-582746BBD797}" type="presOf" srcId="{7A97C91A-024D-1046-B979-A82F15D0EDCB}" destId="{37EC962A-B47A-9A4D-B556-D9A9A28D04B9}" srcOrd="0" destOrd="0" presId="urn:microsoft.com/office/officeart/2005/8/layout/process4"/>
    <dgm:cxn modelId="{ECF872E7-D904-0047-A2D2-3DD6FA362400}" type="presOf" srcId="{69C52788-935C-674C-A257-4E6E66C0052C}" destId="{9EAA5422-BB69-CB4B-8205-122C3E4C6ED3}" srcOrd="0" destOrd="0" presId="urn:microsoft.com/office/officeart/2005/8/layout/process4"/>
    <dgm:cxn modelId="{8F0D7606-AF8B-594D-81B2-A06F44F88C9B}" type="presParOf" srcId="{51581F43-798E-2949-A83F-E9F1BD01C3CD}" destId="{76B6358E-865E-9640-8527-0D08C18728ED}" srcOrd="0" destOrd="0" presId="urn:microsoft.com/office/officeart/2005/8/layout/process4"/>
    <dgm:cxn modelId="{1EBB6910-1395-5742-84AD-E031C070BB0C}" type="presParOf" srcId="{76B6358E-865E-9640-8527-0D08C18728ED}" destId="{D64B817E-9B38-BF48-A11E-629F38D3E6C6}" srcOrd="0" destOrd="0" presId="urn:microsoft.com/office/officeart/2005/8/layout/process4"/>
    <dgm:cxn modelId="{398948B4-BCA9-374B-B2E7-51B91C0440B8}" type="presParOf" srcId="{76B6358E-865E-9640-8527-0D08C18728ED}" destId="{D0A79AF4-B9F2-3846-A878-8983FD57CFE8}" srcOrd="1" destOrd="0" presId="urn:microsoft.com/office/officeart/2005/8/layout/process4"/>
    <dgm:cxn modelId="{1E07B395-0263-654A-9A61-D44CCB1CF174}" type="presParOf" srcId="{76B6358E-865E-9640-8527-0D08C18728ED}" destId="{82D4713B-4649-2743-92D2-95C9F09BAC0B}" srcOrd="2" destOrd="0" presId="urn:microsoft.com/office/officeart/2005/8/layout/process4"/>
    <dgm:cxn modelId="{1E47BC42-2637-1743-BBA8-C235D2330355}" type="presParOf" srcId="{82D4713B-4649-2743-92D2-95C9F09BAC0B}" destId="{9F896BE3-6E84-9348-826E-108218A30F34}" srcOrd="0" destOrd="0" presId="urn:microsoft.com/office/officeart/2005/8/layout/process4"/>
    <dgm:cxn modelId="{C536F48E-CB88-8148-AAEB-4BAE6B6E27A2}" type="presParOf" srcId="{51581F43-798E-2949-A83F-E9F1BD01C3CD}" destId="{C38D2B94-2DEF-D04E-A183-5C2AC0A1D16C}" srcOrd="1" destOrd="0" presId="urn:microsoft.com/office/officeart/2005/8/layout/process4"/>
    <dgm:cxn modelId="{17539703-12AA-5249-9B30-025124C8ADBB}" type="presParOf" srcId="{51581F43-798E-2949-A83F-E9F1BD01C3CD}" destId="{A8B66F51-C2D7-FD45-8F1F-98EA294A1BC4}" srcOrd="2" destOrd="0" presId="urn:microsoft.com/office/officeart/2005/8/layout/process4"/>
    <dgm:cxn modelId="{58F22E85-005C-3A48-88B6-FBFD50787655}" type="presParOf" srcId="{A8B66F51-C2D7-FD45-8F1F-98EA294A1BC4}" destId="{37EC962A-B47A-9A4D-B556-D9A9A28D04B9}" srcOrd="0" destOrd="0" presId="urn:microsoft.com/office/officeart/2005/8/layout/process4"/>
    <dgm:cxn modelId="{A512F192-7ABD-304D-BBAD-ED2E4408A6C4}" type="presParOf" srcId="{A8B66F51-C2D7-FD45-8F1F-98EA294A1BC4}" destId="{171906C1-2300-0544-8BBB-342DB157EB89}" srcOrd="1" destOrd="0" presId="urn:microsoft.com/office/officeart/2005/8/layout/process4"/>
    <dgm:cxn modelId="{4D921798-6063-644C-8F65-964EB8657060}" type="presParOf" srcId="{A8B66F51-C2D7-FD45-8F1F-98EA294A1BC4}" destId="{39B2F4D0-A10F-E045-A453-BE4E0DECEFF7}" srcOrd="2" destOrd="0" presId="urn:microsoft.com/office/officeart/2005/8/layout/process4"/>
    <dgm:cxn modelId="{1DAED5BF-88F9-3A47-AC4D-1576282C543B}" type="presParOf" srcId="{39B2F4D0-A10F-E045-A453-BE4E0DECEFF7}" destId="{361BC052-9B17-C14E-9246-FB0A7B15E7E6}" srcOrd="0" destOrd="0" presId="urn:microsoft.com/office/officeart/2005/8/layout/process4"/>
    <dgm:cxn modelId="{3CCE0E11-A059-A940-9CA6-48E54AF55055}" type="presParOf" srcId="{51581F43-798E-2949-A83F-E9F1BD01C3CD}" destId="{41A83F3C-9511-994B-8ACA-142D7D51FF1E}" srcOrd="3" destOrd="0" presId="urn:microsoft.com/office/officeart/2005/8/layout/process4"/>
    <dgm:cxn modelId="{C827C82A-20EF-2E45-A045-52ED753D629E}" type="presParOf" srcId="{51581F43-798E-2949-A83F-E9F1BD01C3CD}" destId="{EDFF2BAB-1658-1348-9D52-78352912A04C}" srcOrd="4" destOrd="0" presId="urn:microsoft.com/office/officeart/2005/8/layout/process4"/>
    <dgm:cxn modelId="{B66FE494-3A43-054C-B930-E48B9C52F1AA}" type="presParOf" srcId="{EDFF2BAB-1658-1348-9D52-78352912A04C}" destId="{C36F93DA-7273-A54B-A94D-9EB30D2866A5}" srcOrd="0" destOrd="0" presId="urn:microsoft.com/office/officeart/2005/8/layout/process4"/>
    <dgm:cxn modelId="{44237EAB-212A-C442-B4CD-3E8BD99C809A}" type="presParOf" srcId="{EDFF2BAB-1658-1348-9D52-78352912A04C}" destId="{527D1852-E668-374F-AAF6-A334CC44A9B7}" srcOrd="1" destOrd="0" presId="urn:microsoft.com/office/officeart/2005/8/layout/process4"/>
    <dgm:cxn modelId="{D82859E2-BB56-A14E-BE3A-D9DF22284337}" type="presParOf" srcId="{EDFF2BAB-1658-1348-9D52-78352912A04C}" destId="{3557476D-B5AB-2941-B2EA-D511EB192506}" srcOrd="2" destOrd="0" presId="urn:microsoft.com/office/officeart/2005/8/layout/process4"/>
    <dgm:cxn modelId="{5EA0BC85-674B-804D-A016-8F58E1C35774}" type="presParOf" srcId="{3557476D-B5AB-2941-B2EA-D511EB192506}" destId="{9EAA5422-BB69-CB4B-8205-122C3E4C6E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87C35F-ADCE-D64D-9D51-20B48A182D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B2226EF-4220-CD4B-B7C5-717F8FAE32FB}">
      <dgm:prSet phldrT="[Text]"/>
      <dgm:spPr>
        <a:solidFill>
          <a:srgbClr val="660066"/>
        </a:solidFill>
        <a:ln>
          <a:noFill/>
        </a:ln>
        <a:effectLst/>
      </dgm:spPr>
      <dgm:t>
        <a:bodyPr/>
        <a:lstStyle/>
        <a:p>
          <a:r>
            <a:rPr lang="en-US" dirty="0"/>
            <a:t>For Linux 2.6 the Elevator algorithm has been augmented by two additional algorithms:</a:t>
          </a:r>
        </a:p>
      </dgm:t>
    </dgm:pt>
    <dgm:pt modelId="{CACBB89A-500D-F847-8E00-5F08B6406EB6}" type="parTrans" cxnId="{04600894-B114-0C4B-BEAA-390AFEACF92C}">
      <dgm:prSet/>
      <dgm:spPr/>
      <dgm:t>
        <a:bodyPr/>
        <a:lstStyle/>
        <a:p>
          <a:endParaRPr lang="en-US"/>
        </a:p>
      </dgm:t>
    </dgm:pt>
    <dgm:pt modelId="{A566EB83-F225-7848-8C1F-8ABCCE79ABB8}" type="sibTrans" cxnId="{04600894-B114-0C4B-BEAA-390AFEACF92C}">
      <dgm:prSet/>
      <dgm:spPr/>
      <dgm:t>
        <a:bodyPr/>
        <a:lstStyle/>
        <a:p>
          <a:endParaRPr lang="en-US"/>
        </a:p>
      </dgm:t>
    </dgm:pt>
    <dgm:pt modelId="{5BAB64CF-551A-6F4B-91E4-D63D1B8B4764}">
      <dgm:prSet/>
      <dgm:spPr>
        <a:effectLst>
          <a:glow rad="101600">
            <a:srgbClr val="660066">
              <a:alpha val="75000"/>
            </a:srgbClr>
          </a:glow>
        </a:effectLst>
      </dgm:spPr>
      <dgm:t>
        <a:bodyPr/>
        <a:lstStyle/>
        <a:p>
          <a:r>
            <a:rPr lang="en-US" dirty="0"/>
            <a:t>The deadline I/O scheduler</a:t>
          </a:r>
        </a:p>
      </dgm:t>
    </dgm:pt>
    <dgm:pt modelId="{82FF1470-02F3-044F-9C23-4803EFE30BEF}" type="parTrans" cxnId="{C38FE11C-5A1F-9F43-8BC1-EF062C70DF84}">
      <dgm:prSet/>
      <dgm:spPr/>
      <dgm:t>
        <a:bodyPr/>
        <a:lstStyle/>
        <a:p>
          <a:endParaRPr lang="en-US"/>
        </a:p>
      </dgm:t>
    </dgm:pt>
    <dgm:pt modelId="{6F4BEB8D-9112-794B-ADE3-3B98EB7FB43B}" type="sibTrans" cxnId="{C38FE11C-5A1F-9F43-8BC1-EF062C70DF84}">
      <dgm:prSet/>
      <dgm:spPr/>
      <dgm:t>
        <a:bodyPr/>
        <a:lstStyle/>
        <a:p>
          <a:endParaRPr lang="en-US"/>
        </a:p>
      </dgm:t>
    </dgm:pt>
    <dgm:pt modelId="{C273EF94-DE35-6649-80E4-7A4837607C4D}">
      <dgm:prSet/>
      <dgm:spPr>
        <a:effectLst>
          <a:glow rad="101600">
            <a:srgbClr val="660066">
              <a:alpha val="75000"/>
            </a:srgbClr>
          </a:glow>
        </a:effectLst>
      </dgm:spPr>
      <dgm:t>
        <a:bodyPr/>
        <a:lstStyle/>
        <a:p>
          <a:r>
            <a:rPr lang="en-US" dirty="0"/>
            <a:t>The anticipatory I/O scheduler</a:t>
          </a:r>
        </a:p>
      </dgm:t>
    </dgm:pt>
    <dgm:pt modelId="{28BCD13A-8383-2A49-BACA-3557D37A4A4C}" type="parTrans" cxnId="{B01E3BF9-C5A9-1B46-88CA-717A849ABB9C}">
      <dgm:prSet/>
      <dgm:spPr/>
      <dgm:t>
        <a:bodyPr/>
        <a:lstStyle/>
        <a:p>
          <a:endParaRPr lang="en-US"/>
        </a:p>
      </dgm:t>
    </dgm:pt>
    <dgm:pt modelId="{7E32CEEC-0A83-274E-8EFB-65AA8B9AFBF7}" type="sibTrans" cxnId="{B01E3BF9-C5A9-1B46-88CA-717A849ABB9C}">
      <dgm:prSet/>
      <dgm:spPr/>
      <dgm:t>
        <a:bodyPr/>
        <a:lstStyle/>
        <a:p>
          <a:endParaRPr lang="en-US"/>
        </a:p>
      </dgm:t>
    </dgm:pt>
    <dgm:pt modelId="{94442965-4039-8447-ABD7-1F0D07C9742F}" type="pres">
      <dgm:prSet presAssocID="{C687C35F-ADCE-D64D-9D51-20B48A182D64}" presName="Name0" presStyleCnt="0">
        <dgm:presLayoutVars>
          <dgm:dir/>
          <dgm:animLvl val="lvl"/>
          <dgm:resizeHandles val="exact"/>
        </dgm:presLayoutVars>
      </dgm:prSet>
      <dgm:spPr/>
    </dgm:pt>
    <dgm:pt modelId="{767BD3F5-AC0F-974F-A740-B2532B380A1F}" type="pres">
      <dgm:prSet presAssocID="{BB2226EF-4220-CD4B-B7C5-717F8FAE32FB}" presName="composite" presStyleCnt="0"/>
      <dgm:spPr/>
    </dgm:pt>
    <dgm:pt modelId="{668FD193-D9EA-B242-8994-9DC1281D105D}" type="pres">
      <dgm:prSet presAssocID="{BB2226EF-4220-CD4B-B7C5-717F8FAE32FB}" presName="parTx" presStyleLbl="alignNode1" presStyleIdx="0" presStyleCnt="1">
        <dgm:presLayoutVars>
          <dgm:chMax val="0"/>
          <dgm:chPref val="0"/>
          <dgm:bulletEnabled val="1"/>
        </dgm:presLayoutVars>
      </dgm:prSet>
      <dgm:spPr/>
    </dgm:pt>
    <dgm:pt modelId="{D5B49B7A-357D-5B4D-9A56-45CDB453ABD9}" type="pres">
      <dgm:prSet presAssocID="{BB2226EF-4220-CD4B-B7C5-717F8FAE32FB}" presName="desTx" presStyleLbl="alignAccFollowNode1" presStyleIdx="0" presStyleCnt="1" custLinFactNeighborY="6457">
        <dgm:presLayoutVars>
          <dgm:bulletEnabled val="1"/>
        </dgm:presLayoutVars>
      </dgm:prSet>
      <dgm:spPr/>
    </dgm:pt>
  </dgm:ptLst>
  <dgm:cxnLst>
    <dgm:cxn modelId="{C38FE11C-5A1F-9F43-8BC1-EF062C70DF84}" srcId="{BB2226EF-4220-CD4B-B7C5-717F8FAE32FB}" destId="{5BAB64CF-551A-6F4B-91E4-D63D1B8B4764}" srcOrd="0" destOrd="0" parTransId="{82FF1470-02F3-044F-9C23-4803EFE30BEF}" sibTransId="{6F4BEB8D-9112-794B-ADE3-3B98EB7FB43B}"/>
    <dgm:cxn modelId="{8869FF2C-8861-E644-B437-E2A7DF388D0F}" type="presOf" srcId="{5BAB64CF-551A-6F4B-91E4-D63D1B8B4764}" destId="{D5B49B7A-357D-5B4D-9A56-45CDB453ABD9}" srcOrd="0" destOrd="0" presId="urn:microsoft.com/office/officeart/2005/8/layout/hList1"/>
    <dgm:cxn modelId="{04600894-B114-0C4B-BEAA-390AFEACF92C}" srcId="{C687C35F-ADCE-D64D-9D51-20B48A182D64}" destId="{BB2226EF-4220-CD4B-B7C5-717F8FAE32FB}" srcOrd="0" destOrd="0" parTransId="{CACBB89A-500D-F847-8E00-5F08B6406EB6}" sibTransId="{A566EB83-F225-7848-8C1F-8ABCCE79ABB8}"/>
    <dgm:cxn modelId="{B90C28EA-0870-344F-B751-6EFB8A2478B9}" type="presOf" srcId="{C687C35F-ADCE-D64D-9D51-20B48A182D64}" destId="{94442965-4039-8447-ABD7-1F0D07C9742F}" srcOrd="0" destOrd="0" presId="urn:microsoft.com/office/officeart/2005/8/layout/hList1"/>
    <dgm:cxn modelId="{F83BFFF3-05AB-6E4B-9A92-C08A5F63E5F5}" type="presOf" srcId="{BB2226EF-4220-CD4B-B7C5-717F8FAE32FB}" destId="{668FD193-D9EA-B242-8994-9DC1281D105D}" srcOrd="0" destOrd="0" presId="urn:microsoft.com/office/officeart/2005/8/layout/hList1"/>
    <dgm:cxn modelId="{B01E3BF9-C5A9-1B46-88CA-717A849ABB9C}" srcId="{BB2226EF-4220-CD4B-B7C5-717F8FAE32FB}" destId="{C273EF94-DE35-6649-80E4-7A4837607C4D}" srcOrd="1" destOrd="0" parTransId="{28BCD13A-8383-2A49-BACA-3557D37A4A4C}" sibTransId="{7E32CEEC-0A83-274E-8EFB-65AA8B9AFBF7}"/>
    <dgm:cxn modelId="{444971FF-C772-DB49-BDFE-6EB3BD28A22F}" type="presOf" srcId="{C273EF94-DE35-6649-80E4-7A4837607C4D}" destId="{D5B49B7A-357D-5B4D-9A56-45CDB453ABD9}" srcOrd="0" destOrd="1" presId="urn:microsoft.com/office/officeart/2005/8/layout/hList1"/>
    <dgm:cxn modelId="{8DBFC86A-BAC7-2645-9832-6F4CF6CB30D8}" type="presParOf" srcId="{94442965-4039-8447-ABD7-1F0D07C9742F}" destId="{767BD3F5-AC0F-974F-A740-B2532B380A1F}" srcOrd="0" destOrd="0" presId="urn:microsoft.com/office/officeart/2005/8/layout/hList1"/>
    <dgm:cxn modelId="{5388CF6F-FA32-2041-8016-C176CEEDF3D4}" type="presParOf" srcId="{767BD3F5-AC0F-974F-A740-B2532B380A1F}" destId="{668FD193-D9EA-B242-8994-9DC1281D105D}" srcOrd="0" destOrd="0" presId="urn:microsoft.com/office/officeart/2005/8/layout/hList1"/>
    <dgm:cxn modelId="{889148E3-450F-F648-BC5E-95F360254420}" type="presParOf" srcId="{767BD3F5-AC0F-974F-A740-B2532B380A1F}" destId="{D5B49B7A-357D-5B4D-9A56-45CDB453AB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B34D66-65F5-F548-BD5F-FEE440A51D63}"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27716959-481F-594B-BE9D-50831307799D}">
      <dgm:prSet/>
      <dgm:spPr>
        <a:solidFill>
          <a:srgbClr val="7030A0"/>
        </a:solidFill>
      </dgm:spPr>
      <dgm:t>
        <a:bodyPr/>
        <a:lstStyle/>
        <a:p>
          <a:pPr rtl="0"/>
          <a:r>
            <a:rPr lang="en-US"/>
            <a:t>This is the simplest among Linux I/O schedulers</a:t>
          </a:r>
        </a:p>
      </dgm:t>
    </dgm:pt>
    <dgm:pt modelId="{677D9F06-036F-0C4B-91A5-124A0D0C684D}" type="parTrans" cxnId="{B564CC5B-09EC-6E49-BA3C-52694ADF212D}">
      <dgm:prSet/>
      <dgm:spPr/>
      <dgm:t>
        <a:bodyPr/>
        <a:lstStyle/>
        <a:p>
          <a:endParaRPr lang="en-US"/>
        </a:p>
      </dgm:t>
    </dgm:pt>
    <dgm:pt modelId="{C88F76F9-425E-6948-9724-B395C8D26962}" type="sibTrans" cxnId="{B564CC5B-09EC-6E49-BA3C-52694ADF212D}">
      <dgm:prSet/>
      <dgm:spPr/>
      <dgm:t>
        <a:bodyPr/>
        <a:lstStyle/>
        <a:p>
          <a:endParaRPr lang="en-US"/>
        </a:p>
      </dgm:t>
    </dgm:pt>
    <dgm:pt modelId="{074A2D9D-EF2A-B54C-9739-A7C9BEB9D197}">
      <dgm:prSet/>
      <dgm:spPr>
        <a:solidFill>
          <a:srgbClr val="7030A0"/>
        </a:solidFill>
      </dgm:spPr>
      <dgm:t>
        <a:bodyPr/>
        <a:lstStyle/>
        <a:p>
          <a:pPr rtl="0"/>
          <a:r>
            <a:rPr lang="en-US" dirty="0"/>
            <a:t>It is a minimal scheduler that inserts I/O requests into a FIFO queue and uses merging</a:t>
          </a:r>
        </a:p>
      </dgm:t>
    </dgm:pt>
    <dgm:pt modelId="{8D27D276-CBC0-8C44-ACD0-AC52DB9A830B}" type="parTrans" cxnId="{3EC75CCF-C594-1845-85FB-CB51D2B80967}">
      <dgm:prSet/>
      <dgm:spPr/>
      <dgm:t>
        <a:bodyPr/>
        <a:lstStyle/>
        <a:p>
          <a:endParaRPr lang="en-US"/>
        </a:p>
      </dgm:t>
    </dgm:pt>
    <dgm:pt modelId="{2350E1C6-556E-8646-A6D6-2F7AE0C962EB}" type="sibTrans" cxnId="{3EC75CCF-C594-1845-85FB-CB51D2B80967}">
      <dgm:prSet/>
      <dgm:spPr/>
      <dgm:t>
        <a:bodyPr/>
        <a:lstStyle/>
        <a:p>
          <a:endParaRPr lang="en-US"/>
        </a:p>
      </dgm:t>
    </dgm:pt>
    <dgm:pt modelId="{71BFBE19-76D1-7E42-97F8-56E5818D7809}">
      <dgm:prSet/>
      <dgm:spPr>
        <a:solidFill>
          <a:srgbClr val="7030A0"/>
        </a:solidFill>
      </dgm:spPr>
      <dgm:t>
        <a:bodyPr/>
        <a:lstStyle/>
        <a:p>
          <a:pPr rtl="0"/>
          <a:r>
            <a:rPr lang="en-US" dirty="0"/>
            <a:t>Its main uses include </a:t>
          </a:r>
          <a:r>
            <a:rPr lang="en-US" dirty="0" err="1"/>
            <a:t>nondisk</a:t>
          </a:r>
          <a:r>
            <a:rPr lang="en-US" dirty="0"/>
            <a:t>-based block devices such as memory devices, and specialized software or hardware environments that do their own scheduling and need only minimal support in the kernel</a:t>
          </a:r>
        </a:p>
      </dgm:t>
    </dgm:pt>
    <dgm:pt modelId="{44A191CF-584D-C543-BC69-12E4441632B2}" type="parTrans" cxnId="{43B0C567-BAD3-E145-A772-4AFC1FB93ED1}">
      <dgm:prSet/>
      <dgm:spPr/>
      <dgm:t>
        <a:bodyPr/>
        <a:lstStyle/>
        <a:p>
          <a:endParaRPr lang="en-US"/>
        </a:p>
      </dgm:t>
    </dgm:pt>
    <dgm:pt modelId="{05D61718-06CF-084D-BB1C-3E5649DA0AE6}" type="sibTrans" cxnId="{43B0C567-BAD3-E145-A772-4AFC1FB93ED1}">
      <dgm:prSet/>
      <dgm:spPr/>
      <dgm:t>
        <a:bodyPr/>
        <a:lstStyle/>
        <a:p>
          <a:endParaRPr lang="en-US"/>
        </a:p>
      </dgm:t>
    </dgm:pt>
    <dgm:pt modelId="{49F3B72E-58FE-D24C-B33D-0B18640F8B5F}" type="pres">
      <dgm:prSet presAssocID="{82B34D66-65F5-F548-BD5F-FEE440A51D63}" presName="Name0" presStyleCnt="0">
        <dgm:presLayoutVars>
          <dgm:chMax val="7"/>
          <dgm:chPref val="7"/>
          <dgm:dir/>
        </dgm:presLayoutVars>
      </dgm:prSet>
      <dgm:spPr/>
    </dgm:pt>
    <dgm:pt modelId="{A8EC7178-B199-9F48-ADA2-5509A329FF91}" type="pres">
      <dgm:prSet presAssocID="{82B34D66-65F5-F548-BD5F-FEE440A51D63}" presName="Name1" presStyleCnt="0"/>
      <dgm:spPr/>
    </dgm:pt>
    <dgm:pt modelId="{E6DF894F-56C5-284C-AF09-A4978736A48F}" type="pres">
      <dgm:prSet presAssocID="{82B34D66-65F5-F548-BD5F-FEE440A51D63}" presName="cycle" presStyleCnt="0"/>
      <dgm:spPr/>
    </dgm:pt>
    <dgm:pt modelId="{B2AEAD21-D619-F64F-ADF2-C3AACF83DAED}" type="pres">
      <dgm:prSet presAssocID="{82B34D66-65F5-F548-BD5F-FEE440A51D63}" presName="srcNode" presStyleLbl="node1" presStyleIdx="0" presStyleCnt="3"/>
      <dgm:spPr/>
    </dgm:pt>
    <dgm:pt modelId="{C41BA589-27A1-D140-840A-067E61F5DCA7}" type="pres">
      <dgm:prSet presAssocID="{82B34D66-65F5-F548-BD5F-FEE440A51D63}" presName="conn" presStyleLbl="parChTrans1D2" presStyleIdx="0" presStyleCnt="1"/>
      <dgm:spPr/>
    </dgm:pt>
    <dgm:pt modelId="{B101ECCE-0646-B340-AE42-389480E63E7B}" type="pres">
      <dgm:prSet presAssocID="{82B34D66-65F5-F548-BD5F-FEE440A51D63}" presName="extraNode" presStyleLbl="node1" presStyleIdx="0" presStyleCnt="3"/>
      <dgm:spPr/>
    </dgm:pt>
    <dgm:pt modelId="{BD308377-213E-F64B-A392-BE0FF66A562F}" type="pres">
      <dgm:prSet presAssocID="{82B34D66-65F5-F548-BD5F-FEE440A51D63}" presName="dstNode" presStyleLbl="node1" presStyleIdx="0" presStyleCnt="3"/>
      <dgm:spPr/>
    </dgm:pt>
    <dgm:pt modelId="{F70D8588-EA03-9E4B-8284-944E38824A7C}" type="pres">
      <dgm:prSet presAssocID="{27716959-481F-594B-BE9D-50831307799D}" presName="text_1" presStyleLbl="node1" presStyleIdx="0" presStyleCnt="3">
        <dgm:presLayoutVars>
          <dgm:bulletEnabled val="1"/>
        </dgm:presLayoutVars>
      </dgm:prSet>
      <dgm:spPr/>
    </dgm:pt>
    <dgm:pt modelId="{0870084A-9667-8047-927D-292C7447D695}" type="pres">
      <dgm:prSet presAssocID="{27716959-481F-594B-BE9D-50831307799D}" presName="accent_1" presStyleCnt="0"/>
      <dgm:spPr/>
    </dgm:pt>
    <dgm:pt modelId="{18F8880C-94AD-E642-955C-BCDA924FF3E3}" type="pres">
      <dgm:prSet presAssocID="{27716959-481F-594B-BE9D-50831307799D}" presName="accentRepeatNode" presStyleLbl="solidFgAcc1" presStyleIdx="0" presStyleCnt="3"/>
      <dgm:spPr/>
    </dgm:pt>
    <dgm:pt modelId="{0A6970CD-CB63-E44A-B0D0-604562A6CAA6}" type="pres">
      <dgm:prSet presAssocID="{074A2D9D-EF2A-B54C-9739-A7C9BEB9D197}" presName="text_2" presStyleLbl="node1" presStyleIdx="1" presStyleCnt="3">
        <dgm:presLayoutVars>
          <dgm:bulletEnabled val="1"/>
        </dgm:presLayoutVars>
      </dgm:prSet>
      <dgm:spPr/>
    </dgm:pt>
    <dgm:pt modelId="{F4FDC1EF-6BA1-864E-9354-7D92E939F250}" type="pres">
      <dgm:prSet presAssocID="{074A2D9D-EF2A-B54C-9739-A7C9BEB9D197}" presName="accent_2" presStyleCnt="0"/>
      <dgm:spPr/>
    </dgm:pt>
    <dgm:pt modelId="{8B2F3D03-01AC-224C-86A8-9101BA15F5C2}" type="pres">
      <dgm:prSet presAssocID="{074A2D9D-EF2A-B54C-9739-A7C9BEB9D197}" presName="accentRepeatNode" presStyleLbl="solidFgAcc1" presStyleIdx="1" presStyleCnt="3"/>
      <dgm:spPr/>
    </dgm:pt>
    <dgm:pt modelId="{A7EE0286-136B-BB4E-B0F0-40111EA82CBD}" type="pres">
      <dgm:prSet presAssocID="{71BFBE19-76D1-7E42-97F8-56E5818D7809}" presName="text_3" presStyleLbl="node1" presStyleIdx="2" presStyleCnt="3" custScaleY="136403">
        <dgm:presLayoutVars>
          <dgm:bulletEnabled val="1"/>
        </dgm:presLayoutVars>
      </dgm:prSet>
      <dgm:spPr/>
    </dgm:pt>
    <dgm:pt modelId="{36B2C7D0-8F80-884B-9716-EB0089661084}" type="pres">
      <dgm:prSet presAssocID="{71BFBE19-76D1-7E42-97F8-56E5818D7809}" presName="accent_3" presStyleCnt="0"/>
      <dgm:spPr/>
    </dgm:pt>
    <dgm:pt modelId="{6C0FB47C-F5F7-F343-8B0F-736E5AE3C194}" type="pres">
      <dgm:prSet presAssocID="{71BFBE19-76D1-7E42-97F8-56E5818D7809}" presName="accentRepeatNode" presStyleLbl="solidFgAcc1" presStyleIdx="2" presStyleCnt="3"/>
      <dgm:spPr/>
    </dgm:pt>
  </dgm:ptLst>
  <dgm:cxnLst>
    <dgm:cxn modelId="{79DCF83F-6D3E-DF4F-8769-0E8E0BDB1FB8}" type="presOf" srcId="{C88F76F9-425E-6948-9724-B395C8D26962}" destId="{C41BA589-27A1-D140-840A-067E61F5DCA7}" srcOrd="0" destOrd="0" presId="urn:microsoft.com/office/officeart/2008/layout/VerticalCurvedList"/>
    <dgm:cxn modelId="{B564CC5B-09EC-6E49-BA3C-52694ADF212D}" srcId="{82B34D66-65F5-F548-BD5F-FEE440A51D63}" destId="{27716959-481F-594B-BE9D-50831307799D}" srcOrd="0" destOrd="0" parTransId="{677D9F06-036F-0C4B-91A5-124A0D0C684D}" sibTransId="{C88F76F9-425E-6948-9724-B395C8D26962}"/>
    <dgm:cxn modelId="{2D20A35E-5A24-9541-AAAA-CA244A915AC7}" type="presOf" srcId="{074A2D9D-EF2A-B54C-9739-A7C9BEB9D197}" destId="{0A6970CD-CB63-E44A-B0D0-604562A6CAA6}" srcOrd="0" destOrd="0" presId="urn:microsoft.com/office/officeart/2008/layout/VerticalCurvedList"/>
    <dgm:cxn modelId="{43B0C567-BAD3-E145-A772-4AFC1FB93ED1}" srcId="{82B34D66-65F5-F548-BD5F-FEE440A51D63}" destId="{71BFBE19-76D1-7E42-97F8-56E5818D7809}" srcOrd="2" destOrd="0" parTransId="{44A191CF-584D-C543-BC69-12E4441632B2}" sibTransId="{05D61718-06CF-084D-BB1C-3E5649DA0AE6}"/>
    <dgm:cxn modelId="{454B4448-C338-1341-A427-86096BC04BBB}" type="presOf" srcId="{71BFBE19-76D1-7E42-97F8-56E5818D7809}" destId="{A7EE0286-136B-BB4E-B0F0-40111EA82CBD}" srcOrd="0" destOrd="0" presId="urn:microsoft.com/office/officeart/2008/layout/VerticalCurvedList"/>
    <dgm:cxn modelId="{300A7BC5-AADB-2945-BE52-5B2BD9D5C869}" type="presOf" srcId="{27716959-481F-594B-BE9D-50831307799D}" destId="{F70D8588-EA03-9E4B-8284-944E38824A7C}" srcOrd="0" destOrd="0" presId="urn:microsoft.com/office/officeart/2008/layout/VerticalCurvedList"/>
    <dgm:cxn modelId="{3EC75CCF-C594-1845-85FB-CB51D2B80967}" srcId="{82B34D66-65F5-F548-BD5F-FEE440A51D63}" destId="{074A2D9D-EF2A-B54C-9739-A7C9BEB9D197}" srcOrd="1" destOrd="0" parTransId="{8D27D276-CBC0-8C44-ACD0-AC52DB9A830B}" sibTransId="{2350E1C6-556E-8646-A6D6-2F7AE0C962EB}"/>
    <dgm:cxn modelId="{33A021F3-51A4-844E-A6D7-169901AC31A3}" type="presOf" srcId="{82B34D66-65F5-F548-BD5F-FEE440A51D63}" destId="{49F3B72E-58FE-D24C-B33D-0B18640F8B5F}" srcOrd="0" destOrd="0" presId="urn:microsoft.com/office/officeart/2008/layout/VerticalCurvedList"/>
    <dgm:cxn modelId="{0297D1DA-2BFA-0248-9D2D-916D3469030D}" type="presParOf" srcId="{49F3B72E-58FE-D24C-B33D-0B18640F8B5F}" destId="{A8EC7178-B199-9F48-ADA2-5509A329FF91}" srcOrd="0" destOrd="0" presId="urn:microsoft.com/office/officeart/2008/layout/VerticalCurvedList"/>
    <dgm:cxn modelId="{D0C0555A-96D7-1E48-930A-39A9BB900ADC}" type="presParOf" srcId="{A8EC7178-B199-9F48-ADA2-5509A329FF91}" destId="{E6DF894F-56C5-284C-AF09-A4978736A48F}" srcOrd="0" destOrd="0" presId="urn:microsoft.com/office/officeart/2008/layout/VerticalCurvedList"/>
    <dgm:cxn modelId="{534A9798-8DF6-C648-AF9B-85372E54C8A5}" type="presParOf" srcId="{E6DF894F-56C5-284C-AF09-A4978736A48F}" destId="{B2AEAD21-D619-F64F-ADF2-C3AACF83DAED}" srcOrd="0" destOrd="0" presId="urn:microsoft.com/office/officeart/2008/layout/VerticalCurvedList"/>
    <dgm:cxn modelId="{12336413-F093-9645-AC1D-FF3A1D1E134C}" type="presParOf" srcId="{E6DF894F-56C5-284C-AF09-A4978736A48F}" destId="{C41BA589-27A1-D140-840A-067E61F5DCA7}" srcOrd="1" destOrd="0" presId="urn:microsoft.com/office/officeart/2008/layout/VerticalCurvedList"/>
    <dgm:cxn modelId="{BC308FD7-70EF-2444-8CF9-99129B3FE113}" type="presParOf" srcId="{E6DF894F-56C5-284C-AF09-A4978736A48F}" destId="{B101ECCE-0646-B340-AE42-389480E63E7B}" srcOrd="2" destOrd="0" presId="urn:microsoft.com/office/officeart/2008/layout/VerticalCurvedList"/>
    <dgm:cxn modelId="{C4B7FFA8-ACE3-2E43-8B82-3E7DD8872EF5}" type="presParOf" srcId="{E6DF894F-56C5-284C-AF09-A4978736A48F}" destId="{BD308377-213E-F64B-A392-BE0FF66A562F}" srcOrd="3" destOrd="0" presId="urn:microsoft.com/office/officeart/2008/layout/VerticalCurvedList"/>
    <dgm:cxn modelId="{C0CC8F50-B9E4-2244-B3FE-746F4F0F802A}" type="presParOf" srcId="{A8EC7178-B199-9F48-ADA2-5509A329FF91}" destId="{F70D8588-EA03-9E4B-8284-944E38824A7C}" srcOrd="1" destOrd="0" presId="urn:microsoft.com/office/officeart/2008/layout/VerticalCurvedList"/>
    <dgm:cxn modelId="{ED80C5CB-D97F-734E-A5B2-84E438F9D51D}" type="presParOf" srcId="{A8EC7178-B199-9F48-ADA2-5509A329FF91}" destId="{0870084A-9667-8047-927D-292C7447D695}" srcOrd="2" destOrd="0" presId="urn:microsoft.com/office/officeart/2008/layout/VerticalCurvedList"/>
    <dgm:cxn modelId="{2113739A-932D-A349-BA8C-9AE623A00BC4}" type="presParOf" srcId="{0870084A-9667-8047-927D-292C7447D695}" destId="{18F8880C-94AD-E642-955C-BCDA924FF3E3}" srcOrd="0" destOrd="0" presId="urn:microsoft.com/office/officeart/2008/layout/VerticalCurvedList"/>
    <dgm:cxn modelId="{FDDDDD86-138A-D940-9668-271A8704AEEF}" type="presParOf" srcId="{A8EC7178-B199-9F48-ADA2-5509A329FF91}" destId="{0A6970CD-CB63-E44A-B0D0-604562A6CAA6}" srcOrd="3" destOrd="0" presId="urn:microsoft.com/office/officeart/2008/layout/VerticalCurvedList"/>
    <dgm:cxn modelId="{B2EED33F-45D6-2C4A-A77E-95590FA71252}" type="presParOf" srcId="{A8EC7178-B199-9F48-ADA2-5509A329FF91}" destId="{F4FDC1EF-6BA1-864E-9354-7D92E939F250}" srcOrd="4" destOrd="0" presId="urn:microsoft.com/office/officeart/2008/layout/VerticalCurvedList"/>
    <dgm:cxn modelId="{232AD9CA-125A-C043-952A-65250834554B}" type="presParOf" srcId="{F4FDC1EF-6BA1-864E-9354-7D92E939F250}" destId="{8B2F3D03-01AC-224C-86A8-9101BA15F5C2}" srcOrd="0" destOrd="0" presId="urn:microsoft.com/office/officeart/2008/layout/VerticalCurvedList"/>
    <dgm:cxn modelId="{2845739A-0B8D-2842-9DA7-ECCBD6DE54ED}" type="presParOf" srcId="{A8EC7178-B199-9F48-ADA2-5509A329FF91}" destId="{A7EE0286-136B-BB4E-B0F0-40111EA82CBD}" srcOrd="5" destOrd="0" presId="urn:microsoft.com/office/officeart/2008/layout/VerticalCurvedList"/>
    <dgm:cxn modelId="{383866A7-6B89-7B4D-B326-F393645F9179}" type="presParOf" srcId="{A8EC7178-B199-9F48-ADA2-5509A329FF91}" destId="{36B2C7D0-8F80-884B-9716-EB0089661084}" srcOrd="6" destOrd="0" presId="urn:microsoft.com/office/officeart/2008/layout/VerticalCurvedList"/>
    <dgm:cxn modelId="{98D363CE-A3F9-F84B-9063-DB990D20F093}" type="presParOf" srcId="{36B2C7D0-8F80-884B-9716-EB0089661084}" destId="{6C0FB47C-F5F7-F343-8B0F-736E5AE3C1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9979D-1879-0C4F-8A37-54B31EF240CF}">
      <dsp:nvSpPr>
        <dsp:cNvPr id="0" name=""/>
        <dsp:cNvSpPr/>
      </dsp:nvSpPr>
      <dsp:spPr>
        <a:xfrm>
          <a:off x="0" y="30678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Suitable for communicating with the computer user</a:t>
          </a:r>
        </a:p>
        <a:p>
          <a:pPr marL="114300" lvl="1" indent="-114300" algn="l" defTabSz="622300">
            <a:lnSpc>
              <a:spcPct val="90000"/>
            </a:lnSpc>
            <a:spcBef>
              <a:spcPct val="0"/>
            </a:spcBef>
            <a:spcAft>
              <a:spcPct val="15000"/>
            </a:spcAft>
            <a:buChar char="•"/>
          </a:pPr>
          <a:r>
            <a:rPr lang="en-US" sz="1400" kern="1200" dirty="0"/>
            <a:t>Printers, terminals, video display, keyboard, mouse</a:t>
          </a:r>
        </a:p>
      </dsp:txBody>
      <dsp:txXfrm>
        <a:off x="0" y="306780"/>
        <a:ext cx="6248400" cy="793800"/>
      </dsp:txXfrm>
    </dsp:sp>
    <dsp:sp modelId="{FBB9E506-97C9-A249-8FED-E01C7E14EF65}">
      <dsp:nvSpPr>
        <dsp:cNvPr id="0" name=""/>
        <dsp:cNvSpPr/>
      </dsp:nvSpPr>
      <dsp:spPr>
        <a:xfrm>
          <a:off x="312420" y="100139"/>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Human readable</a:t>
          </a:r>
          <a:endParaRPr lang="en-US" sz="1400" kern="1200" dirty="0">
            <a:solidFill>
              <a:schemeClr val="tx1"/>
            </a:solidFill>
          </a:endParaRPr>
        </a:p>
      </dsp:txBody>
      <dsp:txXfrm>
        <a:off x="332595" y="120314"/>
        <a:ext cx="4333530" cy="372930"/>
      </dsp:txXfrm>
    </dsp:sp>
    <dsp:sp modelId="{6D7049AE-0945-ED43-A96C-FF52F6539C8F}">
      <dsp:nvSpPr>
        <dsp:cNvPr id="0" name=""/>
        <dsp:cNvSpPr/>
      </dsp:nvSpPr>
      <dsp:spPr>
        <a:xfrm>
          <a:off x="0" y="138282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NZ" sz="1400" kern="1200" dirty="0"/>
            <a:t>Suitable for communicating with electronic equipment</a:t>
          </a:r>
        </a:p>
        <a:p>
          <a:pPr marL="114300" lvl="1" indent="-114300" algn="l" defTabSz="622300">
            <a:lnSpc>
              <a:spcPct val="90000"/>
            </a:lnSpc>
            <a:spcBef>
              <a:spcPct val="0"/>
            </a:spcBef>
            <a:spcAft>
              <a:spcPct val="15000"/>
            </a:spcAft>
            <a:buChar char="•"/>
          </a:pPr>
          <a:r>
            <a:rPr lang="en-NZ" sz="1400" kern="1200" dirty="0"/>
            <a:t>Disk drives, USB keys, sensors, controllers</a:t>
          </a:r>
        </a:p>
      </dsp:txBody>
      <dsp:txXfrm>
        <a:off x="0" y="1382820"/>
        <a:ext cx="6248400" cy="793800"/>
      </dsp:txXfrm>
    </dsp:sp>
    <dsp:sp modelId="{B3123124-83CF-B944-9DE9-775C9C34CCC6}">
      <dsp:nvSpPr>
        <dsp:cNvPr id="0" name=""/>
        <dsp:cNvSpPr/>
      </dsp:nvSpPr>
      <dsp:spPr>
        <a:xfrm>
          <a:off x="312420" y="1176180"/>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NZ" sz="1400" b="1" kern="1200" dirty="0">
              <a:solidFill>
                <a:schemeClr val="tx1"/>
              </a:solidFill>
            </a:rPr>
            <a:t>Machine readable</a:t>
          </a:r>
          <a:endParaRPr lang="en-US" sz="1400" kern="1200" dirty="0">
            <a:solidFill>
              <a:schemeClr val="tx1"/>
            </a:solidFill>
          </a:endParaRPr>
        </a:p>
      </dsp:txBody>
      <dsp:txXfrm>
        <a:off x="332595" y="1196355"/>
        <a:ext cx="4333530" cy="372930"/>
      </dsp:txXfrm>
    </dsp:sp>
    <dsp:sp modelId="{296168ED-EAA0-5940-A255-E05A1D713695}">
      <dsp:nvSpPr>
        <dsp:cNvPr id="0" name=""/>
        <dsp:cNvSpPr/>
      </dsp:nvSpPr>
      <dsp:spPr>
        <a:xfrm>
          <a:off x="0" y="245886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Suitable for communicating with remote devices</a:t>
          </a:r>
        </a:p>
        <a:p>
          <a:pPr marL="114300" lvl="1" indent="-114300" algn="l" defTabSz="622300">
            <a:lnSpc>
              <a:spcPct val="90000"/>
            </a:lnSpc>
            <a:spcBef>
              <a:spcPct val="0"/>
            </a:spcBef>
            <a:spcAft>
              <a:spcPct val="15000"/>
            </a:spcAft>
            <a:buChar char="•"/>
          </a:pPr>
          <a:r>
            <a:rPr lang="en-US" sz="1400" kern="1200" dirty="0"/>
            <a:t>Modems, digital line drivers</a:t>
          </a:r>
        </a:p>
      </dsp:txBody>
      <dsp:txXfrm>
        <a:off x="0" y="2458860"/>
        <a:ext cx="6248400" cy="793800"/>
      </dsp:txXfrm>
    </dsp:sp>
    <dsp:sp modelId="{FADD827A-CDD6-4644-BCD4-259123B08226}">
      <dsp:nvSpPr>
        <dsp:cNvPr id="0" name=""/>
        <dsp:cNvSpPr/>
      </dsp:nvSpPr>
      <dsp:spPr>
        <a:xfrm>
          <a:off x="312420" y="2252220"/>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Communication</a:t>
          </a:r>
          <a:endParaRPr lang="en-US" sz="1400" kern="1200" dirty="0">
            <a:solidFill>
              <a:schemeClr val="tx1"/>
            </a:solidFill>
          </a:endParaRPr>
        </a:p>
      </dsp:txBody>
      <dsp:txXfrm>
        <a:off x="332595" y="2272395"/>
        <a:ext cx="4333530"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193B7-FB09-5743-8FAF-ECD3D848578B}">
      <dsp:nvSpPr>
        <dsp:cNvPr id="0" name=""/>
        <dsp:cNvSpPr/>
      </dsp:nvSpPr>
      <dsp:spPr>
        <a:xfrm>
          <a:off x="6290068" y="2660785"/>
          <a:ext cx="91440" cy="495468"/>
        </a:xfrm>
        <a:custGeom>
          <a:avLst/>
          <a:gdLst/>
          <a:ahLst/>
          <a:cxnLst/>
          <a:rect l="0" t="0" r="0" b="0"/>
          <a:pathLst>
            <a:path>
              <a:moveTo>
                <a:pt x="45720" y="0"/>
              </a:moveTo>
              <a:lnTo>
                <a:pt x="45720"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635EC3D1-B3DE-3349-A65D-73A7589C7706}">
      <dsp:nvSpPr>
        <dsp:cNvPr id="0" name=""/>
        <dsp:cNvSpPr/>
      </dsp:nvSpPr>
      <dsp:spPr>
        <a:xfrm>
          <a:off x="4695521" y="1083519"/>
          <a:ext cx="1640266" cy="495468"/>
        </a:xfrm>
        <a:custGeom>
          <a:avLst/>
          <a:gdLst/>
          <a:ahLst/>
          <a:cxnLst/>
          <a:rect l="0" t="0" r="0" b="0"/>
          <a:pathLst>
            <a:path>
              <a:moveTo>
                <a:pt x="0" y="0"/>
              </a:moveTo>
              <a:lnTo>
                <a:pt x="0" y="337647"/>
              </a:lnTo>
              <a:lnTo>
                <a:pt x="1640266" y="337647"/>
              </a:lnTo>
              <a:lnTo>
                <a:pt x="1640266"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A4E90692-A5AA-784A-981D-D94C3015F488}">
      <dsp:nvSpPr>
        <dsp:cNvPr id="0" name=""/>
        <dsp:cNvSpPr/>
      </dsp:nvSpPr>
      <dsp:spPr>
        <a:xfrm>
          <a:off x="3055255" y="2660785"/>
          <a:ext cx="1041099" cy="495468"/>
        </a:xfrm>
        <a:custGeom>
          <a:avLst/>
          <a:gdLst/>
          <a:ahLst/>
          <a:cxnLst/>
          <a:rect l="0" t="0" r="0" b="0"/>
          <a:pathLst>
            <a:path>
              <a:moveTo>
                <a:pt x="0" y="0"/>
              </a:moveTo>
              <a:lnTo>
                <a:pt x="0" y="337647"/>
              </a:lnTo>
              <a:lnTo>
                <a:pt x="1041099" y="337647"/>
              </a:lnTo>
              <a:lnTo>
                <a:pt x="1041099"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BA2E8E77-334D-EC4D-A40C-B16B5671EDD9}">
      <dsp:nvSpPr>
        <dsp:cNvPr id="0" name=""/>
        <dsp:cNvSpPr/>
      </dsp:nvSpPr>
      <dsp:spPr>
        <a:xfrm>
          <a:off x="1856920" y="2660785"/>
          <a:ext cx="1198334" cy="495468"/>
        </a:xfrm>
        <a:custGeom>
          <a:avLst/>
          <a:gdLst/>
          <a:ahLst/>
          <a:cxnLst/>
          <a:rect l="0" t="0" r="0" b="0"/>
          <a:pathLst>
            <a:path>
              <a:moveTo>
                <a:pt x="1198334" y="0"/>
              </a:moveTo>
              <a:lnTo>
                <a:pt x="1198334" y="337647"/>
              </a:lnTo>
              <a:lnTo>
                <a:pt x="0" y="337647"/>
              </a:lnTo>
              <a:lnTo>
                <a:pt x="0"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3538F62A-65C1-5C40-9822-78A7B5B313B2}">
      <dsp:nvSpPr>
        <dsp:cNvPr id="0" name=""/>
        <dsp:cNvSpPr/>
      </dsp:nvSpPr>
      <dsp:spPr>
        <a:xfrm>
          <a:off x="3055255" y="1083519"/>
          <a:ext cx="1640266" cy="495468"/>
        </a:xfrm>
        <a:custGeom>
          <a:avLst/>
          <a:gdLst/>
          <a:ahLst/>
          <a:cxnLst/>
          <a:rect l="0" t="0" r="0" b="0"/>
          <a:pathLst>
            <a:path>
              <a:moveTo>
                <a:pt x="1640266" y="0"/>
              </a:moveTo>
              <a:lnTo>
                <a:pt x="1640266" y="337647"/>
              </a:lnTo>
              <a:lnTo>
                <a:pt x="0" y="337647"/>
              </a:lnTo>
              <a:lnTo>
                <a:pt x="0"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D453C912-2E6E-504E-8E11-67FD449F1221}">
      <dsp:nvSpPr>
        <dsp:cNvPr id="0" name=""/>
        <dsp:cNvSpPr/>
      </dsp:nvSpPr>
      <dsp:spPr>
        <a:xfrm>
          <a:off x="3843713" y="1723"/>
          <a:ext cx="1703616" cy="1081796"/>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B493DDBD-8167-9749-B3A1-93D32A453D1A}">
      <dsp:nvSpPr>
        <dsp:cNvPr id="0" name=""/>
        <dsp:cNvSpPr/>
      </dsp:nvSpPr>
      <dsp:spPr>
        <a:xfrm>
          <a:off x="4033004" y="181549"/>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Windows offers two modes of I/O operation</a:t>
          </a:r>
          <a:endParaRPr lang="en-US" sz="1300" kern="1200" dirty="0"/>
        </a:p>
      </dsp:txBody>
      <dsp:txXfrm>
        <a:off x="4064689" y="213234"/>
        <a:ext cx="1640246" cy="1018426"/>
      </dsp:txXfrm>
    </dsp:sp>
    <dsp:sp modelId="{545CADD4-10E2-6F44-BCAF-060352CD5389}">
      <dsp:nvSpPr>
        <dsp:cNvPr id="0" name=""/>
        <dsp:cNvSpPr/>
      </dsp:nvSpPr>
      <dsp:spPr>
        <a:xfrm>
          <a:off x="2203446" y="1578988"/>
          <a:ext cx="1703616" cy="1081796"/>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sp>
    <dsp:sp modelId="{061FCF91-C604-9D4B-9B10-131ED239DA0E}">
      <dsp:nvSpPr>
        <dsp:cNvPr id="0" name=""/>
        <dsp:cNvSpPr/>
      </dsp:nvSpPr>
      <dsp:spPr>
        <a:xfrm>
          <a:off x="2392737" y="1758814"/>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Asynchronous</a:t>
          </a:r>
          <a:endParaRPr lang="en-US" sz="1300" kern="1200" dirty="0"/>
        </a:p>
      </dsp:txBody>
      <dsp:txXfrm>
        <a:off x="2424422" y="1790499"/>
        <a:ext cx="1640246" cy="1018426"/>
      </dsp:txXfrm>
    </dsp:sp>
    <dsp:sp modelId="{AA591E6D-33AC-654F-942C-43474B4DD74B}">
      <dsp:nvSpPr>
        <dsp:cNvPr id="0" name=""/>
        <dsp:cNvSpPr/>
      </dsp:nvSpPr>
      <dsp:spPr>
        <a:xfrm>
          <a:off x="1005112" y="3156253"/>
          <a:ext cx="1703616" cy="1081796"/>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sp>
    <dsp:sp modelId="{594A7CBB-6133-DA47-8AC6-B3DD2A762646}">
      <dsp:nvSpPr>
        <dsp:cNvPr id="0" name=""/>
        <dsp:cNvSpPr/>
      </dsp:nvSpPr>
      <dsp:spPr>
        <a:xfrm>
          <a:off x="1194403" y="3336080"/>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Is used whenever possible to optimize application performance</a:t>
          </a:r>
          <a:endParaRPr lang="en-US" sz="1300" kern="1200" dirty="0"/>
        </a:p>
      </dsp:txBody>
      <dsp:txXfrm>
        <a:off x="1226088" y="3367765"/>
        <a:ext cx="1640246" cy="1018426"/>
      </dsp:txXfrm>
    </dsp:sp>
    <dsp:sp modelId="{3C2F5166-3910-734A-A9AC-DD24EA6AB67E}">
      <dsp:nvSpPr>
        <dsp:cNvPr id="0" name=""/>
        <dsp:cNvSpPr/>
      </dsp:nvSpPr>
      <dsp:spPr>
        <a:xfrm>
          <a:off x="3087310" y="3156253"/>
          <a:ext cx="2018087" cy="1081796"/>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sp>
    <dsp:sp modelId="{9443679A-41CB-C540-A976-A110537CD147}">
      <dsp:nvSpPr>
        <dsp:cNvPr id="0" name=""/>
        <dsp:cNvSpPr/>
      </dsp:nvSpPr>
      <dsp:spPr>
        <a:xfrm>
          <a:off x="3276601" y="3336080"/>
          <a:ext cx="2018087"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An application initiates an I/O operation and then can continue processing while the I/O request is fulfilled</a:t>
          </a:r>
        </a:p>
      </dsp:txBody>
      <dsp:txXfrm>
        <a:off x="3308286" y="3367765"/>
        <a:ext cx="1954717" cy="1018426"/>
      </dsp:txXfrm>
    </dsp:sp>
    <dsp:sp modelId="{3A3C3FC7-E886-304F-B235-A8AF5780F96E}">
      <dsp:nvSpPr>
        <dsp:cNvPr id="0" name=""/>
        <dsp:cNvSpPr/>
      </dsp:nvSpPr>
      <dsp:spPr>
        <a:xfrm>
          <a:off x="5483979" y="1578988"/>
          <a:ext cx="1703616" cy="1081796"/>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7CF72CB5-3855-6F45-84CE-ADFE0F042BD0}">
      <dsp:nvSpPr>
        <dsp:cNvPr id="0" name=""/>
        <dsp:cNvSpPr/>
      </dsp:nvSpPr>
      <dsp:spPr>
        <a:xfrm>
          <a:off x="5673270" y="1758814"/>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Synchronous</a:t>
          </a:r>
          <a:endParaRPr lang="en-US" sz="1300" kern="1200" dirty="0"/>
        </a:p>
      </dsp:txBody>
      <dsp:txXfrm>
        <a:off x="5704955" y="1790499"/>
        <a:ext cx="1640246" cy="1018426"/>
      </dsp:txXfrm>
    </dsp:sp>
    <dsp:sp modelId="{AB7F3642-D819-A34A-BD6F-8B12DEAA5FE6}">
      <dsp:nvSpPr>
        <dsp:cNvPr id="0" name=""/>
        <dsp:cNvSpPr/>
      </dsp:nvSpPr>
      <dsp:spPr>
        <a:xfrm>
          <a:off x="5483979" y="3156253"/>
          <a:ext cx="1703616" cy="108179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A921DFB-5018-984C-BA95-71D0DEDD3BDF}">
      <dsp:nvSpPr>
        <dsp:cNvPr id="0" name=""/>
        <dsp:cNvSpPr/>
      </dsp:nvSpPr>
      <dsp:spPr>
        <a:xfrm>
          <a:off x="5673270" y="3336080"/>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The application is blocked until the I/O operation completes</a:t>
          </a:r>
          <a:endParaRPr lang="en-US" sz="1300" kern="1200" dirty="0"/>
        </a:p>
      </dsp:txBody>
      <dsp:txXfrm>
        <a:off x="5704955" y="3367765"/>
        <a:ext cx="1640246" cy="1018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599FE-7B97-DE40-A31C-1ACE928E427C}">
      <dsp:nvSpPr>
        <dsp:cNvPr id="0" name=""/>
        <dsp:cNvSpPr/>
      </dsp:nvSpPr>
      <dsp:spPr>
        <a:xfrm rot="5400000">
          <a:off x="-113033" y="113839"/>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a:t>
          </a:r>
        </a:p>
      </dsp:txBody>
      <dsp:txXfrm rot="-5400000">
        <a:off x="1" y="264550"/>
        <a:ext cx="527487" cy="226067"/>
      </dsp:txXfrm>
    </dsp:sp>
    <dsp:sp modelId="{14DBB29C-D078-4941-9B2D-FA338F33E262}">
      <dsp:nvSpPr>
        <dsp:cNvPr id="0" name=""/>
        <dsp:cNvSpPr/>
      </dsp:nvSpPr>
      <dsp:spPr>
        <a:xfrm rot="5400000">
          <a:off x="3181138" y="-2652844"/>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Signaling the file object</a:t>
          </a:r>
          <a:endParaRPr lang="en-US" sz="3000" kern="1200" dirty="0"/>
        </a:p>
      </dsp:txBody>
      <dsp:txXfrm rot="-5400000">
        <a:off x="527488" y="24717"/>
        <a:ext cx="5773201" cy="441988"/>
      </dsp:txXfrm>
    </dsp:sp>
    <dsp:sp modelId="{118BF6F6-5B66-6448-B559-608AB20D5E79}">
      <dsp:nvSpPr>
        <dsp:cNvPr id="0" name=""/>
        <dsp:cNvSpPr/>
      </dsp:nvSpPr>
      <dsp:spPr>
        <a:xfrm rot="5400000">
          <a:off x="-113033" y="744198"/>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a:t>
          </a:r>
        </a:p>
      </dsp:txBody>
      <dsp:txXfrm rot="-5400000">
        <a:off x="1" y="894909"/>
        <a:ext cx="527487" cy="226067"/>
      </dsp:txXfrm>
    </dsp:sp>
    <dsp:sp modelId="{D6B4C60E-7B7E-0243-84E7-2710D5698592}">
      <dsp:nvSpPr>
        <dsp:cNvPr id="0" name=""/>
        <dsp:cNvSpPr/>
      </dsp:nvSpPr>
      <dsp:spPr>
        <a:xfrm rot="5400000">
          <a:off x="3181138" y="-2022486"/>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Signaling an event object</a:t>
          </a:r>
          <a:endParaRPr lang="en-US" sz="3000" kern="1200" dirty="0"/>
        </a:p>
      </dsp:txBody>
      <dsp:txXfrm rot="-5400000">
        <a:off x="527488" y="655075"/>
        <a:ext cx="5773201" cy="441988"/>
      </dsp:txXfrm>
    </dsp:sp>
    <dsp:sp modelId="{92652303-4D9B-F446-B07B-965FA57EA053}">
      <dsp:nvSpPr>
        <dsp:cNvPr id="0" name=""/>
        <dsp:cNvSpPr/>
      </dsp:nvSpPr>
      <dsp:spPr>
        <a:xfrm rot="5400000">
          <a:off x="-113033" y="1374556"/>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a:t>
          </a:r>
        </a:p>
      </dsp:txBody>
      <dsp:txXfrm rot="-5400000">
        <a:off x="1" y="1525267"/>
        <a:ext cx="527487" cy="226067"/>
      </dsp:txXfrm>
    </dsp:sp>
    <dsp:sp modelId="{5295556D-7305-164B-AE74-DC88F9F86E9B}">
      <dsp:nvSpPr>
        <dsp:cNvPr id="0" name=""/>
        <dsp:cNvSpPr/>
      </dsp:nvSpPr>
      <dsp:spPr>
        <a:xfrm rot="5400000">
          <a:off x="3181138" y="-1392128"/>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Asynchronous procedure call</a:t>
          </a:r>
          <a:endParaRPr lang="en-US" sz="3000" kern="1200" dirty="0"/>
        </a:p>
      </dsp:txBody>
      <dsp:txXfrm rot="-5400000">
        <a:off x="527488" y="1285433"/>
        <a:ext cx="5773201" cy="441988"/>
      </dsp:txXfrm>
    </dsp:sp>
    <dsp:sp modelId="{758EED6A-6FD1-8048-8B69-CE82F355B96A}">
      <dsp:nvSpPr>
        <dsp:cNvPr id="0" name=""/>
        <dsp:cNvSpPr/>
      </dsp:nvSpPr>
      <dsp:spPr>
        <a:xfrm rot="5400000">
          <a:off x="-113033" y="2004914"/>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4</a:t>
          </a:r>
        </a:p>
      </dsp:txBody>
      <dsp:txXfrm rot="-5400000">
        <a:off x="1" y="2155625"/>
        <a:ext cx="527487" cy="226067"/>
      </dsp:txXfrm>
    </dsp:sp>
    <dsp:sp modelId="{13A9B828-311F-2242-9516-16A0CD29F6E7}">
      <dsp:nvSpPr>
        <dsp:cNvPr id="0" name=""/>
        <dsp:cNvSpPr/>
      </dsp:nvSpPr>
      <dsp:spPr>
        <a:xfrm rot="5400000">
          <a:off x="3181138" y="-761769"/>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I/O completion ports</a:t>
          </a:r>
          <a:endParaRPr lang="en-US" sz="3000" kern="1200" dirty="0"/>
        </a:p>
      </dsp:txBody>
      <dsp:txXfrm rot="-5400000">
        <a:off x="527488" y="1915792"/>
        <a:ext cx="5773201" cy="441988"/>
      </dsp:txXfrm>
    </dsp:sp>
    <dsp:sp modelId="{F59DF8E2-CCBD-3A42-9E35-97E588C19E1F}">
      <dsp:nvSpPr>
        <dsp:cNvPr id="0" name=""/>
        <dsp:cNvSpPr/>
      </dsp:nvSpPr>
      <dsp:spPr>
        <a:xfrm rot="5400000">
          <a:off x="-113033" y="2635272"/>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a:t>
          </a:r>
        </a:p>
      </dsp:txBody>
      <dsp:txXfrm rot="-5400000">
        <a:off x="1" y="2785983"/>
        <a:ext cx="527487" cy="226067"/>
      </dsp:txXfrm>
    </dsp:sp>
    <dsp:sp modelId="{73AC28E8-D07B-654D-B390-2BC79521D3D3}">
      <dsp:nvSpPr>
        <dsp:cNvPr id="0" name=""/>
        <dsp:cNvSpPr/>
      </dsp:nvSpPr>
      <dsp:spPr>
        <a:xfrm rot="5400000">
          <a:off x="3181138" y="-131411"/>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Polling</a:t>
          </a:r>
          <a:endParaRPr lang="en-US" sz="3000" kern="1200" dirty="0"/>
        </a:p>
      </dsp:txBody>
      <dsp:txXfrm rot="-5400000">
        <a:off x="527488" y="2546150"/>
        <a:ext cx="5773201" cy="4419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67082-06DB-0946-AE5D-30857D6D3D2E}">
      <dsp:nvSpPr>
        <dsp:cNvPr id="0" name=""/>
        <dsp:cNvSpPr/>
      </dsp:nvSpPr>
      <dsp:spPr>
        <a:xfrm>
          <a:off x="3050" y="0"/>
          <a:ext cx="2934890" cy="3454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NZ" sz="3000" kern="1200" dirty="0"/>
            <a:t>Hardware RAID</a:t>
          </a:r>
          <a:endParaRPr lang="en-US" sz="3000" kern="1200" dirty="0"/>
        </a:p>
      </dsp:txBody>
      <dsp:txXfrm>
        <a:off x="3050" y="0"/>
        <a:ext cx="2934890" cy="1036320"/>
      </dsp:txXfrm>
    </dsp:sp>
    <dsp:sp modelId="{4FBD7C09-6140-CD45-BA07-24925AC7DC46}">
      <dsp:nvSpPr>
        <dsp:cNvPr id="0" name=""/>
        <dsp:cNvSpPr/>
      </dsp:nvSpPr>
      <dsp:spPr>
        <a:xfrm>
          <a:off x="296540" y="1036320"/>
          <a:ext cx="2347912" cy="224536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NZ" sz="1900" kern="1200" dirty="0"/>
            <a:t>Separate physical disks combined into one or more logical disks by the disk controller or disk storage cabinet hardware</a:t>
          </a:r>
        </a:p>
      </dsp:txBody>
      <dsp:txXfrm>
        <a:off x="362304" y="1102084"/>
        <a:ext cx="2216384" cy="2113832"/>
      </dsp:txXfrm>
    </dsp:sp>
    <dsp:sp modelId="{5E085BB6-D0CC-324A-A3D9-62DDEEA5C401}">
      <dsp:nvSpPr>
        <dsp:cNvPr id="0" name=""/>
        <dsp:cNvSpPr/>
      </dsp:nvSpPr>
      <dsp:spPr>
        <a:xfrm>
          <a:off x="3158058" y="0"/>
          <a:ext cx="2934890" cy="3454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NZ" sz="3000" kern="1200"/>
            <a:t>Software RAID</a:t>
          </a:r>
          <a:endParaRPr lang="en-NZ" sz="3000" kern="1200" dirty="0"/>
        </a:p>
      </dsp:txBody>
      <dsp:txXfrm>
        <a:off x="3158058" y="0"/>
        <a:ext cx="2934890" cy="1036320"/>
      </dsp:txXfrm>
    </dsp:sp>
    <dsp:sp modelId="{381A9C8A-15A8-FB49-94EF-F7A53EEC0AB9}">
      <dsp:nvSpPr>
        <dsp:cNvPr id="0" name=""/>
        <dsp:cNvSpPr/>
      </dsp:nvSpPr>
      <dsp:spPr>
        <a:xfrm>
          <a:off x="3451547" y="1036320"/>
          <a:ext cx="2347912" cy="2245360"/>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NZ" sz="1900" kern="1200" dirty="0" err="1"/>
            <a:t>Noncontiguous</a:t>
          </a:r>
          <a:r>
            <a:rPr lang="en-NZ" sz="1900" kern="1200" dirty="0"/>
            <a:t> disk space combined into one or more logical partitions by the fault-tolerant software disk driver, FTDISK</a:t>
          </a:r>
        </a:p>
      </dsp:txBody>
      <dsp:txXfrm>
        <a:off x="3517311" y="1102084"/>
        <a:ext cx="2216384" cy="2113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697AA-6F2E-7449-90DE-FB96F58E7434}">
      <dsp:nvSpPr>
        <dsp:cNvPr id="0" name=""/>
        <dsp:cNvSpPr/>
      </dsp:nvSpPr>
      <dsp:spPr>
        <a:xfrm>
          <a:off x="152427" y="62879"/>
          <a:ext cx="1447799"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Data Rate</a:t>
          </a:r>
          <a:endParaRPr lang="en-US" sz="1600" kern="1200" dirty="0"/>
        </a:p>
      </dsp:txBody>
      <dsp:txXfrm>
        <a:off x="170704" y="81156"/>
        <a:ext cx="1411245" cy="337846"/>
      </dsp:txXfrm>
    </dsp:sp>
    <dsp:sp modelId="{B00DCD4E-F410-434E-81C9-BE9769CEE00B}">
      <dsp:nvSpPr>
        <dsp:cNvPr id="0" name=""/>
        <dsp:cNvSpPr/>
      </dsp:nvSpPr>
      <dsp:spPr>
        <a:xfrm>
          <a:off x="0" y="42705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NZ" sz="1200" kern="1200" dirty="0"/>
            <a:t>There may be differences of magnitude between the data transfer rates</a:t>
          </a:r>
        </a:p>
      </dsp:txBody>
      <dsp:txXfrm>
        <a:off x="0" y="427059"/>
        <a:ext cx="8153400" cy="264960"/>
      </dsp:txXfrm>
    </dsp:sp>
    <dsp:sp modelId="{C2A04FB9-B6AD-414E-BE4E-036609EBCAEA}">
      <dsp:nvSpPr>
        <dsp:cNvPr id="0" name=""/>
        <dsp:cNvSpPr/>
      </dsp:nvSpPr>
      <dsp:spPr>
        <a:xfrm>
          <a:off x="609629" y="663120"/>
          <a:ext cx="1295412"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Application</a:t>
          </a:r>
        </a:p>
      </dsp:txBody>
      <dsp:txXfrm>
        <a:off x="627906" y="681397"/>
        <a:ext cx="1258858" cy="337846"/>
      </dsp:txXfrm>
    </dsp:sp>
    <dsp:sp modelId="{2E251410-9931-0D4F-A823-A02A504030FD}">
      <dsp:nvSpPr>
        <dsp:cNvPr id="0" name=""/>
        <dsp:cNvSpPr/>
      </dsp:nvSpPr>
      <dsp:spPr>
        <a:xfrm>
          <a:off x="0" y="106641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398463" algn="l" defTabSz="533400">
            <a:lnSpc>
              <a:spcPct val="90000"/>
            </a:lnSpc>
            <a:spcBef>
              <a:spcPct val="0"/>
            </a:spcBef>
            <a:spcAft>
              <a:spcPct val="20000"/>
            </a:spcAft>
            <a:buChar char="•"/>
          </a:pPr>
          <a:r>
            <a:rPr lang="en-NZ" sz="1200" kern="1200" dirty="0"/>
            <a:t>	The use to which a device is put has an influence on the software</a:t>
          </a:r>
        </a:p>
      </dsp:txBody>
      <dsp:txXfrm>
        <a:off x="0" y="1066419"/>
        <a:ext cx="8153400" cy="264960"/>
      </dsp:txXfrm>
    </dsp:sp>
    <dsp:sp modelId="{D093E668-DD04-3B4D-931D-746998A4E52F}">
      <dsp:nvSpPr>
        <dsp:cNvPr id="0" name=""/>
        <dsp:cNvSpPr/>
      </dsp:nvSpPr>
      <dsp:spPr>
        <a:xfrm>
          <a:off x="1066790" y="1342626"/>
          <a:ext cx="2057428"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Complexity of Control</a:t>
          </a:r>
        </a:p>
      </dsp:txBody>
      <dsp:txXfrm>
        <a:off x="1085067" y="1360903"/>
        <a:ext cx="2020874" cy="337846"/>
      </dsp:txXfrm>
    </dsp:sp>
    <dsp:sp modelId="{0903CA08-4097-3E40-B231-92CC74ADA7F2}">
      <dsp:nvSpPr>
        <dsp:cNvPr id="0" name=""/>
        <dsp:cNvSpPr/>
      </dsp:nvSpPr>
      <dsp:spPr>
        <a:xfrm>
          <a:off x="0" y="1705779"/>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858838" lvl="1" indent="52388" algn="l" defTabSz="533400">
            <a:lnSpc>
              <a:spcPct val="90000"/>
            </a:lnSpc>
            <a:spcBef>
              <a:spcPct val="0"/>
            </a:spcBef>
            <a:spcAft>
              <a:spcPct val="20000"/>
            </a:spcAft>
            <a:buChar char="•"/>
          </a:pPr>
          <a:r>
            <a:rPr lang="en-NZ" sz="1200" kern="1200" dirty="0"/>
            <a:t> The effect on the operating system is filtered by the complexity of the I/O module that controls the   	  device</a:t>
          </a:r>
        </a:p>
      </dsp:txBody>
      <dsp:txXfrm>
        <a:off x="0" y="1705779"/>
        <a:ext cx="8153400" cy="364320"/>
      </dsp:txXfrm>
    </dsp:sp>
    <dsp:sp modelId="{BC5654AB-8C77-7844-9D3C-37FD22A60A54}">
      <dsp:nvSpPr>
        <dsp:cNvPr id="0" name=""/>
        <dsp:cNvSpPr/>
      </dsp:nvSpPr>
      <dsp:spPr>
        <a:xfrm>
          <a:off x="1600186" y="2014728"/>
          <a:ext cx="1644540"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Unit of Transfer</a:t>
          </a:r>
        </a:p>
      </dsp:txBody>
      <dsp:txXfrm>
        <a:off x="1618463" y="2033005"/>
        <a:ext cx="1607986" cy="337846"/>
      </dsp:txXfrm>
    </dsp:sp>
    <dsp:sp modelId="{2B26FD62-7445-5F49-9D41-A2A34E8F58FA}">
      <dsp:nvSpPr>
        <dsp:cNvPr id="0" name=""/>
        <dsp:cNvSpPr/>
      </dsp:nvSpPr>
      <dsp:spPr>
        <a:xfrm>
          <a:off x="0" y="244449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1308100" algn="l" defTabSz="533400">
            <a:lnSpc>
              <a:spcPct val="90000"/>
            </a:lnSpc>
            <a:spcBef>
              <a:spcPct val="0"/>
            </a:spcBef>
            <a:spcAft>
              <a:spcPct val="20000"/>
            </a:spcAft>
            <a:buChar char="•"/>
          </a:pPr>
          <a:r>
            <a:rPr lang="en-NZ" sz="1200" kern="1200" dirty="0"/>
            <a:t>  Data may be transferred as a stream of bytes or characters or in larger blocks</a:t>
          </a:r>
        </a:p>
      </dsp:txBody>
      <dsp:txXfrm>
        <a:off x="0" y="2444499"/>
        <a:ext cx="8153400" cy="264960"/>
      </dsp:txXfrm>
    </dsp:sp>
    <dsp:sp modelId="{46FDD6D5-7C88-6847-90B3-A3694F6BC502}">
      <dsp:nvSpPr>
        <dsp:cNvPr id="0" name=""/>
        <dsp:cNvSpPr/>
      </dsp:nvSpPr>
      <dsp:spPr>
        <a:xfrm>
          <a:off x="1905001" y="2715599"/>
          <a:ext cx="1905041"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Data Representation</a:t>
          </a:r>
        </a:p>
      </dsp:txBody>
      <dsp:txXfrm>
        <a:off x="1923278" y="2733876"/>
        <a:ext cx="1868487" cy="337846"/>
      </dsp:txXfrm>
    </dsp:sp>
    <dsp:sp modelId="{E194FA65-83D6-0042-B65F-7B75D5749631}">
      <dsp:nvSpPr>
        <dsp:cNvPr id="0" name=""/>
        <dsp:cNvSpPr/>
      </dsp:nvSpPr>
      <dsp:spPr>
        <a:xfrm>
          <a:off x="0" y="3083860"/>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1770063" algn="l" defTabSz="533400">
            <a:lnSpc>
              <a:spcPct val="90000"/>
            </a:lnSpc>
            <a:spcBef>
              <a:spcPct val="0"/>
            </a:spcBef>
            <a:spcAft>
              <a:spcPct val="20000"/>
            </a:spcAft>
            <a:buChar char="•"/>
          </a:pPr>
          <a:r>
            <a:rPr lang="en-NZ" sz="1200" kern="1200" dirty="0"/>
            <a:t>  Different data encoding schemes are used by different devices</a:t>
          </a:r>
        </a:p>
      </dsp:txBody>
      <dsp:txXfrm>
        <a:off x="0" y="3083860"/>
        <a:ext cx="8153400" cy="264960"/>
      </dsp:txXfrm>
    </dsp:sp>
    <dsp:sp modelId="{33BF4BB8-A9E3-2441-9D55-C166CA20B489}">
      <dsp:nvSpPr>
        <dsp:cNvPr id="0" name=""/>
        <dsp:cNvSpPr/>
      </dsp:nvSpPr>
      <dsp:spPr>
        <a:xfrm>
          <a:off x="2438437" y="3317273"/>
          <a:ext cx="1600186"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i="1" kern="1200" dirty="0"/>
            <a:t>Error Conditions</a:t>
          </a:r>
        </a:p>
      </dsp:txBody>
      <dsp:txXfrm>
        <a:off x="2456714" y="3335550"/>
        <a:ext cx="1563632" cy="337846"/>
      </dsp:txXfrm>
    </dsp:sp>
    <dsp:sp modelId="{063AD9DF-920B-0E41-89B9-97DC3E392F3B}">
      <dsp:nvSpPr>
        <dsp:cNvPr id="0" name=""/>
        <dsp:cNvSpPr/>
      </dsp:nvSpPr>
      <dsp:spPr>
        <a:xfrm>
          <a:off x="0" y="3723220"/>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2347913" algn="l" defTabSz="533400">
            <a:lnSpc>
              <a:spcPct val="90000"/>
            </a:lnSpc>
            <a:spcBef>
              <a:spcPct val="0"/>
            </a:spcBef>
            <a:spcAft>
              <a:spcPct val="20000"/>
            </a:spcAft>
            <a:buChar char="•"/>
          </a:pPr>
          <a:r>
            <a:rPr lang="en-NZ" sz="1200" kern="1200" dirty="0"/>
            <a:t> The nature of errors, the way in which they are reported, their consequences, and 				            the available range of responses differs from one device to another</a:t>
          </a:r>
        </a:p>
      </dsp:txBody>
      <dsp:txXfrm>
        <a:off x="0" y="3723220"/>
        <a:ext cx="8153400" cy="36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602C4-C216-6C47-8283-AB160818DD6A}">
      <dsp:nvSpPr>
        <dsp:cNvPr id="0" name=""/>
        <dsp:cNvSpPr/>
      </dsp:nvSpPr>
      <dsp:spPr>
        <a:xfrm rot="5400000">
          <a:off x="-120885" y="123357"/>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84539"/>
        <a:ext cx="564133" cy="241771"/>
      </dsp:txXfrm>
    </dsp:sp>
    <dsp:sp modelId="{A06FA7D3-E0A2-9D4D-99F0-2CEB5A2B0ECA}">
      <dsp:nvSpPr>
        <dsp:cNvPr id="0" name=""/>
        <dsp:cNvSpPr/>
      </dsp:nvSpPr>
      <dsp:spPr>
        <a:xfrm rot="5400000">
          <a:off x="3563447" y="-2996843"/>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Processor directly controls a peripheral device</a:t>
          </a:r>
        </a:p>
      </dsp:txBody>
      <dsp:txXfrm rot="-5400000">
        <a:off x="564133" y="28043"/>
        <a:ext cx="6496894" cy="472693"/>
      </dsp:txXfrm>
    </dsp:sp>
    <dsp:sp modelId="{5209BDB1-F3C2-8441-A1FE-5E6B2A984935}">
      <dsp:nvSpPr>
        <dsp:cNvPr id="0" name=""/>
        <dsp:cNvSpPr/>
      </dsp:nvSpPr>
      <dsp:spPr>
        <a:xfrm rot="5400000">
          <a:off x="-120885" y="829867"/>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91049"/>
        <a:ext cx="564133" cy="241771"/>
      </dsp:txXfrm>
    </dsp:sp>
    <dsp:sp modelId="{D5EDDF8F-73EE-174E-8254-F9187BE88D40}">
      <dsp:nvSpPr>
        <dsp:cNvPr id="0" name=""/>
        <dsp:cNvSpPr/>
      </dsp:nvSpPr>
      <dsp:spPr>
        <a:xfrm rot="5400000">
          <a:off x="3563447" y="-2290332"/>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controller or I/O module is added</a:t>
          </a:r>
        </a:p>
      </dsp:txBody>
      <dsp:txXfrm rot="-5400000">
        <a:off x="564133" y="734554"/>
        <a:ext cx="6496894" cy="472693"/>
      </dsp:txXfrm>
    </dsp:sp>
    <dsp:sp modelId="{4D573E90-A77B-1C4B-AA14-24FD3D630B78}">
      <dsp:nvSpPr>
        <dsp:cNvPr id="0" name=""/>
        <dsp:cNvSpPr/>
      </dsp:nvSpPr>
      <dsp:spPr>
        <a:xfrm rot="5400000">
          <a:off x="-120885" y="1536378"/>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97560"/>
        <a:ext cx="564133" cy="241771"/>
      </dsp:txXfrm>
    </dsp:sp>
    <dsp:sp modelId="{E0899923-E638-7742-BB13-3CCAC71E703D}">
      <dsp:nvSpPr>
        <dsp:cNvPr id="0" name=""/>
        <dsp:cNvSpPr/>
      </dsp:nvSpPr>
      <dsp:spPr>
        <a:xfrm rot="5400000">
          <a:off x="3563447" y="-1583822"/>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Same configuration as step 2, but now interrupts are employed</a:t>
          </a:r>
        </a:p>
      </dsp:txBody>
      <dsp:txXfrm rot="-5400000">
        <a:off x="564133" y="1441064"/>
        <a:ext cx="6496894" cy="472693"/>
      </dsp:txXfrm>
    </dsp:sp>
    <dsp:sp modelId="{C3C791A1-E3E5-AA4A-B851-26AFED7A959F}">
      <dsp:nvSpPr>
        <dsp:cNvPr id="0" name=""/>
        <dsp:cNvSpPr/>
      </dsp:nvSpPr>
      <dsp:spPr>
        <a:xfrm rot="5400000">
          <a:off x="-120885" y="2242888"/>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404070"/>
        <a:ext cx="564133" cy="241771"/>
      </dsp:txXfrm>
    </dsp:sp>
    <dsp:sp modelId="{4CB10E8E-02C7-AA41-8021-2E7FC0C797E4}">
      <dsp:nvSpPr>
        <dsp:cNvPr id="0" name=""/>
        <dsp:cNvSpPr/>
      </dsp:nvSpPr>
      <dsp:spPr>
        <a:xfrm rot="5400000">
          <a:off x="3563447" y="-877311"/>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I/O module is given direct control of memory via DMA</a:t>
          </a:r>
        </a:p>
      </dsp:txBody>
      <dsp:txXfrm rot="-5400000">
        <a:off x="564133" y="2147575"/>
        <a:ext cx="6496894" cy="472693"/>
      </dsp:txXfrm>
    </dsp:sp>
    <dsp:sp modelId="{729FEA82-FA47-0A40-BB91-68448BB2BFE8}">
      <dsp:nvSpPr>
        <dsp:cNvPr id="0" name=""/>
        <dsp:cNvSpPr/>
      </dsp:nvSpPr>
      <dsp:spPr>
        <a:xfrm rot="5400000">
          <a:off x="-120885" y="2949399"/>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rot="-5400000">
        <a:off x="1" y="3110581"/>
        <a:ext cx="564133" cy="241771"/>
      </dsp:txXfrm>
    </dsp:sp>
    <dsp:sp modelId="{34AF2322-E815-BB4D-BC20-156E3ED243C7}">
      <dsp:nvSpPr>
        <dsp:cNvPr id="0" name=""/>
        <dsp:cNvSpPr/>
      </dsp:nvSpPr>
      <dsp:spPr>
        <a:xfrm rot="5400000">
          <a:off x="3563447" y="-170800"/>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The I/O module is enhanced to become a separate processor, with a specialized instruction set tailored for I/O</a:t>
          </a:r>
          <a:endParaRPr lang="en-US" sz="1700" kern="1200" dirty="0"/>
        </a:p>
      </dsp:txBody>
      <dsp:txXfrm rot="-5400000">
        <a:off x="564133" y="2854086"/>
        <a:ext cx="6496894" cy="472693"/>
      </dsp:txXfrm>
    </dsp:sp>
    <dsp:sp modelId="{7374A26C-9BCF-1F41-B60F-A8419B450B3B}">
      <dsp:nvSpPr>
        <dsp:cNvPr id="0" name=""/>
        <dsp:cNvSpPr/>
      </dsp:nvSpPr>
      <dsp:spPr>
        <a:xfrm rot="5400000">
          <a:off x="-120885" y="3655909"/>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rot="-5400000">
        <a:off x="1" y="3817091"/>
        <a:ext cx="564133" cy="241771"/>
      </dsp:txXfrm>
    </dsp:sp>
    <dsp:sp modelId="{11BC0513-6087-9642-8927-5AAC9E63AA62}">
      <dsp:nvSpPr>
        <dsp:cNvPr id="0" name=""/>
        <dsp:cNvSpPr/>
      </dsp:nvSpPr>
      <dsp:spPr>
        <a:xfrm rot="5400000">
          <a:off x="3563447" y="535709"/>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I/O module has a local memory of its own and is, in fact, a computer in its own right </a:t>
          </a:r>
        </a:p>
      </dsp:txBody>
      <dsp:txXfrm rot="-5400000">
        <a:off x="564133" y="3560595"/>
        <a:ext cx="6496894" cy="472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8A48-5720-0346-B2B8-49A7E40DE9EF}">
      <dsp:nvSpPr>
        <dsp:cNvPr id="0" name=""/>
        <dsp:cNvSpPr/>
      </dsp:nvSpPr>
      <dsp:spPr>
        <a:xfrm>
          <a:off x="33" y="93089"/>
          <a:ext cx="3240248" cy="518400"/>
        </a:xfrm>
        <a:prstGeom prst="rect">
          <a:avLst/>
        </a:prstGeom>
        <a:solidFill>
          <a:srgbClr val="660066"/>
        </a:solidFill>
        <a:ln w="15875" cap="flat" cmpd="sng" algn="ctr">
          <a:solidFill>
            <a:srgbClr val="66006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Block-oriented device</a:t>
          </a:r>
        </a:p>
      </dsp:txBody>
      <dsp:txXfrm>
        <a:off x="33" y="93089"/>
        <a:ext cx="3240248" cy="518400"/>
      </dsp:txXfrm>
    </dsp:sp>
    <dsp:sp modelId="{EF9243D1-795A-B543-B766-255881B95357}">
      <dsp:nvSpPr>
        <dsp:cNvPr id="0" name=""/>
        <dsp:cNvSpPr/>
      </dsp:nvSpPr>
      <dsp:spPr>
        <a:xfrm>
          <a:off x="33" y="611489"/>
          <a:ext cx="3240248" cy="2699021"/>
        </a:xfrm>
        <a:prstGeom prst="rect">
          <a:avLst/>
        </a:prstGeom>
        <a:solidFill>
          <a:schemeClr val="accent1">
            <a:alpha val="90000"/>
            <a:tint val="40000"/>
            <a:hueOff val="0"/>
            <a:satOff val="0"/>
            <a:lumOff val="0"/>
            <a:alphaOff val="0"/>
          </a:schemeClr>
        </a:solidFill>
        <a:ln w="15875" cap="flat" cmpd="sng" algn="ctr">
          <a:solidFill>
            <a:srgbClr val="660066"/>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Stores information in blocks that are usually of fixed size</a:t>
          </a:r>
        </a:p>
        <a:p>
          <a:pPr marL="171450" lvl="1" indent="-171450" algn="l" defTabSz="800100">
            <a:lnSpc>
              <a:spcPct val="90000"/>
            </a:lnSpc>
            <a:spcBef>
              <a:spcPct val="0"/>
            </a:spcBef>
            <a:spcAft>
              <a:spcPct val="15000"/>
            </a:spcAft>
            <a:buChar char="•"/>
          </a:pPr>
          <a:r>
            <a:rPr lang="en-US" sz="1800" kern="1200" dirty="0"/>
            <a:t>Transfers are made one block at a time</a:t>
          </a:r>
        </a:p>
        <a:p>
          <a:pPr marL="171450" lvl="1" indent="-171450" algn="l" defTabSz="800100">
            <a:lnSpc>
              <a:spcPct val="90000"/>
            </a:lnSpc>
            <a:spcBef>
              <a:spcPct val="0"/>
            </a:spcBef>
            <a:spcAft>
              <a:spcPct val="15000"/>
            </a:spcAft>
            <a:buChar char="•"/>
          </a:pPr>
          <a:r>
            <a:rPr lang="en-US" sz="1800" kern="1200" dirty="0"/>
            <a:t>Possible to reference data by its block number</a:t>
          </a:r>
        </a:p>
        <a:p>
          <a:pPr marL="171450" lvl="1" indent="-171450" algn="l" defTabSz="800100">
            <a:lnSpc>
              <a:spcPct val="90000"/>
            </a:lnSpc>
            <a:spcBef>
              <a:spcPct val="0"/>
            </a:spcBef>
            <a:spcAft>
              <a:spcPct val="15000"/>
            </a:spcAft>
            <a:buChar char="•"/>
          </a:pPr>
          <a:r>
            <a:rPr lang="en-US" sz="1800" kern="1200" dirty="0"/>
            <a:t>Disks and USB keys are examples</a:t>
          </a:r>
        </a:p>
      </dsp:txBody>
      <dsp:txXfrm>
        <a:off x="33" y="611489"/>
        <a:ext cx="3240248" cy="2699021"/>
      </dsp:txXfrm>
    </dsp:sp>
    <dsp:sp modelId="{4E6C426E-8C06-154C-9D82-1A473EF28DDF}">
      <dsp:nvSpPr>
        <dsp:cNvPr id="0" name=""/>
        <dsp:cNvSpPr/>
      </dsp:nvSpPr>
      <dsp:spPr>
        <a:xfrm>
          <a:off x="3693917" y="93089"/>
          <a:ext cx="3240248" cy="518400"/>
        </a:xfrm>
        <a:prstGeom prst="rect">
          <a:avLst/>
        </a:prstGeom>
        <a:solidFill>
          <a:srgbClr val="660066"/>
        </a:solidFill>
        <a:ln w="15875" cap="flat" cmpd="sng" algn="ctr">
          <a:solidFill>
            <a:srgbClr val="66006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Stream-oriented device</a:t>
          </a:r>
        </a:p>
      </dsp:txBody>
      <dsp:txXfrm>
        <a:off x="3693917" y="93089"/>
        <a:ext cx="3240248" cy="518400"/>
      </dsp:txXfrm>
    </dsp:sp>
    <dsp:sp modelId="{02ABA9CE-3BE0-1E40-BF7E-09642BD57E83}">
      <dsp:nvSpPr>
        <dsp:cNvPr id="0" name=""/>
        <dsp:cNvSpPr/>
      </dsp:nvSpPr>
      <dsp:spPr>
        <a:xfrm>
          <a:off x="3693917" y="611489"/>
          <a:ext cx="3240248" cy="2699021"/>
        </a:xfrm>
        <a:prstGeom prst="rect">
          <a:avLst/>
        </a:prstGeom>
        <a:solidFill>
          <a:schemeClr val="accent1">
            <a:alpha val="90000"/>
            <a:tint val="40000"/>
            <a:hueOff val="0"/>
            <a:satOff val="0"/>
            <a:lumOff val="0"/>
            <a:alphaOff val="0"/>
          </a:schemeClr>
        </a:solidFill>
        <a:ln w="15875" cap="flat" cmpd="sng" algn="ctr">
          <a:solidFill>
            <a:srgbClr val="660066"/>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Transfers data in and out as a stream of bytes</a:t>
          </a:r>
        </a:p>
        <a:p>
          <a:pPr marL="171450" lvl="1" indent="-171450" algn="l" defTabSz="800100">
            <a:lnSpc>
              <a:spcPct val="90000"/>
            </a:lnSpc>
            <a:spcBef>
              <a:spcPct val="0"/>
            </a:spcBef>
            <a:spcAft>
              <a:spcPct val="15000"/>
            </a:spcAft>
            <a:buChar char="•"/>
          </a:pPr>
          <a:r>
            <a:rPr lang="en-US" sz="1800" kern="1200" dirty="0"/>
            <a:t>No block structure</a:t>
          </a:r>
        </a:p>
        <a:p>
          <a:pPr marL="171450" lvl="1" indent="-171450" algn="l" defTabSz="800100">
            <a:lnSpc>
              <a:spcPct val="90000"/>
            </a:lnSpc>
            <a:spcBef>
              <a:spcPct val="0"/>
            </a:spcBef>
            <a:spcAft>
              <a:spcPct val="15000"/>
            </a:spcAft>
            <a:buChar char="•"/>
          </a:pPr>
          <a:r>
            <a:rPr lang="en-US" sz="1800" kern="1200" dirty="0"/>
            <a:t>Terminals, printers, communications ports, mouse and other pointing devices, and most other devices that are not secondary storage are examples</a:t>
          </a:r>
        </a:p>
      </dsp:txBody>
      <dsp:txXfrm>
        <a:off x="3693917" y="611489"/>
        <a:ext cx="3240248" cy="2699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9A77-E9B9-3643-9870-F7859BB971F0}">
      <dsp:nvSpPr>
        <dsp:cNvPr id="0" name=""/>
        <dsp:cNvSpPr/>
      </dsp:nvSpPr>
      <dsp:spPr>
        <a:xfrm>
          <a:off x="1749433" y="652288"/>
          <a:ext cx="4347777" cy="4347777"/>
        </a:xfrm>
        <a:prstGeom prst="blockArc">
          <a:avLst>
            <a:gd name="adj1" fmla="val 9000000"/>
            <a:gd name="adj2" fmla="val 16200000"/>
            <a:gd name="adj3" fmla="val 4641"/>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ED29189C-FEBF-5D43-9AE1-09F1543B00F5}">
      <dsp:nvSpPr>
        <dsp:cNvPr id="0" name=""/>
        <dsp:cNvSpPr/>
      </dsp:nvSpPr>
      <dsp:spPr>
        <a:xfrm>
          <a:off x="1749433" y="652288"/>
          <a:ext cx="4347777" cy="4347777"/>
        </a:xfrm>
        <a:prstGeom prst="blockArc">
          <a:avLst>
            <a:gd name="adj1" fmla="val 1800000"/>
            <a:gd name="adj2" fmla="val 9000000"/>
            <a:gd name="adj3" fmla="val 4641"/>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98F89655-7812-ED49-B6F7-5A03ADD378C3}">
      <dsp:nvSpPr>
        <dsp:cNvPr id="0" name=""/>
        <dsp:cNvSpPr/>
      </dsp:nvSpPr>
      <dsp:spPr>
        <a:xfrm>
          <a:off x="1749433" y="652288"/>
          <a:ext cx="4347777" cy="4347777"/>
        </a:xfrm>
        <a:prstGeom prst="blockArc">
          <a:avLst>
            <a:gd name="adj1" fmla="val 16200000"/>
            <a:gd name="adj2" fmla="val 1800000"/>
            <a:gd name="adj3" fmla="val 4641"/>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3025BB83-2A41-5D43-8FBC-BDA48E16B62E}">
      <dsp:nvSpPr>
        <dsp:cNvPr id="0" name=""/>
        <dsp:cNvSpPr/>
      </dsp:nvSpPr>
      <dsp:spPr>
        <a:xfrm>
          <a:off x="2988963" y="1487898"/>
          <a:ext cx="2001812" cy="2001812"/>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Design architectures share three characteristics:</a:t>
          </a:r>
        </a:p>
      </dsp:txBody>
      <dsp:txXfrm>
        <a:off x="3282122" y="1781057"/>
        <a:ext cx="1415494" cy="1415494"/>
      </dsp:txXfrm>
    </dsp:sp>
    <dsp:sp modelId="{F0ECC5BA-B2AE-EB4D-841F-101D1AFD4833}">
      <dsp:nvSpPr>
        <dsp:cNvPr id="0" name=""/>
        <dsp:cNvSpPr/>
      </dsp:nvSpPr>
      <dsp:spPr>
        <a:xfrm>
          <a:off x="2565148" y="2100"/>
          <a:ext cx="2716345" cy="1401268"/>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RAID is a set of physical disk drives viewed by the operating system as a single logical drive</a:t>
          </a:r>
        </a:p>
      </dsp:txBody>
      <dsp:txXfrm>
        <a:off x="2962948" y="207311"/>
        <a:ext cx="1920745" cy="990846"/>
      </dsp:txXfrm>
    </dsp:sp>
    <dsp:sp modelId="{5E167099-31A5-5442-AFA2-F77104F37352}">
      <dsp:nvSpPr>
        <dsp:cNvPr id="0" name=""/>
        <dsp:cNvSpPr/>
      </dsp:nvSpPr>
      <dsp:spPr>
        <a:xfrm>
          <a:off x="4584797" y="2889515"/>
          <a:ext cx="2354958" cy="1996766"/>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 are distributed across the physical drives of an array in a scheme known as striping</a:t>
          </a:r>
        </a:p>
      </dsp:txBody>
      <dsp:txXfrm>
        <a:off x="4929673" y="3181935"/>
        <a:ext cx="1665206" cy="1411926"/>
      </dsp:txXfrm>
    </dsp:sp>
    <dsp:sp modelId="{729DF47F-7ACD-6547-A7C6-4776125E4E24}">
      <dsp:nvSpPr>
        <dsp:cNvPr id="0" name=""/>
        <dsp:cNvSpPr/>
      </dsp:nvSpPr>
      <dsp:spPr>
        <a:xfrm>
          <a:off x="527843" y="2977144"/>
          <a:ext cx="3113044" cy="1821509"/>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Redundant disk capacity is used to store parity information, which guarantees data recoverability in case of a disk failure</a:t>
          </a:r>
        </a:p>
      </dsp:txBody>
      <dsp:txXfrm>
        <a:off x="983738" y="3243898"/>
        <a:ext cx="2201254" cy="1288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BFE25-984C-A04D-AA30-C56FFDB121DB}">
      <dsp:nvSpPr>
        <dsp:cNvPr id="0" name=""/>
        <dsp:cNvSpPr/>
      </dsp:nvSpPr>
      <dsp:spPr>
        <a:xfrm>
          <a:off x="1365" y="406397"/>
          <a:ext cx="2350619" cy="1270005"/>
        </a:xfrm>
        <a:prstGeom prst="roundRect">
          <a:avLst>
            <a:gd name="adj" fmla="val 10000"/>
          </a:avLst>
        </a:prstGeom>
        <a:solidFill>
          <a:srgbClr val="660066"/>
        </a:solidFill>
        <a:ln>
          <a:no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When an I/O request is made for a particular sector, a check is made to determine if the sector is in the disk cache</a:t>
          </a:r>
          <a:endParaRPr lang="en-US" sz="1400" kern="1200" dirty="0"/>
        </a:p>
      </dsp:txBody>
      <dsp:txXfrm>
        <a:off x="38562" y="443594"/>
        <a:ext cx="2276225" cy="1195611"/>
      </dsp:txXfrm>
    </dsp:sp>
    <dsp:sp modelId="{123B932B-EEEB-6D44-B64A-312A0F015D5D}">
      <dsp:nvSpPr>
        <dsp:cNvPr id="0" name=""/>
        <dsp:cNvSpPr/>
      </dsp:nvSpPr>
      <dsp:spPr>
        <a:xfrm rot="19457599">
          <a:off x="2267415" y="739375"/>
          <a:ext cx="899745" cy="78925"/>
        </a:xfrm>
        <a:custGeom>
          <a:avLst/>
          <a:gdLst/>
          <a:ahLst/>
          <a:cxnLst/>
          <a:rect l="0" t="0" r="0" b="0"/>
          <a:pathLst>
            <a:path>
              <a:moveTo>
                <a:pt x="0" y="39462"/>
              </a:moveTo>
              <a:lnTo>
                <a:pt x="899745"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94" y="756344"/>
        <a:ext cx="44987" cy="44987"/>
      </dsp:txXfrm>
    </dsp:sp>
    <dsp:sp modelId="{CEDE1FB3-33A8-8848-8CAA-483726766D5D}">
      <dsp:nvSpPr>
        <dsp:cNvPr id="0" name=""/>
        <dsp:cNvSpPr/>
      </dsp:nvSpPr>
      <dsp:spPr>
        <a:xfrm>
          <a:off x="3082591" y="59646"/>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If YES</a:t>
          </a:r>
          <a:endParaRPr lang="en-US" sz="1400" kern="1200" dirty="0"/>
        </a:p>
      </dsp:txBody>
      <dsp:txXfrm>
        <a:off x="3109339" y="86394"/>
        <a:ext cx="1773021" cy="859762"/>
      </dsp:txXfrm>
    </dsp:sp>
    <dsp:sp modelId="{D65D3A73-CA3C-F74F-9094-55B13D878142}">
      <dsp:nvSpPr>
        <dsp:cNvPr id="0" name=""/>
        <dsp:cNvSpPr/>
      </dsp:nvSpPr>
      <dsp:spPr>
        <a:xfrm>
          <a:off x="4909109" y="476813"/>
          <a:ext cx="730607" cy="78925"/>
        </a:xfrm>
        <a:custGeom>
          <a:avLst/>
          <a:gdLst/>
          <a:ahLst/>
          <a:cxnLst/>
          <a:rect l="0" t="0" r="0" b="0"/>
          <a:pathLst>
            <a:path>
              <a:moveTo>
                <a:pt x="0" y="39462"/>
              </a:moveTo>
              <a:lnTo>
                <a:pt x="730607"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147" y="498010"/>
        <a:ext cx="36530" cy="36530"/>
      </dsp:txXfrm>
    </dsp:sp>
    <dsp:sp modelId="{500F2F28-DF3C-6945-893C-BD2FCDABF125}">
      <dsp:nvSpPr>
        <dsp:cNvPr id="0" name=""/>
        <dsp:cNvSpPr/>
      </dsp:nvSpPr>
      <dsp:spPr>
        <a:xfrm>
          <a:off x="5639716" y="59646"/>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The request is satisfied via the cache</a:t>
          </a:r>
          <a:endParaRPr lang="en-US" sz="1400" kern="1200" dirty="0"/>
        </a:p>
      </dsp:txBody>
      <dsp:txXfrm>
        <a:off x="5666464" y="86394"/>
        <a:ext cx="1773021" cy="859762"/>
      </dsp:txXfrm>
    </dsp:sp>
    <dsp:sp modelId="{8EE7C0DA-F16A-C245-8FB0-BB6CDAFC25A1}">
      <dsp:nvSpPr>
        <dsp:cNvPr id="0" name=""/>
        <dsp:cNvSpPr/>
      </dsp:nvSpPr>
      <dsp:spPr>
        <a:xfrm rot="2142401">
          <a:off x="2267415" y="1264499"/>
          <a:ext cx="899745" cy="78925"/>
        </a:xfrm>
        <a:custGeom>
          <a:avLst/>
          <a:gdLst/>
          <a:ahLst/>
          <a:cxnLst/>
          <a:rect l="0" t="0" r="0" b="0"/>
          <a:pathLst>
            <a:path>
              <a:moveTo>
                <a:pt x="0" y="39462"/>
              </a:moveTo>
              <a:lnTo>
                <a:pt x="899745"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94" y="1281468"/>
        <a:ext cx="44987" cy="44987"/>
      </dsp:txXfrm>
    </dsp:sp>
    <dsp:sp modelId="{7B0A7DFA-A561-8C45-B1C5-6750CFC00DB6}">
      <dsp:nvSpPr>
        <dsp:cNvPr id="0" name=""/>
        <dsp:cNvSpPr/>
      </dsp:nvSpPr>
      <dsp:spPr>
        <a:xfrm>
          <a:off x="3082591" y="1109894"/>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If NO</a:t>
          </a:r>
          <a:endParaRPr lang="en-US" sz="1400" kern="1200" dirty="0"/>
        </a:p>
      </dsp:txBody>
      <dsp:txXfrm>
        <a:off x="3109339" y="1136642"/>
        <a:ext cx="1773021" cy="859762"/>
      </dsp:txXfrm>
    </dsp:sp>
    <dsp:sp modelId="{F7A4FD81-375C-2E4F-BDF1-3D1909345CF5}">
      <dsp:nvSpPr>
        <dsp:cNvPr id="0" name=""/>
        <dsp:cNvSpPr/>
      </dsp:nvSpPr>
      <dsp:spPr>
        <a:xfrm>
          <a:off x="4909109" y="1527061"/>
          <a:ext cx="730607" cy="78925"/>
        </a:xfrm>
        <a:custGeom>
          <a:avLst/>
          <a:gdLst/>
          <a:ahLst/>
          <a:cxnLst/>
          <a:rect l="0" t="0" r="0" b="0"/>
          <a:pathLst>
            <a:path>
              <a:moveTo>
                <a:pt x="0" y="39462"/>
              </a:moveTo>
              <a:lnTo>
                <a:pt x="730607"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147" y="1548258"/>
        <a:ext cx="36530" cy="36530"/>
      </dsp:txXfrm>
    </dsp:sp>
    <dsp:sp modelId="{79FE47B7-A032-BA43-9EED-8D802012E4A3}">
      <dsp:nvSpPr>
        <dsp:cNvPr id="0" name=""/>
        <dsp:cNvSpPr/>
      </dsp:nvSpPr>
      <dsp:spPr>
        <a:xfrm>
          <a:off x="5639716" y="1109894"/>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The requested sector is read into the disk cache from the disk</a:t>
          </a:r>
          <a:endParaRPr lang="en-US" sz="1400" kern="1200" dirty="0"/>
        </a:p>
      </dsp:txBody>
      <dsp:txXfrm>
        <a:off x="5666464" y="1136642"/>
        <a:ext cx="1773021" cy="859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79AF4-B9F2-3846-A878-8983FD57CFE8}">
      <dsp:nvSpPr>
        <dsp:cNvPr id="0" name=""/>
        <dsp:cNvSpPr/>
      </dsp:nvSpPr>
      <dsp:spPr>
        <a:xfrm>
          <a:off x="0" y="3278002"/>
          <a:ext cx="7924800" cy="912688"/>
        </a:xfrm>
        <a:prstGeom prst="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Character queues may only be read once</a:t>
          </a:r>
        </a:p>
      </dsp:txBody>
      <dsp:txXfrm>
        <a:off x="0" y="3278002"/>
        <a:ext cx="7924800" cy="492851"/>
      </dsp:txXfrm>
    </dsp:sp>
    <dsp:sp modelId="{9F896BE3-6E84-9348-826E-108218A30F34}">
      <dsp:nvSpPr>
        <dsp:cNvPr id="0" name=""/>
        <dsp:cNvSpPr/>
      </dsp:nvSpPr>
      <dsp:spPr>
        <a:xfrm>
          <a:off x="0" y="3752600"/>
          <a:ext cx="7924800" cy="419836"/>
        </a:xfrm>
        <a:prstGeom prst="rect">
          <a:avLst/>
        </a:prstGeom>
        <a:solidFill>
          <a:schemeClr val="accent1">
            <a:alpha val="90000"/>
            <a:tint val="40000"/>
            <a:hueOff val="0"/>
            <a:satOff val="0"/>
            <a:lumOff val="0"/>
            <a:alphaOff val="0"/>
          </a:schemeClr>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NZ" sz="2400" kern="1200" dirty="0"/>
            <a:t>As each character is read, it is effectively destroyed</a:t>
          </a:r>
        </a:p>
      </dsp:txBody>
      <dsp:txXfrm>
        <a:off x="0" y="3752600"/>
        <a:ext cx="7924800" cy="419836"/>
      </dsp:txXfrm>
    </dsp:sp>
    <dsp:sp modelId="{171906C1-2300-0544-8BBB-342DB157EB89}">
      <dsp:nvSpPr>
        <dsp:cNvPr id="0" name=""/>
        <dsp:cNvSpPr/>
      </dsp:nvSpPr>
      <dsp:spPr>
        <a:xfrm rot="10800000">
          <a:off x="0" y="1390333"/>
          <a:ext cx="7924800" cy="1901359"/>
        </a:xfrm>
        <a:prstGeom prst="upArrowCallou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Either written by the I/O device and read by the process or vice versa</a:t>
          </a:r>
        </a:p>
      </dsp:txBody>
      <dsp:txXfrm rot="-10800000">
        <a:off x="0" y="1390333"/>
        <a:ext cx="7924800" cy="667377"/>
      </dsp:txXfrm>
    </dsp:sp>
    <dsp:sp modelId="{361BC052-9B17-C14E-9246-FB0A7B15E7E6}">
      <dsp:nvSpPr>
        <dsp:cNvPr id="0" name=""/>
        <dsp:cNvSpPr/>
      </dsp:nvSpPr>
      <dsp:spPr>
        <a:xfrm>
          <a:off x="0" y="2131859"/>
          <a:ext cx="7924800" cy="4197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Producer/consumer model is used</a:t>
          </a:r>
        </a:p>
      </dsp:txBody>
      <dsp:txXfrm>
        <a:off x="0" y="2131859"/>
        <a:ext cx="7924800" cy="419710"/>
      </dsp:txXfrm>
    </dsp:sp>
    <dsp:sp modelId="{527D1852-E668-374F-AAF6-A334CC44A9B7}">
      <dsp:nvSpPr>
        <dsp:cNvPr id="0" name=""/>
        <dsp:cNvSpPr/>
      </dsp:nvSpPr>
      <dsp:spPr>
        <a:xfrm rot="10800000">
          <a:off x="0" y="308"/>
          <a:ext cx="7924800" cy="1403714"/>
        </a:xfrm>
        <a:prstGeom prst="upArrowCallou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Used by character oriented devices </a:t>
          </a:r>
        </a:p>
      </dsp:txBody>
      <dsp:txXfrm rot="-10800000">
        <a:off x="0" y="308"/>
        <a:ext cx="7924800" cy="492703"/>
      </dsp:txXfrm>
    </dsp:sp>
    <dsp:sp modelId="{9EAA5422-BB69-CB4B-8205-122C3E4C6ED3}">
      <dsp:nvSpPr>
        <dsp:cNvPr id="0" name=""/>
        <dsp:cNvSpPr/>
      </dsp:nvSpPr>
      <dsp:spPr>
        <a:xfrm>
          <a:off x="0" y="493012"/>
          <a:ext cx="7924800" cy="4197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Terminals and printers</a:t>
          </a:r>
        </a:p>
      </dsp:txBody>
      <dsp:txXfrm>
        <a:off x="0" y="493012"/>
        <a:ext cx="7924800" cy="4197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D193-D9EA-B242-8994-9DC1281D105D}">
      <dsp:nvSpPr>
        <dsp:cNvPr id="0" name=""/>
        <dsp:cNvSpPr/>
      </dsp:nvSpPr>
      <dsp:spPr>
        <a:xfrm>
          <a:off x="0" y="172669"/>
          <a:ext cx="6096000" cy="828900"/>
        </a:xfrm>
        <a:prstGeom prst="rect">
          <a:avLst/>
        </a:prstGeom>
        <a:solidFill>
          <a:srgbClr val="660066"/>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For Linux 2.6 the Elevator algorithm has been augmented by two additional algorithms:</a:t>
          </a:r>
        </a:p>
      </dsp:txBody>
      <dsp:txXfrm>
        <a:off x="0" y="172669"/>
        <a:ext cx="6096000" cy="828900"/>
      </dsp:txXfrm>
    </dsp:sp>
    <dsp:sp modelId="{D5B49B7A-357D-5B4D-9A56-45CDB453ABD9}">
      <dsp:nvSpPr>
        <dsp:cNvPr id="0" name=""/>
        <dsp:cNvSpPr/>
      </dsp:nvSpPr>
      <dsp:spPr>
        <a:xfrm>
          <a:off x="0" y="1066796"/>
          <a:ext cx="6096000" cy="10101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glow rad="101600">
            <a:srgbClr val="660066">
              <a:alpha val="75000"/>
            </a:srgbClr>
          </a:glow>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The deadline I/O scheduler</a:t>
          </a:r>
        </a:p>
        <a:p>
          <a:pPr marL="228600" lvl="1" indent="-228600" algn="l" defTabSz="1022350">
            <a:lnSpc>
              <a:spcPct val="90000"/>
            </a:lnSpc>
            <a:spcBef>
              <a:spcPct val="0"/>
            </a:spcBef>
            <a:spcAft>
              <a:spcPct val="15000"/>
            </a:spcAft>
            <a:buChar char="•"/>
          </a:pPr>
          <a:r>
            <a:rPr lang="en-US" sz="2300" kern="1200" dirty="0"/>
            <a:t>The anticipatory I/O scheduler</a:t>
          </a:r>
        </a:p>
      </dsp:txBody>
      <dsp:txXfrm>
        <a:off x="0" y="1066796"/>
        <a:ext cx="6096000" cy="1010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A589-27A1-D140-840A-067E61F5DCA7}">
      <dsp:nvSpPr>
        <dsp:cNvPr id="0" name=""/>
        <dsp:cNvSpPr/>
      </dsp:nvSpPr>
      <dsp:spPr>
        <a:xfrm>
          <a:off x="-4599724" y="-705227"/>
          <a:ext cx="5479217" cy="5479217"/>
        </a:xfrm>
        <a:prstGeom prst="blockArc">
          <a:avLst>
            <a:gd name="adj1" fmla="val 18900000"/>
            <a:gd name="adj2" fmla="val 2700000"/>
            <a:gd name="adj3" fmla="val 394"/>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0D8588-EA03-9E4B-8284-944E38824A7C}">
      <dsp:nvSpPr>
        <dsp:cNvPr id="0" name=""/>
        <dsp:cNvSpPr/>
      </dsp:nvSpPr>
      <dsp:spPr>
        <a:xfrm>
          <a:off x="565631" y="406876"/>
          <a:ext cx="7483203" cy="81375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916"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a:t>This is the simplest among Linux I/O schedulers</a:t>
          </a:r>
        </a:p>
      </dsp:txBody>
      <dsp:txXfrm>
        <a:off x="565631" y="406876"/>
        <a:ext cx="7483203" cy="813752"/>
      </dsp:txXfrm>
    </dsp:sp>
    <dsp:sp modelId="{18F8880C-94AD-E642-955C-BCDA924FF3E3}">
      <dsp:nvSpPr>
        <dsp:cNvPr id="0" name=""/>
        <dsp:cNvSpPr/>
      </dsp:nvSpPr>
      <dsp:spPr>
        <a:xfrm>
          <a:off x="57036" y="305157"/>
          <a:ext cx="1017190" cy="101719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6970CD-CB63-E44A-B0D0-604562A6CAA6}">
      <dsp:nvSpPr>
        <dsp:cNvPr id="0" name=""/>
        <dsp:cNvSpPr/>
      </dsp:nvSpPr>
      <dsp:spPr>
        <a:xfrm>
          <a:off x="861430" y="1627505"/>
          <a:ext cx="7187404" cy="81375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916"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t>It is a minimal scheduler that inserts I/O requests into a FIFO queue and uses merging</a:t>
          </a:r>
        </a:p>
      </dsp:txBody>
      <dsp:txXfrm>
        <a:off x="861430" y="1627505"/>
        <a:ext cx="7187404" cy="813752"/>
      </dsp:txXfrm>
    </dsp:sp>
    <dsp:sp modelId="{8B2F3D03-01AC-224C-86A8-9101BA15F5C2}">
      <dsp:nvSpPr>
        <dsp:cNvPr id="0" name=""/>
        <dsp:cNvSpPr/>
      </dsp:nvSpPr>
      <dsp:spPr>
        <a:xfrm>
          <a:off x="352835" y="1525786"/>
          <a:ext cx="1017190" cy="101719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EE0286-136B-BB4E-B0F0-40111EA82CBD}">
      <dsp:nvSpPr>
        <dsp:cNvPr id="0" name=""/>
        <dsp:cNvSpPr/>
      </dsp:nvSpPr>
      <dsp:spPr>
        <a:xfrm>
          <a:off x="565631" y="2700018"/>
          <a:ext cx="7483203" cy="110998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916"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t>Its main uses include </a:t>
          </a:r>
          <a:r>
            <a:rPr lang="en-US" sz="1900" kern="1200" dirty="0" err="1"/>
            <a:t>nondisk</a:t>
          </a:r>
          <a:r>
            <a:rPr lang="en-US" sz="1900" kern="1200" dirty="0"/>
            <a:t>-based block devices such as memory devices, and specialized software or hardware environments that do their own scheduling and need only minimal support in the kernel</a:t>
          </a:r>
        </a:p>
      </dsp:txBody>
      <dsp:txXfrm>
        <a:off x="565631" y="2700018"/>
        <a:ext cx="7483203" cy="1109982"/>
      </dsp:txXfrm>
    </dsp:sp>
    <dsp:sp modelId="{6C0FB47C-F5F7-F343-8B0F-736E5AE3C194}">
      <dsp:nvSpPr>
        <dsp:cNvPr id="0" name=""/>
        <dsp:cNvSpPr/>
      </dsp:nvSpPr>
      <dsp:spPr>
        <a:xfrm>
          <a:off x="57036" y="2746415"/>
          <a:ext cx="1017190" cy="101719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12/11/2019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052533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11 “</a:t>
            </a:r>
            <a:r>
              <a:rPr kumimoji="1" lang="en-GB" dirty="0">
                <a:latin typeface="Times New Roman" pitchFamily="-106" charset="0"/>
                <a:ea typeface="ＭＳ Ｐゴシック" pitchFamily="-106" charset="-128"/>
                <a:cs typeface="ＭＳ Ｐゴシック" pitchFamily="-106" charset="-128"/>
              </a:rPr>
              <a:t>I/O</a:t>
            </a:r>
            <a:r>
              <a:rPr kumimoji="1" lang="en-GB" baseline="0" dirty="0">
                <a:latin typeface="Times New Roman" pitchFamily="-106" charset="0"/>
                <a:ea typeface="ＭＳ Ｐゴシック" pitchFamily="-106" charset="-128"/>
                <a:cs typeface="ＭＳ Ｐゴシック" pitchFamily="-106" charset="-128"/>
              </a:rPr>
              <a:t> Management and Disk Scheduling</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92188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Two objectives are paramount in designing the I/O facility: efficiency and generality.</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Efficiency </a:t>
            </a:r>
            <a:r>
              <a:rPr lang="en-US" sz="1200" b="0" kern="1200" baseline="0" dirty="0">
                <a:solidFill>
                  <a:schemeClr val="tx1"/>
                </a:solidFill>
                <a:latin typeface="+mn-lt"/>
                <a:ea typeface="+mn-ea"/>
                <a:cs typeface="+mn-cs"/>
              </a:rPr>
              <a:t>is important because I/O operations often form a bottleneck in a</a:t>
            </a:r>
          </a:p>
          <a:p>
            <a:r>
              <a:rPr lang="en-US" sz="1200" b="0" kern="1200" baseline="0" dirty="0">
                <a:solidFill>
                  <a:schemeClr val="tx1"/>
                </a:solidFill>
                <a:latin typeface="+mn-lt"/>
                <a:ea typeface="+mn-ea"/>
                <a:cs typeface="+mn-cs"/>
              </a:rPr>
              <a:t>computing system. Looking again at Figure 11.1 , we see that most I/O devices </a:t>
            </a:r>
            <a:r>
              <a:rPr lang="en-US" sz="1200" kern="1200" baseline="0" dirty="0">
                <a:solidFill>
                  <a:schemeClr val="tx1"/>
                </a:solidFill>
                <a:latin typeface="+mn-lt"/>
                <a:ea typeface="+mn-ea"/>
                <a:cs typeface="+mn-cs"/>
              </a:rPr>
              <a:t>are</a:t>
            </a:r>
          </a:p>
          <a:p>
            <a:r>
              <a:rPr lang="en-US" sz="1200" kern="1200" baseline="0" dirty="0">
                <a:solidFill>
                  <a:schemeClr val="tx1"/>
                </a:solidFill>
                <a:latin typeface="+mn-lt"/>
                <a:ea typeface="+mn-ea"/>
                <a:cs typeface="+mn-cs"/>
              </a:rPr>
              <a:t>extremely slow compared with main memory and the processor. One way to tackle</a:t>
            </a:r>
          </a:p>
          <a:p>
            <a:r>
              <a:rPr lang="en-US" sz="1200" kern="1200" baseline="0" dirty="0">
                <a:solidFill>
                  <a:schemeClr val="tx1"/>
                </a:solidFill>
                <a:latin typeface="+mn-lt"/>
                <a:ea typeface="+mn-ea"/>
                <a:cs typeface="+mn-cs"/>
              </a:rPr>
              <a:t>this problem is multiprogramming, which, as we have seen, allows some processes</a:t>
            </a:r>
          </a:p>
          <a:p>
            <a:r>
              <a:rPr lang="en-US" sz="1200" kern="1200" baseline="0" dirty="0">
                <a:solidFill>
                  <a:schemeClr val="tx1"/>
                </a:solidFill>
                <a:latin typeface="+mn-lt"/>
                <a:ea typeface="+mn-ea"/>
                <a:cs typeface="+mn-cs"/>
              </a:rPr>
              <a:t>to be waiting on I/O operations while another process is executing. However, even</a:t>
            </a:r>
          </a:p>
          <a:p>
            <a:r>
              <a:rPr lang="en-US" sz="1200" kern="1200" baseline="0" dirty="0">
                <a:solidFill>
                  <a:schemeClr val="tx1"/>
                </a:solidFill>
                <a:latin typeface="+mn-lt"/>
                <a:ea typeface="+mn-ea"/>
                <a:cs typeface="+mn-cs"/>
              </a:rPr>
              <a:t>with the vast size of main memory in today’s machines, it will still often be the case</a:t>
            </a:r>
          </a:p>
          <a:p>
            <a:r>
              <a:rPr lang="en-US" sz="1200" kern="1200" baseline="0" dirty="0">
                <a:solidFill>
                  <a:schemeClr val="tx1"/>
                </a:solidFill>
                <a:latin typeface="+mn-lt"/>
                <a:ea typeface="+mn-ea"/>
                <a:cs typeface="+mn-cs"/>
              </a:rPr>
              <a:t>that I/O is not keeping up with the activities of the processor. Swapping is used to</a:t>
            </a:r>
          </a:p>
          <a:p>
            <a:r>
              <a:rPr lang="en-US" sz="1200" kern="1200" baseline="0" dirty="0">
                <a:solidFill>
                  <a:schemeClr val="tx1"/>
                </a:solidFill>
                <a:latin typeface="+mn-lt"/>
                <a:ea typeface="+mn-ea"/>
                <a:cs typeface="+mn-cs"/>
              </a:rPr>
              <a:t>bring in additional ready processes to keep the processor busy, but this in itself is an</a:t>
            </a:r>
          </a:p>
          <a:p>
            <a:r>
              <a:rPr lang="en-US" sz="1200" kern="1200" baseline="0" dirty="0">
                <a:solidFill>
                  <a:schemeClr val="tx1"/>
                </a:solidFill>
                <a:latin typeface="+mn-lt"/>
                <a:ea typeface="+mn-ea"/>
                <a:cs typeface="+mn-cs"/>
              </a:rPr>
              <a:t>I/O operation. Thus, a major effort in I/O design has been schemes for improving</a:t>
            </a:r>
          </a:p>
          <a:p>
            <a:r>
              <a:rPr lang="en-US" sz="1200" kern="1200" baseline="0" dirty="0">
                <a:solidFill>
                  <a:schemeClr val="tx1"/>
                </a:solidFill>
                <a:latin typeface="+mn-lt"/>
                <a:ea typeface="+mn-ea"/>
                <a:cs typeface="+mn-cs"/>
              </a:rPr>
              <a:t>the efficiency of the I/O. The area that has received the most attention, because of</a:t>
            </a:r>
          </a:p>
          <a:p>
            <a:r>
              <a:rPr lang="en-US" sz="1200" kern="1200" baseline="0" dirty="0">
                <a:solidFill>
                  <a:schemeClr val="tx1"/>
                </a:solidFill>
                <a:latin typeface="+mn-lt"/>
                <a:ea typeface="+mn-ea"/>
                <a:cs typeface="+mn-cs"/>
              </a:rPr>
              <a:t>its importance, is disk I/O, and much of this chapter will be devoted to a study of</a:t>
            </a:r>
          </a:p>
          <a:p>
            <a:r>
              <a:rPr lang="en-US" sz="1200" kern="1200" baseline="0" dirty="0">
                <a:solidFill>
                  <a:schemeClr val="tx1"/>
                </a:solidFill>
                <a:latin typeface="+mn-lt"/>
                <a:ea typeface="+mn-ea"/>
                <a:cs typeface="+mn-cs"/>
              </a:rPr>
              <a:t>disk I/O efficiency.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other major objective is </a:t>
            </a:r>
            <a:r>
              <a:rPr lang="en-US" sz="1200" b="1" kern="1200" baseline="0" dirty="0">
                <a:solidFill>
                  <a:schemeClr val="tx1"/>
                </a:solidFill>
                <a:latin typeface="+mn-lt"/>
                <a:ea typeface="+mn-ea"/>
                <a:cs typeface="+mn-cs"/>
              </a:rPr>
              <a:t>generality . </a:t>
            </a:r>
            <a:r>
              <a:rPr lang="en-US" sz="1200" b="0" kern="1200" baseline="0" dirty="0">
                <a:solidFill>
                  <a:schemeClr val="tx1"/>
                </a:solidFill>
                <a:latin typeface="+mn-lt"/>
                <a:ea typeface="+mn-ea"/>
                <a:cs typeface="+mn-cs"/>
              </a:rPr>
              <a:t>In the interests of simplicity and freedom</a:t>
            </a:r>
          </a:p>
          <a:p>
            <a:r>
              <a:rPr lang="en-US" sz="1200" kern="1200" baseline="0" dirty="0">
                <a:solidFill>
                  <a:schemeClr val="tx1"/>
                </a:solidFill>
                <a:latin typeface="+mn-lt"/>
                <a:ea typeface="+mn-ea"/>
                <a:cs typeface="+mn-cs"/>
              </a:rPr>
              <a:t>from error, it is desirable to handle all devices in a uniform manner. This</a:t>
            </a:r>
          </a:p>
          <a:p>
            <a:r>
              <a:rPr lang="en-US" sz="1200" kern="1200" baseline="0" dirty="0">
                <a:solidFill>
                  <a:schemeClr val="tx1"/>
                </a:solidFill>
                <a:latin typeface="+mn-lt"/>
                <a:ea typeface="+mn-ea"/>
                <a:cs typeface="+mn-cs"/>
              </a:rPr>
              <a:t>statement applies both to the way in which processes view I/O devices and the way</a:t>
            </a:r>
          </a:p>
          <a:p>
            <a:r>
              <a:rPr lang="en-US" sz="1200" kern="1200" baseline="0" dirty="0">
                <a:solidFill>
                  <a:schemeClr val="tx1"/>
                </a:solidFill>
                <a:latin typeface="+mn-lt"/>
                <a:ea typeface="+mn-ea"/>
                <a:cs typeface="+mn-cs"/>
              </a:rPr>
              <a:t>in which the operating system manages I/O devices and operations. Because of the</a:t>
            </a:r>
          </a:p>
          <a:p>
            <a:r>
              <a:rPr lang="en-US" sz="1200" kern="1200" baseline="0" dirty="0">
                <a:solidFill>
                  <a:schemeClr val="tx1"/>
                </a:solidFill>
                <a:latin typeface="+mn-lt"/>
                <a:ea typeface="+mn-ea"/>
                <a:cs typeface="+mn-cs"/>
              </a:rPr>
              <a:t>diversity of device characteristics, it is difficult in practice to achieve true generality.</a:t>
            </a:r>
          </a:p>
          <a:p>
            <a:r>
              <a:rPr lang="en-US" sz="1200" kern="1200" baseline="0" dirty="0">
                <a:solidFill>
                  <a:schemeClr val="tx1"/>
                </a:solidFill>
                <a:latin typeface="+mn-lt"/>
                <a:ea typeface="+mn-ea"/>
                <a:cs typeface="+mn-cs"/>
              </a:rPr>
              <a:t>What can be done is to use a hierarchical, modular approach to the design of</a:t>
            </a:r>
          </a:p>
          <a:p>
            <a:r>
              <a:rPr lang="en-US" sz="1200" kern="1200" baseline="0" dirty="0">
                <a:solidFill>
                  <a:schemeClr val="tx1"/>
                </a:solidFill>
                <a:latin typeface="+mn-lt"/>
                <a:ea typeface="+mn-ea"/>
                <a:cs typeface="+mn-cs"/>
              </a:rPr>
              <a:t>the I/O function. This approach hides most of the details of device I/O in lower level</a:t>
            </a:r>
          </a:p>
          <a:p>
            <a:r>
              <a:rPr lang="en-US" sz="1200" kern="1200" baseline="0" dirty="0">
                <a:solidFill>
                  <a:schemeClr val="tx1"/>
                </a:solidFill>
                <a:latin typeface="+mn-lt"/>
                <a:ea typeface="+mn-ea"/>
                <a:cs typeface="+mn-cs"/>
              </a:rPr>
              <a:t>routines so that user processes and upper levels of the operating system see</a:t>
            </a:r>
          </a:p>
          <a:p>
            <a:r>
              <a:rPr lang="en-US" sz="1200" kern="1200" baseline="0" dirty="0">
                <a:solidFill>
                  <a:schemeClr val="tx1"/>
                </a:solidFill>
                <a:latin typeface="+mn-lt"/>
                <a:ea typeface="+mn-ea"/>
                <a:cs typeface="+mn-cs"/>
              </a:rPr>
              <a:t>devices in terms of general functions, such as read, write, open, close, lock, and</a:t>
            </a:r>
          </a:p>
          <a:p>
            <a:r>
              <a:rPr lang="en-US" sz="1200" kern="1200" baseline="0" dirty="0">
                <a:solidFill>
                  <a:schemeClr val="tx1"/>
                </a:solidFill>
                <a:latin typeface="+mn-lt"/>
                <a:ea typeface="+mn-ea"/>
                <a:cs typeface="+mn-cs"/>
              </a:rPr>
              <a:t>unlock.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30583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 In Chapter 2, in the discussion of system structure, we emphasized the hierarchical</a:t>
            </a:r>
          </a:p>
          <a:p>
            <a:r>
              <a:rPr lang="en-US" sz="1200" kern="1200" dirty="0">
                <a:solidFill>
                  <a:schemeClr val="tx1"/>
                </a:solidFill>
                <a:effectLst/>
                <a:latin typeface="+mn-lt"/>
                <a:ea typeface="+mn-ea"/>
                <a:cs typeface="+mn-cs"/>
              </a:rPr>
              <a:t>nature of modern operating systems. The hierarchical philosophy is that the functions</a:t>
            </a:r>
          </a:p>
          <a:p>
            <a:r>
              <a:rPr lang="en-US" sz="1200" kern="1200" dirty="0">
                <a:solidFill>
                  <a:schemeClr val="tx1"/>
                </a:solidFill>
                <a:effectLst/>
                <a:latin typeface="+mn-lt"/>
                <a:ea typeface="+mn-ea"/>
                <a:cs typeface="+mn-cs"/>
              </a:rPr>
              <a:t>of the OS should be separated according to their complexity, their characteristic</a:t>
            </a:r>
          </a:p>
          <a:p>
            <a:r>
              <a:rPr lang="en-US" sz="1200" kern="1200" dirty="0">
                <a:solidFill>
                  <a:schemeClr val="tx1"/>
                </a:solidFill>
                <a:effectLst/>
                <a:latin typeface="+mn-lt"/>
                <a:ea typeface="+mn-ea"/>
                <a:cs typeface="+mn-cs"/>
              </a:rPr>
              <a:t>time scale, and their level of abstraction.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Applying this philosophy specifically to the I/O facility leads to the type</a:t>
            </a:r>
          </a:p>
          <a:p>
            <a:r>
              <a:rPr lang="en-US" sz="1200" kern="1200" baseline="0" dirty="0">
                <a:solidFill>
                  <a:schemeClr val="tx1"/>
                </a:solidFill>
                <a:latin typeface="+mn-lt"/>
                <a:ea typeface="+mn-ea"/>
                <a:cs typeface="+mn-cs"/>
              </a:rPr>
              <a:t>of organization suggested by Figure 11.4 . The details of the organization will</a:t>
            </a:r>
          </a:p>
          <a:p>
            <a:r>
              <a:rPr lang="en-US" sz="1200" kern="1200" baseline="0" dirty="0">
                <a:solidFill>
                  <a:schemeClr val="tx1"/>
                </a:solidFill>
                <a:latin typeface="+mn-lt"/>
                <a:ea typeface="+mn-ea"/>
                <a:cs typeface="+mn-cs"/>
              </a:rPr>
              <a:t>depend on the type of device and the application. The three most important</a:t>
            </a:r>
          </a:p>
          <a:p>
            <a:r>
              <a:rPr lang="en-US" sz="1200" kern="1200" baseline="0" dirty="0">
                <a:solidFill>
                  <a:schemeClr val="tx1"/>
                </a:solidFill>
                <a:latin typeface="+mn-lt"/>
                <a:ea typeface="+mn-ea"/>
                <a:cs typeface="+mn-cs"/>
              </a:rPr>
              <a:t>logical structures are presented in the figure. Of course, a particular operating</a:t>
            </a:r>
          </a:p>
          <a:p>
            <a:r>
              <a:rPr lang="en-US" sz="1200" kern="1200" baseline="0" dirty="0">
                <a:solidFill>
                  <a:schemeClr val="tx1"/>
                </a:solidFill>
                <a:latin typeface="+mn-lt"/>
                <a:ea typeface="+mn-ea"/>
                <a:cs typeface="+mn-cs"/>
              </a:rPr>
              <a:t>system may not conform exactly to these structures. However, the general</a:t>
            </a:r>
          </a:p>
          <a:p>
            <a:r>
              <a:rPr lang="en-US" sz="1200" kern="1200" baseline="0" dirty="0">
                <a:solidFill>
                  <a:schemeClr val="tx1"/>
                </a:solidFill>
                <a:latin typeface="+mn-lt"/>
                <a:ea typeface="+mn-ea"/>
                <a:cs typeface="+mn-cs"/>
              </a:rPr>
              <a:t>principles are valid, and most operating systems approach I/O in approximately</a:t>
            </a:r>
          </a:p>
          <a:p>
            <a:r>
              <a:rPr lang="en-US" sz="1200" kern="1200" baseline="0" dirty="0">
                <a:solidFill>
                  <a:schemeClr val="tx1"/>
                </a:solidFill>
                <a:latin typeface="+mn-lt"/>
                <a:ea typeface="+mn-ea"/>
                <a:cs typeface="+mn-cs"/>
              </a:rPr>
              <a:t>this way.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Let us consider the simplest case first, that of a local peripheral device that</a:t>
            </a:r>
          </a:p>
          <a:p>
            <a:r>
              <a:rPr lang="en-US" sz="1200" kern="1200" baseline="0" dirty="0">
                <a:solidFill>
                  <a:schemeClr val="tx1"/>
                </a:solidFill>
                <a:latin typeface="+mn-lt"/>
                <a:ea typeface="+mn-ea"/>
                <a:cs typeface="+mn-cs"/>
              </a:rPr>
              <a:t>communicates in a simple fashion, such as a stream of bytes or records ( Figure 11.4a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following layers are involved: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Logical I/O : </a:t>
            </a:r>
            <a:r>
              <a:rPr lang="en-US" sz="1200" b="0" kern="1200" baseline="0" dirty="0">
                <a:solidFill>
                  <a:schemeClr val="tx1"/>
                </a:solidFill>
                <a:latin typeface="+mn-lt"/>
                <a:ea typeface="+mn-ea"/>
                <a:cs typeface="+mn-cs"/>
              </a:rPr>
              <a:t>The logical I/O module deals with the device as a logical resource</a:t>
            </a:r>
          </a:p>
          <a:p>
            <a:r>
              <a:rPr lang="en-US" sz="1200" kern="1200" baseline="0" dirty="0">
                <a:solidFill>
                  <a:schemeClr val="tx1"/>
                </a:solidFill>
                <a:latin typeface="+mn-lt"/>
                <a:ea typeface="+mn-ea"/>
                <a:cs typeface="+mn-cs"/>
              </a:rPr>
              <a:t>and is not concerned with the details of actually controlling the device. The</a:t>
            </a:r>
          </a:p>
          <a:p>
            <a:r>
              <a:rPr lang="en-US" sz="1200" kern="1200" baseline="0" dirty="0">
                <a:solidFill>
                  <a:schemeClr val="tx1"/>
                </a:solidFill>
                <a:latin typeface="+mn-lt"/>
                <a:ea typeface="+mn-ea"/>
                <a:cs typeface="+mn-cs"/>
              </a:rPr>
              <a:t>logical I/O module is concerned with managing general I/O functions on behalf</a:t>
            </a:r>
          </a:p>
          <a:p>
            <a:r>
              <a:rPr lang="en-US" sz="1200" kern="1200" baseline="0" dirty="0">
                <a:solidFill>
                  <a:schemeClr val="tx1"/>
                </a:solidFill>
                <a:latin typeface="+mn-lt"/>
                <a:ea typeface="+mn-ea"/>
                <a:cs typeface="+mn-cs"/>
              </a:rPr>
              <a:t>of user processes, allowing them to deal with the device in terms of a device</a:t>
            </a:r>
          </a:p>
          <a:p>
            <a:r>
              <a:rPr lang="en-US" sz="1200" kern="1200" baseline="0" dirty="0">
                <a:solidFill>
                  <a:schemeClr val="tx1"/>
                </a:solidFill>
                <a:latin typeface="+mn-lt"/>
                <a:ea typeface="+mn-ea"/>
                <a:cs typeface="+mn-cs"/>
              </a:rPr>
              <a:t>identifier and simple commands such as open, close, read, and write.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Device I/O : </a:t>
            </a:r>
            <a:r>
              <a:rPr lang="en-US" sz="1200" b="0" kern="1200" baseline="0" dirty="0">
                <a:solidFill>
                  <a:schemeClr val="tx1"/>
                </a:solidFill>
                <a:latin typeface="+mn-lt"/>
                <a:ea typeface="+mn-ea"/>
                <a:cs typeface="+mn-cs"/>
              </a:rPr>
              <a:t>The requested operations and data (buffered characters, records,</a:t>
            </a:r>
          </a:p>
          <a:p>
            <a:r>
              <a:rPr lang="en-US" sz="1200" b="0" kern="1200" baseline="0" dirty="0">
                <a:solidFill>
                  <a:schemeClr val="tx1"/>
                </a:solidFill>
                <a:latin typeface="+mn-lt"/>
                <a:ea typeface="+mn-ea"/>
                <a:cs typeface="+mn-cs"/>
              </a:rPr>
              <a:t>etc.) are converted into appropriate sequences of I/O instructions, channel</a:t>
            </a:r>
          </a:p>
          <a:p>
            <a:r>
              <a:rPr lang="en-US" sz="1200" kern="1200" baseline="0" dirty="0">
                <a:solidFill>
                  <a:schemeClr val="tx1"/>
                </a:solidFill>
                <a:latin typeface="+mn-lt"/>
                <a:ea typeface="+mn-ea"/>
                <a:cs typeface="+mn-cs"/>
              </a:rPr>
              <a:t>commands, and controller orders. Buffering techniques may be used to improve</a:t>
            </a:r>
          </a:p>
          <a:p>
            <a:r>
              <a:rPr lang="en-US" sz="1200" kern="1200" baseline="0" dirty="0">
                <a:solidFill>
                  <a:schemeClr val="tx1"/>
                </a:solidFill>
                <a:latin typeface="+mn-lt"/>
                <a:ea typeface="+mn-ea"/>
                <a:cs typeface="+mn-cs"/>
              </a:rPr>
              <a:t>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and control: </a:t>
            </a:r>
            <a:r>
              <a:rPr lang="en-US" sz="1200" b="0" kern="1200" baseline="0" dirty="0">
                <a:solidFill>
                  <a:schemeClr val="tx1"/>
                </a:solidFill>
                <a:latin typeface="+mn-lt"/>
                <a:ea typeface="+mn-ea"/>
                <a:cs typeface="+mn-cs"/>
              </a:rPr>
              <a:t>The actual queuing and scheduling of I/O operations</a:t>
            </a:r>
          </a:p>
          <a:p>
            <a:r>
              <a:rPr lang="en-US" sz="1200" kern="1200" baseline="0" dirty="0">
                <a:solidFill>
                  <a:schemeClr val="tx1"/>
                </a:solidFill>
                <a:latin typeface="+mn-lt"/>
                <a:ea typeface="+mn-ea"/>
                <a:cs typeface="+mn-cs"/>
              </a:rPr>
              <a:t>occurs at this layer, as well as the control of the operations. Thus, interrupts</a:t>
            </a:r>
          </a:p>
          <a:p>
            <a:r>
              <a:rPr lang="en-US" sz="1200" kern="1200" baseline="0" dirty="0">
                <a:solidFill>
                  <a:schemeClr val="tx1"/>
                </a:solidFill>
                <a:latin typeface="+mn-lt"/>
                <a:ea typeface="+mn-ea"/>
                <a:cs typeface="+mn-cs"/>
              </a:rPr>
              <a:t>are handled at this layer and I/O status is collected and reported. This is the</a:t>
            </a:r>
          </a:p>
          <a:p>
            <a:r>
              <a:rPr lang="en-US" sz="1200" kern="1200" baseline="0" dirty="0">
                <a:solidFill>
                  <a:schemeClr val="tx1"/>
                </a:solidFill>
                <a:latin typeface="+mn-lt"/>
                <a:ea typeface="+mn-ea"/>
                <a:cs typeface="+mn-cs"/>
              </a:rPr>
              <a:t>layer of software that actually interacts with the I/O module and hence the</a:t>
            </a:r>
          </a:p>
          <a:p>
            <a:r>
              <a:rPr lang="en-US" sz="1200" kern="1200" baseline="0" dirty="0">
                <a:solidFill>
                  <a:schemeClr val="tx1"/>
                </a:solidFill>
                <a:latin typeface="+mn-lt"/>
                <a:ea typeface="+mn-ea"/>
                <a:cs typeface="+mn-cs"/>
              </a:rPr>
              <a:t>device hardware.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communications device, the I/O structure ( Figure 11.4b ) looks much the</a:t>
            </a:r>
          </a:p>
          <a:p>
            <a:r>
              <a:rPr lang="en-US" sz="1200" kern="1200" baseline="0" dirty="0">
                <a:solidFill>
                  <a:schemeClr val="tx1"/>
                </a:solidFill>
                <a:latin typeface="+mn-lt"/>
                <a:ea typeface="+mn-ea"/>
                <a:cs typeface="+mn-cs"/>
              </a:rPr>
              <a:t>same as that just described. The principal difference is that the logical I/O module is</a:t>
            </a:r>
          </a:p>
          <a:p>
            <a:r>
              <a:rPr lang="en-US" sz="1200" kern="1200" baseline="0" dirty="0">
                <a:solidFill>
                  <a:schemeClr val="tx1"/>
                </a:solidFill>
                <a:latin typeface="+mn-lt"/>
                <a:ea typeface="+mn-ea"/>
                <a:cs typeface="+mn-cs"/>
              </a:rPr>
              <a:t>replaced by a communications architecture, which may itself consist of a number of</a:t>
            </a:r>
          </a:p>
          <a:p>
            <a:r>
              <a:rPr lang="en-US" sz="1200" kern="1200" baseline="0" dirty="0">
                <a:solidFill>
                  <a:schemeClr val="tx1"/>
                </a:solidFill>
                <a:latin typeface="+mn-lt"/>
                <a:ea typeface="+mn-ea"/>
                <a:cs typeface="+mn-cs"/>
              </a:rPr>
              <a:t>layers. An example is TCP/IP, which is discussed in Chapter 17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11.4c shows a representative structure for managing I/O on a secondary</a:t>
            </a:r>
          </a:p>
          <a:p>
            <a:r>
              <a:rPr lang="en-US" sz="1200" kern="1200" baseline="0" dirty="0">
                <a:solidFill>
                  <a:schemeClr val="tx1"/>
                </a:solidFill>
                <a:latin typeface="+mn-lt"/>
                <a:ea typeface="+mn-ea"/>
                <a:cs typeface="+mn-cs"/>
              </a:rPr>
              <a:t>storage device that supports a file system. The three layers not previously discussed</a:t>
            </a:r>
          </a:p>
          <a:p>
            <a:r>
              <a:rPr lang="en-US" sz="1200" kern="1200" baseline="0" dirty="0">
                <a:solidFill>
                  <a:schemeClr val="tx1"/>
                </a:solidFill>
                <a:latin typeface="+mn-lt"/>
                <a:ea typeface="+mn-ea"/>
                <a:cs typeface="+mn-cs"/>
              </a:rPr>
              <a:t>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Directory management: </a:t>
            </a:r>
            <a:r>
              <a:rPr lang="en-US" sz="1200" b="0" kern="1200" baseline="0" dirty="0">
                <a:solidFill>
                  <a:schemeClr val="tx1"/>
                </a:solidFill>
                <a:latin typeface="+mn-lt"/>
                <a:ea typeface="+mn-ea"/>
                <a:cs typeface="+mn-cs"/>
              </a:rPr>
              <a:t>At this layer, symbolic file names are converted to</a:t>
            </a:r>
          </a:p>
          <a:p>
            <a:r>
              <a:rPr lang="en-US" sz="1200" kern="1200" baseline="0" dirty="0">
                <a:solidFill>
                  <a:schemeClr val="tx1"/>
                </a:solidFill>
                <a:latin typeface="+mn-lt"/>
                <a:ea typeface="+mn-ea"/>
                <a:cs typeface="+mn-cs"/>
              </a:rPr>
              <a:t>identifiers that either reference the file directly or indirectly through a file</a:t>
            </a:r>
          </a:p>
          <a:p>
            <a:r>
              <a:rPr lang="en-US" sz="1200" kern="1200" baseline="0" dirty="0">
                <a:solidFill>
                  <a:schemeClr val="tx1"/>
                </a:solidFill>
                <a:latin typeface="+mn-lt"/>
                <a:ea typeface="+mn-ea"/>
                <a:cs typeface="+mn-cs"/>
              </a:rPr>
              <a:t>descriptor or index table. This layer is also concerned with user operations</a:t>
            </a:r>
          </a:p>
          <a:p>
            <a:r>
              <a:rPr lang="en-US" sz="1200" kern="1200" baseline="0" dirty="0">
                <a:solidFill>
                  <a:schemeClr val="tx1"/>
                </a:solidFill>
                <a:latin typeface="+mn-lt"/>
                <a:ea typeface="+mn-ea"/>
                <a:cs typeface="+mn-cs"/>
              </a:rPr>
              <a:t>that affect the directory of files, such as add, delete, and reorganize.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File system: </a:t>
            </a:r>
            <a:r>
              <a:rPr lang="en-US" sz="1200" b="0" kern="1200" baseline="0" dirty="0">
                <a:solidFill>
                  <a:schemeClr val="tx1"/>
                </a:solidFill>
                <a:latin typeface="+mn-lt"/>
                <a:ea typeface="+mn-ea"/>
                <a:cs typeface="+mn-cs"/>
              </a:rPr>
              <a:t>This layer deals with the logical structure of files and with the</a:t>
            </a:r>
          </a:p>
          <a:p>
            <a:r>
              <a:rPr lang="en-US" sz="1200" b="0" kern="1200" baseline="0" dirty="0">
                <a:solidFill>
                  <a:schemeClr val="tx1"/>
                </a:solidFill>
                <a:latin typeface="+mn-lt"/>
                <a:ea typeface="+mn-ea"/>
                <a:cs typeface="+mn-cs"/>
              </a:rPr>
              <a:t>operations that can be specified by users, such as open, close, read, and write.</a:t>
            </a:r>
          </a:p>
          <a:p>
            <a:r>
              <a:rPr lang="en-US" sz="1200" kern="1200" baseline="0" dirty="0">
                <a:solidFill>
                  <a:schemeClr val="tx1"/>
                </a:solidFill>
                <a:latin typeface="+mn-lt"/>
                <a:ea typeface="+mn-ea"/>
                <a:cs typeface="+mn-cs"/>
              </a:rPr>
              <a:t>Access rights are also managed at this layer.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Physical organization: </a:t>
            </a:r>
            <a:r>
              <a:rPr lang="en-US" sz="1200" b="0" kern="1200" baseline="0" dirty="0">
                <a:solidFill>
                  <a:schemeClr val="tx1"/>
                </a:solidFill>
                <a:latin typeface="+mn-lt"/>
                <a:ea typeface="+mn-ea"/>
                <a:cs typeface="+mn-cs"/>
              </a:rPr>
              <a:t>Just as virtual memory addresses must be converted</a:t>
            </a:r>
          </a:p>
          <a:p>
            <a:r>
              <a:rPr lang="en-US" sz="1200" kern="1200" baseline="0" dirty="0">
                <a:solidFill>
                  <a:schemeClr val="tx1"/>
                </a:solidFill>
                <a:latin typeface="+mn-lt"/>
                <a:ea typeface="+mn-ea"/>
                <a:cs typeface="+mn-cs"/>
              </a:rPr>
              <a:t>into physical main memory addresses, taking into account the segmentation</a:t>
            </a:r>
          </a:p>
          <a:p>
            <a:r>
              <a:rPr lang="en-US" sz="1200" kern="1200" baseline="0" dirty="0">
                <a:solidFill>
                  <a:schemeClr val="tx1"/>
                </a:solidFill>
                <a:latin typeface="+mn-lt"/>
                <a:ea typeface="+mn-ea"/>
                <a:cs typeface="+mn-cs"/>
              </a:rPr>
              <a:t>and paging structure, logical references to files and records must be converted</a:t>
            </a:r>
          </a:p>
          <a:p>
            <a:r>
              <a:rPr lang="en-US" sz="1200" kern="1200" baseline="0" dirty="0">
                <a:solidFill>
                  <a:schemeClr val="tx1"/>
                </a:solidFill>
                <a:latin typeface="+mn-lt"/>
                <a:ea typeface="+mn-ea"/>
                <a:cs typeface="+mn-cs"/>
              </a:rPr>
              <a:t>to physical secondary storage addresses, taking into account the physical</a:t>
            </a:r>
          </a:p>
          <a:p>
            <a:r>
              <a:rPr lang="en-US" sz="1200" kern="1200" baseline="0" dirty="0">
                <a:solidFill>
                  <a:schemeClr val="tx1"/>
                </a:solidFill>
                <a:latin typeface="+mn-lt"/>
                <a:ea typeface="+mn-ea"/>
                <a:cs typeface="+mn-cs"/>
              </a:rPr>
              <a:t>track and sector structure of the secondary storage device. Allocation of</a:t>
            </a:r>
          </a:p>
          <a:p>
            <a:r>
              <a:rPr lang="en-US" sz="1200" kern="1200" baseline="0" dirty="0">
                <a:solidFill>
                  <a:schemeClr val="tx1"/>
                </a:solidFill>
                <a:latin typeface="+mn-lt"/>
                <a:ea typeface="+mn-ea"/>
                <a:cs typeface="+mn-cs"/>
              </a:rPr>
              <a:t>secondary storage space and main storage buffers is generally treated at this</a:t>
            </a:r>
          </a:p>
          <a:p>
            <a:r>
              <a:rPr lang="en-US" sz="1200" kern="1200" baseline="0" dirty="0">
                <a:solidFill>
                  <a:schemeClr val="tx1"/>
                </a:solidFill>
                <a:latin typeface="+mn-lt"/>
                <a:ea typeface="+mn-ea"/>
                <a:cs typeface="+mn-cs"/>
              </a:rPr>
              <a:t>layer as well.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importance of the file system, we will spend some time, in this</a:t>
            </a:r>
          </a:p>
          <a:p>
            <a:r>
              <a:rPr lang="en-US" sz="1200" kern="1200" baseline="0" dirty="0">
                <a:solidFill>
                  <a:schemeClr val="tx1"/>
                </a:solidFill>
                <a:latin typeface="+mn-lt"/>
                <a:ea typeface="+mn-ea"/>
                <a:cs typeface="+mn-cs"/>
              </a:rPr>
              <a:t>chapter and the next, looking at its various components. The discussion in this chapter</a:t>
            </a:r>
          </a:p>
          <a:p>
            <a:r>
              <a:rPr lang="en-US" sz="1200" kern="1200" baseline="0" dirty="0">
                <a:solidFill>
                  <a:schemeClr val="tx1"/>
                </a:solidFill>
                <a:latin typeface="+mn-lt"/>
                <a:ea typeface="+mn-ea"/>
                <a:cs typeface="+mn-cs"/>
              </a:rPr>
              <a:t>focuses on the lower three layers, while the upper two layers are examined in</a:t>
            </a:r>
          </a:p>
          <a:p>
            <a:r>
              <a:rPr lang="en-US" sz="1200" kern="1200" baseline="0" dirty="0">
                <a:solidFill>
                  <a:schemeClr val="tx1"/>
                </a:solidFill>
                <a:latin typeface="+mn-lt"/>
                <a:ea typeface="+mn-ea"/>
                <a:cs typeface="+mn-cs"/>
              </a:rPr>
              <a:t>Chapter 12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81631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Suppose a user process wishes to read blocks of data from a disk one at a time, with</a:t>
            </a:r>
          </a:p>
          <a:p>
            <a:r>
              <a:rPr lang="en-US" sz="1200" kern="1200" dirty="0">
                <a:solidFill>
                  <a:schemeClr val="tx1"/>
                </a:solidFill>
                <a:effectLst/>
                <a:latin typeface="+mn-lt"/>
                <a:ea typeface="+mn-ea"/>
                <a:cs typeface="+mn-cs"/>
              </a:rPr>
              <a:t>each block having a length of 512 bytes. The data are to be read into a data area within</a:t>
            </a:r>
          </a:p>
          <a:p>
            <a:r>
              <a:rPr lang="en-US" sz="1200" kern="1200" dirty="0">
                <a:solidFill>
                  <a:schemeClr val="tx1"/>
                </a:solidFill>
                <a:effectLst/>
                <a:latin typeface="+mn-lt"/>
                <a:ea typeface="+mn-ea"/>
                <a:cs typeface="+mn-cs"/>
              </a:rPr>
              <a:t>the address space of the user process at virtual location 1000 to 1511. The simplest</a:t>
            </a:r>
          </a:p>
          <a:p>
            <a:r>
              <a:rPr lang="en-US" sz="1200" kern="1200" dirty="0">
                <a:solidFill>
                  <a:schemeClr val="tx1"/>
                </a:solidFill>
                <a:effectLst/>
                <a:latin typeface="+mn-lt"/>
                <a:ea typeface="+mn-ea"/>
                <a:cs typeface="+mn-cs"/>
              </a:rPr>
              <a:t>way would be to execute an I/O command (something like </a:t>
            </a:r>
            <a:r>
              <a:rPr lang="en-US" sz="1200" kern="1200" dirty="0" err="1">
                <a:solidFill>
                  <a:schemeClr val="tx1"/>
                </a:solidFill>
                <a:effectLst/>
                <a:latin typeface="+mn-lt"/>
                <a:ea typeface="+mn-ea"/>
                <a:cs typeface="+mn-cs"/>
              </a:rPr>
              <a:t>Read_Block</a:t>
            </a:r>
            <a:r>
              <a:rPr lang="en-US" sz="1200" kern="1200" dirty="0">
                <a:solidFill>
                  <a:schemeClr val="tx1"/>
                </a:solidFill>
                <a:effectLst/>
                <a:latin typeface="+mn-lt"/>
                <a:ea typeface="+mn-ea"/>
                <a:cs typeface="+mn-cs"/>
              </a:rPr>
              <a:t>[1000,</a:t>
            </a:r>
          </a:p>
          <a:p>
            <a:r>
              <a:rPr lang="en-US" sz="1200" kern="1200" dirty="0">
                <a:solidFill>
                  <a:schemeClr val="tx1"/>
                </a:solidFill>
                <a:effectLst/>
                <a:latin typeface="+mn-lt"/>
                <a:ea typeface="+mn-ea"/>
                <a:cs typeface="+mn-cs"/>
              </a:rPr>
              <a:t>disk] ) to the disk unit then wait for the data to become available. The waiting could</a:t>
            </a:r>
          </a:p>
          <a:p>
            <a:r>
              <a:rPr lang="en-US" sz="1200" kern="1200" dirty="0">
                <a:solidFill>
                  <a:schemeClr val="tx1"/>
                </a:solidFill>
                <a:effectLst/>
                <a:latin typeface="+mn-lt"/>
                <a:ea typeface="+mn-ea"/>
                <a:cs typeface="+mn-cs"/>
              </a:rPr>
              <a:t>either be busy waiting (continuously test the device status) or, more practically, process</a:t>
            </a:r>
          </a:p>
          <a:p>
            <a:r>
              <a:rPr lang="en-US" sz="1200" kern="1200" dirty="0">
                <a:solidFill>
                  <a:schemeClr val="tx1"/>
                </a:solidFill>
                <a:effectLst/>
                <a:latin typeface="+mn-lt"/>
                <a:ea typeface="+mn-ea"/>
                <a:cs typeface="+mn-cs"/>
              </a:rPr>
              <a:t>suspension on an interrupt.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problems with this approach. First, the program is hung up waiting</a:t>
            </a:r>
          </a:p>
          <a:p>
            <a:r>
              <a:rPr lang="en-US" sz="1200" kern="1200" dirty="0">
                <a:solidFill>
                  <a:schemeClr val="tx1"/>
                </a:solidFill>
                <a:effectLst/>
                <a:latin typeface="+mn-lt"/>
                <a:ea typeface="+mn-ea"/>
                <a:cs typeface="+mn-cs"/>
              </a:rPr>
              <a:t>for the relatively slow I/O to complete. The second problem is that this approach to</a:t>
            </a:r>
          </a:p>
          <a:p>
            <a:r>
              <a:rPr lang="en-US" sz="1200" kern="1200" dirty="0">
                <a:solidFill>
                  <a:schemeClr val="tx1"/>
                </a:solidFill>
                <a:effectLst/>
                <a:latin typeface="+mn-lt"/>
                <a:ea typeface="+mn-ea"/>
                <a:cs typeface="+mn-cs"/>
              </a:rPr>
              <a:t>I/O interferes with swapping decisions by the OS. Virtual locations 1000 to 1511 must</a:t>
            </a:r>
          </a:p>
          <a:p>
            <a:r>
              <a:rPr lang="en-US" sz="1200" kern="1200" dirty="0">
                <a:solidFill>
                  <a:schemeClr val="tx1"/>
                </a:solidFill>
                <a:effectLst/>
                <a:latin typeface="+mn-lt"/>
                <a:ea typeface="+mn-ea"/>
                <a:cs typeface="+mn-cs"/>
              </a:rPr>
              <a:t>remain in main memory during the course of the block transfer. Otherwise, some of</a:t>
            </a:r>
          </a:p>
          <a:p>
            <a:r>
              <a:rPr lang="en-US" sz="1200" kern="1200" dirty="0">
                <a:solidFill>
                  <a:schemeClr val="tx1"/>
                </a:solidFill>
                <a:effectLst/>
                <a:latin typeface="+mn-lt"/>
                <a:ea typeface="+mn-ea"/>
                <a:cs typeface="+mn-cs"/>
              </a:rPr>
              <a:t>the data may be lost. If paging is being used, at least the page containing the target</a:t>
            </a:r>
          </a:p>
          <a:p>
            <a:r>
              <a:rPr lang="en-US" sz="1200" kern="1200" dirty="0">
                <a:solidFill>
                  <a:schemeClr val="tx1"/>
                </a:solidFill>
                <a:effectLst/>
                <a:latin typeface="+mn-lt"/>
                <a:ea typeface="+mn-ea"/>
                <a:cs typeface="+mn-cs"/>
              </a:rPr>
              <a:t>locations must be locked into main memory. Thus, although portions of the process</a:t>
            </a:r>
          </a:p>
          <a:p>
            <a:r>
              <a:rPr lang="en-US" sz="1200" kern="1200" dirty="0">
                <a:solidFill>
                  <a:schemeClr val="tx1"/>
                </a:solidFill>
                <a:effectLst/>
                <a:latin typeface="+mn-lt"/>
                <a:ea typeface="+mn-ea"/>
                <a:cs typeface="+mn-cs"/>
              </a:rPr>
              <a:t>may be paged out to disk, it is impossible to swap the process out completely, even</a:t>
            </a:r>
          </a:p>
          <a:p>
            <a:r>
              <a:rPr lang="en-US" sz="1200" kern="1200" dirty="0">
                <a:solidFill>
                  <a:schemeClr val="tx1"/>
                </a:solidFill>
                <a:effectLst/>
                <a:latin typeface="+mn-lt"/>
                <a:ea typeface="+mn-ea"/>
                <a:cs typeface="+mn-cs"/>
              </a:rPr>
              <a:t>if this is desired by the operating system. Notice also there is a risk of single-process</a:t>
            </a:r>
          </a:p>
          <a:p>
            <a:r>
              <a:rPr lang="en-US" sz="1200" kern="1200" dirty="0">
                <a:solidFill>
                  <a:schemeClr val="tx1"/>
                </a:solidFill>
                <a:effectLst/>
                <a:latin typeface="+mn-lt"/>
                <a:ea typeface="+mn-ea"/>
                <a:cs typeface="+mn-cs"/>
              </a:rPr>
              <a:t>deadlock. If a process issues an I/O command, is suspended awaiting the result, and</a:t>
            </a:r>
          </a:p>
          <a:p>
            <a:r>
              <a:rPr lang="en-US" sz="1200" kern="1200" dirty="0">
                <a:solidFill>
                  <a:schemeClr val="tx1"/>
                </a:solidFill>
                <a:effectLst/>
                <a:latin typeface="+mn-lt"/>
                <a:ea typeface="+mn-ea"/>
                <a:cs typeface="+mn-cs"/>
              </a:rPr>
              <a:t>then is swapped out prior to the beginning of the operation, the process is blocked</a:t>
            </a:r>
          </a:p>
          <a:p>
            <a:r>
              <a:rPr lang="en-US" sz="1200" kern="1200" dirty="0">
                <a:solidFill>
                  <a:schemeClr val="tx1"/>
                </a:solidFill>
                <a:effectLst/>
                <a:latin typeface="+mn-lt"/>
                <a:ea typeface="+mn-ea"/>
                <a:cs typeface="+mn-cs"/>
              </a:rPr>
              <a:t>waiting on the I/O event, and the I/O operation is blocked waiting for the process to</a:t>
            </a:r>
          </a:p>
          <a:p>
            <a:r>
              <a:rPr lang="en-US" sz="1200" kern="1200" dirty="0">
                <a:solidFill>
                  <a:schemeClr val="tx1"/>
                </a:solidFill>
                <a:effectLst/>
                <a:latin typeface="+mn-lt"/>
                <a:ea typeface="+mn-ea"/>
                <a:cs typeface="+mn-cs"/>
              </a:rPr>
              <a:t>be swapped in. To avoid this deadlock, the user memory involved in the I/O operation</a:t>
            </a:r>
          </a:p>
          <a:p>
            <a:r>
              <a:rPr lang="en-US" sz="1200" kern="1200" dirty="0">
                <a:solidFill>
                  <a:schemeClr val="tx1"/>
                </a:solidFill>
                <a:effectLst/>
                <a:latin typeface="+mn-lt"/>
                <a:ea typeface="+mn-ea"/>
                <a:cs typeface="+mn-cs"/>
              </a:rPr>
              <a:t>must be locked in main memory immediately before the I/O request is issued, even</a:t>
            </a:r>
          </a:p>
          <a:p>
            <a:r>
              <a:rPr lang="en-US" sz="1200" kern="1200" dirty="0">
                <a:solidFill>
                  <a:schemeClr val="tx1"/>
                </a:solidFill>
                <a:effectLst/>
                <a:latin typeface="+mn-lt"/>
                <a:ea typeface="+mn-ea"/>
                <a:cs typeface="+mn-cs"/>
              </a:rPr>
              <a:t>though the I/O operation is queued and may not be executed for some time.</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same considerations apply to an output operation. If a block is being</a:t>
            </a:r>
          </a:p>
          <a:p>
            <a:r>
              <a:rPr lang="en-US" sz="1200" kern="1200" baseline="0" dirty="0">
                <a:solidFill>
                  <a:schemeClr val="tx1"/>
                </a:solidFill>
                <a:latin typeface="+mn-lt"/>
                <a:ea typeface="+mn-ea"/>
                <a:cs typeface="+mn-cs"/>
              </a:rPr>
              <a:t>transferred from a user process area directly to an I/O module, then the process is</a:t>
            </a:r>
          </a:p>
          <a:p>
            <a:r>
              <a:rPr lang="en-US" sz="1200" kern="1200" baseline="0" dirty="0">
                <a:solidFill>
                  <a:schemeClr val="tx1"/>
                </a:solidFill>
                <a:latin typeface="+mn-lt"/>
                <a:ea typeface="+mn-ea"/>
                <a:cs typeface="+mn-cs"/>
              </a:rPr>
              <a:t>blocked during the transfer and the process may not be swapped out.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avoid these overheads and inefficiencies, it is sometimes convenient to</a:t>
            </a:r>
          </a:p>
          <a:p>
            <a:r>
              <a:rPr lang="en-US" sz="1200" kern="1200" baseline="0" dirty="0">
                <a:solidFill>
                  <a:schemeClr val="tx1"/>
                </a:solidFill>
                <a:latin typeface="+mn-lt"/>
                <a:ea typeface="+mn-ea"/>
                <a:cs typeface="+mn-cs"/>
              </a:rPr>
              <a:t>perform input transfers in advance of requests being made and to perform output</a:t>
            </a:r>
          </a:p>
          <a:p>
            <a:r>
              <a:rPr lang="en-US" sz="1200" kern="1200" baseline="0" dirty="0">
                <a:solidFill>
                  <a:schemeClr val="tx1"/>
                </a:solidFill>
                <a:latin typeface="+mn-lt"/>
                <a:ea typeface="+mn-ea"/>
                <a:cs typeface="+mn-cs"/>
              </a:rPr>
              <a:t>transfers some time after the request is made. This technique is known as buffering.</a:t>
            </a:r>
          </a:p>
          <a:p>
            <a:r>
              <a:rPr lang="en-US" sz="1200" kern="1200" baseline="0" dirty="0">
                <a:solidFill>
                  <a:schemeClr val="tx1"/>
                </a:solidFill>
                <a:latin typeface="+mn-lt"/>
                <a:ea typeface="+mn-ea"/>
                <a:cs typeface="+mn-cs"/>
              </a:rPr>
              <a:t>In this section, we look at some of the buffering schemes that are supported by</a:t>
            </a:r>
          </a:p>
          <a:p>
            <a:r>
              <a:rPr lang="en-US" sz="1200" kern="1200" baseline="0" dirty="0">
                <a:solidFill>
                  <a:schemeClr val="tx1"/>
                </a:solidFill>
                <a:latin typeface="+mn-lt"/>
                <a:ea typeface="+mn-ea"/>
                <a:cs typeface="+mn-cs"/>
              </a:rPr>
              <a:t>operating systems to improve the performance of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discussing the various approaches to buffering, it is sometimes important</a:t>
            </a:r>
          </a:p>
          <a:p>
            <a:r>
              <a:rPr lang="en-US" sz="1200" kern="1200" baseline="0" dirty="0">
                <a:solidFill>
                  <a:schemeClr val="tx1"/>
                </a:solidFill>
                <a:latin typeface="+mn-lt"/>
                <a:ea typeface="+mn-ea"/>
                <a:cs typeface="+mn-cs"/>
              </a:rPr>
              <a:t>to make a distinction between two types of I/O devices: block oriented and stream</a:t>
            </a:r>
          </a:p>
          <a:p>
            <a:r>
              <a:rPr lang="en-US" sz="1200" kern="1200" baseline="0" dirty="0">
                <a:solidFill>
                  <a:schemeClr val="tx1"/>
                </a:solidFill>
                <a:latin typeface="+mn-lt"/>
                <a:ea typeface="+mn-ea"/>
                <a:cs typeface="+mn-cs"/>
              </a:rPr>
              <a:t>oriented. A </a:t>
            </a:r>
            <a:r>
              <a:rPr lang="en-US" sz="1200" b="1" kern="1200" baseline="0" dirty="0">
                <a:solidFill>
                  <a:schemeClr val="tx1"/>
                </a:solidFill>
                <a:latin typeface="+mn-lt"/>
                <a:ea typeface="+mn-ea"/>
                <a:cs typeface="+mn-cs"/>
              </a:rPr>
              <a:t>block-oriented device </a:t>
            </a:r>
            <a:r>
              <a:rPr lang="en-US" sz="1200" b="0" kern="1200" baseline="0" dirty="0">
                <a:solidFill>
                  <a:schemeClr val="tx1"/>
                </a:solidFill>
                <a:latin typeface="+mn-lt"/>
                <a:ea typeface="+mn-ea"/>
                <a:cs typeface="+mn-cs"/>
              </a:rPr>
              <a:t>stores information in blocks that are usually of</a:t>
            </a:r>
          </a:p>
          <a:p>
            <a:r>
              <a:rPr lang="en-US" sz="1200" kern="1200" baseline="0" dirty="0">
                <a:solidFill>
                  <a:schemeClr val="tx1"/>
                </a:solidFill>
                <a:latin typeface="+mn-lt"/>
                <a:ea typeface="+mn-ea"/>
                <a:cs typeface="+mn-cs"/>
              </a:rPr>
              <a:t>fixed size, and transfers are made one block at a time. Generally, it is possible to</a:t>
            </a:r>
          </a:p>
          <a:p>
            <a:r>
              <a:rPr lang="en-US" sz="1200" kern="1200" baseline="0" dirty="0">
                <a:solidFill>
                  <a:schemeClr val="tx1"/>
                </a:solidFill>
                <a:latin typeface="+mn-lt"/>
                <a:ea typeface="+mn-ea"/>
                <a:cs typeface="+mn-cs"/>
              </a:rPr>
              <a:t>reference data by its block number. Disks and USB keys are examples of block oriented</a:t>
            </a:r>
          </a:p>
          <a:p>
            <a:r>
              <a:rPr lang="en-US" sz="1200" kern="1200" baseline="0" dirty="0">
                <a:solidFill>
                  <a:schemeClr val="tx1"/>
                </a:solidFill>
                <a:latin typeface="+mn-lt"/>
                <a:ea typeface="+mn-ea"/>
                <a:cs typeface="+mn-cs"/>
              </a:rPr>
              <a:t>devices. A </a:t>
            </a:r>
            <a:r>
              <a:rPr lang="en-US" sz="1200" b="1" kern="1200" baseline="0" dirty="0">
                <a:solidFill>
                  <a:schemeClr val="tx1"/>
                </a:solidFill>
                <a:latin typeface="+mn-lt"/>
                <a:ea typeface="+mn-ea"/>
                <a:cs typeface="+mn-cs"/>
              </a:rPr>
              <a:t>stream-oriented device </a:t>
            </a:r>
            <a:r>
              <a:rPr lang="en-US" sz="1200" b="0" kern="1200" baseline="0" dirty="0">
                <a:solidFill>
                  <a:schemeClr val="tx1"/>
                </a:solidFill>
                <a:latin typeface="+mn-lt"/>
                <a:ea typeface="+mn-ea"/>
                <a:cs typeface="+mn-cs"/>
              </a:rPr>
              <a:t>transfers data in and out as a stream of</a:t>
            </a:r>
          </a:p>
          <a:p>
            <a:r>
              <a:rPr lang="en-US" sz="1200" kern="1200" baseline="0" dirty="0">
                <a:solidFill>
                  <a:schemeClr val="tx1"/>
                </a:solidFill>
                <a:latin typeface="+mn-lt"/>
                <a:ea typeface="+mn-ea"/>
                <a:cs typeface="+mn-cs"/>
              </a:rPr>
              <a:t>bytes, with no block structure. Terminals, printers, communications ports, mouse</a:t>
            </a:r>
          </a:p>
          <a:p>
            <a:r>
              <a:rPr lang="en-US" sz="1200" kern="1200" baseline="0" dirty="0">
                <a:solidFill>
                  <a:schemeClr val="tx1"/>
                </a:solidFill>
                <a:latin typeface="+mn-lt"/>
                <a:ea typeface="+mn-ea"/>
                <a:cs typeface="+mn-cs"/>
              </a:rPr>
              <a:t>and other pointing devices, and most other devices that are not secondary storage</a:t>
            </a:r>
          </a:p>
          <a:p>
            <a:r>
              <a:rPr lang="en-US" sz="1200" kern="1200" baseline="0" dirty="0">
                <a:solidFill>
                  <a:schemeClr val="tx1"/>
                </a:solidFill>
                <a:latin typeface="+mn-lt"/>
                <a:ea typeface="+mn-ea"/>
                <a:cs typeface="+mn-cs"/>
              </a:rPr>
              <a:t>are stream oriented.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15597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Without a buffer, the OS directly</a:t>
            </a:r>
            <a:r>
              <a:rPr lang="en-US" baseline="0" dirty="0"/>
              <a:t> accesses the device when it needs to.</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314567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simplest type of support that the operating system can provide is single buffering</a:t>
            </a:r>
          </a:p>
          <a:p>
            <a:r>
              <a:rPr lang="en-US" sz="1200" kern="1200" baseline="0" dirty="0">
                <a:solidFill>
                  <a:schemeClr val="tx1"/>
                </a:solidFill>
                <a:latin typeface="+mn-lt"/>
                <a:ea typeface="+mn-ea"/>
                <a:cs typeface="+mn-cs"/>
              </a:rPr>
              <a:t>( Figure 11.5b ). When a user process issues an I/O request, the OS assigns a buffer in</a:t>
            </a:r>
          </a:p>
          <a:p>
            <a:r>
              <a:rPr lang="en-US" sz="1200" kern="1200" baseline="0" dirty="0">
                <a:solidFill>
                  <a:schemeClr val="tx1"/>
                </a:solidFill>
                <a:latin typeface="+mn-lt"/>
                <a:ea typeface="+mn-ea"/>
                <a:cs typeface="+mn-cs"/>
              </a:rPr>
              <a:t>the system portion of main memory to the operation.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line-at-a-time I/O, the buffer can be used to hold a single line.</a:t>
            </a:r>
          </a:p>
          <a:p>
            <a:r>
              <a:rPr lang="en-US" sz="1200" kern="1200" baseline="0" dirty="0">
                <a:solidFill>
                  <a:schemeClr val="tx1"/>
                </a:solidFill>
                <a:latin typeface="+mn-lt"/>
                <a:ea typeface="+mn-ea"/>
                <a:cs typeface="+mn-cs"/>
              </a:rPr>
              <a:t>The user process is suspended during input, awaiting the arrival of the entire line.</a:t>
            </a:r>
          </a:p>
          <a:p>
            <a:r>
              <a:rPr lang="en-US" sz="1200" kern="1200" baseline="0" dirty="0">
                <a:solidFill>
                  <a:schemeClr val="tx1"/>
                </a:solidFill>
                <a:latin typeface="+mn-lt"/>
                <a:ea typeface="+mn-ea"/>
                <a:cs typeface="+mn-cs"/>
              </a:rPr>
              <a:t>For output, the user process can place a line of output in the buffer and continue</a:t>
            </a:r>
          </a:p>
          <a:p>
            <a:r>
              <a:rPr lang="en-US" sz="1200" kern="1200" baseline="0" dirty="0">
                <a:solidFill>
                  <a:schemeClr val="tx1"/>
                </a:solidFill>
                <a:latin typeface="+mn-lt"/>
                <a:ea typeface="+mn-ea"/>
                <a:cs typeface="+mn-cs"/>
              </a:rPr>
              <a:t>processing. It need not be suspended unless it has a second line of output to send</a:t>
            </a:r>
          </a:p>
          <a:p>
            <a:r>
              <a:rPr lang="en-US" sz="1200" kern="1200" baseline="0" dirty="0">
                <a:solidFill>
                  <a:schemeClr val="tx1"/>
                </a:solidFill>
                <a:latin typeface="+mn-lt"/>
                <a:ea typeface="+mn-ea"/>
                <a:cs typeface="+mn-cs"/>
              </a:rPr>
              <a:t>before the buffer is emptied from the first output operation. In the case of byte-at-a-time</a:t>
            </a:r>
          </a:p>
          <a:p>
            <a:r>
              <a:rPr lang="en-US" sz="1200" kern="1200" baseline="0" dirty="0">
                <a:solidFill>
                  <a:schemeClr val="tx1"/>
                </a:solidFill>
                <a:latin typeface="+mn-lt"/>
                <a:ea typeface="+mn-ea"/>
                <a:cs typeface="+mn-cs"/>
              </a:rPr>
              <a:t>I/O, the interaction between the OS and the user process follows the producer/</a:t>
            </a:r>
          </a:p>
          <a:p>
            <a:r>
              <a:rPr lang="en-US" sz="1200" kern="1200" baseline="0" dirty="0">
                <a:solidFill>
                  <a:schemeClr val="tx1"/>
                </a:solidFill>
                <a:latin typeface="+mn-lt"/>
                <a:ea typeface="+mn-ea"/>
                <a:cs typeface="+mn-cs"/>
              </a:rPr>
              <a:t>consumer model discussed in Chapter 5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3062074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For block-oriented devices, the single buffering scheme can be described</a:t>
            </a:r>
          </a:p>
          <a:p>
            <a:r>
              <a:rPr lang="en-US" sz="1200" kern="1200" baseline="0" dirty="0">
                <a:solidFill>
                  <a:schemeClr val="tx1"/>
                </a:solidFill>
                <a:latin typeface="+mn-lt"/>
                <a:ea typeface="+mn-ea"/>
                <a:cs typeface="+mn-cs"/>
              </a:rPr>
              <a:t>as follows: Input transfers are made to the system buffer. When the transfer is</a:t>
            </a:r>
          </a:p>
          <a:p>
            <a:r>
              <a:rPr lang="en-US" sz="1200" kern="1200" baseline="0" dirty="0">
                <a:solidFill>
                  <a:schemeClr val="tx1"/>
                </a:solidFill>
                <a:latin typeface="+mn-lt"/>
                <a:ea typeface="+mn-ea"/>
                <a:cs typeface="+mn-cs"/>
              </a:rPr>
              <a:t>complete, the process moves the block into user space and immediately requests</a:t>
            </a:r>
          </a:p>
          <a:p>
            <a:r>
              <a:rPr lang="en-US" sz="1200" kern="1200" baseline="0" dirty="0">
                <a:solidFill>
                  <a:schemeClr val="tx1"/>
                </a:solidFill>
                <a:latin typeface="+mn-lt"/>
                <a:ea typeface="+mn-ea"/>
                <a:cs typeface="+mn-cs"/>
              </a:rPr>
              <a:t>another block. This is called reading ahead, or anticipated input; it is done in the</a:t>
            </a:r>
          </a:p>
          <a:p>
            <a:r>
              <a:rPr lang="en-US" sz="1200" kern="1200" baseline="0" dirty="0">
                <a:solidFill>
                  <a:schemeClr val="tx1"/>
                </a:solidFill>
                <a:latin typeface="+mn-lt"/>
                <a:ea typeface="+mn-ea"/>
                <a:cs typeface="+mn-cs"/>
              </a:rPr>
              <a:t>expectation that the block will eventually be needed. For many types of computation,</a:t>
            </a:r>
          </a:p>
          <a:p>
            <a:r>
              <a:rPr lang="en-US" sz="1200" kern="1200" baseline="0" dirty="0">
                <a:solidFill>
                  <a:schemeClr val="tx1"/>
                </a:solidFill>
                <a:latin typeface="+mn-lt"/>
                <a:ea typeface="+mn-ea"/>
                <a:cs typeface="+mn-cs"/>
              </a:rPr>
              <a:t>this is a reasonable assumption most of the time because data are usually</a:t>
            </a:r>
          </a:p>
          <a:p>
            <a:r>
              <a:rPr lang="en-US" sz="1200" kern="1200" baseline="0" dirty="0">
                <a:solidFill>
                  <a:schemeClr val="tx1"/>
                </a:solidFill>
                <a:latin typeface="+mn-lt"/>
                <a:ea typeface="+mn-ea"/>
                <a:cs typeface="+mn-cs"/>
              </a:rPr>
              <a:t>accessed sequentially. Only at the end of a sequence of processing will a block be</a:t>
            </a:r>
          </a:p>
          <a:p>
            <a:r>
              <a:rPr lang="en-US" sz="1200" kern="1200" baseline="0" dirty="0">
                <a:solidFill>
                  <a:schemeClr val="tx1"/>
                </a:solidFill>
                <a:latin typeface="+mn-lt"/>
                <a:ea typeface="+mn-ea"/>
                <a:cs typeface="+mn-cs"/>
              </a:rPr>
              <a:t>read in unnecessarily.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will generally provide a speedup compared to the lack of system</a:t>
            </a:r>
          </a:p>
          <a:p>
            <a:r>
              <a:rPr lang="en-US" sz="1200" kern="1200" baseline="0" dirty="0">
                <a:solidFill>
                  <a:schemeClr val="tx1"/>
                </a:solidFill>
                <a:latin typeface="+mn-lt"/>
                <a:ea typeface="+mn-ea"/>
                <a:cs typeface="+mn-cs"/>
              </a:rPr>
              <a:t>buffering. The user process can be processing one block of data while the next block</a:t>
            </a:r>
          </a:p>
          <a:p>
            <a:r>
              <a:rPr lang="en-US" sz="1200" kern="1200" baseline="0" dirty="0">
                <a:solidFill>
                  <a:schemeClr val="tx1"/>
                </a:solidFill>
                <a:latin typeface="+mn-lt"/>
                <a:ea typeface="+mn-ea"/>
                <a:cs typeface="+mn-cs"/>
              </a:rPr>
              <a:t>is being read in. The OS is able to swap the process out because the input operation</a:t>
            </a:r>
          </a:p>
          <a:p>
            <a:r>
              <a:rPr lang="en-US" sz="1200" kern="1200" baseline="0" dirty="0">
                <a:solidFill>
                  <a:schemeClr val="tx1"/>
                </a:solidFill>
                <a:latin typeface="+mn-lt"/>
                <a:ea typeface="+mn-ea"/>
                <a:cs typeface="+mn-cs"/>
              </a:rPr>
              <a:t>is taking place in system memory rather than user process memory. This technique</a:t>
            </a:r>
          </a:p>
          <a:p>
            <a:r>
              <a:rPr lang="en-US" sz="1200" kern="1200" baseline="0" dirty="0">
                <a:solidFill>
                  <a:schemeClr val="tx1"/>
                </a:solidFill>
                <a:latin typeface="+mn-lt"/>
                <a:ea typeface="+mn-ea"/>
                <a:cs typeface="+mn-cs"/>
              </a:rPr>
              <a:t>does, however, complicate the logic in the operating system. The OS must keep</a:t>
            </a:r>
          </a:p>
          <a:p>
            <a:r>
              <a:rPr lang="en-US" sz="1200" kern="1200" baseline="0" dirty="0">
                <a:solidFill>
                  <a:schemeClr val="tx1"/>
                </a:solidFill>
                <a:latin typeface="+mn-lt"/>
                <a:ea typeface="+mn-ea"/>
                <a:cs typeface="+mn-cs"/>
              </a:rPr>
              <a:t>track of the assignment of system buffers to user processes. The swapping logic is</a:t>
            </a:r>
          </a:p>
          <a:p>
            <a:r>
              <a:rPr lang="en-US" sz="1200" kern="1200" baseline="0" dirty="0">
                <a:solidFill>
                  <a:schemeClr val="tx1"/>
                </a:solidFill>
                <a:latin typeface="+mn-lt"/>
                <a:ea typeface="+mn-ea"/>
                <a:cs typeface="+mn-cs"/>
              </a:rPr>
              <a:t>also affected: If the I/O operation involves the same disk that is used for swapping,</a:t>
            </a:r>
          </a:p>
          <a:p>
            <a:r>
              <a:rPr lang="en-US" sz="1200" kern="1200" baseline="0" dirty="0">
                <a:solidFill>
                  <a:schemeClr val="tx1"/>
                </a:solidFill>
                <a:latin typeface="+mn-lt"/>
                <a:ea typeface="+mn-ea"/>
                <a:cs typeface="+mn-cs"/>
              </a:rPr>
              <a:t>it hardly makes sense to queue disk writes to the same device for swapping the process</a:t>
            </a:r>
          </a:p>
          <a:p>
            <a:r>
              <a:rPr lang="en-US" sz="1200" kern="1200" baseline="0" dirty="0">
                <a:solidFill>
                  <a:schemeClr val="tx1"/>
                </a:solidFill>
                <a:latin typeface="+mn-lt"/>
                <a:ea typeface="+mn-ea"/>
                <a:cs typeface="+mn-cs"/>
              </a:rPr>
              <a:t>out. This attempt to swap the process and release main memory will itself not</a:t>
            </a:r>
          </a:p>
          <a:p>
            <a:r>
              <a:rPr lang="en-US" sz="1200" kern="1200" baseline="0" dirty="0">
                <a:solidFill>
                  <a:schemeClr val="tx1"/>
                </a:solidFill>
                <a:latin typeface="+mn-lt"/>
                <a:ea typeface="+mn-ea"/>
                <a:cs typeface="+mn-cs"/>
              </a:rPr>
              <a:t>begin until after the I/O operation finishes, at which time swapping the process to</a:t>
            </a:r>
          </a:p>
          <a:p>
            <a:r>
              <a:rPr lang="en-US" sz="1200" kern="1200" baseline="0" dirty="0">
                <a:solidFill>
                  <a:schemeClr val="tx1"/>
                </a:solidFill>
                <a:latin typeface="+mn-lt"/>
                <a:ea typeface="+mn-ea"/>
                <a:cs typeface="+mn-cs"/>
              </a:rPr>
              <a:t>disk may no longer be appropriate.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Similar considerations apply to block-oriented output. When data are being</a:t>
            </a:r>
          </a:p>
          <a:p>
            <a:r>
              <a:rPr lang="en-US" sz="1200" kern="1200" baseline="0" dirty="0">
                <a:solidFill>
                  <a:schemeClr val="tx1"/>
                </a:solidFill>
                <a:latin typeface="+mn-lt"/>
                <a:ea typeface="+mn-ea"/>
                <a:cs typeface="+mn-cs"/>
              </a:rPr>
              <a:t>transmitted to a device, they are first copied from the user space into the system</a:t>
            </a:r>
          </a:p>
          <a:p>
            <a:r>
              <a:rPr lang="en-US" sz="1200" kern="1200" baseline="0" dirty="0">
                <a:solidFill>
                  <a:schemeClr val="tx1"/>
                </a:solidFill>
                <a:latin typeface="+mn-lt"/>
                <a:ea typeface="+mn-ea"/>
                <a:cs typeface="+mn-cs"/>
              </a:rPr>
              <a:t>buffer, from which they will ultimately be written. The requesting process is now</a:t>
            </a:r>
          </a:p>
          <a:p>
            <a:r>
              <a:rPr lang="en-US" sz="1200" kern="1200" baseline="0" dirty="0">
                <a:solidFill>
                  <a:schemeClr val="tx1"/>
                </a:solidFill>
                <a:latin typeface="+mn-lt"/>
                <a:ea typeface="+mn-ea"/>
                <a:cs typeface="+mn-cs"/>
              </a:rPr>
              <a:t>free to continue or to be swapped as necessary.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[KNUT97] suggests a crude but informative performance comparison between</a:t>
            </a:r>
          </a:p>
          <a:p>
            <a:r>
              <a:rPr lang="en-US" sz="1200" kern="1200" baseline="0" dirty="0">
                <a:solidFill>
                  <a:schemeClr val="tx1"/>
                </a:solidFill>
                <a:latin typeface="+mn-lt"/>
                <a:ea typeface="+mn-ea"/>
                <a:cs typeface="+mn-cs"/>
              </a:rPr>
              <a:t>single buffering and no buffering. Suppose that </a:t>
            </a:r>
            <a:r>
              <a:rPr lang="en-US" sz="1200" i="1" kern="1200" baseline="0" dirty="0">
                <a:solidFill>
                  <a:schemeClr val="tx1"/>
                </a:solidFill>
                <a:latin typeface="+mn-lt"/>
                <a:ea typeface="+mn-ea"/>
                <a:cs typeface="+mn-cs"/>
              </a:rPr>
              <a:t>T </a:t>
            </a:r>
            <a:r>
              <a:rPr lang="en-US" sz="1200" i="0" kern="1200" baseline="0" dirty="0">
                <a:solidFill>
                  <a:schemeClr val="tx1"/>
                </a:solidFill>
                <a:latin typeface="+mn-lt"/>
                <a:ea typeface="+mn-ea"/>
                <a:cs typeface="+mn-cs"/>
              </a:rPr>
              <a:t>is the time required to input one</a:t>
            </a:r>
          </a:p>
          <a:p>
            <a:r>
              <a:rPr lang="en-US" sz="1200" kern="1200" baseline="0" dirty="0">
                <a:solidFill>
                  <a:schemeClr val="tx1"/>
                </a:solidFill>
                <a:latin typeface="+mn-lt"/>
                <a:ea typeface="+mn-ea"/>
                <a:cs typeface="+mn-cs"/>
              </a:rPr>
              <a:t>block and that </a:t>
            </a:r>
            <a:r>
              <a:rPr lang="en-US" sz="1200" i="1" kern="1200" baseline="0" dirty="0">
                <a:solidFill>
                  <a:schemeClr val="tx1"/>
                </a:solidFill>
                <a:latin typeface="+mn-lt"/>
                <a:ea typeface="+mn-ea"/>
                <a:cs typeface="+mn-cs"/>
              </a:rPr>
              <a:t>C </a:t>
            </a:r>
            <a:r>
              <a:rPr lang="en-US" sz="1200" i="0" kern="1200" baseline="0" dirty="0">
                <a:solidFill>
                  <a:schemeClr val="tx1"/>
                </a:solidFill>
                <a:latin typeface="+mn-lt"/>
                <a:ea typeface="+mn-ea"/>
                <a:cs typeface="+mn-cs"/>
              </a:rPr>
              <a:t>is the computation time that intervenes between input requests.</a:t>
            </a:r>
          </a:p>
          <a:p>
            <a:r>
              <a:rPr lang="en-US" sz="1200" kern="1200" baseline="0" dirty="0">
                <a:solidFill>
                  <a:schemeClr val="tx1"/>
                </a:solidFill>
                <a:latin typeface="+mn-lt"/>
                <a:ea typeface="+mn-ea"/>
                <a:cs typeface="+mn-cs"/>
              </a:rPr>
              <a:t>Without buffering, the execution time per block is essentially </a:t>
            </a:r>
            <a:r>
              <a:rPr lang="en-US" sz="1200" i="1" kern="1200" baseline="0" dirty="0">
                <a:solidFill>
                  <a:schemeClr val="tx1"/>
                </a:solidFill>
                <a:latin typeface="+mn-lt"/>
                <a:ea typeface="+mn-ea"/>
                <a:cs typeface="+mn-cs"/>
              </a:rPr>
              <a:t>T + C . With a single</a:t>
            </a:r>
          </a:p>
          <a:p>
            <a:r>
              <a:rPr lang="en-US" sz="1200" kern="1200" baseline="0" dirty="0">
                <a:solidFill>
                  <a:schemeClr val="tx1"/>
                </a:solidFill>
                <a:latin typeface="+mn-lt"/>
                <a:ea typeface="+mn-ea"/>
                <a:cs typeface="+mn-cs"/>
              </a:rPr>
              <a:t>buffer, the time is max [</a:t>
            </a:r>
            <a:r>
              <a:rPr lang="en-US" sz="1200" i="1" kern="1200" baseline="0" dirty="0">
                <a:solidFill>
                  <a:schemeClr val="tx1"/>
                </a:solidFill>
                <a:latin typeface="+mn-lt"/>
                <a:ea typeface="+mn-ea"/>
                <a:cs typeface="+mn-cs"/>
              </a:rPr>
              <a:t>C, T] + M , </a:t>
            </a:r>
            <a:r>
              <a:rPr lang="en-US" sz="1200" i="0" kern="1200" baseline="0" dirty="0">
                <a:solidFill>
                  <a:schemeClr val="tx1"/>
                </a:solidFill>
                <a:latin typeface="+mn-lt"/>
                <a:ea typeface="+mn-ea"/>
                <a:cs typeface="+mn-cs"/>
              </a:rPr>
              <a:t>where</a:t>
            </a:r>
            <a:r>
              <a:rPr lang="en-US" sz="1200" i="1" kern="1200" baseline="0" dirty="0">
                <a:solidFill>
                  <a:schemeClr val="tx1"/>
                </a:solidFill>
                <a:latin typeface="+mn-lt"/>
                <a:ea typeface="+mn-ea"/>
                <a:cs typeface="+mn-cs"/>
              </a:rPr>
              <a:t> M </a:t>
            </a:r>
            <a:r>
              <a:rPr lang="en-US" sz="1200" i="0" kern="1200" baseline="0" dirty="0">
                <a:solidFill>
                  <a:schemeClr val="tx1"/>
                </a:solidFill>
                <a:latin typeface="+mn-lt"/>
                <a:ea typeface="+mn-ea"/>
                <a:cs typeface="+mn-cs"/>
              </a:rPr>
              <a:t>is the time required to move the data</a:t>
            </a:r>
          </a:p>
          <a:p>
            <a:r>
              <a:rPr lang="en-US" sz="1200" kern="1200" baseline="0" dirty="0">
                <a:solidFill>
                  <a:schemeClr val="tx1"/>
                </a:solidFill>
                <a:latin typeface="+mn-lt"/>
                <a:ea typeface="+mn-ea"/>
                <a:cs typeface="+mn-cs"/>
              </a:rPr>
              <a:t>from the system buffer to user memory. In most cases, execution time per block is</a:t>
            </a:r>
          </a:p>
          <a:p>
            <a:r>
              <a:rPr lang="en-US" sz="1200" kern="1200" baseline="0" dirty="0">
                <a:solidFill>
                  <a:schemeClr val="tx1"/>
                </a:solidFill>
                <a:latin typeface="+mn-lt"/>
                <a:ea typeface="+mn-ea"/>
                <a:cs typeface="+mn-cs"/>
              </a:rPr>
              <a:t>substantially less with a single buffer compared to no buffer.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18643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stream-oriented I/O, the single buffering scheme can be used in a line-at-</a:t>
            </a:r>
          </a:p>
          <a:p>
            <a:r>
              <a:rPr lang="en-US" sz="1200" kern="1200" baseline="0" dirty="0">
                <a:solidFill>
                  <a:schemeClr val="tx1"/>
                </a:solidFill>
                <a:latin typeface="+mn-lt"/>
                <a:ea typeface="+mn-ea"/>
                <a:cs typeface="+mn-cs"/>
              </a:rPr>
              <a:t>a-time fashion or a byte-at-a-time fashion. Line-at-a-time operation is appropriate</a:t>
            </a:r>
          </a:p>
          <a:p>
            <a:r>
              <a:rPr lang="en-US" sz="1200" kern="1200" baseline="0" dirty="0">
                <a:solidFill>
                  <a:schemeClr val="tx1"/>
                </a:solidFill>
                <a:latin typeface="+mn-lt"/>
                <a:ea typeface="+mn-ea"/>
                <a:cs typeface="+mn-cs"/>
              </a:rPr>
              <a:t>for scroll-mode terminals (sometimes called dumb terminals). With this form</a:t>
            </a:r>
          </a:p>
          <a:p>
            <a:r>
              <a:rPr lang="en-US" sz="1200" kern="1200" baseline="0" dirty="0">
                <a:solidFill>
                  <a:schemeClr val="tx1"/>
                </a:solidFill>
                <a:latin typeface="+mn-lt"/>
                <a:ea typeface="+mn-ea"/>
                <a:cs typeface="+mn-cs"/>
              </a:rPr>
              <a:t>of terminal, user input is one line at a time, with a carriage return signaling the end</a:t>
            </a:r>
          </a:p>
          <a:p>
            <a:r>
              <a:rPr lang="en-US" sz="1200" kern="1200" baseline="0" dirty="0">
                <a:solidFill>
                  <a:schemeClr val="tx1"/>
                </a:solidFill>
                <a:latin typeface="+mn-lt"/>
                <a:ea typeface="+mn-ea"/>
                <a:cs typeface="+mn-cs"/>
              </a:rPr>
              <a:t>of a line, and output to the terminal is similarly one line at a time. A line printer is</a:t>
            </a:r>
          </a:p>
          <a:p>
            <a:r>
              <a:rPr lang="en-US" sz="1200" kern="1200" baseline="0" dirty="0">
                <a:solidFill>
                  <a:schemeClr val="tx1"/>
                </a:solidFill>
                <a:latin typeface="+mn-lt"/>
                <a:ea typeface="+mn-ea"/>
                <a:cs typeface="+mn-cs"/>
              </a:rPr>
              <a:t>another example of such a device. Byte-at-a-time operation is used on forms-mode</a:t>
            </a:r>
          </a:p>
          <a:p>
            <a:r>
              <a:rPr lang="en-US" sz="1200" kern="1200" baseline="0" dirty="0">
                <a:solidFill>
                  <a:schemeClr val="tx1"/>
                </a:solidFill>
                <a:latin typeface="+mn-lt"/>
                <a:ea typeface="+mn-ea"/>
                <a:cs typeface="+mn-cs"/>
              </a:rPr>
              <a:t>terminals, when each keystroke is significant, and for many other peripherals, such</a:t>
            </a:r>
          </a:p>
          <a:p>
            <a:r>
              <a:rPr lang="en-US" sz="1200" kern="1200" baseline="0" dirty="0">
                <a:solidFill>
                  <a:schemeClr val="tx1"/>
                </a:solidFill>
                <a:latin typeface="+mn-lt"/>
                <a:ea typeface="+mn-ea"/>
                <a:cs typeface="+mn-cs"/>
              </a:rPr>
              <a:t>as sensors and controllers.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line-at-a-time I/O, the buffer can be used to hold a single line.</a:t>
            </a:r>
          </a:p>
          <a:p>
            <a:r>
              <a:rPr lang="en-US" sz="1200" kern="1200" baseline="0" dirty="0">
                <a:solidFill>
                  <a:schemeClr val="tx1"/>
                </a:solidFill>
                <a:latin typeface="+mn-lt"/>
                <a:ea typeface="+mn-ea"/>
                <a:cs typeface="+mn-cs"/>
              </a:rPr>
              <a:t>The user process is suspended during input, awaiting the arrival of the entire line.</a:t>
            </a:r>
          </a:p>
          <a:p>
            <a:r>
              <a:rPr lang="en-US" sz="1200" kern="1200" baseline="0" dirty="0">
                <a:solidFill>
                  <a:schemeClr val="tx1"/>
                </a:solidFill>
                <a:latin typeface="+mn-lt"/>
                <a:ea typeface="+mn-ea"/>
                <a:cs typeface="+mn-cs"/>
              </a:rPr>
              <a:t>For output, the user process can place a line of output in the buffer and continue</a:t>
            </a:r>
          </a:p>
          <a:p>
            <a:r>
              <a:rPr lang="en-US" sz="1200" kern="1200" baseline="0" dirty="0">
                <a:solidFill>
                  <a:schemeClr val="tx1"/>
                </a:solidFill>
                <a:latin typeface="+mn-lt"/>
                <a:ea typeface="+mn-ea"/>
                <a:cs typeface="+mn-cs"/>
              </a:rPr>
              <a:t>processing. It need not be suspended unless it has a second line of output to send</a:t>
            </a:r>
          </a:p>
          <a:p>
            <a:r>
              <a:rPr lang="en-US" sz="1200" kern="1200" baseline="0" dirty="0">
                <a:solidFill>
                  <a:schemeClr val="tx1"/>
                </a:solidFill>
                <a:latin typeface="+mn-lt"/>
                <a:ea typeface="+mn-ea"/>
                <a:cs typeface="+mn-cs"/>
              </a:rPr>
              <a:t>before the buffer is emptied from the first output operation. In the case of byte-at-atime</a:t>
            </a:r>
          </a:p>
          <a:p>
            <a:r>
              <a:rPr lang="en-US" sz="1200" kern="1200" baseline="0" dirty="0">
                <a:solidFill>
                  <a:schemeClr val="tx1"/>
                </a:solidFill>
                <a:latin typeface="+mn-lt"/>
                <a:ea typeface="+mn-ea"/>
                <a:cs typeface="+mn-cs"/>
              </a:rPr>
              <a:t>I/O, the interaction between the OS and the user process follows the producer/</a:t>
            </a:r>
          </a:p>
          <a:p>
            <a:r>
              <a:rPr lang="en-US" sz="1200" kern="1200" baseline="0" dirty="0">
                <a:solidFill>
                  <a:schemeClr val="tx1"/>
                </a:solidFill>
                <a:latin typeface="+mn-lt"/>
                <a:ea typeface="+mn-ea"/>
                <a:cs typeface="+mn-cs"/>
              </a:rPr>
              <a:t>consumer model discussed in Chapter 5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309802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An improvement over single buffering can be had by assigning two system buffers to</a:t>
            </a:r>
          </a:p>
          <a:p>
            <a:r>
              <a:rPr lang="en-US" sz="1200" kern="1200" baseline="0" dirty="0">
                <a:solidFill>
                  <a:schemeClr val="tx1"/>
                </a:solidFill>
                <a:latin typeface="+mn-lt"/>
                <a:ea typeface="+mn-ea"/>
                <a:cs typeface="+mn-cs"/>
              </a:rPr>
              <a:t>the operation ( Figure 11.5c ). A process now transfers data to (or from) one buffer</a:t>
            </a:r>
          </a:p>
          <a:p>
            <a:r>
              <a:rPr lang="en-US" sz="1200" kern="1200" baseline="0" dirty="0">
                <a:solidFill>
                  <a:schemeClr val="tx1"/>
                </a:solidFill>
                <a:latin typeface="+mn-lt"/>
                <a:ea typeface="+mn-ea"/>
                <a:cs typeface="+mn-cs"/>
              </a:rPr>
              <a:t>while the operating system empties (or fills) the other. This technique is known as</a:t>
            </a:r>
          </a:p>
          <a:p>
            <a:r>
              <a:rPr lang="en-US" sz="1200" b="1" kern="1200" baseline="0" dirty="0">
                <a:solidFill>
                  <a:schemeClr val="tx1"/>
                </a:solidFill>
                <a:latin typeface="+mn-lt"/>
                <a:ea typeface="+mn-ea"/>
                <a:cs typeface="+mn-cs"/>
              </a:rPr>
              <a:t>double buffering or buffer swapping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block-oriented transfer, we can roughly estimate the execution time as</a:t>
            </a:r>
          </a:p>
          <a:p>
            <a:r>
              <a:rPr lang="en-US" sz="1200" kern="1200" baseline="0" dirty="0">
                <a:solidFill>
                  <a:schemeClr val="tx1"/>
                </a:solidFill>
                <a:latin typeface="+mn-lt"/>
                <a:ea typeface="+mn-ea"/>
                <a:cs typeface="+mn-cs"/>
              </a:rPr>
              <a:t>max [ </a:t>
            </a:r>
            <a:r>
              <a:rPr lang="en-US" sz="1200" i="1" kern="1200" baseline="0" dirty="0">
                <a:solidFill>
                  <a:schemeClr val="tx1"/>
                </a:solidFill>
                <a:latin typeface="+mn-lt"/>
                <a:ea typeface="+mn-ea"/>
                <a:cs typeface="+mn-cs"/>
              </a:rPr>
              <a:t>C , T ]. It is therefore possible to keep the block-oriented device going at full</a:t>
            </a:r>
          </a:p>
          <a:p>
            <a:r>
              <a:rPr lang="en-US" sz="1200" kern="1200" baseline="0" dirty="0">
                <a:solidFill>
                  <a:schemeClr val="tx1"/>
                </a:solidFill>
                <a:latin typeface="+mn-lt"/>
                <a:ea typeface="+mn-ea"/>
                <a:cs typeface="+mn-cs"/>
              </a:rPr>
              <a:t>speed if </a:t>
            </a:r>
            <a:r>
              <a:rPr lang="en-US" sz="1200" i="1" kern="1200" baseline="0" dirty="0">
                <a:solidFill>
                  <a:schemeClr val="tx1"/>
                </a:solidFill>
                <a:latin typeface="+mn-lt"/>
                <a:ea typeface="+mn-ea"/>
                <a:cs typeface="+mn-cs"/>
              </a:rPr>
              <a:t>C … T . On the other hand, if C 7 T , double buffering ensures that the</a:t>
            </a:r>
          </a:p>
          <a:p>
            <a:r>
              <a:rPr lang="en-US" sz="1200" kern="1200" baseline="0" dirty="0">
                <a:solidFill>
                  <a:schemeClr val="tx1"/>
                </a:solidFill>
                <a:latin typeface="+mn-lt"/>
                <a:ea typeface="+mn-ea"/>
                <a:cs typeface="+mn-cs"/>
              </a:rPr>
              <a:t>process will not have to wait on I/O. In either case, an improvement over single</a:t>
            </a:r>
          </a:p>
          <a:p>
            <a:r>
              <a:rPr lang="en-US" sz="1200" kern="1200" baseline="0" dirty="0">
                <a:solidFill>
                  <a:schemeClr val="tx1"/>
                </a:solidFill>
                <a:latin typeface="+mn-lt"/>
                <a:ea typeface="+mn-ea"/>
                <a:cs typeface="+mn-cs"/>
              </a:rPr>
              <a:t>buffering is achieved. Again, this improvement comes at the cost of increased</a:t>
            </a:r>
          </a:p>
          <a:p>
            <a:r>
              <a:rPr lang="en-US" sz="1200" kern="1200" baseline="0" dirty="0">
                <a:solidFill>
                  <a:schemeClr val="tx1"/>
                </a:solidFill>
                <a:latin typeface="+mn-lt"/>
                <a:ea typeface="+mn-ea"/>
                <a:cs typeface="+mn-cs"/>
              </a:rPr>
              <a:t>complexity.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stream-oriented input, we again are faced with the two alternative modes</a:t>
            </a:r>
          </a:p>
          <a:p>
            <a:r>
              <a:rPr lang="en-US" sz="1200" kern="1200" baseline="0" dirty="0">
                <a:solidFill>
                  <a:schemeClr val="tx1"/>
                </a:solidFill>
                <a:latin typeface="+mn-lt"/>
                <a:ea typeface="+mn-ea"/>
                <a:cs typeface="+mn-cs"/>
              </a:rPr>
              <a:t>of operation. For line-at-a-time I/O, the user process need not be suspended for</a:t>
            </a:r>
          </a:p>
          <a:p>
            <a:r>
              <a:rPr lang="en-US" sz="1200" kern="1200" baseline="0" dirty="0">
                <a:solidFill>
                  <a:schemeClr val="tx1"/>
                </a:solidFill>
                <a:latin typeface="+mn-lt"/>
                <a:ea typeface="+mn-ea"/>
                <a:cs typeface="+mn-cs"/>
              </a:rPr>
              <a:t>input or output, unless the process runs ahead of the double buffers. For byte-at-atime</a:t>
            </a:r>
          </a:p>
          <a:p>
            <a:r>
              <a:rPr lang="en-US" sz="1200" kern="1200" baseline="0" dirty="0">
                <a:solidFill>
                  <a:schemeClr val="tx1"/>
                </a:solidFill>
                <a:latin typeface="+mn-lt"/>
                <a:ea typeface="+mn-ea"/>
                <a:cs typeface="+mn-cs"/>
              </a:rPr>
              <a:t>operation, the double buffer offers no particular advantage over a single buffer</a:t>
            </a:r>
          </a:p>
          <a:p>
            <a:r>
              <a:rPr lang="en-US" sz="1200" kern="1200" baseline="0" dirty="0">
                <a:solidFill>
                  <a:schemeClr val="tx1"/>
                </a:solidFill>
                <a:latin typeface="+mn-lt"/>
                <a:ea typeface="+mn-ea"/>
                <a:cs typeface="+mn-cs"/>
              </a:rPr>
              <a:t>of twice the length. In both cases, the producer/consumer model is followed.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304594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double-buffer scheme should smooth out the flow of data between an I/O device</a:t>
            </a:r>
          </a:p>
          <a:p>
            <a:r>
              <a:rPr lang="en-US" sz="1200" kern="1200" baseline="0" dirty="0">
                <a:solidFill>
                  <a:schemeClr val="tx1"/>
                </a:solidFill>
                <a:latin typeface="+mn-lt"/>
                <a:ea typeface="+mn-ea"/>
                <a:cs typeface="+mn-cs"/>
              </a:rPr>
              <a:t>and a process. If the performance of a particular process is the focus of our concern,</a:t>
            </a:r>
          </a:p>
          <a:p>
            <a:r>
              <a:rPr lang="en-US" sz="1200" kern="1200" baseline="0" dirty="0">
                <a:solidFill>
                  <a:schemeClr val="tx1"/>
                </a:solidFill>
                <a:latin typeface="+mn-lt"/>
                <a:ea typeface="+mn-ea"/>
                <a:cs typeface="+mn-cs"/>
              </a:rPr>
              <a:t>then we would like for the I/O operation to be able to keep up with the process.</a:t>
            </a:r>
          </a:p>
          <a:p>
            <a:r>
              <a:rPr lang="en-US" sz="1200" kern="1200" baseline="0" dirty="0">
                <a:solidFill>
                  <a:schemeClr val="tx1"/>
                </a:solidFill>
                <a:latin typeface="+mn-lt"/>
                <a:ea typeface="+mn-ea"/>
                <a:cs typeface="+mn-cs"/>
              </a:rPr>
              <a:t>Double buffering may be inadequate if the process performs rapid bursts of I/O. In</a:t>
            </a:r>
          </a:p>
          <a:p>
            <a:r>
              <a:rPr lang="en-US" sz="1200" kern="1200" baseline="0" dirty="0">
                <a:solidFill>
                  <a:schemeClr val="tx1"/>
                </a:solidFill>
                <a:latin typeface="+mn-lt"/>
                <a:ea typeface="+mn-ea"/>
                <a:cs typeface="+mn-cs"/>
              </a:rPr>
              <a:t>this case, the problem can often be alleviated by using more than two buffers.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more than two buffers are used, the collection of buffers is itself referred</a:t>
            </a:r>
          </a:p>
          <a:p>
            <a:r>
              <a:rPr lang="en-US" sz="1200" kern="1200" baseline="0" dirty="0">
                <a:solidFill>
                  <a:schemeClr val="tx1"/>
                </a:solidFill>
                <a:latin typeface="+mn-lt"/>
                <a:ea typeface="+mn-ea"/>
                <a:cs typeface="+mn-cs"/>
              </a:rPr>
              <a:t>to as a circular buffer ( Figure 11.5d ), with each individual buffer being one unit in</a:t>
            </a:r>
          </a:p>
          <a:p>
            <a:r>
              <a:rPr lang="en-US" sz="1200" kern="1200" baseline="0" dirty="0">
                <a:solidFill>
                  <a:schemeClr val="tx1"/>
                </a:solidFill>
                <a:latin typeface="+mn-lt"/>
                <a:ea typeface="+mn-ea"/>
                <a:cs typeface="+mn-cs"/>
              </a:rPr>
              <a:t>the circular buffer. This is simply the bounded-buffer producer/consumer model</a:t>
            </a:r>
          </a:p>
          <a:p>
            <a:r>
              <a:rPr lang="en-US" sz="1200" kern="1200" baseline="0" dirty="0">
                <a:solidFill>
                  <a:schemeClr val="tx1"/>
                </a:solidFill>
                <a:latin typeface="+mn-lt"/>
                <a:ea typeface="+mn-ea"/>
                <a:cs typeface="+mn-cs"/>
              </a:rPr>
              <a:t>studied in Chapter 5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1952576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I/O buffering schemes.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126557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As was mentioned in Chapter 1 , external devices that engage in I/O with computer</a:t>
            </a:r>
          </a:p>
          <a:p>
            <a:r>
              <a:rPr lang="en-US" sz="1200" b="0" kern="1200" baseline="0" dirty="0">
                <a:solidFill>
                  <a:schemeClr val="tx1"/>
                </a:solidFill>
                <a:latin typeface="+mn-lt"/>
                <a:ea typeface="+mn-ea"/>
                <a:cs typeface="+mn-cs"/>
              </a:rPr>
              <a:t>systems can be roughly grouped into three categories: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Human readable</a:t>
            </a:r>
            <a:r>
              <a:rPr lang="en-US" sz="1200" b="0" kern="1200" baseline="0" dirty="0">
                <a:solidFill>
                  <a:schemeClr val="tx1"/>
                </a:solidFill>
                <a:latin typeface="+mn-lt"/>
                <a:ea typeface="+mn-ea"/>
                <a:cs typeface="+mn-cs"/>
              </a:rPr>
              <a:t>: Suitable for communicating with the computer user.</a:t>
            </a:r>
          </a:p>
          <a:p>
            <a:r>
              <a:rPr lang="en-US" sz="1200" b="0" kern="1200" baseline="0" dirty="0">
                <a:solidFill>
                  <a:schemeClr val="tx1"/>
                </a:solidFill>
                <a:latin typeface="+mn-lt"/>
                <a:ea typeface="+mn-ea"/>
                <a:cs typeface="+mn-cs"/>
              </a:rPr>
              <a:t>Examples include printers and terminals, the latter consisting of video display,</a:t>
            </a:r>
          </a:p>
          <a:p>
            <a:r>
              <a:rPr lang="en-US" sz="1200" b="0" kern="1200" baseline="0" dirty="0">
                <a:solidFill>
                  <a:schemeClr val="tx1"/>
                </a:solidFill>
                <a:latin typeface="+mn-lt"/>
                <a:ea typeface="+mn-ea"/>
                <a:cs typeface="+mn-cs"/>
              </a:rPr>
              <a:t>keyboard, and perhaps other devices such as a mouse.</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Machine readable</a:t>
            </a:r>
            <a:r>
              <a:rPr lang="en-US" sz="1200" b="0" kern="1200" baseline="0" dirty="0">
                <a:solidFill>
                  <a:schemeClr val="tx1"/>
                </a:solidFill>
                <a:latin typeface="+mn-lt"/>
                <a:ea typeface="+mn-ea"/>
                <a:cs typeface="+mn-cs"/>
              </a:rPr>
              <a:t>: Suitable for communicating with electronic equipment.</a:t>
            </a:r>
          </a:p>
          <a:p>
            <a:r>
              <a:rPr lang="en-US" sz="1200" b="0" kern="1200" baseline="0" dirty="0">
                <a:solidFill>
                  <a:schemeClr val="tx1"/>
                </a:solidFill>
                <a:latin typeface="+mn-lt"/>
                <a:ea typeface="+mn-ea"/>
                <a:cs typeface="+mn-cs"/>
              </a:rPr>
              <a:t>Examples are disk drives, USB keys, sensors, controllers, and actuators.</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Communication</a:t>
            </a:r>
            <a:r>
              <a:rPr lang="en-US" sz="1200" b="0" kern="1200" baseline="0" dirty="0">
                <a:solidFill>
                  <a:schemeClr val="tx1"/>
                </a:solidFill>
                <a:latin typeface="+mn-lt"/>
                <a:ea typeface="+mn-ea"/>
                <a:cs typeface="+mn-cs"/>
              </a:rPr>
              <a:t>: Suitable for communicating with remote devices. Examples</a:t>
            </a:r>
          </a:p>
          <a:p>
            <a:r>
              <a:rPr lang="en-US" sz="1200" b="0" kern="1200" baseline="0" dirty="0">
                <a:solidFill>
                  <a:schemeClr val="tx1"/>
                </a:solidFill>
                <a:latin typeface="+mn-lt"/>
                <a:ea typeface="+mn-ea"/>
                <a:cs typeface="+mn-cs"/>
              </a:rPr>
              <a:t>are digital line drivers and modems.</a:t>
            </a: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425342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actual details of disk I/O operation depend on the computer system, the operating</a:t>
            </a:r>
          </a:p>
          <a:p>
            <a:r>
              <a:rPr lang="en-US" sz="1200" kern="1200" baseline="0" dirty="0">
                <a:solidFill>
                  <a:schemeClr val="tx1"/>
                </a:solidFill>
                <a:latin typeface="+mn-lt"/>
                <a:ea typeface="+mn-ea"/>
                <a:cs typeface="+mn-cs"/>
              </a:rPr>
              <a:t>system, and the nature of the I/O channel and disk controller hardware. A</a:t>
            </a:r>
          </a:p>
          <a:p>
            <a:r>
              <a:rPr lang="en-US" sz="1200" kern="1200" baseline="0" dirty="0">
                <a:solidFill>
                  <a:schemeClr val="tx1"/>
                </a:solidFill>
                <a:latin typeface="+mn-lt"/>
                <a:ea typeface="+mn-ea"/>
                <a:cs typeface="+mn-cs"/>
              </a:rPr>
              <a:t>general timing diagram of disk I/O transfer is shown in Figure 11.6 .</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21869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When the disk drive is operating, the disk is rotating at constant speed. To</a:t>
            </a:r>
          </a:p>
          <a:p>
            <a:r>
              <a:rPr lang="en-US" sz="1200" kern="1200" baseline="0" dirty="0">
                <a:solidFill>
                  <a:schemeClr val="tx1"/>
                </a:solidFill>
                <a:latin typeface="+mn-lt"/>
                <a:ea typeface="+mn-ea"/>
                <a:cs typeface="+mn-cs"/>
              </a:rPr>
              <a:t>read or write, the head must be positioned at the desired track and at the beginning</a:t>
            </a:r>
          </a:p>
          <a:p>
            <a:r>
              <a:rPr lang="en-US" sz="1200" kern="1200" baseline="0" dirty="0">
                <a:solidFill>
                  <a:schemeClr val="tx1"/>
                </a:solidFill>
                <a:latin typeface="+mn-lt"/>
                <a:ea typeface="+mn-ea"/>
                <a:cs typeface="+mn-cs"/>
              </a:rPr>
              <a:t>of the desired sector on that track. Track selection involves moving the head in a</a:t>
            </a:r>
          </a:p>
          <a:p>
            <a:r>
              <a:rPr lang="en-US" sz="1200" kern="1200" baseline="0" dirty="0">
                <a:solidFill>
                  <a:schemeClr val="tx1"/>
                </a:solidFill>
                <a:latin typeface="+mn-lt"/>
                <a:ea typeface="+mn-ea"/>
                <a:cs typeface="+mn-cs"/>
              </a:rPr>
              <a:t>movable-head system or electronically selecting one head on a fixed-head system.</a:t>
            </a:r>
          </a:p>
          <a:p>
            <a:r>
              <a:rPr lang="en-US" sz="1200" kern="1200" baseline="0" dirty="0">
                <a:solidFill>
                  <a:schemeClr val="tx1"/>
                </a:solidFill>
                <a:latin typeface="+mn-lt"/>
                <a:ea typeface="+mn-ea"/>
                <a:cs typeface="+mn-cs"/>
              </a:rPr>
              <a:t>On a movable-head system, the time it takes to position the head at the track is</a:t>
            </a:r>
          </a:p>
          <a:p>
            <a:r>
              <a:rPr lang="en-US" sz="1200" kern="1200" baseline="0" dirty="0">
                <a:solidFill>
                  <a:schemeClr val="tx1"/>
                </a:solidFill>
                <a:latin typeface="+mn-lt"/>
                <a:ea typeface="+mn-ea"/>
                <a:cs typeface="+mn-cs"/>
              </a:rPr>
              <a:t>known as </a:t>
            </a:r>
            <a:r>
              <a:rPr lang="en-US" sz="1200" b="1" kern="1200" baseline="0" dirty="0">
                <a:solidFill>
                  <a:schemeClr val="tx1"/>
                </a:solidFill>
                <a:latin typeface="+mn-lt"/>
                <a:ea typeface="+mn-ea"/>
                <a:cs typeface="+mn-cs"/>
              </a:rPr>
              <a:t>seek time </a:t>
            </a:r>
            <a:r>
              <a:rPr lang="en-US" sz="1200" b="0" kern="1200" baseline="0" dirty="0">
                <a:solidFill>
                  <a:schemeClr val="tx1"/>
                </a:solidFill>
                <a:latin typeface="+mn-lt"/>
                <a:ea typeface="+mn-ea"/>
                <a:cs typeface="+mn-cs"/>
              </a:rPr>
              <a:t>. In either case, once the track is selected, the disk controller</a:t>
            </a:r>
          </a:p>
          <a:p>
            <a:r>
              <a:rPr lang="en-US" sz="1200" b="0" kern="1200" baseline="0" dirty="0">
                <a:solidFill>
                  <a:schemeClr val="tx1"/>
                </a:solidFill>
                <a:latin typeface="+mn-lt"/>
                <a:ea typeface="+mn-ea"/>
                <a:cs typeface="+mn-cs"/>
              </a:rPr>
              <a:t>waits until the appropriate sector rotates to line up with the head. The time it takes</a:t>
            </a:r>
          </a:p>
          <a:p>
            <a:r>
              <a:rPr lang="en-US" sz="1200" b="0" kern="1200" baseline="0" dirty="0">
                <a:solidFill>
                  <a:schemeClr val="tx1"/>
                </a:solidFill>
                <a:latin typeface="+mn-lt"/>
                <a:ea typeface="+mn-ea"/>
                <a:cs typeface="+mn-cs"/>
              </a:rPr>
              <a:t>for the beginning of the sector to reach the head is known </a:t>
            </a:r>
            <a:r>
              <a:rPr lang="en-US" sz="1200" kern="1200" baseline="0" dirty="0">
                <a:solidFill>
                  <a:schemeClr val="tx1"/>
                </a:solidFill>
                <a:latin typeface="+mn-lt"/>
                <a:ea typeface="+mn-ea"/>
                <a:cs typeface="+mn-cs"/>
              </a:rPr>
              <a:t>as </a:t>
            </a:r>
            <a:r>
              <a:rPr lang="en-US" sz="1200" b="1" kern="1200" baseline="0" dirty="0">
                <a:solidFill>
                  <a:schemeClr val="tx1"/>
                </a:solidFill>
                <a:latin typeface="+mn-lt"/>
                <a:ea typeface="+mn-ea"/>
                <a:cs typeface="+mn-cs"/>
              </a:rPr>
              <a:t>rotational delay , </a:t>
            </a:r>
            <a:r>
              <a:rPr lang="en-US" sz="1200" b="0" kern="1200" baseline="0" dirty="0">
                <a:solidFill>
                  <a:schemeClr val="tx1"/>
                </a:solidFill>
                <a:latin typeface="+mn-lt"/>
                <a:ea typeface="+mn-ea"/>
                <a:cs typeface="+mn-cs"/>
              </a:rPr>
              <a:t>or</a:t>
            </a:r>
          </a:p>
          <a:p>
            <a:r>
              <a:rPr lang="en-US" sz="1200" kern="1200" baseline="0" dirty="0">
                <a:solidFill>
                  <a:schemeClr val="tx1"/>
                </a:solidFill>
                <a:latin typeface="+mn-lt"/>
                <a:ea typeface="+mn-ea"/>
                <a:cs typeface="+mn-cs"/>
              </a:rPr>
              <a:t>rotational latency. The sum of the seek time, if any, and the rotational delay equals</a:t>
            </a: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access time , </a:t>
            </a:r>
            <a:r>
              <a:rPr lang="en-US" sz="1200" b="0" kern="1200" baseline="0" dirty="0">
                <a:solidFill>
                  <a:schemeClr val="tx1"/>
                </a:solidFill>
                <a:latin typeface="+mn-lt"/>
                <a:ea typeface="+mn-ea"/>
                <a:cs typeface="+mn-cs"/>
              </a:rPr>
              <a:t>which is the time it takes to get into position to read or write. Once</a:t>
            </a:r>
          </a:p>
          <a:p>
            <a:r>
              <a:rPr lang="en-US" sz="1200" b="0" kern="1200" baseline="0" dirty="0">
                <a:solidFill>
                  <a:schemeClr val="tx1"/>
                </a:solidFill>
                <a:latin typeface="+mn-lt"/>
                <a:ea typeface="+mn-ea"/>
                <a:cs typeface="+mn-cs"/>
              </a:rPr>
              <a:t>the head is in position, the read or write operation is then performed as the sector</a:t>
            </a:r>
          </a:p>
          <a:p>
            <a:r>
              <a:rPr lang="en-US" sz="1200" kern="1200" baseline="0" dirty="0">
                <a:solidFill>
                  <a:schemeClr val="tx1"/>
                </a:solidFill>
                <a:latin typeface="+mn-lt"/>
                <a:ea typeface="+mn-ea"/>
                <a:cs typeface="+mn-cs"/>
              </a:rPr>
              <a:t>moves under the head; this is the data transfer portion of the operation; the time</a:t>
            </a:r>
          </a:p>
          <a:p>
            <a:r>
              <a:rPr lang="en-US" sz="1200" kern="1200" baseline="0" dirty="0">
                <a:solidFill>
                  <a:schemeClr val="tx1"/>
                </a:solidFill>
                <a:latin typeface="+mn-lt"/>
                <a:ea typeface="+mn-ea"/>
                <a:cs typeface="+mn-cs"/>
              </a:rPr>
              <a:t>required for the transfer is the </a:t>
            </a:r>
            <a:r>
              <a:rPr lang="en-US" sz="1200" b="1" kern="1200" baseline="0" dirty="0">
                <a:solidFill>
                  <a:schemeClr val="tx1"/>
                </a:solidFill>
                <a:latin typeface="+mn-lt"/>
                <a:ea typeface="+mn-ea"/>
                <a:cs typeface="+mn-cs"/>
              </a:rPr>
              <a:t>transfer time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the access time and transfer time, there are several queuing</a:t>
            </a:r>
          </a:p>
          <a:p>
            <a:r>
              <a:rPr lang="en-US" sz="1200" kern="1200" baseline="0" dirty="0">
                <a:solidFill>
                  <a:schemeClr val="tx1"/>
                </a:solidFill>
                <a:latin typeface="+mn-lt"/>
                <a:ea typeface="+mn-ea"/>
                <a:cs typeface="+mn-cs"/>
              </a:rPr>
              <a:t>delays normally associated with a disk I/O operation. When a process issues an</a:t>
            </a:r>
          </a:p>
          <a:p>
            <a:r>
              <a:rPr lang="en-US" sz="1200" kern="1200" baseline="0" dirty="0">
                <a:solidFill>
                  <a:schemeClr val="tx1"/>
                </a:solidFill>
                <a:latin typeface="+mn-lt"/>
                <a:ea typeface="+mn-ea"/>
                <a:cs typeface="+mn-cs"/>
              </a:rPr>
              <a:t>I/O request, it must first wait in a queue for the device to be available. At that</a:t>
            </a:r>
          </a:p>
          <a:p>
            <a:r>
              <a:rPr lang="en-US" sz="1200" kern="1200" baseline="0" dirty="0">
                <a:solidFill>
                  <a:schemeClr val="tx1"/>
                </a:solidFill>
                <a:latin typeface="+mn-lt"/>
                <a:ea typeface="+mn-ea"/>
                <a:cs typeface="+mn-cs"/>
              </a:rPr>
              <a:t>time, the device is assigned to the process. If the device shares a single I/O channel</a:t>
            </a:r>
          </a:p>
          <a:p>
            <a:r>
              <a:rPr lang="en-US" sz="1200" kern="1200" baseline="0" dirty="0">
                <a:solidFill>
                  <a:schemeClr val="tx1"/>
                </a:solidFill>
                <a:latin typeface="+mn-lt"/>
                <a:ea typeface="+mn-ea"/>
                <a:cs typeface="+mn-cs"/>
              </a:rPr>
              <a:t>or a set of I/O channels with other disk drives, then there may be an additional</a:t>
            </a:r>
          </a:p>
          <a:p>
            <a:r>
              <a:rPr lang="en-US" sz="1200" kern="1200" baseline="0" dirty="0">
                <a:solidFill>
                  <a:schemeClr val="tx1"/>
                </a:solidFill>
                <a:latin typeface="+mn-lt"/>
                <a:ea typeface="+mn-ea"/>
                <a:cs typeface="+mn-cs"/>
              </a:rPr>
              <a:t>wait for the channel to be available. At that point, the seek is performed to begin</a:t>
            </a:r>
          </a:p>
          <a:p>
            <a:r>
              <a:rPr lang="en-US" sz="1200" kern="1200" baseline="0" dirty="0">
                <a:solidFill>
                  <a:schemeClr val="tx1"/>
                </a:solidFill>
                <a:latin typeface="+mn-lt"/>
                <a:ea typeface="+mn-ea"/>
                <a:cs typeface="+mn-cs"/>
              </a:rPr>
              <a:t>disk access.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some high-end systems for servers, a technique known as rotational</a:t>
            </a:r>
          </a:p>
          <a:p>
            <a:r>
              <a:rPr lang="en-US" sz="1200" kern="1200" baseline="0" dirty="0">
                <a:solidFill>
                  <a:schemeClr val="tx1"/>
                </a:solidFill>
                <a:latin typeface="+mn-lt"/>
                <a:ea typeface="+mn-ea"/>
                <a:cs typeface="+mn-cs"/>
              </a:rPr>
              <a:t>positional sensing (RPS) is used. This works as follows: When the seek command</a:t>
            </a:r>
          </a:p>
          <a:p>
            <a:r>
              <a:rPr lang="en-US" sz="1200" kern="1200" baseline="0" dirty="0">
                <a:solidFill>
                  <a:schemeClr val="tx1"/>
                </a:solidFill>
                <a:latin typeface="+mn-lt"/>
                <a:ea typeface="+mn-ea"/>
                <a:cs typeface="+mn-cs"/>
              </a:rPr>
              <a:t>has been issued, the channel is released to handle other I/O operations. When</a:t>
            </a:r>
          </a:p>
          <a:p>
            <a:r>
              <a:rPr lang="en-US" sz="1200" kern="1200" baseline="0" dirty="0">
                <a:solidFill>
                  <a:schemeClr val="tx1"/>
                </a:solidFill>
                <a:latin typeface="+mn-lt"/>
                <a:ea typeface="+mn-ea"/>
                <a:cs typeface="+mn-cs"/>
              </a:rPr>
              <a:t>the seek is completed, the device determines when the data will rotate under</a:t>
            </a:r>
          </a:p>
          <a:p>
            <a:r>
              <a:rPr lang="en-US" sz="1200" kern="1200" baseline="0" dirty="0">
                <a:solidFill>
                  <a:schemeClr val="tx1"/>
                </a:solidFill>
                <a:latin typeface="+mn-lt"/>
                <a:ea typeface="+mn-ea"/>
                <a:cs typeface="+mn-cs"/>
              </a:rPr>
              <a:t>the head. As that sector approaches the head, the device tries to reestablish the</a:t>
            </a:r>
          </a:p>
          <a:p>
            <a:r>
              <a:rPr lang="en-US" sz="1200" kern="1200" baseline="0" dirty="0">
                <a:solidFill>
                  <a:schemeClr val="tx1"/>
                </a:solidFill>
                <a:latin typeface="+mn-lt"/>
                <a:ea typeface="+mn-ea"/>
                <a:cs typeface="+mn-cs"/>
              </a:rPr>
              <a:t>communication path back to the host. If either the control unit or the channel is</a:t>
            </a:r>
          </a:p>
          <a:p>
            <a:r>
              <a:rPr lang="en-US" sz="1200" kern="1200" baseline="0" dirty="0">
                <a:solidFill>
                  <a:schemeClr val="tx1"/>
                </a:solidFill>
                <a:latin typeface="+mn-lt"/>
                <a:ea typeface="+mn-ea"/>
                <a:cs typeface="+mn-cs"/>
              </a:rPr>
              <a:t>busy with another I/O, then the reconnection attempt fails and the device must</a:t>
            </a:r>
          </a:p>
          <a:p>
            <a:r>
              <a:rPr lang="en-US" sz="1200" kern="1200" baseline="0" dirty="0">
                <a:solidFill>
                  <a:schemeClr val="tx1"/>
                </a:solidFill>
                <a:latin typeface="+mn-lt"/>
                <a:ea typeface="+mn-ea"/>
                <a:cs typeface="+mn-cs"/>
              </a:rPr>
              <a:t>rotate one whole revolution before it can attempt to reconnect, which is called</a:t>
            </a:r>
          </a:p>
          <a:p>
            <a:r>
              <a:rPr lang="en-US" sz="1200" kern="1200" baseline="0" dirty="0">
                <a:solidFill>
                  <a:schemeClr val="tx1"/>
                </a:solidFill>
                <a:latin typeface="+mn-lt"/>
                <a:ea typeface="+mn-ea"/>
                <a:cs typeface="+mn-cs"/>
              </a:rPr>
              <a:t>an RPS miss. This is an extra delay element that must be added to the time line</a:t>
            </a:r>
          </a:p>
          <a:p>
            <a:r>
              <a:rPr lang="en-US" sz="1200" kern="1200" baseline="0" dirty="0">
                <a:solidFill>
                  <a:schemeClr val="tx1"/>
                </a:solidFill>
                <a:latin typeface="+mn-lt"/>
                <a:ea typeface="+mn-ea"/>
                <a:cs typeface="+mn-cs"/>
              </a:rPr>
              <a:t>of Figure 11.6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365948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Seek time is the time required to move the disk arm to the required</a:t>
            </a:r>
          </a:p>
          <a:p>
            <a:r>
              <a:rPr lang="en-US" sz="1200" kern="1200" dirty="0">
                <a:solidFill>
                  <a:schemeClr val="tx1"/>
                </a:solidFill>
                <a:effectLst/>
                <a:latin typeface="+mn-lt"/>
                <a:ea typeface="+mn-ea"/>
                <a:cs typeface="+mn-cs"/>
              </a:rPr>
              <a:t>track. It turns out this is a difficult quantity to pin down. The seek time consists of</a:t>
            </a:r>
          </a:p>
          <a:p>
            <a:r>
              <a:rPr lang="en-US" sz="1200" kern="1200" dirty="0">
                <a:solidFill>
                  <a:schemeClr val="tx1"/>
                </a:solidFill>
                <a:effectLst/>
                <a:latin typeface="+mn-lt"/>
                <a:ea typeface="+mn-ea"/>
                <a:cs typeface="+mn-cs"/>
              </a:rPr>
              <a:t>two key components: the initial startup time, and the time taken to traverse the</a:t>
            </a:r>
          </a:p>
          <a:p>
            <a:r>
              <a:rPr lang="en-US" sz="1200" kern="1200" dirty="0">
                <a:solidFill>
                  <a:schemeClr val="tx1"/>
                </a:solidFill>
                <a:effectLst/>
                <a:latin typeface="+mn-lt"/>
                <a:ea typeface="+mn-ea"/>
                <a:cs typeface="+mn-cs"/>
              </a:rPr>
              <a:t>tracks that have to be crossed once the access arm is up to speed. Unfortunately, the</a:t>
            </a:r>
          </a:p>
          <a:p>
            <a:r>
              <a:rPr lang="en-US" sz="1200" kern="1200" dirty="0">
                <a:solidFill>
                  <a:schemeClr val="tx1"/>
                </a:solidFill>
                <a:effectLst/>
                <a:latin typeface="+mn-lt"/>
                <a:ea typeface="+mn-ea"/>
                <a:cs typeface="+mn-cs"/>
              </a:rPr>
              <a:t>traversal time is not a linear function of the number of tracks but includes a settling</a:t>
            </a:r>
          </a:p>
          <a:p>
            <a:r>
              <a:rPr lang="en-US" sz="1200" kern="1200" dirty="0">
                <a:solidFill>
                  <a:schemeClr val="tx1"/>
                </a:solidFill>
                <a:effectLst/>
                <a:latin typeface="+mn-lt"/>
                <a:ea typeface="+mn-ea"/>
                <a:cs typeface="+mn-cs"/>
              </a:rPr>
              <a:t>time (time after positioning the head over the target track until track identification</a:t>
            </a:r>
          </a:p>
          <a:p>
            <a:r>
              <a:rPr lang="en-US" sz="1200" kern="1200" dirty="0">
                <a:solidFill>
                  <a:schemeClr val="tx1"/>
                </a:solidFill>
                <a:effectLst/>
                <a:latin typeface="+mn-lt"/>
                <a:ea typeface="+mn-ea"/>
                <a:cs typeface="+mn-cs"/>
              </a:rPr>
              <a:t>is confirmed).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Much improvement comes from smaller and lighter disk components. Some</a:t>
            </a:r>
          </a:p>
          <a:p>
            <a:r>
              <a:rPr lang="en-US" sz="1200" kern="1200" dirty="0">
                <a:solidFill>
                  <a:schemeClr val="tx1"/>
                </a:solidFill>
                <a:effectLst/>
                <a:latin typeface="+mn-lt"/>
                <a:ea typeface="+mn-ea"/>
                <a:cs typeface="+mn-cs"/>
              </a:rPr>
              <a:t>years ago, a typical disk was 14 inches (36 cm) in diameter, whereas the most common</a:t>
            </a:r>
          </a:p>
          <a:p>
            <a:r>
              <a:rPr lang="en-US" sz="1200" kern="1200" dirty="0">
                <a:solidFill>
                  <a:schemeClr val="tx1"/>
                </a:solidFill>
                <a:effectLst/>
                <a:latin typeface="+mn-lt"/>
                <a:ea typeface="+mn-ea"/>
                <a:cs typeface="+mn-cs"/>
              </a:rPr>
              <a:t>size today is 3.5 inches (8.9 cm), reducing the distance that the arm has to travel. A</a:t>
            </a:r>
          </a:p>
          <a:p>
            <a:r>
              <a:rPr lang="en-US" sz="1200" kern="1200" dirty="0">
                <a:solidFill>
                  <a:schemeClr val="tx1"/>
                </a:solidFill>
                <a:effectLst/>
                <a:latin typeface="+mn-lt"/>
                <a:ea typeface="+mn-ea"/>
                <a:cs typeface="+mn-cs"/>
              </a:rPr>
              <a:t>typical average seek time on contemporary hard disks is under 10 </a:t>
            </a:r>
            <a:r>
              <a:rPr lang="en-US" sz="1200" kern="1200" dirty="0" err="1">
                <a:solidFill>
                  <a:schemeClr val="tx1"/>
                </a:solidFill>
                <a:effectLst/>
                <a:latin typeface="+mn-lt"/>
                <a:ea typeface="+mn-ea"/>
                <a:cs typeface="+mn-cs"/>
              </a:rPr>
              <a:t>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211058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Rotational delay is the time required for the addressed</a:t>
            </a:r>
          </a:p>
          <a:p>
            <a:r>
              <a:rPr lang="en-US" sz="1200" kern="1200" dirty="0">
                <a:solidFill>
                  <a:schemeClr val="tx1"/>
                </a:solidFill>
                <a:effectLst/>
                <a:latin typeface="+mn-lt"/>
                <a:ea typeface="+mn-ea"/>
                <a:cs typeface="+mn-cs"/>
              </a:rPr>
              <a:t>area of the disk to rotate into a position where it is accessible by the read/write</a:t>
            </a:r>
          </a:p>
          <a:p>
            <a:r>
              <a:rPr lang="en-US" sz="1200" kern="1200" dirty="0">
                <a:solidFill>
                  <a:schemeClr val="tx1"/>
                </a:solidFill>
                <a:effectLst/>
                <a:latin typeface="+mn-lt"/>
                <a:ea typeface="+mn-ea"/>
                <a:cs typeface="+mn-cs"/>
              </a:rPr>
              <a:t>head. Disks rotate at speeds ranging from 3,600 rpm (for handheld devices such as</a:t>
            </a:r>
          </a:p>
          <a:p>
            <a:r>
              <a:rPr lang="en-US" sz="1200" kern="1200" dirty="0">
                <a:solidFill>
                  <a:schemeClr val="tx1"/>
                </a:solidFill>
                <a:effectLst/>
                <a:latin typeface="+mn-lt"/>
                <a:ea typeface="+mn-ea"/>
                <a:cs typeface="+mn-cs"/>
              </a:rPr>
              <a:t>digital cameras) up to, as of this writing, 15,000 rpm; at this latter speed, there is one</a:t>
            </a:r>
          </a:p>
          <a:p>
            <a:r>
              <a:rPr lang="en-US" sz="1200" kern="1200" dirty="0">
                <a:solidFill>
                  <a:schemeClr val="tx1"/>
                </a:solidFill>
                <a:effectLst/>
                <a:latin typeface="+mn-lt"/>
                <a:ea typeface="+mn-ea"/>
                <a:cs typeface="+mn-cs"/>
              </a:rPr>
              <a:t>revolution per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Thus, on average, the rotational delay will be 2 </a:t>
            </a:r>
            <a:r>
              <a:rPr lang="en-US" sz="1200" kern="1200" dirty="0" err="1">
                <a:solidFill>
                  <a:schemeClr val="tx1"/>
                </a:solidFill>
                <a:effectLst/>
                <a:latin typeface="+mn-lt"/>
                <a:ea typeface="+mn-ea"/>
                <a:cs typeface="+mn-cs"/>
              </a:rPr>
              <a:t>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transfer time to or from the disk depends on the rotation</a:t>
            </a:r>
          </a:p>
          <a:p>
            <a:r>
              <a:rPr lang="en-US" sz="1200" kern="1200" dirty="0">
                <a:solidFill>
                  <a:schemeClr val="tx1"/>
                </a:solidFill>
                <a:effectLst/>
                <a:latin typeface="+mn-lt"/>
                <a:ea typeface="+mn-ea"/>
                <a:cs typeface="+mn-cs"/>
              </a:rPr>
              <a:t>speed of the disk.</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18790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Consider the typical situation in a multiprogramming environment, in which</a:t>
            </a:r>
          </a:p>
          <a:p>
            <a:r>
              <a:rPr lang="en-US" sz="1200" kern="1200" baseline="0" dirty="0">
                <a:solidFill>
                  <a:schemeClr val="tx1"/>
                </a:solidFill>
                <a:latin typeface="+mn-lt"/>
                <a:ea typeface="+mn-ea"/>
                <a:cs typeface="+mn-cs"/>
              </a:rPr>
              <a:t>the OS maintains a queue of requests for each I/O device. So, for a single disk, there</a:t>
            </a:r>
          </a:p>
          <a:p>
            <a:r>
              <a:rPr lang="en-US" sz="1200" kern="1200" baseline="0" dirty="0">
                <a:solidFill>
                  <a:schemeClr val="tx1"/>
                </a:solidFill>
                <a:latin typeface="+mn-lt"/>
                <a:ea typeface="+mn-ea"/>
                <a:cs typeface="+mn-cs"/>
              </a:rPr>
              <a:t>will be a number of I/O requests (reads and writes) from various processes in the</a:t>
            </a:r>
          </a:p>
          <a:p>
            <a:r>
              <a:rPr lang="en-US" sz="1200" kern="1200" baseline="0" dirty="0">
                <a:solidFill>
                  <a:schemeClr val="tx1"/>
                </a:solidFill>
                <a:latin typeface="+mn-lt"/>
                <a:ea typeface="+mn-ea"/>
                <a:cs typeface="+mn-cs"/>
              </a:rPr>
              <a:t>queue. If we selected items from the queue in random order, then we can expect that</a:t>
            </a:r>
          </a:p>
          <a:p>
            <a:r>
              <a:rPr lang="en-US" sz="1200" kern="1200" baseline="0" dirty="0">
                <a:solidFill>
                  <a:schemeClr val="tx1"/>
                </a:solidFill>
                <a:latin typeface="+mn-lt"/>
                <a:ea typeface="+mn-ea"/>
                <a:cs typeface="+mn-cs"/>
              </a:rPr>
              <a:t>the tracks to be visited will occur randomly, giving poor performance. This </a:t>
            </a:r>
            <a:r>
              <a:rPr lang="en-US" sz="1200" b="1" kern="1200" baseline="0" dirty="0">
                <a:solidFill>
                  <a:schemeClr val="tx1"/>
                </a:solidFill>
                <a:latin typeface="+mn-lt"/>
                <a:ea typeface="+mn-ea"/>
                <a:cs typeface="+mn-cs"/>
              </a:rPr>
              <a:t>random</a:t>
            </a:r>
          </a:p>
          <a:p>
            <a:r>
              <a:rPr lang="en-US" sz="1200" b="1" kern="1200" baseline="0" dirty="0">
                <a:solidFill>
                  <a:schemeClr val="tx1"/>
                </a:solidFill>
                <a:latin typeface="+mn-lt"/>
                <a:ea typeface="+mn-ea"/>
                <a:cs typeface="+mn-cs"/>
              </a:rPr>
              <a:t>scheduling </a:t>
            </a:r>
            <a:r>
              <a:rPr lang="en-US" sz="1200" kern="1200" baseline="0" dirty="0">
                <a:solidFill>
                  <a:schemeClr val="tx1"/>
                </a:solidFill>
                <a:latin typeface="+mn-lt"/>
                <a:ea typeface="+mn-ea"/>
                <a:cs typeface="+mn-cs"/>
              </a:rPr>
              <a:t> is useful as a benchmark against which to evaluate other techniques.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 compares the performance of various scheduling algorithms for</a:t>
            </a:r>
          </a:p>
          <a:p>
            <a:r>
              <a:rPr lang="en-US" sz="1200" kern="1200" baseline="0" dirty="0">
                <a:solidFill>
                  <a:schemeClr val="tx1"/>
                </a:solidFill>
                <a:latin typeface="+mn-lt"/>
                <a:ea typeface="+mn-ea"/>
                <a:cs typeface="+mn-cs"/>
              </a:rPr>
              <a:t>an example sequence of I/O requests. The vertical axis corresponds to the tracks</a:t>
            </a:r>
          </a:p>
          <a:p>
            <a:r>
              <a:rPr lang="en-US" sz="1200" kern="1200" baseline="0" dirty="0">
                <a:solidFill>
                  <a:schemeClr val="tx1"/>
                </a:solidFill>
                <a:latin typeface="+mn-lt"/>
                <a:ea typeface="+mn-ea"/>
                <a:cs typeface="+mn-cs"/>
              </a:rPr>
              <a:t>on the disk. The horizontal axis corresponds to time or, equivalently, the number</a:t>
            </a:r>
          </a:p>
          <a:p>
            <a:r>
              <a:rPr lang="en-US" sz="1200" kern="1200" baseline="0" dirty="0">
                <a:solidFill>
                  <a:schemeClr val="tx1"/>
                </a:solidFill>
                <a:latin typeface="+mn-lt"/>
                <a:ea typeface="+mn-ea"/>
                <a:cs typeface="+mn-cs"/>
              </a:rPr>
              <a:t>of tracks traversed. For this figure, we assume that the disk head is initially located</a:t>
            </a:r>
          </a:p>
          <a:p>
            <a:r>
              <a:rPr lang="en-US" sz="1200" kern="1200" baseline="0" dirty="0">
                <a:solidFill>
                  <a:schemeClr val="tx1"/>
                </a:solidFill>
                <a:latin typeface="+mn-lt"/>
                <a:ea typeface="+mn-ea"/>
                <a:cs typeface="+mn-cs"/>
              </a:rPr>
              <a:t>at track 100. In this example, we assume a disk with 200 tracks and that the</a:t>
            </a:r>
          </a:p>
          <a:p>
            <a:r>
              <a:rPr lang="en-US" sz="1200" kern="1200" baseline="0" dirty="0">
                <a:solidFill>
                  <a:schemeClr val="tx1"/>
                </a:solidFill>
                <a:latin typeface="+mn-lt"/>
                <a:ea typeface="+mn-ea"/>
                <a:cs typeface="+mn-cs"/>
              </a:rPr>
              <a:t>disk request queue has random requests in it. The requested tracks, in the order</a:t>
            </a:r>
          </a:p>
          <a:p>
            <a:r>
              <a:rPr lang="en-US" sz="1200" kern="1200" baseline="0" dirty="0">
                <a:solidFill>
                  <a:schemeClr val="tx1"/>
                </a:solidFill>
                <a:latin typeface="+mn-lt"/>
                <a:ea typeface="+mn-ea"/>
                <a:cs typeface="+mn-cs"/>
              </a:rPr>
              <a:t>received by the disk scheduler, are 55, 58, 39, 18, 90, 160, 150, 38, 184.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1544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Table 11.2   Comparison of Disk Scheduling Algorithms</a:t>
            </a:r>
            <a:r>
              <a:rPr lang="en-US" dirty="0"/>
              <a:t>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565043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simplest form of scheduling is first-in-first-out (FIFO)</a:t>
            </a:r>
          </a:p>
          <a:p>
            <a:r>
              <a:rPr lang="en-US" sz="1200" kern="1200" baseline="0" dirty="0">
                <a:solidFill>
                  <a:schemeClr val="tx1"/>
                </a:solidFill>
                <a:latin typeface="+mn-lt"/>
                <a:ea typeface="+mn-ea"/>
                <a:cs typeface="+mn-cs"/>
              </a:rPr>
              <a:t>scheduling, which processes items from the queue in sequential order. This strategy</a:t>
            </a:r>
          </a:p>
          <a:p>
            <a:r>
              <a:rPr lang="en-US" sz="1200" kern="1200" baseline="0" dirty="0">
                <a:solidFill>
                  <a:schemeClr val="tx1"/>
                </a:solidFill>
                <a:latin typeface="+mn-lt"/>
                <a:ea typeface="+mn-ea"/>
                <a:cs typeface="+mn-cs"/>
              </a:rPr>
              <a:t>has the advantage of being fair, because every request is honored and the requests are</a:t>
            </a:r>
          </a:p>
          <a:p>
            <a:r>
              <a:rPr lang="en-US" sz="1200" kern="1200" baseline="0" dirty="0">
                <a:solidFill>
                  <a:schemeClr val="tx1"/>
                </a:solidFill>
                <a:latin typeface="+mn-lt"/>
                <a:ea typeface="+mn-ea"/>
                <a:cs typeface="+mn-cs"/>
              </a:rPr>
              <a:t>honored in the order received. Figure 11.7a illustrates the disk arm movement with</a:t>
            </a:r>
          </a:p>
          <a:p>
            <a:r>
              <a:rPr lang="en-US" sz="1200" kern="1200" baseline="0" dirty="0">
                <a:solidFill>
                  <a:schemeClr val="tx1"/>
                </a:solidFill>
                <a:latin typeface="+mn-lt"/>
                <a:ea typeface="+mn-ea"/>
                <a:cs typeface="+mn-cs"/>
              </a:rPr>
              <a:t>FIFO. This graph is generated directly from the data in Table 11.2a . As can be seen,</a:t>
            </a:r>
          </a:p>
          <a:p>
            <a:r>
              <a:rPr lang="en-US" sz="1200" kern="1200" baseline="0" dirty="0">
                <a:solidFill>
                  <a:schemeClr val="tx1"/>
                </a:solidFill>
                <a:latin typeface="+mn-lt"/>
                <a:ea typeface="+mn-ea"/>
                <a:cs typeface="+mn-cs"/>
              </a:rPr>
              <a:t>the disk accesses are in the same order as the requests were originally received.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FIFO, if there are only a few processes that require access and if many</a:t>
            </a:r>
          </a:p>
          <a:p>
            <a:r>
              <a:rPr lang="en-US" sz="1200" kern="1200" baseline="0" dirty="0">
                <a:solidFill>
                  <a:schemeClr val="tx1"/>
                </a:solidFill>
                <a:latin typeface="+mn-lt"/>
                <a:ea typeface="+mn-ea"/>
                <a:cs typeface="+mn-cs"/>
              </a:rPr>
              <a:t>of the requests are to clustered file sectors, then we can hope for good performance.</a:t>
            </a:r>
          </a:p>
          <a:p>
            <a:r>
              <a:rPr lang="en-US" sz="1200" kern="1200" baseline="0" dirty="0">
                <a:solidFill>
                  <a:schemeClr val="tx1"/>
                </a:solidFill>
                <a:latin typeface="+mn-lt"/>
                <a:ea typeface="+mn-ea"/>
                <a:cs typeface="+mn-cs"/>
              </a:rPr>
              <a:t>However, this technique will often approximate random scheduling in performance,</a:t>
            </a:r>
          </a:p>
          <a:p>
            <a:r>
              <a:rPr lang="en-US" sz="1200" kern="1200" baseline="0" dirty="0">
                <a:solidFill>
                  <a:schemeClr val="tx1"/>
                </a:solidFill>
                <a:latin typeface="+mn-lt"/>
                <a:ea typeface="+mn-ea"/>
                <a:cs typeface="+mn-cs"/>
              </a:rPr>
              <a:t>if there are many processes competing for the disk. Thus, it may be profitable to</a:t>
            </a:r>
          </a:p>
          <a:p>
            <a:r>
              <a:rPr lang="en-US" sz="1200" kern="1200" baseline="0" dirty="0">
                <a:solidFill>
                  <a:schemeClr val="tx1"/>
                </a:solidFill>
                <a:latin typeface="+mn-lt"/>
                <a:ea typeface="+mn-ea"/>
                <a:cs typeface="+mn-cs"/>
              </a:rPr>
              <a:t>consider a more sophisticated scheduling policy. A number of these are listed in</a:t>
            </a:r>
          </a:p>
          <a:p>
            <a:r>
              <a:rPr lang="en-US" sz="1200" kern="1200" baseline="0" dirty="0">
                <a:solidFill>
                  <a:schemeClr val="tx1"/>
                </a:solidFill>
                <a:latin typeface="+mn-lt"/>
                <a:ea typeface="+mn-ea"/>
                <a:cs typeface="+mn-cs"/>
              </a:rPr>
              <a:t>Table 11.3 and will now be considered.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2483935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11.3   Disk Scheduling Algorithms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244258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 system based on priority (PRI), the control of the scheduling is</a:t>
            </a:r>
          </a:p>
          <a:p>
            <a:r>
              <a:rPr lang="en-US" sz="1200" kern="1200" baseline="0" dirty="0">
                <a:solidFill>
                  <a:schemeClr val="tx1"/>
                </a:solidFill>
                <a:latin typeface="+mn-lt"/>
                <a:ea typeface="+mn-ea"/>
                <a:cs typeface="+mn-cs"/>
              </a:rPr>
              <a:t>outside the control of disk management software. Such an approach is not intended</a:t>
            </a:r>
          </a:p>
          <a:p>
            <a:r>
              <a:rPr lang="en-US" sz="1200" kern="1200" baseline="0" dirty="0">
                <a:solidFill>
                  <a:schemeClr val="tx1"/>
                </a:solidFill>
                <a:latin typeface="+mn-lt"/>
                <a:ea typeface="+mn-ea"/>
                <a:cs typeface="+mn-cs"/>
              </a:rPr>
              <a:t>to optimize disk utilization but to meet other objectives within the operating system.</a:t>
            </a:r>
          </a:p>
          <a:p>
            <a:r>
              <a:rPr lang="en-US" sz="1200" kern="1200" baseline="0" dirty="0">
                <a:solidFill>
                  <a:schemeClr val="tx1"/>
                </a:solidFill>
                <a:latin typeface="+mn-lt"/>
                <a:ea typeface="+mn-ea"/>
                <a:cs typeface="+mn-cs"/>
              </a:rPr>
              <a:t>Often short batch jobs and interactive jobs are given higher priority than longer jobs</a:t>
            </a:r>
          </a:p>
          <a:p>
            <a:r>
              <a:rPr lang="en-US" sz="1200" kern="1200" baseline="0" dirty="0">
                <a:solidFill>
                  <a:schemeClr val="tx1"/>
                </a:solidFill>
                <a:latin typeface="+mn-lt"/>
                <a:ea typeface="+mn-ea"/>
                <a:cs typeface="+mn-cs"/>
              </a:rPr>
              <a:t>that require longer computation. This allows a lot of short jobs to be flushed through</a:t>
            </a:r>
          </a:p>
          <a:p>
            <a:r>
              <a:rPr lang="en-US" sz="1200" kern="1200" baseline="0" dirty="0">
                <a:solidFill>
                  <a:schemeClr val="tx1"/>
                </a:solidFill>
                <a:latin typeface="+mn-lt"/>
                <a:ea typeface="+mn-ea"/>
                <a:cs typeface="+mn-cs"/>
              </a:rPr>
              <a:t>the system quickly and may provide good interactive response time. However, longer</a:t>
            </a:r>
          </a:p>
          <a:p>
            <a:r>
              <a:rPr lang="en-US" sz="1200" kern="1200" baseline="0" dirty="0">
                <a:solidFill>
                  <a:schemeClr val="tx1"/>
                </a:solidFill>
                <a:latin typeface="+mn-lt"/>
                <a:ea typeface="+mn-ea"/>
                <a:cs typeface="+mn-cs"/>
              </a:rPr>
              <a:t>jobs may have to wait excessively long times. Furthermore, such a policy could lead</a:t>
            </a:r>
          </a:p>
          <a:p>
            <a:r>
              <a:rPr lang="en-US" sz="1200" kern="1200" baseline="0" dirty="0">
                <a:solidFill>
                  <a:schemeClr val="tx1"/>
                </a:solidFill>
                <a:latin typeface="+mn-lt"/>
                <a:ea typeface="+mn-ea"/>
                <a:cs typeface="+mn-cs"/>
              </a:rPr>
              <a:t>to countermeasures on the part of users, who split their jobs into smaller pieces to</a:t>
            </a:r>
          </a:p>
          <a:p>
            <a:r>
              <a:rPr lang="en-US" sz="1200" kern="1200" baseline="0" dirty="0">
                <a:solidFill>
                  <a:schemeClr val="tx1"/>
                </a:solidFill>
                <a:latin typeface="+mn-lt"/>
                <a:ea typeface="+mn-ea"/>
                <a:cs typeface="+mn-cs"/>
              </a:rPr>
              <a:t>beat the system. This type of policy tends to be poor for database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3314021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shortest-service-time-first (SSTF) policy</a:t>
            </a:r>
          </a:p>
          <a:p>
            <a:r>
              <a:rPr lang="en-US" sz="1200" kern="1200" baseline="0" dirty="0">
                <a:solidFill>
                  <a:schemeClr val="tx1"/>
                </a:solidFill>
                <a:latin typeface="+mn-lt"/>
                <a:ea typeface="+mn-ea"/>
                <a:cs typeface="+mn-cs"/>
              </a:rPr>
              <a:t>is to select the disk I/O request that requires the least movement of the disk arm</a:t>
            </a:r>
          </a:p>
          <a:p>
            <a:r>
              <a:rPr lang="en-US" sz="1200" kern="1200" baseline="0" dirty="0">
                <a:solidFill>
                  <a:schemeClr val="tx1"/>
                </a:solidFill>
                <a:latin typeface="+mn-lt"/>
                <a:ea typeface="+mn-ea"/>
                <a:cs typeface="+mn-cs"/>
              </a:rPr>
              <a:t>from its current position. Thus, we always choose to incur the minimum seek time.</a:t>
            </a:r>
          </a:p>
          <a:p>
            <a:r>
              <a:rPr lang="en-US" sz="1200" kern="1200" baseline="0" dirty="0">
                <a:solidFill>
                  <a:schemeClr val="tx1"/>
                </a:solidFill>
                <a:latin typeface="+mn-lt"/>
                <a:ea typeface="+mn-ea"/>
                <a:cs typeface="+mn-cs"/>
              </a:rPr>
              <a:t>Of course, always choosing the minimum seek time does not guarantee that the</a:t>
            </a:r>
          </a:p>
          <a:p>
            <a:r>
              <a:rPr lang="en-US" sz="1200" kern="1200" baseline="0" dirty="0">
                <a:solidFill>
                  <a:schemeClr val="tx1"/>
                </a:solidFill>
                <a:latin typeface="+mn-lt"/>
                <a:ea typeface="+mn-ea"/>
                <a:cs typeface="+mn-cs"/>
              </a:rPr>
              <a:t>average seek time over a number of arm movements will be minimum. However,</a:t>
            </a:r>
          </a:p>
          <a:p>
            <a:r>
              <a:rPr lang="en-US" sz="1200" kern="1200" baseline="0" dirty="0">
                <a:solidFill>
                  <a:schemeClr val="tx1"/>
                </a:solidFill>
                <a:latin typeface="+mn-lt"/>
                <a:ea typeface="+mn-ea"/>
                <a:cs typeface="+mn-cs"/>
              </a:rPr>
              <a:t>this should provide better performance than FIFO. Because the arm can move in</a:t>
            </a:r>
          </a:p>
          <a:p>
            <a:r>
              <a:rPr lang="en-US" sz="1200" kern="1200" baseline="0" dirty="0">
                <a:solidFill>
                  <a:schemeClr val="tx1"/>
                </a:solidFill>
                <a:latin typeface="+mn-lt"/>
                <a:ea typeface="+mn-ea"/>
                <a:cs typeface="+mn-cs"/>
              </a:rPr>
              <a:t>two directions, a random tie-breaking algorithm may be used to resolve cases of</a:t>
            </a:r>
          </a:p>
          <a:p>
            <a:r>
              <a:rPr lang="en-US" sz="1200" kern="1200" baseline="0" dirty="0">
                <a:solidFill>
                  <a:schemeClr val="tx1"/>
                </a:solidFill>
                <a:latin typeface="+mn-lt"/>
                <a:ea typeface="+mn-ea"/>
                <a:cs typeface="+mn-cs"/>
              </a:rPr>
              <a:t>equal distances.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11.7b and Table 11.2b show the performance of SSTF on the same</a:t>
            </a:r>
          </a:p>
          <a:p>
            <a:r>
              <a:rPr lang="en-US" sz="1200" kern="1200" baseline="0" dirty="0">
                <a:solidFill>
                  <a:schemeClr val="tx1"/>
                </a:solidFill>
                <a:latin typeface="+mn-lt"/>
                <a:ea typeface="+mn-ea"/>
                <a:cs typeface="+mn-cs"/>
              </a:rPr>
              <a:t>example as was used for FIFO. The first track accessed is 90, because this is the</a:t>
            </a:r>
          </a:p>
          <a:p>
            <a:r>
              <a:rPr lang="en-US" sz="1200" kern="1200" baseline="0" dirty="0">
                <a:solidFill>
                  <a:schemeClr val="tx1"/>
                </a:solidFill>
                <a:latin typeface="+mn-lt"/>
                <a:ea typeface="+mn-ea"/>
                <a:cs typeface="+mn-cs"/>
              </a:rPr>
              <a:t>closest requested track to the starting position. The next track accessed is 58 because</a:t>
            </a:r>
          </a:p>
          <a:p>
            <a:r>
              <a:rPr lang="en-US" sz="1200" kern="1200" baseline="0" dirty="0">
                <a:solidFill>
                  <a:schemeClr val="tx1"/>
                </a:solidFill>
                <a:latin typeface="+mn-lt"/>
                <a:ea typeface="+mn-ea"/>
                <a:cs typeface="+mn-cs"/>
              </a:rPr>
              <a:t>this is the closest of the remaining requested tracks to the current position of 90.</a:t>
            </a:r>
          </a:p>
          <a:p>
            <a:r>
              <a:rPr lang="en-US" sz="1200" kern="1200" baseline="0" dirty="0">
                <a:solidFill>
                  <a:schemeClr val="tx1"/>
                </a:solidFill>
                <a:latin typeface="+mn-lt"/>
                <a:ea typeface="+mn-ea"/>
                <a:cs typeface="+mn-cs"/>
              </a:rPr>
              <a:t>Subsequent tracks are selected accordingly.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209369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mn-lt"/>
                <a:ea typeface="+mn-ea"/>
                <a:cs typeface="+mn-cs"/>
              </a:rPr>
              <a:t>There are great differences across classes and even substantial differences</a:t>
            </a:r>
          </a:p>
          <a:p>
            <a:r>
              <a:rPr lang="en-US" sz="1200" b="0" kern="1200" baseline="0" dirty="0">
                <a:solidFill>
                  <a:schemeClr val="tx1"/>
                </a:solidFill>
                <a:latin typeface="+mn-lt"/>
                <a:ea typeface="+mn-ea"/>
                <a:cs typeface="+mn-cs"/>
              </a:rPr>
              <a:t>within each class. Among the key differences are the following:</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Data rate</a:t>
            </a:r>
            <a:r>
              <a:rPr lang="en-US" sz="1200" b="0" kern="1200" baseline="0" dirty="0">
                <a:solidFill>
                  <a:schemeClr val="tx1"/>
                </a:solidFill>
                <a:latin typeface="+mn-lt"/>
                <a:ea typeface="+mn-ea"/>
                <a:cs typeface="+mn-cs"/>
              </a:rPr>
              <a:t>: There may be differences of several orders of magnitude between</a:t>
            </a:r>
          </a:p>
          <a:p>
            <a:r>
              <a:rPr lang="en-US" sz="1200" b="0" kern="1200" baseline="0" dirty="0">
                <a:solidFill>
                  <a:schemeClr val="tx1"/>
                </a:solidFill>
                <a:latin typeface="+mn-lt"/>
                <a:ea typeface="+mn-ea"/>
                <a:cs typeface="+mn-cs"/>
              </a:rPr>
              <a:t>the data transfer rates. Figure 11.1 gives some examples.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Application</a:t>
            </a:r>
            <a:r>
              <a:rPr lang="en-US" sz="1200" b="0" kern="1200" baseline="0" dirty="0">
                <a:solidFill>
                  <a:schemeClr val="tx1"/>
                </a:solidFill>
                <a:latin typeface="+mn-lt"/>
                <a:ea typeface="+mn-ea"/>
                <a:cs typeface="+mn-cs"/>
              </a:rPr>
              <a:t>: The use to which a device is put has an influence on the software</a:t>
            </a:r>
          </a:p>
          <a:p>
            <a:r>
              <a:rPr lang="en-US" sz="1200" b="0" kern="1200" baseline="0" dirty="0">
                <a:solidFill>
                  <a:schemeClr val="tx1"/>
                </a:solidFill>
                <a:latin typeface="+mn-lt"/>
                <a:ea typeface="+mn-ea"/>
                <a:cs typeface="+mn-cs"/>
              </a:rPr>
              <a:t>and policies in the OS and supporting utilities. For example, a</a:t>
            </a:r>
          </a:p>
          <a:p>
            <a:r>
              <a:rPr lang="en-US" sz="1200" b="0" kern="1200" baseline="0" dirty="0">
                <a:solidFill>
                  <a:schemeClr val="tx1"/>
                </a:solidFill>
                <a:latin typeface="+mn-lt"/>
                <a:ea typeface="+mn-ea"/>
                <a:cs typeface="+mn-cs"/>
              </a:rPr>
              <a:t>disk used for files requires the support of file management software. A disk</a:t>
            </a:r>
          </a:p>
          <a:p>
            <a:r>
              <a:rPr lang="en-US" sz="1200" b="0" kern="1200" baseline="0" dirty="0">
                <a:solidFill>
                  <a:schemeClr val="tx1"/>
                </a:solidFill>
                <a:latin typeface="+mn-lt"/>
                <a:ea typeface="+mn-ea"/>
                <a:cs typeface="+mn-cs"/>
              </a:rPr>
              <a:t>used as a backing store for pages in a virtual memory scheme depends on the</a:t>
            </a:r>
          </a:p>
          <a:p>
            <a:r>
              <a:rPr lang="en-US" sz="1200" b="0" kern="1200" baseline="0" dirty="0">
                <a:solidFill>
                  <a:schemeClr val="tx1"/>
                </a:solidFill>
                <a:latin typeface="+mn-lt"/>
                <a:ea typeface="+mn-ea"/>
                <a:cs typeface="+mn-cs"/>
              </a:rPr>
              <a:t>use of virtual memory hardware and software. Furthermore, these applications</a:t>
            </a:r>
          </a:p>
          <a:p>
            <a:r>
              <a:rPr lang="en-US" sz="1200" b="0" kern="1200" baseline="0" dirty="0">
                <a:solidFill>
                  <a:schemeClr val="tx1"/>
                </a:solidFill>
                <a:latin typeface="+mn-lt"/>
                <a:ea typeface="+mn-ea"/>
                <a:cs typeface="+mn-cs"/>
              </a:rPr>
              <a:t>have an impact on disk scheduling algorithms (discussed later in this</a:t>
            </a:r>
          </a:p>
          <a:p>
            <a:r>
              <a:rPr lang="en-US" sz="1200" b="0" kern="1200" baseline="0" dirty="0">
                <a:solidFill>
                  <a:schemeClr val="tx1"/>
                </a:solidFill>
                <a:latin typeface="+mn-lt"/>
                <a:ea typeface="+mn-ea"/>
                <a:cs typeface="+mn-cs"/>
              </a:rPr>
              <a:t>chapter). As another example, a terminal may be used by an ordinary user or a</a:t>
            </a:r>
          </a:p>
          <a:p>
            <a:r>
              <a:rPr lang="en-US" sz="1200" b="0" kern="1200" baseline="0" dirty="0">
                <a:solidFill>
                  <a:schemeClr val="tx1"/>
                </a:solidFill>
                <a:latin typeface="+mn-lt"/>
                <a:ea typeface="+mn-ea"/>
                <a:cs typeface="+mn-cs"/>
              </a:rPr>
              <a:t>system administrator. These uses imply different privilege levels and perhaps</a:t>
            </a:r>
          </a:p>
          <a:p>
            <a:r>
              <a:rPr lang="en-US" sz="1200" b="0" kern="1200" baseline="0" dirty="0">
                <a:solidFill>
                  <a:schemeClr val="tx1"/>
                </a:solidFill>
                <a:latin typeface="+mn-lt"/>
                <a:ea typeface="+mn-ea"/>
                <a:cs typeface="+mn-cs"/>
              </a:rPr>
              <a:t>different priorities in the OS.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Complexity of control: </a:t>
            </a:r>
            <a:r>
              <a:rPr lang="en-US" sz="1200" b="0" kern="1200" baseline="0" dirty="0">
                <a:solidFill>
                  <a:schemeClr val="tx1"/>
                </a:solidFill>
                <a:latin typeface="+mn-lt"/>
                <a:ea typeface="+mn-ea"/>
                <a:cs typeface="+mn-cs"/>
              </a:rPr>
              <a:t>A printer requires a relatively simple control interface.</a:t>
            </a:r>
          </a:p>
          <a:p>
            <a:r>
              <a:rPr lang="en-US" sz="1200" b="0" kern="1200" baseline="0" dirty="0">
                <a:solidFill>
                  <a:schemeClr val="tx1"/>
                </a:solidFill>
                <a:latin typeface="+mn-lt"/>
                <a:ea typeface="+mn-ea"/>
                <a:cs typeface="+mn-cs"/>
              </a:rPr>
              <a:t>A disk is much more complex. The effect of these differences on the operating</a:t>
            </a:r>
          </a:p>
          <a:p>
            <a:r>
              <a:rPr lang="en-US" sz="1200" b="0" kern="1200" baseline="0" dirty="0">
                <a:solidFill>
                  <a:schemeClr val="tx1"/>
                </a:solidFill>
                <a:latin typeface="+mn-lt"/>
                <a:ea typeface="+mn-ea"/>
                <a:cs typeface="+mn-cs"/>
              </a:rPr>
              <a:t>system is filtered to some extent by the complexity of the I/O module that</a:t>
            </a:r>
          </a:p>
          <a:p>
            <a:r>
              <a:rPr lang="en-US" sz="1200" b="0" kern="1200" baseline="0" dirty="0">
                <a:solidFill>
                  <a:schemeClr val="tx1"/>
                </a:solidFill>
                <a:latin typeface="+mn-lt"/>
                <a:ea typeface="+mn-ea"/>
                <a:cs typeface="+mn-cs"/>
              </a:rPr>
              <a:t>controls the device, as discussed in the next section.</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Unit of transfer</a:t>
            </a:r>
            <a:r>
              <a:rPr lang="en-US" sz="1200" b="0" kern="1200" baseline="0" dirty="0">
                <a:solidFill>
                  <a:schemeClr val="tx1"/>
                </a:solidFill>
                <a:latin typeface="+mn-lt"/>
                <a:ea typeface="+mn-ea"/>
                <a:cs typeface="+mn-cs"/>
              </a:rPr>
              <a:t>: Data may be transferred as a stream of bytes or characters</a:t>
            </a:r>
          </a:p>
          <a:p>
            <a:r>
              <a:rPr lang="en-US" sz="1200" b="0" kern="1200" baseline="0" dirty="0">
                <a:solidFill>
                  <a:schemeClr val="tx1"/>
                </a:solidFill>
                <a:latin typeface="+mn-lt"/>
                <a:ea typeface="+mn-ea"/>
                <a:cs typeface="+mn-cs"/>
              </a:rPr>
              <a:t>(e.g., terminal I/O) or in larger blocks (e.g., disk I/O).</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Data representation</a:t>
            </a:r>
            <a:r>
              <a:rPr lang="en-US" sz="1200" b="0" kern="1200" baseline="0" dirty="0">
                <a:solidFill>
                  <a:schemeClr val="tx1"/>
                </a:solidFill>
                <a:latin typeface="+mn-lt"/>
                <a:ea typeface="+mn-ea"/>
                <a:cs typeface="+mn-cs"/>
              </a:rPr>
              <a:t>: Different data encoding schemes are used by different</a:t>
            </a:r>
          </a:p>
          <a:p>
            <a:r>
              <a:rPr lang="en-US" sz="1200" b="0" kern="1200" baseline="0" dirty="0">
                <a:solidFill>
                  <a:schemeClr val="tx1"/>
                </a:solidFill>
                <a:latin typeface="+mn-lt"/>
                <a:ea typeface="+mn-ea"/>
                <a:cs typeface="+mn-cs"/>
              </a:rPr>
              <a:t>devices, including differences in character code and parity conventions.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Error conditions</a:t>
            </a:r>
            <a:r>
              <a:rPr lang="en-US" sz="1200" b="0" kern="1200" baseline="0" dirty="0">
                <a:solidFill>
                  <a:schemeClr val="tx1"/>
                </a:solidFill>
                <a:latin typeface="+mn-lt"/>
                <a:ea typeface="+mn-ea"/>
                <a:cs typeface="+mn-cs"/>
              </a:rPr>
              <a:t>: The nature of errors, the way in which they are reported,</a:t>
            </a:r>
          </a:p>
          <a:p>
            <a:r>
              <a:rPr lang="en-US" sz="1200" b="0" kern="1200" baseline="0" dirty="0">
                <a:solidFill>
                  <a:schemeClr val="tx1"/>
                </a:solidFill>
                <a:latin typeface="+mn-lt"/>
                <a:ea typeface="+mn-ea"/>
                <a:cs typeface="+mn-cs"/>
              </a:rPr>
              <a:t>their consequences, and the available range of responses differ widely from</a:t>
            </a:r>
          </a:p>
          <a:p>
            <a:r>
              <a:rPr lang="en-US" sz="1200" b="0" kern="1200" baseline="0" dirty="0">
                <a:solidFill>
                  <a:schemeClr val="tx1"/>
                </a:solidFill>
                <a:latin typeface="+mn-lt"/>
                <a:ea typeface="+mn-ea"/>
                <a:cs typeface="+mn-cs"/>
              </a:rPr>
              <a:t>one device to another.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This diversity makes a uniform and consistent approach to I/O, both from the</a:t>
            </a:r>
          </a:p>
          <a:p>
            <a:r>
              <a:rPr lang="en-US" sz="1200" b="0" kern="1200" baseline="0" dirty="0">
                <a:solidFill>
                  <a:schemeClr val="tx1"/>
                </a:solidFill>
                <a:latin typeface="+mn-lt"/>
                <a:ea typeface="+mn-ea"/>
                <a:cs typeface="+mn-cs"/>
              </a:rPr>
              <a:t>point of view of the operating system and from the point of view of user processes,</a:t>
            </a:r>
          </a:p>
          <a:p>
            <a:r>
              <a:rPr lang="en-US" sz="1200" b="0" kern="1200" baseline="0" dirty="0">
                <a:solidFill>
                  <a:schemeClr val="tx1"/>
                </a:solidFill>
                <a:latin typeface="+mn-lt"/>
                <a:ea typeface="+mn-ea"/>
                <a:cs typeface="+mn-cs"/>
              </a:rPr>
              <a:t>difficult to achieve.</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40605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With the exception of FIFO, all of the policies described so far can leave</a:t>
            </a:r>
          </a:p>
          <a:p>
            <a:r>
              <a:rPr lang="en-US" sz="1200" kern="1200" baseline="0" dirty="0">
                <a:solidFill>
                  <a:schemeClr val="tx1"/>
                </a:solidFill>
                <a:latin typeface="+mn-lt"/>
                <a:ea typeface="+mn-ea"/>
                <a:cs typeface="+mn-cs"/>
              </a:rPr>
              <a:t>some request unfulfilled until the entire queue is emptied. That is, there may always</a:t>
            </a:r>
          </a:p>
          <a:p>
            <a:r>
              <a:rPr lang="en-US" sz="1200" kern="1200" baseline="0" dirty="0">
                <a:solidFill>
                  <a:schemeClr val="tx1"/>
                </a:solidFill>
                <a:latin typeface="+mn-lt"/>
                <a:ea typeface="+mn-ea"/>
                <a:cs typeface="+mn-cs"/>
              </a:rPr>
              <a:t>be new requests arriving that will be chosen before an existing request. A simple</a:t>
            </a:r>
          </a:p>
          <a:p>
            <a:r>
              <a:rPr lang="en-US" sz="1200" kern="1200" baseline="0" dirty="0">
                <a:solidFill>
                  <a:schemeClr val="tx1"/>
                </a:solidFill>
                <a:latin typeface="+mn-lt"/>
                <a:ea typeface="+mn-ea"/>
                <a:cs typeface="+mn-cs"/>
              </a:rPr>
              <a:t>alternative that prevents this sort of starvation is the SCAN algorithm, also known</a:t>
            </a:r>
          </a:p>
          <a:p>
            <a:r>
              <a:rPr lang="en-US" sz="1200" kern="1200" baseline="0" dirty="0">
                <a:solidFill>
                  <a:schemeClr val="tx1"/>
                </a:solidFill>
                <a:latin typeface="+mn-lt"/>
                <a:ea typeface="+mn-ea"/>
                <a:cs typeface="+mn-cs"/>
              </a:rPr>
              <a:t>as the elevator algorithm because it operates much the way an elevator does.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SCAN, the arm is required to move in one direction only, satisfying all</a:t>
            </a:r>
          </a:p>
          <a:p>
            <a:r>
              <a:rPr lang="en-US" sz="1200" kern="1200" baseline="0" dirty="0">
                <a:solidFill>
                  <a:schemeClr val="tx1"/>
                </a:solidFill>
                <a:latin typeface="+mn-lt"/>
                <a:ea typeface="+mn-ea"/>
                <a:cs typeface="+mn-cs"/>
              </a:rPr>
              <a:t>outstanding requests en route, until it reaches the last track in that direction or until</a:t>
            </a:r>
          </a:p>
          <a:p>
            <a:r>
              <a:rPr lang="en-US" sz="1200" kern="1200" baseline="0" dirty="0">
                <a:solidFill>
                  <a:schemeClr val="tx1"/>
                </a:solidFill>
                <a:latin typeface="+mn-lt"/>
                <a:ea typeface="+mn-ea"/>
                <a:cs typeface="+mn-cs"/>
              </a:rPr>
              <a:t>there are no more requests in that direction. This latter refinement is sometimes</a:t>
            </a:r>
          </a:p>
          <a:p>
            <a:r>
              <a:rPr lang="en-US" sz="1200" kern="1200" baseline="0" dirty="0">
                <a:solidFill>
                  <a:schemeClr val="tx1"/>
                </a:solidFill>
                <a:latin typeface="+mn-lt"/>
                <a:ea typeface="+mn-ea"/>
                <a:cs typeface="+mn-cs"/>
              </a:rPr>
              <a:t>referred to as the LOOK policy. The service direction is then reversed and the scan</a:t>
            </a:r>
          </a:p>
          <a:p>
            <a:r>
              <a:rPr lang="en-US" sz="1200" kern="1200" baseline="0" dirty="0">
                <a:solidFill>
                  <a:schemeClr val="tx1"/>
                </a:solidFill>
                <a:latin typeface="+mn-lt"/>
                <a:ea typeface="+mn-ea"/>
                <a:cs typeface="+mn-cs"/>
              </a:rPr>
              <a:t>proceeds in the opposite direction, again picking up all requests in order.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11.7c and Table 11.2c illustrate the SCAN policy. Assuming that the</a:t>
            </a:r>
          </a:p>
          <a:p>
            <a:r>
              <a:rPr lang="en-US" sz="1200" kern="1200" baseline="0" dirty="0">
                <a:solidFill>
                  <a:schemeClr val="tx1"/>
                </a:solidFill>
                <a:latin typeface="+mn-lt"/>
                <a:ea typeface="+mn-ea"/>
                <a:cs typeface="+mn-cs"/>
              </a:rPr>
              <a:t>initial direction is of increasing track number, then the first track selected is 150,</a:t>
            </a:r>
          </a:p>
          <a:p>
            <a:r>
              <a:rPr lang="en-US" sz="1200" kern="1200" baseline="0" dirty="0">
                <a:solidFill>
                  <a:schemeClr val="tx1"/>
                </a:solidFill>
                <a:latin typeface="+mn-lt"/>
                <a:ea typeface="+mn-ea"/>
                <a:cs typeface="+mn-cs"/>
              </a:rPr>
              <a:t>since this is the closest track to the starting track of 100 in the increasing direction.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can be seen, the SCAN policy behaves almost identically with the SSTF</a:t>
            </a:r>
          </a:p>
          <a:p>
            <a:r>
              <a:rPr lang="en-US" sz="1200" kern="1200" baseline="0" dirty="0">
                <a:solidFill>
                  <a:schemeClr val="tx1"/>
                </a:solidFill>
                <a:latin typeface="+mn-lt"/>
                <a:ea typeface="+mn-ea"/>
                <a:cs typeface="+mn-cs"/>
              </a:rPr>
              <a:t>policy. Indeed, if we had assumed that the arm was moving in the direction of lower</a:t>
            </a:r>
          </a:p>
          <a:p>
            <a:r>
              <a:rPr lang="en-US" sz="1200" kern="1200" baseline="0" dirty="0">
                <a:solidFill>
                  <a:schemeClr val="tx1"/>
                </a:solidFill>
                <a:latin typeface="+mn-lt"/>
                <a:ea typeface="+mn-ea"/>
                <a:cs typeface="+mn-cs"/>
              </a:rPr>
              <a:t>track numbers at the beginning of the example, then the scheduling pattern would</a:t>
            </a:r>
          </a:p>
          <a:p>
            <a:r>
              <a:rPr lang="en-US" sz="1200" kern="1200" baseline="0" dirty="0">
                <a:solidFill>
                  <a:schemeClr val="tx1"/>
                </a:solidFill>
                <a:latin typeface="+mn-lt"/>
                <a:ea typeface="+mn-ea"/>
                <a:cs typeface="+mn-cs"/>
              </a:rPr>
              <a:t>have been identical for SSTF and SCAN. However, this is a static example in which</a:t>
            </a:r>
          </a:p>
          <a:p>
            <a:r>
              <a:rPr lang="en-US" sz="1200" kern="1200" baseline="0" dirty="0">
                <a:solidFill>
                  <a:schemeClr val="tx1"/>
                </a:solidFill>
                <a:latin typeface="+mn-lt"/>
                <a:ea typeface="+mn-ea"/>
                <a:cs typeface="+mn-cs"/>
              </a:rPr>
              <a:t>no new items are added to the queue. Even when the queue is dynamically changing,</a:t>
            </a:r>
          </a:p>
          <a:p>
            <a:r>
              <a:rPr lang="en-US" sz="1200" kern="1200" baseline="0" dirty="0">
                <a:solidFill>
                  <a:schemeClr val="tx1"/>
                </a:solidFill>
                <a:latin typeface="+mn-lt"/>
                <a:ea typeface="+mn-ea"/>
                <a:cs typeface="+mn-cs"/>
              </a:rPr>
              <a:t>SCAN will be similar to SSTF unless the request pattern is unusual.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SCAN policy is biased against the area most recently traversed.</a:t>
            </a:r>
          </a:p>
          <a:p>
            <a:r>
              <a:rPr lang="en-US" sz="1200" kern="1200" baseline="0" dirty="0">
                <a:solidFill>
                  <a:schemeClr val="tx1"/>
                </a:solidFill>
                <a:latin typeface="+mn-lt"/>
                <a:ea typeface="+mn-ea"/>
                <a:cs typeface="+mn-cs"/>
              </a:rPr>
              <a:t>Thus it does not exploit locality as well as SSTF.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not difficult to see that the SCAN policy favors jobs whose requests are</a:t>
            </a:r>
          </a:p>
          <a:p>
            <a:r>
              <a:rPr lang="en-US" sz="1200" kern="1200" baseline="0" dirty="0">
                <a:solidFill>
                  <a:schemeClr val="tx1"/>
                </a:solidFill>
                <a:latin typeface="+mn-lt"/>
                <a:ea typeface="+mn-ea"/>
                <a:cs typeface="+mn-cs"/>
              </a:rPr>
              <a:t>for tracks nearest to both innermost and outermost tracks and favors the latest arriving</a:t>
            </a:r>
          </a:p>
          <a:p>
            <a:r>
              <a:rPr lang="en-US" sz="1200" kern="1200" baseline="0" dirty="0">
                <a:solidFill>
                  <a:schemeClr val="tx1"/>
                </a:solidFill>
                <a:latin typeface="+mn-lt"/>
                <a:ea typeface="+mn-ea"/>
                <a:cs typeface="+mn-cs"/>
              </a:rPr>
              <a:t>jobs. The first problem can be avoided via the C-SCAN policy, while the</a:t>
            </a:r>
          </a:p>
          <a:p>
            <a:r>
              <a:rPr lang="en-US" sz="1200" kern="1200" baseline="0" dirty="0">
                <a:solidFill>
                  <a:schemeClr val="tx1"/>
                </a:solidFill>
                <a:latin typeface="+mn-lt"/>
                <a:ea typeface="+mn-ea"/>
                <a:cs typeface="+mn-cs"/>
              </a:rPr>
              <a:t>second problem is addressed by the N-step-SCAN policy.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24696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C-SCAN (circular SCAN) policy restricts scanning to one direction</a:t>
            </a:r>
          </a:p>
          <a:p>
            <a:r>
              <a:rPr lang="en-US" sz="1200" kern="1200" baseline="0" dirty="0">
                <a:solidFill>
                  <a:schemeClr val="tx1"/>
                </a:solidFill>
                <a:latin typeface="+mn-lt"/>
                <a:ea typeface="+mn-ea"/>
                <a:cs typeface="+mn-cs"/>
              </a:rPr>
              <a:t>only. Thus, when the last track has been visited in one direction, the arm is returned</a:t>
            </a:r>
          </a:p>
          <a:p>
            <a:r>
              <a:rPr lang="en-US" sz="1200" kern="1200" baseline="0" dirty="0">
                <a:solidFill>
                  <a:schemeClr val="tx1"/>
                </a:solidFill>
                <a:latin typeface="+mn-lt"/>
                <a:ea typeface="+mn-ea"/>
                <a:cs typeface="+mn-cs"/>
              </a:rPr>
              <a:t>to the opposite end of the disk and the scan begins again. This reduces the maximum</a:t>
            </a:r>
          </a:p>
          <a:p>
            <a:r>
              <a:rPr lang="en-US" sz="1200" kern="1200" baseline="0" dirty="0">
                <a:solidFill>
                  <a:schemeClr val="tx1"/>
                </a:solidFill>
                <a:latin typeface="+mn-lt"/>
                <a:ea typeface="+mn-ea"/>
                <a:cs typeface="+mn-cs"/>
              </a:rPr>
              <a:t>delay experienced by new requests. With SCAN, if the expected time for a scan</a:t>
            </a:r>
          </a:p>
          <a:p>
            <a:r>
              <a:rPr lang="en-US" sz="1200" kern="1200" baseline="0" dirty="0">
                <a:solidFill>
                  <a:schemeClr val="tx1"/>
                </a:solidFill>
                <a:latin typeface="+mn-lt"/>
                <a:ea typeface="+mn-ea"/>
                <a:cs typeface="+mn-cs"/>
              </a:rPr>
              <a:t>from inner track to outer track is </a:t>
            </a:r>
            <a:r>
              <a:rPr lang="en-US" sz="1200" i="1" kern="1200" baseline="0" dirty="0">
                <a:solidFill>
                  <a:schemeClr val="tx1"/>
                </a:solidFill>
                <a:latin typeface="+mn-lt"/>
                <a:ea typeface="+mn-ea"/>
                <a:cs typeface="+mn-cs"/>
              </a:rPr>
              <a:t>t , then the expected service interval for sectors at</a:t>
            </a:r>
          </a:p>
          <a:p>
            <a:r>
              <a:rPr lang="en-US" sz="1200" kern="1200" baseline="0" dirty="0">
                <a:solidFill>
                  <a:schemeClr val="tx1"/>
                </a:solidFill>
                <a:latin typeface="+mn-lt"/>
                <a:ea typeface="+mn-ea"/>
                <a:cs typeface="+mn-cs"/>
              </a:rPr>
              <a:t>the periphery is 2 </a:t>
            </a:r>
            <a:r>
              <a:rPr lang="en-US" sz="1200" i="1" kern="1200" baseline="0" dirty="0">
                <a:solidFill>
                  <a:schemeClr val="tx1"/>
                </a:solidFill>
                <a:latin typeface="+mn-lt"/>
                <a:ea typeface="+mn-ea"/>
                <a:cs typeface="+mn-cs"/>
              </a:rPr>
              <a:t>t. With C-SCAN, </a:t>
            </a:r>
            <a:r>
              <a:rPr lang="en-US" sz="1200" i="0" kern="1200" baseline="0" dirty="0">
                <a:solidFill>
                  <a:schemeClr val="tx1"/>
                </a:solidFill>
                <a:latin typeface="+mn-lt"/>
                <a:ea typeface="+mn-ea"/>
                <a:cs typeface="+mn-cs"/>
              </a:rPr>
              <a:t>the interval is on the order of</a:t>
            </a:r>
            <a:r>
              <a:rPr lang="en-US" sz="1200" i="1" kern="1200" baseline="0" dirty="0">
                <a:solidFill>
                  <a:schemeClr val="tx1"/>
                </a:solidFill>
                <a:latin typeface="+mn-lt"/>
                <a:ea typeface="+mn-ea"/>
                <a:cs typeface="+mn-cs"/>
              </a:rPr>
              <a:t> t + s </a:t>
            </a:r>
            <a:r>
              <a:rPr lang="en-US" sz="1200" i="1" kern="1200" baseline="-25000" dirty="0">
                <a:solidFill>
                  <a:schemeClr val="tx1"/>
                </a:solidFill>
                <a:latin typeface="+mn-lt"/>
                <a:ea typeface="+mn-ea"/>
                <a:cs typeface="+mn-cs"/>
              </a:rPr>
              <a:t>max</a:t>
            </a:r>
            <a:r>
              <a:rPr lang="en-US" sz="1200" i="1" kern="1200" baseline="0" dirty="0">
                <a:solidFill>
                  <a:schemeClr val="tx1"/>
                </a:solidFill>
                <a:latin typeface="+mn-lt"/>
                <a:ea typeface="+mn-ea"/>
                <a:cs typeface="+mn-cs"/>
              </a:rPr>
              <a:t> , </a:t>
            </a:r>
            <a:r>
              <a:rPr lang="en-US" sz="1200" i="0" kern="1200" baseline="0" dirty="0">
                <a:solidFill>
                  <a:schemeClr val="tx1"/>
                </a:solidFill>
                <a:latin typeface="+mn-lt"/>
                <a:ea typeface="+mn-ea"/>
                <a:cs typeface="+mn-cs"/>
              </a:rPr>
              <a:t>where</a:t>
            </a:r>
          </a:p>
          <a:p>
            <a:r>
              <a:rPr lang="en-US" sz="1200" i="1" kern="1200" baseline="0" dirty="0">
                <a:solidFill>
                  <a:schemeClr val="tx1"/>
                </a:solidFill>
                <a:latin typeface="+mn-lt"/>
                <a:ea typeface="+mn-ea"/>
                <a:cs typeface="+mn-cs"/>
              </a:rPr>
              <a:t>s </a:t>
            </a:r>
            <a:r>
              <a:rPr lang="en-US" sz="1200" i="1" kern="1200" baseline="-25000" dirty="0">
                <a:solidFill>
                  <a:schemeClr val="tx1"/>
                </a:solidFill>
                <a:latin typeface="+mn-lt"/>
                <a:ea typeface="+mn-ea"/>
                <a:cs typeface="+mn-cs"/>
              </a:rPr>
              <a:t>max</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is the maximum seek time.</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11.7d and Table 11.2d illustrate C-SCAN behavior. In this case the first</a:t>
            </a:r>
          </a:p>
          <a:p>
            <a:r>
              <a:rPr lang="en-US" sz="1200" kern="1200" baseline="0" dirty="0">
                <a:solidFill>
                  <a:schemeClr val="tx1"/>
                </a:solidFill>
                <a:latin typeface="+mn-lt"/>
                <a:ea typeface="+mn-ea"/>
                <a:cs typeface="+mn-cs"/>
              </a:rPr>
              <a:t>three requested tracks encountered are 150, 160, and 184. Then the scan begins</a:t>
            </a:r>
          </a:p>
          <a:p>
            <a:r>
              <a:rPr lang="en-US" sz="1200" kern="1200" baseline="0" dirty="0">
                <a:solidFill>
                  <a:schemeClr val="tx1"/>
                </a:solidFill>
                <a:latin typeface="+mn-lt"/>
                <a:ea typeface="+mn-ea"/>
                <a:cs typeface="+mn-cs"/>
              </a:rPr>
              <a:t>starting at the lowest track number, and the next requested track encountered is 18.</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40969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SSTF, SCAN, and C-SCAN, it is possible that</a:t>
            </a:r>
          </a:p>
          <a:p>
            <a:r>
              <a:rPr lang="en-US" sz="1200" kern="1200" baseline="0" dirty="0">
                <a:solidFill>
                  <a:schemeClr val="tx1"/>
                </a:solidFill>
                <a:latin typeface="+mn-lt"/>
                <a:ea typeface="+mn-ea"/>
                <a:cs typeface="+mn-cs"/>
              </a:rPr>
              <a:t>the arm may not move for a considerable period of time. For example, if one or a</a:t>
            </a:r>
          </a:p>
          <a:p>
            <a:r>
              <a:rPr lang="en-US" sz="1200" kern="1200" baseline="0" dirty="0">
                <a:solidFill>
                  <a:schemeClr val="tx1"/>
                </a:solidFill>
                <a:latin typeface="+mn-lt"/>
                <a:ea typeface="+mn-ea"/>
                <a:cs typeface="+mn-cs"/>
              </a:rPr>
              <a:t>few processes have high access rates to one track, they can monopolize the entire</a:t>
            </a:r>
          </a:p>
          <a:p>
            <a:r>
              <a:rPr lang="en-US" sz="1200" kern="1200" baseline="0" dirty="0">
                <a:solidFill>
                  <a:schemeClr val="tx1"/>
                </a:solidFill>
                <a:latin typeface="+mn-lt"/>
                <a:ea typeface="+mn-ea"/>
                <a:cs typeface="+mn-cs"/>
              </a:rPr>
              <a:t>device by repeated requests to that track. High-density multisurface disks are more</a:t>
            </a:r>
          </a:p>
          <a:p>
            <a:r>
              <a:rPr lang="en-US" sz="1200" kern="1200" baseline="0" dirty="0">
                <a:solidFill>
                  <a:schemeClr val="tx1"/>
                </a:solidFill>
                <a:latin typeface="+mn-lt"/>
                <a:ea typeface="+mn-ea"/>
                <a:cs typeface="+mn-cs"/>
              </a:rPr>
              <a:t>likely to be affected by this characteristic than lower-density disks and/or disks with</a:t>
            </a:r>
          </a:p>
          <a:p>
            <a:r>
              <a:rPr lang="en-US" sz="1200" kern="1200" baseline="0" dirty="0">
                <a:solidFill>
                  <a:schemeClr val="tx1"/>
                </a:solidFill>
                <a:latin typeface="+mn-lt"/>
                <a:ea typeface="+mn-ea"/>
                <a:cs typeface="+mn-cs"/>
              </a:rPr>
              <a:t>only one or two surfaces. To avoid this “arm stickiness,” the disk request queue</a:t>
            </a:r>
          </a:p>
          <a:p>
            <a:r>
              <a:rPr lang="en-US" sz="1200" kern="1200" baseline="0" dirty="0">
                <a:solidFill>
                  <a:schemeClr val="tx1"/>
                </a:solidFill>
                <a:latin typeface="+mn-lt"/>
                <a:ea typeface="+mn-ea"/>
                <a:cs typeface="+mn-cs"/>
              </a:rPr>
              <a:t>can be segmented, with one segment at a time being processed completely. Two</a:t>
            </a:r>
          </a:p>
          <a:p>
            <a:r>
              <a:rPr lang="en-US" sz="1200" kern="1200" baseline="0" dirty="0">
                <a:solidFill>
                  <a:schemeClr val="tx1"/>
                </a:solidFill>
                <a:latin typeface="+mn-lt"/>
                <a:ea typeface="+mn-ea"/>
                <a:cs typeface="+mn-cs"/>
              </a:rPr>
              <a:t>examples of this approach are </a:t>
            </a:r>
            <a:r>
              <a:rPr lang="en-US" sz="1200" i="1" kern="1200" baseline="0" dirty="0">
                <a:solidFill>
                  <a:schemeClr val="tx1"/>
                </a:solidFill>
                <a:latin typeface="+mn-lt"/>
                <a:ea typeface="+mn-ea"/>
                <a:cs typeface="+mn-cs"/>
              </a:rPr>
              <a:t>N -step-SCAN and FSCAN.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i="1" kern="1200" baseline="0" dirty="0">
                <a:solidFill>
                  <a:schemeClr val="tx1"/>
                </a:solidFill>
                <a:latin typeface="+mn-lt"/>
                <a:ea typeface="+mn-ea"/>
                <a:cs typeface="+mn-cs"/>
              </a:rPr>
              <a:t>N -step-SCAN policy segments the disk request queue into subqueues of</a:t>
            </a:r>
          </a:p>
          <a:p>
            <a:r>
              <a:rPr lang="en-US" sz="1200" kern="1200" baseline="0" dirty="0">
                <a:solidFill>
                  <a:schemeClr val="tx1"/>
                </a:solidFill>
                <a:latin typeface="+mn-lt"/>
                <a:ea typeface="+mn-ea"/>
                <a:cs typeface="+mn-cs"/>
              </a:rPr>
              <a:t>length </a:t>
            </a:r>
            <a:r>
              <a:rPr lang="en-US" sz="1200" i="1" kern="1200" baseline="0" dirty="0">
                <a:solidFill>
                  <a:schemeClr val="tx1"/>
                </a:solidFill>
                <a:latin typeface="+mn-lt"/>
                <a:ea typeface="+mn-ea"/>
                <a:cs typeface="+mn-cs"/>
              </a:rPr>
              <a:t>N. Subqueues are processed one at a time, using SCAN. While a queue is</a:t>
            </a:r>
          </a:p>
          <a:p>
            <a:r>
              <a:rPr lang="en-US" sz="1200" kern="1200" baseline="0" dirty="0">
                <a:solidFill>
                  <a:schemeClr val="tx1"/>
                </a:solidFill>
                <a:latin typeface="+mn-lt"/>
                <a:ea typeface="+mn-ea"/>
                <a:cs typeface="+mn-cs"/>
              </a:rPr>
              <a:t>being processed, new requests must be added to some other queue. If fewer than </a:t>
            </a:r>
            <a:r>
              <a:rPr lang="en-US" sz="1200" i="1" kern="1200" baseline="0" dirty="0">
                <a:solidFill>
                  <a:schemeClr val="tx1"/>
                </a:solidFill>
                <a:latin typeface="+mn-lt"/>
                <a:ea typeface="+mn-ea"/>
                <a:cs typeface="+mn-cs"/>
              </a:rPr>
              <a:t>N</a:t>
            </a:r>
          </a:p>
          <a:p>
            <a:r>
              <a:rPr lang="en-US" sz="1200" kern="1200" baseline="0" dirty="0">
                <a:solidFill>
                  <a:schemeClr val="tx1"/>
                </a:solidFill>
                <a:latin typeface="+mn-lt"/>
                <a:ea typeface="+mn-ea"/>
                <a:cs typeface="+mn-cs"/>
              </a:rPr>
              <a:t>requests are available at the end of a scan, then all of them are processed with the</a:t>
            </a:r>
          </a:p>
          <a:p>
            <a:r>
              <a:rPr lang="en-US" sz="1200" kern="1200" baseline="0" dirty="0">
                <a:solidFill>
                  <a:schemeClr val="tx1"/>
                </a:solidFill>
                <a:latin typeface="+mn-lt"/>
                <a:ea typeface="+mn-ea"/>
                <a:cs typeface="+mn-cs"/>
              </a:rPr>
              <a:t>next scan. With large values of </a:t>
            </a:r>
            <a:r>
              <a:rPr lang="en-US" sz="1200" i="1" kern="1200" baseline="0" dirty="0">
                <a:solidFill>
                  <a:schemeClr val="tx1"/>
                </a:solidFill>
                <a:latin typeface="+mn-lt"/>
                <a:ea typeface="+mn-ea"/>
                <a:cs typeface="+mn-cs"/>
              </a:rPr>
              <a:t>N , the performance of N -step-SCAN approaches</a:t>
            </a:r>
          </a:p>
          <a:p>
            <a:r>
              <a:rPr lang="en-US" sz="1200" kern="1200" baseline="0" dirty="0">
                <a:solidFill>
                  <a:schemeClr val="tx1"/>
                </a:solidFill>
                <a:latin typeface="+mn-lt"/>
                <a:ea typeface="+mn-ea"/>
                <a:cs typeface="+mn-cs"/>
              </a:rPr>
              <a:t>that of SCAN; with a value of </a:t>
            </a:r>
            <a:r>
              <a:rPr lang="en-US" sz="1200" i="1" kern="1200" baseline="0" dirty="0">
                <a:solidFill>
                  <a:schemeClr val="tx1"/>
                </a:solidFill>
                <a:latin typeface="+mn-lt"/>
                <a:ea typeface="+mn-ea"/>
                <a:cs typeface="+mn-cs"/>
              </a:rPr>
              <a:t>N = 1 , the FIFO policy is adopted.</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540092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FSCAN is a policy that uses two subqueues. When a scan begins, all of the</a:t>
            </a:r>
          </a:p>
          <a:p>
            <a:r>
              <a:rPr lang="en-US" sz="1200" kern="1200" baseline="0" dirty="0">
                <a:solidFill>
                  <a:schemeClr val="tx1"/>
                </a:solidFill>
                <a:latin typeface="+mn-lt"/>
                <a:ea typeface="+mn-ea"/>
                <a:cs typeface="+mn-cs"/>
              </a:rPr>
              <a:t>requests are in one of the queues, with the other empty. During the scan, all new</a:t>
            </a:r>
          </a:p>
          <a:p>
            <a:r>
              <a:rPr lang="en-US" sz="1200" kern="1200" baseline="0" dirty="0">
                <a:solidFill>
                  <a:schemeClr val="tx1"/>
                </a:solidFill>
                <a:latin typeface="+mn-lt"/>
                <a:ea typeface="+mn-ea"/>
                <a:cs typeface="+mn-cs"/>
              </a:rPr>
              <a:t>requests are put into the other queue. Thus, service of new requests is deferred until</a:t>
            </a:r>
          </a:p>
          <a:p>
            <a:r>
              <a:rPr lang="en-US" sz="1200" kern="1200" baseline="0" dirty="0">
                <a:solidFill>
                  <a:schemeClr val="tx1"/>
                </a:solidFill>
                <a:latin typeface="+mn-lt"/>
                <a:ea typeface="+mn-ea"/>
                <a:cs typeface="+mn-cs"/>
              </a:rPr>
              <a:t>all of the old requests have been processed.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1888429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With the use of multiple disks, there is a wide variety of ways in which the data</a:t>
            </a:r>
          </a:p>
          <a:p>
            <a:r>
              <a:rPr lang="en-US" sz="1200" kern="1200" baseline="0" dirty="0">
                <a:solidFill>
                  <a:schemeClr val="tx1"/>
                </a:solidFill>
                <a:latin typeface="+mn-lt"/>
                <a:ea typeface="+mn-ea"/>
                <a:cs typeface="+mn-cs"/>
              </a:rPr>
              <a:t>can be organized and in which redundancy can be added to improve reliability. This</a:t>
            </a:r>
          </a:p>
          <a:p>
            <a:r>
              <a:rPr lang="en-US" sz="1200" kern="1200" baseline="0" dirty="0">
                <a:solidFill>
                  <a:schemeClr val="tx1"/>
                </a:solidFill>
                <a:latin typeface="+mn-lt"/>
                <a:ea typeface="+mn-ea"/>
                <a:cs typeface="+mn-cs"/>
              </a:rPr>
              <a:t>could make it difficult to develop database schemes that are usable on a number of</a:t>
            </a:r>
          </a:p>
          <a:p>
            <a:r>
              <a:rPr lang="en-US" sz="1200" kern="1200" baseline="0" dirty="0">
                <a:solidFill>
                  <a:schemeClr val="tx1"/>
                </a:solidFill>
                <a:latin typeface="+mn-lt"/>
                <a:ea typeface="+mn-ea"/>
                <a:cs typeface="+mn-cs"/>
              </a:rPr>
              <a:t>platforms and operating systems. Fortunately, industry has agreed on a standardized</a:t>
            </a:r>
          </a:p>
          <a:p>
            <a:r>
              <a:rPr lang="en-US" sz="1200" kern="1200" baseline="0" dirty="0">
                <a:solidFill>
                  <a:schemeClr val="tx1"/>
                </a:solidFill>
                <a:latin typeface="+mn-lt"/>
                <a:ea typeface="+mn-ea"/>
                <a:cs typeface="+mn-cs"/>
              </a:rPr>
              <a:t>scheme for multiple-disk database design, known as RAID (redundant array of</a:t>
            </a:r>
          </a:p>
          <a:p>
            <a:r>
              <a:rPr lang="en-US" sz="1200" kern="1200" baseline="0" dirty="0">
                <a:solidFill>
                  <a:schemeClr val="tx1"/>
                </a:solidFill>
                <a:latin typeface="+mn-lt"/>
                <a:ea typeface="+mn-ea"/>
                <a:cs typeface="+mn-cs"/>
              </a:rPr>
              <a:t>independent disks). The RAID scheme consists of seven levels, zero through six.</a:t>
            </a:r>
          </a:p>
          <a:p>
            <a:r>
              <a:rPr lang="en-US" sz="1200" kern="1200" baseline="0" dirty="0">
                <a:solidFill>
                  <a:schemeClr val="tx1"/>
                </a:solidFill>
                <a:latin typeface="+mn-lt"/>
                <a:ea typeface="+mn-ea"/>
                <a:cs typeface="+mn-cs"/>
              </a:rPr>
              <a:t>These levels do not imply a hierarchical relationship but designate different design</a:t>
            </a:r>
          </a:p>
          <a:p>
            <a:r>
              <a:rPr lang="en-US" sz="1200" kern="1200" baseline="0" dirty="0">
                <a:solidFill>
                  <a:schemeClr val="tx1"/>
                </a:solidFill>
                <a:latin typeface="+mn-lt"/>
                <a:ea typeface="+mn-ea"/>
                <a:cs typeface="+mn-cs"/>
              </a:rPr>
              <a:t>architectures that share three common characteristics:</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RAID is a set of physical disk drives viewed by the operating system as a single</a:t>
            </a:r>
          </a:p>
          <a:p>
            <a:r>
              <a:rPr lang="en-US" sz="1200" b="0" kern="1200" baseline="0" dirty="0">
                <a:solidFill>
                  <a:schemeClr val="tx1"/>
                </a:solidFill>
                <a:latin typeface="+mn-lt"/>
                <a:ea typeface="+mn-ea"/>
                <a:cs typeface="+mn-cs"/>
              </a:rPr>
              <a:t>logical drive.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Data are distributed across the physical drives of an array in a scheme known</a:t>
            </a:r>
          </a:p>
          <a:p>
            <a:r>
              <a:rPr lang="en-US" sz="1200" b="0" kern="1200" baseline="0" dirty="0">
                <a:solidFill>
                  <a:schemeClr val="tx1"/>
                </a:solidFill>
                <a:latin typeface="+mn-lt"/>
                <a:ea typeface="+mn-ea"/>
                <a:cs typeface="+mn-cs"/>
              </a:rPr>
              <a:t>as striping, described subsequently.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Redundant disk capacity is used to store parity information, which guarantees</a:t>
            </a:r>
          </a:p>
          <a:p>
            <a:r>
              <a:rPr lang="en-US" sz="1200" b="0" kern="1200" baseline="0" dirty="0">
                <a:solidFill>
                  <a:schemeClr val="tx1"/>
                </a:solidFill>
                <a:latin typeface="+mn-lt"/>
                <a:ea typeface="+mn-ea"/>
                <a:cs typeface="+mn-cs"/>
              </a:rPr>
              <a:t>data recoverability in case of a disk failure.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details of the second and third characteristics differ for the different RAID levels.</a:t>
            </a:r>
          </a:p>
          <a:p>
            <a:r>
              <a:rPr lang="en-US" sz="1200" b="0" kern="1200" baseline="0" dirty="0">
                <a:solidFill>
                  <a:schemeClr val="tx1"/>
                </a:solidFill>
                <a:latin typeface="+mn-lt"/>
                <a:ea typeface="+mn-ea"/>
                <a:cs typeface="+mn-cs"/>
              </a:rPr>
              <a:t>RAID 0 and RAID 1 do not support the third characteristic</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3049533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term RAID  was originally coined in a paper by a group of researchers</a:t>
            </a:r>
          </a:p>
          <a:p>
            <a:r>
              <a:rPr lang="en-US" sz="1200" kern="1200" baseline="0" dirty="0">
                <a:solidFill>
                  <a:schemeClr val="tx1"/>
                </a:solidFill>
                <a:latin typeface="+mn-lt"/>
                <a:ea typeface="+mn-ea"/>
                <a:cs typeface="+mn-cs"/>
              </a:rPr>
              <a:t>at the University of California at Berkeley [PATT88].  The paper outlined various</a:t>
            </a:r>
          </a:p>
          <a:p>
            <a:r>
              <a:rPr lang="en-US" sz="1200" kern="1200" baseline="0" dirty="0">
                <a:solidFill>
                  <a:schemeClr val="tx1"/>
                </a:solidFill>
                <a:latin typeface="+mn-lt"/>
                <a:ea typeface="+mn-ea"/>
                <a:cs typeface="+mn-cs"/>
              </a:rPr>
              <a:t>RAID configurations and applications and introduced the definitions of the RAID</a:t>
            </a:r>
          </a:p>
          <a:p>
            <a:r>
              <a:rPr lang="en-US" sz="1200" kern="1200" baseline="0" dirty="0">
                <a:solidFill>
                  <a:schemeClr val="tx1"/>
                </a:solidFill>
                <a:latin typeface="+mn-lt"/>
                <a:ea typeface="+mn-ea"/>
                <a:cs typeface="+mn-cs"/>
              </a:rPr>
              <a:t>levels that are still used. The RAID strategy employs multiple disk drives and distributes</a:t>
            </a:r>
          </a:p>
          <a:p>
            <a:r>
              <a:rPr lang="en-US" sz="1200" kern="1200" baseline="0" dirty="0">
                <a:solidFill>
                  <a:schemeClr val="tx1"/>
                </a:solidFill>
                <a:latin typeface="+mn-lt"/>
                <a:ea typeface="+mn-ea"/>
                <a:cs typeface="+mn-cs"/>
              </a:rPr>
              <a:t>data in such a way as to enable simultaneous access to data from multiple</a:t>
            </a:r>
          </a:p>
          <a:p>
            <a:r>
              <a:rPr lang="en-US" sz="1200" kern="1200" baseline="0" dirty="0">
                <a:solidFill>
                  <a:schemeClr val="tx1"/>
                </a:solidFill>
                <a:latin typeface="+mn-lt"/>
                <a:ea typeface="+mn-ea"/>
                <a:cs typeface="+mn-cs"/>
              </a:rPr>
              <a:t>drives, thereby improving I/O performance and allowing easier incremental increases</a:t>
            </a:r>
          </a:p>
          <a:p>
            <a:r>
              <a:rPr lang="en-US" sz="1200" kern="1200" baseline="0" dirty="0">
                <a:solidFill>
                  <a:schemeClr val="tx1"/>
                </a:solidFill>
                <a:latin typeface="+mn-lt"/>
                <a:ea typeface="+mn-ea"/>
                <a:cs typeface="+mn-cs"/>
              </a:rPr>
              <a:t>in capacity.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unique contribution of the RAID proposal is to address effectively the</a:t>
            </a:r>
          </a:p>
          <a:p>
            <a:r>
              <a:rPr lang="en-US" sz="1200" kern="1200" baseline="0" dirty="0">
                <a:solidFill>
                  <a:schemeClr val="tx1"/>
                </a:solidFill>
                <a:latin typeface="+mn-lt"/>
                <a:ea typeface="+mn-ea"/>
                <a:cs typeface="+mn-cs"/>
              </a:rPr>
              <a:t>need for redundancy. Although allowing multiple heads and actuators to operate</a:t>
            </a:r>
          </a:p>
          <a:p>
            <a:r>
              <a:rPr lang="en-US" sz="1200" kern="1200" baseline="0" dirty="0">
                <a:solidFill>
                  <a:schemeClr val="tx1"/>
                </a:solidFill>
                <a:latin typeface="+mn-lt"/>
                <a:ea typeface="+mn-ea"/>
                <a:cs typeface="+mn-cs"/>
              </a:rPr>
              <a:t>simultaneously achieves higher I/O and transfer rates, the use of multiple devices increases</a:t>
            </a:r>
          </a:p>
          <a:p>
            <a:r>
              <a:rPr lang="en-US" sz="1200" kern="1200" baseline="0" dirty="0">
                <a:solidFill>
                  <a:schemeClr val="tx1"/>
                </a:solidFill>
                <a:latin typeface="+mn-lt"/>
                <a:ea typeface="+mn-ea"/>
                <a:cs typeface="+mn-cs"/>
              </a:rPr>
              <a:t>the probability of failure. To compensate for this decreased reliability, RAID</a:t>
            </a:r>
          </a:p>
          <a:p>
            <a:r>
              <a:rPr lang="en-US" sz="1200" kern="1200" baseline="0" dirty="0">
                <a:solidFill>
                  <a:schemeClr val="tx1"/>
                </a:solidFill>
                <a:latin typeface="+mn-lt"/>
                <a:ea typeface="+mn-ea"/>
                <a:cs typeface="+mn-cs"/>
              </a:rPr>
              <a:t>makes use of stored parity information that enables the recovery of data lost due to</a:t>
            </a:r>
          </a:p>
          <a:p>
            <a:r>
              <a:rPr lang="en-US" sz="1200" kern="1200" baseline="0" dirty="0">
                <a:solidFill>
                  <a:schemeClr val="tx1"/>
                </a:solidFill>
                <a:latin typeface="+mn-lt"/>
                <a:ea typeface="+mn-ea"/>
                <a:cs typeface="+mn-cs"/>
              </a:rPr>
              <a:t>a disk failure.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67978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examine each of the RAID levels. Table 11.4 provides a rough</a:t>
            </a:r>
          </a:p>
          <a:p>
            <a:r>
              <a:rPr lang="en-US" sz="1200" kern="1200" baseline="0" dirty="0">
                <a:solidFill>
                  <a:schemeClr val="tx1"/>
                </a:solidFill>
                <a:latin typeface="+mn-lt"/>
                <a:ea typeface="+mn-ea"/>
                <a:cs typeface="+mn-cs"/>
              </a:rPr>
              <a:t>guide to the seven levels. In the table, I/O performance is shown both in terms of</a:t>
            </a:r>
          </a:p>
          <a:p>
            <a:r>
              <a:rPr lang="en-US" sz="1200" kern="1200" baseline="0" dirty="0">
                <a:solidFill>
                  <a:schemeClr val="tx1"/>
                </a:solidFill>
                <a:latin typeface="+mn-lt"/>
                <a:ea typeface="+mn-ea"/>
                <a:cs typeface="+mn-cs"/>
              </a:rPr>
              <a:t>data transfer capacity, or ability to move data, and I/O request rate, or ability to</a:t>
            </a:r>
          </a:p>
          <a:p>
            <a:r>
              <a:rPr lang="en-US" sz="1200" kern="1200" baseline="0" dirty="0">
                <a:solidFill>
                  <a:schemeClr val="tx1"/>
                </a:solidFill>
                <a:latin typeface="+mn-lt"/>
                <a:ea typeface="+mn-ea"/>
                <a:cs typeface="+mn-cs"/>
              </a:rPr>
              <a:t>satisfy I/O requests, since these RAID levels inherently perform differently relative</a:t>
            </a:r>
          </a:p>
          <a:p>
            <a:r>
              <a:rPr lang="en-US" sz="1200" kern="1200" baseline="0" dirty="0">
                <a:solidFill>
                  <a:schemeClr val="tx1"/>
                </a:solidFill>
                <a:latin typeface="+mn-lt"/>
                <a:ea typeface="+mn-ea"/>
                <a:cs typeface="+mn-cs"/>
              </a:rPr>
              <a:t>to these two metrics. Each RAID level’s strong point is highlighted in color.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996827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11.8</a:t>
            </a:r>
          </a:p>
          <a:p>
            <a:r>
              <a:rPr lang="en-US" sz="1200" kern="1200" baseline="0" dirty="0">
                <a:solidFill>
                  <a:schemeClr val="tx1"/>
                </a:solidFill>
                <a:latin typeface="+mn-lt"/>
                <a:ea typeface="+mn-ea"/>
                <a:cs typeface="+mn-cs"/>
              </a:rPr>
              <a:t>is an example that illustrates the use of the seven RAID schemes to support a data</a:t>
            </a:r>
          </a:p>
          <a:p>
            <a:r>
              <a:rPr lang="en-US" sz="1200" kern="1200" baseline="0" dirty="0">
                <a:solidFill>
                  <a:schemeClr val="tx1"/>
                </a:solidFill>
                <a:latin typeface="+mn-lt"/>
                <a:ea typeface="+mn-ea"/>
                <a:cs typeface="+mn-cs"/>
              </a:rPr>
              <a:t> capacity requiring four disks with no redundancy. The figure highlights the layout of</a:t>
            </a:r>
          </a:p>
          <a:p>
            <a:r>
              <a:rPr lang="en-US" sz="1200" kern="1200" baseline="0" dirty="0">
                <a:solidFill>
                  <a:schemeClr val="tx1"/>
                </a:solidFill>
                <a:latin typeface="+mn-lt"/>
                <a:ea typeface="+mn-ea"/>
                <a:cs typeface="+mn-cs"/>
              </a:rPr>
              <a:t>user data and redundant data and indicates the relative storage requirements of the</a:t>
            </a:r>
          </a:p>
          <a:p>
            <a:r>
              <a:rPr lang="en-US" sz="1200" kern="1200" baseline="0" dirty="0">
                <a:solidFill>
                  <a:schemeClr val="tx1"/>
                </a:solidFill>
                <a:latin typeface="+mn-lt"/>
                <a:ea typeface="+mn-ea"/>
                <a:cs typeface="+mn-cs"/>
              </a:rPr>
              <a:t>various levels. We refer to this figure throughout the following discussion.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587239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Of the seven RAID levels described, only four are commonly used: RAID</a:t>
            </a:r>
          </a:p>
          <a:p>
            <a:r>
              <a:rPr lang="en-US" sz="1200" kern="1200" baseline="0" dirty="0">
                <a:solidFill>
                  <a:schemeClr val="tx1"/>
                </a:solidFill>
                <a:latin typeface="+mn-lt"/>
                <a:ea typeface="+mn-ea"/>
                <a:cs typeface="+mn-cs"/>
              </a:rPr>
              <a:t>levels 0, 1, 5, and 6.</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2898336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RAID level 0 is not a true member of the RAID family, because it does not include</a:t>
            </a:r>
          </a:p>
          <a:p>
            <a:r>
              <a:rPr lang="en-US" sz="1200" kern="1200" baseline="0" dirty="0">
                <a:solidFill>
                  <a:schemeClr val="tx1"/>
                </a:solidFill>
                <a:latin typeface="+mn-lt"/>
                <a:ea typeface="+mn-ea"/>
                <a:cs typeface="+mn-cs"/>
              </a:rPr>
              <a:t>redundancy to improve performance or provide data protection. However, there</a:t>
            </a:r>
          </a:p>
          <a:p>
            <a:r>
              <a:rPr lang="en-US" sz="1200" kern="1200" baseline="0" dirty="0">
                <a:solidFill>
                  <a:schemeClr val="tx1"/>
                </a:solidFill>
                <a:latin typeface="+mn-lt"/>
                <a:ea typeface="+mn-ea"/>
                <a:cs typeface="+mn-cs"/>
              </a:rPr>
              <a:t>are a few applications, such as some on supercomputers in which performance</a:t>
            </a:r>
          </a:p>
          <a:p>
            <a:r>
              <a:rPr lang="en-US" sz="1200" kern="1200" baseline="0" dirty="0">
                <a:solidFill>
                  <a:schemeClr val="tx1"/>
                </a:solidFill>
                <a:latin typeface="+mn-lt"/>
                <a:ea typeface="+mn-ea"/>
                <a:cs typeface="+mn-cs"/>
              </a:rPr>
              <a:t>and capacity are primary concerns and low cost is more important than improved</a:t>
            </a:r>
          </a:p>
          <a:p>
            <a:r>
              <a:rPr lang="en-US" sz="1200" kern="1200" baseline="0" dirty="0">
                <a:solidFill>
                  <a:schemeClr val="tx1"/>
                </a:solidFill>
                <a:latin typeface="+mn-lt"/>
                <a:ea typeface="+mn-ea"/>
                <a:cs typeface="+mn-cs"/>
              </a:rPr>
              <a:t>reliability.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RAID 0, the user and system data are distributed across all of the disks</a:t>
            </a:r>
          </a:p>
          <a:p>
            <a:r>
              <a:rPr lang="en-US" sz="1200" kern="1200" baseline="0" dirty="0">
                <a:solidFill>
                  <a:schemeClr val="tx1"/>
                </a:solidFill>
                <a:latin typeface="+mn-lt"/>
                <a:ea typeface="+mn-ea"/>
                <a:cs typeface="+mn-cs"/>
              </a:rPr>
              <a:t>in the array. This has a notable advantage over the use of a single large disk: If two</a:t>
            </a:r>
          </a:p>
          <a:p>
            <a:r>
              <a:rPr lang="en-US" sz="1200" kern="1200" baseline="0" dirty="0">
                <a:solidFill>
                  <a:schemeClr val="tx1"/>
                </a:solidFill>
                <a:latin typeface="+mn-lt"/>
                <a:ea typeface="+mn-ea"/>
                <a:cs typeface="+mn-cs"/>
              </a:rPr>
              <a:t>different I/O requests are pending for two different blocks of data, then there is a</a:t>
            </a:r>
          </a:p>
          <a:p>
            <a:r>
              <a:rPr lang="en-US" sz="1200" kern="1200" baseline="0" dirty="0">
                <a:solidFill>
                  <a:schemeClr val="tx1"/>
                </a:solidFill>
                <a:latin typeface="+mn-lt"/>
                <a:ea typeface="+mn-ea"/>
                <a:cs typeface="+mn-cs"/>
              </a:rPr>
              <a:t>good chance that the requested blocks are on different disks. Thus, the two requests</a:t>
            </a:r>
          </a:p>
          <a:p>
            <a:r>
              <a:rPr lang="en-US" sz="1200" kern="1200" baseline="0" dirty="0">
                <a:solidFill>
                  <a:schemeClr val="tx1"/>
                </a:solidFill>
                <a:latin typeface="+mn-lt"/>
                <a:ea typeface="+mn-ea"/>
                <a:cs typeface="+mn-cs"/>
              </a:rPr>
              <a:t>can be issued in parallel, reducing the I/O queuing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But RAID 0, as with all of the RAID levels, goes further than simply distributing</a:t>
            </a:r>
          </a:p>
          <a:p>
            <a:r>
              <a:rPr lang="en-US" sz="1200" kern="1200" baseline="0" dirty="0">
                <a:solidFill>
                  <a:schemeClr val="tx1"/>
                </a:solidFill>
                <a:latin typeface="+mn-lt"/>
                <a:ea typeface="+mn-ea"/>
                <a:cs typeface="+mn-cs"/>
              </a:rPr>
              <a:t>the data across a disk array: The data are </a:t>
            </a:r>
            <a:r>
              <a:rPr lang="en-US" sz="1200" i="1" kern="1200" baseline="0" dirty="0">
                <a:solidFill>
                  <a:schemeClr val="tx1"/>
                </a:solidFill>
                <a:latin typeface="+mn-lt"/>
                <a:ea typeface="+mn-ea"/>
                <a:cs typeface="+mn-cs"/>
              </a:rPr>
              <a:t>striped across the available disks.</a:t>
            </a:r>
          </a:p>
          <a:p>
            <a:r>
              <a:rPr lang="en-US" sz="1200" kern="1200" baseline="0" dirty="0">
                <a:solidFill>
                  <a:schemeClr val="tx1"/>
                </a:solidFill>
                <a:latin typeface="+mn-lt"/>
                <a:ea typeface="+mn-ea"/>
                <a:cs typeface="+mn-cs"/>
              </a:rPr>
              <a:t>This is best understood by considering Figure 11.8 . All user and system data are</a:t>
            </a:r>
          </a:p>
          <a:p>
            <a:r>
              <a:rPr lang="en-US" sz="1200" kern="1200" baseline="0" dirty="0">
                <a:solidFill>
                  <a:schemeClr val="tx1"/>
                </a:solidFill>
                <a:latin typeface="+mn-lt"/>
                <a:ea typeface="+mn-ea"/>
                <a:cs typeface="+mn-cs"/>
              </a:rPr>
              <a:t>viewed as being stored on a logical disk. The logical disk is divided into strips; these</a:t>
            </a:r>
          </a:p>
          <a:p>
            <a:r>
              <a:rPr lang="en-US" sz="1200" kern="1200" baseline="0" dirty="0">
                <a:solidFill>
                  <a:schemeClr val="tx1"/>
                </a:solidFill>
                <a:latin typeface="+mn-lt"/>
                <a:ea typeface="+mn-ea"/>
                <a:cs typeface="+mn-cs"/>
              </a:rPr>
              <a:t>strips may be physical blocks, sectors, or some other unit. The strips are mapped</a:t>
            </a:r>
          </a:p>
          <a:p>
            <a:r>
              <a:rPr lang="en-US" sz="1200" kern="1200" baseline="0" dirty="0">
                <a:solidFill>
                  <a:schemeClr val="tx1"/>
                </a:solidFill>
                <a:latin typeface="+mn-lt"/>
                <a:ea typeface="+mn-ea"/>
                <a:cs typeface="+mn-cs"/>
              </a:rPr>
              <a:t>round robin to consecutive physical disks in the RAID array. A set of logically</a:t>
            </a:r>
          </a:p>
          <a:p>
            <a:r>
              <a:rPr lang="en-US" sz="1200" kern="1200" baseline="0" dirty="0">
                <a:solidFill>
                  <a:schemeClr val="tx1"/>
                </a:solidFill>
                <a:latin typeface="+mn-lt"/>
                <a:ea typeface="+mn-ea"/>
                <a:cs typeface="+mn-cs"/>
              </a:rPr>
              <a:t>consecutive strips that maps exactly one strip to each array member is referred</a:t>
            </a:r>
          </a:p>
          <a:p>
            <a:r>
              <a:rPr lang="en-US" sz="1200" kern="1200" baseline="0" dirty="0">
                <a:solidFill>
                  <a:schemeClr val="tx1"/>
                </a:solidFill>
                <a:latin typeface="+mn-lt"/>
                <a:ea typeface="+mn-ea"/>
                <a:cs typeface="+mn-cs"/>
              </a:rPr>
              <a:t>to as a </a:t>
            </a:r>
            <a:r>
              <a:rPr lang="en-US" sz="1200" b="1" kern="1200" baseline="0" dirty="0">
                <a:solidFill>
                  <a:schemeClr val="tx1"/>
                </a:solidFill>
                <a:latin typeface="+mn-lt"/>
                <a:ea typeface="+mn-ea"/>
                <a:cs typeface="+mn-cs"/>
              </a:rPr>
              <a:t>stripe </a:t>
            </a:r>
            <a:r>
              <a:rPr lang="en-US" sz="1200" b="0" kern="1200" baseline="0" dirty="0">
                <a:solidFill>
                  <a:schemeClr val="tx1"/>
                </a:solidFill>
                <a:latin typeface="+mn-lt"/>
                <a:ea typeface="+mn-ea"/>
                <a:cs typeface="+mn-cs"/>
              </a:rPr>
              <a:t>. In an </a:t>
            </a:r>
            <a:r>
              <a:rPr lang="en-US" sz="1200" b="0" i="1" kern="1200" baseline="0" dirty="0">
                <a:solidFill>
                  <a:schemeClr val="tx1"/>
                </a:solidFill>
                <a:latin typeface="+mn-lt"/>
                <a:ea typeface="+mn-ea"/>
                <a:cs typeface="+mn-cs"/>
              </a:rPr>
              <a:t>n -disk array, the first n logical strips are physically stored as</a:t>
            </a:r>
          </a:p>
          <a:p>
            <a:r>
              <a:rPr lang="en-US" sz="1200" b="0" kern="1200" baseline="0" dirty="0">
                <a:solidFill>
                  <a:schemeClr val="tx1"/>
                </a:solidFill>
                <a:latin typeface="+mn-lt"/>
                <a:ea typeface="+mn-ea"/>
                <a:cs typeface="+mn-cs"/>
              </a:rPr>
              <a:t>the first strip on each of the </a:t>
            </a:r>
            <a:r>
              <a:rPr lang="en-US" sz="1200" b="0" i="1" kern="1200" baseline="0" dirty="0">
                <a:solidFill>
                  <a:schemeClr val="tx1"/>
                </a:solidFill>
                <a:latin typeface="+mn-lt"/>
                <a:ea typeface="+mn-ea"/>
                <a:cs typeface="+mn-cs"/>
              </a:rPr>
              <a:t>n disks, forming the first stripe</a:t>
            </a:r>
            <a:r>
              <a:rPr lang="en-US" sz="1200" i="1" kern="1200" baseline="0" dirty="0">
                <a:solidFill>
                  <a:schemeClr val="tx1"/>
                </a:solidFill>
                <a:latin typeface="+mn-lt"/>
                <a:ea typeface="+mn-ea"/>
                <a:cs typeface="+mn-cs"/>
              </a:rPr>
              <a:t>; the second n strips</a:t>
            </a:r>
          </a:p>
          <a:p>
            <a:r>
              <a:rPr lang="en-US" sz="1200" kern="1200" baseline="0" dirty="0">
                <a:solidFill>
                  <a:schemeClr val="tx1"/>
                </a:solidFill>
                <a:latin typeface="+mn-lt"/>
                <a:ea typeface="+mn-ea"/>
                <a:cs typeface="+mn-cs"/>
              </a:rPr>
              <a:t>are distributed as the second strips on each disk; and so on. The advantage of this</a:t>
            </a:r>
          </a:p>
          <a:p>
            <a:r>
              <a:rPr lang="en-US" sz="1200" kern="1200" baseline="0" dirty="0">
                <a:solidFill>
                  <a:schemeClr val="tx1"/>
                </a:solidFill>
                <a:latin typeface="+mn-lt"/>
                <a:ea typeface="+mn-ea"/>
                <a:cs typeface="+mn-cs"/>
              </a:rPr>
              <a:t>layout is that if a single I/O request consists of multiple logically contiguous strips,</a:t>
            </a:r>
          </a:p>
          <a:p>
            <a:r>
              <a:rPr lang="en-US" sz="1200" kern="1200" baseline="0" dirty="0">
                <a:solidFill>
                  <a:schemeClr val="tx1"/>
                </a:solidFill>
                <a:latin typeface="+mn-lt"/>
                <a:ea typeface="+mn-ea"/>
                <a:cs typeface="+mn-cs"/>
              </a:rPr>
              <a:t>then up to </a:t>
            </a:r>
            <a:r>
              <a:rPr lang="en-US" sz="1200" i="1" kern="1200" baseline="0" dirty="0">
                <a:solidFill>
                  <a:schemeClr val="tx1"/>
                </a:solidFill>
                <a:latin typeface="+mn-lt"/>
                <a:ea typeface="+mn-ea"/>
                <a:cs typeface="+mn-cs"/>
              </a:rPr>
              <a:t>n strips for that request can be handled in parallel, greatly reducing the</a:t>
            </a:r>
          </a:p>
          <a:p>
            <a:r>
              <a:rPr lang="en-US" sz="1200" kern="1200" baseline="0" dirty="0">
                <a:solidFill>
                  <a:schemeClr val="tx1"/>
                </a:solidFill>
                <a:latin typeface="+mn-lt"/>
                <a:ea typeface="+mn-ea"/>
                <a:cs typeface="+mn-cs"/>
              </a:rPr>
              <a:t>I/O transfer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333207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There may be differences of several orders of magnitude between the data transfer rates. </a:t>
            </a:r>
          </a:p>
          <a:p>
            <a:r>
              <a:rPr lang="en-US" sz="1200" kern="1200" baseline="0" dirty="0">
                <a:solidFill>
                  <a:schemeClr val="tx1"/>
                </a:solidFill>
                <a:latin typeface="+mn-lt"/>
                <a:ea typeface="+mn-ea"/>
                <a:cs typeface="+mn-cs"/>
              </a:rPr>
              <a:t>Figure 11.1 gives some examples.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660749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RAID 1 differs from RAID levels 2 through 6 in the way in which redundancy is</a:t>
            </a:r>
          </a:p>
          <a:p>
            <a:r>
              <a:rPr lang="en-US" sz="1200" kern="1200" baseline="0" dirty="0">
                <a:solidFill>
                  <a:schemeClr val="tx1"/>
                </a:solidFill>
                <a:latin typeface="+mn-lt"/>
                <a:ea typeface="+mn-ea"/>
                <a:cs typeface="+mn-cs"/>
              </a:rPr>
              <a:t>achieved. In these other RAID schemes, some form of parity calculation is used</a:t>
            </a:r>
          </a:p>
          <a:p>
            <a:r>
              <a:rPr lang="en-US" sz="1200" kern="1200" baseline="0" dirty="0">
                <a:solidFill>
                  <a:schemeClr val="tx1"/>
                </a:solidFill>
                <a:latin typeface="+mn-lt"/>
                <a:ea typeface="+mn-ea"/>
                <a:cs typeface="+mn-cs"/>
              </a:rPr>
              <a:t>to introduce redundancy, whereas in RAID 1, redundancy is achieved by the simple</a:t>
            </a:r>
          </a:p>
          <a:p>
            <a:r>
              <a:rPr lang="en-US" sz="1200" kern="1200" baseline="0" dirty="0">
                <a:solidFill>
                  <a:schemeClr val="tx1"/>
                </a:solidFill>
                <a:latin typeface="+mn-lt"/>
                <a:ea typeface="+mn-ea"/>
                <a:cs typeface="+mn-cs"/>
              </a:rPr>
              <a:t>expedient of duplicating all the data. Figure 11.8b shows data striping being</a:t>
            </a:r>
          </a:p>
          <a:p>
            <a:r>
              <a:rPr lang="en-US" sz="1200" kern="1200" baseline="0" dirty="0">
                <a:solidFill>
                  <a:schemeClr val="tx1"/>
                </a:solidFill>
                <a:latin typeface="+mn-lt"/>
                <a:ea typeface="+mn-ea"/>
                <a:cs typeface="+mn-cs"/>
              </a:rPr>
              <a:t>used, as in RAID 0. But in this case, each logical strip is mapped to two separate</a:t>
            </a:r>
          </a:p>
          <a:p>
            <a:r>
              <a:rPr lang="en-US" sz="1200" kern="1200" baseline="0" dirty="0">
                <a:solidFill>
                  <a:schemeClr val="tx1"/>
                </a:solidFill>
                <a:latin typeface="+mn-lt"/>
                <a:ea typeface="+mn-ea"/>
                <a:cs typeface="+mn-cs"/>
              </a:rPr>
              <a:t>physical disks so that every disk in the array has a mirror disk that contains the</a:t>
            </a:r>
          </a:p>
          <a:p>
            <a:r>
              <a:rPr lang="en-US" sz="1200" kern="1200" baseline="0" dirty="0">
                <a:solidFill>
                  <a:schemeClr val="tx1"/>
                </a:solidFill>
                <a:latin typeface="+mn-lt"/>
                <a:ea typeface="+mn-ea"/>
                <a:cs typeface="+mn-cs"/>
              </a:rPr>
              <a:t>same data. RAID 1 can also be implemented without data striping, though this is</a:t>
            </a:r>
          </a:p>
          <a:p>
            <a:r>
              <a:rPr lang="en-US" sz="1200" kern="1200" baseline="0" dirty="0">
                <a:solidFill>
                  <a:schemeClr val="tx1"/>
                </a:solidFill>
                <a:latin typeface="+mn-lt"/>
                <a:ea typeface="+mn-ea"/>
                <a:cs typeface="+mn-cs"/>
              </a:rPr>
              <a:t>less common.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a number of positive aspects to the RAID 1 organization:</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read request can be serviced by either of the two disks that contains the</a:t>
            </a:r>
          </a:p>
          <a:p>
            <a:r>
              <a:rPr lang="en-US" sz="1200" b="0" kern="1200" baseline="0" dirty="0">
                <a:solidFill>
                  <a:schemeClr val="tx1"/>
                </a:solidFill>
                <a:latin typeface="+mn-lt"/>
                <a:ea typeface="+mn-ea"/>
                <a:cs typeface="+mn-cs"/>
              </a:rPr>
              <a:t>requested data, whichever one involves the minimum seek time plus rotational</a:t>
            </a:r>
          </a:p>
          <a:p>
            <a:r>
              <a:rPr lang="en-US" sz="1200" b="0" kern="1200" baseline="0" dirty="0">
                <a:solidFill>
                  <a:schemeClr val="tx1"/>
                </a:solidFill>
                <a:latin typeface="+mn-lt"/>
                <a:ea typeface="+mn-ea"/>
                <a:cs typeface="+mn-cs"/>
              </a:rPr>
              <a:t>latency.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write request requires that both corresponding strips be updated, but this</a:t>
            </a:r>
          </a:p>
          <a:p>
            <a:r>
              <a:rPr lang="en-US" sz="1200" b="0" kern="1200" baseline="0" dirty="0">
                <a:solidFill>
                  <a:schemeClr val="tx1"/>
                </a:solidFill>
                <a:latin typeface="+mn-lt"/>
                <a:ea typeface="+mn-ea"/>
                <a:cs typeface="+mn-cs"/>
              </a:rPr>
              <a:t>can be done in parallel. Thus, the write performance is dictated by the slower</a:t>
            </a:r>
          </a:p>
          <a:p>
            <a:r>
              <a:rPr lang="en-US" sz="1200" b="0" kern="1200" baseline="0" dirty="0">
                <a:solidFill>
                  <a:schemeClr val="tx1"/>
                </a:solidFill>
                <a:latin typeface="+mn-lt"/>
                <a:ea typeface="+mn-ea"/>
                <a:cs typeface="+mn-cs"/>
              </a:rPr>
              <a:t>of the two writes (i.e., the one that involves the larger seek time plus rotational</a:t>
            </a:r>
          </a:p>
          <a:p>
            <a:r>
              <a:rPr lang="en-US" sz="1200" b="0" kern="1200" baseline="0" dirty="0">
                <a:solidFill>
                  <a:schemeClr val="tx1"/>
                </a:solidFill>
                <a:latin typeface="+mn-lt"/>
                <a:ea typeface="+mn-ea"/>
                <a:cs typeface="+mn-cs"/>
              </a:rPr>
              <a:t>latency). However, there is no “write penalty” with RAID 1. RAID levels</a:t>
            </a:r>
          </a:p>
          <a:p>
            <a:r>
              <a:rPr lang="en-US" sz="1200" b="0" kern="1200" baseline="0" dirty="0">
                <a:solidFill>
                  <a:schemeClr val="tx1"/>
                </a:solidFill>
                <a:latin typeface="+mn-lt"/>
                <a:ea typeface="+mn-ea"/>
                <a:cs typeface="+mn-cs"/>
              </a:rPr>
              <a:t>2 through 6 involve the use of parity bits. Therefore, when a single strip is</a:t>
            </a:r>
          </a:p>
          <a:p>
            <a:r>
              <a:rPr lang="en-US" sz="1200" b="0" kern="1200" baseline="0" dirty="0">
                <a:solidFill>
                  <a:schemeClr val="tx1"/>
                </a:solidFill>
                <a:latin typeface="+mn-lt"/>
                <a:ea typeface="+mn-ea"/>
                <a:cs typeface="+mn-cs"/>
              </a:rPr>
              <a:t>updated, the array management software must first compute and update the</a:t>
            </a:r>
          </a:p>
          <a:p>
            <a:r>
              <a:rPr lang="en-US" sz="1200" b="0" kern="1200" baseline="0" dirty="0">
                <a:solidFill>
                  <a:schemeClr val="tx1"/>
                </a:solidFill>
                <a:latin typeface="+mn-lt"/>
                <a:ea typeface="+mn-ea"/>
                <a:cs typeface="+mn-cs"/>
              </a:rPr>
              <a:t>parity bits as well as updating the actual strip in question.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Recovery from a failure is simple. When a drive fails, the data may still be</a:t>
            </a:r>
          </a:p>
          <a:p>
            <a:r>
              <a:rPr lang="en-US" sz="1200" b="0" kern="1200" baseline="0" dirty="0">
                <a:solidFill>
                  <a:schemeClr val="tx1"/>
                </a:solidFill>
                <a:latin typeface="+mn-lt"/>
                <a:ea typeface="+mn-ea"/>
                <a:cs typeface="+mn-cs"/>
              </a:rPr>
              <a:t>accessed from the second drive.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principal disadvantage of RAID 1 is the cost; it requires twice the disk</a:t>
            </a:r>
          </a:p>
          <a:p>
            <a:r>
              <a:rPr lang="en-US" sz="1200" b="0" kern="1200" baseline="0" dirty="0">
                <a:solidFill>
                  <a:schemeClr val="tx1"/>
                </a:solidFill>
                <a:latin typeface="+mn-lt"/>
                <a:ea typeface="+mn-ea"/>
                <a:cs typeface="+mn-cs"/>
              </a:rPr>
              <a:t>space of the logical disk that it supports. Because of that, a RAID 1 configuration</a:t>
            </a:r>
          </a:p>
          <a:p>
            <a:r>
              <a:rPr lang="en-US" sz="1200" b="0" kern="1200" baseline="0" dirty="0">
                <a:solidFill>
                  <a:schemeClr val="tx1"/>
                </a:solidFill>
                <a:latin typeface="+mn-lt"/>
                <a:ea typeface="+mn-ea"/>
                <a:cs typeface="+mn-cs"/>
              </a:rPr>
              <a:t>is likely to be limited to drives that store system software and data and other highly</a:t>
            </a:r>
          </a:p>
          <a:p>
            <a:r>
              <a:rPr lang="en-US" sz="1200" b="0" kern="1200" baseline="0" dirty="0">
                <a:solidFill>
                  <a:schemeClr val="tx1"/>
                </a:solidFill>
                <a:latin typeface="+mn-lt"/>
                <a:ea typeface="+mn-ea"/>
                <a:cs typeface="+mn-cs"/>
              </a:rPr>
              <a:t>critical files. In these cases, RAID 1 provides real-time backup of all data so that in</a:t>
            </a:r>
          </a:p>
          <a:p>
            <a:r>
              <a:rPr lang="en-US" sz="1200" b="0" kern="1200" baseline="0" dirty="0">
                <a:solidFill>
                  <a:schemeClr val="tx1"/>
                </a:solidFill>
                <a:latin typeface="+mn-lt"/>
                <a:ea typeface="+mn-ea"/>
                <a:cs typeface="+mn-cs"/>
              </a:rPr>
              <a:t>the event of a disk failure, all of the critical data is still immediately available.</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transaction-oriented environment, RAID 1 can achieve high I/O request</a:t>
            </a:r>
          </a:p>
          <a:p>
            <a:r>
              <a:rPr lang="en-US" sz="1200" kern="1200" baseline="0" dirty="0">
                <a:solidFill>
                  <a:schemeClr val="tx1"/>
                </a:solidFill>
                <a:latin typeface="+mn-lt"/>
                <a:ea typeface="+mn-ea"/>
                <a:cs typeface="+mn-cs"/>
              </a:rPr>
              <a:t>rates if the bulk of the requests are reads. In this situation, the performance of RAID</a:t>
            </a:r>
          </a:p>
          <a:p>
            <a:r>
              <a:rPr lang="en-US" sz="1200" kern="1200" baseline="0" dirty="0">
                <a:solidFill>
                  <a:schemeClr val="tx1"/>
                </a:solidFill>
                <a:latin typeface="+mn-lt"/>
                <a:ea typeface="+mn-ea"/>
                <a:cs typeface="+mn-cs"/>
              </a:rPr>
              <a:t>1 can approach double of that of RAID 0. However, if a substantial fraction of the I/O</a:t>
            </a:r>
          </a:p>
          <a:p>
            <a:r>
              <a:rPr lang="en-US" sz="1200" kern="1200" baseline="0" dirty="0">
                <a:solidFill>
                  <a:schemeClr val="tx1"/>
                </a:solidFill>
                <a:latin typeface="+mn-lt"/>
                <a:ea typeface="+mn-ea"/>
                <a:cs typeface="+mn-cs"/>
              </a:rPr>
              <a:t>requests are write requests, then there may be no significant performance gain over</a:t>
            </a:r>
          </a:p>
          <a:p>
            <a:r>
              <a:rPr lang="en-US" sz="1200" kern="1200" baseline="0" dirty="0">
                <a:solidFill>
                  <a:schemeClr val="tx1"/>
                </a:solidFill>
                <a:latin typeface="+mn-lt"/>
                <a:ea typeface="+mn-ea"/>
                <a:cs typeface="+mn-cs"/>
              </a:rPr>
              <a:t>RAID 0. RAID 1 may also provide improved performance over RAID 0 for data</a:t>
            </a:r>
          </a:p>
          <a:p>
            <a:r>
              <a:rPr lang="en-US" sz="1200" kern="1200" baseline="0" dirty="0">
                <a:solidFill>
                  <a:schemeClr val="tx1"/>
                </a:solidFill>
                <a:latin typeface="+mn-lt"/>
                <a:ea typeface="+mn-ea"/>
                <a:cs typeface="+mn-cs"/>
              </a:rPr>
              <a:t>transfer intensive applications with a high percentage of reads. Improvement occurs</a:t>
            </a:r>
          </a:p>
          <a:p>
            <a:r>
              <a:rPr lang="en-US" sz="1200" kern="1200" baseline="0" dirty="0">
                <a:solidFill>
                  <a:schemeClr val="tx1"/>
                </a:solidFill>
                <a:latin typeface="+mn-lt"/>
                <a:ea typeface="+mn-ea"/>
                <a:cs typeface="+mn-cs"/>
              </a:rPr>
              <a:t>if the application can split each read request so that both disk members participate.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1137718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RAID levels 2 and 3 make use of a parallel access technique. In a parallel access</a:t>
            </a:r>
          </a:p>
          <a:p>
            <a:r>
              <a:rPr lang="en-US" sz="1200" kern="1200" baseline="0" dirty="0">
                <a:solidFill>
                  <a:schemeClr val="tx1"/>
                </a:solidFill>
                <a:latin typeface="+mn-lt"/>
                <a:ea typeface="+mn-ea"/>
                <a:cs typeface="+mn-cs"/>
              </a:rPr>
              <a:t>array, all member disks participate in the execution of every I/O request. Typically,</a:t>
            </a:r>
          </a:p>
          <a:p>
            <a:r>
              <a:rPr lang="en-US" sz="1200" kern="1200" baseline="0" dirty="0">
                <a:solidFill>
                  <a:schemeClr val="tx1"/>
                </a:solidFill>
                <a:latin typeface="+mn-lt"/>
                <a:ea typeface="+mn-ea"/>
                <a:cs typeface="+mn-cs"/>
              </a:rPr>
              <a:t>the spindles of the individual drives are synchronized so that each disk head is in the</a:t>
            </a:r>
          </a:p>
          <a:p>
            <a:r>
              <a:rPr lang="en-US" sz="1200" kern="1200" baseline="0" dirty="0">
                <a:solidFill>
                  <a:schemeClr val="tx1"/>
                </a:solidFill>
                <a:latin typeface="+mn-lt"/>
                <a:ea typeface="+mn-ea"/>
                <a:cs typeface="+mn-cs"/>
              </a:rPr>
              <a:t>same position on each disk at any given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in the other RAID schemes, data striping is used. In the case of RAID 2</a:t>
            </a:r>
          </a:p>
          <a:p>
            <a:r>
              <a:rPr lang="en-US" sz="1200" kern="1200" baseline="0" dirty="0">
                <a:solidFill>
                  <a:schemeClr val="tx1"/>
                </a:solidFill>
                <a:latin typeface="+mn-lt"/>
                <a:ea typeface="+mn-ea"/>
                <a:cs typeface="+mn-cs"/>
              </a:rPr>
              <a:t>and 3, the strips are very small, often as small as a single byte or word. With RAID 2,</a:t>
            </a:r>
          </a:p>
          <a:p>
            <a:r>
              <a:rPr lang="en-US" sz="1200" kern="1200" baseline="0" dirty="0">
                <a:solidFill>
                  <a:schemeClr val="tx1"/>
                </a:solidFill>
                <a:latin typeface="+mn-lt"/>
                <a:ea typeface="+mn-ea"/>
                <a:cs typeface="+mn-cs"/>
              </a:rPr>
              <a:t>an error-correcting code is calculated across corresponding bits on each data disk,</a:t>
            </a:r>
          </a:p>
          <a:p>
            <a:r>
              <a:rPr lang="en-US" sz="1200" kern="1200" baseline="0" dirty="0">
                <a:solidFill>
                  <a:schemeClr val="tx1"/>
                </a:solidFill>
                <a:latin typeface="+mn-lt"/>
                <a:ea typeface="+mn-ea"/>
                <a:cs typeface="+mn-cs"/>
              </a:rPr>
              <a:t>and the bits of the code are stored in the corresponding bit positions on multiple</a:t>
            </a:r>
          </a:p>
          <a:p>
            <a:r>
              <a:rPr lang="en-US" sz="1200" kern="1200" baseline="0" dirty="0">
                <a:solidFill>
                  <a:schemeClr val="tx1"/>
                </a:solidFill>
                <a:latin typeface="+mn-lt"/>
                <a:ea typeface="+mn-ea"/>
                <a:cs typeface="+mn-cs"/>
              </a:rPr>
              <a:t>parity disks. Typically, a Hamming code is used, which is able to correct single-bit</a:t>
            </a:r>
          </a:p>
          <a:p>
            <a:r>
              <a:rPr lang="en-US" sz="1200" kern="1200" baseline="0" dirty="0">
                <a:solidFill>
                  <a:schemeClr val="tx1"/>
                </a:solidFill>
                <a:latin typeface="+mn-lt"/>
                <a:ea typeface="+mn-ea"/>
                <a:cs typeface="+mn-cs"/>
              </a:rPr>
              <a:t>errors and detect double-bit errors.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RAID 2 requires fewer disks than RAID 1, it is still rather costly.</a:t>
            </a:r>
          </a:p>
          <a:p>
            <a:r>
              <a:rPr lang="en-US" sz="1200" kern="1200" baseline="0" dirty="0">
                <a:solidFill>
                  <a:schemeClr val="tx1"/>
                </a:solidFill>
                <a:latin typeface="+mn-lt"/>
                <a:ea typeface="+mn-ea"/>
                <a:cs typeface="+mn-cs"/>
              </a:rPr>
              <a:t>The number of redundant disks is proportional to the log of the number of data</a:t>
            </a:r>
          </a:p>
          <a:p>
            <a:r>
              <a:rPr lang="en-US" sz="1200" kern="1200" baseline="0" dirty="0">
                <a:solidFill>
                  <a:schemeClr val="tx1"/>
                </a:solidFill>
                <a:latin typeface="+mn-lt"/>
                <a:ea typeface="+mn-ea"/>
                <a:cs typeface="+mn-cs"/>
              </a:rPr>
              <a:t>disks. On a single read, all disks are simultaneously accessed. The requested data</a:t>
            </a:r>
          </a:p>
          <a:p>
            <a:r>
              <a:rPr lang="en-US" sz="1200" kern="1200" baseline="0" dirty="0">
                <a:solidFill>
                  <a:schemeClr val="tx1"/>
                </a:solidFill>
                <a:latin typeface="+mn-lt"/>
                <a:ea typeface="+mn-ea"/>
                <a:cs typeface="+mn-cs"/>
              </a:rPr>
              <a:t>and the associated error-correcting code are delivered to the array controller. If</a:t>
            </a:r>
          </a:p>
          <a:p>
            <a:r>
              <a:rPr lang="en-US" sz="1200" kern="1200" baseline="0" dirty="0">
                <a:solidFill>
                  <a:schemeClr val="tx1"/>
                </a:solidFill>
                <a:latin typeface="+mn-lt"/>
                <a:ea typeface="+mn-ea"/>
                <a:cs typeface="+mn-cs"/>
              </a:rPr>
              <a:t>there is a single-bit error, the controller can recognize and correct the error instantly,</a:t>
            </a:r>
          </a:p>
          <a:p>
            <a:r>
              <a:rPr lang="en-US" sz="1200" kern="1200" baseline="0" dirty="0">
                <a:solidFill>
                  <a:schemeClr val="tx1"/>
                </a:solidFill>
                <a:latin typeface="+mn-lt"/>
                <a:ea typeface="+mn-ea"/>
                <a:cs typeface="+mn-cs"/>
              </a:rPr>
              <a:t>so that the read access time is not slowed. On a single write, all data disks and parity</a:t>
            </a:r>
          </a:p>
          <a:p>
            <a:r>
              <a:rPr lang="en-US" sz="1200" kern="1200" baseline="0" dirty="0">
                <a:solidFill>
                  <a:schemeClr val="tx1"/>
                </a:solidFill>
                <a:latin typeface="+mn-lt"/>
                <a:ea typeface="+mn-ea"/>
                <a:cs typeface="+mn-cs"/>
              </a:rPr>
              <a:t>disks must be accessed for the write operation.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RAID 2 would only be an effective choice in an environment in which many</a:t>
            </a:r>
          </a:p>
          <a:p>
            <a:r>
              <a:rPr lang="en-US" sz="1200" kern="1200" baseline="0" dirty="0">
                <a:solidFill>
                  <a:schemeClr val="tx1"/>
                </a:solidFill>
                <a:latin typeface="+mn-lt"/>
                <a:ea typeface="+mn-ea"/>
                <a:cs typeface="+mn-cs"/>
              </a:rPr>
              <a:t>disk errors occur. Given the high reliability of individual disks and disk drives,</a:t>
            </a:r>
          </a:p>
          <a:p>
            <a:r>
              <a:rPr lang="en-US" sz="1200" kern="1200" baseline="0" dirty="0">
                <a:solidFill>
                  <a:schemeClr val="tx1"/>
                </a:solidFill>
                <a:latin typeface="+mn-lt"/>
                <a:ea typeface="+mn-ea"/>
                <a:cs typeface="+mn-cs"/>
              </a:rPr>
              <a:t>RAID 2 is overkill and is not implemented.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413416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RAID 3 is organized in a similar fashion to RAID 2. The difference is that RAID 3</a:t>
            </a:r>
          </a:p>
          <a:p>
            <a:r>
              <a:rPr lang="en-US" sz="1200" kern="1200" baseline="0" dirty="0">
                <a:solidFill>
                  <a:schemeClr val="tx1"/>
                </a:solidFill>
                <a:latin typeface="+mn-lt"/>
                <a:ea typeface="+mn-ea"/>
                <a:cs typeface="+mn-cs"/>
              </a:rPr>
              <a:t>requires only a single redundant disk, no matter how large the disk array. RAID 3</a:t>
            </a:r>
          </a:p>
          <a:p>
            <a:r>
              <a:rPr lang="en-US" sz="1200" kern="1200" baseline="0" dirty="0">
                <a:solidFill>
                  <a:schemeClr val="tx1"/>
                </a:solidFill>
                <a:latin typeface="+mn-lt"/>
                <a:ea typeface="+mn-ea"/>
                <a:cs typeface="+mn-cs"/>
              </a:rPr>
              <a:t>employs parallel access, with data distributed in small strips. Instead of an error correcting</a:t>
            </a:r>
          </a:p>
          <a:p>
            <a:r>
              <a:rPr lang="en-US" sz="1200" kern="1200" baseline="0" dirty="0">
                <a:solidFill>
                  <a:schemeClr val="tx1"/>
                </a:solidFill>
                <a:latin typeface="+mn-lt"/>
                <a:ea typeface="+mn-ea"/>
                <a:cs typeface="+mn-cs"/>
              </a:rPr>
              <a:t>code, a simple parity bit is computed for the set of individual bits in the</a:t>
            </a:r>
          </a:p>
          <a:p>
            <a:r>
              <a:rPr lang="en-US" sz="1200" kern="1200" baseline="0" dirty="0">
                <a:solidFill>
                  <a:schemeClr val="tx1"/>
                </a:solidFill>
                <a:latin typeface="+mn-lt"/>
                <a:ea typeface="+mn-ea"/>
                <a:cs typeface="+mn-cs"/>
              </a:rPr>
              <a:t>same position on all of the data disks.</a:t>
            </a:r>
          </a:p>
          <a:p>
            <a:endParaRPr lang="en-US" sz="1200" b="1"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 In the event of a drive failure, the parity drive is accessed and data</a:t>
            </a:r>
          </a:p>
          <a:p>
            <a:r>
              <a:rPr lang="en-US" sz="1200" b="0" kern="1200" baseline="0" dirty="0">
                <a:solidFill>
                  <a:schemeClr val="tx1"/>
                </a:solidFill>
                <a:latin typeface="+mn-lt"/>
                <a:ea typeface="+mn-ea"/>
                <a:cs typeface="+mn-cs"/>
              </a:rPr>
              <a:t>is reconstructed from the remaining devices. Once the failed drive is replaced, the</a:t>
            </a:r>
          </a:p>
          <a:p>
            <a:r>
              <a:rPr lang="en-US" sz="1200" b="0" kern="1200" baseline="0" dirty="0">
                <a:solidFill>
                  <a:schemeClr val="tx1"/>
                </a:solidFill>
                <a:latin typeface="+mn-lt"/>
                <a:ea typeface="+mn-ea"/>
                <a:cs typeface="+mn-cs"/>
              </a:rPr>
              <a:t>missing data can be restored on the new drive and operation resumed.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the event of a disk failure, all of the data are still available in what is referred</a:t>
            </a:r>
          </a:p>
          <a:p>
            <a:r>
              <a:rPr lang="en-US" sz="1200" b="0" kern="1200" baseline="0" dirty="0">
                <a:solidFill>
                  <a:schemeClr val="tx1"/>
                </a:solidFill>
                <a:latin typeface="+mn-lt"/>
                <a:ea typeface="+mn-ea"/>
                <a:cs typeface="+mn-cs"/>
              </a:rPr>
              <a:t>to as reduced mode. In this mode, for reads, the missing data are regenerated on the</a:t>
            </a:r>
          </a:p>
          <a:p>
            <a:r>
              <a:rPr lang="en-US" sz="1200" b="0" kern="1200" baseline="0" dirty="0">
                <a:solidFill>
                  <a:schemeClr val="tx1"/>
                </a:solidFill>
                <a:latin typeface="+mn-lt"/>
                <a:ea typeface="+mn-ea"/>
                <a:cs typeface="+mn-cs"/>
              </a:rPr>
              <a:t>fly using the exclusive-OR calculation. When data are written to a reduced RAID 3</a:t>
            </a:r>
          </a:p>
          <a:p>
            <a:r>
              <a:rPr lang="en-US" sz="1200" b="0" kern="1200" baseline="0" dirty="0">
                <a:solidFill>
                  <a:schemeClr val="tx1"/>
                </a:solidFill>
                <a:latin typeface="+mn-lt"/>
                <a:ea typeface="+mn-ea"/>
                <a:cs typeface="+mn-cs"/>
              </a:rPr>
              <a:t>array, consistency of the parity must be maintained for later regeneration. Return to</a:t>
            </a:r>
          </a:p>
          <a:p>
            <a:r>
              <a:rPr lang="en-US" sz="1200" b="0" kern="1200" baseline="0" dirty="0">
                <a:solidFill>
                  <a:schemeClr val="tx1"/>
                </a:solidFill>
                <a:latin typeface="+mn-lt"/>
                <a:ea typeface="+mn-ea"/>
                <a:cs typeface="+mn-cs"/>
              </a:rPr>
              <a:t>full operation requires that the failed disk be replaced and the entire contents of the</a:t>
            </a:r>
          </a:p>
          <a:p>
            <a:r>
              <a:rPr lang="en-US" sz="1200" b="0" kern="1200" baseline="0" dirty="0">
                <a:solidFill>
                  <a:schemeClr val="tx1"/>
                </a:solidFill>
                <a:latin typeface="+mn-lt"/>
                <a:ea typeface="+mn-ea"/>
                <a:cs typeface="+mn-cs"/>
              </a:rPr>
              <a:t>failed disk be regenerated on the new disk.</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Because data are striped in very small strips, RAID 3 can achieve</a:t>
            </a:r>
          </a:p>
          <a:p>
            <a:r>
              <a:rPr lang="en-US" sz="1200" b="0" kern="1200" baseline="0" dirty="0">
                <a:solidFill>
                  <a:schemeClr val="tx1"/>
                </a:solidFill>
                <a:latin typeface="+mn-lt"/>
                <a:ea typeface="+mn-ea"/>
                <a:cs typeface="+mn-cs"/>
              </a:rPr>
              <a:t>very high data transfer rates. Any I/O request will involve the parallel transfer of</a:t>
            </a:r>
          </a:p>
          <a:p>
            <a:r>
              <a:rPr lang="en-US" sz="1200" b="0" kern="1200" baseline="0" dirty="0">
                <a:solidFill>
                  <a:schemeClr val="tx1"/>
                </a:solidFill>
                <a:latin typeface="+mn-lt"/>
                <a:ea typeface="+mn-ea"/>
                <a:cs typeface="+mn-cs"/>
              </a:rPr>
              <a:t>data from all of the data disks. For large transfers, the performance improvement is</a:t>
            </a:r>
          </a:p>
          <a:p>
            <a:r>
              <a:rPr lang="en-US" sz="1200" b="0" kern="1200" baseline="0" dirty="0">
                <a:solidFill>
                  <a:schemeClr val="tx1"/>
                </a:solidFill>
                <a:latin typeface="+mn-lt"/>
                <a:ea typeface="+mn-ea"/>
                <a:cs typeface="+mn-cs"/>
              </a:rPr>
              <a:t>especially noticeable. On the other hand, only one I/O request can be executed at a</a:t>
            </a:r>
          </a:p>
          <a:p>
            <a:r>
              <a:rPr lang="en-US" sz="1200" b="0" kern="1200" baseline="0" dirty="0">
                <a:solidFill>
                  <a:schemeClr val="tx1"/>
                </a:solidFill>
                <a:latin typeface="+mn-lt"/>
                <a:ea typeface="+mn-ea"/>
                <a:cs typeface="+mn-cs"/>
              </a:rPr>
              <a:t>time. Thus, in </a:t>
            </a:r>
            <a:r>
              <a:rPr lang="en-US" sz="1200" kern="1200" baseline="0" dirty="0">
                <a:solidFill>
                  <a:schemeClr val="tx1"/>
                </a:solidFill>
                <a:latin typeface="+mn-lt"/>
                <a:ea typeface="+mn-ea"/>
                <a:cs typeface="+mn-cs"/>
              </a:rPr>
              <a:t>a transaction-oriented environment, performance suffers.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2864584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RAID levels 4 through 6 make use of an independent access technique. In an independent</a:t>
            </a:r>
          </a:p>
          <a:p>
            <a:r>
              <a:rPr lang="en-US" sz="1200" kern="1200" baseline="0" dirty="0">
                <a:solidFill>
                  <a:schemeClr val="tx1"/>
                </a:solidFill>
                <a:latin typeface="+mn-lt"/>
                <a:ea typeface="+mn-ea"/>
                <a:cs typeface="+mn-cs"/>
              </a:rPr>
              <a:t>access array, each member disk operates independently, so that separate</a:t>
            </a:r>
          </a:p>
          <a:p>
            <a:r>
              <a:rPr lang="en-US" sz="1200" kern="1200" baseline="0" dirty="0">
                <a:solidFill>
                  <a:schemeClr val="tx1"/>
                </a:solidFill>
                <a:latin typeface="+mn-lt"/>
                <a:ea typeface="+mn-ea"/>
                <a:cs typeface="+mn-cs"/>
              </a:rPr>
              <a:t>I/O requests can be satisfied in parallel. Because of this, independent access arrays</a:t>
            </a:r>
          </a:p>
          <a:p>
            <a:r>
              <a:rPr lang="en-US" sz="1200" kern="1200" baseline="0" dirty="0">
                <a:solidFill>
                  <a:schemeClr val="tx1"/>
                </a:solidFill>
                <a:latin typeface="+mn-lt"/>
                <a:ea typeface="+mn-ea"/>
                <a:cs typeface="+mn-cs"/>
              </a:rPr>
              <a:t>are more suitable for applications that require high I/O request rates and are relatively</a:t>
            </a:r>
          </a:p>
          <a:p>
            <a:r>
              <a:rPr lang="en-US" sz="1200" kern="1200" baseline="0" dirty="0">
                <a:solidFill>
                  <a:schemeClr val="tx1"/>
                </a:solidFill>
                <a:latin typeface="+mn-lt"/>
                <a:ea typeface="+mn-ea"/>
                <a:cs typeface="+mn-cs"/>
              </a:rPr>
              <a:t>less suited for applications that require high data transfer rates.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in the other RAID schemes, data striping is used. In the case of RAID</a:t>
            </a:r>
          </a:p>
          <a:p>
            <a:r>
              <a:rPr lang="en-US" sz="1200" kern="1200" baseline="0" dirty="0">
                <a:solidFill>
                  <a:schemeClr val="tx1"/>
                </a:solidFill>
                <a:latin typeface="+mn-lt"/>
                <a:ea typeface="+mn-ea"/>
                <a:cs typeface="+mn-cs"/>
              </a:rPr>
              <a:t>4 through 6, the strips are relatively large. With RAID 4, a bit-by-bit parity strip</a:t>
            </a:r>
          </a:p>
          <a:p>
            <a:r>
              <a:rPr lang="en-US" sz="1200" kern="1200" baseline="0" dirty="0">
                <a:solidFill>
                  <a:schemeClr val="tx1"/>
                </a:solidFill>
                <a:latin typeface="+mn-lt"/>
                <a:ea typeface="+mn-ea"/>
                <a:cs typeface="+mn-cs"/>
              </a:rPr>
              <a:t>is calculated across corresponding strips on each data disk, and the parity bits are</a:t>
            </a:r>
          </a:p>
          <a:p>
            <a:r>
              <a:rPr lang="en-US" sz="1200" kern="1200" baseline="0" dirty="0">
                <a:solidFill>
                  <a:schemeClr val="tx1"/>
                </a:solidFill>
                <a:latin typeface="+mn-lt"/>
                <a:ea typeface="+mn-ea"/>
                <a:cs typeface="+mn-cs"/>
              </a:rPr>
              <a:t>stored in the corresponding strip on the parity 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RAID 4 involves a write penalty when an I/O write request of small size is performed.</a:t>
            </a:r>
          </a:p>
          <a:p>
            <a:r>
              <a:rPr lang="en-US" sz="1200" kern="1200" baseline="0" dirty="0">
                <a:solidFill>
                  <a:schemeClr val="tx1"/>
                </a:solidFill>
                <a:latin typeface="+mn-lt"/>
                <a:ea typeface="+mn-ea"/>
                <a:cs typeface="+mn-cs"/>
              </a:rPr>
              <a:t>Each time that a write occurs, the array management software must update</a:t>
            </a:r>
          </a:p>
          <a:p>
            <a:r>
              <a:rPr lang="en-US" sz="1200" kern="1200" baseline="0" dirty="0">
                <a:solidFill>
                  <a:schemeClr val="tx1"/>
                </a:solidFill>
                <a:latin typeface="+mn-lt"/>
                <a:ea typeface="+mn-ea"/>
                <a:cs typeface="+mn-cs"/>
              </a:rPr>
              <a:t>not only the user data but also the corresponding parity bits</a:t>
            </a:r>
          </a:p>
          <a:p>
            <a:r>
              <a:rPr lang="en-US" sz="1200" kern="1200" baseline="0" dirty="0">
                <a:solidFill>
                  <a:schemeClr val="tx1"/>
                </a:solidFill>
                <a:latin typeface="+mn-lt"/>
                <a:ea typeface="+mn-ea"/>
                <a:cs typeface="+mn-cs"/>
              </a:rPr>
              <a:t>To calculate the new parity, the array management software must read the old</a:t>
            </a:r>
          </a:p>
          <a:p>
            <a:r>
              <a:rPr lang="en-US" sz="1200" kern="1200" baseline="0" dirty="0">
                <a:solidFill>
                  <a:schemeClr val="tx1"/>
                </a:solidFill>
                <a:latin typeface="+mn-lt"/>
                <a:ea typeface="+mn-ea"/>
                <a:cs typeface="+mn-cs"/>
              </a:rPr>
              <a:t>user strip and the old parity strip. Then it can update these two strips with the new</a:t>
            </a:r>
          </a:p>
          <a:p>
            <a:r>
              <a:rPr lang="en-US" sz="1200" kern="1200" baseline="0" dirty="0">
                <a:solidFill>
                  <a:schemeClr val="tx1"/>
                </a:solidFill>
                <a:latin typeface="+mn-lt"/>
                <a:ea typeface="+mn-ea"/>
                <a:cs typeface="+mn-cs"/>
              </a:rPr>
              <a:t>data and the newly calculated parity. Thus, each strip write involves two reads and</a:t>
            </a:r>
          </a:p>
          <a:p>
            <a:r>
              <a:rPr lang="en-US" sz="1200" kern="1200" baseline="0" dirty="0">
                <a:solidFill>
                  <a:schemeClr val="tx1"/>
                </a:solidFill>
                <a:latin typeface="+mn-lt"/>
                <a:ea typeface="+mn-ea"/>
                <a:cs typeface="+mn-cs"/>
              </a:rPr>
              <a:t>two writes.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a larger size I/O write that involves strips on all disk drives, parity</a:t>
            </a:r>
          </a:p>
          <a:p>
            <a:r>
              <a:rPr lang="en-US" sz="1200" kern="1200" baseline="0" dirty="0">
                <a:solidFill>
                  <a:schemeClr val="tx1"/>
                </a:solidFill>
                <a:latin typeface="+mn-lt"/>
                <a:ea typeface="+mn-ea"/>
                <a:cs typeface="+mn-cs"/>
              </a:rPr>
              <a:t>is easily computed by calculation using only the new data bits. Thus, the parity drive</a:t>
            </a:r>
          </a:p>
          <a:p>
            <a:r>
              <a:rPr lang="en-US" sz="1200" kern="1200" baseline="0" dirty="0">
                <a:solidFill>
                  <a:schemeClr val="tx1"/>
                </a:solidFill>
                <a:latin typeface="+mn-lt"/>
                <a:ea typeface="+mn-ea"/>
                <a:cs typeface="+mn-cs"/>
              </a:rPr>
              <a:t>can be updated in parallel with the data drives and there are no extra reads or writes.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any case, every write operation must involve the parity disk, which therefore</a:t>
            </a:r>
          </a:p>
          <a:p>
            <a:r>
              <a:rPr lang="en-US" sz="1200" kern="1200" baseline="0" dirty="0">
                <a:solidFill>
                  <a:schemeClr val="tx1"/>
                </a:solidFill>
                <a:latin typeface="+mn-lt"/>
                <a:ea typeface="+mn-ea"/>
                <a:cs typeface="+mn-cs"/>
              </a:rPr>
              <a:t>can become a bottleneck.</a:t>
            </a:r>
            <a:endParaRPr lang="en-NZ" dirty="0"/>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912968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RAID 5 is organized in a similar fashion to RAID 4. The difference is that RAID</a:t>
            </a:r>
          </a:p>
          <a:p>
            <a:r>
              <a:rPr lang="en-US" sz="1200" kern="1200" baseline="0" dirty="0">
                <a:solidFill>
                  <a:schemeClr val="tx1"/>
                </a:solidFill>
                <a:latin typeface="+mn-lt"/>
                <a:ea typeface="+mn-ea"/>
                <a:cs typeface="+mn-cs"/>
              </a:rPr>
              <a:t>5 distributes the parity strips across all disks. A typical allocation is a round-robin</a:t>
            </a:r>
          </a:p>
          <a:p>
            <a:r>
              <a:rPr lang="en-US" sz="1200" kern="1200" baseline="0" dirty="0">
                <a:solidFill>
                  <a:schemeClr val="tx1"/>
                </a:solidFill>
                <a:latin typeface="+mn-lt"/>
                <a:ea typeface="+mn-ea"/>
                <a:cs typeface="+mn-cs"/>
              </a:rPr>
              <a:t>scheme, as illustrated in Figure 11.8f . For an </a:t>
            </a:r>
            <a:r>
              <a:rPr lang="en-US" sz="1200" i="1" kern="1200" baseline="0" dirty="0">
                <a:solidFill>
                  <a:schemeClr val="tx1"/>
                </a:solidFill>
                <a:latin typeface="+mn-lt"/>
                <a:ea typeface="+mn-ea"/>
                <a:cs typeface="+mn-cs"/>
              </a:rPr>
              <a:t>n -disk array, the parity strip is on a</a:t>
            </a:r>
          </a:p>
          <a:p>
            <a:r>
              <a:rPr lang="en-US" sz="1200" kern="1200" baseline="0" dirty="0">
                <a:solidFill>
                  <a:schemeClr val="tx1"/>
                </a:solidFill>
                <a:latin typeface="+mn-lt"/>
                <a:ea typeface="+mn-ea"/>
                <a:cs typeface="+mn-cs"/>
              </a:rPr>
              <a:t>different disk for the first </a:t>
            </a:r>
            <a:r>
              <a:rPr lang="en-US" sz="1200" i="1" kern="1200" baseline="0" dirty="0">
                <a:solidFill>
                  <a:schemeClr val="tx1"/>
                </a:solidFill>
                <a:latin typeface="+mn-lt"/>
                <a:ea typeface="+mn-ea"/>
                <a:cs typeface="+mn-cs"/>
              </a:rPr>
              <a:t>n stripes, and the pattern then repeats.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distribution of parity strips across all drives avoids the potential I/O</a:t>
            </a:r>
          </a:p>
          <a:p>
            <a:r>
              <a:rPr lang="en-US" sz="1200" kern="1200" baseline="0" dirty="0">
                <a:solidFill>
                  <a:schemeClr val="tx1"/>
                </a:solidFill>
                <a:latin typeface="+mn-lt"/>
                <a:ea typeface="+mn-ea"/>
                <a:cs typeface="+mn-cs"/>
              </a:rPr>
              <a:t>bottleneck of the single parity disk found in RAID 4. Further, RAID 5 has the</a:t>
            </a:r>
          </a:p>
          <a:p>
            <a:r>
              <a:rPr lang="en-US" sz="1200" kern="1200" baseline="0" dirty="0">
                <a:solidFill>
                  <a:schemeClr val="tx1"/>
                </a:solidFill>
                <a:latin typeface="+mn-lt"/>
                <a:ea typeface="+mn-ea"/>
                <a:cs typeface="+mn-cs"/>
              </a:rPr>
              <a:t>characteristic that the loss of any one disk does not result in data loss.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848209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RAID 6 was introduced in a subsequent paper by the Berkeley researchers</a:t>
            </a:r>
          </a:p>
          <a:p>
            <a:r>
              <a:rPr lang="en-US" sz="1200" kern="1200" baseline="0" dirty="0">
                <a:solidFill>
                  <a:schemeClr val="tx1"/>
                </a:solidFill>
                <a:latin typeface="+mn-lt"/>
                <a:ea typeface="+mn-ea"/>
                <a:cs typeface="+mn-cs"/>
              </a:rPr>
              <a:t>[KATZ89]. In the RAID 6 scheme, two different parity calculations are carried out</a:t>
            </a:r>
          </a:p>
          <a:p>
            <a:r>
              <a:rPr lang="en-US" sz="1200" kern="1200" baseline="0" dirty="0">
                <a:solidFill>
                  <a:schemeClr val="tx1"/>
                </a:solidFill>
                <a:latin typeface="+mn-lt"/>
                <a:ea typeface="+mn-ea"/>
                <a:cs typeface="+mn-cs"/>
              </a:rPr>
              <a:t>and stored in separate blocks on different disks. Thus, a RAID 6 array whose user</a:t>
            </a:r>
          </a:p>
          <a:p>
            <a:r>
              <a:rPr lang="en-US" sz="1200" kern="1200" baseline="0" dirty="0">
                <a:solidFill>
                  <a:schemeClr val="tx1"/>
                </a:solidFill>
                <a:latin typeface="+mn-lt"/>
                <a:ea typeface="+mn-ea"/>
                <a:cs typeface="+mn-cs"/>
              </a:rPr>
              <a:t>data require </a:t>
            </a:r>
            <a:r>
              <a:rPr lang="en-US" sz="1200" i="1" kern="1200" baseline="0" dirty="0">
                <a:solidFill>
                  <a:schemeClr val="tx1"/>
                </a:solidFill>
                <a:latin typeface="+mn-lt"/>
                <a:ea typeface="+mn-ea"/>
                <a:cs typeface="+mn-cs"/>
              </a:rPr>
              <a:t>N disks consists of N + 2 disks.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11.8g illustrates the scheme. P and Q are two different data check algorithms.</a:t>
            </a:r>
          </a:p>
          <a:p>
            <a:r>
              <a:rPr lang="en-US" sz="1200" kern="1200" baseline="0" dirty="0">
                <a:solidFill>
                  <a:schemeClr val="tx1"/>
                </a:solidFill>
                <a:latin typeface="+mn-lt"/>
                <a:ea typeface="+mn-ea"/>
                <a:cs typeface="+mn-cs"/>
              </a:rPr>
              <a:t>One of the two is the exclusive-OR calculation used in RAID 4 and 5. But</a:t>
            </a:r>
          </a:p>
          <a:p>
            <a:r>
              <a:rPr lang="en-US" sz="1200" kern="1200" baseline="0" dirty="0">
                <a:solidFill>
                  <a:schemeClr val="tx1"/>
                </a:solidFill>
                <a:latin typeface="+mn-lt"/>
                <a:ea typeface="+mn-ea"/>
                <a:cs typeface="+mn-cs"/>
              </a:rPr>
              <a:t>the other is an independent data check algorithm. This makes it possible to regenerate</a:t>
            </a:r>
          </a:p>
          <a:p>
            <a:r>
              <a:rPr lang="en-US" sz="1200" kern="1200" baseline="0" dirty="0">
                <a:solidFill>
                  <a:schemeClr val="tx1"/>
                </a:solidFill>
                <a:latin typeface="+mn-lt"/>
                <a:ea typeface="+mn-ea"/>
                <a:cs typeface="+mn-cs"/>
              </a:rPr>
              <a:t>data even if two disks containing user data fail.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advantage of RAID 6 is that it provides extremely high data availability.</a:t>
            </a:r>
          </a:p>
          <a:p>
            <a:r>
              <a:rPr lang="en-US" sz="1200" kern="1200" baseline="0" dirty="0">
                <a:solidFill>
                  <a:schemeClr val="tx1"/>
                </a:solidFill>
                <a:latin typeface="+mn-lt"/>
                <a:ea typeface="+mn-ea"/>
                <a:cs typeface="+mn-cs"/>
              </a:rPr>
              <a:t>Three disks would have to fail within the MTTR (mean time to repair) interval to</a:t>
            </a:r>
          </a:p>
          <a:p>
            <a:r>
              <a:rPr lang="en-US" sz="1200" kern="1200" baseline="0" dirty="0">
                <a:solidFill>
                  <a:schemeClr val="tx1"/>
                </a:solidFill>
                <a:latin typeface="+mn-lt"/>
                <a:ea typeface="+mn-ea"/>
                <a:cs typeface="+mn-cs"/>
              </a:rPr>
              <a:t>cause data to be lost. On the other hand, RAID 6 incurs a substantial write penalty,</a:t>
            </a:r>
          </a:p>
          <a:p>
            <a:r>
              <a:rPr lang="en-US" sz="1200" kern="1200" baseline="0" dirty="0">
                <a:solidFill>
                  <a:schemeClr val="tx1"/>
                </a:solidFill>
                <a:latin typeface="+mn-lt"/>
                <a:ea typeface="+mn-ea"/>
                <a:cs typeface="+mn-cs"/>
              </a:rPr>
              <a:t>because each write affects two parity blocks. Performance benchmarks [EISC07]</a:t>
            </a:r>
          </a:p>
          <a:p>
            <a:r>
              <a:rPr lang="en-US" sz="1200" kern="1200" baseline="0" dirty="0">
                <a:solidFill>
                  <a:schemeClr val="tx1"/>
                </a:solidFill>
                <a:latin typeface="+mn-lt"/>
                <a:ea typeface="+mn-ea"/>
                <a:cs typeface="+mn-cs"/>
              </a:rPr>
              <a:t>show a RAID 6 controller can suffer more than a 30% drop in overall write performance</a:t>
            </a:r>
          </a:p>
          <a:p>
            <a:r>
              <a:rPr lang="en-US" sz="1200" kern="1200" baseline="0" dirty="0">
                <a:solidFill>
                  <a:schemeClr val="tx1"/>
                </a:solidFill>
                <a:latin typeface="+mn-lt"/>
                <a:ea typeface="+mn-ea"/>
                <a:cs typeface="+mn-cs"/>
              </a:rPr>
              <a:t>compared with a RAID 5 implementation. RAID 5 and RAID 6 read</a:t>
            </a:r>
          </a:p>
          <a:p>
            <a:r>
              <a:rPr lang="en-US" sz="1200" kern="1200" baseline="0" dirty="0">
                <a:solidFill>
                  <a:schemeClr val="tx1"/>
                </a:solidFill>
                <a:latin typeface="+mn-lt"/>
                <a:ea typeface="+mn-ea"/>
                <a:cs typeface="+mn-cs"/>
              </a:rPr>
              <a:t>performance is comparable.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Of the seven RAID levels described, only four are commonly used: RAID</a:t>
            </a:r>
          </a:p>
          <a:p>
            <a:r>
              <a:rPr lang="en-US" sz="1200" kern="1200" baseline="0" dirty="0">
                <a:solidFill>
                  <a:schemeClr val="tx1"/>
                </a:solidFill>
                <a:latin typeface="+mn-lt"/>
                <a:ea typeface="+mn-ea"/>
                <a:cs typeface="+mn-cs"/>
              </a:rPr>
              <a:t>levels 0, 1, 5, and 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1633193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Section 1.6 and Appendix 1A, we summarized the principles of cache memory.</a:t>
            </a:r>
          </a:p>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cache memory is usually used to apply to a memory that is smaller and</a:t>
            </a:r>
          </a:p>
          <a:p>
            <a:r>
              <a:rPr lang="en-US" sz="1200" kern="1200" baseline="0" dirty="0">
                <a:solidFill>
                  <a:schemeClr val="tx1"/>
                </a:solidFill>
                <a:latin typeface="+mn-lt"/>
                <a:ea typeface="+mn-ea"/>
                <a:cs typeface="+mn-cs"/>
              </a:rPr>
              <a:t>faster than main memory and that is interposed between main memory and the</a:t>
            </a:r>
          </a:p>
          <a:p>
            <a:r>
              <a:rPr lang="en-US" sz="1200" kern="1200" baseline="0" dirty="0">
                <a:solidFill>
                  <a:schemeClr val="tx1"/>
                </a:solidFill>
                <a:latin typeface="+mn-lt"/>
                <a:ea typeface="+mn-ea"/>
                <a:cs typeface="+mn-cs"/>
              </a:rPr>
              <a:t>processor. Such a cache memory reduces average memory access time by exploiting</a:t>
            </a:r>
          </a:p>
          <a:p>
            <a:r>
              <a:rPr lang="en-US" sz="1200" kern="1200" baseline="0" dirty="0">
                <a:solidFill>
                  <a:schemeClr val="tx1"/>
                </a:solidFill>
                <a:latin typeface="+mn-lt"/>
                <a:ea typeface="+mn-ea"/>
                <a:cs typeface="+mn-cs"/>
              </a:rPr>
              <a:t>the principle of locality.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same principle can be applied to disk memory. Specifically, a disk cache</a:t>
            </a:r>
          </a:p>
          <a:p>
            <a:r>
              <a:rPr lang="en-US" sz="1200" kern="1200" baseline="0" dirty="0">
                <a:solidFill>
                  <a:schemeClr val="tx1"/>
                </a:solidFill>
                <a:latin typeface="+mn-lt"/>
                <a:ea typeface="+mn-ea"/>
                <a:cs typeface="+mn-cs"/>
              </a:rPr>
              <a:t>is a buffer in main memory for disk sectors. The cache contains a copy of some of</a:t>
            </a:r>
          </a:p>
          <a:p>
            <a:r>
              <a:rPr lang="en-US" sz="1200" kern="1200" baseline="0" dirty="0">
                <a:solidFill>
                  <a:schemeClr val="tx1"/>
                </a:solidFill>
                <a:latin typeface="+mn-lt"/>
                <a:ea typeface="+mn-ea"/>
                <a:cs typeface="+mn-cs"/>
              </a:rPr>
              <a:t>the sectors on the disk. When an I/O request is made for a particular sector, a check</a:t>
            </a:r>
          </a:p>
          <a:p>
            <a:r>
              <a:rPr lang="en-US" sz="1200" kern="1200" baseline="0" dirty="0">
                <a:solidFill>
                  <a:schemeClr val="tx1"/>
                </a:solidFill>
                <a:latin typeface="+mn-lt"/>
                <a:ea typeface="+mn-ea"/>
                <a:cs typeface="+mn-cs"/>
              </a:rPr>
              <a:t>is made to determine if the sector is in the disk cache. If so, the request is satisfied</a:t>
            </a:r>
          </a:p>
          <a:p>
            <a:r>
              <a:rPr lang="en-US" sz="1200" kern="1200" baseline="0" dirty="0">
                <a:solidFill>
                  <a:schemeClr val="tx1"/>
                </a:solidFill>
                <a:latin typeface="+mn-lt"/>
                <a:ea typeface="+mn-ea"/>
                <a:cs typeface="+mn-cs"/>
              </a:rPr>
              <a:t>via the cache. If not, the requested sector is read into the disk cache from the disk.</a:t>
            </a:r>
          </a:p>
          <a:p>
            <a:r>
              <a:rPr lang="en-US" sz="1200" kern="1200" baseline="0" dirty="0">
                <a:solidFill>
                  <a:schemeClr val="tx1"/>
                </a:solidFill>
                <a:latin typeface="+mn-lt"/>
                <a:ea typeface="+mn-ea"/>
                <a:cs typeface="+mn-cs"/>
              </a:rPr>
              <a:t>Because of the phenomenon of locality of reference, when a block of data is fetched</a:t>
            </a:r>
          </a:p>
          <a:p>
            <a:r>
              <a:rPr lang="en-US" sz="1200" kern="1200" baseline="0" dirty="0">
                <a:solidFill>
                  <a:schemeClr val="tx1"/>
                </a:solidFill>
                <a:latin typeface="+mn-lt"/>
                <a:ea typeface="+mn-ea"/>
                <a:cs typeface="+mn-cs"/>
              </a:rPr>
              <a:t>into the cache to satisfy a single I/O request, it is likely that there will be future</a:t>
            </a:r>
          </a:p>
          <a:p>
            <a:r>
              <a:rPr lang="en-US" sz="1200" kern="1200" baseline="0" dirty="0">
                <a:solidFill>
                  <a:schemeClr val="tx1"/>
                </a:solidFill>
                <a:latin typeface="+mn-lt"/>
                <a:ea typeface="+mn-ea"/>
                <a:cs typeface="+mn-cs"/>
              </a:rPr>
              <a:t>references to that same block.</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417119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Several design issues are of interest. First, when an I/O request is satisfied from the</a:t>
            </a:r>
          </a:p>
          <a:p>
            <a:r>
              <a:rPr lang="en-US" sz="1200" kern="1200" baseline="0" dirty="0">
                <a:solidFill>
                  <a:schemeClr val="tx1"/>
                </a:solidFill>
                <a:latin typeface="+mn-lt"/>
                <a:ea typeface="+mn-ea"/>
                <a:cs typeface="+mn-cs"/>
              </a:rPr>
              <a:t>disk cache, the data in the disk cache must be delivered to the requesting process.</a:t>
            </a:r>
          </a:p>
          <a:p>
            <a:r>
              <a:rPr lang="en-US" sz="1200" kern="1200" baseline="0" dirty="0">
                <a:solidFill>
                  <a:schemeClr val="tx1"/>
                </a:solidFill>
                <a:latin typeface="+mn-lt"/>
                <a:ea typeface="+mn-ea"/>
                <a:cs typeface="+mn-cs"/>
              </a:rPr>
              <a:t>This can be done either by transferring the block of data within main memory</a:t>
            </a:r>
          </a:p>
          <a:p>
            <a:r>
              <a:rPr lang="en-US" sz="1200" kern="1200" baseline="0" dirty="0">
                <a:solidFill>
                  <a:schemeClr val="tx1"/>
                </a:solidFill>
                <a:latin typeface="+mn-lt"/>
                <a:ea typeface="+mn-ea"/>
                <a:cs typeface="+mn-cs"/>
              </a:rPr>
              <a:t>from the disk cache to memory assigned to the user process or simply by using</a:t>
            </a:r>
          </a:p>
          <a:p>
            <a:r>
              <a:rPr lang="en-US" sz="1200" kern="1200" baseline="0" dirty="0">
                <a:solidFill>
                  <a:schemeClr val="tx1"/>
                </a:solidFill>
                <a:latin typeface="+mn-lt"/>
                <a:ea typeface="+mn-ea"/>
                <a:cs typeface="+mn-cs"/>
              </a:rPr>
              <a:t>a shared memory capability and passing a pointer to the appropriate slot in the</a:t>
            </a:r>
          </a:p>
          <a:p>
            <a:r>
              <a:rPr lang="en-US" sz="1200" kern="1200" baseline="0" dirty="0">
                <a:solidFill>
                  <a:schemeClr val="tx1"/>
                </a:solidFill>
                <a:latin typeface="+mn-lt"/>
                <a:ea typeface="+mn-ea"/>
                <a:cs typeface="+mn-cs"/>
              </a:rPr>
              <a:t>disk cache. The latter approach saves the time of a memory-to-memory transfer</a:t>
            </a:r>
          </a:p>
          <a:p>
            <a:r>
              <a:rPr lang="en-US" sz="1200" kern="1200" baseline="0" dirty="0">
                <a:solidFill>
                  <a:schemeClr val="tx1"/>
                </a:solidFill>
                <a:latin typeface="+mn-lt"/>
                <a:ea typeface="+mn-ea"/>
                <a:cs typeface="+mn-cs"/>
              </a:rPr>
              <a:t>and also allows shared access by other processes using the readers/writers model</a:t>
            </a:r>
          </a:p>
          <a:p>
            <a:r>
              <a:rPr lang="en-US" sz="1200" kern="1200" baseline="0" dirty="0">
                <a:solidFill>
                  <a:schemeClr val="tx1"/>
                </a:solidFill>
                <a:latin typeface="+mn-lt"/>
                <a:ea typeface="+mn-ea"/>
                <a:cs typeface="+mn-cs"/>
              </a:rPr>
              <a:t>described in Chapter 5.</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second design issue has to do with the replacement strategy. When a new</a:t>
            </a:r>
          </a:p>
          <a:p>
            <a:r>
              <a:rPr lang="en-US" sz="1200" kern="1200" baseline="0" dirty="0">
                <a:solidFill>
                  <a:schemeClr val="tx1"/>
                </a:solidFill>
                <a:latin typeface="+mn-lt"/>
                <a:ea typeface="+mn-ea"/>
                <a:cs typeface="+mn-cs"/>
              </a:rPr>
              <a:t>sector is brought into the disk cache, one of the existing blocks must be replaced.</a:t>
            </a:r>
          </a:p>
          <a:p>
            <a:r>
              <a:rPr lang="en-US" sz="1200" kern="1200" baseline="0" dirty="0">
                <a:solidFill>
                  <a:schemeClr val="tx1"/>
                </a:solidFill>
                <a:latin typeface="+mn-lt"/>
                <a:ea typeface="+mn-ea"/>
                <a:cs typeface="+mn-cs"/>
              </a:rPr>
              <a:t>This is the identical problem presented in Chapter 8; there the requirement was for</a:t>
            </a:r>
          </a:p>
          <a:p>
            <a:r>
              <a:rPr lang="en-US" sz="1200" kern="1200" baseline="0" dirty="0">
                <a:solidFill>
                  <a:schemeClr val="tx1"/>
                </a:solidFill>
                <a:latin typeface="+mn-lt"/>
                <a:ea typeface="+mn-ea"/>
                <a:cs typeface="+mn-cs"/>
              </a:rPr>
              <a:t>a page replacement algorithm. A number of algorithms have been tried. The most</a:t>
            </a:r>
          </a:p>
          <a:p>
            <a:r>
              <a:rPr lang="en-US" sz="1200" kern="1200" baseline="0" dirty="0">
                <a:solidFill>
                  <a:schemeClr val="tx1"/>
                </a:solidFill>
                <a:latin typeface="+mn-lt"/>
                <a:ea typeface="+mn-ea"/>
                <a:cs typeface="+mn-cs"/>
              </a:rPr>
              <a:t>commonly used algorithm is least recently used (LRU): Replace that block that has</a:t>
            </a:r>
          </a:p>
          <a:p>
            <a:r>
              <a:rPr lang="en-US" sz="1200" kern="1200" baseline="0" dirty="0">
                <a:solidFill>
                  <a:schemeClr val="tx1"/>
                </a:solidFill>
                <a:latin typeface="+mn-lt"/>
                <a:ea typeface="+mn-ea"/>
                <a:cs typeface="+mn-cs"/>
              </a:rPr>
              <a:t>been in the cache longest with no reference to it. Logically, the cache consists of</a:t>
            </a:r>
          </a:p>
          <a:p>
            <a:r>
              <a:rPr lang="en-US" sz="1200" kern="1200" baseline="0" dirty="0">
                <a:solidFill>
                  <a:schemeClr val="tx1"/>
                </a:solidFill>
                <a:latin typeface="+mn-lt"/>
                <a:ea typeface="+mn-ea"/>
                <a:cs typeface="+mn-cs"/>
              </a:rPr>
              <a:t>a stack of blocks, with the most recently referenced block on the top of the stack.</a:t>
            </a:r>
          </a:p>
          <a:p>
            <a:r>
              <a:rPr lang="en-US" sz="1200" kern="1200" baseline="0" dirty="0">
                <a:solidFill>
                  <a:schemeClr val="tx1"/>
                </a:solidFill>
                <a:latin typeface="+mn-lt"/>
                <a:ea typeface="+mn-ea"/>
                <a:cs typeface="+mn-cs"/>
              </a:rPr>
              <a:t>When a block in the cache is referenced, it is moved from its existing position on the</a:t>
            </a:r>
          </a:p>
          <a:p>
            <a:r>
              <a:rPr lang="en-US" sz="1200" kern="1200" baseline="0" dirty="0">
                <a:solidFill>
                  <a:schemeClr val="tx1"/>
                </a:solidFill>
                <a:latin typeface="+mn-lt"/>
                <a:ea typeface="+mn-ea"/>
                <a:cs typeface="+mn-cs"/>
              </a:rPr>
              <a:t> stack to the top of the stack. When a block is brought in from secondary memory,</a:t>
            </a:r>
          </a:p>
          <a:p>
            <a:r>
              <a:rPr lang="en-US" sz="1200" kern="1200" baseline="0" dirty="0">
                <a:solidFill>
                  <a:schemeClr val="tx1"/>
                </a:solidFill>
                <a:latin typeface="+mn-lt"/>
                <a:ea typeface="+mn-ea"/>
                <a:cs typeface="+mn-cs"/>
              </a:rPr>
              <a:t>remove the block that is on the bottom of the stack and push the incoming block</a:t>
            </a:r>
          </a:p>
          <a:p>
            <a:r>
              <a:rPr lang="en-US" sz="1200" kern="1200" baseline="0" dirty="0">
                <a:solidFill>
                  <a:schemeClr val="tx1"/>
                </a:solidFill>
                <a:latin typeface="+mn-lt"/>
                <a:ea typeface="+mn-ea"/>
                <a:cs typeface="+mn-cs"/>
              </a:rPr>
              <a:t>onto the top of the stack. Naturally, it is not necessary actually to move these blocks</a:t>
            </a:r>
          </a:p>
          <a:p>
            <a:r>
              <a:rPr lang="en-US" sz="1200" kern="1200" baseline="0" dirty="0">
                <a:solidFill>
                  <a:schemeClr val="tx1"/>
                </a:solidFill>
                <a:latin typeface="+mn-lt"/>
                <a:ea typeface="+mn-ea"/>
                <a:cs typeface="+mn-cs"/>
              </a:rPr>
              <a:t>around in main memory; a stack of pointers can be associated with the cache.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87544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Another possibility is </a:t>
            </a:r>
            <a:r>
              <a:rPr lang="en-US" sz="1200" b="1" kern="1200" baseline="0" dirty="0">
                <a:solidFill>
                  <a:schemeClr val="tx1"/>
                </a:solidFill>
                <a:latin typeface="+mn-lt"/>
                <a:ea typeface="+mn-ea"/>
                <a:cs typeface="+mn-cs"/>
              </a:rPr>
              <a:t>least frequently used (LFU) : </a:t>
            </a:r>
            <a:r>
              <a:rPr lang="en-US" sz="1200" b="0" kern="1200" baseline="0" dirty="0">
                <a:solidFill>
                  <a:schemeClr val="tx1"/>
                </a:solidFill>
                <a:latin typeface="+mn-lt"/>
                <a:ea typeface="+mn-ea"/>
                <a:cs typeface="+mn-cs"/>
              </a:rPr>
              <a:t>Replace that block in the</a:t>
            </a:r>
          </a:p>
          <a:p>
            <a:r>
              <a:rPr lang="en-US" sz="1200" kern="1200" baseline="0" dirty="0">
                <a:solidFill>
                  <a:schemeClr val="tx1"/>
                </a:solidFill>
                <a:latin typeface="+mn-lt"/>
                <a:ea typeface="+mn-ea"/>
                <a:cs typeface="+mn-cs"/>
              </a:rPr>
              <a:t>set that has experienced the fewest references. LFU could be implemented by associating</a:t>
            </a:r>
          </a:p>
          <a:p>
            <a:r>
              <a:rPr lang="en-US" sz="1200" kern="1200" baseline="0" dirty="0">
                <a:solidFill>
                  <a:schemeClr val="tx1"/>
                </a:solidFill>
                <a:latin typeface="+mn-lt"/>
                <a:ea typeface="+mn-ea"/>
                <a:cs typeface="+mn-cs"/>
              </a:rPr>
              <a:t>a counter with each block. When a block is brought in, it is assigned a count</a:t>
            </a:r>
          </a:p>
          <a:p>
            <a:r>
              <a:rPr lang="en-US" sz="1200" kern="1200" baseline="0" dirty="0">
                <a:solidFill>
                  <a:schemeClr val="tx1"/>
                </a:solidFill>
                <a:latin typeface="+mn-lt"/>
                <a:ea typeface="+mn-ea"/>
                <a:cs typeface="+mn-cs"/>
              </a:rPr>
              <a:t>of 1; with each reference to the block, its count is incremented by 1. When replacement</a:t>
            </a:r>
          </a:p>
          <a:p>
            <a:r>
              <a:rPr lang="en-US" sz="1200" kern="1200" baseline="0" dirty="0">
                <a:solidFill>
                  <a:schemeClr val="tx1"/>
                </a:solidFill>
                <a:latin typeface="+mn-lt"/>
                <a:ea typeface="+mn-ea"/>
                <a:cs typeface="+mn-cs"/>
              </a:rPr>
              <a:t>is required, the block with the smallest count is selected. Intuitively, it might</a:t>
            </a:r>
          </a:p>
          <a:p>
            <a:r>
              <a:rPr lang="en-US" sz="1200" kern="1200" baseline="0" dirty="0">
                <a:solidFill>
                  <a:schemeClr val="tx1"/>
                </a:solidFill>
                <a:latin typeface="+mn-lt"/>
                <a:ea typeface="+mn-ea"/>
                <a:cs typeface="+mn-cs"/>
              </a:rPr>
              <a:t>seem that LFU is more appropriate than LRU because LFU makes use of more</a:t>
            </a:r>
          </a:p>
          <a:p>
            <a:r>
              <a:rPr lang="en-US" sz="1200" kern="1200" baseline="0" dirty="0">
                <a:solidFill>
                  <a:schemeClr val="tx1"/>
                </a:solidFill>
                <a:latin typeface="+mn-lt"/>
                <a:ea typeface="+mn-ea"/>
                <a:cs typeface="+mn-cs"/>
              </a:rPr>
              <a:t>pertinent information about each block in the selection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simple LFU algorithm has the following problem. It may be that certain</a:t>
            </a:r>
          </a:p>
          <a:p>
            <a:r>
              <a:rPr lang="en-US" sz="1200" kern="1200" baseline="0" dirty="0">
                <a:solidFill>
                  <a:schemeClr val="tx1"/>
                </a:solidFill>
                <a:latin typeface="+mn-lt"/>
                <a:ea typeface="+mn-ea"/>
                <a:cs typeface="+mn-cs"/>
              </a:rPr>
              <a:t>blocks are referenced relatively infrequently overall, but when they are referenced,</a:t>
            </a:r>
          </a:p>
          <a:p>
            <a:r>
              <a:rPr lang="en-US" sz="1200" kern="1200" baseline="0" dirty="0">
                <a:solidFill>
                  <a:schemeClr val="tx1"/>
                </a:solidFill>
                <a:latin typeface="+mn-lt"/>
                <a:ea typeface="+mn-ea"/>
                <a:cs typeface="+mn-cs"/>
              </a:rPr>
              <a:t>there are short intervals of repeated references due to locality, thus building up</a:t>
            </a:r>
          </a:p>
          <a:p>
            <a:r>
              <a:rPr lang="en-US" sz="1200" kern="1200" baseline="0" dirty="0">
                <a:solidFill>
                  <a:schemeClr val="tx1"/>
                </a:solidFill>
                <a:latin typeface="+mn-lt"/>
                <a:ea typeface="+mn-ea"/>
                <a:cs typeface="+mn-cs"/>
              </a:rPr>
              <a:t>high reference counts. After such an interval is over, the reference count may be</a:t>
            </a:r>
          </a:p>
          <a:p>
            <a:r>
              <a:rPr lang="en-US" sz="1200" kern="1200" baseline="0" dirty="0">
                <a:solidFill>
                  <a:schemeClr val="tx1"/>
                </a:solidFill>
                <a:latin typeface="+mn-lt"/>
                <a:ea typeface="+mn-ea"/>
                <a:cs typeface="+mn-cs"/>
              </a:rPr>
              <a:t>misleading and not reflect the probability that the block will soon be referenced</a:t>
            </a:r>
          </a:p>
          <a:p>
            <a:r>
              <a:rPr lang="en-US" sz="1200" kern="1200" baseline="0" dirty="0">
                <a:solidFill>
                  <a:schemeClr val="tx1"/>
                </a:solidFill>
                <a:latin typeface="+mn-lt"/>
                <a:ea typeface="+mn-ea"/>
                <a:cs typeface="+mn-cs"/>
              </a:rPr>
              <a:t>again. Thus, the effect of locality may actually cause the LFU algorithm to make</a:t>
            </a:r>
          </a:p>
          <a:p>
            <a:r>
              <a:rPr lang="en-US" sz="1200" kern="1200" baseline="0" dirty="0">
                <a:solidFill>
                  <a:schemeClr val="tx1"/>
                </a:solidFill>
                <a:latin typeface="+mn-lt"/>
                <a:ea typeface="+mn-ea"/>
                <a:cs typeface="+mn-cs"/>
              </a:rPr>
              <a:t>poor replacement choices.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497186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To overcome this difficulty with LFU, a technique known as frequency-based</a:t>
            </a:r>
          </a:p>
          <a:p>
            <a:r>
              <a:rPr lang="en-US" sz="1200" kern="1200" baseline="0" dirty="0">
                <a:solidFill>
                  <a:schemeClr val="tx1"/>
                </a:solidFill>
                <a:latin typeface="+mn-lt"/>
                <a:ea typeface="+mn-ea"/>
                <a:cs typeface="+mn-cs"/>
              </a:rPr>
              <a:t>replacement is proposed in [ROBI90]. For clarity, let us first consider a simplified</a:t>
            </a:r>
          </a:p>
          <a:p>
            <a:r>
              <a:rPr lang="en-US" sz="1200" kern="1200" baseline="0" dirty="0">
                <a:solidFill>
                  <a:schemeClr val="tx1"/>
                </a:solidFill>
                <a:latin typeface="+mn-lt"/>
                <a:ea typeface="+mn-ea"/>
                <a:cs typeface="+mn-cs"/>
              </a:rPr>
              <a:t>version, illustrated in Figure 11.9a . The blocks are logically organized in a stack, as</a:t>
            </a:r>
          </a:p>
          <a:p>
            <a:r>
              <a:rPr lang="en-US" sz="1200" kern="1200" baseline="0" dirty="0">
                <a:solidFill>
                  <a:schemeClr val="tx1"/>
                </a:solidFill>
                <a:latin typeface="+mn-lt"/>
                <a:ea typeface="+mn-ea"/>
                <a:cs typeface="+mn-cs"/>
              </a:rPr>
              <a:t>with the LRU algorithm. A certain portion of the top part of the stack is designated</a:t>
            </a:r>
          </a:p>
          <a:p>
            <a:r>
              <a:rPr lang="en-US" sz="1200" kern="1200" baseline="0" dirty="0">
                <a:solidFill>
                  <a:schemeClr val="tx1"/>
                </a:solidFill>
                <a:latin typeface="+mn-lt"/>
                <a:ea typeface="+mn-ea"/>
                <a:cs typeface="+mn-cs"/>
              </a:rPr>
              <a:t>the new section. When there is a cache hit, the referenced block is moved to the top</a:t>
            </a:r>
          </a:p>
          <a:p>
            <a:r>
              <a:rPr lang="en-US" sz="1200" kern="1200" baseline="0" dirty="0">
                <a:solidFill>
                  <a:schemeClr val="tx1"/>
                </a:solidFill>
                <a:latin typeface="+mn-lt"/>
                <a:ea typeface="+mn-ea"/>
                <a:cs typeface="+mn-cs"/>
              </a:rPr>
              <a:t>of the stack. If the block was already in the new section, its reference count is not</a:t>
            </a:r>
          </a:p>
          <a:p>
            <a:r>
              <a:rPr lang="en-US" sz="1200" kern="1200" baseline="0" dirty="0">
                <a:solidFill>
                  <a:schemeClr val="tx1"/>
                </a:solidFill>
                <a:latin typeface="+mn-lt"/>
                <a:ea typeface="+mn-ea"/>
                <a:cs typeface="+mn-cs"/>
              </a:rPr>
              <a:t>incremented; otherwise it is incremented by 1. Given a sufficiently large new section,</a:t>
            </a:r>
          </a:p>
          <a:p>
            <a:r>
              <a:rPr lang="en-US" sz="1200" kern="1200" baseline="0" dirty="0">
                <a:solidFill>
                  <a:schemeClr val="tx1"/>
                </a:solidFill>
                <a:latin typeface="+mn-lt"/>
                <a:ea typeface="+mn-ea"/>
                <a:cs typeface="+mn-cs"/>
              </a:rPr>
              <a:t>this results in the reference counts for blocks that are repeatedly re-referenced</a:t>
            </a:r>
          </a:p>
          <a:p>
            <a:r>
              <a:rPr lang="en-US" sz="1200" kern="1200" baseline="0" dirty="0">
                <a:solidFill>
                  <a:schemeClr val="tx1"/>
                </a:solidFill>
                <a:latin typeface="+mn-lt"/>
                <a:ea typeface="+mn-ea"/>
                <a:cs typeface="+mn-cs"/>
              </a:rPr>
              <a:t>within a short interval remaining unchanged. On a miss, the block with the smallest</a:t>
            </a:r>
          </a:p>
          <a:p>
            <a:r>
              <a:rPr lang="en-US" sz="1200" kern="1200" baseline="0" dirty="0">
                <a:solidFill>
                  <a:schemeClr val="tx1"/>
                </a:solidFill>
                <a:latin typeface="+mn-lt"/>
                <a:ea typeface="+mn-ea"/>
                <a:cs typeface="+mn-cs"/>
              </a:rPr>
              <a:t>reference count that is not in the new section is chosen for replacement; the least</a:t>
            </a:r>
          </a:p>
          <a:p>
            <a:r>
              <a:rPr lang="en-US" sz="1200" kern="1200" baseline="0" dirty="0">
                <a:solidFill>
                  <a:schemeClr val="tx1"/>
                </a:solidFill>
                <a:latin typeface="+mn-lt"/>
                <a:ea typeface="+mn-ea"/>
                <a:cs typeface="+mn-cs"/>
              </a:rPr>
              <a:t>recently used such block is chosen in the event of a tie.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authors report </a:t>
            </a:r>
            <a:r>
              <a:rPr lang="en-US" sz="1200" b="0" kern="1200" baseline="0" dirty="0">
                <a:solidFill>
                  <a:schemeClr val="tx1"/>
                </a:solidFill>
                <a:latin typeface="+mn-lt"/>
                <a:ea typeface="+mn-ea"/>
                <a:cs typeface="+mn-cs"/>
              </a:rPr>
              <a:t>that this strategy achieved only slight improvement over</a:t>
            </a:r>
          </a:p>
          <a:p>
            <a:r>
              <a:rPr lang="en-US" sz="1200" b="0" kern="1200" baseline="0" dirty="0">
                <a:solidFill>
                  <a:schemeClr val="tx1"/>
                </a:solidFill>
                <a:latin typeface="+mn-lt"/>
                <a:ea typeface="+mn-ea"/>
                <a:cs typeface="+mn-cs"/>
              </a:rPr>
              <a:t>LRU. The problem is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On a cache miss, a new block is brought into the new section, with a count of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count remains at 1 as long as the block remains in the new section.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Eventually the block ages out of the new section, with its count still at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If the block is not now re-referenced fairly quickly, it is very likely to be</a:t>
            </a:r>
          </a:p>
          <a:p>
            <a:r>
              <a:rPr lang="en-US" sz="1200" kern="1200" baseline="0" dirty="0">
                <a:solidFill>
                  <a:schemeClr val="tx1"/>
                </a:solidFill>
                <a:latin typeface="+mn-lt"/>
                <a:ea typeface="+mn-ea"/>
                <a:cs typeface="+mn-cs"/>
              </a:rPr>
              <a:t>replaced because it necessarily has the smallest reference count of those blocks</a:t>
            </a:r>
          </a:p>
          <a:p>
            <a:r>
              <a:rPr lang="en-US" sz="1200" kern="1200" baseline="0" dirty="0">
                <a:solidFill>
                  <a:schemeClr val="tx1"/>
                </a:solidFill>
                <a:latin typeface="+mn-lt"/>
                <a:ea typeface="+mn-ea"/>
                <a:cs typeface="+mn-cs"/>
              </a:rPr>
              <a:t>that are not in the new section. In other words, there does not seem to be a</a:t>
            </a:r>
          </a:p>
          <a:p>
            <a:r>
              <a:rPr lang="en-US" sz="1200" kern="1200" baseline="0" dirty="0">
                <a:solidFill>
                  <a:schemeClr val="tx1"/>
                </a:solidFill>
                <a:latin typeface="+mn-lt"/>
                <a:ea typeface="+mn-ea"/>
                <a:cs typeface="+mn-cs"/>
              </a:rPr>
              <a:t>sufficiently long interval for blocks aging out of the new section to build up</a:t>
            </a:r>
          </a:p>
          <a:p>
            <a:r>
              <a:rPr lang="en-US" sz="1200" kern="1200" baseline="0" dirty="0">
                <a:solidFill>
                  <a:schemeClr val="tx1"/>
                </a:solidFill>
                <a:latin typeface="+mn-lt"/>
                <a:ea typeface="+mn-ea"/>
                <a:cs typeface="+mn-cs"/>
              </a:rPr>
              <a:t>their reference counts even if they were relatively frequently referenced.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further refinement addresses this problem: Divide the stack into three</a:t>
            </a:r>
          </a:p>
          <a:p>
            <a:r>
              <a:rPr lang="en-US" sz="1200" kern="1200" baseline="0" dirty="0">
                <a:solidFill>
                  <a:schemeClr val="tx1"/>
                </a:solidFill>
                <a:latin typeface="+mn-lt"/>
                <a:ea typeface="+mn-ea"/>
                <a:cs typeface="+mn-cs"/>
              </a:rPr>
              <a:t>sections: new, middle, and old ( Figure 11.9b ). As before, reference counts are not</a:t>
            </a:r>
          </a:p>
          <a:p>
            <a:r>
              <a:rPr lang="en-US" sz="1200" kern="1200" baseline="0" dirty="0">
                <a:solidFill>
                  <a:schemeClr val="tx1"/>
                </a:solidFill>
                <a:latin typeface="+mn-lt"/>
                <a:ea typeface="+mn-ea"/>
                <a:cs typeface="+mn-cs"/>
              </a:rPr>
              <a:t>incremented on blocks in the new section. However, only blocks in the old section</a:t>
            </a:r>
          </a:p>
          <a:p>
            <a:r>
              <a:rPr lang="en-US" sz="1200" kern="1200" baseline="0" dirty="0">
                <a:solidFill>
                  <a:schemeClr val="tx1"/>
                </a:solidFill>
                <a:latin typeface="+mn-lt"/>
                <a:ea typeface="+mn-ea"/>
                <a:cs typeface="+mn-cs"/>
              </a:rPr>
              <a:t>are eligible for replacement. Assuming a sufficiently large middle section, this allows</a:t>
            </a:r>
          </a:p>
          <a:p>
            <a:r>
              <a:rPr lang="en-US" sz="1200" kern="1200" baseline="0" dirty="0">
                <a:solidFill>
                  <a:schemeClr val="tx1"/>
                </a:solidFill>
                <a:latin typeface="+mn-lt"/>
                <a:ea typeface="+mn-ea"/>
                <a:cs typeface="+mn-cs"/>
              </a:rPr>
              <a:t>relatively frequently referenced blocks a chance to build up their reference counts</a:t>
            </a:r>
          </a:p>
          <a:p>
            <a:r>
              <a:rPr lang="en-US" sz="1200" kern="1200" baseline="0" dirty="0">
                <a:solidFill>
                  <a:schemeClr val="tx1"/>
                </a:solidFill>
                <a:latin typeface="+mn-lt"/>
                <a:ea typeface="+mn-ea"/>
                <a:cs typeface="+mn-cs"/>
              </a:rPr>
              <a:t>before becoming eligible for replacement. Simulation studies by the authors indicate</a:t>
            </a:r>
          </a:p>
          <a:p>
            <a:r>
              <a:rPr lang="en-US" sz="1200" kern="1200" baseline="0" dirty="0">
                <a:solidFill>
                  <a:schemeClr val="tx1"/>
                </a:solidFill>
                <a:latin typeface="+mn-lt"/>
                <a:ea typeface="+mn-ea"/>
                <a:cs typeface="+mn-cs"/>
              </a:rPr>
              <a:t>that this refined policy is significantly better than simple LRU or LFU.</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Regardless of the particular replacement strategy, the replacement can take</a:t>
            </a:r>
          </a:p>
          <a:p>
            <a:r>
              <a:rPr lang="en-US" sz="1200" kern="1200" baseline="0" dirty="0">
                <a:solidFill>
                  <a:schemeClr val="tx1"/>
                </a:solidFill>
                <a:latin typeface="+mn-lt"/>
                <a:ea typeface="+mn-ea"/>
                <a:cs typeface="+mn-cs"/>
              </a:rPr>
              <a:t>place on demand or preplanned. In the former case, a sector is replaced only when</a:t>
            </a:r>
          </a:p>
          <a:p>
            <a:r>
              <a:rPr lang="en-US" sz="1200" kern="1200" baseline="0" dirty="0">
                <a:solidFill>
                  <a:schemeClr val="tx1"/>
                </a:solidFill>
                <a:latin typeface="+mn-lt"/>
                <a:ea typeface="+mn-ea"/>
                <a:cs typeface="+mn-cs"/>
              </a:rPr>
              <a:t>the slot is needed. In the latter case, a number of slots are released at a time. The</a:t>
            </a:r>
          </a:p>
          <a:p>
            <a:r>
              <a:rPr lang="en-US" sz="1200" kern="1200" baseline="0" dirty="0">
                <a:solidFill>
                  <a:schemeClr val="tx1"/>
                </a:solidFill>
                <a:latin typeface="+mn-lt"/>
                <a:ea typeface="+mn-ea"/>
                <a:cs typeface="+mn-cs"/>
              </a:rPr>
              <a:t>reason for this latter approach is related to the need to write back sectors. If a sector</a:t>
            </a:r>
          </a:p>
          <a:p>
            <a:r>
              <a:rPr lang="en-US" sz="1200" kern="1200" baseline="0" dirty="0">
                <a:solidFill>
                  <a:schemeClr val="tx1"/>
                </a:solidFill>
                <a:latin typeface="+mn-lt"/>
                <a:ea typeface="+mn-ea"/>
                <a:cs typeface="+mn-cs"/>
              </a:rPr>
              <a:t>is brought into the cache and only read, then when it is replaced, it is not necessary</a:t>
            </a:r>
          </a:p>
          <a:p>
            <a:r>
              <a:rPr lang="en-US" sz="1200" kern="1200" baseline="0" dirty="0">
                <a:solidFill>
                  <a:schemeClr val="tx1"/>
                </a:solidFill>
                <a:latin typeface="+mn-lt"/>
                <a:ea typeface="+mn-ea"/>
                <a:cs typeface="+mn-cs"/>
              </a:rPr>
              <a:t>to write it back out to the disk. However, if the sector has been updated, then it is</a:t>
            </a:r>
          </a:p>
          <a:p>
            <a:r>
              <a:rPr lang="en-US" sz="1200" kern="1200" baseline="0" dirty="0">
                <a:solidFill>
                  <a:schemeClr val="tx1"/>
                </a:solidFill>
                <a:latin typeface="+mn-lt"/>
                <a:ea typeface="+mn-ea"/>
                <a:cs typeface="+mn-cs"/>
              </a:rPr>
              <a:t>necessary to write it back out before replacing it. In this latter case, it makes sense</a:t>
            </a:r>
          </a:p>
          <a:p>
            <a:r>
              <a:rPr lang="en-US" sz="1200" kern="1200" baseline="0" dirty="0">
                <a:solidFill>
                  <a:schemeClr val="tx1"/>
                </a:solidFill>
                <a:latin typeface="+mn-lt"/>
                <a:ea typeface="+mn-ea"/>
                <a:cs typeface="+mn-cs"/>
              </a:rPr>
              <a:t>to cluster the writing and to order the writing to minimize seek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405109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Appendix C summarizes three techniques for performing I/O: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Programmed I/O : </a:t>
            </a:r>
            <a:r>
              <a:rPr lang="en-US" sz="1200" b="0" kern="1200" baseline="0" dirty="0">
                <a:solidFill>
                  <a:schemeClr val="tx1"/>
                </a:solidFill>
                <a:latin typeface="+mn-lt"/>
                <a:ea typeface="+mn-ea"/>
                <a:cs typeface="+mn-cs"/>
              </a:rPr>
              <a:t>The processor issues an I/O command, on behalf of a process,</a:t>
            </a:r>
          </a:p>
          <a:p>
            <a:r>
              <a:rPr lang="en-US" sz="1200" kern="1200" baseline="0" dirty="0">
                <a:solidFill>
                  <a:schemeClr val="tx1"/>
                </a:solidFill>
                <a:latin typeface="+mn-lt"/>
                <a:ea typeface="+mn-ea"/>
                <a:cs typeface="+mn-cs"/>
              </a:rPr>
              <a:t>to an I/O module; that process then busy waits for the operation to be completed</a:t>
            </a:r>
          </a:p>
          <a:p>
            <a:r>
              <a:rPr lang="en-US" sz="1200" kern="1200" baseline="0" dirty="0">
                <a:solidFill>
                  <a:schemeClr val="tx1"/>
                </a:solidFill>
                <a:latin typeface="+mn-lt"/>
                <a:ea typeface="+mn-ea"/>
                <a:cs typeface="+mn-cs"/>
              </a:rPr>
              <a:t>before proceeding.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Interrupt-driven I/O : </a:t>
            </a:r>
            <a:r>
              <a:rPr lang="en-US" sz="1200" b="0" kern="1200" baseline="0" dirty="0">
                <a:solidFill>
                  <a:schemeClr val="tx1"/>
                </a:solidFill>
                <a:latin typeface="+mn-lt"/>
                <a:ea typeface="+mn-ea"/>
                <a:cs typeface="+mn-cs"/>
              </a:rPr>
              <a:t>The processor issues an I/O command on behalf of</a:t>
            </a:r>
          </a:p>
          <a:p>
            <a:r>
              <a:rPr lang="en-US" sz="1200" kern="1200" baseline="0" dirty="0">
                <a:solidFill>
                  <a:schemeClr val="tx1"/>
                </a:solidFill>
                <a:latin typeface="+mn-lt"/>
                <a:ea typeface="+mn-ea"/>
                <a:cs typeface="+mn-cs"/>
              </a:rPr>
              <a:t>a process. There are then two possibilities. If the I/O instruction from the</a:t>
            </a:r>
          </a:p>
          <a:p>
            <a:r>
              <a:rPr lang="en-US" sz="1200" kern="1200" baseline="0" dirty="0">
                <a:solidFill>
                  <a:schemeClr val="tx1"/>
                </a:solidFill>
                <a:latin typeface="+mn-lt"/>
                <a:ea typeface="+mn-ea"/>
                <a:cs typeface="+mn-cs"/>
              </a:rPr>
              <a:t>process is nonblocking, then the processor continues to execute instructions</a:t>
            </a:r>
          </a:p>
          <a:p>
            <a:r>
              <a:rPr lang="en-US" sz="1200" kern="1200" baseline="0" dirty="0">
                <a:solidFill>
                  <a:schemeClr val="tx1"/>
                </a:solidFill>
                <a:latin typeface="+mn-lt"/>
                <a:ea typeface="+mn-ea"/>
                <a:cs typeface="+mn-cs"/>
              </a:rPr>
              <a:t>from the process that issued the I/O command. If the I/O instruction</a:t>
            </a:r>
          </a:p>
          <a:p>
            <a:r>
              <a:rPr lang="en-US" sz="1200" kern="1200" baseline="0" dirty="0">
                <a:solidFill>
                  <a:schemeClr val="tx1"/>
                </a:solidFill>
                <a:latin typeface="+mn-lt"/>
                <a:ea typeface="+mn-ea"/>
                <a:cs typeface="+mn-cs"/>
              </a:rPr>
              <a:t>is blocking, then the next instruction that the processor executes is from</a:t>
            </a:r>
          </a:p>
          <a:p>
            <a:r>
              <a:rPr lang="en-US" sz="1200" kern="1200" baseline="0" dirty="0">
                <a:solidFill>
                  <a:schemeClr val="tx1"/>
                </a:solidFill>
                <a:latin typeface="+mn-lt"/>
                <a:ea typeface="+mn-ea"/>
                <a:cs typeface="+mn-cs"/>
              </a:rPr>
              <a:t>the OS, which will put the current process in a blocked state and schedule</a:t>
            </a:r>
          </a:p>
          <a:p>
            <a:r>
              <a:rPr lang="en-US" sz="1200" kern="1200" baseline="0" dirty="0">
                <a:solidFill>
                  <a:schemeClr val="tx1"/>
                </a:solidFill>
                <a:latin typeface="+mn-lt"/>
                <a:ea typeface="+mn-ea"/>
                <a:cs typeface="+mn-cs"/>
              </a:rPr>
              <a:t>another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Direct memory access (DMA) : </a:t>
            </a:r>
            <a:r>
              <a:rPr lang="en-US" sz="1200" b="0" kern="1200" baseline="0" dirty="0">
                <a:solidFill>
                  <a:schemeClr val="tx1"/>
                </a:solidFill>
                <a:latin typeface="+mn-lt"/>
                <a:ea typeface="+mn-ea"/>
                <a:cs typeface="+mn-cs"/>
              </a:rPr>
              <a:t>A DMA module controls the exchange of data</a:t>
            </a:r>
          </a:p>
          <a:p>
            <a:r>
              <a:rPr lang="en-US" sz="1200" kern="1200" baseline="0" dirty="0">
                <a:solidFill>
                  <a:schemeClr val="tx1"/>
                </a:solidFill>
                <a:latin typeface="+mn-lt"/>
                <a:ea typeface="+mn-ea"/>
                <a:cs typeface="+mn-cs"/>
              </a:rPr>
              <a:t>between main memory and an I/O module. The processor sends a request for</a:t>
            </a:r>
          </a:p>
          <a:p>
            <a:r>
              <a:rPr lang="en-US" sz="1200" kern="1200" baseline="0" dirty="0">
                <a:solidFill>
                  <a:schemeClr val="tx1"/>
                </a:solidFill>
                <a:latin typeface="+mn-lt"/>
                <a:ea typeface="+mn-ea"/>
                <a:cs typeface="+mn-cs"/>
              </a:rPr>
              <a:t>the transfer of a block of data to the DMA module and is interrupted only</a:t>
            </a:r>
          </a:p>
          <a:p>
            <a:r>
              <a:rPr lang="en-US" sz="1200" kern="1200" baseline="0" dirty="0">
                <a:solidFill>
                  <a:schemeClr val="tx1"/>
                </a:solidFill>
                <a:latin typeface="+mn-lt"/>
                <a:ea typeface="+mn-ea"/>
                <a:cs typeface="+mn-cs"/>
              </a:rPr>
              <a:t>after the entire block has been transferred.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325291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same performance considerations discussed in Appendix 1A apply here. The</a:t>
            </a:r>
          </a:p>
          <a:p>
            <a:r>
              <a:rPr lang="en-US" sz="1200" kern="1200" baseline="0" dirty="0">
                <a:solidFill>
                  <a:schemeClr val="tx1"/>
                </a:solidFill>
                <a:latin typeface="+mn-lt"/>
                <a:ea typeface="+mn-ea"/>
                <a:cs typeface="+mn-cs"/>
              </a:rPr>
              <a:t>issue of cache performance reduces itself to a question of whether a given miss ratio</a:t>
            </a:r>
          </a:p>
          <a:p>
            <a:r>
              <a:rPr lang="en-US" sz="1200" kern="1200" baseline="0" dirty="0">
                <a:solidFill>
                  <a:schemeClr val="tx1"/>
                </a:solidFill>
                <a:latin typeface="+mn-lt"/>
                <a:ea typeface="+mn-ea"/>
                <a:cs typeface="+mn-cs"/>
              </a:rPr>
              <a:t>can be achieved. This will depend on the locality behavior of the disk references,</a:t>
            </a:r>
          </a:p>
          <a:p>
            <a:r>
              <a:rPr lang="en-US" sz="1200" kern="1200" baseline="0" dirty="0">
                <a:solidFill>
                  <a:schemeClr val="tx1"/>
                </a:solidFill>
                <a:latin typeface="+mn-lt"/>
                <a:ea typeface="+mn-ea"/>
                <a:cs typeface="+mn-cs"/>
              </a:rPr>
              <a:t>the replacement algorithm, and other design factors. Principally, however, the miss</a:t>
            </a:r>
          </a:p>
          <a:p>
            <a:r>
              <a:rPr lang="en-US" sz="1200" kern="1200" baseline="0" dirty="0">
                <a:solidFill>
                  <a:schemeClr val="tx1"/>
                </a:solidFill>
                <a:latin typeface="+mn-lt"/>
                <a:ea typeface="+mn-ea"/>
                <a:cs typeface="+mn-cs"/>
              </a:rPr>
              <a:t>ratio is a function of the size of the disk cache. Figure 11.10 summarizes results from</a:t>
            </a:r>
          </a:p>
          <a:p>
            <a:r>
              <a:rPr lang="en-US" sz="1200" kern="1200" baseline="0" dirty="0">
                <a:solidFill>
                  <a:schemeClr val="tx1"/>
                </a:solidFill>
                <a:latin typeface="+mn-lt"/>
                <a:ea typeface="+mn-ea"/>
                <a:cs typeface="+mn-cs"/>
              </a:rPr>
              <a:t>several studies using LRU, one for a UNIX system running on a VAX [OUST85]</a:t>
            </a:r>
          </a:p>
          <a:p>
            <a:r>
              <a:rPr lang="en-US" sz="1200" kern="1200" baseline="0" dirty="0">
                <a:solidFill>
                  <a:schemeClr val="tx1"/>
                </a:solidFill>
                <a:latin typeface="+mn-lt"/>
                <a:ea typeface="+mn-ea"/>
                <a:cs typeface="+mn-cs"/>
              </a:rPr>
              <a:t>and one for IBM mainframe operating systems [SMIT85]</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figures appear to show that LRU outperforms the frequency-based replacement</a:t>
            </a:r>
          </a:p>
          <a:p>
            <a:r>
              <a:rPr lang="en-US" sz="1200" kern="1200" baseline="0" dirty="0">
                <a:solidFill>
                  <a:schemeClr val="tx1"/>
                </a:solidFill>
                <a:latin typeface="+mn-lt"/>
                <a:ea typeface="+mn-ea"/>
                <a:cs typeface="+mn-cs"/>
              </a:rPr>
              <a:t>algorithm. However, when identical reference patterns using the same cache</a:t>
            </a:r>
          </a:p>
          <a:p>
            <a:r>
              <a:rPr lang="en-US" sz="1200" kern="1200" baseline="0" dirty="0">
                <a:solidFill>
                  <a:schemeClr val="tx1"/>
                </a:solidFill>
                <a:latin typeface="+mn-lt"/>
                <a:ea typeface="+mn-ea"/>
                <a:cs typeface="+mn-cs"/>
              </a:rPr>
              <a:t>structure are compared, the frequency-based replacement algorithm is superior.</a:t>
            </a:r>
          </a:p>
          <a:p>
            <a:r>
              <a:rPr lang="en-US" sz="1200" kern="1200" baseline="0" dirty="0">
                <a:solidFill>
                  <a:schemeClr val="tx1"/>
                </a:solidFill>
                <a:latin typeface="+mn-lt"/>
                <a:ea typeface="+mn-ea"/>
                <a:cs typeface="+mn-cs"/>
              </a:rPr>
              <a:t>Thus, the exact sequence of reference patterns, plus related design issues such as</a:t>
            </a:r>
          </a:p>
          <a:p>
            <a:r>
              <a:rPr lang="en-US" sz="1200" kern="1200" baseline="0" dirty="0">
                <a:solidFill>
                  <a:schemeClr val="tx1"/>
                </a:solidFill>
                <a:latin typeface="+mn-lt"/>
                <a:ea typeface="+mn-ea"/>
                <a:cs typeface="+mn-cs"/>
              </a:rPr>
              <a:t>block size, will have a profound influence on the performance achieved.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3066879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11.11 shows results</a:t>
            </a:r>
          </a:p>
          <a:p>
            <a:r>
              <a:rPr lang="en-US" sz="1200" kern="1200" baseline="0" dirty="0">
                <a:solidFill>
                  <a:schemeClr val="tx1"/>
                </a:solidFill>
                <a:latin typeface="+mn-lt"/>
                <a:ea typeface="+mn-ea"/>
                <a:cs typeface="+mn-cs"/>
              </a:rPr>
              <a:t>for simulation studies of the frequency-based replacement algorithm. A comparison</a:t>
            </a:r>
          </a:p>
          <a:p>
            <a:r>
              <a:rPr lang="en-US" sz="1200" kern="1200" baseline="0" dirty="0">
                <a:solidFill>
                  <a:schemeClr val="tx1"/>
                </a:solidFill>
                <a:latin typeface="+mn-lt"/>
                <a:ea typeface="+mn-ea"/>
                <a:cs typeface="+mn-cs"/>
              </a:rPr>
              <a:t>of the two figures points out one of the risks of this sort of performance assessment.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3883567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UNIX, each individual I/O device is associated with a special file. These are managed</a:t>
            </a:r>
          </a:p>
          <a:p>
            <a:r>
              <a:rPr lang="en-US" sz="1200" kern="1200" baseline="0" dirty="0">
                <a:solidFill>
                  <a:schemeClr val="tx1"/>
                </a:solidFill>
                <a:latin typeface="+mn-lt"/>
                <a:ea typeface="+mn-ea"/>
                <a:cs typeface="+mn-cs"/>
              </a:rPr>
              <a:t>by the file system and are read and written in the same manner as user data</a:t>
            </a:r>
          </a:p>
          <a:p>
            <a:r>
              <a:rPr lang="en-US" sz="1200" kern="1200" baseline="0" dirty="0">
                <a:solidFill>
                  <a:schemeClr val="tx1"/>
                </a:solidFill>
                <a:latin typeface="+mn-lt"/>
                <a:ea typeface="+mn-ea"/>
                <a:cs typeface="+mn-cs"/>
              </a:rPr>
              <a:t>files. This provides a clean, uniform interface to users and processes. To read from</a:t>
            </a:r>
          </a:p>
          <a:p>
            <a:r>
              <a:rPr lang="en-US" sz="1200" kern="1200" baseline="0" dirty="0">
                <a:solidFill>
                  <a:schemeClr val="tx1"/>
                </a:solidFill>
                <a:latin typeface="+mn-lt"/>
                <a:ea typeface="+mn-ea"/>
                <a:cs typeface="+mn-cs"/>
              </a:rPr>
              <a:t>or write to a device, read and write requests are made for the special file associated</a:t>
            </a:r>
          </a:p>
          <a:p>
            <a:r>
              <a:rPr lang="en-US" sz="1200" kern="1200" baseline="0" dirty="0">
                <a:solidFill>
                  <a:schemeClr val="tx1"/>
                </a:solidFill>
                <a:latin typeface="+mn-lt"/>
                <a:ea typeface="+mn-ea"/>
                <a:cs typeface="+mn-cs"/>
              </a:rPr>
              <a:t>with the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11.12 illustrates the logical structure of the I/O facility. The file subsystem</a:t>
            </a:r>
          </a:p>
          <a:p>
            <a:r>
              <a:rPr lang="en-US" sz="1200" kern="1200" baseline="0" dirty="0">
                <a:solidFill>
                  <a:schemeClr val="tx1"/>
                </a:solidFill>
                <a:latin typeface="+mn-lt"/>
                <a:ea typeface="+mn-ea"/>
                <a:cs typeface="+mn-cs"/>
              </a:rPr>
              <a:t>manages files on secondary storage devices. In addition, it serves as the process</a:t>
            </a:r>
          </a:p>
          <a:p>
            <a:r>
              <a:rPr lang="en-US" sz="1200" kern="1200" baseline="0" dirty="0">
                <a:solidFill>
                  <a:schemeClr val="tx1"/>
                </a:solidFill>
                <a:latin typeface="+mn-lt"/>
                <a:ea typeface="+mn-ea"/>
                <a:cs typeface="+mn-cs"/>
              </a:rPr>
              <a:t>interface to devices, because these are treated as files.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two types of I/O in UNIX: buffered and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Buffered I/O</a:t>
            </a:r>
          </a:p>
          <a:p>
            <a:r>
              <a:rPr lang="en-US" sz="1200" kern="1200" baseline="0" dirty="0">
                <a:solidFill>
                  <a:schemeClr val="tx1"/>
                </a:solidFill>
                <a:latin typeface="+mn-lt"/>
                <a:ea typeface="+mn-ea"/>
                <a:cs typeface="+mn-cs"/>
              </a:rPr>
              <a:t>passes through system buffers, whereas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I/O typically involves the DMA</a:t>
            </a:r>
          </a:p>
          <a:p>
            <a:r>
              <a:rPr lang="en-US" sz="1200" kern="1200" baseline="0" dirty="0">
                <a:solidFill>
                  <a:schemeClr val="tx1"/>
                </a:solidFill>
                <a:latin typeface="+mn-lt"/>
                <a:ea typeface="+mn-ea"/>
                <a:cs typeface="+mn-cs"/>
              </a:rPr>
              <a:t>facility, with the transfer taking place directly between the I/O module and the</a:t>
            </a:r>
          </a:p>
          <a:p>
            <a:r>
              <a:rPr lang="en-US" sz="1200" kern="1200" baseline="0" dirty="0">
                <a:solidFill>
                  <a:schemeClr val="tx1"/>
                </a:solidFill>
                <a:latin typeface="+mn-lt"/>
                <a:ea typeface="+mn-ea"/>
                <a:cs typeface="+mn-cs"/>
              </a:rPr>
              <a:t>process I/O area. For buffered I/O, two types of buffers are used: system buffer</a:t>
            </a:r>
          </a:p>
          <a:p>
            <a:r>
              <a:rPr lang="en-US" sz="1200" kern="1200" baseline="0" dirty="0">
                <a:solidFill>
                  <a:schemeClr val="tx1"/>
                </a:solidFill>
                <a:latin typeface="+mn-lt"/>
                <a:ea typeface="+mn-ea"/>
                <a:cs typeface="+mn-cs"/>
              </a:rPr>
              <a:t>caches and character queues.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3670907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buffer cache in UNIX is essentially a disk cache. I/O operations with disk are</a:t>
            </a:r>
          </a:p>
          <a:p>
            <a:r>
              <a:rPr lang="en-US" sz="1200" kern="1200" baseline="0" dirty="0">
                <a:solidFill>
                  <a:schemeClr val="tx1"/>
                </a:solidFill>
                <a:latin typeface="+mn-lt"/>
                <a:ea typeface="+mn-ea"/>
                <a:cs typeface="+mn-cs"/>
              </a:rPr>
              <a:t>handled through the buffer cache. The data transfer between the buffer cache and</a:t>
            </a:r>
          </a:p>
          <a:p>
            <a:r>
              <a:rPr lang="en-US" sz="1200" kern="1200" baseline="0" dirty="0">
                <a:solidFill>
                  <a:schemeClr val="tx1"/>
                </a:solidFill>
                <a:latin typeface="+mn-lt"/>
                <a:ea typeface="+mn-ea"/>
                <a:cs typeface="+mn-cs"/>
              </a:rPr>
              <a:t>the user process space always occurs using DMA. Because both the buffer cache</a:t>
            </a:r>
          </a:p>
          <a:p>
            <a:r>
              <a:rPr lang="en-US" sz="1200" kern="1200" baseline="0" dirty="0">
                <a:solidFill>
                  <a:schemeClr val="tx1"/>
                </a:solidFill>
                <a:latin typeface="+mn-lt"/>
                <a:ea typeface="+mn-ea"/>
                <a:cs typeface="+mn-cs"/>
              </a:rPr>
              <a:t>and the process I/O area are in main memory, the DMA facility is used in this case</a:t>
            </a:r>
          </a:p>
          <a:p>
            <a:r>
              <a:rPr lang="en-US" sz="1200" kern="1200" baseline="0" dirty="0">
                <a:solidFill>
                  <a:schemeClr val="tx1"/>
                </a:solidFill>
                <a:latin typeface="+mn-lt"/>
                <a:ea typeface="+mn-ea"/>
                <a:cs typeface="+mn-cs"/>
              </a:rPr>
              <a:t>to perform a memory-to-memory copy. This does not use up any processor cycles,</a:t>
            </a:r>
          </a:p>
          <a:p>
            <a:r>
              <a:rPr lang="en-US" sz="1200" kern="1200" baseline="0" dirty="0">
                <a:solidFill>
                  <a:schemeClr val="tx1"/>
                </a:solidFill>
                <a:latin typeface="+mn-lt"/>
                <a:ea typeface="+mn-ea"/>
                <a:cs typeface="+mn-cs"/>
              </a:rPr>
              <a:t>but it does consume bus cycles.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manage the buffer cache, three lists are maintained: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Free list: </a:t>
            </a:r>
            <a:r>
              <a:rPr lang="en-US" sz="1200" b="0" kern="1200" baseline="0" dirty="0">
                <a:solidFill>
                  <a:schemeClr val="tx1"/>
                </a:solidFill>
                <a:latin typeface="+mn-lt"/>
                <a:ea typeface="+mn-ea"/>
                <a:cs typeface="+mn-cs"/>
              </a:rPr>
              <a:t>List of all slots in the cache (a slot is referred to as a buffer in UNIX;</a:t>
            </a:r>
          </a:p>
          <a:p>
            <a:r>
              <a:rPr lang="en-US" sz="1200" kern="1200" baseline="0" dirty="0">
                <a:solidFill>
                  <a:schemeClr val="tx1"/>
                </a:solidFill>
                <a:latin typeface="+mn-lt"/>
                <a:ea typeface="+mn-ea"/>
                <a:cs typeface="+mn-cs"/>
              </a:rPr>
              <a:t>each slot holds one disk sector) that are available for allocation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Device list: </a:t>
            </a:r>
            <a:r>
              <a:rPr lang="en-US" sz="1200" b="0" kern="1200" baseline="0" dirty="0">
                <a:solidFill>
                  <a:schemeClr val="tx1"/>
                </a:solidFill>
                <a:latin typeface="+mn-lt"/>
                <a:ea typeface="+mn-ea"/>
                <a:cs typeface="+mn-cs"/>
              </a:rPr>
              <a:t>List of all buffers currently associated with each 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Driver I/O queue: </a:t>
            </a:r>
            <a:r>
              <a:rPr lang="en-US" sz="1200" b="0" kern="1200" baseline="0" dirty="0">
                <a:solidFill>
                  <a:schemeClr val="tx1"/>
                </a:solidFill>
                <a:latin typeface="+mn-lt"/>
                <a:ea typeface="+mn-ea"/>
                <a:cs typeface="+mn-cs"/>
              </a:rPr>
              <a:t>List of buffers that are actually undergoing or waiting for</a:t>
            </a:r>
          </a:p>
          <a:p>
            <a:r>
              <a:rPr lang="en-US" sz="1200" b="0" kern="1200" baseline="0" dirty="0">
                <a:solidFill>
                  <a:schemeClr val="tx1"/>
                </a:solidFill>
                <a:latin typeface="+mn-lt"/>
                <a:ea typeface="+mn-ea"/>
                <a:cs typeface="+mn-cs"/>
              </a:rPr>
              <a:t>I/O on a particular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buffers should be on the free list or on the driver I/O queue list. A buffer,</a:t>
            </a:r>
          </a:p>
          <a:p>
            <a:r>
              <a:rPr lang="en-US" sz="1200" kern="1200" baseline="0" dirty="0">
                <a:solidFill>
                  <a:schemeClr val="tx1"/>
                </a:solidFill>
                <a:latin typeface="+mn-lt"/>
                <a:ea typeface="+mn-ea"/>
                <a:cs typeface="+mn-cs"/>
              </a:rPr>
              <a:t>once associated with a device, remains associated with the device even if it is on the</a:t>
            </a:r>
          </a:p>
          <a:p>
            <a:r>
              <a:rPr lang="en-US" sz="1200" kern="1200" baseline="0" dirty="0">
                <a:solidFill>
                  <a:schemeClr val="tx1"/>
                </a:solidFill>
                <a:latin typeface="+mn-lt"/>
                <a:ea typeface="+mn-ea"/>
                <a:cs typeface="+mn-cs"/>
              </a:rPr>
              <a:t>free list, until is actually reused and becomes associated with another device. These</a:t>
            </a:r>
          </a:p>
          <a:p>
            <a:r>
              <a:rPr lang="en-US" sz="1200" kern="1200" baseline="0" dirty="0">
                <a:solidFill>
                  <a:schemeClr val="tx1"/>
                </a:solidFill>
                <a:latin typeface="+mn-lt"/>
                <a:ea typeface="+mn-ea"/>
                <a:cs typeface="+mn-cs"/>
              </a:rPr>
              <a:t>lists are maintained as pointers associated with each buffer rather than physically</a:t>
            </a:r>
          </a:p>
          <a:p>
            <a:r>
              <a:rPr lang="en-US" sz="1200" kern="1200" baseline="0" dirty="0">
                <a:solidFill>
                  <a:schemeClr val="tx1"/>
                </a:solidFill>
                <a:latin typeface="+mn-lt"/>
                <a:ea typeface="+mn-ea"/>
                <a:cs typeface="+mn-cs"/>
              </a:rPr>
              <a:t>separate lists.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3798990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When a reference is made to a physical block number on a particular device, the</a:t>
            </a:r>
          </a:p>
          <a:p>
            <a:r>
              <a:rPr lang="en-US" sz="1200" kern="1200" baseline="0" dirty="0">
                <a:solidFill>
                  <a:schemeClr val="tx1"/>
                </a:solidFill>
                <a:latin typeface="+mn-lt"/>
                <a:ea typeface="+mn-ea"/>
                <a:cs typeface="+mn-cs"/>
              </a:rPr>
              <a:t>OS first checks to see if the block is in the buffer cache. To minimize the search time,</a:t>
            </a:r>
          </a:p>
          <a:p>
            <a:r>
              <a:rPr lang="en-US" sz="1200" kern="1200" baseline="0" dirty="0">
                <a:solidFill>
                  <a:schemeClr val="tx1"/>
                </a:solidFill>
                <a:latin typeface="+mn-lt"/>
                <a:ea typeface="+mn-ea"/>
                <a:cs typeface="+mn-cs"/>
              </a:rPr>
              <a:t>the device list is organized as a hash table, using a technique similar to the overflow</a:t>
            </a:r>
          </a:p>
          <a:p>
            <a:r>
              <a:rPr lang="en-US" sz="1200" kern="1200" baseline="0" dirty="0">
                <a:solidFill>
                  <a:schemeClr val="tx1"/>
                </a:solidFill>
                <a:latin typeface="+mn-lt"/>
                <a:ea typeface="+mn-ea"/>
                <a:cs typeface="+mn-cs"/>
              </a:rPr>
              <a:t>with chaining technique discussed in Appendix F (Figure F.1b). Figure 11.13 depicts</a:t>
            </a:r>
          </a:p>
          <a:p>
            <a:r>
              <a:rPr lang="en-US" sz="1200" kern="1200" baseline="0" dirty="0">
                <a:solidFill>
                  <a:schemeClr val="tx1"/>
                </a:solidFill>
                <a:latin typeface="+mn-lt"/>
                <a:ea typeface="+mn-ea"/>
                <a:cs typeface="+mn-cs"/>
              </a:rPr>
              <a:t>the general organization of the buffer cache. There is a hash table of fixed length</a:t>
            </a:r>
          </a:p>
          <a:p>
            <a:r>
              <a:rPr lang="en-US" sz="1200" kern="1200" baseline="0" dirty="0">
                <a:solidFill>
                  <a:schemeClr val="tx1"/>
                </a:solidFill>
                <a:latin typeface="+mn-lt"/>
                <a:ea typeface="+mn-ea"/>
                <a:cs typeface="+mn-cs"/>
              </a:rPr>
              <a:t>that contains pointers into the buffer cache. Each reference to a (device#, block#)</a:t>
            </a:r>
          </a:p>
          <a:p>
            <a:r>
              <a:rPr lang="en-US" sz="1200" kern="1200" baseline="0" dirty="0">
                <a:solidFill>
                  <a:schemeClr val="tx1"/>
                </a:solidFill>
                <a:latin typeface="+mn-lt"/>
                <a:ea typeface="+mn-ea"/>
                <a:cs typeface="+mn-cs"/>
              </a:rPr>
              <a:t>maps into a particular entry in the hash table. The pointer in that entry points to</a:t>
            </a:r>
          </a:p>
          <a:p>
            <a:r>
              <a:rPr lang="en-US" sz="1200" kern="1200" baseline="0" dirty="0">
                <a:solidFill>
                  <a:schemeClr val="tx1"/>
                </a:solidFill>
                <a:latin typeface="+mn-lt"/>
                <a:ea typeface="+mn-ea"/>
                <a:cs typeface="+mn-cs"/>
              </a:rPr>
              <a:t>the first buffer in the chain. A hash pointer associated with each buffer points to</a:t>
            </a:r>
          </a:p>
          <a:p>
            <a:r>
              <a:rPr lang="en-US" sz="1200" kern="1200" baseline="0" dirty="0">
                <a:solidFill>
                  <a:schemeClr val="tx1"/>
                </a:solidFill>
                <a:latin typeface="+mn-lt"/>
                <a:ea typeface="+mn-ea"/>
                <a:cs typeface="+mn-cs"/>
              </a:rPr>
              <a:t>the next buffer in the chain for that hash table entry. Thus, for all (device#, block#)</a:t>
            </a:r>
          </a:p>
          <a:p>
            <a:r>
              <a:rPr lang="en-US" sz="1200" kern="1200" baseline="0" dirty="0">
                <a:solidFill>
                  <a:schemeClr val="tx1"/>
                </a:solidFill>
                <a:latin typeface="+mn-lt"/>
                <a:ea typeface="+mn-ea"/>
                <a:cs typeface="+mn-cs"/>
              </a:rPr>
              <a:t>references that map into the same hash table entry, if the corresponding block is in</a:t>
            </a:r>
          </a:p>
          <a:p>
            <a:r>
              <a:rPr lang="en-US" sz="1200" kern="1200" baseline="0" dirty="0">
                <a:solidFill>
                  <a:schemeClr val="tx1"/>
                </a:solidFill>
                <a:latin typeface="+mn-lt"/>
                <a:ea typeface="+mn-ea"/>
                <a:cs typeface="+mn-cs"/>
              </a:rPr>
              <a:t>the buffer cache, then that buffer will be in the chain for that hash table entry. Thus,</a:t>
            </a:r>
          </a:p>
          <a:p>
            <a:r>
              <a:rPr lang="en-US" sz="1200" kern="1200" baseline="0" dirty="0">
                <a:solidFill>
                  <a:schemeClr val="tx1"/>
                </a:solidFill>
                <a:latin typeface="+mn-lt"/>
                <a:ea typeface="+mn-ea"/>
                <a:cs typeface="+mn-cs"/>
              </a:rPr>
              <a:t>the length of the search of the buffer cache is reduced by a factor on the order of </a:t>
            </a:r>
            <a:r>
              <a:rPr lang="en-US" sz="1200" i="1" kern="1200" baseline="0" dirty="0">
                <a:solidFill>
                  <a:schemeClr val="tx1"/>
                </a:solidFill>
                <a:latin typeface="+mn-lt"/>
                <a:ea typeface="+mn-ea"/>
                <a:cs typeface="+mn-cs"/>
              </a:rPr>
              <a:t>N ,</a:t>
            </a:r>
          </a:p>
          <a:p>
            <a:r>
              <a:rPr lang="en-US" sz="1200" kern="1200" baseline="0" dirty="0">
                <a:solidFill>
                  <a:schemeClr val="tx1"/>
                </a:solidFill>
                <a:latin typeface="+mn-lt"/>
                <a:ea typeface="+mn-ea"/>
                <a:cs typeface="+mn-cs"/>
              </a:rPr>
              <a:t>where </a:t>
            </a:r>
            <a:r>
              <a:rPr lang="en-US" sz="1200" i="1" kern="1200" baseline="0" dirty="0">
                <a:solidFill>
                  <a:schemeClr val="tx1"/>
                </a:solidFill>
                <a:latin typeface="+mn-lt"/>
                <a:ea typeface="+mn-ea"/>
                <a:cs typeface="+mn-cs"/>
              </a:rPr>
              <a:t>N </a:t>
            </a:r>
            <a:r>
              <a:rPr lang="en-US" sz="1200" i="0" kern="1200" baseline="0" dirty="0">
                <a:solidFill>
                  <a:schemeClr val="tx1"/>
                </a:solidFill>
                <a:latin typeface="+mn-lt"/>
                <a:ea typeface="+mn-ea"/>
                <a:cs typeface="+mn-cs"/>
              </a:rPr>
              <a:t>is the length of the hash 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block replacement, a least-recently-used algorithm is used: After a buffer has</a:t>
            </a:r>
          </a:p>
          <a:p>
            <a:r>
              <a:rPr lang="en-US" sz="1200" kern="1200" baseline="0" dirty="0">
                <a:solidFill>
                  <a:schemeClr val="tx1"/>
                </a:solidFill>
                <a:latin typeface="+mn-lt"/>
                <a:ea typeface="+mn-ea"/>
                <a:cs typeface="+mn-cs"/>
              </a:rPr>
              <a:t>been allocated to a disk block, it cannot be used for another block until all other buffers</a:t>
            </a:r>
          </a:p>
          <a:p>
            <a:r>
              <a:rPr lang="en-US" sz="1200" kern="1200" baseline="0" dirty="0">
                <a:solidFill>
                  <a:schemeClr val="tx1"/>
                </a:solidFill>
                <a:latin typeface="+mn-lt"/>
                <a:ea typeface="+mn-ea"/>
                <a:cs typeface="+mn-cs"/>
              </a:rPr>
              <a:t>have been used more recently. The free list preserves this least-recently-used order.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779856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Block-oriented devices, such as disk and USB keys, can be effectively served by the</a:t>
            </a:r>
          </a:p>
          <a:p>
            <a:r>
              <a:rPr lang="en-US" sz="1200" kern="1200" baseline="0" dirty="0">
                <a:solidFill>
                  <a:schemeClr val="tx1"/>
                </a:solidFill>
                <a:latin typeface="+mn-lt"/>
                <a:ea typeface="+mn-ea"/>
                <a:cs typeface="+mn-cs"/>
              </a:rPr>
              <a:t>buffer cache. A different form of buffering is appropriate for character-oriented</a:t>
            </a:r>
          </a:p>
          <a:p>
            <a:r>
              <a:rPr lang="en-US" sz="1200" kern="1200" baseline="0" dirty="0">
                <a:solidFill>
                  <a:schemeClr val="tx1"/>
                </a:solidFill>
                <a:latin typeface="+mn-lt"/>
                <a:ea typeface="+mn-ea"/>
                <a:cs typeface="+mn-cs"/>
              </a:rPr>
              <a:t>devices, such as terminals and printers. A character queue is either written by the</a:t>
            </a:r>
          </a:p>
          <a:p>
            <a:r>
              <a:rPr lang="en-US" sz="1200" kern="1200" baseline="0" dirty="0">
                <a:solidFill>
                  <a:schemeClr val="tx1"/>
                </a:solidFill>
                <a:latin typeface="+mn-lt"/>
                <a:ea typeface="+mn-ea"/>
                <a:cs typeface="+mn-cs"/>
              </a:rPr>
              <a:t>I/O device and read by the process or written by the process and read by the device.</a:t>
            </a:r>
          </a:p>
          <a:p>
            <a:r>
              <a:rPr lang="en-US" sz="1200" kern="1200" baseline="0" dirty="0">
                <a:solidFill>
                  <a:schemeClr val="tx1"/>
                </a:solidFill>
                <a:latin typeface="+mn-lt"/>
                <a:ea typeface="+mn-ea"/>
                <a:cs typeface="+mn-cs"/>
              </a:rPr>
              <a:t>In both cases, the producer/consumer model introduced in Chapter 5 is used. Thus,</a:t>
            </a:r>
          </a:p>
          <a:p>
            <a:r>
              <a:rPr lang="en-US" sz="1200" kern="1200" baseline="0" dirty="0">
                <a:solidFill>
                  <a:schemeClr val="tx1"/>
                </a:solidFill>
                <a:latin typeface="+mn-lt"/>
                <a:ea typeface="+mn-ea"/>
                <a:cs typeface="+mn-cs"/>
              </a:rPr>
              <a:t>character queues may only be read once; as each character is read, it is effectively</a:t>
            </a:r>
          </a:p>
          <a:p>
            <a:r>
              <a:rPr lang="en-US" sz="1200" kern="1200" baseline="0" dirty="0">
                <a:solidFill>
                  <a:schemeClr val="tx1"/>
                </a:solidFill>
                <a:latin typeface="+mn-lt"/>
                <a:ea typeface="+mn-ea"/>
                <a:cs typeface="+mn-cs"/>
              </a:rPr>
              <a:t>destroyed. This is in contrast to the buffer cache, which may be read multiple times</a:t>
            </a:r>
          </a:p>
          <a:p>
            <a:r>
              <a:rPr lang="en-US" sz="1200" kern="1200" baseline="0" dirty="0">
                <a:solidFill>
                  <a:schemeClr val="tx1"/>
                </a:solidFill>
                <a:latin typeface="+mn-lt"/>
                <a:ea typeface="+mn-ea"/>
                <a:cs typeface="+mn-cs"/>
              </a:rPr>
              <a:t>and hence follows the readers/writers model (also discussed in Chapter 5 ).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3681797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Unbuffered I/O, which is simply DMA between device and process space,</a:t>
            </a:r>
          </a:p>
          <a:p>
            <a:r>
              <a:rPr lang="en-US" sz="1200" kern="1200" baseline="0" dirty="0">
                <a:solidFill>
                  <a:schemeClr val="tx1"/>
                </a:solidFill>
                <a:latin typeface="+mn-lt"/>
                <a:ea typeface="+mn-ea"/>
                <a:cs typeface="+mn-cs"/>
              </a:rPr>
              <a:t>is always the fastest method for a process to perform I/O. A process that is</a:t>
            </a:r>
          </a:p>
          <a:p>
            <a:r>
              <a:rPr lang="en-US" sz="1200" kern="1200" baseline="0" dirty="0">
                <a:solidFill>
                  <a:schemeClr val="tx1"/>
                </a:solidFill>
                <a:latin typeface="+mn-lt"/>
                <a:ea typeface="+mn-ea"/>
                <a:cs typeface="+mn-cs"/>
              </a:rPr>
              <a:t>performing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I/O is locked in main memory and cannot be swapped</a:t>
            </a:r>
          </a:p>
          <a:p>
            <a:r>
              <a:rPr lang="en-US" sz="1200" kern="1200" baseline="0" dirty="0">
                <a:solidFill>
                  <a:schemeClr val="tx1"/>
                </a:solidFill>
                <a:latin typeface="+mn-lt"/>
                <a:ea typeface="+mn-ea"/>
                <a:cs typeface="+mn-cs"/>
              </a:rPr>
              <a:t>out. This reduces the opportunities for swapping by tying up part of main memory,</a:t>
            </a:r>
          </a:p>
          <a:p>
            <a:r>
              <a:rPr lang="en-US" sz="1200" kern="1200" baseline="0" dirty="0">
                <a:solidFill>
                  <a:schemeClr val="tx1"/>
                </a:solidFill>
                <a:latin typeface="+mn-lt"/>
                <a:ea typeface="+mn-ea"/>
                <a:cs typeface="+mn-cs"/>
              </a:rPr>
              <a:t>thus reducing the overall system performance. Also, the I/O device is tied up</a:t>
            </a:r>
          </a:p>
          <a:p>
            <a:r>
              <a:rPr lang="en-US" sz="1200" kern="1200" baseline="0" dirty="0">
                <a:solidFill>
                  <a:schemeClr val="tx1"/>
                </a:solidFill>
                <a:latin typeface="+mn-lt"/>
                <a:ea typeface="+mn-ea"/>
                <a:cs typeface="+mn-cs"/>
              </a:rPr>
              <a:t>with the process for the duration of the transfer, making it unavailable for other</a:t>
            </a:r>
          </a:p>
          <a:p>
            <a:r>
              <a:rPr lang="en-US" sz="1200" kern="1200" baseline="0" dirty="0">
                <a:solidFill>
                  <a:schemeClr val="tx1"/>
                </a:solidFill>
                <a:latin typeface="+mn-lt"/>
                <a:ea typeface="+mn-ea"/>
                <a:cs typeface="+mn-cs"/>
              </a:rPr>
              <a:t>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3896837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Among the categories of devices recognized by UNIX are the following:</a:t>
            </a:r>
          </a:p>
          <a:p>
            <a:r>
              <a:rPr lang="en-US" sz="1200" kern="1200" baseline="0" dirty="0">
                <a:solidFill>
                  <a:schemeClr val="tx1"/>
                </a:solidFill>
                <a:latin typeface="+mn-lt"/>
                <a:ea typeface="+mn-ea"/>
                <a:cs typeface="+mn-cs"/>
              </a:rPr>
              <a:t>•  Disk drives</a:t>
            </a:r>
          </a:p>
          <a:p>
            <a:r>
              <a:rPr lang="en-US" sz="1200" kern="1200" baseline="0" dirty="0">
                <a:solidFill>
                  <a:schemeClr val="tx1"/>
                </a:solidFill>
                <a:latin typeface="+mn-lt"/>
                <a:ea typeface="+mn-ea"/>
                <a:cs typeface="+mn-cs"/>
              </a:rPr>
              <a:t>•  Tape drives</a:t>
            </a:r>
          </a:p>
          <a:p>
            <a:r>
              <a:rPr lang="en-US" sz="1200" kern="1200" baseline="0" dirty="0">
                <a:solidFill>
                  <a:schemeClr val="tx1"/>
                </a:solidFill>
                <a:latin typeface="+mn-lt"/>
                <a:ea typeface="+mn-ea"/>
                <a:cs typeface="+mn-cs"/>
              </a:rPr>
              <a:t>•  Terminals</a:t>
            </a:r>
          </a:p>
          <a:p>
            <a:r>
              <a:rPr lang="en-US" sz="1200" kern="1200" baseline="0" dirty="0">
                <a:solidFill>
                  <a:schemeClr val="tx1"/>
                </a:solidFill>
                <a:latin typeface="+mn-lt"/>
                <a:ea typeface="+mn-ea"/>
                <a:cs typeface="+mn-cs"/>
              </a:rPr>
              <a:t>•  Communication lines</a:t>
            </a:r>
          </a:p>
          <a:p>
            <a:r>
              <a:rPr lang="en-US" sz="1200" kern="1200" baseline="0" dirty="0">
                <a:solidFill>
                  <a:schemeClr val="tx1"/>
                </a:solidFill>
                <a:latin typeface="+mn-lt"/>
                <a:ea typeface="+mn-ea"/>
                <a:cs typeface="+mn-cs"/>
              </a:rPr>
              <a:t>•  Printers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11.5 shows the types of I/O suited to each type of device. Disk drives</a:t>
            </a:r>
          </a:p>
          <a:p>
            <a:r>
              <a:rPr lang="en-US" sz="1200" kern="1200" baseline="0" dirty="0">
                <a:solidFill>
                  <a:schemeClr val="tx1"/>
                </a:solidFill>
                <a:latin typeface="+mn-lt"/>
                <a:ea typeface="+mn-ea"/>
                <a:cs typeface="+mn-cs"/>
              </a:rPr>
              <a:t>are heavily used in UNIX, are block oriented, and have the potential for reasonable</a:t>
            </a:r>
          </a:p>
          <a:p>
            <a:r>
              <a:rPr lang="en-US" sz="1200" kern="1200" baseline="0" dirty="0">
                <a:solidFill>
                  <a:schemeClr val="tx1"/>
                </a:solidFill>
                <a:latin typeface="+mn-lt"/>
                <a:ea typeface="+mn-ea"/>
                <a:cs typeface="+mn-cs"/>
              </a:rPr>
              <a:t>high throughput. Thus, I/O for these devices tends to be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or via</a:t>
            </a:r>
          </a:p>
          <a:p>
            <a:r>
              <a:rPr lang="en-US" sz="1200" kern="1200" baseline="0" dirty="0">
                <a:solidFill>
                  <a:schemeClr val="tx1"/>
                </a:solidFill>
                <a:latin typeface="+mn-lt"/>
                <a:ea typeface="+mn-ea"/>
                <a:cs typeface="+mn-cs"/>
              </a:rPr>
              <a:t>buffer cache. Tape drives are functionally similar to disk drives and use similar I/O</a:t>
            </a:r>
          </a:p>
          <a:p>
            <a:r>
              <a:rPr lang="en-US" sz="1200" kern="1200" baseline="0" dirty="0">
                <a:solidFill>
                  <a:schemeClr val="tx1"/>
                </a:solidFill>
                <a:latin typeface="+mn-lt"/>
                <a:ea typeface="+mn-ea"/>
                <a:cs typeface="+mn-cs"/>
              </a:rPr>
              <a:t>schemes.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terminals involve relatively slow exchange of characters, terminal I/O</a:t>
            </a:r>
          </a:p>
          <a:p>
            <a:r>
              <a:rPr lang="en-US" sz="1200" kern="1200" baseline="0" dirty="0">
                <a:solidFill>
                  <a:schemeClr val="tx1"/>
                </a:solidFill>
                <a:latin typeface="+mn-lt"/>
                <a:ea typeface="+mn-ea"/>
                <a:cs typeface="+mn-cs"/>
              </a:rPr>
              <a:t>typically makes use of the character queue. Similarly, communication lines require</a:t>
            </a:r>
          </a:p>
          <a:p>
            <a:r>
              <a:rPr lang="en-US" sz="1200" kern="1200" baseline="0" dirty="0">
                <a:solidFill>
                  <a:schemeClr val="tx1"/>
                </a:solidFill>
                <a:latin typeface="+mn-lt"/>
                <a:ea typeface="+mn-ea"/>
                <a:cs typeface="+mn-cs"/>
              </a:rPr>
              <a:t>serial processing of bytes of data for input or output and are best handled by character</a:t>
            </a:r>
          </a:p>
          <a:p>
            <a:r>
              <a:rPr lang="en-US" sz="1200" kern="1200" baseline="0" dirty="0">
                <a:solidFill>
                  <a:schemeClr val="tx1"/>
                </a:solidFill>
                <a:latin typeface="+mn-lt"/>
                <a:ea typeface="+mn-ea"/>
                <a:cs typeface="+mn-cs"/>
              </a:rPr>
              <a:t>queues. Finally, the type of I/O used for a printer will generally depend on its</a:t>
            </a:r>
          </a:p>
          <a:p>
            <a:r>
              <a:rPr lang="en-US" sz="1200" kern="1200" baseline="0" dirty="0">
                <a:solidFill>
                  <a:schemeClr val="tx1"/>
                </a:solidFill>
                <a:latin typeface="+mn-lt"/>
                <a:ea typeface="+mn-ea"/>
                <a:cs typeface="+mn-cs"/>
              </a:rPr>
              <a:t>speed. Slow printers will normally use the character queue, while a fast printer might</a:t>
            </a:r>
          </a:p>
          <a:p>
            <a:r>
              <a:rPr lang="en-US" sz="1200" kern="1200" baseline="0" dirty="0">
                <a:solidFill>
                  <a:schemeClr val="tx1"/>
                </a:solidFill>
                <a:latin typeface="+mn-lt"/>
                <a:ea typeface="+mn-ea"/>
                <a:cs typeface="+mn-cs"/>
              </a:rPr>
              <a:t>employ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I/O. A buffer cache could be used for a fast printer. However,</a:t>
            </a:r>
          </a:p>
          <a:p>
            <a:r>
              <a:rPr lang="en-US" sz="1200" kern="1200" baseline="0" dirty="0">
                <a:solidFill>
                  <a:schemeClr val="tx1"/>
                </a:solidFill>
                <a:latin typeface="+mn-lt"/>
                <a:ea typeface="+mn-ea"/>
                <a:cs typeface="+mn-cs"/>
              </a:rPr>
              <a:t>because data going to a printer are never reused, the overhead of the buffer cache is</a:t>
            </a:r>
          </a:p>
          <a:p>
            <a:r>
              <a:rPr lang="en-US" sz="1200" kern="1200" baseline="0" dirty="0">
                <a:solidFill>
                  <a:schemeClr val="tx1"/>
                </a:solidFill>
                <a:latin typeface="+mn-lt"/>
                <a:ea typeface="+mn-ea"/>
                <a:cs typeface="+mn-cs"/>
              </a:rPr>
              <a:t>unnecessary.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2949180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general terms, the Linux I/O kernel facility is very similar to that of other UNIX</a:t>
            </a:r>
          </a:p>
          <a:p>
            <a:r>
              <a:rPr lang="en-US" sz="1200" kern="1200" baseline="0" dirty="0">
                <a:solidFill>
                  <a:schemeClr val="tx1"/>
                </a:solidFill>
                <a:latin typeface="+mn-lt"/>
                <a:ea typeface="+mn-ea"/>
                <a:cs typeface="+mn-cs"/>
              </a:rPr>
              <a:t>implementation, such as SVR4. The Linux kernel associates a special file with each</a:t>
            </a:r>
          </a:p>
          <a:p>
            <a:r>
              <a:rPr lang="en-US" sz="1200" kern="1200" baseline="0" dirty="0">
                <a:solidFill>
                  <a:schemeClr val="tx1"/>
                </a:solidFill>
                <a:latin typeface="+mn-lt"/>
                <a:ea typeface="+mn-ea"/>
                <a:cs typeface="+mn-cs"/>
              </a:rPr>
              <a:t>I/O device driver. Block, character, and network devices are recognized. In this section,</a:t>
            </a:r>
          </a:p>
          <a:p>
            <a:r>
              <a:rPr lang="en-US" sz="1200" kern="1200" baseline="0" dirty="0">
                <a:solidFill>
                  <a:schemeClr val="tx1"/>
                </a:solidFill>
                <a:latin typeface="+mn-lt"/>
                <a:ea typeface="+mn-ea"/>
                <a:cs typeface="+mn-cs"/>
              </a:rPr>
              <a:t>we look at several features of the Linux I/O facility.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default disk scheduler in Linux 2.4 is known as the Linux Elevator, which is</a:t>
            </a:r>
          </a:p>
          <a:p>
            <a:r>
              <a:rPr lang="en-US" sz="1200" kern="1200" baseline="0" dirty="0">
                <a:solidFill>
                  <a:schemeClr val="tx1"/>
                </a:solidFill>
                <a:latin typeface="+mn-lt"/>
                <a:ea typeface="+mn-ea"/>
                <a:cs typeface="+mn-cs"/>
              </a:rPr>
              <a:t>a variation on the LOOK algorithm discussed in Section 11.5 . For Linux 2.6, the</a:t>
            </a:r>
          </a:p>
          <a:p>
            <a:r>
              <a:rPr lang="en-US" sz="1200" kern="1200" baseline="0" dirty="0">
                <a:solidFill>
                  <a:schemeClr val="tx1"/>
                </a:solidFill>
                <a:latin typeface="+mn-lt"/>
                <a:ea typeface="+mn-ea"/>
                <a:cs typeface="+mn-cs"/>
              </a:rPr>
              <a:t>Elevator algorithm has been augmented by two additional algorithms: the deadline</a:t>
            </a:r>
          </a:p>
          <a:p>
            <a:r>
              <a:rPr lang="en-US" sz="1200" kern="1200" baseline="0" dirty="0">
                <a:solidFill>
                  <a:schemeClr val="tx1"/>
                </a:solidFill>
                <a:latin typeface="+mn-lt"/>
                <a:ea typeface="+mn-ea"/>
                <a:cs typeface="+mn-cs"/>
              </a:rPr>
              <a:t>I/O scheduler and the anticipatory I/O scheduler [LOVE04]. We examine each of</a:t>
            </a:r>
          </a:p>
          <a:p>
            <a:r>
              <a:rPr lang="en-US" sz="1200" kern="1200" baseline="0" dirty="0">
                <a:solidFill>
                  <a:schemeClr val="tx1"/>
                </a:solidFill>
                <a:latin typeface="+mn-lt"/>
                <a:ea typeface="+mn-ea"/>
                <a:cs typeface="+mn-cs"/>
              </a:rPr>
              <a:t>these in turn.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434431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The elevator scheduler maintains a single queue for</a:t>
            </a:r>
          </a:p>
          <a:p>
            <a:r>
              <a:rPr lang="en-US" sz="1200" kern="1200" dirty="0">
                <a:solidFill>
                  <a:schemeClr val="tx1"/>
                </a:solidFill>
                <a:effectLst/>
                <a:latin typeface="+mn-lt"/>
                <a:ea typeface="+mn-ea"/>
                <a:cs typeface="+mn-cs"/>
              </a:rPr>
              <a:t>disk read and write requests and performs both sorting and merging functions on</a:t>
            </a:r>
          </a:p>
          <a:p>
            <a:r>
              <a:rPr lang="en-US" sz="1200" kern="1200" dirty="0">
                <a:solidFill>
                  <a:schemeClr val="tx1"/>
                </a:solidFill>
                <a:effectLst/>
                <a:latin typeface="+mn-lt"/>
                <a:ea typeface="+mn-ea"/>
                <a:cs typeface="+mn-cs"/>
              </a:rPr>
              <a:t>the queue. In general terms, the elevator scheduler keeps the list of requests sorted</a:t>
            </a:r>
          </a:p>
          <a:p>
            <a:r>
              <a:rPr lang="en-US" sz="1200" kern="1200" dirty="0">
                <a:solidFill>
                  <a:schemeClr val="tx1"/>
                </a:solidFill>
                <a:effectLst/>
                <a:latin typeface="+mn-lt"/>
                <a:ea typeface="+mn-ea"/>
                <a:cs typeface="+mn-cs"/>
              </a:rPr>
              <a:t>by block number. Thus, as the disk requests are handled, the drive moves in a single</a:t>
            </a:r>
          </a:p>
          <a:p>
            <a:r>
              <a:rPr lang="en-US" sz="1200" kern="1200" dirty="0">
                <a:solidFill>
                  <a:schemeClr val="tx1"/>
                </a:solidFill>
                <a:effectLst/>
                <a:latin typeface="+mn-lt"/>
                <a:ea typeface="+mn-ea"/>
                <a:cs typeface="+mn-cs"/>
              </a:rPr>
              <a:t>direction, satisfying each request as it is encountered. This general strategy is refined</a:t>
            </a:r>
          </a:p>
          <a:p>
            <a:r>
              <a:rPr lang="en-US" sz="1200" kern="1200" dirty="0">
                <a:solidFill>
                  <a:schemeClr val="tx1"/>
                </a:solidFill>
                <a:effectLst/>
                <a:latin typeface="+mn-lt"/>
                <a:ea typeface="+mn-ea"/>
                <a:cs typeface="+mn-cs"/>
              </a:rPr>
              <a:t>in the following manner. When a new request is added to the queue, four operations</a:t>
            </a:r>
          </a:p>
          <a:p>
            <a:r>
              <a:rPr lang="en-US" sz="1200" kern="1200" dirty="0">
                <a:solidFill>
                  <a:schemeClr val="tx1"/>
                </a:solidFill>
                <a:effectLst/>
                <a:latin typeface="+mn-lt"/>
                <a:ea typeface="+mn-ea"/>
                <a:cs typeface="+mn-cs"/>
              </a:rPr>
              <a:t>are considered in 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If the request is to the same on-disk sector or an immediately adjacent sector to</a:t>
            </a:r>
          </a:p>
          <a:p>
            <a:r>
              <a:rPr lang="en-US" sz="1200" kern="1200" dirty="0">
                <a:solidFill>
                  <a:schemeClr val="tx1"/>
                </a:solidFill>
                <a:effectLst/>
                <a:latin typeface="+mn-lt"/>
                <a:ea typeface="+mn-ea"/>
                <a:cs typeface="+mn-cs"/>
              </a:rPr>
              <a:t>a pending request in the queue, then the existing request and the new request</a:t>
            </a:r>
          </a:p>
          <a:p>
            <a:r>
              <a:rPr lang="en-US" sz="1200" kern="1200" dirty="0">
                <a:solidFill>
                  <a:schemeClr val="tx1"/>
                </a:solidFill>
                <a:effectLst/>
                <a:latin typeface="+mn-lt"/>
                <a:ea typeface="+mn-ea"/>
                <a:cs typeface="+mn-cs"/>
              </a:rPr>
              <a:t>are merged into one request.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If a request in the queue is sufficiently old, the new request is inserted at the</a:t>
            </a:r>
          </a:p>
          <a:p>
            <a:r>
              <a:rPr lang="en-US" sz="1200" kern="1200" dirty="0">
                <a:solidFill>
                  <a:schemeClr val="tx1"/>
                </a:solidFill>
                <a:effectLst/>
                <a:latin typeface="+mn-lt"/>
                <a:ea typeface="+mn-ea"/>
                <a:cs typeface="+mn-cs"/>
              </a:rPr>
              <a:t>tail of the queue.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If there is a suitable location, the new request is inserted in sorted 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If there is no suitable location, the new request is placed at the tail of the</a:t>
            </a:r>
          </a:p>
          <a:p>
            <a:r>
              <a:rPr lang="en-US" sz="1200" kern="1200" dirty="0">
                <a:solidFill>
                  <a:schemeClr val="tx1"/>
                </a:solidFill>
                <a:effectLst/>
                <a:latin typeface="+mn-lt"/>
                <a:ea typeface="+mn-ea"/>
                <a:cs typeface="+mn-cs"/>
              </a:rPr>
              <a:t>queue.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145728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11.1 indicates the relationship among these three techniques. In most</a:t>
            </a:r>
          </a:p>
          <a:p>
            <a:r>
              <a:rPr lang="en-US" sz="1200" kern="1200" baseline="0" dirty="0">
                <a:solidFill>
                  <a:schemeClr val="tx1"/>
                </a:solidFill>
                <a:latin typeface="+mn-lt"/>
                <a:ea typeface="+mn-ea"/>
                <a:cs typeface="+mn-cs"/>
              </a:rPr>
              <a:t>computer systems, DMA is the dominant form of transfer that must be supported</a:t>
            </a:r>
          </a:p>
          <a:p>
            <a:r>
              <a:rPr lang="en-US" sz="1200" kern="1200" baseline="0" dirty="0">
                <a:solidFill>
                  <a:schemeClr val="tx1"/>
                </a:solidFill>
                <a:latin typeface="+mn-lt"/>
                <a:ea typeface="+mn-ea"/>
                <a:cs typeface="+mn-cs"/>
              </a:rPr>
              <a:t>by the operating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630337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  Operation 2 in the preceding list is intended to prevent</a:t>
            </a:r>
          </a:p>
          <a:p>
            <a:r>
              <a:rPr lang="en-US" sz="1200" kern="1200" dirty="0">
                <a:solidFill>
                  <a:schemeClr val="tx1"/>
                </a:solidFill>
                <a:effectLst/>
                <a:latin typeface="+mn-lt"/>
                <a:ea typeface="+mn-ea"/>
                <a:cs typeface="+mn-cs"/>
              </a:rPr>
              <a:t>starvation of a request, but is not very effective [LOVE04]. It does not attempt to</a:t>
            </a:r>
          </a:p>
          <a:p>
            <a:r>
              <a:rPr lang="en-US" sz="1200" kern="1200" dirty="0">
                <a:solidFill>
                  <a:schemeClr val="tx1"/>
                </a:solidFill>
                <a:effectLst/>
                <a:latin typeface="+mn-lt"/>
                <a:ea typeface="+mn-ea"/>
                <a:cs typeface="+mn-cs"/>
              </a:rPr>
              <a:t>service requests in a given time frame, but merely stops insertion-sorting requests</a:t>
            </a:r>
          </a:p>
          <a:p>
            <a:r>
              <a:rPr lang="en-US" sz="1200" kern="1200" dirty="0">
                <a:solidFill>
                  <a:schemeClr val="tx1"/>
                </a:solidFill>
                <a:effectLst/>
                <a:latin typeface="+mn-lt"/>
                <a:ea typeface="+mn-ea"/>
                <a:cs typeface="+mn-cs"/>
              </a:rPr>
              <a:t>after a suitable delay. Two problems manifest themselves with the elevator scheme.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first problem is a distant block request can be delayed for a substantial time</a:t>
            </a:r>
          </a:p>
          <a:p>
            <a:r>
              <a:rPr lang="en-US" sz="1200" kern="1200" dirty="0">
                <a:solidFill>
                  <a:schemeClr val="tx1"/>
                </a:solidFill>
                <a:effectLst/>
                <a:latin typeface="+mn-lt"/>
                <a:ea typeface="+mn-ea"/>
                <a:cs typeface="+mn-cs"/>
              </a:rPr>
              <a:t>because the queue is dynamically updated. For example, consider the following</a:t>
            </a:r>
          </a:p>
          <a:p>
            <a:r>
              <a:rPr lang="en-US" sz="1200" kern="1200" dirty="0">
                <a:solidFill>
                  <a:schemeClr val="tx1"/>
                </a:solidFill>
                <a:effectLst/>
                <a:latin typeface="+mn-lt"/>
                <a:ea typeface="+mn-ea"/>
                <a:cs typeface="+mn-cs"/>
              </a:rPr>
              <a:t>stream of requests for disk blocks: 20, 30, 700, 25. The elevator scheduler reorders</a:t>
            </a:r>
          </a:p>
          <a:p>
            <a:r>
              <a:rPr lang="en-US" sz="1200" kern="1200" dirty="0">
                <a:solidFill>
                  <a:schemeClr val="tx1"/>
                </a:solidFill>
                <a:effectLst/>
                <a:latin typeface="+mn-lt"/>
                <a:ea typeface="+mn-ea"/>
                <a:cs typeface="+mn-cs"/>
              </a:rPr>
              <a:t>these so the requests are placed in the queue as 20, 25, 30, 700, with 20 being the head</a:t>
            </a:r>
          </a:p>
          <a:p>
            <a:r>
              <a:rPr lang="en-US" sz="1200" kern="1200" dirty="0">
                <a:solidFill>
                  <a:schemeClr val="tx1"/>
                </a:solidFill>
                <a:effectLst/>
                <a:latin typeface="+mn-lt"/>
                <a:ea typeface="+mn-ea"/>
                <a:cs typeface="+mn-cs"/>
              </a:rPr>
              <a:t>of the queue. If a continuous sequence of low-numbered block requests arrive, then</a:t>
            </a:r>
          </a:p>
          <a:p>
            <a:r>
              <a:rPr lang="en-US" sz="1200" kern="1200" dirty="0">
                <a:solidFill>
                  <a:schemeClr val="tx1"/>
                </a:solidFill>
                <a:effectLst/>
                <a:latin typeface="+mn-lt"/>
                <a:ea typeface="+mn-ea"/>
                <a:cs typeface="+mn-cs"/>
              </a:rPr>
              <a:t>the request for 700 continues to be delayed.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even more serious problem concerns the distinction between read and</a:t>
            </a:r>
          </a:p>
          <a:p>
            <a:r>
              <a:rPr lang="en-US" sz="1200" kern="1200" dirty="0">
                <a:solidFill>
                  <a:schemeClr val="tx1"/>
                </a:solidFill>
                <a:effectLst/>
                <a:latin typeface="+mn-lt"/>
                <a:ea typeface="+mn-ea"/>
                <a:cs typeface="+mn-cs"/>
              </a:rPr>
              <a:t>write requests. Typically, a write request is issued asynchronously. That is, once</a:t>
            </a:r>
          </a:p>
          <a:p>
            <a:r>
              <a:rPr lang="en-US" sz="1200" kern="1200" dirty="0">
                <a:solidFill>
                  <a:schemeClr val="tx1"/>
                </a:solidFill>
                <a:effectLst/>
                <a:latin typeface="+mn-lt"/>
                <a:ea typeface="+mn-ea"/>
                <a:cs typeface="+mn-cs"/>
              </a:rPr>
              <a:t>a process issues the write request, it need not wait for the request to actually</a:t>
            </a:r>
          </a:p>
          <a:p>
            <a:r>
              <a:rPr lang="en-US" sz="1200" kern="1200" dirty="0">
                <a:solidFill>
                  <a:schemeClr val="tx1"/>
                </a:solidFill>
                <a:effectLst/>
                <a:latin typeface="+mn-lt"/>
                <a:ea typeface="+mn-ea"/>
                <a:cs typeface="+mn-cs"/>
              </a:rPr>
              <a:t>be satisfied. When an application issues a write, the kernel copies the data into</a:t>
            </a:r>
          </a:p>
          <a:p>
            <a:r>
              <a:rPr lang="en-US" sz="1200" kern="1200" dirty="0">
                <a:solidFill>
                  <a:schemeClr val="tx1"/>
                </a:solidFill>
                <a:effectLst/>
                <a:latin typeface="+mn-lt"/>
                <a:ea typeface="+mn-ea"/>
                <a:cs typeface="+mn-cs"/>
              </a:rPr>
              <a:t>an appropriate buffer, to be written out as time permits. Once the data are captured</a:t>
            </a:r>
          </a:p>
          <a:p>
            <a:r>
              <a:rPr lang="en-US" sz="1200" kern="1200" dirty="0">
                <a:solidFill>
                  <a:schemeClr val="tx1"/>
                </a:solidFill>
                <a:effectLst/>
                <a:latin typeface="+mn-lt"/>
                <a:ea typeface="+mn-ea"/>
                <a:cs typeface="+mn-cs"/>
              </a:rPr>
              <a:t>in the kernel’s buffer, the application can proceed. However, for many read</a:t>
            </a:r>
          </a:p>
          <a:p>
            <a:r>
              <a:rPr lang="en-US" sz="1200" kern="1200" dirty="0">
                <a:solidFill>
                  <a:schemeClr val="tx1"/>
                </a:solidFill>
                <a:effectLst/>
                <a:latin typeface="+mn-lt"/>
                <a:ea typeface="+mn-ea"/>
                <a:cs typeface="+mn-cs"/>
              </a:rPr>
              <a:t>operations, the process must wait until the requested data are delivered to the</a:t>
            </a:r>
          </a:p>
          <a:p>
            <a:r>
              <a:rPr lang="en-US" sz="1200" kern="1200" dirty="0">
                <a:solidFill>
                  <a:schemeClr val="tx1"/>
                </a:solidFill>
                <a:effectLst/>
                <a:latin typeface="+mn-lt"/>
                <a:ea typeface="+mn-ea"/>
                <a:cs typeface="+mn-cs"/>
              </a:rPr>
              <a:t>application before proceeding. Thus, a stream of write requests (e.g., to place a</a:t>
            </a:r>
          </a:p>
          <a:p>
            <a:r>
              <a:rPr lang="en-US" sz="1200" kern="1200" dirty="0">
                <a:solidFill>
                  <a:schemeClr val="tx1"/>
                </a:solidFill>
                <a:effectLst/>
                <a:latin typeface="+mn-lt"/>
                <a:ea typeface="+mn-ea"/>
                <a:cs typeface="+mn-cs"/>
              </a:rPr>
              <a:t>large file on the disk) can block a read request for a considerable time, and thus</a:t>
            </a:r>
          </a:p>
          <a:p>
            <a:r>
              <a:rPr lang="en-US" sz="1200" kern="1200" dirty="0">
                <a:solidFill>
                  <a:schemeClr val="tx1"/>
                </a:solidFill>
                <a:effectLst/>
                <a:latin typeface="+mn-lt"/>
                <a:ea typeface="+mn-ea"/>
                <a:cs typeface="+mn-cs"/>
              </a:rPr>
              <a:t>block a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overcome these problems, a new deadline I/O scheduler was developed in</a:t>
            </a:r>
          </a:p>
          <a:p>
            <a:r>
              <a:rPr lang="en-US" sz="1200" kern="1200" dirty="0">
                <a:solidFill>
                  <a:schemeClr val="tx1"/>
                </a:solidFill>
                <a:effectLst/>
                <a:latin typeface="+mn-lt"/>
                <a:ea typeface="+mn-ea"/>
                <a:cs typeface="+mn-cs"/>
              </a:rPr>
              <a:t>2002. This scheduler makes use of two pairs of queues (see Figure 11.14). Each incoming</a:t>
            </a:r>
          </a:p>
          <a:p>
            <a:r>
              <a:rPr lang="en-US" sz="1200" kern="1200" dirty="0">
                <a:solidFill>
                  <a:schemeClr val="tx1"/>
                </a:solidFill>
                <a:effectLst/>
                <a:latin typeface="+mn-lt"/>
                <a:ea typeface="+mn-ea"/>
                <a:cs typeface="+mn-cs"/>
              </a:rPr>
              <a:t>request is placed in a sorted elevator queue (read or write), as before. In addition,</a:t>
            </a:r>
          </a:p>
          <a:p>
            <a:r>
              <a:rPr lang="en-US" sz="1200" kern="1200" dirty="0">
                <a:solidFill>
                  <a:schemeClr val="tx1"/>
                </a:solidFill>
                <a:effectLst/>
                <a:latin typeface="+mn-lt"/>
                <a:ea typeface="+mn-ea"/>
                <a:cs typeface="+mn-cs"/>
              </a:rPr>
              <a:t>the same request is placed at the tail of a read FIFO queue for a read request or a</a:t>
            </a:r>
          </a:p>
          <a:p>
            <a:r>
              <a:rPr lang="en-US" sz="1200" kern="1200" dirty="0">
                <a:solidFill>
                  <a:schemeClr val="tx1"/>
                </a:solidFill>
                <a:effectLst/>
                <a:latin typeface="+mn-lt"/>
                <a:ea typeface="+mn-ea"/>
                <a:cs typeface="+mn-cs"/>
              </a:rPr>
              <a:t>write FIFO queue for a write request. Thus, the read and write queues maintain a list</a:t>
            </a:r>
          </a:p>
          <a:p>
            <a:r>
              <a:rPr lang="en-US" sz="1200" kern="1200" dirty="0">
                <a:solidFill>
                  <a:schemeClr val="tx1"/>
                </a:solidFill>
                <a:effectLst/>
                <a:latin typeface="+mn-lt"/>
                <a:ea typeface="+mn-ea"/>
                <a:cs typeface="+mn-cs"/>
              </a:rPr>
              <a:t>of requests in the sequence in which the requests were made. Associated with each</a:t>
            </a:r>
          </a:p>
          <a:p>
            <a:r>
              <a:rPr lang="en-US" sz="1200" kern="1200" dirty="0">
                <a:solidFill>
                  <a:schemeClr val="tx1"/>
                </a:solidFill>
                <a:effectLst/>
                <a:latin typeface="+mn-lt"/>
                <a:ea typeface="+mn-ea"/>
                <a:cs typeface="+mn-cs"/>
              </a:rPr>
              <a:t>request is an expiration time, with a default value of 0.5 seconds for a read request</a:t>
            </a:r>
          </a:p>
          <a:p>
            <a:r>
              <a:rPr lang="en-US" sz="1200" kern="1200" dirty="0">
                <a:solidFill>
                  <a:schemeClr val="tx1"/>
                </a:solidFill>
                <a:effectLst/>
                <a:latin typeface="+mn-lt"/>
                <a:ea typeface="+mn-ea"/>
                <a:cs typeface="+mn-cs"/>
              </a:rPr>
              <a:t>and of 5 seconds for a write request. Ordinarily, the scheduler dispatches from the</a:t>
            </a:r>
          </a:p>
          <a:p>
            <a:r>
              <a:rPr lang="en-US" sz="1200" kern="1200" dirty="0">
                <a:solidFill>
                  <a:schemeClr val="tx1"/>
                </a:solidFill>
                <a:effectLst/>
                <a:latin typeface="+mn-lt"/>
                <a:ea typeface="+mn-ea"/>
                <a:cs typeface="+mn-cs"/>
              </a:rPr>
              <a:t>sorted queue. When a request is satisfied, it is removed from the head of the sorted</a:t>
            </a:r>
          </a:p>
          <a:p>
            <a:r>
              <a:rPr lang="en-US" sz="1200" kern="1200" dirty="0">
                <a:solidFill>
                  <a:schemeClr val="tx1"/>
                </a:solidFill>
                <a:effectLst/>
                <a:latin typeface="+mn-lt"/>
                <a:ea typeface="+mn-ea"/>
                <a:cs typeface="+mn-cs"/>
              </a:rPr>
              <a:t>queue and of also from the appropriate FIFO queue. However, when the item at</a:t>
            </a:r>
          </a:p>
          <a:p>
            <a:r>
              <a:rPr lang="en-US" sz="1200" kern="1200" dirty="0">
                <a:solidFill>
                  <a:schemeClr val="tx1"/>
                </a:solidFill>
                <a:effectLst/>
                <a:latin typeface="+mn-lt"/>
                <a:ea typeface="+mn-ea"/>
                <a:cs typeface="+mn-cs"/>
              </a:rPr>
              <a:t>the head of one of the FIFO queues becomes older than its expiration time, then</a:t>
            </a:r>
          </a:p>
          <a:p>
            <a:r>
              <a:rPr lang="en-US" sz="1200" kern="1200" dirty="0">
                <a:solidFill>
                  <a:schemeClr val="tx1"/>
                </a:solidFill>
                <a:effectLst/>
                <a:latin typeface="+mn-lt"/>
                <a:ea typeface="+mn-ea"/>
                <a:cs typeface="+mn-cs"/>
              </a:rPr>
              <a:t>the scheduler next dispatches from that FIFO queue, taking the expired request,</a:t>
            </a:r>
          </a:p>
          <a:p>
            <a:r>
              <a:rPr lang="en-US" sz="1200" kern="1200" dirty="0">
                <a:solidFill>
                  <a:schemeClr val="tx1"/>
                </a:solidFill>
                <a:effectLst/>
                <a:latin typeface="+mn-lt"/>
                <a:ea typeface="+mn-ea"/>
                <a:cs typeface="+mn-cs"/>
              </a:rPr>
              <a:t>plus the next few requests from the queue. As each request is dispatched, it is also</a:t>
            </a:r>
          </a:p>
          <a:p>
            <a:r>
              <a:rPr lang="en-US" sz="1200" kern="1200" dirty="0">
                <a:solidFill>
                  <a:schemeClr val="tx1"/>
                </a:solidFill>
                <a:effectLst/>
                <a:latin typeface="+mn-lt"/>
                <a:ea typeface="+mn-ea"/>
                <a:cs typeface="+mn-cs"/>
              </a:rPr>
              <a:t>removed from the sorted queue.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976212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deadline I/O scheduler scheme overcomes the starvation problem and also</a:t>
            </a:r>
          </a:p>
          <a:p>
            <a:r>
              <a:rPr lang="en-US" sz="1200" kern="1200" dirty="0">
                <a:solidFill>
                  <a:schemeClr val="tx1"/>
                </a:solidFill>
                <a:effectLst/>
                <a:latin typeface="+mn-lt"/>
                <a:ea typeface="+mn-ea"/>
                <a:cs typeface="+mn-cs"/>
              </a:rPr>
              <a:t>the read versus write problem.</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385934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The original elevator scheduler and the deadline</a:t>
            </a:r>
          </a:p>
          <a:p>
            <a:r>
              <a:rPr lang="en-US" sz="1200" kern="1200" baseline="0" dirty="0">
                <a:solidFill>
                  <a:schemeClr val="tx1"/>
                </a:solidFill>
                <a:latin typeface="+mn-lt"/>
                <a:ea typeface="+mn-ea"/>
                <a:cs typeface="+mn-cs"/>
              </a:rPr>
              <a:t>scheduler both are designed to dispatch a new request as soon as the existing request</a:t>
            </a:r>
          </a:p>
          <a:p>
            <a:r>
              <a:rPr lang="en-US" sz="1200" kern="1200" baseline="0" dirty="0">
                <a:solidFill>
                  <a:schemeClr val="tx1"/>
                </a:solidFill>
                <a:latin typeface="+mn-lt"/>
                <a:ea typeface="+mn-ea"/>
                <a:cs typeface="+mn-cs"/>
              </a:rPr>
              <a:t>is satisfied, thus keeping the disk as busy as possible. This same policy applies to all</a:t>
            </a:r>
          </a:p>
          <a:p>
            <a:r>
              <a:rPr lang="en-US" sz="1200" kern="1200" baseline="0" dirty="0">
                <a:solidFill>
                  <a:schemeClr val="tx1"/>
                </a:solidFill>
                <a:latin typeface="+mn-lt"/>
                <a:ea typeface="+mn-ea"/>
                <a:cs typeface="+mn-cs"/>
              </a:rPr>
              <a:t>of the scheduling algorithms discussed in Section 11.5 . However, such a policy can</a:t>
            </a:r>
          </a:p>
          <a:p>
            <a:r>
              <a:rPr lang="en-US" sz="1200" kern="1200" baseline="0" dirty="0">
                <a:solidFill>
                  <a:schemeClr val="tx1"/>
                </a:solidFill>
                <a:latin typeface="+mn-lt"/>
                <a:ea typeface="+mn-ea"/>
                <a:cs typeface="+mn-cs"/>
              </a:rPr>
              <a:t>be counterproductive if there are numerous synchronous read requests. Typically,</a:t>
            </a:r>
          </a:p>
          <a:p>
            <a:r>
              <a:rPr lang="en-US" sz="1200" kern="1200" baseline="0" dirty="0">
                <a:solidFill>
                  <a:schemeClr val="tx1"/>
                </a:solidFill>
                <a:latin typeface="+mn-lt"/>
                <a:ea typeface="+mn-ea"/>
                <a:cs typeface="+mn-cs"/>
              </a:rPr>
              <a:t>an application will wait until a read request is satisfied and the data available before</a:t>
            </a:r>
          </a:p>
          <a:p>
            <a:r>
              <a:rPr lang="en-US" sz="1200" kern="1200" baseline="0" dirty="0">
                <a:solidFill>
                  <a:schemeClr val="tx1"/>
                </a:solidFill>
                <a:latin typeface="+mn-lt"/>
                <a:ea typeface="+mn-ea"/>
                <a:cs typeface="+mn-cs"/>
              </a:rPr>
              <a:t>issuing the next request. The small delay between receiving the data for the last</a:t>
            </a:r>
          </a:p>
          <a:p>
            <a:r>
              <a:rPr lang="en-US" sz="1200" kern="1200" baseline="0" dirty="0">
                <a:solidFill>
                  <a:schemeClr val="tx1"/>
                </a:solidFill>
                <a:latin typeface="+mn-lt"/>
                <a:ea typeface="+mn-ea"/>
                <a:cs typeface="+mn-cs"/>
              </a:rPr>
              <a:t>read and issuing the next read enables the scheduler to turn elsewhere for a pending</a:t>
            </a:r>
          </a:p>
          <a:p>
            <a:r>
              <a:rPr lang="en-US" sz="1200" kern="1200" baseline="0" dirty="0">
                <a:solidFill>
                  <a:schemeClr val="tx1"/>
                </a:solidFill>
                <a:latin typeface="+mn-lt"/>
                <a:ea typeface="+mn-ea"/>
                <a:cs typeface="+mn-cs"/>
              </a:rPr>
              <a:t>request and dispatch that request.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principle of locality, it is likely that successive reads from the</a:t>
            </a:r>
          </a:p>
          <a:p>
            <a:r>
              <a:rPr lang="en-US" sz="1200" kern="1200" baseline="0" dirty="0">
                <a:solidFill>
                  <a:schemeClr val="tx1"/>
                </a:solidFill>
                <a:latin typeface="+mn-lt"/>
                <a:ea typeface="+mn-ea"/>
                <a:cs typeface="+mn-cs"/>
              </a:rPr>
              <a:t>same process will be to disk blocks that are near one another. If the scheduler were</a:t>
            </a:r>
          </a:p>
          <a:p>
            <a:r>
              <a:rPr lang="en-US" sz="1200" kern="1200" baseline="0" dirty="0">
                <a:solidFill>
                  <a:schemeClr val="tx1"/>
                </a:solidFill>
                <a:latin typeface="+mn-lt"/>
                <a:ea typeface="+mn-ea"/>
                <a:cs typeface="+mn-cs"/>
              </a:rPr>
              <a:t>to delay a short period of time after satisfying a read request, to see if a new nearby</a:t>
            </a:r>
          </a:p>
          <a:p>
            <a:r>
              <a:rPr lang="en-US" sz="1200" kern="1200" baseline="0" dirty="0">
                <a:solidFill>
                  <a:schemeClr val="tx1"/>
                </a:solidFill>
                <a:latin typeface="+mn-lt"/>
                <a:ea typeface="+mn-ea"/>
                <a:cs typeface="+mn-cs"/>
              </a:rPr>
              <a:t>read request is made, the overall performance of the system could be enhanced.</a:t>
            </a:r>
          </a:p>
          <a:p>
            <a:r>
              <a:rPr lang="en-US" sz="1200" kern="1200" baseline="0" dirty="0">
                <a:solidFill>
                  <a:schemeClr val="tx1"/>
                </a:solidFill>
                <a:latin typeface="+mn-lt"/>
                <a:ea typeface="+mn-ea"/>
                <a:cs typeface="+mn-cs"/>
              </a:rPr>
              <a:t>This is the philosophy behind the anticipatory scheduler, proposed in [IYER01],</a:t>
            </a:r>
          </a:p>
          <a:p>
            <a:r>
              <a:rPr lang="en-US" sz="1200" kern="1200" baseline="0" dirty="0">
                <a:solidFill>
                  <a:schemeClr val="tx1"/>
                </a:solidFill>
                <a:latin typeface="+mn-lt"/>
                <a:ea typeface="+mn-ea"/>
                <a:cs typeface="+mn-cs"/>
              </a:rPr>
              <a:t>and implemented in Linux 2.6.</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Linux, the anticipatory scheduler is superimposed on the deadline scheduler.</a:t>
            </a:r>
          </a:p>
          <a:p>
            <a:r>
              <a:rPr lang="en-US" sz="1200" kern="1200" baseline="0" dirty="0">
                <a:solidFill>
                  <a:schemeClr val="tx1"/>
                </a:solidFill>
                <a:latin typeface="+mn-lt"/>
                <a:ea typeface="+mn-ea"/>
                <a:cs typeface="+mn-cs"/>
              </a:rPr>
              <a:t>When a read request is dispatched, the anticipatory scheduler causes the</a:t>
            </a:r>
          </a:p>
          <a:p>
            <a:r>
              <a:rPr lang="en-US" sz="1200" kern="1200" baseline="0" dirty="0">
                <a:solidFill>
                  <a:schemeClr val="tx1"/>
                </a:solidFill>
                <a:latin typeface="+mn-lt"/>
                <a:ea typeface="+mn-ea"/>
                <a:cs typeface="+mn-cs"/>
              </a:rPr>
              <a:t>scheduling system to delay for up to 6 milliseconds, depending on the configuration.</a:t>
            </a:r>
          </a:p>
          <a:p>
            <a:r>
              <a:rPr lang="en-US" sz="1200" kern="1200" baseline="0" dirty="0">
                <a:solidFill>
                  <a:schemeClr val="tx1"/>
                </a:solidFill>
                <a:latin typeface="+mn-lt"/>
                <a:ea typeface="+mn-ea"/>
                <a:cs typeface="+mn-cs"/>
              </a:rPr>
              <a:t>During this small delay, there is a good chance that the application that</a:t>
            </a:r>
          </a:p>
          <a:p>
            <a:r>
              <a:rPr lang="en-US" sz="1200" kern="1200" baseline="0" dirty="0">
                <a:solidFill>
                  <a:schemeClr val="tx1"/>
                </a:solidFill>
                <a:latin typeface="+mn-lt"/>
                <a:ea typeface="+mn-ea"/>
                <a:cs typeface="+mn-cs"/>
              </a:rPr>
              <a:t>issued the last read request will issue another read request to the same region of</a:t>
            </a:r>
          </a:p>
          <a:p>
            <a:r>
              <a:rPr lang="en-US" sz="1200" kern="1200" baseline="0" dirty="0">
                <a:solidFill>
                  <a:schemeClr val="tx1"/>
                </a:solidFill>
                <a:latin typeface="+mn-lt"/>
                <a:ea typeface="+mn-ea"/>
                <a:cs typeface="+mn-cs"/>
              </a:rPr>
              <a:t>the disk. If so, that request will be serviced immediately. If no such read request</a:t>
            </a:r>
          </a:p>
          <a:p>
            <a:r>
              <a:rPr lang="en-US" sz="1200" kern="1200" baseline="0" dirty="0">
                <a:solidFill>
                  <a:schemeClr val="tx1"/>
                </a:solidFill>
                <a:latin typeface="+mn-lt"/>
                <a:ea typeface="+mn-ea"/>
                <a:cs typeface="+mn-cs"/>
              </a:rPr>
              <a:t>occurs, the scheduler resumes using the deadline scheduling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1559848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This is the simplest among Linux I/O schedulers. It is a</a:t>
            </a:r>
          </a:p>
          <a:p>
            <a:r>
              <a:rPr lang="en-US" sz="1200" kern="1200" dirty="0">
                <a:solidFill>
                  <a:schemeClr val="tx1"/>
                </a:solidFill>
                <a:effectLst/>
                <a:latin typeface="+mn-lt"/>
                <a:ea typeface="+mn-ea"/>
                <a:cs typeface="+mn-cs"/>
              </a:rPr>
              <a:t>minimal scheduler that inserts I/O requests into a FIFO queue and uses merging.</a:t>
            </a:r>
          </a:p>
          <a:p>
            <a:r>
              <a:rPr lang="en-US" sz="1200" kern="1200" dirty="0">
                <a:solidFill>
                  <a:schemeClr val="tx1"/>
                </a:solidFill>
                <a:effectLst/>
                <a:latin typeface="+mn-lt"/>
                <a:ea typeface="+mn-ea"/>
                <a:cs typeface="+mn-cs"/>
              </a:rPr>
              <a:t>Its main uses include </a:t>
            </a:r>
            <a:r>
              <a:rPr lang="en-US" sz="1200" kern="1200" dirty="0" err="1">
                <a:solidFill>
                  <a:schemeClr val="tx1"/>
                </a:solidFill>
                <a:effectLst/>
                <a:latin typeface="+mn-lt"/>
                <a:ea typeface="+mn-ea"/>
                <a:cs typeface="+mn-cs"/>
              </a:rPr>
              <a:t>nondisk</a:t>
            </a:r>
            <a:r>
              <a:rPr lang="en-US" sz="1200" kern="1200" dirty="0">
                <a:solidFill>
                  <a:schemeClr val="tx1"/>
                </a:solidFill>
                <a:effectLst/>
                <a:latin typeface="+mn-lt"/>
                <a:ea typeface="+mn-ea"/>
                <a:cs typeface="+mn-cs"/>
              </a:rPr>
              <a:t>-based block devices such as memory devices, and</a:t>
            </a:r>
          </a:p>
          <a:p>
            <a:r>
              <a:rPr lang="en-US" sz="1200" kern="1200" dirty="0">
                <a:solidFill>
                  <a:schemeClr val="tx1"/>
                </a:solidFill>
                <a:effectLst/>
                <a:latin typeface="+mn-lt"/>
                <a:ea typeface="+mn-ea"/>
                <a:cs typeface="+mn-cs"/>
              </a:rPr>
              <a:t>specialized software or hardware environments that do their own scheduling and</a:t>
            </a:r>
          </a:p>
          <a:p>
            <a:r>
              <a:rPr lang="en-US" sz="1200" kern="1200" dirty="0">
                <a:solidFill>
                  <a:schemeClr val="tx1"/>
                </a:solidFill>
                <a:effectLst/>
                <a:latin typeface="+mn-lt"/>
                <a:ea typeface="+mn-ea"/>
                <a:cs typeface="+mn-cs"/>
              </a:rPr>
              <a:t>need only minimal support in the kernel.</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113600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 The Completely Fair Queuing (CFQ)</a:t>
            </a:r>
          </a:p>
          <a:p>
            <a:r>
              <a:rPr lang="en-US" sz="1200" kern="1200" dirty="0">
                <a:solidFill>
                  <a:schemeClr val="tx1"/>
                </a:solidFill>
                <a:effectLst/>
                <a:latin typeface="+mn-lt"/>
                <a:ea typeface="+mn-ea"/>
                <a:cs typeface="+mn-cs"/>
              </a:rPr>
              <a:t>I/O scheduler was developed in 2003, and is the default I/O scheduler in Linux.</a:t>
            </a:r>
          </a:p>
          <a:p>
            <a:r>
              <a:rPr lang="en-US" sz="1200" kern="1200" dirty="0">
                <a:solidFill>
                  <a:schemeClr val="tx1"/>
                </a:solidFill>
                <a:effectLst/>
                <a:latin typeface="+mn-lt"/>
                <a:ea typeface="+mn-ea"/>
                <a:cs typeface="+mn-cs"/>
              </a:rPr>
              <a:t>The CFQ scheduler guarantees a fair allocation of the disk I/O bandwidth among</a:t>
            </a:r>
          </a:p>
          <a:p>
            <a:r>
              <a:rPr lang="en-US" sz="1200" kern="1200" dirty="0">
                <a:solidFill>
                  <a:schemeClr val="tx1"/>
                </a:solidFill>
                <a:effectLst/>
                <a:latin typeface="+mn-lt"/>
                <a:ea typeface="+mn-ea"/>
                <a:cs typeface="+mn-cs"/>
              </a:rPr>
              <a:t>all processes. It maintains per process I/O queues; each process is assigned a single</a:t>
            </a:r>
          </a:p>
          <a:p>
            <a:r>
              <a:rPr lang="en-US" sz="1200" kern="1200" dirty="0">
                <a:solidFill>
                  <a:schemeClr val="tx1"/>
                </a:solidFill>
                <a:effectLst/>
                <a:latin typeface="+mn-lt"/>
                <a:ea typeface="+mn-ea"/>
                <a:cs typeface="+mn-cs"/>
              </a:rPr>
              <a:t>queue. Each queue has an allocated </a:t>
            </a:r>
            <a:r>
              <a:rPr lang="en-US" sz="1200" kern="1200" dirty="0" err="1">
                <a:solidFill>
                  <a:schemeClr val="tx1"/>
                </a:solidFill>
                <a:effectLst/>
                <a:latin typeface="+mn-lt"/>
                <a:ea typeface="+mn-ea"/>
                <a:cs typeface="+mn-cs"/>
              </a:rPr>
              <a:t>timeslice</a:t>
            </a:r>
            <a:r>
              <a:rPr lang="en-US" sz="1200" kern="1200" dirty="0">
                <a:solidFill>
                  <a:schemeClr val="tx1"/>
                </a:solidFill>
                <a:effectLst/>
                <a:latin typeface="+mn-lt"/>
                <a:ea typeface="+mn-ea"/>
                <a:cs typeface="+mn-cs"/>
              </a:rPr>
              <a:t>. Requests are submitted into these</a:t>
            </a:r>
          </a:p>
          <a:p>
            <a:r>
              <a:rPr lang="en-US" sz="1200" kern="1200" dirty="0">
                <a:solidFill>
                  <a:schemeClr val="tx1"/>
                </a:solidFill>
                <a:effectLst/>
                <a:latin typeface="+mn-lt"/>
                <a:ea typeface="+mn-ea"/>
                <a:cs typeface="+mn-cs"/>
              </a:rPr>
              <a:t>queues and are processed in round robin.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 scheduler services a specific queue, and there are no more requests</a:t>
            </a:r>
          </a:p>
          <a:p>
            <a:r>
              <a:rPr lang="en-US" sz="1200" kern="1200" dirty="0">
                <a:solidFill>
                  <a:schemeClr val="tx1"/>
                </a:solidFill>
                <a:effectLst/>
                <a:latin typeface="+mn-lt"/>
                <a:ea typeface="+mn-ea"/>
                <a:cs typeface="+mn-cs"/>
              </a:rPr>
              <a:t>in that queue, it waits in idle mode for a predefined time interval for new requests,</a:t>
            </a:r>
          </a:p>
          <a:p>
            <a:r>
              <a:rPr lang="en-US" sz="1200" kern="1200" dirty="0">
                <a:solidFill>
                  <a:schemeClr val="tx1"/>
                </a:solidFill>
                <a:effectLst/>
                <a:latin typeface="+mn-lt"/>
                <a:ea typeface="+mn-ea"/>
                <a:cs typeface="+mn-cs"/>
              </a:rPr>
              <a:t>and if there are no requests, it continues to the next queue. This optimization</a:t>
            </a:r>
          </a:p>
          <a:p>
            <a:r>
              <a:rPr lang="en-US" sz="1200" kern="1200" dirty="0">
                <a:solidFill>
                  <a:schemeClr val="tx1"/>
                </a:solidFill>
                <a:effectLst/>
                <a:latin typeface="+mn-lt"/>
                <a:ea typeface="+mn-ea"/>
                <a:cs typeface="+mn-cs"/>
              </a:rPr>
              <a:t>improves performance in the case that there are more requests in that time</a:t>
            </a:r>
          </a:p>
          <a:p>
            <a:r>
              <a:rPr lang="en-US" sz="1200" kern="1200" dirty="0">
                <a:solidFill>
                  <a:schemeClr val="tx1"/>
                </a:solidFill>
                <a:effectLst/>
                <a:latin typeface="+mn-lt"/>
                <a:ea typeface="+mn-ea"/>
                <a:cs typeface="+mn-cs"/>
              </a:rPr>
              <a:t>interval.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should note the I/O scheduler can be set as a boot parameter in grub or in</a:t>
            </a:r>
          </a:p>
          <a:p>
            <a:r>
              <a:rPr lang="en-US" sz="1200" kern="1200" dirty="0">
                <a:solidFill>
                  <a:schemeClr val="tx1"/>
                </a:solidFill>
                <a:effectLst/>
                <a:latin typeface="+mn-lt"/>
                <a:ea typeface="+mn-ea"/>
                <a:cs typeface="+mn-cs"/>
              </a:rPr>
              <a:t>run time, for example, by echoing “</a:t>
            </a:r>
            <a:r>
              <a:rPr lang="en-US" sz="1200" kern="1200" dirty="0" err="1">
                <a:solidFill>
                  <a:schemeClr val="tx1"/>
                </a:solidFill>
                <a:effectLst/>
                <a:latin typeface="+mn-lt"/>
                <a:ea typeface="+mn-ea"/>
                <a:cs typeface="+mn-cs"/>
              </a:rPr>
              <a:t>noop</a:t>
            </a:r>
            <a:r>
              <a:rPr lang="en-US" sz="1200" kern="1200" dirty="0">
                <a:solidFill>
                  <a:schemeClr val="tx1"/>
                </a:solidFill>
                <a:effectLst/>
                <a:latin typeface="+mn-lt"/>
                <a:ea typeface="+mn-ea"/>
                <a:cs typeface="+mn-cs"/>
              </a:rPr>
              <a:t>”, “deadline”, or “</a:t>
            </a:r>
            <a:r>
              <a:rPr lang="en-US" sz="1200" kern="1200" dirty="0" err="1">
                <a:solidFill>
                  <a:schemeClr val="tx1"/>
                </a:solidFill>
                <a:effectLst/>
                <a:latin typeface="+mn-lt"/>
                <a:ea typeface="+mn-ea"/>
                <a:cs typeface="+mn-cs"/>
              </a:rPr>
              <a:t>cfq</a:t>
            </a:r>
            <a:r>
              <a:rPr lang="en-US" sz="1200" kern="1200" dirty="0">
                <a:solidFill>
                  <a:schemeClr val="tx1"/>
                </a:solidFill>
                <a:effectLst/>
                <a:latin typeface="+mn-lt"/>
                <a:ea typeface="+mn-ea"/>
                <a:cs typeface="+mn-cs"/>
              </a:rPr>
              <a:t>” into </a:t>
            </a:r>
            <a:r>
              <a:rPr lang="en-US" sz="1200" b="1" kern="1200" dirty="0">
                <a:solidFill>
                  <a:schemeClr val="tx1"/>
                </a:solidFill>
                <a:effectLst/>
                <a:latin typeface="+mn-lt"/>
                <a:ea typeface="+mn-ea"/>
                <a:cs typeface="+mn-cs"/>
              </a:rPr>
              <a:t>/sys/class/block/</a:t>
            </a:r>
            <a:r>
              <a:rPr lang="en-US" sz="1200" b="1" kern="1200" dirty="0" err="1">
                <a:solidFill>
                  <a:schemeClr val="tx1"/>
                </a:solidFill>
                <a:effectLst/>
                <a:latin typeface="+mn-lt"/>
                <a:ea typeface="+mn-ea"/>
                <a:cs typeface="+mn-cs"/>
              </a:rPr>
              <a:t>sda</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queue/scheduler</a:t>
            </a:r>
            <a:r>
              <a:rPr lang="en-US" sz="1200" kern="1200" dirty="0">
                <a:solidFill>
                  <a:schemeClr val="tx1"/>
                </a:solidFill>
                <a:effectLst/>
                <a:latin typeface="+mn-lt"/>
                <a:ea typeface="+mn-ea"/>
                <a:cs typeface="+mn-cs"/>
              </a:rPr>
              <a:t> . There are also several optimization </a:t>
            </a:r>
            <a:r>
              <a:rPr lang="en-US" sz="1200" kern="1200" dirty="0" err="1">
                <a:solidFill>
                  <a:schemeClr val="tx1"/>
                </a:solidFill>
                <a:effectLst/>
                <a:latin typeface="+mn-lt"/>
                <a:ea typeface="+mn-ea"/>
                <a:cs typeface="+mn-cs"/>
              </a:rPr>
              <a:t>sysfs</a:t>
            </a:r>
            <a:r>
              <a:rPr lang="en-US" sz="1200" kern="1200" dirty="0">
                <a:solidFill>
                  <a:schemeClr val="tx1"/>
                </a:solidFill>
                <a:effectLst/>
                <a:latin typeface="+mn-lt"/>
                <a:ea typeface="+mn-ea"/>
                <a:cs typeface="+mn-cs"/>
              </a:rPr>
              <a:t> scheduler settings, which</a:t>
            </a:r>
          </a:p>
          <a:p>
            <a:r>
              <a:rPr lang="en-US" sz="1200" kern="1200" dirty="0">
                <a:solidFill>
                  <a:schemeClr val="tx1"/>
                </a:solidFill>
                <a:effectLst/>
                <a:latin typeface="+mn-lt"/>
                <a:ea typeface="+mn-ea"/>
                <a:cs typeface="+mn-cs"/>
              </a:rPr>
              <a:t>are described in the Linux kernel documentation.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443320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In Linux 2.2 and earlier releases, the kernel maintained a page cache for reads and</a:t>
            </a:r>
          </a:p>
          <a:p>
            <a:r>
              <a:rPr lang="en-US" sz="1200" kern="1200" baseline="0" dirty="0">
                <a:solidFill>
                  <a:schemeClr val="tx1"/>
                </a:solidFill>
                <a:latin typeface="+mn-lt"/>
                <a:ea typeface="+mn-ea"/>
                <a:cs typeface="+mn-cs"/>
              </a:rPr>
              <a:t>writes from regular file system files and for virtual memory pages, and a separate</a:t>
            </a:r>
          </a:p>
          <a:p>
            <a:r>
              <a:rPr lang="en-US" sz="1200" kern="1200" baseline="0" dirty="0">
                <a:solidFill>
                  <a:schemeClr val="tx1"/>
                </a:solidFill>
                <a:latin typeface="+mn-lt"/>
                <a:ea typeface="+mn-ea"/>
                <a:cs typeface="+mn-cs"/>
              </a:rPr>
              <a:t>buffer cache for block I/O. For Linux 2.4 and later, there is a single unified page</a:t>
            </a:r>
          </a:p>
          <a:p>
            <a:r>
              <a:rPr lang="en-US" sz="1200" kern="1200" baseline="0" dirty="0">
                <a:solidFill>
                  <a:schemeClr val="tx1"/>
                </a:solidFill>
                <a:latin typeface="+mn-lt"/>
                <a:ea typeface="+mn-ea"/>
                <a:cs typeface="+mn-cs"/>
              </a:rPr>
              <a:t>cache that is involved in all traffic between disk and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page cache confers two benefits. First, when it is time to write back dirty</a:t>
            </a:r>
          </a:p>
          <a:p>
            <a:r>
              <a:rPr lang="en-US" sz="1200" kern="1200" baseline="0" dirty="0">
                <a:solidFill>
                  <a:schemeClr val="tx1"/>
                </a:solidFill>
                <a:latin typeface="+mn-lt"/>
                <a:ea typeface="+mn-ea"/>
                <a:cs typeface="+mn-cs"/>
              </a:rPr>
              <a:t>pages to disk, a collection of them can be ordered properly and written out efficiently.</a:t>
            </a:r>
          </a:p>
          <a:p>
            <a:r>
              <a:rPr lang="en-US" sz="1200" kern="1200" baseline="0" dirty="0">
                <a:solidFill>
                  <a:schemeClr val="tx1"/>
                </a:solidFill>
                <a:latin typeface="+mn-lt"/>
                <a:ea typeface="+mn-ea"/>
                <a:cs typeface="+mn-cs"/>
              </a:rPr>
              <a:t>Second, because of the principle of temporal locality, pages in the page</a:t>
            </a:r>
          </a:p>
          <a:p>
            <a:r>
              <a:rPr lang="en-US" sz="1200" kern="1200" baseline="0" dirty="0">
                <a:solidFill>
                  <a:schemeClr val="tx1"/>
                </a:solidFill>
                <a:latin typeface="+mn-lt"/>
                <a:ea typeface="+mn-ea"/>
                <a:cs typeface="+mn-cs"/>
              </a:rPr>
              <a:t>cache are likely to be referenced again before they are flushed from the cache, thus</a:t>
            </a:r>
          </a:p>
          <a:p>
            <a:r>
              <a:rPr lang="en-US" sz="1200" kern="1200" baseline="0" dirty="0">
                <a:solidFill>
                  <a:schemeClr val="tx1"/>
                </a:solidFill>
                <a:latin typeface="+mn-lt"/>
                <a:ea typeface="+mn-ea"/>
                <a:cs typeface="+mn-cs"/>
              </a:rPr>
              <a:t>saving a disk I/O operation.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Dirty pages are written back to disk in two situations: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free memory falls below a specified threshold, the kernel reduces the</a:t>
            </a:r>
          </a:p>
          <a:p>
            <a:r>
              <a:rPr lang="en-US" sz="1200" kern="1200" baseline="0" dirty="0">
                <a:solidFill>
                  <a:schemeClr val="tx1"/>
                </a:solidFill>
                <a:latin typeface="+mn-lt"/>
                <a:ea typeface="+mn-ea"/>
                <a:cs typeface="+mn-cs"/>
              </a:rPr>
              <a:t>size of the page cache to release memory to be added to the free memory pool.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dirty pages grow older than a specified threshold, a number of dirty</a:t>
            </a:r>
          </a:p>
          <a:p>
            <a:r>
              <a:rPr lang="en-US" sz="1200" kern="1200" baseline="0" dirty="0">
                <a:solidFill>
                  <a:schemeClr val="tx1"/>
                </a:solidFill>
                <a:latin typeface="+mn-lt"/>
                <a:ea typeface="+mn-ea"/>
                <a:cs typeface="+mn-cs"/>
              </a:rPr>
              <a:t>pages are written back to disk.</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53402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11.15 shows the key kernel-mode components related to the Windows I/O</a:t>
            </a:r>
          </a:p>
          <a:p>
            <a:r>
              <a:rPr lang="en-US" sz="1200" kern="1200" baseline="0" dirty="0">
                <a:solidFill>
                  <a:schemeClr val="tx1"/>
                </a:solidFill>
                <a:latin typeface="+mn-lt"/>
                <a:ea typeface="+mn-ea"/>
                <a:cs typeface="+mn-cs"/>
              </a:rPr>
              <a:t>manager. The I/O manager is responsible for all I/O for the operating system and</a:t>
            </a:r>
          </a:p>
          <a:p>
            <a:r>
              <a:rPr lang="en-US" sz="1200" kern="1200" baseline="0" dirty="0">
                <a:solidFill>
                  <a:schemeClr val="tx1"/>
                </a:solidFill>
                <a:latin typeface="+mn-lt"/>
                <a:ea typeface="+mn-ea"/>
                <a:cs typeface="+mn-cs"/>
              </a:rPr>
              <a:t>provides a uniform interface that all types of drivers can call.</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4218807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I/O manager works closely with four types of kernel components: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Cache manager: </a:t>
            </a:r>
            <a:r>
              <a:rPr lang="en-US" sz="1200" b="0" kern="1200" baseline="0" dirty="0">
                <a:solidFill>
                  <a:schemeClr val="tx1"/>
                </a:solidFill>
                <a:latin typeface="+mn-lt"/>
                <a:ea typeface="+mn-ea"/>
                <a:cs typeface="+mn-cs"/>
              </a:rPr>
              <a:t>The cache manager handles file caching for all file systems.</a:t>
            </a:r>
          </a:p>
          <a:p>
            <a:r>
              <a:rPr lang="en-US" sz="1200" b="0" kern="1200" baseline="0" dirty="0">
                <a:solidFill>
                  <a:schemeClr val="tx1"/>
                </a:solidFill>
                <a:latin typeface="+mn-lt"/>
                <a:ea typeface="+mn-ea"/>
                <a:cs typeface="+mn-cs"/>
              </a:rPr>
              <a:t>It can dynamically increase and decrease the size of the cache devoted to a</a:t>
            </a:r>
          </a:p>
          <a:p>
            <a:r>
              <a:rPr lang="en-US" sz="1200" b="0" kern="1200" baseline="0" dirty="0">
                <a:solidFill>
                  <a:schemeClr val="tx1"/>
                </a:solidFill>
                <a:latin typeface="+mn-lt"/>
                <a:ea typeface="+mn-ea"/>
                <a:cs typeface="+mn-cs"/>
              </a:rPr>
              <a:t>particular file as the amount of available physical memory varies. The system</a:t>
            </a:r>
          </a:p>
          <a:p>
            <a:r>
              <a:rPr lang="en-US" sz="1200" kern="1200" baseline="0" dirty="0">
                <a:solidFill>
                  <a:schemeClr val="tx1"/>
                </a:solidFill>
                <a:latin typeface="+mn-lt"/>
                <a:ea typeface="+mn-ea"/>
                <a:cs typeface="+mn-cs"/>
              </a:rPr>
              <a:t>records updates in the cache only and not on disk. A kernel thread, the lazy</a:t>
            </a:r>
          </a:p>
          <a:p>
            <a:r>
              <a:rPr lang="en-US" sz="1200" kern="1200" baseline="0" dirty="0">
                <a:solidFill>
                  <a:schemeClr val="tx1"/>
                </a:solidFill>
                <a:latin typeface="+mn-lt"/>
                <a:ea typeface="+mn-ea"/>
                <a:cs typeface="+mn-cs"/>
              </a:rPr>
              <a:t>writer, periodically batches the updates together to write to disk. Writing the</a:t>
            </a:r>
          </a:p>
          <a:p>
            <a:r>
              <a:rPr lang="en-US" sz="1200" kern="1200" baseline="0" dirty="0">
                <a:solidFill>
                  <a:schemeClr val="tx1"/>
                </a:solidFill>
                <a:latin typeface="+mn-lt"/>
                <a:ea typeface="+mn-ea"/>
                <a:cs typeface="+mn-cs"/>
              </a:rPr>
              <a:t>updates in batches allows the I/O to be more efficient. The cache manager</a:t>
            </a:r>
          </a:p>
          <a:p>
            <a:r>
              <a:rPr lang="en-US" sz="1200" kern="1200" baseline="0" dirty="0">
                <a:solidFill>
                  <a:schemeClr val="tx1"/>
                </a:solidFill>
                <a:latin typeface="+mn-lt"/>
                <a:ea typeface="+mn-ea"/>
                <a:cs typeface="+mn-cs"/>
              </a:rPr>
              <a:t>works by mapping regions of files into kernel virtual memory and then relying</a:t>
            </a:r>
          </a:p>
          <a:p>
            <a:r>
              <a:rPr lang="en-US" sz="1200" kern="1200" baseline="0" dirty="0">
                <a:solidFill>
                  <a:schemeClr val="tx1"/>
                </a:solidFill>
                <a:latin typeface="+mn-lt"/>
                <a:ea typeface="+mn-ea"/>
                <a:cs typeface="+mn-cs"/>
              </a:rPr>
              <a:t>on the virtual memory manager to do most of the work to copy pages to and</a:t>
            </a:r>
          </a:p>
          <a:p>
            <a:r>
              <a:rPr lang="en-US" sz="1200" kern="1200" baseline="0" dirty="0">
                <a:solidFill>
                  <a:schemeClr val="tx1"/>
                </a:solidFill>
                <a:latin typeface="+mn-lt"/>
                <a:ea typeface="+mn-ea"/>
                <a:cs typeface="+mn-cs"/>
              </a:rPr>
              <a:t>from the files on 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File system drivers: </a:t>
            </a:r>
            <a:r>
              <a:rPr lang="en-US" sz="1200" b="0" kern="1200" baseline="0" dirty="0">
                <a:solidFill>
                  <a:schemeClr val="tx1"/>
                </a:solidFill>
                <a:latin typeface="+mn-lt"/>
                <a:ea typeface="+mn-ea"/>
                <a:cs typeface="+mn-cs"/>
              </a:rPr>
              <a:t>The I/O manager treats a file system driver as just another</a:t>
            </a:r>
          </a:p>
          <a:p>
            <a:r>
              <a:rPr lang="en-US" sz="1200" kern="1200" baseline="0" dirty="0">
                <a:solidFill>
                  <a:schemeClr val="tx1"/>
                </a:solidFill>
                <a:latin typeface="+mn-lt"/>
                <a:ea typeface="+mn-ea"/>
                <a:cs typeface="+mn-cs"/>
              </a:rPr>
              <a:t>device driver and routes I/O requests for file system volumes to the appropriate</a:t>
            </a:r>
          </a:p>
          <a:p>
            <a:r>
              <a:rPr lang="en-US" sz="1200" kern="1200" baseline="0" dirty="0">
                <a:solidFill>
                  <a:schemeClr val="tx1"/>
                </a:solidFill>
                <a:latin typeface="+mn-lt"/>
                <a:ea typeface="+mn-ea"/>
                <a:cs typeface="+mn-cs"/>
              </a:rPr>
              <a:t>software driver for that volume. The file system, in turn, sends I/O requests</a:t>
            </a:r>
          </a:p>
          <a:p>
            <a:r>
              <a:rPr lang="en-US" sz="1200" kern="1200" baseline="0" dirty="0">
                <a:solidFill>
                  <a:schemeClr val="tx1"/>
                </a:solidFill>
                <a:latin typeface="+mn-lt"/>
                <a:ea typeface="+mn-ea"/>
                <a:cs typeface="+mn-cs"/>
              </a:rPr>
              <a:t>to the software drivers that manage the hardware device adapter.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Network drivers: </a:t>
            </a:r>
            <a:r>
              <a:rPr lang="en-US" sz="1200" b="0" kern="1200" baseline="0" dirty="0">
                <a:solidFill>
                  <a:schemeClr val="tx1"/>
                </a:solidFill>
                <a:latin typeface="+mn-lt"/>
                <a:ea typeface="+mn-ea"/>
                <a:cs typeface="+mn-cs"/>
              </a:rPr>
              <a:t>Windows includes integrated networking capabilities and</a:t>
            </a:r>
          </a:p>
          <a:p>
            <a:r>
              <a:rPr lang="en-US" sz="1200" b="0" kern="1200" baseline="0" dirty="0">
                <a:solidFill>
                  <a:schemeClr val="tx1"/>
                </a:solidFill>
                <a:latin typeface="+mn-lt"/>
                <a:ea typeface="+mn-ea"/>
                <a:cs typeface="+mn-cs"/>
              </a:rPr>
              <a:t>support for remote file systems. The facilities are implemented as software</a:t>
            </a:r>
          </a:p>
          <a:p>
            <a:r>
              <a:rPr lang="en-US" sz="1200" b="0" kern="1200" baseline="0" dirty="0">
                <a:solidFill>
                  <a:schemeClr val="tx1"/>
                </a:solidFill>
                <a:latin typeface="+mn-lt"/>
                <a:ea typeface="+mn-ea"/>
                <a:cs typeface="+mn-cs"/>
              </a:rPr>
              <a:t>drivers rather than part of the Windows Executive.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device drivers: </a:t>
            </a:r>
            <a:r>
              <a:rPr lang="en-US" sz="1200" b="0" kern="1200" baseline="0" dirty="0">
                <a:solidFill>
                  <a:schemeClr val="tx1"/>
                </a:solidFill>
                <a:latin typeface="+mn-lt"/>
                <a:ea typeface="+mn-ea"/>
                <a:cs typeface="+mn-cs"/>
              </a:rPr>
              <a:t>These software drivers access the hardware registers</a:t>
            </a:r>
          </a:p>
          <a:p>
            <a:r>
              <a:rPr lang="en-US" sz="1200" b="0" kern="1200" baseline="0" dirty="0">
                <a:solidFill>
                  <a:schemeClr val="tx1"/>
                </a:solidFill>
                <a:latin typeface="+mn-lt"/>
                <a:ea typeface="+mn-ea"/>
                <a:cs typeface="+mn-cs"/>
              </a:rPr>
              <a:t>of the peripheral devices using entry points in the Hardware Abstraction</a:t>
            </a:r>
          </a:p>
          <a:p>
            <a:r>
              <a:rPr lang="en-US" sz="1200" kern="1200" baseline="0" dirty="0">
                <a:solidFill>
                  <a:schemeClr val="tx1"/>
                </a:solidFill>
                <a:latin typeface="+mn-lt"/>
                <a:ea typeface="+mn-ea"/>
                <a:cs typeface="+mn-cs"/>
              </a:rPr>
              <a:t>Layer. A set of these routines exists for every platform that Windows supports;</a:t>
            </a:r>
          </a:p>
          <a:p>
            <a:r>
              <a:rPr lang="en-US" sz="1200" kern="1200" baseline="0" dirty="0">
                <a:solidFill>
                  <a:schemeClr val="tx1"/>
                </a:solidFill>
                <a:latin typeface="+mn-lt"/>
                <a:ea typeface="+mn-ea"/>
                <a:cs typeface="+mn-cs"/>
              </a:rPr>
              <a:t>because the routine names are the same for all platforms, the source code of</a:t>
            </a:r>
          </a:p>
          <a:p>
            <a:r>
              <a:rPr lang="en-US" sz="1200" kern="1200" baseline="0" dirty="0">
                <a:solidFill>
                  <a:schemeClr val="tx1"/>
                </a:solidFill>
                <a:latin typeface="+mn-lt"/>
                <a:ea typeface="+mn-ea"/>
                <a:cs typeface="+mn-cs"/>
              </a:rPr>
              <a:t>Windows device drivers is portable across different processor types.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810035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offers two modes of I/O operation: asynchronous and synchronous. The</a:t>
            </a:r>
          </a:p>
          <a:p>
            <a:r>
              <a:rPr lang="en-US" sz="1200" kern="1200" baseline="0" dirty="0">
                <a:solidFill>
                  <a:schemeClr val="tx1"/>
                </a:solidFill>
                <a:latin typeface="+mn-lt"/>
                <a:ea typeface="+mn-ea"/>
                <a:cs typeface="+mn-cs"/>
              </a:rPr>
              <a:t>asynchronous mode is used whenever possible to optimize application performance.</a:t>
            </a:r>
          </a:p>
          <a:p>
            <a:r>
              <a:rPr lang="en-US" sz="1200" kern="1200" baseline="0" dirty="0">
                <a:solidFill>
                  <a:schemeClr val="tx1"/>
                </a:solidFill>
                <a:latin typeface="+mn-lt"/>
                <a:ea typeface="+mn-ea"/>
                <a:cs typeface="+mn-cs"/>
              </a:rPr>
              <a:t>With asynchronous I/O, an application initiates an I/O operation and then</a:t>
            </a:r>
          </a:p>
          <a:p>
            <a:r>
              <a:rPr lang="en-US" sz="1200" kern="1200" baseline="0" dirty="0">
                <a:solidFill>
                  <a:schemeClr val="tx1"/>
                </a:solidFill>
                <a:latin typeface="+mn-lt"/>
                <a:ea typeface="+mn-ea"/>
                <a:cs typeface="+mn-cs"/>
              </a:rPr>
              <a:t>can continue processing while the I/O request is fulfilled. With synchronous I/O, the</a:t>
            </a:r>
          </a:p>
          <a:p>
            <a:r>
              <a:rPr lang="en-US" sz="1200" kern="1200" baseline="0" dirty="0">
                <a:solidFill>
                  <a:schemeClr val="tx1"/>
                </a:solidFill>
                <a:latin typeface="+mn-lt"/>
                <a:ea typeface="+mn-ea"/>
                <a:cs typeface="+mn-cs"/>
              </a:rPr>
              <a:t>application is blocked until the I/O operation completes.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Asynchronous I/O is more efficient, from the point of view of the calling</a:t>
            </a:r>
          </a:p>
          <a:p>
            <a:r>
              <a:rPr lang="en-US" sz="1200" kern="1200" baseline="0" dirty="0">
                <a:solidFill>
                  <a:schemeClr val="tx1"/>
                </a:solidFill>
                <a:latin typeface="+mn-lt"/>
                <a:ea typeface="+mn-ea"/>
                <a:cs typeface="+mn-cs"/>
              </a:rPr>
              <a:t>thread, because it allows the thread to continue execution while the I/O operation is</a:t>
            </a:r>
          </a:p>
          <a:p>
            <a:r>
              <a:rPr lang="en-US" sz="1200" kern="1200" baseline="0" dirty="0">
                <a:solidFill>
                  <a:schemeClr val="tx1"/>
                </a:solidFill>
                <a:latin typeface="+mn-lt"/>
                <a:ea typeface="+mn-ea"/>
                <a:cs typeface="+mn-cs"/>
              </a:rPr>
              <a:t>queued by the I/O manager and subsequently performed. However, the application</a:t>
            </a:r>
          </a:p>
          <a:p>
            <a:r>
              <a:rPr lang="en-US" sz="1200" kern="1200" baseline="0" dirty="0">
                <a:solidFill>
                  <a:schemeClr val="tx1"/>
                </a:solidFill>
                <a:latin typeface="+mn-lt"/>
                <a:ea typeface="+mn-ea"/>
                <a:cs typeface="+mn-cs"/>
              </a:rPr>
              <a:t>that invoked the asynchronous I/O operation needs some way to determine when</a:t>
            </a:r>
          </a:p>
          <a:p>
            <a:r>
              <a:rPr lang="en-US" sz="1200" kern="1200" baseline="0" dirty="0">
                <a:solidFill>
                  <a:schemeClr val="tx1"/>
                </a:solidFill>
                <a:latin typeface="+mn-lt"/>
                <a:ea typeface="+mn-ea"/>
                <a:cs typeface="+mn-cs"/>
              </a:rPr>
              <a:t>the operation is complete.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628366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Windows provides five different techniques for signaling</a:t>
            </a:r>
          </a:p>
          <a:p>
            <a:r>
              <a:rPr lang="en-US" sz="1200" kern="1200" baseline="0" dirty="0">
                <a:solidFill>
                  <a:schemeClr val="tx1"/>
                </a:solidFill>
                <a:latin typeface="+mn-lt"/>
                <a:ea typeface="+mn-ea"/>
                <a:cs typeface="+mn-cs"/>
              </a:rPr>
              <a:t>I/O completion: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Signaling the file object: </a:t>
            </a:r>
            <a:r>
              <a:rPr lang="en-US" sz="1200" b="0" kern="1200" baseline="0" dirty="0">
                <a:solidFill>
                  <a:schemeClr val="tx1"/>
                </a:solidFill>
                <a:latin typeface="+mn-lt"/>
                <a:ea typeface="+mn-ea"/>
                <a:cs typeface="+mn-cs"/>
              </a:rPr>
              <a:t>With this approach, the event associated with a</a:t>
            </a:r>
          </a:p>
          <a:p>
            <a:r>
              <a:rPr lang="en-US" sz="1200" b="0" kern="1200" baseline="0" dirty="0">
                <a:solidFill>
                  <a:schemeClr val="tx1"/>
                </a:solidFill>
                <a:latin typeface="+mn-lt"/>
                <a:ea typeface="+mn-ea"/>
                <a:cs typeface="+mn-cs"/>
              </a:rPr>
              <a:t>file object is set when an operation on that object is complete. The thread</a:t>
            </a:r>
          </a:p>
          <a:p>
            <a:r>
              <a:rPr lang="en-US" sz="1200" kern="1200" baseline="0" dirty="0">
                <a:solidFill>
                  <a:schemeClr val="tx1"/>
                </a:solidFill>
                <a:latin typeface="+mn-lt"/>
                <a:ea typeface="+mn-ea"/>
                <a:cs typeface="+mn-cs"/>
              </a:rPr>
              <a:t>that invoked the I/O operation can continue to execute until it reaches a</a:t>
            </a:r>
          </a:p>
          <a:p>
            <a:r>
              <a:rPr lang="en-US" sz="1200" kern="1200" baseline="0" dirty="0">
                <a:solidFill>
                  <a:schemeClr val="tx1"/>
                </a:solidFill>
                <a:latin typeface="+mn-lt"/>
                <a:ea typeface="+mn-ea"/>
                <a:cs typeface="+mn-cs"/>
              </a:rPr>
              <a:t>point where it must stop until the I/O operation is complete. At that point,</a:t>
            </a:r>
          </a:p>
          <a:p>
            <a:r>
              <a:rPr lang="en-US" sz="1200" kern="1200" baseline="0" dirty="0">
                <a:solidFill>
                  <a:schemeClr val="tx1"/>
                </a:solidFill>
                <a:latin typeface="+mn-lt"/>
                <a:ea typeface="+mn-ea"/>
                <a:cs typeface="+mn-cs"/>
              </a:rPr>
              <a:t>the thread can wait until the operation is complete and then continue. This</a:t>
            </a:r>
          </a:p>
          <a:p>
            <a:r>
              <a:rPr lang="en-US" sz="1200" kern="1200" baseline="0" dirty="0">
                <a:solidFill>
                  <a:schemeClr val="tx1"/>
                </a:solidFill>
                <a:latin typeface="+mn-lt"/>
                <a:ea typeface="+mn-ea"/>
                <a:cs typeface="+mn-cs"/>
              </a:rPr>
              <a:t>technique is simple and easy to use but is not appropriate for handling</a:t>
            </a:r>
          </a:p>
          <a:p>
            <a:r>
              <a:rPr lang="en-US" sz="1200" kern="1200" baseline="0" dirty="0">
                <a:solidFill>
                  <a:schemeClr val="tx1"/>
                </a:solidFill>
                <a:latin typeface="+mn-lt"/>
                <a:ea typeface="+mn-ea"/>
                <a:cs typeface="+mn-cs"/>
              </a:rPr>
              <a:t>multiple I/O requests. For example, if a thread needs to perform multiple</a:t>
            </a:r>
          </a:p>
          <a:p>
            <a:r>
              <a:rPr lang="en-US" sz="1200" kern="1200" baseline="0" dirty="0">
                <a:solidFill>
                  <a:schemeClr val="tx1"/>
                </a:solidFill>
                <a:latin typeface="+mn-lt"/>
                <a:ea typeface="+mn-ea"/>
                <a:cs typeface="+mn-cs"/>
              </a:rPr>
              <a:t>simultaneous actions on a single file, such as reading from one portion and</a:t>
            </a:r>
          </a:p>
          <a:p>
            <a:r>
              <a:rPr lang="en-US" sz="1200" kern="1200" baseline="0" dirty="0">
                <a:solidFill>
                  <a:schemeClr val="tx1"/>
                </a:solidFill>
                <a:latin typeface="+mn-lt"/>
                <a:ea typeface="+mn-ea"/>
                <a:cs typeface="+mn-cs"/>
              </a:rPr>
              <a:t>writing to another portion of the file, with this technique the thread could</a:t>
            </a:r>
          </a:p>
          <a:p>
            <a:r>
              <a:rPr lang="en-US" sz="1200" kern="1200" baseline="0" dirty="0">
                <a:solidFill>
                  <a:schemeClr val="tx1"/>
                </a:solidFill>
                <a:latin typeface="+mn-lt"/>
                <a:ea typeface="+mn-ea"/>
                <a:cs typeface="+mn-cs"/>
              </a:rPr>
              <a:t>not distinguish between the completion of the read and the completion of</a:t>
            </a:r>
          </a:p>
          <a:p>
            <a:r>
              <a:rPr lang="en-US" sz="1200" kern="1200" baseline="0" dirty="0">
                <a:solidFill>
                  <a:schemeClr val="tx1"/>
                </a:solidFill>
                <a:latin typeface="+mn-lt"/>
                <a:ea typeface="+mn-ea"/>
                <a:cs typeface="+mn-cs"/>
              </a:rPr>
              <a:t>the write. It would simply know that one of the requested I/O operations on</a:t>
            </a:r>
          </a:p>
          <a:p>
            <a:r>
              <a:rPr lang="en-US" sz="1200" kern="1200" baseline="0" dirty="0">
                <a:solidFill>
                  <a:schemeClr val="tx1"/>
                </a:solidFill>
                <a:latin typeface="+mn-lt"/>
                <a:ea typeface="+mn-ea"/>
                <a:cs typeface="+mn-cs"/>
              </a:rPr>
              <a:t>this file had finished.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Signaling an event object: </a:t>
            </a:r>
            <a:r>
              <a:rPr lang="en-US" sz="1200" b="0" kern="1200" baseline="0" dirty="0">
                <a:solidFill>
                  <a:schemeClr val="tx1"/>
                </a:solidFill>
                <a:latin typeface="+mn-lt"/>
                <a:ea typeface="+mn-ea"/>
                <a:cs typeface="+mn-cs"/>
              </a:rPr>
              <a:t>This technique allows multiple simultaneous I/O</a:t>
            </a:r>
          </a:p>
          <a:p>
            <a:r>
              <a:rPr lang="en-US" sz="1200" b="0" kern="1200" baseline="0" dirty="0">
                <a:solidFill>
                  <a:schemeClr val="tx1"/>
                </a:solidFill>
                <a:latin typeface="+mn-lt"/>
                <a:ea typeface="+mn-ea"/>
                <a:cs typeface="+mn-cs"/>
              </a:rPr>
              <a:t>requests against a single device or file. The thread creates an event for each</a:t>
            </a:r>
          </a:p>
          <a:p>
            <a:r>
              <a:rPr lang="en-US" sz="1200" kern="1200" baseline="0" dirty="0">
                <a:solidFill>
                  <a:schemeClr val="tx1"/>
                </a:solidFill>
                <a:latin typeface="+mn-lt"/>
                <a:ea typeface="+mn-ea"/>
                <a:cs typeface="+mn-cs"/>
              </a:rPr>
              <a:t>request. Later, the thread can wait on a single one of these requests or on an</a:t>
            </a:r>
          </a:p>
          <a:p>
            <a:r>
              <a:rPr lang="en-US" sz="1200" kern="1200" baseline="0" dirty="0">
                <a:solidFill>
                  <a:schemeClr val="tx1"/>
                </a:solidFill>
                <a:latin typeface="+mn-lt"/>
                <a:ea typeface="+mn-ea"/>
                <a:cs typeface="+mn-cs"/>
              </a:rPr>
              <a:t>entire collection of requests.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Asynchronous procedure call: </a:t>
            </a:r>
            <a:r>
              <a:rPr lang="en-US" sz="1200" b="0" kern="1200" baseline="0" dirty="0">
                <a:solidFill>
                  <a:schemeClr val="tx1"/>
                </a:solidFill>
                <a:latin typeface="+mn-lt"/>
                <a:ea typeface="+mn-ea"/>
                <a:cs typeface="+mn-cs"/>
              </a:rPr>
              <a:t>This technique makes use of a queue associated</a:t>
            </a:r>
          </a:p>
          <a:p>
            <a:r>
              <a:rPr lang="en-US" sz="1200" b="0" kern="1200" baseline="0" dirty="0">
                <a:solidFill>
                  <a:schemeClr val="tx1"/>
                </a:solidFill>
                <a:latin typeface="+mn-lt"/>
                <a:ea typeface="+mn-ea"/>
                <a:cs typeface="+mn-cs"/>
              </a:rPr>
              <a:t>with a thread, known as the asynchronous procedure call (APC) queue. In this</a:t>
            </a:r>
          </a:p>
          <a:p>
            <a:r>
              <a:rPr lang="en-US" sz="1200" b="0" kern="1200" baseline="0" dirty="0">
                <a:solidFill>
                  <a:schemeClr val="tx1"/>
                </a:solidFill>
                <a:latin typeface="+mn-lt"/>
                <a:ea typeface="+mn-ea"/>
                <a:cs typeface="+mn-cs"/>
              </a:rPr>
              <a:t>case, the thread makes I/O requests, specifying a user-mode routine to call</a:t>
            </a:r>
          </a:p>
          <a:p>
            <a:r>
              <a:rPr lang="en-US" sz="1200" b="0" kern="1200" baseline="0" dirty="0">
                <a:solidFill>
                  <a:schemeClr val="tx1"/>
                </a:solidFill>
                <a:latin typeface="+mn-lt"/>
                <a:ea typeface="+mn-ea"/>
                <a:cs typeface="+mn-cs"/>
              </a:rPr>
              <a:t>when the I/O completes. The I/O manager places the results of each request </a:t>
            </a:r>
            <a:r>
              <a:rPr lang="en-US" sz="1200" kern="1200" baseline="0" dirty="0">
                <a:solidFill>
                  <a:schemeClr val="tx1"/>
                </a:solidFill>
                <a:latin typeface="+mn-lt"/>
                <a:ea typeface="+mn-ea"/>
                <a:cs typeface="+mn-cs"/>
              </a:rPr>
              <a:t>in</a:t>
            </a:r>
          </a:p>
          <a:p>
            <a:r>
              <a:rPr lang="en-US" sz="1200" kern="1200" baseline="0" dirty="0">
                <a:solidFill>
                  <a:schemeClr val="tx1"/>
                </a:solidFill>
                <a:latin typeface="+mn-lt"/>
                <a:ea typeface="+mn-ea"/>
                <a:cs typeface="+mn-cs"/>
              </a:rPr>
              <a:t>the calling thread’s APC queue. The next time the thread blocks in the kernel,</a:t>
            </a:r>
          </a:p>
          <a:p>
            <a:r>
              <a:rPr lang="en-US" sz="1200" kern="1200" baseline="0" dirty="0">
                <a:solidFill>
                  <a:schemeClr val="tx1"/>
                </a:solidFill>
                <a:latin typeface="+mn-lt"/>
                <a:ea typeface="+mn-ea"/>
                <a:cs typeface="+mn-cs"/>
              </a:rPr>
              <a:t>the APCs will be delivered, each causing the thread to return to user mode</a:t>
            </a:r>
          </a:p>
          <a:p>
            <a:r>
              <a:rPr lang="en-US" sz="1200" kern="1200" baseline="0" dirty="0">
                <a:solidFill>
                  <a:schemeClr val="tx1"/>
                </a:solidFill>
                <a:latin typeface="+mn-lt"/>
                <a:ea typeface="+mn-ea"/>
                <a:cs typeface="+mn-cs"/>
              </a:rPr>
              <a:t>and execute the specified routine.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I/O completion ports: </a:t>
            </a:r>
            <a:r>
              <a:rPr lang="en-US" sz="1200" b="0" kern="1200" baseline="0" dirty="0">
                <a:solidFill>
                  <a:schemeClr val="tx1"/>
                </a:solidFill>
                <a:latin typeface="+mn-lt"/>
                <a:ea typeface="+mn-ea"/>
                <a:cs typeface="+mn-cs"/>
              </a:rPr>
              <a:t>This technique is used on a Windows server to optimize</a:t>
            </a:r>
          </a:p>
          <a:p>
            <a:r>
              <a:rPr lang="en-US" sz="1200" b="0" kern="1200" baseline="0" dirty="0">
                <a:solidFill>
                  <a:schemeClr val="tx1"/>
                </a:solidFill>
                <a:latin typeface="+mn-lt"/>
                <a:ea typeface="+mn-ea"/>
                <a:cs typeface="+mn-cs"/>
              </a:rPr>
              <a:t>the use of threads. The application creates a pool of threads for handling the</a:t>
            </a:r>
          </a:p>
          <a:p>
            <a:r>
              <a:rPr lang="en-US" sz="1200" b="0" kern="1200" baseline="0" dirty="0">
                <a:solidFill>
                  <a:schemeClr val="tx1"/>
                </a:solidFill>
                <a:latin typeface="+mn-lt"/>
                <a:ea typeface="+mn-ea"/>
                <a:cs typeface="+mn-cs"/>
              </a:rPr>
              <a:t>completion of I/O requests. Each thread waits on the completion port</a:t>
            </a:r>
            <a:r>
              <a:rPr lang="en-US" sz="1200" kern="1200" baseline="0" dirty="0">
                <a:solidFill>
                  <a:schemeClr val="tx1"/>
                </a:solidFill>
                <a:latin typeface="+mn-lt"/>
                <a:ea typeface="+mn-ea"/>
                <a:cs typeface="+mn-cs"/>
              </a:rPr>
              <a:t>, and the</a:t>
            </a:r>
          </a:p>
          <a:p>
            <a:r>
              <a:rPr lang="en-US" sz="1200" kern="1200" baseline="0" dirty="0">
                <a:solidFill>
                  <a:schemeClr val="tx1"/>
                </a:solidFill>
                <a:latin typeface="+mn-lt"/>
                <a:ea typeface="+mn-ea"/>
                <a:cs typeface="+mn-cs"/>
              </a:rPr>
              <a:t>Kernel wakes threads to handle each I/O completion. One of the advantages</a:t>
            </a:r>
          </a:p>
          <a:p>
            <a:r>
              <a:rPr lang="en-US" sz="1200" kern="1200" baseline="0" dirty="0">
                <a:solidFill>
                  <a:schemeClr val="tx1"/>
                </a:solidFill>
                <a:latin typeface="+mn-lt"/>
                <a:ea typeface="+mn-ea"/>
                <a:cs typeface="+mn-cs"/>
              </a:rPr>
              <a:t>of this approach is that the application can specify a limit for how many of</a:t>
            </a:r>
          </a:p>
          <a:p>
            <a:r>
              <a:rPr lang="en-US" sz="1200" kern="1200" baseline="0" dirty="0">
                <a:solidFill>
                  <a:schemeClr val="tx1"/>
                </a:solidFill>
                <a:latin typeface="+mn-lt"/>
                <a:ea typeface="+mn-ea"/>
                <a:cs typeface="+mn-cs"/>
              </a:rPr>
              <a:t>these threads will run at the same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Polling: </a:t>
            </a:r>
            <a:r>
              <a:rPr lang="en-US" sz="1200" b="0" kern="1200" baseline="0" dirty="0">
                <a:solidFill>
                  <a:schemeClr val="tx1"/>
                </a:solidFill>
                <a:latin typeface="+mn-lt"/>
                <a:ea typeface="+mn-ea"/>
                <a:cs typeface="+mn-cs"/>
              </a:rPr>
              <a:t>Asynchronous I/O requests write a status and transfer count into the</a:t>
            </a:r>
          </a:p>
          <a:p>
            <a:r>
              <a:rPr lang="en-US" sz="1200" kern="1200" baseline="0" dirty="0">
                <a:solidFill>
                  <a:schemeClr val="tx1"/>
                </a:solidFill>
                <a:latin typeface="+mn-lt"/>
                <a:ea typeface="+mn-ea"/>
                <a:cs typeface="+mn-cs"/>
              </a:rPr>
              <a:t>process’ user virtual memory when the operation completes. A thread can just</a:t>
            </a:r>
          </a:p>
          <a:p>
            <a:r>
              <a:rPr lang="en-US" sz="1200" kern="1200" baseline="0" dirty="0">
                <a:solidFill>
                  <a:schemeClr val="tx1"/>
                </a:solidFill>
                <a:latin typeface="+mn-lt"/>
                <a:ea typeface="+mn-ea"/>
                <a:cs typeface="+mn-cs"/>
              </a:rPr>
              <a:t>check these values to see if the operation has completed.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204627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a:solidFill>
                  <a:schemeClr val="tx1"/>
                </a:solidFill>
                <a:latin typeface="+mn-lt"/>
                <a:ea typeface="+mn-ea"/>
                <a:cs typeface="+mn-cs"/>
              </a:rPr>
              <a:t>As computer systems have evolved, there has been a pattern of increasing</a:t>
            </a:r>
          </a:p>
          <a:p>
            <a:r>
              <a:rPr lang="en-US" sz="1200" b="0" kern="1200" baseline="0" dirty="0">
                <a:solidFill>
                  <a:schemeClr val="tx1"/>
                </a:solidFill>
                <a:latin typeface="+mn-lt"/>
                <a:ea typeface="+mn-ea"/>
                <a:cs typeface="+mn-cs"/>
              </a:rPr>
              <a:t>complexity and sophistication of individual components. Nowhere is this more</a:t>
            </a:r>
          </a:p>
          <a:p>
            <a:r>
              <a:rPr lang="en-US" sz="1200" b="0" kern="1200" baseline="0" dirty="0">
                <a:solidFill>
                  <a:schemeClr val="tx1"/>
                </a:solidFill>
                <a:latin typeface="+mn-lt"/>
                <a:ea typeface="+mn-ea"/>
                <a:cs typeface="+mn-cs"/>
              </a:rPr>
              <a:t>evident than in the I/O function. The evolutionary steps can be summarized as</a:t>
            </a:r>
          </a:p>
          <a:p>
            <a:r>
              <a:rPr lang="en-US" sz="1200" b="0" kern="1200" baseline="0" dirty="0">
                <a:solidFill>
                  <a:schemeClr val="tx1"/>
                </a:solidFill>
                <a:latin typeface="+mn-lt"/>
                <a:ea typeface="+mn-ea"/>
                <a:cs typeface="+mn-cs"/>
              </a:rPr>
              <a:t>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processor directly controls a peripheral device. This is seen in simple</a:t>
            </a:r>
          </a:p>
          <a:p>
            <a:r>
              <a:rPr lang="en-US" sz="1200" b="0" kern="1200" baseline="0" dirty="0">
                <a:solidFill>
                  <a:schemeClr val="tx1"/>
                </a:solidFill>
                <a:latin typeface="+mn-lt"/>
                <a:ea typeface="+mn-ea"/>
                <a:cs typeface="+mn-cs"/>
              </a:rPr>
              <a:t>microprocessor-controlled devices.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controller or I/O module is added. The processor uses programmed I/O</a:t>
            </a:r>
          </a:p>
          <a:p>
            <a:r>
              <a:rPr lang="en-US" sz="1200" b="0" kern="1200" baseline="0" dirty="0">
                <a:solidFill>
                  <a:schemeClr val="tx1"/>
                </a:solidFill>
                <a:latin typeface="+mn-lt"/>
                <a:ea typeface="+mn-ea"/>
                <a:cs typeface="+mn-cs"/>
              </a:rPr>
              <a:t>without interrupts. With this step, the processor becomes somewhat divorced</a:t>
            </a:r>
          </a:p>
          <a:p>
            <a:r>
              <a:rPr lang="en-US" sz="1200" b="0" kern="1200" baseline="0" dirty="0">
                <a:solidFill>
                  <a:schemeClr val="tx1"/>
                </a:solidFill>
                <a:latin typeface="+mn-lt"/>
                <a:ea typeface="+mn-ea"/>
                <a:cs typeface="+mn-cs"/>
              </a:rPr>
              <a:t>from the specific details of external device interfaces.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same configuration as step 2 is used, but now interrupts are employed. The</a:t>
            </a:r>
          </a:p>
          <a:p>
            <a:r>
              <a:rPr lang="en-US" sz="1200" b="0" kern="1200" baseline="0" dirty="0">
                <a:solidFill>
                  <a:schemeClr val="tx1"/>
                </a:solidFill>
                <a:latin typeface="+mn-lt"/>
                <a:ea typeface="+mn-ea"/>
                <a:cs typeface="+mn-cs"/>
              </a:rPr>
              <a:t>processor need not spend time waiting for an I/O operation to be performed,</a:t>
            </a:r>
          </a:p>
          <a:p>
            <a:r>
              <a:rPr lang="en-US" sz="1200" b="0" kern="1200" baseline="0" dirty="0">
                <a:solidFill>
                  <a:schemeClr val="tx1"/>
                </a:solidFill>
                <a:latin typeface="+mn-lt"/>
                <a:ea typeface="+mn-ea"/>
                <a:cs typeface="+mn-cs"/>
              </a:rPr>
              <a:t>thus increasing efficiency.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I/O module is given direct control of memory via DMA. It can now move</a:t>
            </a:r>
          </a:p>
          <a:p>
            <a:r>
              <a:rPr lang="en-US" sz="1200" b="0" kern="1200" baseline="0" dirty="0">
                <a:solidFill>
                  <a:schemeClr val="tx1"/>
                </a:solidFill>
                <a:latin typeface="+mn-lt"/>
                <a:ea typeface="+mn-ea"/>
                <a:cs typeface="+mn-cs"/>
              </a:rPr>
              <a:t>a block of data to or from memory without involving the processor, except at</a:t>
            </a:r>
          </a:p>
          <a:p>
            <a:r>
              <a:rPr lang="en-US" sz="1200" b="0" kern="1200" baseline="0" dirty="0">
                <a:solidFill>
                  <a:schemeClr val="tx1"/>
                </a:solidFill>
                <a:latin typeface="+mn-lt"/>
                <a:ea typeface="+mn-ea"/>
                <a:cs typeface="+mn-cs"/>
              </a:rPr>
              <a:t>the beginning and end of the transfer.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The I/O module is enhanced to become a separate processor, with a</a:t>
            </a:r>
          </a:p>
          <a:p>
            <a:r>
              <a:rPr lang="en-US" sz="1200" b="0" kern="1200" baseline="0" dirty="0">
                <a:solidFill>
                  <a:schemeClr val="tx1"/>
                </a:solidFill>
                <a:latin typeface="+mn-lt"/>
                <a:ea typeface="+mn-ea"/>
                <a:cs typeface="+mn-cs"/>
              </a:rPr>
              <a:t>specialized instruction set tailored for I/O. The central processing unit</a:t>
            </a:r>
          </a:p>
          <a:p>
            <a:r>
              <a:rPr lang="en-US" sz="1200" b="0" kern="1200" baseline="0" dirty="0">
                <a:solidFill>
                  <a:schemeClr val="tx1"/>
                </a:solidFill>
                <a:latin typeface="+mn-lt"/>
                <a:ea typeface="+mn-ea"/>
                <a:cs typeface="+mn-cs"/>
              </a:rPr>
              <a:t>(CPU) directs the I/O processor to execute an I/O program in main</a:t>
            </a:r>
          </a:p>
          <a:p>
            <a:r>
              <a:rPr lang="en-US" sz="1200" b="0" kern="1200" baseline="0" dirty="0">
                <a:solidFill>
                  <a:schemeClr val="tx1"/>
                </a:solidFill>
                <a:latin typeface="+mn-lt"/>
                <a:ea typeface="+mn-ea"/>
                <a:cs typeface="+mn-cs"/>
              </a:rPr>
              <a:t>memory. The I/O processor fetches and executes these instructions without</a:t>
            </a:r>
          </a:p>
          <a:p>
            <a:r>
              <a:rPr lang="en-US" sz="1200" b="0" kern="1200" baseline="0" dirty="0">
                <a:solidFill>
                  <a:schemeClr val="tx1"/>
                </a:solidFill>
                <a:latin typeface="+mn-lt"/>
                <a:ea typeface="+mn-ea"/>
                <a:cs typeface="+mn-cs"/>
              </a:rPr>
              <a:t>processor intervention. This allows the processor to specify a sequence of</a:t>
            </a:r>
          </a:p>
          <a:p>
            <a:r>
              <a:rPr lang="en-US" sz="1200" b="0" kern="1200" baseline="0" dirty="0">
                <a:solidFill>
                  <a:schemeClr val="tx1"/>
                </a:solidFill>
                <a:latin typeface="+mn-lt"/>
                <a:ea typeface="+mn-ea"/>
                <a:cs typeface="+mn-cs"/>
              </a:rPr>
              <a:t>I/O activities and to be interrupted only when the entire sequence has been</a:t>
            </a:r>
          </a:p>
          <a:p>
            <a:r>
              <a:rPr lang="en-US" sz="1200" b="0" kern="1200" baseline="0" dirty="0">
                <a:solidFill>
                  <a:schemeClr val="tx1"/>
                </a:solidFill>
                <a:latin typeface="+mn-lt"/>
                <a:ea typeface="+mn-ea"/>
                <a:cs typeface="+mn-cs"/>
              </a:rPr>
              <a:t>performed.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The I/O module has a local memory of its own and is, in fact, a computer</a:t>
            </a:r>
          </a:p>
          <a:p>
            <a:r>
              <a:rPr lang="en-US" sz="1200" b="0" kern="1200" baseline="0" dirty="0">
                <a:solidFill>
                  <a:schemeClr val="tx1"/>
                </a:solidFill>
                <a:latin typeface="+mn-lt"/>
                <a:ea typeface="+mn-ea"/>
                <a:cs typeface="+mn-cs"/>
              </a:rPr>
              <a:t>in its own right. With this architecture, a large set of I/O devices can be</a:t>
            </a:r>
          </a:p>
          <a:p>
            <a:r>
              <a:rPr lang="en-US" sz="1200" b="0" kern="1200" baseline="0" dirty="0">
                <a:solidFill>
                  <a:schemeClr val="tx1"/>
                </a:solidFill>
                <a:latin typeface="+mn-lt"/>
                <a:ea typeface="+mn-ea"/>
                <a:cs typeface="+mn-cs"/>
              </a:rPr>
              <a:t>controlled, with minimal processor involvement. A common use for such an</a:t>
            </a:r>
          </a:p>
          <a:p>
            <a:r>
              <a:rPr lang="en-US" sz="1200" b="0" kern="1200" baseline="0" dirty="0">
                <a:solidFill>
                  <a:schemeClr val="tx1"/>
                </a:solidFill>
                <a:latin typeface="+mn-lt"/>
                <a:ea typeface="+mn-ea"/>
                <a:cs typeface="+mn-cs"/>
              </a:rPr>
              <a:t>architecture has been to control communications with interactive terminals.</a:t>
            </a:r>
          </a:p>
          <a:p>
            <a:r>
              <a:rPr lang="en-US" sz="1200" b="0" kern="1200" baseline="0" dirty="0">
                <a:solidFill>
                  <a:schemeClr val="tx1"/>
                </a:solidFill>
                <a:latin typeface="+mn-lt"/>
                <a:ea typeface="+mn-ea"/>
                <a:cs typeface="+mn-cs"/>
              </a:rPr>
              <a:t>The I/O processor takes care of most of the tasks involved in controlling the</a:t>
            </a:r>
          </a:p>
          <a:p>
            <a:r>
              <a:rPr lang="en-US" sz="1200" b="0" kern="1200" baseline="0" dirty="0">
                <a:solidFill>
                  <a:schemeClr val="tx1"/>
                </a:solidFill>
                <a:latin typeface="+mn-lt"/>
                <a:ea typeface="+mn-ea"/>
                <a:cs typeface="+mn-cs"/>
              </a:rPr>
              <a:t>terminals.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one proceeds along this evolutionary path, more and more of the I/O</a:t>
            </a:r>
          </a:p>
          <a:p>
            <a:r>
              <a:rPr lang="en-US" sz="1200" b="0" kern="1200" baseline="0" dirty="0">
                <a:solidFill>
                  <a:schemeClr val="tx1"/>
                </a:solidFill>
                <a:latin typeface="+mn-lt"/>
                <a:ea typeface="+mn-ea"/>
                <a:cs typeface="+mn-cs"/>
              </a:rPr>
              <a:t>function is performed without processor involvement. The central processor is</a:t>
            </a:r>
          </a:p>
          <a:p>
            <a:r>
              <a:rPr lang="en-US" sz="1200" b="0" kern="1200" baseline="0" dirty="0">
                <a:solidFill>
                  <a:schemeClr val="tx1"/>
                </a:solidFill>
                <a:latin typeface="+mn-lt"/>
                <a:ea typeface="+mn-ea"/>
                <a:cs typeface="+mn-cs"/>
              </a:rPr>
              <a:t>increasingly relieved of I/O-related tasks, improving performance. With the last</a:t>
            </a:r>
          </a:p>
          <a:p>
            <a:r>
              <a:rPr lang="en-US" sz="1200" b="0" kern="1200" baseline="0" dirty="0">
                <a:solidFill>
                  <a:schemeClr val="tx1"/>
                </a:solidFill>
                <a:latin typeface="+mn-lt"/>
                <a:ea typeface="+mn-ea"/>
                <a:cs typeface="+mn-cs"/>
              </a:rPr>
              <a:t>two steps (5 and 6), a major change occurs with the introduction of the concept of</a:t>
            </a:r>
          </a:p>
          <a:p>
            <a:r>
              <a:rPr lang="en-US" sz="1200" b="0" kern="1200" baseline="0" dirty="0">
                <a:solidFill>
                  <a:schemeClr val="tx1"/>
                </a:solidFill>
                <a:latin typeface="+mn-lt"/>
                <a:ea typeface="+mn-ea"/>
                <a:cs typeface="+mn-cs"/>
              </a:rPr>
              <a:t>an I/O module capable of executing a program.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note about terminology: For all of the modules described in steps 4</a:t>
            </a:r>
          </a:p>
          <a:p>
            <a:r>
              <a:rPr lang="en-US" sz="1200" b="0" kern="1200" baseline="0" dirty="0">
                <a:solidFill>
                  <a:schemeClr val="tx1"/>
                </a:solidFill>
                <a:latin typeface="+mn-lt"/>
                <a:ea typeface="+mn-ea"/>
                <a:cs typeface="+mn-cs"/>
              </a:rPr>
              <a:t>through 6, the term </a:t>
            </a:r>
            <a:r>
              <a:rPr lang="en-US" sz="1200" b="0" i="1" kern="1200" baseline="0" dirty="0">
                <a:solidFill>
                  <a:schemeClr val="tx1"/>
                </a:solidFill>
                <a:latin typeface="+mn-lt"/>
                <a:ea typeface="+mn-ea"/>
                <a:cs typeface="+mn-cs"/>
              </a:rPr>
              <a:t>direct memory access is appropriate, because all of these</a:t>
            </a:r>
          </a:p>
          <a:p>
            <a:r>
              <a:rPr lang="en-US" sz="1200" b="0" kern="1200" baseline="0" dirty="0">
                <a:solidFill>
                  <a:schemeClr val="tx1"/>
                </a:solidFill>
                <a:latin typeface="+mn-lt"/>
                <a:ea typeface="+mn-ea"/>
                <a:cs typeface="+mn-cs"/>
              </a:rPr>
              <a:t>types involve direct control of main memory by the I/O module. Also, the I/O</a:t>
            </a:r>
          </a:p>
          <a:p>
            <a:r>
              <a:rPr lang="en-US" sz="1200" b="0" kern="1200" baseline="0" dirty="0">
                <a:solidFill>
                  <a:schemeClr val="tx1"/>
                </a:solidFill>
                <a:latin typeface="+mn-lt"/>
                <a:ea typeface="+mn-ea"/>
                <a:cs typeface="+mn-cs"/>
              </a:rPr>
              <a:t>module in step 5 is often referred to as an </a:t>
            </a:r>
            <a:r>
              <a:rPr lang="en-US" sz="1200" b="1" kern="1200" baseline="0" dirty="0">
                <a:solidFill>
                  <a:schemeClr val="tx1"/>
                </a:solidFill>
                <a:latin typeface="+mn-lt"/>
                <a:ea typeface="+mn-ea"/>
                <a:cs typeface="+mn-cs"/>
              </a:rPr>
              <a:t>I/O channel </a:t>
            </a:r>
            <a:r>
              <a:rPr lang="en-US" sz="1200" b="0" kern="1200" baseline="0" dirty="0">
                <a:solidFill>
                  <a:schemeClr val="tx1"/>
                </a:solidFill>
                <a:latin typeface="+mn-lt"/>
                <a:ea typeface="+mn-ea"/>
                <a:cs typeface="+mn-cs"/>
              </a:rPr>
              <a:t>, and that in step 6 as an</a:t>
            </a:r>
          </a:p>
          <a:p>
            <a:r>
              <a:rPr lang="en-US" sz="1200" b="1" kern="1200" baseline="0" dirty="0">
                <a:solidFill>
                  <a:schemeClr val="tx1"/>
                </a:solidFill>
                <a:latin typeface="+mn-lt"/>
                <a:ea typeface="+mn-ea"/>
                <a:cs typeface="+mn-cs"/>
              </a:rPr>
              <a:t>I/O processor </a:t>
            </a:r>
            <a:r>
              <a:rPr lang="en-US" sz="1200" b="0" kern="1200" baseline="0" dirty="0">
                <a:solidFill>
                  <a:schemeClr val="tx1"/>
                </a:solidFill>
                <a:latin typeface="+mn-lt"/>
                <a:ea typeface="+mn-ea"/>
                <a:cs typeface="+mn-cs"/>
              </a:rPr>
              <a:t>; however, each term is, on occasion, applied to both situations. In</a:t>
            </a:r>
          </a:p>
          <a:p>
            <a:r>
              <a:rPr lang="en-US" sz="1200" b="0" kern="1200" baseline="0" dirty="0">
                <a:solidFill>
                  <a:schemeClr val="tx1"/>
                </a:solidFill>
                <a:latin typeface="+mn-lt"/>
                <a:ea typeface="+mn-ea"/>
                <a:cs typeface="+mn-cs"/>
              </a:rPr>
              <a:t>the latter part of this section, we will use the term </a:t>
            </a:r>
            <a:r>
              <a:rPr lang="en-US" sz="1200" b="0" i="1" kern="1200" baseline="0" dirty="0">
                <a:solidFill>
                  <a:schemeClr val="tx1"/>
                </a:solidFill>
                <a:latin typeface="+mn-lt"/>
                <a:ea typeface="+mn-ea"/>
                <a:cs typeface="+mn-cs"/>
              </a:rPr>
              <a:t>I/O channel to refer to both</a:t>
            </a:r>
          </a:p>
          <a:p>
            <a:r>
              <a:rPr lang="en-US" sz="1200" b="0" kern="1200" baseline="0" dirty="0">
                <a:solidFill>
                  <a:schemeClr val="tx1"/>
                </a:solidFill>
                <a:latin typeface="+mn-lt"/>
                <a:ea typeface="+mn-ea"/>
                <a:cs typeface="+mn-cs"/>
              </a:rPr>
              <a:t>types of I/O modules.</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13426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supports two sorts of RAID configurations, defined in [MS96]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RAID: </a:t>
            </a:r>
            <a:r>
              <a:rPr lang="en-US" sz="1200" b="0" kern="1200" baseline="0" dirty="0">
                <a:solidFill>
                  <a:schemeClr val="tx1"/>
                </a:solidFill>
                <a:latin typeface="+mn-lt"/>
                <a:ea typeface="+mn-ea"/>
                <a:cs typeface="+mn-cs"/>
              </a:rPr>
              <a:t>Separate physical disks combined into one or more logical</a:t>
            </a:r>
          </a:p>
          <a:p>
            <a:r>
              <a:rPr lang="en-US" sz="1200" b="0" kern="1200" baseline="0" dirty="0">
                <a:solidFill>
                  <a:schemeClr val="tx1"/>
                </a:solidFill>
                <a:latin typeface="+mn-lt"/>
                <a:ea typeface="+mn-ea"/>
                <a:cs typeface="+mn-cs"/>
              </a:rPr>
              <a:t>disks by the disk controller or disk storage cabinet hardware.</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Software RAID: </a:t>
            </a:r>
            <a:r>
              <a:rPr lang="en-US" sz="1200" b="0" kern="1200" baseline="0" dirty="0">
                <a:solidFill>
                  <a:schemeClr val="tx1"/>
                </a:solidFill>
                <a:latin typeface="+mn-lt"/>
                <a:ea typeface="+mn-ea"/>
                <a:cs typeface="+mn-cs"/>
              </a:rPr>
              <a:t>Noncontiguous disk space combined into one or more logical</a:t>
            </a:r>
          </a:p>
          <a:p>
            <a:r>
              <a:rPr lang="en-US" sz="1200" b="0" kern="1200" baseline="0" dirty="0">
                <a:solidFill>
                  <a:schemeClr val="tx1"/>
                </a:solidFill>
                <a:latin typeface="+mn-lt"/>
                <a:ea typeface="+mn-ea"/>
                <a:cs typeface="+mn-cs"/>
              </a:rPr>
              <a:t>partitions by the fault-tolerant software </a:t>
            </a:r>
            <a:r>
              <a:rPr lang="en-US" sz="1200" kern="1200" baseline="0" dirty="0">
                <a:solidFill>
                  <a:schemeClr val="tx1"/>
                </a:solidFill>
                <a:latin typeface="+mn-lt"/>
                <a:ea typeface="+mn-ea"/>
                <a:cs typeface="+mn-cs"/>
              </a:rPr>
              <a:t>disk driver, FTDISK.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hardware RAID, the controller interface handles the creation and regeneration</a:t>
            </a:r>
          </a:p>
          <a:p>
            <a:r>
              <a:rPr lang="en-US" sz="1200" kern="1200" baseline="0" dirty="0">
                <a:solidFill>
                  <a:schemeClr val="tx1"/>
                </a:solidFill>
                <a:latin typeface="+mn-lt"/>
                <a:ea typeface="+mn-ea"/>
                <a:cs typeface="+mn-cs"/>
              </a:rPr>
              <a:t>of redundant information. The software RAID, available on Windows Server,</a:t>
            </a:r>
          </a:p>
          <a:p>
            <a:r>
              <a:rPr lang="en-US" sz="1200" kern="1200" baseline="0" dirty="0">
                <a:solidFill>
                  <a:schemeClr val="tx1"/>
                </a:solidFill>
                <a:latin typeface="+mn-lt"/>
                <a:ea typeface="+mn-ea"/>
                <a:cs typeface="+mn-cs"/>
              </a:rPr>
              <a:t>implements the RAID functionality as part of the operating system and can be used</a:t>
            </a:r>
          </a:p>
          <a:p>
            <a:r>
              <a:rPr lang="en-US" sz="1200" kern="1200" baseline="0" dirty="0">
                <a:solidFill>
                  <a:schemeClr val="tx1"/>
                </a:solidFill>
                <a:latin typeface="+mn-lt"/>
                <a:ea typeface="+mn-ea"/>
                <a:cs typeface="+mn-cs"/>
              </a:rPr>
              <a:t>with any set of multiple disks. The software RAID facility implements RAID 1</a:t>
            </a:r>
          </a:p>
          <a:p>
            <a:r>
              <a:rPr lang="en-US" sz="1200" kern="1200" baseline="0" dirty="0">
                <a:solidFill>
                  <a:schemeClr val="tx1"/>
                </a:solidFill>
                <a:latin typeface="+mn-lt"/>
                <a:ea typeface="+mn-ea"/>
                <a:cs typeface="+mn-cs"/>
              </a:rPr>
              <a:t>and RAID 5. In the case of RAID 1 (disk mirroring), the two disks containing the</a:t>
            </a:r>
          </a:p>
          <a:p>
            <a:r>
              <a:rPr lang="en-US" sz="1200" kern="1200" baseline="0" dirty="0">
                <a:solidFill>
                  <a:schemeClr val="tx1"/>
                </a:solidFill>
                <a:latin typeface="+mn-lt"/>
                <a:ea typeface="+mn-ea"/>
                <a:cs typeface="+mn-cs"/>
              </a:rPr>
              <a:t>primary and mirrored partitions may be on the same disk controller or different</a:t>
            </a:r>
          </a:p>
          <a:p>
            <a:r>
              <a:rPr lang="en-US" sz="1200" kern="1200" baseline="0" dirty="0">
                <a:solidFill>
                  <a:schemeClr val="tx1"/>
                </a:solidFill>
                <a:latin typeface="+mn-lt"/>
                <a:ea typeface="+mn-ea"/>
                <a:cs typeface="+mn-cs"/>
              </a:rPr>
              <a:t>disk controllers. The latter configuration is referred to as </a:t>
            </a:r>
            <a:r>
              <a:rPr lang="en-US" sz="1200" i="1" kern="1200" baseline="0" dirty="0">
                <a:solidFill>
                  <a:schemeClr val="tx1"/>
                </a:solidFill>
                <a:latin typeface="+mn-lt"/>
                <a:ea typeface="+mn-ea"/>
                <a:cs typeface="+mn-cs"/>
              </a:rPr>
              <a:t>disk duplexing.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27694281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Shadow copies are an efficient way of making consistent snapshots of volumes</a:t>
            </a:r>
          </a:p>
          <a:p>
            <a:r>
              <a:rPr lang="en-US" sz="1200" kern="1200" baseline="0" dirty="0">
                <a:solidFill>
                  <a:schemeClr val="tx1"/>
                </a:solidFill>
                <a:latin typeface="+mn-lt"/>
                <a:ea typeface="+mn-ea"/>
                <a:cs typeface="+mn-cs"/>
              </a:rPr>
              <a:t>so that they can be backed up. They are also useful for archiving files on a per-volume</a:t>
            </a:r>
          </a:p>
          <a:p>
            <a:r>
              <a:rPr lang="en-US" sz="1200" kern="1200" baseline="0" dirty="0">
                <a:solidFill>
                  <a:schemeClr val="tx1"/>
                </a:solidFill>
                <a:latin typeface="+mn-lt"/>
                <a:ea typeface="+mn-ea"/>
                <a:cs typeface="+mn-cs"/>
              </a:rPr>
              <a:t>basis. If a user deletes a file he or she can retrieve an earlier copy from</a:t>
            </a:r>
          </a:p>
          <a:p>
            <a:r>
              <a:rPr lang="en-US" sz="1200" kern="1200" baseline="0" dirty="0">
                <a:solidFill>
                  <a:schemeClr val="tx1"/>
                </a:solidFill>
                <a:latin typeface="+mn-lt"/>
                <a:ea typeface="+mn-ea"/>
                <a:cs typeface="+mn-cs"/>
              </a:rPr>
              <a:t>any available shadow copy made by the system administrator. Shadow copies are</a:t>
            </a:r>
          </a:p>
          <a:p>
            <a:r>
              <a:rPr lang="en-US" sz="1200" kern="1200" baseline="0" dirty="0">
                <a:solidFill>
                  <a:schemeClr val="tx1"/>
                </a:solidFill>
                <a:latin typeface="+mn-lt"/>
                <a:ea typeface="+mn-ea"/>
                <a:cs typeface="+mn-cs"/>
              </a:rPr>
              <a:t>implemented by a software driver that makes copies of data on the volume before</a:t>
            </a:r>
          </a:p>
          <a:p>
            <a:r>
              <a:rPr lang="en-US" sz="1200" kern="1200" baseline="0" dirty="0">
                <a:solidFill>
                  <a:schemeClr val="tx1"/>
                </a:solidFill>
                <a:latin typeface="+mn-lt"/>
                <a:ea typeface="+mn-ea"/>
                <a:cs typeface="+mn-cs"/>
              </a:rPr>
              <a:t>it is overwritten.</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Windows supports the encryption of entire volumes, using a feature called</a:t>
            </a:r>
          </a:p>
          <a:p>
            <a:r>
              <a:rPr lang="en-US" sz="1200" kern="1200" baseline="0" dirty="0">
                <a:solidFill>
                  <a:schemeClr val="tx1"/>
                </a:solidFill>
                <a:latin typeface="+mn-lt"/>
                <a:ea typeface="+mn-ea"/>
                <a:cs typeface="+mn-cs"/>
              </a:rPr>
              <a:t>BitLocker. This is more secure than encrypting individual files, as the entire system</a:t>
            </a:r>
          </a:p>
          <a:p>
            <a:r>
              <a:rPr lang="en-US" sz="1200" kern="1200" baseline="0" dirty="0">
                <a:solidFill>
                  <a:schemeClr val="tx1"/>
                </a:solidFill>
                <a:latin typeface="+mn-lt"/>
                <a:ea typeface="+mn-ea"/>
                <a:cs typeface="+mn-cs"/>
              </a:rPr>
              <a:t>works to be sure that the data is safe. Up to three different methods of supplying the</a:t>
            </a:r>
          </a:p>
          <a:p>
            <a:r>
              <a:rPr lang="en-US" sz="1200" kern="1200" baseline="0" dirty="0">
                <a:solidFill>
                  <a:schemeClr val="tx1"/>
                </a:solidFill>
                <a:latin typeface="+mn-lt"/>
                <a:ea typeface="+mn-ea"/>
                <a:cs typeface="+mn-cs"/>
              </a:rPr>
              <a:t>cryptographic key can be provided, allowing multiple interlocking layers of security.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26808950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Chapter 11 </a:t>
            </a:r>
            <a:r>
              <a:rPr lang="en-US" dirty="0"/>
              <a:t>Summary</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72</a:t>
            </a:fld>
            <a:endParaRPr lang="en-US" dirty="0"/>
          </a:p>
        </p:txBody>
      </p:sp>
    </p:spTree>
    <p:extLst>
      <p:ext uri="{BB962C8B-B14F-4D97-AF65-F5344CB8AC3E}">
        <p14:creationId xmlns:p14="http://schemas.microsoft.com/office/powerpoint/2010/main" val="176785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Figure 11.2 indicates, in general terms, the DMA logic. The DMA unit is capable of</a:t>
            </a:r>
          </a:p>
          <a:p>
            <a:r>
              <a:rPr lang="en-US" sz="1200" kern="1200" baseline="0" dirty="0">
                <a:solidFill>
                  <a:schemeClr val="tx1"/>
                </a:solidFill>
                <a:latin typeface="+mn-lt"/>
                <a:ea typeface="+mn-ea"/>
                <a:cs typeface="+mn-cs"/>
              </a:rPr>
              <a:t>mimicking the processor and, indeed, of taking over control of the system bus just</a:t>
            </a:r>
          </a:p>
          <a:p>
            <a:r>
              <a:rPr lang="en-US" sz="1200" kern="1200" baseline="0" dirty="0">
                <a:solidFill>
                  <a:schemeClr val="tx1"/>
                </a:solidFill>
                <a:latin typeface="+mn-lt"/>
                <a:ea typeface="+mn-ea"/>
                <a:cs typeface="+mn-cs"/>
              </a:rPr>
              <a:t>like a processor. It needs to do this to transfer data to and from memory over the</a:t>
            </a:r>
          </a:p>
          <a:p>
            <a:r>
              <a:rPr lang="en-US" sz="1200" kern="1200" baseline="0" dirty="0">
                <a:solidFill>
                  <a:schemeClr val="tx1"/>
                </a:solidFill>
                <a:latin typeface="+mn-lt"/>
                <a:ea typeface="+mn-ea"/>
                <a:cs typeface="+mn-cs"/>
              </a:rPr>
              <a:t>system bus.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DMA technique works as follows. When the processor wishes to read or</a:t>
            </a:r>
          </a:p>
          <a:p>
            <a:r>
              <a:rPr lang="en-US" sz="1200" kern="1200" baseline="0" dirty="0">
                <a:solidFill>
                  <a:schemeClr val="tx1"/>
                </a:solidFill>
                <a:latin typeface="+mn-lt"/>
                <a:ea typeface="+mn-ea"/>
                <a:cs typeface="+mn-cs"/>
              </a:rPr>
              <a:t>write a block of data, it issues a command to the DMA module by sending to the</a:t>
            </a:r>
          </a:p>
          <a:p>
            <a:r>
              <a:rPr lang="en-US" sz="1200" kern="1200" baseline="0" dirty="0">
                <a:solidFill>
                  <a:schemeClr val="tx1"/>
                </a:solidFill>
                <a:latin typeface="+mn-lt"/>
                <a:ea typeface="+mn-ea"/>
                <a:cs typeface="+mn-cs"/>
              </a:rPr>
              <a:t>DMA module the following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a read or write is requested, using the read or write control line</a:t>
            </a:r>
          </a:p>
          <a:p>
            <a:r>
              <a:rPr lang="en-US" sz="1200" kern="1200" baseline="0" dirty="0">
                <a:solidFill>
                  <a:schemeClr val="tx1"/>
                </a:solidFill>
                <a:latin typeface="+mn-lt"/>
                <a:ea typeface="+mn-ea"/>
                <a:cs typeface="+mn-cs"/>
              </a:rPr>
              <a:t>between the processor and the DMA module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address of the I/O device involved, communicated on the data lines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location in memory to read from or write to, communicated on</a:t>
            </a:r>
          </a:p>
          <a:p>
            <a:r>
              <a:rPr lang="en-US" sz="1200" kern="1200" baseline="0" dirty="0">
                <a:solidFill>
                  <a:schemeClr val="tx1"/>
                </a:solidFill>
                <a:latin typeface="+mn-lt"/>
                <a:ea typeface="+mn-ea"/>
                <a:cs typeface="+mn-cs"/>
              </a:rPr>
              <a:t>the data lines and stored by the DMA module in its address register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words to be read or written, again communicated via the data</a:t>
            </a:r>
          </a:p>
          <a:p>
            <a:r>
              <a:rPr lang="en-US" sz="1200" kern="1200" baseline="0" dirty="0">
                <a:solidFill>
                  <a:schemeClr val="tx1"/>
                </a:solidFill>
                <a:latin typeface="+mn-lt"/>
                <a:ea typeface="+mn-ea"/>
                <a:cs typeface="+mn-cs"/>
              </a:rPr>
              <a:t>lines and stored in the data count register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processor then continues with other work. It has delegated this I/O operation</a:t>
            </a:r>
          </a:p>
          <a:p>
            <a:r>
              <a:rPr lang="en-US" sz="1200" kern="1200" baseline="0" dirty="0">
                <a:solidFill>
                  <a:schemeClr val="tx1"/>
                </a:solidFill>
                <a:latin typeface="+mn-lt"/>
                <a:ea typeface="+mn-ea"/>
                <a:cs typeface="+mn-cs"/>
              </a:rPr>
              <a:t>to the DMA module. The DMA module transfers the entire block of data, one word</a:t>
            </a:r>
          </a:p>
          <a:p>
            <a:r>
              <a:rPr lang="en-US" sz="1200" kern="1200" baseline="0" dirty="0">
                <a:solidFill>
                  <a:schemeClr val="tx1"/>
                </a:solidFill>
                <a:latin typeface="+mn-lt"/>
                <a:ea typeface="+mn-ea"/>
                <a:cs typeface="+mn-cs"/>
              </a:rPr>
              <a:t>at a time, directly to or from memory, without going through the processor. When the</a:t>
            </a:r>
          </a:p>
          <a:p>
            <a:r>
              <a:rPr lang="en-US" sz="1200" kern="1200" baseline="0" dirty="0">
                <a:solidFill>
                  <a:schemeClr val="tx1"/>
                </a:solidFill>
                <a:latin typeface="+mn-lt"/>
                <a:ea typeface="+mn-ea"/>
                <a:cs typeface="+mn-cs"/>
              </a:rPr>
              <a:t>transfer is complete, the DMA module sends an interrupt signal to the processor. Thus,</a:t>
            </a:r>
          </a:p>
          <a:p>
            <a:r>
              <a:rPr lang="en-US" sz="1200" kern="1200" baseline="0" dirty="0">
                <a:solidFill>
                  <a:schemeClr val="tx1"/>
                </a:solidFill>
                <a:latin typeface="+mn-lt"/>
                <a:ea typeface="+mn-ea"/>
                <a:cs typeface="+mn-cs"/>
              </a:rPr>
              <a:t>the processor is involved only at the beginning and end of the transfer (Figure C.4c).</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9744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DMA mechanism can be configured in a variety of ways. Some possibilities</a:t>
            </a:r>
          </a:p>
          <a:p>
            <a:r>
              <a:rPr lang="en-US" sz="1200" kern="1200" baseline="0" dirty="0">
                <a:solidFill>
                  <a:schemeClr val="tx1"/>
                </a:solidFill>
                <a:latin typeface="+mn-lt"/>
                <a:ea typeface="+mn-ea"/>
                <a:cs typeface="+mn-cs"/>
              </a:rPr>
              <a:t>are shown in Figure 11.3 . In the first example, all modules share the same</a:t>
            </a:r>
          </a:p>
          <a:p>
            <a:r>
              <a:rPr lang="en-US" sz="1200" kern="1200" baseline="0" dirty="0">
                <a:solidFill>
                  <a:schemeClr val="tx1"/>
                </a:solidFill>
                <a:latin typeface="+mn-lt"/>
                <a:ea typeface="+mn-ea"/>
                <a:cs typeface="+mn-cs"/>
              </a:rPr>
              <a:t>system bus. The DMA module, acting as a surrogate processor, uses programmed</a:t>
            </a:r>
          </a:p>
          <a:p>
            <a:r>
              <a:rPr lang="en-US" sz="1200" kern="1200" baseline="0" dirty="0">
                <a:solidFill>
                  <a:schemeClr val="tx1"/>
                </a:solidFill>
                <a:latin typeface="+mn-lt"/>
                <a:ea typeface="+mn-ea"/>
                <a:cs typeface="+mn-cs"/>
              </a:rPr>
              <a:t>I/O to exchange data between memory and an I/O module through the DMA module.</a:t>
            </a:r>
          </a:p>
          <a:p>
            <a:r>
              <a:rPr lang="en-US" sz="1200" kern="1200" baseline="0" dirty="0">
                <a:solidFill>
                  <a:schemeClr val="tx1"/>
                </a:solidFill>
                <a:latin typeface="+mn-lt"/>
                <a:ea typeface="+mn-ea"/>
                <a:cs typeface="+mn-cs"/>
              </a:rPr>
              <a:t>This configuration, while it may be inexpensive, is clearly inefficient: As with</a:t>
            </a:r>
          </a:p>
          <a:p>
            <a:r>
              <a:rPr lang="en-US" sz="1200" kern="1200" baseline="0" dirty="0">
                <a:solidFill>
                  <a:schemeClr val="tx1"/>
                </a:solidFill>
                <a:latin typeface="+mn-lt"/>
                <a:ea typeface="+mn-ea"/>
                <a:cs typeface="+mn-cs"/>
              </a:rPr>
              <a:t>processor-controlled programmed I/O, each transfer of a word consumes two bus</a:t>
            </a:r>
          </a:p>
          <a:p>
            <a:r>
              <a:rPr lang="en-US" sz="1200" kern="1200" baseline="0" dirty="0">
                <a:solidFill>
                  <a:schemeClr val="tx1"/>
                </a:solidFill>
                <a:latin typeface="+mn-lt"/>
                <a:ea typeface="+mn-ea"/>
                <a:cs typeface="+mn-cs"/>
              </a:rPr>
              <a:t>cycles (transfer request followed by transfer).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number of required bus cycles can be cut substantially by integrating the</a:t>
            </a:r>
          </a:p>
          <a:p>
            <a:r>
              <a:rPr lang="en-US" sz="1200" kern="1200" baseline="0" dirty="0">
                <a:solidFill>
                  <a:schemeClr val="tx1"/>
                </a:solidFill>
                <a:latin typeface="+mn-lt"/>
                <a:ea typeface="+mn-ea"/>
                <a:cs typeface="+mn-cs"/>
              </a:rPr>
              <a:t>DMA and I/O functions. As Figure 11.3b indicates, this means that there is a path</a:t>
            </a:r>
          </a:p>
          <a:p>
            <a:r>
              <a:rPr lang="en-US" sz="1200" kern="1200" baseline="0" dirty="0">
                <a:solidFill>
                  <a:schemeClr val="tx1"/>
                </a:solidFill>
                <a:latin typeface="+mn-lt"/>
                <a:ea typeface="+mn-ea"/>
                <a:cs typeface="+mn-cs"/>
              </a:rPr>
              <a:t>between the DMA module and one or more I/O modules that does not include the</a:t>
            </a:r>
          </a:p>
          <a:p>
            <a:r>
              <a:rPr lang="en-US" sz="1200" kern="1200" baseline="0" dirty="0">
                <a:solidFill>
                  <a:schemeClr val="tx1"/>
                </a:solidFill>
                <a:latin typeface="+mn-lt"/>
                <a:ea typeface="+mn-ea"/>
                <a:cs typeface="+mn-cs"/>
              </a:rPr>
              <a:t>system bus. The DMA logic may actually be a part of an I/O module, or it may be a</a:t>
            </a:r>
          </a:p>
          <a:p>
            <a:r>
              <a:rPr lang="en-US" sz="1200" kern="1200" baseline="0" dirty="0">
                <a:solidFill>
                  <a:schemeClr val="tx1"/>
                </a:solidFill>
                <a:latin typeface="+mn-lt"/>
                <a:ea typeface="+mn-ea"/>
                <a:cs typeface="+mn-cs"/>
              </a:rPr>
              <a:t>separate module that controls one or more I/O modules. This concept can be taken</a:t>
            </a:r>
          </a:p>
          <a:p>
            <a:r>
              <a:rPr lang="en-US" sz="1200" kern="1200" baseline="0" dirty="0">
                <a:solidFill>
                  <a:schemeClr val="tx1"/>
                </a:solidFill>
                <a:latin typeface="+mn-lt"/>
                <a:ea typeface="+mn-ea"/>
                <a:cs typeface="+mn-cs"/>
              </a:rPr>
              <a:t>one step further by connecting I/O modules to the DMA module using an I/O bus</a:t>
            </a:r>
          </a:p>
          <a:p>
            <a:r>
              <a:rPr lang="en-US" sz="1200" kern="1200" baseline="0" dirty="0">
                <a:solidFill>
                  <a:schemeClr val="tx1"/>
                </a:solidFill>
                <a:latin typeface="+mn-lt"/>
                <a:ea typeface="+mn-ea"/>
                <a:cs typeface="+mn-cs"/>
              </a:rPr>
              <a:t>( Figure 11.3c ). This reduces the number of I/O interfaces in the DMA module</a:t>
            </a:r>
          </a:p>
          <a:p>
            <a:r>
              <a:rPr lang="en-US" sz="1200" kern="1200" baseline="0" dirty="0">
                <a:solidFill>
                  <a:schemeClr val="tx1"/>
                </a:solidFill>
                <a:latin typeface="+mn-lt"/>
                <a:ea typeface="+mn-ea"/>
                <a:cs typeface="+mn-cs"/>
              </a:rPr>
              <a:t>to one and provides for an easily expandable configuration. In all of these cases</a:t>
            </a:r>
          </a:p>
          <a:p>
            <a:r>
              <a:rPr lang="en-US" sz="1200" kern="1200" baseline="0" dirty="0">
                <a:solidFill>
                  <a:schemeClr val="tx1"/>
                </a:solidFill>
                <a:latin typeface="+mn-lt"/>
                <a:ea typeface="+mn-ea"/>
                <a:cs typeface="+mn-cs"/>
              </a:rPr>
              <a:t>( Figure 11.3b and 11.3c ), the system bus that the DMA module shares with the</a:t>
            </a:r>
          </a:p>
          <a:p>
            <a:r>
              <a:rPr lang="en-US" sz="1200" kern="1200" baseline="0" dirty="0">
                <a:solidFill>
                  <a:schemeClr val="tx1"/>
                </a:solidFill>
                <a:latin typeface="+mn-lt"/>
                <a:ea typeface="+mn-ea"/>
                <a:cs typeface="+mn-cs"/>
              </a:rPr>
              <a:t>processor and main memory is used by the DMA module only to exchange data</a:t>
            </a:r>
          </a:p>
          <a:p>
            <a:r>
              <a:rPr lang="en-US" sz="1200" kern="1200" baseline="0" dirty="0">
                <a:solidFill>
                  <a:schemeClr val="tx1"/>
                </a:solidFill>
                <a:latin typeface="+mn-lt"/>
                <a:ea typeface="+mn-ea"/>
                <a:cs typeface="+mn-cs"/>
              </a:rPr>
              <a:t>with memory and to exchange control signals with the processor. The exchange of</a:t>
            </a:r>
          </a:p>
          <a:p>
            <a:r>
              <a:rPr lang="en-US" sz="1200" kern="1200" baseline="0" dirty="0">
                <a:solidFill>
                  <a:schemeClr val="tx1"/>
                </a:solidFill>
                <a:latin typeface="+mn-lt"/>
                <a:ea typeface="+mn-ea"/>
                <a:cs typeface="+mn-cs"/>
              </a:rPr>
              <a:t>data between the DMA and I/O modules takes place off the system bus.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05756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690EA4-3D01-BD49-AB17-CEEFCB2F180D}" type="datetime1">
              <a:rPr lang="en-US" smtClean="0"/>
              <a:t>12/11/2019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191404-4C8A-E04E-A841-F9658A18300C}" type="datetime1">
              <a:rPr lang="en-US" smtClean="0"/>
              <a:t>12/11/2019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621DF3-7315-304B-8178-638BAD38029D}" type="datetime1">
              <a:rPr lang="en-US" smtClean="0"/>
              <a:t>12/11/2019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642EB9F2-496E-DC49-BB7C-FE5007286670}" type="datetime1">
              <a:rPr lang="en-US" smtClean="0"/>
              <a:t>12/11/2019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2D63BDE-D807-AF45-BE20-9D6AE1A9F0D5}" type="datetime1">
              <a:rPr lang="en-US" smtClean="0"/>
              <a:t>12/11/2019</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FA131D6-8E39-674F-B022-6E1295EC0F38}" type="datetime1">
              <a:rPr lang="en-US" smtClean="0"/>
              <a:t>12/11/2019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8965EB5-4EB8-D14B-84D8-C50B98EAD577}"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7321A2E7-3230-1B4E-B60B-89BCF9C1486B}" type="datetime1">
              <a:rPr lang="en-US" smtClean="0"/>
              <a:t>12/11/2019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ED13C8E-0A25-BC4D-8A37-E941986A6ED3}"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B36D604-0C88-AC4C-B055-7BFC9CD4F737}"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C35BE8-97A7-504C-BCCB-6912751D707E}"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71A0F-1B06-054D-B258-6CCDD22DF7A6}" type="datetime1">
              <a:rPr lang="en-US" smtClean="0"/>
              <a:t>12/11/2019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24C00B29-EABF-7C4E-A9F1-A328FCC8F070}" type="datetime1">
              <a:rPr lang="en-US" smtClean="0"/>
              <a:t>12/11/2019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5E6778A-5C78-5B43-A39D-87C1503B28E7}" type="datetime1">
              <a:rPr lang="en-US" smtClean="0"/>
              <a:t>12/11/2019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23DBD2-18D3-1048-B4B8-F84EAFE1FA2F}"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9DDF6AC-4CF6-EC40-B65E-57445A9A0F27}"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CA08F01-2E93-3546-835C-99C65B701F80}" type="datetime1">
              <a:rPr lang="en-US" smtClean="0"/>
              <a:t>12/11/2019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B9ED5E8-CED3-6E4A-B99C-F181A71E8459}" type="datetime1">
              <a:rPr lang="en-US" smtClean="0"/>
              <a:t>12/11/2019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B03B4A6C-E5B1-0147-A07B-1683DA64918F}" type="datetime1">
              <a:rPr lang="en-US" smtClean="0"/>
              <a:t>12/11/2019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D0884869-B25C-4578-8BC2-8D4E9232F63C}"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950F90B-0860-4849-81A0-847D75F65180}" type="datetime1">
              <a:rPr lang="en-US" smtClean="0"/>
              <a:t>12/11/2019</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0F4EEB2-DB8E-4141-8B9B-788431650E08}" type="datetime1">
              <a:rPr lang="en-US" smtClean="0"/>
              <a:t>12/11/2019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3FF1C51-8566-4549-A1BC-4215581B4BEE}"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FD846C7-A40A-5442-A98F-E72ECFAC481C}"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05B382D0-6287-4D06-8660-66459861A2E9}"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C60AE9-A9DE-E64B-BD57-86DEFB48AB65}" type="datetime1">
              <a:rPr lang="en-US" smtClean="0"/>
              <a:t>12/11/2019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D8F19732-A9F0-9F41-9F52-2AF8AF9070DD}" type="datetime1">
              <a:rPr lang="en-US" smtClean="0"/>
              <a:t>12/11/2019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13C966AC-1F3B-4B3D-973B-B23837B04496}"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9C7506D-B478-D040-9880-4EFA1F8E4E42}"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3181A6C-B2CA-1740-8DC3-FF468B98F238}"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B218277-8FC2-7743-872D-FE6605FA0C3D}"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62D128F-C2AB-8F4E-8BAC-8E8FB931C492}" type="datetime1">
              <a:rPr lang="en-US" smtClean="0"/>
              <a:t>12/11/2019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83341592-6554-482E-89C6-70009B565581}" type="slidenum">
              <a:rPr lang="en-US" smtClean="0"/>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3DB6B249-377F-D346-B37E-3ED5C75EAB43}" type="datetime1">
              <a:rPr lang="en-US" smtClean="0"/>
              <a:t>12/11/2019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691A038-A212-40E3-97EA-B3C2AAB29878}" type="slidenum">
              <a:rPr lang="en-US" smtClean="0"/>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43F75B8-0129-8749-BE17-24C31BDB3116}"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8DFFDD09-5401-43DD-9D21-39E6F6F5F899}" type="slidenum">
              <a:rPr lang="en-US" smtClean="0"/>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D04AA2-D4FA-D343-B7BA-F2F11D7C7D2A}" type="datetime1">
              <a:rPr lang="en-US" smtClean="0"/>
              <a:t>12/11/2019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2A50F2F0-C1E0-4407-97E8-C859ED725D26}"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F472D01E-C812-5B42-8738-1015F32B9775}" type="datetime1">
              <a:rPr lang="en-US" smtClean="0"/>
              <a:t>12/11/2019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6D320D82-ADCE-4DF0-BB8C-D438A455B46F}" type="slidenum">
              <a:rPr lang="en-US" smtClean="0"/>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A098E60-4903-7F45-8637-9689B6844DE0}" type="datetime1">
              <a:rPr lang="en-US" smtClean="0"/>
              <a:t>12/11/2019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2DDC7F0D-6920-4708-9B29-4BBAA354F13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46DA8B-7F37-A641-B8E9-066F136ED70B}" type="datetime1">
              <a:rPr lang="en-US" smtClean="0"/>
              <a:t>12/11/2019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4287AA-BFBF-274E-99B9-E8F283838166}" type="datetime1">
              <a:rPr lang="en-US" smtClean="0"/>
              <a:t>12/11/2019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18AF209-20A1-7444-A429-8864EAC86BA1}" type="datetime1">
              <a:rPr lang="en-US" smtClean="0"/>
              <a:t>12/11/2019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AD640A-72D8-8C4A-8905-D2CD9E2A9F72}" type="datetime1">
              <a:rPr lang="en-US" smtClean="0"/>
              <a:t>12/11/2019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88EE53-28F9-B04A-BD78-4A1ED92B622D}" type="datetime1">
              <a:rPr lang="en-US" smtClean="0"/>
              <a:t>12/11/2019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04DA45-3ABC-4B48-A36F-AD321527A3BA}" type="datetime1">
              <a:rPr lang="en-US" smtClean="0"/>
              <a:t>12/11/2019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046F96-4069-B840-9256-282FFCFCDA35}" type="datetime1">
              <a:rPr lang="en-US" smtClean="0"/>
              <a:t>12/11/2019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B0DBED6-9DCB-C948-A1E4-BBA0076641B2}" type="datetime1">
              <a:rPr lang="en-US" smtClean="0"/>
              <a:t>12/11/2019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A711A968-DBAE-C847-992B-A7BAE7983D5A}" type="datetime1">
              <a:rPr lang="en-US" smtClean="0"/>
              <a:t>12/11/2019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DF6211F-5278-4B8E-96CF-461F9E543AC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8.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9.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0.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438400" y="2209800"/>
            <a:ext cx="6284912" cy="2483467"/>
          </a:xfrm>
        </p:spPr>
        <p:txBody>
          <a:bodyPr/>
          <a:lstStyle/>
          <a:p>
            <a:r>
              <a:rPr lang="en-US" dirty="0"/>
              <a:t>Chapter 11</a:t>
            </a:r>
            <a:br>
              <a:rPr lang="en-US" dirty="0"/>
            </a:br>
            <a:r>
              <a:rPr lang="en-US" dirty="0"/>
              <a:t>I/O Management </a:t>
            </a:r>
            <a:br>
              <a:rPr lang="en-US" dirty="0"/>
            </a:br>
            <a:r>
              <a:rPr lang="en-US" dirty="0"/>
              <a:t>and Disk Scheduling</a:t>
            </a:r>
          </a:p>
        </p:txBody>
      </p:sp>
      <p:sp>
        <p:nvSpPr>
          <p:cNvPr id="3" name="Subtitle 2"/>
          <p:cNvSpPr>
            <a:spLocks noGrp="1"/>
          </p:cNvSpPr>
          <p:nvPr>
            <p:ph type="body" idx="1"/>
          </p:nvPr>
        </p:nvSpPr>
        <p:spPr>
          <a:xfrm>
            <a:off x="3276600" y="4800600"/>
            <a:ext cx="5396671" cy="810904"/>
          </a:xfrm>
        </p:spPr>
        <p:txBody>
          <a:bodyPr rtlCol="0">
            <a:normAutofit/>
          </a:bodyPr>
          <a:lstStyle/>
          <a:p>
            <a:pPr fontAlgn="auto">
              <a:spcAft>
                <a:spcPts val="0"/>
              </a:spcAft>
              <a:defRPr/>
            </a:pPr>
            <a:r>
              <a:rPr lang="en-US" dirty="0"/>
              <a:t>Ninth Edition</a:t>
            </a:r>
            <a:br>
              <a:rPr lang="en-US" dirty="0"/>
            </a:br>
            <a:r>
              <a:rPr lang="en-US" dirty="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p:txBody>
      </p:sp>
      <p:sp>
        <p:nvSpPr>
          <p:cNvPr id="2" name="Footer Placeholder 1"/>
          <p:cNvSpPr>
            <a:spLocks noGrp="1"/>
          </p:cNvSpPr>
          <p:nvPr>
            <p:ph type="ftr" sz="quarter" idx="11"/>
          </p:nvPr>
        </p:nvSpPr>
        <p:spPr>
          <a:xfrm>
            <a:off x="318246" y="6492875"/>
            <a:ext cx="5396753" cy="365125"/>
          </a:xfrm>
        </p:spPr>
        <p:txBody>
          <a:bodyPr/>
          <a:lstStyle/>
          <a:p>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Design Objectives</a:t>
            </a:r>
          </a:p>
        </p:txBody>
      </p:sp>
      <p:sp>
        <p:nvSpPr>
          <p:cNvPr id="4" name="Text Placeholder 3"/>
          <p:cNvSpPr>
            <a:spLocks noGrp="1"/>
          </p:cNvSpPr>
          <p:nvPr>
            <p:ph type="body" idx="1"/>
          </p:nvPr>
        </p:nvSpPr>
        <p:spPr/>
        <p:txBody>
          <a:bodyPr/>
          <a:lstStyle/>
          <a:p>
            <a:r>
              <a:rPr lang="en-US" dirty="0">
                <a:solidFill>
                  <a:srgbClr val="660066"/>
                </a:solidFill>
              </a:rPr>
              <a:t>Efficiency</a:t>
            </a:r>
          </a:p>
        </p:txBody>
      </p:sp>
      <p:sp>
        <p:nvSpPr>
          <p:cNvPr id="3" name="Content Placeholder 2"/>
          <p:cNvSpPr>
            <a:spLocks noGrp="1"/>
          </p:cNvSpPr>
          <p:nvPr>
            <p:ph sz="half" idx="2"/>
          </p:nvPr>
        </p:nvSpPr>
        <p:spPr/>
        <p:txBody>
          <a:bodyPr>
            <a:normAutofit/>
          </a:bodyPr>
          <a:lstStyle/>
          <a:p>
            <a:pPr>
              <a:spcBef>
                <a:spcPts val="1600"/>
              </a:spcBef>
              <a:buClr>
                <a:srgbClr val="660066"/>
              </a:buClr>
            </a:pPr>
            <a:r>
              <a:rPr lang="en-US" dirty="0">
                <a:solidFill>
                  <a:schemeClr val="tx1"/>
                </a:solidFill>
              </a:rPr>
              <a:t>Major effort in I/O design</a:t>
            </a:r>
          </a:p>
          <a:p>
            <a:pPr>
              <a:spcBef>
                <a:spcPts val="1600"/>
              </a:spcBef>
              <a:buClr>
                <a:srgbClr val="660066"/>
              </a:buClr>
            </a:pPr>
            <a:r>
              <a:rPr lang="en-US" dirty="0">
                <a:solidFill>
                  <a:schemeClr val="tx1"/>
                </a:solidFill>
              </a:rPr>
              <a:t>Important because I/O operations often form a bottleneck</a:t>
            </a:r>
          </a:p>
          <a:p>
            <a:pPr>
              <a:spcBef>
                <a:spcPts val="1600"/>
              </a:spcBef>
              <a:buClr>
                <a:srgbClr val="660066"/>
              </a:buClr>
            </a:pPr>
            <a:r>
              <a:rPr lang="en-US" dirty="0">
                <a:solidFill>
                  <a:schemeClr val="tx1"/>
                </a:solidFill>
              </a:rPr>
              <a:t>Most I/O devices are extremely slow compared with main memory and the processor</a:t>
            </a:r>
          </a:p>
          <a:p>
            <a:pPr>
              <a:spcBef>
                <a:spcPts val="1600"/>
              </a:spcBef>
              <a:buClr>
                <a:srgbClr val="660066"/>
              </a:buClr>
            </a:pPr>
            <a:r>
              <a:rPr lang="en-US" dirty="0">
                <a:solidFill>
                  <a:schemeClr val="tx1"/>
                </a:solidFill>
              </a:rPr>
              <a:t>The area that has received the most attention is disk I/O</a:t>
            </a:r>
          </a:p>
          <a:p>
            <a:endParaRPr lang="en-US" dirty="0"/>
          </a:p>
        </p:txBody>
      </p:sp>
      <p:sp>
        <p:nvSpPr>
          <p:cNvPr id="5" name="Text Placeholder 4"/>
          <p:cNvSpPr>
            <a:spLocks noGrp="1"/>
          </p:cNvSpPr>
          <p:nvPr>
            <p:ph type="body" sz="quarter" idx="3"/>
          </p:nvPr>
        </p:nvSpPr>
        <p:spPr/>
        <p:txBody>
          <a:bodyPr/>
          <a:lstStyle/>
          <a:p>
            <a:r>
              <a:rPr lang="en-US" dirty="0">
                <a:solidFill>
                  <a:srgbClr val="660066"/>
                </a:solidFill>
              </a:rPr>
              <a:t>Generality</a:t>
            </a:r>
          </a:p>
        </p:txBody>
      </p:sp>
      <p:sp>
        <p:nvSpPr>
          <p:cNvPr id="6" name="Content Placeholder 5"/>
          <p:cNvSpPr>
            <a:spLocks noGrp="1"/>
          </p:cNvSpPr>
          <p:nvPr>
            <p:ph sz="quarter" idx="4"/>
          </p:nvPr>
        </p:nvSpPr>
        <p:spPr>
          <a:xfrm>
            <a:off x="4828032" y="2797175"/>
            <a:ext cx="3782568" cy="3328988"/>
          </a:xfrm>
        </p:spPr>
        <p:txBody>
          <a:bodyPr>
            <a:noAutofit/>
          </a:bodyPr>
          <a:lstStyle/>
          <a:p>
            <a:pPr>
              <a:spcBef>
                <a:spcPts val="1600"/>
              </a:spcBef>
              <a:buClr>
                <a:srgbClr val="660066"/>
              </a:buClr>
            </a:pPr>
            <a:r>
              <a:rPr lang="en-US" dirty="0">
                <a:solidFill>
                  <a:schemeClr val="tx1"/>
                </a:solidFill>
              </a:rPr>
              <a:t>Desirable to handle all devices in a uniform manner</a:t>
            </a:r>
          </a:p>
          <a:p>
            <a:pPr>
              <a:spcBef>
                <a:spcPts val="1600"/>
              </a:spcBef>
              <a:buClr>
                <a:srgbClr val="660066"/>
              </a:buClr>
            </a:pPr>
            <a:r>
              <a:rPr lang="en-US" dirty="0">
                <a:solidFill>
                  <a:schemeClr val="tx1"/>
                </a:solidFill>
              </a:rPr>
              <a:t>Applies to the way processes view I/O devices and the way the operating system manages I/O devices and operations</a:t>
            </a:r>
          </a:p>
          <a:p>
            <a:pPr>
              <a:spcBef>
                <a:spcPts val="1600"/>
              </a:spcBef>
              <a:buClr>
                <a:srgbClr val="660066"/>
              </a:buClr>
            </a:pPr>
            <a:r>
              <a:rPr lang="en-US" dirty="0">
                <a:solidFill>
                  <a:schemeClr val="tx1"/>
                </a:solidFill>
              </a:rPr>
              <a:t>Diversity of devices makes it difficult to achieve true generality</a:t>
            </a:r>
          </a:p>
          <a:p>
            <a:pPr>
              <a:spcBef>
                <a:spcPts val="1600"/>
              </a:spcBef>
              <a:buClr>
                <a:srgbClr val="660066"/>
              </a:buClr>
            </a:pPr>
            <a:r>
              <a:rPr lang="en-US" dirty="0">
                <a:solidFill>
                  <a:schemeClr val="tx1"/>
                </a:solidFill>
              </a:rPr>
              <a:t>Use a hierarchical, modular approach to the design of the I/O function</a:t>
            </a:r>
          </a:p>
        </p:txBody>
      </p:sp>
      <p:sp>
        <p:nvSpPr>
          <p:cNvPr id="7" name="Footer Placeholder 6"/>
          <p:cNvSpPr>
            <a:spLocks noGrp="1"/>
          </p:cNvSpPr>
          <p:nvPr>
            <p:ph type="ftr" sz="quarter" idx="11"/>
          </p:nvPr>
        </p:nvSpPr>
        <p:spPr>
          <a:xfrm>
            <a:off x="318246" y="6492875"/>
            <a:ext cx="7835153" cy="365125"/>
          </a:xfrm>
        </p:spPr>
        <p:txBody>
          <a:bodyPr/>
          <a:lstStyle/>
          <a:p>
            <a:r>
              <a:rPr lang="en-US" dirty="0"/>
              <a:t>© 2017 Pearson Education, Inc., Hoboken, NJ. All rights reserved.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5455" b="17273"/>
          <a:stretch>
            <a:fillRect/>
          </a:stretch>
        </p:blipFill>
        <p:spPr>
          <a:xfrm>
            <a:off x="318246" y="533400"/>
            <a:ext cx="8507508" cy="6096000"/>
          </a:xfrm>
          <a:prstGeom prst="rect">
            <a:avLst/>
          </a:prstGeom>
        </p:spPr>
      </p:pic>
      <p:sp>
        <p:nvSpPr>
          <p:cNvPr id="2" name="Footer Placeholder 1"/>
          <p:cNvSpPr>
            <a:spLocks noGrp="1"/>
          </p:cNvSpPr>
          <p:nvPr>
            <p:ph type="ftr" sz="quarter" idx="11"/>
          </p:nvPr>
        </p:nvSpPr>
        <p:spPr>
          <a:xfrm>
            <a:off x="318246" y="6492875"/>
            <a:ext cx="6692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dirty="0">
                <a:ln>
                  <a:solidFill>
                    <a:schemeClr val="accent1">
                      <a:lumMod val="75000"/>
                    </a:schemeClr>
                  </a:solidFill>
                </a:ln>
                <a:solidFill>
                  <a:srgbClr val="660066"/>
                </a:solidFill>
              </a:rPr>
              <a:t>Buffering</a:t>
            </a:r>
          </a:p>
        </p:txBody>
      </p:sp>
      <p:sp>
        <p:nvSpPr>
          <p:cNvPr id="3" name="Content Placeholder 2"/>
          <p:cNvSpPr>
            <a:spLocks noGrp="1"/>
          </p:cNvSpPr>
          <p:nvPr>
            <p:ph sz="half" idx="1"/>
          </p:nvPr>
        </p:nvSpPr>
        <p:spPr>
          <a:xfrm>
            <a:off x="609600" y="2057400"/>
            <a:ext cx="7893050" cy="4419600"/>
          </a:xfrm>
        </p:spPr>
        <p:txBody>
          <a:bodyPr>
            <a:normAutofit/>
          </a:bodyPr>
          <a:lstStyle/>
          <a:p>
            <a:r>
              <a:rPr lang="en-US" dirty="0"/>
              <a:t>To avoid overheads and inefficiencies, it is sometimes </a:t>
            </a:r>
            <a:r>
              <a:rPr lang="en-US"/>
              <a:t>convenient to perform </a:t>
            </a:r>
            <a:r>
              <a:rPr lang="en-US" dirty="0"/>
              <a:t>input transfers in advance of requests </a:t>
            </a:r>
            <a:r>
              <a:rPr lang="en-US"/>
              <a:t>being made, and to perform </a:t>
            </a:r>
            <a:r>
              <a:rPr lang="en-US" dirty="0"/>
              <a:t>output transfers some time after the request is made</a:t>
            </a:r>
          </a:p>
          <a:p>
            <a:endParaRPr lang="en-US" dirty="0"/>
          </a:p>
        </p:txBody>
      </p:sp>
      <p:graphicFrame>
        <p:nvGraphicFramePr>
          <p:cNvPr id="4" name="Diagram 3"/>
          <p:cNvGraphicFramePr/>
          <p:nvPr>
            <p:extLst>
              <p:ext uri="{D42A27DB-BD31-4B8C-83A1-F6EECF244321}">
                <p14:modId xmlns:p14="http://schemas.microsoft.com/office/powerpoint/2010/main" val="788352346"/>
              </p:ext>
            </p:extLst>
          </p:nvPr>
        </p:nvGraphicFramePr>
        <p:xfrm>
          <a:off x="1219200" y="3048000"/>
          <a:ext cx="69342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853953" cy="365125"/>
          </a:xfrm>
        </p:spPr>
        <p:txBody>
          <a:bodyPr/>
          <a:lstStyle/>
          <a:p>
            <a:r>
              <a:rPr lang="en-US" dirty="0"/>
              <a:t>© 2017 Pearson Education, Inc., Hoboken, NJ. All rights reserved.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219200"/>
            <a:ext cx="3124200" cy="1098550"/>
          </a:xfrm>
        </p:spPr>
        <p:txBody>
          <a:bodyPr/>
          <a:lstStyle/>
          <a:p>
            <a:r>
              <a:rPr lang="en-NZ" dirty="0">
                <a:solidFill>
                  <a:srgbClr val="660066"/>
                </a:solidFill>
              </a:rPr>
              <a:t>No Buffer</a:t>
            </a:r>
          </a:p>
        </p:txBody>
      </p:sp>
      <p:sp>
        <p:nvSpPr>
          <p:cNvPr id="3" name="Content Placeholder 2"/>
          <p:cNvSpPr>
            <a:spLocks noGrp="1"/>
          </p:cNvSpPr>
          <p:nvPr>
            <p:ph idx="4294967295"/>
          </p:nvPr>
        </p:nvSpPr>
        <p:spPr>
          <a:xfrm>
            <a:off x="4953000" y="1143000"/>
            <a:ext cx="3657600" cy="1631950"/>
          </a:xfrm>
        </p:spPr>
        <p:txBody>
          <a:bodyPr/>
          <a:lstStyle/>
          <a:p>
            <a:pPr>
              <a:buClr>
                <a:srgbClr val="660066"/>
              </a:buClr>
            </a:pPr>
            <a:r>
              <a:rPr lang="en-NZ" dirty="0"/>
              <a:t>Without a buffer, the OS directly accesses the device when it needs</a:t>
            </a:r>
          </a:p>
        </p:txBody>
      </p:sp>
      <p:pic>
        <p:nvPicPr>
          <p:cNvPr id="4" name="Content Placeholder 3" descr="Fig11_05a.gif"/>
          <p:cNvPicPr>
            <a:picLocks noChangeAspect="1"/>
          </p:cNvPicPr>
          <p:nvPr/>
        </p:nvPicPr>
        <p:blipFill>
          <a:blip r:embed="rId3"/>
          <a:stretch>
            <a:fillRect/>
          </a:stretch>
        </p:blipFill>
        <p:spPr bwMode="auto">
          <a:xfrm>
            <a:off x="609600" y="3429000"/>
            <a:ext cx="7953531" cy="2743200"/>
          </a:xfrm>
          <a:prstGeom prst="rect">
            <a:avLst/>
          </a:prstGeom>
          <a:noFill/>
          <a:ln w="9525">
            <a:noFill/>
            <a:miter lim="800000"/>
            <a:headEnd/>
            <a:tailEnd/>
          </a:ln>
        </p:spPr>
      </p:pic>
      <p:sp>
        <p:nvSpPr>
          <p:cNvPr id="5" name="Footer Placeholder 4"/>
          <p:cNvSpPr>
            <a:spLocks noGrp="1"/>
          </p:cNvSpPr>
          <p:nvPr>
            <p:ph type="ftr" sz="quarter" idx="11"/>
          </p:nvPr>
        </p:nvSpPr>
        <p:spPr>
          <a:xfrm>
            <a:off x="318246" y="6492875"/>
            <a:ext cx="7073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4267200" cy="1098332"/>
          </a:xfrm>
        </p:spPr>
        <p:txBody>
          <a:bodyPr/>
          <a:lstStyle/>
          <a:p>
            <a:r>
              <a:rPr lang="en-US" sz="5200" dirty="0">
                <a:solidFill>
                  <a:srgbClr val="660066"/>
                </a:solidFill>
                <a:effectLst>
                  <a:outerShdw blurRad="50800" dist="38100" dir="2700000" algn="tl" rotWithShape="0">
                    <a:prstClr val="black">
                      <a:alpha val="40000"/>
                    </a:prstClr>
                  </a:outerShdw>
                </a:effectLst>
              </a:rPr>
              <a:t>Single Buffer</a:t>
            </a:r>
          </a:p>
        </p:txBody>
      </p:sp>
      <p:sp>
        <p:nvSpPr>
          <p:cNvPr id="3" name="Content Placeholder 2"/>
          <p:cNvSpPr>
            <a:spLocks noGrp="1"/>
          </p:cNvSpPr>
          <p:nvPr>
            <p:ph idx="1"/>
          </p:nvPr>
        </p:nvSpPr>
        <p:spPr>
          <a:xfrm>
            <a:off x="5105400" y="914400"/>
            <a:ext cx="3505200" cy="2209800"/>
          </a:xfrm>
        </p:spPr>
        <p:txBody>
          <a:bodyPr>
            <a:normAutofit fontScale="92500" lnSpcReduction="20000"/>
          </a:bodyPr>
          <a:lstStyle/>
          <a:p>
            <a:pPr>
              <a:buClr>
                <a:srgbClr val="660066"/>
              </a:buClr>
            </a:pPr>
            <a:r>
              <a:rPr lang="en-US" sz="2000" dirty="0"/>
              <a:t>The simplest type of support that the operating system can provide</a:t>
            </a:r>
          </a:p>
          <a:p>
            <a:pPr>
              <a:buClr>
                <a:srgbClr val="660066"/>
              </a:buClr>
            </a:pPr>
            <a:r>
              <a:rPr lang="en-US" sz="2000" dirty="0"/>
              <a:t>When a user process issues an I/O request, the OS assigns a buffer in the system portion of main memory to the operation</a:t>
            </a:r>
          </a:p>
          <a:p>
            <a:endParaRPr lang="en-US" dirty="0"/>
          </a:p>
        </p:txBody>
      </p:sp>
      <p:pic>
        <p:nvPicPr>
          <p:cNvPr id="4" name="Picture 3" descr="Fig11_05b.gif"/>
          <p:cNvPicPr>
            <a:picLocks noChangeAspect="1"/>
          </p:cNvPicPr>
          <p:nvPr/>
        </p:nvPicPr>
        <p:blipFill>
          <a:blip r:embed="rId3"/>
          <a:stretch>
            <a:fillRect/>
          </a:stretch>
        </p:blipFill>
        <p:spPr>
          <a:xfrm>
            <a:off x="533400" y="3581400"/>
            <a:ext cx="8077200" cy="2743200"/>
          </a:xfrm>
          <a:prstGeom prst="rect">
            <a:avLst/>
          </a:prstGeom>
        </p:spPr>
      </p:pic>
      <p:sp>
        <p:nvSpPr>
          <p:cNvPr id="5" name="Footer Placeholder 4"/>
          <p:cNvSpPr>
            <a:spLocks noGrp="1"/>
          </p:cNvSpPr>
          <p:nvPr>
            <p:ph type="ftr" sz="quarter" idx="11"/>
          </p:nvPr>
        </p:nvSpPr>
        <p:spPr>
          <a:xfrm>
            <a:off x="318246" y="6492875"/>
            <a:ext cx="6768353" cy="365125"/>
          </a:xfrm>
        </p:spPr>
        <p:txBody>
          <a:bodyPr/>
          <a:lstStyle/>
          <a:p>
            <a:r>
              <a:rPr lang="en-US" dirty="0"/>
              <a:t>© 2017 Pearson Education, Inc., Hoboken, NJ. All rights reserved.</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dirty="0">
                <a:ln>
                  <a:solidFill>
                    <a:schemeClr val="accent1">
                      <a:lumMod val="75000"/>
                    </a:schemeClr>
                  </a:solidFill>
                </a:ln>
                <a:solidFill>
                  <a:srgbClr val="7030A0"/>
                </a:solidFill>
              </a:rPr>
              <a:t>Single Buffer</a:t>
            </a:r>
          </a:p>
        </p:txBody>
      </p:sp>
      <p:sp>
        <p:nvSpPr>
          <p:cNvPr id="3" name="Content Placeholder 2"/>
          <p:cNvSpPr>
            <a:spLocks noGrp="1"/>
          </p:cNvSpPr>
          <p:nvPr>
            <p:ph idx="4294967295"/>
          </p:nvPr>
        </p:nvSpPr>
        <p:spPr>
          <a:xfrm>
            <a:off x="533400" y="1981200"/>
            <a:ext cx="7950201" cy="4419600"/>
          </a:xfrm>
        </p:spPr>
        <p:txBody>
          <a:bodyPr>
            <a:normAutofit fontScale="92500" lnSpcReduction="20000"/>
          </a:bodyPr>
          <a:lstStyle/>
          <a:p>
            <a:pPr>
              <a:buClr>
                <a:srgbClr val="660066"/>
              </a:buClr>
            </a:pPr>
            <a:r>
              <a:rPr lang="en-US" dirty="0"/>
              <a:t>Input transfers are made to the system buffer</a:t>
            </a:r>
          </a:p>
          <a:p>
            <a:pPr>
              <a:buClr>
                <a:srgbClr val="660066"/>
              </a:buClr>
            </a:pPr>
            <a:r>
              <a:rPr lang="en-US" dirty="0"/>
              <a:t>Reading ahead/anticipated input</a:t>
            </a:r>
          </a:p>
          <a:p>
            <a:pPr lvl="2">
              <a:buClr>
                <a:srgbClr val="660066"/>
              </a:buClr>
            </a:pPr>
            <a:r>
              <a:rPr lang="en-US" dirty="0"/>
              <a:t>Is done in the expectation that the block will eventually be needed</a:t>
            </a:r>
          </a:p>
          <a:p>
            <a:pPr lvl="2">
              <a:buClr>
                <a:srgbClr val="660066"/>
              </a:buClr>
            </a:pPr>
            <a:r>
              <a:rPr lang="en-US" dirty="0"/>
              <a:t>When the transfer is complete, the process moves the block into user space and immediately requests another block</a:t>
            </a:r>
          </a:p>
          <a:p>
            <a:pPr marL="282575" lvl="2">
              <a:spcBef>
                <a:spcPts val="1800"/>
              </a:spcBef>
              <a:buClr>
                <a:srgbClr val="660066"/>
              </a:buClr>
            </a:pPr>
            <a:r>
              <a:rPr lang="en-US" sz="2000" dirty="0"/>
              <a:t>Approach generally provides a speedup compared to the lack of system buffering</a:t>
            </a:r>
          </a:p>
          <a:p>
            <a:pPr lvl="2">
              <a:buClr>
                <a:srgbClr val="660066"/>
              </a:buClr>
            </a:pPr>
            <a:r>
              <a:rPr lang="en-US" dirty="0"/>
              <a:t>The user process can be processing one block of data while the next block is being read in</a:t>
            </a:r>
          </a:p>
          <a:p>
            <a:pPr lvl="2">
              <a:buClr>
                <a:srgbClr val="660066"/>
              </a:buClr>
            </a:pPr>
            <a:r>
              <a:rPr lang="en-US" dirty="0"/>
              <a:t>The OS is able to swap the process out because the input operation is taking place in system memory rather than user process memory</a:t>
            </a:r>
          </a:p>
          <a:p>
            <a:pPr marL="282575" lvl="2">
              <a:spcBef>
                <a:spcPts val="1800"/>
              </a:spcBef>
              <a:buClr>
                <a:srgbClr val="660066"/>
              </a:buClr>
            </a:pPr>
            <a:r>
              <a:rPr lang="en-US" sz="2000" dirty="0"/>
              <a:t>Disadvantages:</a:t>
            </a:r>
          </a:p>
          <a:p>
            <a:pPr lvl="2">
              <a:buClr>
                <a:srgbClr val="660066"/>
              </a:buClr>
            </a:pPr>
            <a:r>
              <a:rPr lang="en-US" dirty="0"/>
              <a:t>Complicates the logic in the operating system</a:t>
            </a:r>
          </a:p>
          <a:p>
            <a:pPr lvl="2">
              <a:buClr>
                <a:srgbClr val="660066"/>
              </a:buClr>
            </a:pPr>
            <a:r>
              <a:rPr lang="en-US" dirty="0"/>
              <a:t>Swapping logic is also affected</a:t>
            </a:r>
          </a:p>
        </p:txBody>
      </p:sp>
      <p:sp>
        <p:nvSpPr>
          <p:cNvPr id="4" name="Footer Placeholder 3"/>
          <p:cNvSpPr>
            <a:spLocks noGrp="1"/>
          </p:cNvSpPr>
          <p:nvPr>
            <p:ph type="ftr" sz="quarter" idx="11"/>
          </p:nvPr>
        </p:nvSpPr>
        <p:spPr>
          <a:xfrm>
            <a:off x="318246" y="6492875"/>
            <a:ext cx="63873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n>
                  <a:solidFill>
                    <a:schemeClr val="accent1">
                      <a:lumMod val="75000"/>
                    </a:schemeClr>
                  </a:solidFill>
                </a:ln>
                <a:solidFill>
                  <a:srgbClr val="660066"/>
                </a:solidFill>
              </a:rPr>
              <a:t>Single Buffering for Stream-Oriented I/O</a:t>
            </a:r>
          </a:p>
        </p:txBody>
      </p:sp>
      <p:sp>
        <p:nvSpPr>
          <p:cNvPr id="3" name="Content Placeholder 2"/>
          <p:cNvSpPr>
            <a:spLocks noGrp="1"/>
          </p:cNvSpPr>
          <p:nvPr>
            <p:ph idx="4294967295"/>
          </p:nvPr>
        </p:nvSpPr>
        <p:spPr>
          <a:xfrm>
            <a:off x="533400" y="2133600"/>
            <a:ext cx="3886200" cy="4191000"/>
          </a:xfrm>
        </p:spPr>
        <p:txBody>
          <a:bodyPr/>
          <a:lstStyle/>
          <a:p>
            <a:r>
              <a:rPr lang="en-US" dirty="0"/>
              <a:t>Can be used in a line-at-a-time fashion or a byte-at-a-time fashion</a:t>
            </a:r>
          </a:p>
          <a:p>
            <a:pPr marL="282575" lvl="2">
              <a:spcBef>
                <a:spcPts val="1800"/>
              </a:spcBef>
            </a:pPr>
            <a:r>
              <a:rPr lang="en-US" sz="2000" dirty="0"/>
              <a:t>Line-at-a-time operation is appropriate for scroll-mode terminals (dumb terminals)</a:t>
            </a:r>
          </a:p>
          <a:p>
            <a:pPr lvl="2"/>
            <a:r>
              <a:rPr lang="en-US" dirty="0"/>
              <a:t>With this form of terminal, user input is one line at a time, with a carriage return signaling the end of a line</a:t>
            </a:r>
          </a:p>
          <a:p>
            <a:pPr lvl="2"/>
            <a:r>
              <a:rPr lang="en-US" dirty="0"/>
              <a:t>Output to the terminal is similarly one line at a time</a:t>
            </a:r>
          </a:p>
        </p:txBody>
      </p:sp>
      <p:cxnSp>
        <p:nvCxnSpPr>
          <p:cNvPr id="5" name="Straight Connector 4"/>
          <p:cNvCxnSpPr/>
          <p:nvPr/>
        </p:nvCxnSpPr>
        <p:spPr>
          <a:xfrm rot="5400000">
            <a:off x="2286000" y="4267200"/>
            <a:ext cx="457200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76800" y="2133600"/>
            <a:ext cx="3733800" cy="2246769"/>
          </a:xfrm>
          <a:prstGeom prst="rect">
            <a:avLst/>
          </a:prstGeom>
          <a:noFill/>
        </p:spPr>
        <p:txBody>
          <a:bodyPr wrap="square" rtlCol="0">
            <a:spAutoFit/>
          </a:bodyPr>
          <a:lstStyle/>
          <a:p>
            <a:pPr marL="282575" lvl="2" indent="-282575">
              <a:spcBef>
                <a:spcPts val="1800"/>
              </a:spcBef>
              <a:buClr>
                <a:schemeClr val="accent1"/>
              </a:buClr>
              <a:buSzPct val="75000"/>
              <a:buFont typeface="Wingdings" pitchFamily="2" charset="2"/>
              <a:buChar char="n"/>
            </a:pPr>
            <a:r>
              <a:rPr lang="en-US" sz="2000" dirty="0">
                <a:solidFill>
                  <a:schemeClr val="tx1">
                    <a:lumMod val="85000"/>
                    <a:lumOff val="15000"/>
                  </a:schemeClr>
                </a:solidFill>
                <a:latin typeface="+mn-lt"/>
              </a:rPr>
              <a:t>Byte-at-a-time operation is used on forms-mode terminals, when each keystroke is significant and for many other peripherals, such as sensors and controllers</a:t>
            </a:r>
          </a:p>
        </p:txBody>
      </p:sp>
      <p:sp>
        <p:nvSpPr>
          <p:cNvPr id="4" name="Footer Placeholder 3"/>
          <p:cNvSpPr>
            <a:spLocks noGrp="1"/>
          </p:cNvSpPr>
          <p:nvPr>
            <p:ph type="ftr" sz="quarter" idx="11"/>
          </p:nvPr>
        </p:nvSpPr>
        <p:spPr>
          <a:xfrm>
            <a:off x="318246" y="6492875"/>
            <a:ext cx="6539753" cy="365125"/>
          </a:xfrm>
        </p:spPr>
        <p:txBody>
          <a:bodyPr/>
          <a:lstStyle/>
          <a:p>
            <a:r>
              <a:rPr lang="en-US" dirty="0"/>
              <a:t>© 2017 Pearson Education, Inc., Hoboken, NJ. All rights reserved.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4495800" cy="1098332"/>
          </a:xfrm>
        </p:spPr>
        <p:txBody>
          <a:bodyPr/>
          <a:lstStyle/>
          <a:p>
            <a:r>
              <a:rPr lang="en-US" sz="5200" dirty="0">
                <a:solidFill>
                  <a:srgbClr val="660066"/>
                </a:solidFill>
                <a:effectLst>
                  <a:outerShdw blurRad="50800" dist="38100" dir="2700000" algn="tl" rotWithShape="0">
                    <a:prstClr val="black">
                      <a:alpha val="40000"/>
                    </a:prstClr>
                  </a:outerShdw>
                </a:effectLst>
              </a:rPr>
              <a:t>Double Buffer</a:t>
            </a:r>
          </a:p>
        </p:txBody>
      </p:sp>
      <p:sp>
        <p:nvSpPr>
          <p:cNvPr id="3" name="Content Placeholder 2"/>
          <p:cNvSpPr>
            <a:spLocks noGrp="1"/>
          </p:cNvSpPr>
          <p:nvPr>
            <p:ph idx="1"/>
          </p:nvPr>
        </p:nvSpPr>
        <p:spPr>
          <a:xfrm>
            <a:off x="4828032" y="654268"/>
            <a:ext cx="3657600" cy="3003332"/>
          </a:xfrm>
        </p:spPr>
        <p:txBody>
          <a:bodyPr/>
          <a:lstStyle/>
          <a:p>
            <a:pPr>
              <a:buClr>
                <a:srgbClr val="660066"/>
              </a:buClr>
            </a:pPr>
            <a:r>
              <a:rPr lang="en-US" dirty="0"/>
              <a:t>Assigning two system buffers to the operation</a:t>
            </a:r>
          </a:p>
          <a:p>
            <a:pPr>
              <a:buClr>
                <a:srgbClr val="660066"/>
              </a:buClr>
            </a:pPr>
            <a:r>
              <a:rPr lang="en-US" dirty="0"/>
              <a:t>A process now transfers data to or from one buffer while the operating system empties or fills the other buffer</a:t>
            </a:r>
          </a:p>
          <a:p>
            <a:pPr>
              <a:buClr>
                <a:srgbClr val="660066"/>
              </a:buClr>
            </a:pPr>
            <a:r>
              <a:rPr lang="en-US" dirty="0"/>
              <a:t>Also known as buffer swapping</a:t>
            </a:r>
          </a:p>
          <a:p>
            <a:endParaRPr lang="en-US" dirty="0"/>
          </a:p>
        </p:txBody>
      </p:sp>
      <p:pic>
        <p:nvPicPr>
          <p:cNvPr id="4" name="Picture 3" descr="Fig11_05c.gif"/>
          <p:cNvPicPr>
            <a:picLocks noChangeAspect="1"/>
          </p:cNvPicPr>
          <p:nvPr/>
        </p:nvPicPr>
        <p:blipFill>
          <a:blip r:embed="rId3"/>
          <a:stretch>
            <a:fillRect/>
          </a:stretch>
        </p:blipFill>
        <p:spPr>
          <a:xfrm>
            <a:off x="457200" y="3657600"/>
            <a:ext cx="8229600" cy="2667000"/>
          </a:xfrm>
          <a:prstGeom prst="rect">
            <a:avLst/>
          </a:prstGeom>
        </p:spPr>
      </p:pic>
      <p:sp>
        <p:nvSpPr>
          <p:cNvPr id="5" name="Footer Placeholder 4"/>
          <p:cNvSpPr>
            <a:spLocks noGrp="1"/>
          </p:cNvSpPr>
          <p:nvPr>
            <p:ph type="ftr" sz="quarter" idx="11"/>
          </p:nvPr>
        </p:nvSpPr>
        <p:spPr>
          <a:xfrm>
            <a:off x="318246" y="6492875"/>
            <a:ext cx="5701553" cy="365125"/>
          </a:xfrm>
        </p:spPr>
        <p:txBody>
          <a:bodyPr/>
          <a:lstStyle/>
          <a:p>
            <a:r>
              <a:rPr lang="en-US"/>
              <a:t>© 2017 Pearson Education, Inc., Hoboken, NJ. </a:t>
            </a:r>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4447032" cy="1524000"/>
          </a:xfrm>
        </p:spPr>
        <p:txBody>
          <a:bodyPr/>
          <a:lstStyle/>
          <a:p>
            <a:r>
              <a:rPr lang="en-US" sz="5200" dirty="0">
                <a:solidFill>
                  <a:srgbClr val="660066"/>
                </a:solidFill>
                <a:effectLst>
                  <a:outerShdw blurRad="50800" dist="38100" dir="2700000" algn="tl" rotWithShape="0">
                    <a:prstClr val="black">
                      <a:alpha val="40000"/>
                    </a:prstClr>
                  </a:outerShdw>
                </a:effectLst>
              </a:rPr>
              <a:t>Circular Buffer</a:t>
            </a:r>
          </a:p>
        </p:txBody>
      </p:sp>
      <p:sp>
        <p:nvSpPr>
          <p:cNvPr id="3" name="Content Placeholder 2"/>
          <p:cNvSpPr>
            <a:spLocks noGrp="1"/>
          </p:cNvSpPr>
          <p:nvPr>
            <p:ph idx="1"/>
          </p:nvPr>
        </p:nvSpPr>
        <p:spPr>
          <a:xfrm>
            <a:off x="5181600" y="838200"/>
            <a:ext cx="3352800" cy="2366018"/>
          </a:xfrm>
        </p:spPr>
        <p:txBody>
          <a:bodyPr>
            <a:normAutofit/>
          </a:bodyPr>
          <a:lstStyle/>
          <a:p>
            <a:pPr>
              <a:buClr>
                <a:srgbClr val="660066"/>
              </a:buClr>
            </a:pPr>
            <a:r>
              <a:rPr lang="en-US" dirty="0"/>
              <a:t>When more than two buffers are used, the collection of buffers is itself referred to as a circular buffer</a:t>
            </a:r>
          </a:p>
          <a:p>
            <a:pPr>
              <a:buClr>
                <a:srgbClr val="660066"/>
              </a:buClr>
            </a:pPr>
            <a:r>
              <a:rPr lang="en-US" dirty="0"/>
              <a:t>Each individual buffer is one unit in the circular buffer</a:t>
            </a:r>
          </a:p>
          <a:p>
            <a:endParaRPr lang="en-US" dirty="0"/>
          </a:p>
        </p:txBody>
      </p:sp>
      <p:pic>
        <p:nvPicPr>
          <p:cNvPr id="4" name="Picture 3" descr="Fig11_05d.gif"/>
          <p:cNvPicPr>
            <a:picLocks noChangeAspect="1"/>
          </p:cNvPicPr>
          <p:nvPr/>
        </p:nvPicPr>
        <p:blipFill>
          <a:blip r:embed="rId3"/>
          <a:stretch>
            <a:fillRect/>
          </a:stretch>
        </p:blipFill>
        <p:spPr>
          <a:xfrm>
            <a:off x="457200" y="3276600"/>
            <a:ext cx="8229600" cy="3124200"/>
          </a:xfrm>
          <a:prstGeom prst="rect">
            <a:avLst/>
          </a:prstGeom>
        </p:spPr>
      </p:pic>
      <p:sp>
        <p:nvSpPr>
          <p:cNvPr id="5" name="Footer Placeholder 4"/>
          <p:cNvSpPr>
            <a:spLocks noGrp="1"/>
          </p:cNvSpPr>
          <p:nvPr>
            <p:ph type="ftr" sz="quarter" idx="11"/>
          </p:nvPr>
        </p:nvSpPr>
        <p:spPr>
          <a:xfrm>
            <a:off x="318246" y="6492875"/>
            <a:ext cx="5930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tretch>
            <a:fillRect/>
          </a:stretch>
        </p:blipFill>
        <p:spPr>
          <a:xfrm>
            <a:off x="152400" y="228600"/>
            <a:ext cx="8673354" cy="6858000"/>
          </a:xfrm>
          <a:prstGeom prst="rect">
            <a:avLst/>
          </a:prstGeom>
        </p:spPr>
      </p:pic>
      <p:sp>
        <p:nvSpPr>
          <p:cNvPr id="2" name="Footer Placeholder 1"/>
          <p:cNvSpPr>
            <a:spLocks noGrp="1"/>
          </p:cNvSpPr>
          <p:nvPr>
            <p:ph type="ftr" sz="quarter" idx="11"/>
          </p:nvPr>
        </p:nvSpPr>
        <p:spPr>
          <a:xfrm>
            <a:off x="318246" y="6492875"/>
            <a:ext cx="7606553" cy="365125"/>
          </a:xfrm>
        </p:spPr>
        <p:txBody>
          <a:bodyPr/>
          <a:lstStyle/>
          <a:p>
            <a:r>
              <a:rPr lang="en-US"/>
              <a:t>© 2017 Pearson Education, Inc., Hoboken, NJ. </a:t>
            </a:r>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Categories of I/O Devices</a:t>
            </a:r>
          </a:p>
        </p:txBody>
      </p:sp>
      <p:sp>
        <p:nvSpPr>
          <p:cNvPr id="5" name="Content Placeholder 4"/>
          <p:cNvSpPr>
            <a:spLocks noGrp="1"/>
          </p:cNvSpPr>
          <p:nvPr>
            <p:ph sz="half" idx="14"/>
          </p:nvPr>
        </p:nvSpPr>
        <p:spPr>
          <a:xfrm>
            <a:off x="685800" y="2286000"/>
            <a:ext cx="6096000" cy="1828800"/>
          </a:xfrm>
        </p:spPr>
        <p:txBody>
          <a:bodyPr>
            <a:normAutofit/>
          </a:bodyPr>
          <a:lstStyle/>
          <a:p>
            <a:pPr>
              <a:buNone/>
            </a:pPr>
            <a:r>
              <a:rPr lang="en-US" sz="2000" dirty="0"/>
              <a:t>    External devices that engage in I/O with computer systems can be grouped into three categories:</a:t>
            </a:r>
          </a:p>
        </p:txBody>
      </p:sp>
      <p:graphicFrame>
        <p:nvGraphicFramePr>
          <p:cNvPr id="9" name="Content Placeholder 8"/>
          <p:cNvGraphicFramePr>
            <a:graphicFrameLocks noGrp="1"/>
          </p:cNvGraphicFramePr>
          <p:nvPr>
            <p:ph sz="half" idx="15"/>
            <p:extLst>
              <p:ext uri="{D42A27DB-BD31-4B8C-83A1-F6EECF244321}">
                <p14:modId xmlns:p14="http://schemas.microsoft.com/office/powerpoint/2010/main" val="1782059627"/>
              </p:ext>
            </p:extLst>
          </p:nvPr>
        </p:nvGraphicFramePr>
        <p:xfrm>
          <a:off x="685800" y="3048000"/>
          <a:ext cx="6248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3913632" cy="1098332"/>
          </a:xfrm>
        </p:spPr>
        <p:txBody>
          <a:bodyPr/>
          <a:lstStyle/>
          <a:p>
            <a:r>
              <a:rPr lang="en-US" sz="5200" dirty="0">
                <a:solidFill>
                  <a:srgbClr val="660066"/>
                </a:solidFill>
                <a:effectLst>
                  <a:outerShdw blurRad="50800" dist="38100" dir="2700000" algn="tl" rotWithShape="0">
                    <a:prstClr val="black">
                      <a:alpha val="40000"/>
                    </a:prstClr>
                  </a:outerShdw>
                </a:effectLst>
              </a:rPr>
              <a:t>Disk Performance Parameters</a:t>
            </a:r>
          </a:p>
        </p:txBody>
      </p:sp>
      <p:sp>
        <p:nvSpPr>
          <p:cNvPr id="3" name="Content Placeholder 2"/>
          <p:cNvSpPr>
            <a:spLocks noGrp="1"/>
          </p:cNvSpPr>
          <p:nvPr>
            <p:ph idx="1"/>
          </p:nvPr>
        </p:nvSpPr>
        <p:spPr>
          <a:xfrm>
            <a:off x="4648200" y="685800"/>
            <a:ext cx="3733800" cy="2698532"/>
          </a:xfrm>
        </p:spPr>
        <p:txBody>
          <a:bodyPr>
            <a:normAutofit/>
          </a:bodyPr>
          <a:lstStyle/>
          <a:p>
            <a:r>
              <a:rPr lang="en-NZ" sz="2000" dirty="0"/>
              <a:t>The actual details of disk I/O operation depend on the:</a:t>
            </a:r>
          </a:p>
          <a:p>
            <a:pPr lvl="2"/>
            <a:r>
              <a:rPr lang="en-NZ" sz="2000" dirty="0"/>
              <a:t>Computer system</a:t>
            </a:r>
          </a:p>
          <a:p>
            <a:pPr lvl="2"/>
            <a:r>
              <a:rPr lang="en-NZ" sz="2000" dirty="0"/>
              <a:t>Operating system</a:t>
            </a:r>
          </a:p>
          <a:p>
            <a:pPr lvl="2"/>
            <a:r>
              <a:rPr lang="en-NZ" sz="2000" dirty="0"/>
              <a:t>Nature of the I/O channel and disk controller hardware</a:t>
            </a:r>
          </a:p>
        </p:txBody>
      </p:sp>
      <p:pic>
        <p:nvPicPr>
          <p:cNvPr id="5" name="Picture 4" descr="f6.pdf"/>
          <p:cNvPicPr>
            <a:picLocks noChangeAspect="1"/>
          </p:cNvPicPr>
          <p:nvPr/>
        </p:nvPicPr>
        <p:blipFill>
          <a:blip r:embed="rId3"/>
          <a:srcRect t="29412" b="32941"/>
          <a:stretch>
            <a:fillRect/>
          </a:stretch>
        </p:blipFill>
        <p:spPr>
          <a:xfrm>
            <a:off x="268941" y="3810000"/>
            <a:ext cx="8875059" cy="2581774"/>
          </a:xfrm>
          <a:prstGeom prst="rect">
            <a:avLst/>
          </a:prstGeom>
        </p:spPr>
      </p:pic>
      <p:sp>
        <p:nvSpPr>
          <p:cNvPr id="4" name="Footer Placeholder 3"/>
          <p:cNvSpPr>
            <a:spLocks noGrp="1"/>
          </p:cNvSpPr>
          <p:nvPr>
            <p:ph type="ftr" sz="quarter" idx="11"/>
          </p:nvPr>
        </p:nvSpPr>
        <p:spPr>
          <a:xfrm>
            <a:off x="318246" y="6492875"/>
            <a:ext cx="63111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533400"/>
            <a:ext cx="7824788" cy="1323041"/>
          </a:xfrm>
        </p:spPr>
        <p:txBody>
          <a:bodyPr/>
          <a:lstStyle/>
          <a:p>
            <a:pPr algn="ctr"/>
            <a:r>
              <a:rPr lang="en-US" dirty="0">
                <a:ln>
                  <a:solidFill>
                    <a:schemeClr val="accent1">
                      <a:lumMod val="75000"/>
                    </a:schemeClr>
                  </a:solidFill>
                </a:ln>
                <a:solidFill>
                  <a:srgbClr val="660066"/>
                </a:solidFill>
              </a:rPr>
              <a:t>Disk </a:t>
            </a:r>
            <a:r>
              <a:rPr lang="en-US">
                <a:ln>
                  <a:solidFill>
                    <a:schemeClr val="accent1">
                      <a:lumMod val="75000"/>
                    </a:schemeClr>
                  </a:solidFill>
                </a:ln>
                <a:solidFill>
                  <a:srgbClr val="660066"/>
                </a:solidFill>
              </a:rPr>
              <a:t>Performance Parameters</a:t>
            </a:r>
            <a:endParaRPr lang="en-US" dirty="0">
              <a:ln>
                <a:solidFill>
                  <a:schemeClr val="accent1">
                    <a:lumMod val="75000"/>
                  </a:schemeClr>
                </a:solidFill>
              </a:ln>
              <a:solidFill>
                <a:srgbClr val="660066"/>
              </a:solidFill>
            </a:endParaRPr>
          </a:p>
        </p:txBody>
      </p:sp>
      <p:sp>
        <p:nvSpPr>
          <p:cNvPr id="3" name="Content Placeholder 2"/>
          <p:cNvSpPr>
            <a:spLocks noGrp="1"/>
          </p:cNvSpPr>
          <p:nvPr>
            <p:ph idx="4294967295"/>
          </p:nvPr>
        </p:nvSpPr>
        <p:spPr>
          <a:xfrm>
            <a:off x="533400" y="2209800"/>
            <a:ext cx="8077200" cy="4419600"/>
          </a:xfrm>
        </p:spPr>
        <p:txBody>
          <a:bodyPr>
            <a:normAutofit lnSpcReduction="10000"/>
          </a:bodyPr>
          <a:lstStyle/>
          <a:p>
            <a:pPr>
              <a:buClr>
                <a:srgbClr val="660066"/>
              </a:buClr>
            </a:pPr>
            <a:r>
              <a:rPr lang="en-NZ" dirty="0"/>
              <a:t>When the disk drive is operating, the disk is rotating at constant speed</a:t>
            </a:r>
          </a:p>
          <a:p>
            <a:pPr>
              <a:buClr>
                <a:srgbClr val="660066"/>
              </a:buClr>
            </a:pPr>
            <a:r>
              <a:rPr lang="en-NZ" dirty="0"/>
              <a:t>To read or write the head must be positioned at the desired track and at the beginning of the desired sector on that track</a:t>
            </a:r>
          </a:p>
          <a:p>
            <a:pPr>
              <a:buClr>
                <a:srgbClr val="660066"/>
              </a:buClr>
            </a:pPr>
            <a:r>
              <a:rPr lang="en-NZ" dirty="0"/>
              <a:t>Track selection involves moving the head in a movable-head system or electronically selecting one head on a fixed-head system</a:t>
            </a:r>
          </a:p>
          <a:p>
            <a:pPr>
              <a:buClr>
                <a:srgbClr val="660066"/>
              </a:buClr>
            </a:pPr>
            <a:r>
              <a:rPr lang="en-NZ" dirty="0"/>
              <a:t>On a movable-head system the time it takes to position the head at the track is known as </a:t>
            </a:r>
            <a:r>
              <a:rPr lang="en-NZ" b="1" dirty="0"/>
              <a:t>seek time</a:t>
            </a:r>
          </a:p>
          <a:p>
            <a:pPr>
              <a:buClr>
                <a:srgbClr val="660066"/>
              </a:buClr>
            </a:pPr>
            <a:r>
              <a:rPr lang="en-NZ" dirty="0"/>
              <a:t>The time it takes for the beginning of the sector to reach the head is known as </a:t>
            </a:r>
            <a:r>
              <a:rPr lang="en-NZ" b="1" dirty="0"/>
              <a:t>rotational delay</a:t>
            </a:r>
          </a:p>
          <a:p>
            <a:pPr>
              <a:buClr>
                <a:srgbClr val="660066"/>
              </a:buClr>
            </a:pPr>
            <a:r>
              <a:rPr lang="en-NZ" dirty="0"/>
              <a:t>The sum of the seek time and the rotational delay equals the </a:t>
            </a:r>
            <a:r>
              <a:rPr lang="en-NZ" b="1" dirty="0"/>
              <a:t>access time</a:t>
            </a:r>
          </a:p>
          <a:p>
            <a:pPr>
              <a:buNone/>
            </a:pPr>
            <a:endParaRPr lang="en-NZ" dirty="0"/>
          </a:p>
          <a:p>
            <a:endParaRPr lang="en-NZ" dirty="0"/>
          </a:p>
          <a:p>
            <a:endParaRPr lang="en-US" dirty="0"/>
          </a:p>
        </p:txBody>
      </p:sp>
      <p:sp>
        <p:nvSpPr>
          <p:cNvPr id="4" name="Footer Placeholder 3"/>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7030A0"/>
                </a:solidFill>
              </a:rPr>
              <a:t>Seek Time</a:t>
            </a:r>
          </a:p>
        </p:txBody>
      </p:sp>
      <p:sp>
        <p:nvSpPr>
          <p:cNvPr id="4" name="Content Placeholder 3"/>
          <p:cNvSpPr>
            <a:spLocks noGrp="1"/>
          </p:cNvSpPr>
          <p:nvPr>
            <p:ph sz="half" idx="1"/>
          </p:nvPr>
        </p:nvSpPr>
        <p:spPr>
          <a:xfrm>
            <a:off x="654050" y="2133600"/>
            <a:ext cx="7848600" cy="4495800"/>
          </a:xfrm>
        </p:spPr>
        <p:txBody>
          <a:bodyPr>
            <a:normAutofit fontScale="92500" lnSpcReduction="10000"/>
          </a:bodyPr>
          <a:lstStyle/>
          <a:p>
            <a:pPr>
              <a:buClr>
                <a:srgbClr val="7030A0"/>
              </a:buClr>
            </a:pPr>
            <a:r>
              <a:rPr lang="en-US" sz="2200" dirty="0"/>
              <a:t>The time required to move the disk arm to the required track</a:t>
            </a:r>
          </a:p>
          <a:p>
            <a:pPr>
              <a:buClr>
                <a:srgbClr val="7030A0"/>
              </a:buClr>
            </a:pPr>
            <a:r>
              <a:rPr lang="en-US" sz="2200" dirty="0"/>
              <a:t>Consists of two key components:</a:t>
            </a:r>
          </a:p>
          <a:p>
            <a:pPr lvl="2">
              <a:buClr>
                <a:srgbClr val="7030A0"/>
              </a:buClr>
            </a:pPr>
            <a:r>
              <a:rPr lang="en-US" dirty="0"/>
              <a:t>The initial startup time</a:t>
            </a:r>
          </a:p>
          <a:p>
            <a:pPr lvl="2">
              <a:buClr>
                <a:srgbClr val="7030A0"/>
              </a:buClr>
            </a:pPr>
            <a:r>
              <a:rPr lang="en-US" dirty="0"/>
              <a:t>The time taken to traverse the tracks that have to be crossed once the access arm is up to speed</a:t>
            </a:r>
          </a:p>
          <a:p>
            <a:pPr marL="282575" lvl="2">
              <a:spcBef>
                <a:spcPts val="1800"/>
              </a:spcBef>
              <a:buClr>
                <a:srgbClr val="7030A0"/>
              </a:buClr>
            </a:pPr>
            <a:r>
              <a:rPr lang="en-US" sz="2200" dirty="0"/>
              <a:t>Settling time</a:t>
            </a:r>
          </a:p>
          <a:p>
            <a:pPr lvl="2">
              <a:buClr>
                <a:srgbClr val="7030A0"/>
              </a:buClr>
            </a:pPr>
            <a:r>
              <a:rPr lang="en-US" dirty="0"/>
              <a:t>Time after positioning the head over the target track until track identification is confirmed</a:t>
            </a:r>
          </a:p>
          <a:p>
            <a:pPr marL="282575" lvl="2">
              <a:spcBef>
                <a:spcPts val="1800"/>
              </a:spcBef>
              <a:buClr>
                <a:srgbClr val="7030A0"/>
              </a:buClr>
            </a:pPr>
            <a:r>
              <a:rPr lang="en-US" sz="2200" dirty="0"/>
              <a:t>Much improvement comes from smaller and lighter disk components</a:t>
            </a:r>
          </a:p>
          <a:p>
            <a:pPr marL="282575" lvl="2">
              <a:spcBef>
                <a:spcPts val="1800"/>
              </a:spcBef>
              <a:buClr>
                <a:srgbClr val="7030A0"/>
              </a:buClr>
            </a:pPr>
            <a:r>
              <a:rPr lang="en-US" sz="2200" dirty="0"/>
              <a:t>A typical average seek time on contemporary hard disks is under 10ms</a:t>
            </a:r>
          </a:p>
        </p:txBody>
      </p:sp>
      <p:sp>
        <p:nvSpPr>
          <p:cNvPr id="3" name="Footer Placeholder 2"/>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7717565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813" y="456253"/>
            <a:ext cx="7824788" cy="1143948"/>
          </a:xfrm>
        </p:spPr>
        <p:txBody>
          <a:bodyPr/>
          <a:lstStyle/>
          <a:p>
            <a:pPr algn="ctr"/>
            <a:r>
              <a:rPr lang="en-US" dirty="0">
                <a:solidFill>
                  <a:schemeClr val="accent6"/>
                </a:solidFill>
              </a:rPr>
              <a:t>Disk Performance</a:t>
            </a:r>
          </a:p>
        </p:txBody>
      </p:sp>
      <p:sp>
        <p:nvSpPr>
          <p:cNvPr id="7" name="Content Placeholder 6"/>
          <p:cNvSpPr>
            <a:spLocks noGrp="1"/>
          </p:cNvSpPr>
          <p:nvPr>
            <p:ph sz="half" idx="1"/>
          </p:nvPr>
        </p:nvSpPr>
        <p:spPr>
          <a:xfrm>
            <a:off x="658903" y="2286000"/>
            <a:ext cx="7824697" cy="3840163"/>
          </a:xfrm>
        </p:spPr>
        <p:txBody>
          <a:bodyPr/>
          <a:lstStyle/>
          <a:p>
            <a:r>
              <a:rPr lang="en-US" sz="2400" dirty="0"/>
              <a:t>Rotational delay</a:t>
            </a:r>
          </a:p>
          <a:p>
            <a:pPr lvl="2"/>
            <a:r>
              <a:rPr lang="en-US" dirty="0"/>
              <a:t>The time required for the addressed area of the disk to rotate into a position where it is accessible by the read/write head</a:t>
            </a:r>
          </a:p>
          <a:p>
            <a:pPr lvl="2"/>
            <a:r>
              <a:rPr lang="en-US" dirty="0"/>
              <a:t>Disks rotate at speeds ranging from 3,6000 rpm (for handheld devices such as digital cameras) up to 15,000 rpm</a:t>
            </a:r>
          </a:p>
        </p:txBody>
      </p:sp>
      <p:sp>
        <p:nvSpPr>
          <p:cNvPr id="4" name="Footer Placeholder 3"/>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8499706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a:blip r:embed="rId3"/>
          <a:stretch>
            <a:fillRect/>
          </a:stretch>
        </p:blipFill>
        <p:spPr>
          <a:xfrm>
            <a:off x="0" y="470648"/>
            <a:ext cx="9067800" cy="5701552"/>
          </a:xfrm>
          <a:prstGeom prst="rect">
            <a:avLst/>
          </a:prstGeom>
        </p:spPr>
      </p:pic>
      <p:sp>
        <p:nvSpPr>
          <p:cNvPr id="3" name="Footer Placeholder 2"/>
          <p:cNvSpPr>
            <a:spLocks noGrp="1"/>
          </p:cNvSpPr>
          <p:nvPr>
            <p:ph type="ftr" sz="quarter" idx="11"/>
          </p:nvPr>
        </p:nvSpPr>
        <p:spPr>
          <a:xfrm>
            <a:off x="318246" y="6492875"/>
            <a:ext cx="6598635" cy="365125"/>
          </a:xfrm>
        </p:spPr>
        <p:txBody>
          <a:bodyPr/>
          <a:lstStyle/>
          <a:p>
            <a:r>
              <a:rPr lang="en-US" dirty="0"/>
              <a:t>© 2017 Pearson Education, Inc., Hoboken, NJ. All rights reserved.</a:t>
            </a:r>
          </a:p>
        </p:txBody>
      </p:sp>
      <p:sp>
        <p:nvSpPr>
          <p:cNvPr id="4" name="Rectangle 3">
            <a:extLst>
              <a:ext uri="{FF2B5EF4-FFF2-40B4-BE49-F238E27FC236}">
                <a16:creationId xmlns:a16="http://schemas.microsoft.com/office/drawing/2014/main" id="{A6C22BEF-AD0A-4B6B-9C5D-0401CC91526B}"/>
              </a:ext>
            </a:extLst>
          </p:cNvPr>
          <p:cNvSpPr/>
          <p:nvPr/>
        </p:nvSpPr>
        <p:spPr>
          <a:xfrm>
            <a:off x="685800" y="5904190"/>
            <a:ext cx="8139954" cy="646331"/>
          </a:xfrm>
          <a:prstGeom prst="rect">
            <a:avLst/>
          </a:prstGeom>
        </p:spPr>
        <p:txBody>
          <a:bodyPr wrap="square">
            <a:spAutoFit/>
          </a:bodyPr>
          <a:lstStyle/>
          <a:p>
            <a:r>
              <a:rPr lang="en-US" dirty="0"/>
              <a:t>The requested tracks, in the order</a:t>
            </a:r>
          </a:p>
          <a:p>
            <a:r>
              <a:rPr lang="en-US" dirty="0"/>
              <a:t>received by the disk scheduler, are 55, 58, 39, 18, 90, 160, 150, 38, 184.</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19800"/>
            <a:ext cx="7524769" cy="32616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srcRect l="1500" t="-4458" r="1500" b="4458"/>
          <a:stretch>
            <a:fillRect/>
          </a:stretch>
        </p:blipFill>
        <p:spPr>
          <a:xfrm>
            <a:off x="685800" y="762000"/>
            <a:ext cx="7620000" cy="5286227"/>
          </a:xfrm>
          <a:prstGeom prst="rect">
            <a:avLst/>
          </a:prstGeom>
          <a:solidFill>
            <a:schemeClr val="bg1"/>
          </a:solidFill>
          <a:ln w="15875">
            <a:solidFill>
              <a:schemeClr val="tx1"/>
            </a:solidFill>
          </a:ln>
        </p:spPr>
      </p:pic>
      <p:sp>
        <p:nvSpPr>
          <p:cNvPr id="7" name="TextBox 6"/>
          <p:cNvSpPr txBox="1"/>
          <p:nvPr/>
        </p:nvSpPr>
        <p:spPr>
          <a:xfrm>
            <a:off x="1595688" y="6176814"/>
            <a:ext cx="5857869" cy="369332"/>
          </a:xfrm>
          <a:prstGeom prst="rect">
            <a:avLst/>
          </a:prstGeom>
          <a:noFill/>
        </p:spPr>
        <p:txBody>
          <a:bodyPr wrap="none" rtlCol="0">
            <a:spAutoFit/>
          </a:bodyPr>
          <a:lstStyle/>
          <a:p>
            <a:r>
              <a:rPr lang="en-US" b="1" dirty="0">
                <a:latin typeface="+mn-lt"/>
              </a:rPr>
              <a:t>Table 11.2   Comparison of Disk Scheduling Algorithms</a:t>
            </a:r>
            <a:r>
              <a:rPr lang="en-US" dirty="0">
                <a:latin typeface="+mn-lt"/>
              </a:rPr>
              <a:t> </a:t>
            </a:r>
          </a:p>
        </p:txBody>
      </p:sp>
      <p:sp>
        <p:nvSpPr>
          <p:cNvPr id="2" name="Footer Placeholder 1"/>
          <p:cNvSpPr>
            <a:spLocks noGrp="1"/>
          </p:cNvSpPr>
          <p:nvPr>
            <p:ph type="ftr" sz="quarter" idx="11"/>
          </p:nvPr>
        </p:nvSpPr>
        <p:spPr>
          <a:xfrm>
            <a:off x="318247" y="6492875"/>
            <a:ext cx="7135310" cy="365125"/>
          </a:xfrm>
        </p:spPr>
        <p:txBody>
          <a:bodyPr/>
          <a:lstStyle/>
          <a:p>
            <a:r>
              <a:rPr lang="en-US"/>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1600" y="1524000"/>
            <a:ext cx="6502400" cy="2362200"/>
          </a:xfrm>
        </p:spPr>
        <p:txBody>
          <a:bodyPr/>
          <a:lstStyle/>
          <a:p>
            <a:r>
              <a:rPr lang="en-US" sz="2200" dirty="0"/>
              <a:t>Processes in sequential order</a:t>
            </a:r>
          </a:p>
          <a:p>
            <a:r>
              <a:rPr lang="en-US" sz="2200" dirty="0"/>
              <a:t>Fair to all processes</a:t>
            </a:r>
          </a:p>
          <a:p>
            <a:r>
              <a:rPr lang="en-US" sz="2200" dirty="0"/>
              <a:t>Approximates random scheduling in performance if there are many processes competing for the disk</a:t>
            </a:r>
          </a:p>
          <a:p>
            <a:endParaRPr lang="en-US" dirty="0"/>
          </a:p>
        </p:txBody>
      </p:sp>
      <p:sp>
        <p:nvSpPr>
          <p:cNvPr id="2" name="Title 1"/>
          <p:cNvSpPr>
            <a:spLocks noGrp="1"/>
          </p:cNvSpPr>
          <p:nvPr>
            <p:ph type="title" idx="4294967295"/>
          </p:nvPr>
        </p:nvSpPr>
        <p:spPr>
          <a:xfrm>
            <a:off x="-381000" y="533400"/>
            <a:ext cx="8305800" cy="838200"/>
          </a:xfrm>
        </p:spPr>
        <p:txBody>
          <a:bodyPr/>
          <a:lstStyle/>
          <a:p>
            <a:r>
              <a:rPr lang="en-US" dirty="0">
                <a:solidFill>
                  <a:srgbClr val="660066"/>
                </a:solidFill>
              </a:rPr>
              <a:t>First-In, First-Out (FIFO)</a:t>
            </a:r>
          </a:p>
        </p:txBody>
      </p:sp>
      <p:pic>
        <p:nvPicPr>
          <p:cNvPr id="5" name="Picture 4" descr="f7.pdf"/>
          <p:cNvPicPr>
            <a:picLocks noChangeAspect="1"/>
          </p:cNvPicPr>
          <p:nvPr/>
        </p:nvPicPr>
        <p:blipFill>
          <a:blip r:embed="rId3"/>
          <a:srcRect b="72727"/>
          <a:stretch>
            <a:fillRect/>
          </a:stretch>
        </p:blipFill>
        <p:spPr>
          <a:xfrm>
            <a:off x="0" y="2819400"/>
            <a:ext cx="8906137" cy="2971800"/>
          </a:xfrm>
          <a:prstGeom prst="rect">
            <a:avLst/>
          </a:prstGeom>
        </p:spPr>
      </p:pic>
      <p:sp>
        <p:nvSpPr>
          <p:cNvPr id="4" name="Footer Placeholder 3"/>
          <p:cNvSpPr>
            <a:spLocks noGrp="1"/>
          </p:cNvSpPr>
          <p:nvPr>
            <p:ph type="ftr" sz="quarter" idx="11"/>
          </p:nvPr>
        </p:nvSpPr>
        <p:spPr>
          <a:xfrm>
            <a:off x="318246" y="6492875"/>
            <a:ext cx="6006353" cy="365125"/>
          </a:xfrm>
        </p:spPr>
        <p:txBody>
          <a:bodyPr/>
          <a:lstStyle/>
          <a:p>
            <a:r>
              <a:rPr lang="en-US"/>
              <a:t>© 2017 Pearson Education, Inc., Hoboken, NJ. </a:t>
            </a:r>
            <a:r>
              <a:rPr lang="en-US" dirty="0"/>
              <a:t>All rights reserved.</a:t>
            </a:r>
          </a:p>
        </p:txBody>
      </p:sp>
      <p:sp>
        <p:nvSpPr>
          <p:cNvPr id="6" name="Rectangle 5">
            <a:extLst>
              <a:ext uri="{FF2B5EF4-FFF2-40B4-BE49-F238E27FC236}">
                <a16:creationId xmlns:a16="http://schemas.microsoft.com/office/drawing/2014/main" id="{DD876853-EA69-4E6B-8586-0CD69BDD6B68}"/>
              </a:ext>
            </a:extLst>
          </p:cNvPr>
          <p:cNvSpPr/>
          <p:nvPr/>
        </p:nvSpPr>
        <p:spPr>
          <a:xfrm>
            <a:off x="502023" y="5846544"/>
            <a:ext cx="8139954" cy="646331"/>
          </a:xfrm>
          <a:prstGeom prst="rect">
            <a:avLst/>
          </a:prstGeom>
        </p:spPr>
        <p:txBody>
          <a:bodyPr wrap="square">
            <a:spAutoFit/>
          </a:bodyPr>
          <a:lstStyle/>
          <a:p>
            <a:r>
              <a:rPr lang="en-US" dirty="0"/>
              <a:t>The requested tracks, in the order</a:t>
            </a:r>
          </a:p>
          <a:p>
            <a:r>
              <a:rPr lang="en-US" dirty="0"/>
              <a:t>received by the disk scheduler, are 55, 58, 39, 18, 90, 160, 150, 38, 184.</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762000"/>
            <a:ext cx="8242462" cy="5425855"/>
          </a:xfrm>
          <a:prstGeom prst="rect">
            <a:avLst/>
          </a:prstGeom>
        </p:spPr>
      </p:pic>
      <p:sp>
        <p:nvSpPr>
          <p:cNvPr id="5" name="TextBox 4"/>
          <p:cNvSpPr txBox="1"/>
          <p:nvPr/>
        </p:nvSpPr>
        <p:spPr>
          <a:xfrm>
            <a:off x="304800" y="6096000"/>
            <a:ext cx="8534400" cy="369332"/>
          </a:xfrm>
          <a:prstGeom prst="rect">
            <a:avLst/>
          </a:prstGeom>
          <a:noFill/>
        </p:spPr>
        <p:txBody>
          <a:bodyPr wrap="square" rtlCol="0">
            <a:spAutoFit/>
          </a:bodyPr>
          <a:lstStyle/>
          <a:p>
            <a:pPr algn="ctr"/>
            <a:r>
              <a:rPr lang="en-US" b="1" dirty="0">
                <a:latin typeface="+mn-lt"/>
              </a:rPr>
              <a:t>Table 11.3   Disk Scheduling Algorithms</a:t>
            </a:r>
            <a:r>
              <a:rPr lang="en-US" dirty="0">
                <a:latin typeface="+mn-lt"/>
              </a:rPr>
              <a:t> </a:t>
            </a:r>
          </a:p>
        </p:txBody>
      </p:sp>
      <p:sp>
        <p:nvSpPr>
          <p:cNvPr id="2" name="Footer Placeholder 1"/>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96348"/>
          </a:xfrm>
        </p:spPr>
        <p:txBody>
          <a:bodyPr/>
          <a:lstStyle/>
          <a:p>
            <a:pPr algn="l"/>
            <a:r>
              <a:rPr lang="en-US" dirty="0">
                <a:ln>
                  <a:solidFill>
                    <a:schemeClr val="accent1">
                      <a:lumMod val="75000"/>
                    </a:schemeClr>
                  </a:solidFill>
                </a:ln>
                <a:solidFill>
                  <a:srgbClr val="660066"/>
                </a:solidFill>
              </a:rPr>
              <a:t>Priority (PRI)</a:t>
            </a:r>
          </a:p>
        </p:txBody>
      </p:sp>
      <p:sp>
        <p:nvSpPr>
          <p:cNvPr id="3" name="Content Placeholder 2"/>
          <p:cNvSpPr>
            <a:spLocks noGrp="1"/>
          </p:cNvSpPr>
          <p:nvPr>
            <p:ph idx="4294967295"/>
          </p:nvPr>
        </p:nvSpPr>
        <p:spPr>
          <a:xfrm>
            <a:off x="609600" y="2286000"/>
            <a:ext cx="7924800" cy="4038600"/>
          </a:xfrm>
        </p:spPr>
        <p:txBody>
          <a:bodyPr/>
          <a:lstStyle/>
          <a:p>
            <a:pPr>
              <a:buClr>
                <a:srgbClr val="660066"/>
              </a:buClr>
            </a:pPr>
            <a:r>
              <a:rPr lang="en-US" dirty="0"/>
              <a:t>Control of the scheduling is outside the control of disk management software</a:t>
            </a:r>
          </a:p>
          <a:p>
            <a:pPr>
              <a:buClr>
                <a:srgbClr val="660066"/>
              </a:buClr>
            </a:pPr>
            <a:r>
              <a:rPr lang="en-US" dirty="0"/>
              <a:t>Goal is not to optimize disk utilization but to meet other objectives</a:t>
            </a:r>
          </a:p>
          <a:p>
            <a:pPr>
              <a:buClr>
                <a:srgbClr val="660066"/>
              </a:buClr>
            </a:pPr>
            <a:r>
              <a:rPr lang="en-US" dirty="0"/>
              <a:t>Short batch jobs and interactive jobs are given higher priority</a:t>
            </a:r>
          </a:p>
          <a:p>
            <a:pPr>
              <a:buClr>
                <a:srgbClr val="660066"/>
              </a:buClr>
            </a:pPr>
            <a:r>
              <a:rPr lang="en-US" dirty="0"/>
              <a:t>Provides good interactive response time</a:t>
            </a:r>
          </a:p>
          <a:p>
            <a:pPr>
              <a:buClr>
                <a:srgbClr val="660066"/>
              </a:buClr>
            </a:pPr>
            <a:r>
              <a:rPr lang="en-US" dirty="0"/>
              <a:t>Longer jobs may have to wait an excessively long time</a:t>
            </a:r>
          </a:p>
          <a:p>
            <a:pPr>
              <a:buClr>
                <a:srgbClr val="660066"/>
              </a:buClr>
            </a:pPr>
            <a:r>
              <a:rPr lang="en-US" dirty="0"/>
              <a:t>A poor policy for database systems</a:t>
            </a:r>
          </a:p>
          <a:p>
            <a:endParaRPr lang="en-US" dirty="0"/>
          </a:p>
        </p:txBody>
      </p:sp>
      <p:sp>
        <p:nvSpPr>
          <p:cNvPr id="4" name="Footer Placeholder 3"/>
          <p:cNvSpPr>
            <a:spLocks noGrp="1"/>
          </p:cNvSpPr>
          <p:nvPr>
            <p:ph type="ftr" sz="quarter" idx="11"/>
          </p:nvPr>
        </p:nvSpPr>
        <p:spPr>
          <a:xfrm>
            <a:off x="318246" y="6492875"/>
            <a:ext cx="6297771" cy="365125"/>
          </a:xfrm>
        </p:spPr>
        <p:txBody>
          <a:bodyPr/>
          <a:lstStyle/>
          <a:p>
            <a:r>
              <a:rPr lang="en-US" dirty="0"/>
              <a:t>© 2017 Pearson Education, Inc., Hoboken, NJ. 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4191000" cy="1250732"/>
          </a:xfrm>
        </p:spPr>
        <p:txBody>
          <a:bodyPr/>
          <a:lstStyle/>
          <a:p>
            <a:r>
              <a:rPr lang="en-US" sz="4400" dirty="0">
                <a:solidFill>
                  <a:srgbClr val="660066"/>
                </a:solidFill>
                <a:effectLst>
                  <a:outerShdw blurRad="50800" dist="38100" dir="2700000" algn="tl" rotWithShape="0">
                    <a:prstClr val="black">
                      <a:alpha val="40000"/>
                    </a:prstClr>
                  </a:outerShdw>
                </a:effectLst>
              </a:rPr>
              <a:t>Shortest Service</a:t>
            </a:r>
            <a:br>
              <a:rPr lang="en-US" sz="4400" dirty="0">
                <a:solidFill>
                  <a:srgbClr val="660066"/>
                </a:solidFill>
                <a:effectLst>
                  <a:outerShdw blurRad="50800" dist="38100" dir="2700000" algn="tl" rotWithShape="0">
                    <a:prstClr val="black">
                      <a:alpha val="40000"/>
                    </a:prstClr>
                  </a:outerShdw>
                </a:effectLst>
              </a:rPr>
            </a:br>
            <a:r>
              <a:rPr lang="en-US" sz="4400" dirty="0">
                <a:solidFill>
                  <a:srgbClr val="660066"/>
                </a:solidFill>
                <a:effectLst>
                  <a:outerShdw blurRad="50800" dist="38100" dir="2700000" algn="tl" rotWithShape="0">
                    <a:prstClr val="black">
                      <a:alpha val="40000"/>
                    </a:prstClr>
                  </a:outerShdw>
                </a:effectLst>
              </a:rPr>
              <a:t>Time First (SSTF)</a:t>
            </a:r>
          </a:p>
        </p:txBody>
      </p:sp>
      <p:sp>
        <p:nvSpPr>
          <p:cNvPr id="3" name="Content Placeholder 2"/>
          <p:cNvSpPr>
            <a:spLocks noGrp="1"/>
          </p:cNvSpPr>
          <p:nvPr>
            <p:ph idx="1"/>
          </p:nvPr>
        </p:nvSpPr>
        <p:spPr>
          <a:xfrm>
            <a:off x="4800600" y="685800"/>
            <a:ext cx="3810000" cy="2590800"/>
          </a:xfrm>
        </p:spPr>
        <p:txBody>
          <a:bodyPr>
            <a:normAutofit/>
          </a:bodyPr>
          <a:lstStyle/>
          <a:p>
            <a:r>
              <a:rPr lang="en-US" sz="2200" dirty="0"/>
              <a:t>Select the disk I/O request that requires the least movement of the disk arm from its current position</a:t>
            </a:r>
          </a:p>
          <a:p>
            <a:r>
              <a:rPr lang="en-US" sz="2200" dirty="0"/>
              <a:t>Always choose the minimum seek time</a:t>
            </a:r>
          </a:p>
          <a:p>
            <a:endParaRPr lang="en-US" dirty="0"/>
          </a:p>
        </p:txBody>
      </p:sp>
      <p:pic>
        <p:nvPicPr>
          <p:cNvPr id="5" name="Picture 4" descr="f7.pdf"/>
          <p:cNvPicPr>
            <a:picLocks noChangeAspect="1"/>
          </p:cNvPicPr>
          <p:nvPr/>
        </p:nvPicPr>
        <p:blipFill>
          <a:blip r:embed="rId3"/>
          <a:srcRect l="7059" t="26364" r="4706" b="51818"/>
          <a:stretch>
            <a:fillRect/>
          </a:stretch>
        </p:blipFill>
        <p:spPr>
          <a:xfrm>
            <a:off x="423856" y="3777359"/>
            <a:ext cx="8339143" cy="2668672"/>
          </a:xfrm>
          <a:prstGeom prst="rect">
            <a:avLst/>
          </a:prstGeom>
        </p:spPr>
      </p:pic>
      <p:sp>
        <p:nvSpPr>
          <p:cNvPr id="4" name="Footer Placeholder 3"/>
          <p:cNvSpPr>
            <a:spLocks noGrp="1"/>
          </p:cNvSpPr>
          <p:nvPr>
            <p:ph type="ftr" sz="quarter" idx="11"/>
          </p:nvPr>
        </p:nvSpPr>
        <p:spPr>
          <a:xfrm>
            <a:off x="318246" y="6492875"/>
            <a:ext cx="7758953" cy="365125"/>
          </a:xfrm>
        </p:spPr>
        <p:txBody>
          <a:bodyPr/>
          <a:lstStyle/>
          <a:p>
            <a:r>
              <a:rPr lang="en-US" dirty="0"/>
              <a:t>© 2017 Pearson Education, Inc., Hoboken, NJ. All rights reserved.</a:t>
            </a: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NZ"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Differences in I/O Devices</a:t>
            </a:r>
          </a:p>
        </p:txBody>
      </p:sp>
      <p:sp>
        <p:nvSpPr>
          <p:cNvPr id="3" name="Content Placeholder 2"/>
          <p:cNvSpPr>
            <a:spLocks noGrp="1"/>
          </p:cNvSpPr>
          <p:nvPr>
            <p:ph idx="4294967295"/>
          </p:nvPr>
        </p:nvSpPr>
        <p:spPr>
          <a:xfrm>
            <a:off x="685800" y="1905000"/>
            <a:ext cx="7848600" cy="1600200"/>
          </a:xfrm>
        </p:spPr>
        <p:txBody>
          <a:bodyPr>
            <a:normAutofit/>
          </a:bodyPr>
          <a:lstStyle/>
          <a:p>
            <a:pPr>
              <a:buClr>
                <a:srgbClr val="660066"/>
              </a:buClr>
            </a:pPr>
            <a:r>
              <a:rPr lang="en-NZ" dirty="0"/>
              <a:t>Devices differ in a number of areas:</a:t>
            </a:r>
          </a:p>
        </p:txBody>
      </p:sp>
      <p:graphicFrame>
        <p:nvGraphicFramePr>
          <p:cNvPr id="4" name="Diagram 3"/>
          <p:cNvGraphicFramePr/>
          <p:nvPr>
            <p:extLst>
              <p:ext uri="{D42A27DB-BD31-4B8C-83A1-F6EECF244321}">
                <p14:modId xmlns:p14="http://schemas.microsoft.com/office/powerpoint/2010/main" val="1151453178"/>
              </p:ext>
            </p:extLst>
          </p:nvPr>
        </p:nvGraphicFramePr>
        <p:xfrm>
          <a:off x="533400" y="2286000"/>
          <a:ext cx="81534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143000"/>
            <a:ext cx="2362200" cy="1098550"/>
          </a:xfrm>
        </p:spPr>
        <p:txBody>
          <a:bodyPr/>
          <a:lstStyle/>
          <a:p>
            <a:r>
              <a:rPr lang="en-US" dirty="0">
                <a:solidFill>
                  <a:srgbClr val="660066"/>
                </a:solidFill>
              </a:rPr>
              <a:t>SCAN</a:t>
            </a:r>
          </a:p>
        </p:txBody>
      </p:sp>
      <p:sp>
        <p:nvSpPr>
          <p:cNvPr id="3" name="Content Placeholder 2"/>
          <p:cNvSpPr>
            <a:spLocks noGrp="1"/>
          </p:cNvSpPr>
          <p:nvPr>
            <p:ph idx="4294967295"/>
          </p:nvPr>
        </p:nvSpPr>
        <p:spPr>
          <a:xfrm>
            <a:off x="3657600" y="838200"/>
            <a:ext cx="4724400" cy="2774950"/>
          </a:xfrm>
        </p:spPr>
        <p:txBody>
          <a:bodyPr>
            <a:normAutofit fontScale="92500" lnSpcReduction="10000"/>
          </a:bodyPr>
          <a:lstStyle/>
          <a:p>
            <a:r>
              <a:rPr lang="en-US" dirty="0"/>
              <a:t>Also known as the elevator algorithm</a:t>
            </a:r>
          </a:p>
          <a:p>
            <a:r>
              <a:rPr lang="en-US" dirty="0"/>
              <a:t>Arm moves in one direction only</a:t>
            </a:r>
          </a:p>
          <a:p>
            <a:pPr lvl="2"/>
            <a:r>
              <a:rPr lang="en-US" dirty="0"/>
              <a:t>Satisfies all outstanding requests until it reaches the last track in that direction then the direction is reversed</a:t>
            </a:r>
          </a:p>
          <a:p>
            <a:pPr marL="282575" lvl="1" indent="-282575">
              <a:spcBef>
                <a:spcPts val="1800"/>
              </a:spcBef>
            </a:pPr>
            <a:r>
              <a:rPr lang="en-US" sz="2054" dirty="0"/>
              <a:t>Favors jobs whose requests are for tracks nearest to both innermost and outermost tracks and favors the latest-arriving jobs</a:t>
            </a:r>
          </a:p>
        </p:txBody>
      </p:sp>
      <p:pic>
        <p:nvPicPr>
          <p:cNvPr id="5" name="Picture 4" descr="f7.pdf"/>
          <p:cNvPicPr>
            <a:picLocks noChangeAspect="1"/>
          </p:cNvPicPr>
          <p:nvPr/>
        </p:nvPicPr>
        <p:blipFill>
          <a:blip r:embed="rId3"/>
          <a:srcRect t="48182" b="30000"/>
          <a:stretch>
            <a:fillRect/>
          </a:stretch>
        </p:blipFill>
        <p:spPr>
          <a:xfrm>
            <a:off x="0" y="3886200"/>
            <a:ext cx="9077512" cy="2563110"/>
          </a:xfrm>
          <a:prstGeom prst="rect">
            <a:avLst/>
          </a:prstGeom>
        </p:spPr>
      </p:pic>
      <p:sp>
        <p:nvSpPr>
          <p:cNvPr id="4" name="Footer Placeholder 3"/>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95400"/>
            <a:ext cx="4267200" cy="1098550"/>
          </a:xfrm>
        </p:spPr>
        <p:txBody>
          <a:bodyPr/>
          <a:lstStyle/>
          <a:p>
            <a:pPr algn="ctr"/>
            <a:r>
              <a:rPr lang="en-US" dirty="0">
                <a:solidFill>
                  <a:srgbClr val="660066"/>
                </a:solidFill>
              </a:rPr>
              <a:t>C-SCAN</a:t>
            </a:r>
            <a:br>
              <a:rPr lang="en-US" dirty="0">
                <a:solidFill>
                  <a:srgbClr val="660066"/>
                </a:solidFill>
              </a:rPr>
            </a:br>
            <a:r>
              <a:rPr lang="en-US" sz="3600" dirty="0">
                <a:solidFill>
                  <a:srgbClr val="660066"/>
                </a:solidFill>
              </a:rPr>
              <a:t>(Circular SCAN)</a:t>
            </a:r>
          </a:p>
        </p:txBody>
      </p:sp>
      <p:sp>
        <p:nvSpPr>
          <p:cNvPr id="3" name="Content Placeholder 2"/>
          <p:cNvSpPr>
            <a:spLocks noGrp="1"/>
          </p:cNvSpPr>
          <p:nvPr>
            <p:ph idx="4294967295"/>
          </p:nvPr>
        </p:nvSpPr>
        <p:spPr>
          <a:xfrm>
            <a:off x="4419600" y="838200"/>
            <a:ext cx="4038600" cy="2546350"/>
          </a:xfrm>
        </p:spPr>
        <p:txBody>
          <a:bodyPr/>
          <a:lstStyle/>
          <a:p>
            <a:r>
              <a:rPr lang="en-US" dirty="0"/>
              <a:t>Restricts scanning to one direction only</a:t>
            </a:r>
          </a:p>
          <a:p>
            <a:r>
              <a:rPr lang="en-US" dirty="0"/>
              <a:t>When the last track has been visited in one direction, the arm is returned to the opposite end of the disk and the scan begins again</a:t>
            </a:r>
          </a:p>
          <a:p>
            <a:endParaRPr lang="en-US" dirty="0"/>
          </a:p>
        </p:txBody>
      </p:sp>
      <p:pic>
        <p:nvPicPr>
          <p:cNvPr id="5" name="Picture 4" descr="f7.pdf"/>
          <p:cNvPicPr>
            <a:picLocks noChangeAspect="1"/>
          </p:cNvPicPr>
          <p:nvPr/>
        </p:nvPicPr>
        <p:blipFill>
          <a:blip r:embed="rId3"/>
          <a:srcRect t="70000" b="8182"/>
          <a:stretch>
            <a:fillRect/>
          </a:stretch>
        </p:blipFill>
        <p:spPr>
          <a:xfrm>
            <a:off x="0" y="3886200"/>
            <a:ext cx="9144000" cy="2581912"/>
          </a:xfrm>
          <a:prstGeom prst="rect">
            <a:avLst/>
          </a:prstGeom>
        </p:spPr>
      </p:pic>
      <p:sp>
        <p:nvSpPr>
          <p:cNvPr id="4" name="Footer Placeholder 3"/>
          <p:cNvSpPr>
            <a:spLocks noGrp="1"/>
          </p:cNvSpPr>
          <p:nvPr>
            <p:ph type="ftr" sz="quarter" idx="11"/>
          </p:nvPr>
        </p:nvSpPr>
        <p:spPr>
          <a:xfrm>
            <a:off x="318246" y="6492875"/>
            <a:ext cx="6311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ln>
                  <a:solidFill>
                    <a:schemeClr val="accent1">
                      <a:lumMod val="75000"/>
                    </a:schemeClr>
                  </a:solidFill>
                </a:ln>
                <a:solidFill>
                  <a:srgbClr val="660066"/>
                </a:solidFill>
              </a:rPr>
              <a:t>N-Step-SCAN</a:t>
            </a:r>
          </a:p>
        </p:txBody>
      </p:sp>
      <p:sp>
        <p:nvSpPr>
          <p:cNvPr id="3" name="Content Placeholder 2"/>
          <p:cNvSpPr>
            <a:spLocks noGrp="1"/>
          </p:cNvSpPr>
          <p:nvPr>
            <p:ph idx="4294967295"/>
          </p:nvPr>
        </p:nvSpPr>
        <p:spPr>
          <a:xfrm>
            <a:off x="609600" y="2209800"/>
            <a:ext cx="7848600" cy="4038600"/>
          </a:xfrm>
        </p:spPr>
        <p:txBody>
          <a:bodyPr>
            <a:normAutofit fontScale="92500" lnSpcReduction="20000"/>
          </a:bodyPr>
          <a:lstStyle/>
          <a:p>
            <a:pPr marL="0" indent="0" eaLnBrk="0" fontAlgn="base" hangingPunct="0">
              <a:spcBef>
                <a:spcPct val="30000"/>
              </a:spcBef>
              <a:spcAft>
                <a:spcPct val="0"/>
              </a:spcAft>
              <a:buClrTx/>
              <a:buSzTx/>
              <a:buNone/>
            </a:pPr>
            <a:r>
              <a:rPr lang="en-US" sz="1700" dirty="0">
                <a:solidFill>
                  <a:prstClr val="black"/>
                </a:solidFill>
                <a:latin typeface="Calibri"/>
              </a:rPr>
              <a:t>With SSTF, SCAN, and C-SCAN, it is possible that</a:t>
            </a:r>
            <a:r>
              <a:rPr lang="tr-TR" sz="1700" dirty="0">
                <a:solidFill>
                  <a:prstClr val="black"/>
                </a:solidFill>
                <a:latin typeface="Calibri"/>
              </a:rPr>
              <a:t> </a:t>
            </a:r>
            <a:r>
              <a:rPr lang="en-US" sz="1700" dirty="0">
                <a:solidFill>
                  <a:prstClr val="black"/>
                </a:solidFill>
                <a:latin typeface="Calibri"/>
              </a:rPr>
              <a:t>the arm may not move for a considerable period of time. For example, if one or a</a:t>
            </a:r>
            <a:r>
              <a:rPr lang="tr-TR" sz="1700" dirty="0">
                <a:solidFill>
                  <a:prstClr val="black"/>
                </a:solidFill>
                <a:latin typeface="Calibri"/>
              </a:rPr>
              <a:t> </a:t>
            </a:r>
            <a:r>
              <a:rPr lang="en-US" sz="1700" dirty="0">
                <a:solidFill>
                  <a:prstClr val="black"/>
                </a:solidFill>
                <a:latin typeface="Calibri"/>
              </a:rPr>
              <a:t>few processes have high access rates to one track, they can monopolize the entire</a:t>
            </a:r>
            <a:r>
              <a:rPr lang="tr-TR" sz="1700" dirty="0">
                <a:solidFill>
                  <a:prstClr val="black"/>
                </a:solidFill>
                <a:latin typeface="Calibri"/>
              </a:rPr>
              <a:t> </a:t>
            </a:r>
            <a:r>
              <a:rPr lang="en-US" sz="1700" dirty="0">
                <a:solidFill>
                  <a:prstClr val="black"/>
                </a:solidFill>
                <a:latin typeface="Calibri"/>
              </a:rPr>
              <a:t>device by </a:t>
            </a:r>
            <a:r>
              <a:rPr lang="en-US" sz="1700" dirty="0">
                <a:solidFill>
                  <a:srgbClr val="FF0000"/>
                </a:solidFill>
                <a:latin typeface="Calibri"/>
              </a:rPr>
              <a:t>repeated requests to that track</a:t>
            </a:r>
            <a:r>
              <a:rPr lang="en-US" sz="1700" dirty="0">
                <a:solidFill>
                  <a:prstClr val="black"/>
                </a:solidFill>
                <a:latin typeface="Calibri"/>
              </a:rPr>
              <a:t>. High-density </a:t>
            </a:r>
            <a:r>
              <a:rPr lang="en-US" sz="1700" dirty="0" err="1">
                <a:solidFill>
                  <a:prstClr val="black"/>
                </a:solidFill>
                <a:latin typeface="Calibri"/>
              </a:rPr>
              <a:t>multisurface</a:t>
            </a:r>
            <a:r>
              <a:rPr lang="en-US" sz="1700" dirty="0">
                <a:solidFill>
                  <a:prstClr val="black"/>
                </a:solidFill>
                <a:latin typeface="Calibri"/>
              </a:rPr>
              <a:t> disks are more</a:t>
            </a:r>
            <a:r>
              <a:rPr lang="tr-TR" sz="1700" dirty="0">
                <a:solidFill>
                  <a:prstClr val="black"/>
                </a:solidFill>
                <a:latin typeface="Calibri"/>
              </a:rPr>
              <a:t> </a:t>
            </a:r>
            <a:r>
              <a:rPr lang="en-US" sz="1700" dirty="0">
                <a:solidFill>
                  <a:prstClr val="black"/>
                </a:solidFill>
                <a:latin typeface="Calibri"/>
              </a:rPr>
              <a:t>likely to be affected by this characteristic than lower-density disks and/or disks with</a:t>
            </a:r>
            <a:r>
              <a:rPr lang="tr-TR" sz="1700" dirty="0">
                <a:solidFill>
                  <a:prstClr val="black"/>
                </a:solidFill>
                <a:latin typeface="Calibri"/>
              </a:rPr>
              <a:t> </a:t>
            </a:r>
            <a:r>
              <a:rPr lang="en-US" sz="1700" dirty="0">
                <a:solidFill>
                  <a:prstClr val="black"/>
                </a:solidFill>
                <a:latin typeface="Calibri"/>
              </a:rPr>
              <a:t>only one or two surfaces. To avoid this </a:t>
            </a:r>
            <a:r>
              <a:rPr lang="en-US" sz="1700" dirty="0">
                <a:solidFill>
                  <a:srgbClr val="FF0000"/>
                </a:solidFill>
                <a:latin typeface="Calibri"/>
              </a:rPr>
              <a:t>“arm stickiness</a:t>
            </a:r>
            <a:r>
              <a:rPr lang="en-US" sz="1700" dirty="0">
                <a:solidFill>
                  <a:prstClr val="black"/>
                </a:solidFill>
                <a:latin typeface="Calibri"/>
              </a:rPr>
              <a:t>,” the disk request queue</a:t>
            </a:r>
            <a:r>
              <a:rPr lang="tr-TR" sz="1700" dirty="0">
                <a:solidFill>
                  <a:prstClr val="black"/>
                </a:solidFill>
                <a:latin typeface="Calibri"/>
              </a:rPr>
              <a:t> </a:t>
            </a:r>
            <a:r>
              <a:rPr lang="en-US" sz="1700" dirty="0">
                <a:solidFill>
                  <a:prstClr val="black"/>
                </a:solidFill>
                <a:latin typeface="Calibri"/>
              </a:rPr>
              <a:t>can be segmented, with one segment at a time being processed completely. Two</a:t>
            </a:r>
            <a:r>
              <a:rPr lang="tr-TR" sz="1700" dirty="0">
                <a:solidFill>
                  <a:prstClr val="black"/>
                </a:solidFill>
                <a:latin typeface="Calibri"/>
              </a:rPr>
              <a:t> </a:t>
            </a:r>
            <a:r>
              <a:rPr lang="en-US" sz="1700" dirty="0">
                <a:solidFill>
                  <a:prstClr val="black"/>
                </a:solidFill>
                <a:latin typeface="Calibri"/>
              </a:rPr>
              <a:t>examples of this approach are </a:t>
            </a:r>
            <a:r>
              <a:rPr lang="en-US" sz="1700" i="1" dirty="0">
                <a:solidFill>
                  <a:prstClr val="black"/>
                </a:solidFill>
                <a:latin typeface="Calibri"/>
              </a:rPr>
              <a:t>N -step-SCAN and FSCAN.</a:t>
            </a:r>
          </a:p>
          <a:p>
            <a:pPr>
              <a:buClr>
                <a:srgbClr val="660066"/>
              </a:buClr>
            </a:pPr>
            <a:r>
              <a:rPr lang="en-US" dirty="0"/>
              <a:t>Segments the disk request queue into subqueues of length </a:t>
            </a:r>
            <a:r>
              <a:rPr lang="en-US" i="1" dirty="0"/>
              <a:t>N</a:t>
            </a:r>
          </a:p>
          <a:p>
            <a:pPr>
              <a:buClr>
                <a:srgbClr val="660066"/>
              </a:buClr>
            </a:pPr>
            <a:r>
              <a:rPr lang="en-US" dirty="0"/>
              <a:t>Subqueues are processed one at a time, using SCAN</a:t>
            </a:r>
          </a:p>
          <a:p>
            <a:pPr>
              <a:buClr>
                <a:srgbClr val="660066"/>
              </a:buClr>
            </a:pPr>
            <a:r>
              <a:rPr lang="en-US" dirty="0"/>
              <a:t>While a queue is being processed new requests must be added to some other queue</a:t>
            </a:r>
          </a:p>
          <a:p>
            <a:pPr>
              <a:buClr>
                <a:srgbClr val="660066"/>
              </a:buClr>
            </a:pPr>
            <a:r>
              <a:rPr lang="en-US" dirty="0"/>
              <a:t>If fewer than </a:t>
            </a:r>
            <a:r>
              <a:rPr lang="en-US" i="1" dirty="0"/>
              <a:t>N</a:t>
            </a:r>
            <a:r>
              <a:rPr lang="en-US" dirty="0"/>
              <a:t> requests are available at the end of a scan, all of them are processed with the next scan</a:t>
            </a:r>
          </a:p>
        </p:txBody>
      </p:sp>
      <p:sp>
        <p:nvSpPr>
          <p:cNvPr id="5" name="Footer Placeholder 4"/>
          <p:cNvSpPr>
            <a:spLocks noGrp="1"/>
          </p:cNvSpPr>
          <p:nvPr>
            <p:ph type="ftr" sz="quarter" idx="11"/>
          </p:nvPr>
        </p:nvSpPr>
        <p:spPr>
          <a:xfrm>
            <a:off x="318246" y="6492875"/>
            <a:ext cx="6082553" cy="365125"/>
          </a:xfrm>
        </p:spPr>
        <p:txBody>
          <a:bodyPr/>
          <a:lstStyle/>
          <a:p>
            <a:r>
              <a:rPr lang="en-US" dirty="0"/>
              <a:t>© 2017 Pearson Education, Inc., Hoboken, NJ. All rights reserved.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a:solidFill>
                    <a:schemeClr val="accent1">
                      <a:lumMod val="75000"/>
                    </a:schemeClr>
                  </a:solidFill>
                </a:ln>
                <a:solidFill>
                  <a:srgbClr val="660066"/>
                </a:solidFill>
              </a:rPr>
              <a:t>FSCAN</a:t>
            </a:r>
          </a:p>
        </p:txBody>
      </p:sp>
      <p:sp>
        <p:nvSpPr>
          <p:cNvPr id="3" name="Content Placeholder 2"/>
          <p:cNvSpPr>
            <a:spLocks noGrp="1"/>
          </p:cNvSpPr>
          <p:nvPr>
            <p:ph idx="4294967295"/>
          </p:nvPr>
        </p:nvSpPr>
        <p:spPr>
          <a:xfrm>
            <a:off x="609600" y="2286000"/>
            <a:ext cx="7696200" cy="3962400"/>
          </a:xfrm>
        </p:spPr>
        <p:txBody>
          <a:bodyPr/>
          <a:lstStyle/>
          <a:p>
            <a:pPr>
              <a:buClr>
                <a:srgbClr val="660066"/>
              </a:buClr>
            </a:pPr>
            <a:r>
              <a:rPr lang="en-US" dirty="0"/>
              <a:t>Uses two subqueues</a:t>
            </a:r>
          </a:p>
          <a:p>
            <a:pPr>
              <a:buClr>
                <a:srgbClr val="660066"/>
              </a:buClr>
            </a:pPr>
            <a:r>
              <a:rPr lang="en-NZ" dirty="0"/>
              <a:t>When a scan begins, all of the requests are in one of the queues, with the other empty</a:t>
            </a:r>
          </a:p>
          <a:p>
            <a:pPr>
              <a:buClr>
                <a:srgbClr val="660066"/>
              </a:buClr>
            </a:pPr>
            <a:r>
              <a:rPr lang="en-NZ" dirty="0"/>
              <a:t>During scan, all new requests are put into the other queue</a:t>
            </a:r>
          </a:p>
          <a:p>
            <a:pPr>
              <a:buClr>
                <a:srgbClr val="660066"/>
              </a:buClr>
            </a:pPr>
            <a:r>
              <a:rPr lang="en-NZ" dirty="0"/>
              <a:t>Service of new requests is deferred until all of the old requests have been processed</a:t>
            </a:r>
            <a:endParaRPr lang="en-US" dirty="0"/>
          </a:p>
          <a:p>
            <a:endParaRPr lang="en-US" dirty="0"/>
          </a:p>
        </p:txBody>
      </p:sp>
      <p:sp>
        <p:nvSpPr>
          <p:cNvPr id="4" name="Footer Placeholder 3"/>
          <p:cNvSpPr>
            <a:spLocks noGrp="1"/>
          </p:cNvSpPr>
          <p:nvPr>
            <p:ph type="ftr" sz="quarter" idx="11"/>
          </p:nvPr>
        </p:nvSpPr>
        <p:spPr>
          <a:xfrm>
            <a:off x="318246" y="6492875"/>
            <a:ext cx="5701553" cy="365125"/>
          </a:xfrm>
        </p:spPr>
        <p:txBody>
          <a:bodyPr/>
          <a:lstStyle/>
          <a:p>
            <a:r>
              <a:rPr lang="en-US" dirty="0"/>
              <a:t>© 2017 Pearson Education, Inc., Hoboken, NJ. All rights reserved.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85800"/>
            <a:ext cx="2084388" cy="1144588"/>
          </a:xfrm>
        </p:spPr>
        <p:txBody>
          <a:bodyPr/>
          <a:lstStyle/>
          <a:p>
            <a:r>
              <a:rPr lang="en-US" dirty="0">
                <a:ln>
                  <a:solidFill>
                    <a:schemeClr val="accent1">
                      <a:lumMod val="75000"/>
                    </a:schemeClr>
                  </a:solidFill>
                </a:ln>
                <a:solidFill>
                  <a:srgbClr val="660066"/>
                </a:solidFill>
              </a:rPr>
              <a:t>RAID</a:t>
            </a:r>
          </a:p>
        </p:txBody>
      </p:sp>
      <p:sp>
        <p:nvSpPr>
          <p:cNvPr id="3" name="Content Placeholder 2"/>
          <p:cNvSpPr>
            <a:spLocks noGrp="1"/>
          </p:cNvSpPr>
          <p:nvPr>
            <p:ph idx="4294967295"/>
          </p:nvPr>
        </p:nvSpPr>
        <p:spPr>
          <a:xfrm>
            <a:off x="609600" y="2133600"/>
            <a:ext cx="2590800" cy="4038600"/>
          </a:xfrm>
        </p:spPr>
        <p:txBody>
          <a:bodyPr/>
          <a:lstStyle/>
          <a:p>
            <a:r>
              <a:rPr lang="en-US" dirty="0"/>
              <a:t>Redundant Array of Independent Disks</a:t>
            </a:r>
          </a:p>
          <a:p>
            <a:r>
              <a:rPr lang="en-US" dirty="0"/>
              <a:t>Consists of seven levels, zero through six</a:t>
            </a:r>
          </a:p>
        </p:txBody>
      </p:sp>
      <p:graphicFrame>
        <p:nvGraphicFramePr>
          <p:cNvPr id="4" name="Diagram 3"/>
          <p:cNvGraphicFramePr/>
          <p:nvPr>
            <p:extLst>
              <p:ext uri="{D42A27DB-BD31-4B8C-83A1-F6EECF244321}">
                <p14:modId xmlns:p14="http://schemas.microsoft.com/office/powerpoint/2010/main" val="1681940702"/>
              </p:ext>
            </p:extLst>
          </p:nvPr>
        </p:nvGraphicFramePr>
        <p:xfrm>
          <a:off x="1676400" y="1371600"/>
          <a:ext cx="74676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a:solidFill>
                    <a:schemeClr val="accent1">
                      <a:lumMod val="75000"/>
                    </a:schemeClr>
                  </a:solidFill>
                </a:ln>
                <a:solidFill>
                  <a:srgbClr val="660066"/>
                </a:solidFill>
              </a:rPr>
              <a:t>RAID</a:t>
            </a:r>
          </a:p>
        </p:txBody>
      </p:sp>
      <p:sp>
        <p:nvSpPr>
          <p:cNvPr id="5" name="Content Placeholder 4"/>
          <p:cNvSpPr>
            <a:spLocks noGrp="1"/>
          </p:cNvSpPr>
          <p:nvPr>
            <p:ph sz="half" idx="14"/>
          </p:nvPr>
        </p:nvSpPr>
        <p:spPr>
          <a:xfrm>
            <a:off x="658906" y="2286000"/>
            <a:ext cx="7799294" cy="4038599"/>
          </a:xfrm>
        </p:spPr>
        <p:txBody>
          <a:bodyPr/>
          <a:lstStyle/>
          <a:p>
            <a:r>
              <a:rPr lang="en-US" dirty="0"/>
              <a:t>The term was originally coined in a paper by a group of researchers at the University of California at Berkeley</a:t>
            </a:r>
          </a:p>
          <a:p>
            <a:pPr lvl="2"/>
            <a:r>
              <a:rPr lang="en-US" dirty="0"/>
              <a:t>The paper outlined various configurations and applications and introduced the definitions of the RAID levels</a:t>
            </a:r>
          </a:p>
          <a:p>
            <a:r>
              <a:rPr lang="en-US" dirty="0"/>
              <a:t>Strategy employs multiple disk drives and distributes data in such a way as to enable simultaneous access to data from multiple drives</a:t>
            </a:r>
          </a:p>
          <a:p>
            <a:pPr lvl="2"/>
            <a:r>
              <a:rPr lang="en-US" dirty="0"/>
              <a:t>Improves I/O performance and allows easier incremental increases in capacity</a:t>
            </a:r>
          </a:p>
          <a:p>
            <a:r>
              <a:rPr lang="en-US" dirty="0"/>
              <a:t>The unique contribution is to address effectively the need for redundancy</a:t>
            </a:r>
          </a:p>
          <a:p>
            <a:r>
              <a:rPr lang="en-US" dirty="0"/>
              <a:t>Makes use of stored parity information that enables the recovery of data lost due to a disk failure</a:t>
            </a:r>
          </a:p>
        </p:txBody>
      </p:sp>
      <p:sp>
        <p:nvSpPr>
          <p:cNvPr id="3" name="Footer Placeholder 2"/>
          <p:cNvSpPr>
            <a:spLocks noGrp="1"/>
          </p:cNvSpPr>
          <p:nvPr>
            <p:ph type="ftr" sz="quarter" idx="11"/>
          </p:nvPr>
        </p:nvSpPr>
        <p:spPr>
          <a:xfrm>
            <a:off x="318246" y="6492875"/>
            <a:ext cx="6006353" cy="365125"/>
          </a:xfrm>
        </p:spPr>
        <p:txBody>
          <a:bodyPr/>
          <a:lstStyle/>
          <a:p>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8216900" cy="5673277"/>
          </a:xfrm>
          <a:prstGeom prst="rect">
            <a:avLst/>
          </a:prstGeom>
        </p:spPr>
      </p:pic>
      <p:sp>
        <p:nvSpPr>
          <p:cNvPr id="6" name="TextBox 5"/>
          <p:cNvSpPr txBox="1"/>
          <p:nvPr/>
        </p:nvSpPr>
        <p:spPr>
          <a:xfrm>
            <a:off x="4648200" y="6172200"/>
            <a:ext cx="2746365" cy="369332"/>
          </a:xfrm>
          <a:prstGeom prst="rect">
            <a:avLst/>
          </a:prstGeom>
          <a:noFill/>
        </p:spPr>
        <p:txBody>
          <a:bodyPr wrap="none" rtlCol="0">
            <a:spAutoFit/>
          </a:bodyPr>
          <a:lstStyle/>
          <a:p>
            <a:r>
              <a:rPr lang="en-US" b="1" dirty="0">
                <a:latin typeface="+mn-lt"/>
              </a:rPr>
              <a:t>Table 11.4  RAID Levels</a:t>
            </a:r>
            <a:r>
              <a:rPr lang="en-US" dirty="0">
                <a:latin typeface="+mn-lt"/>
              </a:rPr>
              <a:t> </a:t>
            </a:r>
          </a:p>
        </p:txBody>
      </p:sp>
      <p:sp>
        <p:nvSpPr>
          <p:cNvPr id="7" name="TextBox 6"/>
          <p:cNvSpPr txBox="1"/>
          <p:nvPr/>
        </p:nvSpPr>
        <p:spPr>
          <a:xfrm>
            <a:off x="457200" y="6172200"/>
            <a:ext cx="3621504" cy="276999"/>
          </a:xfrm>
          <a:prstGeom prst="rect">
            <a:avLst/>
          </a:prstGeom>
          <a:noFill/>
        </p:spPr>
        <p:txBody>
          <a:bodyPr wrap="none" rtlCol="0">
            <a:spAutoFit/>
          </a:bodyPr>
          <a:lstStyle/>
          <a:p>
            <a:r>
              <a:rPr lang="en-US" sz="1200" i="1" dirty="0">
                <a:latin typeface="+mn-lt"/>
              </a:rPr>
              <a:t>N</a:t>
            </a:r>
            <a:r>
              <a:rPr lang="en-US" sz="1200" dirty="0">
                <a:latin typeface="+mn-lt"/>
              </a:rPr>
              <a:t> = number of data disks;    </a:t>
            </a:r>
            <a:r>
              <a:rPr lang="en-US" sz="1200" i="1" dirty="0" err="1">
                <a:latin typeface="+mn-lt"/>
              </a:rPr>
              <a:t>m</a:t>
            </a:r>
            <a:r>
              <a:rPr lang="en-US" sz="1200" dirty="0">
                <a:latin typeface="+mn-lt"/>
              </a:rPr>
              <a:t> proportional to log </a:t>
            </a:r>
            <a:r>
              <a:rPr lang="en-US" sz="1200" i="1" dirty="0">
                <a:latin typeface="+mn-lt"/>
              </a:rPr>
              <a:t>N</a:t>
            </a:r>
            <a:r>
              <a:rPr lang="en-US" sz="1200" dirty="0">
                <a:latin typeface="+mn-lt"/>
              </a:rPr>
              <a:t> </a:t>
            </a:r>
          </a:p>
        </p:txBody>
      </p:sp>
      <p:sp>
        <p:nvSpPr>
          <p:cNvPr id="2" name="Footer Placeholder 1"/>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
        <p:nvSpPr>
          <p:cNvPr id="3" name="TextBox 2"/>
          <p:cNvSpPr txBox="1"/>
          <p:nvPr/>
        </p:nvSpPr>
        <p:spPr>
          <a:xfrm>
            <a:off x="7233472" y="6226061"/>
            <a:ext cx="1601721" cy="261610"/>
          </a:xfrm>
          <a:prstGeom prst="rect">
            <a:avLst/>
          </a:prstGeom>
          <a:noFill/>
        </p:spPr>
        <p:txBody>
          <a:bodyPr wrap="none" rtlCol="0">
            <a:spAutoFit/>
          </a:bodyPr>
          <a:lstStyle/>
          <a:p>
            <a:r>
              <a:rPr lang="en-US" sz="1050" dirty="0"/>
              <a:t>(Page 498 in textbook)</a:t>
            </a: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1.pdf"/>
          <p:cNvPicPr>
            <a:picLocks noChangeAspect="1"/>
          </p:cNvPicPr>
          <p:nvPr/>
        </p:nvPicPr>
        <p:blipFill>
          <a:blip r:embed="rId3"/>
          <a:stretch>
            <a:fillRect/>
          </a:stretch>
        </p:blipFill>
        <p:spPr>
          <a:xfrm>
            <a:off x="152400" y="176645"/>
            <a:ext cx="8646459" cy="6681355"/>
          </a:xfrm>
          <a:prstGeom prst="rect">
            <a:avLst/>
          </a:prstGeom>
        </p:spPr>
      </p:pic>
      <p:sp>
        <p:nvSpPr>
          <p:cNvPr id="2" name="Footer Placeholder 1"/>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2.pdf"/>
          <p:cNvPicPr>
            <a:picLocks noChangeAspect="1"/>
          </p:cNvPicPr>
          <p:nvPr/>
        </p:nvPicPr>
        <p:blipFill>
          <a:blip r:embed="rId3"/>
          <a:stretch>
            <a:fillRect/>
          </a:stretch>
        </p:blipFill>
        <p:spPr>
          <a:xfrm>
            <a:off x="0" y="457200"/>
            <a:ext cx="9220200" cy="6288741"/>
          </a:xfrm>
          <a:prstGeom prst="rect">
            <a:avLst/>
          </a:prstGeom>
        </p:spPr>
      </p:pic>
      <p:sp>
        <p:nvSpPr>
          <p:cNvPr id="2" name="Footer Placeholder 1"/>
          <p:cNvSpPr>
            <a:spLocks noGrp="1"/>
          </p:cNvSpPr>
          <p:nvPr>
            <p:ph type="ftr" sz="quarter" idx="11"/>
          </p:nvPr>
        </p:nvSpPr>
        <p:spPr>
          <a:xfrm>
            <a:off x="318246" y="6492875"/>
            <a:ext cx="6539753" cy="365125"/>
          </a:xfrm>
        </p:spPr>
        <p:txBody>
          <a:bodyPr/>
          <a:lstStyle/>
          <a:p>
            <a:r>
              <a:rPr lang="en-US"/>
              <a:t>© 2017 Pearson Education, Inc., Hoboken, NJ. </a:t>
            </a:r>
            <a:r>
              <a:rPr lang="en-US" dirty="0"/>
              <a:t>All rights reserved.</a:t>
            </a:r>
          </a:p>
        </p:txBody>
      </p:sp>
      <p:sp>
        <p:nvSpPr>
          <p:cNvPr id="4" name="Rectangle 3">
            <a:extLst>
              <a:ext uri="{FF2B5EF4-FFF2-40B4-BE49-F238E27FC236}">
                <a16:creationId xmlns:a16="http://schemas.microsoft.com/office/drawing/2014/main" id="{874BCC8C-A171-4B1F-9E6B-A2B04DCA80B8}"/>
              </a:ext>
            </a:extLst>
          </p:cNvPr>
          <p:cNvSpPr/>
          <p:nvPr/>
        </p:nvSpPr>
        <p:spPr>
          <a:xfrm>
            <a:off x="7010400" y="1295400"/>
            <a:ext cx="1524000" cy="2308324"/>
          </a:xfrm>
          <a:prstGeom prst="rect">
            <a:avLst/>
          </a:prstGeom>
        </p:spPr>
        <p:txBody>
          <a:bodyPr wrap="square">
            <a:spAutoFit/>
          </a:bodyPr>
          <a:lstStyle/>
          <a:p>
            <a:r>
              <a:rPr lang="en-US" dirty="0"/>
              <a:t>Of the seven RAID levels described, only four are commonly used: RAID</a:t>
            </a:r>
          </a:p>
          <a:p>
            <a:r>
              <a:rPr lang="en-US" dirty="0"/>
              <a:t>levels 0, 1, 5, and 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667000" cy="1098332"/>
          </a:xfrm>
        </p:spPr>
        <p:txBody>
          <a:bodyPr/>
          <a:lstStyle/>
          <a:p>
            <a:r>
              <a:rPr lang="en-US" sz="5200" dirty="0">
                <a:solidFill>
                  <a:srgbClr val="660066"/>
                </a:solidFill>
                <a:effectLst>
                  <a:outerShdw blurRad="50800" dist="38100" dir="2700000" algn="tl" rotWithShape="0">
                    <a:prstClr val="black">
                      <a:alpha val="40000"/>
                    </a:prstClr>
                  </a:outerShdw>
                </a:effectLst>
              </a:rPr>
              <a:t>RAID Level 0</a:t>
            </a:r>
          </a:p>
        </p:txBody>
      </p:sp>
      <p:sp>
        <p:nvSpPr>
          <p:cNvPr id="5" name="Content Placeholder 2"/>
          <p:cNvSpPr txBox="1">
            <a:spLocks/>
          </p:cNvSpPr>
          <p:nvPr/>
        </p:nvSpPr>
        <p:spPr bwMode="auto">
          <a:xfrm>
            <a:off x="3886200" y="762000"/>
            <a:ext cx="4800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marR="0" lvl="0" indent="-282575" fontAlgn="base">
              <a:lnSpc>
                <a:spcPct val="100000"/>
              </a:lnSpc>
              <a:spcBef>
                <a:spcPts val="1200"/>
              </a:spcBef>
              <a:spcAft>
                <a:spcPct val="0"/>
              </a:spcAft>
              <a:buClr>
                <a:schemeClr val="accent1"/>
              </a:buClr>
              <a:buSzPct val="75000"/>
              <a:buFont typeface="Wingdings" pitchFamily="2" charset="2"/>
              <a:buChar char="n"/>
              <a:tabLst/>
              <a:defRPr/>
            </a:pPr>
            <a:r>
              <a:rPr lang="en-NZ" sz="2000" dirty="0">
                <a:solidFill>
                  <a:schemeClr val="tx1">
                    <a:lumMod val="85000"/>
                    <a:lumOff val="15000"/>
                  </a:schemeClr>
                </a:solidFill>
                <a:latin typeface="+mn-lt"/>
              </a:rPr>
              <a:t>Not a true RAID because it does not include redundancy to improve performance or provide data protection</a:t>
            </a:r>
          </a:p>
          <a:p>
            <a:pPr marL="282575" marR="0" lvl="0" indent="-282575" fontAlgn="base">
              <a:lnSpc>
                <a:spcPct val="100000"/>
              </a:lnSpc>
              <a:spcBef>
                <a:spcPts val="1200"/>
              </a:spcBef>
              <a:spcAft>
                <a:spcPct val="0"/>
              </a:spcAft>
              <a:buClr>
                <a:schemeClr val="accent1"/>
              </a:buClr>
              <a:buSzPct val="75000"/>
              <a:buFont typeface="Wingdings" pitchFamily="2" charset="2"/>
              <a:buChar char="n"/>
              <a:tabLst/>
              <a:defRPr/>
            </a:pPr>
            <a:r>
              <a:rPr lang="en-NZ" sz="2000" dirty="0">
                <a:solidFill>
                  <a:schemeClr val="tx1">
                    <a:lumMod val="85000"/>
                    <a:lumOff val="15000"/>
                  </a:schemeClr>
                </a:solidFill>
                <a:latin typeface="+mn-lt"/>
              </a:rPr>
              <a:t>User and system data are distributed across all of the disks in the array</a:t>
            </a:r>
          </a:p>
          <a:p>
            <a:pPr marL="282575" marR="0" lvl="0" indent="-282575" fontAlgn="base">
              <a:lnSpc>
                <a:spcPct val="100000"/>
              </a:lnSpc>
              <a:spcBef>
                <a:spcPts val="1200"/>
              </a:spcBef>
              <a:spcAft>
                <a:spcPct val="0"/>
              </a:spcAft>
              <a:buClr>
                <a:schemeClr val="accent1"/>
              </a:buClr>
              <a:buSzPct val="75000"/>
              <a:buFont typeface="Wingdings" pitchFamily="2" charset="2"/>
              <a:buChar char="n"/>
              <a:tabLst/>
              <a:defRPr/>
            </a:pPr>
            <a:r>
              <a:rPr lang="en-NZ" sz="2000" dirty="0">
                <a:solidFill>
                  <a:schemeClr val="tx1">
                    <a:lumMod val="85000"/>
                    <a:lumOff val="15000"/>
                  </a:schemeClr>
                </a:solidFill>
                <a:latin typeface="+mn-lt"/>
              </a:rPr>
              <a:t>Logical disk is divided into strips</a:t>
            </a:r>
          </a:p>
          <a:p>
            <a:pPr marL="342900" marR="0" lvl="0" indent="-342900" algn="l" defTabSz="914400" rtl="0" eaLnBrk="0" fontAlgn="base" latinLnBrk="0" hangingPunct="0">
              <a:lnSpc>
                <a:spcPct val="100000"/>
              </a:lnSpc>
              <a:spcBef>
                <a:spcPts val="1200"/>
              </a:spcBef>
              <a:spcAft>
                <a:spcPct val="0"/>
              </a:spcAft>
              <a:buClrTx/>
              <a:buSzTx/>
              <a:tabLst/>
              <a:defRPr/>
            </a:pPr>
            <a:endParaRPr kumimoji="0" lang="en-NZ"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f8-1.pdf"/>
          <p:cNvPicPr>
            <a:picLocks noChangeAspect="1"/>
          </p:cNvPicPr>
          <p:nvPr/>
        </p:nvPicPr>
        <p:blipFill>
          <a:blip r:embed="rId3"/>
          <a:srcRect l="5455" t="4706" r="47273" b="67059"/>
          <a:stretch>
            <a:fillRect/>
          </a:stretch>
        </p:blipFill>
        <p:spPr>
          <a:xfrm>
            <a:off x="1066800" y="3505200"/>
            <a:ext cx="6553200" cy="3024438"/>
          </a:xfrm>
          <a:prstGeom prst="rect">
            <a:avLst/>
          </a:prstGeom>
        </p:spPr>
      </p:pic>
      <p:sp>
        <p:nvSpPr>
          <p:cNvPr id="3" name="Footer Placeholder 2"/>
          <p:cNvSpPr>
            <a:spLocks noGrp="1"/>
          </p:cNvSpPr>
          <p:nvPr>
            <p:ph type="ftr" sz="quarter" idx="11"/>
          </p:nvPr>
        </p:nvSpPr>
        <p:spPr>
          <a:xfrm>
            <a:off x="318246" y="6492875"/>
            <a:ext cx="63873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stretch>
            <a:fillRect/>
          </a:stretch>
        </p:blipFill>
        <p:spPr>
          <a:xfrm>
            <a:off x="152400" y="76200"/>
            <a:ext cx="8875059" cy="6858000"/>
          </a:xfrm>
          <a:prstGeom prst="rect">
            <a:avLst/>
          </a:prstGeom>
        </p:spPr>
      </p:pic>
      <p:sp>
        <p:nvSpPr>
          <p:cNvPr id="2" name="Footer Placeholder 1"/>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371600"/>
            <a:ext cx="3380232" cy="1371600"/>
          </a:xfrm>
        </p:spPr>
        <p:txBody>
          <a:bodyPr/>
          <a:lstStyle/>
          <a:p>
            <a:r>
              <a:rPr lang="en-US" sz="5200" dirty="0">
                <a:solidFill>
                  <a:srgbClr val="660066"/>
                </a:solidFill>
                <a:effectLst>
                  <a:outerShdw blurRad="50800" dist="38100" dir="2700000" algn="tl" rotWithShape="0">
                    <a:prstClr val="black">
                      <a:alpha val="40000"/>
                    </a:prstClr>
                  </a:outerShdw>
                </a:effectLst>
              </a:rPr>
              <a:t>RAID Level 1</a:t>
            </a:r>
          </a:p>
        </p:txBody>
      </p:sp>
      <p:sp>
        <p:nvSpPr>
          <p:cNvPr id="6" name="Content Placeholder 5"/>
          <p:cNvSpPr>
            <a:spLocks noGrp="1"/>
          </p:cNvSpPr>
          <p:nvPr>
            <p:ph idx="1"/>
          </p:nvPr>
        </p:nvSpPr>
        <p:spPr>
          <a:xfrm>
            <a:off x="3733800" y="1219200"/>
            <a:ext cx="4876800" cy="2895600"/>
          </a:xfrm>
        </p:spPr>
        <p:txBody>
          <a:bodyPr>
            <a:noAutofit/>
          </a:bodyPr>
          <a:lstStyle/>
          <a:p>
            <a:pPr fontAlgn="base">
              <a:spcBef>
                <a:spcPts val="1200"/>
              </a:spcBef>
              <a:spcAft>
                <a:spcPct val="0"/>
              </a:spcAft>
              <a:defRPr/>
            </a:pPr>
            <a:r>
              <a:rPr lang="en-NZ" sz="2000" dirty="0"/>
              <a:t>Redundancy is achieved by the simple expedient of duplicating all the data</a:t>
            </a:r>
          </a:p>
          <a:p>
            <a:pPr fontAlgn="base">
              <a:spcBef>
                <a:spcPts val="1200"/>
              </a:spcBef>
              <a:spcAft>
                <a:spcPct val="0"/>
              </a:spcAft>
              <a:defRPr/>
            </a:pPr>
            <a:r>
              <a:rPr lang="en-NZ" sz="2000" dirty="0"/>
              <a:t>There is no “write penalty”</a:t>
            </a:r>
          </a:p>
          <a:p>
            <a:pPr fontAlgn="base">
              <a:spcBef>
                <a:spcPts val="1200"/>
              </a:spcBef>
              <a:spcAft>
                <a:spcPct val="0"/>
              </a:spcAft>
              <a:defRPr/>
            </a:pPr>
            <a:r>
              <a:rPr lang="en-NZ" sz="2000" dirty="0"/>
              <a:t>When a drive fails the data may still be accessed from the second drive</a:t>
            </a:r>
          </a:p>
          <a:p>
            <a:pPr fontAlgn="base">
              <a:spcBef>
                <a:spcPts val="1200"/>
              </a:spcBef>
              <a:spcAft>
                <a:spcPct val="0"/>
              </a:spcAft>
              <a:defRPr/>
            </a:pPr>
            <a:r>
              <a:rPr lang="en-NZ" sz="2000" dirty="0"/>
              <a:t>Principal disadvantage is the cost</a:t>
            </a:r>
          </a:p>
        </p:txBody>
      </p:sp>
      <p:pic>
        <p:nvPicPr>
          <p:cNvPr id="5" name="Picture 4" descr="f8-1.pdf"/>
          <p:cNvPicPr>
            <a:picLocks noChangeAspect="1"/>
          </p:cNvPicPr>
          <p:nvPr/>
        </p:nvPicPr>
        <p:blipFill>
          <a:blip r:embed="rId3"/>
          <a:srcRect t="32941" b="38824"/>
          <a:stretch>
            <a:fillRect/>
          </a:stretch>
        </p:blipFill>
        <p:spPr>
          <a:xfrm>
            <a:off x="-349250" y="4191000"/>
            <a:ext cx="9922808" cy="2164979"/>
          </a:xfrm>
          <a:prstGeom prst="rect">
            <a:avLst/>
          </a:prstGeom>
        </p:spPr>
      </p:pic>
      <p:sp>
        <p:nvSpPr>
          <p:cNvPr id="3" name="Footer Placeholder 2"/>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371600"/>
            <a:ext cx="3456432" cy="1371600"/>
          </a:xfrm>
        </p:spPr>
        <p:txBody>
          <a:bodyPr/>
          <a:lstStyle/>
          <a:p>
            <a:r>
              <a:rPr lang="en-US" sz="5200" dirty="0">
                <a:solidFill>
                  <a:srgbClr val="660066"/>
                </a:solidFill>
                <a:effectLst>
                  <a:outerShdw blurRad="50800" dist="38100" dir="2700000" algn="tl" rotWithShape="0">
                    <a:prstClr val="black">
                      <a:alpha val="40000"/>
                    </a:prstClr>
                  </a:outerShdw>
                </a:effectLst>
              </a:rPr>
              <a:t>RAID Level 2</a:t>
            </a:r>
            <a:endParaRPr lang="en-US" dirty="0">
              <a:solidFill>
                <a:srgbClr val="660066"/>
              </a:solidFill>
            </a:endParaRPr>
          </a:p>
        </p:txBody>
      </p:sp>
      <p:sp>
        <p:nvSpPr>
          <p:cNvPr id="5" name="Content Placeholder 4"/>
          <p:cNvSpPr>
            <a:spLocks noGrp="1"/>
          </p:cNvSpPr>
          <p:nvPr>
            <p:ph idx="1"/>
          </p:nvPr>
        </p:nvSpPr>
        <p:spPr>
          <a:xfrm>
            <a:off x="3962400" y="1066800"/>
            <a:ext cx="4523232" cy="2850932"/>
          </a:xfrm>
        </p:spPr>
        <p:txBody>
          <a:bodyPr>
            <a:normAutofit/>
          </a:bodyPr>
          <a:lstStyle/>
          <a:p>
            <a:pPr fontAlgn="base">
              <a:spcBef>
                <a:spcPts val="1200"/>
              </a:spcBef>
              <a:spcAft>
                <a:spcPct val="0"/>
              </a:spcAft>
              <a:defRPr/>
            </a:pPr>
            <a:r>
              <a:rPr lang="en-NZ" sz="2000" dirty="0"/>
              <a:t>Makes use of a parallel access technique</a:t>
            </a:r>
          </a:p>
          <a:p>
            <a:pPr fontAlgn="base">
              <a:spcBef>
                <a:spcPts val="1200"/>
              </a:spcBef>
              <a:spcAft>
                <a:spcPct val="0"/>
              </a:spcAft>
              <a:defRPr/>
            </a:pPr>
            <a:r>
              <a:rPr lang="en-NZ" sz="2000" dirty="0"/>
              <a:t>Data striping is used</a:t>
            </a:r>
          </a:p>
          <a:p>
            <a:pPr fontAlgn="base">
              <a:spcBef>
                <a:spcPts val="1200"/>
              </a:spcBef>
              <a:spcAft>
                <a:spcPct val="0"/>
              </a:spcAft>
              <a:defRPr/>
            </a:pPr>
            <a:r>
              <a:rPr lang="en-NZ" sz="2000" dirty="0"/>
              <a:t>Typically a Hamming code is used</a:t>
            </a:r>
          </a:p>
          <a:p>
            <a:pPr fontAlgn="base">
              <a:spcBef>
                <a:spcPts val="1200"/>
              </a:spcBef>
              <a:spcAft>
                <a:spcPct val="0"/>
              </a:spcAft>
              <a:defRPr/>
            </a:pPr>
            <a:r>
              <a:rPr lang="en-NZ" sz="2000" dirty="0"/>
              <a:t>Effective choice in an environment in which many disk errors occur</a:t>
            </a:r>
          </a:p>
        </p:txBody>
      </p:sp>
      <p:pic>
        <p:nvPicPr>
          <p:cNvPr id="7" name="Picture 6" descr="f8-1.pdf"/>
          <p:cNvPicPr>
            <a:picLocks noChangeAspect="1"/>
          </p:cNvPicPr>
          <p:nvPr/>
        </p:nvPicPr>
        <p:blipFill>
          <a:blip r:embed="rId3"/>
          <a:srcRect l="5455" t="61176" r="18182" b="11765"/>
          <a:stretch>
            <a:fillRect/>
          </a:stretch>
        </p:blipFill>
        <p:spPr>
          <a:xfrm>
            <a:off x="304800" y="4038600"/>
            <a:ext cx="8610890" cy="2357721"/>
          </a:xfrm>
          <a:prstGeom prst="rect">
            <a:avLst/>
          </a:prstGeom>
        </p:spPr>
      </p:pic>
      <p:sp>
        <p:nvSpPr>
          <p:cNvPr id="3" name="Footer Placeholder 2"/>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
        <p:nvSpPr>
          <p:cNvPr id="4" name="TextBox 3"/>
          <p:cNvSpPr txBox="1"/>
          <p:nvPr/>
        </p:nvSpPr>
        <p:spPr>
          <a:xfrm>
            <a:off x="4426857" y="6676571"/>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3456432" cy="1098332"/>
          </a:xfrm>
        </p:spPr>
        <p:txBody>
          <a:bodyPr/>
          <a:lstStyle/>
          <a:p>
            <a:r>
              <a:rPr lang="en-US" sz="5200" dirty="0">
                <a:solidFill>
                  <a:srgbClr val="660066"/>
                </a:solidFill>
                <a:effectLst>
                  <a:outerShdw blurRad="50800" dist="38100" dir="2700000" algn="tl" rotWithShape="0">
                    <a:prstClr val="black">
                      <a:alpha val="40000"/>
                    </a:prstClr>
                  </a:outerShdw>
                </a:effectLst>
              </a:rPr>
              <a:t>RAID Level 3</a:t>
            </a:r>
          </a:p>
        </p:txBody>
      </p:sp>
      <p:sp>
        <p:nvSpPr>
          <p:cNvPr id="5" name="Content Placeholder 4"/>
          <p:cNvSpPr>
            <a:spLocks noGrp="1"/>
          </p:cNvSpPr>
          <p:nvPr>
            <p:ph idx="1"/>
          </p:nvPr>
        </p:nvSpPr>
        <p:spPr>
          <a:xfrm>
            <a:off x="3886200" y="654268"/>
            <a:ext cx="4599432" cy="2088932"/>
          </a:xfrm>
        </p:spPr>
        <p:txBody>
          <a:bodyPr>
            <a:noAutofit/>
          </a:bodyPr>
          <a:lstStyle/>
          <a:p>
            <a:pPr fontAlgn="base">
              <a:spcBef>
                <a:spcPts val="1200"/>
              </a:spcBef>
              <a:spcAft>
                <a:spcPct val="0"/>
              </a:spcAft>
              <a:defRPr/>
            </a:pPr>
            <a:r>
              <a:rPr lang="en-NZ" sz="2000" dirty="0"/>
              <a:t>Requires only a single redundant disk, no matter how large the disk array</a:t>
            </a:r>
          </a:p>
          <a:p>
            <a:pPr fontAlgn="base">
              <a:spcBef>
                <a:spcPts val="1200"/>
              </a:spcBef>
              <a:spcAft>
                <a:spcPct val="0"/>
              </a:spcAft>
              <a:defRPr/>
            </a:pPr>
            <a:r>
              <a:rPr lang="en-NZ" sz="2000" dirty="0"/>
              <a:t>Employs parallel access, with data distributed in small strips</a:t>
            </a:r>
          </a:p>
          <a:p>
            <a:pPr fontAlgn="base">
              <a:spcBef>
                <a:spcPts val="1200"/>
              </a:spcBef>
              <a:spcAft>
                <a:spcPct val="0"/>
              </a:spcAft>
              <a:defRPr/>
            </a:pPr>
            <a:r>
              <a:rPr lang="en-NZ" sz="2000" dirty="0"/>
              <a:t>Can achieve very high data transfer rates</a:t>
            </a:r>
          </a:p>
        </p:txBody>
      </p:sp>
      <p:pic>
        <p:nvPicPr>
          <p:cNvPr id="7" name="Picture 6" descr="f8-2.pdf"/>
          <p:cNvPicPr>
            <a:picLocks noChangeAspect="1"/>
          </p:cNvPicPr>
          <p:nvPr/>
        </p:nvPicPr>
        <p:blipFill>
          <a:blip r:embed="rId3"/>
          <a:srcRect r="20000" b="75455"/>
          <a:stretch>
            <a:fillRect/>
          </a:stretch>
        </p:blipFill>
        <p:spPr>
          <a:xfrm>
            <a:off x="-117327" y="2895600"/>
            <a:ext cx="9566127" cy="3798678"/>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371600"/>
            <a:ext cx="3456432" cy="1371600"/>
          </a:xfrm>
        </p:spPr>
        <p:txBody>
          <a:bodyPr/>
          <a:lstStyle/>
          <a:p>
            <a:r>
              <a:rPr lang="en-US" sz="5200" dirty="0">
                <a:solidFill>
                  <a:srgbClr val="660066"/>
                </a:solidFill>
                <a:effectLst>
                  <a:outerShdw blurRad="50800" dist="38100" dir="2700000" algn="tl" rotWithShape="0">
                    <a:prstClr val="black">
                      <a:alpha val="40000"/>
                    </a:prstClr>
                  </a:outerShdw>
                </a:effectLst>
              </a:rPr>
              <a:t>RAID Level 4</a:t>
            </a:r>
          </a:p>
        </p:txBody>
      </p:sp>
      <p:sp>
        <p:nvSpPr>
          <p:cNvPr id="5" name="Content Placeholder 4"/>
          <p:cNvSpPr>
            <a:spLocks noGrp="1"/>
          </p:cNvSpPr>
          <p:nvPr>
            <p:ph idx="1"/>
          </p:nvPr>
        </p:nvSpPr>
        <p:spPr>
          <a:xfrm>
            <a:off x="3581400" y="654268"/>
            <a:ext cx="5105400" cy="2546132"/>
          </a:xfrm>
        </p:spPr>
        <p:txBody>
          <a:bodyPr>
            <a:noAutofit/>
          </a:bodyPr>
          <a:lstStyle/>
          <a:p>
            <a:pPr fontAlgn="base">
              <a:spcBef>
                <a:spcPts val="1000"/>
              </a:spcBef>
              <a:spcAft>
                <a:spcPct val="0"/>
              </a:spcAft>
              <a:defRPr/>
            </a:pPr>
            <a:r>
              <a:rPr lang="en-NZ" sz="2000" dirty="0"/>
              <a:t>Makes use of an independent access technique</a:t>
            </a:r>
          </a:p>
          <a:p>
            <a:pPr fontAlgn="base">
              <a:spcBef>
                <a:spcPts val="1000"/>
              </a:spcBef>
              <a:spcAft>
                <a:spcPct val="0"/>
              </a:spcAft>
              <a:defRPr/>
            </a:pPr>
            <a:r>
              <a:rPr lang="en-NZ" sz="2000" dirty="0"/>
              <a:t>A bit-by-bit parity strip is calculated across corresponding strips on each data disk, and the parity bits are stored in the corresponding strip on the parity disk</a:t>
            </a:r>
          </a:p>
          <a:p>
            <a:pPr fontAlgn="base">
              <a:spcBef>
                <a:spcPts val="1000"/>
              </a:spcBef>
              <a:spcAft>
                <a:spcPct val="0"/>
              </a:spcAft>
              <a:defRPr/>
            </a:pPr>
            <a:r>
              <a:rPr lang="en-NZ" sz="2000" dirty="0"/>
              <a:t>Involves a write penalty when an I/O write request of small size is performed</a:t>
            </a:r>
          </a:p>
        </p:txBody>
      </p:sp>
      <p:pic>
        <p:nvPicPr>
          <p:cNvPr id="7" name="Picture 6" descr="f8-2.pdf"/>
          <p:cNvPicPr>
            <a:picLocks noChangeAspect="1"/>
          </p:cNvPicPr>
          <p:nvPr/>
        </p:nvPicPr>
        <p:blipFill>
          <a:blip r:embed="rId3"/>
          <a:srcRect l="2353" t="22727" r="21176" b="54545"/>
          <a:stretch>
            <a:fillRect/>
          </a:stretch>
        </p:blipFill>
        <p:spPr>
          <a:xfrm>
            <a:off x="685800" y="3505200"/>
            <a:ext cx="7924790" cy="3048011"/>
          </a:xfrm>
          <a:prstGeom prst="rect">
            <a:avLst/>
          </a:prstGeom>
        </p:spPr>
      </p:pic>
      <p:sp>
        <p:nvSpPr>
          <p:cNvPr id="3" name="Footer Placeholder 2"/>
          <p:cNvSpPr>
            <a:spLocks noGrp="1"/>
          </p:cNvSpPr>
          <p:nvPr>
            <p:ph type="ftr" sz="quarter" idx="11"/>
          </p:nvPr>
        </p:nvSpPr>
        <p:spPr>
          <a:xfrm>
            <a:off x="318246" y="6492875"/>
            <a:ext cx="7835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3456432" cy="1524000"/>
          </a:xfrm>
        </p:spPr>
        <p:txBody>
          <a:bodyPr/>
          <a:lstStyle/>
          <a:p>
            <a:r>
              <a:rPr lang="en-US" sz="5200" dirty="0">
                <a:solidFill>
                  <a:srgbClr val="660066"/>
                </a:solidFill>
                <a:effectLst>
                  <a:outerShdw blurRad="50800" dist="38100" dir="2700000" algn="tl" rotWithShape="0">
                    <a:prstClr val="black">
                      <a:alpha val="40000"/>
                    </a:prstClr>
                  </a:outerShdw>
                </a:effectLst>
              </a:rPr>
              <a:t>RAID Level 5</a:t>
            </a:r>
          </a:p>
        </p:txBody>
      </p:sp>
      <p:sp>
        <p:nvSpPr>
          <p:cNvPr id="5" name="Content Placeholder 4"/>
          <p:cNvSpPr>
            <a:spLocks noGrp="1"/>
          </p:cNvSpPr>
          <p:nvPr>
            <p:ph idx="1"/>
          </p:nvPr>
        </p:nvSpPr>
        <p:spPr>
          <a:xfrm>
            <a:off x="3886200" y="654268"/>
            <a:ext cx="4800600" cy="2165132"/>
          </a:xfrm>
        </p:spPr>
        <p:txBody>
          <a:bodyPr>
            <a:noAutofit/>
          </a:bodyPr>
          <a:lstStyle/>
          <a:p>
            <a:pPr fontAlgn="base">
              <a:spcBef>
                <a:spcPts val="1000"/>
              </a:spcBef>
              <a:spcAft>
                <a:spcPct val="0"/>
              </a:spcAft>
              <a:defRPr/>
            </a:pPr>
            <a:r>
              <a:rPr lang="en-NZ" sz="2000" dirty="0"/>
              <a:t>Similar to RAID-4 but distributes the parity bits across all disks</a:t>
            </a:r>
          </a:p>
          <a:p>
            <a:pPr fontAlgn="base">
              <a:spcBef>
                <a:spcPts val="1000"/>
              </a:spcBef>
              <a:spcAft>
                <a:spcPct val="0"/>
              </a:spcAft>
              <a:defRPr/>
            </a:pPr>
            <a:r>
              <a:rPr lang="en-NZ" sz="2000" dirty="0"/>
              <a:t>Typical allocation is a round-robin scheme</a:t>
            </a:r>
          </a:p>
          <a:p>
            <a:pPr fontAlgn="base">
              <a:spcBef>
                <a:spcPts val="1000"/>
              </a:spcBef>
              <a:spcAft>
                <a:spcPct val="0"/>
              </a:spcAft>
              <a:defRPr/>
            </a:pPr>
            <a:r>
              <a:rPr lang="en-NZ" sz="2000" dirty="0"/>
              <a:t>Has the characteristic that the loss of any one disk does not result in data loss</a:t>
            </a:r>
          </a:p>
        </p:txBody>
      </p:sp>
      <p:pic>
        <p:nvPicPr>
          <p:cNvPr id="7" name="Picture 6" descr="f8-2.pdf"/>
          <p:cNvPicPr>
            <a:picLocks noChangeAspect="1"/>
          </p:cNvPicPr>
          <p:nvPr/>
        </p:nvPicPr>
        <p:blipFill>
          <a:blip r:embed="rId3"/>
          <a:srcRect t="45455" r="23529" b="30909"/>
          <a:stretch>
            <a:fillRect/>
          </a:stretch>
        </p:blipFill>
        <p:spPr>
          <a:xfrm>
            <a:off x="79893" y="3124200"/>
            <a:ext cx="8654978" cy="3461864"/>
          </a:xfrm>
          <a:prstGeom prst="rect">
            <a:avLst/>
          </a:prstGeom>
        </p:spPr>
      </p:pic>
      <p:sp>
        <p:nvSpPr>
          <p:cNvPr id="3" name="Footer Placeholder 2"/>
          <p:cNvSpPr>
            <a:spLocks noGrp="1"/>
          </p:cNvSpPr>
          <p:nvPr>
            <p:ph type="ftr" sz="quarter" idx="11"/>
          </p:nvPr>
        </p:nvSpPr>
        <p:spPr>
          <a:xfrm>
            <a:off x="318246" y="6492875"/>
            <a:ext cx="71493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3532632" cy="1524000"/>
          </a:xfrm>
        </p:spPr>
        <p:txBody>
          <a:bodyPr/>
          <a:lstStyle/>
          <a:p>
            <a:r>
              <a:rPr lang="en-US" sz="5200" dirty="0">
                <a:solidFill>
                  <a:srgbClr val="660066"/>
                </a:solidFill>
                <a:effectLst>
                  <a:outerShdw blurRad="50800" dist="38100" dir="2700000" algn="tl" rotWithShape="0">
                    <a:prstClr val="black">
                      <a:alpha val="40000"/>
                    </a:prstClr>
                  </a:outerShdw>
                </a:effectLst>
              </a:rPr>
              <a:t>RAID Level 6</a:t>
            </a:r>
          </a:p>
        </p:txBody>
      </p:sp>
      <p:sp>
        <p:nvSpPr>
          <p:cNvPr id="5" name="Content Placeholder 4"/>
          <p:cNvSpPr>
            <a:spLocks noGrp="1"/>
          </p:cNvSpPr>
          <p:nvPr>
            <p:ph idx="1"/>
          </p:nvPr>
        </p:nvSpPr>
        <p:spPr>
          <a:xfrm>
            <a:off x="3810000" y="654268"/>
            <a:ext cx="4876800" cy="2469932"/>
          </a:xfrm>
        </p:spPr>
        <p:txBody>
          <a:bodyPr>
            <a:noAutofit/>
          </a:bodyPr>
          <a:lstStyle/>
          <a:p>
            <a:pPr fontAlgn="base">
              <a:spcBef>
                <a:spcPts val="1000"/>
              </a:spcBef>
              <a:spcAft>
                <a:spcPct val="0"/>
              </a:spcAft>
              <a:defRPr/>
            </a:pPr>
            <a:r>
              <a:rPr lang="en-NZ" sz="2000" dirty="0"/>
              <a:t>Two different parity calculations are carried out and stored in separate blocks on different disks</a:t>
            </a:r>
          </a:p>
          <a:p>
            <a:pPr fontAlgn="base">
              <a:spcBef>
                <a:spcPts val="1000"/>
              </a:spcBef>
              <a:spcAft>
                <a:spcPct val="0"/>
              </a:spcAft>
              <a:defRPr/>
            </a:pPr>
            <a:r>
              <a:rPr lang="en-NZ" sz="2000" dirty="0"/>
              <a:t>Provides extremely high data availability</a:t>
            </a:r>
          </a:p>
          <a:p>
            <a:pPr fontAlgn="base">
              <a:spcBef>
                <a:spcPts val="1000"/>
              </a:spcBef>
              <a:spcAft>
                <a:spcPct val="0"/>
              </a:spcAft>
              <a:defRPr/>
            </a:pPr>
            <a:r>
              <a:rPr lang="en-NZ" sz="2000" dirty="0"/>
              <a:t>Incurs a substantial write penalty because each write affects two parity blocks</a:t>
            </a:r>
          </a:p>
        </p:txBody>
      </p:sp>
      <p:pic>
        <p:nvPicPr>
          <p:cNvPr id="7" name="Picture 6" descr="f8-2.pdf"/>
          <p:cNvPicPr>
            <a:picLocks noChangeAspect="1"/>
          </p:cNvPicPr>
          <p:nvPr/>
        </p:nvPicPr>
        <p:blipFill>
          <a:blip r:embed="rId3"/>
          <a:srcRect t="68182" b="9091"/>
          <a:stretch>
            <a:fillRect/>
          </a:stretch>
        </p:blipFill>
        <p:spPr>
          <a:xfrm>
            <a:off x="0" y="3505200"/>
            <a:ext cx="9695763" cy="2851766"/>
          </a:xfrm>
          <a:prstGeom prst="rect">
            <a:avLst/>
          </a:prstGeom>
        </p:spPr>
      </p:pic>
      <p:sp>
        <p:nvSpPr>
          <p:cNvPr id="3" name="Footer Placeholder 2"/>
          <p:cNvSpPr>
            <a:spLocks noGrp="1"/>
          </p:cNvSpPr>
          <p:nvPr>
            <p:ph type="ftr" sz="quarter" idx="11"/>
          </p:nvPr>
        </p:nvSpPr>
        <p:spPr>
          <a:xfrm>
            <a:off x="318246" y="6492875"/>
            <a:ext cx="6234953" cy="365125"/>
          </a:xfrm>
        </p:spPr>
        <p:txBody>
          <a:bodyPr/>
          <a:lstStyle/>
          <a:p>
            <a:r>
              <a:rPr lang="en-US"/>
              <a:t>© 2017 Pearson Education, Inc., Hoboken, NJ. </a:t>
            </a:r>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Disk Cache</a:t>
            </a:r>
          </a:p>
        </p:txBody>
      </p:sp>
      <p:sp>
        <p:nvSpPr>
          <p:cNvPr id="3" name="Content Placeholder 2"/>
          <p:cNvSpPr>
            <a:spLocks noGrp="1"/>
          </p:cNvSpPr>
          <p:nvPr>
            <p:ph idx="4294967295"/>
          </p:nvPr>
        </p:nvSpPr>
        <p:spPr>
          <a:xfrm>
            <a:off x="457200" y="1981200"/>
            <a:ext cx="8001000" cy="4191000"/>
          </a:xfrm>
        </p:spPr>
        <p:txBody>
          <a:bodyPr>
            <a:normAutofit/>
          </a:bodyPr>
          <a:lstStyle/>
          <a:p>
            <a:r>
              <a:rPr lang="en-US" sz="1800" i="1" dirty="0"/>
              <a:t>Cache memory </a:t>
            </a:r>
            <a:r>
              <a:rPr lang="en-US" sz="1800" dirty="0"/>
              <a:t> is used to apply to a memory that is smaller and faster than main memory and that is interposed between main memory and the processor</a:t>
            </a:r>
          </a:p>
          <a:p>
            <a:r>
              <a:rPr lang="en-US" sz="1800" dirty="0"/>
              <a:t>Reduces average memory access time by exploiting the principle of locality</a:t>
            </a:r>
          </a:p>
          <a:p>
            <a:r>
              <a:rPr lang="en-US" sz="1800" i="1" dirty="0"/>
              <a:t>Disk cache </a:t>
            </a:r>
            <a:r>
              <a:rPr lang="en-US" sz="1800" dirty="0"/>
              <a:t>is </a:t>
            </a:r>
            <a:r>
              <a:rPr lang="en-US" sz="1800" dirty="0">
                <a:solidFill>
                  <a:srgbClr val="FF0000"/>
                </a:solidFill>
              </a:rPr>
              <a:t>a buffer in main memory </a:t>
            </a:r>
            <a:r>
              <a:rPr lang="en-US" sz="1800" dirty="0"/>
              <a:t>for disk sectors</a:t>
            </a:r>
          </a:p>
          <a:p>
            <a:r>
              <a:rPr lang="en-US" sz="1800" dirty="0"/>
              <a:t>Contains a copy of some of the sectors on the disk</a:t>
            </a:r>
            <a:endParaRPr lang="en-NZ" sz="1800" i="1" dirty="0"/>
          </a:p>
        </p:txBody>
      </p:sp>
      <p:graphicFrame>
        <p:nvGraphicFramePr>
          <p:cNvPr id="4" name="Diagram 3"/>
          <p:cNvGraphicFramePr/>
          <p:nvPr>
            <p:extLst>
              <p:ext uri="{D42A27DB-BD31-4B8C-83A1-F6EECF244321}">
                <p14:modId xmlns:p14="http://schemas.microsoft.com/office/powerpoint/2010/main" val="1353894779"/>
              </p:ext>
            </p:extLst>
          </p:nvPr>
        </p:nvGraphicFramePr>
        <p:xfrm>
          <a:off x="914400" y="4419600"/>
          <a:ext cx="7467600" cy="208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996953" cy="365125"/>
          </a:xfrm>
        </p:spPr>
        <p:txBody>
          <a:bodyPr/>
          <a:lstStyle/>
          <a:p>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Least Recently Used </a:t>
            </a:r>
            <a:b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b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(LRU)</a:t>
            </a:r>
          </a:p>
        </p:txBody>
      </p:sp>
      <p:sp>
        <p:nvSpPr>
          <p:cNvPr id="3" name="Content Placeholder 2"/>
          <p:cNvSpPr>
            <a:spLocks noGrp="1"/>
          </p:cNvSpPr>
          <p:nvPr>
            <p:ph idx="4294967295"/>
          </p:nvPr>
        </p:nvSpPr>
        <p:spPr>
          <a:xfrm>
            <a:off x="685800" y="2286000"/>
            <a:ext cx="7772400" cy="3962400"/>
          </a:xfrm>
        </p:spPr>
        <p:txBody>
          <a:bodyPr/>
          <a:lstStyle/>
          <a:p>
            <a:r>
              <a:rPr lang="en-US" dirty="0"/>
              <a:t>Most commonly used algorithm that deals with the design issue of replacement strategy</a:t>
            </a:r>
          </a:p>
          <a:p>
            <a:r>
              <a:rPr lang="en-US" dirty="0"/>
              <a:t>The block that has been in the cache the longest with no reference to it is replaced</a:t>
            </a:r>
          </a:p>
          <a:p>
            <a:r>
              <a:rPr lang="en-US" dirty="0"/>
              <a:t>A stack of pointers reference the cache</a:t>
            </a:r>
          </a:p>
          <a:p>
            <a:pPr lvl="1"/>
            <a:r>
              <a:rPr lang="en-US" dirty="0"/>
              <a:t>Most recently referenced block is on the top of the stack</a:t>
            </a:r>
          </a:p>
          <a:p>
            <a:pPr lvl="1"/>
            <a:r>
              <a:rPr lang="en-US" dirty="0"/>
              <a:t>When a block is referenced or brought into the cache, it is placed on the top of the stack</a:t>
            </a:r>
          </a:p>
          <a:p>
            <a:endParaRPr lang="en-US" dirty="0"/>
          </a:p>
        </p:txBody>
      </p:sp>
      <p:sp>
        <p:nvSpPr>
          <p:cNvPr id="5" name="Footer Placeholder 4"/>
          <p:cNvSpPr>
            <a:spLocks noGrp="1"/>
          </p:cNvSpPr>
          <p:nvPr>
            <p:ph type="ftr" sz="quarter" idx="11"/>
          </p:nvPr>
        </p:nvSpPr>
        <p:spPr>
          <a:xfrm>
            <a:off x="318246" y="6492875"/>
            <a:ext cx="63111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Least Frequently Used (LFU)</a:t>
            </a:r>
          </a:p>
        </p:txBody>
      </p:sp>
      <p:sp>
        <p:nvSpPr>
          <p:cNvPr id="3" name="Content Placeholder 2"/>
          <p:cNvSpPr>
            <a:spLocks noGrp="1"/>
          </p:cNvSpPr>
          <p:nvPr>
            <p:ph idx="4294967295"/>
          </p:nvPr>
        </p:nvSpPr>
        <p:spPr>
          <a:xfrm>
            <a:off x="685800" y="2286000"/>
            <a:ext cx="7848600" cy="3840163"/>
          </a:xfrm>
        </p:spPr>
        <p:txBody>
          <a:bodyPr/>
          <a:lstStyle/>
          <a:p>
            <a:pPr>
              <a:buClr>
                <a:srgbClr val="660066"/>
              </a:buClr>
            </a:pPr>
            <a:r>
              <a:rPr lang="en-US" dirty="0"/>
              <a:t>The block that has experienced the fewest references is replaced</a:t>
            </a:r>
          </a:p>
          <a:p>
            <a:pPr>
              <a:buClr>
                <a:srgbClr val="660066"/>
              </a:buClr>
            </a:pPr>
            <a:r>
              <a:rPr lang="en-US" dirty="0"/>
              <a:t>A counter is associated with each block</a:t>
            </a:r>
          </a:p>
          <a:p>
            <a:pPr>
              <a:buClr>
                <a:srgbClr val="660066"/>
              </a:buClr>
            </a:pPr>
            <a:r>
              <a:rPr lang="en-US" dirty="0"/>
              <a:t>Counter is incremented each time block is accessed</a:t>
            </a:r>
          </a:p>
          <a:p>
            <a:pPr>
              <a:buClr>
                <a:srgbClr val="660066"/>
              </a:buClr>
            </a:pPr>
            <a:r>
              <a:rPr lang="en-NZ" dirty="0"/>
              <a:t>When replacement is required, the block with the smallest count is selected</a:t>
            </a:r>
            <a:endParaRPr lang="en-US" dirty="0"/>
          </a:p>
        </p:txBody>
      </p:sp>
      <p:sp>
        <p:nvSpPr>
          <p:cNvPr id="4" name="Footer Placeholder 3"/>
          <p:cNvSpPr>
            <a:spLocks noGrp="1"/>
          </p:cNvSpPr>
          <p:nvPr>
            <p:ph type="ftr" sz="quarter" idx="11"/>
          </p:nvPr>
        </p:nvSpPr>
        <p:spPr>
          <a:xfrm>
            <a:off x="318246" y="6492875"/>
            <a:ext cx="6539753" cy="365125"/>
          </a:xfrm>
        </p:spPr>
        <p:txBody>
          <a:bodyPr/>
          <a:lstStyle/>
          <a:p>
            <a:r>
              <a:rPr lang="en-US" dirty="0"/>
              <a:t>© 2017 Pearson Education, Inc., Hoboken, NJ. All rights reserved.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9.pdf"/>
          <p:cNvPicPr>
            <a:picLocks noChangeAspect="1"/>
          </p:cNvPicPr>
          <p:nvPr/>
        </p:nvPicPr>
        <p:blipFill>
          <a:blip r:embed="rId3"/>
          <a:stretch>
            <a:fillRect/>
          </a:stretch>
        </p:blipFill>
        <p:spPr>
          <a:xfrm>
            <a:off x="-152400" y="228600"/>
            <a:ext cx="9170894" cy="5562600"/>
          </a:xfrm>
          <a:prstGeom prst="rect">
            <a:avLst/>
          </a:prstGeom>
        </p:spPr>
      </p:pic>
      <p:sp>
        <p:nvSpPr>
          <p:cNvPr id="2" name="Footer Placeholder 1"/>
          <p:cNvSpPr>
            <a:spLocks noGrp="1"/>
          </p:cNvSpPr>
          <p:nvPr>
            <p:ph type="ftr" sz="quarter" idx="11"/>
          </p:nvPr>
        </p:nvSpPr>
        <p:spPr>
          <a:xfrm>
            <a:off x="318246" y="6492875"/>
            <a:ext cx="5549153" cy="365125"/>
          </a:xfrm>
        </p:spPr>
        <p:txBody>
          <a:bodyPr/>
          <a:lstStyle/>
          <a:p>
            <a:r>
              <a:rPr lang="en-US"/>
              <a:t>© 2017 Pearson Education, Inc., Hoboken, NJ. </a:t>
            </a:r>
            <a:r>
              <a:rPr lang="en-US" dirty="0"/>
              <a:t>All rights reserved.</a:t>
            </a:r>
          </a:p>
        </p:txBody>
      </p:sp>
      <p:sp>
        <p:nvSpPr>
          <p:cNvPr id="3" name="Rectangle 2">
            <a:extLst>
              <a:ext uri="{FF2B5EF4-FFF2-40B4-BE49-F238E27FC236}">
                <a16:creationId xmlns:a16="http://schemas.microsoft.com/office/drawing/2014/main" id="{8A6F3D52-4380-4EE3-B07F-1FFF59D2870B}"/>
              </a:ext>
            </a:extLst>
          </p:cNvPr>
          <p:cNvSpPr/>
          <p:nvPr/>
        </p:nvSpPr>
        <p:spPr>
          <a:xfrm>
            <a:off x="685800" y="5410200"/>
            <a:ext cx="7467600" cy="646331"/>
          </a:xfrm>
          <a:prstGeom prst="rect">
            <a:avLst/>
          </a:prstGeom>
        </p:spPr>
        <p:txBody>
          <a:bodyPr wrap="square">
            <a:spAutoFit/>
          </a:bodyPr>
          <a:lstStyle/>
          <a:p>
            <a:r>
              <a:rPr lang="en-US" dirty="0"/>
              <a:t>To overcome </a:t>
            </a:r>
            <a:r>
              <a:rPr lang="en-US" dirty="0" err="1"/>
              <a:t>th</a:t>
            </a:r>
            <a:r>
              <a:rPr lang="tr-TR" dirty="0"/>
              <a:t>e</a:t>
            </a:r>
            <a:r>
              <a:rPr lang="en-US" dirty="0"/>
              <a:t> difficulty with LFU, a technique known as frequency-based</a:t>
            </a:r>
            <a:r>
              <a:rPr lang="tr-TR" dirty="0"/>
              <a:t> </a:t>
            </a:r>
            <a:r>
              <a:rPr lang="en-US" dirty="0"/>
              <a:t>replacement is proposed in [ROBI90].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Organization of the I/O Function</a:t>
            </a:r>
            <a:endParaRPr lang="en-US" dirty="0">
              <a:ln w="12700">
                <a:solidFill>
                  <a:schemeClr val="accent1">
                    <a:lumMod val="50000"/>
                  </a:schemeClr>
                </a:solidFill>
                <a:prstDash val="solid"/>
              </a:ln>
              <a:solidFill>
                <a:srgbClr val="660066"/>
              </a:solidFill>
            </a:endParaRPr>
          </a:p>
        </p:txBody>
      </p:sp>
      <p:sp>
        <p:nvSpPr>
          <p:cNvPr id="8" name="Content Placeholder 7"/>
          <p:cNvSpPr>
            <a:spLocks noGrp="1"/>
          </p:cNvSpPr>
          <p:nvPr>
            <p:ph sz="half" idx="14"/>
          </p:nvPr>
        </p:nvSpPr>
        <p:spPr>
          <a:xfrm>
            <a:off x="457200" y="2057400"/>
            <a:ext cx="8153400" cy="4495800"/>
          </a:xfrm>
        </p:spPr>
        <p:txBody>
          <a:bodyPr>
            <a:normAutofit fontScale="92500" lnSpcReduction="20000"/>
          </a:bodyPr>
          <a:lstStyle/>
          <a:p>
            <a:pPr>
              <a:buClr>
                <a:srgbClr val="660066"/>
              </a:buClr>
            </a:pPr>
            <a:r>
              <a:rPr lang="en-US" sz="2378" dirty="0"/>
              <a:t>Three techniques for performing I/O are:</a:t>
            </a:r>
          </a:p>
          <a:p>
            <a:pPr>
              <a:buClr>
                <a:srgbClr val="660066"/>
              </a:buClr>
            </a:pPr>
            <a:r>
              <a:rPr lang="en-US" sz="2162" b="1" dirty="0"/>
              <a:t>Programmed I/O</a:t>
            </a:r>
          </a:p>
          <a:p>
            <a:pPr lvl="1">
              <a:buClr>
                <a:srgbClr val="660066"/>
              </a:buClr>
            </a:pPr>
            <a:r>
              <a:rPr lang="en-US" dirty="0"/>
              <a:t>The processor issues an I/O command on behalf of a process to an I/O module; that process then busy waits for the operation to be completed before proceeding</a:t>
            </a:r>
          </a:p>
          <a:p>
            <a:pPr>
              <a:buClr>
                <a:srgbClr val="660066"/>
              </a:buClr>
            </a:pPr>
            <a:r>
              <a:rPr lang="en-US" sz="2162" b="1" dirty="0"/>
              <a:t>Interrupt-driven I/O</a:t>
            </a:r>
          </a:p>
          <a:p>
            <a:pPr lvl="1">
              <a:buClr>
                <a:srgbClr val="660066"/>
              </a:buClr>
            </a:pPr>
            <a:r>
              <a:rPr lang="en-US" dirty="0"/>
              <a:t>The processor issues an I/O command on behalf of a process</a:t>
            </a:r>
          </a:p>
          <a:p>
            <a:pPr lvl="2">
              <a:buClr>
                <a:srgbClr val="660066"/>
              </a:buClr>
            </a:pPr>
            <a:r>
              <a:rPr lang="en-US" dirty="0"/>
              <a:t>If non-blocking – processor continues to execute instructions from the process that issued the I/O command</a:t>
            </a:r>
          </a:p>
          <a:p>
            <a:pPr lvl="2">
              <a:buClr>
                <a:srgbClr val="660066"/>
              </a:buClr>
            </a:pPr>
            <a:r>
              <a:rPr lang="en-US" dirty="0"/>
              <a:t>If blocking – the next instruction the processor executes is from the OS, which will put the current process in a blocked state and schedule another process</a:t>
            </a:r>
          </a:p>
          <a:p>
            <a:pPr>
              <a:buClr>
                <a:srgbClr val="660066"/>
              </a:buClr>
            </a:pPr>
            <a:r>
              <a:rPr lang="en-US" sz="2162" b="1" dirty="0"/>
              <a:t>Direct Memory Access (DMA)</a:t>
            </a:r>
          </a:p>
          <a:p>
            <a:pPr lvl="2">
              <a:buClr>
                <a:srgbClr val="660066"/>
              </a:buClr>
            </a:pPr>
            <a:r>
              <a:rPr lang="en-US" dirty="0"/>
              <a:t>A DMA module controls the exchange of data between main memory and an I/O module</a:t>
            </a:r>
          </a:p>
        </p:txBody>
      </p:sp>
      <p:sp>
        <p:nvSpPr>
          <p:cNvPr id="2" name="Footer Placeholder 1"/>
          <p:cNvSpPr>
            <a:spLocks noGrp="1"/>
          </p:cNvSpPr>
          <p:nvPr>
            <p:ph type="ftr" sz="quarter" idx="11"/>
          </p:nvPr>
        </p:nvSpPr>
        <p:spPr>
          <a:xfrm>
            <a:off x="318246" y="6492875"/>
            <a:ext cx="6539753" cy="365125"/>
          </a:xfrm>
        </p:spPr>
        <p:txBody>
          <a:bodyPr/>
          <a:lstStyle/>
          <a:p>
            <a:r>
              <a:rPr lang="en-US" dirty="0"/>
              <a:t>© 2017 Pearson Education, Inc., Hoboken, NJ. All rights reserved.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0.pdf"/>
          <p:cNvPicPr>
            <a:picLocks noChangeAspect="1"/>
          </p:cNvPicPr>
          <p:nvPr/>
        </p:nvPicPr>
        <p:blipFill>
          <a:blip r:embed="rId3"/>
          <a:stretch>
            <a:fillRect/>
          </a:stretch>
        </p:blipFill>
        <p:spPr>
          <a:xfrm>
            <a:off x="-457200" y="0"/>
            <a:ext cx="9601200" cy="7419109"/>
          </a:xfrm>
          <a:prstGeom prst="rect">
            <a:avLst/>
          </a:prstGeom>
        </p:spPr>
      </p:pic>
      <p:sp>
        <p:nvSpPr>
          <p:cNvPr id="2" name="Footer Placeholder 1"/>
          <p:cNvSpPr>
            <a:spLocks noGrp="1"/>
          </p:cNvSpPr>
          <p:nvPr>
            <p:ph type="ftr" sz="quarter" idx="11"/>
          </p:nvPr>
        </p:nvSpPr>
        <p:spPr>
          <a:xfrm>
            <a:off x="318246" y="6492875"/>
            <a:ext cx="52443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1.pdf"/>
          <p:cNvPicPr>
            <a:picLocks noChangeAspect="1"/>
          </p:cNvPicPr>
          <p:nvPr/>
        </p:nvPicPr>
        <p:blipFill>
          <a:blip r:embed="rId3"/>
          <a:stretch>
            <a:fillRect/>
          </a:stretch>
        </p:blipFill>
        <p:spPr>
          <a:xfrm>
            <a:off x="134470" y="0"/>
            <a:ext cx="8875059"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l="17647" t="16364" r="24706" b="31818"/>
          <a:stretch>
            <a:fillRect/>
          </a:stretch>
        </p:blipFill>
        <p:spPr>
          <a:xfrm>
            <a:off x="381000" y="609600"/>
            <a:ext cx="8305800" cy="3581400"/>
          </a:xfrm>
          <a:prstGeom prst="rect">
            <a:avLst/>
          </a:prstGeom>
        </p:spPr>
      </p:pic>
      <p:sp>
        <p:nvSpPr>
          <p:cNvPr id="2" name="Footer Placeholder 1"/>
          <p:cNvSpPr>
            <a:spLocks noGrp="1"/>
          </p:cNvSpPr>
          <p:nvPr>
            <p:ph type="ftr" sz="quarter" idx="11"/>
          </p:nvPr>
        </p:nvSpPr>
        <p:spPr>
          <a:xfrm>
            <a:off x="318246" y="6492875"/>
            <a:ext cx="5472953" cy="365125"/>
          </a:xfrm>
        </p:spPr>
        <p:txBody>
          <a:bodyPr/>
          <a:lstStyle/>
          <a:p>
            <a:r>
              <a:rPr lang="en-US" dirty="0"/>
              <a:t>© 2017 Pearson Education, Inc., Hoboken, NJ. All rights reserved.</a:t>
            </a:r>
          </a:p>
        </p:txBody>
      </p:sp>
      <p:sp>
        <p:nvSpPr>
          <p:cNvPr id="3" name="Rectangle 2">
            <a:extLst>
              <a:ext uri="{FF2B5EF4-FFF2-40B4-BE49-F238E27FC236}">
                <a16:creationId xmlns:a16="http://schemas.microsoft.com/office/drawing/2014/main" id="{663C0EEF-9957-4913-A5CC-98EF839A3387}"/>
              </a:ext>
            </a:extLst>
          </p:cNvPr>
          <p:cNvSpPr/>
          <p:nvPr/>
        </p:nvSpPr>
        <p:spPr>
          <a:xfrm>
            <a:off x="381000" y="4367113"/>
            <a:ext cx="8597154" cy="2308324"/>
          </a:xfrm>
          <a:prstGeom prst="rect">
            <a:avLst/>
          </a:prstGeom>
        </p:spPr>
        <p:txBody>
          <a:bodyPr wrap="square">
            <a:spAutoFit/>
          </a:bodyPr>
          <a:lstStyle/>
          <a:p>
            <a:r>
              <a:rPr lang="en-US" sz="1400" dirty="0"/>
              <a:t>In UNIX, each individual I/O device is associated with a special file. These are managed</a:t>
            </a:r>
            <a:r>
              <a:rPr lang="tr-TR" sz="1400" dirty="0"/>
              <a:t> </a:t>
            </a:r>
            <a:r>
              <a:rPr lang="en-US" sz="1400" dirty="0"/>
              <a:t>by the file system and are read and written in the same manner as user data</a:t>
            </a:r>
            <a:r>
              <a:rPr lang="tr-TR" sz="1400" dirty="0"/>
              <a:t> </a:t>
            </a:r>
            <a:r>
              <a:rPr lang="en-US" sz="1400" dirty="0"/>
              <a:t>files. This provides a clean, uniform interface to users and processes. To read from</a:t>
            </a:r>
            <a:r>
              <a:rPr lang="tr-TR" sz="1400" dirty="0"/>
              <a:t> </a:t>
            </a:r>
            <a:r>
              <a:rPr lang="en-US" sz="1400" dirty="0"/>
              <a:t>or write to a device, read and write requests are made for the special file associated</a:t>
            </a:r>
            <a:r>
              <a:rPr lang="tr-TR" sz="1400" dirty="0"/>
              <a:t> </a:t>
            </a:r>
            <a:r>
              <a:rPr lang="en-US" sz="1400" dirty="0"/>
              <a:t>with the device.</a:t>
            </a:r>
            <a:endParaRPr lang="tr-TR" sz="1400" dirty="0"/>
          </a:p>
          <a:p>
            <a:endParaRPr lang="tr-TR" sz="1400" dirty="0"/>
          </a:p>
          <a:p>
            <a:r>
              <a:rPr lang="en-US" sz="1400" dirty="0"/>
              <a:t>There are two types of I/O in UNIX: buffered and unbuffered. Buffered I/O</a:t>
            </a:r>
            <a:r>
              <a:rPr lang="tr-TR" sz="1400" dirty="0"/>
              <a:t> </a:t>
            </a:r>
            <a:r>
              <a:rPr lang="en-US" sz="1400" dirty="0"/>
              <a:t>passes through system buffers, whereas unbuffered I/O typically involves the DMA</a:t>
            </a:r>
            <a:r>
              <a:rPr lang="tr-TR" sz="1400" dirty="0"/>
              <a:t> </a:t>
            </a:r>
            <a:r>
              <a:rPr lang="en-US" sz="1400" dirty="0"/>
              <a:t>facility, with the transfer taking place directly between the I/O module and the</a:t>
            </a:r>
            <a:r>
              <a:rPr lang="tr-TR" sz="1400" dirty="0"/>
              <a:t> </a:t>
            </a:r>
            <a:r>
              <a:rPr lang="en-US" sz="1400" dirty="0"/>
              <a:t>process I/O area. For buffered I/O, two types of buffers are used: system buffer</a:t>
            </a:r>
          </a:p>
          <a:p>
            <a:r>
              <a:rPr lang="en-US" sz="1400" dirty="0"/>
              <a:t>caches and character queues.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spcAft>
                <a:spcPct val="0"/>
              </a:spcAft>
            </a:pPr>
            <a:r>
              <a:rPr lang="en-US" sz="5400" dirty="0">
                <a:solidFill>
                  <a:srgbClr val="660066"/>
                </a:solidFill>
              </a:rPr>
              <a:t>UNIX Buffer Cache</a:t>
            </a:r>
          </a:p>
        </p:txBody>
      </p:sp>
      <p:sp>
        <p:nvSpPr>
          <p:cNvPr id="5" name="Content Placeholder 4"/>
          <p:cNvSpPr>
            <a:spLocks noGrp="1"/>
          </p:cNvSpPr>
          <p:nvPr>
            <p:ph idx="4294967295"/>
          </p:nvPr>
        </p:nvSpPr>
        <p:spPr>
          <a:xfrm>
            <a:off x="533400" y="2133600"/>
            <a:ext cx="8077200" cy="4343400"/>
          </a:xfrm>
        </p:spPr>
        <p:txBody>
          <a:bodyPr>
            <a:normAutofit fontScale="92500" lnSpcReduction="20000"/>
          </a:bodyPr>
          <a:lstStyle/>
          <a:p>
            <a:r>
              <a:rPr lang="en-NZ" sz="2200" dirty="0"/>
              <a:t>Is essentially a disk cache</a:t>
            </a:r>
          </a:p>
          <a:p>
            <a:pPr lvl="2"/>
            <a:r>
              <a:rPr lang="en-NZ" dirty="0"/>
              <a:t>I/O operations with disk are handled through the buffer cache</a:t>
            </a:r>
          </a:p>
          <a:p>
            <a:r>
              <a:rPr lang="en-NZ" sz="2200" dirty="0"/>
              <a:t>The data transfer between the buffer cache and the user process space always occurs using DMA</a:t>
            </a:r>
          </a:p>
          <a:p>
            <a:pPr lvl="2"/>
            <a:r>
              <a:rPr lang="en-NZ" dirty="0"/>
              <a:t>Does not use up any processor cycles </a:t>
            </a:r>
          </a:p>
          <a:p>
            <a:pPr lvl="2"/>
            <a:r>
              <a:rPr lang="en-NZ" dirty="0"/>
              <a:t>Does consume bus cycles</a:t>
            </a:r>
          </a:p>
          <a:p>
            <a:pPr marL="282575" lvl="2">
              <a:spcBef>
                <a:spcPts val="1800"/>
              </a:spcBef>
            </a:pPr>
            <a:r>
              <a:rPr lang="en-NZ" sz="2200" dirty="0"/>
              <a:t>Three lists are maintained:</a:t>
            </a:r>
          </a:p>
          <a:p>
            <a:pPr marL="847725" lvl="4"/>
            <a:r>
              <a:rPr lang="en-NZ" sz="2200" dirty="0"/>
              <a:t>Free list</a:t>
            </a:r>
          </a:p>
          <a:p>
            <a:pPr lvl="3"/>
            <a:r>
              <a:rPr lang="en-NZ" sz="1765" dirty="0"/>
              <a:t>List of all slots in the cache that are available for allocation</a:t>
            </a:r>
          </a:p>
          <a:p>
            <a:pPr marL="847725" lvl="4"/>
            <a:r>
              <a:rPr lang="en-NZ" sz="2162" dirty="0"/>
              <a:t>Device list</a:t>
            </a:r>
          </a:p>
          <a:p>
            <a:pPr lvl="3"/>
            <a:r>
              <a:rPr lang="en-NZ" sz="1730" dirty="0"/>
              <a:t>List of all buffers currently associated with each disk</a:t>
            </a:r>
          </a:p>
          <a:p>
            <a:pPr marL="847725" lvl="4"/>
            <a:r>
              <a:rPr lang="en-NZ" sz="2143" dirty="0"/>
              <a:t>Driver I/O queue</a:t>
            </a:r>
          </a:p>
          <a:p>
            <a:pPr lvl="3"/>
            <a:r>
              <a:rPr lang="en-NZ" sz="1677" dirty="0"/>
              <a:t>List of buffers that are actually undergoing or waiting for I/O on a particular device</a:t>
            </a:r>
          </a:p>
        </p:txBody>
      </p:sp>
      <p:sp>
        <p:nvSpPr>
          <p:cNvPr id="3" name="Footer Placeholder 2"/>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3.pdf"/>
          <p:cNvPicPr>
            <a:picLocks noChangeAspect="1"/>
          </p:cNvPicPr>
          <p:nvPr/>
        </p:nvPicPr>
        <p:blipFill>
          <a:blip r:embed="rId3"/>
          <a:srcRect l="14118" t="17273" r="15294" b="27273"/>
          <a:stretch>
            <a:fillRect/>
          </a:stretch>
        </p:blipFill>
        <p:spPr>
          <a:xfrm>
            <a:off x="1219200" y="533400"/>
            <a:ext cx="5954727" cy="6054069"/>
          </a:xfrm>
          <a:prstGeom prst="rect">
            <a:avLst/>
          </a:prstGeom>
        </p:spPr>
      </p:pic>
      <p:sp>
        <p:nvSpPr>
          <p:cNvPr id="3" name="Footer Placeholder 2"/>
          <p:cNvSpPr>
            <a:spLocks noGrp="1"/>
          </p:cNvSpPr>
          <p:nvPr>
            <p:ph type="ftr" sz="quarter" idx="11"/>
          </p:nvPr>
        </p:nvSpPr>
        <p:spPr>
          <a:xfrm>
            <a:off x="318247" y="6492875"/>
            <a:ext cx="6855680" cy="365125"/>
          </a:xfrm>
        </p:spPr>
        <p:txBody>
          <a:bodyPr/>
          <a:lstStyle/>
          <a:p>
            <a:r>
              <a:rPr lang="en-US"/>
              <a:t>© 2017 Pearson Education, Inc., Hoboken, NJ. All rights reserved.</a:t>
            </a:r>
            <a:endParaRPr lang="en-US" dirty="0"/>
          </a:p>
        </p:txBody>
      </p:sp>
    </p:spTree>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323041"/>
          </a:xfrm>
        </p:spPr>
        <p:txBody>
          <a:bodyPr/>
          <a:lstStyle/>
          <a:p>
            <a:pPr algn="ctr"/>
            <a:r>
              <a:rPr lang="en-NZ" dirty="0">
                <a:ln>
                  <a:solidFill>
                    <a:schemeClr val="accent1">
                      <a:lumMod val="75000"/>
                    </a:schemeClr>
                  </a:solidFill>
                </a:ln>
                <a:solidFill>
                  <a:srgbClr val="660066"/>
                </a:solidFill>
              </a:rPr>
              <a:t>Character Queue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83253974"/>
              </p:ext>
            </p:extLst>
          </p:nvPr>
        </p:nvGraphicFramePr>
        <p:xfrm>
          <a:off x="609600" y="2209800"/>
          <a:ext cx="792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5930153" cy="365125"/>
          </a:xfrm>
        </p:spPr>
        <p:txBody>
          <a:bodyPr/>
          <a:lstStyle/>
          <a:p>
            <a:r>
              <a:rPr lang="en-US" dirty="0"/>
              <a:t>© 2017 Pearson Education, Inc., Hoboken, NJ. All rights reserved.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24400" cy="1323041"/>
          </a:xfrm>
        </p:spPr>
        <p:txBody>
          <a:bodyPr/>
          <a:lstStyle/>
          <a:p>
            <a:r>
              <a:rPr lang="en-NZ" dirty="0">
                <a:ln>
                  <a:solidFill>
                    <a:schemeClr val="accent1">
                      <a:lumMod val="75000"/>
                    </a:schemeClr>
                  </a:solidFill>
                </a:ln>
                <a:solidFill>
                  <a:srgbClr val="660066"/>
                </a:solidFill>
              </a:rPr>
              <a:t>Unbuffered I/O</a:t>
            </a:r>
          </a:p>
        </p:txBody>
      </p:sp>
      <p:sp>
        <p:nvSpPr>
          <p:cNvPr id="3" name="Content Placeholder 2"/>
          <p:cNvSpPr>
            <a:spLocks noGrp="1"/>
          </p:cNvSpPr>
          <p:nvPr>
            <p:ph idx="4294967295"/>
          </p:nvPr>
        </p:nvSpPr>
        <p:spPr>
          <a:xfrm>
            <a:off x="533400" y="2209800"/>
            <a:ext cx="8001000" cy="4114800"/>
          </a:xfrm>
        </p:spPr>
        <p:txBody>
          <a:bodyPr/>
          <a:lstStyle/>
          <a:p>
            <a:pPr>
              <a:buClr>
                <a:srgbClr val="660066"/>
              </a:buClr>
            </a:pPr>
            <a:r>
              <a:rPr lang="en-NZ" dirty="0"/>
              <a:t>Is simply DMA between device and process space</a:t>
            </a:r>
          </a:p>
          <a:p>
            <a:pPr>
              <a:buClr>
                <a:srgbClr val="660066"/>
              </a:buClr>
            </a:pPr>
            <a:r>
              <a:rPr lang="en-NZ" dirty="0"/>
              <a:t>Is always the fastest method for a process to perform I/O</a:t>
            </a:r>
          </a:p>
          <a:p>
            <a:pPr>
              <a:buClr>
                <a:srgbClr val="660066"/>
              </a:buClr>
            </a:pPr>
            <a:r>
              <a:rPr lang="en-NZ" dirty="0"/>
              <a:t>Process is locked in main memory and cannot be swapped out</a:t>
            </a:r>
          </a:p>
          <a:p>
            <a:pPr>
              <a:buClr>
                <a:srgbClr val="660066"/>
              </a:buClr>
            </a:pPr>
            <a:r>
              <a:rPr lang="en-NZ" dirty="0"/>
              <a:t>I/O device is tied up with the process for the                               duration of the transfer making it unavailable                                          for other processes</a:t>
            </a:r>
          </a:p>
        </p:txBody>
      </p:sp>
      <p:sp>
        <p:nvSpPr>
          <p:cNvPr id="5" name="Footer Placeholder 4"/>
          <p:cNvSpPr>
            <a:spLocks noGrp="1"/>
          </p:cNvSpPr>
          <p:nvPr>
            <p:ph type="ftr" sz="quarter" idx="11"/>
          </p:nvPr>
        </p:nvSpPr>
        <p:spPr>
          <a:xfrm>
            <a:off x="318246" y="6492875"/>
            <a:ext cx="73017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1358" y="1048308"/>
            <a:ext cx="8514041" cy="4514292"/>
          </a:xfrm>
          <a:prstGeom prst="rect">
            <a:avLst/>
          </a:prstGeom>
        </p:spPr>
      </p:pic>
      <p:sp>
        <p:nvSpPr>
          <p:cNvPr id="5" name="TextBox 4"/>
          <p:cNvSpPr txBox="1"/>
          <p:nvPr/>
        </p:nvSpPr>
        <p:spPr>
          <a:xfrm>
            <a:off x="304800" y="6003125"/>
            <a:ext cx="8534400" cy="646331"/>
          </a:xfrm>
          <a:prstGeom prst="rect">
            <a:avLst/>
          </a:prstGeom>
          <a:noFill/>
        </p:spPr>
        <p:txBody>
          <a:bodyPr wrap="square" rtlCol="0">
            <a:spAutoFit/>
          </a:bodyPr>
          <a:lstStyle/>
          <a:p>
            <a:pPr algn="ctr"/>
            <a:r>
              <a:rPr lang="en-US" b="1" dirty="0">
                <a:latin typeface="+mj-lt"/>
              </a:rPr>
              <a:t>Table 11.5 Device I/O in UNIX</a:t>
            </a:r>
            <a:r>
              <a:rPr lang="tr-TR" b="1" dirty="0">
                <a:latin typeface="+mj-lt"/>
              </a:rPr>
              <a:t>  : </a:t>
            </a:r>
            <a:r>
              <a:rPr lang="en-US" dirty="0"/>
              <a:t>shows the types of I/O suited to each type of device</a:t>
            </a:r>
            <a:r>
              <a:rPr lang="en-US" dirty="0">
                <a:latin typeface="+mj-lt"/>
              </a:rPr>
              <a:t> </a:t>
            </a:r>
          </a:p>
        </p:txBody>
      </p:sp>
      <p:sp>
        <p:nvSpPr>
          <p:cNvPr id="2" name="Footer Placeholder 1"/>
          <p:cNvSpPr>
            <a:spLocks noGrp="1"/>
          </p:cNvSpPr>
          <p:nvPr>
            <p:ph type="ftr" sz="quarter" idx="11"/>
          </p:nvPr>
        </p:nvSpPr>
        <p:spPr>
          <a:xfrm>
            <a:off x="318246" y="6492875"/>
            <a:ext cx="6463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824788" cy="1295400"/>
          </a:xfrm>
        </p:spPr>
        <p:txBody>
          <a:bodyPr/>
          <a:lstStyle/>
          <a:p>
            <a:pPr algn="l"/>
            <a:r>
              <a:rPr lang="en-US" dirty="0">
                <a:ln>
                  <a:solidFill>
                    <a:schemeClr val="accent1">
                      <a:lumMod val="75000"/>
                    </a:schemeClr>
                  </a:solidFill>
                </a:ln>
                <a:solidFill>
                  <a:srgbClr val="660066"/>
                </a:solidFill>
              </a:rPr>
              <a:t>Linux I/O</a:t>
            </a:r>
          </a:p>
        </p:txBody>
      </p:sp>
      <p:sp>
        <p:nvSpPr>
          <p:cNvPr id="3" name="Content Placeholder 2"/>
          <p:cNvSpPr>
            <a:spLocks noGrp="1"/>
          </p:cNvSpPr>
          <p:nvPr>
            <p:ph idx="4294967295"/>
          </p:nvPr>
        </p:nvSpPr>
        <p:spPr>
          <a:xfrm>
            <a:off x="533400" y="2209800"/>
            <a:ext cx="8001000" cy="4038600"/>
          </a:xfrm>
        </p:spPr>
        <p:txBody>
          <a:bodyPr/>
          <a:lstStyle/>
          <a:p>
            <a:pPr>
              <a:buClr>
                <a:srgbClr val="660066"/>
              </a:buClr>
            </a:pPr>
            <a:r>
              <a:rPr lang="en-US" dirty="0"/>
              <a:t>Very similar to other UNIX implementation</a:t>
            </a:r>
          </a:p>
          <a:p>
            <a:pPr>
              <a:buClr>
                <a:srgbClr val="660066"/>
              </a:buClr>
            </a:pPr>
            <a:r>
              <a:rPr lang="en-US" dirty="0"/>
              <a:t>Associates a special file with each I/O device driver</a:t>
            </a:r>
          </a:p>
          <a:p>
            <a:pPr>
              <a:buClr>
                <a:srgbClr val="660066"/>
              </a:buClr>
            </a:pPr>
            <a:r>
              <a:rPr lang="en-US" dirty="0"/>
              <a:t>Block, character, and network devices are recognized</a:t>
            </a:r>
          </a:p>
          <a:p>
            <a:pPr>
              <a:buClr>
                <a:srgbClr val="660066"/>
              </a:buClr>
            </a:pPr>
            <a:r>
              <a:rPr lang="en-US" dirty="0"/>
              <a:t>Default disk scheduler in Linux 2.4 is the Linux Elevator</a:t>
            </a:r>
          </a:p>
        </p:txBody>
      </p:sp>
      <p:graphicFrame>
        <p:nvGraphicFramePr>
          <p:cNvPr id="4" name="Diagram 3"/>
          <p:cNvGraphicFramePr/>
          <p:nvPr>
            <p:extLst>
              <p:ext uri="{D42A27DB-BD31-4B8C-83A1-F6EECF244321}">
                <p14:modId xmlns:p14="http://schemas.microsoft.com/office/powerpoint/2010/main" val="986622563"/>
              </p:ext>
            </p:extLst>
          </p:nvPr>
        </p:nvGraphicFramePr>
        <p:xfrm>
          <a:off x="1524000" y="4343400"/>
          <a:ext cx="6096000" cy="218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824788" cy="1295400"/>
          </a:xfrm>
        </p:spPr>
        <p:txBody>
          <a:bodyPr/>
          <a:lstStyle/>
          <a:p>
            <a:pPr algn="l"/>
            <a:r>
              <a:rPr lang="en-US" dirty="0">
                <a:ln>
                  <a:solidFill>
                    <a:schemeClr val="accent1">
                      <a:lumMod val="75000"/>
                    </a:schemeClr>
                  </a:solidFill>
                </a:ln>
                <a:solidFill>
                  <a:srgbClr val="660066"/>
                </a:solidFill>
              </a:rPr>
              <a:t>The Elevator Scheduler</a:t>
            </a:r>
          </a:p>
        </p:txBody>
      </p:sp>
      <p:sp>
        <p:nvSpPr>
          <p:cNvPr id="3" name="Content Placeholder 2"/>
          <p:cNvSpPr>
            <a:spLocks noGrp="1"/>
          </p:cNvSpPr>
          <p:nvPr>
            <p:ph idx="4294967295"/>
          </p:nvPr>
        </p:nvSpPr>
        <p:spPr>
          <a:xfrm>
            <a:off x="533400" y="2209800"/>
            <a:ext cx="8001000" cy="4038600"/>
          </a:xfrm>
        </p:spPr>
        <p:txBody>
          <a:bodyPr/>
          <a:lstStyle/>
          <a:p>
            <a:pPr>
              <a:buClr>
                <a:srgbClr val="660066"/>
              </a:buClr>
            </a:pPr>
            <a:r>
              <a:rPr lang="en-US" dirty="0"/>
              <a:t>Maintains a single queue for disk read and write requests and performs both sorting and merging functions on the queue</a:t>
            </a:r>
          </a:p>
          <a:p>
            <a:pPr>
              <a:buClr>
                <a:srgbClr val="660066"/>
              </a:buClr>
            </a:pPr>
            <a:r>
              <a:rPr lang="en-US" dirty="0"/>
              <a:t>When a new request is added to the queue, four operations are considered in order:</a:t>
            </a:r>
          </a:p>
          <a:p>
            <a:pPr lvl="2">
              <a:buClr>
                <a:srgbClr val="660066"/>
              </a:buClr>
            </a:pPr>
            <a:r>
              <a:rPr lang="en-US" dirty="0"/>
              <a:t>If the request is to the same on-disk sector or an immediately adjacent sector to a pending request in the queue, then the existing request and the new request are merged into one request</a:t>
            </a:r>
          </a:p>
          <a:p>
            <a:pPr lvl="2">
              <a:buClr>
                <a:srgbClr val="660066"/>
              </a:buClr>
            </a:pPr>
            <a:r>
              <a:rPr lang="en-US" dirty="0"/>
              <a:t>If a request in the queue is sufficiently old, the new request is inserted at the tail of the queue</a:t>
            </a:r>
          </a:p>
          <a:p>
            <a:pPr lvl="2">
              <a:buClr>
                <a:srgbClr val="660066"/>
              </a:buClr>
            </a:pPr>
            <a:r>
              <a:rPr lang="en-US" dirty="0"/>
              <a:t>If there is a suitable location, the new request is inserted in sorted order</a:t>
            </a:r>
          </a:p>
          <a:p>
            <a:pPr lvl="2">
              <a:buClr>
                <a:srgbClr val="660066"/>
              </a:buClr>
            </a:pPr>
            <a:r>
              <a:rPr lang="en-US" dirty="0"/>
              <a:t>If there is no suitable location, the new request is placed at the tail of the queue</a:t>
            </a:r>
          </a:p>
        </p:txBody>
      </p:sp>
      <p:sp>
        <p:nvSpPr>
          <p:cNvPr id="5" name="Footer Placeholder 4"/>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extLst>
      <p:ext uri="{BB962C8B-B14F-4D97-AF65-F5344CB8AC3E}">
        <p14:creationId xmlns:p14="http://schemas.microsoft.com/office/powerpoint/2010/main" val="12895735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8001000" cy="838200"/>
          </a:xfrm>
        </p:spPr>
        <p:txBody>
          <a:bodyPr/>
          <a:lstStyle/>
          <a:p>
            <a:pPr algn="ctr"/>
            <a: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Table 11.1   </a:t>
            </a:r>
            <a:b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br>
            <a: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I/O Techniques </a:t>
            </a:r>
            <a:endParaRPr lang="en-NZ"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3"/>
          <a:stretch>
            <a:fillRect/>
          </a:stretch>
        </p:blipFill>
        <p:spPr>
          <a:xfrm>
            <a:off x="533400" y="3429000"/>
            <a:ext cx="8089980" cy="2679700"/>
          </a:xfrm>
          <a:prstGeom prst="rect">
            <a:avLst/>
          </a:prstGeom>
        </p:spPr>
      </p:pic>
      <p:sp>
        <p:nvSpPr>
          <p:cNvPr id="3" name="Footer Placeholder 2"/>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824788" cy="1295400"/>
          </a:xfrm>
        </p:spPr>
        <p:txBody>
          <a:bodyPr/>
          <a:lstStyle/>
          <a:p>
            <a:pPr algn="l"/>
            <a:r>
              <a:rPr lang="en-US" dirty="0">
                <a:ln>
                  <a:solidFill>
                    <a:schemeClr val="accent1">
                      <a:lumMod val="75000"/>
                    </a:schemeClr>
                  </a:solidFill>
                </a:ln>
                <a:solidFill>
                  <a:srgbClr val="660066"/>
                </a:solidFill>
              </a:rPr>
              <a:t>Deadline Scheduler</a:t>
            </a:r>
          </a:p>
        </p:txBody>
      </p:sp>
      <p:sp>
        <p:nvSpPr>
          <p:cNvPr id="3" name="Content Placeholder 2"/>
          <p:cNvSpPr>
            <a:spLocks noGrp="1"/>
          </p:cNvSpPr>
          <p:nvPr>
            <p:ph idx="4294967295"/>
          </p:nvPr>
        </p:nvSpPr>
        <p:spPr>
          <a:xfrm>
            <a:off x="533400" y="2209800"/>
            <a:ext cx="8001000" cy="4038600"/>
          </a:xfrm>
        </p:spPr>
        <p:txBody>
          <a:bodyPr>
            <a:normAutofit fontScale="85000" lnSpcReduction="10000"/>
          </a:bodyPr>
          <a:lstStyle/>
          <a:p>
            <a:pPr>
              <a:buClr>
                <a:srgbClr val="660066"/>
              </a:buClr>
            </a:pPr>
            <a:r>
              <a:rPr lang="en-US" dirty="0"/>
              <a:t>Two problems manifest themselves with the elevator scheme:</a:t>
            </a:r>
          </a:p>
          <a:p>
            <a:pPr lvl="2">
              <a:buClr>
                <a:srgbClr val="660066"/>
              </a:buClr>
            </a:pPr>
            <a:r>
              <a:rPr lang="en-US" dirty="0"/>
              <a:t>A distant block request can be delayed for a substantial time because the queue is dynamically updated</a:t>
            </a:r>
          </a:p>
          <a:p>
            <a:pPr lvl="2">
              <a:buClr>
                <a:srgbClr val="660066"/>
              </a:buClr>
            </a:pPr>
            <a:r>
              <a:rPr lang="en-US" dirty="0"/>
              <a:t>A stream of write requests can block a read request for a considerable time, and thus block a process</a:t>
            </a:r>
          </a:p>
          <a:p>
            <a:pPr marL="282575" lvl="2">
              <a:spcBef>
                <a:spcPts val="1800"/>
              </a:spcBef>
              <a:buClr>
                <a:srgbClr val="660066"/>
              </a:buClr>
            </a:pPr>
            <a:r>
              <a:rPr lang="en-US" sz="2000" dirty="0"/>
              <a:t>To overcome these problems, a new deadline I/O scheduler was developed in 2002</a:t>
            </a:r>
          </a:p>
          <a:p>
            <a:pPr lvl="2">
              <a:buClr>
                <a:srgbClr val="660066"/>
              </a:buClr>
            </a:pPr>
            <a:r>
              <a:rPr lang="en-US" dirty="0"/>
              <a:t>This scheduler makes use of two pairs of queues</a:t>
            </a:r>
          </a:p>
          <a:p>
            <a:pPr lvl="2">
              <a:buClr>
                <a:srgbClr val="660066"/>
              </a:buClr>
            </a:pPr>
            <a:r>
              <a:rPr lang="en-US" dirty="0"/>
              <a:t>In addition to each incoming request being placed in a sorted elevator queue as before, the same request is placed at the tail of a read FIFO queue for a read request or a write FIFO queue for a write request</a:t>
            </a:r>
          </a:p>
          <a:p>
            <a:pPr lvl="2">
              <a:buClr>
                <a:srgbClr val="660066"/>
              </a:buClr>
            </a:pPr>
            <a:r>
              <a:rPr lang="en-US" dirty="0"/>
              <a:t>When a request is satisfied, it is removed from the head of the sorted queue and also from the appropriate FIFO queue</a:t>
            </a:r>
          </a:p>
          <a:p>
            <a:pPr lvl="4">
              <a:buClr>
                <a:srgbClr val="660066"/>
              </a:buClr>
            </a:pPr>
            <a:r>
              <a:rPr lang="en-US" sz="1400" dirty="0"/>
              <a:t>However, when the item at the head of one of the FIFO queues becomes older than its expiration time, then the scheduler next dispatches from that FIFO queue, taking the expired request, plus the next few requests from the queue</a:t>
            </a:r>
          </a:p>
          <a:p>
            <a:pPr lvl="4">
              <a:buClr>
                <a:srgbClr val="660066"/>
              </a:buClr>
            </a:pPr>
            <a:r>
              <a:rPr lang="en-US" sz="1400" dirty="0"/>
              <a:t>As each request is dispatched, it is also removed from the sorted queue</a:t>
            </a:r>
          </a:p>
          <a:p>
            <a:pPr marL="847725" lvl="4">
              <a:spcBef>
                <a:spcPts val="1800"/>
              </a:spcBef>
              <a:buClr>
                <a:srgbClr val="660066"/>
              </a:buClr>
            </a:pPr>
            <a:endParaRPr lang="en-US" sz="2000" dirty="0"/>
          </a:p>
          <a:p>
            <a:pPr lvl="2">
              <a:buClr>
                <a:srgbClr val="660066"/>
              </a:buClr>
            </a:pPr>
            <a:endParaRPr lang="en-US" dirty="0"/>
          </a:p>
        </p:txBody>
      </p:sp>
      <p:sp>
        <p:nvSpPr>
          <p:cNvPr id="5" name="Footer Placeholder 4"/>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extLst>
      <p:ext uri="{BB962C8B-B14F-4D97-AF65-F5344CB8AC3E}">
        <p14:creationId xmlns:p14="http://schemas.microsoft.com/office/powerpoint/2010/main" val="18507363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615953" cy="365125"/>
          </a:xfrm>
        </p:spPr>
        <p:txBody>
          <a:bodyPr/>
          <a:lstStyle/>
          <a:p>
            <a:r>
              <a:rPr lang="en-US" dirty="0"/>
              <a:t>© 2017 Pearson Education, Inc., Hoboken, NJ. All rights reserved.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5142"/>
            <a:ext cx="8368554" cy="7198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8153400" cy="1220147"/>
          </a:xfrm>
        </p:spPr>
        <p:txBody>
          <a:bodyPr/>
          <a:lstStyle/>
          <a:p>
            <a:pPr algn="l"/>
            <a:r>
              <a:rPr lang="en-US" dirty="0">
                <a:ln>
                  <a:solidFill>
                    <a:schemeClr val="accent1">
                      <a:lumMod val="75000"/>
                    </a:schemeClr>
                  </a:solidFill>
                </a:ln>
                <a:solidFill>
                  <a:srgbClr val="660066"/>
                </a:solidFill>
              </a:rPr>
              <a:t>Anticipatory I/O Scheduler</a:t>
            </a:r>
          </a:p>
        </p:txBody>
      </p:sp>
      <p:sp>
        <p:nvSpPr>
          <p:cNvPr id="3" name="Content Placeholder 2"/>
          <p:cNvSpPr>
            <a:spLocks noGrp="1"/>
          </p:cNvSpPr>
          <p:nvPr>
            <p:ph idx="4294967295"/>
          </p:nvPr>
        </p:nvSpPr>
        <p:spPr>
          <a:xfrm>
            <a:off x="533400" y="2209800"/>
            <a:ext cx="8001000" cy="4114800"/>
          </a:xfrm>
        </p:spPr>
        <p:txBody>
          <a:bodyPr/>
          <a:lstStyle/>
          <a:p>
            <a:r>
              <a:rPr lang="en-US" dirty="0"/>
              <a:t>Elevator and deadline scheduling </a:t>
            </a:r>
            <a:r>
              <a:rPr lang="en-NZ" dirty="0"/>
              <a:t>can be counterproductive if there are numerous synchronous read requests</a:t>
            </a:r>
            <a:endParaRPr lang="en-US" dirty="0"/>
          </a:p>
          <a:p>
            <a:r>
              <a:rPr lang="en-US" dirty="0"/>
              <a:t>In Linux, the anticipatory scheduler is superimposed on the deadline scheduler</a:t>
            </a:r>
          </a:p>
          <a:p>
            <a:r>
              <a:rPr lang="en-US" dirty="0"/>
              <a:t>When a read request is dispatched, the anticipatory scheduler causes the scheduling system to delay</a:t>
            </a:r>
          </a:p>
          <a:p>
            <a:pPr lvl="2"/>
            <a:r>
              <a:rPr lang="en-US" dirty="0"/>
              <a:t>There is a good chance that the application that issued the last read request will issue another read request to the same region of the disk</a:t>
            </a:r>
          </a:p>
          <a:p>
            <a:pPr lvl="4"/>
            <a:r>
              <a:rPr lang="en-US" sz="1600" dirty="0"/>
              <a:t>That request will be serviced immediately</a:t>
            </a:r>
          </a:p>
          <a:p>
            <a:pPr lvl="4"/>
            <a:r>
              <a:rPr lang="en-US" sz="1600" dirty="0"/>
              <a:t>Otherwise the scheduler resumes using the deadline scheduling algorithm</a:t>
            </a:r>
          </a:p>
          <a:p>
            <a:endParaRPr lang="en-US" dirty="0"/>
          </a:p>
        </p:txBody>
      </p:sp>
      <p:sp>
        <p:nvSpPr>
          <p:cNvPr id="4" name="Footer Placeholder 3"/>
          <p:cNvSpPr>
            <a:spLocks noGrp="1"/>
          </p:cNvSpPr>
          <p:nvPr>
            <p:ph type="ftr" sz="quarter" idx="11"/>
          </p:nvPr>
        </p:nvSpPr>
        <p:spPr>
          <a:xfrm>
            <a:off x="318246" y="6492875"/>
            <a:ext cx="64635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7030A0"/>
                </a:solidFill>
              </a:rPr>
              <a:t>The NOOP Scheduler</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82047749"/>
              </p:ext>
            </p:extLst>
          </p:nvPr>
        </p:nvGraphicFramePr>
        <p:xfrm>
          <a:off x="658813" y="2209800"/>
          <a:ext cx="8104097"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34206246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a:solidFill>
                  <a:schemeClr val="accent1"/>
                </a:solidFill>
              </a:rPr>
              <a:t>Completely Fair Queuing I/O Scheduler (CFQ)</a:t>
            </a:r>
          </a:p>
        </p:txBody>
      </p:sp>
      <p:sp>
        <p:nvSpPr>
          <p:cNvPr id="5" name="Content Placeholder 4"/>
          <p:cNvSpPr>
            <a:spLocks noGrp="1"/>
          </p:cNvSpPr>
          <p:nvPr>
            <p:ph sz="half" idx="1"/>
          </p:nvPr>
        </p:nvSpPr>
        <p:spPr>
          <a:xfrm>
            <a:off x="658903" y="2133600"/>
            <a:ext cx="7824697" cy="4359275"/>
          </a:xfrm>
        </p:spPr>
        <p:txBody>
          <a:bodyPr>
            <a:normAutofit/>
          </a:bodyPr>
          <a:lstStyle/>
          <a:p>
            <a:r>
              <a:rPr lang="en-US" dirty="0"/>
              <a:t>Was developed in 2003</a:t>
            </a:r>
          </a:p>
          <a:p>
            <a:r>
              <a:rPr lang="en-US" dirty="0"/>
              <a:t>Is the default I/O scheduler in Linux</a:t>
            </a:r>
          </a:p>
          <a:p>
            <a:r>
              <a:rPr lang="en-US" dirty="0"/>
              <a:t>The CFQ scheduler guarantees a fair allocation of the disk I/O bandwidth among all processes</a:t>
            </a:r>
          </a:p>
          <a:p>
            <a:r>
              <a:rPr lang="en-US" dirty="0"/>
              <a:t>It maintains per process I/O queues</a:t>
            </a:r>
          </a:p>
          <a:p>
            <a:pPr lvl="2">
              <a:spcBef>
                <a:spcPts val="0"/>
              </a:spcBef>
            </a:pPr>
            <a:r>
              <a:rPr lang="en-US" sz="1600" dirty="0"/>
              <a:t>Each process is assigned a single queue</a:t>
            </a:r>
          </a:p>
          <a:p>
            <a:pPr lvl="2">
              <a:spcBef>
                <a:spcPts val="0"/>
              </a:spcBef>
            </a:pPr>
            <a:r>
              <a:rPr lang="en-US" sz="1600" dirty="0"/>
              <a:t>Each queue has an allocated </a:t>
            </a:r>
            <a:r>
              <a:rPr lang="en-US" sz="1600" dirty="0" err="1"/>
              <a:t>timeslice</a:t>
            </a:r>
            <a:endParaRPr lang="en-US" sz="1600" dirty="0"/>
          </a:p>
          <a:p>
            <a:pPr lvl="2">
              <a:spcBef>
                <a:spcPts val="0"/>
              </a:spcBef>
            </a:pPr>
            <a:r>
              <a:rPr lang="en-US" sz="1600" dirty="0"/>
              <a:t>Requests are submitted into these queues and are processed in round robin</a:t>
            </a:r>
          </a:p>
          <a:p>
            <a:r>
              <a:rPr lang="en-US" dirty="0"/>
              <a:t>When the scheduler services a specific queue, and there are no more requests in that queue, it waits in idle mode for a predefined time interval for new requests, and if there are no requests, it continues to the next queue</a:t>
            </a:r>
          </a:p>
        </p:txBody>
      </p:sp>
      <p:sp>
        <p:nvSpPr>
          <p:cNvPr id="3" name="Footer Placeholder 2"/>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23012623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5435601" cy="1323041"/>
          </a:xfrm>
        </p:spPr>
        <p:txBody>
          <a:bodyPr/>
          <a:lstStyle/>
          <a:p>
            <a:r>
              <a:rPr lang="en-NZ" dirty="0">
                <a:ln>
                  <a:solidFill>
                    <a:schemeClr val="accent1">
                      <a:lumMod val="75000"/>
                    </a:schemeClr>
                  </a:solidFill>
                </a:ln>
                <a:solidFill>
                  <a:srgbClr val="660066"/>
                </a:solidFill>
              </a:rPr>
              <a:t>Linux Page Cache</a:t>
            </a:r>
          </a:p>
        </p:txBody>
      </p:sp>
      <p:sp>
        <p:nvSpPr>
          <p:cNvPr id="3" name="Content Placeholder 2"/>
          <p:cNvSpPr>
            <a:spLocks noGrp="1"/>
          </p:cNvSpPr>
          <p:nvPr>
            <p:ph idx="4294967295"/>
          </p:nvPr>
        </p:nvSpPr>
        <p:spPr>
          <a:xfrm>
            <a:off x="609600" y="2209800"/>
            <a:ext cx="6019800" cy="4191000"/>
          </a:xfrm>
        </p:spPr>
        <p:txBody>
          <a:bodyPr/>
          <a:lstStyle/>
          <a:p>
            <a:r>
              <a:rPr lang="en-NZ" dirty="0"/>
              <a:t>For Linux 2.4 and later there is a single unified page cache for all traffic between disk and main memory</a:t>
            </a:r>
          </a:p>
          <a:p>
            <a:r>
              <a:rPr lang="en-NZ" dirty="0"/>
              <a:t>Benefits:</a:t>
            </a:r>
          </a:p>
          <a:p>
            <a:pPr lvl="1"/>
            <a:r>
              <a:rPr lang="en-NZ" dirty="0"/>
              <a:t>When it is time to write back dirty pages to disk, a collection of them can be ordered properly and written out efficiently</a:t>
            </a:r>
          </a:p>
          <a:p>
            <a:pPr lvl="1"/>
            <a:r>
              <a:rPr lang="en-NZ" dirty="0"/>
              <a:t>Because of the principle of temporal locality, pages in the page cache are likely to be referenced again before they are flushed from the cache, thus saving a disk I/O operation</a:t>
            </a:r>
          </a:p>
        </p:txBody>
      </p:sp>
      <p:sp>
        <p:nvSpPr>
          <p:cNvPr id="5" name="Footer Placeholder 4"/>
          <p:cNvSpPr>
            <a:spLocks noGrp="1"/>
          </p:cNvSpPr>
          <p:nvPr>
            <p:ph type="ftr" sz="quarter" idx="11"/>
          </p:nvPr>
        </p:nvSpPr>
        <p:spPr>
          <a:xfrm>
            <a:off x="318246" y="6492875"/>
            <a:ext cx="7301753" cy="365125"/>
          </a:xfrm>
        </p:spPr>
        <p:txBody>
          <a:bodyPr/>
          <a:lstStyle/>
          <a:p>
            <a:r>
              <a:rPr lang="en-US" dirty="0"/>
              <a:t>© 2017 Pearson Education, Inc., Hoboken, NJ. All rights reserved.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5.pdf"/>
          <p:cNvPicPr>
            <a:picLocks noChangeAspect="1"/>
          </p:cNvPicPr>
          <p:nvPr/>
        </p:nvPicPr>
        <p:blipFill>
          <a:blip r:embed="rId3"/>
          <a:srcRect l="30588" t="37273" r="17647" b="14545"/>
          <a:stretch>
            <a:fillRect/>
          </a:stretch>
        </p:blipFill>
        <p:spPr>
          <a:xfrm>
            <a:off x="2286000" y="609600"/>
            <a:ext cx="4997603" cy="6019800"/>
          </a:xfrm>
          <a:prstGeom prst="rect">
            <a:avLst/>
          </a:prstGeom>
        </p:spPr>
      </p:pic>
      <p:sp>
        <p:nvSpPr>
          <p:cNvPr id="2" name="Footer Placeholder 1"/>
          <p:cNvSpPr>
            <a:spLocks noGrp="1"/>
          </p:cNvSpPr>
          <p:nvPr>
            <p:ph type="ftr" sz="quarter" idx="11"/>
          </p:nvPr>
        </p:nvSpPr>
        <p:spPr>
          <a:xfrm>
            <a:off x="318246" y="6492875"/>
            <a:ext cx="66159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295399"/>
          </a:xfrm>
        </p:spPr>
        <p:txBody>
          <a:bodyPr/>
          <a:lstStyle/>
          <a:p>
            <a:pPr algn="ctr"/>
            <a:r>
              <a:rPr lang="en-US" dirty="0">
                <a:ln>
                  <a:solidFill>
                    <a:schemeClr val="accent1">
                      <a:lumMod val="75000"/>
                    </a:schemeClr>
                  </a:solidFill>
                </a:ln>
                <a:solidFill>
                  <a:srgbClr val="660066"/>
                </a:solidFill>
              </a:rPr>
              <a:t>Basic I/O Facilities</a:t>
            </a:r>
          </a:p>
        </p:txBody>
      </p:sp>
      <p:sp>
        <p:nvSpPr>
          <p:cNvPr id="3" name="Content Placeholder 2"/>
          <p:cNvSpPr>
            <a:spLocks noGrp="1"/>
          </p:cNvSpPr>
          <p:nvPr>
            <p:ph sz="half" idx="1"/>
          </p:nvPr>
        </p:nvSpPr>
        <p:spPr>
          <a:xfrm>
            <a:off x="4828032" y="2286000"/>
            <a:ext cx="3858768" cy="2225673"/>
          </a:xfrm>
        </p:spPr>
        <p:txBody>
          <a:bodyPr>
            <a:normAutofit fontScale="85000" lnSpcReduction="20000"/>
          </a:bodyPr>
          <a:lstStyle/>
          <a:p>
            <a:r>
              <a:rPr lang="en-US" sz="2378" b="1" dirty="0"/>
              <a:t>Network Drivers</a:t>
            </a:r>
          </a:p>
          <a:p>
            <a:pPr marL="795338" lvl="2" indent="-287338"/>
            <a:r>
              <a:rPr lang="en-US" sz="2300" dirty="0"/>
              <a:t>Windows includes integrated networking capabilities and support for remote file systems</a:t>
            </a:r>
          </a:p>
          <a:p>
            <a:pPr marL="795338" lvl="2" indent="-287338"/>
            <a:r>
              <a:rPr lang="en-US" sz="2300" dirty="0"/>
              <a:t>The facilities are implemented as software drivers</a:t>
            </a:r>
          </a:p>
        </p:txBody>
      </p:sp>
      <p:sp>
        <p:nvSpPr>
          <p:cNvPr id="4" name="Content Placeholder 3"/>
          <p:cNvSpPr>
            <a:spLocks noGrp="1"/>
          </p:cNvSpPr>
          <p:nvPr>
            <p:ph sz="half" idx="13"/>
          </p:nvPr>
        </p:nvSpPr>
        <p:spPr>
          <a:xfrm>
            <a:off x="4928616" y="4587874"/>
            <a:ext cx="3657600" cy="1828800"/>
          </a:xfrm>
        </p:spPr>
        <p:txBody>
          <a:bodyPr/>
          <a:lstStyle/>
          <a:p>
            <a:pPr>
              <a:lnSpc>
                <a:spcPct val="90000"/>
              </a:lnSpc>
            </a:pPr>
            <a:r>
              <a:rPr lang="en-US" sz="2000" b="1" dirty="0"/>
              <a:t>Hardware Device Drivers</a:t>
            </a:r>
          </a:p>
          <a:p>
            <a:pPr marL="795338" lvl="2" indent="-287338">
              <a:lnSpc>
                <a:spcPct val="90000"/>
              </a:lnSpc>
            </a:pPr>
            <a:r>
              <a:rPr lang="en-US" sz="1946" dirty="0"/>
              <a:t>The source code of Windows device drivers is portable across different processor types</a:t>
            </a:r>
          </a:p>
        </p:txBody>
      </p:sp>
      <p:sp>
        <p:nvSpPr>
          <p:cNvPr id="5" name="Content Placeholder 4"/>
          <p:cNvSpPr>
            <a:spLocks noGrp="1"/>
          </p:cNvSpPr>
          <p:nvPr>
            <p:ph sz="half" idx="14"/>
          </p:nvPr>
        </p:nvSpPr>
        <p:spPr>
          <a:xfrm>
            <a:off x="685800" y="2286000"/>
            <a:ext cx="3886200" cy="2133599"/>
          </a:xfrm>
        </p:spPr>
        <p:txBody>
          <a:bodyPr>
            <a:normAutofit lnSpcReduction="10000"/>
          </a:bodyPr>
          <a:lstStyle/>
          <a:p>
            <a:r>
              <a:rPr lang="en-US" sz="2200" b="1" dirty="0"/>
              <a:t>Cache Manager</a:t>
            </a:r>
          </a:p>
          <a:p>
            <a:pPr marL="795338" lvl="2" indent="-287338"/>
            <a:r>
              <a:rPr lang="en-US" sz="1946" dirty="0"/>
              <a:t>Maps regions of files into kernel virtual memory and then relies on the virtual memory manager to copy pages to and from the files on disk</a:t>
            </a:r>
          </a:p>
        </p:txBody>
      </p:sp>
      <p:sp>
        <p:nvSpPr>
          <p:cNvPr id="6" name="Content Placeholder 5"/>
          <p:cNvSpPr>
            <a:spLocks noGrp="1"/>
          </p:cNvSpPr>
          <p:nvPr>
            <p:ph sz="half" idx="15"/>
          </p:nvPr>
        </p:nvSpPr>
        <p:spPr>
          <a:xfrm>
            <a:off x="685800" y="4495800"/>
            <a:ext cx="3657600" cy="1828800"/>
          </a:xfrm>
        </p:spPr>
        <p:txBody>
          <a:bodyPr>
            <a:normAutofit/>
          </a:bodyPr>
          <a:lstStyle/>
          <a:p>
            <a:r>
              <a:rPr lang="en-US" sz="2200" b="1" dirty="0"/>
              <a:t>File System Drivers</a:t>
            </a:r>
          </a:p>
          <a:p>
            <a:pPr marL="795338" lvl="2" indent="-287338"/>
            <a:r>
              <a:rPr lang="en-US" sz="1946" dirty="0"/>
              <a:t>Sends I/O requests to the software drivers that manage the hardware device adapter</a:t>
            </a:r>
          </a:p>
        </p:txBody>
      </p:sp>
      <p:sp>
        <p:nvSpPr>
          <p:cNvPr id="7" name="Footer Placeholder 6"/>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8610600" cy="1323041"/>
          </a:xfrm>
        </p:spPr>
        <p:txBody>
          <a:bodyPr/>
          <a:lstStyle/>
          <a:p>
            <a:pPr algn="l"/>
            <a:r>
              <a:rPr lang="en-NZ" dirty="0">
                <a:ln>
                  <a:solidFill>
                    <a:schemeClr val="accent1">
                      <a:lumMod val="75000"/>
                    </a:schemeClr>
                  </a:solidFill>
                </a:ln>
                <a:solidFill>
                  <a:srgbClr val="660066"/>
                </a:solidFill>
              </a:rPr>
              <a:t>Asynchronous and Synchronous I/O</a:t>
            </a:r>
          </a:p>
        </p:txBody>
      </p:sp>
      <p:graphicFrame>
        <p:nvGraphicFramePr>
          <p:cNvPr id="4" name="Diagram 3"/>
          <p:cNvGraphicFramePr/>
          <p:nvPr>
            <p:extLst>
              <p:ext uri="{D42A27DB-BD31-4B8C-83A1-F6EECF244321}">
                <p14:modId xmlns:p14="http://schemas.microsoft.com/office/powerpoint/2010/main" val="373955495"/>
              </p:ext>
            </p:extLst>
          </p:nvPr>
        </p:nvGraphicFramePr>
        <p:xfrm>
          <a:off x="381000" y="20574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5777753" cy="365125"/>
          </a:xfrm>
        </p:spPr>
        <p:txBody>
          <a:bodyPr/>
          <a:lstStyle/>
          <a:p>
            <a:r>
              <a:rPr lang="en-US" dirty="0"/>
              <a:t>© 2017 Pearson Education, Inc., Hoboken, NJ. All rights reserved.</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dirty="0">
                <a:ln>
                  <a:solidFill>
                    <a:schemeClr val="accent1">
                      <a:lumMod val="75000"/>
                    </a:schemeClr>
                  </a:solidFill>
                </a:ln>
                <a:solidFill>
                  <a:srgbClr val="660066"/>
                </a:solidFill>
              </a:rPr>
              <a:t>I/O Completion</a:t>
            </a:r>
          </a:p>
        </p:txBody>
      </p:sp>
      <p:sp>
        <p:nvSpPr>
          <p:cNvPr id="5" name="TextBox 4"/>
          <p:cNvSpPr txBox="1"/>
          <p:nvPr/>
        </p:nvSpPr>
        <p:spPr>
          <a:xfrm>
            <a:off x="533400" y="1981200"/>
            <a:ext cx="8153400" cy="2400657"/>
          </a:xfrm>
          <a:prstGeom prst="rect">
            <a:avLst/>
          </a:prstGeom>
          <a:noFill/>
        </p:spPr>
        <p:txBody>
          <a:bodyPr wrap="square" rtlCol="0">
            <a:spAutoFit/>
          </a:bodyPr>
          <a:lstStyle/>
          <a:p>
            <a:pPr marL="452438" indent="-330200">
              <a:buClr>
                <a:srgbClr val="660066"/>
              </a:buClr>
              <a:buSzPct val="75000"/>
              <a:buFont typeface="Wingdings" charset="2"/>
              <a:buChar char="§"/>
            </a:pPr>
            <a:r>
              <a:rPr lang="en-US" sz="3200" dirty="0">
                <a:solidFill>
                  <a:schemeClr val="tx1">
                    <a:lumMod val="85000"/>
                    <a:lumOff val="15000"/>
                  </a:schemeClr>
                </a:solidFill>
                <a:latin typeface="+mn-lt"/>
              </a:rPr>
              <a:t>Windows provides five different techniques for signaling I/O completion:</a:t>
            </a:r>
          </a:p>
          <a:p>
            <a:pPr>
              <a:buClr>
                <a:schemeClr val="accent1"/>
              </a:buClr>
              <a:buSzPct val="75000"/>
              <a:buFont typeface="Wingdings" pitchFamily="2" charset="2"/>
              <a:buChar char="n"/>
            </a:pPr>
            <a:endParaRPr lang="en-US" sz="2000" dirty="0">
              <a:solidFill>
                <a:schemeClr val="tx1">
                  <a:lumMod val="85000"/>
                  <a:lumOff val="15000"/>
                </a:schemeClr>
              </a:solidFill>
              <a:latin typeface="+mn-lt"/>
            </a:endParaRPr>
          </a:p>
          <a:p>
            <a:pPr marL="1947863" indent="-573088" algn="just">
              <a:spcBef>
                <a:spcPts val="600"/>
              </a:spcBef>
              <a:buClr>
                <a:schemeClr val="accent1"/>
              </a:buClr>
              <a:buSzPct val="100000"/>
              <a:buFont typeface="+mj-lt"/>
              <a:buAutoNum type="arabicPeriod"/>
            </a:pPr>
            <a:endParaRPr lang="en-US" sz="2800" dirty="0">
              <a:solidFill>
                <a:schemeClr val="tx1">
                  <a:lumMod val="85000"/>
                  <a:lumOff val="15000"/>
                </a:schemeClr>
              </a:solidFill>
              <a:latin typeface="+mn-lt"/>
            </a:endParaRPr>
          </a:p>
          <a:p>
            <a:pPr marL="1947863" indent="-573088" algn="just">
              <a:spcBef>
                <a:spcPts val="600"/>
              </a:spcBef>
              <a:buClr>
                <a:schemeClr val="accent1"/>
              </a:buClr>
              <a:buSzPct val="100000"/>
              <a:buFont typeface="+mj-lt"/>
              <a:buAutoNum type="arabicPeriod"/>
            </a:pPr>
            <a:endParaRPr lang="en-US" sz="2800" dirty="0">
              <a:solidFill>
                <a:schemeClr val="tx1">
                  <a:lumMod val="85000"/>
                  <a:lumOff val="15000"/>
                </a:schemeClr>
              </a:solidFill>
              <a:latin typeface="+mn-lt"/>
            </a:endParaRPr>
          </a:p>
        </p:txBody>
      </p:sp>
      <p:graphicFrame>
        <p:nvGraphicFramePr>
          <p:cNvPr id="4" name="Diagram 3"/>
          <p:cNvGraphicFramePr/>
          <p:nvPr/>
        </p:nvGraphicFramePr>
        <p:xfrm>
          <a:off x="1143000" y="3200400"/>
          <a:ext cx="6324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5930153" cy="365125"/>
          </a:xfrm>
        </p:spPr>
        <p:txBody>
          <a:bodyPr/>
          <a:lstStyle/>
          <a:p>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Evolution of the I/O Function</a:t>
            </a:r>
          </a:p>
        </p:txBody>
      </p:sp>
      <p:graphicFrame>
        <p:nvGraphicFramePr>
          <p:cNvPr id="6" name="Diagram 5"/>
          <p:cNvGraphicFramePr/>
          <p:nvPr/>
        </p:nvGraphicFramePr>
        <p:xfrm>
          <a:off x="457200" y="2057400"/>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7682753" cy="365125"/>
          </a:xfrm>
        </p:spPr>
        <p:txBody>
          <a:bodyPr/>
          <a:lstStyle/>
          <a:p>
            <a:r>
              <a:rPr lang="en-US" dirty="0"/>
              <a:t>© 2017 Pearson Education, Inc., Hoboken, NJ. All rights reserved.</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7950201" cy="1296347"/>
          </a:xfrm>
        </p:spPr>
        <p:txBody>
          <a:bodyPr/>
          <a:lstStyle/>
          <a:p>
            <a:pPr algn="l"/>
            <a:r>
              <a:rPr lang="en-NZ" sz="4400" dirty="0">
                <a:ln>
                  <a:solidFill>
                    <a:schemeClr val="accent1">
                      <a:lumMod val="75000"/>
                    </a:schemeClr>
                  </a:solidFill>
                </a:ln>
                <a:solidFill>
                  <a:srgbClr val="660066"/>
                </a:solidFill>
              </a:rPr>
              <a:t>Windows RAID Configurations</a:t>
            </a:r>
          </a:p>
        </p:txBody>
      </p:sp>
      <p:sp>
        <p:nvSpPr>
          <p:cNvPr id="3" name="Content Placeholder 2"/>
          <p:cNvSpPr>
            <a:spLocks noGrp="1"/>
          </p:cNvSpPr>
          <p:nvPr>
            <p:ph idx="4294967295"/>
          </p:nvPr>
        </p:nvSpPr>
        <p:spPr>
          <a:xfrm>
            <a:off x="533400" y="2209800"/>
            <a:ext cx="8001000" cy="4114800"/>
          </a:xfrm>
        </p:spPr>
        <p:txBody>
          <a:bodyPr>
            <a:normAutofit/>
          </a:bodyPr>
          <a:lstStyle/>
          <a:p>
            <a:r>
              <a:rPr lang="en-NZ" sz="2600" dirty="0"/>
              <a:t>Windows supports two sorts of RAID configurations:</a:t>
            </a:r>
          </a:p>
        </p:txBody>
      </p:sp>
      <p:graphicFrame>
        <p:nvGraphicFramePr>
          <p:cNvPr id="4" name="Diagram 3"/>
          <p:cNvGraphicFramePr/>
          <p:nvPr>
            <p:extLst>
              <p:ext uri="{D42A27DB-BD31-4B8C-83A1-F6EECF244321}">
                <p14:modId xmlns:p14="http://schemas.microsoft.com/office/powerpoint/2010/main" val="1515031580"/>
              </p:ext>
            </p:extLst>
          </p:nvPr>
        </p:nvGraphicFramePr>
        <p:xfrm>
          <a:off x="1447800" y="2971800"/>
          <a:ext cx="60960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4400" dirty="0">
                <a:ln>
                  <a:solidFill>
                    <a:schemeClr val="accent1">
                      <a:lumMod val="75000"/>
                    </a:schemeClr>
                  </a:solidFill>
                </a:ln>
                <a:solidFill>
                  <a:srgbClr val="660066"/>
                </a:solidFill>
              </a:rPr>
              <a:t>Volume Shadow Copies and Volume Encryption</a:t>
            </a:r>
          </a:p>
        </p:txBody>
      </p:sp>
      <p:sp>
        <p:nvSpPr>
          <p:cNvPr id="3" name="Content Placeholder 2"/>
          <p:cNvSpPr>
            <a:spLocks noGrp="1"/>
          </p:cNvSpPr>
          <p:nvPr>
            <p:ph idx="4294967295"/>
          </p:nvPr>
        </p:nvSpPr>
        <p:spPr>
          <a:xfrm>
            <a:off x="609600" y="2209800"/>
            <a:ext cx="3429000" cy="4114800"/>
          </a:xfrm>
        </p:spPr>
        <p:txBody>
          <a:bodyPr>
            <a:normAutofit/>
          </a:bodyPr>
          <a:lstStyle/>
          <a:p>
            <a:r>
              <a:rPr lang="en-NZ" sz="2400" b="1" dirty="0"/>
              <a:t>Volume Shadow Copies</a:t>
            </a:r>
          </a:p>
          <a:p>
            <a:pPr lvl="1"/>
            <a:r>
              <a:rPr lang="en-NZ" dirty="0"/>
              <a:t>Efficient way of making consistent snapshots of volumes so they can be backed up</a:t>
            </a:r>
          </a:p>
          <a:p>
            <a:pPr lvl="1"/>
            <a:r>
              <a:rPr lang="en-NZ" dirty="0"/>
              <a:t>Also useful for archiving files on a per-volume basis</a:t>
            </a:r>
          </a:p>
          <a:p>
            <a:pPr lvl="1"/>
            <a:r>
              <a:rPr lang="en-NZ" dirty="0"/>
              <a:t>Implemented by a software driver that makes copies of data on the volume before it is overwritten</a:t>
            </a:r>
          </a:p>
        </p:txBody>
      </p:sp>
      <p:sp>
        <p:nvSpPr>
          <p:cNvPr id="5" name="TextBox 4"/>
          <p:cNvSpPr txBox="1"/>
          <p:nvPr/>
        </p:nvSpPr>
        <p:spPr>
          <a:xfrm>
            <a:off x="5715000" y="2209800"/>
            <a:ext cx="3048000" cy="3554820"/>
          </a:xfrm>
          <a:prstGeom prst="rect">
            <a:avLst/>
          </a:prstGeom>
          <a:noFill/>
        </p:spPr>
        <p:txBody>
          <a:bodyPr wrap="square" rtlCol="0">
            <a:spAutoFit/>
          </a:bodyPr>
          <a:lstStyle/>
          <a:p>
            <a:pPr marL="282575" lvl="1" indent="-282575">
              <a:spcBef>
                <a:spcPts val="1800"/>
              </a:spcBef>
              <a:buClr>
                <a:schemeClr val="accent1"/>
              </a:buClr>
              <a:buSzPct val="75000"/>
              <a:buFont typeface="Wingdings" pitchFamily="2" charset="2"/>
              <a:buChar char="n"/>
            </a:pPr>
            <a:r>
              <a:rPr lang="en-NZ" sz="2400" b="1" dirty="0">
                <a:solidFill>
                  <a:schemeClr val="tx1">
                    <a:lumMod val="85000"/>
                    <a:lumOff val="15000"/>
                  </a:schemeClr>
                </a:solidFill>
                <a:latin typeface="+mn-lt"/>
              </a:rPr>
              <a:t>Volume Encryption</a:t>
            </a:r>
          </a:p>
          <a:p>
            <a:pPr marL="577850" lvl="1" indent="-295275">
              <a:spcBef>
                <a:spcPts val="600"/>
              </a:spcBef>
              <a:buClr>
                <a:schemeClr val="accent1"/>
              </a:buClr>
              <a:buSzPct val="75000"/>
              <a:buFont typeface="Wingdings" pitchFamily="2" charset="2"/>
              <a:buChar char="n"/>
            </a:pPr>
            <a:r>
              <a:rPr lang="en-NZ" dirty="0">
                <a:solidFill>
                  <a:schemeClr val="tx1">
                    <a:lumMod val="85000"/>
                    <a:lumOff val="15000"/>
                  </a:schemeClr>
                </a:solidFill>
                <a:latin typeface="+mn-lt"/>
              </a:rPr>
              <a:t>Windows uses BitLocker to encrypt entire volumes</a:t>
            </a:r>
          </a:p>
          <a:p>
            <a:pPr marL="577850" lvl="1" indent="-295275">
              <a:spcBef>
                <a:spcPts val="600"/>
              </a:spcBef>
              <a:buClr>
                <a:schemeClr val="accent1"/>
              </a:buClr>
              <a:buSzPct val="75000"/>
              <a:buFont typeface="Wingdings" pitchFamily="2" charset="2"/>
              <a:buChar char="n"/>
            </a:pPr>
            <a:r>
              <a:rPr lang="en-NZ" dirty="0">
                <a:solidFill>
                  <a:schemeClr val="tx1">
                    <a:lumMod val="85000"/>
                    <a:lumOff val="15000"/>
                  </a:schemeClr>
                </a:solidFill>
                <a:latin typeface="+mn-lt"/>
              </a:rPr>
              <a:t>More secure than encrypting individual files</a:t>
            </a:r>
          </a:p>
          <a:p>
            <a:pPr marL="577850" lvl="1" indent="-295275">
              <a:spcBef>
                <a:spcPts val="600"/>
              </a:spcBef>
              <a:buClr>
                <a:schemeClr val="accent1"/>
              </a:buClr>
              <a:buSzPct val="75000"/>
              <a:buFont typeface="Wingdings" pitchFamily="2" charset="2"/>
              <a:buChar char="n"/>
            </a:pPr>
            <a:r>
              <a:rPr lang="en-NZ" dirty="0">
                <a:solidFill>
                  <a:schemeClr val="tx1">
                    <a:lumMod val="85000"/>
                    <a:lumOff val="15000"/>
                  </a:schemeClr>
                </a:solidFill>
                <a:latin typeface="+mn-lt"/>
              </a:rPr>
              <a:t>Allows multiple interlocking layers of security</a:t>
            </a:r>
          </a:p>
        </p:txBody>
      </p:sp>
      <p:sp>
        <p:nvSpPr>
          <p:cNvPr id="6" name="Footer Placeholder 5"/>
          <p:cNvSpPr>
            <a:spLocks noGrp="1"/>
          </p:cNvSpPr>
          <p:nvPr>
            <p:ph type="ftr" sz="quarter" idx="11"/>
          </p:nvPr>
        </p:nvSpPr>
        <p:spPr>
          <a:xfrm>
            <a:off x="318246" y="6492875"/>
            <a:ext cx="7073153" cy="365125"/>
          </a:xfrm>
        </p:spPr>
        <p:txBody>
          <a:bodyPr/>
          <a:lstStyle/>
          <a:p>
            <a:r>
              <a:rPr lang="en-US" dirty="0"/>
              <a:t>© 2017 Pearson Education, Inc., Hoboken, NJ. All rights reserved.</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chemeClr val="accent1">
                    <a:lumMod val="75000"/>
                  </a:schemeClr>
                </a:solidFill>
              </a:rPr>
              <a:t>Summary</a:t>
            </a:r>
          </a:p>
        </p:txBody>
      </p:sp>
      <p:sp>
        <p:nvSpPr>
          <p:cNvPr id="5" name="Content Placeholder 4"/>
          <p:cNvSpPr>
            <a:spLocks noGrp="1"/>
          </p:cNvSpPr>
          <p:nvPr>
            <p:ph sz="half" idx="1"/>
          </p:nvPr>
        </p:nvSpPr>
        <p:spPr>
          <a:xfrm>
            <a:off x="762000" y="2225675"/>
            <a:ext cx="3657600" cy="4267200"/>
          </a:xfrm>
        </p:spPr>
        <p:txBody>
          <a:bodyPr>
            <a:normAutofit fontScale="25000" lnSpcReduction="20000"/>
          </a:bodyPr>
          <a:lstStyle/>
          <a:p>
            <a:pPr marL="282575" lvl="1" indent="-282575">
              <a:spcBef>
                <a:spcPts val="1800"/>
              </a:spcBef>
            </a:pPr>
            <a:r>
              <a:rPr lang="en-US" sz="5500" dirty="0"/>
              <a:t>I/O devices</a:t>
            </a:r>
          </a:p>
          <a:p>
            <a:pPr marL="282575" lvl="1" indent="-282575">
              <a:spcBef>
                <a:spcPts val="1800"/>
              </a:spcBef>
            </a:pPr>
            <a:r>
              <a:rPr lang="en-US" sz="5500" dirty="0"/>
              <a:t>Organization of the I/O function</a:t>
            </a:r>
          </a:p>
          <a:p>
            <a:pPr lvl="1"/>
            <a:r>
              <a:rPr lang="en-US" sz="5500" dirty="0"/>
              <a:t>The evolution of the I/O function</a:t>
            </a:r>
          </a:p>
          <a:p>
            <a:pPr lvl="1"/>
            <a:r>
              <a:rPr lang="en-US" sz="5500" dirty="0"/>
              <a:t>Direct memory access</a:t>
            </a:r>
          </a:p>
          <a:p>
            <a:pPr marL="282575" lvl="1" indent="-282575">
              <a:spcBef>
                <a:spcPts val="1800"/>
              </a:spcBef>
            </a:pPr>
            <a:r>
              <a:rPr lang="en-US" sz="5500" dirty="0"/>
              <a:t>Operating system design issues</a:t>
            </a:r>
          </a:p>
          <a:p>
            <a:pPr lvl="1"/>
            <a:r>
              <a:rPr lang="en-US" sz="5500" dirty="0"/>
              <a:t>Design objectives</a:t>
            </a:r>
          </a:p>
          <a:p>
            <a:pPr lvl="1"/>
            <a:r>
              <a:rPr lang="en-US" sz="5500" dirty="0"/>
              <a:t>Logical structure of the I/O function</a:t>
            </a:r>
          </a:p>
          <a:p>
            <a:pPr marL="282575" lvl="1" indent="-282575">
              <a:spcBef>
                <a:spcPts val="1800"/>
              </a:spcBef>
            </a:pPr>
            <a:r>
              <a:rPr lang="en-US" sz="5500" dirty="0"/>
              <a:t>I/O Buffering</a:t>
            </a:r>
          </a:p>
          <a:p>
            <a:pPr lvl="1"/>
            <a:r>
              <a:rPr lang="en-US" sz="5500" dirty="0"/>
              <a:t>Single/double/circular buffer</a:t>
            </a:r>
          </a:p>
          <a:p>
            <a:pPr lvl="1"/>
            <a:r>
              <a:rPr lang="en-US" sz="5500" dirty="0"/>
              <a:t>The utility of buffering</a:t>
            </a:r>
          </a:p>
          <a:p>
            <a:pPr marL="282575" lvl="1" indent="-282575">
              <a:spcBef>
                <a:spcPts val="1800"/>
              </a:spcBef>
            </a:pPr>
            <a:r>
              <a:rPr lang="en-US" sz="5500" dirty="0"/>
              <a:t>Disk scheduling</a:t>
            </a:r>
          </a:p>
          <a:p>
            <a:pPr lvl="1"/>
            <a:r>
              <a:rPr lang="en-US" sz="5500" dirty="0"/>
              <a:t>Disk performance parameters</a:t>
            </a:r>
          </a:p>
          <a:p>
            <a:pPr lvl="1"/>
            <a:r>
              <a:rPr lang="en-US" sz="5500" dirty="0"/>
              <a:t>Disk scheduling policies</a:t>
            </a:r>
          </a:p>
          <a:p>
            <a:pPr marL="282575" lvl="1" indent="-282575">
              <a:spcBef>
                <a:spcPts val="1800"/>
              </a:spcBef>
            </a:pPr>
            <a:r>
              <a:rPr lang="en-US" sz="5500" dirty="0"/>
              <a:t>Raid </a:t>
            </a:r>
          </a:p>
          <a:p>
            <a:pPr lvl="1"/>
            <a:endParaRPr lang="en-US" dirty="0"/>
          </a:p>
        </p:txBody>
      </p:sp>
      <p:sp>
        <p:nvSpPr>
          <p:cNvPr id="6" name="Content Placeholder 5"/>
          <p:cNvSpPr>
            <a:spLocks noGrp="1"/>
          </p:cNvSpPr>
          <p:nvPr>
            <p:ph sz="half" idx="2"/>
          </p:nvPr>
        </p:nvSpPr>
        <p:spPr>
          <a:xfrm>
            <a:off x="4800600" y="2057400"/>
            <a:ext cx="3962400" cy="4800600"/>
          </a:xfrm>
        </p:spPr>
        <p:txBody>
          <a:bodyPr>
            <a:noAutofit/>
          </a:bodyPr>
          <a:lstStyle/>
          <a:p>
            <a:pPr marL="282575" lvl="1" indent="-282575"/>
            <a:r>
              <a:rPr lang="en-US" sz="1400" dirty="0"/>
              <a:t>Raid levels 0 – 6</a:t>
            </a:r>
          </a:p>
          <a:p>
            <a:pPr marL="282575" lvl="1" indent="-282575"/>
            <a:r>
              <a:rPr lang="en-US" sz="1400" dirty="0"/>
              <a:t>Disk cache</a:t>
            </a:r>
          </a:p>
          <a:p>
            <a:pPr lvl="1"/>
            <a:r>
              <a:rPr lang="en-US" sz="1400" dirty="0"/>
              <a:t>Design and performance considerations</a:t>
            </a:r>
          </a:p>
          <a:p>
            <a:pPr marL="282575" lvl="1" indent="-282575"/>
            <a:r>
              <a:rPr lang="en-US" sz="1400" dirty="0"/>
              <a:t>UNIX SVR4 I/O</a:t>
            </a:r>
          </a:p>
          <a:p>
            <a:pPr lvl="1">
              <a:lnSpc>
                <a:spcPct val="80000"/>
              </a:lnSpc>
            </a:pPr>
            <a:r>
              <a:rPr lang="en-US" sz="1400" dirty="0"/>
              <a:t>Buffer cache</a:t>
            </a:r>
          </a:p>
          <a:p>
            <a:pPr lvl="1">
              <a:lnSpc>
                <a:spcPct val="80000"/>
              </a:lnSpc>
            </a:pPr>
            <a:r>
              <a:rPr lang="en-US" sz="1400" dirty="0"/>
              <a:t>Character queue</a:t>
            </a:r>
          </a:p>
          <a:p>
            <a:pPr lvl="1">
              <a:lnSpc>
                <a:spcPct val="80000"/>
              </a:lnSpc>
            </a:pPr>
            <a:r>
              <a:rPr lang="en-US" sz="1400" dirty="0"/>
              <a:t>Unbuffered I/O</a:t>
            </a:r>
          </a:p>
          <a:p>
            <a:pPr lvl="1">
              <a:lnSpc>
                <a:spcPct val="80000"/>
              </a:lnSpc>
            </a:pPr>
            <a:r>
              <a:rPr lang="en-US" sz="1400" dirty="0"/>
              <a:t>UNIX devices</a:t>
            </a:r>
          </a:p>
          <a:p>
            <a:pPr marL="282575" lvl="1" indent="-282575"/>
            <a:r>
              <a:rPr lang="en-US" sz="1400" dirty="0"/>
              <a:t>Linux I/O</a:t>
            </a:r>
          </a:p>
          <a:p>
            <a:pPr lvl="1">
              <a:lnSpc>
                <a:spcPct val="80000"/>
              </a:lnSpc>
            </a:pPr>
            <a:r>
              <a:rPr lang="en-US" sz="1400" dirty="0"/>
              <a:t>Disk scheduling</a:t>
            </a:r>
          </a:p>
          <a:p>
            <a:pPr lvl="1">
              <a:lnSpc>
                <a:spcPct val="80000"/>
              </a:lnSpc>
            </a:pPr>
            <a:r>
              <a:rPr lang="en-US" sz="1400" dirty="0"/>
              <a:t>Linux page cache</a:t>
            </a:r>
          </a:p>
          <a:p>
            <a:pPr marL="282575" lvl="1" indent="-282575"/>
            <a:r>
              <a:rPr lang="en-US" sz="1400" dirty="0"/>
              <a:t>Windows I/O</a:t>
            </a:r>
          </a:p>
          <a:p>
            <a:pPr lvl="1">
              <a:lnSpc>
                <a:spcPct val="80000"/>
              </a:lnSpc>
            </a:pPr>
            <a:r>
              <a:rPr lang="en-US" sz="1400" dirty="0"/>
              <a:t>Basic I/O facilities</a:t>
            </a:r>
          </a:p>
          <a:p>
            <a:pPr lvl="1">
              <a:lnSpc>
                <a:spcPct val="80000"/>
              </a:lnSpc>
            </a:pPr>
            <a:r>
              <a:rPr lang="en-US" sz="1400" dirty="0"/>
              <a:t>Asynchronous and Synchronous I/O</a:t>
            </a:r>
          </a:p>
          <a:p>
            <a:pPr lvl="1">
              <a:lnSpc>
                <a:spcPct val="80000"/>
              </a:lnSpc>
            </a:pPr>
            <a:r>
              <a:rPr lang="en-US" sz="1400" dirty="0"/>
              <a:t>Software RAID</a:t>
            </a:r>
          </a:p>
          <a:p>
            <a:pPr lvl="1">
              <a:lnSpc>
                <a:spcPct val="80000"/>
              </a:lnSpc>
            </a:pPr>
            <a:r>
              <a:rPr lang="en-US" sz="1400" dirty="0"/>
              <a:t>Volume shadow copies/encryption</a:t>
            </a:r>
          </a:p>
        </p:txBody>
      </p:sp>
      <p:sp>
        <p:nvSpPr>
          <p:cNvPr id="3" name="Footer Placeholder 2"/>
          <p:cNvSpPr>
            <a:spLocks noGrp="1"/>
          </p:cNvSpPr>
          <p:nvPr>
            <p:ph type="ftr" sz="quarter" idx="11"/>
          </p:nvPr>
        </p:nvSpPr>
        <p:spPr>
          <a:xfrm>
            <a:off x="318246" y="6492875"/>
            <a:ext cx="5777753" cy="365125"/>
          </a:xfrm>
        </p:spPr>
        <p:txBody>
          <a:bodyPr/>
          <a:lstStyle/>
          <a:p>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l="7059" t="11818" r="16471" b="24545"/>
          <a:stretch>
            <a:fillRect/>
          </a:stretch>
        </p:blipFill>
        <p:spPr>
          <a:xfrm>
            <a:off x="2296447" y="533400"/>
            <a:ext cx="5733234" cy="6174333"/>
          </a:xfrm>
          <a:prstGeom prst="rect">
            <a:avLst/>
          </a:prstGeom>
        </p:spPr>
      </p:pic>
      <p:sp>
        <p:nvSpPr>
          <p:cNvPr id="2" name="Footer Placeholder 1"/>
          <p:cNvSpPr>
            <a:spLocks noGrp="1"/>
          </p:cNvSpPr>
          <p:nvPr>
            <p:ph type="ftr" sz="quarter" idx="11"/>
          </p:nvPr>
        </p:nvSpPr>
        <p:spPr>
          <a:xfrm>
            <a:off x="318246" y="6492875"/>
            <a:ext cx="5396753" cy="365125"/>
          </a:xfrm>
        </p:spPr>
        <p:txBody>
          <a:bodyPr/>
          <a:lstStyle/>
          <a:p>
            <a:r>
              <a:rPr lang="en-US" dirty="0"/>
              <a:t>© 2017 Pearson Education, Inc., Hoboken, NJ. All rights reserved.</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3.pdf"/>
          <p:cNvPicPr>
            <a:picLocks noChangeAspect="1"/>
          </p:cNvPicPr>
          <p:nvPr/>
        </p:nvPicPr>
        <p:blipFill>
          <a:blip r:embed="rId3"/>
          <a:srcRect l="8235" t="6364" r="9412" b="14545"/>
          <a:stretch>
            <a:fillRect/>
          </a:stretch>
        </p:blipFill>
        <p:spPr>
          <a:xfrm>
            <a:off x="457200" y="685800"/>
            <a:ext cx="8153400" cy="5867400"/>
          </a:xfrm>
          <a:prstGeom prst="rect">
            <a:avLst/>
          </a:prstGeom>
        </p:spPr>
      </p:pic>
      <p:sp>
        <p:nvSpPr>
          <p:cNvPr id="2" name="Footer Placeholder 1"/>
          <p:cNvSpPr>
            <a:spLocks noGrp="1"/>
          </p:cNvSpPr>
          <p:nvPr>
            <p:ph type="ftr" sz="quarter" idx="11"/>
          </p:nvPr>
        </p:nvSpPr>
        <p:spPr>
          <a:xfrm>
            <a:off x="318246" y="6492875"/>
            <a:ext cx="6082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20304</Words>
  <Application>Microsoft Office PowerPoint</Application>
  <PresentationFormat>On-screen Show (4:3)</PresentationFormat>
  <Paragraphs>1737</Paragraphs>
  <Slides>72</Slides>
  <Notes>72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72</vt:i4>
      </vt:variant>
    </vt:vector>
  </HeadingPairs>
  <TitlesOfParts>
    <vt:vector size="80" baseType="lpstr">
      <vt:lpstr>Arial</vt:lpstr>
      <vt:lpstr>Calibri</vt:lpstr>
      <vt:lpstr>Calisto MT</vt:lpstr>
      <vt:lpstr>Times New Roman</vt:lpstr>
      <vt:lpstr>Wingdings</vt:lpstr>
      <vt:lpstr>Custom Design</vt:lpstr>
      <vt:lpstr>Codex</vt:lpstr>
      <vt:lpstr>1_Codex</vt:lpstr>
      <vt:lpstr>Chapter 11 I/O Management  and Disk Scheduling</vt:lpstr>
      <vt:lpstr>Categories of I/O Devices</vt:lpstr>
      <vt:lpstr>Differences in I/O Devices</vt:lpstr>
      <vt:lpstr>PowerPoint Presentation</vt:lpstr>
      <vt:lpstr>Organization of the I/O Function</vt:lpstr>
      <vt:lpstr>Table 11.1    I/O Techniques </vt:lpstr>
      <vt:lpstr>Evolution of the I/O Function</vt:lpstr>
      <vt:lpstr>PowerPoint Presentation</vt:lpstr>
      <vt:lpstr>PowerPoint Presentation</vt:lpstr>
      <vt:lpstr>Design Objectives</vt:lpstr>
      <vt:lpstr>PowerPoint Presentation</vt:lpstr>
      <vt:lpstr>Buffering</vt:lpstr>
      <vt:lpstr>No Buffer</vt:lpstr>
      <vt:lpstr>Single Buffer</vt:lpstr>
      <vt:lpstr>Single Buffer</vt:lpstr>
      <vt:lpstr>Single Buffering for Stream-Oriented I/O</vt:lpstr>
      <vt:lpstr>Double Buffer</vt:lpstr>
      <vt:lpstr>Circular Buffer</vt:lpstr>
      <vt:lpstr>PowerPoint Presentation</vt:lpstr>
      <vt:lpstr>Disk Performance Parameters</vt:lpstr>
      <vt:lpstr>Disk Performance Parameters</vt:lpstr>
      <vt:lpstr>Seek Time</vt:lpstr>
      <vt:lpstr>Disk Performance</vt:lpstr>
      <vt:lpstr>PowerPoint Presentation</vt:lpstr>
      <vt:lpstr>PowerPoint Presentation</vt:lpstr>
      <vt:lpstr>First-In, First-Out (FIFO)</vt:lpstr>
      <vt:lpstr>PowerPoint Presentation</vt:lpstr>
      <vt:lpstr>Priority (PRI)</vt:lpstr>
      <vt:lpstr>Shortest Service Time First (SSTF)</vt:lpstr>
      <vt:lpstr>SCAN</vt:lpstr>
      <vt:lpstr>C-SCAN (Circular SCAN)</vt:lpstr>
      <vt:lpstr>N-Step-SCAN</vt:lpstr>
      <vt:lpstr>FSCAN</vt:lpstr>
      <vt:lpstr>RAID</vt:lpstr>
      <vt:lpstr>RAID</vt:lpstr>
      <vt:lpstr>PowerPoint Presentation</vt:lpstr>
      <vt:lpstr>PowerPoint Presentation</vt:lpstr>
      <vt:lpstr>PowerPoint Presentation</vt:lpstr>
      <vt:lpstr>RAID Level 0</vt:lpstr>
      <vt:lpstr>RAID Level 1</vt:lpstr>
      <vt:lpstr>RAID Level 2</vt:lpstr>
      <vt:lpstr>RAID Level 3</vt:lpstr>
      <vt:lpstr>RAID Level 4</vt:lpstr>
      <vt:lpstr>RAID Level 5</vt:lpstr>
      <vt:lpstr>RAID Level 6</vt:lpstr>
      <vt:lpstr>Disk Cache</vt:lpstr>
      <vt:lpstr>Least Recently Used  (LRU)</vt:lpstr>
      <vt:lpstr>Least Frequently Used (LFU)</vt:lpstr>
      <vt:lpstr>PowerPoint Presentation</vt:lpstr>
      <vt:lpstr>PowerPoint Presentation</vt:lpstr>
      <vt:lpstr>PowerPoint Presentation</vt:lpstr>
      <vt:lpstr>PowerPoint Presentation</vt:lpstr>
      <vt:lpstr>UNIX Buffer Cache</vt:lpstr>
      <vt:lpstr>PowerPoint Presentation</vt:lpstr>
      <vt:lpstr>Character Queue</vt:lpstr>
      <vt:lpstr>Unbuffered I/O</vt:lpstr>
      <vt:lpstr>PowerPoint Presentation</vt:lpstr>
      <vt:lpstr>Linux I/O</vt:lpstr>
      <vt:lpstr>The Elevator Scheduler</vt:lpstr>
      <vt:lpstr>Deadline Scheduler</vt:lpstr>
      <vt:lpstr>PowerPoint Presentation</vt:lpstr>
      <vt:lpstr>Anticipatory I/O Scheduler</vt:lpstr>
      <vt:lpstr>The NOOP Scheduler</vt:lpstr>
      <vt:lpstr>Completely Fair Queuing I/O Scheduler (CFQ)</vt:lpstr>
      <vt:lpstr>Linux Page Cache</vt:lpstr>
      <vt:lpstr>PowerPoint Presentation</vt:lpstr>
      <vt:lpstr>Basic I/O Facilities</vt:lpstr>
      <vt:lpstr>Asynchronous and Synchronous I/O</vt:lpstr>
      <vt:lpstr>I/O Completion</vt:lpstr>
      <vt:lpstr>Windows RAID Configurations</vt:lpstr>
      <vt:lpstr>Volume Shadow Copies and Volume Encryption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2014-01-29T01:31:20Z</dcterms:created>
  <dcterms:modified xsi:type="dcterms:W3CDTF">2019-12-11T04:44:07Z</dcterms:modified>
</cp:coreProperties>
</file>