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2"/>
  </p:notesMasterIdLst>
  <p:handoutMasterIdLst>
    <p:handoutMasterId r:id="rId113"/>
  </p:handoutMasterIdLst>
  <p:sldIdLst>
    <p:sldId id="257" r:id="rId2"/>
    <p:sldId id="651" r:id="rId3"/>
    <p:sldId id="530" r:id="rId4"/>
    <p:sldId id="478" r:id="rId5"/>
    <p:sldId id="260" r:id="rId6"/>
    <p:sldId id="262" r:id="rId7"/>
    <p:sldId id="263" r:id="rId8"/>
    <p:sldId id="264" r:id="rId9"/>
    <p:sldId id="533" r:id="rId10"/>
    <p:sldId id="532" r:id="rId11"/>
    <p:sldId id="534" r:id="rId12"/>
    <p:sldId id="518" r:id="rId13"/>
    <p:sldId id="507" r:id="rId14"/>
    <p:sldId id="508" r:id="rId15"/>
    <p:sldId id="553" r:id="rId16"/>
    <p:sldId id="568" r:id="rId17"/>
    <p:sldId id="569" r:id="rId18"/>
    <p:sldId id="554" r:id="rId19"/>
    <p:sldId id="570" r:id="rId20"/>
    <p:sldId id="572" r:id="rId21"/>
    <p:sldId id="571" r:id="rId22"/>
    <p:sldId id="573" r:id="rId23"/>
    <p:sldId id="580" r:id="rId24"/>
    <p:sldId id="574" r:id="rId25"/>
    <p:sldId id="575" r:id="rId26"/>
    <p:sldId id="581" r:id="rId27"/>
    <p:sldId id="576" r:id="rId28"/>
    <p:sldId id="577" r:id="rId29"/>
    <p:sldId id="578" r:id="rId30"/>
    <p:sldId id="579" r:id="rId31"/>
    <p:sldId id="552" r:id="rId32"/>
    <p:sldId id="658" r:id="rId33"/>
    <p:sldId id="659" r:id="rId34"/>
    <p:sldId id="660" r:id="rId35"/>
    <p:sldId id="661" r:id="rId36"/>
    <p:sldId id="662" r:id="rId37"/>
    <p:sldId id="663" r:id="rId38"/>
    <p:sldId id="664" r:id="rId39"/>
    <p:sldId id="538" r:id="rId40"/>
    <p:sldId id="674" r:id="rId41"/>
    <p:sldId id="648" r:id="rId42"/>
    <p:sldId id="650" r:id="rId43"/>
    <p:sldId id="672" r:id="rId44"/>
    <p:sldId id="649" r:id="rId45"/>
    <p:sldId id="512" r:id="rId46"/>
    <p:sldId id="500" r:id="rId47"/>
    <p:sldId id="267" r:id="rId48"/>
    <p:sldId id="487" r:id="rId49"/>
    <p:sldId id="547" r:id="rId50"/>
    <p:sldId id="539" r:id="rId51"/>
    <p:sldId id="495" r:id="rId52"/>
    <p:sldId id="524" r:id="rId53"/>
    <p:sldId id="614" r:id="rId54"/>
    <p:sldId id="529" r:id="rId55"/>
    <p:sldId id="523" r:id="rId56"/>
    <p:sldId id="497" r:id="rId57"/>
    <p:sldId id="506" r:id="rId58"/>
    <p:sldId id="559" r:id="rId59"/>
    <p:sldId id="560" r:id="rId60"/>
    <p:sldId id="582" r:id="rId61"/>
    <p:sldId id="561" r:id="rId62"/>
    <p:sldId id="583" r:id="rId63"/>
    <p:sldId id="584" r:id="rId64"/>
    <p:sldId id="562" r:id="rId65"/>
    <p:sldId id="585" r:id="rId66"/>
    <p:sldId id="586" r:id="rId67"/>
    <p:sldId id="563" r:id="rId68"/>
    <p:sldId id="587" r:id="rId69"/>
    <p:sldId id="588" r:id="rId70"/>
    <p:sldId id="564" r:id="rId71"/>
    <p:sldId id="589" r:id="rId72"/>
    <p:sldId id="590" r:id="rId73"/>
    <p:sldId id="565" r:id="rId74"/>
    <p:sldId id="591" r:id="rId75"/>
    <p:sldId id="592" r:id="rId76"/>
    <p:sldId id="566" r:id="rId77"/>
    <p:sldId id="593" r:id="rId78"/>
    <p:sldId id="594" r:id="rId79"/>
    <p:sldId id="567" r:id="rId80"/>
    <p:sldId id="540" r:id="rId81"/>
    <p:sldId id="680" r:id="rId82"/>
    <p:sldId id="520" r:id="rId83"/>
    <p:sldId id="503" r:id="rId84"/>
    <p:sldId id="599" r:id="rId85"/>
    <p:sldId id="667" r:id="rId86"/>
    <p:sldId id="499" r:id="rId87"/>
    <p:sldId id="521" r:id="rId88"/>
    <p:sldId id="504" r:id="rId89"/>
    <p:sldId id="600" r:id="rId90"/>
    <p:sldId id="668" r:id="rId91"/>
    <p:sldId id="519" r:id="rId92"/>
    <p:sldId id="598" r:id="rId93"/>
    <p:sldId id="527" r:id="rId94"/>
    <p:sldId id="528" r:id="rId95"/>
    <p:sldId id="505" r:id="rId96"/>
    <p:sldId id="602" r:id="rId97"/>
    <p:sldId id="653" r:id="rId98"/>
    <p:sldId id="665" r:id="rId99"/>
    <p:sldId id="654" r:id="rId100"/>
    <p:sldId id="655" r:id="rId101"/>
    <p:sldId id="656" r:id="rId102"/>
    <p:sldId id="657" r:id="rId103"/>
    <p:sldId id="536" r:id="rId104"/>
    <p:sldId id="535" r:id="rId105"/>
    <p:sldId id="673" r:id="rId106"/>
    <p:sldId id="675" r:id="rId107"/>
    <p:sldId id="676" r:id="rId108"/>
    <p:sldId id="677" r:id="rId109"/>
    <p:sldId id="678" r:id="rId110"/>
    <p:sldId id="679" r:id="rId1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864">
          <p15:clr>
            <a:srgbClr val="A4A3A4"/>
          </p15:clr>
        </p15:guide>
        <p15:guide id="2" pos="528">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59" autoAdjust="0"/>
    <p:restoredTop sz="95405" autoAdjust="0"/>
  </p:normalViewPr>
  <p:slideViewPr>
    <p:cSldViewPr>
      <p:cViewPr varScale="1">
        <p:scale>
          <a:sx n="72" d="100"/>
          <a:sy n="72" d="100"/>
        </p:scale>
        <p:origin x="-114" y="-120"/>
      </p:cViewPr>
      <p:guideLst>
        <p:guide orient="horz" pos="86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01"/>
    </p:cViewPr>
  </p:sorterViewPr>
  <p:notesViewPr>
    <p:cSldViewPr>
      <p:cViewPr varScale="1">
        <p:scale>
          <a:sx n="43" d="100"/>
          <a:sy n="43" d="100"/>
        </p:scale>
        <p:origin x="-1422" y="-84"/>
      </p:cViewPr>
      <p:guideLst>
        <p:guide orient="horz" pos="2160"/>
        <p:guide pos="2880"/>
      </p:guideLst>
    </p:cSldViewPr>
  </p:notes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5107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2C31A4C-76BE-4158-8345-6E666485E147}" type="slidenum">
              <a:rPr lang="en-US"/>
              <a:pPr>
                <a:defRPr/>
              </a:pPr>
              <a:t>‹#›</a:t>
            </a:fld>
            <a:endParaRPr lang="en-US"/>
          </a:p>
        </p:txBody>
      </p:sp>
    </p:spTree>
    <p:extLst>
      <p:ext uri="{BB962C8B-B14F-4D97-AF65-F5344CB8AC3E}">
        <p14:creationId xmlns="" xmlns:p14="http://schemas.microsoft.com/office/powerpoint/2010/main" val="31251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2251F-4DE9-428E-A704-566BFC55FEF2}" type="slidenum">
              <a:rPr lang="en-US" altLang="en-US" sz="1000" smtClean="0"/>
              <a:pPr/>
              <a:t>5</a:t>
            </a:fld>
            <a:endParaRPr lang="en-US" altLang="en-US" sz="1000" smtClean="0"/>
          </a:p>
        </p:txBody>
      </p:sp>
      <p:sp>
        <p:nvSpPr>
          <p:cNvPr id="117763" name="Rectangle 2"/>
          <p:cNvSpPr>
            <a:spLocks noGrp="1" noRot="1" noChangeAspect="1" noChangeArrowheads="1" noTextEdit="1"/>
          </p:cNvSpPr>
          <p:nvPr>
            <p:ph type="sldImg"/>
          </p:nvPr>
        </p:nvSpPr>
        <p:spPr>
          <a:xfrm>
            <a:off x="1150938" y="692150"/>
            <a:ext cx="4556125" cy="3416300"/>
          </a:xfrm>
          <a:ln cap="flat"/>
        </p:spPr>
      </p:sp>
      <p:sp>
        <p:nvSpPr>
          <p:cNvPr id="1177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AE0C60-3B54-4293-A4D4-D216D48D2BCE}" type="slidenum">
              <a:rPr lang="en-US" altLang="en-US" sz="1000" smtClean="0"/>
              <a:pPr/>
              <a:t>109</a:t>
            </a:fld>
            <a:endParaRPr lang="en-US" altLang="en-US" sz="1000" smtClean="0"/>
          </a:p>
        </p:txBody>
      </p:sp>
      <p:sp>
        <p:nvSpPr>
          <p:cNvPr id="118787" name="Rectangle 2"/>
          <p:cNvSpPr>
            <a:spLocks noGrp="1" noRot="1" noChangeAspect="1" noChangeArrowheads="1" noTextEdit="1"/>
          </p:cNvSpPr>
          <p:nvPr>
            <p:ph type="sldImg"/>
          </p:nvPr>
        </p:nvSpPr>
        <p:spPr>
          <a:xfrm>
            <a:off x="1150938" y="692150"/>
            <a:ext cx="4556125" cy="3416300"/>
          </a:xfrm>
          <a:noFill/>
          <a:ln cap="flat"/>
        </p:spPr>
      </p:sp>
      <p:sp>
        <p:nvSpPr>
          <p:cNvPr id="1187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r>
              <a:rPr lang="en-US" altLang="en-US" smtClean="0"/>
              <a:t>Example 12.4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 name="Rectangle 37"/>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smtClean="0">
                <a:latin typeface="Arial" pitchFamily="34" charset="0"/>
              </a:rPr>
              <a:t>Liang, Introduction to Java Programming, Eleventh Edition, (c) 2018 Pearson Education, Ltd.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smtClean="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smtClean="0"/>
              <a:t>Click to edit Master subtitle style</a:t>
            </a:r>
          </a:p>
        </p:txBody>
      </p:sp>
      <p:sp>
        <p:nvSpPr>
          <p:cNvPr id="35" name="Rectangle 34"/>
          <p:cNvSpPr>
            <a:spLocks noGrp="1" noChangeArrowheads="1"/>
          </p:cNvSpPr>
          <p:nvPr>
            <p:ph type="dt" sz="quarter" idx="10"/>
          </p:nvPr>
        </p:nvSpPr>
        <p:spPr/>
        <p:txBody>
          <a:bodyPr/>
          <a:lstStyle>
            <a:lvl1pPr>
              <a:defRPr/>
            </a:lvl1pPr>
          </a:lstStyle>
          <a:p>
            <a:pPr>
              <a:defRPr/>
            </a:pPr>
            <a:endParaRPr lang="en-US"/>
          </a:p>
        </p:txBody>
      </p:sp>
      <p:sp>
        <p:nvSpPr>
          <p:cNvPr id="36" name="Rectangle 36"/>
          <p:cNvSpPr>
            <a:spLocks noGrp="1" noChangeArrowheads="1"/>
          </p:cNvSpPr>
          <p:nvPr>
            <p:ph type="sldNum" sz="quarter" idx="11"/>
          </p:nvPr>
        </p:nvSpPr>
        <p:spPr>
          <a:xfrm>
            <a:off x="6553200" y="6400800"/>
            <a:ext cx="1905000" cy="457200"/>
          </a:xfrm>
        </p:spPr>
        <p:txBody>
          <a:bodyPr/>
          <a:lstStyle>
            <a:lvl1pPr>
              <a:defRPr/>
            </a:lvl1pPr>
          </a:lstStyle>
          <a:p>
            <a:pPr>
              <a:defRPr/>
            </a:pPr>
            <a:fld id="{F9275D87-F7B1-4FB9-8D47-596B87BE3F39}" type="slidenum">
              <a:rPr lang="en-US"/>
              <a:pPr>
                <a:defRPr/>
              </a:pPr>
              <a:t>‹#›</a:t>
            </a:fld>
            <a:endParaRPr lang="en-US"/>
          </a:p>
        </p:txBody>
      </p:sp>
    </p:spTree>
    <p:extLst>
      <p:ext uri="{BB962C8B-B14F-4D97-AF65-F5344CB8AC3E}">
        <p14:creationId xmlns="" xmlns:p14="http://schemas.microsoft.com/office/powerpoint/2010/main" val="34776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8D354ACA-D7F7-4722-8570-AC59DEDBC172}" type="slidenum">
              <a:rPr lang="en-US"/>
              <a:pPr>
                <a:defRPr/>
              </a:pPr>
              <a:t>‹#›</a:t>
            </a:fld>
            <a:endParaRPr lang="en-US"/>
          </a:p>
        </p:txBody>
      </p:sp>
    </p:spTree>
    <p:extLst>
      <p:ext uri="{BB962C8B-B14F-4D97-AF65-F5344CB8AC3E}">
        <p14:creationId xmlns="" xmlns:p14="http://schemas.microsoft.com/office/powerpoint/2010/main" val="16805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B8358746-F499-4EBD-B48D-37373D5494A6}" type="slidenum">
              <a:rPr lang="en-US"/>
              <a:pPr>
                <a:defRPr/>
              </a:pPr>
              <a:t>‹#›</a:t>
            </a:fld>
            <a:endParaRPr lang="en-US"/>
          </a:p>
        </p:txBody>
      </p:sp>
    </p:spTree>
    <p:extLst>
      <p:ext uri="{BB962C8B-B14F-4D97-AF65-F5344CB8AC3E}">
        <p14:creationId xmlns="" xmlns:p14="http://schemas.microsoft.com/office/powerpoint/2010/main" val="20306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53858337-9C64-492E-B15B-AEE53A6ABE2C}" type="slidenum">
              <a:rPr lang="en-US"/>
              <a:pPr>
                <a:defRPr/>
              </a:pPr>
              <a:t>‹#›</a:t>
            </a:fld>
            <a:endParaRPr lang="en-US"/>
          </a:p>
        </p:txBody>
      </p:sp>
    </p:spTree>
    <p:extLst>
      <p:ext uri="{BB962C8B-B14F-4D97-AF65-F5344CB8AC3E}">
        <p14:creationId xmlns="" xmlns:p14="http://schemas.microsoft.com/office/powerpoint/2010/main" val="279542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573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573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90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90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 xmlns:p14="http://schemas.microsoft.com/office/powerpoint/2010/main" val="29598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FF2B0BF3-A5B2-44C4-BD50-B530A5CF8357}" type="slidenum">
              <a:rPr lang="en-US"/>
              <a:pPr>
                <a:defRPr/>
              </a:pPr>
              <a:t>‹#›</a:t>
            </a:fld>
            <a:endParaRPr lang="en-US"/>
          </a:p>
        </p:txBody>
      </p:sp>
    </p:spTree>
    <p:extLst>
      <p:ext uri="{BB962C8B-B14F-4D97-AF65-F5344CB8AC3E}">
        <p14:creationId xmlns="" xmlns:p14="http://schemas.microsoft.com/office/powerpoint/2010/main" val="379108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5C6E2C5-4A01-4E13-BC9F-F6A2AD6C456C}" type="slidenum">
              <a:rPr lang="en-US"/>
              <a:pPr>
                <a:defRPr/>
              </a:pPr>
              <a:t>‹#›</a:t>
            </a:fld>
            <a:endParaRPr lang="en-US"/>
          </a:p>
        </p:txBody>
      </p:sp>
    </p:spTree>
    <p:extLst>
      <p:ext uri="{BB962C8B-B14F-4D97-AF65-F5344CB8AC3E}">
        <p14:creationId xmlns="" xmlns:p14="http://schemas.microsoft.com/office/powerpoint/2010/main" val="29433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3A39258-EFFD-426D-9BBB-B8797FDB27CF}" type="slidenum">
              <a:rPr lang="en-US"/>
              <a:pPr>
                <a:defRPr/>
              </a:pPr>
              <a:t>‹#›</a:t>
            </a:fld>
            <a:endParaRPr lang="en-US"/>
          </a:p>
        </p:txBody>
      </p:sp>
    </p:spTree>
    <p:extLst>
      <p:ext uri="{BB962C8B-B14F-4D97-AF65-F5344CB8AC3E}">
        <p14:creationId xmlns="" xmlns:p14="http://schemas.microsoft.com/office/powerpoint/2010/main" val="69407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231F2C37-6B95-424E-81DF-7185BC89A203}" type="slidenum">
              <a:rPr lang="en-US"/>
              <a:pPr>
                <a:defRPr/>
              </a:pPr>
              <a:t>‹#›</a:t>
            </a:fld>
            <a:endParaRPr lang="en-US"/>
          </a:p>
        </p:txBody>
      </p:sp>
    </p:spTree>
    <p:extLst>
      <p:ext uri="{BB962C8B-B14F-4D97-AF65-F5344CB8AC3E}">
        <p14:creationId xmlns="" xmlns:p14="http://schemas.microsoft.com/office/powerpoint/2010/main" val="307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4BE757B8-885E-4FD6-B9FE-D566E57D6118}" type="slidenum">
              <a:rPr lang="en-US"/>
              <a:pPr>
                <a:defRPr/>
              </a:pPr>
              <a:t>‹#›</a:t>
            </a:fld>
            <a:endParaRPr lang="en-US"/>
          </a:p>
        </p:txBody>
      </p:sp>
    </p:spTree>
    <p:extLst>
      <p:ext uri="{BB962C8B-B14F-4D97-AF65-F5344CB8AC3E}">
        <p14:creationId xmlns="" xmlns:p14="http://schemas.microsoft.com/office/powerpoint/2010/main" val="2321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5E82A72-96F6-41A3-B20E-0697B81F6079}" type="slidenum">
              <a:rPr lang="en-US"/>
              <a:pPr>
                <a:defRPr/>
              </a:pPr>
              <a:t>‹#›</a:t>
            </a:fld>
            <a:endParaRPr lang="en-US"/>
          </a:p>
        </p:txBody>
      </p:sp>
    </p:spTree>
    <p:extLst>
      <p:ext uri="{BB962C8B-B14F-4D97-AF65-F5344CB8AC3E}">
        <p14:creationId xmlns="" xmlns:p14="http://schemas.microsoft.com/office/powerpoint/2010/main" val="22529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7E90EFC-974E-490C-82FF-ED54CAB635AC}" type="slidenum">
              <a:rPr lang="en-US"/>
              <a:pPr>
                <a:defRPr/>
              </a:pPr>
              <a:t>‹#›</a:t>
            </a:fld>
            <a:endParaRPr lang="en-US"/>
          </a:p>
        </p:txBody>
      </p:sp>
    </p:spTree>
    <p:extLst>
      <p:ext uri="{BB962C8B-B14F-4D97-AF65-F5344CB8AC3E}">
        <p14:creationId xmlns="" xmlns:p14="http://schemas.microsoft.com/office/powerpoint/2010/main" val="207305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E6E9CCC-1D14-446D-814E-18CD69C1F6BE}" type="slidenum">
              <a:rPr lang="en-US"/>
              <a:pPr>
                <a:defRPr/>
              </a:pPr>
              <a:t>‹#›</a:t>
            </a:fld>
            <a:endParaRPr lang="en-US"/>
          </a:p>
        </p:txBody>
      </p:sp>
    </p:spTree>
    <p:extLst>
      <p:ext uri="{BB962C8B-B14F-4D97-AF65-F5344CB8AC3E}">
        <p14:creationId xmlns="" xmlns:p14="http://schemas.microsoft.com/office/powerpoint/2010/main" val="105918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4318F4AB-3292-41CA-B200-AFC324A4159E}" type="slidenum">
              <a:rPr lang="en-US"/>
              <a:pPr>
                <a:defRPr/>
              </a:pPr>
              <a:t>‹#›</a:t>
            </a:fld>
            <a:endParaRPr lang="en-US"/>
          </a:p>
        </p:txBody>
      </p:sp>
      <p:sp>
        <p:nvSpPr>
          <p:cNvPr id="1031" name="Rectangle 35"/>
          <p:cNvSpPr>
            <a:spLocks noChangeArrowheads="1"/>
          </p:cNvSpPr>
          <p:nvPr/>
        </p:nvSpPr>
        <p:spPr bwMode="auto">
          <a:xfrm>
            <a:off x="1676400" y="6438900"/>
            <a:ext cx="558165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000" dirty="0" smtClean="0">
                <a:latin typeface="Arial" panose="020B0604020202020204" pitchFamily="34" charset="0"/>
              </a:rPr>
              <a:t>Liang, Introduction to Java Programming, Eleventh Edition, (c) 2018 Pearson Education, Ltd. </a:t>
            </a:r>
            <a:br>
              <a:rPr lang="en-US" sz="1000" dirty="0" smtClean="0">
                <a:latin typeface="Arial" panose="020B0604020202020204" pitchFamily="34" charset="0"/>
              </a:rPr>
            </a:br>
            <a:r>
              <a:rPr lang="en-US" sz="1000" dirty="0" smtClean="0">
                <a:latin typeface="Arial" panose="020B0604020202020204" pitchFamily="34" charset="0"/>
              </a:rPr>
              <a:t>All rights reserved. </a:t>
            </a:r>
            <a:endParaRPr lang="en-US" sz="1000" dirty="0" smtClean="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ml/Calculator.bat" TargetMode="External"/><Relationship Id="rId2" Type="http://schemas.openxmlformats.org/officeDocument/2006/relationships/hyperlink" Target="https://liveexample.pearsoncmg.com/html/Calculato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ml/AnalyzeNumbers.bat" TargetMode="External"/><Relationship Id="rId2" Type="http://schemas.openxmlformats.org/officeDocument/2006/relationships/hyperlink" Target="https://liveexample.pearsoncmg.com/html/AnalyzeNumber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iveexample.pearsoncmg.com/html/DeckOfCards.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DeckOfCards.ba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ml/DeckOfCards.bat" TargetMode="External"/><Relationship Id="rId4" Type="http://schemas.openxmlformats.org/officeDocument/2006/relationships/hyperlink" Target="https://liveexample.pearsoncmg.com/html/DeckOfCard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s://liveexample.pearsoncmg.com/dsanimation/24Point.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55.xml.rels><?xml version="1.0" encoding="UTF-8" standalone="yes"?>
<Relationships xmlns="http://schemas.openxmlformats.org/package/2006/relationships"><Relationship Id="rId3" Type="http://schemas.openxmlformats.org/officeDocument/2006/relationships/hyperlink" Target="https://liveexample.pearsoncmg.com/html/TestPassArray.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TestPassArray.ba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ml/CountLettersInArray.bat" TargetMode="External"/><Relationship Id="rId4" Type="http://schemas.openxmlformats.org/officeDocument/2006/relationships/hyperlink" Target="https://liveexample.pearsoncmg.com/html/CountLettersInArray.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liveexample.pearsoncmg.com/html/VarArgsDemo.html" TargetMode="External"/><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 Id="rId4" Type="http://schemas.openxmlformats.org/officeDocument/2006/relationships/hyperlink" Target="html/VarArgsDemo.bat"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83.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liveexample.pearsoncmg.com/dsanimation/LinearSearcheBook.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liveexample.pearsoncmg.com/dsanimation/BinarySearcheBook.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93.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liveexample.pearsoncmg.com/dsanimation/SelectionSortNew.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11F68-AFCD-44D0-A90D-ADB870FC40D9}" type="slidenum">
              <a:rPr lang="en-US" altLang="en-US" sz="1400" smtClean="0"/>
              <a:pPr/>
              <a:t>1</a:t>
            </a:fld>
            <a:endParaRPr lang="en-US" altLang="en-US" sz="1400" smtClean="0"/>
          </a:p>
        </p:txBody>
      </p:sp>
      <p:sp>
        <p:nvSpPr>
          <p:cNvPr id="3075" name="Rectangle 2"/>
          <p:cNvSpPr>
            <a:spLocks noGrp="1" noChangeArrowheads="1"/>
          </p:cNvSpPr>
          <p:nvPr>
            <p:ph type="title"/>
          </p:nvPr>
        </p:nvSpPr>
        <p:spPr>
          <a:xfrm>
            <a:off x="654050" y="587375"/>
            <a:ext cx="7772400" cy="1143000"/>
          </a:xfrm>
          <a:noFill/>
        </p:spPr>
        <p:txBody>
          <a:bodyPr/>
          <a:lstStyle/>
          <a:p>
            <a:r>
              <a:rPr lang="en-US" altLang="en-US" sz="4000" smtClean="0"/>
              <a:t>Chapter 7 Single-Dimensional Arrays</a:t>
            </a:r>
          </a:p>
        </p:txBody>
      </p:sp>
      <p:sp>
        <p:nvSpPr>
          <p:cNvPr id="3076"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95A8FB-21F6-41CD-9E65-E4659A8CC6AE}" type="slidenum">
              <a:rPr lang="en-US" altLang="en-US" sz="1400" smtClean="0"/>
              <a:pPr/>
              <a:t>10</a:t>
            </a:fld>
            <a:endParaRPr lang="en-US" altLang="en-US" sz="1400" smtClean="0"/>
          </a:p>
        </p:txBody>
      </p:sp>
      <p:sp>
        <p:nvSpPr>
          <p:cNvPr id="12291" name="Rectangle 2"/>
          <p:cNvSpPr>
            <a:spLocks noGrp="1" noChangeArrowheads="1"/>
          </p:cNvSpPr>
          <p:nvPr>
            <p:ph type="title"/>
          </p:nvPr>
        </p:nvSpPr>
        <p:spPr>
          <a:xfrm>
            <a:off x="685800" y="152400"/>
            <a:ext cx="7772400" cy="609600"/>
          </a:xfrm>
          <a:noFill/>
        </p:spPr>
        <p:txBody>
          <a:bodyPr/>
          <a:lstStyle/>
          <a:p>
            <a:r>
              <a:rPr lang="en-US" altLang="en-US" smtClean="0"/>
              <a:t>Indexed Variables</a:t>
            </a:r>
          </a:p>
        </p:txBody>
      </p:sp>
      <p:sp>
        <p:nvSpPr>
          <p:cNvPr id="12292"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000" smtClean="0">
                <a:cs typeface="Courier New" pitchFamily="49" charset="0"/>
              </a:rPr>
              <a:t>The array elements are accessed through the index. The array indices are </a:t>
            </a:r>
            <a:r>
              <a:rPr lang="en-US" altLang="en-US" sz="3000" i="1" smtClean="0">
                <a:cs typeface="Courier New" pitchFamily="49" charset="0"/>
              </a:rPr>
              <a:t>0-based</a:t>
            </a:r>
            <a:r>
              <a:rPr lang="en-US" altLang="en-US" sz="3000" smtClean="0">
                <a:cs typeface="Courier New" pitchFamily="49" charset="0"/>
              </a:rPr>
              <a:t>, i.e., it starts from 0 to arrayRefVar.length-1. In the example in Figure 6.1, myList holds ten double values and the indices are from 0 to 9.</a:t>
            </a:r>
          </a:p>
          <a:p>
            <a:pPr marL="0" indent="0" algn="just">
              <a:buFont typeface="Monotype Sorts" pitchFamily="2" charset="2"/>
              <a:buNone/>
            </a:pPr>
            <a:endParaRPr lang="en-US" altLang="en-US" sz="3000" smtClean="0">
              <a:cs typeface="Times New Roman" pitchFamily="18" charset="0"/>
            </a:endParaRPr>
          </a:p>
          <a:p>
            <a:pPr marL="0" indent="0" algn="just">
              <a:buFont typeface="Monotype Sorts" pitchFamily="2" charset="2"/>
              <a:buNone/>
            </a:pPr>
            <a:r>
              <a:rPr lang="en-US" altLang="en-US" sz="3000" smtClean="0">
                <a:cs typeface="Courier New" pitchFamily="49" charset="0"/>
              </a:rPr>
              <a:t>Each element in the array is represented using the following syntax, known as an </a:t>
            </a:r>
            <a:r>
              <a:rPr lang="en-US" altLang="en-US" sz="3000" i="1" smtClean="0">
                <a:cs typeface="Courier New" pitchFamily="49" charset="0"/>
              </a:rPr>
              <a:t>indexed variable</a:t>
            </a:r>
            <a:r>
              <a:rPr lang="en-US" altLang="en-US" sz="3000" smtClean="0">
                <a:cs typeface="Courier New" pitchFamily="49" charset="0"/>
              </a:rPr>
              <a:t>:</a:t>
            </a:r>
          </a:p>
          <a:p>
            <a:pPr marL="0" indent="0" algn="just">
              <a:buFont typeface="Monotype Sorts" pitchFamily="2" charset="2"/>
              <a:buNone/>
            </a:pPr>
            <a:endParaRPr lang="en-US" altLang="en-US" sz="3000" smtClean="0">
              <a:cs typeface="Times New Roman" pitchFamily="18" charset="0"/>
            </a:endParaRPr>
          </a:p>
          <a:p>
            <a:pPr lvl="1" algn="just">
              <a:buFontTx/>
              <a:buNone/>
            </a:pPr>
            <a:r>
              <a:rPr lang="en-US" altLang="en-US" sz="2600" smtClean="0">
                <a:cs typeface="Courier New" pitchFamily="49" charset="0"/>
              </a:rPr>
              <a:t>arrayRefVar[index];</a:t>
            </a:r>
            <a:endParaRPr lang="en-US" altLang="en-US" sz="2600" smtClean="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D6FB74-DBF0-4823-A816-19B990719163}" type="slidenum">
              <a:rPr lang="en-US" altLang="en-US" sz="1400" smtClean="0"/>
              <a:pPr/>
              <a:t>100</a:t>
            </a:fld>
            <a:endParaRPr lang="en-US" altLang="en-US" sz="1400" smtClean="0"/>
          </a:p>
        </p:txBody>
      </p:sp>
      <p:sp>
        <p:nvSpPr>
          <p:cNvPr id="445442"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08548" name="Rectangle 3"/>
          <p:cNvSpPr>
            <a:spLocks noChangeArrowheads="1"/>
          </p:cNvSpPr>
          <p:nvPr/>
        </p:nvSpPr>
        <p:spPr bwMode="auto">
          <a:xfrm>
            <a:off x="155575" y="0"/>
            <a:ext cx="9144000"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5444" name="Rectangle 4"/>
          <p:cNvSpPr>
            <a:spLocks noChangeArrowheads="1"/>
          </p:cNvSpPr>
          <p:nvPr/>
        </p:nvSpPr>
        <p:spPr bwMode="auto">
          <a:xfrm>
            <a:off x="385763" y="471488"/>
            <a:ext cx="5799137" cy="268287"/>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5"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i+1;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105479" name="Rectangle 6"/>
          <p:cNvSpPr>
            <a:spLocks noChangeArrowheads="1"/>
          </p:cNvSpPr>
          <p:nvPr/>
        </p:nvSpPr>
        <p:spPr bwMode="auto">
          <a:xfrm>
            <a:off x="501650" y="3582988"/>
            <a:ext cx="3297238"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5480" name="Rectangle 7"/>
          <p:cNvSpPr>
            <a:spLocks noChangeArrowheads="1"/>
          </p:cNvSpPr>
          <p:nvPr/>
        </p:nvSpPr>
        <p:spPr bwMode="auto">
          <a:xfrm>
            <a:off x="693738" y="4773613"/>
            <a:ext cx="3297237"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8" name="Line 8"/>
          <p:cNvSpPr>
            <a:spLocks noChangeShapeType="1"/>
          </p:cNvSpPr>
          <p:nvPr/>
        </p:nvSpPr>
        <p:spPr bwMode="auto">
          <a:xfrm>
            <a:off x="769938" y="739775"/>
            <a:ext cx="0" cy="2805113"/>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0-#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5448"/>
                                        </p:tgtEl>
                                        <p:attrNameLst>
                                          <p:attrName>style.visibility</p:attrName>
                                        </p:attrNameLst>
                                      </p:cBhvr>
                                      <p:to>
                                        <p:strVal val="visible"/>
                                      </p:to>
                                    </p:set>
                                    <p:anim calcmode="lin" valueType="num">
                                      <p:cBhvr additive="base">
                                        <p:cTn id="11" dur="500" fill="hold"/>
                                        <p:tgtEl>
                                          <p:spTgt spid="445448"/>
                                        </p:tgtEl>
                                        <p:attrNameLst>
                                          <p:attrName>ppt_x</p:attrName>
                                        </p:attrNameLst>
                                      </p:cBhvr>
                                      <p:tavLst>
                                        <p:tav tm="0">
                                          <p:val>
                                            <p:strVal val="0-#ppt_w/2"/>
                                          </p:val>
                                        </p:tav>
                                        <p:tav tm="100000">
                                          <p:val>
                                            <p:strVal val="#ppt_x"/>
                                          </p:val>
                                        </p:tav>
                                      </p:tavLst>
                                    </p:anim>
                                    <p:anim calcmode="lin" valueType="num">
                                      <p:cBhvr additive="base">
                                        <p:cTn id="12" dur="500" fill="hold"/>
                                        <p:tgtEl>
                                          <p:spTgt spid="4454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5442"/>
                                        </p:tgtEl>
                                        <p:attrNameLst>
                                          <p:attrName>style.visibility</p:attrName>
                                        </p:attrNameLst>
                                      </p:cBhvr>
                                      <p:to>
                                        <p:strVal val="visible"/>
                                      </p:to>
                                    </p:set>
                                    <p:anim calcmode="lin" valueType="num">
                                      <p:cBhvr additive="base">
                                        <p:cTn id="15" dur="500" fill="hold"/>
                                        <p:tgtEl>
                                          <p:spTgt spid="445442"/>
                                        </p:tgtEl>
                                        <p:attrNameLst>
                                          <p:attrName>ppt_x</p:attrName>
                                        </p:attrNameLst>
                                      </p:cBhvr>
                                      <p:tavLst>
                                        <p:tav tm="0">
                                          <p:val>
                                            <p:strVal val="0-#ppt_w/2"/>
                                          </p:val>
                                        </p:tav>
                                        <p:tav tm="100000">
                                          <p:val>
                                            <p:strVal val="#ppt_x"/>
                                          </p:val>
                                        </p:tav>
                                      </p:tavLst>
                                    </p:anim>
                                    <p:anim calcmode="lin" valueType="num">
                                      <p:cBhvr additive="base">
                                        <p:cTn id="16" dur="500" fill="hold"/>
                                        <p:tgtEl>
                                          <p:spTgt spid="4454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5445"/>
                                        </p:tgtEl>
                                        <p:attrNameLst>
                                          <p:attrName>style.visibility</p:attrName>
                                        </p:attrNameLst>
                                      </p:cBhvr>
                                      <p:to>
                                        <p:strVal val="visible"/>
                                      </p:to>
                                    </p:set>
                                    <p:anim calcmode="lin" valueType="num">
                                      <p:cBhvr additive="base">
                                        <p:cTn id="19" dur="500" fill="hold"/>
                                        <p:tgtEl>
                                          <p:spTgt spid="445445"/>
                                        </p:tgtEl>
                                        <p:attrNameLst>
                                          <p:attrName>ppt_x</p:attrName>
                                        </p:attrNameLst>
                                      </p:cBhvr>
                                      <p:tavLst>
                                        <p:tav tm="0">
                                          <p:val>
                                            <p:strVal val="0-#ppt_w/2"/>
                                          </p:val>
                                        </p:tav>
                                        <p:tav tm="100000">
                                          <p:val>
                                            <p:strVal val="#ppt_x"/>
                                          </p:val>
                                        </p:tav>
                                      </p:tavLst>
                                    </p:anim>
                                    <p:anim calcmode="lin" valueType="num">
                                      <p:cBhvr additive="base">
                                        <p:cTn id="20"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4" grpId="0" animBg="1"/>
      <p:bldP spid="445445" grpId="0"/>
      <p:bldP spid="44544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4936E2-E3E7-4332-8AAB-6C0EA2CCA69F}" type="slidenum">
              <a:rPr lang="en-US" altLang="en-US" sz="1400" smtClean="0"/>
              <a:pPr/>
              <a:t>101</a:t>
            </a:fld>
            <a:endParaRPr lang="en-US" altLang="en-US" sz="1400" smtClean="0"/>
          </a:p>
        </p:txBody>
      </p:sp>
      <p:sp>
        <p:nvSpPr>
          <p:cNvPr id="446466"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09572" name="Rectangle 3"/>
          <p:cNvSpPr>
            <a:spLocks noChangeArrowheads="1"/>
          </p:cNvSpPr>
          <p:nvPr/>
        </p:nvSpPr>
        <p:spPr bwMode="auto">
          <a:xfrm>
            <a:off x="155575" y="0"/>
            <a:ext cx="9144000"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6468" name="Rectangle 4"/>
          <p:cNvSpPr>
            <a:spLocks noChangeArrowheads="1"/>
          </p:cNvSpPr>
          <p:nvPr/>
        </p:nvSpPr>
        <p:spPr bwMode="auto">
          <a:xfrm>
            <a:off x="347663" y="471488"/>
            <a:ext cx="5761037"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6469"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a:t>
            </a:r>
            <a:r>
              <a:rPr lang="en-US" sz="2000" dirty="0" err="1">
                <a:solidFill>
                  <a:schemeClr val="accent4"/>
                </a:solidFill>
              </a:rPr>
              <a:t>i</a:t>
            </a:r>
            <a:r>
              <a:rPr lang="en-US" sz="2000" dirty="0">
                <a:solidFill>
                  <a:schemeClr val="accent4"/>
                </a:solidFill>
              </a:rPr>
              <a:t>;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446470" name="Line 6"/>
          <p:cNvSpPr>
            <a:spLocks noChangeShapeType="1"/>
          </p:cNvSpPr>
          <p:nvPr/>
        </p:nvSpPr>
        <p:spPr bwMode="auto">
          <a:xfrm>
            <a:off x="615950" y="779463"/>
            <a:ext cx="0" cy="2495550"/>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 fill="hold"/>
                                        <p:tgtEl>
                                          <p:spTgt spid="446468"/>
                                        </p:tgtEl>
                                        <p:attrNameLst>
                                          <p:attrName>ppt_x</p:attrName>
                                        </p:attrNameLst>
                                      </p:cBhvr>
                                      <p:tavLst>
                                        <p:tav tm="0">
                                          <p:val>
                                            <p:strVal val="0-#ppt_w/2"/>
                                          </p:val>
                                        </p:tav>
                                        <p:tav tm="100000">
                                          <p:val>
                                            <p:strVal val="#ppt_x"/>
                                          </p:val>
                                        </p:tav>
                                      </p:tavLst>
                                    </p:anim>
                                    <p:anim calcmode="lin" valueType="num">
                                      <p:cBhvr additive="base">
                                        <p:cTn id="8" dur="500" fill="hold"/>
                                        <p:tgtEl>
                                          <p:spTgt spid="4464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6470"/>
                                        </p:tgtEl>
                                        <p:attrNameLst>
                                          <p:attrName>style.visibility</p:attrName>
                                        </p:attrNameLst>
                                      </p:cBhvr>
                                      <p:to>
                                        <p:strVal val="visible"/>
                                      </p:to>
                                    </p:set>
                                    <p:anim calcmode="lin" valueType="num">
                                      <p:cBhvr additive="base">
                                        <p:cTn id="11" dur="500" fill="hold"/>
                                        <p:tgtEl>
                                          <p:spTgt spid="446470"/>
                                        </p:tgtEl>
                                        <p:attrNameLst>
                                          <p:attrName>ppt_x</p:attrName>
                                        </p:attrNameLst>
                                      </p:cBhvr>
                                      <p:tavLst>
                                        <p:tav tm="0">
                                          <p:val>
                                            <p:strVal val="0-#ppt_w/2"/>
                                          </p:val>
                                        </p:tav>
                                        <p:tav tm="100000">
                                          <p:val>
                                            <p:strVal val="#ppt_x"/>
                                          </p:val>
                                        </p:tav>
                                      </p:tavLst>
                                    </p:anim>
                                    <p:anim calcmode="lin" valueType="num">
                                      <p:cBhvr additive="base">
                                        <p:cTn id="12" dur="500" fill="hold"/>
                                        <p:tgtEl>
                                          <p:spTgt spid="4464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anim calcmode="lin" valueType="num">
                                      <p:cBhvr additive="base">
                                        <p:cTn id="15" dur="500" fill="hold"/>
                                        <p:tgtEl>
                                          <p:spTgt spid="446466"/>
                                        </p:tgtEl>
                                        <p:attrNameLst>
                                          <p:attrName>ppt_x</p:attrName>
                                        </p:attrNameLst>
                                      </p:cBhvr>
                                      <p:tavLst>
                                        <p:tav tm="0">
                                          <p:val>
                                            <p:strVal val="0-#ppt_w/2"/>
                                          </p:val>
                                        </p:tav>
                                        <p:tav tm="100000">
                                          <p:val>
                                            <p:strVal val="#ppt_x"/>
                                          </p:val>
                                        </p:tav>
                                      </p:tavLst>
                                    </p:anim>
                                    <p:anim calcmode="lin" valueType="num">
                                      <p:cBhvr additive="base">
                                        <p:cTn id="16" dur="500" fill="hold"/>
                                        <p:tgtEl>
                                          <p:spTgt spid="4464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6469"/>
                                        </p:tgtEl>
                                        <p:attrNameLst>
                                          <p:attrName>style.visibility</p:attrName>
                                        </p:attrNameLst>
                                      </p:cBhvr>
                                      <p:to>
                                        <p:strVal val="visible"/>
                                      </p:to>
                                    </p:set>
                                    <p:anim calcmode="lin" valueType="num">
                                      <p:cBhvr additive="base">
                                        <p:cTn id="19" dur="500" fill="hold"/>
                                        <p:tgtEl>
                                          <p:spTgt spid="446469"/>
                                        </p:tgtEl>
                                        <p:attrNameLst>
                                          <p:attrName>ppt_x</p:attrName>
                                        </p:attrNameLst>
                                      </p:cBhvr>
                                      <p:tavLst>
                                        <p:tav tm="0">
                                          <p:val>
                                            <p:strVal val="0-#ppt_w/2"/>
                                          </p:val>
                                        </p:tav>
                                        <p:tav tm="100000">
                                          <p:val>
                                            <p:strVal val="#ppt_x"/>
                                          </p:val>
                                        </p:tav>
                                      </p:tavLst>
                                    </p:anim>
                                    <p:anim calcmode="lin" valueType="num">
                                      <p:cBhvr additive="base">
                                        <p:cTn id="20" dur="500" fill="hold"/>
                                        <p:tgtEl>
                                          <p:spTgt spid="446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animBg="1"/>
      <p:bldP spid="446469" grpId="0"/>
      <p:bldP spid="44647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32FFF8-964F-47F7-85F8-CD77DAA9D31C}" type="slidenum">
              <a:rPr lang="en-US" altLang="en-US" sz="1400" smtClean="0"/>
              <a:pPr/>
              <a:t>102</a:t>
            </a:fld>
            <a:endParaRPr lang="en-US" altLang="en-US" sz="1400" smtClean="0"/>
          </a:p>
        </p:txBody>
      </p:sp>
      <p:sp>
        <p:nvSpPr>
          <p:cNvPr id="447490"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10596" name="Rectangle 3"/>
          <p:cNvSpPr>
            <a:spLocks noChangeArrowheads="1"/>
          </p:cNvSpPr>
          <p:nvPr/>
        </p:nvSpPr>
        <p:spPr bwMode="auto">
          <a:xfrm>
            <a:off x="155575" y="0"/>
            <a:ext cx="9144000" cy="257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7492" name="Rectangle 4"/>
          <p:cNvSpPr>
            <a:spLocks noChangeArrowheads="1"/>
          </p:cNvSpPr>
          <p:nvPr/>
        </p:nvSpPr>
        <p:spPr bwMode="auto">
          <a:xfrm>
            <a:off x="347663" y="855663"/>
            <a:ext cx="5529262"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7493"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bg2"/>
                </a:solidFill>
              </a:rPr>
              <a:t>    </a:t>
            </a:r>
          </a:p>
          <a:p>
            <a:pPr>
              <a:defRPr/>
            </a:pPr>
            <a:r>
              <a:rPr lang="en-US" dirty="0">
                <a:solidFill>
                  <a:schemeClr val="accent4"/>
                </a:solidFill>
              </a:rPr>
              <a:t>    if (</a:t>
            </a:r>
            <a:r>
              <a:rPr lang="en-US" dirty="0" err="1">
                <a:solidFill>
                  <a:schemeClr val="accent4"/>
                </a:solidFill>
              </a:rPr>
              <a:t>currentMinIndex</a:t>
            </a:r>
            <a:r>
              <a:rPr lang="en-US" dirty="0">
                <a:solidFill>
                  <a:schemeClr val="accent4"/>
                </a:solidFill>
              </a:rPr>
              <a:t> != </a:t>
            </a:r>
            <a:r>
              <a:rPr lang="en-US" dirty="0" err="1">
                <a:solidFill>
                  <a:schemeClr val="accent4"/>
                </a:solidFill>
              </a:rPr>
              <a:t>i</a:t>
            </a:r>
            <a:r>
              <a:rPr lang="en-US" dirty="0">
                <a:solidFill>
                  <a:schemeClr val="accent4"/>
                </a:solidFill>
              </a:rPr>
              <a:t>) {</a:t>
            </a:r>
          </a:p>
          <a:p>
            <a:pPr>
              <a:defRPr/>
            </a:pPr>
            <a:r>
              <a:rPr lang="en-US" dirty="0">
                <a:solidFill>
                  <a:schemeClr val="accent4"/>
                </a:solidFill>
              </a:rPr>
              <a:t>       list[</a:t>
            </a:r>
            <a:r>
              <a:rPr lang="en-US" dirty="0" err="1">
                <a:solidFill>
                  <a:schemeClr val="accent4"/>
                </a:solidFill>
              </a:rPr>
              <a:t>currentMinIndex</a:t>
            </a:r>
            <a:r>
              <a:rPr lang="en-US" dirty="0">
                <a:solidFill>
                  <a:schemeClr val="accent4"/>
                </a:solidFill>
              </a:rPr>
              <a:t>] = list[</a:t>
            </a:r>
            <a:r>
              <a:rPr lang="en-US" dirty="0" err="1">
                <a:solidFill>
                  <a:schemeClr val="accent4"/>
                </a:solidFill>
              </a:rPr>
              <a:t>i</a:t>
            </a:r>
            <a:r>
              <a:rPr lang="en-US" dirty="0">
                <a:solidFill>
                  <a:schemeClr val="accent4"/>
                </a:solidFill>
              </a:rPr>
              <a:t>];</a:t>
            </a:r>
          </a:p>
          <a:p>
            <a:pPr>
              <a:defRPr/>
            </a:pPr>
            <a:r>
              <a:rPr lang="en-US" dirty="0">
                <a:solidFill>
                  <a:schemeClr val="accent4"/>
                </a:solidFill>
              </a:rPr>
              <a:t>       list[</a:t>
            </a:r>
            <a:r>
              <a:rPr lang="en-US" dirty="0" err="1">
                <a:solidFill>
                  <a:schemeClr val="accent4"/>
                </a:solidFill>
              </a:rPr>
              <a:t>i</a:t>
            </a:r>
            <a:r>
              <a:rPr lang="en-US" dirty="0">
                <a:solidFill>
                  <a:schemeClr val="accent4"/>
                </a:solidFill>
              </a:rPr>
              <a:t>] = </a:t>
            </a:r>
            <a:r>
              <a:rPr lang="en-US" dirty="0" err="1">
                <a:solidFill>
                  <a:schemeClr val="accent4"/>
                </a:solidFill>
              </a:rPr>
              <a:t>currentMin</a:t>
            </a:r>
            <a:r>
              <a:rPr lang="en-US" dirty="0">
                <a:solidFill>
                  <a:schemeClr val="accent4"/>
                </a:solidFill>
              </a:rPr>
              <a:t>;</a:t>
            </a:r>
          </a:p>
          <a:p>
            <a:pPr>
              <a:defRPr/>
            </a:pPr>
            <a:r>
              <a:rPr lang="en-US" dirty="0">
                <a:solidFill>
                  <a:schemeClr val="accent4"/>
                </a:solidFill>
              </a:rPr>
              <a:t>    }</a:t>
            </a:r>
          </a:p>
        </p:txBody>
      </p:sp>
      <p:sp>
        <p:nvSpPr>
          <p:cNvPr id="447494" name="Line 6"/>
          <p:cNvSpPr>
            <a:spLocks noChangeShapeType="1"/>
          </p:cNvSpPr>
          <p:nvPr/>
        </p:nvSpPr>
        <p:spPr bwMode="auto">
          <a:xfrm>
            <a:off x="615950" y="1163638"/>
            <a:ext cx="0" cy="23034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7494"/>
                                        </p:tgtEl>
                                        <p:attrNameLst>
                                          <p:attrName>style.visibility</p:attrName>
                                        </p:attrNameLst>
                                      </p:cBhvr>
                                      <p:to>
                                        <p:strVal val="visible"/>
                                      </p:to>
                                    </p:set>
                                    <p:anim calcmode="lin" valueType="num">
                                      <p:cBhvr additive="base">
                                        <p:cTn id="11" dur="500" fill="hold"/>
                                        <p:tgtEl>
                                          <p:spTgt spid="447494"/>
                                        </p:tgtEl>
                                        <p:attrNameLst>
                                          <p:attrName>ppt_x</p:attrName>
                                        </p:attrNameLst>
                                      </p:cBhvr>
                                      <p:tavLst>
                                        <p:tav tm="0">
                                          <p:val>
                                            <p:strVal val="0-#ppt_w/2"/>
                                          </p:val>
                                        </p:tav>
                                        <p:tav tm="100000">
                                          <p:val>
                                            <p:strVal val="#ppt_x"/>
                                          </p:val>
                                        </p:tav>
                                      </p:tavLst>
                                    </p:anim>
                                    <p:anim calcmode="lin" valueType="num">
                                      <p:cBhvr additive="base">
                                        <p:cTn id="12" dur="500" fill="hold"/>
                                        <p:tgtEl>
                                          <p:spTgt spid="4474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490"/>
                                        </p:tgtEl>
                                        <p:attrNameLst>
                                          <p:attrName>style.visibility</p:attrName>
                                        </p:attrNameLst>
                                      </p:cBhvr>
                                      <p:to>
                                        <p:strVal val="visible"/>
                                      </p:to>
                                    </p:set>
                                    <p:anim calcmode="lin" valueType="num">
                                      <p:cBhvr additive="base">
                                        <p:cTn id="15" dur="500" fill="hold"/>
                                        <p:tgtEl>
                                          <p:spTgt spid="447490"/>
                                        </p:tgtEl>
                                        <p:attrNameLst>
                                          <p:attrName>ppt_x</p:attrName>
                                        </p:attrNameLst>
                                      </p:cBhvr>
                                      <p:tavLst>
                                        <p:tav tm="0">
                                          <p:val>
                                            <p:strVal val="0-#ppt_w/2"/>
                                          </p:val>
                                        </p:tav>
                                        <p:tav tm="100000">
                                          <p:val>
                                            <p:strVal val="#ppt_x"/>
                                          </p:val>
                                        </p:tav>
                                      </p:tavLst>
                                    </p:anim>
                                    <p:anim calcmode="lin" valueType="num">
                                      <p:cBhvr additive="base">
                                        <p:cTn id="16" dur="500" fill="hold"/>
                                        <p:tgtEl>
                                          <p:spTgt spid="4474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7493"/>
                                        </p:tgtEl>
                                        <p:attrNameLst>
                                          <p:attrName>style.visibility</p:attrName>
                                        </p:attrNameLst>
                                      </p:cBhvr>
                                      <p:to>
                                        <p:strVal val="visible"/>
                                      </p:to>
                                    </p:set>
                                    <p:anim calcmode="lin" valueType="num">
                                      <p:cBhvr additive="base">
                                        <p:cTn id="19" dur="500" fill="hold"/>
                                        <p:tgtEl>
                                          <p:spTgt spid="447493"/>
                                        </p:tgtEl>
                                        <p:attrNameLst>
                                          <p:attrName>ppt_x</p:attrName>
                                        </p:attrNameLst>
                                      </p:cBhvr>
                                      <p:tavLst>
                                        <p:tav tm="0">
                                          <p:val>
                                            <p:strVal val="0-#ppt_w/2"/>
                                          </p:val>
                                        </p:tav>
                                        <p:tav tm="100000">
                                          <p:val>
                                            <p:strVal val="#ppt_x"/>
                                          </p:val>
                                        </p:tav>
                                      </p:tavLst>
                                    </p:anim>
                                    <p:anim calcmode="lin" valueType="num">
                                      <p:cBhvr additive="base">
                                        <p:cTn id="20"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animBg="1"/>
      <p:bldP spid="447493" grpId="0"/>
      <p:bldP spid="44749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103</a:t>
            </a:fld>
            <a:endParaRPr lang="en-US" altLang="en-US" sz="1400" smtClean="0"/>
          </a:p>
        </p:txBody>
      </p:sp>
      <p:sp>
        <p:nvSpPr>
          <p:cNvPr id="108547" name="Rectangle 2"/>
          <p:cNvSpPr>
            <a:spLocks noGrp="1" noChangeArrowheads="1"/>
          </p:cNvSpPr>
          <p:nvPr>
            <p:ph type="title"/>
          </p:nvPr>
        </p:nvSpPr>
        <p:spPr>
          <a:xfrm>
            <a:off x="609600" y="304800"/>
            <a:ext cx="7772400" cy="457200"/>
          </a:xfrm>
        </p:spPr>
        <p:txBody>
          <a:bodyPr/>
          <a:lstStyle/>
          <a:p>
            <a:r>
              <a:rPr lang="en-US" altLang="en-US" smtClean="0"/>
              <a:t>Wrap it in a Method</a:t>
            </a:r>
            <a:endParaRPr lang="en-US" altLang="en-US" smtClean="0">
              <a:solidFill>
                <a:schemeClr val="tx1"/>
              </a:solidFill>
              <a:latin typeface="Book Antiqua" pitchFamily="18" charset="0"/>
              <a:hlinkClick r:id="rId2" action="ppaction://program"/>
            </a:endParaRP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29E99-CEBB-4BCB-9C32-3A81EE76816E}" type="slidenum">
              <a:rPr lang="en-US" altLang="en-US" sz="1400" smtClean="0"/>
              <a:pPr/>
              <a:t>104</a:t>
            </a:fld>
            <a:endParaRPr lang="en-US" altLang="en-US" sz="1400" smtClean="0"/>
          </a:p>
        </p:txBody>
      </p:sp>
      <p:sp>
        <p:nvSpPr>
          <p:cNvPr id="109571" name="Rectangle 2"/>
          <p:cNvSpPr>
            <a:spLocks noGrp="1" noChangeArrowheads="1"/>
          </p:cNvSpPr>
          <p:nvPr>
            <p:ph type="title"/>
          </p:nvPr>
        </p:nvSpPr>
        <p:spPr>
          <a:xfrm>
            <a:off x="609600" y="304800"/>
            <a:ext cx="7772400" cy="609600"/>
          </a:xfrm>
        </p:spPr>
        <p:txBody>
          <a:bodyPr/>
          <a:lstStyle/>
          <a:p>
            <a:r>
              <a:rPr lang="en-US" altLang="en-US" smtClean="0"/>
              <a:t>The Arrays.sort Method</a:t>
            </a:r>
            <a:endParaRPr lang="en-US" altLang="en-US" smtClean="0">
              <a:solidFill>
                <a:schemeClr val="tx1"/>
              </a:solidFill>
              <a:latin typeface="Book Antiqua" pitchFamily="18" charset="0"/>
              <a:hlinkClick r:id="rId2" action="ppaction://program"/>
            </a:endParaRPr>
          </a:p>
        </p:txBody>
      </p:sp>
      <p:sp>
        <p:nvSpPr>
          <p:cNvPr id="109572" name="Rectangle 4"/>
          <p:cNvSpPr>
            <a:spLocks noChangeArrowheads="1"/>
          </p:cNvSpPr>
          <p:nvPr/>
        </p:nvSpPr>
        <p:spPr bwMode="auto">
          <a:xfrm>
            <a:off x="381000" y="1700213"/>
            <a:ext cx="8534400" cy="3590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2200" dirty="0" smtClean="0">
                <a:cs typeface="Courier New" pitchFamily="49" charset="0"/>
              </a:rPr>
              <a:t>Since sorting is frequently used in programming, Java provides several overloaded sort methods for sorting an array of </a:t>
            </a:r>
            <a:r>
              <a:rPr lang="en-US" altLang="en-US" sz="2200" dirty="0" err="1" smtClean="0">
                <a:cs typeface="Courier New" pitchFamily="49" charset="0"/>
              </a:rPr>
              <a:t>int</a:t>
            </a:r>
            <a:r>
              <a:rPr lang="en-US" altLang="en-US" sz="2200" dirty="0" smtClean="0">
                <a:cs typeface="Courier New" pitchFamily="49" charset="0"/>
              </a:rPr>
              <a:t>, double, char, short, long, and float in the </a:t>
            </a:r>
            <a:r>
              <a:rPr lang="en-US" altLang="en-US" sz="2200" dirty="0" err="1" smtClean="0">
                <a:cs typeface="Courier New" pitchFamily="49" charset="0"/>
              </a:rPr>
              <a:t>java.util.Arrays</a:t>
            </a:r>
            <a:r>
              <a:rPr lang="en-US" altLang="en-US" sz="2200" dirty="0" smtClean="0">
                <a:cs typeface="Courier New" pitchFamily="49" charset="0"/>
              </a:rPr>
              <a:t> class. For example, the following code sorts an array of numbers and an array of characters.</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a:p>
            <a:pPr lvl="1">
              <a:lnSpc>
                <a:spcPct val="90000"/>
              </a:lnSpc>
              <a:buClr>
                <a:schemeClr val="tx2"/>
              </a:buClr>
              <a:buSzPct val="75000"/>
              <a:buFont typeface="Monotype Sorts"/>
              <a:buNone/>
              <a:defRPr/>
            </a:pPr>
            <a:r>
              <a:rPr lang="en-US" altLang="en-US" sz="2200" dirty="0" smtClean="0">
                <a:cs typeface="Courier New" pitchFamily="49" charset="0"/>
              </a:rPr>
              <a:t>double[] numbers = {6.0, 4.4, 1.9, 2.9, 3.4, 3.5};</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err="1" smtClean="0">
                <a:cs typeface="Courier New" pitchFamily="49" charset="0"/>
              </a:rPr>
              <a:t>java.util.Arrays.sort</a:t>
            </a:r>
            <a:r>
              <a:rPr lang="en-US" altLang="en-US" sz="2200" dirty="0" smtClean="0">
                <a:cs typeface="Courier New" pitchFamily="49" charset="0"/>
              </a:rPr>
              <a:t>(numbers);</a:t>
            </a:r>
            <a:endParaRPr lang="en-US" altLang="en-US" sz="2200" dirty="0" smtClean="0">
              <a:cs typeface="Times New Roman" pitchFamily="18" charset="0"/>
            </a:endParaRPr>
          </a:p>
          <a:p>
            <a:pPr>
              <a:lnSpc>
                <a:spcPct val="90000"/>
              </a:lnSpc>
              <a:buFont typeface="Monotype Sorts"/>
              <a:buNone/>
              <a:defRPr/>
            </a:pPr>
            <a:r>
              <a:rPr lang="en-US" altLang="en-US" sz="2200" dirty="0" smtClean="0">
                <a:cs typeface="Courier New" pitchFamily="49" charset="0"/>
              </a:rPr>
              <a:t> </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smtClean="0">
                <a:cs typeface="Courier New" pitchFamily="49" charset="0"/>
              </a:rPr>
              <a:t>char[] chars = {'a', 'A', '4', 'F', 'D', 'P'};</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err="1" smtClean="0">
                <a:cs typeface="Courier New" pitchFamily="49" charset="0"/>
              </a:rPr>
              <a:t>java.util.Arrays.sort</a:t>
            </a:r>
            <a:r>
              <a:rPr lang="en-US" altLang="en-US" sz="2200" dirty="0" smtClean="0">
                <a:cs typeface="Courier New" pitchFamily="49" charset="0"/>
              </a:rPr>
              <a:t>(chars);</a:t>
            </a:r>
          </a:p>
        </p:txBody>
      </p:sp>
      <p:sp>
        <p:nvSpPr>
          <p:cNvPr id="109573" name="Rectangle 4"/>
          <p:cNvSpPr>
            <a:spLocks noChangeArrowheads="1"/>
          </p:cNvSpPr>
          <p:nvPr/>
        </p:nvSpPr>
        <p:spPr bwMode="auto">
          <a:xfrm>
            <a:off x="381000" y="5195888"/>
            <a:ext cx="8308975" cy="1017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200">
                <a:cs typeface="Courier New" pitchFamily="49" charset="0"/>
              </a:rPr>
              <a:t>Java 8 now provides Arrays.parallelSort(list) that utilizes the multicore for fast sorting.</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5649E6-CB96-4548-A0A8-3A3E0BD5B075}" type="slidenum">
              <a:rPr lang="en-US" altLang="en-US" sz="1400" smtClean="0"/>
              <a:pPr/>
              <a:t>105</a:t>
            </a:fld>
            <a:endParaRPr lang="en-US" altLang="en-US" sz="1400" smtClean="0"/>
          </a:p>
        </p:txBody>
      </p:sp>
      <p:sp>
        <p:nvSpPr>
          <p:cNvPr id="110595" name="Rectangle 2"/>
          <p:cNvSpPr>
            <a:spLocks noGrp="1" noChangeArrowheads="1"/>
          </p:cNvSpPr>
          <p:nvPr>
            <p:ph type="title"/>
          </p:nvPr>
        </p:nvSpPr>
        <p:spPr>
          <a:xfrm>
            <a:off x="609600" y="304800"/>
            <a:ext cx="7772400" cy="609600"/>
          </a:xfrm>
        </p:spPr>
        <p:txBody>
          <a:bodyPr/>
          <a:lstStyle/>
          <a:p>
            <a:r>
              <a:rPr lang="en-US" altLang="en-US" smtClean="0"/>
              <a:t>The Arrays.toString(list) Method</a:t>
            </a:r>
            <a:endParaRPr lang="en-US" altLang="en-US" smtClean="0">
              <a:solidFill>
                <a:schemeClr val="tx1"/>
              </a:solidFill>
              <a:latin typeface="Book Antiqua" pitchFamily="18" charset="0"/>
              <a:hlinkClick r:id="rId2" action="ppaction://program"/>
            </a:endParaRPr>
          </a:p>
        </p:txBody>
      </p:sp>
      <p:sp>
        <p:nvSpPr>
          <p:cNvPr id="110596" name="Rectangle 4"/>
          <p:cNvSpPr>
            <a:spLocks noChangeArrowheads="1"/>
          </p:cNvSpPr>
          <p:nvPr/>
        </p:nvSpPr>
        <p:spPr bwMode="auto">
          <a:xfrm>
            <a:off x="381000" y="1066800"/>
            <a:ext cx="85344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20000"/>
              </a:spcBef>
              <a:buClr>
                <a:schemeClr val="tx2"/>
              </a:buClr>
              <a:buSzPct val="75000"/>
              <a:buFont typeface="Monotype Sorts" pitchFamily="2" charset="2"/>
              <a:buNone/>
            </a:pPr>
            <a:r>
              <a:rPr lang="en-US" altLang="en-US" sz="2200">
                <a:cs typeface="Courier New" pitchFamily="49" charset="0"/>
              </a:rPr>
              <a:t>The Arrays.toString(list) method can be used to return a string representation for the list.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D6BAA5-EE93-43C5-AA1C-97ED27624E69}" type="slidenum">
              <a:rPr lang="en-US" altLang="en-US" sz="1400" smtClean="0"/>
              <a:pPr/>
              <a:t>106</a:t>
            </a:fld>
            <a:endParaRPr lang="en-US" altLang="en-US" sz="1400" smtClean="0"/>
          </a:p>
        </p:txBody>
      </p:sp>
      <p:sp>
        <p:nvSpPr>
          <p:cNvPr id="111619" name="Rectangle 2"/>
          <p:cNvSpPr>
            <a:spLocks noGrp="1" noChangeArrowheads="1"/>
          </p:cNvSpPr>
          <p:nvPr>
            <p:ph type="title"/>
          </p:nvPr>
        </p:nvSpPr>
        <p:spPr>
          <a:xfrm>
            <a:off x="609600" y="304800"/>
            <a:ext cx="7772400" cy="1428750"/>
          </a:xfrm>
          <a:noFill/>
        </p:spPr>
        <p:txBody>
          <a:bodyPr/>
          <a:lstStyle/>
          <a:p>
            <a:r>
              <a:rPr lang="en-US" altLang="en-US" sz="4000" smtClean="0"/>
              <a:t>Pass Arguments to Invoke the Main Method</a:t>
            </a:r>
          </a:p>
        </p:txBody>
      </p:sp>
      <p:sp>
        <p:nvSpPr>
          <p:cNvPr id="111620" name="Rectangle 4"/>
          <p:cNvSpPr>
            <a:spLocks noGrp="1" noChangeArrowheads="1"/>
          </p:cNvSpPr>
          <p:nvPr>
            <p:ph type="body" idx="1"/>
          </p:nvPr>
        </p:nvSpPr>
        <p:spPr>
          <a:xfrm>
            <a:off x="685800" y="1981200"/>
            <a:ext cx="7772400" cy="3790950"/>
          </a:xfrm>
        </p:spPr>
        <p:txBody>
          <a:bodyPr/>
          <a:lstStyle/>
          <a:p>
            <a:pPr>
              <a:buFont typeface="Monotype Sorts" pitchFamily="2" charset="2"/>
              <a:buNone/>
            </a:pPr>
            <a:endParaRPr lang="en-US" alt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0390F5-88B0-4820-98FE-10BF7BA60C65}" type="slidenum">
              <a:rPr lang="en-US" altLang="en-US" sz="1400" smtClean="0"/>
              <a:pPr/>
              <a:t>107</a:t>
            </a:fld>
            <a:endParaRPr lang="en-US" altLang="en-US" sz="1400" smtClean="0"/>
          </a:p>
        </p:txBody>
      </p:sp>
      <p:sp>
        <p:nvSpPr>
          <p:cNvPr id="112643" name="Rectangle 2"/>
          <p:cNvSpPr>
            <a:spLocks noGrp="1" noChangeArrowheads="1"/>
          </p:cNvSpPr>
          <p:nvPr>
            <p:ph type="title"/>
          </p:nvPr>
        </p:nvSpPr>
        <p:spPr>
          <a:xfrm>
            <a:off x="0" y="381000"/>
            <a:ext cx="9144000" cy="685800"/>
          </a:xfrm>
          <a:noFill/>
        </p:spPr>
        <p:txBody>
          <a:bodyPr/>
          <a:lstStyle/>
          <a:p>
            <a:r>
              <a:rPr lang="en-US" altLang="en-US" sz="4000" smtClean="0"/>
              <a:t>Main Method Is Just a Regular Method</a:t>
            </a:r>
          </a:p>
        </p:txBody>
      </p:sp>
      <p:sp>
        <p:nvSpPr>
          <p:cNvPr id="112644"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12645" name="Object 5"/>
          <p:cNvGraphicFramePr>
            <a:graphicFrameLocks noChangeAspect="1"/>
          </p:cNvGraphicFramePr>
          <p:nvPr/>
        </p:nvGraphicFramePr>
        <p:xfrm>
          <a:off x="230188" y="4191000"/>
          <a:ext cx="8910637" cy="1506538"/>
        </p:xfrm>
        <a:graphic>
          <a:graphicData uri="http://schemas.openxmlformats.org/presentationml/2006/ole">
            <p:oleObj spid="_x0000_s112663" name="Picture" r:id="rId3" imgW="6019800" imgH="1016000" progId="Word.Picture.8">
              <p:embed/>
            </p:oleObj>
          </a:graphicData>
        </a:graphic>
      </p:graphicFrame>
      <p:sp>
        <p:nvSpPr>
          <p:cNvPr id="112646" name="Rectangle 7"/>
          <p:cNvSpPr>
            <a:spLocks noGrp="1" noChangeArrowheads="1"/>
          </p:cNvSpPr>
          <p:nvPr>
            <p:ph type="body" idx="1"/>
          </p:nvPr>
        </p:nvSpPr>
        <p:spPr>
          <a:xfrm>
            <a:off x="381000" y="1524000"/>
            <a:ext cx="8534400" cy="2209800"/>
          </a:xfrm>
          <a:noFill/>
        </p:spPr>
        <p:txBody>
          <a:bodyPr/>
          <a:lstStyle/>
          <a:p>
            <a:pPr marL="0" indent="0">
              <a:buFont typeface="Monotype Sorts" pitchFamily="2" charset="2"/>
              <a:buNone/>
            </a:pPr>
            <a:r>
              <a:rPr lang="en-US" altLang="en-US" smtClean="0"/>
              <a:t>You can call a regular method by passing actual parameters. Can you pass arguments to </a:t>
            </a:r>
            <a:r>
              <a:rPr lang="en-US" altLang="en-US" u="sng" smtClean="0"/>
              <a:t>main</a:t>
            </a:r>
            <a:r>
              <a:rPr lang="en-US" altLang="en-US" smtClean="0"/>
              <a:t>? Of course, yes. For example, the main method in class </a:t>
            </a:r>
            <a:r>
              <a:rPr lang="en-US" altLang="en-US" u="sng" smtClean="0"/>
              <a:t>B</a:t>
            </a:r>
            <a:r>
              <a:rPr lang="en-US" altLang="en-US" smtClean="0"/>
              <a:t> is invoked by a method in </a:t>
            </a:r>
            <a:r>
              <a:rPr lang="en-US" altLang="en-US" u="sng" smtClean="0"/>
              <a:t>A</a:t>
            </a:r>
            <a:r>
              <a:rPr lang="en-US" altLang="en-US" smtClean="0"/>
              <a:t>, as shown below:</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71091-CA8B-4E02-BFE4-078F011CEDCB}" type="slidenum">
              <a:rPr lang="en-US" altLang="en-US" sz="1400" smtClean="0"/>
              <a:pPr/>
              <a:t>108</a:t>
            </a:fld>
            <a:endParaRPr lang="en-US" altLang="en-US" sz="1400" smtClean="0"/>
          </a:p>
        </p:txBody>
      </p:sp>
      <p:sp>
        <p:nvSpPr>
          <p:cNvPr id="113667" name="Rectangle 2"/>
          <p:cNvSpPr>
            <a:spLocks noGrp="1" noChangeArrowheads="1"/>
          </p:cNvSpPr>
          <p:nvPr>
            <p:ph type="title"/>
          </p:nvPr>
        </p:nvSpPr>
        <p:spPr>
          <a:xfrm>
            <a:off x="685800" y="0"/>
            <a:ext cx="7772400" cy="1428750"/>
          </a:xfrm>
          <a:noFill/>
        </p:spPr>
        <p:txBody>
          <a:bodyPr/>
          <a:lstStyle/>
          <a:p>
            <a:r>
              <a:rPr lang="en-US" altLang="en-US" smtClean="0"/>
              <a:t>Command-Line Parameters</a:t>
            </a:r>
          </a:p>
        </p:txBody>
      </p:sp>
      <p:sp>
        <p:nvSpPr>
          <p:cNvPr id="113668" name="Rectangle 3"/>
          <p:cNvSpPr>
            <a:spLocks noGrp="1" noChangeArrowheads="1"/>
          </p:cNvSpPr>
          <p:nvPr>
            <p:ph type="body" idx="1"/>
          </p:nvPr>
        </p:nvSpPr>
        <p:spPr>
          <a:xfrm>
            <a:off x="0" y="1657350"/>
            <a:ext cx="9829800" cy="4114800"/>
          </a:xfrm>
          <a:noFill/>
        </p:spPr>
        <p:txBody>
          <a:bodyPr/>
          <a:lstStyle/>
          <a:p>
            <a:pPr>
              <a:buFont typeface="Monotype Sorts" pitchFamily="2" charset="2"/>
              <a:buNone/>
            </a:pPr>
            <a:r>
              <a:rPr lang="en-US" altLang="en-US" sz="2800" b="1" smtClean="0">
                <a:latin typeface="Courier New" pitchFamily="49" charset="0"/>
              </a:rPr>
              <a:t>class TestMain {	</a:t>
            </a:r>
          </a:p>
          <a:p>
            <a:pPr>
              <a:buFont typeface="Monotype Sorts" pitchFamily="2" charset="2"/>
              <a:buNone/>
            </a:pPr>
            <a:r>
              <a:rPr lang="en-US" altLang="en-US" sz="2800" b="1" smtClean="0">
                <a:latin typeface="Courier New" pitchFamily="49" charset="0"/>
              </a:rPr>
              <a:t>  public static void main(String[] args) { </a:t>
            </a:r>
          </a:p>
          <a:p>
            <a:pPr>
              <a:buFont typeface="Monotype Sorts" pitchFamily="2" charset="2"/>
              <a:buNone/>
            </a:pPr>
            <a:r>
              <a:rPr lang="en-US" altLang="en-US" sz="2800" b="1" smtClean="0">
                <a:latin typeface="Courier New" pitchFamily="49" charset="0"/>
              </a:rPr>
              <a:t>  ... </a:t>
            </a:r>
          </a:p>
          <a:p>
            <a:pPr>
              <a:buFont typeface="Monotype Sorts" pitchFamily="2" charset="2"/>
              <a:buNone/>
            </a:pPr>
            <a:r>
              <a:rPr lang="en-US" altLang="en-US" sz="2800" b="1" smtClean="0">
                <a:latin typeface="Courier New" pitchFamily="49" charset="0"/>
              </a:rPr>
              <a:t>  }</a:t>
            </a:r>
          </a:p>
          <a:p>
            <a:pPr>
              <a:buFont typeface="Monotype Sorts" pitchFamily="2" charset="2"/>
              <a:buNone/>
            </a:pPr>
            <a:r>
              <a:rPr lang="en-US" altLang="en-US" sz="2800" b="1" smtClean="0">
                <a:latin typeface="Courier New" pitchFamily="49" charset="0"/>
              </a:rPr>
              <a:t>}</a:t>
            </a:r>
          </a:p>
          <a:p>
            <a:pPr>
              <a:buFont typeface="Monotype Sorts" pitchFamily="2" charset="2"/>
              <a:buNone/>
            </a:pPr>
            <a:endParaRPr lang="en-US" altLang="en-US" sz="2800" b="1" smtClean="0">
              <a:latin typeface="Courier New" pitchFamily="49" charset="0"/>
            </a:endParaRPr>
          </a:p>
          <a:p>
            <a:pPr>
              <a:buFont typeface="Monotype Sorts" pitchFamily="2" charset="2"/>
              <a:buNone/>
            </a:pPr>
            <a:r>
              <a:rPr lang="en-US" altLang="en-US" sz="2800" b="1" smtClean="0">
                <a:latin typeface="Courier New" pitchFamily="49" charset="0"/>
              </a:rPr>
              <a:t>java TestMain arg0 arg1 arg2 ... argn</a:t>
            </a:r>
          </a:p>
          <a:p>
            <a:pPr>
              <a:buFont typeface="Monotype Sorts" pitchFamily="2" charset="2"/>
              <a:buNone/>
            </a:pPr>
            <a:endParaRPr lang="en-US" altLang="en-US" sz="2800" b="1"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7CA1D-58B5-42B4-A4EF-3E660A8CFFC7}" type="slidenum">
              <a:rPr lang="en-US" altLang="en-US" sz="1400" smtClean="0"/>
              <a:pPr/>
              <a:t>109</a:t>
            </a:fld>
            <a:endParaRPr lang="en-US" altLang="en-US" sz="1400" smtClean="0"/>
          </a:p>
        </p:txBody>
      </p:sp>
      <p:sp>
        <p:nvSpPr>
          <p:cNvPr id="114691" name="Rectangle 2"/>
          <p:cNvSpPr>
            <a:spLocks noGrp="1" noChangeArrowheads="1"/>
          </p:cNvSpPr>
          <p:nvPr>
            <p:ph type="title"/>
          </p:nvPr>
        </p:nvSpPr>
        <p:spPr>
          <a:xfrm>
            <a:off x="685800" y="457200"/>
            <a:ext cx="7772400" cy="1143000"/>
          </a:xfrm>
          <a:noFill/>
        </p:spPr>
        <p:txBody>
          <a:bodyPr/>
          <a:lstStyle/>
          <a:p>
            <a:r>
              <a:rPr lang="en-US" altLang="en-US" smtClean="0"/>
              <a:t>Processing</a:t>
            </a:r>
            <a:br>
              <a:rPr lang="en-US" altLang="en-US" smtClean="0"/>
            </a:br>
            <a:r>
              <a:rPr lang="en-US" altLang="en-US" smtClean="0"/>
              <a:t>Command-Line Parameters</a:t>
            </a:r>
            <a:endParaRPr lang="en-US" altLang="en-US" sz="3600" smtClean="0"/>
          </a:p>
        </p:txBody>
      </p:sp>
      <p:sp>
        <p:nvSpPr>
          <p:cNvPr id="114692" name="Rectangle 3"/>
          <p:cNvSpPr>
            <a:spLocks noGrp="1" noChangeArrowheads="1"/>
          </p:cNvSpPr>
          <p:nvPr>
            <p:ph type="body" idx="1"/>
          </p:nvPr>
        </p:nvSpPr>
        <p:spPr>
          <a:xfrm>
            <a:off x="838200" y="2057400"/>
            <a:ext cx="7772400" cy="3714750"/>
          </a:xfrm>
          <a:noFill/>
        </p:spPr>
        <p:txBody>
          <a:bodyPr/>
          <a:lstStyle/>
          <a:p>
            <a:pPr marL="0" indent="0">
              <a:buFont typeface="Monotype Sorts" pitchFamily="2" charset="2"/>
              <a:buNone/>
            </a:pPr>
            <a:r>
              <a:rPr lang="en-US" altLang="en-US" sz="3000" smtClean="0"/>
              <a:t>In the main method, get the arguments from </a:t>
            </a:r>
            <a:r>
              <a:rPr lang="en-US" altLang="en-US" sz="2800" smtClean="0">
                <a:latin typeface="Courier New" pitchFamily="49" charset="0"/>
              </a:rPr>
              <a:t>args[0], args[1], ..., args[n]</a:t>
            </a:r>
            <a:r>
              <a:rPr lang="en-US" altLang="en-US" sz="3000" smtClean="0"/>
              <a:t>, which corresponds to </a:t>
            </a:r>
            <a:r>
              <a:rPr lang="en-US" altLang="en-US" sz="2800" smtClean="0">
                <a:latin typeface="Courier New" pitchFamily="49" charset="0"/>
              </a:rPr>
              <a:t>arg0, arg1, ..., argn</a:t>
            </a:r>
            <a:r>
              <a:rPr lang="en-US" altLang="en-US" sz="3000" smtClean="0"/>
              <a:t> in the command 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5E71EA-0661-45F5-94CE-C168B85F5C0E}" type="slidenum">
              <a:rPr lang="en-US" altLang="en-US" sz="1400" smtClean="0"/>
              <a:pPr/>
              <a:t>11</a:t>
            </a:fld>
            <a:endParaRPr lang="en-US" altLang="en-US" sz="1400" smtClean="0"/>
          </a:p>
        </p:txBody>
      </p:sp>
      <p:sp>
        <p:nvSpPr>
          <p:cNvPr id="13315" name="Rectangle 2"/>
          <p:cNvSpPr>
            <a:spLocks noGrp="1" noChangeArrowheads="1"/>
          </p:cNvSpPr>
          <p:nvPr>
            <p:ph type="title"/>
          </p:nvPr>
        </p:nvSpPr>
        <p:spPr>
          <a:xfrm>
            <a:off x="685800" y="152400"/>
            <a:ext cx="7772400" cy="609600"/>
          </a:xfrm>
          <a:noFill/>
        </p:spPr>
        <p:txBody>
          <a:bodyPr/>
          <a:lstStyle/>
          <a:p>
            <a:r>
              <a:rPr lang="en-US" altLang="en-US" smtClean="0"/>
              <a:t>Using Indexed Variables</a:t>
            </a:r>
          </a:p>
        </p:txBody>
      </p:sp>
      <p:sp>
        <p:nvSpPr>
          <p:cNvPr id="13316"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400" smtClean="0">
                <a:cs typeface="Courier New" pitchFamily="49" charset="0"/>
              </a:rPr>
              <a:t>After an array is created, an indexed variable can be used in the same way as a regular variable. For example, the following code adds the value in myList[0] and myList[1] to myList[2].</a:t>
            </a:r>
          </a:p>
          <a:p>
            <a:pPr marL="0" indent="0" algn="just">
              <a:buFont typeface="Monotype Sorts" pitchFamily="2" charset="2"/>
              <a:buNone/>
            </a:pPr>
            <a:endParaRPr lang="en-US" altLang="en-US" sz="3400" smtClean="0">
              <a:cs typeface="Courier New" pitchFamily="49" charset="0"/>
            </a:endParaRPr>
          </a:p>
          <a:p>
            <a:pPr lvl="1" algn="just">
              <a:buFontTx/>
              <a:buNone/>
            </a:pPr>
            <a:r>
              <a:rPr lang="en-US" altLang="en-US" sz="2600" smtClean="0">
                <a:latin typeface="Courier New" pitchFamily="49" charset="0"/>
                <a:cs typeface="Courier New" pitchFamily="49" charset="0"/>
              </a:rPr>
              <a:t>myList[2] = myList[0] + myList[1];</a:t>
            </a:r>
            <a:endParaRPr lang="en-US" altLang="en-US" sz="2600" smtClean="0">
              <a:cs typeface="Courier New" pitchFamily="49"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98E415-D2A6-4776-9178-45F07AAAEFE7}" type="slidenum">
              <a:rPr lang="en-US" altLang="en-US" sz="1400" smtClean="0"/>
              <a:pPr/>
              <a:t>110</a:t>
            </a:fld>
            <a:endParaRPr lang="en-US" altLang="en-US" sz="1400" smtClean="0"/>
          </a:p>
        </p:txBody>
      </p:sp>
      <p:sp>
        <p:nvSpPr>
          <p:cNvPr id="115715" name="Rectangle 2"/>
          <p:cNvSpPr>
            <a:spLocks noGrp="1" noChangeArrowheads="1"/>
          </p:cNvSpPr>
          <p:nvPr>
            <p:ph type="title"/>
          </p:nvPr>
        </p:nvSpPr>
        <p:spPr>
          <a:xfrm>
            <a:off x="685800" y="457200"/>
            <a:ext cx="7772400" cy="1143000"/>
          </a:xfrm>
        </p:spPr>
        <p:txBody>
          <a:bodyPr/>
          <a:lstStyle/>
          <a:p>
            <a:r>
              <a:rPr lang="en-US" altLang="en-US" smtClean="0"/>
              <a:t>Problem: </a:t>
            </a:r>
            <a:r>
              <a:rPr lang="en-US" altLang="en-US" sz="4000" smtClean="0"/>
              <a:t>Calculator</a:t>
            </a:r>
            <a:endParaRPr lang="en-US" altLang="en-US" u="sng" smtClean="0">
              <a:latin typeface="Book Antiqua" pitchFamily="18" charset="0"/>
            </a:endParaRPr>
          </a:p>
        </p:txBody>
      </p:sp>
      <p:sp>
        <p:nvSpPr>
          <p:cNvPr id="115716" name="Rectangle 3"/>
          <p:cNvSpPr>
            <a:spLocks noGrp="1" noChangeArrowheads="1"/>
          </p:cNvSpPr>
          <p:nvPr>
            <p:ph type="body" idx="1"/>
          </p:nvPr>
        </p:nvSpPr>
        <p:spPr>
          <a:xfrm>
            <a:off x="541338" y="1624013"/>
            <a:ext cx="8062912" cy="2265362"/>
          </a:xfrm>
        </p:spPr>
        <p:txBody>
          <a:bodyPr/>
          <a:lstStyle/>
          <a:p>
            <a:r>
              <a:rPr lang="en-US" altLang="en-US" sz="3000" smtClean="0"/>
              <a:t>Objective: Write a program that will perform binary operations on integers.  The program receives three parameters: an operator and two integers.</a:t>
            </a:r>
            <a:r>
              <a:rPr lang="en-US" altLang="en-US" smtClean="0"/>
              <a:t> </a:t>
            </a:r>
          </a:p>
        </p:txBody>
      </p:sp>
      <p:sp>
        <p:nvSpPr>
          <p:cNvPr id="115718" name="Text Box 6"/>
          <p:cNvSpPr txBox="1">
            <a:spLocks noChangeArrowheads="1"/>
          </p:cNvSpPr>
          <p:nvPr/>
        </p:nvSpPr>
        <p:spPr bwMode="auto">
          <a:xfrm>
            <a:off x="3446463" y="3881438"/>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19" name="Text Box 8"/>
          <p:cNvSpPr txBox="1">
            <a:spLocks noChangeArrowheads="1"/>
          </p:cNvSpPr>
          <p:nvPr/>
        </p:nvSpPr>
        <p:spPr bwMode="auto">
          <a:xfrm>
            <a:off x="3446463" y="4414838"/>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21" name="Text Box 10"/>
          <p:cNvSpPr txBox="1">
            <a:spLocks noChangeArrowheads="1"/>
          </p:cNvSpPr>
          <p:nvPr/>
        </p:nvSpPr>
        <p:spPr bwMode="auto">
          <a:xfrm>
            <a:off x="3370263" y="4948238"/>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15722" name="Text Box 11"/>
          <p:cNvSpPr txBox="1">
            <a:spLocks noChangeArrowheads="1"/>
          </p:cNvSpPr>
          <p:nvPr/>
        </p:nvSpPr>
        <p:spPr bwMode="auto">
          <a:xfrm>
            <a:off x="3370263" y="5405438"/>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3" name="Rectangle 12">
            <a:hlinkClick r:id="rId2"/>
          </p:cNvPr>
          <p:cNvSpPr>
            <a:spLocks noChangeArrowheads="1"/>
          </p:cNvSpPr>
          <p:nvPr/>
        </p:nvSpPr>
        <p:spPr bwMode="auto">
          <a:xfrm>
            <a:off x="1037455" y="4948238"/>
            <a:ext cx="170665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smtClean="0"/>
              <a:t>Calculator</a:t>
            </a:r>
            <a:endParaRPr lang="en-US" altLang="en-US" sz="2000" dirty="0"/>
          </a:p>
        </p:txBody>
      </p:sp>
      <p:sp>
        <p:nvSpPr>
          <p:cNvPr id="14" name="AutoShape 10">
            <a:hlinkClick r:id="rId3" action="ppaction://program" highlightClick="1"/>
          </p:cNvPr>
          <p:cNvSpPr>
            <a:spLocks noChangeArrowheads="1"/>
          </p:cNvSpPr>
          <p:nvPr/>
        </p:nvSpPr>
        <p:spPr bwMode="auto">
          <a:xfrm>
            <a:off x="2044496" y="5483226"/>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823E6-3C45-45D9-A963-43BB82A3DECC}" type="slidenum">
              <a:rPr lang="en-US" altLang="en-US" sz="1400" smtClean="0"/>
              <a:pPr/>
              <a:t>12</a:t>
            </a:fld>
            <a:endParaRPr lang="en-US" altLang="en-US" sz="1400" smtClean="0"/>
          </a:p>
        </p:txBody>
      </p:sp>
      <p:sp>
        <p:nvSpPr>
          <p:cNvPr id="14339" name="Rectangle 2"/>
          <p:cNvSpPr>
            <a:spLocks noGrp="1" noChangeArrowheads="1"/>
          </p:cNvSpPr>
          <p:nvPr>
            <p:ph type="title"/>
          </p:nvPr>
        </p:nvSpPr>
        <p:spPr>
          <a:xfrm>
            <a:off x="685800" y="304800"/>
            <a:ext cx="7772400" cy="666750"/>
          </a:xfrm>
          <a:noFill/>
        </p:spPr>
        <p:txBody>
          <a:bodyPr/>
          <a:lstStyle/>
          <a:p>
            <a:r>
              <a:rPr lang="en-US" altLang="en-US" smtClean="0"/>
              <a:t>Array Initializers</a:t>
            </a:r>
          </a:p>
        </p:txBody>
      </p:sp>
      <p:sp>
        <p:nvSpPr>
          <p:cNvPr id="14340" name="Rectangle 3"/>
          <p:cNvSpPr>
            <a:spLocks noGrp="1" noChangeArrowheads="1"/>
          </p:cNvSpPr>
          <p:nvPr>
            <p:ph type="body" idx="1"/>
          </p:nvPr>
        </p:nvSpPr>
        <p:spPr>
          <a:xfrm>
            <a:off x="228600" y="1447800"/>
            <a:ext cx="8915400" cy="4114800"/>
          </a:xfrm>
          <a:noFill/>
        </p:spPr>
        <p:txBody>
          <a:bodyPr/>
          <a:lstStyle/>
          <a:p>
            <a:pPr>
              <a:spcBef>
                <a:spcPct val="100000"/>
              </a:spcBef>
            </a:pPr>
            <a:r>
              <a:rPr lang="en-US" altLang="en-US" sz="3400" smtClean="0"/>
              <a:t>Declaring, creating, initializing in one step:</a:t>
            </a:r>
            <a:endParaRPr lang="en-US" altLang="en-US" sz="3600" smtClean="0"/>
          </a:p>
          <a:p>
            <a:pPr>
              <a:spcBef>
                <a:spcPct val="50000"/>
              </a:spcBef>
              <a:buFont typeface="Monotype Sorts" pitchFamily="2" charset="2"/>
              <a:buNone/>
            </a:pPr>
            <a:r>
              <a:rPr lang="en-US" altLang="en-US" sz="2800" smtClean="0">
                <a:latin typeface="Courier New" pitchFamily="49" charset="0"/>
              </a:rPr>
              <a:t>	</a:t>
            </a:r>
            <a:r>
              <a:rPr lang="en-US" altLang="en-US" sz="2800" b="1" smtClean="0">
                <a:latin typeface="Courier New" pitchFamily="49" charset="0"/>
              </a:rPr>
              <a:t>double[] myList = {1.9, 2.9, 3.4, 3.5};</a:t>
            </a:r>
          </a:p>
          <a:p>
            <a:pPr>
              <a:spcBef>
                <a:spcPct val="50000"/>
              </a:spcBef>
              <a:buFont typeface="Monotype Sorts" pitchFamily="2" charset="2"/>
              <a:buNone/>
            </a:pPr>
            <a:r>
              <a:rPr lang="en-US" altLang="en-US" sz="3600" smtClean="0"/>
              <a:t>This shorthand syntax must be in one statement.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3BC94-4BFC-4492-A209-7B295F09573F}" type="slidenum">
              <a:rPr lang="en-US" altLang="en-US" sz="1400" smtClean="0"/>
              <a:pPr/>
              <a:t>13</a:t>
            </a:fld>
            <a:endParaRPr lang="en-US" altLang="en-US" sz="1400" smtClean="0"/>
          </a:p>
        </p:txBody>
      </p:sp>
      <p:sp>
        <p:nvSpPr>
          <p:cNvPr id="15363" name="Rectangle 2"/>
          <p:cNvSpPr>
            <a:spLocks noGrp="1" noChangeArrowheads="1"/>
          </p:cNvSpPr>
          <p:nvPr>
            <p:ph type="title"/>
          </p:nvPr>
        </p:nvSpPr>
        <p:spPr>
          <a:xfrm>
            <a:off x="685800" y="228600"/>
            <a:ext cx="7772400" cy="990600"/>
          </a:xfrm>
          <a:noFill/>
        </p:spPr>
        <p:txBody>
          <a:bodyPr/>
          <a:lstStyle/>
          <a:p>
            <a:r>
              <a:rPr lang="en-US" altLang="en-US" sz="4000" smtClean="0"/>
              <a:t>Declaring, creating, initializing Using the Shorthand Notation</a:t>
            </a:r>
          </a:p>
        </p:txBody>
      </p:sp>
      <p:sp>
        <p:nvSpPr>
          <p:cNvPr id="15364" name="Rectangle 3"/>
          <p:cNvSpPr>
            <a:spLocks noGrp="1" noChangeArrowheads="1"/>
          </p:cNvSpPr>
          <p:nvPr>
            <p:ph type="body" idx="1"/>
          </p:nvPr>
        </p:nvSpPr>
        <p:spPr>
          <a:xfrm>
            <a:off x="457200" y="1600200"/>
            <a:ext cx="8305800" cy="4419600"/>
          </a:xfrm>
          <a:noFill/>
        </p:spPr>
        <p:txBody>
          <a:bodyPr/>
          <a:lstStyle/>
          <a:p>
            <a:pPr marL="0" indent="0">
              <a:spcBef>
                <a:spcPct val="50000"/>
              </a:spcBef>
              <a:buFont typeface="Monotype Sorts" pitchFamily="2" charset="2"/>
              <a:buNone/>
            </a:pPr>
            <a:r>
              <a:rPr lang="en-US" altLang="en-US" sz="2400" smtClean="0">
                <a:latin typeface="Courier New" pitchFamily="49" charset="0"/>
              </a:rPr>
              <a:t>double[] myList = {1.9, 2.9, 3.4, 3.5};</a:t>
            </a:r>
          </a:p>
          <a:p>
            <a:pPr marL="0" indent="0">
              <a:spcBef>
                <a:spcPct val="50000"/>
              </a:spcBef>
              <a:buFont typeface="Monotype Sorts" pitchFamily="2" charset="2"/>
              <a:buNone/>
            </a:pPr>
            <a:r>
              <a:rPr lang="en-US" altLang="en-US" smtClean="0">
                <a:cs typeface="Times New Roman" pitchFamily="18" charset="0"/>
              </a:rPr>
              <a:t>This shorthand notation is equivalent to the following statements:</a:t>
            </a:r>
          </a:p>
          <a:p>
            <a:pPr marL="0" indent="0">
              <a:spcBef>
                <a:spcPct val="50000"/>
              </a:spcBef>
              <a:buFont typeface="Monotype Sorts" pitchFamily="2" charset="2"/>
              <a:buNone/>
            </a:pPr>
            <a:r>
              <a:rPr lang="en-US" altLang="en-US" sz="2400" smtClean="0">
                <a:latin typeface="Courier New" pitchFamily="49" charset="0"/>
              </a:rPr>
              <a:t>double[] myList = new double[4];</a:t>
            </a:r>
          </a:p>
          <a:p>
            <a:pPr marL="0" indent="0">
              <a:spcBef>
                <a:spcPct val="50000"/>
              </a:spcBef>
              <a:buFont typeface="Monotype Sorts" pitchFamily="2" charset="2"/>
              <a:buNone/>
            </a:pPr>
            <a:r>
              <a:rPr lang="en-US" altLang="en-US" sz="2400" smtClean="0">
                <a:latin typeface="Courier New" pitchFamily="49" charset="0"/>
              </a:rPr>
              <a:t>myList[0] = 1.9;</a:t>
            </a:r>
          </a:p>
          <a:p>
            <a:pPr marL="0" indent="0">
              <a:spcBef>
                <a:spcPct val="50000"/>
              </a:spcBef>
              <a:buFont typeface="Monotype Sorts" pitchFamily="2" charset="2"/>
              <a:buNone/>
            </a:pPr>
            <a:r>
              <a:rPr lang="en-US" altLang="en-US" sz="2400" smtClean="0">
                <a:latin typeface="Courier New" pitchFamily="49" charset="0"/>
              </a:rPr>
              <a:t>myList[1] = 2.9;</a:t>
            </a:r>
          </a:p>
          <a:p>
            <a:pPr marL="0" indent="0">
              <a:spcBef>
                <a:spcPct val="50000"/>
              </a:spcBef>
              <a:buFont typeface="Monotype Sorts" pitchFamily="2" charset="2"/>
              <a:buNone/>
            </a:pPr>
            <a:r>
              <a:rPr lang="en-US" altLang="en-US" sz="2400" smtClean="0">
                <a:latin typeface="Courier New" pitchFamily="49" charset="0"/>
              </a:rPr>
              <a:t>myList[2] = 3.4;</a:t>
            </a:r>
          </a:p>
          <a:p>
            <a:pPr marL="0" indent="0">
              <a:spcBef>
                <a:spcPct val="50000"/>
              </a:spcBef>
              <a:buFont typeface="Monotype Sorts" pitchFamily="2" charset="2"/>
              <a:buNone/>
            </a:pPr>
            <a:r>
              <a:rPr lang="en-US" altLang="en-US" sz="2400" smtClean="0">
                <a:latin typeface="Courier New" pitchFamily="49" charset="0"/>
              </a:rPr>
              <a:t>myList[3] = 3.5;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40479F-CCA2-43B0-80E4-2FA433CB9224}" type="slidenum">
              <a:rPr lang="en-US" altLang="en-US" sz="1400" smtClean="0"/>
              <a:pPr/>
              <a:t>14</a:t>
            </a:fld>
            <a:endParaRPr lang="en-US" altLang="en-US" sz="1400" smtClean="0"/>
          </a:p>
        </p:txBody>
      </p:sp>
      <p:sp>
        <p:nvSpPr>
          <p:cNvPr id="16387" name="Rectangle 2"/>
          <p:cNvSpPr>
            <a:spLocks noGrp="1" noChangeArrowheads="1"/>
          </p:cNvSpPr>
          <p:nvPr>
            <p:ph type="title"/>
          </p:nvPr>
        </p:nvSpPr>
        <p:spPr>
          <a:xfrm>
            <a:off x="685800" y="228600"/>
            <a:ext cx="7772400" cy="990600"/>
          </a:xfrm>
          <a:noFill/>
        </p:spPr>
        <p:txBody>
          <a:bodyPr/>
          <a:lstStyle/>
          <a:p>
            <a:r>
              <a:rPr lang="en-US" altLang="en-US" sz="4800" smtClean="0">
                <a:cs typeface="Times New Roman" pitchFamily="18" charset="0"/>
              </a:rPr>
              <a:t>CAUTION</a:t>
            </a:r>
            <a:endParaRPr lang="en-US" altLang="en-US" sz="4000" smtClean="0"/>
          </a:p>
        </p:txBody>
      </p:sp>
      <p:sp>
        <p:nvSpPr>
          <p:cNvPr id="16388" name="Rectangle 3"/>
          <p:cNvSpPr>
            <a:spLocks noGrp="1" noChangeArrowheads="1"/>
          </p:cNvSpPr>
          <p:nvPr>
            <p:ph type="body" idx="1"/>
          </p:nvPr>
        </p:nvSpPr>
        <p:spPr>
          <a:xfrm>
            <a:off x="228600" y="1219200"/>
            <a:ext cx="8686800" cy="5257800"/>
          </a:xfrm>
          <a:noFill/>
        </p:spPr>
        <p:txBody>
          <a:bodyPr/>
          <a:lstStyle/>
          <a:p>
            <a:pPr marL="0" indent="0">
              <a:lnSpc>
                <a:spcPct val="90000"/>
              </a:lnSpc>
              <a:spcBef>
                <a:spcPct val="50000"/>
              </a:spcBef>
              <a:buFont typeface="Monotype Sorts" pitchFamily="2" charset="2"/>
              <a:buNone/>
            </a:pPr>
            <a:r>
              <a:rPr lang="en-US" altLang="en-US" sz="4400" smtClean="0">
                <a:cs typeface="Times New Roman" pitchFamily="18" charset="0"/>
              </a:rPr>
              <a:t>Using the shorthand notation, you have to declare, create, and initialize the array all in one statement. Splitting it would cause a syntax error. For example, the following is wrong:</a:t>
            </a:r>
          </a:p>
          <a:p>
            <a:pPr lvl="1">
              <a:lnSpc>
                <a:spcPct val="90000"/>
              </a:lnSpc>
              <a:spcBef>
                <a:spcPct val="50000"/>
              </a:spcBef>
              <a:buFontTx/>
              <a:buNone/>
            </a:pPr>
            <a:r>
              <a:rPr lang="en-US" altLang="en-US" smtClean="0"/>
              <a:t>double[] myList;</a:t>
            </a:r>
          </a:p>
          <a:p>
            <a:pPr lvl="1">
              <a:lnSpc>
                <a:spcPct val="90000"/>
              </a:lnSpc>
              <a:spcBef>
                <a:spcPct val="50000"/>
              </a:spcBef>
              <a:buFontTx/>
              <a:buNone/>
            </a:pPr>
            <a:r>
              <a:rPr lang="en-US" altLang="en-US" smtClean="0"/>
              <a:t>myList = {1.9, 2.9, 3.4, 3.5};</a:t>
            </a:r>
            <a:r>
              <a:rPr lang="en-US" altLang="en-US" sz="40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C5E40-4542-4501-94AD-F7BFCC180452}" type="slidenum">
              <a:rPr lang="en-US" altLang="en-US" sz="1400" smtClean="0"/>
              <a:pPr/>
              <a:t>15</a:t>
            </a:fld>
            <a:endParaRPr lang="en-US" altLang="en-US" sz="1400" smtClean="0"/>
          </a:p>
        </p:txBody>
      </p:sp>
      <p:sp>
        <p:nvSpPr>
          <p:cNvPr id="17411"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1508" name="Rectangle 3"/>
          <p:cNvSpPr>
            <a:spLocks noGrp="1" noChangeArrowheads="1"/>
          </p:cNvSpPr>
          <p:nvPr>
            <p:ph type="body" idx="1"/>
          </p:nvPr>
        </p:nvSpPr>
        <p:spPr>
          <a:xfrm>
            <a:off x="231775" y="1970088"/>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31781" name="AutoShape 5"/>
          <p:cNvSpPr>
            <a:spLocks noChangeArrowheads="1"/>
          </p:cNvSpPr>
          <p:nvPr/>
        </p:nvSpPr>
        <p:spPr bwMode="auto">
          <a:xfrm>
            <a:off x="2382838" y="1047750"/>
            <a:ext cx="4186237" cy="768350"/>
          </a:xfrm>
          <a:prstGeom prst="wedgeRoundRectCallout">
            <a:avLst>
              <a:gd name="adj1" fmla="val -30620"/>
              <a:gd name="adj2" fmla="val 16405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array variable values, create an array, and assign its reference to values</a:t>
            </a:r>
          </a:p>
        </p:txBody>
      </p:sp>
      <p:sp>
        <p:nvSpPr>
          <p:cNvPr id="17414" name="Rectangle 6"/>
          <p:cNvSpPr>
            <a:spLocks noChangeArrowheads="1"/>
          </p:cNvSpPr>
          <p:nvPr/>
        </p:nvSpPr>
        <p:spPr bwMode="auto">
          <a:xfrm>
            <a:off x="539750" y="2622550"/>
            <a:ext cx="396240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8"/>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7416" name="Object 7"/>
          <p:cNvGraphicFramePr>
            <a:graphicFrameLocks noChangeAspect="1"/>
          </p:cNvGraphicFramePr>
          <p:nvPr/>
        </p:nvGraphicFramePr>
        <p:xfrm>
          <a:off x="5838825" y="2046288"/>
          <a:ext cx="1958975" cy="2098675"/>
        </p:xfrm>
        <a:graphic>
          <a:graphicData uri="http://schemas.openxmlformats.org/presentationml/2006/ole">
            <p:oleObj spid="_x0000_s17435" name="Picture" r:id="rId3" imgW="1600572" imgH="1711756" progId="Word.Picture.8">
              <p:embed/>
            </p:oleObj>
          </a:graphicData>
        </a:graphic>
      </p:graphicFrame>
      <p:sp>
        <p:nvSpPr>
          <p:cNvPr id="17417"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7418" name="Line 10"/>
          <p:cNvSpPr>
            <a:spLocks noChangeShapeType="1"/>
          </p:cNvSpPr>
          <p:nvPr/>
        </p:nvSpPr>
        <p:spPr bwMode="auto">
          <a:xfrm>
            <a:off x="4071938" y="2738438"/>
            <a:ext cx="2189162" cy="76200"/>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additive="base">
                                        <p:cTn id="7" dur="500" fill="hold"/>
                                        <p:tgtEl>
                                          <p:spTgt spid="331781"/>
                                        </p:tgtEl>
                                        <p:attrNameLst>
                                          <p:attrName>ppt_x</p:attrName>
                                        </p:attrNameLst>
                                      </p:cBhvr>
                                      <p:tavLst>
                                        <p:tav tm="0">
                                          <p:val>
                                            <p:strVal val="0-#ppt_w/2"/>
                                          </p:val>
                                        </p:tav>
                                        <p:tav tm="100000">
                                          <p:val>
                                            <p:strVal val="#ppt_x"/>
                                          </p:val>
                                        </p:tav>
                                      </p:tavLst>
                                    </p:anim>
                                    <p:anim calcmode="lin" valueType="num">
                                      <p:cBhvr additive="base">
                                        <p:cTn id="8" dur="500" fill="hold"/>
                                        <p:tgtEl>
                                          <p:spTgt spid="331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39DB-5914-4BBC-9A56-9710D6C61BFE}" type="slidenum">
              <a:rPr lang="en-US" altLang="en-US" sz="1400" smtClean="0"/>
              <a:pPr/>
              <a:t>16</a:t>
            </a:fld>
            <a:endParaRPr lang="en-US" altLang="en-US" sz="1400" smtClean="0"/>
          </a:p>
        </p:txBody>
      </p:sp>
      <p:sp>
        <p:nvSpPr>
          <p:cNvPr id="18435"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253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49188" name="AutoShape 4"/>
          <p:cNvSpPr>
            <a:spLocks noChangeArrowheads="1"/>
          </p:cNvSpPr>
          <p:nvPr/>
        </p:nvSpPr>
        <p:spPr bwMode="auto">
          <a:xfrm>
            <a:off x="2382838" y="1047750"/>
            <a:ext cx="4186237" cy="384175"/>
          </a:xfrm>
          <a:prstGeom prst="wedgeRoundRectCallout">
            <a:avLst>
              <a:gd name="adj1" fmla="val -69870"/>
              <a:gd name="adj2" fmla="val 45082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becomes 1</a:t>
            </a:r>
          </a:p>
        </p:txBody>
      </p:sp>
      <p:sp>
        <p:nvSpPr>
          <p:cNvPr id="18438" name="Rectangle 5"/>
          <p:cNvSpPr>
            <a:spLocks noChangeArrowheads="1"/>
          </p:cNvSpPr>
          <p:nvPr/>
        </p:nvSpPr>
        <p:spPr bwMode="auto">
          <a:xfrm>
            <a:off x="1000125" y="2928938"/>
            <a:ext cx="8064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3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8440" name="Object 7"/>
          <p:cNvGraphicFramePr>
            <a:graphicFrameLocks noChangeAspect="1"/>
          </p:cNvGraphicFramePr>
          <p:nvPr/>
        </p:nvGraphicFramePr>
        <p:xfrm>
          <a:off x="5838825" y="2238375"/>
          <a:ext cx="1958975" cy="2098675"/>
        </p:xfrm>
        <a:graphic>
          <a:graphicData uri="http://schemas.openxmlformats.org/presentationml/2006/ole">
            <p:oleObj spid="_x0000_s18458" name="Picture" r:id="rId3" imgW="1600572" imgH="1711756" progId="Word.Picture.8">
              <p:embed/>
            </p:oleObj>
          </a:graphicData>
        </a:graphic>
      </p:graphicFrame>
      <p:sp>
        <p:nvSpPr>
          <p:cNvPr id="1844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9188"/>
                                        </p:tgtEl>
                                        <p:attrNameLst>
                                          <p:attrName>style.visibility</p:attrName>
                                        </p:attrNameLst>
                                      </p:cBhvr>
                                      <p:to>
                                        <p:strVal val="visible"/>
                                      </p:to>
                                    </p:set>
                                    <p:anim calcmode="lin" valueType="num">
                                      <p:cBhvr additive="base">
                                        <p:cTn id="7" dur="500" fill="hold"/>
                                        <p:tgtEl>
                                          <p:spTgt spid="349188"/>
                                        </p:tgtEl>
                                        <p:attrNameLst>
                                          <p:attrName>ppt_x</p:attrName>
                                        </p:attrNameLst>
                                      </p:cBhvr>
                                      <p:tavLst>
                                        <p:tav tm="0">
                                          <p:val>
                                            <p:strVal val="0-#ppt_w/2"/>
                                          </p:val>
                                        </p:tav>
                                        <p:tav tm="100000">
                                          <p:val>
                                            <p:strVal val="#ppt_x"/>
                                          </p:val>
                                        </p:tav>
                                      </p:tavLst>
                                    </p:anim>
                                    <p:anim calcmode="lin" valueType="num">
                                      <p:cBhvr additive="base">
                                        <p:cTn id="8"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F44970-0182-49A1-9038-38C62E504E42}" type="slidenum">
              <a:rPr lang="en-US" altLang="en-US" sz="1400" smtClean="0"/>
              <a:pPr/>
              <a:t>17</a:t>
            </a:fld>
            <a:endParaRPr lang="en-US" altLang="en-US" sz="1400" smtClean="0"/>
          </a:p>
        </p:txBody>
      </p:sp>
      <p:sp>
        <p:nvSpPr>
          <p:cNvPr id="19459"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355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0212" name="AutoShape 4"/>
          <p:cNvSpPr>
            <a:spLocks noChangeArrowheads="1"/>
          </p:cNvSpPr>
          <p:nvPr/>
        </p:nvSpPr>
        <p:spPr bwMode="auto">
          <a:xfrm>
            <a:off x="2382838" y="1047750"/>
            <a:ext cx="4186237" cy="384175"/>
          </a:xfrm>
          <a:prstGeom prst="wedgeRoundRectCallout">
            <a:avLst>
              <a:gd name="adj1" fmla="val -54134"/>
              <a:gd name="adj2" fmla="val 444630"/>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5</a:t>
            </a:r>
          </a:p>
        </p:txBody>
      </p:sp>
      <p:sp>
        <p:nvSpPr>
          <p:cNvPr id="19462" name="Rectangle 5"/>
          <p:cNvSpPr>
            <a:spLocks noChangeArrowheads="1"/>
          </p:cNvSpPr>
          <p:nvPr/>
        </p:nvSpPr>
        <p:spPr bwMode="auto">
          <a:xfrm>
            <a:off x="1922463" y="2928938"/>
            <a:ext cx="576262"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9464" name="Object 7"/>
          <p:cNvGraphicFramePr>
            <a:graphicFrameLocks noChangeAspect="1"/>
          </p:cNvGraphicFramePr>
          <p:nvPr/>
        </p:nvGraphicFramePr>
        <p:xfrm>
          <a:off x="5838825" y="2314575"/>
          <a:ext cx="1958975" cy="2098675"/>
        </p:xfrm>
        <a:graphic>
          <a:graphicData uri="http://schemas.openxmlformats.org/presentationml/2006/ole">
            <p:oleObj spid="_x0000_s19482" name="Picture" r:id="rId3" imgW="1600572" imgH="1711756" progId="Word.Picture.8">
              <p:embed/>
            </p:oleObj>
          </a:graphicData>
        </a:graphic>
      </p:graphicFrame>
      <p:sp>
        <p:nvSpPr>
          <p:cNvPr id="1946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0212"/>
                                        </p:tgtEl>
                                        <p:attrNameLst>
                                          <p:attrName>style.visibility</p:attrName>
                                        </p:attrNameLst>
                                      </p:cBhvr>
                                      <p:to>
                                        <p:strVal val="visible"/>
                                      </p:to>
                                    </p:set>
                                    <p:anim calcmode="lin" valueType="num">
                                      <p:cBhvr additive="base">
                                        <p:cTn id="7" dur="500" fill="hold"/>
                                        <p:tgtEl>
                                          <p:spTgt spid="350212"/>
                                        </p:tgtEl>
                                        <p:attrNameLst>
                                          <p:attrName>ppt_x</p:attrName>
                                        </p:attrNameLst>
                                      </p:cBhvr>
                                      <p:tavLst>
                                        <p:tav tm="0">
                                          <p:val>
                                            <p:strVal val="0-#ppt_w/2"/>
                                          </p:val>
                                        </p:tav>
                                        <p:tav tm="100000">
                                          <p:val>
                                            <p:strVal val="#ppt_x"/>
                                          </p:val>
                                        </p:tav>
                                      </p:tavLst>
                                    </p:anim>
                                    <p:anim calcmode="lin" valueType="num">
                                      <p:cBhvr additive="base">
                                        <p:cTn id="8"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0220F5-6D62-43F4-BE4A-E458E414DD4F}" type="slidenum">
              <a:rPr lang="en-US" altLang="en-US" sz="1400" smtClean="0"/>
              <a:pPr/>
              <a:t>18</a:t>
            </a:fld>
            <a:endParaRPr lang="en-US" altLang="en-US" sz="1400" smtClean="0"/>
          </a:p>
        </p:txBody>
      </p:sp>
      <p:sp>
        <p:nvSpPr>
          <p:cNvPr id="20483"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458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32804"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value[1] is 1</a:t>
            </a:r>
          </a:p>
          <a:p>
            <a:pPr algn="ctr"/>
            <a:endParaRPr lang="en-US" altLang="en-US" sz="1800"/>
          </a:p>
        </p:txBody>
      </p:sp>
      <p:sp>
        <p:nvSpPr>
          <p:cNvPr id="20486" name="Rectangle 5"/>
          <p:cNvSpPr>
            <a:spLocks noChangeArrowheads="1"/>
          </p:cNvSpPr>
          <p:nvPr/>
        </p:nvSpPr>
        <p:spPr bwMode="auto">
          <a:xfrm>
            <a:off x="5397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0488" name="Object 7"/>
          <p:cNvGraphicFramePr>
            <a:graphicFrameLocks noChangeAspect="1"/>
          </p:cNvGraphicFramePr>
          <p:nvPr/>
        </p:nvGraphicFramePr>
        <p:xfrm>
          <a:off x="5838825" y="2044700"/>
          <a:ext cx="1958975" cy="2103438"/>
        </p:xfrm>
        <a:graphic>
          <a:graphicData uri="http://schemas.openxmlformats.org/presentationml/2006/ole">
            <p:oleObj spid="_x0000_s20508" name="Picture" r:id="rId3" imgW="1601724" imgH="1712976" progId="Word.Picture.8">
              <p:embed/>
            </p:oleObj>
          </a:graphicData>
        </a:graphic>
      </p:graphicFrame>
      <p:sp>
        <p:nvSpPr>
          <p:cNvPr id="2048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0490" name="Rectangle 9"/>
          <p:cNvSpPr>
            <a:spLocks noChangeArrowheads="1"/>
          </p:cNvSpPr>
          <p:nvPr/>
        </p:nvSpPr>
        <p:spPr bwMode="auto">
          <a:xfrm>
            <a:off x="6376988" y="3006725"/>
            <a:ext cx="7302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Line 10"/>
          <p:cNvSpPr>
            <a:spLocks noChangeShapeType="1"/>
          </p:cNvSpPr>
          <p:nvPr/>
        </p:nvSpPr>
        <p:spPr bwMode="auto">
          <a:xfrm flipV="1">
            <a:off x="4149725" y="3160713"/>
            <a:ext cx="2189163" cy="192087"/>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2804"/>
                                        </p:tgtEl>
                                        <p:attrNameLst>
                                          <p:attrName>style.visibility</p:attrName>
                                        </p:attrNameLst>
                                      </p:cBhvr>
                                      <p:to>
                                        <p:strVal val="visible"/>
                                      </p:to>
                                    </p:set>
                                    <p:anim calcmode="lin" valueType="num">
                                      <p:cBhvr additive="base">
                                        <p:cTn id="7" dur="500" fill="hold"/>
                                        <p:tgtEl>
                                          <p:spTgt spid="332804"/>
                                        </p:tgtEl>
                                        <p:attrNameLst>
                                          <p:attrName>ppt_x</p:attrName>
                                        </p:attrNameLst>
                                      </p:cBhvr>
                                      <p:tavLst>
                                        <p:tav tm="0">
                                          <p:val>
                                            <p:strVal val="0-#ppt_w/2"/>
                                          </p:val>
                                        </p:tav>
                                        <p:tav tm="100000">
                                          <p:val>
                                            <p:strVal val="#ppt_x"/>
                                          </p:val>
                                        </p:tav>
                                      </p:tavLst>
                                    </p:anim>
                                    <p:anim calcmode="lin" valueType="num">
                                      <p:cBhvr additive="base">
                                        <p:cTn id="8"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773447-F75D-431F-A7CF-D4C638AB21A3}" type="slidenum">
              <a:rPr lang="en-US" altLang="en-US" sz="1400" smtClean="0"/>
              <a:pPr/>
              <a:t>19</a:t>
            </a:fld>
            <a:endParaRPr lang="en-US" altLang="en-US" sz="1400" smtClean="0"/>
          </a:p>
        </p:txBody>
      </p:sp>
      <p:sp>
        <p:nvSpPr>
          <p:cNvPr id="21507" name="Rectangle 2"/>
          <p:cNvSpPr>
            <a:spLocks noGrp="1" noChangeArrowheads="1"/>
          </p:cNvSpPr>
          <p:nvPr>
            <p:ph type="title"/>
          </p:nvPr>
        </p:nvSpPr>
        <p:spPr>
          <a:xfrm>
            <a:off x="685800" y="285750"/>
            <a:ext cx="7772400" cy="569913"/>
          </a:xfrm>
          <a:noFill/>
        </p:spPr>
        <p:txBody>
          <a:bodyPr/>
          <a:lstStyle/>
          <a:p>
            <a:r>
              <a:rPr lang="en-US" altLang="en-US" sz="4000" smtClean="0"/>
              <a:t>Trace Program with Arrays</a:t>
            </a:r>
          </a:p>
        </p:txBody>
      </p:sp>
      <p:sp>
        <p:nvSpPr>
          <p:cNvPr id="25604" name="Rectangle 3"/>
          <p:cNvSpPr>
            <a:spLocks noGrp="1" noChangeArrowheads="1"/>
          </p:cNvSpPr>
          <p:nvPr>
            <p:ph type="body" sz="half" idx="1"/>
          </p:nvPr>
        </p:nvSpPr>
        <p:spPr>
          <a:xfrm>
            <a:off x="693738" y="1892300"/>
            <a:ext cx="4462462" cy="3571875"/>
          </a:xfrm>
        </p:spPr>
        <p:txBody>
          <a:bodyPr/>
          <a:lstStyle/>
          <a:p>
            <a:pPr marL="609600" indent="-609600">
              <a:lnSpc>
                <a:spcPct val="90000"/>
              </a:lnSpc>
              <a:buFont typeface="Monotype Sorts" pitchFamily="2" charset="2"/>
              <a:buNone/>
              <a:defRPr/>
            </a:pPr>
            <a:r>
              <a:rPr lang="en-US" sz="2000" dirty="0" smtClean="0">
                <a:solidFill>
                  <a:schemeClr val="accent4"/>
                </a:solidFill>
              </a:rPr>
              <a:t>public class Test {</a:t>
            </a:r>
          </a:p>
          <a:p>
            <a:pPr marL="609600" indent="-609600">
              <a:lnSpc>
                <a:spcPct val="9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9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90000"/>
              </a:lnSpc>
              <a:buFont typeface="Monotype Sorts" pitchFamily="2" charset="2"/>
              <a:buNone/>
              <a:defRPr/>
            </a:pP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values[0] = values[1] + values[4];</a:t>
            </a:r>
          </a:p>
          <a:p>
            <a:pPr marL="609600" indent="-609600">
              <a:lnSpc>
                <a:spcPct val="90000"/>
              </a:lnSpc>
              <a:buFont typeface="Monotype Sorts" pitchFamily="2" charset="2"/>
              <a:buNone/>
              <a:defRPr/>
            </a:pP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a:t>
            </a:r>
          </a:p>
        </p:txBody>
      </p:sp>
      <p:sp>
        <p:nvSpPr>
          <p:cNvPr id="351236" name="AutoShape 4"/>
          <p:cNvSpPr>
            <a:spLocks noChangeArrowheads="1"/>
          </p:cNvSpPr>
          <p:nvPr/>
        </p:nvSpPr>
        <p:spPr bwMode="auto">
          <a:xfrm>
            <a:off x="4187825" y="1201738"/>
            <a:ext cx="4186238" cy="384175"/>
          </a:xfrm>
          <a:prstGeom prst="wedgeRoundRectCallout">
            <a:avLst>
              <a:gd name="adj1" fmla="val -73171"/>
              <a:gd name="adj2" fmla="val 40454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2</a:t>
            </a:r>
          </a:p>
        </p:txBody>
      </p:sp>
      <p:sp>
        <p:nvSpPr>
          <p:cNvPr id="21510" name="Rectangle 5"/>
          <p:cNvSpPr>
            <a:spLocks noChangeArrowheads="1"/>
          </p:cNvSpPr>
          <p:nvPr/>
        </p:nvSpPr>
        <p:spPr bwMode="auto">
          <a:xfrm>
            <a:off x="2997200" y="2968625"/>
            <a:ext cx="384175"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1513" name="Object 9"/>
          <p:cNvGraphicFramePr>
            <a:graphicFrameLocks noGrp="1" noChangeAspect="1"/>
          </p:cNvGraphicFramePr>
          <p:nvPr>
            <p:ph sz="half" idx="2"/>
          </p:nvPr>
        </p:nvGraphicFramePr>
        <p:xfrm>
          <a:off x="6030913" y="2468563"/>
          <a:ext cx="1828800" cy="1958975"/>
        </p:xfrm>
        <a:graphic>
          <a:graphicData uri="http://schemas.openxmlformats.org/presentationml/2006/ole">
            <p:oleObj spid="_x0000_s21530" name="Picture" r:id="rId3" imgW="1601724" imgH="1712976"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2</a:t>
            </a:fld>
            <a:endParaRPr lang="en-US" altLang="en-US" sz="1400" smtClean="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smtClean="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smtClean="0"/>
              <a:t>Read one hundred numbers, compute their average, and find out how many numbers are above the average.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5110E9-E133-4321-8880-01DAEF55FDDB}" type="slidenum">
              <a:rPr lang="en-US" altLang="en-US" sz="1400" smtClean="0"/>
              <a:pPr/>
              <a:t>20</a:t>
            </a:fld>
            <a:endParaRPr lang="en-US" altLang="en-US" sz="1400" smtClean="0"/>
          </a:p>
        </p:txBody>
      </p:sp>
      <p:sp>
        <p:nvSpPr>
          <p:cNvPr id="22531" name="Rectangle 2"/>
          <p:cNvSpPr>
            <a:spLocks noGrp="1" noChangeArrowheads="1"/>
          </p:cNvSpPr>
          <p:nvPr>
            <p:ph type="title"/>
          </p:nvPr>
        </p:nvSpPr>
        <p:spPr>
          <a:xfrm>
            <a:off x="685800" y="285750"/>
            <a:ext cx="7772400" cy="493713"/>
          </a:xfrm>
          <a:noFill/>
        </p:spPr>
        <p:txBody>
          <a:bodyPr/>
          <a:lstStyle/>
          <a:p>
            <a:r>
              <a:rPr lang="en-US" altLang="en-US" sz="4000" smtClean="0"/>
              <a:t>Trace Program with Arrays</a:t>
            </a:r>
          </a:p>
        </p:txBody>
      </p:sp>
      <p:sp>
        <p:nvSpPr>
          <p:cNvPr id="26628" name="Rectangle 3"/>
          <p:cNvSpPr>
            <a:spLocks noGrp="1" noChangeArrowheads="1"/>
          </p:cNvSpPr>
          <p:nvPr>
            <p:ph type="body" sz="half" idx="1"/>
          </p:nvPr>
        </p:nvSpPr>
        <p:spPr>
          <a:xfrm>
            <a:off x="685800" y="1657350"/>
            <a:ext cx="4346575" cy="4114800"/>
          </a:xfrm>
        </p:spPr>
        <p:txBody>
          <a:bodyPr/>
          <a:lstStyle/>
          <a:p>
            <a:pPr marL="609600" indent="-609600">
              <a:lnSpc>
                <a:spcPct val="80000"/>
              </a:lnSpc>
              <a:buFont typeface="Monotype Sorts" pitchFamily="2" charset="2"/>
              <a:buNone/>
              <a:defRPr/>
            </a:pPr>
            <a:r>
              <a:rPr lang="en-US" sz="2400" dirty="0" smtClean="0">
                <a:solidFill>
                  <a:schemeClr val="accent4"/>
                </a:solidFill>
              </a:rPr>
              <a:t>public class Test {</a:t>
            </a:r>
          </a:p>
          <a:p>
            <a:pPr marL="609600" indent="-609600">
              <a:lnSpc>
                <a:spcPct val="80000"/>
              </a:lnSpc>
              <a:buFont typeface="Monotype Sorts" pitchFamily="2" charset="2"/>
              <a:buNone/>
              <a:defRPr/>
            </a:pPr>
            <a:r>
              <a:rPr lang="en-US" sz="2400" dirty="0" smtClean="0">
                <a:solidFill>
                  <a:schemeClr val="accent4"/>
                </a:solidFill>
              </a:rPr>
              <a:t>  public static void main(String[] </a:t>
            </a:r>
            <a:r>
              <a:rPr lang="en-US" sz="2400" dirty="0" err="1" smtClean="0">
                <a:solidFill>
                  <a:schemeClr val="accent4"/>
                </a:solidFill>
              </a:rPr>
              <a:t>args</a:t>
            </a: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a:t>
            </a:r>
            <a:r>
              <a:rPr lang="en-US" sz="2400" dirty="0" err="1" smtClean="0">
                <a:solidFill>
                  <a:schemeClr val="accent4"/>
                </a:solidFill>
              </a:rPr>
              <a:t>int</a:t>
            </a:r>
            <a:r>
              <a:rPr lang="en-US" sz="2400" dirty="0" smtClean="0">
                <a:solidFill>
                  <a:schemeClr val="accent4"/>
                </a:solidFill>
              </a:rPr>
              <a:t>[] values = new </a:t>
            </a:r>
            <a:r>
              <a:rPr lang="en-US" sz="2400" dirty="0" err="1" smtClean="0">
                <a:solidFill>
                  <a:schemeClr val="accent4"/>
                </a:solidFill>
              </a:rPr>
              <a:t>int</a:t>
            </a:r>
            <a:r>
              <a:rPr lang="en-US" sz="2400" dirty="0" smtClean="0">
                <a:solidFill>
                  <a:schemeClr val="accent4"/>
                </a:solidFill>
              </a:rPr>
              <a:t>[5];</a:t>
            </a:r>
          </a:p>
          <a:p>
            <a:pPr marL="609600" indent="-609600">
              <a:lnSpc>
                <a:spcPct val="80000"/>
              </a:lnSpc>
              <a:buFont typeface="Monotype Sorts" pitchFamily="2" charset="2"/>
              <a:buNone/>
              <a:defRPr/>
            </a:pPr>
            <a:r>
              <a:rPr lang="en-US" sz="2400" dirty="0" smtClean="0">
                <a:solidFill>
                  <a:schemeClr val="accent4"/>
                </a:solidFill>
              </a:rPr>
              <a:t>    for (</a:t>
            </a:r>
            <a:r>
              <a:rPr lang="en-US" sz="2400" dirty="0" err="1" smtClean="0">
                <a:solidFill>
                  <a:schemeClr val="accent4"/>
                </a:solidFill>
              </a:rPr>
              <a:t>int</a:t>
            </a:r>
            <a:r>
              <a:rPr lang="en-US" sz="2400" dirty="0" smtClean="0">
                <a:solidFill>
                  <a:schemeClr val="accent4"/>
                </a:solidFill>
              </a:rPr>
              <a:t> </a:t>
            </a:r>
            <a:r>
              <a:rPr lang="en-US" sz="2400" dirty="0" err="1" smtClean="0">
                <a:solidFill>
                  <a:schemeClr val="accent4"/>
                </a:solidFill>
              </a:rPr>
              <a:t>i</a:t>
            </a:r>
            <a:r>
              <a:rPr lang="en-US" sz="2400" dirty="0" smtClean="0">
                <a:solidFill>
                  <a:schemeClr val="accent4"/>
                </a:solidFill>
              </a:rPr>
              <a:t> = 1; </a:t>
            </a:r>
            <a:r>
              <a:rPr lang="en-US" sz="2400" dirty="0" err="1" smtClean="0">
                <a:solidFill>
                  <a:schemeClr val="accent4"/>
                </a:solidFill>
              </a:rPr>
              <a:t>i</a:t>
            </a:r>
            <a:r>
              <a:rPr lang="en-US" sz="2400" dirty="0" smtClean="0">
                <a:solidFill>
                  <a:schemeClr val="accent4"/>
                </a:solidFill>
              </a:rPr>
              <a:t> &lt; 5; </a:t>
            </a:r>
            <a:r>
              <a:rPr lang="en-US" sz="2400" dirty="0" err="1" smtClean="0">
                <a:solidFill>
                  <a:schemeClr val="accent4"/>
                </a:solidFill>
              </a:rPr>
              <a:t>i</a:t>
            </a: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values[</a:t>
            </a:r>
            <a:r>
              <a:rPr lang="en-US" sz="2400" dirty="0" err="1" smtClean="0">
                <a:solidFill>
                  <a:schemeClr val="accent4"/>
                </a:solidFill>
              </a:rPr>
              <a:t>i</a:t>
            </a:r>
            <a:r>
              <a:rPr lang="en-US" sz="2400" dirty="0" smtClean="0">
                <a:solidFill>
                  <a:schemeClr val="accent4"/>
                </a:solidFill>
              </a:rPr>
              <a:t>] = </a:t>
            </a:r>
            <a:r>
              <a:rPr lang="en-US" sz="2400" dirty="0" err="1" smtClean="0">
                <a:solidFill>
                  <a:schemeClr val="accent4"/>
                </a:solidFill>
              </a:rPr>
              <a:t>i</a:t>
            </a:r>
            <a:r>
              <a:rPr lang="en-US" sz="2400" dirty="0" smtClean="0">
                <a:solidFill>
                  <a:schemeClr val="accent4"/>
                </a:solidFill>
              </a:rPr>
              <a:t> + values[i-1];</a:t>
            </a:r>
          </a:p>
          <a:p>
            <a:pPr marL="609600" indent="-609600">
              <a:lnSpc>
                <a:spcPct val="80000"/>
              </a:lnSpc>
              <a:buFont typeface="Monotype Sorts" pitchFamily="2" charset="2"/>
              <a:buNone/>
              <a:defRPr/>
            </a:pP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values[0] = values[1] + values[4];</a:t>
            </a:r>
          </a:p>
          <a:p>
            <a:pPr marL="609600" indent="-609600">
              <a:lnSpc>
                <a:spcPct val="80000"/>
              </a:lnSpc>
              <a:buFont typeface="Monotype Sorts" pitchFamily="2" charset="2"/>
              <a:buNone/>
              <a:defRPr/>
            </a:pP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a:t>
            </a:r>
          </a:p>
        </p:txBody>
      </p:sp>
      <p:sp>
        <p:nvSpPr>
          <p:cNvPr id="353284" name="AutoShape 4"/>
          <p:cNvSpPr>
            <a:spLocks noChangeArrowheads="1"/>
          </p:cNvSpPr>
          <p:nvPr/>
        </p:nvSpPr>
        <p:spPr bwMode="auto">
          <a:xfrm>
            <a:off x="5610225" y="1393825"/>
            <a:ext cx="3071813" cy="576263"/>
          </a:xfrm>
          <a:prstGeom prst="wedgeRoundRectCallout">
            <a:avLst>
              <a:gd name="adj1" fmla="val -114963"/>
              <a:gd name="adj2" fmla="val 24586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is less than 5</a:t>
            </a:r>
          </a:p>
        </p:txBody>
      </p:sp>
      <p:sp>
        <p:nvSpPr>
          <p:cNvPr id="22534" name="Rectangle 5"/>
          <p:cNvSpPr>
            <a:spLocks noChangeArrowheads="1"/>
          </p:cNvSpPr>
          <p:nvPr/>
        </p:nvSpPr>
        <p:spPr bwMode="auto">
          <a:xfrm>
            <a:off x="3419475" y="3082925"/>
            <a:ext cx="50006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5" name="Rectangle 6"/>
          <p:cNvSpPr>
            <a:spLocks noChangeArrowheads="1"/>
          </p:cNvSpPr>
          <p:nvPr/>
        </p:nvSpPr>
        <p:spPr bwMode="auto">
          <a:xfrm>
            <a:off x="501650" y="27384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6"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2537" name="Object 9"/>
          <p:cNvGraphicFramePr>
            <a:graphicFrameLocks noGrp="1" noChangeAspect="1"/>
          </p:cNvGraphicFramePr>
          <p:nvPr>
            <p:ph sz="half" idx="2"/>
          </p:nvPr>
        </p:nvGraphicFramePr>
        <p:xfrm>
          <a:off x="5916613" y="2506663"/>
          <a:ext cx="2078037" cy="2227262"/>
        </p:xfrm>
        <a:graphic>
          <a:graphicData uri="http://schemas.openxmlformats.org/presentationml/2006/ole">
            <p:oleObj spid="_x0000_s22554" name="Picture" r:id="rId3" imgW="1601724" imgH="1712976"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0-#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B296E4-040B-483C-8FC4-CDCD6FDEEE32}" type="slidenum">
              <a:rPr lang="en-US" altLang="en-US" sz="1400" smtClean="0"/>
              <a:pPr/>
              <a:t>21</a:t>
            </a:fld>
            <a:endParaRPr lang="en-US" altLang="en-US" sz="1400" smtClean="0"/>
          </a:p>
        </p:txBody>
      </p:sp>
      <p:sp>
        <p:nvSpPr>
          <p:cNvPr id="23555"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765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2260"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a:t>
            </a:r>
          </a:p>
          <a:p>
            <a:pPr algn="ctr"/>
            <a:r>
              <a:rPr lang="en-US" altLang="en-US" sz="1800"/>
              <a:t>values[2] is 3 (2 + 1)</a:t>
            </a:r>
          </a:p>
        </p:txBody>
      </p:sp>
      <p:sp>
        <p:nvSpPr>
          <p:cNvPr id="23558" name="Rectangle 5"/>
          <p:cNvSpPr>
            <a:spLocks noChangeArrowheads="1"/>
          </p:cNvSpPr>
          <p:nvPr/>
        </p:nvSpPr>
        <p:spPr bwMode="auto">
          <a:xfrm>
            <a:off x="5016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3560" name="Object 7"/>
          <p:cNvGraphicFramePr>
            <a:graphicFrameLocks noChangeAspect="1"/>
          </p:cNvGraphicFramePr>
          <p:nvPr/>
        </p:nvGraphicFramePr>
        <p:xfrm>
          <a:off x="5838825" y="2044700"/>
          <a:ext cx="1958975" cy="2103438"/>
        </p:xfrm>
        <a:graphic>
          <a:graphicData uri="http://schemas.openxmlformats.org/presentationml/2006/ole">
            <p:oleObj spid="_x0000_s23580" name="Picture" r:id="rId3" imgW="1601724" imgH="1712976" progId="Word.Picture.8">
              <p:embed/>
            </p:oleObj>
          </a:graphicData>
        </a:graphic>
      </p:graphicFrame>
      <p:sp>
        <p:nvSpPr>
          <p:cNvPr id="2356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3562" name="Rectangle 9"/>
          <p:cNvSpPr>
            <a:spLocks noChangeArrowheads="1"/>
          </p:cNvSpPr>
          <p:nvPr/>
        </p:nvSpPr>
        <p:spPr bwMode="auto">
          <a:xfrm>
            <a:off x="6376988" y="3275013"/>
            <a:ext cx="7302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3" name="Line 10"/>
          <p:cNvSpPr>
            <a:spLocks noChangeShapeType="1"/>
          </p:cNvSpPr>
          <p:nvPr/>
        </p:nvSpPr>
        <p:spPr bwMode="auto">
          <a:xfrm>
            <a:off x="4149725" y="3352800"/>
            <a:ext cx="2227263" cy="76200"/>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A4897-78DB-4115-8E49-C54A2FD27BC6}" type="slidenum">
              <a:rPr lang="en-US" altLang="en-US" sz="1400" smtClean="0"/>
              <a:pPr/>
              <a:t>22</a:t>
            </a:fld>
            <a:endParaRPr lang="en-US" altLang="en-US" sz="1400" smtClean="0"/>
          </a:p>
        </p:txBody>
      </p:sp>
      <p:sp>
        <p:nvSpPr>
          <p:cNvPr id="24579"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867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4308" name="AutoShape 4"/>
          <p:cNvSpPr>
            <a:spLocks noChangeArrowheads="1"/>
          </p:cNvSpPr>
          <p:nvPr/>
        </p:nvSpPr>
        <p:spPr bwMode="auto">
          <a:xfrm>
            <a:off x="2382838" y="1047750"/>
            <a:ext cx="4186237" cy="384175"/>
          </a:xfrm>
          <a:prstGeom prst="wedgeRoundRectCallout">
            <a:avLst>
              <a:gd name="adj1" fmla="val -39269"/>
              <a:gd name="adj2" fmla="val 44090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a:t>
            </a:r>
          </a:p>
        </p:txBody>
      </p:sp>
      <p:sp>
        <p:nvSpPr>
          <p:cNvPr id="24582"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4584" name="Object 7"/>
          <p:cNvGraphicFramePr>
            <a:graphicFrameLocks noChangeAspect="1"/>
          </p:cNvGraphicFramePr>
          <p:nvPr/>
        </p:nvGraphicFramePr>
        <p:xfrm>
          <a:off x="5838825" y="2046288"/>
          <a:ext cx="1958975" cy="2103437"/>
        </p:xfrm>
        <a:graphic>
          <a:graphicData uri="http://schemas.openxmlformats.org/presentationml/2006/ole">
            <p:oleObj spid="_x0000_s24602" name="Picture" r:id="rId3" imgW="1601724" imgH="1712976" progId="Word.Picture.8">
              <p:embed/>
            </p:oleObj>
          </a:graphicData>
        </a:graphic>
      </p:graphicFrame>
      <p:sp>
        <p:nvSpPr>
          <p:cNvPr id="2458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3DB96-F719-4D52-BCBE-F8DC2682BA95}" type="slidenum">
              <a:rPr lang="en-US" altLang="en-US" sz="1400" smtClean="0"/>
              <a:pPr/>
              <a:t>23</a:t>
            </a:fld>
            <a:endParaRPr lang="en-US" altLang="en-US" sz="1400" smtClean="0"/>
          </a:p>
        </p:txBody>
      </p:sp>
      <p:sp>
        <p:nvSpPr>
          <p:cNvPr id="25603"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970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3524" name="AutoShape 4"/>
          <p:cNvSpPr>
            <a:spLocks noChangeArrowheads="1"/>
          </p:cNvSpPr>
          <p:nvPr/>
        </p:nvSpPr>
        <p:spPr bwMode="auto">
          <a:xfrm>
            <a:off x="4111625" y="1163638"/>
            <a:ext cx="4186238" cy="384175"/>
          </a:xfrm>
          <a:prstGeom prst="wedgeRoundRectCallout">
            <a:avLst>
              <a:gd name="adj1" fmla="val -90616"/>
              <a:gd name="adj2" fmla="val 41074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5.</a:t>
            </a:r>
          </a:p>
        </p:txBody>
      </p:sp>
      <p:sp>
        <p:nvSpPr>
          <p:cNvPr id="25606" name="Rectangle 5"/>
          <p:cNvSpPr>
            <a:spLocks noChangeArrowheads="1"/>
          </p:cNvSpPr>
          <p:nvPr/>
        </p:nvSpPr>
        <p:spPr bwMode="auto">
          <a:xfrm>
            <a:off x="1922463" y="2928938"/>
            <a:ext cx="5365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5608" name="Object 7"/>
          <p:cNvGraphicFramePr>
            <a:graphicFrameLocks noChangeAspect="1"/>
          </p:cNvGraphicFramePr>
          <p:nvPr/>
        </p:nvGraphicFramePr>
        <p:xfrm>
          <a:off x="5838825" y="2046288"/>
          <a:ext cx="1958975" cy="2103437"/>
        </p:xfrm>
        <a:graphic>
          <a:graphicData uri="http://schemas.openxmlformats.org/presentationml/2006/ole">
            <p:oleObj spid="_x0000_s25626" name="Picture" r:id="rId3" imgW="1601724" imgH="1712976" progId="Word.Picture.8">
              <p:embed/>
            </p:oleObj>
          </a:graphicData>
        </a:graphic>
      </p:graphicFrame>
      <p:sp>
        <p:nvSpPr>
          <p:cNvPr id="2560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additive="base">
                                        <p:cTn id="7" dur="500" fill="hold"/>
                                        <p:tgtEl>
                                          <p:spTgt spid="363524"/>
                                        </p:tgtEl>
                                        <p:attrNameLst>
                                          <p:attrName>ppt_x</p:attrName>
                                        </p:attrNameLst>
                                      </p:cBhvr>
                                      <p:tavLst>
                                        <p:tav tm="0">
                                          <p:val>
                                            <p:strVal val="0-#ppt_w/2"/>
                                          </p:val>
                                        </p:tav>
                                        <p:tav tm="100000">
                                          <p:val>
                                            <p:strVal val="#ppt_x"/>
                                          </p:val>
                                        </p:tav>
                                      </p:tavLst>
                                    </p:anim>
                                    <p:anim calcmode="lin" valueType="num">
                                      <p:cBhvr additive="base">
                                        <p:cTn id="8" dur="500" fill="hold"/>
                                        <p:tgtEl>
                                          <p:spTgt spid="363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E67BC6-E9F4-40CE-B143-F4E74A6755F3}" type="slidenum">
              <a:rPr lang="en-US" altLang="en-US" sz="1400" smtClean="0"/>
              <a:pPr/>
              <a:t>24</a:t>
            </a:fld>
            <a:endParaRPr lang="en-US" altLang="en-US" sz="1400" smtClean="0"/>
          </a:p>
        </p:txBody>
      </p:sp>
      <p:sp>
        <p:nvSpPr>
          <p:cNvPr id="26627"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0724"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5332" name="AutoShape 4"/>
          <p:cNvSpPr>
            <a:spLocks noChangeArrowheads="1"/>
          </p:cNvSpPr>
          <p:nvPr/>
        </p:nvSpPr>
        <p:spPr bwMode="auto">
          <a:xfrm>
            <a:off x="4149725" y="1163638"/>
            <a:ext cx="4724400" cy="384175"/>
          </a:xfrm>
          <a:prstGeom prst="wedgeRoundRectCallout">
            <a:avLst>
              <a:gd name="adj1" fmla="val -68380"/>
              <a:gd name="adj2" fmla="val 47933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values[3] becomes 6 (3 + 3)</a:t>
            </a:r>
          </a:p>
        </p:txBody>
      </p:sp>
      <p:sp>
        <p:nvSpPr>
          <p:cNvPr id="26630" name="Rectangle 5"/>
          <p:cNvSpPr>
            <a:spLocks noChangeArrowheads="1"/>
          </p:cNvSpPr>
          <p:nvPr/>
        </p:nvSpPr>
        <p:spPr bwMode="auto">
          <a:xfrm>
            <a:off x="6540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63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6632" name="Object 7"/>
          <p:cNvGraphicFramePr>
            <a:graphicFrameLocks noChangeAspect="1"/>
          </p:cNvGraphicFramePr>
          <p:nvPr/>
        </p:nvGraphicFramePr>
        <p:xfrm>
          <a:off x="5838825" y="2044700"/>
          <a:ext cx="1958975" cy="2103438"/>
        </p:xfrm>
        <a:graphic>
          <a:graphicData uri="http://schemas.openxmlformats.org/presentationml/2006/ole">
            <p:oleObj spid="_x0000_s26652" name="Picture" r:id="rId3" imgW="1601724" imgH="1712976" progId="Word.Picture.8">
              <p:embed/>
            </p:oleObj>
          </a:graphicData>
        </a:graphic>
      </p:graphicFrame>
      <p:sp>
        <p:nvSpPr>
          <p:cNvPr id="26633"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6634" name="Line 9"/>
          <p:cNvSpPr>
            <a:spLocks noChangeShapeType="1"/>
          </p:cNvSpPr>
          <p:nvPr/>
        </p:nvSpPr>
        <p:spPr bwMode="auto">
          <a:xfrm>
            <a:off x="4149725" y="3352800"/>
            <a:ext cx="2111375" cy="306388"/>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10"/>
          <p:cNvSpPr>
            <a:spLocks noChangeArrowheads="1"/>
          </p:cNvSpPr>
          <p:nvPr/>
        </p:nvSpPr>
        <p:spPr bwMode="auto">
          <a:xfrm>
            <a:off x="6261100" y="3544888"/>
            <a:ext cx="92233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additive="base">
                                        <p:cTn id="7" dur="500" fill="hold"/>
                                        <p:tgtEl>
                                          <p:spTgt spid="355332"/>
                                        </p:tgtEl>
                                        <p:attrNameLst>
                                          <p:attrName>ppt_x</p:attrName>
                                        </p:attrNameLst>
                                      </p:cBhvr>
                                      <p:tavLst>
                                        <p:tav tm="0">
                                          <p:val>
                                            <p:strVal val="0-#ppt_w/2"/>
                                          </p:val>
                                        </p:tav>
                                        <p:tav tm="100000">
                                          <p:val>
                                            <p:strVal val="#ppt_x"/>
                                          </p:val>
                                        </p:tav>
                                      </p:tavLst>
                                    </p:anim>
                                    <p:anim calcmode="lin" valueType="num">
                                      <p:cBhvr additive="base">
                                        <p:cTn id="8" dur="500" fill="hold"/>
                                        <p:tgtEl>
                                          <p:spTgt spid="355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8E761E-9593-4297-897A-1FFDDB4FC377}" type="slidenum">
              <a:rPr lang="en-US" altLang="en-US" sz="1400" smtClean="0"/>
              <a:pPr/>
              <a:t>25</a:t>
            </a:fld>
            <a:endParaRPr lang="en-US" altLang="en-US" sz="1400" smtClean="0"/>
          </a:p>
        </p:txBody>
      </p:sp>
      <p:sp>
        <p:nvSpPr>
          <p:cNvPr id="27651"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174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6356" name="AutoShape 4"/>
          <p:cNvSpPr>
            <a:spLocks noChangeArrowheads="1"/>
          </p:cNvSpPr>
          <p:nvPr/>
        </p:nvSpPr>
        <p:spPr bwMode="auto">
          <a:xfrm>
            <a:off x="4456113" y="1047750"/>
            <a:ext cx="4186237" cy="384175"/>
          </a:xfrm>
          <a:prstGeom prst="wedgeRoundRectCallout">
            <a:avLst>
              <a:gd name="adj1" fmla="val -88644"/>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a:t>
            </a:r>
          </a:p>
        </p:txBody>
      </p:sp>
      <p:sp>
        <p:nvSpPr>
          <p:cNvPr id="27654"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65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7656" name="Object 7"/>
          <p:cNvGraphicFramePr>
            <a:graphicFrameLocks noChangeAspect="1"/>
          </p:cNvGraphicFramePr>
          <p:nvPr/>
        </p:nvGraphicFramePr>
        <p:xfrm>
          <a:off x="5838825" y="2044700"/>
          <a:ext cx="1958975" cy="2103438"/>
        </p:xfrm>
        <a:graphic>
          <a:graphicData uri="http://schemas.openxmlformats.org/presentationml/2006/ole">
            <p:oleObj spid="_x0000_s27674" name="Picture" r:id="rId3" imgW="1601724" imgH="1712976" progId="Word.Picture.8">
              <p:embed/>
            </p:oleObj>
          </a:graphicData>
        </a:graphic>
      </p:graphicFrame>
      <p:sp>
        <p:nvSpPr>
          <p:cNvPr id="2765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additive="base">
                                        <p:cTn id="7" dur="500" fill="hold"/>
                                        <p:tgtEl>
                                          <p:spTgt spid="356356"/>
                                        </p:tgtEl>
                                        <p:attrNameLst>
                                          <p:attrName>ppt_x</p:attrName>
                                        </p:attrNameLst>
                                      </p:cBhvr>
                                      <p:tavLst>
                                        <p:tav tm="0">
                                          <p:val>
                                            <p:strVal val="0-#ppt_w/2"/>
                                          </p:val>
                                        </p:tav>
                                        <p:tav tm="100000">
                                          <p:val>
                                            <p:strVal val="#ppt_x"/>
                                          </p:val>
                                        </p:tav>
                                      </p:tavLst>
                                    </p:anim>
                                    <p:anim calcmode="lin" valueType="num">
                                      <p:cBhvr additive="base">
                                        <p:cTn id="8"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7C648A-5627-44C0-B29D-59E65A9635C6}" type="slidenum">
              <a:rPr lang="en-US" altLang="en-US" sz="1400" smtClean="0"/>
              <a:pPr/>
              <a:t>26</a:t>
            </a:fld>
            <a:endParaRPr lang="en-US" altLang="en-US" sz="1400" smtClean="0"/>
          </a:p>
        </p:txBody>
      </p:sp>
      <p:sp>
        <p:nvSpPr>
          <p:cNvPr id="28675"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277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4548" name="AutoShape 4"/>
          <p:cNvSpPr>
            <a:spLocks noChangeArrowheads="1"/>
          </p:cNvSpPr>
          <p:nvPr/>
        </p:nvSpPr>
        <p:spPr bwMode="auto">
          <a:xfrm>
            <a:off x="4456113" y="1047750"/>
            <a:ext cx="4186237" cy="384175"/>
          </a:xfrm>
          <a:prstGeom prst="wedgeRoundRectCallout">
            <a:avLst>
              <a:gd name="adj1" fmla="val -100852"/>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5</a:t>
            </a:r>
          </a:p>
        </p:txBody>
      </p:sp>
      <p:sp>
        <p:nvSpPr>
          <p:cNvPr id="28678" name="Rectangle 5"/>
          <p:cNvSpPr>
            <a:spLocks noChangeArrowheads="1"/>
          </p:cNvSpPr>
          <p:nvPr/>
        </p:nvSpPr>
        <p:spPr bwMode="auto">
          <a:xfrm>
            <a:off x="1922463" y="28908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8680" name="Object 7"/>
          <p:cNvGraphicFramePr>
            <a:graphicFrameLocks noChangeAspect="1"/>
          </p:cNvGraphicFramePr>
          <p:nvPr/>
        </p:nvGraphicFramePr>
        <p:xfrm>
          <a:off x="5838825" y="2044700"/>
          <a:ext cx="1958975" cy="2103438"/>
        </p:xfrm>
        <a:graphic>
          <a:graphicData uri="http://schemas.openxmlformats.org/presentationml/2006/ole">
            <p:oleObj spid="_x0000_s28698" name="Picture" r:id="rId3" imgW="1601724" imgH="1712976" progId="Word.Picture.8">
              <p:embed/>
            </p:oleObj>
          </a:graphicData>
        </a:graphic>
      </p:graphicFrame>
      <p:sp>
        <p:nvSpPr>
          <p:cNvPr id="2868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additive="base">
                                        <p:cTn id="7" dur="500" fill="hold"/>
                                        <p:tgtEl>
                                          <p:spTgt spid="364548"/>
                                        </p:tgtEl>
                                        <p:attrNameLst>
                                          <p:attrName>ppt_x</p:attrName>
                                        </p:attrNameLst>
                                      </p:cBhvr>
                                      <p:tavLst>
                                        <p:tav tm="0">
                                          <p:val>
                                            <p:strVal val="0-#ppt_w/2"/>
                                          </p:val>
                                        </p:tav>
                                        <p:tav tm="100000">
                                          <p:val>
                                            <p:strVal val="#ppt_x"/>
                                          </p:val>
                                        </p:tav>
                                      </p:tavLst>
                                    </p:anim>
                                    <p:anim calcmode="lin" valueType="num">
                                      <p:cBhvr additive="base">
                                        <p:cTn id="8" dur="500" fill="hold"/>
                                        <p:tgtEl>
                                          <p:spTgt spid="364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2C48B7-B98B-462A-935E-AA9DD8D10668}" type="slidenum">
              <a:rPr lang="en-US" altLang="en-US" sz="1400" smtClean="0"/>
              <a:pPr/>
              <a:t>27</a:t>
            </a:fld>
            <a:endParaRPr lang="en-US" altLang="en-US" sz="1400" smtClean="0"/>
          </a:p>
        </p:txBody>
      </p:sp>
      <p:sp>
        <p:nvSpPr>
          <p:cNvPr id="29699"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379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7380" name="AutoShape 4"/>
          <p:cNvSpPr>
            <a:spLocks noChangeArrowheads="1"/>
          </p:cNvSpPr>
          <p:nvPr/>
        </p:nvSpPr>
        <p:spPr bwMode="auto">
          <a:xfrm>
            <a:off x="2382838" y="1047750"/>
            <a:ext cx="4186237" cy="384175"/>
          </a:xfrm>
          <a:prstGeom prst="wedgeRoundRectCallout">
            <a:avLst>
              <a:gd name="adj1" fmla="val -25806"/>
              <a:gd name="adj2" fmla="val 5177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values[4] becomes 10 (4 + 6)</a:t>
            </a:r>
          </a:p>
        </p:txBody>
      </p:sp>
      <p:sp>
        <p:nvSpPr>
          <p:cNvPr id="29702" name="Rectangle 5"/>
          <p:cNvSpPr>
            <a:spLocks noChangeArrowheads="1"/>
          </p:cNvSpPr>
          <p:nvPr/>
        </p:nvSpPr>
        <p:spPr bwMode="auto">
          <a:xfrm>
            <a:off x="6159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70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9704" name="Object 7"/>
          <p:cNvGraphicFramePr>
            <a:graphicFrameLocks noChangeAspect="1"/>
          </p:cNvGraphicFramePr>
          <p:nvPr/>
        </p:nvGraphicFramePr>
        <p:xfrm>
          <a:off x="5838825" y="2044700"/>
          <a:ext cx="1958975" cy="2103438"/>
        </p:xfrm>
        <a:graphic>
          <a:graphicData uri="http://schemas.openxmlformats.org/presentationml/2006/ole">
            <p:oleObj spid="_x0000_s29724" name="Picture" r:id="rId3" imgW="1601724" imgH="1712976" progId="Word.Picture.8">
              <p:embed/>
            </p:oleObj>
          </a:graphicData>
        </a:graphic>
      </p:graphicFrame>
      <p:sp>
        <p:nvSpPr>
          <p:cNvPr id="2970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9706" name="Line 9"/>
          <p:cNvSpPr>
            <a:spLocks noChangeShapeType="1"/>
          </p:cNvSpPr>
          <p:nvPr/>
        </p:nvSpPr>
        <p:spPr bwMode="auto">
          <a:xfrm>
            <a:off x="4071938" y="3390900"/>
            <a:ext cx="2189162" cy="536575"/>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Rectangle 10"/>
          <p:cNvSpPr>
            <a:spLocks noChangeArrowheads="1"/>
          </p:cNvSpPr>
          <p:nvPr/>
        </p:nvSpPr>
        <p:spPr bwMode="auto">
          <a:xfrm>
            <a:off x="6376988" y="3813175"/>
            <a:ext cx="7683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9871E2-2A3C-4BD9-A170-7A6429C75FFD}" type="slidenum">
              <a:rPr lang="en-US" altLang="en-US" sz="1400" smtClean="0"/>
              <a:pPr/>
              <a:t>28</a:t>
            </a:fld>
            <a:endParaRPr lang="en-US" altLang="en-US" sz="1400" smtClean="0"/>
          </a:p>
        </p:txBody>
      </p:sp>
      <p:sp>
        <p:nvSpPr>
          <p:cNvPr id="30723" name="Rectangle 2"/>
          <p:cNvSpPr>
            <a:spLocks noGrp="1" noChangeArrowheads="1"/>
          </p:cNvSpPr>
          <p:nvPr>
            <p:ph type="title"/>
          </p:nvPr>
        </p:nvSpPr>
        <p:spPr>
          <a:xfrm>
            <a:off x="685800" y="285750"/>
            <a:ext cx="7772400" cy="493713"/>
          </a:xfrm>
          <a:noFill/>
        </p:spPr>
        <p:txBody>
          <a:bodyPr/>
          <a:lstStyle/>
          <a:p>
            <a:r>
              <a:rPr lang="en-US" altLang="en-US" sz="4000" smtClean="0"/>
              <a:t>Trace Program with Arrays</a:t>
            </a:r>
          </a:p>
        </p:txBody>
      </p:sp>
      <p:sp>
        <p:nvSpPr>
          <p:cNvPr id="34820" name="Rectangle 3"/>
          <p:cNvSpPr>
            <a:spLocks noGrp="1" noChangeArrowheads="1"/>
          </p:cNvSpPr>
          <p:nvPr>
            <p:ph type="body" sz="half" idx="1"/>
          </p:nvPr>
        </p:nvSpPr>
        <p:spPr>
          <a:xfrm>
            <a:off x="685800" y="1657350"/>
            <a:ext cx="4040188" cy="4114800"/>
          </a:xfrm>
        </p:spPr>
        <p:txBody>
          <a:bodyPr/>
          <a:lstStyle/>
          <a:p>
            <a:pPr marL="609600" indent="-609600">
              <a:lnSpc>
                <a:spcPct val="80000"/>
              </a:lnSpc>
              <a:buFont typeface="Monotype Sorts" pitchFamily="2" charset="2"/>
              <a:buNone/>
              <a:defRPr/>
            </a:pPr>
            <a:r>
              <a:rPr lang="en-US" sz="1800" dirty="0" smtClean="0">
                <a:solidFill>
                  <a:schemeClr val="accent4"/>
                </a:solidFill>
              </a:rPr>
              <a:t>public class Test {</a:t>
            </a:r>
          </a:p>
          <a:p>
            <a:pPr marL="609600" indent="-609600">
              <a:lnSpc>
                <a:spcPct val="80000"/>
              </a:lnSpc>
              <a:buFont typeface="Monotype Sorts" pitchFamily="2" charset="2"/>
              <a:buNone/>
              <a:defRPr/>
            </a:pPr>
            <a:r>
              <a:rPr lang="en-US" sz="1800" dirty="0" smtClean="0">
                <a:solidFill>
                  <a:schemeClr val="accent4"/>
                </a:solidFill>
              </a:rPr>
              <a:t>  public static void main(String[] </a:t>
            </a:r>
            <a:r>
              <a:rPr lang="en-US" sz="1800" dirty="0" err="1" smtClean="0">
                <a:solidFill>
                  <a:schemeClr val="accent4"/>
                </a:solidFill>
              </a:rPr>
              <a:t>args</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a:t>
            </a:r>
            <a:r>
              <a:rPr lang="en-US" sz="1800" dirty="0" err="1" smtClean="0">
                <a:solidFill>
                  <a:schemeClr val="accent4"/>
                </a:solidFill>
              </a:rPr>
              <a:t>int</a:t>
            </a:r>
            <a:r>
              <a:rPr lang="en-US" sz="1800" dirty="0" smtClean="0">
                <a:solidFill>
                  <a:schemeClr val="accent4"/>
                </a:solidFill>
              </a:rPr>
              <a:t>[] values = new </a:t>
            </a:r>
            <a:r>
              <a:rPr lang="en-US" sz="1800" dirty="0" err="1" smtClean="0">
                <a:solidFill>
                  <a:schemeClr val="accent4"/>
                </a:solidFill>
              </a:rPr>
              <a:t>int</a:t>
            </a:r>
            <a:r>
              <a:rPr lang="en-US" sz="1800" dirty="0" smtClean="0">
                <a:solidFill>
                  <a:schemeClr val="accent4"/>
                </a:solidFill>
              </a:rPr>
              <a:t>[5];</a:t>
            </a:r>
          </a:p>
          <a:p>
            <a:pPr marL="609600" indent="-609600">
              <a:lnSpc>
                <a:spcPct val="80000"/>
              </a:lnSpc>
              <a:buFont typeface="Monotype Sorts" pitchFamily="2" charset="2"/>
              <a:buNone/>
              <a:defRPr/>
            </a:pPr>
            <a:r>
              <a:rPr lang="en-US" sz="1800" dirty="0" smtClean="0">
                <a:solidFill>
                  <a:schemeClr val="accent4"/>
                </a:solidFill>
              </a:rPr>
              <a:t>    for (</a:t>
            </a:r>
            <a:r>
              <a:rPr lang="en-US" sz="1800" dirty="0" err="1" smtClean="0">
                <a:solidFill>
                  <a:schemeClr val="accent4"/>
                </a:solidFill>
              </a:rPr>
              <a:t>int</a:t>
            </a:r>
            <a:r>
              <a:rPr lang="en-US" sz="1800" dirty="0" smtClean="0">
                <a:solidFill>
                  <a:schemeClr val="accent4"/>
                </a:solidFill>
              </a:rPr>
              <a:t> </a:t>
            </a:r>
            <a:r>
              <a:rPr lang="en-US" sz="1800" dirty="0" err="1" smtClean="0">
                <a:solidFill>
                  <a:schemeClr val="accent4"/>
                </a:solidFill>
              </a:rPr>
              <a:t>i</a:t>
            </a:r>
            <a:r>
              <a:rPr lang="en-US" sz="1800" dirty="0" smtClean="0">
                <a:solidFill>
                  <a:schemeClr val="accent4"/>
                </a:solidFill>
              </a:rPr>
              <a:t> = 1; </a:t>
            </a:r>
            <a:r>
              <a:rPr lang="en-US" sz="1800" dirty="0" err="1" smtClean="0">
                <a:solidFill>
                  <a:schemeClr val="accent4"/>
                </a:solidFill>
              </a:rPr>
              <a:t>i</a:t>
            </a:r>
            <a:r>
              <a:rPr lang="en-US" sz="1800" dirty="0" smtClean="0">
                <a:solidFill>
                  <a:schemeClr val="accent4"/>
                </a:solidFill>
              </a:rPr>
              <a:t> &lt; 5; </a:t>
            </a:r>
            <a:r>
              <a:rPr lang="en-US" sz="1800" dirty="0" err="1" smtClean="0">
                <a:solidFill>
                  <a:schemeClr val="accent4"/>
                </a:solidFill>
              </a:rPr>
              <a:t>i</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a:t>
            </a:r>
            <a:r>
              <a:rPr lang="en-US" sz="1800" dirty="0" err="1" smtClean="0">
                <a:solidFill>
                  <a:schemeClr val="accent4"/>
                </a:solidFill>
              </a:rPr>
              <a:t>i</a:t>
            </a:r>
            <a:r>
              <a:rPr lang="en-US" sz="1800" dirty="0" smtClean="0">
                <a:solidFill>
                  <a:schemeClr val="accent4"/>
                </a:solidFill>
              </a:rPr>
              <a:t>] = </a:t>
            </a:r>
            <a:r>
              <a:rPr lang="en-US" sz="1800" dirty="0" err="1" smtClean="0">
                <a:solidFill>
                  <a:schemeClr val="accent4"/>
                </a:solidFill>
              </a:rPr>
              <a:t>i</a:t>
            </a:r>
            <a:r>
              <a:rPr lang="en-US" sz="1800" dirty="0" smtClean="0">
                <a:solidFill>
                  <a:schemeClr val="accent4"/>
                </a:solidFill>
              </a:rPr>
              <a:t> + values[i-1];</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values[0] = values[1] + values[4];</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a:t>
            </a:r>
          </a:p>
        </p:txBody>
      </p:sp>
      <p:sp>
        <p:nvSpPr>
          <p:cNvPr id="358404" name="AutoShape 4"/>
          <p:cNvSpPr>
            <a:spLocks noChangeArrowheads="1"/>
          </p:cNvSpPr>
          <p:nvPr/>
        </p:nvSpPr>
        <p:spPr bwMode="auto">
          <a:xfrm>
            <a:off x="4303713" y="1085850"/>
            <a:ext cx="4186237" cy="384175"/>
          </a:xfrm>
          <a:prstGeom prst="wedgeRoundRectCallout">
            <a:avLst>
              <a:gd name="adj1" fmla="val -78556"/>
              <a:gd name="adj2" fmla="val 37768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5</a:t>
            </a:r>
          </a:p>
        </p:txBody>
      </p:sp>
      <p:sp>
        <p:nvSpPr>
          <p:cNvPr id="30726" name="Rectangle 5"/>
          <p:cNvSpPr>
            <a:spLocks noChangeArrowheads="1"/>
          </p:cNvSpPr>
          <p:nvPr/>
        </p:nvSpPr>
        <p:spPr bwMode="auto">
          <a:xfrm>
            <a:off x="2735263" y="2508250"/>
            <a:ext cx="384175" cy="2301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8"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0729" name="Object 11"/>
          <p:cNvGraphicFramePr>
            <a:graphicFrameLocks noGrp="1" noChangeAspect="1"/>
          </p:cNvGraphicFramePr>
          <p:nvPr>
            <p:ph sz="half" idx="2"/>
          </p:nvPr>
        </p:nvGraphicFramePr>
        <p:xfrm>
          <a:off x="5800725" y="2622550"/>
          <a:ext cx="2109788" cy="2260600"/>
        </p:xfrm>
        <a:graphic>
          <a:graphicData uri="http://schemas.openxmlformats.org/presentationml/2006/ole">
            <p:oleObj spid="_x0000_s30746" name="Picture" r:id="rId3" imgW="1601724" imgH="1712976"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6FE6FF-6768-49B1-B12D-05B25E1DC311}" type="slidenum">
              <a:rPr lang="en-US" altLang="en-US" sz="1400" smtClean="0"/>
              <a:pPr/>
              <a:t>29</a:t>
            </a:fld>
            <a:endParaRPr lang="en-US" altLang="en-US" sz="1400" smtClean="0"/>
          </a:p>
        </p:txBody>
      </p:sp>
      <p:sp>
        <p:nvSpPr>
          <p:cNvPr id="31747" name="Rectangle 2"/>
          <p:cNvSpPr>
            <a:spLocks noGrp="1" noChangeArrowheads="1"/>
          </p:cNvSpPr>
          <p:nvPr>
            <p:ph type="title"/>
          </p:nvPr>
        </p:nvSpPr>
        <p:spPr>
          <a:xfrm>
            <a:off x="685800" y="285750"/>
            <a:ext cx="7772400" cy="685800"/>
          </a:xfrm>
          <a:noFill/>
        </p:spPr>
        <p:txBody>
          <a:bodyPr/>
          <a:lstStyle/>
          <a:p>
            <a:r>
              <a:rPr lang="en-US" altLang="en-US" sz="4000" smtClean="0"/>
              <a:t>Trace Program with Arrays</a:t>
            </a:r>
          </a:p>
        </p:txBody>
      </p:sp>
      <p:sp>
        <p:nvSpPr>
          <p:cNvPr id="35844" name="Rectangle 3"/>
          <p:cNvSpPr>
            <a:spLocks noGrp="1" noChangeArrowheads="1"/>
          </p:cNvSpPr>
          <p:nvPr>
            <p:ph type="body" sz="half" idx="1"/>
          </p:nvPr>
        </p:nvSpPr>
        <p:spPr>
          <a:xfrm>
            <a:off x="423863" y="2084388"/>
            <a:ext cx="4378325" cy="2651125"/>
          </a:xfrm>
        </p:spPr>
        <p:txBody>
          <a:bodyPr/>
          <a:lstStyle/>
          <a:p>
            <a:pPr marL="609600" indent="-609600">
              <a:lnSpc>
                <a:spcPct val="80000"/>
              </a:lnSpc>
              <a:buFont typeface="Monotype Sorts" pitchFamily="2" charset="2"/>
              <a:buNone/>
              <a:defRPr/>
            </a:pPr>
            <a:r>
              <a:rPr lang="en-US" sz="1800" dirty="0" smtClean="0">
                <a:solidFill>
                  <a:schemeClr val="accent4"/>
                </a:solidFill>
              </a:rPr>
              <a:t>public class Test {</a:t>
            </a:r>
          </a:p>
          <a:p>
            <a:pPr marL="609600" indent="-609600">
              <a:lnSpc>
                <a:spcPct val="80000"/>
              </a:lnSpc>
              <a:buFont typeface="Monotype Sorts" pitchFamily="2" charset="2"/>
              <a:buNone/>
              <a:defRPr/>
            </a:pPr>
            <a:r>
              <a:rPr lang="en-US" sz="1800" dirty="0" smtClean="0">
                <a:solidFill>
                  <a:schemeClr val="accent4"/>
                </a:solidFill>
              </a:rPr>
              <a:t>  public static void main(String[] </a:t>
            </a:r>
            <a:r>
              <a:rPr lang="en-US" sz="1800" dirty="0" err="1" smtClean="0">
                <a:solidFill>
                  <a:schemeClr val="accent4"/>
                </a:solidFill>
              </a:rPr>
              <a:t>args</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a:t>
            </a:r>
            <a:r>
              <a:rPr lang="en-US" sz="1800" dirty="0" err="1" smtClean="0">
                <a:solidFill>
                  <a:schemeClr val="accent4"/>
                </a:solidFill>
              </a:rPr>
              <a:t>int</a:t>
            </a:r>
            <a:r>
              <a:rPr lang="en-US" sz="1800" dirty="0" smtClean="0">
                <a:solidFill>
                  <a:schemeClr val="accent4"/>
                </a:solidFill>
              </a:rPr>
              <a:t>[] values = new </a:t>
            </a:r>
            <a:r>
              <a:rPr lang="en-US" sz="1800" dirty="0" err="1" smtClean="0">
                <a:solidFill>
                  <a:schemeClr val="accent4"/>
                </a:solidFill>
              </a:rPr>
              <a:t>int</a:t>
            </a:r>
            <a:r>
              <a:rPr lang="en-US" sz="1800" dirty="0" smtClean="0">
                <a:solidFill>
                  <a:schemeClr val="accent4"/>
                </a:solidFill>
              </a:rPr>
              <a:t>[5];</a:t>
            </a:r>
          </a:p>
          <a:p>
            <a:pPr marL="609600" indent="-609600">
              <a:lnSpc>
                <a:spcPct val="80000"/>
              </a:lnSpc>
              <a:buFont typeface="Monotype Sorts" pitchFamily="2" charset="2"/>
              <a:buNone/>
              <a:defRPr/>
            </a:pPr>
            <a:r>
              <a:rPr lang="en-US" sz="1800" dirty="0" smtClean="0">
                <a:solidFill>
                  <a:schemeClr val="accent4"/>
                </a:solidFill>
              </a:rPr>
              <a:t>    for (</a:t>
            </a:r>
            <a:r>
              <a:rPr lang="en-US" sz="1800" dirty="0" err="1" smtClean="0">
                <a:solidFill>
                  <a:schemeClr val="accent4"/>
                </a:solidFill>
              </a:rPr>
              <a:t>int</a:t>
            </a:r>
            <a:r>
              <a:rPr lang="en-US" sz="1800" dirty="0" smtClean="0">
                <a:solidFill>
                  <a:schemeClr val="accent4"/>
                </a:solidFill>
              </a:rPr>
              <a:t> </a:t>
            </a:r>
            <a:r>
              <a:rPr lang="en-US" sz="1800" dirty="0" err="1" smtClean="0">
                <a:solidFill>
                  <a:schemeClr val="accent4"/>
                </a:solidFill>
              </a:rPr>
              <a:t>i</a:t>
            </a:r>
            <a:r>
              <a:rPr lang="en-US" sz="1800" dirty="0" smtClean="0">
                <a:solidFill>
                  <a:schemeClr val="accent4"/>
                </a:solidFill>
              </a:rPr>
              <a:t> = 1; </a:t>
            </a:r>
            <a:r>
              <a:rPr lang="en-US" sz="1800" dirty="0" err="1" smtClean="0">
                <a:solidFill>
                  <a:schemeClr val="accent4"/>
                </a:solidFill>
              </a:rPr>
              <a:t>i</a:t>
            </a:r>
            <a:r>
              <a:rPr lang="en-US" sz="1800" dirty="0" smtClean="0">
                <a:solidFill>
                  <a:schemeClr val="accent4"/>
                </a:solidFill>
              </a:rPr>
              <a:t> &lt; 5; </a:t>
            </a:r>
            <a:r>
              <a:rPr lang="en-US" sz="1800" dirty="0" err="1" smtClean="0">
                <a:solidFill>
                  <a:schemeClr val="accent4"/>
                </a:solidFill>
              </a:rPr>
              <a:t>i</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a:t>
            </a:r>
            <a:r>
              <a:rPr lang="en-US" sz="1800" dirty="0" err="1" smtClean="0">
                <a:solidFill>
                  <a:schemeClr val="accent4"/>
                </a:solidFill>
              </a:rPr>
              <a:t>i</a:t>
            </a:r>
            <a:r>
              <a:rPr lang="en-US" sz="1800" dirty="0" smtClean="0">
                <a:solidFill>
                  <a:schemeClr val="accent4"/>
                </a:solidFill>
              </a:rPr>
              <a:t>] = </a:t>
            </a:r>
            <a:r>
              <a:rPr lang="en-US" sz="1800" dirty="0" err="1" smtClean="0">
                <a:solidFill>
                  <a:schemeClr val="accent4"/>
                </a:solidFill>
              </a:rPr>
              <a:t>i</a:t>
            </a:r>
            <a:r>
              <a:rPr lang="en-US" sz="1800" dirty="0" smtClean="0">
                <a:solidFill>
                  <a:schemeClr val="accent4"/>
                </a:solidFill>
              </a:rPr>
              <a:t> + values[i-1];</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values[0] = values[1] + values[4];</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a:t>
            </a:r>
          </a:p>
        </p:txBody>
      </p:sp>
      <p:sp>
        <p:nvSpPr>
          <p:cNvPr id="359428" name="AutoShape 4"/>
          <p:cNvSpPr>
            <a:spLocks noChangeArrowheads="1"/>
          </p:cNvSpPr>
          <p:nvPr/>
        </p:nvSpPr>
        <p:spPr bwMode="auto">
          <a:xfrm>
            <a:off x="2382838" y="1047750"/>
            <a:ext cx="4186237" cy="384175"/>
          </a:xfrm>
          <a:prstGeom prst="wedgeRoundRectCallout">
            <a:avLst>
              <a:gd name="adj1" fmla="val -51745"/>
              <a:gd name="adj2" fmla="val 4471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&lt; 5 is false. Exit the loop</a:t>
            </a:r>
          </a:p>
        </p:txBody>
      </p:sp>
      <p:sp>
        <p:nvSpPr>
          <p:cNvPr id="31750" name="Rectangle 5"/>
          <p:cNvSpPr>
            <a:spLocks noChangeArrowheads="1"/>
          </p:cNvSpPr>
          <p:nvPr/>
        </p:nvSpPr>
        <p:spPr bwMode="auto">
          <a:xfrm>
            <a:off x="1922463" y="29289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1753" name="Object 12"/>
          <p:cNvGraphicFramePr>
            <a:graphicFrameLocks noGrp="1" noChangeAspect="1"/>
          </p:cNvGraphicFramePr>
          <p:nvPr>
            <p:ph sz="half" idx="2"/>
          </p:nvPr>
        </p:nvGraphicFramePr>
        <p:xfrm>
          <a:off x="5753100" y="2857500"/>
          <a:ext cx="1600200" cy="1714500"/>
        </p:xfrm>
        <a:graphic>
          <a:graphicData uri="http://schemas.openxmlformats.org/presentationml/2006/ole">
            <p:oleObj spid="_x0000_s31770" name="Picture" r:id="rId3" imgW="1601724" imgH="1712976"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891A9C-C462-45FA-8C6F-3F407640D747}" type="slidenum">
              <a:rPr lang="en-US" altLang="en-US" sz="1400" smtClean="0"/>
              <a:pPr/>
              <a:t>3</a:t>
            </a:fld>
            <a:endParaRPr lang="en-US" altLang="en-US" sz="1400" smtClean="0"/>
          </a:p>
        </p:txBody>
      </p:sp>
      <p:sp>
        <p:nvSpPr>
          <p:cNvPr id="5123" name="Rectangle 2"/>
          <p:cNvSpPr>
            <a:spLocks noGrp="1" noChangeArrowheads="1"/>
          </p:cNvSpPr>
          <p:nvPr>
            <p:ph type="title"/>
          </p:nvPr>
        </p:nvSpPr>
        <p:spPr>
          <a:xfrm>
            <a:off x="685800" y="228600"/>
            <a:ext cx="7772400" cy="473075"/>
          </a:xfrm>
          <a:noFill/>
        </p:spPr>
        <p:txBody>
          <a:bodyPr/>
          <a:lstStyle/>
          <a:p>
            <a:r>
              <a:rPr lang="en-US" altLang="en-US" smtClean="0"/>
              <a:t>Objectives</a:t>
            </a:r>
          </a:p>
        </p:txBody>
      </p:sp>
      <p:sp>
        <p:nvSpPr>
          <p:cNvPr id="6148" name="Rectangle 3"/>
          <p:cNvSpPr>
            <a:spLocks noGrp="1" noChangeArrowheads="1"/>
          </p:cNvSpPr>
          <p:nvPr>
            <p:ph type="body" idx="1"/>
          </p:nvPr>
        </p:nvSpPr>
        <p:spPr>
          <a:xfrm>
            <a:off x="0" y="893763"/>
            <a:ext cx="8991600" cy="5545137"/>
          </a:xfrm>
        </p:spPr>
        <p:txBody>
          <a:bodyPr/>
          <a:lstStyle/>
          <a:p>
            <a:pPr>
              <a:buFont typeface="Monotype Sorts"/>
              <a:buChar char="F"/>
              <a:defRPr/>
            </a:pPr>
            <a:r>
              <a:rPr lang="en-US" sz="1750" dirty="0"/>
              <a:t>To describe why arrays are necessary in programming (§7.1).</a:t>
            </a:r>
          </a:p>
          <a:p>
            <a:pPr>
              <a:buFont typeface="Monotype Sorts"/>
              <a:buChar char="F"/>
              <a:defRPr/>
            </a:pPr>
            <a:r>
              <a:rPr lang="en-US" sz="1750" dirty="0"/>
              <a:t>To declare array reference variables and create arrays (§§7.2.1–7.2.2).</a:t>
            </a:r>
          </a:p>
          <a:p>
            <a:pPr>
              <a:buFont typeface="Monotype Sorts"/>
              <a:buChar char="F"/>
              <a:defRPr/>
            </a:pPr>
            <a:r>
              <a:rPr lang="en-US" sz="1750" dirty="0"/>
              <a:t>To obtain array size using </a:t>
            </a:r>
            <a:r>
              <a:rPr lang="en-US" sz="1750" b="1" dirty="0" err="1"/>
              <a:t>arrayRefVar.length</a:t>
            </a:r>
            <a:r>
              <a:rPr lang="en-US" sz="1750" dirty="0"/>
              <a:t> and know default values in an array (§7.2.3).</a:t>
            </a:r>
          </a:p>
          <a:p>
            <a:pPr>
              <a:buFont typeface="Monotype Sorts"/>
              <a:buChar char="F"/>
              <a:defRPr/>
            </a:pPr>
            <a:r>
              <a:rPr lang="en-US" sz="1750" dirty="0"/>
              <a:t>To access array elements using indexes (§7.2.4).</a:t>
            </a:r>
          </a:p>
          <a:p>
            <a:pPr>
              <a:buFont typeface="Monotype Sorts"/>
              <a:buChar char="F"/>
              <a:defRPr/>
            </a:pPr>
            <a:r>
              <a:rPr lang="en-US" sz="1750" dirty="0"/>
              <a:t>To declare, create, and initialize an array using an array initializer (§7.2.5).</a:t>
            </a:r>
          </a:p>
          <a:p>
            <a:pPr>
              <a:buFont typeface="Monotype Sorts"/>
              <a:buChar char="F"/>
              <a:defRPr/>
            </a:pPr>
            <a:r>
              <a:rPr lang="en-US" sz="1750" dirty="0"/>
              <a:t>To program common array operations (displaying arrays, summing all elements, finding the minimum and maximum elements, random shuffling, and shifting elements) (§7.2.6).</a:t>
            </a:r>
          </a:p>
          <a:p>
            <a:pPr>
              <a:buFont typeface="Monotype Sorts"/>
              <a:buChar char="F"/>
              <a:defRPr/>
            </a:pPr>
            <a:r>
              <a:rPr lang="en-US" sz="1750" dirty="0"/>
              <a:t>To simplify programming using the </a:t>
            </a:r>
            <a:r>
              <a:rPr lang="en-US" sz="1750" dirty="0" err="1"/>
              <a:t>foreach</a:t>
            </a:r>
            <a:r>
              <a:rPr lang="en-US" sz="1750" dirty="0"/>
              <a:t> loops (§7.2.7).</a:t>
            </a:r>
          </a:p>
          <a:p>
            <a:pPr>
              <a:buFont typeface="Monotype Sorts"/>
              <a:buChar char="F"/>
              <a:defRPr/>
            </a:pPr>
            <a:r>
              <a:rPr lang="en-US" sz="1750" dirty="0"/>
              <a:t>To apply arrays in application development (</a:t>
            </a:r>
            <a:r>
              <a:rPr lang="en-US" sz="1750" b="1" dirty="0" err="1"/>
              <a:t>AnalyzeNumbers</a:t>
            </a:r>
            <a:r>
              <a:rPr lang="en-US" sz="1750" dirty="0"/>
              <a:t>, </a:t>
            </a:r>
            <a:r>
              <a:rPr lang="en-US" sz="1750" b="1" dirty="0" err="1"/>
              <a:t>DeckOfCards</a:t>
            </a:r>
            <a:r>
              <a:rPr lang="en-US" sz="1750" dirty="0"/>
              <a:t>) (§§7.3–7.4).</a:t>
            </a:r>
          </a:p>
          <a:p>
            <a:pPr>
              <a:buFont typeface="Monotype Sorts"/>
              <a:buChar char="F"/>
              <a:defRPr/>
            </a:pPr>
            <a:r>
              <a:rPr lang="en-US" sz="1750" dirty="0"/>
              <a:t>To copy contents from one array to another (§7.5).</a:t>
            </a:r>
          </a:p>
          <a:p>
            <a:pPr>
              <a:buFont typeface="Monotype Sorts"/>
              <a:buChar char="F"/>
              <a:defRPr/>
            </a:pPr>
            <a:r>
              <a:rPr lang="en-US" sz="1750" dirty="0"/>
              <a:t>To develop and invoke methods with array arguments and return values (§§7.6–7.8).</a:t>
            </a:r>
          </a:p>
          <a:p>
            <a:pPr>
              <a:buFont typeface="Monotype Sorts"/>
              <a:buChar char="F"/>
              <a:defRPr/>
            </a:pPr>
            <a:r>
              <a:rPr lang="en-US" sz="1750" dirty="0"/>
              <a:t>To define a method with a variable-length argument list (§7.9).</a:t>
            </a:r>
          </a:p>
          <a:p>
            <a:pPr>
              <a:buFont typeface="Monotype Sorts"/>
              <a:buChar char="F"/>
              <a:defRPr/>
            </a:pPr>
            <a:r>
              <a:rPr lang="en-US" sz="1750" dirty="0"/>
              <a:t>To search elements using the linear (§7.10.1) or binary (§7.10.2) search algorithm.</a:t>
            </a:r>
          </a:p>
          <a:p>
            <a:pPr>
              <a:buFont typeface="Monotype Sorts"/>
              <a:buChar char="F"/>
              <a:defRPr/>
            </a:pPr>
            <a:r>
              <a:rPr lang="en-US" sz="1750" dirty="0"/>
              <a:t>To sort an array using the selection sort approach (§7.11).</a:t>
            </a:r>
          </a:p>
          <a:p>
            <a:pPr>
              <a:buFont typeface="Monotype Sorts"/>
              <a:buChar char="F"/>
              <a:defRPr/>
            </a:pPr>
            <a:r>
              <a:rPr lang="en-US" sz="1750" dirty="0"/>
              <a:t>To use the methods in the </a:t>
            </a:r>
            <a:r>
              <a:rPr lang="en-US" sz="1750" b="1" dirty="0" err="1"/>
              <a:t>java.util.Arrays</a:t>
            </a:r>
            <a:r>
              <a:rPr lang="en-US" sz="1750" dirty="0"/>
              <a:t> class (§7.12).</a:t>
            </a:r>
          </a:p>
          <a:p>
            <a:pPr>
              <a:buFont typeface="Monotype Sorts"/>
              <a:buChar char="F"/>
              <a:defRPr/>
            </a:pPr>
            <a:r>
              <a:rPr lang="en-US" sz="1750" dirty="0"/>
              <a:t>To pass arguments to the main method from the command line (§7.13).</a:t>
            </a:r>
          </a:p>
          <a:p>
            <a:pPr>
              <a:lnSpc>
                <a:spcPct val="80000"/>
              </a:lnSpc>
              <a:buFont typeface="Monotype Sorts"/>
              <a:buChar char="F"/>
              <a:defRPr/>
            </a:pP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D7D1C-0E66-4BDF-B28C-41BA913E1698}" type="slidenum">
              <a:rPr lang="en-US" altLang="en-US" sz="1400" smtClean="0"/>
              <a:pPr/>
              <a:t>30</a:t>
            </a:fld>
            <a:endParaRPr lang="en-US" altLang="en-US" sz="1400" smtClean="0"/>
          </a:p>
        </p:txBody>
      </p:sp>
      <p:sp>
        <p:nvSpPr>
          <p:cNvPr id="32771" name="Rectangle 2"/>
          <p:cNvSpPr>
            <a:spLocks noGrp="1" noChangeArrowheads="1"/>
          </p:cNvSpPr>
          <p:nvPr>
            <p:ph type="title"/>
          </p:nvPr>
        </p:nvSpPr>
        <p:spPr>
          <a:xfrm>
            <a:off x="1230313" y="228600"/>
            <a:ext cx="7227887" cy="533400"/>
          </a:xfrm>
          <a:noFill/>
        </p:spPr>
        <p:txBody>
          <a:bodyPr/>
          <a:lstStyle/>
          <a:p>
            <a:r>
              <a:rPr lang="en-US" altLang="en-US" smtClean="0"/>
              <a:t>Trace Program with Arrays</a:t>
            </a:r>
          </a:p>
        </p:txBody>
      </p:sp>
      <p:sp>
        <p:nvSpPr>
          <p:cNvPr id="3686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0452" name="AutoShape 4"/>
          <p:cNvSpPr>
            <a:spLocks noChangeArrowheads="1"/>
          </p:cNvSpPr>
          <p:nvPr/>
        </p:nvSpPr>
        <p:spPr bwMode="auto">
          <a:xfrm>
            <a:off x="2382838" y="1047750"/>
            <a:ext cx="4186237" cy="384175"/>
          </a:xfrm>
          <a:prstGeom prst="wedgeRoundRectCallout">
            <a:avLst>
              <a:gd name="adj1" fmla="val -68241"/>
              <a:gd name="adj2" fmla="val 67479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values[0] is 11 (1 + 10)</a:t>
            </a:r>
          </a:p>
        </p:txBody>
      </p:sp>
      <p:sp>
        <p:nvSpPr>
          <p:cNvPr id="32774" name="Rectangle 5"/>
          <p:cNvSpPr>
            <a:spLocks noChangeArrowheads="1"/>
          </p:cNvSpPr>
          <p:nvPr/>
        </p:nvSpPr>
        <p:spPr bwMode="auto">
          <a:xfrm>
            <a:off x="539750" y="3851275"/>
            <a:ext cx="3494088"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2776" name="Object 7"/>
          <p:cNvGraphicFramePr>
            <a:graphicFrameLocks noChangeAspect="1"/>
          </p:cNvGraphicFramePr>
          <p:nvPr/>
        </p:nvGraphicFramePr>
        <p:xfrm>
          <a:off x="5838825" y="2044700"/>
          <a:ext cx="2290763" cy="2459038"/>
        </p:xfrm>
        <a:graphic>
          <a:graphicData uri="http://schemas.openxmlformats.org/presentationml/2006/ole">
            <p:oleObj spid="_x0000_s32796" name="Picture" r:id="rId3" imgW="1601724" imgH="1712976" progId="Word.Picture.8">
              <p:embed/>
            </p:oleObj>
          </a:graphicData>
        </a:graphic>
      </p:graphicFrame>
      <p:sp>
        <p:nvSpPr>
          <p:cNvPr id="3277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32778" name="Line 9"/>
          <p:cNvSpPr>
            <a:spLocks noChangeShapeType="1"/>
          </p:cNvSpPr>
          <p:nvPr/>
        </p:nvSpPr>
        <p:spPr bwMode="auto">
          <a:xfrm flipV="1">
            <a:off x="4033838" y="2890838"/>
            <a:ext cx="2381250" cy="998537"/>
          </a:xfrm>
          <a:prstGeom prst="line">
            <a:avLst/>
          </a:prstGeom>
          <a:noFill/>
          <a:ln w="508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0"/>
          <p:cNvSpPr>
            <a:spLocks noChangeArrowheads="1"/>
          </p:cNvSpPr>
          <p:nvPr/>
        </p:nvSpPr>
        <p:spPr bwMode="auto">
          <a:xfrm>
            <a:off x="6530975" y="2928938"/>
            <a:ext cx="7683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0452"/>
                                        </p:tgtEl>
                                        <p:attrNameLst>
                                          <p:attrName>style.visibility</p:attrName>
                                        </p:attrNameLst>
                                      </p:cBhvr>
                                      <p:to>
                                        <p:strVal val="visible"/>
                                      </p:to>
                                    </p:set>
                                    <p:anim calcmode="lin" valueType="num">
                                      <p:cBhvr additive="base">
                                        <p:cTn id="7" dur="500" fill="hold"/>
                                        <p:tgtEl>
                                          <p:spTgt spid="360452"/>
                                        </p:tgtEl>
                                        <p:attrNameLst>
                                          <p:attrName>ppt_x</p:attrName>
                                        </p:attrNameLst>
                                      </p:cBhvr>
                                      <p:tavLst>
                                        <p:tav tm="0">
                                          <p:val>
                                            <p:strVal val="0-#ppt_w/2"/>
                                          </p:val>
                                        </p:tav>
                                        <p:tav tm="100000">
                                          <p:val>
                                            <p:strVal val="#ppt_x"/>
                                          </p:val>
                                        </p:tav>
                                      </p:tavLst>
                                    </p:anim>
                                    <p:anim calcmode="lin" valueType="num">
                                      <p:cBhvr additive="base">
                                        <p:cTn id="8" dur="500" fill="hold"/>
                                        <p:tgtEl>
                                          <p:spTgt spid="36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4F430A-3712-46CC-AE5B-849802150E61}" type="slidenum">
              <a:rPr lang="en-US" altLang="en-US" sz="1400" smtClean="0"/>
              <a:pPr/>
              <a:t>31</a:t>
            </a:fld>
            <a:endParaRPr lang="en-US" altLang="en-US" sz="1400" smtClean="0"/>
          </a:p>
        </p:txBody>
      </p:sp>
      <p:sp>
        <p:nvSpPr>
          <p:cNvPr id="33795" name="Rectangle 2"/>
          <p:cNvSpPr>
            <a:spLocks noGrp="1" noChangeArrowheads="1"/>
          </p:cNvSpPr>
          <p:nvPr>
            <p:ph type="title"/>
          </p:nvPr>
        </p:nvSpPr>
        <p:spPr>
          <a:xfrm>
            <a:off x="685800" y="228600"/>
            <a:ext cx="7772400" cy="533400"/>
          </a:xfrm>
          <a:noFill/>
        </p:spPr>
        <p:txBody>
          <a:bodyPr/>
          <a:lstStyle/>
          <a:p>
            <a:r>
              <a:rPr lang="en-US" altLang="en-US" sz="4000" smtClean="0"/>
              <a:t>Processing Arrays</a:t>
            </a:r>
          </a:p>
        </p:txBody>
      </p:sp>
      <p:sp>
        <p:nvSpPr>
          <p:cNvPr id="33796" name="Rectangle 3"/>
          <p:cNvSpPr>
            <a:spLocks noGrp="1" noChangeArrowheads="1"/>
          </p:cNvSpPr>
          <p:nvPr>
            <p:ph type="body" idx="1"/>
          </p:nvPr>
        </p:nvSpPr>
        <p:spPr>
          <a:xfrm>
            <a:off x="304800" y="1066800"/>
            <a:ext cx="8534400" cy="4953000"/>
          </a:xfrm>
          <a:noFill/>
        </p:spPr>
        <p:txBody>
          <a:bodyPr/>
          <a:lstStyle/>
          <a:p>
            <a:pPr marL="609600" indent="-609600">
              <a:lnSpc>
                <a:spcPct val="90000"/>
              </a:lnSpc>
              <a:spcBef>
                <a:spcPct val="50000"/>
              </a:spcBef>
              <a:buFont typeface="Monotype Sorts" pitchFamily="2" charset="2"/>
              <a:buNone/>
            </a:pPr>
            <a:r>
              <a:rPr lang="en-US" altLang="en-US" sz="2800" smtClean="0">
                <a:cs typeface="Times New Roman" pitchFamily="18" charset="0"/>
              </a:rPr>
              <a:t>See the examples in the text.</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(Initializing arrays with input values)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(Initializing arrays with random values)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(Printing arrays)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(Summing all elements)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(Finding the largest element)</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(Finding the smallest index of the largest element)</a:t>
            </a:r>
          </a:p>
          <a:p>
            <a:pPr marL="609600" indent="-609600">
              <a:lnSpc>
                <a:spcPct val="90000"/>
              </a:lnSpc>
              <a:spcBef>
                <a:spcPct val="50000"/>
              </a:spcBef>
              <a:buFont typeface="Monotype Sorts" pitchFamily="2" charset="2"/>
              <a:buAutoNum type="arabicPeriod"/>
            </a:pPr>
            <a:r>
              <a:rPr lang="en-US" altLang="en-US" sz="2500" smtClean="0"/>
              <a:t>(</a:t>
            </a:r>
            <a:r>
              <a:rPr lang="en-US" altLang="en-US" sz="2500" i="1" smtClean="0"/>
              <a:t>Random shuffling</a:t>
            </a:r>
            <a:r>
              <a:rPr lang="en-US" altLang="en-US" sz="2500" smtClean="0"/>
              <a:t>) </a:t>
            </a:r>
          </a:p>
          <a:p>
            <a:pPr marL="609600" indent="-609600">
              <a:lnSpc>
                <a:spcPct val="90000"/>
              </a:lnSpc>
              <a:spcBef>
                <a:spcPct val="50000"/>
              </a:spcBef>
              <a:buFont typeface="Monotype Sorts" pitchFamily="2" charset="2"/>
              <a:buAutoNum type="arabicPeriod"/>
            </a:pPr>
            <a:r>
              <a:rPr lang="en-US" altLang="en-US" sz="2500" smtClean="0"/>
              <a:t>(</a:t>
            </a:r>
            <a:r>
              <a:rPr lang="en-US" altLang="en-US" sz="2500" i="1" smtClean="0"/>
              <a:t>Shifting elements</a:t>
            </a:r>
            <a:r>
              <a:rPr lang="en-US" altLang="en-US" sz="2500" smtClean="0"/>
              <a:t>)</a:t>
            </a:r>
            <a:r>
              <a:rPr lang="en-US" altLang="en-US" sz="24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2370F-0943-42CD-A1B2-F9A0CCACF63B}" type="slidenum">
              <a:rPr lang="en-US" altLang="en-US" sz="1400" smtClean="0"/>
              <a:pPr/>
              <a:t>32</a:t>
            </a:fld>
            <a:endParaRPr lang="en-US" altLang="en-US" sz="1400" smtClean="0"/>
          </a:p>
        </p:txBody>
      </p:sp>
      <p:sp>
        <p:nvSpPr>
          <p:cNvPr id="34819"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Initializing arrays with input values</a:t>
            </a:r>
            <a:endParaRPr lang="en-US" altLang="en-US" sz="4500" smtClean="0">
              <a:cs typeface="Times New Roman" pitchFamily="18" charset="0"/>
              <a:hlinkClick r:id="rId2" action="ppaction://program"/>
            </a:endParaRPr>
          </a:p>
        </p:txBody>
      </p:sp>
      <p:sp>
        <p:nvSpPr>
          <p:cNvPr id="38916" name="Rectangle 3"/>
          <p:cNvSpPr>
            <a:spLocks noGrp="1" noChangeArrowheads="1"/>
          </p:cNvSpPr>
          <p:nvPr>
            <p:ph type="body" idx="1"/>
          </p:nvPr>
        </p:nvSpPr>
        <p:spPr>
          <a:xfrm>
            <a:off x="155575" y="1778000"/>
            <a:ext cx="8794750" cy="3263900"/>
          </a:xfrm>
        </p:spPr>
        <p:txBody>
          <a:bodyPr/>
          <a:lstStyle/>
          <a:p>
            <a:pPr marL="609600" indent="-609600">
              <a:lnSpc>
                <a:spcPct val="80000"/>
              </a:lnSpc>
              <a:buFont typeface="Monotype Sorts" pitchFamily="2" charset="2"/>
              <a:buNone/>
              <a:defRPr/>
            </a:pPr>
            <a:r>
              <a:rPr lang="en-US" sz="2800" dirty="0" err="1" smtClean="0">
                <a:solidFill>
                  <a:schemeClr val="accent4"/>
                </a:solidFill>
              </a:rPr>
              <a:t>java.util.Scanner</a:t>
            </a:r>
            <a:r>
              <a:rPr lang="en-US" sz="2800" dirty="0" smtClean="0">
                <a:solidFill>
                  <a:schemeClr val="accent4"/>
                </a:solidFill>
              </a:rPr>
              <a:t> input = </a:t>
            </a:r>
            <a:r>
              <a:rPr lang="en-US" sz="2800" b="1" dirty="0" smtClean="0">
                <a:solidFill>
                  <a:schemeClr val="accent4"/>
                </a:solidFill>
              </a:rPr>
              <a:t>new</a:t>
            </a:r>
            <a:r>
              <a:rPr lang="en-US" sz="2800" dirty="0" smtClean="0">
                <a:solidFill>
                  <a:schemeClr val="accent4"/>
                </a:solidFill>
              </a:rPr>
              <a:t> </a:t>
            </a:r>
            <a:r>
              <a:rPr lang="en-US" sz="2800" dirty="0" err="1" smtClean="0">
                <a:solidFill>
                  <a:schemeClr val="accent4"/>
                </a:solidFill>
              </a:rPr>
              <a:t>java.util.Scanner</a:t>
            </a:r>
            <a:r>
              <a:rPr lang="en-US" sz="2800" dirty="0" smtClean="0">
                <a:solidFill>
                  <a:schemeClr val="accent4"/>
                </a:solidFill>
              </a:rPr>
              <a:t>(System.in);</a:t>
            </a:r>
          </a:p>
          <a:p>
            <a:pPr marL="609600" indent="-609600">
              <a:lnSpc>
                <a:spcPct val="80000"/>
              </a:lnSpc>
              <a:buFont typeface="Monotype Sorts" pitchFamily="2" charset="2"/>
              <a:buNone/>
              <a:defRPr/>
            </a:pPr>
            <a:r>
              <a:rPr lang="en-US" sz="2800" dirty="0" err="1" smtClean="0">
                <a:solidFill>
                  <a:schemeClr val="accent4"/>
                </a:solidFill>
              </a:rPr>
              <a:t>System.out.print</a:t>
            </a:r>
            <a:r>
              <a:rPr lang="en-US" sz="2800" dirty="0" smtClean="0">
                <a:solidFill>
                  <a:schemeClr val="accent4"/>
                </a:solidFill>
              </a:rPr>
              <a:t>("Enter " + </a:t>
            </a:r>
            <a:r>
              <a:rPr lang="en-US" sz="2800" dirty="0" err="1" smtClean="0">
                <a:solidFill>
                  <a:schemeClr val="accent4"/>
                </a:solidFill>
              </a:rPr>
              <a:t>myList.length</a:t>
            </a:r>
            <a:r>
              <a:rPr lang="en-US" sz="2800" dirty="0" smtClean="0">
                <a:solidFill>
                  <a:schemeClr val="accent4"/>
                </a:solidFill>
              </a:rPr>
              <a:t> + " values: ");</a:t>
            </a:r>
            <a:endParaRPr lang="en-US" sz="2800" b="1" dirty="0" smtClean="0">
              <a:solidFill>
                <a:schemeClr val="accent4"/>
              </a:solidFill>
            </a:endParaRPr>
          </a:p>
          <a:p>
            <a:pPr marL="609600" indent="-609600">
              <a:lnSpc>
                <a:spcPct val="80000"/>
              </a:lnSpc>
              <a:buFont typeface="Monotype Sorts" pitchFamily="2" charset="2"/>
              <a:buNone/>
              <a:defRPr/>
            </a:pPr>
            <a:r>
              <a:rPr lang="en-US" sz="2800" b="1" dirty="0" smtClean="0">
                <a:solidFill>
                  <a:schemeClr val="accent4"/>
                </a:solidFill>
              </a:rPr>
              <a:t>for</a:t>
            </a:r>
            <a:r>
              <a:rPr lang="en-US" sz="2800" dirty="0" smtClean="0">
                <a:solidFill>
                  <a:schemeClr val="accent4"/>
                </a:solidFill>
              </a:rPr>
              <a:t> (</a:t>
            </a:r>
            <a:r>
              <a:rPr lang="en-US" sz="2800" b="1" dirty="0" err="1" smtClean="0">
                <a:solidFill>
                  <a:schemeClr val="accent4"/>
                </a:solidFill>
              </a:rPr>
              <a:t>int</a:t>
            </a:r>
            <a:r>
              <a:rPr lang="en-US" sz="2800" dirty="0" smtClean="0">
                <a:solidFill>
                  <a:schemeClr val="accent4"/>
                </a:solidFill>
              </a:rPr>
              <a:t> </a:t>
            </a:r>
            <a:r>
              <a:rPr lang="en-US" sz="2800" dirty="0" err="1" smtClean="0">
                <a:solidFill>
                  <a:schemeClr val="accent4"/>
                </a:solidFill>
              </a:rPr>
              <a:t>i</a:t>
            </a:r>
            <a:r>
              <a:rPr lang="en-US" sz="2800" dirty="0" smtClean="0">
                <a:solidFill>
                  <a:schemeClr val="accent4"/>
                </a:solidFill>
              </a:rPr>
              <a:t> = 0; </a:t>
            </a:r>
            <a:r>
              <a:rPr lang="en-US" sz="2800" dirty="0" err="1" smtClean="0">
                <a:solidFill>
                  <a:schemeClr val="accent4"/>
                </a:solidFill>
              </a:rPr>
              <a:t>i</a:t>
            </a:r>
            <a:r>
              <a:rPr lang="en-US" sz="2800" dirty="0" smtClean="0">
                <a:solidFill>
                  <a:schemeClr val="accent4"/>
                </a:solidFill>
              </a:rPr>
              <a:t> &lt; </a:t>
            </a:r>
            <a:r>
              <a:rPr lang="en-US" sz="2800" dirty="0" err="1" smtClean="0">
                <a:solidFill>
                  <a:schemeClr val="accent4"/>
                </a:solidFill>
              </a:rPr>
              <a:t>myList.length</a:t>
            </a:r>
            <a:r>
              <a:rPr lang="en-US" sz="2800" dirty="0" smtClean="0">
                <a:solidFill>
                  <a:schemeClr val="accent4"/>
                </a:solidFill>
              </a:rPr>
              <a:t>; </a:t>
            </a:r>
            <a:r>
              <a:rPr lang="en-US" sz="2800" dirty="0" err="1" smtClean="0">
                <a:solidFill>
                  <a:schemeClr val="accent4"/>
                </a:solidFill>
              </a:rPr>
              <a:t>i</a:t>
            </a:r>
            <a:r>
              <a:rPr lang="en-US" sz="2800" dirty="0" smtClean="0">
                <a:solidFill>
                  <a:schemeClr val="accent4"/>
                </a:solidFill>
              </a:rPr>
              <a:t>++) </a:t>
            </a:r>
          </a:p>
          <a:p>
            <a:pPr marL="609600" indent="-609600">
              <a:lnSpc>
                <a:spcPct val="80000"/>
              </a:lnSpc>
              <a:buFont typeface="Monotype Sorts" pitchFamily="2" charset="2"/>
              <a:buNone/>
              <a:defRPr/>
            </a:pPr>
            <a:r>
              <a:rPr lang="en-US" sz="2800" dirty="0" smtClean="0">
                <a:solidFill>
                  <a:schemeClr val="accent4"/>
                </a:solidFill>
              </a:rPr>
              <a:t>  </a:t>
            </a:r>
            <a:r>
              <a:rPr lang="en-US" sz="2800" dirty="0" err="1" smtClean="0">
                <a:solidFill>
                  <a:schemeClr val="accent4"/>
                </a:solidFill>
              </a:rPr>
              <a:t>myList</a:t>
            </a:r>
            <a:r>
              <a:rPr lang="en-US" sz="2800" dirty="0" smtClean="0">
                <a:solidFill>
                  <a:schemeClr val="accent4"/>
                </a:solidFill>
              </a:rPr>
              <a:t>[</a:t>
            </a:r>
            <a:r>
              <a:rPr lang="en-US" sz="2800" dirty="0" err="1" smtClean="0">
                <a:solidFill>
                  <a:schemeClr val="accent4"/>
                </a:solidFill>
              </a:rPr>
              <a:t>i</a:t>
            </a:r>
            <a:r>
              <a:rPr lang="en-US" sz="2800" dirty="0" smtClean="0">
                <a:solidFill>
                  <a:schemeClr val="accent4"/>
                </a:solidFill>
              </a:rPr>
              <a:t>] = </a:t>
            </a:r>
            <a:r>
              <a:rPr lang="en-US" sz="2800" dirty="0" err="1" smtClean="0">
                <a:solidFill>
                  <a:schemeClr val="accent4"/>
                </a:solidFill>
              </a:rPr>
              <a:t>input.nextDouble</a:t>
            </a:r>
            <a:r>
              <a:rPr lang="en-US" sz="2800" dirty="0" smtClean="0">
                <a:solidFill>
                  <a:schemeClr val="accent4"/>
                </a:solidFill>
              </a:rPr>
              <a:t>();</a:t>
            </a:r>
          </a:p>
        </p:txBody>
      </p:sp>
      <p:sp>
        <p:nvSpPr>
          <p:cNvPr id="34821"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822"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077D0F-59F6-4BA1-813C-716258DB793A}" type="slidenum">
              <a:rPr lang="en-US" altLang="en-US" sz="1400" smtClean="0"/>
              <a:pPr/>
              <a:t>33</a:t>
            </a:fld>
            <a:endParaRPr lang="en-US" altLang="en-US" sz="1400" smtClean="0"/>
          </a:p>
        </p:txBody>
      </p:sp>
      <p:sp>
        <p:nvSpPr>
          <p:cNvPr id="35843" name="Rectangle 2"/>
          <p:cNvSpPr>
            <a:spLocks noGrp="1" noChangeArrowheads="1"/>
          </p:cNvSpPr>
          <p:nvPr>
            <p:ph type="title"/>
          </p:nvPr>
        </p:nvSpPr>
        <p:spPr>
          <a:xfrm>
            <a:off x="309563" y="381000"/>
            <a:ext cx="8564562" cy="782638"/>
          </a:xfrm>
        </p:spPr>
        <p:txBody>
          <a:bodyPr/>
          <a:lstStyle/>
          <a:p>
            <a:r>
              <a:rPr lang="en-US" altLang="en-US" sz="4100" smtClean="0">
                <a:cs typeface="Times New Roman" pitchFamily="18" charset="0"/>
              </a:rPr>
              <a:t>Initializing arrays with random values</a:t>
            </a:r>
            <a:endParaRPr lang="en-US" altLang="en-US" sz="4100" smtClean="0">
              <a:cs typeface="Times New Roman" pitchFamily="18" charset="0"/>
              <a:hlinkClick r:id="rId2" action="ppaction://program"/>
            </a:endParaRPr>
          </a:p>
        </p:txBody>
      </p:sp>
      <p:sp>
        <p:nvSpPr>
          <p:cNvPr id="39940" name="Rectangle 3"/>
          <p:cNvSpPr>
            <a:spLocks noGrp="1" noChangeArrowheads="1"/>
          </p:cNvSpPr>
          <p:nvPr>
            <p:ph type="body" idx="1"/>
          </p:nvPr>
        </p:nvSpPr>
        <p:spPr>
          <a:xfrm>
            <a:off x="155575" y="1778000"/>
            <a:ext cx="8836025" cy="2073275"/>
          </a:xfrm>
        </p:spPr>
        <p:txBody>
          <a:bodyPr/>
          <a:lstStyle/>
          <a:p>
            <a:pPr marL="609600" indent="-609600">
              <a:lnSpc>
                <a:spcPct val="90000"/>
              </a:lnSpc>
              <a:buFont typeface="Monotype Sorts" pitchFamily="2" charset="2"/>
              <a:buNone/>
              <a:defRPr/>
            </a:pPr>
            <a:r>
              <a:rPr lang="en-US" sz="4000" b="1" dirty="0" smtClean="0">
                <a:solidFill>
                  <a:schemeClr val="accent4"/>
                </a:solidFill>
              </a:rPr>
              <a:t>for</a:t>
            </a:r>
            <a:r>
              <a:rPr lang="en-US" sz="4000" dirty="0" smtClean="0">
                <a:solidFill>
                  <a:schemeClr val="accent4"/>
                </a:solidFill>
              </a:rPr>
              <a:t> (</a:t>
            </a:r>
            <a:r>
              <a:rPr lang="en-US" sz="4000" b="1"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90000"/>
              </a:lnSpc>
              <a:buFont typeface="Monotype Sorts" pitchFamily="2" charset="2"/>
              <a:buNone/>
              <a:defRPr/>
            </a:pPr>
            <a:r>
              <a:rPr lang="en-US" sz="4000" dirty="0" smtClean="0">
                <a:solidFill>
                  <a:schemeClr val="accent4"/>
                </a:solidFill>
              </a:rPr>
              <a:t>  </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 = </a:t>
            </a:r>
            <a:r>
              <a:rPr lang="en-US" sz="4000" dirty="0" err="1" smtClean="0">
                <a:solidFill>
                  <a:schemeClr val="accent4"/>
                </a:solidFill>
              </a:rPr>
              <a:t>Math.random</a:t>
            </a:r>
            <a:r>
              <a:rPr lang="en-US" sz="4000" dirty="0" smtClean="0">
                <a:solidFill>
                  <a:schemeClr val="accent4"/>
                </a:solidFill>
              </a:rPr>
              <a:t>() * 100;</a:t>
            </a:r>
          </a:p>
          <a:p>
            <a:pPr marL="609600" indent="-609600">
              <a:lnSpc>
                <a:spcPct val="90000"/>
              </a:lnSpc>
              <a:buFont typeface="Monotype Sorts" pitchFamily="2" charset="2"/>
              <a:buNone/>
              <a:defRPr/>
            </a:pPr>
            <a:r>
              <a:rPr lang="en-US" sz="4000" dirty="0" smtClean="0">
                <a:solidFill>
                  <a:schemeClr val="accent4"/>
                </a:solidFill>
              </a:rPr>
              <a:t>}</a:t>
            </a:r>
          </a:p>
        </p:txBody>
      </p:sp>
      <p:sp>
        <p:nvSpPr>
          <p:cNvPr id="35845"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6"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B0986B-EDBE-46AA-9DCF-0C736402C7D0}" type="slidenum">
              <a:rPr lang="en-US" altLang="en-US" sz="1400" smtClean="0"/>
              <a:pPr/>
              <a:t>34</a:t>
            </a:fld>
            <a:endParaRPr lang="en-US" altLang="en-US" sz="1400" smtClean="0"/>
          </a:p>
        </p:txBody>
      </p:sp>
      <p:sp>
        <p:nvSpPr>
          <p:cNvPr id="36867"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Printing arrays</a:t>
            </a:r>
            <a:endParaRPr lang="en-US" altLang="en-US" sz="4500" smtClean="0">
              <a:cs typeface="Times New Roman" pitchFamily="18" charset="0"/>
              <a:hlinkClick r:id="rId2" action="ppaction://program"/>
            </a:endParaRPr>
          </a:p>
        </p:txBody>
      </p:sp>
      <p:sp>
        <p:nvSpPr>
          <p:cNvPr id="40964"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b="1" dirty="0" smtClean="0">
                <a:solidFill>
                  <a:schemeClr val="accent4"/>
                </a:solidFill>
              </a:rPr>
              <a:t>for</a:t>
            </a:r>
            <a:r>
              <a:rPr lang="en-US" sz="4000" dirty="0" smtClean="0">
                <a:solidFill>
                  <a:schemeClr val="accent4"/>
                </a:solidFill>
              </a:rPr>
              <a:t> (</a:t>
            </a:r>
            <a:r>
              <a:rPr lang="en-US" sz="4000" b="1"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80000"/>
              </a:lnSpc>
              <a:buFont typeface="Monotype Sorts" pitchFamily="2" charset="2"/>
              <a:buNone/>
              <a:defRPr/>
            </a:pPr>
            <a:r>
              <a:rPr lang="en-US" sz="4000" dirty="0" smtClean="0">
                <a:solidFill>
                  <a:schemeClr val="accent4"/>
                </a:solidFill>
              </a:rPr>
              <a:t>  </a:t>
            </a:r>
            <a:r>
              <a:rPr lang="en-US" sz="4000" dirty="0" err="1" smtClean="0">
                <a:solidFill>
                  <a:schemeClr val="accent4"/>
                </a:solidFill>
              </a:rPr>
              <a:t>System.out.print</a:t>
            </a:r>
            <a:r>
              <a:rPr lang="en-US" sz="4000" dirty="0" smtClean="0">
                <a:solidFill>
                  <a:schemeClr val="accent4"/>
                </a:solidFill>
              </a:rPr>
              <a:t>(</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 + " ");</a:t>
            </a:r>
          </a:p>
          <a:p>
            <a:pPr marL="609600" indent="-609600">
              <a:lnSpc>
                <a:spcPct val="80000"/>
              </a:lnSpc>
              <a:buFont typeface="Monotype Sorts" pitchFamily="2" charset="2"/>
              <a:buNone/>
              <a:defRPr/>
            </a:pPr>
            <a:r>
              <a:rPr lang="en-US" sz="4000" dirty="0" smtClean="0">
                <a:solidFill>
                  <a:schemeClr val="accent4"/>
                </a:solidFill>
              </a:rPr>
              <a:t>}</a:t>
            </a:r>
          </a:p>
        </p:txBody>
      </p:sp>
      <p:sp>
        <p:nvSpPr>
          <p:cNvPr id="36869"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7C4F0E-AB14-4F93-9BCF-030B8FB150FE}" type="slidenum">
              <a:rPr lang="en-US" altLang="en-US" sz="1400" smtClean="0"/>
              <a:pPr/>
              <a:t>35</a:t>
            </a:fld>
            <a:endParaRPr lang="en-US" altLang="en-US" sz="1400" smtClean="0"/>
          </a:p>
        </p:txBody>
      </p:sp>
      <p:sp>
        <p:nvSpPr>
          <p:cNvPr id="37891"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Summing all elements</a:t>
            </a:r>
            <a:endParaRPr lang="en-US" altLang="en-US" sz="4500" smtClean="0">
              <a:cs typeface="Times New Roman" pitchFamily="18" charset="0"/>
              <a:hlinkClick r:id="rId2" action="ppaction://program"/>
            </a:endParaRPr>
          </a:p>
        </p:txBody>
      </p:sp>
      <p:sp>
        <p:nvSpPr>
          <p:cNvPr id="41988"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dirty="0" smtClean="0">
                <a:solidFill>
                  <a:schemeClr val="accent4"/>
                </a:solidFill>
              </a:rPr>
              <a:t>double total = 0;</a:t>
            </a:r>
          </a:p>
          <a:p>
            <a:pPr marL="609600" indent="-609600">
              <a:lnSpc>
                <a:spcPct val="80000"/>
              </a:lnSpc>
              <a:buFont typeface="Monotype Sorts" pitchFamily="2" charset="2"/>
              <a:buNone/>
              <a:defRPr/>
            </a:pPr>
            <a:r>
              <a:rPr lang="en-US" sz="4000" dirty="0" smtClean="0">
                <a:solidFill>
                  <a:schemeClr val="accent4"/>
                </a:solidFill>
              </a:rPr>
              <a:t>for (</a:t>
            </a:r>
            <a:r>
              <a:rPr lang="en-US" sz="4000"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80000"/>
              </a:lnSpc>
              <a:buFont typeface="Monotype Sorts" pitchFamily="2" charset="2"/>
              <a:buNone/>
              <a:defRPr/>
            </a:pPr>
            <a:r>
              <a:rPr lang="en-US" sz="4000" dirty="0" smtClean="0">
                <a:solidFill>
                  <a:schemeClr val="accent4"/>
                </a:solidFill>
              </a:rPr>
              <a:t>  total += </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a:t>
            </a:r>
          </a:p>
          <a:p>
            <a:pPr marL="609600" indent="-609600">
              <a:lnSpc>
                <a:spcPct val="80000"/>
              </a:lnSpc>
              <a:buFont typeface="Monotype Sorts" pitchFamily="2" charset="2"/>
              <a:buNone/>
              <a:defRPr/>
            </a:pPr>
            <a:r>
              <a:rPr lang="en-US" sz="4000" dirty="0" smtClean="0">
                <a:solidFill>
                  <a:schemeClr val="accent4"/>
                </a:solidFill>
              </a:rPr>
              <a:t>}</a:t>
            </a:r>
          </a:p>
        </p:txBody>
      </p:sp>
      <p:sp>
        <p:nvSpPr>
          <p:cNvPr id="37893"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894"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62EC23-2464-49D2-BBB3-7CE19D32C1AC}" type="slidenum">
              <a:rPr lang="en-US" altLang="en-US" sz="1400" smtClean="0"/>
              <a:pPr/>
              <a:t>36</a:t>
            </a:fld>
            <a:endParaRPr lang="en-US" altLang="en-US" sz="1400" smtClean="0"/>
          </a:p>
        </p:txBody>
      </p:sp>
      <p:sp>
        <p:nvSpPr>
          <p:cNvPr id="38915"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Finding the largest element</a:t>
            </a:r>
            <a:endParaRPr lang="en-US" altLang="en-US" sz="4500" smtClean="0">
              <a:cs typeface="Times New Roman" pitchFamily="18" charset="0"/>
              <a:hlinkClick r:id="rId2" action="ppaction://program"/>
            </a:endParaRPr>
          </a:p>
        </p:txBody>
      </p:sp>
      <p:sp>
        <p:nvSpPr>
          <p:cNvPr id="43012" name="Rectangle 3"/>
          <p:cNvSpPr>
            <a:spLocks noGrp="1" noChangeArrowheads="1"/>
          </p:cNvSpPr>
          <p:nvPr>
            <p:ph type="body" idx="1"/>
          </p:nvPr>
        </p:nvSpPr>
        <p:spPr>
          <a:xfrm>
            <a:off x="155575" y="1778000"/>
            <a:ext cx="8718550" cy="3109913"/>
          </a:xfrm>
        </p:spPr>
        <p:txBody>
          <a:bodyPr/>
          <a:lstStyle/>
          <a:p>
            <a:pPr marL="609600" indent="-609600">
              <a:lnSpc>
                <a:spcPct val="80000"/>
              </a:lnSpc>
              <a:buFont typeface="Monotype Sorts" pitchFamily="2" charset="2"/>
              <a:buNone/>
              <a:defRPr/>
            </a:pPr>
            <a:r>
              <a:rPr lang="en-US" sz="3600" b="1" dirty="0" smtClean="0">
                <a:solidFill>
                  <a:schemeClr val="accent4"/>
                </a:solidFill>
              </a:rPr>
              <a:t>double</a:t>
            </a:r>
            <a:r>
              <a:rPr lang="en-US" sz="3600" dirty="0" smtClean="0">
                <a:solidFill>
                  <a:schemeClr val="accent4"/>
                </a:solidFill>
              </a:rPr>
              <a:t> max = </a:t>
            </a:r>
            <a:r>
              <a:rPr lang="en-US" sz="3600" dirty="0" err="1" smtClean="0">
                <a:solidFill>
                  <a:schemeClr val="accent4"/>
                </a:solidFill>
              </a:rPr>
              <a:t>myList</a:t>
            </a:r>
            <a:r>
              <a:rPr lang="en-US" sz="3600" dirty="0" smtClean="0">
                <a:solidFill>
                  <a:schemeClr val="accent4"/>
                </a:solidFill>
              </a:rPr>
              <a:t>[0];</a:t>
            </a:r>
            <a:endParaRPr lang="en-US" sz="3600" b="1" dirty="0" smtClean="0">
              <a:solidFill>
                <a:schemeClr val="accent4"/>
              </a:solidFill>
            </a:endParaRPr>
          </a:p>
          <a:p>
            <a:pPr marL="609600" indent="-609600">
              <a:lnSpc>
                <a:spcPct val="80000"/>
              </a:lnSpc>
              <a:buFont typeface="Monotype Sorts" pitchFamily="2" charset="2"/>
              <a:buNone/>
              <a:defRPr/>
            </a:pPr>
            <a:r>
              <a:rPr lang="en-US" sz="3600" b="1" dirty="0" smtClean="0">
                <a:solidFill>
                  <a:schemeClr val="accent4"/>
                </a:solidFill>
              </a:rPr>
              <a:t>for</a:t>
            </a:r>
            <a:r>
              <a:rPr lang="en-US" sz="3600" dirty="0" smtClean="0">
                <a:solidFill>
                  <a:schemeClr val="accent4"/>
                </a:solidFill>
              </a:rPr>
              <a:t> (</a:t>
            </a:r>
            <a:r>
              <a:rPr lang="en-US" sz="3600" b="1" dirty="0" err="1" smtClean="0">
                <a:solidFill>
                  <a:schemeClr val="accent4"/>
                </a:solidFill>
              </a:rPr>
              <a:t>int</a:t>
            </a:r>
            <a:r>
              <a:rPr lang="en-US" sz="3600" dirty="0" smtClean="0">
                <a:solidFill>
                  <a:schemeClr val="accent4"/>
                </a:solidFill>
              </a:rPr>
              <a:t> </a:t>
            </a:r>
            <a:r>
              <a:rPr lang="en-US" sz="3600" dirty="0" err="1" smtClean="0">
                <a:solidFill>
                  <a:schemeClr val="accent4"/>
                </a:solidFill>
              </a:rPr>
              <a:t>i</a:t>
            </a:r>
            <a:r>
              <a:rPr lang="en-US" sz="3600" dirty="0" smtClean="0">
                <a:solidFill>
                  <a:schemeClr val="accent4"/>
                </a:solidFill>
              </a:rPr>
              <a:t> = 1; </a:t>
            </a:r>
            <a:r>
              <a:rPr lang="en-US" sz="3600" dirty="0" err="1" smtClean="0">
                <a:solidFill>
                  <a:schemeClr val="accent4"/>
                </a:solidFill>
              </a:rPr>
              <a:t>i</a:t>
            </a:r>
            <a:r>
              <a:rPr lang="en-US" sz="3600" dirty="0" smtClean="0">
                <a:solidFill>
                  <a:schemeClr val="accent4"/>
                </a:solidFill>
              </a:rPr>
              <a:t> &lt; </a:t>
            </a:r>
            <a:r>
              <a:rPr lang="en-US" sz="3600" dirty="0" err="1" smtClean="0">
                <a:solidFill>
                  <a:schemeClr val="accent4"/>
                </a:solidFill>
              </a:rPr>
              <a:t>myList.length</a:t>
            </a:r>
            <a:r>
              <a:rPr lang="en-US" sz="3600" dirty="0" smtClean="0">
                <a:solidFill>
                  <a:schemeClr val="accent4"/>
                </a:solidFill>
              </a:rPr>
              <a:t>; </a:t>
            </a:r>
            <a:r>
              <a:rPr lang="en-US" sz="3600" dirty="0" err="1" smtClean="0">
                <a:solidFill>
                  <a:schemeClr val="accent4"/>
                </a:solidFill>
              </a:rPr>
              <a:t>i</a:t>
            </a:r>
            <a:r>
              <a:rPr lang="en-US" sz="3600" dirty="0" smtClean="0">
                <a:solidFill>
                  <a:schemeClr val="accent4"/>
                </a:solidFill>
              </a:rPr>
              <a:t>++) {</a:t>
            </a:r>
          </a:p>
          <a:p>
            <a:pPr marL="609600" indent="-609600">
              <a:lnSpc>
                <a:spcPct val="80000"/>
              </a:lnSpc>
              <a:buFont typeface="Monotype Sorts" pitchFamily="2" charset="2"/>
              <a:buNone/>
              <a:defRPr/>
            </a:pPr>
            <a:r>
              <a:rPr lang="en-US" sz="3600" dirty="0" smtClean="0">
                <a:solidFill>
                  <a:schemeClr val="accent4"/>
                </a:solidFill>
              </a:rPr>
              <a:t>  </a:t>
            </a:r>
            <a:r>
              <a:rPr lang="en-US" sz="3600" b="1" dirty="0" smtClean="0">
                <a:solidFill>
                  <a:schemeClr val="accent4"/>
                </a:solidFill>
              </a:rPr>
              <a:t>if</a:t>
            </a:r>
            <a:r>
              <a:rPr lang="en-US" sz="3600" dirty="0" smtClean="0">
                <a:solidFill>
                  <a:schemeClr val="accent4"/>
                </a:solidFill>
              </a:rPr>
              <a:t> (</a:t>
            </a:r>
            <a:r>
              <a:rPr lang="en-US" sz="3600" dirty="0" err="1" smtClean="0">
                <a:solidFill>
                  <a:schemeClr val="accent4"/>
                </a:solidFill>
              </a:rPr>
              <a:t>myList</a:t>
            </a:r>
            <a:r>
              <a:rPr lang="en-US" sz="3600" dirty="0" smtClean="0">
                <a:solidFill>
                  <a:schemeClr val="accent4"/>
                </a:solidFill>
              </a:rPr>
              <a:t>[</a:t>
            </a:r>
            <a:r>
              <a:rPr lang="en-US" sz="3600" dirty="0" err="1" smtClean="0">
                <a:solidFill>
                  <a:schemeClr val="accent4"/>
                </a:solidFill>
              </a:rPr>
              <a:t>i</a:t>
            </a:r>
            <a:r>
              <a:rPr lang="en-US" sz="3600" dirty="0" smtClean="0">
                <a:solidFill>
                  <a:schemeClr val="accent4"/>
                </a:solidFill>
              </a:rPr>
              <a:t>] &gt; max) max = </a:t>
            </a:r>
            <a:r>
              <a:rPr lang="en-US" sz="3600" dirty="0" err="1" smtClean="0">
                <a:solidFill>
                  <a:schemeClr val="accent4"/>
                </a:solidFill>
              </a:rPr>
              <a:t>myList</a:t>
            </a:r>
            <a:r>
              <a:rPr lang="en-US" sz="3600" dirty="0" smtClean="0">
                <a:solidFill>
                  <a:schemeClr val="accent4"/>
                </a:solidFill>
              </a:rPr>
              <a:t>[</a:t>
            </a:r>
            <a:r>
              <a:rPr lang="en-US" sz="3600" dirty="0" err="1" smtClean="0">
                <a:solidFill>
                  <a:schemeClr val="accent4"/>
                </a:solidFill>
              </a:rPr>
              <a:t>i</a:t>
            </a:r>
            <a:r>
              <a:rPr lang="en-US" sz="3600" dirty="0" smtClean="0">
                <a:solidFill>
                  <a:schemeClr val="accent4"/>
                </a:solidFill>
              </a:rPr>
              <a:t>];</a:t>
            </a:r>
          </a:p>
          <a:p>
            <a:pPr marL="609600" indent="-609600">
              <a:lnSpc>
                <a:spcPct val="80000"/>
              </a:lnSpc>
              <a:buFont typeface="Monotype Sorts" pitchFamily="2" charset="2"/>
              <a:buNone/>
              <a:defRPr/>
            </a:pPr>
            <a:r>
              <a:rPr lang="en-US" sz="3600" dirty="0" smtClean="0">
                <a:solidFill>
                  <a:schemeClr val="accent4"/>
                </a:solidFill>
              </a:rPr>
              <a:t>}</a:t>
            </a:r>
          </a:p>
        </p:txBody>
      </p:sp>
      <p:sp>
        <p:nvSpPr>
          <p:cNvPr id="38917"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8"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D13AD7-5204-4160-BBDF-329D0E305A2A}" type="slidenum">
              <a:rPr lang="en-US" altLang="en-US" sz="1400" smtClean="0"/>
              <a:pPr/>
              <a:t>37</a:t>
            </a:fld>
            <a:endParaRPr lang="en-US" altLang="en-US" sz="1400" smtClean="0"/>
          </a:p>
        </p:txBody>
      </p:sp>
      <p:sp>
        <p:nvSpPr>
          <p:cNvPr id="39939"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Random shuffling</a:t>
            </a:r>
            <a:endParaRPr lang="en-US" altLang="en-US" sz="4500" smtClean="0">
              <a:cs typeface="Times New Roman" pitchFamily="18" charset="0"/>
              <a:hlinkClick r:id="rId3" action="ppaction://program"/>
            </a:endParaRPr>
          </a:p>
        </p:txBody>
      </p:sp>
      <p:sp>
        <p:nvSpPr>
          <p:cNvPr id="39940"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3343275" y="2968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 xmlns:p14="http://schemas.microsoft.com/office/powerpoint/2010/main" val="3836168161"/>
              </p:ext>
            </p:extLst>
          </p:nvPr>
        </p:nvGraphicFramePr>
        <p:xfrm>
          <a:off x="78615" y="1611312"/>
          <a:ext cx="8903838" cy="2624193"/>
        </p:xfrm>
        <a:graphic>
          <a:graphicData uri="http://schemas.openxmlformats.org/presentationml/2006/ole">
            <p:oleObj spid="_x0000_s113677" name="Picture" r:id="rId4" imgW="4610164" imgH="1360151" progId="Word.Picture.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CF4B77-9AF2-45A0-8442-B35C1A533C47}" type="slidenum">
              <a:rPr lang="en-US" altLang="en-US" sz="1400" smtClean="0"/>
              <a:pPr/>
              <a:t>38</a:t>
            </a:fld>
            <a:endParaRPr lang="en-US" altLang="en-US" sz="1400" smtClean="0"/>
          </a:p>
        </p:txBody>
      </p:sp>
      <p:sp>
        <p:nvSpPr>
          <p:cNvPr id="40963"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Shifting Elements</a:t>
            </a:r>
            <a:endParaRPr lang="en-US" altLang="en-US" sz="4500" smtClean="0">
              <a:cs typeface="Times New Roman" pitchFamily="18" charset="0"/>
              <a:hlinkClick r:id="rId2" action="ppaction://program"/>
            </a:endParaRPr>
          </a:p>
        </p:txBody>
      </p:sp>
      <p:sp>
        <p:nvSpPr>
          <p:cNvPr id="40964" name="Rectangle 3"/>
          <p:cNvSpPr>
            <a:spLocks noChangeArrowheads="1"/>
          </p:cNvSpPr>
          <p:nvPr/>
        </p:nvSpPr>
        <p:spPr bwMode="auto">
          <a:xfrm>
            <a:off x="2971800" y="2514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5" name="Rectangle 4"/>
          <p:cNvSpPr>
            <a:spLocks noChangeArrowheads="1"/>
          </p:cNvSpPr>
          <p:nvPr/>
        </p:nvSpPr>
        <p:spPr bwMode="auto">
          <a:xfrm>
            <a:off x="3343275" y="2968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6"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7" name="Rectangle 8"/>
          <p:cNvSpPr>
            <a:spLocks noChangeArrowheads="1"/>
          </p:cNvSpPr>
          <p:nvPr/>
        </p:nvSpPr>
        <p:spPr bwMode="auto">
          <a:xfrm>
            <a:off x="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0968"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800" y="1662113"/>
            <a:ext cx="9093200" cy="2000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9F622-EA5C-49CC-A873-1CDB1E53466A}" type="slidenum">
              <a:rPr lang="en-US" altLang="en-US" sz="1400" smtClean="0"/>
              <a:pPr/>
              <a:t>39</a:t>
            </a:fld>
            <a:endParaRPr lang="en-US" altLang="en-US" sz="1400" smtClean="0"/>
          </a:p>
        </p:txBody>
      </p:sp>
      <p:sp>
        <p:nvSpPr>
          <p:cNvPr id="41987" name="Rectangle 2"/>
          <p:cNvSpPr>
            <a:spLocks noGrp="1" noChangeArrowheads="1"/>
          </p:cNvSpPr>
          <p:nvPr>
            <p:ph type="title"/>
          </p:nvPr>
        </p:nvSpPr>
        <p:spPr>
          <a:xfrm>
            <a:off x="1219200" y="152400"/>
            <a:ext cx="7239000" cy="609600"/>
          </a:xfrm>
          <a:noFill/>
        </p:spPr>
        <p:txBody>
          <a:bodyPr/>
          <a:lstStyle/>
          <a:p>
            <a:r>
              <a:rPr lang="en-US" altLang="en-US" sz="3200" smtClean="0">
                <a:cs typeface="Times New Roman" pitchFamily="18" charset="0"/>
              </a:rPr>
              <a:t>Enhanced </a:t>
            </a:r>
            <a:r>
              <a:rPr lang="en-US" altLang="en-US" sz="3200" u="sng" smtClean="0">
                <a:cs typeface="Times New Roman" pitchFamily="18" charset="0"/>
              </a:rPr>
              <a:t>for</a:t>
            </a:r>
            <a:r>
              <a:rPr lang="en-US" altLang="en-US" sz="3200" smtClean="0">
                <a:cs typeface="Times New Roman" pitchFamily="18" charset="0"/>
              </a:rPr>
              <a:t> Loop (for-each loop)</a:t>
            </a:r>
          </a:p>
        </p:txBody>
      </p:sp>
      <p:sp>
        <p:nvSpPr>
          <p:cNvPr id="46084" name="Rectangle 3"/>
          <p:cNvSpPr>
            <a:spLocks noGrp="1" noChangeArrowheads="1"/>
          </p:cNvSpPr>
          <p:nvPr>
            <p:ph type="body" idx="1"/>
          </p:nvPr>
        </p:nvSpPr>
        <p:spPr>
          <a:xfrm>
            <a:off x="228600" y="990600"/>
            <a:ext cx="8686800" cy="5410200"/>
          </a:xfrm>
        </p:spPr>
        <p:txBody>
          <a:bodyPr/>
          <a:lstStyle/>
          <a:p>
            <a:pPr marL="0" indent="0">
              <a:spcBef>
                <a:spcPct val="0"/>
              </a:spcBef>
              <a:buClrTx/>
              <a:buSzTx/>
              <a:buFontTx/>
              <a:buNone/>
              <a:defRPr/>
            </a:pPr>
            <a:r>
              <a:rPr lang="en-US" sz="2000" dirty="0" smtClean="0">
                <a:cs typeface="Times New Roman" pitchFamily="18" charset="0"/>
              </a:rPr>
              <a:t>JDK 1.5 introduced a new for loop that enables you to traverse the complete array sequentially without using an index variable. For example, the following code displays all elements in the array </a:t>
            </a:r>
            <a:r>
              <a:rPr lang="en-US" sz="2000" dirty="0" err="1" smtClean="0">
                <a:cs typeface="Times New Roman" pitchFamily="18" charset="0"/>
              </a:rPr>
              <a:t>myList</a:t>
            </a:r>
            <a:r>
              <a:rPr lang="en-US" sz="2000" dirty="0" smtClean="0">
                <a:cs typeface="Times New Roman" pitchFamily="18" charset="0"/>
              </a:rPr>
              <a:t>:</a:t>
            </a:r>
          </a:p>
          <a:p>
            <a:pPr marL="0" indent="0">
              <a:spcBef>
                <a:spcPct val="0"/>
              </a:spcBef>
              <a:buClrTx/>
              <a:buSzTx/>
              <a:buFontTx/>
              <a:buNone/>
              <a:defRPr/>
            </a:pPr>
            <a:r>
              <a:rPr lang="en-US" sz="2000" dirty="0" smtClean="0">
                <a:solidFill>
                  <a:schemeClr val="tx2"/>
                </a:solidFill>
                <a:cs typeface="Courier New" pitchFamily="49" charset="0"/>
              </a:rPr>
              <a:t> </a:t>
            </a:r>
            <a:endParaRPr lang="en-US" sz="2000" dirty="0" smtClean="0">
              <a:solidFill>
                <a:schemeClr val="tx2"/>
              </a:solidFill>
            </a:endParaRPr>
          </a:p>
          <a:p>
            <a:pPr lvl="1">
              <a:buFontTx/>
              <a:buNone/>
              <a:defRPr/>
            </a:pPr>
            <a:r>
              <a:rPr lang="en-US" sz="1800" b="1" dirty="0" smtClean="0">
                <a:solidFill>
                  <a:schemeClr val="accent4"/>
                </a:solidFill>
                <a:latin typeface="Courier New" pitchFamily="49" charset="0"/>
                <a:cs typeface="Courier New" pitchFamily="49" charset="0"/>
              </a:rPr>
              <a:t>for (double value: </a:t>
            </a:r>
            <a:r>
              <a:rPr lang="en-US" sz="1800" b="1" dirty="0" err="1" smtClean="0">
                <a:solidFill>
                  <a:schemeClr val="accent4"/>
                </a:solidFill>
                <a:latin typeface="Courier New" pitchFamily="49" charset="0"/>
                <a:cs typeface="Courier New" pitchFamily="49" charset="0"/>
              </a:rPr>
              <a:t>myList</a:t>
            </a: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System.out.println</a:t>
            </a:r>
            <a:r>
              <a:rPr lang="en-US" sz="1800" b="1" dirty="0" smtClean="0">
                <a:solidFill>
                  <a:schemeClr val="accent4"/>
                </a:solidFill>
                <a:latin typeface="Courier New" pitchFamily="49" charset="0"/>
                <a:cs typeface="Courier New" pitchFamily="49" charset="0"/>
              </a:rPr>
              <a:t>(value);</a:t>
            </a:r>
            <a:endParaRPr lang="en-US" sz="1800" b="1" dirty="0" smtClean="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smtClean="0">
                <a:cs typeface="Courier New" pitchFamily="49" charset="0"/>
              </a:rPr>
              <a:t> </a:t>
            </a:r>
            <a:endParaRPr lang="en-US" sz="2000" dirty="0" smtClean="0">
              <a:cs typeface="Times New Roman" pitchFamily="18" charset="0"/>
            </a:endParaRPr>
          </a:p>
          <a:p>
            <a:pPr marL="0" indent="0">
              <a:spcBef>
                <a:spcPct val="0"/>
              </a:spcBef>
              <a:buClrTx/>
              <a:buSzTx/>
              <a:buFontTx/>
              <a:buNone/>
              <a:defRPr/>
            </a:pPr>
            <a:r>
              <a:rPr lang="en-US" sz="2000" dirty="0" smtClean="0">
                <a:cs typeface="Times New Roman" pitchFamily="18" charset="0"/>
              </a:rPr>
              <a:t>In general, the syntax is</a:t>
            </a:r>
          </a:p>
          <a:p>
            <a:pPr marL="0" indent="0">
              <a:spcBef>
                <a:spcPct val="0"/>
              </a:spcBef>
              <a:buClrTx/>
              <a:buSzTx/>
              <a:buFontTx/>
              <a:buNone/>
              <a:defRPr/>
            </a:pPr>
            <a:r>
              <a:rPr lang="en-US" sz="2000" dirty="0" smtClean="0">
                <a:solidFill>
                  <a:schemeClr val="tx2"/>
                </a:solidFill>
                <a:cs typeface="Courier New" pitchFamily="49" charset="0"/>
              </a:rPr>
              <a:t> </a:t>
            </a:r>
            <a:endParaRPr lang="en-US" sz="2000" dirty="0" smtClean="0">
              <a:solidFill>
                <a:schemeClr val="tx2"/>
              </a:solidFill>
            </a:endParaRPr>
          </a:p>
          <a:p>
            <a:pPr lvl="1">
              <a:buFontTx/>
              <a:buNone/>
              <a:defRPr/>
            </a:pPr>
            <a:r>
              <a:rPr lang="en-US" sz="1800" b="1" dirty="0" smtClean="0">
                <a:solidFill>
                  <a:schemeClr val="accent4"/>
                </a:solidFill>
                <a:latin typeface="Courier New" pitchFamily="49" charset="0"/>
                <a:cs typeface="Courier New" pitchFamily="49" charset="0"/>
              </a:rPr>
              <a:t>for (</a:t>
            </a:r>
            <a:r>
              <a:rPr lang="en-US" sz="1800" b="1" dirty="0" err="1" smtClean="0">
                <a:solidFill>
                  <a:schemeClr val="accent4"/>
                </a:solidFill>
                <a:latin typeface="Courier New" pitchFamily="49" charset="0"/>
                <a:cs typeface="Courier New" pitchFamily="49" charset="0"/>
              </a:rPr>
              <a:t>elementType</a:t>
            </a:r>
            <a:r>
              <a:rPr lang="en-US" sz="1800" b="1" dirty="0" smtClean="0">
                <a:solidFill>
                  <a:schemeClr val="accent4"/>
                </a:solidFill>
                <a:latin typeface="Courier New" pitchFamily="49" charset="0"/>
                <a:cs typeface="Courier New" pitchFamily="49" charset="0"/>
              </a:rPr>
              <a:t> value: </a:t>
            </a:r>
            <a:r>
              <a:rPr lang="en-US" sz="1800" b="1" dirty="0" err="1" smtClean="0">
                <a:solidFill>
                  <a:schemeClr val="accent4"/>
                </a:solidFill>
                <a:latin typeface="Courier New" pitchFamily="49" charset="0"/>
                <a:cs typeface="Courier New" pitchFamily="49" charset="0"/>
              </a:rPr>
              <a:t>arrayRefVar</a:t>
            </a: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  // Process the value</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a:t>
            </a:r>
            <a:endParaRPr lang="en-US" sz="1800" b="1" dirty="0" smtClean="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smtClean="0">
                <a:cs typeface="Courier New" pitchFamily="49" charset="0"/>
              </a:rPr>
              <a:t> </a:t>
            </a:r>
            <a:endParaRPr lang="en-US" sz="2000" dirty="0" smtClean="0">
              <a:cs typeface="Times New Roman" pitchFamily="18" charset="0"/>
            </a:endParaRPr>
          </a:p>
          <a:p>
            <a:pPr marL="0" indent="0">
              <a:buFont typeface="Monotype Sorts" pitchFamily="2" charset="2"/>
              <a:buNone/>
              <a:defRPr/>
            </a:pPr>
            <a:r>
              <a:rPr lang="en-US" sz="2000" dirty="0" smtClean="0">
                <a:cs typeface="Courier New" pitchFamily="49" charset="0"/>
              </a:rPr>
              <a:t>You still have to use an index variable if you wish to traverse the array in a different order or change the elements in the array.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1E2220-11F4-4F8D-A464-13796AD70F73}" type="slidenum">
              <a:rPr lang="en-US" altLang="en-US" sz="1400" smtClean="0"/>
              <a:pPr/>
              <a:t>4</a:t>
            </a:fld>
            <a:endParaRPr lang="en-US" altLang="en-US" sz="1400" smtClean="0"/>
          </a:p>
        </p:txBody>
      </p:sp>
      <p:sp>
        <p:nvSpPr>
          <p:cNvPr id="6147" name="Rectangle 1026"/>
          <p:cNvSpPr>
            <a:spLocks noGrp="1" noChangeArrowheads="1"/>
          </p:cNvSpPr>
          <p:nvPr>
            <p:ph type="title"/>
          </p:nvPr>
        </p:nvSpPr>
        <p:spPr>
          <a:xfrm>
            <a:off x="693738" y="203200"/>
            <a:ext cx="7772400" cy="652463"/>
          </a:xfrm>
        </p:spPr>
        <p:txBody>
          <a:bodyPr/>
          <a:lstStyle/>
          <a:p>
            <a:r>
              <a:rPr lang="en-US" altLang="en-US" sz="4000" smtClean="0"/>
              <a:t>Introducing Arrays</a:t>
            </a:r>
          </a:p>
        </p:txBody>
      </p:sp>
      <p:sp>
        <p:nvSpPr>
          <p:cNvPr id="6148" name="Text Box 1033"/>
          <p:cNvSpPr txBox="1">
            <a:spLocks noChangeArrowheads="1"/>
          </p:cNvSpPr>
          <p:nvPr/>
        </p:nvSpPr>
        <p:spPr bwMode="auto">
          <a:xfrm>
            <a:off x="231775" y="1009650"/>
            <a:ext cx="868045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1200"/>
              </a:spcAft>
            </a:pPr>
            <a:r>
              <a:rPr lang="en-US" altLang="en-US" sz="2800"/>
              <a:t>Array is a data structure that represents a collection of the same types of data. </a:t>
            </a:r>
            <a:endParaRPr lang="en-US" altLang="en-US"/>
          </a:p>
        </p:txBody>
      </p:sp>
      <p:sp>
        <p:nvSpPr>
          <p:cNvPr id="6149" name="Rectangle 1035"/>
          <p:cNvSpPr>
            <a:spLocks noChangeArrowheads="1"/>
          </p:cNvSpPr>
          <p:nvPr/>
        </p:nvSpPr>
        <p:spPr bwMode="auto">
          <a:xfrm>
            <a:off x="2770188" y="21986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1040"/>
          <p:cNvSpPr>
            <a:spLocks noChangeArrowheads="1"/>
          </p:cNvSpPr>
          <p:nvPr/>
        </p:nvSpPr>
        <p:spPr bwMode="auto">
          <a:xfrm>
            <a:off x="2171700" y="19129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6151"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7850" y="1968500"/>
            <a:ext cx="8170863" cy="4302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FBE79-C3AE-4C36-AAA2-92AA071C4C0F}" type="slidenum">
              <a:rPr lang="en-US" altLang="en-US" sz="1400" smtClean="0"/>
              <a:pPr/>
              <a:t>40</a:t>
            </a:fld>
            <a:endParaRPr lang="en-US" altLang="en-US" sz="1400" smtClean="0"/>
          </a:p>
        </p:txBody>
      </p:sp>
      <p:sp>
        <p:nvSpPr>
          <p:cNvPr id="43011" name="Rectangle 2"/>
          <p:cNvSpPr>
            <a:spLocks noGrp="1" noChangeArrowheads="1"/>
          </p:cNvSpPr>
          <p:nvPr>
            <p:ph type="title"/>
          </p:nvPr>
        </p:nvSpPr>
        <p:spPr>
          <a:xfrm>
            <a:off x="152400" y="228600"/>
            <a:ext cx="8763000" cy="473075"/>
          </a:xfrm>
          <a:noFill/>
        </p:spPr>
        <p:txBody>
          <a:bodyPr/>
          <a:lstStyle/>
          <a:p>
            <a:r>
              <a:rPr lang="en-US" altLang="en-US" sz="4000" dirty="0" smtClean="0"/>
              <a:t>Analyze Numbers</a:t>
            </a:r>
          </a:p>
        </p:txBody>
      </p:sp>
      <p:sp>
        <p:nvSpPr>
          <p:cNvPr id="43012"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smtClean="0"/>
              <a:t>Read one hundred numbers, compute their average, and find out how many numbers are above the average. </a:t>
            </a:r>
          </a:p>
        </p:txBody>
      </p:sp>
      <p:sp>
        <p:nvSpPr>
          <p:cNvPr id="10" name="Rectangle 9">
            <a:hlinkClick r:id="rId2"/>
          </p:cNvPr>
          <p:cNvSpPr>
            <a:spLocks noChangeArrowheads="1"/>
          </p:cNvSpPr>
          <p:nvPr/>
        </p:nvSpPr>
        <p:spPr bwMode="auto">
          <a:xfrm>
            <a:off x="4249719" y="5118820"/>
            <a:ext cx="2067341"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AnalyzeNumbers</a:t>
            </a:r>
            <a:endParaRPr lang="en-US" altLang="en-US" sz="2000" dirty="0"/>
          </a:p>
        </p:txBody>
      </p:sp>
      <p:sp>
        <p:nvSpPr>
          <p:cNvPr id="11" name="AutoShape 10">
            <a:hlinkClick r:id="rId3" action="ppaction://program" highlightClick="1"/>
          </p:cNvPr>
          <p:cNvSpPr>
            <a:spLocks noChangeArrowheads="1"/>
          </p:cNvSpPr>
          <p:nvPr/>
        </p:nvSpPr>
        <p:spPr bwMode="auto">
          <a:xfrm>
            <a:off x="6453845" y="5118820"/>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A3AF61-91B3-40B8-B014-3F90707B46B4}" type="slidenum">
              <a:rPr lang="en-US" altLang="en-US" sz="1400" smtClean="0"/>
              <a:pPr/>
              <a:t>41</a:t>
            </a:fld>
            <a:endParaRPr lang="en-US" altLang="en-US" sz="1400" smtClean="0"/>
          </a:p>
        </p:txBody>
      </p:sp>
      <p:sp>
        <p:nvSpPr>
          <p:cNvPr id="44035" name="Rectangle 2"/>
          <p:cNvSpPr>
            <a:spLocks noGrp="1" noChangeArrowheads="1"/>
          </p:cNvSpPr>
          <p:nvPr>
            <p:ph type="title"/>
          </p:nvPr>
        </p:nvSpPr>
        <p:spPr>
          <a:xfrm>
            <a:off x="615950" y="241300"/>
            <a:ext cx="7772400" cy="550863"/>
          </a:xfrm>
        </p:spPr>
        <p:txBody>
          <a:bodyPr/>
          <a:lstStyle/>
          <a:p>
            <a:r>
              <a:rPr lang="en-US" altLang="en-US" sz="4000" smtClean="0"/>
              <a:t>Problem: Deck of Cards</a:t>
            </a:r>
            <a:endParaRPr lang="en-US" altLang="en-US" sz="4000" smtClean="0">
              <a:solidFill>
                <a:schemeClr val="tx1"/>
              </a:solidFill>
              <a:latin typeface="Book Antiqua" pitchFamily="18" charset="0"/>
              <a:hlinkClick r:id="rId2" action="ppaction://program"/>
            </a:endParaRPr>
          </a:p>
        </p:txBody>
      </p:sp>
      <p:sp>
        <p:nvSpPr>
          <p:cNvPr id="44036" name="Rectangle 3"/>
          <p:cNvSpPr>
            <a:spLocks noGrp="1" noChangeArrowheads="1"/>
          </p:cNvSpPr>
          <p:nvPr>
            <p:ph type="body" idx="1"/>
          </p:nvPr>
        </p:nvSpPr>
        <p:spPr>
          <a:xfrm>
            <a:off x="269875" y="931863"/>
            <a:ext cx="8680450" cy="1882775"/>
          </a:xfrm>
        </p:spPr>
        <p:txBody>
          <a:bodyPr/>
          <a:lstStyle/>
          <a:p>
            <a:pPr marL="0" indent="0">
              <a:buFont typeface="Monotype Sorts" pitchFamily="2" charset="2"/>
              <a:buNone/>
            </a:pPr>
            <a:r>
              <a:rPr lang="en-US" altLang="en-US" sz="2800" smtClean="0"/>
              <a:t>The problem is to write a program that picks four cards randomly from a deck of 52 cards. All the cards can be represented using an array named deck, filled with initial values 0 to 51, as follows:</a:t>
            </a:r>
          </a:p>
        </p:txBody>
      </p:sp>
      <p:sp>
        <p:nvSpPr>
          <p:cNvPr id="49159" name="Rectangle 6"/>
          <p:cNvSpPr>
            <a:spLocks noChangeArrowheads="1"/>
          </p:cNvSpPr>
          <p:nvPr/>
        </p:nvSpPr>
        <p:spPr bwMode="auto">
          <a:xfrm>
            <a:off x="654050" y="3352800"/>
            <a:ext cx="7105650" cy="199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742950" lvl="1" indent="-285750">
              <a:spcBef>
                <a:spcPct val="20000"/>
              </a:spcBef>
              <a:buClr>
                <a:schemeClr val="tx1"/>
              </a:buClr>
              <a:defRPr/>
            </a:pP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deck = new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[52];</a:t>
            </a:r>
          </a:p>
          <a:p>
            <a:pPr marL="742950" lvl="1" indent="-285750">
              <a:spcBef>
                <a:spcPct val="20000"/>
              </a:spcBef>
              <a:buClr>
                <a:schemeClr val="tx1"/>
              </a:buClr>
              <a:defRPr/>
            </a:pPr>
            <a:r>
              <a:rPr lang="en-US" sz="2000" b="1" dirty="0">
                <a:solidFill>
                  <a:schemeClr val="accent4"/>
                </a:solidFill>
                <a:latin typeface="Courier New" pitchFamily="49" charset="0"/>
              </a:rPr>
              <a:t>// Initialize cards</a:t>
            </a:r>
          </a:p>
          <a:p>
            <a:pPr marL="742950" lvl="1" indent="-285750">
              <a:spcBef>
                <a:spcPct val="20000"/>
              </a:spcBef>
              <a:buClr>
                <a:schemeClr val="tx1"/>
              </a:buClr>
              <a:defRPr/>
            </a:pPr>
            <a:r>
              <a:rPr lang="en-US" sz="2000" b="1" dirty="0">
                <a:solidFill>
                  <a:schemeClr val="accent4"/>
                </a:solidFill>
                <a:latin typeface="Courier New" pitchFamily="49" charset="0"/>
              </a:rPr>
              <a:t>for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0;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&lt; </a:t>
            </a:r>
            <a:r>
              <a:rPr lang="en-US" sz="2000" b="1" dirty="0" err="1">
                <a:solidFill>
                  <a:schemeClr val="accent4"/>
                </a:solidFill>
                <a:latin typeface="Courier New" pitchFamily="49" charset="0"/>
              </a:rPr>
              <a:t>deck.length</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a:p>
            <a:pPr marL="742950" lvl="1" indent="-285750">
              <a:spcBef>
                <a:spcPct val="20000"/>
              </a:spcBef>
              <a:buClr>
                <a:schemeClr val="tx1"/>
              </a:buClr>
              <a:defRPr/>
            </a:pPr>
            <a:r>
              <a:rPr lang="en-US" sz="2000" b="1" dirty="0">
                <a:solidFill>
                  <a:schemeClr val="accent4"/>
                </a:solidFill>
                <a:latin typeface="Courier New" pitchFamily="49" charset="0"/>
              </a:rPr>
              <a:t>  deck[</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p:txBody>
      </p:sp>
      <p:sp>
        <p:nvSpPr>
          <p:cNvPr id="10" name="Rectangle 9">
            <a:hlinkClick r:id="rId3"/>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DeckOfCards</a:t>
            </a:r>
            <a:endParaRPr lang="en-US" altLang="en-US" sz="2000" dirty="0"/>
          </a:p>
        </p:txBody>
      </p:sp>
      <p:sp>
        <p:nvSpPr>
          <p:cNvPr id="11" name="AutoShape 10">
            <a:hlinkClick r:id="rId4"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49B3EA-5441-40C1-8B5B-18BD6FD3955E}" type="slidenum">
              <a:rPr lang="en-US" altLang="en-US" sz="1400" smtClean="0"/>
              <a:pPr/>
              <a:t>42</a:t>
            </a:fld>
            <a:endParaRPr lang="en-US" altLang="en-US" sz="1400" smtClean="0"/>
          </a:p>
        </p:txBody>
      </p:sp>
      <p:sp>
        <p:nvSpPr>
          <p:cNvPr id="45059" name="Rectangle 2"/>
          <p:cNvSpPr>
            <a:spLocks noGrp="1" noChangeArrowheads="1"/>
          </p:cNvSpPr>
          <p:nvPr>
            <p:ph type="title"/>
          </p:nvPr>
        </p:nvSpPr>
        <p:spPr>
          <a:xfrm>
            <a:off x="615950" y="241300"/>
            <a:ext cx="7772400" cy="550863"/>
          </a:xfrm>
        </p:spPr>
        <p:txBody>
          <a:bodyPr/>
          <a:lstStyle/>
          <a:p>
            <a:r>
              <a:rPr lang="en-US" altLang="en-US" sz="4000" smtClean="0"/>
              <a:t>Problem: Deck of Cards, cont.</a:t>
            </a:r>
            <a:endParaRPr lang="en-US" altLang="en-US" sz="4000" smtClean="0">
              <a:solidFill>
                <a:schemeClr val="tx1"/>
              </a:solidFill>
              <a:latin typeface="Book Antiqua" pitchFamily="18" charset="0"/>
              <a:hlinkClick r:id="rId2" action="ppaction://program"/>
            </a:endParaRPr>
          </a:p>
        </p:txBody>
      </p:sp>
      <p:sp>
        <p:nvSpPr>
          <p:cNvPr id="45060" name="Rectangle 5"/>
          <p:cNvSpPr>
            <a:spLocks noChangeArrowheads="1"/>
          </p:cNvSpPr>
          <p:nvPr/>
        </p:nvSpPr>
        <p:spPr bwMode="auto">
          <a:xfrm>
            <a:off x="0" y="21526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5061" name="Rectangle 12"/>
          <p:cNvSpPr>
            <a:spLocks noChangeArrowheads="1"/>
          </p:cNvSpPr>
          <p:nvPr/>
        </p:nvSpPr>
        <p:spPr bwMode="auto">
          <a:xfrm>
            <a:off x="0" y="21526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5062"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275" y="1006475"/>
            <a:ext cx="9061450" cy="4845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195404-986A-495A-8626-D209BEF5E01C}" type="slidenum">
              <a:rPr lang="en-US" altLang="en-US" sz="1400" smtClean="0"/>
              <a:pPr/>
              <a:t>43</a:t>
            </a:fld>
            <a:endParaRPr lang="en-US" altLang="en-US" sz="1400" smtClean="0"/>
          </a:p>
        </p:txBody>
      </p:sp>
      <p:sp>
        <p:nvSpPr>
          <p:cNvPr id="46083" name="Rectangle 2"/>
          <p:cNvSpPr>
            <a:spLocks noGrp="1" noChangeArrowheads="1"/>
          </p:cNvSpPr>
          <p:nvPr>
            <p:ph type="title"/>
          </p:nvPr>
        </p:nvSpPr>
        <p:spPr>
          <a:xfrm>
            <a:off x="615950" y="241300"/>
            <a:ext cx="7772400" cy="550863"/>
          </a:xfrm>
        </p:spPr>
        <p:txBody>
          <a:bodyPr/>
          <a:lstStyle/>
          <a:p>
            <a:r>
              <a:rPr lang="en-US" altLang="en-US" sz="4000" smtClean="0"/>
              <a:t>Problem: Deck of Cards, cont.</a:t>
            </a:r>
            <a:endParaRPr lang="en-US" altLang="en-US" sz="4000" smtClean="0">
              <a:solidFill>
                <a:schemeClr val="tx1"/>
              </a:solidFill>
              <a:latin typeface="Book Antiqua" pitchFamily="18" charset="0"/>
              <a:hlinkClick r:id="rId2" action="ppaction://program"/>
            </a:endParaRPr>
          </a:p>
        </p:txBody>
      </p:sp>
      <p:sp>
        <p:nvSpPr>
          <p:cNvPr id="46084" name="Rectangle 3"/>
          <p:cNvSpPr>
            <a:spLocks noChangeArrowheads="1"/>
          </p:cNvSpPr>
          <p:nvPr/>
        </p:nvSpPr>
        <p:spPr bwMode="auto">
          <a:xfrm>
            <a:off x="0" y="21526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8" name="Rectangle 9"/>
          <p:cNvSpPr>
            <a:spLocks noChangeArrowheads="1"/>
          </p:cNvSpPr>
          <p:nvPr/>
        </p:nvSpPr>
        <p:spPr bwMode="auto">
          <a:xfrm>
            <a:off x="0" y="27479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9" name="Rectangle 11"/>
          <p:cNvSpPr>
            <a:spLocks noChangeArrowheads="1"/>
          </p:cNvSpPr>
          <p:nvPr/>
        </p:nvSpPr>
        <p:spPr bwMode="auto">
          <a:xfrm>
            <a:off x="0"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6091"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25" y="1355725"/>
            <a:ext cx="9178925" cy="3265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
        <p:nvSpPr>
          <p:cNvPr id="12" name="Rectangle 11">
            <a:hlinkClick r:id="rId4"/>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DeckOfCards</a:t>
            </a:r>
            <a:endParaRPr lang="en-US" altLang="en-US" sz="2000" dirty="0"/>
          </a:p>
        </p:txBody>
      </p:sp>
      <p:sp>
        <p:nvSpPr>
          <p:cNvPr id="13" name="AutoShape 10">
            <a:hlinkClick r:id="rId5"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05CB9A-B14A-479F-B1D0-D21E2CF77488}" type="slidenum">
              <a:rPr lang="en-US" altLang="en-US" sz="1400" smtClean="0"/>
              <a:pPr/>
              <a:t>44</a:t>
            </a:fld>
            <a:endParaRPr lang="en-US" altLang="en-US" sz="1400" smtClean="0"/>
          </a:p>
        </p:txBody>
      </p:sp>
      <p:sp>
        <p:nvSpPr>
          <p:cNvPr id="47107" name="Rectangle 2"/>
          <p:cNvSpPr>
            <a:spLocks noGrp="1" noChangeArrowheads="1"/>
          </p:cNvSpPr>
          <p:nvPr>
            <p:ph type="title"/>
          </p:nvPr>
        </p:nvSpPr>
        <p:spPr>
          <a:xfrm>
            <a:off x="615950" y="241300"/>
            <a:ext cx="7772400" cy="550863"/>
          </a:xfrm>
        </p:spPr>
        <p:txBody>
          <a:bodyPr/>
          <a:lstStyle/>
          <a:p>
            <a:r>
              <a:rPr lang="en-US" altLang="en-US" sz="4000" smtClean="0"/>
              <a:t>Problem: Deck of Cards</a:t>
            </a:r>
            <a:endParaRPr lang="en-US" altLang="en-US" sz="4000" smtClean="0">
              <a:solidFill>
                <a:schemeClr val="tx1"/>
              </a:solidFill>
              <a:latin typeface="Book Antiqua" pitchFamily="18" charset="0"/>
              <a:hlinkClick r:id="rId2" action="ppaction://program"/>
            </a:endParaRPr>
          </a:p>
        </p:txBody>
      </p:sp>
      <p:sp>
        <p:nvSpPr>
          <p:cNvPr id="47108" name="Rectangle 3"/>
          <p:cNvSpPr>
            <a:spLocks noGrp="1" noChangeArrowheads="1"/>
          </p:cNvSpPr>
          <p:nvPr>
            <p:ph type="body" idx="1"/>
          </p:nvPr>
        </p:nvSpPr>
        <p:spPr>
          <a:xfrm>
            <a:off x="269875" y="931863"/>
            <a:ext cx="8680450" cy="1920875"/>
          </a:xfrm>
        </p:spPr>
        <p:txBody>
          <a:bodyPr/>
          <a:lstStyle/>
          <a:p>
            <a:pPr marL="0" indent="0">
              <a:buFont typeface="Monotype Sorts" pitchFamily="2" charset="2"/>
              <a:buNone/>
            </a:pPr>
            <a:r>
              <a:rPr lang="en-US" altLang="en-US" sz="2400" dirty="0" smtClean="0"/>
              <a:t>This problem builds a foundation for future more interesting and realistic applications:</a:t>
            </a:r>
          </a:p>
          <a:p>
            <a:pPr marL="0" indent="0">
              <a:buFont typeface="Monotype Sorts" pitchFamily="2" charset="2"/>
              <a:buNone/>
            </a:pPr>
            <a:endParaRPr lang="en-US" altLang="en-US" sz="2400" dirty="0" smtClean="0"/>
          </a:p>
          <a:p>
            <a:pPr marL="0" indent="0">
              <a:buFont typeface="Monotype Sorts" pitchFamily="2" charset="2"/>
              <a:buNone/>
            </a:pPr>
            <a:r>
              <a:rPr lang="en-US" altLang="en-US" sz="2400" dirty="0" smtClean="0"/>
              <a:t>See Exercise 20.15.</a:t>
            </a:r>
          </a:p>
        </p:txBody>
      </p:sp>
      <p:pic>
        <p:nvPicPr>
          <p:cNvPr id="47110"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9045" y="2776115"/>
            <a:ext cx="5146675" cy="3087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68712" y="1739180"/>
            <a:ext cx="5204647" cy="830997"/>
          </a:xfrm>
          <a:prstGeom prst="rect">
            <a:avLst/>
          </a:prstGeom>
        </p:spPr>
        <p:txBody>
          <a:bodyPr wrap="square">
            <a:spAutoFit/>
          </a:bodyPr>
          <a:lstStyle/>
          <a:p>
            <a:r>
              <a:rPr lang="en-US" dirty="0"/>
              <a:t>https://</a:t>
            </a:r>
            <a:r>
              <a:rPr lang="en-US" dirty="0" smtClean="0"/>
              <a:t>liveexample.pearsoncmg.com/dsanimation/24Point.html</a:t>
            </a:r>
            <a:endParaRPr lang="en-US" dirty="0"/>
          </a:p>
        </p:txBody>
      </p:sp>
      <p:sp>
        <p:nvSpPr>
          <p:cNvPr id="9" name="AutoShape 8">
            <a:hlinkClick r:id="rId4" highlightClick="1"/>
          </p:cNvPr>
          <p:cNvSpPr>
            <a:spLocks noChangeArrowheads="1"/>
          </p:cNvSpPr>
          <p:nvPr/>
        </p:nvSpPr>
        <p:spPr bwMode="auto">
          <a:xfrm>
            <a:off x="6799490" y="2353660"/>
            <a:ext cx="468312" cy="576262"/>
          </a:xfrm>
          <a:prstGeom prst="actionButtonDocumen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E6163-61F9-49E9-A275-654333BB8D10}" type="slidenum">
              <a:rPr lang="en-US" altLang="en-US" sz="1400" smtClean="0"/>
              <a:pPr/>
              <a:t>45</a:t>
            </a:fld>
            <a:endParaRPr lang="en-US" altLang="en-US" sz="1400" smtClean="0"/>
          </a:p>
        </p:txBody>
      </p:sp>
      <p:sp>
        <p:nvSpPr>
          <p:cNvPr id="50179" name="Rectangle 2"/>
          <p:cNvSpPr>
            <a:spLocks noGrp="1" noChangeArrowheads="1"/>
          </p:cNvSpPr>
          <p:nvPr>
            <p:ph type="title"/>
          </p:nvPr>
        </p:nvSpPr>
        <p:spPr>
          <a:xfrm>
            <a:off x="609600" y="381000"/>
            <a:ext cx="7772400" cy="533400"/>
          </a:xfrm>
        </p:spPr>
        <p:txBody>
          <a:bodyPr/>
          <a:lstStyle/>
          <a:p>
            <a:r>
              <a:rPr lang="en-US" altLang="en-US" sz="4100" smtClean="0"/>
              <a:t>Copying Arrays</a:t>
            </a:r>
            <a:endParaRPr lang="en-US" altLang="en-US" sz="4100" smtClean="0">
              <a:solidFill>
                <a:schemeClr val="tx1"/>
              </a:solidFill>
              <a:latin typeface="Book Antiqua" pitchFamily="18" charset="0"/>
              <a:hlinkClick r:id="rId2" action="ppaction://program"/>
            </a:endParaRPr>
          </a:p>
        </p:txBody>
      </p:sp>
      <p:sp>
        <p:nvSpPr>
          <p:cNvPr id="50180" name="Rectangle 3"/>
          <p:cNvSpPr>
            <a:spLocks noGrp="1" noChangeArrowheads="1"/>
          </p:cNvSpPr>
          <p:nvPr>
            <p:ph type="body" idx="1"/>
          </p:nvPr>
        </p:nvSpPr>
        <p:spPr>
          <a:xfrm>
            <a:off x="269875" y="1047750"/>
            <a:ext cx="8604250" cy="2247900"/>
          </a:xfrm>
        </p:spPr>
        <p:txBody>
          <a:bodyPr/>
          <a:lstStyle/>
          <a:p>
            <a:pPr marL="0" indent="0">
              <a:lnSpc>
                <a:spcPct val="90000"/>
              </a:lnSpc>
              <a:buFont typeface="Monotype Sorts" pitchFamily="2" charset="2"/>
              <a:buNone/>
            </a:pPr>
            <a:r>
              <a:rPr lang="en-US" altLang="en-US" sz="2300" smtClean="0">
                <a:cs typeface="Courier New" pitchFamily="49" charset="0"/>
              </a:rPr>
              <a:t>Often, in a program, you need to duplicate an array or a part of an array. In such cases you could attempt to use the assignment statement (=), as follows:</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 </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list2 = list1;</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 </a:t>
            </a:r>
            <a:endParaRPr lang="en-US" altLang="en-US" sz="2300" smtClean="0">
              <a:cs typeface="Times New Roman" pitchFamily="18" charset="0"/>
            </a:endParaRPr>
          </a:p>
        </p:txBody>
      </p:sp>
      <p:pic>
        <p:nvPicPr>
          <p:cNvPr id="50181"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4050" y="3006725"/>
            <a:ext cx="8369300" cy="340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5BA22-607A-4E47-AEA0-BFA3D5512827}" type="slidenum">
              <a:rPr lang="en-US" altLang="en-US" sz="1400" smtClean="0"/>
              <a:pPr/>
              <a:t>46</a:t>
            </a:fld>
            <a:endParaRPr lang="en-US" altLang="en-US" sz="1400" smtClean="0"/>
          </a:p>
        </p:txBody>
      </p:sp>
      <p:sp>
        <p:nvSpPr>
          <p:cNvPr id="51203" name="Rectangle 2"/>
          <p:cNvSpPr>
            <a:spLocks noGrp="1" noChangeArrowheads="1"/>
          </p:cNvSpPr>
          <p:nvPr>
            <p:ph type="title"/>
          </p:nvPr>
        </p:nvSpPr>
        <p:spPr>
          <a:xfrm>
            <a:off x="685800" y="0"/>
            <a:ext cx="7772400" cy="1428750"/>
          </a:xfrm>
          <a:noFill/>
        </p:spPr>
        <p:txBody>
          <a:bodyPr/>
          <a:lstStyle/>
          <a:p>
            <a:r>
              <a:rPr lang="en-US" altLang="en-US" smtClean="0"/>
              <a:t>Copying Arrays</a:t>
            </a:r>
          </a:p>
        </p:txBody>
      </p:sp>
      <p:sp>
        <p:nvSpPr>
          <p:cNvPr id="51204" name="Rectangle 3"/>
          <p:cNvSpPr>
            <a:spLocks noGrp="1" noChangeArrowheads="1"/>
          </p:cNvSpPr>
          <p:nvPr>
            <p:ph type="body" idx="1"/>
          </p:nvPr>
        </p:nvSpPr>
        <p:spPr>
          <a:xfrm>
            <a:off x="381000" y="1371600"/>
            <a:ext cx="8458200" cy="4114800"/>
          </a:xfrm>
          <a:noFill/>
        </p:spPr>
        <p:txBody>
          <a:bodyPr/>
          <a:lstStyle/>
          <a:p>
            <a:pPr>
              <a:buFont typeface="Monotype Sorts" pitchFamily="2" charset="2"/>
              <a:buNone/>
            </a:pPr>
            <a:r>
              <a:rPr lang="en-US" altLang="en-US" sz="3000" smtClean="0"/>
              <a:t>Using a loop:</a:t>
            </a:r>
            <a:endParaRPr lang="en-US" altLang="en-US" smtClean="0"/>
          </a:p>
          <a:p>
            <a:pPr>
              <a:spcBef>
                <a:spcPct val="50000"/>
              </a:spcBef>
              <a:buFont typeface="Monotype Sorts" pitchFamily="2" charset="2"/>
              <a:buNone/>
            </a:pPr>
            <a:r>
              <a:rPr lang="en-US" altLang="en-US" sz="2400" b="1" smtClean="0">
                <a:latin typeface="Courier New" pitchFamily="49" charset="0"/>
              </a:rPr>
              <a:t>int[] sourceArray = {2, 3, 1, 5, 10};</a:t>
            </a:r>
          </a:p>
          <a:p>
            <a:pPr>
              <a:buFont typeface="Monotype Sorts" pitchFamily="2" charset="2"/>
              <a:buNone/>
            </a:pPr>
            <a:r>
              <a:rPr lang="en-US" altLang="en-US" sz="2400" b="1" smtClean="0">
                <a:latin typeface="Courier New" pitchFamily="49" charset="0"/>
              </a:rPr>
              <a:t>int[] targetArray = new int[sourceArray.length];</a:t>
            </a:r>
          </a:p>
          <a:p>
            <a:pPr>
              <a:buFont typeface="Monotype Sorts" pitchFamily="2" charset="2"/>
              <a:buNone/>
            </a:pPr>
            <a:endParaRPr lang="en-US" altLang="en-US" sz="2400" b="1" smtClean="0">
              <a:latin typeface="Courier New" pitchFamily="49" charset="0"/>
            </a:endParaRPr>
          </a:p>
          <a:p>
            <a:pPr>
              <a:buFont typeface="Monotype Sorts" pitchFamily="2" charset="2"/>
              <a:buNone/>
            </a:pPr>
            <a:r>
              <a:rPr lang="en-US" altLang="en-US" sz="2400" b="1" smtClean="0">
                <a:latin typeface="Courier New" pitchFamily="49" charset="0"/>
              </a:rPr>
              <a:t>for (int i = 0; i &lt; sourceArrays.length; i++)</a:t>
            </a:r>
          </a:p>
          <a:p>
            <a:pPr>
              <a:buFont typeface="Monotype Sorts" pitchFamily="2" charset="2"/>
              <a:buNone/>
            </a:pPr>
            <a:r>
              <a:rPr lang="en-US" altLang="en-US" sz="2400" b="1" smtClean="0">
                <a:latin typeface="Courier New" pitchFamily="49" charset="0"/>
              </a:rPr>
              <a:t>   targetArray[i] = sourceArray[i];</a:t>
            </a:r>
          </a:p>
          <a:p>
            <a:pPr algn="just">
              <a:buFont typeface="Monotype Sort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6CF9AC-A5A4-47FE-A474-340DD0B46389}" type="slidenum">
              <a:rPr lang="en-US" altLang="en-US" sz="1400" smtClean="0"/>
              <a:pPr/>
              <a:t>47</a:t>
            </a:fld>
            <a:endParaRPr lang="en-US" altLang="en-US" sz="1400" smtClean="0"/>
          </a:p>
        </p:txBody>
      </p:sp>
      <p:sp>
        <p:nvSpPr>
          <p:cNvPr id="52227" name="Rectangle 2"/>
          <p:cNvSpPr>
            <a:spLocks noGrp="1" noChangeArrowheads="1"/>
          </p:cNvSpPr>
          <p:nvPr>
            <p:ph type="title"/>
          </p:nvPr>
        </p:nvSpPr>
        <p:spPr>
          <a:xfrm>
            <a:off x="685800" y="0"/>
            <a:ext cx="7772400" cy="1428750"/>
          </a:xfrm>
          <a:noFill/>
        </p:spPr>
        <p:txBody>
          <a:bodyPr/>
          <a:lstStyle/>
          <a:p>
            <a:r>
              <a:rPr lang="en-US" altLang="en-US" smtClean="0"/>
              <a:t>The </a:t>
            </a:r>
            <a:r>
              <a:rPr lang="en-US" altLang="en-US" sz="4200" smtClean="0">
                <a:latin typeface="Courier New" pitchFamily="49" charset="0"/>
              </a:rPr>
              <a:t>arraycopy</a:t>
            </a:r>
            <a:r>
              <a:rPr lang="en-US" altLang="en-US" smtClean="0"/>
              <a:t> Utility</a:t>
            </a:r>
          </a:p>
        </p:txBody>
      </p:sp>
      <p:sp>
        <p:nvSpPr>
          <p:cNvPr id="52228" name="Rectangle 3"/>
          <p:cNvSpPr>
            <a:spLocks noGrp="1" noChangeArrowheads="1"/>
          </p:cNvSpPr>
          <p:nvPr>
            <p:ph type="body" idx="1"/>
          </p:nvPr>
        </p:nvSpPr>
        <p:spPr>
          <a:xfrm>
            <a:off x="838200" y="1371600"/>
            <a:ext cx="7772400" cy="4114800"/>
          </a:xfrm>
          <a:noFill/>
        </p:spPr>
        <p:txBody>
          <a:bodyPr/>
          <a:lstStyle/>
          <a:p>
            <a:pPr>
              <a:buFont typeface="Monotype Sorts" pitchFamily="2" charset="2"/>
              <a:buNone/>
            </a:pPr>
            <a:r>
              <a:rPr lang="en-US" altLang="en-US" sz="2800" b="1" smtClean="0">
                <a:latin typeface="Courier New" pitchFamily="49" charset="0"/>
              </a:rPr>
              <a:t>arraycopy(sourceArray, src_pos, targetArray, tar_pos, length);</a:t>
            </a:r>
            <a:endParaRPr lang="en-US" altLang="en-US" sz="2600" b="1" smtClean="0">
              <a:latin typeface="Book Antiqua" pitchFamily="18" charset="0"/>
            </a:endParaRPr>
          </a:p>
          <a:p>
            <a:pPr algn="just">
              <a:buFont typeface="Monotype Sorts" pitchFamily="2" charset="2"/>
              <a:buNone/>
            </a:pPr>
            <a:endParaRPr lang="en-US" altLang="en-US" sz="2400" smtClean="0"/>
          </a:p>
          <a:p>
            <a:pPr algn="just">
              <a:spcBef>
                <a:spcPct val="0"/>
              </a:spcBef>
              <a:buFont typeface="Monotype Sorts" pitchFamily="2" charset="2"/>
              <a:buNone/>
            </a:pPr>
            <a:r>
              <a:rPr lang="en-US" altLang="en-US" sz="2800" smtClean="0"/>
              <a:t>Example:</a:t>
            </a:r>
            <a:endParaRPr lang="en-US" altLang="en-US" sz="2400" smtClean="0"/>
          </a:p>
          <a:p>
            <a:pPr>
              <a:buFont typeface="Monotype Sorts" pitchFamily="2" charset="2"/>
              <a:buNone/>
            </a:pPr>
            <a:r>
              <a:rPr lang="en-US" altLang="en-US" sz="2600" b="1" smtClean="0">
                <a:latin typeface="Courier New" pitchFamily="49" charset="0"/>
              </a:rPr>
              <a:t>System.arraycopy(sourceArray, 0, targetArray, 0, sourceArray.length);</a:t>
            </a:r>
            <a:r>
              <a:rPr lang="en-US" altLang="en-US" sz="2400" b="1" smtClean="0">
                <a:latin typeface="Courier New" pitchFamily="49"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96D48E-62B4-42C8-8E96-DBF140935BB5}" type="slidenum">
              <a:rPr lang="en-US" altLang="en-US" sz="1400" smtClean="0"/>
              <a:pPr/>
              <a:t>48</a:t>
            </a:fld>
            <a:endParaRPr lang="en-US" altLang="en-US" sz="1400" smtClean="0"/>
          </a:p>
        </p:txBody>
      </p:sp>
      <p:sp>
        <p:nvSpPr>
          <p:cNvPr id="53251" name="Rectangle 2"/>
          <p:cNvSpPr>
            <a:spLocks noGrp="1" noChangeArrowheads="1"/>
          </p:cNvSpPr>
          <p:nvPr>
            <p:ph type="title"/>
          </p:nvPr>
        </p:nvSpPr>
        <p:spPr>
          <a:xfrm>
            <a:off x="609600" y="228600"/>
            <a:ext cx="7772400" cy="838200"/>
          </a:xfrm>
        </p:spPr>
        <p:txBody>
          <a:bodyPr/>
          <a:lstStyle/>
          <a:p>
            <a:r>
              <a:rPr lang="en-US" altLang="en-US" smtClean="0"/>
              <a:t>Passing Arrays to Methods</a:t>
            </a:r>
            <a:endParaRPr lang="en-US" altLang="en-US" smtClean="0">
              <a:solidFill>
                <a:schemeClr val="tx1"/>
              </a:solidFill>
              <a:latin typeface="Book Antiqua" pitchFamily="18" charset="0"/>
              <a:hlinkClick r:id="rId2" action="ppaction://program"/>
            </a:endParaRPr>
          </a:p>
        </p:txBody>
      </p:sp>
      <p:sp>
        <p:nvSpPr>
          <p:cNvPr id="53252" name="Rectangle 3"/>
          <p:cNvSpPr>
            <a:spLocks noGrp="1" noChangeArrowheads="1"/>
          </p:cNvSpPr>
          <p:nvPr>
            <p:ph type="body" idx="1"/>
          </p:nvPr>
        </p:nvSpPr>
        <p:spPr>
          <a:xfrm>
            <a:off x="304800" y="1143000"/>
            <a:ext cx="6400800" cy="1676400"/>
          </a:xfrm>
        </p:spPr>
        <p:txBody>
          <a:bodyPr/>
          <a:lstStyle/>
          <a:p>
            <a:pPr marL="0" indent="0">
              <a:lnSpc>
                <a:spcPct val="90000"/>
              </a:lnSpc>
              <a:buFont typeface="Monotype Sorts" pitchFamily="2" charset="2"/>
              <a:buNone/>
            </a:pPr>
            <a:r>
              <a:rPr lang="en-US" altLang="en-US" sz="1800" b="1" smtClean="0">
                <a:latin typeface="Courier New" pitchFamily="49" charset="0"/>
                <a:cs typeface="Courier New" pitchFamily="49" charset="0"/>
              </a:rPr>
              <a:t>public static void printArray(int[] array)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for (int i = 0; i &lt; array.length; i++)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System.out.print(array[i] + "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a:t>
            </a:r>
            <a:r>
              <a:rPr lang="en-US" altLang="en-US" sz="1800" b="1" smtClean="0"/>
              <a:t> </a:t>
            </a:r>
          </a:p>
        </p:txBody>
      </p:sp>
      <p:sp>
        <p:nvSpPr>
          <p:cNvPr id="53253" name="Rectangle 6"/>
          <p:cNvSpPr>
            <a:spLocks noChangeArrowheads="1"/>
          </p:cNvSpPr>
          <p:nvPr/>
        </p:nvSpPr>
        <p:spPr bwMode="auto">
          <a:xfrm>
            <a:off x="1371600" y="3124200"/>
            <a:ext cx="6934200"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b="1">
              <a:latin typeface="Courier New" pitchFamily="49" charset="0"/>
              <a:cs typeface="Courier New" pitchFamily="49" charset="0"/>
            </a:endParaRP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int[] list = {3, 1, 2, 6, 4, 2};</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printArray(list);</a:t>
            </a:r>
          </a:p>
        </p:txBody>
      </p:sp>
      <p:sp>
        <p:nvSpPr>
          <p:cNvPr id="53254" name="Line 7"/>
          <p:cNvSpPr>
            <a:spLocks noChangeShapeType="1"/>
          </p:cNvSpPr>
          <p:nvPr/>
        </p:nvSpPr>
        <p:spPr bwMode="auto">
          <a:xfrm flipV="1">
            <a:off x="3276600" y="1447800"/>
            <a:ext cx="2286000" cy="26670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Rectangle 11"/>
          <p:cNvSpPr>
            <a:spLocks noChangeArrowheads="1"/>
          </p:cNvSpPr>
          <p:nvPr/>
        </p:nvSpPr>
        <p:spPr bwMode="auto">
          <a:xfrm>
            <a:off x="2438400" y="4724400"/>
            <a:ext cx="6934200"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printArray(new int[]{3, 1, 2, 6, 4, 2});</a:t>
            </a:r>
          </a:p>
        </p:txBody>
      </p:sp>
      <p:sp>
        <p:nvSpPr>
          <p:cNvPr id="53256" name="Line 12"/>
          <p:cNvSpPr>
            <a:spLocks noChangeShapeType="1"/>
          </p:cNvSpPr>
          <p:nvPr/>
        </p:nvSpPr>
        <p:spPr bwMode="auto">
          <a:xfrm flipH="1" flipV="1">
            <a:off x="5715000" y="1447800"/>
            <a:ext cx="609600" cy="35052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4"/>
          <p:cNvSpPr>
            <a:spLocks noChangeShapeType="1"/>
          </p:cNvSpPr>
          <p:nvPr/>
        </p:nvSpPr>
        <p:spPr bwMode="auto">
          <a:xfrm flipH="1" flipV="1">
            <a:off x="5943600" y="5410200"/>
            <a:ext cx="0" cy="2286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5"/>
          <p:cNvSpPr>
            <a:spLocks noChangeShapeType="1"/>
          </p:cNvSpPr>
          <p:nvPr/>
        </p:nvSpPr>
        <p:spPr bwMode="auto">
          <a:xfrm>
            <a:off x="4038600" y="5410200"/>
            <a:ext cx="3581400" cy="0"/>
          </a:xfrm>
          <a:prstGeom prst="line">
            <a:avLst/>
          </a:prstGeom>
          <a:noFill/>
          <a:ln w="12700">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Rectangle 16"/>
          <p:cNvSpPr>
            <a:spLocks noChangeArrowheads="1"/>
          </p:cNvSpPr>
          <p:nvPr/>
        </p:nvSpPr>
        <p:spPr bwMode="auto">
          <a:xfrm>
            <a:off x="4800600" y="5715000"/>
            <a:ext cx="2362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Anonymous array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4ACDD-F7A6-4403-8253-38349C309124}" type="slidenum">
              <a:rPr lang="en-US" altLang="en-US" sz="1400" smtClean="0"/>
              <a:pPr/>
              <a:t>49</a:t>
            </a:fld>
            <a:endParaRPr lang="en-US" altLang="en-US" sz="1400" smtClean="0"/>
          </a:p>
        </p:txBody>
      </p:sp>
      <p:sp>
        <p:nvSpPr>
          <p:cNvPr id="54275" name="Rectangle 2"/>
          <p:cNvSpPr>
            <a:spLocks noGrp="1" noChangeArrowheads="1"/>
          </p:cNvSpPr>
          <p:nvPr>
            <p:ph type="title"/>
          </p:nvPr>
        </p:nvSpPr>
        <p:spPr>
          <a:xfrm>
            <a:off x="228600" y="228600"/>
            <a:ext cx="8915400" cy="762000"/>
          </a:xfrm>
          <a:noFill/>
        </p:spPr>
        <p:txBody>
          <a:bodyPr/>
          <a:lstStyle/>
          <a:p>
            <a:r>
              <a:rPr lang="en-US" altLang="en-US" sz="4800" smtClean="0">
                <a:cs typeface="Times New Roman" pitchFamily="18" charset="0"/>
              </a:rPr>
              <a:t>Anonymous Array</a:t>
            </a:r>
            <a:endParaRPr lang="en-US" altLang="en-US" sz="4000" smtClean="0"/>
          </a:p>
        </p:txBody>
      </p:sp>
      <p:sp>
        <p:nvSpPr>
          <p:cNvPr id="54276" name="Rectangle 3"/>
          <p:cNvSpPr>
            <a:spLocks noGrp="1" noChangeArrowheads="1"/>
          </p:cNvSpPr>
          <p:nvPr>
            <p:ph type="body" idx="1"/>
          </p:nvPr>
        </p:nvSpPr>
        <p:spPr>
          <a:xfrm>
            <a:off x="228600" y="1219200"/>
            <a:ext cx="8763000" cy="4495800"/>
          </a:xfrm>
          <a:noFill/>
        </p:spPr>
        <p:txBody>
          <a:bodyPr/>
          <a:lstStyle/>
          <a:p>
            <a:pPr marL="114300" lvl="1" indent="0">
              <a:spcBef>
                <a:spcPct val="50000"/>
              </a:spcBef>
              <a:buFontTx/>
              <a:buNone/>
            </a:pPr>
            <a:r>
              <a:rPr lang="en-US" altLang="en-US" sz="3200" smtClean="0"/>
              <a:t>The statement </a:t>
            </a:r>
          </a:p>
          <a:p>
            <a:pPr lvl="2">
              <a:spcBef>
                <a:spcPct val="50000"/>
              </a:spcBef>
              <a:buFont typeface="Monotype Sorts" pitchFamily="2" charset="2"/>
              <a:buNone/>
            </a:pPr>
            <a:r>
              <a:rPr lang="en-US" altLang="en-US" sz="2800" smtClean="0"/>
              <a:t>printArray(new int[]{3, 1, 2, 6, 4, 2}); </a:t>
            </a:r>
          </a:p>
          <a:p>
            <a:pPr marL="114300" lvl="1" indent="0">
              <a:spcBef>
                <a:spcPct val="50000"/>
              </a:spcBef>
              <a:buFontTx/>
              <a:buNone/>
            </a:pPr>
            <a:r>
              <a:rPr lang="en-US" altLang="en-US" sz="3200" smtClean="0"/>
              <a:t>creates an array using the following syntax: </a:t>
            </a:r>
          </a:p>
          <a:p>
            <a:pPr lvl="2">
              <a:spcBef>
                <a:spcPct val="50000"/>
              </a:spcBef>
              <a:buFont typeface="Monotype Sorts" pitchFamily="2" charset="2"/>
              <a:buNone/>
            </a:pPr>
            <a:r>
              <a:rPr lang="en-US" altLang="en-US" sz="2800" smtClean="0"/>
              <a:t>new dataType[]{literal0, literal1, ..., literalk};</a:t>
            </a:r>
          </a:p>
          <a:p>
            <a:pPr marL="114300" lvl="1" indent="0">
              <a:spcBef>
                <a:spcPct val="50000"/>
              </a:spcBef>
              <a:buFontTx/>
              <a:buNone/>
            </a:pPr>
            <a:r>
              <a:rPr lang="en-US" altLang="en-US" sz="3200" smtClean="0"/>
              <a:t>There is no explicit reference variable for the array. Such array is called an </a:t>
            </a:r>
            <a:r>
              <a:rPr lang="en-US" altLang="en-US" sz="3200" i="1" smtClean="0"/>
              <a:t>anonymous array</a:t>
            </a:r>
            <a:r>
              <a:rPr lang="en-US" altLang="en-US" sz="320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7506-55EB-4750-B5A6-9F8D3D6224D2}" type="slidenum">
              <a:rPr lang="en-US" altLang="en-US" sz="1400" smtClean="0"/>
              <a:pPr/>
              <a:t>5</a:t>
            </a:fld>
            <a:endParaRPr lang="en-US" altLang="en-US" sz="1400" smtClean="0"/>
          </a:p>
        </p:txBody>
      </p:sp>
      <p:sp>
        <p:nvSpPr>
          <p:cNvPr id="7171" name="Rectangle 2"/>
          <p:cNvSpPr>
            <a:spLocks noGrp="1" noChangeArrowheads="1"/>
          </p:cNvSpPr>
          <p:nvPr>
            <p:ph type="title"/>
          </p:nvPr>
        </p:nvSpPr>
        <p:spPr>
          <a:xfrm>
            <a:off x="685800" y="304800"/>
            <a:ext cx="7772400" cy="838200"/>
          </a:xfrm>
          <a:noFill/>
        </p:spPr>
        <p:txBody>
          <a:bodyPr/>
          <a:lstStyle/>
          <a:p>
            <a:r>
              <a:rPr lang="en-US" altLang="en-US" smtClean="0"/>
              <a:t>Declaring Array Variables</a:t>
            </a:r>
          </a:p>
        </p:txBody>
      </p:sp>
      <p:sp>
        <p:nvSpPr>
          <p:cNvPr id="7172" name="Rectangle 3"/>
          <p:cNvSpPr>
            <a:spLocks noGrp="1" noChangeArrowheads="1"/>
          </p:cNvSpPr>
          <p:nvPr>
            <p:ph type="body" idx="1"/>
          </p:nvPr>
        </p:nvSpPr>
        <p:spPr>
          <a:xfrm>
            <a:off x="609600" y="1371600"/>
            <a:ext cx="7696200" cy="4724400"/>
          </a:xfrm>
          <a:noFill/>
        </p:spPr>
        <p:txBody>
          <a:bodyPr/>
          <a:lstStyle/>
          <a:p>
            <a:r>
              <a:rPr lang="en-US" altLang="en-US" sz="2600" smtClean="0">
                <a:latin typeface="Courier New" pitchFamily="49" charset="0"/>
              </a:rPr>
              <a:t>datatype[] arrayRefVar;</a:t>
            </a:r>
            <a:endParaRPr lang="en-US" altLang="en-US" sz="2400" smtClean="0">
              <a:latin typeface="Courier New" pitchFamily="49" charset="0"/>
            </a:endParaRPr>
          </a:p>
          <a:p>
            <a:pPr>
              <a:spcBef>
                <a:spcPct val="50000"/>
              </a:spcBef>
              <a:buFont typeface="Monotype Sorts" pitchFamily="2" charset="2"/>
              <a:buNone/>
            </a:pPr>
            <a:r>
              <a:rPr lang="en-US" altLang="en-US" sz="2800" smtClean="0"/>
              <a:t>	</a:t>
            </a:r>
            <a:r>
              <a:rPr lang="en-US" altLang="en-US" sz="2600" smtClean="0"/>
              <a:t>Example: </a:t>
            </a:r>
          </a:p>
          <a:p>
            <a:pPr>
              <a:spcBef>
                <a:spcPct val="50000"/>
              </a:spcBef>
              <a:buFont typeface="Monotype Sorts" pitchFamily="2" charset="2"/>
              <a:buNone/>
            </a:pPr>
            <a:r>
              <a:rPr lang="en-US" altLang="en-US" sz="2600" smtClean="0"/>
              <a:t>    </a:t>
            </a:r>
            <a:r>
              <a:rPr lang="en-US" altLang="en-US" sz="2400" smtClean="0">
                <a:latin typeface="Courier New" pitchFamily="49" charset="0"/>
              </a:rPr>
              <a:t>double[] myList;</a:t>
            </a:r>
            <a:endParaRPr lang="en-US" altLang="en-US" sz="2400" smtClean="0"/>
          </a:p>
          <a:p>
            <a:pPr>
              <a:buFont typeface="Monotype Sorts" pitchFamily="2" charset="2"/>
              <a:buNone/>
            </a:pPr>
            <a:endParaRPr lang="en-US" altLang="en-US" sz="2800" smtClean="0">
              <a:latin typeface="Courier New" pitchFamily="49" charset="0"/>
            </a:endParaRPr>
          </a:p>
          <a:p>
            <a:r>
              <a:rPr lang="en-US" altLang="en-US" sz="2600" smtClean="0">
                <a:latin typeface="Courier New" pitchFamily="49" charset="0"/>
              </a:rPr>
              <a:t>datatype arrayRefVar[]; </a:t>
            </a:r>
            <a:r>
              <a:rPr lang="en-US" altLang="en-US" sz="2600" u="sng" smtClean="0">
                <a:solidFill>
                  <a:srgbClr val="FF6600"/>
                </a:solidFill>
                <a:cs typeface="Courier New" pitchFamily="49" charset="0"/>
              </a:rPr>
              <a:t>// This style is allowed, but not preferred</a:t>
            </a:r>
            <a:endParaRPr lang="en-US" altLang="en-US" sz="2400" smtClean="0">
              <a:solidFill>
                <a:srgbClr val="FF6600"/>
              </a:solidFill>
            </a:endParaRPr>
          </a:p>
          <a:p>
            <a:pPr algn="just">
              <a:spcBef>
                <a:spcPct val="50000"/>
              </a:spcBef>
              <a:buFont typeface="Monotype Sorts" pitchFamily="2" charset="2"/>
              <a:buNone/>
            </a:pPr>
            <a:r>
              <a:rPr lang="en-US" altLang="en-US" sz="2800" smtClean="0"/>
              <a:t>	</a:t>
            </a:r>
            <a:r>
              <a:rPr lang="en-US" altLang="en-US" sz="2600" smtClean="0"/>
              <a:t>Example: </a:t>
            </a:r>
          </a:p>
          <a:p>
            <a:pPr algn="just">
              <a:spcBef>
                <a:spcPct val="50000"/>
              </a:spcBef>
              <a:buFont typeface="Monotype Sorts" pitchFamily="2" charset="2"/>
              <a:buNone/>
            </a:pPr>
            <a:r>
              <a:rPr lang="en-US" altLang="en-US" sz="2600" smtClean="0"/>
              <a:t>    </a:t>
            </a:r>
            <a:r>
              <a:rPr lang="en-US" altLang="en-US" sz="2400" smtClean="0">
                <a:latin typeface="Courier New" pitchFamily="49" charset="0"/>
              </a:rPr>
              <a:t>double myList[];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498C7E-E887-4A9E-BBCF-0D2B208F6CEB}" type="slidenum">
              <a:rPr lang="en-US" altLang="en-US" sz="1400" smtClean="0"/>
              <a:pPr/>
              <a:t>50</a:t>
            </a:fld>
            <a:endParaRPr lang="en-US" altLang="en-US" sz="1400" smtClean="0"/>
          </a:p>
        </p:txBody>
      </p:sp>
      <p:sp>
        <p:nvSpPr>
          <p:cNvPr id="55299" name="Rectangle 2"/>
          <p:cNvSpPr>
            <a:spLocks noGrp="1" noChangeArrowheads="1"/>
          </p:cNvSpPr>
          <p:nvPr>
            <p:ph type="title"/>
          </p:nvPr>
        </p:nvSpPr>
        <p:spPr>
          <a:xfrm>
            <a:off x="609600" y="228600"/>
            <a:ext cx="7772400" cy="838200"/>
          </a:xfrm>
        </p:spPr>
        <p:txBody>
          <a:bodyPr/>
          <a:lstStyle/>
          <a:p>
            <a:r>
              <a:rPr lang="en-US" altLang="en-US" smtClean="0"/>
              <a:t>Pass By Value</a:t>
            </a:r>
            <a:endParaRPr lang="en-US" altLang="en-US" smtClean="0">
              <a:solidFill>
                <a:schemeClr val="tx1"/>
              </a:solidFill>
              <a:latin typeface="Book Antiqua" pitchFamily="18" charset="0"/>
              <a:hlinkClick r:id="rId2" action="ppaction://program"/>
            </a:endParaRPr>
          </a:p>
        </p:txBody>
      </p:sp>
      <p:sp>
        <p:nvSpPr>
          <p:cNvPr id="55300" name="Rectangle 3"/>
          <p:cNvSpPr>
            <a:spLocks noGrp="1" noChangeArrowheads="1"/>
          </p:cNvSpPr>
          <p:nvPr>
            <p:ph type="body" idx="1"/>
          </p:nvPr>
        </p:nvSpPr>
        <p:spPr>
          <a:xfrm>
            <a:off x="304800" y="1143000"/>
            <a:ext cx="8686800" cy="5334000"/>
          </a:xfrm>
        </p:spPr>
        <p:txBody>
          <a:bodyPr/>
          <a:lstStyle/>
          <a:p>
            <a:pPr marL="0" indent="0">
              <a:lnSpc>
                <a:spcPct val="90000"/>
              </a:lnSpc>
              <a:buFont typeface="Monotype Sorts" pitchFamily="2" charset="2"/>
              <a:buNone/>
            </a:pPr>
            <a:r>
              <a:rPr lang="en-US" altLang="en-US" sz="2600" smtClean="0">
                <a:cs typeface="Times New Roman" pitchFamily="18" charset="0"/>
              </a:rPr>
              <a:t>Java uses </a:t>
            </a:r>
            <a:r>
              <a:rPr lang="en-US" altLang="en-US" sz="2600" i="1" smtClean="0">
                <a:cs typeface="Times New Roman" pitchFamily="18" charset="0"/>
              </a:rPr>
              <a:t>pass by value</a:t>
            </a:r>
            <a:r>
              <a:rPr lang="en-US" altLang="en-US" sz="2600" smtClean="0">
                <a:cs typeface="Times New Roman" pitchFamily="18" charset="0"/>
              </a:rPr>
              <a:t> to pass arguments to a method. There are important differences between passing a value of variables of primitive data types and passing arrays.</a:t>
            </a:r>
          </a:p>
          <a:p>
            <a:pPr marL="0" indent="0">
              <a:lnSpc>
                <a:spcPct val="90000"/>
              </a:lnSpc>
              <a:buFont typeface="Monotype Sorts" pitchFamily="2" charset="2"/>
              <a:buNone/>
            </a:pPr>
            <a:endParaRPr lang="en-US" altLang="en-US" sz="2600" smtClean="0">
              <a:cs typeface="Times New Roman" pitchFamily="18" charset="0"/>
            </a:endParaRPr>
          </a:p>
          <a:p>
            <a:pPr marL="0" indent="0">
              <a:lnSpc>
                <a:spcPct val="90000"/>
              </a:lnSpc>
            </a:pPr>
            <a:r>
              <a:rPr lang="en-US" altLang="en-US" sz="2600" smtClean="0">
                <a:cs typeface="Times New Roman" pitchFamily="18" charset="0"/>
              </a:rPr>
              <a:t> For a parameter of a primitive type value, the actual value is passed. Changing the value of the local parameter inside the method does not affect the value of the variable outside the method.</a:t>
            </a:r>
          </a:p>
          <a:p>
            <a:pPr marL="0" indent="0">
              <a:lnSpc>
                <a:spcPct val="90000"/>
              </a:lnSpc>
            </a:pPr>
            <a:endParaRPr lang="en-US" altLang="en-US" sz="2600" smtClean="0">
              <a:cs typeface="Times New Roman" pitchFamily="18" charset="0"/>
            </a:endParaRPr>
          </a:p>
          <a:p>
            <a:pPr marL="0" indent="0">
              <a:lnSpc>
                <a:spcPct val="90000"/>
              </a:lnSpc>
            </a:pPr>
            <a:r>
              <a:rPr lang="en-US" altLang="en-US" sz="2600" smtClean="0">
                <a:cs typeface="Times New Roman" pitchFamily="18" charset="0"/>
              </a:rPr>
              <a:t> 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sz="26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EACE92-0937-442B-8CFC-05444B29BA8F}" type="slidenum">
              <a:rPr lang="en-US" altLang="en-US" sz="1400" smtClean="0"/>
              <a:pPr/>
              <a:t>51</a:t>
            </a:fld>
            <a:endParaRPr lang="en-US" altLang="en-US" sz="1400" smtClean="0"/>
          </a:p>
        </p:txBody>
      </p:sp>
      <p:sp>
        <p:nvSpPr>
          <p:cNvPr id="56323" name="Rectangle 3"/>
          <p:cNvSpPr>
            <a:spLocks noGrp="1" noChangeArrowheads="1"/>
          </p:cNvSpPr>
          <p:nvPr>
            <p:ph type="body" idx="1"/>
          </p:nvPr>
        </p:nvSpPr>
        <p:spPr>
          <a:xfrm>
            <a:off x="0" y="1143000"/>
            <a:ext cx="9144000" cy="5410200"/>
          </a:xfrm>
          <a:ln>
            <a:solidFill>
              <a:srgbClr val="FFFFFF"/>
            </a:solidFill>
            <a:miter lim="800000"/>
            <a:headEnd/>
            <a:tailEnd/>
          </a:ln>
        </p:spPr>
        <p:txBody>
          <a:bodyPr/>
          <a:lstStyle/>
          <a:p>
            <a:pPr>
              <a:buFont typeface="Monotype Sorts" pitchFamily="2" charset="2"/>
              <a:buNone/>
            </a:pPr>
            <a:r>
              <a:rPr lang="en-US" altLang="en-US" sz="1800" b="1" smtClean="0">
                <a:solidFill>
                  <a:srgbClr val="002060"/>
                </a:solidFill>
                <a:latin typeface="Courier New" pitchFamily="49" charset="0"/>
                <a:cs typeface="Times New Roman" pitchFamily="18" charset="0"/>
              </a:rPr>
              <a:t>public class Test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public static void main(String[] args)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int x = 1; // x represents an int value</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int[] y = new int[10]; // y represents an array of int values</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m(x, y); // Invoke m with arguments x and y</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System.out.println("x is " + x);</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System.out.println("y[0] is " + y[0]);</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public static void m(int number, int[] numbers)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number = 1001; // Assign a new value to number</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numbers[0] = 5555; // Assign a new value to numbers[0]</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a:t>
            </a:r>
          </a:p>
        </p:txBody>
      </p:sp>
      <p:sp>
        <p:nvSpPr>
          <p:cNvPr id="56324" name="Rectangle 7"/>
          <p:cNvSpPr>
            <a:spLocks noGrp="1" noChangeArrowheads="1"/>
          </p:cNvSpPr>
          <p:nvPr>
            <p:ph type="title"/>
          </p:nvPr>
        </p:nvSpPr>
        <p:spPr>
          <a:xfrm>
            <a:off x="609600" y="152400"/>
            <a:ext cx="7772400" cy="533400"/>
          </a:xfrm>
          <a:noFill/>
        </p:spPr>
        <p:txBody>
          <a:bodyPr/>
          <a:lstStyle/>
          <a:p>
            <a:r>
              <a:rPr lang="en-US" altLang="en-US" smtClean="0"/>
              <a:t>Simple Example</a:t>
            </a:r>
            <a:endParaRPr lang="en-US" altLang="en-US" smtClean="0">
              <a:solidFill>
                <a:schemeClr val="tx1"/>
              </a:solidFill>
              <a:latin typeface="Book Antiqua" pitchFamily="18" charset="0"/>
              <a:hlinkClick r:id="rId2" action="ppaction://program"/>
            </a:endParaRPr>
          </a:p>
        </p:txBody>
      </p:sp>
      <p:sp>
        <p:nvSpPr>
          <p:cNvPr id="56325" name="Line 8"/>
          <p:cNvSpPr>
            <a:spLocks noChangeShapeType="1"/>
          </p:cNvSpPr>
          <p:nvPr/>
        </p:nvSpPr>
        <p:spPr bwMode="auto">
          <a:xfrm>
            <a:off x="990600" y="3048000"/>
            <a:ext cx="3124200" cy="18288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9"/>
          <p:cNvSpPr>
            <a:spLocks noChangeShapeType="1"/>
          </p:cNvSpPr>
          <p:nvPr/>
        </p:nvSpPr>
        <p:spPr bwMode="auto">
          <a:xfrm>
            <a:off x="1447800" y="3124200"/>
            <a:ext cx="4648200" cy="17526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34E81-8194-480D-97CC-2F1880195C2B}" type="slidenum">
              <a:rPr lang="en-US" altLang="en-US" sz="1400" smtClean="0"/>
              <a:pPr/>
              <a:t>52</a:t>
            </a:fld>
            <a:endParaRPr lang="en-US" altLang="en-US" sz="1400" smtClean="0"/>
          </a:p>
        </p:txBody>
      </p:sp>
      <p:sp>
        <p:nvSpPr>
          <p:cNvPr id="57347" name="Rectangle 3"/>
          <p:cNvSpPr>
            <a:spLocks noGrp="1" noChangeArrowheads="1"/>
          </p:cNvSpPr>
          <p:nvPr>
            <p:ph type="title"/>
          </p:nvPr>
        </p:nvSpPr>
        <p:spPr>
          <a:xfrm>
            <a:off x="609600" y="152400"/>
            <a:ext cx="7772400" cy="533400"/>
          </a:xfrm>
          <a:noFill/>
        </p:spPr>
        <p:txBody>
          <a:bodyPr/>
          <a:lstStyle/>
          <a:p>
            <a:r>
              <a:rPr lang="en-US" altLang="en-US" smtClean="0"/>
              <a:t>Call Stack</a:t>
            </a:r>
            <a:endParaRPr lang="en-US" altLang="en-US" smtClean="0">
              <a:solidFill>
                <a:schemeClr val="tx1"/>
              </a:solidFill>
              <a:latin typeface="Book Antiqua" pitchFamily="18" charset="0"/>
              <a:hlinkClick r:id="rId2" action="ppaction://program"/>
            </a:endParaRPr>
          </a:p>
        </p:txBody>
      </p:sp>
      <p:sp>
        <p:nvSpPr>
          <p:cNvPr id="57348" name="Rectangle 6"/>
          <p:cNvSpPr>
            <a:spLocks noChangeArrowheads="1"/>
          </p:cNvSpPr>
          <p:nvPr/>
        </p:nvSpPr>
        <p:spPr bwMode="auto">
          <a:xfrm>
            <a:off x="251460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49" name="Rectangle 8"/>
          <p:cNvSpPr>
            <a:spLocks noGrp="1" noChangeArrowheads="1"/>
          </p:cNvSpPr>
          <p:nvPr>
            <p:ph type="body" idx="1"/>
          </p:nvPr>
        </p:nvSpPr>
        <p:spPr>
          <a:xfrm>
            <a:off x="87313" y="4273550"/>
            <a:ext cx="8832850" cy="1963738"/>
          </a:xfrm>
          <a:noFill/>
        </p:spPr>
        <p:txBody>
          <a:bodyPr/>
          <a:lstStyle/>
          <a:p>
            <a:pPr marL="0" indent="0">
              <a:buFont typeface="Monotype Sorts" pitchFamily="2" charset="2"/>
              <a:buNone/>
            </a:pPr>
            <a:r>
              <a:rPr lang="en-US" altLang="en-US" sz="3000" smtClean="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7350" name="Rectangle 10"/>
          <p:cNvSpPr>
            <a:spLocks noChangeArrowheads="1"/>
          </p:cNvSpPr>
          <p:nvPr/>
        </p:nvSpPr>
        <p:spPr bwMode="auto">
          <a:xfrm>
            <a:off x="251460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57351"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85850"/>
            <a:ext cx="8988425" cy="2894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13" y="890588"/>
            <a:ext cx="8939212" cy="3705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
        <p:nvSpPr>
          <p:cNvPr id="58371"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95E587-25E4-4D8E-92BC-F682AFDB19FE}" type="slidenum">
              <a:rPr lang="en-US" altLang="en-US" sz="1400" smtClean="0"/>
              <a:pPr/>
              <a:t>53</a:t>
            </a:fld>
            <a:endParaRPr lang="en-US" altLang="en-US" sz="1400" smtClean="0"/>
          </a:p>
        </p:txBody>
      </p:sp>
      <p:sp>
        <p:nvSpPr>
          <p:cNvPr id="58372" name="Rectangle 2"/>
          <p:cNvSpPr>
            <a:spLocks noGrp="1" noChangeArrowheads="1"/>
          </p:cNvSpPr>
          <p:nvPr>
            <p:ph type="title"/>
          </p:nvPr>
        </p:nvSpPr>
        <p:spPr>
          <a:xfrm>
            <a:off x="609600" y="152400"/>
            <a:ext cx="7772400" cy="533400"/>
          </a:xfrm>
          <a:noFill/>
        </p:spPr>
        <p:txBody>
          <a:bodyPr/>
          <a:lstStyle/>
          <a:p>
            <a:r>
              <a:rPr lang="en-US" altLang="en-US" smtClean="0"/>
              <a:t>Call Stack</a:t>
            </a:r>
            <a:endParaRPr lang="en-US" altLang="en-US" smtClean="0">
              <a:solidFill>
                <a:schemeClr val="tx1"/>
              </a:solidFill>
              <a:latin typeface="Book Antiqua" pitchFamily="18" charset="0"/>
              <a:hlinkClick r:id="rId3" action="ppaction://program"/>
            </a:endParaRPr>
          </a:p>
        </p:txBody>
      </p:sp>
      <p:sp>
        <p:nvSpPr>
          <p:cNvPr id="58373"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8374" name="Rectangle 4"/>
          <p:cNvSpPr>
            <a:spLocks noGrp="1" noChangeArrowheads="1"/>
          </p:cNvSpPr>
          <p:nvPr>
            <p:ph type="body" idx="1"/>
          </p:nvPr>
        </p:nvSpPr>
        <p:spPr>
          <a:xfrm>
            <a:off x="231775" y="4427538"/>
            <a:ext cx="8607425" cy="1997075"/>
          </a:xfrm>
          <a:noFill/>
        </p:spPr>
        <p:txBody>
          <a:bodyPr/>
          <a:lstStyle/>
          <a:p>
            <a:pPr marL="0" indent="0">
              <a:buFont typeface="Monotype Sorts" pitchFamily="2" charset="2"/>
              <a:buNone/>
            </a:pPr>
            <a:r>
              <a:rPr lang="en-US" altLang="en-US" sz="3000" smtClean="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8375" name="Rectangle 5"/>
          <p:cNvSpPr>
            <a:spLocks noChangeArrowheads="1"/>
          </p:cNvSpPr>
          <p:nvPr/>
        </p:nvSpPr>
        <p:spPr bwMode="auto">
          <a:xfrm>
            <a:off x="251460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8E16E3-5427-4E82-A18C-5848ECB06C11}" type="slidenum">
              <a:rPr lang="en-US" altLang="en-US" sz="1400" smtClean="0"/>
              <a:pPr/>
              <a:t>54</a:t>
            </a:fld>
            <a:endParaRPr lang="en-US" altLang="en-US" sz="1400" smtClean="0"/>
          </a:p>
        </p:txBody>
      </p:sp>
      <p:sp>
        <p:nvSpPr>
          <p:cNvPr id="59395" name="Rectangle 2"/>
          <p:cNvSpPr>
            <a:spLocks noGrp="1" noChangeArrowheads="1"/>
          </p:cNvSpPr>
          <p:nvPr>
            <p:ph type="title"/>
          </p:nvPr>
        </p:nvSpPr>
        <p:spPr>
          <a:xfrm>
            <a:off x="609600" y="152400"/>
            <a:ext cx="7772400" cy="533400"/>
          </a:xfrm>
          <a:noFill/>
        </p:spPr>
        <p:txBody>
          <a:bodyPr/>
          <a:lstStyle/>
          <a:p>
            <a:r>
              <a:rPr lang="en-US" altLang="en-US" smtClean="0"/>
              <a:t>Heap</a:t>
            </a:r>
            <a:endParaRPr lang="en-US" altLang="en-US" smtClean="0">
              <a:solidFill>
                <a:schemeClr val="tx1"/>
              </a:solidFill>
              <a:latin typeface="Book Antiqua" pitchFamily="18" charset="0"/>
              <a:hlinkClick r:id="rId3" action="ppaction://program"/>
            </a:endParaRPr>
          </a:p>
        </p:txBody>
      </p:sp>
      <p:sp>
        <p:nvSpPr>
          <p:cNvPr id="59396"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9397" name="Object 4"/>
          <p:cNvGraphicFramePr>
            <a:graphicFrameLocks noChangeAspect="1"/>
          </p:cNvGraphicFramePr>
          <p:nvPr/>
        </p:nvGraphicFramePr>
        <p:xfrm>
          <a:off x="381000" y="1066800"/>
          <a:ext cx="8305800" cy="2768600"/>
        </p:xfrm>
        <a:graphic>
          <a:graphicData uri="http://schemas.openxmlformats.org/presentationml/2006/ole">
            <p:oleObj spid="_x0000_s59415" name="Picture" r:id="rId4" imgW="4113276" imgH="1373886" progId="Word.Picture.8">
              <p:embed/>
            </p:oleObj>
          </a:graphicData>
        </a:graphic>
      </p:graphicFrame>
      <p:sp>
        <p:nvSpPr>
          <p:cNvPr id="59398" name="Rectangle 5"/>
          <p:cNvSpPr>
            <a:spLocks noGrp="1" noChangeArrowheads="1"/>
          </p:cNvSpPr>
          <p:nvPr>
            <p:ph type="body" idx="1"/>
          </p:nvPr>
        </p:nvSpPr>
        <p:spPr>
          <a:xfrm>
            <a:off x="381000" y="4081463"/>
            <a:ext cx="8382000" cy="2074862"/>
          </a:xfrm>
          <a:noFill/>
        </p:spPr>
        <p:txBody>
          <a:bodyPr/>
          <a:lstStyle/>
          <a:p>
            <a:pPr marL="0" indent="0">
              <a:buFont typeface="Monotype Sorts" pitchFamily="2" charset="2"/>
              <a:buNone/>
            </a:pPr>
            <a:r>
              <a:rPr lang="en-US" altLang="en-US" sz="3000" smtClean="0">
                <a:cs typeface="Times New Roman" pitchFamily="18" charset="0"/>
              </a:rPr>
              <a:t>The JVM stores the array in an area of memory, called </a:t>
            </a:r>
            <a:r>
              <a:rPr lang="en-US" altLang="en-US" sz="3000" i="1" smtClean="0">
                <a:cs typeface="Times New Roman" pitchFamily="18" charset="0"/>
              </a:rPr>
              <a:t>heap</a:t>
            </a:r>
            <a:r>
              <a:rPr lang="en-US" altLang="en-US" sz="3000" smtClean="0">
                <a:cs typeface="Times New Roman" pitchFamily="18" charset="0"/>
              </a:rPr>
              <a:t>, which is used for dynamic memory allocation where blocks of memory are allocated and freed in an arbitrary order.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5CB26C-6B8A-40DA-99EA-46B06C76BE1A}" type="slidenum">
              <a:rPr lang="en-US" altLang="en-US" sz="1400" smtClean="0"/>
              <a:pPr/>
              <a:t>55</a:t>
            </a:fld>
            <a:endParaRPr lang="en-US" altLang="en-US" sz="1400" smtClean="0"/>
          </a:p>
        </p:txBody>
      </p:sp>
      <p:sp>
        <p:nvSpPr>
          <p:cNvPr id="60419" name="Rectangle 2"/>
          <p:cNvSpPr>
            <a:spLocks noGrp="1" noChangeArrowheads="1"/>
          </p:cNvSpPr>
          <p:nvPr>
            <p:ph type="title"/>
          </p:nvPr>
        </p:nvSpPr>
        <p:spPr>
          <a:xfrm>
            <a:off x="609600" y="381000"/>
            <a:ext cx="7772400" cy="1371600"/>
          </a:xfrm>
        </p:spPr>
        <p:txBody>
          <a:bodyPr/>
          <a:lstStyle/>
          <a:p>
            <a:r>
              <a:rPr lang="en-US" altLang="en-US" smtClean="0"/>
              <a:t>Passing Arrays as Arguments</a:t>
            </a:r>
            <a:endParaRPr lang="en-US" altLang="en-US" smtClean="0">
              <a:solidFill>
                <a:schemeClr val="tx1"/>
              </a:solidFill>
              <a:latin typeface="Book Antiqua" pitchFamily="18" charset="0"/>
              <a:hlinkClick r:id="rId2" action="ppaction://program"/>
            </a:endParaRPr>
          </a:p>
        </p:txBody>
      </p:sp>
      <p:sp>
        <p:nvSpPr>
          <p:cNvPr id="60420" name="Rectangle 3"/>
          <p:cNvSpPr>
            <a:spLocks noGrp="1" noChangeArrowheads="1"/>
          </p:cNvSpPr>
          <p:nvPr>
            <p:ph type="body" idx="1"/>
          </p:nvPr>
        </p:nvSpPr>
        <p:spPr>
          <a:xfrm>
            <a:off x="685800" y="2286000"/>
            <a:ext cx="7772400" cy="1981200"/>
          </a:xfrm>
        </p:spPr>
        <p:txBody>
          <a:bodyPr/>
          <a:lstStyle/>
          <a:p>
            <a:r>
              <a:rPr lang="en-US" altLang="en-US" sz="3500" smtClean="0"/>
              <a:t>Objective: Demonstrate differences of passing primitive data type variables and array variables.</a:t>
            </a:r>
          </a:p>
        </p:txBody>
      </p:sp>
      <p:sp>
        <p:nvSpPr>
          <p:cNvPr id="9" name="Rectangle 8">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TestPassArray</a:t>
            </a:r>
            <a:endParaRPr lang="en-US" altLang="en-US" sz="2000" dirty="0"/>
          </a:p>
        </p:txBody>
      </p:sp>
      <p:sp>
        <p:nvSpPr>
          <p:cNvPr id="10"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243566-5EFC-4F83-8F53-595BD133B37B}" type="slidenum">
              <a:rPr lang="en-US" altLang="en-US" sz="1400" smtClean="0"/>
              <a:pPr/>
              <a:t>56</a:t>
            </a:fld>
            <a:endParaRPr lang="en-US" altLang="en-US" sz="1400" smtClean="0"/>
          </a:p>
        </p:txBody>
      </p:sp>
      <p:sp>
        <p:nvSpPr>
          <p:cNvPr id="61443" name="Rectangle 2"/>
          <p:cNvSpPr>
            <a:spLocks noGrp="1" noChangeArrowheads="1"/>
          </p:cNvSpPr>
          <p:nvPr>
            <p:ph type="title"/>
          </p:nvPr>
        </p:nvSpPr>
        <p:spPr>
          <a:xfrm>
            <a:off x="609600" y="228600"/>
            <a:ext cx="7772400" cy="838200"/>
          </a:xfrm>
        </p:spPr>
        <p:txBody>
          <a:bodyPr/>
          <a:lstStyle/>
          <a:p>
            <a:r>
              <a:rPr lang="en-US" altLang="en-US" smtClean="0"/>
              <a:t>Example, cont.</a:t>
            </a:r>
            <a:endParaRPr lang="en-US" altLang="en-US" smtClean="0">
              <a:solidFill>
                <a:schemeClr val="tx1"/>
              </a:solidFill>
              <a:latin typeface="Book Antiqua" pitchFamily="18" charset="0"/>
              <a:hlinkClick r:id="rId3" action="ppaction://program"/>
            </a:endParaRPr>
          </a:p>
        </p:txBody>
      </p:sp>
      <p:sp>
        <p:nvSpPr>
          <p:cNvPr id="61444" name="Rectangle 8"/>
          <p:cNvSpPr>
            <a:spLocks noChangeArrowheads="1"/>
          </p:cNvSpPr>
          <p:nvPr/>
        </p:nvSpPr>
        <p:spPr bwMode="auto">
          <a:xfrm>
            <a:off x="2484438" y="2171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45" name="Rectangle 10"/>
          <p:cNvSpPr>
            <a:spLocks noChangeArrowheads="1"/>
          </p:cNvSpPr>
          <p:nvPr/>
        </p:nvSpPr>
        <p:spPr bwMode="auto">
          <a:xfrm>
            <a:off x="2427288" y="24574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1446" name="Object 9"/>
          <p:cNvGraphicFramePr>
            <a:graphicFrameLocks noChangeAspect="1"/>
          </p:cNvGraphicFramePr>
          <p:nvPr/>
        </p:nvGraphicFramePr>
        <p:xfrm>
          <a:off x="228600" y="1676400"/>
          <a:ext cx="8763000" cy="3970338"/>
        </p:xfrm>
        <a:graphic>
          <a:graphicData uri="http://schemas.openxmlformats.org/presentationml/2006/ole">
            <p:oleObj spid="_x0000_s61463" name="Picture" r:id="rId4" imgW="4287012" imgH="1943100" progId="Word.Picture.8">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0909-BF94-417C-A1A4-AE7E7A4EF18A}" type="slidenum">
              <a:rPr lang="en-US" altLang="en-US" sz="1400" smtClean="0"/>
              <a:pPr/>
              <a:t>57</a:t>
            </a:fld>
            <a:endParaRPr lang="en-US" altLang="en-US" sz="1400" smtClean="0"/>
          </a:p>
        </p:txBody>
      </p:sp>
      <p:sp>
        <p:nvSpPr>
          <p:cNvPr id="62467" name="Rectangle 2"/>
          <p:cNvSpPr>
            <a:spLocks noGrp="1" noChangeArrowheads="1"/>
          </p:cNvSpPr>
          <p:nvPr>
            <p:ph type="title"/>
          </p:nvPr>
        </p:nvSpPr>
        <p:spPr>
          <a:xfrm>
            <a:off x="609600" y="304800"/>
            <a:ext cx="7772400" cy="533400"/>
          </a:xfrm>
        </p:spPr>
        <p:txBody>
          <a:bodyPr/>
          <a:lstStyle/>
          <a:p>
            <a:r>
              <a:rPr lang="en-US" altLang="en-US" sz="4000" smtClean="0"/>
              <a:t>Returning an Array from a Method</a:t>
            </a:r>
            <a:endParaRPr lang="en-US" altLang="en-US" sz="3700" smtClean="0">
              <a:solidFill>
                <a:schemeClr val="tx1"/>
              </a:solidFill>
              <a:latin typeface="Book Antiqua" pitchFamily="18" charset="0"/>
              <a:hlinkClick r:id="rId2" action="ppaction://program"/>
            </a:endParaRPr>
          </a:p>
        </p:txBody>
      </p:sp>
      <p:sp>
        <p:nvSpPr>
          <p:cNvPr id="62468" name="Rectangle 6"/>
          <p:cNvSpPr>
            <a:spLocks noChangeArrowheads="1"/>
          </p:cNvSpPr>
          <p:nvPr/>
        </p:nvSpPr>
        <p:spPr bwMode="auto">
          <a:xfrm>
            <a:off x="304800" y="990600"/>
            <a:ext cx="85344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r>
              <a:rPr lang="en-US" altLang="en-US" sz="2100" b="1">
                <a:latin typeface="Courier New" pitchFamily="49" charset="0"/>
                <a:cs typeface="Courier New" pitchFamily="49" charset="0"/>
              </a:rPr>
              <a:t>public static int[] reverse(int[] list)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int[] result = new int[list.length];</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for (int i = 0, j = result.length - 1;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 &lt; list.length; i++, j--)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result[j] = list[i];</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return result;</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a:t>
            </a:r>
          </a:p>
        </p:txBody>
      </p:sp>
      <p:sp>
        <p:nvSpPr>
          <p:cNvPr id="62469" name="Rectangle 8"/>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0" name="Rectangle 9"/>
          <p:cNvSpPr>
            <a:spLocks noGrp="1" noChangeArrowheads="1"/>
          </p:cNvSpPr>
          <p:nvPr>
            <p:ph type="body" idx="1"/>
          </p:nvPr>
        </p:nvSpPr>
        <p:spPr>
          <a:xfrm>
            <a:off x="2209800" y="4724400"/>
            <a:ext cx="6705600" cy="685800"/>
          </a:xfrm>
        </p:spPr>
        <p:txBody>
          <a:bodyPr/>
          <a:lstStyle/>
          <a:p>
            <a:pPr>
              <a:lnSpc>
                <a:spcPct val="90000"/>
              </a:lnSpc>
              <a:buFont typeface="Monotype Sorts" pitchFamily="2" charset="2"/>
              <a:buNone/>
            </a:pPr>
            <a:r>
              <a:rPr lang="en-US" altLang="en-US" sz="1800" b="1" smtClean="0">
                <a:latin typeface="Courier New" pitchFamily="49" charset="0"/>
                <a:cs typeface="Courier New" pitchFamily="49" charset="0"/>
              </a:rPr>
              <a:t>int[] list1 = {1, 2, 3, 4, 5, 6};</a:t>
            </a:r>
            <a:endParaRPr lang="en-US" altLang="en-US" sz="1800" b="1" smtClean="0">
              <a:latin typeface="Courier"/>
              <a:cs typeface="Times New Roman" pitchFamily="18" charset="0"/>
            </a:endParaRPr>
          </a:p>
          <a:p>
            <a:pPr>
              <a:lnSpc>
                <a:spcPct val="90000"/>
              </a:lnSpc>
              <a:buFont typeface="Monotype Sorts" pitchFamily="2" charset="2"/>
              <a:buNone/>
            </a:pPr>
            <a:r>
              <a:rPr lang="en-US" altLang="en-US" sz="1800" b="1" smtClean="0">
                <a:latin typeface="Courier New" pitchFamily="49" charset="0"/>
                <a:cs typeface="Courier New" pitchFamily="49" charset="0"/>
              </a:rPr>
              <a:t>int[] list2 = reverse(list1);</a:t>
            </a:r>
            <a:endParaRPr lang="en-US" altLang="en-US" sz="1800" b="1" smtClean="0"/>
          </a:p>
        </p:txBody>
      </p:sp>
      <p:sp>
        <p:nvSpPr>
          <p:cNvPr id="62471" name="Line 10"/>
          <p:cNvSpPr>
            <a:spLocks noChangeShapeType="1"/>
          </p:cNvSpPr>
          <p:nvPr/>
        </p:nvSpPr>
        <p:spPr bwMode="auto">
          <a:xfrm flipV="1">
            <a:off x="5638800" y="1295400"/>
            <a:ext cx="457200" cy="38100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11"/>
          <p:cNvSpPr>
            <a:spLocks noChangeShapeType="1"/>
          </p:cNvSpPr>
          <p:nvPr/>
        </p:nvSpPr>
        <p:spPr bwMode="auto">
          <a:xfrm>
            <a:off x="3124200" y="1295400"/>
            <a:ext cx="381000" cy="3429000"/>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Text Box 12"/>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2474" name="Rectangle 13"/>
          <p:cNvSpPr>
            <a:spLocks noChangeArrowheads="1"/>
          </p:cNvSpPr>
          <p:nvPr/>
        </p:nvSpPr>
        <p:spPr bwMode="auto">
          <a:xfrm>
            <a:off x="4876800" y="29718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5" name="Rectangle 14"/>
          <p:cNvSpPr>
            <a:spLocks noChangeArrowheads="1"/>
          </p:cNvSpPr>
          <p:nvPr/>
        </p:nvSpPr>
        <p:spPr bwMode="auto">
          <a:xfrm>
            <a:off x="4876800" y="38862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6" name="Line 15"/>
          <p:cNvSpPr>
            <a:spLocks noChangeShapeType="1"/>
          </p:cNvSpPr>
          <p:nvPr/>
        </p:nvSpPr>
        <p:spPr bwMode="auto">
          <a:xfrm>
            <a:off x="5257800" y="297180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6"/>
          <p:cNvSpPr>
            <a:spLocks noChangeShapeType="1"/>
          </p:cNvSpPr>
          <p:nvPr/>
        </p:nvSpPr>
        <p:spPr bwMode="auto">
          <a:xfrm>
            <a:off x="5257800" y="3886200"/>
            <a:ext cx="0" cy="3810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7"/>
          <p:cNvSpPr>
            <a:spLocks noChangeShapeType="1"/>
          </p:cNvSpPr>
          <p:nvPr/>
        </p:nvSpPr>
        <p:spPr bwMode="auto">
          <a:xfrm>
            <a:off x="8153400" y="388620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8"/>
          <p:cNvSpPr>
            <a:spLocks noChangeShapeType="1"/>
          </p:cNvSpPr>
          <p:nvPr/>
        </p:nvSpPr>
        <p:spPr bwMode="auto">
          <a:xfrm>
            <a:off x="8153400" y="2971800"/>
            <a:ext cx="0" cy="3810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19"/>
          <p:cNvSpPr txBox="1">
            <a:spLocks noChangeArrowheads="1"/>
          </p:cNvSpPr>
          <p:nvPr/>
        </p:nvSpPr>
        <p:spPr bwMode="auto">
          <a:xfrm>
            <a:off x="3810000" y="3048000"/>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2481" name="Text Box 20"/>
          <p:cNvSpPr txBox="1">
            <a:spLocks noChangeArrowheads="1"/>
          </p:cNvSpPr>
          <p:nvPr/>
        </p:nvSpPr>
        <p:spPr bwMode="auto">
          <a:xfrm>
            <a:off x="3581400" y="3886200"/>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2482" name="Line 22"/>
          <p:cNvSpPr>
            <a:spLocks noChangeShapeType="1"/>
          </p:cNvSpPr>
          <p:nvPr/>
        </p:nvSpPr>
        <p:spPr bwMode="auto">
          <a:xfrm>
            <a:off x="5105400" y="3276600"/>
            <a:ext cx="3276600" cy="762000"/>
          </a:xfrm>
          <a:prstGeom prst="line">
            <a:avLst/>
          </a:prstGeom>
          <a:noFill/>
          <a:ln w="12700">
            <a:solidFill>
              <a:schemeClr val="tx1"/>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23"/>
          <p:cNvSpPr>
            <a:spLocks noChangeShapeType="1"/>
          </p:cNvSpPr>
          <p:nvPr/>
        </p:nvSpPr>
        <p:spPr bwMode="auto">
          <a:xfrm>
            <a:off x="5486400" y="3276600"/>
            <a:ext cx="2514600" cy="838200"/>
          </a:xfrm>
          <a:prstGeom prst="line">
            <a:avLst/>
          </a:prstGeom>
          <a:noFill/>
          <a:ln w="12700">
            <a:solidFill>
              <a:schemeClr val="tx1"/>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A4FD31-698F-4E85-B0CD-2D72C7519560}" type="slidenum">
              <a:rPr lang="en-US" altLang="en-US" sz="1400" smtClean="0"/>
              <a:pPr/>
              <a:t>58</a:t>
            </a:fld>
            <a:endParaRPr lang="en-US" altLang="en-US" sz="1400" smtClean="0"/>
          </a:p>
        </p:txBody>
      </p:sp>
      <p:sp>
        <p:nvSpPr>
          <p:cNvPr id="63491" name="Rectangle 2"/>
          <p:cNvSpPr>
            <a:spLocks noGrp="1" noChangeArrowheads="1"/>
          </p:cNvSpPr>
          <p:nvPr>
            <p:ph type="title"/>
          </p:nvPr>
        </p:nvSpPr>
        <p:spPr>
          <a:xfrm>
            <a:off x="609600" y="304800"/>
            <a:ext cx="7772400" cy="533400"/>
          </a:xfrm>
        </p:spPr>
        <p:txBody>
          <a:bodyPr/>
          <a:lstStyle/>
          <a:p>
            <a:r>
              <a:rPr lang="en-US" altLang="en-US" sz="4000" smtClean="0"/>
              <a:t>Trace the reverse Method</a:t>
            </a:r>
            <a:endParaRPr lang="en-US" altLang="en-US" sz="3700" smtClean="0">
              <a:solidFill>
                <a:schemeClr val="tx1"/>
              </a:solidFill>
              <a:latin typeface="Book Antiqua" pitchFamily="18" charset="0"/>
              <a:hlinkClick r:id="rId2" action="ppaction://program"/>
            </a:endParaRPr>
          </a:p>
        </p:txBody>
      </p:sp>
      <p:sp>
        <p:nvSpPr>
          <p:cNvPr id="6656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349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pPr>
            <a:r>
              <a:rPr lang="en-US" altLang="en-US" sz="1800" b="1" smtClean="0">
                <a:latin typeface="Courier New" pitchFamily="49" charset="0"/>
                <a:cs typeface="Courier New" pitchFamily="49" charset="0"/>
              </a:rPr>
              <a:t>int[] list1 = {1, 2, 3, 4, 5, 6};</a:t>
            </a:r>
            <a:endParaRPr lang="en-US" altLang="en-US" sz="1800" b="1" smtClean="0">
              <a:latin typeface="Courier"/>
              <a:cs typeface="Times New Roman" pitchFamily="18" charset="0"/>
            </a:endParaRPr>
          </a:p>
          <a:p>
            <a:pPr>
              <a:lnSpc>
                <a:spcPct val="90000"/>
              </a:lnSpc>
              <a:buFont typeface="Monotype Sorts" pitchFamily="2" charset="2"/>
              <a:buNone/>
            </a:pPr>
            <a:r>
              <a:rPr lang="en-US" altLang="en-US" sz="1800" b="1" smtClean="0">
                <a:latin typeface="Courier New" pitchFamily="49" charset="0"/>
                <a:cs typeface="Courier New" pitchFamily="49" charset="0"/>
              </a:rPr>
              <a:t>int[] list2 = reverse(list1);</a:t>
            </a:r>
            <a:endParaRPr lang="en-US" altLang="en-US" sz="1800" b="1" smtClean="0"/>
          </a:p>
        </p:txBody>
      </p:sp>
      <p:sp>
        <p:nvSpPr>
          <p:cNvPr id="63495" name="Text Box 8"/>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3496" name="Rectangle 9"/>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7" name="Line 11"/>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Text Box 15"/>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3499" name="Text Box 16"/>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3500" name="Rectangle 19"/>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3501" name="Line 21"/>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22"/>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Line 23"/>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4" name="Line 24"/>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Rectangle 25"/>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3506" name="Rectangle 26"/>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3507" name="Rectangle 27"/>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3508" name="Rectangle 28"/>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3509" name="Rectangle 29"/>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3510" name="Rectangle 30"/>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11" name="Line 31"/>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Rectangle 32"/>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3" name="Line 33"/>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34"/>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35"/>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36"/>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Rectangle 37"/>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8" name="Rectangle 38"/>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9" name="Rectangle 39"/>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0" name="Rectangle 40"/>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1" name="Rectangle 41"/>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2" name="AutoShape 42"/>
          <p:cNvSpPr>
            <a:spLocks noChangeArrowheads="1"/>
          </p:cNvSpPr>
          <p:nvPr/>
        </p:nvSpPr>
        <p:spPr bwMode="auto">
          <a:xfrm>
            <a:off x="5610225" y="1585913"/>
            <a:ext cx="3533775" cy="384175"/>
          </a:xfrm>
          <a:prstGeom prst="wedgeRoundRectCallout">
            <a:avLst>
              <a:gd name="adj1" fmla="val -57366"/>
              <a:gd name="adj2" fmla="val 16198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result and create array</a:t>
            </a:r>
          </a:p>
        </p:txBody>
      </p:sp>
      <p:sp>
        <p:nvSpPr>
          <p:cNvPr id="63523" name="Rectangle 43"/>
          <p:cNvSpPr>
            <a:spLocks noChangeArrowheads="1"/>
          </p:cNvSpPr>
          <p:nvPr/>
        </p:nvSpPr>
        <p:spPr bwMode="auto">
          <a:xfrm>
            <a:off x="846138" y="2314575"/>
            <a:ext cx="44164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24" name="Line 44"/>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5"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EBEC8D-E9BA-4B07-B55A-EA297D7B3442}" type="slidenum">
              <a:rPr lang="en-US" altLang="en-US" sz="1400" smtClean="0"/>
              <a:pPr/>
              <a:t>59</a:t>
            </a:fld>
            <a:endParaRPr lang="en-US" altLang="en-US" sz="1400" smtClean="0"/>
          </a:p>
        </p:txBody>
      </p:sp>
      <p:sp>
        <p:nvSpPr>
          <p:cNvPr id="6451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758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451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451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452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2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452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452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452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453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453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453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453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453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3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3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6" name="AutoShape 33"/>
          <p:cNvSpPr>
            <a:spLocks noChangeArrowheads="1"/>
          </p:cNvSpPr>
          <p:nvPr/>
        </p:nvSpPr>
        <p:spPr bwMode="auto">
          <a:xfrm>
            <a:off x="5610225" y="1585913"/>
            <a:ext cx="3533775" cy="384175"/>
          </a:xfrm>
          <a:prstGeom prst="wedgeRoundRectCallout">
            <a:avLst>
              <a:gd name="adj1" fmla="val -56741"/>
              <a:gd name="adj2" fmla="val 28099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a:t>
            </a:r>
          </a:p>
        </p:txBody>
      </p:sp>
      <p:sp>
        <p:nvSpPr>
          <p:cNvPr id="64547" name="Rectangle 34"/>
          <p:cNvSpPr>
            <a:spLocks noChangeArrowheads="1"/>
          </p:cNvSpPr>
          <p:nvPr/>
        </p:nvSpPr>
        <p:spPr bwMode="auto">
          <a:xfrm>
            <a:off x="1460500" y="2814638"/>
            <a:ext cx="4033838"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48"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805148-7970-49D3-8218-F32D0BF696ED}" type="slidenum">
              <a:rPr lang="en-US" altLang="en-US" sz="1400" smtClean="0"/>
              <a:pPr/>
              <a:t>6</a:t>
            </a:fld>
            <a:endParaRPr lang="en-US" altLang="en-US" sz="1400" smtClean="0"/>
          </a:p>
        </p:txBody>
      </p:sp>
      <p:sp>
        <p:nvSpPr>
          <p:cNvPr id="8195" name="Rectangle 2"/>
          <p:cNvSpPr>
            <a:spLocks noGrp="1" noChangeArrowheads="1"/>
          </p:cNvSpPr>
          <p:nvPr>
            <p:ph type="title"/>
          </p:nvPr>
        </p:nvSpPr>
        <p:spPr>
          <a:xfrm>
            <a:off x="685800" y="228600"/>
            <a:ext cx="7772400" cy="990600"/>
          </a:xfrm>
          <a:noFill/>
        </p:spPr>
        <p:txBody>
          <a:bodyPr/>
          <a:lstStyle/>
          <a:p>
            <a:r>
              <a:rPr lang="en-US" altLang="en-US" smtClean="0"/>
              <a:t>Creating Arrays</a:t>
            </a:r>
          </a:p>
        </p:txBody>
      </p:sp>
      <p:sp>
        <p:nvSpPr>
          <p:cNvPr id="8196" name="Rectangle 3"/>
          <p:cNvSpPr>
            <a:spLocks noGrp="1" noChangeArrowheads="1"/>
          </p:cNvSpPr>
          <p:nvPr>
            <p:ph type="body" idx="1"/>
          </p:nvPr>
        </p:nvSpPr>
        <p:spPr>
          <a:xfrm>
            <a:off x="152400" y="1371600"/>
            <a:ext cx="8839200" cy="4114800"/>
          </a:xfrm>
          <a:noFill/>
        </p:spPr>
        <p:txBody>
          <a:bodyPr/>
          <a:lstStyle/>
          <a:p>
            <a:pPr>
              <a:buFont typeface="Monotype Sorts" pitchFamily="2" charset="2"/>
              <a:buNone/>
            </a:pPr>
            <a:r>
              <a:rPr lang="en-US" altLang="en-US" sz="2800" smtClean="0">
                <a:latin typeface="Courier New" pitchFamily="49" charset="0"/>
              </a:rPr>
              <a:t>arrayRefVar = new datatype[arraySize];</a:t>
            </a:r>
            <a:endParaRPr lang="en-US" altLang="en-US" smtClean="0"/>
          </a:p>
          <a:p>
            <a:pPr>
              <a:buFont typeface="Monotype Sorts" pitchFamily="2" charset="2"/>
              <a:buNone/>
            </a:pPr>
            <a:endParaRPr lang="en-US" altLang="en-US" smtClean="0"/>
          </a:p>
          <a:p>
            <a:pPr>
              <a:buFont typeface="Monotype Sorts" pitchFamily="2" charset="2"/>
              <a:buNone/>
            </a:pPr>
            <a:r>
              <a:rPr lang="en-US" altLang="en-US" sz="2800" smtClean="0"/>
              <a:t>Example:</a:t>
            </a:r>
            <a:endParaRPr lang="en-US" altLang="en-US" smtClean="0"/>
          </a:p>
          <a:p>
            <a:pPr>
              <a:buFont typeface="Monotype Sorts" pitchFamily="2" charset="2"/>
              <a:buNone/>
            </a:pPr>
            <a:r>
              <a:rPr lang="en-US" altLang="en-US" sz="2600" smtClean="0">
                <a:latin typeface="Courier New" pitchFamily="49" charset="0"/>
              </a:rPr>
              <a:t>myList = new double[10];</a:t>
            </a:r>
            <a:endParaRPr lang="en-US" altLang="en-US" smtClean="0"/>
          </a:p>
          <a:p>
            <a:pPr>
              <a:buFont typeface="Monotype Sorts" pitchFamily="2" charset="2"/>
              <a:buNone/>
            </a:pPr>
            <a:endParaRPr lang="en-US" altLang="en-US" smtClean="0"/>
          </a:p>
          <a:p>
            <a:pPr>
              <a:buFont typeface="Monotype Sorts" pitchFamily="2" charset="2"/>
              <a:buNone/>
            </a:pPr>
            <a:r>
              <a:rPr lang="en-US" altLang="en-US" sz="2600" smtClean="0">
                <a:latin typeface="Courier New" pitchFamily="49" charset="0"/>
              </a:rPr>
              <a:t>myList[0]</a:t>
            </a:r>
            <a:r>
              <a:rPr lang="en-US" altLang="en-US" smtClean="0"/>
              <a:t> references the first element in the array.</a:t>
            </a:r>
          </a:p>
          <a:p>
            <a:pPr>
              <a:buFont typeface="Monotype Sorts" pitchFamily="2" charset="2"/>
              <a:buNone/>
            </a:pPr>
            <a:r>
              <a:rPr lang="en-US" altLang="en-US" sz="2600" smtClean="0">
                <a:latin typeface="Courier New" pitchFamily="49" charset="0"/>
              </a:rPr>
              <a:t>myList[9]</a:t>
            </a:r>
            <a:r>
              <a:rPr lang="en-US" altLang="en-US" smtClean="0"/>
              <a:t> references the last element in the array.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9FBE0F-5DAF-46BE-86A6-65F3E624BD38}" type="slidenum">
              <a:rPr lang="en-US" altLang="en-US" sz="1400" smtClean="0"/>
              <a:pPr/>
              <a:t>60</a:t>
            </a:fld>
            <a:endParaRPr lang="en-US" altLang="en-US" sz="1400" smtClean="0"/>
          </a:p>
        </p:txBody>
      </p:sp>
      <p:sp>
        <p:nvSpPr>
          <p:cNvPr id="6553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861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554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554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554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4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554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554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554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555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555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555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555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555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5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70" name="AutoShape 33"/>
          <p:cNvSpPr>
            <a:spLocks noChangeArrowheads="1"/>
          </p:cNvSpPr>
          <p:nvPr/>
        </p:nvSpPr>
        <p:spPr bwMode="auto">
          <a:xfrm>
            <a:off x="5610225" y="1585913"/>
            <a:ext cx="3533775" cy="384175"/>
          </a:xfrm>
          <a:prstGeom prst="wedgeRoundRectCallout">
            <a:avLst>
              <a:gd name="adj1" fmla="val -121292"/>
              <a:gd name="adj2" fmla="val 330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is less than 6</a:t>
            </a:r>
          </a:p>
        </p:txBody>
      </p:sp>
      <p:sp>
        <p:nvSpPr>
          <p:cNvPr id="6557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72"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7902F-9136-4DD7-90E7-DA79126CDB67}" type="slidenum">
              <a:rPr lang="en-US" altLang="en-US" sz="1400" smtClean="0"/>
              <a:pPr/>
              <a:t>61</a:t>
            </a:fld>
            <a:endParaRPr lang="en-US" altLang="en-US" sz="1400" smtClean="0"/>
          </a:p>
        </p:txBody>
      </p:sp>
      <p:sp>
        <p:nvSpPr>
          <p:cNvPr id="6656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963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656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3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656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656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6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657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657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7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657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657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658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658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658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8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8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9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 </a:t>
            </a:r>
          </a:p>
          <a:p>
            <a:pPr algn="ctr"/>
            <a:r>
              <a:rPr lang="en-US" altLang="en-US" sz="1800"/>
              <a:t>Assign list[0] to result[5]</a:t>
            </a:r>
          </a:p>
        </p:txBody>
      </p:sp>
      <p:sp>
        <p:nvSpPr>
          <p:cNvPr id="6659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96" name="Line 35"/>
          <p:cNvSpPr>
            <a:spLocks noChangeShapeType="1"/>
          </p:cNvSpPr>
          <p:nvPr/>
        </p:nvSpPr>
        <p:spPr bwMode="auto">
          <a:xfrm>
            <a:off x="3765550" y="5272088"/>
            <a:ext cx="2151063" cy="654050"/>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8271C-66A5-4168-A15A-8FA3D3C0385A}" type="slidenum">
              <a:rPr lang="en-US" altLang="en-US" sz="1400" smtClean="0"/>
              <a:pPr/>
              <a:t>62</a:t>
            </a:fld>
            <a:endParaRPr lang="en-US" altLang="en-US" sz="1400" smtClean="0"/>
          </a:p>
        </p:txBody>
      </p:sp>
      <p:sp>
        <p:nvSpPr>
          <p:cNvPr id="6758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066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758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759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759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759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759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59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760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760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760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760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760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0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0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618" name="AutoShape 33"/>
          <p:cNvSpPr>
            <a:spLocks noChangeArrowheads="1"/>
          </p:cNvSpPr>
          <p:nvPr/>
        </p:nvSpPr>
        <p:spPr bwMode="auto">
          <a:xfrm>
            <a:off x="6030913" y="1739900"/>
            <a:ext cx="2843212" cy="652463"/>
          </a:xfrm>
          <a:prstGeom prst="wedgeRoundRectCallout">
            <a:avLst>
              <a:gd name="adj1" fmla="val -104384"/>
              <a:gd name="adj2" fmla="val 15364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1 and j becomes 4 </a:t>
            </a:r>
          </a:p>
        </p:txBody>
      </p:sp>
      <p:sp>
        <p:nvSpPr>
          <p:cNvPr id="67619" name="Rectangle 34"/>
          <p:cNvSpPr>
            <a:spLocks noChangeArrowheads="1"/>
          </p:cNvSpPr>
          <p:nvPr/>
        </p:nvSpPr>
        <p:spPr bwMode="auto">
          <a:xfrm>
            <a:off x="3457575" y="3044825"/>
            <a:ext cx="10763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2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758107-7575-4556-A5D3-6994109E69E4}" type="slidenum">
              <a:rPr lang="en-US" altLang="en-US" sz="1400" smtClean="0"/>
              <a:pPr/>
              <a:t>63</a:t>
            </a:fld>
            <a:endParaRPr lang="en-US" altLang="en-US" sz="1400" smtClean="0"/>
          </a:p>
        </p:txBody>
      </p:sp>
      <p:sp>
        <p:nvSpPr>
          <p:cNvPr id="6861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168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861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861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861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861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862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2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862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862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862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862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863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3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42" name="AutoShape 33"/>
          <p:cNvSpPr>
            <a:spLocks noChangeArrowheads="1"/>
          </p:cNvSpPr>
          <p:nvPr/>
        </p:nvSpPr>
        <p:spPr bwMode="auto">
          <a:xfrm>
            <a:off x="6030913" y="1739900"/>
            <a:ext cx="2843212" cy="652463"/>
          </a:xfrm>
          <a:prstGeom prst="wedgeRoundRectCallout">
            <a:avLst>
              <a:gd name="adj1" fmla="val -145870"/>
              <a:gd name="adj2" fmla="val 1492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6</a:t>
            </a:r>
          </a:p>
        </p:txBody>
      </p:sp>
      <p:sp>
        <p:nvSpPr>
          <p:cNvPr id="68643" name="Rectangle 34"/>
          <p:cNvSpPr>
            <a:spLocks noChangeArrowheads="1"/>
          </p:cNvSpPr>
          <p:nvPr/>
        </p:nvSpPr>
        <p:spPr bwMode="auto">
          <a:xfrm>
            <a:off x="14605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4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58FD27-F0E9-4E45-9DD6-073BF6E63916}" type="slidenum">
              <a:rPr lang="en-US" altLang="en-US" sz="1400" smtClean="0"/>
              <a:pPr/>
              <a:t>64</a:t>
            </a:fld>
            <a:endParaRPr lang="en-US" altLang="en-US" sz="1400" smtClean="0"/>
          </a:p>
        </p:txBody>
      </p:sp>
      <p:sp>
        <p:nvSpPr>
          <p:cNvPr id="6963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270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963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963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964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4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964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964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4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5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965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965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965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965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5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5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6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66"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1 and j = 4 </a:t>
            </a:r>
          </a:p>
          <a:p>
            <a:pPr algn="ctr"/>
            <a:r>
              <a:rPr lang="en-US" altLang="en-US" sz="1800"/>
              <a:t>Assign list[1] to result[4]</a:t>
            </a:r>
          </a:p>
        </p:txBody>
      </p:sp>
      <p:sp>
        <p:nvSpPr>
          <p:cNvPr id="69667"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68" name="Line 35"/>
          <p:cNvSpPr>
            <a:spLocks noChangeShapeType="1"/>
          </p:cNvSpPr>
          <p:nvPr/>
        </p:nvSpPr>
        <p:spPr bwMode="auto">
          <a:xfrm>
            <a:off x="4111625" y="5310188"/>
            <a:ext cx="1266825" cy="5762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A8588-C390-4D29-969A-A304BE029333}" type="slidenum">
              <a:rPr lang="en-US" altLang="en-US" sz="1400" smtClean="0"/>
              <a:pPr/>
              <a:t>65</a:t>
            </a:fld>
            <a:endParaRPr lang="en-US" altLang="en-US" sz="1400" smtClean="0"/>
          </a:p>
        </p:txBody>
      </p:sp>
      <p:sp>
        <p:nvSpPr>
          <p:cNvPr id="7065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373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066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066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066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066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066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6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7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067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067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067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067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7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8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90" name="AutoShape 33"/>
          <p:cNvSpPr>
            <a:spLocks noChangeArrowheads="1"/>
          </p:cNvSpPr>
          <p:nvPr/>
        </p:nvSpPr>
        <p:spPr bwMode="auto">
          <a:xfrm>
            <a:off x="6030913" y="1585913"/>
            <a:ext cx="2843212" cy="806450"/>
          </a:xfrm>
          <a:prstGeom prst="wedgeRoundRectCallout">
            <a:avLst>
              <a:gd name="adj1" fmla="val -106727"/>
              <a:gd name="adj2" fmla="val 13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2 and j becomes 3</a:t>
            </a:r>
          </a:p>
        </p:txBody>
      </p:sp>
      <p:sp>
        <p:nvSpPr>
          <p:cNvPr id="70691"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9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0FA14-D979-48E3-B211-EE183CB9917C}" type="slidenum">
              <a:rPr lang="en-US" altLang="en-US" sz="1400" smtClean="0"/>
              <a:pPr/>
              <a:t>66</a:t>
            </a:fld>
            <a:endParaRPr lang="en-US" altLang="en-US" sz="1400" smtClean="0"/>
          </a:p>
        </p:txBody>
      </p:sp>
      <p:sp>
        <p:nvSpPr>
          <p:cNvPr id="7168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475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168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5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168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68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169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169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69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69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169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170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170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170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0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0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71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714" name="AutoShape 33"/>
          <p:cNvSpPr>
            <a:spLocks noChangeArrowheads="1"/>
          </p:cNvSpPr>
          <p:nvPr/>
        </p:nvSpPr>
        <p:spPr bwMode="auto">
          <a:xfrm>
            <a:off x="6030913" y="1585913"/>
            <a:ext cx="2843212" cy="806450"/>
          </a:xfrm>
          <a:prstGeom prst="wedgeRoundRectCallout">
            <a:avLst>
              <a:gd name="adj1" fmla="val -152792"/>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(=2) is still less than 6</a:t>
            </a:r>
          </a:p>
        </p:txBody>
      </p:sp>
      <p:sp>
        <p:nvSpPr>
          <p:cNvPr id="71715"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1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0F0E91-B7A8-4A2B-8CA3-F02FD1CA3C9A}" type="slidenum">
              <a:rPr lang="en-US" altLang="en-US" sz="1400" smtClean="0"/>
              <a:pPr/>
              <a:t>67</a:t>
            </a:fld>
            <a:endParaRPr lang="en-US" altLang="en-US" sz="1400" smtClean="0"/>
          </a:p>
        </p:txBody>
      </p:sp>
      <p:sp>
        <p:nvSpPr>
          <p:cNvPr id="7270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578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270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271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271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271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271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1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2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2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272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272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272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2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2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3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3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38"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and j = 3 </a:t>
            </a:r>
          </a:p>
          <a:p>
            <a:pPr algn="ctr"/>
            <a:r>
              <a:rPr lang="en-US" altLang="en-US" sz="1800"/>
              <a:t>Assign list[i] to result[j]</a:t>
            </a:r>
          </a:p>
        </p:txBody>
      </p:sp>
      <p:sp>
        <p:nvSpPr>
          <p:cNvPr id="72739"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40" name="Line 35"/>
          <p:cNvSpPr>
            <a:spLocks noChangeShapeType="1"/>
          </p:cNvSpPr>
          <p:nvPr/>
        </p:nvSpPr>
        <p:spPr bwMode="auto">
          <a:xfrm>
            <a:off x="4495800" y="5272088"/>
            <a:ext cx="460375" cy="6143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760D89-A1A9-456D-A6C5-6A281CF99CF4}" type="slidenum">
              <a:rPr lang="en-US" altLang="en-US" sz="1400" smtClean="0"/>
              <a:pPr/>
              <a:t>68</a:t>
            </a:fld>
            <a:endParaRPr lang="en-US" altLang="en-US" sz="1400" smtClean="0"/>
          </a:p>
        </p:txBody>
      </p:sp>
      <p:sp>
        <p:nvSpPr>
          <p:cNvPr id="7373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680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373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373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373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373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374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4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4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4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374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374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375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5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6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6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62" name="AutoShape 33"/>
          <p:cNvSpPr>
            <a:spLocks noChangeArrowheads="1"/>
          </p:cNvSpPr>
          <p:nvPr/>
        </p:nvSpPr>
        <p:spPr bwMode="auto">
          <a:xfrm>
            <a:off x="6030913" y="1585913"/>
            <a:ext cx="2843212" cy="806450"/>
          </a:xfrm>
          <a:prstGeom prst="wedgeRoundRectCallout">
            <a:avLst>
              <a:gd name="adj1" fmla="val -104440"/>
              <a:gd name="adj2" fmla="val 132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 and j becomes 2</a:t>
            </a:r>
          </a:p>
        </p:txBody>
      </p:sp>
      <p:sp>
        <p:nvSpPr>
          <p:cNvPr id="73763"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6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9DF006-9432-4CAE-AE7D-0384A2673037}" type="slidenum">
              <a:rPr lang="en-US" altLang="en-US" sz="1400" smtClean="0"/>
              <a:pPr/>
              <a:t>69</a:t>
            </a:fld>
            <a:endParaRPr lang="en-US" altLang="en-US" sz="1400" smtClean="0"/>
          </a:p>
        </p:txBody>
      </p:sp>
      <p:sp>
        <p:nvSpPr>
          <p:cNvPr id="7475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782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475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475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476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6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476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476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6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7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7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477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477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477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7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7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8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8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86" name="AutoShape 33"/>
          <p:cNvSpPr>
            <a:spLocks noChangeArrowheads="1"/>
          </p:cNvSpPr>
          <p:nvPr/>
        </p:nvSpPr>
        <p:spPr bwMode="auto">
          <a:xfrm>
            <a:off x="6030913" y="1585913"/>
            <a:ext cx="2843212" cy="806450"/>
          </a:xfrm>
          <a:prstGeom prst="wedgeRoundRectCallout">
            <a:avLst>
              <a:gd name="adj1" fmla="val -150560"/>
              <a:gd name="adj2" fmla="val 13169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6</a:t>
            </a:r>
          </a:p>
        </p:txBody>
      </p:sp>
      <p:sp>
        <p:nvSpPr>
          <p:cNvPr id="74787"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8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C08DFC-8EB5-4AA0-9CAB-F7316064F6DD}" type="slidenum">
              <a:rPr lang="en-US" altLang="en-US" sz="1400" smtClean="0"/>
              <a:pPr/>
              <a:t>7</a:t>
            </a:fld>
            <a:endParaRPr lang="en-US" altLang="en-US" sz="1400" smtClean="0"/>
          </a:p>
        </p:txBody>
      </p:sp>
      <p:sp>
        <p:nvSpPr>
          <p:cNvPr id="9219" name="Rectangle 2"/>
          <p:cNvSpPr>
            <a:spLocks noGrp="1" noChangeArrowheads="1"/>
          </p:cNvSpPr>
          <p:nvPr>
            <p:ph type="title"/>
          </p:nvPr>
        </p:nvSpPr>
        <p:spPr>
          <a:xfrm>
            <a:off x="685800" y="457200"/>
            <a:ext cx="7772400" cy="1219200"/>
          </a:xfrm>
          <a:noFill/>
        </p:spPr>
        <p:txBody>
          <a:bodyPr/>
          <a:lstStyle/>
          <a:p>
            <a:r>
              <a:rPr lang="en-US" altLang="en-US" smtClean="0"/>
              <a:t>Declaring and Creating</a:t>
            </a:r>
            <a:br>
              <a:rPr lang="en-US" altLang="en-US" smtClean="0"/>
            </a:br>
            <a:r>
              <a:rPr lang="en-US" altLang="en-US" smtClean="0"/>
              <a:t>in One Step</a:t>
            </a:r>
            <a:endParaRPr lang="en-US" altLang="en-US" sz="4000" smtClean="0"/>
          </a:p>
        </p:txBody>
      </p:sp>
      <p:sp>
        <p:nvSpPr>
          <p:cNvPr id="13316" name="Rectangle 3"/>
          <p:cNvSpPr>
            <a:spLocks noGrp="1" noChangeArrowheads="1"/>
          </p:cNvSpPr>
          <p:nvPr>
            <p:ph type="body" idx="1"/>
          </p:nvPr>
        </p:nvSpPr>
        <p:spPr>
          <a:xfrm>
            <a:off x="685800" y="2057400"/>
            <a:ext cx="7315200" cy="4114800"/>
          </a:xfrm>
        </p:spPr>
        <p:txBody>
          <a:bodyPr/>
          <a:lstStyle/>
          <a:p>
            <a:pPr>
              <a:defRPr/>
            </a:pP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arrayRefVar</a:t>
            </a:r>
            <a:r>
              <a:rPr lang="en-US" sz="2800" dirty="0" smtClean="0">
                <a:solidFill>
                  <a:schemeClr val="accent4"/>
                </a:solidFill>
                <a:latin typeface="Courier New" pitchFamily="49" charset="0"/>
              </a:rPr>
              <a:t> = new</a:t>
            </a:r>
          </a:p>
          <a:p>
            <a:pPr>
              <a:buFont typeface="Monotype Sorts" pitchFamily="2" charset="2"/>
              <a:buNone/>
              <a:defRPr/>
            </a:pP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a:t>
            </a:r>
            <a:r>
              <a:rPr lang="en-US" sz="2800" dirty="0" err="1" smtClean="0">
                <a:solidFill>
                  <a:schemeClr val="accent4"/>
                </a:solidFill>
                <a:latin typeface="Courier New" pitchFamily="49" charset="0"/>
              </a:rPr>
              <a:t>arraySize</a:t>
            </a:r>
            <a:r>
              <a:rPr lang="en-US" sz="2800" dirty="0" smtClean="0">
                <a:solidFill>
                  <a:schemeClr val="accent4"/>
                </a:solidFill>
                <a:latin typeface="Courier New" pitchFamily="49" charset="0"/>
              </a:rPr>
              <a:t>];</a:t>
            </a:r>
            <a:endParaRPr lang="en-US" sz="2600" dirty="0" smtClean="0">
              <a:solidFill>
                <a:schemeClr val="accent4"/>
              </a:solidFill>
              <a:latin typeface="Courier New" pitchFamily="49" charset="0"/>
            </a:endParaRPr>
          </a:p>
          <a:p>
            <a:pPr>
              <a:spcBef>
                <a:spcPct val="75000"/>
              </a:spcBef>
              <a:buFont typeface="Monotype Sorts" pitchFamily="2" charset="2"/>
              <a:buNone/>
              <a:defRPr/>
            </a:pPr>
            <a:r>
              <a:rPr lang="en-US" sz="2600" dirty="0" smtClean="0">
                <a:solidFill>
                  <a:schemeClr val="accent4"/>
                </a:solidFill>
                <a:latin typeface="Courier New" pitchFamily="49" charset="0"/>
              </a:rPr>
              <a:t> 	</a:t>
            </a:r>
            <a:r>
              <a:rPr lang="en-US" sz="2400" dirty="0" smtClean="0">
                <a:solidFill>
                  <a:schemeClr val="accent4"/>
                </a:solidFill>
                <a:latin typeface="Courier New" pitchFamily="49" charset="0"/>
              </a:rPr>
              <a:t>double[] </a:t>
            </a:r>
            <a:r>
              <a:rPr lang="en-US" sz="2400" dirty="0" err="1" smtClean="0">
                <a:solidFill>
                  <a:schemeClr val="accent4"/>
                </a:solidFill>
                <a:latin typeface="Courier New" pitchFamily="49" charset="0"/>
              </a:rPr>
              <a:t>myList</a:t>
            </a:r>
            <a:r>
              <a:rPr lang="en-US" sz="2400" dirty="0" smtClean="0">
                <a:solidFill>
                  <a:schemeClr val="accent4"/>
                </a:solidFill>
                <a:latin typeface="Courier New" pitchFamily="49" charset="0"/>
              </a:rPr>
              <a:t> = new double[10];</a:t>
            </a:r>
            <a:endParaRPr lang="en-US" sz="2600" dirty="0" smtClean="0">
              <a:solidFill>
                <a:schemeClr val="accent4"/>
              </a:solidFill>
              <a:latin typeface="Courier New" pitchFamily="49" charset="0"/>
            </a:endParaRPr>
          </a:p>
          <a:p>
            <a:pPr>
              <a:spcBef>
                <a:spcPct val="150000"/>
              </a:spcBef>
              <a:defRPr/>
            </a:pP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arrayRefVar</a:t>
            </a:r>
            <a:r>
              <a:rPr lang="en-US" sz="2800" dirty="0" smtClean="0">
                <a:solidFill>
                  <a:schemeClr val="accent4"/>
                </a:solidFill>
                <a:latin typeface="Courier New" pitchFamily="49" charset="0"/>
              </a:rPr>
              <a:t>[] = new</a:t>
            </a:r>
            <a:br>
              <a:rPr lang="en-US" sz="2800" dirty="0" smtClean="0">
                <a:solidFill>
                  <a:schemeClr val="accent4"/>
                </a:solidFill>
                <a:latin typeface="Courier New" pitchFamily="49" charset="0"/>
              </a:rPr>
            </a:b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a:t>
            </a:r>
            <a:r>
              <a:rPr lang="en-US" sz="2800" dirty="0" err="1" smtClean="0">
                <a:solidFill>
                  <a:schemeClr val="accent4"/>
                </a:solidFill>
                <a:latin typeface="Courier New" pitchFamily="49" charset="0"/>
              </a:rPr>
              <a:t>arraySize</a:t>
            </a:r>
            <a:r>
              <a:rPr lang="en-US" sz="2800" dirty="0" smtClean="0">
                <a:solidFill>
                  <a:schemeClr val="accent4"/>
                </a:solidFill>
                <a:latin typeface="Courier New" pitchFamily="49" charset="0"/>
              </a:rPr>
              <a:t>];</a:t>
            </a:r>
            <a:endParaRPr lang="en-US" sz="2600" dirty="0" smtClean="0">
              <a:solidFill>
                <a:schemeClr val="accent4"/>
              </a:solidFill>
              <a:latin typeface="Courier New" pitchFamily="49" charset="0"/>
            </a:endParaRPr>
          </a:p>
          <a:p>
            <a:pPr>
              <a:spcBef>
                <a:spcPct val="75000"/>
              </a:spcBef>
              <a:buFont typeface="Monotype Sorts" pitchFamily="2" charset="2"/>
              <a:buNone/>
              <a:defRPr/>
            </a:pPr>
            <a:r>
              <a:rPr lang="en-US" sz="2600" dirty="0" smtClean="0">
                <a:solidFill>
                  <a:schemeClr val="accent4"/>
                </a:solidFill>
                <a:latin typeface="Courier New" pitchFamily="49" charset="0"/>
              </a:rPr>
              <a:t>	</a:t>
            </a:r>
            <a:r>
              <a:rPr lang="en-US" sz="2400" dirty="0" smtClean="0">
                <a:solidFill>
                  <a:schemeClr val="accent4"/>
                </a:solidFill>
                <a:latin typeface="Courier New" pitchFamily="49" charset="0"/>
              </a:rPr>
              <a:t>double </a:t>
            </a:r>
            <a:r>
              <a:rPr lang="en-US" sz="2400" dirty="0" err="1" smtClean="0">
                <a:solidFill>
                  <a:schemeClr val="accent4"/>
                </a:solidFill>
                <a:latin typeface="Courier New" pitchFamily="49" charset="0"/>
              </a:rPr>
              <a:t>myList</a:t>
            </a:r>
            <a:r>
              <a:rPr lang="en-US" sz="2400" dirty="0" smtClean="0">
                <a:solidFill>
                  <a:schemeClr val="accent4"/>
                </a:solidFill>
                <a:latin typeface="Courier New" pitchFamily="49" charset="0"/>
              </a:rPr>
              <a:t>[] = new double[10];</a:t>
            </a:r>
            <a:endParaRPr lang="en-US" sz="2600" dirty="0" smtClean="0">
              <a:solidFill>
                <a:schemeClr val="accent4"/>
              </a:solidFill>
              <a:latin typeface="Courier New" pitchFamily="49"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11B2E9-62C3-4F43-BED1-CC8EEF533D84}" type="slidenum">
              <a:rPr lang="en-US" altLang="en-US" sz="1400" smtClean="0"/>
              <a:pPr/>
              <a:t>70</a:t>
            </a:fld>
            <a:endParaRPr lang="en-US" altLang="en-US" sz="1400" smtClean="0"/>
          </a:p>
        </p:txBody>
      </p:sp>
      <p:sp>
        <p:nvSpPr>
          <p:cNvPr id="7577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885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578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578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578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578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578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78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79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79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79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579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579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9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80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80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80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810"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3 and j = 2 </a:t>
            </a:r>
          </a:p>
          <a:p>
            <a:pPr algn="ctr"/>
            <a:r>
              <a:rPr lang="en-US" altLang="en-US" sz="1800"/>
              <a:t>Assign list[i] to result[j]</a:t>
            </a:r>
          </a:p>
        </p:txBody>
      </p:sp>
      <p:sp>
        <p:nvSpPr>
          <p:cNvPr id="75811"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812" name="Line 35"/>
          <p:cNvSpPr>
            <a:spLocks noChangeShapeType="1"/>
          </p:cNvSpPr>
          <p:nvPr/>
        </p:nvSpPr>
        <p:spPr bwMode="auto">
          <a:xfrm flipH="1">
            <a:off x="4572000" y="5272088"/>
            <a:ext cx="346075" cy="6143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0FD124-48BB-4EE2-9B4C-62F97250A11F}" type="slidenum">
              <a:rPr lang="en-US" altLang="en-US" sz="1400" smtClean="0"/>
              <a:pPr/>
              <a:t>71</a:t>
            </a:fld>
            <a:endParaRPr lang="en-US" altLang="en-US" sz="1400" smtClean="0"/>
          </a:p>
        </p:txBody>
      </p:sp>
      <p:sp>
        <p:nvSpPr>
          <p:cNvPr id="7680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987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680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7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680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680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681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681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1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1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1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2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682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682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2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2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3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3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3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3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34"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 and j becomes 1</a:t>
            </a:r>
          </a:p>
        </p:txBody>
      </p:sp>
      <p:sp>
        <p:nvSpPr>
          <p:cNvPr id="76835"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3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A8B19B-E0C7-4808-B3CB-9314CF956E57}" type="slidenum">
              <a:rPr lang="en-US" altLang="en-US" sz="1400" smtClean="0"/>
              <a:pPr/>
              <a:t>72</a:t>
            </a:fld>
            <a:endParaRPr lang="en-US" altLang="en-US" sz="1400" smtClean="0"/>
          </a:p>
        </p:txBody>
      </p:sp>
      <p:sp>
        <p:nvSpPr>
          <p:cNvPr id="7782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090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782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783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783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783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783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3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4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4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4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784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784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4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4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5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5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5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5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58"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6</a:t>
            </a:r>
          </a:p>
        </p:txBody>
      </p:sp>
      <p:sp>
        <p:nvSpPr>
          <p:cNvPr id="77859"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6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805F7B1-D0D5-4E90-B776-38C2B55FFE47}" type="slidenum">
              <a:rPr lang="en-US" altLang="en-US" sz="1400" smtClean="0"/>
              <a:pPr/>
              <a:t>73</a:t>
            </a:fld>
            <a:endParaRPr lang="en-US" altLang="en-US" sz="1400" smtClean="0"/>
          </a:p>
        </p:txBody>
      </p:sp>
      <p:sp>
        <p:nvSpPr>
          <p:cNvPr id="7885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192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885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885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885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885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886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6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6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6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6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6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887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7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887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7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7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8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8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82"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4 and j = 1 </a:t>
            </a:r>
          </a:p>
          <a:p>
            <a:pPr algn="ctr"/>
            <a:r>
              <a:rPr lang="en-US" altLang="en-US" sz="1800"/>
              <a:t>Assign list[i] to result[j]</a:t>
            </a:r>
          </a:p>
        </p:txBody>
      </p:sp>
      <p:sp>
        <p:nvSpPr>
          <p:cNvPr id="78883"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84" name="Line 35"/>
          <p:cNvSpPr>
            <a:spLocks noChangeShapeType="1"/>
          </p:cNvSpPr>
          <p:nvPr/>
        </p:nvSpPr>
        <p:spPr bwMode="auto">
          <a:xfrm flipH="1">
            <a:off x="4149725" y="5272088"/>
            <a:ext cx="1190625" cy="6143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5"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D1F852-196C-49F8-90C2-2A74EFFFE1BD}" type="slidenum">
              <a:rPr lang="en-US" altLang="en-US" sz="1400" smtClean="0"/>
              <a:pPr/>
              <a:t>74</a:t>
            </a:fld>
            <a:endParaRPr lang="en-US" altLang="en-US" sz="1400" smtClean="0"/>
          </a:p>
        </p:txBody>
      </p:sp>
      <p:sp>
        <p:nvSpPr>
          <p:cNvPr id="7987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294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987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987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988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8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988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988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88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89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89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89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89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989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9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989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90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90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90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90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906" name="AutoShape 33"/>
          <p:cNvSpPr>
            <a:spLocks noChangeArrowheads="1"/>
          </p:cNvSpPr>
          <p:nvPr/>
        </p:nvSpPr>
        <p:spPr bwMode="auto">
          <a:xfrm>
            <a:off x="6030913" y="1585913"/>
            <a:ext cx="2843212" cy="806450"/>
          </a:xfrm>
          <a:prstGeom prst="wedgeRoundRectCallout">
            <a:avLst>
              <a:gd name="adj1" fmla="val -106060"/>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5 and j becomes 0</a:t>
            </a:r>
          </a:p>
        </p:txBody>
      </p:sp>
      <p:sp>
        <p:nvSpPr>
          <p:cNvPr id="79907"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90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516A66-46BE-4539-94FE-364F53F2BF01}" type="slidenum">
              <a:rPr lang="en-US" altLang="en-US" sz="1400" smtClean="0"/>
              <a:pPr/>
              <a:t>75</a:t>
            </a:fld>
            <a:endParaRPr lang="en-US" altLang="en-US" sz="1400" smtClean="0"/>
          </a:p>
        </p:txBody>
      </p:sp>
      <p:sp>
        <p:nvSpPr>
          <p:cNvPr id="8089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397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090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090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090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090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090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0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1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1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1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1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091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1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8092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2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2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2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2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30" name="AutoShape 33"/>
          <p:cNvSpPr>
            <a:spLocks noChangeArrowheads="1"/>
          </p:cNvSpPr>
          <p:nvPr/>
        </p:nvSpPr>
        <p:spPr bwMode="auto">
          <a:xfrm>
            <a:off x="6030913" y="1585913"/>
            <a:ext cx="2843212" cy="806450"/>
          </a:xfrm>
          <a:prstGeom prst="wedgeRoundRectCallout">
            <a:avLst>
              <a:gd name="adj1" fmla="val -148829"/>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(=5) is still less than 6</a:t>
            </a:r>
          </a:p>
        </p:txBody>
      </p:sp>
      <p:sp>
        <p:nvSpPr>
          <p:cNvPr id="8093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3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0337AB-0378-44E1-922C-906CA32C20A6}" type="slidenum">
              <a:rPr lang="en-US" altLang="en-US" sz="1400" smtClean="0"/>
              <a:pPr/>
              <a:t>76</a:t>
            </a:fld>
            <a:endParaRPr lang="en-US" altLang="en-US" sz="1400" smtClean="0"/>
          </a:p>
        </p:txBody>
      </p:sp>
      <p:sp>
        <p:nvSpPr>
          <p:cNvPr id="8192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499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192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99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192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192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193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193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3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3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3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4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4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4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5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5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5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5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5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and j = 0 </a:t>
            </a:r>
          </a:p>
          <a:p>
            <a:pPr algn="ctr"/>
            <a:r>
              <a:rPr lang="en-US" altLang="en-US" sz="1800"/>
              <a:t>Assign list[i] to result[j]</a:t>
            </a:r>
          </a:p>
        </p:txBody>
      </p:sp>
      <p:sp>
        <p:nvSpPr>
          <p:cNvPr id="8195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56" name="Line 35"/>
          <p:cNvSpPr>
            <a:spLocks noChangeShapeType="1"/>
          </p:cNvSpPr>
          <p:nvPr/>
        </p:nvSpPr>
        <p:spPr bwMode="auto">
          <a:xfrm flipH="1">
            <a:off x="3765550" y="5272088"/>
            <a:ext cx="1997075" cy="614362"/>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4B3A05-FA29-4FBE-B3C9-FBFA971419FE}" type="slidenum">
              <a:rPr lang="en-US" altLang="en-US" sz="1400" smtClean="0"/>
              <a:pPr/>
              <a:t>77</a:t>
            </a:fld>
            <a:endParaRPr lang="en-US" altLang="en-US" sz="1400" smtClean="0"/>
          </a:p>
        </p:txBody>
      </p:sp>
      <p:sp>
        <p:nvSpPr>
          <p:cNvPr id="8294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602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294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602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295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295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295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295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5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6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6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6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6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6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7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7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7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7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78" name="AutoShape 33"/>
          <p:cNvSpPr>
            <a:spLocks noChangeArrowheads="1"/>
          </p:cNvSpPr>
          <p:nvPr/>
        </p:nvSpPr>
        <p:spPr bwMode="auto">
          <a:xfrm>
            <a:off x="6030913" y="1585913"/>
            <a:ext cx="2843212" cy="806450"/>
          </a:xfrm>
          <a:prstGeom prst="wedgeRoundRectCallout">
            <a:avLst>
              <a:gd name="adj1" fmla="val -104102"/>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6 and j becomes -1</a:t>
            </a:r>
          </a:p>
        </p:txBody>
      </p:sp>
      <p:sp>
        <p:nvSpPr>
          <p:cNvPr id="82979"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8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D515E8-D1DF-4954-ABDB-FDBAAD718B9D}" type="slidenum">
              <a:rPr lang="en-US" altLang="en-US" sz="1400" smtClean="0"/>
              <a:pPr/>
              <a:t>78</a:t>
            </a:fld>
            <a:endParaRPr lang="en-US" altLang="en-US" sz="1400" smtClean="0"/>
          </a:p>
        </p:txBody>
      </p:sp>
      <p:sp>
        <p:nvSpPr>
          <p:cNvPr id="8397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704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397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397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397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397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398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398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398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398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8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8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9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9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9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400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400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4002" name="AutoShape 33"/>
          <p:cNvSpPr>
            <a:spLocks noChangeArrowheads="1"/>
          </p:cNvSpPr>
          <p:nvPr/>
        </p:nvSpPr>
        <p:spPr bwMode="auto">
          <a:xfrm>
            <a:off x="6030913" y="1585913"/>
            <a:ext cx="2843212" cy="806450"/>
          </a:xfrm>
          <a:prstGeom prst="wedgeRoundRectCallout">
            <a:avLst>
              <a:gd name="adj1" fmla="val -147880"/>
              <a:gd name="adj2" fmla="val 13622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(=6) &lt; 6 is false. So exit the loop.</a:t>
            </a:r>
          </a:p>
        </p:txBody>
      </p:sp>
      <p:sp>
        <p:nvSpPr>
          <p:cNvPr id="84003" name="Rectangle 34"/>
          <p:cNvSpPr>
            <a:spLocks noChangeArrowheads="1"/>
          </p:cNvSpPr>
          <p:nvPr/>
        </p:nvSpPr>
        <p:spPr bwMode="auto">
          <a:xfrm>
            <a:off x="1384300" y="3044825"/>
            <a:ext cx="19208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00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96859-7181-4C37-9AD6-4DBC75DF50BA}" type="slidenum">
              <a:rPr lang="en-US" altLang="en-US" sz="1400" smtClean="0"/>
              <a:pPr/>
              <a:t>79</a:t>
            </a:fld>
            <a:endParaRPr lang="en-US" altLang="en-US" sz="1400" smtClean="0"/>
          </a:p>
        </p:txBody>
      </p:sp>
      <p:sp>
        <p:nvSpPr>
          <p:cNvPr id="8499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806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499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807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499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500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0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Text Box 9"/>
          <p:cNvSpPr txBox="1">
            <a:spLocks noChangeArrowheads="1"/>
          </p:cNvSpPr>
          <p:nvPr/>
        </p:nvSpPr>
        <p:spPr bwMode="auto">
          <a:xfrm>
            <a:off x="2468563" y="4964113"/>
            <a:ext cx="762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list</a:t>
            </a:r>
          </a:p>
        </p:txBody>
      </p:sp>
      <p:sp>
        <p:nvSpPr>
          <p:cNvPr id="85003" name="Text Box 10"/>
          <p:cNvSpPr txBox="1">
            <a:spLocks noChangeArrowheads="1"/>
          </p:cNvSpPr>
          <p:nvPr/>
        </p:nvSpPr>
        <p:spPr bwMode="auto">
          <a:xfrm>
            <a:off x="1652588" y="5848350"/>
            <a:ext cx="768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result</a:t>
            </a:r>
          </a:p>
        </p:txBody>
      </p:sp>
      <p:sp>
        <p:nvSpPr>
          <p:cNvPr id="8500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0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1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1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1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1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1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2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2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2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2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26" name="AutoShape 33"/>
          <p:cNvSpPr>
            <a:spLocks noChangeArrowheads="1"/>
          </p:cNvSpPr>
          <p:nvPr/>
        </p:nvSpPr>
        <p:spPr bwMode="auto">
          <a:xfrm>
            <a:off x="6030913" y="1585913"/>
            <a:ext cx="2843212" cy="806450"/>
          </a:xfrm>
          <a:prstGeom prst="wedgeRoundRectCallout">
            <a:avLst>
              <a:gd name="adj1" fmla="val -97852"/>
              <a:gd name="adj2" fmla="val 266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Return result</a:t>
            </a:r>
          </a:p>
        </p:txBody>
      </p:sp>
      <p:sp>
        <p:nvSpPr>
          <p:cNvPr id="85027" name="Rectangle 36"/>
          <p:cNvSpPr>
            <a:spLocks noChangeArrowheads="1"/>
          </p:cNvSpPr>
          <p:nvPr/>
        </p:nvSpPr>
        <p:spPr bwMode="auto">
          <a:xfrm>
            <a:off x="808038" y="4005263"/>
            <a:ext cx="4686300"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28" name="Text Box 37"/>
          <p:cNvSpPr txBox="1">
            <a:spLocks noChangeArrowheads="1"/>
          </p:cNvSpPr>
          <p:nvPr/>
        </p:nvSpPr>
        <p:spPr bwMode="auto">
          <a:xfrm>
            <a:off x="693738" y="5310188"/>
            <a:ext cx="1066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list2</a:t>
            </a:r>
          </a:p>
        </p:txBody>
      </p:sp>
      <p:sp>
        <p:nvSpPr>
          <p:cNvPr id="85029" name="Rectangle 40"/>
          <p:cNvSpPr>
            <a:spLocks noChangeArrowheads="1"/>
          </p:cNvSpPr>
          <p:nvPr/>
        </p:nvSpPr>
        <p:spPr bwMode="auto">
          <a:xfrm>
            <a:off x="1346200" y="5426075"/>
            <a:ext cx="498475" cy="231775"/>
          </a:xfrm>
          <a:prstGeom prst="rect">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0" name="Rectangle 41"/>
          <p:cNvSpPr>
            <a:spLocks noChangeArrowheads="1"/>
          </p:cNvSpPr>
          <p:nvPr/>
        </p:nvSpPr>
        <p:spPr bwMode="auto">
          <a:xfrm>
            <a:off x="2382838" y="5926138"/>
            <a:ext cx="498475" cy="231775"/>
          </a:xfrm>
          <a:prstGeom prst="rect">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1" name="Line 42"/>
          <p:cNvSpPr>
            <a:spLocks noChangeShapeType="1"/>
          </p:cNvSpPr>
          <p:nvPr/>
        </p:nvSpPr>
        <p:spPr bwMode="auto">
          <a:xfrm flipV="1">
            <a:off x="2690813" y="5848350"/>
            <a:ext cx="806450" cy="192088"/>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Rectangle 43"/>
          <p:cNvSpPr>
            <a:spLocks noChangeArrowheads="1"/>
          </p:cNvSpPr>
          <p:nvPr/>
        </p:nvSpPr>
        <p:spPr bwMode="auto">
          <a:xfrm>
            <a:off x="2921000" y="5041900"/>
            <a:ext cx="498475" cy="231775"/>
          </a:xfrm>
          <a:prstGeom prst="rect">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3" name="Line 44"/>
          <p:cNvSpPr>
            <a:spLocks noChangeShapeType="1"/>
          </p:cNvSpPr>
          <p:nvPr/>
        </p:nvSpPr>
        <p:spPr bwMode="auto">
          <a:xfrm flipV="1">
            <a:off x="3228975" y="4927600"/>
            <a:ext cx="306388" cy="228600"/>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5035" name="Line 38"/>
          <p:cNvSpPr>
            <a:spLocks noChangeShapeType="1"/>
          </p:cNvSpPr>
          <p:nvPr/>
        </p:nvSpPr>
        <p:spPr bwMode="auto">
          <a:xfrm flipH="1" flipV="1">
            <a:off x="1652588" y="5580063"/>
            <a:ext cx="960437" cy="498475"/>
          </a:xfrm>
          <a:prstGeom prst="line">
            <a:avLst/>
          </a:prstGeom>
          <a:noFill/>
          <a:ln w="44450">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6B87C7-C685-46D4-B7CE-4FAD2F376461}" type="slidenum">
              <a:rPr lang="en-US" altLang="en-US" sz="1400" smtClean="0"/>
              <a:pPr/>
              <a:t>8</a:t>
            </a:fld>
            <a:endParaRPr lang="en-US" altLang="en-US" sz="1400" smtClean="0"/>
          </a:p>
        </p:txBody>
      </p:sp>
      <p:sp>
        <p:nvSpPr>
          <p:cNvPr id="10243" name="Rectangle 2"/>
          <p:cNvSpPr>
            <a:spLocks noGrp="1" noChangeArrowheads="1"/>
          </p:cNvSpPr>
          <p:nvPr>
            <p:ph type="title"/>
          </p:nvPr>
        </p:nvSpPr>
        <p:spPr>
          <a:xfrm>
            <a:off x="685800" y="0"/>
            <a:ext cx="7772400" cy="1428750"/>
          </a:xfrm>
          <a:noFill/>
        </p:spPr>
        <p:txBody>
          <a:bodyPr/>
          <a:lstStyle/>
          <a:p>
            <a:r>
              <a:rPr lang="en-US" altLang="en-US" smtClean="0"/>
              <a:t>The Length of an Array</a:t>
            </a:r>
          </a:p>
        </p:txBody>
      </p:sp>
      <p:sp>
        <p:nvSpPr>
          <p:cNvPr id="10244" name="Rectangle 3"/>
          <p:cNvSpPr>
            <a:spLocks noGrp="1" noChangeArrowheads="1"/>
          </p:cNvSpPr>
          <p:nvPr>
            <p:ph type="body" idx="1"/>
          </p:nvPr>
        </p:nvSpPr>
        <p:spPr>
          <a:xfrm>
            <a:off x="228600" y="1447800"/>
            <a:ext cx="8686800" cy="4114800"/>
          </a:xfrm>
          <a:noFill/>
        </p:spPr>
        <p:txBody>
          <a:bodyPr/>
          <a:lstStyle/>
          <a:p>
            <a:pPr marL="0" indent="0" algn="just">
              <a:buFont typeface="Monotype Sorts" pitchFamily="2" charset="2"/>
              <a:buNone/>
            </a:pPr>
            <a:r>
              <a:rPr lang="en-US" altLang="en-US" sz="3000" smtClean="0"/>
              <a:t>Once an array is created, its size is fixed. It cannot be changed. You can find its size using</a:t>
            </a:r>
          </a:p>
          <a:p>
            <a:pPr marL="0" indent="0" algn="just">
              <a:buFont typeface="Monotype Sorts" pitchFamily="2" charset="2"/>
              <a:buNone/>
            </a:pPr>
            <a:endParaRPr lang="en-US" altLang="en-US" smtClean="0"/>
          </a:p>
          <a:p>
            <a:pPr lvl="2" algn="just">
              <a:buFont typeface="Monotype Sorts" pitchFamily="2" charset="2"/>
              <a:buNone/>
            </a:pPr>
            <a:r>
              <a:rPr lang="en-US" altLang="en-US" smtClean="0"/>
              <a:t>arrayRefVar.length</a:t>
            </a:r>
          </a:p>
          <a:p>
            <a:pPr lvl="2" algn="just">
              <a:buFont typeface="Monotype Sorts" pitchFamily="2" charset="2"/>
              <a:buNone/>
            </a:pPr>
            <a:endParaRPr lang="en-US" altLang="en-US" smtClean="0"/>
          </a:p>
          <a:p>
            <a:pPr marL="0" indent="0" algn="just">
              <a:buFont typeface="Monotype Sorts" pitchFamily="2" charset="2"/>
              <a:buNone/>
            </a:pPr>
            <a:r>
              <a:rPr lang="en-US" altLang="en-US" smtClean="0"/>
              <a:t>For example,</a:t>
            </a:r>
          </a:p>
          <a:p>
            <a:pPr marL="0" indent="0" algn="just">
              <a:buFont typeface="Monotype Sorts" pitchFamily="2" charset="2"/>
              <a:buNone/>
            </a:pPr>
            <a:endParaRPr lang="en-US" altLang="en-US" smtClean="0"/>
          </a:p>
          <a:p>
            <a:pPr lvl="2" algn="just">
              <a:buFont typeface="Monotype Sorts" pitchFamily="2" charset="2"/>
              <a:buNone/>
            </a:pPr>
            <a:r>
              <a:rPr lang="en-US" altLang="en-US" smtClean="0"/>
              <a:t>myList.length returns 10</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1A36C1-12E7-4F11-9335-ED5E85B09CA8}" type="slidenum">
              <a:rPr lang="en-US" altLang="en-US" sz="1400" smtClean="0"/>
              <a:pPr/>
              <a:t>80</a:t>
            </a:fld>
            <a:endParaRPr lang="en-US" altLang="en-US" sz="1400" smtClean="0"/>
          </a:p>
        </p:txBody>
      </p:sp>
      <p:sp>
        <p:nvSpPr>
          <p:cNvPr id="86019" name="Rectangle 2"/>
          <p:cNvSpPr>
            <a:spLocks noGrp="1" noChangeArrowheads="1"/>
          </p:cNvSpPr>
          <p:nvPr>
            <p:ph type="title"/>
          </p:nvPr>
        </p:nvSpPr>
        <p:spPr>
          <a:xfrm>
            <a:off x="609600" y="381000"/>
            <a:ext cx="7772400" cy="1143000"/>
          </a:xfrm>
        </p:spPr>
        <p:txBody>
          <a:bodyPr/>
          <a:lstStyle/>
          <a:p>
            <a:r>
              <a:rPr lang="en-US" altLang="en-US" sz="4000" smtClean="0"/>
              <a:t>Problem: </a:t>
            </a:r>
            <a:r>
              <a:rPr lang="en-US" altLang="en-US" sz="3700" smtClean="0"/>
              <a:t>Counting Occurrence of Each Letter</a:t>
            </a:r>
            <a:endParaRPr lang="en-US" altLang="en-US" sz="3700" smtClean="0">
              <a:solidFill>
                <a:schemeClr val="tx1"/>
              </a:solidFill>
              <a:latin typeface="Book Antiqua" pitchFamily="18" charset="0"/>
              <a:hlinkClick r:id="rId2" action="ppaction://program"/>
            </a:endParaRPr>
          </a:p>
        </p:txBody>
      </p:sp>
      <p:sp>
        <p:nvSpPr>
          <p:cNvPr id="86020" name="Rectangle 3"/>
          <p:cNvSpPr>
            <a:spLocks noGrp="1" noChangeArrowheads="1"/>
          </p:cNvSpPr>
          <p:nvPr>
            <p:ph type="body" idx="1"/>
          </p:nvPr>
        </p:nvSpPr>
        <p:spPr>
          <a:xfrm>
            <a:off x="333375" y="1514475"/>
            <a:ext cx="8418513" cy="1416050"/>
          </a:xfrm>
        </p:spPr>
        <p:txBody>
          <a:bodyPr/>
          <a:lstStyle/>
          <a:p>
            <a:r>
              <a:rPr lang="en-US" altLang="en-US" sz="2300" smtClean="0">
                <a:cs typeface="Times New Roman" pitchFamily="18" charset="0"/>
              </a:rPr>
              <a:t>Generate 100 lowercase letters randomly and assign to an array of characters.</a:t>
            </a:r>
          </a:p>
          <a:p>
            <a:r>
              <a:rPr lang="en-US" altLang="en-US" sz="2300" smtClean="0">
                <a:cs typeface="Times New Roman" pitchFamily="18" charset="0"/>
              </a:rPr>
              <a:t>Count the occurrence of each letter in the array.</a:t>
            </a:r>
            <a:r>
              <a:rPr lang="en-US" altLang="en-US" sz="2300" smtClean="0"/>
              <a:t> </a:t>
            </a:r>
          </a:p>
        </p:txBody>
      </p:sp>
      <p:sp>
        <p:nvSpPr>
          <p:cNvPr id="86023" name="Rectangle 6"/>
          <p:cNvSpPr>
            <a:spLocks noChangeArrowheads="1"/>
          </p:cNvSpPr>
          <p:nvPr/>
        </p:nvSpPr>
        <p:spPr bwMode="auto">
          <a:xfrm>
            <a:off x="533400" y="1828800"/>
            <a:ext cx="80772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endParaRPr lang="en-US" altLang="en-US" sz="2700">
              <a:cs typeface="Times New Roman" pitchFamily="18" charset="0"/>
            </a:endParaRPr>
          </a:p>
        </p:txBody>
      </p:sp>
      <p:sp>
        <p:nvSpPr>
          <p:cNvPr id="86024" name="Rectangle 7"/>
          <p:cNvSpPr>
            <a:spLocks noChangeArrowheads="1"/>
          </p:cNvSpPr>
          <p:nvPr/>
        </p:nvSpPr>
        <p:spPr bwMode="auto">
          <a:xfrm>
            <a:off x="2314575" y="25431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6026"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750" y="2940050"/>
            <a:ext cx="8212138" cy="2563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
        <p:nvSpPr>
          <p:cNvPr id="11" name="Rectangle 10">
            <a:hlinkClick r:id="rId4"/>
          </p:cNvPr>
          <p:cNvSpPr>
            <a:spLocks noChangeArrowheads="1"/>
          </p:cNvSpPr>
          <p:nvPr/>
        </p:nvSpPr>
        <p:spPr bwMode="auto">
          <a:xfrm>
            <a:off x="4802430" y="5746748"/>
            <a:ext cx="239794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CountLettersInArray</a:t>
            </a:r>
            <a:endParaRPr lang="en-US" altLang="en-US" sz="2000" dirty="0" smtClean="0"/>
          </a:p>
          <a:p>
            <a:pPr algn="ctr">
              <a:spcBef>
                <a:spcPct val="0"/>
              </a:spcBef>
              <a:buClrTx/>
              <a:buSzTx/>
              <a:buFontTx/>
              <a:buNone/>
            </a:pPr>
            <a:endParaRPr lang="en-US" altLang="en-US" sz="2000" dirty="0"/>
          </a:p>
        </p:txBody>
      </p:sp>
      <p:sp>
        <p:nvSpPr>
          <p:cNvPr id="12" name="AutoShape 10">
            <a:hlinkClick r:id="rId5" action="ppaction://program" highlightClick="1"/>
          </p:cNvPr>
          <p:cNvSpPr>
            <a:spLocks noChangeArrowheads="1"/>
          </p:cNvSpPr>
          <p:nvPr/>
        </p:nvSpPr>
        <p:spPr bwMode="auto">
          <a:xfrm>
            <a:off x="7337160" y="574674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81</a:t>
            </a:fld>
            <a:endParaRPr lang="en-US" altLang="en-US" sz="1400" smtClean="0"/>
          </a:p>
        </p:txBody>
      </p:sp>
      <p:sp>
        <p:nvSpPr>
          <p:cNvPr id="87043" name="Rectangle 2"/>
          <p:cNvSpPr>
            <a:spLocks noGrp="1" noChangeArrowheads="1"/>
          </p:cNvSpPr>
          <p:nvPr>
            <p:ph type="title"/>
          </p:nvPr>
        </p:nvSpPr>
        <p:spPr>
          <a:xfrm>
            <a:off x="762000" y="152400"/>
            <a:ext cx="7772400" cy="838200"/>
          </a:xfrm>
        </p:spPr>
        <p:txBody>
          <a:bodyPr/>
          <a:lstStyle/>
          <a:p>
            <a:r>
              <a:rPr lang="en-US" altLang="en-US" dirty="0" smtClean="0"/>
              <a:t>Variable-Length Arguments</a:t>
            </a:r>
            <a:endParaRPr lang="en-US" altLang="en-US" u="sng" dirty="0" smtClean="0">
              <a:latin typeface="Book Antiqua" pitchFamily="18" charset="0"/>
              <a:hlinkClick r:id="rId2"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dirty="0" smtClean="0"/>
              <a:t>You can pass a variable number of arguments of the same type to a method.</a:t>
            </a:r>
          </a:p>
        </p:txBody>
      </p:sp>
      <p:sp>
        <p:nvSpPr>
          <p:cNvPr id="10" name="Rectangle 9">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VarArgsDemo</a:t>
            </a:r>
            <a:endParaRPr lang="en-US" altLang="en-US" sz="2000" dirty="0"/>
          </a:p>
        </p:txBody>
      </p:sp>
      <p:sp>
        <p:nvSpPr>
          <p:cNvPr id="11"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extLst>
      <p:ext uri="{BB962C8B-B14F-4D97-AF65-F5344CB8AC3E}">
        <p14:creationId xmlns="" xmlns:p14="http://schemas.microsoft.com/office/powerpoint/2010/main" val="30670688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82</a:t>
            </a:fld>
            <a:endParaRPr lang="en-US" altLang="en-US" sz="1400" smtClean="0"/>
          </a:p>
        </p:txBody>
      </p:sp>
      <p:sp>
        <p:nvSpPr>
          <p:cNvPr id="87043" name="Rectangle 2"/>
          <p:cNvSpPr>
            <a:spLocks noGrp="1" noChangeArrowheads="1"/>
          </p:cNvSpPr>
          <p:nvPr>
            <p:ph type="title"/>
          </p:nvPr>
        </p:nvSpPr>
        <p:spPr>
          <a:xfrm>
            <a:off x="762000" y="152400"/>
            <a:ext cx="7772400" cy="838200"/>
          </a:xfrm>
        </p:spPr>
        <p:txBody>
          <a:bodyPr/>
          <a:lstStyle/>
          <a:p>
            <a:r>
              <a:rPr lang="en-US" altLang="en-US" smtClean="0"/>
              <a:t>Searching Arrays</a:t>
            </a:r>
            <a:endParaRPr lang="en-US" altLang="en-US" u="sng" smtClean="0">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p:oleObj spid="_x0000_s87063" name="Picture" r:id="rId4" imgW="4800600" imgH="1219200" progId="Word.Picture.8">
              <p:embed/>
            </p:oleObj>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smtClean="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smtClean="0"/>
              <a:t>linear search</a:t>
            </a:r>
            <a:r>
              <a:rPr lang="en-US" altLang="en-US" sz="2800" smtClean="0"/>
              <a:t> and </a:t>
            </a:r>
            <a:r>
              <a:rPr lang="en-US" altLang="en-US" sz="2800" i="1" smtClean="0"/>
              <a:t>binary search</a:t>
            </a:r>
            <a:r>
              <a:rPr lang="en-US" altLang="en-US" sz="280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83</a:t>
            </a:fld>
            <a:endParaRPr lang="en-US" altLang="en-US" sz="1400" smtClean="0"/>
          </a:p>
        </p:txBody>
      </p:sp>
      <p:sp>
        <p:nvSpPr>
          <p:cNvPr id="88067" name="Rectangle 2"/>
          <p:cNvSpPr>
            <a:spLocks noGrp="1" noChangeArrowheads="1"/>
          </p:cNvSpPr>
          <p:nvPr>
            <p:ph type="title"/>
          </p:nvPr>
        </p:nvSpPr>
        <p:spPr>
          <a:xfrm>
            <a:off x="685800" y="457200"/>
            <a:ext cx="7772400" cy="838200"/>
          </a:xfrm>
        </p:spPr>
        <p:txBody>
          <a:bodyPr/>
          <a:lstStyle/>
          <a:p>
            <a:r>
              <a:rPr lang="en-US" altLang="en-US" smtClean="0"/>
              <a:t>Linear Search</a:t>
            </a:r>
            <a:endParaRPr lang="en-US" altLang="en-US" u="sng" smtClean="0">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smtClean="0">
                <a:cs typeface="Times New Roman" pitchFamily="18" charset="0"/>
              </a:rPr>
              <a:t>The linear search approach compares the key element, </a:t>
            </a:r>
            <a:r>
              <a:rPr lang="en-US" altLang="en-US" u="sng" smtClean="0">
                <a:cs typeface="Times New Roman" pitchFamily="18" charset="0"/>
              </a:rPr>
              <a:t>key</a:t>
            </a:r>
            <a:r>
              <a:rPr lang="en-US" altLang="en-US" smtClean="0">
                <a:cs typeface="Times New Roman" pitchFamily="18" charset="0"/>
              </a:rPr>
              <a:t>, </a:t>
            </a:r>
            <a:r>
              <a:rPr lang="en-US" altLang="en-US" i="1" smtClean="0">
                <a:cs typeface="Times New Roman" pitchFamily="18" charset="0"/>
              </a:rPr>
              <a:t>sequentially</a:t>
            </a:r>
            <a:r>
              <a:rPr lang="en-US" altLang="en-US" smtClean="0">
                <a:cs typeface="Times New Roman" pitchFamily="18" charset="0"/>
              </a:rPr>
              <a:t> with each element in the array </a:t>
            </a:r>
            <a:r>
              <a:rPr lang="en-US" altLang="en-US" u="sng" smtClean="0">
                <a:cs typeface="Times New Roman" pitchFamily="18" charset="0"/>
              </a:rPr>
              <a:t>list</a:t>
            </a:r>
            <a:r>
              <a:rPr lang="en-US" altLang="en-US" smtClean="0">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smtClean="0">
                <a:cs typeface="Times New Roman" pitchFamily="18" charset="0"/>
              </a:rPr>
              <a:t>-1</a:t>
            </a:r>
            <a:r>
              <a:rPr lang="en-US" altLang="en-US" smtClean="0">
                <a:cs typeface="Times New Roman" pitchFamily="18" charset="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7"/>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070EFF-BCF2-4B70-97D7-F41FCDB515FD}" type="slidenum">
              <a:rPr lang="en-US" altLang="en-US" sz="1400" smtClean="0"/>
              <a:pPr/>
              <a:t>84</a:t>
            </a:fld>
            <a:endParaRPr lang="en-US" altLang="en-US" sz="1400" smtClean="0"/>
          </a:p>
        </p:txBody>
      </p:sp>
      <p:sp>
        <p:nvSpPr>
          <p:cNvPr id="89091" name="Rectangle 2"/>
          <p:cNvSpPr>
            <a:spLocks noGrp="1" noChangeArrowheads="1"/>
          </p:cNvSpPr>
          <p:nvPr>
            <p:ph type="title" sz="quarter"/>
          </p:nvPr>
        </p:nvSpPr>
        <p:spPr>
          <a:xfrm>
            <a:off x="685800" y="285750"/>
            <a:ext cx="7772400" cy="685800"/>
          </a:xfrm>
        </p:spPr>
        <p:txBody>
          <a:bodyPr/>
          <a:lstStyle/>
          <a:p>
            <a:r>
              <a:rPr lang="en-US" altLang="en-US" sz="4000" smtClean="0"/>
              <a:t>Linear Search Animation</a:t>
            </a:r>
          </a:p>
        </p:txBody>
      </p:sp>
      <p:graphicFrame>
        <p:nvGraphicFramePr>
          <p:cNvPr id="385027" name="Group 3"/>
          <p:cNvGraphicFramePr>
            <a:graphicFrameLocks noGrp="1"/>
          </p:cNvGraphicFramePr>
          <p:nvPr/>
        </p:nvGraphicFramePr>
        <p:xfrm>
          <a:off x="1884363" y="1662113"/>
          <a:ext cx="4267200" cy="517602"/>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385047" name="Group 23"/>
          <p:cNvGraphicFramePr>
            <a:graphicFrameLocks noGrp="1"/>
          </p:cNvGraphicFramePr>
          <p:nvPr/>
        </p:nvGraphicFramePr>
        <p:xfrm>
          <a:off x="1884363" y="2408238"/>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385067" name="Group 43"/>
          <p:cNvGraphicFramePr>
            <a:graphicFrameLocks noGrp="1"/>
          </p:cNvGraphicFramePr>
          <p:nvPr/>
        </p:nvGraphicFramePr>
        <p:xfrm>
          <a:off x="1884363" y="3170238"/>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385087" name="Group 63"/>
          <p:cNvGraphicFramePr>
            <a:graphicFrameLocks noGrp="1"/>
          </p:cNvGraphicFramePr>
          <p:nvPr/>
        </p:nvGraphicFramePr>
        <p:xfrm>
          <a:off x="1884363" y="4846638"/>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385107" name="Group 83"/>
          <p:cNvGraphicFramePr>
            <a:graphicFrameLocks noGrp="1"/>
          </p:cNvGraphicFramePr>
          <p:nvPr/>
        </p:nvGraphicFramePr>
        <p:xfrm>
          <a:off x="1884363" y="5684838"/>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385127" name="Group 103"/>
          <p:cNvGraphicFramePr>
            <a:graphicFrameLocks noGrp="1"/>
          </p:cNvGraphicFramePr>
          <p:nvPr/>
        </p:nvGraphicFramePr>
        <p:xfrm>
          <a:off x="1884363" y="4008438"/>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385147" name="Rectangle 123"/>
          <p:cNvSpPr>
            <a:spLocks noChangeArrowheads="1"/>
          </p:cNvSpPr>
          <p:nvPr/>
        </p:nvSpPr>
        <p:spPr bwMode="auto">
          <a:xfrm>
            <a:off x="817563" y="1646238"/>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8" name="Rectangle 124"/>
          <p:cNvSpPr>
            <a:spLocks noChangeArrowheads="1"/>
          </p:cNvSpPr>
          <p:nvPr/>
        </p:nvSpPr>
        <p:spPr bwMode="auto">
          <a:xfrm>
            <a:off x="817563" y="2408238"/>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9" name="Rectangle 125"/>
          <p:cNvSpPr>
            <a:spLocks noChangeArrowheads="1"/>
          </p:cNvSpPr>
          <p:nvPr/>
        </p:nvSpPr>
        <p:spPr bwMode="auto">
          <a:xfrm>
            <a:off x="817563" y="3170238"/>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0" name="Rectangle 126"/>
          <p:cNvSpPr>
            <a:spLocks noChangeArrowheads="1"/>
          </p:cNvSpPr>
          <p:nvPr/>
        </p:nvSpPr>
        <p:spPr bwMode="auto">
          <a:xfrm>
            <a:off x="817563" y="4008438"/>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1" name="Rectangle 127"/>
          <p:cNvSpPr>
            <a:spLocks noChangeArrowheads="1"/>
          </p:cNvSpPr>
          <p:nvPr/>
        </p:nvSpPr>
        <p:spPr bwMode="auto">
          <a:xfrm>
            <a:off x="817563" y="4846638"/>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2" name="Rectangle 128"/>
          <p:cNvSpPr>
            <a:spLocks noChangeArrowheads="1"/>
          </p:cNvSpPr>
          <p:nvPr/>
        </p:nvSpPr>
        <p:spPr bwMode="auto">
          <a:xfrm>
            <a:off x="817563" y="5684838"/>
            <a:ext cx="533400" cy="533400"/>
          </a:xfrm>
          <a:prstGeom prst="rect">
            <a:avLst/>
          </a:prstGeom>
          <a:solidFill>
            <a:srgbClr val="66FF33"/>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89218" name="Rectangle 13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9219" name="Text Box 131"/>
          <p:cNvSpPr txBox="1">
            <a:spLocks noChangeArrowheads="1"/>
          </p:cNvSpPr>
          <p:nvPr/>
        </p:nvSpPr>
        <p:spPr bwMode="auto">
          <a:xfrm>
            <a:off x="693738" y="1123950"/>
            <a:ext cx="1114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89220" name="Text Box 132"/>
          <p:cNvSpPr txBox="1">
            <a:spLocks noChangeArrowheads="1"/>
          </p:cNvSpPr>
          <p:nvPr/>
        </p:nvSpPr>
        <p:spPr bwMode="auto">
          <a:xfrm>
            <a:off x="2268538" y="1123950"/>
            <a:ext cx="22272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5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47" grpId="0" animBg="1"/>
      <p:bldP spid="385148" grpId="0" animBg="1"/>
      <p:bldP spid="385149" grpId="0" animBg="1"/>
      <p:bldP spid="385150" grpId="0" animBg="1"/>
      <p:bldP spid="385151" grpId="0" animBg="1"/>
      <p:bldP spid="3851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842FE5-EC37-4180-9909-4FF42D8B49A2}" type="slidenum">
              <a:rPr lang="en-US" altLang="en-US" sz="1400" smtClean="0"/>
              <a:pPr/>
              <a:t>85</a:t>
            </a:fld>
            <a:endParaRPr lang="en-US" altLang="en-US" sz="1400" smtClean="0"/>
          </a:p>
        </p:txBody>
      </p:sp>
      <p:sp>
        <p:nvSpPr>
          <p:cNvPr id="9011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6" name="Rectangle 3"/>
          <p:cNvSpPr>
            <a:spLocks noGrp="1" noChangeArrowheads="1"/>
          </p:cNvSpPr>
          <p:nvPr>
            <p:ph type="body" idx="1"/>
          </p:nvPr>
        </p:nvSpPr>
        <p:spPr>
          <a:xfrm>
            <a:off x="270640" y="1431940"/>
            <a:ext cx="8529638" cy="863600"/>
          </a:xfrm>
          <a:noFill/>
        </p:spPr>
        <p:txBody>
          <a:bodyPr/>
          <a:lstStyle/>
          <a:p>
            <a:pPr marL="0" indent="0">
              <a:lnSpc>
                <a:spcPct val="90000"/>
              </a:lnSpc>
              <a:buNone/>
            </a:pPr>
            <a:r>
              <a:rPr lang="en-US" altLang="en-US" sz="2800" dirty="0"/>
              <a:t>https://</a:t>
            </a:r>
            <a:r>
              <a:rPr lang="en-US" altLang="en-US" sz="2800" dirty="0" smtClean="0"/>
              <a:t>liveexample.pearsoncmg.com/dsanimation/LinearSearcheBook.html</a:t>
            </a:r>
          </a:p>
        </p:txBody>
      </p:sp>
      <p:sp>
        <p:nvSpPr>
          <p:cNvPr id="90117" name="Rectangle 4"/>
          <p:cNvSpPr>
            <a:spLocks noGrp="1" noChangeArrowheads="1"/>
          </p:cNvSpPr>
          <p:nvPr>
            <p:ph type="title"/>
          </p:nvPr>
        </p:nvSpPr>
        <p:spPr>
          <a:xfrm>
            <a:off x="228600" y="228600"/>
            <a:ext cx="8299450" cy="396875"/>
          </a:xfrm>
          <a:noFill/>
        </p:spPr>
        <p:txBody>
          <a:bodyPr/>
          <a:lstStyle/>
          <a:p>
            <a:r>
              <a:rPr lang="en-US" altLang="en-US" sz="3200" smtClean="0"/>
              <a:t>Linear Search Animation</a:t>
            </a:r>
            <a:endParaRPr lang="en-US" altLang="en-US" sz="3200" smtClean="0">
              <a:solidFill>
                <a:schemeClr val="tx1"/>
              </a:solidFill>
              <a:latin typeface="Book Antiqua" pitchFamily="18" charset="0"/>
              <a:hlinkClick r:id="rId2" action="ppaction://program"/>
            </a:endParaRPr>
          </a:p>
        </p:txBody>
      </p:sp>
      <p:sp>
        <p:nvSpPr>
          <p:cNvPr id="9011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20"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3" highlightClick="1"/>
          </p:cNvPr>
          <p:cNvSpPr>
            <a:spLocks noChangeArrowheads="1"/>
          </p:cNvSpPr>
          <p:nvPr/>
        </p:nvSpPr>
        <p:spPr bwMode="auto">
          <a:xfrm>
            <a:off x="2882180" y="1977865"/>
            <a:ext cx="468313" cy="576263"/>
          </a:xfrm>
          <a:prstGeom prst="actionButtonDocumen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86</a:t>
            </a:fld>
            <a:endParaRPr lang="en-US" altLang="en-US" sz="1400" smtClean="0"/>
          </a:p>
        </p:txBody>
      </p:sp>
      <p:sp>
        <p:nvSpPr>
          <p:cNvPr id="91139" name="Rectangle 2"/>
          <p:cNvSpPr>
            <a:spLocks noGrp="1" noChangeArrowheads="1"/>
          </p:cNvSpPr>
          <p:nvPr>
            <p:ph type="title"/>
          </p:nvPr>
        </p:nvSpPr>
        <p:spPr>
          <a:xfrm>
            <a:off x="685800" y="304800"/>
            <a:ext cx="7772400" cy="609600"/>
          </a:xfrm>
        </p:spPr>
        <p:txBody>
          <a:bodyPr/>
          <a:lstStyle/>
          <a:p>
            <a:r>
              <a:rPr lang="en-US" altLang="en-US" smtClean="0"/>
              <a:t>From Idea to Solution</a:t>
            </a:r>
            <a:endParaRPr lang="en-US" altLang="en-US" u="sng" smtClean="0">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The method for finding a key in the list */</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public static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linearSearch</a:t>
            </a:r>
            <a:r>
              <a:rPr lang="en-US" sz="2000" b="1" dirty="0" smtClean="0">
                <a:solidFill>
                  <a:schemeClr val="accent4"/>
                </a:solidFill>
                <a:latin typeface="Courier New" pitchFamily="49" charset="0"/>
                <a:cs typeface="Courier New" pitchFamily="49" charset="0"/>
              </a:rPr>
              <a:t>(</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list,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key) {</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for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 = 0;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 &lt; </a:t>
            </a:r>
            <a:r>
              <a:rPr lang="en-US" sz="2000" b="1" dirty="0" err="1" smtClean="0">
                <a:solidFill>
                  <a:schemeClr val="accent4"/>
                </a:solidFill>
                <a:latin typeface="Courier New" pitchFamily="49" charset="0"/>
                <a:cs typeface="Courier New" pitchFamily="49" charset="0"/>
              </a:rPr>
              <a:t>list.length</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if (key == list[</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return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return -1;</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87</a:t>
            </a:fld>
            <a:endParaRPr lang="en-US" altLang="en-US" sz="1400" smtClean="0"/>
          </a:p>
        </p:txBody>
      </p:sp>
      <p:sp>
        <p:nvSpPr>
          <p:cNvPr id="92163" name="Rectangle 2"/>
          <p:cNvSpPr>
            <a:spLocks noGrp="1" noChangeArrowheads="1"/>
          </p:cNvSpPr>
          <p:nvPr>
            <p:ph type="title"/>
          </p:nvPr>
        </p:nvSpPr>
        <p:spPr>
          <a:xfrm>
            <a:off x="685800" y="457200"/>
            <a:ext cx="7772400" cy="838200"/>
          </a:xfrm>
        </p:spPr>
        <p:txBody>
          <a:bodyPr/>
          <a:lstStyle/>
          <a:p>
            <a:r>
              <a:rPr lang="en-US" altLang="en-US" smtClean="0"/>
              <a:t>Binary Search</a:t>
            </a:r>
            <a:endParaRPr lang="en-US" altLang="en-US" u="sng" smtClean="0">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smtClean="0">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smtClean="0">
                <a:cs typeface="Times New Roman" pitchFamily="18" charset="0"/>
              </a:rPr>
              <a:t>e.g., 2 4 7 10 11 45 50 59 60 66 69 70 79</a:t>
            </a:r>
          </a:p>
          <a:p>
            <a:pPr marL="0" indent="0">
              <a:buFont typeface="Monotype Sorts" pitchFamily="2" charset="2"/>
              <a:buNone/>
            </a:pPr>
            <a:r>
              <a:rPr lang="en-US" altLang="en-US" smtClean="0">
                <a:cs typeface="Times New Roman" pitchFamily="18" charset="0"/>
              </a:rPr>
              <a:t>The binary search first compares the key with the element in the middle of the array.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88</a:t>
            </a:fld>
            <a:endParaRPr lang="en-US" altLang="en-US" sz="1400" smtClean="0"/>
          </a:p>
        </p:txBody>
      </p:sp>
      <p:sp>
        <p:nvSpPr>
          <p:cNvPr id="93187" name="Rectangle 2"/>
          <p:cNvSpPr>
            <a:spLocks noGrp="1" noChangeArrowheads="1"/>
          </p:cNvSpPr>
          <p:nvPr>
            <p:ph type="title"/>
          </p:nvPr>
        </p:nvSpPr>
        <p:spPr>
          <a:xfrm>
            <a:off x="685800" y="457200"/>
            <a:ext cx="7772400" cy="8382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smtClean="0">
                <a:cs typeface="Times New Roman" pitchFamily="18" charset="0"/>
              </a:rPr>
              <a:t>If the key is less than the middle element, you only need to search the key in the first half of the array.</a:t>
            </a:r>
          </a:p>
          <a:p>
            <a:pPr marL="512763" indent="-512763">
              <a:lnSpc>
                <a:spcPct val="90000"/>
              </a:lnSpc>
            </a:pPr>
            <a:r>
              <a:rPr lang="en-US" altLang="en-US" smtClean="0">
                <a:cs typeface="Times New Roman" pitchFamily="18" charset="0"/>
              </a:rPr>
              <a:t>If the key is equal to the middle element, the search ends with a match.</a:t>
            </a:r>
          </a:p>
          <a:p>
            <a:pPr marL="512763" indent="-512763">
              <a:lnSpc>
                <a:spcPct val="90000"/>
              </a:lnSpc>
            </a:pPr>
            <a:r>
              <a:rPr lang="en-US" altLang="en-US" smtClean="0">
                <a:cs typeface="Times New Roman" pitchFamily="18" charset="0"/>
              </a:rPr>
              <a:t>If the key is greater than the middle element, you only need to search the key in the second half of the array.</a:t>
            </a:r>
            <a:endParaRPr lang="en-US" altLang="en-US" smtClean="0"/>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14DAF-9F01-478C-961A-0B5A95E6BC0E}" type="slidenum">
              <a:rPr lang="en-US" altLang="en-US" sz="1400" smtClean="0"/>
              <a:pPr/>
              <a:t>89</a:t>
            </a:fld>
            <a:endParaRPr lang="en-US" altLang="en-US" sz="1400" smtClean="0"/>
          </a:p>
        </p:txBody>
      </p:sp>
      <p:sp>
        <p:nvSpPr>
          <p:cNvPr id="94211" name="Rectangle 2"/>
          <p:cNvSpPr>
            <a:spLocks noGrp="1" noChangeArrowheads="1"/>
          </p:cNvSpPr>
          <p:nvPr>
            <p:ph type="title"/>
          </p:nvPr>
        </p:nvSpPr>
        <p:spPr/>
        <p:txBody>
          <a:bodyPr/>
          <a:lstStyle/>
          <a:p>
            <a:r>
              <a:rPr lang="en-US" altLang="en-US" smtClean="0"/>
              <a:t>Binary Search</a:t>
            </a:r>
          </a:p>
        </p:txBody>
      </p:sp>
      <p:graphicFrame>
        <p:nvGraphicFramePr>
          <p:cNvPr id="386051" name="Group 3"/>
          <p:cNvGraphicFramePr>
            <a:graphicFrameLocks noGrp="1"/>
          </p:cNvGraphicFramePr>
          <p:nvPr/>
        </p:nvGraphicFramePr>
        <p:xfrm>
          <a:off x="2590800" y="3216275"/>
          <a:ext cx="4267200" cy="517602"/>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 xmlns:a16="http://schemas.microsoft.com/office/drawing/2014/main" val="10000"/>
                  </a:ext>
                </a:extLst>
              </a:tr>
            </a:tbl>
          </a:graphicData>
        </a:graphic>
      </p:graphicFrame>
      <p:graphicFrame>
        <p:nvGraphicFramePr>
          <p:cNvPr id="386071" name="Group 23"/>
          <p:cNvGraphicFramePr>
            <a:graphicFrameLocks noGrp="1"/>
          </p:cNvGraphicFramePr>
          <p:nvPr/>
        </p:nvGraphicFramePr>
        <p:xfrm>
          <a:off x="2590800" y="3962400"/>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 xmlns:a16="http://schemas.microsoft.com/office/drawing/2014/main" val="10000"/>
                  </a:ext>
                </a:extLst>
              </a:tr>
            </a:tbl>
          </a:graphicData>
        </a:graphic>
      </p:graphicFrame>
      <p:graphicFrame>
        <p:nvGraphicFramePr>
          <p:cNvPr id="386091" name="Group 43"/>
          <p:cNvGraphicFramePr>
            <a:graphicFrameLocks noGrp="1"/>
          </p:cNvGraphicFramePr>
          <p:nvPr/>
        </p:nvGraphicFramePr>
        <p:xfrm>
          <a:off x="2590800" y="4724400"/>
          <a:ext cx="4267200" cy="533400"/>
        </p:xfrm>
        <a:graphic>
          <a:graphicData uri="http://schemas.openxmlformats.org/drawingml/2006/table">
            <a:tbl>
              <a:tblPr/>
              <a:tblGrid>
                <a:gridCol w="533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0">
                  <a:extLst>
                    <a:ext uri="{9D8B030D-6E8A-4147-A177-3AD203B41FA5}">
                      <a16:colId xmlns=""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 xmlns:a16="http://schemas.microsoft.com/office/drawing/2014/main" val="10000"/>
                  </a:ext>
                </a:extLst>
              </a:tr>
            </a:tbl>
          </a:graphicData>
        </a:graphic>
      </p:graphicFrame>
      <p:sp>
        <p:nvSpPr>
          <p:cNvPr id="386111" name="Rectangle 63"/>
          <p:cNvSpPr>
            <a:spLocks noChangeArrowheads="1"/>
          </p:cNvSpPr>
          <p:nvPr/>
        </p:nvSpPr>
        <p:spPr bwMode="auto">
          <a:xfrm>
            <a:off x="1524000" y="3200400"/>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2" name="Rectangle 64"/>
          <p:cNvSpPr>
            <a:spLocks noChangeArrowheads="1"/>
          </p:cNvSpPr>
          <p:nvPr/>
        </p:nvSpPr>
        <p:spPr bwMode="auto">
          <a:xfrm>
            <a:off x="1524000" y="3962400"/>
            <a:ext cx="533400" cy="533400"/>
          </a:xfrm>
          <a:prstGeom prst="rect">
            <a:avLst/>
          </a:prstGeom>
          <a:solidFill>
            <a:srgbClr val="FF0000"/>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3" name="Rectangle 65"/>
          <p:cNvSpPr>
            <a:spLocks noChangeArrowheads="1"/>
          </p:cNvSpPr>
          <p:nvPr/>
        </p:nvSpPr>
        <p:spPr bwMode="auto">
          <a:xfrm>
            <a:off x="1524000" y="4724400"/>
            <a:ext cx="533400" cy="533400"/>
          </a:xfrm>
          <a:prstGeom prst="rect">
            <a:avLst/>
          </a:prstGeom>
          <a:solidFill>
            <a:srgbClr val="66FF33"/>
          </a:solidFill>
          <a:ln>
            <a:noFill/>
          </a:ln>
          <a:effectLst/>
          <a:extLs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94275" name="Text Box 68"/>
          <p:cNvSpPr txBox="1">
            <a:spLocks noChangeArrowheads="1"/>
          </p:cNvSpPr>
          <p:nvPr/>
        </p:nvSpPr>
        <p:spPr bwMode="auto">
          <a:xfrm>
            <a:off x="1422400" y="2354263"/>
            <a:ext cx="1114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94276" name="Text Box 69"/>
          <p:cNvSpPr txBox="1">
            <a:spLocks noChangeArrowheads="1"/>
          </p:cNvSpPr>
          <p:nvPr/>
        </p:nvSpPr>
        <p:spPr bwMode="auto">
          <a:xfrm>
            <a:off x="2997200" y="2354263"/>
            <a:ext cx="22272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94277" name="Rectangle 71"/>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1" grpId="0" animBg="1"/>
      <p:bldP spid="386112" grpId="0" animBg="1"/>
      <p:bldP spid="3861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464A0-0501-4A64-9B4C-8FD786B77485}" type="slidenum">
              <a:rPr lang="en-US" altLang="en-US" sz="1400" smtClean="0"/>
              <a:pPr/>
              <a:t>9</a:t>
            </a:fld>
            <a:endParaRPr lang="en-US" altLang="en-US" sz="1400" smtClean="0"/>
          </a:p>
        </p:txBody>
      </p:sp>
      <p:sp>
        <p:nvSpPr>
          <p:cNvPr id="11267" name="Rectangle 2"/>
          <p:cNvSpPr>
            <a:spLocks noGrp="1" noChangeArrowheads="1"/>
          </p:cNvSpPr>
          <p:nvPr>
            <p:ph type="title"/>
          </p:nvPr>
        </p:nvSpPr>
        <p:spPr>
          <a:xfrm>
            <a:off x="685800" y="152400"/>
            <a:ext cx="7772400" cy="590550"/>
          </a:xfrm>
          <a:noFill/>
        </p:spPr>
        <p:txBody>
          <a:bodyPr/>
          <a:lstStyle/>
          <a:p>
            <a:r>
              <a:rPr lang="en-US" altLang="en-US" smtClean="0"/>
              <a:t>Default Values</a:t>
            </a:r>
          </a:p>
        </p:txBody>
      </p:sp>
      <p:sp>
        <p:nvSpPr>
          <p:cNvPr id="11268" name="Rectangle 3"/>
          <p:cNvSpPr>
            <a:spLocks noGrp="1" noChangeArrowheads="1"/>
          </p:cNvSpPr>
          <p:nvPr>
            <p:ph type="body" idx="1"/>
          </p:nvPr>
        </p:nvSpPr>
        <p:spPr>
          <a:xfrm>
            <a:off x="228600" y="990600"/>
            <a:ext cx="8610600" cy="4572000"/>
          </a:xfrm>
          <a:noFill/>
        </p:spPr>
        <p:txBody>
          <a:bodyPr/>
          <a:lstStyle/>
          <a:p>
            <a:pPr marL="0" indent="0" algn="just">
              <a:buFont typeface="Monotype Sorts" pitchFamily="2" charset="2"/>
              <a:buNone/>
            </a:pPr>
            <a:r>
              <a:rPr lang="en-US" altLang="en-US" sz="3400" smtClean="0">
                <a:cs typeface="Courier New" pitchFamily="49" charset="0"/>
              </a:rPr>
              <a:t>When an array is created, its elements are assigned the default value of </a:t>
            </a:r>
          </a:p>
          <a:p>
            <a:pPr marL="0" indent="0" algn="just">
              <a:buFont typeface="Monotype Sorts" pitchFamily="2" charset="2"/>
              <a:buNone/>
            </a:pPr>
            <a:endParaRPr lang="en-US" altLang="en-US" sz="3400" smtClean="0">
              <a:cs typeface="Courier New" pitchFamily="49" charset="0"/>
            </a:endParaRPr>
          </a:p>
          <a:p>
            <a:pPr lvl="1" algn="just">
              <a:buFontTx/>
              <a:buNone/>
            </a:pPr>
            <a:r>
              <a:rPr lang="en-US" altLang="en-US" sz="3000" u="sng" smtClean="0">
                <a:cs typeface="Courier New" pitchFamily="49" charset="0"/>
              </a:rPr>
              <a:t>0</a:t>
            </a:r>
            <a:r>
              <a:rPr lang="en-US" altLang="en-US" sz="3000" smtClean="0">
                <a:cs typeface="Courier New" pitchFamily="49" charset="0"/>
              </a:rPr>
              <a:t> for the numeric primitive data types, </a:t>
            </a:r>
          </a:p>
          <a:p>
            <a:pPr lvl="1" algn="just">
              <a:buFontTx/>
              <a:buNone/>
            </a:pPr>
            <a:r>
              <a:rPr lang="en-US" altLang="en-US" sz="3000" u="sng" smtClean="0">
                <a:cs typeface="Courier New" pitchFamily="49" charset="0"/>
              </a:rPr>
              <a:t>'\u0000'</a:t>
            </a:r>
            <a:r>
              <a:rPr lang="en-US" altLang="en-US" sz="3000" smtClean="0">
                <a:cs typeface="Courier New" pitchFamily="49" charset="0"/>
              </a:rPr>
              <a:t> for </a:t>
            </a:r>
            <a:r>
              <a:rPr lang="en-US" altLang="en-US" sz="3000" u="sng" smtClean="0">
                <a:cs typeface="Courier New" pitchFamily="49" charset="0"/>
              </a:rPr>
              <a:t>char</a:t>
            </a:r>
            <a:r>
              <a:rPr lang="en-US" altLang="en-US" sz="3000" smtClean="0">
                <a:cs typeface="Courier New" pitchFamily="49" charset="0"/>
              </a:rPr>
              <a:t> types, and </a:t>
            </a:r>
          </a:p>
          <a:p>
            <a:pPr lvl="1" algn="just">
              <a:buFontTx/>
              <a:buNone/>
            </a:pPr>
            <a:r>
              <a:rPr lang="en-US" altLang="en-US" sz="3000" u="sng" smtClean="0">
                <a:cs typeface="Courier New" pitchFamily="49" charset="0"/>
              </a:rPr>
              <a:t>false</a:t>
            </a:r>
            <a:r>
              <a:rPr lang="en-US" altLang="en-US" sz="3000" smtClean="0">
                <a:cs typeface="Courier New" pitchFamily="49" charset="0"/>
              </a:rPr>
              <a:t> for </a:t>
            </a:r>
            <a:r>
              <a:rPr lang="en-US" altLang="en-US" sz="3000" u="sng" smtClean="0">
                <a:cs typeface="Courier New" pitchFamily="49" charset="0"/>
              </a:rPr>
              <a:t>boolean</a:t>
            </a:r>
            <a:r>
              <a:rPr lang="en-US" altLang="en-US" sz="3000" smtClean="0">
                <a:cs typeface="Courier New" pitchFamily="49" charset="0"/>
              </a:rPr>
              <a:t> types. </a:t>
            </a:r>
            <a:endParaRPr lang="en-US" altLang="en-US" sz="32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B2E4FD-3357-4E08-B2D3-EC2854E19E44}" type="slidenum">
              <a:rPr lang="en-US" altLang="en-US" sz="1400" smtClean="0"/>
              <a:pPr/>
              <a:t>90</a:t>
            </a:fld>
            <a:endParaRPr lang="en-US" altLang="en-US" sz="1400" smtClean="0"/>
          </a:p>
        </p:txBody>
      </p:sp>
      <p:sp>
        <p:nvSpPr>
          <p:cNvPr id="9523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5236" name="Rectangle 3"/>
          <p:cNvSpPr>
            <a:spLocks noGrp="1" noChangeArrowheads="1"/>
          </p:cNvSpPr>
          <p:nvPr>
            <p:ph type="body" idx="1"/>
          </p:nvPr>
        </p:nvSpPr>
        <p:spPr>
          <a:xfrm>
            <a:off x="231775" y="931863"/>
            <a:ext cx="8529638" cy="863600"/>
          </a:xfrm>
          <a:noFill/>
        </p:spPr>
        <p:txBody>
          <a:bodyPr/>
          <a:lstStyle/>
          <a:p>
            <a:pPr marL="0" indent="0">
              <a:lnSpc>
                <a:spcPct val="90000"/>
              </a:lnSpc>
              <a:buNone/>
            </a:pPr>
            <a:r>
              <a:rPr lang="en-US" altLang="en-US" sz="2800" dirty="0"/>
              <a:t>https://</a:t>
            </a:r>
            <a:r>
              <a:rPr lang="en-US" altLang="en-US" sz="2800" dirty="0" smtClean="0"/>
              <a:t>liveexample.pearsoncmg.com/dsanimation/BinarySearcheBook.html</a:t>
            </a:r>
          </a:p>
        </p:txBody>
      </p:sp>
      <p:sp>
        <p:nvSpPr>
          <p:cNvPr id="95237" name="Rectangle 4"/>
          <p:cNvSpPr>
            <a:spLocks noGrp="1" noChangeArrowheads="1"/>
          </p:cNvSpPr>
          <p:nvPr>
            <p:ph type="title"/>
          </p:nvPr>
        </p:nvSpPr>
        <p:spPr>
          <a:xfrm>
            <a:off x="228600" y="228600"/>
            <a:ext cx="8299450" cy="396875"/>
          </a:xfrm>
          <a:noFill/>
        </p:spPr>
        <p:txBody>
          <a:bodyPr/>
          <a:lstStyle/>
          <a:p>
            <a:r>
              <a:rPr lang="en-US" altLang="en-US" sz="3200" smtClean="0"/>
              <a:t>Binary Search Animation</a:t>
            </a:r>
            <a:endParaRPr lang="en-US" altLang="en-US" sz="3200" smtClean="0">
              <a:solidFill>
                <a:schemeClr val="tx1"/>
              </a:solidFill>
              <a:latin typeface="Book Antiqua" pitchFamily="18" charset="0"/>
              <a:hlinkClick r:id="rId2" action="ppaction://program"/>
            </a:endParaRPr>
          </a:p>
        </p:txBody>
      </p:sp>
      <p:sp>
        <p:nvSpPr>
          <p:cNvPr id="95238" name="Rectangle 7"/>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 name="AutoShape 19">
            <a:hlinkClick r:id="rId3" highlightClick="1"/>
          </p:cNvPr>
          <p:cNvSpPr>
            <a:spLocks noChangeArrowheads="1"/>
          </p:cNvSpPr>
          <p:nvPr/>
        </p:nvSpPr>
        <p:spPr bwMode="auto">
          <a:xfrm>
            <a:off x="2843775" y="1529917"/>
            <a:ext cx="468313" cy="576263"/>
          </a:xfrm>
          <a:prstGeom prst="actionButtonDocumen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D7A79-428B-436A-B773-FEC04EDC81FB}" type="slidenum">
              <a:rPr lang="en-US" altLang="en-US" sz="1400" smtClean="0"/>
              <a:pPr/>
              <a:t>91</a:t>
            </a:fld>
            <a:endParaRPr lang="en-US" altLang="en-US" sz="1400" smtClean="0"/>
          </a:p>
        </p:txBody>
      </p:sp>
      <p:sp>
        <p:nvSpPr>
          <p:cNvPr id="96259" name="Rectangle 2"/>
          <p:cNvSpPr>
            <a:spLocks noGrp="1" noChangeArrowheads="1"/>
          </p:cNvSpPr>
          <p:nvPr>
            <p:ph type="title"/>
          </p:nvPr>
        </p:nvSpPr>
        <p:spPr>
          <a:xfrm>
            <a:off x="685800" y="304800"/>
            <a:ext cx="7772400" cy="5334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6260" name="Rectangle 6"/>
          <p:cNvSpPr>
            <a:spLocks noChangeArrowheads="1"/>
          </p:cNvSpPr>
          <p:nvPr/>
        </p:nvSpPr>
        <p:spPr bwMode="auto">
          <a:xfrm>
            <a:off x="2914650" y="2171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6261" name="Rectangle 8"/>
          <p:cNvSpPr>
            <a:spLocks noChangeArrowheads="1"/>
          </p:cNvSpPr>
          <p:nvPr/>
        </p:nvSpPr>
        <p:spPr bwMode="auto">
          <a:xfrm>
            <a:off x="2433638" y="2390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626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3675" y="1201738"/>
            <a:ext cx="8680450" cy="4879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CDE3BE-E91A-4AB4-B04F-DF93D05A7830}" type="slidenum">
              <a:rPr lang="en-US" altLang="en-US" sz="1400" smtClean="0"/>
              <a:pPr/>
              <a:t>92</a:t>
            </a:fld>
            <a:endParaRPr lang="en-US" altLang="en-US" sz="1400" smtClean="0"/>
          </a:p>
        </p:txBody>
      </p:sp>
      <p:sp>
        <p:nvSpPr>
          <p:cNvPr id="97283" name="Rectangle 2"/>
          <p:cNvSpPr>
            <a:spLocks noGrp="1" noChangeArrowheads="1"/>
          </p:cNvSpPr>
          <p:nvPr>
            <p:ph type="title"/>
          </p:nvPr>
        </p:nvSpPr>
        <p:spPr>
          <a:xfrm>
            <a:off x="731838" y="87313"/>
            <a:ext cx="7772400" cy="422275"/>
          </a:xfrm>
        </p:spPr>
        <p:txBody>
          <a:bodyPr/>
          <a:lstStyle/>
          <a:p>
            <a:r>
              <a:rPr lang="en-US" altLang="en-US" smtClean="0"/>
              <a:t>Binary Search, cont.</a:t>
            </a:r>
            <a:endParaRPr lang="en-US" altLang="en-US" u="sng" smtClean="0">
              <a:latin typeface="Book Antiqua" pitchFamily="18" charset="0"/>
              <a:hlinkClick r:id="rId3" action="ppaction://program"/>
            </a:endParaRPr>
          </a:p>
        </p:txBody>
      </p:sp>
      <p:sp>
        <p:nvSpPr>
          <p:cNvPr id="97284" name="Rectangle 3"/>
          <p:cNvSpPr>
            <a:spLocks noChangeArrowheads="1"/>
          </p:cNvSpPr>
          <p:nvPr/>
        </p:nvSpPr>
        <p:spPr bwMode="auto">
          <a:xfrm>
            <a:off x="2914650" y="2171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7285" name="Rectangle 4"/>
          <p:cNvSpPr>
            <a:spLocks noChangeArrowheads="1"/>
          </p:cNvSpPr>
          <p:nvPr/>
        </p:nvSpPr>
        <p:spPr bwMode="auto">
          <a:xfrm>
            <a:off x="2433638" y="2390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97286" name="Object 5"/>
          <p:cNvGraphicFramePr>
            <a:graphicFrameLocks noChangeAspect="1"/>
          </p:cNvGraphicFramePr>
          <p:nvPr/>
        </p:nvGraphicFramePr>
        <p:xfrm>
          <a:off x="-382588" y="509588"/>
          <a:ext cx="9380538" cy="6130925"/>
        </p:xfrm>
        <a:graphic>
          <a:graphicData uri="http://schemas.openxmlformats.org/presentationml/2006/ole">
            <p:oleObj spid="_x0000_s97303" name="Picture" r:id="rId4" imgW="4282440" imgH="2796540" progId="Word.Picture.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0E605-7BE0-42B5-A979-511F0A385F5D}" type="slidenum">
              <a:rPr lang="en-US" altLang="en-US" sz="1400" smtClean="0"/>
              <a:pPr/>
              <a:t>93</a:t>
            </a:fld>
            <a:endParaRPr lang="en-US" altLang="en-US" sz="1400" smtClean="0"/>
          </a:p>
        </p:txBody>
      </p:sp>
      <p:sp>
        <p:nvSpPr>
          <p:cNvPr id="98307" name="Rectangle 2"/>
          <p:cNvSpPr>
            <a:spLocks noGrp="1" noChangeArrowheads="1"/>
          </p:cNvSpPr>
          <p:nvPr>
            <p:ph type="title"/>
          </p:nvPr>
        </p:nvSpPr>
        <p:spPr>
          <a:xfrm>
            <a:off x="685800" y="152400"/>
            <a:ext cx="7772400" cy="5334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8308" name="Rectangle 3"/>
          <p:cNvSpPr>
            <a:spLocks noGrp="1" noChangeArrowheads="1"/>
          </p:cNvSpPr>
          <p:nvPr>
            <p:ph type="body" idx="1"/>
          </p:nvPr>
        </p:nvSpPr>
        <p:spPr>
          <a:xfrm>
            <a:off x="381000" y="914400"/>
            <a:ext cx="8534400" cy="5334000"/>
          </a:xfrm>
        </p:spPr>
        <p:txBody>
          <a:bodyPr/>
          <a:lstStyle/>
          <a:p>
            <a:pPr marL="0" indent="0">
              <a:buFont typeface="Monotype Sorts" pitchFamily="2" charset="2"/>
              <a:buNone/>
            </a:pPr>
            <a:r>
              <a:rPr lang="en-US" altLang="en-US" smtClean="0">
                <a:cs typeface="Times New Roman" pitchFamily="18" charset="0"/>
              </a:rPr>
              <a:t>The binarySearch method returns the index of the element in the list that matches the search key if it is contained in the list. Otherwise, it returns </a:t>
            </a:r>
          </a:p>
          <a:p>
            <a:pPr marL="0" indent="0">
              <a:buFont typeface="Monotype Sorts" pitchFamily="2" charset="2"/>
              <a:buNone/>
            </a:pPr>
            <a:endParaRPr lang="en-US" altLang="en-US" smtClean="0">
              <a:cs typeface="Times New Roman" pitchFamily="18" charset="0"/>
            </a:endParaRPr>
          </a:p>
          <a:p>
            <a:pPr marL="0" indent="0">
              <a:buFont typeface="Monotype Sorts" pitchFamily="2" charset="2"/>
              <a:buNone/>
            </a:pPr>
            <a:r>
              <a:rPr lang="en-US" altLang="en-US" smtClean="0">
                <a:cs typeface="Times New Roman" pitchFamily="18" charset="0"/>
              </a:rPr>
              <a:t> -insertion point - 1. </a:t>
            </a:r>
          </a:p>
          <a:p>
            <a:pPr marL="0" indent="0">
              <a:buFont typeface="Monotype Sorts" pitchFamily="2" charset="2"/>
              <a:buNone/>
            </a:pPr>
            <a:endParaRPr lang="en-US" altLang="en-US" smtClean="0">
              <a:cs typeface="Times New Roman" pitchFamily="18" charset="0"/>
            </a:endParaRPr>
          </a:p>
          <a:p>
            <a:pPr marL="0" indent="0">
              <a:buFont typeface="Monotype Sorts" pitchFamily="2" charset="2"/>
              <a:buNone/>
            </a:pPr>
            <a:r>
              <a:rPr lang="en-US" altLang="en-US" smtClean="0">
                <a:cs typeface="Times New Roman" pitchFamily="18" charset="0"/>
              </a:rPr>
              <a:t>The insertion point is the point at which the key would be inserted into the list.</a:t>
            </a:r>
            <a:r>
              <a:rPr lang="en-US" altLang="en-US" sz="4000" smtClean="0">
                <a:cs typeface="Times New Roman" pitchFamily="18" charset="0"/>
              </a:rPr>
              <a:t> </a:t>
            </a:r>
          </a:p>
          <a:p>
            <a:pPr marL="0" indent="0">
              <a:buFont typeface="Monotype Sorts" pitchFamily="2" charset="2"/>
              <a:buNone/>
            </a:pPr>
            <a:endParaRPr lang="en-US" altLang="en-US" sz="4000" smtClean="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EA90B-15CB-4775-93E8-41625507C281}" type="slidenum">
              <a:rPr lang="en-US" altLang="en-US" sz="1400" smtClean="0"/>
              <a:pPr/>
              <a:t>94</a:t>
            </a:fld>
            <a:endParaRPr lang="en-US" altLang="en-US" sz="1400" smtClean="0"/>
          </a:p>
        </p:txBody>
      </p:sp>
      <p:sp>
        <p:nvSpPr>
          <p:cNvPr id="99331" name="Rectangle 2"/>
          <p:cNvSpPr>
            <a:spLocks noGrp="1" noChangeArrowheads="1"/>
          </p:cNvSpPr>
          <p:nvPr>
            <p:ph type="title"/>
          </p:nvPr>
        </p:nvSpPr>
        <p:spPr>
          <a:xfrm>
            <a:off x="685800" y="152400"/>
            <a:ext cx="7772400" cy="533400"/>
          </a:xfrm>
        </p:spPr>
        <p:txBody>
          <a:bodyPr/>
          <a:lstStyle/>
          <a:p>
            <a:r>
              <a:rPr lang="en-US" altLang="en-US" smtClean="0"/>
              <a:t>From Idea to Soluton</a:t>
            </a:r>
            <a:endParaRPr lang="en-US" altLang="en-US" u="sng" smtClean="0">
              <a:latin typeface="Book Antiqua" pitchFamily="18" charset="0"/>
              <a:hlinkClick r:id="rId2" action="ppaction://program"/>
            </a:endParaRPr>
          </a:p>
        </p:txBody>
      </p:sp>
      <p:sp>
        <p:nvSpPr>
          <p:cNvPr id="102404" name="Rectangle 3"/>
          <p:cNvSpPr>
            <a:spLocks noGrp="1" noChangeArrowheads="1"/>
          </p:cNvSpPr>
          <p:nvPr>
            <p:ph type="body" idx="1"/>
          </p:nvPr>
        </p:nvSpPr>
        <p:spPr>
          <a:xfrm>
            <a:off x="381000" y="914400"/>
            <a:ext cx="8610600" cy="5257800"/>
          </a:xfrm>
        </p:spPr>
        <p:txBody>
          <a:bodyPr/>
          <a:lstStyle/>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Use binary search to find the key in the list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public static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binarySearch</a:t>
            </a:r>
            <a:r>
              <a:rPr lang="en-US" sz="1800" b="1" dirty="0" smtClean="0">
                <a:solidFill>
                  <a:schemeClr val="accent4"/>
                </a:solidFill>
                <a:latin typeface="Courier New" pitchFamily="49" charset="0"/>
                <a:cs typeface="Courier New" pitchFamily="49" charset="0"/>
              </a:rPr>
              <a:t>(</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key)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low = 0;</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high = </a:t>
            </a:r>
            <a:r>
              <a:rPr lang="en-US" sz="1800" b="1" dirty="0" err="1" smtClean="0">
                <a:solidFill>
                  <a:schemeClr val="accent4"/>
                </a:solidFill>
                <a:latin typeface="Courier New" pitchFamily="49" charset="0"/>
                <a:cs typeface="Courier New" pitchFamily="49" charset="0"/>
              </a:rPr>
              <a:t>list.length</a:t>
            </a:r>
            <a:r>
              <a:rPr lang="en-US" sz="1800" b="1" dirty="0" smtClean="0">
                <a:solidFill>
                  <a:schemeClr val="accent4"/>
                </a:solidFill>
                <a:latin typeface="Courier New" pitchFamily="49" charset="0"/>
                <a:cs typeface="Courier New" pitchFamily="49" charset="0"/>
              </a:rPr>
              <a:t>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while (high &gt;= low)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mid = (low + high) / 2;</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if (key &lt; list[mid])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high = mid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else if (key == list[mid])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return 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else</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low = mid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return -1 - low;</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91DA9-3E76-4F5D-B4F7-AD9F1E79668B}" type="slidenum">
              <a:rPr lang="en-US" altLang="en-US" sz="1400" smtClean="0"/>
              <a:pPr/>
              <a:t>95</a:t>
            </a:fld>
            <a:endParaRPr lang="en-US" altLang="en-US" sz="1400" smtClean="0"/>
          </a:p>
        </p:txBody>
      </p:sp>
      <p:sp>
        <p:nvSpPr>
          <p:cNvPr id="100355" name="Rectangle 2"/>
          <p:cNvSpPr>
            <a:spLocks noGrp="1" noChangeArrowheads="1"/>
          </p:cNvSpPr>
          <p:nvPr>
            <p:ph type="title"/>
          </p:nvPr>
        </p:nvSpPr>
        <p:spPr>
          <a:xfrm>
            <a:off x="685800" y="304800"/>
            <a:ext cx="7772400" cy="609600"/>
          </a:xfrm>
        </p:spPr>
        <p:txBody>
          <a:bodyPr/>
          <a:lstStyle/>
          <a:p>
            <a:r>
              <a:rPr lang="en-US" altLang="en-US" smtClean="0"/>
              <a:t>The Arrays.binarySearch Method</a:t>
            </a:r>
            <a:endParaRPr lang="en-US" altLang="en-US" u="sng" smtClean="0">
              <a:latin typeface="Book Antiqua" pitchFamily="18" charset="0"/>
              <a:hlinkClick r:id="rId2" action="ppaction://program"/>
            </a:endParaRPr>
          </a:p>
        </p:txBody>
      </p:sp>
      <p:sp>
        <p:nvSpPr>
          <p:cNvPr id="100356" name="Rectangle 3"/>
          <p:cNvSpPr>
            <a:spLocks noGrp="1" noChangeArrowheads="1"/>
          </p:cNvSpPr>
          <p:nvPr>
            <p:ph type="body" idx="1"/>
          </p:nvPr>
        </p:nvSpPr>
        <p:spPr>
          <a:xfrm>
            <a:off x="381000" y="990600"/>
            <a:ext cx="8534400" cy="5257800"/>
          </a:xfrm>
        </p:spPr>
        <p:txBody>
          <a:bodyPr/>
          <a:lstStyle/>
          <a:p>
            <a:pPr marL="0" indent="0">
              <a:lnSpc>
                <a:spcPct val="90000"/>
              </a:lnSpc>
              <a:buFont typeface="Monotype Sorts" pitchFamily="2" charset="2"/>
              <a:buNone/>
            </a:pPr>
            <a:r>
              <a:rPr lang="en-US" altLang="en-US" sz="2000" dirty="0" smtClean="0">
                <a:cs typeface="Courier New" pitchFamily="49" charset="0"/>
              </a:rPr>
              <a:t>Since binary search is frequently used in programming, Java provides several overloaded </a:t>
            </a:r>
            <a:r>
              <a:rPr lang="en-US" altLang="en-US" sz="2000" dirty="0" err="1" smtClean="0">
                <a:cs typeface="Courier New" pitchFamily="49" charset="0"/>
              </a:rPr>
              <a:t>binarySearch</a:t>
            </a:r>
            <a:r>
              <a:rPr lang="en-US" altLang="en-US" sz="2000" dirty="0" smtClean="0">
                <a:cs typeface="Courier New" pitchFamily="49" charset="0"/>
              </a:rPr>
              <a:t> methods for searching a key in an array of </a:t>
            </a:r>
            <a:r>
              <a:rPr lang="en-US" altLang="en-US" sz="2000" dirty="0" err="1" smtClean="0">
                <a:cs typeface="Courier New" pitchFamily="49" charset="0"/>
              </a:rPr>
              <a:t>int</a:t>
            </a:r>
            <a:r>
              <a:rPr lang="en-US" altLang="en-US" sz="2000" dirty="0" smtClean="0">
                <a:cs typeface="Courier New" pitchFamily="49" charset="0"/>
              </a:rPr>
              <a:t>, double, char, short, long, and float in the </a:t>
            </a:r>
            <a:r>
              <a:rPr lang="en-US" altLang="en-US" sz="2000" dirty="0" err="1" smtClean="0">
                <a:cs typeface="Courier New" pitchFamily="49" charset="0"/>
              </a:rPr>
              <a:t>java.util.Arrays</a:t>
            </a:r>
            <a:r>
              <a:rPr lang="en-US" altLang="en-US" sz="2000" dirty="0" smtClean="0">
                <a:cs typeface="Courier New" pitchFamily="49" charset="0"/>
              </a:rPr>
              <a:t> class. For example, the following code searches the keys in an array of numbers and an array of characters.</a:t>
            </a:r>
          </a:p>
          <a:p>
            <a:pPr marL="0" indent="0">
              <a:lnSpc>
                <a:spcPct val="90000"/>
              </a:lnSpc>
              <a:buFont typeface="Monotype Sorts" pitchFamily="2" charset="2"/>
              <a:buNone/>
            </a:pPr>
            <a:endParaRPr lang="en-US" altLang="en-US" sz="2000" dirty="0" smtClean="0">
              <a:cs typeface="Times New Roman" pitchFamily="18" charset="0"/>
            </a:endParaRPr>
          </a:p>
          <a:p>
            <a:pPr lvl="1">
              <a:lnSpc>
                <a:spcPct val="90000"/>
              </a:lnSpc>
              <a:buFontTx/>
              <a:buNone/>
            </a:pPr>
            <a:r>
              <a:rPr lang="en-US" altLang="en-US" sz="1800" dirty="0" err="1" smtClean="0">
                <a:cs typeface="Courier New" pitchFamily="49" charset="0"/>
              </a:rPr>
              <a:t>int</a:t>
            </a:r>
            <a:r>
              <a:rPr lang="en-US" altLang="en-US" sz="1800" dirty="0" smtClean="0">
                <a:cs typeface="Courier New" pitchFamily="49" charset="0"/>
              </a:rPr>
              <a:t>[] list = {2, 4, 7, 10, 11, 45, 50, 59, 60, 66, 69, 70, 79};</a:t>
            </a:r>
            <a:endParaRPr lang="en-US" altLang="en-US" sz="1800" dirty="0" smtClean="0">
              <a:cs typeface="Times New Roman" pitchFamily="18" charset="0"/>
            </a:endParaRPr>
          </a:p>
          <a:p>
            <a:pPr lvl="1">
              <a:lnSpc>
                <a:spcPct val="90000"/>
              </a:lnSpc>
              <a:buFontTx/>
              <a:buNone/>
            </a:pPr>
            <a:r>
              <a:rPr lang="en-US" altLang="en-US" sz="1800" dirty="0" err="1" smtClean="0">
                <a:cs typeface="Courier New" pitchFamily="49" charset="0"/>
              </a:rPr>
              <a:t>System.out.println</a:t>
            </a:r>
            <a:r>
              <a:rPr lang="en-US" altLang="en-US" sz="1800" dirty="0" smtClean="0">
                <a:cs typeface="Courier New" pitchFamily="49" charset="0"/>
              </a:rPr>
              <a:t>("Index is " +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r>
              <a:rPr lang="en-US" altLang="en-US" sz="1800" dirty="0" err="1" smtClean="0">
                <a:cs typeface="Courier New" pitchFamily="49" charset="0"/>
              </a:rPr>
              <a:t>java.util.Arrays.binarySearch</a:t>
            </a:r>
            <a:r>
              <a:rPr lang="en-US" altLang="en-US" sz="1800" dirty="0" smtClean="0">
                <a:cs typeface="Courier New" pitchFamily="49" charset="0"/>
              </a:rPr>
              <a:t>(list, 11));</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char[] chars = {'a', 'c', 'g', 'x', 'y', 'z'};</a:t>
            </a:r>
            <a:endParaRPr lang="en-US" altLang="en-US" sz="1800" dirty="0" smtClean="0">
              <a:cs typeface="Times New Roman" pitchFamily="18" charset="0"/>
            </a:endParaRPr>
          </a:p>
          <a:p>
            <a:pPr lvl="1">
              <a:lnSpc>
                <a:spcPct val="90000"/>
              </a:lnSpc>
              <a:buFontTx/>
              <a:buNone/>
            </a:pPr>
            <a:r>
              <a:rPr lang="en-US" altLang="en-US" sz="1800" dirty="0" err="1" smtClean="0">
                <a:cs typeface="Courier New" pitchFamily="49" charset="0"/>
              </a:rPr>
              <a:t>System.out.println</a:t>
            </a:r>
            <a:r>
              <a:rPr lang="en-US" altLang="en-US" sz="1800" dirty="0" smtClean="0">
                <a:cs typeface="Courier New" pitchFamily="49" charset="0"/>
              </a:rPr>
              <a:t>("Index is " +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r>
              <a:rPr lang="en-US" altLang="en-US" sz="1800" dirty="0" err="1" smtClean="0">
                <a:cs typeface="Courier New" pitchFamily="49" charset="0"/>
              </a:rPr>
              <a:t>java.util.Arrays.binarySearch</a:t>
            </a:r>
            <a:r>
              <a:rPr lang="en-US" altLang="en-US" sz="1800" dirty="0" smtClean="0">
                <a:cs typeface="Courier New" pitchFamily="49" charset="0"/>
              </a:rPr>
              <a:t>(chars, 't'));</a:t>
            </a:r>
            <a:endParaRPr lang="en-US" altLang="en-US" sz="1800" dirty="0" smtClean="0">
              <a:cs typeface="Times New Roman" pitchFamily="18" charset="0"/>
            </a:endParaRPr>
          </a:p>
          <a:p>
            <a:pPr marL="0" indent="0">
              <a:lnSpc>
                <a:spcPct val="90000"/>
              </a:lnSpc>
              <a:buFont typeface="Monotype Sorts" pitchFamily="2" charset="2"/>
              <a:buNone/>
            </a:pPr>
            <a:r>
              <a:rPr lang="en-US" altLang="en-US" sz="2000" dirty="0" smtClean="0">
                <a:cs typeface="Courier New" pitchFamily="49" charset="0"/>
              </a:rPr>
              <a:t> </a:t>
            </a:r>
            <a:endParaRPr lang="en-US" altLang="en-US" sz="2000" dirty="0" smtClean="0">
              <a:cs typeface="Times New Roman" pitchFamily="18" charset="0"/>
            </a:endParaRPr>
          </a:p>
          <a:p>
            <a:pPr marL="0" indent="0">
              <a:lnSpc>
                <a:spcPct val="90000"/>
              </a:lnSpc>
              <a:buFont typeface="Monotype Sorts" pitchFamily="2" charset="2"/>
              <a:buNone/>
            </a:pPr>
            <a:r>
              <a:rPr lang="en-US" altLang="en-US" sz="2000" dirty="0" smtClean="0">
                <a:cs typeface="Courier New" pitchFamily="49" charset="0"/>
              </a:rPr>
              <a:t>For the </a:t>
            </a:r>
            <a:r>
              <a:rPr lang="en-US" altLang="en-US" sz="2000" dirty="0" err="1" smtClean="0">
                <a:cs typeface="Courier New" pitchFamily="49" charset="0"/>
              </a:rPr>
              <a:t>binarySearch</a:t>
            </a:r>
            <a:r>
              <a:rPr lang="en-US" altLang="en-US" sz="2000" dirty="0" smtClean="0">
                <a:cs typeface="Courier New" pitchFamily="49" charset="0"/>
              </a:rPr>
              <a:t> method to work, the array must be pre-sorted in increasing order. </a:t>
            </a:r>
          </a:p>
        </p:txBody>
      </p:sp>
      <p:sp>
        <p:nvSpPr>
          <p:cNvPr id="100357" name="Line 7"/>
          <p:cNvSpPr>
            <a:spLocks noChangeShapeType="1"/>
          </p:cNvSpPr>
          <p:nvPr/>
        </p:nvSpPr>
        <p:spPr bwMode="auto">
          <a:xfrm flipH="1" flipV="1">
            <a:off x="3124200" y="2971800"/>
            <a:ext cx="1143000" cy="381000"/>
          </a:xfrm>
          <a:prstGeom prst="line">
            <a:avLst/>
          </a:prstGeom>
          <a:noFill/>
          <a:ln w="12700">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Rectangle 8"/>
          <p:cNvSpPr>
            <a:spLocks noChangeArrowheads="1"/>
          </p:cNvSpPr>
          <p:nvPr/>
        </p:nvSpPr>
        <p:spPr bwMode="auto">
          <a:xfrm>
            <a:off x="5486400" y="3352800"/>
            <a:ext cx="2743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a:t>
            </a:r>
          </a:p>
        </p:txBody>
      </p:sp>
      <p:sp>
        <p:nvSpPr>
          <p:cNvPr id="100359" name="Rectangle 9"/>
          <p:cNvSpPr>
            <a:spLocks noChangeArrowheads="1"/>
          </p:cNvSpPr>
          <p:nvPr/>
        </p:nvSpPr>
        <p:spPr bwMode="auto">
          <a:xfrm>
            <a:off x="5410200" y="4419600"/>
            <a:ext cx="3276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 (insertion point is 3, so return is -3-1)</a:t>
            </a:r>
          </a:p>
        </p:txBody>
      </p:sp>
      <p:sp>
        <p:nvSpPr>
          <p:cNvPr id="100360" name="Line 10"/>
          <p:cNvSpPr>
            <a:spLocks noChangeShapeType="1"/>
          </p:cNvSpPr>
          <p:nvPr/>
        </p:nvSpPr>
        <p:spPr bwMode="auto">
          <a:xfrm flipH="1" flipV="1">
            <a:off x="3429000" y="4267200"/>
            <a:ext cx="914400" cy="381000"/>
          </a:xfrm>
          <a:prstGeom prst="line">
            <a:avLst/>
          </a:prstGeom>
          <a:noFill/>
          <a:ln w="12700">
            <a:solidFill>
              <a:srgbClr val="FF0000"/>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96</a:t>
            </a:fld>
            <a:endParaRPr lang="en-US" altLang="en-US" sz="1400" smtClean="0"/>
          </a:p>
        </p:txBody>
      </p:sp>
      <p:sp>
        <p:nvSpPr>
          <p:cNvPr id="101379" name="Rectangle 2"/>
          <p:cNvSpPr>
            <a:spLocks noGrp="1" noChangeArrowheads="1"/>
          </p:cNvSpPr>
          <p:nvPr>
            <p:ph type="title"/>
          </p:nvPr>
        </p:nvSpPr>
        <p:spPr>
          <a:xfrm>
            <a:off x="762000" y="152400"/>
            <a:ext cx="7772400" cy="838200"/>
          </a:xfrm>
        </p:spPr>
        <p:txBody>
          <a:bodyPr/>
          <a:lstStyle/>
          <a:p>
            <a:r>
              <a:rPr lang="en-US" altLang="en-US" smtClean="0"/>
              <a:t>Sorting Arrays</a:t>
            </a:r>
            <a:endParaRPr lang="en-US" altLang="en-US" u="sng" smtClean="0">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smtClean="0"/>
              <a:t>Sorting, like searching, is also a common task in computer programming. Many different algorithms have been developed for sorting. This section introduces a simple, intuitive sorting algorithms: </a:t>
            </a:r>
            <a:r>
              <a:rPr lang="en-US" altLang="en-US" i="1" smtClean="0"/>
              <a:t>selection sort</a:t>
            </a:r>
            <a:r>
              <a:rPr lang="en-US" altLang="en-US" smtClean="0"/>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97</a:t>
            </a:fld>
            <a:endParaRPr lang="en-US" altLang="en-US" sz="1400" smtClean="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smtClean="0"/>
              <a:t>Selection Sort</a:t>
            </a:r>
            <a:endParaRPr lang="en-US" altLang="en-US" sz="3200" smtClean="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smtClean="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6C950-779A-4621-84FB-1A145EBB9ADA}" type="slidenum">
              <a:rPr lang="en-US" altLang="en-US" sz="1400" smtClean="0"/>
              <a:pPr/>
              <a:t>98</a:t>
            </a:fld>
            <a:endParaRPr lang="en-US" altLang="en-US" sz="1400" smtClean="0"/>
          </a:p>
        </p:txBody>
      </p:sp>
      <p:sp>
        <p:nvSpPr>
          <p:cNvPr id="103427"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28" name="Rectangle 3"/>
          <p:cNvSpPr>
            <a:spLocks noGrp="1" noChangeArrowheads="1"/>
          </p:cNvSpPr>
          <p:nvPr>
            <p:ph type="body" idx="1"/>
          </p:nvPr>
        </p:nvSpPr>
        <p:spPr>
          <a:xfrm>
            <a:off x="231775" y="931863"/>
            <a:ext cx="8529638" cy="863600"/>
          </a:xfrm>
          <a:noFill/>
        </p:spPr>
        <p:txBody>
          <a:bodyPr/>
          <a:lstStyle/>
          <a:p>
            <a:pPr marL="0" indent="0">
              <a:lnSpc>
                <a:spcPct val="90000"/>
              </a:lnSpc>
              <a:buNone/>
            </a:pPr>
            <a:r>
              <a:rPr lang="en-US" altLang="en-US" sz="2800" dirty="0"/>
              <a:t>https://</a:t>
            </a:r>
            <a:r>
              <a:rPr lang="en-US" altLang="en-US" sz="2800" dirty="0" smtClean="0"/>
              <a:t>liveexample.pearsoncmg.com/dsanimation/SelectionSortNew.html</a:t>
            </a:r>
          </a:p>
        </p:txBody>
      </p:sp>
      <p:sp>
        <p:nvSpPr>
          <p:cNvPr id="103429" name="Rectangle 4"/>
          <p:cNvSpPr>
            <a:spLocks noGrp="1" noChangeArrowheads="1"/>
          </p:cNvSpPr>
          <p:nvPr>
            <p:ph type="title"/>
          </p:nvPr>
        </p:nvSpPr>
        <p:spPr>
          <a:xfrm>
            <a:off x="228600" y="228600"/>
            <a:ext cx="8299450" cy="396875"/>
          </a:xfrm>
          <a:noFill/>
        </p:spPr>
        <p:txBody>
          <a:bodyPr/>
          <a:lstStyle/>
          <a:p>
            <a:r>
              <a:rPr lang="en-US" altLang="en-US" sz="3200" smtClean="0"/>
              <a:t>Selection Sort Animation</a:t>
            </a:r>
            <a:endParaRPr lang="en-US" altLang="en-US" sz="3200" smtClean="0">
              <a:solidFill>
                <a:schemeClr val="tx1"/>
              </a:solidFill>
              <a:latin typeface="Book Antiqua" pitchFamily="18" charset="0"/>
              <a:hlinkClick r:id="rId2" action="ppaction://program"/>
            </a:endParaRPr>
          </a:p>
        </p:txBody>
      </p:sp>
      <p:sp>
        <p:nvSpPr>
          <p:cNvPr id="103430"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1" name="Rectangle 6"/>
          <p:cNvSpPr>
            <a:spLocks noChangeArrowheads="1"/>
          </p:cNvSpPr>
          <p:nvPr/>
        </p:nvSpPr>
        <p:spPr bwMode="auto">
          <a:xfrm>
            <a:off x="0" y="15081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3" name="Rectangle 1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3" highlightClick="1"/>
          </p:cNvPr>
          <p:cNvSpPr>
            <a:spLocks noChangeArrowheads="1"/>
          </p:cNvSpPr>
          <p:nvPr/>
        </p:nvSpPr>
        <p:spPr bwMode="auto">
          <a:xfrm>
            <a:off x="2882180" y="1651000"/>
            <a:ext cx="468313" cy="576263"/>
          </a:xfrm>
          <a:prstGeom prst="actionButtonDocument">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7F6618-C7C6-4E8F-855F-CF0D64D55FD9}" type="slidenum">
              <a:rPr lang="en-US" altLang="en-US" sz="1400" smtClean="0"/>
              <a:pPr/>
              <a:t>99</a:t>
            </a:fld>
            <a:endParaRPr lang="en-US" altLang="en-US" sz="1400" smtClean="0"/>
          </a:p>
        </p:txBody>
      </p:sp>
      <p:sp>
        <p:nvSpPr>
          <p:cNvPr id="104451" name="Rectangle 2"/>
          <p:cNvSpPr>
            <a:spLocks noGrp="1" noChangeArrowheads="1"/>
          </p:cNvSpPr>
          <p:nvPr>
            <p:ph type="title"/>
          </p:nvPr>
        </p:nvSpPr>
        <p:spPr>
          <a:xfrm>
            <a:off x="615950" y="125413"/>
            <a:ext cx="7726363" cy="474662"/>
          </a:xfrm>
        </p:spPr>
        <p:txBody>
          <a:bodyPr/>
          <a:lstStyle/>
          <a:p>
            <a:r>
              <a:rPr lang="en-US" altLang="en-US" smtClean="0"/>
              <a:t>From Idea to Solution</a:t>
            </a:r>
            <a:endParaRPr lang="en-US" altLang="en-US" smtClean="0">
              <a:solidFill>
                <a:schemeClr val="tx1"/>
              </a:solidFill>
              <a:latin typeface="Book Antiqua" pitchFamily="18" charset="0"/>
              <a:hlinkClick r:id="rId2" action="ppaction://program"/>
            </a:endParaRPr>
          </a:p>
        </p:txBody>
      </p:sp>
      <p:sp>
        <p:nvSpPr>
          <p:cNvPr id="107524" name="Rectangle 3"/>
          <p:cNvSpPr>
            <a:spLocks noChangeArrowheads="1"/>
          </p:cNvSpPr>
          <p:nvPr/>
        </p:nvSpPr>
        <p:spPr bwMode="auto">
          <a:xfrm>
            <a:off x="0" y="701675"/>
            <a:ext cx="9144000" cy="173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defRPr/>
            </a:pPr>
            <a:r>
              <a:rPr lang="en-US" sz="1600" b="1" dirty="0">
                <a:solidFill>
                  <a:schemeClr val="accent4"/>
                </a:solidFill>
                <a:latin typeface="Courier New" pitchFamily="49" charset="0"/>
                <a:cs typeface="Courier New" pitchFamily="49" charset="0"/>
              </a:rPr>
              <a:t>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select the smallest element in list[i..listSize-1];</a:t>
            </a:r>
          </a:p>
          <a:p>
            <a:pPr>
              <a:defRPr/>
            </a:pPr>
            <a:r>
              <a:rPr lang="en-US" sz="1600" b="1" dirty="0">
                <a:solidFill>
                  <a:schemeClr val="accent4"/>
                </a:solidFill>
                <a:latin typeface="Courier New" pitchFamily="49" charset="0"/>
                <a:cs typeface="Courier New" pitchFamily="49" charset="0"/>
              </a:rPr>
              <a:t>  swap the smallest with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is in its correct position. </a:t>
            </a:r>
          </a:p>
          <a:p>
            <a:pPr>
              <a:defRPr/>
            </a:pPr>
            <a:r>
              <a:rPr lang="en-US" sz="1600" b="1" dirty="0">
                <a:solidFill>
                  <a:schemeClr val="accent4"/>
                </a:solidFill>
                <a:latin typeface="Courier New" pitchFamily="49" charset="0"/>
                <a:cs typeface="Courier New" pitchFamily="49" charset="0"/>
              </a:rPr>
              <a:t>  // The next iteration apply on </a:t>
            </a:r>
            <a:r>
              <a:rPr lang="en-US" sz="1600" b="1" dirty="0" smtClean="0">
                <a:solidFill>
                  <a:schemeClr val="accent4"/>
                </a:solidFill>
                <a:latin typeface="Courier New" pitchFamily="49" charset="0"/>
                <a:cs typeface="Courier New" pitchFamily="49" charset="0"/>
              </a:rPr>
              <a:t>list[i+1..</a:t>
            </a:r>
            <a:r>
              <a:rPr lang="en-US" sz="1600" b="1" dirty="0">
                <a:solidFill>
                  <a:schemeClr val="accent4"/>
                </a:solidFill>
                <a:latin typeface="Courier New" pitchFamily="49" charset="0"/>
                <a:cs typeface="Courier New" pitchFamily="49" charset="0"/>
              </a:rPr>
              <a:t>listSize-1]</a:t>
            </a:r>
          </a:p>
          <a:p>
            <a:pPr>
              <a:defRPr/>
            </a:pPr>
            <a:r>
              <a:rPr lang="en-US" sz="1600" b="1" dirty="0">
                <a:solidFill>
                  <a:schemeClr val="accent4"/>
                </a:solidFill>
                <a:latin typeface="Courier New" pitchFamily="49" charset="0"/>
                <a:cs typeface="Courier New" pitchFamily="49" charset="0"/>
              </a:rPr>
              <a:t>}</a:t>
            </a:r>
          </a:p>
        </p:txBody>
      </p:sp>
      <p:sp>
        <p:nvSpPr>
          <p:cNvPr id="107525" name="Rectangle 4"/>
          <p:cNvSpPr>
            <a:spLocks noChangeArrowheads="1"/>
          </p:cNvSpPr>
          <p:nvPr/>
        </p:nvSpPr>
        <p:spPr bwMode="auto">
          <a:xfrm>
            <a:off x="654050" y="2738438"/>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700" b="1" dirty="0">
                <a:solidFill>
                  <a:schemeClr val="accent4"/>
                </a:solidFill>
                <a:latin typeface="Courier New" pitchFamily="49" charset="0"/>
                <a:cs typeface="Courier New" pitchFamily="49" charset="0"/>
              </a:rPr>
              <a:t>list[0] list[1] list[2] list[3] ...               list[10]</a:t>
            </a:r>
            <a:endParaRPr lang="en-US" sz="1700" b="1" dirty="0">
              <a:solidFill>
                <a:schemeClr val="accent4"/>
              </a:solidFill>
              <a:latin typeface="Courier New" pitchFamily="49" charset="0"/>
              <a:cs typeface="Times New Roman" pitchFamily="18" charset="0"/>
            </a:endParaRPr>
          </a:p>
          <a:p>
            <a:pPr>
              <a:lnSpc>
                <a:spcPct val="90000"/>
              </a:lnSpc>
              <a:spcBef>
                <a:spcPct val="20000"/>
              </a:spcBef>
              <a:buClr>
                <a:schemeClr val="tx2"/>
              </a:buClr>
              <a:buSzPct val="75000"/>
              <a:buFont typeface="Monotype Sorts" pitchFamily="2" charset="2"/>
              <a:buNone/>
              <a:defRPr/>
            </a:pPr>
            <a:endParaRPr lang="en-US" sz="1700" b="1" dirty="0">
              <a:solidFill>
                <a:schemeClr val="bg2"/>
              </a:solidFill>
              <a:latin typeface="Courier New" pitchFamily="49" charset="0"/>
              <a:cs typeface="Courier New" pitchFamily="49" charset="0"/>
            </a:endParaRPr>
          </a:p>
        </p:txBody>
      </p:sp>
      <p:sp>
        <p:nvSpPr>
          <p:cNvPr id="104454" name="Rectangle 5"/>
          <p:cNvSpPr>
            <a:spLocks noChangeArrowheads="1"/>
          </p:cNvSpPr>
          <p:nvPr/>
        </p:nvSpPr>
        <p:spPr bwMode="auto">
          <a:xfrm>
            <a:off x="654050" y="3236913"/>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list[1] list[2] list[3] ...               list[10]</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p:txBody>
      </p:sp>
      <p:sp>
        <p:nvSpPr>
          <p:cNvPr id="104455" name="Rectangle 6"/>
          <p:cNvSpPr>
            <a:spLocks noChangeArrowheads="1"/>
          </p:cNvSpPr>
          <p:nvPr/>
        </p:nvSpPr>
        <p:spPr bwMode="auto">
          <a:xfrm>
            <a:off x="654050" y="3736975"/>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list[2] list[3] ...               list[10]</a:t>
            </a:r>
          </a:p>
          <a:p>
            <a:pPr>
              <a:lnSpc>
                <a:spcPct val="90000"/>
              </a:lnSpc>
              <a:buFont typeface="Monotype Sorts"/>
              <a:buNone/>
              <a:defRPr/>
            </a:pPr>
            <a:endParaRPr lang="en-US" altLang="en-US" sz="1700" b="1" dirty="0" smtClean="0">
              <a:solidFill>
                <a:schemeClr val="bg2"/>
              </a:solidFill>
              <a:latin typeface="Courier New" pitchFamily="49" charset="0"/>
              <a:cs typeface="Courier New" pitchFamily="49" charset="0"/>
            </a:endParaRPr>
          </a:p>
        </p:txBody>
      </p:sp>
      <p:sp>
        <p:nvSpPr>
          <p:cNvPr id="104456" name="Rectangle 7"/>
          <p:cNvSpPr>
            <a:spLocks noChangeArrowheads="1"/>
          </p:cNvSpPr>
          <p:nvPr/>
        </p:nvSpPr>
        <p:spPr bwMode="auto">
          <a:xfrm>
            <a:off x="654050" y="4235450"/>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 list[2]</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list[3] ...               list[10]</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p:txBody>
      </p:sp>
      <p:sp>
        <p:nvSpPr>
          <p:cNvPr id="104457" name="Rectangle 8"/>
          <p:cNvSpPr>
            <a:spLocks noChangeArrowheads="1"/>
          </p:cNvSpPr>
          <p:nvPr/>
        </p:nvSpPr>
        <p:spPr bwMode="auto">
          <a:xfrm>
            <a:off x="654050" y="4773613"/>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 list[2] list[3]</a:t>
            </a:r>
            <a:r>
              <a:rPr lang="en-US" altLang="en-US" sz="1700" b="1" dirty="0" smtClean="0">
                <a:solidFill>
                  <a:schemeClr val="bg2"/>
                </a:solidFill>
                <a:latin typeface="Courier New" pitchFamily="49" charset="0"/>
                <a:cs typeface="Courier New" pitchFamily="49" charset="0"/>
              </a:rPr>
              <a:t> ...               </a:t>
            </a:r>
            <a:r>
              <a:rPr lang="en-US" altLang="en-US" sz="1700" b="1" dirty="0" smtClean="0">
                <a:solidFill>
                  <a:schemeClr val="accent4"/>
                </a:solidFill>
                <a:latin typeface="Courier New" pitchFamily="49" charset="0"/>
                <a:cs typeface="Courier New" pitchFamily="49" charset="0"/>
              </a:rPr>
              <a:t>list[10]</a:t>
            </a:r>
          </a:p>
          <a:p>
            <a:pPr>
              <a:lnSpc>
                <a:spcPct val="90000"/>
              </a:lnSpc>
              <a:buFont typeface="Monotype Sorts"/>
              <a:buNone/>
              <a:defRPr/>
            </a:pPr>
            <a:endParaRPr lang="en-US" altLang="en-US" sz="1700" b="1" dirty="0" smtClean="0">
              <a:solidFill>
                <a:schemeClr val="bg2"/>
              </a:solidFill>
              <a:latin typeface="Courier New" pitchFamily="49" charset="0"/>
              <a:cs typeface="Courier New" pitchFamily="49" charset="0"/>
            </a:endParaRPr>
          </a:p>
        </p:txBody>
      </p:sp>
      <p:sp>
        <p:nvSpPr>
          <p:cNvPr id="104458" name="Rectangle 9"/>
          <p:cNvSpPr>
            <a:spLocks noChangeArrowheads="1"/>
          </p:cNvSpPr>
          <p:nvPr/>
        </p:nvSpPr>
        <p:spPr bwMode="auto">
          <a:xfrm>
            <a:off x="654050" y="5272088"/>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a:solidFill>
                  <a:schemeClr val="bg2"/>
                </a:solidFill>
                <a:latin typeface="Courier New" pitchFamily="49" charset="0"/>
                <a:cs typeface="Courier New" pitchFamily="49" charset="0"/>
              </a:rPr>
              <a:t>                                ...               </a:t>
            </a:r>
          </a:p>
        </p:txBody>
      </p:sp>
      <p:sp>
        <p:nvSpPr>
          <p:cNvPr id="104459" name="Rectangle 10"/>
          <p:cNvSpPr>
            <a:spLocks noChangeArrowheads="1"/>
          </p:cNvSpPr>
          <p:nvPr/>
        </p:nvSpPr>
        <p:spPr bwMode="auto">
          <a:xfrm>
            <a:off x="654050" y="5886450"/>
            <a:ext cx="822007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b="1">
                <a:solidFill>
                  <a:srgbClr val="FF6600"/>
                </a:solidFill>
                <a:latin typeface="Courier New" pitchFamily="49" charset="0"/>
                <a:cs typeface="Courier New" pitchFamily="49" charset="0"/>
              </a:rPr>
              <a:t>list[0] list[1] list[2] list[3] ...               list[10]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66490</TotalTime>
  <Words>6180</Words>
  <Application>Microsoft Office PowerPoint</Application>
  <PresentationFormat>On-screen Show (4:3)</PresentationFormat>
  <Paragraphs>1476</Paragraphs>
  <Slides>110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International</vt:lpstr>
      <vt:lpstr>Picture</vt:lpstr>
      <vt:lpstr>Chapter 7 Single-Dimensional Arrays</vt:lpstr>
      <vt:lpstr>Opening Problem</vt:lpstr>
      <vt:lpstr>Objectives</vt:lpstr>
      <vt:lpstr>Introducing Arrays</vt:lpstr>
      <vt:lpstr>Declaring Array Variables</vt:lpstr>
      <vt:lpstr>Creating Arrays</vt:lpstr>
      <vt:lpstr>Declaring and Creating in One Step</vt:lpstr>
      <vt:lpstr>The Length of an Array</vt:lpstr>
      <vt:lpstr>Default Values</vt:lpstr>
      <vt:lpstr>Indexed Variables</vt:lpstr>
      <vt:lpstr>Using Indexed Variables</vt:lpstr>
      <vt:lpstr>Array Initializers</vt:lpstr>
      <vt:lpstr>Declaring, creating, initializing Using the Shorthand Notation</vt:lpstr>
      <vt:lpstr>CAUTION</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Processing Arrays</vt:lpstr>
      <vt:lpstr>Initializing arrays with input values</vt:lpstr>
      <vt:lpstr>Initializing arrays with random values</vt:lpstr>
      <vt:lpstr>Printing arrays</vt:lpstr>
      <vt:lpstr>Summing all elements</vt:lpstr>
      <vt:lpstr>Finding the largest element</vt:lpstr>
      <vt:lpstr>Random shuffling</vt:lpstr>
      <vt:lpstr>Shifting Elements</vt:lpstr>
      <vt:lpstr>Enhanced for Loop (for-each loop)</vt:lpstr>
      <vt:lpstr>Analyze Numbers</vt:lpstr>
      <vt:lpstr>Problem: Deck of Cards</vt:lpstr>
      <vt:lpstr>Problem: Deck of Cards, cont.</vt:lpstr>
      <vt:lpstr>Problem: Deck of Cards, cont.</vt:lpstr>
      <vt:lpstr>Problem: Deck of Cards</vt:lpstr>
      <vt:lpstr>Copying Arrays</vt:lpstr>
      <vt:lpstr>Copying Arrays</vt:lpstr>
      <vt:lpstr>The arraycopy Utility</vt:lpstr>
      <vt:lpstr>Passing Arrays to Methods</vt:lpstr>
      <vt:lpstr>Anonymous Array</vt:lpstr>
      <vt:lpstr>Pass By Value</vt:lpstr>
      <vt:lpstr>Simple Example</vt:lpstr>
      <vt:lpstr>Call Stack</vt:lpstr>
      <vt:lpstr>Call Stack</vt:lpstr>
      <vt:lpstr>Heap</vt:lpstr>
      <vt:lpstr>Passing Arrays as Arguments</vt:lpstr>
      <vt:lpstr>Example, cont.</vt:lpstr>
      <vt:lpstr>Returning an Array from a Method</vt:lpstr>
      <vt:lpstr>Trace the reverse Method</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Problem: Counting Occurrence of Each Letter</vt:lpstr>
      <vt:lpstr>Variable-Length Arguments</vt:lpstr>
      <vt:lpstr>Searching Arrays</vt:lpstr>
      <vt:lpstr>Linear Search</vt:lpstr>
      <vt:lpstr>Linear Search Animation</vt:lpstr>
      <vt:lpstr>Linear Search Animation</vt:lpstr>
      <vt:lpstr>From Idea to Solution</vt:lpstr>
      <vt:lpstr>Binary Search</vt:lpstr>
      <vt:lpstr>Binary Search, cont.</vt:lpstr>
      <vt:lpstr>Binary Search</vt:lpstr>
      <vt:lpstr>Binary Search Animation</vt:lpstr>
      <vt:lpstr>Binary Search, cont.</vt:lpstr>
      <vt:lpstr>Binary Search, cont.</vt:lpstr>
      <vt:lpstr>Binary Search, cont.</vt:lpstr>
      <vt:lpstr>From Idea to Soluton</vt:lpstr>
      <vt:lpstr>The Arrays.binarySearch Method</vt:lpstr>
      <vt:lpstr>Sorting Arrays</vt:lpstr>
      <vt:lpstr>Selection Sort</vt:lpstr>
      <vt:lpstr>Selection Sort Animation</vt:lpstr>
      <vt:lpstr>From Idea to Solution</vt:lpstr>
      <vt:lpstr>Expand</vt:lpstr>
      <vt:lpstr>Expand</vt:lpstr>
      <vt:lpstr>Expand</vt:lpstr>
      <vt:lpstr>Wrap it in a Method</vt:lpstr>
      <vt:lpstr>The Arrays.sort Method</vt:lpstr>
      <vt:lpstr>The Arrays.toString(list) Method</vt:lpstr>
      <vt:lpstr>Pass Arguments to Invoke the Main Method</vt:lpstr>
      <vt:lpstr>Main Method Is Just a Regular Method</vt:lpstr>
      <vt:lpstr>Command-Line Parameters</vt:lpstr>
      <vt:lpstr>Processing Command-Line Parameters</vt:lpstr>
      <vt:lpstr>Problem: Calculator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Arrays</dc:title>
  <dc:creator>Y. Daniel Liang</dc:creator>
  <cp:lastModifiedBy>admin</cp:lastModifiedBy>
  <cp:revision>341</cp:revision>
  <dcterms:created xsi:type="dcterms:W3CDTF">1995-06-10T17:31:50Z</dcterms:created>
  <dcterms:modified xsi:type="dcterms:W3CDTF">2018-02-09T07:41:30Z</dcterms:modified>
</cp:coreProperties>
</file>