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83"/>
  </p:notesMasterIdLst>
  <p:handoutMasterIdLst>
    <p:handoutMasterId r:id="rId84"/>
  </p:handoutMasterIdLst>
  <p:sldIdLst>
    <p:sldId id="729" r:id="rId2"/>
    <p:sldId id="661" r:id="rId3"/>
    <p:sldId id="768" r:id="rId4"/>
    <p:sldId id="731" r:id="rId5"/>
    <p:sldId id="757" r:id="rId6"/>
    <p:sldId id="660" r:id="rId7"/>
    <p:sldId id="662" r:id="rId8"/>
    <p:sldId id="694" r:id="rId9"/>
    <p:sldId id="748" r:id="rId10"/>
    <p:sldId id="733" r:id="rId11"/>
    <p:sldId id="741" r:id="rId12"/>
    <p:sldId id="742" r:id="rId13"/>
    <p:sldId id="734" r:id="rId14"/>
    <p:sldId id="743" r:id="rId15"/>
    <p:sldId id="667" r:id="rId16"/>
    <p:sldId id="716" r:id="rId17"/>
    <p:sldId id="771" r:id="rId18"/>
    <p:sldId id="717" r:id="rId19"/>
    <p:sldId id="744" r:id="rId20"/>
    <p:sldId id="735" r:id="rId21"/>
    <p:sldId id="746" r:id="rId22"/>
    <p:sldId id="758" r:id="rId23"/>
    <p:sldId id="759" r:id="rId24"/>
    <p:sldId id="772" r:id="rId25"/>
    <p:sldId id="749" r:id="rId26"/>
    <p:sldId id="736" r:id="rId27"/>
    <p:sldId id="745" r:id="rId28"/>
    <p:sldId id="737" r:id="rId29"/>
    <p:sldId id="738" r:id="rId30"/>
    <p:sldId id="723" r:id="rId31"/>
    <p:sldId id="774" r:id="rId32"/>
    <p:sldId id="773" r:id="rId33"/>
    <p:sldId id="747" r:id="rId34"/>
    <p:sldId id="775" r:id="rId35"/>
    <p:sldId id="727" r:id="rId36"/>
    <p:sldId id="753" r:id="rId37"/>
    <p:sldId id="754" r:id="rId38"/>
    <p:sldId id="769" r:id="rId39"/>
    <p:sldId id="648" r:id="rId40"/>
    <p:sldId id="752" r:id="rId41"/>
    <p:sldId id="763" r:id="rId42"/>
    <p:sldId id="715" r:id="rId43"/>
    <p:sldId id="764" r:id="rId44"/>
    <p:sldId id="776" r:id="rId45"/>
    <p:sldId id="751" r:id="rId46"/>
    <p:sldId id="777" r:id="rId47"/>
    <p:sldId id="778" r:id="rId48"/>
    <p:sldId id="649" r:id="rId49"/>
    <p:sldId id="682" r:id="rId50"/>
    <p:sldId id="765" r:id="rId51"/>
    <p:sldId id="766" r:id="rId52"/>
    <p:sldId id="760" r:id="rId53"/>
    <p:sldId id="762" r:id="rId54"/>
    <p:sldId id="779" r:id="rId55"/>
    <p:sldId id="761" r:id="rId56"/>
    <p:sldId id="780" r:id="rId57"/>
    <p:sldId id="788" r:id="rId58"/>
    <p:sldId id="789" r:id="rId59"/>
    <p:sldId id="790" r:id="rId60"/>
    <p:sldId id="791" r:id="rId61"/>
    <p:sldId id="792" r:id="rId62"/>
    <p:sldId id="793" r:id="rId63"/>
    <p:sldId id="739" r:id="rId64"/>
    <p:sldId id="767" r:id="rId65"/>
    <p:sldId id="685" r:id="rId66"/>
    <p:sldId id="794" r:id="rId67"/>
    <p:sldId id="691" r:id="rId68"/>
    <p:sldId id="795" r:id="rId69"/>
    <p:sldId id="796" r:id="rId70"/>
    <p:sldId id="797" r:id="rId71"/>
    <p:sldId id="798" r:id="rId72"/>
    <p:sldId id="799" r:id="rId73"/>
    <p:sldId id="800" r:id="rId74"/>
    <p:sldId id="801" r:id="rId75"/>
    <p:sldId id="802" r:id="rId76"/>
    <p:sldId id="803" r:id="rId77"/>
    <p:sldId id="804" r:id="rId78"/>
    <p:sldId id="732" r:id="rId79"/>
    <p:sldId id="805" r:id="rId80"/>
    <p:sldId id="806" r:id="rId81"/>
    <p:sldId id="808" r:id="rId82"/>
  </p:sldIdLst>
  <p:sldSz cx="12192000" cy="6858000"/>
  <p:notesSz cx="7315200" cy="9601200"/>
  <p:custDataLst>
    <p:tags r:id="rId8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3" autoAdjust="0"/>
    <p:restoredTop sz="91197" autoAdjust="0"/>
  </p:normalViewPr>
  <p:slideViewPr>
    <p:cSldViewPr>
      <p:cViewPr varScale="1">
        <p:scale>
          <a:sx n="76" d="100"/>
          <a:sy n="76" d="100"/>
        </p:scale>
        <p:origin x="74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8:53:33.550"/>
    </inkml:context>
    <inkml:brush xml:id="br0">
      <inkml:brushProperty name="width" value="0.05" units="cm"/>
      <inkml:brushProperty name="height" value="0.05" units="cm"/>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4:50.729"/>
    </inkml:context>
    <inkml:brush xml:id="br0">
      <inkml:brushProperty name="width" value="0.05" units="cm"/>
      <inkml:brushProperty name="height" value="0.05" units="cm"/>
      <inkml:brushProperty name="color" value="#F6630D"/>
    </inkml:brush>
  </inkml:definitions>
  <inkml:trace contextRef="#ctx0" brushRef="#br0">3421 0 12616,'-16'9'0,"1"3"4689,-16 10-4689,-16 17 0,-22 15 0,28-23 0,-2 1 1039,-7 5 1,-1 0-1040,-2 1 0,-1 1 579,-3 2 1,-2 2-580,-2 0 0,-1 1 2016,3-3 0,-1 1-2016,-4 0 0,-2 1 0,-2 2 0,-1 3 0,-4 5 0,0 2 0,-4 4 0,1 3 0,24-20 0,1 1 0,0 1 0,-23 23 0,2-1 0,3-2 0,3 0 0,5-6 0,1-1 0,7-6 0,2-1 0,4-6 0,0-2 0,4-1 0,0-2 0,1 0 0,1 1 0,2-2 0,0 2 0,0 0 0,0 0 0,1-1 0,0-1 0,1 0 0,1-1 0,-35 34 0,9-2 0,8-2 0,4-3 0,3 5 0,1-1 0,-2 4 0,-1-3 0,4-6 0,7-11 0,8-11 0,8-9 0,5-8 0,6-7 0,5-4 0,0-6 0,-2 4 0,-6 5 0,-3 5 0,-1 2 0,2-5 0,7-6 0,-1-2 0,-3 7 0,-5 6 0,-6 5 0,-1 6 0,11-19 0,4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4:53.446"/>
    </inkml:context>
    <inkml:brush xml:id="br0">
      <inkml:brushProperty name="width" value="0.05" units="cm"/>
      <inkml:brushProperty name="height" value="0.05" units="cm"/>
      <inkml:brushProperty name="color" value="#F6630D"/>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7:11.196"/>
    </inkml:context>
    <inkml:brush xml:id="br0">
      <inkml:brushProperty name="width" value="0.05" units="cm"/>
      <inkml:brushProperty name="height" value="0.05" units="cm"/>
      <inkml:brushProperty name="color" value="#F6630D"/>
    </inkml:brush>
  </inkml:definitions>
  <inkml:trace contextRef="#ctx0" brushRef="#br0">1 1 24575,'54'0'0,"16"6"0,-19 3 0,4 6 0,10 10 0,1 5 0,9 10 0,1 5 0,6 7 0,1 3 0,-26-17 0,0 1 0,0 0 0,-2 0 0,1 1 0,-1 0 0,-1 1 0,0 0 0,-1 1 0,-1 1 0,0 1 0,-1 2 0,1 1 0,0 2 0,-1 2-296,2 3 0,0 1 0,-1 1 296,2 4 0,-1 1 0,0-1 0,-3-1 0,-1 0 0,-1-1 109,14 19 0,-3-4-109,-15-18 0,-4-6 0,12 15 0,-21-29 0,-12-18 0,-2-4 670,-1 0-670,5 2 0,3 4 0,3 1 0,5 2 0,14 17 0,13 11 0,12 13 0,4 0 0,-12-13 0,-13-12 0,-12-14 0,-22-11 0,-4-8 0,-12-3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7:13.647"/>
    </inkml:context>
    <inkml:brush xml:id="br0">
      <inkml:brushProperty name="width" value="0.05" units="cm"/>
      <inkml:brushProperty name="height" value="0.05" units="cm"/>
      <inkml:brushProperty name="color" value="#F6630D"/>
    </inkml:brush>
  </inkml:definitions>
  <inkml:trace contextRef="#ctx0" brushRef="#br0">2339 0 24329,'-8'0'0,"-7"0"122,-10 3-122,-6 8 41,-4 16-41,-6 20 21,-5 12-21,-14 13 62,-7 1-62,-1-1 0,34-34 0,0 0 0,-27 32 0,-1 3 0,-1 1 0,30-35 0,-1-1 0,0 3 0,0 0 0,1-1 0,1 1 0,-25 37 0,9-6 0,2-5 0,0-1 0,-5-1 0,-1-1 0,2 4 0,-2-4 0,1 9 0,-4 10 0,27-41 0,1 0 0,-26 43 0,3-9 0,8-10 0,1-9 0,4-6 0,-1-1 0,-7 6 0,-7 12 0,-4 5 0,4-4 0,11-11 0,12-16 0,10-15 0,7-11 0,3-6 0,0-2 0,-6 5 0,-9 11 0,-5 8 0,-4 4 0,5-3 0,4-6 0,-1-7 0,-3 3 0,-6 4 0,0 2 0,5 1 0,10-7 0,8-8 0,6-8 0,2-5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8:20.079"/>
    </inkml:context>
    <inkml:brush xml:id="br0">
      <inkml:brushProperty name="width" value="0.05" units="cm"/>
      <inkml:brushProperty name="height" value="0.05" units="cm"/>
      <inkml:brushProperty name="color" value="#F6630D"/>
    </inkml:brush>
  </inkml:definitions>
  <inkml:trace contextRef="#ctx0" brushRef="#br0">1 0 24575,'11'32'0,"24"21"0,-2-5 0,5 5 0,11 12 0,3 3 0,8 11 0,0 1 0,-4-5 0,0-1 0,-3-7 0,0-1 0,-2-3 0,2 0 0,3 2 0,3 0 0,4 6 0,2 1 0,-21-23 0,1 1 0,0-1 0,2 2 0,0 0 0,1 0-506,3 4 0,1 0 0,1 2 506,5 3 0,0 0 0,1 1 0,3 3 0,1-1 0,0 1 0,2 1 0,0 1 0,1-1-400,0-1 0,0 0 0,1 0 400,3 2 0,0 1 0,0-1 0,-14-14 0,0 0 0,0 0 0,0 0 0,1 0 0,1 0 0,-1 0 0,0-1 0,17 16 0,0 0 0,-1-1 0,-1-3 0,0-2 0,-2 0 0,-2-3 0,-2 0 0,0-1 0,-1-2 0,-1 1 0,0 0 0,3 2 0,0 1 0,1 0 0,-1 1 0,0 1 0,1 1 0,-12-11 0,0 2 0,1 0 0,0 1 0,3 3 0,1 1 0,-1 0 0,0 1 0,-2 0 0,-1-1 0,0 1 0,-1 1 0,1 0 0,-1 2 0,0-1 0,-2 0 0,-2-4 0,-2 0 0,-1 0 0,0-1 0,12 17 0,-1-1 0,-1-1 0,-4-6 0,-1-1 0,-2-2 322,14 16 0,-4-4-322,-15-17 0,-5-5 0,15 15 0,-26-27 722,-14-16-722,-1-5 1352,2 11-1352,18 26 0,-7-14 0,2 3 0,9 13 0,1 2 0,6 3 0,0-3 0,-3-4 0,0-4 0,-6-6 0,-1-5 0,23 16 0,-9-13 0,0-4 0,7 6 0,9 10 0,4 12 0,-2 1 0,-14-14 0,-15-10 0,-11-16 0,-14-13 0,-1-5 0,-8-5 0,5 1 0,-1 0 0,1 0 0,-2-4 0,-5-2 0,-2-1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8:23.950"/>
    </inkml:context>
    <inkml:brush xml:id="br0">
      <inkml:brushProperty name="width" value="0.05" units="cm"/>
      <inkml:brushProperty name="height" value="0.05" units="cm"/>
      <inkml:brushProperty name="color" value="#F6630D"/>
    </inkml:brush>
  </inkml:definitions>
  <inkml:trace contextRef="#ctx0" brushRef="#br0">4950 1 11241,'-14'16'0,"6"16"4951,2 31-4951,-3 32 1160,0-34 1,-2 3-1161,-5 8 0,-2 2 0,-4 4 0,-2 1 0,-3 8 0,-1 1 503,-3 5 1,-3 2-504,10-28 0,-2 1 0,0 1 0,-2 2 0,0 1 0,0 0 0,0 0 0,0 0 0,0-1 0,1-2 0,0-1 0,1 0 0,-9 25 0,-1-3 0,4-10 0,-1-2 2322,3-8 1,-2-3-2323,0-4 0,0-1 0,-1 1 0,0-1 0,0-1 0,1-2 0,0-1 0,0-2 0,1-2 0,0-1 205,1-4 0,0 0-205,-1 0 0,0 0 0,-2 4 0,-1 1 0,0 3 0,-1 1 0,-4 4 0,0 3 0,-2 3 0,1 0 0,1 0 0,2-1 0,1-1 0,1-1 0,4-6 0,0-2 0,2-5 0,0 0 0,1-7 0,0 0 0,-1-3 0,-1 1 0,0-1 0,-1 0 0,-1 0 0,1 1 0,0 2 0,1 2 0,-1 0 0,1 1 0,-1 1 0,1 1 0,-1 3 0,-1 0 0,-3 2 0,-2 2 0,1 2 0,-1 1 0,0 0 0,0-1 0,3-3 0,2-2 0,6-6 0,1-2 0,-12 32 0,9-13 0,5-1 0,4 1 0,-3-1 0,3-1 0,-3-4 0,-1 1 0,0 0 0,-6-1 0,-5 4 0,-9 6 0,-4 5 0,0 5 0,1-5 0,3-7 0,6-11 0,5-11 0,0-6 0,0-3 0,-10 5 0,-9 6 0,-1 1 0,-2 3 0,9-8 0,6-3 0,-1-4 0,-3 0 0,-6 4 0,-2 1 0,-1 3 0,4-5 0,3-4 0,6-4 0,1-3 0,-2 0 0,-3 0 0,-4 1 0,-2 0 0,0-4 0,4 0 0,7-4 0,12-6 0,9-5 0,7-4 0,4 1 0,-7 7 0,-5 6 0,-10 4 0,-3 3 0,-6 1 0,-6 1 0,-8 9 0,-18 10 0,-10 9 0,-1 0 0,10-5 0,17-9 0,26-21 0,8-2 0,12-16 0,1 2 0,-1 0 0,2 0 0,2-3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54:21.728"/>
    </inkml:context>
    <inkml:brush xml:id="br0">
      <inkml:brushProperty name="width" value="0.05" units="cm"/>
      <inkml:brushProperty name="height" value="0.05" units="cm"/>
      <inkml:brushProperty name="color" value="#F6630D"/>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54:22.478"/>
    </inkml:context>
    <inkml:brush xml:id="br0">
      <inkml:brushProperty name="width" value="0.05" units="cm"/>
      <inkml:brushProperty name="height" value="0.05" units="cm"/>
      <inkml:brushProperty name="color" value="#F6630D"/>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0T07:50:47.469"/>
    </inkml:context>
    <inkml:brush xml:id="br0">
      <inkml:brushProperty name="width" value="0.05" units="cm"/>
      <inkml:brushProperty name="height" value="0.05" units="cm"/>
      <inkml:brushProperty name="color" value="#F6630D"/>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0T07:50:27.220"/>
    </inkml:context>
    <inkml:brush xml:id="br0">
      <inkml:brushProperty name="width" value="0.05" units="cm"/>
      <inkml:brushProperty name="height" value="0.05" units="cm"/>
      <inkml:brushProperty name="color" value="#F6630D"/>
    </inkml:brush>
  </inkml:definitions>
  <inkml:trace contextRef="#ctx0" brushRef="#br0">8773 1 24575,'-16'0'0,"-17"0"0,-21 0 0,-23 0 0,-19 0 0,41 0 0,-3 0 0,-13 0 0,-3 0 0,-2 0 0,-1 0 0,0 0 0,0 0 0,2 0 0,2 2 0,6 1 0,0 1 0,-3 0 0,0 1 0,-4 2 0,0-1 0,1 2 0,1-2 0,3 0 0,0-1 0,5 2 0,1-1 0,5-2 0,1 0 0,2 0 0,0 1 0,-2 0 0,-1 2 0,-5-1 0,-1 1 0,-4 1 0,-2 1 0,-5-1 0,0 1 0,3-1 0,0 0 0,4 1 0,2 0 0,6 1 0,1 0 0,5 1 0,1 0 0,4 2 0,1 0 0,-41 12 0,1 1 0,-1 2 0,41-14 0,-1 0 0,-7 2 0,-1 0 0,-7 2 0,-2-1 0,-7 1 0,-2 0 0,-2 0 0,-1 0 0,3-1 0,1 1 0,7 0 0,2-1 0,9 0 0,2 0 0,-37 15 0,13-1 0,9-1 0,4 1 0,2-1 0,4-1 0,-1-1 0,0-2 0,4 0 0,0 0 0,1 1 0,-5 3 0,-5 0 0,0 0 0,1 0 0,8 3 0,4 0 0,5 0 0,4-2 0,2 1 0,2 0 0,3 1 0,1 1 0,-1-1 0,1 2 0,-2-1 0,-2-2 0,-3 1 0,-1-1 0,0 3 0,-3 1 0,-1 0 0,-4 4 0,0-3 0,-1 3 0,0 1 0,0 3 0,-3 5 0,-2 2 0,1 0 0,1-3 0,4-1 0,3-2 0,0 1 0,1-1 0,0 1 0,-1-4 0,-1 0 0,-2 3 0,-4 0 0,2 3 0,-3-1 0,7-6 0,6-4 0,0-2 0,3-2 0,-3 0 0,-1 4 0,0 0 0,-1 5 0,-3 3 0,-2 0 0,-4 1 0,0 0 0,2 2 0,6 0 0,8 1 0,5-3 0,4-1 0,0 2 0,1 0 0,-1 3 0,3 5 0,1 1 0,3 3 0,3-3 0,1-1 0,1 0 0,1 2 0,0-1 0,-1-1 0,0-4 0,-1-2 0,0-5 0,0-3 0,-1-2 0,0-2 0,-2-2 0,-2-1 0,-5-2 0,-4 0 0,-3-1 0,3-4 0,5 1 0,3-4 0,6-2 0,-2-2 0,0-3 0,-1 0 0,-2-2 0,-1-1 0,0-2 0,0 0 0,4-4 0,4-1 0,4-2 0,7-1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8:53:35.001"/>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05:10.642"/>
    </inkml:context>
    <inkml:brush xml:id="br0">
      <inkml:brushProperty name="width" value="0.05" units="cm"/>
      <inkml:brushProperty name="height" value="0.05" units="cm"/>
      <inkml:brushProperty name="color" value="#E71224"/>
    </inkml:brush>
  </inkml:definitions>
  <inkml:trace contextRef="#ctx0" brushRef="#br0">1 5708 24575,'0'-11'0,"24"-25"0,14-12 0,10-13 0,5-5 0,-10 16 0,3-2 0,1 0 0,2-3 0,1 0 0,-2 3 0,4-5 0,-3 2 0,0 0 0,-3 0 0,-5 2 0,-2-1 0,-3 1 0,-1-1 0,-1 1 0,-2-2 0,-2 0 0,-1-1 0,1 0 0,0-1 0,0 3 0,0 1 0,-2 3 0,0 1 0,25-34 0,-7 15 0,-1 6 0,2-2 0,3-6 0,-2-4 0,-2 4 0,-8 1 0,4-1 0,9-9 0,-21 35 0,1-2 0,2 1 0,1 0 0,-2 2 0,0 1 0,0 2 0,1 2 0,1-1 0,3 1 0,9-6 0,5-1 0,11-7 0,4-1 0,8-5 0,2-1 0,0 1 0,-2 2 0,-5 4 0,-3 3 0,-9 6 0,-3 1 0,-7 7 0,-2 2 0,-3 2 0,0 1 0,37-28 0,1 2 0,-1-2 0,0 3 0,0 3 0,4 1 0,-37 25 0,3 0 0,3 0 0,2 1 0,5-1 0,3 0 0,5-1 0,3 1 0,15-4 0,4 0-214,-25 7 1,2 0 0,2-1 213,4-1 0,1 0 0,1-1 0,0-1 0,0 0 0,-2 0-24,-8 3 0,-1 0 0,-1 1 24,24-9 0,-3 1 0,-9 3 0,-1 1 0,0 2 0,1 0 0,3-1 0,1 1 0,1-2 0,2 0 0,-3 2 0,0 0 318,-6 3 1,-2 1-319,-4 1 0,-1 1 37,3 1 1,0 0-38,2-2 0,0 0 0,6-2 0,0-1 0,2 0 0,-1 0 0,-3 0 0,0 1 0,2 2 0,1 0 0,0 1 0,0 2 0,4-1 0,0 1 0,-2 0 0,0 1 0,-4 1 0,-3 1 0,-9 2 0,-2 0 0,-7 2 0,-2 1 0,-1 0 0,1 2 0,1 0 0,2 2 0,4-1 0,1 0 0,1-1 0,-1 1 0,-6-1 0,-2 1 0,34-6 0,-12 0 0,4 5 0,17 2 0,-43 3 0,0 0 0,47 2 0,-20 0 0,-25 0 0,-20 0 0,-11-1 0,-3-2 0,12-3 0,23-1 0,21 1 0,15 2 0,-3 2 0,-18 2 0,-20 0 0,-19-3 0,-2-3 0,19-9 0,29-5 0,-23 8 0,3-1 0,2-1 0,-1 1 0,-6 2 0,-3 1 0,20-7 0,-28 6 0,-5-3 0,17-10 0,30-14 0,-29 13 0,2-1 0,4 0 0,-1 0 0,-7 3 0,-4 2 0,20-9 0,-28 14 0,-21 7 0,-8 2 0,-7 0 0,-4 1 0,-3 2 0,0 1 0,-2 3 0,-1-2 0,0-1 0,0-1 0,3 1 0,0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05:29.894"/>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05:29.975"/>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15:32.930"/>
    </inkml:context>
    <inkml:brush xml:id="br0">
      <inkml:brushProperty name="width" value="0.05" units="cm"/>
      <inkml:brushProperty name="height" value="0.05" units="cm"/>
      <inkml:brushProperty name="color" value="#00A0D7"/>
    </inkml:brush>
  </inkml:definitions>
  <inkml:trace contextRef="#ctx0" brushRef="#br0">2790 12 24453,'-2'-6'0,"-14"3"61,-19 0-61,-18 3 20,-15 0-20,1 7 10,5 11-10,5 17 31,4 14-31,-8 10 0,-6 8 0,29-31 0,-2 1 0,-6 6 0,-2 2 0,-7 6 0,-2 1 0,-6 5 0,-2 1 0,-5 3 0,-1 0 0,2-3 0,1 0 0,6-5 0,3-1 0,6-5 0,4-1 0,8-5 0,1-1 0,6-2 0,0 0 0,-29 37 0,30-36 0,-1 2 0,-1 3 0,0 1 0,-3 7 0,0 2 0,-4 7 0,0 3 0,-2 7 0,0 2 0,-3 6 0,-1 3 0,0 1 0,1 0 0,-1 2 0,1-1 0,3-3 0,0-1 0,3-6 0,2-2 0,5-7 0,1-2 0,5-9 0,3-3 0,-15 34 0,14-15 0,6-8 0,7 1 0,2 13 0,4 13 0,2 9 0,1-1 0,3-8 0,1-6 0,0-12 0,0-10 0,0-14 0,0-13 0,0-7 0,0-9 0,0-7 0,0-3 0,0 2 0,0 9 0,0 8 0,0 3 0,0 2 0,0-15 0,0 0 0,0-11 0,0 9 0,0 12 0,0 15 0,0 8 0,0 1 0,0-7 0,0-4 0,0-18 0,0-2 0,-3-14 0,0 2 0,-3 4 0,-1 6 0,1 3 0,-1 0 0,3-9 0,1-5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15:40.929"/>
    </inkml:context>
    <inkml:brush xml:id="br0">
      <inkml:brushProperty name="width" value="0.05" units="cm"/>
      <inkml:brushProperty name="height" value="0.05" units="cm"/>
      <inkml:brushProperty name="color" value="#FFC114"/>
    </inkml:brush>
  </inkml:definitions>
  <inkml:trace contextRef="#ctx0" brushRef="#br0">1 1 24575,'22'0'0,"19"0"0,33 5 0,9 11 0,6 17 0,-42-5 0,0 5 0,8 10 0,0 6 0,5 6 0,0 5 0,1 6 0,-3 3 0,-3-1 0,-4 1 0,-7-4 0,-3 1 0,-3-1 0,-1 2 0,0-2 0,0 1 0,0 1 0,-2-1 0,-1-2 0,-2-3 0,-2-6 0,-3-2 0,-4-6 0,-2 0 0,14 43 0,-19-39 0,-2 3 0,0 9 0,-1 3 0,1 11 0,-1 3 0,2 8 0,-1 1 0,-1 2 0,-1 0 0,0-1 0,0 0 0,-2 0 0,0-1 0,0 1 0,0 0 0,0 3 0,0 0 0,2 0 0,0 0 0,-1-3 0,1-1 0,-1-8 0,0-5 0,0-13 0,-1-5 0,3 24 0,-6-36 0,-4-18 0,-3-3 0,0 10 0,0 20 0,0 22 0,-4 15 0,-3-3 0,-2-10 0,1-14 0,5-4 0,3 3 0,0 6 0,0 8 0,0-4 0,0-12 0,0-14 0,0-17 0,0-11 0,0-10 0,0-5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15:47.279"/>
    </inkml:context>
    <inkml:brush xml:id="br0">
      <inkml:brushProperty name="width" value="0.05" units="cm"/>
      <inkml:brushProperty name="height" value="0.05" units="cm"/>
      <inkml:brushProperty name="color" value="#FFC114"/>
    </inkml:brush>
  </inkml:definitions>
  <inkml:trace contextRef="#ctx0" brushRef="#br0">0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4:47.113"/>
    </inkml:context>
    <inkml:brush xml:id="br0">
      <inkml:brushProperty name="width" value="0.05" units="cm"/>
      <inkml:brushProperty name="height" value="0.05" units="cm"/>
      <inkml:brushProperty name="color" value="#F6630D"/>
    </inkml:brush>
  </inkml:definitions>
  <inkml:trace contextRef="#ctx0" brushRef="#br0">1 0 24575,'14'0'0,"25"0"0,37 14 0,-21 3 0,5 4 0,11 7 0,3 6 0,-16-3 0,2 3 0,1 1-451,6 3 0,1 2 0,2 0 451,9 6 0,2 1 0,0 1 0,2 0 0,1 0 0,-1-1 0,-4-2 0,0-1 0,-1 0 0,-3-2 0,-1 0 0,-1 0 0,-4-3 0,0-1 0,1 1 0,5 3 0,0 1 0,0 1 0,-1-1 0,-2 1 0,1 0 0,0 1 0,-1-1 0,-1 1 0,-6-3 0,-2 0 0,-2-1 164,17 12 1,-3-2-165,-8-6 0,-4-2 0,-10-6 0,-2-1 0,-2-4 0,1 1 0,0 1 0,0 2 0,2 0 0,0-1 512,-2-1 0,0 0-512,-7-3 0,0-1 0,39 21 0,2 0 0,-36-22 0,3 0 0,9 3 0,1 1 0,5 4 0,1 1 0,3 2 0,0 1 0,-3-1 0,-1 0 0,-4-3 0,-3-1 0,-6-6 0,-2-1 0,32 16 0,-22-10 0,-18-12 0,-17-10 0,-13-8 0,-6-4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20</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28</a:t>
            </a:fld>
            <a:endParaRPr lang="en-US">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97662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29</a:t>
            </a:fld>
            <a:endParaRPr lang="en-US">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558717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30</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72475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33</a:t>
            </a:fld>
            <a:endParaRPr lang="en-US">
              <a:latin typeface="Arial" charset="0"/>
            </a:endParaRPr>
          </a:p>
        </p:txBody>
      </p:sp>
    </p:spTree>
    <p:extLst>
      <p:ext uri="{BB962C8B-B14F-4D97-AF65-F5344CB8AC3E}">
        <p14:creationId xmlns:p14="http://schemas.microsoft.com/office/powerpoint/2010/main" val="477022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35</a:t>
            </a:fld>
            <a:endParaRPr lang="en-US">
              <a:latin typeface="Arial" charset="0"/>
            </a:endParaRPr>
          </a:p>
        </p:txBody>
      </p:sp>
    </p:spTree>
    <p:extLst>
      <p:ext uri="{BB962C8B-B14F-4D97-AF65-F5344CB8AC3E}">
        <p14:creationId xmlns:p14="http://schemas.microsoft.com/office/powerpoint/2010/main" val="806954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3" name="Notes Placeholder 2"/>
          <p:cNvSpPr>
            <a:spLocks noGrp="1"/>
          </p:cNvSpPr>
          <p:nvPr>
            <p:ph type="body" idx="1"/>
          </p:nvPr>
        </p:nvSpPr>
        <p:spPr/>
        <p:txBody>
          <a:bodyPr/>
          <a:lstStyle/>
          <a:p>
            <a:r>
              <a:rPr lang="en-US" dirty="0"/>
              <a:t>At</a:t>
            </a:r>
            <a:r>
              <a:rPr lang="en-US" baseline="0" dirty="0"/>
              <a:t> least 10, or otherwise just rather dead; or just 100, or otherwise rather dead; that’s yet something different than </a:t>
            </a:r>
            <a:r>
              <a:rPr lang="en-US" baseline="0" dirty="0" err="1"/>
              <a:t>minimax</a:t>
            </a:r>
            <a:r>
              <a:rPr lang="en-US" baseline="0" dirty="0"/>
              <a:t> or </a:t>
            </a:r>
            <a:r>
              <a:rPr lang="en-US" baseline="0" dirty="0" err="1"/>
              <a:t>expectimax</a:t>
            </a:r>
            <a:endParaRPr lang="en-US" dirty="0"/>
          </a:p>
        </p:txBody>
      </p:sp>
      <p:sp>
        <p:nvSpPr>
          <p:cNvPr id="4" name="Slide Number Placeholder 3"/>
          <p:cNvSpPr>
            <a:spLocks noGrp="1"/>
          </p:cNvSpPr>
          <p:nvPr>
            <p:ph type="sldNum" sz="quarter" idx="10"/>
          </p:nvPr>
        </p:nvSpPr>
        <p:spPr/>
        <p:txBody>
          <a:bodyPr/>
          <a:lstStyle/>
          <a:p>
            <a:pPr>
              <a:defRPr/>
            </a:pPr>
            <a:fld id="{DC3ED746-492E-4D0C-832A-ACED5D621C80}" type="slidenum">
              <a:rPr lang="en-US" smtClean="0"/>
              <a:pPr>
                <a:defRPr/>
              </a:pPr>
              <a:t>55</a:t>
            </a:fld>
            <a:endParaRPr lang="en-US"/>
          </a:p>
        </p:txBody>
      </p:sp>
    </p:spTree>
    <p:extLst>
      <p:ext uri="{BB962C8B-B14F-4D97-AF65-F5344CB8AC3E}">
        <p14:creationId xmlns:p14="http://schemas.microsoft.com/office/powerpoint/2010/main" val="29028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5E13D75-3764-4B96-AB14-8A910A94CEF9}" type="slidenum">
              <a:rPr lang="en-US" smtClean="0">
                <a:latin typeface="Arial" charset="0"/>
              </a:rPr>
              <a:pPr/>
              <a:t>56</a:t>
            </a:fld>
            <a:endParaRPr lang="en-US">
              <a:latin typeface="Arial" charset="0"/>
            </a:endParaRPr>
          </a:p>
        </p:txBody>
      </p:sp>
      <p:sp>
        <p:nvSpPr>
          <p:cNvPr id="38915" name="Rectangle 2"/>
          <p:cNvSpPr>
            <a:spLocks noGrp="1" noRot="1" noChangeAspect="1" noChangeArrowheads="1" noTextEdit="1"/>
          </p:cNvSpPr>
          <p:nvPr>
            <p:ph type="sldImg"/>
          </p:nvPr>
        </p:nvSpPr>
        <p:spPr>
          <a:xfrm>
            <a:off x="138113" y="768350"/>
            <a:ext cx="6823075" cy="3838575"/>
          </a:xfrm>
          <a:ln/>
        </p:spPr>
      </p:sp>
      <p:sp>
        <p:nvSpPr>
          <p:cNvPr id="38916" name="Rectangle 3"/>
          <p:cNvSpPr>
            <a:spLocks noGrp="1" noChangeArrowheads="1"/>
          </p:cNvSpPr>
          <p:nvPr>
            <p:ph type="body" idx="1"/>
          </p:nvPr>
        </p:nvSpPr>
        <p:spPr>
          <a:xfrm>
            <a:off x="946150" y="4862513"/>
            <a:ext cx="5207000" cy="4603750"/>
          </a:xfrm>
          <a:noFill/>
          <a:ln/>
        </p:spPr>
        <p:txBody>
          <a:bodyPr/>
          <a:lstStyle/>
          <a:p>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38113" y="768350"/>
            <a:ext cx="6823075" cy="3838575"/>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59</a:t>
            </a:fld>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38113" y="768350"/>
            <a:ext cx="6823075" cy="3838575"/>
          </a:xfrm>
          <a:ln/>
        </p:spPr>
      </p:sp>
      <p:sp>
        <p:nvSpPr>
          <p:cNvPr id="39939" name="Notes Placeholder 2"/>
          <p:cNvSpPr>
            <a:spLocks noGrp="1"/>
          </p:cNvSpPr>
          <p:nvPr>
            <p:ph type="body" idx="1"/>
          </p:nvPr>
        </p:nvSpPr>
        <p:spPr>
          <a:noFill/>
          <a:ln/>
        </p:spPr>
        <p:txBody>
          <a:bodyPr/>
          <a:lstStyle/>
          <a:p>
            <a:endParaRPr lang="en-US">
              <a:latin typeface="Arial" charset="0"/>
            </a:endParaRPr>
          </a:p>
        </p:txBody>
      </p:sp>
      <p:sp>
        <p:nvSpPr>
          <p:cNvPr id="39940" name="Slide Number Placeholder 3"/>
          <p:cNvSpPr>
            <a:spLocks noGrp="1"/>
          </p:cNvSpPr>
          <p:nvPr>
            <p:ph type="sldNum" sz="quarter" idx="5"/>
          </p:nvPr>
        </p:nvSpPr>
        <p:spPr>
          <a:noFill/>
        </p:spPr>
        <p:txBody>
          <a:bodyPr/>
          <a:lstStyle/>
          <a:p>
            <a:fld id="{9B419C55-7AEA-4EB9-BA9F-F72D46856111}" type="slidenum">
              <a:rPr lang="en-US" smtClean="0">
                <a:latin typeface="Arial" charset="0"/>
              </a:rPr>
              <a:pPr/>
              <a:t>63</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38113" y="768350"/>
            <a:ext cx="6823075" cy="3838575"/>
          </a:xfrm>
          <a:ln/>
        </p:spPr>
      </p:sp>
      <p:sp>
        <p:nvSpPr>
          <p:cNvPr id="40963" name="Notes Placeholder 2"/>
          <p:cNvSpPr>
            <a:spLocks noGrp="1"/>
          </p:cNvSpPr>
          <p:nvPr>
            <p:ph type="body" idx="1"/>
          </p:nvPr>
        </p:nvSpPr>
        <p:spPr>
          <a:noFill/>
          <a:ln/>
        </p:spPr>
        <p:txBody>
          <a:bodyPr/>
          <a:lstStyle/>
          <a:p>
            <a:endParaRPr lang="en-US">
              <a:latin typeface="Arial" charset="0"/>
            </a:endParaRPr>
          </a:p>
        </p:txBody>
      </p:sp>
      <p:sp>
        <p:nvSpPr>
          <p:cNvPr id="40964" name="Slide Number Placeholder 3"/>
          <p:cNvSpPr>
            <a:spLocks noGrp="1"/>
          </p:cNvSpPr>
          <p:nvPr>
            <p:ph type="sldNum" sz="quarter" idx="5"/>
          </p:nvPr>
        </p:nvSpPr>
        <p:spPr>
          <a:noFill/>
        </p:spPr>
        <p:txBody>
          <a:bodyPr/>
          <a:lstStyle/>
          <a:p>
            <a:fld id="{736832FB-2179-4C80-8AB1-E690711A109F}" type="slidenum">
              <a:rPr lang="en-US" smtClean="0">
                <a:latin typeface="Arial" charset="0"/>
              </a:rPr>
              <a:pPr/>
              <a:t>66</a:t>
            </a:fld>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endParaRPr lang="en-US" dirty="0">
              <a:latin typeface="Arial" charset="0"/>
            </a:endParaRP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70</a:t>
            </a:fld>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r>
              <a:rPr lang="en-US">
                <a:latin typeface="Arial" charset="0"/>
              </a:rPr>
              <a:t>python pacman.py -g SmartGhost -l trapped2 -p ExpectimaxAgent -a depth=4,evalFn=better</a:t>
            </a: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71</a:t>
            </a:fld>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r>
              <a:rPr lang="en-US">
                <a:latin typeface="Arial" charset="0"/>
              </a:rPr>
              <a:t>python pacman.py -g SmartGhost -l trapped2 -p ExpectimaxAgent -a depth=4,evalFn=better</a:t>
            </a: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72</a:t>
            </a:fld>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8C3337F-E14C-4722-B064-8328E1374C64}" type="slidenum">
              <a:rPr lang="en-US" smtClean="0">
                <a:latin typeface="Arial" charset="0"/>
              </a:rPr>
              <a:pPr/>
              <a:t>78</a:t>
            </a:fld>
            <a:endParaRPr lang="en-US">
              <a:latin typeface="Arial" charset="0"/>
            </a:endParaRPr>
          </a:p>
        </p:txBody>
      </p:sp>
      <p:sp>
        <p:nvSpPr>
          <p:cNvPr id="43011" name="Rectangle 2"/>
          <p:cNvSpPr>
            <a:spLocks noGrp="1" noRot="1" noChangeAspect="1" noChangeArrowheads="1" noTextEdit="1"/>
          </p:cNvSpPr>
          <p:nvPr>
            <p:ph type="sldImg"/>
          </p:nvPr>
        </p:nvSpPr>
        <p:spPr>
          <a:xfrm>
            <a:off x="138113" y="768350"/>
            <a:ext cx="6823075" cy="3838575"/>
          </a:xfrm>
          <a:ln/>
        </p:spPr>
      </p:sp>
      <p:sp>
        <p:nvSpPr>
          <p:cNvPr id="43012" name="Rectangle 3"/>
          <p:cNvSpPr>
            <a:spLocks noGrp="1" noChangeArrowheads="1"/>
          </p:cNvSpPr>
          <p:nvPr>
            <p:ph type="body" idx="1"/>
          </p:nvPr>
        </p:nvSpPr>
        <p:spPr>
          <a:xfrm>
            <a:off x="946150" y="4862513"/>
            <a:ext cx="5207000" cy="4603750"/>
          </a:xfrm>
          <a:noFill/>
          <a:ln/>
        </p:spPr>
        <p:txBody>
          <a:bodyPr/>
          <a:lstStyle/>
          <a:p>
            <a:r>
              <a:rPr lang="en-US">
                <a:latin typeface="Arial" charset="0"/>
              </a:rPr>
              <a:t>If it’s terminal or we reached our depth limit, return utility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4E85BB2-29B2-497D-B377-09C1EC678A88}" type="slidenum">
              <a:rPr lang="en-US" smtClean="0">
                <a:latin typeface="Arial" charset="0"/>
              </a:rPr>
              <a:pPr/>
              <a:t>79</a:t>
            </a:fld>
            <a:endParaRPr lang="en-US">
              <a:latin typeface="Arial" charset="0"/>
            </a:endParaRPr>
          </a:p>
        </p:txBody>
      </p:sp>
      <p:sp>
        <p:nvSpPr>
          <p:cNvPr id="44035" name="Rectangle 2"/>
          <p:cNvSpPr>
            <a:spLocks noGrp="1" noRot="1" noChangeAspect="1" noChangeArrowheads="1" noTextEdit="1"/>
          </p:cNvSpPr>
          <p:nvPr>
            <p:ph type="sldImg"/>
          </p:nvPr>
        </p:nvSpPr>
        <p:spPr>
          <a:xfrm>
            <a:off x="138113" y="768350"/>
            <a:ext cx="6823075" cy="3838575"/>
          </a:xfrm>
          <a:ln/>
        </p:spPr>
      </p:sp>
      <p:sp>
        <p:nvSpPr>
          <p:cNvPr id="44036" name="Rectangle 3"/>
          <p:cNvSpPr>
            <a:spLocks noGrp="1" noChangeArrowheads="1"/>
          </p:cNvSpPr>
          <p:nvPr>
            <p:ph type="body" idx="1"/>
          </p:nvPr>
        </p:nvSpPr>
        <p:spPr>
          <a:xfrm>
            <a:off x="946150" y="4862513"/>
            <a:ext cx="5207000" cy="4603750"/>
          </a:xfrm>
          <a:noFill/>
          <a:ln/>
        </p:spPr>
        <p:txBody>
          <a:bodyPr/>
          <a:lstStyle/>
          <a:p>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97369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4</a:t>
            </a:fld>
            <a:endParaRPr lang="en-US"/>
          </a:p>
        </p:txBody>
      </p:sp>
    </p:spTree>
    <p:extLst>
      <p:ext uri="{BB962C8B-B14F-4D97-AF65-F5344CB8AC3E}">
        <p14:creationId xmlns:p14="http://schemas.microsoft.com/office/powerpoint/2010/main" val="3944295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7</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15</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16</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19</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Checke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en.wikipedia.org/wiki/Go_(game)" TargetMode="External"/><Relationship Id="rId4" Type="http://schemas.openxmlformats.org/officeDocument/2006/relationships/hyperlink" Target="https://en.wikipedia.org/wiki/Chess" TargetMode="External"/></Relationships>
</file>

<file path=ppt/slides/_rels/slide20.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customXml" Target="../ink/ink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35.png"/><Relationship Id="rId4" Type="http://schemas.openxmlformats.org/officeDocument/2006/relationships/customXml" Target="../ink/ink6.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customXml" Target="../ink/ink10.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12.xml"/><Relationship Id="rId7" Type="http://schemas.openxmlformats.org/officeDocument/2006/relationships/customXml" Target="../ink/ink14.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customXml" Target="../ink/ink13.xm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customXml" Target="../ink/ink15.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hyperlink" Target="https://en.wikipedia.org/wiki/Pac-Ma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n.wikipedia.org/wiki/Toru_Iwatani" TargetMode="External"/><Relationship Id="rId5" Type="http://schemas.openxmlformats.org/officeDocument/2006/relationships/hyperlink" Target="https://en.wikipedia.org/wiki/List_of_Pac-Man_video_games"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ustomXml" Target="../ink/ink1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9.png"/><Relationship Id="rId5" Type="http://schemas.openxmlformats.org/officeDocument/2006/relationships/customXml" Target="../ink/ink16.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50.png"/><Relationship Id="rId4" Type="http://schemas.openxmlformats.org/officeDocument/2006/relationships/image" Target="../media/image46.wmf"/></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2.bin"/><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56.png"/><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21.png"/><Relationship Id="rId4" Type="http://schemas.openxmlformats.org/officeDocument/2006/relationships/image" Target="../media/image20.png"/></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customXml" Target="../ink/ink18.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customXml" Target="../ink/ink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7"/>
            <a:ext cx="6297644" cy="4280334"/>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524000"/>
          </a:xfrm>
        </p:spPr>
        <p:txBody>
          <a:bodyPr/>
          <a:lstStyle/>
          <a:p>
            <a:r>
              <a:rPr lang="en-US" sz="3600" dirty="0"/>
              <a:t>COE 4213564</a:t>
            </a:r>
            <a:br>
              <a:rPr lang="en-US" sz="3600" dirty="0"/>
            </a:br>
            <a:r>
              <a:rPr lang="en-US" sz="3600" dirty="0"/>
              <a:t>Introduction to Artificial Intelligence</a:t>
            </a:r>
          </a:p>
        </p:txBody>
      </p:sp>
      <p:sp>
        <p:nvSpPr>
          <p:cNvPr id="5123" name="Rectangle 6"/>
          <p:cNvSpPr>
            <a:spLocks noGrp="1" noChangeArrowheads="1"/>
          </p:cNvSpPr>
          <p:nvPr>
            <p:ph type="subTitle" idx="1"/>
          </p:nvPr>
        </p:nvSpPr>
        <p:spPr>
          <a:xfrm>
            <a:off x="76200" y="1608228"/>
            <a:ext cx="12192000" cy="1524000"/>
          </a:xfrm>
        </p:spPr>
        <p:txBody>
          <a:bodyPr/>
          <a:lstStyle/>
          <a:p>
            <a:pPr eaLnBrk="1" hangingPunct="1"/>
            <a:r>
              <a:rPr lang="en-US" dirty="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8" name="TextBox 7">
            <a:extLst>
              <a:ext uri="{FF2B5EF4-FFF2-40B4-BE49-F238E27FC236}">
                <a16:creationId xmlns:a16="http://schemas.microsoft.com/office/drawing/2014/main" id="{B56BFDBB-6518-4A4F-53B9-DF10D97097D8}"/>
              </a:ext>
            </a:extLst>
          </p:cNvPr>
          <p:cNvSpPr txBox="1"/>
          <p:nvPr/>
        </p:nvSpPr>
        <p:spPr bwMode="auto">
          <a:xfrm>
            <a:off x="952500" y="5909845"/>
            <a:ext cx="10439400" cy="707886"/>
          </a:xfrm>
          <a:prstGeom prst="rect">
            <a:avLst/>
          </a:prstGeom>
          <a:noFill/>
          <a:ln w="9525">
            <a:noFill/>
            <a:miter lim="800000"/>
            <a:headEnd/>
            <a:tailEnd/>
          </a:ln>
        </p:spPr>
        <p:txBody>
          <a:bodyPr wrap="square">
            <a:spAutoFit/>
          </a:bodyPr>
          <a:lstStyle/>
          <a:p>
            <a:pPr algn="l"/>
            <a:endParaRPr lang="tr-TR"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 </a:t>
            </a:r>
            <a:r>
              <a:rPr lang="en-US" sz="1800" b="0" i="0" u="none" strike="noStrike" baseline="0" dirty="0">
                <a:solidFill>
                  <a:srgbClr val="000000"/>
                </a:solidFill>
                <a:latin typeface="Calibri" panose="020F0502020204030204" pitchFamily="34" charset="0"/>
              </a:rPr>
              <a:t>Many slides are adapted from  CS 188 (http://ai.berkeley.edu), </a:t>
            </a:r>
            <a:r>
              <a:rPr lang="en-US" dirty="0">
                <a:solidFill>
                  <a:srgbClr val="000000"/>
                </a:solidFill>
                <a:latin typeface="Calibri" panose="020F0502020204030204" pitchFamily="34" charset="0"/>
              </a:rPr>
              <a:t>CS 322, </a:t>
            </a:r>
            <a:r>
              <a:rPr lang="en-US" sz="1800" b="0" i="0" u="none" strike="noStrike" baseline="0" dirty="0">
                <a:solidFill>
                  <a:srgbClr val="000000"/>
                </a:solidFill>
                <a:latin typeface="Calibri" panose="020F0502020204030204" pitchFamily="34" charset="0"/>
              </a:rPr>
              <a:t>CIS 521, CS 221, CS182</a:t>
            </a:r>
            <a:r>
              <a:rPr lang="tr-TR" sz="1800" b="0" i="0" u="none" strike="noStrike" baseline="0" dirty="0">
                <a:solidFill>
                  <a:srgbClr val="000000"/>
                </a:solidFill>
                <a:latin typeface="Calibri" panose="020F0502020204030204" pitchFamily="34" charset="0"/>
              </a:rPr>
              <a:t>, CS4420</a:t>
            </a:r>
            <a:r>
              <a:rPr lang="en-US" sz="1800" b="0" i="0" u="none" strike="noStrike" baseline="0" dirty="0">
                <a:solidFill>
                  <a:srgbClr val="000000"/>
                </a:solidFill>
                <a:latin typeface="Calibri" panose="020F0502020204030204" pitchFamily="34" charset="0"/>
              </a:rPr>
              <a:t>.</a:t>
            </a:r>
            <a:endParaRPr lang="tr-T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9"/>
            <a:ext cx="5484168" cy="447118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
        <p:nvSpPr>
          <p:cNvPr id="3" name="TextBox 2">
            <a:extLst>
              <a:ext uri="{FF2B5EF4-FFF2-40B4-BE49-F238E27FC236}">
                <a16:creationId xmlns:a16="http://schemas.microsoft.com/office/drawing/2014/main" id="{91FF0EFF-7B56-2A2E-E339-B7EF11D4F20F}"/>
              </a:ext>
            </a:extLst>
          </p:cNvPr>
          <p:cNvSpPr txBox="1"/>
          <p:nvPr/>
        </p:nvSpPr>
        <p:spPr>
          <a:xfrm>
            <a:off x="1066800" y="5791201"/>
            <a:ext cx="10134600" cy="1200329"/>
          </a:xfrm>
          <a:prstGeom prst="rect">
            <a:avLst/>
          </a:prstGeom>
          <a:noFill/>
        </p:spPr>
        <p:txBody>
          <a:bodyPr wrap="square" rtlCol="0">
            <a:spAutoFit/>
          </a:bodyPr>
          <a:lstStyle/>
          <a:p>
            <a:r>
              <a:rPr lang="en-TR" dirty="0"/>
              <a:t>- For zero-sum games, we use approach adverserial search. </a:t>
            </a:r>
          </a:p>
          <a:p>
            <a:r>
              <a:rPr lang="en-US" dirty="0"/>
              <a:t>- Competitive environments, in which two or more agents have conflicting goals, giving rise to adversarial search problems</a:t>
            </a:r>
          </a:p>
          <a:p>
            <a:r>
              <a:rPr lang="en-TR"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3265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391604"/>
            <a:ext cx="304800" cy="261937"/>
          </a:xfrm>
          <a:prstGeom prst="rect">
            <a:avLst/>
          </a:prstGeom>
          <a:noFill/>
          <a:ln w="9525">
            <a:noFill/>
            <a:miter lim="800000"/>
            <a:headEnd/>
            <a:tailEnd/>
          </a:ln>
        </p:spPr>
      </p:pic>
      <p:sp>
        <p:nvSpPr>
          <p:cNvPr id="12" name="Oval 11"/>
          <p:cNvSpPr/>
          <p:nvPr/>
        </p:nvSpPr>
        <p:spPr>
          <a:xfrm>
            <a:off x="6553200" y="14789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783716"/>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783716"/>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698116"/>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698116"/>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698116"/>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698116"/>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2409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306004"/>
            <a:ext cx="304800" cy="261937"/>
          </a:xfrm>
          <a:prstGeom prst="rect">
            <a:avLst/>
          </a:prstGeom>
          <a:noFill/>
          <a:ln w="9525">
            <a:noFill/>
            <a:miter lim="800000"/>
            <a:headEnd/>
            <a:tailEnd/>
          </a:ln>
        </p:spPr>
      </p:pic>
      <p:sp>
        <p:nvSpPr>
          <p:cNvPr id="42" name="Oval 41"/>
          <p:cNvSpPr/>
          <p:nvPr/>
        </p:nvSpPr>
        <p:spPr>
          <a:xfrm>
            <a:off x="4191000" y="23933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2409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306004"/>
            <a:ext cx="304800" cy="261937"/>
          </a:xfrm>
          <a:prstGeom prst="rect">
            <a:avLst/>
          </a:prstGeom>
          <a:noFill/>
          <a:ln w="9525">
            <a:noFill/>
            <a:miter lim="800000"/>
            <a:headEnd/>
            <a:tailEnd/>
          </a:ln>
        </p:spPr>
      </p:pic>
      <p:sp>
        <p:nvSpPr>
          <p:cNvPr id="47" name="Oval 46"/>
          <p:cNvSpPr/>
          <p:nvPr/>
        </p:nvSpPr>
        <p:spPr>
          <a:xfrm>
            <a:off x="8839200" y="23933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220404"/>
            <a:ext cx="304800" cy="261937"/>
          </a:xfrm>
          <a:prstGeom prst="rect">
            <a:avLst/>
          </a:prstGeom>
          <a:noFill/>
          <a:ln w="9525">
            <a:noFill/>
            <a:miter lim="800000"/>
            <a:headEnd/>
            <a:tailEnd/>
          </a:ln>
        </p:spPr>
      </p:pic>
      <p:sp>
        <p:nvSpPr>
          <p:cNvPr id="50" name="Oval 49"/>
          <p:cNvSpPr/>
          <p:nvPr/>
        </p:nvSpPr>
        <p:spPr>
          <a:xfrm>
            <a:off x="7772400" y="33077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220404"/>
            <a:ext cx="304800" cy="261937"/>
          </a:xfrm>
          <a:prstGeom prst="rect">
            <a:avLst/>
          </a:prstGeom>
          <a:noFill/>
          <a:ln w="9525">
            <a:noFill/>
            <a:miter lim="800000"/>
            <a:headEnd/>
            <a:tailEnd/>
          </a:ln>
        </p:spPr>
      </p:pic>
      <p:sp>
        <p:nvSpPr>
          <p:cNvPr id="54" name="Rectangle 53"/>
          <p:cNvSpPr/>
          <p:nvPr/>
        </p:nvSpPr>
        <p:spPr>
          <a:xfrm>
            <a:off x="18288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220404"/>
            <a:ext cx="304800" cy="261937"/>
          </a:xfrm>
          <a:prstGeom prst="rect">
            <a:avLst/>
          </a:prstGeom>
          <a:noFill/>
          <a:ln w="9525">
            <a:noFill/>
            <a:miter lim="800000"/>
            <a:headEnd/>
            <a:tailEnd/>
          </a:ln>
        </p:spPr>
      </p:pic>
      <p:sp>
        <p:nvSpPr>
          <p:cNvPr id="56" name="Oval 55"/>
          <p:cNvSpPr/>
          <p:nvPr/>
        </p:nvSpPr>
        <p:spPr>
          <a:xfrm>
            <a:off x="3124200" y="33077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220404"/>
            <a:ext cx="304800" cy="261937"/>
          </a:xfrm>
          <a:prstGeom prst="rect">
            <a:avLst/>
          </a:prstGeom>
          <a:noFill/>
          <a:ln w="9525">
            <a:noFill/>
            <a:miter lim="800000"/>
            <a:headEnd/>
            <a:tailEnd/>
          </a:ln>
        </p:spPr>
      </p:pic>
      <p:sp>
        <p:nvSpPr>
          <p:cNvPr id="59" name="Oval 58"/>
          <p:cNvSpPr/>
          <p:nvPr/>
        </p:nvSpPr>
        <p:spPr>
          <a:xfrm>
            <a:off x="5410200" y="33077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764916"/>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764916"/>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764916"/>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612516"/>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593716"/>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593716"/>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593716"/>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593716"/>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593716"/>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593716"/>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593716"/>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593716"/>
            <a:ext cx="762000" cy="461665"/>
          </a:xfrm>
          <a:prstGeom prst="rect">
            <a:avLst/>
          </a:prstGeom>
          <a:noFill/>
        </p:spPr>
        <p:txBody>
          <a:bodyPr wrap="square" rtlCol="0">
            <a:spAutoFit/>
          </a:bodyPr>
          <a:lstStyle/>
          <a:p>
            <a:r>
              <a:rPr lang="en-US" sz="2400" dirty="0">
                <a:latin typeface="Calibri" pitchFamily="34" charset="0"/>
              </a:rPr>
              <a:t>…</a:t>
            </a:r>
          </a:p>
        </p:txBody>
      </p:sp>
      <p:sp>
        <p:nvSpPr>
          <p:cNvPr id="2" name="TextBox 1">
            <a:extLst>
              <a:ext uri="{FF2B5EF4-FFF2-40B4-BE49-F238E27FC236}">
                <a16:creationId xmlns:a16="http://schemas.microsoft.com/office/drawing/2014/main" id="{A683EB8C-BFCB-AEA9-06F3-8F75CE48FB9A}"/>
              </a:ext>
            </a:extLst>
          </p:cNvPr>
          <p:cNvSpPr txBox="1"/>
          <p:nvPr/>
        </p:nvSpPr>
        <p:spPr>
          <a:xfrm>
            <a:off x="381000" y="6020532"/>
            <a:ext cx="11963400" cy="738664"/>
          </a:xfrm>
          <a:prstGeom prst="rect">
            <a:avLst/>
          </a:prstGeom>
          <a:noFill/>
        </p:spPr>
        <p:txBody>
          <a:bodyPr wrap="square" rtlCol="0">
            <a:spAutoFit/>
          </a:bodyPr>
          <a:lstStyle/>
          <a:p>
            <a:pPr marL="285750" indent="-285750">
              <a:buFontTx/>
              <a:buChar char="-"/>
            </a:pPr>
            <a:r>
              <a:rPr lang="en-TR" sz="1400" dirty="0"/>
              <a:t>Let’s look at first to single-agent trees and generalize it to two-agent trees. </a:t>
            </a:r>
            <a:endParaRPr lang="en-US" sz="1400" dirty="0"/>
          </a:p>
          <a:p>
            <a:pPr marL="285750" indent="-285750">
              <a:buFontTx/>
              <a:buChar char="-"/>
            </a:pPr>
            <a:r>
              <a:rPr lang="en-TR" sz="1400" dirty="0"/>
              <a:t>Pacman trying to eat food pellets; actions : east and west </a:t>
            </a:r>
          </a:p>
          <a:p>
            <a:pPr marL="285750" indent="-285750">
              <a:buFontTx/>
              <a:buChar char="-"/>
            </a:pPr>
            <a:r>
              <a:rPr lang="en-TR" sz="1400" dirty="0"/>
              <a:t>Utility function: -1 for every steps taken; +10 for every pellets eaten</a:t>
            </a:r>
          </a:p>
        </p:txBody>
      </p:sp>
      <p:sp>
        <p:nvSpPr>
          <p:cNvPr id="4" name="TextBox 3">
            <a:extLst>
              <a:ext uri="{FF2B5EF4-FFF2-40B4-BE49-F238E27FC236}">
                <a16:creationId xmlns:a16="http://schemas.microsoft.com/office/drawing/2014/main" id="{9DB6041F-2A77-B7BD-CB7A-5C52E1DF8296}"/>
              </a:ext>
            </a:extLst>
          </p:cNvPr>
          <p:cNvSpPr txBox="1"/>
          <p:nvPr/>
        </p:nvSpPr>
        <p:spPr>
          <a:xfrm>
            <a:off x="192882" y="1143000"/>
            <a:ext cx="1407318" cy="2554545"/>
          </a:xfrm>
          <a:prstGeom prst="rect">
            <a:avLst/>
          </a:prstGeom>
          <a:noFill/>
        </p:spPr>
        <p:txBody>
          <a:bodyPr wrap="square">
            <a:spAutoFit/>
          </a:bodyPr>
          <a:lstStyle/>
          <a:p>
            <a:pPr algn="l"/>
            <a:r>
              <a:rPr lang="en-US" sz="1600" b="0" i="0" u="none" strike="noStrike" baseline="0" dirty="0">
                <a:solidFill>
                  <a:srgbClr val="000000"/>
                </a:solidFill>
                <a:latin typeface="NimbusRomNo9L-Regu"/>
              </a:rPr>
              <a:t>We define the complete </a:t>
            </a:r>
            <a:r>
              <a:rPr lang="en-US" sz="1600" b="0" i="0" u="none" strike="noStrike" baseline="0" dirty="0">
                <a:solidFill>
                  <a:srgbClr val="000000"/>
                </a:solidFill>
                <a:latin typeface="NimbusRomNo9L-Medi"/>
              </a:rPr>
              <a:t>game tree </a:t>
            </a:r>
            <a:r>
              <a:rPr lang="en-US" sz="1600" b="0" i="0" u="none" strike="noStrike" baseline="0" dirty="0">
                <a:solidFill>
                  <a:srgbClr val="000000"/>
                </a:solidFill>
                <a:latin typeface="NimbusRomNo9L-Regu"/>
              </a:rPr>
              <a:t>as a </a:t>
            </a:r>
            <a:endParaRPr lang="en-US" sz="1050" b="0" i="0" u="none" strike="noStrike" baseline="0" dirty="0">
              <a:solidFill>
                <a:srgbClr val="00A6A6"/>
              </a:solidFill>
              <a:latin typeface="CMSS8"/>
            </a:endParaRPr>
          </a:p>
          <a:p>
            <a:pPr algn="l"/>
            <a:r>
              <a:rPr lang="en-US" sz="1600" b="0" i="0" u="none" strike="noStrike" baseline="0" dirty="0">
                <a:solidFill>
                  <a:srgbClr val="000000"/>
                </a:solidFill>
                <a:latin typeface="NimbusRomNo9L-Regu"/>
              </a:rPr>
              <a:t>search tree that follows every sequence of moves all the way to a terminal state.</a:t>
            </a:r>
            <a:endParaRPr lang="tr-T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r>
              <a:rPr lang="tr-TR" dirty="0"/>
              <a:t> </a:t>
            </a:r>
            <a:r>
              <a:rPr lang="tr-TR" dirty="0" err="1"/>
              <a:t>for</a:t>
            </a:r>
            <a:r>
              <a:rPr lang="tr-TR" dirty="0"/>
              <a:t> </a:t>
            </a:r>
            <a:r>
              <a:rPr lang="tr-TR" dirty="0" err="1"/>
              <a:t>Single</a:t>
            </a:r>
            <a:r>
              <a:rPr lang="tr-TR" dirty="0"/>
              <a:t>-Agent</a:t>
            </a:r>
            <a:endParaRPr lang="en-US" dirty="0"/>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148B8E-32DC-B997-4E60-A965C36E05B6}"/>
              </a:ext>
            </a:extLst>
          </p:cNvPr>
          <p:cNvSpPr txBox="1"/>
          <p:nvPr/>
        </p:nvSpPr>
        <p:spPr>
          <a:xfrm>
            <a:off x="5218393" y="3085123"/>
            <a:ext cx="312906" cy="369332"/>
          </a:xfrm>
          <a:prstGeom prst="rect">
            <a:avLst/>
          </a:prstGeom>
          <a:noFill/>
        </p:spPr>
        <p:txBody>
          <a:bodyPr wrap="none" rtlCol="0">
            <a:spAutoFit/>
          </a:bodyPr>
          <a:lstStyle/>
          <a:p>
            <a:r>
              <a:rPr lang="en-TR" dirty="0"/>
              <a:t>6</a:t>
            </a:r>
          </a:p>
        </p:txBody>
      </p:sp>
      <p:sp>
        <p:nvSpPr>
          <p:cNvPr id="3" name="TextBox 2">
            <a:extLst>
              <a:ext uri="{FF2B5EF4-FFF2-40B4-BE49-F238E27FC236}">
                <a16:creationId xmlns:a16="http://schemas.microsoft.com/office/drawing/2014/main" id="{289ED13E-3252-66FB-166C-953BB4734724}"/>
              </a:ext>
            </a:extLst>
          </p:cNvPr>
          <p:cNvSpPr txBox="1"/>
          <p:nvPr/>
        </p:nvSpPr>
        <p:spPr>
          <a:xfrm>
            <a:off x="8725243" y="3059668"/>
            <a:ext cx="416011" cy="369332"/>
          </a:xfrm>
          <a:prstGeom prst="rect">
            <a:avLst/>
          </a:prstGeom>
          <a:noFill/>
        </p:spPr>
        <p:txBody>
          <a:bodyPr wrap="square" rtlCol="0">
            <a:spAutoFit/>
          </a:bodyPr>
          <a:lstStyle/>
          <a:p>
            <a:r>
              <a:rPr lang="en-TR" dirty="0"/>
              <a:t>8</a:t>
            </a:r>
          </a:p>
        </p:txBody>
      </p:sp>
      <p:sp>
        <p:nvSpPr>
          <p:cNvPr id="4" name="TextBox 3">
            <a:extLst>
              <a:ext uri="{FF2B5EF4-FFF2-40B4-BE49-F238E27FC236}">
                <a16:creationId xmlns:a16="http://schemas.microsoft.com/office/drawing/2014/main" id="{C44913B2-2E1F-2708-D412-6E420611FD13}"/>
              </a:ext>
            </a:extLst>
          </p:cNvPr>
          <p:cNvSpPr txBox="1"/>
          <p:nvPr/>
        </p:nvSpPr>
        <p:spPr>
          <a:xfrm>
            <a:off x="7054335" y="2305221"/>
            <a:ext cx="542193" cy="369332"/>
          </a:xfrm>
          <a:prstGeom prst="rect">
            <a:avLst/>
          </a:prstGeom>
          <a:noFill/>
        </p:spPr>
        <p:txBody>
          <a:bodyPr wrap="square" rtlCol="0">
            <a:spAutoFit/>
          </a:bodyPr>
          <a:lstStyle/>
          <a:p>
            <a:r>
              <a:rPr lang="en-TR" dirty="0"/>
              <a:t>8</a:t>
            </a:r>
          </a:p>
        </p:txBody>
      </p:sp>
      <p:cxnSp>
        <p:nvCxnSpPr>
          <p:cNvPr id="6" name="Straight Arrow Connector 5">
            <a:extLst>
              <a:ext uri="{FF2B5EF4-FFF2-40B4-BE49-F238E27FC236}">
                <a16:creationId xmlns:a16="http://schemas.microsoft.com/office/drawing/2014/main" id="{88BCD44D-1354-DAE9-BB0A-08DBDB446A7C}"/>
              </a:ext>
            </a:extLst>
          </p:cNvPr>
          <p:cNvCxnSpPr/>
          <p:nvPr/>
        </p:nvCxnSpPr>
        <p:spPr>
          <a:xfrm>
            <a:off x="7556712" y="2362200"/>
            <a:ext cx="683740" cy="341871"/>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a:extLst>
              <a:ext uri="{FF2B5EF4-FFF2-40B4-BE49-F238E27FC236}">
                <a16:creationId xmlns:a16="http://schemas.microsoft.com/office/drawing/2014/main" id="{F295CC43-6193-544D-9A08-0DBEBF329E87}"/>
              </a:ext>
            </a:extLst>
          </p:cNvPr>
          <p:cNvCxnSpPr>
            <a:cxnSpLocks/>
          </p:cNvCxnSpPr>
          <p:nvPr/>
        </p:nvCxnSpPr>
        <p:spPr>
          <a:xfrm>
            <a:off x="9049951" y="3115585"/>
            <a:ext cx="448625" cy="405061"/>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 name="TextBox 2">
            <a:extLst>
              <a:ext uri="{FF2B5EF4-FFF2-40B4-BE49-F238E27FC236}">
                <a16:creationId xmlns:a16="http://schemas.microsoft.com/office/drawing/2014/main" id="{5E7D7437-8E3E-39E7-8333-9E8C186E23DF}"/>
              </a:ext>
            </a:extLst>
          </p:cNvPr>
          <p:cNvSpPr txBox="1"/>
          <p:nvPr/>
        </p:nvSpPr>
        <p:spPr>
          <a:xfrm>
            <a:off x="-6816" y="1173403"/>
            <a:ext cx="3621504" cy="2031325"/>
          </a:xfrm>
          <a:prstGeom prst="rect">
            <a:avLst/>
          </a:prstGeom>
          <a:noFill/>
        </p:spPr>
        <p:txBody>
          <a:bodyPr wrap="none" rtlCol="0">
            <a:spAutoFit/>
          </a:bodyPr>
          <a:lstStyle/>
          <a:p>
            <a:r>
              <a:rPr lang="en-TR" dirty="0"/>
              <a:t>Generalize to adversarial Games:</a:t>
            </a:r>
          </a:p>
          <a:p>
            <a:pPr marL="285750" indent="-285750">
              <a:buFontTx/>
              <a:buChar char="-"/>
            </a:pPr>
            <a:r>
              <a:rPr lang="en-TR" dirty="0">
                <a:solidFill>
                  <a:srgbClr val="0070C0"/>
                </a:solidFill>
              </a:rPr>
              <a:t>Pacman</a:t>
            </a:r>
            <a:r>
              <a:rPr lang="en-TR" dirty="0"/>
              <a:t> against to </a:t>
            </a:r>
            <a:r>
              <a:rPr lang="en-TR" dirty="0">
                <a:solidFill>
                  <a:srgbClr val="FF0000"/>
                </a:solidFill>
              </a:rPr>
              <a:t>ghost</a:t>
            </a:r>
          </a:p>
          <a:p>
            <a:pPr marL="285750" indent="-285750">
              <a:buFontTx/>
              <a:buChar char="-"/>
            </a:pPr>
            <a:r>
              <a:rPr lang="en-US" dirty="0"/>
              <a:t>Moves in turn</a:t>
            </a:r>
          </a:p>
          <a:p>
            <a:pPr marL="285750" indent="-285750">
              <a:buFontTx/>
              <a:buChar char="-"/>
            </a:pPr>
            <a:r>
              <a:rPr lang="en-US" dirty="0"/>
              <a:t>At the end, get </a:t>
            </a:r>
            <a:br>
              <a:rPr lang="en-US" dirty="0"/>
            </a:br>
            <a:r>
              <a:rPr lang="en-US" dirty="0"/>
              <a:t>a high score</a:t>
            </a:r>
            <a:br>
              <a:rPr lang="en-US" dirty="0"/>
            </a:br>
            <a:r>
              <a:rPr lang="en-US" dirty="0"/>
              <a:t>a low score</a:t>
            </a:r>
            <a:endParaRPr lang="en-TR" dirty="0"/>
          </a:p>
          <a:p>
            <a:pPr marL="285750" indent="-285750">
              <a:buFontTx/>
              <a:buChar char="-"/>
            </a:pPr>
            <a:endParaRPr lang="en-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D5DF15-76C2-30B5-3FAE-11DDFBD21751}"/>
              </a:ext>
            </a:extLst>
          </p:cNvPr>
          <p:cNvSpPr txBox="1"/>
          <p:nvPr/>
        </p:nvSpPr>
        <p:spPr>
          <a:xfrm>
            <a:off x="70775" y="2906654"/>
            <a:ext cx="2247877" cy="2862322"/>
          </a:xfrm>
          <a:prstGeom prst="rect">
            <a:avLst/>
          </a:prstGeom>
          <a:noFill/>
        </p:spPr>
        <p:txBody>
          <a:bodyPr wrap="square" rtlCol="0">
            <a:spAutoFit/>
          </a:bodyPr>
          <a:lstStyle/>
          <a:p>
            <a:r>
              <a:rPr lang="en-TR" dirty="0"/>
              <a:t>- Assume that game is over after each player makes a move.</a:t>
            </a:r>
            <a:br>
              <a:rPr lang="en-TR" dirty="0"/>
            </a:br>
            <a:r>
              <a:rPr lang="en-TR" dirty="0"/>
              <a:t>- Packman tries to </a:t>
            </a:r>
            <a:r>
              <a:rPr lang="en-TR" dirty="0">
                <a:solidFill>
                  <a:srgbClr val="0070C0"/>
                </a:solidFill>
              </a:rPr>
              <a:t>maximize</a:t>
            </a:r>
            <a:r>
              <a:rPr lang="en-TR" dirty="0"/>
              <a:t> while ghost tries to </a:t>
            </a:r>
            <a:r>
              <a:rPr lang="en-TR" dirty="0">
                <a:solidFill>
                  <a:srgbClr val="FF0000"/>
                </a:solidFill>
              </a:rPr>
              <a:t>minimize</a:t>
            </a:r>
            <a:r>
              <a:rPr lang="en-TR" dirty="0"/>
              <a:t> utility scores</a:t>
            </a:r>
            <a:br>
              <a:rPr lang="en-TR" dirty="0"/>
            </a:br>
            <a:endParaRPr lang="en-TR" dirty="0"/>
          </a:p>
        </p:txBody>
      </p:sp>
      <p:sp>
        <p:nvSpPr>
          <p:cNvPr id="5" name="TextBox 4">
            <a:extLst>
              <a:ext uri="{FF2B5EF4-FFF2-40B4-BE49-F238E27FC236}">
                <a16:creationId xmlns:a16="http://schemas.microsoft.com/office/drawing/2014/main" id="{42056CF5-EF36-62ED-CE35-7ACA2C8AA1F5}"/>
              </a:ext>
            </a:extLst>
          </p:cNvPr>
          <p:cNvSpPr txBox="1"/>
          <p:nvPr/>
        </p:nvSpPr>
        <p:spPr>
          <a:xfrm>
            <a:off x="8817334" y="3890838"/>
            <a:ext cx="518091" cy="369332"/>
          </a:xfrm>
          <a:prstGeom prst="rect">
            <a:avLst/>
          </a:prstGeom>
          <a:noFill/>
        </p:spPr>
        <p:txBody>
          <a:bodyPr wrap="none" rtlCol="0">
            <a:spAutoFit/>
          </a:bodyPr>
          <a:lstStyle/>
          <a:p>
            <a:r>
              <a:rPr lang="en-TR" dirty="0"/>
              <a:t>-10</a:t>
            </a:r>
          </a:p>
        </p:txBody>
      </p:sp>
      <p:sp>
        <p:nvSpPr>
          <p:cNvPr id="15" name="TextBox 14">
            <a:extLst>
              <a:ext uri="{FF2B5EF4-FFF2-40B4-BE49-F238E27FC236}">
                <a16:creationId xmlns:a16="http://schemas.microsoft.com/office/drawing/2014/main" id="{B64D9911-E164-B7F9-A55A-171676C42097}"/>
              </a:ext>
            </a:extLst>
          </p:cNvPr>
          <p:cNvSpPr txBox="1"/>
          <p:nvPr/>
        </p:nvSpPr>
        <p:spPr>
          <a:xfrm>
            <a:off x="5181600" y="3890838"/>
            <a:ext cx="389850" cy="369332"/>
          </a:xfrm>
          <a:prstGeom prst="rect">
            <a:avLst/>
          </a:prstGeom>
          <a:noFill/>
        </p:spPr>
        <p:txBody>
          <a:bodyPr wrap="none" rtlCol="0">
            <a:spAutoFit/>
          </a:bodyPr>
          <a:lstStyle/>
          <a:p>
            <a:r>
              <a:rPr lang="en-TR" dirty="0"/>
              <a:t>-8</a:t>
            </a:r>
          </a:p>
        </p:txBody>
      </p:sp>
      <p:sp>
        <p:nvSpPr>
          <p:cNvPr id="16" name="TextBox 15">
            <a:extLst>
              <a:ext uri="{FF2B5EF4-FFF2-40B4-BE49-F238E27FC236}">
                <a16:creationId xmlns:a16="http://schemas.microsoft.com/office/drawing/2014/main" id="{4C80E13A-A94E-BC96-7F27-1DD4B7E23194}"/>
              </a:ext>
            </a:extLst>
          </p:cNvPr>
          <p:cNvSpPr txBox="1"/>
          <p:nvPr/>
        </p:nvSpPr>
        <p:spPr>
          <a:xfrm>
            <a:off x="7048168" y="3036920"/>
            <a:ext cx="389850" cy="369332"/>
          </a:xfrm>
          <a:prstGeom prst="rect">
            <a:avLst/>
          </a:prstGeom>
          <a:noFill/>
        </p:spPr>
        <p:txBody>
          <a:bodyPr wrap="none" rtlCol="0">
            <a:spAutoFit/>
          </a:bodyPr>
          <a:lstStyle/>
          <a:p>
            <a:r>
              <a:rPr lang="en-TR" dirty="0"/>
              <a:t>-8</a:t>
            </a:r>
          </a:p>
        </p:txBody>
      </p:sp>
      <p:sp>
        <p:nvSpPr>
          <p:cNvPr id="3" name="Callout: Line with Border and Accent Bar 2">
            <a:extLst>
              <a:ext uri="{FF2B5EF4-FFF2-40B4-BE49-F238E27FC236}">
                <a16:creationId xmlns:a16="http://schemas.microsoft.com/office/drawing/2014/main" id="{6541EB49-1576-8563-698F-7218CC828C4D}"/>
              </a:ext>
            </a:extLst>
          </p:cNvPr>
          <p:cNvSpPr/>
          <p:nvPr/>
        </p:nvSpPr>
        <p:spPr>
          <a:xfrm>
            <a:off x="9829801" y="3301116"/>
            <a:ext cx="989524" cy="387187"/>
          </a:xfrm>
          <a:prstGeom prst="accentBorderCallout1">
            <a:avLst>
              <a:gd name="adj1" fmla="val 18750"/>
              <a:gd name="adj2" fmla="val -8333"/>
              <a:gd name="adj3" fmla="val 117420"/>
              <a:gd name="adj4" fmla="val -8357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err="1"/>
              <a:t>Ghost</a:t>
            </a:r>
            <a:endParaRPr lang="tr-TR" dirty="0"/>
          </a:p>
        </p:txBody>
      </p:sp>
      <p:sp>
        <p:nvSpPr>
          <p:cNvPr id="17" name="Callout: Line with Border and Accent Bar 16">
            <a:extLst>
              <a:ext uri="{FF2B5EF4-FFF2-40B4-BE49-F238E27FC236}">
                <a16:creationId xmlns:a16="http://schemas.microsoft.com/office/drawing/2014/main" id="{058560F6-7281-6B1B-41B1-0CEB4D028800}"/>
              </a:ext>
            </a:extLst>
          </p:cNvPr>
          <p:cNvSpPr/>
          <p:nvPr/>
        </p:nvSpPr>
        <p:spPr>
          <a:xfrm>
            <a:off x="6361555" y="1927718"/>
            <a:ext cx="1117830" cy="387187"/>
          </a:xfrm>
          <a:prstGeom prst="accentBorderCallout1">
            <a:avLst>
              <a:gd name="adj1" fmla="val 18750"/>
              <a:gd name="adj2" fmla="val -8333"/>
              <a:gd name="adj3" fmla="val 228678"/>
              <a:gd name="adj4" fmla="val -4477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err="1"/>
              <a:t>Pacman</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1541985"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001"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001" y="3810684"/>
            <a:ext cx="928884" cy="1032093"/>
          </a:xfrm>
          <a:prstGeom prst="rect">
            <a:avLst/>
          </a:prstGeom>
          <a:noFill/>
        </p:spPr>
      </p:pic>
      <p:pic>
        <p:nvPicPr>
          <p:cNvPr id="532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485335" y="3154306"/>
            <a:ext cx="2708900" cy="132729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5853CE-E072-2671-7320-3206A8CA97C3}"/>
              </a:ext>
            </a:extLst>
          </p:cNvPr>
          <p:cNvSpPr txBox="1"/>
          <p:nvPr/>
        </p:nvSpPr>
        <p:spPr>
          <a:xfrm>
            <a:off x="8915400" y="1215314"/>
            <a:ext cx="3211051" cy="1815882"/>
          </a:xfrm>
          <a:prstGeom prst="rect">
            <a:avLst/>
          </a:prstGeom>
          <a:noFill/>
        </p:spPr>
        <p:txBody>
          <a:bodyPr wrap="square">
            <a:spAutoFit/>
          </a:bodyPr>
          <a:lstStyle/>
          <a:p>
            <a:pPr marL="171450" indent="-171450">
              <a:buFont typeface="Arial" panose="020B0604020202020204" pitchFamily="34" charset="0"/>
              <a:buChar char="•"/>
            </a:pPr>
            <a:r>
              <a:rPr lang="en-US" sz="1400" i="1" dirty="0">
                <a:effectLst/>
                <a:latin typeface="Helvetica" pitchFamily="2" charset="0"/>
              </a:rPr>
              <a:t>The top node is the initial state,</a:t>
            </a:r>
            <a:r>
              <a:rPr lang="tr-TR" sz="1400" i="1" dirty="0">
                <a:effectLst/>
                <a:latin typeface="Helvetica" pitchFamily="2" charset="0"/>
              </a:rPr>
              <a:t> </a:t>
            </a:r>
            <a:r>
              <a:rPr lang="en-US" sz="1400" i="1" dirty="0">
                <a:effectLst/>
                <a:latin typeface="Helvetica" pitchFamily="2" charset="0"/>
              </a:rPr>
              <a:t>and MAX moves first, placing an X in an empty square. We show part of the tree, giving</a:t>
            </a:r>
            <a:r>
              <a:rPr lang="tr-TR" sz="1400" i="1" dirty="0">
                <a:effectLst/>
                <a:latin typeface="Helvetica" pitchFamily="2" charset="0"/>
              </a:rPr>
              <a:t> </a:t>
            </a:r>
            <a:r>
              <a:rPr lang="en-US" sz="1400" i="1" dirty="0">
                <a:effectLst/>
                <a:latin typeface="Helvetica" pitchFamily="2" charset="0"/>
              </a:rPr>
              <a:t>alternating moves by MIN (O) and MAX (X), until we eventually reach terminal states, which can be assigned utilities according to the rules of the game.</a:t>
            </a:r>
            <a:endParaRPr lang="en-US" sz="1400" dirty="0">
              <a:effectLst/>
              <a:latin typeface="Helvetica" pitchFamily="2" charset="0"/>
            </a:endParaRPr>
          </a:p>
        </p:txBody>
      </p:sp>
      <p:sp>
        <p:nvSpPr>
          <p:cNvPr id="14" name="TextBox 13">
            <a:extLst>
              <a:ext uri="{FF2B5EF4-FFF2-40B4-BE49-F238E27FC236}">
                <a16:creationId xmlns:a16="http://schemas.microsoft.com/office/drawing/2014/main" id="{4272E196-DE6C-9138-B418-CB7A8BCE8E61}"/>
              </a:ext>
            </a:extLst>
          </p:cNvPr>
          <p:cNvSpPr txBox="1"/>
          <p:nvPr/>
        </p:nvSpPr>
        <p:spPr>
          <a:xfrm>
            <a:off x="6629400" y="4820251"/>
            <a:ext cx="5319909" cy="1600438"/>
          </a:xfrm>
          <a:prstGeom prst="rect">
            <a:avLst/>
          </a:prstGeom>
          <a:noFill/>
        </p:spPr>
        <p:txBody>
          <a:bodyPr wrap="square">
            <a:spAutoFit/>
          </a:bodyPr>
          <a:lstStyle/>
          <a:p>
            <a:pPr marL="171450" indent="-171450">
              <a:buFont typeface="Arial" panose="020B0604020202020204" pitchFamily="34" charset="0"/>
              <a:buChar char="•"/>
            </a:pPr>
            <a:r>
              <a:rPr lang="en-US" sz="1400" i="1" dirty="0">
                <a:effectLst/>
                <a:latin typeface="Helvetica" pitchFamily="2" charset="0"/>
              </a:rPr>
              <a:t>For tic-tac-toe the game tree is relatively small—fewer than 9!=362;880 terminal nodes (with only 5,478 distinct states). </a:t>
            </a:r>
            <a:endParaRPr lang="tr-TR" sz="1400" i="1" dirty="0">
              <a:effectLst/>
              <a:latin typeface="Helvetica" pitchFamily="2" charset="0"/>
            </a:endParaRPr>
          </a:p>
          <a:p>
            <a:pPr marL="171450" indent="-171450">
              <a:buFont typeface="Arial" panose="020B0604020202020204" pitchFamily="34" charset="0"/>
              <a:buChar char="•"/>
            </a:pPr>
            <a:r>
              <a:rPr lang="en-US" sz="1400" i="1" dirty="0">
                <a:effectLst/>
                <a:latin typeface="Helvetica" pitchFamily="2" charset="0"/>
              </a:rPr>
              <a:t>But for chess there are over 10^40 nodes, so the game tree is best thought of as a theoretical construct that we cannot realize in the physical world.</a:t>
            </a:r>
            <a:endParaRPr lang="tr-TR" sz="1400" i="1" dirty="0">
              <a:effectLst/>
              <a:latin typeface="Helvetica" pitchFamily="2" charset="0"/>
            </a:endParaRPr>
          </a:p>
          <a:p>
            <a:pPr marL="171450" indent="-171450">
              <a:buFont typeface="Arial" panose="020B0604020202020204" pitchFamily="34" charset="0"/>
              <a:buChar char="•"/>
            </a:pPr>
            <a:r>
              <a:rPr lang="tr-TR" sz="1400" i="1" dirty="0" err="1">
                <a:latin typeface="Helvetica" pitchFamily="2" charset="0"/>
              </a:rPr>
              <a:t>For</a:t>
            </a:r>
            <a:r>
              <a:rPr lang="tr-TR" sz="1400" i="1" dirty="0">
                <a:latin typeface="Helvetica" pitchFamily="2" charset="0"/>
              </a:rPr>
              <a:t> </a:t>
            </a:r>
            <a:r>
              <a:rPr lang="tr-TR" sz="1400" i="1" dirty="0" err="1">
                <a:latin typeface="Helvetica" pitchFamily="2" charset="0"/>
              </a:rPr>
              <a:t>tic-tac-toe</a:t>
            </a:r>
            <a:r>
              <a:rPr lang="tr-TR" sz="1400" i="1" dirty="0">
                <a:latin typeface="Helvetica" pitchFamily="2" charset="0"/>
              </a:rPr>
              <a:t>, </a:t>
            </a:r>
            <a:r>
              <a:rPr lang="tr-TR" sz="1400" i="1" dirty="0" err="1">
                <a:latin typeface="Helvetica" pitchFamily="2" charset="0"/>
              </a:rPr>
              <a:t>if</a:t>
            </a:r>
            <a:r>
              <a:rPr lang="tr-TR" sz="1400" i="1" dirty="0">
                <a:latin typeface="Helvetica" pitchFamily="2" charset="0"/>
              </a:rPr>
              <a:t> </a:t>
            </a:r>
            <a:r>
              <a:rPr lang="tr-TR" sz="1400" i="1" dirty="0" err="1">
                <a:latin typeface="Helvetica" pitchFamily="2" charset="0"/>
              </a:rPr>
              <a:t>both</a:t>
            </a:r>
            <a:r>
              <a:rPr lang="tr-TR" sz="1400" i="1" dirty="0">
                <a:latin typeface="Helvetica" pitchFamily="2" charset="0"/>
              </a:rPr>
              <a:t> </a:t>
            </a:r>
            <a:r>
              <a:rPr lang="tr-TR" sz="1400" i="1" dirty="0" err="1">
                <a:latin typeface="Helvetica" pitchFamily="2" charset="0"/>
              </a:rPr>
              <a:t>player</a:t>
            </a:r>
            <a:r>
              <a:rPr lang="tr-TR" sz="1400" i="1" dirty="0">
                <a:latin typeface="Helvetica" pitchFamily="2" charset="0"/>
              </a:rPr>
              <a:t> </a:t>
            </a:r>
            <a:r>
              <a:rPr lang="tr-TR" sz="1400" i="1" dirty="0" err="1">
                <a:latin typeface="Helvetica" pitchFamily="2" charset="0"/>
              </a:rPr>
              <a:t>play</a:t>
            </a:r>
            <a:r>
              <a:rPr lang="tr-TR" sz="1400" i="1" dirty="0">
                <a:latin typeface="Helvetica" pitchFamily="2" charset="0"/>
              </a:rPr>
              <a:t> </a:t>
            </a:r>
            <a:r>
              <a:rPr lang="tr-TR" sz="1400" i="1" dirty="0" err="1">
                <a:latin typeface="Helvetica" pitchFamily="2" charset="0"/>
              </a:rPr>
              <a:t>optimally</a:t>
            </a:r>
            <a:r>
              <a:rPr lang="tr-TR" sz="1400" i="1" dirty="0">
                <a:latin typeface="Helvetica" pitchFamily="2" charset="0"/>
              </a:rPr>
              <a:t>, </a:t>
            </a:r>
            <a:r>
              <a:rPr lang="tr-TR" sz="1400" i="1" dirty="0" err="1">
                <a:latin typeface="Helvetica" pitchFamily="2" charset="0"/>
              </a:rPr>
              <a:t>the</a:t>
            </a:r>
            <a:r>
              <a:rPr lang="tr-TR" sz="1400" i="1" dirty="0">
                <a:latin typeface="Helvetica" pitchFamily="2" charset="0"/>
              </a:rPr>
              <a:t> </a:t>
            </a:r>
            <a:r>
              <a:rPr lang="tr-TR" sz="1400" i="1" dirty="0" err="1">
                <a:latin typeface="Helvetica" pitchFamily="2" charset="0"/>
              </a:rPr>
              <a:t>result</a:t>
            </a:r>
            <a:r>
              <a:rPr lang="tr-TR" sz="1400" i="1" dirty="0">
                <a:latin typeface="Helvetica" pitchFamily="2" charset="0"/>
              </a:rPr>
              <a:t> </a:t>
            </a:r>
            <a:r>
              <a:rPr lang="tr-TR" sz="1400" i="1" dirty="0" err="1">
                <a:latin typeface="Helvetica" pitchFamily="2" charset="0"/>
              </a:rPr>
              <a:t>will</a:t>
            </a:r>
            <a:r>
              <a:rPr lang="tr-TR" sz="1400" i="1" dirty="0">
                <a:latin typeface="Helvetica" pitchFamily="2" charset="0"/>
              </a:rPr>
              <a:t> be a </a:t>
            </a:r>
            <a:r>
              <a:rPr lang="tr-TR" sz="1400" i="1" dirty="0" err="1">
                <a:latin typeface="Helvetica" pitchFamily="2" charset="0"/>
              </a:rPr>
              <a:t>tie</a:t>
            </a:r>
            <a:r>
              <a:rPr lang="tr-TR" sz="1400" i="1" dirty="0">
                <a:latin typeface="Helvetica" pitchFamily="2" charset="0"/>
              </a:rPr>
              <a:t> (</a:t>
            </a:r>
            <a:r>
              <a:rPr lang="tr-TR" sz="1400" i="1" dirty="0" err="1">
                <a:latin typeface="Helvetica" pitchFamily="2" charset="0"/>
              </a:rPr>
              <a:t>draw</a:t>
            </a:r>
            <a:r>
              <a:rPr lang="tr-TR" sz="1400" i="1" dirty="0">
                <a:latin typeface="Helvetica" pitchFamily="2" charset="0"/>
              </a:rPr>
              <a:t>).</a:t>
            </a:r>
            <a:endParaRPr lang="tr-TR" sz="1400" i="1" dirty="0">
              <a:effectLst/>
              <a:latin typeface="Helvetica" pitchFamily="2" charset="0"/>
            </a:endParaRPr>
          </a:p>
        </p:txBody>
      </p:sp>
      <p:sp>
        <p:nvSpPr>
          <p:cNvPr id="3" name="TextBox 2">
            <a:extLst>
              <a:ext uri="{FF2B5EF4-FFF2-40B4-BE49-F238E27FC236}">
                <a16:creationId xmlns:a16="http://schemas.microsoft.com/office/drawing/2014/main" id="{52937A0D-1F18-BAAF-1C7E-EC9B497C729E}"/>
              </a:ext>
            </a:extLst>
          </p:cNvPr>
          <p:cNvSpPr txBox="1"/>
          <p:nvPr/>
        </p:nvSpPr>
        <p:spPr>
          <a:xfrm>
            <a:off x="8915400" y="3134617"/>
            <a:ext cx="3043434" cy="1384995"/>
          </a:xfrm>
          <a:prstGeom prst="rect">
            <a:avLst/>
          </a:prstGeom>
          <a:noFill/>
        </p:spPr>
        <p:txBody>
          <a:bodyPr wrap="square">
            <a:spAutoFit/>
          </a:bodyPr>
          <a:lstStyle>
            <a:defPPr>
              <a:defRPr lang="en-US"/>
            </a:defPPr>
            <a:lvl1pPr marL="171450" indent="-171450">
              <a:buFont typeface="Arial" panose="020B0604020202020204" pitchFamily="34" charset="0"/>
              <a:buChar char="•"/>
              <a:defRPr sz="1200" i="1">
                <a:effectLst/>
                <a:latin typeface="Helvetica" pitchFamily="2" charset="0"/>
              </a:defRPr>
            </a:lvl1pPr>
          </a:lstStyle>
          <a:p>
            <a:r>
              <a:rPr lang="en-US" sz="1400" dirty="0"/>
              <a:t>MAX prefers to move to a state of maximum value when it is MAX’s turn to</a:t>
            </a:r>
            <a:r>
              <a:rPr lang="tr-TR" sz="1400" dirty="0"/>
              <a:t> </a:t>
            </a:r>
            <a:r>
              <a:rPr lang="en-US" sz="1400" dirty="0"/>
              <a:t>move, and MIN prefers a state of minimum value (that is, minimum value for MAX and thus</a:t>
            </a:r>
            <a:r>
              <a:rPr lang="tr-TR" sz="1400" dirty="0"/>
              <a:t> </a:t>
            </a:r>
            <a:r>
              <a:rPr lang="en-US" sz="1400" dirty="0"/>
              <a:t>maximum value for MIN)</a:t>
            </a:r>
            <a:endParaRPr lang="tr-TR" sz="1400" dirty="0"/>
          </a:p>
        </p:txBody>
      </p:sp>
      <p:sp>
        <p:nvSpPr>
          <p:cNvPr id="4" name="TextBox 3">
            <a:extLst>
              <a:ext uri="{FF2B5EF4-FFF2-40B4-BE49-F238E27FC236}">
                <a16:creationId xmlns:a16="http://schemas.microsoft.com/office/drawing/2014/main" id="{8426AC11-46C3-CD0B-9E78-BCE20D47E59E}"/>
              </a:ext>
            </a:extLst>
          </p:cNvPr>
          <p:cNvSpPr txBox="1"/>
          <p:nvPr/>
        </p:nvSpPr>
        <p:spPr>
          <a:xfrm>
            <a:off x="5970042" y="1215314"/>
            <a:ext cx="2868093" cy="307777"/>
          </a:xfrm>
          <a:prstGeom prst="rect">
            <a:avLst/>
          </a:prstGeom>
          <a:noFill/>
        </p:spPr>
        <p:txBody>
          <a:bodyPr wrap="none" rtlCol="0">
            <a:spAutoFit/>
          </a:bodyPr>
          <a:lstStyle/>
          <a:p>
            <a:r>
              <a:rPr lang="tr-TR" sz="1400" i="1" dirty="0">
                <a:latin typeface="Helvetica" pitchFamily="2" charset="0"/>
              </a:rPr>
              <a:t>1 (</a:t>
            </a:r>
            <a:r>
              <a:rPr lang="tr-TR" sz="1400" i="1" dirty="0" err="1">
                <a:latin typeface="Helvetica" pitchFamily="2" charset="0"/>
              </a:rPr>
              <a:t>win</a:t>
            </a:r>
            <a:r>
              <a:rPr lang="tr-TR" sz="1400" i="1" dirty="0">
                <a:latin typeface="Helvetica" pitchFamily="2" charset="0"/>
              </a:rPr>
              <a:t>), 0 (</a:t>
            </a:r>
            <a:r>
              <a:rPr lang="tr-TR" sz="1400" i="1" dirty="0" err="1">
                <a:latin typeface="Helvetica" pitchFamily="2" charset="0"/>
              </a:rPr>
              <a:t>end</a:t>
            </a:r>
            <a:r>
              <a:rPr lang="tr-TR" sz="1400" i="1" dirty="0">
                <a:latin typeface="Helvetica" pitchFamily="2" charset="0"/>
              </a:rPr>
              <a:t> in a </a:t>
            </a:r>
            <a:r>
              <a:rPr lang="tr-TR" sz="1400" i="1" dirty="0" err="1">
                <a:latin typeface="Helvetica" pitchFamily="2" charset="0"/>
              </a:rPr>
              <a:t>draw</a:t>
            </a:r>
            <a:r>
              <a:rPr lang="tr-TR" sz="1400" i="1" dirty="0">
                <a:latin typeface="Helvetica" pitchFamily="2" charset="0"/>
              </a:rPr>
              <a:t>), -1(</a:t>
            </a:r>
            <a:r>
              <a:rPr lang="tr-TR" sz="1400" i="1" dirty="0" err="1">
                <a:latin typeface="Helvetica" pitchFamily="2" charset="0"/>
              </a:rPr>
              <a:t>lose</a:t>
            </a:r>
            <a:r>
              <a:rPr lang="tr-TR" sz="1400" i="1" dirty="0">
                <a:latin typeface="Helvetica" pitchFamily="2" charset="0"/>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tr-TR" sz="2200" dirty="0" err="1"/>
              <a:t>Make</a:t>
            </a:r>
            <a:r>
              <a:rPr lang="tr-TR" sz="2200" dirty="0"/>
              <a:t> a</a:t>
            </a:r>
            <a:r>
              <a:rPr lang="en-US" sz="2200" dirty="0"/>
              <a:t>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
        <p:nvSpPr>
          <p:cNvPr id="9" name="Freeform: Shape 8">
            <a:extLst>
              <a:ext uri="{FF2B5EF4-FFF2-40B4-BE49-F238E27FC236}">
                <a16:creationId xmlns:a16="http://schemas.microsoft.com/office/drawing/2014/main" id="{5D6BA865-F411-A901-5F2A-108D465D6BE6}"/>
              </a:ext>
            </a:extLst>
          </p:cNvPr>
          <p:cNvSpPr/>
          <p:nvPr/>
        </p:nvSpPr>
        <p:spPr>
          <a:xfrm>
            <a:off x="9410700" y="2770189"/>
            <a:ext cx="676275" cy="1543050"/>
          </a:xfrm>
          <a:custGeom>
            <a:avLst/>
            <a:gdLst>
              <a:gd name="connsiteX0" fmla="*/ 0 w 676275"/>
              <a:gd name="connsiteY0" fmla="*/ 0 h 1543050"/>
              <a:gd name="connsiteX1" fmla="*/ 142875 w 676275"/>
              <a:gd name="connsiteY1" fmla="*/ 9525 h 1543050"/>
              <a:gd name="connsiteX2" fmla="*/ 228600 w 676275"/>
              <a:gd name="connsiteY2" fmla="*/ 38100 h 1543050"/>
              <a:gd name="connsiteX3" fmla="*/ 257175 w 676275"/>
              <a:gd name="connsiteY3" fmla="*/ 57150 h 1543050"/>
              <a:gd name="connsiteX4" fmla="*/ 323850 w 676275"/>
              <a:gd name="connsiteY4" fmla="*/ 66675 h 1543050"/>
              <a:gd name="connsiteX5" fmla="*/ 381000 w 676275"/>
              <a:gd name="connsiteY5" fmla="*/ 114300 h 1543050"/>
              <a:gd name="connsiteX6" fmla="*/ 447675 w 676275"/>
              <a:gd name="connsiteY6" fmla="*/ 161925 h 1543050"/>
              <a:gd name="connsiteX7" fmla="*/ 476250 w 676275"/>
              <a:gd name="connsiteY7" fmla="*/ 200025 h 1543050"/>
              <a:gd name="connsiteX8" fmla="*/ 514350 w 676275"/>
              <a:gd name="connsiteY8" fmla="*/ 238125 h 1543050"/>
              <a:gd name="connsiteX9" fmla="*/ 561975 w 676275"/>
              <a:gd name="connsiteY9" fmla="*/ 314325 h 1543050"/>
              <a:gd name="connsiteX10" fmla="*/ 581025 w 676275"/>
              <a:gd name="connsiteY10" fmla="*/ 371475 h 1543050"/>
              <a:gd name="connsiteX11" fmla="*/ 600075 w 676275"/>
              <a:gd name="connsiteY11" fmla="*/ 400050 h 1543050"/>
              <a:gd name="connsiteX12" fmla="*/ 628650 w 676275"/>
              <a:gd name="connsiteY12" fmla="*/ 466725 h 1543050"/>
              <a:gd name="connsiteX13" fmla="*/ 638175 w 676275"/>
              <a:gd name="connsiteY13" fmla="*/ 495300 h 1543050"/>
              <a:gd name="connsiteX14" fmla="*/ 657225 w 676275"/>
              <a:gd name="connsiteY14" fmla="*/ 533400 h 1543050"/>
              <a:gd name="connsiteX15" fmla="*/ 676275 w 676275"/>
              <a:gd name="connsiteY15" fmla="*/ 600075 h 1543050"/>
              <a:gd name="connsiteX16" fmla="*/ 628650 w 676275"/>
              <a:gd name="connsiteY16" fmla="*/ 704850 h 1543050"/>
              <a:gd name="connsiteX17" fmla="*/ 600075 w 676275"/>
              <a:gd name="connsiteY17" fmla="*/ 733425 h 1543050"/>
              <a:gd name="connsiteX18" fmla="*/ 542925 w 676275"/>
              <a:gd name="connsiteY18" fmla="*/ 809625 h 1543050"/>
              <a:gd name="connsiteX19" fmla="*/ 533400 w 676275"/>
              <a:gd name="connsiteY19" fmla="*/ 838200 h 1543050"/>
              <a:gd name="connsiteX20" fmla="*/ 495300 w 676275"/>
              <a:gd name="connsiteY20" fmla="*/ 885825 h 1543050"/>
              <a:gd name="connsiteX21" fmla="*/ 476250 w 676275"/>
              <a:gd name="connsiteY21" fmla="*/ 914400 h 1543050"/>
              <a:gd name="connsiteX22" fmla="*/ 438150 w 676275"/>
              <a:gd name="connsiteY22" fmla="*/ 981075 h 1543050"/>
              <a:gd name="connsiteX23" fmla="*/ 419100 w 676275"/>
              <a:gd name="connsiteY23" fmla="*/ 1047750 h 1543050"/>
              <a:gd name="connsiteX24" fmla="*/ 361950 w 676275"/>
              <a:gd name="connsiteY24" fmla="*/ 1162050 h 1543050"/>
              <a:gd name="connsiteX25" fmla="*/ 323850 w 676275"/>
              <a:gd name="connsiteY25" fmla="*/ 1228725 h 1543050"/>
              <a:gd name="connsiteX26" fmla="*/ 304800 w 676275"/>
              <a:gd name="connsiteY26" fmla="*/ 1257300 h 1543050"/>
              <a:gd name="connsiteX27" fmla="*/ 285750 w 676275"/>
              <a:gd name="connsiteY27" fmla="*/ 1295400 h 1543050"/>
              <a:gd name="connsiteX28" fmla="*/ 276225 w 676275"/>
              <a:gd name="connsiteY28" fmla="*/ 1323975 h 1543050"/>
              <a:gd name="connsiteX29" fmla="*/ 238125 w 676275"/>
              <a:gd name="connsiteY29" fmla="*/ 1381125 h 1543050"/>
              <a:gd name="connsiteX30" fmla="*/ 228600 w 676275"/>
              <a:gd name="connsiteY30" fmla="*/ 1409700 h 1543050"/>
              <a:gd name="connsiteX31" fmla="*/ 152400 w 676275"/>
              <a:gd name="connsiteY31" fmla="*/ 1514475 h 1543050"/>
              <a:gd name="connsiteX32" fmla="*/ 142875 w 676275"/>
              <a:gd name="connsiteY32" fmla="*/ 15430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6275" h="1543050">
                <a:moveTo>
                  <a:pt x="0" y="0"/>
                </a:moveTo>
                <a:cubicBezTo>
                  <a:pt x="47625" y="3175"/>
                  <a:pt x="95794" y="1678"/>
                  <a:pt x="142875" y="9525"/>
                </a:cubicBezTo>
                <a:cubicBezTo>
                  <a:pt x="172586" y="14477"/>
                  <a:pt x="200796" y="26515"/>
                  <a:pt x="228600" y="38100"/>
                </a:cubicBezTo>
                <a:cubicBezTo>
                  <a:pt x="239167" y="42503"/>
                  <a:pt x="246210" y="53861"/>
                  <a:pt x="257175" y="57150"/>
                </a:cubicBezTo>
                <a:cubicBezTo>
                  <a:pt x="278679" y="63601"/>
                  <a:pt x="301625" y="63500"/>
                  <a:pt x="323850" y="66675"/>
                </a:cubicBezTo>
                <a:cubicBezTo>
                  <a:pt x="342900" y="82550"/>
                  <a:pt x="361426" y="99076"/>
                  <a:pt x="381000" y="114300"/>
                </a:cubicBezTo>
                <a:cubicBezTo>
                  <a:pt x="405338" y="133229"/>
                  <a:pt x="424610" y="138860"/>
                  <a:pt x="447675" y="161925"/>
                </a:cubicBezTo>
                <a:cubicBezTo>
                  <a:pt x="458900" y="173150"/>
                  <a:pt x="465796" y="188078"/>
                  <a:pt x="476250" y="200025"/>
                </a:cubicBezTo>
                <a:cubicBezTo>
                  <a:pt x="488077" y="213542"/>
                  <a:pt x="501650" y="225425"/>
                  <a:pt x="514350" y="238125"/>
                </a:cubicBezTo>
                <a:cubicBezTo>
                  <a:pt x="541261" y="318857"/>
                  <a:pt x="495417" y="192302"/>
                  <a:pt x="561975" y="314325"/>
                </a:cubicBezTo>
                <a:cubicBezTo>
                  <a:pt x="571591" y="331954"/>
                  <a:pt x="569886" y="354767"/>
                  <a:pt x="581025" y="371475"/>
                </a:cubicBezTo>
                <a:lnTo>
                  <a:pt x="600075" y="400050"/>
                </a:lnTo>
                <a:cubicBezTo>
                  <a:pt x="619899" y="479344"/>
                  <a:pt x="595761" y="400946"/>
                  <a:pt x="628650" y="466725"/>
                </a:cubicBezTo>
                <a:cubicBezTo>
                  <a:pt x="633140" y="475705"/>
                  <a:pt x="634220" y="486072"/>
                  <a:pt x="638175" y="495300"/>
                </a:cubicBezTo>
                <a:cubicBezTo>
                  <a:pt x="643768" y="508351"/>
                  <a:pt x="651632" y="520349"/>
                  <a:pt x="657225" y="533400"/>
                </a:cubicBezTo>
                <a:cubicBezTo>
                  <a:pt x="665424" y="552531"/>
                  <a:pt x="671442" y="580741"/>
                  <a:pt x="676275" y="600075"/>
                </a:cubicBezTo>
                <a:cubicBezTo>
                  <a:pt x="674800" y="603517"/>
                  <a:pt x="639316" y="689918"/>
                  <a:pt x="628650" y="704850"/>
                </a:cubicBezTo>
                <a:cubicBezTo>
                  <a:pt x="620820" y="715811"/>
                  <a:pt x="609600" y="723900"/>
                  <a:pt x="600075" y="733425"/>
                </a:cubicBezTo>
                <a:cubicBezTo>
                  <a:pt x="578556" y="797983"/>
                  <a:pt x="608594" y="722066"/>
                  <a:pt x="542925" y="809625"/>
                </a:cubicBezTo>
                <a:cubicBezTo>
                  <a:pt x="536901" y="817657"/>
                  <a:pt x="538721" y="829686"/>
                  <a:pt x="533400" y="838200"/>
                </a:cubicBezTo>
                <a:cubicBezTo>
                  <a:pt x="522625" y="855440"/>
                  <a:pt x="507498" y="869561"/>
                  <a:pt x="495300" y="885825"/>
                </a:cubicBezTo>
                <a:cubicBezTo>
                  <a:pt x="488431" y="894983"/>
                  <a:pt x="482600" y="904875"/>
                  <a:pt x="476250" y="914400"/>
                </a:cubicBezTo>
                <a:cubicBezTo>
                  <a:pt x="456105" y="994981"/>
                  <a:pt x="483548" y="912978"/>
                  <a:pt x="438150" y="981075"/>
                </a:cubicBezTo>
                <a:cubicBezTo>
                  <a:pt x="430559" y="992462"/>
                  <a:pt x="423141" y="1038512"/>
                  <a:pt x="419100" y="1047750"/>
                </a:cubicBezTo>
                <a:cubicBezTo>
                  <a:pt x="402026" y="1086776"/>
                  <a:pt x="383084" y="1125065"/>
                  <a:pt x="361950" y="1162050"/>
                </a:cubicBezTo>
                <a:cubicBezTo>
                  <a:pt x="349250" y="1184275"/>
                  <a:pt x="337020" y="1206775"/>
                  <a:pt x="323850" y="1228725"/>
                </a:cubicBezTo>
                <a:cubicBezTo>
                  <a:pt x="317960" y="1238541"/>
                  <a:pt x="310480" y="1247361"/>
                  <a:pt x="304800" y="1257300"/>
                </a:cubicBezTo>
                <a:cubicBezTo>
                  <a:pt x="297755" y="1269628"/>
                  <a:pt x="291343" y="1282349"/>
                  <a:pt x="285750" y="1295400"/>
                </a:cubicBezTo>
                <a:cubicBezTo>
                  <a:pt x="281795" y="1304628"/>
                  <a:pt x="281101" y="1315198"/>
                  <a:pt x="276225" y="1323975"/>
                </a:cubicBezTo>
                <a:cubicBezTo>
                  <a:pt x="265106" y="1343989"/>
                  <a:pt x="245365" y="1359405"/>
                  <a:pt x="238125" y="1381125"/>
                </a:cubicBezTo>
                <a:cubicBezTo>
                  <a:pt x="234950" y="1390650"/>
                  <a:pt x="233090" y="1400720"/>
                  <a:pt x="228600" y="1409700"/>
                </a:cubicBezTo>
                <a:cubicBezTo>
                  <a:pt x="212078" y="1442744"/>
                  <a:pt x="160562" y="1489990"/>
                  <a:pt x="152400" y="1514475"/>
                </a:cubicBezTo>
                <a:lnTo>
                  <a:pt x="142875" y="154305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Callout: Line with Accent Bar 14">
            <a:extLst>
              <a:ext uri="{FF2B5EF4-FFF2-40B4-BE49-F238E27FC236}">
                <a16:creationId xmlns:a16="http://schemas.microsoft.com/office/drawing/2014/main" id="{3117120F-FD81-063A-7DD9-2C17F9214E42}"/>
              </a:ext>
            </a:extLst>
          </p:cNvPr>
          <p:cNvSpPr/>
          <p:nvPr/>
        </p:nvSpPr>
        <p:spPr>
          <a:xfrm>
            <a:off x="10896600" y="4116386"/>
            <a:ext cx="1295400" cy="1217613"/>
          </a:xfrm>
          <a:prstGeom prst="accentCallout1">
            <a:avLst>
              <a:gd name="adj1" fmla="val 18750"/>
              <a:gd name="adj2" fmla="val -8333"/>
              <a:gd name="adj3" fmla="val -18150"/>
              <a:gd name="adj4" fmla="val -72394"/>
            </a:avLst>
          </a:prstGeom>
          <a:solidFill>
            <a:schemeClr val="accent1">
              <a:lumMod val="5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600" dirty="0"/>
              <a:t>Game </a:t>
            </a:r>
            <a:r>
              <a:rPr lang="tr-TR" sz="1600" dirty="0" err="1"/>
              <a:t>will</a:t>
            </a:r>
            <a:r>
              <a:rPr lang="tr-TR" sz="1600" dirty="0"/>
              <a:t> be </a:t>
            </a:r>
            <a:r>
              <a:rPr lang="tr-TR" sz="1600" dirty="0" err="1"/>
              <a:t>played</a:t>
            </a:r>
            <a:r>
              <a:rPr lang="tr-TR" sz="1600" dirty="0"/>
              <a:t> </a:t>
            </a:r>
            <a:r>
              <a:rPr lang="tr-TR" sz="1600" dirty="0" err="1"/>
              <a:t>out</a:t>
            </a:r>
            <a:r>
              <a:rPr lang="tr-TR" sz="1600" dirty="0"/>
              <a:t> </a:t>
            </a:r>
            <a:r>
              <a:rPr lang="tr-TR" sz="1600" dirty="0" err="1"/>
              <a:t>by</a:t>
            </a:r>
            <a:r>
              <a:rPr lang="tr-TR" sz="1600" dirty="0"/>
              <a:t> </a:t>
            </a:r>
            <a:r>
              <a:rPr lang="tr-TR" sz="1600" dirty="0" err="1"/>
              <a:t>following</a:t>
            </a:r>
            <a:r>
              <a:rPr lang="tr-TR" sz="1600" dirty="0"/>
              <a:t> </a:t>
            </a:r>
            <a:r>
              <a:rPr lang="tr-TR" sz="1600" dirty="0" err="1"/>
              <a:t>these</a:t>
            </a:r>
            <a:r>
              <a:rPr lang="tr-TR" sz="1600" dirty="0"/>
              <a:t> </a:t>
            </a:r>
            <a:r>
              <a:rPr lang="tr-TR" sz="1600" dirty="0" err="1"/>
              <a:t>states</a:t>
            </a:r>
            <a:endParaRPr lang="tr-TR"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675A-F44F-C826-2FF1-DE1E408BCD43}"/>
              </a:ext>
            </a:extLst>
          </p:cNvPr>
          <p:cNvSpPr>
            <a:spLocks noGrp="1"/>
          </p:cNvSpPr>
          <p:nvPr>
            <p:ph type="title"/>
          </p:nvPr>
        </p:nvSpPr>
        <p:spPr/>
        <p:txBody>
          <a:bodyPr/>
          <a:lstStyle/>
          <a:p>
            <a:endParaRPr lang="en-TR" dirty="0"/>
          </a:p>
        </p:txBody>
      </p:sp>
      <p:sp>
        <p:nvSpPr>
          <p:cNvPr id="3" name="Content Placeholder 2">
            <a:extLst>
              <a:ext uri="{FF2B5EF4-FFF2-40B4-BE49-F238E27FC236}">
                <a16:creationId xmlns:a16="http://schemas.microsoft.com/office/drawing/2014/main" id="{CBE9F37F-B23B-42DC-25DB-A9BAEA08377E}"/>
              </a:ext>
            </a:extLst>
          </p:cNvPr>
          <p:cNvSpPr>
            <a:spLocks noGrp="1"/>
          </p:cNvSpPr>
          <p:nvPr>
            <p:ph idx="1"/>
          </p:nvPr>
        </p:nvSpPr>
        <p:spPr>
          <a:xfrm>
            <a:off x="406400" y="1397001"/>
            <a:ext cx="11379200" cy="736599"/>
          </a:xfrm>
        </p:spPr>
        <p:txBody>
          <a:bodyPr/>
          <a:lstStyle/>
          <a:p>
            <a:endParaRPr lang="en-TR"/>
          </a:p>
        </p:txBody>
      </p:sp>
      <p:sp>
        <p:nvSpPr>
          <p:cNvPr id="4" name="Slide Number Placeholder 3">
            <a:extLst>
              <a:ext uri="{FF2B5EF4-FFF2-40B4-BE49-F238E27FC236}">
                <a16:creationId xmlns:a16="http://schemas.microsoft.com/office/drawing/2014/main" id="{1798E762-E24B-6B4A-31AC-7F43A20592DA}"/>
              </a:ext>
            </a:extLst>
          </p:cNvPr>
          <p:cNvSpPr>
            <a:spLocks noGrp="1"/>
          </p:cNvSpPr>
          <p:nvPr>
            <p:ph type="sldNum" sz="quarter" idx="12"/>
          </p:nvPr>
        </p:nvSpPr>
        <p:spPr/>
        <p:txBody>
          <a:bodyPr/>
          <a:lstStyle/>
          <a:p>
            <a:pPr>
              <a:defRPr/>
            </a:pPr>
            <a:fld id="{8E81798C-0F99-461B-869F-8FC2E08F7ABC}" type="slidenum">
              <a:rPr lang="en-US" smtClean="0"/>
              <a:pPr>
                <a:defRPr/>
              </a:pPr>
              <a:t>17</a:t>
            </a:fld>
            <a:endParaRPr lang="en-US" dirty="0"/>
          </a:p>
        </p:txBody>
      </p:sp>
      <p:grpSp>
        <p:nvGrpSpPr>
          <p:cNvPr id="7" name="Group 6">
            <a:extLst>
              <a:ext uri="{FF2B5EF4-FFF2-40B4-BE49-F238E27FC236}">
                <a16:creationId xmlns:a16="http://schemas.microsoft.com/office/drawing/2014/main" id="{D11EF7F5-F65B-B32D-B198-67933DA91BDA}"/>
              </a:ext>
            </a:extLst>
          </p:cNvPr>
          <p:cNvGrpSpPr/>
          <p:nvPr/>
        </p:nvGrpSpPr>
        <p:grpSpPr>
          <a:xfrm>
            <a:off x="6873552" y="6583824"/>
            <a:ext cx="360" cy="360"/>
            <a:chOff x="6873552" y="6583824"/>
            <a:chExt cx="360" cy="36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0A887CC4-D2D3-E4E9-209D-124D7604AB86}"/>
                    </a:ext>
                  </a:extLst>
                </p14:cNvPr>
                <p14:cNvContentPartPr/>
                <p14:nvPr/>
              </p14:nvContentPartPr>
              <p14:xfrm>
                <a:off x="6873552" y="6583824"/>
                <a:ext cx="360" cy="360"/>
              </p14:xfrm>
            </p:contentPart>
          </mc:Choice>
          <mc:Fallback xmlns="">
            <p:pic>
              <p:nvPicPr>
                <p:cNvPr id="5" name="Ink 4">
                  <a:extLst>
                    <a:ext uri="{FF2B5EF4-FFF2-40B4-BE49-F238E27FC236}">
                      <a16:creationId xmlns:a16="http://schemas.microsoft.com/office/drawing/2014/main" id="{0A887CC4-D2D3-E4E9-209D-124D7604AB86}"/>
                    </a:ext>
                  </a:extLst>
                </p:cNvPr>
                <p:cNvPicPr/>
                <p:nvPr/>
              </p:nvPicPr>
              <p:blipFill>
                <a:blip r:embed="rId3"/>
                <a:stretch>
                  <a:fillRect/>
                </a:stretch>
              </p:blipFill>
              <p:spPr>
                <a:xfrm>
                  <a:off x="6864552" y="65748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A84C68D-C8AB-1A74-BAB4-22DC81B920FB}"/>
                    </a:ext>
                  </a:extLst>
                </p14:cNvPr>
                <p14:cNvContentPartPr/>
                <p14:nvPr/>
              </p14:nvContentPartPr>
              <p14:xfrm>
                <a:off x="6873552" y="6583824"/>
                <a:ext cx="360" cy="360"/>
              </p14:xfrm>
            </p:contentPart>
          </mc:Choice>
          <mc:Fallback xmlns="">
            <p:pic>
              <p:nvPicPr>
                <p:cNvPr id="6" name="Ink 5">
                  <a:extLst>
                    <a:ext uri="{FF2B5EF4-FFF2-40B4-BE49-F238E27FC236}">
                      <a16:creationId xmlns:a16="http://schemas.microsoft.com/office/drawing/2014/main" id="{4A84C68D-C8AB-1A74-BAB4-22DC81B920FB}"/>
                    </a:ext>
                  </a:extLst>
                </p:cNvPr>
                <p:cNvPicPr/>
                <p:nvPr/>
              </p:nvPicPr>
              <p:blipFill>
                <a:blip r:embed="rId3"/>
                <a:stretch>
                  <a:fillRect/>
                </a:stretch>
              </p:blipFill>
              <p:spPr>
                <a:xfrm>
                  <a:off x="6864552" y="6574824"/>
                  <a:ext cx="18000" cy="18000"/>
                </a:xfrm>
                <a:prstGeom prst="rect">
                  <a:avLst/>
                </a:prstGeom>
              </p:spPr>
            </p:pic>
          </mc:Fallback>
        </mc:AlternateContent>
      </p:grpSp>
      <p:pic>
        <p:nvPicPr>
          <p:cNvPr id="9" name="Picture 8">
            <a:extLst>
              <a:ext uri="{FF2B5EF4-FFF2-40B4-BE49-F238E27FC236}">
                <a16:creationId xmlns:a16="http://schemas.microsoft.com/office/drawing/2014/main" id="{B4DAAA8F-F775-29F2-06F0-D3AED624C811}"/>
              </a:ext>
            </a:extLst>
          </p:cNvPr>
          <p:cNvPicPr>
            <a:picLocks noChangeAspect="1"/>
          </p:cNvPicPr>
          <p:nvPr/>
        </p:nvPicPr>
        <p:blipFill>
          <a:blip r:embed="rId5"/>
          <a:stretch>
            <a:fillRect/>
          </a:stretch>
        </p:blipFill>
        <p:spPr>
          <a:xfrm>
            <a:off x="306600" y="279400"/>
            <a:ext cx="11601752" cy="2235200"/>
          </a:xfrm>
          <a:prstGeom prst="rect">
            <a:avLst/>
          </a:prstGeom>
        </p:spPr>
      </p:pic>
      <p:pic>
        <p:nvPicPr>
          <p:cNvPr id="11" name="Picture 10">
            <a:extLst>
              <a:ext uri="{FF2B5EF4-FFF2-40B4-BE49-F238E27FC236}">
                <a16:creationId xmlns:a16="http://schemas.microsoft.com/office/drawing/2014/main" id="{42C9BEB6-A40A-31D6-071B-2781B70A3077}"/>
              </a:ext>
            </a:extLst>
          </p:cNvPr>
          <p:cNvPicPr>
            <a:picLocks noChangeAspect="1"/>
          </p:cNvPicPr>
          <p:nvPr/>
        </p:nvPicPr>
        <p:blipFill>
          <a:blip r:embed="rId6"/>
          <a:stretch>
            <a:fillRect/>
          </a:stretch>
        </p:blipFill>
        <p:spPr>
          <a:xfrm>
            <a:off x="533400" y="2761019"/>
            <a:ext cx="11374232" cy="3767847"/>
          </a:xfrm>
          <a:prstGeom prst="rect">
            <a:avLst/>
          </a:prstGeom>
        </p:spPr>
      </p:pic>
    </p:spTree>
    <p:extLst>
      <p:ext uri="{BB962C8B-B14F-4D97-AF65-F5344CB8AC3E}">
        <p14:creationId xmlns:p14="http://schemas.microsoft.com/office/powerpoint/2010/main" val="211926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
        <p:nvSpPr>
          <p:cNvPr id="2" name="Callout: Line with Accent Bar 1">
            <a:extLst>
              <a:ext uri="{FF2B5EF4-FFF2-40B4-BE49-F238E27FC236}">
                <a16:creationId xmlns:a16="http://schemas.microsoft.com/office/drawing/2014/main" id="{E0CDFA20-A6FA-682B-275A-79D266899FCE}"/>
              </a:ext>
            </a:extLst>
          </p:cNvPr>
          <p:cNvSpPr/>
          <p:nvPr/>
        </p:nvSpPr>
        <p:spPr>
          <a:xfrm>
            <a:off x="10515600" y="1905000"/>
            <a:ext cx="1219200" cy="1143000"/>
          </a:xfrm>
          <a:prstGeom prst="accentCallout1">
            <a:avLst>
              <a:gd name="adj1" fmla="val 18750"/>
              <a:gd name="adj2" fmla="val -8333"/>
              <a:gd name="adj3" fmla="val 22222"/>
              <a:gd name="adj4" fmla="val -83125"/>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Base Case </a:t>
            </a:r>
            <a:r>
              <a:rPr lang="tr-TR" dirty="0" err="1"/>
              <a:t>for</a:t>
            </a:r>
            <a:r>
              <a:rPr lang="tr-TR" dirty="0"/>
              <a:t> </a:t>
            </a:r>
            <a:r>
              <a:rPr lang="tr-TR" dirty="0" err="1"/>
              <a:t>recursion</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normAutofit fontScale="92500" lnSpcReduction="10000"/>
          </a:bodyPr>
          <a:lstStyle/>
          <a:p>
            <a:pPr eaLnBrk="1" hangingPunct="1">
              <a:lnSpc>
                <a:spcPct val="80000"/>
              </a:lnSpc>
            </a:pPr>
            <a:r>
              <a:rPr lang="en-US" sz="1900" b="1" dirty="0"/>
              <a:t>Checkers:</a:t>
            </a:r>
            <a:r>
              <a:rPr lang="en-US" sz="1900" dirty="0"/>
              <a:t> 1950: First computer player.  1994: First </a:t>
            </a:r>
            <a:r>
              <a:rPr lang="en-US" sz="1900" dirty="0">
                <a:solidFill>
                  <a:srgbClr val="FF0000"/>
                </a:solidFill>
              </a:rPr>
              <a:t>computer champion</a:t>
            </a:r>
            <a:r>
              <a:rPr lang="en-US" sz="1900" dirty="0"/>
              <a:t>: Chinook ended 40-year-reign of </a:t>
            </a:r>
            <a:r>
              <a:rPr lang="en-US" sz="1900" dirty="0">
                <a:solidFill>
                  <a:srgbClr val="FF0000"/>
                </a:solidFill>
              </a:rPr>
              <a:t>human champion </a:t>
            </a:r>
            <a:r>
              <a:rPr lang="en-US" sz="1900" dirty="0"/>
              <a:t>Marion Tinsley using complete 8-piece endgame. 2007: Checkers solved!</a:t>
            </a:r>
            <a:br>
              <a:rPr lang="en-US" sz="1900" dirty="0"/>
            </a:br>
            <a:r>
              <a:rPr lang="en-US" sz="1900" dirty="0">
                <a:hlinkClick r:id="rId3"/>
              </a:rPr>
              <a:t>https://en.wikipedia.org/wiki/Checkers</a:t>
            </a:r>
            <a:r>
              <a:rPr lang="en-US" sz="1900" dirty="0"/>
              <a:t> </a:t>
            </a:r>
            <a:br>
              <a:rPr lang="en-US" sz="1900" dirty="0"/>
            </a:br>
            <a:r>
              <a:rPr lang="en-US" sz="1900" dirty="0"/>
              <a:t>- Solved means you can force to win or draw if you play optimally.</a:t>
            </a:r>
          </a:p>
          <a:p>
            <a:pPr eaLnBrk="1" hangingPunct="1">
              <a:lnSpc>
                <a:spcPct val="80000"/>
              </a:lnSpc>
            </a:pPr>
            <a:endParaRPr lang="en-US" sz="1600" b="1" dirty="0"/>
          </a:p>
          <a:p>
            <a:pPr>
              <a:lnSpc>
                <a:spcPct val="80000"/>
              </a:lnSpc>
            </a:pPr>
            <a:r>
              <a:rPr lang="en-US" sz="1900" b="1" dirty="0"/>
              <a:t>Chess:</a:t>
            </a:r>
            <a:r>
              <a:rPr lang="en-US" sz="1900" dirty="0"/>
              <a:t> 1997: Deep Blue </a:t>
            </a:r>
            <a:r>
              <a:rPr lang="en-US" sz="1900" dirty="0">
                <a:solidFill>
                  <a:srgbClr val="FF0000"/>
                </a:solidFill>
              </a:rPr>
              <a:t>defeats human champion </a:t>
            </a:r>
            <a:r>
              <a:rPr lang="en-US" sz="1900" dirty="0"/>
              <a:t>Gary Kasparov in a six-game match.  Deep Blue examined </a:t>
            </a:r>
            <a:r>
              <a:rPr lang="en-US" sz="1900" dirty="0">
                <a:solidFill>
                  <a:srgbClr val="FF0000"/>
                </a:solidFill>
              </a:rPr>
              <a:t>200M positions </a:t>
            </a:r>
            <a:r>
              <a:rPr lang="en-US" sz="1900" dirty="0"/>
              <a:t>per second, used very sophisticated evaluation and undisclosed methods for extending some lines of search up to 40 ply.  Current programs are even better, if less historic.</a:t>
            </a:r>
            <a:br>
              <a:rPr lang="en-US" sz="1900" dirty="0"/>
            </a:br>
            <a:r>
              <a:rPr lang="en-US" sz="1900" dirty="0">
                <a:hlinkClick r:id="rId4"/>
              </a:rPr>
              <a:t>https://en.wikipedia.org/wiki/Chess</a:t>
            </a:r>
            <a:r>
              <a:rPr lang="en-US" sz="1900" dirty="0"/>
              <a:t> </a:t>
            </a:r>
            <a:br>
              <a:rPr lang="en-US" sz="1900" dirty="0"/>
            </a:br>
            <a:endParaRPr lang="en-US" sz="1900" dirty="0"/>
          </a:p>
          <a:p>
            <a:pPr eaLnBrk="1" hangingPunct="1">
              <a:lnSpc>
                <a:spcPct val="80000"/>
              </a:lnSpc>
            </a:pPr>
            <a:endParaRPr lang="en-US" sz="1600" b="1" dirty="0"/>
          </a:p>
          <a:p>
            <a:pPr>
              <a:lnSpc>
                <a:spcPct val="80000"/>
              </a:lnSpc>
            </a:pPr>
            <a:r>
              <a:rPr lang="en-US" sz="1900" b="1" dirty="0"/>
              <a:t>Go:</a:t>
            </a:r>
            <a:r>
              <a:rPr lang="en-US" sz="1900" dirty="0"/>
              <a:t> Human champions are now starting to be challenged by machines. In go, b &gt; 300!  Classic programs use pattern knowledge bases, but big recent advances use Monte Carlo (randomized) expansion methods.</a:t>
            </a:r>
            <a:br>
              <a:rPr lang="en-US" sz="1900" dirty="0"/>
            </a:br>
            <a:r>
              <a:rPr lang="en-US" sz="1900" dirty="0">
                <a:hlinkClick r:id="rId5"/>
              </a:rPr>
              <a:t>https://en.wikipedia.org/wiki/Go_(game)</a:t>
            </a:r>
            <a:r>
              <a:rPr lang="en-US" sz="1900" dirty="0"/>
              <a:t> </a:t>
            </a:r>
            <a:br>
              <a:rPr lang="en-US" sz="1900" dirty="0"/>
            </a:br>
            <a:endParaRPr lang="en-US" sz="1900" dirty="0"/>
          </a:p>
          <a:p>
            <a:pPr eaLnBrk="1" hangingPunct="1">
              <a:lnSpc>
                <a:spcPct val="80000"/>
              </a:lnSpc>
            </a:pPr>
            <a:endParaRPr lang="en-US" sz="1600" b="1" dirty="0"/>
          </a:p>
          <a:p>
            <a:pPr eaLnBrk="1" hangingPunct="1">
              <a:lnSpc>
                <a:spcPct val="80000"/>
              </a:lnSpc>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a:extLst>
              <a:ext uri="{FF2B5EF4-FFF2-40B4-BE49-F238E27FC236}">
                <a16:creationId xmlns:a16="http://schemas.microsoft.com/office/drawing/2014/main" id="{D968A744-0F1C-ED87-8A1E-5E1A1E52D012}"/>
              </a:ext>
            </a:extLst>
          </p:cNvPr>
          <p:cNvSpPr txBox="1"/>
          <p:nvPr/>
        </p:nvSpPr>
        <p:spPr>
          <a:xfrm>
            <a:off x="2133600" y="3460750"/>
            <a:ext cx="312906" cy="369332"/>
          </a:xfrm>
          <a:prstGeom prst="rect">
            <a:avLst/>
          </a:prstGeom>
          <a:noFill/>
        </p:spPr>
        <p:txBody>
          <a:bodyPr wrap="none" rtlCol="0">
            <a:spAutoFit/>
          </a:bodyPr>
          <a:lstStyle/>
          <a:p>
            <a:r>
              <a:rPr lang="en-TR" dirty="0"/>
              <a:t>3</a:t>
            </a:r>
          </a:p>
        </p:txBody>
      </p:sp>
      <p:sp>
        <p:nvSpPr>
          <p:cNvPr id="14" name="TextBox 13">
            <a:extLst>
              <a:ext uri="{FF2B5EF4-FFF2-40B4-BE49-F238E27FC236}">
                <a16:creationId xmlns:a16="http://schemas.microsoft.com/office/drawing/2014/main" id="{0706FAD3-2B97-F7D6-963C-FC40C72EDCDB}"/>
              </a:ext>
            </a:extLst>
          </p:cNvPr>
          <p:cNvSpPr txBox="1"/>
          <p:nvPr/>
        </p:nvSpPr>
        <p:spPr>
          <a:xfrm>
            <a:off x="5222359" y="3494642"/>
            <a:ext cx="312906" cy="369332"/>
          </a:xfrm>
          <a:prstGeom prst="rect">
            <a:avLst/>
          </a:prstGeom>
          <a:noFill/>
        </p:spPr>
        <p:txBody>
          <a:bodyPr wrap="none" rtlCol="0">
            <a:spAutoFit/>
          </a:bodyPr>
          <a:lstStyle/>
          <a:p>
            <a:r>
              <a:rPr lang="en-TR" dirty="0"/>
              <a:t>2</a:t>
            </a:r>
          </a:p>
        </p:txBody>
      </p:sp>
      <p:sp>
        <p:nvSpPr>
          <p:cNvPr id="15" name="TextBox 14">
            <a:extLst>
              <a:ext uri="{FF2B5EF4-FFF2-40B4-BE49-F238E27FC236}">
                <a16:creationId xmlns:a16="http://schemas.microsoft.com/office/drawing/2014/main" id="{B53DC499-FF66-3CDD-953C-2D512BE1F548}"/>
              </a:ext>
            </a:extLst>
          </p:cNvPr>
          <p:cNvSpPr txBox="1"/>
          <p:nvPr/>
        </p:nvSpPr>
        <p:spPr>
          <a:xfrm>
            <a:off x="8229600" y="3597278"/>
            <a:ext cx="312906" cy="369332"/>
          </a:xfrm>
          <a:prstGeom prst="rect">
            <a:avLst/>
          </a:prstGeom>
          <a:noFill/>
        </p:spPr>
        <p:txBody>
          <a:bodyPr wrap="none" rtlCol="0">
            <a:spAutoFit/>
          </a:bodyPr>
          <a:lstStyle/>
          <a:p>
            <a:r>
              <a:rPr lang="en-TR" dirty="0"/>
              <a:t>2</a:t>
            </a:r>
          </a:p>
        </p:txBody>
      </p:sp>
      <p:sp>
        <p:nvSpPr>
          <p:cNvPr id="16" name="TextBox 15">
            <a:extLst>
              <a:ext uri="{FF2B5EF4-FFF2-40B4-BE49-F238E27FC236}">
                <a16:creationId xmlns:a16="http://schemas.microsoft.com/office/drawing/2014/main" id="{A20FEA7E-0C19-2925-5182-89E881093FB5}"/>
              </a:ext>
            </a:extLst>
          </p:cNvPr>
          <p:cNvSpPr txBox="1"/>
          <p:nvPr/>
        </p:nvSpPr>
        <p:spPr>
          <a:xfrm>
            <a:off x="381000" y="3597278"/>
            <a:ext cx="1390124" cy="369332"/>
          </a:xfrm>
          <a:prstGeom prst="rect">
            <a:avLst/>
          </a:prstGeom>
          <a:noFill/>
        </p:spPr>
        <p:txBody>
          <a:bodyPr wrap="none" rtlCol="0">
            <a:spAutoFit/>
          </a:bodyPr>
          <a:lstStyle/>
          <a:p>
            <a:r>
              <a:rPr lang="en-TR" dirty="0"/>
              <a:t>MİNIMIZER</a:t>
            </a:r>
          </a:p>
        </p:txBody>
      </p:sp>
      <p:sp>
        <p:nvSpPr>
          <p:cNvPr id="17" name="TextBox 16">
            <a:extLst>
              <a:ext uri="{FF2B5EF4-FFF2-40B4-BE49-F238E27FC236}">
                <a16:creationId xmlns:a16="http://schemas.microsoft.com/office/drawing/2014/main" id="{006A4C39-C845-E53C-1303-FF4BC87C0E00}"/>
              </a:ext>
            </a:extLst>
          </p:cNvPr>
          <p:cNvSpPr txBox="1"/>
          <p:nvPr/>
        </p:nvSpPr>
        <p:spPr>
          <a:xfrm>
            <a:off x="381000" y="2362200"/>
            <a:ext cx="1467068" cy="369332"/>
          </a:xfrm>
          <a:prstGeom prst="rect">
            <a:avLst/>
          </a:prstGeom>
          <a:noFill/>
        </p:spPr>
        <p:txBody>
          <a:bodyPr wrap="none" rtlCol="0">
            <a:spAutoFit/>
          </a:bodyPr>
          <a:lstStyle/>
          <a:p>
            <a:r>
              <a:rPr lang="en-TR" dirty="0"/>
              <a:t>MAXIMIZER</a:t>
            </a:r>
          </a:p>
        </p:txBody>
      </p:sp>
      <p:sp>
        <p:nvSpPr>
          <p:cNvPr id="18" name="TextBox 17">
            <a:extLst>
              <a:ext uri="{FF2B5EF4-FFF2-40B4-BE49-F238E27FC236}">
                <a16:creationId xmlns:a16="http://schemas.microsoft.com/office/drawing/2014/main" id="{3B15A669-078F-4602-B127-E80DEBC0A05E}"/>
              </a:ext>
            </a:extLst>
          </p:cNvPr>
          <p:cNvSpPr txBox="1"/>
          <p:nvPr/>
        </p:nvSpPr>
        <p:spPr>
          <a:xfrm>
            <a:off x="4673600" y="2057400"/>
            <a:ext cx="312906" cy="369332"/>
          </a:xfrm>
          <a:prstGeom prst="rect">
            <a:avLst/>
          </a:prstGeom>
          <a:noFill/>
        </p:spPr>
        <p:txBody>
          <a:bodyPr wrap="none" rtlCol="0">
            <a:spAutoFit/>
          </a:bodyPr>
          <a:lstStyle/>
          <a:p>
            <a:r>
              <a:rPr lang="en-TR" dirty="0"/>
              <a:t>3</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F7F9795B-2B8E-0CC8-5F69-1006C1269EAC}"/>
                  </a:ext>
                </a:extLst>
              </p14:cNvPr>
              <p14:cNvContentPartPr/>
              <p14:nvPr/>
            </p14:nvContentPartPr>
            <p14:xfrm>
              <a:off x="1540512" y="2358864"/>
              <a:ext cx="3869280" cy="2055240"/>
            </p14:xfrm>
          </p:contentPart>
        </mc:Choice>
        <mc:Fallback xmlns="">
          <p:pic>
            <p:nvPicPr>
              <p:cNvPr id="19" name="Ink 18">
                <a:extLst>
                  <a:ext uri="{FF2B5EF4-FFF2-40B4-BE49-F238E27FC236}">
                    <a16:creationId xmlns:a16="http://schemas.microsoft.com/office/drawing/2014/main" id="{F7F9795B-2B8E-0CC8-5F69-1006C1269EAC}"/>
                  </a:ext>
                </a:extLst>
              </p:cNvPr>
              <p:cNvPicPr/>
              <p:nvPr/>
            </p:nvPicPr>
            <p:blipFill>
              <a:blip r:embed="rId4"/>
              <a:stretch>
                <a:fillRect/>
              </a:stretch>
            </p:blipFill>
            <p:spPr>
              <a:xfrm>
                <a:off x="1531872" y="2349864"/>
                <a:ext cx="3886920" cy="2072880"/>
              </a:xfrm>
              <a:prstGeom prst="rect">
                <a:avLst/>
              </a:prstGeom>
            </p:spPr>
          </p:pic>
        </mc:Fallback>
      </mc:AlternateContent>
      <p:grpSp>
        <p:nvGrpSpPr>
          <p:cNvPr id="23" name="Group 22">
            <a:extLst>
              <a:ext uri="{FF2B5EF4-FFF2-40B4-BE49-F238E27FC236}">
                <a16:creationId xmlns:a16="http://schemas.microsoft.com/office/drawing/2014/main" id="{FF8332C7-42AD-7234-9FA1-B2ECD3CCE847}"/>
              </a:ext>
            </a:extLst>
          </p:cNvPr>
          <p:cNvGrpSpPr/>
          <p:nvPr/>
        </p:nvGrpSpPr>
        <p:grpSpPr>
          <a:xfrm>
            <a:off x="951552" y="5541264"/>
            <a:ext cx="360" cy="360"/>
            <a:chOff x="951552" y="5541264"/>
            <a:chExt cx="360" cy="360"/>
          </a:xfrm>
        </p:grpSpPr>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7CD0AF3A-E2DF-28ED-35A5-1CDF2C32865A}"/>
                    </a:ext>
                  </a:extLst>
                </p14:cNvPr>
                <p14:cNvContentPartPr/>
                <p14:nvPr/>
              </p14:nvContentPartPr>
              <p14:xfrm>
                <a:off x="951552" y="5541264"/>
                <a:ext cx="360" cy="360"/>
              </p14:xfrm>
            </p:contentPart>
          </mc:Choice>
          <mc:Fallback xmlns="">
            <p:pic>
              <p:nvPicPr>
                <p:cNvPr id="20" name="Ink 19">
                  <a:extLst>
                    <a:ext uri="{FF2B5EF4-FFF2-40B4-BE49-F238E27FC236}">
                      <a16:creationId xmlns:a16="http://schemas.microsoft.com/office/drawing/2014/main" id="{7CD0AF3A-E2DF-28ED-35A5-1CDF2C32865A}"/>
                    </a:ext>
                  </a:extLst>
                </p:cNvPr>
                <p:cNvPicPr/>
                <p:nvPr/>
              </p:nvPicPr>
              <p:blipFill>
                <a:blip r:embed="rId6"/>
                <a:stretch>
                  <a:fillRect/>
                </a:stretch>
              </p:blipFill>
              <p:spPr>
                <a:xfrm>
                  <a:off x="942912" y="55326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B7636F43-663B-3C72-642E-15822915B9DC}"/>
                    </a:ext>
                  </a:extLst>
                </p14:cNvPr>
                <p14:cNvContentPartPr/>
                <p14:nvPr/>
              </p14:nvContentPartPr>
              <p14:xfrm>
                <a:off x="951552" y="5541264"/>
                <a:ext cx="360" cy="360"/>
              </p14:xfrm>
            </p:contentPart>
          </mc:Choice>
          <mc:Fallback xmlns="">
            <p:pic>
              <p:nvPicPr>
                <p:cNvPr id="21" name="Ink 20">
                  <a:extLst>
                    <a:ext uri="{FF2B5EF4-FFF2-40B4-BE49-F238E27FC236}">
                      <a16:creationId xmlns:a16="http://schemas.microsoft.com/office/drawing/2014/main" id="{B7636F43-663B-3C72-642E-15822915B9DC}"/>
                    </a:ext>
                  </a:extLst>
                </p:cNvPr>
                <p:cNvPicPr/>
                <p:nvPr/>
              </p:nvPicPr>
              <p:blipFill>
                <a:blip r:embed="rId6"/>
                <a:stretch>
                  <a:fillRect/>
                </a:stretch>
              </p:blipFill>
              <p:spPr>
                <a:xfrm>
                  <a:off x="942912" y="5532624"/>
                  <a:ext cx="18000" cy="18000"/>
                </a:xfrm>
                <a:prstGeom prst="rect">
                  <a:avLst/>
                </a:prstGeom>
              </p:spPr>
            </p:pic>
          </mc:Fallback>
        </mc:AlternateContent>
      </p:grpSp>
      <p:sp>
        <p:nvSpPr>
          <p:cNvPr id="25" name="Line Callout 1 24">
            <a:extLst>
              <a:ext uri="{FF2B5EF4-FFF2-40B4-BE49-F238E27FC236}">
                <a16:creationId xmlns:a16="http://schemas.microsoft.com/office/drawing/2014/main" id="{C22D96D8-6938-5F67-8AAE-B7135115B334}"/>
              </a:ext>
            </a:extLst>
          </p:cNvPr>
          <p:cNvSpPr/>
          <p:nvPr/>
        </p:nvSpPr>
        <p:spPr>
          <a:xfrm>
            <a:off x="209332" y="5541264"/>
            <a:ext cx="1467068" cy="935736"/>
          </a:xfrm>
          <a:prstGeom prst="borderCallout1">
            <a:avLst>
              <a:gd name="adj1" fmla="val -6268"/>
              <a:gd name="adj2" fmla="val 40133"/>
              <a:gd name="adj3" fmla="val -106587"/>
              <a:gd name="adj4" fmla="val 801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Solution Path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35200" y="5018327"/>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
        <p:nvSpPr>
          <p:cNvPr id="2" name="TextBox 1">
            <a:extLst>
              <a:ext uri="{FF2B5EF4-FFF2-40B4-BE49-F238E27FC236}">
                <a16:creationId xmlns:a16="http://schemas.microsoft.com/office/drawing/2014/main" id="{B0C893AD-760F-2B1B-0DB1-BDEF7445699A}"/>
              </a:ext>
            </a:extLst>
          </p:cNvPr>
          <p:cNvSpPr txBox="1"/>
          <p:nvPr/>
        </p:nvSpPr>
        <p:spPr>
          <a:xfrm>
            <a:off x="5219700" y="2057400"/>
            <a:ext cx="441146" cy="369332"/>
          </a:xfrm>
          <a:prstGeom prst="rect">
            <a:avLst/>
          </a:prstGeom>
          <a:noFill/>
        </p:spPr>
        <p:txBody>
          <a:bodyPr wrap="none" rtlCol="0">
            <a:spAutoFit/>
          </a:bodyPr>
          <a:lstStyle/>
          <a:p>
            <a:r>
              <a:rPr lang="en-TR" dirty="0"/>
              <a:t>10</a:t>
            </a:r>
          </a:p>
        </p:txBody>
      </p:sp>
      <p:sp>
        <p:nvSpPr>
          <p:cNvPr id="3" name="TextBox 2">
            <a:extLst>
              <a:ext uri="{FF2B5EF4-FFF2-40B4-BE49-F238E27FC236}">
                <a16:creationId xmlns:a16="http://schemas.microsoft.com/office/drawing/2014/main" id="{F34BECC6-FA41-78AF-1F8B-AA942CA6A19B}"/>
              </a:ext>
            </a:extLst>
          </p:cNvPr>
          <p:cNvSpPr txBox="1"/>
          <p:nvPr/>
        </p:nvSpPr>
        <p:spPr>
          <a:xfrm>
            <a:off x="2073360" y="5570221"/>
            <a:ext cx="8191217" cy="369332"/>
          </a:xfrm>
          <a:prstGeom prst="rect">
            <a:avLst/>
          </a:prstGeom>
          <a:noFill/>
        </p:spPr>
        <p:txBody>
          <a:bodyPr wrap="none" rtlCol="0">
            <a:spAutoFit/>
          </a:bodyPr>
          <a:lstStyle/>
          <a:p>
            <a:r>
              <a:rPr lang="en-TR" dirty="0"/>
              <a:t>Player may </a:t>
            </a:r>
            <a:r>
              <a:rPr lang="en-US" dirty="0"/>
              <a:t>do </a:t>
            </a:r>
            <a:r>
              <a:rPr lang="en-TR" dirty="0"/>
              <a:t>mistakes. Not optimal, then select a different path stochastically.</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DCB639CA-4AB8-BB61-24AF-73A00EE63579}"/>
                  </a:ext>
                </a:extLst>
              </p14:cNvPr>
              <p14:cNvContentPartPr/>
              <p14:nvPr/>
            </p14:nvContentPartPr>
            <p14:xfrm>
              <a:off x="4288032" y="2490624"/>
              <a:ext cx="1004760" cy="1629360"/>
            </p14:xfrm>
          </p:contentPart>
        </mc:Choice>
        <mc:Fallback xmlns="">
          <p:pic>
            <p:nvPicPr>
              <p:cNvPr id="4" name="Ink 3">
                <a:extLst>
                  <a:ext uri="{FF2B5EF4-FFF2-40B4-BE49-F238E27FC236}">
                    <a16:creationId xmlns:a16="http://schemas.microsoft.com/office/drawing/2014/main" id="{DCB639CA-4AB8-BB61-24AF-73A00EE63579}"/>
                  </a:ext>
                </a:extLst>
              </p:cNvPr>
              <p:cNvPicPr/>
              <p:nvPr/>
            </p:nvPicPr>
            <p:blipFill>
              <a:blip r:embed="rId5"/>
              <a:stretch>
                <a:fillRect/>
              </a:stretch>
            </p:blipFill>
            <p:spPr>
              <a:xfrm>
                <a:off x="4279032" y="2481624"/>
                <a:ext cx="1022400" cy="1647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9707BD86-EC49-468A-5EB8-B48D7B49F139}"/>
                  </a:ext>
                </a:extLst>
              </p14:cNvPr>
              <p14:cNvContentPartPr/>
              <p14:nvPr/>
            </p14:nvContentPartPr>
            <p14:xfrm>
              <a:off x="7291152" y="2411784"/>
              <a:ext cx="612720" cy="1747080"/>
            </p14:xfrm>
          </p:contentPart>
        </mc:Choice>
        <mc:Fallback xmlns="">
          <p:pic>
            <p:nvPicPr>
              <p:cNvPr id="5" name="Ink 4">
                <a:extLst>
                  <a:ext uri="{FF2B5EF4-FFF2-40B4-BE49-F238E27FC236}">
                    <a16:creationId xmlns:a16="http://schemas.microsoft.com/office/drawing/2014/main" id="{9707BD86-EC49-468A-5EB8-B48D7B49F139}"/>
                  </a:ext>
                </a:extLst>
              </p:cNvPr>
              <p:cNvPicPr/>
              <p:nvPr/>
            </p:nvPicPr>
            <p:blipFill>
              <a:blip r:embed="rId7"/>
              <a:stretch>
                <a:fillRect/>
              </a:stretch>
            </p:blipFill>
            <p:spPr>
              <a:xfrm>
                <a:off x="7282512" y="2403144"/>
                <a:ext cx="630360" cy="1764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7FE22C60-52AD-DF10-95DA-8285F29E6117}"/>
                  </a:ext>
                </a:extLst>
              </p14:cNvPr>
              <p14:cNvContentPartPr/>
              <p14:nvPr/>
            </p14:nvContentPartPr>
            <p14:xfrm>
              <a:off x="1507392" y="4697424"/>
              <a:ext cx="360" cy="360"/>
            </p14:xfrm>
          </p:contentPart>
        </mc:Choice>
        <mc:Fallback xmlns="">
          <p:pic>
            <p:nvPicPr>
              <p:cNvPr id="6" name="Ink 5">
                <a:extLst>
                  <a:ext uri="{FF2B5EF4-FFF2-40B4-BE49-F238E27FC236}">
                    <a16:creationId xmlns:a16="http://schemas.microsoft.com/office/drawing/2014/main" id="{7FE22C60-52AD-DF10-95DA-8285F29E6117}"/>
                  </a:ext>
                </a:extLst>
              </p:cNvPr>
              <p:cNvPicPr/>
              <p:nvPr/>
            </p:nvPicPr>
            <p:blipFill>
              <a:blip r:embed="rId9"/>
              <a:stretch>
                <a:fillRect/>
              </a:stretch>
            </p:blipFill>
            <p:spPr>
              <a:xfrm>
                <a:off x="1498392" y="4688424"/>
                <a:ext cx="18000" cy="18000"/>
              </a:xfrm>
              <a:prstGeom prst="rect">
                <a:avLst/>
              </a:prstGeom>
            </p:spPr>
          </p:pic>
        </mc:Fallback>
      </mc:AlternateContent>
      <p:sp>
        <p:nvSpPr>
          <p:cNvPr id="7" name="Rectangular Callout 6">
            <a:extLst>
              <a:ext uri="{FF2B5EF4-FFF2-40B4-BE49-F238E27FC236}">
                <a16:creationId xmlns:a16="http://schemas.microsoft.com/office/drawing/2014/main" id="{2388D753-9CEF-20D7-FB38-CE13EDF869C3}"/>
              </a:ext>
            </a:extLst>
          </p:cNvPr>
          <p:cNvSpPr/>
          <p:nvPr/>
        </p:nvSpPr>
        <p:spPr>
          <a:xfrm>
            <a:off x="2135382" y="3964434"/>
            <a:ext cx="1371600" cy="612648"/>
          </a:xfrm>
          <a:prstGeom prst="wedgeRectCallout">
            <a:avLst>
              <a:gd name="adj1" fmla="val 107167"/>
              <a:gd name="adj2" fmla="val -77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Optimal</a:t>
            </a:r>
          </a:p>
          <a:p>
            <a:pPr algn="ctr"/>
            <a:r>
              <a:rPr lang="en-TR" dirty="0"/>
              <a:t>Path</a:t>
            </a:r>
          </a:p>
        </p:txBody>
      </p:sp>
      <p:sp>
        <p:nvSpPr>
          <p:cNvPr id="28" name="Rectangular Callout 27">
            <a:extLst>
              <a:ext uri="{FF2B5EF4-FFF2-40B4-BE49-F238E27FC236}">
                <a16:creationId xmlns:a16="http://schemas.microsoft.com/office/drawing/2014/main" id="{5A7E82C8-71A9-B8F7-E5C2-EDA9E33B6616}"/>
              </a:ext>
            </a:extLst>
          </p:cNvPr>
          <p:cNvSpPr/>
          <p:nvPr/>
        </p:nvSpPr>
        <p:spPr>
          <a:xfrm>
            <a:off x="8451324" y="3852540"/>
            <a:ext cx="1371600" cy="612648"/>
          </a:xfrm>
          <a:prstGeom prst="wedgeRectCallout">
            <a:avLst>
              <a:gd name="adj1" fmla="val -82166"/>
              <a:gd name="adj2" fmla="val -131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Not Optimal</a:t>
            </a:r>
          </a:p>
        </p:txBody>
      </p:sp>
      <p:sp>
        <p:nvSpPr>
          <p:cNvPr id="8" name="TextBox 7">
            <a:extLst>
              <a:ext uri="{FF2B5EF4-FFF2-40B4-BE49-F238E27FC236}">
                <a16:creationId xmlns:a16="http://schemas.microsoft.com/office/drawing/2014/main" id="{F2428FDE-1664-3B0C-0245-04384599823F}"/>
              </a:ext>
            </a:extLst>
          </p:cNvPr>
          <p:cNvSpPr txBox="1"/>
          <p:nvPr/>
        </p:nvSpPr>
        <p:spPr>
          <a:xfrm>
            <a:off x="775794" y="5953195"/>
            <a:ext cx="10837262" cy="646331"/>
          </a:xfrm>
          <a:prstGeom prst="rect">
            <a:avLst/>
          </a:prstGeom>
          <a:noFill/>
        </p:spPr>
        <p:txBody>
          <a:bodyPr wrap="none" rtlCol="0">
            <a:spAutoFit/>
          </a:bodyPr>
          <a:lstStyle/>
          <a:p>
            <a:r>
              <a:rPr lang="en-TR" dirty="0"/>
              <a:t>Demo 1: Min score by eaten by ghost in one step. (Minmax solution)</a:t>
            </a:r>
          </a:p>
          <a:p>
            <a:r>
              <a:rPr lang="en-TR" dirty="0"/>
              <a:t>Demo 2: Not smart, taking random actions and takes risks. It might give better solutions at different runs.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Efficiency</a:t>
            </a:r>
          </a:p>
        </p:txBody>
      </p:sp>
      <p:pic>
        <p:nvPicPr>
          <p:cNvPr id="4" name="Picture 3">
            <a:extLst>
              <a:ext uri="{FF2B5EF4-FFF2-40B4-BE49-F238E27FC236}">
                <a16:creationId xmlns:a16="http://schemas.microsoft.com/office/drawing/2014/main" id="{62A3BF4C-791F-070C-2DF4-318FA1392600}"/>
              </a:ext>
            </a:extLst>
          </p:cNvPr>
          <p:cNvPicPr>
            <a:picLocks noChangeAspect="1"/>
          </p:cNvPicPr>
          <p:nvPr/>
        </p:nvPicPr>
        <p:blipFill>
          <a:blip r:embed="rId2"/>
          <a:stretch>
            <a:fillRect/>
          </a:stretch>
        </p:blipFill>
        <p:spPr>
          <a:xfrm>
            <a:off x="228600" y="1524000"/>
            <a:ext cx="11734799" cy="5029200"/>
          </a:xfrm>
          <a:prstGeom prst="rect">
            <a:avLst/>
          </a:prstGeom>
        </p:spPr>
      </p:pic>
    </p:spTree>
    <p:extLst>
      <p:ext uri="{BB962C8B-B14F-4D97-AF65-F5344CB8AC3E}">
        <p14:creationId xmlns:p14="http://schemas.microsoft.com/office/powerpoint/2010/main" val="367532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
        <p:nvSpPr>
          <p:cNvPr id="3" name="TextBox 2">
            <a:extLst>
              <a:ext uri="{FF2B5EF4-FFF2-40B4-BE49-F238E27FC236}">
                <a16:creationId xmlns:a16="http://schemas.microsoft.com/office/drawing/2014/main" id="{4F88CBB9-D198-4D58-407B-24C36CDE8001}"/>
              </a:ext>
            </a:extLst>
          </p:cNvPr>
          <p:cNvSpPr txBox="1"/>
          <p:nvPr/>
        </p:nvSpPr>
        <p:spPr>
          <a:xfrm>
            <a:off x="1982409" y="6110478"/>
            <a:ext cx="8708025" cy="400110"/>
          </a:xfrm>
          <a:prstGeom prst="rect">
            <a:avLst/>
          </a:prstGeom>
          <a:noFill/>
        </p:spPr>
        <p:txBody>
          <a:bodyPr wrap="none" rtlCol="0">
            <a:spAutoFit/>
          </a:bodyPr>
          <a:lstStyle/>
          <a:p>
            <a:r>
              <a:rPr lang="en-TR" sz="2000" dirty="0"/>
              <a:t>We can </a:t>
            </a:r>
            <a:r>
              <a:rPr lang="en-TR" sz="2000" dirty="0">
                <a:highlight>
                  <a:srgbClr val="FFFF00"/>
                </a:highlight>
              </a:rPr>
              <a:t>not explore the entire game tree </a:t>
            </a:r>
            <a:r>
              <a:rPr lang="en-TR" sz="2000" dirty="0"/>
              <a:t>bec</a:t>
            </a:r>
            <a:r>
              <a:rPr lang="en-US" sz="2000" dirty="0"/>
              <a:t>a</a:t>
            </a:r>
            <a:r>
              <a:rPr lang="en-TR" sz="2000" dirty="0"/>
              <a:t>use of </a:t>
            </a:r>
            <a:r>
              <a:rPr lang="en-TR" sz="2000" dirty="0">
                <a:highlight>
                  <a:srgbClr val="FFFF00"/>
                </a:highlight>
              </a:rPr>
              <a:t>finite computing power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1" y="1448322"/>
            <a:ext cx="6028204" cy="396187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
        <p:nvSpPr>
          <p:cNvPr id="5" name="TextBox 4">
            <a:extLst>
              <a:ext uri="{FF2B5EF4-FFF2-40B4-BE49-F238E27FC236}">
                <a16:creationId xmlns:a16="http://schemas.microsoft.com/office/drawing/2014/main" id="{DFE3E015-7419-87F4-ACDA-1CD3BCE81CE3}"/>
              </a:ext>
            </a:extLst>
          </p:cNvPr>
          <p:cNvSpPr txBox="1"/>
          <p:nvPr/>
        </p:nvSpPr>
        <p:spPr>
          <a:xfrm>
            <a:off x="685800" y="5409678"/>
            <a:ext cx="11125200" cy="1477328"/>
          </a:xfrm>
          <a:prstGeom prst="rect">
            <a:avLst/>
          </a:prstGeom>
          <a:noFill/>
        </p:spPr>
        <p:txBody>
          <a:bodyPr wrap="square">
            <a:spAutoFit/>
          </a:bodyPr>
          <a:lstStyle/>
          <a:p>
            <a:r>
              <a:rPr lang="en-US" i="1" dirty="0">
                <a:effectLst/>
                <a:latin typeface="Helvetica" pitchFamily="2" charset="0"/>
              </a:rPr>
              <a:t>The number of game states is exponential in the depth of the tree. No algorithm </a:t>
            </a:r>
            <a:r>
              <a:rPr lang="en-US" i="1" dirty="0" err="1">
                <a:effectLst/>
                <a:latin typeface="Helvetica" pitchFamily="2" charset="0"/>
              </a:rPr>
              <a:t>cancompletely</a:t>
            </a:r>
            <a:endParaRPr lang="en-US" dirty="0">
              <a:effectLst/>
              <a:latin typeface="Helvetica" pitchFamily="2" charset="0"/>
            </a:endParaRPr>
          </a:p>
          <a:p>
            <a:r>
              <a:rPr lang="en-US" i="1" dirty="0">
                <a:effectLst/>
                <a:latin typeface="Helvetica" pitchFamily="2" charset="0"/>
              </a:rPr>
              <a:t>eliminate the exponent, but we can sometimes cut it in half, computing the correct minimax decision without examining every state by pruning  large parts of the tree that make no difference to the outcome. </a:t>
            </a:r>
            <a:r>
              <a:rPr lang="en-US" i="1" dirty="0"/>
              <a:t>The particular technique we examine is called </a:t>
            </a:r>
            <a:r>
              <a:rPr lang="en-US" b="1" i="1" dirty="0"/>
              <a:t>alpha–beta pruning.</a:t>
            </a:r>
            <a:endParaRPr lang="en-US" b="1" dirty="0"/>
          </a:p>
          <a:p>
            <a:endParaRPr lang="en-US" dirty="0">
              <a:effectLst/>
              <a:latin typeface="Helvetica" pitchFamily="2" charset="0"/>
            </a:endParaRPr>
          </a:p>
        </p:txBody>
      </p:sp>
    </p:spTree>
    <p:extLst>
      <p:ext uri="{BB962C8B-B14F-4D97-AF65-F5344CB8AC3E}">
        <p14:creationId xmlns:p14="http://schemas.microsoft.com/office/powerpoint/2010/main" val="892966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1" cy="1187450"/>
            <a:chOff x="2173289" y="3765550"/>
            <a:chExt cx="950911" cy="1187450"/>
          </a:xfrm>
        </p:grpSpPr>
        <p:cxnSp>
          <p:nvCxnSpPr>
            <p:cNvPr id="21548" name="AutoShape 17"/>
            <p:cNvCxnSpPr>
              <a:cxnSpLocks noChangeShapeType="1"/>
              <a:stCxn id="21542" idx="0"/>
            </p:cNvCxnSpPr>
            <p:nvPr/>
          </p:nvCxnSpPr>
          <p:spPr bwMode="auto">
            <a:xfrm>
              <a:off x="2173289"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4" name="TextBox 13">
            <a:extLst>
              <a:ext uri="{FF2B5EF4-FFF2-40B4-BE49-F238E27FC236}">
                <a16:creationId xmlns:a16="http://schemas.microsoft.com/office/drawing/2014/main" id="{C13DD186-2EA5-7123-4286-2561D617BD46}"/>
              </a:ext>
            </a:extLst>
          </p:cNvPr>
          <p:cNvSpPr txBox="1"/>
          <p:nvPr/>
        </p:nvSpPr>
        <p:spPr>
          <a:xfrm>
            <a:off x="838200" y="5562600"/>
            <a:ext cx="10515600" cy="1015663"/>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baseline="0" dirty="0">
                <a:latin typeface="NimbusRomNo9L-Regu"/>
              </a:rPr>
              <a:t>To make use of our </a:t>
            </a:r>
            <a:r>
              <a:rPr lang="en-US" sz="2000" b="0" i="0" u="none" strike="noStrike" baseline="0" dirty="0">
                <a:highlight>
                  <a:srgbClr val="FFFF00"/>
                </a:highlight>
                <a:latin typeface="NimbusRomNo9L-Regu"/>
              </a:rPr>
              <a:t>limited computation time</a:t>
            </a:r>
            <a:r>
              <a:rPr lang="en-US" sz="2000" b="0" i="0" u="none" strike="noStrike" baseline="0" dirty="0">
                <a:latin typeface="NimbusRomNo9L-Regu"/>
              </a:rPr>
              <a:t>, we can </a:t>
            </a:r>
            <a:r>
              <a:rPr lang="en-US" sz="2000" b="0" i="0" u="none" strike="noStrike" baseline="0" dirty="0">
                <a:highlight>
                  <a:srgbClr val="FFFF00"/>
                </a:highlight>
                <a:latin typeface="NimbusRomNo9L-Regu"/>
              </a:rPr>
              <a:t>cut off the search early and apply a</a:t>
            </a:r>
            <a:r>
              <a:rPr lang="tr-TR" sz="2000" b="0" i="0" u="none" strike="noStrike" baseline="0" dirty="0">
                <a:highlight>
                  <a:srgbClr val="FFFF00"/>
                </a:highlight>
                <a:latin typeface="NimbusRomNo9L-Regu"/>
              </a:rPr>
              <a:t> </a:t>
            </a:r>
            <a:r>
              <a:rPr lang="en-US" sz="2000" b="0" i="0" u="none" strike="noStrike" baseline="0" dirty="0">
                <a:highlight>
                  <a:srgbClr val="FFFF00"/>
                </a:highlight>
                <a:latin typeface="NimbusRomNo9L-Regu"/>
              </a:rPr>
              <a:t>heuristic </a:t>
            </a:r>
            <a:r>
              <a:rPr lang="en-US" sz="2000" b="0" i="0" u="none" strike="noStrike" baseline="0" dirty="0">
                <a:highlight>
                  <a:srgbClr val="FFFF00"/>
                </a:highlight>
                <a:latin typeface="NimbusRomNo9L-Medi"/>
              </a:rPr>
              <a:t>evaluation function </a:t>
            </a:r>
            <a:r>
              <a:rPr lang="en-US" sz="2000" b="0" i="0" u="none" strike="noStrike" baseline="0" dirty="0">
                <a:latin typeface="NimbusRomNo9L-Regu"/>
              </a:rPr>
              <a:t>to states, effectively treating nonterminal nodes as if they were</a:t>
            </a:r>
            <a:r>
              <a:rPr lang="tr-TR" sz="2000" b="0" i="0" u="none" strike="noStrike" baseline="0" dirty="0">
                <a:latin typeface="NimbusRomNo9L-Regu"/>
              </a:rPr>
              <a:t> terminal.</a:t>
            </a:r>
            <a:endParaRPr lang="tr-TR" sz="3600" dirty="0"/>
          </a:p>
        </p:txBody>
      </p:sp>
    </p:spTree>
    <p:extLst>
      <p:ext uri="{BB962C8B-B14F-4D97-AF65-F5344CB8AC3E}">
        <p14:creationId xmlns:p14="http://schemas.microsoft.com/office/powerpoint/2010/main" val="2010796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a:sym typeface="Symbol" pitchFamily="18" charset="2"/>
              </a:rPr>
              <a:t>Minimax</a:t>
            </a:r>
            <a:r>
              <a:rPr lang="en-US" dirty="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
        <p:nvSpPr>
          <p:cNvPr id="11" name="TextBox 10">
            <a:extLst>
              <a:ext uri="{FF2B5EF4-FFF2-40B4-BE49-F238E27FC236}">
                <a16:creationId xmlns:a16="http://schemas.microsoft.com/office/drawing/2014/main" id="{77392394-DE1F-9C36-1C31-4EE2F582CB5D}"/>
              </a:ext>
            </a:extLst>
          </p:cNvPr>
          <p:cNvSpPr txBox="1"/>
          <p:nvPr/>
        </p:nvSpPr>
        <p:spPr>
          <a:xfrm>
            <a:off x="1580272" y="6023524"/>
            <a:ext cx="9264075" cy="369332"/>
          </a:xfrm>
          <a:prstGeom prst="rect">
            <a:avLst/>
          </a:prstGeom>
          <a:noFill/>
        </p:spPr>
        <p:txBody>
          <a:bodyPr wrap="none" rtlCol="0">
            <a:spAutoFit/>
          </a:bodyPr>
          <a:lstStyle/>
          <a:p>
            <a:r>
              <a:rPr lang="tr-TR" dirty="0" err="1"/>
              <a:t>Maximizer</a:t>
            </a:r>
            <a:r>
              <a:rPr lang="tr-TR" dirty="0"/>
              <a:t> </a:t>
            </a:r>
            <a:r>
              <a:rPr lang="tr-TR" dirty="0" err="1"/>
              <a:t>will</a:t>
            </a:r>
            <a:r>
              <a:rPr lang="tr-TR" dirty="0"/>
              <a:t> not </a:t>
            </a:r>
            <a:r>
              <a:rPr lang="tr-TR" dirty="0" err="1"/>
              <a:t>select</a:t>
            </a:r>
            <a:r>
              <a:rPr lang="tr-TR" dirty="0"/>
              <a:t> </a:t>
            </a:r>
            <a:r>
              <a:rPr lang="tr-TR" dirty="0" err="1"/>
              <a:t>any</a:t>
            </a:r>
            <a:r>
              <a:rPr lang="tr-TR" dirty="0"/>
              <a:t> </a:t>
            </a:r>
            <a:r>
              <a:rPr lang="tr-TR" dirty="0" err="1"/>
              <a:t>nodes</a:t>
            </a:r>
            <a:r>
              <a:rPr lang="tr-TR" dirty="0"/>
              <a:t> </a:t>
            </a:r>
            <a:r>
              <a:rPr lang="tr-TR" dirty="0" err="1"/>
              <a:t>that</a:t>
            </a:r>
            <a:r>
              <a:rPr lang="tr-TR" dirty="0"/>
              <a:t> </a:t>
            </a:r>
            <a:r>
              <a:rPr lang="en-TR" dirty="0"/>
              <a:t>has values less than 3</a:t>
            </a:r>
            <a:r>
              <a:rPr lang="tr-TR" dirty="0"/>
              <a:t>, </a:t>
            </a:r>
            <a:r>
              <a:rPr lang="tr-TR" dirty="0" err="1"/>
              <a:t>skip</a:t>
            </a:r>
            <a:r>
              <a:rPr lang="tr-TR" dirty="0"/>
              <a:t> (</a:t>
            </a:r>
            <a:r>
              <a:rPr lang="tr-TR" dirty="0" err="1"/>
              <a:t>prune</a:t>
            </a:r>
            <a:r>
              <a:rPr lang="tr-TR" dirty="0"/>
              <a:t>) </a:t>
            </a:r>
            <a:r>
              <a:rPr lang="tr-TR" dirty="0" err="1"/>
              <a:t>these</a:t>
            </a:r>
            <a:r>
              <a:rPr lang="tr-TR" dirty="0"/>
              <a:t> </a:t>
            </a:r>
            <a:r>
              <a:rPr lang="tr-TR" dirty="0" err="1"/>
              <a:t>nodes</a:t>
            </a:r>
            <a:r>
              <a:rPr lang="tr-TR" dirty="0"/>
              <a:t>.</a:t>
            </a:r>
            <a:endParaRPr lang="en-TR" dirty="0"/>
          </a:p>
        </p:txBody>
      </p:sp>
      <p:sp>
        <p:nvSpPr>
          <p:cNvPr id="12" name="TextBox 11">
            <a:extLst>
              <a:ext uri="{FF2B5EF4-FFF2-40B4-BE49-F238E27FC236}">
                <a16:creationId xmlns:a16="http://schemas.microsoft.com/office/drawing/2014/main" id="{CB4346F4-28F1-22B0-2D09-10614F8E7669}"/>
              </a:ext>
            </a:extLst>
          </p:cNvPr>
          <p:cNvSpPr txBox="1"/>
          <p:nvPr/>
        </p:nvSpPr>
        <p:spPr>
          <a:xfrm>
            <a:off x="1752600" y="3460750"/>
            <a:ext cx="312906" cy="369332"/>
          </a:xfrm>
          <a:prstGeom prst="rect">
            <a:avLst/>
          </a:prstGeom>
          <a:noFill/>
        </p:spPr>
        <p:txBody>
          <a:bodyPr wrap="none" rtlCol="0">
            <a:spAutoFit/>
          </a:bodyPr>
          <a:lstStyle/>
          <a:p>
            <a:r>
              <a:rPr lang="en-TR" dirty="0"/>
              <a:t>3</a:t>
            </a:r>
          </a:p>
        </p:txBody>
      </p:sp>
      <p:sp>
        <p:nvSpPr>
          <p:cNvPr id="13" name="TextBox 12">
            <a:extLst>
              <a:ext uri="{FF2B5EF4-FFF2-40B4-BE49-F238E27FC236}">
                <a16:creationId xmlns:a16="http://schemas.microsoft.com/office/drawing/2014/main" id="{E74FE3FA-F23F-CA84-EF7B-88A0980AF598}"/>
              </a:ext>
            </a:extLst>
          </p:cNvPr>
          <p:cNvSpPr txBox="1"/>
          <p:nvPr/>
        </p:nvSpPr>
        <p:spPr>
          <a:xfrm>
            <a:off x="4875044" y="2197141"/>
            <a:ext cx="312906" cy="369332"/>
          </a:xfrm>
          <a:prstGeom prst="rect">
            <a:avLst/>
          </a:prstGeom>
          <a:noFill/>
        </p:spPr>
        <p:txBody>
          <a:bodyPr wrap="none" rtlCol="0">
            <a:spAutoFit/>
          </a:bodyPr>
          <a:lstStyle/>
          <a:p>
            <a:r>
              <a:rPr lang="en-TR" dirty="0"/>
              <a:t>3</a:t>
            </a:r>
          </a:p>
        </p:txBody>
      </p:sp>
      <p:sp>
        <p:nvSpPr>
          <p:cNvPr id="16" name="Freeform: Shape 15">
            <a:extLst>
              <a:ext uri="{FF2B5EF4-FFF2-40B4-BE49-F238E27FC236}">
                <a16:creationId xmlns:a16="http://schemas.microsoft.com/office/drawing/2014/main" id="{608C64EE-8557-19FA-4BFC-F3E40B87280A}"/>
              </a:ext>
            </a:extLst>
          </p:cNvPr>
          <p:cNvSpPr/>
          <p:nvPr/>
        </p:nvSpPr>
        <p:spPr>
          <a:xfrm>
            <a:off x="5219700" y="4257675"/>
            <a:ext cx="2295525" cy="1528756"/>
          </a:xfrm>
          <a:custGeom>
            <a:avLst/>
            <a:gdLst>
              <a:gd name="connsiteX0" fmla="*/ 752475 w 2295525"/>
              <a:gd name="connsiteY0" fmla="*/ 0 h 1528756"/>
              <a:gd name="connsiteX1" fmla="*/ 733425 w 2295525"/>
              <a:gd name="connsiteY1" fmla="*/ 85725 h 1528756"/>
              <a:gd name="connsiteX2" fmla="*/ 666750 w 2295525"/>
              <a:gd name="connsiteY2" fmla="*/ 209550 h 1528756"/>
              <a:gd name="connsiteX3" fmla="*/ 561975 w 2295525"/>
              <a:gd name="connsiteY3" fmla="*/ 342900 h 1528756"/>
              <a:gd name="connsiteX4" fmla="*/ 533400 w 2295525"/>
              <a:gd name="connsiteY4" fmla="*/ 428625 h 1528756"/>
              <a:gd name="connsiteX5" fmla="*/ 466725 w 2295525"/>
              <a:gd name="connsiteY5" fmla="*/ 600075 h 1528756"/>
              <a:gd name="connsiteX6" fmla="*/ 428625 w 2295525"/>
              <a:gd name="connsiteY6" fmla="*/ 733425 h 1528756"/>
              <a:gd name="connsiteX7" fmla="*/ 295275 w 2295525"/>
              <a:gd name="connsiteY7" fmla="*/ 971550 h 1528756"/>
              <a:gd name="connsiteX8" fmla="*/ 171450 w 2295525"/>
              <a:gd name="connsiteY8" fmla="*/ 1209675 h 1528756"/>
              <a:gd name="connsiteX9" fmla="*/ 104775 w 2295525"/>
              <a:gd name="connsiteY9" fmla="*/ 1362075 h 1528756"/>
              <a:gd name="connsiteX10" fmla="*/ 76200 w 2295525"/>
              <a:gd name="connsiteY10" fmla="*/ 1419225 h 1528756"/>
              <a:gd name="connsiteX11" fmla="*/ 0 w 2295525"/>
              <a:gd name="connsiteY11" fmla="*/ 1476375 h 1528756"/>
              <a:gd name="connsiteX12" fmla="*/ 438150 w 2295525"/>
              <a:gd name="connsiteY12" fmla="*/ 1495425 h 1528756"/>
              <a:gd name="connsiteX13" fmla="*/ 542925 w 2295525"/>
              <a:gd name="connsiteY13" fmla="*/ 1504950 h 1528756"/>
              <a:gd name="connsiteX14" fmla="*/ 1552575 w 2295525"/>
              <a:gd name="connsiteY14" fmla="*/ 1514475 h 1528756"/>
              <a:gd name="connsiteX15" fmla="*/ 1885950 w 2295525"/>
              <a:gd name="connsiteY15" fmla="*/ 1514475 h 1528756"/>
              <a:gd name="connsiteX16" fmla="*/ 1990725 w 2295525"/>
              <a:gd name="connsiteY16" fmla="*/ 1485900 h 1528756"/>
              <a:gd name="connsiteX17" fmla="*/ 2162175 w 2295525"/>
              <a:gd name="connsiteY17" fmla="*/ 1447800 h 1528756"/>
              <a:gd name="connsiteX18" fmla="*/ 2228850 w 2295525"/>
              <a:gd name="connsiteY18" fmla="*/ 1428750 h 1528756"/>
              <a:gd name="connsiteX19" fmla="*/ 2295525 w 2295525"/>
              <a:gd name="connsiteY19" fmla="*/ 1409700 h 1528756"/>
              <a:gd name="connsiteX20" fmla="*/ 2143125 w 2295525"/>
              <a:gd name="connsiteY20" fmla="*/ 1343025 h 1528756"/>
              <a:gd name="connsiteX21" fmla="*/ 2085975 w 2295525"/>
              <a:gd name="connsiteY21" fmla="*/ 1304925 h 1528756"/>
              <a:gd name="connsiteX22" fmla="*/ 2047875 w 2295525"/>
              <a:gd name="connsiteY22" fmla="*/ 1257300 h 1528756"/>
              <a:gd name="connsiteX23" fmla="*/ 1914525 w 2295525"/>
              <a:gd name="connsiteY23" fmla="*/ 1028700 h 1528756"/>
              <a:gd name="connsiteX24" fmla="*/ 1809750 w 2295525"/>
              <a:gd name="connsiteY24" fmla="*/ 885825 h 1528756"/>
              <a:gd name="connsiteX25" fmla="*/ 1743075 w 2295525"/>
              <a:gd name="connsiteY25" fmla="*/ 742950 h 1528756"/>
              <a:gd name="connsiteX26" fmla="*/ 1695450 w 2295525"/>
              <a:gd name="connsiteY26" fmla="*/ 695325 h 1528756"/>
              <a:gd name="connsiteX27" fmla="*/ 1676400 w 2295525"/>
              <a:gd name="connsiteY27" fmla="*/ 666750 h 1528756"/>
              <a:gd name="connsiteX28" fmla="*/ 1524000 w 2295525"/>
              <a:gd name="connsiteY28" fmla="*/ 495300 h 1528756"/>
              <a:gd name="connsiteX29" fmla="*/ 1504950 w 2295525"/>
              <a:gd name="connsiteY29" fmla="*/ 466725 h 1528756"/>
              <a:gd name="connsiteX30" fmla="*/ 1438275 w 2295525"/>
              <a:gd name="connsiteY30" fmla="*/ 333375 h 1528756"/>
              <a:gd name="connsiteX31" fmla="*/ 1371600 w 2295525"/>
              <a:gd name="connsiteY31" fmla="*/ 257175 h 1528756"/>
              <a:gd name="connsiteX32" fmla="*/ 1343025 w 2295525"/>
              <a:gd name="connsiteY32" fmla="*/ 180975 h 1528756"/>
              <a:gd name="connsiteX33" fmla="*/ 1314450 w 2295525"/>
              <a:gd name="connsiteY33" fmla="*/ 133350 h 1528756"/>
              <a:gd name="connsiteX34" fmla="*/ 1295400 w 2295525"/>
              <a:gd name="connsiteY34" fmla="*/ 104775 h 1528756"/>
              <a:gd name="connsiteX35" fmla="*/ 1257300 w 2295525"/>
              <a:gd name="connsiteY35" fmla="*/ 76200 h 1528756"/>
              <a:gd name="connsiteX36" fmla="*/ 1228725 w 2295525"/>
              <a:gd name="connsiteY36" fmla="*/ 66675 h 1528756"/>
              <a:gd name="connsiteX37" fmla="*/ 1190625 w 2295525"/>
              <a:gd name="connsiteY37" fmla="*/ 38100 h 1528756"/>
              <a:gd name="connsiteX38" fmla="*/ 1162050 w 2295525"/>
              <a:gd name="connsiteY38" fmla="*/ 19050 h 1528756"/>
              <a:gd name="connsiteX39" fmla="*/ 1152525 w 2295525"/>
              <a:gd name="connsiteY39" fmla="*/ 0 h 152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95525" h="1528756">
                <a:moveTo>
                  <a:pt x="752475" y="0"/>
                </a:moveTo>
                <a:cubicBezTo>
                  <a:pt x="746125" y="28575"/>
                  <a:pt x="742682" y="57955"/>
                  <a:pt x="733425" y="85725"/>
                </a:cubicBezTo>
                <a:cubicBezTo>
                  <a:pt x="727762" y="102713"/>
                  <a:pt x="674121" y="200168"/>
                  <a:pt x="666750" y="209550"/>
                </a:cubicBezTo>
                <a:cubicBezTo>
                  <a:pt x="594017" y="302119"/>
                  <a:pt x="605861" y="242588"/>
                  <a:pt x="561975" y="342900"/>
                </a:cubicBezTo>
                <a:cubicBezTo>
                  <a:pt x="549902" y="370495"/>
                  <a:pt x="543861" y="400379"/>
                  <a:pt x="533400" y="428625"/>
                </a:cubicBezTo>
                <a:cubicBezTo>
                  <a:pt x="512103" y="486127"/>
                  <a:pt x="483571" y="541115"/>
                  <a:pt x="466725" y="600075"/>
                </a:cubicBezTo>
                <a:cubicBezTo>
                  <a:pt x="454025" y="644525"/>
                  <a:pt x="447998" y="691451"/>
                  <a:pt x="428625" y="733425"/>
                </a:cubicBezTo>
                <a:cubicBezTo>
                  <a:pt x="390502" y="816025"/>
                  <a:pt x="329062" y="887083"/>
                  <a:pt x="295275" y="971550"/>
                </a:cubicBezTo>
                <a:cubicBezTo>
                  <a:pt x="223731" y="1150409"/>
                  <a:pt x="267540" y="1072404"/>
                  <a:pt x="171450" y="1209675"/>
                </a:cubicBezTo>
                <a:cubicBezTo>
                  <a:pt x="151594" y="1289100"/>
                  <a:pt x="167779" y="1236066"/>
                  <a:pt x="104775" y="1362075"/>
                </a:cubicBezTo>
                <a:cubicBezTo>
                  <a:pt x="95250" y="1381125"/>
                  <a:pt x="92831" y="1405920"/>
                  <a:pt x="76200" y="1419225"/>
                </a:cubicBezTo>
                <a:cubicBezTo>
                  <a:pt x="19636" y="1464476"/>
                  <a:pt x="45491" y="1446048"/>
                  <a:pt x="0" y="1476375"/>
                </a:cubicBezTo>
                <a:cubicBezTo>
                  <a:pt x="189249" y="1507916"/>
                  <a:pt x="-6806" y="1477976"/>
                  <a:pt x="438150" y="1495425"/>
                </a:cubicBezTo>
                <a:cubicBezTo>
                  <a:pt x="473192" y="1496799"/>
                  <a:pt x="507861" y="1504351"/>
                  <a:pt x="542925" y="1504950"/>
                </a:cubicBezTo>
                <a:lnTo>
                  <a:pt x="1552575" y="1514475"/>
                </a:lnTo>
                <a:cubicBezTo>
                  <a:pt x="1688897" y="1531515"/>
                  <a:pt x="1686974" y="1535420"/>
                  <a:pt x="1885950" y="1514475"/>
                </a:cubicBezTo>
                <a:cubicBezTo>
                  <a:pt x="1921952" y="1510685"/>
                  <a:pt x="1955535" y="1494394"/>
                  <a:pt x="1990725" y="1485900"/>
                </a:cubicBezTo>
                <a:cubicBezTo>
                  <a:pt x="2047635" y="1472163"/>
                  <a:pt x="2105883" y="1463883"/>
                  <a:pt x="2162175" y="1447800"/>
                </a:cubicBezTo>
                <a:lnTo>
                  <a:pt x="2228850" y="1428750"/>
                </a:lnTo>
                <a:cubicBezTo>
                  <a:pt x="2294631" y="1410810"/>
                  <a:pt x="2240771" y="1427951"/>
                  <a:pt x="2295525" y="1409700"/>
                </a:cubicBezTo>
                <a:cubicBezTo>
                  <a:pt x="2202539" y="1378705"/>
                  <a:pt x="2221486" y="1391247"/>
                  <a:pt x="2143125" y="1343025"/>
                </a:cubicBezTo>
                <a:cubicBezTo>
                  <a:pt x="2123626" y="1331026"/>
                  <a:pt x="2102993" y="1320241"/>
                  <a:pt x="2085975" y="1304925"/>
                </a:cubicBezTo>
                <a:cubicBezTo>
                  <a:pt x="2070864" y="1291325"/>
                  <a:pt x="2059355" y="1274078"/>
                  <a:pt x="2047875" y="1257300"/>
                </a:cubicBezTo>
                <a:cubicBezTo>
                  <a:pt x="1909419" y="1054941"/>
                  <a:pt x="2008310" y="1197513"/>
                  <a:pt x="1914525" y="1028700"/>
                </a:cubicBezTo>
                <a:cubicBezTo>
                  <a:pt x="1778277" y="783454"/>
                  <a:pt x="1957840" y="1116187"/>
                  <a:pt x="1809750" y="885825"/>
                </a:cubicBezTo>
                <a:cubicBezTo>
                  <a:pt x="1699900" y="714947"/>
                  <a:pt x="1874303" y="932502"/>
                  <a:pt x="1743075" y="742950"/>
                </a:cubicBezTo>
                <a:cubicBezTo>
                  <a:pt x="1730296" y="724491"/>
                  <a:pt x="1710234" y="712221"/>
                  <a:pt x="1695450" y="695325"/>
                </a:cubicBezTo>
                <a:cubicBezTo>
                  <a:pt x="1687912" y="686710"/>
                  <a:pt x="1684058" y="675259"/>
                  <a:pt x="1676400" y="666750"/>
                </a:cubicBezTo>
                <a:cubicBezTo>
                  <a:pt x="1602202" y="584308"/>
                  <a:pt x="1594618" y="601227"/>
                  <a:pt x="1524000" y="495300"/>
                </a:cubicBezTo>
                <a:cubicBezTo>
                  <a:pt x="1517650" y="485775"/>
                  <a:pt x="1510070" y="476964"/>
                  <a:pt x="1504950" y="466725"/>
                </a:cubicBezTo>
                <a:cubicBezTo>
                  <a:pt x="1470360" y="397544"/>
                  <a:pt x="1484065" y="398789"/>
                  <a:pt x="1438275" y="333375"/>
                </a:cubicBezTo>
                <a:cubicBezTo>
                  <a:pt x="1371949" y="238624"/>
                  <a:pt x="1453394" y="393498"/>
                  <a:pt x="1371600" y="257175"/>
                </a:cubicBezTo>
                <a:cubicBezTo>
                  <a:pt x="1329484" y="186982"/>
                  <a:pt x="1369312" y="233549"/>
                  <a:pt x="1343025" y="180975"/>
                </a:cubicBezTo>
                <a:cubicBezTo>
                  <a:pt x="1334746" y="164416"/>
                  <a:pt x="1324262" y="149049"/>
                  <a:pt x="1314450" y="133350"/>
                </a:cubicBezTo>
                <a:cubicBezTo>
                  <a:pt x="1308383" y="123642"/>
                  <a:pt x="1303495" y="112870"/>
                  <a:pt x="1295400" y="104775"/>
                </a:cubicBezTo>
                <a:cubicBezTo>
                  <a:pt x="1284175" y="93550"/>
                  <a:pt x="1271083" y="84076"/>
                  <a:pt x="1257300" y="76200"/>
                </a:cubicBezTo>
                <a:cubicBezTo>
                  <a:pt x="1248583" y="71219"/>
                  <a:pt x="1238250" y="69850"/>
                  <a:pt x="1228725" y="66675"/>
                </a:cubicBezTo>
                <a:cubicBezTo>
                  <a:pt x="1216025" y="57150"/>
                  <a:pt x="1203543" y="47327"/>
                  <a:pt x="1190625" y="38100"/>
                </a:cubicBezTo>
                <a:cubicBezTo>
                  <a:pt x="1181310" y="31446"/>
                  <a:pt x="1170145" y="27145"/>
                  <a:pt x="1162050" y="19050"/>
                </a:cubicBezTo>
                <a:cubicBezTo>
                  <a:pt x="1157030" y="14030"/>
                  <a:pt x="1155700" y="6350"/>
                  <a:pt x="1152525"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Freeform: Shape 16">
            <a:extLst>
              <a:ext uri="{FF2B5EF4-FFF2-40B4-BE49-F238E27FC236}">
                <a16:creationId xmlns:a16="http://schemas.microsoft.com/office/drawing/2014/main" id="{CDB00B84-23E2-3BD5-8630-21DDFCC729BA}"/>
              </a:ext>
            </a:extLst>
          </p:cNvPr>
          <p:cNvSpPr/>
          <p:nvPr/>
        </p:nvSpPr>
        <p:spPr>
          <a:xfrm>
            <a:off x="5924550" y="4267200"/>
            <a:ext cx="495300" cy="47625"/>
          </a:xfrm>
          <a:custGeom>
            <a:avLst/>
            <a:gdLst>
              <a:gd name="connsiteX0" fmla="*/ 495300 w 495300"/>
              <a:gd name="connsiteY0" fmla="*/ 47625 h 47625"/>
              <a:gd name="connsiteX1" fmla="*/ 352425 w 495300"/>
              <a:gd name="connsiteY1" fmla="*/ 19050 h 47625"/>
              <a:gd name="connsiteX2" fmla="*/ 238125 w 495300"/>
              <a:gd name="connsiteY2" fmla="*/ 0 h 47625"/>
              <a:gd name="connsiteX3" fmla="*/ 180975 w 495300"/>
              <a:gd name="connsiteY3" fmla="*/ 19050 h 47625"/>
              <a:gd name="connsiteX4" fmla="*/ 104775 w 495300"/>
              <a:gd name="connsiteY4" fmla="*/ 47625 h 47625"/>
              <a:gd name="connsiteX5" fmla="*/ 0 w 495300"/>
              <a:gd name="connsiteY5" fmla="*/ 3810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47625">
                <a:moveTo>
                  <a:pt x="495300" y="47625"/>
                </a:moveTo>
                <a:cubicBezTo>
                  <a:pt x="317280" y="17955"/>
                  <a:pt x="596440" y="65529"/>
                  <a:pt x="352425" y="19050"/>
                </a:cubicBezTo>
                <a:cubicBezTo>
                  <a:pt x="314482" y="11823"/>
                  <a:pt x="238125" y="0"/>
                  <a:pt x="238125" y="0"/>
                </a:cubicBezTo>
                <a:cubicBezTo>
                  <a:pt x="219075" y="6350"/>
                  <a:pt x="199619" y="11592"/>
                  <a:pt x="180975" y="19050"/>
                </a:cubicBezTo>
                <a:cubicBezTo>
                  <a:pt x="153880" y="29888"/>
                  <a:pt x="135709" y="47625"/>
                  <a:pt x="104775" y="47625"/>
                </a:cubicBezTo>
                <a:cubicBezTo>
                  <a:pt x="69706" y="47625"/>
                  <a:pt x="34925" y="41275"/>
                  <a:pt x="0" y="381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TextBox 17">
            <a:extLst>
              <a:ext uri="{FF2B5EF4-FFF2-40B4-BE49-F238E27FC236}">
                <a16:creationId xmlns:a16="http://schemas.microsoft.com/office/drawing/2014/main" id="{45D881EC-C86C-EC3F-0645-6BADD526B989}"/>
              </a:ext>
            </a:extLst>
          </p:cNvPr>
          <p:cNvSpPr txBox="1"/>
          <p:nvPr/>
        </p:nvSpPr>
        <p:spPr>
          <a:xfrm>
            <a:off x="5148623" y="3420547"/>
            <a:ext cx="312906" cy="369332"/>
          </a:xfrm>
          <a:prstGeom prst="rect">
            <a:avLst/>
          </a:prstGeom>
          <a:noFill/>
        </p:spPr>
        <p:txBody>
          <a:bodyPr wrap="none" rtlCol="0">
            <a:spAutoFit/>
          </a:bodyPr>
          <a:lstStyle/>
          <a:p>
            <a:r>
              <a:rPr lang="tr-TR" dirty="0"/>
              <a:t>2</a:t>
            </a:r>
            <a:endParaRPr lang="en-TR" dirty="0"/>
          </a:p>
        </p:txBody>
      </p:sp>
    </p:spTree>
    <p:extLst>
      <p:ext uri="{BB962C8B-B14F-4D97-AF65-F5344CB8AC3E}">
        <p14:creationId xmlns:p14="http://schemas.microsoft.com/office/powerpoint/2010/main" val="97984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 2016: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104061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olidFill>
                  <a:srgbClr val="FF0000"/>
                </a:solidFill>
                <a:sym typeface="Symbol" pitchFamily="18" charset="2"/>
              </a:rPr>
              <a:t>a</a:t>
            </a:r>
            <a:r>
              <a:rPr lang="en-US" sz="2000" dirty="0">
                <a:solidFill>
                  <a:srgbClr val="FF0000"/>
                </a:solidFill>
              </a:rPr>
              <a:t> be the best value that MAX </a:t>
            </a:r>
            <a:r>
              <a:rPr lang="en-US" sz="2000" dirty="0"/>
              <a:t>can get at any choice point along the current path from the root</a:t>
            </a:r>
          </a:p>
          <a:p>
            <a:pPr lvl="1" eaLnBrk="1" hangingPunct="1">
              <a:lnSpc>
                <a:spcPct val="110000"/>
              </a:lnSpc>
            </a:pPr>
            <a:r>
              <a:rPr lang="en-US" sz="2000" dirty="0"/>
              <a:t>If </a:t>
            </a:r>
            <a:r>
              <a:rPr lang="en-US" sz="2000" i="1" dirty="0">
                <a:solidFill>
                  <a:srgbClr val="FF0000"/>
                </a:solidFill>
              </a:rPr>
              <a:t>n</a:t>
            </a:r>
            <a:r>
              <a:rPr lang="en-US" sz="2000" dirty="0">
                <a:solidFill>
                  <a:srgbClr val="FF0000"/>
                </a:solidFill>
              </a:rPr>
              <a:t> becomes worse than </a:t>
            </a:r>
            <a:r>
              <a:rPr lang="en-US" sz="2000" i="1" dirty="0">
                <a:solidFill>
                  <a:srgbClr val="FF0000"/>
                </a:solidFill>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341588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4744-36E2-1F47-5412-6E8B8549C103}"/>
              </a:ext>
            </a:extLst>
          </p:cNvPr>
          <p:cNvSpPr>
            <a:spLocks noGrp="1"/>
          </p:cNvSpPr>
          <p:nvPr>
            <p:ph type="title"/>
          </p:nvPr>
        </p:nvSpPr>
        <p:spPr/>
        <p:txBody>
          <a:bodyPr/>
          <a:lstStyle/>
          <a:p>
            <a:r>
              <a:rPr lang="en-US" dirty="0">
                <a:sym typeface="Symbol" pitchFamily="18" charset="2"/>
              </a:rPr>
              <a:t>Alpha-Beta Pruning</a:t>
            </a:r>
            <a:endParaRPr lang="en-TR" dirty="0"/>
          </a:p>
        </p:txBody>
      </p:sp>
      <p:sp>
        <p:nvSpPr>
          <p:cNvPr id="4" name="Slide Number Placeholder 3">
            <a:extLst>
              <a:ext uri="{FF2B5EF4-FFF2-40B4-BE49-F238E27FC236}">
                <a16:creationId xmlns:a16="http://schemas.microsoft.com/office/drawing/2014/main" id="{CEAFFA69-F9D5-31D5-75CB-D94CCFF5DA20}"/>
              </a:ext>
            </a:extLst>
          </p:cNvPr>
          <p:cNvSpPr>
            <a:spLocks noGrp="1"/>
          </p:cNvSpPr>
          <p:nvPr>
            <p:ph type="sldNum" sz="quarter" idx="12"/>
          </p:nvPr>
        </p:nvSpPr>
        <p:spPr/>
        <p:txBody>
          <a:bodyPr/>
          <a:lstStyle/>
          <a:p>
            <a:pPr>
              <a:defRPr/>
            </a:pPr>
            <a:fld id="{8E81798C-0F99-461B-869F-8FC2E08F7ABC}" type="slidenum">
              <a:rPr lang="en-US" smtClean="0"/>
              <a:pPr>
                <a:defRPr/>
              </a:pPr>
              <a:t>31</a:t>
            </a:fld>
            <a:endParaRPr lang="en-US" dirty="0"/>
          </a:p>
        </p:txBody>
      </p:sp>
      <p:pic>
        <p:nvPicPr>
          <p:cNvPr id="7" name="Picture 6">
            <a:extLst>
              <a:ext uri="{FF2B5EF4-FFF2-40B4-BE49-F238E27FC236}">
                <a16:creationId xmlns:a16="http://schemas.microsoft.com/office/drawing/2014/main" id="{797FEF34-91F3-9DC0-CD5F-CA92E1805395}"/>
              </a:ext>
            </a:extLst>
          </p:cNvPr>
          <p:cNvPicPr>
            <a:picLocks noChangeAspect="1"/>
          </p:cNvPicPr>
          <p:nvPr/>
        </p:nvPicPr>
        <p:blipFill>
          <a:blip r:embed="rId2"/>
          <a:stretch>
            <a:fillRect/>
          </a:stretch>
        </p:blipFill>
        <p:spPr>
          <a:xfrm>
            <a:off x="-16042" y="1187135"/>
            <a:ext cx="12192000" cy="3080065"/>
          </a:xfrm>
          <a:prstGeom prst="rect">
            <a:avLst/>
          </a:prstGeom>
        </p:spPr>
      </p:pic>
      <p:pic>
        <p:nvPicPr>
          <p:cNvPr id="9" name="Picture 8">
            <a:extLst>
              <a:ext uri="{FF2B5EF4-FFF2-40B4-BE49-F238E27FC236}">
                <a16:creationId xmlns:a16="http://schemas.microsoft.com/office/drawing/2014/main" id="{087AFC0B-FED1-7D9F-730B-88D84FF5D489}"/>
              </a:ext>
            </a:extLst>
          </p:cNvPr>
          <p:cNvPicPr>
            <a:picLocks noChangeAspect="1"/>
          </p:cNvPicPr>
          <p:nvPr/>
        </p:nvPicPr>
        <p:blipFill>
          <a:blip r:embed="rId3"/>
          <a:stretch>
            <a:fillRect/>
          </a:stretch>
        </p:blipFill>
        <p:spPr>
          <a:xfrm>
            <a:off x="-16042" y="4504018"/>
            <a:ext cx="12192000" cy="1948405"/>
          </a:xfrm>
          <a:prstGeom prst="rect">
            <a:avLst/>
          </a:prstGeom>
        </p:spPr>
      </p:pic>
    </p:spTree>
    <p:extLst>
      <p:ext uri="{BB962C8B-B14F-4D97-AF65-F5344CB8AC3E}">
        <p14:creationId xmlns:p14="http://schemas.microsoft.com/office/powerpoint/2010/main" val="3724118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8BC0-D615-BC9E-9BD0-64CB523427C4}"/>
              </a:ext>
            </a:extLst>
          </p:cNvPr>
          <p:cNvSpPr>
            <a:spLocks noGrp="1"/>
          </p:cNvSpPr>
          <p:nvPr>
            <p:ph type="title"/>
          </p:nvPr>
        </p:nvSpPr>
        <p:spPr/>
        <p:txBody>
          <a:bodyPr/>
          <a:lstStyle/>
          <a:p>
            <a:r>
              <a:rPr lang="en-US" dirty="0">
                <a:sym typeface="Symbol" pitchFamily="18" charset="2"/>
              </a:rPr>
              <a:t>Alpha-Beta Pruning</a:t>
            </a:r>
            <a:endParaRPr lang="en-TR" dirty="0"/>
          </a:p>
        </p:txBody>
      </p:sp>
      <p:sp>
        <p:nvSpPr>
          <p:cNvPr id="4" name="Slide Number Placeholder 3">
            <a:extLst>
              <a:ext uri="{FF2B5EF4-FFF2-40B4-BE49-F238E27FC236}">
                <a16:creationId xmlns:a16="http://schemas.microsoft.com/office/drawing/2014/main" id="{45D939C0-6AEB-342C-FA11-8C2FCF4ED033}"/>
              </a:ext>
            </a:extLst>
          </p:cNvPr>
          <p:cNvSpPr>
            <a:spLocks noGrp="1"/>
          </p:cNvSpPr>
          <p:nvPr>
            <p:ph type="sldNum" sz="quarter" idx="12"/>
          </p:nvPr>
        </p:nvSpPr>
        <p:spPr/>
        <p:txBody>
          <a:bodyPr/>
          <a:lstStyle/>
          <a:p>
            <a:pPr>
              <a:defRPr/>
            </a:pPr>
            <a:fld id="{8E81798C-0F99-461B-869F-8FC2E08F7ABC}" type="slidenum">
              <a:rPr lang="en-US" smtClean="0"/>
              <a:pPr>
                <a:defRPr/>
              </a:pPr>
              <a:t>32</a:t>
            </a:fld>
            <a:endParaRPr lang="en-US" dirty="0"/>
          </a:p>
        </p:txBody>
      </p:sp>
      <p:pic>
        <p:nvPicPr>
          <p:cNvPr id="6" name="Picture 5">
            <a:extLst>
              <a:ext uri="{FF2B5EF4-FFF2-40B4-BE49-F238E27FC236}">
                <a16:creationId xmlns:a16="http://schemas.microsoft.com/office/drawing/2014/main" id="{4B10F99F-9C22-CBC3-706F-A379FF34E133}"/>
              </a:ext>
            </a:extLst>
          </p:cNvPr>
          <p:cNvPicPr>
            <a:picLocks noChangeAspect="1"/>
          </p:cNvPicPr>
          <p:nvPr/>
        </p:nvPicPr>
        <p:blipFill>
          <a:blip r:embed="rId2"/>
          <a:stretch>
            <a:fillRect/>
          </a:stretch>
        </p:blipFill>
        <p:spPr>
          <a:xfrm>
            <a:off x="381000" y="1600200"/>
            <a:ext cx="11506199" cy="5257800"/>
          </a:xfrm>
          <a:prstGeom prst="rect">
            <a:avLst/>
          </a:prstGeom>
        </p:spPr>
      </p:pic>
      <p:pic>
        <p:nvPicPr>
          <p:cNvPr id="8" name="Picture 7">
            <a:extLst>
              <a:ext uri="{FF2B5EF4-FFF2-40B4-BE49-F238E27FC236}">
                <a16:creationId xmlns:a16="http://schemas.microsoft.com/office/drawing/2014/main" id="{11ECEF85-09B3-537D-BFA4-B9325C130581}"/>
              </a:ext>
            </a:extLst>
          </p:cNvPr>
          <p:cNvPicPr>
            <a:picLocks noChangeAspect="1"/>
          </p:cNvPicPr>
          <p:nvPr/>
        </p:nvPicPr>
        <p:blipFill>
          <a:blip r:embed="rId3"/>
          <a:stretch>
            <a:fillRect/>
          </a:stretch>
        </p:blipFill>
        <p:spPr>
          <a:xfrm>
            <a:off x="2438400" y="1076528"/>
            <a:ext cx="1167319" cy="447472"/>
          </a:xfrm>
          <a:prstGeom prst="rect">
            <a:avLst/>
          </a:prstGeom>
        </p:spPr>
      </p:pic>
      <p:cxnSp>
        <p:nvCxnSpPr>
          <p:cNvPr id="10" name="Straight Arrow Connector 9">
            <a:extLst>
              <a:ext uri="{FF2B5EF4-FFF2-40B4-BE49-F238E27FC236}">
                <a16:creationId xmlns:a16="http://schemas.microsoft.com/office/drawing/2014/main" id="{9EBA079E-2472-0FC6-D5DA-6533F52F6614}"/>
              </a:ext>
            </a:extLst>
          </p:cNvPr>
          <p:cNvCxnSpPr/>
          <p:nvPr/>
        </p:nvCxnSpPr>
        <p:spPr>
          <a:xfrm>
            <a:off x="2590800" y="1447800"/>
            <a:ext cx="0" cy="152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AA85EF78-01B1-4D4C-47C3-0ADDADAFEF0E}"/>
              </a:ext>
            </a:extLst>
          </p:cNvPr>
          <p:cNvCxnSpPr/>
          <p:nvPr/>
        </p:nvCxnSpPr>
        <p:spPr>
          <a:xfrm flipH="1">
            <a:off x="3200400" y="1506436"/>
            <a:ext cx="228600" cy="1524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80F20F98-FDB0-BFE6-8C50-4FCC8C6C385C}"/>
              </a:ext>
            </a:extLst>
          </p:cNvPr>
          <p:cNvSpPr txBox="1"/>
          <p:nvPr/>
        </p:nvSpPr>
        <p:spPr>
          <a:xfrm>
            <a:off x="685800" y="4800600"/>
            <a:ext cx="3124199" cy="246221"/>
          </a:xfrm>
          <a:prstGeom prst="rect">
            <a:avLst/>
          </a:prstGeom>
          <a:noFill/>
        </p:spPr>
        <p:txBody>
          <a:bodyPr wrap="square">
            <a:spAutoFit/>
          </a:bodyPr>
          <a:lstStyle/>
          <a:p>
            <a:r>
              <a:rPr lang="en-US" sz="1000" b="0" i="0" u="none" strike="noStrike" baseline="0" dirty="0">
                <a:latin typeface="NimbusRomNo9L-Regu"/>
              </a:rPr>
              <a:t>we can infer that the value of the root is </a:t>
            </a:r>
            <a:r>
              <a:rPr lang="en-US" sz="1000" b="0" i="0" u="none" strike="noStrike" baseline="0" dirty="0">
                <a:latin typeface="NimbusRomNo9L-ReguItal"/>
              </a:rPr>
              <a:t>at least </a:t>
            </a:r>
            <a:r>
              <a:rPr lang="en-US" sz="1000" b="0" i="0" u="none" strike="noStrike" baseline="0" dirty="0">
                <a:latin typeface="NimbusRomNo9L-Regu"/>
              </a:rPr>
              <a:t>3.</a:t>
            </a:r>
            <a:endParaRPr lang="tr-TR" dirty="0"/>
          </a:p>
        </p:txBody>
      </p:sp>
    </p:spTree>
    <p:extLst>
      <p:ext uri="{BB962C8B-B14F-4D97-AF65-F5344CB8AC3E}">
        <p14:creationId xmlns:p14="http://schemas.microsoft.com/office/powerpoint/2010/main" val="3052698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extLst>
      <p:ext uri="{BB962C8B-B14F-4D97-AF65-F5344CB8AC3E}">
        <p14:creationId xmlns:p14="http://schemas.microsoft.com/office/powerpoint/2010/main" val="2340518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0013-2EB6-2427-27B4-4A15E8008C08}"/>
              </a:ext>
            </a:extLst>
          </p:cNvPr>
          <p:cNvSpPr>
            <a:spLocks noGrp="1"/>
          </p:cNvSpPr>
          <p:nvPr>
            <p:ph type="title"/>
          </p:nvPr>
        </p:nvSpPr>
        <p:spPr/>
        <p:txBody>
          <a:bodyPr/>
          <a:lstStyle/>
          <a:p>
            <a:r>
              <a:rPr lang="en-US" dirty="0"/>
              <a:t>Alpha-Beta Implementation</a:t>
            </a:r>
            <a:endParaRPr lang="en-TR" dirty="0"/>
          </a:p>
        </p:txBody>
      </p:sp>
      <p:sp>
        <p:nvSpPr>
          <p:cNvPr id="4" name="Slide Number Placeholder 3">
            <a:extLst>
              <a:ext uri="{FF2B5EF4-FFF2-40B4-BE49-F238E27FC236}">
                <a16:creationId xmlns:a16="http://schemas.microsoft.com/office/drawing/2014/main" id="{5C77943F-6839-B078-1B5B-8022DA1A9A01}"/>
              </a:ext>
            </a:extLst>
          </p:cNvPr>
          <p:cNvSpPr>
            <a:spLocks noGrp="1"/>
          </p:cNvSpPr>
          <p:nvPr>
            <p:ph type="sldNum" sz="quarter" idx="12"/>
          </p:nvPr>
        </p:nvSpPr>
        <p:spPr/>
        <p:txBody>
          <a:bodyPr/>
          <a:lstStyle/>
          <a:p>
            <a:pPr>
              <a:defRPr/>
            </a:pPr>
            <a:fld id="{8E81798C-0F99-461B-869F-8FC2E08F7ABC}" type="slidenum">
              <a:rPr lang="en-US" smtClean="0"/>
              <a:pPr>
                <a:defRPr/>
              </a:pPr>
              <a:t>34</a:t>
            </a:fld>
            <a:endParaRPr lang="en-US" dirty="0"/>
          </a:p>
        </p:txBody>
      </p:sp>
      <p:pic>
        <p:nvPicPr>
          <p:cNvPr id="5" name="Picture 4">
            <a:extLst>
              <a:ext uri="{FF2B5EF4-FFF2-40B4-BE49-F238E27FC236}">
                <a16:creationId xmlns:a16="http://schemas.microsoft.com/office/drawing/2014/main" id="{6321443A-CDDA-C056-C452-6A1CAFD6C33C}"/>
              </a:ext>
            </a:extLst>
          </p:cNvPr>
          <p:cNvPicPr>
            <a:picLocks noChangeAspect="1"/>
          </p:cNvPicPr>
          <p:nvPr/>
        </p:nvPicPr>
        <p:blipFill>
          <a:blip r:embed="rId2"/>
          <a:stretch>
            <a:fillRect/>
          </a:stretch>
        </p:blipFill>
        <p:spPr>
          <a:xfrm>
            <a:off x="152400" y="1219200"/>
            <a:ext cx="11658600" cy="5551012"/>
          </a:xfrm>
          <a:prstGeom prst="rect">
            <a:avLst/>
          </a:prstGeom>
        </p:spPr>
      </p:pic>
    </p:spTree>
    <p:extLst>
      <p:ext uri="{BB962C8B-B14F-4D97-AF65-F5344CB8AC3E}">
        <p14:creationId xmlns:p14="http://schemas.microsoft.com/office/powerpoint/2010/main" val="194248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mc:AlternateContent xmlns:mc="http://schemas.openxmlformats.org/markup-compatibility/2006" xmlns:a14="http://schemas.microsoft.com/office/drawing/2010/main">
        <mc:Choice Requires="a14">
          <p:sp>
            <p:nvSpPr>
              <p:cNvPr id="21" name="Rectangle 3">
                <a:extLst>
                  <a:ext uri="{FF2B5EF4-FFF2-40B4-BE49-F238E27FC236}">
                    <a16:creationId xmlns:a16="http://schemas.microsoft.com/office/drawing/2014/main" id="{E467CCDA-B0AB-333A-F156-0F491CADA23D}"/>
                  </a:ext>
                </a:extLst>
              </p:cNvPr>
              <p:cNvSpPr txBox="1">
                <a:spLocks noChangeArrowheads="1"/>
              </p:cNvSpPr>
              <p:nvPr/>
            </p:nvSpPr>
            <p:spPr>
              <a:xfrm>
                <a:off x="0" y="1206810"/>
                <a:ext cx="9448800" cy="5193990"/>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90000"/>
                  </a:lnSpc>
                </a:pPr>
                <a:r>
                  <a:rPr lang="en-US" cap="none" dirty="0"/>
                  <a:t>This pruning has </a:t>
                </a:r>
                <a:r>
                  <a:rPr lang="en-US" cap="none" dirty="0">
                    <a:solidFill>
                      <a:srgbClr val="CC0000"/>
                    </a:solidFill>
                  </a:rPr>
                  <a:t>no effect</a:t>
                </a:r>
                <a:r>
                  <a:rPr lang="en-US" cap="none" dirty="0"/>
                  <a:t> on minimax value computed for the root!</a:t>
                </a:r>
              </a:p>
              <a:p>
                <a:pPr>
                  <a:lnSpc>
                    <a:spcPct val="90000"/>
                  </a:lnSpc>
                </a:pPr>
                <a:r>
                  <a:rPr lang="en-US" cap="none" dirty="0"/>
                  <a:t>Values of intermediate nodes might be wrong</a:t>
                </a:r>
              </a:p>
              <a:p>
                <a:pPr lvl="1">
                  <a:lnSpc>
                    <a:spcPct val="90000"/>
                  </a:lnSpc>
                </a:pPr>
                <a:r>
                  <a:rPr lang="en-US" sz="2000" cap="none" dirty="0"/>
                  <a:t>Important: children of the root may have the wrong value</a:t>
                </a:r>
              </a:p>
              <a:p>
                <a:pPr lvl="1">
                  <a:lnSpc>
                    <a:spcPct val="90000"/>
                  </a:lnSpc>
                </a:pPr>
                <a:r>
                  <a:rPr lang="en-US" sz="2000" cap="none" dirty="0"/>
                  <a:t>So the most naïve version won’t let you do action selection</a:t>
                </a:r>
              </a:p>
              <a:p>
                <a:pPr>
                  <a:lnSpc>
                    <a:spcPct val="90000"/>
                  </a:lnSpc>
                </a:pPr>
                <a:r>
                  <a:rPr lang="en-US" cap="none" dirty="0"/>
                  <a:t>Good child ordering improves effectiveness of pruning</a:t>
                </a:r>
              </a:p>
              <a:p>
                <a:pPr>
                  <a:lnSpc>
                    <a:spcPct val="90000"/>
                  </a:lnSpc>
                </a:pPr>
                <a:r>
                  <a:rPr lang="en-US" cap="none" dirty="0"/>
                  <a:t>With “perfect ordering”:</a:t>
                </a:r>
              </a:p>
              <a:p>
                <a:pPr lvl="1">
                  <a:lnSpc>
                    <a:spcPct val="90000"/>
                  </a:lnSpc>
                </a:pPr>
                <a:r>
                  <a:rPr lang="en-US" sz="2000" cap="none" dirty="0"/>
                  <a:t>Time complexity drops to O((2b)</a:t>
                </a:r>
                <a:r>
                  <a:rPr lang="en-US" sz="2000" cap="none" baseline="30000" dirty="0"/>
                  <a:t>m/2</a:t>
                </a:r>
                <a:r>
                  <a:rPr lang="en-US" sz="2000" cap="none" dirty="0"/>
                  <a:t>) or better </a:t>
                </a:r>
                <a14:m>
                  <m:oMath xmlns:m="http://schemas.openxmlformats.org/officeDocument/2006/math">
                    <m:r>
                      <a:rPr lang="en-US" sz="2000" b="0" i="1" cap="none" smtClean="0">
                        <a:latin typeface="Cambria Math" panose="02040503050406030204" pitchFamily="18" charset="0"/>
                      </a:rPr>
                      <m:t>𝑂</m:t>
                    </m:r>
                    <m:d>
                      <m:dPr>
                        <m:ctrlPr>
                          <a:rPr lang="en-US" sz="2000" b="0" i="1" cap="none" smtClean="0">
                            <a:latin typeface="Cambria Math" panose="02040503050406030204" pitchFamily="18" charset="0"/>
                          </a:rPr>
                        </m:ctrlPr>
                      </m:dPr>
                      <m:e>
                        <m:sSup>
                          <m:sSupPr>
                            <m:ctrlPr>
                              <a:rPr lang="en-US" sz="2000" i="1" cap="none">
                                <a:latin typeface="Cambria Math" panose="02040503050406030204" pitchFamily="18" charset="0"/>
                              </a:rPr>
                            </m:ctrlPr>
                          </m:sSupPr>
                          <m:e>
                            <m:d>
                              <m:dPr>
                                <m:ctrlPr>
                                  <a:rPr lang="en-US" sz="2000" i="1" cap="none">
                                    <a:latin typeface="Cambria Math" panose="02040503050406030204" pitchFamily="18" charset="0"/>
                                  </a:rPr>
                                </m:ctrlPr>
                              </m:dPr>
                              <m:e>
                                <m:rad>
                                  <m:radPr>
                                    <m:degHide m:val="on"/>
                                    <m:ctrlPr>
                                      <a:rPr lang="en-US" sz="2000" i="1" cap="none">
                                        <a:latin typeface="Cambria Math" panose="02040503050406030204" pitchFamily="18" charset="0"/>
                                      </a:rPr>
                                    </m:ctrlPr>
                                  </m:radPr>
                                  <m:deg/>
                                  <m:e>
                                    <m:r>
                                      <a:rPr lang="en-US" sz="2000" i="1" cap="none">
                                        <a:latin typeface="Cambria Math" panose="02040503050406030204" pitchFamily="18" charset="0"/>
                                      </a:rPr>
                                      <m:t>𝑏</m:t>
                                    </m:r>
                                  </m:e>
                                </m:rad>
                                <m:r>
                                  <a:rPr lang="en-US" sz="2000" i="1" cap="none">
                                    <a:latin typeface="Cambria Math" panose="02040503050406030204" pitchFamily="18" charset="0"/>
                                  </a:rPr>
                                  <m:t>+0.5</m:t>
                                </m:r>
                              </m:e>
                            </m:d>
                          </m:e>
                          <m:sup>
                            <m:r>
                              <a:rPr lang="en-US" sz="2000" b="0" i="1" cap="none" smtClean="0">
                                <a:latin typeface="Cambria Math" panose="02040503050406030204" pitchFamily="18" charset="0"/>
                              </a:rPr>
                              <m:t>𝑚</m:t>
                            </m:r>
                            <m:r>
                              <a:rPr lang="en-US" sz="2000" i="1" cap="none">
                                <a:latin typeface="Cambria Math" panose="02040503050406030204" pitchFamily="18" charset="0"/>
                              </a:rPr>
                              <m:t>+1</m:t>
                            </m:r>
                          </m:sup>
                        </m:sSup>
                      </m:e>
                    </m:d>
                  </m:oMath>
                </a14:m>
                <a:endParaRPr lang="en-US" sz="2000" cap="none" dirty="0"/>
              </a:p>
              <a:p>
                <a:pPr lvl="1">
                  <a:lnSpc>
                    <a:spcPct val="90000"/>
                  </a:lnSpc>
                </a:pPr>
                <a:r>
                  <a:rPr lang="en-US" sz="2000" cap="none" dirty="0"/>
                  <a:t>Doubles solvable depth!</a:t>
                </a:r>
              </a:p>
              <a:p>
                <a:pPr lvl="1">
                  <a:lnSpc>
                    <a:spcPct val="90000"/>
                  </a:lnSpc>
                </a:pPr>
                <a:r>
                  <a:rPr lang="en-US" sz="2000" cap="none" dirty="0"/>
                  <a:t>Full search of, e.g. Chess, is still hopeless…</a:t>
                </a:r>
              </a:p>
              <a:p>
                <a:pPr>
                  <a:lnSpc>
                    <a:spcPct val="90000"/>
                  </a:lnSpc>
                </a:pPr>
                <a:r>
                  <a:rPr lang="en-US" cap="none" dirty="0"/>
                  <a:t>With random ordering:</a:t>
                </a:r>
              </a:p>
              <a:p>
                <a:pPr lvl="1">
                  <a:lnSpc>
                    <a:spcPct val="90000"/>
                  </a:lnSpc>
                </a:pPr>
                <a:r>
                  <a:rPr lang="en-US" sz="2000" cap="none" dirty="0"/>
                  <a:t>The total number of nodes examined will be roughly O(b</a:t>
                </a:r>
                <a:r>
                  <a:rPr lang="en-US" sz="2000" cap="none" baseline="30000" dirty="0"/>
                  <a:t>3m/4</a:t>
                </a:r>
                <a:r>
                  <a:rPr lang="en-US" sz="2000" cap="none" dirty="0"/>
                  <a:t>) for moderate b. </a:t>
                </a:r>
              </a:p>
              <a:p>
                <a:pPr>
                  <a:lnSpc>
                    <a:spcPct val="90000"/>
                  </a:lnSpc>
                </a:pPr>
                <a:r>
                  <a:rPr lang="en-US" cap="none" dirty="0"/>
                  <a:t>This is a simple example of </a:t>
                </a:r>
                <a:r>
                  <a:rPr lang="en-US" cap="none" dirty="0">
                    <a:solidFill>
                      <a:srgbClr val="CC0000"/>
                    </a:solidFill>
                  </a:rPr>
                  <a:t>meta-reasoning </a:t>
                </a:r>
                <a:r>
                  <a:rPr lang="en-US" cap="none" dirty="0"/>
                  <a:t>(computing about what to compute)</a:t>
                </a:r>
              </a:p>
            </p:txBody>
          </p:sp>
        </mc:Choice>
        <mc:Fallback xmlns="">
          <p:sp>
            <p:nvSpPr>
              <p:cNvPr id="21" name="Rectangle 3">
                <a:extLst>
                  <a:ext uri="{FF2B5EF4-FFF2-40B4-BE49-F238E27FC236}">
                    <a16:creationId xmlns:a16="http://schemas.microsoft.com/office/drawing/2014/main" id="{E467CCDA-B0AB-333A-F156-0F491CADA23D}"/>
                  </a:ext>
                </a:extLst>
              </p:cNvPr>
              <p:cNvSpPr txBox="1">
                <a:spLocks noRot="1" noChangeAspect="1" noMove="1" noResize="1" noEditPoints="1" noAdjustHandles="1" noChangeArrowheads="1" noChangeShapeType="1" noTextEdit="1"/>
              </p:cNvSpPr>
              <p:nvPr/>
            </p:nvSpPr>
            <p:spPr>
              <a:xfrm>
                <a:off x="0" y="1206810"/>
                <a:ext cx="9448800" cy="5193990"/>
              </a:xfrm>
              <a:prstGeom prst="rect">
                <a:avLst/>
              </a:prstGeom>
              <a:blipFill>
                <a:blip r:embed="rId3"/>
                <a:stretch>
                  <a:fillRect l="-538" t="-1220" r="-1210"/>
                </a:stretch>
              </a:blipFill>
            </p:spPr>
            <p:txBody>
              <a:bodyPr/>
              <a:lstStyle/>
              <a:p>
                <a:r>
                  <a:rPr lang="en-TR">
                    <a:noFill/>
                  </a:rPr>
                  <a:t> </a:t>
                </a:r>
              </a:p>
            </p:txBody>
          </p:sp>
        </mc:Fallback>
      </mc:AlternateContent>
    </p:spTree>
    <p:extLst>
      <p:ext uri="{BB962C8B-B14F-4D97-AF65-F5344CB8AC3E}">
        <p14:creationId xmlns:p14="http://schemas.microsoft.com/office/powerpoint/2010/main" val="1572892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
        <p:nvSpPr>
          <p:cNvPr id="3" name="TextBox 2">
            <a:extLst>
              <a:ext uri="{FF2B5EF4-FFF2-40B4-BE49-F238E27FC236}">
                <a16:creationId xmlns:a16="http://schemas.microsoft.com/office/drawing/2014/main" id="{5B875AB1-49B5-3C08-92A3-290A50A7459C}"/>
              </a:ext>
            </a:extLst>
          </p:cNvPr>
          <p:cNvSpPr txBox="1"/>
          <p:nvPr/>
        </p:nvSpPr>
        <p:spPr>
          <a:xfrm>
            <a:off x="3429000" y="3581400"/>
            <a:ext cx="312906" cy="369332"/>
          </a:xfrm>
          <a:prstGeom prst="rect">
            <a:avLst/>
          </a:prstGeom>
          <a:noFill/>
        </p:spPr>
        <p:txBody>
          <a:bodyPr wrap="none" rtlCol="0">
            <a:spAutoFit/>
          </a:bodyPr>
          <a:lstStyle/>
          <a:p>
            <a:r>
              <a:rPr lang="en-TR" dirty="0"/>
              <a:t>8</a:t>
            </a:r>
          </a:p>
        </p:txBody>
      </p:sp>
      <p:sp>
        <p:nvSpPr>
          <p:cNvPr id="4" name="TextBox 3">
            <a:extLst>
              <a:ext uri="{FF2B5EF4-FFF2-40B4-BE49-F238E27FC236}">
                <a16:creationId xmlns:a16="http://schemas.microsoft.com/office/drawing/2014/main" id="{0E229314-8EF5-254D-6A06-5EC7971A3F08}"/>
              </a:ext>
            </a:extLst>
          </p:cNvPr>
          <p:cNvSpPr txBox="1"/>
          <p:nvPr/>
        </p:nvSpPr>
        <p:spPr>
          <a:xfrm>
            <a:off x="8915400" y="3429000"/>
            <a:ext cx="312906" cy="369332"/>
          </a:xfrm>
          <a:prstGeom prst="rect">
            <a:avLst/>
          </a:prstGeom>
          <a:noFill/>
        </p:spPr>
        <p:txBody>
          <a:bodyPr wrap="none" rtlCol="0">
            <a:spAutoFit/>
          </a:bodyPr>
          <a:lstStyle/>
          <a:p>
            <a:r>
              <a:rPr lang="en-TR" dirty="0"/>
              <a:t>4</a:t>
            </a:r>
          </a:p>
        </p:txBody>
      </p:sp>
      <p:sp>
        <p:nvSpPr>
          <p:cNvPr id="5" name="TextBox 4">
            <a:extLst>
              <a:ext uri="{FF2B5EF4-FFF2-40B4-BE49-F238E27FC236}">
                <a16:creationId xmlns:a16="http://schemas.microsoft.com/office/drawing/2014/main" id="{A631D60F-8EB6-2B78-77AB-57D55E649161}"/>
              </a:ext>
            </a:extLst>
          </p:cNvPr>
          <p:cNvSpPr txBox="1"/>
          <p:nvPr/>
        </p:nvSpPr>
        <p:spPr>
          <a:xfrm>
            <a:off x="5257800" y="1676400"/>
            <a:ext cx="312906" cy="369332"/>
          </a:xfrm>
          <a:prstGeom prst="rect">
            <a:avLst/>
          </a:prstGeom>
          <a:noFill/>
        </p:spPr>
        <p:txBody>
          <a:bodyPr wrap="none" rtlCol="0">
            <a:spAutoFit/>
          </a:bodyPr>
          <a:lstStyle/>
          <a:p>
            <a:r>
              <a:rPr lang="en-TR" dirty="0"/>
              <a:t>8</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2B417458-3894-4470-9F44-48FBF810A8F4}"/>
                  </a:ext>
                </a:extLst>
              </p14:cNvPr>
              <p14:cNvContentPartPr/>
              <p14:nvPr/>
            </p14:nvContentPartPr>
            <p14:xfrm>
              <a:off x="8257752" y="5154624"/>
              <a:ext cx="1766160" cy="1017360"/>
            </p14:xfrm>
          </p:contentPart>
        </mc:Choice>
        <mc:Fallback xmlns="">
          <p:pic>
            <p:nvPicPr>
              <p:cNvPr id="7" name="Ink 6">
                <a:extLst>
                  <a:ext uri="{FF2B5EF4-FFF2-40B4-BE49-F238E27FC236}">
                    <a16:creationId xmlns:a16="http://schemas.microsoft.com/office/drawing/2014/main" id="{2B417458-3894-4470-9F44-48FBF810A8F4}"/>
                  </a:ext>
                </a:extLst>
              </p:cNvPr>
              <p:cNvPicPr/>
              <p:nvPr/>
            </p:nvPicPr>
            <p:blipFill>
              <a:blip r:embed="rId4"/>
              <a:stretch>
                <a:fillRect/>
              </a:stretch>
            </p:blipFill>
            <p:spPr>
              <a:xfrm>
                <a:off x="8249112" y="5145624"/>
                <a:ext cx="1783800" cy="103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69A6DEC3-61AC-4BEE-06A3-089B04766575}"/>
                  </a:ext>
                </a:extLst>
              </p14:cNvPr>
              <p14:cNvContentPartPr/>
              <p14:nvPr/>
            </p14:nvContentPartPr>
            <p14:xfrm>
              <a:off x="8271072" y="5148504"/>
              <a:ext cx="1231560" cy="1157040"/>
            </p14:xfrm>
          </p:contentPart>
        </mc:Choice>
        <mc:Fallback xmlns="">
          <p:pic>
            <p:nvPicPr>
              <p:cNvPr id="8" name="Ink 7">
                <a:extLst>
                  <a:ext uri="{FF2B5EF4-FFF2-40B4-BE49-F238E27FC236}">
                    <a16:creationId xmlns:a16="http://schemas.microsoft.com/office/drawing/2014/main" id="{69A6DEC3-61AC-4BEE-06A3-089B04766575}"/>
                  </a:ext>
                </a:extLst>
              </p:cNvPr>
              <p:cNvPicPr/>
              <p:nvPr/>
            </p:nvPicPr>
            <p:blipFill>
              <a:blip r:embed="rId6"/>
              <a:stretch>
                <a:fillRect/>
              </a:stretch>
            </p:blipFill>
            <p:spPr>
              <a:xfrm>
                <a:off x="8262432" y="5139504"/>
                <a:ext cx="1249200" cy="117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57EC9E9-9855-8C0B-C677-5F618821A839}"/>
                  </a:ext>
                </a:extLst>
              </p14:cNvPr>
              <p14:cNvContentPartPr/>
              <p14:nvPr/>
            </p14:nvContentPartPr>
            <p14:xfrm>
              <a:off x="-828288" y="698904"/>
              <a:ext cx="360" cy="360"/>
            </p14:xfrm>
          </p:contentPart>
        </mc:Choice>
        <mc:Fallback xmlns="">
          <p:pic>
            <p:nvPicPr>
              <p:cNvPr id="9" name="Ink 8">
                <a:extLst>
                  <a:ext uri="{FF2B5EF4-FFF2-40B4-BE49-F238E27FC236}">
                    <a16:creationId xmlns:a16="http://schemas.microsoft.com/office/drawing/2014/main" id="{057EC9E9-9855-8C0B-C677-5F618821A839}"/>
                  </a:ext>
                </a:extLst>
              </p:cNvPr>
              <p:cNvPicPr/>
              <p:nvPr/>
            </p:nvPicPr>
            <p:blipFill>
              <a:blip r:embed="rId8"/>
              <a:stretch>
                <a:fillRect/>
              </a:stretch>
            </p:blipFill>
            <p:spPr>
              <a:xfrm>
                <a:off x="-837288" y="690264"/>
                <a:ext cx="18000" cy="18000"/>
              </a:xfrm>
              <a:prstGeom prst="rect">
                <a:avLst/>
              </a:prstGeom>
            </p:spPr>
          </p:pic>
        </mc:Fallback>
      </mc:AlternateContent>
    </p:spTree>
    <p:extLst>
      <p:ext uri="{BB962C8B-B14F-4D97-AF65-F5344CB8AC3E}">
        <p14:creationId xmlns:p14="http://schemas.microsoft.com/office/powerpoint/2010/main" val="2708472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220" y="1117600"/>
            <a:ext cx="9029700" cy="5715000"/>
          </a:xfrm>
          <a:prstGeom prst="rect">
            <a:avLst/>
          </a:prstGeom>
        </p:spPr>
      </p:pic>
      <p:sp>
        <p:nvSpPr>
          <p:cNvPr id="3" name="TextBox 2">
            <a:extLst>
              <a:ext uri="{FF2B5EF4-FFF2-40B4-BE49-F238E27FC236}">
                <a16:creationId xmlns:a16="http://schemas.microsoft.com/office/drawing/2014/main" id="{BB4B1836-F292-FC2D-84D4-F963A1998E0E}"/>
              </a:ext>
            </a:extLst>
          </p:cNvPr>
          <p:cNvSpPr txBox="1"/>
          <p:nvPr/>
        </p:nvSpPr>
        <p:spPr>
          <a:xfrm>
            <a:off x="1295400" y="5105400"/>
            <a:ext cx="441146" cy="369332"/>
          </a:xfrm>
          <a:prstGeom prst="rect">
            <a:avLst/>
          </a:prstGeom>
          <a:noFill/>
        </p:spPr>
        <p:txBody>
          <a:bodyPr wrap="none" rtlCol="0">
            <a:spAutoFit/>
          </a:bodyPr>
          <a:lstStyle/>
          <a:p>
            <a:r>
              <a:rPr lang="en-TR" dirty="0"/>
              <a:t>10</a:t>
            </a:r>
          </a:p>
        </p:txBody>
      </p:sp>
      <p:sp>
        <p:nvSpPr>
          <p:cNvPr id="4" name="TextBox 3">
            <a:extLst>
              <a:ext uri="{FF2B5EF4-FFF2-40B4-BE49-F238E27FC236}">
                <a16:creationId xmlns:a16="http://schemas.microsoft.com/office/drawing/2014/main" id="{15AA8799-2F44-FE95-159D-47E2F37B6629}"/>
              </a:ext>
            </a:extLst>
          </p:cNvPr>
          <p:cNvSpPr txBox="1"/>
          <p:nvPr/>
        </p:nvSpPr>
        <p:spPr>
          <a:xfrm>
            <a:off x="4267200" y="4800600"/>
            <a:ext cx="569387" cy="369332"/>
          </a:xfrm>
          <a:prstGeom prst="rect">
            <a:avLst/>
          </a:prstGeom>
          <a:noFill/>
        </p:spPr>
        <p:txBody>
          <a:bodyPr wrap="none" rtlCol="0">
            <a:spAutoFit/>
          </a:bodyPr>
          <a:lstStyle/>
          <a:p>
            <a:r>
              <a:rPr lang="en-TR" dirty="0"/>
              <a:t>100</a:t>
            </a:r>
          </a:p>
        </p:txBody>
      </p:sp>
      <p:sp>
        <p:nvSpPr>
          <p:cNvPr id="6" name="TextBox 5">
            <a:extLst>
              <a:ext uri="{FF2B5EF4-FFF2-40B4-BE49-F238E27FC236}">
                <a16:creationId xmlns:a16="http://schemas.microsoft.com/office/drawing/2014/main" id="{E62FF025-9888-C077-0B77-A1F296344F92}"/>
              </a:ext>
            </a:extLst>
          </p:cNvPr>
          <p:cNvSpPr txBox="1"/>
          <p:nvPr/>
        </p:nvSpPr>
        <p:spPr>
          <a:xfrm>
            <a:off x="6705600" y="4800600"/>
            <a:ext cx="312906" cy="369332"/>
          </a:xfrm>
          <a:prstGeom prst="rect">
            <a:avLst/>
          </a:prstGeom>
          <a:noFill/>
        </p:spPr>
        <p:txBody>
          <a:bodyPr wrap="none" rtlCol="0">
            <a:spAutoFit/>
          </a:bodyPr>
          <a:lstStyle/>
          <a:p>
            <a:r>
              <a:rPr lang="en-TR" dirty="0"/>
              <a:t>2</a:t>
            </a:r>
          </a:p>
        </p:txBody>
      </p:sp>
      <p:sp>
        <p:nvSpPr>
          <p:cNvPr id="7" name="TextBox 6">
            <a:extLst>
              <a:ext uri="{FF2B5EF4-FFF2-40B4-BE49-F238E27FC236}">
                <a16:creationId xmlns:a16="http://schemas.microsoft.com/office/drawing/2014/main" id="{41F42E49-9D9C-43D3-201D-9C816BF08234}"/>
              </a:ext>
            </a:extLst>
          </p:cNvPr>
          <p:cNvSpPr txBox="1"/>
          <p:nvPr/>
        </p:nvSpPr>
        <p:spPr>
          <a:xfrm>
            <a:off x="9067800" y="4800600"/>
            <a:ext cx="441146" cy="369332"/>
          </a:xfrm>
          <a:prstGeom prst="rect">
            <a:avLst/>
          </a:prstGeom>
          <a:noFill/>
        </p:spPr>
        <p:txBody>
          <a:bodyPr wrap="none" rtlCol="0">
            <a:spAutoFit/>
          </a:bodyPr>
          <a:lstStyle/>
          <a:p>
            <a:r>
              <a:rPr lang="en-TR" dirty="0"/>
              <a:t>20</a:t>
            </a:r>
          </a:p>
        </p:txBody>
      </p:sp>
      <p:sp>
        <p:nvSpPr>
          <p:cNvPr id="8" name="TextBox 7">
            <a:extLst>
              <a:ext uri="{FF2B5EF4-FFF2-40B4-BE49-F238E27FC236}">
                <a16:creationId xmlns:a16="http://schemas.microsoft.com/office/drawing/2014/main" id="{12121549-FAD1-8145-F4DF-BBF57E529D6E}"/>
              </a:ext>
            </a:extLst>
          </p:cNvPr>
          <p:cNvSpPr txBox="1"/>
          <p:nvPr/>
        </p:nvSpPr>
        <p:spPr>
          <a:xfrm>
            <a:off x="2683054" y="2895600"/>
            <a:ext cx="441146" cy="369332"/>
          </a:xfrm>
          <a:prstGeom prst="rect">
            <a:avLst/>
          </a:prstGeom>
          <a:noFill/>
        </p:spPr>
        <p:txBody>
          <a:bodyPr wrap="none" rtlCol="0">
            <a:spAutoFit/>
          </a:bodyPr>
          <a:lstStyle/>
          <a:p>
            <a:r>
              <a:rPr lang="en-TR" dirty="0"/>
              <a:t>10</a:t>
            </a:r>
          </a:p>
        </p:txBody>
      </p:sp>
      <p:sp>
        <p:nvSpPr>
          <p:cNvPr id="9" name="TextBox 8">
            <a:extLst>
              <a:ext uri="{FF2B5EF4-FFF2-40B4-BE49-F238E27FC236}">
                <a16:creationId xmlns:a16="http://schemas.microsoft.com/office/drawing/2014/main" id="{9B02C215-406D-597D-F8D0-9E247A416EA6}"/>
              </a:ext>
            </a:extLst>
          </p:cNvPr>
          <p:cNvSpPr txBox="1"/>
          <p:nvPr/>
        </p:nvSpPr>
        <p:spPr>
          <a:xfrm>
            <a:off x="7467600" y="2895600"/>
            <a:ext cx="312906" cy="369332"/>
          </a:xfrm>
          <a:prstGeom prst="rect">
            <a:avLst/>
          </a:prstGeom>
          <a:noFill/>
        </p:spPr>
        <p:txBody>
          <a:bodyPr wrap="none" rtlCol="0">
            <a:spAutoFit/>
          </a:bodyPr>
          <a:lstStyle/>
          <a:p>
            <a:r>
              <a:rPr lang="en-TR" dirty="0"/>
              <a:t>2</a:t>
            </a:r>
          </a:p>
        </p:txBody>
      </p:sp>
      <p:sp>
        <p:nvSpPr>
          <p:cNvPr id="10" name="TextBox 9">
            <a:extLst>
              <a:ext uri="{FF2B5EF4-FFF2-40B4-BE49-F238E27FC236}">
                <a16:creationId xmlns:a16="http://schemas.microsoft.com/office/drawing/2014/main" id="{C0612DBE-F19B-E311-DAB7-B90494E22C7D}"/>
              </a:ext>
            </a:extLst>
          </p:cNvPr>
          <p:cNvSpPr txBox="1"/>
          <p:nvPr/>
        </p:nvSpPr>
        <p:spPr>
          <a:xfrm>
            <a:off x="5486400" y="1371600"/>
            <a:ext cx="441146" cy="369332"/>
          </a:xfrm>
          <a:prstGeom prst="rect">
            <a:avLst/>
          </a:prstGeom>
          <a:noFill/>
        </p:spPr>
        <p:txBody>
          <a:bodyPr wrap="none" rtlCol="0">
            <a:spAutoFit/>
          </a:bodyPr>
          <a:lstStyle/>
          <a:p>
            <a:r>
              <a:rPr lang="en-TR" dirty="0"/>
              <a:t>10</a:t>
            </a:r>
          </a:p>
        </p:txBody>
      </p:sp>
      <p:grpSp>
        <p:nvGrpSpPr>
          <p:cNvPr id="15" name="Group 14">
            <a:extLst>
              <a:ext uri="{FF2B5EF4-FFF2-40B4-BE49-F238E27FC236}">
                <a16:creationId xmlns:a16="http://schemas.microsoft.com/office/drawing/2014/main" id="{011D62DE-D957-EB9C-840E-9433202D49A2}"/>
              </a:ext>
            </a:extLst>
          </p:cNvPr>
          <p:cNvGrpSpPr/>
          <p:nvPr/>
        </p:nvGrpSpPr>
        <p:grpSpPr>
          <a:xfrm>
            <a:off x="5203872" y="5855184"/>
            <a:ext cx="1017360" cy="1020240"/>
            <a:chOff x="5203872" y="5855184"/>
            <a:chExt cx="1017360" cy="1020240"/>
          </a:xfrm>
        </p:grpSpPr>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775B2B22-9030-120E-7CB1-F469D196EFBB}"/>
                    </a:ext>
                  </a:extLst>
                </p14:cNvPr>
                <p14:cNvContentPartPr/>
                <p14:nvPr/>
              </p14:nvContentPartPr>
              <p14:xfrm>
                <a:off x="5203872" y="5977224"/>
                <a:ext cx="1017360" cy="813240"/>
              </p14:xfrm>
            </p:contentPart>
          </mc:Choice>
          <mc:Fallback xmlns="">
            <p:pic>
              <p:nvPicPr>
                <p:cNvPr id="13" name="Ink 12">
                  <a:extLst>
                    <a:ext uri="{FF2B5EF4-FFF2-40B4-BE49-F238E27FC236}">
                      <a16:creationId xmlns:a16="http://schemas.microsoft.com/office/drawing/2014/main" id="{775B2B22-9030-120E-7CB1-F469D196EFBB}"/>
                    </a:ext>
                  </a:extLst>
                </p:cNvPr>
                <p:cNvPicPr/>
                <p:nvPr/>
              </p:nvPicPr>
              <p:blipFill>
                <a:blip r:embed="rId4"/>
                <a:stretch>
                  <a:fillRect/>
                </a:stretch>
              </p:blipFill>
              <p:spPr>
                <a:xfrm>
                  <a:off x="5195232" y="5968584"/>
                  <a:ext cx="1035000" cy="830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11B5EBF8-1023-2CC3-D6E6-161FFBF22751}"/>
                    </a:ext>
                  </a:extLst>
                </p14:cNvPr>
                <p14:cNvContentPartPr/>
                <p14:nvPr/>
              </p14:nvContentPartPr>
              <p14:xfrm>
                <a:off x="5354352" y="5855184"/>
                <a:ext cx="842400" cy="1020240"/>
              </p14:xfrm>
            </p:contentPart>
          </mc:Choice>
          <mc:Fallback xmlns="">
            <p:pic>
              <p:nvPicPr>
                <p:cNvPr id="14" name="Ink 13">
                  <a:extLst>
                    <a:ext uri="{FF2B5EF4-FFF2-40B4-BE49-F238E27FC236}">
                      <a16:creationId xmlns:a16="http://schemas.microsoft.com/office/drawing/2014/main" id="{11B5EBF8-1023-2CC3-D6E6-161FFBF22751}"/>
                    </a:ext>
                  </a:extLst>
                </p:cNvPr>
                <p:cNvPicPr/>
                <p:nvPr/>
              </p:nvPicPr>
              <p:blipFill>
                <a:blip r:embed="rId6"/>
                <a:stretch>
                  <a:fillRect/>
                </a:stretch>
              </p:blipFill>
              <p:spPr>
                <a:xfrm>
                  <a:off x="5345352" y="5846184"/>
                  <a:ext cx="860040" cy="103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21960D48-3B79-C066-73D5-EF81542170AF}"/>
                  </a:ext>
                </a:extLst>
              </p14:cNvPr>
              <p14:cNvContentPartPr/>
              <p14:nvPr/>
            </p14:nvContentPartPr>
            <p14:xfrm>
              <a:off x="8699832" y="4410504"/>
              <a:ext cx="2473920" cy="2602800"/>
            </p14:xfrm>
          </p:contentPart>
        </mc:Choice>
        <mc:Fallback xmlns="">
          <p:pic>
            <p:nvPicPr>
              <p:cNvPr id="16" name="Ink 15">
                <a:extLst>
                  <a:ext uri="{FF2B5EF4-FFF2-40B4-BE49-F238E27FC236}">
                    <a16:creationId xmlns:a16="http://schemas.microsoft.com/office/drawing/2014/main" id="{21960D48-3B79-C066-73D5-EF81542170AF}"/>
                  </a:ext>
                </a:extLst>
              </p:cNvPr>
              <p:cNvPicPr/>
              <p:nvPr/>
            </p:nvPicPr>
            <p:blipFill>
              <a:blip r:embed="rId8"/>
              <a:stretch>
                <a:fillRect/>
              </a:stretch>
            </p:blipFill>
            <p:spPr>
              <a:xfrm>
                <a:off x="8691192" y="4401504"/>
                <a:ext cx="2491560" cy="2620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5893753C-7F5A-8427-C2B5-D5576946F7D7}"/>
                  </a:ext>
                </a:extLst>
              </p14:cNvPr>
              <p14:cNvContentPartPr/>
              <p14:nvPr/>
            </p14:nvContentPartPr>
            <p14:xfrm>
              <a:off x="8671752" y="3939984"/>
              <a:ext cx="1782000" cy="2855520"/>
            </p14:xfrm>
          </p:contentPart>
        </mc:Choice>
        <mc:Fallback xmlns="">
          <p:pic>
            <p:nvPicPr>
              <p:cNvPr id="17" name="Ink 16">
                <a:extLst>
                  <a:ext uri="{FF2B5EF4-FFF2-40B4-BE49-F238E27FC236}">
                    <a16:creationId xmlns:a16="http://schemas.microsoft.com/office/drawing/2014/main" id="{5893753C-7F5A-8427-C2B5-D5576946F7D7}"/>
                  </a:ext>
                </a:extLst>
              </p:cNvPr>
              <p:cNvPicPr/>
              <p:nvPr/>
            </p:nvPicPr>
            <p:blipFill>
              <a:blip r:embed="rId10"/>
              <a:stretch>
                <a:fillRect/>
              </a:stretch>
            </p:blipFill>
            <p:spPr>
              <a:xfrm>
                <a:off x="8662752" y="3931344"/>
                <a:ext cx="1799640" cy="2873160"/>
              </a:xfrm>
              <a:prstGeom prst="rect">
                <a:avLst/>
              </a:prstGeom>
            </p:spPr>
          </p:pic>
        </mc:Fallback>
      </mc:AlternateContent>
    </p:spTree>
    <p:extLst>
      <p:ext uri="{BB962C8B-B14F-4D97-AF65-F5344CB8AC3E}">
        <p14:creationId xmlns:p14="http://schemas.microsoft.com/office/powerpoint/2010/main" val="1654747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
        <p:nvSpPr>
          <p:cNvPr id="4" name="TextBox 3">
            <a:extLst>
              <a:ext uri="{FF2B5EF4-FFF2-40B4-BE49-F238E27FC236}">
                <a16:creationId xmlns:a16="http://schemas.microsoft.com/office/drawing/2014/main" id="{495D0BAA-DB73-8F58-36DB-F2ADA360FBD0}"/>
              </a:ext>
            </a:extLst>
          </p:cNvPr>
          <p:cNvSpPr txBox="1"/>
          <p:nvPr/>
        </p:nvSpPr>
        <p:spPr>
          <a:xfrm>
            <a:off x="1982409" y="6110478"/>
            <a:ext cx="7913448" cy="646331"/>
          </a:xfrm>
          <a:prstGeom prst="rect">
            <a:avLst/>
          </a:prstGeom>
          <a:noFill/>
        </p:spPr>
        <p:txBody>
          <a:bodyPr wrap="none" rtlCol="0">
            <a:spAutoFit/>
          </a:bodyPr>
          <a:lstStyle/>
          <a:p>
            <a:r>
              <a:rPr lang="en-TR" dirty="0"/>
              <a:t>We can not explore the entire game tree bec</a:t>
            </a:r>
            <a:r>
              <a:rPr lang="en-US" dirty="0"/>
              <a:t>a</a:t>
            </a:r>
            <a:r>
              <a:rPr lang="en-TR" dirty="0"/>
              <a:t>use of finite computing power.</a:t>
            </a:r>
          </a:p>
          <a:p>
            <a:endParaRPr lang="en-TR" dirty="0"/>
          </a:p>
        </p:txBody>
      </p:sp>
    </p:spTree>
    <p:extLst>
      <p:ext uri="{BB962C8B-B14F-4D97-AF65-F5344CB8AC3E}">
        <p14:creationId xmlns:p14="http://schemas.microsoft.com/office/powerpoint/2010/main" val="415165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5181600"/>
          </a:xfrm>
        </p:spPr>
        <p:txBody>
          <a:bodyPr>
            <a:normAutofit fontScale="92500" lnSpcReduction="10000"/>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solidFill>
                  <a:srgbClr val="FF0000"/>
                </a:solidFill>
                <a:highlight>
                  <a:srgbClr val="FFFF00"/>
                </a:highlight>
              </a:rPr>
              <a:t>Another Solution</a:t>
            </a:r>
            <a:r>
              <a:rPr lang="en-US" sz="2400" dirty="0"/>
              <a:t>: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t>
            </a:r>
            <a:r>
              <a:rPr lang="en-US" sz="2000" dirty="0">
                <a:solidFill>
                  <a:srgbClr val="FF0000"/>
                </a:solidFill>
                <a:highlight>
                  <a:srgbClr val="FFFF00"/>
                </a:highlight>
              </a:rPr>
              <a:t>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Another method: Use iterative deepening for an anytime algorithm where you go level by level depending on your computing power.</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a:xfrm>
            <a:off x="406400" y="5638799"/>
            <a:ext cx="11379200" cy="487365"/>
          </a:xfrm>
        </p:spPr>
        <p:txBody>
          <a:bodyPr/>
          <a:lstStyle/>
          <a:p>
            <a:pPr eaLnBrk="1" hangingPunct="1"/>
            <a:r>
              <a:rPr lang="en-US" dirty="0"/>
              <a:t>Demo: Pacman eating food pellets, avoiding ghosts, eating power pellets and then eating ghosts and getting extra score.</a:t>
            </a:r>
          </a:p>
        </p:txBody>
      </p:sp>
      <p:graphicFrame>
        <p:nvGraphicFramePr>
          <p:cNvPr id="1026" name="Object 5"/>
          <p:cNvGraphicFramePr>
            <a:graphicFrameLocks noChangeAspect="1"/>
          </p:cNvGraphicFramePr>
          <p:nvPr>
            <p:extLst>
              <p:ext uri="{D42A27DB-BD31-4B8C-83A1-F6EECF244321}">
                <p14:modId xmlns:p14="http://schemas.microsoft.com/office/powerpoint/2010/main" val="1348421587"/>
              </p:ext>
            </p:extLst>
          </p:nvPr>
        </p:nvGraphicFramePr>
        <p:xfrm>
          <a:off x="533401" y="1551835"/>
          <a:ext cx="4038600" cy="3736128"/>
        </p:xfrm>
        <a:graphic>
          <a:graphicData uri="http://schemas.openxmlformats.org/presentationml/2006/ole">
            <mc:AlternateContent xmlns:mc="http://schemas.openxmlformats.org/markup-compatibility/2006">
              <mc:Choice xmlns:v="urn:schemas-microsoft-com:vml" Requires="v">
                <p:oleObj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551835"/>
                        <a:ext cx="4038600" cy="3736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
        <p:nvSpPr>
          <p:cNvPr id="7" name="TextBox 6">
            <a:extLst>
              <a:ext uri="{FF2B5EF4-FFF2-40B4-BE49-F238E27FC236}">
                <a16:creationId xmlns:a16="http://schemas.microsoft.com/office/drawing/2014/main" id="{5D6F7486-0772-6129-B03F-9E01B07110B1}"/>
              </a:ext>
            </a:extLst>
          </p:cNvPr>
          <p:cNvSpPr txBox="1"/>
          <p:nvPr/>
        </p:nvSpPr>
        <p:spPr>
          <a:xfrm>
            <a:off x="4800600" y="1416017"/>
            <a:ext cx="4244340" cy="1754326"/>
          </a:xfrm>
          <a:prstGeom prst="rect">
            <a:avLst/>
          </a:prstGeom>
          <a:noFill/>
        </p:spPr>
        <p:txBody>
          <a:bodyPr wrap="square">
            <a:spAutoFit/>
          </a:bodyPr>
          <a:lstStyle/>
          <a:p>
            <a:pPr algn="l">
              <a:buFont typeface="Arial" panose="020B0604020202020204" pitchFamily="34" charset="0"/>
              <a:buChar char="•"/>
            </a:pPr>
            <a:r>
              <a:rPr lang="en-US" b="0" i="0" dirty="0">
                <a:solidFill>
                  <a:srgbClr val="292929"/>
                </a:solidFill>
                <a:effectLst/>
                <a:latin typeface="charter" panose="02040503050506020203" pitchFamily="18" charset="0"/>
              </a:rPr>
              <a:t>Pac-man — The Protagonist</a:t>
            </a:r>
          </a:p>
          <a:p>
            <a:pPr algn="l">
              <a:buFont typeface="Arial" panose="020B0604020202020204" pitchFamily="34" charset="0"/>
              <a:buChar char="•"/>
            </a:pPr>
            <a:r>
              <a:rPr lang="en-US" b="0" i="0" dirty="0">
                <a:solidFill>
                  <a:srgbClr val="292929"/>
                </a:solidFill>
                <a:effectLst/>
                <a:latin typeface="charter" panose="02040503050506020203" pitchFamily="18" charset="0"/>
              </a:rPr>
              <a:t>Inky and Clyde — The Antagonists</a:t>
            </a:r>
          </a:p>
          <a:p>
            <a:pPr algn="l">
              <a:buFont typeface="Arial" panose="020B0604020202020204" pitchFamily="34" charset="0"/>
              <a:buChar char="•"/>
            </a:pPr>
            <a:r>
              <a:rPr lang="en-US" b="0" i="0" dirty="0">
                <a:solidFill>
                  <a:srgbClr val="292929"/>
                </a:solidFill>
                <a:effectLst/>
                <a:latin typeface="charter" panose="02040503050506020203" pitchFamily="18" charset="0"/>
              </a:rPr>
              <a:t>Pellet — The food source of our hungry friend</a:t>
            </a:r>
          </a:p>
          <a:p>
            <a:pPr algn="l">
              <a:buFont typeface="Arial" panose="020B0604020202020204" pitchFamily="34" charset="0"/>
              <a:buChar char="•"/>
            </a:pPr>
            <a:r>
              <a:rPr lang="en-US" b="0" i="0" dirty="0">
                <a:solidFill>
                  <a:srgbClr val="292929"/>
                </a:solidFill>
                <a:effectLst/>
                <a:latin typeface="charter" panose="02040503050506020203" pitchFamily="18" charset="0"/>
              </a:rPr>
              <a:t>Power Pellet — the object that renders Pac-man’s adversaries edible.</a:t>
            </a:r>
          </a:p>
        </p:txBody>
      </p:sp>
      <p:sp>
        <p:nvSpPr>
          <p:cNvPr id="9" name="TextBox 8">
            <a:extLst>
              <a:ext uri="{FF2B5EF4-FFF2-40B4-BE49-F238E27FC236}">
                <a16:creationId xmlns:a16="http://schemas.microsoft.com/office/drawing/2014/main" id="{39D070CB-4155-77AB-77BE-E08DC97BDE9D}"/>
              </a:ext>
            </a:extLst>
          </p:cNvPr>
          <p:cNvSpPr txBox="1"/>
          <p:nvPr/>
        </p:nvSpPr>
        <p:spPr>
          <a:xfrm>
            <a:off x="4800600" y="3217374"/>
            <a:ext cx="4402836" cy="2031325"/>
          </a:xfrm>
          <a:prstGeom prst="rect">
            <a:avLst/>
          </a:prstGeom>
          <a:noFill/>
        </p:spPr>
        <p:txBody>
          <a:bodyPr wrap="square">
            <a:spAutoFit/>
          </a:bodyPr>
          <a:lstStyle/>
          <a:p>
            <a:r>
              <a:rPr lang="en-US" b="1" i="0" dirty="0">
                <a:solidFill>
                  <a:srgbClr val="202122"/>
                </a:solidFill>
                <a:effectLst/>
                <a:latin typeface="Arial" panose="020B0604020202020204" pitchFamily="34" charset="0"/>
              </a:rPr>
              <a:t>Blinky</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Pinky</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Inky</a:t>
            </a:r>
            <a:r>
              <a:rPr lang="en-US" b="0" i="0" dirty="0">
                <a:solidFill>
                  <a:srgbClr val="202122"/>
                </a:solidFill>
                <a:effectLst/>
                <a:latin typeface="Arial" panose="020B0604020202020204" pitchFamily="34" charset="0"/>
              </a:rPr>
              <a:t> and </a:t>
            </a:r>
            <a:r>
              <a:rPr lang="en-US" b="1" i="0" dirty="0">
                <a:solidFill>
                  <a:srgbClr val="202122"/>
                </a:solidFill>
                <a:effectLst/>
                <a:latin typeface="Arial" panose="020B0604020202020204" pitchFamily="34" charset="0"/>
              </a:rPr>
              <a:t>Clyde</a:t>
            </a:r>
            <a:r>
              <a:rPr lang="en-US" b="0" i="0" dirty="0">
                <a:solidFill>
                  <a:srgbClr val="202122"/>
                </a:solidFill>
                <a:effectLst/>
                <a:latin typeface="Arial" panose="020B0604020202020204" pitchFamily="34" charset="0"/>
              </a:rPr>
              <a:t>, collectively known as the </a:t>
            </a:r>
            <a:r>
              <a:rPr lang="en-US" b="1" i="0" dirty="0">
                <a:solidFill>
                  <a:srgbClr val="202122"/>
                </a:solidFill>
                <a:effectLst/>
                <a:latin typeface="Arial" panose="020B0604020202020204" pitchFamily="34" charset="0"/>
              </a:rPr>
              <a:t>Ghost Gang</a:t>
            </a:r>
            <a:r>
              <a:rPr lang="en-US" b="0" i="0" dirty="0">
                <a:solidFill>
                  <a:srgbClr val="202122"/>
                </a:solidFill>
                <a:effectLst/>
                <a:latin typeface="Arial" panose="020B0604020202020204" pitchFamily="34" charset="0"/>
              </a:rPr>
              <a:t>, are a quartet of characters from the </a:t>
            </a:r>
            <a:r>
              <a:rPr lang="en-US" b="0" i="1" u="none" strike="noStrike" dirty="0">
                <a:solidFill>
                  <a:srgbClr val="0645AD"/>
                </a:solidFill>
                <a:effectLst/>
                <a:latin typeface="Arial" panose="020B0604020202020204" pitchFamily="34" charset="0"/>
                <a:hlinkClick r:id="rId5" tooltip="List of Pac-Man video games"/>
              </a:rPr>
              <a:t>Pac-Man</a:t>
            </a:r>
            <a:r>
              <a:rPr lang="en-US" b="0" i="0" dirty="0">
                <a:solidFill>
                  <a:srgbClr val="202122"/>
                </a:solidFill>
                <a:effectLst/>
                <a:latin typeface="Arial" panose="020B0604020202020204" pitchFamily="34" charset="0"/>
              </a:rPr>
              <a:t> video game franchise. Created by </a:t>
            </a:r>
            <a:r>
              <a:rPr lang="en-US" b="0" i="0" u="none" strike="noStrike" dirty="0">
                <a:solidFill>
                  <a:srgbClr val="0645AD"/>
                </a:solidFill>
                <a:effectLst/>
                <a:latin typeface="Arial" panose="020B0604020202020204" pitchFamily="34" charset="0"/>
                <a:hlinkClick r:id="rId6" tooltip="Toru Iwatani"/>
              </a:rPr>
              <a:t>Toru Iwatani</a:t>
            </a:r>
            <a:r>
              <a:rPr lang="en-US" b="0" i="0" dirty="0">
                <a:solidFill>
                  <a:srgbClr val="202122"/>
                </a:solidFill>
                <a:effectLst/>
                <a:latin typeface="Arial" panose="020B0604020202020204" pitchFamily="34" charset="0"/>
              </a:rPr>
              <a:t>, they first appear in the 1980 arcade game </a:t>
            </a:r>
            <a:r>
              <a:rPr lang="en-US" b="0" i="1" u="none" strike="noStrike" dirty="0">
                <a:solidFill>
                  <a:srgbClr val="0645AD"/>
                </a:solidFill>
                <a:effectLst/>
                <a:latin typeface="Arial" panose="020B0604020202020204" pitchFamily="34" charset="0"/>
                <a:hlinkClick r:id="rId7" tooltip="Pac-Man"/>
              </a:rPr>
              <a:t>Pac-Man</a:t>
            </a:r>
            <a:r>
              <a:rPr lang="en-US" b="0" i="0" dirty="0">
                <a:solidFill>
                  <a:srgbClr val="202122"/>
                </a:solidFill>
                <a:effectLst/>
                <a:latin typeface="Arial" panose="020B0604020202020204" pitchFamily="34" charset="0"/>
              </a:rPr>
              <a:t> as the main antagonists. </a:t>
            </a:r>
            <a:endParaRPr lang="en-TR" dirty="0"/>
          </a:p>
        </p:txBody>
      </p:sp>
      <p:pic>
        <p:nvPicPr>
          <p:cNvPr id="38968" name="Picture 56">
            <a:extLst>
              <a:ext uri="{FF2B5EF4-FFF2-40B4-BE49-F238E27FC236}">
                <a16:creationId xmlns:a16="http://schemas.microsoft.com/office/drawing/2014/main" id="{669781B2-C866-EB93-79AB-4F99276BF9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3539" y="1575327"/>
            <a:ext cx="28448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0"/>
            <a:ext cx="5461000" cy="5308600"/>
          </a:xfrm>
        </p:spPr>
        <p:txBody>
          <a:bodyPr>
            <a:normAutofit fontScale="85000" lnSpcReduction="20000"/>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a:p>
            <a:r>
              <a:rPr lang="en-US" sz="2800" dirty="0"/>
              <a:t>Better evaluation functions requires more time and produces better results by going deeper levels of the search tree</a:t>
            </a:r>
          </a:p>
          <a:p>
            <a:r>
              <a:rPr lang="en-US" sz="2800" dirty="0"/>
              <a:t>Demo 1: evaluation function with 2 levels of depth</a:t>
            </a:r>
          </a:p>
          <a:p>
            <a:r>
              <a:rPr lang="en-US" sz="2800" dirty="0"/>
              <a:t>Demo 1: evaluation function with 10 levels of depth</a:t>
            </a:r>
          </a:p>
          <a:p>
            <a:endParaRPr lang="en-US" sz="2800" dirty="0"/>
          </a:p>
          <a:p>
            <a:endParaRPr lang="en-US" sz="2800" dirty="0"/>
          </a:p>
          <a:p>
            <a:endParaRPr lang="en-US" sz="2800" dirty="0"/>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(depth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(L6D6)]</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F1DDFEA-3CC4-4BF7-6067-545DDA013509}"/>
                  </a:ext>
                </a:extLst>
              </p14:cNvPr>
              <p14:cNvContentPartPr/>
              <p14:nvPr/>
            </p14:nvContentPartPr>
            <p14:xfrm>
              <a:off x="2964312" y="3481344"/>
              <a:ext cx="360" cy="360"/>
            </p14:xfrm>
          </p:contentPart>
        </mc:Choice>
        <mc:Fallback xmlns="">
          <p:pic>
            <p:nvPicPr>
              <p:cNvPr id="3" name="Ink 2">
                <a:extLst>
                  <a:ext uri="{FF2B5EF4-FFF2-40B4-BE49-F238E27FC236}">
                    <a16:creationId xmlns:a16="http://schemas.microsoft.com/office/drawing/2014/main" id="{EF1DDFEA-3CC4-4BF7-6067-545DDA013509}"/>
                  </a:ext>
                </a:extLst>
              </p:cNvPr>
              <p:cNvPicPr/>
              <p:nvPr/>
            </p:nvPicPr>
            <p:blipFill>
              <a:blip r:embed="rId6"/>
              <a:stretch>
                <a:fillRect/>
              </a:stretch>
            </p:blipFill>
            <p:spPr>
              <a:xfrm>
                <a:off x="2955672" y="34723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B273DEC-EB43-511B-D55B-93BC73DAF4EF}"/>
                  </a:ext>
                </a:extLst>
              </p14:cNvPr>
              <p14:cNvContentPartPr/>
              <p14:nvPr/>
            </p14:nvContentPartPr>
            <p14:xfrm>
              <a:off x="2503152" y="5910264"/>
              <a:ext cx="360" cy="360"/>
            </p14:xfrm>
          </p:contentPart>
        </mc:Choice>
        <mc:Fallback xmlns="">
          <p:pic>
            <p:nvPicPr>
              <p:cNvPr id="6" name="Ink 5">
                <a:extLst>
                  <a:ext uri="{FF2B5EF4-FFF2-40B4-BE49-F238E27FC236}">
                    <a16:creationId xmlns:a16="http://schemas.microsoft.com/office/drawing/2014/main" id="{3B273DEC-EB43-511B-D55B-93BC73DAF4EF}"/>
                  </a:ext>
                </a:extLst>
              </p:cNvPr>
              <p:cNvPicPr/>
              <p:nvPr/>
            </p:nvPicPr>
            <p:blipFill>
              <a:blip r:embed="rId6"/>
              <a:stretch>
                <a:fillRect/>
              </a:stretch>
            </p:blipFill>
            <p:spPr>
              <a:xfrm>
                <a:off x="2494152" y="5901264"/>
                <a:ext cx="18000" cy="18000"/>
              </a:xfrm>
              <a:prstGeom prst="rect">
                <a:avLst/>
              </a:prstGeom>
            </p:spPr>
          </p:pic>
        </mc:Fallback>
      </mc:AlternateContent>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a:t>
            </a:r>
            <a:r>
              <a:rPr lang="en-US" sz="2200" dirty="0">
                <a:highlight>
                  <a:srgbClr val="FFFF00"/>
                </a:highlight>
              </a:rPr>
              <a:t>waiting seems just as good as eating</a:t>
            </a:r>
            <a:r>
              <a:rPr lang="en-US" sz="2200" dirty="0"/>
              <a:t>: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(L6D7)]</a:t>
            </a:r>
          </a:p>
        </p:txBody>
      </p:sp>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98FA-15E2-532A-6521-1C6D55747439}"/>
              </a:ext>
            </a:extLst>
          </p:cNvPr>
          <p:cNvSpPr>
            <a:spLocks noGrp="1"/>
          </p:cNvSpPr>
          <p:nvPr>
            <p:ph type="title"/>
          </p:nvPr>
        </p:nvSpPr>
        <p:spPr/>
        <p:txBody>
          <a:bodyPr/>
          <a:lstStyle/>
          <a:p>
            <a:r>
              <a:rPr lang="en-US" i="1" dirty="0"/>
              <a:t>Heuristic Alpha-Beta Tree Search</a:t>
            </a:r>
            <a:endParaRPr lang="en-TR" dirty="0"/>
          </a:p>
        </p:txBody>
      </p:sp>
      <p:sp>
        <p:nvSpPr>
          <p:cNvPr id="3" name="Content Placeholder 2">
            <a:extLst>
              <a:ext uri="{FF2B5EF4-FFF2-40B4-BE49-F238E27FC236}">
                <a16:creationId xmlns:a16="http://schemas.microsoft.com/office/drawing/2014/main" id="{BAE99D59-7C04-AB57-442D-2AE8E2BDB756}"/>
              </a:ext>
            </a:extLst>
          </p:cNvPr>
          <p:cNvSpPr>
            <a:spLocks noGrp="1"/>
          </p:cNvSpPr>
          <p:nvPr>
            <p:ph idx="1"/>
          </p:nvPr>
        </p:nvSpPr>
        <p:spPr>
          <a:xfrm>
            <a:off x="406400" y="1397001"/>
            <a:ext cx="11379200" cy="2946399"/>
          </a:xfrm>
        </p:spPr>
        <p:txBody>
          <a:bodyPr>
            <a:normAutofit fontScale="70000" lnSpcReduction="20000"/>
          </a:bodyPr>
          <a:lstStyle/>
          <a:p>
            <a:r>
              <a:rPr lang="en-US" i="1" dirty="0"/>
              <a:t>To make use of our limited computation time, we can </a:t>
            </a:r>
            <a:r>
              <a:rPr lang="en-US" i="1" dirty="0">
                <a:highlight>
                  <a:srgbClr val="FFFF00"/>
                </a:highlight>
              </a:rPr>
              <a:t>cut off the search early and apply a heuristic evaluation function to states</a:t>
            </a:r>
            <a:r>
              <a:rPr lang="en-US" i="1" dirty="0"/>
              <a:t>, effectively </a:t>
            </a:r>
            <a:r>
              <a:rPr lang="en-US" i="1" dirty="0">
                <a:solidFill>
                  <a:srgbClr val="FF0000"/>
                </a:solidFill>
                <a:highlight>
                  <a:srgbClr val="FFFF00"/>
                </a:highlight>
              </a:rPr>
              <a:t>treating nonterminal nodes as if they were terminal. </a:t>
            </a:r>
          </a:p>
          <a:p>
            <a:r>
              <a:rPr lang="en-US" i="1" dirty="0"/>
              <a:t>In other words, we </a:t>
            </a:r>
            <a:r>
              <a:rPr lang="en-US" i="1" dirty="0">
                <a:highlight>
                  <a:srgbClr val="FFFF00"/>
                </a:highlight>
              </a:rPr>
              <a:t>replace the UTILITY function with EVAL</a:t>
            </a:r>
            <a:r>
              <a:rPr lang="en-US" i="1" dirty="0"/>
              <a:t>, which </a:t>
            </a:r>
            <a:r>
              <a:rPr lang="en-US" i="1" dirty="0">
                <a:highlight>
                  <a:srgbClr val="FFFF00"/>
                </a:highlight>
              </a:rPr>
              <a:t>estimates a state’s  utility</a:t>
            </a:r>
            <a:r>
              <a:rPr lang="en-US" i="1" dirty="0"/>
              <a:t>. </a:t>
            </a:r>
          </a:p>
          <a:p>
            <a:r>
              <a:rPr lang="en-US" i="1" dirty="0"/>
              <a:t>We also </a:t>
            </a:r>
            <a:r>
              <a:rPr lang="en-US" i="1" dirty="0">
                <a:highlight>
                  <a:srgbClr val="FFFF00"/>
                </a:highlight>
              </a:rPr>
              <a:t>replace the terminal test by a cutoff test</a:t>
            </a:r>
            <a:r>
              <a:rPr lang="en-US" i="1" dirty="0"/>
              <a:t>, which must return true for terminal states, but is otherwise free to decide when to cut off the search, based on the search depth and any property of the state that it chooses to consider. </a:t>
            </a:r>
          </a:p>
          <a:p>
            <a:r>
              <a:rPr lang="en-US" i="1" dirty="0"/>
              <a:t>That gives us the formula H-MINIMAX(s, d) for the heuristic minimax value of state s at search depth d</a:t>
            </a:r>
            <a:endParaRPr lang="en-US" dirty="0"/>
          </a:p>
        </p:txBody>
      </p:sp>
      <p:sp>
        <p:nvSpPr>
          <p:cNvPr id="4" name="Slide Number Placeholder 3">
            <a:extLst>
              <a:ext uri="{FF2B5EF4-FFF2-40B4-BE49-F238E27FC236}">
                <a16:creationId xmlns:a16="http://schemas.microsoft.com/office/drawing/2014/main" id="{DFDC4B0F-39EB-C88E-F59B-159EB0818ACD}"/>
              </a:ext>
            </a:extLst>
          </p:cNvPr>
          <p:cNvSpPr>
            <a:spLocks noGrp="1"/>
          </p:cNvSpPr>
          <p:nvPr>
            <p:ph type="sldNum" sz="quarter" idx="12"/>
          </p:nvPr>
        </p:nvSpPr>
        <p:spPr/>
        <p:txBody>
          <a:bodyPr/>
          <a:lstStyle/>
          <a:p>
            <a:pPr>
              <a:defRPr/>
            </a:pPr>
            <a:fld id="{8E81798C-0F99-461B-869F-8FC2E08F7ABC}" type="slidenum">
              <a:rPr lang="en-US" smtClean="0"/>
              <a:pPr>
                <a:defRPr/>
              </a:pPr>
              <a:t>44</a:t>
            </a:fld>
            <a:endParaRPr lang="en-US" dirty="0"/>
          </a:p>
        </p:txBody>
      </p:sp>
      <p:pic>
        <p:nvPicPr>
          <p:cNvPr id="5" name="Picture 4">
            <a:extLst>
              <a:ext uri="{FF2B5EF4-FFF2-40B4-BE49-F238E27FC236}">
                <a16:creationId xmlns:a16="http://schemas.microsoft.com/office/drawing/2014/main" id="{A6000A9F-6FAB-68CD-4DF3-36CCEE488683}"/>
              </a:ext>
            </a:extLst>
          </p:cNvPr>
          <p:cNvPicPr>
            <a:picLocks noChangeAspect="1"/>
          </p:cNvPicPr>
          <p:nvPr/>
        </p:nvPicPr>
        <p:blipFill>
          <a:blip r:embed="rId2"/>
          <a:stretch>
            <a:fillRect/>
          </a:stretch>
        </p:blipFill>
        <p:spPr>
          <a:xfrm>
            <a:off x="1295400" y="4343400"/>
            <a:ext cx="8391852" cy="1444751"/>
          </a:xfrm>
          <a:prstGeom prst="rect">
            <a:avLst/>
          </a:prstGeom>
        </p:spPr>
      </p:pic>
    </p:spTree>
    <p:extLst>
      <p:ext uri="{BB962C8B-B14F-4D97-AF65-F5344CB8AC3E}">
        <p14:creationId xmlns:p14="http://schemas.microsoft.com/office/powerpoint/2010/main" val="2071380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70594" y="3352800"/>
            <a:ext cx="5257800" cy="308085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
        <p:nvSpPr>
          <p:cNvPr id="9" name="TextBox 8">
            <a:extLst>
              <a:ext uri="{FF2B5EF4-FFF2-40B4-BE49-F238E27FC236}">
                <a16:creationId xmlns:a16="http://schemas.microsoft.com/office/drawing/2014/main" id="{2F9FEE3B-1401-C939-B786-550A214872DE}"/>
              </a:ext>
            </a:extLst>
          </p:cNvPr>
          <p:cNvSpPr txBox="1"/>
          <p:nvPr/>
        </p:nvSpPr>
        <p:spPr>
          <a:xfrm>
            <a:off x="557784" y="1371600"/>
            <a:ext cx="7138416" cy="4154984"/>
          </a:xfrm>
          <a:prstGeom prst="rect">
            <a:avLst/>
          </a:prstGeom>
          <a:noFill/>
        </p:spPr>
        <p:txBody>
          <a:bodyPr wrap="square">
            <a:spAutoFit/>
          </a:bodyPr>
          <a:lstStyle/>
          <a:p>
            <a:pPr marL="285750" indent="-285750">
              <a:buFont typeface="Arial" panose="020B0604020202020204" pitchFamily="34" charset="0"/>
              <a:buChar char="•"/>
            </a:pPr>
            <a:r>
              <a:rPr lang="en-US" sz="2400" i="1" dirty="0">
                <a:effectLst/>
                <a:latin typeface="Helvetica" pitchFamily="2" charset="0"/>
              </a:rPr>
              <a:t>A heuristic evaluation function EVAL(s; p) </a:t>
            </a:r>
            <a:r>
              <a:rPr lang="en-US" sz="2400" i="1" dirty="0">
                <a:solidFill>
                  <a:srgbClr val="FF0000"/>
                </a:solidFill>
                <a:effectLst/>
                <a:latin typeface="Helvetica" pitchFamily="2" charset="0"/>
              </a:rPr>
              <a:t>returns an estimate of the expected utility of state s to player p</a:t>
            </a:r>
            <a:r>
              <a:rPr lang="en-US" sz="2400" i="1" dirty="0">
                <a:effectLst/>
                <a:latin typeface="Helvetica" pitchFamily="2" charset="0"/>
              </a:rPr>
              <a:t>, just as the heuristic functions of Chapter 3 return </a:t>
            </a:r>
            <a:r>
              <a:rPr lang="en-US" sz="2400" i="1" dirty="0">
                <a:solidFill>
                  <a:srgbClr val="FF0000"/>
                </a:solidFill>
                <a:effectLst/>
                <a:latin typeface="Helvetica" pitchFamily="2" charset="0"/>
              </a:rPr>
              <a:t>an estimate of the distance to the goal</a:t>
            </a:r>
            <a:r>
              <a:rPr lang="en-US" sz="2400" i="1" dirty="0">
                <a:effectLst/>
                <a:latin typeface="Helvetica" pitchFamily="2" charset="0"/>
              </a:rPr>
              <a:t>. </a:t>
            </a:r>
          </a:p>
          <a:p>
            <a:pPr marL="285750" indent="-285750">
              <a:buFont typeface="Arial" panose="020B0604020202020204" pitchFamily="34" charset="0"/>
              <a:buChar char="•"/>
            </a:pPr>
            <a:r>
              <a:rPr lang="en-US" sz="2400" i="1" dirty="0">
                <a:effectLst/>
                <a:latin typeface="Helvetica" pitchFamily="2" charset="0"/>
              </a:rPr>
              <a:t>For terminal states, it must be that EVAL(s; p)=UTILITY(s; p) and </a:t>
            </a:r>
          </a:p>
          <a:p>
            <a:pPr marL="285750" indent="-285750">
              <a:buFont typeface="Arial" panose="020B0604020202020204" pitchFamily="34" charset="0"/>
              <a:buChar char="•"/>
            </a:pPr>
            <a:r>
              <a:rPr lang="en-US" sz="2400" i="1" dirty="0">
                <a:latin typeface="Helvetica" pitchFamily="2" charset="0"/>
              </a:rPr>
              <a:t>F</a:t>
            </a:r>
            <a:r>
              <a:rPr lang="en-US" sz="2400" i="1" dirty="0">
                <a:effectLst/>
                <a:latin typeface="Helvetica" pitchFamily="2" charset="0"/>
              </a:rPr>
              <a:t>or nonterminal states, the evaluation must be somewhere between a loss and a win: </a:t>
            </a:r>
          </a:p>
          <a:p>
            <a:r>
              <a:rPr lang="en-US" sz="2400" i="1" dirty="0">
                <a:effectLst/>
                <a:latin typeface="Helvetica" pitchFamily="2" charset="0"/>
              </a:rPr>
              <a:t>    UTILITY(loss; p)   EVAL(s; p)   UTILITY(win; p).</a:t>
            </a:r>
          </a:p>
          <a:p>
            <a:pPr marL="285750" indent="-285750">
              <a:buFont typeface="Arial" panose="020B0604020202020204" pitchFamily="34" charset="0"/>
              <a:buChar char="•"/>
            </a:pPr>
            <a:endParaRPr lang="en-US" sz="2400" dirty="0">
              <a:effectLst/>
              <a:latin typeface="Helvetica" pitchFamily="2"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0540-7F6E-AB20-AA1B-90DD16D9D470}"/>
              </a:ext>
            </a:extLst>
          </p:cNvPr>
          <p:cNvSpPr>
            <a:spLocks noGrp="1"/>
          </p:cNvSpPr>
          <p:nvPr>
            <p:ph type="title"/>
          </p:nvPr>
        </p:nvSpPr>
        <p:spPr/>
        <p:txBody>
          <a:bodyPr/>
          <a:lstStyle/>
          <a:p>
            <a:r>
              <a:rPr lang="en-US" dirty="0"/>
              <a:t>Evaluation Functions</a:t>
            </a:r>
            <a:endParaRPr lang="en-TR" dirty="0"/>
          </a:p>
        </p:txBody>
      </p:sp>
      <p:sp>
        <p:nvSpPr>
          <p:cNvPr id="3" name="Content Placeholder 2">
            <a:extLst>
              <a:ext uri="{FF2B5EF4-FFF2-40B4-BE49-F238E27FC236}">
                <a16:creationId xmlns:a16="http://schemas.microsoft.com/office/drawing/2014/main" id="{8D13D62D-7EA5-5486-BFD4-E4CDD94C5FC0}"/>
              </a:ext>
            </a:extLst>
          </p:cNvPr>
          <p:cNvSpPr>
            <a:spLocks noGrp="1"/>
          </p:cNvSpPr>
          <p:nvPr>
            <p:ph idx="1"/>
          </p:nvPr>
        </p:nvSpPr>
        <p:spPr/>
        <p:txBody>
          <a:bodyPr>
            <a:normAutofit fontScale="85000" lnSpcReduction="10000"/>
          </a:bodyPr>
          <a:lstStyle/>
          <a:p>
            <a:r>
              <a:rPr lang="en-US" i="1" dirty="0"/>
              <a:t>Beyond those requirements, what makes for a </a:t>
            </a:r>
            <a:r>
              <a:rPr lang="en-US" i="1" dirty="0">
                <a:highlight>
                  <a:srgbClr val="FFFF00"/>
                </a:highlight>
              </a:rPr>
              <a:t>good evaluation function</a:t>
            </a:r>
            <a:r>
              <a:rPr lang="en-US" i="1" dirty="0"/>
              <a:t>? First, the computation </a:t>
            </a:r>
            <a:r>
              <a:rPr lang="en-US" i="1" dirty="0">
                <a:highlight>
                  <a:srgbClr val="FFFF00"/>
                </a:highlight>
              </a:rPr>
              <a:t>must not take too long</a:t>
            </a:r>
            <a:r>
              <a:rPr lang="en-US" i="1" dirty="0"/>
              <a:t>! (The whole point is to search faster.) </a:t>
            </a:r>
          </a:p>
          <a:p>
            <a:r>
              <a:rPr lang="en-US" i="1" dirty="0"/>
              <a:t>Second, the evaluation function should be </a:t>
            </a:r>
            <a:r>
              <a:rPr lang="en-US" i="1" dirty="0">
                <a:highlight>
                  <a:srgbClr val="FFFF00"/>
                </a:highlight>
              </a:rPr>
              <a:t>strongly correlated with the actual chances of winning</a:t>
            </a:r>
            <a:r>
              <a:rPr lang="en-US" i="1" dirty="0"/>
              <a:t>. </a:t>
            </a:r>
          </a:p>
          <a:p>
            <a:r>
              <a:rPr lang="en-US" i="1" dirty="0"/>
              <a:t>One might well wonder about the phrase “chances of winning.”</a:t>
            </a:r>
          </a:p>
          <a:p>
            <a:r>
              <a:rPr lang="en-US" i="1" dirty="0"/>
              <a:t>For example, </a:t>
            </a:r>
          </a:p>
          <a:p>
            <a:pPr lvl="1"/>
            <a:r>
              <a:rPr lang="en-US" i="1" dirty="0"/>
              <a:t>chess is not a game of chance: we know the current state with certainty, and no dice are involved; if neither player makes a mistake, the outcome is predetermined. </a:t>
            </a:r>
          </a:p>
          <a:p>
            <a:pPr lvl="1"/>
            <a:r>
              <a:rPr lang="en-US" i="1" dirty="0"/>
              <a:t>But if the search must be cut off at nonterminal states, then the algorithm will necessarily be uncertain about the final outcomes of those states (even though that uncertainty could be resolved with infinite computing resources).</a:t>
            </a:r>
            <a:endParaRPr lang="en-US" dirty="0"/>
          </a:p>
          <a:p>
            <a:endParaRPr lang="en-US" i="1" dirty="0"/>
          </a:p>
          <a:p>
            <a:endParaRPr lang="en-US" dirty="0"/>
          </a:p>
          <a:p>
            <a:endParaRPr lang="en-TR" dirty="0"/>
          </a:p>
        </p:txBody>
      </p:sp>
      <p:sp>
        <p:nvSpPr>
          <p:cNvPr id="4" name="Slide Number Placeholder 3">
            <a:extLst>
              <a:ext uri="{FF2B5EF4-FFF2-40B4-BE49-F238E27FC236}">
                <a16:creationId xmlns:a16="http://schemas.microsoft.com/office/drawing/2014/main" id="{A46DE7C3-8D77-9952-1993-7B4564494226}"/>
              </a:ext>
            </a:extLst>
          </p:cNvPr>
          <p:cNvSpPr>
            <a:spLocks noGrp="1"/>
          </p:cNvSpPr>
          <p:nvPr>
            <p:ph type="sldNum" sz="quarter" idx="12"/>
          </p:nvPr>
        </p:nvSpPr>
        <p:spPr/>
        <p:txBody>
          <a:bodyPr/>
          <a:lstStyle/>
          <a:p>
            <a:pPr>
              <a:defRPr/>
            </a:pPr>
            <a:fld id="{8E81798C-0F99-461B-869F-8FC2E08F7ABC}" type="slidenum">
              <a:rPr lang="en-US" smtClean="0"/>
              <a:pPr>
                <a:defRPr/>
              </a:pPr>
              <a:t>46</a:t>
            </a:fld>
            <a:endParaRPr lang="en-US" dirty="0"/>
          </a:p>
        </p:txBody>
      </p:sp>
    </p:spTree>
    <p:extLst>
      <p:ext uri="{BB962C8B-B14F-4D97-AF65-F5344CB8AC3E}">
        <p14:creationId xmlns:p14="http://schemas.microsoft.com/office/powerpoint/2010/main" val="454356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8F34-39F3-D6A7-80B5-95EA117DBC8A}"/>
              </a:ext>
            </a:extLst>
          </p:cNvPr>
          <p:cNvSpPr>
            <a:spLocks noGrp="1"/>
          </p:cNvSpPr>
          <p:nvPr>
            <p:ph type="title"/>
          </p:nvPr>
        </p:nvSpPr>
        <p:spPr/>
        <p:txBody>
          <a:bodyPr/>
          <a:lstStyle/>
          <a:p>
            <a:r>
              <a:rPr lang="en-US" dirty="0"/>
              <a:t>Evaluation Functions : Features</a:t>
            </a:r>
            <a:endParaRPr lang="en-TR" dirty="0"/>
          </a:p>
        </p:txBody>
      </p:sp>
      <p:sp>
        <p:nvSpPr>
          <p:cNvPr id="3" name="Content Placeholder 2">
            <a:extLst>
              <a:ext uri="{FF2B5EF4-FFF2-40B4-BE49-F238E27FC236}">
                <a16:creationId xmlns:a16="http://schemas.microsoft.com/office/drawing/2014/main" id="{FDF2D4D5-5621-9864-3CA7-E73F070A689A}"/>
              </a:ext>
            </a:extLst>
          </p:cNvPr>
          <p:cNvSpPr>
            <a:spLocks noGrp="1"/>
          </p:cNvSpPr>
          <p:nvPr>
            <p:ph idx="1"/>
          </p:nvPr>
        </p:nvSpPr>
        <p:spPr/>
        <p:txBody>
          <a:bodyPr>
            <a:normAutofit fontScale="85000" lnSpcReduction="20000"/>
          </a:bodyPr>
          <a:lstStyle/>
          <a:p>
            <a:r>
              <a:rPr lang="en-US" i="1" dirty="0"/>
              <a:t>Most evaluation functions work by calculating </a:t>
            </a:r>
            <a:r>
              <a:rPr lang="en-US" i="1" dirty="0">
                <a:solidFill>
                  <a:srgbClr val="FF0000"/>
                </a:solidFill>
                <a:highlight>
                  <a:srgbClr val="FFFF00"/>
                </a:highlight>
              </a:rPr>
              <a:t>Features</a:t>
            </a:r>
            <a:r>
              <a:rPr lang="en-US" i="1" dirty="0"/>
              <a:t> various features of the state—for example, in chess, we would have features for the number of white pawns, black pawns, white queens, black queens, and so on. </a:t>
            </a:r>
          </a:p>
          <a:p>
            <a:r>
              <a:rPr lang="en-US" i="1" dirty="0"/>
              <a:t>The features, taken together, define various categories or equivalence classes of states: the states in each category have the same values for all the features.</a:t>
            </a:r>
          </a:p>
          <a:p>
            <a:r>
              <a:rPr lang="en-US" i="1" dirty="0"/>
              <a:t>In principle, </a:t>
            </a:r>
            <a:r>
              <a:rPr lang="en-US" i="1" dirty="0">
                <a:solidFill>
                  <a:srgbClr val="FF0000"/>
                </a:solidFill>
              </a:rPr>
              <a:t>the expected value can be determined </a:t>
            </a:r>
            <a:r>
              <a:rPr lang="en-US" i="1" dirty="0"/>
              <a:t>for each category of states, resulting in an evaluation function that works for any state. </a:t>
            </a:r>
          </a:p>
          <a:p>
            <a:r>
              <a:rPr lang="en-US" i="1" dirty="0"/>
              <a:t>In practice, this kind of analysis requires too many categories and hence too much experience to estimate all the probabilities. Instead, most evaluation functions </a:t>
            </a:r>
            <a:r>
              <a:rPr lang="en-US" i="1" dirty="0">
                <a:solidFill>
                  <a:srgbClr val="FF0000"/>
                </a:solidFill>
              </a:rPr>
              <a:t>compute separate numerical contributions from each feature</a:t>
            </a:r>
            <a:r>
              <a:rPr lang="en-US" i="1" dirty="0"/>
              <a:t> and then </a:t>
            </a:r>
            <a:r>
              <a:rPr lang="en-US" i="1" dirty="0">
                <a:solidFill>
                  <a:srgbClr val="FF0000"/>
                </a:solidFill>
              </a:rPr>
              <a:t>combine them </a:t>
            </a:r>
            <a:r>
              <a:rPr lang="en-US" i="1" dirty="0"/>
              <a:t>to find the total value</a:t>
            </a:r>
            <a:endParaRPr lang="en-US" dirty="0"/>
          </a:p>
          <a:p>
            <a:endParaRPr lang="en-US" i="1" dirty="0"/>
          </a:p>
          <a:p>
            <a:endParaRPr lang="en-US" dirty="0"/>
          </a:p>
          <a:p>
            <a:endParaRPr lang="en-US" dirty="0"/>
          </a:p>
          <a:p>
            <a:endParaRPr lang="en-US" i="1" dirty="0"/>
          </a:p>
          <a:p>
            <a:endParaRPr lang="en-US" dirty="0"/>
          </a:p>
          <a:p>
            <a:endParaRPr lang="en-TR" dirty="0"/>
          </a:p>
        </p:txBody>
      </p:sp>
      <p:sp>
        <p:nvSpPr>
          <p:cNvPr id="4" name="Slide Number Placeholder 3">
            <a:extLst>
              <a:ext uri="{FF2B5EF4-FFF2-40B4-BE49-F238E27FC236}">
                <a16:creationId xmlns:a16="http://schemas.microsoft.com/office/drawing/2014/main" id="{7F57E04B-285E-4F10-1CF9-7F0B131AA2EC}"/>
              </a:ext>
            </a:extLst>
          </p:cNvPr>
          <p:cNvSpPr>
            <a:spLocks noGrp="1"/>
          </p:cNvSpPr>
          <p:nvPr>
            <p:ph type="sldNum" sz="quarter" idx="12"/>
          </p:nvPr>
        </p:nvSpPr>
        <p:spPr/>
        <p:txBody>
          <a:bodyPr/>
          <a:lstStyle/>
          <a:p>
            <a:pPr>
              <a:defRPr/>
            </a:pPr>
            <a:fld id="{8E81798C-0F99-461B-869F-8FC2E08F7ABC}" type="slidenum">
              <a:rPr lang="en-US" smtClean="0"/>
              <a:pPr>
                <a:defRPr/>
              </a:pPr>
              <a:t>47</a:t>
            </a:fld>
            <a:endParaRPr lang="en-US" dirty="0"/>
          </a:p>
        </p:txBody>
      </p:sp>
    </p:spTree>
    <p:extLst>
      <p:ext uri="{BB962C8B-B14F-4D97-AF65-F5344CB8AC3E}">
        <p14:creationId xmlns:p14="http://schemas.microsoft.com/office/powerpoint/2010/main" val="434481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36194" y="1464409"/>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2"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0"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name="Photo Editor Photo" r:id="rId5" imgW="327619" imgH="343075" progId="MSPhotoEd.3">
                      <p:embed/>
                    </p:oleObj>
                  </mc:Choice>
                  <mc:Fallback>
                    <p:oleObj name="Photo Editor Photo" r:id="rId5" imgW="327619" imgH="343075" progId="MSPhotoEd.3">
                      <p:embed/>
                      <p:pic>
                        <p:nvPicPr>
                          <p:cNvPr id="0"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name="Photo Editor Photo" r:id="rId6" imgW="327619" imgH="343075" progId="MSPhotoEd.3">
                    <p:embed/>
                  </p:oleObj>
                </mc:Choice>
                <mc:Fallback>
                  <p:oleObj name="Photo Editor Photo" r:id="rId6" imgW="327619" imgH="343075" progId="MSPhotoEd.3">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7"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8"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9"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7"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8"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7"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8"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7"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8"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8"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7"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
        <p:nvSpPr>
          <p:cNvPr id="2" name="TextBox 1">
            <a:extLst>
              <a:ext uri="{FF2B5EF4-FFF2-40B4-BE49-F238E27FC236}">
                <a16:creationId xmlns:a16="http://schemas.microsoft.com/office/drawing/2014/main" id="{400CCCB5-C047-A0E5-A0C9-6A55EAD39804}"/>
              </a:ext>
            </a:extLst>
          </p:cNvPr>
          <p:cNvSpPr txBox="1"/>
          <p:nvPr/>
        </p:nvSpPr>
        <p:spPr>
          <a:xfrm>
            <a:off x="1133725" y="4747260"/>
            <a:ext cx="10764485" cy="646331"/>
          </a:xfrm>
          <a:prstGeom prst="rect">
            <a:avLst/>
          </a:prstGeom>
          <a:noFill/>
        </p:spPr>
        <p:txBody>
          <a:bodyPr wrap="none" rtlCol="0">
            <a:spAutoFit/>
          </a:bodyPr>
          <a:lstStyle/>
          <a:p>
            <a:r>
              <a:rPr lang="en-TR" dirty="0"/>
              <a:t>- Check evaluation function, change the evaluation or y</a:t>
            </a:r>
            <a:r>
              <a:rPr lang="en-US" dirty="0"/>
              <a:t>our institution if it does not produce good results.</a:t>
            </a:r>
          </a:p>
          <a:p>
            <a:r>
              <a:rPr lang="en-US" dirty="0"/>
              <a:t>- Find smart evaluation functions.</a:t>
            </a:r>
            <a:endParaRPr lang="en-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a:solidFill>
                  <a:srgbClr val="FF0000"/>
                </a:solidFill>
              </a:rPr>
              <a:t>Limited Depth </a:t>
            </a:r>
            <a:r>
              <a:rPr lang="en-US" dirty="0"/>
              <a:t>(2)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a:solidFill>
                  <a:srgbClr val="FF0000"/>
                </a:solidFill>
              </a:rPr>
              <a:t>Limited Depth </a:t>
            </a:r>
            <a:r>
              <a:rPr lang="en-US" dirty="0"/>
              <a:t>(10)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6600" y="1676400"/>
            <a:ext cx="5486400" cy="3886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Uncertain Outcomes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33729" y="1834588"/>
            <a:ext cx="3672377" cy="143180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56173" y="1470022"/>
            <a:ext cx="3626227" cy="2568577"/>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5458" y="1984375"/>
            <a:ext cx="3674720" cy="1974850"/>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dirty="0"/>
              <a:t>Worst-Case vs. Average Case</a:t>
            </a:r>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24" name="Oval 15"/>
          <p:cNvSpPr>
            <a:spLocks noChangeArrowheads="1"/>
          </p:cNvSpPr>
          <p:nvPr/>
        </p:nvSpPr>
        <p:spPr bwMode="auto">
          <a:xfrm>
            <a:off x="5029200" y="30480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5" name="Oval 16"/>
          <p:cNvSpPr>
            <a:spLocks noChangeArrowheads="1"/>
          </p:cNvSpPr>
          <p:nvPr/>
        </p:nvSpPr>
        <p:spPr bwMode="auto">
          <a:xfrm>
            <a:off x="6553200" y="30480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6" name="TextBox 25"/>
          <p:cNvSpPr txBox="1"/>
          <p:nvPr/>
        </p:nvSpPr>
        <p:spPr>
          <a:xfrm>
            <a:off x="0" y="1131887"/>
            <a:ext cx="12192000" cy="523220"/>
          </a:xfrm>
          <a:prstGeom prst="rect">
            <a:avLst/>
          </a:prstGeom>
          <a:noFill/>
        </p:spPr>
        <p:txBody>
          <a:bodyPr wrap="square" rtlCol="0">
            <a:spAutoFit/>
          </a:bodyPr>
          <a:lstStyle/>
          <a:p>
            <a:pPr algn="ctr"/>
            <a:r>
              <a:rPr lang="en-US" sz="2800" dirty="0">
                <a:latin typeface="Calibri" pitchFamily="34" charset="0"/>
              </a:rPr>
              <a:t>Idea: Uncertain outcomes controlled by chance, not an adversary!</a:t>
            </a:r>
          </a:p>
        </p:txBody>
      </p:sp>
      <p:sp>
        <p:nvSpPr>
          <p:cNvPr id="2" name="TextBox 1">
            <a:extLst>
              <a:ext uri="{FF2B5EF4-FFF2-40B4-BE49-F238E27FC236}">
                <a16:creationId xmlns:a16="http://schemas.microsoft.com/office/drawing/2014/main" id="{DD8A8814-4482-8DAE-2326-82B17B51A515}"/>
              </a:ext>
            </a:extLst>
          </p:cNvPr>
          <p:cNvSpPr txBox="1"/>
          <p:nvPr/>
        </p:nvSpPr>
        <p:spPr>
          <a:xfrm>
            <a:off x="7956173" y="3848100"/>
            <a:ext cx="4083427" cy="2800767"/>
          </a:xfrm>
          <a:prstGeom prst="rect">
            <a:avLst/>
          </a:prstGeom>
          <a:noFill/>
        </p:spPr>
        <p:txBody>
          <a:bodyPr wrap="square" rtlCol="0">
            <a:spAutoFit/>
          </a:bodyPr>
          <a:lstStyle/>
          <a:p>
            <a:r>
              <a:rPr lang="en-TR" sz="1600" dirty="0"/>
              <a:t>-Agent(s) don’t play optimal. They plays stochastically</a:t>
            </a:r>
          </a:p>
          <a:p>
            <a:pPr marL="742950" lvl="1" indent="-285750">
              <a:buFontTx/>
              <a:buChar char="-"/>
            </a:pPr>
            <a:r>
              <a:rPr lang="en-US" sz="1600" dirty="0"/>
              <a:t>Agent</a:t>
            </a:r>
            <a:r>
              <a:rPr lang="en-TR" sz="1600" dirty="0"/>
              <a:t> may throw a dice for a move</a:t>
            </a:r>
          </a:p>
          <a:p>
            <a:pPr marL="742950" lvl="1" indent="-285750">
              <a:buFontTx/>
              <a:buChar char="-"/>
            </a:pPr>
            <a:r>
              <a:rPr lang="en-US" sz="1600" dirty="0"/>
              <a:t>Agent</a:t>
            </a:r>
            <a:r>
              <a:rPr lang="en-TR" sz="1600" dirty="0"/>
              <a:t> not so clever</a:t>
            </a:r>
          </a:p>
          <a:p>
            <a:r>
              <a:rPr lang="en-TR" sz="1600" dirty="0"/>
              <a:t>-Add chance nodes (circles)</a:t>
            </a:r>
          </a:p>
          <a:p>
            <a:r>
              <a:rPr lang="en-TR" sz="1600" dirty="0"/>
              <a:t>-Find the weighted average for chance </a:t>
            </a:r>
          </a:p>
          <a:p>
            <a:r>
              <a:rPr lang="en-US" sz="1600" i="1" dirty="0"/>
              <a:t>-We can  calculate the </a:t>
            </a:r>
            <a:r>
              <a:rPr lang="en-US" sz="1600" i="1" dirty="0">
                <a:solidFill>
                  <a:srgbClr val="FF0000"/>
                </a:solidFill>
              </a:rPr>
              <a:t>expected value </a:t>
            </a:r>
            <a:r>
              <a:rPr lang="en-US" sz="1600" i="1" dirty="0"/>
              <a:t>of a position: the average over all Expected value possible outcomes of the chance nodes.</a:t>
            </a:r>
            <a:endParaRPr lang="en-US" sz="1600" dirty="0"/>
          </a:p>
          <a:p>
            <a:endParaRPr lang="en-TR" sz="1600" dirty="0"/>
          </a:p>
        </p:txBody>
      </p:sp>
      <p:sp>
        <p:nvSpPr>
          <p:cNvPr id="27" name="TextBox 26">
            <a:extLst>
              <a:ext uri="{FF2B5EF4-FFF2-40B4-BE49-F238E27FC236}">
                <a16:creationId xmlns:a16="http://schemas.microsoft.com/office/drawing/2014/main" id="{027287D2-3E5B-1B76-1905-2CC45B9DDC34}"/>
              </a:ext>
            </a:extLst>
          </p:cNvPr>
          <p:cNvSpPr txBox="1"/>
          <p:nvPr/>
        </p:nvSpPr>
        <p:spPr>
          <a:xfrm>
            <a:off x="352352" y="4828716"/>
            <a:ext cx="5057848" cy="1754326"/>
          </a:xfrm>
          <a:prstGeom prst="rect">
            <a:avLst/>
          </a:prstGeom>
          <a:noFill/>
        </p:spPr>
        <p:txBody>
          <a:bodyPr wrap="square">
            <a:spAutoFit/>
          </a:bodyPr>
          <a:lstStyle/>
          <a:p>
            <a:pPr marL="285750" indent="-285750">
              <a:buFont typeface="Arial" panose="020B0604020202020204" pitchFamily="34" charset="0"/>
              <a:buChar char="•"/>
            </a:pPr>
            <a:r>
              <a:rPr lang="en-US" i="1" dirty="0">
                <a:effectLst/>
                <a:latin typeface="Helvetica" pitchFamily="2" charset="0"/>
              </a:rPr>
              <a:t>Stochastic games bring us a little closer to the unpredictability of real life by including a random element, such as the throwing of dice.</a:t>
            </a:r>
          </a:p>
          <a:p>
            <a:pPr marL="285750" indent="-285750">
              <a:buFont typeface="Arial" panose="020B0604020202020204" pitchFamily="34" charset="0"/>
              <a:buChar char="•"/>
            </a:pPr>
            <a:r>
              <a:rPr lang="en-US" i="1" dirty="0">
                <a:effectLst/>
                <a:latin typeface="Helvetica" pitchFamily="2" charset="0"/>
              </a:rPr>
              <a:t> Backgammon is a typical stochastic game that combines luck and skill.</a:t>
            </a:r>
            <a:endParaRPr lang="en-US" dirty="0">
              <a:effectLst/>
              <a:latin typeface="Helvetica"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638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39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24"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err="1"/>
              <a:t>Expectimax</a:t>
            </a:r>
            <a:r>
              <a:rPr lang="en-US" dirty="0"/>
              <a:t> Search</a:t>
            </a:r>
          </a:p>
        </p:txBody>
      </p:sp>
      <p:sp>
        <p:nvSpPr>
          <p:cNvPr id="1106947" name="Rectangle 3"/>
          <p:cNvSpPr>
            <a:spLocks noGrp="1" noChangeArrowheads="1"/>
          </p:cNvSpPr>
          <p:nvPr>
            <p:ph idx="1"/>
          </p:nvPr>
        </p:nvSpPr>
        <p:spPr>
          <a:xfrm>
            <a:off x="457200" y="1447800"/>
            <a:ext cx="7467600" cy="4876800"/>
          </a:xfrm>
        </p:spPr>
        <p:txBody>
          <a:bodyPr/>
          <a:lstStyle/>
          <a:p>
            <a:pPr>
              <a:lnSpc>
                <a:spcPct val="85000"/>
              </a:lnSpc>
              <a:spcBef>
                <a:spcPct val="0"/>
              </a:spcBef>
            </a:pPr>
            <a:r>
              <a:rPr lang="en-US" sz="2200" dirty="0"/>
              <a:t>Why wouldn’t we know what the result of an action will be?</a:t>
            </a:r>
          </a:p>
          <a:p>
            <a:pPr lvl="1">
              <a:lnSpc>
                <a:spcPct val="85000"/>
              </a:lnSpc>
              <a:spcBef>
                <a:spcPct val="0"/>
              </a:spcBef>
            </a:pPr>
            <a:r>
              <a:rPr lang="en-US" sz="2000" dirty="0"/>
              <a:t>Explicit randomness: rolling dice</a:t>
            </a:r>
          </a:p>
          <a:p>
            <a:pPr lvl="1">
              <a:lnSpc>
                <a:spcPct val="85000"/>
              </a:lnSpc>
              <a:spcBef>
                <a:spcPct val="0"/>
              </a:spcBef>
            </a:pPr>
            <a:r>
              <a:rPr lang="en-US" sz="2000" dirty="0"/>
              <a:t>Unpredictable opponents: the ghosts respond randomly</a:t>
            </a:r>
          </a:p>
          <a:p>
            <a:pPr lvl="1">
              <a:lnSpc>
                <a:spcPct val="85000"/>
              </a:lnSpc>
              <a:spcBef>
                <a:spcPct val="0"/>
              </a:spcBef>
            </a:pPr>
            <a:r>
              <a:rPr lang="en-US" sz="2000" dirty="0"/>
              <a:t>Actions can fail: when moving a robot, wheels might slip</a:t>
            </a:r>
          </a:p>
          <a:p>
            <a:pPr lvl="1">
              <a:lnSpc>
                <a:spcPct val="85000"/>
              </a:lnSpc>
              <a:spcBef>
                <a:spcPct val="0"/>
              </a:spcBef>
            </a:pPr>
            <a:endParaRPr lang="en-US" sz="2000" dirty="0"/>
          </a:p>
          <a:p>
            <a:pPr>
              <a:lnSpc>
                <a:spcPct val="85000"/>
              </a:lnSpc>
              <a:spcBef>
                <a:spcPct val="0"/>
              </a:spcBef>
            </a:pPr>
            <a:r>
              <a:rPr lang="en-US" sz="2200" dirty="0"/>
              <a:t>Values should now reflect average-case (</a:t>
            </a:r>
            <a:r>
              <a:rPr lang="en-US" sz="2200" dirty="0" err="1"/>
              <a:t>expectimax</a:t>
            </a:r>
            <a:r>
              <a:rPr lang="en-US" sz="2200" dirty="0"/>
              <a:t>) outcomes, not worst-case (</a:t>
            </a:r>
            <a:r>
              <a:rPr lang="en-US" sz="2200" dirty="0" err="1"/>
              <a:t>minimax</a:t>
            </a:r>
            <a:r>
              <a:rPr lang="en-US" sz="2200" dirty="0"/>
              <a:t>) outcomes</a:t>
            </a:r>
          </a:p>
          <a:p>
            <a:pPr>
              <a:lnSpc>
                <a:spcPct val="85000"/>
              </a:lnSpc>
              <a:spcBef>
                <a:spcPct val="0"/>
              </a:spcBef>
            </a:pPr>
            <a:endParaRPr lang="en-US" sz="2200" dirty="0"/>
          </a:p>
          <a:p>
            <a:pPr>
              <a:lnSpc>
                <a:spcPct val="85000"/>
              </a:lnSpc>
              <a:spcBef>
                <a:spcPct val="0"/>
              </a:spcBef>
            </a:pPr>
            <a:r>
              <a:rPr lang="en-US" sz="2200" dirty="0" err="1">
                <a:solidFill>
                  <a:srgbClr val="C00000"/>
                </a:solidFill>
              </a:rPr>
              <a:t>Expectimax</a:t>
            </a:r>
            <a:r>
              <a:rPr lang="en-US" sz="2200" dirty="0">
                <a:solidFill>
                  <a:srgbClr val="C00000"/>
                </a:solidFill>
              </a:rPr>
              <a:t> search:</a:t>
            </a:r>
            <a:r>
              <a:rPr lang="en-US" sz="2200" dirty="0"/>
              <a:t> compute the average score under optimal play</a:t>
            </a:r>
          </a:p>
          <a:p>
            <a:pPr lvl="1">
              <a:lnSpc>
                <a:spcPct val="85000"/>
              </a:lnSpc>
              <a:spcBef>
                <a:spcPct val="0"/>
              </a:spcBef>
            </a:pPr>
            <a:r>
              <a:rPr lang="en-US" sz="2000" dirty="0"/>
              <a:t>Max nodes as in </a:t>
            </a:r>
            <a:r>
              <a:rPr lang="en-US" sz="2000" dirty="0" err="1"/>
              <a:t>minimax</a:t>
            </a:r>
            <a:r>
              <a:rPr lang="en-US" sz="2000" dirty="0"/>
              <a:t> search</a:t>
            </a:r>
          </a:p>
          <a:p>
            <a:pPr lvl="1">
              <a:lnSpc>
                <a:spcPct val="85000"/>
              </a:lnSpc>
              <a:spcBef>
                <a:spcPct val="0"/>
              </a:spcBef>
            </a:pPr>
            <a:r>
              <a:rPr lang="en-US" sz="2000" dirty="0"/>
              <a:t>Chance nodes are like min nodes but the outcome is uncertain</a:t>
            </a:r>
          </a:p>
          <a:p>
            <a:pPr lvl="1">
              <a:lnSpc>
                <a:spcPct val="85000"/>
              </a:lnSpc>
              <a:spcBef>
                <a:spcPct val="0"/>
              </a:spcBef>
            </a:pPr>
            <a:r>
              <a:rPr lang="en-US" sz="2000" dirty="0"/>
              <a:t>Calculate their </a:t>
            </a:r>
            <a:r>
              <a:rPr lang="en-US" sz="2000" dirty="0">
                <a:solidFill>
                  <a:srgbClr val="CC0000"/>
                </a:solidFill>
              </a:rPr>
              <a:t>expected utilities</a:t>
            </a:r>
            <a:endParaRPr lang="en-US" sz="2000" dirty="0"/>
          </a:p>
          <a:p>
            <a:pPr lvl="1">
              <a:lnSpc>
                <a:spcPct val="85000"/>
              </a:lnSpc>
              <a:spcBef>
                <a:spcPct val="0"/>
              </a:spcBef>
            </a:pPr>
            <a:r>
              <a:rPr lang="en-US" sz="2000" dirty="0"/>
              <a:t>I.e. take weighted average (expectation) of children</a:t>
            </a:r>
          </a:p>
          <a:p>
            <a:pPr>
              <a:lnSpc>
                <a:spcPct val="85000"/>
              </a:lnSpc>
              <a:spcBef>
                <a:spcPct val="0"/>
              </a:spcBef>
            </a:pPr>
            <a:endParaRPr lang="en-US" sz="2200" dirty="0"/>
          </a:p>
          <a:p>
            <a:pPr>
              <a:lnSpc>
                <a:spcPct val="85000"/>
              </a:lnSpc>
              <a:spcBef>
                <a:spcPct val="0"/>
              </a:spcBef>
            </a:pPr>
            <a:r>
              <a:rPr lang="en-US" sz="2200" dirty="0"/>
              <a:t>Later, we’ll learn how to formalize the underlying uncertain-result problems as </a:t>
            </a:r>
            <a:r>
              <a:rPr lang="en-US" sz="2200" dirty="0">
                <a:solidFill>
                  <a:srgbClr val="C00000"/>
                </a:solidFill>
              </a:rPr>
              <a:t>Markov Decision Processes</a:t>
            </a:r>
          </a:p>
        </p:txBody>
      </p:sp>
      <p:sp>
        <p:nvSpPr>
          <p:cNvPr id="5126" name="AutoShape 4"/>
          <p:cNvSpPr>
            <a:spLocks noChangeArrowheads="1"/>
          </p:cNvSpPr>
          <p:nvPr/>
        </p:nvSpPr>
        <p:spPr bwMode="auto">
          <a:xfrm>
            <a:off x="9525000" y="1828800"/>
            <a:ext cx="381000" cy="3048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pitchFamily="34" charset="0"/>
            </a:endParaRPr>
          </a:p>
        </p:txBody>
      </p:sp>
      <p:sp>
        <p:nvSpPr>
          <p:cNvPr id="5127" name="Rectangle 5"/>
          <p:cNvSpPr>
            <a:spLocks noChangeArrowheads="1"/>
          </p:cNvSpPr>
          <p:nvPr/>
        </p:nvSpPr>
        <p:spPr bwMode="auto">
          <a:xfrm>
            <a:off x="8382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28" name="Rectangle 6"/>
          <p:cNvSpPr>
            <a:spLocks noChangeArrowheads="1"/>
          </p:cNvSpPr>
          <p:nvPr/>
        </p:nvSpPr>
        <p:spPr bwMode="auto">
          <a:xfrm>
            <a:off x="90678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4</a:t>
            </a:r>
          </a:p>
        </p:txBody>
      </p:sp>
      <p:sp>
        <p:nvSpPr>
          <p:cNvPr id="5129" name="Rectangle 7"/>
          <p:cNvSpPr>
            <a:spLocks noChangeArrowheads="1"/>
          </p:cNvSpPr>
          <p:nvPr/>
        </p:nvSpPr>
        <p:spPr bwMode="auto">
          <a:xfrm>
            <a:off x="9906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5130" name="Rectangle 8"/>
          <p:cNvSpPr>
            <a:spLocks noChangeArrowheads="1"/>
          </p:cNvSpPr>
          <p:nvPr/>
        </p:nvSpPr>
        <p:spPr bwMode="auto">
          <a:xfrm>
            <a:off x="10668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7</a:t>
            </a:r>
          </a:p>
        </p:txBody>
      </p:sp>
      <p:cxnSp>
        <p:nvCxnSpPr>
          <p:cNvPr id="5131" name="AutoShape 9"/>
          <p:cNvCxnSpPr>
            <a:cxnSpLocks noChangeShapeType="1"/>
            <a:stCxn id="5126" idx="3"/>
            <a:endCxn id="5137" idx="0"/>
          </p:cNvCxnSpPr>
          <p:nvPr/>
        </p:nvCxnSpPr>
        <p:spPr bwMode="auto">
          <a:xfrm flipH="1">
            <a:off x="8953500" y="2133600"/>
            <a:ext cx="762000" cy="609600"/>
          </a:xfrm>
          <a:prstGeom prst="straightConnector1">
            <a:avLst/>
          </a:prstGeom>
          <a:noFill/>
          <a:ln w="9525">
            <a:solidFill>
              <a:schemeClr val="tx1"/>
            </a:solidFill>
            <a:round/>
            <a:headEnd/>
            <a:tailEnd type="triangle" w="med" len="med"/>
          </a:ln>
        </p:spPr>
      </p:cxnSp>
      <p:cxnSp>
        <p:nvCxnSpPr>
          <p:cNvPr id="5132" name="AutoShape 10"/>
          <p:cNvCxnSpPr>
            <a:cxnSpLocks noChangeShapeType="1"/>
            <a:stCxn id="5126" idx="3"/>
            <a:endCxn id="5138" idx="0"/>
          </p:cNvCxnSpPr>
          <p:nvPr/>
        </p:nvCxnSpPr>
        <p:spPr bwMode="auto">
          <a:xfrm>
            <a:off x="9715500" y="2133600"/>
            <a:ext cx="762000" cy="609600"/>
          </a:xfrm>
          <a:prstGeom prst="straightConnector1">
            <a:avLst/>
          </a:prstGeom>
          <a:noFill/>
          <a:ln w="9525">
            <a:solidFill>
              <a:schemeClr val="tx1"/>
            </a:solidFill>
            <a:round/>
            <a:headEnd/>
            <a:tailEnd type="triangle" w="med" len="med"/>
          </a:ln>
        </p:spPr>
      </p:cxnSp>
      <p:cxnSp>
        <p:nvCxnSpPr>
          <p:cNvPr id="5133" name="AutoShape 11"/>
          <p:cNvCxnSpPr>
            <a:cxnSpLocks noChangeShapeType="1"/>
            <a:endCxn id="5127" idx="0"/>
          </p:cNvCxnSpPr>
          <p:nvPr/>
        </p:nvCxnSpPr>
        <p:spPr bwMode="auto">
          <a:xfrm flipH="1">
            <a:off x="8572500" y="3124200"/>
            <a:ext cx="381000" cy="990600"/>
          </a:xfrm>
          <a:prstGeom prst="straightConnector1">
            <a:avLst/>
          </a:prstGeom>
          <a:noFill/>
          <a:ln w="9525">
            <a:solidFill>
              <a:schemeClr val="tx1"/>
            </a:solidFill>
            <a:round/>
            <a:headEnd/>
            <a:tailEnd type="triangle" w="med" len="med"/>
          </a:ln>
        </p:spPr>
      </p:cxnSp>
      <p:cxnSp>
        <p:nvCxnSpPr>
          <p:cNvPr id="5134" name="AutoShape 12"/>
          <p:cNvCxnSpPr>
            <a:cxnSpLocks noChangeShapeType="1"/>
            <a:endCxn id="5128" idx="0"/>
          </p:cNvCxnSpPr>
          <p:nvPr/>
        </p:nvCxnSpPr>
        <p:spPr bwMode="auto">
          <a:xfrm>
            <a:off x="8953500" y="3124200"/>
            <a:ext cx="304800" cy="990600"/>
          </a:xfrm>
          <a:prstGeom prst="straightConnector1">
            <a:avLst/>
          </a:prstGeom>
          <a:noFill/>
          <a:ln w="9525">
            <a:solidFill>
              <a:schemeClr val="tx1"/>
            </a:solidFill>
            <a:round/>
            <a:headEnd/>
            <a:tailEnd type="triangle" w="med" len="med"/>
          </a:ln>
        </p:spPr>
      </p:cxnSp>
      <p:cxnSp>
        <p:nvCxnSpPr>
          <p:cNvPr id="5135" name="AutoShape 13"/>
          <p:cNvCxnSpPr>
            <a:cxnSpLocks noChangeShapeType="1"/>
            <a:endCxn id="5129" idx="0"/>
          </p:cNvCxnSpPr>
          <p:nvPr/>
        </p:nvCxnSpPr>
        <p:spPr bwMode="auto">
          <a:xfrm flipH="1">
            <a:off x="10096500" y="3124200"/>
            <a:ext cx="381000" cy="990600"/>
          </a:xfrm>
          <a:prstGeom prst="straightConnector1">
            <a:avLst/>
          </a:prstGeom>
          <a:noFill/>
          <a:ln w="9525">
            <a:solidFill>
              <a:schemeClr val="tx1"/>
            </a:solidFill>
            <a:round/>
            <a:headEnd/>
            <a:tailEnd type="triangle" w="med" len="med"/>
          </a:ln>
        </p:spPr>
      </p:cxnSp>
      <p:cxnSp>
        <p:nvCxnSpPr>
          <p:cNvPr id="5136" name="AutoShape 14"/>
          <p:cNvCxnSpPr>
            <a:cxnSpLocks noChangeShapeType="1"/>
            <a:endCxn id="5130" idx="0"/>
          </p:cNvCxnSpPr>
          <p:nvPr/>
        </p:nvCxnSpPr>
        <p:spPr bwMode="auto">
          <a:xfrm>
            <a:off x="10477500" y="3124200"/>
            <a:ext cx="381000" cy="990600"/>
          </a:xfrm>
          <a:prstGeom prst="straightConnector1">
            <a:avLst/>
          </a:prstGeom>
          <a:noFill/>
          <a:ln w="9525">
            <a:solidFill>
              <a:schemeClr val="tx1"/>
            </a:solidFill>
            <a:round/>
            <a:headEnd/>
            <a:tailEnd type="triangle" w="med" len="med"/>
          </a:ln>
        </p:spPr>
      </p:cxnSp>
      <p:sp>
        <p:nvSpPr>
          <p:cNvPr id="5137" name="Oval 15"/>
          <p:cNvSpPr>
            <a:spLocks noChangeArrowheads="1"/>
          </p:cNvSpPr>
          <p:nvPr/>
        </p:nvSpPr>
        <p:spPr bwMode="auto">
          <a:xfrm>
            <a:off x="8763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8" name="Oval 16"/>
          <p:cNvSpPr>
            <a:spLocks noChangeArrowheads="1"/>
          </p:cNvSpPr>
          <p:nvPr/>
        </p:nvSpPr>
        <p:spPr bwMode="auto">
          <a:xfrm>
            <a:off x="10287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9" name="Text Box 17"/>
          <p:cNvSpPr txBox="1">
            <a:spLocks noChangeArrowheads="1"/>
          </p:cNvSpPr>
          <p:nvPr/>
        </p:nvSpPr>
        <p:spPr bwMode="auto">
          <a:xfrm>
            <a:off x="9928225" y="1766888"/>
            <a:ext cx="663575" cy="36671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5140" name="Text Box 18"/>
          <p:cNvSpPr txBox="1">
            <a:spLocks noChangeArrowheads="1"/>
          </p:cNvSpPr>
          <p:nvPr/>
        </p:nvSpPr>
        <p:spPr bwMode="auto">
          <a:xfrm>
            <a:off x="10668000" y="2743200"/>
            <a:ext cx="1066800" cy="369888"/>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chance</a:t>
            </a:r>
          </a:p>
        </p:txBody>
      </p:sp>
      <p:sp>
        <p:nvSpPr>
          <p:cNvPr id="5141" name="Rectangle 8"/>
          <p:cNvSpPr>
            <a:spLocks noChangeArrowheads="1"/>
          </p:cNvSpPr>
          <p:nvPr/>
        </p:nvSpPr>
        <p:spPr bwMode="auto">
          <a:xfrm>
            <a:off x="8382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5142" name="Rectangle 9"/>
          <p:cNvSpPr>
            <a:spLocks noChangeArrowheads="1"/>
          </p:cNvSpPr>
          <p:nvPr/>
        </p:nvSpPr>
        <p:spPr bwMode="auto">
          <a:xfrm>
            <a:off x="90678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43" name="Rectangle 10"/>
          <p:cNvSpPr>
            <a:spLocks noChangeArrowheads="1"/>
          </p:cNvSpPr>
          <p:nvPr/>
        </p:nvSpPr>
        <p:spPr bwMode="auto">
          <a:xfrm>
            <a:off x="9906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9</a:t>
            </a:r>
          </a:p>
        </p:txBody>
      </p:sp>
      <p:sp>
        <p:nvSpPr>
          <p:cNvPr id="5144" name="Rectangle 11"/>
          <p:cNvSpPr>
            <a:spLocks noChangeArrowheads="1"/>
          </p:cNvSpPr>
          <p:nvPr/>
        </p:nvSpPr>
        <p:spPr bwMode="auto">
          <a:xfrm>
            <a:off x="10668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100</a:t>
            </a:r>
          </a:p>
        </p:txBody>
      </p:sp>
      <p:sp>
        <p:nvSpPr>
          <p:cNvPr id="26" name="Text Box 20"/>
          <p:cNvSpPr txBox="1">
            <a:spLocks noChangeArrowheads="1"/>
          </p:cNvSpPr>
          <p:nvPr/>
        </p:nvSpPr>
        <p:spPr bwMode="auto">
          <a:xfrm>
            <a:off x="8153400" y="6477000"/>
            <a:ext cx="4038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a:solidFill>
                  <a:srgbClr val="CC0000"/>
                </a:solidFill>
                <a:latin typeface="Calibri" pitchFamily="34" charset="0"/>
              </a:rPr>
              <a:t> (L7D1,2)]</a:t>
            </a:r>
            <a:endParaRPr lang="en-US" dirty="0">
              <a:solidFill>
                <a:srgbClr val="CC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94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694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694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694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6947">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694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highlight>
                  <a:srgbClr val="FFFF00"/>
                </a:highlight>
              </a:rPr>
              <a:t>Minimax</a:t>
            </a:r>
            <a:r>
              <a:rPr lang="en-US" dirty="0"/>
              <a:t> </a:t>
            </a:r>
            <a:r>
              <a:rPr lang="en-US" dirty="0" err="1"/>
              <a:t>vs</a:t>
            </a:r>
            <a:r>
              <a:rPr lang="en-US" dirty="0"/>
              <a:t> </a:t>
            </a:r>
            <a:r>
              <a:rPr lang="en-US" dirty="0" err="1"/>
              <a:t>Expectimax</a:t>
            </a:r>
            <a:r>
              <a:rPr lang="en-US" dirty="0"/>
              <a:t> (Min)</a:t>
            </a:r>
          </a:p>
        </p:txBody>
      </p:sp>
      <p:pic>
        <p:nvPicPr>
          <p:cNvPr id="4" name="MinMax vs Expectimax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2300" y="1143000"/>
            <a:ext cx="8407400" cy="5254625"/>
          </a:xfrm>
          <a:prstGeom prst="rect">
            <a:avLst/>
          </a:prstGeom>
        </p:spPr>
      </p:pic>
    </p:spTree>
    <p:extLst>
      <p:ext uri="{BB962C8B-B14F-4D97-AF65-F5344CB8AC3E}">
        <p14:creationId xmlns:p14="http://schemas.microsoft.com/office/powerpoint/2010/main" val="2549305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Minimax</a:t>
            </a:r>
            <a:r>
              <a:rPr lang="en-US" dirty="0"/>
              <a:t> </a:t>
            </a:r>
            <a:r>
              <a:rPr lang="en-US" dirty="0" err="1"/>
              <a:t>vs</a:t>
            </a:r>
            <a:r>
              <a:rPr lang="en-US" dirty="0"/>
              <a:t> </a:t>
            </a:r>
            <a:r>
              <a:rPr lang="en-US" dirty="0" err="1">
                <a:highlight>
                  <a:srgbClr val="FFFF00"/>
                </a:highlight>
              </a:rPr>
              <a:t>Expectimax</a:t>
            </a:r>
            <a:r>
              <a:rPr lang="en-US" dirty="0"/>
              <a:t> (</a:t>
            </a:r>
            <a:r>
              <a:rPr lang="en-US" dirty="0" err="1"/>
              <a:t>Exp</a:t>
            </a:r>
            <a:r>
              <a:rPr lang="en-US" dirty="0"/>
              <a:t>)</a:t>
            </a:r>
          </a:p>
        </p:txBody>
      </p:sp>
      <p:pic>
        <p:nvPicPr>
          <p:cNvPr id="3" name="MinMax vs Expectimax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7700" y="1143001"/>
            <a:ext cx="8356600" cy="5222875"/>
          </a:xfrm>
          <a:prstGeom prst="rect">
            <a:avLst/>
          </a:prstGeom>
        </p:spPr>
      </p:pic>
    </p:spTree>
    <p:extLst>
      <p:ext uri="{BB962C8B-B14F-4D97-AF65-F5344CB8AC3E}">
        <p14:creationId xmlns:p14="http://schemas.microsoft.com/office/powerpoint/2010/main" val="1662292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E8D1F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514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447800"/>
            <a:ext cx="7620000" cy="1905000"/>
          </a:xfrm>
          <a:prstGeom prst="roundRect">
            <a:avLst/>
          </a:prstGeom>
          <a:solidFill>
            <a:srgbClr val="E8D1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Expectimax</a:t>
            </a:r>
            <a:r>
              <a:rPr lang="en-US" dirty="0"/>
              <a:t> </a:t>
            </a:r>
            <a:r>
              <a:rPr lang="en-US" dirty="0" err="1"/>
              <a:t>Pseudocode</a:t>
            </a:r>
            <a:endParaRPr lang="en-US" dirty="0"/>
          </a:p>
        </p:txBody>
      </p:sp>
      <p:sp>
        <p:nvSpPr>
          <p:cNvPr id="13315" name="Content Placeholder 2"/>
          <p:cNvSpPr>
            <a:spLocks noGrp="1"/>
          </p:cNvSpPr>
          <p:nvPr>
            <p:ph idx="1"/>
          </p:nvPr>
        </p:nvSpPr>
        <p:spPr>
          <a:xfrm>
            <a:off x="2438400" y="14478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00B050"/>
                </a:solidFill>
              </a:rPr>
              <a:t>EXP</a:t>
            </a:r>
            <a:r>
              <a:rPr lang="en-US" sz="2400" dirty="0"/>
              <a:t>: return </a:t>
            </a:r>
            <a:r>
              <a:rPr lang="en-US" sz="2400" dirty="0">
                <a:solidFill>
                  <a:srgbClr val="00B050"/>
                </a:solidFill>
              </a:rPr>
              <a:t>exp-value(state)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742913" lvl="1" indent="-285737">
              <a:lnSpc>
                <a:spcPct val="80000"/>
              </a:lnSpc>
              <a:spcBef>
                <a:spcPct val="20000"/>
              </a:spcBef>
              <a:buClr>
                <a:schemeClr val="tx1"/>
              </a:buClr>
              <a:defRPr/>
            </a:pPr>
            <a:r>
              <a:rPr lang="en-US" sz="2400" kern="0" dirty="0">
                <a:latin typeface="Calibri" pitchFamily="34" charset="0"/>
              </a:rPr>
              <a:t>		p = probability(successor)</a:t>
            </a:r>
          </a:p>
          <a:p>
            <a:pPr marL="1142942" lvl="2" indent="-228589">
              <a:lnSpc>
                <a:spcPct val="80000"/>
              </a:lnSpc>
              <a:spcBef>
                <a:spcPct val="20000"/>
              </a:spcBef>
              <a:buClr>
                <a:schemeClr val="accent2"/>
              </a:buClr>
              <a:defRPr/>
            </a:pPr>
            <a:r>
              <a:rPr lang="en-US" sz="2400" kern="0" dirty="0">
                <a:latin typeface="Calibri" pitchFamily="34" charset="0"/>
              </a:rPr>
              <a:t>v += p * </a:t>
            </a:r>
            <a:r>
              <a:rPr lang="en-US" sz="2400" kern="0" dirty="0">
                <a:solidFill>
                  <a:srgbClr val="7030A0"/>
                </a:solidFill>
                <a:latin typeface="Calibri" pitchFamily="34" charset="0"/>
              </a:rPr>
              <a:t>value(successor)</a:t>
            </a:r>
            <a:endParaRPr lang="en-US" sz="2400" kern="0" dirty="0">
              <a:latin typeface="Calibri" pitchFamily="34" charset="0"/>
            </a:endParaRP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Expectimax</a:t>
            </a:r>
            <a:r>
              <a:rPr lang="en-US" dirty="0"/>
              <a:t> </a:t>
            </a:r>
            <a:r>
              <a:rPr lang="en-US" dirty="0" err="1"/>
              <a:t>Pseudocode</a:t>
            </a:r>
            <a:endParaRPr lang="en-US" dirty="0"/>
          </a:p>
        </p:txBody>
      </p:sp>
      <p:sp>
        <p:nvSpPr>
          <p:cNvPr id="4" name="Rounded Rectangle 3"/>
          <p:cNvSpPr/>
          <p:nvPr/>
        </p:nvSpPr>
        <p:spPr>
          <a:xfrm>
            <a:off x="685800" y="1676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bwMode="auto">
          <a:xfrm>
            <a:off x="811824" y="1828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742913" lvl="1" indent="-285737">
              <a:lnSpc>
                <a:spcPct val="80000"/>
              </a:lnSpc>
              <a:spcBef>
                <a:spcPct val="20000"/>
              </a:spcBef>
              <a:buClr>
                <a:schemeClr val="tx1"/>
              </a:buClr>
              <a:defRPr/>
            </a:pPr>
            <a:r>
              <a:rPr lang="en-US" sz="2400" kern="0" dirty="0">
                <a:latin typeface="Calibri" pitchFamily="34" charset="0"/>
              </a:rPr>
              <a:t>		p = probability(successor)</a:t>
            </a:r>
          </a:p>
          <a:p>
            <a:pPr marL="1142942" lvl="2" indent="-228589">
              <a:lnSpc>
                <a:spcPct val="80000"/>
              </a:lnSpc>
              <a:spcBef>
                <a:spcPct val="20000"/>
              </a:spcBef>
              <a:buClr>
                <a:schemeClr val="accent2"/>
              </a:buClr>
              <a:defRPr/>
            </a:pPr>
            <a:r>
              <a:rPr lang="en-US" sz="2400" kern="0" dirty="0">
                <a:latin typeface="Calibri" pitchFamily="34" charset="0"/>
              </a:rPr>
              <a:t>v += p * </a:t>
            </a:r>
            <a:r>
              <a:rPr lang="en-US" sz="2400" kern="0" dirty="0">
                <a:solidFill>
                  <a:srgbClr val="7030A0"/>
                </a:solidFill>
                <a:latin typeface="Calibri" pitchFamily="34" charset="0"/>
              </a:rPr>
              <a:t>value(successor)</a:t>
            </a:r>
            <a:endParaRPr lang="en-US" sz="2400" kern="0" dirty="0">
              <a:latin typeface="Calibri" pitchFamily="34" charset="0"/>
            </a:endParaRP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6" name="Rectangle 7"/>
          <p:cNvSpPr>
            <a:spLocks noChangeArrowheads="1"/>
          </p:cNvSpPr>
          <p:nvPr/>
        </p:nvSpPr>
        <p:spPr bwMode="auto">
          <a:xfrm>
            <a:off x="716280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5</a:t>
            </a:r>
          </a:p>
        </p:txBody>
      </p:sp>
      <p:sp>
        <p:nvSpPr>
          <p:cNvPr id="7" name="Rectangle 8"/>
          <p:cNvSpPr>
            <a:spLocks noChangeArrowheads="1"/>
          </p:cNvSpPr>
          <p:nvPr/>
        </p:nvSpPr>
        <p:spPr bwMode="auto">
          <a:xfrm>
            <a:off x="847344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7</a:t>
            </a:r>
          </a:p>
        </p:txBody>
      </p:sp>
      <p:cxnSp>
        <p:nvCxnSpPr>
          <p:cNvPr id="8" name="AutoShape 13"/>
          <p:cNvCxnSpPr>
            <a:cxnSpLocks noChangeShapeType="1"/>
            <a:stCxn id="10" idx="4"/>
            <a:endCxn id="11" idx="0"/>
          </p:cNvCxnSpPr>
          <p:nvPr/>
        </p:nvCxnSpPr>
        <p:spPr bwMode="auto">
          <a:xfrm flipH="1">
            <a:off x="7490460" y="2407920"/>
            <a:ext cx="1310640" cy="1173480"/>
          </a:xfrm>
          <a:prstGeom prst="straightConnector1">
            <a:avLst/>
          </a:prstGeom>
          <a:noFill/>
          <a:ln w="9525">
            <a:solidFill>
              <a:schemeClr val="tx1"/>
            </a:solidFill>
            <a:round/>
            <a:headEnd/>
            <a:tailEnd type="triangle" w="lg" len="lg"/>
          </a:ln>
        </p:spPr>
      </p:cxnSp>
      <p:cxnSp>
        <p:nvCxnSpPr>
          <p:cNvPr id="9" name="AutoShape 14"/>
          <p:cNvCxnSpPr>
            <a:cxnSpLocks noChangeShapeType="1"/>
            <a:stCxn id="10" idx="4"/>
            <a:endCxn id="12" idx="0"/>
          </p:cNvCxnSpPr>
          <p:nvPr/>
        </p:nvCxnSpPr>
        <p:spPr bwMode="auto">
          <a:xfrm>
            <a:off x="8801100" y="2407920"/>
            <a:ext cx="0" cy="1173480"/>
          </a:xfrm>
          <a:prstGeom prst="straightConnector1">
            <a:avLst/>
          </a:prstGeom>
          <a:noFill/>
          <a:ln w="9525">
            <a:solidFill>
              <a:schemeClr val="tx1"/>
            </a:solidFill>
            <a:round/>
            <a:headEnd/>
            <a:tailEnd type="triangle" w="lg" len="lg"/>
          </a:ln>
        </p:spPr>
      </p:cxnSp>
      <p:sp>
        <p:nvSpPr>
          <p:cNvPr id="10" name="Oval 16"/>
          <p:cNvSpPr>
            <a:spLocks noChangeArrowheads="1"/>
          </p:cNvSpPr>
          <p:nvPr/>
        </p:nvSpPr>
        <p:spPr bwMode="auto">
          <a:xfrm>
            <a:off x="8473440" y="1752600"/>
            <a:ext cx="655320" cy="655320"/>
          </a:xfrm>
          <a:prstGeom prst="ellipse">
            <a:avLst/>
          </a:prstGeom>
          <a:solidFill>
            <a:srgbClr val="B5EDC2"/>
          </a:solidFill>
          <a:ln w="9525">
            <a:solidFill>
              <a:schemeClr val="tx1"/>
            </a:solidFill>
            <a:round/>
            <a:headEnd/>
            <a:tailEnd/>
          </a:ln>
        </p:spPr>
        <p:txBody>
          <a:bodyPr wrap="none" anchor="ctr"/>
          <a:lstStyle/>
          <a:p>
            <a:endParaRPr lang="en-US" sz="2400">
              <a:latin typeface="Calibri"/>
              <a:cs typeface="Calibri"/>
            </a:endParaRPr>
          </a:p>
        </p:txBody>
      </p:sp>
      <p:sp>
        <p:nvSpPr>
          <p:cNvPr id="11" name="Rectangle 10"/>
          <p:cNvSpPr>
            <a:spLocks noChangeArrowheads="1"/>
          </p:cNvSpPr>
          <p:nvPr/>
        </p:nvSpPr>
        <p:spPr bwMode="auto">
          <a:xfrm>
            <a:off x="716280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8</a:t>
            </a:r>
          </a:p>
        </p:txBody>
      </p:sp>
      <p:sp>
        <p:nvSpPr>
          <p:cNvPr id="12" name="Rectangle 11"/>
          <p:cNvSpPr>
            <a:spLocks noChangeArrowheads="1"/>
          </p:cNvSpPr>
          <p:nvPr/>
        </p:nvSpPr>
        <p:spPr bwMode="auto">
          <a:xfrm>
            <a:off x="847344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24</a:t>
            </a:r>
          </a:p>
        </p:txBody>
      </p:sp>
      <p:sp>
        <p:nvSpPr>
          <p:cNvPr id="13" name="Rectangle 12"/>
          <p:cNvSpPr>
            <a:spLocks noChangeArrowheads="1"/>
          </p:cNvSpPr>
          <p:nvPr/>
        </p:nvSpPr>
        <p:spPr bwMode="auto">
          <a:xfrm>
            <a:off x="978408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-12</a:t>
            </a:r>
          </a:p>
        </p:txBody>
      </p:sp>
      <p:cxnSp>
        <p:nvCxnSpPr>
          <p:cNvPr id="14" name="AutoShape 14"/>
          <p:cNvCxnSpPr>
            <a:cxnSpLocks noChangeShapeType="1"/>
            <a:stCxn id="10" idx="4"/>
            <a:endCxn id="13" idx="0"/>
          </p:cNvCxnSpPr>
          <p:nvPr/>
        </p:nvCxnSpPr>
        <p:spPr bwMode="auto">
          <a:xfrm>
            <a:off x="8801100" y="2407920"/>
            <a:ext cx="1310640" cy="1173480"/>
          </a:xfrm>
          <a:prstGeom prst="straightConnector1">
            <a:avLst/>
          </a:prstGeom>
          <a:noFill/>
          <a:ln w="9525">
            <a:solidFill>
              <a:schemeClr val="tx1"/>
            </a:solidFill>
            <a:round/>
            <a:headEnd/>
            <a:tailEnd type="triangle" w="lg" len="lg"/>
          </a:ln>
        </p:spPr>
      </p:cxnSp>
      <p:sp>
        <p:nvSpPr>
          <p:cNvPr id="19" name="TextBox 18"/>
          <p:cNvSpPr txBox="1"/>
          <p:nvPr/>
        </p:nvSpPr>
        <p:spPr>
          <a:xfrm>
            <a:off x="7543800" y="2667000"/>
            <a:ext cx="838200" cy="400110"/>
          </a:xfrm>
          <a:prstGeom prst="rect">
            <a:avLst/>
          </a:prstGeom>
          <a:noFill/>
        </p:spPr>
        <p:txBody>
          <a:bodyPr wrap="square" rtlCol="0">
            <a:spAutoFit/>
          </a:bodyPr>
          <a:lstStyle/>
          <a:p>
            <a:r>
              <a:rPr lang="en-US" sz="2000" dirty="0">
                <a:latin typeface="Calibri"/>
                <a:cs typeface="Calibri"/>
              </a:rPr>
              <a:t>1/2</a:t>
            </a:r>
          </a:p>
        </p:txBody>
      </p:sp>
      <p:sp>
        <p:nvSpPr>
          <p:cNvPr id="20" name="TextBox 19"/>
          <p:cNvSpPr txBox="1"/>
          <p:nvPr/>
        </p:nvSpPr>
        <p:spPr>
          <a:xfrm>
            <a:off x="8229600" y="2895600"/>
            <a:ext cx="838200" cy="400110"/>
          </a:xfrm>
          <a:prstGeom prst="rect">
            <a:avLst/>
          </a:prstGeom>
          <a:noFill/>
        </p:spPr>
        <p:txBody>
          <a:bodyPr wrap="square" rtlCol="0">
            <a:spAutoFit/>
          </a:bodyPr>
          <a:lstStyle/>
          <a:p>
            <a:r>
              <a:rPr lang="en-US" sz="2000" dirty="0">
                <a:latin typeface="Calibri"/>
                <a:cs typeface="Calibri"/>
              </a:rPr>
              <a:t>1/3</a:t>
            </a:r>
          </a:p>
        </p:txBody>
      </p:sp>
      <p:sp>
        <p:nvSpPr>
          <p:cNvPr id="21" name="TextBox 20"/>
          <p:cNvSpPr txBox="1"/>
          <p:nvPr/>
        </p:nvSpPr>
        <p:spPr>
          <a:xfrm>
            <a:off x="9525000" y="2667000"/>
            <a:ext cx="838200" cy="400110"/>
          </a:xfrm>
          <a:prstGeom prst="rect">
            <a:avLst/>
          </a:prstGeom>
          <a:noFill/>
        </p:spPr>
        <p:txBody>
          <a:bodyPr wrap="square" rtlCol="0">
            <a:spAutoFit/>
          </a:bodyPr>
          <a:lstStyle/>
          <a:p>
            <a:r>
              <a:rPr lang="en-US" sz="2000" dirty="0">
                <a:latin typeface="Calibri"/>
                <a:cs typeface="Calibri"/>
              </a:rPr>
              <a:t>1/6</a:t>
            </a:r>
          </a:p>
        </p:txBody>
      </p:sp>
      <p:sp>
        <p:nvSpPr>
          <p:cNvPr id="25" name="TextBox 24"/>
          <p:cNvSpPr txBox="1"/>
          <p:nvPr/>
        </p:nvSpPr>
        <p:spPr>
          <a:xfrm>
            <a:off x="2133600" y="4953000"/>
            <a:ext cx="7772400" cy="461665"/>
          </a:xfrm>
          <a:prstGeom prst="rect">
            <a:avLst/>
          </a:prstGeom>
          <a:noFill/>
        </p:spPr>
        <p:txBody>
          <a:bodyPr wrap="square" rtlCol="0">
            <a:spAutoFit/>
          </a:bodyPr>
          <a:lstStyle/>
          <a:p>
            <a:pPr algn="ctr"/>
            <a:r>
              <a:rPr lang="en-US" sz="2400" dirty="0">
                <a:latin typeface="Calibri" pitchFamily="34" charset="0"/>
              </a:rPr>
              <a:t>v = (1/2) (8) + (1/3) (24) + (1/6) (-12) = 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10" grpId="0" animBg="1"/>
      <p:bldP spid="11" grpId="0" animBg="1"/>
      <p:bldP spid="12" grpId="0" animBg="1"/>
      <p:bldP spid="13" grpId="0" animBg="1"/>
      <p:bldP spid="19" grpId="0"/>
      <p:bldP spid="20" grpId="0"/>
      <p:bldP spid="21"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Expectimax Example</a:t>
            </a:r>
          </a:p>
        </p:txBody>
      </p:sp>
      <p:grpSp>
        <p:nvGrpSpPr>
          <p:cNvPr id="51" name="Group 50"/>
          <p:cNvGrpSpPr/>
          <p:nvPr/>
        </p:nvGrpSpPr>
        <p:grpSpPr>
          <a:xfrm>
            <a:off x="1752600" y="1539240"/>
            <a:ext cx="8636000" cy="3947160"/>
            <a:chOff x="1219200" y="1992630"/>
            <a:chExt cx="6477000" cy="2960370"/>
          </a:xfrm>
        </p:grpSpPr>
        <p:sp>
          <p:nvSpPr>
            <p:cNvPr id="6149" name="AutoShape 4"/>
            <p:cNvSpPr>
              <a:spLocks noChangeArrowheads="1"/>
            </p:cNvSpPr>
            <p:nvPr/>
          </p:nvSpPr>
          <p:spPr bwMode="auto">
            <a:xfrm>
              <a:off x="4133850" y="1992630"/>
              <a:ext cx="652463" cy="521970"/>
            </a:xfrm>
            <a:prstGeom prst="triangle">
              <a:avLst>
                <a:gd name="adj" fmla="val 50000"/>
              </a:avLst>
            </a:prstGeom>
            <a:solidFill>
              <a:srgbClr val="99CCFF"/>
            </a:solidFill>
            <a:ln w="19050">
              <a:solidFill>
                <a:schemeClr val="tx1"/>
              </a:solidFill>
              <a:miter lim="800000"/>
              <a:headEnd/>
              <a:tailEnd/>
            </a:ln>
          </p:spPr>
          <p:txBody>
            <a:bodyPr wrap="none" anchor="ctr"/>
            <a:lstStyle/>
            <a:p>
              <a:r>
                <a:rPr lang="en-US" dirty="0"/>
                <a:t>8</a:t>
              </a:r>
            </a:p>
          </p:txBody>
        </p:sp>
        <p:grpSp>
          <p:nvGrpSpPr>
            <p:cNvPr id="6150" name="Group 60"/>
            <p:cNvGrpSpPr>
              <a:grpSpLocks/>
            </p:cNvGrpSpPr>
            <p:nvPr/>
          </p:nvGrpSpPr>
          <p:grpSpPr bwMode="auto">
            <a:xfrm>
              <a:off x="1981200" y="3765550"/>
              <a:ext cx="381000" cy="1187450"/>
              <a:chOff x="1981200" y="3765550"/>
              <a:chExt cx="381000" cy="1187450"/>
            </a:xfrm>
          </p:grpSpPr>
          <p:cxnSp>
            <p:nvCxnSpPr>
              <p:cNvPr id="6190" name="AutoShape 13"/>
              <p:cNvCxnSpPr>
                <a:cxnSpLocks noChangeShapeType="1"/>
                <a:stCxn id="6182"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6191"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6151" name="Group 61"/>
            <p:cNvGrpSpPr>
              <a:grpSpLocks/>
            </p:cNvGrpSpPr>
            <p:nvPr/>
          </p:nvGrpSpPr>
          <p:grpSpPr bwMode="auto">
            <a:xfrm>
              <a:off x="2173288" y="3765550"/>
              <a:ext cx="950912" cy="1187450"/>
              <a:chOff x="2173288" y="3765550"/>
              <a:chExt cx="950912" cy="1187450"/>
            </a:xfrm>
          </p:grpSpPr>
          <p:cxnSp>
            <p:nvCxnSpPr>
              <p:cNvPr id="6188" name="AutoShape 17"/>
              <p:cNvCxnSpPr>
                <a:cxnSpLocks noChangeShapeType="1"/>
                <a:stCxn id="6182"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6189"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9</a:t>
                </a:r>
              </a:p>
            </p:txBody>
          </p:sp>
        </p:grpSp>
        <p:grpSp>
          <p:nvGrpSpPr>
            <p:cNvPr id="6152" name="Group 64"/>
            <p:cNvGrpSpPr>
              <a:grpSpLocks/>
            </p:cNvGrpSpPr>
            <p:nvPr/>
          </p:nvGrpSpPr>
          <p:grpSpPr bwMode="auto">
            <a:xfrm>
              <a:off x="6553200" y="3765550"/>
              <a:ext cx="381000" cy="1187450"/>
              <a:chOff x="6553200" y="3765550"/>
              <a:chExt cx="381000" cy="1187450"/>
            </a:xfrm>
          </p:grpSpPr>
          <p:cxnSp>
            <p:nvCxnSpPr>
              <p:cNvPr id="6186" name="AutoShape 33"/>
              <p:cNvCxnSpPr>
                <a:cxnSpLocks noChangeShapeType="1"/>
              </p:cNvCxnSpPr>
              <p:nvPr/>
            </p:nvCxnSpPr>
            <p:spPr bwMode="auto">
              <a:xfrm>
                <a:off x="6745288" y="3765550"/>
                <a:ext cx="1588" cy="806450"/>
              </a:xfrm>
              <a:prstGeom prst="straightConnector1">
                <a:avLst/>
              </a:prstGeom>
              <a:noFill/>
              <a:ln w="19050">
                <a:solidFill>
                  <a:schemeClr val="tx1"/>
                </a:solidFill>
                <a:round/>
                <a:headEnd/>
                <a:tailEnd type="triangle" w="lg" len="lg"/>
              </a:ln>
            </p:spPr>
          </p:cxnSp>
          <p:sp>
            <p:nvSpPr>
              <p:cNvPr id="6187"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grpSp>
          <p:nvGrpSpPr>
            <p:cNvPr id="6153" name="Group 65"/>
            <p:cNvGrpSpPr>
              <a:grpSpLocks/>
            </p:cNvGrpSpPr>
            <p:nvPr/>
          </p:nvGrpSpPr>
          <p:grpSpPr bwMode="auto">
            <a:xfrm>
              <a:off x="6745288" y="3765550"/>
              <a:ext cx="950912" cy="1187450"/>
              <a:chOff x="6745288" y="3765550"/>
              <a:chExt cx="950912" cy="1187450"/>
            </a:xfrm>
          </p:grpSpPr>
          <p:cxnSp>
            <p:nvCxnSpPr>
              <p:cNvPr id="6184"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85"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0</a:t>
                </a:r>
              </a:p>
            </p:txBody>
          </p:sp>
        </p:grpSp>
        <p:grpSp>
          <p:nvGrpSpPr>
            <p:cNvPr id="6154" name="Group 51"/>
            <p:cNvGrpSpPr>
              <a:grpSpLocks/>
            </p:cNvGrpSpPr>
            <p:nvPr/>
          </p:nvGrpSpPr>
          <p:grpSpPr bwMode="auto">
            <a:xfrm>
              <a:off x="1984375" y="2514600"/>
              <a:ext cx="2475707" cy="1250950"/>
              <a:chOff x="1984375" y="2514601"/>
              <a:chExt cx="2475709" cy="1250949"/>
            </a:xfrm>
          </p:grpSpPr>
          <p:sp>
            <p:nvSpPr>
              <p:cNvPr id="618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3" name="AutoShape 7"/>
              <p:cNvCxnSpPr>
                <a:cxnSpLocks noChangeShapeType="1"/>
                <a:stCxn id="6149" idx="3"/>
                <a:endCxn id="6167"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6155" name="AutoShape 9"/>
            <p:cNvCxnSpPr>
              <a:cxnSpLocks noChangeShapeType="1"/>
              <a:stCxn id="6182" idx="0"/>
            </p:cNvCxnSpPr>
            <p:nvPr/>
          </p:nvCxnSpPr>
          <p:spPr bwMode="auto">
            <a:xfrm flipH="1">
              <a:off x="1412875" y="3765550"/>
              <a:ext cx="760413" cy="822325"/>
            </a:xfrm>
            <a:prstGeom prst="straightConnector1">
              <a:avLst/>
            </a:prstGeom>
            <a:noFill/>
            <a:ln w="19050">
              <a:solidFill>
                <a:schemeClr val="tx1"/>
              </a:solidFill>
              <a:round/>
              <a:headEnd/>
              <a:tailEnd type="triangle" w="lg" len="lg"/>
            </a:ln>
          </p:spPr>
        </p:cxnSp>
        <p:sp>
          <p:nvSpPr>
            <p:cNvPr id="6156" name="Rectangle 7"/>
            <p:cNvSpPr>
              <a:spLocks noChangeArrowheads="1"/>
            </p:cNvSpPr>
            <p:nvPr/>
          </p:nvSpPr>
          <p:spPr bwMode="auto">
            <a:xfrm>
              <a:off x="1219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6157" name="AutoShape 21"/>
            <p:cNvCxnSpPr>
              <a:cxnSpLocks noChangeShapeType="1"/>
            </p:cNvCxnSpPr>
            <p:nvPr/>
          </p:nvCxnSpPr>
          <p:spPr bwMode="auto">
            <a:xfrm rot="5400000">
              <a:off x="4304507" y="2666206"/>
              <a:ext cx="304800" cy="1587"/>
            </a:xfrm>
            <a:prstGeom prst="straightConnector1">
              <a:avLst/>
            </a:prstGeom>
            <a:noFill/>
            <a:ln w="19050">
              <a:solidFill>
                <a:schemeClr val="tx1"/>
              </a:solidFill>
              <a:round/>
              <a:headEnd/>
              <a:tailEnd/>
            </a:ln>
          </p:spPr>
        </p:cxnSp>
        <p:cxnSp>
          <p:nvCxnSpPr>
            <p:cNvPr id="6158" name="AutoShape 21"/>
            <p:cNvCxnSpPr>
              <a:cxnSpLocks noChangeShapeType="1"/>
            </p:cNvCxnSpPr>
            <p:nvPr/>
          </p:nvCxnSpPr>
          <p:spPr bwMode="auto">
            <a:xfrm rot="5400000">
              <a:off x="2020094" y="3913981"/>
              <a:ext cx="304800" cy="1588"/>
            </a:xfrm>
            <a:prstGeom prst="straightConnector1">
              <a:avLst/>
            </a:prstGeom>
            <a:noFill/>
            <a:ln w="19050">
              <a:solidFill>
                <a:schemeClr val="tx1"/>
              </a:solidFill>
              <a:round/>
              <a:headEnd/>
              <a:tailEnd/>
            </a:ln>
          </p:spPr>
        </p:cxnSp>
        <p:grpSp>
          <p:nvGrpSpPr>
            <p:cNvPr id="6159" name="Group 59"/>
            <p:cNvGrpSpPr>
              <a:grpSpLocks/>
            </p:cNvGrpSpPr>
            <p:nvPr/>
          </p:nvGrpSpPr>
          <p:grpSpPr bwMode="auto">
            <a:xfrm>
              <a:off x="4270375" y="2514600"/>
              <a:ext cx="381000" cy="1235075"/>
              <a:chOff x="4270375" y="2514601"/>
              <a:chExt cx="381000" cy="1235074"/>
            </a:xfrm>
          </p:grpSpPr>
          <p:sp>
            <p:nvSpPr>
              <p:cNvPr id="618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1" name="AutoShape 21"/>
              <p:cNvCxnSpPr>
                <a:cxnSpLocks noChangeShapeType="1"/>
                <a:stCxn id="6149" idx="3"/>
                <a:endCxn id="6165"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6160" name="Group 58"/>
            <p:cNvGrpSpPr>
              <a:grpSpLocks/>
            </p:cNvGrpSpPr>
            <p:nvPr/>
          </p:nvGrpSpPr>
          <p:grpSpPr bwMode="auto">
            <a:xfrm>
              <a:off x="3505200" y="3762375"/>
              <a:ext cx="954088" cy="1190625"/>
              <a:chOff x="3505200" y="3762375"/>
              <a:chExt cx="954088" cy="1190625"/>
            </a:xfrm>
          </p:grpSpPr>
          <p:cxnSp>
            <p:nvCxnSpPr>
              <p:cNvPr id="6177"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6178"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6179"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grpSp>
          <p:nvGrpSpPr>
            <p:cNvPr id="6161" name="Group 61"/>
            <p:cNvGrpSpPr>
              <a:grpSpLocks/>
            </p:cNvGrpSpPr>
            <p:nvPr/>
          </p:nvGrpSpPr>
          <p:grpSpPr bwMode="auto">
            <a:xfrm>
              <a:off x="4460082" y="2514600"/>
              <a:ext cx="2477296" cy="1250950"/>
              <a:chOff x="4460079" y="2514600"/>
              <a:chExt cx="2477296" cy="1250950"/>
            </a:xfrm>
          </p:grpSpPr>
          <p:sp>
            <p:nvSpPr>
              <p:cNvPr id="6175"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76" name="AutoShape 27"/>
              <p:cNvCxnSpPr>
                <a:cxnSpLocks noChangeShapeType="1"/>
                <a:stCxn id="6149" idx="3"/>
                <a:endCxn id="6166" idx="0"/>
              </p:cNvCxnSpPr>
              <p:nvPr/>
            </p:nvCxnSpPr>
            <p:spPr bwMode="auto">
              <a:xfrm>
                <a:off x="4460079" y="2514600"/>
                <a:ext cx="2283618" cy="838200"/>
              </a:xfrm>
              <a:prstGeom prst="straightConnector1">
                <a:avLst/>
              </a:prstGeom>
              <a:noFill/>
              <a:ln w="19050">
                <a:solidFill>
                  <a:schemeClr val="tx1"/>
                </a:solidFill>
                <a:round/>
                <a:headEnd/>
                <a:tailEnd type="triangle" w="lg" len="lg"/>
              </a:ln>
            </p:spPr>
          </p:cxnSp>
        </p:grpSp>
        <p:grpSp>
          <p:nvGrpSpPr>
            <p:cNvPr id="6162" name="Group 60"/>
            <p:cNvGrpSpPr>
              <a:grpSpLocks/>
            </p:cNvGrpSpPr>
            <p:nvPr/>
          </p:nvGrpSpPr>
          <p:grpSpPr bwMode="auto">
            <a:xfrm>
              <a:off x="5791200" y="3762375"/>
              <a:ext cx="954088" cy="1190625"/>
              <a:chOff x="5791200" y="3762375"/>
              <a:chExt cx="954088" cy="1190625"/>
            </a:xfrm>
          </p:grpSpPr>
          <p:cxnSp>
            <p:nvCxnSpPr>
              <p:cNvPr id="6172" name="AutoShape 29"/>
              <p:cNvCxnSpPr>
                <a:cxnSpLocks noChangeShapeType="1"/>
              </p:cNvCxnSpPr>
              <p:nvPr/>
            </p:nvCxnSpPr>
            <p:spPr bwMode="auto">
              <a:xfrm flipH="1">
                <a:off x="5984875" y="3765550"/>
                <a:ext cx="760413" cy="822325"/>
              </a:xfrm>
              <a:prstGeom prst="straightConnector1">
                <a:avLst/>
              </a:prstGeom>
              <a:noFill/>
              <a:ln w="19050">
                <a:solidFill>
                  <a:schemeClr val="tx1"/>
                </a:solidFill>
                <a:round/>
                <a:headEnd/>
                <a:tailEnd type="triangle" w="lg" len="lg"/>
              </a:ln>
            </p:spPr>
          </p:cxnSp>
          <p:sp>
            <p:nvSpPr>
              <p:cNvPr id="6173" name="Rectangle 7"/>
              <p:cNvSpPr>
                <a:spLocks noChangeArrowheads="1"/>
              </p:cNvSpPr>
              <p:nvPr/>
            </p:nvSpPr>
            <p:spPr bwMode="auto">
              <a:xfrm>
                <a:off x="579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15</a:t>
                </a:r>
              </a:p>
            </p:txBody>
          </p:sp>
          <p:cxnSp>
            <p:nvCxnSpPr>
              <p:cNvPr id="6174" name="AutoShape 21"/>
              <p:cNvCxnSpPr>
                <a:cxnSpLocks noChangeShapeType="1"/>
              </p:cNvCxnSpPr>
              <p:nvPr/>
            </p:nvCxnSpPr>
            <p:spPr bwMode="auto">
              <a:xfrm rot="5400000">
                <a:off x="6592094" y="3913981"/>
                <a:ext cx="304800" cy="1588"/>
              </a:xfrm>
              <a:prstGeom prst="straightConnector1">
                <a:avLst/>
              </a:prstGeom>
              <a:noFill/>
              <a:ln w="19050">
                <a:solidFill>
                  <a:schemeClr val="tx1"/>
                </a:solidFill>
                <a:round/>
                <a:headEnd/>
                <a:tailEnd/>
              </a:ln>
            </p:spPr>
          </p:cxnSp>
        </p:grpSp>
        <p:grpSp>
          <p:nvGrpSpPr>
            <p:cNvPr id="6163" name="Group 64"/>
            <p:cNvGrpSpPr>
              <a:grpSpLocks/>
            </p:cNvGrpSpPr>
            <p:nvPr/>
          </p:nvGrpSpPr>
          <p:grpSpPr bwMode="auto">
            <a:xfrm>
              <a:off x="4267200" y="3765550"/>
              <a:ext cx="381000" cy="1187450"/>
              <a:chOff x="6553200" y="3765550"/>
              <a:chExt cx="381000" cy="1187450"/>
            </a:xfrm>
          </p:grpSpPr>
          <p:cxnSp>
            <p:nvCxnSpPr>
              <p:cNvPr id="6170" name="AutoShape 33"/>
              <p:cNvCxnSpPr>
                <a:cxnSpLocks noChangeShapeType="1"/>
              </p:cNvCxnSpPr>
              <p:nvPr/>
            </p:nvCxnSpPr>
            <p:spPr bwMode="auto">
              <a:xfrm flipH="1">
                <a:off x="6745288" y="3765550"/>
                <a:ext cx="1" cy="818173"/>
              </a:xfrm>
              <a:prstGeom prst="straightConnector1">
                <a:avLst/>
              </a:prstGeom>
              <a:noFill/>
              <a:ln w="19050">
                <a:solidFill>
                  <a:schemeClr val="tx1"/>
                </a:solidFill>
                <a:round/>
                <a:headEnd/>
                <a:tailEnd type="triangle" w="lg" len="lg"/>
              </a:ln>
            </p:spPr>
          </p:cxnSp>
          <p:sp>
            <p:nvSpPr>
              <p:cNvPr id="6171"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4</a:t>
                </a:r>
              </a:p>
            </p:txBody>
          </p:sp>
        </p:grpSp>
        <p:grpSp>
          <p:nvGrpSpPr>
            <p:cNvPr id="6164" name="Group 65"/>
            <p:cNvGrpSpPr>
              <a:grpSpLocks/>
            </p:cNvGrpSpPr>
            <p:nvPr/>
          </p:nvGrpSpPr>
          <p:grpSpPr bwMode="auto">
            <a:xfrm>
              <a:off x="4459288" y="3765550"/>
              <a:ext cx="950912" cy="1187450"/>
              <a:chOff x="6745288" y="3765550"/>
              <a:chExt cx="950912" cy="1187450"/>
            </a:xfrm>
          </p:grpSpPr>
          <p:cxnSp>
            <p:nvCxnSpPr>
              <p:cNvPr id="6168"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69"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sp>
          <p:nvSpPr>
            <p:cNvPr id="6165" name="Oval 11"/>
            <p:cNvSpPr>
              <a:spLocks noChangeArrowheads="1"/>
            </p:cNvSpPr>
            <p:nvPr/>
          </p:nvSpPr>
          <p:spPr bwMode="auto">
            <a:xfrm>
              <a:off x="4191000" y="3276600"/>
              <a:ext cx="533400" cy="533400"/>
            </a:xfrm>
            <a:prstGeom prst="ellipse">
              <a:avLst/>
            </a:prstGeom>
            <a:solidFill>
              <a:srgbClr val="B5EDC2"/>
            </a:solidFill>
            <a:ln w="19050">
              <a:solidFill>
                <a:schemeClr val="tx1"/>
              </a:solidFill>
              <a:round/>
              <a:headEnd/>
              <a:tailEnd/>
            </a:ln>
          </p:spPr>
          <p:txBody>
            <a:bodyPr wrap="none" anchor="ctr"/>
            <a:lstStyle/>
            <a:p>
              <a:r>
                <a:rPr lang="en-US" dirty="0"/>
                <a:t>4</a:t>
              </a:r>
            </a:p>
          </p:txBody>
        </p:sp>
        <p:sp>
          <p:nvSpPr>
            <p:cNvPr id="6166" name="Oval 11"/>
            <p:cNvSpPr>
              <a:spLocks noChangeArrowheads="1"/>
            </p:cNvSpPr>
            <p:nvPr/>
          </p:nvSpPr>
          <p:spPr bwMode="auto">
            <a:xfrm>
              <a:off x="6477000" y="3352800"/>
              <a:ext cx="533400" cy="533400"/>
            </a:xfrm>
            <a:prstGeom prst="ellipse">
              <a:avLst/>
            </a:prstGeom>
            <a:solidFill>
              <a:srgbClr val="B5EDC2"/>
            </a:solidFill>
            <a:ln w="19050">
              <a:solidFill>
                <a:schemeClr val="tx1"/>
              </a:solidFill>
              <a:round/>
              <a:headEnd/>
              <a:tailEnd/>
            </a:ln>
          </p:spPr>
          <p:txBody>
            <a:bodyPr wrap="none" anchor="ctr"/>
            <a:lstStyle/>
            <a:p>
              <a:r>
                <a:rPr lang="en-US" dirty="0"/>
                <a:t>7</a:t>
              </a:r>
            </a:p>
          </p:txBody>
        </p:sp>
        <p:sp>
          <p:nvSpPr>
            <p:cNvPr id="6167" name="Oval 11"/>
            <p:cNvSpPr>
              <a:spLocks noChangeArrowheads="1"/>
            </p:cNvSpPr>
            <p:nvPr/>
          </p:nvSpPr>
          <p:spPr bwMode="auto">
            <a:xfrm>
              <a:off x="1905000" y="3352800"/>
              <a:ext cx="533400" cy="533400"/>
            </a:xfrm>
            <a:prstGeom prst="ellipse">
              <a:avLst/>
            </a:prstGeom>
            <a:solidFill>
              <a:srgbClr val="B5EDC2"/>
            </a:solidFill>
            <a:ln w="19050">
              <a:solidFill>
                <a:schemeClr val="tx1"/>
              </a:solidFill>
              <a:round/>
              <a:headEnd/>
              <a:tailEnd/>
            </a:ln>
          </p:spPr>
          <p:txBody>
            <a:bodyPr wrap="none" anchor="ctr"/>
            <a:lstStyle/>
            <a:p>
              <a:r>
                <a:rPr lang="en-US" dirty="0"/>
                <a:t>8</a:t>
              </a:r>
            </a:p>
          </p:txBody>
        </p:sp>
      </p:grpSp>
      <p:sp>
        <p:nvSpPr>
          <p:cNvPr id="2" name="TextBox 1">
            <a:extLst>
              <a:ext uri="{FF2B5EF4-FFF2-40B4-BE49-F238E27FC236}">
                <a16:creationId xmlns:a16="http://schemas.microsoft.com/office/drawing/2014/main" id="{FFF69390-F022-14D9-4E99-73F56F5B9C33}"/>
              </a:ext>
            </a:extLst>
          </p:cNvPr>
          <p:cNvSpPr txBox="1"/>
          <p:nvPr/>
        </p:nvSpPr>
        <p:spPr>
          <a:xfrm>
            <a:off x="1752600" y="6172200"/>
            <a:ext cx="4031938" cy="369332"/>
          </a:xfrm>
          <a:prstGeom prst="rect">
            <a:avLst/>
          </a:prstGeom>
          <a:noFill/>
        </p:spPr>
        <p:txBody>
          <a:bodyPr wrap="none" rtlCol="0">
            <a:spAutoFit/>
          </a:bodyPr>
          <a:lstStyle/>
          <a:p>
            <a:r>
              <a:rPr lang="en-US" dirty="0"/>
              <a:t>A</a:t>
            </a:r>
            <a:r>
              <a:rPr lang="en-TR" dirty="0"/>
              <a:t>ssume that all probablities are equal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802" y="2018618"/>
            <a:ext cx="4275137" cy="2768375"/>
          </a:xfrm>
          <a:prstGeom prst="rect">
            <a:avLst/>
          </a:prstGeom>
          <a:noFill/>
          <a:extLst>
            <a:ext uri="{909E8E84-426E-40dd-AFC4-6F175D3DCCD1}">
              <a14:hiddenFill xmlns:a14="http://schemas.microsoft.com/office/drawing/2010/main" xmlns="">
                <a:solidFill>
                  <a:srgbClr val="FFFFFF"/>
                </a:solidFill>
              </a14:hiddenFill>
            </a:ext>
          </a:extLst>
        </p:spPr>
      </p:pic>
      <p:sp>
        <p:nvSpPr>
          <p:cNvPr id="8194" name="Rectangle 2"/>
          <p:cNvSpPr>
            <a:spLocks noGrp="1" noChangeArrowheads="1"/>
          </p:cNvSpPr>
          <p:nvPr>
            <p:ph type="title"/>
          </p:nvPr>
        </p:nvSpPr>
        <p:spPr/>
        <p:txBody>
          <a:bodyPr/>
          <a:lstStyle/>
          <a:p>
            <a:r>
              <a:rPr lang="en-US"/>
              <a:t>Expectimax Pruning?</a:t>
            </a:r>
          </a:p>
        </p:txBody>
      </p:sp>
      <p:sp>
        <p:nvSpPr>
          <p:cNvPr id="77" name="AutoShape 4"/>
          <p:cNvSpPr>
            <a:spLocks noChangeArrowheads="1"/>
          </p:cNvSpPr>
          <p:nvPr/>
        </p:nvSpPr>
        <p:spPr bwMode="auto">
          <a:xfrm>
            <a:off x="5638800" y="1539240"/>
            <a:ext cx="869951" cy="695960"/>
          </a:xfrm>
          <a:prstGeom prst="triangle">
            <a:avLst>
              <a:gd name="adj" fmla="val 50000"/>
            </a:avLst>
          </a:prstGeom>
          <a:solidFill>
            <a:srgbClr val="99CCFF"/>
          </a:solidFill>
          <a:ln w="19050">
            <a:solidFill>
              <a:schemeClr val="tx1"/>
            </a:solidFill>
            <a:miter lim="800000"/>
            <a:headEnd/>
            <a:tailEnd/>
          </a:ln>
        </p:spPr>
        <p:txBody>
          <a:bodyPr wrap="none" anchor="ctr"/>
          <a:lstStyle/>
          <a:p>
            <a:endParaRPr lang="en-US"/>
          </a:p>
        </p:txBody>
      </p:sp>
      <p:grpSp>
        <p:nvGrpSpPr>
          <p:cNvPr id="78" name="Group 60"/>
          <p:cNvGrpSpPr>
            <a:grpSpLocks/>
          </p:cNvGrpSpPr>
          <p:nvPr/>
        </p:nvGrpSpPr>
        <p:grpSpPr bwMode="auto">
          <a:xfrm>
            <a:off x="2768600" y="3903133"/>
            <a:ext cx="508000" cy="1583267"/>
            <a:chOff x="1981200" y="3765550"/>
            <a:chExt cx="381000" cy="1187450"/>
          </a:xfrm>
        </p:grpSpPr>
        <p:cxnSp>
          <p:nvCxnSpPr>
            <p:cNvPr id="118" name="AutoShape 13"/>
            <p:cNvCxnSpPr>
              <a:cxnSpLocks noChangeShapeType="1"/>
              <a:stCxn id="110"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119"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79" name="Group 61"/>
          <p:cNvGrpSpPr>
            <a:grpSpLocks/>
          </p:cNvGrpSpPr>
          <p:nvPr/>
        </p:nvGrpSpPr>
        <p:grpSpPr bwMode="auto">
          <a:xfrm>
            <a:off x="3024717" y="3903133"/>
            <a:ext cx="1267883" cy="1583267"/>
            <a:chOff x="2173288" y="3765550"/>
            <a:chExt cx="950912" cy="1187450"/>
          </a:xfrm>
        </p:grpSpPr>
        <p:cxnSp>
          <p:nvCxnSpPr>
            <p:cNvPr id="116" name="AutoShape 17"/>
            <p:cNvCxnSpPr>
              <a:cxnSpLocks noChangeShapeType="1"/>
              <a:stCxn id="110"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117"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9</a:t>
              </a:r>
            </a:p>
          </p:txBody>
        </p:sp>
      </p:grpSp>
      <p:grpSp>
        <p:nvGrpSpPr>
          <p:cNvPr id="82" name="Group 51"/>
          <p:cNvGrpSpPr>
            <a:grpSpLocks/>
          </p:cNvGrpSpPr>
          <p:nvPr/>
        </p:nvGrpSpPr>
        <p:grpSpPr bwMode="auto">
          <a:xfrm>
            <a:off x="2772833" y="2235200"/>
            <a:ext cx="3300942" cy="1667933"/>
            <a:chOff x="1984375" y="2514601"/>
            <a:chExt cx="2475709" cy="1250949"/>
          </a:xfrm>
        </p:grpSpPr>
        <p:sp>
          <p:nvSpPr>
            <p:cNvPr id="11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11" name="AutoShape 7"/>
            <p:cNvCxnSpPr>
              <a:cxnSpLocks noChangeShapeType="1"/>
              <a:stCxn id="77" idx="3"/>
              <a:endCxn id="95"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83" name="AutoShape 9"/>
          <p:cNvCxnSpPr>
            <a:cxnSpLocks noChangeShapeType="1"/>
            <a:stCxn id="110" idx="0"/>
          </p:cNvCxnSpPr>
          <p:nvPr/>
        </p:nvCxnSpPr>
        <p:spPr bwMode="auto">
          <a:xfrm flipH="1">
            <a:off x="2010833" y="3903133"/>
            <a:ext cx="1013884" cy="1096433"/>
          </a:xfrm>
          <a:prstGeom prst="straightConnector1">
            <a:avLst/>
          </a:prstGeom>
          <a:noFill/>
          <a:ln w="19050">
            <a:solidFill>
              <a:schemeClr val="tx1"/>
            </a:solidFill>
            <a:round/>
            <a:headEnd/>
            <a:tailEnd type="triangle" w="lg" len="lg"/>
          </a:ln>
        </p:spPr>
      </p:cxnSp>
      <p:sp>
        <p:nvSpPr>
          <p:cNvPr id="84" name="Rectangle 7"/>
          <p:cNvSpPr>
            <a:spLocks noChangeArrowheads="1"/>
          </p:cNvSpPr>
          <p:nvPr/>
        </p:nvSpPr>
        <p:spPr bwMode="auto">
          <a:xfrm>
            <a:off x="1752600" y="5080000"/>
            <a:ext cx="508000" cy="4064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85" name="AutoShape 21"/>
          <p:cNvCxnSpPr>
            <a:cxnSpLocks noChangeShapeType="1"/>
          </p:cNvCxnSpPr>
          <p:nvPr/>
        </p:nvCxnSpPr>
        <p:spPr bwMode="auto">
          <a:xfrm rot="5400000">
            <a:off x="5866342" y="2437341"/>
            <a:ext cx="406400" cy="2116"/>
          </a:xfrm>
          <a:prstGeom prst="straightConnector1">
            <a:avLst/>
          </a:prstGeom>
          <a:noFill/>
          <a:ln w="19050">
            <a:solidFill>
              <a:schemeClr val="tx1"/>
            </a:solidFill>
            <a:round/>
            <a:headEnd/>
            <a:tailEnd/>
          </a:ln>
        </p:spPr>
      </p:cxnSp>
      <p:cxnSp>
        <p:nvCxnSpPr>
          <p:cNvPr id="86" name="AutoShape 21"/>
          <p:cNvCxnSpPr>
            <a:cxnSpLocks noChangeShapeType="1"/>
          </p:cNvCxnSpPr>
          <p:nvPr/>
        </p:nvCxnSpPr>
        <p:spPr bwMode="auto">
          <a:xfrm rot="5400000">
            <a:off x="2820459" y="4101041"/>
            <a:ext cx="406400" cy="2117"/>
          </a:xfrm>
          <a:prstGeom prst="straightConnector1">
            <a:avLst/>
          </a:prstGeom>
          <a:noFill/>
          <a:ln w="19050">
            <a:solidFill>
              <a:schemeClr val="tx1"/>
            </a:solidFill>
            <a:round/>
            <a:headEnd/>
            <a:tailEnd/>
          </a:ln>
        </p:spPr>
      </p:cxnSp>
      <p:grpSp>
        <p:nvGrpSpPr>
          <p:cNvPr id="87" name="Group 59"/>
          <p:cNvGrpSpPr>
            <a:grpSpLocks/>
          </p:cNvGrpSpPr>
          <p:nvPr/>
        </p:nvGrpSpPr>
        <p:grpSpPr bwMode="auto">
          <a:xfrm>
            <a:off x="5820833" y="2235200"/>
            <a:ext cx="508000" cy="1646767"/>
            <a:chOff x="4270375" y="2514601"/>
            <a:chExt cx="381000" cy="1235074"/>
          </a:xfrm>
        </p:grpSpPr>
        <p:sp>
          <p:nvSpPr>
            <p:cNvPr id="10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09" name="AutoShape 21"/>
            <p:cNvCxnSpPr>
              <a:cxnSpLocks noChangeShapeType="1"/>
              <a:stCxn id="77" idx="3"/>
              <a:endCxn id="93"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88" name="Group 58"/>
          <p:cNvGrpSpPr>
            <a:grpSpLocks/>
          </p:cNvGrpSpPr>
          <p:nvPr/>
        </p:nvGrpSpPr>
        <p:grpSpPr bwMode="auto">
          <a:xfrm>
            <a:off x="4800600" y="3898900"/>
            <a:ext cx="1272117" cy="1587500"/>
            <a:chOff x="3505200" y="3762375"/>
            <a:chExt cx="954088" cy="1190625"/>
          </a:xfrm>
        </p:grpSpPr>
        <p:cxnSp>
          <p:nvCxnSpPr>
            <p:cNvPr id="105"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106"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107"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sp>
        <p:nvSpPr>
          <p:cNvPr id="123" name="Rectangle 122"/>
          <p:cNvSpPr/>
          <p:nvPr/>
        </p:nvSpPr>
        <p:spPr>
          <a:xfrm>
            <a:off x="6019800" y="4038600"/>
            <a:ext cx="2057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AutoShape 33"/>
          <p:cNvCxnSpPr>
            <a:cxnSpLocks noChangeShapeType="1"/>
          </p:cNvCxnSpPr>
          <p:nvPr/>
        </p:nvCxnSpPr>
        <p:spPr bwMode="auto">
          <a:xfrm flipH="1">
            <a:off x="6057298" y="3903133"/>
            <a:ext cx="15423" cy="1126067"/>
          </a:xfrm>
          <a:prstGeom prst="straightConnector1">
            <a:avLst/>
          </a:prstGeom>
          <a:noFill/>
          <a:ln w="19050">
            <a:solidFill>
              <a:schemeClr val="tx1"/>
            </a:solidFill>
            <a:prstDash val="dash"/>
            <a:round/>
            <a:headEnd/>
            <a:tailEnd type="triangle" w="lg" len="lg"/>
          </a:ln>
        </p:spPr>
      </p:cxnSp>
      <p:sp>
        <p:nvSpPr>
          <p:cNvPr id="95" name="Oval 11"/>
          <p:cNvSpPr>
            <a:spLocks noChangeArrowheads="1"/>
          </p:cNvSpPr>
          <p:nvPr/>
        </p:nvSpPr>
        <p:spPr bwMode="auto">
          <a:xfrm>
            <a:off x="2667000" y="33528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cxnSp>
        <p:nvCxnSpPr>
          <p:cNvPr id="96" name="AutoShape 37"/>
          <p:cNvCxnSpPr>
            <a:cxnSpLocks noChangeShapeType="1"/>
          </p:cNvCxnSpPr>
          <p:nvPr/>
        </p:nvCxnSpPr>
        <p:spPr bwMode="auto">
          <a:xfrm>
            <a:off x="6072717" y="3903133"/>
            <a:ext cx="1018116" cy="1096435"/>
          </a:xfrm>
          <a:prstGeom prst="straightConnector1">
            <a:avLst/>
          </a:prstGeom>
          <a:noFill/>
          <a:ln w="19050">
            <a:solidFill>
              <a:schemeClr val="tx1"/>
            </a:solidFill>
            <a:prstDash val="dash"/>
            <a:round/>
            <a:headEnd/>
            <a:tailEnd type="triangle" w="lg" len="lg"/>
          </a:ln>
        </p:spPr>
      </p:cxnSp>
      <p:sp>
        <p:nvSpPr>
          <p:cNvPr id="93" name="Oval 11"/>
          <p:cNvSpPr>
            <a:spLocks noChangeArrowheads="1"/>
          </p:cNvSpPr>
          <p:nvPr/>
        </p:nvSpPr>
        <p:spPr bwMode="auto">
          <a:xfrm>
            <a:off x="5715000" y="32512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sp>
        <p:nvSpPr>
          <p:cNvPr id="2" name="TextBox 1">
            <a:extLst>
              <a:ext uri="{FF2B5EF4-FFF2-40B4-BE49-F238E27FC236}">
                <a16:creationId xmlns:a16="http://schemas.microsoft.com/office/drawing/2014/main" id="{57F200AE-887A-BEFD-1F75-8838D87F9039}"/>
              </a:ext>
            </a:extLst>
          </p:cNvPr>
          <p:cNvSpPr txBox="1"/>
          <p:nvPr/>
        </p:nvSpPr>
        <p:spPr>
          <a:xfrm>
            <a:off x="1752600" y="5859769"/>
            <a:ext cx="7592784" cy="646331"/>
          </a:xfrm>
          <a:prstGeom prst="rect">
            <a:avLst/>
          </a:prstGeom>
          <a:noFill/>
        </p:spPr>
        <p:txBody>
          <a:bodyPr wrap="none" rtlCol="0">
            <a:spAutoFit/>
          </a:bodyPr>
          <a:lstStyle/>
          <a:p>
            <a:pPr marL="285750" indent="-285750">
              <a:buFont typeface="Arial" panose="020B0604020202020204" pitchFamily="34" charset="0"/>
              <a:buChar char="•"/>
            </a:pPr>
            <a:r>
              <a:rPr lang="en-TR" dirty="0"/>
              <a:t>Can we apply pruning ? No. </a:t>
            </a:r>
            <a:endParaRPr lang="en-US" dirty="0"/>
          </a:p>
          <a:p>
            <a:r>
              <a:rPr lang="en-US" dirty="0"/>
              <a:t>        </a:t>
            </a:r>
            <a:r>
              <a:rPr lang="en-TR" dirty="0"/>
              <a:t>The last value in a node can be very large and change the average.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Depth-Limited Expectimax</a:t>
            </a:r>
          </a:p>
        </p:txBody>
      </p:sp>
      <p:sp>
        <p:nvSpPr>
          <p:cNvPr id="9219" name="AutoShape 27"/>
          <p:cNvSpPr>
            <a:spLocks noChangeArrowheads="1"/>
          </p:cNvSpPr>
          <p:nvPr/>
        </p:nvSpPr>
        <p:spPr bwMode="auto">
          <a:xfrm>
            <a:off x="5507038" y="16002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20" name="AutoShape 28"/>
          <p:cNvCxnSpPr>
            <a:cxnSpLocks noChangeShapeType="1"/>
            <a:stCxn id="9219" idx="3"/>
            <a:endCxn id="9226" idx="0"/>
          </p:cNvCxnSpPr>
          <p:nvPr/>
        </p:nvCxnSpPr>
        <p:spPr bwMode="auto">
          <a:xfrm flipH="1">
            <a:off x="5078413" y="1828800"/>
            <a:ext cx="571500" cy="458788"/>
          </a:xfrm>
          <a:prstGeom prst="straightConnector1">
            <a:avLst/>
          </a:prstGeom>
          <a:noFill/>
          <a:ln w="9525">
            <a:solidFill>
              <a:schemeClr val="tx1"/>
            </a:solidFill>
            <a:round/>
            <a:headEnd/>
            <a:tailEnd type="triangle" w="med" len="med"/>
          </a:ln>
        </p:spPr>
      </p:cxnSp>
      <p:cxnSp>
        <p:nvCxnSpPr>
          <p:cNvPr id="9221" name="AutoShape 29"/>
          <p:cNvCxnSpPr>
            <a:cxnSpLocks noChangeShapeType="1"/>
            <a:stCxn id="9219" idx="3"/>
            <a:endCxn id="9227" idx="0"/>
          </p:cNvCxnSpPr>
          <p:nvPr/>
        </p:nvCxnSpPr>
        <p:spPr bwMode="auto">
          <a:xfrm>
            <a:off x="5649913" y="1828800"/>
            <a:ext cx="573087" cy="458788"/>
          </a:xfrm>
          <a:prstGeom prst="straightConnector1">
            <a:avLst/>
          </a:prstGeom>
          <a:noFill/>
          <a:ln w="9525">
            <a:solidFill>
              <a:schemeClr val="tx1"/>
            </a:solidFill>
            <a:round/>
            <a:headEnd/>
            <a:tailEnd type="triangle" w="med" len="med"/>
          </a:ln>
        </p:spPr>
      </p:cxnSp>
      <p:cxnSp>
        <p:nvCxnSpPr>
          <p:cNvPr id="9222" name="AutoShape 30"/>
          <p:cNvCxnSpPr>
            <a:cxnSpLocks noChangeShapeType="1"/>
          </p:cNvCxnSpPr>
          <p:nvPr/>
        </p:nvCxnSpPr>
        <p:spPr bwMode="auto">
          <a:xfrm flipH="1">
            <a:off x="4791075" y="2573338"/>
            <a:ext cx="287338" cy="746125"/>
          </a:xfrm>
          <a:prstGeom prst="straightConnector1">
            <a:avLst/>
          </a:prstGeom>
          <a:noFill/>
          <a:ln w="9525">
            <a:solidFill>
              <a:schemeClr val="tx1"/>
            </a:solidFill>
            <a:round/>
            <a:headEnd/>
            <a:tailEnd type="triangle" w="med" len="med"/>
          </a:ln>
        </p:spPr>
      </p:cxnSp>
      <p:cxnSp>
        <p:nvCxnSpPr>
          <p:cNvPr id="9223" name="AutoShape 31"/>
          <p:cNvCxnSpPr>
            <a:cxnSpLocks noChangeShapeType="1"/>
          </p:cNvCxnSpPr>
          <p:nvPr/>
        </p:nvCxnSpPr>
        <p:spPr bwMode="auto">
          <a:xfrm>
            <a:off x="5078413" y="2573338"/>
            <a:ext cx="228600" cy="746125"/>
          </a:xfrm>
          <a:prstGeom prst="straightConnector1">
            <a:avLst/>
          </a:prstGeom>
          <a:noFill/>
          <a:ln w="9525">
            <a:solidFill>
              <a:schemeClr val="tx1"/>
            </a:solidFill>
            <a:round/>
            <a:headEnd/>
            <a:tailEnd type="triangle" w="med" len="med"/>
          </a:ln>
        </p:spPr>
      </p:cxnSp>
      <p:cxnSp>
        <p:nvCxnSpPr>
          <p:cNvPr id="9224" name="AutoShape 32"/>
          <p:cNvCxnSpPr>
            <a:cxnSpLocks noChangeShapeType="1"/>
          </p:cNvCxnSpPr>
          <p:nvPr/>
        </p:nvCxnSpPr>
        <p:spPr bwMode="auto">
          <a:xfrm flipH="1">
            <a:off x="5937250" y="2573338"/>
            <a:ext cx="285750" cy="746125"/>
          </a:xfrm>
          <a:prstGeom prst="straightConnector1">
            <a:avLst/>
          </a:prstGeom>
          <a:noFill/>
          <a:ln w="9525">
            <a:solidFill>
              <a:schemeClr val="tx1"/>
            </a:solidFill>
            <a:round/>
            <a:headEnd/>
            <a:tailEnd type="triangle" w="med" len="med"/>
          </a:ln>
        </p:spPr>
      </p:cxnSp>
      <p:cxnSp>
        <p:nvCxnSpPr>
          <p:cNvPr id="9225" name="AutoShape 33"/>
          <p:cNvCxnSpPr>
            <a:cxnSpLocks noChangeShapeType="1"/>
          </p:cNvCxnSpPr>
          <p:nvPr/>
        </p:nvCxnSpPr>
        <p:spPr bwMode="auto">
          <a:xfrm>
            <a:off x="6223000" y="2573338"/>
            <a:ext cx="285750" cy="746125"/>
          </a:xfrm>
          <a:prstGeom prst="straightConnector1">
            <a:avLst/>
          </a:prstGeom>
          <a:noFill/>
          <a:ln w="9525">
            <a:solidFill>
              <a:schemeClr val="tx1"/>
            </a:solidFill>
            <a:round/>
            <a:headEnd/>
            <a:tailEnd type="triangle" w="med" len="med"/>
          </a:ln>
        </p:spPr>
      </p:cxnSp>
      <p:sp>
        <p:nvSpPr>
          <p:cNvPr id="9226" name="Oval 34"/>
          <p:cNvSpPr>
            <a:spLocks noChangeArrowheads="1"/>
          </p:cNvSpPr>
          <p:nvPr/>
        </p:nvSpPr>
        <p:spPr bwMode="auto">
          <a:xfrm>
            <a:off x="4933950" y="2287588"/>
            <a:ext cx="287338"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27" name="Oval 35"/>
          <p:cNvSpPr>
            <a:spLocks noChangeArrowheads="1"/>
          </p:cNvSpPr>
          <p:nvPr/>
        </p:nvSpPr>
        <p:spPr bwMode="auto">
          <a:xfrm>
            <a:off x="6080125" y="2287588"/>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9228" name="Picture 36"/>
          <p:cNvPicPr>
            <a:picLocks noChangeAspect="1" noChangeArrowheads="1"/>
          </p:cNvPicPr>
          <p:nvPr/>
        </p:nvPicPr>
        <p:blipFill>
          <a:blip r:embed="rId3" cstate="print"/>
          <a:srcRect/>
          <a:stretch>
            <a:fillRect/>
          </a:stretch>
        </p:blipFill>
        <p:spPr bwMode="auto">
          <a:xfrm>
            <a:off x="6905625" y="2287588"/>
            <a:ext cx="257175" cy="200025"/>
          </a:xfrm>
          <a:prstGeom prst="rect">
            <a:avLst/>
          </a:prstGeom>
          <a:noFill/>
          <a:ln w="9525">
            <a:noFill/>
            <a:miter lim="800000"/>
            <a:headEnd/>
            <a:tailEnd/>
          </a:ln>
        </p:spPr>
      </p:pic>
      <p:pic>
        <p:nvPicPr>
          <p:cNvPr id="9229" name="Picture 37"/>
          <p:cNvPicPr>
            <a:picLocks noChangeAspect="1" noChangeArrowheads="1"/>
          </p:cNvPicPr>
          <p:nvPr/>
        </p:nvPicPr>
        <p:blipFill>
          <a:blip r:embed="rId4" cstate="print"/>
          <a:srcRect/>
          <a:stretch>
            <a:fillRect/>
          </a:stretch>
        </p:blipFill>
        <p:spPr bwMode="auto">
          <a:xfrm>
            <a:off x="6915150" y="3376613"/>
            <a:ext cx="234950" cy="211137"/>
          </a:xfrm>
          <a:prstGeom prst="rect">
            <a:avLst/>
          </a:prstGeom>
          <a:noFill/>
          <a:ln w="9525">
            <a:noFill/>
            <a:miter lim="800000"/>
            <a:headEnd/>
            <a:tailEnd/>
          </a:ln>
        </p:spPr>
      </p:pic>
      <p:pic>
        <p:nvPicPr>
          <p:cNvPr id="9230" name="Picture 38"/>
          <p:cNvPicPr>
            <a:picLocks noChangeAspect="1" noChangeArrowheads="1"/>
          </p:cNvPicPr>
          <p:nvPr/>
        </p:nvPicPr>
        <p:blipFill>
          <a:blip r:embed="rId5" cstate="print"/>
          <a:srcRect/>
          <a:stretch>
            <a:fillRect/>
          </a:stretch>
        </p:blipFill>
        <p:spPr bwMode="auto">
          <a:xfrm>
            <a:off x="6891338" y="1600200"/>
            <a:ext cx="257175" cy="223838"/>
          </a:xfrm>
          <a:prstGeom prst="rect">
            <a:avLst/>
          </a:prstGeom>
          <a:noFill/>
          <a:ln w="9525">
            <a:noFill/>
            <a:miter lim="800000"/>
            <a:headEnd/>
            <a:tailEnd/>
          </a:ln>
        </p:spPr>
      </p:pic>
      <p:sp>
        <p:nvSpPr>
          <p:cNvPr id="9231" name="Oval 40"/>
          <p:cNvSpPr>
            <a:spLocks noChangeArrowheads="1"/>
          </p:cNvSpPr>
          <p:nvPr/>
        </p:nvSpPr>
        <p:spPr bwMode="auto">
          <a:xfrm>
            <a:off x="5221288" y="3319463"/>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2" name="Oval 41"/>
          <p:cNvSpPr>
            <a:spLocks noChangeArrowheads="1"/>
          </p:cNvSpPr>
          <p:nvPr/>
        </p:nvSpPr>
        <p:spPr bwMode="auto">
          <a:xfrm>
            <a:off x="5792788" y="3319463"/>
            <a:ext cx="287337"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3" name="Oval 42"/>
          <p:cNvSpPr>
            <a:spLocks noChangeArrowheads="1"/>
          </p:cNvSpPr>
          <p:nvPr/>
        </p:nvSpPr>
        <p:spPr bwMode="auto">
          <a:xfrm>
            <a:off x="6365875" y="3319463"/>
            <a:ext cx="287338"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9234" name="AutoShape 43"/>
          <p:cNvCxnSpPr>
            <a:cxnSpLocks noChangeShapeType="1"/>
          </p:cNvCxnSpPr>
          <p:nvPr/>
        </p:nvCxnSpPr>
        <p:spPr bwMode="auto">
          <a:xfrm>
            <a:off x="4800600" y="3581400"/>
            <a:ext cx="285750" cy="746125"/>
          </a:xfrm>
          <a:prstGeom prst="straightConnector1">
            <a:avLst/>
          </a:prstGeom>
          <a:noFill/>
          <a:ln w="9525">
            <a:solidFill>
              <a:schemeClr val="tx1"/>
            </a:solidFill>
            <a:round/>
            <a:headEnd/>
            <a:tailEnd type="triangle" w="med" len="med"/>
          </a:ln>
        </p:spPr>
      </p:cxnSp>
      <p:sp>
        <p:nvSpPr>
          <p:cNvPr id="9235" name="Line 44"/>
          <p:cNvSpPr>
            <a:spLocks noChangeShapeType="1"/>
          </p:cNvSpPr>
          <p:nvPr/>
        </p:nvSpPr>
        <p:spPr bwMode="auto">
          <a:xfrm flipH="1">
            <a:off x="4572000" y="3581400"/>
            <a:ext cx="228600" cy="7620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36" name="AutoShape 45"/>
          <p:cNvSpPr>
            <a:spLocks noChangeArrowheads="1"/>
          </p:cNvSpPr>
          <p:nvPr/>
        </p:nvSpPr>
        <p:spPr bwMode="auto">
          <a:xfrm>
            <a:off x="4419600" y="43434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9237" name="Picture 46"/>
          <p:cNvPicPr>
            <a:picLocks noChangeAspect="1" noChangeArrowheads="1"/>
          </p:cNvPicPr>
          <p:nvPr/>
        </p:nvPicPr>
        <p:blipFill>
          <a:blip r:embed="rId5" cstate="print"/>
          <a:srcRect/>
          <a:stretch>
            <a:fillRect/>
          </a:stretch>
        </p:blipFill>
        <p:spPr bwMode="auto">
          <a:xfrm>
            <a:off x="6905625" y="4343400"/>
            <a:ext cx="257175" cy="223838"/>
          </a:xfrm>
          <a:prstGeom prst="rect">
            <a:avLst/>
          </a:prstGeom>
          <a:noFill/>
          <a:ln w="9525">
            <a:noFill/>
            <a:miter lim="800000"/>
            <a:headEnd/>
            <a:tailEnd/>
          </a:ln>
        </p:spPr>
      </p:pic>
      <p:cxnSp>
        <p:nvCxnSpPr>
          <p:cNvPr id="9238" name="AutoShape 47"/>
          <p:cNvCxnSpPr>
            <a:cxnSpLocks noChangeShapeType="1"/>
          </p:cNvCxnSpPr>
          <p:nvPr/>
        </p:nvCxnSpPr>
        <p:spPr bwMode="auto">
          <a:xfrm rot="16200000" flipH="1">
            <a:off x="4478338" y="4665662"/>
            <a:ext cx="304800" cy="117475"/>
          </a:xfrm>
          <a:prstGeom prst="straightConnector1">
            <a:avLst/>
          </a:prstGeom>
          <a:noFill/>
          <a:ln w="9525">
            <a:solidFill>
              <a:schemeClr val="tx1"/>
            </a:solidFill>
            <a:round/>
            <a:headEnd/>
            <a:tailEnd type="triangle" w="med" len="med"/>
          </a:ln>
        </p:spPr>
      </p:cxnSp>
      <p:sp>
        <p:nvSpPr>
          <p:cNvPr id="9239" name="Oval 39"/>
          <p:cNvSpPr>
            <a:spLocks noChangeArrowheads="1"/>
          </p:cNvSpPr>
          <p:nvPr/>
        </p:nvSpPr>
        <p:spPr bwMode="auto">
          <a:xfrm>
            <a:off x="4648200" y="3319463"/>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40" name="AutoShape 45"/>
          <p:cNvSpPr>
            <a:spLocks noChangeArrowheads="1"/>
          </p:cNvSpPr>
          <p:nvPr/>
        </p:nvSpPr>
        <p:spPr bwMode="auto">
          <a:xfrm>
            <a:off x="4972050" y="43434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41" name="AutoShape 47"/>
          <p:cNvCxnSpPr>
            <a:cxnSpLocks noChangeShapeType="1"/>
          </p:cNvCxnSpPr>
          <p:nvPr/>
        </p:nvCxnSpPr>
        <p:spPr bwMode="auto">
          <a:xfrm rot="16200000" flipH="1">
            <a:off x="5035550" y="4654550"/>
            <a:ext cx="304800" cy="139700"/>
          </a:xfrm>
          <a:prstGeom prst="straightConnector1">
            <a:avLst/>
          </a:prstGeom>
          <a:noFill/>
          <a:ln w="9525">
            <a:solidFill>
              <a:schemeClr val="tx1"/>
            </a:solidFill>
            <a:round/>
            <a:headEnd/>
            <a:tailEnd type="triangle" w="med" len="med"/>
          </a:ln>
        </p:spPr>
      </p:cxnSp>
      <p:sp>
        <p:nvSpPr>
          <p:cNvPr id="9242" name="Line 48"/>
          <p:cNvSpPr>
            <a:spLocks noChangeShapeType="1"/>
          </p:cNvSpPr>
          <p:nvPr/>
        </p:nvSpPr>
        <p:spPr bwMode="auto">
          <a:xfrm flipH="1">
            <a:off x="5029200" y="4572000"/>
            <a:ext cx="88900" cy="3048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43" name="TextBox 33"/>
          <p:cNvSpPr txBox="1">
            <a:spLocks noChangeArrowheads="1"/>
          </p:cNvSpPr>
          <p:nvPr/>
        </p:nvSpPr>
        <p:spPr bwMode="auto">
          <a:xfrm>
            <a:off x="5756275" y="42672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9244" name="TextBox 34"/>
          <p:cNvSpPr txBox="1">
            <a:spLocks noChangeArrowheads="1"/>
          </p:cNvSpPr>
          <p:nvPr/>
        </p:nvSpPr>
        <p:spPr bwMode="auto">
          <a:xfrm>
            <a:off x="4918075" y="51054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36" name="Rectangle 35"/>
          <p:cNvSpPr/>
          <p:nvPr/>
        </p:nvSpPr>
        <p:spPr>
          <a:xfrm>
            <a:off x="4343400" y="5638800"/>
            <a:ext cx="762000" cy="5334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492</a:t>
            </a:r>
          </a:p>
        </p:txBody>
      </p:sp>
      <p:sp>
        <p:nvSpPr>
          <p:cNvPr id="9246" name="Rectangle 38"/>
          <p:cNvSpPr>
            <a:spLocks noChangeArrowheads="1"/>
          </p:cNvSpPr>
          <p:nvPr/>
        </p:nvSpPr>
        <p:spPr bwMode="auto">
          <a:xfrm>
            <a:off x="5334000" y="5638800"/>
            <a:ext cx="762000" cy="533400"/>
          </a:xfrm>
          <a:prstGeom prst="rect">
            <a:avLst/>
          </a:prstGeom>
          <a:solidFill>
            <a:srgbClr val="E8D1FF"/>
          </a:solidFill>
          <a:ln w="9525">
            <a:solidFill>
              <a:schemeClr val="tx1"/>
            </a:solidFill>
            <a:round/>
            <a:headEnd/>
            <a:tailEnd/>
          </a:ln>
        </p:spPr>
        <p:txBody>
          <a:bodyPr wrap="none" anchor="ctr"/>
          <a:lstStyle/>
          <a:p>
            <a:pPr algn="ctr"/>
            <a:r>
              <a:rPr lang="en-US">
                <a:latin typeface="Calibri"/>
                <a:cs typeface="Calibri"/>
              </a:rPr>
              <a:t>362</a:t>
            </a:r>
          </a:p>
        </p:txBody>
      </p:sp>
      <p:sp>
        <p:nvSpPr>
          <p:cNvPr id="9247" name="TextBox 40"/>
          <p:cNvSpPr txBox="1">
            <a:spLocks noChangeArrowheads="1"/>
          </p:cNvSpPr>
          <p:nvPr/>
        </p:nvSpPr>
        <p:spPr bwMode="auto">
          <a:xfrm>
            <a:off x="6213475" y="5649913"/>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43" name="Freeform 42"/>
          <p:cNvSpPr/>
          <p:nvPr/>
        </p:nvSpPr>
        <p:spPr>
          <a:xfrm>
            <a:off x="4421188" y="4589463"/>
            <a:ext cx="346075" cy="1036637"/>
          </a:xfrm>
          <a:custGeom>
            <a:avLst/>
            <a:gdLst>
              <a:gd name="connsiteX0" fmla="*/ 122829 w 354842"/>
              <a:gd name="connsiteY0" fmla="*/ 0 h 1037230"/>
              <a:gd name="connsiteX1" fmla="*/ 0 w 354842"/>
              <a:gd name="connsiteY1" fmla="*/ 1910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22829 w 354842"/>
              <a:gd name="connsiteY0" fmla="*/ 0 h 1037230"/>
              <a:gd name="connsiteX1" fmla="*/ 0 w 354842"/>
              <a:gd name="connsiteY1" fmla="*/ 4196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48229 w 355220"/>
              <a:gd name="connsiteY0" fmla="*/ 0 h 1037230"/>
              <a:gd name="connsiteX1" fmla="*/ 25400 w 355220"/>
              <a:gd name="connsiteY1" fmla="*/ 419668 h 1037230"/>
              <a:gd name="connsiteX2" fmla="*/ 300629 w 355220"/>
              <a:gd name="connsiteY2" fmla="*/ 545910 h 1037230"/>
              <a:gd name="connsiteX3" fmla="*/ 352946 w 355220"/>
              <a:gd name="connsiteY3" fmla="*/ 832513 h 1037230"/>
              <a:gd name="connsiteX4" fmla="*/ 312003 w 355220"/>
              <a:gd name="connsiteY4" fmla="*/ 1037230 h 1037230"/>
              <a:gd name="connsiteX0" fmla="*/ 148229 w 346122"/>
              <a:gd name="connsiteY0" fmla="*/ 0 h 1037230"/>
              <a:gd name="connsiteX1" fmla="*/ 25400 w 346122"/>
              <a:gd name="connsiteY1" fmla="*/ 419668 h 1037230"/>
              <a:gd name="connsiteX2" fmla="*/ 300629 w 346122"/>
              <a:gd name="connsiteY2" fmla="*/ 545910 h 1037230"/>
              <a:gd name="connsiteX3" fmla="*/ 200546 w 346122"/>
              <a:gd name="connsiteY3" fmla="*/ 832513 h 1037230"/>
              <a:gd name="connsiteX4" fmla="*/ 312003 w 346122"/>
              <a:gd name="connsiteY4" fmla="*/ 1037230 h 103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22" h="1037230">
                <a:moveTo>
                  <a:pt x="148229" y="0"/>
                </a:moveTo>
                <a:cubicBezTo>
                  <a:pt x="86814" y="50041"/>
                  <a:pt x="0" y="328683"/>
                  <a:pt x="25400" y="419668"/>
                </a:cubicBezTo>
                <a:cubicBezTo>
                  <a:pt x="50800" y="510653"/>
                  <a:pt x="271438" y="477103"/>
                  <a:pt x="300629" y="545910"/>
                </a:cubicBezTo>
                <a:cubicBezTo>
                  <a:pt x="329820" y="614718"/>
                  <a:pt x="198650" y="750626"/>
                  <a:pt x="200546" y="832513"/>
                </a:cubicBezTo>
                <a:cubicBezTo>
                  <a:pt x="202442" y="914400"/>
                  <a:pt x="346122" y="975815"/>
                  <a:pt x="312003" y="1037230"/>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Calibri"/>
              <a:cs typeface="Calibri"/>
            </a:endParaRPr>
          </a:p>
        </p:txBody>
      </p:sp>
      <p:sp>
        <p:nvSpPr>
          <p:cNvPr id="38" name="Rectangle 37"/>
          <p:cNvSpPr/>
          <p:nvPr/>
        </p:nvSpPr>
        <p:spPr>
          <a:xfrm>
            <a:off x="43434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400</a:t>
            </a:r>
          </a:p>
        </p:txBody>
      </p:sp>
      <p:sp>
        <p:nvSpPr>
          <p:cNvPr id="40" name="Rectangle 39"/>
          <p:cNvSpPr/>
          <p:nvPr/>
        </p:nvSpPr>
        <p:spPr>
          <a:xfrm>
            <a:off x="49530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300</a:t>
            </a:r>
          </a:p>
        </p:txBody>
      </p:sp>
      <p:sp>
        <p:nvSpPr>
          <p:cNvPr id="42" name="Rounded Rectangular Callout 41"/>
          <p:cNvSpPr/>
          <p:nvPr/>
        </p:nvSpPr>
        <p:spPr>
          <a:xfrm>
            <a:off x="5638800" y="3962400"/>
            <a:ext cx="2133600" cy="1600200"/>
          </a:xfrm>
          <a:prstGeom prst="wedgeRoundRectCallout">
            <a:avLst>
              <a:gd name="adj1" fmla="val -59213"/>
              <a:gd name="adj2" fmla="val -17670"/>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latin typeface="Calibri"/>
                <a:cs typeface="Calibri"/>
              </a:rPr>
              <a:t>Estimate of true </a:t>
            </a:r>
            <a:r>
              <a:rPr lang="en-US" dirty="0" err="1">
                <a:latin typeface="Calibri"/>
                <a:cs typeface="Calibri"/>
              </a:rPr>
              <a:t>expectimax</a:t>
            </a:r>
            <a:r>
              <a:rPr lang="en-US" dirty="0">
                <a:latin typeface="Calibri"/>
                <a:cs typeface="Calibri"/>
              </a:rPr>
              <a:t> value (which would require a lot of work to compute)</a:t>
            </a:r>
          </a:p>
        </p:txBody>
      </p:sp>
      <p:sp>
        <p:nvSpPr>
          <p:cNvPr id="2" name="Rectangular Callout 1">
            <a:extLst>
              <a:ext uri="{FF2B5EF4-FFF2-40B4-BE49-F238E27FC236}">
                <a16:creationId xmlns:a16="http://schemas.microsoft.com/office/drawing/2014/main" id="{6D997DB7-C18D-884B-DD89-E89B1FD954CF}"/>
              </a:ext>
            </a:extLst>
          </p:cNvPr>
          <p:cNvSpPr/>
          <p:nvPr/>
        </p:nvSpPr>
        <p:spPr>
          <a:xfrm>
            <a:off x="685800" y="3319463"/>
            <a:ext cx="1981200" cy="3538537"/>
          </a:xfrm>
          <a:prstGeom prst="wedgeRectCallout">
            <a:avLst>
              <a:gd name="adj1" fmla="val 122152"/>
              <a:gd name="adj2" fmla="val -1523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Stop earlier without going to all the way to the bottom.</a:t>
            </a:r>
          </a:p>
          <a:p>
            <a:pPr algn="ctr"/>
            <a:endParaRPr lang="en-TR" dirty="0"/>
          </a:p>
          <a:p>
            <a:pPr algn="ctr"/>
            <a:r>
              <a:rPr lang="en-TR" dirty="0"/>
              <a:t>You need a good evaluation function that gives you an approximate value (estimate)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3700" y="1524000"/>
            <a:ext cx="4065899" cy="465499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Probabilities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0" y="3048000"/>
            <a:ext cx="1662739" cy="15684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28333" y="1356197"/>
            <a:ext cx="1535600" cy="1597025"/>
          </a:xfrm>
          <a:prstGeom prst="rect">
            <a:avLst/>
          </a:prstGeom>
          <a:noFill/>
          <a:extLst>
            <a:ext uri="{909E8E84-426E-40dd-AFC4-6F175D3DCCD1}">
              <a14:hiddenFill xmlns:a14="http://schemas.microsoft.com/office/drawing/2010/main" xmlns="">
                <a:solidFill>
                  <a:srgbClr val="FFFFFF"/>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2318" y="4826203"/>
            <a:ext cx="1554162" cy="1769655"/>
          </a:xfrm>
          <a:prstGeom prst="rect">
            <a:avLst/>
          </a:prstGeom>
          <a:noFill/>
          <a:extLst>
            <a:ext uri="{909E8E84-426E-40dd-AFC4-6F175D3DCCD1}">
              <a14:hiddenFill xmlns:a14="http://schemas.microsoft.com/office/drawing/2010/main" xmlns="">
                <a:solidFill>
                  <a:srgbClr val="FFFFFF"/>
                </a:solidFill>
              </a14:hiddenFill>
            </a:ext>
          </a:extLst>
        </p:spPr>
      </p:pic>
      <p:sp>
        <p:nvSpPr>
          <p:cNvPr id="12290" name="Rectangle 2"/>
          <p:cNvSpPr>
            <a:spLocks noGrp="1" noChangeArrowheads="1"/>
          </p:cNvSpPr>
          <p:nvPr>
            <p:ph type="title"/>
          </p:nvPr>
        </p:nvSpPr>
        <p:spPr/>
        <p:txBody>
          <a:bodyPr/>
          <a:lstStyle/>
          <a:p>
            <a:r>
              <a:rPr lang="en-US"/>
              <a:t>Reminder: Probabilities</a:t>
            </a:r>
          </a:p>
        </p:txBody>
      </p:sp>
      <p:sp>
        <p:nvSpPr>
          <p:cNvPr id="12291" name="Rectangle 3"/>
          <p:cNvSpPr>
            <a:spLocks noGrp="1" noChangeArrowheads="1"/>
          </p:cNvSpPr>
          <p:nvPr>
            <p:ph idx="1"/>
          </p:nvPr>
        </p:nvSpPr>
        <p:spPr/>
        <p:txBody>
          <a:bodyPr/>
          <a:lstStyle/>
          <a:p>
            <a:pPr>
              <a:lnSpc>
                <a:spcPct val="80000"/>
              </a:lnSpc>
            </a:pPr>
            <a:r>
              <a:rPr lang="en-US" sz="2000" dirty="0"/>
              <a:t>A </a:t>
            </a:r>
            <a:r>
              <a:rPr lang="en-US" sz="2000" dirty="0">
                <a:solidFill>
                  <a:srgbClr val="CC0000"/>
                </a:solidFill>
              </a:rPr>
              <a:t>random variable</a:t>
            </a:r>
            <a:r>
              <a:rPr lang="en-US" sz="2000" dirty="0"/>
              <a:t> represents an event whose outcome is unknown</a:t>
            </a:r>
          </a:p>
          <a:p>
            <a:pPr>
              <a:lnSpc>
                <a:spcPct val="80000"/>
              </a:lnSpc>
            </a:pPr>
            <a:r>
              <a:rPr lang="en-US" sz="2000" dirty="0"/>
              <a:t>A </a:t>
            </a:r>
            <a:r>
              <a:rPr lang="en-US" sz="2000" dirty="0">
                <a:solidFill>
                  <a:srgbClr val="CC0000"/>
                </a:solidFill>
              </a:rPr>
              <a:t>probability distribution</a:t>
            </a:r>
            <a:r>
              <a:rPr lang="en-US" sz="2000" dirty="0"/>
              <a:t> is an assignment of weights to outcomes</a:t>
            </a:r>
          </a:p>
          <a:p>
            <a:pPr>
              <a:lnSpc>
                <a:spcPct val="80000"/>
              </a:lnSpc>
            </a:pPr>
            <a:endParaRPr lang="en-US" sz="2000" dirty="0"/>
          </a:p>
          <a:p>
            <a:pPr>
              <a:lnSpc>
                <a:spcPct val="80000"/>
              </a:lnSpc>
            </a:pPr>
            <a:r>
              <a:rPr lang="en-US" sz="2000" dirty="0"/>
              <a:t>Example: Traffic on freeway</a:t>
            </a:r>
          </a:p>
          <a:p>
            <a:pPr lvl="1">
              <a:lnSpc>
                <a:spcPct val="80000"/>
              </a:lnSpc>
            </a:pPr>
            <a:r>
              <a:rPr lang="en-US" sz="1800" dirty="0"/>
              <a:t>Random variable: T = whether there’s traffic</a:t>
            </a:r>
          </a:p>
          <a:p>
            <a:pPr lvl="1">
              <a:lnSpc>
                <a:spcPct val="80000"/>
              </a:lnSpc>
            </a:pPr>
            <a:r>
              <a:rPr lang="en-US" sz="1800" dirty="0"/>
              <a:t>Outcomes: T in {none, light, heavy}</a:t>
            </a:r>
          </a:p>
          <a:p>
            <a:pPr lvl="1">
              <a:lnSpc>
                <a:spcPct val="80000"/>
              </a:lnSpc>
            </a:pPr>
            <a:r>
              <a:rPr lang="en-US" sz="1800" dirty="0"/>
              <a:t>Distribution: P(T=none) = 0.25, P(T=light) = 0.50, P(T=heavy) = 0.25</a:t>
            </a:r>
          </a:p>
          <a:p>
            <a:pPr>
              <a:lnSpc>
                <a:spcPct val="80000"/>
              </a:lnSpc>
            </a:pPr>
            <a:endParaRPr lang="en-US" sz="2000" dirty="0"/>
          </a:p>
          <a:p>
            <a:pPr>
              <a:lnSpc>
                <a:spcPct val="80000"/>
              </a:lnSpc>
            </a:pPr>
            <a:r>
              <a:rPr lang="en-US" sz="2000" dirty="0"/>
              <a:t>Some laws of probability (more later):</a:t>
            </a:r>
          </a:p>
          <a:p>
            <a:pPr lvl="1">
              <a:lnSpc>
                <a:spcPct val="80000"/>
              </a:lnSpc>
            </a:pPr>
            <a:r>
              <a:rPr lang="en-US" sz="1800" dirty="0"/>
              <a:t>Probabilities are always non-negative</a:t>
            </a:r>
          </a:p>
          <a:p>
            <a:pPr lvl="1">
              <a:lnSpc>
                <a:spcPct val="80000"/>
              </a:lnSpc>
            </a:pPr>
            <a:r>
              <a:rPr lang="en-US" sz="1800" dirty="0"/>
              <a:t>Probabilities over all possible outcomes sum to one</a:t>
            </a:r>
          </a:p>
          <a:p>
            <a:pPr>
              <a:lnSpc>
                <a:spcPct val="80000"/>
              </a:lnSpc>
            </a:pPr>
            <a:endParaRPr lang="en-US" sz="2000" dirty="0"/>
          </a:p>
          <a:p>
            <a:pPr>
              <a:lnSpc>
                <a:spcPct val="80000"/>
              </a:lnSpc>
            </a:pPr>
            <a:r>
              <a:rPr lang="en-US" sz="2000" dirty="0"/>
              <a:t>As we get more evidence, probabilities may change:</a:t>
            </a:r>
          </a:p>
          <a:p>
            <a:pPr lvl="1">
              <a:lnSpc>
                <a:spcPct val="80000"/>
              </a:lnSpc>
            </a:pPr>
            <a:r>
              <a:rPr lang="en-US" sz="1800" dirty="0"/>
              <a:t>P(T=heavy) = 0.25, P(T=heavy | Hour=8am) = 0.60</a:t>
            </a:r>
          </a:p>
          <a:p>
            <a:pPr lvl="1">
              <a:lnSpc>
                <a:spcPct val="80000"/>
              </a:lnSpc>
            </a:pPr>
            <a:r>
              <a:rPr lang="en-US" sz="1800" dirty="0"/>
              <a:t>We’ll talk about methods for reasoning and updating probabilities later</a:t>
            </a:r>
          </a:p>
        </p:txBody>
      </p:sp>
      <p:sp>
        <p:nvSpPr>
          <p:cNvPr id="10" name="TextBox 9"/>
          <p:cNvSpPr txBox="1"/>
          <p:nvPr/>
        </p:nvSpPr>
        <p:spPr>
          <a:xfrm>
            <a:off x="10287000" y="1905000"/>
            <a:ext cx="1219200" cy="584775"/>
          </a:xfrm>
          <a:prstGeom prst="rect">
            <a:avLst/>
          </a:prstGeom>
          <a:noFill/>
        </p:spPr>
        <p:txBody>
          <a:bodyPr wrap="square" rtlCol="0">
            <a:spAutoFit/>
          </a:bodyPr>
          <a:lstStyle/>
          <a:p>
            <a:r>
              <a:rPr lang="en-US" sz="3200" dirty="0">
                <a:latin typeface="Calibri" pitchFamily="34" charset="0"/>
              </a:rPr>
              <a:t>0.25</a:t>
            </a:r>
          </a:p>
        </p:txBody>
      </p:sp>
      <p:sp>
        <p:nvSpPr>
          <p:cNvPr id="11" name="TextBox 10"/>
          <p:cNvSpPr txBox="1"/>
          <p:nvPr/>
        </p:nvSpPr>
        <p:spPr>
          <a:xfrm>
            <a:off x="10287000" y="3657600"/>
            <a:ext cx="1219200" cy="584775"/>
          </a:xfrm>
          <a:prstGeom prst="rect">
            <a:avLst/>
          </a:prstGeom>
          <a:noFill/>
        </p:spPr>
        <p:txBody>
          <a:bodyPr wrap="square" rtlCol="0">
            <a:spAutoFit/>
          </a:bodyPr>
          <a:lstStyle/>
          <a:p>
            <a:r>
              <a:rPr lang="en-US" sz="3200" dirty="0">
                <a:latin typeface="Calibri" pitchFamily="34" charset="0"/>
              </a:rPr>
              <a:t>0.50</a:t>
            </a:r>
          </a:p>
        </p:txBody>
      </p:sp>
      <p:sp>
        <p:nvSpPr>
          <p:cNvPr id="12" name="TextBox 11"/>
          <p:cNvSpPr txBox="1"/>
          <p:nvPr/>
        </p:nvSpPr>
        <p:spPr>
          <a:xfrm>
            <a:off x="10287000" y="5511225"/>
            <a:ext cx="1219200" cy="584775"/>
          </a:xfrm>
          <a:prstGeom prst="rect">
            <a:avLst/>
          </a:prstGeom>
          <a:noFill/>
        </p:spPr>
        <p:txBody>
          <a:bodyPr wrap="square" rtlCol="0">
            <a:spAutoFit/>
          </a:bodyPr>
          <a:lstStyle/>
          <a:p>
            <a:r>
              <a:rPr lang="en-US" sz="3200" dirty="0">
                <a:latin typeface="Calibri" pitchFamily="34" charset="0"/>
              </a:rPr>
              <a:t>0.25</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1519" y="4826203"/>
            <a:ext cx="1554162" cy="1726997"/>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76800" y="4800600"/>
            <a:ext cx="1643063" cy="1549839"/>
          </a:xfrm>
          <a:prstGeom prst="rect">
            <a:avLst/>
          </a:prstGeom>
          <a:noFill/>
          <a:extLst>
            <a:ext uri="{909E8E84-426E-40dd-AFC4-6F175D3DCCD1}">
              <a14:hiddenFill xmlns:a14="http://schemas.microsoft.com/office/drawing/2010/main" xmlns="">
                <a:solidFill>
                  <a:srgbClr val="FFFFFF"/>
                </a:solidFill>
              </a14:hiddenFill>
            </a:ext>
          </a:extLst>
        </p:spPr>
      </p:pic>
      <p:sp>
        <p:nvSpPr>
          <p:cNvPr id="16387" name="Rectangle 3"/>
          <p:cNvSpPr>
            <a:spLocks noGrp="1" noChangeArrowheads="1"/>
          </p:cNvSpPr>
          <p:nvPr>
            <p:ph idx="1"/>
          </p:nvPr>
        </p:nvSpPr>
        <p:spPr>
          <a:xfrm>
            <a:off x="381000" y="1371600"/>
            <a:ext cx="8915400" cy="4525963"/>
          </a:xfrm>
        </p:spPr>
        <p:txBody>
          <a:bodyPr/>
          <a:lstStyle/>
          <a:p>
            <a:pPr>
              <a:lnSpc>
                <a:spcPct val="90000"/>
              </a:lnSpc>
            </a:pPr>
            <a:r>
              <a:rPr lang="en-US" sz="2600" dirty="0"/>
              <a:t>The </a:t>
            </a:r>
            <a:r>
              <a:rPr lang="en-US" sz="2600" dirty="0">
                <a:solidFill>
                  <a:srgbClr val="FF0000"/>
                </a:solidFill>
              </a:rPr>
              <a:t>expected value </a:t>
            </a:r>
            <a:r>
              <a:rPr lang="en-US" sz="2600" dirty="0"/>
              <a:t>of a function of a random variable is the average, weighted by the probability distribution over outcomes</a:t>
            </a:r>
          </a:p>
          <a:p>
            <a:pPr lvl="4">
              <a:lnSpc>
                <a:spcPct val="90000"/>
              </a:lnSpc>
            </a:pPr>
            <a:endParaRPr lang="en-US" sz="1600" dirty="0"/>
          </a:p>
          <a:p>
            <a:pPr>
              <a:lnSpc>
                <a:spcPct val="90000"/>
              </a:lnSpc>
            </a:pPr>
            <a:r>
              <a:rPr lang="en-US" sz="2600" dirty="0"/>
              <a:t>Example: How long to get to the airport?</a:t>
            </a:r>
          </a:p>
          <a:p>
            <a:pPr lvl="1">
              <a:lnSpc>
                <a:spcPct val="90000"/>
              </a:lnSpc>
            </a:pPr>
            <a:endParaRPr lang="en-US" sz="2000" dirty="0"/>
          </a:p>
          <a:p>
            <a:pPr lvl="2">
              <a:lnSpc>
                <a:spcPct val="90000"/>
              </a:lnSpc>
            </a:pPr>
            <a:endParaRPr lang="en-US" sz="2000" dirty="0"/>
          </a:p>
        </p:txBody>
      </p:sp>
      <p:pic>
        <p:nvPicPr>
          <p:cNvPr id="30"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80963" y="4813148"/>
            <a:ext cx="1535600" cy="1597025"/>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807076" y="1212791"/>
            <a:ext cx="3108698" cy="1987608"/>
          </a:xfrm>
          <a:prstGeom prst="rect">
            <a:avLst/>
          </a:prstGeom>
          <a:noFill/>
          <a:extLst>
            <a:ext uri="{909E8E84-426E-40dd-AFC4-6F175D3DCCD1}">
              <a14:hiddenFill xmlns:a14="http://schemas.microsoft.com/office/drawing/2010/main" xmlns="">
                <a:solidFill>
                  <a:srgbClr val="FFFFFF"/>
                </a:solidFill>
              </a14:hiddenFill>
            </a:ext>
          </a:extLst>
        </p:spPr>
      </p:pic>
      <p:sp>
        <p:nvSpPr>
          <p:cNvPr id="13314" name="Rectangle 2"/>
          <p:cNvSpPr>
            <a:spLocks noGrp="1" noChangeArrowheads="1"/>
          </p:cNvSpPr>
          <p:nvPr>
            <p:ph type="title"/>
          </p:nvPr>
        </p:nvSpPr>
        <p:spPr/>
        <p:txBody>
          <a:bodyPr/>
          <a:lstStyle/>
          <a:p>
            <a:r>
              <a:rPr lang="en-US"/>
              <a:t>Reminder: Expectations</a:t>
            </a:r>
          </a:p>
        </p:txBody>
      </p:sp>
      <p:sp>
        <p:nvSpPr>
          <p:cNvPr id="10" name="TextBox 9"/>
          <p:cNvSpPr txBox="1"/>
          <p:nvPr/>
        </p:nvSpPr>
        <p:spPr>
          <a:xfrm>
            <a:off x="3097824" y="4229833"/>
            <a:ext cx="1219200" cy="461665"/>
          </a:xfrm>
          <a:prstGeom prst="rect">
            <a:avLst/>
          </a:prstGeom>
          <a:noFill/>
        </p:spPr>
        <p:txBody>
          <a:bodyPr wrap="square" rtlCol="0">
            <a:spAutoFit/>
          </a:bodyPr>
          <a:lstStyle/>
          <a:p>
            <a:r>
              <a:rPr lang="en-US" sz="2400" dirty="0">
                <a:latin typeface="Calibri"/>
                <a:cs typeface="Calibri"/>
              </a:rPr>
              <a:t>0.25</a:t>
            </a:r>
          </a:p>
        </p:txBody>
      </p:sp>
      <p:sp>
        <p:nvSpPr>
          <p:cNvPr id="11" name="TextBox 10"/>
          <p:cNvSpPr txBox="1"/>
          <p:nvPr/>
        </p:nvSpPr>
        <p:spPr>
          <a:xfrm>
            <a:off x="5383824" y="4229833"/>
            <a:ext cx="1219200" cy="461665"/>
          </a:xfrm>
          <a:prstGeom prst="rect">
            <a:avLst/>
          </a:prstGeom>
          <a:noFill/>
        </p:spPr>
        <p:txBody>
          <a:bodyPr wrap="square" rtlCol="0">
            <a:spAutoFit/>
          </a:bodyPr>
          <a:lstStyle/>
          <a:p>
            <a:r>
              <a:rPr lang="en-US" sz="2400" dirty="0">
                <a:latin typeface="Calibri"/>
                <a:cs typeface="Calibri"/>
              </a:rPr>
              <a:t>0.50</a:t>
            </a:r>
          </a:p>
        </p:txBody>
      </p:sp>
      <p:sp>
        <p:nvSpPr>
          <p:cNvPr id="12" name="TextBox 11"/>
          <p:cNvSpPr txBox="1"/>
          <p:nvPr/>
        </p:nvSpPr>
        <p:spPr>
          <a:xfrm>
            <a:off x="7669824" y="4229833"/>
            <a:ext cx="1219200" cy="461665"/>
          </a:xfrm>
          <a:prstGeom prst="rect">
            <a:avLst/>
          </a:prstGeom>
          <a:noFill/>
        </p:spPr>
        <p:txBody>
          <a:bodyPr wrap="square" rtlCol="0">
            <a:spAutoFit/>
          </a:bodyPr>
          <a:lstStyle/>
          <a:p>
            <a:r>
              <a:rPr lang="en-US" sz="2400" dirty="0">
                <a:latin typeface="Calibri"/>
                <a:cs typeface="Calibri"/>
              </a:rPr>
              <a:t>0.25</a:t>
            </a:r>
          </a:p>
        </p:txBody>
      </p:sp>
      <p:sp>
        <p:nvSpPr>
          <p:cNvPr id="14" name="TextBox 13"/>
          <p:cNvSpPr txBox="1"/>
          <p:nvPr/>
        </p:nvSpPr>
        <p:spPr>
          <a:xfrm>
            <a:off x="811824" y="4229833"/>
            <a:ext cx="2286000" cy="461665"/>
          </a:xfrm>
          <a:prstGeom prst="rect">
            <a:avLst/>
          </a:prstGeom>
          <a:noFill/>
        </p:spPr>
        <p:txBody>
          <a:bodyPr wrap="square" rtlCol="0">
            <a:spAutoFit/>
          </a:bodyPr>
          <a:lstStyle/>
          <a:p>
            <a:r>
              <a:rPr lang="en-US" sz="2400" dirty="0">
                <a:latin typeface="Calibri"/>
                <a:cs typeface="Calibri"/>
              </a:rPr>
              <a:t>Probability:</a:t>
            </a:r>
          </a:p>
        </p:txBody>
      </p:sp>
      <p:sp>
        <p:nvSpPr>
          <p:cNvPr id="15" name="TextBox 14"/>
          <p:cNvSpPr txBox="1"/>
          <p:nvPr/>
        </p:nvSpPr>
        <p:spPr>
          <a:xfrm>
            <a:off x="3097824" y="3544033"/>
            <a:ext cx="1219200" cy="461665"/>
          </a:xfrm>
          <a:prstGeom prst="rect">
            <a:avLst/>
          </a:prstGeom>
          <a:noFill/>
        </p:spPr>
        <p:txBody>
          <a:bodyPr wrap="square" rtlCol="0">
            <a:spAutoFit/>
          </a:bodyPr>
          <a:lstStyle/>
          <a:p>
            <a:r>
              <a:rPr lang="en-US" sz="2400" dirty="0">
                <a:latin typeface="Calibri"/>
                <a:cs typeface="Calibri"/>
              </a:rPr>
              <a:t>20 min</a:t>
            </a:r>
          </a:p>
        </p:txBody>
      </p:sp>
      <p:sp>
        <p:nvSpPr>
          <p:cNvPr id="16" name="TextBox 15"/>
          <p:cNvSpPr txBox="1"/>
          <p:nvPr/>
        </p:nvSpPr>
        <p:spPr>
          <a:xfrm>
            <a:off x="5383824" y="3544033"/>
            <a:ext cx="1219200" cy="461665"/>
          </a:xfrm>
          <a:prstGeom prst="rect">
            <a:avLst/>
          </a:prstGeom>
          <a:noFill/>
        </p:spPr>
        <p:txBody>
          <a:bodyPr wrap="square" rtlCol="0">
            <a:spAutoFit/>
          </a:bodyPr>
          <a:lstStyle/>
          <a:p>
            <a:r>
              <a:rPr lang="en-US" sz="2400" dirty="0">
                <a:latin typeface="Calibri"/>
                <a:cs typeface="Calibri"/>
              </a:rPr>
              <a:t>30 min</a:t>
            </a:r>
          </a:p>
        </p:txBody>
      </p:sp>
      <p:sp>
        <p:nvSpPr>
          <p:cNvPr id="17" name="TextBox 16"/>
          <p:cNvSpPr txBox="1"/>
          <p:nvPr/>
        </p:nvSpPr>
        <p:spPr>
          <a:xfrm>
            <a:off x="7669824" y="3544033"/>
            <a:ext cx="1219200" cy="461665"/>
          </a:xfrm>
          <a:prstGeom prst="rect">
            <a:avLst/>
          </a:prstGeom>
          <a:noFill/>
        </p:spPr>
        <p:txBody>
          <a:bodyPr wrap="square" rtlCol="0">
            <a:spAutoFit/>
          </a:bodyPr>
          <a:lstStyle/>
          <a:p>
            <a:r>
              <a:rPr lang="en-US" sz="2400" dirty="0">
                <a:latin typeface="Calibri"/>
                <a:cs typeface="Calibri"/>
              </a:rPr>
              <a:t>60 min</a:t>
            </a:r>
          </a:p>
        </p:txBody>
      </p:sp>
      <p:sp>
        <p:nvSpPr>
          <p:cNvPr id="18" name="TextBox 17"/>
          <p:cNvSpPr txBox="1"/>
          <p:nvPr/>
        </p:nvSpPr>
        <p:spPr>
          <a:xfrm>
            <a:off x="811824" y="3544033"/>
            <a:ext cx="2286000" cy="461665"/>
          </a:xfrm>
          <a:prstGeom prst="rect">
            <a:avLst/>
          </a:prstGeom>
          <a:noFill/>
        </p:spPr>
        <p:txBody>
          <a:bodyPr wrap="square" rtlCol="0">
            <a:spAutoFit/>
          </a:bodyPr>
          <a:lstStyle/>
          <a:p>
            <a:r>
              <a:rPr lang="en-US" sz="2400" dirty="0">
                <a:latin typeface="Calibri"/>
                <a:cs typeface="Calibri"/>
              </a:rPr>
              <a:t>Time:</a:t>
            </a:r>
          </a:p>
        </p:txBody>
      </p:sp>
      <p:sp>
        <p:nvSpPr>
          <p:cNvPr id="19" name="Right Arrow 18"/>
          <p:cNvSpPr/>
          <p:nvPr/>
        </p:nvSpPr>
        <p:spPr>
          <a:xfrm>
            <a:off x="8991600" y="3686253"/>
            <a:ext cx="838200" cy="914400"/>
          </a:xfrm>
          <a:prstGeom prst="right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0" name="TextBox 19"/>
          <p:cNvSpPr txBox="1"/>
          <p:nvPr/>
        </p:nvSpPr>
        <p:spPr>
          <a:xfrm>
            <a:off x="10210800" y="3848833"/>
            <a:ext cx="1219200" cy="523220"/>
          </a:xfrm>
          <a:prstGeom prst="rect">
            <a:avLst/>
          </a:prstGeom>
          <a:noFill/>
        </p:spPr>
        <p:txBody>
          <a:bodyPr wrap="square" rtlCol="0">
            <a:spAutoFit/>
          </a:bodyPr>
          <a:lstStyle/>
          <a:p>
            <a:r>
              <a:rPr lang="en-US" sz="2800" dirty="0">
                <a:latin typeface="Calibri"/>
                <a:cs typeface="Calibri"/>
              </a:rPr>
              <a:t>35 min</a:t>
            </a:r>
          </a:p>
        </p:txBody>
      </p:sp>
      <p:sp>
        <p:nvSpPr>
          <p:cNvPr id="21" name="TextBox 20"/>
          <p:cNvSpPr txBox="1"/>
          <p:nvPr/>
        </p:nvSpPr>
        <p:spPr>
          <a:xfrm>
            <a:off x="3276600" y="3914853"/>
            <a:ext cx="381000" cy="369332"/>
          </a:xfrm>
          <a:prstGeom prst="rect">
            <a:avLst/>
          </a:prstGeom>
          <a:noFill/>
        </p:spPr>
        <p:txBody>
          <a:bodyPr wrap="square" rtlCol="0">
            <a:spAutoFit/>
          </a:bodyPr>
          <a:lstStyle/>
          <a:p>
            <a:r>
              <a:rPr lang="en-US" dirty="0">
                <a:latin typeface="Calibri"/>
                <a:cs typeface="Calibri"/>
              </a:rPr>
              <a:t>x</a:t>
            </a:r>
          </a:p>
        </p:txBody>
      </p:sp>
      <p:sp>
        <p:nvSpPr>
          <p:cNvPr id="22" name="TextBox 21"/>
          <p:cNvSpPr txBox="1"/>
          <p:nvPr/>
        </p:nvSpPr>
        <p:spPr>
          <a:xfrm>
            <a:off x="5562600" y="3914853"/>
            <a:ext cx="381000" cy="369332"/>
          </a:xfrm>
          <a:prstGeom prst="rect">
            <a:avLst/>
          </a:prstGeom>
          <a:noFill/>
        </p:spPr>
        <p:txBody>
          <a:bodyPr wrap="square" rtlCol="0">
            <a:spAutoFit/>
          </a:bodyPr>
          <a:lstStyle/>
          <a:p>
            <a:r>
              <a:rPr lang="en-US" dirty="0">
                <a:latin typeface="Calibri"/>
                <a:cs typeface="Calibri"/>
              </a:rPr>
              <a:t>x</a:t>
            </a:r>
          </a:p>
        </p:txBody>
      </p:sp>
      <p:sp>
        <p:nvSpPr>
          <p:cNvPr id="23" name="TextBox 22"/>
          <p:cNvSpPr txBox="1"/>
          <p:nvPr/>
        </p:nvSpPr>
        <p:spPr>
          <a:xfrm>
            <a:off x="7848600" y="3914853"/>
            <a:ext cx="381000" cy="369332"/>
          </a:xfrm>
          <a:prstGeom prst="rect">
            <a:avLst/>
          </a:prstGeom>
          <a:noFill/>
        </p:spPr>
        <p:txBody>
          <a:bodyPr wrap="square" rtlCol="0">
            <a:spAutoFit/>
          </a:bodyPr>
          <a:lstStyle/>
          <a:p>
            <a:r>
              <a:rPr lang="en-US" dirty="0">
                <a:latin typeface="Calibri"/>
                <a:cs typeface="Calibri"/>
              </a:rPr>
              <a:t>x</a:t>
            </a:r>
          </a:p>
        </p:txBody>
      </p:sp>
      <p:sp>
        <p:nvSpPr>
          <p:cNvPr id="24" name="TextBox 23"/>
          <p:cNvSpPr txBox="1"/>
          <p:nvPr/>
        </p:nvSpPr>
        <p:spPr>
          <a:xfrm>
            <a:off x="4419600" y="3762453"/>
            <a:ext cx="1219200" cy="646331"/>
          </a:xfrm>
          <a:prstGeom prst="rect">
            <a:avLst/>
          </a:prstGeom>
          <a:noFill/>
        </p:spPr>
        <p:txBody>
          <a:bodyPr wrap="square" rtlCol="0">
            <a:spAutoFit/>
          </a:bodyPr>
          <a:lstStyle/>
          <a:p>
            <a:r>
              <a:rPr lang="en-US" sz="3600" dirty="0">
                <a:latin typeface="Calibri"/>
                <a:cs typeface="Calibri"/>
              </a:rPr>
              <a:t>+</a:t>
            </a:r>
          </a:p>
        </p:txBody>
      </p:sp>
      <p:sp>
        <p:nvSpPr>
          <p:cNvPr id="25" name="TextBox 24"/>
          <p:cNvSpPr txBox="1"/>
          <p:nvPr/>
        </p:nvSpPr>
        <p:spPr>
          <a:xfrm>
            <a:off x="6629400" y="3762453"/>
            <a:ext cx="1219200" cy="646331"/>
          </a:xfrm>
          <a:prstGeom prst="rect">
            <a:avLst/>
          </a:prstGeom>
          <a:noFill/>
        </p:spPr>
        <p:txBody>
          <a:bodyPr wrap="square" rtlCol="0">
            <a:spAutoFit/>
          </a:bodyPr>
          <a:lstStyle/>
          <a:p>
            <a:r>
              <a:rPr lang="en-US" sz="3600" dirty="0">
                <a:latin typeface="Calibri"/>
                <a:cs typeface="Calibri"/>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8" grpId="0"/>
      <p:bldP spid="19" grpId="0" animBg="1"/>
      <p:bldP spid="20" grpId="0"/>
      <p:bldP spid="21" grpId="0"/>
      <p:bldP spid="22" grpId="0"/>
      <p:bldP spid="23" grpId="0"/>
      <p:bldP spid="24" grpId="0"/>
      <p:bldP spid="2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4450" y="1501376"/>
            <a:ext cx="7239000" cy="4525963"/>
          </a:xfrm>
        </p:spPr>
        <p:txBody>
          <a:bodyPr/>
          <a:lstStyle/>
          <a:p>
            <a:pPr>
              <a:lnSpc>
                <a:spcPct val="80000"/>
              </a:lnSpc>
            </a:pPr>
            <a:r>
              <a:rPr lang="en-US" sz="2400" dirty="0">
                <a:latin typeface="Calibri"/>
                <a:cs typeface="Calibri"/>
              </a:rPr>
              <a:t>In </a:t>
            </a:r>
            <a:r>
              <a:rPr lang="en-US" sz="2400" dirty="0" err="1">
                <a:latin typeface="Calibri"/>
                <a:cs typeface="Calibri"/>
              </a:rPr>
              <a:t>expectimax</a:t>
            </a:r>
            <a:r>
              <a:rPr lang="en-US" sz="2400" dirty="0">
                <a:latin typeface="Calibri"/>
                <a:cs typeface="Calibri"/>
              </a:rPr>
              <a:t> search, we have a probabilistic model of how the opponent (or environment) will behave in any state</a:t>
            </a:r>
          </a:p>
          <a:p>
            <a:pPr lvl="1">
              <a:lnSpc>
                <a:spcPct val="80000"/>
              </a:lnSpc>
            </a:pPr>
            <a:r>
              <a:rPr lang="en-US" sz="2000" dirty="0">
                <a:latin typeface="Calibri"/>
                <a:cs typeface="Calibri"/>
              </a:rPr>
              <a:t>Model could be a simple uniform distribution (roll a die)</a:t>
            </a:r>
          </a:p>
          <a:p>
            <a:pPr lvl="1">
              <a:lnSpc>
                <a:spcPct val="80000"/>
              </a:lnSpc>
            </a:pPr>
            <a:r>
              <a:rPr lang="en-US" sz="2000" dirty="0">
                <a:latin typeface="Calibri"/>
                <a:cs typeface="Calibri"/>
              </a:rPr>
              <a:t>Model could be sophisticated and require a great deal of computation</a:t>
            </a:r>
          </a:p>
          <a:p>
            <a:pPr lvl="1">
              <a:lnSpc>
                <a:spcPct val="80000"/>
              </a:lnSpc>
            </a:pPr>
            <a:r>
              <a:rPr lang="en-US" sz="2000" dirty="0">
                <a:latin typeface="Calibri"/>
                <a:cs typeface="Calibri"/>
              </a:rPr>
              <a:t>We have a chance node for any outcome out of our control: opponent or environment</a:t>
            </a:r>
          </a:p>
          <a:p>
            <a:pPr lvl="1">
              <a:lnSpc>
                <a:spcPct val="80000"/>
              </a:lnSpc>
            </a:pPr>
            <a:r>
              <a:rPr lang="en-US" sz="2000" dirty="0">
                <a:latin typeface="Calibri"/>
                <a:cs typeface="Calibri"/>
              </a:rPr>
              <a:t>The model might say that adversarial actions are likely!</a:t>
            </a:r>
          </a:p>
          <a:p>
            <a:pPr>
              <a:lnSpc>
                <a:spcPct val="80000"/>
              </a:lnSpc>
            </a:pPr>
            <a:endParaRPr lang="en-US" sz="2400" dirty="0">
              <a:latin typeface="Calibri"/>
              <a:cs typeface="Calibri"/>
            </a:endParaRPr>
          </a:p>
          <a:p>
            <a:pPr>
              <a:lnSpc>
                <a:spcPct val="80000"/>
              </a:lnSpc>
            </a:pPr>
            <a:r>
              <a:rPr lang="en-US" sz="2400" dirty="0">
                <a:latin typeface="Calibri"/>
                <a:cs typeface="Calibri"/>
              </a:rPr>
              <a:t>For now, assume each chance node magically comes along with probabilities that specify the distribution over its outcomes</a:t>
            </a:r>
          </a:p>
        </p:txBody>
      </p:sp>
      <p:sp>
        <p:nvSpPr>
          <p:cNvPr id="11266" name="Rectangle 2"/>
          <p:cNvSpPr>
            <a:spLocks noGrp="1" noChangeArrowheads="1"/>
          </p:cNvSpPr>
          <p:nvPr>
            <p:ph type="title"/>
          </p:nvPr>
        </p:nvSpPr>
        <p:spPr/>
        <p:txBody>
          <a:bodyPr/>
          <a:lstStyle/>
          <a:p>
            <a:r>
              <a:rPr lang="en-US">
                <a:latin typeface="Calibri"/>
                <a:cs typeface="Calibri"/>
              </a:rPr>
              <a:t>What Probabilities to Use?</a:t>
            </a:r>
          </a:p>
        </p:txBody>
      </p:sp>
      <p:grpSp>
        <p:nvGrpSpPr>
          <p:cNvPr id="11268" name="Group 50"/>
          <p:cNvGrpSpPr>
            <a:grpSpLocks/>
          </p:cNvGrpSpPr>
          <p:nvPr/>
        </p:nvGrpSpPr>
        <p:grpSpPr bwMode="auto">
          <a:xfrm>
            <a:off x="8382000" y="1676400"/>
            <a:ext cx="2819400" cy="3733800"/>
            <a:chOff x="3408" y="1248"/>
            <a:chExt cx="1776" cy="2352"/>
          </a:xfrm>
        </p:grpSpPr>
        <p:sp>
          <p:nvSpPr>
            <p:cNvPr id="11271" name="AutoShape 27"/>
            <p:cNvSpPr>
              <a:spLocks noChangeArrowheads="1"/>
            </p:cNvSpPr>
            <p:nvPr/>
          </p:nvSpPr>
          <p:spPr bwMode="auto">
            <a:xfrm>
              <a:off x="4141" y="1248"/>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11272" name="AutoShape 28"/>
            <p:cNvCxnSpPr>
              <a:cxnSpLocks noChangeShapeType="1"/>
              <a:stCxn id="11271" idx="3"/>
              <a:endCxn id="11278" idx="0"/>
            </p:cNvCxnSpPr>
            <p:nvPr/>
          </p:nvCxnSpPr>
          <p:spPr bwMode="auto">
            <a:xfrm flipH="1">
              <a:off x="3871" y="1392"/>
              <a:ext cx="360" cy="289"/>
            </a:xfrm>
            <a:prstGeom prst="straightConnector1">
              <a:avLst/>
            </a:prstGeom>
            <a:noFill/>
            <a:ln w="9525">
              <a:solidFill>
                <a:schemeClr val="tx1"/>
              </a:solidFill>
              <a:round/>
              <a:headEnd/>
              <a:tailEnd type="triangle" w="med" len="med"/>
            </a:ln>
          </p:spPr>
        </p:cxnSp>
        <p:cxnSp>
          <p:nvCxnSpPr>
            <p:cNvPr id="11273" name="AutoShape 29"/>
            <p:cNvCxnSpPr>
              <a:cxnSpLocks noChangeShapeType="1"/>
              <a:stCxn id="11271" idx="3"/>
              <a:endCxn id="11279" idx="0"/>
            </p:cNvCxnSpPr>
            <p:nvPr/>
          </p:nvCxnSpPr>
          <p:spPr bwMode="auto">
            <a:xfrm>
              <a:off x="4231" y="1392"/>
              <a:ext cx="361" cy="289"/>
            </a:xfrm>
            <a:prstGeom prst="straightConnector1">
              <a:avLst/>
            </a:prstGeom>
            <a:noFill/>
            <a:ln w="9525">
              <a:solidFill>
                <a:schemeClr val="tx1"/>
              </a:solidFill>
              <a:round/>
              <a:headEnd/>
              <a:tailEnd type="triangle" w="med" len="med"/>
            </a:ln>
          </p:spPr>
        </p:cxnSp>
        <p:cxnSp>
          <p:nvCxnSpPr>
            <p:cNvPr id="11274" name="AutoShape 30"/>
            <p:cNvCxnSpPr>
              <a:cxnSpLocks noChangeShapeType="1"/>
            </p:cNvCxnSpPr>
            <p:nvPr/>
          </p:nvCxnSpPr>
          <p:spPr bwMode="auto">
            <a:xfrm flipH="1">
              <a:off x="3690" y="1861"/>
              <a:ext cx="181" cy="470"/>
            </a:xfrm>
            <a:prstGeom prst="straightConnector1">
              <a:avLst/>
            </a:prstGeom>
            <a:noFill/>
            <a:ln w="9525">
              <a:solidFill>
                <a:schemeClr val="tx1"/>
              </a:solidFill>
              <a:round/>
              <a:headEnd/>
              <a:tailEnd type="triangle" w="med" len="med"/>
            </a:ln>
          </p:spPr>
        </p:cxnSp>
        <p:cxnSp>
          <p:nvCxnSpPr>
            <p:cNvPr id="11275" name="AutoShape 31"/>
            <p:cNvCxnSpPr>
              <a:cxnSpLocks noChangeShapeType="1"/>
            </p:cNvCxnSpPr>
            <p:nvPr/>
          </p:nvCxnSpPr>
          <p:spPr bwMode="auto">
            <a:xfrm>
              <a:off x="3871" y="1861"/>
              <a:ext cx="144" cy="470"/>
            </a:xfrm>
            <a:prstGeom prst="straightConnector1">
              <a:avLst/>
            </a:prstGeom>
            <a:noFill/>
            <a:ln w="9525">
              <a:solidFill>
                <a:schemeClr val="tx1"/>
              </a:solidFill>
              <a:round/>
              <a:headEnd/>
              <a:tailEnd type="triangle" w="med" len="med"/>
            </a:ln>
          </p:spPr>
        </p:cxnSp>
        <p:cxnSp>
          <p:nvCxnSpPr>
            <p:cNvPr id="11276" name="AutoShape 32"/>
            <p:cNvCxnSpPr>
              <a:cxnSpLocks noChangeShapeType="1"/>
            </p:cNvCxnSpPr>
            <p:nvPr/>
          </p:nvCxnSpPr>
          <p:spPr bwMode="auto">
            <a:xfrm flipH="1">
              <a:off x="4412" y="1861"/>
              <a:ext cx="180" cy="470"/>
            </a:xfrm>
            <a:prstGeom prst="straightConnector1">
              <a:avLst/>
            </a:prstGeom>
            <a:noFill/>
            <a:ln w="9525">
              <a:solidFill>
                <a:schemeClr val="tx1"/>
              </a:solidFill>
              <a:round/>
              <a:headEnd/>
              <a:tailEnd type="triangle" w="med" len="med"/>
            </a:ln>
          </p:spPr>
        </p:cxnSp>
        <p:cxnSp>
          <p:nvCxnSpPr>
            <p:cNvPr id="11277" name="AutoShape 33"/>
            <p:cNvCxnSpPr>
              <a:cxnSpLocks noChangeShapeType="1"/>
            </p:cNvCxnSpPr>
            <p:nvPr/>
          </p:nvCxnSpPr>
          <p:spPr bwMode="auto">
            <a:xfrm>
              <a:off x="4592" y="1861"/>
              <a:ext cx="180" cy="470"/>
            </a:xfrm>
            <a:prstGeom prst="straightConnector1">
              <a:avLst/>
            </a:prstGeom>
            <a:noFill/>
            <a:ln w="9525">
              <a:solidFill>
                <a:schemeClr val="tx1"/>
              </a:solidFill>
              <a:round/>
              <a:headEnd/>
              <a:tailEnd type="triangle" w="med" len="med"/>
            </a:ln>
          </p:spPr>
        </p:cxnSp>
        <p:sp>
          <p:nvSpPr>
            <p:cNvPr id="11278" name="Oval 34"/>
            <p:cNvSpPr>
              <a:spLocks noChangeArrowheads="1"/>
            </p:cNvSpPr>
            <p:nvPr/>
          </p:nvSpPr>
          <p:spPr bwMode="auto">
            <a:xfrm>
              <a:off x="3780" y="168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79" name="Oval 35"/>
            <p:cNvSpPr>
              <a:spLocks noChangeArrowheads="1"/>
            </p:cNvSpPr>
            <p:nvPr/>
          </p:nvSpPr>
          <p:spPr bwMode="auto">
            <a:xfrm>
              <a:off x="4502" y="168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11280" name="Picture 36"/>
            <p:cNvPicPr>
              <a:picLocks noChangeAspect="1" noChangeArrowheads="1"/>
            </p:cNvPicPr>
            <p:nvPr/>
          </p:nvPicPr>
          <p:blipFill>
            <a:blip r:embed="rId2" cstate="print"/>
            <a:srcRect/>
            <a:stretch>
              <a:fillRect/>
            </a:stretch>
          </p:blipFill>
          <p:spPr bwMode="auto">
            <a:xfrm>
              <a:off x="5022" y="1681"/>
              <a:ext cx="162" cy="126"/>
            </a:xfrm>
            <a:prstGeom prst="rect">
              <a:avLst/>
            </a:prstGeom>
            <a:noFill/>
            <a:ln w="9525">
              <a:noFill/>
              <a:miter lim="800000"/>
              <a:headEnd/>
              <a:tailEnd/>
            </a:ln>
          </p:spPr>
        </p:pic>
        <p:pic>
          <p:nvPicPr>
            <p:cNvPr id="11281" name="Picture 37"/>
            <p:cNvPicPr>
              <a:picLocks noChangeAspect="1" noChangeArrowheads="1"/>
            </p:cNvPicPr>
            <p:nvPr/>
          </p:nvPicPr>
          <p:blipFill>
            <a:blip r:embed="rId3" cstate="print"/>
            <a:srcRect/>
            <a:stretch>
              <a:fillRect/>
            </a:stretch>
          </p:blipFill>
          <p:spPr bwMode="auto">
            <a:xfrm>
              <a:off x="5028" y="2367"/>
              <a:ext cx="148" cy="133"/>
            </a:xfrm>
            <a:prstGeom prst="rect">
              <a:avLst/>
            </a:prstGeom>
            <a:noFill/>
            <a:ln w="9525">
              <a:noFill/>
              <a:miter lim="800000"/>
              <a:headEnd/>
              <a:tailEnd/>
            </a:ln>
          </p:spPr>
        </p:pic>
        <p:pic>
          <p:nvPicPr>
            <p:cNvPr id="11282" name="Picture 38"/>
            <p:cNvPicPr>
              <a:picLocks noChangeAspect="1" noChangeArrowheads="1"/>
            </p:cNvPicPr>
            <p:nvPr/>
          </p:nvPicPr>
          <p:blipFill>
            <a:blip r:embed="rId4" cstate="print"/>
            <a:srcRect/>
            <a:stretch>
              <a:fillRect/>
            </a:stretch>
          </p:blipFill>
          <p:spPr bwMode="auto">
            <a:xfrm>
              <a:off x="5013" y="1248"/>
              <a:ext cx="162" cy="141"/>
            </a:xfrm>
            <a:prstGeom prst="rect">
              <a:avLst/>
            </a:prstGeom>
            <a:noFill/>
            <a:ln w="9525">
              <a:noFill/>
              <a:miter lim="800000"/>
              <a:headEnd/>
              <a:tailEnd/>
            </a:ln>
          </p:spPr>
        </p:pic>
        <p:sp>
          <p:nvSpPr>
            <p:cNvPr id="11283" name="Oval 40"/>
            <p:cNvSpPr>
              <a:spLocks noChangeArrowheads="1"/>
            </p:cNvSpPr>
            <p:nvPr/>
          </p:nvSpPr>
          <p:spPr bwMode="auto">
            <a:xfrm>
              <a:off x="3961"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4" name="Oval 41"/>
            <p:cNvSpPr>
              <a:spLocks noChangeArrowheads="1"/>
            </p:cNvSpPr>
            <p:nvPr/>
          </p:nvSpPr>
          <p:spPr bwMode="auto">
            <a:xfrm>
              <a:off x="4321"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5" name="Oval 42"/>
            <p:cNvSpPr>
              <a:spLocks noChangeArrowheads="1"/>
            </p:cNvSpPr>
            <p:nvPr/>
          </p:nvSpPr>
          <p:spPr bwMode="auto">
            <a:xfrm>
              <a:off x="4682"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11286" name="AutoShape 43"/>
            <p:cNvCxnSpPr>
              <a:cxnSpLocks noChangeShapeType="1"/>
            </p:cNvCxnSpPr>
            <p:nvPr/>
          </p:nvCxnSpPr>
          <p:spPr bwMode="auto">
            <a:xfrm>
              <a:off x="3696" y="2496"/>
              <a:ext cx="180" cy="470"/>
            </a:xfrm>
            <a:prstGeom prst="straightConnector1">
              <a:avLst/>
            </a:prstGeom>
            <a:noFill/>
            <a:ln w="9525">
              <a:solidFill>
                <a:schemeClr val="tx1"/>
              </a:solidFill>
              <a:round/>
              <a:headEnd/>
              <a:tailEnd type="triangle" w="med" len="med"/>
            </a:ln>
          </p:spPr>
        </p:cxnSp>
        <p:sp>
          <p:nvSpPr>
            <p:cNvPr id="11287" name="Line 44"/>
            <p:cNvSpPr>
              <a:spLocks noChangeShapeType="1"/>
            </p:cNvSpPr>
            <p:nvPr/>
          </p:nvSpPr>
          <p:spPr bwMode="auto">
            <a:xfrm flipH="1">
              <a:off x="3552" y="2496"/>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88" name="AutoShape 45"/>
            <p:cNvSpPr>
              <a:spLocks noChangeArrowheads="1"/>
            </p:cNvSpPr>
            <p:nvPr/>
          </p:nvSpPr>
          <p:spPr bwMode="auto">
            <a:xfrm>
              <a:off x="3456" y="2976"/>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11289" name="Picture 46"/>
            <p:cNvPicPr>
              <a:picLocks noChangeAspect="1" noChangeArrowheads="1"/>
            </p:cNvPicPr>
            <p:nvPr/>
          </p:nvPicPr>
          <p:blipFill>
            <a:blip r:embed="rId4" cstate="print"/>
            <a:srcRect/>
            <a:stretch>
              <a:fillRect/>
            </a:stretch>
          </p:blipFill>
          <p:spPr bwMode="auto">
            <a:xfrm>
              <a:off x="5022" y="2976"/>
              <a:ext cx="162" cy="141"/>
            </a:xfrm>
            <a:prstGeom prst="rect">
              <a:avLst/>
            </a:prstGeom>
            <a:noFill/>
            <a:ln w="9525">
              <a:noFill/>
              <a:miter lim="800000"/>
              <a:headEnd/>
              <a:tailEnd/>
            </a:ln>
          </p:spPr>
        </p:pic>
        <p:cxnSp>
          <p:nvCxnSpPr>
            <p:cNvPr id="11290" name="AutoShape 47"/>
            <p:cNvCxnSpPr>
              <a:cxnSpLocks noChangeShapeType="1"/>
            </p:cNvCxnSpPr>
            <p:nvPr/>
          </p:nvCxnSpPr>
          <p:spPr bwMode="auto">
            <a:xfrm>
              <a:off x="3552" y="3120"/>
              <a:ext cx="180" cy="470"/>
            </a:xfrm>
            <a:prstGeom prst="straightConnector1">
              <a:avLst/>
            </a:prstGeom>
            <a:noFill/>
            <a:ln w="9525">
              <a:solidFill>
                <a:schemeClr val="tx1"/>
              </a:solidFill>
              <a:round/>
              <a:headEnd/>
              <a:tailEnd type="triangle" w="med" len="med"/>
            </a:ln>
          </p:spPr>
        </p:cxnSp>
        <p:sp>
          <p:nvSpPr>
            <p:cNvPr id="11291" name="Line 48"/>
            <p:cNvSpPr>
              <a:spLocks noChangeShapeType="1"/>
            </p:cNvSpPr>
            <p:nvPr/>
          </p:nvSpPr>
          <p:spPr bwMode="auto">
            <a:xfrm flipH="1">
              <a:off x="3408" y="3120"/>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92" name="Oval 39"/>
            <p:cNvSpPr>
              <a:spLocks noChangeArrowheads="1"/>
            </p:cNvSpPr>
            <p:nvPr/>
          </p:nvSpPr>
          <p:spPr bwMode="auto">
            <a:xfrm>
              <a:off x="3600"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grpSp>
      <p:sp>
        <p:nvSpPr>
          <p:cNvPr id="11269" name="Text Box 51"/>
          <p:cNvSpPr txBox="1">
            <a:spLocks noChangeArrowheads="1"/>
          </p:cNvSpPr>
          <p:nvPr/>
        </p:nvSpPr>
        <p:spPr bwMode="auto">
          <a:xfrm>
            <a:off x="8077200" y="5715000"/>
            <a:ext cx="3886200" cy="915988"/>
          </a:xfrm>
          <a:prstGeom prst="rect">
            <a:avLst/>
          </a:prstGeom>
          <a:noFill/>
          <a:ln w="9525">
            <a:noFill/>
            <a:miter lim="800000"/>
            <a:headEnd/>
            <a:tailEnd/>
          </a:ln>
        </p:spPr>
        <p:txBody>
          <a:bodyPr>
            <a:spAutoFit/>
          </a:bodyPr>
          <a:lstStyle/>
          <a:p>
            <a:pPr algn="ctr">
              <a:spcBef>
                <a:spcPct val="50000"/>
              </a:spcBef>
            </a:pPr>
            <a:r>
              <a:rPr lang="en-US" i="1" dirty="0">
                <a:solidFill>
                  <a:srgbClr val="CC0000"/>
                </a:solidFill>
                <a:latin typeface="Calibri"/>
                <a:cs typeface="Calibri"/>
              </a:rPr>
              <a:t>Having a probabilistic belief about another agent’s action does not mean that the agent is flipping any coins!</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77050" y="1438275"/>
            <a:ext cx="2206625" cy="227330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4099"/>
                                        </p:tgtEl>
                                        <p:attrNameLst>
                                          <p:attrName>ppt_x</p:attrName>
                                        </p:attrNameLst>
                                      </p:cBhvr>
                                      <p:tavLst>
                                        <p:tav tm="0">
                                          <p:val>
                                            <p:strVal val="ppt_x"/>
                                          </p:val>
                                        </p:tav>
                                        <p:tav tm="100000">
                                          <p:val>
                                            <p:strVal val="1+ppt_w/2"/>
                                          </p:val>
                                        </p:tav>
                                      </p:tavLst>
                                    </p:anim>
                                    <p:anim calcmode="lin" valueType="num">
                                      <p:cBhvr additive="base">
                                        <p:cTn id="13" dur="500"/>
                                        <p:tgtEl>
                                          <p:spTgt spid="4099"/>
                                        </p:tgtEl>
                                        <p:attrNameLst>
                                          <p:attrName>ppt_y</p:attrName>
                                        </p:attrNameLst>
                                      </p:cBhvr>
                                      <p:tavLst>
                                        <p:tav tm="0">
                                          <p:val>
                                            <p:strVal val="ppt_y"/>
                                          </p:val>
                                        </p:tav>
                                        <p:tav tm="100000">
                                          <p:val>
                                            <p:strVal val="ppt_y"/>
                                          </p:val>
                                        </p:tav>
                                      </p:tavLst>
                                    </p:anim>
                                    <p:set>
                                      <p:cBhvr>
                                        <p:cTn id="14"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Informed Probabilities</a:t>
            </a:r>
          </a:p>
        </p:txBody>
      </p:sp>
      <p:sp>
        <p:nvSpPr>
          <p:cNvPr id="3" name="Content Placeholder 2"/>
          <p:cNvSpPr>
            <a:spLocks noGrp="1"/>
          </p:cNvSpPr>
          <p:nvPr>
            <p:ph idx="1"/>
          </p:nvPr>
        </p:nvSpPr>
        <p:spPr/>
        <p:txBody>
          <a:bodyPr/>
          <a:lstStyle/>
          <a:p>
            <a:r>
              <a:rPr lang="en-US" sz="2400" dirty="0"/>
              <a:t>Let’s say you know that your opponent is actually running a depth 2 </a:t>
            </a:r>
            <a:r>
              <a:rPr lang="en-US" sz="2400" dirty="0" err="1"/>
              <a:t>minimax</a:t>
            </a:r>
            <a:r>
              <a:rPr lang="en-US" sz="2400" dirty="0"/>
              <a:t>, using the result 80% of the time, and moving randomly otherwise</a:t>
            </a:r>
          </a:p>
          <a:p>
            <a:r>
              <a:rPr lang="en-US" sz="2400" dirty="0"/>
              <a:t>Question: What tree search should you use?  </a:t>
            </a:r>
          </a:p>
          <a:p>
            <a:endParaRPr lang="en-US" sz="2400" dirty="0"/>
          </a:p>
        </p:txBody>
      </p:sp>
      <p:sp>
        <p:nvSpPr>
          <p:cNvPr id="29" name="Cloud Callout 28"/>
          <p:cNvSpPr/>
          <p:nvPr/>
        </p:nvSpPr>
        <p:spPr>
          <a:xfrm>
            <a:off x="533400" y="3352800"/>
            <a:ext cx="2286000" cy="2362200"/>
          </a:xfrm>
          <a:prstGeom prst="cloudCallout">
            <a:avLst>
              <a:gd name="adj1" fmla="val 85321"/>
              <a:gd name="adj2" fmla="val -25814"/>
            </a:avLst>
          </a:prstGeom>
          <a:solidFill>
            <a:srgbClr val="B5ED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914400" y="3886200"/>
            <a:ext cx="1524000" cy="943442"/>
            <a:chOff x="7620000" y="2801226"/>
            <a:chExt cx="3352800" cy="2075574"/>
          </a:xfrm>
        </p:grpSpPr>
        <p:sp>
          <p:nvSpPr>
            <p:cNvPr id="40" name="AutoShape 5"/>
            <p:cNvSpPr>
              <a:spLocks noChangeArrowheads="1"/>
            </p:cNvSpPr>
            <p:nvPr/>
          </p:nvSpPr>
          <p:spPr bwMode="auto">
            <a:xfrm>
              <a:off x="82296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41" name="AutoShape 6"/>
            <p:cNvSpPr>
              <a:spLocks noChangeArrowheads="1"/>
            </p:cNvSpPr>
            <p:nvPr/>
          </p:nvSpPr>
          <p:spPr bwMode="auto">
            <a:xfrm rot="10800000">
              <a:off x="7848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42" name="AutoShape 7"/>
            <p:cNvSpPr>
              <a:spLocks noChangeArrowheads="1"/>
            </p:cNvSpPr>
            <p:nvPr/>
          </p:nvSpPr>
          <p:spPr bwMode="auto">
            <a:xfrm rot="10800000">
              <a:off x="8610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43" name="AutoShape 12"/>
            <p:cNvCxnSpPr>
              <a:cxnSpLocks noChangeShapeType="1"/>
              <a:stCxn id="40" idx="3"/>
              <a:endCxn id="41" idx="3"/>
            </p:cNvCxnSpPr>
            <p:nvPr/>
          </p:nvCxnSpPr>
          <p:spPr bwMode="auto">
            <a:xfrm flipH="1">
              <a:off x="8039100" y="3733800"/>
              <a:ext cx="381000" cy="304800"/>
            </a:xfrm>
            <a:prstGeom prst="straightConnector1">
              <a:avLst/>
            </a:prstGeom>
            <a:noFill/>
            <a:ln w="9525">
              <a:solidFill>
                <a:schemeClr val="tx1"/>
              </a:solidFill>
              <a:round/>
              <a:headEnd/>
              <a:tailEnd type="triangle" w="med" len="med"/>
            </a:ln>
          </p:spPr>
        </p:cxnSp>
        <p:cxnSp>
          <p:nvCxnSpPr>
            <p:cNvPr id="44" name="AutoShape 13"/>
            <p:cNvCxnSpPr>
              <a:cxnSpLocks noChangeShapeType="1"/>
              <a:stCxn id="40" idx="3"/>
              <a:endCxn id="42" idx="3"/>
            </p:cNvCxnSpPr>
            <p:nvPr/>
          </p:nvCxnSpPr>
          <p:spPr bwMode="auto">
            <a:xfrm>
              <a:off x="8420100" y="3733800"/>
              <a:ext cx="381000" cy="304800"/>
            </a:xfrm>
            <a:prstGeom prst="straightConnector1">
              <a:avLst/>
            </a:prstGeom>
            <a:noFill/>
            <a:ln w="9525">
              <a:solidFill>
                <a:schemeClr val="tx1"/>
              </a:solidFill>
              <a:round/>
              <a:headEnd/>
              <a:tailEnd type="triangle" w="med" len="med"/>
            </a:ln>
          </p:spPr>
        </p:cxnSp>
        <p:sp>
          <p:nvSpPr>
            <p:cNvPr id="49" name="AutoShape 5"/>
            <p:cNvSpPr>
              <a:spLocks noChangeArrowheads="1"/>
            </p:cNvSpPr>
            <p:nvPr/>
          </p:nvSpPr>
          <p:spPr bwMode="auto">
            <a:xfrm>
              <a:off x="99822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50" name="AutoShape 6"/>
            <p:cNvSpPr>
              <a:spLocks noChangeArrowheads="1"/>
            </p:cNvSpPr>
            <p:nvPr/>
          </p:nvSpPr>
          <p:spPr bwMode="auto">
            <a:xfrm rot="10800000">
              <a:off x="9601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51" name="AutoShape 7"/>
            <p:cNvSpPr>
              <a:spLocks noChangeArrowheads="1"/>
            </p:cNvSpPr>
            <p:nvPr/>
          </p:nvSpPr>
          <p:spPr bwMode="auto">
            <a:xfrm rot="10800000">
              <a:off x="10363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52" name="AutoShape 12"/>
            <p:cNvCxnSpPr>
              <a:cxnSpLocks noChangeShapeType="1"/>
              <a:stCxn id="49" idx="3"/>
              <a:endCxn id="50" idx="3"/>
            </p:cNvCxnSpPr>
            <p:nvPr/>
          </p:nvCxnSpPr>
          <p:spPr bwMode="auto">
            <a:xfrm flipH="1">
              <a:off x="9791700" y="3733800"/>
              <a:ext cx="381000" cy="304800"/>
            </a:xfrm>
            <a:prstGeom prst="straightConnector1">
              <a:avLst/>
            </a:prstGeom>
            <a:noFill/>
            <a:ln w="9525">
              <a:solidFill>
                <a:schemeClr val="tx1"/>
              </a:solidFill>
              <a:round/>
              <a:headEnd/>
              <a:tailEnd type="triangle" w="med" len="med"/>
            </a:ln>
          </p:spPr>
        </p:cxnSp>
        <p:cxnSp>
          <p:nvCxnSpPr>
            <p:cNvPr id="53" name="AutoShape 13"/>
            <p:cNvCxnSpPr>
              <a:cxnSpLocks noChangeShapeType="1"/>
              <a:stCxn id="49" idx="3"/>
              <a:endCxn id="51" idx="3"/>
            </p:cNvCxnSpPr>
            <p:nvPr/>
          </p:nvCxnSpPr>
          <p:spPr bwMode="auto">
            <a:xfrm>
              <a:off x="10172700" y="3733800"/>
              <a:ext cx="381000" cy="304800"/>
            </a:xfrm>
            <a:prstGeom prst="straightConnector1">
              <a:avLst/>
            </a:prstGeom>
            <a:noFill/>
            <a:ln w="9525">
              <a:solidFill>
                <a:schemeClr val="tx1"/>
              </a:solidFill>
              <a:round/>
              <a:headEnd/>
              <a:tailEnd type="triangle" w="med" len="med"/>
            </a:ln>
          </p:spPr>
        </p:cxnSp>
        <p:cxnSp>
          <p:nvCxnSpPr>
            <p:cNvPr id="54" name="AutoShape 12"/>
            <p:cNvCxnSpPr>
              <a:cxnSpLocks noChangeShapeType="1"/>
              <a:stCxn id="58" idx="0"/>
              <a:endCxn id="40" idx="0"/>
            </p:cNvCxnSpPr>
            <p:nvPr/>
          </p:nvCxnSpPr>
          <p:spPr bwMode="auto">
            <a:xfrm flipH="1">
              <a:off x="8420100" y="3106025"/>
              <a:ext cx="838200" cy="322973"/>
            </a:xfrm>
            <a:prstGeom prst="straightConnector1">
              <a:avLst/>
            </a:prstGeom>
            <a:noFill/>
            <a:ln w="9525">
              <a:solidFill>
                <a:schemeClr val="tx1"/>
              </a:solidFill>
              <a:round/>
              <a:headEnd/>
              <a:tailEnd type="triangle" w="med" len="med"/>
            </a:ln>
          </p:spPr>
        </p:cxnSp>
        <p:cxnSp>
          <p:nvCxnSpPr>
            <p:cNvPr id="55" name="AutoShape 13"/>
            <p:cNvCxnSpPr>
              <a:cxnSpLocks noChangeShapeType="1"/>
              <a:stCxn id="58" idx="0"/>
              <a:endCxn id="49" idx="0"/>
            </p:cNvCxnSpPr>
            <p:nvPr/>
          </p:nvCxnSpPr>
          <p:spPr bwMode="auto">
            <a:xfrm>
              <a:off x="9258300" y="3106025"/>
              <a:ext cx="914399" cy="322973"/>
            </a:xfrm>
            <a:prstGeom prst="straightConnector1">
              <a:avLst/>
            </a:prstGeom>
            <a:noFill/>
            <a:ln w="28575">
              <a:solidFill>
                <a:srgbClr val="C00000"/>
              </a:solidFill>
              <a:round/>
              <a:headEnd/>
              <a:tailEnd type="triangle" w="med" len="med"/>
            </a:ln>
          </p:spPr>
        </p:cxnSp>
        <p:sp>
          <p:nvSpPr>
            <p:cNvPr id="58" name="AutoShape 7"/>
            <p:cNvSpPr>
              <a:spLocks noChangeArrowheads="1"/>
            </p:cNvSpPr>
            <p:nvPr/>
          </p:nvSpPr>
          <p:spPr bwMode="auto">
            <a:xfrm rot="10800000">
              <a:off x="9067800" y="2801226"/>
              <a:ext cx="381000" cy="304799"/>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61" name="AutoShape 5"/>
            <p:cNvSpPr>
              <a:spLocks noChangeArrowheads="1"/>
            </p:cNvSpPr>
            <p:nvPr/>
          </p:nvSpPr>
          <p:spPr bwMode="auto">
            <a:xfrm>
              <a:off x="7620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62" name="AutoShape 5"/>
            <p:cNvSpPr>
              <a:spLocks noChangeArrowheads="1"/>
            </p:cNvSpPr>
            <p:nvPr/>
          </p:nvSpPr>
          <p:spPr bwMode="auto">
            <a:xfrm>
              <a:off x="8001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63" name="AutoShape 12"/>
            <p:cNvCxnSpPr>
              <a:cxnSpLocks noChangeShapeType="1"/>
              <a:stCxn id="41" idx="0"/>
              <a:endCxn id="61" idx="0"/>
            </p:cNvCxnSpPr>
            <p:nvPr/>
          </p:nvCxnSpPr>
          <p:spPr bwMode="auto">
            <a:xfrm flipH="1">
              <a:off x="7810500" y="4343400"/>
              <a:ext cx="228600" cy="228600"/>
            </a:xfrm>
            <a:prstGeom prst="straightConnector1">
              <a:avLst/>
            </a:prstGeom>
            <a:noFill/>
            <a:ln w="9525">
              <a:solidFill>
                <a:schemeClr val="tx1"/>
              </a:solidFill>
              <a:round/>
              <a:headEnd/>
              <a:tailEnd type="triangle" w="med" len="med"/>
            </a:ln>
          </p:spPr>
        </p:cxnSp>
        <p:cxnSp>
          <p:nvCxnSpPr>
            <p:cNvPr id="64" name="AutoShape 13"/>
            <p:cNvCxnSpPr>
              <a:cxnSpLocks noChangeShapeType="1"/>
              <a:stCxn id="41" idx="0"/>
              <a:endCxn id="62" idx="0"/>
            </p:cNvCxnSpPr>
            <p:nvPr/>
          </p:nvCxnSpPr>
          <p:spPr bwMode="auto">
            <a:xfrm>
              <a:off x="8039100" y="4343400"/>
              <a:ext cx="152400" cy="228600"/>
            </a:xfrm>
            <a:prstGeom prst="straightConnector1">
              <a:avLst/>
            </a:prstGeom>
            <a:noFill/>
            <a:ln w="9525">
              <a:solidFill>
                <a:schemeClr val="tx1"/>
              </a:solidFill>
              <a:round/>
              <a:headEnd/>
              <a:tailEnd type="triangle" w="med" len="med"/>
            </a:ln>
          </p:spPr>
        </p:cxnSp>
        <p:sp>
          <p:nvSpPr>
            <p:cNvPr id="70" name="AutoShape 5"/>
            <p:cNvSpPr>
              <a:spLocks noChangeArrowheads="1"/>
            </p:cNvSpPr>
            <p:nvPr/>
          </p:nvSpPr>
          <p:spPr bwMode="auto">
            <a:xfrm>
              <a:off x="8458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1" name="AutoShape 5"/>
            <p:cNvSpPr>
              <a:spLocks noChangeArrowheads="1"/>
            </p:cNvSpPr>
            <p:nvPr/>
          </p:nvSpPr>
          <p:spPr bwMode="auto">
            <a:xfrm>
              <a:off x="8839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2" name="AutoShape 12"/>
            <p:cNvCxnSpPr>
              <a:cxnSpLocks noChangeShapeType="1"/>
              <a:stCxn id="42" idx="0"/>
              <a:endCxn id="70" idx="0"/>
            </p:cNvCxnSpPr>
            <p:nvPr/>
          </p:nvCxnSpPr>
          <p:spPr bwMode="auto">
            <a:xfrm flipH="1">
              <a:off x="8648700" y="4343400"/>
              <a:ext cx="152400" cy="228600"/>
            </a:xfrm>
            <a:prstGeom prst="straightConnector1">
              <a:avLst/>
            </a:prstGeom>
            <a:noFill/>
            <a:ln w="9525">
              <a:solidFill>
                <a:schemeClr val="tx1"/>
              </a:solidFill>
              <a:round/>
              <a:headEnd/>
              <a:tailEnd type="triangle" w="med" len="med"/>
            </a:ln>
          </p:spPr>
        </p:cxnSp>
        <p:cxnSp>
          <p:nvCxnSpPr>
            <p:cNvPr id="73" name="AutoShape 13"/>
            <p:cNvCxnSpPr>
              <a:cxnSpLocks noChangeShapeType="1"/>
              <a:stCxn id="42" idx="0"/>
              <a:endCxn id="71" idx="0"/>
            </p:cNvCxnSpPr>
            <p:nvPr/>
          </p:nvCxnSpPr>
          <p:spPr bwMode="auto">
            <a:xfrm>
              <a:off x="8801100" y="4343400"/>
              <a:ext cx="228600" cy="228600"/>
            </a:xfrm>
            <a:prstGeom prst="straightConnector1">
              <a:avLst/>
            </a:prstGeom>
            <a:noFill/>
            <a:ln w="9525">
              <a:solidFill>
                <a:schemeClr val="tx1"/>
              </a:solidFill>
              <a:round/>
              <a:headEnd/>
              <a:tailEnd type="triangle" w="med" len="med"/>
            </a:ln>
          </p:spPr>
        </p:cxnSp>
        <p:sp>
          <p:nvSpPr>
            <p:cNvPr id="76" name="AutoShape 5"/>
            <p:cNvSpPr>
              <a:spLocks noChangeArrowheads="1"/>
            </p:cNvSpPr>
            <p:nvPr/>
          </p:nvSpPr>
          <p:spPr bwMode="auto">
            <a:xfrm>
              <a:off x="9372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7" name="AutoShape 5"/>
            <p:cNvSpPr>
              <a:spLocks noChangeArrowheads="1"/>
            </p:cNvSpPr>
            <p:nvPr/>
          </p:nvSpPr>
          <p:spPr bwMode="auto">
            <a:xfrm>
              <a:off x="9753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8" name="AutoShape 12"/>
            <p:cNvCxnSpPr>
              <a:cxnSpLocks noChangeShapeType="1"/>
              <a:endCxn id="76" idx="0"/>
            </p:cNvCxnSpPr>
            <p:nvPr/>
          </p:nvCxnSpPr>
          <p:spPr bwMode="auto">
            <a:xfrm flipH="1">
              <a:off x="9563100" y="4343400"/>
              <a:ext cx="228600" cy="228600"/>
            </a:xfrm>
            <a:prstGeom prst="straightConnector1">
              <a:avLst/>
            </a:prstGeom>
            <a:noFill/>
            <a:ln w="9525">
              <a:solidFill>
                <a:schemeClr val="tx1"/>
              </a:solidFill>
              <a:round/>
              <a:headEnd/>
              <a:tailEnd type="triangle" w="med" len="med"/>
            </a:ln>
          </p:spPr>
        </p:cxnSp>
        <p:cxnSp>
          <p:nvCxnSpPr>
            <p:cNvPr id="79" name="AutoShape 13"/>
            <p:cNvCxnSpPr>
              <a:cxnSpLocks noChangeShapeType="1"/>
              <a:endCxn id="77" idx="0"/>
            </p:cNvCxnSpPr>
            <p:nvPr/>
          </p:nvCxnSpPr>
          <p:spPr bwMode="auto">
            <a:xfrm>
              <a:off x="9791700" y="4343400"/>
              <a:ext cx="152400" cy="228600"/>
            </a:xfrm>
            <a:prstGeom prst="straightConnector1">
              <a:avLst/>
            </a:prstGeom>
            <a:noFill/>
            <a:ln w="9525">
              <a:solidFill>
                <a:schemeClr val="tx1"/>
              </a:solidFill>
              <a:round/>
              <a:headEnd/>
              <a:tailEnd type="triangle" w="med" len="med"/>
            </a:ln>
          </p:spPr>
        </p:cxnSp>
        <p:sp>
          <p:nvSpPr>
            <p:cNvPr id="80" name="AutoShape 5"/>
            <p:cNvSpPr>
              <a:spLocks noChangeArrowheads="1"/>
            </p:cNvSpPr>
            <p:nvPr/>
          </p:nvSpPr>
          <p:spPr bwMode="auto">
            <a:xfrm>
              <a:off x="10210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81" name="AutoShape 5"/>
            <p:cNvSpPr>
              <a:spLocks noChangeArrowheads="1"/>
            </p:cNvSpPr>
            <p:nvPr/>
          </p:nvSpPr>
          <p:spPr bwMode="auto">
            <a:xfrm>
              <a:off x="10591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82" name="AutoShape 12"/>
            <p:cNvCxnSpPr>
              <a:cxnSpLocks noChangeShapeType="1"/>
              <a:endCxn id="80" idx="0"/>
            </p:cNvCxnSpPr>
            <p:nvPr/>
          </p:nvCxnSpPr>
          <p:spPr bwMode="auto">
            <a:xfrm flipH="1">
              <a:off x="10401300" y="4343400"/>
              <a:ext cx="152400" cy="228600"/>
            </a:xfrm>
            <a:prstGeom prst="straightConnector1">
              <a:avLst/>
            </a:prstGeom>
            <a:noFill/>
            <a:ln w="9525">
              <a:solidFill>
                <a:schemeClr val="tx1"/>
              </a:solidFill>
              <a:round/>
              <a:headEnd/>
              <a:tailEnd type="triangle" w="med" len="med"/>
            </a:ln>
          </p:spPr>
        </p:cxnSp>
        <p:cxnSp>
          <p:nvCxnSpPr>
            <p:cNvPr id="83" name="AutoShape 13"/>
            <p:cNvCxnSpPr>
              <a:cxnSpLocks noChangeShapeType="1"/>
              <a:endCxn id="81" idx="0"/>
            </p:cNvCxnSpPr>
            <p:nvPr/>
          </p:nvCxnSpPr>
          <p:spPr bwMode="auto">
            <a:xfrm>
              <a:off x="10553700" y="4343400"/>
              <a:ext cx="228600" cy="228600"/>
            </a:xfrm>
            <a:prstGeom prst="straightConnector1">
              <a:avLst/>
            </a:prstGeom>
            <a:noFill/>
            <a:ln w="9525">
              <a:solidFill>
                <a:schemeClr val="tx1"/>
              </a:solidFill>
              <a:round/>
              <a:headEnd/>
              <a:tailEnd type="triangle" w="med" len="med"/>
            </a:ln>
          </p:spPr>
        </p:cxnSp>
      </p:grpSp>
      <p:sp>
        <p:nvSpPr>
          <p:cNvPr id="86" name="TextBox 85"/>
          <p:cNvSpPr txBox="1"/>
          <p:nvPr/>
        </p:nvSpPr>
        <p:spPr>
          <a:xfrm>
            <a:off x="3285392" y="4114800"/>
            <a:ext cx="1676400" cy="369332"/>
          </a:xfrm>
          <a:prstGeom prst="rect">
            <a:avLst/>
          </a:prstGeom>
          <a:noFill/>
        </p:spPr>
        <p:txBody>
          <a:bodyPr wrap="square" rtlCol="0">
            <a:spAutoFit/>
          </a:bodyPr>
          <a:lstStyle/>
          <a:p>
            <a:r>
              <a:rPr lang="en-US" dirty="0">
                <a:latin typeface="Calibri" pitchFamily="34" charset="0"/>
              </a:rPr>
              <a:t>0.1          0.9</a:t>
            </a:r>
          </a:p>
        </p:txBody>
      </p:sp>
      <p:sp>
        <p:nvSpPr>
          <p:cNvPr id="88" name="Content Placeholder 2"/>
          <p:cNvSpPr txBox="1">
            <a:spLocks/>
          </p:cNvSpPr>
          <p:nvPr/>
        </p:nvSpPr>
        <p:spPr bwMode="auto">
          <a:xfrm>
            <a:off x="5943600" y="3047999"/>
            <a:ext cx="5918200" cy="323056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100000"/>
              </a:lnSpc>
              <a:spcBef>
                <a:spcPct val="20000"/>
              </a:spcBef>
              <a:spcAft>
                <a:spcPct val="0"/>
              </a:spcAft>
              <a:buClr>
                <a:schemeClr val="accent2"/>
              </a:buClr>
              <a:buSzTx/>
              <a:buFont typeface="Wingdings" pitchFamily="2" charset="2"/>
              <a:buChar char="§"/>
              <a:tabLst/>
              <a:defRPr/>
            </a:pPr>
            <a:r>
              <a:rPr kumimoji="0" lang="en-US" sz="2400" b="0" i="0" u="none" strike="noStrike" kern="0" cap="none" spc="0" normalizeH="0" baseline="0" noProof="0" dirty="0">
                <a:ln>
                  <a:noFill/>
                </a:ln>
                <a:solidFill>
                  <a:schemeClr val="accent2"/>
                </a:solidFill>
                <a:effectLst/>
                <a:uLnTx/>
                <a:uFillTx/>
                <a:latin typeface="Calibri" pitchFamily="34" charset="0"/>
                <a:ea typeface="+mn-ea"/>
                <a:cs typeface="+mn-cs"/>
              </a:rPr>
              <a:t>Answer: </a:t>
            </a:r>
            <a:r>
              <a:rPr kumimoji="0" lang="en-US" sz="2400" b="0" i="0" u="none" strike="noStrike" kern="0" cap="none" spc="0" normalizeH="0" baseline="0" noProof="0" dirty="0" err="1">
                <a:ln>
                  <a:noFill/>
                </a:ln>
                <a:solidFill>
                  <a:schemeClr val="accent2"/>
                </a:solidFill>
                <a:effectLst/>
                <a:uLnTx/>
                <a:uFillTx/>
                <a:latin typeface="Calibri" pitchFamily="34" charset="0"/>
                <a:ea typeface="+mn-ea"/>
                <a:cs typeface="+mn-cs"/>
              </a:rPr>
              <a:t>Expectimax</a:t>
            </a:r>
            <a:r>
              <a:rPr kumimoji="0" lang="en-US" sz="2400" b="0" i="0" u="none" strike="noStrike" kern="0" cap="none" spc="0" normalizeH="0" baseline="0" noProof="0" dirty="0">
                <a:ln>
                  <a:noFill/>
                </a:ln>
                <a:solidFill>
                  <a:schemeClr val="accent2"/>
                </a:solidFill>
                <a:effectLst/>
                <a:uLnTx/>
                <a:uFillTx/>
                <a:latin typeface="Calibri" pitchFamily="34" charset="0"/>
                <a:ea typeface="+mn-ea"/>
                <a:cs typeface="+mn-cs"/>
              </a:rPr>
              <a:t>!</a:t>
            </a:r>
            <a:endParaRPr lang="en-US" sz="2400" kern="0" noProof="0" dirty="0">
              <a:solidFill>
                <a:schemeClr val="accent2"/>
              </a:solidFill>
              <a:latin typeface="Calibri" pitchFamily="34" charset="0"/>
            </a:endParaRPr>
          </a:p>
          <a:p>
            <a:pPr marL="800082" lvl="1" indent="-342882">
              <a:spcBef>
                <a:spcPct val="20000"/>
              </a:spcBef>
              <a:buFont typeface="Wingdings" pitchFamily="2" charset="2"/>
              <a:buChar char="§"/>
            </a:pPr>
            <a:r>
              <a:rPr lang="en-US" sz="2000" kern="0" noProof="0" dirty="0">
                <a:latin typeface="Calibri" pitchFamily="34" charset="0"/>
              </a:rPr>
              <a:t>To figure out EACH chance node’s probabilities, you have to run a simulation of your opponent</a:t>
            </a:r>
          </a:p>
          <a:p>
            <a:pPr marL="800082" lvl="1" indent="-342882">
              <a:spcBef>
                <a:spcPct val="20000"/>
              </a:spcBef>
              <a:buFont typeface="Wingdings" pitchFamily="2" charset="2"/>
              <a:buChar char="§"/>
            </a:pPr>
            <a:r>
              <a:rPr kumimoji="0" lang="en-US" sz="2000" b="0" i="0" u="none" strike="noStrike" kern="0" cap="none" spc="0" normalizeH="0" baseline="0" dirty="0">
                <a:ln>
                  <a:noFill/>
                </a:ln>
                <a:effectLst/>
                <a:uLnTx/>
                <a:uFillTx/>
                <a:latin typeface="Calibri" pitchFamily="34" charset="0"/>
                <a:ea typeface="+mn-ea"/>
                <a:cs typeface="+mn-cs"/>
              </a:rPr>
              <a:t>This</a:t>
            </a:r>
            <a:r>
              <a:rPr kumimoji="0" lang="en-US" sz="2000" b="0" i="0" u="none" strike="noStrike" kern="0" cap="none" spc="0" normalizeH="0" dirty="0">
                <a:ln>
                  <a:noFill/>
                </a:ln>
                <a:effectLst/>
                <a:uLnTx/>
                <a:uFillTx/>
                <a:latin typeface="Calibri" pitchFamily="34" charset="0"/>
                <a:ea typeface="+mn-ea"/>
                <a:cs typeface="+mn-cs"/>
              </a:rPr>
              <a:t> kind of thing gets very slow very quickly</a:t>
            </a:r>
          </a:p>
          <a:p>
            <a:pPr marL="800082" lvl="1" indent="-342882">
              <a:spcBef>
                <a:spcPct val="20000"/>
              </a:spcBef>
              <a:buFont typeface="Wingdings" pitchFamily="2" charset="2"/>
              <a:buChar char="§"/>
            </a:pPr>
            <a:r>
              <a:rPr lang="en-US" sz="2000" kern="0" dirty="0">
                <a:latin typeface="Calibri" pitchFamily="34" charset="0"/>
              </a:rPr>
              <a:t>Even worse if you have to simulate your opponent simulating you…</a:t>
            </a:r>
          </a:p>
          <a:p>
            <a:pPr marL="800082" lvl="1" indent="-342882">
              <a:spcBef>
                <a:spcPct val="20000"/>
              </a:spcBef>
              <a:buFont typeface="Wingdings" pitchFamily="2" charset="2"/>
              <a:buChar char="§"/>
            </a:pPr>
            <a:r>
              <a:rPr lang="en-US" sz="2000" kern="0" noProof="0" dirty="0">
                <a:latin typeface="Calibri" pitchFamily="34" charset="0"/>
              </a:rPr>
              <a:t>… except for </a:t>
            </a:r>
            <a:r>
              <a:rPr lang="en-US" sz="2000" kern="0" noProof="0" dirty="0" err="1">
                <a:latin typeface="Calibri" pitchFamily="34" charset="0"/>
              </a:rPr>
              <a:t>minimax</a:t>
            </a:r>
            <a:r>
              <a:rPr lang="en-US" sz="2000" kern="0" noProof="0" dirty="0">
                <a:latin typeface="Calibri" pitchFamily="34" charset="0"/>
              </a:rPr>
              <a:t>, which</a:t>
            </a:r>
            <a:r>
              <a:rPr lang="en-US" sz="2000" kern="0" dirty="0">
                <a:latin typeface="Calibri" pitchFamily="34" charset="0"/>
              </a:rPr>
              <a:t> has the nice property that it all collapses into one game tree</a:t>
            </a:r>
            <a:endParaRPr lang="en-US" sz="2000" kern="0" noProof="0" dirty="0">
              <a:latin typeface="Calibri" pitchFamily="34" charset="0"/>
            </a:endParaRPr>
          </a:p>
        </p:txBody>
      </p:sp>
      <p:grpSp>
        <p:nvGrpSpPr>
          <p:cNvPr id="95" name="Group 94"/>
          <p:cNvGrpSpPr/>
          <p:nvPr/>
        </p:nvGrpSpPr>
        <p:grpSpPr>
          <a:xfrm>
            <a:off x="3429000" y="3048000"/>
            <a:ext cx="2133600" cy="2286000"/>
            <a:chOff x="3429000" y="3048000"/>
            <a:chExt cx="2133600" cy="2286000"/>
          </a:xfrm>
        </p:grpSpPr>
        <p:sp>
          <p:nvSpPr>
            <p:cNvPr id="4" name="AutoShape 27"/>
            <p:cNvSpPr>
              <a:spLocks noChangeArrowheads="1"/>
            </p:cNvSpPr>
            <p:nvPr/>
          </p:nvSpPr>
          <p:spPr bwMode="auto">
            <a:xfrm>
              <a:off x="4364038" y="3048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5" name="AutoShape 28"/>
            <p:cNvCxnSpPr>
              <a:cxnSpLocks noChangeShapeType="1"/>
              <a:stCxn id="4" idx="3"/>
              <a:endCxn id="11" idx="0"/>
            </p:cNvCxnSpPr>
            <p:nvPr/>
          </p:nvCxnSpPr>
          <p:spPr bwMode="auto">
            <a:xfrm flipH="1">
              <a:off x="3935413" y="3276600"/>
              <a:ext cx="571500" cy="458788"/>
            </a:xfrm>
            <a:prstGeom prst="straightConnector1">
              <a:avLst/>
            </a:prstGeom>
            <a:noFill/>
            <a:ln w="9525">
              <a:solidFill>
                <a:schemeClr val="tx1"/>
              </a:solidFill>
              <a:round/>
              <a:headEnd/>
              <a:tailEnd type="triangle" w="med" len="med"/>
            </a:ln>
          </p:spPr>
        </p:cxnSp>
        <p:cxnSp>
          <p:nvCxnSpPr>
            <p:cNvPr id="6" name="AutoShape 29"/>
            <p:cNvCxnSpPr>
              <a:cxnSpLocks noChangeShapeType="1"/>
              <a:stCxn id="4" idx="3"/>
              <a:endCxn id="12" idx="0"/>
            </p:cNvCxnSpPr>
            <p:nvPr/>
          </p:nvCxnSpPr>
          <p:spPr bwMode="auto">
            <a:xfrm>
              <a:off x="4506913" y="3276600"/>
              <a:ext cx="573087" cy="458788"/>
            </a:xfrm>
            <a:prstGeom prst="straightConnector1">
              <a:avLst/>
            </a:prstGeom>
            <a:noFill/>
            <a:ln w="9525">
              <a:solidFill>
                <a:schemeClr val="tx1"/>
              </a:solidFill>
              <a:round/>
              <a:headEnd/>
              <a:tailEnd type="triangle" w="med" len="med"/>
            </a:ln>
          </p:spPr>
        </p:cxnSp>
        <p:cxnSp>
          <p:nvCxnSpPr>
            <p:cNvPr id="7" name="AutoShape 30"/>
            <p:cNvCxnSpPr>
              <a:cxnSpLocks noChangeShapeType="1"/>
              <a:stCxn id="11" idx="4"/>
              <a:endCxn id="18" idx="0"/>
            </p:cNvCxnSpPr>
            <p:nvPr/>
          </p:nvCxnSpPr>
          <p:spPr bwMode="auto">
            <a:xfrm flipH="1">
              <a:off x="3648075" y="4021138"/>
              <a:ext cx="286544" cy="550862"/>
            </a:xfrm>
            <a:prstGeom prst="straightConnector1">
              <a:avLst/>
            </a:prstGeom>
            <a:noFill/>
            <a:ln w="9525">
              <a:solidFill>
                <a:schemeClr val="tx1"/>
              </a:solidFill>
              <a:round/>
              <a:headEnd/>
              <a:tailEnd type="triangle" w="med" len="med"/>
            </a:ln>
          </p:spPr>
        </p:cxnSp>
        <p:cxnSp>
          <p:nvCxnSpPr>
            <p:cNvPr id="8" name="AutoShape 31"/>
            <p:cNvCxnSpPr>
              <a:cxnSpLocks noChangeShapeType="1"/>
              <a:stCxn id="11" idx="4"/>
              <a:endCxn id="21" idx="0"/>
            </p:cNvCxnSpPr>
            <p:nvPr/>
          </p:nvCxnSpPr>
          <p:spPr bwMode="auto">
            <a:xfrm>
              <a:off x="3934619" y="4021138"/>
              <a:ext cx="246856" cy="550862"/>
            </a:xfrm>
            <a:prstGeom prst="straightConnector1">
              <a:avLst/>
            </a:prstGeom>
            <a:noFill/>
            <a:ln w="9525">
              <a:solidFill>
                <a:schemeClr val="tx1"/>
              </a:solidFill>
              <a:round/>
              <a:headEnd/>
              <a:tailEnd type="triangle" w="med" len="med"/>
            </a:ln>
          </p:spPr>
        </p:cxnSp>
        <p:cxnSp>
          <p:nvCxnSpPr>
            <p:cNvPr id="9" name="AutoShape 32"/>
            <p:cNvCxnSpPr>
              <a:cxnSpLocks noChangeShapeType="1"/>
              <a:stCxn id="12" idx="4"/>
              <a:endCxn id="27" idx="0"/>
            </p:cNvCxnSpPr>
            <p:nvPr/>
          </p:nvCxnSpPr>
          <p:spPr bwMode="auto">
            <a:xfrm flipH="1">
              <a:off x="4810125" y="4021138"/>
              <a:ext cx="269875" cy="550862"/>
            </a:xfrm>
            <a:prstGeom prst="straightConnector1">
              <a:avLst/>
            </a:prstGeom>
            <a:noFill/>
            <a:ln w="9525">
              <a:solidFill>
                <a:schemeClr val="tx1"/>
              </a:solidFill>
              <a:round/>
              <a:headEnd/>
              <a:tailEnd type="triangle" w="med" len="med"/>
            </a:ln>
          </p:spPr>
        </p:cxnSp>
        <p:cxnSp>
          <p:nvCxnSpPr>
            <p:cNvPr id="10" name="AutoShape 33"/>
            <p:cNvCxnSpPr>
              <a:cxnSpLocks noChangeShapeType="1"/>
              <a:stCxn id="12" idx="4"/>
              <a:endCxn id="28" idx="0"/>
            </p:cNvCxnSpPr>
            <p:nvPr/>
          </p:nvCxnSpPr>
          <p:spPr bwMode="auto">
            <a:xfrm>
              <a:off x="5080000" y="4021138"/>
              <a:ext cx="263525" cy="550862"/>
            </a:xfrm>
            <a:prstGeom prst="straightConnector1">
              <a:avLst/>
            </a:prstGeom>
            <a:noFill/>
            <a:ln w="9525">
              <a:solidFill>
                <a:schemeClr val="tx1"/>
              </a:solidFill>
              <a:round/>
              <a:headEnd/>
              <a:tailEnd type="triangle" w="med" len="med"/>
            </a:ln>
          </p:spPr>
        </p:cxnSp>
        <p:sp>
          <p:nvSpPr>
            <p:cNvPr id="11" name="Oval 34"/>
            <p:cNvSpPr>
              <a:spLocks noChangeArrowheads="1"/>
            </p:cNvSpPr>
            <p:nvPr/>
          </p:nvSpPr>
          <p:spPr bwMode="auto">
            <a:xfrm>
              <a:off x="3790950" y="37353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2" name="Oval 35"/>
            <p:cNvSpPr>
              <a:spLocks noChangeArrowheads="1"/>
            </p:cNvSpPr>
            <p:nvPr/>
          </p:nvSpPr>
          <p:spPr bwMode="auto">
            <a:xfrm>
              <a:off x="4937125" y="37353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cxnSp>
          <p:nvCxnSpPr>
            <p:cNvPr id="16" name="AutoShape 43"/>
            <p:cNvCxnSpPr>
              <a:cxnSpLocks noChangeShapeType="1"/>
            </p:cNvCxnSpPr>
            <p:nvPr/>
          </p:nvCxnSpPr>
          <p:spPr bwMode="auto">
            <a:xfrm>
              <a:off x="3657600" y="4800600"/>
              <a:ext cx="228600" cy="533400"/>
            </a:xfrm>
            <a:prstGeom prst="straightConnector1">
              <a:avLst/>
            </a:prstGeom>
            <a:noFill/>
            <a:ln w="9525">
              <a:solidFill>
                <a:schemeClr val="tx1"/>
              </a:solidFill>
              <a:round/>
              <a:headEnd/>
              <a:tailEnd type="triangle" w="med" len="med"/>
            </a:ln>
          </p:spPr>
        </p:cxnSp>
        <p:sp>
          <p:nvSpPr>
            <p:cNvPr id="17" name="Line 44"/>
            <p:cNvSpPr>
              <a:spLocks noChangeShapeType="1"/>
            </p:cNvSpPr>
            <p:nvPr/>
          </p:nvSpPr>
          <p:spPr bwMode="auto">
            <a:xfrm flipH="1">
              <a:off x="3429000" y="4800600"/>
              <a:ext cx="228600" cy="533400"/>
            </a:xfrm>
            <a:prstGeom prst="line">
              <a:avLst/>
            </a:prstGeom>
            <a:noFill/>
            <a:ln w="9525">
              <a:solidFill>
                <a:schemeClr val="tx1"/>
              </a:solidFill>
              <a:round/>
              <a:headEnd/>
              <a:tailEnd type="triangle" w="med" len="med"/>
            </a:ln>
          </p:spPr>
          <p:txBody>
            <a:bodyPr/>
            <a:lstStyle/>
            <a:p>
              <a:endParaRPr lang="en-US"/>
            </a:p>
          </p:txBody>
        </p:sp>
        <p:sp>
          <p:nvSpPr>
            <p:cNvPr id="18" name="AutoShape 45"/>
            <p:cNvSpPr>
              <a:spLocks noChangeArrowheads="1"/>
            </p:cNvSpPr>
            <p:nvPr/>
          </p:nvSpPr>
          <p:spPr bwMode="auto">
            <a:xfrm>
              <a:off x="35052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1" name="AutoShape 45"/>
            <p:cNvSpPr>
              <a:spLocks noChangeArrowheads="1"/>
            </p:cNvSpPr>
            <p:nvPr/>
          </p:nvSpPr>
          <p:spPr bwMode="auto">
            <a:xfrm>
              <a:off x="40386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7" name="AutoShape 45"/>
            <p:cNvSpPr>
              <a:spLocks noChangeArrowheads="1"/>
            </p:cNvSpPr>
            <p:nvPr/>
          </p:nvSpPr>
          <p:spPr bwMode="auto">
            <a:xfrm>
              <a:off x="46672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8" name="AutoShape 45"/>
            <p:cNvSpPr>
              <a:spLocks noChangeArrowheads="1"/>
            </p:cNvSpPr>
            <p:nvPr/>
          </p:nvSpPr>
          <p:spPr bwMode="auto">
            <a:xfrm>
              <a:off x="52006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89" name="AutoShape 43"/>
            <p:cNvCxnSpPr>
              <a:cxnSpLocks noChangeShapeType="1"/>
            </p:cNvCxnSpPr>
            <p:nvPr/>
          </p:nvCxnSpPr>
          <p:spPr bwMode="auto">
            <a:xfrm>
              <a:off x="4191000" y="4800600"/>
              <a:ext cx="228600" cy="533400"/>
            </a:xfrm>
            <a:prstGeom prst="straightConnector1">
              <a:avLst/>
            </a:prstGeom>
            <a:noFill/>
            <a:ln w="9525">
              <a:solidFill>
                <a:schemeClr val="tx1"/>
              </a:solidFill>
              <a:round/>
              <a:headEnd/>
              <a:tailEnd type="triangle" w="med" len="med"/>
            </a:ln>
          </p:spPr>
        </p:cxnSp>
        <p:sp>
          <p:nvSpPr>
            <p:cNvPr id="90" name="Line 44"/>
            <p:cNvSpPr>
              <a:spLocks noChangeShapeType="1"/>
            </p:cNvSpPr>
            <p:nvPr/>
          </p:nvSpPr>
          <p:spPr bwMode="auto">
            <a:xfrm flipH="1">
              <a:off x="39624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1" name="AutoShape 43"/>
            <p:cNvCxnSpPr>
              <a:cxnSpLocks noChangeShapeType="1"/>
            </p:cNvCxnSpPr>
            <p:nvPr/>
          </p:nvCxnSpPr>
          <p:spPr bwMode="auto">
            <a:xfrm>
              <a:off x="4800600" y="4800600"/>
              <a:ext cx="228600" cy="533400"/>
            </a:xfrm>
            <a:prstGeom prst="straightConnector1">
              <a:avLst/>
            </a:prstGeom>
            <a:noFill/>
            <a:ln w="9525">
              <a:solidFill>
                <a:schemeClr val="tx1"/>
              </a:solidFill>
              <a:round/>
              <a:headEnd/>
              <a:tailEnd type="triangle" w="med" len="med"/>
            </a:ln>
          </p:spPr>
        </p:cxnSp>
        <p:sp>
          <p:nvSpPr>
            <p:cNvPr id="92" name="Line 44"/>
            <p:cNvSpPr>
              <a:spLocks noChangeShapeType="1"/>
            </p:cNvSpPr>
            <p:nvPr/>
          </p:nvSpPr>
          <p:spPr bwMode="auto">
            <a:xfrm flipH="1">
              <a:off x="45720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3" name="AutoShape 43"/>
            <p:cNvCxnSpPr>
              <a:cxnSpLocks noChangeShapeType="1"/>
            </p:cNvCxnSpPr>
            <p:nvPr/>
          </p:nvCxnSpPr>
          <p:spPr bwMode="auto">
            <a:xfrm>
              <a:off x="5334000" y="4800600"/>
              <a:ext cx="228600" cy="533400"/>
            </a:xfrm>
            <a:prstGeom prst="straightConnector1">
              <a:avLst/>
            </a:prstGeom>
            <a:noFill/>
            <a:ln w="9525">
              <a:solidFill>
                <a:schemeClr val="tx1"/>
              </a:solidFill>
              <a:round/>
              <a:headEnd/>
              <a:tailEnd type="triangle" w="med" len="med"/>
            </a:ln>
          </p:spPr>
        </p:cxnSp>
        <p:sp>
          <p:nvSpPr>
            <p:cNvPr id="94" name="Line 44"/>
            <p:cNvSpPr>
              <a:spLocks noChangeShapeType="1"/>
            </p:cNvSpPr>
            <p:nvPr/>
          </p:nvSpPr>
          <p:spPr bwMode="auto">
            <a:xfrm flipH="1">
              <a:off x="5105400" y="4800600"/>
              <a:ext cx="228600" cy="533400"/>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7471" y="1340652"/>
            <a:ext cx="8362412" cy="43874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Modeling Assumptions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 xmlns:a14="http://schemas.microsoft.com/office/drawing/2010/main">
                <a:solidFill>
                  <a:srgbClr val="FFFFFF"/>
                </a:solidFill>
              </a14:hiddenFill>
            </a:ext>
          </a:extLst>
        </p:spPr>
      </p:pic>
      <p:sp>
        <p:nvSpPr>
          <p:cNvPr id="9219" name="Rectangle 3"/>
          <p:cNvSpPr>
            <a:spLocks noGrp="1" noChangeArrowheads="1"/>
          </p:cNvSpPr>
          <p:nvPr>
            <p:ph idx="1"/>
          </p:nvPr>
        </p:nvSpPr>
        <p:spPr>
          <a:xfrm>
            <a:off x="406400" y="1397000"/>
            <a:ext cx="11379200" cy="5308599"/>
          </a:xfrm>
        </p:spPr>
        <p:txBody>
          <a:bodyPr>
            <a:normAutofit fontScale="92500" lnSpcReduction="20000"/>
          </a:bodyPr>
          <a:lstStyle/>
          <a:p>
            <a:pPr eaLnBrk="1" hangingPunct="1"/>
            <a:r>
              <a:rPr lang="en-US" sz="2800" dirty="0"/>
              <a:t>Many different kinds of games!</a:t>
            </a:r>
          </a:p>
          <a:p>
            <a:pPr lvl="1" eaLnBrk="1" hangingPunct="1"/>
            <a:r>
              <a:rPr lang="en-US" sz="2400" dirty="0"/>
              <a:t>How to categorize?</a:t>
            </a:r>
          </a:p>
          <a:p>
            <a:pPr eaLnBrk="1" hangingPunct="1"/>
            <a:r>
              <a:rPr lang="en-US" sz="2800" dirty="0"/>
              <a:t>Axes:</a:t>
            </a:r>
          </a:p>
          <a:p>
            <a:pPr lvl="1" eaLnBrk="1" hangingPunct="1"/>
            <a:r>
              <a:rPr lang="en-US" sz="2400" dirty="0"/>
              <a:t>Deterministic or stochastic?</a:t>
            </a:r>
            <a:br>
              <a:rPr lang="en-US" sz="2400" dirty="0"/>
            </a:br>
            <a:r>
              <a:rPr lang="en-US" sz="2400" dirty="0" err="1"/>
              <a:t>Deteministic</a:t>
            </a:r>
            <a:r>
              <a:rPr lang="en-US" sz="2400" dirty="0"/>
              <a:t> ex: Checkers, Chess</a:t>
            </a:r>
            <a:br>
              <a:rPr lang="en-US" sz="2400" dirty="0"/>
            </a:br>
            <a:r>
              <a:rPr lang="en-US" sz="2400" dirty="0" err="1"/>
              <a:t>Stocastic</a:t>
            </a:r>
            <a:r>
              <a:rPr lang="en-US" sz="2400" dirty="0"/>
              <a:t> ex: backgammon (throw a dice)</a:t>
            </a:r>
          </a:p>
          <a:p>
            <a:pPr lvl="1" eaLnBrk="1" hangingPunct="1"/>
            <a:r>
              <a:rPr lang="en-US" sz="2400" dirty="0"/>
              <a:t>One, two, or more players?</a:t>
            </a:r>
          </a:p>
          <a:p>
            <a:pPr lvl="1" eaLnBrk="1" hangingPunct="1"/>
            <a:r>
              <a:rPr lang="en-US" sz="2400" dirty="0"/>
              <a:t>Zero sum? (All playing against each other)</a:t>
            </a:r>
          </a:p>
          <a:p>
            <a:pPr lvl="1" eaLnBrk="1" hangingPunct="1"/>
            <a:r>
              <a:rPr lang="en-US" sz="2400" dirty="0"/>
              <a:t>Perfect information (can you see the state)?</a:t>
            </a:r>
            <a:br>
              <a:rPr lang="en-US" sz="2400" dirty="0"/>
            </a:br>
            <a:r>
              <a:rPr lang="en-US" sz="2400" dirty="0"/>
              <a:t>Do you know everything about the current situation of the game? Chess: Yes; Poker: No (don’t know other player’s cards.)</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 </a:t>
            </a:r>
          </a:p>
          <a:p>
            <a:pPr eaLnBrk="1" hangingPunct="1"/>
            <a:r>
              <a:rPr lang="en-US" sz="2800" dirty="0"/>
              <a:t>By considering an opponent that we don’t control</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3130" y="2369236"/>
            <a:ext cx="4710819" cy="371972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2275" y="2523872"/>
            <a:ext cx="4323969" cy="3226484"/>
          </a:xfrm>
          <a:prstGeom prst="rect">
            <a:avLst/>
          </a:prstGeom>
          <a:noFill/>
          <a:extLst>
            <a:ext uri="{909E8E84-426E-40dd-AFC4-6F175D3DCCD1}">
              <a14:hiddenFill xmlns:a14="http://schemas.microsoft.com/office/drawing/2010/main" xmlns="">
                <a:solidFill>
                  <a:srgbClr val="FFFFFF"/>
                </a:solidFill>
              </a14:hiddenFill>
            </a:ext>
          </a:extLst>
        </p:spPr>
      </p:pic>
      <p:sp>
        <p:nvSpPr>
          <p:cNvPr id="15362" name="Title 1"/>
          <p:cNvSpPr>
            <a:spLocks noGrp="1"/>
          </p:cNvSpPr>
          <p:nvPr>
            <p:ph type="title"/>
          </p:nvPr>
        </p:nvSpPr>
        <p:spPr/>
        <p:txBody>
          <a:bodyPr/>
          <a:lstStyle/>
          <a:p>
            <a:r>
              <a:rPr lang="en-US" dirty="0"/>
              <a:t>The Dangers of Optimism and Pessimism</a:t>
            </a:r>
          </a:p>
        </p:txBody>
      </p:sp>
      <p:sp>
        <p:nvSpPr>
          <p:cNvPr id="10" name="TextBox 9"/>
          <p:cNvSpPr txBox="1"/>
          <p:nvPr/>
        </p:nvSpPr>
        <p:spPr>
          <a:xfrm>
            <a:off x="838200" y="1394936"/>
            <a:ext cx="5105400" cy="738664"/>
          </a:xfrm>
          <a:prstGeom prst="rect">
            <a:avLst/>
          </a:prstGeom>
          <a:noFill/>
        </p:spPr>
        <p:txBody>
          <a:bodyPr wrap="square" rtlCol="0">
            <a:spAutoFit/>
          </a:bodyPr>
          <a:lstStyle/>
          <a:p>
            <a:pPr algn="ctr"/>
            <a:r>
              <a:rPr lang="en-US" sz="2400" dirty="0">
                <a:latin typeface="Calibri" pitchFamily="34" charset="0"/>
              </a:rPr>
              <a:t>Dangerous Optimism</a:t>
            </a:r>
          </a:p>
          <a:p>
            <a:pPr algn="ctr"/>
            <a:r>
              <a:rPr lang="en-US" dirty="0">
                <a:latin typeface="Calibri" pitchFamily="34" charset="0"/>
              </a:rPr>
              <a:t>Assuming chance when the world is adversarial</a:t>
            </a:r>
          </a:p>
        </p:txBody>
      </p:sp>
      <p:sp>
        <p:nvSpPr>
          <p:cNvPr id="11" name="TextBox 10"/>
          <p:cNvSpPr txBox="1"/>
          <p:nvPr/>
        </p:nvSpPr>
        <p:spPr>
          <a:xfrm>
            <a:off x="6248400" y="1394936"/>
            <a:ext cx="5105400" cy="738664"/>
          </a:xfrm>
          <a:prstGeom prst="rect">
            <a:avLst/>
          </a:prstGeom>
          <a:noFill/>
        </p:spPr>
        <p:txBody>
          <a:bodyPr wrap="square" rtlCol="0">
            <a:spAutoFit/>
          </a:bodyPr>
          <a:lstStyle/>
          <a:p>
            <a:pPr algn="ctr"/>
            <a:r>
              <a:rPr lang="en-US" sz="2400" dirty="0">
                <a:latin typeface="Calibri" pitchFamily="34" charset="0"/>
              </a:rPr>
              <a:t>Dangerous Pessimism</a:t>
            </a:r>
          </a:p>
          <a:p>
            <a:pPr algn="ctr"/>
            <a:r>
              <a:rPr lang="en-US" dirty="0">
                <a:latin typeface="Calibri" pitchFamily="34" charset="0"/>
              </a:rPr>
              <a:t>Assuming the worst case when it’s not likely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Assumptions vs. Reality</a:t>
            </a:r>
          </a:p>
        </p:txBody>
      </p:sp>
      <p:pic>
        <p:nvPicPr>
          <p:cNvPr id="15363" name="Picture 2" descr="\\.host\Shared Folders\Shared with PC\images\min-vs-exp-2.png"/>
          <p:cNvPicPr>
            <a:picLocks noChangeAspect="1" noChangeArrowheads="1"/>
          </p:cNvPicPr>
          <p:nvPr/>
        </p:nvPicPr>
        <p:blipFill>
          <a:blip r:embed="rId3" cstate="print"/>
          <a:srcRect/>
          <a:stretch>
            <a:fillRect/>
          </a:stretch>
        </p:blipFill>
        <p:spPr bwMode="auto">
          <a:xfrm>
            <a:off x="1143000" y="1752600"/>
            <a:ext cx="3289300" cy="3340100"/>
          </a:xfrm>
          <a:prstGeom prst="rect">
            <a:avLst/>
          </a:prstGeom>
          <a:noFill/>
          <a:ln w="9525">
            <a:noFill/>
            <a:miter lim="800000"/>
            <a:headEnd/>
            <a:tailEnd/>
          </a:ln>
        </p:spPr>
      </p:pic>
      <p:graphicFrame>
        <p:nvGraphicFramePr>
          <p:cNvPr id="5" name="Table 4"/>
          <p:cNvGraphicFramePr>
            <a:graphicFrameLocks noGrp="1"/>
          </p:cNvGraphicFramePr>
          <p:nvPr/>
        </p:nvGraphicFramePr>
        <p:xfrm>
          <a:off x="5791200" y="1905000"/>
          <a:ext cx="5715000" cy="309880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38200">
                <a:tc>
                  <a:txBody>
                    <a:bodyPr/>
                    <a:lstStyle/>
                    <a:p>
                      <a:pPr algn="ctr"/>
                      <a:endParaRPr lang="en-US" dirty="0">
                        <a:latin typeface="Calibri"/>
                        <a:cs typeface="Calibri"/>
                      </a:endParaRPr>
                    </a:p>
                  </a:txBody>
                  <a:tcPr anchor="ctr">
                    <a:solidFill>
                      <a:schemeClr val="bg1"/>
                    </a:solidFill>
                  </a:tcPr>
                </a:tc>
                <a:tc>
                  <a:txBody>
                    <a:bodyPr/>
                    <a:lstStyle/>
                    <a:p>
                      <a:pPr algn="ctr"/>
                      <a:r>
                        <a:rPr lang="en-US" b="0" dirty="0">
                          <a:solidFill>
                            <a:schemeClr val="tx1"/>
                          </a:solidFill>
                          <a:latin typeface="Calibri"/>
                          <a:cs typeface="Calibri"/>
                        </a:rPr>
                        <a:t>Adversarial </a:t>
                      </a:r>
                      <a:r>
                        <a:rPr lang="en-US" b="0" baseline="0" dirty="0">
                          <a:solidFill>
                            <a:schemeClr val="tx1"/>
                          </a:solidFill>
                          <a:latin typeface="Calibri"/>
                          <a:cs typeface="Calibri"/>
                        </a:rPr>
                        <a:t>Ghost</a:t>
                      </a:r>
                      <a:endParaRPr lang="en-US" b="0" dirty="0">
                        <a:solidFill>
                          <a:schemeClr val="tx1"/>
                        </a:solidFill>
                        <a:latin typeface="Calibri"/>
                        <a:cs typeface="Calibri"/>
                      </a:endParaRPr>
                    </a:p>
                  </a:txBody>
                  <a:tcPr anchor="ctr">
                    <a:solidFill>
                      <a:srgbClr val="FFCCFF"/>
                    </a:solidFill>
                  </a:tcPr>
                </a:tc>
                <a:tc>
                  <a:txBody>
                    <a:bodyPr/>
                    <a:lstStyle/>
                    <a:p>
                      <a:pPr algn="ctr"/>
                      <a:r>
                        <a:rPr lang="en-US" b="0" dirty="0">
                          <a:solidFill>
                            <a:schemeClr val="tx1"/>
                          </a:solidFill>
                          <a:latin typeface="Calibri"/>
                          <a:cs typeface="Calibri"/>
                        </a:rPr>
                        <a:t>Random</a:t>
                      </a:r>
                      <a:r>
                        <a:rPr lang="en-US" b="0" baseline="0" dirty="0">
                          <a:solidFill>
                            <a:schemeClr val="tx1"/>
                          </a:solidFill>
                          <a:latin typeface="Calibri"/>
                          <a:cs typeface="Calibri"/>
                        </a:rPr>
                        <a:t> Ghost</a:t>
                      </a:r>
                      <a:endParaRPr lang="en-US" b="0" dirty="0">
                        <a:solidFill>
                          <a:schemeClr val="tx1"/>
                        </a:solidFill>
                        <a:latin typeface="Calibri"/>
                        <a:cs typeface="Calibri"/>
                      </a:endParaRPr>
                    </a:p>
                  </a:txBody>
                  <a:tcPr anchor="ctr">
                    <a:solidFill>
                      <a:srgbClr val="FFCCFF"/>
                    </a:solidFill>
                  </a:tcPr>
                </a:tc>
                <a:extLst>
                  <a:ext uri="{0D108BD9-81ED-4DB2-BD59-A6C34878D82A}">
                    <a16:rowId xmlns:a16="http://schemas.microsoft.com/office/drawing/2014/main" val="10000"/>
                  </a:ext>
                </a:extLst>
              </a:tr>
              <a:tr h="1143000">
                <a:tc>
                  <a:txBody>
                    <a:bodyPr/>
                    <a:lstStyle/>
                    <a:p>
                      <a:pPr algn="ctr"/>
                      <a:r>
                        <a:rPr lang="en-US" dirty="0" err="1">
                          <a:latin typeface="Calibri"/>
                          <a:cs typeface="Calibri"/>
                        </a:rPr>
                        <a:t>Minimax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483</a:t>
                      </a:r>
                      <a:endParaRPr lang="en-US" dirty="0">
                        <a:latin typeface="Calibri"/>
                        <a:cs typeface="Calibri"/>
                      </a:endParaRPr>
                    </a:p>
                  </a:txBody>
                  <a:tcPr anchor="ctr">
                    <a:solidFill>
                      <a:schemeClr val="bg2">
                        <a:lumMod val="20000"/>
                        <a:lumOff val="8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493</a:t>
                      </a:r>
                      <a:endParaRPr lang="en-US" dirty="0">
                        <a:latin typeface="Calibri"/>
                        <a:cs typeface="Calibri"/>
                      </a:endParaRPr>
                    </a:p>
                  </a:txBody>
                  <a:tcPr anchor="ctr">
                    <a:solidFill>
                      <a:schemeClr val="bg2">
                        <a:lumMod val="40000"/>
                        <a:lumOff val="60000"/>
                      </a:schemeClr>
                    </a:solidFill>
                  </a:tcPr>
                </a:tc>
                <a:extLst>
                  <a:ext uri="{0D108BD9-81ED-4DB2-BD59-A6C34878D82A}">
                    <a16:rowId xmlns:a16="http://schemas.microsoft.com/office/drawing/2014/main" val="10001"/>
                  </a:ext>
                </a:extLst>
              </a:tr>
              <a:tr h="1117600">
                <a:tc>
                  <a:txBody>
                    <a:bodyPr/>
                    <a:lstStyle/>
                    <a:p>
                      <a:pPr algn="ctr"/>
                      <a:r>
                        <a:rPr lang="en-US" dirty="0" err="1">
                          <a:latin typeface="Calibri"/>
                          <a:cs typeface="Calibri"/>
                        </a:rPr>
                        <a:t>Expectimax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1/5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-303</a:t>
                      </a:r>
                      <a:endParaRPr lang="en-US" dirty="0">
                        <a:latin typeface="Calibri"/>
                        <a:cs typeface="Calibri"/>
                      </a:endParaRPr>
                    </a:p>
                  </a:txBody>
                  <a:tcPr anchor="ctr">
                    <a:solidFill>
                      <a:schemeClr val="bg2">
                        <a:lumMod val="40000"/>
                        <a:lumOff val="6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503</a:t>
                      </a:r>
                      <a:endParaRPr lang="en-US" dirty="0">
                        <a:latin typeface="Calibri"/>
                        <a:cs typeface="Calibri"/>
                      </a:endParaRPr>
                    </a:p>
                  </a:txBody>
                  <a:tcPr anchor="ctr">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5382" name="TextBox 5"/>
          <p:cNvSpPr txBox="1">
            <a:spLocks noChangeArrowheads="1"/>
          </p:cNvSpPr>
          <p:nvPr/>
        </p:nvSpPr>
        <p:spPr bwMode="auto">
          <a:xfrm>
            <a:off x="8107411" y="6488668"/>
            <a:ext cx="4056068" cy="369332"/>
          </a:xfrm>
          <a:prstGeom prst="rect">
            <a:avLst/>
          </a:prstGeom>
          <a:noFill/>
          <a:ln w="9525">
            <a:noFill/>
            <a:miter lim="800000"/>
            <a:headEnd/>
            <a:tailEnd/>
          </a:ln>
        </p:spPr>
        <p:txBody>
          <a:bodyPr wrap="none">
            <a:spAutoFit/>
          </a:bodyPr>
          <a:lstStyle/>
          <a:p>
            <a:pPr algn="r"/>
            <a:r>
              <a:rPr lang="en-US" dirty="0">
                <a:solidFill>
                  <a:srgbClr val="C00000"/>
                </a:solidFill>
                <a:latin typeface="Calibri" pitchFamily="34" charset="0"/>
              </a:rPr>
              <a:t>[Demos: world assumptions (L7D3,4,5,6)]</a:t>
            </a:r>
          </a:p>
        </p:txBody>
      </p:sp>
      <p:sp>
        <p:nvSpPr>
          <p:cNvPr id="15383" name="TextBox 6"/>
          <p:cNvSpPr txBox="1">
            <a:spLocks noChangeArrowheads="1"/>
          </p:cNvSpPr>
          <p:nvPr/>
        </p:nvSpPr>
        <p:spPr bwMode="auto">
          <a:xfrm>
            <a:off x="8545068" y="5105400"/>
            <a:ext cx="2961132" cy="369332"/>
          </a:xfrm>
          <a:prstGeom prst="rect">
            <a:avLst/>
          </a:prstGeom>
          <a:noFill/>
          <a:ln w="9525">
            <a:noFill/>
            <a:miter lim="800000"/>
            <a:headEnd/>
            <a:tailEnd/>
          </a:ln>
        </p:spPr>
        <p:txBody>
          <a:bodyPr wrap="none">
            <a:spAutoFit/>
          </a:bodyPr>
          <a:lstStyle/>
          <a:p>
            <a:r>
              <a:rPr lang="en-US" dirty="0">
                <a:latin typeface="Calibri" pitchFamily="34" charset="0"/>
              </a:rPr>
              <a:t>Results from playing 5 games</a:t>
            </a:r>
          </a:p>
        </p:txBody>
      </p:sp>
      <p:sp>
        <p:nvSpPr>
          <p:cNvPr id="15384" name="TextBox 7"/>
          <p:cNvSpPr txBox="1">
            <a:spLocks noChangeArrowheads="1"/>
          </p:cNvSpPr>
          <p:nvPr/>
        </p:nvSpPr>
        <p:spPr bwMode="auto">
          <a:xfrm>
            <a:off x="1066800" y="6059269"/>
            <a:ext cx="6720045" cy="646331"/>
          </a:xfrm>
          <a:prstGeom prst="rect">
            <a:avLst/>
          </a:prstGeom>
          <a:noFill/>
          <a:ln w="9525">
            <a:noFill/>
            <a:miter lim="800000"/>
            <a:headEnd/>
            <a:tailEnd/>
          </a:ln>
        </p:spPr>
        <p:txBody>
          <a:bodyPr wrap="none">
            <a:spAutoFit/>
          </a:bodyPr>
          <a:lstStyle/>
          <a:p>
            <a:r>
              <a:rPr lang="en-US" dirty="0" err="1">
                <a:latin typeface="Calibri" pitchFamily="34" charset="0"/>
              </a:rPr>
              <a:t>Pacman</a:t>
            </a:r>
            <a:r>
              <a:rPr lang="en-US" dirty="0">
                <a:latin typeface="Calibri" pitchFamily="34" charset="0"/>
              </a:rPr>
              <a:t> used depth 4 search with an </a:t>
            </a:r>
            <a:r>
              <a:rPr lang="en-US" dirty="0" err="1">
                <a:latin typeface="Calibri" pitchFamily="34" charset="0"/>
              </a:rPr>
              <a:t>eval</a:t>
            </a:r>
            <a:r>
              <a:rPr lang="en-US" dirty="0">
                <a:latin typeface="Calibri" pitchFamily="34" charset="0"/>
              </a:rPr>
              <a:t> function that avoids trouble</a:t>
            </a:r>
            <a:br>
              <a:rPr lang="en-US" dirty="0">
                <a:latin typeface="Calibri" pitchFamily="34" charset="0"/>
              </a:rPr>
            </a:br>
            <a:r>
              <a:rPr lang="en-US" dirty="0">
                <a:latin typeface="Calibri" pitchFamily="34" charset="0"/>
              </a:rPr>
              <a:t>Ghost used depth 2 search with an </a:t>
            </a:r>
            <a:r>
              <a:rPr lang="en-US" dirty="0" err="1">
                <a:latin typeface="Calibri" pitchFamily="34" charset="0"/>
              </a:rPr>
              <a:t>eval</a:t>
            </a:r>
            <a:r>
              <a:rPr lang="en-US" dirty="0">
                <a:latin typeface="Calibri" pitchFamily="34" charset="0"/>
              </a:rPr>
              <a:t> function that seeks </a:t>
            </a:r>
            <a:r>
              <a:rPr lang="en-US" dirty="0" err="1">
                <a:latin typeface="Calibri" pitchFamily="34" charset="0"/>
              </a:rPr>
              <a:t>Pacman</a:t>
            </a:r>
            <a:endParaRPr lang="en-US" dirty="0">
              <a:latin typeface="Calibri" pitchFamily="34" charset="0"/>
            </a:endParaRPr>
          </a:p>
        </p:txBody>
      </p:sp>
      <p:sp>
        <p:nvSpPr>
          <p:cNvPr id="3" name="Rectangle 2"/>
          <p:cNvSpPr/>
          <p:nvPr/>
        </p:nvSpPr>
        <p:spPr>
          <a:xfrm>
            <a:off x="7620000" y="2971800"/>
            <a:ext cx="1524000" cy="762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677400" y="4114800"/>
            <a:ext cx="1600200" cy="762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677400" y="2895600"/>
            <a:ext cx="1600200" cy="8382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43800" y="4038600"/>
            <a:ext cx="1676400" cy="8382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Assumptions vs. Reality</a:t>
            </a:r>
          </a:p>
        </p:txBody>
      </p:sp>
      <p:pic>
        <p:nvPicPr>
          <p:cNvPr id="15363" name="Picture 2" descr="\\.host\Shared Folders\Shared with PC\images\min-vs-exp-2.png"/>
          <p:cNvPicPr>
            <a:picLocks noChangeAspect="1" noChangeArrowheads="1"/>
          </p:cNvPicPr>
          <p:nvPr/>
        </p:nvPicPr>
        <p:blipFill>
          <a:blip r:embed="rId3" cstate="print"/>
          <a:srcRect/>
          <a:stretch>
            <a:fillRect/>
          </a:stretch>
        </p:blipFill>
        <p:spPr bwMode="auto">
          <a:xfrm>
            <a:off x="1143000" y="1752600"/>
            <a:ext cx="3289300" cy="3340100"/>
          </a:xfrm>
          <a:prstGeom prst="rect">
            <a:avLst/>
          </a:prstGeom>
          <a:noFill/>
          <a:ln w="9525">
            <a:noFill/>
            <a:miter lim="800000"/>
            <a:headEnd/>
            <a:tailEnd/>
          </a:ln>
        </p:spPr>
      </p:pic>
      <p:graphicFrame>
        <p:nvGraphicFramePr>
          <p:cNvPr id="5" name="Table 4"/>
          <p:cNvGraphicFramePr>
            <a:graphicFrameLocks noGrp="1"/>
          </p:cNvGraphicFramePr>
          <p:nvPr/>
        </p:nvGraphicFramePr>
        <p:xfrm>
          <a:off x="5791200" y="1905000"/>
          <a:ext cx="5715000" cy="309880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38200">
                <a:tc>
                  <a:txBody>
                    <a:bodyPr/>
                    <a:lstStyle/>
                    <a:p>
                      <a:pPr algn="ctr"/>
                      <a:endParaRPr lang="en-US" dirty="0">
                        <a:latin typeface="Calibri"/>
                        <a:cs typeface="Calibri"/>
                      </a:endParaRPr>
                    </a:p>
                  </a:txBody>
                  <a:tcPr anchor="ctr">
                    <a:solidFill>
                      <a:schemeClr val="bg1"/>
                    </a:solidFill>
                  </a:tcPr>
                </a:tc>
                <a:tc>
                  <a:txBody>
                    <a:bodyPr/>
                    <a:lstStyle/>
                    <a:p>
                      <a:pPr algn="ctr"/>
                      <a:r>
                        <a:rPr lang="en-US" b="0" dirty="0">
                          <a:solidFill>
                            <a:schemeClr val="tx1"/>
                          </a:solidFill>
                          <a:latin typeface="Calibri"/>
                          <a:cs typeface="Calibri"/>
                        </a:rPr>
                        <a:t>Adversarial </a:t>
                      </a:r>
                      <a:r>
                        <a:rPr lang="en-US" b="0" baseline="0" dirty="0">
                          <a:solidFill>
                            <a:schemeClr val="tx1"/>
                          </a:solidFill>
                          <a:latin typeface="Calibri"/>
                          <a:cs typeface="Calibri"/>
                        </a:rPr>
                        <a:t>Ghost</a:t>
                      </a:r>
                      <a:endParaRPr lang="en-US" b="0" dirty="0">
                        <a:solidFill>
                          <a:schemeClr val="tx1"/>
                        </a:solidFill>
                        <a:latin typeface="Calibri"/>
                        <a:cs typeface="Calibri"/>
                      </a:endParaRPr>
                    </a:p>
                  </a:txBody>
                  <a:tcPr anchor="ctr">
                    <a:solidFill>
                      <a:srgbClr val="FFCCFF"/>
                    </a:solidFill>
                  </a:tcPr>
                </a:tc>
                <a:tc>
                  <a:txBody>
                    <a:bodyPr/>
                    <a:lstStyle/>
                    <a:p>
                      <a:pPr algn="ctr"/>
                      <a:r>
                        <a:rPr lang="en-US" b="0" dirty="0">
                          <a:solidFill>
                            <a:schemeClr val="tx1"/>
                          </a:solidFill>
                          <a:latin typeface="Calibri"/>
                          <a:cs typeface="Calibri"/>
                        </a:rPr>
                        <a:t>Random</a:t>
                      </a:r>
                      <a:r>
                        <a:rPr lang="en-US" b="0" baseline="0" dirty="0">
                          <a:solidFill>
                            <a:schemeClr val="tx1"/>
                          </a:solidFill>
                          <a:latin typeface="Calibri"/>
                          <a:cs typeface="Calibri"/>
                        </a:rPr>
                        <a:t> Ghost</a:t>
                      </a:r>
                      <a:endParaRPr lang="en-US" b="0" dirty="0">
                        <a:solidFill>
                          <a:schemeClr val="tx1"/>
                        </a:solidFill>
                        <a:latin typeface="Calibri"/>
                        <a:cs typeface="Calibri"/>
                      </a:endParaRPr>
                    </a:p>
                  </a:txBody>
                  <a:tcPr anchor="ctr">
                    <a:solidFill>
                      <a:srgbClr val="FFCCFF"/>
                    </a:solidFill>
                  </a:tcPr>
                </a:tc>
                <a:extLst>
                  <a:ext uri="{0D108BD9-81ED-4DB2-BD59-A6C34878D82A}">
                    <a16:rowId xmlns:a16="http://schemas.microsoft.com/office/drawing/2014/main" val="10000"/>
                  </a:ext>
                </a:extLst>
              </a:tr>
              <a:tr h="1143000">
                <a:tc>
                  <a:txBody>
                    <a:bodyPr/>
                    <a:lstStyle/>
                    <a:p>
                      <a:pPr algn="ctr"/>
                      <a:r>
                        <a:rPr lang="en-US" dirty="0" err="1">
                          <a:latin typeface="Calibri"/>
                          <a:cs typeface="Calibri"/>
                        </a:rPr>
                        <a:t>Minimax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483</a:t>
                      </a:r>
                      <a:endParaRPr lang="en-US" dirty="0">
                        <a:latin typeface="Calibri"/>
                        <a:cs typeface="Calibri"/>
                      </a:endParaRPr>
                    </a:p>
                  </a:txBody>
                  <a:tcPr anchor="ctr">
                    <a:solidFill>
                      <a:schemeClr val="bg2">
                        <a:lumMod val="20000"/>
                        <a:lumOff val="8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493</a:t>
                      </a:r>
                      <a:endParaRPr lang="en-US" dirty="0">
                        <a:latin typeface="Calibri"/>
                        <a:cs typeface="Calibri"/>
                      </a:endParaRPr>
                    </a:p>
                  </a:txBody>
                  <a:tcPr anchor="ctr">
                    <a:solidFill>
                      <a:schemeClr val="bg2">
                        <a:lumMod val="40000"/>
                        <a:lumOff val="60000"/>
                      </a:schemeClr>
                    </a:solidFill>
                  </a:tcPr>
                </a:tc>
                <a:extLst>
                  <a:ext uri="{0D108BD9-81ED-4DB2-BD59-A6C34878D82A}">
                    <a16:rowId xmlns:a16="http://schemas.microsoft.com/office/drawing/2014/main" val="10001"/>
                  </a:ext>
                </a:extLst>
              </a:tr>
              <a:tr h="1117600">
                <a:tc>
                  <a:txBody>
                    <a:bodyPr/>
                    <a:lstStyle/>
                    <a:p>
                      <a:pPr algn="ctr"/>
                      <a:r>
                        <a:rPr lang="en-US" dirty="0" err="1">
                          <a:latin typeface="Calibri"/>
                          <a:cs typeface="Calibri"/>
                        </a:rPr>
                        <a:t>Expectimax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1/5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-303</a:t>
                      </a:r>
                      <a:endParaRPr lang="en-US" dirty="0">
                        <a:latin typeface="Calibri"/>
                        <a:cs typeface="Calibri"/>
                      </a:endParaRPr>
                    </a:p>
                  </a:txBody>
                  <a:tcPr anchor="ctr">
                    <a:solidFill>
                      <a:schemeClr val="bg2">
                        <a:lumMod val="40000"/>
                        <a:lumOff val="6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503</a:t>
                      </a:r>
                      <a:endParaRPr lang="en-US" dirty="0">
                        <a:latin typeface="Calibri"/>
                        <a:cs typeface="Calibri"/>
                      </a:endParaRPr>
                    </a:p>
                  </a:txBody>
                  <a:tcPr anchor="ctr">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5382" name="TextBox 5"/>
          <p:cNvSpPr txBox="1">
            <a:spLocks noChangeArrowheads="1"/>
          </p:cNvSpPr>
          <p:nvPr/>
        </p:nvSpPr>
        <p:spPr bwMode="auto">
          <a:xfrm>
            <a:off x="8107411" y="6488668"/>
            <a:ext cx="4056068" cy="369332"/>
          </a:xfrm>
          <a:prstGeom prst="rect">
            <a:avLst/>
          </a:prstGeom>
          <a:noFill/>
          <a:ln w="9525">
            <a:noFill/>
            <a:miter lim="800000"/>
            <a:headEnd/>
            <a:tailEnd/>
          </a:ln>
        </p:spPr>
        <p:txBody>
          <a:bodyPr wrap="none">
            <a:spAutoFit/>
          </a:bodyPr>
          <a:lstStyle/>
          <a:p>
            <a:pPr algn="r"/>
            <a:r>
              <a:rPr lang="en-US" dirty="0">
                <a:solidFill>
                  <a:srgbClr val="C00000"/>
                </a:solidFill>
                <a:latin typeface="Calibri" pitchFamily="34" charset="0"/>
              </a:rPr>
              <a:t>[Demos: world assumptions (L7D3,4,5,6)]</a:t>
            </a:r>
          </a:p>
        </p:txBody>
      </p:sp>
      <p:sp>
        <p:nvSpPr>
          <p:cNvPr id="15383" name="TextBox 6"/>
          <p:cNvSpPr txBox="1">
            <a:spLocks noChangeArrowheads="1"/>
          </p:cNvSpPr>
          <p:nvPr/>
        </p:nvSpPr>
        <p:spPr bwMode="auto">
          <a:xfrm>
            <a:off x="8545068" y="5105400"/>
            <a:ext cx="2961132" cy="369332"/>
          </a:xfrm>
          <a:prstGeom prst="rect">
            <a:avLst/>
          </a:prstGeom>
          <a:noFill/>
          <a:ln w="9525">
            <a:noFill/>
            <a:miter lim="800000"/>
            <a:headEnd/>
            <a:tailEnd/>
          </a:ln>
        </p:spPr>
        <p:txBody>
          <a:bodyPr wrap="none">
            <a:spAutoFit/>
          </a:bodyPr>
          <a:lstStyle/>
          <a:p>
            <a:r>
              <a:rPr lang="en-US" dirty="0">
                <a:latin typeface="Calibri" pitchFamily="34" charset="0"/>
              </a:rPr>
              <a:t>Results from playing 5 games</a:t>
            </a:r>
          </a:p>
        </p:txBody>
      </p:sp>
      <p:sp>
        <p:nvSpPr>
          <p:cNvPr id="15384" name="TextBox 7"/>
          <p:cNvSpPr txBox="1">
            <a:spLocks noChangeArrowheads="1"/>
          </p:cNvSpPr>
          <p:nvPr/>
        </p:nvSpPr>
        <p:spPr bwMode="auto">
          <a:xfrm>
            <a:off x="1066800" y="6059269"/>
            <a:ext cx="6720045" cy="646331"/>
          </a:xfrm>
          <a:prstGeom prst="rect">
            <a:avLst/>
          </a:prstGeom>
          <a:noFill/>
          <a:ln w="9525">
            <a:noFill/>
            <a:miter lim="800000"/>
            <a:headEnd/>
            <a:tailEnd/>
          </a:ln>
        </p:spPr>
        <p:txBody>
          <a:bodyPr wrap="none">
            <a:spAutoFit/>
          </a:bodyPr>
          <a:lstStyle/>
          <a:p>
            <a:r>
              <a:rPr lang="en-US" dirty="0" err="1">
                <a:latin typeface="Calibri" pitchFamily="34" charset="0"/>
              </a:rPr>
              <a:t>Pacman</a:t>
            </a:r>
            <a:r>
              <a:rPr lang="en-US" dirty="0">
                <a:latin typeface="Calibri" pitchFamily="34" charset="0"/>
              </a:rPr>
              <a:t> used depth 4 search with an </a:t>
            </a:r>
            <a:r>
              <a:rPr lang="en-US" dirty="0" err="1">
                <a:latin typeface="Calibri" pitchFamily="34" charset="0"/>
              </a:rPr>
              <a:t>eval</a:t>
            </a:r>
            <a:r>
              <a:rPr lang="en-US" dirty="0">
                <a:latin typeface="Calibri" pitchFamily="34" charset="0"/>
              </a:rPr>
              <a:t> function that avoids trouble</a:t>
            </a:r>
            <a:br>
              <a:rPr lang="en-US" dirty="0">
                <a:latin typeface="Calibri" pitchFamily="34" charset="0"/>
              </a:rPr>
            </a:br>
            <a:r>
              <a:rPr lang="en-US" dirty="0">
                <a:latin typeface="Calibri" pitchFamily="34" charset="0"/>
              </a:rPr>
              <a:t>Ghost used depth 2 search with an </a:t>
            </a:r>
            <a:r>
              <a:rPr lang="en-US" dirty="0" err="1">
                <a:latin typeface="Calibri" pitchFamily="34" charset="0"/>
              </a:rPr>
              <a:t>eval</a:t>
            </a:r>
            <a:r>
              <a:rPr lang="en-US" dirty="0">
                <a:latin typeface="Calibri" pitchFamily="34" charset="0"/>
              </a:rPr>
              <a:t> function that seeks </a:t>
            </a:r>
            <a:r>
              <a:rPr lang="en-US" dirty="0" err="1">
                <a:latin typeface="Calibri" pitchFamily="34" charset="0"/>
              </a:rPr>
              <a:t>Pacman</a:t>
            </a:r>
            <a:endParaRPr lang="en-US" dirty="0">
              <a:latin typeface="Calibri" pitchFamily="34" charset="0"/>
            </a:endParaRPr>
          </a:p>
        </p:txBody>
      </p:sp>
    </p:spTree>
    <p:extLst>
      <p:ext uri="{BB962C8B-B14F-4D97-AF65-F5344CB8AC3E}">
        <p14:creationId xmlns:p14="http://schemas.microsoft.com/office/powerpoint/2010/main" val="1125228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Random Ghost – </a:t>
            </a:r>
            <a:r>
              <a:rPr lang="en-US" sz="3600" dirty="0" err="1"/>
              <a:t>Expectimax</a:t>
            </a:r>
            <a:r>
              <a:rPr lang="en-US" sz="3600" dirty="0"/>
              <a:t> </a:t>
            </a:r>
            <a:r>
              <a:rPr lang="en-US" sz="3600" dirty="0" err="1"/>
              <a:t>Pacman</a:t>
            </a:r>
            <a:endParaRPr lang="en-US" sz="3600" dirty="0"/>
          </a:p>
        </p:txBody>
      </p:sp>
      <p:pic>
        <p:nvPicPr>
          <p:cNvPr id="4" name="World Assumptions -- Random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1"/>
            <a:ext cx="8290559" cy="5181600"/>
          </a:xfrm>
          <a:prstGeom prst="rect">
            <a:avLst/>
          </a:prstGeom>
        </p:spPr>
      </p:pic>
    </p:spTree>
    <p:extLst>
      <p:ext uri="{BB962C8B-B14F-4D97-AF65-F5344CB8AC3E}">
        <p14:creationId xmlns:p14="http://schemas.microsoft.com/office/powerpoint/2010/main" val="3023720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Adversarial Ghost – </a:t>
            </a:r>
            <a:r>
              <a:rPr lang="en-US" sz="3600" dirty="0" err="1"/>
              <a:t>Minimax</a:t>
            </a:r>
            <a:r>
              <a:rPr lang="en-US" sz="3600" dirty="0"/>
              <a:t> </a:t>
            </a:r>
            <a:r>
              <a:rPr lang="en-US" sz="3600" dirty="0" err="1"/>
              <a:t>Pacman</a:t>
            </a:r>
            <a:endParaRPr lang="en-US" sz="3600" dirty="0"/>
          </a:p>
        </p:txBody>
      </p:sp>
      <p:pic>
        <p:nvPicPr>
          <p:cNvPr id="4" name="World Assumptions -- Adversarial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3593160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Adversarial Ghost – </a:t>
            </a:r>
            <a:r>
              <a:rPr lang="en-US" sz="3600" dirty="0" err="1"/>
              <a:t>Expectimax</a:t>
            </a:r>
            <a:r>
              <a:rPr lang="en-US" sz="3600" dirty="0"/>
              <a:t> </a:t>
            </a:r>
            <a:r>
              <a:rPr lang="en-US" sz="3600" dirty="0" err="1"/>
              <a:t>Pacman</a:t>
            </a:r>
            <a:endParaRPr lang="en-US" sz="3600" dirty="0"/>
          </a:p>
        </p:txBody>
      </p:sp>
      <p:pic>
        <p:nvPicPr>
          <p:cNvPr id="4" name="World Assumptions -- Adversarial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2347512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Random Ghost – </a:t>
            </a:r>
            <a:r>
              <a:rPr lang="en-US" sz="3600" dirty="0" err="1"/>
              <a:t>Minimax</a:t>
            </a:r>
            <a:r>
              <a:rPr lang="en-US" sz="3600" dirty="0"/>
              <a:t> </a:t>
            </a:r>
            <a:r>
              <a:rPr lang="en-US" sz="3600" dirty="0" err="1"/>
              <a:t>Pacman</a:t>
            </a:r>
            <a:endParaRPr lang="en-US" sz="3600" dirty="0"/>
          </a:p>
        </p:txBody>
      </p:sp>
      <p:pic>
        <p:nvPicPr>
          <p:cNvPr id="4" name="World Assumptions -- Random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1544913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5200" y="1430338"/>
            <a:ext cx="5162550"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Other Game Types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1397" y="1681694"/>
            <a:ext cx="2432553" cy="2784996"/>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r>
              <a:rPr lang="en-US"/>
              <a:t>Mixed Layer Types</a:t>
            </a:r>
          </a:p>
        </p:txBody>
      </p:sp>
      <p:sp>
        <p:nvSpPr>
          <p:cNvPr id="16387" name="Rectangle 3"/>
          <p:cNvSpPr>
            <a:spLocks noGrp="1" noChangeArrowheads="1"/>
          </p:cNvSpPr>
          <p:nvPr>
            <p:ph idx="1"/>
          </p:nvPr>
        </p:nvSpPr>
        <p:spPr>
          <a:xfrm>
            <a:off x="457200" y="1371600"/>
            <a:ext cx="3276600" cy="5029200"/>
          </a:xfrm>
        </p:spPr>
        <p:txBody>
          <a:bodyPr/>
          <a:lstStyle/>
          <a:p>
            <a:r>
              <a:rPr lang="en-US" sz="2800" dirty="0"/>
              <a:t>E.g. Backgammon</a:t>
            </a:r>
          </a:p>
          <a:p>
            <a:r>
              <a:rPr lang="en-US" sz="2800" dirty="0" err="1"/>
              <a:t>Expectiminimax</a:t>
            </a:r>
            <a:endParaRPr lang="en-US" sz="2800" dirty="0"/>
          </a:p>
          <a:p>
            <a:pPr lvl="1"/>
            <a:r>
              <a:rPr lang="en-US" sz="2400" dirty="0"/>
              <a:t>Environment is an extra “random agent” player that moves after each min/max agent</a:t>
            </a:r>
          </a:p>
          <a:p>
            <a:pPr lvl="1"/>
            <a:r>
              <a:rPr lang="en-US" sz="2400" dirty="0"/>
              <a:t>Each node computes the appropriate combination of its children</a:t>
            </a:r>
          </a:p>
          <a:p>
            <a:pPr lvl="1"/>
            <a:endParaRPr lang="en-US" sz="2200" dirty="0"/>
          </a:p>
          <a:p>
            <a:endParaRPr lang="en-US" sz="2200"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592865" y="1219200"/>
            <a:ext cx="1045620" cy="1033462"/>
          </a:xfrm>
          <a:prstGeom prst="rect">
            <a:avLst/>
          </a:prstGeom>
          <a:noFill/>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744200" y="3310622"/>
            <a:ext cx="928884" cy="1032093"/>
          </a:xfrm>
          <a:prstGeom prst="rect">
            <a:avLst/>
          </a:prstGeom>
          <a:noFill/>
        </p:spPr>
      </p:pic>
      <p:pic>
        <p:nvPicPr>
          <p:cNvPr id="11265" name="Picture 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670542" y="2258167"/>
            <a:ext cx="909315" cy="1018433"/>
          </a:xfrm>
          <a:prstGeom prst="rect">
            <a:avLst/>
          </a:prstGeom>
          <a:noFill/>
        </p:spPr>
      </p:pic>
      <p:grpSp>
        <p:nvGrpSpPr>
          <p:cNvPr id="60" name="Group 59"/>
          <p:cNvGrpSpPr/>
          <p:nvPr/>
        </p:nvGrpSpPr>
        <p:grpSpPr>
          <a:xfrm>
            <a:off x="7086600" y="1600200"/>
            <a:ext cx="3048000" cy="3352800"/>
            <a:chOff x="7315200" y="1539240"/>
            <a:chExt cx="2133600" cy="2346960"/>
          </a:xfrm>
        </p:grpSpPr>
        <p:sp>
          <p:nvSpPr>
            <p:cNvPr id="15" name="AutoShape 27"/>
            <p:cNvSpPr>
              <a:spLocks noChangeArrowheads="1"/>
            </p:cNvSpPr>
            <p:nvPr/>
          </p:nvSpPr>
          <p:spPr bwMode="auto">
            <a:xfrm>
              <a:off x="8229600" y="153924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16" name="AutoShape 28"/>
            <p:cNvCxnSpPr>
              <a:cxnSpLocks noChangeShapeType="1"/>
              <a:stCxn id="15" idx="3"/>
              <a:endCxn id="22" idx="0"/>
            </p:cNvCxnSpPr>
            <p:nvPr/>
          </p:nvCxnSpPr>
          <p:spPr bwMode="auto">
            <a:xfrm flipH="1">
              <a:off x="7720807" y="1767840"/>
              <a:ext cx="651669" cy="519749"/>
            </a:xfrm>
            <a:prstGeom prst="straightConnector1">
              <a:avLst/>
            </a:prstGeom>
            <a:noFill/>
            <a:ln w="9525">
              <a:solidFill>
                <a:schemeClr val="tx1"/>
              </a:solidFill>
              <a:round/>
              <a:headEnd/>
              <a:tailEnd type="triangle" w="med" len="med"/>
            </a:ln>
          </p:spPr>
        </p:cxnSp>
        <p:cxnSp>
          <p:nvCxnSpPr>
            <p:cNvPr id="17" name="AutoShape 29"/>
            <p:cNvCxnSpPr>
              <a:cxnSpLocks noChangeShapeType="1"/>
              <a:stCxn id="15" idx="3"/>
              <a:endCxn id="23" idx="0"/>
            </p:cNvCxnSpPr>
            <p:nvPr/>
          </p:nvCxnSpPr>
          <p:spPr bwMode="auto">
            <a:xfrm>
              <a:off x="8372475" y="1767840"/>
              <a:ext cx="646112" cy="519749"/>
            </a:xfrm>
            <a:prstGeom prst="straightConnector1">
              <a:avLst/>
            </a:prstGeom>
            <a:noFill/>
            <a:ln w="9525">
              <a:solidFill>
                <a:schemeClr val="tx1"/>
              </a:solidFill>
              <a:round/>
              <a:headEnd/>
              <a:tailEnd type="triangle" w="med" len="med"/>
            </a:ln>
          </p:spPr>
        </p:cxnSp>
        <p:cxnSp>
          <p:nvCxnSpPr>
            <p:cNvPr id="18" name="AutoShape 30"/>
            <p:cNvCxnSpPr>
              <a:cxnSpLocks noChangeShapeType="1"/>
              <a:stCxn id="22" idx="4"/>
              <a:endCxn id="30" idx="3"/>
            </p:cNvCxnSpPr>
            <p:nvPr/>
          </p:nvCxnSpPr>
          <p:spPr bwMode="auto">
            <a:xfrm flipH="1">
              <a:off x="7458075" y="2573338"/>
              <a:ext cx="262731" cy="550862"/>
            </a:xfrm>
            <a:prstGeom prst="straightConnector1">
              <a:avLst/>
            </a:prstGeom>
            <a:noFill/>
            <a:ln w="9525">
              <a:solidFill>
                <a:schemeClr val="tx1"/>
              </a:solidFill>
              <a:round/>
              <a:headEnd/>
              <a:tailEnd type="triangle" w="med" len="med"/>
            </a:ln>
          </p:spPr>
        </p:cxnSp>
        <p:cxnSp>
          <p:nvCxnSpPr>
            <p:cNvPr id="19" name="AutoShape 31"/>
            <p:cNvCxnSpPr>
              <a:cxnSpLocks noChangeShapeType="1"/>
              <a:stCxn id="22" idx="4"/>
              <a:endCxn id="31" idx="3"/>
            </p:cNvCxnSpPr>
            <p:nvPr/>
          </p:nvCxnSpPr>
          <p:spPr bwMode="auto">
            <a:xfrm>
              <a:off x="7720806" y="2573338"/>
              <a:ext cx="289719" cy="550862"/>
            </a:xfrm>
            <a:prstGeom prst="straightConnector1">
              <a:avLst/>
            </a:prstGeom>
            <a:noFill/>
            <a:ln w="9525">
              <a:solidFill>
                <a:schemeClr val="tx1"/>
              </a:solidFill>
              <a:round/>
              <a:headEnd/>
              <a:tailEnd type="triangle" w="med" len="med"/>
            </a:ln>
          </p:spPr>
        </p:cxnSp>
        <p:cxnSp>
          <p:nvCxnSpPr>
            <p:cNvPr id="20" name="AutoShape 32"/>
            <p:cNvCxnSpPr>
              <a:cxnSpLocks noChangeShapeType="1"/>
              <a:stCxn id="23" idx="4"/>
              <a:endCxn id="32" idx="3"/>
            </p:cNvCxnSpPr>
            <p:nvPr/>
          </p:nvCxnSpPr>
          <p:spPr bwMode="auto">
            <a:xfrm flipH="1">
              <a:off x="8753475" y="2573338"/>
              <a:ext cx="265112" cy="550862"/>
            </a:xfrm>
            <a:prstGeom prst="straightConnector1">
              <a:avLst/>
            </a:prstGeom>
            <a:noFill/>
            <a:ln w="9525">
              <a:solidFill>
                <a:schemeClr val="tx1"/>
              </a:solidFill>
              <a:round/>
              <a:headEnd/>
              <a:tailEnd type="triangle" w="med" len="med"/>
            </a:ln>
          </p:spPr>
        </p:cxnSp>
        <p:cxnSp>
          <p:nvCxnSpPr>
            <p:cNvPr id="21" name="AutoShape 33"/>
            <p:cNvCxnSpPr>
              <a:cxnSpLocks noChangeShapeType="1"/>
              <a:stCxn id="23" idx="4"/>
              <a:endCxn id="33" idx="3"/>
            </p:cNvCxnSpPr>
            <p:nvPr/>
          </p:nvCxnSpPr>
          <p:spPr bwMode="auto">
            <a:xfrm>
              <a:off x="9018587" y="2573338"/>
              <a:ext cx="287338" cy="550862"/>
            </a:xfrm>
            <a:prstGeom prst="straightConnector1">
              <a:avLst/>
            </a:prstGeom>
            <a:noFill/>
            <a:ln w="9525">
              <a:solidFill>
                <a:schemeClr val="tx1"/>
              </a:solidFill>
              <a:round/>
              <a:headEnd/>
              <a:tailEnd type="triangle" w="med" len="med"/>
            </a:ln>
          </p:spPr>
        </p:cxnSp>
        <p:sp>
          <p:nvSpPr>
            <p:cNvPr id="22" name="Oval 34"/>
            <p:cNvSpPr>
              <a:spLocks noChangeArrowheads="1"/>
            </p:cNvSpPr>
            <p:nvPr/>
          </p:nvSpPr>
          <p:spPr bwMode="auto">
            <a:xfrm>
              <a:off x="7577137" y="22875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23" name="Oval 35"/>
            <p:cNvSpPr>
              <a:spLocks noChangeArrowheads="1"/>
            </p:cNvSpPr>
            <p:nvPr/>
          </p:nvSpPr>
          <p:spPr bwMode="auto">
            <a:xfrm>
              <a:off x="8875712" y="22875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30" name="AutoShape 27"/>
            <p:cNvSpPr>
              <a:spLocks noChangeArrowheads="1"/>
            </p:cNvSpPr>
            <p:nvPr/>
          </p:nvSpPr>
          <p:spPr bwMode="auto">
            <a:xfrm rot="10800000">
              <a:off x="73152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1" name="AutoShape 27"/>
            <p:cNvSpPr>
              <a:spLocks noChangeArrowheads="1"/>
            </p:cNvSpPr>
            <p:nvPr/>
          </p:nvSpPr>
          <p:spPr bwMode="auto">
            <a:xfrm rot="10800000">
              <a:off x="78676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2" name="AutoShape 27"/>
            <p:cNvSpPr>
              <a:spLocks noChangeArrowheads="1"/>
            </p:cNvSpPr>
            <p:nvPr/>
          </p:nvSpPr>
          <p:spPr bwMode="auto">
            <a:xfrm rot="10800000">
              <a:off x="86106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3" name="AutoShape 27"/>
            <p:cNvSpPr>
              <a:spLocks noChangeArrowheads="1"/>
            </p:cNvSpPr>
            <p:nvPr/>
          </p:nvSpPr>
          <p:spPr bwMode="auto">
            <a:xfrm rot="10800000">
              <a:off x="91630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cxnSp>
          <p:nvCxnSpPr>
            <p:cNvPr id="42" name="AutoShape 32"/>
            <p:cNvCxnSpPr>
              <a:cxnSpLocks noChangeShapeType="1"/>
              <a:stCxn id="30" idx="0"/>
            </p:cNvCxnSpPr>
            <p:nvPr/>
          </p:nvCxnSpPr>
          <p:spPr bwMode="auto">
            <a:xfrm flipH="1">
              <a:off x="7315200" y="3352800"/>
              <a:ext cx="142875" cy="533400"/>
            </a:xfrm>
            <a:prstGeom prst="straightConnector1">
              <a:avLst/>
            </a:prstGeom>
            <a:noFill/>
            <a:ln w="9525">
              <a:solidFill>
                <a:schemeClr val="tx1"/>
              </a:solidFill>
              <a:round/>
              <a:headEnd/>
              <a:tailEnd type="triangle" w="med" len="med"/>
            </a:ln>
          </p:spPr>
        </p:cxnSp>
        <p:cxnSp>
          <p:nvCxnSpPr>
            <p:cNvPr id="43" name="AutoShape 33"/>
            <p:cNvCxnSpPr>
              <a:cxnSpLocks noChangeShapeType="1"/>
              <a:stCxn id="30" idx="0"/>
            </p:cNvCxnSpPr>
            <p:nvPr/>
          </p:nvCxnSpPr>
          <p:spPr bwMode="auto">
            <a:xfrm>
              <a:off x="7458075" y="3352800"/>
              <a:ext cx="161925" cy="533400"/>
            </a:xfrm>
            <a:prstGeom prst="straightConnector1">
              <a:avLst/>
            </a:prstGeom>
            <a:noFill/>
            <a:ln w="9525">
              <a:solidFill>
                <a:schemeClr val="tx1"/>
              </a:solidFill>
              <a:round/>
              <a:headEnd/>
              <a:tailEnd type="triangle" w="med" len="med"/>
            </a:ln>
          </p:spPr>
        </p:cxnSp>
        <p:cxnSp>
          <p:nvCxnSpPr>
            <p:cNvPr id="48" name="AutoShape 32"/>
            <p:cNvCxnSpPr>
              <a:cxnSpLocks noChangeShapeType="1"/>
              <a:stCxn id="31" idx="0"/>
            </p:cNvCxnSpPr>
            <p:nvPr/>
          </p:nvCxnSpPr>
          <p:spPr bwMode="auto">
            <a:xfrm flipH="1">
              <a:off x="7848601" y="3352800"/>
              <a:ext cx="161924" cy="533400"/>
            </a:xfrm>
            <a:prstGeom prst="straightConnector1">
              <a:avLst/>
            </a:prstGeom>
            <a:noFill/>
            <a:ln w="9525">
              <a:solidFill>
                <a:schemeClr val="tx1"/>
              </a:solidFill>
              <a:round/>
              <a:headEnd/>
              <a:tailEnd type="triangle" w="med" len="med"/>
            </a:ln>
          </p:spPr>
        </p:cxnSp>
        <p:cxnSp>
          <p:nvCxnSpPr>
            <p:cNvPr id="49" name="AutoShape 33"/>
            <p:cNvCxnSpPr>
              <a:cxnSpLocks noChangeShapeType="1"/>
              <a:stCxn id="31" idx="0"/>
            </p:cNvCxnSpPr>
            <p:nvPr/>
          </p:nvCxnSpPr>
          <p:spPr bwMode="auto">
            <a:xfrm>
              <a:off x="8010525" y="3352800"/>
              <a:ext cx="142875" cy="533400"/>
            </a:xfrm>
            <a:prstGeom prst="straightConnector1">
              <a:avLst/>
            </a:prstGeom>
            <a:noFill/>
            <a:ln w="9525">
              <a:solidFill>
                <a:schemeClr val="tx1"/>
              </a:solidFill>
              <a:round/>
              <a:headEnd/>
              <a:tailEnd type="triangle" w="med" len="med"/>
            </a:ln>
          </p:spPr>
        </p:cxnSp>
        <p:cxnSp>
          <p:nvCxnSpPr>
            <p:cNvPr id="52" name="AutoShape 32"/>
            <p:cNvCxnSpPr>
              <a:cxnSpLocks noChangeShapeType="1"/>
              <a:stCxn id="32" idx="0"/>
            </p:cNvCxnSpPr>
            <p:nvPr/>
          </p:nvCxnSpPr>
          <p:spPr bwMode="auto">
            <a:xfrm flipH="1">
              <a:off x="8610601" y="3352800"/>
              <a:ext cx="142874" cy="533400"/>
            </a:xfrm>
            <a:prstGeom prst="straightConnector1">
              <a:avLst/>
            </a:prstGeom>
            <a:noFill/>
            <a:ln w="9525">
              <a:solidFill>
                <a:schemeClr val="tx1"/>
              </a:solidFill>
              <a:round/>
              <a:headEnd/>
              <a:tailEnd type="triangle" w="med" len="med"/>
            </a:ln>
          </p:spPr>
        </p:cxnSp>
        <p:cxnSp>
          <p:nvCxnSpPr>
            <p:cNvPr id="53" name="AutoShape 33"/>
            <p:cNvCxnSpPr>
              <a:cxnSpLocks noChangeShapeType="1"/>
              <a:stCxn id="32" idx="0"/>
            </p:cNvCxnSpPr>
            <p:nvPr/>
          </p:nvCxnSpPr>
          <p:spPr bwMode="auto">
            <a:xfrm>
              <a:off x="8753475" y="3352800"/>
              <a:ext cx="161925" cy="533400"/>
            </a:xfrm>
            <a:prstGeom prst="straightConnector1">
              <a:avLst/>
            </a:prstGeom>
            <a:noFill/>
            <a:ln w="9525">
              <a:solidFill>
                <a:schemeClr val="tx1"/>
              </a:solidFill>
              <a:round/>
              <a:headEnd/>
              <a:tailEnd type="triangle" w="med" len="med"/>
            </a:ln>
          </p:spPr>
        </p:cxnSp>
        <p:cxnSp>
          <p:nvCxnSpPr>
            <p:cNvPr id="56" name="AutoShape 32"/>
            <p:cNvCxnSpPr>
              <a:cxnSpLocks noChangeShapeType="1"/>
              <a:stCxn id="33" idx="0"/>
            </p:cNvCxnSpPr>
            <p:nvPr/>
          </p:nvCxnSpPr>
          <p:spPr bwMode="auto">
            <a:xfrm flipH="1">
              <a:off x="9144000" y="3352800"/>
              <a:ext cx="161925" cy="533400"/>
            </a:xfrm>
            <a:prstGeom prst="straightConnector1">
              <a:avLst/>
            </a:prstGeom>
            <a:noFill/>
            <a:ln w="9525">
              <a:solidFill>
                <a:schemeClr val="tx1"/>
              </a:solidFill>
              <a:round/>
              <a:headEnd/>
              <a:tailEnd type="triangle" w="med" len="med"/>
            </a:ln>
          </p:spPr>
        </p:cxnSp>
        <p:cxnSp>
          <p:nvCxnSpPr>
            <p:cNvPr id="57" name="AutoShape 33"/>
            <p:cNvCxnSpPr>
              <a:cxnSpLocks noChangeShapeType="1"/>
              <a:stCxn id="33" idx="0"/>
            </p:cNvCxnSpPr>
            <p:nvPr/>
          </p:nvCxnSpPr>
          <p:spPr bwMode="auto">
            <a:xfrm>
              <a:off x="9305925" y="3352800"/>
              <a:ext cx="142874" cy="533400"/>
            </a:xfrm>
            <a:prstGeom prst="straightConnector1">
              <a:avLst/>
            </a:prstGeom>
            <a:noFill/>
            <a:ln w="9525">
              <a:solidFill>
                <a:schemeClr val="tx1"/>
              </a:solidFill>
              <a:round/>
              <a:headEnd/>
              <a:tailEnd type="triangle" w="med" len="med"/>
            </a:ln>
          </p:spPr>
        </p:cxn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Example: Backgammon</a:t>
            </a:r>
          </a:p>
        </p:txBody>
      </p:sp>
      <p:sp>
        <p:nvSpPr>
          <p:cNvPr id="17411" name="Rectangle 3"/>
          <p:cNvSpPr>
            <a:spLocks noGrp="1" noChangeArrowheads="1"/>
          </p:cNvSpPr>
          <p:nvPr>
            <p:ph idx="1"/>
          </p:nvPr>
        </p:nvSpPr>
        <p:spPr>
          <a:xfrm>
            <a:off x="457200" y="1341437"/>
            <a:ext cx="6553200" cy="4525963"/>
          </a:xfrm>
        </p:spPr>
        <p:txBody>
          <a:bodyPr/>
          <a:lstStyle/>
          <a:p>
            <a:r>
              <a:rPr lang="en-US" sz="2200" dirty="0"/>
              <a:t>Dice rolls increase </a:t>
            </a:r>
            <a:r>
              <a:rPr lang="en-US" sz="2200" i="1" dirty="0"/>
              <a:t>b</a:t>
            </a:r>
            <a:r>
              <a:rPr lang="en-US" sz="2200" dirty="0"/>
              <a:t>: 21 possible rolls with 2 dice</a:t>
            </a:r>
          </a:p>
          <a:p>
            <a:pPr lvl="1"/>
            <a:r>
              <a:rPr lang="en-US" sz="2000" dirty="0"/>
              <a:t>Backgammon </a:t>
            </a:r>
            <a:r>
              <a:rPr lang="en-US" sz="2000" dirty="0">
                <a:sym typeface="Symbol" pitchFamily="18" charset="2"/>
              </a:rPr>
              <a:t></a:t>
            </a:r>
            <a:r>
              <a:rPr lang="en-US" sz="2000" dirty="0"/>
              <a:t> 20 legal moves</a:t>
            </a:r>
          </a:p>
          <a:p>
            <a:pPr lvl="1"/>
            <a:r>
              <a:rPr lang="en-US" sz="2000" dirty="0"/>
              <a:t>Depth 2 = 20 x (21 x 20)</a:t>
            </a:r>
            <a:r>
              <a:rPr lang="en-US" sz="2000" baseline="30000" dirty="0"/>
              <a:t>3</a:t>
            </a:r>
            <a:r>
              <a:rPr lang="en-US" sz="2000" dirty="0"/>
              <a:t> = 1.2 x 10</a:t>
            </a:r>
            <a:r>
              <a:rPr lang="en-US" sz="2000" baseline="30000" dirty="0"/>
              <a:t>9</a:t>
            </a:r>
          </a:p>
          <a:p>
            <a:pPr lvl="4"/>
            <a:endParaRPr lang="en-US" sz="1200" dirty="0"/>
          </a:p>
          <a:p>
            <a:r>
              <a:rPr lang="en-US" sz="2200" dirty="0"/>
              <a:t>As depth increases, probability of reaching a given search node shrinks</a:t>
            </a:r>
          </a:p>
          <a:p>
            <a:pPr lvl="1"/>
            <a:r>
              <a:rPr lang="en-US" sz="2000" dirty="0"/>
              <a:t>So usefulness of search is diminished</a:t>
            </a:r>
          </a:p>
          <a:p>
            <a:pPr lvl="1"/>
            <a:r>
              <a:rPr lang="en-US" sz="2000" dirty="0"/>
              <a:t>So limiting depth is less damaging</a:t>
            </a:r>
          </a:p>
          <a:p>
            <a:pPr lvl="1"/>
            <a:r>
              <a:rPr lang="en-US" sz="2000" dirty="0"/>
              <a:t>But pruning is trickier…</a:t>
            </a:r>
          </a:p>
          <a:p>
            <a:pPr lvl="4"/>
            <a:endParaRPr lang="en-US" sz="1200" dirty="0"/>
          </a:p>
          <a:p>
            <a:r>
              <a:rPr lang="en-US" sz="2200" dirty="0"/>
              <a:t>Historic AI: </a:t>
            </a:r>
            <a:r>
              <a:rPr lang="en-US" sz="2200" dirty="0" err="1"/>
              <a:t>TDGammon</a:t>
            </a:r>
            <a:r>
              <a:rPr lang="en-US" sz="2200" dirty="0"/>
              <a:t> uses depth-2 search + very good evaluation function + reinforcement learning: </a:t>
            </a:r>
            <a:br>
              <a:rPr lang="en-US" sz="2200" dirty="0"/>
            </a:br>
            <a:r>
              <a:rPr lang="en-US" sz="2200" dirty="0"/>
              <a:t>world-champion level play</a:t>
            </a:r>
          </a:p>
          <a:p>
            <a:pPr lvl="3"/>
            <a:endParaRPr lang="en-US" sz="1000" dirty="0"/>
          </a:p>
          <a:p>
            <a:r>
              <a:rPr lang="en-US" sz="2200" dirty="0"/>
              <a:t>1</a:t>
            </a:r>
            <a:r>
              <a:rPr lang="en-US" sz="2200" baseline="30000" dirty="0"/>
              <a:t>st</a:t>
            </a:r>
            <a:r>
              <a:rPr lang="en-US" sz="2200" dirty="0"/>
              <a:t> AI world champion in any game!</a:t>
            </a:r>
          </a:p>
        </p:txBody>
      </p:sp>
      <p:pic>
        <p:nvPicPr>
          <p:cNvPr id="9218" name="Picture 2" descr="http://upload.wikimedia.org/wikipedia/commons/3/30/Backgammon_lg.jpg"/>
          <p:cNvPicPr>
            <a:picLocks noChangeAspect="1" noChangeArrowheads="1"/>
          </p:cNvPicPr>
          <p:nvPr/>
        </p:nvPicPr>
        <p:blipFill>
          <a:blip r:embed="rId3" cstate="print"/>
          <a:srcRect/>
          <a:stretch>
            <a:fillRect/>
          </a:stretch>
        </p:blipFill>
        <p:spPr bwMode="auto">
          <a:xfrm>
            <a:off x="7467600" y="1524000"/>
            <a:ext cx="4229100" cy="2819400"/>
          </a:xfrm>
          <a:prstGeom prst="rect">
            <a:avLst/>
          </a:prstGeom>
          <a:noFill/>
        </p:spPr>
      </p:pic>
      <p:sp>
        <p:nvSpPr>
          <p:cNvPr id="6" name="TextBox 5"/>
          <p:cNvSpPr txBox="1"/>
          <p:nvPr/>
        </p:nvSpPr>
        <p:spPr>
          <a:xfrm>
            <a:off x="8001000" y="6550223"/>
            <a:ext cx="4114800" cy="307777"/>
          </a:xfrm>
          <a:prstGeom prst="rect">
            <a:avLst/>
          </a:prstGeom>
          <a:noFill/>
        </p:spPr>
        <p:txBody>
          <a:bodyPr wrap="square" rtlCol="0">
            <a:spAutoFit/>
          </a:bodyPr>
          <a:lstStyle/>
          <a:p>
            <a:pPr algn="r"/>
            <a:r>
              <a:rPr lang="en-US" sz="1400" dirty="0">
                <a:latin typeface="Calibri" pitchFamily="34" charset="0"/>
              </a:rPr>
              <a:t>Image: Wikipedia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a:xfrm>
            <a:off x="406400" y="1397000"/>
            <a:ext cx="11379200" cy="5079999"/>
          </a:xfrm>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br>
              <a:rPr lang="en-US" sz="2400" dirty="0">
                <a:sym typeface="Symbol" pitchFamily="18" charset="2"/>
              </a:rPr>
            </a:br>
            <a:r>
              <a:rPr lang="en-US" sz="2400" dirty="0">
                <a:sym typeface="Symbol" pitchFamily="18" charset="2"/>
              </a:rPr>
              <a:t>(Every outcome of the game will be</a:t>
            </a:r>
            <a:br>
              <a:rPr lang="en-US" sz="2400" dirty="0">
                <a:sym typeface="Symbol" pitchFamily="18" charset="2"/>
              </a:rPr>
            </a:br>
            <a:r>
              <a:rPr lang="en-US" sz="2400" dirty="0">
                <a:sym typeface="Symbol" pitchFamily="18" charset="2"/>
              </a:rPr>
              <a:t>scored like win, lose, draw, amount of money,</a:t>
            </a:r>
            <a:br>
              <a:rPr lang="en-US" sz="2400" dirty="0">
                <a:sym typeface="Symbol" pitchFamily="18" charset="2"/>
              </a:rPr>
            </a:br>
            <a:r>
              <a:rPr lang="en-US" sz="2400" dirty="0">
                <a:sym typeface="Symbol" pitchFamily="18" charset="2"/>
              </a:rPr>
              <a:t> numerical score)</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1" y="4246885"/>
            <a:ext cx="3657600" cy="2343054"/>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37112" y="228600"/>
            <a:ext cx="3454888" cy="2041525"/>
          </a:xfrm>
          <a:prstGeom prst="rect">
            <a:avLst/>
          </a:prstGeom>
          <a:noFill/>
          <a:extLst>
            <a:ext uri="{909E8E84-426E-40dd-AFC4-6F175D3DCCD1}">
              <a14:hiddenFill xmlns:a14="http://schemas.microsoft.com/office/drawing/2010/main" xmlns="">
                <a:solidFill>
                  <a:srgbClr val="FFFFFF"/>
                </a:solidFill>
              </a14:hiddenFill>
            </a:ext>
          </a:extLst>
        </p:spPr>
      </p:pic>
      <p:sp>
        <p:nvSpPr>
          <p:cNvPr id="18434" name="Rectangle 2"/>
          <p:cNvSpPr>
            <a:spLocks noGrp="1" noChangeArrowheads="1"/>
          </p:cNvSpPr>
          <p:nvPr>
            <p:ph type="title"/>
          </p:nvPr>
        </p:nvSpPr>
        <p:spPr/>
        <p:txBody>
          <a:bodyPr/>
          <a:lstStyle/>
          <a:p>
            <a:r>
              <a:rPr lang="en-US" dirty="0"/>
              <a:t>Multi-Agent Utilities</a:t>
            </a:r>
          </a:p>
        </p:txBody>
      </p:sp>
      <p:sp>
        <p:nvSpPr>
          <p:cNvPr id="18435" name="Rectangle 3"/>
          <p:cNvSpPr>
            <a:spLocks noGrp="1" noChangeArrowheads="1"/>
          </p:cNvSpPr>
          <p:nvPr>
            <p:ph idx="1"/>
          </p:nvPr>
        </p:nvSpPr>
        <p:spPr>
          <a:xfrm>
            <a:off x="304800" y="1371600"/>
            <a:ext cx="8610600" cy="4525963"/>
          </a:xfrm>
        </p:spPr>
        <p:txBody>
          <a:bodyPr/>
          <a:lstStyle/>
          <a:p>
            <a:pPr>
              <a:lnSpc>
                <a:spcPct val="80000"/>
              </a:lnSpc>
            </a:pPr>
            <a:r>
              <a:rPr lang="en-US" sz="2400" dirty="0"/>
              <a:t>What if the game is not zero-sum, or has multiple players?</a:t>
            </a:r>
          </a:p>
          <a:p>
            <a:pPr lvl="2">
              <a:lnSpc>
                <a:spcPct val="80000"/>
              </a:lnSpc>
            </a:pPr>
            <a:endParaRPr lang="en-US" sz="1600" dirty="0"/>
          </a:p>
          <a:p>
            <a:pPr>
              <a:lnSpc>
                <a:spcPct val="80000"/>
              </a:lnSpc>
            </a:pPr>
            <a:r>
              <a:rPr lang="en-US" sz="2400" dirty="0"/>
              <a:t>Generalization of </a:t>
            </a:r>
            <a:r>
              <a:rPr lang="en-US" sz="2400" dirty="0" err="1"/>
              <a:t>minimax</a:t>
            </a:r>
            <a:r>
              <a:rPr lang="en-US" sz="2400" dirty="0"/>
              <a:t>:</a:t>
            </a:r>
          </a:p>
          <a:p>
            <a:pPr lvl="1">
              <a:lnSpc>
                <a:spcPct val="80000"/>
              </a:lnSpc>
            </a:pPr>
            <a:r>
              <a:rPr lang="en-US" sz="2000" dirty="0"/>
              <a:t>Terminals have utility </a:t>
            </a:r>
            <a:r>
              <a:rPr lang="en-US" sz="2000" dirty="0" err="1"/>
              <a:t>tuples</a:t>
            </a:r>
            <a:endParaRPr lang="en-US" sz="2000" dirty="0"/>
          </a:p>
          <a:p>
            <a:pPr lvl="1">
              <a:lnSpc>
                <a:spcPct val="80000"/>
              </a:lnSpc>
            </a:pPr>
            <a:r>
              <a:rPr lang="en-US" sz="2000" dirty="0"/>
              <a:t>Node values are also utility </a:t>
            </a:r>
            <a:r>
              <a:rPr lang="en-US" sz="2000" dirty="0" err="1"/>
              <a:t>tuples</a:t>
            </a:r>
            <a:endParaRPr lang="en-US" sz="2000" dirty="0"/>
          </a:p>
          <a:p>
            <a:pPr lvl="1">
              <a:lnSpc>
                <a:spcPct val="80000"/>
              </a:lnSpc>
            </a:pPr>
            <a:r>
              <a:rPr lang="en-US" sz="2000" dirty="0"/>
              <a:t>Each player </a:t>
            </a:r>
            <a:r>
              <a:rPr lang="en-US" sz="2000" dirty="0">
                <a:highlight>
                  <a:srgbClr val="FFFF00"/>
                </a:highlight>
              </a:rPr>
              <a:t>maximizes</a:t>
            </a:r>
            <a:r>
              <a:rPr lang="en-US" sz="2000" dirty="0"/>
              <a:t> its own component</a:t>
            </a:r>
          </a:p>
          <a:p>
            <a:pPr lvl="1">
              <a:lnSpc>
                <a:spcPct val="80000"/>
              </a:lnSpc>
            </a:pPr>
            <a:r>
              <a:rPr lang="en-US" sz="2000" dirty="0"/>
              <a:t>Can give rise to cooperation and</a:t>
            </a:r>
          </a:p>
          <a:p>
            <a:pPr lvl="1">
              <a:lnSpc>
                <a:spcPct val="80000"/>
              </a:lnSpc>
              <a:buNone/>
            </a:pPr>
            <a:r>
              <a:rPr lang="en-US" sz="2000" dirty="0"/>
              <a:t>	competition dynamically…</a:t>
            </a:r>
          </a:p>
        </p:txBody>
      </p:sp>
      <p:grpSp>
        <p:nvGrpSpPr>
          <p:cNvPr id="34" name="Group 33"/>
          <p:cNvGrpSpPr/>
          <p:nvPr/>
        </p:nvGrpSpPr>
        <p:grpSpPr>
          <a:xfrm>
            <a:off x="4572000" y="1972273"/>
            <a:ext cx="6934200" cy="3742727"/>
            <a:chOff x="3200400" y="2057400"/>
            <a:chExt cx="5638800" cy="3043536"/>
          </a:xfrm>
        </p:grpSpPr>
        <p:sp>
          <p:nvSpPr>
            <p:cNvPr id="18436" name="Text Box 25"/>
            <p:cNvSpPr txBox="1">
              <a:spLocks noChangeArrowheads="1"/>
            </p:cNvSpPr>
            <p:nvPr/>
          </p:nvSpPr>
          <p:spPr bwMode="auto">
            <a:xfrm>
              <a:off x="32004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6</a:t>
              </a:r>
              <a:r>
                <a:rPr lang="en-US">
                  <a:latin typeface="Calibri"/>
                  <a:cs typeface="Calibri"/>
                </a:rPr>
                <a:t>,</a:t>
              </a:r>
              <a:r>
                <a:rPr lang="en-US">
                  <a:solidFill>
                    <a:srgbClr val="008000"/>
                  </a:solidFill>
                  <a:latin typeface="Calibri"/>
                  <a:cs typeface="Calibri"/>
                </a:rPr>
                <a:t>6</a:t>
              </a:r>
            </a:p>
          </p:txBody>
        </p:sp>
        <p:sp>
          <p:nvSpPr>
            <p:cNvPr id="18437" name="Text Box 26"/>
            <p:cNvSpPr txBox="1">
              <a:spLocks noChangeArrowheads="1"/>
            </p:cNvSpPr>
            <p:nvPr/>
          </p:nvSpPr>
          <p:spPr bwMode="auto">
            <a:xfrm>
              <a:off x="38862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2</a:t>
              </a:r>
            </a:p>
          </p:txBody>
        </p:sp>
        <p:sp>
          <p:nvSpPr>
            <p:cNvPr id="18438" name="Text Box 27"/>
            <p:cNvSpPr txBox="1">
              <a:spLocks noChangeArrowheads="1"/>
            </p:cNvSpPr>
            <p:nvPr/>
          </p:nvSpPr>
          <p:spPr bwMode="auto">
            <a:xfrm>
              <a:off x="46482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dirty="0">
                  <a:solidFill>
                    <a:srgbClr val="CC0000"/>
                  </a:solidFill>
                  <a:latin typeface="Calibri"/>
                  <a:cs typeface="Calibri"/>
                </a:rPr>
                <a:t>6</a:t>
              </a:r>
              <a:r>
                <a:rPr lang="en-US" dirty="0">
                  <a:latin typeface="Calibri"/>
                  <a:cs typeface="Calibri"/>
                </a:rPr>
                <a:t>,</a:t>
              </a:r>
              <a:r>
                <a:rPr lang="en-US" dirty="0">
                  <a:solidFill>
                    <a:srgbClr val="3333FF"/>
                  </a:solidFill>
                  <a:latin typeface="Calibri"/>
                  <a:cs typeface="Calibri"/>
                </a:rPr>
                <a:t>1</a:t>
              </a:r>
              <a:r>
                <a:rPr lang="en-US" dirty="0">
                  <a:latin typeface="Calibri"/>
                  <a:cs typeface="Calibri"/>
                </a:rPr>
                <a:t>,</a:t>
              </a:r>
              <a:r>
                <a:rPr lang="en-US" dirty="0">
                  <a:solidFill>
                    <a:srgbClr val="008000"/>
                  </a:solidFill>
                  <a:latin typeface="Calibri"/>
                  <a:cs typeface="Calibri"/>
                </a:rPr>
                <a:t>2</a:t>
              </a:r>
            </a:p>
          </p:txBody>
        </p:sp>
        <p:sp>
          <p:nvSpPr>
            <p:cNvPr id="18439" name="Text Box 28"/>
            <p:cNvSpPr txBox="1">
              <a:spLocks noChangeArrowheads="1"/>
            </p:cNvSpPr>
            <p:nvPr/>
          </p:nvSpPr>
          <p:spPr bwMode="auto">
            <a:xfrm>
              <a:off x="53340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1</a:t>
              </a:r>
            </a:p>
          </p:txBody>
        </p:sp>
        <p:sp>
          <p:nvSpPr>
            <p:cNvPr id="18440" name="Text Box 29"/>
            <p:cNvSpPr txBox="1">
              <a:spLocks noChangeArrowheads="1"/>
            </p:cNvSpPr>
            <p:nvPr/>
          </p:nvSpPr>
          <p:spPr bwMode="auto">
            <a:xfrm>
              <a:off x="60960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7</a:t>
              </a:r>
            </a:p>
          </p:txBody>
        </p:sp>
        <p:sp>
          <p:nvSpPr>
            <p:cNvPr id="18441" name="Text Box 30"/>
            <p:cNvSpPr txBox="1">
              <a:spLocks noChangeArrowheads="1"/>
            </p:cNvSpPr>
            <p:nvPr/>
          </p:nvSpPr>
          <p:spPr bwMode="auto">
            <a:xfrm>
              <a:off x="6781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5</a:t>
              </a:r>
              <a:r>
                <a:rPr lang="en-US">
                  <a:latin typeface="Calibri"/>
                  <a:cs typeface="Calibri"/>
                </a:rPr>
                <a:t>,</a:t>
              </a:r>
              <a:r>
                <a:rPr lang="en-US">
                  <a:solidFill>
                    <a:srgbClr val="008000"/>
                  </a:solidFill>
                  <a:latin typeface="Calibri"/>
                  <a:cs typeface="Calibri"/>
                </a:rPr>
                <a:t>2</a:t>
              </a:r>
            </a:p>
          </p:txBody>
        </p:sp>
        <p:sp>
          <p:nvSpPr>
            <p:cNvPr id="18442" name="Text Box 31"/>
            <p:cNvSpPr txBox="1">
              <a:spLocks noChangeArrowheads="1"/>
            </p:cNvSpPr>
            <p:nvPr/>
          </p:nvSpPr>
          <p:spPr bwMode="auto">
            <a:xfrm>
              <a:off x="7543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7</a:t>
              </a:r>
              <a:r>
                <a:rPr lang="en-US">
                  <a:latin typeface="Calibri"/>
                  <a:cs typeface="Calibri"/>
                </a:rPr>
                <a:t>,</a:t>
              </a:r>
              <a:r>
                <a:rPr lang="en-US">
                  <a:solidFill>
                    <a:srgbClr val="008000"/>
                  </a:solidFill>
                  <a:latin typeface="Calibri"/>
                  <a:cs typeface="Calibri"/>
                </a:rPr>
                <a:t>1</a:t>
              </a:r>
            </a:p>
          </p:txBody>
        </p:sp>
        <p:sp>
          <p:nvSpPr>
            <p:cNvPr id="18443" name="Text Box 32"/>
            <p:cNvSpPr txBox="1">
              <a:spLocks noChangeArrowheads="1"/>
            </p:cNvSpPr>
            <p:nvPr/>
          </p:nvSpPr>
          <p:spPr bwMode="auto">
            <a:xfrm>
              <a:off x="82296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5</a:t>
              </a:r>
            </a:p>
          </p:txBody>
        </p:sp>
        <p:cxnSp>
          <p:nvCxnSpPr>
            <p:cNvPr id="18445" name="AutoShape 11"/>
            <p:cNvCxnSpPr>
              <a:cxnSpLocks noChangeShapeType="1"/>
            </p:cNvCxnSpPr>
            <p:nvPr/>
          </p:nvCxnSpPr>
          <p:spPr bwMode="auto">
            <a:xfrm flipH="1">
              <a:off x="4686300" y="2362200"/>
              <a:ext cx="1295400" cy="457200"/>
            </a:xfrm>
            <a:prstGeom prst="straightConnector1">
              <a:avLst/>
            </a:prstGeom>
            <a:noFill/>
            <a:ln w="19050">
              <a:solidFill>
                <a:schemeClr val="tx1"/>
              </a:solidFill>
              <a:round/>
              <a:headEnd/>
              <a:tailEnd type="triangle" w="lg" len="lg"/>
            </a:ln>
          </p:spPr>
        </p:cxnSp>
        <p:cxnSp>
          <p:nvCxnSpPr>
            <p:cNvPr id="18446" name="AutoShape 12"/>
            <p:cNvCxnSpPr>
              <a:cxnSpLocks noChangeShapeType="1"/>
            </p:cNvCxnSpPr>
            <p:nvPr/>
          </p:nvCxnSpPr>
          <p:spPr bwMode="auto">
            <a:xfrm>
              <a:off x="5981700" y="2362200"/>
              <a:ext cx="1447800" cy="457200"/>
            </a:xfrm>
            <a:prstGeom prst="straightConnector1">
              <a:avLst/>
            </a:prstGeom>
            <a:noFill/>
            <a:ln w="19050">
              <a:solidFill>
                <a:schemeClr val="tx1"/>
              </a:solidFill>
              <a:round/>
              <a:headEnd/>
              <a:tailEnd type="triangle" w="lg" len="lg"/>
            </a:ln>
          </p:spPr>
        </p:cxnSp>
        <p:cxnSp>
          <p:nvCxnSpPr>
            <p:cNvPr id="18447" name="AutoShape 13"/>
            <p:cNvCxnSpPr>
              <a:cxnSpLocks noChangeShapeType="1"/>
            </p:cNvCxnSpPr>
            <p:nvPr/>
          </p:nvCxnSpPr>
          <p:spPr bwMode="auto">
            <a:xfrm flipH="1">
              <a:off x="4000500" y="3124200"/>
              <a:ext cx="685800" cy="609600"/>
            </a:xfrm>
            <a:prstGeom prst="straightConnector1">
              <a:avLst/>
            </a:prstGeom>
            <a:noFill/>
            <a:ln w="19050">
              <a:solidFill>
                <a:schemeClr val="tx1"/>
              </a:solidFill>
              <a:round/>
              <a:headEnd/>
              <a:tailEnd type="triangle" w="lg" len="lg"/>
            </a:ln>
          </p:spPr>
        </p:cxnSp>
        <p:cxnSp>
          <p:nvCxnSpPr>
            <p:cNvPr id="18448" name="AutoShape 14"/>
            <p:cNvCxnSpPr>
              <a:cxnSpLocks noChangeShapeType="1"/>
            </p:cNvCxnSpPr>
            <p:nvPr/>
          </p:nvCxnSpPr>
          <p:spPr bwMode="auto">
            <a:xfrm>
              <a:off x="4686300" y="3124200"/>
              <a:ext cx="609600" cy="609600"/>
            </a:xfrm>
            <a:prstGeom prst="straightConnector1">
              <a:avLst/>
            </a:prstGeom>
            <a:noFill/>
            <a:ln w="19050">
              <a:solidFill>
                <a:schemeClr val="tx1"/>
              </a:solidFill>
              <a:round/>
              <a:headEnd/>
              <a:tailEnd type="triangle" w="lg" len="lg"/>
            </a:ln>
          </p:spPr>
        </p:cxnSp>
        <p:cxnSp>
          <p:nvCxnSpPr>
            <p:cNvPr id="18449" name="AutoShape 15"/>
            <p:cNvCxnSpPr>
              <a:cxnSpLocks noChangeShapeType="1"/>
            </p:cNvCxnSpPr>
            <p:nvPr/>
          </p:nvCxnSpPr>
          <p:spPr bwMode="auto">
            <a:xfrm flipH="1">
              <a:off x="6819900" y="3124200"/>
              <a:ext cx="609600" cy="609600"/>
            </a:xfrm>
            <a:prstGeom prst="straightConnector1">
              <a:avLst/>
            </a:prstGeom>
            <a:noFill/>
            <a:ln w="19050">
              <a:solidFill>
                <a:schemeClr val="tx1"/>
              </a:solidFill>
              <a:round/>
              <a:headEnd/>
              <a:tailEnd type="triangle" w="lg" len="lg"/>
            </a:ln>
          </p:spPr>
        </p:cxnSp>
        <p:cxnSp>
          <p:nvCxnSpPr>
            <p:cNvPr id="18450" name="AutoShape 16"/>
            <p:cNvCxnSpPr>
              <a:cxnSpLocks noChangeShapeType="1"/>
            </p:cNvCxnSpPr>
            <p:nvPr/>
          </p:nvCxnSpPr>
          <p:spPr bwMode="auto">
            <a:xfrm>
              <a:off x="7429500" y="3124200"/>
              <a:ext cx="609600" cy="609600"/>
            </a:xfrm>
            <a:prstGeom prst="straightConnector1">
              <a:avLst/>
            </a:prstGeom>
            <a:noFill/>
            <a:ln w="19050">
              <a:solidFill>
                <a:schemeClr val="tx1"/>
              </a:solidFill>
              <a:round/>
              <a:headEnd/>
              <a:tailEnd type="triangle" w="lg" len="lg"/>
            </a:ln>
          </p:spPr>
        </p:cxnSp>
        <p:cxnSp>
          <p:nvCxnSpPr>
            <p:cNvPr id="18451" name="AutoShape 17"/>
            <p:cNvCxnSpPr>
              <a:cxnSpLocks noChangeShapeType="1"/>
            </p:cNvCxnSpPr>
            <p:nvPr/>
          </p:nvCxnSpPr>
          <p:spPr bwMode="auto">
            <a:xfrm flipH="1">
              <a:off x="3733800" y="4038600"/>
              <a:ext cx="266700" cy="685800"/>
            </a:xfrm>
            <a:prstGeom prst="straightConnector1">
              <a:avLst/>
            </a:prstGeom>
            <a:noFill/>
            <a:ln w="19050">
              <a:solidFill>
                <a:schemeClr val="tx1"/>
              </a:solidFill>
              <a:round/>
              <a:headEnd/>
              <a:tailEnd type="triangle" w="lg" len="lg"/>
            </a:ln>
          </p:spPr>
        </p:cxnSp>
        <p:cxnSp>
          <p:nvCxnSpPr>
            <p:cNvPr id="18452" name="AutoShape 18"/>
            <p:cNvCxnSpPr>
              <a:cxnSpLocks noChangeShapeType="1"/>
            </p:cNvCxnSpPr>
            <p:nvPr/>
          </p:nvCxnSpPr>
          <p:spPr bwMode="auto">
            <a:xfrm>
              <a:off x="4000500" y="4038600"/>
              <a:ext cx="190500" cy="685800"/>
            </a:xfrm>
            <a:prstGeom prst="straightConnector1">
              <a:avLst/>
            </a:prstGeom>
            <a:noFill/>
            <a:ln w="19050">
              <a:solidFill>
                <a:schemeClr val="tx1"/>
              </a:solidFill>
              <a:round/>
              <a:headEnd/>
              <a:tailEnd type="triangle" w="lg" len="lg"/>
            </a:ln>
          </p:spPr>
        </p:cxnSp>
        <p:cxnSp>
          <p:nvCxnSpPr>
            <p:cNvPr id="18453" name="AutoShape 19"/>
            <p:cNvCxnSpPr>
              <a:cxnSpLocks noChangeShapeType="1"/>
            </p:cNvCxnSpPr>
            <p:nvPr/>
          </p:nvCxnSpPr>
          <p:spPr bwMode="auto">
            <a:xfrm flipH="1">
              <a:off x="5029200" y="4038600"/>
              <a:ext cx="266700" cy="685800"/>
            </a:xfrm>
            <a:prstGeom prst="straightConnector1">
              <a:avLst/>
            </a:prstGeom>
            <a:noFill/>
            <a:ln w="19050">
              <a:solidFill>
                <a:schemeClr val="tx1"/>
              </a:solidFill>
              <a:round/>
              <a:headEnd/>
              <a:tailEnd type="triangle" w="lg" len="lg"/>
            </a:ln>
          </p:spPr>
        </p:cxnSp>
        <p:cxnSp>
          <p:nvCxnSpPr>
            <p:cNvPr id="18454" name="AutoShape 20"/>
            <p:cNvCxnSpPr>
              <a:cxnSpLocks noChangeShapeType="1"/>
            </p:cNvCxnSpPr>
            <p:nvPr/>
          </p:nvCxnSpPr>
          <p:spPr bwMode="auto">
            <a:xfrm>
              <a:off x="5295900" y="4038600"/>
              <a:ext cx="266700" cy="685800"/>
            </a:xfrm>
            <a:prstGeom prst="straightConnector1">
              <a:avLst/>
            </a:prstGeom>
            <a:noFill/>
            <a:ln w="19050">
              <a:solidFill>
                <a:schemeClr val="tx1"/>
              </a:solidFill>
              <a:round/>
              <a:headEnd/>
              <a:tailEnd type="triangle" w="lg" len="lg"/>
            </a:ln>
          </p:spPr>
        </p:cxnSp>
        <p:cxnSp>
          <p:nvCxnSpPr>
            <p:cNvPr id="18455" name="AutoShape 21"/>
            <p:cNvCxnSpPr>
              <a:cxnSpLocks noChangeShapeType="1"/>
            </p:cNvCxnSpPr>
            <p:nvPr/>
          </p:nvCxnSpPr>
          <p:spPr bwMode="auto">
            <a:xfrm flipH="1">
              <a:off x="6553200" y="4038600"/>
              <a:ext cx="266700" cy="685800"/>
            </a:xfrm>
            <a:prstGeom prst="straightConnector1">
              <a:avLst/>
            </a:prstGeom>
            <a:noFill/>
            <a:ln w="19050">
              <a:solidFill>
                <a:schemeClr val="tx1"/>
              </a:solidFill>
              <a:round/>
              <a:headEnd/>
              <a:tailEnd type="triangle" w="lg" len="lg"/>
            </a:ln>
          </p:spPr>
        </p:cxnSp>
        <p:cxnSp>
          <p:nvCxnSpPr>
            <p:cNvPr id="18456" name="AutoShape 22"/>
            <p:cNvCxnSpPr>
              <a:cxnSpLocks noChangeShapeType="1"/>
            </p:cNvCxnSpPr>
            <p:nvPr/>
          </p:nvCxnSpPr>
          <p:spPr bwMode="auto">
            <a:xfrm>
              <a:off x="6819900" y="4038600"/>
              <a:ext cx="190500" cy="685800"/>
            </a:xfrm>
            <a:prstGeom prst="straightConnector1">
              <a:avLst/>
            </a:prstGeom>
            <a:noFill/>
            <a:ln w="19050">
              <a:solidFill>
                <a:schemeClr val="tx1"/>
              </a:solidFill>
              <a:round/>
              <a:headEnd/>
              <a:tailEnd type="triangle" w="lg" len="lg"/>
            </a:ln>
          </p:spPr>
        </p:cxnSp>
        <p:cxnSp>
          <p:nvCxnSpPr>
            <p:cNvPr id="18457" name="AutoShape 23"/>
            <p:cNvCxnSpPr>
              <a:cxnSpLocks noChangeShapeType="1"/>
            </p:cNvCxnSpPr>
            <p:nvPr/>
          </p:nvCxnSpPr>
          <p:spPr bwMode="auto">
            <a:xfrm flipH="1">
              <a:off x="7772400" y="4038600"/>
              <a:ext cx="266700" cy="685800"/>
            </a:xfrm>
            <a:prstGeom prst="straightConnector1">
              <a:avLst/>
            </a:prstGeom>
            <a:noFill/>
            <a:ln w="19050">
              <a:solidFill>
                <a:schemeClr val="tx1"/>
              </a:solidFill>
              <a:round/>
              <a:headEnd/>
              <a:tailEnd type="triangle" w="lg" len="lg"/>
            </a:ln>
          </p:spPr>
        </p:cxnSp>
        <p:cxnSp>
          <p:nvCxnSpPr>
            <p:cNvPr id="18458" name="AutoShape 24"/>
            <p:cNvCxnSpPr>
              <a:cxnSpLocks noChangeShapeType="1"/>
            </p:cNvCxnSpPr>
            <p:nvPr/>
          </p:nvCxnSpPr>
          <p:spPr bwMode="auto">
            <a:xfrm>
              <a:off x="8039100" y="4038600"/>
              <a:ext cx="266700" cy="685800"/>
            </a:xfrm>
            <a:prstGeom prst="straightConnector1">
              <a:avLst/>
            </a:prstGeom>
            <a:noFill/>
            <a:ln w="19050">
              <a:solidFill>
                <a:schemeClr val="tx1"/>
              </a:solidFill>
              <a:round/>
              <a:headEnd/>
              <a:tailEnd type="triangle" w="lg" len="lg"/>
            </a:ln>
          </p:spPr>
        </p:cxnSp>
        <p:sp>
          <p:nvSpPr>
            <p:cNvPr id="18459" name="AutoShape 27"/>
            <p:cNvSpPr>
              <a:spLocks noChangeArrowheads="1"/>
            </p:cNvSpPr>
            <p:nvPr/>
          </p:nvSpPr>
          <p:spPr bwMode="auto">
            <a:xfrm>
              <a:off x="5762625" y="2057400"/>
              <a:ext cx="436563" cy="304800"/>
            </a:xfrm>
            <a:prstGeom prst="triangle">
              <a:avLst>
                <a:gd name="adj" fmla="val 50000"/>
              </a:avLst>
            </a:prstGeom>
            <a:solidFill>
              <a:srgbClr val="CC0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0" name="AutoShape 27"/>
            <p:cNvSpPr>
              <a:spLocks noChangeArrowheads="1"/>
            </p:cNvSpPr>
            <p:nvPr/>
          </p:nvSpPr>
          <p:spPr bwMode="auto">
            <a:xfrm>
              <a:off x="4481513" y="2819400"/>
              <a:ext cx="436562"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1" name="AutoShape 27"/>
            <p:cNvSpPr>
              <a:spLocks noChangeArrowheads="1"/>
            </p:cNvSpPr>
            <p:nvPr/>
          </p:nvSpPr>
          <p:spPr bwMode="auto">
            <a:xfrm>
              <a:off x="7799388"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2" name="AutoShape 27"/>
            <p:cNvSpPr>
              <a:spLocks noChangeArrowheads="1"/>
            </p:cNvSpPr>
            <p:nvPr/>
          </p:nvSpPr>
          <p:spPr bwMode="auto">
            <a:xfrm>
              <a:off x="7210425" y="2819400"/>
              <a:ext cx="436563"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3" name="AutoShape 27"/>
            <p:cNvSpPr>
              <a:spLocks noChangeArrowheads="1"/>
            </p:cNvSpPr>
            <p:nvPr/>
          </p:nvSpPr>
          <p:spPr bwMode="auto">
            <a:xfrm>
              <a:off x="66024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4" name="AutoShape 27"/>
            <p:cNvSpPr>
              <a:spLocks noChangeArrowheads="1"/>
            </p:cNvSpPr>
            <p:nvPr/>
          </p:nvSpPr>
          <p:spPr bwMode="auto">
            <a:xfrm>
              <a:off x="50911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5" name="AutoShape 27"/>
            <p:cNvSpPr>
              <a:spLocks noChangeArrowheads="1"/>
            </p:cNvSpPr>
            <p:nvPr/>
          </p:nvSpPr>
          <p:spPr bwMode="auto">
            <a:xfrm>
              <a:off x="37957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grpSp>
      <p:sp>
        <p:nvSpPr>
          <p:cNvPr id="37" name="TextBox 36">
            <a:extLst>
              <a:ext uri="{FF2B5EF4-FFF2-40B4-BE49-F238E27FC236}">
                <a16:creationId xmlns:a16="http://schemas.microsoft.com/office/drawing/2014/main" id="{8BBC46CC-7793-05C5-7FF1-9240772EC8BE}"/>
              </a:ext>
            </a:extLst>
          </p:cNvPr>
          <p:cNvSpPr txBox="1"/>
          <p:nvPr/>
        </p:nvSpPr>
        <p:spPr>
          <a:xfrm>
            <a:off x="4690660" y="5934670"/>
            <a:ext cx="6358340" cy="646331"/>
          </a:xfrm>
          <a:prstGeom prst="rect">
            <a:avLst/>
          </a:prstGeom>
          <a:noFill/>
        </p:spPr>
        <p:txBody>
          <a:bodyPr wrap="square">
            <a:spAutoFit/>
          </a:bodyPr>
          <a:lstStyle/>
          <a:p>
            <a:r>
              <a:rPr lang="en-US" i="1" dirty="0">
                <a:effectLst/>
                <a:latin typeface="Helvetica" pitchFamily="2" charset="0"/>
              </a:rPr>
              <a:t>in a three-player game with players A, B, and C, a vector (</a:t>
            </a:r>
            <a:r>
              <a:rPr lang="en-US" i="1" dirty="0" err="1">
                <a:effectLst/>
                <a:latin typeface="Helvetica" pitchFamily="2" charset="0"/>
              </a:rPr>
              <a:t>v</a:t>
            </a:r>
            <a:r>
              <a:rPr lang="en-US" i="1" baseline="-25000" dirty="0" err="1">
                <a:effectLst/>
                <a:latin typeface="Helvetica" pitchFamily="2" charset="0"/>
              </a:rPr>
              <a:t>A</a:t>
            </a:r>
            <a:r>
              <a:rPr lang="en-US" i="1" dirty="0" err="1">
                <a:effectLst/>
                <a:latin typeface="Helvetica" pitchFamily="2" charset="0"/>
              </a:rPr>
              <a:t>;v</a:t>
            </a:r>
            <a:r>
              <a:rPr lang="en-US" i="1" baseline="-25000" dirty="0" err="1">
                <a:effectLst/>
                <a:latin typeface="Helvetica" pitchFamily="2" charset="0"/>
              </a:rPr>
              <a:t>B</a:t>
            </a:r>
            <a:r>
              <a:rPr lang="en-US" i="1" dirty="0" err="1">
                <a:effectLst/>
                <a:latin typeface="Helvetica" pitchFamily="2" charset="0"/>
              </a:rPr>
              <a:t>;v</a:t>
            </a:r>
            <a:r>
              <a:rPr lang="en-US" i="1" baseline="-25000" dirty="0" err="1">
                <a:effectLst/>
                <a:latin typeface="Helvetica" pitchFamily="2" charset="0"/>
              </a:rPr>
              <a:t>C</a:t>
            </a:r>
            <a:r>
              <a:rPr lang="en-US" i="1" dirty="0">
                <a:latin typeface="Helvetica" pitchFamily="2" charset="0"/>
              </a:rPr>
              <a:t>)</a:t>
            </a:r>
            <a:r>
              <a:rPr lang="en-US" i="1" dirty="0">
                <a:effectLst/>
                <a:latin typeface="Helvetica" pitchFamily="2" charset="0"/>
              </a:rPr>
              <a:t>is associated with each node.</a:t>
            </a:r>
            <a:endParaRPr lang="en-US" dirty="0">
              <a:effectLst/>
              <a:latin typeface="Helvetica" pitchFamily="2" charset="0"/>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6B8984C-C57F-6A42-6095-782F149F4520}"/>
                  </a:ext>
                </a:extLst>
              </p14:cNvPr>
              <p14:cNvContentPartPr/>
              <p14:nvPr/>
            </p14:nvContentPartPr>
            <p14:xfrm>
              <a:off x="4508352" y="4320504"/>
              <a:ext cx="360" cy="360"/>
            </p14:xfrm>
          </p:contentPart>
        </mc:Choice>
        <mc:Fallback xmlns="">
          <p:pic>
            <p:nvPicPr>
              <p:cNvPr id="3" name="Ink 2">
                <a:extLst>
                  <a:ext uri="{FF2B5EF4-FFF2-40B4-BE49-F238E27FC236}">
                    <a16:creationId xmlns:a16="http://schemas.microsoft.com/office/drawing/2014/main" id="{26B8984C-C57F-6A42-6095-782F149F4520}"/>
                  </a:ext>
                </a:extLst>
              </p:cNvPr>
              <p:cNvPicPr/>
              <p:nvPr/>
            </p:nvPicPr>
            <p:blipFill>
              <a:blip r:embed="rId5"/>
              <a:stretch>
                <a:fillRect/>
              </a:stretch>
            </p:blipFill>
            <p:spPr>
              <a:xfrm>
                <a:off x="4499712" y="4311864"/>
                <a:ext cx="18000" cy="18000"/>
              </a:xfrm>
              <a:prstGeom prst="rect">
                <a:avLst/>
              </a:prstGeom>
            </p:spPr>
          </p:pic>
        </mc:Fallback>
      </mc:AlternateContent>
      <p:sp>
        <p:nvSpPr>
          <p:cNvPr id="4" name="TextBox 3">
            <a:extLst>
              <a:ext uri="{FF2B5EF4-FFF2-40B4-BE49-F238E27FC236}">
                <a16:creationId xmlns:a16="http://schemas.microsoft.com/office/drawing/2014/main" id="{5562D15A-6442-B741-CA0C-B2F4DACF21E2}"/>
              </a:ext>
            </a:extLst>
          </p:cNvPr>
          <p:cNvSpPr txBox="1"/>
          <p:nvPr/>
        </p:nvSpPr>
        <p:spPr>
          <a:xfrm>
            <a:off x="8132805" y="4320504"/>
            <a:ext cx="697627" cy="369332"/>
          </a:xfrm>
          <a:prstGeom prst="rect">
            <a:avLst/>
          </a:prstGeom>
          <a:noFill/>
        </p:spPr>
        <p:txBody>
          <a:bodyPr wrap="none" rtlCol="0">
            <a:spAutoFit/>
          </a:bodyPr>
          <a:lstStyle/>
          <a:p>
            <a:r>
              <a:rPr lang="en-TR" dirty="0"/>
              <a:t>5,1,7</a:t>
            </a:r>
          </a:p>
        </p:txBody>
      </p:sp>
      <p:sp>
        <p:nvSpPr>
          <p:cNvPr id="5" name="TextBox 4">
            <a:extLst>
              <a:ext uri="{FF2B5EF4-FFF2-40B4-BE49-F238E27FC236}">
                <a16:creationId xmlns:a16="http://schemas.microsoft.com/office/drawing/2014/main" id="{9D4E5EA7-7B5A-DD73-0E82-B7DE5BEED00C}"/>
              </a:ext>
            </a:extLst>
          </p:cNvPr>
          <p:cNvSpPr txBox="1"/>
          <p:nvPr/>
        </p:nvSpPr>
        <p:spPr>
          <a:xfrm>
            <a:off x="11049000" y="4246885"/>
            <a:ext cx="697627" cy="369332"/>
          </a:xfrm>
          <a:prstGeom prst="rect">
            <a:avLst/>
          </a:prstGeom>
          <a:noFill/>
        </p:spPr>
        <p:txBody>
          <a:bodyPr wrap="none" rtlCol="0">
            <a:spAutoFit/>
          </a:bodyPr>
          <a:lstStyle/>
          <a:p>
            <a:r>
              <a:rPr lang="en-TR" dirty="0"/>
              <a:t>5,2,5</a:t>
            </a:r>
          </a:p>
        </p:txBody>
      </p:sp>
      <p:sp>
        <p:nvSpPr>
          <p:cNvPr id="6" name="TextBox 5">
            <a:extLst>
              <a:ext uri="{FF2B5EF4-FFF2-40B4-BE49-F238E27FC236}">
                <a16:creationId xmlns:a16="http://schemas.microsoft.com/office/drawing/2014/main" id="{E247823D-FD80-EB40-DF1C-CD04FEE96542}"/>
              </a:ext>
            </a:extLst>
          </p:cNvPr>
          <p:cNvSpPr txBox="1"/>
          <p:nvPr/>
        </p:nvSpPr>
        <p:spPr>
          <a:xfrm>
            <a:off x="10227512" y="2909327"/>
            <a:ext cx="697627" cy="369332"/>
          </a:xfrm>
          <a:prstGeom prst="rect">
            <a:avLst/>
          </a:prstGeom>
          <a:noFill/>
        </p:spPr>
        <p:txBody>
          <a:bodyPr wrap="none" rtlCol="0">
            <a:spAutoFit/>
          </a:bodyPr>
          <a:lstStyle/>
          <a:p>
            <a:r>
              <a:rPr lang="en-TR" dirty="0"/>
              <a:t>5,2,5</a:t>
            </a:r>
          </a:p>
        </p:txBody>
      </p:sp>
      <p:sp>
        <p:nvSpPr>
          <p:cNvPr id="7" name="TextBox 6">
            <a:extLst>
              <a:ext uri="{FF2B5EF4-FFF2-40B4-BE49-F238E27FC236}">
                <a16:creationId xmlns:a16="http://schemas.microsoft.com/office/drawing/2014/main" id="{DA47ECBB-633F-6A1C-FC86-F276D2192349}"/>
              </a:ext>
            </a:extLst>
          </p:cNvPr>
          <p:cNvSpPr txBox="1"/>
          <p:nvPr/>
        </p:nvSpPr>
        <p:spPr>
          <a:xfrm>
            <a:off x="8534400" y="1972273"/>
            <a:ext cx="697627" cy="369332"/>
          </a:xfrm>
          <a:prstGeom prst="rect">
            <a:avLst/>
          </a:prstGeom>
          <a:noFill/>
        </p:spPr>
        <p:txBody>
          <a:bodyPr wrap="none" rtlCol="0">
            <a:spAutoFit/>
          </a:bodyPr>
          <a:lstStyle/>
          <a:p>
            <a:r>
              <a:rPr lang="en-TR" dirty="0"/>
              <a:t>5,2,5</a:t>
            </a:r>
          </a:p>
        </p:txBody>
      </p:sp>
      <p:sp>
        <p:nvSpPr>
          <p:cNvPr id="9" name="TextBox 8">
            <a:extLst>
              <a:ext uri="{FF2B5EF4-FFF2-40B4-BE49-F238E27FC236}">
                <a16:creationId xmlns:a16="http://schemas.microsoft.com/office/drawing/2014/main" id="{E8C90C07-F4D6-642F-9ADF-0CA8D73A0652}"/>
              </a:ext>
            </a:extLst>
          </p:cNvPr>
          <p:cNvSpPr txBox="1"/>
          <p:nvPr/>
        </p:nvSpPr>
        <p:spPr>
          <a:xfrm>
            <a:off x="4508352" y="4408614"/>
            <a:ext cx="697627" cy="369332"/>
          </a:xfrm>
          <a:prstGeom prst="rect">
            <a:avLst/>
          </a:prstGeom>
          <a:noFill/>
        </p:spPr>
        <p:txBody>
          <a:bodyPr wrap="none" rtlCol="0">
            <a:spAutoFit/>
          </a:bodyPr>
          <a:lstStyle/>
          <a:p>
            <a:r>
              <a:rPr lang="en-TR" dirty="0"/>
              <a:t>1,6,6</a:t>
            </a:r>
          </a:p>
        </p:txBody>
      </p:sp>
      <p:sp>
        <p:nvSpPr>
          <p:cNvPr id="10" name="TextBox 9">
            <a:extLst>
              <a:ext uri="{FF2B5EF4-FFF2-40B4-BE49-F238E27FC236}">
                <a16:creationId xmlns:a16="http://schemas.microsoft.com/office/drawing/2014/main" id="{D3A41FC7-A87C-2525-CEAE-1EB4B31060BD}"/>
              </a:ext>
            </a:extLst>
          </p:cNvPr>
          <p:cNvSpPr txBox="1"/>
          <p:nvPr/>
        </p:nvSpPr>
        <p:spPr>
          <a:xfrm>
            <a:off x="6352403" y="4320504"/>
            <a:ext cx="697627" cy="369332"/>
          </a:xfrm>
          <a:prstGeom prst="rect">
            <a:avLst/>
          </a:prstGeom>
          <a:noFill/>
        </p:spPr>
        <p:txBody>
          <a:bodyPr wrap="none" rtlCol="0">
            <a:spAutoFit/>
          </a:bodyPr>
          <a:lstStyle/>
          <a:p>
            <a:r>
              <a:rPr lang="en-TR" dirty="0"/>
              <a:t>6,1,2</a:t>
            </a:r>
          </a:p>
        </p:txBody>
      </p:sp>
      <p:sp>
        <p:nvSpPr>
          <p:cNvPr id="11" name="TextBox 10">
            <a:extLst>
              <a:ext uri="{FF2B5EF4-FFF2-40B4-BE49-F238E27FC236}">
                <a16:creationId xmlns:a16="http://schemas.microsoft.com/office/drawing/2014/main" id="{21EF69D4-9A85-338A-DD91-DED137214384}"/>
              </a:ext>
            </a:extLst>
          </p:cNvPr>
          <p:cNvSpPr txBox="1"/>
          <p:nvPr/>
        </p:nvSpPr>
        <p:spPr>
          <a:xfrm>
            <a:off x="6897066" y="3048000"/>
            <a:ext cx="697627" cy="369332"/>
          </a:xfrm>
          <a:prstGeom prst="rect">
            <a:avLst/>
          </a:prstGeom>
          <a:noFill/>
        </p:spPr>
        <p:txBody>
          <a:bodyPr wrap="none" rtlCol="0">
            <a:spAutoFit/>
          </a:bodyPr>
          <a:lstStyle/>
          <a:p>
            <a:r>
              <a:rPr lang="en-TR" dirty="0"/>
              <a:t>6,1,2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EAEC-C455-3A10-1C11-95A4F412C83F}"/>
              </a:ext>
            </a:extLst>
          </p:cNvPr>
          <p:cNvSpPr>
            <a:spLocks noGrp="1"/>
          </p:cNvSpPr>
          <p:nvPr>
            <p:ph type="title"/>
          </p:nvPr>
        </p:nvSpPr>
        <p:spPr/>
        <p:txBody>
          <a:bodyPr/>
          <a:lstStyle/>
          <a:p>
            <a:r>
              <a:rPr lang="en-US" dirty="0"/>
              <a:t>Multi-Agent Utilities</a:t>
            </a:r>
            <a:endParaRPr lang="en-TR" dirty="0"/>
          </a:p>
        </p:txBody>
      </p:sp>
      <p:sp>
        <p:nvSpPr>
          <p:cNvPr id="4" name="Slide Number Placeholder 3">
            <a:extLst>
              <a:ext uri="{FF2B5EF4-FFF2-40B4-BE49-F238E27FC236}">
                <a16:creationId xmlns:a16="http://schemas.microsoft.com/office/drawing/2014/main" id="{B3AC7CBD-83D8-122E-398F-7A9A38D04829}"/>
              </a:ext>
            </a:extLst>
          </p:cNvPr>
          <p:cNvSpPr>
            <a:spLocks noGrp="1"/>
          </p:cNvSpPr>
          <p:nvPr>
            <p:ph type="sldNum" sz="quarter" idx="12"/>
          </p:nvPr>
        </p:nvSpPr>
        <p:spPr/>
        <p:txBody>
          <a:bodyPr/>
          <a:lstStyle/>
          <a:p>
            <a:pPr>
              <a:defRPr/>
            </a:pPr>
            <a:fld id="{8E81798C-0F99-461B-869F-8FC2E08F7ABC}" type="slidenum">
              <a:rPr lang="en-US" smtClean="0"/>
              <a:pPr>
                <a:defRPr/>
              </a:pPr>
              <a:t>81</a:t>
            </a:fld>
            <a:endParaRPr lang="en-US" dirty="0"/>
          </a:p>
        </p:txBody>
      </p:sp>
      <p:pic>
        <p:nvPicPr>
          <p:cNvPr id="5" name="Picture 4">
            <a:extLst>
              <a:ext uri="{FF2B5EF4-FFF2-40B4-BE49-F238E27FC236}">
                <a16:creationId xmlns:a16="http://schemas.microsoft.com/office/drawing/2014/main" id="{0F7E3E7C-AFFD-B377-D742-BE6018603F1F}"/>
              </a:ext>
            </a:extLst>
          </p:cNvPr>
          <p:cNvPicPr>
            <a:picLocks noChangeAspect="1"/>
          </p:cNvPicPr>
          <p:nvPr/>
        </p:nvPicPr>
        <p:blipFill>
          <a:blip r:embed="rId2"/>
          <a:stretch>
            <a:fillRect/>
          </a:stretch>
        </p:blipFill>
        <p:spPr>
          <a:xfrm>
            <a:off x="228599" y="1148079"/>
            <a:ext cx="10787793" cy="3881121"/>
          </a:xfrm>
          <a:prstGeom prst="rect">
            <a:avLst/>
          </a:prstGeom>
        </p:spPr>
      </p:pic>
      <p:pic>
        <p:nvPicPr>
          <p:cNvPr id="7" name="Picture 6">
            <a:extLst>
              <a:ext uri="{FF2B5EF4-FFF2-40B4-BE49-F238E27FC236}">
                <a16:creationId xmlns:a16="http://schemas.microsoft.com/office/drawing/2014/main" id="{9262E9FA-41B4-92E6-EC89-FF8C56DEAD4D}"/>
              </a:ext>
            </a:extLst>
          </p:cNvPr>
          <p:cNvPicPr>
            <a:picLocks noChangeAspect="1"/>
          </p:cNvPicPr>
          <p:nvPr/>
        </p:nvPicPr>
        <p:blipFill>
          <a:blip r:embed="rId3"/>
          <a:stretch>
            <a:fillRect/>
          </a:stretch>
        </p:blipFill>
        <p:spPr>
          <a:xfrm>
            <a:off x="-21336" y="4820859"/>
            <a:ext cx="11756136" cy="1900617"/>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47A5573-F22F-E88A-E397-227D26785DF9}"/>
                  </a:ext>
                </a:extLst>
              </p14:cNvPr>
              <p14:cNvContentPartPr/>
              <p14:nvPr/>
            </p14:nvContentPartPr>
            <p14:xfrm>
              <a:off x="1770192" y="1614384"/>
              <a:ext cx="3158280" cy="1627560"/>
            </p14:xfrm>
          </p:contentPart>
        </mc:Choice>
        <mc:Fallback xmlns="">
          <p:pic>
            <p:nvPicPr>
              <p:cNvPr id="8" name="Ink 7">
                <a:extLst>
                  <a:ext uri="{FF2B5EF4-FFF2-40B4-BE49-F238E27FC236}">
                    <a16:creationId xmlns:a16="http://schemas.microsoft.com/office/drawing/2014/main" id="{547A5573-F22F-E88A-E397-227D26785DF9}"/>
                  </a:ext>
                </a:extLst>
              </p:cNvPr>
              <p:cNvPicPr/>
              <p:nvPr/>
            </p:nvPicPr>
            <p:blipFill>
              <a:blip r:embed="rId5"/>
              <a:stretch>
                <a:fillRect/>
              </a:stretch>
            </p:blipFill>
            <p:spPr>
              <a:xfrm>
                <a:off x="1761552" y="1605744"/>
                <a:ext cx="3175920" cy="1645200"/>
              </a:xfrm>
              <a:prstGeom prst="rect">
                <a:avLst/>
              </a:prstGeom>
            </p:spPr>
          </p:pic>
        </mc:Fallback>
      </mc:AlternateContent>
    </p:spTree>
    <p:extLst>
      <p:ext uri="{BB962C8B-B14F-4D97-AF65-F5344CB8AC3E}">
        <p14:creationId xmlns:p14="http://schemas.microsoft.com/office/powerpoint/2010/main" val="260450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2438400"/>
          </a:xfrm>
        </p:spPr>
        <p:txBody>
          <a:bodyPr>
            <a:normAutofit fontScale="85000" lnSpcReduction="10000"/>
          </a:bodyPr>
          <a:lstStyle/>
          <a:p>
            <a:r>
              <a:rPr lang="en-US" sz="2400" dirty="0"/>
              <a:t>Zero-Sum Games</a:t>
            </a:r>
          </a:p>
          <a:p>
            <a:pPr lvl="1"/>
            <a:r>
              <a:rPr lang="en-US" sz="2000" dirty="0"/>
              <a:t>Agents have opposite utilities (values on outcomes)</a:t>
            </a:r>
            <a:br>
              <a:rPr lang="en-US" sz="2000" dirty="0"/>
            </a:br>
            <a:r>
              <a:rPr lang="en-US" sz="2000" dirty="0"/>
              <a:t>- one agent gets it other one doesn’t get it </a:t>
            </a:r>
          </a:p>
          <a:p>
            <a:pPr lvl="1"/>
            <a:r>
              <a:rPr lang="en-US" sz="2000" dirty="0"/>
              <a:t>Lets us think of a single value that one maximizes and the other minimizes</a:t>
            </a:r>
            <a:endParaRPr lang="tr-TR" sz="2000" dirty="0"/>
          </a:p>
          <a:p>
            <a:pPr lvl="1"/>
            <a:r>
              <a:rPr lang="en-US" sz="2000" dirty="0"/>
              <a:t>“zero-sum” means that what is good for one player is just as bad for the other: there is no “win-win” outcome</a:t>
            </a:r>
          </a:p>
          <a:p>
            <a:pPr lvl="1"/>
            <a:r>
              <a:rPr lang="en-US" sz="2000" dirty="0"/>
              <a:t>Adversarial, pure competition</a:t>
            </a:r>
          </a:p>
        </p:txBody>
      </p:sp>
      <p:sp>
        <p:nvSpPr>
          <p:cNvPr id="9" name="Content Placeholder 8"/>
          <p:cNvSpPr>
            <a:spLocks noGrp="1"/>
          </p:cNvSpPr>
          <p:nvPr>
            <p:ph sz="half" idx="2"/>
          </p:nvPr>
        </p:nvSpPr>
        <p:spPr>
          <a:xfrm>
            <a:off x="6172200" y="4191000"/>
            <a:ext cx="5562600" cy="2438400"/>
          </a:xfrm>
        </p:spPr>
        <p:txBody>
          <a:bodyPr>
            <a:normAutofit fontScale="92500" lnSpcReduction="20000"/>
          </a:bodyPr>
          <a:lstStyle/>
          <a:p>
            <a:r>
              <a:rPr lang="en-US" sz="2400" dirty="0"/>
              <a:t>General Games</a:t>
            </a:r>
          </a:p>
          <a:p>
            <a:pPr lvl="1"/>
            <a:r>
              <a:rPr lang="en-US" sz="2000" dirty="0"/>
              <a:t>Agents have independent utilities (values on outcomes)</a:t>
            </a:r>
          </a:p>
          <a:p>
            <a:pPr lvl="1"/>
            <a:r>
              <a:rPr lang="en-US" sz="2000" dirty="0"/>
              <a:t>Ex: Blue agent collect green jewels and red one collect orange jewels by helping each other.</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35243</TotalTime>
  <Words>4804</Words>
  <Application>Microsoft Office PowerPoint</Application>
  <PresentationFormat>Widescreen</PresentationFormat>
  <Paragraphs>732</Paragraphs>
  <Slides>81</Slides>
  <Notes>25</Notes>
  <HiddenSlides>0</HiddenSlides>
  <MMClips>15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4" baseType="lpstr">
      <vt:lpstr>Arial</vt:lpstr>
      <vt:lpstr>Calibri</vt:lpstr>
      <vt:lpstr>Cambria Math</vt:lpstr>
      <vt:lpstr>charter</vt:lpstr>
      <vt:lpstr>CMSS8</vt:lpstr>
      <vt:lpstr>Helvetica</vt:lpstr>
      <vt:lpstr>NimbusRomNo9L-Medi</vt:lpstr>
      <vt:lpstr>NimbusRomNo9L-Regu</vt:lpstr>
      <vt:lpstr>NimbusRomNo9L-ReguItal</vt:lpstr>
      <vt:lpstr>Times New Roman</vt:lpstr>
      <vt:lpstr>Wingdings</vt:lpstr>
      <vt:lpstr>dan-berkeley-nlp-v1</vt:lpstr>
      <vt:lpstr>Photo Editor Photo</vt:lpstr>
      <vt:lpstr>COE 4213564 Introduction to Artificial Intelligence</vt:lpstr>
      <vt:lpstr>Game Playing State-of-the-Art</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 for Single-Agent</vt:lpstr>
      <vt:lpstr>Adversarial Game Trees</vt:lpstr>
      <vt:lpstr>Minimax Values</vt:lpstr>
      <vt:lpstr>Tic-Tac-Toe Game Tree</vt:lpstr>
      <vt:lpstr>Adversarial Search (Minimax)</vt:lpstr>
      <vt:lpstr>PowerPoint Presentation</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Minimax Efficiency</vt:lpstr>
      <vt:lpstr>Resource Limits</vt:lpstr>
      <vt:lpstr>Game Tree Pruning</vt:lpstr>
      <vt:lpstr>Minimax Example</vt:lpstr>
      <vt:lpstr>Minimax Pruning</vt:lpstr>
      <vt:lpstr>Alpha-Beta Pruning</vt:lpstr>
      <vt:lpstr>Alpha-Beta Pruning</vt:lpstr>
      <vt:lpstr>Alpha-Beta Pruning</vt:lpstr>
      <vt:lpstr>Alpha-Beta Implementation</vt:lpstr>
      <vt:lpstr>Alpha-Beta Implementation</vt:lpstr>
      <vt:lpstr>Alpha-Beta Pruning Properties</vt:lpstr>
      <vt:lpstr>Alpha-Beta Quiz</vt:lpstr>
      <vt:lpstr>Alpha-Beta Quiz 2</vt:lpstr>
      <vt:lpstr>Resource Limits</vt:lpstr>
      <vt:lpstr>Resource Limits</vt:lpstr>
      <vt:lpstr>Depth Matters</vt:lpstr>
      <vt:lpstr>Video of Demo Thrashing (depth d=2)</vt:lpstr>
      <vt:lpstr>Why Pacman Starves</vt:lpstr>
      <vt:lpstr>Video of Demo Thrashing -- Fixed (d=2)</vt:lpstr>
      <vt:lpstr>Heuristic Alpha-Beta Tree Search</vt:lpstr>
      <vt:lpstr>Evaluation Functions</vt:lpstr>
      <vt:lpstr>Evaluation Functions</vt:lpstr>
      <vt:lpstr>Evaluation Functions : Features</vt:lpstr>
      <vt:lpstr>Evaluation Functions</vt:lpstr>
      <vt:lpstr>Evaluation for Pacman</vt:lpstr>
      <vt:lpstr>Video of Demo Smart Ghosts (Coordination)</vt:lpstr>
      <vt:lpstr>Video of Demo Smart Ghosts (Coordination) – Zoomed In</vt:lpstr>
      <vt:lpstr>Video of Demo: Limited Depth (2)</vt:lpstr>
      <vt:lpstr>Video of Demo: Limited Depth (10)</vt:lpstr>
      <vt:lpstr>Uncertain Outcomes</vt:lpstr>
      <vt:lpstr>Worst-Case vs. Average Case</vt:lpstr>
      <vt:lpstr>Expectimax Search</vt:lpstr>
      <vt:lpstr>Video of Demo Minimax vs Expectimax (Min)</vt:lpstr>
      <vt:lpstr>Video of Demo Minimax vs Expectimax (Exp)</vt:lpstr>
      <vt:lpstr>Expectimax Pseudocode</vt:lpstr>
      <vt:lpstr>Expectimax Pseudocode</vt:lpstr>
      <vt:lpstr>Expectimax Example</vt:lpstr>
      <vt:lpstr>Expectimax Pruning?</vt:lpstr>
      <vt:lpstr>Depth-Limited Expectimax</vt:lpstr>
      <vt:lpstr>Probabilities</vt:lpstr>
      <vt:lpstr>Reminder: Probabilities</vt:lpstr>
      <vt:lpstr>Reminder: Expectations</vt:lpstr>
      <vt:lpstr>What Probabilities to Use?</vt:lpstr>
      <vt:lpstr>Quiz: Informed Probabilities</vt:lpstr>
      <vt:lpstr>Modeling Assumptions</vt:lpstr>
      <vt:lpstr>The Dangers of Optimism and Pessimism</vt:lpstr>
      <vt:lpstr>Assumptions vs. Reality</vt:lpstr>
      <vt:lpstr>Assumptions vs. Reality</vt:lpstr>
      <vt:lpstr>Video of Demo World Assumptions Random Ghost – Expectimax Pacman</vt:lpstr>
      <vt:lpstr>Video of Demo World Assumptions Adversarial Ghost – Minimax Pacman</vt:lpstr>
      <vt:lpstr>Video of Demo World Assumptions Adversarial Ghost – Expectimax Pacman</vt:lpstr>
      <vt:lpstr>Video of Demo World Assumptions Random Ghost – Minimax Pacman</vt:lpstr>
      <vt:lpstr>Other Game Types</vt:lpstr>
      <vt:lpstr>Mixed Layer Types</vt:lpstr>
      <vt:lpstr>Example: Backgammon</vt:lpstr>
      <vt:lpstr>Multi-Agent Utilities</vt:lpstr>
      <vt:lpstr>Multi-Agent Utilities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Selim AKYOKUŞ</cp:lastModifiedBy>
  <cp:revision>2186</cp:revision>
  <cp:lastPrinted>2016-02-04T17:52:29Z</cp:lastPrinted>
  <dcterms:created xsi:type="dcterms:W3CDTF">2004-08-27T04:16:05Z</dcterms:created>
  <dcterms:modified xsi:type="dcterms:W3CDTF">2023-11-11T08:41:06Z</dcterms:modified>
</cp:coreProperties>
</file>