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80"/>
  </p:notesMasterIdLst>
  <p:handoutMasterIdLst>
    <p:handoutMasterId r:id="rId81"/>
  </p:handoutMasterIdLst>
  <p:sldIdLst>
    <p:sldId id="256" r:id="rId2"/>
    <p:sldId id="389" r:id="rId3"/>
    <p:sldId id="466" r:id="rId4"/>
    <p:sldId id="483" r:id="rId5"/>
    <p:sldId id="484" r:id="rId6"/>
    <p:sldId id="490" r:id="rId7"/>
    <p:sldId id="485" r:id="rId8"/>
    <p:sldId id="489" r:id="rId9"/>
    <p:sldId id="486" r:id="rId10"/>
    <p:sldId id="491" r:id="rId11"/>
    <p:sldId id="435" r:id="rId12"/>
    <p:sldId id="392" r:id="rId13"/>
    <p:sldId id="488" r:id="rId14"/>
    <p:sldId id="487" r:id="rId15"/>
    <p:sldId id="492" r:id="rId16"/>
    <p:sldId id="463" r:id="rId17"/>
    <p:sldId id="445" r:id="rId18"/>
    <p:sldId id="427" r:id="rId19"/>
    <p:sldId id="467" r:id="rId20"/>
    <p:sldId id="450" r:id="rId21"/>
    <p:sldId id="394" r:id="rId22"/>
    <p:sldId id="393" r:id="rId23"/>
    <p:sldId id="400" r:id="rId24"/>
    <p:sldId id="493" r:id="rId25"/>
    <p:sldId id="451" r:id="rId26"/>
    <p:sldId id="468" r:id="rId27"/>
    <p:sldId id="452" r:id="rId28"/>
    <p:sldId id="494" r:id="rId29"/>
    <p:sldId id="436" r:id="rId30"/>
    <p:sldId id="270" r:id="rId31"/>
    <p:sldId id="438" r:id="rId32"/>
    <p:sldId id="264" r:id="rId33"/>
    <p:sldId id="502" r:id="rId34"/>
    <p:sldId id="503" r:id="rId35"/>
    <p:sldId id="510" r:id="rId36"/>
    <p:sldId id="266" r:id="rId37"/>
    <p:sldId id="439" r:id="rId38"/>
    <p:sldId id="460" r:id="rId39"/>
    <p:sldId id="496" r:id="rId40"/>
    <p:sldId id="402" r:id="rId41"/>
    <p:sldId id="406" r:id="rId42"/>
    <p:sldId id="509" r:id="rId43"/>
    <p:sldId id="501" r:id="rId44"/>
    <p:sldId id="459" r:id="rId45"/>
    <p:sldId id="497" r:id="rId46"/>
    <p:sldId id="401" r:id="rId47"/>
    <p:sldId id="504" r:id="rId48"/>
    <p:sldId id="469" r:id="rId49"/>
    <p:sldId id="453" r:id="rId50"/>
    <p:sldId id="455" r:id="rId51"/>
    <p:sldId id="470" r:id="rId52"/>
    <p:sldId id="407" r:id="rId53"/>
    <p:sldId id="476" r:id="rId54"/>
    <p:sldId id="478" r:id="rId55"/>
    <p:sldId id="283" r:id="rId56"/>
    <p:sldId id="498" r:id="rId57"/>
    <p:sldId id="424" r:id="rId58"/>
    <p:sldId id="499" r:id="rId59"/>
    <p:sldId id="500" r:id="rId60"/>
    <p:sldId id="276" r:id="rId61"/>
    <p:sldId id="277" r:id="rId62"/>
    <p:sldId id="408" r:id="rId63"/>
    <p:sldId id="461" r:id="rId64"/>
    <p:sldId id="506" r:id="rId65"/>
    <p:sldId id="409" r:id="rId66"/>
    <p:sldId id="505" r:id="rId67"/>
    <p:sldId id="457" r:id="rId68"/>
    <p:sldId id="413" r:id="rId69"/>
    <p:sldId id="479" r:id="rId70"/>
    <p:sldId id="480" r:id="rId71"/>
    <p:sldId id="481" r:id="rId72"/>
    <p:sldId id="482" r:id="rId73"/>
    <p:sldId id="508" r:id="rId74"/>
    <p:sldId id="507" r:id="rId75"/>
    <p:sldId id="279" r:id="rId76"/>
    <p:sldId id="471" r:id="rId77"/>
    <p:sldId id="458" r:id="rId78"/>
    <p:sldId id="444" r:id="rId79"/>
  </p:sldIdLst>
  <p:sldSz cx="12192000" cy="6858000"/>
  <p:notesSz cx="7099300" cy="10234613"/>
  <p:custDataLst>
    <p:tags r:id="rId8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46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61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774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926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080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235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FFF"/>
    <a:srgbClr val="B9CAFF"/>
    <a:srgbClr val="7999FF"/>
    <a:srgbClr val="0033CC"/>
    <a:srgbClr val="008000"/>
    <a:srgbClr val="FF9999"/>
    <a:srgbClr val="FF3300"/>
    <a:srgbClr val="CC00CC"/>
    <a:srgbClr val="FF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00" autoAdjust="0"/>
    <p:restoredTop sz="84834" autoAdjust="0"/>
  </p:normalViewPr>
  <p:slideViewPr>
    <p:cSldViewPr>
      <p:cViewPr varScale="1">
        <p:scale>
          <a:sx n="94" d="100"/>
          <a:sy n="94" d="100"/>
        </p:scale>
        <p:origin x="129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A33D1F6-2909-4169-88BB-815091212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83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6AD5590-9C90-486D-8FA8-38179D6EA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050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46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61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77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9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3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 theme</a:t>
            </a:r>
            <a:r>
              <a:rPr lang="en-US" baseline="0" dirty="0"/>
              <a:t> in the class:</a:t>
            </a:r>
          </a:p>
          <a:p>
            <a:endParaRPr lang="en-US" baseline="0" dirty="0"/>
          </a:p>
          <a:p>
            <a:r>
              <a:rPr lang="en-US" baseline="0" dirty="0"/>
              <a:t>A goal we have in mind.</a:t>
            </a:r>
          </a:p>
          <a:p>
            <a:endParaRPr lang="en-US" baseline="0" dirty="0"/>
          </a:p>
          <a:p>
            <a:r>
              <a:rPr lang="en-US" baseline="0" dirty="0"/>
              <a:t>A mathematical abstraction to formalize this</a:t>
            </a:r>
          </a:p>
          <a:p>
            <a:endParaRPr lang="en-US" baseline="0" dirty="0"/>
          </a:p>
          <a:p>
            <a:r>
              <a:rPr lang="en-US" baseline="0" dirty="0"/>
              <a:t>Algorithms that operate on these abstractions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20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03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comes back on exams</a:t>
            </a:r>
          </a:p>
          <a:p>
            <a:endParaRPr lang="en-US" dirty="0"/>
          </a:p>
          <a:p>
            <a:r>
              <a:rPr lang="en-US" dirty="0"/>
              <a:t>Goal test – sometimes</a:t>
            </a:r>
            <a:r>
              <a:rPr lang="en-US" baseline="0" dirty="0"/>
              <a:t> more than one state that satisfies having achieved the goal, for example, “eat all the dots”</a:t>
            </a:r>
          </a:p>
          <a:p>
            <a:endParaRPr lang="en-US" baseline="0" dirty="0"/>
          </a:p>
          <a:p>
            <a:r>
              <a:rPr lang="en-US" baseline="0" dirty="0"/>
              <a:t>Abstraction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16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Wrong example for “eat-all-dots”: (x, y, dot count)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07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90 * (2^30-1) + 30 * 2^29 = 145 billion</a:t>
            </a:r>
          </a:p>
          <a:p>
            <a:r>
              <a:rPr lang="en-US">
                <a:latin typeface="Arial" charset="0"/>
              </a:rPr>
              <a:t>2^29 = 536 870 912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041C6AE4-F625-4A1A-A100-707641139ACC}" type="slidenum">
              <a:rPr lang="en-US" smtClean="0"/>
              <a:pPr defTabSz="965200"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74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plans that achieve the same state, will be different nodes in the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63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34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show tree</a:t>
            </a:r>
          </a:p>
          <a:p>
            <a:r>
              <a:rPr lang="en-US" dirty="0"/>
              <a:t>Right: fringe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92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63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146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iterative deepening visits states multiple times, it may seem wasteful, but it turns out to be not so costly, since in a tree most of the nodes are in the bottom level, so it does not matter much if the upper levels are visited multiple 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DE980-E9BE-054A-A1C9-3C311D150F7D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432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BFS.)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27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UCS.)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DFS.)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46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82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53A5A-7A6F-4C45-B3DA-4ADA5F9066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F1561-1732-4AFE-BD38-1F907188A6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3" indent="0">
              <a:buNone/>
              <a:defRPr sz="1900"/>
            </a:lvl2pPr>
            <a:lvl3pPr marL="914286" indent="0">
              <a:buNone/>
              <a:defRPr sz="1600"/>
            </a:lvl3pPr>
            <a:lvl4pPr marL="1371430" indent="0">
              <a:buNone/>
              <a:defRPr sz="1500"/>
            </a:lvl4pPr>
            <a:lvl5pPr marL="1828573" indent="0">
              <a:buNone/>
              <a:defRPr sz="1500"/>
            </a:lvl5pPr>
            <a:lvl6pPr marL="2285718" indent="0">
              <a:buNone/>
              <a:defRPr sz="1500"/>
            </a:lvl6pPr>
            <a:lvl7pPr marL="2742858" indent="0">
              <a:buNone/>
              <a:defRPr sz="1500"/>
            </a:lvl7pPr>
            <a:lvl8pPr marL="3200000" indent="0">
              <a:buNone/>
              <a:defRPr sz="1500"/>
            </a:lvl8pPr>
            <a:lvl9pPr marL="3657143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B8BF5-5AC2-408A-9CF5-48C84EA6D7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E8221-ACA7-4409-9788-2ACEEBC1BD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6" indent="0">
              <a:buNone/>
              <a:defRPr sz="19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58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6" indent="0">
              <a:buNone/>
              <a:defRPr sz="19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58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1A8ED-9B00-4419-8B3B-2343371CEC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85549-3527-4829-9473-416A0C2EAE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60C99-D8C1-4775-8462-7FCDDC81A5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7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43" indent="0">
              <a:buNone/>
              <a:defRPr sz="1200"/>
            </a:lvl2pPr>
            <a:lvl3pPr marL="914286" indent="0">
              <a:buNone/>
              <a:defRPr sz="11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8" indent="0">
              <a:buNone/>
              <a:defRPr sz="900"/>
            </a:lvl6pPr>
            <a:lvl7pPr marL="2742858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C37A3-2FAA-437F-A346-3CF46B1B89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3" indent="0">
              <a:buNone/>
              <a:defRPr sz="2800"/>
            </a:lvl2pPr>
            <a:lvl3pPr marL="914286" indent="0">
              <a:buNone/>
              <a:defRPr sz="2400"/>
            </a:lvl3pPr>
            <a:lvl4pPr marL="1371430" indent="0">
              <a:buNone/>
              <a:defRPr sz="2000"/>
            </a:lvl4pPr>
            <a:lvl5pPr marL="1828573" indent="0">
              <a:buNone/>
              <a:defRPr sz="2000"/>
            </a:lvl5pPr>
            <a:lvl6pPr marL="2285718" indent="0">
              <a:buNone/>
              <a:defRPr sz="2000"/>
            </a:lvl6pPr>
            <a:lvl7pPr marL="2742858" indent="0">
              <a:buNone/>
              <a:defRPr sz="2000"/>
            </a:lvl7pPr>
            <a:lvl8pPr marL="3200000" indent="0">
              <a:buNone/>
              <a:defRPr sz="2000"/>
            </a:lvl8pPr>
            <a:lvl9pPr marL="365714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43" indent="0">
              <a:buNone/>
              <a:defRPr sz="1200"/>
            </a:lvl2pPr>
            <a:lvl3pPr marL="914286" indent="0">
              <a:buNone/>
              <a:defRPr sz="11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8" indent="0">
              <a:buNone/>
              <a:defRPr sz="900"/>
            </a:lvl6pPr>
            <a:lvl7pPr marL="2742858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EC880-79EA-4BC7-A72F-59EFE6AB7F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F6080-E520-45DC-884B-D171AED742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41731-2654-4748-B0E7-440E0FE37C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10363826" cy="3424107"/>
          </a:xfrm>
        </p:spPr>
        <p:txBody>
          <a:bodyPr/>
          <a:lstStyle>
            <a:lvl1pPr>
              <a:defRPr sz="2500" cap="none"/>
            </a:lvl1pPr>
            <a:lvl2pPr>
              <a:defRPr sz="2200" cap="none"/>
            </a:lvl2pPr>
            <a:lvl3pPr>
              <a:defRPr sz="2000"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8194-0375-0249-BEF9-CA1423EBE175}" type="datetime1">
              <a:rPr lang="en-US" smtClean="0"/>
              <a:t>10/16/2025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638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3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9749340B-4FC7-4D90-97D1-24A2CDF192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6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8" rIns="91430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43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8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3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73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58" indent="-3428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857" indent="-28571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858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000" indent="-22857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143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286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430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573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5718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6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8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8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hyperlink" Target="https://en.wikipedia.org/wiki/Pac-Man_(character)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hyperlink" Target="https://en.wikipedia.org/wiki/List_of_maze_chase_gam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hyperlink" Target="https://en.wikipedia.org/wiki/Pac-Man#cite_note-Maynard-8" TargetMode="External"/><Relationship Id="rId5" Type="http://schemas.openxmlformats.org/officeDocument/2006/relationships/image" Target="../media/image11.png"/><Relationship Id="rId10" Type="http://schemas.openxmlformats.org/officeDocument/2006/relationships/hyperlink" Target="https://en.wikipedia.org/wiki/Action_game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/>
          <a:lstStyle/>
          <a:p>
            <a:pPr eaLnBrk="1" hangingPunct="1"/>
            <a:r>
              <a:rPr lang="tr-TR" b="0" i="0" dirty="0">
                <a:solidFill>
                  <a:srgbClr val="212529"/>
                </a:solidFill>
                <a:effectLst/>
                <a:latin typeface="-apple-system"/>
              </a:rPr>
              <a:t>COE 4213564 </a:t>
            </a:r>
            <a:br>
              <a:rPr lang="tr-TR" b="0" i="0" dirty="0">
                <a:solidFill>
                  <a:srgbClr val="212529"/>
                </a:solidFill>
                <a:effectLst/>
                <a:latin typeface="-apple-system"/>
              </a:rPr>
            </a:br>
            <a:r>
              <a:rPr lang="en-US" dirty="0"/>
              <a:t>Introduction to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3733800"/>
          </a:xfrm>
        </p:spPr>
        <p:txBody>
          <a:bodyPr/>
          <a:lstStyle/>
          <a:p>
            <a:pPr eaLnBrk="1" hangingPunct="1"/>
            <a:endParaRPr lang="tr-TR" sz="2800" dirty="0"/>
          </a:p>
          <a:p>
            <a:pPr eaLnBrk="1" hangingPunct="1"/>
            <a:r>
              <a:rPr lang="en-US" sz="2800" dirty="0"/>
              <a:t>SOLVING PROBLEMS BY SEARCHING</a:t>
            </a:r>
            <a:endParaRPr lang="tr-TR" sz="2800" dirty="0"/>
          </a:p>
          <a:p>
            <a:pPr eaLnBrk="1" hangingPunct="1"/>
            <a:r>
              <a:rPr lang="tr-TR" sz="4267" dirty="0" err="1"/>
              <a:t>Chapter</a:t>
            </a:r>
            <a:r>
              <a:rPr lang="tr-TR" sz="4267" dirty="0"/>
              <a:t> 3 </a:t>
            </a:r>
          </a:p>
          <a:p>
            <a:pPr eaLnBrk="1" hangingPunct="1"/>
            <a:endParaRPr lang="en-US" sz="4267" dirty="0"/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2"/>
            <a:ext cx="5867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359400"/>
            <a:ext cx="12192000" cy="7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dirty="0">
                <a:latin typeface="Calibri"/>
                <a:cs typeface="Calibri"/>
              </a:rPr>
              <a:t>Fall</a:t>
            </a:r>
            <a:r>
              <a:rPr lang="en-US" dirty="0">
                <a:latin typeface="Calibri"/>
                <a:cs typeface="Calibri"/>
              </a:rPr>
              <a:t> 202</a:t>
            </a:r>
            <a:r>
              <a:rPr lang="tr-TR" dirty="0">
                <a:latin typeface="Calibri"/>
                <a:cs typeface="Calibri"/>
              </a:rPr>
              <a:t>5</a:t>
            </a:r>
            <a:endParaRPr lang="en-US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600" dirty="0">
                <a:latin typeface="Calibri"/>
                <a:cs typeface="Calibri"/>
              </a:rPr>
              <a:t>Many slides are adapted from  CS 188 (http://ai.berkeley.edu), CIS 521, CS 221.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8600" y="1676400"/>
            <a:ext cx="3937000" cy="4876800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Problem solving agents</a:t>
            </a:r>
            <a:r>
              <a:rPr lang="tr-TR" sz="3600" dirty="0"/>
              <a:t> </a:t>
            </a:r>
            <a:r>
              <a:rPr lang="tr-TR" sz="3600" dirty="0" err="1"/>
              <a:t>and</a:t>
            </a:r>
            <a:r>
              <a:rPr lang="tr-TR" sz="3600" dirty="0"/>
              <a:t> u</a:t>
            </a:r>
            <a:r>
              <a:rPr lang="en-US" sz="3600" dirty="0" err="1"/>
              <a:t>ninformed</a:t>
            </a:r>
            <a:r>
              <a:rPr lang="en-US" sz="3600" dirty="0"/>
              <a:t> </a:t>
            </a:r>
            <a:r>
              <a:rPr lang="tr-TR" sz="3600" dirty="0"/>
              <a:t>s</a:t>
            </a:r>
            <a:r>
              <a:rPr lang="en-US" sz="3600" dirty="0" err="1"/>
              <a:t>earch</a:t>
            </a:r>
            <a:r>
              <a:rPr lang="en-US" sz="3600" dirty="0"/>
              <a:t> </a:t>
            </a:r>
            <a:r>
              <a:rPr lang="tr-TR" sz="3600" dirty="0"/>
              <a:t>m</a:t>
            </a:r>
            <a:r>
              <a:rPr lang="en-US" sz="3600" dirty="0" err="1"/>
              <a:t>ethods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19200"/>
            <a:ext cx="6375400" cy="5486399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en-US" sz="4900" b="0" i="0" u="none" strike="noStrike" baseline="0" dirty="0">
                <a:solidFill>
                  <a:srgbClr val="FF0000"/>
                </a:solidFill>
                <a:latin typeface="OpenSans-Regular"/>
              </a:rPr>
              <a:t>A simple reflex agent </a:t>
            </a:r>
            <a:r>
              <a:rPr lang="en-US" sz="4900" b="0" i="0" u="none" strike="noStrike" baseline="0" dirty="0">
                <a:latin typeface="OpenSans-Regular"/>
              </a:rPr>
              <a:t>is one that selects an action based only on the </a:t>
            </a:r>
            <a:r>
              <a:rPr lang="en-US" sz="4900" b="1" i="0" u="none" strike="noStrike" baseline="0" dirty="0">
                <a:latin typeface="OpenSans-Bold"/>
              </a:rPr>
              <a:t>current </a:t>
            </a:r>
            <a:r>
              <a:rPr lang="tr-TR" sz="4900" b="1" i="0" u="none" strike="noStrike" baseline="0" dirty="0" err="1">
                <a:latin typeface="OpenSans-Bold"/>
              </a:rPr>
              <a:t>percept</a:t>
            </a:r>
            <a:r>
              <a:rPr lang="tr-TR" sz="4900" b="0" i="0" u="none" strike="noStrike" baseline="0" dirty="0">
                <a:latin typeface="OpenSans-Regular"/>
              </a:rPr>
              <a:t>.</a:t>
            </a:r>
            <a:r>
              <a:rPr lang="en-US" sz="4900" b="0" i="0" u="none" strike="noStrike" baseline="0" dirty="0">
                <a:latin typeface="OpenSans-Regular"/>
              </a:rPr>
              <a:t> It </a:t>
            </a:r>
            <a:r>
              <a:rPr lang="en-US" sz="4900" b="1" i="0" u="none" strike="noStrike" baseline="0" dirty="0">
                <a:latin typeface="OpenSans-Bold"/>
              </a:rPr>
              <a:t>ignores </a:t>
            </a:r>
            <a:r>
              <a:rPr lang="en-US" sz="4900" b="0" i="0" u="none" strike="noStrike" baseline="0" dirty="0">
                <a:latin typeface="OpenSans-Regular"/>
              </a:rPr>
              <a:t>the rest of the </a:t>
            </a:r>
            <a:r>
              <a:rPr lang="en-US" sz="4900" b="1" i="0" u="none" strike="noStrike" baseline="0" dirty="0">
                <a:latin typeface="OpenSans-Bold"/>
              </a:rPr>
              <a:t>percept history</a:t>
            </a:r>
            <a:r>
              <a:rPr lang="en-US" sz="4900" b="0" i="0" u="none" strike="noStrike" baseline="0" dirty="0">
                <a:latin typeface="OpenSans-Regular"/>
              </a:rPr>
              <a:t>.</a:t>
            </a:r>
          </a:p>
          <a:p>
            <a:pPr algn="l"/>
            <a:r>
              <a:rPr lang="en-US" sz="4900" dirty="0">
                <a:solidFill>
                  <a:srgbClr val="FF0000"/>
                </a:solidFill>
              </a:rPr>
              <a:t>A problem-solving agent </a:t>
            </a:r>
            <a:r>
              <a:rPr lang="en-US" sz="4900" dirty="0"/>
              <a:t>must </a:t>
            </a:r>
            <a:r>
              <a:rPr lang="en-US" sz="4900" dirty="0">
                <a:highlight>
                  <a:srgbClr val="00FF00"/>
                </a:highlight>
              </a:rPr>
              <a:t>plan ahead</a:t>
            </a:r>
            <a:r>
              <a:rPr lang="en-US" sz="49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4900" dirty="0">
                <a:solidFill>
                  <a:srgbClr val="FF0000"/>
                </a:solidFill>
              </a:rPr>
              <a:t>Agents that Plan Ahead</a:t>
            </a:r>
            <a:r>
              <a:rPr lang="tr-TR" sz="4900" dirty="0">
                <a:solidFill>
                  <a:srgbClr val="FF0000"/>
                </a:solidFill>
              </a:rPr>
              <a:t>: </a:t>
            </a:r>
            <a:r>
              <a:rPr lang="en-US" sz="4900" dirty="0"/>
              <a:t>When the correct action to take is not immediately obvious, </a:t>
            </a:r>
            <a:endParaRPr lang="tr-TR" sz="4900" dirty="0"/>
          </a:p>
          <a:p>
            <a:pPr lvl="1">
              <a:lnSpc>
                <a:spcPct val="90000"/>
              </a:lnSpc>
            </a:pPr>
            <a:r>
              <a:rPr lang="en-US" sz="4900" dirty="0"/>
              <a:t>an agent may need to </a:t>
            </a:r>
            <a:r>
              <a:rPr lang="en-US" sz="4900" dirty="0">
                <a:solidFill>
                  <a:srgbClr val="FF0000"/>
                </a:solidFill>
              </a:rPr>
              <a:t>plan</a:t>
            </a:r>
            <a:r>
              <a:rPr lang="tr-TR" sz="4900" dirty="0">
                <a:solidFill>
                  <a:srgbClr val="FF0000"/>
                </a:solidFill>
              </a:rPr>
              <a:t> </a:t>
            </a:r>
            <a:r>
              <a:rPr lang="en-US" sz="4900" dirty="0">
                <a:solidFill>
                  <a:srgbClr val="FF0000"/>
                </a:solidFill>
              </a:rPr>
              <a:t>ahead</a:t>
            </a:r>
            <a:r>
              <a:rPr lang="en-US" sz="4900" dirty="0"/>
              <a:t>: to</a:t>
            </a:r>
            <a:r>
              <a:rPr lang="tr-TR" sz="4900" dirty="0"/>
              <a:t> </a:t>
            </a:r>
            <a:r>
              <a:rPr lang="en-US" sz="4900" dirty="0"/>
              <a:t>consider </a:t>
            </a:r>
            <a:r>
              <a:rPr lang="en-US" sz="4900" dirty="0">
                <a:highlight>
                  <a:srgbClr val="FFFF00"/>
                </a:highlight>
              </a:rPr>
              <a:t>a sequence of actions </a:t>
            </a:r>
            <a:r>
              <a:rPr lang="en-US" sz="4900" dirty="0"/>
              <a:t>that form a path to a goal state. </a:t>
            </a:r>
            <a:endParaRPr lang="tr-TR" sz="4900" dirty="0"/>
          </a:p>
          <a:p>
            <a:pPr lvl="1">
              <a:lnSpc>
                <a:spcPct val="90000"/>
              </a:lnSpc>
            </a:pPr>
            <a:r>
              <a:rPr lang="en-US" sz="4900" dirty="0"/>
              <a:t>Such an agent is</a:t>
            </a:r>
            <a:r>
              <a:rPr lang="tr-TR" sz="4900" dirty="0"/>
              <a:t> </a:t>
            </a:r>
            <a:r>
              <a:rPr lang="en-US" sz="4900" dirty="0"/>
              <a:t>called a </a:t>
            </a:r>
            <a:r>
              <a:rPr lang="en-US" sz="4900" dirty="0">
                <a:solidFill>
                  <a:srgbClr val="FF0000"/>
                </a:solidFill>
              </a:rPr>
              <a:t>problem-solving agent</a:t>
            </a:r>
            <a:r>
              <a:rPr lang="en-US" sz="4900" dirty="0"/>
              <a:t>, and </a:t>
            </a:r>
            <a:endParaRPr lang="tr-TR" sz="4900" dirty="0"/>
          </a:p>
          <a:p>
            <a:pPr lvl="1">
              <a:lnSpc>
                <a:spcPct val="90000"/>
              </a:lnSpc>
            </a:pPr>
            <a:r>
              <a:rPr lang="en-US" sz="4900" dirty="0"/>
              <a:t>the computational process it undertakes is called </a:t>
            </a:r>
            <a:r>
              <a:rPr lang="en-US" sz="4900" dirty="0">
                <a:solidFill>
                  <a:srgbClr val="FF0000"/>
                </a:solidFill>
              </a:rPr>
              <a:t>search</a:t>
            </a:r>
            <a:r>
              <a:rPr lang="en-US" sz="4900" dirty="0"/>
              <a:t>.</a:t>
            </a:r>
            <a:endParaRPr lang="tr-TR" sz="4900" dirty="0"/>
          </a:p>
          <a:p>
            <a:pPr eaLnBrk="1" hangingPunct="1">
              <a:lnSpc>
                <a:spcPct val="90000"/>
              </a:lnSpc>
            </a:pPr>
            <a:r>
              <a:rPr lang="en-US" sz="4900" dirty="0"/>
              <a:t>In this chapter, we consider only the </a:t>
            </a:r>
            <a:r>
              <a:rPr lang="en-US" sz="4900" dirty="0">
                <a:solidFill>
                  <a:srgbClr val="FF0000"/>
                </a:solidFill>
              </a:rPr>
              <a:t>simplest</a:t>
            </a:r>
            <a:r>
              <a:rPr lang="tr-TR" sz="4900" dirty="0">
                <a:solidFill>
                  <a:srgbClr val="FF0000"/>
                </a:solidFill>
              </a:rPr>
              <a:t> </a:t>
            </a:r>
            <a:r>
              <a:rPr lang="en-US" sz="4900" dirty="0">
                <a:solidFill>
                  <a:srgbClr val="FF0000"/>
                </a:solidFill>
              </a:rPr>
              <a:t>environments</a:t>
            </a:r>
            <a:r>
              <a:rPr lang="en-US" sz="4900" dirty="0"/>
              <a:t>: episodic, single agent, fully observable, deterministic, static, discrete, and</a:t>
            </a:r>
            <a:r>
              <a:rPr lang="tr-TR" sz="4900" dirty="0"/>
              <a:t> </a:t>
            </a:r>
            <a:r>
              <a:rPr lang="en-US" sz="4900" dirty="0"/>
              <a:t>known.</a:t>
            </a:r>
            <a:endParaRPr lang="tr-TR" sz="4900" dirty="0"/>
          </a:p>
          <a:p>
            <a:pPr eaLnBrk="1" hangingPunct="1">
              <a:lnSpc>
                <a:spcPct val="90000"/>
              </a:lnSpc>
            </a:pPr>
            <a:endParaRPr lang="en-US" sz="4900" dirty="0"/>
          </a:p>
          <a:p>
            <a:pPr eaLnBrk="1" hangingPunct="1">
              <a:lnSpc>
                <a:spcPct val="90000"/>
              </a:lnSpc>
            </a:pPr>
            <a:r>
              <a:rPr lang="en-US" sz="4900" dirty="0"/>
              <a:t>Search Problems</a:t>
            </a:r>
            <a:r>
              <a:rPr lang="tr-TR" sz="4900" dirty="0"/>
              <a:t>: </a:t>
            </a:r>
            <a:r>
              <a:rPr lang="en-US" sz="4900" dirty="0"/>
              <a:t>We distinguish between </a:t>
            </a:r>
          </a:p>
          <a:p>
            <a:pPr lvl="1">
              <a:lnSpc>
                <a:spcPct val="90000"/>
              </a:lnSpc>
            </a:pPr>
            <a:r>
              <a:rPr lang="en-US" sz="4900" dirty="0">
                <a:solidFill>
                  <a:srgbClr val="FF0000"/>
                </a:solidFill>
              </a:rPr>
              <a:t>informed</a:t>
            </a:r>
            <a:r>
              <a:rPr lang="tr-TR" sz="4900" dirty="0"/>
              <a:t> </a:t>
            </a:r>
            <a:r>
              <a:rPr lang="en-US" sz="4900" dirty="0"/>
              <a:t>algorithms, in which the agent </a:t>
            </a:r>
            <a:r>
              <a:rPr lang="en-US" sz="4900" dirty="0">
                <a:highlight>
                  <a:srgbClr val="FFFF00"/>
                </a:highlight>
              </a:rPr>
              <a:t>can estimate how</a:t>
            </a:r>
            <a:r>
              <a:rPr lang="tr-TR" sz="4900" dirty="0">
                <a:highlight>
                  <a:srgbClr val="FFFF00"/>
                </a:highlight>
              </a:rPr>
              <a:t> </a:t>
            </a:r>
            <a:r>
              <a:rPr lang="en-US" sz="4900" dirty="0">
                <a:highlight>
                  <a:srgbClr val="FFFF00"/>
                </a:highlight>
              </a:rPr>
              <a:t>far it is from the goal</a:t>
            </a:r>
            <a:r>
              <a:rPr lang="en-US" sz="4900" dirty="0"/>
              <a:t>, and </a:t>
            </a:r>
          </a:p>
          <a:p>
            <a:pPr lvl="1">
              <a:lnSpc>
                <a:spcPct val="90000"/>
              </a:lnSpc>
            </a:pPr>
            <a:r>
              <a:rPr lang="en-US" sz="4900" dirty="0">
                <a:solidFill>
                  <a:srgbClr val="FF0000"/>
                </a:solidFill>
              </a:rPr>
              <a:t>uninformed algorithms</a:t>
            </a:r>
            <a:r>
              <a:rPr lang="en-US" sz="4900" dirty="0"/>
              <a:t>, where no such estimate is available</a:t>
            </a:r>
          </a:p>
          <a:p>
            <a:pPr eaLnBrk="1" hangingPunct="1">
              <a:lnSpc>
                <a:spcPct val="90000"/>
              </a:lnSpc>
            </a:pPr>
            <a:endParaRPr lang="en-US" sz="4900" dirty="0"/>
          </a:p>
          <a:p>
            <a:pPr eaLnBrk="1" hangingPunct="1">
              <a:lnSpc>
                <a:spcPct val="90000"/>
              </a:lnSpc>
            </a:pPr>
            <a:r>
              <a:rPr lang="en-US" sz="4900" dirty="0"/>
              <a:t>Uninformed Search Methods</a:t>
            </a:r>
          </a:p>
          <a:p>
            <a:pPr lvl="1">
              <a:lnSpc>
                <a:spcPct val="90000"/>
              </a:lnSpc>
            </a:pPr>
            <a:endParaRPr lang="en-US" sz="1500" dirty="0"/>
          </a:p>
          <a:p>
            <a:pPr lvl="1" eaLnBrk="1" hangingPunct="1">
              <a:lnSpc>
                <a:spcPct val="90000"/>
              </a:lnSpc>
            </a:pPr>
            <a:r>
              <a:rPr lang="en-US" sz="4900" dirty="0"/>
              <a:t>Breadth-first search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4900" dirty="0"/>
              <a:t>Uniform-cost search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4900" dirty="0"/>
              <a:t>Depth-first search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4900" dirty="0"/>
              <a:t>Depth-limited search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4900" dirty="0"/>
              <a:t>Iterative deepening search </a:t>
            </a:r>
            <a:endParaRPr lang="en-US" sz="3400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164" y="1144408"/>
            <a:ext cx="8524096" cy="5226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3984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A894C-8039-490B-89D2-5024B9621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search problem: Holiday in Romania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D7333-62BF-45B2-88D3-3531119D1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3"/>
            <a:ext cx="11379200" cy="507997"/>
          </a:xfrm>
        </p:spPr>
        <p:txBody>
          <a:bodyPr/>
          <a:lstStyle/>
          <a:p>
            <a:r>
              <a:rPr lang="en-US" dirty="0"/>
              <a:t>Imagine an agent enjoying a touring vacation in Romania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1F9B60-5E63-4C22-8BCF-921259053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184403"/>
            <a:ext cx="10287000" cy="431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04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E2A6F-B28E-42C4-AB32-B95314920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Problem-</a:t>
            </a:r>
            <a:r>
              <a:rPr lang="tr-TR" sz="3200" dirty="0" err="1"/>
              <a:t>Solving</a:t>
            </a:r>
            <a:r>
              <a:rPr lang="tr-TR" sz="3200" dirty="0"/>
              <a:t> Agent </a:t>
            </a:r>
            <a:r>
              <a:rPr lang="tr-TR" sz="3200" dirty="0" err="1"/>
              <a:t>follow</a:t>
            </a:r>
            <a:r>
              <a:rPr lang="tr-TR" sz="3200" dirty="0"/>
              <a:t> f</a:t>
            </a:r>
            <a:r>
              <a:rPr lang="en-US" sz="3200" dirty="0"/>
              <a:t>our-phase problem-solving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1D425-B654-4203-BFEE-226064B82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</a:rPr>
              <a:t>Goal formulation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/>
              <a:t>The agent adopts the goal of reaching Bucharest. Goals </a:t>
            </a:r>
            <a:r>
              <a:rPr lang="en-US" dirty="0">
                <a:solidFill>
                  <a:srgbClr val="FF0000"/>
                </a:solidFill>
              </a:rPr>
              <a:t>organize </a:t>
            </a:r>
            <a:r>
              <a:rPr lang="tr-TR" dirty="0" err="1">
                <a:solidFill>
                  <a:srgbClr val="FF0000"/>
                </a:solidFill>
              </a:rPr>
              <a:t>behavior</a:t>
            </a:r>
            <a:r>
              <a:rPr lang="en-US" dirty="0">
                <a:solidFill>
                  <a:srgbClr val="FF0000"/>
                </a:solidFill>
              </a:rPr>
              <a:t> by limiting the objectives </a:t>
            </a:r>
            <a:r>
              <a:rPr lang="en-US" dirty="0"/>
              <a:t>and hence the actions to be considered</a:t>
            </a:r>
            <a:r>
              <a:rPr lang="tr-TR" dirty="0"/>
              <a:t>.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</a:rPr>
              <a:t>Problem formulation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/>
              <a:t>The agent devises a description of the </a:t>
            </a:r>
            <a:r>
              <a:rPr lang="en-US" dirty="0">
                <a:solidFill>
                  <a:srgbClr val="FF0000"/>
                </a:solidFill>
              </a:rPr>
              <a:t>states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actions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tr-TR" dirty="0"/>
              <a:t>e</a:t>
            </a:r>
            <a:r>
              <a:rPr lang="en-US" dirty="0" err="1"/>
              <a:t>ssary</a:t>
            </a:r>
            <a:r>
              <a:rPr lang="en-US" dirty="0"/>
              <a:t> to reach the goal—</a:t>
            </a:r>
            <a:r>
              <a:rPr lang="en-US" dirty="0">
                <a:solidFill>
                  <a:srgbClr val="FF0000"/>
                </a:solidFill>
              </a:rPr>
              <a:t>an abstract model of the relevant part</a:t>
            </a:r>
            <a:r>
              <a:rPr lang="en-US" dirty="0"/>
              <a:t> of the world. For our</a:t>
            </a:r>
            <a:r>
              <a:rPr lang="tr-TR" dirty="0"/>
              <a:t> </a:t>
            </a:r>
            <a:r>
              <a:rPr lang="en-US" dirty="0"/>
              <a:t>agent, one good model is to consider the </a:t>
            </a:r>
            <a:r>
              <a:rPr lang="en-US" dirty="0">
                <a:highlight>
                  <a:srgbClr val="FFFF00"/>
                </a:highlight>
              </a:rPr>
              <a:t>actions of traveling from one city to an adjacent city</a:t>
            </a:r>
            <a:r>
              <a:rPr lang="en-US" dirty="0"/>
              <a:t>, and therefore the only fact about the state of the world that will change due to</a:t>
            </a:r>
            <a:r>
              <a:rPr lang="tr-TR" dirty="0"/>
              <a:t> </a:t>
            </a:r>
            <a:r>
              <a:rPr lang="en-US" dirty="0"/>
              <a:t>an action is the current city</a:t>
            </a:r>
            <a:r>
              <a:rPr lang="tr-TR" dirty="0"/>
              <a:t>.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</a:rPr>
              <a:t>Search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/>
              <a:t>Before taking any action in the real world, the agent simulates sequences of actions in its model, searching until it </a:t>
            </a:r>
            <a:r>
              <a:rPr lang="en-US" dirty="0">
                <a:solidFill>
                  <a:srgbClr val="FF0000"/>
                </a:solidFill>
              </a:rPr>
              <a:t>finds a 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sequence of actions </a:t>
            </a:r>
            <a:r>
              <a:rPr lang="en-US" dirty="0">
                <a:solidFill>
                  <a:srgbClr val="FF0000"/>
                </a:solidFill>
              </a:rPr>
              <a:t>that reaches the goal</a:t>
            </a:r>
            <a:r>
              <a:rPr lang="en-US" dirty="0"/>
              <a:t>. Such a sequence is called</a:t>
            </a:r>
            <a:r>
              <a:rPr lang="en-US" dirty="0">
                <a:solidFill>
                  <a:srgbClr val="FF0000"/>
                </a:solidFill>
              </a:rPr>
              <a:t> a solution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The agent </a:t>
            </a:r>
            <a:r>
              <a:rPr lang="en-US" dirty="0">
                <a:solidFill>
                  <a:srgbClr val="FF0000"/>
                </a:solidFill>
              </a:rPr>
              <a:t>might have to simulate multiple sequences </a:t>
            </a:r>
            <a:r>
              <a:rPr lang="en-US" dirty="0"/>
              <a:t>that do not reach the goal, but eventually it will find a solution (such as going from Arad to Sibiu to </a:t>
            </a:r>
            <a:r>
              <a:rPr lang="en-US" dirty="0" err="1"/>
              <a:t>Fagaras</a:t>
            </a:r>
            <a:r>
              <a:rPr lang="en-US" dirty="0"/>
              <a:t> to Bucharest), or it will find that </a:t>
            </a:r>
            <a:r>
              <a:rPr lang="en-US" dirty="0">
                <a:solidFill>
                  <a:srgbClr val="FF0000"/>
                </a:solidFill>
              </a:rPr>
              <a:t>no solution is possible</a:t>
            </a:r>
            <a:r>
              <a:rPr lang="tr-TR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</a:rPr>
              <a:t>Execution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>
                <a:solidFill>
                  <a:srgbClr val="002060"/>
                </a:solidFill>
              </a:rPr>
              <a:t>The agent can now execute the actions in the solution, one at a time.</a:t>
            </a:r>
            <a:endParaRPr lang="tr-TR" dirty="0">
              <a:solidFill>
                <a:srgbClr val="002060"/>
              </a:solidFill>
            </a:endParaRPr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4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318B1-FBAE-4DFD-99C0-2FAFB51C2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Search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solutions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FC80EF-CABD-48BC-8107-EF92B86CF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19200"/>
            <a:ext cx="5181600" cy="52816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D1171F-AB6C-4B6A-BFD5-77C70AA2FA49}"/>
              </a:ext>
            </a:extLst>
          </p:cNvPr>
          <p:cNvSpPr txBox="1"/>
          <p:nvPr/>
        </p:nvSpPr>
        <p:spPr>
          <a:xfrm>
            <a:off x="5638800" y="1524000"/>
            <a:ext cx="6477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</a:rPr>
              <a:t>Reflex-based models </a:t>
            </a:r>
            <a:r>
              <a:rPr lang="en-US" sz="1600" dirty="0"/>
              <a:t>in machine learning (e.g., linear predictors and neural networks) that output either a  or  (for binary classification) or a real number (for regression).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While reflex-based models were appropriate for some applications such as sentiment classification or spam filtering, the applications we will look at today, such as </a:t>
            </a:r>
            <a:r>
              <a:rPr lang="en-US" sz="1600" dirty="0">
                <a:solidFill>
                  <a:srgbClr val="FF0000"/>
                </a:solidFill>
              </a:rPr>
              <a:t>solving puzzles</a:t>
            </a:r>
            <a:r>
              <a:rPr lang="en-US" sz="1600" dirty="0"/>
              <a:t>, demand more.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 tackle these new problems, we will introduce search problems, our first instance of </a:t>
            </a:r>
            <a:r>
              <a:rPr lang="en-US" sz="1600" dirty="0">
                <a:solidFill>
                  <a:srgbClr val="0070C0"/>
                </a:solidFill>
                <a:highlight>
                  <a:srgbClr val="FFFF00"/>
                </a:highlight>
              </a:rPr>
              <a:t>a state-based model</a:t>
            </a:r>
            <a:r>
              <a:rPr lang="en-US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 a search problem, in a sense, we are still </a:t>
            </a:r>
            <a:r>
              <a:rPr lang="en-US" sz="1600" dirty="0">
                <a:solidFill>
                  <a:srgbClr val="FF0000"/>
                </a:solidFill>
              </a:rPr>
              <a:t>building a predictor </a:t>
            </a:r>
            <a:r>
              <a:rPr lang="en-US" sz="1600" dirty="0"/>
              <a:t> which takes an input , but  will now return 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</a:rPr>
              <a:t>an entire action sequence</a:t>
            </a:r>
            <a:r>
              <a:rPr lang="en-US" sz="1600" dirty="0"/>
              <a:t>, not just a single action.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Of course you should object: can't I just apply a reflex model iteratively to generate a sequence? While that is true, the search problems that we're trying to solve importantly </a:t>
            </a:r>
            <a:r>
              <a:rPr lang="en-US" sz="1600" dirty="0">
                <a:solidFill>
                  <a:srgbClr val="FF0000"/>
                </a:solidFill>
              </a:rPr>
              <a:t>require reasoning about the consequences of the entire action sequence</a:t>
            </a:r>
            <a:r>
              <a:rPr lang="en-US" sz="1600" dirty="0"/>
              <a:t>, and cannot be tackled by myopically predicting one action at a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Of course, saying "cannot" is a bit strong, since sometimes a search problem can be solved by a reflex-based model. You could have </a:t>
            </a:r>
            <a:r>
              <a:rPr lang="en-US" sz="1600" dirty="0">
                <a:solidFill>
                  <a:srgbClr val="FF0000"/>
                </a:solidFill>
              </a:rPr>
              <a:t>a massive lookup table </a:t>
            </a:r>
            <a:r>
              <a:rPr lang="en-US" sz="1600" dirty="0"/>
              <a:t>that told you what the best action was for any given situation.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350791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D3990-9098-43E3-88A3-6BEEEB63C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 and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0B426-502F-484D-B5A3-1420EC1DC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397002"/>
            <a:ext cx="10566400" cy="5384798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A search problem can be defined formally as follows:</a:t>
            </a:r>
            <a:endParaRPr lang="tr-TR" sz="2400" dirty="0"/>
          </a:p>
          <a:p>
            <a:pPr lvl="1"/>
            <a:r>
              <a:rPr lang="en-US" sz="1900" dirty="0"/>
              <a:t>A set of possible </a:t>
            </a:r>
            <a:r>
              <a:rPr lang="en-US" sz="1900" dirty="0">
                <a:solidFill>
                  <a:srgbClr val="FF0000"/>
                </a:solidFill>
              </a:rPr>
              <a:t>states</a:t>
            </a:r>
            <a:r>
              <a:rPr lang="en-US" sz="1900" dirty="0"/>
              <a:t> that the environment can be in. We call this the </a:t>
            </a:r>
            <a:r>
              <a:rPr lang="en-US" sz="1900" dirty="0">
                <a:solidFill>
                  <a:srgbClr val="FF0000"/>
                </a:solidFill>
              </a:rPr>
              <a:t>state space</a:t>
            </a:r>
            <a:r>
              <a:rPr lang="en-US" sz="1900" dirty="0"/>
              <a:t>.</a:t>
            </a:r>
            <a:endParaRPr lang="tr-TR" sz="1900" dirty="0"/>
          </a:p>
          <a:p>
            <a:pPr lvl="1"/>
            <a:r>
              <a:rPr lang="en-US" sz="1900" dirty="0"/>
              <a:t>A set of one or more </a:t>
            </a:r>
            <a:r>
              <a:rPr lang="en-US" sz="1900" dirty="0">
                <a:solidFill>
                  <a:srgbClr val="FF0000"/>
                </a:solidFill>
              </a:rPr>
              <a:t>goal states</a:t>
            </a:r>
            <a:r>
              <a:rPr lang="en-US" sz="1900" dirty="0"/>
              <a:t>. Sometimes there is one goal state (e.g., Bucharest), goal states sometimes, there is a small set of alternative goal states, and sometimes the goal is defined by a property that applies to many states</a:t>
            </a:r>
            <a:r>
              <a:rPr lang="tr-TR" sz="1900" dirty="0"/>
              <a:t>.</a:t>
            </a:r>
          </a:p>
          <a:p>
            <a:pPr lvl="1"/>
            <a:r>
              <a:rPr lang="en-US" sz="1900" dirty="0"/>
              <a:t>The </a:t>
            </a:r>
            <a:r>
              <a:rPr lang="en-US" sz="1900" dirty="0">
                <a:solidFill>
                  <a:srgbClr val="FF0000"/>
                </a:solidFill>
              </a:rPr>
              <a:t>actions</a:t>
            </a:r>
            <a:r>
              <a:rPr lang="en-US" sz="1900" dirty="0"/>
              <a:t> available to the agent. Given a state s, ACTIONS(s) returns a finite set of Action actions that can be executed in s. We say that each of these actions is applicable in s. An example: </a:t>
            </a:r>
          </a:p>
          <a:p>
            <a:pPr marL="457140" lvl="1" indent="0">
              <a:buNone/>
            </a:pPr>
            <a:endParaRPr lang="tr-TR" sz="1900" dirty="0"/>
          </a:p>
          <a:p>
            <a:pPr marL="857141" lvl="2" indent="0">
              <a:buNone/>
            </a:pPr>
            <a:r>
              <a:rPr lang="tr-TR" sz="1600" dirty="0"/>
              <a:t>                  </a:t>
            </a:r>
            <a:r>
              <a:rPr lang="en-US" sz="1600" dirty="0"/>
              <a:t>ACTIONS(Arad) = {</a:t>
            </a:r>
            <a:r>
              <a:rPr lang="en-US" sz="1600" dirty="0" err="1"/>
              <a:t>ToSibiu,ToTimisoara,ToZerind</a:t>
            </a:r>
            <a:r>
              <a:rPr lang="en-US" sz="1600" dirty="0"/>
              <a:t>}.</a:t>
            </a:r>
          </a:p>
          <a:p>
            <a:pPr marL="857141" lvl="2" indent="0">
              <a:buNone/>
            </a:pPr>
            <a:endParaRPr lang="tr-TR" sz="1600" dirty="0"/>
          </a:p>
          <a:p>
            <a:pPr marL="800040" lvl="1" indent="-342900"/>
            <a:r>
              <a:rPr lang="en-US" sz="1900" dirty="0"/>
              <a:t>A </a:t>
            </a:r>
            <a:r>
              <a:rPr lang="en-US" sz="1900" dirty="0">
                <a:solidFill>
                  <a:srgbClr val="FF0000"/>
                </a:solidFill>
              </a:rPr>
              <a:t>transition model</a:t>
            </a:r>
            <a:r>
              <a:rPr lang="en-US" sz="1900" dirty="0"/>
              <a:t>, which describes what each action does. RESULT(s, a) returns the Transition model</a:t>
            </a:r>
            <a:r>
              <a:rPr lang="tr-TR" sz="1900" dirty="0"/>
              <a:t> </a:t>
            </a:r>
            <a:r>
              <a:rPr lang="en-US" sz="1900" dirty="0"/>
              <a:t>state that results from doing action a in state s. For example,</a:t>
            </a:r>
          </a:p>
          <a:p>
            <a:pPr marL="800040" lvl="1" indent="-342900"/>
            <a:endParaRPr lang="en-US" sz="1900" dirty="0"/>
          </a:p>
          <a:p>
            <a:pPr marL="857141" lvl="2" indent="0">
              <a:buNone/>
            </a:pPr>
            <a:r>
              <a:rPr lang="tr-TR" sz="1600" dirty="0"/>
              <a:t>                 </a:t>
            </a:r>
            <a:r>
              <a:rPr lang="en-US" sz="1600" dirty="0"/>
              <a:t>RESULT(Arad, </a:t>
            </a:r>
            <a:r>
              <a:rPr lang="en-US" sz="1600" dirty="0" err="1"/>
              <a:t>ToZerind</a:t>
            </a:r>
            <a:r>
              <a:rPr lang="en-US" sz="1600" dirty="0"/>
              <a:t>) = </a:t>
            </a:r>
            <a:r>
              <a:rPr lang="en-US" sz="1600" dirty="0" err="1"/>
              <a:t>Zerind</a:t>
            </a:r>
            <a:r>
              <a:rPr lang="en-US" sz="1600" dirty="0"/>
              <a:t> </a:t>
            </a:r>
          </a:p>
          <a:p>
            <a:pPr marL="857141" lvl="2" indent="0">
              <a:buNone/>
            </a:pPr>
            <a:endParaRPr lang="tr-TR" sz="1600" dirty="0"/>
          </a:p>
          <a:p>
            <a:pPr lvl="1"/>
            <a:r>
              <a:rPr lang="en-US" sz="1900" dirty="0"/>
              <a:t>An </a:t>
            </a:r>
            <a:r>
              <a:rPr lang="en-US" sz="1900" dirty="0">
                <a:solidFill>
                  <a:srgbClr val="FF0000"/>
                </a:solidFill>
              </a:rPr>
              <a:t>action cost function</a:t>
            </a:r>
            <a:r>
              <a:rPr lang="en-US" sz="1900" dirty="0"/>
              <a:t>, denoted by ACTION-COST(</a:t>
            </a:r>
            <a:r>
              <a:rPr lang="en-US" sz="1900" dirty="0" err="1"/>
              <a:t>s,a,s</a:t>
            </a:r>
            <a:r>
              <a:rPr lang="tr-TR" sz="1900" dirty="0"/>
              <a:t>’) </a:t>
            </a:r>
            <a:r>
              <a:rPr lang="en-US" sz="1900" dirty="0"/>
              <a:t>when we are programming</a:t>
            </a:r>
            <a:r>
              <a:rPr lang="tr-TR" sz="1900" dirty="0"/>
              <a:t> </a:t>
            </a:r>
            <a:r>
              <a:rPr lang="en-US" sz="1900" dirty="0"/>
              <a:t>or c(</a:t>
            </a:r>
            <a:r>
              <a:rPr lang="en-US" sz="1900" dirty="0" err="1"/>
              <a:t>s,a,s</a:t>
            </a:r>
            <a:r>
              <a:rPr lang="tr-TR" sz="1900" dirty="0"/>
              <a:t>’</a:t>
            </a:r>
            <a:r>
              <a:rPr lang="en-US" sz="1900" dirty="0"/>
              <a:t>) when we are doing math, that gives the numeric cost of applying action a in state s to reach state s</a:t>
            </a:r>
            <a:r>
              <a:rPr lang="tr-TR" sz="1900" dirty="0"/>
              <a:t>’.</a:t>
            </a:r>
            <a:r>
              <a:rPr lang="en-US" sz="1900" dirty="0"/>
              <a:t> . A problem-solving agent should use a cost function that reflects its own performance measure; for example, for route-finding agents, the cost of an action might be the length in miles (as seen in Figure 3.1), or it might be the time it takes to complete the action</a:t>
            </a:r>
            <a:r>
              <a:rPr lang="tr-TR" sz="1900" dirty="0"/>
              <a:t>.</a:t>
            </a:r>
          </a:p>
          <a:p>
            <a:r>
              <a:rPr lang="en-US" sz="2000" dirty="0"/>
              <a:t>A sequence of actions forms a </a:t>
            </a:r>
            <a:r>
              <a:rPr lang="en-US" sz="2000" dirty="0">
                <a:solidFill>
                  <a:srgbClr val="FF0000"/>
                </a:solidFill>
              </a:rPr>
              <a:t>path</a:t>
            </a:r>
            <a:r>
              <a:rPr lang="en-US" sz="2000" dirty="0"/>
              <a:t>, and </a:t>
            </a:r>
            <a:r>
              <a:rPr lang="en-US" sz="2000" dirty="0">
                <a:solidFill>
                  <a:srgbClr val="FF0000"/>
                </a:solidFill>
              </a:rPr>
              <a:t>a </a:t>
            </a:r>
            <a:r>
              <a:rPr lang="en-US" sz="2800" dirty="0">
                <a:solidFill>
                  <a:srgbClr val="FF0000"/>
                </a:solidFill>
              </a:rPr>
              <a:t>solution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is a path from the initial state to a goal state. We assume that action costs are additive; that is, the total cost of a path is the sum of the</a:t>
            </a:r>
            <a:r>
              <a:rPr lang="tr-TR" sz="2000" dirty="0"/>
              <a:t> </a:t>
            </a:r>
            <a:r>
              <a:rPr lang="en-US" sz="2000" dirty="0"/>
              <a:t>individual action costs. </a:t>
            </a:r>
          </a:p>
          <a:p>
            <a:r>
              <a:rPr lang="en-US" sz="2000" dirty="0"/>
              <a:t>An </a:t>
            </a:r>
            <a:r>
              <a:rPr lang="en-US" sz="2000" dirty="0">
                <a:solidFill>
                  <a:srgbClr val="FF0000"/>
                </a:solidFill>
              </a:rPr>
              <a:t>optimal solution </a:t>
            </a:r>
            <a:r>
              <a:rPr lang="en-US" sz="2000" dirty="0"/>
              <a:t>has the lowest path cost among all solutions.</a:t>
            </a:r>
            <a:endParaRPr lang="tr-TR" sz="2000" dirty="0"/>
          </a:p>
          <a:p>
            <a:r>
              <a:rPr lang="en-US" sz="2000" dirty="0"/>
              <a:t>The state space can be represented as a </a:t>
            </a:r>
            <a:r>
              <a:rPr lang="en-US" sz="2000" dirty="0">
                <a:solidFill>
                  <a:srgbClr val="FF0000"/>
                </a:solidFill>
              </a:rPr>
              <a:t>graph</a:t>
            </a:r>
            <a:r>
              <a:rPr lang="en-US" sz="2000" dirty="0"/>
              <a:t> in which the vertices are states and the directed edges between them are actions.</a:t>
            </a:r>
          </a:p>
        </p:txBody>
      </p:sp>
      <p:pic>
        <p:nvPicPr>
          <p:cNvPr id="5" name="Picture 4" descr="A diagram of a person's hand&#10;&#10;Description automatically generated">
            <a:extLst>
              <a:ext uri="{FF2B5EF4-FFF2-40B4-BE49-F238E27FC236}">
                <a16:creationId xmlns:a16="http://schemas.microsoft.com/office/drawing/2014/main" id="{F7B5E885-BF19-5D75-5C4E-DFEF61CEB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676" y="2438400"/>
            <a:ext cx="183832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852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F70B4-CF7A-4F6D-84AA-1A681541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Formal</a:t>
            </a:r>
            <a:r>
              <a:rPr lang="tr-TR" dirty="0"/>
              <a:t> Definition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4FB693-F4FE-4639-BDD1-CF67399B2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69459"/>
            <a:ext cx="11765199" cy="544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79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B0E02-043C-411F-868E-6F9731AF0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Abstraction: Formulating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ABA22-7AD5-4DE5-89FB-CA47B991F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2"/>
            <a:ext cx="11379200" cy="530859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Our formulation of the problem of getting to Bucharest is a model—</a:t>
            </a:r>
            <a:r>
              <a:rPr lang="en-US" dirty="0">
                <a:solidFill>
                  <a:srgbClr val="FF0000"/>
                </a:solidFill>
              </a:rPr>
              <a:t>an 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abstract</a:t>
            </a:r>
            <a:r>
              <a:rPr lang="en-US" dirty="0">
                <a:solidFill>
                  <a:srgbClr val="FF0000"/>
                </a:solidFill>
              </a:rPr>
              <a:t> mathematical description</a:t>
            </a:r>
            <a:r>
              <a:rPr lang="en-US" dirty="0"/>
              <a:t>—and </a:t>
            </a:r>
            <a:r>
              <a:rPr lang="en-US" dirty="0">
                <a:highlight>
                  <a:srgbClr val="FFFF00"/>
                </a:highlight>
              </a:rPr>
              <a:t>not the real thing</a:t>
            </a:r>
            <a:r>
              <a:rPr lang="en-US" dirty="0"/>
              <a:t>. </a:t>
            </a:r>
            <a:endParaRPr lang="tr-TR" dirty="0"/>
          </a:p>
          <a:p>
            <a:pPr lvl="1"/>
            <a:r>
              <a:rPr lang="en-US" dirty="0"/>
              <a:t>Compare the simple atomic state description Arad to an actual cross-country trip, where the state of the </a:t>
            </a:r>
            <a:r>
              <a:rPr lang="en-US" dirty="0">
                <a:solidFill>
                  <a:srgbClr val="FF0000"/>
                </a:solidFill>
              </a:rPr>
              <a:t>world includes so many things</a:t>
            </a:r>
            <a:r>
              <a:rPr lang="en-US" dirty="0"/>
              <a:t>: </a:t>
            </a:r>
            <a:endParaRPr lang="tr-TR" dirty="0"/>
          </a:p>
          <a:p>
            <a:pPr lvl="2"/>
            <a:r>
              <a:rPr lang="en-US" dirty="0"/>
              <a:t>the traveling companions, </a:t>
            </a:r>
            <a:endParaRPr lang="tr-TR" dirty="0"/>
          </a:p>
          <a:p>
            <a:pPr lvl="2"/>
            <a:r>
              <a:rPr lang="en-US" dirty="0"/>
              <a:t>the current radio program, </a:t>
            </a:r>
            <a:endParaRPr lang="tr-TR" dirty="0"/>
          </a:p>
          <a:p>
            <a:pPr lvl="2"/>
            <a:r>
              <a:rPr lang="en-US" dirty="0"/>
              <a:t>the scenery out of the window, </a:t>
            </a:r>
            <a:endParaRPr lang="tr-TR" dirty="0"/>
          </a:p>
          <a:p>
            <a:pPr lvl="2"/>
            <a:r>
              <a:rPr lang="en-US" dirty="0"/>
              <a:t>the proximity of law enforcement officers, </a:t>
            </a:r>
            <a:endParaRPr lang="tr-TR" dirty="0"/>
          </a:p>
          <a:p>
            <a:pPr lvl="2"/>
            <a:r>
              <a:rPr lang="en-US" dirty="0"/>
              <a:t>the distance to the next rest stop, </a:t>
            </a:r>
            <a:endParaRPr lang="tr-TR" dirty="0"/>
          </a:p>
          <a:p>
            <a:pPr lvl="2"/>
            <a:r>
              <a:rPr lang="en-US" dirty="0"/>
              <a:t>the condition of the road, </a:t>
            </a:r>
            <a:endParaRPr lang="tr-TR" dirty="0"/>
          </a:p>
          <a:p>
            <a:pPr lvl="2"/>
            <a:r>
              <a:rPr lang="en-US" dirty="0"/>
              <a:t>the weather, </a:t>
            </a:r>
            <a:endParaRPr lang="tr-TR" dirty="0"/>
          </a:p>
          <a:p>
            <a:pPr lvl="2"/>
            <a:r>
              <a:rPr lang="en-US" dirty="0"/>
              <a:t>the traffic, and so on. </a:t>
            </a:r>
            <a:endParaRPr lang="tr-TR" dirty="0"/>
          </a:p>
          <a:p>
            <a:pPr lvl="1"/>
            <a:r>
              <a:rPr lang="en-US" dirty="0"/>
              <a:t>All these considerations are </a:t>
            </a:r>
            <a:r>
              <a:rPr lang="en-US" dirty="0">
                <a:solidFill>
                  <a:srgbClr val="FF0000"/>
                </a:solidFill>
              </a:rPr>
              <a:t>left out of our model </a:t>
            </a:r>
            <a:r>
              <a:rPr lang="en-US" dirty="0"/>
              <a:t>because they are irrelevant to the problem of finding a route to Bucharest</a:t>
            </a:r>
            <a:r>
              <a:rPr lang="tr-TR" dirty="0"/>
              <a:t>.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process of removing detail </a:t>
            </a:r>
            <a:r>
              <a:rPr lang="en-US" dirty="0"/>
              <a:t>from a representation is called </a:t>
            </a:r>
            <a:r>
              <a:rPr lang="en-US" dirty="0">
                <a:solidFill>
                  <a:srgbClr val="FF0000"/>
                </a:solidFill>
              </a:rPr>
              <a:t>abstraction</a:t>
            </a:r>
            <a:r>
              <a:rPr lang="en-US" dirty="0"/>
              <a:t>.</a:t>
            </a:r>
            <a:endParaRPr lang="tr-TR" dirty="0"/>
          </a:p>
          <a:p>
            <a:r>
              <a:rPr lang="en-US" dirty="0"/>
              <a:t>The abstraction is valid if we can elaborate any abstract solution into a solution in the</a:t>
            </a:r>
            <a:r>
              <a:rPr lang="tr-TR" dirty="0"/>
              <a:t> </a:t>
            </a:r>
            <a:r>
              <a:rPr lang="en-US" dirty="0"/>
              <a:t>more detailed </a:t>
            </a:r>
            <a:r>
              <a:rPr lang="tr-TR" dirty="0"/>
              <a:t>w</a:t>
            </a:r>
            <a:r>
              <a:rPr lang="en-US" dirty="0" err="1"/>
              <a:t>orld</a:t>
            </a:r>
            <a:r>
              <a:rPr lang="tr-TR" dirty="0"/>
              <a:t>. </a:t>
            </a:r>
            <a:r>
              <a:rPr lang="en-US" dirty="0"/>
              <a:t>The choice of a </a:t>
            </a:r>
            <a:r>
              <a:rPr lang="en-US" dirty="0">
                <a:solidFill>
                  <a:srgbClr val="FF0000"/>
                </a:solidFill>
              </a:rPr>
              <a:t>good abstraction </a:t>
            </a:r>
            <a:r>
              <a:rPr lang="en-US" dirty="0"/>
              <a:t>thus involves removing as much</a:t>
            </a:r>
            <a:r>
              <a:rPr lang="tr-TR" dirty="0"/>
              <a:t> </a:t>
            </a:r>
            <a:r>
              <a:rPr lang="en-US" dirty="0"/>
              <a:t>detail as possible while retaining validity and ensuring that the abstract actions are easy to</a:t>
            </a:r>
            <a:r>
              <a:rPr lang="tr-TR" dirty="0"/>
              <a:t> c</a:t>
            </a:r>
            <a:r>
              <a:rPr lang="en-US" dirty="0" err="1"/>
              <a:t>arry</a:t>
            </a:r>
            <a:r>
              <a:rPr lang="en-US" dirty="0"/>
              <a:t> out.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20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8A0AB-9219-42D2-A348-B28015A50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Art: Formulating a Search Problem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252FB-2E76-4D05-B3CD-55509A51B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2"/>
            <a:ext cx="11379200" cy="5308597"/>
          </a:xfrm>
        </p:spPr>
        <p:txBody>
          <a:bodyPr>
            <a:normAutofit lnSpcReduction="10000"/>
          </a:bodyPr>
          <a:lstStyle/>
          <a:p>
            <a:pPr algn="l"/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Decide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OpenSans-Regular"/>
              </a:rPr>
              <a:t>:</a:t>
            </a:r>
          </a:p>
          <a:p>
            <a:pPr marL="399999" lvl="1" indent="0"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OpenSans-Regular"/>
              </a:rPr>
              <a:t>Which properties matter &amp; how to represent</a:t>
            </a:r>
          </a:p>
          <a:p>
            <a:pPr marL="800000" lvl="2" indent="0">
              <a:buNone/>
            </a:pPr>
            <a:r>
              <a:rPr lang="en-US" sz="1600" b="0" i="0" u="none" strike="noStrike" baseline="0" dirty="0">
                <a:solidFill>
                  <a:srgbClr val="FFAE2B"/>
                </a:solidFill>
                <a:latin typeface="ArialMT"/>
              </a:rPr>
              <a:t>• 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OpenSans-Italic"/>
              </a:rPr>
              <a:t>Initial State, Goal State, Possible Intermediate States</a:t>
            </a:r>
          </a:p>
          <a:p>
            <a:pPr marL="399999" lvl="1" indent="0">
              <a:buNone/>
            </a:pPr>
            <a:r>
              <a:rPr lang="en-US" sz="1600" b="0" i="0" u="none" strike="noStrike" baseline="0" dirty="0">
                <a:solidFill>
                  <a:srgbClr val="000000"/>
                </a:solidFill>
                <a:latin typeface="OpenSans-Regular"/>
              </a:rPr>
              <a:t>Which actions are possible &amp; how to represent</a:t>
            </a:r>
          </a:p>
          <a:p>
            <a:pPr marL="800000" lvl="2" indent="0">
              <a:buNone/>
            </a:pPr>
            <a:r>
              <a:rPr lang="en-US" sz="1600" b="0" i="0" u="none" strike="noStrike" baseline="0" dirty="0">
                <a:solidFill>
                  <a:srgbClr val="FFAE2B"/>
                </a:solidFill>
                <a:latin typeface="ArialMT"/>
              </a:rPr>
              <a:t>• </a:t>
            </a:r>
            <a:r>
              <a:rPr lang="en-US" sz="1600" b="0" i="1" u="none" strike="noStrike" baseline="0" dirty="0">
                <a:solidFill>
                  <a:srgbClr val="000000"/>
                </a:solidFill>
                <a:latin typeface="OpenSans-Italic"/>
              </a:rPr>
              <a:t>Operator Set: Actions and Transition Model</a:t>
            </a:r>
          </a:p>
          <a:p>
            <a:pPr marL="399999" lvl="1" indent="0">
              <a:buNone/>
            </a:pPr>
            <a:r>
              <a:rPr lang="tr-TR" sz="1600" b="0" i="0" u="none" strike="noStrike" baseline="0" dirty="0" err="1">
                <a:solidFill>
                  <a:srgbClr val="000000"/>
                </a:solidFill>
                <a:latin typeface="OpenSans-Regular"/>
              </a:rPr>
              <a:t>Which</a:t>
            </a:r>
            <a:r>
              <a:rPr lang="tr-TR" sz="1600" b="0" i="0" u="none" strike="noStrike" baseline="0" dirty="0">
                <a:solidFill>
                  <a:srgbClr val="000000"/>
                </a:solidFill>
                <a:latin typeface="OpenSans-Regular"/>
              </a:rPr>
              <a:t> </a:t>
            </a:r>
            <a:r>
              <a:rPr lang="tr-TR" sz="1600" b="0" i="0" u="none" strike="noStrike" baseline="0" dirty="0" err="1">
                <a:solidFill>
                  <a:srgbClr val="000000"/>
                </a:solidFill>
                <a:latin typeface="OpenSans-Regular"/>
              </a:rPr>
              <a:t>action</a:t>
            </a:r>
            <a:r>
              <a:rPr lang="tr-TR" sz="1600" b="0" i="0" u="none" strike="noStrike" baseline="0" dirty="0">
                <a:solidFill>
                  <a:srgbClr val="000000"/>
                </a:solidFill>
                <a:latin typeface="OpenSans-Regular"/>
              </a:rPr>
              <a:t> is </a:t>
            </a:r>
            <a:r>
              <a:rPr lang="tr-TR" sz="1600" b="0" i="0" u="none" strike="noStrike" baseline="0" dirty="0" err="1">
                <a:solidFill>
                  <a:srgbClr val="000000"/>
                </a:solidFill>
                <a:latin typeface="OpenSans-Regular"/>
              </a:rPr>
              <a:t>next</a:t>
            </a:r>
            <a:endParaRPr lang="tr-TR" sz="1600" b="0" i="0" u="none" strike="noStrike" baseline="0" dirty="0">
              <a:solidFill>
                <a:srgbClr val="000000"/>
              </a:solidFill>
              <a:latin typeface="OpenSans-Regular"/>
            </a:endParaRPr>
          </a:p>
          <a:p>
            <a:pPr marL="399999" lvl="1" indent="0">
              <a:buNone/>
            </a:pPr>
            <a:r>
              <a:rPr lang="tr-TR" sz="2000" b="0" i="0" u="none" strike="noStrike" baseline="0" dirty="0">
                <a:solidFill>
                  <a:srgbClr val="FFAE2B"/>
                </a:solidFill>
                <a:latin typeface="ArialMT"/>
              </a:rPr>
              <a:t>• </a:t>
            </a:r>
            <a:r>
              <a:rPr lang="tr-TR" sz="2000" b="0" i="1" u="none" strike="noStrike" baseline="0" dirty="0" err="1">
                <a:solidFill>
                  <a:srgbClr val="000000"/>
                </a:solidFill>
                <a:latin typeface="OpenSans-Italic"/>
              </a:rPr>
              <a:t>Path</a:t>
            </a:r>
            <a:r>
              <a:rPr lang="tr-TR" sz="2000" b="0" i="1" u="none" strike="noStrike" baseline="0" dirty="0">
                <a:solidFill>
                  <a:srgbClr val="000000"/>
                </a:solidFill>
                <a:latin typeface="OpenSans-Italic"/>
              </a:rPr>
              <a:t> </a:t>
            </a:r>
            <a:r>
              <a:rPr lang="tr-TR" sz="2000" b="0" i="1" u="none" strike="noStrike" baseline="0" dirty="0" err="1">
                <a:solidFill>
                  <a:srgbClr val="000000"/>
                </a:solidFill>
                <a:latin typeface="OpenSans-Italic"/>
              </a:rPr>
              <a:t>Cost</a:t>
            </a:r>
            <a:r>
              <a:rPr lang="tr-TR" sz="2000" b="0" i="1" u="none" strike="noStrike" baseline="0" dirty="0">
                <a:solidFill>
                  <a:srgbClr val="000000"/>
                </a:solidFill>
                <a:latin typeface="OpenSans-Italic"/>
              </a:rPr>
              <a:t> </a:t>
            </a:r>
            <a:r>
              <a:rPr lang="tr-TR" sz="2000" b="0" i="1" u="none" strike="noStrike" baseline="0" dirty="0" err="1">
                <a:solidFill>
                  <a:srgbClr val="000000"/>
                </a:solidFill>
                <a:latin typeface="OpenSans-Italic"/>
              </a:rPr>
              <a:t>Function</a:t>
            </a:r>
            <a:endParaRPr lang="tr-TR" sz="2000" b="0" i="1" u="none" strike="noStrike" baseline="0" dirty="0">
              <a:solidFill>
                <a:srgbClr val="000000"/>
              </a:solidFill>
              <a:latin typeface="OpenSans-Italic"/>
            </a:endParaRPr>
          </a:p>
          <a:p>
            <a:pPr algn="l"/>
            <a:r>
              <a:rPr lang="en-US" sz="2000" b="1" i="0" u="none" strike="noStrike" baseline="0" dirty="0">
                <a:solidFill>
                  <a:srgbClr val="DE8901"/>
                </a:solidFill>
                <a:latin typeface="OpenSans-Bold"/>
              </a:rPr>
              <a:t>Formulation greatly affects combinatorics of search space and therefore </a:t>
            </a:r>
            <a:r>
              <a:rPr lang="tr-TR" sz="2000" b="1" i="0" u="none" strike="noStrike" baseline="0" dirty="0" err="1">
                <a:solidFill>
                  <a:srgbClr val="DE8901"/>
                </a:solidFill>
                <a:latin typeface="OpenSans-Bold"/>
              </a:rPr>
              <a:t>speed</a:t>
            </a:r>
            <a:r>
              <a:rPr lang="tr-TR" sz="2000" b="1" i="0" u="none" strike="noStrike" baseline="0" dirty="0">
                <a:solidFill>
                  <a:srgbClr val="DE8901"/>
                </a:solidFill>
                <a:latin typeface="OpenSans-Bold"/>
              </a:rPr>
              <a:t> of </a:t>
            </a:r>
            <a:r>
              <a:rPr lang="tr-TR" sz="2000" b="1" i="0" u="none" strike="noStrike" baseline="0" dirty="0" err="1">
                <a:solidFill>
                  <a:srgbClr val="DE8901"/>
                </a:solidFill>
                <a:latin typeface="OpenSans-Bold"/>
              </a:rPr>
              <a:t>search</a:t>
            </a:r>
            <a:r>
              <a:rPr lang="en-US" sz="2000" b="1" i="0" u="none" strike="noStrike" baseline="0" dirty="0">
                <a:solidFill>
                  <a:srgbClr val="DE8901"/>
                </a:solidFill>
                <a:latin typeface="OpenSans-Bold"/>
              </a:rPr>
              <a:t>.</a:t>
            </a:r>
            <a:endParaRPr lang="tr-TR" sz="2000" b="1" i="0" u="none" strike="noStrike" baseline="0" dirty="0">
              <a:solidFill>
                <a:srgbClr val="DE8901"/>
              </a:solidFill>
              <a:latin typeface="OpenSans-Bold"/>
            </a:endParaRPr>
          </a:p>
          <a:p>
            <a:r>
              <a:rPr lang="en-US" sz="2000" b="1" i="0" u="none" strike="noStrike" baseline="0" dirty="0">
                <a:solidFill>
                  <a:srgbClr val="370660"/>
                </a:solidFill>
                <a:latin typeface="OpenSans-Bold"/>
              </a:rPr>
              <a:t>Hard subtask: Selecting a state space</a:t>
            </a:r>
          </a:p>
          <a:p>
            <a:pPr marL="399999" lvl="1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Real world is absurdly complex</a:t>
            </a:r>
          </a:p>
          <a:p>
            <a:pPr marL="800000" lvl="2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State space must be </a:t>
            </a:r>
            <a:r>
              <a:rPr lang="en-US" sz="2000" b="1" i="0" u="none" strike="noStrike" baseline="0" dirty="0">
                <a:solidFill>
                  <a:srgbClr val="DE8901"/>
                </a:solidFill>
                <a:latin typeface="OpenSans-Bold"/>
              </a:rPr>
              <a:t>abstracted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for problem solving</a:t>
            </a:r>
          </a:p>
          <a:p>
            <a:pPr marL="399999" lvl="1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(abstract) </a:t>
            </a:r>
            <a:r>
              <a:rPr lang="en-US" sz="2000" b="1" i="0" u="none" strike="noStrike" baseline="0" dirty="0">
                <a:solidFill>
                  <a:srgbClr val="DE8901"/>
                </a:solidFill>
                <a:latin typeface="OpenSans-Bold"/>
              </a:rPr>
              <a:t>State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= set (equivalence class) of real-world states</a:t>
            </a:r>
          </a:p>
          <a:p>
            <a:pPr marL="399999" lvl="1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(abstract) </a:t>
            </a:r>
            <a:r>
              <a:rPr lang="en-US" sz="2000" b="1" i="0" u="none" strike="noStrike" baseline="0" dirty="0">
                <a:solidFill>
                  <a:srgbClr val="DE8901"/>
                </a:solidFill>
                <a:latin typeface="OpenSans-Bold"/>
              </a:rPr>
              <a:t>Action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= equivalence class of combinations of real-world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action</a:t>
            </a:r>
            <a:endParaRPr lang="tr-TR" sz="2000" b="0" i="0" u="none" strike="noStrike" baseline="0" dirty="0">
              <a:solidFill>
                <a:srgbClr val="000000"/>
              </a:solidFill>
              <a:latin typeface="OpenSans-Regular"/>
            </a:endParaRPr>
          </a:p>
          <a:p>
            <a:pPr marL="800000" lvl="2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e.g.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OpenSans-Italic"/>
              </a:rPr>
              <a:t>Arad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Arial-ItalicMT"/>
              </a:rPr>
              <a:t>→ 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OpenSans-Italic"/>
              </a:rPr>
              <a:t>Zerind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OpenSans-Italic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represents a complex set of possible routes, detours, rest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stops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OpenSans-Regular"/>
              </a:rPr>
              <a:t>,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etc</a:t>
            </a:r>
            <a:endParaRPr lang="tr-TR" sz="2000" b="0" i="0" u="none" strike="noStrike" baseline="0" dirty="0">
              <a:solidFill>
                <a:srgbClr val="000000"/>
              </a:solidFill>
              <a:latin typeface="OpenSans-Regular"/>
            </a:endParaRPr>
          </a:p>
          <a:p>
            <a:pPr marL="800000" lvl="2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The abstraction is valid if the path between two states is reflected in the real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world</a:t>
            </a:r>
            <a:endParaRPr lang="tr-TR" sz="2000" b="0" i="0" u="none" strike="noStrike" baseline="0" dirty="0">
              <a:solidFill>
                <a:srgbClr val="000000"/>
              </a:solidFill>
              <a:latin typeface="OpenSans-Regular"/>
            </a:endParaRPr>
          </a:p>
          <a:p>
            <a:pPr algn="l"/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Each abstract action should be “easier” than the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OpenSans-Regular"/>
              </a:rPr>
              <a:t>real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OpenSans-Regular"/>
              </a:rPr>
              <a:t> problem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08160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Traveling in Romania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8686800" y="1524000"/>
            <a:ext cx="3276599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space:</a:t>
            </a:r>
          </a:p>
          <a:p>
            <a:pPr lvl="1" eaLnBrk="1" hangingPunct="1"/>
            <a:r>
              <a:rPr lang="en-US" sz="2000" dirty="0"/>
              <a:t>Cities</a:t>
            </a:r>
          </a:p>
          <a:p>
            <a:pPr eaLnBrk="1" hangingPunct="1"/>
            <a:r>
              <a:rPr lang="en-US" sz="2400" dirty="0"/>
              <a:t>Successor function:</a:t>
            </a:r>
          </a:p>
          <a:p>
            <a:pPr lvl="1" eaLnBrk="1" hangingPunct="1"/>
            <a:r>
              <a:rPr lang="en-US" sz="2000" dirty="0"/>
              <a:t>Roads: Go to adjacent city with </a:t>
            </a:r>
          </a:p>
          <a:p>
            <a:pPr lvl="1" eaLnBrk="1" hangingPunct="1"/>
            <a:r>
              <a:rPr lang="en-US" sz="2000" dirty="0"/>
              <a:t>cost = distance</a:t>
            </a:r>
          </a:p>
          <a:p>
            <a:pPr eaLnBrk="1" hangingPunct="1"/>
            <a:r>
              <a:rPr lang="en-US" sz="2400" dirty="0"/>
              <a:t>Start state:</a:t>
            </a:r>
          </a:p>
          <a:p>
            <a:pPr lvl="1" eaLnBrk="1" hangingPunct="1"/>
            <a:r>
              <a:rPr lang="en-US" sz="2000" dirty="0"/>
              <a:t>Arad</a:t>
            </a:r>
          </a:p>
          <a:p>
            <a:pPr eaLnBrk="1" hangingPunct="1"/>
            <a:r>
              <a:rPr lang="en-US" sz="2400" dirty="0"/>
              <a:t>Goal test:</a:t>
            </a:r>
          </a:p>
          <a:p>
            <a:pPr lvl="1" eaLnBrk="1" hangingPunct="1"/>
            <a:r>
              <a:rPr lang="en-US" sz="2000" dirty="0"/>
              <a:t>Is state == Bucharest?</a:t>
            </a:r>
          </a:p>
          <a:p>
            <a:pPr lvl="3" eaLnBrk="1" hangingPunct="1"/>
            <a:endParaRPr lang="en-US" sz="1200" dirty="0"/>
          </a:p>
          <a:p>
            <a:pPr eaLnBrk="1" hangingPunct="1"/>
            <a:r>
              <a:rPr lang="en-US" sz="2400" dirty="0"/>
              <a:t>Solution?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22DFB5-D60E-4805-9CD5-F101D8B60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41206"/>
            <a:ext cx="7848600" cy="4301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7937"/>
            <a:ext cx="12192000" cy="1143000"/>
          </a:xfrm>
        </p:spPr>
        <p:txBody>
          <a:bodyPr/>
          <a:lstStyle/>
          <a:p>
            <a:pPr eaLnBrk="1" hangingPunct="1"/>
            <a:r>
              <a:rPr lang="en-US" dirty="0"/>
              <a:t>Example</a:t>
            </a:r>
            <a:r>
              <a:rPr lang="tr-TR" dirty="0"/>
              <a:t>:  </a:t>
            </a:r>
            <a:r>
              <a:rPr lang="tr-TR" dirty="0" err="1"/>
              <a:t>Pac</a:t>
            </a:r>
            <a:r>
              <a:rPr lang="tr-TR" dirty="0"/>
              <a:t>-Man Game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352800" y="1447800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search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problem</a:t>
            </a:r>
            <a:r>
              <a:rPr lang="en-US" sz="2800" dirty="0"/>
              <a:t> consists of: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state space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successor function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(with actions, costs)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start state and a goal test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solution</a:t>
            </a:r>
            <a:r>
              <a:rPr lang="en-US" sz="2800" dirty="0"/>
              <a:t> is a sequence of actions (a plan) which transforms the start state to a goal state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3" y="2174876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15349" y="2174875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91805" y="2174875"/>
            <a:ext cx="5445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1" y="2174875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886949" y="2174877"/>
            <a:ext cx="552451" cy="55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93213" y="2174875"/>
            <a:ext cx="560387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77005" y="2174875"/>
            <a:ext cx="5445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3351" y="3671888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4501" y="3325813"/>
            <a:ext cx="552451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53549" y="4087813"/>
            <a:ext cx="552451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6" name="Line 14"/>
          <p:cNvSpPr>
            <a:spLocks noChangeShapeType="1"/>
          </p:cNvSpPr>
          <p:nvPr/>
        </p:nvSpPr>
        <p:spPr bwMode="auto">
          <a:xfrm flipV="1">
            <a:off x="8458200" y="35814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8458200" y="41148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8229600" y="3200400"/>
            <a:ext cx="990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“N”, 1.0</a:t>
            </a: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8229600" y="4419602"/>
            <a:ext cx="1143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“E”, 1.0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037E93-8CA3-4DC4-BB29-D531C1DF3B14}"/>
              </a:ext>
            </a:extLst>
          </p:cNvPr>
          <p:cNvSpPr txBox="1"/>
          <p:nvPr/>
        </p:nvSpPr>
        <p:spPr>
          <a:xfrm>
            <a:off x="438256" y="1523286"/>
            <a:ext cx="253354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Pac-Man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is an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0" tooltip="Action game"/>
              </a:rPr>
              <a:t>action</a:t>
            </a:r>
            <a:r>
              <a:rPr lang="en-US" b="0" i="0" u="none" strike="noStrike" baseline="30000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1"/>
              </a:rPr>
              <a:t>[7]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2" tooltip="List of maze chase games"/>
              </a:rPr>
              <a:t>maze chase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video game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player controls </a:t>
            </a:r>
            <a:r>
              <a:rPr lang="en-US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13" tooltip="Pac-Man (character)"/>
              </a:rPr>
              <a:t>the eponymous character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through an enclosed maze.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objective of the game is to </a:t>
            </a: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eat all of the dots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placed in the maze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while avoiding four colored ghosts — Blinky (red), Pinky (pink), Inky (cyan), and Clyde (orange)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6" grpId="0" animBg="1"/>
      <p:bldP spid="8207" grpId="0" animBg="1"/>
      <p:bldP spid="8208" grpId="0"/>
      <p:bldP spid="82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2A9FC-E5CC-49BB-A0EF-59AC59378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example: vacuum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C00A4-D7EA-4319-AAE2-1B8A326B3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3"/>
            <a:ext cx="4470400" cy="2108197"/>
          </a:xfrm>
        </p:spPr>
        <p:txBody>
          <a:bodyPr>
            <a:normAutofit fontScale="92500"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States: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E6633">
                    <a:lumMod val="75000"/>
                  </a:srgb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integer dirt and robot locations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(ignore dirt amounts etc.)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Actions: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Left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Right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Suck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NoOp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Goal test: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no dirt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Path cost: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50000"/>
                  </a:srgb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 per action (0 for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2FA3EE">
                    <a:lumMod val="50000"/>
                  </a:srgb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NoOp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2FA3EE">
                    <a:lumMod val="50000"/>
                  </a:srgb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) </a:t>
            </a:r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EFC64-A2F2-4FEA-8B14-5108089E7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676400"/>
            <a:ext cx="7160961" cy="45529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ADD43B-2807-4356-8B13-B7BC1E45F52A}"/>
              </a:ext>
            </a:extLst>
          </p:cNvPr>
          <p:cNvSpPr txBox="1"/>
          <p:nvPr/>
        </p:nvSpPr>
        <p:spPr>
          <a:xfrm>
            <a:off x="371168" y="3711678"/>
            <a:ext cx="4191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States: </a:t>
            </a:r>
            <a:r>
              <a:rPr lang="en-US" sz="1600" dirty="0"/>
              <a:t>A state of the world says which objects are in which cells.</a:t>
            </a:r>
          </a:p>
          <a:p>
            <a:pPr lvl="1"/>
            <a:r>
              <a:rPr lang="en-US" sz="1600" dirty="0"/>
              <a:t>In a simple two cell version,</a:t>
            </a:r>
          </a:p>
          <a:p>
            <a:pPr marL="742905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the agent can be in one cell at a time</a:t>
            </a:r>
          </a:p>
          <a:p>
            <a:pPr marL="742905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each cell can have dirt or not,</a:t>
            </a:r>
          </a:p>
          <a:p>
            <a:pPr marL="742905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 </a:t>
            </a:r>
            <a:r>
              <a:rPr lang="en-US" sz="1600" dirty="0">
                <a:highlight>
                  <a:srgbClr val="FFFF00"/>
                </a:highlight>
              </a:rPr>
              <a:t>2 positions for agent * 2</a:t>
            </a:r>
            <a:r>
              <a:rPr lang="en-US" sz="1600" baseline="30000" dirty="0">
                <a:highlight>
                  <a:srgbClr val="FFFF00"/>
                </a:highlight>
              </a:rPr>
              <a:t>2</a:t>
            </a:r>
            <a:r>
              <a:rPr lang="en-US" sz="1600" dirty="0"/>
              <a:t> possibilities for dirt = </a:t>
            </a:r>
            <a:r>
              <a:rPr lang="en-US" sz="1600" b="1" dirty="0"/>
              <a:t>8 states</a:t>
            </a:r>
            <a:r>
              <a:rPr lang="en-US" sz="1600" dirty="0"/>
              <a:t>.</a:t>
            </a:r>
          </a:p>
          <a:p>
            <a:pPr lvl="1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highlight>
                  <a:srgbClr val="FFFF00"/>
                </a:highlight>
              </a:rPr>
              <a:t>With n cells, there are n*2</a:t>
            </a:r>
            <a:r>
              <a:rPr lang="en-US" sz="1600" baseline="30000" dirty="0">
                <a:highlight>
                  <a:srgbClr val="FFFF00"/>
                </a:highlight>
              </a:rPr>
              <a:t>n</a:t>
            </a:r>
            <a:r>
              <a:rPr lang="en-US" sz="1600" dirty="0">
                <a:highlight>
                  <a:srgbClr val="FFFF00"/>
                </a:highlight>
              </a:rPr>
              <a:t> states.</a:t>
            </a:r>
            <a:endParaRPr lang="tr-TR" sz="16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93626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1031A-8978-4CE5-8946-5BBA85714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search problem: 8-puzzle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43952E-0EF8-45BA-865D-5789F3581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39" y="1219200"/>
            <a:ext cx="7186561" cy="4667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1C1B64-DDC0-438E-8358-BADE5FE45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1384713"/>
            <a:ext cx="16764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36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237B-0A59-4D11-9E59-18653534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search problems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BE21E-68BB-453E-B0E8-935011FF4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R</a:t>
            </a:r>
            <a:r>
              <a:rPr lang="tr-TR" sz="2400" dirty="0" err="1">
                <a:solidFill>
                  <a:srgbClr val="FF0000"/>
                </a:solidFill>
              </a:rPr>
              <a:t>oute-finding</a:t>
            </a:r>
            <a:r>
              <a:rPr lang="tr-TR" sz="2400" dirty="0">
                <a:solidFill>
                  <a:srgbClr val="FF0000"/>
                </a:solidFill>
              </a:rPr>
              <a:t> problem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is defined in terms of specified locations and transitions along edges between them.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Touring problems </a:t>
            </a:r>
            <a:r>
              <a:rPr lang="en-US" sz="2400" dirty="0"/>
              <a:t>describe a set of locations that must be visited, rather than a single goal destination.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A VLSI layout problem </a:t>
            </a:r>
            <a:r>
              <a:rPr lang="en-US" sz="2400" dirty="0"/>
              <a:t>requires positioning millions of components and connections on a chip to minimize area, minimize circuit delays, minimize stray capacitances, and maximize manufacturing yield.</a:t>
            </a:r>
          </a:p>
          <a:p>
            <a:pPr algn="l"/>
            <a:r>
              <a:rPr lang="en-US" sz="2400" b="0" i="0" u="none" strike="noStrike" baseline="0" dirty="0">
                <a:solidFill>
                  <a:srgbClr val="FF0000"/>
                </a:solidFill>
                <a:latin typeface="NimbusRomNo9L-Medi"/>
              </a:rPr>
              <a:t>Robot navigation </a:t>
            </a:r>
            <a:r>
              <a:rPr lang="en-US" sz="2400" b="0" i="0" u="none" strike="noStrike" baseline="0" dirty="0">
                <a:latin typeface="NimbusRomNo9L-Regu"/>
              </a:rPr>
              <a:t>is a generalization of the route-finding problem described earlier. Rather than following distinct paths (such as the roads in Romania), a robot can roam around, in effect making its own paths.</a:t>
            </a:r>
          </a:p>
          <a:p>
            <a:pPr algn="l"/>
            <a:r>
              <a:rPr lang="en-US" sz="2400" b="0" i="0" u="none" strike="noStrike" baseline="0" dirty="0">
                <a:solidFill>
                  <a:srgbClr val="FF0000"/>
                </a:solidFill>
                <a:latin typeface="NimbusRomNo9L-Medi"/>
              </a:rPr>
              <a:t>Automatic assembly sequencing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NimbusRomNo9L-Regu"/>
              </a:rPr>
              <a:t>of complex objects (such as electric motors) by a robot has been standard industry practice since the 1970s. Algorithms first find a feasible assembly sequence and then work to optimize the process. Minimizing the amount of manual human labor on the assembly line can produce significant savings in time and cost.</a:t>
            </a:r>
          </a:p>
          <a:p>
            <a:pPr algn="l"/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547336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 Are (</a:t>
            </a:r>
            <a:r>
              <a:rPr lang="en-US" dirty="0" err="1"/>
              <a:t>Absract</a:t>
            </a:r>
            <a:r>
              <a:rPr lang="en-US" dirty="0"/>
              <a:t>)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1372097"/>
            <a:ext cx="8302482" cy="4355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219200" y="3505200"/>
            <a:ext cx="9829800" cy="3048000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219202" y="1273178"/>
            <a:ext cx="9829801" cy="2003425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in a State Space?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600200" y="4086225"/>
            <a:ext cx="4038600" cy="2413000"/>
          </a:xfrm>
        </p:spPr>
        <p:txBody>
          <a:bodyPr/>
          <a:lstStyle/>
          <a:p>
            <a:r>
              <a:rPr lang="en-US" sz="2400" dirty="0"/>
              <a:t>Problem: </a:t>
            </a:r>
            <a:r>
              <a:rPr lang="en-US" sz="2400" dirty="0" err="1"/>
              <a:t>Pathing</a:t>
            </a:r>
            <a:endParaRPr lang="en-US" sz="2400" dirty="0"/>
          </a:p>
          <a:p>
            <a:pPr lvl="1"/>
            <a:r>
              <a:rPr lang="en-US" sz="2000" dirty="0"/>
              <a:t>States: (</a:t>
            </a:r>
            <a:r>
              <a:rPr lang="en-US" sz="2000" dirty="0" err="1"/>
              <a:t>x,y</a:t>
            </a:r>
            <a:r>
              <a:rPr lang="en-US" sz="2000" dirty="0"/>
              <a:t>) location</a:t>
            </a:r>
          </a:p>
          <a:p>
            <a:pPr lvl="1"/>
            <a:r>
              <a:rPr lang="en-US" sz="2000" dirty="0"/>
              <a:t>Actions: NSEW</a:t>
            </a:r>
          </a:p>
          <a:p>
            <a:pPr lvl="1"/>
            <a:r>
              <a:rPr lang="en-US" sz="2000" dirty="0"/>
              <a:t>Successor: update location only</a:t>
            </a:r>
          </a:p>
          <a:p>
            <a:pPr lvl="1"/>
            <a:r>
              <a:rPr lang="en-US" sz="2000" dirty="0"/>
              <a:t>Goal test: is (</a:t>
            </a:r>
            <a:r>
              <a:rPr lang="en-US" sz="2000" dirty="0" err="1"/>
              <a:t>x,y</a:t>
            </a:r>
            <a:r>
              <a:rPr lang="en-US" sz="2000" dirty="0"/>
              <a:t>)=END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477000" y="4094167"/>
            <a:ext cx="3962400" cy="2405063"/>
          </a:xfrm>
        </p:spPr>
        <p:txBody>
          <a:bodyPr/>
          <a:lstStyle/>
          <a:p>
            <a:r>
              <a:rPr lang="en-US" sz="2400" dirty="0"/>
              <a:t>Problem: Eat-All-Dots</a:t>
            </a:r>
          </a:p>
          <a:p>
            <a:pPr lvl="1"/>
            <a:r>
              <a:rPr lang="en-US" sz="2000" dirty="0"/>
              <a:t>States: {(</a:t>
            </a:r>
            <a:r>
              <a:rPr lang="en-US" sz="2000" dirty="0" err="1"/>
              <a:t>x,y</a:t>
            </a:r>
            <a:r>
              <a:rPr lang="en-US" sz="2000" dirty="0"/>
              <a:t>), dot </a:t>
            </a:r>
            <a:r>
              <a:rPr lang="en-US" sz="2000" dirty="0" err="1"/>
              <a:t>booleans</a:t>
            </a:r>
            <a:r>
              <a:rPr lang="en-US" sz="2000" dirty="0"/>
              <a:t>}</a:t>
            </a:r>
          </a:p>
          <a:p>
            <a:pPr lvl="1"/>
            <a:r>
              <a:rPr lang="en-US" sz="2000" dirty="0"/>
              <a:t>Actions: NSEW</a:t>
            </a:r>
          </a:p>
          <a:p>
            <a:pPr lvl="1"/>
            <a:r>
              <a:rPr lang="en-US" sz="2000" dirty="0"/>
              <a:t>Successor: update location and possibly a dot </a:t>
            </a:r>
            <a:r>
              <a:rPr lang="en-US" sz="2000" dirty="0" err="1"/>
              <a:t>boolean</a:t>
            </a:r>
            <a:endParaRPr lang="en-US" sz="2000" dirty="0"/>
          </a:p>
          <a:p>
            <a:pPr lvl="1"/>
            <a:r>
              <a:rPr lang="en-US" sz="2000" dirty="0"/>
              <a:t>Goal test: dots all false</a:t>
            </a: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1219201" y="1352497"/>
            <a:ext cx="97536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world state</a:t>
            </a:r>
            <a:r>
              <a:rPr lang="en-US" sz="2000" dirty="0">
                <a:latin typeface="Calibri" pitchFamily="34" charset="0"/>
              </a:rPr>
              <a:t> includes every last detail of the environment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" y="3579814"/>
            <a:ext cx="121920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search state</a:t>
            </a:r>
            <a:r>
              <a:rPr lang="en-US" sz="2000" dirty="0">
                <a:latin typeface="Calibri" pitchFamily="34" charset="0"/>
              </a:rPr>
              <a:t> keeps only the details needed for planning (abstraction)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752600"/>
            <a:ext cx="4953000" cy="139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uiExpand="1" build="p"/>
      <p:bldP spid="9" grpId="0" build="p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Space Sizes?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600200" y="1558925"/>
            <a:ext cx="5943600" cy="4525963"/>
          </a:xfrm>
        </p:spPr>
        <p:txBody>
          <a:bodyPr/>
          <a:lstStyle/>
          <a:p>
            <a:r>
              <a:rPr lang="en-US" sz="2400" dirty="0"/>
              <a:t>World state:</a:t>
            </a:r>
          </a:p>
          <a:p>
            <a:pPr lvl="1"/>
            <a:r>
              <a:rPr lang="en-US" sz="2000" dirty="0"/>
              <a:t>Agent positions: 120</a:t>
            </a:r>
          </a:p>
          <a:p>
            <a:pPr lvl="1"/>
            <a:r>
              <a:rPr lang="en-US" sz="2000" dirty="0"/>
              <a:t>Food count: 30</a:t>
            </a:r>
          </a:p>
          <a:p>
            <a:pPr lvl="1"/>
            <a:r>
              <a:rPr lang="en-US" sz="2000" dirty="0"/>
              <a:t>Ghost positions: 12</a:t>
            </a:r>
          </a:p>
          <a:p>
            <a:pPr lvl="1"/>
            <a:r>
              <a:rPr lang="en-US" sz="2000" dirty="0"/>
              <a:t>Agent facing: NSEW</a:t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How many</a:t>
            </a:r>
          </a:p>
          <a:p>
            <a:pPr lvl="1"/>
            <a:r>
              <a:rPr lang="en-US" sz="2000" dirty="0"/>
              <a:t>World states?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/>
              <a:t>	120x(2</a:t>
            </a:r>
            <a:r>
              <a:rPr lang="en-US" sz="2000" baseline="30000" dirty="0"/>
              <a:t>30</a:t>
            </a:r>
            <a:r>
              <a:rPr lang="en-US" sz="2000" dirty="0"/>
              <a:t>)x(12</a:t>
            </a:r>
            <a:r>
              <a:rPr lang="en-US" sz="2000" baseline="30000" dirty="0"/>
              <a:t>2</a:t>
            </a:r>
            <a:r>
              <a:rPr lang="en-US" sz="2000" dirty="0"/>
              <a:t>)x4</a:t>
            </a:r>
          </a:p>
          <a:p>
            <a:pPr lvl="1"/>
            <a:r>
              <a:rPr lang="en-US" sz="2000" dirty="0"/>
              <a:t>States for </a:t>
            </a:r>
            <a:r>
              <a:rPr lang="en-US" sz="2000" dirty="0" err="1"/>
              <a:t>pathing</a:t>
            </a:r>
            <a:r>
              <a:rPr lang="en-US" sz="2000" dirty="0"/>
              <a:t>?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/>
              <a:t>	120</a:t>
            </a:r>
          </a:p>
          <a:p>
            <a:pPr lvl="1"/>
            <a:r>
              <a:rPr lang="en-US" sz="2000" dirty="0"/>
              <a:t>States for eat-all-dots?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/>
              <a:t>	120x(2</a:t>
            </a:r>
            <a:r>
              <a:rPr lang="en-US" sz="2000" baseline="30000" dirty="0"/>
              <a:t>30</a:t>
            </a:r>
            <a:r>
              <a:rPr lang="en-US" sz="2000" dirty="0"/>
              <a:t>)</a:t>
            </a:r>
          </a:p>
          <a:p>
            <a:pPr lvl="1">
              <a:buFont typeface="Wingdings" pitchFamily="2" charset="2"/>
              <a:buNone/>
            </a:pPr>
            <a:endParaRPr lang="en-US" sz="2000" dirty="0"/>
          </a:p>
        </p:txBody>
      </p:sp>
      <p:pic>
        <p:nvPicPr>
          <p:cNvPr id="11268" name="Picture 3" descr="Z:\Shared with PC\boxSearc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3" y="1905001"/>
            <a:ext cx="4030663" cy="409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State Space Graphs and Search Trees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029" y="1450961"/>
            <a:ext cx="4017746" cy="42608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523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7353"/>
            <a:ext cx="6324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sz="1900" dirty="0"/>
              <a:t>Nodes are (abstracted) world configurations</a:t>
            </a:r>
          </a:p>
          <a:p>
            <a:pPr lvl="1" eaLnBrk="1" hangingPunct="1"/>
            <a:r>
              <a:rPr lang="en-US" sz="1900" dirty="0"/>
              <a:t>Arcs represent successors (action results)</a:t>
            </a:r>
          </a:p>
          <a:p>
            <a:pPr lvl="1" eaLnBrk="1" hangingPunct="1"/>
            <a:r>
              <a:rPr lang="en-US" sz="1900" dirty="0"/>
              <a:t>The goal test is a set of goal nodes (maybe only one)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state space graph, each state occurs only once!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99" name="Group 98"/>
          <p:cNvGrpSpPr/>
          <p:nvPr/>
        </p:nvGrpSpPr>
        <p:grpSpPr>
          <a:xfrm>
            <a:off x="7010400" y="1219200"/>
            <a:ext cx="4876800" cy="5410200"/>
            <a:chOff x="7086600" y="1219200"/>
            <a:chExt cx="4876800" cy="5410200"/>
          </a:xfrm>
        </p:grpSpPr>
        <p:pic>
          <p:nvPicPr>
            <p:cNvPr id="34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86600" y="36226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2922589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01048" y="4378326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Line 14"/>
            <p:cNvSpPr>
              <a:spLocks noChangeShapeType="1"/>
            </p:cNvSpPr>
            <p:nvPr/>
          </p:nvSpPr>
          <p:spPr bwMode="auto">
            <a:xfrm flipV="1">
              <a:off x="7772401" y="32273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7772400" y="42941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9739122" y="2922588"/>
              <a:ext cx="566928" cy="560388"/>
              <a:chOff x="10634472" y="3581400"/>
              <a:chExt cx="566928" cy="560388"/>
            </a:xfrm>
          </p:grpSpPr>
          <p:pic>
            <p:nvPicPr>
              <p:cNvPr id="42" name="Picture 11"/>
              <p:cNvPicPr preferRelativeResize="0"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16200000" flipV="1">
                <a:off x="10637742" y="3578130"/>
                <a:ext cx="560388" cy="5669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Rectangle 42"/>
              <p:cNvSpPr/>
              <p:nvPr/>
            </p:nvSpPr>
            <p:spPr>
              <a:xfrm>
                <a:off x="10786872" y="38100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9772650" y="4370388"/>
              <a:ext cx="560388" cy="568325"/>
              <a:chOff x="8534400" y="4918075"/>
              <a:chExt cx="560388" cy="568325"/>
            </a:xfrm>
          </p:grpSpPr>
          <p:pic>
            <p:nvPicPr>
              <p:cNvPr id="44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534400" y="4918075"/>
                <a:ext cx="560388" cy="56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8763000" y="52578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049000" y="3684588"/>
              <a:ext cx="552451" cy="560387"/>
              <a:chOff x="10572749" y="4849813"/>
              <a:chExt cx="552451" cy="560387"/>
            </a:xfrm>
          </p:grpSpPr>
          <p:pic>
            <p:nvPicPr>
              <p:cNvPr id="46" name="Picture 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572749" y="4849813"/>
                <a:ext cx="552451" cy="560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Rectangle 46"/>
              <p:cNvSpPr/>
              <p:nvPr/>
            </p:nvSpPr>
            <p:spPr>
              <a:xfrm>
                <a:off x="10820400" y="51816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9067801" y="32273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9067800" y="46751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10515600" y="42941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0439400" y="33035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64" name="Line 14"/>
            <p:cNvSpPr>
              <a:spLocks noChangeShapeType="1"/>
            </p:cNvSpPr>
            <p:nvPr/>
          </p:nvSpPr>
          <p:spPr bwMode="auto">
            <a:xfrm flipV="1">
              <a:off x="8686800" y="23129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382000" y="1676400"/>
              <a:ext cx="3233928" cy="560388"/>
              <a:chOff x="8534400" y="1573212"/>
              <a:chExt cx="3233928" cy="56038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829800" y="1573213"/>
                <a:ext cx="552451" cy="560387"/>
                <a:chOff x="9201149" y="1447800"/>
                <a:chExt cx="552451" cy="560387"/>
              </a:xfrm>
            </p:grpSpPr>
            <p:pic>
              <p:nvPicPr>
                <p:cNvPr id="55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9201149" y="1447800"/>
                  <a:ext cx="552451" cy="560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9296400" y="1600200"/>
                  <a:ext cx="152400" cy="762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11201400" y="1573212"/>
                <a:ext cx="566928" cy="560388"/>
                <a:chOff x="10634472" y="3581400"/>
                <a:chExt cx="566928" cy="560388"/>
              </a:xfrm>
            </p:grpSpPr>
            <p:pic>
              <p:nvPicPr>
                <p:cNvPr id="5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0" name="Rectangle 59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flipV="1">
                <a:off x="8534400" y="1575816"/>
                <a:ext cx="566928" cy="557784"/>
                <a:chOff x="10634472" y="3581400"/>
                <a:chExt cx="566928" cy="560388"/>
              </a:xfrm>
            </p:grpSpPr>
            <p:pic>
              <p:nvPicPr>
                <p:cNvPr id="62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3" name="Rectangle 62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8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9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V="1">
              <a:off x="8430540" y="5659922"/>
              <a:ext cx="3223488" cy="568223"/>
              <a:chOff x="8540268" y="1568619"/>
              <a:chExt cx="3223488" cy="570876"/>
            </a:xfrm>
          </p:grpSpPr>
          <p:grpSp>
            <p:nvGrpSpPr>
              <p:cNvPr id="72" name="Group 56"/>
              <p:cNvGrpSpPr/>
              <p:nvPr/>
            </p:nvGrpSpPr>
            <p:grpSpPr>
              <a:xfrm>
                <a:off x="9827134" y="1575890"/>
                <a:ext cx="557783" cy="555030"/>
                <a:chOff x="9198483" y="1450477"/>
                <a:chExt cx="557783" cy="555030"/>
              </a:xfrm>
            </p:grpSpPr>
            <p:pic>
              <p:nvPicPr>
                <p:cNvPr id="83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5400000">
                  <a:off x="9199860" y="1449100"/>
                  <a:ext cx="555030" cy="5577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4" name="Rectangle 83"/>
                <p:cNvSpPr/>
                <p:nvPr/>
              </p:nvSpPr>
              <p:spPr>
                <a:xfrm>
                  <a:off x="9539477" y="1549210"/>
                  <a:ext cx="152400" cy="15275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7"/>
              <p:cNvGrpSpPr/>
              <p:nvPr/>
            </p:nvGrpSpPr>
            <p:grpSpPr>
              <a:xfrm>
                <a:off x="11205972" y="1568619"/>
                <a:ext cx="557784" cy="569575"/>
                <a:chOff x="10639044" y="3576807"/>
                <a:chExt cx="557784" cy="569575"/>
              </a:xfrm>
            </p:grpSpPr>
            <p:pic>
              <p:nvPicPr>
                <p:cNvPr id="81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flipV="1">
                  <a:off x="10639044" y="3576807"/>
                  <a:ext cx="557784" cy="569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2" name="Rectangle 81"/>
                <p:cNvSpPr/>
                <p:nvPr/>
              </p:nvSpPr>
              <p:spPr>
                <a:xfrm>
                  <a:off x="10896600" y="3684590"/>
                  <a:ext cx="152399" cy="15097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60"/>
              <p:cNvGrpSpPr/>
              <p:nvPr/>
            </p:nvGrpSpPr>
            <p:grpSpPr>
              <a:xfrm flipV="1">
                <a:off x="8540268" y="1569920"/>
                <a:ext cx="555192" cy="569575"/>
                <a:chOff x="10640340" y="3575477"/>
                <a:chExt cx="555192" cy="572234"/>
              </a:xfrm>
            </p:grpSpPr>
            <p:pic>
              <p:nvPicPr>
                <p:cNvPr id="7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0800000" flipV="1">
                  <a:off x="10640340" y="3575477"/>
                  <a:ext cx="555192" cy="5722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" name="Rectangle 79"/>
                <p:cNvSpPr/>
                <p:nvPr/>
              </p:nvSpPr>
              <p:spPr>
                <a:xfrm>
                  <a:off x="10744200" y="3889052"/>
                  <a:ext cx="228600" cy="15382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6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8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sp>
          <p:nvSpPr>
            <p:cNvPr id="85" name="Line 14"/>
            <p:cNvSpPr>
              <a:spLocks noChangeShapeType="1"/>
            </p:cNvSpPr>
            <p:nvPr/>
          </p:nvSpPr>
          <p:spPr bwMode="auto">
            <a:xfrm>
              <a:off x="8686800" y="50561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6" name="Line 14"/>
            <p:cNvSpPr>
              <a:spLocks noChangeShapeType="1"/>
            </p:cNvSpPr>
            <p:nvPr/>
          </p:nvSpPr>
          <p:spPr bwMode="auto">
            <a:xfrm flipV="1">
              <a:off x="11353800" y="5132388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7" name="Line 14"/>
            <p:cNvSpPr>
              <a:spLocks noChangeShapeType="1"/>
            </p:cNvSpPr>
            <p:nvPr/>
          </p:nvSpPr>
          <p:spPr bwMode="auto">
            <a:xfrm>
              <a:off x="99822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8" name="Line 14"/>
            <p:cNvSpPr>
              <a:spLocks noChangeShapeType="1"/>
            </p:cNvSpPr>
            <p:nvPr/>
          </p:nvSpPr>
          <p:spPr bwMode="auto">
            <a:xfrm flipV="1">
              <a:off x="99822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 flipV="1">
              <a:off x="8686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0" name="Line 14"/>
            <p:cNvSpPr>
              <a:spLocks noChangeShapeType="1"/>
            </p:cNvSpPr>
            <p:nvPr/>
          </p:nvSpPr>
          <p:spPr bwMode="auto">
            <a:xfrm flipV="1">
              <a:off x="11353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1" name="Line 14"/>
            <p:cNvSpPr>
              <a:spLocks noChangeShapeType="1"/>
            </p:cNvSpPr>
            <p:nvPr/>
          </p:nvSpPr>
          <p:spPr bwMode="auto">
            <a:xfrm>
              <a:off x="8686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>
              <a:off x="11353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3" name="Line 14"/>
            <p:cNvSpPr>
              <a:spLocks noChangeShapeType="1"/>
            </p:cNvSpPr>
            <p:nvPr/>
          </p:nvSpPr>
          <p:spPr bwMode="auto">
            <a:xfrm flipV="1">
              <a:off x="11734800" y="32766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11734800" y="4267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 flipV="1">
              <a:off x="10439400" y="2743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>
              <a:off x="10515600" y="48768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7" name="Line 14"/>
            <p:cNvSpPr>
              <a:spLocks noChangeShapeType="1"/>
            </p:cNvSpPr>
            <p:nvPr/>
          </p:nvSpPr>
          <p:spPr bwMode="auto">
            <a:xfrm flipH="1">
              <a:off x="7924800" y="50292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8" name="Line 14"/>
            <p:cNvSpPr>
              <a:spLocks noChangeShapeType="1"/>
            </p:cNvSpPr>
            <p:nvPr/>
          </p:nvSpPr>
          <p:spPr bwMode="auto">
            <a:xfrm flipH="1" flipV="1">
              <a:off x="7696200" y="2667000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7353"/>
            <a:ext cx="6324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sz="1900" dirty="0"/>
              <a:t>Nodes are (abstracted) world configurations</a:t>
            </a:r>
          </a:p>
          <a:p>
            <a:pPr lvl="1" eaLnBrk="1" hangingPunct="1"/>
            <a:r>
              <a:rPr lang="en-US" sz="1900" dirty="0"/>
              <a:t>Arcs represent successors (action results)</a:t>
            </a:r>
          </a:p>
          <a:p>
            <a:pPr lvl="1" eaLnBrk="1" hangingPunct="1"/>
            <a:r>
              <a:rPr lang="en-US" sz="1900" dirty="0"/>
              <a:t>The goal test is a set of goal nodes (maybe only one)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search graph, each state occurs only once!</a:t>
            </a:r>
          </a:p>
          <a:p>
            <a:pPr lvl="1" eaLnBrk="1" hangingPunct="1"/>
            <a:endParaRPr lang="en-US" sz="2000" dirty="0"/>
          </a:p>
          <a:p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12292" name="Group 4"/>
          <p:cNvGrpSpPr>
            <a:grpSpLocks/>
          </p:cNvGrpSpPr>
          <p:nvPr/>
        </p:nvGrpSpPr>
        <p:grpSpPr bwMode="auto">
          <a:xfrm>
            <a:off x="7010400" y="1905001"/>
            <a:ext cx="4419600" cy="2573339"/>
            <a:chOff x="336" y="576"/>
            <a:chExt cx="4848" cy="2784"/>
          </a:xfrm>
        </p:grpSpPr>
        <p:sp>
          <p:nvSpPr>
            <p:cNvPr id="12294" name="AutoShape 5"/>
            <p:cNvSpPr>
              <a:spLocks noChangeArrowheads="1"/>
            </p:cNvSpPr>
            <p:nvPr/>
          </p:nvSpPr>
          <p:spPr bwMode="auto">
            <a:xfrm>
              <a:off x="336" y="2208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b="1" dirty="0"/>
                <a:t>S</a:t>
              </a:r>
            </a:p>
          </p:txBody>
        </p:sp>
        <p:sp>
          <p:nvSpPr>
            <p:cNvPr id="12295" name="AutoShape 6"/>
            <p:cNvSpPr>
              <a:spLocks noChangeArrowheads="1"/>
            </p:cNvSpPr>
            <p:nvPr/>
          </p:nvSpPr>
          <p:spPr bwMode="auto">
            <a:xfrm>
              <a:off x="4704" y="57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12296" name="AutoShape 7"/>
            <p:cNvSpPr>
              <a:spLocks noChangeArrowheads="1"/>
            </p:cNvSpPr>
            <p:nvPr/>
          </p:nvSpPr>
          <p:spPr bwMode="auto">
            <a:xfrm>
              <a:off x="1728" y="177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12297" name="AutoShape 8"/>
            <p:cNvSpPr>
              <a:spLocks noChangeArrowheads="1"/>
            </p:cNvSpPr>
            <p:nvPr/>
          </p:nvSpPr>
          <p:spPr bwMode="auto">
            <a:xfrm>
              <a:off x="720" y="105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12298" name="AutoShape 9"/>
            <p:cNvSpPr>
              <a:spLocks noChangeArrowheads="1"/>
            </p:cNvSpPr>
            <p:nvPr/>
          </p:nvSpPr>
          <p:spPr bwMode="auto">
            <a:xfrm>
              <a:off x="1200" y="273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12299" name="AutoShape 10"/>
            <p:cNvSpPr>
              <a:spLocks noChangeArrowheads="1"/>
            </p:cNvSpPr>
            <p:nvPr/>
          </p:nvSpPr>
          <p:spPr bwMode="auto">
            <a:xfrm>
              <a:off x="2352" y="2880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12300" name="AutoShape 11"/>
            <p:cNvSpPr>
              <a:spLocks noChangeArrowheads="1"/>
            </p:cNvSpPr>
            <p:nvPr/>
          </p:nvSpPr>
          <p:spPr bwMode="auto">
            <a:xfrm>
              <a:off x="2880" y="1008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12301" name="AutoShape 12"/>
            <p:cNvSpPr>
              <a:spLocks noChangeArrowheads="1"/>
            </p:cNvSpPr>
            <p:nvPr/>
          </p:nvSpPr>
          <p:spPr bwMode="auto">
            <a:xfrm>
              <a:off x="3552" y="1584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12302" name="AutoShape 13"/>
            <p:cNvSpPr>
              <a:spLocks noChangeArrowheads="1"/>
            </p:cNvSpPr>
            <p:nvPr/>
          </p:nvSpPr>
          <p:spPr bwMode="auto">
            <a:xfrm>
              <a:off x="3168" y="225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h</a:t>
              </a:r>
            </a:p>
          </p:txBody>
        </p:sp>
        <p:sp>
          <p:nvSpPr>
            <p:cNvPr id="12303" name="AutoShape 14"/>
            <p:cNvSpPr>
              <a:spLocks noChangeArrowheads="1"/>
            </p:cNvSpPr>
            <p:nvPr/>
          </p:nvSpPr>
          <p:spPr bwMode="auto">
            <a:xfrm>
              <a:off x="1584" y="624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12304" name="AutoShape 15"/>
            <p:cNvSpPr>
              <a:spLocks noChangeArrowheads="1"/>
            </p:cNvSpPr>
            <p:nvPr/>
          </p:nvSpPr>
          <p:spPr bwMode="auto">
            <a:xfrm>
              <a:off x="4560" y="1872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12305" name="AutoShape 16"/>
            <p:cNvSpPr>
              <a:spLocks noChangeArrowheads="1"/>
            </p:cNvSpPr>
            <p:nvPr/>
          </p:nvSpPr>
          <p:spPr bwMode="auto">
            <a:xfrm>
              <a:off x="4368" y="273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12306" name="AutoShape 17"/>
            <p:cNvCxnSpPr>
              <a:cxnSpLocks noChangeShapeType="1"/>
              <a:stCxn id="12294" idx="5"/>
              <a:endCxn id="12298" idx="2"/>
            </p:cNvCxnSpPr>
            <p:nvPr/>
          </p:nvCxnSpPr>
          <p:spPr bwMode="auto">
            <a:xfrm>
              <a:off x="746" y="2618"/>
              <a:ext cx="454" cy="3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7" name="AutoShape 18"/>
            <p:cNvCxnSpPr>
              <a:cxnSpLocks noChangeShapeType="1"/>
              <a:stCxn id="12298" idx="5"/>
              <a:endCxn id="12299" idx="2"/>
            </p:cNvCxnSpPr>
            <p:nvPr/>
          </p:nvCxnSpPr>
          <p:spPr bwMode="auto">
            <a:xfrm flipV="1">
              <a:off x="1610" y="3120"/>
              <a:ext cx="742" cy="2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8" name="AutoShape 19"/>
            <p:cNvCxnSpPr>
              <a:cxnSpLocks noChangeShapeType="1"/>
              <a:stCxn id="12302" idx="3"/>
              <a:endCxn id="12299" idx="7"/>
            </p:cNvCxnSpPr>
            <p:nvPr/>
          </p:nvCxnSpPr>
          <p:spPr bwMode="auto">
            <a:xfrm flipH="1">
              <a:off x="2762" y="2666"/>
              <a:ext cx="476" cy="2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9" name="AutoShape 20"/>
            <p:cNvCxnSpPr>
              <a:cxnSpLocks noChangeShapeType="1"/>
              <a:stCxn id="12302" idx="2"/>
              <a:endCxn id="12298" idx="6"/>
            </p:cNvCxnSpPr>
            <p:nvPr/>
          </p:nvCxnSpPr>
          <p:spPr bwMode="auto">
            <a:xfrm flipH="1">
              <a:off x="1680" y="2496"/>
              <a:ext cx="1488" cy="4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0" name="AutoShape 21"/>
            <p:cNvCxnSpPr>
              <a:cxnSpLocks noChangeShapeType="1"/>
              <a:stCxn id="12301" idx="4"/>
              <a:endCxn id="12302" idx="7"/>
            </p:cNvCxnSpPr>
            <p:nvPr/>
          </p:nvCxnSpPr>
          <p:spPr bwMode="auto">
            <a:xfrm flipH="1">
              <a:off x="3578" y="2064"/>
              <a:ext cx="214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1" name="AutoShape 22"/>
            <p:cNvCxnSpPr>
              <a:cxnSpLocks noChangeShapeType="1"/>
              <a:stCxn id="12301" idx="5"/>
              <a:endCxn id="12305" idx="1"/>
            </p:cNvCxnSpPr>
            <p:nvPr/>
          </p:nvCxnSpPr>
          <p:spPr bwMode="auto">
            <a:xfrm>
              <a:off x="3962" y="1994"/>
              <a:ext cx="476" cy="8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2" name="AutoShape 23"/>
            <p:cNvCxnSpPr>
              <a:cxnSpLocks noChangeShapeType="1"/>
              <a:stCxn id="12305" idx="0"/>
              <a:endCxn id="12304" idx="4"/>
            </p:cNvCxnSpPr>
            <p:nvPr/>
          </p:nvCxnSpPr>
          <p:spPr bwMode="auto">
            <a:xfrm flipV="1">
              <a:off x="4608" y="2352"/>
              <a:ext cx="192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3" name="AutoShape 24"/>
            <p:cNvCxnSpPr>
              <a:cxnSpLocks noChangeShapeType="1"/>
              <a:stCxn id="12304" idx="0"/>
              <a:endCxn id="12295" idx="4"/>
            </p:cNvCxnSpPr>
            <p:nvPr/>
          </p:nvCxnSpPr>
          <p:spPr bwMode="auto">
            <a:xfrm flipV="1">
              <a:off x="4800" y="1056"/>
              <a:ext cx="144" cy="81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4" name="AutoShape 25"/>
            <p:cNvCxnSpPr>
              <a:cxnSpLocks noChangeShapeType="1"/>
              <a:stCxn id="12294" idx="7"/>
            </p:cNvCxnSpPr>
            <p:nvPr/>
          </p:nvCxnSpPr>
          <p:spPr bwMode="auto">
            <a:xfrm flipV="1">
              <a:off x="746" y="2016"/>
              <a:ext cx="982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5" name="AutoShape 26"/>
            <p:cNvCxnSpPr>
              <a:cxnSpLocks noChangeShapeType="1"/>
              <a:stCxn id="12296" idx="1"/>
              <a:endCxn id="12297" idx="5"/>
            </p:cNvCxnSpPr>
            <p:nvPr/>
          </p:nvCxnSpPr>
          <p:spPr bwMode="auto">
            <a:xfrm flipH="1" flipV="1">
              <a:off x="1130" y="1466"/>
              <a:ext cx="668" cy="3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6" name="AutoShape 27"/>
            <p:cNvCxnSpPr>
              <a:cxnSpLocks noChangeShapeType="1"/>
              <a:endCxn id="12303" idx="2"/>
            </p:cNvCxnSpPr>
            <p:nvPr/>
          </p:nvCxnSpPr>
          <p:spPr bwMode="auto">
            <a:xfrm flipV="1">
              <a:off x="1152" y="864"/>
              <a:ext cx="432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7" name="AutoShape 28"/>
            <p:cNvCxnSpPr>
              <a:cxnSpLocks noChangeShapeType="1"/>
              <a:stCxn id="12300" idx="2"/>
              <a:endCxn id="12303" idx="6"/>
            </p:cNvCxnSpPr>
            <p:nvPr/>
          </p:nvCxnSpPr>
          <p:spPr bwMode="auto">
            <a:xfrm flipH="1" flipV="1">
              <a:off x="2064" y="864"/>
              <a:ext cx="816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8" name="AutoShape 29"/>
            <p:cNvCxnSpPr>
              <a:cxnSpLocks noChangeShapeType="1"/>
              <a:stCxn id="12296" idx="7"/>
              <a:endCxn id="12300" idx="3"/>
            </p:cNvCxnSpPr>
            <p:nvPr/>
          </p:nvCxnSpPr>
          <p:spPr bwMode="auto">
            <a:xfrm flipV="1">
              <a:off x="2138" y="1418"/>
              <a:ext cx="812" cy="42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9" name="AutoShape 30"/>
            <p:cNvCxnSpPr>
              <a:cxnSpLocks noChangeShapeType="1"/>
              <a:stCxn id="12296" idx="6"/>
              <a:endCxn id="12301" idx="2"/>
            </p:cNvCxnSpPr>
            <p:nvPr/>
          </p:nvCxnSpPr>
          <p:spPr bwMode="auto">
            <a:xfrm flipV="1">
              <a:off x="2208" y="1824"/>
              <a:ext cx="1344" cy="1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20" name="AutoShape 31"/>
            <p:cNvCxnSpPr>
              <a:cxnSpLocks noChangeShapeType="1"/>
              <a:stCxn id="12304" idx="1"/>
              <a:endCxn id="12300" idx="6"/>
            </p:cNvCxnSpPr>
            <p:nvPr/>
          </p:nvCxnSpPr>
          <p:spPr bwMode="auto">
            <a:xfrm rot="5400000" flipH="1">
              <a:off x="3648" y="960"/>
              <a:ext cx="694" cy="127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21" name="AutoShape 32"/>
            <p:cNvCxnSpPr>
              <a:cxnSpLocks noChangeShapeType="1"/>
              <a:stCxn id="12294" idx="6"/>
              <a:endCxn id="12301" idx="3"/>
            </p:cNvCxnSpPr>
            <p:nvPr/>
          </p:nvCxnSpPr>
          <p:spPr bwMode="auto">
            <a:xfrm flipV="1">
              <a:off x="816" y="1994"/>
              <a:ext cx="2806" cy="45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12293" name="Text Box 33"/>
          <p:cNvSpPr txBox="1">
            <a:spLocks noChangeArrowheads="1"/>
          </p:cNvSpPr>
          <p:nvPr/>
        </p:nvSpPr>
        <p:spPr bwMode="auto">
          <a:xfrm>
            <a:off x="7696200" y="4845049"/>
            <a:ext cx="33528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Tiny search graph for a tiny search problem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Trees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4114800"/>
            <a:ext cx="9525000" cy="2362200"/>
          </a:xfrm>
        </p:spPr>
        <p:txBody>
          <a:bodyPr/>
          <a:lstStyle/>
          <a:p>
            <a:pPr eaLnBrk="1" hangingPunct="1"/>
            <a:r>
              <a:rPr lang="en-US" sz="2400" dirty="0"/>
              <a:t>A search tree:</a:t>
            </a:r>
          </a:p>
          <a:p>
            <a:pPr lvl="1" eaLnBrk="1" hangingPunct="1"/>
            <a:r>
              <a:rPr lang="en-US" sz="2000" dirty="0"/>
              <a:t>A “what if” tree of plans and their outcomes</a:t>
            </a:r>
          </a:p>
          <a:p>
            <a:pPr lvl="1" eaLnBrk="1" hangingPunct="1"/>
            <a:r>
              <a:rPr lang="en-US" sz="2000" dirty="0"/>
              <a:t>The start state is the root node</a:t>
            </a:r>
          </a:p>
          <a:p>
            <a:pPr lvl="1" eaLnBrk="1" hangingPunct="1"/>
            <a:r>
              <a:rPr lang="en-US" sz="2000" dirty="0"/>
              <a:t>Children correspond to successors</a:t>
            </a:r>
          </a:p>
          <a:p>
            <a:pPr lvl="1" eaLnBrk="1" hangingPunct="1"/>
            <a:r>
              <a:rPr lang="en-US" sz="2000" dirty="0"/>
              <a:t>Nodes show states, but correspond to PLANS that achieve those states</a:t>
            </a:r>
          </a:p>
          <a:p>
            <a:pPr lvl="1" eaLnBrk="1" hangingPunct="1"/>
            <a:r>
              <a:rPr lang="en-US" sz="2000" dirty="0">
                <a:solidFill>
                  <a:srgbClr val="CC0000"/>
                </a:solidFill>
              </a:rPr>
              <a:t>For most problems, we can never actually build the whole tree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3" y="1524000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1" y="25908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1" y="25908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267200" y="22098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>
            <a:off x="3124200" y="22098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724400" y="2051051"/>
            <a:ext cx="990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“E”, 1.0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757488" y="2051051"/>
            <a:ext cx="1143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“N”, 1.0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31242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H="1">
            <a:off x="23622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30480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54864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H="1">
            <a:off x="47244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54102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6400800" y="1600199"/>
            <a:ext cx="1371600" cy="3810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77200" y="1535672"/>
            <a:ext cx="3048000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This is now / start</a:t>
            </a:r>
          </a:p>
        </p:txBody>
      </p:sp>
      <p:sp>
        <p:nvSpPr>
          <p:cNvPr id="19" name="Right Arrow 18"/>
          <p:cNvSpPr/>
          <p:nvPr/>
        </p:nvSpPr>
        <p:spPr>
          <a:xfrm rot="10800000">
            <a:off x="6400800" y="2666999"/>
            <a:ext cx="1371600" cy="3810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077200" y="2602472"/>
            <a:ext cx="3048000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Possible futures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animBg="1"/>
      <p:bldP spid="13319" grpId="1" animBg="1"/>
      <p:bldP spid="13320" grpId="0" animBg="1"/>
      <p:bldP spid="13320" grpId="1" animBg="1"/>
      <p:bldP spid="13321" grpId="0"/>
      <p:bldP spid="13321" grpId="1"/>
      <p:bldP spid="13322" grpId="0"/>
      <p:bldP spid="13322" grpId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7" grpId="0" animBg="1"/>
      <p:bldP spid="18" grpId="0"/>
      <p:bldP spid="19" grpId="0" animBg="1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ounded Rectangle 97"/>
          <p:cNvSpPr/>
          <p:nvPr/>
        </p:nvSpPr>
        <p:spPr>
          <a:xfrm>
            <a:off x="6858002" y="1758699"/>
            <a:ext cx="4889500" cy="3880103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 sz="1600" dirty="0"/>
          </a:p>
        </p:txBody>
      </p:sp>
      <p:sp>
        <p:nvSpPr>
          <p:cNvPr id="97" name="Rounded Rectangle 96"/>
          <p:cNvSpPr/>
          <p:nvPr/>
        </p:nvSpPr>
        <p:spPr>
          <a:xfrm>
            <a:off x="381000" y="1752600"/>
            <a:ext cx="3886200" cy="3886200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State Space Graphs vs. Search Trees</a:t>
            </a:r>
          </a:p>
        </p:txBody>
      </p:sp>
      <p:sp>
        <p:nvSpPr>
          <p:cNvPr id="17446" name="Text Box 4"/>
          <p:cNvSpPr txBox="1">
            <a:spLocks noChangeArrowheads="1"/>
          </p:cNvSpPr>
          <p:nvPr/>
        </p:nvSpPr>
        <p:spPr bwMode="auto">
          <a:xfrm>
            <a:off x="9232902" y="2692717"/>
            <a:ext cx="8255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 dirty="0"/>
              <a:t>S</a:t>
            </a:r>
          </a:p>
        </p:txBody>
      </p:sp>
      <p:sp>
        <p:nvSpPr>
          <p:cNvPr id="17447" name="Text Box 5"/>
          <p:cNvSpPr txBox="1">
            <a:spLocks noChangeArrowheads="1"/>
          </p:cNvSpPr>
          <p:nvPr/>
        </p:nvSpPr>
        <p:spPr bwMode="auto">
          <a:xfrm>
            <a:off x="7010402" y="397618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sp>
        <p:nvSpPr>
          <p:cNvPr id="17448" name="Text Box 6"/>
          <p:cNvSpPr txBox="1">
            <a:spLocks noChangeArrowheads="1"/>
          </p:cNvSpPr>
          <p:nvPr/>
        </p:nvSpPr>
        <p:spPr bwMode="auto">
          <a:xfrm>
            <a:off x="7010402" y="355008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b</a:t>
            </a:r>
          </a:p>
        </p:txBody>
      </p:sp>
      <p:sp>
        <p:nvSpPr>
          <p:cNvPr id="17449" name="Text Box 7"/>
          <p:cNvSpPr txBox="1">
            <a:spLocks noChangeArrowheads="1"/>
          </p:cNvSpPr>
          <p:nvPr/>
        </p:nvSpPr>
        <p:spPr bwMode="auto">
          <a:xfrm>
            <a:off x="7454902" y="316725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d</a:t>
            </a:r>
          </a:p>
        </p:txBody>
      </p:sp>
      <p:sp>
        <p:nvSpPr>
          <p:cNvPr id="17450" name="Text Box 8"/>
          <p:cNvSpPr txBox="1">
            <a:spLocks noChangeArrowheads="1"/>
          </p:cNvSpPr>
          <p:nvPr/>
        </p:nvSpPr>
        <p:spPr bwMode="auto">
          <a:xfrm>
            <a:off x="11264902" y="3113992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51" name="Text Box 9"/>
          <p:cNvSpPr txBox="1">
            <a:spLocks noChangeArrowheads="1"/>
          </p:cNvSpPr>
          <p:nvPr/>
        </p:nvSpPr>
        <p:spPr bwMode="auto">
          <a:xfrm>
            <a:off x="7581902" y="397618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sp>
        <p:nvSpPr>
          <p:cNvPr id="17452" name="Text Box 10"/>
          <p:cNvSpPr txBox="1">
            <a:spLocks noChangeArrowheads="1"/>
          </p:cNvSpPr>
          <p:nvPr/>
        </p:nvSpPr>
        <p:spPr bwMode="auto">
          <a:xfrm>
            <a:off x="7581902" y="355008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cxnSp>
        <p:nvCxnSpPr>
          <p:cNvPr id="17453" name="AutoShape 11"/>
          <p:cNvCxnSpPr>
            <a:cxnSpLocks noChangeShapeType="1"/>
            <a:stCxn id="17449" idx="2"/>
            <a:endCxn id="17448" idx="0"/>
          </p:cNvCxnSpPr>
          <p:nvPr/>
        </p:nvCxnSpPr>
        <p:spPr bwMode="auto">
          <a:xfrm flipH="1">
            <a:off x="7169151" y="3505693"/>
            <a:ext cx="444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4" name="AutoShape 12"/>
          <p:cNvCxnSpPr>
            <a:cxnSpLocks noChangeShapeType="1"/>
            <a:stCxn id="17449" idx="2"/>
            <a:endCxn id="17452" idx="0"/>
          </p:cNvCxnSpPr>
          <p:nvPr/>
        </p:nvCxnSpPr>
        <p:spPr bwMode="auto">
          <a:xfrm>
            <a:off x="7613651" y="3505693"/>
            <a:ext cx="1270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5" name="AutoShape 13"/>
          <p:cNvCxnSpPr>
            <a:cxnSpLocks noChangeShapeType="1"/>
            <a:stCxn id="17448" idx="2"/>
            <a:endCxn id="17447" idx="0"/>
          </p:cNvCxnSpPr>
          <p:nvPr/>
        </p:nvCxnSpPr>
        <p:spPr bwMode="auto">
          <a:xfrm>
            <a:off x="7169151" y="3888520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6" name="AutoShape 14"/>
          <p:cNvCxnSpPr>
            <a:cxnSpLocks noChangeShapeType="1"/>
            <a:stCxn id="17452" idx="2"/>
            <a:endCxn id="17451" idx="0"/>
          </p:cNvCxnSpPr>
          <p:nvPr/>
        </p:nvCxnSpPr>
        <p:spPr bwMode="auto">
          <a:xfrm>
            <a:off x="7740651" y="3888520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84" name="Text Box 16"/>
          <p:cNvSpPr txBox="1">
            <a:spLocks noChangeArrowheads="1"/>
          </p:cNvSpPr>
          <p:nvPr/>
        </p:nvSpPr>
        <p:spPr bwMode="auto">
          <a:xfrm>
            <a:off x="9753602" y="3113992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e</a:t>
            </a:r>
          </a:p>
        </p:txBody>
      </p:sp>
      <p:sp>
        <p:nvSpPr>
          <p:cNvPr id="17485" name="Text Box 17"/>
          <p:cNvSpPr txBox="1">
            <a:spLocks noChangeArrowheads="1"/>
          </p:cNvSpPr>
          <p:nvPr/>
        </p:nvSpPr>
        <p:spPr bwMode="auto">
          <a:xfrm>
            <a:off x="9296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86" name="Text Box 18"/>
          <p:cNvSpPr txBox="1">
            <a:spLocks noChangeArrowheads="1"/>
          </p:cNvSpPr>
          <p:nvPr/>
        </p:nvSpPr>
        <p:spPr bwMode="auto">
          <a:xfrm>
            <a:off x="94869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h</a:t>
            </a:r>
          </a:p>
        </p:txBody>
      </p:sp>
      <p:sp>
        <p:nvSpPr>
          <p:cNvPr id="17487" name="Text Box 19"/>
          <p:cNvSpPr txBox="1">
            <a:spLocks noChangeArrowheads="1"/>
          </p:cNvSpPr>
          <p:nvPr/>
        </p:nvSpPr>
        <p:spPr bwMode="auto">
          <a:xfrm>
            <a:off x="10058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f</a:t>
            </a:r>
          </a:p>
        </p:txBody>
      </p:sp>
      <p:sp>
        <p:nvSpPr>
          <p:cNvPr id="17488" name="Text Box 20"/>
          <p:cNvSpPr txBox="1">
            <a:spLocks noChangeArrowheads="1"/>
          </p:cNvSpPr>
          <p:nvPr/>
        </p:nvSpPr>
        <p:spPr bwMode="auto">
          <a:xfrm>
            <a:off x="100584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r</a:t>
            </a:r>
          </a:p>
        </p:txBody>
      </p:sp>
      <p:sp>
        <p:nvSpPr>
          <p:cNvPr id="17489" name="Text Box 21"/>
          <p:cNvSpPr txBox="1">
            <a:spLocks noChangeArrowheads="1"/>
          </p:cNvSpPr>
          <p:nvPr/>
        </p:nvSpPr>
        <p:spPr bwMode="auto">
          <a:xfrm>
            <a:off x="9677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90" name="Text Box 22"/>
          <p:cNvSpPr txBox="1">
            <a:spLocks noChangeArrowheads="1"/>
          </p:cNvSpPr>
          <p:nvPr/>
        </p:nvSpPr>
        <p:spPr bwMode="auto">
          <a:xfrm>
            <a:off x="9296402" y="434902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91" name="Text Box 23"/>
          <p:cNvSpPr txBox="1">
            <a:spLocks noChangeArrowheads="1"/>
          </p:cNvSpPr>
          <p:nvPr/>
        </p:nvSpPr>
        <p:spPr bwMode="auto">
          <a:xfrm>
            <a:off x="9867902" y="434902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sp>
        <p:nvSpPr>
          <p:cNvPr id="17492" name="Text Box 24"/>
          <p:cNvSpPr txBox="1">
            <a:spLocks noChangeArrowheads="1"/>
          </p:cNvSpPr>
          <p:nvPr/>
        </p:nvSpPr>
        <p:spPr bwMode="auto">
          <a:xfrm>
            <a:off x="10121900" y="4392297"/>
            <a:ext cx="6350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 dirty="0"/>
              <a:t>G</a:t>
            </a:r>
          </a:p>
        </p:txBody>
      </p:sp>
      <p:sp>
        <p:nvSpPr>
          <p:cNvPr id="17493" name="Text Box 25"/>
          <p:cNvSpPr txBox="1">
            <a:spLocks noChangeArrowheads="1"/>
          </p:cNvSpPr>
          <p:nvPr/>
        </p:nvSpPr>
        <p:spPr bwMode="auto">
          <a:xfrm>
            <a:off x="9867902" y="4721859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cxnSp>
        <p:nvCxnSpPr>
          <p:cNvPr id="17494" name="AutoShape 26"/>
          <p:cNvCxnSpPr>
            <a:cxnSpLocks noChangeShapeType="1"/>
            <a:stCxn id="17484" idx="2"/>
            <a:endCxn id="17486" idx="0"/>
          </p:cNvCxnSpPr>
          <p:nvPr/>
        </p:nvCxnSpPr>
        <p:spPr bwMode="auto">
          <a:xfrm flipH="1">
            <a:off x="9645651" y="3452432"/>
            <a:ext cx="2667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5" name="AutoShape 27"/>
          <p:cNvCxnSpPr>
            <a:cxnSpLocks noChangeShapeType="1"/>
            <a:stCxn id="17484" idx="2"/>
            <a:endCxn id="17488" idx="0"/>
          </p:cNvCxnSpPr>
          <p:nvPr/>
        </p:nvCxnSpPr>
        <p:spPr bwMode="auto">
          <a:xfrm>
            <a:off x="9912351" y="3452432"/>
            <a:ext cx="3048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6" name="AutoShape 28"/>
          <p:cNvCxnSpPr>
            <a:cxnSpLocks noChangeShapeType="1"/>
            <a:stCxn id="17486" idx="2"/>
            <a:endCxn id="17485" idx="0"/>
          </p:cNvCxnSpPr>
          <p:nvPr/>
        </p:nvCxnSpPr>
        <p:spPr bwMode="auto">
          <a:xfrm flipH="1">
            <a:off x="9455151" y="3878535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7" name="AutoShape 29"/>
          <p:cNvCxnSpPr>
            <a:cxnSpLocks noChangeShapeType="1"/>
            <a:stCxn id="17486" idx="2"/>
            <a:endCxn id="17489" idx="0"/>
          </p:cNvCxnSpPr>
          <p:nvPr/>
        </p:nvCxnSpPr>
        <p:spPr bwMode="auto">
          <a:xfrm>
            <a:off x="9645651" y="3878535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8" name="AutoShape 30"/>
          <p:cNvCxnSpPr>
            <a:cxnSpLocks noChangeShapeType="1"/>
            <a:stCxn id="17488" idx="2"/>
            <a:endCxn id="17487" idx="0"/>
          </p:cNvCxnSpPr>
          <p:nvPr/>
        </p:nvCxnSpPr>
        <p:spPr bwMode="auto">
          <a:xfrm>
            <a:off x="10217151" y="3878535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9" name="AutoShape 31"/>
          <p:cNvCxnSpPr>
            <a:cxnSpLocks noChangeShapeType="1"/>
            <a:stCxn id="17485" idx="2"/>
            <a:endCxn id="17490" idx="0"/>
          </p:cNvCxnSpPr>
          <p:nvPr/>
        </p:nvCxnSpPr>
        <p:spPr bwMode="auto">
          <a:xfrm>
            <a:off x="9455151" y="4304636"/>
            <a:ext cx="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0" name="AutoShape 32"/>
          <p:cNvCxnSpPr>
            <a:cxnSpLocks noChangeShapeType="1"/>
            <a:stCxn id="17487" idx="2"/>
            <a:endCxn id="17491" idx="0"/>
          </p:cNvCxnSpPr>
          <p:nvPr/>
        </p:nvCxnSpPr>
        <p:spPr bwMode="auto">
          <a:xfrm flipH="1">
            <a:off x="10026651" y="4304636"/>
            <a:ext cx="190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1" name="AutoShape 33"/>
          <p:cNvCxnSpPr>
            <a:cxnSpLocks noChangeShapeType="1"/>
            <a:stCxn id="17487" idx="2"/>
            <a:endCxn id="17492" idx="0"/>
          </p:cNvCxnSpPr>
          <p:nvPr/>
        </p:nvCxnSpPr>
        <p:spPr bwMode="auto">
          <a:xfrm>
            <a:off x="10217153" y="4304635"/>
            <a:ext cx="222249" cy="876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2" name="AutoShape 34"/>
          <p:cNvCxnSpPr>
            <a:cxnSpLocks noChangeShapeType="1"/>
            <a:stCxn id="17491" idx="2"/>
            <a:endCxn id="17493" idx="0"/>
          </p:cNvCxnSpPr>
          <p:nvPr/>
        </p:nvCxnSpPr>
        <p:spPr bwMode="auto">
          <a:xfrm>
            <a:off x="10026651" y="4687463"/>
            <a:ext cx="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58" name="Text Box 35"/>
          <p:cNvSpPr txBox="1">
            <a:spLocks noChangeArrowheads="1"/>
          </p:cNvSpPr>
          <p:nvPr/>
        </p:nvSpPr>
        <p:spPr bwMode="auto">
          <a:xfrm>
            <a:off x="11264902" y="3506804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cxnSp>
        <p:nvCxnSpPr>
          <p:cNvPr id="17459" name="AutoShape 36"/>
          <p:cNvCxnSpPr>
            <a:cxnSpLocks noChangeShapeType="1"/>
            <a:stCxn id="17450" idx="2"/>
            <a:endCxn id="17458" idx="0"/>
          </p:cNvCxnSpPr>
          <p:nvPr/>
        </p:nvCxnSpPr>
        <p:spPr bwMode="auto">
          <a:xfrm>
            <a:off x="11423651" y="3452434"/>
            <a:ext cx="0" cy="5437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65" name="Text Box 38"/>
          <p:cNvSpPr txBox="1">
            <a:spLocks noChangeArrowheads="1"/>
          </p:cNvSpPr>
          <p:nvPr/>
        </p:nvSpPr>
        <p:spPr bwMode="auto">
          <a:xfrm>
            <a:off x="82804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e</a:t>
            </a:r>
          </a:p>
        </p:txBody>
      </p:sp>
      <p:sp>
        <p:nvSpPr>
          <p:cNvPr id="17466" name="Text Box 39"/>
          <p:cNvSpPr txBox="1">
            <a:spLocks noChangeArrowheads="1"/>
          </p:cNvSpPr>
          <p:nvPr/>
        </p:nvSpPr>
        <p:spPr bwMode="auto">
          <a:xfrm>
            <a:off x="7772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67" name="Text Box 40"/>
          <p:cNvSpPr txBox="1">
            <a:spLocks noChangeArrowheads="1"/>
          </p:cNvSpPr>
          <p:nvPr/>
        </p:nvSpPr>
        <p:spPr bwMode="auto">
          <a:xfrm>
            <a:off x="79629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h</a:t>
            </a:r>
          </a:p>
        </p:txBody>
      </p:sp>
      <p:sp>
        <p:nvSpPr>
          <p:cNvPr id="17468" name="Text Box 41"/>
          <p:cNvSpPr txBox="1">
            <a:spLocks noChangeArrowheads="1"/>
          </p:cNvSpPr>
          <p:nvPr/>
        </p:nvSpPr>
        <p:spPr bwMode="auto">
          <a:xfrm>
            <a:off x="8534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f</a:t>
            </a:r>
          </a:p>
        </p:txBody>
      </p:sp>
      <p:sp>
        <p:nvSpPr>
          <p:cNvPr id="17469" name="Text Box 42"/>
          <p:cNvSpPr txBox="1">
            <a:spLocks noChangeArrowheads="1"/>
          </p:cNvSpPr>
          <p:nvPr/>
        </p:nvSpPr>
        <p:spPr bwMode="auto">
          <a:xfrm>
            <a:off x="8534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r</a:t>
            </a:r>
          </a:p>
        </p:txBody>
      </p:sp>
      <p:sp>
        <p:nvSpPr>
          <p:cNvPr id="17470" name="Text Box 43"/>
          <p:cNvSpPr txBox="1">
            <a:spLocks noChangeArrowheads="1"/>
          </p:cNvSpPr>
          <p:nvPr/>
        </p:nvSpPr>
        <p:spPr bwMode="auto">
          <a:xfrm>
            <a:off x="8153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71" name="Text Box 44"/>
          <p:cNvSpPr txBox="1">
            <a:spLocks noChangeArrowheads="1"/>
          </p:cNvSpPr>
          <p:nvPr/>
        </p:nvSpPr>
        <p:spPr bwMode="auto">
          <a:xfrm>
            <a:off x="7772402" y="477512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72" name="Text Box 45"/>
          <p:cNvSpPr txBox="1">
            <a:spLocks noChangeArrowheads="1"/>
          </p:cNvSpPr>
          <p:nvPr/>
        </p:nvSpPr>
        <p:spPr bwMode="auto">
          <a:xfrm>
            <a:off x="8343902" y="477512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sp>
        <p:nvSpPr>
          <p:cNvPr id="17473" name="Text Box 46"/>
          <p:cNvSpPr txBox="1">
            <a:spLocks noChangeArrowheads="1"/>
          </p:cNvSpPr>
          <p:nvPr/>
        </p:nvSpPr>
        <p:spPr bwMode="auto">
          <a:xfrm>
            <a:off x="8597900" y="4818397"/>
            <a:ext cx="6350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</a:rPr>
              <a:t>G</a:t>
            </a:r>
          </a:p>
        </p:txBody>
      </p:sp>
      <p:sp>
        <p:nvSpPr>
          <p:cNvPr id="17474" name="Text Box 47"/>
          <p:cNvSpPr txBox="1">
            <a:spLocks noChangeArrowheads="1"/>
          </p:cNvSpPr>
          <p:nvPr/>
        </p:nvSpPr>
        <p:spPr bwMode="auto">
          <a:xfrm>
            <a:off x="8343902" y="514796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cxnSp>
        <p:nvCxnSpPr>
          <p:cNvPr id="17475" name="AutoShape 48"/>
          <p:cNvCxnSpPr>
            <a:cxnSpLocks noChangeShapeType="1"/>
            <a:stCxn id="17465" idx="2"/>
            <a:endCxn id="17467" idx="0"/>
          </p:cNvCxnSpPr>
          <p:nvPr/>
        </p:nvCxnSpPr>
        <p:spPr bwMode="auto">
          <a:xfrm flipH="1">
            <a:off x="8121651" y="3878535"/>
            <a:ext cx="317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6" name="AutoShape 49"/>
          <p:cNvCxnSpPr>
            <a:cxnSpLocks noChangeShapeType="1"/>
            <a:stCxn id="17465" idx="2"/>
            <a:endCxn id="17469" idx="0"/>
          </p:cNvCxnSpPr>
          <p:nvPr/>
        </p:nvCxnSpPr>
        <p:spPr bwMode="auto">
          <a:xfrm>
            <a:off x="8439151" y="3878535"/>
            <a:ext cx="2540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7" name="AutoShape 50"/>
          <p:cNvCxnSpPr>
            <a:cxnSpLocks noChangeShapeType="1"/>
            <a:stCxn id="17467" idx="2"/>
            <a:endCxn id="17466" idx="0"/>
          </p:cNvCxnSpPr>
          <p:nvPr/>
        </p:nvCxnSpPr>
        <p:spPr bwMode="auto">
          <a:xfrm flipH="1">
            <a:off x="7931151" y="4304636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8" name="AutoShape 51"/>
          <p:cNvCxnSpPr>
            <a:cxnSpLocks noChangeShapeType="1"/>
            <a:stCxn id="17467" idx="2"/>
            <a:endCxn id="17470" idx="0"/>
          </p:cNvCxnSpPr>
          <p:nvPr/>
        </p:nvCxnSpPr>
        <p:spPr bwMode="auto">
          <a:xfrm>
            <a:off x="8121651" y="4304636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9" name="AutoShape 52"/>
          <p:cNvCxnSpPr>
            <a:cxnSpLocks noChangeShapeType="1"/>
            <a:stCxn id="17469" idx="2"/>
            <a:endCxn id="17468" idx="0"/>
          </p:cNvCxnSpPr>
          <p:nvPr/>
        </p:nvCxnSpPr>
        <p:spPr bwMode="auto">
          <a:xfrm>
            <a:off x="8693151" y="4304636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0" name="AutoShape 53"/>
          <p:cNvCxnSpPr>
            <a:cxnSpLocks noChangeShapeType="1"/>
            <a:stCxn id="17466" idx="2"/>
            <a:endCxn id="17471" idx="0"/>
          </p:cNvCxnSpPr>
          <p:nvPr/>
        </p:nvCxnSpPr>
        <p:spPr bwMode="auto">
          <a:xfrm>
            <a:off x="7931151" y="4730737"/>
            <a:ext cx="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1" name="AutoShape 54"/>
          <p:cNvCxnSpPr>
            <a:cxnSpLocks noChangeShapeType="1"/>
            <a:stCxn id="17468" idx="2"/>
            <a:endCxn id="17472" idx="0"/>
          </p:cNvCxnSpPr>
          <p:nvPr/>
        </p:nvCxnSpPr>
        <p:spPr bwMode="auto">
          <a:xfrm flipH="1">
            <a:off x="8502651" y="4730737"/>
            <a:ext cx="190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2" name="AutoShape 55"/>
          <p:cNvCxnSpPr>
            <a:cxnSpLocks noChangeShapeType="1"/>
            <a:stCxn id="17468" idx="2"/>
            <a:endCxn id="17473" idx="0"/>
          </p:cNvCxnSpPr>
          <p:nvPr/>
        </p:nvCxnSpPr>
        <p:spPr bwMode="auto">
          <a:xfrm>
            <a:off x="8693149" y="4730736"/>
            <a:ext cx="222251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3" name="AutoShape 56"/>
          <p:cNvCxnSpPr>
            <a:cxnSpLocks noChangeShapeType="1"/>
            <a:stCxn id="17472" idx="2"/>
            <a:endCxn id="17474" idx="0"/>
          </p:cNvCxnSpPr>
          <p:nvPr/>
        </p:nvCxnSpPr>
        <p:spPr bwMode="auto">
          <a:xfrm>
            <a:off x="8502651" y="5113563"/>
            <a:ext cx="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1" name="AutoShape 57"/>
          <p:cNvCxnSpPr>
            <a:cxnSpLocks noChangeShapeType="1"/>
            <a:stCxn id="17449" idx="2"/>
            <a:endCxn id="17465" idx="0"/>
          </p:cNvCxnSpPr>
          <p:nvPr/>
        </p:nvCxnSpPr>
        <p:spPr bwMode="auto">
          <a:xfrm>
            <a:off x="7613651" y="3505697"/>
            <a:ext cx="82550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2" name="AutoShape 58"/>
          <p:cNvCxnSpPr>
            <a:cxnSpLocks noChangeShapeType="1"/>
            <a:stCxn id="17446" idx="2"/>
            <a:endCxn id="17449" idx="0"/>
          </p:cNvCxnSpPr>
          <p:nvPr/>
        </p:nvCxnSpPr>
        <p:spPr bwMode="auto">
          <a:xfrm flipH="1">
            <a:off x="7613651" y="3015882"/>
            <a:ext cx="2032000" cy="1513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3" name="AutoShape 59"/>
          <p:cNvCxnSpPr>
            <a:cxnSpLocks noChangeShapeType="1"/>
            <a:stCxn id="17446" idx="2"/>
            <a:endCxn id="17484" idx="0"/>
          </p:cNvCxnSpPr>
          <p:nvPr/>
        </p:nvCxnSpPr>
        <p:spPr bwMode="auto">
          <a:xfrm>
            <a:off x="9645651" y="3015880"/>
            <a:ext cx="266700" cy="98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4" name="AutoShape 60"/>
          <p:cNvCxnSpPr>
            <a:cxnSpLocks noChangeShapeType="1"/>
            <a:stCxn id="17446" idx="2"/>
            <a:endCxn id="17450" idx="0"/>
          </p:cNvCxnSpPr>
          <p:nvPr/>
        </p:nvCxnSpPr>
        <p:spPr bwMode="auto">
          <a:xfrm>
            <a:off x="9645651" y="3015880"/>
            <a:ext cx="1778000" cy="98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7416" name="Group 62"/>
          <p:cNvGrpSpPr>
            <a:grpSpLocks/>
          </p:cNvGrpSpPr>
          <p:nvPr/>
        </p:nvGrpSpPr>
        <p:grpSpPr bwMode="auto">
          <a:xfrm>
            <a:off x="681037" y="3124200"/>
            <a:ext cx="3205163" cy="1768475"/>
            <a:chOff x="336" y="576"/>
            <a:chExt cx="4848" cy="2784"/>
          </a:xfrm>
        </p:grpSpPr>
        <p:sp>
          <p:nvSpPr>
            <p:cNvPr id="17418" name="AutoShape 63"/>
            <p:cNvSpPr>
              <a:spLocks noChangeArrowheads="1"/>
            </p:cNvSpPr>
            <p:nvPr/>
          </p:nvSpPr>
          <p:spPr bwMode="auto">
            <a:xfrm>
              <a:off x="336" y="2208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19" name="AutoShape 64"/>
            <p:cNvSpPr>
              <a:spLocks noChangeArrowheads="1"/>
            </p:cNvSpPr>
            <p:nvPr/>
          </p:nvSpPr>
          <p:spPr bwMode="auto">
            <a:xfrm>
              <a:off x="4704" y="57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sp>
          <p:nvSpPr>
            <p:cNvPr id="17420" name="AutoShape 65"/>
            <p:cNvSpPr>
              <a:spLocks noChangeArrowheads="1"/>
            </p:cNvSpPr>
            <p:nvPr/>
          </p:nvSpPr>
          <p:spPr bwMode="auto">
            <a:xfrm>
              <a:off x="1728" y="177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sp>
          <p:nvSpPr>
            <p:cNvPr id="17421" name="AutoShape 66"/>
            <p:cNvSpPr>
              <a:spLocks noChangeArrowheads="1"/>
            </p:cNvSpPr>
            <p:nvPr/>
          </p:nvSpPr>
          <p:spPr bwMode="auto">
            <a:xfrm>
              <a:off x="720" y="105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sp>
          <p:nvSpPr>
            <p:cNvPr id="17422" name="AutoShape 67"/>
            <p:cNvSpPr>
              <a:spLocks noChangeArrowheads="1"/>
            </p:cNvSpPr>
            <p:nvPr/>
          </p:nvSpPr>
          <p:spPr bwMode="auto">
            <a:xfrm>
              <a:off x="1200" y="273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sp>
          <p:nvSpPr>
            <p:cNvPr id="17423" name="AutoShape 68"/>
            <p:cNvSpPr>
              <a:spLocks noChangeArrowheads="1"/>
            </p:cNvSpPr>
            <p:nvPr/>
          </p:nvSpPr>
          <p:spPr bwMode="auto">
            <a:xfrm>
              <a:off x="2352" y="2880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sp>
          <p:nvSpPr>
            <p:cNvPr id="17424" name="AutoShape 69"/>
            <p:cNvSpPr>
              <a:spLocks noChangeArrowheads="1"/>
            </p:cNvSpPr>
            <p:nvPr/>
          </p:nvSpPr>
          <p:spPr bwMode="auto">
            <a:xfrm>
              <a:off x="2880" y="1008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sp>
          <p:nvSpPr>
            <p:cNvPr id="17425" name="AutoShape 70"/>
            <p:cNvSpPr>
              <a:spLocks noChangeArrowheads="1"/>
            </p:cNvSpPr>
            <p:nvPr/>
          </p:nvSpPr>
          <p:spPr bwMode="auto">
            <a:xfrm>
              <a:off x="3552" y="1584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sp>
          <p:nvSpPr>
            <p:cNvPr id="17426" name="AutoShape 71"/>
            <p:cNvSpPr>
              <a:spLocks noChangeArrowheads="1"/>
            </p:cNvSpPr>
            <p:nvPr/>
          </p:nvSpPr>
          <p:spPr bwMode="auto">
            <a:xfrm>
              <a:off x="3168" y="225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sp>
          <p:nvSpPr>
            <p:cNvPr id="17427" name="AutoShape 72"/>
            <p:cNvSpPr>
              <a:spLocks noChangeArrowheads="1"/>
            </p:cNvSpPr>
            <p:nvPr/>
          </p:nvSpPr>
          <p:spPr bwMode="auto">
            <a:xfrm>
              <a:off x="1584" y="624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sp>
          <p:nvSpPr>
            <p:cNvPr id="17428" name="AutoShape 73"/>
            <p:cNvSpPr>
              <a:spLocks noChangeArrowheads="1"/>
            </p:cNvSpPr>
            <p:nvPr/>
          </p:nvSpPr>
          <p:spPr bwMode="auto">
            <a:xfrm>
              <a:off x="4560" y="1872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sp>
          <p:nvSpPr>
            <p:cNvPr id="17429" name="AutoShape 74"/>
            <p:cNvSpPr>
              <a:spLocks noChangeArrowheads="1"/>
            </p:cNvSpPr>
            <p:nvPr/>
          </p:nvSpPr>
          <p:spPr bwMode="auto">
            <a:xfrm>
              <a:off x="4368" y="273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r</a:t>
              </a:r>
            </a:p>
          </p:txBody>
        </p:sp>
        <p:cxnSp>
          <p:nvCxnSpPr>
            <p:cNvPr id="17430" name="AutoShape 75"/>
            <p:cNvCxnSpPr>
              <a:cxnSpLocks noChangeShapeType="1"/>
              <a:stCxn id="17418" idx="5"/>
              <a:endCxn id="17422" idx="2"/>
            </p:cNvCxnSpPr>
            <p:nvPr/>
          </p:nvCxnSpPr>
          <p:spPr bwMode="auto">
            <a:xfrm>
              <a:off x="746" y="2618"/>
              <a:ext cx="454" cy="35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1" name="AutoShape 76"/>
            <p:cNvCxnSpPr>
              <a:cxnSpLocks noChangeShapeType="1"/>
              <a:stCxn id="17422" idx="5"/>
              <a:endCxn id="17423" idx="2"/>
            </p:cNvCxnSpPr>
            <p:nvPr/>
          </p:nvCxnSpPr>
          <p:spPr bwMode="auto">
            <a:xfrm flipV="1">
              <a:off x="1610" y="3120"/>
              <a:ext cx="742" cy="2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2" name="AutoShape 77"/>
            <p:cNvCxnSpPr>
              <a:cxnSpLocks noChangeShapeType="1"/>
              <a:stCxn id="17426" idx="3"/>
              <a:endCxn id="17423" idx="7"/>
            </p:cNvCxnSpPr>
            <p:nvPr/>
          </p:nvCxnSpPr>
          <p:spPr bwMode="auto">
            <a:xfrm flipH="1">
              <a:off x="2762" y="2666"/>
              <a:ext cx="476" cy="2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3" name="AutoShape 78"/>
            <p:cNvCxnSpPr>
              <a:cxnSpLocks noChangeShapeType="1"/>
              <a:stCxn id="17426" idx="2"/>
              <a:endCxn id="17422" idx="6"/>
            </p:cNvCxnSpPr>
            <p:nvPr/>
          </p:nvCxnSpPr>
          <p:spPr bwMode="auto">
            <a:xfrm flipH="1">
              <a:off x="1680" y="2496"/>
              <a:ext cx="1488" cy="48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4" name="AutoShape 79"/>
            <p:cNvCxnSpPr>
              <a:cxnSpLocks noChangeShapeType="1"/>
              <a:stCxn id="17425" idx="4"/>
              <a:endCxn id="17426" idx="7"/>
            </p:cNvCxnSpPr>
            <p:nvPr/>
          </p:nvCxnSpPr>
          <p:spPr bwMode="auto">
            <a:xfrm flipH="1">
              <a:off x="3578" y="2064"/>
              <a:ext cx="214" cy="26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5" name="AutoShape 80"/>
            <p:cNvCxnSpPr>
              <a:cxnSpLocks noChangeShapeType="1"/>
              <a:stCxn id="17425" idx="5"/>
              <a:endCxn id="17429" idx="1"/>
            </p:cNvCxnSpPr>
            <p:nvPr/>
          </p:nvCxnSpPr>
          <p:spPr bwMode="auto">
            <a:xfrm>
              <a:off x="3962" y="1994"/>
              <a:ext cx="476" cy="81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6" name="AutoShape 81"/>
            <p:cNvCxnSpPr>
              <a:cxnSpLocks noChangeShapeType="1"/>
              <a:stCxn id="17429" idx="0"/>
              <a:endCxn id="17428" idx="4"/>
            </p:cNvCxnSpPr>
            <p:nvPr/>
          </p:nvCxnSpPr>
          <p:spPr bwMode="auto">
            <a:xfrm flipV="1">
              <a:off x="4608" y="2352"/>
              <a:ext cx="192" cy="384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7" name="AutoShape 82"/>
            <p:cNvCxnSpPr>
              <a:cxnSpLocks noChangeShapeType="1"/>
              <a:stCxn id="17428" idx="0"/>
              <a:endCxn id="17419" idx="4"/>
            </p:cNvCxnSpPr>
            <p:nvPr/>
          </p:nvCxnSpPr>
          <p:spPr bwMode="auto">
            <a:xfrm flipV="1">
              <a:off x="4800" y="1056"/>
              <a:ext cx="144" cy="816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8" name="AutoShape 83"/>
            <p:cNvCxnSpPr>
              <a:cxnSpLocks noChangeShapeType="1"/>
              <a:stCxn id="17418" idx="7"/>
            </p:cNvCxnSpPr>
            <p:nvPr/>
          </p:nvCxnSpPr>
          <p:spPr bwMode="auto">
            <a:xfrm flipV="1">
              <a:off x="746" y="2016"/>
              <a:ext cx="982" cy="26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9" name="AutoShape 84"/>
            <p:cNvCxnSpPr>
              <a:cxnSpLocks noChangeShapeType="1"/>
              <a:stCxn id="17420" idx="1"/>
              <a:endCxn id="17421" idx="5"/>
            </p:cNvCxnSpPr>
            <p:nvPr/>
          </p:nvCxnSpPr>
          <p:spPr bwMode="auto">
            <a:xfrm flipH="1" flipV="1">
              <a:off x="1130" y="1466"/>
              <a:ext cx="668" cy="38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0" name="AutoShape 85"/>
            <p:cNvCxnSpPr>
              <a:cxnSpLocks noChangeShapeType="1"/>
              <a:endCxn id="17427" idx="2"/>
            </p:cNvCxnSpPr>
            <p:nvPr/>
          </p:nvCxnSpPr>
          <p:spPr bwMode="auto">
            <a:xfrm flipV="1">
              <a:off x="1152" y="864"/>
              <a:ext cx="432" cy="26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1" name="AutoShape 86"/>
            <p:cNvCxnSpPr>
              <a:cxnSpLocks noChangeShapeType="1"/>
              <a:stCxn id="17424" idx="2"/>
              <a:endCxn id="17427" idx="6"/>
            </p:cNvCxnSpPr>
            <p:nvPr/>
          </p:nvCxnSpPr>
          <p:spPr bwMode="auto">
            <a:xfrm flipH="1" flipV="1">
              <a:off x="2064" y="864"/>
              <a:ext cx="816" cy="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2" name="AutoShape 87"/>
            <p:cNvCxnSpPr>
              <a:cxnSpLocks noChangeShapeType="1"/>
              <a:stCxn id="17420" idx="7"/>
              <a:endCxn id="17424" idx="3"/>
            </p:cNvCxnSpPr>
            <p:nvPr/>
          </p:nvCxnSpPr>
          <p:spPr bwMode="auto">
            <a:xfrm flipV="1">
              <a:off x="2138" y="1418"/>
              <a:ext cx="812" cy="4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3" name="AutoShape 88"/>
            <p:cNvCxnSpPr>
              <a:cxnSpLocks noChangeShapeType="1"/>
              <a:stCxn id="17420" idx="6"/>
              <a:endCxn id="17425" idx="2"/>
            </p:cNvCxnSpPr>
            <p:nvPr/>
          </p:nvCxnSpPr>
          <p:spPr bwMode="auto">
            <a:xfrm flipV="1">
              <a:off x="2208" y="1824"/>
              <a:ext cx="1344" cy="19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44" name="AutoShape 89"/>
            <p:cNvCxnSpPr>
              <a:cxnSpLocks noChangeShapeType="1"/>
              <a:stCxn id="17428" idx="1"/>
              <a:endCxn id="17424" idx="6"/>
            </p:cNvCxnSpPr>
            <p:nvPr/>
          </p:nvCxnSpPr>
          <p:spPr bwMode="auto">
            <a:xfrm rot="5400000" flipH="1">
              <a:off x="3648" y="960"/>
              <a:ext cx="694" cy="1270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5" name="AutoShape 90"/>
            <p:cNvCxnSpPr>
              <a:cxnSpLocks noChangeShapeType="1"/>
              <a:stCxn id="17418" idx="6"/>
              <a:endCxn id="17425" idx="3"/>
            </p:cNvCxnSpPr>
            <p:nvPr/>
          </p:nvCxnSpPr>
          <p:spPr bwMode="auto">
            <a:xfrm flipV="1">
              <a:off x="816" y="1994"/>
              <a:ext cx="2806" cy="454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17413" name="Text Box 92"/>
          <p:cNvSpPr txBox="1">
            <a:spLocks noChangeArrowheads="1"/>
          </p:cNvSpPr>
          <p:nvPr/>
        </p:nvSpPr>
        <p:spPr bwMode="auto">
          <a:xfrm>
            <a:off x="4495800" y="4133678"/>
            <a:ext cx="2068512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We construct both on demand – and we construct as little as possible.</a:t>
            </a:r>
          </a:p>
        </p:txBody>
      </p:sp>
      <p:sp>
        <p:nvSpPr>
          <p:cNvPr id="17415" name="Text Box 94"/>
          <p:cNvSpPr txBox="1">
            <a:spLocks noChangeArrowheads="1"/>
          </p:cNvSpPr>
          <p:nvPr/>
        </p:nvSpPr>
        <p:spPr bwMode="auto">
          <a:xfrm>
            <a:off x="4572000" y="1905002"/>
            <a:ext cx="1981200" cy="147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Each NODE in in the search tree is an entire PATH in the state space graph.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870700" y="2086107"/>
            <a:ext cx="48768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Search Tree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09600" y="1981202"/>
            <a:ext cx="3429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State Space Graph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67504-8D7D-4DF0-9834-8D668163A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Graphs vs. Search Trees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E7708-3636-4757-912F-A9E80E75B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It is important to understand the distinction between </a:t>
            </a:r>
            <a:r>
              <a:rPr lang="en-US" dirty="0">
                <a:solidFill>
                  <a:srgbClr val="FF0000"/>
                </a:solidFill>
              </a:rPr>
              <a:t>the state space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the search tree.</a:t>
            </a:r>
          </a:p>
          <a:p>
            <a:r>
              <a:rPr lang="en-US" dirty="0">
                <a:solidFill>
                  <a:srgbClr val="FF0000"/>
                </a:solidFill>
              </a:rPr>
              <a:t>The state space </a:t>
            </a:r>
            <a:r>
              <a:rPr lang="en-US" dirty="0"/>
              <a:t>describes the (possibly infinite) set of states in the world, and the actions that allow transitions from one state to another. </a:t>
            </a:r>
          </a:p>
          <a:p>
            <a:r>
              <a:rPr lang="en-US" dirty="0">
                <a:solidFill>
                  <a:srgbClr val="FF0000"/>
                </a:solidFill>
              </a:rPr>
              <a:t>The search tree </a:t>
            </a:r>
            <a:r>
              <a:rPr lang="en-US" dirty="0"/>
              <a:t>describes paths between these states, reaching towards the goal. </a:t>
            </a:r>
            <a:endParaRPr lang="tr-TR" dirty="0"/>
          </a:p>
          <a:p>
            <a:r>
              <a:rPr lang="en-US" dirty="0"/>
              <a:t>The search tree may have </a:t>
            </a:r>
            <a:r>
              <a:rPr lang="en-US" dirty="0">
                <a:solidFill>
                  <a:srgbClr val="FF0000"/>
                </a:solidFill>
              </a:rPr>
              <a:t>multiple paths </a:t>
            </a:r>
            <a:r>
              <a:rPr lang="en-US" dirty="0"/>
              <a:t>to (and thus  multiple nodes for) any given state, but </a:t>
            </a:r>
            <a:r>
              <a:rPr lang="en-US" dirty="0">
                <a:solidFill>
                  <a:srgbClr val="FF0000"/>
                </a:solidFill>
              </a:rPr>
              <a:t>each node in the tree has a unique path back to the root </a:t>
            </a:r>
            <a:r>
              <a:rPr lang="en-US" dirty="0"/>
              <a:t>(as in all trees).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5300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State Space Graphs vs. Search Trees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6002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sz="1600" b="1" dirty="0"/>
              <a:t>S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6576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b="1"/>
              <a:t>G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590800" y="43569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b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2590800" y="26805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a</a:t>
            </a:r>
          </a:p>
        </p:txBody>
      </p:sp>
      <p:cxnSp>
        <p:nvCxnSpPr>
          <p:cNvPr id="17" name="AutoShape 17"/>
          <p:cNvCxnSpPr>
            <a:cxnSpLocks noChangeShapeType="1"/>
            <a:stCxn id="5" idx="5"/>
            <a:endCxn id="8" idx="2"/>
          </p:cNvCxnSpPr>
          <p:nvPr/>
        </p:nvCxnSpPr>
        <p:spPr bwMode="auto">
          <a:xfrm>
            <a:off x="1973701" y="3897425"/>
            <a:ext cx="6170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1" name="AutoShape 21"/>
          <p:cNvCxnSpPr>
            <a:cxnSpLocks noChangeShapeType="1"/>
            <a:stCxn id="14" idx="3"/>
            <a:endCxn id="8" idx="1"/>
          </p:cNvCxnSpPr>
          <p:nvPr/>
        </p:nvCxnSpPr>
        <p:spPr bwMode="auto">
          <a:xfrm>
            <a:off x="2654883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3" name="AutoShape 23"/>
          <p:cNvCxnSpPr>
            <a:cxnSpLocks noChangeShapeType="1"/>
            <a:stCxn id="8" idx="7"/>
            <a:endCxn id="14" idx="5"/>
          </p:cNvCxnSpPr>
          <p:nvPr/>
        </p:nvCxnSpPr>
        <p:spPr bwMode="auto">
          <a:xfrm flipV="1">
            <a:off x="2964301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4" name="AutoShape 24"/>
          <p:cNvCxnSpPr>
            <a:cxnSpLocks noChangeShapeType="1"/>
            <a:stCxn id="14" idx="6"/>
            <a:endCxn id="6" idx="1"/>
          </p:cNvCxnSpPr>
          <p:nvPr/>
        </p:nvCxnSpPr>
        <p:spPr bwMode="auto">
          <a:xfrm>
            <a:off x="3028385" y="2902363"/>
            <a:ext cx="6932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6" name="AutoShape 26"/>
          <p:cNvCxnSpPr>
            <a:cxnSpLocks noChangeShapeType="1"/>
            <a:stCxn id="8" idx="6"/>
            <a:endCxn id="6" idx="3"/>
          </p:cNvCxnSpPr>
          <p:nvPr/>
        </p:nvCxnSpPr>
        <p:spPr bwMode="auto">
          <a:xfrm flipV="1">
            <a:off x="3028385" y="3897425"/>
            <a:ext cx="6932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7" name="AutoShape 27"/>
          <p:cNvCxnSpPr>
            <a:cxnSpLocks noChangeShapeType="1"/>
            <a:stCxn id="5" idx="7"/>
            <a:endCxn id="14" idx="2"/>
          </p:cNvCxnSpPr>
          <p:nvPr/>
        </p:nvCxnSpPr>
        <p:spPr bwMode="auto">
          <a:xfrm flipV="1">
            <a:off x="1973701" y="2902363"/>
            <a:ext cx="6170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54" name="TextBox 53"/>
          <p:cNvSpPr txBox="1"/>
          <p:nvPr/>
        </p:nvSpPr>
        <p:spPr>
          <a:xfrm>
            <a:off x="1085284" y="1416229"/>
            <a:ext cx="38862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Consider this 4-state graph: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6029982"/>
            <a:ext cx="12192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Important: Lots of repeated structure in the search tree!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24600" y="1377538"/>
            <a:ext cx="51054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How big is its search tree (from S)?</a:t>
            </a:r>
          </a:p>
        </p:txBody>
      </p:sp>
      <p:pic>
        <p:nvPicPr>
          <p:cNvPr id="59" name="Picture 5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391400" y="5013312"/>
            <a:ext cx="1879854" cy="9342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364965-F177-5080-1333-7C1B89FE0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218" y="1854439"/>
            <a:ext cx="2676899" cy="2838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Tree Search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029" y="1450961"/>
            <a:ext cx="4017746" cy="4260878"/>
          </a:xfrm>
          <a:prstGeom prst="rect">
            <a:avLst/>
          </a:prstGeom>
          <a:noFill/>
        </p:spPr>
      </p:pic>
      <p:sp>
        <p:nvSpPr>
          <p:cNvPr id="7" name="Freeform 6"/>
          <p:cNvSpPr/>
          <p:nvPr/>
        </p:nvSpPr>
        <p:spPr>
          <a:xfrm>
            <a:off x="3669325" y="3614614"/>
            <a:ext cx="5030176" cy="2170723"/>
          </a:xfrm>
          <a:custGeom>
            <a:avLst/>
            <a:gdLst>
              <a:gd name="connsiteX0" fmla="*/ 542192 w 4618893"/>
              <a:gd name="connsiteY0" fmla="*/ 1100505 h 2384182"/>
              <a:gd name="connsiteX1" fmla="*/ 14654 w 4618893"/>
              <a:gd name="connsiteY1" fmla="*/ 1698382 h 2384182"/>
              <a:gd name="connsiteX2" fmla="*/ 454269 w 4618893"/>
              <a:gd name="connsiteY2" fmla="*/ 2287466 h 2384182"/>
              <a:gd name="connsiteX3" fmla="*/ 2036885 w 4618893"/>
              <a:gd name="connsiteY3" fmla="*/ 2225920 h 2384182"/>
              <a:gd name="connsiteX4" fmla="*/ 2256692 w 4618893"/>
              <a:gd name="connsiteY4" fmla="*/ 1337897 h 2384182"/>
              <a:gd name="connsiteX5" fmla="*/ 2916115 w 4618893"/>
              <a:gd name="connsiteY5" fmla="*/ 1170843 h 2384182"/>
              <a:gd name="connsiteX6" fmla="*/ 3223846 w 4618893"/>
              <a:gd name="connsiteY6" fmla="*/ 2155582 h 2384182"/>
              <a:gd name="connsiteX7" fmla="*/ 4437185 w 4618893"/>
              <a:gd name="connsiteY7" fmla="*/ 2111620 h 2384182"/>
              <a:gd name="connsiteX8" fmla="*/ 4314092 w 4618893"/>
              <a:gd name="connsiteY8" fmla="*/ 907074 h 2384182"/>
              <a:gd name="connsiteX9" fmla="*/ 2898531 w 4618893"/>
              <a:gd name="connsiteY9" fmla="*/ 89389 h 2384182"/>
              <a:gd name="connsiteX10" fmla="*/ 1843454 w 4618893"/>
              <a:gd name="connsiteY10" fmla="*/ 370743 h 2384182"/>
              <a:gd name="connsiteX11" fmla="*/ 1852246 w 4618893"/>
              <a:gd name="connsiteY11" fmla="*/ 1100505 h 2384182"/>
              <a:gd name="connsiteX12" fmla="*/ 542192 w 4618893"/>
              <a:gd name="connsiteY12" fmla="*/ 1100505 h 2384182"/>
              <a:gd name="connsiteX0" fmla="*/ 542192 w 4618893"/>
              <a:gd name="connsiteY0" fmla="*/ 866043 h 2149720"/>
              <a:gd name="connsiteX1" fmla="*/ 14654 w 4618893"/>
              <a:gd name="connsiteY1" fmla="*/ 1463920 h 2149720"/>
              <a:gd name="connsiteX2" fmla="*/ 454269 w 4618893"/>
              <a:gd name="connsiteY2" fmla="*/ 2053004 h 2149720"/>
              <a:gd name="connsiteX3" fmla="*/ 2036885 w 4618893"/>
              <a:gd name="connsiteY3" fmla="*/ 1991458 h 2149720"/>
              <a:gd name="connsiteX4" fmla="*/ 2256692 w 4618893"/>
              <a:gd name="connsiteY4" fmla="*/ 1103435 h 2149720"/>
              <a:gd name="connsiteX5" fmla="*/ 2916115 w 4618893"/>
              <a:gd name="connsiteY5" fmla="*/ 936381 h 2149720"/>
              <a:gd name="connsiteX6" fmla="*/ 3223846 w 4618893"/>
              <a:gd name="connsiteY6" fmla="*/ 1921120 h 2149720"/>
              <a:gd name="connsiteX7" fmla="*/ 4437185 w 4618893"/>
              <a:gd name="connsiteY7" fmla="*/ 1877158 h 2149720"/>
              <a:gd name="connsiteX8" fmla="*/ 4314092 w 4618893"/>
              <a:gd name="connsiteY8" fmla="*/ 672612 h 2149720"/>
              <a:gd name="connsiteX9" fmla="*/ 2655277 w 4618893"/>
              <a:gd name="connsiteY9" fmla="*/ 89389 h 2149720"/>
              <a:gd name="connsiteX10" fmla="*/ 1843454 w 4618893"/>
              <a:gd name="connsiteY10" fmla="*/ 136281 h 2149720"/>
              <a:gd name="connsiteX11" fmla="*/ 1852246 w 4618893"/>
              <a:gd name="connsiteY11" fmla="*/ 866043 h 2149720"/>
              <a:gd name="connsiteX12" fmla="*/ 542192 w 4618893"/>
              <a:gd name="connsiteY12" fmla="*/ 866043 h 2149720"/>
              <a:gd name="connsiteX0" fmla="*/ 542192 w 4618893"/>
              <a:gd name="connsiteY0" fmla="*/ 866043 h 2149720"/>
              <a:gd name="connsiteX1" fmla="*/ 14654 w 4618893"/>
              <a:gd name="connsiteY1" fmla="*/ 1463920 h 2149720"/>
              <a:gd name="connsiteX2" fmla="*/ 454269 w 4618893"/>
              <a:gd name="connsiteY2" fmla="*/ 2053004 h 2149720"/>
              <a:gd name="connsiteX3" fmla="*/ 2036885 w 4618893"/>
              <a:gd name="connsiteY3" fmla="*/ 1991458 h 2149720"/>
              <a:gd name="connsiteX4" fmla="*/ 2256692 w 4618893"/>
              <a:gd name="connsiteY4" fmla="*/ 1103435 h 2149720"/>
              <a:gd name="connsiteX5" fmla="*/ 2883877 w 4618893"/>
              <a:gd name="connsiteY5" fmla="*/ 1384789 h 2149720"/>
              <a:gd name="connsiteX6" fmla="*/ 3223846 w 4618893"/>
              <a:gd name="connsiteY6" fmla="*/ 1921120 h 2149720"/>
              <a:gd name="connsiteX7" fmla="*/ 4437185 w 4618893"/>
              <a:gd name="connsiteY7" fmla="*/ 1877158 h 2149720"/>
              <a:gd name="connsiteX8" fmla="*/ 4314092 w 4618893"/>
              <a:gd name="connsiteY8" fmla="*/ 672612 h 2149720"/>
              <a:gd name="connsiteX9" fmla="*/ 2655277 w 4618893"/>
              <a:gd name="connsiteY9" fmla="*/ 89389 h 2149720"/>
              <a:gd name="connsiteX10" fmla="*/ 1843454 w 4618893"/>
              <a:gd name="connsiteY10" fmla="*/ 136281 h 2149720"/>
              <a:gd name="connsiteX11" fmla="*/ 1852246 w 4618893"/>
              <a:gd name="connsiteY11" fmla="*/ 866043 h 2149720"/>
              <a:gd name="connsiteX12" fmla="*/ 542192 w 4618893"/>
              <a:gd name="connsiteY12" fmla="*/ 866043 h 2149720"/>
              <a:gd name="connsiteX0" fmla="*/ 542192 w 4618893"/>
              <a:gd name="connsiteY0" fmla="*/ 866043 h 2140927"/>
              <a:gd name="connsiteX1" fmla="*/ 14654 w 4618893"/>
              <a:gd name="connsiteY1" fmla="*/ 1463920 h 2140927"/>
              <a:gd name="connsiteX2" fmla="*/ 454269 w 4618893"/>
              <a:gd name="connsiteY2" fmla="*/ 2053004 h 2140927"/>
              <a:gd name="connsiteX3" fmla="*/ 2036885 w 4618893"/>
              <a:gd name="connsiteY3" fmla="*/ 1991458 h 2140927"/>
              <a:gd name="connsiteX4" fmla="*/ 2350477 w 4618893"/>
              <a:gd name="connsiteY4" fmla="*/ 1537189 h 2140927"/>
              <a:gd name="connsiteX5" fmla="*/ 2883877 w 4618893"/>
              <a:gd name="connsiteY5" fmla="*/ 1384789 h 2140927"/>
              <a:gd name="connsiteX6" fmla="*/ 3223846 w 4618893"/>
              <a:gd name="connsiteY6" fmla="*/ 1921120 h 2140927"/>
              <a:gd name="connsiteX7" fmla="*/ 4437185 w 4618893"/>
              <a:gd name="connsiteY7" fmla="*/ 1877158 h 2140927"/>
              <a:gd name="connsiteX8" fmla="*/ 4314092 w 4618893"/>
              <a:gd name="connsiteY8" fmla="*/ 672612 h 2140927"/>
              <a:gd name="connsiteX9" fmla="*/ 2655277 w 4618893"/>
              <a:gd name="connsiteY9" fmla="*/ 89389 h 2140927"/>
              <a:gd name="connsiteX10" fmla="*/ 1843454 w 4618893"/>
              <a:gd name="connsiteY10" fmla="*/ 136281 h 2140927"/>
              <a:gd name="connsiteX11" fmla="*/ 1852246 w 4618893"/>
              <a:gd name="connsiteY11" fmla="*/ 866043 h 2140927"/>
              <a:gd name="connsiteX12" fmla="*/ 542192 w 4618893"/>
              <a:gd name="connsiteY12" fmla="*/ 866043 h 2140927"/>
              <a:gd name="connsiteX0" fmla="*/ 542192 w 4618893"/>
              <a:gd name="connsiteY0" fmla="*/ 866043 h 2140927"/>
              <a:gd name="connsiteX1" fmla="*/ 14654 w 4618893"/>
              <a:gd name="connsiteY1" fmla="*/ 1463920 h 2140927"/>
              <a:gd name="connsiteX2" fmla="*/ 454269 w 4618893"/>
              <a:gd name="connsiteY2" fmla="*/ 2053004 h 2140927"/>
              <a:gd name="connsiteX3" fmla="*/ 2036885 w 4618893"/>
              <a:gd name="connsiteY3" fmla="*/ 1991458 h 2140927"/>
              <a:gd name="connsiteX4" fmla="*/ 2350477 w 4618893"/>
              <a:gd name="connsiteY4" fmla="*/ 1537189 h 2140927"/>
              <a:gd name="connsiteX5" fmla="*/ 2960077 w 4618893"/>
              <a:gd name="connsiteY5" fmla="*/ 1537190 h 2140927"/>
              <a:gd name="connsiteX6" fmla="*/ 3223846 w 4618893"/>
              <a:gd name="connsiteY6" fmla="*/ 1921120 h 2140927"/>
              <a:gd name="connsiteX7" fmla="*/ 4437185 w 4618893"/>
              <a:gd name="connsiteY7" fmla="*/ 1877158 h 2140927"/>
              <a:gd name="connsiteX8" fmla="*/ 4314092 w 4618893"/>
              <a:gd name="connsiteY8" fmla="*/ 672612 h 2140927"/>
              <a:gd name="connsiteX9" fmla="*/ 2655277 w 4618893"/>
              <a:gd name="connsiteY9" fmla="*/ 89389 h 2140927"/>
              <a:gd name="connsiteX10" fmla="*/ 1843454 w 4618893"/>
              <a:gd name="connsiteY10" fmla="*/ 136281 h 2140927"/>
              <a:gd name="connsiteX11" fmla="*/ 1852246 w 4618893"/>
              <a:gd name="connsiteY11" fmla="*/ 866043 h 2140927"/>
              <a:gd name="connsiteX12" fmla="*/ 542192 w 4618893"/>
              <a:gd name="connsiteY12" fmla="*/ 866043 h 2140927"/>
              <a:gd name="connsiteX0" fmla="*/ 542192 w 4618893"/>
              <a:gd name="connsiteY0" fmla="*/ 895839 h 2170723"/>
              <a:gd name="connsiteX1" fmla="*/ 14654 w 4618893"/>
              <a:gd name="connsiteY1" fmla="*/ 1493716 h 2170723"/>
              <a:gd name="connsiteX2" fmla="*/ 454269 w 4618893"/>
              <a:gd name="connsiteY2" fmla="*/ 2082800 h 2170723"/>
              <a:gd name="connsiteX3" fmla="*/ 2036885 w 4618893"/>
              <a:gd name="connsiteY3" fmla="*/ 2021254 h 2170723"/>
              <a:gd name="connsiteX4" fmla="*/ 2350477 w 4618893"/>
              <a:gd name="connsiteY4" fmla="*/ 1566985 h 2170723"/>
              <a:gd name="connsiteX5" fmla="*/ 2960077 w 4618893"/>
              <a:gd name="connsiteY5" fmla="*/ 1566986 h 2170723"/>
              <a:gd name="connsiteX6" fmla="*/ 3223846 w 4618893"/>
              <a:gd name="connsiteY6" fmla="*/ 1950916 h 2170723"/>
              <a:gd name="connsiteX7" fmla="*/ 4437185 w 4618893"/>
              <a:gd name="connsiteY7" fmla="*/ 1906954 h 2170723"/>
              <a:gd name="connsiteX8" fmla="*/ 4314092 w 4618893"/>
              <a:gd name="connsiteY8" fmla="*/ 702408 h 2170723"/>
              <a:gd name="connsiteX9" fmla="*/ 2807677 w 4618893"/>
              <a:gd name="connsiteY9" fmla="*/ 881186 h 2170723"/>
              <a:gd name="connsiteX10" fmla="*/ 2655277 w 4618893"/>
              <a:gd name="connsiteY10" fmla="*/ 119185 h 2170723"/>
              <a:gd name="connsiteX11" fmla="*/ 1843454 w 4618893"/>
              <a:gd name="connsiteY11" fmla="*/ 166077 h 2170723"/>
              <a:gd name="connsiteX12" fmla="*/ 1852246 w 4618893"/>
              <a:gd name="connsiteY12" fmla="*/ 895839 h 2170723"/>
              <a:gd name="connsiteX13" fmla="*/ 542192 w 4618893"/>
              <a:gd name="connsiteY13" fmla="*/ 895839 h 2170723"/>
              <a:gd name="connsiteX0" fmla="*/ 542192 w 4755662"/>
              <a:gd name="connsiteY0" fmla="*/ 895839 h 2170723"/>
              <a:gd name="connsiteX1" fmla="*/ 14654 w 4755662"/>
              <a:gd name="connsiteY1" fmla="*/ 1493716 h 2170723"/>
              <a:gd name="connsiteX2" fmla="*/ 454269 w 4755662"/>
              <a:gd name="connsiteY2" fmla="*/ 2082800 h 2170723"/>
              <a:gd name="connsiteX3" fmla="*/ 2036885 w 4755662"/>
              <a:gd name="connsiteY3" fmla="*/ 2021254 h 2170723"/>
              <a:gd name="connsiteX4" fmla="*/ 2350477 w 4755662"/>
              <a:gd name="connsiteY4" fmla="*/ 1566985 h 2170723"/>
              <a:gd name="connsiteX5" fmla="*/ 2960077 w 4755662"/>
              <a:gd name="connsiteY5" fmla="*/ 1566986 h 2170723"/>
              <a:gd name="connsiteX6" fmla="*/ 3223846 w 4755662"/>
              <a:gd name="connsiteY6" fmla="*/ 1950916 h 2170723"/>
              <a:gd name="connsiteX7" fmla="*/ 4437185 w 4755662"/>
              <a:gd name="connsiteY7" fmla="*/ 1906954 h 2170723"/>
              <a:gd name="connsiteX8" fmla="*/ 4484077 w 4755662"/>
              <a:gd name="connsiteY8" fmla="*/ 957386 h 2170723"/>
              <a:gd name="connsiteX9" fmla="*/ 2807677 w 4755662"/>
              <a:gd name="connsiteY9" fmla="*/ 881186 h 2170723"/>
              <a:gd name="connsiteX10" fmla="*/ 2655277 w 4755662"/>
              <a:gd name="connsiteY10" fmla="*/ 119185 h 2170723"/>
              <a:gd name="connsiteX11" fmla="*/ 1843454 w 4755662"/>
              <a:gd name="connsiteY11" fmla="*/ 166077 h 2170723"/>
              <a:gd name="connsiteX12" fmla="*/ 1852246 w 4755662"/>
              <a:gd name="connsiteY12" fmla="*/ 895839 h 2170723"/>
              <a:gd name="connsiteX13" fmla="*/ 542192 w 4755662"/>
              <a:gd name="connsiteY13" fmla="*/ 895839 h 2170723"/>
              <a:gd name="connsiteX0" fmla="*/ 542192 w 4984261"/>
              <a:gd name="connsiteY0" fmla="*/ 895839 h 2170723"/>
              <a:gd name="connsiteX1" fmla="*/ 14654 w 4984261"/>
              <a:gd name="connsiteY1" fmla="*/ 1493716 h 2170723"/>
              <a:gd name="connsiteX2" fmla="*/ 454269 w 4984261"/>
              <a:gd name="connsiteY2" fmla="*/ 2082800 h 2170723"/>
              <a:gd name="connsiteX3" fmla="*/ 2036885 w 4984261"/>
              <a:gd name="connsiteY3" fmla="*/ 2021254 h 2170723"/>
              <a:gd name="connsiteX4" fmla="*/ 2350477 w 4984261"/>
              <a:gd name="connsiteY4" fmla="*/ 1566985 h 2170723"/>
              <a:gd name="connsiteX5" fmla="*/ 2960077 w 4984261"/>
              <a:gd name="connsiteY5" fmla="*/ 1566986 h 2170723"/>
              <a:gd name="connsiteX6" fmla="*/ 3223846 w 4984261"/>
              <a:gd name="connsiteY6" fmla="*/ 1950916 h 2170723"/>
              <a:gd name="connsiteX7" fmla="*/ 4437185 w 4984261"/>
              <a:gd name="connsiteY7" fmla="*/ 1906954 h 2170723"/>
              <a:gd name="connsiteX8" fmla="*/ 4712676 w 4984261"/>
              <a:gd name="connsiteY8" fmla="*/ 957386 h 2170723"/>
              <a:gd name="connsiteX9" fmla="*/ 2807677 w 4984261"/>
              <a:gd name="connsiteY9" fmla="*/ 881186 h 2170723"/>
              <a:gd name="connsiteX10" fmla="*/ 2655277 w 4984261"/>
              <a:gd name="connsiteY10" fmla="*/ 119185 h 2170723"/>
              <a:gd name="connsiteX11" fmla="*/ 1843454 w 4984261"/>
              <a:gd name="connsiteY11" fmla="*/ 166077 h 2170723"/>
              <a:gd name="connsiteX12" fmla="*/ 1852246 w 4984261"/>
              <a:gd name="connsiteY12" fmla="*/ 895839 h 2170723"/>
              <a:gd name="connsiteX13" fmla="*/ 542192 w 4984261"/>
              <a:gd name="connsiteY13" fmla="*/ 895839 h 2170723"/>
              <a:gd name="connsiteX0" fmla="*/ 542192 w 5030176"/>
              <a:gd name="connsiteY0" fmla="*/ 895839 h 2170723"/>
              <a:gd name="connsiteX1" fmla="*/ 14654 w 5030176"/>
              <a:gd name="connsiteY1" fmla="*/ 1493716 h 2170723"/>
              <a:gd name="connsiteX2" fmla="*/ 454269 w 5030176"/>
              <a:gd name="connsiteY2" fmla="*/ 2082800 h 2170723"/>
              <a:gd name="connsiteX3" fmla="*/ 2036885 w 5030176"/>
              <a:gd name="connsiteY3" fmla="*/ 2021254 h 2170723"/>
              <a:gd name="connsiteX4" fmla="*/ 2350477 w 5030176"/>
              <a:gd name="connsiteY4" fmla="*/ 1566985 h 2170723"/>
              <a:gd name="connsiteX5" fmla="*/ 2960077 w 5030176"/>
              <a:gd name="connsiteY5" fmla="*/ 1566986 h 2170723"/>
              <a:gd name="connsiteX6" fmla="*/ 3223846 w 5030176"/>
              <a:gd name="connsiteY6" fmla="*/ 1950916 h 2170723"/>
              <a:gd name="connsiteX7" fmla="*/ 4712676 w 5030176"/>
              <a:gd name="connsiteY7" fmla="*/ 1871786 h 2170723"/>
              <a:gd name="connsiteX8" fmla="*/ 4712676 w 5030176"/>
              <a:gd name="connsiteY8" fmla="*/ 957386 h 2170723"/>
              <a:gd name="connsiteX9" fmla="*/ 2807677 w 5030176"/>
              <a:gd name="connsiteY9" fmla="*/ 881186 h 2170723"/>
              <a:gd name="connsiteX10" fmla="*/ 2655277 w 5030176"/>
              <a:gd name="connsiteY10" fmla="*/ 119185 h 2170723"/>
              <a:gd name="connsiteX11" fmla="*/ 1843454 w 5030176"/>
              <a:gd name="connsiteY11" fmla="*/ 166077 h 2170723"/>
              <a:gd name="connsiteX12" fmla="*/ 1852246 w 5030176"/>
              <a:gd name="connsiteY12" fmla="*/ 895839 h 2170723"/>
              <a:gd name="connsiteX13" fmla="*/ 542192 w 5030176"/>
              <a:gd name="connsiteY13" fmla="*/ 895839 h 2170723"/>
              <a:gd name="connsiteX0" fmla="*/ 542192 w 5030176"/>
              <a:gd name="connsiteY0" fmla="*/ 895839 h 2170723"/>
              <a:gd name="connsiteX1" fmla="*/ 14654 w 5030176"/>
              <a:gd name="connsiteY1" fmla="*/ 1493716 h 2170723"/>
              <a:gd name="connsiteX2" fmla="*/ 454269 w 5030176"/>
              <a:gd name="connsiteY2" fmla="*/ 2082800 h 2170723"/>
              <a:gd name="connsiteX3" fmla="*/ 2036885 w 5030176"/>
              <a:gd name="connsiteY3" fmla="*/ 2021254 h 2170723"/>
              <a:gd name="connsiteX4" fmla="*/ 2350475 w 5030176"/>
              <a:gd name="connsiteY4" fmla="*/ 1490786 h 2170723"/>
              <a:gd name="connsiteX5" fmla="*/ 2960077 w 5030176"/>
              <a:gd name="connsiteY5" fmla="*/ 1566986 h 2170723"/>
              <a:gd name="connsiteX6" fmla="*/ 3223846 w 5030176"/>
              <a:gd name="connsiteY6" fmla="*/ 1950916 h 2170723"/>
              <a:gd name="connsiteX7" fmla="*/ 4712676 w 5030176"/>
              <a:gd name="connsiteY7" fmla="*/ 1871786 h 2170723"/>
              <a:gd name="connsiteX8" fmla="*/ 4712676 w 5030176"/>
              <a:gd name="connsiteY8" fmla="*/ 957386 h 2170723"/>
              <a:gd name="connsiteX9" fmla="*/ 2807677 w 5030176"/>
              <a:gd name="connsiteY9" fmla="*/ 881186 h 2170723"/>
              <a:gd name="connsiteX10" fmla="*/ 2655277 w 5030176"/>
              <a:gd name="connsiteY10" fmla="*/ 119185 h 2170723"/>
              <a:gd name="connsiteX11" fmla="*/ 1843454 w 5030176"/>
              <a:gd name="connsiteY11" fmla="*/ 166077 h 2170723"/>
              <a:gd name="connsiteX12" fmla="*/ 1852246 w 5030176"/>
              <a:gd name="connsiteY12" fmla="*/ 895839 h 2170723"/>
              <a:gd name="connsiteX13" fmla="*/ 542192 w 5030176"/>
              <a:gd name="connsiteY13" fmla="*/ 895839 h 2170723"/>
              <a:gd name="connsiteX0" fmla="*/ 542192 w 5030176"/>
              <a:gd name="connsiteY0" fmla="*/ 895839 h 2170723"/>
              <a:gd name="connsiteX1" fmla="*/ 14654 w 5030176"/>
              <a:gd name="connsiteY1" fmla="*/ 1493716 h 2170723"/>
              <a:gd name="connsiteX2" fmla="*/ 454269 w 5030176"/>
              <a:gd name="connsiteY2" fmla="*/ 2082800 h 2170723"/>
              <a:gd name="connsiteX3" fmla="*/ 2036885 w 5030176"/>
              <a:gd name="connsiteY3" fmla="*/ 2021254 h 2170723"/>
              <a:gd name="connsiteX4" fmla="*/ 2350475 w 5030176"/>
              <a:gd name="connsiteY4" fmla="*/ 1490786 h 2170723"/>
              <a:gd name="connsiteX5" fmla="*/ 2960075 w 5030176"/>
              <a:gd name="connsiteY5" fmla="*/ 1414586 h 2170723"/>
              <a:gd name="connsiteX6" fmla="*/ 3223846 w 5030176"/>
              <a:gd name="connsiteY6" fmla="*/ 1950916 h 2170723"/>
              <a:gd name="connsiteX7" fmla="*/ 4712676 w 5030176"/>
              <a:gd name="connsiteY7" fmla="*/ 1871786 h 2170723"/>
              <a:gd name="connsiteX8" fmla="*/ 4712676 w 5030176"/>
              <a:gd name="connsiteY8" fmla="*/ 957386 h 2170723"/>
              <a:gd name="connsiteX9" fmla="*/ 2807677 w 5030176"/>
              <a:gd name="connsiteY9" fmla="*/ 881186 h 2170723"/>
              <a:gd name="connsiteX10" fmla="*/ 2655277 w 5030176"/>
              <a:gd name="connsiteY10" fmla="*/ 119185 h 2170723"/>
              <a:gd name="connsiteX11" fmla="*/ 1843454 w 5030176"/>
              <a:gd name="connsiteY11" fmla="*/ 166077 h 2170723"/>
              <a:gd name="connsiteX12" fmla="*/ 1852246 w 5030176"/>
              <a:gd name="connsiteY12" fmla="*/ 895839 h 2170723"/>
              <a:gd name="connsiteX13" fmla="*/ 542192 w 5030176"/>
              <a:gd name="connsiteY13" fmla="*/ 895839 h 217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30176" h="2170723">
                <a:moveTo>
                  <a:pt x="542192" y="895839"/>
                </a:moveTo>
                <a:cubicBezTo>
                  <a:pt x="235927" y="995485"/>
                  <a:pt x="29308" y="1295889"/>
                  <a:pt x="14654" y="1493716"/>
                </a:cubicBezTo>
                <a:cubicBezTo>
                  <a:pt x="0" y="1691543"/>
                  <a:pt x="117231" y="1994877"/>
                  <a:pt x="454269" y="2082800"/>
                </a:cubicBezTo>
                <a:cubicBezTo>
                  <a:pt x="791307" y="2170723"/>
                  <a:pt x="1720851" y="2119923"/>
                  <a:pt x="2036885" y="2021254"/>
                </a:cubicBezTo>
                <a:cubicBezTo>
                  <a:pt x="2352919" y="1922585"/>
                  <a:pt x="2196610" y="1591897"/>
                  <a:pt x="2350475" y="1490786"/>
                </a:cubicBezTo>
                <a:cubicBezTo>
                  <a:pt x="2504340" y="1389675"/>
                  <a:pt x="2814513" y="1337898"/>
                  <a:pt x="2960075" y="1414586"/>
                </a:cubicBezTo>
                <a:cubicBezTo>
                  <a:pt x="3105637" y="1491274"/>
                  <a:pt x="2931746" y="1874716"/>
                  <a:pt x="3223846" y="1950916"/>
                </a:cubicBezTo>
                <a:cubicBezTo>
                  <a:pt x="3515946" y="2027116"/>
                  <a:pt x="4464538" y="2037374"/>
                  <a:pt x="4712676" y="1871786"/>
                </a:cubicBezTo>
                <a:cubicBezTo>
                  <a:pt x="4960814" y="1706198"/>
                  <a:pt x="5030176" y="1122486"/>
                  <a:pt x="4712676" y="957386"/>
                </a:cubicBezTo>
                <a:cubicBezTo>
                  <a:pt x="4395176" y="792286"/>
                  <a:pt x="3150577" y="1020886"/>
                  <a:pt x="2807677" y="881186"/>
                </a:cubicBezTo>
                <a:cubicBezTo>
                  <a:pt x="2464777" y="741486"/>
                  <a:pt x="2815981" y="238370"/>
                  <a:pt x="2655277" y="119185"/>
                </a:cubicBezTo>
                <a:cubicBezTo>
                  <a:pt x="2494573" y="0"/>
                  <a:pt x="1977292" y="36635"/>
                  <a:pt x="1843454" y="166077"/>
                </a:cubicBezTo>
                <a:cubicBezTo>
                  <a:pt x="1709616" y="295519"/>
                  <a:pt x="2064727" y="775677"/>
                  <a:pt x="1852246" y="895839"/>
                </a:cubicBezTo>
                <a:cubicBezTo>
                  <a:pt x="1639765" y="1016001"/>
                  <a:pt x="848457" y="796193"/>
                  <a:pt x="542192" y="895839"/>
                </a:cubicBezTo>
                <a:close/>
              </a:path>
            </a:pathLst>
          </a:cu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50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Search Example: Romania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600200"/>
            <a:ext cx="7315200" cy="437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EE37-2277-49C3-A835-2A120AB7C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partial search trees for finding a route from Arad to Bucharest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FDDF7-DC49-41EF-AF2A-1418D97A2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9968" y="1295400"/>
            <a:ext cx="3556000" cy="5486400"/>
          </a:xfrm>
        </p:spPr>
        <p:txBody>
          <a:bodyPr/>
          <a:lstStyle/>
          <a:p>
            <a:r>
              <a:rPr lang="en-US" sz="1800" dirty="0">
                <a:solidFill>
                  <a:schemeClr val="tx1"/>
                </a:solidFill>
                <a:latin typeface="NimbusRomNo9L-Regu"/>
              </a:rPr>
              <a:t>Expand out potential plans (tree nodes)</a:t>
            </a:r>
            <a:endParaRPr lang="tr-TR" sz="1800" dirty="0">
              <a:solidFill>
                <a:schemeClr val="tx1"/>
              </a:solidFill>
              <a:latin typeface="NimbusRomNo9L-Regu"/>
            </a:endParaRPr>
          </a:p>
          <a:p>
            <a:r>
              <a:rPr lang="tr-TR" sz="1800" b="0" i="0" u="none" strike="noStrike" baseline="0" dirty="0" err="1">
                <a:solidFill>
                  <a:schemeClr val="tx1"/>
                </a:solidFill>
                <a:latin typeface="NimbusRomNo9L-Regu"/>
              </a:rPr>
              <a:t>Nodes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 that have been </a:t>
            </a:r>
            <a:r>
              <a:rPr lang="en-US" sz="1800" b="0" i="0" u="none" strike="noStrike" baseline="0" dirty="0">
                <a:solidFill>
                  <a:schemeClr val="accent6">
                    <a:lumMod val="60000"/>
                    <a:lumOff val="40000"/>
                  </a:schemeClr>
                </a:solidFill>
                <a:latin typeface="NimbusRomNo9L-ReguItal"/>
              </a:rPr>
              <a:t>expanded </a:t>
            </a:r>
            <a:r>
              <a:rPr lang="en-US" sz="1800" b="0" i="0" u="none" strike="noStrike" baseline="0" dirty="0">
                <a:solidFill>
                  <a:schemeClr val="accent6">
                    <a:lumMod val="60000"/>
                    <a:lumOff val="40000"/>
                  </a:schemeClr>
                </a:solidFill>
                <a:latin typeface="NimbusRomNo9L-Regu"/>
              </a:rPr>
              <a:t>are lavender with bold letters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;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nodes </a:t>
            </a:r>
            <a:r>
              <a:rPr lang="en-US" sz="1800" b="0" i="0" u="none" strike="noStrike" baseline="0" dirty="0">
                <a:solidFill>
                  <a:srgbClr val="92D050"/>
                </a:solidFill>
                <a:latin typeface="NimbusRomNo9L-Regu"/>
              </a:rPr>
              <a:t>on the frontier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that have been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Ital"/>
              </a:rPr>
              <a:t>generated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but </a:t>
            </a:r>
            <a:r>
              <a:rPr lang="en-US" sz="1800" b="0" i="0" u="none" strike="noStrike" baseline="0" dirty="0">
                <a:solidFill>
                  <a:srgbClr val="92D050"/>
                </a:solidFill>
                <a:latin typeface="NimbusRomNo9L-Regu"/>
              </a:rPr>
              <a:t>not yet expanded are in green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;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the set of states corresponding to these two types of nodes are said to have been </a:t>
            </a:r>
            <a:r>
              <a:rPr lang="en-US" sz="1800" b="0" i="0" u="none" strike="noStrike" baseline="0" dirty="0">
                <a:solidFill>
                  <a:srgbClr val="00B0F0"/>
                </a:solidFill>
                <a:latin typeface="NimbusRomNo9L-ReguItal"/>
              </a:rPr>
              <a:t>reached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. Nodes that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Regu"/>
              </a:rPr>
              <a:t>could be generated next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are shown in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Regu"/>
              </a:rPr>
              <a:t>faint dashed lines. </a:t>
            </a:r>
          </a:p>
          <a:p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Notice in the bottom tree there is a cycle from Arad to Sibiu to Arad; </a:t>
            </a:r>
            <a:r>
              <a:rPr lang="en-US" sz="1800" dirty="0">
                <a:solidFill>
                  <a:schemeClr val="tx1"/>
                </a:solidFill>
                <a:latin typeface="NimbusRomNo9L-Regu"/>
              </a:rPr>
              <a:t>T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hat can’t be an optimal path, so search should not continue from there.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7F441F-AF8C-4AA1-B118-F423D897A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90528"/>
            <a:ext cx="8153400" cy="56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45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-191061"/>
            <a:ext cx="12192000" cy="1143000"/>
          </a:xfrm>
        </p:spPr>
        <p:txBody>
          <a:bodyPr/>
          <a:lstStyle/>
          <a:p>
            <a:pPr eaLnBrk="1" hangingPunct="1"/>
            <a:r>
              <a:rPr lang="en-US" dirty="0"/>
              <a:t>Searching with a Search Tree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3980417"/>
            <a:ext cx="6553200" cy="198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Search: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Expand out potential plans (tree nodes)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Maintain a </a:t>
            </a:r>
            <a:r>
              <a:rPr lang="en-US" sz="2400" dirty="0">
                <a:solidFill>
                  <a:srgbClr val="CC0000"/>
                </a:solidFill>
              </a:rPr>
              <a:t>fringe (frontier) </a:t>
            </a:r>
            <a:r>
              <a:rPr lang="en-US" sz="2400" dirty="0"/>
              <a:t>of partial plans under consideration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Try to expand as few tree nodes as possible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1447800"/>
            <a:ext cx="80724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25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3" y="1462087"/>
            <a:ext cx="8072437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25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8" y="1462084"/>
            <a:ext cx="8072439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BBFCFB-4C6A-44F7-9385-032392BF706D}"/>
              </a:ext>
            </a:extLst>
          </p:cNvPr>
          <p:cNvSpPr txBox="1"/>
          <p:nvPr/>
        </p:nvSpPr>
        <p:spPr>
          <a:xfrm>
            <a:off x="8077200" y="1397675"/>
            <a:ext cx="388742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NimbusRomNo9L-Regu"/>
              </a:rPr>
              <a:t>We can </a:t>
            </a:r>
            <a:r>
              <a:rPr lang="en-US" sz="1800" b="0" i="0" u="none" strike="noStrike" baseline="0" dirty="0">
                <a:latin typeface="NimbusRomNo9L-Medi"/>
              </a:rPr>
              <a:t>expand </a:t>
            </a:r>
            <a:r>
              <a:rPr lang="en-US" sz="1800" b="0" i="0" u="none" strike="noStrike" baseline="0" dirty="0">
                <a:latin typeface="NimbusRomNo9L-Regu"/>
              </a:rPr>
              <a:t>the node, by considering the available</a:t>
            </a:r>
            <a:endParaRPr lang="tr-TR" sz="1800" b="0" i="0" u="none" strike="noStrike" baseline="0" dirty="0">
              <a:latin typeface="NimbusRomNo9L-Regu"/>
            </a:endParaRPr>
          </a:p>
          <a:p>
            <a:pPr marL="742905" lvl="1" indent="-285750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highlight>
                  <a:srgbClr val="FFFF00"/>
                </a:highlight>
                <a:latin typeface="NimbusRomNo9L-Regu"/>
              </a:rPr>
              <a:t>A</a:t>
            </a:r>
            <a:r>
              <a:rPr lang="en-US" sz="1100" b="0" i="0" u="none" strike="noStrike" baseline="0" dirty="0">
                <a:highlight>
                  <a:srgbClr val="FFFF00"/>
                </a:highlight>
                <a:latin typeface="NimbusRomNo9L-Regu"/>
              </a:rPr>
              <a:t>CTIONS </a:t>
            </a:r>
            <a:r>
              <a:rPr lang="en-US" b="0" i="0" u="none" strike="noStrike" baseline="0" dirty="0">
                <a:highlight>
                  <a:srgbClr val="FFFF00"/>
                </a:highlight>
                <a:latin typeface="NimbusRomNo9L-Regu"/>
              </a:rPr>
              <a:t>for that state</a:t>
            </a:r>
            <a:r>
              <a:rPr lang="en-US" b="0" i="0" u="none" strike="noStrike" baseline="0" dirty="0">
                <a:latin typeface="NimbusRomNo9L-Regu"/>
              </a:rPr>
              <a:t>,</a:t>
            </a:r>
            <a:endParaRPr lang="tr-TR" b="0" i="0" u="none" strike="noStrike" baseline="0" dirty="0">
              <a:latin typeface="NimbusRomNo9L-Regu"/>
            </a:endParaRPr>
          </a:p>
          <a:p>
            <a:pPr marL="742905" lvl="1" indent="-285750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atin typeface="NimbusRomNo9L-Regu"/>
              </a:rPr>
              <a:t>using the </a:t>
            </a:r>
            <a:r>
              <a:rPr lang="en-US" b="0" i="0" u="none" strike="noStrike" baseline="0" dirty="0">
                <a:highlight>
                  <a:srgbClr val="FFFF00"/>
                </a:highlight>
                <a:latin typeface="NimbusRomNo9L-Regu"/>
              </a:rPr>
              <a:t>R</a:t>
            </a:r>
            <a:r>
              <a:rPr lang="en-US" sz="1100" b="0" i="0" u="none" strike="noStrike" baseline="0" dirty="0">
                <a:highlight>
                  <a:srgbClr val="FFFF00"/>
                </a:highlight>
                <a:latin typeface="NimbusRomNo9L-Regu"/>
              </a:rPr>
              <a:t>ESULT </a:t>
            </a:r>
            <a:r>
              <a:rPr lang="en-US" b="0" i="0" u="none" strike="noStrike" baseline="0" dirty="0">
                <a:highlight>
                  <a:srgbClr val="FFFF00"/>
                </a:highlight>
                <a:latin typeface="NimbusRomNo9L-Regu"/>
              </a:rPr>
              <a:t>function</a:t>
            </a:r>
            <a:r>
              <a:rPr lang="tr-TR" b="0" i="0" u="none" strike="noStrike" baseline="0" dirty="0">
                <a:highlight>
                  <a:srgbClr val="FFFF00"/>
                </a:highlight>
                <a:latin typeface="NimbusRomNo9L-Regu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atin typeface="NimbusRomNo9L-Regu"/>
              </a:rPr>
              <a:t>to see where those actions lead to, and </a:t>
            </a:r>
            <a:r>
              <a:rPr lang="en-US" b="0" i="0" u="none" strike="noStrike" baseline="0" dirty="0">
                <a:latin typeface="NimbusRomNo9L-Medi"/>
              </a:rPr>
              <a:t>generating </a:t>
            </a:r>
            <a:r>
              <a:rPr lang="en-US" b="0" i="0" u="none" strike="noStrike" baseline="0" dirty="0">
                <a:latin typeface="NimbusRomNo9L-Regu"/>
              </a:rPr>
              <a:t>a new node (called a </a:t>
            </a:r>
            <a:r>
              <a:rPr lang="en-US" b="0" i="0" u="none" strike="noStrike" baseline="0" dirty="0">
                <a:latin typeface="NimbusRomNo9L-Medi"/>
              </a:rPr>
              <a:t>child node </a:t>
            </a:r>
            <a:r>
              <a:rPr lang="en-US" b="0" i="0" u="none" strike="noStrike" baseline="0" dirty="0">
                <a:latin typeface="NimbusRomNo9L-Regu"/>
              </a:rPr>
              <a:t>or </a:t>
            </a:r>
            <a:r>
              <a:rPr lang="en-US" b="0" i="0" u="none" strike="noStrike" baseline="0" dirty="0">
                <a:latin typeface="NimbusRomNo9L-Medi"/>
              </a:rPr>
              <a:t>successor node</a:t>
            </a:r>
            <a:r>
              <a:rPr lang="en-US" b="0" i="0" u="none" strike="noStrike" baseline="0" dirty="0">
                <a:latin typeface="NimbusRomNo9L-Regu"/>
              </a:rPr>
              <a:t>) for each of the resulting states.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NimbusRomNo9L-Regu"/>
              </a:rPr>
              <a:t>Each child node has </a:t>
            </a:r>
            <a:r>
              <a:rPr lang="en-US" sz="1800" b="0" i="0" u="none" strike="noStrike" baseline="0" dirty="0">
                <a:latin typeface="NimbusRomNo9L-ReguItal"/>
              </a:rPr>
              <a:t>Arad </a:t>
            </a:r>
            <a:r>
              <a:rPr lang="en-US" sz="1800" b="0" i="0" u="none" strike="noStrike" baseline="0" dirty="0">
                <a:latin typeface="NimbusRomNo9L-Regu"/>
              </a:rPr>
              <a:t>as its </a:t>
            </a:r>
            <a:r>
              <a:rPr lang="en-US" sz="1800" b="0" i="0" u="none" strike="noStrike" baseline="0" dirty="0">
                <a:latin typeface="NimbusRomNo9L-Medi"/>
              </a:rPr>
              <a:t>parent node</a:t>
            </a:r>
            <a:r>
              <a:rPr lang="en-US" sz="1800" b="0" i="0" u="none" strike="noStrike" baseline="0" dirty="0">
                <a:latin typeface="NimbusRomNo9L-Regu"/>
              </a:rPr>
              <a:t>.</a:t>
            </a:r>
            <a:endParaRPr lang="tr-T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1D95A5-E4C3-0400-D0A1-F6DA3376E313}"/>
              </a:ext>
            </a:extLst>
          </p:cNvPr>
          <p:cNvSpPr txBox="1"/>
          <p:nvPr/>
        </p:nvSpPr>
        <p:spPr>
          <a:xfrm>
            <a:off x="6822440" y="4664323"/>
            <a:ext cx="53695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0" i="0" u="none" strike="noStrike" baseline="0" dirty="0" err="1">
                <a:latin typeface="NimbusRomNo9L-Regu"/>
              </a:rPr>
              <a:t>Remember</a:t>
            </a:r>
            <a:r>
              <a:rPr lang="tr-TR" b="0" i="0" u="none" strike="noStrike" baseline="0" dirty="0">
                <a:latin typeface="NimbusRomNo9L-Regu"/>
              </a:rPr>
              <a:t> </a:t>
            </a:r>
            <a:r>
              <a:rPr lang="tr-TR" b="0" i="0" u="none" strike="noStrike" baseline="0" dirty="0" err="1">
                <a:latin typeface="NimbusRomNo9L-Regu"/>
              </a:rPr>
              <a:t>functions</a:t>
            </a:r>
            <a:r>
              <a:rPr lang="tr-TR" b="0" i="0" u="none" strike="noStrike" baseline="0" dirty="0">
                <a:latin typeface="NimbusRomNo9L-Regu"/>
              </a:rPr>
              <a:t>:</a:t>
            </a:r>
          </a:p>
          <a:p>
            <a:pPr marL="742905" lvl="1" indent="-285750">
              <a:buFont typeface="Arial" panose="020B0604020202020204" pitchFamily="34" charset="0"/>
              <a:buChar char="•"/>
            </a:pPr>
            <a:r>
              <a:rPr lang="tr-TR" dirty="0">
                <a:latin typeface="NimbusRomNo9L-Regu"/>
              </a:rPr>
              <a:t>ACTIONS(</a:t>
            </a:r>
            <a:r>
              <a:rPr lang="tr-TR" dirty="0" err="1">
                <a:latin typeface="NimbusRomNo9L-Regu"/>
              </a:rPr>
              <a:t>Arad</a:t>
            </a:r>
            <a:r>
              <a:rPr lang="tr-TR" dirty="0">
                <a:latin typeface="NimbusRomNo9L-Regu"/>
              </a:rPr>
              <a:t>) = {</a:t>
            </a:r>
            <a:r>
              <a:rPr lang="tr-TR" dirty="0" err="1">
                <a:latin typeface="NimbusRomNo9L-Regu"/>
              </a:rPr>
              <a:t>ToSibiu,ToTimisoara,ToZerind</a:t>
            </a:r>
            <a:r>
              <a:rPr lang="tr-TR" dirty="0">
                <a:latin typeface="NimbusRomNo9L-Regu"/>
              </a:rPr>
              <a:t>}</a:t>
            </a:r>
          </a:p>
          <a:p>
            <a:pPr marL="742905" lvl="1" indent="-285750">
              <a:buFont typeface="Arial" panose="020B0604020202020204" pitchFamily="34" charset="0"/>
              <a:buChar char="•"/>
            </a:pPr>
            <a:r>
              <a:rPr lang="tr-TR" dirty="0">
                <a:latin typeface="NimbusRomNo9L-Regu"/>
              </a:rPr>
              <a:t>RESULT(</a:t>
            </a:r>
            <a:r>
              <a:rPr lang="tr-TR" dirty="0" err="1">
                <a:latin typeface="NimbusRomNo9L-Regu"/>
              </a:rPr>
              <a:t>Arad</a:t>
            </a:r>
            <a:r>
              <a:rPr lang="tr-TR" dirty="0">
                <a:latin typeface="NimbusRomNo9L-Regu"/>
              </a:rPr>
              <a:t>, </a:t>
            </a:r>
            <a:r>
              <a:rPr lang="tr-TR" dirty="0" err="1">
                <a:latin typeface="NimbusRomNo9L-Regu"/>
              </a:rPr>
              <a:t>ToZerind</a:t>
            </a:r>
            <a:r>
              <a:rPr lang="tr-TR" dirty="0">
                <a:latin typeface="NimbusRomNo9L-Regu"/>
              </a:rPr>
              <a:t>) = </a:t>
            </a:r>
            <a:r>
              <a:rPr lang="tr-TR" dirty="0" err="1">
                <a:latin typeface="NimbusRomNo9L-Regu"/>
              </a:rPr>
              <a:t>Zerind</a:t>
            </a:r>
            <a:r>
              <a:rPr lang="tr-TR" dirty="0">
                <a:latin typeface="NimbusRomNo9L-Regu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33291-B23A-0749-B8BD-70CEF079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 vs.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BAB92-4D7F-9A4C-B6AA-5DA21EE08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3"/>
            <a:ext cx="11379200" cy="309879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Vertices in state space graphs are </a:t>
            </a:r>
            <a:r>
              <a:rPr lang="en-US" dirty="0">
                <a:highlight>
                  <a:srgbClr val="FFFF00"/>
                </a:highlight>
              </a:rPr>
              <a:t>problem states</a:t>
            </a:r>
          </a:p>
          <a:p>
            <a:pPr lvl="1"/>
            <a:r>
              <a:rPr lang="en-US" dirty="0"/>
              <a:t>Represent an abstracted state of the world</a:t>
            </a:r>
          </a:p>
          <a:p>
            <a:pPr lvl="1"/>
            <a:r>
              <a:rPr lang="en-US" dirty="0"/>
              <a:t>Have successors, can be goal / non-goal, have multiple predecessors </a:t>
            </a:r>
          </a:p>
          <a:p>
            <a:r>
              <a:rPr lang="en-US" dirty="0"/>
              <a:t>Vertices in search trees (“Nodes”) </a:t>
            </a:r>
            <a:r>
              <a:rPr lang="en-US" dirty="0">
                <a:highlight>
                  <a:srgbClr val="FFFF00"/>
                </a:highlight>
              </a:rPr>
              <a:t>are plans</a:t>
            </a:r>
          </a:p>
          <a:p>
            <a:pPr lvl="1"/>
            <a:r>
              <a:rPr lang="en-US" dirty="0"/>
              <a:t>Contain a </a:t>
            </a:r>
            <a:r>
              <a:rPr lang="en-US" b="1" dirty="0">
                <a:solidFill>
                  <a:srgbClr val="C00000"/>
                </a:solidFill>
              </a:rPr>
              <a:t>problem state</a:t>
            </a:r>
            <a:r>
              <a:rPr lang="en-US" dirty="0"/>
              <a:t> and </a:t>
            </a:r>
            <a:r>
              <a:rPr lang="en-US" dirty="0">
                <a:highlight>
                  <a:srgbClr val="00FF00"/>
                </a:highlight>
              </a:rPr>
              <a:t>one parent, a path length, a depth, and a cost</a:t>
            </a:r>
          </a:p>
          <a:p>
            <a:pPr lvl="1"/>
            <a:r>
              <a:rPr lang="en-US" dirty="0"/>
              <a:t>Represent </a:t>
            </a:r>
            <a:r>
              <a:rPr lang="en-US" dirty="0">
                <a:highlight>
                  <a:srgbClr val="FFFF00"/>
                </a:highlight>
              </a:rPr>
              <a:t>a plan (sequence of actions) </a:t>
            </a:r>
            <a:r>
              <a:rPr lang="en-US" dirty="0"/>
              <a:t>which results in the node’s state</a:t>
            </a:r>
          </a:p>
          <a:p>
            <a:r>
              <a:rPr lang="en-US" b="1" dirty="0">
                <a:solidFill>
                  <a:srgbClr val="C00000"/>
                </a:solidFill>
              </a:rPr>
              <a:t>The same problem state may be achieved by multiple search tree nodes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4BCE7-8146-8245-B51A-FC9011BCB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CA94B5-6EF7-4748-9C6B-845069765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4613707"/>
            <a:ext cx="6151707" cy="215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60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Tree Search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793240" y="4485640"/>
            <a:ext cx="8763000" cy="2362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Important ideas: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Fringe</a:t>
            </a:r>
            <a:r>
              <a:rPr lang="tr-TR" sz="2400" dirty="0"/>
              <a:t> (data </a:t>
            </a:r>
            <a:r>
              <a:rPr lang="tr-TR" sz="2400" dirty="0" err="1"/>
              <a:t>structure</a:t>
            </a:r>
            <a:r>
              <a:rPr lang="tr-TR" sz="2400" dirty="0"/>
              <a:t>: </a:t>
            </a:r>
            <a:r>
              <a:rPr lang="tr-TR" sz="2400" dirty="0" err="1"/>
              <a:t>queue</a:t>
            </a:r>
            <a:r>
              <a:rPr lang="tr-TR" sz="2400" dirty="0"/>
              <a:t>, </a:t>
            </a:r>
            <a:r>
              <a:rPr lang="tr-TR" sz="2400" dirty="0" err="1"/>
              <a:t>stack</a:t>
            </a:r>
            <a:r>
              <a:rPr lang="tr-TR" sz="2400" dirty="0"/>
              <a:t> 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tr-TR" sz="2400" dirty="0" err="1"/>
              <a:t>priority</a:t>
            </a:r>
            <a:r>
              <a:rPr lang="tr-TR" sz="2400" dirty="0"/>
              <a:t> </a:t>
            </a:r>
            <a:r>
              <a:rPr lang="tr-TR" sz="2400" dirty="0" err="1"/>
              <a:t>queue</a:t>
            </a:r>
            <a:r>
              <a:rPr lang="tr-TR" sz="2400" dirty="0"/>
              <a:t>)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Expansion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Exploration strategy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Main question: which fringe nodes to explore?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10210800" cy="3114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1BF1F-F5FF-4E48-98D1-DCF20342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BE9C7-E6F2-BB4E-9C46-433F6F97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strategy is defined by picking </a:t>
            </a:r>
            <a:r>
              <a:rPr lang="en-US" b="1" dirty="0">
                <a:solidFill>
                  <a:srgbClr val="C00000"/>
                </a:solidFill>
              </a:rPr>
              <a:t>the order of node expansion </a:t>
            </a:r>
          </a:p>
          <a:p>
            <a:r>
              <a:rPr lang="en-US" dirty="0"/>
              <a:t>Strategies are evaluated along the following dimensions: </a:t>
            </a:r>
          </a:p>
          <a:p>
            <a:pPr lvl="1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completeness: </a:t>
            </a:r>
            <a:r>
              <a:rPr lang="en-US" dirty="0"/>
              <a:t>does it always find a solution if one exists? </a:t>
            </a:r>
          </a:p>
          <a:p>
            <a:pPr lvl="1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time complexity: </a:t>
            </a:r>
            <a:r>
              <a:rPr lang="en-US" dirty="0"/>
              <a:t>number of nodes generated/expanded </a:t>
            </a:r>
          </a:p>
          <a:p>
            <a:pPr lvl="1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space complexity: </a:t>
            </a:r>
            <a:r>
              <a:rPr lang="en-US" dirty="0"/>
              <a:t>maximum number of nodes in memory </a:t>
            </a:r>
          </a:p>
          <a:p>
            <a:pPr lvl="1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optimality: </a:t>
            </a:r>
            <a:r>
              <a:rPr lang="en-US" dirty="0"/>
              <a:t>does it always find a least-cost solution? </a:t>
            </a:r>
          </a:p>
          <a:p>
            <a:r>
              <a:rPr lang="en-US" dirty="0"/>
              <a:t>Time and space complexity are measured in terms of 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b</a:t>
            </a:r>
            <a:r>
              <a:rPr lang="en-US" dirty="0"/>
              <a:t>: maximum branching factor of the search tree 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d</a:t>
            </a:r>
            <a:r>
              <a:rPr lang="en-US" dirty="0"/>
              <a:t>: depth of the least-cost solution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m</a:t>
            </a:r>
            <a:r>
              <a:rPr lang="en-US" dirty="0"/>
              <a:t>: maximum depth of the state space (may be ∞)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076F5-1E59-1443-BC10-B85720728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01679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2CAA0-1355-46F1-87DA-8B7222515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Best-</a:t>
            </a:r>
            <a:r>
              <a:rPr lang="en-US" dirty="0"/>
              <a:t>fi</a:t>
            </a:r>
            <a:r>
              <a:rPr lang="tr-TR" dirty="0" err="1"/>
              <a:t>rst</a:t>
            </a:r>
            <a:r>
              <a:rPr lang="tr-TR" dirty="0"/>
              <a:t> </a:t>
            </a:r>
            <a:r>
              <a:rPr lang="tr-TR" dirty="0" err="1"/>
              <a:t>search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86514-D4C6-4E89-9BEC-DDF7C0774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3400" y="1397003"/>
            <a:ext cx="3632200" cy="472916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How do we decide which node from the frontier to expand next?</a:t>
            </a: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A very general approach is called </a:t>
            </a:r>
            <a:r>
              <a:rPr lang="en-US" sz="1800" b="0" i="0" u="none" strike="noStrike" baseline="0" dirty="0">
                <a:highlight>
                  <a:srgbClr val="FFFF00"/>
                </a:highlight>
                <a:latin typeface="NimbusRomNo9L-Medi"/>
              </a:rPr>
              <a:t>best-first search</a:t>
            </a:r>
            <a:r>
              <a:rPr lang="en-US" sz="1800" b="0" i="0" u="none" strike="noStrike" baseline="0" dirty="0">
                <a:latin typeface="NimbusRomNo9L-Regu"/>
              </a:rPr>
              <a:t>, in which we choose a node, </a:t>
            </a:r>
            <a:r>
              <a:rPr lang="en-US" sz="1800" b="0" i="0" u="none" strike="noStrike" baseline="0" dirty="0">
                <a:latin typeface="NimbusRomNo9L-ReguItal"/>
              </a:rPr>
              <a:t>n</a:t>
            </a:r>
            <a:r>
              <a:rPr lang="en-US" sz="1800" b="0" i="0" u="none" strike="noStrike" baseline="0" dirty="0">
                <a:latin typeface="NimbusRomNo9L-Regu"/>
              </a:rPr>
              <a:t>, with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Regu"/>
              </a:rPr>
              <a:t>minimum value of some </a:t>
            </a:r>
            <a:r>
              <a:rPr lang="tr-TR" sz="1800" b="0" i="0" u="none" strike="noStrike" baseline="0" dirty="0" err="1">
                <a:solidFill>
                  <a:srgbClr val="FF0000"/>
                </a:solidFill>
                <a:latin typeface="NimbusRomNo9L-Medi"/>
              </a:rPr>
              <a:t>evaluation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NimbusRomNo9L-Medi"/>
              </a:rPr>
              <a:t> </a:t>
            </a:r>
            <a:r>
              <a:rPr lang="tr-TR" sz="1800" b="0" i="0" u="none" strike="noStrike" baseline="0" dirty="0" err="1">
                <a:solidFill>
                  <a:srgbClr val="FF0000"/>
                </a:solidFill>
                <a:latin typeface="NimbusRomNo9L-Medi"/>
              </a:rPr>
              <a:t>functio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Medi"/>
              </a:rPr>
              <a:t>n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NimbusRomNo9L-Regu"/>
              </a:rPr>
              <a:t>, 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NimbusRomNo9L-ReguItal"/>
              </a:rPr>
              <a:t>f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CMR10"/>
              </a:rPr>
              <a:t>(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NimbusRomNo9L-ReguItal"/>
              </a:rPr>
              <a:t>n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CMR10"/>
              </a:rPr>
              <a:t>)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NimbusRomNo9L-Regu"/>
              </a:rPr>
              <a:t>.</a:t>
            </a:r>
            <a:endParaRPr lang="en-US" sz="1800" b="0" i="0" u="none" strike="noStrike" baseline="0" dirty="0">
              <a:solidFill>
                <a:srgbClr val="FF0000"/>
              </a:solidFill>
              <a:latin typeface="NimbusRomNo9L-Regu"/>
            </a:endParaRP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On each iteration we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Regu"/>
              </a:rPr>
              <a:t>choose a node on the frontier with minimum f (n) value</a:t>
            </a:r>
            <a:r>
              <a:rPr lang="en-US" sz="1800" b="0" i="0" u="none" strike="noStrike" baseline="0" dirty="0">
                <a:latin typeface="NimbusRomNo9L-Regu"/>
              </a:rPr>
              <a:t>, return it if its state is a goal state, and otherwise apply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Regu"/>
              </a:rPr>
              <a:t>EXPAND</a:t>
            </a:r>
            <a:r>
              <a:rPr lang="en-US" sz="1800" b="0" i="0" u="none" strike="noStrike" baseline="0" dirty="0">
                <a:latin typeface="NimbusRomNo9L-Regu"/>
              </a:rPr>
              <a:t> to generate child nodes. 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Regu"/>
              </a:rPr>
              <a:t>Each child node is added to the frontier </a:t>
            </a:r>
            <a:r>
              <a:rPr lang="en-US" sz="1800" b="0" i="0" u="none" strike="noStrike" baseline="0" dirty="0">
                <a:latin typeface="NimbusRomNo9L-Regu"/>
              </a:rPr>
              <a:t>if it has not been reached before, or is re-added if it is now being reached with a path that has a lower path cost than any previous path.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C1C9D8-555C-4840-9E55-70CB3539D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95400"/>
            <a:ext cx="7772400" cy="551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778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69BFC-F4CF-4EF9-8655-A8767FAD2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0" i="0" u="none" strike="noStrike" baseline="0" dirty="0" err="1">
                <a:solidFill>
                  <a:srgbClr val="9A009A"/>
                </a:solidFill>
                <a:latin typeface="CMSSBX10"/>
              </a:rPr>
              <a:t>Search</a:t>
            </a:r>
            <a:r>
              <a:rPr lang="tr-TR" sz="3200" b="0" i="0" u="none" strike="noStrike" baseline="0" dirty="0">
                <a:solidFill>
                  <a:srgbClr val="9A009A"/>
                </a:solidFill>
                <a:latin typeface="CMSSBX10"/>
              </a:rPr>
              <a:t> data </a:t>
            </a:r>
            <a:r>
              <a:rPr lang="tr-TR" sz="3200" b="0" i="0" u="none" strike="noStrike" baseline="0" dirty="0" err="1">
                <a:solidFill>
                  <a:srgbClr val="9A009A"/>
                </a:solidFill>
                <a:latin typeface="CMSSBX10"/>
              </a:rPr>
              <a:t>structures</a:t>
            </a:r>
            <a:endParaRPr lang="tr-TR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BEA0E-8655-4CC2-8A04-14E6409A3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11887200" cy="5715000"/>
          </a:xfrm>
        </p:spPr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highlight>
                  <a:srgbClr val="FFFF00"/>
                </a:highlight>
                <a:latin typeface="NimbusRomNo9L-Regu"/>
              </a:rPr>
              <a:t>Search algorithms require a data structure </a:t>
            </a:r>
            <a:r>
              <a:rPr lang="en-US" sz="2400" b="0" i="0" u="none" strike="noStrike" baseline="0" dirty="0">
                <a:latin typeface="NimbusRomNo9L-Regu"/>
              </a:rPr>
              <a:t>to keep track of the search tree.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NimbusRomNo9L-Regu"/>
              </a:rPr>
              <a:t>A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NimbusRomNo9L-Medi"/>
              </a:rPr>
              <a:t>node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NimbusRomNo9L-Regu"/>
              </a:rPr>
              <a:t>in the tree is represented by a data structure</a:t>
            </a:r>
            <a:r>
              <a:rPr lang="en-US" sz="2400" b="0" i="0" u="none" strike="noStrike" baseline="0" dirty="0">
                <a:latin typeface="NimbusRomNo9L-Regu"/>
              </a:rPr>
              <a:t> with four components:</a:t>
            </a:r>
          </a:p>
          <a:p>
            <a:pPr lvl="1"/>
            <a:r>
              <a:rPr lang="en-US" sz="1800" b="0" i="0" u="none" strike="noStrike" baseline="0" dirty="0" err="1">
                <a:latin typeface="NimbusRomNo9L-ReguItal"/>
              </a:rPr>
              <a:t>node</a:t>
            </a:r>
            <a:r>
              <a:rPr lang="en-US" sz="1800" b="0" i="0" u="none" strike="noStrike" baseline="0" dirty="0" err="1">
                <a:latin typeface="NimbusRomNo9L-Regu"/>
              </a:rPr>
              <a:t>.STATE</a:t>
            </a:r>
            <a:r>
              <a:rPr lang="en-US" sz="1800" b="0" i="0" u="none" strike="noStrike" baseline="0" dirty="0">
                <a:latin typeface="NimbusRomNo9L-Regu"/>
              </a:rPr>
              <a:t>: the state to which the node corresponds;</a:t>
            </a:r>
          </a:p>
          <a:p>
            <a:pPr lvl="1"/>
            <a:r>
              <a:rPr lang="en-US" sz="1800" b="0" i="0" u="none" strike="noStrike" baseline="0" dirty="0" err="1">
                <a:latin typeface="NimbusRomNo9L-ReguItal"/>
              </a:rPr>
              <a:t>node</a:t>
            </a:r>
            <a:r>
              <a:rPr lang="en-US" sz="1800" b="0" i="0" u="none" strike="noStrike" baseline="0" dirty="0" err="1">
                <a:latin typeface="NimbusRomNo9L-Regu"/>
              </a:rPr>
              <a:t>.PARENT</a:t>
            </a:r>
            <a:r>
              <a:rPr lang="en-US" sz="1800" b="0" i="0" u="none" strike="noStrike" baseline="0" dirty="0">
                <a:latin typeface="NimbusRomNo9L-Regu"/>
              </a:rPr>
              <a:t>: the node in the tree that generated this node;</a:t>
            </a:r>
          </a:p>
          <a:p>
            <a:pPr lvl="1"/>
            <a:r>
              <a:rPr lang="en-US" sz="1800" b="0" i="0" u="none" strike="noStrike" baseline="0" dirty="0" err="1">
                <a:latin typeface="NimbusRomNo9L-ReguItal"/>
              </a:rPr>
              <a:t>node</a:t>
            </a:r>
            <a:r>
              <a:rPr lang="en-US" sz="1800" b="0" i="0" u="none" strike="noStrike" baseline="0" dirty="0" err="1">
                <a:latin typeface="NimbusRomNo9L-Regu"/>
              </a:rPr>
              <a:t>.ACTION</a:t>
            </a:r>
            <a:r>
              <a:rPr lang="en-US" sz="1800" b="0" i="0" u="none" strike="noStrike" baseline="0" dirty="0">
                <a:latin typeface="NimbusRomNo9L-Regu"/>
              </a:rPr>
              <a:t>: the action that was applied to the parent’s state to generate this node;</a:t>
            </a:r>
          </a:p>
          <a:p>
            <a:pPr lvl="1"/>
            <a:r>
              <a:rPr lang="en-US" sz="1800" dirty="0" err="1">
                <a:latin typeface="NimbusRomNo9L-Regu"/>
              </a:rPr>
              <a:t>node.PATH</a:t>
            </a:r>
            <a:r>
              <a:rPr lang="en-US" sz="1800" dirty="0">
                <a:latin typeface="NimbusRomNo9L-Regu"/>
              </a:rPr>
              <a:t>-COST: the total cost of the path from the initial state to this node. In mathematical formulas, we use g(node) as a synonym for PATH-COST.</a:t>
            </a:r>
          </a:p>
          <a:p>
            <a:pPr algn="l"/>
            <a:r>
              <a:rPr lang="en-US" sz="2400" b="0" i="0" u="none" strike="noStrike" baseline="0" dirty="0">
                <a:latin typeface="NimbusRomNo9L-Regu"/>
              </a:rPr>
              <a:t>We need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NimbusRomNo9L-Regu"/>
              </a:rPr>
              <a:t>a data structure to store the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NimbusRomNo9L-Medi"/>
              </a:rPr>
              <a:t>frontier</a:t>
            </a:r>
            <a:r>
              <a:rPr lang="en-US" sz="2400" b="0" i="0" u="none" strike="noStrike" baseline="0" dirty="0">
                <a:latin typeface="NimbusRomNo9L-Regu"/>
              </a:rPr>
              <a:t>. The appropriate choice is a </a:t>
            </a:r>
            <a:r>
              <a:rPr lang="en-US" sz="2400" b="0" i="0" u="none" strike="noStrike" baseline="0" dirty="0">
                <a:latin typeface="NimbusRomNo9L-Medi"/>
              </a:rPr>
              <a:t>queue </a:t>
            </a:r>
            <a:r>
              <a:rPr lang="en-US" sz="2400" b="0" i="0" u="none" strike="noStrike" baseline="0" dirty="0">
                <a:latin typeface="NimbusRomNo9L-Regu"/>
              </a:rPr>
              <a:t>of some kind, because the operations on a frontier are:</a:t>
            </a:r>
          </a:p>
          <a:p>
            <a:pPr lvl="1"/>
            <a:r>
              <a:rPr lang="en-US" sz="2400" b="0" i="0" u="none" strike="noStrike" baseline="0" dirty="0">
                <a:latin typeface="NimbusRomNo9L-Regu"/>
              </a:rPr>
              <a:t>I</a:t>
            </a:r>
            <a:r>
              <a:rPr lang="en-US" sz="1050" b="0" i="0" u="none" strike="noStrike" baseline="0" dirty="0">
                <a:latin typeface="NimbusRomNo9L-Regu"/>
              </a:rPr>
              <a:t>S</a:t>
            </a:r>
            <a:r>
              <a:rPr lang="en-US" sz="2400" b="0" i="0" u="none" strike="noStrike" baseline="0" dirty="0">
                <a:latin typeface="NimbusRomNo9L-Regu"/>
              </a:rPr>
              <a:t>-E</a:t>
            </a:r>
            <a:r>
              <a:rPr lang="en-US" sz="1050" b="0" i="0" u="none" strike="noStrike" baseline="0" dirty="0">
                <a:latin typeface="NimbusRomNo9L-Regu"/>
              </a:rPr>
              <a:t>MPTY</a:t>
            </a:r>
            <a:r>
              <a:rPr lang="en-US" sz="2400" b="0" i="0" u="none" strike="noStrike" baseline="0" dirty="0">
                <a:latin typeface="NimbusRomNo9L-Regu"/>
              </a:rPr>
              <a:t>(</a:t>
            </a:r>
            <a:r>
              <a:rPr lang="en-US" sz="2400" b="0" i="0" u="none" strike="noStrike" baseline="0" dirty="0">
                <a:latin typeface="NimbusRomNo9L-ReguItal"/>
              </a:rPr>
              <a:t>frontier</a:t>
            </a:r>
            <a:r>
              <a:rPr lang="en-US" sz="2400" b="0" i="0" u="none" strike="noStrike" baseline="0" dirty="0">
                <a:latin typeface="NimbusRomNo9L-Regu"/>
              </a:rPr>
              <a:t>) returns true only if there are no nodes in the frontier.</a:t>
            </a:r>
          </a:p>
          <a:p>
            <a:pPr lvl="1"/>
            <a:r>
              <a:rPr lang="en-US" sz="2400" b="0" i="0" u="none" strike="noStrike" baseline="0" dirty="0">
                <a:latin typeface="NimbusRomNo9L-Regu"/>
              </a:rPr>
              <a:t>P</a:t>
            </a:r>
            <a:r>
              <a:rPr lang="en-US" sz="1050" b="0" i="0" u="none" strike="noStrike" baseline="0" dirty="0">
                <a:latin typeface="NimbusRomNo9L-Regu"/>
              </a:rPr>
              <a:t>OP</a:t>
            </a:r>
            <a:r>
              <a:rPr lang="en-US" sz="2400" b="0" i="0" u="none" strike="noStrike" baseline="0" dirty="0">
                <a:latin typeface="NimbusRomNo9L-Regu"/>
              </a:rPr>
              <a:t>(</a:t>
            </a:r>
            <a:r>
              <a:rPr lang="en-US" sz="2400" b="0" i="0" u="none" strike="noStrike" baseline="0" dirty="0">
                <a:latin typeface="NimbusRomNo9L-ReguItal"/>
              </a:rPr>
              <a:t>frontier</a:t>
            </a:r>
            <a:r>
              <a:rPr lang="en-US" sz="2400" b="0" i="0" u="none" strike="noStrike" baseline="0" dirty="0">
                <a:latin typeface="NimbusRomNo9L-Regu"/>
              </a:rPr>
              <a:t>) removes the top node from the frontier and returns it.</a:t>
            </a:r>
          </a:p>
          <a:p>
            <a:pPr lvl="1"/>
            <a:r>
              <a:rPr lang="en-US" sz="2400" b="0" i="0" u="none" strike="noStrike" baseline="0" dirty="0">
                <a:latin typeface="NimbusRomNo9L-Regu"/>
              </a:rPr>
              <a:t>T</a:t>
            </a:r>
            <a:r>
              <a:rPr lang="en-US" sz="1050" b="0" i="0" u="none" strike="noStrike" baseline="0" dirty="0">
                <a:latin typeface="NimbusRomNo9L-Regu"/>
              </a:rPr>
              <a:t>OP</a:t>
            </a:r>
            <a:r>
              <a:rPr lang="en-US" sz="2400" b="0" i="0" u="none" strike="noStrike" baseline="0" dirty="0">
                <a:latin typeface="NimbusRomNo9L-Regu"/>
              </a:rPr>
              <a:t>(</a:t>
            </a:r>
            <a:r>
              <a:rPr lang="en-US" sz="2400" b="0" i="0" u="none" strike="noStrike" baseline="0" dirty="0">
                <a:latin typeface="NimbusRomNo9L-ReguItal"/>
              </a:rPr>
              <a:t>frontier</a:t>
            </a:r>
            <a:r>
              <a:rPr lang="en-US" sz="2400" b="0" i="0" u="none" strike="noStrike" baseline="0" dirty="0">
                <a:latin typeface="NimbusRomNo9L-Regu"/>
              </a:rPr>
              <a:t>) returns (but does not remove) the top node of the frontier.</a:t>
            </a:r>
          </a:p>
          <a:p>
            <a:pPr lvl="1"/>
            <a:r>
              <a:rPr lang="en-US" sz="2400" b="0" i="0" u="none" strike="noStrike" baseline="0" dirty="0">
                <a:latin typeface="NimbusRomNo9L-Regu"/>
              </a:rPr>
              <a:t>A</a:t>
            </a:r>
            <a:r>
              <a:rPr lang="en-US" sz="1050" b="0" i="0" u="none" strike="noStrike" baseline="0" dirty="0">
                <a:latin typeface="NimbusRomNo9L-Regu"/>
              </a:rPr>
              <a:t>DD</a:t>
            </a:r>
            <a:r>
              <a:rPr lang="en-US" sz="2400" b="0" i="0" u="none" strike="noStrike" baseline="0" dirty="0">
                <a:latin typeface="NimbusRomNo9L-Regu"/>
              </a:rPr>
              <a:t>(</a:t>
            </a:r>
            <a:r>
              <a:rPr lang="en-US" sz="2400" b="0" i="0" u="none" strike="noStrike" baseline="0" dirty="0">
                <a:latin typeface="NimbusRomNo9L-ReguItal"/>
              </a:rPr>
              <a:t>node</a:t>
            </a:r>
            <a:r>
              <a:rPr lang="en-US" sz="2400" b="0" i="0" u="none" strike="noStrike" baseline="0" dirty="0">
                <a:latin typeface="NimbusRomNo9L-Regu"/>
              </a:rPr>
              <a:t>, </a:t>
            </a:r>
            <a:r>
              <a:rPr lang="en-US" sz="2400" b="0" i="0" u="none" strike="noStrike" baseline="0" dirty="0">
                <a:latin typeface="NimbusRomNo9L-ReguItal"/>
              </a:rPr>
              <a:t>frontier</a:t>
            </a:r>
            <a:r>
              <a:rPr lang="en-US" sz="2400" b="0" i="0" u="none" strike="noStrike" baseline="0" dirty="0">
                <a:latin typeface="NimbusRomNo9L-Regu"/>
              </a:rPr>
              <a:t>) inserts node into its proper place in the queue.</a:t>
            </a:r>
          </a:p>
        </p:txBody>
      </p:sp>
    </p:spTree>
    <p:extLst>
      <p:ext uri="{BB962C8B-B14F-4D97-AF65-F5344CB8AC3E}">
        <p14:creationId xmlns:p14="http://schemas.microsoft.com/office/powerpoint/2010/main" val="1774901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6FDB2-9A76-8AD0-FA20-0C8EDAD21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9A009A"/>
                </a:solidFill>
                <a:latin typeface="CMSSBX10"/>
              </a:rPr>
              <a:t>Search</a:t>
            </a:r>
            <a:r>
              <a:rPr lang="tr-TR" dirty="0">
                <a:solidFill>
                  <a:srgbClr val="9A009A"/>
                </a:solidFill>
                <a:latin typeface="CMSSBX10"/>
              </a:rPr>
              <a:t> data </a:t>
            </a:r>
            <a:r>
              <a:rPr lang="tr-TR" dirty="0" err="1">
                <a:solidFill>
                  <a:srgbClr val="9A009A"/>
                </a:solidFill>
                <a:latin typeface="CMSSBX10"/>
              </a:rPr>
              <a:t>structures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2C5E1-4FB0-E126-0D21-9BFA67796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0000"/>
                </a:solidFill>
                <a:latin typeface="NimbusRomNo9L-Regu"/>
              </a:rPr>
              <a:t>Three kinds of queues </a:t>
            </a:r>
            <a:r>
              <a:rPr lang="en-US" sz="2400" dirty="0">
                <a:latin typeface="NimbusRomNo9L-Regu"/>
              </a:rPr>
              <a:t>are used in search algorithms: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NimbusRomNo9L-Regu"/>
              </a:rPr>
              <a:t>A </a:t>
            </a:r>
            <a:r>
              <a:rPr lang="en-US" sz="1800" dirty="0">
                <a:solidFill>
                  <a:srgbClr val="000000"/>
                </a:solidFill>
                <a:highlight>
                  <a:srgbClr val="FFFF00"/>
                </a:highlight>
                <a:latin typeface="NimbusRomNo9L-Medi"/>
              </a:rPr>
              <a:t>priority queue </a:t>
            </a:r>
            <a:r>
              <a:rPr lang="en-US" sz="1800" dirty="0">
                <a:solidFill>
                  <a:srgbClr val="000000"/>
                </a:solidFill>
                <a:latin typeface="NimbusRomNo9L-Regu"/>
              </a:rPr>
              <a:t>first pops the node with the </a:t>
            </a:r>
            <a:r>
              <a:rPr lang="en-US" sz="1800" dirty="0">
                <a:solidFill>
                  <a:srgbClr val="000000"/>
                </a:solidFill>
                <a:highlight>
                  <a:srgbClr val="FFFF00"/>
                </a:highlight>
                <a:latin typeface="NimbusRomNo9L-Regu"/>
              </a:rPr>
              <a:t>minimum cost </a:t>
            </a:r>
            <a:r>
              <a:rPr lang="en-US" sz="1800" dirty="0">
                <a:solidFill>
                  <a:srgbClr val="000000"/>
                </a:solidFill>
                <a:latin typeface="NimbusRomNo9L-Regu"/>
              </a:rPr>
              <a:t>according to some evaluation function, </a:t>
            </a:r>
            <a:r>
              <a:rPr lang="en-US" sz="1800" dirty="0">
                <a:solidFill>
                  <a:srgbClr val="000000"/>
                </a:solidFill>
                <a:latin typeface="NimbusRomNo9L-ReguItal"/>
              </a:rPr>
              <a:t>f </a:t>
            </a:r>
            <a:r>
              <a:rPr lang="en-US" sz="1800" dirty="0">
                <a:solidFill>
                  <a:srgbClr val="000000"/>
                </a:solidFill>
                <a:latin typeface="NimbusRomNo9L-Regu"/>
              </a:rPr>
              <a:t>. It is used in best-first search.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NimbusRomNo9L-Regu"/>
              </a:rPr>
              <a:t>A </a:t>
            </a:r>
            <a:r>
              <a:rPr lang="en-US" sz="1800" dirty="0">
                <a:solidFill>
                  <a:srgbClr val="000000"/>
                </a:solidFill>
                <a:highlight>
                  <a:srgbClr val="FFFF00"/>
                </a:highlight>
                <a:latin typeface="NimbusRomNo9L-Medi"/>
              </a:rPr>
              <a:t>FIFO queue </a:t>
            </a:r>
            <a:r>
              <a:rPr lang="en-US" sz="1800" dirty="0">
                <a:solidFill>
                  <a:srgbClr val="000000"/>
                </a:solidFill>
                <a:latin typeface="NimbusRomNo9L-Regu"/>
              </a:rPr>
              <a:t>or first-in-first-out queue first pops the node that was added to the queue first; we shall see it is used in breadth-first search.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NimbusRomNo9L-Regu"/>
              </a:rPr>
              <a:t>A </a:t>
            </a:r>
            <a:r>
              <a:rPr lang="en-US" sz="1800" dirty="0">
                <a:solidFill>
                  <a:srgbClr val="000000"/>
                </a:solidFill>
                <a:highlight>
                  <a:srgbClr val="FFFF00"/>
                </a:highlight>
                <a:latin typeface="NimbusRomNo9L-Medi"/>
              </a:rPr>
              <a:t>LIFO queue </a:t>
            </a:r>
            <a:r>
              <a:rPr lang="en-US" sz="1800" dirty="0">
                <a:solidFill>
                  <a:srgbClr val="000000"/>
                </a:solidFill>
                <a:latin typeface="NimbusRomNo9L-Regu"/>
              </a:rPr>
              <a:t>or last-in-first-out queue (also known as </a:t>
            </a:r>
            <a:r>
              <a:rPr lang="en-US" sz="1800" dirty="0">
                <a:solidFill>
                  <a:srgbClr val="000000"/>
                </a:solidFill>
                <a:highlight>
                  <a:srgbClr val="00FF00"/>
                </a:highlight>
                <a:latin typeface="NimbusRomNo9L-Regu"/>
              </a:rPr>
              <a:t>a </a:t>
            </a:r>
            <a:r>
              <a:rPr lang="en-US" sz="1800" dirty="0">
                <a:solidFill>
                  <a:srgbClr val="000000"/>
                </a:solidFill>
                <a:highlight>
                  <a:srgbClr val="00FF00"/>
                </a:highlight>
                <a:latin typeface="NimbusRomNo9L-Medi"/>
              </a:rPr>
              <a:t>stack</a:t>
            </a:r>
            <a:r>
              <a:rPr lang="en-US" sz="1800" dirty="0">
                <a:solidFill>
                  <a:srgbClr val="000000"/>
                </a:solidFill>
                <a:latin typeface="NimbusRomNo9L-Regu"/>
              </a:rPr>
              <a:t>) pops first the most Stack recently added node; we shall see it is used in depth-first search.</a:t>
            </a:r>
          </a:p>
          <a:p>
            <a:r>
              <a:rPr lang="en-US" sz="2400" dirty="0">
                <a:latin typeface="NimbusRomNo9L-Regu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NimbusRomNo9L-Regu"/>
              </a:rPr>
              <a:t>reached states </a:t>
            </a:r>
            <a:r>
              <a:rPr lang="en-US" sz="2400" dirty="0">
                <a:latin typeface="NimbusRomNo9L-Regu"/>
              </a:rPr>
              <a:t>can be stored as a lookup table (</a:t>
            </a:r>
            <a:r>
              <a:rPr lang="en-US" sz="2400" dirty="0">
                <a:highlight>
                  <a:srgbClr val="FFFF00"/>
                </a:highlight>
                <a:latin typeface="NimbusRomNo9L-Regu"/>
              </a:rPr>
              <a:t>e.g. a hash table</a:t>
            </a:r>
            <a:r>
              <a:rPr lang="en-US" sz="2400" dirty="0">
                <a:latin typeface="NimbusRomNo9L-Regu"/>
              </a:rPr>
              <a:t>) where each key is a state and each value is the node for that state.</a:t>
            </a:r>
            <a:endParaRPr lang="en-US" sz="2400" dirty="0">
              <a:solidFill>
                <a:srgbClr val="000000"/>
              </a:solidFill>
              <a:latin typeface="NimbusRomNo9L-Regu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78569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230C2-5B4B-3746-B9B7-1C343EB1C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Uninformed Search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E8E4-0D10-634B-AA67-7FCE8B286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Uninformed</a:t>
            </a:r>
            <a:r>
              <a:rPr lang="en-US" dirty="0"/>
              <a:t> strategies use only the information available in the problem definition </a:t>
            </a:r>
          </a:p>
          <a:p>
            <a:r>
              <a:rPr lang="en-US" dirty="0"/>
              <a:t>Breadth-first search </a:t>
            </a:r>
          </a:p>
          <a:p>
            <a:r>
              <a:rPr lang="en-US" dirty="0"/>
              <a:t>Depth-first search </a:t>
            </a:r>
          </a:p>
          <a:p>
            <a:r>
              <a:rPr lang="en-US" dirty="0"/>
              <a:t>Uniform-cost search </a:t>
            </a:r>
          </a:p>
          <a:p>
            <a:r>
              <a:rPr lang="en-US" dirty="0"/>
              <a:t>Depth-limited search </a:t>
            </a:r>
          </a:p>
          <a:p>
            <a:r>
              <a:rPr lang="en-US" dirty="0"/>
              <a:t>Iterative deepening search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B74DF-AC26-134C-9DFA-7F03E8F3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65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Tree Search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4491037" y="1355725"/>
            <a:ext cx="3205163" cy="1768475"/>
            <a:chOff x="816" y="1056"/>
            <a:chExt cx="4176" cy="2304"/>
          </a:xfrm>
        </p:grpSpPr>
        <p:grpSp>
          <p:nvGrpSpPr>
            <p:cNvPr id="16389" name="Group 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6391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6392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6393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6394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6395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6396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6397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6398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6399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6400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6401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6402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6403" name="AutoShape 18"/>
              <p:cNvCxnSpPr>
                <a:cxnSpLocks noChangeShapeType="1"/>
                <a:stCxn id="16391" idx="5"/>
                <a:endCxn id="16395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4" name="AutoShape 19"/>
              <p:cNvCxnSpPr>
                <a:cxnSpLocks noChangeShapeType="1"/>
                <a:stCxn id="16395" idx="5"/>
                <a:endCxn id="16396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5" name="AutoShape 20"/>
              <p:cNvCxnSpPr>
                <a:cxnSpLocks noChangeShapeType="1"/>
                <a:stCxn id="16399" idx="3"/>
                <a:endCxn id="16396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6" name="AutoShape 21"/>
              <p:cNvCxnSpPr>
                <a:cxnSpLocks noChangeShapeType="1"/>
                <a:stCxn id="16399" idx="2"/>
                <a:endCxn id="16395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7" name="AutoShape 22"/>
              <p:cNvCxnSpPr>
                <a:cxnSpLocks noChangeShapeType="1"/>
                <a:stCxn id="16398" idx="4"/>
                <a:endCxn id="16399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8" name="AutoShape 23"/>
              <p:cNvCxnSpPr>
                <a:cxnSpLocks noChangeShapeType="1"/>
                <a:stCxn id="16398" idx="5"/>
                <a:endCxn id="16402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9" name="AutoShape 24"/>
              <p:cNvCxnSpPr>
                <a:cxnSpLocks noChangeShapeType="1"/>
                <a:stCxn id="16402" idx="0"/>
                <a:endCxn id="16401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0" name="AutoShape 25"/>
              <p:cNvCxnSpPr>
                <a:cxnSpLocks noChangeShapeType="1"/>
                <a:stCxn id="16401" idx="0"/>
                <a:endCxn id="16392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1" name="AutoShape 26"/>
              <p:cNvCxnSpPr>
                <a:cxnSpLocks noChangeShapeType="1"/>
                <a:stCxn id="16391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2" name="AutoShape 27"/>
              <p:cNvCxnSpPr>
                <a:cxnSpLocks noChangeShapeType="1"/>
                <a:stCxn id="16393" idx="1"/>
                <a:endCxn id="16394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3" name="AutoShape 28"/>
              <p:cNvCxnSpPr>
                <a:cxnSpLocks noChangeShapeType="1"/>
                <a:endCxn id="16400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4" name="AutoShape 29"/>
              <p:cNvCxnSpPr>
                <a:cxnSpLocks noChangeShapeType="1"/>
                <a:stCxn id="16397" idx="2"/>
                <a:endCxn id="16400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5" name="AutoShape 30"/>
              <p:cNvCxnSpPr>
                <a:cxnSpLocks noChangeShapeType="1"/>
                <a:stCxn id="16393" idx="7"/>
                <a:endCxn id="16397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6" name="AutoShape 31"/>
              <p:cNvCxnSpPr>
                <a:cxnSpLocks noChangeShapeType="1"/>
                <a:stCxn id="16393" idx="6"/>
                <a:endCxn id="16398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7" name="AutoShape 32"/>
              <p:cNvCxnSpPr>
                <a:cxnSpLocks noChangeShapeType="1"/>
                <a:stCxn id="16401" idx="1"/>
                <a:endCxn id="16397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8" name="AutoShape 33"/>
              <p:cNvCxnSpPr>
                <a:cxnSpLocks noChangeShapeType="1"/>
                <a:stCxn id="16391" idx="6"/>
                <a:endCxn id="16398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6390" name="AutoShape 34"/>
            <p:cNvCxnSpPr>
              <a:cxnSpLocks noChangeShapeType="1"/>
              <a:stCxn id="16396" idx="6"/>
              <a:endCxn id="16402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3"/>
            <a:ext cx="3586480" cy="472916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When all actions have </a:t>
            </a:r>
            <a:r>
              <a:rPr lang="en-US" dirty="0">
                <a:highlight>
                  <a:srgbClr val="00FF00"/>
                </a:highlight>
              </a:rPr>
              <a:t>the same cost</a:t>
            </a:r>
            <a:r>
              <a:rPr lang="en-US" dirty="0"/>
              <a:t>, an appropriate strategy is </a:t>
            </a:r>
            <a:r>
              <a:rPr lang="en-US" dirty="0">
                <a:highlight>
                  <a:srgbClr val="00FF00"/>
                </a:highlight>
              </a:rPr>
              <a:t>breadth-first </a:t>
            </a:r>
            <a:r>
              <a:rPr lang="en-US" dirty="0"/>
              <a:t>search, </a:t>
            </a:r>
          </a:p>
          <a:p>
            <a:r>
              <a:rPr lang="en-US" dirty="0"/>
              <a:t>in which the root node is expanded first, then </a:t>
            </a:r>
            <a:r>
              <a:rPr lang="en-US" dirty="0">
                <a:solidFill>
                  <a:srgbClr val="FF0000"/>
                </a:solidFill>
              </a:rPr>
              <a:t>all the successors of the root node are expanded next</a:t>
            </a:r>
            <a:r>
              <a:rPr lang="en-US" dirty="0"/>
              <a:t>, then their successors, and so on.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1000" y="609600"/>
            <a:ext cx="7802880" cy="5852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05830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19101-EB1C-42D8-927E-54F4287CC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 on a simple binary tree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1936C6-FAF7-4611-9434-CDB00D919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02" y="2057400"/>
            <a:ext cx="11702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23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Search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219447" y="3498853"/>
            <a:ext cx="5486400" cy="3355591"/>
            <a:chOff x="48" y="2332"/>
            <a:chExt cx="3456" cy="2406"/>
          </a:xfrm>
        </p:grpSpPr>
        <p:sp>
          <p:nvSpPr>
            <p:cNvPr id="20539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0540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1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0542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0543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0544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5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0546" name="AutoShape 11"/>
            <p:cNvCxnSpPr>
              <a:cxnSpLocks noChangeShapeType="1"/>
              <a:stCxn id="20542" idx="2"/>
              <a:endCxn id="2054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7" name="AutoShape 12"/>
            <p:cNvCxnSpPr>
              <a:cxnSpLocks noChangeShapeType="1"/>
              <a:stCxn id="20542" idx="2"/>
              <a:endCxn id="2054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8" name="AutoShape 13"/>
            <p:cNvCxnSpPr>
              <a:cxnSpLocks noChangeShapeType="1"/>
              <a:stCxn id="20541" idx="2"/>
              <a:endCxn id="2054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9" name="AutoShape 14"/>
            <p:cNvCxnSpPr>
              <a:cxnSpLocks noChangeShapeType="1"/>
              <a:stCxn id="20545" idx="2"/>
              <a:endCxn id="2054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0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0577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78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79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80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81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82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3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4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85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0586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87" name="AutoShape 26"/>
              <p:cNvCxnSpPr>
                <a:cxnSpLocks noChangeShapeType="1"/>
                <a:stCxn id="20577" idx="2"/>
                <a:endCxn id="2057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8" name="AutoShape 27"/>
              <p:cNvCxnSpPr>
                <a:cxnSpLocks noChangeShapeType="1"/>
                <a:stCxn id="20577" idx="2"/>
                <a:endCxn id="2058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9" name="AutoShape 28"/>
              <p:cNvCxnSpPr>
                <a:cxnSpLocks noChangeShapeType="1"/>
                <a:stCxn id="20579" idx="2"/>
                <a:endCxn id="2057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0" name="AutoShape 29"/>
              <p:cNvCxnSpPr>
                <a:cxnSpLocks noChangeShapeType="1"/>
                <a:stCxn id="20579" idx="2"/>
                <a:endCxn id="2058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1" name="AutoShape 30"/>
              <p:cNvCxnSpPr>
                <a:cxnSpLocks noChangeShapeType="1"/>
                <a:stCxn id="20581" idx="2"/>
                <a:endCxn id="2058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2" name="AutoShape 31"/>
              <p:cNvCxnSpPr>
                <a:cxnSpLocks noChangeShapeType="1"/>
                <a:stCxn id="20578" idx="2"/>
                <a:endCxn id="2058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3" name="AutoShape 32"/>
              <p:cNvCxnSpPr>
                <a:cxnSpLocks noChangeShapeType="1"/>
                <a:stCxn id="20580" idx="2"/>
                <a:endCxn id="2058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4" name="AutoShape 33"/>
              <p:cNvCxnSpPr>
                <a:cxnSpLocks noChangeShapeType="1"/>
                <a:stCxn id="20580" idx="2"/>
                <a:endCxn id="2058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5" name="AutoShape 34"/>
              <p:cNvCxnSpPr>
                <a:cxnSpLocks noChangeShapeType="1"/>
                <a:stCxn id="20584" idx="2"/>
                <a:endCxn id="2058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0551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0552" name="AutoShape 36"/>
            <p:cNvCxnSpPr>
              <a:cxnSpLocks noChangeShapeType="1"/>
              <a:stCxn id="20543" idx="2"/>
              <a:endCxn id="2055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3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0558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59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60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61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62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63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4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5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66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/>
                  <a:t>G</a:t>
                </a:r>
              </a:p>
            </p:txBody>
          </p:sp>
          <p:sp>
            <p:nvSpPr>
              <p:cNvPr id="20567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68" name="AutoShape 48"/>
              <p:cNvCxnSpPr>
                <a:cxnSpLocks noChangeShapeType="1"/>
                <a:stCxn id="20558" idx="2"/>
                <a:endCxn id="2056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69" name="AutoShape 49"/>
              <p:cNvCxnSpPr>
                <a:cxnSpLocks noChangeShapeType="1"/>
                <a:stCxn id="20558" idx="2"/>
                <a:endCxn id="2056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0" name="AutoShape 50"/>
              <p:cNvCxnSpPr>
                <a:cxnSpLocks noChangeShapeType="1"/>
                <a:stCxn id="20560" idx="2"/>
                <a:endCxn id="2055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1" name="AutoShape 51"/>
              <p:cNvCxnSpPr>
                <a:cxnSpLocks noChangeShapeType="1"/>
                <a:stCxn id="20560" idx="2"/>
                <a:endCxn id="2056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2" name="AutoShape 52"/>
              <p:cNvCxnSpPr>
                <a:cxnSpLocks noChangeShapeType="1"/>
                <a:stCxn id="20562" idx="2"/>
                <a:endCxn id="2056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3" name="AutoShape 53"/>
              <p:cNvCxnSpPr>
                <a:cxnSpLocks noChangeShapeType="1"/>
                <a:stCxn id="20559" idx="2"/>
                <a:endCxn id="2056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4" name="AutoShape 54"/>
              <p:cNvCxnSpPr>
                <a:cxnSpLocks noChangeShapeType="1"/>
                <a:stCxn id="20561" idx="2"/>
                <a:endCxn id="2056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5" name="AutoShape 55"/>
              <p:cNvCxnSpPr>
                <a:cxnSpLocks noChangeShapeType="1"/>
                <a:stCxn id="20561" idx="2"/>
                <a:endCxn id="2056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6" name="AutoShape 56"/>
              <p:cNvCxnSpPr>
                <a:cxnSpLocks noChangeShapeType="1"/>
                <a:stCxn id="20565" idx="2"/>
                <a:endCxn id="2056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0554" name="AutoShape 57"/>
            <p:cNvCxnSpPr>
              <a:cxnSpLocks noChangeShapeType="1"/>
              <a:stCxn id="20542" idx="2"/>
              <a:endCxn id="2055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5" name="AutoShape 58"/>
            <p:cNvCxnSpPr>
              <a:cxnSpLocks noChangeShapeType="1"/>
              <a:stCxn id="20539" idx="2"/>
              <a:endCxn id="2054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6" name="AutoShape 59"/>
            <p:cNvCxnSpPr>
              <a:cxnSpLocks noChangeShapeType="1"/>
              <a:stCxn id="20539" idx="2"/>
              <a:endCxn id="2057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7" name="AutoShape 60"/>
            <p:cNvCxnSpPr>
              <a:cxnSpLocks noChangeShapeType="1"/>
              <a:stCxn id="20539" idx="2"/>
              <a:endCxn id="2054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0484" name="Group 61"/>
          <p:cNvGrpSpPr>
            <a:grpSpLocks/>
          </p:cNvGrpSpPr>
          <p:nvPr/>
        </p:nvGrpSpPr>
        <p:grpSpPr bwMode="auto">
          <a:xfrm>
            <a:off x="4589461" y="1358902"/>
            <a:ext cx="3030539" cy="1765300"/>
            <a:chOff x="624" y="1134"/>
            <a:chExt cx="4368" cy="2544"/>
          </a:xfrm>
        </p:grpSpPr>
        <p:sp>
          <p:nvSpPr>
            <p:cNvPr id="20511" name="AutoShape 62"/>
            <p:cNvSpPr>
              <a:spLocks noChangeArrowheads="1"/>
            </p:cNvSpPr>
            <p:nvPr/>
          </p:nvSpPr>
          <p:spPr bwMode="auto">
            <a:xfrm>
              <a:off x="624" y="262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/>
                <a:t>S</a:t>
              </a:r>
            </a:p>
          </p:txBody>
        </p:sp>
        <p:sp>
          <p:nvSpPr>
            <p:cNvPr id="20512" name="AutoShape 63"/>
            <p:cNvSpPr>
              <a:spLocks noChangeArrowheads="1"/>
            </p:cNvSpPr>
            <p:nvPr/>
          </p:nvSpPr>
          <p:spPr bwMode="auto">
            <a:xfrm>
              <a:off x="4560" y="1134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20513" name="AutoShape 64"/>
            <p:cNvSpPr>
              <a:spLocks noChangeArrowheads="1"/>
            </p:cNvSpPr>
            <p:nvPr/>
          </p:nvSpPr>
          <p:spPr bwMode="auto">
            <a:xfrm>
              <a:off x="1878" y="2231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20514" name="AutoShape 65"/>
            <p:cNvSpPr>
              <a:spLocks noChangeArrowheads="1"/>
            </p:cNvSpPr>
            <p:nvPr/>
          </p:nvSpPr>
          <p:spPr bwMode="auto">
            <a:xfrm>
              <a:off x="970" y="1573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0515" name="AutoShape 66"/>
            <p:cNvSpPr>
              <a:spLocks noChangeArrowheads="1"/>
            </p:cNvSpPr>
            <p:nvPr/>
          </p:nvSpPr>
          <p:spPr bwMode="auto">
            <a:xfrm>
              <a:off x="1402" y="310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20516" name="AutoShape 67"/>
            <p:cNvSpPr>
              <a:spLocks noChangeArrowheads="1"/>
            </p:cNvSpPr>
            <p:nvPr/>
          </p:nvSpPr>
          <p:spPr bwMode="auto">
            <a:xfrm>
              <a:off x="2440" y="3239"/>
              <a:ext cx="433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20517" name="AutoShape 68"/>
            <p:cNvSpPr>
              <a:spLocks noChangeArrowheads="1"/>
            </p:cNvSpPr>
            <p:nvPr/>
          </p:nvSpPr>
          <p:spPr bwMode="auto">
            <a:xfrm>
              <a:off x="2916" y="1529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20518" name="AutoShape 69"/>
            <p:cNvSpPr>
              <a:spLocks noChangeArrowheads="1"/>
            </p:cNvSpPr>
            <p:nvPr/>
          </p:nvSpPr>
          <p:spPr bwMode="auto">
            <a:xfrm>
              <a:off x="3522" y="205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20519" name="AutoShape 70"/>
            <p:cNvSpPr>
              <a:spLocks noChangeArrowheads="1"/>
            </p:cNvSpPr>
            <p:nvPr/>
          </p:nvSpPr>
          <p:spPr bwMode="auto">
            <a:xfrm>
              <a:off x="3176" y="2669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/>
                <a:t>h</a:t>
              </a:r>
            </a:p>
          </p:txBody>
        </p:sp>
        <p:sp>
          <p:nvSpPr>
            <p:cNvPr id="20520" name="AutoShape 71"/>
            <p:cNvSpPr>
              <a:spLocks noChangeArrowheads="1"/>
            </p:cNvSpPr>
            <p:nvPr/>
          </p:nvSpPr>
          <p:spPr bwMode="auto">
            <a:xfrm>
              <a:off x="1748" y="117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521" name="AutoShape 72"/>
            <p:cNvSpPr>
              <a:spLocks noChangeArrowheads="1"/>
            </p:cNvSpPr>
            <p:nvPr/>
          </p:nvSpPr>
          <p:spPr bwMode="auto">
            <a:xfrm>
              <a:off x="4430" y="2318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20522" name="AutoShape 73"/>
            <p:cNvSpPr>
              <a:spLocks noChangeArrowheads="1"/>
            </p:cNvSpPr>
            <p:nvPr/>
          </p:nvSpPr>
          <p:spPr bwMode="auto">
            <a:xfrm>
              <a:off x="4257" y="3108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20523" name="AutoShape 74"/>
            <p:cNvCxnSpPr>
              <a:cxnSpLocks noChangeShapeType="1"/>
              <a:stCxn id="20511" idx="5"/>
              <a:endCxn id="20515" idx="2"/>
            </p:cNvCxnSpPr>
            <p:nvPr/>
          </p:nvCxnSpPr>
          <p:spPr bwMode="auto">
            <a:xfrm>
              <a:off x="993" y="3012"/>
              <a:ext cx="397" cy="3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4" name="AutoShape 75"/>
            <p:cNvCxnSpPr>
              <a:cxnSpLocks noChangeShapeType="1"/>
              <a:stCxn id="20515" idx="5"/>
              <a:endCxn id="20516" idx="2"/>
            </p:cNvCxnSpPr>
            <p:nvPr/>
          </p:nvCxnSpPr>
          <p:spPr bwMode="auto">
            <a:xfrm flipV="1">
              <a:off x="1772" y="3459"/>
              <a:ext cx="656" cy="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5" name="AutoShape 76"/>
            <p:cNvCxnSpPr>
              <a:cxnSpLocks noChangeShapeType="1"/>
              <a:stCxn id="20519" idx="3"/>
              <a:endCxn id="20516" idx="7"/>
            </p:cNvCxnSpPr>
            <p:nvPr/>
          </p:nvCxnSpPr>
          <p:spPr bwMode="auto">
            <a:xfrm flipH="1">
              <a:off x="2810" y="3056"/>
              <a:ext cx="429" cy="2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6" name="AutoShape 77"/>
            <p:cNvCxnSpPr>
              <a:cxnSpLocks noChangeShapeType="1"/>
              <a:stCxn id="20519" idx="2"/>
              <a:endCxn id="20515" idx="6"/>
            </p:cNvCxnSpPr>
            <p:nvPr/>
          </p:nvCxnSpPr>
          <p:spPr bwMode="auto">
            <a:xfrm flipH="1">
              <a:off x="1847" y="2889"/>
              <a:ext cx="1317" cy="4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7" name="AutoShape 78"/>
            <p:cNvCxnSpPr>
              <a:cxnSpLocks noChangeShapeType="1"/>
              <a:stCxn id="20518" idx="4"/>
              <a:endCxn id="20519" idx="7"/>
            </p:cNvCxnSpPr>
            <p:nvPr/>
          </p:nvCxnSpPr>
          <p:spPr bwMode="auto">
            <a:xfrm flipH="1">
              <a:off x="3545" y="2506"/>
              <a:ext cx="193" cy="2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8" name="AutoShape 79"/>
            <p:cNvCxnSpPr>
              <a:cxnSpLocks noChangeShapeType="1"/>
              <a:stCxn id="20518" idx="5"/>
              <a:endCxn id="20522" idx="1"/>
            </p:cNvCxnSpPr>
            <p:nvPr/>
          </p:nvCxnSpPr>
          <p:spPr bwMode="auto">
            <a:xfrm>
              <a:off x="3891" y="2442"/>
              <a:ext cx="429" cy="7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9" name="AutoShape 80"/>
            <p:cNvCxnSpPr>
              <a:cxnSpLocks noChangeShapeType="1"/>
              <a:stCxn id="20522" idx="0"/>
              <a:endCxn id="20521" idx="4"/>
            </p:cNvCxnSpPr>
            <p:nvPr/>
          </p:nvCxnSpPr>
          <p:spPr bwMode="auto">
            <a:xfrm flipV="1">
              <a:off x="4473" y="2769"/>
              <a:ext cx="173" cy="32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0" name="AutoShape 81"/>
            <p:cNvCxnSpPr>
              <a:cxnSpLocks noChangeShapeType="1"/>
              <a:stCxn id="20521" idx="0"/>
              <a:endCxn id="20512" idx="4"/>
            </p:cNvCxnSpPr>
            <p:nvPr/>
          </p:nvCxnSpPr>
          <p:spPr bwMode="auto">
            <a:xfrm flipV="1">
              <a:off x="4646" y="1585"/>
              <a:ext cx="130" cy="7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1" name="AutoShape 82"/>
            <p:cNvCxnSpPr>
              <a:cxnSpLocks noChangeShapeType="1"/>
              <a:stCxn id="20511" idx="7"/>
            </p:cNvCxnSpPr>
            <p:nvPr/>
          </p:nvCxnSpPr>
          <p:spPr bwMode="auto">
            <a:xfrm flipV="1">
              <a:off x="993" y="2438"/>
              <a:ext cx="885" cy="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2" name="AutoShape 83"/>
            <p:cNvCxnSpPr>
              <a:cxnSpLocks noChangeShapeType="1"/>
              <a:stCxn id="20513" idx="1"/>
              <a:endCxn id="20514" idx="5"/>
            </p:cNvCxnSpPr>
            <p:nvPr/>
          </p:nvCxnSpPr>
          <p:spPr bwMode="auto">
            <a:xfrm flipH="1" flipV="1">
              <a:off x="1339" y="1959"/>
              <a:ext cx="602" cy="3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3" name="AutoShape 84"/>
            <p:cNvCxnSpPr>
              <a:cxnSpLocks noChangeShapeType="1"/>
              <a:endCxn id="20520" idx="2"/>
            </p:cNvCxnSpPr>
            <p:nvPr/>
          </p:nvCxnSpPr>
          <p:spPr bwMode="auto">
            <a:xfrm flipV="1">
              <a:off x="1347" y="1397"/>
              <a:ext cx="389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4" name="AutoShape 85"/>
            <p:cNvCxnSpPr>
              <a:cxnSpLocks noChangeShapeType="1"/>
              <a:stCxn id="20517" idx="2"/>
              <a:endCxn id="20520" idx="6"/>
            </p:cNvCxnSpPr>
            <p:nvPr/>
          </p:nvCxnSpPr>
          <p:spPr bwMode="auto">
            <a:xfrm flipH="1" flipV="1">
              <a:off x="2193" y="1397"/>
              <a:ext cx="711" cy="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5" name="AutoShape 86"/>
            <p:cNvCxnSpPr>
              <a:cxnSpLocks noChangeShapeType="1"/>
              <a:stCxn id="20513" idx="7"/>
              <a:endCxn id="20517" idx="3"/>
            </p:cNvCxnSpPr>
            <p:nvPr/>
          </p:nvCxnSpPr>
          <p:spPr bwMode="auto">
            <a:xfrm flipV="1">
              <a:off x="2248" y="1915"/>
              <a:ext cx="731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6" name="AutoShape 87"/>
            <p:cNvCxnSpPr>
              <a:cxnSpLocks noChangeShapeType="1"/>
              <a:stCxn id="20513" idx="6"/>
              <a:endCxn id="20518" idx="2"/>
            </p:cNvCxnSpPr>
            <p:nvPr/>
          </p:nvCxnSpPr>
          <p:spPr bwMode="auto">
            <a:xfrm flipV="1">
              <a:off x="2323" y="2275"/>
              <a:ext cx="1187" cy="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7" name="AutoShape 88"/>
            <p:cNvCxnSpPr>
              <a:cxnSpLocks noChangeShapeType="1"/>
              <a:stCxn id="20521" idx="1"/>
              <a:endCxn id="20517" idx="6"/>
            </p:cNvCxnSpPr>
            <p:nvPr/>
          </p:nvCxnSpPr>
          <p:spPr bwMode="auto">
            <a:xfrm rot="5400000" flipH="1">
              <a:off x="3616" y="1493"/>
              <a:ext cx="622" cy="113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8" name="AutoShape 89"/>
            <p:cNvCxnSpPr>
              <a:cxnSpLocks noChangeShapeType="1"/>
              <a:stCxn id="20511" idx="6"/>
              <a:endCxn id="20518" idx="3"/>
            </p:cNvCxnSpPr>
            <p:nvPr/>
          </p:nvCxnSpPr>
          <p:spPr bwMode="auto">
            <a:xfrm flipV="1">
              <a:off x="1068" y="2442"/>
              <a:ext cx="2517" cy="403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1447802" y="3532194"/>
            <a:ext cx="7337425" cy="2325687"/>
            <a:chOff x="132" y="2225"/>
            <a:chExt cx="4622" cy="1465"/>
          </a:xfrm>
        </p:grpSpPr>
        <p:sp>
          <p:nvSpPr>
            <p:cNvPr id="20504" name="Rectangle 91"/>
            <p:cNvSpPr>
              <a:spLocks noChangeArrowheads="1"/>
            </p:cNvSpPr>
            <p:nvPr/>
          </p:nvSpPr>
          <p:spPr bwMode="auto">
            <a:xfrm>
              <a:off x="1142" y="2225"/>
              <a:ext cx="3611" cy="1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Rectangle 92"/>
            <p:cNvSpPr>
              <a:spLocks noChangeArrowheads="1"/>
            </p:cNvSpPr>
            <p:nvPr/>
          </p:nvSpPr>
          <p:spPr bwMode="auto">
            <a:xfrm>
              <a:off x="1138" y="2516"/>
              <a:ext cx="3611" cy="17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Rectangle 93"/>
            <p:cNvSpPr>
              <a:spLocks noChangeArrowheads="1"/>
            </p:cNvSpPr>
            <p:nvPr/>
          </p:nvSpPr>
          <p:spPr bwMode="auto">
            <a:xfrm>
              <a:off x="1143" y="2844"/>
              <a:ext cx="3611" cy="172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7" name="Rectangle 94"/>
            <p:cNvSpPr>
              <a:spLocks noChangeArrowheads="1"/>
            </p:cNvSpPr>
            <p:nvPr/>
          </p:nvSpPr>
          <p:spPr bwMode="auto">
            <a:xfrm>
              <a:off x="1139" y="3188"/>
              <a:ext cx="3607" cy="172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AutoShape 95"/>
            <p:cNvSpPr>
              <a:spLocks/>
            </p:cNvSpPr>
            <p:nvPr/>
          </p:nvSpPr>
          <p:spPr bwMode="auto">
            <a:xfrm>
              <a:off x="807" y="2236"/>
              <a:ext cx="178" cy="1450"/>
            </a:xfrm>
            <a:prstGeom prst="leftBrace">
              <a:avLst>
                <a:gd name="adj1" fmla="val 678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Text Box 96"/>
            <p:cNvSpPr txBox="1">
              <a:spLocks noChangeArrowheads="1"/>
            </p:cNvSpPr>
            <p:nvPr/>
          </p:nvSpPr>
          <p:spPr bwMode="auto">
            <a:xfrm>
              <a:off x="132" y="2693"/>
              <a:ext cx="602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Search</a:t>
              </a:r>
            </a:p>
            <a:p>
              <a:pPr algn="ctr">
                <a:spcBef>
                  <a:spcPct val="50000"/>
                </a:spcBef>
              </a:pPr>
              <a:r>
                <a:rPr lang="en-US"/>
                <a:t>Tiers</a:t>
              </a:r>
            </a:p>
          </p:txBody>
        </p:sp>
        <p:sp>
          <p:nvSpPr>
            <p:cNvPr id="20510" name="Rectangle 97"/>
            <p:cNvSpPr>
              <a:spLocks noChangeArrowheads="1"/>
            </p:cNvSpPr>
            <p:nvPr/>
          </p:nvSpPr>
          <p:spPr bwMode="auto">
            <a:xfrm>
              <a:off x="1143" y="3518"/>
              <a:ext cx="3607" cy="172"/>
            </a:xfrm>
            <a:prstGeom prst="rect">
              <a:avLst/>
            </a:prstGeom>
            <a:solidFill>
              <a:srgbClr val="CC00CC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8818" name="Oval 98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0487" name="Oval 99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0" name="Oval 100"/>
          <p:cNvSpPr>
            <a:spLocks noChangeArrowheads="1"/>
          </p:cNvSpPr>
          <p:nvPr/>
        </p:nvSpPr>
        <p:spPr bwMode="auto">
          <a:xfrm>
            <a:off x="3808411" y="40211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1" name="Oval 101"/>
          <p:cNvSpPr>
            <a:spLocks noChangeArrowheads="1"/>
          </p:cNvSpPr>
          <p:nvPr/>
        </p:nvSpPr>
        <p:spPr bwMode="auto">
          <a:xfrm>
            <a:off x="6629402" y="3976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2" name="Oval 102"/>
          <p:cNvSpPr>
            <a:spLocks noChangeArrowheads="1"/>
          </p:cNvSpPr>
          <p:nvPr/>
        </p:nvSpPr>
        <p:spPr bwMode="auto">
          <a:xfrm>
            <a:off x="8380411" y="39909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3" name="Oval 103"/>
          <p:cNvSpPr>
            <a:spLocks noChangeArrowheads="1"/>
          </p:cNvSpPr>
          <p:nvPr/>
        </p:nvSpPr>
        <p:spPr bwMode="auto">
          <a:xfrm>
            <a:off x="3278184" y="4521205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4" name="Oval 104"/>
          <p:cNvSpPr>
            <a:spLocks noChangeArrowheads="1"/>
          </p:cNvSpPr>
          <p:nvPr/>
        </p:nvSpPr>
        <p:spPr bwMode="auto">
          <a:xfrm>
            <a:off x="3952878" y="45132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5" name="Oval 105"/>
          <p:cNvSpPr>
            <a:spLocks noChangeArrowheads="1"/>
          </p:cNvSpPr>
          <p:nvPr/>
        </p:nvSpPr>
        <p:spPr bwMode="auto">
          <a:xfrm>
            <a:off x="4799011" y="451326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6" name="Oval 106"/>
          <p:cNvSpPr>
            <a:spLocks noChangeArrowheads="1"/>
          </p:cNvSpPr>
          <p:nvPr/>
        </p:nvSpPr>
        <p:spPr bwMode="auto">
          <a:xfrm>
            <a:off x="6243635" y="45053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7" name="Oval 107"/>
          <p:cNvSpPr>
            <a:spLocks noChangeArrowheads="1"/>
          </p:cNvSpPr>
          <p:nvPr/>
        </p:nvSpPr>
        <p:spPr bwMode="auto">
          <a:xfrm>
            <a:off x="6945311" y="45053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8" name="Oval 108"/>
          <p:cNvSpPr>
            <a:spLocks noChangeArrowheads="1"/>
          </p:cNvSpPr>
          <p:nvPr/>
        </p:nvSpPr>
        <p:spPr bwMode="auto">
          <a:xfrm>
            <a:off x="8378828" y="45053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9" name="Oval 109"/>
          <p:cNvSpPr>
            <a:spLocks noChangeArrowheads="1"/>
          </p:cNvSpPr>
          <p:nvPr/>
        </p:nvSpPr>
        <p:spPr bwMode="auto">
          <a:xfrm>
            <a:off x="3268660" y="50514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0" name="Oval 110"/>
          <p:cNvSpPr>
            <a:spLocks noChangeArrowheads="1"/>
          </p:cNvSpPr>
          <p:nvPr/>
        </p:nvSpPr>
        <p:spPr bwMode="auto">
          <a:xfrm>
            <a:off x="3808411" y="4019556"/>
            <a:ext cx="290512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1" name="Oval 111"/>
          <p:cNvSpPr>
            <a:spLocks noChangeArrowheads="1"/>
          </p:cNvSpPr>
          <p:nvPr/>
        </p:nvSpPr>
        <p:spPr bwMode="auto">
          <a:xfrm>
            <a:off x="6632578" y="3978281"/>
            <a:ext cx="290513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2" name="Oval 112"/>
          <p:cNvSpPr>
            <a:spLocks noChangeArrowheads="1"/>
          </p:cNvSpPr>
          <p:nvPr/>
        </p:nvSpPr>
        <p:spPr bwMode="auto">
          <a:xfrm>
            <a:off x="8382002" y="3995739"/>
            <a:ext cx="290513" cy="265112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3" name="Oval 113"/>
          <p:cNvSpPr>
            <a:spLocks noChangeArrowheads="1"/>
          </p:cNvSpPr>
          <p:nvPr/>
        </p:nvSpPr>
        <p:spPr bwMode="auto">
          <a:xfrm>
            <a:off x="3281360" y="4516439"/>
            <a:ext cx="290512" cy="265112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0502" name="Line 114"/>
          <p:cNvSpPr>
            <a:spLocks noChangeShapeType="1"/>
          </p:cNvSpPr>
          <p:nvPr/>
        </p:nvSpPr>
        <p:spPr bwMode="auto">
          <a:xfrm>
            <a:off x="2" y="3371851"/>
            <a:ext cx="12192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0503" name="Text Box 115"/>
          <p:cNvSpPr txBox="1">
            <a:spLocks noChangeArrowheads="1"/>
          </p:cNvSpPr>
          <p:nvPr/>
        </p:nvSpPr>
        <p:spPr bwMode="auto">
          <a:xfrm>
            <a:off x="376237" y="1371602"/>
            <a:ext cx="2366963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shallowest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Fringe is a FIFO queue</a:t>
            </a:r>
          </a:p>
        </p:txBody>
      </p:sp>
    </p:spTree>
    <p:extLst>
      <p:ext uri="{BB962C8B-B14F-4D97-AF65-F5344CB8AC3E}">
        <p14:creationId xmlns:p14="http://schemas.microsoft.com/office/powerpoint/2010/main" val="143678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18" grpId="0" animBg="1"/>
      <p:bldP spid="798820" grpId="0" animBg="1"/>
      <p:bldP spid="798821" grpId="0" animBg="1"/>
      <p:bldP spid="798822" grpId="0" animBg="1"/>
      <p:bldP spid="798823" grpId="0" animBg="1"/>
      <p:bldP spid="798824" grpId="0" animBg="1"/>
      <p:bldP spid="798825" grpId="0" animBg="1"/>
      <p:bldP spid="798826" grpId="0" animBg="1"/>
      <p:bldP spid="798827" grpId="0" animBg="1"/>
      <p:bldP spid="798828" grpId="0" animBg="1"/>
      <p:bldP spid="798829" grpId="0" animBg="1"/>
      <p:bldP spid="798830" grpId="0" animBg="1"/>
      <p:bldP spid="798831" grpId="0" animBg="1"/>
      <p:bldP spid="798832" grpId="0" animBg="1"/>
      <p:bldP spid="79883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4"/>
          <p:cNvSpPr>
            <a:spLocks/>
          </p:cNvSpPr>
          <p:nvPr/>
        </p:nvSpPr>
        <p:spPr bwMode="auto">
          <a:xfrm>
            <a:off x="8526461" y="2038351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02818" name="Freeform 2"/>
          <p:cNvSpPr>
            <a:spLocks/>
          </p:cNvSpPr>
          <p:nvPr/>
        </p:nvSpPr>
        <p:spPr bwMode="auto">
          <a:xfrm>
            <a:off x="7939088" y="2020890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5" name="Freeform 4"/>
          <p:cNvSpPr>
            <a:spLocks/>
          </p:cNvSpPr>
          <p:nvPr/>
        </p:nvSpPr>
        <p:spPr bwMode="auto">
          <a:xfrm>
            <a:off x="8077200" y="2038349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8305803" y="2038349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Search (BFS)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400" y="1397002"/>
            <a:ext cx="5689600" cy="5079997"/>
          </a:xfrm>
        </p:spPr>
        <p:txBody>
          <a:bodyPr/>
          <a:lstStyle/>
          <a:p>
            <a:r>
              <a:rPr lang="en-US" sz="2400" dirty="0"/>
              <a:t>What nodes does BFS expand?</a:t>
            </a:r>
          </a:p>
          <a:p>
            <a:pPr lvl="1"/>
            <a:r>
              <a:rPr lang="en-US" sz="2000" dirty="0"/>
              <a:t>Processes all nodes above shallowest solution</a:t>
            </a:r>
          </a:p>
          <a:p>
            <a:pPr lvl="1"/>
            <a:r>
              <a:rPr lang="en-US" sz="2000" dirty="0"/>
              <a:t>Let depth of shallowest solution be s</a:t>
            </a:r>
          </a:p>
          <a:p>
            <a:pPr lvl="1"/>
            <a:r>
              <a:rPr lang="en-US" sz="2000" dirty="0"/>
              <a:t>Search takes </a:t>
            </a:r>
            <a:r>
              <a:rPr lang="en-US" sz="2000" dirty="0">
                <a:solidFill>
                  <a:srgbClr val="FF0000"/>
                </a:solidFill>
              </a:rPr>
              <a:t>time</a:t>
            </a:r>
            <a:r>
              <a:rPr lang="en-US" sz="2000" dirty="0"/>
              <a:t> O(</a:t>
            </a:r>
            <a:r>
              <a:rPr lang="en-US" sz="2000" dirty="0" err="1"/>
              <a:t>b</a:t>
            </a:r>
            <a:r>
              <a:rPr lang="en-US" sz="2000" baseline="30000" dirty="0" err="1"/>
              <a:t>s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</a:t>
            </a:r>
            <a:r>
              <a:rPr lang="en-US" sz="2400" dirty="0">
                <a:solidFill>
                  <a:srgbClr val="FF0000"/>
                </a:solidFill>
              </a:rPr>
              <a:t>space</a:t>
            </a:r>
            <a:r>
              <a:rPr lang="en-US" sz="2400" dirty="0"/>
              <a:t> does the fringe take?</a:t>
            </a:r>
          </a:p>
          <a:p>
            <a:pPr lvl="1"/>
            <a:r>
              <a:rPr lang="en-US" sz="2000" dirty="0"/>
              <a:t>Has roughly the last tier, so O(b</a:t>
            </a:r>
            <a:r>
              <a:rPr lang="en-US" sz="2000" baseline="30000" dirty="0"/>
              <a:t>s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keeps every node in memory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</a:t>
            </a:r>
            <a:r>
              <a:rPr lang="en-US" sz="2400" dirty="0">
                <a:solidFill>
                  <a:srgbClr val="FF0000"/>
                </a:solidFill>
              </a:rPr>
              <a:t>complete</a:t>
            </a:r>
            <a:r>
              <a:rPr lang="en-US" sz="2400" dirty="0"/>
              <a:t>?</a:t>
            </a:r>
          </a:p>
          <a:p>
            <a:pPr lvl="1"/>
            <a:r>
              <a:rPr lang="en-US" sz="2000" dirty="0"/>
              <a:t>s must be finite if a solution exists, so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</a:t>
            </a:r>
            <a:r>
              <a:rPr lang="en-US" sz="2400" dirty="0">
                <a:solidFill>
                  <a:srgbClr val="FF0000"/>
                </a:solidFill>
              </a:rPr>
              <a:t>optimal</a:t>
            </a:r>
            <a:r>
              <a:rPr lang="en-US" sz="2400" dirty="0"/>
              <a:t>?</a:t>
            </a:r>
          </a:p>
          <a:p>
            <a:pPr lvl="1"/>
            <a:r>
              <a:rPr lang="en-US" sz="2000" dirty="0"/>
              <a:t>Only if costs are all 1 (more on costs later)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7346954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8701090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8469314" y="235743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89455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599491" y="2208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8582026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8983664" y="1960562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0410828" y="1812926"/>
            <a:ext cx="111918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 node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0412414" y="2166935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 nodes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10412414" y="2578097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2</a:t>
            </a:r>
            <a:r>
              <a:rPr lang="en-US"/>
              <a:t> nodes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10426702" y="4203699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m</a:t>
            </a:r>
            <a:r>
              <a:rPr lang="en-US"/>
              <a:t> nodes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8140701" y="447357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9193214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713787" y="3952876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6915149" y="1752602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5905503" y="2392362"/>
            <a:ext cx="126523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 tiers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10401302" y="3179762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b</a:t>
            </a:r>
            <a:r>
              <a:rPr lang="en-US" baseline="30000" dirty="0" err="1"/>
              <a:t>s</a:t>
            </a:r>
            <a:r>
              <a:rPr lang="en-US" dirty="0"/>
              <a:t> nodes</a:t>
            </a:r>
          </a:p>
        </p:txBody>
      </p:sp>
    </p:spTree>
    <p:extLst>
      <p:ext uri="{BB962C8B-B14F-4D97-AF65-F5344CB8AC3E}">
        <p14:creationId xmlns:p14="http://schemas.microsoft.com/office/powerpoint/2010/main" val="402576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802818" grpId="0" animBg="1"/>
      <p:bldP spid="35" grpId="0" animBg="1"/>
      <p:bldP spid="35" grpId="1" animBg="1"/>
      <p:bldP spid="37" grpId="0" animBg="1"/>
      <p:bldP spid="37" grpId="1" animBg="1"/>
      <p:bldP spid="24631" grpId="0" animBg="1"/>
      <p:bldP spid="24632" grpId="0"/>
      <p:bldP spid="2463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FA7A-2B40-4D38-97E5-B9C7DC6F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time and space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88DB2-F082-47A8-9D6B-C518A4F42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97" y="1219200"/>
            <a:ext cx="11289605" cy="56388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EB4C47A-CD7D-64A5-C889-B8778BE64B4B}"/>
              </a:ext>
            </a:extLst>
          </p:cNvPr>
          <p:cNvCxnSpPr>
            <a:cxnSpLocks/>
          </p:cNvCxnSpPr>
          <p:nvPr/>
        </p:nvCxnSpPr>
        <p:spPr>
          <a:xfrm flipV="1">
            <a:off x="5486400" y="6172200"/>
            <a:ext cx="228600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208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ED136-A4A5-4B51-9931-951F4EB92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Breadth-first</a:t>
            </a:r>
            <a:r>
              <a:rPr lang="tr-TR" dirty="0"/>
              <a:t> </a:t>
            </a:r>
            <a:r>
              <a:rPr lang="tr-TR" dirty="0" err="1"/>
              <a:t>search</a:t>
            </a:r>
            <a:r>
              <a:rPr lang="en-US" dirty="0"/>
              <a:t> algorithm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BD4322-35F2-466C-B01A-6DFE67646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524000"/>
            <a:ext cx="9906000" cy="44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230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4800" y="685800"/>
            <a:ext cx="7725665" cy="585216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8B34F2-252B-4BAF-93AB-723C85C5A3E7}"/>
              </a:ext>
            </a:extLst>
          </p:cNvPr>
          <p:cNvSpPr txBox="1"/>
          <p:nvPr/>
        </p:nvSpPr>
        <p:spPr>
          <a:xfrm>
            <a:off x="363825" y="2209800"/>
            <a:ext cx="36108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Depth-first search always </a:t>
            </a:r>
            <a:r>
              <a:rPr lang="en-US" dirty="0">
                <a:solidFill>
                  <a:srgbClr val="FF0000"/>
                </a:solidFill>
              </a:rPr>
              <a:t>expands the deepest node </a:t>
            </a:r>
            <a:r>
              <a:rPr lang="en-US" dirty="0"/>
              <a:t>in the frontier first.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61616"/>
                </a:solidFill>
                <a:effectLst/>
                <a:latin typeface="Soleil"/>
              </a:rPr>
              <a:t>The algorithm starts at the root (top) node of a tree and </a:t>
            </a:r>
            <a:r>
              <a:rPr lang="en-US" b="0" i="0" dirty="0">
                <a:solidFill>
                  <a:srgbClr val="FF0000"/>
                </a:solidFill>
                <a:effectLst/>
                <a:latin typeface="Soleil"/>
              </a:rPr>
              <a:t>goes as far as it can down a given branch </a:t>
            </a:r>
            <a:r>
              <a:rPr lang="en-US" b="0" i="0" dirty="0">
                <a:solidFill>
                  <a:srgbClr val="161616"/>
                </a:solidFill>
                <a:effectLst/>
                <a:latin typeface="Soleil"/>
              </a:rPr>
              <a:t>(path), then backtracks until it finds an unexplored path, and then explores it. 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29383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F91BC-E3E5-46DA-92CD-4E58790D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 on a binary tree</a:t>
            </a:r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4C456E-8F98-4AD7-A2D9-39A9463EB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95400"/>
            <a:ext cx="112776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986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Search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124200" y="3433765"/>
            <a:ext cx="5486400" cy="3355591"/>
            <a:chOff x="48" y="2332"/>
            <a:chExt cx="3456" cy="24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/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/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/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/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/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/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/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/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/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/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/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/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23" name="AutoShape 48"/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/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/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/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/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/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/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/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/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/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/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/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/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3835400" y="3738563"/>
            <a:ext cx="2489200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58" name="Line 62"/>
          <p:cNvSpPr>
            <a:spLocks noChangeShapeType="1"/>
          </p:cNvSpPr>
          <p:nvPr/>
        </p:nvSpPr>
        <p:spPr bwMode="auto">
          <a:xfrm flipH="1">
            <a:off x="3305176" y="4241801"/>
            <a:ext cx="557213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59" name="Line 63"/>
          <p:cNvSpPr>
            <a:spLocks noChangeShapeType="1"/>
          </p:cNvSpPr>
          <p:nvPr/>
        </p:nvSpPr>
        <p:spPr bwMode="auto">
          <a:xfrm>
            <a:off x="3835401" y="4232277"/>
            <a:ext cx="160339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0" name="Line 64"/>
          <p:cNvSpPr>
            <a:spLocks noChangeShapeType="1"/>
          </p:cNvSpPr>
          <p:nvPr/>
        </p:nvSpPr>
        <p:spPr bwMode="auto">
          <a:xfrm flipH="1">
            <a:off x="3309943" y="4725988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1" name="Line 65"/>
          <p:cNvSpPr>
            <a:spLocks noChangeShapeType="1"/>
          </p:cNvSpPr>
          <p:nvPr/>
        </p:nvSpPr>
        <p:spPr bwMode="auto">
          <a:xfrm flipH="1">
            <a:off x="4000506" y="4743451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3832225" y="4256089"/>
            <a:ext cx="995363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3" name="Line 67"/>
          <p:cNvSpPr>
            <a:spLocks noChangeShapeType="1"/>
          </p:cNvSpPr>
          <p:nvPr/>
        </p:nvSpPr>
        <p:spPr bwMode="auto">
          <a:xfrm flipH="1">
            <a:off x="4432306" y="4732339"/>
            <a:ext cx="398463" cy="203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4" name="Line 68"/>
          <p:cNvSpPr>
            <a:spLocks noChangeShapeType="1"/>
          </p:cNvSpPr>
          <p:nvPr/>
        </p:nvSpPr>
        <p:spPr bwMode="auto">
          <a:xfrm flipH="1">
            <a:off x="4233865" y="5253044"/>
            <a:ext cx="219075" cy="2111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5" name="Line 69"/>
          <p:cNvSpPr>
            <a:spLocks noChangeShapeType="1"/>
          </p:cNvSpPr>
          <p:nvPr/>
        </p:nvSpPr>
        <p:spPr bwMode="auto">
          <a:xfrm>
            <a:off x="4238630" y="5797551"/>
            <a:ext cx="3175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4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8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endParaRPr lang="en-US" sz="1200" dirty="0"/>
          </a:p>
        </p:txBody>
      </p:sp>
      <p:grpSp>
        <p:nvGrpSpPr>
          <p:cNvPr id="7" name="Group 102"/>
          <p:cNvGrpSpPr>
            <a:grpSpLocks/>
          </p:cNvGrpSpPr>
          <p:nvPr/>
        </p:nvGrpSpPr>
        <p:grpSpPr bwMode="auto">
          <a:xfrm>
            <a:off x="5333180" y="2835275"/>
            <a:ext cx="807272" cy="304800"/>
            <a:chOff x="1914" y="2963"/>
            <a:chExt cx="1052" cy="397"/>
          </a:xfrm>
        </p:grpSpPr>
        <p:sp>
          <p:nvSpPr>
            <p:cNvPr id="19562" name="AutoShape 103"/>
            <p:cNvSpPr>
              <a:spLocks noChangeArrowheads="1"/>
            </p:cNvSpPr>
            <p:nvPr/>
          </p:nvSpPr>
          <p:spPr bwMode="auto">
            <a:xfrm>
              <a:off x="2553" y="296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cxnSp>
          <p:nvCxnSpPr>
            <p:cNvPr id="19563" name="AutoShape 104"/>
            <p:cNvCxnSpPr>
              <a:cxnSpLocks noChangeShapeType="1"/>
              <a:stCxn id="19560" idx="5"/>
              <a:endCxn id="19562" idx="2"/>
            </p:cNvCxnSpPr>
            <p:nvPr/>
          </p:nvCxnSpPr>
          <p:spPr bwMode="auto">
            <a:xfrm flipV="1">
              <a:off x="1914" y="3162"/>
              <a:ext cx="639" cy="2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5062538" y="2591572"/>
            <a:ext cx="1299841" cy="456433"/>
            <a:chOff x="1560" y="2646"/>
            <a:chExt cx="1695" cy="595"/>
          </a:xfrm>
        </p:grpSpPr>
        <p:sp>
          <p:nvSpPr>
            <p:cNvPr id="19560" name="AutoShape 106"/>
            <p:cNvSpPr>
              <a:spLocks noChangeArrowheads="1"/>
            </p:cNvSpPr>
            <p:nvPr/>
          </p:nvSpPr>
          <p:spPr bwMode="auto">
            <a:xfrm>
              <a:off x="1560" y="284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cxnSp>
          <p:nvCxnSpPr>
            <p:cNvPr id="19561" name="AutoShape 107"/>
            <p:cNvCxnSpPr>
              <a:cxnSpLocks noChangeShapeType="1"/>
              <a:stCxn id="19558" idx="2"/>
              <a:endCxn id="19560" idx="6"/>
            </p:cNvCxnSpPr>
            <p:nvPr/>
          </p:nvCxnSpPr>
          <p:spPr bwMode="auto">
            <a:xfrm flipH="1">
              <a:off x="1974" y="2646"/>
              <a:ext cx="1281" cy="39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" name="Group 108"/>
          <p:cNvGrpSpPr>
            <a:grpSpLocks/>
          </p:cNvGrpSpPr>
          <p:nvPr/>
        </p:nvGrpSpPr>
        <p:grpSpPr bwMode="auto">
          <a:xfrm>
            <a:off x="6362702" y="2316463"/>
            <a:ext cx="412751" cy="428328"/>
            <a:chOff x="3255" y="2287"/>
            <a:chExt cx="538" cy="557"/>
          </a:xfrm>
        </p:grpSpPr>
        <p:sp>
          <p:nvSpPr>
            <p:cNvPr id="19558" name="AutoShape 109"/>
            <p:cNvSpPr>
              <a:spLocks noChangeArrowheads="1"/>
            </p:cNvSpPr>
            <p:nvPr/>
          </p:nvSpPr>
          <p:spPr bwMode="auto">
            <a:xfrm>
              <a:off x="3255" y="2446"/>
              <a:ext cx="414" cy="398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cxnSp>
          <p:nvCxnSpPr>
            <p:cNvPr id="19559" name="AutoShape 110"/>
            <p:cNvCxnSpPr>
              <a:cxnSpLocks noChangeShapeType="1"/>
              <a:stCxn id="19544" idx="4"/>
              <a:endCxn id="19558" idx="7"/>
            </p:cNvCxnSpPr>
            <p:nvPr/>
          </p:nvCxnSpPr>
          <p:spPr bwMode="auto">
            <a:xfrm flipH="1">
              <a:off x="3608" y="2287"/>
              <a:ext cx="185" cy="2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0" y="2195514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2" y="1371602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2" y="2133603"/>
            <a:ext cx="928424" cy="318758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745037" y="1676401"/>
            <a:ext cx="712789" cy="502091"/>
            <a:chOff x="1147" y="1453"/>
            <a:chExt cx="929" cy="655"/>
          </a:xfrm>
        </p:grpSpPr>
        <p:sp>
          <p:nvSpPr>
            <p:cNvPr id="19550" name="AutoShape 121"/>
            <p:cNvSpPr>
              <a:spLocks noChangeArrowheads="1"/>
            </p:cNvSpPr>
            <p:nvPr/>
          </p:nvSpPr>
          <p:spPr bwMode="auto">
            <a:xfrm>
              <a:off x="1147" y="145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cxnSp>
          <p:nvCxnSpPr>
            <p:cNvPr id="19551" name="AutoShape 122"/>
            <p:cNvCxnSpPr>
              <a:cxnSpLocks noChangeShapeType="1"/>
              <a:stCxn id="19568" idx="1"/>
              <a:endCxn id="19550" idx="5"/>
            </p:cNvCxnSpPr>
            <p:nvPr/>
          </p:nvCxnSpPr>
          <p:spPr bwMode="auto">
            <a:xfrm flipH="1" flipV="1">
              <a:off x="1500" y="1792"/>
              <a:ext cx="576" cy="31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4" name="Group 123"/>
          <p:cNvGrpSpPr>
            <a:grpSpLocks/>
          </p:cNvGrpSpPr>
          <p:nvPr/>
        </p:nvGrpSpPr>
        <p:grpSpPr bwMode="auto">
          <a:xfrm>
            <a:off x="5021262" y="1401763"/>
            <a:ext cx="611188" cy="319088"/>
            <a:chOff x="1507" y="1096"/>
            <a:chExt cx="797" cy="416"/>
          </a:xfrm>
        </p:grpSpPr>
        <p:sp>
          <p:nvSpPr>
            <p:cNvPr id="19548" name="AutoShape 124"/>
            <p:cNvSpPr>
              <a:spLocks noChangeArrowheads="1"/>
            </p:cNvSpPr>
            <p:nvPr/>
          </p:nvSpPr>
          <p:spPr bwMode="auto">
            <a:xfrm>
              <a:off x="1891" y="109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cxnSp>
          <p:nvCxnSpPr>
            <p:cNvPr id="19549" name="AutoShape 125"/>
            <p:cNvCxnSpPr>
              <a:cxnSpLocks noChangeShapeType="1"/>
              <a:endCxn id="19548" idx="2"/>
            </p:cNvCxnSpPr>
            <p:nvPr/>
          </p:nvCxnSpPr>
          <p:spPr bwMode="auto">
            <a:xfrm flipV="1">
              <a:off x="1507" y="1295"/>
              <a:ext cx="372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5" name="Group 126"/>
          <p:cNvGrpSpPr>
            <a:grpSpLocks/>
          </p:cNvGrpSpPr>
          <p:nvPr/>
        </p:nvGrpSpPr>
        <p:grpSpPr bwMode="auto">
          <a:xfrm>
            <a:off x="5682429" y="1646237"/>
            <a:ext cx="807272" cy="532259"/>
            <a:chOff x="2369" y="1414"/>
            <a:chExt cx="1052" cy="694"/>
          </a:xfrm>
        </p:grpSpPr>
        <p:sp>
          <p:nvSpPr>
            <p:cNvPr id="19546" name="AutoShape 127"/>
            <p:cNvSpPr>
              <a:spLocks noChangeArrowheads="1"/>
            </p:cNvSpPr>
            <p:nvPr/>
          </p:nvSpPr>
          <p:spPr bwMode="auto">
            <a:xfrm>
              <a:off x="3007" y="141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cxnSp>
          <p:nvCxnSpPr>
            <p:cNvPr id="19547" name="AutoShape 128"/>
            <p:cNvCxnSpPr>
              <a:cxnSpLocks noChangeShapeType="1"/>
              <a:stCxn id="19552" idx="7"/>
              <a:endCxn id="19546" idx="3"/>
            </p:cNvCxnSpPr>
            <p:nvPr/>
          </p:nvCxnSpPr>
          <p:spPr bwMode="auto">
            <a:xfrm flipV="1">
              <a:off x="2369" y="1753"/>
              <a:ext cx="698" cy="355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1" y="2011363"/>
            <a:ext cx="1204590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0" y="2744791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66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grpSp>
        <p:nvGrpSpPr>
          <p:cNvPr id="17" name="Group 134"/>
          <p:cNvGrpSpPr>
            <a:grpSpLocks/>
          </p:cNvGrpSpPr>
          <p:nvPr/>
        </p:nvGrpSpPr>
        <p:grpSpPr bwMode="auto">
          <a:xfrm>
            <a:off x="5316538" y="1408117"/>
            <a:ext cx="855337" cy="389758"/>
            <a:chOff x="1891" y="1104"/>
            <a:chExt cx="1116" cy="508"/>
          </a:xfrm>
        </p:grpSpPr>
        <p:cxnSp>
          <p:nvCxnSpPr>
            <p:cNvPr id="19542" name="AutoShape 135"/>
            <p:cNvCxnSpPr>
              <a:cxnSpLocks noChangeShapeType="1"/>
              <a:stCxn id="19546" idx="2"/>
              <a:endCxn id="19543" idx="6"/>
            </p:cNvCxnSpPr>
            <p:nvPr/>
          </p:nvCxnSpPr>
          <p:spPr bwMode="auto">
            <a:xfrm flipH="1" flipV="1">
              <a:off x="2304" y="1302"/>
              <a:ext cx="703" cy="31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3" name="AutoShape 136"/>
            <p:cNvSpPr>
              <a:spLocks noChangeArrowheads="1"/>
            </p:cNvSpPr>
            <p:nvPr/>
          </p:nvSpPr>
          <p:spPr bwMode="auto">
            <a:xfrm>
              <a:off x="1891" y="1104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6186488" y="1655767"/>
            <a:ext cx="1143767" cy="583895"/>
            <a:chOff x="3024" y="1427"/>
            <a:chExt cx="1492" cy="760"/>
          </a:xfrm>
        </p:grpSpPr>
        <p:cxnSp>
          <p:nvCxnSpPr>
            <p:cNvPr id="19540" name="AutoShape 138"/>
            <p:cNvCxnSpPr>
              <a:cxnSpLocks noChangeShapeType="1"/>
              <a:stCxn id="19556" idx="1"/>
              <a:endCxn id="19546" idx="6"/>
            </p:cNvCxnSpPr>
            <p:nvPr/>
          </p:nvCxnSpPr>
          <p:spPr bwMode="auto">
            <a:xfrm rot="16200000" flipV="1">
              <a:off x="3680" y="1352"/>
              <a:ext cx="575" cy="1096"/>
            </a:xfrm>
            <a:prstGeom prst="curvedConnector2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1" name="AutoShape 139"/>
            <p:cNvSpPr>
              <a:spLocks noChangeArrowheads="1"/>
            </p:cNvSpPr>
            <p:nvPr/>
          </p:nvSpPr>
          <p:spPr bwMode="auto">
            <a:xfrm>
              <a:off x="3024" y="1427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6140455" y="3478213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3729039" y="3971930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9" name="Oval 143"/>
          <p:cNvSpPr>
            <a:spLocks noChangeArrowheads="1"/>
          </p:cNvSpPr>
          <p:nvPr/>
        </p:nvSpPr>
        <p:spPr bwMode="auto">
          <a:xfrm>
            <a:off x="3165481" y="4451356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0" name="Oval 144"/>
          <p:cNvSpPr>
            <a:spLocks noChangeArrowheads="1"/>
          </p:cNvSpPr>
          <p:nvPr/>
        </p:nvSpPr>
        <p:spPr bwMode="auto">
          <a:xfrm>
            <a:off x="3865563" y="44513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4686305" y="44338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2" name="Oval 146"/>
          <p:cNvSpPr>
            <a:spLocks noChangeArrowheads="1"/>
          </p:cNvSpPr>
          <p:nvPr/>
        </p:nvSpPr>
        <p:spPr bwMode="auto">
          <a:xfrm>
            <a:off x="3163888" y="500698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3" name="Oval 147"/>
          <p:cNvSpPr>
            <a:spLocks noChangeArrowheads="1"/>
          </p:cNvSpPr>
          <p:nvPr/>
        </p:nvSpPr>
        <p:spPr bwMode="auto">
          <a:xfrm>
            <a:off x="3856039" y="49990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4" name="Oval 148"/>
          <p:cNvSpPr>
            <a:spLocks noChangeArrowheads="1"/>
          </p:cNvSpPr>
          <p:nvPr/>
        </p:nvSpPr>
        <p:spPr bwMode="auto">
          <a:xfrm>
            <a:off x="4325939" y="498158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5002213" y="49720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6" name="Oval 150"/>
          <p:cNvSpPr>
            <a:spLocks noChangeArrowheads="1"/>
          </p:cNvSpPr>
          <p:nvPr/>
        </p:nvSpPr>
        <p:spPr bwMode="auto">
          <a:xfrm>
            <a:off x="4087813" y="5510213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7" name="Oval 151"/>
          <p:cNvSpPr>
            <a:spLocks noChangeArrowheads="1"/>
          </p:cNvSpPr>
          <p:nvPr/>
        </p:nvSpPr>
        <p:spPr bwMode="auto">
          <a:xfrm>
            <a:off x="4532313" y="55181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8" name="Oval 152"/>
          <p:cNvSpPr>
            <a:spLocks noChangeArrowheads="1"/>
          </p:cNvSpPr>
          <p:nvPr/>
        </p:nvSpPr>
        <p:spPr bwMode="auto">
          <a:xfrm>
            <a:off x="4105281" y="601503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4992688" y="55197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0" name="Oval 154"/>
          <p:cNvSpPr>
            <a:spLocks noChangeArrowheads="1"/>
          </p:cNvSpPr>
          <p:nvPr/>
        </p:nvSpPr>
        <p:spPr bwMode="auto">
          <a:xfrm>
            <a:off x="4772030" y="6007105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5254630" y="60340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2" name="Oval 156"/>
          <p:cNvSpPr>
            <a:spLocks noChangeArrowheads="1"/>
          </p:cNvSpPr>
          <p:nvPr/>
        </p:nvSpPr>
        <p:spPr bwMode="auto">
          <a:xfrm>
            <a:off x="4787905" y="6477005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3" name="Line 157"/>
          <p:cNvSpPr>
            <a:spLocks noChangeShapeType="1"/>
          </p:cNvSpPr>
          <p:nvPr/>
        </p:nvSpPr>
        <p:spPr bwMode="auto">
          <a:xfrm flipH="1" flipV="1">
            <a:off x="4824413" y="4733930"/>
            <a:ext cx="30956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4" name="Line 158"/>
          <p:cNvSpPr>
            <a:spLocks noChangeShapeType="1"/>
          </p:cNvSpPr>
          <p:nvPr/>
        </p:nvSpPr>
        <p:spPr bwMode="auto">
          <a:xfrm flipH="1" flipV="1">
            <a:off x="4438653" y="5254630"/>
            <a:ext cx="258763" cy="21431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5" name="Line 159"/>
          <p:cNvSpPr>
            <a:spLocks noChangeShapeType="1"/>
          </p:cNvSpPr>
          <p:nvPr/>
        </p:nvSpPr>
        <p:spPr bwMode="auto">
          <a:xfrm flipH="1" flipV="1">
            <a:off x="5138743" y="5253040"/>
            <a:ext cx="3175" cy="2238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6" name="Line 160"/>
          <p:cNvSpPr>
            <a:spLocks noChangeShapeType="1"/>
          </p:cNvSpPr>
          <p:nvPr/>
        </p:nvSpPr>
        <p:spPr bwMode="auto">
          <a:xfrm flipH="1" flipV="1">
            <a:off x="5129213" y="5791201"/>
            <a:ext cx="258763" cy="19685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7" name="Line 161"/>
          <p:cNvSpPr>
            <a:spLocks noChangeShapeType="1"/>
          </p:cNvSpPr>
          <p:nvPr/>
        </p:nvSpPr>
        <p:spPr bwMode="auto">
          <a:xfrm flipV="1">
            <a:off x="4918076" y="5792788"/>
            <a:ext cx="212725" cy="16351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8" name="Line 162"/>
          <p:cNvSpPr>
            <a:spLocks noChangeShapeType="1"/>
          </p:cNvSpPr>
          <p:nvPr/>
        </p:nvSpPr>
        <p:spPr bwMode="auto">
          <a:xfrm flipV="1">
            <a:off x="4900618" y="6280154"/>
            <a:ext cx="7937" cy="1730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9508" name="Oval 163"/>
          <p:cNvSpPr>
            <a:spLocks noChangeArrowheads="1"/>
          </p:cNvSpPr>
          <p:nvPr/>
        </p:nvSpPr>
        <p:spPr bwMode="auto">
          <a:xfrm>
            <a:off x="6142037" y="3479805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0" name="Oval 164"/>
          <p:cNvSpPr>
            <a:spLocks noChangeArrowheads="1"/>
          </p:cNvSpPr>
          <p:nvPr/>
        </p:nvSpPr>
        <p:spPr bwMode="auto">
          <a:xfrm>
            <a:off x="3730630" y="397351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1" name="Oval 165"/>
          <p:cNvSpPr>
            <a:spLocks noChangeArrowheads="1"/>
          </p:cNvSpPr>
          <p:nvPr/>
        </p:nvSpPr>
        <p:spPr bwMode="auto">
          <a:xfrm>
            <a:off x="6524630" y="39068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2" name="Oval 166"/>
          <p:cNvSpPr>
            <a:spLocks noChangeArrowheads="1"/>
          </p:cNvSpPr>
          <p:nvPr/>
        </p:nvSpPr>
        <p:spPr bwMode="auto">
          <a:xfrm>
            <a:off x="8269288" y="392271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3" name="Oval 167"/>
          <p:cNvSpPr>
            <a:spLocks noChangeArrowheads="1"/>
          </p:cNvSpPr>
          <p:nvPr/>
        </p:nvSpPr>
        <p:spPr bwMode="auto">
          <a:xfrm>
            <a:off x="3167063" y="44529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4" name="Oval 168"/>
          <p:cNvSpPr>
            <a:spLocks noChangeArrowheads="1"/>
          </p:cNvSpPr>
          <p:nvPr/>
        </p:nvSpPr>
        <p:spPr bwMode="auto">
          <a:xfrm>
            <a:off x="3867156" y="44529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5" name="Oval 169"/>
          <p:cNvSpPr>
            <a:spLocks noChangeArrowheads="1"/>
          </p:cNvSpPr>
          <p:nvPr/>
        </p:nvSpPr>
        <p:spPr bwMode="auto">
          <a:xfrm>
            <a:off x="4687888" y="44354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6" name="Oval 170"/>
          <p:cNvSpPr>
            <a:spLocks noChangeArrowheads="1"/>
          </p:cNvSpPr>
          <p:nvPr/>
        </p:nvSpPr>
        <p:spPr bwMode="auto">
          <a:xfrm>
            <a:off x="3165481" y="50085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7" name="Oval 171"/>
          <p:cNvSpPr>
            <a:spLocks noChangeArrowheads="1"/>
          </p:cNvSpPr>
          <p:nvPr/>
        </p:nvSpPr>
        <p:spPr bwMode="auto">
          <a:xfrm>
            <a:off x="3857630" y="4992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8" name="Oval 172"/>
          <p:cNvSpPr>
            <a:spLocks noChangeArrowheads="1"/>
          </p:cNvSpPr>
          <p:nvPr/>
        </p:nvSpPr>
        <p:spPr bwMode="auto">
          <a:xfrm>
            <a:off x="4327530" y="49831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9" name="Oval 173"/>
          <p:cNvSpPr>
            <a:spLocks noChangeArrowheads="1"/>
          </p:cNvSpPr>
          <p:nvPr/>
        </p:nvSpPr>
        <p:spPr bwMode="auto">
          <a:xfrm>
            <a:off x="5003805" y="49736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0" name="Oval 174"/>
          <p:cNvSpPr>
            <a:spLocks noChangeArrowheads="1"/>
          </p:cNvSpPr>
          <p:nvPr/>
        </p:nvSpPr>
        <p:spPr bwMode="auto">
          <a:xfrm>
            <a:off x="4089405" y="5511805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1" name="Oval 175"/>
          <p:cNvSpPr>
            <a:spLocks noChangeArrowheads="1"/>
          </p:cNvSpPr>
          <p:nvPr/>
        </p:nvSpPr>
        <p:spPr bwMode="auto">
          <a:xfrm>
            <a:off x="4533905" y="55197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2" name="Oval 176"/>
          <p:cNvSpPr>
            <a:spLocks noChangeArrowheads="1"/>
          </p:cNvSpPr>
          <p:nvPr/>
        </p:nvSpPr>
        <p:spPr bwMode="auto">
          <a:xfrm>
            <a:off x="4114805" y="60166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3" name="Oval 177"/>
          <p:cNvSpPr>
            <a:spLocks noChangeArrowheads="1"/>
          </p:cNvSpPr>
          <p:nvPr/>
        </p:nvSpPr>
        <p:spPr bwMode="auto">
          <a:xfrm>
            <a:off x="4994281" y="55213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4" name="Oval 178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5" name="Oval 179"/>
          <p:cNvSpPr>
            <a:spLocks noChangeArrowheads="1"/>
          </p:cNvSpPr>
          <p:nvPr/>
        </p:nvSpPr>
        <p:spPr bwMode="auto">
          <a:xfrm>
            <a:off x="5256213" y="60356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6" name="Oval 180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7" name="Oval 181"/>
          <p:cNvSpPr>
            <a:spLocks noChangeArrowheads="1"/>
          </p:cNvSpPr>
          <p:nvPr/>
        </p:nvSpPr>
        <p:spPr bwMode="auto">
          <a:xfrm>
            <a:off x="3165481" y="5000630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8" name="Oval 182"/>
          <p:cNvSpPr>
            <a:spLocks noChangeArrowheads="1"/>
          </p:cNvSpPr>
          <p:nvPr/>
        </p:nvSpPr>
        <p:spPr bwMode="auto">
          <a:xfrm>
            <a:off x="3167063" y="4445005"/>
            <a:ext cx="290512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9" name="Oval 183"/>
          <p:cNvSpPr>
            <a:spLocks noChangeArrowheads="1"/>
          </p:cNvSpPr>
          <p:nvPr/>
        </p:nvSpPr>
        <p:spPr bwMode="auto">
          <a:xfrm>
            <a:off x="3857630" y="4992688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0" name="Oval 184"/>
          <p:cNvSpPr>
            <a:spLocks noChangeArrowheads="1"/>
          </p:cNvSpPr>
          <p:nvPr/>
        </p:nvSpPr>
        <p:spPr bwMode="auto">
          <a:xfrm>
            <a:off x="3867156" y="4445005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1" name="Oval 185"/>
          <p:cNvSpPr>
            <a:spLocks noChangeArrowheads="1"/>
          </p:cNvSpPr>
          <p:nvPr/>
        </p:nvSpPr>
        <p:spPr bwMode="auto">
          <a:xfrm>
            <a:off x="4089405" y="55038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2" name="Oval 186"/>
          <p:cNvSpPr>
            <a:spLocks noChangeArrowheads="1"/>
          </p:cNvSpPr>
          <p:nvPr/>
        </p:nvSpPr>
        <p:spPr bwMode="auto">
          <a:xfrm>
            <a:off x="410686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19" name="Group 187"/>
          <p:cNvGrpSpPr>
            <a:grpSpLocks/>
          </p:cNvGrpSpPr>
          <p:nvPr/>
        </p:nvGrpSpPr>
        <p:grpSpPr bwMode="auto">
          <a:xfrm>
            <a:off x="5821364" y="2698751"/>
            <a:ext cx="588963" cy="431800"/>
            <a:chOff x="2762" y="1745"/>
            <a:chExt cx="371" cy="272"/>
          </a:xfrm>
        </p:grpSpPr>
        <p:cxnSp>
          <p:nvCxnSpPr>
            <p:cNvPr id="19538" name="AutoShape 188"/>
            <p:cNvCxnSpPr>
              <a:cxnSpLocks noChangeShapeType="1"/>
            </p:cNvCxnSpPr>
            <p:nvPr/>
          </p:nvCxnSpPr>
          <p:spPr bwMode="auto">
            <a:xfrm flipH="1">
              <a:off x="2934" y="1745"/>
              <a:ext cx="199" cy="114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39" name="AutoShape 189"/>
            <p:cNvSpPr>
              <a:spLocks noChangeArrowheads="1"/>
            </p:cNvSpPr>
            <p:nvPr/>
          </p:nvSpPr>
          <p:spPr bwMode="auto">
            <a:xfrm>
              <a:off x="2762" y="1825"/>
              <a:ext cx="200" cy="192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797886" name="Oval 190"/>
          <p:cNvSpPr>
            <a:spLocks noChangeArrowheads="1"/>
          </p:cNvSpPr>
          <p:nvPr/>
        </p:nvSpPr>
        <p:spPr bwMode="auto">
          <a:xfrm>
            <a:off x="4327530" y="49831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7" name="Oval 191"/>
          <p:cNvSpPr>
            <a:spLocks noChangeArrowheads="1"/>
          </p:cNvSpPr>
          <p:nvPr/>
        </p:nvSpPr>
        <p:spPr bwMode="auto">
          <a:xfrm>
            <a:off x="4533905" y="5519739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8" name="Oval 192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9" name="Oval 193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19537" name="Text Box 194"/>
          <p:cNvSpPr txBox="1">
            <a:spLocks noChangeArrowheads="1"/>
          </p:cNvSpPr>
          <p:nvPr/>
        </p:nvSpPr>
        <p:spPr bwMode="auto">
          <a:xfrm>
            <a:off x="381000" y="1371602"/>
            <a:ext cx="2281237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Fringe is a LIFO stack</a:t>
            </a:r>
          </a:p>
        </p:txBody>
      </p:sp>
    </p:spTree>
    <p:extLst>
      <p:ext uri="{BB962C8B-B14F-4D97-AF65-F5344CB8AC3E}">
        <p14:creationId xmlns:p14="http://schemas.microsoft.com/office/powerpoint/2010/main" val="191529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57" grpId="0" animBg="1"/>
      <p:bldP spid="797758" grpId="0" animBg="1"/>
      <p:bldP spid="797758" grpId="1" animBg="1"/>
      <p:bldP spid="797759" grpId="0" animBg="1"/>
      <p:bldP spid="797759" grpId="1" animBg="1"/>
      <p:bldP spid="797760" grpId="0" animBg="1"/>
      <p:bldP spid="797760" grpId="1" animBg="1"/>
      <p:bldP spid="797761" grpId="0" animBg="1"/>
      <p:bldP spid="797761" grpId="1" animBg="1"/>
      <p:bldP spid="797762" grpId="0" animBg="1"/>
      <p:bldP spid="797763" grpId="0" animBg="1"/>
      <p:bldP spid="797763" grpId="1" animBg="1"/>
      <p:bldP spid="797764" grpId="0" animBg="1"/>
      <p:bldP spid="797764" grpId="1" animBg="1"/>
      <p:bldP spid="797765" grpId="0" animBg="1"/>
      <p:bldP spid="797765" grpId="1" animBg="1"/>
      <p:bldP spid="797765" grpId="2" animBg="1"/>
      <p:bldP spid="797828" grpId="0" animBg="1"/>
      <p:bldP spid="797837" grpId="0" animBg="1"/>
      <p:bldP spid="797838" grpId="0" animBg="1"/>
      <p:bldP spid="797839" grpId="0" animBg="1"/>
      <p:bldP spid="797839" grpId="1" animBg="1"/>
      <p:bldP spid="797840" grpId="0" animBg="1"/>
      <p:bldP spid="797840" grpId="1" animBg="1"/>
      <p:bldP spid="797841" grpId="0" animBg="1"/>
      <p:bldP spid="797842" grpId="0" animBg="1"/>
      <p:bldP spid="797842" grpId="1" animBg="1"/>
      <p:bldP spid="797843" grpId="0" animBg="1"/>
      <p:bldP spid="797843" grpId="1" animBg="1"/>
      <p:bldP spid="797844" grpId="0" animBg="1"/>
      <p:bldP spid="797844" grpId="1" animBg="1"/>
      <p:bldP spid="797845" grpId="0" animBg="1"/>
      <p:bldP spid="797846" grpId="0" animBg="1"/>
      <p:bldP spid="797846" grpId="1" animBg="1"/>
      <p:bldP spid="797847" grpId="0" animBg="1"/>
      <p:bldP spid="797847" grpId="1" animBg="1"/>
      <p:bldP spid="797848" grpId="0" animBg="1"/>
      <p:bldP spid="797848" grpId="1" animBg="1"/>
      <p:bldP spid="797849" grpId="0" animBg="1"/>
      <p:bldP spid="797850" grpId="0" animBg="1"/>
      <p:bldP spid="797850" grpId="1" animBg="1"/>
      <p:bldP spid="797851" grpId="0" animBg="1"/>
      <p:bldP spid="797852" grpId="0" animBg="1"/>
      <p:bldP spid="797852" grpId="1" animBg="1"/>
      <p:bldP spid="797853" grpId="0" animBg="1"/>
      <p:bldP spid="797854" grpId="0" animBg="1"/>
      <p:bldP spid="797854" grpId="1" animBg="1"/>
      <p:bldP spid="797855" grpId="0" animBg="1"/>
      <p:bldP spid="797856" grpId="0" animBg="1"/>
      <p:bldP spid="797857" grpId="0" animBg="1"/>
      <p:bldP spid="797857" grpId="1" animBg="1"/>
      <p:bldP spid="797858" grpId="0" animBg="1"/>
      <p:bldP spid="797858" grpId="1" animBg="1"/>
      <p:bldP spid="797860" grpId="0" animBg="1"/>
      <p:bldP spid="797861" grpId="0" animBg="1"/>
      <p:bldP spid="797862" grpId="0" animBg="1"/>
      <p:bldP spid="797863" grpId="0" animBg="1"/>
      <p:bldP spid="797864" grpId="0" animBg="1"/>
      <p:bldP spid="797865" grpId="0" animBg="1"/>
      <p:bldP spid="797866" grpId="0" animBg="1"/>
      <p:bldP spid="797867" grpId="0" animBg="1"/>
      <p:bldP spid="797868" grpId="0" animBg="1"/>
      <p:bldP spid="797869" grpId="0" animBg="1"/>
      <p:bldP spid="797870" grpId="0" animBg="1"/>
      <p:bldP spid="797871" grpId="0" animBg="1"/>
      <p:bldP spid="797872" grpId="0" animBg="1"/>
      <p:bldP spid="797873" grpId="0" animBg="1"/>
      <p:bldP spid="797874" grpId="0" animBg="1"/>
      <p:bldP spid="797875" grpId="0" animBg="1"/>
      <p:bldP spid="797876" grpId="0" animBg="1"/>
      <p:bldP spid="797877" grpId="0" animBg="1"/>
      <p:bldP spid="797878" grpId="0" animBg="1"/>
      <p:bldP spid="797879" grpId="0" animBg="1"/>
      <p:bldP spid="797880" grpId="0" animBg="1"/>
      <p:bldP spid="797881" grpId="0" animBg="1"/>
      <p:bldP spid="797882" grpId="0" animBg="1"/>
      <p:bldP spid="797886" grpId="0" animBg="1"/>
      <p:bldP spid="797887" grpId="0" animBg="1"/>
      <p:bldP spid="797888" grpId="0" animBg="1"/>
      <p:bldP spid="79788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8515A-AA36-4FF4-AE9F-0791866E1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i="0" u="none" strike="noStrike" baseline="0" dirty="0">
                <a:latin typeface="NimbusRomNo9L-Medi"/>
              </a:rPr>
              <a:t>Depth-first search implementation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6F2B6-74B5-4E4E-B4DC-1557C7D1D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0" y="1397003"/>
            <a:ext cx="3098800" cy="4729164"/>
          </a:xfrm>
        </p:spPr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Medi"/>
              </a:rPr>
              <a:t>Depth-first search </a:t>
            </a:r>
            <a:r>
              <a:rPr lang="en-US" sz="1800" b="0" i="0" u="none" strike="noStrike" baseline="0" dirty="0">
                <a:latin typeface="NimbusRomNo9L-Regu"/>
              </a:rPr>
              <a:t>could be implemented as a call to BEST-FIRST-SEARCH where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Regu"/>
              </a:rPr>
              <a:t>the evaluation function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ReguItal"/>
              </a:rPr>
              <a:t>f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NimbusRomNo9L-Regu"/>
              </a:rPr>
              <a:t>is the negative 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NimbusRomNo9L-Regu"/>
              </a:rPr>
              <a:t>of </a:t>
            </a:r>
            <a:r>
              <a:rPr lang="tr-TR" sz="1800" b="0" i="0" u="none" strike="noStrike" baseline="0" dirty="0" err="1">
                <a:solidFill>
                  <a:srgbClr val="FF0000"/>
                </a:solidFill>
                <a:latin typeface="NimbusRomNo9L-Regu"/>
              </a:rPr>
              <a:t>the</a:t>
            </a:r>
            <a:r>
              <a:rPr lang="tr-TR" sz="1800" b="0" i="0" u="none" strike="noStrike" baseline="0" dirty="0">
                <a:solidFill>
                  <a:srgbClr val="FF0000"/>
                </a:solidFill>
                <a:latin typeface="NimbusRomNo9L-Regu"/>
              </a:rPr>
              <a:t> </a:t>
            </a:r>
            <a:r>
              <a:rPr lang="tr-TR" sz="1800" b="0" i="0" u="none" strike="noStrike" baseline="0" dirty="0" err="1">
                <a:solidFill>
                  <a:srgbClr val="FF0000"/>
                </a:solidFill>
                <a:latin typeface="NimbusRomNo9L-Regu"/>
              </a:rPr>
              <a:t>depth</a:t>
            </a:r>
            <a:r>
              <a:rPr lang="tr-TR" sz="1800" b="0" i="0" u="none" strike="noStrike" baseline="0" dirty="0">
                <a:latin typeface="NimbusRomNo9L-Regu"/>
              </a:rPr>
              <a:t>.</a:t>
            </a:r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A9F1A5-BC66-4255-9A88-B50CB7190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95400"/>
            <a:ext cx="8153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032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8975" y="1443038"/>
            <a:ext cx="5838824" cy="4410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007083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06400" y="1295402"/>
            <a:ext cx="11379200" cy="4729164"/>
          </a:xfrm>
        </p:spPr>
        <p:txBody>
          <a:bodyPr/>
          <a:lstStyle/>
          <a:p>
            <a:r>
              <a:rPr lang="en-US" sz="2400" dirty="0"/>
              <a:t>Complete: Guaranteed to find a solution if one exists?</a:t>
            </a:r>
          </a:p>
          <a:p>
            <a:r>
              <a:rPr lang="en-US" sz="2400" dirty="0"/>
              <a:t>Optimal: Guaranteed to find the least cost path?</a:t>
            </a:r>
          </a:p>
          <a:p>
            <a:r>
              <a:rPr lang="en-US" sz="2400" dirty="0"/>
              <a:t>Time complexity?</a:t>
            </a:r>
          </a:p>
          <a:p>
            <a:r>
              <a:rPr lang="en-US" sz="2400" dirty="0"/>
              <a:t>Space complexity?</a:t>
            </a:r>
          </a:p>
          <a:p>
            <a:pPr lvl="1"/>
            <a:endParaRPr lang="en-US" sz="2000" dirty="0"/>
          </a:p>
          <a:p>
            <a:r>
              <a:rPr lang="en-US" sz="2400" dirty="0"/>
              <a:t>Cartoon of search tree:</a:t>
            </a:r>
          </a:p>
          <a:p>
            <a:pPr lvl="1"/>
            <a:r>
              <a:rPr lang="en-US" sz="2000" dirty="0"/>
              <a:t>b is the branching factor</a:t>
            </a:r>
          </a:p>
          <a:p>
            <a:pPr lvl="1"/>
            <a:r>
              <a:rPr lang="en-US" sz="2000" dirty="0"/>
              <a:t>m is the maximum depth</a:t>
            </a:r>
          </a:p>
          <a:p>
            <a:pPr lvl="1"/>
            <a:r>
              <a:rPr lang="en-US" sz="2000" dirty="0"/>
              <a:t>solutions at various depths</a:t>
            </a:r>
          </a:p>
          <a:p>
            <a:pPr lvl="1"/>
            <a:endParaRPr lang="en-US" sz="2000" dirty="0"/>
          </a:p>
          <a:p>
            <a:r>
              <a:rPr lang="en-US" sz="2400" dirty="0"/>
              <a:t>Number of nodes in entire tree?</a:t>
            </a:r>
          </a:p>
          <a:p>
            <a:pPr lvl="1"/>
            <a:r>
              <a:rPr lang="en-US" sz="2000" dirty="0"/>
              <a:t>1 + b + b</a:t>
            </a:r>
            <a:r>
              <a:rPr lang="en-US" sz="2000" baseline="30000" dirty="0"/>
              <a:t>2</a:t>
            </a:r>
            <a:r>
              <a:rPr lang="en-US" sz="2000" dirty="0"/>
              <a:t> + …. 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 =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endParaRPr lang="en-US" sz="2400" dirty="0"/>
          </a:p>
        </p:txBody>
      </p:sp>
      <p:sp>
        <p:nvSpPr>
          <p:cNvPr id="6" name="Freeform 30"/>
          <p:cNvSpPr>
            <a:spLocks/>
          </p:cNvSpPr>
          <p:nvPr/>
        </p:nvSpPr>
        <p:spPr bwMode="auto">
          <a:xfrm>
            <a:off x="6737351" y="276384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8091487" y="269398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8" name="Oval 32"/>
          <p:cNvSpPr>
            <a:spLocks noChangeArrowheads="1"/>
          </p:cNvSpPr>
          <p:nvPr/>
        </p:nvSpPr>
        <p:spPr bwMode="auto">
          <a:xfrm>
            <a:off x="7859714" y="311944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" name="Oval 33"/>
          <p:cNvSpPr>
            <a:spLocks noChangeArrowheads="1"/>
          </p:cNvSpPr>
          <p:nvPr/>
        </p:nvSpPr>
        <p:spPr bwMode="auto">
          <a:xfrm>
            <a:off x="8335963" y="3109913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7989890" y="2970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…</a:t>
            </a:r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7972427" y="2924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8374061" y="2722565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" name="Text Box 37"/>
          <p:cNvSpPr txBox="1">
            <a:spLocks noChangeArrowheads="1"/>
          </p:cNvSpPr>
          <p:nvPr/>
        </p:nvSpPr>
        <p:spPr bwMode="auto">
          <a:xfrm>
            <a:off x="9801225" y="2574926"/>
            <a:ext cx="111918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 node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9802814" y="2928937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 nodes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9802814" y="3340100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2</a:t>
            </a:r>
            <a:r>
              <a:rPr lang="en-US"/>
              <a:t> nodes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9817102" y="4965702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dirty="0"/>
              <a:t> nodes</a:t>
            </a:r>
          </a:p>
        </p:txBody>
      </p:sp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8050213" y="5235575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18" name="Oval 42"/>
          <p:cNvSpPr>
            <a:spLocks noChangeArrowheads="1"/>
          </p:cNvSpPr>
          <p:nvPr/>
        </p:nvSpPr>
        <p:spPr bwMode="auto">
          <a:xfrm>
            <a:off x="8583614" y="41592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1" name="AutoShape 45"/>
          <p:cNvSpPr>
            <a:spLocks/>
          </p:cNvSpPr>
          <p:nvPr/>
        </p:nvSpPr>
        <p:spPr bwMode="auto">
          <a:xfrm>
            <a:off x="6305551" y="2514603"/>
            <a:ext cx="265112" cy="2811463"/>
          </a:xfrm>
          <a:prstGeom prst="leftBrace">
            <a:avLst>
              <a:gd name="adj1" fmla="val 8837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5235576" y="3725865"/>
            <a:ext cx="126523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 tiers</a:t>
            </a:r>
          </a:p>
        </p:txBody>
      </p:sp>
    </p:spTree>
    <p:extLst>
      <p:ext uri="{BB962C8B-B14F-4D97-AF65-F5344CB8AC3E}">
        <p14:creationId xmlns:p14="http://schemas.microsoft.com/office/powerpoint/2010/main" val="1955192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21" grpId="0" animBg="1"/>
      <p:bldP spid="2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47"/>
          <p:cNvSpPr>
            <a:spLocks/>
          </p:cNvSpPr>
          <p:nvPr/>
        </p:nvSpPr>
        <p:spPr bwMode="auto">
          <a:xfrm>
            <a:off x="7348535" y="2003423"/>
            <a:ext cx="1906588" cy="2554288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0000"/>
              <a:gd name="connsiteY0" fmla="*/ 10000 h 10000"/>
              <a:gd name="connsiteX1" fmla="*/ 10000 w 10000"/>
              <a:gd name="connsiteY1" fmla="*/ 9975 h 10000"/>
              <a:gd name="connsiteX2" fmla="*/ 9018 w 10000"/>
              <a:gd name="connsiteY2" fmla="*/ 4388 h 10000"/>
              <a:gd name="connsiteX3" fmla="*/ 7619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9975"/>
                </a:lnTo>
                <a:cubicBezTo>
                  <a:pt x="9806" y="8135"/>
                  <a:pt x="9212" y="6228"/>
                  <a:pt x="9018" y="4388"/>
                </a:cubicBezTo>
                <a:lnTo>
                  <a:pt x="7619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Search (DFS) Properties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019800" y="1752601"/>
            <a:ext cx="5867400" cy="2900363"/>
            <a:chOff x="1328738" y="2012950"/>
            <a:chExt cx="5867400" cy="2900363"/>
          </a:xfrm>
        </p:grpSpPr>
        <p:sp>
          <p:nvSpPr>
            <p:cNvPr id="23585" name="Freeform 30"/>
            <p:cNvSpPr>
              <a:spLocks/>
            </p:cNvSpPr>
            <p:nvPr/>
          </p:nvSpPr>
          <p:spPr bwMode="auto">
            <a:xfrm>
              <a:off x="2655888" y="2262188"/>
              <a:ext cx="2927350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Oval 31"/>
            <p:cNvSpPr>
              <a:spLocks noChangeArrowheads="1"/>
            </p:cNvSpPr>
            <p:nvPr/>
          </p:nvSpPr>
          <p:spPr bwMode="auto">
            <a:xfrm>
              <a:off x="4010025" y="219233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Oval 32"/>
            <p:cNvSpPr>
              <a:spLocks noChangeArrowheads="1"/>
            </p:cNvSpPr>
            <p:nvPr/>
          </p:nvSpPr>
          <p:spPr bwMode="auto">
            <a:xfrm>
              <a:off x="3778250" y="261778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Oval 33"/>
            <p:cNvSpPr>
              <a:spLocks noChangeArrowheads="1"/>
            </p:cNvSpPr>
            <p:nvPr/>
          </p:nvSpPr>
          <p:spPr bwMode="auto">
            <a:xfrm>
              <a:off x="4254500" y="260826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Text Box 34"/>
            <p:cNvSpPr txBox="1">
              <a:spLocks noChangeArrowheads="1"/>
            </p:cNvSpPr>
            <p:nvPr/>
          </p:nvSpPr>
          <p:spPr bwMode="auto">
            <a:xfrm>
              <a:off x="3908425" y="2468563"/>
              <a:ext cx="2746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23590" name="Freeform 35"/>
            <p:cNvSpPr>
              <a:spLocks/>
            </p:cNvSpPr>
            <p:nvPr/>
          </p:nvSpPr>
          <p:spPr bwMode="auto">
            <a:xfrm>
              <a:off x="3890963" y="2422525"/>
              <a:ext cx="444500" cy="88900"/>
            </a:xfrm>
            <a:custGeom>
              <a:avLst/>
              <a:gdLst>
                <a:gd name="T0" fmla="*/ 0 w 280"/>
                <a:gd name="T1" fmla="*/ 2147483647 h 56"/>
                <a:gd name="T2" fmla="*/ 2147483647 w 280"/>
                <a:gd name="T3" fmla="*/ 2147483647 h 56"/>
                <a:gd name="T4" fmla="*/ 2147483647 w 280"/>
                <a:gd name="T5" fmla="*/ 0 h 56"/>
                <a:gd name="T6" fmla="*/ 0 60000 65536"/>
                <a:gd name="T7" fmla="*/ 0 60000 65536"/>
                <a:gd name="T8" fmla="*/ 0 60000 65536"/>
                <a:gd name="T9" fmla="*/ 0 w 280"/>
                <a:gd name="T10" fmla="*/ 0 h 56"/>
                <a:gd name="T11" fmla="*/ 280 w 28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0" h="56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Text Box 36"/>
            <p:cNvSpPr txBox="1">
              <a:spLocks noChangeArrowheads="1"/>
            </p:cNvSpPr>
            <p:nvPr/>
          </p:nvSpPr>
          <p:spPr bwMode="auto">
            <a:xfrm>
              <a:off x="4292599" y="2220913"/>
              <a:ext cx="2984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23592" name="Text Box 37"/>
            <p:cNvSpPr txBox="1">
              <a:spLocks noChangeArrowheads="1"/>
            </p:cNvSpPr>
            <p:nvPr/>
          </p:nvSpPr>
          <p:spPr bwMode="auto">
            <a:xfrm>
              <a:off x="5719763" y="2073275"/>
              <a:ext cx="11191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 node</a:t>
              </a:r>
            </a:p>
          </p:txBody>
        </p:sp>
        <p:sp>
          <p:nvSpPr>
            <p:cNvPr id="23593" name="Text Box 38"/>
            <p:cNvSpPr txBox="1">
              <a:spLocks noChangeArrowheads="1"/>
            </p:cNvSpPr>
            <p:nvPr/>
          </p:nvSpPr>
          <p:spPr bwMode="auto">
            <a:xfrm>
              <a:off x="5721350" y="2427287"/>
              <a:ext cx="11191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 nodes</a:t>
              </a:r>
            </a:p>
          </p:txBody>
        </p:sp>
        <p:sp>
          <p:nvSpPr>
            <p:cNvPr id="23594" name="Text Box 39"/>
            <p:cNvSpPr txBox="1">
              <a:spLocks noChangeArrowheads="1"/>
            </p:cNvSpPr>
            <p:nvPr/>
          </p:nvSpPr>
          <p:spPr bwMode="auto">
            <a:xfrm>
              <a:off x="5721350" y="2838450"/>
              <a:ext cx="11191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  <a:r>
                <a:rPr lang="en-US" baseline="30000"/>
                <a:t>2</a:t>
              </a:r>
              <a:r>
                <a:rPr lang="en-US"/>
                <a:t> nodes</a:t>
              </a:r>
            </a:p>
          </p:txBody>
        </p:sp>
        <p:sp>
          <p:nvSpPr>
            <p:cNvPr id="23595" name="Text Box 40"/>
            <p:cNvSpPr txBox="1">
              <a:spLocks noChangeArrowheads="1"/>
            </p:cNvSpPr>
            <p:nvPr/>
          </p:nvSpPr>
          <p:spPr bwMode="auto">
            <a:xfrm>
              <a:off x="5735638" y="4464050"/>
              <a:ext cx="14605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  <a:r>
                <a:rPr lang="en-US" baseline="30000"/>
                <a:t>m</a:t>
              </a:r>
              <a:r>
                <a:rPr lang="en-US"/>
                <a:t> nodes</a:t>
              </a:r>
            </a:p>
          </p:txBody>
        </p:sp>
        <p:sp>
          <p:nvSpPr>
            <p:cNvPr id="23596" name="Oval 41"/>
            <p:cNvSpPr>
              <a:spLocks noChangeArrowheads="1"/>
            </p:cNvSpPr>
            <p:nvPr/>
          </p:nvSpPr>
          <p:spPr bwMode="auto">
            <a:xfrm>
              <a:off x="4502151" y="4733925"/>
              <a:ext cx="179387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AutoShape 45"/>
            <p:cNvSpPr>
              <a:spLocks/>
            </p:cNvSpPr>
            <p:nvPr/>
          </p:nvSpPr>
          <p:spPr bwMode="auto">
            <a:xfrm>
              <a:off x="2224088" y="2012950"/>
              <a:ext cx="265112" cy="2811463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Text Box 46"/>
            <p:cNvSpPr txBox="1">
              <a:spLocks noChangeArrowheads="1"/>
            </p:cNvSpPr>
            <p:nvPr/>
          </p:nvSpPr>
          <p:spPr bwMode="auto">
            <a:xfrm>
              <a:off x="1328738" y="3224213"/>
              <a:ext cx="126523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m tiers</a:t>
              </a:r>
            </a:p>
          </p:txBody>
        </p:sp>
      </p:grp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254000" y="1366836"/>
            <a:ext cx="5461000" cy="4729164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What nodes DFS expand?</a:t>
            </a:r>
          </a:p>
          <a:p>
            <a:pPr lvl="1"/>
            <a:r>
              <a:rPr lang="en-US" sz="2000" dirty="0"/>
              <a:t>Some left prefix of the tree.</a:t>
            </a:r>
          </a:p>
          <a:p>
            <a:pPr lvl="1"/>
            <a:r>
              <a:rPr lang="en-US" sz="2000" dirty="0"/>
              <a:t>Could process the whole tree!</a:t>
            </a:r>
          </a:p>
          <a:p>
            <a:pPr lvl="1"/>
            <a:r>
              <a:rPr lang="en-US" sz="2000" dirty="0"/>
              <a:t>If m is finite,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fringe take?</a:t>
            </a:r>
          </a:p>
          <a:p>
            <a:pPr lvl="1"/>
            <a:r>
              <a:rPr lang="en-US" sz="2000" dirty="0"/>
              <a:t>Only has siblings on path to root, so O(</a:t>
            </a:r>
            <a:r>
              <a:rPr lang="en-US" sz="2000" dirty="0" err="1"/>
              <a:t>bm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No. </a:t>
            </a:r>
          </a:p>
          <a:p>
            <a:pPr lvl="1"/>
            <a:r>
              <a:rPr lang="en-US" sz="2000" dirty="0"/>
              <a:t>m could be infinite, so only if we prevent cycles (more later). fails in infinite-depth spaces, spaces with loops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No, it finds the “leftmost” solution, regardless of depth or cost</a:t>
            </a:r>
          </a:p>
          <a:p>
            <a:pPr lvl="1"/>
            <a:endParaRPr lang="en-US" sz="2000" dirty="0"/>
          </a:p>
        </p:txBody>
      </p:sp>
      <p:sp>
        <p:nvSpPr>
          <p:cNvPr id="31" name="Freeform 47"/>
          <p:cNvSpPr>
            <a:spLocks/>
          </p:cNvSpPr>
          <p:nvPr/>
        </p:nvSpPr>
        <p:spPr bwMode="auto">
          <a:xfrm>
            <a:off x="7389813" y="2057317"/>
            <a:ext cx="1373163" cy="2478171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8335" y="9974"/>
                </a:lnTo>
                <a:cubicBezTo>
                  <a:pt x="8174" y="8078"/>
                  <a:pt x="9052" y="6201"/>
                  <a:pt x="8890" y="4305"/>
                </a:cubicBezTo>
                <a:lnTo>
                  <a:pt x="10000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2" name="Freeform 47"/>
          <p:cNvSpPr>
            <a:spLocks/>
          </p:cNvSpPr>
          <p:nvPr/>
        </p:nvSpPr>
        <p:spPr bwMode="auto">
          <a:xfrm>
            <a:off x="7389840" y="2057403"/>
            <a:ext cx="1373179" cy="2514599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8890 w 16352"/>
              <a:gd name="connsiteY2" fmla="*/ 4305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2" h="10147">
                <a:moveTo>
                  <a:pt x="0" y="10000"/>
                </a:moveTo>
                <a:lnTo>
                  <a:pt x="6370" y="10147"/>
                </a:lnTo>
                <a:cubicBezTo>
                  <a:pt x="6209" y="8251"/>
                  <a:pt x="8940" y="7679"/>
                  <a:pt x="10907" y="4612"/>
                </a:cubicBezTo>
                <a:lnTo>
                  <a:pt x="16352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3" name="Oval 41"/>
          <p:cNvSpPr>
            <a:spLocks noChangeArrowheads="1"/>
          </p:cNvSpPr>
          <p:nvPr/>
        </p:nvSpPr>
        <p:spPr bwMode="auto">
          <a:xfrm>
            <a:off x="9421813" y="3429002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1" grpId="1" animBg="1"/>
      <p:bldP spid="32" grpId="0" animBg="1"/>
      <p:bldP spid="32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DFS </a:t>
            </a:r>
            <a:r>
              <a:rPr lang="en-US" dirty="0" err="1"/>
              <a:t>vs</a:t>
            </a:r>
            <a:r>
              <a:rPr lang="en-US" dirty="0"/>
              <a:t> BFS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979" y="1619074"/>
            <a:ext cx="4723641" cy="354365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2779" y="1619535"/>
            <a:ext cx="4723641" cy="3542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6723956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DFS </a:t>
            </a:r>
            <a:r>
              <a:rPr lang="en-US" dirty="0" err="1"/>
              <a:t>vs</a:t>
            </a:r>
            <a:r>
              <a:rPr lang="en-US" dirty="0"/>
              <a:t> BFS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15577"/>
            <a:ext cx="10566400" cy="1422397"/>
          </a:xfrm>
        </p:spPr>
        <p:txBody>
          <a:bodyPr>
            <a:normAutofit fontScale="70000" lnSpcReduction="20000"/>
          </a:bodyPr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When will BFS outperform DFS?</a:t>
            </a:r>
          </a:p>
          <a:p>
            <a:pPr marL="0" indent="0" eaLnBrk="1" hangingPunct="1">
              <a:buNone/>
            </a:pPr>
            <a:endParaRPr lang="en-US" dirty="0"/>
          </a:p>
          <a:p>
            <a:pPr eaLnBrk="1" hangingPunct="1"/>
            <a:r>
              <a:rPr lang="en-US" dirty="0"/>
              <a:t>When will DFS outperform BFS?</a:t>
            </a:r>
          </a:p>
        </p:txBody>
      </p:sp>
      <p:sp>
        <p:nvSpPr>
          <p:cNvPr id="25604" name="TextBox 26"/>
          <p:cNvSpPr txBox="1">
            <a:spLocks noChangeArrowheads="1"/>
          </p:cNvSpPr>
          <p:nvPr/>
        </p:nvSpPr>
        <p:spPr bwMode="auto">
          <a:xfrm>
            <a:off x="8458200" y="6488672"/>
            <a:ext cx="3733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</a:t>
            </a:r>
            <a:r>
              <a:rPr lang="en-US" dirty="0" err="1">
                <a:solidFill>
                  <a:srgbClr val="C00000"/>
                </a:solidFill>
              </a:rPr>
              <a:t>dfs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bfs</a:t>
            </a:r>
            <a:r>
              <a:rPr lang="en-US" dirty="0">
                <a:solidFill>
                  <a:srgbClr val="C00000"/>
                </a:solidFill>
              </a:rPr>
              <a:t> maze water (L2D6)]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4DF7E5-8998-4DDF-AE8C-9477FFECF2FA}"/>
              </a:ext>
            </a:extLst>
          </p:cNvPr>
          <p:cNvSpPr txBox="1"/>
          <p:nvPr/>
        </p:nvSpPr>
        <p:spPr>
          <a:xfrm>
            <a:off x="609600" y="2895600"/>
            <a:ext cx="6553200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Use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OpenSans-Regular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depth-first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OpenSans-Regular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if</a:t>
            </a:r>
            <a:endParaRPr lang="tr-TR" sz="2000" b="0" i="0" u="none" strike="noStrike" baseline="0" dirty="0">
              <a:solidFill>
                <a:srgbClr val="000000"/>
              </a:solidFill>
              <a:latin typeface="OpenSans-Regular"/>
            </a:endParaRPr>
          </a:p>
          <a:p>
            <a:pPr lvl="1"/>
            <a:r>
              <a:rPr lang="tr-TR" sz="2000" b="0" i="0" u="none" strike="noStrike" baseline="0" dirty="0">
                <a:solidFill>
                  <a:srgbClr val="C10000"/>
                </a:solidFill>
                <a:latin typeface="ArialMT"/>
              </a:rPr>
              <a:t>• </a:t>
            </a:r>
            <a:r>
              <a:rPr lang="tr-TR" b="0" i="1" u="none" strike="noStrike" baseline="0" dirty="0">
                <a:solidFill>
                  <a:srgbClr val="C10000"/>
                </a:solidFill>
                <a:latin typeface="OpenSans-Italic"/>
              </a:rPr>
              <a:t>Space is </a:t>
            </a:r>
            <a:r>
              <a:rPr lang="tr-TR" b="0" i="1" u="none" strike="noStrike" baseline="0" dirty="0" err="1">
                <a:solidFill>
                  <a:srgbClr val="C10000"/>
                </a:solidFill>
                <a:latin typeface="OpenSans-Italic"/>
              </a:rPr>
              <a:t>restricted</a:t>
            </a:r>
            <a:endParaRPr lang="tr-TR" b="0" i="1" u="none" strike="noStrike" baseline="0" dirty="0">
              <a:solidFill>
                <a:srgbClr val="C10000"/>
              </a:solidFill>
              <a:latin typeface="OpenSans-Italic"/>
            </a:endParaRPr>
          </a:p>
          <a:p>
            <a:pPr lvl="1"/>
            <a:r>
              <a:rPr lang="en-US" sz="20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OpenSans-Regular"/>
              </a:rPr>
              <a:t>There are many possible solutions with long paths and wrong paths are usually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OpenSans-Regular"/>
              </a:rPr>
              <a:t>terminated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OpenSans-Regular"/>
              </a:rPr>
              <a:t>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OpenSans-Regular"/>
              </a:rPr>
              <a:t>quickly</a:t>
            </a:r>
            <a:endParaRPr lang="tr-TR" b="0" i="0" u="none" strike="noStrike" baseline="0" dirty="0">
              <a:solidFill>
                <a:srgbClr val="000000"/>
              </a:solidFill>
              <a:latin typeface="OpenSans-Regular"/>
            </a:endParaRPr>
          </a:p>
          <a:p>
            <a:pPr lvl="1"/>
            <a:r>
              <a:rPr lang="en-US" sz="20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OpenSans-Regular"/>
              </a:rPr>
              <a:t>Search can be fine-tuned quickly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Use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OpenSans-Regular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breadth-first</a:t>
            </a:r>
            <a:r>
              <a:rPr lang="tr-TR" sz="2000" b="0" i="0" u="none" strike="noStrike" baseline="0" dirty="0">
                <a:solidFill>
                  <a:srgbClr val="000000"/>
                </a:solidFill>
                <a:latin typeface="OpenSans-Regular"/>
              </a:rPr>
              <a:t> </a:t>
            </a:r>
            <a:r>
              <a:rPr lang="tr-TR" sz="2000" b="0" i="0" u="none" strike="noStrike" baseline="0" dirty="0" err="1">
                <a:solidFill>
                  <a:srgbClr val="000000"/>
                </a:solidFill>
                <a:latin typeface="OpenSans-Regular"/>
              </a:rPr>
              <a:t>if</a:t>
            </a:r>
            <a:endParaRPr lang="tr-TR" sz="2000" b="0" i="0" u="none" strike="noStrike" baseline="0" dirty="0">
              <a:solidFill>
                <a:srgbClr val="000000"/>
              </a:solidFill>
              <a:latin typeface="OpenSans-Regular"/>
            </a:endParaRPr>
          </a:p>
          <a:p>
            <a:pPr lvl="1"/>
            <a:r>
              <a:rPr lang="tr-TR" sz="2000" b="0" i="0" u="none" strike="noStrike" baseline="0" dirty="0">
                <a:solidFill>
                  <a:srgbClr val="C10000"/>
                </a:solidFill>
                <a:latin typeface="ArialMT"/>
              </a:rPr>
              <a:t>• </a:t>
            </a:r>
            <a:r>
              <a:rPr lang="tr-TR" b="0" i="1" u="none" strike="noStrike" baseline="0" dirty="0" err="1">
                <a:solidFill>
                  <a:srgbClr val="C10000"/>
                </a:solidFill>
                <a:latin typeface="OpenSans-Italic"/>
              </a:rPr>
              <a:t>Possible</a:t>
            </a:r>
            <a:r>
              <a:rPr lang="tr-TR" b="0" i="1" u="none" strike="noStrike" baseline="0" dirty="0">
                <a:solidFill>
                  <a:srgbClr val="C10000"/>
                </a:solidFill>
                <a:latin typeface="OpenSans-Italic"/>
              </a:rPr>
              <a:t> </a:t>
            </a:r>
            <a:r>
              <a:rPr lang="tr-TR" b="0" i="1" u="none" strike="noStrike" baseline="0" dirty="0" err="1">
                <a:solidFill>
                  <a:srgbClr val="C10000"/>
                </a:solidFill>
                <a:latin typeface="OpenSans-Italic"/>
              </a:rPr>
              <a:t>infinite</a:t>
            </a:r>
            <a:r>
              <a:rPr lang="tr-TR" b="0" i="1" u="none" strike="noStrike" baseline="0" dirty="0">
                <a:solidFill>
                  <a:srgbClr val="C10000"/>
                </a:solidFill>
                <a:latin typeface="OpenSans-Italic"/>
              </a:rPr>
              <a:t> </a:t>
            </a:r>
            <a:r>
              <a:rPr lang="tr-TR" b="0" i="1" u="none" strike="noStrike" baseline="0" dirty="0" err="1">
                <a:solidFill>
                  <a:srgbClr val="C10000"/>
                </a:solidFill>
                <a:latin typeface="OpenSans-Italic"/>
              </a:rPr>
              <a:t>paths</a:t>
            </a:r>
            <a:endParaRPr lang="tr-TR" b="0" i="1" u="none" strike="noStrike" baseline="0" dirty="0">
              <a:solidFill>
                <a:srgbClr val="C10000"/>
              </a:solidFill>
              <a:latin typeface="OpenSans-Italic"/>
            </a:endParaRPr>
          </a:p>
          <a:p>
            <a:pPr lvl="1"/>
            <a:r>
              <a:rPr lang="en-US" sz="20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OpenSans-Regular"/>
              </a:rPr>
              <a:t>Some solutions have short paths</a:t>
            </a:r>
          </a:p>
          <a:p>
            <a:pPr lvl="1"/>
            <a:r>
              <a:rPr lang="en-US" sz="20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OpenSans-Regular"/>
              </a:rPr>
              <a:t>Can quickly discard unlikely paths</a:t>
            </a:r>
          </a:p>
          <a:p>
            <a:pPr algn="l"/>
            <a:r>
              <a:rPr lang="tr-TR" sz="1100" b="0" i="0" u="none" strike="noStrike" baseline="0" dirty="0">
                <a:solidFill>
                  <a:srgbClr val="FFFFFF"/>
                </a:solidFill>
                <a:latin typeface="OpenSans-Regular"/>
              </a:rPr>
              <a:t>48</a:t>
            </a:r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FCB2A1-2A46-4AE1-AD6B-30F17EEEC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571807"/>
            <a:ext cx="4507606" cy="30415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2F98F7-CCE4-D37D-CB63-A29118990E12}"/>
              </a:ext>
            </a:extLst>
          </p:cNvPr>
          <p:cNvSpPr txBox="1"/>
          <p:nvPr/>
        </p:nvSpPr>
        <p:spPr>
          <a:xfrm>
            <a:off x="7162800" y="4942314"/>
            <a:ext cx="4419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Time and space complexity are measured in terms of </a:t>
            </a:r>
          </a:p>
          <a:p>
            <a:r>
              <a:rPr lang="en-US" sz="1400" dirty="0"/>
              <a:t>b: maximum branching factor of the search tree </a:t>
            </a:r>
          </a:p>
          <a:p>
            <a:r>
              <a:rPr lang="en-US" sz="1400" dirty="0"/>
              <a:t>d: depth of the least-cost solution</a:t>
            </a:r>
          </a:p>
          <a:p>
            <a:r>
              <a:rPr lang="en-US" sz="1400" dirty="0"/>
              <a:t>m: maximum depth of the state space (may be ∞) 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1)</a:t>
            </a:r>
          </a:p>
        </p:txBody>
      </p:sp>
      <p:pic>
        <p:nvPicPr>
          <p:cNvPr id="3" name="MazeWater-B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4894" y="1130247"/>
            <a:ext cx="7542213" cy="55753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C771C1-D294-6896-EDA8-E43704A66A40}"/>
              </a:ext>
            </a:extLst>
          </p:cNvPr>
          <p:cNvSpPr txBox="1"/>
          <p:nvPr/>
        </p:nvSpPr>
        <p:spPr>
          <a:xfrm>
            <a:off x="228600" y="38862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BFS</a:t>
            </a:r>
          </a:p>
        </p:txBody>
      </p:sp>
    </p:spTree>
    <p:extLst>
      <p:ext uri="{BB962C8B-B14F-4D97-AF65-F5344CB8AC3E}">
        <p14:creationId xmlns:p14="http://schemas.microsoft.com/office/powerpoint/2010/main" val="150290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2)</a:t>
            </a:r>
          </a:p>
        </p:txBody>
      </p:sp>
      <p:pic>
        <p:nvPicPr>
          <p:cNvPr id="4" name="MazeWater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4049" y="1128999"/>
            <a:ext cx="7543902" cy="55766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0C9B42-F047-C8C1-EC6A-CDEE3A3E4CBB}"/>
              </a:ext>
            </a:extLst>
          </p:cNvPr>
          <p:cNvSpPr txBox="1"/>
          <p:nvPr/>
        </p:nvSpPr>
        <p:spPr>
          <a:xfrm>
            <a:off x="228600" y="37338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DFS</a:t>
            </a:r>
          </a:p>
        </p:txBody>
      </p:sp>
    </p:spTree>
    <p:extLst>
      <p:ext uri="{BB962C8B-B14F-4D97-AF65-F5344CB8AC3E}">
        <p14:creationId xmlns:p14="http://schemas.microsoft.com/office/powerpoint/2010/main" val="249792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FDB7C-6920-2E4A-AA8D-138D43410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BFS and DFS?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5801A-970A-E840-B46B-69F7535C6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DFS</a:t>
            </a:r>
            <a:r>
              <a:rPr lang="en-US" dirty="0"/>
              <a:t> is efficient in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space complexity</a:t>
            </a:r>
          </a:p>
          <a:p>
            <a:r>
              <a:rPr lang="en-US" dirty="0">
                <a:solidFill>
                  <a:srgbClr val="FF0000"/>
                </a:solidFill>
              </a:rPr>
              <a:t>BFS</a:t>
            </a:r>
            <a:r>
              <a:rPr lang="en-US" dirty="0"/>
              <a:t> is better in </a:t>
            </a:r>
            <a:r>
              <a:rPr lang="en-US" dirty="0">
                <a:solidFill>
                  <a:srgbClr val="FF0000"/>
                </a:solidFill>
              </a:rPr>
              <a:t>time complexity</a:t>
            </a:r>
          </a:p>
          <a:p>
            <a:r>
              <a:rPr lang="en-US" dirty="0"/>
              <a:t>How can we combine strength of both in a method?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9F14C-0E29-9642-8B59-7CB7BAEBA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457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95546-C5D8-48F0-9076-ED387197A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Depth-</a:t>
            </a:r>
            <a:r>
              <a:rPr lang="tr-TR" dirty="0" err="1"/>
              <a:t>limited</a:t>
            </a:r>
            <a:r>
              <a:rPr lang="en-US" dirty="0"/>
              <a:t> search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5E27C-35A7-4477-9D86-3A68077C6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b="0" i="0" u="none" strike="noStrike" baseline="0" dirty="0">
                <a:latin typeface="NimbusRomNo9L-Regu"/>
              </a:rPr>
              <a:t>To keep depth-first search from wandering down an infinite path, we can use </a:t>
            </a:r>
            <a:r>
              <a:rPr lang="en-US" sz="3200" b="0" i="0" u="none" strike="noStrike" baseline="0" dirty="0">
                <a:solidFill>
                  <a:srgbClr val="FF0000"/>
                </a:solidFill>
                <a:latin typeface="NimbusRomNo9L-Medi"/>
              </a:rPr>
              <a:t>depth-limited search</a:t>
            </a:r>
            <a:r>
              <a:rPr lang="en-US" sz="3200" b="0" i="0" u="none" strike="noStrike" baseline="0" dirty="0">
                <a:latin typeface="NimbusRomNo9L-Medi"/>
              </a:rPr>
              <a:t>, a version of depth-first search in which we supply </a:t>
            </a:r>
            <a:r>
              <a:rPr lang="en-US" sz="3200" b="0" i="0" u="none" strike="noStrike" baseline="0" dirty="0">
                <a:solidFill>
                  <a:srgbClr val="FF0000"/>
                </a:solidFill>
                <a:latin typeface="NimbusRomNo9L-Medi"/>
              </a:rPr>
              <a:t>a depth limit, </a:t>
            </a:r>
            <a:r>
              <a:rPr lang="en-US" sz="3200" i="1" u="none" strike="noStrike" dirty="0">
                <a:solidFill>
                  <a:srgbClr val="FF0000"/>
                </a:solidFill>
                <a:latin typeface="High Tower Text" panose="02040502050506030303" pitchFamily="18" charset="0"/>
              </a:rPr>
              <a:t>l</a:t>
            </a:r>
            <a:r>
              <a:rPr lang="en-US" sz="3200" b="0" i="0" u="none" strike="noStrike" baseline="0" dirty="0">
                <a:latin typeface="NimbusRomNo9L-Medi"/>
              </a:rPr>
              <a:t>, and </a:t>
            </a:r>
            <a:r>
              <a:rPr lang="en-US" sz="3200" b="0" i="0" u="none" strike="noStrike" baseline="0" dirty="0">
                <a:highlight>
                  <a:srgbClr val="00FF00"/>
                </a:highlight>
                <a:latin typeface="NimbusRomNo9L-Medi"/>
              </a:rPr>
              <a:t>treat all nodes at depth </a:t>
            </a:r>
            <a:r>
              <a:rPr lang="en-US" sz="3200" i="1" u="none" strike="noStrike" dirty="0">
                <a:highlight>
                  <a:srgbClr val="00FF00"/>
                </a:highlight>
                <a:latin typeface="High Tower Text" panose="02040502050506030303" pitchFamily="18" charset="0"/>
              </a:rPr>
              <a:t>l</a:t>
            </a:r>
            <a:r>
              <a:rPr lang="en-US" sz="3200" b="0" i="0" u="none" strike="noStrike" baseline="0" dirty="0">
                <a:highlight>
                  <a:srgbClr val="00FF00"/>
                </a:highlight>
                <a:latin typeface="NimbusRomNo9L-Medi"/>
              </a:rPr>
              <a:t> as if they had no successors.</a:t>
            </a:r>
          </a:p>
          <a:p>
            <a:r>
              <a:rPr lang="en-US" dirty="0"/>
              <a:t>The time complexity is O(b</a:t>
            </a:r>
            <a:r>
              <a:rPr lang="en-US" sz="3200" i="1" u="none" strike="noStrike" baseline="30000" dirty="0">
                <a:latin typeface="High Tower Text" panose="02040502050506030303" pitchFamily="18" charset="0"/>
              </a:rPr>
              <a:t>l</a:t>
            </a:r>
            <a:r>
              <a:rPr lang="en-US" dirty="0"/>
              <a:t>) and the space complexity is O(b</a:t>
            </a:r>
            <a:r>
              <a:rPr lang="en-US" sz="3200" i="1" u="none" strike="noStrike" dirty="0">
                <a:latin typeface="High Tower Text" panose="02040502050506030303" pitchFamily="18" charset="0"/>
              </a:rPr>
              <a:t>l</a:t>
            </a:r>
            <a:r>
              <a:rPr lang="en-US" dirty="0"/>
              <a:t>).</a:t>
            </a:r>
          </a:p>
          <a:p>
            <a:r>
              <a:rPr lang="en-US" dirty="0"/>
              <a:t>Unfortunately, if we make </a:t>
            </a:r>
            <a:r>
              <a:rPr lang="en-US" dirty="0">
                <a:solidFill>
                  <a:srgbClr val="FF0000"/>
                </a:solidFill>
              </a:rPr>
              <a:t>a poor choice for </a:t>
            </a:r>
            <a:r>
              <a:rPr lang="en-US" sz="3200" i="1" u="none" strike="noStrike" dirty="0">
                <a:solidFill>
                  <a:srgbClr val="FF0000"/>
                </a:solidFill>
                <a:latin typeface="High Tower Text" panose="02040502050506030303" pitchFamily="18" charset="0"/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the algorithm will fail to reach the solution, making it </a:t>
            </a:r>
            <a:r>
              <a:rPr lang="en-US" dirty="0">
                <a:solidFill>
                  <a:srgbClr val="FF0000"/>
                </a:solidFill>
              </a:rPr>
              <a:t>incomplete</a:t>
            </a:r>
            <a:r>
              <a:rPr lang="en-US" dirty="0"/>
              <a:t> again.</a:t>
            </a:r>
          </a:p>
          <a:p>
            <a:r>
              <a:rPr lang="en-US" dirty="0"/>
              <a:t>Sometimes </a:t>
            </a:r>
            <a:r>
              <a:rPr lang="en-US" dirty="0">
                <a:solidFill>
                  <a:srgbClr val="FF0000"/>
                </a:solidFill>
              </a:rPr>
              <a:t>a good depth limit can be chosen based on knowledge of the problem</a:t>
            </a:r>
            <a:r>
              <a:rPr lang="en-US" dirty="0"/>
              <a:t>. For example, on the map of Romania there are 20 cities. Therefore, </a:t>
            </a:r>
            <a:r>
              <a:rPr lang="en-US" sz="3200" i="1" u="none" strike="noStrike" dirty="0">
                <a:latin typeface="High Tower Text" panose="02040502050506030303" pitchFamily="18" charset="0"/>
              </a:rPr>
              <a:t>l </a:t>
            </a:r>
            <a:r>
              <a:rPr lang="en-US" dirty="0"/>
              <a:t>=19 is a valid limit. But if we studied the map carefully, we would discover that any city can be reached from any other city in at most 9 actions. </a:t>
            </a:r>
          </a:p>
          <a:p>
            <a:r>
              <a:rPr lang="en-US" dirty="0"/>
              <a:t>This number, known as the </a:t>
            </a:r>
            <a:r>
              <a:rPr lang="en-US" dirty="0">
                <a:solidFill>
                  <a:srgbClr val="FF0000"/>
                </a:solidFill>
              </a:rPr>
              <a:t>diameter</a:t>
            </a:r>
            <a:r>
              <a:rPr lang="en-US" dirty="0"/>
              <a:t> of the state-space graph, gives us a better depth limit, which leads to a more efficient depth-limited search.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24473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Freeform 2"/>
          <p:cNvSpPr>
            <a:spLocks/>
          </p:cNvSpPr>
          <p:nvPr/>
        </p:nvSpPr>
        <p:spPr bwMode="auto">
          <a:xfrm>
            <a:off x="9250359" y="2112965"/>
            <a:ext cx="965200" cy="82867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21251" name="Freeform 3"/>
          <p:cNvSpPr>
            <a:spLocks/>
          </p:cNvSpPr>
          <p:nvPr/>
        </p:nvSpPr>
        <p:spPr bwMode="auto">
          <a:xfrm>
            <a:off x="8866184" y="2112968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21252" name="Freeform 4"/>
          <p:cNvSpPr>
            <a:spLocks/>
          </p:cNvSpPr>
          <p:nvPr/>
        </p:nvSpPr>
        <p:spPr bwMode="auto">
          <a:xfrm>
            <a:off x="9070978" y="2119313"/>
            <a:ext cx="1323975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Iterative Deepening</a:t>
            </a:r>
          </a:p>
        </p:txBody>
      </p:sp>
      <p:sp>
        <p:nvSpPr>
          <p:cNvPr id="26679" name="Freeform 55"/>
          <p:cNvSpPr>
            <a:spLocks/>
          </p:cNvSpPr>
          <p:nvPr/>
        </p:nvSpPr>
        <p:spPr bwMode="auto">
          <a:xfrm>
            <a:off x="8274051" y="2093912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80" name="Oval 56"/>
          <p:cNvSpPr>
            <a:spLocks noChangeArrowheads="1"/>
          </p:cNvSpPr>
          <p:nvPr/>
        </p:nvSpPr>
        <p:spPr bwMode="auto">
          <a:xfrm>
            <a:off x="9628187" y="2024063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1" name="Oval 57"/>
          <p:cNvSpPr>
            <a:spLocks noChangeArrowheads="1"/>
          </p:cNvSpPr>
          <p:nvPr/>
        </p:nvSpPr>
        <p:spPr bwMode="auto">
          <a:xfrm>
            <a:off x="9396411" y="244951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2" name="Oval 58"/>
          <p:cNvSpPr>
            <a:spLocks noChangeArrowheads="1"/>
          </p:cNvSpPr>
          <p:nvPr/>
        </p:nvSpPr>
        <p:spPr bwMode="auto">
          <a:xfrm>
            <a:off x="9872659" y="2439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9526589" y="2300291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6684" name="Freeform 60"/>
          <p:cNvSpPr>
            <a:spLocks/>
          </p:cNvSpPr>
          <p:nvPr/>
        </p:nvSpPr>
        <p:spPr bwMode="auto">
          <a:xfrm>
            <a:off x="9509123" y="22542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85" name="Text Box 61"/>
          <p:cNvSpPr txBox="1">
            <a:spLocks noChangeArrowheads="1"/>
          </p:cNvSpPr>
          <p:nvPr/>
        </p:nvSpPr>
        <p:spPr bwMode="auto">
          <a:xfrm>
            <a:off x="9910761" y="2052639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6686" name="Oval 62"/>
          <p:cNvSpPr>
            <a:spLocks noChangeArrowheads="1"/>
          </p:cNvSpPr>
          <p:nvPr/>
        </p:nvSpPr>
        <p:spPr bwMode="auto">
          <a:xfrm>
            <a:off x="10120311" y="34893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21312" name="Freeform 64"/>
          <p:cNvSpPr>
            <a:spLocks/>
          </p:cNvSpPr>
          <p:nvPr/>
        </p:nvSpPr>
        <p:spPr bwMode="auto">
          <a:xfrm>
            <a:off x="9472614" y="2119315"/>
            <a:ext cx="511175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06400" y="1397003"/>
            <a:ext cx="6908800" cy="4729164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Idea: get DFS’s space advantage with BFS’s time / shallow-solution advantages</a:t>
            </a:r>
          </a:p>
          <a:p>
            <a:r>
              <a:rPr lang="en-US" sz="2800" dirty="0"/>
              <a:t>Iterative deepening search solves the problem of picking a good value for </a:t>
            </a:r>
            <a:r>
              <a:rPr lang="en-US" sz="2800" dirty="0">
                <a:solidFill>
                  <a:srgbClr val="FF0000"/>
                </a:solidFill>
                <a:latin typeface="NimbusRomNo9L-Medi"/>
              </a:rPr>
              <a:t>depth limit, </a:t>
            </a:r>
            <a:r>
              <a:rPr lang="en-US" sz="2800" i="1" dirty="0">
                <a:solidFill>
                  <a:srgbClr val="FF0000"/>
                </a:solidFill>
                <a:latin typeface="High Tower Text" panose="02040502050506030303" pitchFamily="18" charset="0"/>
              </a:rPr>
              <a:t>l</a:t>
            </a:r>
            <a:r>
              <a:rPr lang="en-US" sz="2800" dirty="0">
                <a:latin typeface="NimbusRomNo9L-Medi"/>
              </a:rPr>
              <a:t>,</a:t>
            </a:r>
            <a:r>
              <a:rPr lang="en-US" sz="2800" dirty="0"/>
              <a:t> by trying all values: first 0, then 1, then 2, and so on—until either a solution is found, or the depth-limited search returns the failure value rather than the cutoff value.</a:t>
            </a:r>
          </a:p>
          <a:p>
            <a:pPr lvl="1"/>
            <a:r>
              <a:rPr lang="en-US" sz="2400" dirty="0"/>
              <a:t>Run a DFS with depth limit 1.  If no solution…</a:t>
            </a:r>
          </a:p>
          <a:p>
            <a:pPr lvl="1"/>
            <a:r>
              <a:rPr lang="en-US" sz="2400" dirty="0"/>
              <a:t>Run a DFS with depth limit 2.  If no solution…</a:t>
            </a:r>
          </a:p>
          <a:p>
            <a:pPr lvl="1"/>
            <a:r>
              <a:rPr lang="en-US" sz="2400" dirty="0"/>
              <a:t>Run a DFS with depth limit 3.  …..</a:t>
            </a:r>
          </a:p>
          <a:p>
            <a:pPr lvl="1"/>
            <a:endParaRPr lang="en-US" sz="2400" dirty="0"/>
          </a:p>
          <a:p>
            <a:r>
              <a:rPr lang="en-US" sz="2800" dirty="0"/>
              <a:t>Isn’t that wastefully redundant?</a:t>
            </a:r>
          </a:p>
          <a:p>
            <a:pPr lvl="1"/>
            <a:r>
              <a:rPr lang="en-US" sz="2400" dirty="0"/>
              <a:t>Generally most work happens in the lowest level searched, so not so bad!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50" grpId="0" animBg="1"/>
      <p:bldP spid="821251" grpId="0" animBg="1"/>
      <p:bldP spid="821252" grpId="0" animBg="1"/>
      <p:bldP spid="82131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5329-80E0-426E-934B-0661577C4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latin typeface="NimbusRomNo9L-Regu"/>
              </a:rPr>
              <a:t>Four iterations of iterative deepening search for goal M on a binary tree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09A09-F050-472C-9161-A68BA8F50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0" y="1397003"/>
            <a:ext cx="1727200" cy="472916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009A80"/>
                </a:solidFill>
                <a:latin typeface="NimbusRomNo9L-Medi"/>
              </a:rPr>
              <a:t>Figure 3.13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NimbusRomNo9L-Regu"/>
              </a:rPr>
              <a:t>Four iterations of iterative deepening search for goal M on a binary tree, with the depth limit varying from 0 to 3. 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NimbusRomNo9L-Regu"/>
              </a:rPr>
              <a:t>Note the interior nodes form a single path. 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NimbusRomNo9L-Regu"/>
              </a:rPr>
              <a:t>The triangle marks the node to expand next; green nodes with dark outlines are on the frontier; the very faint nodes provably can’t be part of a solution with this depth limit.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7BE98-6EDB-4BCB-ACBB-3AA98174A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7600"/>
            <a:ext cx="1005840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985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4FB77-404F-4EB8-9A58-2C4045113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Iterative deepening and depth-limited tree-like search</a:t>
            </a:r>
            <a:endParaRPr lang="tr-TR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4F0FB-E0E8-4A79-84B5-720405955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295400"/>
            <a:ext cx="11099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808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91656-5D55-0A40-BE89-42EF5314E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Properties of iterative deepening search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22B8-C26B-B44A-AB83-9E445B668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Complete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Yes </a:t>
            </a:r>
          </a:p>
          <a:p>
            <a:r>
              <a:rPr lang="en-US" b="1" dirty="0">
                <a:solidFill>
                  <a:srgbClr val="C00000"/>
                </a:solidFill>
              </a:rPr>
              <a:t>Time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(d+1)b</a:t>
            </a:r>
            <a:r>
              <a:rPr lang="en-US" baseline="30000" dirty="0"/>
              <a:t>0 </a:t>
            </a:r>
            <a:r>
              <a:rPr lang="en-US" dirty="0"/>
              <a:t>+db</a:t>
            </a:r>
            <a:r>
              <a:rPr lang="en-US" baseline="30000" dirty="0"/>
              <a:t>1</a:t>
            </a:r>
            <a:r>
              <a:rPr lang="en-US" dirty="0"/>
              <a:t> +(d−1)b</a:t>
            </a:r>
            <a:r>
              <a:rPr lang="en-US" baseline="30000" dirty="0"/>
              <a:t>2</a:t>
            </a:r>
            <a:r>
              <a:rPr lang="en-US" dirty="0"/>
              <a:t> +...+</a:t>
            </a:r>
            <a:r>
              <a:rPr lang="en-US" dirty="0" err="1"/>
              <a:t>b</a:t>
            </a:r>
            <a:r>
              <a:rPr lang="en-US" baseline="30000" dirty="0" err="1"/>
              <a:t>d</a:t>
            </a:r>
            <a:r>
              <a:rPr lang="en-US" dirty="0"/>
              <a:t> =O(</a:t>
            </a:r>
            <a:r>
              <a:rPr lang="en-US" dirty="0" err="1"/>
              <a:t>b</a:t>
            </a:r>
            <a:r>
              <a:rPr lang="en-US" baseline="30000" dirty="0" err="1"/>
              <a:t>d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or more precisely O(</a:t>
            </a:r>
            <a:r>
              <a:rPr lang="en-US" dirty="0" err="1"/>
              <a:t>b</a:t>
            </a:r>
            <a:r>
              <a:rPr lang="en-US" baseline="30000" dirty="0" err="1"/>
              <a:t>d</a:t>
            </a:r>
            <a:r>
              <a:rPr lang="en-US" dirty="0"/>
              <a:t>(1 – 1/b)</a:t>
            </a:r>
            <a:r>
              <a:rPr lang="en-US" baseline="30000" dirty="0"/>
              <a:t>-2</a:t>
            </a:r>
            <a:r>
              <a:rPr lang="en-US" dirty="0"/>
              <a:t>)</a:t>
            </a:r>
          </a:p>
          <a:p>
            <a:r>
              <a:rPr lang="en-US" b="1" dirty="0">
                <a:solidFill>
                  <a:srgbClr val="C00000"/>
                </a:solidFill>
              </a:rPr>
              <a:t>Space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O(</a:t>
            </a:r>
            <a:r>
              <a:rPr lang="en-US" dirty="0" err="1"/>
              <a:t>bd</a:t>
            </a:r>
            <a:r>
              <a:rPr lang="en-US" dirty="0"/>
              <a:t>) </a:t>
            </a:r>
          </a:p>
          <a:p>
            <a:r>
              <a:rPr lang="en-US" b="1" dirty="0">
                <a:solidFill>
                  <a:srgbClr val="C00000"/>
                </a:solidFill>
              </a:rPr>
              <a:t>Optimal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Yes, if step cost = 1</a:t>
            </a:r>
          </a:p>
          <a:p>
            <a:pPr lvl="1"/>
            <a:r>
              <a:rPr lang="en-US" dirty="0"/>
              <a:t>Can be modified to explore uniform-cost tree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0CBA6-F7BF-0A4C-81D9-7EE9C878D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66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1D26-B319-CE42-8905-EB0FE4FC5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iterative deepening search (cont.)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86F21-9B51-FA42-8622-283713404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Numerical comparison for b = 10 and d = 5, solution at far right leaf: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N(IDS) = 6+50+400+3,000+20,000+100,000=123,456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N(BFS) = 10+100+1,000+10,000+100,000+999,990=1,111,100</a:t>
            </a:r>
            <a:r>
              <a:rPr lang="en-US" dirty="0"/>
              <a:t> </a:t>
            </a:r>
          </a:p>
          <a:p>
            <a:r>
              <a:rPr lang="en-US" dirty="0"/>
              <a:t>IDS does better because other nodes at depth d are not expanded </a:t>
            </a:r>
          </a:p>
          <a:p>
            <a:r>
              <a:rPr lang="en-US" dirty="0"/>
              <a:t>BFS can be modified to apply goal test when a node is generated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4DC28-87ED-3942-B2D3-93EA12C94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126167"/>
            <a:ext cx="2133600" cy="476251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1376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Cost-Sensitive Search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486401"/>
            <a:ext cx="12192000" cy="1227139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BFS finds the </a:t>
            </a:r>
            <a:r>
              <a:rPr lang="en-US" sz="2400" dirty="0">
                <a:highlight>
                  <a:srgbClr val="FFFF00"/>
                </a:highlight>
              </a:rPr>
              <a:t>shortest path in terms of number of actions</a:t>
            </a:r>
            <a:r>
              <a:rPr lang="en-US" sz="2400" dirty="0"/>
              <a:t>.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It does </a:t>
            </a:r>
            <a:r>
              <a:rPr lang="en-US" sz="2400" dirty="0">
                <a:highlight>
                  <a:srgbClr val="FFFF00"/>
                </a:highlight>
              </a:rPr>
              <a:t>not find the least-cost path</a:t>
            </a:r>
            <a:r>
              <a:rPr lang="en-US" sz="2400" dirty="0"/>
              <a:t>.  We will now cover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a similar algorithm which does find the least-cost path. 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2597149" y="1371603"/>
            <a:ext cx="6699251" cy="3840163"/>
            <a:chOff x="768" y="720"/>
            <a:chExt cx="4176" cy="2304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91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6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824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208" y="2640"/>
              <a:ext cx="288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632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Cost Search (Dijkstra's algorithm)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3680" y="838200"/>
            <a:ext cx="7721600" cy="57912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D9E97D-DF1A-43BF-9356-456023A62A60}"/>
              </a:ext>
            </a:extLst>
          </p:cNvPr>
          <p:cNvSpPr txBox="1"/>
          <p:nvPr/>
        </p:nvSpPr>
        <p:spPr>
          <a:xfrm>
            <a:off x="381000" y="1600200"/>
            <a:ext cx="366268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When actions have different costs, an obvious choice is to use best-first search where the evaluation function is </a:t>
            </a:r>
            <a:r>
              <a:rPr lang="en-US" sz="2000" dirty="0">
                <a:solidFill>
                  <a:srgbClr val="FF0000"/>
                </a:solidFill>
              </a:rPr>
              <a:t>the cost of the path from </a:t>
            </a:r>
            <a:r>
              <a:rPr lang="en-US" sz="2000" dirty="0">
                <a:solidFill>
                  <a:srgbClr val="FF0000"/>
                </a:solidFill>
                <a:highlight>
                  <a:srgbClr val="FFFF00"/>
                </a:highlight>
              </a:rPr>
              <a:t>the root to the current node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is called </a:t>
            </a:r>
          </a:p>
          <a:p>
            <a:pPr marL="742905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Dijkstra’s algorithm</a:t>
            </a:r>
            <a:r>
              <a:rPr lang="en-US" sz="2000" dirty="0"/>
              <a:t> by the theoretical computer science community, and</a:t>
            </a:r>
          </a:p>
          <a:p>
            <a:pPr marL="74290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uniform-cost search </a:t>
            </a:r>
            <a:r>
              <a:rPr lang="en-US" sz="2000" dirty="0"/>
              <a:t>by the AI community.</a:t>
            </a:r>
            <a:endParaRPr lang="tr-TR" sz="2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9CB6A-FC56-49BD-BB38-D1C16525F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0" i="0" u="none" strike="noStrike" baseline="0" dirty="0">
                <a:latin typeface="NimbusRomNo9L-Regu"/>
              </a:rPr>
              <a:t>Part of the Romania state space, selected to illustrate uniform-cost search.</a:t>
            </a:r>
            <a:endParaRPr lang="tr-TR" sz="5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6B56A-EEAD-48F8-ACED-BC4126B70FA1}"/>
              </a:ext>
            </a:extLst>
          </p:cNvPr>
          <p:cNvSpPr txBox="1"/>
          <p:nvPr/>
        </p:nvSpPr>
        <p:spPr>
          <a:xfrm>
            <a:off x="685800" y="1600200"/>
            <a:ext cx="6098458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problem is to get from Sibiu to Bucharest.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</a:t>
            </a:r>
            <a:r>
              <a:rPr lang="en-US" sz="1600" dirty="0">
                <a:solidFill>
                  <a:srgbClr val="FF0000"/>
                </a:solidFill>
              </a:rPr>
              <a:t>successors of Sibiu </a:t>
            </a:r>
            <a:r>
              <a:rPr lang="en-US" sz="1600" dirty="0"/>
              <a:t>are </a:t>
            </a:r>
            <a:r>
              <a:rPr lang="en-US" sz="1600" dirty="0" err="1"/>
              <a:t>Rimnicu</a:t>
            </a:r>
            <a:r>
              <a:rPr lang="en-US" sz="1600" dirty="0"/>
              <a:t> </a:t>
            </a:r>
            <a:r>
              <a:rPr lang="en-US" sz="1600" dirty="0" err="1"/>
              <a:t>Vilcea</a:t>
            </a:r>
            <a:r>
              <a:rPr lang="en-US" sz="1600" dirty="0"/>
              <a:t> and </a:t>
            </a:r>
            <a:r>
              <a:rPr lang="en-US" sz="1600" dirty="0" err="1"/>
              <a:t>Fagaras</a:t>
            </a:r>
            <a:r>
              <a:rPr lang="en-US" sz="1600" dirty="0"/>
              <a:t>, with </a:t>
            </a:r>
            <a:r>
              <a:rPr lang="en-US" sz="1600" dirty="0">
                <a:solidFill>
                  <a:srgbClr val="FF0000"/>
                </a:solidFill>
              </a:rPr>
              <a:t>costs 80 and 99</a:t>
            </a:r>
            <a:r>
              <a:rPr lang="en-US" sz="1600" dirty="0"/>
              <a:t>, respectively.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least cost node, </a:t>
            </a:r>
            <a:r>
              <a:rPr lang="en-US" sz="1600" dirty="0" err="1"/>
              <a:t>Rimnicu</a:t>
            </a:r>
            <a:r>
              <a:rPr lang="en-US" sz="1600" dirty="0"/>
              <a:t> </a:t>
            </a:r>
            <a:r>
              <a:rPr lang="en-US" sz="1600" dirty="0" err="1"/>
              <a:t>Vilcea</a:t>
            </a:r>
            <a:r>
              <a:rPr lang="en-US" sz="1600" dirty="0"/>
              <a:t>, is expanded next, adding Pitesti with cost </a:t>
            </a:r>
            <a:r>
              <a:rPr lang="en-US" sz="1600" dirty="0">
                <a:solidFill>
                  <a:srgbClr val="FF0000"/>
                </a:solidFill>
              </a:rPr>
              <a:t>80+97=177</a:t>
            </a:r>
            <a:r>
              <a:rPr lang="en-US" sz="1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least-cost node is now </a:t>
            </a:r>
            <a:r>
              <a:rPr lang="en-US" sz="1600" dirty="0" err="1"/>
              <a:t>Fagaras</a:t>
            </a:r>
            <a:r>
              <a:rPr lang="en-US" sz="1600" dirty="0"/>
              <a:t>, so it is expanded, adding Bucharest with cost </a:t>
            </a:r>
            <a:r>
              <a:rPr lang="en-US" sz="1600" dirty="0">
                <a:solidFill>
                  <a:srgbClr val="FF0000"/>
                </a:solidFill>
              </a:rPr>
              <a:t>99+211=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</a:rPr>
              <a:t>310</a:t>
            </a:r>
            <a:r>
              <a:rPr lang="en-US" sz="1600" dirty="0">
                <a:highlight>
                  <a:srgbClr val="FFFF00"/>
                </a:highlight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Bucharest is the goal</a:t>
            </a:r>
            <a:r>
              <a:rPr lang="en-US" sz="1600" dirty="0"/>
              <a:t>, but the algorithm tests for goals only when it expands a node, not when it generates a node, so it has not yet detected that this is a path to the goal.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The algorithm continues on</a:t>
            </a:r>
            <a:r>
              <a:rPr lang="en-US" sz="1600" dirty="0"/>
              <a:t>, choosing Pitesti for expansion next and adding a second path to Bucharest with cost </a:t>
            </a:r>
            <a:r>
              <a:rPr lang="en-US" sz="1600" dirty="0">
                <a:solidFill>
                  <a:srgbClr val="FF0000"/>
                </a:solidFill>
              </a:rPr>
              <a:t>80+97+101=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</a:rPr>
              <a:t>278</a:t>
            </a:r>
            <a:r>
              <a:rPr lang="en-US" sz="1600" dirty="0">
                <a:solidFill>
                  <a:srgbClr val="FF0000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It has a lower cost</a:t>
            </a:r>
            <a:r>
              <a:rPr lang="en-US" sz="1600" dirty="0"/>
              <a:t>, so it replaces the previous path in reached and is added to the frontier.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Note that if we had checked for a goal upon generating a node rather than when expanding the lowest-cost node, then we would have returned a higher-cost path (the one through </a:t>
            </a:r>
            <a:r>
              <a:rPr lang="en-US" sz="1600" dirty="0" err="1"/>
              <a:t>Fagaras</a:t>
            </a:r>
            <a:r>
              <a:rPr lang="en-US" sz="16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415FBE-D5C4-4806-892D-AC50C128D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2286000"/>
            <a:ext cx="5181600" cy="336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272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41580" y="3408366"/>
            <a:ext cx="6716713" cy="3349625"/>
            <a:chOff x="657" y="2180"/>
            <a:chExt cx="4231" cy="2110"/>
          </a:xfrm>
        </p:grpSpPr>
        <p:sp>
          <p:nvSpPr>
            <p:cNvPr id="28823" name="Freeform 3"/>
            <p:cNvSpPr>
              <a:spLocks/>
            </p:cNvSpPr>
            <p:nvPr/>
          </p:nvSpPr>
          <p:spPr bwMode="auto">
            <a:xfrm>
              <a:off x="2261" y="2180"/>
              <a:ext cx="1938" cy="221"/>
            </a:xfrm>
            <a:custGeom>
              <a:avLst/>
              <a:gdLst>
                <a:gd name="T0" fmla="*/ 1938 w 1938"/>
                <a:gd name="T1" fmla="*/ 0 h 221"/>
                <a:gd name="T2" fmla="*/ 1066 w 1938"/>
                <a:gd name="T3" fmla="*/ 210 h 221"/>
                <a:gd name="T4" fmla="*/ 662 w 1938"/>
                <a:gd name="T5" fmla="*/ 221 h 221"/>
                <a:gd name="T6" fmla="*/ 0 w 1938"/>
                <a:gd name="T7" fmla="*/ 32 h 2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38"/>
                <a:gd name="T13" fmla="*/ 0 h 221"/>
                <a:gd name="T14" fmla="*/ 1938 w 1938"/>
                <a:gd name="T15" fmla="*/ 221 h 2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38" h="221">
                  <a:moveTo>
                    <a:pt x="1938" y="0"/>
                  </a:moveTo>
                  <a:lnTo>
                    <a:pt x="1066" y="210"/>
                  </a:lnTo>
                  <a:lnTo>
                    <a:pt x="662" y="221"/>
                  </a:lnTo>
                  <a:lnTo>
                    <a:pt x="0" y="32"/>
                  </a:lnTo>
                </a:path>
              </a:pathLst>
            </a:custGeom>
            <a:solidFill>
              <a:srgbClr val="FF33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4" name="Freeform 4"/>
            <p:cNvSpPr>
              <a:spLocks/>
            </p:cNvSpPr>
            <p:nvPr/>
          </p:nvSpPr>
          <p:spPr bwMode="auto">
            <a:xfrm>
              <a:off x="657" y="2180"/>
              <a:ext cx="4231" cy="1271"/>
            </a:xfrm>
            <a:custGeom>
              <a:avLst/>
              <a:gdLst>
                <a:gd name="T0" fmla="*/ 4231 w 4231"/>
                <a:gd name="T1" fmla="*/ 32 h 1271"/>
                <a:gd name="T2" fmla="*/ 4150 w 4231"/>
                <a:gd name="T3" fmla="*/ 479 h 1271"/>
                <a:gd name="T4" fmla="*/ 3510 w 4231"/>
                <a:gd name="T5" fmla="*/ 544 h 1271"/>
                <a:gd name="T6" fmla="*/ 2853 w 4231"/>
                <a:gd name="T7" fmla="*/ 232 h 1271"/>
                <a:gd name="T8" fmla="*/ 2212 w 4231"/>
                <a:gd name="T9" fmla="*/ 285 h 1271"/>
                <a:gd name="T10" fmla="*/ 1846 w 4231"/>
                <a:gd name="T11" fmla="*/ 818 h 1271"/>
                <a:gd name="T12" fmla="*/ 1405 w 4231"/>
                <a:gd name="T13" fmla="*/ 824 h 1271"/>
                <a:gd name="T14" fmla="*/ 1259 w 4231"/>
                <a:gd name="T15" fmla="*/ 608 h 1271"/>
                <a:gd name="T16" fmla="*/ 942 w 4231"/>
                <a:gd name="T17" fmla="*/ 598 h 1271"/>
                <a:gd name="T18" fmla="*/ 845 w 4231"/>
                <a:gd name="T19" fmla="*/ 1179 h 1271"/>
                <a:gd name="T20" fmla="*/ 350 w 4231"/>
                <a:gd name="T21" fmla="*/ 1271 h 1271"/>
                <a:gd name="T22" fmla="*/ 0 w 4231"/>
                <a:gd name="T23" fmla="*/ 189 h 1271"/>
                <a:gd name="T24" fmla="*/ 1604 w 4231"/>
                <a:gd name="T25" fmla="*/ 27 h 1271"/>
                <a:gd name="T26" fmla="*/ 2234 w 4231"/>
                <a:gd name="T27" fmla="*/ 210 h 1271"/>
                <a:gd name="T28" fmla="*/ 2654 w 4231"/>
                <a:gd name="T29" fmla="*/ 216 h 1271"/>
                <a:gd name="T30" fmla="*/ 3526 w 4231"/>
                <a:gd name="T31" fmla="*/ 0 h 1271"/>
                <a:gd name="T32" fmla="*/ 4226 w 4231"/>
                <a:gd name="T33" fmla="*/ 27 h 12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31"/>
                <a:gd name="T52" fmla="*/ 0 h 1271"/>
                <a:gd name="T53" fmla="*/ 4231 w 4231"/>
                <a:gd name="T54" fmla="*/ 1271 h 12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31" h="1271">
                  <a:moveTo>
                    <a:pt x="4231" y="32"/>
                  </a:moveTo>
                  <a:lnTo>
                    <a:pt x="4150" y="479"/>
                  </a:lnTo>
                  <a:lnTo>
                    <a:pt x="3510" y="544"/>
                  </a:lnTo>
                  <a:lnTo>
                    <a:pt x="2853" y="232"/>
                  </a:lnTo>
                  <a:lnTo>
                    <a:pt x="2212" y="285"/>
                  </a:lnTo>
                  <a:lnTo>
                    <a:pt x="1846" y="818"/>
                  </a:lnTo>
                  <a:lnTo>
                    <a:pt x="1405" y="824"/>
                  </a:lnTo>
                  <a:lnTo>
                    <a:pt x="1259" y="608"/>
                  </a:lnTo>
                  <a:lnTo>
                    <a:pt x="942" y="598"/>
                  </a:lnTo>
                  <a:lnTo>
                    <a:pt x="845" y="1179"/>
                  </a:lnTo>
                  <a:lnTo>
                    <a:pt x="350" y="1271"/>
                  </a:lnTo>
                  <a:lnTo>
                    <a:pt x="0" y="189"/>
                  </a:lnTo>
                  <a:lnTo>
                    <a:pt x="1604" y="27"/>
                  </a:lnTo>
                  <a:lnTo>
                    <a:pt x="2234" y="210"/>
                  </a:lnTo>
                  <a:lnTo>
                    <a:pt x="2654" y="216"/>
                  </a:lnTo>
                  <a:lnTo>
                    <a:pt x="3526" y="0"/>
                  </a:lnTo>
                  <a:lnTo>
                    <a:pt x="4226" y="2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5" name="Freeform 5"/>
            <p:cNvSpPr>
              <a:spLocks/>
            </p:cNvSpPr>
            <p:nvPr/>
          </p:nvSpPr>
          <p:spPr bwMode="auto">
            <a:xfrm>
              <a:off x="1007" y="2396"/>
              <a:ext cx="3789" cy="1313"/>
            </a:xfrm>
            <a:custGeom>
              <a:avLst/>
              <a:gdLst>
                <a:gd name="T0" fmla="*/ 3789 w 3789"/>
                <a:gd name="T1" fmla="*/ 269 h 1313"/>
                <a:gd name="T2" fmla="*/ 3784 w 3789"/>
                <a:gd name="T3" fmla="*/ 323 h 1313"/>
                <a:gd name="T4" fmla="*/ 3160 w 3789"/>
                <a:gd name="T5" fmla="*/ 387 h 1313"/>
                <a:gd name="T6" fmla="*/ 2072 w 3789"/>
                <a:gd name="T7" fmla="*/ 312 h 1313"/>
                <a:gd name="T8" fmla="*/ 1733 w 3789"/>
                <a:gd name="T9" fmla="*/ 635 h 1313"/>
                <a:gd name="T10" fmla="*/ 1668 w 3789"/>
                <a:gd name="T11" fmla="*/ 1302 h 1313"/>
                <a:gd name="T12" fmla="*/ 1270 w 3789"/>
                <a:gd name="T13" fmla="*/ 1313 h 1313"/>
                <a:gd name="T14" fmla="*/ 1152 w 3789"/>
                <a:gd name="T15" fmla="*/ 683 h 1313"/>
                <a:gd name="T16" fmla="*/ 920 w 3789"/>
                <a:gd name="T17" fmla="*/ 602 h 1313"/>
                <a:gd name="T18" fmla="*/ 818 w 3789"/>
                <a:gd name="T19" fmla="*/ 403 h 1313"/>
                <a:gd name="T20" fmla="*/ 608 w 3789"/>
                <a:gd name="T21" fmla="*/ 398 h 1313"/>
                <a:gd name="T22" fmla="*/ 516 w 3789"/>
                <a:gd name="T23" fmla="*/ 1012 h 1313"/>
                <a:gd name="T24" fmla="*/ 0 w 3789"/>
                <a:gd name="T25" fmla="*/ 1125 h 1313"/>
                <a:gd name="T26" fmla="*/ 0 w 3789"/>
                <a:gd name="T27" fmla="*/ 1049 h 1313"/>
                <a:gd name="T28" fmla="*/ 490 w 3789"/>
                <a:gd name="T29" fmla="*/ 958 h 1313"/>
                <a:gd name="T30" fmla="*/ 592 w 3789"/>
                <a:gd name="T31" fmla="*/ 376 h 1313"/>
                <a:gd name="T32" fmla="*/ 920 w 3789"/>
                <a:gd name="T33" fmla="*/ 387 h 1313"/>
                <a:gd name="T34" fmla="*/ 1049 w 3789"/>
                <a:gd name="T35" fmla="*/ 608 h 1313"/>
                <a:gd name="T36" fmla="*/ 1496 w 3789"/>
                <a:gd name="T37" fmla="*/ 597 h 1313"/>
                <a:gd name="T38" fmla="*/ 1857 w 3789"/>
                <a:gd name="T39" fmla="*/ 69 h 1313"/>
                <a:gd name="T40" fmla="*/ 2497 w 3789"/>
                <a:gd name="T41" fmla="*/ 0 h 1313"/>
                <a:gd name="T42" fmla="*/ 3170 w 3789"/>
                <a:gd name="T43" fmla="*/ 328 h 1313"/>
                <a:gd name="T44" fmla="*/ 3789 w 3789"/>
                <a:gd name="T45" fmla="*/ 269 h 131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89"/>
                <a:gd name="T70" fmla="*/ 0 h 1313"/>
                <a:gd name="T71" fmla="*/ 3789 w 3789"/>
                <a:gd name="T72" fmla="*/ 1313 h 131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89" h="1313">
                  <a:moveTo>
                    <a:pt x="3789" y="269"/>
                  </a:moveTo>
                  <a:lnTo>
                    <a:pt x="3784" y="323"/>
                  </a:lnTo>
                  <a:lnTo>
                    <a:pt x="3160" y="387"/>
                  </a:lnTo>
                  <a:lnTo>
                    <a:pt x="2072" y="312"/>
                  </a:lnTo>
                  <a:lnTo>
                    <a:pt x="1733" y="635"/>
                  </a:lnTo>
                  <a:lnTo>
                    <a:pt x="1668" y="1302"/>
                  </a:lnTo>
                  <a:lnTo>
                    <a:pt x="1270" y="1313"/>
                  </a:lnTo>
                  <a:lnTo>
                    <a:pt x="1152" y="683"/>
                  </a:lnTo>
                  <a:lnTo>
                    <a:pt x="920" y="602"/>
                  </a:lnTo>
                  <a:lnTo>
                    <a:pt x="818" y="403"/>
                  </a:lnTo>
                  <a:lnTo>
                    <a:pt x="608" y="398"/>
                  </a:lnTo>
                  <a:lnTo>
                    <a:pt x="516" y="1012"/>
                  </a:lnTo>
                  <a:lnTo>
                    <a:pt x="0" y="1125"/>
                  </a:lnTo>
                  <a:lnTo>
                    <a:pt x="0" y="1049"/>
                  </a:lnTo>
                  <a:lnTo>
                    <a:pt x="490" y="958"/>
                  </a:lnTo>
                  <a:lnTo>
                    <a:pt x="592" y="376"/>
                  </a:lnTo>
                  <a:lnTo>
                    <a:pt x="920" y="387"/>
                  </a:lnTo>
                  <a:lnTo>
                    <a:pt x="1049" y="608"/>
                  </a:lnTo>
                  <a:lnTo>
                    <a:pt x="1496" y="597"/>
                  </a:lnTo>
                  <a:lnTo>
                    <a:pt x="1857" y="69"/>
                  </a:lnTo>
                  <a:lnTo>
                    <a:pt x="2497" y="0"/>
                  </a:lnTo>
                  <a:lnTo>
                    <a:pt x="3170" y="328"/>
                  </a:lnTo>
                  <a:lnTo>
                    <a:pt x="3789" y="269"/>
                  </a:lnTo>
                  <a:close/>
                </a:path>
              </a:pathLst>
            </a:custGeom>
            <a:solidFill>
              <a:srgbClr val="0080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6" name="Freeform 6"/>
            <p:cNvSpPr>
              <a:spLocks/>
            </p:cNvSpPr>
            <p:nvPr/>
          </p:nvSpPr>
          <p:spPr bwMode="auto">
            <a:xfrm>
              <a:off x="996" y="2697"/>
              <a:ext cx="3784" cy="1330"/>
            </a:xfrm>
            <a:custGeom>
              <a:avLst/>
              <a:gdLst>
                <a:gd name="T0" fmla="*/ 3784 w 3784"/>
                <a:gd name="T1" fmla="*/ 27 h 1330"/>
                <a:gd name="T2" fmla="*/ 3768 w 3784"/>
                <a:gd name="T3" fmla="*/ 75 h 1330"/>
                <a:gd name="T4" fmla="*/ 3208 w 3784"/>
                <a:gd name="T5" fmla="*/ 113 h 1330"/>
                <a:gd name="T6" fmla="*/ 2094 w 3784"/>
                <a:gd name="T7" fmla="*/ 43 h 1330"/>
                <a:gd name="T8" fmla="*/ 1787 w 3784"/>
                <a:gd name="T9" fmla="*/ 350 h 1330"/>
                <a:gd name="T10" fmla="*/ 1723 w 3784"/>
                <a:gd name="T11" fmla="*/ 1287 h 1330"/>
                <a:gd name="T12" fmla="*/ 1400 w 3784"/>
                <a:gd name="T13" fmla="*/ 1330 h 1330"/>
                <a:gd name="T14" fmla="*/ 1378 w 3784"/>
                <a:gd name="T15" fmla="*/ 1055 h 1330"/>
                <a:gd name="T16" fmla="*/ 1216 w 3784"/>
                <a:gd name="T17" fmla="*/ 1039 h 1330"/>
                <a:gd name="T18" fmla="*/ 1120 w 3784"/>
                <a:gd name="T19" fmla="*/ 393 h 1330"/>
                <a:gd name="T20" fmla="*/ 899 w 3784"/>
                <a:gd name="T21" fmla="*/ 323 h 1330"/>
                <a:gd name="T22" fmla="*/ 791 w 3784"/>
                <a:gd name="T23" fmla="*/ 102 h 1330"/>
                <a:gd name="T24" fmla="*/ 630 w 3784"/>
                <a:gd name="T25" fmla="*/ 118 h 1330"/>
                <a:gd name="T26" fmla="*/ 549 w 3784"/>
                <a:gd name="T27" fmla="*/ 770 h 1330"/>
                <a:gd name="T28" fmla="*/ 21 w 3784"/>
                <a:gd name="T29" fmla="*/ 883 h 1330"/>
                <a:gd name="T30" fmla="*/ 0 w 3784"/>
                <a:gd name="T31" fmla="*/ 813 h 1330"/>
                <a:gd name="T32" fmla="*/ 517 w 3784"/>
                <a:gd name="T33" fmla="*/ 711 h 1330"/>
                <a:gd name="T34" fmla="*/ 619 w 3784"/>
                <a:gd name="T35" fmla="*/ 75 h 1330"/>
                <a:gd name="T36" fmla="*/ 840 w 3784"/>
                <a:gd name="T37" fmla="*/ 102 h 1330"/>
                <a:gd name="T38" fmla="*/ 931 w 3784"/>
                <a:gd name="T39" fmla="*/ 307 h 1330"/>
                <a:gd name="T40" fmla="*/ 1157 w 3784"/>
                <a:gd name="T41" fmla="*/ 377 h 1330"/>
                <a:gd name="T42" fmla="*/ 1276 w 3784"/>
                <a:gd name="T43" fmla="*/ 1001 h 1330"/>
                <a:gd name="T44" fmla="*/ 1674 w 3784"/>
                <a:gd name="T45" fmla="*/ 996 h 1330"/>
                <a:gd name="T46" fmla="*/ 1749 w 3784"/>
                <a:gd name="T47" fmla="*/ 328 h 1330"/>
                <a:gd name="T48" fmla="*/ 2089 w 3784"/>
                <a:gd name="T49" fmla="*/ 0 h 1330"/>
                <a:gd name="T50" fmla="*/ 3181 w 3784"/>
                <a:gd name="T51" fmla="*/ 81 h 1330"/>
                <a:gd name="T52" fmla="*/ 3784 w 3784"/>
                <a:gd name="T53" fmla="*/ 27 h 13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784"/>
                <a:gd name="T82" fmla="*/ 0 h 1330"/>
                <a:gd name="T83" fmla="*/ 3784 w 3784"/>
                <a:gd name="T84" fmla="*/ 1330 h 13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784" h="1330">
                  <a:moveTo>
                    <a:pt x="3784" y="27"/>
                  </a:moveTo>
                  <a:lnTo>
                    <a:pt x="3768" y="75"/>
                  </a:lnTo>
                  <a:lnTo>
                    <a:pt x="3208" y="113"/>
                  </a:lnTo>
                  <a:lnTo>
                    <a:pt x="2094" y="43"/>
                  </a:lnTo>
                  <a:lnTo>
                    <a:pt x="1787" y="350"/>
                  </a:lnTo>
                  <a:lnTo>
                    <a:pt x="1723" y="1287"/>
                  </a:lnTo>
                  <a:lnTo>
                    <a:pt x="1400" y="1330"/>
                  </a:lnTo>
                  <a:lnTo>
                    <a:pt x="1378" y="1055"/>
                  </a:lnTo>
                  <a:lnTo>
                    <a:pt x="1216" y="1039"/>
                  </a:lnTo>
                  <a:lnTo>
                    <a:pt x="1120" y="393"/>
                  </a:lnTo>
                  <a:lnTo>
                    <a:pt x="899" y="323"/>
                  </a:lnTo>
                  <a:lnTo>
                    <a:pt x="791" y="102"/>
                  </a:lnTo>
                  <a:lnTo>
                    <a:pt x="630" y="118"/>
                  </a:lnTo>
                  <a:lnTo>
                    <a:pt x="549" y="770"/>
                  </a:lnTo>
                  <a:lnTo>
                    <a:pt x="21" y="883"/>
                  </a:lnTo>
                  <a:lnTo>
                    <a:pt x="0" y="813"/>
                  </a:lnTo>
                  <a:lnTo>
                    <a:pt x="517" y="711"/>
                  </a:lnTo>
                  <a:lnTo>
                    <a:pt x="619" y="75"/>
                  </a:lnTo>
                  <a:lnTo>
                    <a:pt x="840" y="102"/>
                  </a:lnTo>
                  <a:lnTo>
                    <a:pt x="931" y="307"/>
                  </a:lnTo>
                  <a:lnTo>
                    <a:pt x="1157" y="377"/>
                  </a:lnTo>
                  <a:lnTo>
                    <a:pt x="1276" y="1001"/>
                  </a:lnTo>
                  <a:lnTo>
                    <a:pt x="1674" y="996"/>
                  </a:lnTo>
                  <a:lnTo>
                    <a:pt x="1749" y="328"/>
                  </a:lnTo>
                  <a:lnTo>
                    <a:pt x="2089" y="0"/>
                  </a:lnTo>
                  <a:lnTo>
                    <a:pt x="3181" y="81"/>
                  </a:lnTo>
                  <a:lnTo>
                    <a:pt x="3784" y="27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7" name="Freeform 7"/>
            <p:cNvSpPr>
              <a:spLocks/>
            </p:cNvSpPr>
            <p:nvPr/>
          </p:nvSpPr>
          <p:spPr bwMode="auto">
            <a:xfrm>
              <a:off x="1012" y="2735"/>
              <a:ext cx="3736" cy="1555"/>
            </a:xfrm>
            <a:custGeom>
              <a:avLst/>
              <a:gdLst>
                <a:gd name="T0" fmla="*/ 3736 w 3736"/>
                <a:gd name="T1" fmla="*/ 43 h 1555"/>
                <a:gd name="T2" fmla="*/ 3709 w 3736"/>
                <a:gd name="T3" fmla="*/ 350 h 1555"/>
                <a:gd name="T4" fmla="*/ 2460 w 3736"/>
                <a:gd name="T5" fmla="*/ 1410 h 1555"/>
                <a:gd name="T6" fmla="*/ 942 w 3736"/>
                <a:gd name="T7" fmla="*/ 1555 h 1555"/>
                <a:gd name="T8" fmla="*/ 70 w 3736"/>
                <a:gd name="T9" fmla="*/ 1405 h 1555"/>
                <a:gd name="T10" fmla="*/ 0 w 3736"/>
                <a:gd name="T11" fmla="*/ 845 h 1555"/>
                <a:gd name="T12" fmla="*/ 538 w 3736"/>
                <a:gd name="T13" fmla="*/ 732 h 1555"/>
                <a:gd name="T14" fmla="*/ 619 w 3736"/>
                <a:gd name="T15" fmla="*/ 59 h 1555"/>
                <a:gd name="T16" fmla="*/ 791 w 3736"/>
                <a:gd name="T17" fmla="*/ 70 h 1555"/>
                <a:gd name="T18" fmla="*/ 872 w 3736"/>
                <a:gd name="T19" fmla="*/ 290 h 1555"/>
                <a:gd name="T20" fmla="*/ 1109 w 3736"/>
                <a:gd name="T21" fmla="*/ 360 h 1555"/>
                <a:gd name="T22" fmla="*/ 1195 w 3736"/>
                <a:gd name="T23" fmla="*/ 990 h 1555"/>
                <a:gd name="T24" fmla="*/ 1362 w 3736"/>
                <a:gd name="T25" fmla="*/ 1017 h 1555"/>
                <a:gd name="T26" fmla="*/ 1389 w 3736"/>
                <a:gd name="T27" fmla="*/ 1275 h 1555"/>
                <a:gd name="T28" fmla="*/ 1696 w 3736"/>
                <a:gd name="T29" fmla="*/ 1259 h 1555"/>
                <a:gd name="T30" fmla="*/ 1776 w 3736"/>
                <a:gd name="T31" fmla="*/ 306 h 1555"/>
                <a:gd name="T32" fmla="*/ 2089 w 3736"/>
                <a:gd name="T33" fmla="*/ 0 h 1555"/>
                <a:gd name="T34" fmla="*/ 3208 w 3736"/>
                <a:gd name="T35" fmla="*/ 75 h 1555"/>
                <a:gd name="T36" fmla="*/ 3736 w 3736"/>
                <a:gd name="T37" fmla="*/ 43 h 15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36"/>
                <a:gd name="T58" fmla="*/ 0 h 1555"/>
                <a:gd name="T59" fmla="*/ 3736 w 3736"/>
                <a:gd name="T60" fmla="*/ 1555 h 15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36" h="1555">
                  <a:moveTo>
                    <a:pt x="3736" y="43"/>
                  </a:moveTo>
                  <a:lnTo>
                    <a:pt x="3709" y="350"/>
                  </a:lnTo>
                  <a:lnTo>
                    <a:pt x="2460" y="1410"/>
                  </a:lnTo>
                  <a:lnTo>
                    <a:pt x="942" y="1555"/>
                  </a:lnTo>
                  <a:lnTo>
                    <a:pt x="70" y="1405"/>
                  </a:lnTo>
                  <a:lnTo>
                    <a:pt x="0" y="845"/>
                  </a:lnTo>
                  <a:lnTo>
                    <a:pt x="538" y="732"/>
                  </a:lnTo>
                  <a:lnTo>
                    <a:pt x="619" y="59"/>
                  </a:lnTo>
                  <a:lnTo>
                    <a:pt x="791" y="70"/>
                  </a:lnTo>
                  <a:lnTo>
                    <a:pt x="872" y="290"/>
                  </a:lnTo>
                  <a:lnTo>
                    <a:pt x="1109" y="360"/>
                  </a:lnTo>
                  <a:lnTo>
                    <a:pt x="1195" y="990"/>
                  </a:lnTo>
                  <a:lnTo>
                    <a:pt x="1362" y="1017"/>
                  </a:lnTo>
                  <a:lnTo>
                    <a:pt x="1389" y="1275"/>
                  </a:lnTo>
                  <a:lnTo>
                    <a:pt x="1696" y="1259"/>
                  </a:lnTo>
                  <a:lnTo>
                    <a:pt x="1776" y="306"/>
                  </a:lnTo>
                  <a:lnTo>
                    <a:pt x="2089" y="0"/>
                  </a:lnTo>
                  <a:lnTo>
                    <a:pt x="3208" y="75"/>
                  </a:lnTo>
                  <a:lnTo>
                    <a:pt x="3736" y="43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</a:t>
            </a:r>
          </a:p>
        </p:txBody>
      </p:sp>
      <p:grpSp>
        <p:nvGrpSpPr>
          <p:cNvPr id="28676" name="Group 9"/>
          <p:cNvGrpSpPr>
            <a:grpSpLocks/>
          </p:cNvGrpSpPr>
          <p:nvPr/>
        </p:nvGrpSpPr>
        <p:grpSpPr bwMode="auto">
          <a:xfrm>
            <a:off x="3227388" y="3381373"/>
            <a:ext cx="5486400" cy="3355591"/>
            <a:chOff x="48" y="2332"/>
            <a:chExt cx="3456" cy="2406"/>
          </a:xfrm>
        </p:grpSpPr>
        <p:sp>
          <p:nvSpPr>
            <p:cNvPr id="28766" name="Text Box 10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8767" name="Text Box 11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68" name="Text Box 12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8769" name="Text Box 13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8770" name="Text Box 14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8771" name="Text Box 15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72" name="Text Box 16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8773" name="AutoShape 17"/>
            <p:cNvCxnSpPr>
              <a:cxnSpLocks noChangeShapeType="1"/>
              <a:stCxn id="28769" idx="2"/>
              <a:endCxn id="28768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4" name="AutoShape 18"/>
            <p:cNvCxnSpPr>
              <a:cxnSpLocks noChangeShapeType="1"/>
              <a:stCxn id="28769" idx="2"/>
              <a:endCxn id="28772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5" name="AutoShape 19"/>
            <p:cNvCxnSpPr>
              <a:cxnSpLocks noChangeShapeType="1"/>
              <a:stCxn id="28768" idx="2"/>
              <a:endCxn id="28767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6" name="AutoShape 20"/>
            <p:cNvCxnSpPr>
              <a:cxnSpLocks noChangeShapeType="1"/>
              <a:stCxn id="28772" idx="2"/>
              <a:endCxn id="28771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77" name="Group 21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8804" name="Text Box 22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805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806" name="Text Box 24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807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808" name="Text Box 26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809" name="Text Box 27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0" name="Text Box 28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1" name="Text Box 29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812" name="Text Box 30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813" name="Text Box 31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814" name="AutoShape 32"/>
              <p:cNvCxnSpPr>
                <a:cxnSpLocks noChangeShapeType="1"/>
                <a:stCxn id="28804" idx="2"/>
                <a:endCxn id="28806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5" name="AutoShape 33"/>
              <p:cNvCxnSpPr>
                <a:cxnSpLocks noChangeShapeType="1"/>
                <a:stCxn id="28804" idx="2"/>
                <a:endCxn id="28808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6" name="AutoShape 34"/>
              <p:cNvCxnSpPr>
                <a:cxnSpLocks noChangeShapeType="1"/>
                <a:stCxn id="28806" idx="2"/>
                <a:endCxn id="28805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7" name="AutoShape 35"/>
              <p:cNvCxnSpPr>
                <a:cxnSpLocks noChangeShapeType="1"/>
                <a:stCxn id="28806" idx="2"/>
                <a:endCxn id="28809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8" name="AutoShape 36"/>
              <p:cNvCxnSpPr>
                <a:cxnSpLocks noChangeShapeType="1"/>
                <a:stCxn id="28808" idx="2"/>
                <a:endCxn id="28807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9" name="AutoShape 37"/>
              <p:cNvCxnSpPr>
                <a:cxnSpLocks noChangeShapeType="1"/>
                <a:stCxn id="28805" idx="2"/>
                <a:endCxn id="28810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0" name="AutoShape 38"/>
              <p:cNvCxnSpPr>
                <a:cxnSpLocks noChangeShapeType="1"/>
                <a:stCxn id="28807" idx="2"/>
                <a:endCxn id="28811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1" name="AutoShape 39"/>
              <p:cNvCxnSpPr>
                <a:cxnSpLocks noChangeShapeType="1"/>
                <a:stCxn id="28807" idx="2"/>
                <a:endCxn id="28812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2" name="AutoShape 40"/>
              <p:cNvCxnSpPr>
                <a:cxnSpLocks noChangeShapeType="1"/>
                <a:stCxn id="28811" idx="2"/>
                <a:endCxn id="28813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8778" name="Text Box 41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8779" name="AutoShape 42"/>
            <p:cNvCxnSpPr>
              <a:cxnSpLocks noChangeShapeType="1"/>
              <a:stCxn id="28770" idx="2"/>
              <a:endCxn id="28778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80" name="Group 43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8785" name="Text Box 44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786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787" name="Text Box 46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788" name="Text Box 47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789" name="Text Box 48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790" name="Text Box 49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1" name="Text Box 50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2" name="Text Box 51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793" name="Text Box 52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794" name="Text Box 53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795" name="AutoShape 54"/>
              <p:cNvCxnSpPr>
                <a:cxnSpLocks noChangeShapeType="1"/>
                <a:stCxn id="28785" idx="2"/>
                <a:endCxn id="28787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6" name="AutoShape 55"/>
              <p:cNvCxnSpPr>
                <a:cxnSpLocks noChangeShapeType="1"/>
                <a:stCxn id="28785" idx="2"/>
                <a:endCxn id="28789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7" name="AutoShape 56"/>
              <p:cNvCxnSpPr>
                <a:cxnSpLocks noChangeShapeType="1"/>
                <a:stCxn id="28787" idx="2"/>
                <a:endCxn id="28786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8" name="AutoShape 57"/>
              <p:cNvCxnSpPr>
                <a:cxnSpLocks noChangeShapeType="1"/>
                <a:stCxn id="28787" idx="2"/>
                <a:endCxn id="28790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9" name="AutoShape 58"/>
              <p:cNvCxnSpPr>
                <a:cxnSpLocks noChangeShapeType="1"/>
                <a:stCxn id="28789" idx="2"/>
                <a:endCxn id="28788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0" name="AutoShape 59"/>
              <p:cNvCxnSpPr>
                <a:cxnSpLocks noChangeShapeType="1"/>
                <a:stCxn id="28786" idx="2"/>
                <a:endCxn id="28791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1" name="AutoShape 60"/>
              <p:cNvCxnSpPr>
                <a:cxnSpLocks noChangeShapeType="1"/>
                <a:stCxn id="28788" idx="2"/>
                <a:endCxn id="28792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2" name="AutoShape 61"/>
              <p:cNvCxnSpPr>
                <a:cxnSpLocks noChangeShapeType="1"/>
                <a:stCxn id="28788" idx="2"/>
                <a:endCxn id="28793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3" name="AutoShape 62"/>
              <p:cNvCxnSpPr>
                <a:cxnSpLocks noChangeShapeType="1"/>
                <a:stCxn id="28792" idx="2"/>
                <a:endCxn id="28794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8781" name="AutoShape 63"/>
            <p:cNvCxnSpPr>
              <a:cxnSpLocks noChangeShapeType="1"/>
              <a:stCxn id="28769" idx="2"/>
              <a:endCxn id="28785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2" name="AutoShape 64"/>
            <p:cNvCxnSpPr>
              <a:cxnSpLocks noChangeShapeType="1"/>
              <a:stCxn id="28766" idx="2"/>
              <a:endCxn id="28769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3" name="AutoShape 65"/>
            <p:cNvCxnSpPr>
              <a:cxnSpLocks noChangeShapeType="1"/>
              <a:stCxn id="28766" idx="2"/>
              <a:endCxn id="28804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4" name="AutoShape 66"/>
            <p:cNvCxnSpPr>
              <a:cxnSpLocks noChangeShapeType="1"/>
              <a:stCxn id="28766" idx="2"/>
              <a:endCxn id="28770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Line 67"/>
          <p:cNvSpPr>
            <a:spLocks noChangeShapeType="1"/>
          </p:cNvSpPr>
          <p:nvPr/>
        </p:nvSpPr>
        <p:spPr bwMode="auto">
          <a:xfrm>
            <a:off x="3" y="3276600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05956" name="Oval 68"/>
          <p:cNvSpPr>
            <a:spLocks noChangeArrowheads="1"/>
          </p:cNvSpPr>
          <p:nvPr/>
        </p:nvSpPr>
        <p:spPr bwMode="auto">
          <a:xfrm>
            <a:off x="6243639" y="342582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679" name="Oval 69"/>
          <p:cNvSpPr>
            <a:spLocks noChangeArrowheads="1"/>
          </p:cNvSpPr>
          <p:nvPr/>
        </p:nvSpPr>
        <p:spPr bwMode="auto">
          <a:xfrm>
            <a:off x="6245230" y="342741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58" name="Oval 70"/>
          <p:cNvSpPr>
            <a:spLocks noChangeArrowheads="1"/>
          </p:cNvSpPr>
          <p:nvPr/>
        </p:nvSpPr>
        <p:spPr bwMode="auto">
          <a:xfrm>
            <a:off x="3833815" y="392112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59" name="Oval 71"/>
          <p:cNvSpPr>
            <a:spLocks noChangeArrowheads="1"/>
          </p:cNvSpPr>
          <p:nvPr/>
        </p:nvSpPr>
        <p:spPr bwMode="auto">
          <a:xfrm>
            <a:off x="6627815" y="385445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60" name="Oval 72"/>
          <p:cNvSpPr>
            <a:spLocks noChangeArrowheads="1"/>
          </p:cNvSpPr>
          <p:nvPr/>
        </p:nvSpPr>
        <p:spPr bwMode="auto">
          <a:xfrm>
            <a:off x="8372480" y="387032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683" name="Text Box 73"/>
          <p:cNvSpPr txBox="1">
            <a:spLocks noChangeArrowheads="1"/>
          </p:cNvSpPr>
          <p:nvPr/>
        </p:nvSpPr>
        <p:spPr bwMode="auto">
          <a:xfrm>
            <a:off x="381002" y="1447800"/>
            <a:ext cx="2928937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Strategy: expand a cheapest node first:</a:t>
            </a:r>
          </a:p>
          <a:p>
            <a:pPr>
              <a:spcBef>
                <a:spcPct val="50000"/>
              </a:spcBef>
            </a:pPr>
            <a:r>
              <a:rPr lang="en-US" i="1" dirty="0"/>
              <a:t>Fringe is a priority queue (priority: cumulative cost)</a:t>
            </a:r>
          </a:p>
        </p:txBody>
      </p:sp>
      <p:grpSp>
        <p:nvGrpSpPr>
          <p:cNvPr id="28684" name="Group 74"/>
          <p:cNvGrpSpPr>
            <a:grpSpLocks/>
          </p:cNvGrpSpPr>
          <p:nvPr/>
        </p:nvGrpSpPr>
        <p:grpSpPr bwMode="auto">
          <a:xfrm>
            <a:off x="4572001" y="1270001"/>
            <a:ext cx="3205163" cy="1768475"/>
            <a:chOff x="816" y="1056"/>
            <a:chExt cx="4176" cy="2304"/>
          </a:xfrm>
        </p:grpSpPr>
        <p:grpSp>
          <p:nvGrpSpPr>
            <p:cNvPr id="28736" name="Group 7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28738" name="AutoShape 7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28739" name="AutoShape 7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28740" name="AutoShape 7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28741" name="AutoShape 7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28742" name="AutoShape 8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28743" name="AutoShape 8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28744" name="AutoShape 8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28745" name="AutoShape 8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28746" name="AutoShape 8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28747" name="AutoShape 8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28748" name="AutoShape 8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28749" name="AutoShape 8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28750" name="AutoShape 88"/>
              <p:cNvCxnSpPr>
                <a:cxnSpLocks noChangeShapeType="1"/>
                <a:stCxn id="28738" idx="5"/>
                <a:endCxn id="28742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1" name="AutoShape 89"/>
              <p:cNvCxnSpPr>
                <a:cxnSpLocks noChangeShapeType="1"/>
                <a:stCxn id="28742" idx="5"/>
                <a:endCxn id="28743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2" name="AutoShape 90"/>
              <p:cNvCxnSpPr>
                <a:cxnSpLocks noChangeShapeType="1"/>
                <a:stCxn id="28746" idx="3"/>
                <a:endCxn id="28743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3" name="AutoShape 91"/>
              <p:cNvCxnSpPr>
                <a:cxnSpLocks noChangeShapeType="1"/>
                <a:stCxn id="28746" idx="2"/>
                <a:endCxn id="28742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4" name="AutoShape 92"/>
              <p:cNvCxnSpPr>
                <a:cxnSpLocks noChangeShapeType="1"/>
                <a:stCxn id="28745" idx="4"/>
                <a:endCxn id="28746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5" name="AutoShape 93"/>
              <p:cNvCxnSpPr>
                <a:cxnSpLocks noChangeShapeType="1"/>
                <a:stCxn id="28745" idx="5"/>
                <a:endCxn id="28749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6" name="AutoShape 94"/>
              <p:cNvCxnSpPr>
                <a:cxnSpLocks noChangeShapeType="1"/>
                <a:stCxn id="28749" idx="0"/>
                <a:endCxn id="28748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7" name="AutoShape 95"/>
              <p:cNvCxnSpPr>
                <a:cxnSpLocks noChangeShapeType="1"/>
                <a:stCxn id="28748" idx="0"/>
                <a:endCxn id="28739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8" name="AutoShape 96"/>
              <p:cNvCxnSpPr>
                <a:cxnSpLocks noChangeShapeType="1"/>
                <a:stCxn id="28738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9" name="AutoShape 97"/>
              <p:cNvCxnSpPr>
                <a:cxnSpLocks noChangeShapeType="1"/>
                <a:stCxn id="28740" idx="1"/>
                <a:endCxn id="28741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0" name="AutoShape 98"/>
              <p:cNvCxnSpPr>
                <a:cxnSpLocks noChangeShapeType="1"/>
                <a:endCxn id="28747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1" name="AutoShape 99"/>
              <p:cNvCxnSpPr>
                <a:cxnSpLocks noChangeShapeType="1"/>
                <a:stCxn id="28744" idx="2"/>
                <a:endCxn id="28747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2" name="AutoShape 100"/>
              <p:cNvCxnSpPr>
                <a:cxnSpLocks noChangeShapeType="1"/>
                <a:stCxn id="28740" idx="7"/>
                <a:endCxn id="28744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3" name="AutoShape 101"/>
              <p:cNvCxnSpPr>
                <a:cxnSpLocks noChangeShapeType="1"/>
                <a:stCxn id="28740" idx="6"/>
                <a:endCxn id="28745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4" name="AutoShape 102"/>
              <p:cNvCxnSpPr>
                <a:cxnSpLocks noChangeShapeType="1"/>
                <a:stCxn id="28748" idx="1"/>
                <a:endCxn id="28744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5" name="AutoShape 103"/>
              <p:cNvCxnSpPr>
                <a:cxnSpLocks noChangeShapeType="1"/>
                <a:stCxn id="28738" idx="6"/>
                <a:endCxn id="28745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8737" name="AutoShape 104"/>
            <p:cNvCxnSpPr>
              <a:cxnSpLocks noChangeShapeType="1"/>
              <a:stCxn id="28743" idx="6"/>
              <a:endCxn id="28749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805993" name="Text Box 105"/>
          <p:cNvSpPr txBox="1">
            <a:spLocks noChangeArrowheads="1"/>
          </p:cNvSpPr>
          <p:nvPr/>
        </p:nvSpPr>
        <p:spPr bwMode="auto">
          <a:xfrm>
            <a:off x="4267201" y="3868738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805994" name="Text Box 106"/>
          <p:cNvSpPr txBox="1">
            <a:spLocks noChangeArrowheads="1"/>
          </p:cNvSpPr>
          <p:nvPr/>
        </p:nvSpPr>
        <p:spPr bwMode="auto">
          <a:xfrm>
            <a:off x="7024689" y="379888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805995" name="Text Box 107"/>
          <p:cNvSpPr txBox="1">
            <a:spLocks noChangeArrowheads="1"/>
          </p:cNvSpPr>
          <p:nvPr/>
        </p:nvSpPr>
        <p:spPr bwMode="auto">
          <a:xfrm>
            <a:off x="8734429" y="37957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805996" name="Oval 108"/>
          <p:cNvSpPr>
            <a:spLocks noChangeArrowheads="1"/>
          </p:cNvSpPr>
          <p:nvPr/>
        </p:nvSpPr>
        <p:spPr bwMode="auto">
          <a:xfrm>
            <a:off x="8370888" y="3868735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97" name="Oval 109"/>
          <p:cNvSpPr>
            <a:spLocks noChangeArrowheads="1"/>
          </p:cNvSpPr>
          <p:nvPr/>
        </p:nvSpPr>
        <p:spPr bwMode="auto">
          <a:xfrm>
            <a:off x="8388356" y="4381502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98" name="Text Box 110"/>
          <p:cNvSpPr txBox="1">
            <a:spLocks noChangeArrowheads="1"/>
          </p:cNvSpPr>
          <p:nvPr/>
        </p:nvSpPr>
        <p:spPr bwMode="auto">
          <a:xfrm>
            <a:off x="8759829" y="43037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805999" name="Oval 111"/>
          <p:cNvSpPr>
            <a:spLocks noChangeArrowheads="1"/>
          </p:cNvSpPr>
          <p:nvPr/>
        </p:nvSpPr>
        <p:spPr bwMode="auto">
          <a:xfrm>
            <a:off x="3276606" y="43989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0" name="Oval 112"/>
          <p:cNvSpPr>
            <a:spLocks noChangeArrowheads="1"/>
          </p:cNvSpPr>
          <p:nvPr/>
        </p:nvSpPr>
        <p:spPr bwMode="auto">
          <a:xfrm>
            <a:off x="3960815" y="43973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1" name="Oval 113"/>
          <p:cNvSpPr>
            <a:spLocks noChangeArrowheads="1"/>
          </p:cNvSpPr>
          <p:nvPr/>
        </p:nvSpPr>
        <p:spPr bwMode="auto">
          <a:xfrm>
            <a:off x="4789488" y="438943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2" name="Text Box 114"/>
          <p:cNvSpPr txBox="1">
            <a:spLocks noChangeArrowheads="1"/>
          </p:cNvSpPr>
          <p:nvPr/>
        </p:nvSpPr>
        <p:spPr bwMode="auto">
          <a:xfrm>
            <a:off x="3565529" y="43545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806003" name="Text Box 115"/>
          <p:cNvSpPr txBox="1">
            <a:spLocks noChangeArrowheads="1"/>
          </p:cNvSpPr>
          <p:nvPr/>
        </p:nvSpPr>
        <p:spPr bwMode="auto">
          <a:xfrm>
            <a:off x="4154489" y="45069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04" name="Text Box 116"/>
          <p:cNvSpPr txBox="1">
            <a:spLocks noChangeArrowheads="1"/>
          </p:cNvSpPr>
          <p:nvPr/>
        </p:nvSpPr>
        <p:spPr bwMode="auto">
          <a:xfrm>
            <a:off x="5084765" y="432752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806005" name="Oval 117"/>
          <p:cNvSpPr>
            <a:spLocks noChangeArrowheads="1"/>
          </p:cNvSpPr>
          <p:nvPr/>
        </p:nvSpPr>
        <p:spPr bwMode="auto">
          <a:xfrm>
            <a:off x="3833815" y="392112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6" name="Oval 118"/>
          <p:cNvSpPr>
            <a:spLocks noChangeArrowheads="1"/>
          </p:cNvSpPr>
          <p:nvPr/>
        </p:nvSpPr>
        <p:spPr bwMode="auto">
          <a:xfrm>
            <a:off x="3276606" y="439896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7" name="Oval 119"/>
          <p:cNvSpPr>
            <a:spLocks noChangeArrowheads="1"/>
          </p:cNvSpPr>
          <p:nvPr/>
        </p:nvSpPr>
        <p:spPr bwMode="auto">
          <a:xfrm>
            <a:off x="3257556" y="4945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8" name="Oval 120"/>
          <p:cNvSpPr>
            <a:spLocks noChangeArrowheads="1"/>
          </p:cNvSpPr>
          <p:nvPr/>
        </p:nvSpPr>
        <p:spPr bwMode="auto">
          <a:xfrm>
            <a:off x="3259139" y="4945061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9" name="Oval 121"/>
          <p:cNvSpPr>
            <a:spLocks noChangeArrowheads="1"/>
          </p:cNvSpPr>
          <p:nvPr/>
        </p:nvSpPr>
        <p:spPr bwMode="auto">
          <a:xfrm>
            <a:off x="4787906" y="4391026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0" name="Oval 122"/>
          <p:cNvSpPr>
            <a:spLocks noChangeArrowheads="1"/>
          </p:cNvSpPr>
          <p:nvPr/>
        </p:nvSpPr>
        <p:spPr bwMode="auto">
          <a:xfrm>
            <a:off x="4437063" y="49180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1" name="Oval 123"/>
          <p:cNvSpPr>
            <a:spLocks noChangeArrowheads="1"/>
          </p:cNvSpPr>
          <p:nvPr/>
        </p:nvSpPr>
        <p:spPr bwMode="auto">
          <a:xfrm>
            <a:off x="5113339" y="4926011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2" name="Text Box 124"/>
          <p:cNvSpPr txBox="1">
            <a:spLocks noChangeArrowheads="1"/>
          </p:cNvSpPr>
          <p:nvPr/>
        </p:nvSpPr>
        <p:spPr bwMode="auto">
          <a:xfrm>
            <a:off x="5387977" y="48625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806013" name="Text Box 125"/>
          <p:cNvSpPr txBox="1">
            <a:spLocks noChangeArrowheads="1"/>
          </p:cNvSpPr>
          <p:nvPr/>
        </p:nvSpPr>
        <p:spPr bwMode="auto">
          <a:xfrm>
            <a:off x="4686301" y="486886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13</a:t>
            </a:r>
          </a:p>
        </p:txBody>
      </p:sp>
      <p:sp>
        <p:nvSpPr>
          <p:cNvPr id="806014" name="Oval 126"/>
          <p:cNvSpPr>
            <a:spLocks noChangeArrowheads="1"/>
          </p:cNvSpPr>
          <p:nvPr/>
        </p:nvSpPr>
        <p:spPr bwMode="auto">
          <a:xfrm>
            <a:off x="5114930" y="4927602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5" name="Oval 127"/>
          <p:cNvSpPr>
            <a:spLocks noChangeArrowheads="1"/>
          </p:cNvSpPr>
          <p:nvPr/>
        </p:nvSpPr>
        <p:spPr bwMode="auto">
          <a:xfrm>
            <a:off x="5111756" y="5453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6" name="Text Box 128"/>
          <p:cNvSpPr txBox="1">
            <a:spLocks noChangeArrowheads="1"/>
          </p:cNvSpPr>
          <p:nvPr/>
        </p:nvSpPr>
        <p:spPr bwMode="auto">
          <a:xfrm>
            <a:off x="5376865" y="53975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806017" name="Oval 129"/>
          <p:cNvSpPr>
            <a:spLocks noChangeArrowheads="1"/>
          </p:cNvSpPr>
          <p:nvPr/>
        </p:nvSpPr>
        <p:spPr bwMode="auto">
          <a:xfrm>
            <a:off x="5113339" y="5454653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8" name="Oval 130"/>
          <p:cNvSpPr>
            <a:spLocks noChangeArrowheads="1"/>
          </p:cNvSpPr>
          <p:nvPr/>
        </p:nvSpPr>
        <p:spPr bwMode="auto">
          <a:xfrm>
            <a:off x="5375280" y="5981702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9" name="Text Box 131"/>
          <p:cNvSpPr txBox="1">
            <a:spLocks noChangeArrowheads="1"/>
          </p:cNvSpPr>
          <p:nvPr/>
        </p:nvSpPr>
        <p:spPr bwMode="auto">
          <a:xfrm>
            <a:off x="5641977" y="592455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806020" name="Text Box 132"/>
          <p:cNvSpPr txBox="1">
            <a:spLocks noChangeArrowheads="1"/>
          </p:cNvSpPr>
          <p:nvPr/>
        </p:nvSpPr>
        <p:spPr bwMode="auto">
          <a:xfrm>
            <a:off x="4481513" y="592455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1" name="Oval 133"/>
          <p:cNvSpPr>
            <a:spLocks noChangeArrowheads="1"/>
          </p:cNvSpPr>
          <p:nvPr/>
        </p:nvSpPr>
        <p:spPr bwMode="auto">
          <a:xfrm>
            <a:off x="4860930" y="5962653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2" name="Oval 134"/>
          <p:cNvSpPr>
            <a:spLocks noChangeArrowheads="1"/>
          </p:cNvSpPr>
          <p:nvPr/>
        </p:nvSpPr>
        <p:spPr bwMode="auto">
          <a:xfrm>
            <a:off x="6623056" y="385603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3" name="Oval 135"/>
          <p:cNvSpPr>
            <a:spLocks noChangeArrowheads="1"/>
          </p:cNvSpPr>
          <p:nvPr/>
        </p:nvSpPr>
        <p:spPr bwMode="auto">
          <a:xfrm>
            <a:off x="6954839" y="43846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4" name="Oval 136"/>
          <p:cNvSpPr>
            <a:spLocks noChangeArrowheads="1"/>
          </p:cNvSpPr>
          <p:nvPr/>
        </p:nvSpPr>
        <p:spPr bwMode="auto">
          <a:xfrm>
            <a:off x="6253163" y="438308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5" name="Text Box 137"/>
          <p:cNvSpPr txBox="1">
            <a:spLocks noChangeArrowheads="1"/>
          </p:cNvSpPr>
          <p:nvPr/>
        </p:nvSpPr>
        <p:spPr bwMode="auto">
          <a:xfrm>
            <a:off x="6488113" y="432752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17</a:t>
            </a:r>
          </a:p>
        </p:txBody>
      </p:sp>
      <p:sp>
        <p:nvSpPr>
          <p:cNvPr id="806026" name="Text Box 138"/>
          <p:cNvSpPr txBox="1">
            <a:spLocks noChangeArrowheads="1"/>
          </p:cNvSpPr>
          <p:nvPr/>
        </p:nvSpPr>
        <p:spPr bwMode="auto">
          <a:xfrm>
            <a:off x="7204077" y="43164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7" name="Oval 139"/>
          <p:cNvSpPr>
            <a:spLocks noChangeArrowheads="1"/>
          </p:cNvSpPr>
          <p:nvPr/>
        </p:nvSpPr>
        <p:spPr bwMode="auto">
          <a:xfrm>
            <a:off x="5375280" y="598328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720" name="Text Box 140"/>
          <p:cNvSpPr txBox="1">
            <a:spLocks noChangeArrowheads="1"/>
          </p:cNvSpPr>
          <p:nvPr/>
        </p:nvSpPr>
        <p:spPr bwMode="auto">
          <a:xfrm>
            <a:off x="6550029" y="33528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806029" name="Text Box 141"/>
          <p:cNvSpPr txBox="1">
            <a:spLocks noChangeArrowheads="1"/>
          </p:cNvSpPr>
          <p:nvPr/>
        </p:nvSpPr>
        <p:spPr bwMode="auto">
          <a:xfrm>
            <a:off x="3554413" y="486727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28722" name="Text Box 142"/>
          <p:cNvSpPr txBox="1">
            <a:spLocks noChangeArrowheads="1"/>
          </p:cNvSpPr>
          <p:nvPr/>
        </p:nvSpPr>
        <p:spPr bwMode="auto">
          <a:xfrm>
            <a:off x="4884737" y="19748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8723" name="Text Box 143"/>
          <p:cNvSpPr txBox="1">
            <a:spLocks noChangeArrowheads="1"/>
          </p:cNvSpPr>
          <p:nvPr/>
        </p:nvSpPr>
        <p:spPr bwMode="auto">
          <a:xfrm>
            <a:off x="5878513" y="21288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28724" name="Text Box 144"/>
          <p:cNvSpPr txBox="1">
            <a:spLocks noChangeArrowheads="1"/>
          </p:cNvSpPr>
          <p:nvPr/>
        </p:nvSpPr>
        <p:spPr bwMode="auto">
          <a:xfrm>
            <a:off x="4735513" y="26225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5" name="Text Box 145"/>
          <p:cNvSpPr txBox="1">
            <a:spLocks noChangeArrowheads="1"/>
          </p:cNvSpPr>
          <p:nvPr/>
        </p:nvSpPr>
        <p:spPr bwMode="auto">
          <a:xfrm>
            <a:off x="5224461" y="16573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6" name="Text Box 146"/>
          <p:cNvSpPr txBox="1">
            <a:spLocks noChangeArrowheads="1"/>
          </p:cNvSpPr>
          <p:nvPr/>
        </p:nvSpPr>
        <p:spPr bwMode="auto">
          <a:xfrm>
            <a:off x="5035549" y="12192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27" name="Text Box 147"/>
          <p:cNvSpPr txBox="1">
            <a:spLocks noChangeArrowheads="1"/>
          </p:cNvSpPr>
          <p:nvPr/>
        </p:nvSpPr>
        <p:spPr bwMode="auto">
          <a:xfrm>
            <a:off x="5753101" y="163989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8" name="Text Box 148"/>
          <p:cNvSpPr txBox="1">
            <a:spLocks noChangeArrowheads="1"/>
          </p:cNvSpPr>
          <p:nvPr/>
        </p:nvSpPr>
        <p:spPr bwMode="auto">
          <a:xfrm>
            <a:off x="6683377" y="225266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9" name="Text Box 149"/>
          <p:cNvSpPr txBox="1">
            <a:spLocks noChangeArrowheads="1"/>
          </p:cNvSpPr>
          <p:nvPr/>
        </p:nvSpPr>
        <p:spPr bwMode="auto">
          <a:xfrm>
            <a:off x="7013573" y="212566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30" name="Text Box 150"/>
          <p:cNvSpPr txBox="1">
            <a:spLocks noChangeArrowheads="1"/>
          </p:cNvSpPr>
          <p:nvPr/>
        </p:nvSpPr>
        <p:spPr bwMode="auto">
          <a:xfrm>
            <a:off x="5467353" y="28511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</a:t>
            </a:r>
          </a:p>
        </p:txBody>
      </p:sp>
      <p:sp>
        <p:nvSpPr>
          <p:cNvPr id="28731" name="Text Box 151"/>
          <p:cNvSpPr txBox="1">
            <a:spLocks noChangeArrowheads="1"/>
          </p:cNvSpPr>
          <p:nvPr/>
        </p:nvSpPr>
        <p:spPr bwMode="auto">
          <a:xfrm>
            <a:off x="7540625" y="23717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32" name="Text Box 152"/>
          <p:cNvSpPr txBox="1">
            <a:spLocks noChangeArrowheads="1"/>
          </p:cNvSpPr>
          <p:nvPr/>
        </p:nvSpPr>
        <p:spPr bwMode="auto">
          <a:xfrm>
            <a:off x="7556501" y="17208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806041" name="AutoShape 153"/>
          <p:cNvSpPr>
            <a:spLocks/>
          </p:cNvSpPr>
          <p:nvPr/>
        </p:nvSpPr>
        <p:spPr bwMode="auto">
          <a:xfrm>
            <a:off x="1909765" y="3613147"/>
            <a:ext cx="396875" cy="2986088"/>
          </a:xfrm>
          <a:prstGeom prst="leftBrace">
            <a:avLst>
              <a:gd name="adj1" fmla="val 627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42" name="Text Box 154"/>
          <p:cNvSpPr txBox="1">
            <a:spLocks noChangeArrowheads="1"/>
          </p:cNvSpPr>
          <p:nvPr/>
        </p:nvSpPr>
        <p:spPr bwMode="auto">
          <a:xfrm>
            <a:off x="914401" y="4827588"/>
            <a:ext cx="1158875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Cost contours</a:t>
            </a:r>
          </a:p>
        </p:txBody>
      </p:sp>
      <p:sp>
        <p:nvSpPr>
          <p:cNvPr id="28735" name="Text Box 155"/>
          <p:cNvSpPr txBox="1">
            <a:spLocks noChangeArrowheads="1"/>
          </p:cNvSpPr>
          <p:nvPr/>
        </p:nvSpPr>
        <p:spPr bwMode="auto">
          <a:xfrm>
            <a:off x="6134101" y="18272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956" grpId="0" animBg="1"/>
      <p:bldP spid="805958" grpId="0" animBg="1"/>
      <p:bldP spid="805959" grpId="0" animBg="1"/>
      <p:bldP spid="805960" grpId="0" animBg="1"/>
      <p:bldP spid="805993" grpId="0"/>
      <p:bldP spid="805994" grpId="0"/>
      <p:bldP spid="805995" grpId="0"/>
      <p:bldP spid="805996" grpId="0" animBg="1"/>
      <p:bldP spid="805997" grpId="0" animBg="1"/>
      <p:bldP spid="805998" grpId="0"/>
      <p:bldP spid="805999" grpId="0" animBg="1"/>
      <p:bldP spid="806000" grpId="0" animBg="1"/>
      <p:bldP spid="806001" grpId="0" animBg="1"/>
      <p:bldP spid="806002" grpId="0"/>
      <p:bldP spid="806003" grpId="0"/>
      <p:bldP spid="806004" grpId="0"/>
      <p:bldP spid="806005" grpId="0" animBg="1"/>
      <p:bldP spid="806006" grpId="0" animBg="1"/>
      <p:bldP spid="806007" grpId="0" animBg="1"/>
      <p:bldP spid="806008" grpId="0" animBg="1"/>
      <p:bldP spid="806009" grpId="0" animBg="1"/>
      <p:bldP spid="806010" grpId="0" animBg="1"/>
      <p:bldP spid="806011" grpId="0" animBg="1"/>
      <p:bldP spid="806012" grpId="0"/>
      <p:bldP spid="806013" grpId="0"/>
      <p:bldP spid="806014" grpId="0" animBg="1"/>
      <p:bldP spid="806015" grpId="0" animBg="1"/>
      <p:bldP spid="806016" grpId="0"/>
      <p:bldP spid="806017" grpId="0" animBg="1"/>
      <p:bldP spid="806018" grpId="0" animBg="1"/>
      <p:bldP spid="806019" grpId="0"/>
      <p:bldP spid="806020" grpId="0"/>
      <p:bldP spid="806021" grpId="0" animBg="1"/>
      <p:bldP spid="806022" grpId="0" animBg="1"/>
      <p:bldP spid="806023" grpId="0" animBg="1"/>
      <p:bldP spid="806024" grpId="0" animBg="1"/>
      <p:bldP spid="806025" grpId="0"/>
      <p:bldP spid="806026" grpId="0"/>
      <p:bldP spid="806027" grpId="0" animBg="1"/>
      <p:bldP spid="806029" grpId="0"/>
      <p:bldP spid="806041" grpId="0" animBg="1"/>
      <p:bldP spid="80604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DD6015-C2E4-4B08-AFB0-26AA7F9D2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tr-TR" dirty="0" err="1"/>
              <a:t>niform-cost</a:t>
            </a:r>
            <a:r>
              <a:rPr lang="tr-TR" dirty="0"/>
              <a:t> </a:t>
            </a:r>
            <a:r>
              <a:rPr lang="tr-TR" dirty="0" err="1"/>
              <a:t>search</a:t>
            </a:r>
            <a:r>
              <a:rPr lang="en-US" dirty="0"/>
              <a:t> implementation</a:t>
            </a:r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6D01E8-C3E3-46BD-B3A7-19398A1B1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905000"/>
            <a:ext cx="11557000" cy="2514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idea is that while breadth-first search spreads out in waves of uniform depth—first depth 1, then depth 2, and so on</a:t>
            </a:r>
          </a:p>
          <a:p>
            <a:r>
              <a:rPr lang="en-US" dirty="0"/>
              <a:t>uniform-cost search spreads out </a:t>
            </a:r>
            <a:r>
              <a:rPr lang="en-US" dirty="0">
                <a:solidFill>
                  <a:srgbClr val="FF0000"/>
                </a:solidFill>
              </a:rPr>
              <a:t>in waves of uniform path-cost</a:t>
            </a:r>
            <a:r>
              <a:rPr lang="en-US" dirty="0"/>
              <a:t>. The algorithm can be implemented as a </a:t>
            </a:r>
            <a:r>
              <a:rPr lang="en-US" dirty="0">
                <a:solidFill>
                  <a:srgbClr val="FF0000"/>
                </a:solidFill>
              </a:rPr>
              <a:t>call to BEST-FIRST-SEARCH with PATH-COST</a:t>
            </a:r>
            <a:r>
              <a:rPr lang="en-US" dirty="0"/>
              <a:t> as the evaluation function, </a:t>
            </a:r>
            <a:endParaRPr lang="tr-T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0E9FF9-BDD6-49E7-913A-EA6436A3B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712960"/>
            <a:ext cx="9372600" cy="9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152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7"/>
          <p:cNvSpPr>
            <a:spLocks/>
          </p:cNvSpPr>
          <p:nvPr/>
        </p:nvSpPr>
        <p:spPr bwMode="auto">
          <a:xfrm>
            <a:off x="9144001" y="1828801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" name="Freeform 67"/>
          <p:cNvSpPr>
            <a:spLocks/>
          </p:cNvSpPr>
          <p:nvPr/>
        </p:nvSpPr>
        <p:spPr bwMode="auto">
          <a:xfrm>
            <a:off x="9296401" y="1828802"/>
            <a:ext cx="1371600" cy="19048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9907589" y="2208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 (UCS)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400" y="1366838"/>
            <a:ext cx="7366000" cy="4729164"/>
          </a:xfrm>
        </p:spPr>
        <p:txBody>
          <a:bodyPr/>
          <a:lstStyle/>
          <a:p>
            <a:r>
              <a:rPr lang="en-US" sz="2400" dirty="0"/>
              <a:t>What nodes </a:t>
            </a:r>
            <a:r>
              <a:rPr lang="en-US" sz="2400"/>
              <a:t>does UCS </a:t>
            </a:r>
            <a:r>
              <a:rPr lang="en-US" sz="2400" dirty="0"/>
              <a:t>expand?</a:t>
            </a:r>
          </a:p>
          <a:p>
            <a:pPr lvl="1"/>
            <a:r>
              <a:rPr lang="en-US" sz="2000" dirty="0"/>
              <a:t>Processes all nodes with cost less than cheapest solution!</a:t>
            </a:r>
          </a:p>
          <a:p>
            <a:pPr lvl="1"/>
            <a:r>
              <a:rPr lang="en-US" sz="2000" dirty="0"/>
              <a:t>If that solution costs </a:t>
            </a:r>
            <a:r>
              <a:rPr lang="en-US" sz="2000" i="1" dirty="0">
                <a:latin typeface="Times New Roman" pitchFamily="18" charset="0"/>
              </a:rPr>
              <a:t>C* </a:t>
            </a:r>
            <a:r>
              <a:rPr lang="en-US" sz="2000" dirty="0"/>
              <a:t>and arcs cost at least 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sz="2000" i="1" dirty="0">
                <a:sym typeface="Symbol" pitchFamily="18" charset="2"/>
              </a:rPr>
              <a:t>,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dirty="0">
                <a:sym typeface="Symbol" pitchFamily="18" charset="2"/>
              </a:rPr>
              <a:t>then the “effective depth” is roughly </a:t>
            </a:r>
            <a:r>
              <a:rPr lang="en-US" sz="2000" i="1" dirty="0">
                <a:latin typeface="Times New Roman" pitchFamily="18" charset="0"/>
              </a:rPr>
              <a:t>C*/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</a:t>
            </a:r>
            <a:endParaRPr lang="en-US" sz="2000" dirty="0"/>
          </a:p>
          <a:p>
            <a:pPr lvl="1"/>
            <a:r>
              <a:rPr lang="en-US" sz="2000" dirty="0"/>
              <a:t>Takes time O(</a:t>
            </a:r>
            <a:r>
              <a:rPr lang="en-US" sz="2000" dirty="0" err="1"/>
              <a:t>b</a:t>
            </a:r>
            <a:r>
              <a:rPr lang="en-US" sz="2000" i="1" baseline="30000" dirty="0" err="1">
                <a:latin typeface="Times New Roman" pitchFamily="18" charset="0"/>
              </a:rPr>
              <a:t>C</a:t>
            </a:r>
            <a:r>
              <a:rPr lang="en-US" sz="2000" i="1" baseline="30000" dirty="0">
                <a:latin typeface="Times New Roman" pitchFamily="18" charset="0"/>
              </a:rPr>
              <a:t>*/</a:t>
            </a:r>
            <a:r>
              <a:rPr lang="en-US" sz="2000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) (exponential in effective depth)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fringe take?</a:t>
            </a:r>
          </a:p>
          <a:p>
            <a:pPr lvl="1"/>
            <a:r>
              <a:rPr lang="en-US" sz="2000" dirty="0"/>
              <a:t>Has roughly the last tier, so O(</a:t>
            </a:r>
            <a:r>
              <a:rPr lang="en-US" sz="2000" dirty="0" err="1"/>
              <a:t>b</a:t>
            </a:r>
            <a:r>
              <a:rPr lang="en-US" sz="2000" i="1" baseline="30000" dirty="0" err="1">
                <a:latin typeface="Times New Roman" pitchFamily="18" charset="0"/>
              </a:rPr>
              <a:t>C</a:t>
            </a:r>
            <a:r>
              <a:rPr lang="en-US" sz="2000" i="1" baseline="30000" dirty="0">
                <a:latin typeface="Times New Roman" pitchFamily="18" charset="0"/>
              </a:rPr>
              <a:t>*/</a:t>
            </a:r>
            <a:r>
              <a:rPr lang="en-US" sz="2000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Assuming best solution has a finite cost and minimum arc cost is positive,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Yes!  (Proof next lecture via A*)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8655051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0009187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9777411" y="235743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02536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9890123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601201" y="1981202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9448801" y="447357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10501311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10021887" y="3952876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8534400" y="1828800"/>
            <a:ext cx="265112" cy="1981200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7239000" y="2602472"/>
            <a:ext cx="1447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Times New Roman" pitchFamily="18" charset="0"/>
              </a:rPr>
              <a:t>C*/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/>
              <a:t>  “tiers”</a:t>
            </a:r>
          </a:p>
        </p:txBody>
      </p:sp>
      <p:sp>
        <p:nvSpPr>
          <p:cNvPr id="27" name="Freeform 67"/>
          <p:cNvSpPr>
            <a:spLocks/>
          </p:cNvSpPr>
          <p:nvPr/>
        </p:nvSpPr>
        <p:spPr bwMode="auto">
          <a:xfrm>
            <a:off x="9601200" y="1905162"/>
            <a:ext cx="838200" cy="12190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10995027" y="2865436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 </a:t>
            </a:r>
            <a:r>
              <a:rPr lang="en-US">
                <a:sym typeface="Symbol" pitchFamily="18" charset="2"/>
              </a:rPr>
              <a:t> 3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0820402" y="2470148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 </a:t>
            </a:r>
            <a:r>
              <a:rPr lang="en-US" dirty="0">
                <a:sym typeface="Symbol" pitchFamily="18" charset="2"/>
              </a:rPr>
              <a:t> 2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0604502" y="2092324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 </a:t>
            </a:r>
            <a:r>
              <a:rPr lang="en-US" dirty="0">
                <a:sym typeface="Symbol" pitchFamily="18" charset="2"/>
              </a:rPr>
              <a:t>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6" grpId="1" animBg="1"/>
      <p:bldP spid="27" grpId="0" animBg="1"/>
      <p:bldP spid="27" grpId="1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494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57203" y="1447801"/>
            <a:ext cx="6476999" cy="5105399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Remember: UCS explores increasing cost contours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The good: UCS is complete and optimal! </a:t>
            </a:r>
            <a:r>
              <a:rPr lang="en-US" sz="2800" dirty="0">
                <a:solidFill>
                  <a:schemeClr val="tx1"/>
                </a:solidFill>
              </a:rPr>
              <a:t>because the first solution it finds will have a cost that is at least as low as the cost of any other node in the frontier. </a:t>
            </a:r>
            <a:endParaRPr lang="tr-TR" sz="2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err="1">
                <a:solidFill>
                  <a:schemeClr val="tx1"/>
                </a:solidFill>
              </a:rPr>
              <a:t>Uniformcost</a:t>
            </a:r>
            <a:r>
              <a:rPr lang="en-US" sz="2800" dirty="0">
                <a:solidFill>
                  <a:schemeClr val="tx1"/>
                </a:solidFill>
              </a:rPr>
              <a:t> search considers all paths systematically in order of increasing cost, never getting caught going down a single infinite path.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No information about goal location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0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0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79" y="4549779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2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  <p:sp>
        <p:nvSpPr>
          <p:cNvPr id="31769" name="TextBox 26"/>
          <p:cNvSpPr txBox="1">
            <a:spLocks noChangeArrowheads="1"/>
          </p:cNvSpPr>
          <p:nvPr/>
        </p:nvSpPr>
        <p:spPr bwMode="auto">
          <a:xfrm>
            <a:off x="8467725" y="5943600"/>
            <a:ext cx="3724275" cy="923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empty grid UCS (L2D5)]</a:t>
            </a:r>
          </a:p>
          <a:p>
            <a:r>
              <a:rPr lang="en-US" dirty="0">
                <a:solidFill>
                  <a:srgbClr val="C00000"/>
                </a:solidFill>
              </a:rPr>
              <a:t>[Demo: maze with deep/shallow water DFS/BFS/UCS (L2D7)]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Empty UCS</a:t>
            </a:r>
          </a:p>
        </p:txBody>
      </p:sp>
      <p:pic>
        <p:nvPicPr>
          <p:cNvPr id="3" name="Empty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0286" y="1143001"/>
            <a:ext cx="6351429" cy="532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2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Video of Demo Maze with Deep/Shallow Water --- DFS, BFS, or UCS? (part 1)</a:t>
            </a:r>
          </a:p>
        </p:txBody>
      </p:sp>
      <p:pic>
        <p:nvPicPr>
          <p:cNvPr id="3" name="MazeShallowDeep-B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3857" y="1151450"/>
            <a:ext cx="7204286" cy="5325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18AC13-1BF9-F86A-9586-46580CCC937E}"/>
              </a:ext>
            </a:extLst>
          </p:cNvPr>
          <p:cNvSpPr txBox="1"/>
          <p:nvPr/>
        </p:nvSpPr>
        <p:spPr>
          <a:xfrm>
            <a:off x="329531" y="3276600"/>
            <a:ext cx="17278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(</a:t>
            </a:r>
            <a:r>
              <a:rPr lang="tr-TR" dirty="0" err="1"/>
              <a:t>This</a:t>
            </a:r>
            <a:r>
              <a:rPr lang="tr-TR" dirty="0"/>
              <a:t> is BFS.)</a:t>
            </a:r>
          </a:p>
        </p:txBody>
      </p:sp>
    </p:spTree>
    <p:extLst>
      <p:ext uri="{BB962C8B-B14F-4D97-AF65-F5344CB8AC3E}">
        <p14:creationId xmlns:p14="http://schemas.microsoft.com/office/powerpoint/2010/main" val="2982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/>
          <a:lstStyle/>
          <a:p>
            <a:r>
              <a:rPr lang="en-US" sz="2800" dirty="0"/>
              <a:t>Video of Demo Maze with Deep/Shallow Water --- DFS, BFS, or UCS? (part 2)</a:t>
            </a:r>
          </a:p>
        </p:txBody>
      </p:sp>
      <p:pic>
        <p:nvPicPr>
          <p:cNvPr id="2" name="MazeShallowDeep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8143" y="1143001"/>
            <a:ext cx="7215715" cy="5333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F08A6D-E153-0663-F709-45A231C8C920}"/>
              </a:ext>
            </a:extLst>
          </p:cNvPr>
          <p:cNvSpPr txBox="1"/>
          <p:nvPr/>
        </p:nvSpPr>
        <p:spPr>
          <a:xfrm>
            <a:off x="457200" y="3059668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(</a:t>
            </a:r>
            <a:r>
              <a:rPr lang="en-US" dirty="0"/>
              <a:t>This is UCS.)</a:t>
            </a:r>
          </a:p>
        </p:txBody>
      </p:sp>
    </p:spTree>
    <p:extLst>
      <p:ext uri="{BB962C8B-B14F-4D97-AF65-F5344CB8AC3E}">
        <p14:creationId xmlns:p14="http://schemas.microsoft.com/office/powerpoint/2010/main" val="2982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/>
          <a:lstStyle/>
          <a:p>
            <a:r>
              <a:rPr lang="en-US" sz="2800" dirty="0"/>
              <a:t>Video of Demo Maze with Deep/Shallow Water --- DFS, BFS, or UCS? (part 3)</a:t>
            </a:r>
          </a:p>
        </p:txBody>
      </p:sp>
      <p:pic>
        <p:nvPicPr>
          <p:cNvPr id="2" name="MazeShallowDeep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8142" y="1143001"/>
            <a:ext cx="7215716" cy="533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8F144A-06F6-30CD-DB8F-A388CCFF8322}"/>
              </a:ext>
            </a:extLst>
          </p:cNvPr>
          <p:cNvSpPr txBox="1"/>
          <p:nvPr/>
        </p:nvSpPr>
        <p:spPr>
          <a:xfrm>
            <a:off x="457200" y="3625335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is DFS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2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A620C-6115-48B8-A62D-8B7CA89F5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Bidirectional</a:t>
            </a:r>
            <a:r>
              <a:rPr lang="tr-TR" dirty="0"/>
              <a:t> </a:t>
            </a:r>
            <a:r>
              <a:rPr lang="tr-TR" dirty="0" err="1"/>
              <a:t>search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4D808-0992-41CE-A906-463476637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00" y="2057400"/>
            <a:ext cx="2514600" cy="396240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The algorithms we have covered so far </a:t>
            </a:r>
            <a:r>
              <a:rPr lang="en-US" dirty="0">
                <a:solidFill>
                  <a:srgbClr val="FF0000"/>
                </a:solidFill>
              </a:rPr>
              <a:t>start at an initial state </a:t>
            </a:r>
            <a:r>
              <a:rPr lang="en-US" dirty="0"/>
              <a:t>and can reach any one of multiple possible goal states.</a:t>
            </a:r>
          </a:p>
          <a:p>
            <a:r>
              <a:rPr lang="en-US" dirty="0"/>
              <a:t>An alternative approach called </a:t>
            </a:r>
            <a:r>
              <a:rPr lang="en-US" dirty="0">
                <a:highlight>
                  <a:srgbClr val="FFFF00"/>
                </a:highlight>
              </a:rPr>
              <a:t>bidirectional search </a:t>
            </a:r>
            <a:r>
              <a:rPr lang="en-US" dirty="0"/>
              <a:t>simultaneously </a:t>
            </a:r>
            <a:r>
              <a:rPr lang="en-US" dirty="0">
                <a:solidFill>
                  <a:srgbClr val="FF0000"/>
                </a:solidFill>
              </a:rPr>
              <a:t>searches 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forward</a:t>
            </a:r>
            <a:r>
              <a:rPr lang="en-US" dirty="0">
                <a:solidFill>
                  <a:srgbClr val="FF0000"/>
                </a:solidFill>
              </a:rPr>
              <a:t> from the initial state and 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backwards</a:t>
            </a:r>
            <a:r>
              <a:rPr lang="en-US" dirty="0">
                <a:solidFill>
                  <a:srgbClr val="FF0000"/>
                </a:solidFill>
              </a:rPr>
              <a:t> from the goal state(s), </a:t>
            </a:r>
            <a:r>
              <a:rPr lang="en-US" dirty="0"/>
              <a:t>hoping that the two searches will meet.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F26735-7198-43E1-BC80-9D3FE73B1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8763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2936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67B0E-88A9-4A46-86E0-5DD44AF6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Comparing</a:t>
            </a:r>
            <a:r>
              <a:rPr lang="tr-TR" dirty="0"/>
              <a:t> </a:t>
            </a:r>
            <a:r>
              <a:rPr lang="tr-TR" dirty="0" err="1"/>
              <a:t>uninformed</a:t>
            </a:r>
            <a:r>
              <a:rPr lang="tr-TR" dirty="0"/>
              <a:t> </a:t>
            </a:r>
            <a:r>
              <a:rPr lang="tr-TR" dirty="0" err="1"/>
              <a:t>search</a:t>
            </a:r>
            <a:r>
              <a:rPr lang="tr-TR" dirty="0"/>
              <a:t> </a:t>
            </a:r>
            <a:r>
              <a:rPr lang="tr-TR" dirty="0" err="1"/>
              <a:t>algorithms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2BFFFF-E078-4999-8FC9-8BB0152D4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32" y="1281045"/>
            <a:ext cx="11808926" cy="527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83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33E3-8452-3449-ACF1-50FF0F804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Repeated states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00715-D2D0-6840-86C4-4148A8CAC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Failure to detect repeated states can turn a linear problem into an exponential one!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8EF02-B30E-2F42-BA62-0A0E3D1F0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24D9C-393A-174F-88E1-E913D077F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638993"/>
            <a:ext cx="8864600" cy="34798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A0749D6-A351-ABC2-EEE2-12780AAA5BC5}"/>
              </a:ext>
            </a:extLst>
          </p:cNvPr>
          <p:cNvCxnSpPr/>
          <p:nvPr/>
        </p:nvCxnSpPr>
        <p:spPr>
          <a:xfrm>
            <a:off x="1752600" y="3352800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3D15923-4516-2501-C235-6ECF7D2C4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668" y="4136690"/>
            <a:ext cx="243861" cy="4694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F55663-631E-B9AC-AEA0-20005CDB9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669" y="4894674"/>
            <a:ext cx="243861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64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One Queue</a:t>
            </a:r>
          </a:p>
        </p:txBody>
      </p:sp>
      <p:sp>
        <p:nvSpPr>
          <p:cNvPr id="29711" name="Rectangle 15"/>
          <p:cNvSpPr>
            <a:spLocks noGrp="1" noChangeArrowheads="1"/>
          </p:cNvSpPr>
          <p:nvPr>
            <p:ph idx="1"/>
          </p:nvPr>
        </p:nvSpPr>
        <p:spPr>
          <a:xfrm>
            <a:off x="381000" y="1443036"/>
            <a:ext cx="58420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All these search algorithms are the same except for </a:t>
            </a:r>
            <a:r>
              <a:rPr lang="en-US" sz="2800" dirty="0">
                <a:highlight>
                  <a:srgbClr val="FFFF00"/>
                </a:highlight>
              </a:rPr>
              <a:t>fringe strategies</a:t>
            </a:r>
          </a:p>
          <a:p>
            <a:pPr lvl="1"/>
            <a:r>
              <a:rPr lang="en-US" sz="2400" dirty="0"/>
              <a:t>Conceptually, all fringes are </a:t>
            </a:r>
            <a:r>
              <a:rPr lang="en-US" sz="2400" dirty="0">
                <a:highlight>
                  <a:srgbClr val="FFFF00"/>
                </a:highlight>
              </a:rPr>
              <a:t>priority queues </a:t>
            </a:r>
            <a:r>
              <a:rPr lang="en-US" sz="2400" dirty="0"/>
              <a:t>(i.e. collections of nodes with attached priorities)</a:t>
            </a:r>
          </a:p>
          <a:p>
            <a:pPr lvl="1"/>
            <a:r>
              <a:rPr lang="en-US" sz="2400" dirty="0"/>
              <a:t>Practically, for DFS and BFS, you can 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</a:rPr>
              <a:t>avoid the log(n) </a:t>
            </a:r>
            <a:r>
              <a:rPr lang="en-US" sz="2400" dirty="0">
                <a:highlight>
                  <a:srgbClr val="FFFF00"/>
                </a:highlight>
              </a:rPr>
              <a:t>overhead from an actual priority queue, by 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</a:rPr>
              <a:t>using stacks and queues</a:t>
            </a:r>
          </a:p>
          <a:p>
            <a:pPr lvl="1"/>
            <a:r>
              <a:rPr lang="en-US" sz="2400" dirty="0"/>
              <a:t>Can even code one implementation that takes a variable queuing object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7900" y="1296458"/>
            <a:ext cx="5753099" cy="4474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66039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and Models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6400" y="1524000"/>
            <a:ext cx="4699000" cy="4729164"/>
          </a:xfrm>
        </p:spPr>
        <p:txBody>
          <a:bodyPr/>
          <a:lstStyle/>
          <a:p>
            <a:r>
              <a:rPr lang="en-US" dirty="0"/>
              <a:t>Search </a:t>
            </a:r>
            <a:r>
              <a:rPr lang="en-US" dirty="0">
                <a:solidFill>
                  <a:srgbClr val="FF0000"/>
                </a:solidFill>
              </a:rPr>
              <a:t>operates over models of the world</a:t>
            </a:r>
          </a:p>
          <a:p>
            <a:pPr lvl="1"/>
            <a:r>
              <a:rPr lang="en-US" dirty="0"/>
              <a:t>The agent doesn’t actually try all the plans out in the real world!</a:t>
            </a:r>
          </a:p>
          <a:p>
            <a:pPr lvl="1"/>
            <a:r>
              <a:rPr lang="en-US" dirty="0"/>
              <a:t>Planning is all “in simulation”</a:t>
            </a:r>
          </a:p>
          <a:p>
            <a:pPr lvl="1"/>
            <a:r>
              <a:rPr lang="en-US" dirty="0"/>
              <a:t>Your </a:t>
            </a:r>
            <a:r>
              <a:rPr lang="en-US" dirty="0">
                <a:solidFill>
                  <a:srgbClr val="FF0000"/>
                </a:solidFill>
              </a:rPr>
              <a:t>search is only as good as your models</a:t>
            </a:r>
            <a:r>
              <a:rPr lang="en-US" dirty="0"/>
              <a:t>…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5391" y="1532614"/>
            <a:ext cx="6552150" cy="45547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Gone Wrong?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814084" name="Picture 4" descr="A Dead E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4800600" cy="383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4085" name="Picture 5" descr="msn-navigation-trondheim-haugesund"/>
          <p:cNvPicPr>
            <a:picLocks noChangeAspect="1" noChangeArrowheads="1"/>
          </p:cNvPicPr>
          <p:nvPr/>
        </p:nvPicPr>
        <p:blipFill>
          <a:blip r:embed="rId3" cstate="print"/>
          <a:srcRect t="53906"/>
          <a:stretch>
            <a:fillRect/>
          </a:stretch>
        </p:blipFill>
        <p:spPr bwMode="auto">
          <a:xfrm>
            <a:off x="6934200" y="1371600"/>
            <a:ext cx="43815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997" y="2134187"/>
            <a:ext cx="6474205" cy="2711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48"/>
  <p:tag name="DEFAULTHEIGHT" val="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infty  template TPT1  env TPENV1  fore 0  back 16777215  eqnno 1"/>
  <p:tag name="FILENAME" val="TP_tmp"/>
  <p:tag name="ORIGWIDTH" val="10"/>
  <p:tag name="PICTUREFILESIZE" val="1058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1 -- introduction</Template>
  <TotalTime>39830</TotalTime>
  <Words>5914</Words>
  <Application>Microsoft Office PowerPoint</Application>
  <PresentationFormat>Widescreen</PresentationFormat>
  <Paragraphs>831</Paragraphs>
  <Slides>78</Slides>
  <Notes>16</Notes>
  <HiddenSlides>0</HiddenSlides>
  <MMClips>6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98" baseType="lpstr">
      <vt:lpstr>-apple-system</vt:lpstr>
      <vt:lpstr>Arial</vt:lpstr>
      <vt:lpstr>Arial-ItalicMT</vt:lpstr>
      <vt:lpstr>ArialMT</vt:lpstr>
      <vt:lpstr>Calibri</vt:lpstr>
      <vt:lpstr>CMR10</vt:lpstr>
      <vt:lpstr>CMSSBX10</vt:lpstr>
      <vt:lpstr>High Tower Text</vt:lpstr>
      <vt:lpstr>NimbusRomNo9L-Medi</vt:lpstr>
      <vt:lpstr>NimbusRomNo9L-Regu</vt:lpstr>
      <vt:lpstr>NimbusRomNo9L-ReguItal</vt:lpstr>
      <vt:lpstr>OpenSans-Bold</vt:lpstr>
      <vt:lpstr>OpenSans-Italic</vt:lpstr>
      <vt:lpstr>OpenSans-Regular</vt:lpstr>
      <vt:lpstr>Soleil</vt:lpstr>
      <vt:lpstr>Symbol</vt:lpstr>
      <vt:lpstr>Times New Roman</vt:lpstr>
      <vt:lpstr>Tw Cen MT</vt:lpstr>
      <vt:lpstr>Wingdings</vt:lpstr>
      <vt:lpstr>dan-berkeley-nlp-v1</vt:lpstr>
      <vt:lpstr>COE 4213564  Introduction to Artificial Intelligence </vt:lpstr>
      <vt:lpstr>Problem solving agents and uninformed search methods </vt:lpstr>
      <vt:lpstr>Search Problems</vt:lpstr>
      <vt:lpstr>Example search problem: Holiday in Romania</vt:lpstr>
      <vt:lpstr>Problem-Solving Agent follow four-phase problem-solving process</vt:lpstr>
      <vt:lpstr>Search problems and solutions</vt:lpstr>
      <vt:lpstr>Search problems and solutions</vt:lpstr>
      <vt:lpstr>Formal Definition</vt:lpstr>
      <vt:lpstr> Abstraction: Formulating problems</vt:lpstr>
      <vt:lpstr>Art: Formulating a Search Problem</vt:lpstr>
      <vt:lpstr>Example: Traveling in Romania</vt:lpstr>
      <vt:lpstr>Example:  Pac-Man Game</vt:lpstr>
      <vt:lpstr>Another example: vacuum world</vt:lpstr>
      <vt:lpstr>Example search problem: 8-puzzle</vt:lpstr>
      <vt:lpstr>Other search problems</vt:lpstr>
      <vt:lpstr>Search Problems Are (Absract) Models</vt:lpstr>
      <vt:lpstr>What’s in a State Space?</vt:lpstr>
      <vt:lpstr>State Space Sizes?</vt:lpstr>
      <vt:lpstr>State Space Graphs and Search Trees</vt:lpstr>
      <vt:lpstr>State Space Graphs</vt:lpstr>
      <vt:lpstr>State Space Graphs</vt:lpstr>
      <vt:lpstr>Search Trees</vt:lpstr>
      <vt:lpstr>State Space Graphs vs. Search Trees</vt:lpstr>
      <vt:lpstr>State Space Graphs vs. Search Trees</vt:lpstr>
      <vt:lpstr>Quiz: State Space Graphs vs. Search Trees</vt:lpstr>
      <vt:lpstr>Tree Search</vt:lpstr>
      <vt:lpstr>Search Example: Romania</vt:lpstr>
      <vt:lpstr>Three partial search trees for finding a route from Arad to Bucharest</vt:lpstr>
      <vt:lpstr>Searching with a Search Tree</vt:lpstr>
      <vt:lpstr>States vs. Nodes</vt:lpstr>
      <vt:lpstr>General Tree Search</vt:lpstr>
      <vt:lpstr>Search Strategies</vt:lpstr>
      <vt:lpstr>Best-first search</vt:lpstr>
      <vt:lpstr>Search data structures</vt:lpstr>
      <vt:lpstr>Search data structures</vt:lpstr>
      <vt:lpstr>Uninformed Search Strategies</vt:lpstr>
      <vt:lpstr>Example: Tree Search</vt:lpstr>
      <vt:lpstr>Breadth-First Search</vt:lpstr>
      <vt:lpstr>Breadth-first search on a simple binary tree</vt:lpstr>
      <vt:lpstr>Breadth-First Search</vt:lpstr>
      <vt:lpstr>Breadth-First Search (BFS) Properties</vt:lpstr>
      <vt:lpstr>Exponential time and space</vt:lpstr>
      <vt:lpstr>Breadth-first search algorithm</vt:lpstr>
      <vt:lpstr>Depth-First Search</vt:lpstr>
      <vt:lpstr>Depth-first search on a binary tree</vt:lpstr>
      <vt:lpstr>Depth-First Search</vt:lpstr>
      <vt:lpstr>Depth-first search implementation</vt:lpstr>
      <vt:lpstr>Search Algorithm Properties</vt:lpstr>
      <vt:lpstr>Search Algorithm Properties</vt:lpstr>
      <vt:lpstr>Depth-First Search (DFS) Properties</vt:lpstr>
      <vt:lpstr>Quiz: DFS vs BFS</vt:lpstr>
      <vt:lpstr>Quiz: DFS vs BFS</vt:lpstr>
      <vt:lpstr>Video of Demo Maze Water DFS/BFS (part 1)</vt:lpstr>
      <vt:lpstr>Video of Demo Maze Water DFS/BFS (part 2)</vt:lpstr>
      <vt:lpstr>Combining BFS and DFS?</vt:lpstr>
      <vt:lpstr>Depth-limited search</vt:lpstr>
      <vt:lpstr>Iterative Deepening</vt:lpstr>
      <vt:lpstr>Four iterations of iterative deepening search for goal M on a binary tree</vt:lpstr>
      <vt:lpstr>Iterative deepening and depth-limited tree-like search</vt:lpstr>
      <vt:lpstr>Properties of iterative deepening search  </vt:lpstr>
      <vt:lpstr>Properties of iterative deepening search (cont.)  </vt:lpstr>
      <vt:lpstr>Cost-Sensitive Search</vt:lpstr>
      <vt:lpstr>Uniform Cost Search (Dijkstra's algorithm)</vt:lpstr>
      <vt:lpstr>Part of the Romania state space, selected to illustrate uniform-cost search.</vt:lpstr>
      <vt:lpstr>Uniform Cost Search</vt:lpstr>
      <vt:lpstr>Uniform-cost search implementation</vt:lpstr>
      <vt:lpstr>Uniform Cost Search (UCS) Properties</vt:lpstr>
      <vt:lpstr>Uniform Cost Issues</vt:lpstr>
      <vt:lpstr>Video of Demo Empty UCS</vt:lpstr>
      <vt:lpstr>Video of Demo Maze with Deep/Shallow Water --- DFS, BFS, or UCS? (part 1)</vt:lpstr>
      <vt:lpstr>Video of Demo Maze with Deep/Shallow Water --- DFS, BFS, or UCS? (part 2)</vt:lpstr>
      <vt:lpstr>Video of Demo Maze with Deep/Shallow Water --- DFS, BFS, or UCS? (part 3)</vt:lpstr>
      <vt:lpstr>Bidirectional search</vt:lpstr>
      <vt:lpstr>Comparing uninformed search algorithms</vt:lpstr>
      <vt:lpstr>Repeated states  </vt:lpstr>
      <vt:lpstr>The One Queue</vt:lpstr>
      <vt:lpstr>Search and Models</vt:lpstr>
      <vt:lpstr>Search Gone Wrong?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Selim AKYOKUŞ</cp:lastModifiedBy>
  <cp:revision>2044</cp:revision>
  <cp:lastPrinted>2014-01-23T07:59:40Z</cp:lastPrinted>
  <dcterms:created xsi:type="dcterms:W3CDTF">2004-08-27T04:16:05Z</dcterms:created>
  <dcterms:modified xsi:type="dcterms:W3CDTF">2025-10-16T09:14:12Z</dcterms:modified>
</cp:coreProperties>
</file>