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5.xml" ContentType="application/vnd.openxmlformats-officedocument.presentationml.notesSlide+xml"/>
  <Override PartName="/ppt/tags/tag2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2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ink/ink3.xml" ContentType="application/inkml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100"/>
  </p:notesMasterIdLst>
  <p:handoutMasterIdLst>
    <p:handoutMasterId r:id="rId101"/>
  </p:handoutMasterIdLst>
  <p:sldIdLst>
    <p:sldId id="680" r:id="rId2"/>
    <p:sldId id="256" r:id="rId3"/>
    <p:sldId id="560" r:id="rId4"/>
    <p:sldId id="575" r:id="rId5"/>
    <p:sldId id="692" r:id="rId6"/>
    <p:sldId id="691" r:id="rId7"/>
    <p:sldId id="693" r:id="rId8"/>
    <p:sldId id="694" r:id="rId9"/>
    <p:sldId id="695" r:id="rId10"/>
    <p:sldId id="594" r:id="rId11"/>
    <p:sldId id="258" r:id="rId12"/>
    <p:sldId id="689" r:id="rId13"/>
    <p:sldId id="690" r:id="rId14"/>
    <p:sldId id="296" r:id="rId15"/>
    <p:sldId id="596" r:id="rId16"/>
    <p:sldId id="598" r:id="rId17"/>
    <p:sldId id="599" r:id="rId18"/>
    <p:sldId id="675" r:id="rId19"/>
    <p:sldId id="676" r:id="rId20"/>
    <p:sldId id="677" r:id="rId21"/>
    <p:sldId id="595" r:id="rId22"/>
    <p:sldId id="600" r:id="rId23"/>
    <p:sldId id="601" r:id="rId24"/>
    <p:sldId id="576" r:id="rId25"/>
    <p:sldId id="574" r:id="rId26"/>
    <p:sldId id="514" r:id="rId27"/>
    <p:sldId id="559" r:id="rId28"/>
    <p:sldId id="577" r:id="rId29"/>
    <p:sldId id="580" r:id="rId30"/>
    <p:sldId id="681" r:id="rId31"/>
    <p:sldId id="521" r:id="rId32"/>
    <p:sldId id="553" r:id="rId33"/>
    <p:sldId id="524" r:id="rId34"/>
    <p:sldId id="571" r:id="rId35"/>
    <p:sldId id="602" r:id="rId36"/>
    <p:sldId id="603" r:id="rId37"/>
    <p:sldId id="604" r:id="rId38"/>
    <p:sldId id="605" r:id="rId39"/>
    <p:sldId id="608" r:id="rId40"/>
    <p:sldId id="525" r:id="rId41"/>
    <p:sldId id="582" r:id="rId42"/>
    <p:sldId id="686" r:id="rId43"/>
    <p:sldId id="588" r:id="rId44"/>
    <p:sldId id="682" r:id="rId45"/>
    <p:sldId id="579" r:id="rId46"/>
    <p:sldId id="527" r:id="rId47"/>
    <p:sldId id="696" r:id="rId48"/>
    <p:sldId id="607" r:id="rId49"/>
    <p:sldId id="589" r:id="rId50"/>
    <p:sldId id="683" r:id="rId51"/>
    <p:sldId id="529" r:id="rId52"/>
    <p:sldId id="583" r:id="rId53"/>
    <p:sldId id="674" r:id="rId54"/>
    <p:sldId id="561" r:id="rId55"/>
    <p:sldId id="572" r:id="rId56"/>
    <p:sldId id="584" r:id="rId57"/>
    <p:sldId id="590" r:id="rId58"/>
    <p:sldId id="684" r:id="rId59"/>
    <p:sldId id="563" r:id="rId60"/>
    <p:sldId id="564" r:id="rId61"/>
    <p:sldId id="283" r:id="rId62"/>
    <p:sldId id="284" r:id="rId63"/>
    <p:sldId id="285" r:id="rId64"/>
    <p:sldId id="565" r:id="rId65"/>
    <p:sldId id="585" r:id="rId66"/>
    <p:sldId id="586" r:id="rId67"/>
    <p:sldId id="592" r:id="rId68"/>
    <p:sldId id="593" r:id="rId69"/>
    <p:sldId id="685" r:id="rId70"/>
    <p:sldId id="570" r:id="rId71"/>
    <p:sldId id="531" r:id="rId72"/>
    <p:sldId id="697" r:id="rId73"/>
    <p:sldId id="533" r:id="rId74"/>
    <p:sldId id="558" r:id="rId75"/>
    <p:sldId id="657" r:id="rId76"/>
    <p:sldId id="610" r:id="rId77"/>
    <p:sldId id="611" r:id="rId78"/>
    <p:sldId id="656" r:id="rId79"/>
    <p:sldId id="555" r:id="rId80"/>
    <p:sldId id="658" r:id="rId81"/>
    <p:sldId id="659" r:id="rId82"/>
    <p:sldId id="612" r:id="rId83"/>
    <p:sldId id="687" r:id="rId84"/>
    <p:sldId id="660" r:id="rId85"/>
    <p:sldId id="661" r:id="rId86"/>
    <p:sldId id="652" r:id="rId87"/>
    <p:sldId id="663" r:id="rId88"/>
    <p:sldId id="688" r:id="rId89"/>
    <p:sldId id="646" r:id="rId90"/>
    <p:sldId id="670" r:id="rId91"/>
    <p:sldId id="648" r:id="rId92"/>
    <p:sldId id="678" r:id="rId93"/>
    <p:sldId id="562" r:id="rId94"/>
    <p:sldId id="671" r:id="rId95"/>
    <p:sldId id="672" r:id="rId96"/>
    <p:sldId id="673" r:id="rId97"/>
    <p:sldId id="698" r:id="rId98"/>
    <p:sldId id="638" r:id="rId99"/>
  </p:sldIdLst>
  <p:sldSz cx="12192000" cy="6858000"/>
  <p:notesSz cx="7315200" cy="9601200"/>
  <p:custDataLst>
    <p:tags r:id="rId10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8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7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56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75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943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131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320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509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996600"/>
    <a:srgbClr val="663300"/>
    <a:srgbClr val="2D2D8A"/>
    <a:srgbClr val="CC9900"/>
    <a:srgbClr val="3333FF"/>
    <a:srgbClr val="FF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B07459-5E10-4794-BB69-0A60F7D860BC}" v="40" dt="2026-10-18T18:56:34.209"/>
  </p1510:revLst>
</p1510:revInfo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139" autoAdjust="0"/>
    <p:restoredTop sz="76652" autoAdjust="0"/>
  </p:normalViewPr>
  <p:slideViewPr>
    <p:cSldViewPr>
      <p:cViewPr varScale="1">
        <p:scale>
          <a:sx n="116" d="100"/>
          <a:sy n="116" d="100"/>
        </p:scale>
        <p:origin x="138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393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microsoft.com/office/2016/11/relationships/changesInfo" Target="changesInfos/changesInfo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gs" Target="tags/tag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108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lim AKYOKUŞ" userId="1e2f6e5b-3316-48fe-baa1-6c328727641a" providerId="ADAL" clId="{33CCEF5B-C5EE-48FF-BF88-3CBC08C507EB}"/>
    <pc:docChg chg="undo custSel addSld delSld modSld sldOrd">
      <pc:chgData name="Selim AKYOKUŞ" userId="1e2f6e5b-3316-48fe-baa1-6c328727641a" providerId="ADAL" clId="{33CCEF5B-C5EE-48FF-BF88-3CBC08C507EB}" dt="2026-10-17T14:34:28.369" v="887" actId="1076"/>
      <pc:docMkLst>
        <pc:docMk/>
      </pc:docMkLst>
      <pc:sldChg chg="delSp modSp mod">
        <pc:chgData name="Selim AKYOKUŞ" userId="1e2f6e5b-3316-48fe-baa1-6c328727641a" providerId="ADAL" clId="{33CCEF5B-C5EE-48FF-BF88-3CBC08C507EB}" dt="2026-10-17T09:26:58.333" v="420" actId="113"/>
        <pc:sldMkLst>
          <pc:docMk/>
          <pc:sldMk cId="0" sldId="258"/>
        </pc:sldMkLst>
        <pc:spChg chg="mod">
          <ac:chgData name="Selim AKYOKUŞ" userId="1e2f6e5b-3316-48fe-baa1-6c328727641a" providerId="ADAL" clId="{33CCEF5B-C5EE-48FF-BF88-3CBC08C507EB}" dt="2026-10-17T09:26:58.333" v="420" actId="113"/>
          <ac:spMkLst>
            <pc:docMk/>
            <pc:sldMk cId="0" sldId="258"/>
            <ac:spMk id="3" creationId="{00000000-0000-0000-0000-000000000000}"/>
          </ac:spMkLst>
        </pc:spChg>
        <pc:spChg chg="mod">
          <ac:chgData name="Selim AKYOKUŞ" userId="1e2f6e5b-3316-48fe-baa1-6c328727641a" providerId="ADAL" clId="{33CCEF5B-C5EE-48FF-BF88-3CBC08C507EB}" dt="2026-10-17T09:25:42.133" v="411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Selim AKYOKUŞ" userId="1e2f6e5b-3316-48fe-baa1-6c328727641a" providerId="ADAL" clId="{33CCEF5B-C5EE-48FF-BF88-3CBC08C507EB}" dt="2026-10-17T09:25:36.231" v="410" actId="1076"/>
          <ac:spMkLst>
            <pc:docMk/>
            <pc:sldMk cId="0" sldId="258"/>
            <ac:spMk id="5" creationId="{00000000-0000-0000-0000-000000000000}"/>
          </ac:spMkLst>
        </pc:spChg>
        <pc:spChg chg="del">
          <ac:chgData name="Selim AKYOKUŞ" userId="1e2f6e5b-3316-48fe-baa1-6c328727641a" providerId="ADAL" clId="{33CCEF5B-C5EE-48FF-BF88-3CBC08C507EB}" dt="2026-10-17T09:25:31.643" v="409" actId="478"/>
          <ac:spMkLst>
            <pc:docMk/>
            <pc:sldMk cId="0" sldId="258"/>
            <ac:spMk id="7" creationId="{333DE007-75ED-4051-B89C-691324D3072A}"/>
          </ac:spMkLst>
        </pc:spChg>
        <pc:picChg chg="mod">
          <ac:chgData name="Selim AKYOKUŞ" userId="1e2f6e5b-3316-48fe-baa1-6c328727641a" providerId="ADAL" clId="{33CCEF5B-C5EE-48FF-BF88-3CBC08C507EB}" dt="2026-10-17T09:25:29.135" v="408" actId="1076"/>
          <ac:picMkLst>
            <pc:docMk/>
            <pc:sldMk cId="0" sldId="258"/>
            <ac:picMk id="6" creationId="{DA405667-47BA-405D-B806-B03B47F43813}"/>
          </ac:picMkLst>
        </pc:picChg>
      </pc:sldChg>
      <pc:sldChg chg="modSp mod">
        <pc:chgData name="Selim AKYOKUŞ" userId="1e2f6e5b-3316-48fe-baa1-6c328727641a" providerId="ADAL" clId="{33CCEF5B-C5EE-48FF-BF88-3CBC08C507EB}" dt="2026-10-17T09:19:53.479" v="349" actId="14100"/>
        <pc:sldMkLst>
          <pc:docMk/>
          <pc:sldMk cId="37871487" sldId="296"/>
        </pc:sldMkLst>
        <pc:spChg chg="mod">
          <ac:chgData name="Selim AKYOKUŞ" userId="1e2f6e5b-3316-48fe-baa1-6c328727641a" providerId="ADAL" clId="{33CCEF5B-C5EE-48FF-BF88-3CBC08C507EB}" dt="2026-10-17T09:19:53.479" v="349" actId="14100"/>
          <ac:spMkLst>
            <pc:docMk/>
            <pc:sldMk cId="37871487" sldId="296"/>
            <ac:spMk id="3" creationId="{00000000-0000-0000-0000-000000000000}"/>
          </ac:spMkLst>
        </pc:spChg>
      </pc:sldChg>
      <pc:sldChg chg="modSp">
        <pc:chgData name="Selim AKYOKUŞ" userId="1e2f6e5b-3316-48fe-baa1-6c328727641a" providerId="ADAL" clId="{33CCEF5B-C5EE-48FF-BF88-3CBC08C507EB}" dt="2026-10-17T14:01:44.719" v="557"/>
        <pc:sldMkLst>
          <pc:docMk/>
          <pc:sldMk cId="0" sldId="527"/>
        </pc:sldMkLst>
        <pc:spChg chg="mod">
          <ac:chgData name="Selim AKYOKUŞ" userId="1e2f6e5b-3316-48fe-baa1-6c328727641a" providerId="ADAL" clId="{33CCEF5B-C5EE-48FF-BF88-3CBC08C507EB}" dt="2026-10-17T14:01:44.719" v="557"/>
          <ac:spMkLst>
            <pc:docMk/>
            <pc:sldMk cId="0" sldId="527"/>
            <ac:spMk id="19459" creationId="{00000000-0000-0000-0000-000000000000}"/>
          </ac:spMkLst>
        </pc:spChg>
      </pc:sldChg>
      <pc:sldChg chg="addSp modSp mod">
        <pc:chgData name="Selim AKYOKUŞ" userId="1e2f6e5b-3316-48fe-baa1-6c328727641a" providerId="ADAL" clId="{33CCEF5B-C5EE-48FF-BF88-3CBC08C507EB}" dt="2026-10-17T12:13:36.850" v="543" actId="403"/>
        <pc:sldMkLst>
          <pc:docMk/>
          <pc:sldMk cId="0" sldId="553"/>
        </pc:sldMkLst>
        <pc:spChg chg="mod">
          <ac:chgData name="Selim AKYOKUŞ" userId="1e2f6e5b-3316-48fe-baa1-6c328727641a" providerId="ADAL" clId="{33CCEF5B-C5EE-48FF-BF88-3CBC08C507EB}" dt="2026-10-17T12:13:05.989" v="540" actId="1036"/>
          <ac:spMkLst>
            <pc:docMk/>
            <pc:sldMk cId="0" sldId="553"/>
            <ac:spMk id="5" creationId="{00000000-0000-0000-0000-000000000000}"/>
          </ac:spMkLst>
        </pc:spChg>
        <pc:spChg chg="add mod">
          <ac:chgData name="Selim AKYOKUŞ" userId="1e2f6e5b-3316-48fe-baa1-6c328727641a" providerId="ADAL" clId="{33CCEF5B-C5EE-48FF-BF88-3CBC08C507EB}" dt="2026-10-17T12:13:36.850" v="543" actId="403"/>
          <ac:spMkLst>
            <pc:docMk/>
            <pc:sldMk cId="0" sldId="553"/>
            <ac:spMk id="9" creationId="{CC2A42B4-9C1A-0ABA-473F-6BC28C392A15}"/>
          </ac:spMkLst>
        </pc:spChg>
        <pc:spChg chg="mod">
          <ac:chgData name="Selim AKYOKUŞ" userId="1e2f6e5b-3316-48fe-baa1-6c328727641a" providerId="ADAL" clId="{33CCEF5B-C5EE-48FF-BF88-3CBC08C507EB}" dt="2026-10-17T12:13:05.989" v="540" actId="1036"/>
          <ac:spMkLst>
            <pc:docMk/>
            <pc:sldMk cId="0" sldId="553"/>
            <ac:spMk id="35" creationId="{00000000-0000-0000-0000-000000000000}"/>
          </ac:spMkLst>
        </pc:spChg>
        <pc:spChg chg="mod">
          <ac:chgData name="Selim AKYOKUŞ" userId="1e2f6e5b-3316-48fe-baa1-6c328727641a" providerId="ADAL" clId="{33CCEF5B-C5EE-48FF-BF88-3CBC08C507EB}" dt="2026-10-17T12:13:05.989" v="540" actId="1036"/>
          <ac:spMkLst>
            <pc:docMk/>
            <pc:sldMk cId="0" sldId="553"/>
            <ac:spMk id="52" creationId="{00000000-0000-0000-0000-000000000000}"/>
          </ac:spMkLst>
        </pc:spChg>
        <pc:spChg chg="mod">
          <ac:chgData name="Selim AKYOKUŞ" userId="1e2f6e5b-3316-48fe-baa1-6c328727641a" providerId="ADAL" clId="{33CCEF5B-C5EE-48FF-BF88-3CBC08C507EB}" dt="2026-10-17T12:13:05.989" v="540" actId="1036"/>
          <ac:spMkLst>
            <pc:docMk/>
            <pc:sldMk cId="0" sldId="553"/>
            <ac:spMk id="53" creationId="{00000000-0000-0000-0000-000000000000}"/>
          </ac:spMkLst>
        </pc:spChg>
        <pc:spChg chg="mod">
          <ac:chgData name="Selim AKYOKUŞ" userId="1e2f6e5b-3316-48fe-baa1-6c328727641a" providerId="ADAL" clId="{33CCEF5B-C5EE-48FF-BF88-3CBC08C507EB}" dt="2026-10-17T12:13:05.989" v="540" actId="1036"/>
          <ac:spMkLst>
            <pc:docMk/>
            <pc:sldMk cId="0" sldId="553"/>
            <ac:spMk id="54" creationId="{00000000-0000-0000-0000-000000000000}"/>
          </ac:spMkLst>
        </pc:spChg>
        <pc:grpChg chg="mod">
          <ac:chgData name="Selim AKYOKUŞ" userId="1e2f6e5b-3316-48fe-baa1-6c328727641a" providerId="ADAL" clId="{33CCEF5B-C5EE-48FF-BF88-3CBC08C507EB}" dt="2026-10-17T12:13:05.989" v="540" actId="1036"/>
          <ac:grpSpMkLst>
            <pc:docMk/>
            <pc:sldMk cId="0" sldId="553"/>
            <ac:grpSpMk id="2" creationId="{00000000-0000-0000-0000-000000000000}"/>
          </ac:grpSpMkLst>
        </pc:grpChg>
        <pc:grpChg chg="mod">
          <ac:chgData name="Selim AKYOKUŞ" userId="1e2f6e5b-3316-48fe-baa1-6c328727641a" providerId="ADAL" clId="{33CCEF5B-C5EE-48FF-BF88-3CBC08C507EB}" dt="2026-10-17T12:13:05.989" v="540" actId="1036"/>
          <ac:grpSpMkLst>
            <pc:docMk/>
            <pc:sldMk cId="0" sldId="553"/>
            <ac:grpSpMk id="3" creationId="{00000000-0000-0000-0000-000000000000}"/>
          </ac:grpSpMkLst>
        </pc:grpChg>
        <pc:grpChg chg="mod">
          <ac:chgData name="Selim AKYOKUŞ" userId="1e2f6e5b-3316-48fe-baa1-6c328727641a" providerId="ADAL" clId="{33CCEF5B-C5EE-48FF-BF88-3CBC08C507EB}" dt="2026-10-17T12:13:05.989" v="540" actId="1036"/>
          <ac:grpSpMkLst>
            <pc:docMk/>
            <pc:sldMk cId="0" sldId="553"/>
            <ac:grpSpMk id="4" creationId="{00000000-0000-0000-0000-000000000000}"/>
          </ac:grpSpMkLst>
        </pc:grpChg>
        <pc:picChg chg="mod">
          <ac:chgData name="Selim AKYOKUŞ" userId="1e2f6e5b-3316-48fe-baa1-6c328727641a" providerId="ADAL" clId="{33CCEF5B-C5EE-48FF-BF88-3CBC08C507EB}" dt="2026-10-17T12:13:05.989" v="540" actId="1036"/>
          <ac:picMkLst>
            <pc:docMk/>
            <pc:sldMk cId="0" sldId="553"/>
            <ac:picMk id="12291" creationId="{00000000-0000-0000-0000-000000000000}"/>
          </ac:picMkLst>
        </pc:picChg>
      </pc:sldChg>
      <pc:sldChg chg="modSp mod modAnim">
        <pc:chgData name="Selim AKYOKUŞ" userId="1e2f6e5b-3316-48fe-baa1-6c328727641a" providerId="ADAL" clId="{33CCEF5B-C5EE-48FF-BF88-3CBC08C507EB}" dt="2026-10-17T09:08:30.953" v="161" actId="20577"/>
        <pc:sldMkLst>
          <pc:docMk/>
          <pc:sldMk cId="0" sldId="560"/>
        </pc:sldMkLst>
        <pc:spChg chg="mod">
          <ac:chgData name="Selim AKYOKUŞ" userId="1e2f6e5b-3316-48fe-baa1-6c328727641a" providerId="ADAL" clId="{33CCEF5B-C5EE-48FF-BF88-3CBC08C507EB}" dt="2026-10-17T09:08:30.953" v="161" actId="20577"/>
          <ac:spMkLst>
            <pc:docMk/>
            <pc:sldMk cId="0" sldId="560"/>
            <ac:spMk id="5123" creationId="{00000000-0000-0000-0000-000000000000}"/>
          </ac:spMkLst>
        </pc:spChg>
        <pc:grpChg chg="mod">
          <ac:chgData name="Selim AKYOKUŞ" userId="1e2f6e5b-3316-48fe-baa1-6c328727641a" providerId="ADAL" clId="{33CCEF5B-C5EE-48FF-BF88-3CBC08C507EB}" dt="2026-10-17T08:50:34.780" v="42" actId="1076"/>
          <ac:grpSpMkLst>
            <pc:docMk/>
            <pc:sldMk cId="0" sldId="560"/>
            <ac:grpSpMk id="8" creationId="{00000000-0000-0000-0000-000000000000}"/>
          </ac:grpSpMkLst>
        </pc:grpChg>
      </pc:sldChg>
      <pc:sldChg chg="modSp mod">
        <pc:chgData name="Selim AKYOKUŞ" userId="1e2f6e5b-3316-48fe-baa1-6c328727641a" providerId="ADAL" clId="{33CCEF5B-C5EE-48FF-BF88-3CBC08C507EB}" dt="2026-10-17T14:22:51.295" v="798" actId="20577"/>
        <pc:sldMkLst>
          <pc:docMk/>
          <pc:sldMk cId="0" sldId="561"/>
        </pc:sldMkLst>
        <pc:spChg chg="mod">
          <ac:chgData name="Selim AKYOKUŞ" userId="1e2f6e5b-3316-48fe-baa1-6c328727641a" providerId="ADAL" clId="{33CCEF5B-C5EE-48FF-BF88-3CBC08C507EB}" dt="2026-10-17T14:22:51.295" v="798" actId="20577"/>
          <ac:spMkLst>
            <pc:docMk/>
            <pc:sldMk cId="0" sldId="561"/>
            <ac:spMk id="22531" creationId="{00000000-0000-0000-0000-000000000000}"/>
          </ac:spMkLst>
        </pc:spChg>
        <pc:picChg chg="mod">
          <ac:chgData name="Selim AKYOKUŞ" userId="1e2f6e5b-3316-48fe-baa1-6c328727641a" providerId="ADAL" clId="{33CCEF5B-C5EE-48FF-BF88-3CBC08C507EB}" dt="2026-10-17T14:20:05.664" v="791" actId="1076"/>
          <ac:picMkLst>
            <pc:docMk/>
            <pc:sldMk cId="0" sldId="561"/>
            <ac:picMk id="5" creationId="{00000000-0000-0000-0000-000000000000}"/>
          </ac:picMkLst>
        </pc:picChg>
      </pc:sldChg>
      <pc:sldChg chg="modNotesTx">
        <pc:chgData name="Selim AKYOKUŞ" userId="1e2f6e5b-3316-48fe-baa1-6c328727641a" providerId="ADAL" clId="{33CCEF5B-C5EE-48FF-BF88-3CBC08C507EB}" dt="2026-10-17T11:59:18.460" v="524" actId="20577"/>
        <pc:sldMkLst>
          <pc:docMk/>
          <pc:sldMk cId="1302459386" sldId="580"/>
        </pc:sldMkLst>
      </pc:sldChg>
      <pc:sldChg chg="modSp">
        <pc:chgData name="Selim AKYOKUŞ" userId="1e2f6e5b-3316-48fe-baa1-6c328727641a" providerId="ADAL" clId="{33CCEF5B-C5EE-48FF-BF88-3CBC08C507EB}" dt="2026-10-17T12:20:45.125" v="551" actId="207"/>
        <pc:sldMkLst>
          <pc:docMk/>
          <pc:sldMk cId="2334130022" sldId="582"/>
        </pc:sldMkLst>
        <pc:spChg chg="mod">
          <ac:chgData name="Selim AKYOKUŞ" userId="1e2f6e5b-3316-48fe-baa1-6c328727641a" providerId="ADAL" clId="{33CCEF5B-C5EE-48FF-BF88-3CBC08C507EB}" dt="2026-10-17T12:20:45.125" v="551" actId="207"/>
          <ac:spMkLst>
            <pc:docMk/>
            <pc:sldMk cId="2334130022" sldId="582"/>
            <ac:spMk id="919555" creationId="{00000000-0000-0000-0000-000000000000}"/>
          </ac:spMkLst>
        </pc:spChg>
      </pc:sldChg>
      <pc:sldChg chg="modSp">
        <pc:chgData name="Selim AKYOKUŞ" userId="1e2f6e5b-3316-48fe-baa1-6c328727641a" providerId="ADAL" clId="{33CCEF5B-C5EE-48FF-BF88-3CBC08C507EB}" dt="2026-10-17T14:24:23.717" v="799"/>
        <pc:sldMkLst>
          <pc:docMk/>
          <pc:sldMk cId="686257338" sldId="589"/>
        </pc:sldMkLst>
        <pc:spChg chg="mod">
          <ac:chgData name="Selim AKYOKUŞ" userId="1e2f6e5b-3316-48fe-baa1-6c328727641a" providerId="ADAL" clId="{33CCEF5B-C5EE-48FF-BF88-3CBC08C507EB}" dt="2026-10-17T14:24:23.717" v="799"/>
          <ac:spMkLst>
            <pc:docMk/>
            <pc:sldMk cId="686257338" sldId="589"/>
            <ac:spMk id="2" creationId="{00000000-0000-0000-0000-000000000000}"/>
          </ac:spMkLst>
        </pc:spChg>
      </pc:sldChg>
      <pc:sldChg chg="modSp">
        <pc:chgData name="Selim AKYOKUŞ" userId="1e2f6e5b-3316-48fe-baa1-6c328727641a" providerId="ADAL" clId="{33CCEF5B-C5EE-48FF-BF88-3CBC08C507EB}" dt="2026-10-17T14:25:22.167" v="878"/>
        <pc:sldMkLst>
          <pc:docMk/>
          <pc:sldMk cId="635888888" sldId="590"/>
        </pc:sldMkLst>
        <pc:spChg chg="mod">
          <ac:chgData name="Selim AKYOKUŞ" userId="1e2f6e5b-3316-48fe-baa1-6c328727641a" providerId="ADAL" clId="{33CCEF5B-C5EE-48FF-BF88-3CBC08C507EB}" dt="2026-10-17T14:25:22.167" v="878"/>
          <ac:spMkLst>
            <pc:docMk/>
            <pc:sldMk cId="635888888" sldId="590"/>
            <ac:spMk id="2" creationId="{00000000-0000-0000-0000-000000000000}"/>
          </ac:spMkLst>
        </pc:spChg>
      </pc:sldChg>
      <pc:sldChg chg="del">
        <pc:chgData name="Selim AKYOKUŞ" userId="1e2f6e5b-3316-48fe-baa1-6c328727641a" providerId="ADAL" clId="{33CCEF5B-C5EE-48FF-BF88-3CBC08C507EB}" dt="2026-10-17T10:47:22.508" v="519" actId="2696"/>
        <pc:sldMkLst>
          <pc:docMk/>
          <pc:sldMk cId="2275521874" sldId="597"/>
        </pc:sldMkLst>
      </pc:sldChg>
      <pc:sldChg chg="modSp mod">
        <pc:chgData name="Selim AKYOKUŞ" userId="1e2f6e5b-3316-48fe-baa1-6c328727641a" providerId="ADAL" clId="{33CCEF5B-C5EE-48FF-BF88-3CBC08C507EB}" dt="2026-10-17T09:28:43.838" v="431" actId="1076"/>
        <pc:sldMkLst>
          <pc:docMk/>
          <pc:sldMk cId="2529948927" sldId="598"/>
        </pc:sldMkLst>
        <pc:picChg chg="mod">
          <ac:chgData name="Selim AKYOKUŞ" userId="1e2f6e5b-3316-48fe-baa1-6c328727641a" providerId="ADAL" clId="{33CCEF5B-C5EE-48FF-BF88-3CBC08C507EB}" dt="2026-10-17T09:28:43.838" v="431" actId="1076"/>
          <ac:picMkLst>
            <pc:docMk/>
            <pc:sldMk cId="2529948927" sldId="598"/>
            <ac:picMk id="5" creationId="{E0E5C6E1-B3CC-4253-AABA-A10E9DB61B62}"/>
          </ac:picMkLst>
        </pc:picChg>
      </pc:sldChg>
      <pc:sldChg chg="modSp mod">
        <pc:chgData name="Selim AKYOKUŞ" userId="1e2f6e5b-3316-48fe-baa1-6c328727641a" providerId="ADAL" clId="{33CCEF5B-C5EE-48FF-BF88-3CBC08C507EB}" dt="2026-10-17T10:47:34.103" v="521" actId="14100"/>
        <pc:sldMkLst>
          <pc:docMk/>
          <pc:sldMk cId="186096400" sldId="600"/>
        </pc:sldMkLst>
        <pc:picChg chg="mod">
          <ac:chgData name="Selim AKYOKUŞ" userId="1e2f6e5b-3316-48fe-baa1-6c328727641a" providerId="ADAL" clId="{33CCEF5B-C5EE-48FF-BF88-3CBC08C507EB}" dt="2026-10-17T10:47:34.103" v="521" actId="14100"/>
          <ac:picMkLst>
            <pc:docMk/>
            <pc:sldMk cId="186096400" sldId="600"/>
            <ac:picMk id="5" creationId="{91E5B62D-3917-48B2-86E5-17A7A8F1EBF7}"/>
          </ac:picMkLst>
        </pc:picChg>
      </pc:sldChg>
      <pc:sldChg chg="modSp mod">
        <pc:chgData name="Selim AKYOKUŞ" userId="1e2f6e5b-3316-48fe-baa1-6c328727641a" providerId="ADAL" clId="{33CCEF5B-C5EE-48FF-BF88-3CBC08C507EB}" dt="2026-10-17T10:48:21.563" v="523" actId="14100"/>
        <pc:sldMkLst>
          <pc:docMk/>
          <pc:sldMk cId="1815549669" sldId="601"/>
        </pc:sldMkLst>
        <pc:picChg chg="mod">
          <ac:chgData name="Selim AKYOKUŞ" userId="1e2f6e5b-3316-48fe-baa1-6c328727641a" providerId="ADAL" clId="{33CCEF5B-C5EE-48FF-BF88-3CBC08C507EB}" dt="2026-10-17T10:48:21.563" v="523" actId="14100"/>
          <ac:picMkLst>
            <pc:docMk/>
            <pc:sldMk cId="1815549669" sldId="601"/>
            <ac:picMk id="5" creationId="{1F312EED-60C9-41F9-BAA9-78ED0A9C2157}"/>
          </ac:picMkLst>
        </pc:picChg>
      </pc:sldChg>
      <pc:sldChg chg="modSp mod">
        <pc:chgData name="Selim AKYOKUŞ" userId="1e2f6e5b-3316-48fe-baa1-6c328727641a" providerId="ADAL" clId="{33CCEF5B-C5EE-48FF-BF88-3CBC08C507EB}" dt="2026-10-17T12:15:49.963" v="545" actId="14100"/>
        <pc:sldMkLst>
          <pc:docMk/>
          <pc:sldMk cId="4097658747" sldId="603"/>
        </pc:sldMkLst>
        <pc:picChg chg="mod">
          <ac:chgData name="Selim AKYOKUŞ" userId="1e2f6e5b-3316-48fe-baa1-6c328727641a" providerId="ADAL" clId="{33CCEF5B-C5EE-48FF-BF88-3CBC08C507EB}" dt="2026-10-17T12:15:40.411" v="544" actId="14100"/>
          <ac:picMkLst>
            <pc:docMk/>
            <pc:sldMk cId="4097658747" sldId="603"/>
            <ac:picMk id="5" creationId="{AC754E2C-EE77-4E78-B7B6-BD0B73FE29AA}"/>
          </ac:picMkLst>
        </pc:picChg>
        <pc:picChg chg="mod">
          <ac:chgData name="Selim AKYOKUŞ" userId="1e2f6e5b-3316-48fe-baa1-6c328727641a" providerId="ADAL" clId="{33CCEF5B-C5EE-48FF-BF88-3CBC08C507EB}" dt="2026-10-17T12:15:49.963" v="545" actId="14100"/>
          <ac:picMkLst>
            <pc:docMk/>
            <pc:sldMk cId="4097658747" sldId="603"/>
            <ac:picMk id="7" creationId="{A95BA96F-4C99-447A-B76A-4CC21E86CA6D}"/>
          </ac:picMkLst>
        </pc:picChg>
      </pc:sldChg>
      <pc:sldChg chg="modSp mod">
        <pc:chgData name="Selim AKYOKUŞ" userId="1e2f6e5b-3316-48fe-baa1-6c328727641a" providerId="ADAL" clId="{33CCEF5B-C5EE-48FF-BF88-3CBC08C507EB}" dt="2026-10-17T12:17:39.276" v="549" actId="14100"/>
        <pc:sldMkLst>
          <pc:docMk/>
          <pc:sldMk cId="3919572021" sldId="605"/>
        </pc:sldMkLst>
        <pc:picChg chg="mod">
          <ac:chgData name="Selim AKYOKUŞ" userId="1e2f6e5b-3316-48fe-baa1-6c328727641a" providerId="ADAL" clId="{33CCEF5B-C5EE-48FF-BF88-3CBC08C507EB}" dt="2026-10-17T12:17:39.276" v="549" actId="14100"/>
          <ac:picMkLst>
            <pc:docMk/>
            <pc:sldMk cId="3919572021" sldId="605"/>
            <ac:picMk id="5" creationId="{214159BC-752A-42D6-87E2-3773ADBC6192}"/>
          </ac:picMkLst>
        </pc:picChg>
      </pc:sldChg>
      <pc:sldChg chg="del">
        <pc:chgData name="Selim AKYOKUŞ" userId="1e2f6e5b-3316-48fe-baa1-6c328727641a" providerId="ADAL" clId="{33CCEF5B-C5EE-48FF-BF88-3CBC08C507EB}" dt="2026-10-17T14:16:55.695" v="778" actId="47"/>
        <pc:sldMkLst>
          <pc:docMk/>
          <pc:sldMk cId="1721039081" sldId="606"/>
        </pc:sldMkLst>
      </pc:sldChg>
      <pc:sldChg chg="modSp mod">
        <pc:chgData name="Selim AKYOKUŞ" userId="1e2f6e5b-3316-48fe-baa1-6c328727641a" providerId="ADAL" clId="{33CCEF5B-C5EE-48FF-BF88-3CBC08C507EB}" dt="2026-10-17T14:34:28.369" v="887" actId="1076"/>
        <pc:sldMkLst>
          <pc:docMk/>
          <pc:sldMk cId="517958290" sldId="672"/>
        </pc:sldMkLst>
        <pc:spChg chg="mod">
          <ac:chgData name="Selim AKYOKUŞ" userId="1e2f6e5b-3316-48fe-baa1-6c328727641a" providerId="ADAL" clId="{33CCEF5B-C5EE-48FF-BF88-3CBC08C507EB}" dt="2026-10-17T14:34:13.679" v="883" actId="14100"/>
          <ac:spMkLst>
            <pc:docMk/>
            <pc:sldMk cId="517958290" sldId="672"/>
            <ac:spMk id="2" creationId="{00000000-0000-0000-0000-000000000000}"/>
          </ac:spMkLst>
        </pc:spChg>
        <pc:spChg chg="mod">
          <ac:chgData name="Selim AKYOKUŞ" userId="1e2f6e5b-3316-48fe-baa1-6c328727641a" providerId="ADAL" clId="{33CCEF5B-C5EE-48FF-BF88-3CBC08C507EB}" dt="2026-10-17T14:34:28.369" v="887" actId="1076"/>
          <ac:spMkLst>
            <pc:docMk/>
            <pc:sldMk cId="517958290" sldId="672"/>
            <ac:spMk id="4" creationId="{9119F08A-788A-4ABD-A372-B3CAF29AA6A7}"/>
          </ac:spMkLst>
        </pc:spChg>
      </pc:sldChg>
      <pc:sldChg chg="modSp mod modAnim">
        <pc:chgData name="Selim AKYOKUŞ" userId="1e2f6e5b-3316-48fe-baa1-6c328727641a" providerId="ADAL" clId="{33CCEF5B-C5EE-48FF-BF88-3CBC08C507EB}" dt="2026-10-17T09:35:57.266" v="457" actId="20577"/>
        <pc:sldMkLst>
          <pc:docMk/>
          <pc:sldMk cId="775636135" sldId="676"/>
        </pc:sldMkLst>
        <pc:spChg chg="mod">
          <ac:chgData name="Selim AKYOKUŞ" userId="1e2f6e5b-3316-48fe-baa1-6c328727641a" providerId="ADAL" clId="{33CCEF5B-C5EE-48FF-BF88-3CBC08C507EB}" dt="2026-10-17T09:35:57.266" v="457" actId="20577"/>
          <ac:spMkLst>
            <pc:docMk/>
            <pc:sldMk cId="775636135" sldId="676"/>
            <ac:spMk id="14339" creationId="{00000000-0000-0000-0000-000000000000}"/>
          </ac:spMkLst>
        </pc:spChg>
        <pc:picChg chg="mod">
          <ac:chgData name="Selim AKYOKUŞ" userId="1e2f6e5b-3316-48fe-baa1-6c328727641a" providerId="ADAL" clId="{33CCEF5B-C5EE-48FF-BF88-3CBC08C507EB}" dt="2026-10-17T09:32:34.385" v="437" actId="1076"/>
          <ac:picMkLst>
            <pc:docMk/>
            <pc:sldMk cId="775636135" sldId="676"/>
            <ac:picMk id="6" creationId="{00000000-0000-0000-0000-000000000000}"/>
          </ac:picMkLst>
        </pc:picChg>
        <pc:picChg chg="mod">
          <ac:chgData name="Selim AKYOKUŞ" userId="1e2f6e5b-3316-48fe-baa1-6c328727641a" providerId="ADAL" clId="{33CCEF5B-C5EE-48FF-BF88-3CBC08C507EB}" dt="2026-10-17T09:32:32.727" v="436" actId="1076"/>
          <ac:picMkLst>
            <pc:docMk/>
            <pc:sldMk cId="775636135" sldId="676"/>
            <ac:picMk id="5122" creationId="{00000000-0000-0000-0000-000000000000}"/>
          </ac:picMkLst>
        </pc:picChg>
      </pc:sldChg>
      <pc:sldChg chg="addSp modSp mod">
        <pc:chgData name="Selim AKYOKUŞ" userId="1e2f6e5b-3316-48fe-baa1-6c328727641a" providerId="ADAL" clId="{33CCEF5B-C5EE-48FF-BF88-3CBC08C507EB}" dt="2026-10-17T10:45:04.763" v="518" actId="14100"/>
        <pc:sldMkLst>
          <pc:docMk/>
          <pc:sldMk cId="2616516598" sldId="677"/>
        </pc:sldMkLst>
        <pc:spChg chg="add mod">
          <ac:chgData name="Selim AKYOKUŞ" userId="1e2f6e5b-3316-48fe-baa1-6c328727641a" providerId="ADAL" clId="{33CCEF5B-C5EE-48FF-BF88-3CBC08C507EB}" dt="2026-10-17T10:44:56.689" v="515" actId="1076"/>
          <ac:spMkLst>
            <pc:docMk/>
            <pc:sldMk cId="2616516598" sldId="677"/>
            <ac:spMk id="3" creationId="{23D5C334-1267-6121-F978-2EC1F0B73AB3}"/>
          </ac:spMkLst>
        </pc:spChg>
        <pc:spChg chg="mod">
          <ac:chgData name="Selim AKYOKUŞ" userId="1e2f6e5b-3316-48fe-baa1-6c328727641a" providerId="ADAL" clId="{33CCEF5B-C5EE-48FF-BF88-3CBC08C507EB}" dt="2026-10-17T10:43:52.245" v="507" actId="1076"/>
          <ac:spMkLst>
            <pc:docMk/>
            <pc:sldMk cId="2616516598" sldId="677"/>
            <ac:spMk id="15363" creationId="{00000000-0000-0000-0000-000000000000}"/>
          </ac:spMkLst>
        </pc:spChg>
        <pc:picChg chg="mod">
          <ac:chgData name="Selim AKYOKUŞ" userId="1e2f6e5b-3316-48fe-baa1-6c328727641a" providerId="ADAL" clId="{33CCEF5B-C5EE-48FF-BF88-3CBC08C507EB}" dt="2026-10-17T10:45:04.763" v="518" actId="14100"/>
          <ac:picMkLst>
            <pc:docMk/>
            <pc:sldMk cId="2616516598" sldId="677"/>
            <ac:picMk id="7" creationId="{0DA907AF-08C6-4671-836E-9C394C3ADB57}"/>
          </ac:picMkLst>
        </pc:picChg>
        <pc:picChg chg="mod">
          <ac:chgData name="Selim AKYOKUŞ" userId="1e2f6e5b-3316-48fe-baa1-6c328727641a" providerId="ADAL" clId="{33CCEF5B-C5EE-48FF-BF88-3CBC08C507EB}" dt="2026-10-17T10:44:44.915" v="512" actId="14100"/>
          <ac:picMkLst>
            <pc:docMk/>
            <pc:sldMk cId="2616516598" sldId="677"/>
            <ac:picMk id="14338" creationId="{00000000-0000-0000-0000-000000000000}"/>
          </ac:picMkLst>
        </pc:picChg>
      </pc:sldChg>
      <pc:sldChg chg="modSp mod">
        <pc:chgData name="Selim AKYOKUŞ" userId="1e2f6e5b-3316-48fe-baa1-6c328727641a" providerId="ADAL" clId="{33CCEF5B-C5EE-48FF-BF88-3CBC08C507EB}" dt="2026-10-17T07:57:41.159" v="11" actId="20577"/>
        <pc:sldMkLst>
          <pc:docMk/>
          <pc:sldMk cId="953569767" sldId="680"/>
        </pc:sldMkLst>
        <pc:spChg chg="mod">
          <ac:chgData name="Selim AKYOKUŞ" userId="1e2f6e5b-3316-48fe-baa1-6c328727641a" providerId="ADAL" clId="{33CCEF5B-C5EE-48FF-BF88-3CBC08C507EB}" dt="2026-10-17T07:57:41.159" v="11" actId="20577"/>
          <ac:spMkLst>
            <pc:docMk/>
            <pc:sldMk cId="953569767" sldId="680"/>
            <ac:spMk id="5122" creationId="{00000000-0000-0000-0000-000000000000}"/>
          </ac:spMkLst>
        </pc:spChg>
      </pc:sldChg>
      <pc:sldChg chg="modSp mod">
        <pc:chgData name="Selim AKYOKUŞ" userId="1e2f6e5b-3316-48fe-baa1-6c328727641a" providerId="ADAL" clId="{33CCEF5B-C5EE-48FF-BF88-3CBC08C507EB}" dt="2026-10-17T14:25:10.020" v="877" actId="1076"/>
        <pc:sldMkLst>
          <pc:docMk/>
          <pc:sldMk cId="105866482" sldId="683"/>
        </pc:sldMkLst>
        <pc:spChg chg="mod">
          <ac:chgData name="Selim AKYOKUŞ" userId="1e2f6e5b-3316-48fe-baa1-6c328727641a" providerId="ADAL" clId="{33CCEF5B-C5EE-48FF-BF88-3CBC08C507EB}" dt="2026-10-17T14:25:10.020" v="877" actId="1076"/>
          <ac:spMkLst>
            <pc:docMk/>
            <pc:sldMk cId="105866482" sldId="683"/>
            <ac:spMk id="6" creationId="{460F483B-2A13-CBD5-5D14-7FB29A4D3AE9}"/>
          </ac:spMkLst>
        </pc:spChg>
      </pc:sldChg>
      <pc:sldChg chg="modSp mod">
        <pc:chgData name="Selim AKYOKUŞ" userId="1e2f6e5b-3316-48fe-baa1-6c328727641a" providerId="ADAL" clId="{33CCEF5B-C5EE-48FF-BF88-3CBC08C507EB}" dt="2026-10-17T14:25:39.458" v="881" actId="1076"/>
        <pc:sldMkLst>
          <pc:docMk/>
          <pc:sldMk cId="902310136" sldId="684"/>
        </pc:sldMkLst>
        <pc:spChg chg="mod">
          <ac:chgData name="Selim AKYOKUŞ" userId="1e2f6e5b-3316-48fe-baa1-6c328727641a" providerId="ADAL" clId="{33CCEF5B-C5EE-48FF-BF88-3CBC08C507EB}" dt="2026-10-17T14:25:39.458" v="881" actId="1076"/>
          <ac:spMkLst>
            <pc:docMk/>
            <pc:sldMk cId="902310136" sldId="684"/>
            <ac:spMk id="6" creationId="{C44DC155-C473-DF36-7737-6934DE028B6D}"/>
          </ac:spMkLst>
        </pc:spChg>
      </pc:sldChg>
      <pc:sldChg chg="modSp mod">
        <pc:chgData name="Selim AKYOKUŞ" userId="1e2f6e5b-3316-48fe-baa1-6c328727641a" providerId="ADAL" clId="{33CCEF5B-C5EE-48FF-BF88-3CBC08C507EB}" dt="2026-10-17T09:27:28.790" v="430" actId="20577"/>
        <pc:sldMkLst>
          <pc:docMk/>
          <pc:sldMk cId="2892064782" sldId="689"/>
        </pc:sldMkLst>
        <pc:spChg chg="mod">
          <ac:chgData name="Selim AKYOKUŞ" userId="1e2f6e5b-3316-48fe-baa1-6c328727641a" providerId="ADAL" clId="{33CCEF5B-C5EE-48FF-BF88-3CBC08C507EB}" dt="2026-10-17T09:27:28.790" v="430" actId="20577"/>
          <ac:spMkLst>
            <pc:docMk/>
            <pc:sldMk cId="2892064782" sldId="689"/>
            <ac:spMk id="4" creationId="{EFC40D95-510C-7A19-5E93-D6BDF881A128}"/>
          </ac:spMkLst>
        </pc:spChg>
      </pc:sldChg>
      <pc:sldChg chg="addSp modSp mod">
        <pc:chgData name="Selim AKYOKUŞ" userId="1e2f6e5b-3316-48fe-baa1-6c328727641a" providerId="ADAL" clId="{33CCEF5B-C5EE-48FF-BF88-3CBC08C507EB}" dt="2026-10-17T09:19:25.009" v="348" actId="113"/>
        <pc:sldMkLst>
          <pc:docMk/>
          <pc:sldMk cId="3250507501" sldId="690"/>
        </pc:sldMkLst>
        <pc:spChg chg="mod">
          <ac:chgData name="Selim AKYOKUŞ" userId="1e2f6e5b-3316-48fe-baa1-6c328727641a" providerId="ADAL" clId="{33CCEF5B-C5EE-48FF-BF88-3CBC08C507EB}" dt="2026-10-17T09:14:08.778" v="224" actId="14100"/>
          <ac:spMkLst>
            <pc:docMk/>
            <pc:sldMk cId="3250507501" sldId="690"/>
            <ac:spMk id="2" creationId="{DDB06928-A767-360A-AAC1-43A496945A1B}"/>
          </ac:spMkLst>
        </pc:spChg>
        <pc:spChg chg="mod">
          <ac:chgData name="Selim AKYOKUŞ" userId="1e2f6e5b-3316-48fe-baa1-6c328727641a" providerId="ADAL" clId="{33CCEF5B-C5EE-48FF-BF88-3CBC08C507EB}" dt="2026-10-17T09:16:11.695" v="235" actId="403"/>
          <ac:spMkLst>
            <pc:docMk/>
            <pc:sldMk cId="3250507501" sldId="690"/>
            <ac:spMk id="3" creationId="{5FC76B00-E726-E930-43FF-3CAC409D5A4E}"/>
          </ac:spMkLst>
        </pc:spChg>
        <pc:spChg chg="add mod">
          <ac:chgData name="Selim AKYOKUŞ" userId="1e2f6e5b-3316-48fe-baa1-6c328727641a" providerId="ADAL" clId="{33CCEF5B-C5EE-48FF-BF88-3CBC08C507EB}" dt="2026-10-17T09:19:25.009" v="348" actId="113"/>
          <ac:spMkLst>
            <pc:docMk/>
            <pc:sldMk cId="3250507501" sldId="690"/>
            <ac:spMk id="5" creationId="{BB4B3E67-B1FE-491D-EAA2-024AB25D158F}"/>
          </ac:spMkLst>
        </pc:spChg>
      </pc:sldChg>
      <pc:sldChg chg="delSp modSp new mod">
        <pc:chgData name="Selim AKYOKUŞ" userId="1e2f6e5b-3316-48fe-baa1-6c328727641a" providerId="ADAL" clId="{33CCEF5B-C5EE-48FF-BF88-3CBC08C507EB}" dt="2026-10-17T13:59:38.766" v="554" actId="20577"/>
        <pc:sldMkLst>
          <pc:docMk/>
          <pc:sldMk cId="2935370167" sldId="691"/>
        </pc:sldMkLst>
        <pc:spChg chg="mod">
          <ac:chgData name="Selim AKYOKUŞ" userId="1e2f6e5b-3316-48fe-baa1-6c328727641a" providerId="ADAL" clId="{33CCEF5B-C5EE-48FF-BF88-3CBC08C507EB}" dt="2026-10-17T08:52:55.083" v="64"/>
          <ac:spMkLst>
            <pc:docMk/>
            <pc:sldMk cId="2935370167" sldId="691"/>
            <ac:spMk id="2" creationId="{4E2714D6-AEE0-210E-A532-CF6F11BF1B73}"/>
          </ac:spMkLst>
        </pc:spChg>
        <pc:spChg chg="del">
          <ac:chgData name="Selim AKYOKUŞ" userId="1e2f6e5b-3316-48fe-baa1-6c328727641a" providerId="ADAL" clId="{33CCEF5B-C5EE-48FF-BF88-3CBC08C507EB}" dt="2026-10-17T08:52:59.324" v="65" actId="478"/>
          <ac:spMkLst>
            <pc:docMk/>
            <pc:sldMk cId="2935370167" sldId="691"/>
            <ac:spMk id="3" creationId="{D6E2EB99-92C3-0BD9-65DE-39541CEAE672}"/>
          </ac:spMkLst>
        </pc:spChg>
        <pc:spChg chg="mod">
          <ac:chgData name="Selim AKYOKUŞ" userId="1e2f6e5b-3316-48fe-baa1-6c328727641a" providerId="ADAL" clId="{33CCEF5B-C5EE-48FF-BF88-3CBC08C507EB}" dt="2026-10-17T08:54:04.002" v="80" actId="1076"/>
          <ac:spMkLst>
            <pc:docMk/>
            <pc:sldMk cId="2935370167" sldId="691"/>
            <ac:spMk id="5" creationId="{FC8E6C88-B013-C0A0-81F6-9D4756B75B6E}"/>
          </ac:spMkLst>
        </pc:spChg>
        <pc:spChg chg="mod">
          <ac:chgData name="Selim AKYOKUŞ" userId="1e2f6e5b-3316-48fe-baa1-6c328727641a" providerId="ADAL" clId="{33CCEF5B-C5EE-48FF-BF88-3CBC08C507EB}" dt="2026-10-17T13:59:38.766" v="554" actId="20577"/>
          <ac:spMkLst>
            <pc:docMk/>
            <pc:sldMk cId="2935370167" sldId="691"/>
            <ac:spMk id="7" creationId="{32AA4274-7145-CA06-0194-AF91A74D32B7}"/>
          </ac:spMkLst>
        </pc:spChg>
      </pc:sldChg>
      <pc:sldChg chg="delSp modSp new mod ord">
        <pc:chgData name="Selim AKYOKUŞ" userId="1e2f6e5b-3316-48fe-baa1-6c328727641a" providerId="ADAL" clId="{33CCEF5B-C5EE-48FF-BF88-3CBC08C507EB}" dt="2026-10-17T08:52:30.971" v="63"/>
        <pc:sldMkLst>
          <pc:docMk/>
          <pc:sldMk cId="347973165" sldId="692"/>
        </pc:sldMkLst>
        <pc:spChg chg="mod">
          <ac:chgData name="Selim AKYOKUŞ" userId="1e2f6e5b-3316-48fe-baa1-6c328727641a" providerId="ADAL" clId="{33CCEF5B-C5EE-48FF-BF88-3CBC08C507EB}" dt="2026-10-17T08:51:12.244" v="45"/>
          <ac:spMkLst>
            <pc:docMk/>
            <pc:sldMk cId="347973165" sldId="692"/>
            <ac:spMk id="2" creationId="{DEEB8613-E6D1-0FFE-CF3B-FF0CB8732758}"/>
          </ac:spMkLst>
        </pc:spChg>
        <pc:spChg chg="del">
          <ac:chgData name="Selim AKYOKUŞ" userId="1e2f6e5b-3316-48fe-baa1-6c328727641a" providerId="ADAL" clId="{33CCEF5B-C5EE-48FF-BF88-3CBC08C507EB}" dt="2026-10-17T08:51:16.859" v="46" actId="478"/>
          <ac:spMkLst>
            <pc:docMk/>
            <pc:sldMk cId="347973165" sldId="692"/>
            <ac:spMk id="3" creationId="{1B8C5290-119A-AF07-A37D-5C7DD97A6D61}"/>
          </ac:spMkLst>
        </pc:spChg>
        <pc:spChg chg="mod">
          <ac:chgData name="Selim AKYOKUŞ" userId="1e2f6e5b-3316-48fe-baa1-6c328727641a" providerId="ADAL" clId="{33CCEF5B-C5EE-48FF-BF88-3CBC08C507EB}" dt="2026-10-17T08:52:15.696" v="59" actId="1076"/>
          <ac:spMkLst>
            <pc:docMk/>
            <pc:sldMk cId="347973165" sldId="692"/>
            <ac:spMk id="5" creationId="{449C3FBD-539C-6605-5CC1-F40EEB2570C9}"/>
          </ac:spMkLst>
        </pc:spChg>
        <pc:spChg chg="mod">
          <ac:chgData name="Selim AKYOKUŞ" userId="1e2f6e5b-3316-48fe-baa1-6c328727641a" providerId="ADAL" clId="{33CCEF5B-C5EE-48FF-BF88-3CBC08C507EB}" dt="2026-10-17T08:52:21.398" v="61" actId="1076"/>
          <ac:spMkLst>
            <pc:docMk/>
            <pc:sldMk cId="347973165" sldId="692"/>
            <ac:spMk id="7" creationId="{2C872F18-730E-A8C4-B419-A7186E43EAF2}"/>
          </ac:spMkLst>
        </pc:spChg>
      </pc:sldChg>
      <pc:sldChg chg="addSp delSp modSp new mod">
        <pc:chgData name="Selim AKYOKUŞ" userId="1e2f6e5b-3316-48fe-baa1-6c328727641a" providerId="ADAL" clId="{33CCEF5B-C5EE-48FF-BF88-3CBC08C507EB}" dt="2026-10-17T08:57:35.960" v="93" actId="14100"/>
        <pc:sldMkLst>
          <pc:docMk/>
          <pc:sldMk cId="647340876" sldId="693"/>
        </pc:sldMkLst>
        <pc:spChg chg="mod">
          <ac:chgData name="Selim AKYOKUŞ" userId="1e2f6e5b-3316-48fe-baa1-6c328727641a" providerId="ADAL" clId="{33CCEF5B-C5EE-48FF-BF88-3CBC08C507EB}" dt="2026-10-17T08:56:29.117" v="87" actId="404"/>
          <ac:spMkLst>
            <pc:docMk/>
            <pc:sldMk cId="647340876" sldId="693"/>
            <ac:spMk id="2" creationId="{4CAB4014-61B5-73E3-324B-4505344C0804}"/>
          </ac:spMkLst>
        </pc:spChg>
        <pc:spChg chg="del">
          <ac:chgData name="Selim AKYOKUŞ" userId="1e2f6e5b-3316-48fe-baa1-6c328727641a" providerId="ADAL" clId="{33CCEF5B-C5EE-48FF-BF88-3CBC08C507EB}" dt="2026-10-17T08:56:32.380" v="88" actId="478"/>
          <ac:spMkLst>
            <pc:docMk/>
            <pc:sldMk cId="647340876" sldId="693"/>
            <ac:spMk id="3" creationId="{93CADF99-56AF-D9FF-8366-6C1B5E10E0CA}"/>
          </ac:spMkLst>
        </pc:spChg>
        <pc:graphicFrameChg chg="add mod modGraphic">
          <ac:chgData name="Selim AKYOKUŞ" userId="1e2f6e5b-3316-48fe-baa1-6c328727641a" providerId="ADAL" clId="{33CCEF5B-C5EE-48FF-BF88-3CBC08C507EB}" dt="2026-10-17T08:57:35.960" v="93" actId="14100"/>
          <ac:graphicFrameMkLst>
            <pc:docMk/>
            <pc:sldMk cId="647340876" sldId="693"/>
            <ac:graphicFrameMk id="4" creationId="{14693C78-3EDB-3BBF-E587-563981BE4729}"/>
          </ac:graphicFrameMkLst>
        </pc:graphicFrameChg>
      </pc:sldChg>
      <pc:sldChg chg="delSp modSp new mod">
        <pc:chgData name="Selim AKYOKUŞ" userId="1e2f6e5b-3316-48fe-baa1-6c328727641a" providerId="ADAL" clId="{33CCEF5B-C5EE-48FF-BF88-3CBC08C507EB}" dt="2026-10-17T09:02:23.821" v="116" actId="404"/>
        <pc:sldMkLst>
          <pc:docMk/>
          <pc:sldMk cId="3457882111" sldId="694"/>
        </pc:sldMkLst>
        <pc:spChg chg="mod">
          <ac:chgData name="Selim AKYOKUŞ" userId="1e2f6e5b-3316-48fe-baa1-6c328727641a" providerId="ADAL" clId="{33CCEF5B-C5EE-48FF-BF88-3CBC08C507EB}" dt="2026-10-17T08:58:13.856" v="95"/>
          <ac:spMkLst>
            <pc:docMk/>
            <pc:sldMk cId="3457882111" sldId="694"/>
            <ac:spMk id="2" creationId="{EEA5A74B-CFF0-8168-E4FC-124E564C457B}"/>
          </ac:spMkLst>
        </pc:spChg>
        <pc:spChg chg="del">
          <ac:chgData name="Selim AKYOKUŞ" userId="1e2f6e5b-3316-48fe-baa1-6c328727641a" providerId="ADAL" clId="{33CCEF5B-C5EE-48FF-BF88-3CBC08C507EB}" dt="2026-10-17T08:58:35.804" v="96" actId="478"/>
          <ac:spMkLst>
            <pc:docMk/>
            <pc:sldMk cId="3457882111" sldId="694"/>
            <ac:spMk id="3" creationId="{E466122F-3350-448A-EA48-9FD7CDD1FFB0}"/>
          </ac:spMkLst>
        </pc:spChg>
        <pc:spChg chg="mod">
          <ac:chgData name="Selim AKYOKUŞ" userId="1e2f6e5b-3316-48fe-baa1-6c328727641a" providerId="ADAL" clId="{33CCEF5B-C5EE-48FF-BF88-3CBC08C507EB}" dt="2026-10-17T09:01:50.597" v="111" actId="14100"/>
          <ac:spMkLst>
            <pc:docMk/>
            <pc:sldMk cId="3457882111" sldId="694"/>
            <ac:spMk id="5" creationId="{3D6632F1-A506-D673-9703-A94CB4A3C012}"/>
          </ac:spMkLst>
        </pc:spChg>
        <pc:spChg chg="mod">
          <ac:chgData name="Selim AKYOKUŞ" userId="1e2f6e5b-3316-48fe-baa1-6c328727641a" providerId="ADAL" clId="{33CCEF5B-C5EE-48FF-BF88-3CBC08C507EB}" dt="2026-10-17T09:02:23.821" v="116" actId="404"/>
          <ac:spMkLst>
            <pc:docMk/>
            <pc:sldMk cId="3457882111" sldId="694"/>
            <ac:spMk id="7" creationId="{DC59C307-2A38-1F0A-1024-F3598BBCAC05}"/>
          </ac:spMkLst>
        </pc:spChg>
      </pc:sldChg>
      <pc:sldChg chg="addSp delSp modSp new mod">
        <pc:chgData name="Selim AKYOKUŞ" userId="1e2f6e5b-3316-48fe-baa1-6c328727641a" providerId="ADAL" clId="{33CCEF5B-C5EE-48FF-BF88-3CBC08C507EB}" dt="2026-10-17T09:07:34.814" v="148" actId="13926"/>
        <pc:sldMkLst>
          <pc:docMk/>
          <pc:sldMk cId="3411150425" sldId="695"/>
        </pc:sldMkLst>
        <pc:spChg chg="mod">
          <ac:chgData name="Selim AKYOKUŞ" userId="1e2f6e5b-3316-48fe-baa1-6c328727641a" providerId="ADAL" clId="{33CCEF5B-C5EE-48FF-BF88-3CBC08C507EB}" dt="2026-10-17T09:03:32.306" v="122" actId="404"/>
          <ac:spMkLst>
            <pc:docMk/>
            <pc:sldMk cId="3411150425" sldId="695"/>
            <ac:spMk id="2" creationId="{84AE5164-2A3D-EC88-918B-A008C1ED6451}"/>
          </ac:spMkLst>
        </pc:spChg>
        <pc:spChg chg="del">
          <ac:chgData name="Selim AKYOKUŞ" userId="1e2f6e5b-3316-48fe-baa1-6c328727641a" providerId="ADAL" clId="{33CCEF5B-C5EE-48FF-BF88-3CBC08C507EB}" dt="2026-10-17T09:03:35.029" v="123" actId="478"/>
          <ac:spMkLst>
            <pc:docMk/>
            <pc:sldMk cId="3411150425" sldId="695"/>
            <ac:spMk id="3" creationId="{7018D4C5-21FD-A8FC-8610-180FD7981421}"/>
          </ac:spMkLst>
        </pc:spChg>
        <pc:graphicFrameChg chg="add mod modGraphic">
          <ac:chgData name="Selim AKYOKUŞ" userId="1e2f6e5b-3316-48fe-baa1-6c328727641a" providerId="ADAL" clId="{33CCEF5B-C5EE-48FF-BF88-3CBC08C507EB}" dt="2026-10-17T09:07:34.814" v="148" actId="13926"/>
          <ac:graphicFrameMkLst>
            <pc:docMk/>
            <pc:sldMk cId="3411150425" sldId="695"/>
            <ac:graphicFrameMk id="4" creationId="{98FFFCC4-FF3B-CE0D-E25D-4DD5195CF0F2}"/>
          </ac:graphicFrameMkLst>
        </pc:graphicFrameChg>
      </pc:sldChg>
      <pc:sldChg chg="new del">
        <pc:chgData name="Selim AKYOKUŞ" userId="1e2f6e5b-3316-48fe-baa1-6c328727641a" providerId="ADAL" clId="{33CCEF5B-C5EE-48FF-BF88-3CBC08C507EB}" dt="2026-10-17T10:41:17.977" v="459" actId="47"/>
        <pc:sldMkLst>
          <pc:docMk/>
          <pc:sldMk cId="671624781" sldId="696"/>
        </pc:sldMkLst>
      </pc:sldChg>
      <pc:sldChg chg="addSp delSp modSp new mod">
        <pc:chgData name="Selim AKYOKUŞ" userId="1e2f6e5b-3316-48fe-baa1-6c328727641a" providerId="ADAL" clId="{33CCEF5B-C5EE-48FF-BF88-3CBC08C507EB}" dt="2026-10-17T14:16:39.955" v="777" actId="404"/>
        <pc:sldMkLst>
          <pc:docMk/>
          <pc:sldMk cId="3053411506" sldId="696"/>
        </pc:sldMkLst>
        <pc:spChg chg="mod">
          <ac:chgData name="Selim AKYOKUŞ" userId="1e2f6e5b-3316-48fe-baa1-6c328727641a" providerId="ADAL" clId="{33CCEF5B-C5EE-48FF-BF88-3CBC08C507EB}" dt="2026-10-17T14:07:57.279" v="657" actId="20577"/>
          <ac:spMkLst>
            <pc:docMk/>
            <pc:sldMk cId="3053411506" sldId="696"/>
            <ac:spMk id="2" creationId="{40B6636D-039E-AF14-5D40-E0556256BCC4}"/>
          </ac:spMkLst>
        </pc:spChg>
        <pc:spChg chg="del">
          <ac:chgData name="Selim AKYOKUŞ" userId="1e2f6e5b-3316-48fe-baa1-6c328727641a" providerId="ADAL" clId="{33CCEF5B-C5EE-48FF-BF88-3CBC08C507EB}" dt="2026-10-17T14:05:01.596" v="559" actId="478"/>
          <ac:spMkLst>
            <pc:docMk/>
            <pc:sldMk cId="3053411506" sldId="696"/>
            <ac:spMk id="3" creationId="{69EAFB16-2428-640B-97E2-439A964B9BAD}"/>
          </ac:spMkLst>
        </pc:spChg>
        <pc:spChg chg="mod">
          <ac:chgData name="Selim AKYOKUŞ" userId="1e2f6e5b-3316-48fe-baa1-6c328727641a" providerId="ADAL" clId="{33CCEF5B-C5EE-48FF-BF88-3CBC08C507EB}" dt="2026-10-17T14:08:32.548" v="666"/>
          <ac:spMkLst>
            <pc:docMk/>
            <pc:sldMk cId="3053411506" sldId="696"/>
            <ac:spMk id="4" creationId="{431E1756-A250-2D25-9284-868D100A698C}"/>
          </ac:spMkLst>
        </pc:spChg>
        <pc:spChg chg="mod">
          <ac:chgData name="Selim AKYOKUŞ" userId="1e2f6e5b-3316-48fe-baa1-6c328727641a" providerId="ADAL" clId="{33CCEF5B-C5EE-48FF-BF88-3CBC08C507EB}" dt="2026-10-17T14:08:36.243" v="667"/>
          <ac:spMkLst>
            <pc:docMk/>
            <pc:sldMk cId="3053411506" sldId="696"/>
            <ac:spMk id="4" creationId="{528AC07A-B8FC-7245-0C95-5F7AEF56352B}"/>
          </ac:spMkLst>
        </pc:spChg>
        <pc:spChg chg="mod">
          <ac:chgData name="Selim AKYOKUŞ" userId="1e2f6e5b-3316-48fe-baa1-6c328727641a" providerId="ADAL" clId="{33CCEF5B-C5EE-48FF-BF88-3CBC08C507EB}" dt="2026-10-17T14:09:01.321" v="669"/>
          <ac:spMkLst>
            <pc:docMk/>
            <pc:sldMk cId="3053411506" sldId="696"/>
            <ac:spMk id="4" creationId="{E6712138-A8AF-AF23-BB24-FD8F29681204}"/>
          </ac:spMkLst>
        </pc:spChg>
        <pc:spChg chg="mod">
          <ac:chgData name="Selim AKYOKUŞ" userId="1e2f6e5b-3316-48fe-baa1-6c328727641a" providerId="ADAL" clId="{33CCEF5B-C5EE-48FF-BF88-3CBC08C507EB}" dt="2026-10-17T14:08:44.764" v="668"/>
          <ac:spMkLst>
            <pc:docMk/>
            <pc:sldMk cId="3053411506" sldId="696"/>
            <ac:spMk id="4" creationId="{EBF093A6-0AAF-F083-88E7-E0B3459F010B}"/>
          </ac:spMkLst>
        </pc:spChg>
        <pc:spChg chg="mod">
          <ac:chgData name="Selim AKYOKUŞ" userId="1e2f6e5b-3316-48fe-baa1-6c328727641a" providerId="ADAL" clId="{33CCEF5B-C5EE-48FF-BF88-3CBC08C507EB}" dt="2026-10-17T14:08:17.153" v="665" actId="1076"/>
          <ac:spMkLst>
            <pc:docMk/>
            <pc:sldMk cId="3053411506" sldId="696"/>
            <ac:spMk id="5" creationId="{5A4C7EAC-63E7-1BC4-8051-9EF1901429A2}"/>
          </ac:spMkLst>
        </pc:spChg>
        <pc:spChg chg="add mod">
          <ac:chgData name="Selim AKYOKUŞ" userId="1e2f6e5b-3316-48fe-baa1-6c328727641a" providerId="ADAL" clId="{33CCEF5B-C5EE-48FF-BF88-3CBC08C507EB}" dt="2026-10-17T14:15:07.102" v="768" actId="1076"/>
          <ac:spMkLst>
            <pc:docMk/>
            <pc:sldMk cId="3053411506" sldId="696"/>
            <ac:spMk id="7" creationId="{5968191D-76D5-9354-3549-29CFB739516B}"/>
          </ac:spMkLst>
        </pc:spChg>
        <pc:spChg chg="mod">
          <ac:chgData name="Selim AKYOKUŞ" userId="1e2f6e5b-3316-48fe-baa1-6c328727641a" providerId="ADAL" clId="{33CCEF5B-C5EE-48FF-BF88-3CBC08C507EB}" dt="2026-10-17T14:16:39.955" v="777" actId="404"/>
          <ac:spMkLst>
            <pc:docMk/>
            <pc:sldMk cId="3053411506" sldId="696"/>
            <ac:spMk id="9" creationId="{72EE649B-0579-83F4-BBBC-35A2576B53C4}"/>
          </ac:spMkLst>
        </pc:spChg>
      </pc:sldChg>
    </pc:docChg>
  </pc:docChgLst>
  <pc:docChgLst>
    <pc:chgData name="Selim AKYOKUŞ" userId="1e2f6e5b-3316-48fe-baa1-6c328727641a" providerId="ADAL" clId="{3E5099D0-E37D-44DD-8A1F-84A624EC699A}"/>
    <pc:docChg chg="undo custSel addSld modSld">
      <pc:chgData name="Selim AKYOKUŞ" userId="1e2f6e5b-3316-48fe-baa1-6c328727641a" providerId="ADAL" clId="{3E5099D0-E37D-44DD-8A1F-84A624EC699A}" dt="2026-10-18T18:57:40.034" v="347" actId="404"/>
      <pc:docMkLst>
        <pc:docMk/>
      </pc:docMkLst>
      <pc:sldChg chg="modSp modAnim">
        <pc:chgData name="Selim AKYOKUŞ" userId="1e2f6e5b-3316-48fe-baa1-6c328727641a" providerId="ADAL" clId="{3E5099D0-E37D-44DD-8A1F-84A624EC699A}" dt="2026-10-18T16:56:11.771" v="89" actId="6549"/>
        <pc:sldMkLst>
          <pc:docMk/>
          <pc:sldMk cId="0" sldId="533"/>
        </pc:sldMkLst>
        <pc:spChg chg="mod">
          <ac:chgData name="Selim AKYOKUŞ" userId="1e2f6e5b-3316-48fe-baa1-6c328727641a" providerId="ADAL" clId="{3E5099D0-E37D-44DD-8A1F-84A624EC699A}" dt="2026-10-18T16:56:11.771" v="89" actId="6549"/>
          <ac:spMkLst>
            <pc:docMk/>
            <pc:sldMk cId="0" sldId="533"/>
            <ac:spMk id="25603" creationId="{00000000-0000-0000-0000-000000000000}"/>
          </ac:spMkLst>
        </pc:spChg>
      </pc:sldChg>
      <pc:sldChg chg="modSp mod">
        <pc:chgData name="Selim AKYOKUŞ" userId="1e2f6e5b-3316-48fe-baa1-6c328727641a" providerId="ADAL" clId="{3E5099D0-E37D-44DD-8A1F-84A624EC699A}" dt="2026-10-18T17:05:11.748" v="98" actId="27636"/>
        <pc:sldMkLst>
          <pc:docMk/>
          <pc:sldMk cId="0" sldId="555"/>
        </pc:sldMkLst>
        <pc:spChg chg="mod">
          <ac:chgData name="Selim AKYOKUŞ" userId="1e2f6e5b-3316-48fe-baa1-6c328727641a" providerId="ADAL" clId="{3E5099D0-E37D-44DD-8A1F-84A624EC699A}" dt="2026-10-18T17:05:11.748" v="98" actId="27636"/>
          <ac:spMkLst>
            <pc:docMk/>
            <pc:sldMk cId="0" sldId="555"/>
            <ac:spMk id="16387" creationId="{00000000-0000-0000-0000-000000000000}"/>
          </ac:spMkLst>
        </pc:spChg>
      </pc:sldChg>
      <pc:sldChg chg="addSp delSp mod">
        <pc:chgData name="Selim AKYOKUŞ" userId="1e2f6e5b-3316-48fe-baa1-6c328727641a" providerId="ADAL" clId="{3E5099D0-E37D-44DD-8A1F-84A624EC699A}" dt="2026-10-18T16:56:47.401" v="91" actId="22"/>
        <pc:sldMkLst>
          <pc:docMk/>
          <pc:sldMk cId="0" sldId="558"/>
        </pc:sldMkLst>
        <pc:spChg chg="add">
          <ac:chgData name="Selim AKYOKUŞ" userId="1e2f6e5b-3316-48fe-baa1-6c328727641a" providerId="ADAL" clId="{3E5099D0-E37D-44DD-8A1F-84A624EC699A}" dt="2026-10-18T16:56:47.401" v="91" actId="22"/>
          <ac:spMkLst>
            <pc:docMk/>
            <pc:sldMk cId="0" sldId="558"/>
            <ac:spMk id="4" creationId="{920FB87C-632A-22D9-A377-D0325EEC4DA1}"/>
          </ac:spMkLst>
        </pc:spChg>
        <pc:spChg chg="del">
          <ac:chgData name="Selim AKYOKUŞ" userId="1e2f6e5b-3316-48fe-baa1-6c328727641a" providerId="ADAL" clId="{3E5099D0-E37D-44DD-8A1F-84A624EC699A}" dt="2026-10-18T16:56:44.869" v="90" actId="478"/>
          <ac:spMkLst>
            <pc:docMk/>
            <pc:sldMk cId="0" sldId="558"/>
            <ac:spMk id="5" creationId="{1AD36271-565E-4433-91F7-F46FAA0EFEBF}"/>
          </ac:spMkLst>
        </pc:spChg>
      </pc:sldChg>
      <pc:sldChg chg="modSp mod">
        <pc:chgData name="Selim AKYOKUŞ" userId="1e2f6e5b-3316-48fe-baa1-6c328727641a" providerId="ADAL" clId="{3E5099D0-E37D-44DD-8A1F-84A624EC699A}" dt="2026-10-18T10:21:34.689" v="0" actId="20577"/>
        <pc:sldMkLst>
          <pc:docMk/>
          <pc:sldMk cId="0" sldId="561"/>
        </pc:sldMkLst>
        <pc:spChg chg="mod">
          <ac:chgData name="Selim AKYOKUŞ" userId="1e2f6e5b-3316-48fe-baa1-6c328727641a" providerId="ADAL" clId="{3E5099D0-E37D-44DD-8A1F-84A624EC699A}" dt="2026-10-18T10:21:34.689" v="0" actId="20577"/>
          <ac:spMkLst>
            <pc:docMk/>
            <pc:sldMk cId="0" sldId="561"/>
            <ac:spMk id="22531" creationId="{00000000-0000-0000-0000-000000000000}"/>
          </ac:spMkLst>
        </pc:spChg>
      </pc:sldChg>
      <pc:sldChg chg="modSp">
        <pc:chgData name="Selim AKYOKUŞ" userId="1e2f6e5b-3316-48fe-baa1-6c328727641a" providerId="ADAL" clId="{3E5099D0-E37D-44DD-8A1F-84A624EC699A}" dt="2026-10-18T18:38:50.152" v="208" actId="207"/>
        <pc:sldMkLst>
          <pc:docMk/>
          <pc:sldMk cId="0" sldId="648"/>
        </pc:sldMkLst>
        <pc:spChg chg="mod">
          <ac:chgData name="Selim AKYOKUŞ" userId="1e2f6e5b-3316-48fe-baa1-6c328727641a" providerId="ADAL" clId="{3E5099D0-E37D-44DD-8A1F-84A624EC699A}" dt="2026-10-18T18:38:50.152" v="208" actId="207"/>
          <ac:spMkLst>
            <pc:docMk/>
            <pc:sldMk cId="0" sldId="648"/>
            <ac:spMk id="22531" creationId="{00000000-0000-0000-0000-000000000000}"/>
          </ac:spMkLst>
        </pc:spChg>
      </pc:sldChg>
      <pc:sldChg chg="modSp mod">
        <pc:chgData name="Selim AKYOKUŞ" userId="1e2f6e5b-3316-48fe-baa1-6c328727641a" providerId="ADAL" clId="{3E5099D0-E37D-44DD-8A1F-84A624EC699A}" dt="2026-10-18T18:23:41.735" v="152" actId="6549"/>
        <pc:sldMkLst>
          <pc:docMk/>
          <pc:sldMk cId="0" sldId="652"/>
        </pc:sldMkLst>
        <pc:spChg chg="mod">
          <ac:chgData name="Selim AKYOKUŞ" userId="1e2f6e5b-3316-48fe-baa1-6c328727641a" providerId="ADAL" clId="{3E5099D0-E37D-44DD-8A1F-84A624EC699A}" dt="2026-10-18T18:23:41.735" v="152" actId="6549"/>
          <ac:spMkLst>
            <pc:docMk/>
            <pc:sldMk cId="0" sldId="652"/>
            <ac:spMk id="5" creationId="{C9166E26-D6E6-D01C-83C3-B7448647BE03}"/>
          </ac:spMkLst>
        </pc:spChg>
      </pc:sldChg>
      <pc:sldChg chg="modSp">
        <pc:chgData name="Selim AKYOKUŞ" userId="1e2f6e5b-3316-48fe-baa1-6c328727641a" providerId="ADAL" clId="{3E5099D0-E37D-44DD-8A1F-84A624EC699A}" dt="2026-10-18T17:08:42.058" v="101" actId="207"/>
        <pc:sldMkLst>
          <pc:docMk/>
          <pc:sldMk cId="0" sldId="659"/>
        </pc:sldMkLst>
        <pc:spChg chg="mod">
          <ac:chgData name="Selim AKYOKUŞ" userId="1e2f6e5b-3316-48fe-baa1-6c328727641a" providerId="ADAL" clId="{3E5099D0-E37D-44DD-8A1F-84A624EC699A}" dt="2026-10-18T17:08:42.058" v="101" actId="207"/>
          <ac:spMkLst>
            <pc:docMk/>
            <pc:sldMk cId="0" sldId="659"/>
            <ac:spMk id="22531" creationId="{00000000-0000-0000-0000-000000000000}"/>
          </ac:spMkLst>
        </pc:spChg>
      </pc:sldChg>
      <pc:sldChg chg="modSp mod">
        <pc:chgData name="Selim AKYOKUŞ" userId="1e2f6e5b-3316-48fe-baa1-6c328727641a" providerId="ADAL" clId="{3E5099D0-E37D-44DD-8A1F-84A624EC699A}" dt="2026-10-18T18:20:10.755" v="133" actId="207"/>
        <pc:sldMkLst>
          <pc:docMk/>
          <pc:sldMk cId="0" sldId="661"/>
        </pc:sldMkLst>
        <pc:spChg chg="mod">
          <ac:chgData name="Selim AKYOKUŞ" userId="1e2f6e5b-3316-48fe-baa1-6c328727641a" providerId="ADAL" clId="{3E5099D0-E37D-44DD-8A1F-84A624EC699A}" dt="2026-10-18T18:19:54.064" v="131"/>
          <ac:spMkLst>
            <pc:docMk/>
            <pc:sldMk cId="0" sldId="661"/>
            <ac:spMk id="3" creationId="{9EE72BE3-27E4-251C-69B9-5C826A8FB0C3}"/>
          </ac:spMkLst>
        </pc:spChg>
        <pc:spChg chg="mod">
          <ac:chgData name="Selim AKYOKUŞ" userId="1e2f6e5b-3316-48fe-baa1-6c328727641a" providerId="ADAL" clId="{3E5099D0-E37D-44DD-8A1F-84A624EC699A}" dt="2026-10-18T18:20:10.755" v="133" actId="207"/>
          <ac:spMkLst>
            <pc:docMk/>
            <pc:sldMk cId="0" sldId="661"/>
            <ac:spMk id="20483" creationId="{00000000-0000-0000-0000-000000000000}"/>
          </ac:spMkLst>
        </pc:spChg>
        <pc:picChg chg="mod">
          <ac:chgData name="Selim AKYOKUŞ" userId="1e2f6e5b-3316-48fe-baa1-6c328727641a" providerId="ADAL" clId="{3E5099D0-E37D-44DD-8A1F-84A624EC699A}" dt="2026-10-18T18:18:37.236" v="110" actId="1076"/>
          <ac:picMkLst>
            <pc:docMk/>
            <pc:sldMk cId="0" sldId="661"/>
            <ac:picMk id="20484" creationId="{00000000-0000-0000-0000-000000000000}"/>
          </ac:picMkLst>
        </pc:picChg>
      </pc:sldChg>
      <pc:sldChg chg="modSp mod">
        <pc:chgData name="Selim AKYOKUŞ" userId="1e2f6e5b-3316-48fe-baa1-6c328727641a" providerId="ADAL" clId="{3E5099D0-E37D-44DD-8A1F-84A624EC699A}" dt="2026-10-18T18:29:04.181" v="181" actId="1076"/>
        <pc:sldMkLst>
          <pc:docMk/>
          <pc:sldMk cId="1601829411" sldId="663"/>
        </pc:sldMkLst>
        <pc:spChg chg="mod">
          <ac:chgData name="Selim AKYOKUŞ" userId="1e2f6e5b-3316-48fe-baa1-6c328727641a" providerId="ADAL" clId="{3E5099D0-E37D-44DD-8A1F-84A624EC699A}" dt="2026-10-18T18:29:04.181" v="181" actId="1076"/>
          <ac:spMkLst>
            <pc:docMk/>
            <pc:sldMk cId="1601829411" sldId="663"/>
            <ac:spMk id="6" creationId="{50EBC26D-95A0-BC46-671A-AB3F76805A46}"/>
          </ac:spMkLst>
        </pc:spChg>
        <pc:picChg chg="mod">
          <ac:chgData name="Selim AKYOKUŞ" userId="1e2f6e5b-3316-48fe-baa1-6c328727641a" providerId="ADAL" clId="{3E5099D0-E37D-44DD-8A1F-84A624EC699A}" dt="2026-10-18T18:29:01.007" v="180" actId="1076"/>
          <ac:picMkLst>
            <pc:docMk/>
            <pc:sldMk cId="1601829411" sldId="663"/>
            <ac:picMk id="5" creationId="{00000000-0000-0000-0000-000000000000}"/>
          </ac:picMkLst>
        </pc:picChg>
      </pc:sldChg>
      <pc:sldChg chg="modSp mod">
        <pc:chgData name="Selim AKYOKUŞ" userId="1e2f6e5b-3316-48fe-baa1-6c328727641a" providerId="ADAL" clId="{3E5099D0-E37D-44DD-8A1F-84A624EC699A}" dt="2026-10-18T18:40:57.042" v="213" actId="20577"/>
        <pc:sldMkLst>
          <pc:docMk/>
          <pc:sldMk cId="3894466324" sldId="670"/>
        </pc:sldMkLst>
        <pc:spChg chg="mod">
          <ac:chgData name="Selim AKYOKUŞ" userId="1e2f6e5b-3316-48fe-baa1-6c328727641a" providerId="ADAL" clId="{3E5099D0-E37D-44DD-8A1F-84A624EC699A}" dt="2026-10-18T18:40:57.042" v="213" actId="20577"/>
          <ac:spMkLst>
            <pc:docMk/>
            <pc:sldMk cId="3894466324" sldId="670"/>
            <ac:spMk id="2" creationId="{00000000-0000-0000-0000-000000000000}"/>
          </ac:spMkLst>
        </pc:spChg>
      </pc:sldChg>
      <pc:sldChg chg="addSp delSp modSp mod addAnim delAnim">
        <pc:chgData name="Selim AKYOKUŞ" userId="1e2f6e5b-3316-48fe-baa1-6c328727641a" providerId="ADAL" clId="{3E5099D0-E37D-44DD-8A1F-84A624EC699A}" dt="2026-10-18T18:54:30.215" v="302" actId="21"/>
        <pc:sldMkLst>
          <pc:docMk/>
          <pc:sldMk cId="0" sldId="673"/>
        </pc:sldMkLst>
        <pc:spChg chg="mod">
          <ac:chgData name="Selim AKYOKUŞ" userId="1e2f6e5b-3316-48fe-baa1-6c328727641a" providerId="ADAL" clId="{3E5099D0-E37D-44DD-8A1F-84A624EC699A}" dt="2026-10-18T18:42:18.631" v="215" actId="13926"/>
          <ac:spMkLst>
            <pc:docMk/>
            <pc:sldMk cId="0" sldId="673"/>
            <ac:spMk id="24579" creationId="{00000000-0000-0000-0000-000000000000}"/>
          </ac:spMkLst>
        </pc:spChg>
        <pc:picChg chg="add del mod">
          <ac:chgData name="Selim AKYOKUŞ" userId="1e2f6e5b-3316-48fe-baa1-6c328727641a" providerId="ADAL" clId="{3E5099D0-E37D-44DD-8A1F-84A624EC699A}" dt="2026-10-18T18:54:30.215" v="302" actId="21"/>
          <ac:picMkLst>
            <pc:docMk/>
            <pc:sldMk cId="0" sldId="673"/>
            <ac:picMk id="13314" creationId="{00000000-0000-0000-0000-000000000000}"/>
          </ac:picMkLst>
        </pc:picChg>
        <pc:picChg chg="del mod">
          <ac:chgData name="Selim AKYOKUŞ" userId="1e2f6e5b-3316-48fe-baa1-6c328727641a" providerId="ADAL" clId="{3E5099D0-E37D-44DD-8A1F-84A624EC699A}" dt="2026-10-18T18:48:10.960" v="227" actId="21"/>
          <ac:picMkLst>
            <pc:docMk/>
            <pc:sldMk cId="0" sldId="673"/>
            <ac:picMk id="24580" creationId="{00000000-0000-0000-0000-000000000000}"/>
          </ac:picMkLst>
        </pc:picChg>
        <pc:picChg chg="del mod">
          <ac:chgData name="Selim AKYOKUŞ" userId="1e2f6e5b-3316-48fe-baa1-6c328727641a" providerId="ADAL" clId="{3E5099D0-E37D-44DD-8A1F-84A624EC699A}" dt="2026-10-18T18:48:10.960" v="227" actId="21"/>
          <ac:picMkLst>
            <pc:docMk/>
            <pc:sldMk cId="0" sldId="673"/>
            <ac:picMk id="24581" creationId="{00000000-0000-0000-0000-000000000000}"/>
          </ac:picMkLst>
        </pc:picChg>
      </pc:sldChg>
      <pc:sldChg chg="modSp">
        <pc:chgData name="Selim AKYOKUŞ" userId="1e2f6e5b-3316-48fe-baa1-6c328727641a" providerId="ADAL" clId="{3E5099D0-E37D-44DD-8A1F-84A624EC699A}" dt="2026-10-18T14:59:51.619" v="1"/>
        <pc:sldMkLst>
          <pc:docMk/>
          <pc:sldMk cId="307724313" sldId="685"/>
        </pc:sldMkLst>
        <pc:spChg chg="mod">
          <ac:chgData name="Selim AKYOKUŞ" userId="1e2f6e5b-3316-48fe-baa1-6c328727641a" providerId="ADAL" clId="{3E5099D0-E37D-44DD-8A1F-84A624EC699A}" dt="2026-10-18T14:59:51.619" v="1"/>
          <ac:spMkLst>
            <pc:docMk/>
            <pc:sldMk cId="307724313" sldId="685"/>
            <ac:spMk id="4" creationId="{8FD1D261-0583-23FC-DA78-92D056774CC8}"/>
          </ac:spMkLst>
        </pc:spChg>
      </pc:sldChg>
      <pc:sldChg chg="addSp modSp mod">
        <pc:chgData name="Selim AKYOKUŞ" userId="1e2f6e5b-3316-48fe-baa1-6c328727641a" providerId="ADAL" clId="{3E5099D0-E37D-44DD-8A1F-84A624EC699A}" dt="2026-10-18T18:33:54.455" v="202" actId="20577"/>
        <pc:sldMkLst>
          <pc:docMk/>
          <pc:sldMk cId="273271071" sldId="688"/>
        </pc:sldMkLst>
        <pc:spChg chg="mod">
          <ac:chgData name="Selim AKYOKUŞ" userId="1e2f6e5b-3316-48fe-baa1-6c328727641a" providerId="ADAL" clId="{3E5099D0-E37D-44DD-8A1F-84A624EC699A}" dt="2026-10-18T18:31:07.118" v="182"/>
          <ac:spMkLst>
            <pc:docMk/>
            <pc:sldMk cId="273271071" sldId="688"/>
            <ac:spMk id="2" creationId="{8BCE1767-406F-F0E9-9FBB-9A5E3A877678}"/>
          </ac:spMkLst>
        </pc:spChg>
        <pc:spChg chg="mod">
          <ac:chgData name="Selim AKYOKUŞ" userId="1e2f6e5b-3316-48fe-baa1-6c328727641a" providerId="ADAL" clId="{3E5099D0-E37D-44DD-8A1F-84A624EC699A}" dt="2026-10-18T18:33:28.730" v="197" actId="27636"/>
          <ac:spMkLst>
            <pc:docMk/>
            <pc:sldMk cId="273271071" sldId="688"/>
            <ac:spMk id="3" creationId="{27235185-F414-1EA5-C771-84A3763CC81F}"/>
          </ac:spMkLst>
        </pc:spChg>
        <pc:spChg chg="add mod">
          <ac:chgData name="Selim AKYOKUŞ" userId="1e2f6e5b-3316-48fe-baa1-6c328727641a" providerId="ADAL" clId="{3E5099D0-E37D-44DD-8A1F-84A624EC699A}" dt="2026-10-18T18:33:54.455" v="202" actId="20577"/>
          <ac:spMkLst>
            <pc:docMk/>
            <pc:sldMk cId="273271071" sldId="688"/>
            <ac:spMk id="5" creationId="{F7C47BA2-ECE8-24AE-3F3E-C7DA3F7EC865}"/>
          </ac:spMkLst>
        </pc:spChg>
        <pc:picChg chg="mod">
          <ac:chgData name="Selim AKYOKUŞ" userId="1e2f6e5b-3316-48fe-baa1-6c328727641a" providerId="ADAL" clId="{3E5099D0-E37D-44DD-8A1F-84A624EC699A}" dt="2026-10-18T18:33:00.397" v="186" actId="14100"/>
          <ac:picMkLst>
            <pc:docMk/>
            <pc:sldMk cId="273271071" sldId="688"/>
            <ac:picMk id="9" creationId="{3651A00D-3874-1A22-3083-0B4ED92120D7}"/>
          </ac:picMkLst>
        </pc:picChg>
      </pc:sldChg>
      <pc:sldChg chg="delSp modSp new mod">
        <pc:chgData name="Selim AKYOKUŞ" userId="1e2f6e5b-3316-48fe-baa1-6c328727641a" providerId="ADAL" clId="{3E5099D0-E37D-44DD-8A1F-84A624EC699A}" dt="2026-10-18T16:55:54.768" v="87" actId="6549"/>
        <pc:sldMkLst>
          <pc:docMk/>
          <pc:sldMk cId="1290776117" sldId="697"/>
        </pc:sldMkLst>
        <pc:spChg chg="mod">
          <ac:chgData name="Selim AKYOKUŞ" userId="1e2f6e5b-3316-48fe-baa1-6c328727641a" providerId="ADAL" clId="{3E5099D0-E37D-44DD-8A1F-84A624EC699A}" dt="2026-10-18T16:45:34.332" v="3"/>
          <ac:spMkLst>
            <pc:docMk/>
            <pc:sldMk cId="1290776117" sldId="697"/>
            <ac:spMk id="2" creationId="{39025C85-393D-3A58-73A9-8E863FBA73B8}"/>
          </ac:spMkLst>
        </pc:spChg>
        <pc:spChg chg="del">
          <ac:chgData name="Selim AKYOKUŞ" userId="1e2f6e5b-3316-48fe-baa1-6c328727641a" providerId="ADAL" clId="{3E5099D0-E37D-44DD-8A1F-84A624EC699A}" dt="2026-10-18T16:45:36.840" v="4" actId="478"/>
          <ac:spMkLst>
            <pc:docMk/>
            <pc:sldMk cId="1290776117" sldId="697"/>
            <ac:spMk id="3" creationId="{66B1041F-1110-1F4A-252F-049BC65809F9}"/>
          </ac:spMkLst>
        </pc:spChg>
        <pc:spChg chg="mod">
          <ac:chgData name="Selim AKYOKUŞ" userId="1e2f6e5b-3316-48fe-baa1-6c328727641a" providerId="ADAL" clId="{3E5099D0-E37D-44DD-8A1F-84A624EC699A}" dt="2026-10-18T16:53:39.298" v="43" actId="1076"/>
          <ac:spMkLst>
            <pc:docMk/>
            <pc:sldMk cId="1290776117" sldId="697"/>
            <ac:spMk id="5" creationId="{CC43B4FF-9564-A122-32DA-E84BCAB2E6EA}"/>
          </ac:spMkLst>
        </pc:spChg>
        <pc:spChg chg="mod">
          <ac:chgData name="Selim AKYOKUŞ" userId="1e2f6e5b-3316-48fe-baa1-6c328727641a" providerId="ADAL" clId="{3E5099D0-E37D-44DD-8A1F-84A624EC699A}" dt="2026-10-18T16:55:54.768" v="87" actId="6549"/>
          <ac:spMkLst>
            <pc:docMk/>
            <pc:sldMk cId="1290776117" sldId="697"/>
            <ac:spMk id="7" creationId="{D026DC17-F42F-744B-EA3F-E8AB417E20CC}"/>
          </ac:spMkLst>
        </pc:spChg>
      </pc:sldChg>
      <pc:sldChg chg="addSp delSp modSp new mod modAnim">
        <pc:chgData name="Selim AKYOKUŞ" userId="1e2f6e5b-3316-48fe-baa1-6c328727641a" providerId="ADAL" clId="{3E5099D0-E37D-44DD-8A1F-84A624EC699A}" dt="2026-10-18T18:57:40.034" v="347" actId="404"/>
        <pc:sldMkLst>
          <pc:docMk/>
          <pc:sldMk cId="4242621230" sldId="698"/>
        </pc:sldMkLst>
        <pc:spChg chg="mod">
          <ac:chgData name="Selim AKYOKUŞ" userId="1e2f6e5b-3316-48fe-baa1-6c328727641a" providerId="ADAL" clId="{3E5099D0-E37D-44DD-8A1F-84A624EC699A}" dt="2026-10-18T18:47:55.922" v="226" actId="20577"/>
          <ac:spMkLst>
            <pc:docMk/>
            <pc:sldMk cId="4242621230" sldId="698"/>
            <ac:spMk id="2" creationId="{E1D41312-35C2-04A2-0F01-CFCE4180EF4F}"/>
          </ac:spMkLst>
        </pc:spChg>
        <pc:spChg chg="del">
          <ac:chgData name="Selim AKYOKUŞ" userId="1e2f6e5b-3316-48fe-baa1-6c328727641a" providerId="ADAL" clId="{3E5099D0-E37D-44DD-8A1F-84A624EC699A}" dt="2026-10-18T18:47:38.776" v="223" actId="478"/>
          <ac:spMkLst>
            <pc:docMk/>
            <pc:sldMk cId="4242621230" sldId="698"/>
            <ac:spMk id="3" creationId="{5278B4F4-431E-4362-5BC0-88FC6654C400}"/>
          </ac:spMkLst>
        </pc:spChg>
        <pc:spChg chg="mod">
          <ac:chgData name="Selim AKYOKUŞ" userId="1e2f6e5b-3316-48fe-baa1-6c328727641a" providerId="ADAL" clId="{3E5099D0-E37D-44DD-8A1F-84A624EC699A}" dt="2026-10-18T18:53:35.560" v="289" actId="1076"/>
          <ac:spMkLst>
            <pc:docMk/>
            <pc:sldMk cId="4242621230" sldId="698"/>
            <ac:spMk id="9" creationId="{63BE87FA-A733-6B95-EA5F-C10C51C3B4C0}"/>
          </ac:spMkLst>
        </pc:spChg>
        <pc:spChg chg="mod">
          <ac:chgData name="Selim AKYOKUŞ" userId="1e2f6e5b-3316-48fe-baa1-6c328727641a" providerId="ADAL" clId="{3E5099D0-E37D-44DD-8A1F-84A624EC699A}" dt="2026-10-18T18:57:40.034" v="347" actId="404"/>
          <ac:spMkLst>
            <pc:docMk/>
            <pc:sldMk cId="4242621230" sldId="698"/>
            <ac:spMk id="11" creationId="{F95EB90E-52EE-7D71-1467-DFB4D463B57F}"/>
          </ac:spMkLst>
        </pc:spChg>
        <pc:picChg chg="add del">
          <ac:chgData name="Selim AKYOKUŞ" userId="1e2f6e5b-3316-48fe-baa1-6c328727641a" providerId="ADAL" clId="{3E5099D0-E37D-44DD-8A1F-84A624EC699A}" dt="2026-10-18T18:48:19.270" v="229" actId="22"/>
          <ac:picMkLst>
            <pc:docMk/>
            <pc:sldMk cId="4242621230" sldId="698"/>
            <ac:picMk id="5" creationId="{005A4776-FCA6-0F6C-3598-E3368E162A33}"/>
          </ac:picMkLst>
        </pc:picChg>
        <pc:picChg chg="add mod">
          <ac:chgData name="Selim AKYOKUŞ" userId="1e2f6e5b-3316-48fe-baa1-6c328727641a" providerId="ADAL" clId="{3E5099D0-E37D-44DD-8A1F-84A624EC699A}" dt="2026-10-18T18:55:06.093" v="309" actId="1035"/>
          <ac:picMkLst>
            <pc:docMk/>
            <pc:sldMk cId="4242621230" sldId="698"/>
            <ac:picMk id="6" creationId="{CC4D90B0-F35D-CDEF-C069-E4F777F5CFA4}"/>
          </ac:picMkLst>
        </pc:picChg>
        <pc:picChg chg="add mod">
          <ac:chgData name="Selim AKYOKUŞ" userId="1e2f6e5b-3316-48fe-baa1-6c328727641a" providerId="ADAL" clId="{3E5099D0-E37D-44DD-8A1F-84A624EC699A}" dt="2026-10-18T18:53:40.233" v="290" actId="1076"/>
          <ac:picMkLst>
            <pc:docMk/>
            <pc:sldMk cId="4242621230" sldId="698"/>
            <ac:picMk id="7" creationId="{B6116174-70C3-927C-4074-F2FFF2B8D9FB}"/>
          </ac:picMkLst>
        </pc:picChg>
        <pc:picChg chg="add mod">
          <ac:chgData name="Selim AKYOKUŞ" userId="1e2f6e5b-3316-48fe-baa1-6c328727641a" providerId="ADAL" clId="{3E5099D0-E37D-44DD-8A1F-84A624EC699A}" dt="2026-10-18T18:55:07.449" v="310" actId="1035"/>
          <ac:picMkLst>
            <pc:docMk/>
            <pc:sldMk cId="4242621230" sldId="698"/>
            <ac:picMk id="13" creationId="{F512B68C-F681-AD36-04DE-B7650796D2F5}"/>
          </ac:picMkLst>
        </pc:picChg>
        <pc:picChg chg="add mod">
          <ac:chgData name="Selim AKYOKUŞ" userId="1e2f6e5b-3316-48fe-baa1-6c328727641a" providerId="ADAL" clId="{3E5099D0-E37D-44DD-8A1F-84A624EC699A}" dt="2026-10-18T18:54:20.091" v="300"/>
          <ac:picMkLst>
            <pc:docMk/>
            <pc:sldMk cId="4242621230" sldId="698"/>
            <ac:picMk id="13314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20C6108-B344-48B3-B893-0983A3B53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83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448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130.23256" units="1/cm"/>
          <inkml:channelProperty channel="Y" name="resolution" value="74.22681" units="1/cm"/>
          <inkml:channelProperty channel="T" name="resolution" value="1" units="1/dev"/>
        </inkml:channelProperties>
      </inkml:inkSource>
      <inkml:timestamp xml:id="ts0" timeString="2022-04-19T09:08:32.1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11077 9878 0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448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130.23256" units="1/cm"/>
          <inkml:channelProperty channel="Y" name="resolution" value="74.22681" units="1/cm"/>
          <inkml:channelProperty channel="T" name="resolution" value="1" units="1/dev"/>
        </inkml:channelProperties>
      </inkml:inkSource>
      <inkml:timestamp xml:id="ts0" timeString="2022-04-19T09:47:49.37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19438 7126 0,'88'0'109,"0"0"-93,18-35-16,-18 35 16,18-18-1,-53 1-15,106-1 32,17-35-1,-105 18-16,-53 17 17,-1 18-17,1-35 110,-18 17-93,17 18 61,-17-17-93,18-1 16,-18 0 0,0 1-16,0-1 15,18 18-15,17-35 31,-35 17 251,-18-17-267,1 35 17,-1 0-1,0 0 16,1 0 62,-54 0-93,36 0-1,0 0 1,-18 0-16,53 17 375,35-17-313,-17 0-46,-1 0 62,19 18-62,-19 0-1,1-18 1,-18 17-16,18-17 16,70 36 15,-71-36-15,1 17 46,0 36-15,17-35-31,18 35 15,-36 0-16,-17-18 17,18-17-17,0-1 17,-1 54-1,-17-54-16,0 19 1,0-1 31,0-17 250,-17-18-235,-1-18-30,-17 0-32,0-17 15,-36 0 1,-88-36 15,142 54 47,17-1-62,0 0-1,0-17 17,-18 17-32,0 18 31,18-17-15,-17-19-1,-1 1 32,-17-18-16,17 36-15,18-1-16,-17 0 16,-1-17-1,18 17 16,-18 1-15,36 17 297,0 0-298,34 35-15,1 0 16,-17 1-1,52 34 1,-53-35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4480" units="cm"/>
          <inkml:channel name="Y" type="integer" max="1440" units="cm"/>
          <inkml:channel name="T" type="integer" max="2.14748E9" units="dev"/>
        </inkml:traceFormat>
        <inkml:channelProperties>
          <inkml:channelProperty channel="X" name="resolution" value="130.23256" units="1/cm"/>
          <inkml:channelProperty channel="Y" name="resolution" value="74.22681" units="1/cm"/>
          <inkml:channelProperty channel="T" name="resolution" value="1" units="1/dev"/>
        </inkml:channelProperties>
      </inkml:inkSource>
      <inkml:timestamp xml:id="ts0" timeString="2022-04-19T09:52:46.85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12753 12876 0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194" y="4561576"/>
            <a:ext cx="5852814" cy="4318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08DD6487-14A9-49B8-972D-88A1CCAF3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250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8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7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56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75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61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48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7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17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Demo:</a:t>
            </a:r>
          </a:p>
          <a:p>
            <a:endParaRPr lang="en-US" baseline="0" dirty="0"/>
          </a:p>
          <a:p>
            <a:r>
              <a:rPr lang="en-US" baseline="0" dirty="0"/>
              <a:t>Run </a:t>
            </a:r>
            <a:r>
              <a:rPr lang="en-US" baseline="0" dirty="0" err="1"/>
              <a:t>constraint.jar</a:t>
            </a:r>
            <a:r>
              <a:rPr lang="en-US" baseline="0" dirty="0"/>
              <a:t> or </a:t>
            </a:r>
            <a:r>
              <a:rPr lang="en-US" baseline="0" dirty="0" err="1"/>
              <a:t>constraint.exe</a:t>
            </a:r>
            <a:r>
              <a:rPr lang="en-US" baseline="0" dirty="0"/>
              <a:t>, load the 5 queens problem.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Demo is just showing the n-queens applet as</a:t>
            </a:r>
            <a:r>
              <a:rPr lang="en-US" baseline="0" dirty="0"/>
              <a:t> illustration of constraint graph, but later in lecture we’ll interact with the applet.</a:t>
            </a:r>
          </a:p>
          <a:p>
            <a:r>
              <a:rPr lang="en-US" dirty="0"/>
              <a:t>aispace.org</a:t>
            </a:r>
            <a:r>
              <a:rPr lang="tr-TR" dirty="0"/>
              <a:t> </a:t>
            </a:r>
            <a:r>
              <a:rPr lang="en-US" dirty="0"/>
              <a:t> will have the latest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28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31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342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314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Naïve Search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24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28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206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43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201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76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71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  (first) / Arc Consistency (second)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131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82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55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99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demos.html</a:t>
            </a:r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MRV 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baseline="0" dirty="0"/>
          </a:p>
          <a:p>
            <a:pPr marL="171450" indent="-171450">
              <a:buFont typeface="Wingdings" charset="0"/>
              <a:buChar char="à"/>
            </a:pPr>
            <a:r>
              <a:rPr lang="en-US" baseline="0" dirty="0">
                <a:sym typeface="Wingdings"/>
              </a:rPr>
              <a:t>Solves already without any need for backtracking</a:t>
            </a:r>
          </a:p>
          <a:p>
            <a:pPr marL="171450" indent="-171450">
              <a:buFont typeface="Wingdings" charset="0"/>
              <a:buChar char="à"/>
            </a:pPr>
            <a:endParaRPr lang="en-US" baseline="0" dirty="0"/>
          </a:p>
          <a:p>
            <a:r>
              <a:rPr lang="en-US" baseline="0" dirty="0"/>
              <a:t>Note: need a bigger problem to illustrate relevance of </a:t>
            </a:r>
            <a:r>
              <a:rPr lang="en-US" baseline="0" dirty="0" err="1"/>
              <a:t>backtracking+AC+MRV+MCV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77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581376-9A36-40B0-85E2-52E3358E90D5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965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974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751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179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L5D1 –</a:t>
            </a:r>
            <a:r>
              <a:rPr lang="en-US" baseline="0" dirty="0"/>
              <a:t> python demos</a:t>
            </a:r>
          </a:p>
          <a:p>
            <a:endParaRPr lang="en-US" baseline="0" dirty="0"/>
          </a:p>
          <a:p>
            <a:r>
              <a:rPr lang="en-US" baseline="0" dirty="0"/>
              <a:t>Coloring – </a:t>
            </a:r>
            <a:r>
              <a:rPr lang="en-US" baseline="0" dirty="0" err="1"/>
              <a:t>javascript</a:t>
            </a:r>
            <a:r>
              <a:rPr lang="en-US" baseline="0" dirty="0"/>
              <a:t> demos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581376-9A36-40B0-85E2-52E3358E90D5}" type="slidenum">
              <a:rPr lang="en-US" smtClean="0"/>
              <a:pPr>
                <a:defRPr/>
              </a:pPr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147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2175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0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039D5-275B-4A42-9DA6-D22E6DB5F3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8B0A2-D928-43B3-898A-E5B176FEDE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1AF2F-4CEE-4004-B96A-AF75E50B2E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54D69-0A2A-4D82-92F5-6566037E01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3F3699-33B4-4046-A8C0-1E5BF91EE4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65258-A7B0-4F44-AD94-A478DFDD65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0972F-AC02-4B9F-93B0-511030A361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5C1DF-81AF-4DF4-BCE2-0F605F1BC4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7F8EA-D214-4032-BF2B-062C28AE1B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886EB-61D6-4887-8014-0AD8743EA1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484AB-0E1D-492A-AE0D-24B7131CB0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44869" y="2019477"/>
            <a:ext cx="8302259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06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pPr marL="11206">
              <a:lnSpc>
                <a:spcPts val="781"/>
              </a:lnSpc>
            </a:pPr>
            <a:r>
              <a:rPr lang="tr-TR" spc="13"/>
              <a:t>Chapter</a:t>
            </a:r>
            <a:r>
              <a:rPr lang="tr-TR" spc="18"/>
              <a:t> 5</a:t>
            </a:r>
            <a:endParaRPr lang="tr-TR" spc="18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6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pPr marL="33619">
              <a:lnSpc>
                <a:spcPts val="781"/>
              </a:lnSpc>
            </a:pPr>
            <a:fld id="{81D60167-4931-47E6-BA6A-407CBD079E47}" type="slidenum">
              <a:rPr lang="tr-TR" spc="18" smtClean="0"/>
              <a:pPr marL="33619">
                <a:lnSpc>
                  <a:spcPts val="781"/>
                </a:lnSpc>
              </a:pPr>
              <a:t>‹#›</a:t>
            </a:fld>
            <a:endParaRPr lang="tr-TR" spc="18" dirty="0"/>
          </a:p>
        </p:txBody>
      </p:sp>
    </p:spTree>
    <p:extLst>
      <p:ext uri="{BB962C8B-B14F-4D97-AF65-F5344CB8AC3E}">
        <p14:creationId xmlns:p14="http://schemas.microsoft.com/office/powerpoint/2010/main" val="130844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6F9CEA6C-9676-4610-9E76-A9EBD51544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wmf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tags" Target="../tags/tag6.xml"/><Relationship Id="rId7" Type="http://schemas.openxmlformats.org/officeDocument/2006/relationships/image" Target="../media/image16.wmf"/><Relationship Id="rId12" Type="http://schemas.openxmlformats.org/officeDocument/2006/relationships/image" Target="../media/image24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3.png"/><Relationship Id="rId5" Type="http://schemas.openxmlformats.org/officeDocument/2006/relationships/tags" Target="../tags/tag8.xml"/><Relationship Id="rId10" Type="http://schemas.openxmlformats.org/officeDocument/2006/relationships/image" Target="../media/image22.png"/><Relationship Id="rId4" Type="http://schemas.openxmlformats.org/officeDocument/2006/relationships/tags" Target="../tags/tag7.xml"/><Relationship Id="rId9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tags" Target="../tags/tag11.xml"/><Relationship Id="rId7" Type="http://schemas.openxmlformats.org/officeDocument/2006/relationships/notesSlide" Target="../notesSlides/notesSlide4.xml"/><Relationship Id="rId12" Type="http://schemas.openxmlformats.org/officeDocument/2006/relationships/image" Target="../media/image30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9.png"/><Relationship Id="rId5" Type="http://schemas.openxmlformats.org/officeDocument/2006/relationships/tags" Target="../tags/tag13.xml"/><Relationship Id="rId10" Type="http://schemas.openxmlformats.org/officeDocument/2006/relationships/image" Target="../media/image28.png"/><Relationship Id="rId4" Type="http://schemas.openxmlformats.org/officeDocument/2006/relationships/tags" Target="../tags/tag12.xml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" Type="http://schemas.openxmlformats.org/officeDocument/2006/relationships/tags" Target="../tags/tag15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33.png"/><Relationship Id="rId5" Type="http://schemas.openxmlformats.org/officeDocument/2006/relationships/tags" Target="../tags/tag18.xml"/><Relationship Id="rId15" Type="http://schemas.openxmlformats.org/officeDocument/2006/relationships/image" Target="../media/image26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40.png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0.png"/><Relationship Id="rId5" Type="http://schemas.openxmlformats.org/officeDocument/2006/relationships/hyperlink" Target="https://inst.eecs.berkeley.edu/~cs188/fa19/assets/demos/csp/csp_demos.html" TargetMode="External"/><Relationship Id="rId4" Type="http://schemas.openxmlformats.org/officeDocument/2006/relationships/notesSlide" Target="../notesSlides/notesSlide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hyperlink" Target="https://www.cs.cmu.edu/~15281/demos/csp_backtrackin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st.eecs.berkeley.edu/~cs188/fa21/assets/demos/csp/csp_demos.html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0.png"/><Relationship Id="rId4" Type="http://schemas.openxmlformats.org/officeDocument/2006/relationships/hyperlink" Target="https://www.cs.cmu.edu/~15281/demos/csp_backtracking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s.cmu.edu/~15281/demos/csp_backtracking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st.eecs.berkeley.edu/~cs188/fa19/assets/demos/csp/csp_demos.html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60.png"/><Relationship Id="rId4" Type="http://schemas.openxmlformats.org/officeDocument/2006/relationships/hyperlink" Target="https://www.cs.cmu.edu/~15281/demos/csp_backtracking/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15281/demos/csp_backtracking/" TargetMode="Externa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6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15281/demos/csp_backtrackin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emf"/><Relationship Id="rId4" Type="http://schemas.openxmlformats.org/officeDocument/2006/relationships/image" Target="../media/image87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15281/demos/csp_backtracking/" TargetMode="Externa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5.png"/><Relationship Id="rId4" Type="http://schemas.openxmlformats.org/officeDocument/2006/relationships/image" Target="../media/image97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0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image" Target="../media/image105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13.png"/><Relationship Id="rId5" Type="http://schemas.openxmlformats.org/officeDocument/2006/relationships/customXml" Target="../ink/ink3.xml"/><Relationship Id="rId4" Type="http://schemas.openxmlformats.org/officeDocument/2006/relationships/image" Target="../media/image60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09.png"/><Relationship Id="rId5" Type="http://schemas.openxmlformats.org/officeDocument/2006/relationships/hyperlink" Target="https://www.cs.cmu.edu/~15281/demos/csp_backtracking/" TargetMode="External"/><Relationship Id="rId4" Type="http://schemas.openxmlformats.org/officeDocument/2006/relationships/image" Target="../media/image6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2.w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splib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23"/>
            <a:ext cx="12192000" cy="1470025"/>
          </a:xfrm>
        </p:spPr>
        <p:txBody>
          <a:bodyPr/>
          <a:lstStyle/>
          <a:p>
            <a:pPr eaLnBrk="1" hangingPunct="1"/>
            <a:r>
              <a:rPr lang="en-US" dirty="0"/>
              <a:t>Artificial Intelligence</a:t>
            </a: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dirty="0"/>
              <a:t>Constraint Satisfaction Problems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2" tIns="45718" rIns="9140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8693" y="1680828"/>
            <a:ext cx="5734497" cy="3800700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55809" y="1983007"/>
            <a:ext cx="2312391" cy="3474671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C38D73-38D7-4B94-A83D-3996FA1DDDCE}"/>
              </a:ext>
            </a:extLst>
          </p:cNvPr>
          <p:cNvSpPr txBox="1"/>
          <p:nvPr/>
        </p:nvSpPr>
        <p:spPr bwMode="auto">
          <a:xfrm>
            <a:off x="990600" y="5471042"/>
            <a:ext cx="10439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endParaRPr lang="tr-T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Many slides are adapted from  CS 188 (http://ai.berkeley.edu),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CS 322,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CIS 521, CS 221, CS182</a:t>
            </a:r>
            <a:r>
              <a:rPr lang="tr-T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CS4420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53569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9176" y="3630706"/>
            <a:ext cx="4917141" cy="346864"/>
          </a:xfrm>
          <a:prstGeom prst="rect">
            <a:avLst/>
          </a:prstGeom>
        </p:spPr>
        <p:txBody>
          <a:bodyPr vert="horz" wrap="square" lIns="0" tIns="14007" rIns="0" bIns="0" rtlCol="0">
            <a:spAutoFit/>
          </a:bodyPr>
          <a:lstStyle/>
          <a:p>
            <a:pPr marL="11206">
              <a:spcBef>
                <a:spcPts val="110"/>
              </a:spcBef>
            </a:pPr>
            <a:r>
              <a:rPr sz="2162" spc="180" dirty="0">
                <a:latin typeface="Century"/>
                <a:cs typeface="Century"/>
              </a:rPr>
              <a:t>Constraint</a:t>
            </a:r>
            <a:r>
              <a:rPr sz="2162" spc="238" dirty="0">
                <a:latin typeface="Century"/>
                <a:cs typeface="Century"/>
              </a:rPr>
              <a:t> </a:t>
            </a:r>
            <a:r>
              <a:rPr sz="2162" spc="150" dirty="0">
                <a:latin typeface="Century"/>
                <a:cs typeface="Century"/>
              </a:rPr>
              <a:t>Satisfaction</a:t>
            </a:r>
            <a:r>
              <a:rPr sz="2162" spc="212" dirty="0">
                <a:latin typeface="Century"/>
                <a:cs typeface="Century"/>
              </a:rPr>
              <a:t> </a:t>
            </a:r>
            <a:r>
              <a:rPr sz="2162" spc="137" dirty="0">
                <a:latin typeface="Century"/>
                <a:cs typeface="Century"/>
              </a:rPr>
              <a:t>Problems</a:t>
            </a:r>
            <a:endParaRPr sz="2162" dirty="0">
              <a:latin typeface="Century"/>
              <a:cs typeface="Century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28902" y="3120507"/>
            <a:ext cx="1237690" cy="291421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1809" spc="137" dirty="0">
                <a:latin typeface="Century"/>
                <a:cs typeface="Century"/>
              </a:rPr>
              <a:t>Chapter</a:t>
            </a:r>
            <a:r>
              <a:rPr sz="1809" spc="146" dirty="0">
                <a:latin typeface="Century"/>
                <a:cs typeface="Century"/>
              </a:rPr>
              <a:t> </a:t>
            </a:r>
            <a:r>
              <a:rPr sz="1809" dirty="0">
                <a:latin typeface="Century"/>
                <a:cs typeface="Century"/>
              </a:rPr>
              <a:t>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7440706" y="5510493"/>
            <a:ext cx="1882588" cy="102592"/>
          </a:xfrm>
          <a:prstGeom prst="rect">
            <a:avLst/>
          </a:prstGeo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3619">
              <a:lnSpc>
                <a:spcPts val="781"/>
              </a:lnSpc>
            </a:pPr>
            <a:fld id="{81D60167-4931-47E6-BA6A-407CBD079E47}" type="slidenum">
              <a:rPr spc="18" dirty="0"/>
              <a:pPr marL="33619">
                <a:lnSpc>
                  <a:spcPts val="781"/>
                </a:lnSpc>
              </a:pPr>
              <a:t>2</a:t>
            </a:fld>
            <a:endParaRPr spc="18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BEA1C9-D87B-4489-8596-2CB56AA92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412" y="6246346"/>
            <a:ext cx="806824" cy="2437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5487DB-DC7E-4F63-AEFC-054C71357660}"/>
              </a:ext>
            </a:extLst>
          </p:cNvPr>
          <p:cNvSpPr txBox="1"/>
          <p:nvPr/>
        </p:nvSpPr>
        <p:spPr>
          <a:xfrm>
            <a:off x="4966726" y="6303750"/>
            <a:ext cx="3025588" cy="36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686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2" spc="18" dirty="0"/>
              <a:t>© 2022 Pearson Education Ltd.</a:t>
            </a:r>
          </a:p>
          <a:p>
            <a:endParaRPr lang="en-US" sz="882" dirty="0">
              <a:latin typeface="Palatino Linotype" panose="02040502050505030304" pitchFamily="18" charset="0"/>
            </a:endParaRPr>
          </a:p>
        </p:txBody>
      </p:sp>
      <p:pic>
        <p:nvPicPr>
          <p:cNvPr id="8" name="Picture 7" descr="A picture containing qr code&#10;&#10;Description automatically generated">
            <a:extLst>
              <a:ext uri="{FF2B5EF4-FFF2-40B4-BE49-F238E27FC236}">
                <a16:creationId xmlns:a16="http://schemas.microsoft.com/office/drawing/2014/main" id="{8DB72499-B0A3-4048-A15F-FEAE5692C4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921550"/>
            <a:ext cx="2976916" cy="376517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10717CE-0792-4407-8A78-D5C402193F22}"/>
              </a:ext>
            </a:extLst>
          </p:cNvPr>
          <p:cNvSpPr txBox="1">
            <a:spLocks/>
          </p:cNvSpPr>
          <p:nvPr/>
        </p:nvSpPr>
        <p:spPr>
          <a:xfrm>
            <a:off x="2061883" y="470647"/>
            <a:ext cx="7930895" cy="488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Century"/>
                <a:ea typeface="+mj-ea"/>
                <a:cs typeface="Century"/>
              </a:defRPr>
            </a:lvl1pPr>
          </a:lstStyle>
          <a:p>
            <a:r>
              <a:rPr lang="en-US" sz="3177" b="1" kern="0" dirty="0">
                <a:solidFill>
                  <a:srgbClr val="007FA3"/>
                </a:solidFill>
                <a:latin typeface="+mj-lt"/>
                <a:cs typeface="Times New Roman"/>
                <a:sym typeface="Times New Roman"/>
              </a:rPr>
              <a:t>Artificial </a:t>
            </a:r>
            <a:r>
              <a:rPr lang="en-US" sz="2800" b="1" kern="0" dirty="0">
                <a:solidFill>
                  <a:srgbClr val="007FA3"/>
                </a:solidFill>
                <a:latin typeface="+mj-lt"/>
                <a:cs typeface="Times New Roman"/>
                <a:sym typeface="Times New Roman"/>
              </a:rPr>
              <a:t>Intelligence</a:t>
            </a:r>
            <a:r>
              <a:rPr lang="en-US" sz="3177" b="1" kern="0" dirty="0">
                <a:solidFill>
                  <a:srgbClr val="007FA3"/>
                </a:solidFill>
                <a:latin typeface="+mj-lt"/>
                <a:cs typeface="Times New Roman"/>
                <a:sym typeface="Times New Roman"/>
              </a:rPr>
              <a:t>: A Modern Approach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A416FC-44C8-448E-A9C4-B7740298E5FD}"/>
              </a:ext>
            </a:extLst>
          </p:cNvPr>
          <p:cNvSpPr txBox="1"/>
          <p:nvPr/>
        </p:nvSpPr>
        <p:spPr>
          <a:xfrm>
            <a:off x="2031519" y="1081199"/>
            <a:ext cx="4470027" cy="363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65" dirty="0">
                <a:solidFill>
                  <a:srgbClr val="007FA3"/>
                </a:solidFill>
                <a:latin typeface="+mj-lt"/>
                <a:ea typeface="+mj-ea"/>
                <a:cs typeface="Times New Roman"/>
              </a:rPr>
              <a:t>Fourth Edition, Global Edition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What is Search For?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8356600" cy="53340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400" dirty="0"/>
              <a:t>Assumptions about the world: a single agent, deterministic actions, fully observed state, discrete state space</a:t>
            </a:r>
          </a:p>
          <a:p>
            <a:pPr lvl="1"/>
            <a:endParaRPr lang="en-US" sz="2000" dirty="0"/>
          </a:p>
          <a:p>
            <a:pPr eaLnBrk="1" hangingPunct="1"/>
            <a:r>
              <a:rPr lang="tr-TR" sz="2400" dirty="0"/>
              <a:t>1. </a:t>
            </a:r>
            <a:r>
              <a:rPr lang="tr-TR" sz="2400" dirty="0" err="1"/>
              <a:t>Search</a:t>
            </a:r>
            <a:r>
              <a:rPr lang="tr-TR" sz="2400" dirty="0"/>
              <a:t>/</a:t>
            </a:r>
            <a:r>
              <a:rPr lang="en-US" sz="2400" dirty="0"/>
              <a:t>Planning: sequences of actions</a:t>
            </a:r>
          </a:p>
          <a:p>
            <a:pPr lvl="1" eaLnBrk="1" hangingPunct="1"/>
            <a:r>
              <a:rPr lang="en-US" sz="2000" dirty="0"/>
              <a:t>The path to the goal is the important thing</a:t>
            </a:r>
          </a:p>
          <a:p>
            <a:pPr lvl="1" eaLnBrk="1" hangingPunct="1"/>
            <a:r>
              <a:rPr lang="en-US" sz="2000" dirty="0"/>
              <a:t>Paths have various costs, depths</a:t>
            </a:r>
          </a:p>
          <a:p>
            <a:pPr lvl="1" eaLnBrk="1" hangingPunct="1"/>
            <a:r>
              <a:rPr lang="en-US" sz="2000" dirty="0"/>
              <a:t>Heuristics give problem-specific guidance</a:t>
            </a:r>
            <a:endParaRPr lang="tr-TR" sz="2000" dirty="0"/>
          </a:p>
          <a:p>
            <a:r>
              <a:rPr lang="tr-TR" sz="2400" dirty="0"/>
              <a:t>2. </a:t>
            </a:r>
            <a:r>
              <a:rPr lang="en-US" sz="2400" dirty="0"/>
              <a:t>Local Search / Iterative Improvement</a:t>
            </a:r>
            <a:endParaRPr lang="tr-TR" sz="2400" dirty="0"/>
          </a:p>
          <a:p>
            <a:pPr lvl="1"/>
            <a:r>
              <a:rPr lang="en-US" sz="2000" dirty="0"/>
              <a:t>Find a good or optimal state by repeatedly improving a current solution.</a:t>
            </a:r>
          </a:p>
          <a:p>
            <a:pPr lvl="1" eaLnBrk="1" hangingPunct="1"/>
            <a:endParaRPr lang="en-US" sz="2000" dirty="0"/>
          </a:p>
          <a:p>
            <a:r>
              <a:rPr lang="tr-TR" sz="2400" dirty="0"/>
              <a:t>3. </a:t>
            </a:r>
            <a:r>
              <a:rPr lang="en-US" sz="2400" dirty="0"/>
              <a:t>CSPs (Constraint Satisfaction Problems): assignments to variables</a:t>
            </a:r>
          </a:p>
          <a:p>
            <a:pPr lvl="1" eaLnBrk="1" hangingPunct="1"/>
            <a:r>
              <a:rPr lang="en-US" sz="2000" dirty="0"/>
              <a:t>The goal itself is important, not the path</a:t>
            </a:r>
          </a:p>
          <a:p>
            <a:pPr lvl="1" eaLnBrk="1" hangingPunct="1"/>
            <a:r>
              <a:rPr lang="en-US" sz="2000" dirty="0"/>
              <a:t>All paths at the same depth (for some formulations)</a:t>
            </a:r>
          </a:p>
          <a:p>
            <a:pPr lvl="1" eaLnBrk="1" hangingPunct="1"/>
            <a:r>
              <a:rPr lang="en-US" sz="2000" dirty="0"/>
              <a:t>CSPs are a specialized class of </a:t>
            </a:r>
            <a:r>
              <a:rPr lang="en-US" sz="2000" dirty="0">
                <a:solidFill>
                  <a:srgbClr val="FF0000"/>
                </a:solidFill>
              </a:rPr>
              <a:t>identification problems </a:t>
            </a:r>
            <a:r>
              <a:rPr lang="en-US" sz="2000" dirty="0"/>
              <a:t>where we assign values to variables while respecting certain constraints</a:t>
            </a:r>
          </a:p>
        </p:txBody>
      </p:sp>
      <p:pic>
        <p:nvPicPr>
          <p:cNvPr id="11266" name="Picture 2" descr="C:\Users\Dan\Dropbox\Office\CS 188\Ketrina Art\CSPs\IdentificationVsPlanning.png"/>
          <p:cNvPicPr>
            <a:picLocks noChangeAspect="1" noChangeArrowheads="1"/>
          </p:cNvPicPr>
          <p:nvPr/>
        </p:nvPicPr>
        <p:blipFill>
          <a:blip r:embed="rId2" cstate="print"/>
          <a:srcRect r="52500" b="34000"/>
          <a:stretch>
            <a:fillRect/>
          </a:stretch>
        </p:blipFill>
        <p:spPr bwMode="auto">
          <a:xfrm>
            <a:off x="8980054" y="3721099"/>
            <a:ext cx="3071092" cy="2667001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8229600" y="1531055"/>
            <a:ext cx="3352800" cy="2209800"/>
            <a:chOff x="7467600" y="4343400"/>
            <a:chExt cx="3352800" cy="2209800"/>
          </a:xfrm>
        </p:grpSpPr>
        <p:pic>
          <p:nvPicPr>
            <p:cNvPr id="6" name="Picture 2" descr="C:\Users\Dan\Dropbox\Office\CS 188\Ketrina Art\CSPs\IdentificationVsPlanning.pn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5000" t="42000"/>
            <a:stretch>
              <a:fillRect/>
            </a:stretch>
          </p:blipFill>
          <p:spPr bwMode="auto">
            <a:xfrm>
              <a:off x="7467600" y="4343400"/>
              <a:ext cx="3352800" cy="2209800"/>
            </a:xfrm>
            <a:prstGeom prst="rect">
              <a:avLst/>
            </a:prstGeom>
            <a:noFill/>
          </p:spPr>
        </p:pic>
        <p:sp>
          <p:nvSpPr>
            <p:cNvPr id="7" name="Rectangle 6"/>
            <p:cNvSpPr/>
            <p:nvPr/>
          </p:nvSpPr>
          <p:spPr>
            <a:xfrm>
              <a:off x="7467600" y="4343400"/>
              <a:ext cx="152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Constraint Satisfaction Problems</a:t>
            </a:r>
          </a:p>
        </p:txBody>
      </p:sp>
      <p:pic>
        <p:nvPicPr>
          <p:cNvPr id="18438" name="Picture 6" descr="C:\Users\Dan\Dropbox\Office\CS 188\Ketrina Art\CSPs\Handboo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905000"/>
            <a:ext cx="7736295" cy="3581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3947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B8613-E6D1-0FFE-CF3B-FF0CB8732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Classical Search / Planning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9C3FBD-539C-6605-5CC1-F40EEB2570C9}"/>
              </a:ext>
            </a:extLst>
          </p:cNvPr>
          <p:cNvSpPr txBox="1"/>
          <p:nvPr/>
        </p:nvSpPr>
        <p:spPr>
          <a:xfrm>
            <a:off x="254000" y="1905000"/>
            <a:ext cx="5410200" cy="2399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  <a:latin typeface="Segoe UI" panose="020B0502040204020203" pitchFamily="34" charset="0"/>
              </a:rPr>
              <a:t>Question:</a:t>
            </a:r>
            <a:endParaRPr lang="en-US" b="0" i="0" dirty="0">
              <a:effectLst/>
              <a:latin typeface="Segoe UI" panose="020B0502040204020203" pitchFamily="34" charset="0"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How do I get from the start state to the goal state?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Characteristics: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States are connected by actions.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The solution is a </a:t>
            </a:r>
            <a:r>
              <a:rPr lang="en-US" b="1" i="0" dirty="0">
                <a:effectLst/>
                <a:latin typeface="Segoe UI" panose="020B0502040204020203" pitchFamily="34" charset="0"/>
              </a:rPr>
              <a:t>path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Different paths may have different costs.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Typically uses a search tree or graph.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872F18-730E-A8C4-B419-A7186E43EAF2}"/>
              </a:ext>
            </a:extLst>
          </p:cNvPr>
          <p:cNvSpPr txBox="1"/>
          <p:nvPr/>
        </p:nvSpPr>
        <p:spPr>
          <a:xfrm>
            <a:off x="6096000" y="1905000"/>
            <a:ext cx="5410200" cy="2399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  <a:latin typeface="Segoe UI" panose="020B0502040204020203" pitchFamily="34" charset="0"/>
              </a:rPr>
              <a:t>Example: Route Finding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Start: Istanbul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Goal: Ankara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Actions: drive between cities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Solution: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Courier New" panose="02070309020205020404" pitchFamily="49" charset="0"/>
              </a:rPr>
              <a:t>Istanbul → Bolu → Ankara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The sequence of actions is the solution.</a:t>
            </a:r>
          </a:p>
        </p:txBody>
      </p:sp>
    </p:spTree>
    <p:extLst>
      <p:ext uri="{BB962C8B-B14F-4D97-AF65-F5344CB8AC3E}">
        <p14:creationId xmlns:p14="http://schemas.microsoft.com/office/powerpoint/2010/main" val="347973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714D6-AEE0-210E-A532-CF6F11BF1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Local Search / Iterative Improvement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8E6C88-B013-C0A0-81F6-9D4756B75B6E}"/>
              </a:ext>
            </a:extLst>
          </p:cNvPr>
          <p:cNvSpPr txBox="1"/>
          <p:nvPr/>
        </p:nvSpPr>
        <p:spPr>
          <a:xfrm>
            <a:off x="838200" y="1907822"/>
            <a:ext cx="4572000" cy="3059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  <a:latin typeface="Segoe UI" panose="020B0502040204020203" pitchFamily="34" charset="0"/>
              </a:rPr>
              <a:t>Question:</a:t>
            </a:r>
            <a:endParaRPr lang="en-US" b="0" i="0" dirty="0">
              <a:effectLst/>
              <a:latin typeface="Segoe UI" panose="020B0502040204020203" pitchFamily="34" charset="0"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What is a good solution state?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Characteristics: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Maintains only one (or a few) current states.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Moves to neighboring states.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Ignores the path used to reach the solution.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Suitable for enormous search spaces.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AA4274-7145-CA06-0194-AF91A74D32B7}"/>
              </a:ext>
            </a:extLst>
          </p:cNvPr>
          <p:cNvSpPr txBox="1"/>
          <p:nvPr/>
        </p:nvSpPr>
        <p:spPr>
          <a:xfrm>
            <a:off x="5791200" y="1905000"/>
            <a:ext cx="4346222" cy="3718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  <a:latin typeface="Segoe UI" panose="020B0502040204020203" pitchFamily="34" charset="0"/>
              </a:rPr>
              <a:t>Example: 8-Queens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Start with a random placement:</a:t>
            </a:r>
            <a:br>
              <a:rPr lang="tr-TR" b="0" i="0" dirty="0">
                <a:effectLst/>
                <a:latin typeface="Segoe UI" panose="020B0502040204020203" pitchFamily="34" charset="0"/>
              </a:rPr>
            </a:br>
            <a:endParaRPr lang="en-US" b="0" i="0" dirty="0">
              <a:effectLst/>
              <a:latin typeface="Segoe UI" panose="020B0502040204020203" pitchFamily="34" charset="0"/>
            </a:endParaRPr>
          </a:p>
          <a:p>
            <a:pPr lvl="1" fontAlgn="t">
              <a:lnSpc>
                <a:spcPct val="119048"/>
              </a:lnSpc>
            </a:pPr>
            <a:r>
              <a:rPr lang="en-US" b="0" i="0" dirty="0">
                <a:effectLst/>
                <a:latin typeface="Courier New" panose="02070309020205020404" pitchFamily="49" charset="0"/>
              </a:rPr>
              <a:t>Q . . . . . . .</a:t>
            </a:r>
          </a:p>
          <a:p>
            <a:pPr lvl="1" fontAlgn="t">
              <a:lnSpc>
                <a:spcPct val="119048"/>
              </a:lnSpc>
            </a:pPr>
            <a:r>
              <a:rPr lang="en-US" b="0" i="0" dirty="0">
                <a:effectLst/>
                <a:latin typeface="Courier New" panose="02070309020205020404" pitchFamily="49" charset="0"/>
              </a:rPr>
              <a:t>. . . Q . . . .</a:t>
            </a:r>
          </a:p>
          <a:p>
            <a:pPr lvl="1" fontAlgn="t">
              <a:lnSpc>
                <a:spcPct val="119048"/>
              </a:lnSpc>
            </a:pPr>
            <a:r>
              <a:rPr lang="en-US" b="0" i="0" dirty="0">
                <a:effectLst/>
                <a:latin typeface="Courier New" panose="02070309020205020404" pitchFamily="49" charset="0"/>
              </a:rPr>
              <a:t>...</a:t>
            </a:r>
            <a:br>
              <a:rPr lang="tr-TR" b="0" i="0" dirty="0">
                <a:effectLst/>
                <a:latin typeface="Courier New" panose="02070309020205020404" pitchFamily="49" charset="0"/>
              </a:rPr>
            </a:br>
            <a:endParaRPr lang="en-US" b="0" i="0" dirty="0">
              <a:effectLst/>
              <a:latin typeface="Courier New" panose="02070309020205020404" pitchFamily="49" charset="0"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Use </a:t>
            </a:r>
            <a:r>
              <a:rPr lang="en-US" b="0" i="0" dirty="0">
                <a:solidFill>
                  <a:srgbClr val="FF0000"/>
                </a:solidFill>
                <a:effectLst/>
                <a:latin typeface="Segoe UI" panose="020B0502040204020203" pitchFamily="34" charset="0"/>
              </a:rPr>
              <a:t>hill climbing 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to reduce conflicts until none remain.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Only the final arrangement matters, not how it was found.</a:t>
            </a:r>
          </a:p>
        </p:txBody>
      </p:sp>
    </p:spTree>
    <p:extLst>
      <p:ext uri="{BB962C8B-B14F-4D97-AF65-F5344CB8AC3E}">
        <p14:creationId xmlns:p14="http://schemas.microsoft.com/office/powerpoint/2010/main" val="2935370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B4014-61B5-73E3-324B-4505344C0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Classical Search/Planning Problems vs. Improvement Methods (Local Search)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4693C78-3EDB-3BBF-E587-563981BE4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753764"/>
              </p:ext>
            </p:extLst>
          </p:nvPr>
        </p:nvGraphicFramePr>
        <p:xfrm>
          <a:off x="533400" y="1397000"/>
          <a:ext cx="11125200" cy="505969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708400">
                  <a:extLst>
                    <a:ext uri="{9D8B030D-6E8A-4147-A177-3AD203B41FA5}">
                      <a16:colId xmlns:a16="http://schemas.microsoft.com/office/drawing/2014/main" val="4290950079"/>
                    </a:ext>
                  </a:extLst>
                </a:gridCol>
                <a:gridCol w="3708400">
                  <a:extLst>
                    <a:ext uri="{9D8B030D-6E8A-4147-A177-3AD203B41FA5}">
                      <a16:colId xmlns:a16="http://schemas.microsoft.com/office/drawing/2014/main" val="980415375"/>
                    </a:ext>
                  </a:extLst>
                </a:gridCol>
                <a:gridCol w="3708400">
                  <a:extLst>
                    <a:ext uri="{9D8B030D-6E8A-4147-A177-3AD203B41FA5}">
                      <a16:colId xmlns:a16="http://schemas.microsoft.com/office/drawing/2014/main" val="1467544527"/>
                    </a:ext>
                  </a:extLst>
                </a:gridCol>
              </a:tblGrid>
              <a:tr h="5100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Aspect</a:t>
                      </a:r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Classical Search / Planning</a:t>
                      </a:r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Improvement Methods (Local Search)</a:t>
                      </a:r>
                    </a:p>
                  </a:txBody>
                  <a:tcPr marL="69547" marR="69547" marT="34773" marB="34773" anchor="ctr"/>
                </a:tc>
                <a:extLst>
                  <a:ext uri="{0D108BD9-81ED-4DB2-BD59-A6C34878D82A}">
                    <a16:rowId xmlns:a16="http://schemas.microsoft.com/office/drawing/2014/main" val="3633555041"/>
                  </a:ext>
                </a:extLst>
              </a:tr>
              <a:tr h="5100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Goal</a:t>
                      </a:r>
                      <a:endParaRPr lang="en-US" sz="1600"/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Find a path from an initial state to a goal state</a:t>
                      </a:r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Find a good or optimal solution state</a:t>
                      </a:r>
                    </a:p>
                  </a:txBody>
                  <a:tcPr marL="69547" marR="69547" marT="34773" marB="34773" anchor="ctr"/>
                </a:tc>
                <a:extLst>
                  <a:ext uri="{0D108BD9-81ED-4DB2-BD59-A6C34878D82A}">
                    <a16:rowId xmlns:a16="http://schemas.microsoft.com/office/drawing/2014/main" val="118724723"/>
                  </a:ext>
                </a:extLst>
              </a:tr>
              <a:tr h="289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Solution</a:t>
                      </a:r>
                      <a:endParaRPr lang="en-US" sz="1600"/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Sequence of actions (path)</a:t>
                      </a:r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Final state/configuration</a:t>
                      </a:r>
                    </a:p>
                  </a:txBody>
                  <a:tcPr marL="69547" marR="69547" marT="34773" marB="34773" anchor="ctr"/>
                </a:tc>
                <a:extLst>
                  <a:ext uri="{0D108BD9-81ED-4DB2-BD59-A6C34878D82A}">
                    <a16:rowId xmlns:a16="http://schemas.microsoft.com/office/drawing/2014/main" val="681025319"/>
                  </a:ext>
                </a:extLst>
              </a:tr>
              <a:tr h="289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Path Important?</a:t>
                      </a:r>
                      <a:endParaRPr lang="en-US" sz="1600"/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✅ Yes</a:t>
                      </a:r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❌ No</a:t>
                      </a:r>
                    </a:p>
                  </a:txBody>
                  <a:tcPr marL="69547" marR="69547" marT="34773" marB="34773" anchor="ctr"/>
                </a:tc>
                <a:extLst>
                  <a:ext uri="{0D108BD9-81ED-4DB2-BD59-A6C34878D82A}">
                    <a16:rowId xmlns:a16="http://schemas.microsoft.com/office/drawing/2014/main" val="2311673556"/>
                  </a:ext>
                </a:extLst>
              </a:tr>
              <a:tr h="5100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Memory Usage</a:t>
                      </a:r>
                      <a:endParaRPr lang="en-US" sz="1600"/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Often high (stores frontier and explored states)</a:t>
                      </a:r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Very low (stores current state only)</a:t>
                      </a:r>
                    </a:p>
                  </a:txBody>
                  <a:tcPr marL="69547" marR="69547" marT="34773" marB="34773" anchor="ctr"/>
                </a:tc>
                <a:extLst>
                  <a:ext uri="{0D108BD9-81ED-4DB2-BD59-A6C34878D82A}">
                    <a16:rowId xmlns:a16="http://schemas.microsoft.com/office/drawing/2014/main" val="1866274781"/>
                  </a:ext>
                </a:extLst>
              </a:tr>
              <a:tr h="289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Search Space Exploration</a:t>
                      </a:r>
                      <a:endParaRPr lang="en-US" sz="1600"/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Systematic</a:t>
                      </a:r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Local, incremental improvement</a:t>
                      </a:r>
                    </a:p>
                  </a:txBody>
                  <a:tcPr marL="69547" marR="69547" marT="34773" marB="34773" anchor="ctr"/>
                </a:tc>
                <a:extLst>
                  <a:ext uri="{0D108BD9-81ED-4DB2-BD59-A6C34878D82A}">
                    <a16:rowId xmlns:a16="http://schemas.microsoft.com/office/drawing/2014/main" val="1413269081"/>
                  </a:ext>
                </a:extLst>
              </a:tr>
              <a:tr h="289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Completeness</a:t>
                      </a:r>
                      <a:endParaRPr lang="en-US" sz="1600"/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Often complete</a:t>
                      </a:r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Usually not complete</a:t>
                      </a:r>
                    </a:p>
                  </a:txBody>
                  <a:tcPr marL="69547" marR="69547" marT="34773" marB="34773" anchor="ctr"/>
                </a:tc>
                <a:extLst>
                  <a:ext uri="{0D108BD9-81ED-4DB2-BD59-A6C34878D82A}">
                    <a16:rowId xmlns:a16="http://schemas.microsoft.com/office/drawing/2014/main" val="2148451920"/>
                  </a:ext>
                </a:extLst>
              </a:tr>
              <a:tr h="5100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Optimality</a:t>
                      </a:r>
                      <a:endParaRPr lang="en-US" sz="1600"/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Can guarantee optimal solutions (e.g., A*)</a:t>
                      </a:r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Usually no optimality guarantee</a:t>
                      </a:r>
                    </a:p>
                  </a:txBody>
                  <a:tcPr marL="69547" marR="69547" marT="34773" marB="34773" anchor="ctr"/>
                </a:tc>
                <a:extLst>
                  <a:ext uri="{0D108BD9-81ED-4DB2-BD59-A6C34878D82A}">
                    <a16:rowId xmlns:a16="http://schemas.microsoft.com/office/drawing/2014/main" val="2581990549"/>
                  </a:ext>
                </a:extLst>
              </a:tr>
              <a:tr h="5100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Suitable For</a:t>
                      </a:r>
                      <a:endParaRPr lang="en-US" sz="1600"/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Planning, navigation, route finding</a:t>
                      </a:r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Large optimization problems</a:t>
                      </a:r>
                    </a:p>
                  </a:txBody>
                  <a:tcPr marL="69547" marR="69547" marT="34773" marB="34773" anchor="ctr"/>
                </a:tc>
                <a:extLst>
                  <a:ext uri="{0D108BD9-81ED-4DB2-BD59-A6C34878D82A}">
                    <a16:rowId xmlns:a16="http://schemas.microsoft.com/office/drawing/2014/main" val="597061841"/>
                  </a:ext>
                </a:extLst>
              </a:tr>
              <a:tr h="2897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Evaluation</a:t>
                      </a:r>
                      <a:endParaRPr lang="en-US" sz="1600"/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Goal test + path cost</a:t>
                      </a:r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Objective/fitness function</a:t>
                      </a:r>
                    </a:p>
                  </a:txBody>
                  <a:tcPr marL="69547" marR="69547" marT="34773" marB="34773" anchor="ctr"/>
                </a:tc>
                <a:extLst>
                  <a:ext uri="{0D108BD9-81ED-4DB2-BD59-A6C34878D82A}">
                    <a16:rowId xmlns:a16="http://schemas.microsoft.com/office/drawing/2014/main" val="2350243096"/>
                  </a:ext>
                </a:extLst>
              </a:tr>
              <a:tr h="7302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Typical Algorithms</a:t>
                      </a:r>
                      <a:endParaRPr lang="en-US" sz="1600"/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BFS, DFS, Uniform Cost, A*</a:t>
                      </a:r>
                    </a:p>
                  </a:txBody>
                  <a:tcPr marL="69547" marR="69547" marT="34773" marB="3477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/>
                        <a:t>Hill Climbing, Simulated Annealing, Genetic Algorithms, Local Beam Search</a:t>
                      </a:r>
                    </a:p>
                  </a:txBody>
                  <a:tcPr marL="69547" marR="69547" marT="34773" marB="34773" anchor="ctr"/>
                </a:tc>
                <a:extLst>
                  <a:ext uri="{0D108BD9-81ED-4DB2-BD59-A6C34878D82A}">
                    <a16:rowId xmlns:a16="http://schemas.microsoft.com/office/drawing/2014/main" val="2075481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7340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A74B-CFF0-8168-E4FC-124E564C4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Constraint Satisfaction Problems (CSPs)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6632F1-A506-D673-9703-A94CB4A3C012}"/>
              </a:ext>
            </a:extLst>
          </p:cNvPr>
          <p:cNvSpPr txBox="1"/>
          <p:nvPr/>
        </p:nvSpPr>
        <p:spPr>
          <a:xfrm>
            <a:off x="381000" y="1295400"/>
            <a:ext cx="4724400" cy="3718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  <a:latin typeface="Segoe UI" panose="020B0502040204020203" pitchFamily="34" charset="0"/>
              </a:rPr>
              <a:t>3. Constraint Satisfaction Problems (CSPs)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  <a:latin typeface="Segoe UI" panose="020B0502040204020203" pitchFamily="34" charset="0"/>
              </a:rPr>
              <a:t>Question:</a:t>
            </a:r>
            <a:endParaRPr lang="en-US" b="0" i="0" dirty="0">
              <a:effectLst/>
              <a:latin typeface="Segoe UI" panose="020B0502040204020203" pitchFamily="34" charset="0"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What values should the variables take?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Characteristics: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Defined by: </a:t>
            </a:r>
          </a:p>
          <a:p>
            <a:pPr marL="742950" lvl="1" indent="-28575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Variables</a:t>
            </a:r>
          </a:p>
          <a:p>
            <a:pPr marL="742950" lvl="1" indent="-28575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Domains</a:t>
            </a:r>
          </a:p>
          <a:p>
            <a:pPr marL="742950" lvl="1" indent="-28575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Constraints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Goal is to find an assignment satisfying all constraints.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Path is irrelevant.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59C307-2A38-1F0A-1024-F3598BBCAC05}"/>
              </a:ext>
            </a:extLst>
          </p:cNvPr>
          <p:cNvSpPr txBox="1"/>
          <p:nvPr/>
        </p:nvSpPr>
        <p:spPr>
          <a:xfrm>
            <a:off x="5257800" y="1295400"/>
            <a:ext cx="6705600" cy="5769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  <a:latin typeface="Segoe UI" panose="020B0502040204020203" pitchFamily="34" charset="0"/>
              </a:rPr>
              <a:t>Example: Different Colors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  <a:latin typeface="Segoe UI" panose="020B0502040204020203" pitchFamily="34" charset="0"/>
              </a:rPr>
              <a:t>Variables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Courier New" panose="02070309020205020404" pitchFamily="49" charset="0"/>
              </a:rPr>
              <a:t>X, Y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  <a:latin typeface="Segoe UI" panose="020B0502040204020203" pitchFamily="34" charset="0"/>
              </a:rPr>
              <a:t>Domains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Courier New" panose="02070309020205020404" pitchFamily="49" charset="0"/>
              </a:rPr>
              <a:t>X ∈ {Red, Blue}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Courier New" panose="02070309020205020404" pitchFamily="49" charset="0"/>
              </a:rPr>
              <a:t>Y ∈ {Red, Blue}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  <a:latin typeface="Segoe UI" panose="020B0502040204020203" pitchFamily="34" charset="0"/>
              </a:rPr>
              <a:t>Constraint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Courier New" panose="02070309020205020404" pitchFamily="49" charset="0"/>
              </a:rPr>
              <a:t>X ≠ Y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  <a:latin typeface="Segoe UI" panose="020B0502040204020203" pitchFamily="34" charset="0"/>
              </a:rPr>
              <a:t>Possible Assignments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Courier New" panose="02070309020205020404" pitchFamily="49" charset="0"/>
              </a:rPr>
              <a:t>X = Red,  Y = Red   ✗ Violates constraint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Courier New" panose="02070309020205020404" pitchFamily="49" charset="0"/>
              </a:rPr>
              <a:t>X = Red,  Y = Blue  ✓ Solution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Courier New" panose="02070309020205020404" pitchFamily="49" charset="0"/>
              </a:rPr>
              <a:t>X = Blue, Y = Red   ✓ Solution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Courier New" panose="02070309020205020404" pitchFamily="49" charset="0"/>
              </a:rPr>
              <a:t>X = Blue, Y = Blue  ✗ Violates constraint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1" i="0" dirty="0">
                <a:effectLst/>
                <a:latin typeface="Segoe UI" panose="020B0502040204020203" pitchFamily="34" charset="0"/>
              </a:rPr>
              <a:t>CSP Components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sz="1600" b="1" i="0" dirty="0">
                <a:effectLst/>
                <a:latin typeface="Segoe UI" panose="020B0502040204020203" pitchFamily="34" charset="0"/>
              </a:rPr>
              <a:t>Variables:</a:t>
            </a:r>
            <a:r>
              <a:rPr lang="en-US" sz="1600" b="0" i="0" dirty="0">
                <a:effectLst/>
                <a:latin typeface="Segoe UI" panose="020B0502040204020203" pitchFamily="34" charset="0"/>
              </a:rPr>
              <a:t> X, Y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sz="1600" b="1" i="0" dirty="0">
                <a:effectLst/>
                <a:latin typeface="Segoe UI" panose="020B0502040204020203" pitchFamily="34" charset="0"/>
              </a:rPr>
              <a:t>Domains:</a:t>
            </a:r>
            <a:r>
              <a:rPr lang="en-US" sz="1600" b="0" i="0" dirty="0">
                <a:effectLst/>
                <a:latin typeface="Segoe UI" panose="020B0502040204020203" pitchFamily="34" charset="0"/>
              </a:rPr>
              <a:t> {Red, Blue}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sz="1600" b="1" i="0" dirty="0">
                <a:effectLst/>
                <a:latin typeface="Segoe UI" panose="020B0502040204020203" pitchFamily="34" charset="0"/>
              </a:rPr>
              <a:t>Constraint:</a:t>
            </a:r>
            <a:r>
              <a:rPr lang="en-US" sz="1600" b="0" i="0" dirty="0">
                <a:effectLst/>
                <a:latin typeface="Segoe UI" panose="020B0502040204020203" pitchFamily="34" charset="0"/>
              </a:rPr>
              <a:t> X ≠ Y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sz="1600" b="1" i="0" dirty="0">
                <a:effectLst/>
                <a:latin typeface="Segoe UI" panose="020B0502040204020203" pitchFamily="34" charset="0"/>
              </a:rPr>
              <a:t>Solutions:</a:t>
            </a:r>
            <a:r>
              <a:rPr lang="en-US" sz="1600" b="0" i="0" dirty="0">
                <a:effectLst/>
                <a:latin typeface="Segoe UI" panose="020B0502040204020203" pitchFamily="34" charset="0"/>
              </a:rPr>
              <a:t> (Red, Blue) and (Blue, Red)</a:t>
            </a:r>
          </a:p>
        </p:txBody>
      </p:sp>
    </p:spTree>
    <p:extLst>
      <p:ext uri="{BB962C8B-B14F-4D97-AF65-F5344CB8AC3E}">
        <p14:creationId xmlns:p14="http://schemas.microsoft.com/office/powerpoint/2010/main" val="3457882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E5164-2A3D-EC88-918B-A008C1ED6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Classical Search/Planning vs. Local Search (Iterative Improvement) vs. CSPs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8FFFCC4-FF3B-CE0D-E25D-4DD5195CF0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499893"/>
              </p:ext>
            </p:extLst>
          </p:nvPr>
        </p:nvGraphicFramePr>
        <p:xfrm>
          <a:off x="152400" y="1134533"/>
          <a:ext cx="11887200" cy="5446406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1959065087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38037854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77208684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31678278"/>
                    </a:ext>
                  </a:extLst>
                </a:gridCol>
              </a:tblGrid>
              <a:tr h="4136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/>
                        <a:t>Aspect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Classical Search / Planning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Local Search (Iterative Improvement)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</a:rPr>
                        <a:t>CSPs (Constraint Satisfaction Problems)</a:t>
                      </a:r>
                    </a:p>
                  </a:txBody>
                  <a:tcPr marL="56411" marR="56411" marT="28206" marB="28206" anchor="ctr"/>
                </a:tc>
                <a:extLst>
                  <a:ext uri="{0D108BD9-81ED-4DB2-BD59-A6C34878D82A}">
                    <a16:rowId xmlns:a16="http://schemas.microsoft.com/office/drawing/2014/main" val="1689229713"/>
                  </a:ext>
                </a:extLst>
              </a:tr>
              <a:tr h="4136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Main Goal</a:t>
                      </a:r>
                      <a:endParaRPr lang="en-US" sz="1600"/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Find a sequence of actions leading to a goal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Find a good or optimal state/configuration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Find an assignment that satisfies constraints</a:t>
                      </a:r>
                    </a:p>
                  </a:txBody>
                  <a:tcPr marL="56411" marR="56411" marT="28206" marB="28206" anchor="ctr"/>
                </a:tc>
                <a:extLst>
                  <a:ext uri="{0D108BD9-81ED-4DB2-BD59-A6C34878D82A}">
                    <a16:rowId xmlns:a16="http://schemas.microsoft.com/office/drawing/2014/main" val="2512391547"/>
                  </a:ext>
                </a:extLst>
              </a:tr>
              <a:tr h="4136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Output</a:t>
                      </a:r>
                      <a:endParaRPr lang="en-US" sz="1600"/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highlight>
                            <a:srgbClr val="FFFF00"/>
                          </a:highlight>
                        </a:rPr>
                        <a:t>A path (action sequence)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highlight>
                            <a:srgbClr val="FFFF00"/>
                          </a:highlight>
                        </a:rPr>
                        <a:t>A final state/solution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highlight>
                            <a:srgbClr val="FFFF00"/>
                          </a:highlight>
                        </a:rPr>
                        <a:t>A variable assignment</a:t>
                      </a:r>
                    </a:p>
                  </a:txBody>
                  <a:tcPr marL="56411" marR="56411" marT="28206" marB="28206" anchor="ctr"/>
                </a:tc>
                <a:extLst>
                  <a:ext uri="{0D108BD9-81ED-4DB2-BD59-A6C34878D82A}">
                    <a16:rowId xmlns:a16="http://schemas.microsoft.com/office/drawing/2014/main" val="2538726596"/>
                  </a:ext>
                </a:extLst>
              </a:tr>
              <a:tr h="2350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Path Important?</a:t>
                      </a:r>
                      <a:endParaRPr lang="en-US" sz="1600"/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✅ Yes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❌ Usually no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❌ No</a:t>
                      </a:r>
                    </a:p>
                  </a:txBody>
                  <a:tcPr marL="56411" marR="56411" marT="28206" marB="28206" anchor="ctr"/>
                </a:tc>
                <a:extLst>
                  <a:ext uri="{0D108BD9-81ED-4DB2-BD59-A6C34878D82A}">
                    <a16:rowId xmlns:a16="http://schemas.microsoft.com/office/drawing/2014/main" val="3693067866"/>
                  </a:ext>
                </a:extLst>
              </a:tr>
              <a:tr h="4136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State Representation</a:t>
                      </a:r>
                      <a:endParaRPr lang="en-US" sz="1600"/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States connected by actions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Complete candidate solutions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Variables, domains, constraints</a:t>
                      </a:r>
                    </a:p>
                  </a:txBody>
                  <a:tcPr marL="56411" marR="56411" marT="28206" marB="28206" anchor="ctr"/>
                </a:tc>
                <a:extLst>
                  <a:ext uri="{0D108BD9-81ED-4DB2-BD59-A6C34878D82A}">
                    <a16:rowId xmlns:a16="http://schemas.microsoft.com/office/drawing/2014/main" val="3309290266"/>
                  </a:ext>
                </a:extLst>
              </a:tr>
              <a:tr h="4136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Search Strategy</a:t>
                      </a:r>
                      <a:endParaRPr lang="en-US" sz="1600"/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Systematically explores a search tree/graph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Moves from one state to neighboring states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Assign values while enforcing constraints</a:t>
                      </a:r>
                    </a:p>
                  </a:txBody>
                  <a:tcPr marL="56411" marR="56411" marT="28206" marB="28206" anchor="ctr"/>
                </a:tc>
                <a:extLst>
                  <a:ext uri="{0D108BD9-81ED-4DB2-BD59-A6C34878D82A}">
                    <a16:rowId xmlns:a16="http://schemas.microsoft.com/office/drawing/2014/main" val="2120660258"/>
                  </a:ext>
                </a:extLst>
              </a:tr>
              <a:tr h="592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Memory Usage</a:t>
                      </a:r>
                      <a:endParaRPr lang="en-US" sz="1600"/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Often high (stores frontier/explored states)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Very low (stores current state only)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Moderate, depends on backtracking and propagation</a:t>
                      </a:r>
                    </a:p>
                  </a:txBody>
                  <a:tcPr marL="56411" marR="56411" marT="28206" marB="28206" anchor="ctr"/>
                </a:tc>
                <a:extLst>
                  <a:ext uri="{0D108BD9-81ED-4DB2-BD59-A6C34878D82A}">
                    <a16:rowId xmlns:a16="http://schemas.microsoft.com/office/drawing/2014/main" val="1387119205"/>
                  </a:ext>
                </a:extLst>
              </a:tr>
              <a:tr h="4136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Suitable For</a:t>
                      </a:r>
                      <a:endParaRPr lang="en-US" sz="1600"/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highlight>
                            <a:srgbClr val="FFFF00"/>
                          </a:highlight>
                        </a:rPr>
                        <a:t>Navigation, planning, game search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highlight>
                            <a:srgbClr val="FFFF00"/>
                          </a:highlight>
                        </a:rPr>
                        <a:t>Large optimization problems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highlight>
                            <a:srgbClr val="FFFF00"/>
                          </a:highlight>
                        </a:rPr>
                        <a:t>Scheduling, coloring, assignment problems</a:t>
                      </a:r>
                    </a:p>
                  </a:txBody>
                  <a:tcPr marL="56411" marR="56411" marT="28206" marB="28206" anchor="ctr"/>
                </a:tc>
                <a:extLst>
                  <a:ext uri="{0D108BD9-81ED-4DB2-BD59-A6C34878D82A}">
                    <a16:rowId xmlns:a16="http://schemas.microsoft.com/office/drawing/2014/main" val="3454419072"/>
                  </a:ext>
                </a:extLst>
              </a:tr>
              <a:tr h="4136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Evaluation</a:t>
                      </a:r>
                      <a:endParaRPr lang="en-US" sz="1600"/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Goal test and path cost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Objective/fitness function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Constraint satisfaction</a:t>
                      </a:r>
                    </a:p>
                  </a:txBody>
                  <a:tcPr marL="56411" marR="56411" marT="28206" marB="28206" anchor="ctr"/>
                </a:tc>
                <a:extLst>
                  <a:ext uri="{0D108BD9-81ED-4DB2-BD59-A6C34878D82A}">
                    <a16:rowId xmlns:a16="http://schemas.microsoft.com/office/drawing/2014/main" val="3002914207"/>
                  </a:ext>
                </a:extLst>
              </a:tr>
              <a:tr h="4136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Can Handle Huge Spaces?</a:t>
                      </a:r>
                      <a:endParaRPr lang="en-US" sz="1600"/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Limited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✅ Yes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Often yes, using specialized techniques</a:t>
                      </a:r>
                    </a:p>
                  </a:txBody>
                  <a:tcPr marL="56411" marR="56411" marT="28206" marB="28206" anchor="ctr"/>
                </a:tc>
                <a:extLst>
                  <a:ext uri="{0D108BD9-81ED-4DB2-BD59-A6C34878D82A}">
                    <a16:rowId xmlns:a16="http://schemas.microsoft.com/office/drawing/2014/main" val="535635264"/>
                  </a:ext>
                </a:extLst>
              </a:tr>
              <a:tr h="592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Typical Algorithms</a:t>
                      </a:r>
                      <a:endParaRPr lang="en-US" sz="1600"/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highlight>
                            <a:srgbClr val="FFFF00"/>
                          </a:highlight>
                        </a:rPr>
                        <a:t>BFS, DFS, Uniform Cost, A*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highlight>
                            <a:srgbClr val="FFFF00"/>
                          </a:highlight>
                        </a:rPr>
                        <a:t>Hill Climbing, Simulated Annealing, Genetic Algorithms</a:t>
                      </a:r>
                    </a:p>
                  </a:txBody>
                  <a:tcPr marL="56411" marR="56411" marT="28206" marB="28206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highlight>
                            <a:srgbClr val="FFFF00"/>
                          </a:highlight>
                        </a:rPr>
                        <a:t>Backtracking, Forward Checking, AC-3, Min-Conflicts</a:t>
                      </a:r>
                    </a:p>
                  </a:txBody>
                  <a:tcPr marL="56411" marR="56411" marT="28206" marB="28206" anchor="ctr"/>
                </a:tc>
                <a:extLst>
                  <a:ext uri="{0D108BD9-81ED-4DB2-BD59-A6C34878D82A}">
                    <a16:rowId xmlns:a16="http://schemas.microsoft.com/office/drawing/2014/main" val="3157249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1150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F20C9-E23C-4458-B3FF-55AF266C9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Constraint Satisfaction Problems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0C074-C1FA-427C-8AD7-48F369661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104139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Constraint satisfaction problems (CSPs) are mathematical questions defined as a set of objects whose state must </a:t>
            </a:r>
            <a:r>
              <a:rPr lang="en-US" dirty="0">
                <a:solidFill>
                  <a:srgbClr val="FF0000"/>
                </a:solidFill>
              </a:rPr>
              <a:t>satisfy</a:t>
            </a:r>
            <a:r>
              <a:rPr lang="en-US" dirty="0"/>
              <a:t> a number of constraints or limitations.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1BA719-AC7F-48F8-A4E8-7D569E03F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590800"/>
            <a:ext cx="10896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9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5181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69850">
              <a:lnSpc>
                <a:spcPts val="2440"/>
              </a:lnSpc>
            </a:pPr>
            <a:r>
              <a:rPr lang="en-MY" spc="18" dirty="0"/>
              <a:t>Defining Constraint Satisfaction Problems</a:t>
            </a:r>
            <a:endParaRPr spc="163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4114800" y="6434030"/>
            <a:ext cx="2895600" cy="476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 fontAlgn="auto">
              <a:lnSpc>
                <a:spcPts val="781"/>
              </a:lnSpc>
              <a:spcBef>
                <a:spcPts val="0"/>
              </a:spcBef>
              <a:spcAft>
                <a:spcPts val="0"/>
              </a:spcAft>
            </a:pPr>
            <a:r>
              <a:rPr spc="13" dirty="0">
                <a:solidFill>
                  <a:prstClr val="black"/>
                </a:solidFill>
              </a:rPr>
              <a:t>Chapter</a:t>
            </a:r>
            <a:r>
              <a:rPr spc="18" dirty="0">
                <a:solidFill>
                  <a:prstClr val="black"/>
                </a:solidFill>
              </a:rPr>
              <a:t> 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9525000" y="6299573"/>
            <a:ext cx="2133600" cy="476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19" defTabSz="806867" fontAlgn="auto">
              <a:lnSpc>
                <a:spcPts val="781"/>
              </a:lnSpc>
              <a:spcBef>
                <a:spcPts val="0"/>
              </a:spcBef>
              <a:spcAft>
                <a:spcPts val="0"/>
              </a:spcAft>
            </a:pPr>
            <a:fld id="{81D60167-4931-47E6-BA6A-407CBD079E47}" type="slidenum">
              <a:rPr spc="18" dirty="0">
                <a:solidFill>
                  <a:prstClr val="black"/>
                </a:solidFill>
              </a:rPr>
              <a:pPr marL="33619" defTabSz="806867" fontAlgn="auto">
                <a:lnSpc>
                  <a:spcPts val="781"/>
                </a:lnSpc>
                <a:spcBef>
                  <a:spcPts val="0"/>
                </a:spcBef>
                <a:spcAft>
                  <a:spcPts val="0"/>
                </a:spcAft>
              </a:pPr>
              <a:t>11</a:t>
            </a:fld>
            <a:endParaRPr spc="18" dirty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7700" y="1302659"/>
            <a:ext cx="10896599" cy="4942566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78445" defTabSz="806867" fontAlgn="auto">
              <a:spcBef>
                <a:spcPts val="101"/>
              </a:spcBef>
              <a:spcAft>
                <a:spcPts val="0"/>
              </a:spcAft>
            </a:pP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A constraint satisfaction problem (</a:t>
            </a:r>
            <a:r>
              <a:rPr lang="en-US" sz="2400" b="1" spc="-35" dirty="0">
                <a:solidFill>
                  <a:prstClr val="black"/>
                </a:solidFill>
                <a:latin typeface="Calibri"/>
                <a:cs typeface="Calibri"/>
              </a:rPr>
              <a:t>CSP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) consists of three components, </a:t>
            </a:r>
            <a:r>
              <a:rPr lang="en-US" sz="2400" i="1" spc="-35" dirty="0">
                <a:solidFill>
                  <a:prstClr val="black"/>
                </a:solidFill>
                <a:latin typeface="Calibri"/>
                <a:cs typeface="Calibri"/>
              </a:rPr>
              <a:t>X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, </a:t>
            </a:r>
            <a:r>
              <a:rPr lang="en-US" sz="2400" i="1" spc="-3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, and </a:t>
            </a:r>
            <a:r>
              <a:rPr lang="en-US" sz="2400" i="1" spc="-35" dirty="0">
                <a:solidFill>
                  <a:prstClr val="black"/>
                </a:solidFill>
                <a:latin typeface="Calibri"/>
                <a:cs typeface="Calibri"/>
              </a:rPr>
              <a:t>C:</a:t>
            </a:r>
            <a:endParaRPr lang="en-US" sz="2400" spc="-3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330591" indent="-252146" defTabSz="806867" fontAlgn="auto">
              <a:spcBef>
                <a:spcPts val="10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i="1" spc="-35" dirty="0">
                <a:solidFill>
                  <a:prstClr val="black"/>
                </a:solidFill>
                <a:latin typeface="Calibri"/>
                <a:cs typeface="Calibri"/>
              </a:rPr>
              <a:t>X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 is a set of variables, {</a:t>
            </a:r>
            <a:r>
              <a:rPr lang="en-US" sz="2400" i="1" spc="-35" dirty="0">
                <a:solidFill>
                  <a:prstClr val="black"/>
                </a:solidFill>
                <a:latin typeface="Calibri"/>
                <a:cs typeface="Calibri"/>
              </a:rPr>
              <a:t>X</a:t>
            </a:r>
            <a:r>
              <a:rPr lang="en-US" sz="2400" spc="-35" baseline="-25000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 ….. </a:t>
            </a:r>
            <a:r>
              <a:rPr lang="en-US" sz="2400" i="1" spc="-35" dirty="0">
                <a:solidFill>
                  <a:prstClr val="black"/>
                </a:solidFill>
                <a:latin typeface="Calibri"/>
                <a:cs typeface="Calibri"/>
              </a:rPr>
              <a:t>X</a:t>
            </a:r>
            <a:r>
              <a:rPr lang="en-US" sz="2400" i="1" spc="-35" baseline="-25000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}.</a:t>
            </a:r>
          </a:p>
          <a:p>
            <a:pPr marL="330591" indent="-252146" defTabSz="806867" fontAlgn="auto">
              <a:spcBef>
                <a:spcPts val="10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i="1" spc="-3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 is a set of domains, {</a:t>
            </a:r>
            <a:r>
              <a:rPr lang="en-US" sz="2400" i="1" spc="-3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lang="en-US" sz="2400" spc="-35" baseline="-25000" dirty="0">
                <a:solidFill>
                  <a:prstClr val="black"/>
                </a:solidFill>
                <a:latin typeface="Calibri"/>
                <a:cs typeface="Calibri"/>
              </a:rPr>
              <a:t>1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, …. , </a:t>
            </a:r>
            <a:r>
              <a:rPr lang="en-US" sz="2400" i="1" spc="-35" dirty="0">
                <a:solidFill>
                  <a:prstClr val="black"/>
                </a:solidFill>
                <a:latin typeface="Calibri"/>
                <a:cs typeface="Calibri"/>
              </a:rPr>
              <a:t>D</a:t>
            </a:r>
            <a:r>
              <a:rPr lang="en-US" sz="2400" i="1" spc="-35" baseline="-25000" dirty="0">
                <a:solidFill>
                  <a:prstClr val="black"/>
                </a:solidFill>
                <a:latin typeface="Calibri"/>
                <a:cs typeface="Calibri"/>
              </a:rPr>
              <a:t>n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}, one for each variable</a:t>
            </a:r>
          </a:p>
          <a:p>
            <a:pPr marL="330591" indent="-252146" defTabSz="806867" fontAlgn="auto">
              <a:spcBef>
                <a:spcPts val="10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i="1" spc="-35" dirty="0">
                <a:solidFill>
                  <a:prstClr val="black"/>
                </a:solidFill>
                <a:latin typeface="Calibri"/>
                <a:cs typeface="Calibri"/>
              </a:rPr>
              <a:t>C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 is a set of constraints that specify allowable combination of values</a:t>
            </a:r>
          </a:p>
          <a:p>
            <a:pPr marL="330591" indent="-252146" defTabSz="806867" fontAlgn="auto">
              <a:spcBef>
                <a:spcPts val="10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spc="-35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78445" defTabSz="806867" fontAlgn="auto">
              <a:spcBef>
                <a:spcPts val="101"/>
              </a:spcBef>
              <a:spcAft>
                <a:spcPts val="0"/>
              </a:spcAft>
            </a:pPr>
            <a:r>
              <a:rPr lang="en-US" sz="2000" b="1" dirty="0">
                <a:solidFill>
                  <a:prstClr val="black"/>
                </a:solidFill>
                <a:latin typeface="NimbusRomNo9L-Regu"/>
                <a:cs typeface="+mn-cs"/>
              </a:rPr>
              <a:t>CSPs</a:t>
            </a:r>
            <a:r>
              <a:rPr lang="en-US" dirty="0">
                <a:solidFill>
                  <a:prstClr val="black"/>
                </a:solidFill>
                <a:latin typeface="NimbusRomNo9L-Regu"/>
                <a:cs typeface="+mn-cs"/>
              </a:rPr>
              <a:t> 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deal with assignments of values to variables. </a:t>
            </a:r>
          </a:p>
          <a:p>
            <a:pPr marL="421345" indent="-342900" defTabSz="806867" fontAlgn="auto">
              <a:spcBef>
                <a:spcPts val="10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A </a:t>
            </a:r>
            <a:r>
              <a:rPr lang="en-US" sz="2400" b="1" spc="-35" dirty="0">
                <a:solidFill>
                  <a:prstClr val="black"/>
                </a:solidFill>
                <a:latin typeface="Calibri"/>
                <a:cs typeface="Calibri"/>
              </a:rPr>
              <a:t>complete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 assignment is one in which every variable is </a:t>
            </a:r>
            <a:r>
              <a:rPr lang="en-US" sz="2400" b="1" spc="-35" dirty="0">
                <a:solidFill>
                  <a:prstClr val="black"/>
                </a:solidFill>
                <a:latin typeface="Calibri"/>
                <a:cs typeface="Calibri"/>
              </a:rPr>
              <a:t>assigned a value</a:t>
            </a:r>
            <a:r>
              <a:rPr lang="tr-TR" sz="2400" spc="-35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</a:p>
          <a:p>
            <a:pPr marL="421345" indent="-342900" defTabSz="806867" fontAlgn="auto">
              <a:spcBef>
                <a:spcPts val="10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A</a:t>
            </a:r>
            <a:r>
              <a:rPr lang="tr-TR" altLang="en-US" sz="2400" dirty="0">
                <a:latin typeface="Arial" panose="020B0604020202020204" pitchFamily="34" charset="0"/>
              </a:rPr>
              <a:t> </a:t>
            </a:r>
            <a:r>
              <a:rPr lang="en-US" sz="2400" b="1" noProof="0" dirty="0">
                <a:latin typeface="Arial" panose="020B0604020202020204" pitchFamily="34" charset="0"/>
              </a:rPr>
              <a:t>consistent</a:t>
            </a:r>
            <a:r>
              <a:rPr lang="en-US" altLang="en-US" sz="2400" dirty="0">
                <a:latin typeface="Arial" panose="020B0604020202020204" pitchFamily="34" charset="0"/>
              </a:rPr>
              <a:t> assignment (partial or complete)  </a:t>
            </a:r>
            <a:r>
              <a:rPr lang="en-US" altLang="en-US" sz="2400" b="1" dirty="0">
                <a:latin typeface="Arial" panose="020B0604020202020204" pitchFamily="34" charset="0"/>
              </a:rPr>
              <a:t>does not violate any constraints. </a:t>
            </a:r>
          </a:p>
          <a:p>
            <a:pPr marL="421345" indent="-342900" defTabSz="806867" fontAlgn="auto">
              <a:spcBef>
                <a:spcPts val="10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400" spc="-3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400" b="1" spc="-35" dirty="0">
                <a:solidFill>
                  <a:prstClr val="black"/>
                </a:solidFill>
                <a:latin typeface="Calibri"/>
                <a:cs typeface="Calibri"/>
              </a:rPr>
              <a:t>solution</a:t>
            </a:r>
            <a:r>
              <a:rPr lang="tr-TR" sz="2400" b="1" spc="-35" dirty="0">
                <a:solidFill>
                  <a:prstClr val="black"/>
                </a:solidFill>
                <a:latin typeface="Calibri"/>
                <a:cs typeface="Calibri"/>
              </a:rPr>
              <a:t> (</a:t>
            </a:r>
            <a:r>
              <a:rPr lang="en-US" sz="2400" spc="-35" noProof="0" dirty="0">
                <a:solidFill>
                  <a:prstClr val="black"/>
                </a:solidFill>
                <a:latin typeface="Calibri"/>
                <a:cs typeface="Calibri"/>
              </a:rPr>
              <a:t>also called </a:t>
            </a:r>
            <a:r>
              <a:rPr lang="en-US" sz="2400" b="1" spc="-35" noProof="0" dirty="0">
                <a:solidFill>
                  <a:prstClr val="black"/>
                </a:solidFill>
                <a:latin typeface="Calibri"/>
                <a:cs typeface="Calibri"/>
              </a:rPr>
              <a:t>model</a:t>
            </a:r>
            <a:r>
              <a:rPr lang="en-US" sz="2400" spc="-35" noProof="0" dirty="0">
                <a:solidFill>
                  <a:prstClr val="black"/>
                </a:solidFill>
                <a:latin typeface="Calibri"/>
                <a:cs typeface="Calibri"/>
              </a:rPr>
              <a:t> in CSP terminology</a:t>
            </a:r>
            <a:r>
              <a:rPr lang="tr-TR" sz="2400" b="1" spc="-35" dirty="0">
                <a:solidFill>
                  <a:prstClr val="black"/>
                </a:solidFill>
                <a:latin typeface="Calibri"/>
                <a:cs typeface="Calibri"/>
              </a:rPr>
              <a:t>)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 to a CSP is a consistent, complete assignment.</a:t>
            </a:r>
          </a:p>
          <a:p>
            <a:pPr marL="421345" indent="-342900" defTabSz="806867" fontAlgn="auto">
              <a:spcBef>
                <a:spcPts val="10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A </a:t>
            </a:r>
            <a:r>
              <a:rPr lang="en-US" sz="2400" b="1" spc="-35" dirty="0">
                <a:solidFill>
                  <a:prstClr val="black"/>
                </a:solidFill>
                <a:latin typeface="Calibri"/>
                <a:cs typeface="Calibri"/>
              </a:rPr>
              <a:t>partial assignment 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is one that leaves some variables unassigned.</a:t>
            </a:r>
          </a:p>
          <a:p>
            <a:pPr marL="421345" indent="-342900" defTabSz="806867" fontAlgn="auto">
              <a:spcBef>
                <a:spcPts val="10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tr-TR" sz="2400" spc="-35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lang="tr-TR" sz="2400" b="1" spc="-3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lang="en-US" sz="2400" b="1" spc="-35" dirty="0">
                <a:solidFill>
                  <a:prstClr val="black"/>
                </a:solidFill>
                <a:latin typeface="Calibri"/>
                <a:cs typeface="Calibri"/>
              </a:rPr>
              <a:t>Partial solution </a:t>
            </a: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is a partial assignment that is consistent</a:t>
            </a:r>
            <a:r>
              <a:rPr lang="tr-TR" sz="2400" spc="-35" dirty="0">
                <a:solidFill>
                  <a:prstClr val="black"/>
                </a:solidFill>
                <a:latin typeface="Calibri"/>
                <a:cs typeface="Calibri"/>
              </a:rPr>
              <a:t>.</a:t>
            </a:r>
            <a:endParaRPr lang="en-US" sz="2400" spc="-35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405667-47BA-405D-B806-B03B47F43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16" y="6415835"/>
            <a:ext cx="806824" cy="2437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B2613-3D0E-FC81-DC15-33DEEA0AC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Key Terms in CSPs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FC40D95-510C-7A19-5E93-D6BDF881A1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06400" y="1591760"/>
            <a:ext cx="111760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0"/>
              </a:spcBef>
              <a:buClr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Complete Assignment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hangingPunct="0">
              <a:spcBef>
                <a:spcPct val="0"/>
              </a:spcBef>
              <a:buClrTx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 variable in the problem has been assigned a value. </a:t>
            </a:r>
          </a:p>
          <a:p>
            <a:pPr lvl="1" eaLnBrk="0" hangingPunct="0">
              <a:spcBef>
                <a:spcPct val="0"/>
              </a:spcBef>
              <a:buClrTx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 this assignment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satisfies all constraints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it is considered a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solution</a:t>
            </a:r>
            <a:r>
              <a:rPr kumimoji="0" lang="tr-TR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(model)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the CSP. </a:t>
            </a:r>
          </a:p>
          <a:p>
            <a:pPr eaLnBrk="0" hangingPunct="0">
              <a:spcBef>
                <a:spcPct val="0"/>
              </a:spcBef>
              <a:buClr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Partial Assignment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hangingPunct="0">
              <a:spcBef>
                <a:spcPct val="0"/>
              </a:spcBef>
              <a:buClrTx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Only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some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variables have been assigned values. </a:t>
            </a:r>
          </a:p>
          <a:p>
            <a:pPr lvl="1" eaLnBrk="0" hangingPunct="0">
              <a:spcBef>
                <a:spcPct val="0"/>
              </a:spcBef>
              <a:buClrTx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Others remain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unassigned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eaLnBrk="0" hangingPunct="0">
              <a:spcBef>
                <a:spcPct val="0"/>
              </a:spcBef>
              <a:buClr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Consistent Assignment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hangingPunct="0">
              <a:spcBef>
                <a:spcPct val="0"/>
              </a:spcBef>
              <a:buClrTx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 assignment (partial or complete) that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 not violate any constraints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lvl="1" eaLnBrk="0" hangingPunct="0">
              <a:spcBef>
                <a:spcPct val="0"/>
              </a:spcBef>
              <a:buClrTx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 example, if two variables must be different, assigning them the same value would be inconsistent. </a:t>
            </a:r>
          </a:p>
          <a:p>
            <a:pPr eaLnBrk="0" hangingPunct="0">
              <a:spcBef>
                <a:spcPct val="0"/>
              </a:spcBef>
              <a:buClrTx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Partial Solution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hangingPunct="0">
              <a:spcBef>
                <a:spcPct val="0"/>
              </a:spcBef>
              <a:buClrTx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partial assignment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that is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consistent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lvl="1" eaLnBrk="0" hangingPunct="0">
              <a:spcBef>
                <a:spcPct val="0"/>
              </a:spcBef>
              <a:buClrTx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 may not be a full solution yet, but it's on the right path.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064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06928-A767-360A-AAC1-43A496945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5400"/>
            <a:ext cx="12192000" cy="787400"/>
          </a:xfrm>
        </p:spPr>
        <p:txBody>
          <a:bodyPr/>
          <a:lstStyle/>
          <a:p>
            <a:r>
              <a:rPr lang="en-US" dirty="0"/>
              <a:t>Example CSP: Class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76B00-E726-E930-43FF-3CAC409D5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43000"/>
            <a:ext cx="5791200" cy="5715000"/>
          </a:xfrm>
        </p:spPr>
        <p:txBody>
          <a:bodyPr>
            <a:normAutofit/>
          </a:bodyPr>
          <a:lstStyle/>
          <a:p>
            <a:r>
              <a:rPr lang="en-US" sz="2000" b="1" dirty="0"/>
              <a:t>Problem</a:t>
            </a:r>
            <a:r>
              <a:rPr lang="en-US" sz="2000" dirty="0"/>
              <a:t>: Assign time slots to three university classes (Math, Physics, Chemistry) such that:</a:t>
            </a:r>
          </a:p>
          <a:p>
            <a:pPr lvl="1"/>
            <a:r>
              <a:rPr lang="en-US" sz="1800" dirty="0"/>
              <a:t>No two classes are scheduled at the same time.</a:t>
            </a:r>
          </a:p>
          <a:p>
            <a:pPr lvl="1"/>
            <a:r>
              <a:rPr lang="en-US" sz="1800" dirty="0"/>
              <a:t>The Physics professor is only available in the morning.</a:t>
            </a:r>
          </a:p>
          <a:p>
            <a:pPr lvl="1"/>
            <a:r>
              <a:rPr lang="en-US" sz="1800" dirty="0"/>
              <a:t>Chemistry must be scheduled after Math.</a:t>
            </a:r>
          </a:p>
          <a:p>
            <a:r>
              <a:rPr lang="en-US" sz="2000" b="1" dirty="0"/>
              <a:t>Variables:</a:t>
            </a:r>
          </a:p>
          <a:p>
            <a:pPr lvl="1"/>
            <a:r>
              <a:rPr lang="en-US" sz="1800" b="1" dirty="0"/>
              <a:t>Math</a:t>
            </a:r>
            <a:endParaRPr lang="en-US" sz="1800" dirty="0"/>
          </a:p>
          <a:p>
            <a:pPr lvl="1"/>
            <a:r>
              <a:rPr lang="en-US" sz="1800" b="1" dirty="0"/>
              <a:t>Physics</a:t>
            </a:r>
            <a:endParaRPr lang="en-US" sz="1800" dirty="0"/>
          </a:p>
          <a:p>
            <a:pPr lvl="1"/>
            <a:r>
              <a:rPr lang="en-US" sz="1800" b="1" dirty="0"/>
              <a:t>Chemistry</a:t>
            </a:r>
            <a:endParaRPr lang="en-US" sz="1800" dirty="0"/>
          </a:p>
          <a:p>
            <a:r>
              <a:rPr lang="en-US" sz="2000" b="1" dirty="0"/>
              <a:t>Domains:</a:t>
            </a:r>
          </a:p>
          <a:p>
            <a:pPr lvl="1"/>
            <a:r>
              <a:rPr lang="en-US" sz="1800" dirty="0"/>
              <a:t>{Morning, Afternoon, Evening}</a:t>
            </a:r>
          </a:p>
          <a:p>
            <a:r>
              <a:rPr lang="en-US" sz="2000" b="1" dirty="0"/>
              <a:t>Constraints:</a:t>
            </a:r>
          </a:p>
          <a:p>
            <a:pPr lvl="1"/>
            <a:r>
              <a:rPr lang="en-US" sz="1800" dirty="0"/>
              <a:t>All classes must be at </a:t>
            </a:r>
            <a:r>
              <a:rPr lang="en-US" sz="1800" b="1" dirty="0"/>
              <a:t>different times</a:t>
            </a:r>
            <a:r>
              <a:rPr lang="en-US" sz="1800" dirty="0"/>
              <a:t>.</a:t>
            </a:r>
          </a:p>
          <a:p>
            <a:pPr lvl="1"/>
            <a:r>
              <a:rPr lang="en-US" sz="1800" dirty="0"/>
              <a:t>Physics must be in the </a:t>
            </a:r>
            <a:r>
              <a:rPr lang="en-US" sz="1800" b="1" dirty="0"/>
              <a:t>Morning</a:t>
            </a:r>
            <a:r>
              <a:rPr lang="en-US" sz="1800" dirty="0"/>
              <a:t>.</a:t>
            </a:r>
          </a:p>
          <a:p>
            <a:pPr lvl="1"/>
            <a:r>
              <a:rPr lang="en-US" sz="1800" dirty="0"/>
              <a:t>Chemistry must be </a:t>
            </a:r>
            <a:r>
              <a:rPr lang="en-US" sz="1800" b="1" dirty="0"/>
              <a:t>after</a:t>
            </a:r>
            <a:r>
              <a:rPr lang="en-US" sz="1800" dirty="0"/>
              <a:t> Math (e.g., if Math is Morning, Chemistry can be Afternoon or Evening).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4B3E67-B1FE-491D-EAA2-024AB25D158F}"/>
              </a:ext>
            </a:extLst>
          </p:cNvPr>
          <p:cNvSpPr txBox="1"/>
          <p:nvPr/>
        </p:nvSpPr>
        <p:spPr>
          <a:xfrm>
            <a:off x="5816600" y="1174044"/>
            <a:ext cx="6118578" cy="5780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Partial Assignment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: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Assign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  <a:t>Physics = Morning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 Math and Chemistry are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  <a:t>still unassigned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</a:t>
            </a: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Partial Solution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: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Physics =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  <a:t>Morning is consistent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with the constraints so far.</a:t>
            </a: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Complete Assignment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: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  <a:t>Math = Afternoon, </a:t>
            </a:r>
            <a:br>
              <a:rPr kumimoji="0" lang="tr-TR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tr-TR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  <a:t>         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  <a:t>Physics = Morning, </a:t>
            </a:r>
            <a:br>
              <a:rPr kumimoji="0" lang="tr-TR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tr-TR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  <a:t>         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  <a:t>Chemistry = Evening.</a:t>
            </a:r>
          </a:p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Solution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: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	If this assignment satisfies all constraints </a:t>
            </a:r>
            <a:r>
              <a:rPr kumimoji="0" lang="tr-TR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Tx/>
              <a:tabLst/>
              <a:defRPr/>
            </a:pPr>
            <a:r>
              <a:rPr kumimoji="0" lang="tr-TR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           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  <a:t>no overlaps, </a:t>
            </a:r>
            <a:endParaRPr kumimoji="0" lang="tr-TR" sz="20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highlight>
                <a:srgbClr val="FFFF00"/>
              </a:highlight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Tx/>
              <a:tabLst/>
              <a:defRPr/>
            </a:pPr>
            <a:r>
              <a:rPr lang="tr-TR" sz="2000" kern="0" dirty="0">
                <a:solidFill>
                  <a:srgbClr val="333399"/>
                </a:solidFill>
                <a:highlight>
                  <a:srgbClr val="FFFF00"/>
                </a:highlight>
                <a:latin typeface="Calibri" pitchFamily="34" charset="0"/>
                <a:cs typeface="+mn-cs"/>
              </a:rPr>
              <a:t>               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  <a:t>Chemistry after Math, </a:t>
            </a:r>
            <a:endParaRPr kumimoji="0" lang="tr-TR" sz="20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highlight>
                <a:srgbClr val="FFFF00"/>
              </a:highlight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Tx/>
              <a:tabLst/>
              <a:defRPr/>
            </a:pPr>
            <a:r>
              <a:rPr lang="tr-TR" sz="2000" kern="0" dirty="0">
                <a:solidFill>
                  <a:srgbClr val="333399"/>
                </a:solidFill>
                <a:highlight>
                  <a:srgbClr val="FFFF00"/>
                </a:highlight>
                <a:latin typeface="Calibri" pitchFamily="34" charset="0"/>
                <a:cs typeface="+mn-cs"/>
              </a:rPr>
              <a:t>               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highlight>
                  <a:srgbClr val="FFFF00"/>
                </a:highlight>
                <a:uLnTx/>
                <a:uFillTx/>
                <a:latin typeface="Calibri" pitchFamily="34" charset="0"/>
                <a:ea typeface="+mn-ea"/>
                <a:cs typeface="+mn-cs"/>
              </a:rPr>
              <a:t>Physics in morning), </a:t>
            </a:r>
            <a:endParaRPr kumimoji="0" lang="tr-TR" sz="2000" b="0" i="0" u="none" strike="noStrike" kern="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highlight>
                <a:srgbClr val="FFFF00"/>
              </a:highlight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99"/>
              </a:buClr>
              <a:buSzTx/>
              <a:tabLst/>
              <a:defRPr/>
            </a:pPr>
            <a:r>
              <a:rPr lang="tr-TR" sz="2000" kern="0" dirty="0">
                <a:solidFill>
                  <a:srgbClr val="333399"/>
                </a:solidFill>
                <a:latin typeface="Calibri" pitchFamily="34" charset="0"/>
                <a:cs typeface="+mn-cs"/>
              </a:rPr>
              <a:t>               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it’s a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valid solution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</a:t>
            </a:r>
          </a:p>
          <a:p>
            <a:pPr marL="457176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507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51816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69850">
              <a:lnSpc>
                <a:spcPts val="2440"/>
              </a:lnSpc>
            </a:pPr>
            <a:r>
              <a:rPr spc="18" dirty="0"/>
              <a:t>Constraint</a:t>
            </a:r>
            <a:r>
              <a:rPr spc="137" dirty="0"/>
              <a:t> </a:t>
            </a:r>
            <a:r>
              <a:rPr spc="-9" dirty="0"/>
              <a:t>satisfaction</a:t>
            </a:r>
            <a:r>
              <a:rPr spc="168" dirty="0"/>
              <a:t> </a:t>
            </a:r>
            <a:r>
              <a:rPr spc="13" dirty="0"/>
              <a:t>problems</a:t>
            </a:r>
            <a:r>
              <a:rPr spc="106" dirty="0"/>
              <a:t> </a:t>
            </a:r>
            <a:r>
              <a:rPr spc="163" dirty="0"/>
              <a:t>(CSPs)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 fontAlgn="auto">
              <a:lnSpc>
                <a:spcPts val="781"/>
              </a:lnSpc>
              <a:spcBef>
                <a:spcPts val="0"/>
              </a:spcBef>
              <a:spcAft>
                <a:spcPts val="0"/>
              </a:spcAft>
            </a:pPr>
            <a:r>
              <a:rPr spc="13" dirty="0">
                <a:solidFill>
                  <a:prstClr val="black"/>
                </a:solidFill>
              </a:rPr>
              <a:t>Chapter</a:t>
            </a:r>
            <a:r>
              <a:rPr spc="18" dirty="0">
                <a:solidFill>
                  <a:prstClr val="black"/>
                </a:solidFill>
              </a:rPr>
              <a:t> 5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619" defTabSz="806867" fontAlgn="auto">
              <a:lnSpc>
                <a:spcPts val="781"/>
              </a:lnSpc>
              <a:spcBef>
                <a:spcPts val="0"/>
              </a:spcBef>
              <a:spcAft>
                <a:spcPts val="0"/>
              </a:spcAft>
            </a:pPr>
            <a:fld id="{81D60167-4931-47E6-BA6A-407CBD079E47}" type="slidenum">
              <a:rPr spc="18" dirty="0">
                <a:solidFill>
                  <a:prstClr val="black"/>
                </a:solidFill>
              </a:rPr>
              <a:pPr marL="33619" defTabSz="806867" fontAlgn="auto">
                <a:lnSpc>
                  <a:spcPts val="781"/>
                </a:lnSpc>
                <a:spcBef>
                  <a:spcPts val="0"/>
                </a:spcBef>
                <a:spcAft>
                  <a:spcPts val="0"/>
                </a:spcAft>
              </a:pPr>
              <a:t>14</a:t>
            </a:fld>
            <a:endParaRPr spc="18" dirty="0">
              <a:solidFill>
                <a:prstClr val="black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0" y="1450461"/>
            <a:ext cx="8229600" cy="4791821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421345" indent="-342900" defTabSz="806867" fontAlgn="auto">
              <a:spcBef>
                <a:spcPts val="101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2400" spc="-35" dirty="0">
                <a:solidFill>
                  <a:srgbClr val="FF0000"/>
                </a:solidFill>
                <a:latin typeface="Calibri"/>
                <a:cs typeface="Calibri"/>
              </a:rPr>
              <a:t>Standard</a:t>
            </a:r>
            <a:r>
              <a:rPr sz="2400" spc="1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71" dirty="0">
                <a:solidFill>
                  <a:srgbClr val="FF0000"/>
                </a:solidFill>
                <a:latin typeface="Calibri"/>
                <a:cs typeface="Calibri"/>
              </a:rPr>
              <a:t>search</a:t>
            </a:r>
            <a:r>
              <a:rPr sz="2400" spc="15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79" dirty="0">
                <a:solidFill>
                  <a:srgbClr val="FF0000"/>
                </a:solidFill>
                <a:latin typeface="Calibri"/>
                <a:cs typeface="Calibri"/>
              </a:rPr>
              <a:t>problem</a:t>
            </a:r>
            <a:r>
              <a:rPr sz="2400" spc="-79" dirty="0">
                <a:solidFill>
                  <a:prstClr val="black"/>
                </a:solidFill>
                <a:latin typeface="Calibri"/>
                <a:cs typeface="Calibri"/>
              </a:rPr>
              <a:t>: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723938" marR="1302753" indent="-322747" defTabSz="806867" fontAlgn="auto">
              <a:lnSpc>
                <a:spcPts val="2206"/>
              </a:lnSpc>
              <a:spcBef>
                <a:spcPts val="66"/>
              </a:spcBef>
              <a:spcAft>
                <a:spcPts val="0"/>
              </a:spcAft>
            </a:pPr>
            <a:r>
              <a:rPr sz="2400" spc="-44" dirty="0">
                <a:solidFill>
                  <a:srgbClr val="004B00"/>
                </a:solidFill>
                <a:latin typeface="Calibri"/>
                <a:cs typeface="Calibri"/>
              </a:rPr>
              <a:t>state</a:t>
            </a:r>
            <a:r>
              <a:rPr sz="2400" spc="154" dirty="0">
                <a:solidFill>
                  <a:srgbClr val="004B00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prstClr val="black"/>
                </a:solidFill>
                <a:latin typeface="Calibri"/>
                <a:cs typeface="Calibri"/>
              </a:rPr>
              <a:t>is</a:t>
            </a:r>
            <a:r>
              <a:rPr sz="2400" spc="15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9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16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" dirty="0">
                <a:solidFill>
                  <a:prstClr val="black"/>
                </a:solidFill>
                <a:latin typeface="Calibri"/>
                <a:cs typeface="Calibri"/>
              </a:rPr>
              <a:t>“black</a:t>
            </a:r>
            <a:r>
              <a:rPr sz="2400" spc="15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6" dirty="0">
                <a:solidFill>
                  <a:prstClr val="black"/>
                </a:solidFill>
                <a:latin typeface="Calibri"/>
                <a:cs typeface="Calibri"/>
              </a:rPr>
              <a:t>box”—any</a:t>
            </a:r>
            <a:r>
              <a:rPr sz="2400" spc="176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2" dirty="0">
                <a:solidFill>
                  <a:prstClr val="black"/>
                </a:solidFill>
                <a:latin typeface="Calibri"/>
                <a:cs typeface="Calibri"/>
              </a:rPr>
              <a:t>old</a:t>
            </a:r>
            <a:r>
              <a:rPr sz="2400" spc="16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0070C0"/>
                </a:solidFill>
                <a:latin typeface="Calibri"/>
                <a:cs typeface="Calibri"/>
              </a:rPr>
              <a:t>data</a:t>
            </a:r>
            <a:r>
              <a:rPr sz="2400" spc="163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spc="-44" dirty="0">
                <a:solidFill>
                  <a:srgbClr val="0070C0"/>
                </a:solidFill>
                <a:latin typeface="Calibri"/>
                <a:cs typeface="Calibri"/>
              </a:rPr>
              <a:t>structure </a:t>
            </a:r>
            <a:r>
              <a:rPr sz="2400" spc="-393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2400" spc="-31" dirty="0">
                <a:solidFill>
                  <a:prstClr val="black"/>
                </a:solidFill>
                <a:latin typeface="Calibri"/>
                <a:cs typeface="Calibri"/>
              </a:rPr>
              <a:t>that</a:t>
            </a:r>
            <a:r>
              <a:rPr sz="2400" spc="17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7" dirty="0">
                <a:solidFill>
                  <a:prstClr val="black"/>
                </a:solidFill>
                <a:latin typeface="Calibri"/>
                <a:cs typeface="Calibri"/>
              </a:rPr>
              <a:t>supports</a:t>
            </a:r>
            <a:r>
              <a:rPr sz="2400" spc="176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prstClr val="black"/>
                </a:solidFill>
                <a:latin typeface="Calibri"/>
                <a:cs typeface="Calibri"/>
              </a:rPr>
              <a:t>goal</a:t>
            </a:r>
            <a:r>
              <a:rPr sz="2400" spc="146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prstClr val="black"/>
                </a:solidFill>
                <a:latin typeface="Calibri"/>
                <a:cs typeface="Calibri"/>
              </a:rPr>
              <a:t>test,</a:t>
            </a:r>
            <a:r>
              <a:rPr sz="2400" spc="18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prstClr val="black"/>
                </a:solidFill>
                <a:latin typeface="Calibri"/>
                <a:cs typeface="Calibri"/>
              </a:rPr>
              <a:t>eval,</a:t>
            </a:r>
            <a:r>
              <a:rPr sz="2400" spc="16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6" dirty="0">
                <a:solidFill>
                  <a:prstClr val="black"/>
                </a:solidFill>
                <a:latin typeface="Calibri"/>
                <a:cs typeface="Calibri"/>
              </a:rPr>
              <a:t>successor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21345" indent="-342900" defTabSz="806867" fontAlgn="auto">
              <a:spcBef>
                <a:spcPts val="129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2400" spc="88" dirty="0">
                <a:solidFill>
                  <a:srgbClr val="FF0000"/>
                </a:solidFill>
                <a:latin typeface="Calibri"/>
                <a:cs typeface="Calibri"/>
              </a:rPr>
              <a:t>CSP</a:t>
            </a:r>
            <a:r>
              <a:rPr sz="2400" spc="88" dirty="0">
                <a:solidFill>
                  <a:prstClr val="black"/>
                </a:solidFill>
                <a:latin typeface="Calibri"/>
                <a:cs typeface="Calibri"/>
              </a:rPr>
              <a:t>: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01191" defTabSz="806867" fontAlgn="auto">
              <a:spcBef>
                <a:spcPts val="31"/>
              </a:spcBef>
              <a:spcAft>
                <a:spcPts val="0"/>
              </a:spcAft>
            </a:pPr>
            <a:r>
              <a:rPr sz="2400" spc="-44" dirty="0">
                <a:solidFill>
                  <a:srgbClr val="004B00"/>
                </a:solidFill>
                <a:latin typeface="Calibri"/>
                <a:cs typeface="Calibri"/>
              </a:rPr>
              <a:t>state</a:t>
            </a:r>
            <a:r>
              <a:rPr sz="2400" spc="159" dirty="0">
                <a:solidFill>
                  <a:srgbClr val="004B00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prstClr val="black"/>
                </a:solidFill>
                <a:latin typeface="Calibri"/>
                <a:cs typeface="Calibri"/>
              </a:rPr>
              <a:t>is</a:t>
            </a:r>
            <a:r>
              <a:rPr sz="2400" spc="15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79" dirty="0">
                <a:solidFill>
                  <a:prstClr val="black"/>
                </a:solidFill>
                <a:latin typeface="Calibri"/>
                <a:cs typeface="Calibri"/>
              </a:rPr>
              <a:t>defined</a:t>
            </a:r>
            <a:r>
              <a:rPr sz="2400" spc="176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75" dirty="0">
                <a:solidFill>
                  <a:prstClr val="black"/>
                </a:solidFill>
                <a:latin typeface="Calibri"/>
                <a:cs typeface="Calibri"/>
              </a:rPr>
              <a:t>by</a:t>
            </a:r>
            <a:r>
              <a:rPr sz="2400" spc="1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2" dirty="0">
                <a:solidFill>
                  <a:srgbClr val="00007E"/>
                </a:solidFill>
                <a:latin typeface="Calibri"/>
                <a:cs typeface="Calibri"/>
              </a:rPr>
              <a:t>variables</a:t>
            </a:r>
            <a:r>
              <a:rPr sz="2400" spc="163" dirty="0">
                <a:solidFill>
                  <a:srgbClr val="00007E"/>
                </a:solidFill>
                <a:latin typeface="Calibri"/>
                <a:cs typeface="Calibri"/>
              </a:rPr>
              <a:t> </a:t>
            </a:r>
            <a:r>
              <a:rPr sz="2400" i="1" spc="154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2400" i="1" spc="231" baseline="-11904" dirty="0">
                <a:solidFill>
                  <a:srgbClr val="990099"/>
                </a:solidFill>
                <a:latin typeface="Bookman Old Style"/>
                <a:cs typeface="Bookman Old Style"/>
              </a:rPr>
              <a:t>i</a:t>
            </a:r>
            <a:r>
              <a:rPr sz="2400" i="1" spc="364" baseline="-11904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2400" spc="-57" dirty="0">
                <a:solidFill>
                  <a:prstClr val="black"/>
                </a:solidFill>
                <a:latin typeface="Calibri"/>
                <a:cs typeface="Calibri"/>
              </a:rPr>
              <a:t>with</a:t>
            </a:r>
            <a:r>
              <a:rPr sz="2400" spc="17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6" dirty="0">
                <a:solidFill>
                  <a:srgbClr val="00007E"/>
                </a:solidFill>
                <a:latin typeface="Calibri"/>
                <a:cs typeface="Calibri"/>
              </a:rPr>
              <a:t>values</a:t>
            </a:r>
            <a:r>
              <a:rPr sz="2400" spc="185" dirty="0">
                <a:solidFill>
                  <a:srgbClr val="00007E"/>
                </a:solidFill>
                <a:latin typeface="Calibri"/>
                <a:cs typeface="Calibri"/>
              </a:rPr>
              <a:t> </a:t>
            </a:r>
            <a:r>
              <a:rPr sz="2400" spc="-75" dirty="0">
                <a:solidFill>
                  <a:prstClr val="black"/>
                </a:solidFill>
                <a:latin typeface="Calibri"/>
                <a:cs typeface="Calibri"/>
              </a:rPr>
              <a:t>from</a:t>
            </a:r>
            <a:r>
              <a:rPr sz="2400" spc="18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6" dirty="0">
                <a:solidFill>
                  <a:srgbClr val="00007E"/>
                </a:solidFill>
                <a:latin typeface="Calibri"/>
                <a:cs typeface="Calibri"/>
              </a:rPr>
              <a:t>domain</a:t>
            </a:r>
            <a:r>
              <a:rPr sz="2400" spc="176" dirty="0">
                <a:solidFill>
                  <a:srgbClr val="00007E"/>
                </a:solidFill>
                <a:latin typeface="Calibri"/>
                <a:cs typeface="Calibri"/>
              </a:rPr>
              <a:t> </a:t>
            </a:r>
            <a:r>
              <a:rPr sz="2400" i="1" spc="115" dirty="0">
                <a:solidFill>
                  <a:srgbClr val="990099"/>
                </a:solidFill>
                <a:latin typeface="Bookman Old Style"/>
                <a:cs typeface="Bookman Old Style"/>
              </a:rPr>
              <a:t>D</a:t>
            </a:r>
            <a:r>
              <a:rPr sz="2400" i="1" spc="172" baseline="-11904" dirty="0">
                <a:solidFill>
                  <a:srgbClr val="990099"/>
                </a:solidFill>
                <a:latin typeface="Bookman Old Style"/>
                <a:cs typeface="Bookman Old Style"/>
              </a:rPr>
              <a:t>i</a:t>
            </a:r>
            <a:endParaRPr sz="2400" baseline="-11904" dirty="0">
              <a:solidFill>
                <a:prstClr val="black"/>
              </a:solidFill>
              <a:latin typeface="Bookman Old Style"/>
              <a:cs typeface="Bookman Old Style"/>
            </a:endParaRPr>
          </a:p>
          <a:p>
            <a:pPr defTabSz="806867" fontAlgn="auto">
              <a:spcBef>
                <a:spcPts val="49"/>
              </a:spcBef>
              <a:spcAft>
                <a:spcPts val="0"/>
              </a:spcAft>
            </a:pPr>
            <a:endParaRPr sz="2400" dirty="0">
              <a:solidFill>
                <a:prstClr val="black"/>
              </a:solidFill>
              <a:latin typeface="Bookman Old Style"/>
              <a:cs typeface="Bookman Old Style"/>
            </a:endParaRPr>
          </a:p>
          <a:p>
            <a:pPr marL="401191" defTabSz="806867" fontAlgn="auto">
              <a:spcBef>
                <a:spcPts val="0"/>
              </a:spcBef>
              <a:spcAft>
                <a:spcPts val="0"/>
              </a:spcAft>
            </a:pPr>
            <a:r>
              <a:rPr sz="2400" spc="-40" dirty="0">
                <a:solidFill>
                  <a:srgbClr val="004B00"/>
                </a:solidFill>
                <a:latin typeface="Calibri"/>
                <a:cs typeface="Calibri"/>
              </a:rPr>
              <a:t>goal</a:t>
            </a:r>
            <a:r>
              <a:rPr sz="2400" spc="159" dirty="0">
                <a:solidFill>
                  <a:srgbClr val="004B00"/>
                </a:solidFill>
                <a:latin typeface="Calibri"/>
                <a:cs typeface="Calibri"/>
              </a:rPr>
              <a:t> </a:t>
            </a:r>
            <a:r>
              <a:rPr sz="2400" spc="-49" dirty="0">
                <a:solidFill>
                  <a:srgbClr val="004B00"/>
                </a:solidFill>
                <a:latin typeface="Calibri"/>
                <a:cs typeface="Calibri"/>
              </a:rPr>
              <a:t>test</a:t>
            </a:r>
            <a:r>
              <a:rPr sz="2400" spc="176" dirty="0">
                <a:solidFill>
                  <a:srgbClr val="004B00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prstClr val="black"/>
                </a:solidFill>
                <a:latin typeface="Calibri"/>
                <a:cs typeface="Calibri"/>
              </a:rPr>
              <a:t>is</a:t>
            </a:r>
            <a:r>
              <a:rPr sz="2400" spc="16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9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16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2" dirty="0">
                <a:solidFill>
                  <a:prstClr val="black"/>
                </a:solidFill>
                <a:latin typeface="Calibri"/>
                <a:cs typeface="Calibri"/>
              </a:rPr>
              <a:t>set</a:t>
            </a:r>
            <a:r>
              <a:rPr sz="2400" spc="15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6" dirty="0">
                <a:solidFill>
                  <a:prstClr val="black"/>
                </a:solidFill>
                <a:latin typeface="Calibri"/>
                <a:cs typeface="Calibri"/>
              </a:rPr>
              <a:t>of</a:t>
            </a:r>
            <a:r>
              <a:rPr sz="2400" spc="1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00007E"/>
                </a:solidFill>
                <a:latin typeface="Calibri"/>
                <a:cs typeface="Calibri"/>
              </a:rPr>
              <a:t>constraints</a:t>
            </a:r>
            <a:r>
              <a:rPr sz="2400" spc="150" dirty="0">
                <a:solidFill>
                  <a:srgbClr val="00007E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prstClr val="black"/>
                </a:solidFill>
                <a:latin typeface="Calibri"/>
                <a:cs typeface="Calibri"/>
              </a:rPr>
              <a:t>specifying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723938" defTabSz="806867" fontAlgn="auto">
              <a:spcBef>
                <a:spcPts val="22"/>
              </a:spcBef>
              <a:spcAft>
                <a:spcPts val="0"/>
              </a:spcAft>
            </a:pPr>
            <a:r>
              <a:rPr sz="2400" spc="-75" dirty="0">
                <a:solidFill>
                  <a:prstClr val="black"/>
                </a:solidFill>
                <a:latin typeface="Calibri"/>
                <a:cs typeface="Calibri"/>
              </a:rPr>
              <a:t>allowable</a:t>
            </a:r>
            <a:r>
              <a:rPr sz="2400" spc="15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3" dirty="0">
                <a:solidFill>
                  <a:prstClr val="black"/>
                </a:solidFill>
                <a:latin typeface="Calibri"/>
                <a:cs typeface="Calibri"/>
              </a:rPr>
              <a:t>combinations</a:t>
            </a:r>
            <a:r>
              <a:rPr sz="2400" spc="15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6" dirty="0">
                <a:solidFill>
                  <a:prstClr val="black"/>
                </a:solidFill>
                <a:latin typeface="Calibri"/>
                <a:cs typeface="Calibri"/>
              </a:rPr>
              <a:t>of</a:t>
            </a:r>
            <a:r>
              <a:rPr sz="2400" spc="16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6" dirty="0">
                <a:solidFill>
                  <a:prstClr val="black"/>
                </a:solidFill>
                <a:latin typeface="Calibri"/>
                <a:cs typeface="Calibri"/>
              </a:rPr>
              <a:t>values</a:t>
            </a:r>
            <a:r>
              <a:rPr sz="2400" spc="19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79" dirty="0">
                <a:solidFill>
                  <a:prstClr val="black"/>
                </a:solidFill>
                <a:latin typeface="Calibri"/>
                <a:cs typeface="Calibri"/>
              </a:rPr>
              <a:t>for</a:t>
            </a:r>
            <a:r>
              <a:rPr sz="2400" spc="1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2" dirty="0">
                <a:solidFill>
                  <a:prstClr val="black"/>
                </a:solidFill>
                <a:latin typeface="Calibri"/>
                <a:cs typeface="Calibri"/>
              </a:rPr>
              <a:t>subsets</a:t>
            </a:r>
            <a:r>
              <a:rPr sz="2400" spc="168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6" dirty="0">
                <a:solidFill>
                  <a:prstClr val="black"/>
                </a:solidFill>
                <a:latin typeface="Calibri"/>
                <a:cs typeface="Calibri"/>
              </a:rPr>
              <a:t>of</a:t>
            </a:r>
            <a:r>
              <a:rPr sz="2400" spc="18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2" dirty="0">
                <a:solidFill>
                  <a:prstClr val="black"/>
                </a:solidFill>
                <a:latin typeface="Calibri"/>
                <a:cs typeface="Calibri"/>
              </a:rPr>
              <a:t>variables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21345" indent="-342900" defTabSz="806867" fontAlgn="auto">
              <a:spcBef>
                <a:spcPts val="1377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spc="-35" dirty="0">
                <a:solidFill>
                  <a:prstClr val="black"/>
                </a:solidFill>
                <a:latin typeface="Calibri"/>
                <a:cs typeface="Calibri"/>
              </a:rPr>
              <a:t>CSP specification can be considered as a s</a:t>
            </a:r>
            <a:r>
              <a:rPr sz="2400" spc="-35" dirty="0">
                <a:solidFill>
                  <a:prstClr val="black"/>
                </a:solidFill>
                <a:latin typeface="Calibri"/>
                <a:cs typeface="Calibri"/>
              </a:rPr>
              <a:t>imple</a:t>
            </a:r>
            <a:r>
              <a:rPr sz="2400" spc="15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71" dirty="0">
                <a:solidFill>
                  <a:prstClr val="black"/>
                </a:solidFill>
                <a:latin typeface="Calibri"/>
                <a:cs typeface="Calibri"/>
              </a:rPr>
              <a:t>example</a:t>
            </a:r>
            <a:r>
              <a:rPr sz="2400" spc="15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6" dirty="0">
                <a:solidFill>
                  <a:prstClr val="black"/>
                </a:solidFill>
                <a:latin typeface="Calibri"/>
                <a:cs typeface="Calibri"/>
              </a:rPr>
              <a:t>of</a:t>
            </a:r>
            <a:r>
              <a:rPr sz="2400" spc="15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9" dirty="0">
                <a:solidFill>
                  <a:prstClr val="black"/>
                </a:solidFill>
                <a:latin typeface="Calibri"/>
                <a:cs typeface="Calibri"/>
              </a:rPr>
              <a:t>a</a:t>
            </a:r>
            <a:r>
              <a:rPr sz="2400" spc="16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66" dirty="0">
                <a:solidFill>
                  <a:srgbClr val="7E0000"/>
                </a:solidFill>
                <a:latin typeface="Palatino Linotype"/>
                <a:cs typeface="Palatino Linotype"/>
              </a:rPr>
              <a:t>formal</a:t>
            </a:r>
            <a:r>
              <a:rPr sz="2400" spc="238" dirty="0">
                <a:solidFill>
                  <a:srgbClr val="7E0000"/>
                </a:solidFill>
                <a:latin typeface="Palatino Linotype"/>
                <a:cs typeface="Palatino Linotype"/>
              </a:rPr>
              <a:t> </a:t>
            </a:r>
            <a:r>
              <a:rPr sz="2400" spc="84" dirty="0">
                <a:solidFill>
                  <a:srgbClr val="7E0000"/>
                </a:solidFill>
                <a:latin typeface="Palatino Linotype"/>
                <a:cs typeface="Palatino Linotype"/>
              </a:rPr>
              <a:t>representation</a:t>
            </a:r>
            <a:r>
              <a:rPr sz="2400" spc="251" dirty="0">
                <a:solidFill>
                  <a:srgbClr val="7E0000"/>
                </a:solidFill>
                <a:latin typeface="Palatino Linotype"/>
                <a:cs typeface="Palatino Linotype"/>
              </a:rPr>
              <a:t> </a:t>
            </a:r>
            <a:r>
              <a:rPr sz="2400" spc="57" dirty="0">
                <a:solidFill>
                  <a:srgbClr val="7E0000"/>
                </a:solidFill>
                <a:latin typeface="Palatino Linotype"/>
                <a:cs typeface="Palatino Linotype"/>
              </a:rPr>
              <a:t>language</a:t>
            </a:r>
            <a:endParaRPr sz="2400" dirty="0">
              <a:solidFill>
                <a:prstClr val="black"/>
              </a:solidFill>
              <a:latin typeface="Palatino Linotype"/>
              <a:cs typeface="Palatino Linotype"/>
            </a:endParaRPr>
          </a:p>
          <a:p>
            <a:pPr marL="421345" marR="182105" indent="-342900" defTabSz="806867" fontAlgn="auto">
              <a:lnSpc>
                <a:spcPct val="101499"/>
              </a:lnSpc>
              <a:spcBef>
                <a:spcPts val="1346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2400" spc="-49" dirty="0">
                <a:solidFill>
                  <a:prstClr val="black"/>
                </a:solidFill>
                <a:latin typeface="Calibri"/>
                <a:cs typeface="Calibri"/>
              </a:rPr>
              <a:t>Allows</a:t>
            </a:r>
            <a:r>
              <a:rPr sz="2400" spc="15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66" dirty="0">
                <a:solidFill>
                  <a:prstClr val="black"/>
                </a:solidFill>
                <a:latin typeface="Calibri"/>
                <a:cs typeface="Calibri"/>
              </a:rPr>
              <a:t>useful</a:t>
            </a:r>
            <a:r>
              <a:rPr sz="2400" spc="172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71" dirty="0">
                <a:solidFill>
                  <a:srgbClr val="7E0000"/>
                </a:solidFill>
                <a:latin typeface="Palatino Linotype"/>
                <a:cs typeface="Palatino Linotype"/>
              </a:rPr>
              <a:t>general-purpose</a:t>
            </a:r>
            <a:r>
              <a:rPr sz="2400" spc="115" dirty="0">
                <a:solidFill>
                  <a:srgbClr val="7E0000"/>
                </a:solidFill>
                <a:latin typeface="Palatino Linotype"/>
                <a:cs typeface="Palatino Linotype"/>
              </a:rPr>
              <a:t> </a:t>
            </a:r>
            <a:r>
              <a:rPr sz="2400" spc="-49" dirty="0">
                <a:solidFill>
                  <a:prstClr val="black"/>
                </a:solidFill>
                <a:latin typeface="Calibri"/>
                <a:cs typeface="Calibri"/>
              </a:rPr>
              <a:t>algorithms</a:t>
            </a:r>
            <a:r>
              <a:rPr sz="2400" spc="15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7" dirty="0">
                <a:solidFill>
                  <a:prstClr val="black"/>
                </a:solidFill>
                <a:latin typeface="Calibri"/>
                <a:cs typeface="Calibri"/>
              </a:rPr>
              <a:t>with</a:t>
            </a:r>
            <a:r>
              <a:rPr sz="2400" spc="176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06" dirty="0">
                <a:solidFill>
                  <a:prstClr val="black"/>
                </a:solidFill>
                <a:latin typeface="Calibri"/>
                <a:cs typeface="Calibri"/>
              </a:rPr>
              <a:t>more</a:t>
            </a:r>
            <a:r>
              <a:rPr sz="2400" spc="163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110" dirty="0">
                <a:solidFill>
                  <a:prstClr val="black"/>
                </a:solidFill>
                <a:latin typeface="Calibri"/>
                <a:cs typeface="Calibri"/>
              </a:rPr>
              <a:t>power </a:t>
            </a:r>
            <a:r>
              <a:rPr sz="2400" spc="-397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9" dirty="0">
                <a:solidFill>
                  <a:prstClr val="black"/>
                </a:solidFill>
                <a:latin typeface="Calibri"/>
                <a:cs typeface="Calibri"/>
              </a:rPr>
              <a:t>than</a:t>
            </a:r>
            <a:r>
              <a:rPr sz="2400" spc="176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7" dirty="0">
                <a:solidFill>
                  <a:prstClr val="black"/>
                </a:solidFill>
                <a:latin typeface="Calibri"/>
                <a:cs typeface="Calibri"/>
              </a:rPr>
              <a:t>standard</a:t>
            </a:r>
            <a:r>
              <a:rPr sz="2400" spc="15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71" dirty="0">
                <a:solidFill>
                  <a:prstClr val="black"/>
                </a:solidFill>
                <a:latin typeface="Calibri"/>
                <a:cs typeface="Calibri"/>
              </a:rPr>
              <a:t>search</a:t>
            </a:r>
            <a:r>
              <a:rPr sz="2400" spc="159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49" dirty="0">
                <a:solidFill>
                  <a:prstClr val="black"/>
                </a:solidFill>
                <a:latin typeface="Calibri"/>
                <a:cs typeface="Calibri"/>
              </a:rPr>
              <a:t>algorithms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CFAFD6-A937-4C94-B608-545F87D09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412" y="6246346"/>
            <a:ext cx="806824" cy="2437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F6B8EA-7D66-4244-922A-3DF4B031C2D7}"/>
              </a:ext>
            </a:extLst>
          </p:cNvPr>
          <p:cNvSpPr txBox="1"/>
          <p:nvPr/>
        </p:nvSpPr>
        <p:spPr>
          <a:xfrm>
            <a:off x="4966726" y="6303750"/>
            <a:ext cx="3025588" cy="36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686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2" spc="18" dirty="0">
                <a:solidFill>
                  <a:prstClr val="black"/>
                </a:solidFill>
                <a:latin typeface="Calibri"/>
                <a:cs typeface="+mn-cs"/>
              </a:rPr>
              <a:t>© 2022 Pearson Education Ltd.</a:t>
            </a:r>
          </a:p>
          <a:p>
            <a:pPr defTabSz="806867" fontAlgn="auto">
              <a:spcBef>
                <a:spcPts val="0"/>
              </a:spcBef>
              <a:spcAft>
                <a:spcPts val="0"/>
              </a:spcAft>
            </a:pPr>
            <a:endParaRPr lang="en-US" sz="882" dirty="0">
              <a:solidFill>
                <a:prstClr val="black"/>
              </a:solidFill>
              <a:latin typeface="Palatino Linotype" panose="02040502050505030304" pitchFamily="18" charset="0"/>
              <a:cs typeface="+mn-cs"/>
            </a:endParaRPr>
          </a:p>
        </p:txBody>
      </p:sp>
      <p:pic>
        <p:nvPicPr>
          <p:cNvPr id="9" name="Picture 2" descr="C:\Users\Dan\Dropbox\Office\CS 188\Ketrina Art\CSPs\ConstraintChecking.png">
            <a:extLst>
              <a:ext uri="{FF2B5EF4-FFF2-40B4-BE49-F238E27FC236}">
                <a16:creationId xmlns:a16="http://schemas.microsoft.com/office/drawing/2014/main" id="{D87FA00F-5879-4FCE-AFDC-F7B9E33C2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36068" y="1450461"/>
            <a:ext cx="2917625" cy="2270245"/>
          </a:xfrm>
          <a:prstGeom prst="rect">
            <a:avLst/>
          </a:prstGeom>
          <a:noFill/>
        </p:spPr>
      </p:pic>
      <p:pic>
        <p:nvPicPr>
          <p:cNvPr id="10" name="Picture 6" descr="C:\Users\Dan\Dropbox\Office\CS 188\Ketrina Art\CSPs\Handbook.png">
            <a:extLst>
              <a:ext uri="{FF2B5EF4-FFF2-40B4-BE49-F238E27FC236}">
                <a16:creationId xmlns:a16="http://schemas.microsoft.com/office/drawing/2014/main" id="{E61CC72F-29B4-42F0-9906-F0D359196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15400" y="4343400"/>
            <a:ext cx="3127438" cy="144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7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26242-DCA0-4EC3-AAA5-C5B5AFF41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pc="18" dirty="0" err="1"/>
              <a:t>Constraint</a:t>
            </a:r>
            <a:r>
              <a:rPr lang="tr-TR" spc="137" dirty="0"/>
              <a:t> </a:t>
            </a:r>
            <a:r>
              <a:rPr lang="tr-TR" spc="-9" dirty="0" err="1"/>
              <a:t>satisfaction</a:t>
            </a:r>
            <a:r>
              <a:rPr lang="tr-TR" spc="168" dirty="0"/>
              <a:t> </a:t>
            </a:r>
            <a:r>
              <a:rPr lang="tr-TR" spc="13" dirty="0" err="1"/>
              <a:t>problems</a:t>
            </a:r>
            <a:r>
              <a:rPr lang="tr-TR" spc="106" dirty="0"/>
              <a:t> </a:t>
            </a:r>
            <a:r>
              <a:rPr lang="tr-TR" spc="163" dirty="0"/>
              <a:t>(</a:t>
            </a:r>
            <a:r>
              <a:rPr lang="tr-TR" spc="163" dirty="0" err="1"/>
              <a:t>CSPs</a:t>
            </a:r>
            <a:r>
              <a:rPr lang="tr-TR" spc="163" dirty="0"/>
              <a:t>)</a:t>
            </a:r>
            <a:endParaRPr lang="tr-T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75D2E7-21AD-4472-8EE6-FE569AAEC71E}"/>
              </a:ext>
            </a:extLst>
          </p:cNvPr>
          <p:cNvSpPr txBox="1"/>
          <p:nvPr/>
        </p:nvSpPr>
        <p:spPr>
          <a:xfrm>
            <a:off x="1219200" y="6553200"/>
            <a:ext cx="610229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From: </a:t>
            </a:r>
            <a:r>
              <a:rPr lang="tr-TR" sz="600" dirty="0"/>
              <a:t>UBC CS 322 – CSP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E1FCA5-7E9B-4488-8D47-A5D5CED7B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95400"/>
            <a:ext cx="10668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59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49525-FC46-4309-A507-973DE60CA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pc="18" dirty="0" err="1"/>
              <a:t>Constraint</a:t>
            </a:r>
            <a:r>
              <a:rPr lang="tr-TR" spc="137" dirty="0"/>
              <a:t> </a:t>
            </a:r>
            <a:r>
              <a:rPr lang="tr-TR" spc="-9" dirty="0" err="1"/>
              <a:t>satisfaction</a:t>
            </a:r>
            <a:r>
              <a:rPr lang="tr-TR" spc="168" dirty="0"/>
              <a:t> </a:t>
            </a:r>
            <a:r>
              <a:rPr lang="tr-TR" spc="13" dirty="0" err="1"/>
              <a:t>problems</a:t>
            </a:r>
            <a:r>
              <a:rPr lang="tr-TR" spc="106" dirty="0"/>
              <a:t> </a:t>
            </a:r>
            <a:r>
              <a:rPr lang="tr-TR" spc="163" dirty="0"/>
              <a:t>(</a:t>
            </a:r>
            <a:r>
              <a:rPr lang="tr-TR" spc="163" dirty="0" err="1"/>
              <a:t>CSPs</a:t>
            </a:r>
            <a:r>
              <a:rPr lang="tr-TR" spc="163" dirty="0"/>
              <a:t>)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0F95A-FD0E-44E1-9290-D46B82E24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E5C6E1-B3CC-4253-AABA-A10E9DB61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120422"/>
            <a:ext cx="11658600" cy="542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48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E98DF-6EC4-4A6F-B4A1-EB5F639B4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0" i="0" u="none" strike="noStrike" baseline="0" dirty="0" err="1">
                <a:solidFill>
                  <a:srgbClr val="3333CD"/>
                </a:solidFill>
                <a:latin typeface="ArialMT"/>
              </a:rPr>
              <a:t>Possible</a:t>
            </a:r>
            <a:r>
              <a:rPr lang="tr-TR" sz="4400" b="0" i="0" u="none" strike="noStrike" baseline="0" dirty="0">
                <a:solidFill>
                  <a:srgbClr val="3333CD"/>
                </a:solidFill>
                <a:latin typeface="ArialMT"/>
              </a:rPr>
              <a:t> </a:t>
            </a:r>
            <a:r>
              <a:rPr lang="tr-TR" sz="4400" b="0" i="0" u="none" strike="noStrike" baseline="0" dirty="0" err="1">
                <a:solidFill>
                  <a:srgbClr val="3333CD"/>
                </a:solidFill>
                <a:latin typeface="ArialMT"/>
              </a:rPr>
              <a:t>Worlds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15CD62-CAED-4A5B-87F5-E6526DD02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371600"/>
            <a:ext cx="11201400" cy="501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27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Varieties of CSPs and Constraints</a:t>
            </a:r>
          </a:p>
        </p:txBody>
      </p:sp>
      <p:pic>
        <p:nvPicPr>
          <p:cNvPr id="8" name="Picture 2" descr="C:\Users\Dan\Dropbox\Office\CS 188\Ketrina Art\CSPs\Constraint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371600"/>
            <a:ext cx="7316459" cy="4953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898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Varieties of CSPs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0"/>
            <a:ext cx="8813800" cy="523239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Discrete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Finite domains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900" dirty="0"/>
              <a:t>Size </a:t>
            </a:r>
            <a:r>
              <a:rPr lang="en-US" sz="2000" i="1" dirty="0">
                <a:latin typeface="Times New Roman" pitchFamily="18" charset="0"/>
              </a:rPr>
              <a:t>d</a:t>
            </a:r>
            <a:r>
              <a:rPr lang="en-US" sz="1900" dirty="0"/>
              <a:t> means </a:t>
            </a:r>
            <a:r>
              <a:rPr lang="en-US" sz="2000" dirty="0">
                <a:latin typeface="Times New Roman" pitchFamily="18" charset="0"/>
              </a:rPr>
              <a:t>O(</a:t>
            </a:r>
            <a:r>
              <a:rPr lang="en-US" sz="2000" i="1" dirty="0" err="1">
                <a:latin typeface="Times New Roman" pitchFamily="18" charset="0"/>
              </a:rPr>
              <a:t>d</a:t>
            </a:r>
            <a:r>
              <a:rPr lang="en-US" sz="2000" i="1" baseline="30000" dirty="0" err="1">
                <a:latin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</a:rPr>
              <a:t>)</a:t>
            </a:r>
            <a:r>
              <a:rPr lang="en-US" sz="1900" dirty="0"/>
              <a:t> complete assignments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900" dirty="0"/>
              <a:t>E.g., Boolean CSPs, including Boolean </a:t>
            </a:r>
            <a:r>
              <a:rPr lang="en-US" sz="1900" dirty="0" err="1"/>
              <a:t>satisfiability</a:t>
            </a:r>
            <a:r>
              <a:rPr lang="en-US" sz="1900" dirty="0"/>
              <a:t> (NP-complete)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Infinite domains (integers, strings, etc.)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900" dirty="0"/>
              <a:t>E.g., job scheduling, variables are start/end times for each job</a:t>
            </a:r>
          </a:p>
          <a:p>
            <a:pPr lvl="2">
              <a:lnSpc>
                <a:spcPct val="90000"/>
              </a:lnSpc>
            </a:pPr>
            <a:r>
              <a:rPr lang="en-US" sz="1900" dirty="0"/>
              <a:t>CSPs with linear constraints are often efficiently </a:t>
            </a:r>
            <a:r>
              <a:rPr lang="en-US" sz="1900" dirty="0">
                <a:solidFill>
                  <a:srgbClr val="FF0000"/>
                </a:solidFill>
              </a:rPr>
              <a:t>solvable</a:t>
            </a:r>
            <a:r>
              <a:rPr lang="en-US" sz="1900" dirty="0"/>
              <a:t>, while CSPs with general nonlinear constraints can become computationally very difficult, and some formulations are </a:t>
            </a:r>
            <a:r>
              <a:rPr lang="en-US" sz="1900" dirty="0">
                <a:solidFill>
                  <a:srgbClr val="FF0000"/>
                </a:solidFill>
              </a:rPr>
              <a:t>undecidable</a:t>
            </a:r>
            <a:r>
              <a:rPr lang="en-US" sz="1900" dirty="0"/>
              <a:t>.</a:t>
            </a:r>
            <a:endParaRPr lang="tr-TR" sz="1900" dirty="0"/>
          </a:p>
          <a:p>
            <a:pPr lvl="2">
              <a:lnSpc>
                <a:spcPct val="90000"/>
              </a:lnSpc>
            </a:pPr>
            <a:r>
              <a:rPr lang="en-US" sz="1900" dirty="0">
                <a:solidFill>
                  <a:srgbClr val="FF0000"/>
                </a:solidFill>
              </a:rPr>
              <a:t>Undecidable</a:t>
            </a:r>
            <a:r>
              <a:rPr lang="tr-TR" sz="1900" dirty="0"/>
              <a:t>: </a:t>
            </a:r>
            <a:r>
              <a:rPr lang="en-US" sz="1900" dirty="0"/>
              <a:t>There may be no algorithm that always determines whether a solution exists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Continuous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E.g., start/end times for Hubble Telescope observations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all constraints are linear (equalities or inequalities involving only first-degree variables), the problem can be formulated as a Linear Programming (LP) problem.</a:t>
            </a:r>
            <a:r>
              <a:rPr lang="tr-TR" sz="2000" dirty="0"/>
              <a:t> </a:t>
            </a:r>
            <a:r>
              <a:rPr lang="tr-TR" sz="2000" dirty="0" err="1"/>
              <a:t>It</a:t>
            </a:r>
            <a:r>
              <a:rPr lang="tr-TR" sz="2000" dirty="0"/>
              <a:t> </a:t>
            </a:r>
            <a:r>
              <a:rPr lang="en-US" sz="2000" dirty="0"/>
              <a:t>can be solved efficiently</a:t>
            </a:r>
            <a:r>
              <a:rPr lang="tr-TR" sz="2000" dirty="0"/>
              <a:t>.</a:t>
            </a:r>
            <a:endParaRPr lang="en-US" sz="2000" dirty="0"/>
          </a:p>
        </p:txBody>
      </p:sp>
      <p:pic>
        <p:nvPicPr>
          <p:cNvPr id="5122" name="Picture 2" descr="C:\Users\Dan\Dropbox\Office\CS 188\Ketrina Art\CSPs\Domains.png"/>
          <p:cNvPicPr>
            <a:picLocks noChangeAspect="1" noChangeArrowheads="1"/>
          </p:cNvPicPr>
          <p:nvPr/>
        </p:nvPicPr>
        <p:blipFill>
          <a:blip r:embed="rId2" cstate="print"/>
          <a:srcRect r="67721"/>
          <a:stretch>
            <a:fillRect/>
          </a:stretch>
        </p:blipFill>
        <p:spPr bwMode="auto">
          <a:xfrm>
            <a:off x="9220200" y="1340315"/>
            <a:ext cx="2819400" cy="2369496"/>
          </a:xfrm>
          <a:prstGeom prst="rect">
            <a:avLst/>
          </a:prstGeom>
          <a:noFill/>
        </p:spPr>
      </p:pic>
      <p:pic>
        <p:nvPicPr>
          <p:cNvPr id="6" name="Picture 2" descr="C:\Users\Dan\Dropbox\Office\CS 188\Ketrina Art\CSPs\Domains.png"/>
          <p:cNvPicPr>
            <a:picLocks noChangeAspect="1" noChangeArrowheads="1"/>
          </p:cNvPicPr>
          <p:nvPr/>
        </p:nvPicPr>
        <p:blipFill>
          <a:blip r:embed="rId2" cstate="print"/>
          <a:srcRect l="66619"/>
          <a:stretch>
            <a:fillRect/>
          </a:stretch>
        </p:blipFill>
        <p:spPr bwMode="auto">
          <a:xfrm>
            <a:off x="9123971" y="3761583"/>
            <a:ext cx="2915629" cy="2369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563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Varieties of Constraints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6380473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Varieties of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Unary constraints involve a single variable (equivalent to reducing domains), e.g.: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Binary constraints involve pairs of variables, e.g.: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Higher-order constraints involve 3 or more variables: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900" dirty="0"/>
              <a:t>	   e.g., </a:t>
            </a:r>
            <a:r>
              <a:rPr lang="en-US" sz="1900" dirty="0" err="1"/>
              <a:t>cryptarithmetic</a:t>
            </a:r>
            <a:r>
              <a:rPr lang="en-US" sz="1900" dirty="0"/>
              <a:t> column constraints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Preferences (soft constraints):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E.g., red is better than green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Often </a:t>
            </a:r>
            <a:r>
              <a:rPr lang="en-US" sz="1900" dirty="0" err="1"/>
              <a:t>representable</a:t>
            </a:r>
            <a:r>
              <a:rPr lang="en-US" sz="1900" dirty="0"/>
              <a:t> by a cost for each variable assignment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Gives constrained optimization problems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(We’ll ignore these until we get to </a:t>
            </a:r>
            <a:r>
              <a:rPr lang="en-US" sz="1900" dirty="0" err="1"/>
              <a:t>Bayes</a:t>
            </a:r>
            <a:r>
              <a:rPr lang="en-US" sz="1900" dirty="0"/>
              <a:t>’ nets)</a:t>
            </a:r>
          </a:p>
          <a:p>
            <a:pPr lvl="1" eaLnBrk="1" hangingPunct="1">
              <a:lnSpc>
                <a:spcPct val="80000"/>
              </a:lnSpc>
            </a:pPr>
            <a:endParaRPr lang="en-US" sz="19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900" dirty="0"/>
              <a:t> 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202493" y="2617786"/>
            <a:ext cx="1665614" cy="277894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224260" y="3455987"/>
            <a:ext cx="1417292" cy="277848"/>
          </a:xfrm>
          <a:prstGeom prst="rect">
            <a:avLst/>
          </a:prstGeom>
          <a:noFill/>
          <a:ln/>
          <a:effectLst/>
        </p:spPr>
      </p:pic>
      <p:pic>
        <p:nvPicPr>
          <p:cNvPr id="14338" name="Picture 2" descr="C:\Users\Dan\Dropbox\Office\CS 188\Ketrina Art\CSPs\Constraint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66570" y="1286083"/>
            <a:ext cx="2377661" cy="1609597"/>
          </a:xfrm>
          <a:prstGeom prst="rect">
            <a:avLst/>
          </a:prstGeom>
          <a:noFill/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0DA907AF-08C6-4671-836E-9C394C3AD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l="1140" t="1105"/>
          <a:stretch>
            <a:fillRect/>
          </a:stretch>
        </p:blipFill>
        <p:spPr bwMode="auto">
          <a:xfrm>
            <a:off x="7315200" y="2895680"/>
            <a:ext cx="4343400" cy="26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D5C334-1267-6121-F978-2EC1F0B73AB3}"/>
              </a:ext>
            </a:extLst>
          </p:cNvPr>
          <p:cNvSpPr txBox="1"/>
          <p:nvPr/>
        </p:nvSpPr>
        <p:spPr>
          <a:xfrm>
            <a:off x="7162800" y="5657671"/>
            <a:ext cx="48620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mbusRomNo9L-Regu"/>
                <a:ea typeface="+mn-ea"/>
                <a:cs typeface="Arial" charset="0"/>
              </a:rPr>
              <a:t>Map Coloring Problem</a:t>
            </a:r>
            <a:r>
              <a:rPr kumimoji="0" lang="tr-T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mbusRomNo9L-Regu"/>
                <a:ea typeface="+mn-ea"/>
                <a:cs typeface="Arial" charset="0"/>
              </a:rPr>
              <a:t>: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mbusRomNo9L-Regu"/>
                <a:ea typeface="+mn-ea"/>
                <a:cs typeface="Arial" charset="0"/>
              </a:rPr>
              <a:t>We are given the task of coloring each region either</a:t>
            </a:r>
            <a:r>
              <a:rPr kumimoji="0" lang="tr-TR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mbusRomNo9L-Regu"/>
                <a:ea typeface="+mn-ea"/>
                <a:cs typeface="Arial" charset="0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mbusRomNo9L-Regu"/>
                <a:ea typeface="+mn-ea"/>
                <a:cs typeface="Arial" charset="0"/>
              </a:rPr>
              <a:t>red, green, or blue in such a way that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mbusRomNo9L-Regu"/>
                <a:ea typeface="+mn-ea"/>
                <a:cs typeface="Arial" charset="0"/>
              </a:rPr>
              <a:t>no two neighboring regions have the same color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mbusRomNo9L-Regu"/>
                <a:ea typeface="+mn-ea"/>
                <a:cs typeface="Arial" charset="0"/>
              </a:rPr>
              <a:t>. </a:t>
            </a:r>
            <a:endParaRPr kumimoji="0" lang="tr-TR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mbusRomNo9L-Regu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516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B4164-51F2-40BC-89D4-6EDD204D9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0" i="0" u="none" strike="noStrike" baseline="0" dirty="0" err="1">
                <a:solidFill>
                  <a:srgbClr val="3333CD"/>
                </a:solidFill>
                <a:latin typeface="ArialMT"/>
              </a:rPr>
              <a:t>Constraints</a:t>
            </a:r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63A630-5E63-441D-BBAC-9D551D18ACAD}"/>
              </a:ext>
            </a:extLst>
          </p:cNvPr>
          <p:cNvSpPr txBox="1"/>
          <p:nvPr/>
        </p:nvSpPr>
        <p:spPr>
          <a:xfrm>
            <a:off x="1219200" y="6553200"/>
            <a:ext cx="610229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From: </a:t>
            </a:r>
            <a:r>
              <a:rPr lang="tr-TR" sz="600" dirty="0"/>
              <a:t>UBC CS 322 – CSP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A9DB11-A8FA-4B87-A067-4A7290FF5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47800"/>
            <a:ext cx="10515600" cy="461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07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872F-1B20-4E40-9CAE-ED398F513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0" i="0" u="none" strike="noStrike" baseline="0" dirty="0" err="1">
                <a:solidFill>
                  <a:srgbClr val="3333CD"/>
                </a:solidFill>
                <a:latin typeface="ArialMT"/>
              </a:rPr>
              <a:t>Scope</a:t>
            </a:r>
            <a:r>
              <a:rPr lang="tr-TR" sz="4400" b="0" i="0" u="none" strike="noStrike" baseline="0" dirty="0">
                <a:solidFill>
                  <a:srgbClr val="3333CD"/>
                </a:solidFill>
                <a:latin typeface="ArialMT"/>
              </a:rPr>
              <a:t> of a </a:t>
            </a:r>
            <a:r>
              <a:rPr lang="tr-TR" sz="4400" b="0" i="0" u="none" strike="noStrike" baseline="0" dirty="0" err="1">
                <a:solidFill>
                  <a:srgbClr val="3333CD"/>
                </a:solidFill>
                <a:latin typeface="ArialMT"/>
              </a:rPr>
              <a:t>constraint</a:t>
            </a:r>
            <a:endParaRPr lang="tr-T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E5B62D-3917-48B2-86E5-17A7A8F1E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3005" y="1295400"/>
            <a:ext cx="8961996" cy="472440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B9A72A-CCE3-47B6-B6E0-310A58B961C3}"/>
              </a:ext>
            </a:extLst>
          </p:cNvPr>
          <p:cNvSpPr txBox="1"/>
          <p:nvPr/>
        </p:nvSpPr>
        <p:spPr>
          <a:xfrm>
            <a:off x="1219200" y="6553200"/>
            <a:ext cx="610229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From: </a:t>
            </a:r>
            <a:r>
              <a:rPr lang="tr-TR" sz="600" dirty="0"/>
              <a:t>UBC CS 322 – CSP</a:t>
            </a:r>
          </a:p>
        </p:txBody>
      </p:sp>
    </p:spTree>
    <p:extLst>
      <p:ext uri="{BB962C8B-B14F-4D97-AF65-F5344CB8AC3E}">
        <p14:creationId xmlns:p14="http://schemas.microsoft.com/office/powerpoint/2010/main" val="186096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28555-32F4-48F1-B714-53C87980C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0" i="0" u="none" strike="noStrike" baseline="0" dirty="0" err="1">
                <a:solidFill>
                  <a:srgbClr val="3333CD"/>
                </a:solidFill>
                <a:latin typeface="ArialMT"/>
              </a:rPr>
              <a:t>Solving</a:t>
            </a:r>
            <a:r>
              <a:rPr lang="tr-TR" sz="4400" b="0" i="0" u="none" strike="noStrike" baseline="0" dirty="0">
                <a:solidFill>
                  <a:srgbClr val="3333CD"/>
                </a:solidFill>
                <a:latin typeface="ArialMT"/>
              </a:rPr>
              <a:t> </a:t>
            </a:r>
            <a:r>
              <a:rPr lang="tr-TR" sz="4400" b="0" i="0" u="none" strike="noStrike" baseline="0" dirty="0" err="1">
                <a:solidFill>
                  <a:srgbClr val="3333CD"/>
                </a:solidFill>
                <a:latin typeface="ArialMT"/>
              </a:rPr>
              <a:t>Constraint</a:t>
            </a:r>
            <a:r>
              <a:rPr lang="tr-TR" sz="4400" b="0" i="0" u="none" strike="noStrike" baseline="0" dirty="0">
                <a:solidFill>
                  <a:srgbClr val="3333CD"/>
                </a:solidFill>
                <a:latin typeface="ArialMT"/>
              </a:rPr>
              <a:t> </a:t>
            </a:r>
            <a:r>
              <a:rPr lang="tr-TR" sz="4400" b="0" i="0" u="none" strike="noStrike" baseline="0" dirty="0" err="1">
                <a:solidFill>
                  <a:srgbClr val="3333CD"/>
                </a:solidFill>
                <a:latin typeface="ArialMT"/>
              </a:rPr>
              <a:t>Satisfaction</a:t>
            </a:r>
            <a:r>
              <a:rPr lang="tr-TR" sz="4400" b="0" i="0" u="none" strike="noStrike" baseline="0" dirty="0">
                <a:solidFill>
                  <a:srgbClr val="3333CD"/>
                </a:solidFill>
                <a:latin typeface="ArialMT"/>
              </a:rPr>
              <a:t> </a:t>
            </a:r>
            <a:r>
              <a:rPr lang="tr-TR" sz="4400" b="0" i="0" u="none" strike="noStrike" baseline="0" dirty="0" err="1">
                <a:solidFill>
                  <a:srgbClr val="3333CD"/>
                </a:solidFill>
                <a:latin typeface="ArialMT"/>
              </a:rPr>
              <a:t>Problems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312EED-60C9-41F9-BAA9-78ED0A9C2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447800"/>
            <a:ext cx="109728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49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CSP Examples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 cstate="print"/>
          <a:srcRect l="1140" t="1105"/>
          <a:stretch>
            <a:fillRect/>
          </a:stretch>
        </p:blipFill>
        <p:spPr bwMode="auto">
          <a:xfrm>
            <a:off x="1295400" y="1371600"/>
            <a:ext cx="6019800" cy="4992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28E590-9BF6-85B1-9AC0-FC7D60542194}"/>
              </a:ext>
            </a:extLst>
          </p:cNvPr>
          <p:cNvSpPr txBox="1"/>
          <p:nvPr/>
        </p:nvSpPr>
        <p:spPr>
          <a:xfrm>
            <a:off x="7162800" y="1279248"/>
            <a:ext cx="4343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0" u="none" strike="noStrike" baseline="0" dirty="0" err="1">
                <a:solidFill>
                  <a:srgbClr val="9A009A"/>
                </a:solidFill>
                <a:latin typeface="CMSSBX10"/>
              </a:rPr>
              <a:t>Example</a:t>
            </a:r>
            <a:r>
              <a:rPr lang="tr-TR" sz="2400" b="0" i="0" u="none" strike="noStrike" baseline="0" dirty="0">
                <a:solidFill>
                  <a:srgbClr val="9A009A"/>
                </a:solidFill>
                <a:latin typeface="CMSSBX10"/>
              </a:rPr>
              <a:t> problem: </a:t>
            </a:r>
            <a:r>
              <a:rPr lang="tr-TR" sz="2400" b="1" i="0" u="none" strike="noStrike" baseline="0" dirty="0" err="1">
                <a:solidFill>
                  <a:srgbClr val="9A009A"/>
                </a:solidFill>
                <a:latin typeface="CMSSBX10"/>
              </a:rPr>
              <a:t>Map</a:t>
            </a:r>
            <a:r>
              <a:rPr lang="tr-TR" sz="2400" b="0" i="0" u="none" strike="noStrike" baseline="0" dirty="0">
                <a:solidFill>
                  <a:srgbClr val="9A009A"/>
                </a:solidFill>
                <a:latin typeface="CMSSBX10"/>
              </a:rPr>
              <a:t> </a:t>
            </a:r>
            <a:r>
              <a:rPr lang="tr-TR" sz="2400" b="1" i="0" u="none" strike="noStrike" baseline="0" dirty="0" err="1">
                <a:solidFill>
                  <a:srgbClr val="9A009A"/>
                </a:solidFill>
                <a:latin typeface="CMSSBX10"/>
              </a:rPr>
              <a:t>coloring</a:t>
            </a:r>
            <a:endParaRPr lang="tr-TR" sz="3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81C277-FCB2-4787-BDC1-3E4DB6B50828}"/>
              </a:ext>
            </a:extLst>
          </p:cNvPr>
          <p:cNvSpPr txBox="1"/>
          <p:nvPr/>
        </p:nvSpPr>
        <p:spPr>
          <a:xfrm>
            <a:off x="7772400" y="1872625"/>
            <a:ext cx="38862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tr-TR" sz="2000" dirty="0">
                <a:latin typeface="NimbusRomNo9L-Regu"/>
              </a:rPr>
              <a:t>W</a:t>
            </a:r>
            <a:r>
              <a:rPr lang="en-US" sz="2000" b="0" i="0" u="none" strike="noStrike" baseline="0" dirty="0">
                <a:latin typeface="NimbusRomNo9L-Regu"/>
              </a:rPr>
              <a:t>e are looking at a map of Australia showing each of</a:t>
            </a:r>
            <a:r>
              <a:rPr lang="tr-TR" sz="2000" b="0" i="0" u="none" strike="noStrike" baseline="0" dirty="0">
                <a:latin typeface="NimbusRomNo9L-Regu"/>
              </a:rPr>
              <a:t> </a:t>
            </a:r>
            <a:r>
              <a:rPr lang="en-US" sz="2000" b="0" i="0" u="none" strike="noStrike" baseline="0" dirty="0">
                <a:latin typeface="NimbusRomNo9L-Regu"/>
              </a:rPr>
              <a:t>its states and territories</a:t>
            </a:r>
            <a:endParaRPr lang="tr-TR" sz="2000" b="0" i="0" u="none" strike="noStrike" baseline="0" dirty="0">
              <a:latin typeface="NimbusRomNo9L-Regu"/>
            </a:endParaRPr>
          </a:p>
          <a:p>
            <a:pPr algn="l"/>
            <a:endParaRPr lang="tr-TR" sz="2000" b="0" i="0" u="none" strike="noStrike" baseline="0" dirty="0">
              <a:latin typeface="NimbusRomNo9L-Regu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NimbusRomNo9L-Regu"/>
              </a:rPr>
              <a:t>We are given the task of coloring each region either</a:t>
            </a:r>
            <a:r>
              <a:rPr lang="tr-TR" sz="2000" b="0" i="0" u="none" strike="noStrike" baseline="0" dirty="0">
                <a:latin typeface="NimbusRomNo9L-Regu"/>
              </a:rPr>
              <a:t> </a:t>
            </a:r>
            <a:r>
              <a:rPr lang="en-US" sz="2000" b="0" i="0" u="none" strike="noStrike" baseline="0" dirty="0">
                <a:latin typeface="NimbusRomNo9L-Regu"/>
              </a:rPr>
              <a:t>red, green, or blue in such a way that 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NimbusRomNo9L-Regu"/>
              </a:rPr>
              <a:t>no two neighboring regions have the same color</a:t>
            </a:r>
            <a:r>
              <a:rPr lang="en-US" sz="2000" b="0" i="0" u="none" strike="noStrike" baseline="0" dirty="0">
                <a:latin typeface="NimbusRomNo9L-Regu"/>
              </a:rPr>
              <a:t>. </a:t>
            </a:r>
            <a:endParaRPr lang="tr-TR" sz="2000" b="0" i="0" u="none" strike="noStrike" baseline="0" dirty="0">
              <a:latin typeface="NimbusRomNo9L-Regu"/>
            </a:endParaRPr>
          </a:p>
          <a:p>
            <a:pPr algn="l"/>
            <a:endParaRPr lang="tr-TR" sz="2000" dirty="0">
              <a:latin typeface="NimbusRomNo9L-Regu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latin typeface="NimbusRomNo9L-Regu"/>
              </a:rPr>
              <a:t>To</a:t>
            </a:r>
            <a:r>
              <a:rPr lang="tr-TR" sz="2000" b="0" i="0" u="none" strike="noStrike" baseline="0" dirty="0">
                <a:latin typeface="NimbusRomNo9L-Regu"/>
              </a:rPr>
              <a:t> </a:t>
            </a:r>
            <a:r>
              <a:rPr lang="en-US" sz="2000" b="0" i="0" u="none" strike="noStrike" baseline="0" dirty="0">
                <a:latin typeface="NimbusRomNo9L-Regu"/>
              </a:rPr>
              <a:t>formulate this as a CSP, we define the variables to be the regions:</a:t>
            </a:r>
          </a:p>
          <a:p>
            <a:pPr algn="l"/>
            <a:r>
              <a:rPr lang="tr-TR" sz="2000" b="0" i="0" u="none" strike="noStrike" baseline="0" dirty="0">
                <a:latin typeface="CMSY10"/>
              </a:rPr>
              <a:t>       X </a:t>
            </a:r>
            <a:r>
              <a:rPr lang="tr-TR" sz="2000" b="0" i="0" u="none" strike="noStrike" baseline="0" dirty="0">
                <a:latin typeface="CMR10"/>
              </a:rPr>
              <a:t>= </a:t>
            </a:r>
            <a:r>
              <a:rPr lang="tr-TR" sz="2000" dirty="0">
                <a:latin typeface="CMSY10"/>
              </a:rPr>
              <a:t>{</a:t>
            </a:r>
            <a:r>
              <a:rPr lang="tr-TR" sz="2000" b="0" i="0" u="none" strike="noStrike" baseline="0" dirty="0">
                <a:latin typeface="NimbusRomNo9L-ReguItal"/>
              </a:rPr>
              <a:t>WA</a:t>
            </a:r>
            <a:r>
              <a:rPr lang="tr-TR" sz="2000" dirty="0">
                <a:latin typeface="CMMI10"/>
              </a:rPr>
              <a:t>,</a:t>
            </a:r>
            <a:r>
              <a:rPr lang="tr-TR" sz="2000" b="0" i="0" u="none" strike="noStrike" baseline="0" dirty="0">
                <a:latin typeface="NimbusRomNo9L-ReguItal"/>
              </a:rPr>
              <a:t>NT</a:t>
            </a:r>
            <a:r>
              <a:rPr lang="tr-TR" sz="2000" dirty="0">
                <a:latin typeface="CMMI10"/>
              </a:rPr>
              <a:t>,</a:t>
            </a:r>
            <a:r>
              <a:rPr lang="tr-TR" sz="2000" b="0" i="0" u="none" strike="noStrike" baseline="0" dirty="0">
                <a:latin typeface="NimbusRomNo9L-ReguItal"/>
              </a:rPr>
              <a:t>Q</a:t>
            </a:r>
            <a:r>
              <a:rPr lang="tr-TR" sz="2000" dirty="0">
                <a:latin typeface="CMMI10"/>
              </a:rPr>
              <a:t>,</a:t>
            </a:r>
            <a:r>
              <a:rPr lang="tr-TR" sz="2000" b="0" i="0" u="none" strike="noStrike" baseline="0" dirty="0">
                <a:latin typeface="NimbusRomNo9L-ReguItal"/>
              </a:rPr>
              <a:t>NSW</a:t>
            </a:r>
            <a:r>
              <a:rPr lang="tr-TR" sz="2000" dirty="0">
                <a:latin typeface="CMMI10"/>
              </a:rPr>
              <a:t>,</a:t>
            </a:r>
            <a:r>
              <a:rPr lang="tr-TR" sz="2000" b="0" i="0" u="none" strike="noStrike" baseline="0" dirty="0">
                <a:latin typeface="NimbusRomNo9L-ReguItal"/>
              </a:rPr>
              <a:t>V</a:t>
            </a:r>
            <a:r>
              <a:rPr lang="tr-TR" sz="2000" dirty="0">
                <a:latin typeface="CMMI10"/>
              </a:rPr>
              <a:t>,</a:t>
            </a:r>
            <a:r>
              <a:rPr lang="tr-TR" sz="2000" b="0" i="0" u="none" strike="noStrike" baseline="0" dirty="0">
                <a:latin typeface="NimbusRomNo9L-ReguItal"/>
              </a:rPr>
              <a:t>SA</a:t>
            </a:r>
            <a:r>
              <a:rPr lang="tr-TR" sz="2000" dirty="0">
                <a:latin typeface="CMMI10"/>
              </a:rPr>
              <a:t>,</a:t>
            </a:r>
            <a:r>
              <a:rPr lang="tr-TR" sz="2000" dirty="0">
                <a:latin typeface="NimbusRomNo9L-ReguItal"/>
              </a:rPr>
              <a:t>T</a:t>
            </a:r>
            <a:r>
              <a:rPr lang="tr-TR" sz="2000" dirty="0">
                <a:latin typeface="CMMI10"/>
              </a:rPr>
              <a:t>}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1419407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Map Coloring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67056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Variables: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Domains: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Constraints: adjacent regions must have different colors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Solutions are assignments satisfying all constraints, e.g.: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 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 cstate="print"/>
          <a:srcRect l="1140" t="1105"/>
          <a:stretch>
            <a:fillRect/>
          </a:stretch>
        </p:blipFill>
        <p:spPr bwMode="auto">
          <a:xfrm>
            <a:off x="8408894" y="1228165"/>
            <a:ext cx="3021106" cy="2505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2202608" y="1417799"/>
            <a:ext cx="4281582" cy="258601"/>
          </a:xfrm>
          <a:prstGeom prst="rect">
            <a:avLst/>
          </a:prstGeom>
          <a:noFill/>
          <a:ln/>
          <a:effectLst/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234279" y="2141727"/>
            <a:ext cx="3023521" cy="296673"/>
          </a:xfrm>
          <a:prstGeom prst="rect">
            <a:avLst/>
          </a:prstGeom>
          <a:noFill/>
          <a:ln/>
          <a:effectLst/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331725" y="5695207"/>
            <a:ext cx="5983475" cy="629393"/>
          </a:xfrm>
          <a:prstGeom prst="rect">
            <a:avLst/>
          </a:prstGeom>
          <a:noFill/>
          <a:ln/>
          <a:effectLst/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2380322" y="3675530"/>
            <a:ext cx="1201078" cy="223965"/>
          </a:xfrm>
          <a:prstGeom prst="rect">
            <a:avLst/>
          </a:prstGeom>
          <a:noFill/>
          <a:ln/>
          <a:effectLst/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2358455" y="4217895"/>
            <a:ext cx="4759520" cy="259431"/>
          </a:xfrm>
          <a:prstGeom prst="rect">
            <a:avLst/>
          </a:prstGeom>
          <a:noFill/>
          <a:ln/>
          <a:effectLst/>
        </p:spPr>
      </p:pic>
      <p:pic>
        <p:nvPicPr>
          <p:cNvPr id="19458" name="Picture 2" descr="C:\Users\Dan\Dropbox\Office\CS 188\Ketrina Art\CSPs\MapColoring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05018" y="4178300"/>
            <a:ext cx="3929782" cy="2070100"/>
          </a:xfrm>
          <a:prstGeom prst="rect">
            <a:avLst/>
          </a:prstGeom>
          <a:noFill/>
        </p:spPr>
      </p:pic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1219200" y="3562292"/>
            <a:ext cx="1905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Implicit:</a:t>
            </a:r>
          </a:p>
        </p:txBody>
      </p:sp>
      <p:sp>
        <p:nvSpPr>
          <p:cNvPr id="18" name="TextBox 20"/>
          <p:cNvSpPr txBox="1">
            <a:spLocks noChangeArrowheads="1"/>
          </p:cNvSpPr>
          <p:nvPr/>
        </p:nvSpPr>
        <p:spPr bwMode="auto">
          <a:xfrm>
            <a:off x="1219200" y="4114800"/>
            <a:ext cx="13716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Explicit: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02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Formulation 1: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1" eaLnBrk="1" hangingPunct="1"/>
            <a:r>
              <a:rPr lang="en-US" dirty="0"/>
              <a:t>Domains:</a:t>
            </a:r>
          </a:p>
          <a:p>
            <a:pPr lvl="1" eaLnBrk="1" hangingPunct="1"/>
            <a:r>
              <a:rPr lang="en-US" dirty="0"/>
              <a:t>Constraints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8" cstate="print"/>
          <a:srcRect l="75101" b="14342"/>
          <a:stretch>
            <a:fillRect/>
          </a:stretch>
        </p:blipFill>
        <p:spPr bwMode="auto">
          <a:xfrm>
            <a:off x="5257800" y="15240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3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53870" y="2635625"/>
            <a:ext cx="85407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4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39035" y="2135562"/>
            <a:ext cx="49053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7" name="Picture 1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94622" y="6121988"/>
            <a:ext cx="1763712" cy="7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457200" y="4132556"/>
            <a:ext cx="6148585" cy="363244"/>
          </a:xfrm>
          <a:prstGeom prst="rect">
            <a:avLst/>
          </a:prstGeom>
          <a:noFill/>
          <a:ln/>
          <a:effectLst/>
        </p:spPr>
      </p:pic>
      <p:pic>
        <p:nvPicPr>
          <p:cNvPr id="2050" name="Picture 2" descr="C:\Users\Dan\Dropbox\Office\CS 188\Ketrina Art\CSPs\NQueens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13378" y="1219200"/>
            <a:ext cx="4378622" cy="2362200"/>
          </a:xfrm>
          <a:prstGeom prst="rect">
            <a:avLst/>
          </a:prstGeom>
          <a:noFill/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457200" y="4572000"/>
            <a:ext cx="7002160" cy="1264239"/>
          </a:xfrm>
          <a:prstGeom prst="rect">
            <a:avLst/>
          </a:prstGeom>
          <a:noFill/>
          <a:ln/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FF0960-55B5-6B99-C45C-60AEDD488699}"/>
              </a:ext>
            </a:extLst>
          </p:cNvPr>
          <p:cNvSpPr txBox="1"/>
          <p:nvPr/>
        </p:nvSpPr>
        <p:spPr>
          <a:xfrm>
            <a:off x="7813378" y="4032925"/>
            <a:ext cx="35942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/>
              <a:t>Queens</a:t>
            </a:r>
            <a:r>
              <a:rPr lang="tr-TR" sz="1400" dirty="0"/>
              <a:t> </a:t>
            </a:r>
            <a:r>
              <a:rPr lang="tr-TR" sz="1400" dirty="0" err="1"/>
              <a:t>are</a:t>
            </a:r>
            <a:r>
              <a:rPr lang="tr-TR" sz="1400" dirty="0"/>
              <a:t> not in </a:t>
            </a:r>
            <a:r>
              <a:rPr lang="tr-TR" sz="1400" dirty="0" err="1"/>
              <a:t>the</a:t>
            </a:r>
            <a:r>
              <a:rPr lang="tr-TR" sz="1400" dirty="0"/>
              <a:t> </a:t>
            </a:r>
            <a:r>
              <a:rPr lang="tr-TR" sz="1400" dirty="0" err="1"/>
              <a:t>same</a:t>
            </a:r>
            <a:r>
              <a:rPr lang="tr-TR" sz="1400" dirty="0"/>
              <a:t> </a:t>
            </a:r>
            <a:r>
              <a:rPr lang="tr-TR" sz="1400" dirty="0" err="1"/>
              <a:t>row</a:t>
            </a:r>
            <a:r>
              <a:rPr lang="tr-TR" sz="1400" dirty="0"/>
              <a:t> (No (1,1)),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6D1CC4-8A36-2160-5C62-D9ADB63106FF}"/>
              </a:ext>
            </a:extLst>
          </p:cNvPr>
          <p:cNvSpPr txBox="1"/>
          <p:nvPr/>
        </p:nvSpPr>
        <p:spPr>
          <a:xfrm>
            <a:off x="7813378" y="4484450"/>
            <a:ext cx="3108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/>
              <a:t>Queens</a:t>
            </a:r>
            <a:r>
              <a:rPr lang="tr-TR" sz="1400" dirty="0"/>
              <a:t> </a:t>
            </a:r>
            <a:r>
              <a:rPr lang="tr-TR" sz="1400" dirty="0" err="1"/>
              <a:t>are</a:t>
            </a:r>
            <a:r>
              <a:rPr lang="tr-TR" sz="1400" dirty="0"/>
              <a:t> not in </a:t>
            </a:r>
            <a:r>
              <a:rPr lang="tr-TR" sz="1400" dirty="0" err="1"/>
              <a:t>the</a:t>
            </a:r>
            <a:r>
              <a:rPr lang="tr-TR" sz="1400" dirty="0"/>
              <a:t> </a:t>
            </a:r>
            <a:r>
              <a:rPr lang="tr-TR" sz="1400" dirty="0" err="1"/>
              <a:t>same</a:t>
            </a:r>
            <a:r>
              <a:rPr lang="tr-TR" sz="1400" dirty="0"/>
              <a:t> </a:t>
            </a:r>
            <a:r>
              <a:rPr lang="tr-TR" sz="1400" dirty="0" err="1"/>
              <a:t>columns</a:t>
            </a:r>
            <a:endParaRPr lang="tr-TR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17C0C2-D7F8-EDB1-812B-59FA929903E3}"/>
              </a:ext>
            </a:extLst>
          </p:cNvPr>
          <p:cNvSpPr txBox="1"/>
          <p:nvPr/>
        </p:nvSpPr>
        <p:spPr>
          <a:xfrm>
            <a:off x="7827950" y="4948517"/>
            <a:ext cx="3207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/>
              <a:t>Queens</a:t>
            </a:r>
            <a:r>
              <a:rPr lang="tr-TR" sz="1400" dirty="0"/>
              <a:t> </a:t>
            </a:r>
            <a:r>
              <a:rPr lang="tr-TR" sz="1400" dirty="0" err="1"/>
              <a:t>are</a:t>
            </a:r>
            <a:r>
              <a:rPr lang="tr-TR" sz="1400" dirty="0"/>
              <a:t> not in </a:t>
            </a:r>
            <a:r>
              <a:rPr lang="tr-TR" sz="1400" dirty="0" err="1"/>
              <a:t>the</a:t>
            </a:r>
            <a:r>
              <a:rPr lang="tr-TR" sz="1400" dirty="0"/>
              <a:t> </a:t>
            </a:r>
            <a:r>
              <a:rPr lang="tr-TR" sz="1400" dirty="0" err="1"/>
              <a:t>same</a:t>
            </a:r>
            <a:r>
              <a:rPr lang="tr-TR" sz="1400" dirty="0"/>
              <a:t> </a:t>
            </a:r>
            <a:r>
              <a:rPr lang="tr-TR" sz="1400" dirty="0" err="1"/>
              <a:t>diagonals</a:t>
            </a:r>
            <a:endParaRPr lang="tr-TR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8F73E2-3438-CAF3-3F32-3E8E5C1AB815}"/>
              </a:ext>
            </a:extLst>
          </p:cNvPr>
          <p:cNvSpPr txBox="1"/>
          <p:nvPr/>
        </p:nvSpPr>
        <p:spPr>
          <a:xfrm>
            <a:off x="7830671" y="5400042"/>
            <a:ext cx="38347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/>
              <a:t>Queens</a:t>
            </a:r>
            <a:r>
              <a:rPr lang="tr-TR" sz="1400" dirty="0"/>
              <a:t> </a:t>
            </a:r>
            <a:r>
              <a:rPr lang="tr-TR" sz="1400" dirty="0" err="1"/>
              <a:t>are</a:t>
            </a:r>
            <a:r>
              <a:rPr lang="tr-TR" sz="1400" dirty="0"/>
              <a:t> not in </a:t>
            </a:r>
            <a:r>
              <a:rPr lang="tr-TR" sz="1400" dirty="0" err="1"/>
              <a:t>the</a:t>
            </a:r>
            <a:r>
              <a:rPr lang="tr-TR" sz="1400" dirty="0"/>
              <a:t> </a:t>
            </a:r>
            <a:r>
              <a:rPr lang="tr-TR" sz="1400" dirty="0" err="1"/>
              <a:t>same</a:t>
            </a:r>
            <a:r>
              <a:rPr lang="tr-TR" sz="1400" dirty="0"/>
              <a:t> </a:t>
            </a:r>
            <a:r>
              <a:rPr lang="tr-TR" sz="1400" dirty="0" err="1"/>
              <a:t>oppsite</a:t>
            </a:r>
            <a:r>
              <a:rPr lang="tr-TR" sz="1400" dirty="0"/>
              <a:t> </a:t>
            </a:r>
            <a:r>
              <a:rPr lang="tr-TR" sz="1400" dirty="0" err="1"/>
              <a:t>diagonals</a:t>
            </a:r>
            <a:endParaRPr lang="tr-TR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B6A38C-6102-727F-646E-14363D03D51D}"/>
              </a:ext>
            </a:extLst>
          </p:cNvPr>
          <p:cNvSpPr txBox="1"/>
          <p:nvPr/>
        </p:nvSpPr>
        <p:spPr>
          <a:xfrm>
            <a:off x="381000" y="3588681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Queens</a:t>
            </a:r>
            <a:r>
              <a:rPr lang="tr-TR" dirty="0"/>
              <a:t> can not </a:t>
            </a:r>
            <a:r>
              <a:rPr lang="tr-TR" dirty="0" err="1"/>
              <a:t>attack</a:t>
            </a:r>
            <a:r>
              <a:rPr lang="tr-TR" dirty="0"/>
              <a:t>/</a:t>
            </a:r>
            <a:r>
              <a:rPr lang="tr-TR" dirty="0" err="1"/>
              <a:t>threaten</a:t>
            </a:r>
            <a:r>
              <a:rPr lang="tr-TR" dirty="0"/>
              <a:t> </a:t>
            </a:r>
            <a:r>
              <a:rPr lang="tr-TR" dirty="0" err="1"/>
              <a:t>each</a:t>
            </a:r>
            <a:r>
              <a:rPr lang="tr-TR" dirty="0"/>
              <a:t> </a:t>
            </a:r>
            <a:r>
              <a:rPr lang="tr-TR" dirty="0" err="1"/>
              <a:t>other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17637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/>
              <a:t>Formulation 2: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4"/>
            <a:endParaRPr lang="en-US" dirty="0"/>
          </a:p>
          <a:p>
            <a:pPr lvl="1" eaLnBrk="1" hangingPunct="1"/>
            <a:r>
              <a:rPr lang="en-US" dirty="0"/>
              <a:t>Domains:</a:t>
            </a:r>
          </a:p>
          <a:p>
            <a:pPr lvl="4"/>
            <a:endParaRPr lang="en-US" dirty="0"/>
          </a:p>
          <a:p>
            <a:pPr lvl="1" eaLnBrk="1" hangingPunct="1"/>
            <a:r>
              <a:rPr lang="en-US" dirty="0"/>
              <a:t>Constraints:</a:t>
            </a:r>
          </a:p>
        </p:txBody>
      </p:sp>
      <p:pic>
        <p:nvPicPr>
          <p:cNvPr id="9220" name="Picture 1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95600" y="2133600"/>
            <a:ext cx="39528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6600" y="5410200"/>
            <a:ext cx="43942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8304" name="Picture 1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14700" y="4572000"/>
            <a:ext cx="45212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43200" y="3022133"/>
            <a:ext cx="197008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22"/>
          <p:cNvPicPr>
            <a:picLocks noChangeAspect="1" noChangeArrowheads="1"/>
          </p:cNvPicPr>
          <p:nvPr/>
        </p:nvPicPr>
        <p:blipFill>
          <a:blip r:embed="rId15" cstate="print"/>
          <a:srcRect l="75101" b="14342"/>
          <a:stretch>
            <a:fillRect/>
          </a:stretch>
        </p:blipFill>
        <p:spPr bwMode="auto">
          <a:xfrm>
            <a:off x="8389937" y="16002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932737" y="1752601"/>
            <a:ext cx="395288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924800" y="2209801"/>
            <a:ext cx="4111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5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932738" y="2667001"/>
            <a:ext cx="411163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7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932738" y="3128964"/>
            <a:ext cx="411163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9" name="TextBox 19"/>
          <p:cNvSpPr txBox="1">
            <a:spLocks noChangeArrowheads="1"/>
          </p:cNvSpPr>
          <p:nvPr/>
        </p:nvSpPr>
        <p:spPr bwMode="auto">
          <a:xfrm>
            <a:off x="1752600" y="4491337"/>
            <a:ext cx="19050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Implicit:</a:t>
            </a:r>
          </a:p>
        </p:txBody>
      </p:sp>
      <p:sp>
        <p:nvSpPr>
          <p:cNvPr id="9230" name="TextBox 20"/>
          <p:cNvSpPr txBox="1">
            <a:spLocks noChangeArrowheads="1"/>
          </p:cNvSpPr>
          <p:nvPr/>
        </p:nvSpPr>
        <p:spPr bwMode="auto">
          <a:xfrm>
            <a:off x="1752600" y="5345113"/>
            <a:ext cx="13716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Explicit:</a:t>
            </a: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327400" y="6019800"/>
            <a:ext cx="5588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2F400D-CFB5-7A96-B424-A52422F422FC}"/>
              </a:ext>
            </a:extLst>
          </p:cNvPr>
          <p:cNvSpPr txBox="1"/>
          <p:nvPr/>
        </p:nvSpPr>
        <p:spPr>
          <a:xfrm>
            <a:off x="8363177" y="3680618"/>
            <a:ext cx="2731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err="1"/>
              <a:t>Each</a:t>
            </a:r>
            <a:r>
              <a:rPr lang="tr-TR" sz="1400" dirty="0"/>
              <a:t> </a:t>
            </a:r>
            <a:r>
              <a:rPr lang="tr-TR" sz="1400" dirty="0" err="1"/>
              <a:t>row</a:t>
            </a:r>
            <a:r>
              <a:rPr lang="tr-TR" sz="1400" dirty="0"/>
              <a:t> </a:t>
            </a:r>
            <a:r>
              <a:rPr lang="tr-TR" sz="1400" dirty="0" err="1"/>
              <a:t>will</a:t>
            </a:r>
            <a:r>
              <a:rPr lang="tr-TR" sz="1400" dirty="0"/>
              <a:t> </a:t>
            </a:r>
            <a:r>
              <a:rPr lang="tr-TR" sz="1400" dirty="0" err="1"/>
              <a:t>one</a:t>
            </a:r>
            <a:r>
              <a:rPr lang="tr-TR" sz="1400" dirty="0"/>
              <a:t> queen.</a:t>
            </a:r>
          </a:p>
          <a:p>
            <a:r>
              <a:rPr lang="tr-TR" sz="1400" dirty="0" err="1"/>
              <a:t>Assign</a:t>
            </a:r>
            <a:r>
              <a:rPr lang="tr-TR" sz="1400" dirty="0"/>
              <a:t> a </a:t>
            </a:r>
            <a:r>
              <a:rPr lang="tr-TR" sz="1400" dirty="0" err="1"/>
              <a:t>column</a:t>
            </a:r>
            <a:r>
              <a:rPr lang="tr-TR" sz="1400" dirty="0"/>
              <a:t> </a:t>
            </a:r>
            <a:r>
              <a:rPr lang="tr-TR" sz="1400" dirty="0" err="1"/>
              <a:t>to</a:t>
            </a:r>
            <a:r>
              <a:rPr lang="tr-TR" sz="1400" dirty="0"/>
              <a:t> </a:t>
            </a:r>
            <a:r>
              <a:rPr lang="tr-TR" sz="1400" dirty="0" err="1"/>
              <a:t>each</a:t>
            </a:r>
            <a:r>
              <a:rPr lang="tr-TR" sz="1400" dirty="0"/>
              <a:t> queen.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/>
      <p:bldP spid="92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Constraint Graphs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EF6050-7585-31D8-3A10-C4842C550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95400"/>
            <a:ext cx="11506200" cy="548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37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Constraint Graphs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7010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Binary CSP: each constraint relates (at most) two variables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Binary constraint graph: nodes are variables, arcs show constraints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General-purpose CSP algorithms use the graph structure to speed up search. E.g., Tasmania is an independent </a:t>
            </a:r>
            <a:r>
              <a:rPr lang="en-US" sz="2400" dirty="0" err="1"/>
              <a:t>subproblem</a:t>
            </a:r>
            <a:r>
              <a:rPr lang="en-US" sz="2400" dirty="0"/>
              <a:t>!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1600201"/>
            <a:ext cx="3327400" cy="290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Box 5"/>
          <p:cNvSpPr txBox="1">
            <a:spLocks noChangeArrowheads="1"/>
          </p:cNvSpPr>
          <p:nvPr/>
        </p:nvSpPr>
        <p:spPr bwMode="auto">
          <a:xfrm>
            <a:off x="5029200" y="6400801"/>
            <a:ext cx="70104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r"/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[Demo: CSP applet (made available by </a:t>
            </a:r>
            <a:r>
              <a:rPr lang="en-US" sz="2000" dirty="0" err="1">
                <a:solidFill>
                  <a:srgbClr val="C00000"/>
                </a:solidFill>
                <a:latin typeface="Calibri" pitchFamily="34" charset="0"/>
              </a:rPr>
              <a:t>aispace.org</a:t>
            </a:r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) -- n-queens]</a:t>
            </a:r>
          </a:p>
        </p:txBody>
      </p:sp>
    </p:spTree>
    <p:extLst>
      <p:ext uri="{BB962C8B-B14F-4D97-AF65-F5344CB8AC3E}">
        <p14:creationId xmlns:p14="http://schemas.microsoft.com/office/powerpoint/2010/main" val="1302459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ABCF4-31B9-8C5A-2722-CC03FDAD9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Example</a:t>
            </a:r>
            <a:r>
              <a:rPr lang="tr-TR" dirty="0"/>
              <a:t>: </a:t>
            </a:r>
            <a:r>
              <a:rPr lang="tr-TR" dirty="0" err="1"/>
              <a:t>cryptarithmetic</a:t>
            </a:r>
            <a:r>
              <a:rPr lang="tr-TR" dirty="0"/>
              <a:t> </a:t>
            </a:r>
            <a:r>
              <a:rPr lang="tr-TR" dirty="0" err="1"/>
              <a:t>puzzles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DC7BD-95C4-D098-DF00-16A0C5064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117348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888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Cryptarithmetic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48768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Variables: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Domains: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Constraints:</a:t>
            </a:r>
          </a:p>
          <a:p>
            <a:pPr eaLnBrk="1" hangingPunct="1"/>
            <a:endParaRPr lang="en-US" sz="2800" dirty="0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/>
          <a:srcRect l="2014" t="2845"/>
          <a:stretch>
            <a:fillRect/>
          </a:stretch>
        </p:blipFill>
        <p:spPr bwMode="auto">
          <a:xfrm>
            <a:off x="6629559" y="2235510"/>
            <a:ext cx="1703294" cy="122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1714" y="3238501"/>
            <a:ext cx="372268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Dan\Dropbox\Office\CS 188\Ketrina Art\CSPs\Cryptarithmetic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58200" y="1295400"/>
            <a:ext cx="3378200" cy="218520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214496-F631-28CE-F110-41C4106CE4E6}"/>
              </a:ext>
            </a:extLst>
          </p:cNvPr>
          <p:cNvSpPr txBox="1"/>
          <p:nvPr/>
        </p:nvSpPr>
        <p:spPr>
          <a:xfrm>
            <a:off x="457200" y="4068168"/>
            <a:ext cx="8382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r-TR" sz="1600" b="0" i="0" u="none" strike="noStrike" baseline="0" dirty="0">
                <a:latin typeface="NimbusRomNo9L-Regu"/>
              </a:rPr>
              <a:t>- </a:t>
            </a:r>
            <a:r>
              <a:rPr lang="tr-TR" sz="1600" b="0" i="0" u="none" strike="noStrike" baseline="0" dirty="0" err="1">
                <a:latin typeface="NimbusRomNo9L-Regu"/>
              </a:rPr>
              <a:t>Each</a:t>
            </a:r>
            <a:r>
              <a:rPr lang="tr-TR" sz="1600" b="0" i="0" u="none" strike="noStrike" baseline="0" dirty="0">
                <a:latin typeface="NimbusRomNo9L-Regu"/>
              </a:rPr>
              <a:t> </a:t>
            </a:r>
            <a:r>
              <a:rPr lang="tr-TR" sz="1600" b="0" i="0" u="none" strike="noStrike" baseline="0" dirty="0" err="1">
                <a:latin typeface="NimbusRomNo9L-Regu"/>
              </a:rPr>
              <a:t>letter</a:t>
            </a:r>
            <a:r>
              <a:rPr lang="tr-TR" sz="1600" b="0" i="0" u="none" strike="noStrike" baseline="0" dirty="0">
                <a:latin typeface="NimbusRomNo9L-Regu"/>
              </a:rPr>
              <a:t> in </a:t>
            </a:r>
            <a:r>
              <a:rPr lang="en-US" sz="1600" b="0" i="0" u="none" strike="noStrike" baseline="0" dirty="0">
                <a:latin typeface="NimbusRomNo9L-Regu"/>
              </a:rPr>
              <a:t>a cryptarithmetic puzzle represents a different digit. For the case in Figure 5.2(a), this would</a:t>
            </a:r>
            <a:r>
              <a:rPr lang="tr-TR" sz="1600" b="0" i="0" u="none" strike="noStrike" baseline="0" dirty="0">
                <a:latin typeface="NimbusRomNo9L-Regu"/>
              </a:rPr>
              <a:t> </a:t>
            </a:r>
            <a:r>
              <a:rPr lang="en-US" sz="1600" b="0" i="0" u="none" strike="noStrike" baseline="0" dirty="0">
                <a:latin typeface="NimbusRomNo9L-Regu"/>
              </a:rPr>
              <a:t>be represented as the global constraint </a:t>
            </a:r>
            <a:r>
              <a:rPr lang="en-US" sz="1600" b="0" i="0" u="none" strike="noStrike" baseline="0" dirty="0" err="1">
                <a:latin typeface="NimbusRomNo9L-ReguItal"/>
              </a:rPr>
              <a:t>Alldiff</a:t>
            </a:r>
            <a:r>
              <a:rPr lang="en-US" sz="1600" b="0" i="0" u="none" strike="noStrike" baseline="0" dirty="0">
                <a:latin typeface="NimbusRomNo9L-ReguItal"/>
              </a:rPr>
              <a:t> </a:t>
            </a:r>
            <a:r>
              <a:rPr lang="en-US" sz="1600" b="0" i="0" u="none" strike="noStrike" baseline="0" dirty="0">
                <a:latin typeface="CMR10"/>
              </a:rPr>
              <a:t>(</a:t>
            </a:r>
            <a:r>
              <a:rPr lang="en-US" sz="1600" b="0" i="0" u="none" strike="noStrike" baseline="0" dirty="0">
                <a:latin typeface="NimbusRomNo9L-ReguItal"/>
              </a:rPr>
              <a:t>F</a:t>
            </a:r>
            <a:r>
              <a:rPr lang="en-US" sz="1600" b="0" i="0" u="none" strike="noStrike" baseline="0" dirty="0">
                <a:latin typeface="CMMI10"/>
              </a:rPr>
              <a:t>;</a:t>
            </a:r>
            <a:r>
              <a:rPr lang="en-US" sz="1600" b="0" i="0" u="none" strike="noStrike" baseline="0" dirty="0">
                <a:latin typeface="NimbusRomNo9L-ReguItal"/>
              </a:rPr>
              <a:t>T</a:t>
            </a:r>
            <a:r>
              <a:rPr lang="en-US" sz="1600" b="0" i="0" u="none" strike="noStrike" baseline="0" dirty="0">
                <a:latin typeface="CMMI10"/>
              </a:rPr>
              <a:t>;</a:t>
            </a:r>
            <a:r>
              <a:rPr lang="en-US" sz="1600" b="0" i="0" u="none" strike="noStrike" baseline="0" dirty="0">
                <a:latin typeface="NimbusRomNo9L-ReguItal"/>
              </a:rPr>
              <a:t>U</a:t>
            </a:r>
            <a:r>
              <a:rPr lang="en-US" sz="1600" b="0" i="0" u="none" strike="noStrike" baseline="0" dirty="0">
                <a:latin typeface="CMMI10"/>
              </a:rPr>
              <a:t>;</a:t>
            </a:r>
            <a:r>
              <a:rPr lang="en-US" sz="1600" b="0" i="0" u="none" strike="noStrike" baseline="0" dirty="0">
                <a:latin typeface="NimbusRomNo9L-ReguItal"/>
              </a:rPr>
              <a:t>W</a:t>
            </a:r>
            <a:r>
              <a:rPr lang="en-US" sz="1600" b="0" i="0" u="none" strike="noStrike" baseline="0" dirty="0">
                <a:latin typeface="CMMI10"/>
              </a:rPr>
              <a:t>;</a:t>
            </a:r>
            <a:r>
              <a:rPr lang="en-US" sz="1600" b="0" i="0" u="none" strike="noStrike" baseline="0" dirty="0">
                <a:latin typeface="NimbusRomNo9L-ReguItal"/>
              </a:rPr>
              <a:t>R</a:t>
            </a:r>
            <a:r>
              <a:rPr lang="en-US" sz="1600" b="0" i="0" u="none" strike="noStrike" baseline="0" dirty="0">
                <a:latin typeface="CMMI10"/>
              </a:rPr>
              <a:t>;</a:t>
            </a:r>
            <a:r>
              <a:rPr lang="en-US" sz="1600" b="0" i="0" u="none" strike="noStrike" baseline="0" dirty="0">
                <a:latin typeface="NimbusRomNo9L-ReguItal"/>
              </a:rPr>
              <a:t>O</a:t>
            </a:r>
            <a:r>
              <a:rPr lang="en-US" sz="1600" b="0" i="0" u="none" strike="noStrike" baseline="0" dirty="0">
                <a:latin typeface="CMR10"/>
              </a:rPr>
              <a:t>)</a:t>
            </a:r>
            <a:r>
              <a:rPr lang="en-US" sz="1600" b="0" i="0" u="none" strike="noStrike" baseline="0" dirty="0">
                <a:latin typeface="NimbusRomNo9L-Regu"/>
              </a:rPr>
              <a:t>. </a:t>
            </a:r>
            <a:endParaRPr lang="tr-TR" sz="1600" b="0" i="0" u="none" strike="noStrike" baseline="0" dirty="0">
              <a:latin typeface="NimbusRomNo9L-Regu"/>
            </a:endParaRPr>
          </a:p>
          <a:p>
            <a:pPr algn="l"/>
            <a:endParaRPr lang="tr-TR" sz="1600" dirty="0">
              <a:latin typeface="NimbusRomNo9L-Regu"/>
            </a:endParaRPr>
          </a:p>
          <a:p>
            <a:pPr algn="l"/>
            <a:r>
              <a:rPr lang="tr-TR" sz="1600" b="0" i="0" u="none" strike="noStrike" baseline="0" dirty="0">
                <a:latin typeface="NimbusRomNo9L-Regu"/>
              </a:rPr>
              <a:t>- </a:t>
            </a:r>
            <a:r>
              <a:rPr lang="en-US" sz="1600" b="0" i="0" u="none" strike="noStrike" baseline="0" dirty="0">
                <a:latin typeface="NimbusRomNo9L-Regu"/>
              </a:rPr>
              <a:t>The addition constraints on</a:t>
            </a:r>
            <a:r>
              <a:rPr lang="tr-TR" sz="1600" b="0" i="0" u="none" strike="noStrike" baseline="0" dirty="0">
                <a:latin typeface="NimbusRomNo9L-Regu"/>
              </a:rPr>
              <a:t> </a:t>
            </a:r>
            <a:r>
              <a:rPr lang="en-US" sz="1600" b="0" i="0" u="none" strike="noStrike" baseline="0" dirty="0">
                <a:latin typeface="NimbusRomNo9L-Regu"/>
              </a:rPr>
              <a:t>the four columns of the puzzle can be written as the following </a:t>
            </a:r>
            <a:r>
              <a:rPr lang="en-US" sz="1600" b="0" i="0" u="none" strike="noStrike" baseline="0" dirty="0">
                <a:latin typeface="NimbusRomNo9L-ReguItal"/>
              </a:rPr>
              <a:t>n</a:t>
            </a:r>
            <a:r>
              <a:rPr lang="en-US" sz="1600" b="0" i="0" u="none" strike="noStrike" baseline="0" dirty="0">
                <a:latin typeface="NimbusRomNo9L-Regu"/>
              </a:rPr>
              <a:t>-</a:t>
            </a:r>
            <a:r>
              <a:rPr lang="en-US" sz="1600" b="0" i="0" u="none" strike="noStrike" baseline="0" dirty="0" err="1">
                <a:latin typeface="NimbusRomNo9L-Regu"/>
              </a:rPr>
              <a:t>ary</a:t>
            </a:r>
            <a:r>
              <a:rPr lang="en-US" sz="1600" b="0" i="0" u="none" strike="noStrike" baseline="0" dirty="0">
                <a:latin typeface="NimbusRomNo9L-Regu"/>
              </a:rPr>
              <a:t> constraints:</a:t>
            </a:r>
          </a:p>
          <a:p>
            <a:pPr lvl="1"/>
            <a:r>
              <a:rPr lang="pt-BR" sz="1600" b="0" i="0" u="none" strike="noStrike" baseline="0" dirty="0">
                <a:latin typeface="NimbusRomNo9L-ReguItal"/>
              </a:rPr>
              <a:t>O</a:t>
            </a:r>
            <a:r>
              <a:rPr lang="pt-BR" sz="1600" b="0" i="0" u="none" strike="noStrike" baseline="0" dirty="0">
                <a:latin typeface="CMR10"/>
              </a:rPr>
              <a:t>+</a:t>
            </a:r>
            <a:r>
              <a:rPr lang="pt-BR" sz="1600" b="0" i="0" u="none" strike="noStrike" baseline="0" dirty="0">
                <a:latin typeface="NimbusRomNo9L-ReguItal"/>
              </a:rPr>
              <a:t>O </a:t>
            </a:r>
            <a:r>
              <a:rPr lang="pt-BR" sz="1600" b="0" i="0" u="none" strike="noStrike" baseline="0" dirty="0">
                <a:latin typeface="CMR10"/>
              </a:rPr>
              <a:t>= </a:t>
            </a:r>
            <a:r>
              <a:rPr lang="pt-BR" sz="1600" b="0" i="0" u="none" strike="noStrike" baseline="0" dirty="0">
                <a:latin typeface="NimbusRomNo9L-ReguItal"/>
              </a:rPr>
              <a:t>R</a:t>
            </a:r>
            <a:r>
              <a:rPr lang="pt-BR" sz="1600" b="0" i="0" u="none" strike="noStrike" baseline="0" dirty="0">
                <a:latin typeface="CMR10"/>
              </a:rPr>
              <a:t>+</a:t>
            </a:r>
            <a:r>
              <a:rPr lang="pt-BR" sz="1600" b="0" i="0" u="none" strike="noStrike" baseline="0" dirty="0">
                <a:latin typeface="NimbusRomNo9L-Regu"/>
              </a:rPr>
              <a:t>10 </a:t>
            </a:r>
            <a:r>
              <a:rPr lang="pt-BR" sz="1600" b="0" i="0" u="none" strike="noStrike" baseline="0" dirty="0">
                <a:latin typeface="NimbusRomNo9L-ReguItal"/>
              </a:rPr>
              <a:t>C</a:t>
            </a:r>
            <a:r>
              <a:rPr lang="pt-BR" sz="1050" b="0" i="0" u="none" strike="noStrike" baseline="0" dirty="0">
                <a:latin typeface="NimbusRomNo9L-Regu"/>
              </a:rPr>
              <a:t>1</a:t>
            </a:r>
          </a:p>
          <a:p>
            <a:pPr lvl="1"/>
            <a:r>
              <a:rPr lang="pl-PL" sz="1600" b="0" i="0" u="none" strike="noStrike" baseline="0" dirty="0">
                <a:latin typeface="NimbusRomNo9L-ReguItal"/>
              </a:rPr>
              <a:t>C</a:t>
            </a:r>
            <a:r>
              <a:rPr lang="pl-PL" sz="1050" b="0" i="0" u="none" strike="noStrike" baseline="0" dirty="0">
                <a:latin typeface="NimbusRomNo9L-Regu"/>
              </a:rPr>
              <a:t>1</a:t>
            </a:r>
            <a:r>
              <a:rPr lang="pl-PL" sz="1600" b="0" i="0" u="none" strike="noStrike" baseline="0" dirty="0">
                <a:latin typeface="CMR10"/>
              </a:rPr>
              <a:t>+</a:t>
            </a:r>
            <a:r>
              <a:rPr lang="pl-PL" sz="1600" b="0" i="0" u="none" strike="noStrike" baseline="0" dirty="0">
                <a:latin typeface="NimbusRomNo9L-ReguItal"/>
              </a:rPr>
              <a:t>W </a:t>
            </a:r>
            <a:r>
              <a:rPr lang="pl-PL" sz="1600" b="0" i="0" u="none" strike="noStrike" baseline="0" dirty="0">
                <a:latin typeface="CMR10"/>
              </a:rPr>
              <a:t>+</a:t>
            </a:r>
            <a:r>
              <a:rPr lang="pl-PL" sz="1600" b="0" i="0" u="none" strike="noStrike" baseline="0" dirty="0">
                <a:latin typeface="NimbusRomNo9L-ReguItal"/>
              </a:rPr>
              <a:t>W </a:t>
            </a:r>
            <a:r>
              <a:rPr lang="pl-PL" sz="1600" b="0" i="0" u="none" strike="noStrike" baseline="0" dirty="0">
                <a:latin typeface="CMR10"/>
              </a:rPr>
              <a:t>=</a:t>
            </a:r>
            <a:r>
              <a:rPr lang="pl-PL" sz="1600" b="0" i="0" u="none" strike="noStrike" baseline="0" dirty="0">
                <a:latin typeface="NimbusRomNo9L-ReguItal"/>
              </a:rPr>
              <a:t>U </a:t>
            </a:r>
            <a:r>
              <a:rPr lang="pl-PL" sz="1600" b="0" i="0" u="none" strike="noStrike" baseline="0" dirty="0">
                <a:latin typeface="CMR10"/>
              </a:rPr>
              <a:t>+</a:t>
            </a:r>
            <a:r>
              <a:rPr lang="pl-PL" sz="1600" b="0" i="0" u="none" strike="noStrike" baseline="0" dirty="0">
                <a:latin typeface="NimbusRomNo9L-Regu"/>
              </a:rPr>
              <a:t>10 </a:t>
            </a:r>
            <a:r>
              <a:rPr lang="pl-PL" sz="1600" b="0" i="0" u="none" strike="noStrike" baseline="0" dirty="0">
                <a:latin typeface="NimbusRomNo9L-ReguItal"/>
              </a:rPr>
              <a:t>C</a:t>
            </a:r>
            <a:r>
              <a:rPr lang="pl-PL" sz="1050" b="0" i="0" u="none" strike="noStrike" baseline="0" dirty="0">
                <a:latin typeface="NimbusRomNo9L-Regu"/>
              </a:rPr>
              <a:t>2</a:t>
            </a:r>
          </a:p>
          <a:p>
            <a:pPr lvl="1"/>
            <a:r>
              <a:rPr lang="tr-TR" sz="1600" b="0" i="0" u="none" strike="noStrike" baseline="0" dirty="0">
                <a:latin typeface="NimbusRomNo9L-ReguItal"/>
              </a:rPr>
              <a:t>C</a:t>
            </a:r>
            <a:r>
              <a:rPr lang="tr-TR" sz="1050" b="0" i="0" u="none" strike="noStrike" baseline="0" dirty="0">
                <a:latin typeface="NimbusRomNo9L-Regu"/>
              </a:rPr>
              <a:t>2</a:t>
            </a:r>
            <a:r>
              <a:rPr lang="tr-TR" sz="1600" b="0" i="0" u="none" strike="noStrike" baseline="0" dirty="0">
                <a:latin typeface="CMR10"/>
              </a:rPr>
              <a:t>+</a:t>
            </a:r>
            <a:r>
              <a:rPr lang="tr-TR" sz="1600" b="0" i="0" u="none" strike="noStrike" baseline="0" dirty="0">
                <a:latin typeface="NimbusRomNo9L-ReguItal"/>
              </a:rPr>
              <a:t>T </a:t>
            </a:r>
            <a:r>
              <a:rPr lang="tr-TR" sz="1600" b="0" i="0" u="none" strike="noStrike" baseline="0" dirty="0">
                <a:latin typeface="CMR10"/>
              </a:rPr>
              <a:t>+</a:t>
            </a:r>
            <a:r>
              <a:rPr lang="tr-TR" sz="1600" b="0" i="0" u="none" strike="noStrike" baseline="0" dirty="0">
                <a:latin typeface="NimbusRomNo9L-ReguItal"/>
              </a:rPr>
              <a:t>T </a:t>
            </a:r>
            <a:r>
              <a:rPr lang="tr-TR" sz="1600" b="0" i="0" u="none" strike="noStrike" baseline="0" dirty="0">
                <a:latin typeface="CMR10"/>
              </a:rPr>
              <a:t>= </a:t>
            </a:r>
            <a:r>
              <a:rPr lang="tr-TR" sz="1600" b="0" i="0" u="none" strike="noStrike" baseline="0" dirty="0">
                <a:latin typeface="NimbusRomNo9L-ReguItal"/>
              </a:rPr>
              <a:t>O</a:t>
            </a:r>
            <a:r>
              <a:rPr lang="tr-TR" sz="1600" b="0" i="0" u="none" strike="noStrike" baseline="0" dirty="0">
                <a:latin typeface="CMR10"/>
              </a:rPr>
              <a:t>+</a:t>
            </a:r>
            <a:r>
              <a:rPr lang="tr-TR" sz="1600" b="0" i="0" u="none" strike="noStrike" baseline="0" dirty="0">
                <a:latin typeface="NimbusRomNo9L-Regu"/>
              </a:rPr>
              <a:t>10 </a:t>
            </a:r>
            <a:r>
              <a:rPr lang="tr-TR" sz="1600" b="0" i="0" u="none" strike="noStrike" baseline="0" dirty="0">
                <a:latin typeface="NimbusRomNo9L-ReguItal"/>
              </a:rPr>
              <a:t>C</a:t>
            </a:r>
            <a:r>
              <a:rPr lang="tr-TR" sz="1050" b="0" i="0" u="none" strike="noStrike" baseline="0" dirty="0">
                <a:latin typeface="NimbusRomNo9L-Regu"/>
              </a:rPr>
              <a:t>3</a:t>
            </a:r>
          </a:p>
          <a:p>
            <a:pPr lvl="1"/>
            <a:r>
              <a:rPr lang="tr-TR" sz="1600" b="0" i="0" u="none" strike="noStrike" baseline="0" dirty="0">
                <a:latin typeface="NimbusRomNo9L-ReguItal"/>
              </a:rPr>
              <a:t>C</a:t>
            </a:r>
            <a:r>
              <a:rPr lang="tr-TR" sz="1050" b="0" i="0" u="none" strike="noStrike" baseline="0" dirty="0">
                <a:latin typeface="NimbusRomNo9L-Regu"/>
              </a:rPr>
              <a:t>3 </a:t>
            </a:r>
            <a:r>
              <a:rPr lang="tr-TR" sz="1600" b="0" i="0" u="none" strike="noStrike" baseline="0" dirty="0">
                <a:latin typeface="CMR10"/>
              </a:rPr>
              <a:t>= </a:t>
            </a:r>
            <a:r>
              <a:rPr lang="tr-TR" sz="1600" b="0" i="0" u="none" strike="noStrike" baseline="0" dirty="0">
                <a:latin typeface="NimbusRomNo9L-ReguItal"/>
              </a:rPr>
              <a:t>F </a:t>
            </a:r>
            <a:r>
              <a:rPr lang="tr-TR" sz="1600" b="0" i="0" u="none" strike="noStrike" baseline="0" dirty="0">
                <a:latin typeface="CMMI10"/>
              </a:rPr>
              <a:t>;</a:t>
            </a:r>
          </a:p>
          <a:p>
            <a:pPr algn="l"/>
            <a:r>
              <a:rPr lang="en-US" sz="1600" b="0" i="0" u="none" strike="noStrike" baseline="0" dirty="0">
                <a:latin typeface="NimbusRomNo9L-Regu"/>
              </a:rPr>
              <a:t>where </a:t>
            </a:r>
            <a:r>
              <a:rPr lang="en-US" sz="1600" b="0" i="0" u="none" strike="noStrike" baseline="0" dirty="0">
                <a:latin typeface="NimbusRomNo9L-ReguItal"/>
              </a:rPr>
              <a:t>C</a:t>
            </a:r>
            <a:r>
              <a:rPr lang="en-US" sz="1050" b="0" i="0" u="none" strike="noStrike" baseline="0" dirty="0">
                <a:latin typeface="NimbusRomNo9L-Regu"/>
              </a:rPr>
              <a:t>1</a:t>
            </a:r>
            <a:r>
              <a:rPr lang="en-US" sz="1600" b="0" i="0" u="none" strike="noStrike" baseline="0" dirty="0">
                <a:latin typeface="NimbusRomNo9L-Regu"/>
              </a:rPr>
              <a:t>, </a:t>
            </a:r>
            <a:r>
              <a:rPr lang="en-US" sz="1600" b="0" i="0" u="none" strike="noStrike" baseline="0" dirty="0">
                <a:latin typeface="NimbusRomNo9L-ReguItal"/>
              </a:rPr>
              <a:t>C</a:t>
            </a:r>
            <a:r>
              <a:rPr lang="en-US" sz="1050" b="0" i="0" u="none" strike="noStrike" baseline="0" dirty="0">
                <a:latin typeface="NimbusRomNo9L-Regu"/>
              </a:rPr>
              <a:t>2</a:t>
            </a:r>
            <a:r>
              <a:rPr lang="en-US" sz="1600" b="0" i="0" u="none" strike="noStrike" baseline="0" dirty="0">
                <a:latin typeface="NimbusRomNo9L-Regu"/>
              </a:rPr>
              <a:t>, and </a:t>
            </a:r>
            <a:r>
              <a:rPr lang="en-US" sz="1600" b="0" i="0" u="none" strike="noStrike" baseline="0" dirty="0">
                <a:latin typeface="NimbusRomNo9L-ReguItal"/>
              </a:rPr>
              <a:t>C</a:t>
            </a:r>
            <a:r>
              <a:rPr lang="en-US" sz="1050" b="0" i="0" u="none" strike="noStrike" baseline="0" dirty="0">
                <a:latin typeface="NimbusRomNo9L-Regu"/>
              </a:rPr>
              <a:t>3 </a:t>
            </a:r>
            <a:r>
              <a:rPr lang="en-US" sz="1600" b="0" i="0" u="none" strike="noStrike" baseline="0" dirty="0">
                <a:latin typeface="NimbusRomNo9L-Regu"/>
              </a:rPr>
              <a:t>are auxiliary variables representing the digit carried over into the tens,</a:t>
            </a:r>
            <a:r>
              <a:rPr lang="tr-TR" sz="1600" b="0" i="0" u="none" strike="noStrike" baseline="0" dirty="0">
                <a:latin typeface="NimbusRomNo9L-Regu"/>
              </a:rPr>
              <a:t> </a:t>
            </a:r>
            <a:r>
              <a:rPr lang="tr-TR" sz="1600" b="0" i="0" u="none" strike="noStrike" baseline="0" dirty="0" err="1">
                <a:latin typeface="NimbusRomNo9L-Regu"/>
              </a:rPr>
              <a:t>hundreds</a:t>
            </a:r>
            <a:r>
              <a:rPr lang="tr-TR" sz="1600" b="0" i="0" u="none" strike="noStrike" baseline="0" dirty="0">
                <a:latin typeface="NimbusRomNo9L-Regu"/>
              </a:rPr>
              <a:t>, </a:t>
            </a:r>
            <a:r>
              <a:rPr lang="tr-TR" sz="1600" b="0" i="0" u="none" strike="noStrike" baseline="0" dirty="0" err="1">
                <a:latin typeface="NimbusRomNo9L-Regu"/>
              </a:rPr>
              <a:t>or</a:t>
            </a:r>
            <a:r>
              <a:rPr lang="tr-TR" sz="1600" b="0" i="0" u="none" strike="noStrike" baseline="0" dirty="0">
                <a:latin typeface="NimbusRomNo9L-Regu"/>
              </a:rPr>
              <a:t> </a:t>
            </a:r>
            <a:r>
              <a:rPr lang="tr-TR" sz="1600" b="0" i="0" u="none" strike="noStrike" baseline="0" dirty="0" err="1">
                <a:latin typeface="NimbusRomNo9L-Regu"/>
              </a:rPr>
              <a:t>thousands</a:t>
            </a:r>
            <a:r>
              <a:rPr lang="tr-TR" sz="1600" b="0" i="0" u="none" strike="noStrike" baseline="0" dirty="0">
                <a:latin typeface="NimbusRomNo9L-Regu"/>
              </a:rPr>
              <a:t> </a:t>
            </a:r>
            <a:r>
              <a:rPr lang="tr-TR" sz="1600" b="0" i="0" u="none" strike="noStrike" baseline="0" dirty="0" err="1">
                <a:latin typeface="NimbusRomNo9L-Regu"/>
              </a:rPr>
              <a:t>column</a:t>
            </a:r>
            <a:r>
              <a:rPr lang="tr-TR" sz="1600" b="0" i="0" u="none" strike="noStrike" baseline="0" dirty="0">
                <a:latin typeface="NimbusRomNo9L-Regu"/>
              </a:rPr>
              <a:t>.</a:t>
            </a:r>
            <a:endParaRPr lang="tr-TR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F65548-4376-9E8C-C33D-126F4E2CF1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1200" y="4002916"/>
            <a:ext cx="2292439" cy="23978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130776-D600-6B27-8158-41316FBBEC68}"/>
              </a:ext>
            </a:extLst>
          </p:cNvPr>
          <p:cNvSpPr txBox="1"/>
          <p:nvPr/>
        </p:nvSpPr>
        <p:spPr>
          <a:xfrm>
            <a:off x="936938" y="2158506"/>
            <a:ext cx="32128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/>
              <a:t>F T U W R O C</a:t>
            </a:r>
            <a:r>
              <a:rPr lang="tr-TR" sz="2400" baseline="-25000" dirty="0"/>
              <a:t>1</a:t>
            </a:r>
            <a:r>
              <a:rPr lang="tr-TR" sz="2400" dirty="0"/>
              <a:t> C</a:t>
            </a:r>
            <a:r>
              <a:rPr lang="tr-TR" sz="2400" baseline="-25000" dirty="0"/>
              <a:t>2</a:t>
            </a:r>
            <a:r>
              <a:rPr lang="tr-TR" sz="2400" dirty="0"/>
              <a:t> C</a:t>
            </a:r>
            <a:r>
              <a:rPr lang="tr-TR" sz="2400" baseline="-25000" dirty="0"/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6C9498-92B3-07F4-70C4-2A753257FAB2}"/>
              </a:ext>
            </a:extLst>
          </p:cNvPr>
          <p:cNvSpPr txBox="1"/>
          <p:nvPr/>
        </p:nvSpPr>
        <p:spPr>
          <a:xfrm>
            <a:off x="6477000" y="1494808"/>
            <a:ext cx="152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</a:t>
            </a:r>
            <a:r>
              <a:rPr kumimoji="0" lang="tr-TR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3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C</a:t>
            </a:r>
            <a:r>
              <a:rPr kumimoji="0" lang="tr-TR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C</a:t>
            </a:r>
            <a:r>
              <a:rPr kumimoji="0" lang="tr-TR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endParaRPr lang="tr-T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Sudoku</a:t>
            </a:r>
          </a:p>
        </p:txBody>
      </p:sp>
      <p:pic>
        <p:nvPicPr>
          <p:cNvPr id="12291" name="Picture 2" descr="C:\Documents and Settings\Administrator\My Documents\My Pictures\Sudoku_Board_F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2701" y="2857500"/>
            <a:ext cx="40513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477000" y="2153641"/>
            <a:ext cx="411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marL="342891" indent="-34289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Variables:</a:t>
            </a:r>
          </a:p>
          <a:p>
            <a:pPr marL="800080" lvl="1" indent="-34289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Each (open) square</a:t>
            </a:r>
          </a:p>
          <a:p>
            <a:pPr marL="342891" indent="-34289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Domains:</a:t>
            </a:r>
          </a:p>
          <a:p>
            <a:pPr marL="800080" lvl="1" indent="-34289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{1,2,…,9}</a:t>
            </a:r>
          </a:p>
          <a:p>
            <a:pPr marL="342891" indent="-34289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Constraints:</a:t>
            </a:r>
          </a:p>
          <a:p>
            <a:pPr marL="800080" lvl="1" indent="-34289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2400" kern="0" dirty="0">
              <a:solidFill>
                <a:schemeClr val="accent2"/>
              </a:solidFill>
              <a:latin typeface="Calibri" pitchFamily="34" charset="0"/>
              <a:cs typeface="+mn-cs"/>
            </a:endParaRPr>
          </a:p>
          <a:p>
            <a:pPr marL="342891" indent="-34289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2400" kern="0" dirty="0">
              <a:solidFill>
                <a:schemeClr val="accent2"/>
              </a:solidFill>
              <a:latin typeface="Calibri" pitchFamily="34" charset="0"/>
              <a:cs typeface="+mn-cs"/>
            </a:endParaRPr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1752600" y="2133600"/>
            <a:ext cx="2743200" cy="1144588"/>
            <a:chOff x="838200" y="1600200"/>
            <a:chExt cx="2743200" cy="1143794"/>
          </a:xfrm>
        </p:grpSpPr>
        <p:sp>
          <p:nvSpPr>
            <p:cNvPr id="6" name="Rectangle 5"/>
            <p:cNvSpPr/>
            <p:nvPr/>
          </p:nvSpPr>
          <p:spPr>
            <a:xfrm>
              <a:off x="2209800" y="1600200"/>
              <a:ext cx="457200" cy="38073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8" name="Straight Connector 7"/>
            <p:cNvCxnSpPr>
              <a:stCxn id="6" idx="2"/>
            </p:cNvCxnSpPr>
            <p:nvPr/>
          </p:nvCxnSpPr>
          <p:spPr>
            <a:xfrm rot="5400000">
              <a:off x="1257564" y="1561571"/>
              <a:ext cx="761471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2"/>
            </p:cNvCxnSpPr>
            <p:nvPr/>
          </p:nvCxnSpPr>
          <p:spPr>
            <a:xfrm rot="5400000">
              <a:off x="1448064" y="1752071"/>
              <a:ext cx="761471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6" idx="2"/>
            </p:cNvCxnSpPr>
            <p:nvPr/>
          </p:nvCxnSpPr>
          <p:spPr>
            <a:xfrm rot="5400000">
              <a:off x="1638564" y="1942571"/>
              <a:ext cx="761471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6" idx="2"/>
            </p:cNvCxnSpPr>
            <p:nvPr/>
          </p:nvCxnSpPr>
          <p:spPr>
            <a:xfrm rot="5400000">
              <a:off x="1829064" y="2133071"/>
              <a:ext cx="761471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6" idx="2"/>
            </p:cNvCxnSpPr>
            <p:nvPr/>
          </p:nvCxnSpPr>
          <p:spPr>
            <a:xfrm rot="5400000">
              <a:off x="2057665" y="2361670"/>
              <a:ext cx="761471" cy="31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6" idx="2"/>
            </p:cNvCxnSpPr>
            <p:nvPr/>
          </p:nvCxnSpPr>
          <p:spPr>
            <a:xfrm rot="16200000" flipH="1">
              <a:off x="2438664" y="1980671"/>
              <a:ext cx="761471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6" idx="2"/>
            </p:cNvCxnSpPr>
            <p:nvPr/>
          </p:nvCxnSpPr>
          <p:spPr>
            <a:xfrm rot="16200000" flipH="1">
              <a:off x="2629164" y="1790171"/>
              <a:ext cx="761471" cy="1143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4951413" y="3733799"/>
            <a:ext cx="915987" cy="2819400"/>
            <a:chOff x="4037806" y="3200400"/>
            <a:chExt cx="915194" cy="2819400"/>
          </a:xfrm>
        </p:grpSpPr>
        <p:sp>
          <p:nvSpPr>
            <p:cNvPr id="21" name="Rectangle 20"/>
            <p:cNvSpPr/>
            <p:nvPr/>
          </p:nvSpPr>
          <p:spPr>
            <a:xfrm rot="5400000">
              <a:off x="4534065" y="4229265"/>
              <a:ext cx="457200" cy="3806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3" name="Straight Connector 22"/>
            <p:cNvCxnSpPr>
              <a:stCxn id="21" idx="2"/>
            </p:cNvCxnSpPr>
            <p:nvPr/>
          </p:nvCxnSpPr>
          <p:spPr>
            <a:xfrm rot="10800000">
              <a:off x="4037806" y="32004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21" idx="2"/>
            </p:cNvCxnSpPr>
            <p:nvPr/>
          </p:nvCxnSpPr>
          <p:spPr>
            <a:xfrm rot="10800000">
              <a:off x="4037806" y="3581400"/>
              <a:ext cx="534524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1" idx="2"/>
            </p:cNvCxnSpPr>
            <p:nvPr/>
          </p:nvCxnSpPr>
          <p:spPr>
            <a:xfrm rot="10800000">
              <a:off x="4037806" y="3962400"/>
              <a:ext cx="534524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21" idx="2"/>
            </p:cNvCxnSpPr>
            <p:nvPr/>
          </p:nvCxnSpPr>
          <p:spPr>
            <a:xfrm flipH="1">
              <a:off x="4037806" y="4419600"/>
              <a:ext cx="534524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4191000" y="2209799"/>
            <a:ext cx="1524000" cy="1828800"/>
            <a:chOff x="3276600" y="1676400"/>
            <a:chExt cx="1524000" cy="1828800"/>
          </a:xfrm>
        </p:grpSpPr>
        <p:sp>
          <p:nvSpPr>
            <p:cNvPr id="33" name="Rectangle 32"/>
            <p:cNvSpPr/>
            <p:nvPr/>
          </p:nvSpPr>
          <p:spPr>
            <a:xfrm rot="5400000">
              <a:off x="4419600" y="1676400"/>
              <a:ext cx="381000" cy="381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" name="Straight Connector 33"/>
            <p:cNvCxnSpPr>
              <a:stCxn id="33" idx="3"/>
            </p:cNvCxnSpPr>
            <p:nvPr/>
          </p:nvCxnSpPr>
          <p:spPr>
            <a:xfrm rot="5400000">
              <a:off x="3600450" y="1733550"/>
              <a:ext cx="685800" cy="1333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0800000" flipV="1">
              <a:off x="3581400" y="2057400"/>
              <a:ext cx="1028700" cy="685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3276600" y="2057400"/>
              <a:ext cx="1333500" cy="1066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3600450" y="2114550"/>
              <a:ext cx="1066800" cy="952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3829050" y="2266950"/>
              <a:ext cx="9906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3429000" y="2362200"/>
              <a:ext cx="1371600" cy="9144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>
              <a:off x="3600450" y="2495550"/>
              <a:ext cx="14478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7166495" y="4890887"/>
            <a:ext cx="2823398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9-way </a:t>
            </a:r>
            <a:r>
              <a:rPr lang="en-US" sz="2000" dirty="0" err="1">
                <a:latin typeface="Calibri" pitchFamily="34" charset="0"/>
              </a:rPr>
              <a:t>alldiff</a:t>
            </a:r>
            <a:r>
              <a:rPr lang="en-US" sz="2000" dirty="0">
                <a:latin typeface="Calibri" pitchFamily="34" charset="0"/>
              </a:rPr>
              <a:t> for each row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7166495" y="4413646"/>
            <a:ext cx="3196705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000">
                <a:latin typeface="Calibri" pitchFamily="34" charset="0"/>
              </a:rPr>
              <a:t>9-way alldiff for each column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7166496" y="5348087"/>
            <a:ext cx="3084815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000">
                <a:latin typeface="Calibri" pitchFamily="34" charset="0"/>
              </a:rPr>
              <a:t>9-way alldiff for each region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166494" y="5805287"/>
            <a:ext cx="2971800" cy="101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2000">
                <a:latin typeface="Calibri" pitchFamily="34" charset="0"/>
              </a:rPr>
              <a:t>(or can have a bunch of pairwise inequality constraints)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2A42B4-9C1A-0ABA-473F-6BC28C392A15}"/>
              </a:ext>
            </a:extLst>
          </p:cNvPr>
          <p:cNvSpPr txBox="1"/>
          <p:nvPr/>
        </p:nvSpPr>
        <p:spPr>
          <a:xfrm>
            <a:off x="112888" y="1176635"/>
            <a:ext cx="118505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>
                <a:solidFill>
                  <a:srgbClr val="202122"/>
                </a:solidFill>
                <a:latin typeface="Arial" panose="020B0604020202020204" pitchFamily="34" charset="0"/>
              </a:rPr>
              <a:t>T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he objective is to fill a 9×9 grid with digits so that each column, each row, and each of the nine 3×3 </a:t>
            </a:r>
            <a:r>
              <a:rPr lang="en-US" sz="14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subgrids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that compose the grid (also called "boxes", "blocks", or "regions") contains all of the digits from 1 to 9.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3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Real-World CSPs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Scheduling problems: e.g., when can we all meet?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Timetabling problems: e.g., which class is offered when and where?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Assignment problems: e.g., who teaches what class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Hardware configuration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Transportation scheduling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Factory scheduling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Circuit layout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Fault diagnosis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… lots more!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Many real-world problems involve real-valued variables…</a:t>
            </a:r>
          </a:p>
        </p:txBody>
      </p:sp>
      <p:pic>
        <p:nvPicPr>
          <p:cNvPr id="17410" name="Picture 2" descr="C:\Users\Dan\Dropbox\Office\CS 188\Ketrina Art\CSPs\RealCSPs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0600" y="2936898"/>
            <a:ext cx="6248400" cy="27781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CSPs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C:\Users\Dan\Dropbox\Office\CS 188\Ketrina Art\CSPs\CSPsSe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5613" y="1524000"/>
            <a:ext cx="8866187" cy="4629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7051E-02ED-453E-9847-D9D1822F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0" i="0" u="none" strike="noStrike" baseline="0" dirty="0">
                <a:latin typeface="ArialMT"/>
              </a:rPr>
              <a:t>Solving Constraint Satisfaction Problems (CSPs)</a:t>
            </a:r>
            <a:endParaRPr lang="tr-TR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F630C-06E5-4A1F-B0C3-8C3DC98F9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CSP can be solved using </a:t>
            </a:r>
            <a:r>
              <a:rPr lang="en-US" dirty="0">
                <a:solidFill>
                  <a:srgbClr val="FF0000"/>
                </a:solidFill>
              </a:rPr>
              <a:t>generate-and-test paradigm (GT) </a:t>
            </a:r>
            <a:r>
              <a:rPr lang="en-US" dirty="0"/>
              <a:t>that systematically generates each possible value assignment and then it tests to see if it satisfies all the constraints. </a:t>
            </a:r>
          </a:p>
          <a:p>
            <a:r>
              <a:rPr lang="en-US" dirty="0"/>
              <a:t>A more efficient method uses the </a:t>
            </a:r>
            <a:r>
              <a:rPr lang="en-US" dirty="0">
                <a:solidFill>
                  <a:srgbClr val="FF0000"/>
                </a:solidFill>
              </a:rPr>
              <a:t>backtracking paradigm (BT) </a:t>
            </a:r>
            <a:r>
              <a:rPr lang="en-US" dirty="0"/>
              <a:t>that is the most common algorithm for performing systematic search. Backtracking incrementally attempts to extend a partial solution toward a complete solution, by repeatedly choosing a value for another variable.</a:t>
            </a:r>
          </a:p>
          <a:p>
            <a:r>
              <a:rPr lang="en-US" dirty="0"/>
              <a:t>Two methods:</a:t>
            </a:r>
          </a:p>
          <a:p>
            <a:pPr lvl="1"/>
            <a:r>
              <a:rPr lang="tr-TR" dirty="0" err="1"/>
              <a:t>Generate</a:t>
            </a:r>
            <a:r>
              <a:rPr lang="tr-TR" dirty="0"/>
              <a:t> &amp; Test</a:t>
            </a:r>
          </a:p>
          <a:p>
            <a:pPr lvl="1"/>
            <a:r>
              <a:rPr lang="tr-TR" dirty="0" err="1"/>
              <a:t>Graph</a:t>
            </a:r>
            <a:r>
              <a:rPr lang="tr-TR" dirty="0"/>
              <a:t> </a:t>
            </a:r>
            <a:r>
              <a:rPr lang="tr-TR" dirty="0" err="1"/>
              <a:t>search</a:t>
            </a:r>
            <a:r>
              <a:rPr lang="en-US" dirty="0"/>
              <a:t> with backtracking paradigm (BT)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695713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2346C-DB44-458B-825A-811C53DD9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i="0" u="none" strike="noStrike" baseline="0" dirty="0">
                <a:solidFill>
                  <a:srgbClr val="3132CF"/>
                </a:solidFill>
                <a:latin typeface="ArialMT"/>
              </a:rPr>
              <a:t>Generate and Test (GT) Algorithms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754E2C-EE77-4E78-B7B6-BD0B73FE2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117600"/>
            <a:ext cx="10287000" cy="3517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5BA96F-4C99-447A-B76A-4CC21E86C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4800601"/>
            <a:ext cx="10058400" cy="180669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3ED93F2-6608-4B5A-965B-4B9EE7F3E078}"/>
              </a:ext>
            </a:extLst>
          </p:cNvPr>
          <p:cNvCxnSpPr>
            <a:cxnSpLocks/>
          </p:cNvCxnSpPr>
          <p:nvPr/>
        </p:nvCxnSpPr>
        <p:spPr>
          <a:xfrm flipH="1" flipV="1">
            <a:off x="7620000" y="6019800"/>
            <a:ext cx="1524000" cy="5874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DAEA3FC-5ABE-4128-901A-A818CD0F7678}"/>
              </a:ext>
            </a:extLst>
          </p:cNvPr>
          <p:cNvSpPr txBox="1"/>
          <p:nvPr/>
        </p:nvSpPr>
        <p:spPr>
          <a:xfrm>
            <a:off x="1219200" y="6553200"/>
            <a:ext cx="610229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From: </a:t>
            </a:r>
            <a:r>
              <a:rPr lang="tr-TR" sz="600" dirty="0"/>
              <a:t>UBC CS 322 – CSP</a:t>
            </a:r>
          </a:p>
        </p:txBody>
      </p:sp>
    </p:spTree>
    <p:extLst>
      <p:ext uri="{BB962C8B-B14F-4D97-AF65-F5344CB8AC3E}">
        <p14:creationId xmlns:p14="http://schemas.microsoft.com/office/powerpoint/2010/main" val="40976587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FC66-F657-46F2-B0FB-662CDFD3D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0" i="0" u="none" strike="noStrike" baseline="0" dirty="0">
                <a:solidFill>
                  <a:srgbClr val="3333CD"/>
                </a:solidFill>
                <a:latin typeface="ArialMT"/>
              </a:rPr>
              <a:t>CSP as a Search Problem: one formulation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E34A73-9078-4683-91C9-92C7551A2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15374"/>
            <a:ext cx="10515600" cy="46806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A9C646-07BE-4606-9592-CDD93CA8924A}"/>
              </a:ext>
            </a:extLst>
          </p:cNvPr>
          <p:cNvSpPr txBox="1"/>
          <p:nvPr/>
        </p:nvSpPr>
        <p:spPr>
          <a:xfrm>
            <a:off x="1219200" y="6553200"/>
            <a:ext cx="6102296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From: </a:t>
            </a:r>
            <a:r>
              <a:rPr lang="tr-TR" sz="600" dirty="0"/>
              <a:t>UBC CS 322 – CSP</a:t>
            </a:r>
          </a:p>
        </p:txBody>
      </p:sp>
    </p:spTree>
    <p:extLst>
      <p:ext uri="{BB962C8B-B14F-4D97-AF65-F5344CB8AC3E}">
        <p14:creationId xmlns:p14="http://schemas.microsoft.com/office/powerpoint/2010/main" val="27063253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B049F-62A6-4DA7-B233-E4665A8AB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0" i="0" u="none" strike="noStrike" baseline="0" dirty="0">
                <a:solidFill>
                  <a:srgbClr val="3132CF"/>
                </a:solidFill>
                <a:latin typeface="ArialMT"/>
              </a:rPr>
              <a:t>CSP as </a:t>
            </a:r>
            <a:r>
              <a:rPr lang="tr-TR" sz="4400" b="0" i="0" u="none" strike="noStrike" baseline="0" dirty="0" err="1">
                <a:solidFill>
                  <a:srgbClr val="3132CF"/>
                </a:solidFill>
                <a:latin typeface="ArialMT"/>
              </a:rPr>
              <a:t>Graph</a:t>
            </a:r>
            <a:r>
              <a:rPr lang="tr-TR" sz="4400" b="0" i="0" u="none" strike="noStrike" baseline="0" dirty="0">
                <a:solidFill>
                  <a:srgbClr val="3132CF"/>
                </a:solidFill>
                <a:latin typeface="ArialMT"/>
              </a:rPr>
              <a:t> </a:t>
            </a:r>
            <a:r>
              <a:rPr lang="tr-TR" sz="4400" b="0" i="0" u="none" strike="noStrike" baseline="0" dirty="0" err="1">
                <a:solidFill>
                  <a:srgbClr val="3132CF"/>
                </a:solidFill>
                <a:latin typeface="ArialMT"/>
              </a:rPr>
              <a:t>Searching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4159BC-752A-42D6-87E2-3773ADBC6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54320"/>
            <a:ext cx="10434464" cy="529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720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E3858-66EC-47F0-882A-C7FDAB85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0" i="0" u="none" strike="noStrike" baseline="0" dirty="0">
                <a:solidFill>
                  <a:srgbClr val="3132CF"/>
                </a:solidFill>
                <a:latin typeface="ArialMT"/>
              </a:rPr>
              <a:t>CSP as </a:t>
            </a:r>
            <a:r>
              <a:rPr lang="tr-TR" sz="4400" b="0" i="0" u="none" strike="noStrike" baseline="0" dirty="0" err="1">
                <a:solidFill>
                  <a:srgbClr val="3132CF"/>
                </a:solidFill>
                <a:latin typeface="ArialMT"/>
              </a:rPr>
              <a:t>Graph</a:t>
            </a:r>
            <a:r>
              <a:rPr lang="tr-TR" sz="4400" b="0" i="0" u="none" strike="noStrike" baseline="0" dirty="0">
                <a:solidFill>
                  <a:srgbClr val="3132CF"/>
                </a:solidFill>
                <a:latin typeface="ArialMT"/>
              </a:rPr>
              <a:t> </a:t>
            </a:r>
            <a:r>
              <a:rPr lang="tr-TR" sz="4400" b="0" i="0" u="none" strike="noStrike" baseline="0" dirty="0" err="1">
                <a:solidFill>
                  <a:srgbClr val="3132CF"/>
                </a:solidFill>
                <a:latin typeface="ArialMT"/>
              </a:rPr>
              <a:t>Searching</a:t>
            </a:r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653FBD-31F7-48E9-8656-63A9708BE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95400"/>
            <a:ext cx="9906000" cy="521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892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Standard Search Formulation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60198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Standard search formulation of CSPs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States defined by the values assigned so far (partial assignments)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Initial state: the empty assignment, {}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Successor function: assign a value to an unassigned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Goal test: the current assignment is complete and satisfies all constraints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We’ll start with the straightforward, naïve approach, then improve it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pic>
        <p:nvPicPr>
          <p:cNvPr id="13316" name="Picture 4" descr="C:\Users\Dan\Dropbox\Office\CS 188\Ketrina Art\CSPs\ConstraintChecking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0800" y="1544637"/>
            <a:ext cx="5359577" cy="41703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Methods</a:t>
            </a:r>
          </a:p>
        </p:txBody>
      </p:sp>
      <p:sp>
        <p:nvSpPr>
          <p:cNvPr id="919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What would BFS do?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would DFS do?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problems does naïve search have?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For a CSP with n variables of </a:t>
            </a:r>
            <a:r>
              <a:rPr lang="en-US" sz="2400" dirty="0">
                <a:solidFill>
                  <a:srgbClr val="FF0000"/>
                </a:solidFill>
              </a:rPr>
              <a:t>domain size d </a:t>
            </a:r>
            <a:r>
              <a:rPr lang="en-US" sz="2400" dirty="0"/>
              <a:t>we would end up with a search tree where all the complete assignments (and thus all the solutions) are leaf nodes </a:t>
            </a:r>
            <a:r>
              <a:rPr lang="en-US" sz="2400" dirty="0">
                <a:solidFill>
                  <a:srgbClr val="FF0000"/>
                </a:solidFill>
              </a:rPr>
              <a:t>at depth n</a:t>
            </a:r>
            <a:r>
              <a:rPr lang="en-US" sz="2400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The number of leaves is </a:t>
            </a:r>
            <a:r>
              <a:rPr lang="en-US" sz="2400" dirty="0" err="1"/>
              <a:t>d</a:t>
            </a:r>
            <a:r>
              <a:rPr lang="en-US" sz="2400" baseline="30000" dirty="0" err="1"/>
              <a:t>n</a:t>
            </a:r>
            <a:endParaRPr lang="en-US" sz="2400" dirty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01" t="1517"/>
          <a:stretch>
            <a:fillRect/>
          </a:stretch>
        </p:blipFill>
        <p:spPr bwMode="auto">
          <a:xfrm>
            <a:off x="7086600" y="1231563"/>
            <a:ext cx="4495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9372600" y="6400802"/>
            <a:ext cx="27432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r"/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[Demo: coloring -- </a:t>
            </a:r>
            <a:r>
              <a:rPr lang="en-US" sz="2000" dirty="0" err="1">
                <a:solidFill>
                  <a:srgbClr val="C00000"/>
                </a:solidFill>
                <a:latin typeface="Calibri" pitchFamily="34" charset="0"/>
              </a:rPr>
              <a:t>dfs</a:t>
            </a:r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33413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69977-56F1-DC43-AD2F-6299B310C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BFS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CE41E9-D209-2815-17D1-622595D399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38" y="1289617"/>
            <a:ext cx="5836762" cy="235823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4D4116-CBAC-5AD7-22BE-7E562F387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963" y="1134212"/>
            <a:ext cx="5739251" cy="18835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7795A2-848D-85BE-EAEA-33366F6C4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350" y="3124200"/>
            <a:ext cx="5200650" cy="3225265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614A844F-34CD-11F2-1377-F45A9475A722}"/>
              </a:ext>
            </a:extLst>
          </p:cNvPr>
          <p:cNvSpPr/>
          <p:nvPr/>
        </p:nvSpPr>
        <p:spPr>
          <a:xfrm rot="5400000">
            <a:off x="9131874" y="2851774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BEAF6B5-F602-C54C-6302-F4FFB4B82E5C}"/>
              </a:ext>
            </a:extLst>
          </p:cNvPr>
          <p:cNvCxnSpPr>
            <a:cxnSpLocks/>
          </p:cNvCxnSpPr>
          <p:nvPr/>
        </p:nvCxnSpPr>
        <p:spPr>
          <a:xfrm flipH="1">
            <a:off x="1066800" y="3474753"/>
            <a:ext cx="304800" cy="9242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194AF7E-CA0C-6A36-A1C0-248B0266A774}"/>
              </a:ext>
            </a:extLst>
          </p:cNvPr>
          <p:cNvCxnSpPr/>
          <p:nvPr/>
        </p:nvCxnSpPr>
        <p:spPr>
          <a:xfrm>
            <a:off x="1676400" y="3429000"/>
            <a:ext cx="0" cy="990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9A46BF9-C30D-3AC7-F3F0-11C64E611291}"/>
              </a:ext>
            </a:extLst>
          </p:cNvPr>
          <p:cNvCxnSpPr/>
          <p:nvPr/>
        </p:nvCxnSpPr>
        <p:spPr>
          <a:xfrm>
            <a:off x="1828800" y="3429000"/>
            <a:ext cx="457200" cy="9700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B0B8358-BFE4-1622-6E0E-997A59CF5427}"/>
              </a:ext>
            </a:extLst>
          </p:cNvPr>
          <p:cNvSpPr txBox="1"/>
          <p:nvPr/>
        </p:nvSpPr>
        <p:spPr>
          <a:xfrm>
            <a:off x="2548953" y="4074761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….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3B700CB-4C1C-A508-C066-8EC7385BD4A8}"/>
              </a:ext>
            </a:extLst>
          </p:cNvPr>
          <p:cNvSpPr txBox="1"/>
          <p:nvPr/>
        </p:nvSpPr>
        <p:spPr>
          <a:xfrm>
            <a:off x="914400" y="5334000"/>
            <a:ext cx="4916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BFS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a </a:t>
            </a:r>
            <a:r>
              <a:rPr lang="tr-TR" dirty="0" err="1"/>
              <a:t>long</a:t>
            </a:r>
            <a:r>
              <a:rPr lang="tr-TR" dirty="0"/>
              <a:t> time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find</a:t>
            </a:r>
            <a:r>
              <a:rPr lang="tr-TR" dirty="0"/>
              <a:t> a </a:t>
            </a:r>
            <a:r>
              <a:rPr lang="tr-TR" dirty="0" err="1"/>
              <a:t>solution</a:t>
            </a:r>
            <a:r>
              <a:rPr lang="tr-TR" dirty="0"/>
              <a:t>.</a:t>
            </a:r>
          </a:p>
          <a:p>
            <a:r>
              <a:rPr lang="tr-TR" dirty="0"/>
              <a:t>DFS (</a:t>
            </a:r>
            <a:r>
              <a:rPr lang="tr-TR" dirty="0" err="1"/>
              <a:t>Naive</a:t>
            </a:r>
            <a:r>
              <a:rPr lang="tr-TR" dirty="0"/>
              <a:t> </a:t>
            </a:r>
            <a:r>
              <a:rPr lang="tr-TR" dirty="0" err="1"/>
              <a:t>search</a:t>
            </a:r>
            <a:r>
              <a:rPr lang="tr-TR" dirty="0"/>
              <a:t>) </a:t>
            </a:r>
            <a:r>
              <a:rPr lang="tr-TR" dirty="0" err="1"/>
              <a:t>seems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be </a:t>
            </a:r>
            <a:r>
              <a:rPr lang="tr-TR" dirty="0" err="1"/>
              <a:t>better</a:t>
            </a:r>
            <a:r>
              <a:rPr lang="tr-TR" dirty="0"/>
              <a:t> </a:t>
            </a:r>
            <a:r>
              <a:rPr lang="tr-TR" dirty="0" err="1"/>
              <a:t>choice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645294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Video of Demo Coloring – DFS </a:t>
            </a:r>
            <a:br>
              <a:rPr lang="en-US" sz="2400" dirty="0"/>
            </a:br>
            <a:r>
              <a:rPr lang="en-US" sz="2400" dirty="0">
                <a:hlinkClick r:id="rId5"/>
              </a:rPr>
              <a:t>https://inst.eecs.berkeley.edu/~cs188/fa19/assets/demos/csp/csp_demos.html</a:t>
            </a:r>
            <a:r>
              <a:rPr lang="en-US" sz="2400" dirty="0"/>
              <a:t> </a:t>
            </a:r>
          </a:p>
        </p:txBody>
      </p:sp>
      <p:pic>
        <p:nvPicPr>
          <p:cNvPr id="4" name="Coloring--d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1219200"/>
            <a:ext cx="8382000" cy="5029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211F00E-665D-4591-BE09-BE8ED4D6EBF0}"/>
                  </a:ext>
                </a:extLst>
              </p14:cNvPr>
              <p14:cNvContentPartPr/>
              <p14:nvPr/>
            </p14:nvContentPartPr>
            <p14:xfrm>
              <a:off x="3987720" y="355608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211F00E-665D-4591-BE09-BE8ED4D6EBF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78360" y="354672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99782AB-86A8-22EB-47F1-0898BAE30ABC}"/>
              </a:ext>
            </a:extLst>
          </p:cNvPr>
          <p:cNvSpPr txBox="1"/>
          <p:nvPr/>
        </p:nvSpPr>
        <p:spPr>
          <a:xfrm>
            <a:off x="9372600" y="1117600"/>
            <a:ext cx="21373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map coloring problem is a type of CSP where each state can be assigned a color from the set (</a:t>
            </a:r>
            <a:r>
              <a:rPr lang="en-US" dirty="0" err="1"/>
              <a:t>red,green,blue</a:t>
            </a:r>
            <a:r>
              <a:rPr lang="en-US" dirty="0"/>
              <a:t>)</a:t>
            </a:r>
            <a:endParaRPr lang="tr-TR" dirty="0"/>
          </a:p>
          <a:p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constraint involved says that no two </a:t>
            </a:r>
            <a:r>
              <a:rPr lang="en-US" dirty="0" err="1"/>
              <a:t>neighbouring</a:t>
            </a:r>
            <a:r>
              <a:rPr lang="en-US" dirty="0"/>
              <a:t> state is allowed to have the same color.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0257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20108-461B-B329-F1C5-A2D377DF5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Demo Coloring – DFS </a:t>
            </a:r>
            <a:br>
              <a:rPr lang="tr-TR" sz="3200" b="1" dirty="0"/>
            </a:br>
            <a:r>
              <a:rPr lang="tr-TR" sz="3200" b="1" dirty="0">
                <a:hlinkClick r:id="rId2"/>
              </a:rPr>
              <a:t>https://www.cs.cmu.edu/~15281/demos/csp_backtracking/</a:t>
            </a:r>
            <a:r>
              <a:rPr lang="tr-TR" sz="3200" b="1" dirty="0"/>
              <a:t> </a:t>
            </a:r>
            <a:endParaRPr lang="tr-TR" sz="3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9D054C-3276-27CB-FD33-7388B1DC9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1371600"/>
            <a:ext cx="6595937" cy="47291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9729A0-A0CB-4B55-1286-1FF59EF5B7E7}"/>
              </a:ext>
            </a:extLst>
          </p:cNvPr>
          <p:cNvSpPr txBox="1"/>
          <p:nvPr/>
        </p:nvSpPr>
        <p:spPr>
          <a:xfrm>
            <a:off x="8839200" y="1474023"/>
            <a:ext cx="213732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map coloring problem is a type of CSP where each state can be assigned a color from the set (</a:t>
            </a:r>
            <a:r>
              <a:rPr lang="en-US" dirty="0" err="1"/>
              <a:t>red,green,blue</a:t>
            </a:r>
            <a:r>
              <a:rPr lang="en-US" dirty="0"/>
              <a:t>)</a:t>
            </a:r>
            <a:endParaRPr lang="tr-TR" dirty="0"/>
          </a:p>
          <a:p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constraint involved says that no two </a:t>
            </a:r>
            <a:r>
              <a:rPr lang="en-US" dirty="0" err="1"/>
              <a:t>neighbouring</a:t>
            </a:r>
            <a:r>
              <a:rPr lang="en-US" dirty="0"/>
              <a:t> state is allowed to have the same color.</a:t>
            </a:r>
            <a:endParaRPr lang="tr-T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C73188-66B6-DD16-39CB-4CBA9F0BA61B}"/>
              </a:ext>
            </a:extLst>
          </p:cNvPr>
          <p:cNvSpPr txBox="1"/>
          <p:nvPr/>
        </p:nvSpPr>
        <p:spPr>
          <a:xfrm>
            <a:off x="971550" y="6170095"/>
            <a:ext cx="1097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4"/>
              </a:rPr>
              <a:t>https://inst.eecs.berkeley.edu/~cs188/fa21/assets/demos/csp/csp_demos.html</a:t>
            </a:r>
            <a:r>
              <a:rPr lang="tr-TR" sz="1800" dirty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40728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12291" name="Picture 3" descr="C:\Users\Dan\Dropbox\Office\CS 188\Ketrina Art\CSPs\Backtracking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8400" y="1752600"/>
            <a:ext cx="7315200" cy="42782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770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Backtracking Search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9829800" cy="495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Backtracking search is the basic uninformed algorithm for solving CSPs</a:t>
            </a:r>
            <a:r>
              <a:rPr lang="tr-TR" sz="2400" dirty="0"/>
              <a:t>. </a:t>
            </a:r>
            <a:r>
              <a:rPr lang="en-US" sz="2400" dirty="0"/>
              <a:t>It is essentially Depth-First Search (DFS) with two important improvements.</a:t>
            </a:r>
          </a:p>
          <a:p>
            <a:pPr lvl="3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Idea 1: One variable at a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Variable </a:t>
            </a:r>
            <a:r>
              <a:rPr lang="en-US" sz="2000" dirty="0">
                <a:solidFill>
                  <a:srgbClr val="FF0000"/>
                </a:solidFill>
              </a:rPr>
              <a:t>assignments are commutative</a:t>
            </a:r>
            <a:r>
              <a:rPr lang="en-US" sz="2000" dirty="0"/>
              <a:t>, so fix ordering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I.e., [WA = red then NT = green] same as [NT = green then WA = red]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Only need to consider assignments to a single variable at each step</a:t>
            </a:r>
          </a:p>
          <a:p>
            <a:pPr lvl="3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Idea 2: Check constraints as you go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I.e. </a:t>
            </a:r>
            <a:r>
              <a:rPr lang="en-US" sz="2000" dirty="0">
                <a:solidFill>
                  <a:srgbClr val="FF0000"/>
                </a:solidFill>
              </a:rPr>
              <a:t>consider only values which do not conflict with previous assignments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Might have to do some computation to check the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“Incremental goal test”</a:t>
            </a:r>
          </a:p>
          <a:p>
            <a:pPr lvl="3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Depth-first search with these two improvements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/>
              <a:t>	is called </a:t>
            </a:r>
            <a:r>
              <a:rPr lang="en-US" sz="2400" i="1" dirty="0"/>
              <a:t>backtracking search </a:t>
            </a:r>
            <a:r>
              <a:rPr lang="en-US" sz="2400" dirty="0"/>
              <a:t>(not the best name)</a:t>
            </a:r>
            <a:endParaRPr lang="en-US" sz="2400" i="1" dirty="0"/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Can solve n-queens for n </a:t>
            </a:r>
            <a:r>
              <a:rPr lang="en-US" sz="2400" dirty="0">
                <a:sym typeface="Symbol" pitchFamily="18" charset="2"/>
              </a:rPr>
              <a:t></a:t>
            </a:r>
            <a:r>
              <a:rPr lang="en-US" sz="2400" dirty="0"/>
              <a:t> 25</a:t>
            </a:r>
          </a:p>
        </p:txBody>
      </p:sp>
      <p:pic>
        <p:nvPicPr>
          <p:cNvPr id="12291" name="Picture 3" descr="C:\Users\Dan\Dropbox\Office\CS 188\Ketrina Art\CSPs\Backtracking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7600" y="3962400"/>
            <a:ext cx="4572000" cy="2673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6636D-039E-AF14-5D40-E0556256B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CSP </a:t>
            </a:r>
            <a:r>
              <a:rPr lang="tr-TR" dirty="0" err="1"/>
              <a:t>Example</a:t>
            </a:r>
            <a:r>
              <a:rPr lang="tr-TR" dirty="0"/>
              <a:t>: </a:t>
            </a:r>
            <a:r>
              <a:rPr lang="tr-TR" dirty="0" err="1"/>
              <a:t>Graph</a:t>
            </a:r>
            <a:r>
              <a:rPr lang="tr-TR" dirty="0"/>
              <a:t> </a:t>
            </a:r>
            <a:r>
              <a:rPr lang="tr-TR" dirty="0" err="1"/>
              <a:t>Coloring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4C7EAC-63E7-1BC4-8051-9EF1901429A2}"/>
              </a:ext>
            </a:extLst>
          </p:cNvPr>
          <p:cNvSpPr txBox="1"/>
          <p:nvPr/>
        </p:nvSpPr>
        <p:spPr>
          <a:xfrm>
            <a:off x="609600" y="1371600"/>
            <a:ext cx="4267200" cy="4487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sz="1600" b="1" i="0" dirty="0">
                <a:effectLst/>
                <a:latin typeface="Segoe UI" panose="020B0502040204020203" pitchFamily="34" charset="0"/>
              </a:rPr>
              <a:t>CSP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1" i="0" dirty="0">
                <a:effectLst/>
                <a:latin typeface="Segoe UI" panose="020B0502040204020203" pitchFamily="34" charset="0"/>
              </a:rPr>
              <a:t>Variables:</a:t>
            </a:r>
            <a:r>
              <a:rPr lang="tr-TR" sz="1600" b="1" i="0" dirty="0">
                <a:effectLst/>
                <a:latin typeface="Segoe UI" panose="020B0502040204020203" pitchFamily="34" charset="0"/>
              </a:rPr>
              <a:t> </a:t>
            </a:r>
            <a:r>
              <a:rPr lang="en-US" sz="1600" b="0" i="0" dirty="0">
                <a:effectLst/>
                <a:latin typeface="Segoe UI" panose="020B0502040204020203" pitchFamily="34" charset="0"/>
              </a:rPr>
              <a:t>A, B, C</a:t>
            </a:r>
            <a:br>
              <a:rPr lang="tr-TR" sz="1600" b="0" i="0" dirty="0">
                <a:effectLst/>
                <a:latin typeface="Segoe UI" panose="020B0502040204020203" pitchFamily="34" charset="0"/>
              </a:rPr>
            </a:br>
            <a:endParaRPr lang="en-US" sz="1600" b="0" i="0" dirty="0">
              <a:effectLst/>
              <a:latin typeface="Segoe UI" panose="020B0502040204020203" pitchFamily="34" charset="0"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US" sz="1600" b="1" i="0" dirty="0">
                <a:effectLst/>
                <a:latin typeface="Segoe UI" panose="020B0502040204020203" pitchFamily="34" charset="0"/>
              </a:rPr>
              <a:t>Domains:</a:t>
            </a:r>
            <a:r>
              <a:rPr lang="tr-TR" sz="1600" b="1" i="0" dirty="0">
                <a:effectLst/>
                <a:latin typeface="Segoe UI" panose="020B0502040204020203" pitchFamily="34" charset="0"/>
              </a:rPr>
              <a:t> </a:t>
            </a:r>
            <a:r>
              <a:rPr lang="en-US" sz="1600" b="0" i="0" dirty="0">
                <a:effectLst/>
                <a:latin typeface="Segoe UI" panose="020B0502040204020203" pitchFamily="34" charset="0"/>
              </a:rPr>
              <a:t>{Red, Green, Blue}</a:t>
            </a:r>
          </a:p>
          <a:p>
            <a:pPr fontAlgn="t">
              <a:lnSpc>
                <a:spcPct val="119048"/>
              </a:lnSpc>
              <a:buNone/>
            </a:pPr>
            <a:endParaRPr lang="tr-TR" sz="1600" b="0" i="0" dirty="0">
              <a:effectLst/>
              <a:latin typeface="Segoe UI" panose="020B0502040204020203" pitchFamily="34" charset="0"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US" sz="1600" b="1" i="0" dirty="0">
                <a:effectLst/>
                <a:latin typeface="Segoe UI" panose="020B0502040204020203" pitchFamily="34" charset="0"/>
              </a:rPr>
              <a:t>Constraints: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A ≠ B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A ≠ C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B ≠ C</a:t>
            </a:r>
          </a:p>
          <a:p>
            <a:pPr fontAlgn="t">
              <a:lnSpc>
                <a:spcPct val="119048"/>
              </a:lnSpc>
              <a:buNone/>
            </a:pPr>
            <a:endParaRPr lang="tr-TR" sz="1600" b="0" i="0" dirty="0">
              <a:effectLst/>
              <a:latin typeface="Segoe UI" panose="020B0502040204020203" pitchFamily="34" charset="0"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US" sz="1600" b="1" i="0" dirty="0">
                <a:effectLst/>
                <a:latin typeface="Segoe UI" panose="020B0502040204020203" pitchFamily="34" charset="0"/>
              </a:rPr>
              <a:t>Graph: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A ----- B</a:t>
            </a:r>
          </a:p>
          <a:p>
            <a:pPr fontAlgn="t">
              <a:lnSpc>
                <a:spcPct val="119048"/>
              </a:lnSpc>
              <a:buNone/>
            </a:pPr>
            <a:r>
              <a:rPr lang="tr-TR" sz="1600" b="0" i="0" dirty="0">
                <a:effectLst/>
                <a:latin typeface="Segoe UI" panose="020B0502040204020203" pitchFamily="34" charset="0"/>
              </a:rPr>
              <a:t>   </a:t>
            </a:r>
            <a:r>
              <a:rPr lang="en-US" sz="1600" b="0" i="0" dirty="0">
                <a:effectLst/>
                <a:latin typeface="Segoe UI" panose="020B0502040204020203" pitchFamily="34" charset="0"/>
              </a:rPr>
              <a:t>\</a:t>
            </a:r>
            <a:r>
              <a:rPr lang="tr-TR" sz="1600" b="0" i="0" dirty="0">
                <a:effectLst/>
                <a:latin typeface="Segoe UI" panose="020B0502040204020203" pitchFamily="34" charset="0"/>
              </a:rPr>
              <a:t>    </a:t>
            </a:r>
            <a:r>
              <a:rPr lang="en-US" sz="1600" b="0" i="0" dirty="0">
                <a:effectLst/>
                <a:latin typeface="Segoe UI" panose="020B0502040204020203" pitchFamily="34" charset="0"/>
              </a:rPr>
              <a:t> /</a:t>
            </a:r>
          </a:p>
          <a:p>
            <a:pPr fontAlgn="t">
              <a:lnSpc>
                <a:spcPct val="119048"/>
              </a:lnSpc>
              <a:buNone/>
            </a:pPr>
            <a:r>
              <a:rPr lang="tr-TR" sz="1600" b="0" i="0" dirty="0">
                <a:effectLst/>
                <a:latin typeface="Segoe UI" panose="020B0502040204020203" pitchFamily="34" charset="0"/>
              </a:rPr>
              <a:t>     </a:t>
            </a:r>
            <a:r>
              <a:rPr lang="en-US" sz="1600" b="0" i="0" dirty="0">
                <a:effectLst/>
                <a:latin typeface="Segoe UI" panose="020B0502040204020203" pitchFamily="34" charset="0"/>
              </a:rPr>
              <a:t>\ /</a:t>
            </a:r>
          </a:p>
          <a:p>
            <a:pPr fontAlgn="t">
              <a:lnSpc>
                <a:spcPct val="119048"/>
              </a:lnSpc>
              <a:buNone/>
            </a:pPr>
            <a:r>
              <a:rPr lang="tr-TR" sz="1600" b="0" i="0" dirty="0">
                <a:effectLst/>
                <a:latin typeface="Segoe UI" panose="020B0502040204020203" pitchFamily="34" charset="0"/>
              </a:rPr>
              <a:t>      </a:t>
            </a:r>
            <a:r>
              <a:rPr lang="en-US" sz="1600" b="0" i="0" dirty="0">
                <a:effectLst/>
                <a:latin typeface="Segoe UI" panose="020B0502040204020203" pitchFamily="34" charset="0"/>
              </a:rPr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68191D-76D5-9354-3549-29CFB739516B}"/>
              </a:ext>
            </a:extLst>
          </p:cNvPr>
          <p:cNvSpPr txBox="1"/>
          <p:nvPr/>
        </p:nvSpPr>
        <p:spPr>
          <a:xfrm>
            <a:off x="7165622" y="1394178"/>
            <a:ext cx="4724400" cy="50277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          </a:t>
            </a:r>
            <a:r>
              <a:rPr lang="tr-TR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 {}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          </a:t>
            </a:r>
            <a:r>
              <a:rPr lang="tr-TR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 |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          </a:t>
            </a:r>
            <a:r>
              <a:rPr lang="tr-TR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 A=Red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            </a:t>
            </a:r>
            <a:r>
              <a:rPr lang="tr-TR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 |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   +-----------+-----------+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   |                       </a:t>
            </a:r>
            <a:r>
              <a:rPr lang="tr-TR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|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 B=Red </a:t>
            </a:r>
            <a:r>
              <a:rPr lang="en-US" kern="0" dirty="0"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✗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         B=Green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                           </a:t>
            </a:r>
            <a:r>
              <a:rPr lang="tr-TR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|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              </a:t>
            </a:r>
            <a:r>
              <a:rPr lang="tr-TR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+-----------+-----------+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            </a:t>
            </a:r>
            <a:r>
              <a:rPr lang="tr-TR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 |  </a:t>
            </a:r>
            <a:r>
              <a:rPr lang="tr-TR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   |    </a:t>
            </a:r>
            <a:r>
              <a:rPr lang="tr-TR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 |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              C=Red</a:t>
            </a:r>
            <a:r>
              <a:rPr lang="en-US" kern="0" dirty="0"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✗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   C=Green</a:t>
            </a:r>
            <a:r>
              <a:rPr lang="en-US" kern="0" dirty="0"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✗</a:t>
            </a:r>
            <a:r>
              <a:rPr lang="en-US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  C=Blue</a:t>
            </a:r>
            <a:r>
              <a:rPr lang="en-US" kern="0" dirty="0">
                <a:effectLst/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✓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EE649B-0579-83F4-BBBC-35A2576B53C4}"/>
                  </a:ext>
                </a:extLst>
              </p:cNvPr>
              <p:cNvSpPr txBox="1"/>
              <p:nvPr/>
            </p:nvSpPr>
            <p:spPr>
              <a:xfrm>
                <a:off x="3581400" y="1351623"/>
                <a:ext cx="3355622" cy="51459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fontAlgn="t">
                  <a:lnSpc>
                    <a:spcPct val="119048"/>
                  </a:lnSpc>
                  <a:buFont typeface="Arial" panose="020B0604020202020204" pitchFamily="34" charset="0"/>
                  <a:buChar char="•"/>
                </a:pPr>
                <a:r>
                  <a:rPr lang="en-US" sz="1600" b="0" i="0" dirty="0">
                    <a:effectLst/>
                    <a:latin typeface="Segoe UI" panose="020B0502040204020203" pitchFamily="34" charset="0"/>
                  </a:rPr>
                  <a:t>Instead of waiting until all variables are assigned, we check constraints immediately after each assignment.</a:t>
                </a:r>
                <a:endParaRPr lang="tr-TR" sz="1600" b="0" i="0" dirty="0">
                  <a:effectLst/>
                  <a:latin typeface="Segoe UI" panose="020B0502040204020203" pitchFamily="34" charset="0"/>
                </a:endParaRPr>
              </a:p>
              <a:p>
                <a:pPr marL="285750" indent="-285750" fontAlgn="t">
                  <a:lnSpc>
                    <a:spcPct val="119048"/>
                  </a:lnSpc>
                  <a:buFont typeface="Arial" panose="020B0604020202020204" pitchFamily="34" charset="0"/>
                  <a:buChar char="•"/>
                </a:pPr>
                <a:r>
                  <a:rPr lang="en-US" sz="1600" b="0" i="0" dirty="0">
                    <a:effectLst/>
                    <a:latin typeface="Segoe UI" panose="020B0502040204020203" pitchFamily="34" charset="0"/>
                  </a:rPr>
                  <a:t>As soon as a conflict occurs, the algorithm backtracks.</a:t>
                </a:r>
                <a:endParaRPr lang="tr-TR" sz="1600" b="0" i="0" dirty="0">
                  <a:effectLst/>
                  <a:latin typeface="Segoe UI" panose="020B0502040204020203" pitchFamily="34" charset="0"/>
                </a:endParaRPr>
              </a:p>
              <a:p>
                <a:pPr marL="285750" indent="-285750" fontAlgn="t">
                  <a:lnSpc>
                    <a:spcPct val="119048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Segoe UI" panose="020B0502040204020203" pitchFamily="34" charset="0"/>
                  </a:rPr>
                  <a:t>Backtracking does </a:t>
                </a:r>
                <a:r>
                  <a:rPr lang="en-US" sz="1600" b="1" dirty="0">
                    <a:latin typeface="Segoe UI" panose="020B0502040204020203" pitchFamily="34" charset="0"/>
                  </a:rPr>
                  <a:t>not</a:t>
                </a:r>
                <a:r>
                  <a:rPr lang="en-US" sz="1600" dirty="0">
                    <a:latin typeface="Segoe UI" panose="020B0502040204020203" pitchFamily="34" charset="0"/>
                  </a:rPr>
                  <a:t> generate all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0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000">
                        <a:latin typeface="Cambria Math" panose="02040503050406030204" pitchFamily="18" charset="0"/>
                      </a:rPr>
                      <m:t>=27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latin typeface="Segoe UI" panose="020B0502040204020203" pitchFamily="34" charset="0"/>
                  </a:rPr>
                  <a:t>possible colorings.</a:t>
                </a:r>
              </a:p>
              <a:p>
                <a:pPr marL="285750" indent="-285750" fontAlgn="t">
                  <a:lnSpc>
                    <a:spcPct val="119048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Segoe UI" panose="020B0502040204020203" pitchFamily="34" charset="0"/>
                  </a:rPr>
                  <a:t>Instead, it:</a:t>
                </a:r>
              </a:p>
              <a:p>
                <a:pPr marL="800089" lvl="1" indent="-342900" fontAlgn="t">
                  <a:lnSpc>
                    <a:spcPct val="119048"/>
                  </a:lnSpc>
                  <a:buFont typeface="+mj-lt"/>
                  <a:buAutoNum type="arabicPeriod"/>
                </a:pPr>
                <a:r>
                  <a:rPr lang="en-US" sz="1600" dirty="0">
                    <a:latin typeface="Segoe UI" panose="020B0502040204020203" pitchFamily="34" charset="0"/>
                  </a:rPr>
                  <a:t>Assigns one variable at a time.</a:t>
                </a:r>
              </a:p>
              <a:p>
                <a:pPr marL="800089" lvl="1" indent="-342900" fontAlgn="t">
                  <a:lnSpc>
                    <a:spcPct val="119048"/>
                  </a:lnSpc>
                  <a:buFont typeface="+mj-lt"/>
                  <a:buAutoNum type="arabicPeriod"/>
                </a:pPr>
                <a:r>
                  <a:rPr lang="en-US" sz="1600" dirty="0">
                    <a:latin typeface="Segoe UI" panose="020B0502040204020203" pitchFamily="34" charset="0"/>
                  </a:rPr>
                  <a:t>Checks constraints immediately.</a:t>
                </a:r>
              </a:p>
              <a:p>
                <a:pPr marL="800089" lvl="1" indent="-342900" fontAlgn="t">
                  <a:lnSpc>
                    <a:spcPct val="119048"/>
                  </a:lnSpc>
                  <a:buFont typeface="+mj-lt"/>
                  <a:buAutoNum type="arabicPeriod"/>
                </a:pPr>
                <a:r>
                  <a:rPr lang="en-US" sz="1600" dirty="0">
                    <a:latin typeface="Segoe UI" panose="020B0502040204020203" pitchFamily="34" charset="0"/>
                  </a:rPr>
                  <a:t>Prunes invalid branches early.</a:t>
                </a:r>
              </a:p>
              <a:p>
                <a:pPr marL="800089" lvl="1" indent="-342900" fontAlgn="t">
                  <a:lnSpc>
                    <a:spcPct val="119048"/>
                  </a:lnSpc>
                  <a:buFont typeface="+mj-lt"/>
                  <a:buAutoNum type="arabicPeriod"/>
                </a:pPr>
                <a:r>
                  <a:rPr lang="en-US" sz="1600" dirty="0">
                    <a:latin typeface="Segoe UI" panose="020B0502040204020203" pitchFamily="34" charset="0"/>
                  </a:rPr>
                  <a:t>Finds the solution:</a:t>
                </a:r>
              </a:p>
              <a:p>
                <a:pPr fontAlgn="t">
                  <a:lnSpc>
                    <a:spcPct val="119048"/>
                  </a:lnSpc>
                  <a:buNone/>
                </a:pPr>
                <a:endParaRPr lang="en-US" sz="1600" b="0" i="0" dirty="0">
                  <a:effectLst/>
                  <a:latin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EE649B-0579-83F4-BBBC-35A2576B5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1351623"/>
                <a:ext cx="3355622" cy="5145961"/>
              </a:xfrm>
              <a:prstGeom prst="rect">
                <a:avLst/>
              </a:prstGeom>
              <a:blipFill>
                <a:blip r:embed="rId3"/>
                <a:stretch>
                  <a:fillRect l="-727" r="-2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34115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D4BC-69B3-40F7-AE65-D8A35E6DB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b="0" i="0" u="none" strike="noStrike" baseline="0" dirty="0">
                <a:solidFill>
                  <a:srgbClr val="3132CF"/>
                </a:solidFill>
                <a:latin typeface="ArialMT"/>
              </a:rPr>
              <a:t>CSP as </a:t>
            </a:r>
            <a:r>
              <a:rPr lang="tr-TR" sz="4400" b="0" i="0" u="none" strike="noStrike" baseline="0" dirty="0" err="1">
                <a:solidFill>
                  <a:srgbClr val="3132CF"/>
                </a:solidFill>
                <a:latin typeface="ArialMT"/>
              </a:rPr>
              <a:t>Graph</a:t>
            </a:r>
            <a:r>
              <a:rPr lang="tr-TR" sz="4400" b="0" i="0" u="none" strike="noStrike" baseline="0" dirty="0">
                <a:solidFill>
                  <a:srgbClr val="3132CF"/>
                </a:solidFill>
                <a:latin typeface="ArialMT"/>
              </a:rPr>
              <a:t> </a:t>
            </a:r>
            <a:r>
              <a:rPr lang="tr-TR" sz="4400" b="0" i="0" u="none" strike="noStrike" baseline="0" dirty="0" err="1">
                <a:solidFill>
                  <a:srgbClr val="3132CF"/>
                </a:solidFill>
                <a:latin typeface="ArialMT"/>
              </a:rPr>
              <a:t>Searching</a:t>
            </a:r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A6A32A-F929-411D-A978-AA5256F70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295400"/>
            <a:ext cx="101346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215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Video of Demo Coloring – Backtracking</a:t>
            </a:r>
            <a:br>
              <a:rPr lang="en-US" sz="2800" dirty="0"/>
            </a:br>
            <a:r>
              <a:rPr lang="tr-TR" sz="2800" b="1" dirty="0">
                <a:hlinkClick r:id="rId4"/>
              </a:rPr>
              <a:t>https://www.cs.cmu.edu/~15281/demos/csp_backtracking/</a:t>
            </a:r>
            <a:endParaRPr lang="en-US" sz="2800" dirty="0"/>
          </a:p>
        </p:txBody>
      </p:sp>
      <p:pic>
        <p:nvPicPr>
          <p:cNvPr id="4" name="Coloring--backtracki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89761" y="1143000"/>
            <a:ext cx="8412479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25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B1DA-6A50-9BF9-345D-F33A0C46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Demo Coloring – Backtracking</a:t>
            </a:r>
            <a:endParaRPr lang="tr-T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A52D84-ADB1-96DB-34FB-C3EBFC595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02754" y="1219200"/>
            <a:ext cx="6586491" cy="47291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0F483B-2A13-CBD5-5D14-7FB29A4D3AE9}"/>
              </a:ext>
            </a:extLst>
          </p:cNvPr>
          <p:cNvSpPr txBox="1"/>
          <p:nvPr/>
        </p:nvSpPr>
        <p:spPr>
          <a:xfrm>
            <a:off x="2971800" y="6049963"/>
            <a:ext cx="7848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>
                <a:hlinkClick r:id="rId4"/>
              </a:rPr>
              <a:t>https://www.cs.cmu.edu/~15281/demos/csp_backtracking/</a:t>
            </a:r>
            <a:r>
              <a:rPr lang="tr-TR" b="1" dirty="0"/>
              <a:t> </a:t>
            </a:r>
            <a:r>
              <a:rPr lang="tr-TR" sz="1800" dirty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58664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Example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0980" y="1447800"/>
            <a:ext cx="1165225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5" name="Picture 5"/>
          <p:cNvPicPr>
            <a:picLocks noChangeAspect="1" noChangeArrowheads="1"/>
          </p:cNvPicPr>
          <p:nvPr/>
        </p:nvPicPr>
        <p:blipFill>
          <a:blip r:embed="rId3" cstate="print"/>
          <a:srcRect l="983" t="1931"/>
          <a:stretch>
            <a:fillRect/>
          </a:stretch>
        </p:blipFill>
        <p:spPr bwMode="auto">
          <a:xfrm>
            <a:off x="4535580" y="1474413"/>
            <a:ext cx="3846420" cy="204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6" name="Picture 6"/>
          <p:cNvPicPr>
            <a:picLocks noChangeAspect="1" noChangeArrowheads="1"/>
          </p:cNvPicPr>
          <p:nvPr/>
        </p:nvPicPr>
        <p:blipFill>
          <a:blip r:embed="rId4" cstate="print"/>
          <a:srcRect l="645" t="615"/>
          <a:stretch>
            <a:fillRect/>
          </a:stretch>
        </p:blipFill>
        <p:spPr bwMode="auto">
          <a:xfrm>
            <a:off x="3692898" y="1474413"/>
            <a:ext cx="4534647" cy="3365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7" name="Picture 7"/>
          <p:cNvPicPr>
            <a:picLocks noChangeAspect="1" noChangeArrowheads="1"/>
          </p:cNvPicPr>
          <p:nvPr/>
        </p:nvPicPr>
        <p:blipFill>
          <a:blip r:embed="rId5" cstate="print"/>
          <a:srcRect l="578" t="520"/>
          <a:stretch>
            <a:fillRect/>
          </a:stretch>
        </p:blipFill>
        <p:spPr bwMode="auto">
          <a:xfrm>
            <a:off x="2823321" y="1483377"/>
            <a:ext cx="5401049" cy="468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Dan\Dropbox\Office\CS 188\Ketrina Art\CSPs\Backtracking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7600" y="3962400"/>
            <a:ext cx="4572000" cy="2673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Backtracking Search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5334001"/>
            <a:ext cx="8229600" cy="639763"/>
          </a:xfrm>
        </p:spPr>
        <p:txBody>
          <a:bodyPr/>
          <a:lstStyle/>
          <a:p>
            <a:pPr eaLnBrk="1" hangingPunct="1"/>
            <a:r>
              <a:rPr lang="en-US" sz="2400" dirty="0"/>
              <a:t>Backtracking = DFS + variable-ordering + fail-on-violation</a:t>
            </a:r>
          </a:p>
          <a:p>
            <a:pPr eaLnBrk="1" hangingPunct="1"/>
            <a:endParaRPr lang="en-US" sz="2400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295401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8534400" y="6400801"/>
            <a:ext cx="35814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r"/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[Demo: coloring -- backtracking]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6B786E-31B9-462B-B0C5-546111A235B7}"/>
              </a:ext>
            </a:extLst>
          </p:cNvPr>
          <p:cNvSpPr txBox="1"/>
          <p:nvPr/>
        </p:nvSpPr>
        <p:spPr>
          <a:xfrm>
            <a:off x="1828800" y="5966419"/>
            <a:ext cx="998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hlinkClick r:id="rId4"/>
              </a:rPr>
              <a:t>https://inst.eecs.berkeley.edu/~cs188/fa19/assets/demos/csp/csp_demos.html</a:t>
            </a:r>
            <a:r>
              <a:rPr lang="en-US" sz="1800" dirty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84763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748D2-3F4F-4E02-A7EF-2F2A993C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Backtracking Search</a:t>
            </a:r>
            <a:endParaRPr lang="tr-T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ED42EF-864B-4E95-8E7B-083EE9737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210" y="1447800"/>
            <a:ext cx="11883189" cy="4978401"/>
          </a:xfrm>
        </p:spPr>
      </p:pic>
    </p:spTree>
    <p:extLst>
      <p:ext uri="{BB962C8B-B14F-4D97-AF65-F5344CB8AC3E}">
        <p14:creationId xmlns:p14="http://schemas.microsoft.com/office/powerpoint/2010/main" val="40824567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Improving Backtracking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46237"/>
            <a:ext cx="83058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General-purpose ideas give huge gains in speed.</a:t>
            </a:r>
          </a:p>
          <a:p>
            <a:r>
              <a:rPr lang="en-US" sz="2800" dirty="0"/>
              <a:t>Backtracking alone still isn’t very smart. The usual improvements are:</a:t>
            </a:r>
          </a:p>
          <a:p>
            <a:pPr marL="742931" lvl="1" indent="-342900">
              <a:buFont typeface="Arial" panose="020B0604020202020204" pitchFamily="34" charset="0"/>
              <a:buChar char="•"/>
            </a:pPr>
            <a:r>
              <a:rPr lang="en-US" sz="2400" b="1" dirty="0"/>
              <a:t>Filtering: </a:t>
            </a:r>
            <a:r>
              <a:rPr lang="en-US" sz="2400" dirty="0"/>
              <a:t>use forward checking or arc consistency (AC-3) to detect failure even earlier.</a:t>
            </a:r>
            <a:endParaRPr lang="tr-TR" sz="2400" b="1" dirty="0"/>
          </a:p>
          <a:p>
            <a:pPr marL="742931" lvl="1" indent="-342900">
              <a:buFont typeface="Arial" panose="020B0604020202020204" pitchFamily="34" charset="0"/>
              <a:buChar char="•"/>
            </a:pPr>
            <a:r>
              <a:rPr lang="en-US" sz="2400" b="1" dirty="0"/>
              <a:t>Ordering: </a:t>
            </a:r>
            <a:r>
              <a:rPr lang="en-US" sz="2400" dirty="0"/>
              <a:t>choose the next variable with MRV (minimum remaining values), and try the least-constraining value first.</a:t>
            </a:r>
          </a:p>
          <a:p>
            <a:pPr marL="742931" lvl="1" indent="-342900">
              <a:buFont typeface="Arial" panose="020B0604020202020204" pitchFamily="34" charset="0"/>
              <a:buChar char="•"/>
            </a:pPr>
            <a:r>
              <a:rPr lang="en-US" sz="2400" b="1" dirty="0"/>
              <a:t>Structure: </a:t>
            </a:r>
            <a:r>
              <a:rPr lang="en-US" sz="2400" dirty="0"/>
              <a:t>exploit tree-structured constraint graphs or </a:t>
            </a:r>
            <a:r>
              <a:rPr lang="en-US" sz="2400" dirty="0" err="1"/>
              <a:t>cutset</a:t>
            </a:r>
            <a:r>
              <a:rPr lang="en-US" sz="2400" dirty="0"/>
              <a:t> conditioning.</a:t>
            </a:r>
          </a:p>
          <a:p>
            <a:endParaRPr lang="en-US" sz="2800" dirty="0"/>
          </a:p>
          <a:p>
            <a:pPr marL="457176" lvl="1" indent="0" eaLnBrk="1" hangingPunct="1">
              <a:buNone/>
            </a:pPr>
            <a:endParaRPr lang="en-US" sz="24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 l="50625" t="52500" r="2500" b="2500"/>
          <a:stretch>
            <a:fillRect/>
          </a:stretch>
        </p:blipFill>
        <p:spPr bwMode="auto">
          <a:xfrm>
            <a:off x="8915400" y="2895600"/>
            <a:ext cx="3115733" cy="2243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Dan\Dropbox\Office\CS 188\Ketrina Art\CSPs\Filteri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600200"/>
            <a:ext cx="7237412" cy="4057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192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400" dirty="0"/>
              <a:t>Filtering: Keep track of domains for unassigned variables and cross off bad options</a:t>
            </a:r>
          </a:p>
          <a:p>
            <a:pPr eaLnBrk="1" hangingPunct="1"/>
            <a:r>
              <a:rPr lang="en-US" sz="2400" dirty="0"/>
              <a:t>Forward checking: Cross off values that violate a constraint when added to the existing assignment</a:t>
            </a: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3" cstate="print"/>
          <a:srcRect r="9502" b="67024"/>
          <a:stretch>
            <a:fillRect/>
          </a:stretch>
        </p:blipFill>
        <p:spPr bwMode="auto">
          <a:xfrm>
            <a:off x="1828800" y="2438400"/>
            <a:ext cx="7543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2514601" y="3657601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9" name="Text Box 23"/>
          <p:cNvSpPr txBox="1">
            <a:spLocks noChangeArrowheads="1"/>
          </p:cNvSpPr>
          <p:nvPr/>
        </p:nvSpPr>
        <p:spPr bwMode="auto">
          <a:xfrm>
            <a:off x="2729755" y="2756649"/>
            <a:ext cx="5921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WA</a:t>
            </a:r>
          </a:p>
        </p:txBody>
      </p:sp>
      <p:sp>
        <p:nvSpPr>
          <p:cNvPr id="26640" name="Text Box 24"/>
          <p:cNvSpPr txBox="1">
            <a:spLocks noChangeArrowheads="1"/>
          </p:cNvSpPr>
          <p:nvPr/>
        </p:nvSpPr>
        <p:spPr bwMode="auto">
          <a:xfrm>
            <a:off x="3177990" y="2891120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SA</a:t>
            </a:r>
          </a:p>
        </p:txBody>
      </p:sp>
      <p:sp>
        <p:nvSpPr>
          <p:cNvPr id="26641" name="Text Box 25"/>
          <p:cNvSpPr txBox="1">
            <a:spLocks noChangeArrowheads="1"/>
          </p:cNvSpPr>
          <p:nvPr/>
        </p:nvSpPr>
        <p:spPr bwMode="auto">
          <a:xfrm>
            <a:off x="3119721" y="2643469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NT</a:t>
            </a:r>
          </a:p>
        </p:txBody>
      </p:sp>
      <p:sp>
        <p:nvSpPr>
          <p:cNvPr id="26642" name="Text Box 26"/>
          <p:cNvSpPr txBox="1">
            <a:spLocks noChangeArrowheads="1"/>
          </p:cNvSpPr>
          <p:nvPr/>
        </p:nvSpPr>
        <p:spPr bwMode="auto">
          <a:xfrm>
            <a:off x="3491755" y="2680449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Q</a:t>
            </a:r>
          </a:p>
        </p:txBody>
      </p:sp>
      <p:sp>
        <p:nvSpPr>
          <p:cNvPr id="26643" name="Text Box 27"/>
          <p:cNvSpPr txBox="1">
            <a:spLocks noChangeArrowheads="1"/>
          </p:cNvSpPr>
          <p:nvPr/>
        </p:nvSpPr>
        <p:spPr bwMode="auto">
          <a:xfrm>
            <a:off x="3496235" y="2985252"/>
            <a:ext cx="62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libri" pitchFamily="34" charset="0"/>
              </a:rPr>
              <a:t>NSW</a:t>
            </a:r>
          </a:p>
        </p:txBody>
      </p:sp>
      <p:sp>
        <p:nvSpPr>
          <p:cNvPr id="26644" name="Text Box 28"/>
          <p:cNvSpPr txBox="1">
            <a:spLocks noChangeArrowheads="1"/>
          </p:cNvSpPr>
          <p:nvPr/>
        </p:nvSpPr>
        <p:spPr bwMode="auto">
          <a:xfrm>
            <a:off x="3523131" y="3177989"/>
            <a:ext cx="622300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V</a:t>
            </a:r>
          </a:p>
        </p:txBody>
      </p:sp>
      <p:sp>
        <p:nvSpPr>
          <p:cNvPr id="925725" name="Rectangle 29"/>
          <p:cNvSpPr>
            <a:spLocks noChangeArrowheads="1"/>
          </p:cNvSpPr>
          <p:nvPr/>
        </p:nvSpPr>
        <p:spPr bwMode="auto">
          <a:xfrm>
            <a:off x="2286000" y="4648200"/>
            <a:ext cx="83820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105400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629835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8" name="Rectangle 32"/>
          <p:cNvSpPr>
            <a:spLocks noChangeArrowheads="1"/>
          </p:cNvSpPr>
          <p:nvPr/>
        </p:nvSpPr>
        <p:spPr bwMode="auto">
          <a:xfrm>
            <a:off x="3962400" y="2286000"/>
            <a:ext cx="5486400" cy="1295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9" name="Rectangle 33"/>
          <p:cNvSpPr>
            <a:spLocks noChangeArrowheads="1"/>
          </p:cNvSpPr>
          <p:nvPr/>
        </p:nvSpPr>
        <p:spPr bwMode="auto">
          <a:xfrm>
            <a:off x="5715000" y="2286000"/>
            <a:ext cx="3886200" cy="1295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30" name="Rectangle 34"/>
          <p:cNvSpPr>
            <a:spLocks noChangeArrowheads="1"/>
          </p:cNvSpPr>
          <p:nvPr/>
        </p:nvSpPr>
        <p:spPr bwMode="auto">
          <a:xfrm>
            <a:off x="7485531" y="2286000"/>
            <a:ext cx="2286000" cy="1295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6637" name="TextBox 19"/>
          <p:cNvSpPr txBox="1">
            <a:spLocks noChangeArrowheads="1"/>
          </p:cNvSpPr>
          <p:nvPr/>
        </p:nvSpPr>
        <p:spPr bwMode="auto">
          <a:xfrm>
            <a:off x="8610600" y="6477001"/>
            <a:ext cx="361511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coloring -- forward checking]</a:t>
            </a:r>
          </a:p>
        </p:txBody>
      </p:sp>
    </p:spTree>
    <p:extLst>
      <p:ext uri="{BB962C8B-B14F-4D97-AF65-F5344CB8AC3E}">
        <p14:creationId xmlns:p14="http://schemas.microsoft.com/office/powerpoint/2010/main" val="283230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725" grpId="0" animBg="1"/>
      <p:bldP spid="925726" grpId="0" animBg="1"/>
      <p:bldP spid="925727" grpId="0" animBg="1"/>
      <p:bldP spid="925728" grpId="0" animBg="1"/>
      <p:bldP spid="925729" grpId="0" animBg="1"/>
      <p:bldP spid="92573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8021"/>
            <a:ext cx="12192000" cy="1143000"/>
          </a:xfrm>
        </p:spPr>
        <p:txBody>
          <a:bodyPr/>
          <a:lstStyle/>
          <a:p>
            <a:r>
              <a:rPr lang="en-US" sz="2400" dirty="0"/>
              <a:t>Video of Demo Coloring – Backtracking with Forward Checking </a:t>
            </a:r>
            <a:r>
              <a:rPr lang="tr-TR" sz="2400" b="1" dirty="0">
                <a:hlinkClick r:id="rId4"/>
              </a:rPr>
              <a:t>https://www.cs.cmu.edu/~15281/demos/csp_backtracking/</a:t>
            </a:r>
            <a:r>
              <a:rPr lang="tr-TR" sz="2400" b="1" dirty="0"/>
              <a:t> </a:t>
            </a:r>
            <a:endParaRPr lang="en-US" sz="2400" dirty="0"/>
          </a:p>
        </p:txBody>
      </p:sp>
      <p:pic>
        <p:nvPicPr>
          <p:cNvPr id="3" name="Coloring--backtracking with forward checki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6588" y="1139826"/>
            <a:ext cx="8378824" cy="523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88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D50DB-B87B-5935-126F-7E29AB42A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Backtracking with Forward Checking</a:t>
            </a:r>
            <a:endParaRPr lang="tr-TR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3D8EE3-BDA4-59B8-E4F1-BB3A0151F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0" y="1371600"/>
            <a:ext cx="6573139" cy="472916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4DC155-C473-DF36-7737-6934DE028B6D}"/>
              </a:ext>
            </a:extLst>
          </p:cNvPr>
          <p:cNvSpPr txBox="1"/>
          <p:nvPr/>
        </p:nvSpPr>
        <p:spPr>
          <a:xfrm>
            <a:off x="2514600" y="6170097"/>
            <a:ext cx="87058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>
                <a:hlinkClick r:id="rId3"/>
              </a:rPr>
              <a:t>https://www.cs.cmu.edu/~15281/demos/csp_backtracking/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23101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Filtering: Constraint Propagation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113792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Forward checking propagates information from assigned to unassigned variables, but doesn't provide early detection for all failures: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NT and SA cannot both be blue!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Why didn’t we detect this yet?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i="1" dirty="0"/>
              <a:t>Constraint propagation: </a:t>
            </a:r>
            <a:r>
              <a:rPr lang="en-US" sz="2400" dirty="0"/>
              <a:t>reason from constraint to constraint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 l="60" t="42619" r="14586"/>
          <a:stretch>
            <a:fillRect/>
          </a:stretch>
        </p:blipFill>
        <p:spPr bwMode="auto">
          <a:xfrm>
            <a:off x="4038600" y="2438400"/>
            <a:ext cx="6373906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2" cstate="print"/>
          <a:srcRect l="53061" t="470" r="31633" b="65372"/>
          <a:stretch>
            <a:fillRect/>
          </a:stretch>
        </p:blipFill>
        <p:spPr bwMode="auto">
          <a:xfrm>
            <a:off x="1219200" y="2667000"/>
            <a:ext cx="1752600" cy="149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 Box 23"/>
          <p:cNvSpPr txBox="1">
            <a:spLocks noChangeArrowheads="1"/>
          </p:cNvSpPr>
          <p:nvPr/>
        </p:nvSpPr>
        <p:spPr bwMode="auto">
          <a:xfrm>
            <a:off x="1312862" y="3146752"/>
            <a:ext cx="5921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WA</a:t>
            </a:r>
          </a:p>
        </p:txBody>
      </p:sp>
      <p:sp>
        <p:nvSpPr>
          <p:cNvPr id="43" name="Text Box 24"/>
          <p:cNvSpPr txBox="1">
            <a:spLocks noChangeArrowheads="1"/>
          </p:cNvSpPr>
          <p:nvPr/>
        </p:nvSpPr>
        <p:spPr bwMode="auto">
          <a:xfrm>
            <a:off x="1905000" y="3257550"/>
            <a:ext cx="4524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SA</a:t>
            </a:r>
          </a:p>
        </p:txBody>
      </p:sp>
      <p:sp>
        <p:nvSpPr>
          <p:cNvPr id="44" name="Text Box 25"/>
          <p:cNvSpPr txBox="1">
            <a:spLocks noChangeArrowheads="1"/>
          </p:cNvSpPr>
          <p:nvPr/>
        </p:nvSpPr>
        <p:spPr bwMode="auto">
          <a:xfrm>
            <a:off x="1828800" y="2918152"/>
            <a:ext cx="4524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NT</a:t>
            </a:r>
          </a:p>
        </p:txBody>
      </p:sp>
      <p:sp>
        <p:nvSpPr>
          <p:cNvPr id="45" name="Text Box 26"/>
          <p:cNvSpPr txBox="1">
            <a:spLocks noChangeArrowheads="1"/>
          </p:cNvSpPr>
          <p:nvPr/>
        </p:nvSpPr>
        <p:spPr bwMode="auto">
          <a:xfrm>
            <a:off x="2286000" y="2994352"/>
            <a:ext cx="4524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Q</a:t>
            </a:r>
          </a:p>
        </p:txBody>
      </p:sp>
      <p:sp>
        <p:nvSpPr>
          <p:cNvPr id="46" name="Text Box 27"/>
          <p:cNvSpPr txBox="1">
            <a:spLocks noChangeArrowheads="1"/>
          </p:cNvSpPr>
          <p:nvPr/>
        </p:nvSpPr>
        <p:spPr bwMode="auto">
          <a:xfrm>
            <a:off x="2362200" y="3402105"/>
            <a:ext cx="62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libri" pitchFamily="34" charset="0"/>
              </a:rPr>
              <a:t>NSW</a:t>
            </a:r>
          </a:p>
        </p:txBody>
      </p:sp>
      <p:sp>
        <p:nvSpPr>
          <p:cNvPr id="47" name="Text Box 28"/>
          <p:cNvSpPr txBox="1">
            <a:spLocks noChangeArrowheads="1"/>
          </p:cNvSpPr>
          <p:nvPr/>
        </p:nvSpPr>
        <p:spPr bwMode="auto">
          <a:xfrm>
            <a:off x="2367430" y="3639812"/>
            <a:ext cx="622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Consistency of A Single Arc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71600"/>
            <a:ext cx="113792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An arc X </a:t>
            </a:r>
            <a:r>
              <a:rPr lang="en-US" sz="2400" dirty="0">
                <a:sym typeface="Symbol" pitchFamily="18" charset="2"/>
              </a:rPr>
              <a:t> </a:t>
            </a:r>
            <a:r>
              <a:rPr lang="en-US" sz="2400" dirty="0"/>
              <a:t>Y is </a:t>
            </a:r>
            <a:r>
              <a:rPr lang="en-US" sz="2400" dirty="0">
                <a:solidFill>
                  <a:srgbClr val="C00000"/>
                </a:solidFill>
              </a:rPr>
              <a:t>consistent</a:t>
            </a:r>
            <a:r>
              <a:rPr lang="en-US" sz="2400" i="1" dirty="0"/>
              <a:t> </a:t>
            </a:r>
            <a:r>
              <a:rPr lang="en-US" sz="2400" dirty="0" err="1"/>
              <a:t>iff</a:t>
            </a:r>
            <a:r>
              <a:rPr lang="en-US" sz="2400" dirty="0"/>
              <a:t> for </a:t>
            </a:r>
            <a:r>
              <a:rPr lang="en-US" sz="2400" i="1" dirty="0"/>
              <a:t>every </a:t>
            </a:r>
            <a:r>
              <a:rPr lang="en-US" sz="2400" dirty="0"/>
              <a:t>x in the tail there is </a:t>
            </a:r>
            <a:r>
              <a:rPr lang="en-US" sz="2400" i="1" dirty="0"/>
              <a:t>some </a:t>
            </a:r>
            <a:r>
              <a:rPr lang="en-US" sz="2400" dirty="0"/>
              <a:t>y in the head which could be assigned without violating a constraint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Remove values in the domain of X</a:t>
            </a:r>
            <a:r>
              <a:rPr lang="tr-TR" sz="2400" dirty="0"/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tr-TR" sz="2400" dirty="0"/>
              <a:t>     i</a:t>
            </a:r>
            <a:r>
              <a:rPr lang="en-US" sz="2400" dirty="0"/>
              <a:t>f there isn’t a corresponding legal Y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Forward checking: Enforcing consistency of arcs pointing to each new assignment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print"/>
          <a:srcRect l="32086" t="992" r="53169" b="49403"/>
          <a:stretch>
            <a:fillRect/>
          </a:stretch>
        </p:blipFill>
        <p:spPr bwMode="auto">
          <a:xfrm>
            <a:off x="1371600" y="2209800"/>
            <a:ext cx="1676400" cy="153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757" name="Freeform 13"/>
          <p:cNvSpPr>
            <a:spLocks/>
          </p:cNvSpPr>
          <p:nvPr/>
        </p:nvSpPr>
        <p:spPr bwMode="auto">
          <a:xfrm>
            <a:off x="4455459" y="3200400"/>
            <a:ext cx="2286000" cy="3048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927760" name="Freeform 16"/>
          <p:cNvSpPr>
            <a:spLocks/>
          </p:cNvSpPr>
          <p:nvPr/>
        </p:nvSpPr>
        <p:spPr bwMode="auto">
          <a:xfrm>
            <a:off x="4455459" y="3200400"/>
            <a:ext cx="1219200" cy="1524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010400" y="5506826"/>
            <a:ext cx="3200400" cy="46166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400" i="1" dirty="0">
                <a:latin typeface="Calibri" pitchFamily="34" charset="0"/>
              </a:rPr>
              <a:t>Delete from the tail!</a:t>
            </a:r>
          </a:p>
        </p:txBody>
      </p:sp>
      <p:pic>
        <p:nvPicPr>
          <p:cNvPr id="28682" name="Picture 4"/>
          <p:cNvPicPr>
            <a:picLocks noChangeAspect="1" noChangeArrowheads="1"/>
          </p:cNvPicPr>
          <p:nvPr/>
        </p:nvPicPr>
        <p:blipFill>
          <a:blip r:embed="rId3" cstate="print"/>
          <a:srcRect l="240" t="44061" r="14766" b="29301"/>
          <a:stretch>
            <a:fillRect/>
          </a:stretch>
        </p:blipFill>
        <p:spPr bwMode="auto">
          <a:xfrm>
            <a:off x="4016188" y="2362200"/>
            <a:ext cx="63470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/>
          <p:cNvPicPr>
            <a:picLocks noChangeAspect="1" noChangeArrowheads="1"/>
          </p:cNvPicPr>
          <p:nvPr/>
        </p:nvPicPr>
        <p:blipFill>
          <a:blip r:embed="rId3" cstate="print"/>
          <a:srcRect l="2042" t="89345" r="86736" b="2664"/>
          <a:stretch>
            <a:fillRect/>
          </a:stretch>
        </p:blipFill>
        <p:spPr bwMode="auto">
          <a:xfrm>
            <a:off x="4150659" y="2819400"/>
            <a:ext cx="838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C:\Users\Dan\Dropbox\Office\CS 188\Ketrina Art\CSPs\ArcConsistenc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92684" y="3581400"/>
            <a:ext cx="4200131" cy="1747370"/>
          </a:xfrm>
          <a:prstGeom prst="rect">
            <a:avLst/>
          </a:prstGeom>
          <a:noFill/>
        </p:spPr>
      </p:pic>
      <p:sp>
        <p:nvSpPr>
          <p:cNvPr id="38" name="Text Box 23"/>
          <p:cNvSpPr txBox="1">
            <a:spLocks noChangeArrowheads="1"/>
          </p:cNvSpPr>
          <p:nvPr/>
        </p:nvSpPr>
        <p:spPr bwMode="auto">
          <a:xfrm>
            <a:off x="1465262" y="2698376"/>
            <a:ext cx="5921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WA</a:t>
            </a:r>
          </a:p>
        </p:txBody>
      </p:sp>
      <p:sp>
        <p:nvSpPr>
          <p:cNvPr id="39" name="Text Box 24"/>
          <p:cNvSpPr txBox="1">
            <a:spLocks noChangeArrowheads="1"/>
          </p:cNvSpPr>
          <p:nvPr/>
        </p:nvSpPr>
        <p:spPr bwMode="auto">
          <a:xfrm>
            <a:off x="2057400" y="2800350"/>
            <a:ext cx="4524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SA</a:t>
            </a:r>
          </a:p>
        </p:txBody>
      </p:sp>
      <p:sp>
        <p:nvSpPr>
          <p:cNvPr id="40" name="Text Box 25"/>
          <p:cNvSpPr txBox="1">
            <a:spLocks noChangeArrowheads="1"/>
          </p:cNvSpPr>
          <p:nvPr/>
        </p:nvSpPr>
        <p:spPr bwMode="auto">
          <a:xfrm>
            <a:off x="1981200" y="2469776"/>
            <a:ext cx="4524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NT</a:t>
            </a:r>
          </a:p>
        </p:txBody>
      </p:sp>
      <p:sp>
        <p:nvSpPr>
          <p:cNvPr id="41" name="Text Box 26"/>
          <p:cNvSpPr txBox="1">
            <a:spLocks noChangeArrowheads="1"/>
          </p:cNvSpPr>
          <p:nvPr/>
        </p:nvSpPr>
        <p:spPr bwMode="auto">
          <a:xfrm>
            <a:off x="2438400" y="2545976"/>
            <a:ext cx="4524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Q</a:t>
            </a:r>
          </a:p>
        </p:txBody>
      </p:sp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2487705" y="2944906"/>
            <a:ext cx="62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libri" pitchFamily="34" charset="0"/>
              </a:rPr>
              <a:t>NSW</a:t>
            </a:r>
          </a:p>
        </p:txBody>
      </p:sp>
      <p:sp>
        <p:nvSpPr>
          <p:cNvPr id="43" name="Text Box 28"/>
          <p:cNvSpPr txBox="1">
            <a:spLocks noChangeArrowheads="1"/>
          </p:cNvSpPr>
          <p:nvPr/>
        </p:nvSpPr>
        <p:spPr bwMode="auto">
          <a:xfrm>
            <a:off x="2483970" y="3200401"/>
            <a:ext cx="622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V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89F3A54-8456-53DE-DCCD-CFAF3BA822C2}"/>
              </a:ext>
            </a:extLst>
          </p:cNvPr>
          <p:cNvSpPr/>
          <p:nvPr/>
        </p:nvSpPr>
        <p:spPr>
          <a:xfrm>
            <a:off x="5158796" y="2792186"/>
            <a:ext cx="213418" cy="285750"/>
          </a:xfrm>
          <a:custGeom>
            <a:avLst/>
            <a:gdLst>
              <a:gd name="connsiteX0" fmla="*/ 139825 w 213418"/>
              <a:gd name="connsiteY0" fmla="*/ 0 h 285750"/>
              <a:gd name="connsiteX1" fmla="*/ 99004 w 213418"/>
              <a:gd name="connsiteY1" fmla="*/ 16328 h 285750"/>
              <a:gd name="connsiteX2" fmla="*/ 58183 w 213418"/>
              <a:gd name="connsiteY2" fmla="*/ 48985 h 285750"/>
              <a:gd name="connsiteX3" fmla="*/ 33690 w 213418"/>
              <a:gd name="connsiteY3" fmla="*/ 81643 h 285750"/>
              <a:gd name="connsiteX4" fmla="*/ 9197 w 213418"/>
              <a:gd name="connsiteY4" fmla="*/ 106135 h 285750"/>
              <a:gd name="connsiteX5" fmla="*/ 82675 w 213418"/>
              <a:gd name="connsiteY5" fmla="*/ 97971 h 285750"/>
              <a:gd name="connsiteX6" fmla="*/ 156154 w 213418"/>
              <a:gd name="connsiteY6" fmla="*/ 81643 h 285750"/>
              <a:gd name="connsiteX7" fmla="*/ 188811 w 213418"/>
              <a:gd name="connsiteY7" fmla="*/ 57150 h 285750"/>
              <a:gd name="connsiteX8" fmla="*/ 164318 w 213418"/>
              <a:gd name="connsiteY8" fmla="*/ 65314 h 285750"/>
              <a:gd name="connsiteX9" fmla="*/ 131661 w 213418"/>
              <a:gd name="connsiteY9" fmla="*/ 81643 h 285750"/>
              <a:gd name="connsiteX10" fmla="*/ 25525 w 213418"/>
              <a:gd name="connsiteY10" fmla="*/ 146957 h 285750"/>
              <a:gd name="connsiteX11" fmla="*/ 1033 w 213418"/>
              <a:gd name="connsiteY11" fmla="*/ 179614 h 285750"/>
              <a:gd name="connsiteX12" fmla="*/ 50018 w 213418"/>
              <a:gd name="connsiteY12" fmla="*/ 195943 h 285750"/>
              <a:gd name="connsiteX13" fmla="*/ 172483 w 213418"/>
              <a:gd name="connsiteY13" fmla="*/ 179614 h 285750"/>
              <a:gd name="connsiteX14" fmla="*/ 188811 w 213418"/>
              <a:gd name="connsiteY14" fmla="*/ 155121 h 285750"/>
              <a:gd name="connsiteX15" fmla="*/ 107168 w 213418"/>
              <a:gd name="connsiteY15" fmla="*/ 187778 h 285750"/>
              <a:gd name="connsiteX16" fmla="*/ 90840 w 213418"/>
              <a:gd name="connsiteY16" fmla="*/ 212271 h 285750"/>
              <a:gd name="connsiteX17" fmla="*/ 90840 w 213418"/>
              <a:gd name="connsiteY17" fmla="*/ 277585 h 285750"/>
              <a:gd name="connsiteX18" fmla="*/ 123497 w 213418"/>
              <a:gd name="connsiteY18" fmla="*/ 285750 h 285750"/>
              <a:gd name="connsiteX19" fmla="*/ 180647 w 213418"/>
              <a:gd name="connsiteY19" fmla="*/ 277585 h 285750"/>
              <a:gd name="connsiteX20" fmla="*/ 205140 w 213418"/>
              <a:gd name="connsiteY20" fmla="*/ 269421 h 285750"/>
              <a:gd name="connsiteX21" fmla="*/ 213304 w 213418"/>
              <a:gd name="connsiteY21" fmla="*/ 22860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13418" h="285750">
                <a:moveTo>
                  <a:pt x="139825" y="0"/>
                </a:moveTo>
                <a:cubicBezTo>
                  <a:pt x="126218" y="5443"/>
                  <a:pt x="110929" y="7810"/>
                  <a:pt x="99004" y="16328"/>
                </a:cubicBezTo>
                <a:cubicBezTo>
                  <a:pt x="34378" y="62489"/>
                  <a:pt x="130155" y="24994"/>
                  <a:pt x="58183" y="48985"/>
                </a:cubicBezTo>
                <a:cubicBezTo>
                  <a:pt x="50019" y="59871"/>
                  <a:pt x="42546" y="71312"/>
                  <a:pt x="33690" y="81643"/>
                </a:cubicBezTo>
                <a:cubicBezTo>
                  <a:pt x="26176" y="90409"/>
                  <a:pt x="-1756" y="102484"/>
                  <a:pt x="9197" y="106135"/>
                </a:cubicBezTo>
                <a:cubicBezTo>
                  <a:pt x="32576" y="113928"/>
                  <a:pt x="58248" y="101228"/>
                  <a:pt x="82675" y="97971"/>
                </a:cubicBezTo>
                <a:cubicBezTo>
                  <a:pt x="130571" y="91585"/>
                  <a:pt x="120936" y="93382"/>
                  <a:pt x="156154" y="81643"/>
                </a:cubicBezTo>
                <a:cubicBezTo>
                  <a:pt x="167040" y="73479"/>
                  <a:pt x="182726" y="69321"/>
                  <a:pt x="188811" y="57150"/>
                </a:cubicBezTo>
                <a:cubicBezTo>
                  <a:pt x="192659" y="49453"/>
                  <a:pt x="172228" y="61924"/>
                  <a:pt x="164318" y="65314"/>
                </a:cubicBezTo>
                <a:cubicBezTo>
                  <a:pt x="153131" y="70108"/>
                  <a:pt x="142151" y="75472"/>
                  <a:pt x="131661" y="81643"/>
                </a:cubicBezTo>
                <a:cubicBezTo>
                  <a:pt x="95856" y="102705"/>
                  <a:pt x="25525" y="146957"/>
                  <a:pt x="25525" y="146957"/>
                </a:cubicBezTo>
                <a:cubicBezTo>
                  <a:pt x="17361" y="157843"/>
                  <a:pt x="-5052" y="167444"/>
                  <a:pt x="1033" y="179614"/>
                </a:cubicBezTo>
                <a:cubicBezTo>
                  <a:pt x="8730" y="195009"/>
                  <a:pt x="32850" y="194717"/>
                  <a:pt x="50018" y="195943"/>
                </a:cubicBezTo>
                <a:cubicBezTo>
                  <a:pt x="57047" y="196445"/>
                  <a:pt x="161479" y="181186"/>
                  <a:pt x="172483" y="179614"/>
                </a:cubicBezTo>
                <a:cubicBezTo>
                  <a:pt x="177926" y="171450"/>
                  <a:pt x="196975" y="160564"/>
                  <a:pt x="188811" y="155121"/>
                </a:cubicBezTo>
                <a:cubicBezTo>
                  <a:pt x="171006" y="143251"/>
                  <a:pt x="115773" y="182615"/>
                  <a:pt x="107168" y="187778"/>
                </a:cubicBezTo>
                <a:cubicBezTo>
                  <a:pt x="101725" y="195942"/>
                  <a:pt x="95228" y="203495"/>
                  <a:pt x="90840" y="212271"/>
                </a:cubicBezTo>
                <a:cubicBezTo>
                  <a:pt x="81620" y="230711"/>
                  <a:pt x="75612" y="259312"/>
                  <a:pt x="90840" y="277585"/>
                </a:cubicBezTo>
                <a:cubicBezTo>
                  <a:pt x="98023" y="286205"/>
                  <a:pt x="112611" y="283028"/>
                  <a:pt x="123497" y="285750"/>
                </a:cubicBezTo>
                <a:cubicBezTo>
                  <a:pt x="142547" y="283028"/>
                  <a:pt x="161777" y="281359"/>
                  <a:pt x="180647" y="277585"/>
                </a:cubicBezTo>
                <a:cubicBezTo>
                  <a:pt x="189086" y="275897"/>
                  <a:pt x="199055" y="275506"/>
                  <a:pt x="205140" y="269421"/>
                </a:cubicBezTo>
                <a:cubicBezTo>
                  <a:pt x="215025" y="259536"/>
                  <a:pt x="213304" y="241030"/>
                  <a:pt x="213304" y="22860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49B66F4-3320-DD86-13C9-8461C9D575D7}"/>
              </a:ext>
            </a:extLst>
          </p:cNvPr>
          <p:cNvSpPr/>
          <p:nvPr/>
        </p:nvSpPr>
        <p:spPr>
          <a:xfrm>
            <a:off x="6170015" y="2840301"/>
            <a:ext cx="238969" cy="229470"/>
          </a:xfrm>
          <a:custGeom>
            <a:avLst/>
            <a:gdLst>
              <a:gd name="connsiteX0" fmla="*/ 67499 w 238969"/>
              <a:gd name="connsiteY0" fmla="*/ 49856 h 229470"/>
              <a:gd name="connsiteX1" fmla="*/ 108321 w 238969"/>
              <a:gd name="connsiteY1" fmla="*/ 33528 h 229470"/>
              <a:gd name="connsiteX2" fmla="*/ 26678 w 238969"/>
              <a:gd name="connsiteY2" fmla="*/ 58020 h 229470"/>
              <a:gd name="connsiteX3" fmla="*/ 2185 w 238969"/>
              <a:gd name="connsiteY3" fmla="*/ 74349 h 229470"/>
              <a:gd name="connsiteX4" fmla="*/ 140978 w 238969"/>
              <a:gd name="connsiteY4" fmla="*/ 66185 h 229470"/>
              <a:gd name="connsiteX5" fmla="*/ 206292 w 238969"/>
              <a:gd name="connsiteY5" fmla="*/ 41692 h 229470"/>
              <a:gd name="connsiteX6" fmla="*/ 214456 w 238969"/>
              <a:gd name="connsiteY6" fmla="*/ 9035 h 229470"/>
              <a:gd name="connsiteX7" fmla="*/ 165471 w 238969"/>
              <a:gd name="connsiteY7" fmla="*/ 17199 h 229470"/>
              <a:gd name="connsiteX8" fmla="*/ 91992 w 238969"/>
              <a:gd name="connsiteY8" fmla="*/ 41692 h 229470"/>
              <a:gd name="connsiteX9" fmla="*/ 189964 w 238969"/>
              <a:gd name="connsiteY9" fmla="*/ 66185 h 229470"/>
              <a:gd name="connsiteX10" fmla="*/ 140978 w 238969"/>
              <a:gd name="connsiteY10" fmla="*/ 74349 h 229470"/>
              <a:gd name="connsiteX11" fmla="*/ 18514 w 238969"/>
              <a:gd name="connsiteY11" fmla="*/ 155992 h 229470"/>
              <a:gd name="connsiteX12" fmla="*/ 173635 w 238969"/>
              <a:gd name="connsiteY12" fmla="*/ 155992 h 229470"/>
              <a:gd name="connsiteX13" fmla="*/ 132814 w 238969"/>
              <a:gd name="connsiteY13" fmla="*/ 164156 h 229470"/>
              <a:gd name="connsiteX14" fmla="*/ 59335 w 238969"/>
              <a:gd name="connsiteY14" fmla="*/ 188649 h 229470"/>
              <a:gd name="connsiteX15" fmla="*/ 181799 w 238969"/>
              <a:gd name="connsiteY15" fmla="*/ 229470 h 229470"/>
              <a:gd name="connsiteX16" fmla="*/ 206292 w 238969"/>
              <a:gd name="connsiteY16" fmla="*/ 221306 h 229470"/>
              <a:gd name="connsiteX17" fmla="*/ 181799 w 238969"/>
              <a:gd name="connsiteY17" fmla="*/ 213142 h 229470"/>
              <a:gd name="connsiteX18" fmla="*/ 116485 w 238969"/>
              <a:gd name="connsiteY18" fmla="*/ 196813 h 229470"/>
              <a:gd name="connsiteX19" fmla="*/ 83828 w 238969"/>
              <a:gd name="connsiteY19" fmla="*/ 172320 h 229470"/>
              <a:gd name="connsiteX20" fmla="*/ 149142 w 238969"/>
              <a:gd name="connsiteY20" fmla="*/ 131499 h 229470"/>
              <a:gd name="connsiteX21" fmla="*/ 198128 w 238969"/>
              <a:gd name="connsiteY21" fmla="*/ 98842 h 229470"/>
              <a:gd name="connsiteX22" fmla="*/ 140978 w 238969"/>
              <a:gd name="connsiteY22" fmla="*/ 49856 h 229470"/>
              <a:gd name="connsiteX23" fmla="*/ 91992 w 238969"/>
              <a:gd name="connsiteY23" fmla="*/ 9035 h 229470"/>
              <a:gd name="connsiteX24" fmla="*/ 206292 w 238969"/>
              <a:gd name="connsiteY24" fmla="*/ 870 h 229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8969" h="229470">
                <a:moveTo>
                  <a:pt x="67499" y="49856"/>
                </a:moveTo>
                <a:cubicBezTo>
                  <a:pt x="81106" y="44413"/>
                  <a:pt x="118684" y="43891"/>
                  <a:pt x="108321" y="33528"/>
                </a:cubicBezTo>
                <a:cubicBezTo>
                  <a:pt x="95546" y="20753"/>
                  <a:pt x="38693" y="51154"/>
                  <a:pt x="26678" y="58020"/>
                </a:cubicBezTo>
                <a:cubicBezTo>
                  <a:pt x="18158" y="62888"/>
                  <a:pt x="-7602" y="73650"/>
                  <a:pt x="2185" y="74349"/>
                </a:cubicBezTo>
                <a:cubicBezTo>
                  <a:pt x="48412" y="77651"/>
                  <a:pt x="94714" y="68906"/>
                  <a:pt x="140978" y="66185"/>
                </a:cubicBezTo>
                <a:cubicBezTo>
                  <a:pt x="153575" y="61986"/>
                  <a:pt x="201413" y="46571"/>
                  <a:pt x="206292" y="41692"/>
                </a:cubicBezTo>
                <a:cubicBezTo>
                  <a:pt x="214226" y="33758"/>
                  <a:pt x="224078" y="14808"/>
                  <a:pt x="214456" y="9035"/>
                </a:cubicBezTo>
                <a:cubicBezTo>
                  <a:pt x="200262" y="518"/>
                  <a:pt x="181799" y="14478"/>
                  <a:pt x="165471" y="17199"/>
                </a:cubicBezTo>
                <a:cubicBezTo>
                  <a:pt x="140978" y="25363"/>
                  <a:pt x="68399" y="31206"/>
                  <a:pt x="91992" y="41692"/>
                </a:cubicBezTo>
                <a:cubicBezTo>
                  <a:pt x="131534" y="59266"/>
                  <a:pt x="329205" y="31375"/>
                  <a:pt x="189964" y="66185"/>
                </a:cubicBezTo>
                <a:cubicBezTo>
                  <a:pt x="173904" y="70200"/>
                  <a:pt x="157307" y="71628"/>
                  <a:pt x="140978" y="74349"/>
                </a:cubicBezTo>
                <a:cubicBezTo>
                  <a:pt x="42123" y="123776"/>
                  <a:pt x="80850" y="93655"/>
                  <a:pt x="18514" y="155992"/>
                </a:cubicBezTo>
                <a:cubicBezTo>
                  <a:pt x="111405" y="182531"/>
                  <a:pt x="49593" y="173712"/>
                  <a:pt x="173635" y="155992"/>
                </a:cubicBezTo>
                <a:cubicBezTo>
                  <a:pt x="187372" y="154030"/>
                  <a:pt x="146157" y="160344"/>
                  <a:pt x="132814" y="164156"/>
                </a:cubicBezTo>
                <a:cubicBezTo>
                  <a:pt x="107989" y="171249"/>
                  <a:pt x="83828" y="180485"/>
                  <a:pt x="59335" y="188649"/>
                </a:cubicBezTo>
                <a:cubicBezTo>
                  <a:pt x="80396" y="197073"/>
                  <a:pt x="147017" y="229470"/>
                  <a:pt x="181799" y="229470"/>
                </a:cubicBezTo>
                <a:cubicBezTo>
                  <a:pt x="190405" y="229470"/>
                  <a:pt x="198128" y="224027"/>
                  <a:pt x="206292" y="221306"/>
                </a:cubicBezTo>
                <a:cubicBezTo>
                  <a:pt x="198128" y="218585"/>
                  <a:pt x="190102" y="215406"/>
                  <a:pt x="181799" y="213142"/>
                </a:cubicBezTo>
                <a:cubicBezTo>
                  <a:pt x="160148" y="207237"/>
                  <a:pt x="137200" y="205444"/>
                  <a:pt x="116485" y="196813"/>
                </a:cubicBezTo>
                <a:cubicBezTo>
                  <a:pt x="103925" y="191579"/>
                  <a:pt x="94714" y="180484"/>
                  <a:pt x="83828" y="172320"/>
                </a:cubicBezTo>
                <a:cubicBezTo>
                  <a:pt x="105599" y="158713"/>
                  <a:pt x="127780" y="145740"/>
                  <a:pt x="149142" y="131499"/>
                </a:cubicBezTo>
                <a:lnTo>
                  <a:pt x="198128" y="98842"/>
                </a:lnTo>
                <a:cubicBezTo>
                  <a:pt x="179078" y="82513"/>
                  <a:pt x="161855" y="63774"/>
                  <a:pt x="140978" y="49856"/>
                </a:cubicBezTo>
                <a:cubicBezTo>
                  <a:pt x="86587" y="13596"/>
                  <a:pt x="108066" y="57259"/>
                  <a:pt x="91992" y="9035"/>
                </a:cubicBezTo>
                <a:cubicBezTo>
                  <a:pt x="156831" y="-3934"/>
                  <a:pt x="118937" y="870"/>
                  <a:pt x="206292" y="87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57" grpId="0" animBg="1"/>
      <p:bldP spid="927760" grpId="0" animBg="1"/>
      <p:bldP spid="927760" grpId="1" animBg="1"/>
      <p:bldP spid="1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51816">
            <a:solidFill>
              <a:srgbClr val="000000"/>
            </a:solidFill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2325"/>
              </a:lnSpc>
            </a:pPr>
            <a:r>
              <a:rPr spc="146" dirty="0"/>
              <a:t>Arc</a:t>
            </a:r>
            <a:r>
              <a:rPr spc="101" dirty="0"/>
              <a:t> </a:t>
            </a:r>
            <a:r>
              <a:rPr spc="-13" dirty="0"/>
              <a:t>consistency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ftr" sz="quarter" idx="4294967295"/>
          </p:nvPr>
        </p:nvSpPr>
        <p:spPr>
          <a:xfrm>
            <a:off x="11696700" y="7216775"/>
            <a:ext cx="49530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b="0" i="0" kern="1200">
                <a:solidFill>
                  <a:schemeClr val="tx1"/>
                </a:solidFill>
                <a:latin typeface="Palatino Linotype"/>
                <a:ea typeface="+mn-ea"/>
                <a:cs typeface="Palatino Linotype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06">
              <a:lnSpc>
                <a:spcPts val="781"/>
              </a:lnSpc>
            </a:pPr>
            <a:r>
              <a:rPr lang="tr-TR" spc="15"/>
              <a:t>Chapter</a:t>
            </a:r>
            <a:r>
              <a:rPr lang="tr-TR" spc="20"/>
              <a:t> 5</a:t>
            </a:r>
            <a:endParaRPr spc="18" dirty="0"/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4294967295"/>
          </p:nvPr>
        </p:nvSpPr>
        <p:spPr>
          <a:xfrm>
            <a:off x="11995150" y="7216775"/>
            <a:ext cx="19685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b="0" i="0" kern="1200">
                <a:solidFill>
                  <a:schemeClr val="tx1"/>
                </a:solidFill>
                <a:latin typeface="Palatino Linotype"/>
                <a:ea typeface="+mn-ea"/>
                <a:cs typeface="Palatino Linotype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885"/>
              </a:lnSpc>
            </a:pPr>
            <a:fld id="{81D60167-4931-47E6-BA6A-407CBD079E47}" type="slidenum">
              <a:rPr lang="tr-TR" spc="20" smtClean="0"/>
              <a:pPr marL="38100">
                <a:lnSpc>
                  <a:spcPts val="885"/>
                </a:lnSpc>
              </a:pPr>
              <a:t>61</a:t>
            </a:fld>
            <a:endParaRPr spc="18" dirty="0"/>
          </a:p>
        </p:txBody>
      </p:sp>
      <p:sp>
        <p:nvSpPr>
          <p:cNvPr id="3" name="object 3"/>
          <p:cNvSpPr txBox="1"/>
          <p:nvPr/>
        </p:nvSpPr>
        <p:spPr>
          <a:xfrm>
            <a:off x="2092439" y="1621465"/>
            <a:ext cx="5093634" cy="1027777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1809" spc="-31" dirty="0">
                <a:latin typeface="Calibri"/>
                <a:cs typeface="Calibri"/>
              </a:rPr>
              <a:t>Simplest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spc="-79" dirty="0">
                <a:latin typeface="Calibri"/>
                <a:cs typeface="Calibri"/>
              </a:rPr>
              <a:t>form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66" dirty="0">
                <a:latin typeface="Calibri"/>
                <a:cs typeface="Calibri"/>
              </a:rPr>
              <a:t>of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spc="-57" dirty="0">
                <a:latin typeface="Calibri"/>
                <a:cs typeface="Calibri"/>
              </a:rPr>
              <a:t>propagation</a:t>
            </a:r>
            <a:r>
              <a:rPr sz="1809" spc="168" dirty="0">
                <a:latin typeface="Calibri"/>
                <a:cs typeface="Calibri"/>
              </a:rPr>
              <a:t> </a:t>
            </a:r>
            <a:r>
              <a:rPr sz="1809" spc="-75" dirty="0">
                <a:latin typeface="Calibri"/>
                <a:cs typeface="Calibri"/>
              </a:rPr>
              <a:t>makes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spc="-66" dirty="0">
                <a:latin typeface="Calibri"/>
                <a:cs typeface="Calibri"/>
              </a:rPr>
              <a:t>each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arc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spc="-49" dirty="0">
                <a:solidFill>
                  <a:srgbClr val="00007E"/>
                </a:solidFill>
                <a:latin typeface="Calibri"/>
                <a:cs typeface="Calibri"/>
              </a:rPr>
              <a:t>consistent</a:t>
            </a:r>
            <a:endParaRPr sz="1809" dirty="0">
              <a:latin typeface="Calibri"/>
              <a:cs typeface="Calibri"/>
            </a:endParaRPr>
          </a:p>
          <a:p>
            <a:pPr marL="11206">
              <a:spcBef>
                <a:spcPts val="1377"/>
              </a:spcBef>
              <a:tabLst>
                <a:tab pos="832081" algn="l"/>
              </a:tabLst>
            </a:pPr>
            <a:r>
              <a:rPr sz="1809" i="1" spc="212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01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124" dirty="0">
                <a:solidFill>
                  <a:srgbClr val="990099"/>
                </a:solidFill>
                <a:latin typeface="Lucida Sans Unicode"/>
                <a:cs typeface="Lucida Sans Unicode"/>
              </a:rPr>
              <a:t>→</a:t>
            </a:r>
            <a:r>
              <a:rPr sz="1809" spc="-71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sz="1809" i="1" spc="-159" dirty="0">
                <a:solidFill>
                  <a:srgbClr val="990099"/>
                </a:solidFill>
                <a:latin typeface="Bookman Old Style"/>
                <a:cs typeface="Bookman Old Style"/>
              </a:rPr>
              <a:t>Y	</a:t>
            </a:r>
            <a:r>
              <a:rPr sz="1809" spc="-35" dirty="0">
                <a:latin typeface="Calibri"/>
                <a:cs typeface="Calibri"/>
              </a:rPr>
              <a:t>is</a:t>
            </a:r>
            <a:r>
              <a:rPr sz="1809" spc="141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consistent</a:t>
            </a:r>
            <a:r>
              <a:rPr sz="1809" spc="141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iff</a:t>
            </a:r>
            <a:endParaRPr sz="1809" dirty="0">
              <a:latin typeface="Calibri"/>
              <a:cs typeface="Calibri"/>
            </a:endParaRPr>
          </a:p>
          <a:p>
            <a:pPr marL="333953">
              <a:spcBef>
                <a:spcPts val="22"/>
              </a:spcBef>
            </a:pPr>
            <a:r>
              <a:rPr sz="1809" spc="-79" dirty="0">
                <a:latin typeface="Calibri"/>
                <a:cs typeface="Calibri"/>
              </a:rPr>
              <a:t>for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spc="62" dirty="0">
                <a:solidFill>
                  <a:srgbClr val="7E0000"/>
                </a:solidFill>
                <a:latin typeface="Palatino Linotype"/>
                <a:cs typeface="Palatino Linotype"/>
              </a:rPr>
              <a:t>every</a:t>
            </a:r>
            <a:r>
              <a:rPr sz="1809" spc="128" dirty="0">
                <a:solidFill>
                  <a:srgbClr val="7E0000"/>
                </a:solidFill>
                <a:latin typeface="Palatino Linotype"/>
                <a:cs typeface="Palatino Linotype"/>
              </a:rPr>
              <a:t> </a:t>
            </a:r>
            <a:r>
              <a:rPr sz="1809" spc="-66" dirty="0">
                <a:latin typeface="Calibri"/>
                <a:cs typeface="Calibri"/>
              </a:rPr>
              <a:t>value</a:t>
            </a:r>
            <a:r>
              <a:rPr sz="1809" spc="180" dirty="0">
                <a:latin typeface="Calibri"/>
                <a:cs typeface="Calibri"/>
              </a:rPr>
              <a:t> </a:t>
            </a:r>
            <a:r>
              <a:rPr sz="1809" i="1" spc="3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8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-66" dirty="0">
                <a:latin typeface="Calibri"/>
                <a:cs typeface="Calibri"/>
              </a:rPr>
              <a:t>of</a:t>
            </a:r>
            <a:r>
              <a:rPr sz="1809" spc="168" dirty="0">
                <a:latin typeface="Calibri"/>
                <a:cs typeface="Calibri"/>
              </a:rPr>
              <a:t> </a:t>
            </a:r>
            <a:r>
              <a:rPr sz="1809" i="1" spc="212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63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-84" dirty="0">
                <a:latin typeface="Calibri"/>
                <a:cs typeface="Calibri"/>
              </a:rPr>
              <a:t>there</a:t>
            </a:r>
            <a:r>
              <a:rPr sz="1809" spc="190" dirty="0">
                <a:latin typeface="Calibri"/>
                <a:cs typeface="Calibri"/>
              </a:rPr>
              <a:t> </a:t>
            </a:r>
            <a:r>
              <a:rPr sz="1809" spc="-35" dirty="0">
                <a:latin typeface="Calibri"/>
                <a:cs typeface="Calibri"/>
              </a:rPr>
              <a:t>is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spc="57" dirty="0">
                <a:solidFill>
                  <a:srgbClr val="7E0000"/>
                </a:solidFill>
                <a:latin typeface="Palatino Linotype"/>
                <a:cs typeface="Palatino Linotype"/>
              </a:rPr>
              <a:t>some</a:t>
            </a:r>
            <a:r>
              <a:rPr sz="1809" spc="128" dirty="0">
                <a:solidFill>
                  <a:srgbClr val="7E0000"/>
                </a:solidFill>
                <a:latin typeface="Palatino Linotype"/>
                <a:cs typeface="Palatino Linotype"/>
              </a:rPr>
              <a:t> </a:t>
            </a:r>
            <a:r>
              <a:rPr sz="1809" spc="-88" dirty="0">
                <a:latin typeface="Calibri"/>
                <a:cs typeface="Calibri"/>
              </a:rPr>
              <a:t>allowed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i="1" spc="-216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endParaRPr sz="1809" dirty="0">
              <a:latin typeface="Bookman Old Style"/>
              <a:cs typeface="Bookman Old Styl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05035" y="3203716"/>
            <a:ext cx="3109632" cy="672353"/>
            <a:chOff x="1979440" y="2878745"/>
            <a:chExt cx="3524250" cy="762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7863" y="2878745"/>
              <a:ext cx="1275869" cy="76192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95838" y="2895142"/>
              <a:ext cx="872490" cy="624840"/>
            </a:xfrm>
            <a:custGeom>
              <a:avLst/>
              <a:gdLst/>
              <a:ahLst/>
              <a:cxnLst/>
              <a:rect l="l" t="t" r="r" b="b"/>
              <a:pathLst>
                <a:path w="872489" h="624839">
                  <a:moveTo>
                    <a:pt x="392447" y="36080"/>
                  </a:moveTo>
                  <a:lnTo>
                    <a:pt x="387541" y="37822"/>
                  </a:lnTo>
                  <a:lnTo>
                    <a:pt x="381611" y="39357"/>
                  </a:lnTo>
                  <a:lnTo>
                    <a:pt x="374723" y="40892"/>
                  </a:lnTo>
                  <a:lnTo>
                    <a:pt x="366945" y="42633"/>
                  </a:lnTo>
                  <a:lnTo>
                    <a:pt x="326317" y="67016"/>
                  </a:lnTo>
                  <a:lnTo>
                    <a:pt x="313021" y="104216"/>
                  </a:lnTo>
                  <a:lnTo>
                    <a:pt x="315929" y="107861"/>
                  </a:lnTo>
                  <a:lnTo>
                    <a:pt x="317390" y="109689"/>
                  </a:lnTo>
                  <a:lnTo>
                    <a:pt x="318850" y="111506"/>
                  </a:lnTo>
                  <a:lnTo>
                    <a:pt x="311561" y="111506"/>
                  </a:lnTo>
                  <a:lnTo>
                    <a:pt x="304954" y="111506"/>
                  </a:lnTo>
                  <a:lnTo>
                    <a:pt x="296983" y="111506"/>
                  </a:lnTo>
                  <a:lnTo>
                    <a:pt x="289013" y="111506"/>
                  </a:lnTo>
                  <a:lnTo>
                    <a:pt x="282414" y="111506"/>
                  </a:lnTo>
                  <a:lnTo>
                    <a:pt x="275124" y="111506"/>
                  </a:lnTo>
                  <a:lnTo>
                    <a:pt x="275124" y="108597"/>
                  </a:lnTo>
                  <a:lnTo>
                    <a:pt x="275124" y="105676"/>
                  </a:lnTo>
                  <a:lnTo>
                    <a:pt x="275124" y="99847"/>
                  </a:lnTo>
                  <a:lnTo>
                    <a:pt x="268203" y="94742"/>
                  </a:lnTo>
                  <a:lnTo>
                    <a:pt x="228065" y="79123"/>
                  </a:lnTo>
                  <a:lnTo>
                    <a:pt x="213024" y="77274"/>
                  </a:lnTo>
                  <a:lnTo>
                    <a:pt x="205160" y="79082"/>
                  </a:lnTo>
                  <a:lnTo>
                    <a:pt x="171276" y="106400"/>
                  </a:lnTo>
                  <a:lnTo>
                    <a:pt x="148683" y="144297"/>
                  </a:lnTo>
                  <a:lnTo>
                    <a:pt x="144053" y="152648"/>
                  </a:lnTo>
                  <a:lnTo>
                    <a:pt x="112972" y="185839"/>
                  </a:lnTo>
                  <a:lnTo>
                    <a:pt x="104544" y="191750"/>
                  </a:lnTo>
                  <a:lnTo>
                    <a:pt x="95838" y="197866"/>
                  </a:lnTo>
                  <a:lnTo>
                    <a:pt x="87146" y="204294"/>
                  </a:lnTo>
                  <a:lnTo>
                    <a:pt x="78760" y="210756"/>
                  </a:lnTo>
                  <a:lnTo>
                    <a:pt x="70989" y="216875"/>
                  </a:lnTo>
                  <a:lnTo>
                    <a:pt x="64139" y="222275"/>
                  </a:lnTo>
                  <a:lnTo>
                    <a:pt x="58384" y="226726"/>
                  </a:lnTo>
                  <a:lnTo>
                    <a:pt x="53347" y="230525"/>
                  </a:lnTo>
                  <a:lnTo>
                    <a:pt x="48516" y="234117"/>
                  </a:lnTo>
                  <a:lnTo>
                    <a:pt x="43375" y="237947"/>
                  </a:lnTo>
                  <a:lnTo>
                    <a:pt x="13576" y="264871"/>
                  </a:lnTo>
                  <a:lnTo>
                    <a:pt x="103" y="300804"/>
                  </a:lnTo>
                  <a:lnTo>
                    <a:pt x="0" y="308990"/>
                  </a:lnTo>
                  <a:lnTo>
                    <a:pt x="373" y="317385"/>
                  </a:lnTo>
                  <a:lnTo>
                    <a:pt x="10011" y="355202"/>
                  </a:lnTo>
                  <a:lnTo>
                    <a:pt x="18665" y="366613"/>
                  </a:lnTo>
                  <a:lnTo>
                    <a:pt x="23334" y="373138"/>
                  </a:lnTo>
                  <a:lnTo>
                    <a:pt x="27919" y="380825"/>
                  </a:lnTo>
                  <a:lnTo>
                    <a:pt x="32440" y="389262"/>
                  </a:lnTo>
                  <a:lnTo>
                    <a:pt x="36961" y="397836"/>
                  </a:lnTo>
                  <a:lnTo>
                    <a:pt x="41546" y="405930"/>
                  </a:lnTo>
                  <a:lnTo>
                    <a:pt x="46257" y="413118"/>
                  </a:lnTo>
                  <a:lnTo>
                    <a:pt x="51071" y="419728"/>
                  </a:lnTo>
                  <a:lnTo>
                    <a:pt x="55951" y="426271"/>
                  </a:lnTo>
                  <a:lnTo>
                    <a:pt x="60863" y="433260"/>
                  </a:lnTo>
                  <a:lnTo>
                    <a:pt x="79811" y="467512"/>
                  </a:lnTo>
                  <a:lnTo>
                    <a:pt x="91545" y="492874"/>
                  </a:lnTo>
                  <a:lnTo>
                    <a:pt x="94746" y="499935"/>
                  </a:lnTo>
                  <a:lnTo>
                    <a:pt x="98759" y="508685"/>
                  </a:lnTo>
                  <a:lnTo>
                    <a:pt x="101668" y="514515"/>
                  </a:lnTo>
                  <a:lnTo>
                    <a:pt x="100944" y="520712"/>
                  </a:lnTo>
                  <a:lnTo>
                    <a:pt x="100220" y="526910"/>
                  </a:lnTo>
                  <a:lnTo>
                    <a:pt x="95838" y="533463"/>
                  </a:lnTo>
                  <a:lnTo>
                    <a:pt x="92194" y="537832"/>
                  </a:lnTo>
                  <a:lnTo>
                    <a:pt x="88561" y="542213"/>
                  </a:lnTo>
                  <a:lnTo>
                    <a:pt x="85640" y="544398"/>
                  </a:lnTo>
                  <a:lnTo>
                    <a:pt x="84916" y="546582"/>
                  </a:lnTo>
                  <a:lnTo>
                    <a:pt x="84180" y="548767"/>
                  </a:lnTo>
                  <a:lnTo>
                    <a:pt x="85640" y="550951"/>
                  </a:lnTo>
                  <a:lnTo>
                    <a:pt x="91101" y="553135"/>
                  </a:lnTo>
                  <a:lnTo>
                    <a:pt x="96575" y="555320"/>
                  </a:lnTo>
                  <a:lnTo>
                    <a:pt x="106049" y="557517"/>
                  </a:lnTo>
                  <a:lnTo>
                    <a:pt x="115879" y="557149"/>
                  </a:lnTo>
                  <a:lnTo>
                    <a:pt x="153420" y="546582"/>
                  </a:lnTo>
                  <a:lnTo>
                    <a:pt x="162158" y="541477"/>
                  </a:lnTo>
                  <a:lnTo>
                    <a:pt x="202679" y="520638"/>
                  </a:lnTo>
                  <a:lnTo>
                    <a:pt x="235043" y="514515"/>
                  </a:lnTo>
                  <a:lnTo>
                    <a:pt x="242320" y="511962"/>
                  </a:lnTo>
                  <a:lnTo>
                    <a:pt x="247822" y="509718"/>
                  </a:lnTo>
                  <a:lnTo>
                    <a:pt x="253528" y="506861"/>
                  </a:lnTo>
                  <a:lnTo>
                    <a:pt x="259644" y="503459"/>
                  </a:lnTo>
                  <a:lnTo>
                    <a:pt x="266374" y="499579"/>
                  </a:lnTo>
                  <a:lnTo>
                    <a:pt x="273867" y="495288"/>
                  </a:lnTo>
                  <a:lnTo>
                    <a:pt x="309259" y="476087"/>
                  </a:lnTo>
                  <a:lnTo>
                    <a:pt x="318481" y="471287"/>
                  </a:lnTo>
                  <a:lnTo>
                    <a:pt x="327157" y="466692"/>
                  </a:lnTo>
                  <a:lnTo>
                    <a:pt x="334878" y="462407"/>
                  </a:lnTo>
                  <a:lnTo>
                    <a:pt x="341437" y="458525"/>
                  </a:lnTo>
                  <a:lnTo>
                    <a:pt x="347449" y="455120"/>
                  </a:lnTo>
                  <a:lnTo>
                    <a:pt x="390938" y="446740"/>
                  </a:lnTo>
                  <a:lnTo>
                    <a:pt x="410552" y="446206"/>
                  </a:lnTo>
                  <a:lnTo>
                    <a:pt x="419188" y="446376"/>
                  </a:lnTo>
                  <a:lnTo>
                    <a:pt x="461998" y="458449"/>
                  </a:lnTo>
                  <a:lnTo>
                    <a:pt x="492413" y="483282"/>
                  </a:lnTo>
                  <a:lnTo>
                    <a:pt x="512629" y="515788"/>
                  </a:lnTo>
                  <a:lnTo>
                    <a:pt x="515980" y="522528"/>
                  </a:lnTo>
                  <a:lnTo>
                    <a:pt x="519980" y="530542"/>
                  </a:lnTo>
                  <a:lnTo>
                    <a:pt x="522177" y="534187"/>
                  </a:lnTo>
                  <a:lnTo>
                    <a:pt x="523270" y="536016"/>
                  </a:lnTo>
                  <a:lnTo>
                    <a:pt x="524362" y="537832"/>
                  </a:lnTo>
                  <a:lnTo>
                    <a:pt x="526178" y="534924"/>
                  </a:lnTo>
                  <a:lnTo>
                    <a:pt x="528007" y="532003"/>
                  </a:lnTo>
                  <a:lnTo>
                    <a:pt x="548403" y="497751"/>
                  </a:lnTo>
                  <a:lnTo>
                    <a:pt x="551324" y="492658"/>
                  </a:lnTo>
                  <a:lnTo>
                    <a:pt x="552048" y="491197"/>
                  </a:lnTo>
                  <a:lnTo>
                    <a:pt x="552784" y="490829"/>
                  </a:lnTo>
                  <a:lnTo>
                    <a:pt x="553508" y="490461"/>
                  </a:lnTo>
                  <a:lnTo>
                    <a:pt x="560798" y="510146"/>
                  </a:lnTo>
                  <a:lnTo>
                    <a:pt x="562259" y="516699"/>
                  </a:lnTo>
                  <a:lnTo>
                    <a:pt x="576826" y="559701"/>
                  </a:lnTo>
                  <a:lnTo>
                    <a:pt x="601289" y="594404"/>
                  </a:lnTo>
                  <a:lnTo>
                    <a:pt x="635051" y="612107"/>
                  </a:lnTo>
                  <a:lnTo>
                    <a:pt x="641329" y="615086"/>
                  </a:lnTo>
                  <a:lnTo>
                    <a:pt x="648974" y="618731"/>
                  </a:lnTo>
                  <a:lnTo>
                    <a:pt x="653356" y="620915"/>
                  </a:lnTo>
                  <a:lnTo>
                    <a:pt x="659541" y="619823"/>
                  </a:lnTo>
                  <a:lnTo>
                    <a:pt x="665738" y="618731"/>
                  </a:lnTo>
                  <a:lnTo>
                    <a:pt x="673752" y="614362"/>
                  </a:lnTo>
                  <a:lnTo>
                    <a:pt x="681778" y="615086"/>
                  </a:lnTo>
                  <a:lnTo>
                    <a:pt x="687794" y="616449"/>
                  </a:lnTo>
                  <a:lnTo>
                    <a:pt x="693845" y="618907"/>
                  </a:lnTo>
                  <a:lnTo>
                    <a:pt x="699965" y="621639"/>
                  </a:lnTo>
                  <a:lnTo>
                    <a:pt x="706188" y="623824"/>
                  </a:lnTo>
                  <a:lnTo>
                    <a:pt x="712541" y="624820"/>
                  </a:lnTo>
                  <a:lnTo>
                    <a:pt x="719031" y="624651"/>
                  </a:lnTo>
                  <a:lnTo>
                    <a:pt x="725658" y="623522"/>
                  </a:lnTo>
                  <a:lnTo>
                    <a:pt x="732426" y="621639"/>
                  </a:lnTo>
                  <a:lnTo>
                    <a:pt x="739319" y="619241"/>
                  </a:lnTo>
                  <a:lnTo>
                    <a:pt x="746315" y="616635"/>
                  </a:lnTo>
                  <a:lnTo>
                    <a:pt x="753380" y="614163"/>
                  </a:lnTo>
                  <a:lnTo>
                    <a:pt x="760480" y="612165"/>
                  </a:lnTo>
                  <a:lnTo>
                    <a:pt x="769954" y="609981"/>
                  </a:lnTo>
                  <a:lnTo>
                    <a:pt x="779429" y="609981"/>
                  </a:lnTo>
                  <a:lnTo>
                    <a:pt x="785626" y="609625"/>
                  </a:lnTo>
                  <a:lnTo>
                    <a:pt x="791811" y="609257"/>
                  </a:lnTo>
                  <a:lnTo>
                    <a:pt x="794732" y="608520"/>
                  </a:lnTo>
                  <a:lnTo>
                    <a:pt x="797640" y="604151"/>
                  </a:lnTo>
                  <a:lnTo>
                    <a:pt x="800561" y="599782"/>
                  </a:lnTo>
                  <a:lnTo>
                    <a:pt x="814903" y="561953"/>
                  </a:lnTo>
                  <a:lnTo>
                    <a:pt x="833721" y="518528"/>
                  </a:lnTo>
                  <a:lnTo>
                    <a:pt x="853038" y="477710"/>
                  </a:lnTo>
                  <a:lnTo>
                    <a:pt x="857142" y="469181"/>
                  </a:lnTo>
                  <a:lnTo>
                    <a:pt x="868750" y="432564"/>
                  </a:lnTo>
                  <a:lnTo>
                    <a:pt x="871986" y="395363"/>
                  </a:lnTo>
                  <a:lnTo>
                    <a:pt x="871592" y="383413"/>
                  </a:lnTo>
                  <a:lnTo>
                    <a:pt x="863867" y="343109"/>
                  </a:lnTo>
                  <a:lnTo>
                    <a:pt x="847750" y="308500"/>
                  </a:lnTo>
                  <a:lnTo>
                    <a:pt x="814773" y="275120"/>
                  </a:lnTo>
                  <a:lnTo>
                    <a:pt x="805024" y="267850"/>
                  </a:lnTo>
                  <a:lnTo>
                    <a:pt x="794456" y="259900"/>
                  </a:lnTo>
                  <a:lnTo>
                    <a:pt x="761022" y="226152"/>
                  </a:lnTo>
                  <a:lnTo>
                    <a:pt x="739936" y="188849"/>
                  </a:lnTo>
                  <a:lnTo>
                    <a:pt x="724725" y="145349"/>
                  </a:lnTo>
                  <a:lnTo>
                    <a:pt x="720767" y="122796"/>
                  </a:lnTo>
                  <a:lnTo>
                    <a:pt x="718738" y="111815"/>
                  </a:lnTo>
                  <a:lnTo>
                    <a:pt x="698126" y="86866"/>
                  </a:lnTo>
                  <a:lnTo>
                    <a:pt x="692244" y="85689"/>
                  </a:lnTo>
                  <a:lnTo>
                    <a:pt x="675963" y="44628"/>
                  </a:lnTo>
                  <a:lnTo>
                    <a:pt x="673396" y="30619"/>
                  </a:lnTo>
                  <a:lnTo>
                    <a:pt x="671006" y="18778"/>
                  </a:lnTo>
                  <a:lnTo>
                    <a:pt x="668791" y="9707"/>
                  </a:lnTo>
                  <a:lnTo>
                    <a:pt x="666783" y="3710"/>
                  </a:lnTo>
                  <a:lnTo>
                    <a:pt x="665014" y="1092"/>
                  </a:lnTo>
                  <a:lnTo>
                    <a:pt x="662830" y="0"/>
                  </a:lnTo>
                  <a:lnTo>
                    <a:pt x="661369" y="8750"/>
                  </a:lnTo>
                  <a:lnTo>
                    <a:pt x="659541" y="14947"/>
                  </a:lnTo>
                  <a:lnTo>
                    <a:pt x="657725" y="21145"/>
                  </a:lnTo>
                  <a:lnTo>
                    <a:pt x="655540" y="24777"/>
                  </a:lnTo>
                  <a:lnTo>
                    <a:pt x="652987" y="32067"/>
                  </a:lnTo>
                  <a:lnTo>
                    <a:pt x="651012" y="38149"/>
                  </a:lnTo>
                  <a:lnTo>
                    <a:pt x="648935" y="45188"/>
                  </a:lnTo>
                  <a:lnTo>
                    <a:pt x="646788" y="52771"/>
                  </a:lnTo>
                  <a:lnTo>
                    <a:pt x="644605" y="60490"/>
                  </a:lnTo>
                  <a:lnTo>
                    <a:pt x="642411" y="68078"/>
                  </a:lnTo>
                  <a:lnTo>
                    <a:pt x="630531" y="114419"/>
                  </a:lnTo>
                  <a:lnTo>
                    <a:pt x="623473" y="147218"/>
                  </a:lnTo>
                  <a:lnTo>
                    <a:pt x="620920" y="151955"/>
                  </a:lnTo>
                  <a:lnTo>
                    <a:pt x="596142" y="174904"/>
                  </a:lnTo>
                  <a:lnTo>
                    <a:pt x="591405" y="175641"/>
                  </a:lnTo>
                  <a:lnTo>
                    <a:pt x="548047" y="154508"/>
                  </a:lnTo>
                  <a:lnTo>
                    <a:pt x="514975" y="134689"/>
                  </a:lnTo>
                  <a:lnTo>
                    <a:pt x="469701" y="107137"/>
                  </a:lnTo>
                  <a:lnTo>
                    <a:pt x="504677" y="75793"/>
                  </a:lnTo>
                  <a:lnTo>
                    <a:pt x="506874" y="70700"/>
                  </a:lnTo>
                  <a:lnTo>
                    <a:pt x="511243" y="65963"/>
                  </a:lnTo>
                  <a:lnTo>
                    <a:pt x="515612" y="61226"/>
                  </a:lnTo>
                  <a:lnTo>
                    <a:pt x="522177" y="56845"/>
                  </a:lnTo>
                  <a:lnTo>
                    <a:pt x="526178" y="52476"/>
                  </a:lnTo>
                  <a:lnTo>
                    <a:pt x="530191" y="48107"/>
                  </a:lnTo>
                  <a:lnTo>
                    <a:pt x="531652" y="43726"/>
                  </a:lnTo>
                  <a:lnTo>
                    <a:pt x="530559" y="41910"/>
                  </a:lnTo>
                  <a:lnTo>
                    <a:pt x="529455" y="40081"/>
                  </a:lnTo>
                  <a:lnTo>
                    <a:pt x="525822" y="40817"/>
                  </a:lnTo>
                  <a:lnTo>
                    <a:pt x="514151" y="41541"/>
                  </a:lnTo>
                  <a:lnTo>
                    <a:pt x="504092" y="42052"/>
                  </a:lnTo>
                  <a:lnTo>
                    <a:pt x="492155" y="42321"/>
                  </a:lnTo>
                  <a:lnTo>
                    <a:pt x="479465" y="42111"/>
                  </a:lnTo>
                  <a:lnTo>
                    <a:pt x="437738" y="34467"/>
                  </a:lnTo>
                  <a:lnTo>
                    <a:pt x="429988" y="32067"/>
                  </a:lnTo>
                  <a:lnTo>
                    <a:pt x="420146" y="29159"/>
                  </a:lnTo>
                  <a:lnTo>
                    <a:pt x="412132" y="27698"/>
                  </a:lnTo>
                  <a:lnTo>
                    <a:pt x="406658" y="28790"/>
                  </a:lnTo>
                  <a:lnTo>
                    <a:pt x="401197" y="29883"/>
                  </a:lnTo>
                  <a:lnTo>
                    <a:pt x="398276" y="33528"/>
                  </a:lnTo>
                  <a:lnTo>
                    <a:pt x="392447" y="36080"/>
                  </a:lnTo>
                </a:path>
              </a:pathLst>
            </a:custGeom>
            <a:ln w="32794">
              <a:solidFill>
                <a:srgbClr val="FFA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3889" y="3542663"/>
              <a:ext cx="107851" cy="9800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35504" y="3046005"/>
              <a:ext cx="332740" cy="442595"/>
            </a:xfrm>
            <a:custGeom>
              <a:avLst/>
              <a:gdLst/>
              <a:ahLst/>
              <a:cxnLst/>
              <a:rect l="l" t="t" r="r" b="b"/>
              <a:pathLst>
                <a:path w="332739" h="442595">
                  <a:moveTo>
                    <a:pt x="60121" y="442175"/>
                  </a:moveTo>
                  <a:lnTo>
                    <a:pt x="71602" y="172720"/>
                  </a:lnTo>
                </a:path>
                <a:path w="332739" h="442595">
                  <a:moveTo>
                    <a:pt x="0" y="172720"/>
                  </a:moveTo>
                  <a:lnTo>
                    <a:pt x="2184" y="0"/>
                  </a:lnTo>
                </a:path>
                <a:path w="332739" h="442595">
                  <a:moveTo>
                    <a:pt x="69964" y="229552"/>
                  </a:moveTo>
                  <a:lnTo>
                    <a:pt x="70431" y="229592"/>
                  </a:lnTo>
                  <a:lnTo>
                    <a:pt x="73698" y="229871"/>
                  </a:lnTo>
                  <a:lnTo>
                    <a:pt x="82565" y="230629"/>
                  </a:lnTo>
                  <a:lnTo>
                    <a:pt x="126942" y="234424"/>
                  </a:lnTo>
                  <a:lnTo>
                    <a:pt x="193046" y="240152"/>
                  </a:lnTo>
                  <a:lnTo>
                    <a:pt x="240152" y="244456"/>
                  </a:lnTo>
                  <a:lnTo>
                    <a:pt x="251334" y="245452"/>
                  </a:lnTo>
                  <a:lnTo>
                    <a:pt x="257460" y="245696"/>
                  </a:lnTo>
                  <a:lnTo>
                    <a:pt x="261264" y="245224"/>
                  </a:lnTo>
                  <a:lnTo>
                    <a:pt x="266001" y="244132"/>
                  </a:lnTo>
                  <a:lnTo>
                    <a:pt x="271830" y="241223"/>
                  </a:lnTo>
                  <a:lnTo>
                    <a:pt x="277660" y="239763"/>
                  </a:lnTo>
                  <a:lnTo>
                    <a:pt x="283489" y="238302"/>
                  </a:lnTo>
                  <a:lnTo>
                    <a:pt x="289318" y="238302"/>
                  </a:lnTo>
                  <a:lnTo>
                    <a:pt x="294779" y="240487"/>
                  </a:lnTo>
                  <a:lnTo>
                    <a:pt x="300253" y="242671"/>
                  </a:lnTo>
                  <a:lnTo>
                    <a:pt x="305346" y="247053"/>
                  </a:lnTo>
                  <a:lnTo>
                    <a:pt x="309359" y="247777"/>
                  </a:lnTo>
                  <a:lnTo>
                    <a:pt x="313372" y="248500"/>
                  </a:lnTo>
                  <a:lnTo>
                    <a:pt x="316280" y="245592"/>
                  </a:lnTo>
                  <a:lnTo>
                    <a:pt x="319925" y="244132"/>
                  </a:lnTo>
                  <a:lnTo>
                    <a:pt x="323570" y="242671"/>
                  </a:lnTo>
                  <a:lnTo>
                    <a:pt x="327939" y="242671"/>
                  </a:lnTo>
                  <a:lnTo>
                    <a:pt x="330123" y="242671"/>
                  </a:lnTo>
                  <a:lnTo>
                    <a:pt x="332320" y="242671"/>
                  </a:lnTo>
                </a:path>
              </a:pathLst>
            </a:custGeom>
            <a:ln w="109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5621" y="3385967"/>
              <a:ext cx="201139" cy="12025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295004" y="3008833"/>
              <a:ext cx="312420" cy="358775"/>
            </a:xfrm>
            <a:custGeom>
              <a:avLst/>
              <a:gdLst/>
              <a:ahLst/>
              <a:cxnLst/>
              <a:rect l="l" t="t" r="r" b="b"/>
              <a:pathLst>
                <a:path w="312419" h="358775">
                  <a:moveTo>
                    <a:pt x="0" y="0"/>
                  </a:moveTo>
                  <a:lnTo>
                    <a:pt x="19685" y="358559"/>
                  </a:lnTo>
                </a:path>
                <a:path w="312419" h="358775">
                  <a:moveTo>
                    <a:pt x="312102" y="209892"/>
                  </a:moveTo>
                  <a:lnTo>
                    <a:pt x="11480" y="209892"/>
                  </a:lnTo>
                </a:path>
              </a:pathLst>
            </a:custGeom>
            <a:ln w="109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27372" y="2878745"/>
              <a:ext cx="1275869" cy="76192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105161" y="4135908"/>
            <a:ext cx="247650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WA</a:t>
            </a:r>
            <a:endParaRPr sz="1059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99578" y="4135908"/>
            <a:ext cx="202826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NT</a:t>
            </a:r>
            <a:endParaRPr sz="1059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03637" y="4135908"/>
            <a:ext cx="127747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Q</a:t>
            </a:r>
            <a:endParaRPr sz="1059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63021" y="4135908"/>
            <a:ext cx="337857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NSW</a:t>
            </a:r>
            <a:endParaRPr sz="1059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3885" y="4135908"/>
            <a:ext cx="112619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V</a:t>
            </a:r>
            <a:endParaRPr sz="1059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75963" y="4135908"/>
            <a:ext cx="210110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SA</a:t>
            </a:r>
            <a:endParaRPr sz="1059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04142" y="4135908"/>
            <a:ext cx="105335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T</a:t>
            </a:r>
            <a:endParaRPr sz="1059">
              <a:latin typeface="Arial"/>
              <a:cs typeface="Arial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40960"/>
              </p:ext>
            </p:extLst>
          </p:nvPr>
        </p:nvGraphicFramePr>
        <p:xfrm>
          <a:off x="2832481" y="4403262"/>
          <a:ext cx="5392828" cy="2308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0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08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7540974" y="4451424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72073" y="4451424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03160" y="4451424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232857" y="4451424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00378" y="4451424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31465" y="4451424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62553" y="4451424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30063" y="4451424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5600754" y="4398443"/>
            <a:ext cx="337297" cy="260537"/>
            <a:chOff x="4467921" y="4232768"/>
            <a:chExt cx="382270" cy="295275"/>
          </a:xfrm>
        </p:grpSpPr>
        <p:sp>
          <p:nvSpPr>
            <p:cNvPr id="29" name="object 29"/>
            <p:cNvSpPr/>
            <p:nvPr/>
          </p:nvSpPr>
          <p:spPr>
            <a:xfrm>
              <a:off x="4571616" y="429281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0" y="174602"/>
                  </a:lnTo>
                  <a:lnTo>
                    <a:pt x="174602" y="174602"/>
                  </a:lnTo>
                  <a:lnTo>
                    <a:pt x="1746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84319" y="4249166"/>
              <a:ext cx="349250" cy="262255"/>
            </a:xfrm>
            <a:custGeom>
              <a:avLst/>
              <a:gdLst/>
              <a:ahLst/>
              <a:cxnLst/>
              <a:rect l="l" t="t" r="r" b="b"/>
              <a:pathLst>
                <a:path w="349250" h="262254">
                  <a:moveTo>
                    <a:pt x="0" y="0"/>
                  </a:moveTo>
                  <a:lnTo>
                    <a:pt x="349199" y="261899"/>
                  </a:lnTo>
                </a:path>
                <a:path w="349250" h="262254">
                  <a:moveTo>
                    <a:pt x="349199" y="0"/>
                  </a:moveTo>
                  <a:lnTo>
                    <a:pt x="0" y="261899"/>
                  </a:lnTo>
                </a:path>
              </a:pathLst>
            </a:custGeom>
            <a:ln w="32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4151654" y="4451424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919158" y="4451424"/>
            <a:ext cx="616324" cy="154081"/>
          </a:xfrm>
          <a:custGeom>
            <a:avLst/>
            <a:gdLst/>
            <a:ahLst/>
            <a:cxnLst/>
            <a:rect l="l" t="t" r="r" b="b"/>
            <a:pathLst>
              <a:path w="698500" h="174625">
                <a:moveTo>
                  <a:pt x="0" y="0"/>
                </a:moveTo>
                <a:lnTo>
                  <a:pt x="0" y="174602"/>
                </a:lnTo>
                <a:lnTo>
                  <a:pt x="698407" y="174602"/>
                </a:lnTo>
                <a:lnTo>
                  <a:pt x="69840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459776" y="4451424"/>
            <a:ext cx="616324" cy="154081"/>
          </a:xfrm>
          <a:custGeom>
            <a:avLst/>
            <a:gdLst/>
            <a:ahLst/>
            <a:cxnLst/>
            <a:rect l="l" t="t" r="r" b="b"/>
            <a:pathLst>
              <a:path w="698500" h="174625">
                <a:moveTo>
                  <a:pt x="0" y="0"/>
                </a:moveTo>
                <a:lnTo>
                  <a:pt x="0" y="174602"/>
                </a:lnTo>
                <a:lnTo>
                  <a:pt x="698407" y="174602"/>
                </a:lnTo>
                <a:lnTo>
                  <a:pt x="69840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15223" y="4721038"/>
            <a:ext cx="1386728" cy="308162"/>
          </a:xfrm>
          <a:custGeom>
            <a:avLst/>
            <a:gdLst/>
            <a:ahLst/>
            <a:cxnLst/>
            <a:rect l="l" t="t" r="r" b="b"/>
            <a:pathLst>
              <a:path w="1571625" h="349250">
                <a:moveTo>
                  <a:pt x="1571409" y="0"/>
                </a:moveTo>
                <a:lnTo>
                  <a:pt x="1569363" y="682"/>
                </a:lnTo>
                <a:lnTo>
                  <a:pt x="1555040" y="5456"/>
                </a:lnTo>
                <a:lnTo>
                  <a:pt x="1516164" y="18414"/>
                </a:lnTo>
                <a:lnTo>
                  <a:pt x="1440459" y="43649"/>
                </a:lnTo>
                <a:lnTo>
                  <a:pt x="1371199" y="66418"/>
                </a:lnTo>
                <a:lnTo>
                  <a:pt x="1330490" y="79233"/>
                </a:lnTo>
                <a:lnTo>
                  <a:pt x="1286204" y="92525"/>
                </a:lnTo>
                <a:lnTo>
                  <a:pt x="1238699" y="105935"/>
                </a:lnTo>
                <a:lnTo>
                  <a:pt x="1188333" y="119108"/>
                </a:lnTo>
                <a:lnTo>
                  <a:pt x="1135464" y="131684"/>
                </a:lnTo>
                <a:lnTo>
                  <a:pt x="1080449" y="143307"/>
                </a:lnTo>
                <a:lnTo>
                  <a:pt x="1023645" y="153619"/>
                </a:lnTo>
                <a:lnTo>
                  <a:pt x="965410" y="162261"/>
                </a:lnTo>
                <a:lnTo>
                  <a:pt x="906103" y="168877"/>
                </a:lnTo>
                <a:lnTo>
                  <a:pt x="846079" y="173109"/>
                </a:lnTo>
                <a:lnTo>
                  <a:pt x="785698" y="174599"/>
                </a:lnTo>
                <a:lnTo>
                  <a:pt x="725319" y="173109"/>
                </a:lnTo>
                <a:lnTo>
                  <a:pt x="665298" y="168877"/>
                </a:lnTo>
                <a:lnTo>
                  <a:pt x="605992" y="162261"/>
                </a:lnTo>
                <a:lnTo>
                  <a:pt x="547759" y="153619"/>
                </a:lnTo>
                <a:lnTo>
                  <a:pt x="490957" y="143307"/>
                </a:lnTo>
                <a:lnTo>
                  <a:pt x="435942" y="131684"/>
                </a:lnTo>
                <a:lnTo>
                  <a:pt x="383074" y="119108"/>
                </a:lnTo>
                <a:lnTo>
                  <a:pt x="332708" y="105935"/>
                </a:lnTo>
                <a:lnTo>
                  <a:pt x="285204" y="92525"/>
                </a:lnTo>
                <a:lnTo>
                  <a:pt x="240918" y="79233"/>
                </a:lnTo>
                <a:lnTo>
                  <a:pt x="200209" y="66418"/>
                </a:lnTo>
                <a:lnTo>
                  <a:pt x="163433" y="54438"/>
                </a:lnTo>
                <a:lnTo>
                  <a:pt x="55244" y="18414"/>
                </a:lnTo>
                <a:lnTo>
                  <a:pt x="16368" y="5456"/>
                </a:lnTo>
                <a:lnTo>
                  <a:pt x="2046" y="682"/>
                </a:lnTo>
                <a:lnTo>
                  <a:pt x="0" y="0"/>
                </a:lnTo>
              </a:path>
              <a:path w="1571625" h="349250">
                <a:moveTo>
                  <a:pt x="698411" y="0"/>
                </a:moveTo>
                <a:lnTo>
                  <a:pt x="873010" y="174599"/>
                </a:lnTo>
              </a:path>
              <a:path w="1571625" h="349250">
                <a:moveTo>
                  <a:pt x="873010" y="174599"/>
                </a:moveTo>
                <a:lnTo>
                  <a:pt x="698411" y="349199"/>
                </a:lnTo>
              </a:path>
            </a:pathLst>
          </a:custGeom>
          <a:ln w="327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4512B01F-5EA6-4BCF-9C81-094F60CFE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412" y="6246346"/>
            <a:ext cx="806824" cy="243728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333652D-19DD-4DB2-9ACF-F7E2550DBA37}"/>
              </a:ext>
            </a:extLst>
          </p:cNvPr>
          <p:cNvSpPr txBox="1"/>
          <p:nvPr/>
        </p:nvSpPr>
        <p:spPr>
          <a:xfrm>
            <a:off x="4966726" y="6303750"/>
            <a:ext cx="3025588" cy="36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686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2" spc="18" dirty="0"/>
              <a:t>© 2022 Pearson Education Ltd.</a:t>
            </a:r>
          </a:p>
          <a:p>
            <a:endParaRPr lang="en-US" sz="882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51816">
            <a:solidFill>
              <a:srgbClr val="000000"/>
            </a:solidFill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2325"/>
              </a:lnSpc>
            </a:pPr>
            <a:r>
              <a:rPr spc="146" dirty="0"/>
              <a:t>Arc</a:t>
            </a:r>
            <a:r>
              <a:rPr spc="101" dirty="0"/>
              <a:t> </a:t>
            </a:r>
            <a:r>
              <a:rPr spc="-13" dirty="0"/>
              <a:t>consistency</a:t>
            </a:r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4294967295"/>
          </p:nvPr>
        </p:nvSpPr>
        <p:spPr>
          <a:xfrm>
            <a:off x="11696700" y="7216775"/>
            <a:ext cx="49530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b="0" i="0" kern="1200">
                <a:solidFill>
                  <a:schemeClr val="tx1"/>
                </a:solidFill>
                <a:latin typeface="Palatino Linotype"/>
                <a:ea typeface="+mn-ea"/>
                <a:cs typeface="Palatino Linotype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06">
              <a:lnSpc>
                <a:spcPts val="781"/>
              </a:lnSpc>
            </a:pPr>
            <a:r>
              <a:rPr lang="tr-TR" spc="15"/>
              <a:t>Chapter</a:t>
            </a:r>
            <a:r>
              <a:rPr lang="tr-TR" spc="20"/>
              <a:t> 5</a:t>
            </a:r>
            <a:endParaRPr spc="18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4294967295"/>
          </p:nvPr>
        </p:nvSpPr>
        <p:spPr>
          <a:xfrm>
            <a:off x="11995150" y="7216775"/>
            <a:ext cx="19685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b="0" i="0" kern="1200">
                <a:solidFill>
                  <a:schemeClr val="tx1"/>
                </a:solidFill>
                <a:latin typeface="Palatino Linotype"/>
                <a:ea typeface="+mn-ea"/>
                <a:cs typeface="Palatino Linotype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885"/>
              </a:lnSpc>
            </a:pPr>
            <a:fld id="{81D60167-4931-47E6-BA6A-407CBD079E47}" type="slidenum">
              <a:rPr lang="tr-TR" spc="20" smtClean="0"/>
              <a:pPr marL="38100">
                <a:lnSpc>
                  <a:spcPts val="885"/>
                </a:lnSpc>
              </a:pPr>
              <a:t>62</a:t>
            </a:fld>
            <a:endParaRPr spc="18" dirty="0"/>
          </a:p>
        </p:txBody>
      </p:sp>
      <p:sp>
        <p:nvSpPr>
          <p:cNvPr id="3" name="object 3"/>
          <p:cNvSpPr txBox="1"/>
          <p:nvPr/>
        </p:nvSpPr>
        <p:spPr>
          <a:xfrm>
            <a:off x="2096620" y="1419531"/>
            <a:ext cx="5093634" cy="1027777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1809" spc="-31" dirty="0">
                <a:latin typeface="Calibri"/>
                <a:cs typeface="Calibri"/>
              </a:rPr>
              <a:t>Simplest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spc="-79" dirty="0">
                <a:latin typeface="Calibri"/>
                <a:cs typeface="Calibri"/>
              </a:rPr>
              <a:t>form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66" dirty="0">
                <a:latin typeface="Calibri"/>
                <a:cs typeface="Calibri"/>
              </a:rPr>
              <a:t>of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spc="-57" dirty="0">
                <a:latin typeface="Calibri"/>
                <a:cs typeface="Calibri"/>
              </a:rPr>
              <a:t>propagation</a:t>
            </a:r>
            <a:r>
              <a:rPr sz="1809" spc="168" dirty="0">
                <a:latin typeface="Calibri"/>
                <a:cs typeface="Calibri"/>
              </a:rPr>
              <a:t> </a:t>
            </a:r>
            <a:r>
              <a:rPr sz="1809" spc="-75" dirty="0">
                <a:latin typeface="Calibri"/>
                <a:cs typeface="Calibri"/>
              </a:rPr>
              <a:t>makes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spc="-66" dirty="0">
                <a:latin typeface="Calibri"/>
                <a:cs typeface="Calibri"/>
              </a:rPr>
              <a:t>each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arc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spc="-49" dirty="0">
                <a:solidFill>
                  <a:srgbClr val="00007E"/>
                </a:solidFill>
                <a:latin typeface="Calibri"/>
                <a:cs typeface="Calibri"/>
              </a:rPr>
              <a:t>consistent</a:t>
            </a:r>
            <a:endParaRPr sz="1809">
              <a:latin typeface="Calibri"/>
              <a:cs typeface="Calibri"/>
            </a:endParaRPr>
          </a:p>
          <a:p>
            <a:pPr marL="11206">
              <a:spcBef>
                <a:spcPts val="1377"/>
              </a:spcBef>
              <a:tabLst>
                <a:tab pos="832081" algn="l"/>
              </a:tabLst>
            </a:pPr>
            <a:r>
              <a:rPr sz="1809" i="1" spc="212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01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124" dirty="0">
                <a:solidFill>
                  <a:srgbClr val="990099"/>
                </a:solidFill>
                <a:latin typeface="Lucida Sans Unicode"/>
                <a:cs typeface="Lucida Sans Unicode"/>
              </a:rPr>
              <a:t>→</a:t>
            </a:r>
            <a:r>
              <a:rPr sz="1809" spc="-71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sz="1809" i="1" spc="-159" dirty="0">
                <a:solidFill>
                  <a:srgbClr val="990099"/>
                </a:solidFill>
                <a:latin typeface="Bookman Old Style"/>
                <a:cs typeface="Bookman Old Style"/>
              </a:rPr>
              <a:t>Y	</a:t>
            </a:r>
            <a:r>
              <a:rPr sz="1809" spc="-35" dirty="0">
                <a:latin typeface="Calibri"/>
                <a:cs typeface="Calibri"/>
              </a:rPr>
              <a:t>is</a:t>
            </a:r>
            <a:r>
              <a:rPr sz="1809" spc="141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consistent</a:t>
            </a:r>
            <a:r>
              <a:rPr sz="1809" spc="141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iff</a:t>
            </a:r>
            <a:endParaRPr sz="1809">
              <a:latin typeface="Calibri"/>
              <a:cs typeface="Calibri"/>
            </a:endParaRPr>
          </a:p>
          <a:p>
            <a:pPr marL="333953">
              <a:spcBef>
                <a:spcPts val="22"/>
              </a:spcBef>
            </a:pPr>
            <a:r>
              <a:rPr sz="1809" spc="-79" dirty="0">
                <a:latin typeface="Calibri"/>
                <a:cs typeface="Calibri"/>
              </a:rPr>
              <a:t>for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spc="62" dirty="0">
                <a:solidFill>
                  <a:srgbClr val="7E0000"/>
                </a:solidFill>
                <a:latin typeface="Palatino Linotype"/>
                <a:cs typeface="Palatino Linotype"/>
              </a:rPr>
              <a:t>every</a:t>
            </a:r>
            <a:r>
              <a:rPr sz="1809" spc="128" dirty="0">
                <a:solidFill>
                  <a:srgbClr val="7E0000"/>
                </a:solidFill>
                <a:latin typeface="Palatino Linotype"/>
                <a:cs typeface="Palatino Linotype"/>
              </a:rPr>
              <a:t> </a:t>
            </a:r>
            <a:r>
              <a:rPr sz="1809" spc="-66" dirty="0">
                <a:latin typeface="Calibri"/>
                <a:cs typeface="Calibri"/>
              </a:rPr>
              <a:t>value</a:t>
            </a:r>
            <a:r>
              <a:rPr sz="1809" spc="180" dirty="0">
                <a:latin typeface="Calibri"/>
                <a:cs typeface="Calibri"/>
              </a:rPr>
              <a:t> </a:t>
            </a:r>
            <a:r>
              <a:rPr sz="1809" i="1" spc="3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8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-66" dirty="0">
                <a:latin typeface="Calibri"/>
                <a:cs typeface="Calibri"/>
              </a:rPr>
              <a:t>of</a:t>
            </a:r>
            <a:r>
              <a:rPr sz="1809" spc="168" dirty="0">
                <a:latin typeface="Calibri"/>
                <a:cs typeface="Calibri"/>
              </a:rPr>
              <a:t> </a:t>
            </a:r>
            <a:r>
              <a:rPr sz="1809" i="1" spc="212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63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-84" dirty="0">
                <a:latin typeface="Calibri"/>
                <a:cs typeface="Calibri"/>
              </a:rPr>
              <a:t>there</a:t>
            </a:r>
            <a:r>
              <a:rPr sz="1809" spc="190" dirty="0">
                <a:latin typeface="Calibri"/>
                <a:cs typeface="Calibri"/>
              </a:rPr>
              <a:t> </a:t>
            </a:r>
            <a:r>
              <a:rPr sz="1809" spc="-35" dirty="0">
                <a:latin typeface="Calibri"/>
                <a:cs typeface="Calibri"/>
              </a:rPr>
              <a:t>is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spc="57" dirty="0">
                <a:solidFill>
                  <a:srgbClr val="7E0000"/>
                </a:solidFill>
                <a:latin typeface="Palatino Linotype"/>
                <a:cs typeface="Palatino Linotype"/>
              </a:rPr>
              <a:t>some</a:t>
            </a:r>
            <a:r>
              <a:rPr sz="1809" spc="128" dirty="0">
                <a:solidFill>
                  <a:srgbClr val="7E0000"/>
                </a:solidFill>
                <a:latin typeface="Palatino Linotype"/>
                <a:cs typeface="Palatino Linotype"/>
              </a:rPr>
              <a:t> </a:t>
            </a:r>
            <a:r>
              <a:rPr sz="1809" spc="-88" dirty="0">
                <a:latin typeface="Calibri"/>
                <a:cs typeface="Calibri"/>
              </a:rPr>
              <a:t>allowed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i="1" spc="-216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endParaRPr sz="1809">
              <a:latin typeface="Bookman Old Style"/>
              <a:cs typeface="Bookman Old Styl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05035" y="2540069"/>
            <a:ext cx="3109632" cy="672353"/>
            <a:chOff x="1979440" y="2878745"/>
            <a:chExt cx="3524250" cy="762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7863" y="2878745"/>
              <a:ext cx="1275869" cy="76192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95838" y="2895142"/>
              <a:ext cx="872490" cy="624840"/>
            </a:xfrm>
            <a:custGeom>
              <a:avLst/>
              <a:gdLst/>
              <a:ahLst/>
              <a:cxnLst/>
              <a:rect l="l" t="t" r="r" b="b"/>
              <a:pathLst>
                <a:path w="872489" h="624839">
                  <a:moveTo>
                    <a:pt x="392447" y="36080"/>
                  </a:moveTo>
                  <a:lnTo>
                    <a:pt x="387541" y="37822"/>
                  </a:lnTo>
                  <a:lnTo>
                    <a:pt x="381611" y="39357"/>
                  </a:lnTo>
                  <a:lnTo>
                    <a:pt x="374723" y="40892"/>
                  </a:lnTo>
                  <a:lnTo>
                    <a:pt x="366945" y="42633"/>
                  </a:lnTo>
                  <a:lnTo>
                    <a:pt x="326317" y="67016"/>
                  </a:lnTo>
                  <a:lnTo>
                    <a:pt x="313021" y="104216"/>
                  </a:lnTo>
                  <a:lnTo>
                    <a:pt x="315929" y="107861"/>
                  </a:lnTo>
                  <a:lnTo>
                    <a:pt x="317390" y="109689"/>
                  </a:lnTo>
                  <a:lnTo>
                    <a:pt x="318850" y="111506"/>
                  </a:lnTo>
                  <a:lnTo>
                    <a:pt x="311561" y="111506"/>
                  </a:lnTo>
                  <a:lnTo>
                    <a:pt x="304954" y="111506"/>
                  </a:lnTo>
                  <a:lnTo>
                    <a:pt x="296983" y="111506"/>
                  </a:lnTo>
                  <a:lnTo>
                    <a:pt x="289013" y="111506"/>
                  </a:lnTo>
                  <a:lnTo>
                    <a:pt x="282414" y="111506"/>
                  </a:lnTo>
                  <a:lnTo>
                    <a:pt x="275124" y="111506"/>
                  </a:lnTo>
                  <a:lnTo>
                    <a:pt x="275124" y="108597"/>
                  </a:lnTo>
                  <a:lnTo>
                    <a:pt x="275124" y="105676"/>
                  </a:lnTo>
                  <a:lnTo>
                    <a:pt x="275124" y="99847"/>
                  </a:lnTo>
                  <a:lnTo>
                    <a:pt x="268203" y="94742"/>
                  </a:lnTo>
                  <a:lnTo>
                    <a:pt x="228065" y="79123"/>
                  </a:lnTo>
                  <a:lnTo>
                    <a:pt x="213024" y="77274"/>
                  </a:lnTo>
                  <a:lnTo>
                    <a:pt x="205160" y="79082"/>
                  </a:lnTo>
                  <a:lnTo>
                    <a:pt x="171276" y="106400"/>
                  </a:lnTo>
                  <a:lnTo>
                    <a:pt x="148683" y="144297"/>
                  </a:lnTo>
                  <a:lnTo>
                    <a:pt x="144053" y="152648"/>
                  </a:lnTo>
                  <a:lnTo>
                    <a:pt x="112972" y="185839"/>
                  </a:lnTo>
                  <a:lnTo>
                    <a:pt x="104544" y="191750"/>
                  </a:lnTo>
                  <a:lnTo>
                    <a:pt x="95838" y="197866"/>
                  </a:lnTo>
                  <a:lnTo>
                    <a:pt x="87146" y="204294"/>
                  </a:lnTo>
                  <a:lnTo>
                    <a:pt x="78760" y="210756"/>
                  </a:lnTo>
                  <a:lnTo>
                    <a:pt x="70989" y="216875"/>
                  </a:lnTo>
                  <a:lnTo>
                    <a:pt x="64139" y="222275"/>
                  </a:lnTo>
                  <a:lnTo>
                    <a:pt x="58384" y="226726"/>
                  </a:lnTo>
                  <a:lnTo>
                    <a:pt x="53347" y="230525"/>
                  </a:lnTo>
                  <a:lnTo>
                    <a:pt x="48516" y="234117"/>
                  </a:lnTo>
                  <a:lnTo>
                    <a:pt x="43375" y="237947"/>
                  </a:lnTo>
                  <a:lnTo>
                    <a:pt x="13576" y="264871"/>
                  </a:lnTo>
                  <a:lnTo>
                    <a:pt x="103" y="300804"/>
                  </a:lnTo>
                  <a:lnTo>
                    <a:pt x="0" y="308990"/>
                  </a:lnTo>
                  <a:lnTo>
                    <a:pt x="373" y="317385"/>
                  </a:lnTo>
                  <a:lnTo>
                    <a:pt x="10011" y="355202"/>
                  </a:lnTo>
                  <a:lnTo>
                    <a:pt x="18665" y="366613"/>
                  </a:lnTo>
                  <a:lnTo>
                    <a:pt x="23334" y="373138"/>
                  </a:lnTo>
                  <a:lnTo>
                    <a:pt x="27919" y="380825"/>
                  </a:lnTo>
                  <a:lnTo>
                    <a:pt x="32440" y="389262"/>
                  </a:lnTo>
                  <a:lnTo>
                    <a:pt x="36961" y="397836"/>
                  </a:lnTo>
                  <a:lnTo>
                    <a:pt x="41546" y="405930"/>
                  </a:lnTo>
                  <a:lnTo>
                    <a:pt x="46257" y="413118"/>
                  </a:lnTo>
                  <a:lnTo>
                    <a:pt x="51071" y="419728"/>
                  </a:lnTo>
                  <a:lnTo>
                    <a:pt x="55951" y="426271"/>
                  </a:lnTo>
                  <a:lnTo>
                    <a:pt x="60863" y="433260"/>
                  </a:lnTo>
                  <a:lnTo>
                    <a:pt x="79811" y="467512"/>
                  </a:lnTo>
                  <a:lnTo>
                    <a:pt x="91545" y="492874"/>
                  </a:lnTo>
                  <a:lnTo>
                    <a:pt x="94746" y="499935"/>
                  </a:lnTo>
                  <a:lnTo>
                    <a:pt x="98759" y="508685"/>
                  </a:lnTo>
                  <a:lnTo>
                    <a:pt x="101668" y="514515"/>
                  </a:lnTo>
                  <a:lnTo>
                    <a:pt x="100944" y="520712"/>
                  </a:lnTo>
                  <a:lnTo>
                    <a:pt x="100220" y="526910"/>
                  </a:lnTo>
                  <a:lnTo>
                    <a:pt x="95838" y="533463"/>
                  </a:lnTo>
                  <a:lnTo>
                    <a:pt x="92194" y="537832"/>
                  </a:lnTo>
                  <a:lnTo>
                    <a:pt x="88561" y="542213"/>
                  </a:lnTo>
                  <a:lnTo>
                    <a:pt x="85640" y="544398"/>
                  </a:lnTo>
                  <a:lnTo>
                    <a:pt x="84916" y="546582"/>
                  </a:lnTo>
                  <a:lnTo>
                    <a:pt x="84180" y="548767"/>
                  </a:lnTo>
                  <a:lnTo>
                    <a:pt x="85640" y="550951"/>
                  </a:lnTo>
                  <a:lnTo>
                    <a:pt x="91101" y="553135"/>
                  </a:lnTo>
                  <a:lnTo>
                    <a:pt x="96575" y="555320"/>
                  </a:lnTo>
                  <a:lnTo>
                    <a:pt x="106049" y="557517"/>
                  </a:lnTo>
                  <a:lnTo>
                    <a:pt x="115879" y="557149"/>
                  </a:lnTo>
                  <a:lnTo>
                    <a:pt x="153420" y="546582"/>
                  </a:lnTo>
                  <a:lnTo>
                    <a:pt x="162158" y="541477"/>
                  </a:lnTo>
                  <a:lnTo>
                    <a:pt x="202679" y="520638"/>
                  </a:lnTo>
                  <a:lnTo>
                    <a:pt x="235043" y="514515"/>
                  </a:lnTo>
                  <a:lnTo>
                    <a:pt x="242320" y="511962"/>
                  </a:lnTo>
                  <a:lnTo>
                    <a:pt x="247822" y="509718"/>
                  </a:lnTo>
                  <a:lnTo>
                    <a:pt x="253528" y="506861"/>
                  </a:lnTo>
                  <a:lnTo>
                    <a:pt x="259644" y="503459"/>
                  </a:lnTo>
                  <a:lnTo>
                    <a:pt x="266374" y="499579"/>
                  </a:lnTo>
                  <a:lnTo>
                    <a:pt x="273867" y="495288"/>
                  </a:lnTo>
                  <a:lnTo>
                    <a:pt x="309259" y="476087"/>
                  </a:lnTo>
                  <a:lnTo>
                    <a:pt x="318481" y="471287"/>
                  </a:lnTo>
                  <a:lnTo>
                    <a:pt x="327157" y="466692"/>
                  </a:lnTo>
                  <a:lnTo>
                    <a:pt x="334878" y="462407"/>
                  </a:lnTo>
                  <a:lnTo>
                    <a:pt x="341437" y="458525"/>
                  </a:lnTo>
                  <a:lnTo>
                    <a:pt x="347449" y="455120"/>
                  </a:lnTo>
                  <a:lnTo>
                    <a:pt x="390938" y="446740"/>
                  </a:lnTo>
                  <a:lnTo>
                    <a:pt x="410552" y="446206"/>
                  </a:lnTo>
                  <a:lnTo>
                    <a:pt x="419188" y="446376"/>
                  </a:lnTo>
                  <a:lnTo>
                    <a:pt x="461998" y="458449"/>
                  </a:lnTo>
                  <a:lnTo>
                    <a:pt x="492413" y="483282"/>
                  </a:lnTo>
                  <a:lnTo>
                    <a:pt x="512629" y="515788"/>
                  </a:lnTo>
                  <a:lnTo>
                    <a:pt x="515980" y="522528"/>
                  </a:lnTo>
                  <a:lnTo>
                    <a:pt x="519980" y="530542"/>
                  </a:lnTo>
                  <a:lnTo>
                    <a:pt x="522177" y="534187"/>
                  </a:lnTo>
                  <a:lnTo>
                    <a:pt x="523270" y="536016"/>
                  </a:lnTo>
                  <a:lnTo>
                    <a:pt x="524362" y="537832"/>
                  </a:lnTo>
                  <a:lnTo>
                    <a:pt x="526178" y="534924"/>
                  </a:lnTo>
                  <a:lnTo>
                    <a:pt x="528007" y="532003"/>
                  </a:lnTo>
                  <a:lnTo>
                    <a:pt x="548403" y="497751"/>
                  </a:lnTo>
                  <a:lnTo>
                    <a:pt x="551324" y="492658"/>
                  </a:lnTo>
                  <a:lnTo>
                    <a:pt x="552048" y="491197"/>
                  </a:lnTo>
                  <a:lnTo>
                    <a:pt x="552784" y="490829"/>
                  </a:lnTo>
                  <a:lnTo>
                    <a:pt x="553508" y="490461"/>
                  </a:lnTo>
                  <a:lnTo>
                    <a:pt x="560798" y="510146"/>
                  </a:lnTo>
                  <a:lnTo>
                    <a:pt x="562259" y="516699"/>
                  </a:lnTo>
                  <a:lnTo>
                    <a:pt x="576826" y="559701"/>
                  </a:lnTo>
                  <a:lnTo>
                    <a:pt x="601289" y="594404"/>
                  </a:lnTo>
                  <a:lnTo>
                    <a:pt x="635051" y="612107"/>
                  </a:lnTo>
                  <a:lnTo>
                    <a:pt x="641329" y="615086"/>
                  </a:lnTo>
                  <a:lnTo>
                    <a:pt x="648974" y="618731"/>
                  </a:lnTo>
                  <a:lnTo>
                    <a:pt x="653356" y="620915"/>
                  </a:lnTo>
                  <a:lnTo>
                    <a:pt x="659541" y="619823"/>
                  </a:lnTo>
                  <a:lnTo>
                    <a:pt x="665738" y="618731"/>
                  </a:lnTo>
                  <a:lnTo>
                    <a:pt x="673752" y="614362"/>
                  </a:lnTo>
                  <a:lnTo>
                    <a:pt x="681778" y="615086"/>
                  </a:lnTo>
                  <a:lnTo>
                    <a:pt x="687794" y="616449"/>
                  </a:lnTo>
                  <a:lnTo>
                    <a:pt x="693845" y="618907"/>
                  </a:lnTo>
                  <a:lnTo>
                    <a:pt x="699965" y="621639"/>
                  </a:lnTo>
                  <a:lnTo>
                    <a:pt x="706188" y="623824"/>
                  </a:lnTo>
                  <a:lnTo>
                    <a:pt x="712541" y="624820"/>
                  </a:lnTo>
                  <a:lnTo>
                    <a:pt x="719031" y="624651"/>
                  </a:lnTo>
                  <a:lnTo>
                    <a:pt x="725658" y="623522"/>
                  </a:lnTo>
                  <a:lnTo>
                    <a:pt x="732426" y="621639"/>
                  </a:lnTo>
                  <a:lnTo>
                    <a:pt x="739319" y="619241"/>
                  </a:lnTo>
                  <a:lnTo>
                    <a:pt x="746315" y="616635"/>
                  </a:lnTo>
                  <a:lnTo>
                    <a:pt x="753380" y="614163"/>
                  </a:lnTo>
                  <a:lnTo>
                    <a:pt x="760480" y="612165"/>
                  </a:lnTo>
                  <a:lnTo>
                    <a:pt x="769954" y="609981"/>
                  </a:lnTo>
                  <a:lnTo>
                    <a:pt x="779429" y="609981"/>
                  </a:lnTo>
                  <a:lnTo>
                    <a:pt x="785626" y="609625"/>
                  </a:lnTo>
                  <a:lnTo>
                    <a:pt x="791811" y="609257"/>
                  </a:lnTo>
                  <a:lnTo>
                    <a:pt x="794732" y="608520"/>
                  </a:lnTo>
                  <a:lnTo>
                    <a:pt x="797640" y="604151"/>
                  </a:lnTo>
                  <a:lnTo>
                    <a:pt x="800561" y="599782"/>
                  </a:lnTo>
                  <a:lnTo>
                    <a:pt x="814903" y="561953"/>
                  </a:lnTo>
                  <a:lnTo>
                    <a:pt x="833721" y="518528"/>
                  </a:lnTo>
                  <a:lnTo>
                    <a:pt x="853038" y="477710"/>
                  </a:lnTo>
                  <a:lnTo>
                    <a:pt x="857142" y="469181"/>
                  </a:lnTo>
                  <a:lnTo>
                    <a:pt x="868750" y="432564"/>
                  </a:lnTo>
                  <a:lnTo>
                    <a:pt x="871986" y="395363"/>
                  </a:lnTo>
                  <a:lnTo>
                    <a:pt x="871592" y="383413"/>
                  </a:lnTo>
                  <a:lnTo>
                    <a:pt x="863867" y="343109"/>
                  </a:lnTo>
                  <a:lnTo>
                    <a:pt x="847750" y="308500"/>
                  </a:lnTo>
                  <a:lnTo>
                    <a:pt x="814773" y="275120"/>
                  </a:lnTo>
                  <a:lnTo>
                    <a:pt x="805024" y="267850"/>
                  </a:lnTo>
                  <a:lnTo>
                    <a:pt x="794456" y="259900"/>
                  </a:lnTo>
                  <a:lnTo>
                    <a:pt x="761022" y="226152"/>
                  </a:lnTo>
                  <a:lnTo>
                    <a:pt x="739936" y="188849"/>
                  </a:lnTo>
                  <a:lnTo>
                    <a:pt x="724725" y="145349"/>
                  </a:lnTo>
                  <a:lnTo>
                    <a:pt x="720767" y="122796"/>
                  </a:lnTo>
                  <a:lnTo>
                    <a:pt x="718738" y="111815"/>
                  </a:lnTo>
                  <a:lnTo>
                    <a:pt x="698126" y="86866"/>
                  </a:lnTo>
                  <a:lnTo>
                    <a:pt x="692244" y="85689"/>
                  </a:lnTo>
                  <a:lnTo>
                    <a:pt x="675963" y="44628"/>
                  </a:lnTo>
                  <a:lnTo>
                    <a:pt x="673396" y="30619"/>
                  </a:lnTo>
                  <a:lnTo>
                    <a:pt x="671006" y="18778"/>
                  </a:lnTo>
                  <a:lnTo>
                    <a:pt x="668791" y="9707"/>
                  </a:lnTo>
                  <a:lnTo>
                    <a:pt x="666783" y="3710"/>
                  </a:lnTo>
                  <a:lnTo>
                    <a:pt x="665014" y="1092"/>
                  </a:lnTo>
                  <a:lnTo>
                    <a:pt x="662830" y="0"/>
                  </a:lnTo>
                  <a:lnTo>
                    <a:pt x="661369" y="8750"/>
                  </a:lnTo>
                  <a:lnTo>
                    <a:pt x="659541" y="14947"/>
                  </a:lnTo>
                  <a:lnTo>
                    <a:pt x="657725" y="21145"/>
                  </a:lnTo>
                  <a:lnTo>
                    <a:pt x="655540" y="24777"/>
                  </a:lnTo>
                  <a:lnTo>
                    <a:pt x="652987" y="32067"/>
                  </a:lnTo>
                  <a:lnTo>
                    <a:pt x="651012" y="38149"/>
                  </a:lnTo>
                  <a:lnTo>
                    <a:pt x="648935" y="45188"/>
                  </a:lnTo>
                  <a:lnTo>
                    <a:pt x="646788" y="52771"/>
                  </a:lnTo>
                  <a:lnTo>
                    <a:pt x="644605" y="60490"/>
                  </a:lnTo>
                  <a:lnTo>
                    <a:pt x="642411" y="68078"/>
                  </a:lnTo>
                  <a:lnTo>
                    <a:pt x="630531" y="114419"/>
                  </a:lnTo>
                  <a:lnTo>
                    <a:pt x="623473" y="147218"/>
                  </a:lnTo>
                  <a:lnTo>
                    <a:pt x="620920" y="151955"/>
                  </a:lnTo>
                  <a:lnTo>
                    <a:pt x="596142" y="174904"/>
                  </a:lnTo>
                  <a:lnTo>
                    <a:pt x="591405" y="175641"/>
                  </a:lnTo>
                  <a:lnTo>
                    <a:pt x="548047" y="154508"/>
                  </a:lnTo>
                  <a:lnTo>
                    <a:pt x="514975" y="134689"/>
                  </a:lnTo>
                  <a:lnTo>
                    <a:pt x="469701" y="107137"/>
                  </a:lnTo>
                  <a:lnTo>
                    <a:pt x="504677" y="75793"/>
                  </a:lnTo>
                  <a:lnTo>
                    <a:pt x="506874" y="70700"/>
                  </a:lnTo>
                  <a:lnTo>
                    <a:pt x="511243" y="65963"/>
                  </a:lnTo>
                  <a:lnTo>
                    <a:pt x="515612" y="61226"/>
                  </a:lnTo>
                  <a:lnTo>
                    <a:pt x="522177" y="56845"/>
                  </a:lnTo>
                  <a:lnTo>
                    <a:pt x="526178" y="52476"/>
                  </a:lnTo>
                  <a:lnTo>
                    <a:pt x="530191" y="48107"/>
                  </a:lnTo>
                  <a:lnTo>
                    <a:pt x="531652" y="43726"/>
                  </a:lnTo>
                  <a:lnTo>
                    <a:pt x="530559" y="41910"/>
                  </a:lnTo>
                  <a:lnTo>
                    <a:pt x="529455" y="40081"/>
                  </a:lnTo>
                  <a:lnTo>
                    <a:pt x="525822" y="40817"/>
                  </a:lnTo>
                  <a:lnTo>
                    <a:pt x="514151" y="41541"/>
                  </a:lnTo>
                  <a:lnTo>
                    <a:pt x="504092" y="42052"/>
                  </a:lnTo>
                  <a:lnTo>
                    <a:pt x="492155" y="42321"/>
                  </a:lnTo>
                  <a:lnTo>
                    <a:pt x="479465" y="42111"/>
                  </a:lnTo>
                  <a:lnTo>
                    <a:pt x="437738" y="34467"/>
                  </a:lnTo>
                  <a:lnTo>
                    <a:pt x="429988" y="32067"/>
                  </a:lnTo>
                  <a:lnTo>
                    <a:pt x="420146" y="29159"/>
                  </a:lnTo>
                  <a:lnTo>
                    <a:pt x="412132" y="27698"/>
                  </a:lnTo>
                  <a:lnTo>
                    <a:pt x="406658" y="28790"/>
                  </a:lnTo>
                  <a:lnTo>
                    <a:pt x="401197" y="29883"/>
                  </a:lnTo>
                  <a:lnTo>
                    <a:pt x="398276" y="33528"/>
                  </a:lnTo>
                  <a:lnTo>
                    <a:pt x="392447" y="36080"/>
                  </a:lnTo>
                </a:path>
              </a:pathLst>
            </a:custGeom>
            <a:ln w="32794">
              <a:solidFill>
                <a:srgbClr val="FFA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3889" y="3542663"/>
              <a:ext cx="107851" cy="9800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35504" y="3046005"/>
              <a:ext cx="332740" cy="442595"/>
            </a:xfrm>
            <a:custGeom>
              <a:avLst/>
              <a:gdLst/>
              <a:ahLst/>
              <a:cxnLst/>
              <a:rect l="l" t="t" r="r" b="b"/>
              <a:pathLst>
                <a:path w="332739" h="442595">
                  <a:moveTo>
                    <a:pt x="60121" y="442175"/>
                  </a:moveTo>
                  <a:lnTo>
                    <a:pt x="71602" y="172720"/>
                  </a:lnTo>
                </a:path>
                <a:path w="332739" h="442595">
                  <a:moveTo>
                    <a:pt x="0" y="172720"/>
                  </a:moveTo>
                  <a:lnTo>
                    <a:pt x="2184" y="0"/>
                  </a:lnTo>
                </a:path>
                <a:path w="332739" h="442595">
                  <a:moveTo>
                    <a:pt x="69964" y="229552"/>
                  </a:moveTo>
                  <a:lnTo>
                    <a:pt x="70431" y="229592"/>
                  </a:lnTo>
                  <a:lnTo>
                    <a:pt x="73698" y="229871"/>
                  </a:lnTo>
                  <a:lnTo>
                    <a:pt x="82565" y="230629"/>
                  </a:lnTo>
                  <a:lnTo>
                    <a:pt x="126942" y="234424"/>
                  </a:lnTo>
                  <a:lnTo>
                    <a:pt x="193046" y="240152"/>
                  </a:lnTo>
                  <a:lnTo>
                    <a:pt x="240152" y="244456"/>
                  </a:lnTo>
                  <a:lnTo>
                    <a:pt x="251334" y="245452"/>
                  </a:lnTo>
                  <a:lnTo>
                    <a:pt x="257460" y="245696"/>
                  </a:lnTo>
                  <a:lnTo>
                    <a:pt x="261264" y="245224"/>
                  </a:lnTo>
                  <a:lnTo>
                    <a:pt x="266001" y="244132"/>
                  </a:lnTo>
                  <a:lnTo>
                    <a:pt x="271830" y="241223"/>
                  </a:lnTo>
                  <a:lnTo>
                    <a:pt x="277660" y="239763"/>
                  </a:lnTo>
                  <a:lnTo>
                    <a:pt x="283489" y="238302"/>
                  </a:lnTo>
                  <a:lnTo>
                    <a:pt x="289318" y="238302"/>
                  </a:lnTo>
                  <a:lnTo>
                    <a:pt x="294779" y="240487"/>
                  </a:lnTo>
                  <a:lnTo>
                    <a:pt x="300253" y="242671"/>
                  </a:lnTo>
                  <a:lnTo>
                    <a:pt x="305346" y="247053"/>
                  </a:lnTo>
                  <a:lnTo>
                    <a:pt x="309359" y="247777"/>
                  </a:lnTo>
                  <a:lnTo>
                    <a:pt x="313372" y="248500"/>
                  </a:lnTo>
                  <a:lnTo>
                    <a:pt x="316280" y="245592"/>
                  </a:lnTo>
                  <a:lnTo>
                    <a:pt x="319925" y="244132"/>
                  </a:lnTo>
                  <a:lnTo>
                    <a:pt x="323570" y="242671"/>
                  </a:lnTo>
                  <a:lnTo>
                    <a:pt x="327939" y="242671"/>
                  </a:lnTo>
                  <a:lnTo>
                    <a:pt x="330123" y="242671"/>
                  </a:lnTo>
                  <a:lnTo>
                    <a:pt x="332320" y="242671"/>
                  </a:lnTo>
                </a:path>
              </a:pathLst>
            </a:custGeom>
            <a:ln w="109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5621" y="3385967"/>
              <a:ext cx="201139" cy="12025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295004" y="3008833"/>
              <a:ext cx="312420" cy="358775"/>
            </a:xfrm>
            <a:custGeom>
              <a:avLst/>
              <a:gdLst/>
              <a:ahLst/>
              <a:cxnLst/>
              <a:rect l="l" t="t" r="r" b="b"/>
              <a:pathLst>
                <a:path w="312419" h="358775">
                  <a:moveTo>
                    <a:pt x="0" y="0"/>
                  </a:moveTo>
                  <a:lnTo>
                    <a:pt x="19685" y="358559"/>
                  </a:lnTo>
                </a:path>
                <a:path w="312419" h="358775">
                  <a:moveTo>
                    <a:pt x="312102" y="209892"/>
                  </a:moveTo>
                  <a:lnTo>
                    <a:pt x="11480" y="209892"/>
                  </a:lnTo>
                </a:path>
              </a:pathLst>
            </a:custGeom>
            <a:ln w="109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27372" y="2878745"/>
              <a:ext cx="1275869" cy="76192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105161" y="3472261"/>
            <a:ext cx="247650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WA</a:t>
            </a:r>
            <a:endParaRPr sz="1059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99578" y="3472261"/>
            <a:ext cx="202826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NT</a:t>
            </a:r>
            <a:endParaRPr sz="1059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03637" y="3472261"/>
            <a:ext cx="127747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Q</a:t>
            </a:r>
            <a:endParaRPr sz="1059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63021" y="3472261"/>
            <a:ext cx="337857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NSW</a:t>
            </a:r>
            <a:endParaRPr sz="1059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3885" y="3472261"/>
            <a:ext cx="112619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V</a:t>
            </a:r>
            <a:endParaRPr sz="1059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75963" y="3472261"/>
            <a:ext cx="210110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SA</a:t>
            </a:r>
            <a:endParaRPr sz="1059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04142" y="3472261"/>
            <a:ext cx="105335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T</a:t>
            </a:r>
            <a:endParaRPr sz="1059">
              <a:latin typeface="Arial"/>
              <a:cs typeface="Arial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2832481" y="3739615"/>
          <a:ext cx="5392828" cy="2308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0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08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7540974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72073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03160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232857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5600754" y="3734796"/>
            <a:ext cx="784972" cy="260537"/>
            <a:chOff x="4467921" y="4232768"/>
            <a:chExt cx="889635" cy="295275"/>
          </a:xfrm>
        </p:grpSpPr>
        <p:sp>
          <p:nvSpPr>
            <p:cNvPr id="25" name="object 25"/>
            <p:cNvSpPr/>
            <p:nvPr/>
          </p:nvSpPr>
          <p:spPr>
            <a:xfrm>
              <a:off x="4920828" y="429281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0" y="174602"/>
                  </a:lnTo>
                  <a:lnTo>
                    <a:pt x="174602" y="174602"/>
                  </a:lnTo>
                  <a:lnTo>
                    <a:pt x="1746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82727" y="429281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0" y="174602"/>
                  </a:lnTo>
                  <a:lnTo>
                    <a:pt x="174602" y="174602"/>
                  </a:lnTo>
                  <a:lnTo>
                    <a:pt x="1746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71616" y="429281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0" y="174602"/>
                  </a:lnTo>
                  <a:lnTo>
                    <a:pt x="174602" y="174602"/>
                  </a:lnTo>
                  <a:lnTo>
                    <a:pt x="1746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84319" y="4249166"/>
              <a:ext cx="698500" cy="262255"/>
            </a:xfrm>
            <a:custGeom>
              <a:avLst/>
              <a:gdLst/>
              <a:ahLst/>
              <a:cxnLst/>
              <a:rect l="l" t="t" r="r" b="b"/>
              <a:pathLst>
                <a:path w="698500" h="262254">
                  <a:moveTo>
                    <a:pt x="0" y="0"/>
                  </a:moveTo>
                  <a:lnTo>
                    <a:pt x="349199" y="261899"/>
                  </a:lnTo>
                </a:path>
                <a:path w="698500" h="262254">
                  <a:moveTo>
                    <a:pt x="349199" y="0"/>
                  </a:moveTo>
                  <a:lnTo>
                    <a:pt x="0" y="261899"/>
                  </a:lnTo>
                </a:path>
                <a:path w="698500" h="262254">
                  <a:moveTo>
                    <a:pt x="349199" y="0"/>
                  </a:moveTo>
                  <a:lnTo>
                    <a:pt x="698398" y="261899"/>
                  </a:lnTo>
                </a:path>
                <a:path w="698500" h="262254">
                  <a:moveTo>
                    <a:pt x="698398" y="0"/>
                  </a:moveTo>
                  <a:lnTo>
                    <a:pt x="349199" y="261899"/>
                  </a:lnTo>
                </a:path>
              </a:pathLst>
            </a:custGeom>
            <a:ln w="32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6462553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30063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151654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919158" y="3787777"/>
            <a:ext cx="616324" cy="154081"/>
          </a:xfrm>
          <a:custGeom>
            <a:avLst/>
            <a:gdLst/>
            <a:ahLst/>
            <a:cxnLst/>
            <a:rect l="l" t="t" r="r" b="b"/>
            <a:pathLst>
              <a:path w="698500" h="174625">
                <a:moveTo>
                  <a:pt x="0" y="0"/>
                </a:moveTo>
                <a:lnTo>
                  <a:pt x="0" y="174602"/>
                </a:lnTo>
                <a:lnTo>
                  <a:pt x="698407" y="174602"/>
                </a:lnTo>
                <a:lnTo>
                  <a:pt x="69840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459776" y="3787777"/>
            <a:ext cx="616324" cy="154081"/>
          </a:xfrm>
          <a:custGeom>
            <a:avLst/>
            <a:gdLst/>
            <a:ahLst/>
            <a:cxnLst/>
            <a:rect l="l" t="t" r="r" b="b"/>
            <a:pathLst>
              <a:path w="698500" h="174625">
                <a:moveTo>
                  <a:pt x="0" y="0"/>
                </a:moveTo>
                <a:lnTo>
                  <a:pt x="0" y="174602"/>
                </a:lnTo>
                <a:lnTo>
                  <a:pt x="698407" y="174602"/>
                </a:lnTo>
                <a:lnTo>
                  <a:pt x="69840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461153" y="4057391"/>
            <a:ext cx="924485" cy="308162"/>
          </a:xfrm>
          <a:custGeom>
            <a:avLst/>
            <a:gdLst/>
            <a:ahLst/>
            <a:cxnLst/>
            <a:rect l="l" t="t" r="r" b="b"/>
            <a:pathLst>
              <a:path w="1047750" h="349250">
                <a:moveTo>
                  <a:pt x="611111" y="0"/>
                </a:moveTo>
                <a:lnTo>
                  <a:pt x="436511" y="174599"/>
                </a:lnTo>
              </a:path>
              <a:path w="1047750" h="349250">
                <a:moveTo>
                  <a:pt x="436511" y="174599"/>
                </a:moveTo>
                <a:lnTo>
                  <a:pt x="611111" y="349199"/>
                </a:lnTo>
              </a:path>
              <a:path w="1047750" h="349250">
                <a:moveTo>
                  <a:pt x="1047623" y="0"/>
                </a:moveTo>
                <a:lnTo>
                  <a:pt x="1046031" y="682"/>
                </a:lnTo>
                <a:lnTo>
                  <a:pt x="1034891" y="5456"/>
                </a:lnTo>
                <a:lnTo>
                  <a:pt x="1004653" y="18414"/>
                </a:lnTo>
                <a:lnTo>
                  <a:pt x="945769" y="43649"/>
                </a:lnTo>
                <a:lnTo>
                  <a:pt x="873481" y="74030"/>
                </a:lnTo>
                <a:lnTo>
                  <a:pt x="830135" y="91184"/>
                </a:lnTo>
                <a:lnTo>
                  <a:pt x="783035" y="108600"/>
                </a:lnTo>
                <a:lnTo>
                  <a:pt x="732967" y="125493"/>
                </a:lnTo>
                <a:lnTo>
                  <a:pt x="680717" y="141076"/>
                </a:lnTo>
                <a:lnTo>
                  <a:pt x="627070" y="154564"/>
                </a:lnTo>
                <a:lnTo>
                  <a:pt x="572812" y="165171"/>
                </a:lnTo>
                <a:lnTo>
                  <a:pt x="518729" y="172111"/>
                </a:lnTo>
                <a:lnTo>
                  <a:pt x="465607" y="174599"/>
                </a:lnTo>
                <a:lnTo>
                  <a:pt x="401581" y="170763"/>
                </a:lnTo>
                <a:lnTo>
                  <a:pt x="340795" y="160276"/>
                </a:lnTo>
                <a:lnTo>
                  <a:pt x="283760" y="144675"/>
                </a:lnTo>
                <a:lnTo>
                  <a:pt x="230987" y="125493"/>
                </a:lnTo>
                <a:lnTo>
                  <a:pt x="182989" y="104265"/>
                </a:lnTo>
                <a:lnTo>
                  <a:pt x="140277" y="82525"/>
                </a:lnTo>
                <a:lnTo>
                  <a:pt x="103363" y="61808"/>
                </a:lnTo>
                <a:lnTo>
                  <a:pt x="30694" y="18414"/>
                </a:lnTo>
                <a:lnTo>
                  <a:pt x="9094" y="5456"/>
                </a:lnTo>
                <a:lnTo>
                  <a:pt x="1136" y="682"/>
                </a:lnTo>
                <a:lnTo>
                  <a:pt x="0" y="0"/>
                </a:lnTo>
              </a:path>
            </a:pathLst>
          </a:custGeom>
          <a:ln w="327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2096620" y="4601105"/>
            <a:ext cx="5148543" cy="291421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1809" spc="-9" dirty="0">
                <a:latin typeface="Calibri"/>
                <a:cs typeface="Calibri"/>
              </a:rPr>
              <a:t>If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i="1" spc="212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68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-79" dirty="0">
                <a:latin typeface="Calibri"/>
                <a:cs typeface="Calibri"/>
              </a:rPr>
              <a:t>loses</a:t>
            </a:r>
            <a:r>
              <a:rPr sz="1809" spc="194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a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spc="-53" dirty="0">
                <a:latin typeface="Calibri"/>
                <a:cs typeface="Calibri"/>
              </a:rPr>
              <a:t>value,</a:t>
            </a:r>
            <a:r>
              <a:rPr sz="1809" spc="185" dirty="0">
                <a:latin typeface="Calibri"/>
                <a:cs typeface="Calibri"/>
              </a:rPr>
              <a:t> </a:t>
            </a:r>
            <a:r>
              <a:rPr sz="1809" spc="-66" dirty="0">
                <a:latin typeface="Calibri"/>
                <a:cs typeface="Calibri"/>
              </a:rPr>
              <a:t>neighbors</a:t>
            </a:r>
            <a:r>
              <a:rPr sz="1809" spc="176" dirty="0">
                <a:latin typeface="Calibri"/>
                <a:cs typeface="Calibri"/>
              </a:rPr>
              <a:t> </a:t>
            </a:r>
            <a:r>
              <a:rPr sz="1809" spc="-66" dirty="0">
                <a:latin typeface="Calibri"/>
                <a:cs typeface="Calibri"/>
              </a:rPr>
              <a:t>of</a:t>
            </a:r>
            <a:r>
              <a:rPr sz="1809" spc="172" dirty="0">
                <a:latin typeface="Calibri"/>
                <a:cs typeface="Calibri"/>
              </a:rPr>
              <a:t> </a:t>
            </a:r>
            <a:r>
              <a:rPr sz="1809" i="1" spc="212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68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-110" dirty="0">
                <a:latin typeface="Calibri"/>
                <a:cs typeface="Calibri"/>
              </a:rPr>
              <a:t>need</a:t>
            </a:r>
            <a:r>
              <a:rPr sz="1809" spc="176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to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88" dirty="0">
                <a:latin typeface="Calibri"/>
                <a:cs typeface="Calibri"/>
              </a:rPr>
              <a:t>be</a:t>
            </a:r>
            <a:r>
              <a:rPr sz="1809" spc="176" dirty="0">
                <a:latin typeface="Calibri"/>
                <a:cs typeface="Calibri"/>
              </a:rPr>
              <a:t> </a:t>
            </a:r>
            <a:r>
              <a:rPr sz="1809" spc="-75" dirty="0">
                <a:latin typeface="Calibri"/>
                <a:cs typeface="Calibri"/>
              </a:rPr>
              <a:t>rechecked</a:t>
            </a:r>
            <a:endParaRPr sz="1809">
              <a:latin typeface="Calibri"/>
              <a:cs typeface="Calibri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DE6073EB-618E-4493-822F-39ED747780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412" y="6246346"/>
            <a:ext cx="806824" cy="24372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8012837-F08F-4686-BC31-F22C839EAC81}"/>
              </a:ext>
            </a:extLst>
          </p:cNvPr>
          <p:cNvSpPr txBox="1"/>
          <p:nvPr/>
        </p:nvSpPr>
        <p:spPr>
          <a:xfrm>
            <a:off x="4966726" y="6303750"/>
            <a:ext cx="3025588" cy="36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686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2" spc="18" dirty="0"/>
              <a:t>© 2022 Pearson Education Ltd.</a:t>
            </a:r>
          </a:p>
          <a:p>
            <a:endParaRPr lang="en-US" sz="882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 w="51816">
            <a:solidFill>
              <a:srgbClr val="000000"/>
            </a:solidFill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2325"/>
              </a:lnSpc>
            </a:pPr>
            <a:r>
              <a:rPr spc="146" dirty="0"/>
              <a:t>Arc</a:t>
            </a:r>
            <a:r>
              <a:rPr spc="101" dirty="0"/>
              <a:t> </a:t>
            </a:r>
            <a:r>
              <a:rPr spc="-13" dirty="0"/>
              <a:t>consistency</a:t>
            </a:r>
          </a:p>
        </p:txBody>
      </p:sp>
      <p:sp>
        <p:nvSpPr>
          <p:cNvPr id="38" name="object 38"/>
          <p:cNvSpPr txBox="1">
            <a:spLocks noGrp="1"/>
          </p:cNvSpPr>
          <p:nvPr>
            <p:ph type="ftr" sz="quarter" idx="4294967295"/>
          </p:nvPr>
        </p:nvSpPr>
        <p:spPr>
          <a:xfrm>
            <a:off x="11696700" y="7216775"/>
            <a:ext cx="49530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b="0" i="0" kern="1200">
                <a:solidFill>
                  <a:schemeClr val="tx1"/>
                </a:solidFill>
                <a:latin typeface="Palatino Linotype"/>
                <a:ea typeface="+mn-ea"/>
                <a:cs typeface="Palatino Linotype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206">
              <a:lnSpc>
                <a:spcPts val="781"/>
              </a:lnSpc>
            </a:pPr>
            <a:r>
              <a:rPr lang="tr-TR" spc="15"/>
              <a:t>Chapter</a:t>
            </a:r>
            <a:r>
              <a:rPr lang="tr-TR" spc="20"/>
              <a:t> 5</a:t>
            </a:r>
            <a:endParaRPr spc="18" dirty="0"/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4294967295"/>
          </p:nvPr>
        </p:nvSpPr>
        <p:spPr>
          <a:xfrm>
            <a:off x="11995150" y="7216775"/>
            <a:ext cx="19685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b="0" i="0" kern="1200">
                <a:solidFill>
                  <a:schemeClr val="tx1"/>
                </a:solidFill>
                <a:latin typeface="Palatino Linotype"/>
                <a:ea typeface="+mn-ea"/>
                <a:cs typeface="Palatino Linotype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885"/>
              </a:lnSpc>
            </a:pPr>
            <a:fld id="{81D60167-4931-47E6-BA6A-407CBD079E47}" type="slidenum">
              <a:rPr lang="tr-TR" spc="20" smtClean="0"/>
              <a:pPr marL="38100">
                <a:lnSpc>
                  <a:spcPts val="885"/>
                </a:lnSpc>
              </a:pPr>
              <a:t>63</a:t>
            </a:fld>
            <a:endParaRPr spc="18" dirty="0"/>
          </a:p>
        </p:txBody>
      </p:sp>
      <p:sp>
        <p:nvSpPr>
          <p:cNvPr id="3" name="object 3"/>
          <p:cNvSpPr txBox="1"/>
          <p:nvPr/>
        </p:nvSpPr>
        <p:spPr>
          <a:xfrm>
            <a:off x="2096620" y="1419531"/>
            <a:ext cx="5093634" cy="1027777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1809" spc="-31" dirty="0">
                <a:latin typeface="Calibri"/>
                <a:cs typeface="Calibri"/>
              </a:rPr>
              <a:t>Simplest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spc="-79" dirty="0">
                <a:latin typeface="Calibri"/>
                <a:cs typeface="Calibri"/>
              </a:rPr>
              <a:t>form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66" dirty="0">
                <a:latin typeface="Calibri"/>
                <a:cs typeface="Calibri"/>
              </a:rPr>
              <a:t>of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spc="-57" dirty="0">
                <a:latin typeface="Calibri"/>
                <a:cs typeface="Calibri"/>
              </a:rPr>
              <a:t>propagation</a:t>
            </a:r>
            <a:r>
              <a:rPr sz="1809" spc="168" dirty="0">
                <a:latin typeface="Calibri"/>
                <a:cs typeface="Calibri"/>
              </a:rPr>
              <a:t> </a:t>
            </a:r>
            <a:r>
              <a:rPr sz="1809" spc="-75" dirty="0">
                <a:latin typeface="Calibri"/>
                <a:cs typeface="Calibri"/>
              </a:rPr>
              <a:t>makes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spc="-66" dirty="0">
                <a:latin typeface="Calibri"/>
                <a:cs typeface="Calibri"/>
              </a:rPr>
              <a:t>each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arc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spc="-49" dirty="0">
                <a:solidFill>
                  <a:srgbClr val="00007E"/>
                </a:solidFill>
                <a:latin typeface="Calibri"/>
                <a:cs typeface="Calibri"/>
              </a:rPr>
              <a:t>consistent</a:t>
            </a:r>
            <a:endParaRPr sz="1809">
              <a:latin typeface="Calibri"/>
              <a:cs typeface="Calibri"/>
            </a:endParaRPr>
          </a:p>
          <a:p>
            <a:pPr marL="11206">
              <a:spcBef>
                <a:spcPts val="1377"/>
              </a:spcBef>
              <a:tabLst>
                <a:tab pos="832081" algn="l"/>
              </a:tabLst>
            </a:pPr>
            <a:r>
              <a:rPr sz="1809" i="1" spc="212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01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124" dirty="0">
                <a:solidFill>
                  <a:srgbClr val="990099"/>
                </a:solidFill>
                <a:latin typeface="Lucida Sans Unicode"/>
                <a:cs typeface="Lucida Sans Unicode"/>
              </a:rPr>
              <a:t>→</a:t>
            </a:r>
            <a:r>
              <a:rPr sz="1809" spc="-71" dirty="0">
                <a:solidFill>
                  <a:srgbClr val="990099"/>
                </a:solidFill>
                <a:latin typeface="Lucida Sans Unicode"/>
                <a:cs typeface="Lucida Sans Unicode"/>
              </a:rPr>
              <a:t> </a:t>
            </a:r>
            <a:r>
              <a:rPr sz="1809" i="1" spc="-159" dirty="0">
                <a:solidFill>
                  <a:srgbClr val="990099"/>
                </a:solidFill>
                <a:latin typeface="Bookman Old Style"/>
                <a:cs typeface="Bookman Old Style"/>
              </a:rPr>
              <a:t>Y	</a:t>
            </a:r>
            <a:r>
              <a:rPr sz="1809" spc="-35" dirty="0">
                <a:latin typeface="Calibri"/>
                <a:cs typeface="Calibri"/>
              </a:rPr>
              <a:t>is</a:t>
            </a:r>
            <a:r>
              <a:rPr sz="1809" spc="141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consistent</a:t>
            </a:r>
            <a:r>
              <a:rPr sz="1809" spc="141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iff</a:t>
            </a:r>
            <a:endParaRPr sz="1809">
              <a:latin typeface="Calibri"/>
              <a:cs typeface="Calibri"/>
            </a:endParaRPr>
          </a:p>
          <a:p>
            <a:pPr marL="333953">
              <a:spcBef>
                <a:spcPts val="22"/>
              </a:spcBef>
            </a:pPr>
            <a:r>
              <a:rPr sz="1809" spc="-79" dirty="0">
                <a:latin typeface="Calibri"/>
                <a:cs typeface="Calibri"/>
              </a:rPr>
              <a:t>for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spc="62" dirty="0">
                <a:solidFill>
                  <a:srgbClr val="7E0000"/>
                </a:solidFill>
                <a:latin typeface="Palatino Linotype"/>
                <a:cs typeface="Palatino Linotype"/>
              </a:rPr>
              <a:t>every</a:t>
            </a:r>
            <a:r>
              <a:rPr sz="1809" spc="128" dirty="0">
                <a:solidFill>
                  <a:srgbClr val="7E0000"/>
                </a:solidFill>
                <a:latin typeface="Palatino Linotype"/>
                <a:cs typeface="Palatino Linotype"/>
              </a:rPr>
              <a:t> </a:t>
            </a:r>
            <a:r>
              <a:rPr sz="1809" spc="-66" dirty="0">
                <a:latin typeface="Calibri"/>
                <a:cs typeface="Calibri"/>
              </a:rPr>
              <a:t>value</a:t>
            </a:r>
            <a:r>
              <a:rPr sz="1809" spc="180" dirty="0">
                <a:latin typeface="Calibri"/>
                <a:cs typeface="Calibri"/>
              </a:rPr>
              <a:t> </a:t>
            </a:r>
            <a:r>
              <a:rPr sz="1809" i="1" spc="35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8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-66" dirty="0">
                <a:latin typeface="Calibri"/>
                <a:cs typeface="Calibri"/>
              </a:rPr>
              <a:t>of</a:t>
            </a:r>
            <a:r>
              <a:rPr sz="1809" spc="168" dirty="0">
                <a:latin typeface="Calibri"/>
                <a:cs typeface="Calibri"/>
              </a:rPr>
              <a:t> </a:t>
            </a:r>
            <a:r>
              <a:rPr sz="1809" i="1" spc="212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63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-84" dirty="0">
                <a:latin typeface="Calibri"/>
                <a:cs typeface="Calibri"/>
              </a:rPr>
              <a:t>there</a:t>
            </a:r>
            <a:r>
              <a:rPr sz="1809" spc="190" dirty="0">
                <a:latin typeface="Calibri"/>
                <a:cs typeface="Calibri"/>
              </a:rPr>
              <a:t> </a:t>
            </a:r>
            <a:r>
              <a:rPr sz="1809" spc="-35" dirty="0">
                <a:latin typeface="Calibri"/>
                <a:cs typeface="Calibri"/>
              </a:rPr>
              <a:t>is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spc="57" dirty="0">
                <a:solidFill>
                  <a:srgbClr val="7E0000"/>
                </a:solidFill>
                <a:latin typeface="Palatino Linotype"/>
                <a:cs typeface="Palatino Linotype"/>
              </a:rPr>
              <a:t>some</a:t>
            </a:r>
            <a:r>
              <a:rPr sz="1809" spc="128" dirty="0">
                <a:solidFill>
                  <a:srgbClr val="7E0000"/>
                </a:solidFill>
                <a:latin typeface="Palatino Linotype"/>
                <a:cs typeface="Palatino Linotype"/>
              </a:rPr>
              <a:t> </a:t>
            </a:r>
            <a:r>
              <a:rPr sz="1809" spc="-88" dirty="0">
                <a:latin typeface="Calibri"/>
                <a:cs typeface="Calibri"/>
              </a:rPr>
              <a:t>allowed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i="1" spc="-216" dirty="0">
                <a:solidFill>
                  <a:srgbClr val="990099"/>
                </a:solidFill>
                <a:latin typeface="Bookman Old Style"/>
                <a:cs typeface="Bookman Old Style"/>
              </a:rPr>
              <a:t>y</a:t>
            </a:r>
            <a:endParaRPr sz="1809">
              <a:latin typeface="Bookman Old Style"/>
              <a:cs typeface="Bookman Old Styl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05035" y="2540069"/>
            <a:ext cx="3109632" cy="672353"/>
            <a:chOff x="1979440" y="2878745"/>
            <a:chExt cx="3524250" cy="762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7863" y="2878745"/>
              <a:ext cx="1275869" cy="76192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95838" y="2895142"/>
              <a:ext cx="872490" cy="624840"/>
            </a:xfrm>
            <a:custGeom>
              <a:avLst/>
              <a:gdLst/>
              <a:ahLst/>
              <a:cxnLst/>
              <a:rect l="l" t="t" r="r" b="b"/>
              <a:pathLst>
                <a:path w="872489" h="624839">
                  <a:moveTo>
                    <a:pt x="392447" y="36080"/>
                  </a:moveTo>
                  <a:lnTo>
                    <a:pt x="387541" y="37822"/>
                  </a:lnTo>
                  <a:lnTo>
                    <a:pt x="381611" y="39357"/>
                  </a:lnTo>
                  <a:lnTo>
                    <a:pt x="374723" y="40892"/>
                  </a:lnTo>
                  <a:lnTo>
                    <a:pt x="366945" y="42633"/>
                  </a:lnTo>
                  <a:lnTo>
                    <a:pt x="326317" y="67016"/>
                  </a:lnTo>
                  <a:lnTo>
                    <a:pt x="313021" y="104216"/>
                  </a:lnTo>
                  <a:lnTo>
                    <a:pt x="315929" y="107861"/>
                  </a:lnTo>
                  <a:lnTo>
                    <a:pt x="317390" y="109689"/>
                  </a:lnTo>
                  <a:lnTo>
                    <a:pt x="318850" y="111506"/>
                  </a:lnTo>
                  <a:lnTo>
                    <a:pt x="311561" y="111506"/>
                  </a:lnTo>
                  <a:lnTo>
                    <a:pt x="304954" y="111506"/>
                  </a:lnTo>
                  <a:lnTo>
                    <a:pt x="296983" y="111506"/>
                  </a:lnTo>
                  <a:lnTo>
                    <a:pt x="289013" y="111506"/>
                  </a:lnTo>
                  <a:lnTo>
                    <a:pt x="282414" y="111506"/>
                  </a:lnTo>
                  <a:lnTo>
                    <a:pt x="275124" y="111506"/>
                  </a:lnTo>
                  <a:lnTo>
                    <a:pt x="275124" y="108597"/>
                  </a:lnTo>
                  <a:lnTo>
                    <a:pt x="275124" y="105676"/>
                  </a:lnTo>
                  <a:lnTo>
                    <a:pt x="275124" y="99847"/>
                  </a:lnTo>
                  <a:lnTo>
                    <a:pt x="268203" y="94742"/>
                  </a:lnTo>
                  <a:lnTo>
                    <a:pt x="228065" y="79123"/>
                  </a:lnTo>
                  <a:lnTo>
                    <a:pt x="213024" y="77274"/>
                  </a:lnTo>
                  <a:lnTo>
                    <a:pt x="205160" y="79082"/>
                  </a:lnTo>
                  <a:lnTo>
                    <a:pt x="171276" y="106400"/>
                  </a:lnTo>
                  <a:lnTo>
                    <a:pt x="148683" y="144297"/>
                  </a:lnTo>
                  <a:lnTo>
                    <a:pt x="144053" y="152648"/>
                  </a:lnTo>
                  <a:lnTo>
                    <a:pt x="112972" y="185839"/>
                  </a:lnTo>
                  <a:lnTo>
                    <a:pt x="104544" y="191750"/>
                  </a:lnTo>
                  <a:lnTo>
                    <a:pt x="95838" y="197866"/>
                  </a:lnTo>
                  <a:lnTo>
                    <a:pt x="87146" y="204294"/>
                  </a:lnTo>
                  <a:lnTo>
                    <a:pt x="78760" y="210756"/>
                  </a:lnTo>
                  <a:lnTo>
                    <a:pt x="70989" y="216875"/>
                  </a:lnTo>
                  <a:lnTo>
                    <a:pt x="64139" y="222275"/>
                  </a:lnTo>
                  <a:lnTo>
                    <a:pt x="58384" y="226726"/>
                  </a:lnTo>
                  <a:lnTo>
                    <a:pt x="53347" y="230525"/>
                  </a:lnTo>
                  <a:lnTo>
                    <a:pt x="48516" y="234117"/>
                  </a:lnTo>
                  <a:lnTo>
                    <a:pt x="43375" y="237947"/>
                  </a:lnTo>
                  <a:lnTo>
                    <a:pt x="13576" y="264871"/>
                  </a:lnTo>
                  <a:lnTo>
                    <a:pt x="103" y="300804"/>
                  </a:lnTo>
                  <a:lnTo>
                    <a:pt x="0" y="308990"/>
                  </a:lnTo>
                  <a:lnTo>
                    <a:pt x="373" y="317385"/>
                  </a:lnTo>
                  <a:lnTo>
                    <a:pt x="10011" y="355202"/>
                  </a:lnTo>
                  <a:lnTo>
                    <a:pt x="18665" y="366613"/>
                  </a:lnTo>
                  <a:lnTo>
                    <a:pt x="23334" y="373138"/>
                  </a:lnTo>
                  <a:lnTo>
                    <a:pt x="27919" y="380825"/>
                  </a:lnTo>
                  <a:lnTo>
                    <a:pt x="32440" y="389262"/>
                  </a:lnTo>
                  <a:lnTo>
                    <a:pt x="36961" y="397836"/>
                  </a:lnTo>
                  <a:lnTo>
                    <a:pt x="41546" y="405930"/>
                  </a:lnTo>
                  <a:lnTo>
                    <a:pt x="46257" y="413118"/>
                  </a:lnTo>
                  <a:lnTo>
                    <a:pt x="51071" y="419728"/>
                  </a:lnTo>
                  <a:lnTo>
                    <a:pt x="55951" y="426271"/>
                  </a:lnTo>
                  <a:lnTo>
                    <a:pt x="60863" y="433260"/>
                  </a:lnTo>
                  <a:lnTo>
                    <a:pt x="79811" y="467512"/>
                  </a:lnTo>
                  <a:lnTo>
                    <a:pt x="91545" y="492874"/>
                  </a:lnTo>
                  <a:lnTo>
                    <a:pt x="94746" y="499935"/>
                  </a:lnTo>
                  <a:lnTo>
                    <a:pt x="98759" y="508685"/>
                  </a:lnTo>
                  <a:lnTo>
                    <a:pt x="101668" y="514515"/>
                  </a:lnTo>
                  <a:lnTo>
                    <a:pt x="100944" y="520712"/>
                  </a:lnTo>
                  <a:lnTo>
                    <a:pt x="100220" y="526910"/>
                  </a:lnTo>
                  <a:lnTo>
                    <a:pt x="95838" y="533463"/>
                  </a:lnTo>
                  <a:lnTo>
                    <a:pt x="92194" y="537832"/>
                  </a:lnTo>
                  <a:lnTo>
                    <a:pt x="88561" y="542213"/>
                  </a:lnTo>
                  <a:lnTo>
                    <a:pt x="85640" y="544398"/>
                  </a:lnTo>
                  <a:lnTo>
                    <a:pt x="84916" y="546582"/>
                  </a:lnTo>
                  <a:lnTo>
                    <a:pt x="84180" y="548767"/>
                  </a:lnTo>
                  <a:lnTo>
                    <a:pt x="85640" y="550951"/>
                  </a:lnTo>
                  <a:lnTo>
                    <a:pt x="91101" y="553135"/>
                  </a:lnTo>
                  <a:lnTo>
                    <a:pt x="96575" y="555320"/>
                  </a:lnTo>
                  <a:lnTo>
                    <a:pt x="106049" y="557517"/>
                  </a:lnTo>
                  <a:lnTo>
                    <a:pt x="115879" y="557149"/>
                  </a:lnTo>
                  <a:lnTo>
                    <a:pt x="153420" y="546582"/>
                  </a:lnTo>
                  <a:lnTo>
                    <a:pt x="162158" y="541477"/>
                  </a:lnTo>
                  <a:lnTo>
                    <a:pt x="202679" y="520638"/>
                  </a:lnTo>
                  <a:lnTo>
                    <a:pt x="235043" y="514515"/>
                  </a:lnTo>
                  <a:lnTo>
                    <a:pt x="242320" y="511962"/>
                  </a:lnTo>
                  <a:lnTo>
                    <a:pt x="247822" y="509718"/>
                  </a:lnTo>
                  <a:lnTo>
                    <a:pt x="253528" y="506861"/>
                  </a:lnTo>
                  <a:lnTo>
                    <a:pt x="259644" y="503459"/>
                  </a:lnTo>
                  <a:lnTo>
                    <a:pt x="266374" y="499579"/>
                  </a:lnTo>
                  <a:lnTo>
                    <a:pt x="273867" y="495288"/>
                  </a:lnTo>
                  <a:lnTo>
                    <a:pt x="309259" y="476087"/>
                  </a:lnTo>
                  <a:lnTo>
                    <a:pt x="318481" y="471287"/>
                  </a:lnTo>
                  <a:lnTo>
                    <a:pt x="327157" y="466692"/>
                  </a:lnTo>
                  <a:lnTo>
                    <a:pt x="334878" y="462407"/>
                  </a:lnTo>
                  <a:lnTo>
                    <a:pt x="341437" y="458525"/>
                  </a:lnTo>
                  <a:lnTo>
                    <a:pt x="347449" y="455120"/>
                  </a:lnTo>
                  <a:lnTo>
                    <a:pt x="390938" y="446740"/>
                  </a:lnTo>
                  <a:lnTo>
                    <a:pt x="410552" y="446206"/>
                  </a:lnTo>
                  <a:lnTo>
                    <a:pt x="419188" y="446376"/>
                  </a:lnTo>
                  <a:lnTo>
                    <a:pt x="461998" y="458449"/>
                  </a:lnTo>
                  <a:lnTo>
                    <a:pt x="492413" y="483282"/>
                  </a:lnTo>
                  <a:lnTo>
                    <a:pt x="512629" y="515788"/>
                  </a:lnTo>
                  <a:lnTo>
                    <a:pt x="515980" y="522528"/>
                  </a:lnTo>
                  <a:lnTo>
                    <a:pt x="519980" y="530542"/>
                  </a:lnTo>
                  <a:lnTo>
                    <a:pt x="522177" y="534187"/>
                  </a:lnTo>
                  <a:lnTo>
                    <a:pt x="523270" y="536016"/>
                  </a:lnTo>
                  <a:lnTo>
                    <a:pt x="524362" y="537832"/>
                  </a:lnTo>
                  <a:lnTo>
                    <a:pt x="526178" y="534924"/>
                  </a:lnTo>
                  <a:lnTo>
                    <a:pt x="528007" y="532003"/>
                  </a:lnTo>
                  <a:lnTo>
                    <a:pt x="548403" y="497751"/>
                  </a:lnTo>
                  <a:lnTo>
                    <a:pt x="551324" y="492658"/>
                  </a:lnTo>
                  <a:lnTo>
                    <a:pt x="552048" y="491197"/>
                  </a:lnTo>
                  <a:lnTo>
                    <a:pt x="552784" y="490829"/>
                  </a:lnTo>
                  <a:lnTo>
                    <a:pt x="553508" y="490461"/>
                  </a:lnTo>
                  <a:lnTo>
                    <a:pt x="560798" y="510146"/>
                  </a:lnTo>
                  <a:lnTo>
                    <a:pt x="562259" y="516699"/>
                  </a:lnTo>
                  <a:lnTo>
                    <a:pt x="576826" y="559701"/>
                  </a:lnTo>
                  <a:lnTo>
                    <a:pt x="601289" y="594404"/>
                  </a:lnTo>
                  <a:lnTo>
                    <a:pt x="635051" y="612107"/>
                  </a:lnTo>
                  <a:lnTo>
                    <a:pt x="641329" y="615086"/>
                  </a:lnTo>
                  <a:lnTo>
                    <a:pt x="648974" y="618731"/>
                  </a:lnTo>
                  <a:lnTo>
                    <a:pt x="653356" y="620915"/>
                  </a:lnTo>
                  <a:lnTo>
                    <a:pt x="659541" y="619823"/>
                  </a:lnTo>
                  <a:lnTo>
                    <a:pt x="665738" y="618731"/>
                  </a:lnTo>
                  <a:lnTo>
                    <a:pt x="673752" y="614362"/>
                  </a:lnTo>
                  <a:lnTo>
                    <a:pt x="681778" y="615086"/>
                  </a:lnTo>
                  <a:lnTo>
                    <a:pt x="687794" y="616449"/>
                  </a:lnTo>
                  <a:lnTo>
                    <a:pt x="693845" y="618907"/>
                  </a:lnTo>
                  <a:lnTo>
                    <a:pt x="699965" y="621639"/>
                  </a:lnTo>
                  <a:lnTo>
                    <a:pt x="706188" y="623824"/>
                  </a:lnTo>
                  <a:lnTo>
                    <a:pt x="712541" y="624820"/>
                  </a:lnTo>
                  <a:lnTo>
                    <a:pt x="719031" y="624651"/>
                  </a:lnTo>
                  <a:lnTo>
                    <a:pt x="725658" y="623522"/>
                  </a:lnTo>
                  <a:lnTo>
                    <a:pt x="732426" y="621639"/>
                  </a:lnTo>
                  <a:lnTo>
                    <a:pt x="739319" y="619241"/>
                  </a:lnTo>
                  <a:lnTo>
                    <a:pt x="746315" y="616635"/>
                  </a:lnTo>
                  <a:lnTo>
                    <a:pt x="753380" y="614163"/>
                  </a:lnTo>
                  <a:lnTo>
                    <a:pt x="760480" y="612165"/>
                  </a:lnTo>
                  <a:lnTo>
                    <a:pt x="769954" y="609981"/>
                  </a:lnTo>
                  <a:lnTo>
                    <a:pt x="779429" y="609981"/>
                  </a:lnTo>
                  <a:lnTo>
                    <a:pt x="785626" y="609625"/>
                  </a:lnTo>
                  <a:lnTo>
                    <a:pt x="791811" y="609257"/>
                  </a:lnTo>
                  <a:lnTo>
                    <a:pt x="794732" y="608520"/>
                  </a:lnTo>
                  <a:lnTo>
                    <a:pt x="797640" y="604151"/>
                  </a:lnTo>
                  <a:lnTo>
                    <a:pt x="800561" y="599782"/>
                  </a:lnTo>
                  <a:lnTo>
                    <a:pt x="814903" y="561953"/>
                  </a:lnTo>
                  <a:lnTo>
                    <a:pt x="833721" y="518528"/>
                  </a:lnTo>
                  <a:lnTo>
                    <a:pt x="853038" y="477710"/>
                  </a:lnTo>
                  <a:lnTo>
                    <a:pt x="857142" y="469181"/>
                  </a:lnTo>
                  <a:lnTo>
                    <a:pt x="868750" y="432564"/>
                  </a:lnTo>
                  <a:lnTo>
                    <a:pt x="871986" y="395363"/>
                  </a:lnTo>
                  <a:lnTo>
                    <a:pt x="871592" y="383413"/>
                  </a:lnTo>
                  <a:lnTo>
                    <a:pt x="863867" y="343109"/>
                  </a:lnTo>
                  <a:lnTo>
                    <a:pt x="847750" y="308500"/>
                  </a:lnTo>
                  <a:lnTo>
                    <a:pt x="814773" y="275120"/>
                  </a:lnTo>
                  <a:lnTo>
                    <a:pt x="805024" y="267850"/>
                  </a:lnTo>
                  <a:lnTo>
                    <a:pt x="794456" y="259900"/>
                  </a:lnTo>
                  <a:lnTo>
                    <a:pt x="761022" y="226152"/>
                  </a:lnTo>
                  <a:lnTo>
                    <a:pt x="739936" y="188849"/>
                  </a:lnTo>
                  <a:lnTo>
                    <a:pt x="724725" y="145349"/>
                  </a:lnTo>
                  <a:lnTo>
                    <a:pt x="720767" y="122796"/>
                  </a:lnTo>
                  <a:lnTo>
                    <a:pt x="718738" y="111815"/>
                  </a:lnTo>
                  <a:lnTo>
                    <a:pt x="698126" y="86866"/>
                  </a:lnTo>
                  <a:lnTo>
                    <a:pt x="692244" y="85689"/>
                  </a:lnTo>
                  <a:lnTo>
                    <a:pt x="675963" y="44628"/>
                  </a:lnTo>
                  <a:lnTo>
                    <a:pt x="673396" y="30619"/>
                  </a:lnTo>
                  <a:lnTo>
                    <a:pt x="671006" y="18778"/>
                  </a:lnTo>
                  <a:lnTo>
                    <a:pt x="668791" y="9707"/>
                  </a:lnTo>
                  <a:lnTo>
                    <a:pt x="666783" y="3710"/>
                  </a:lnTo>
                  <a:lnTo>
                    <a:pt x="665014" y="1092"/>
                  </a:lnTo>
                  <a:lnTo>
                    <a:pt x="662830" y="0"/>
                  </a:lnTo>
                  <a:lnTo>
                    <a:pt x="661369" y="8750"/>
                  </a:lnTo>
                  <a:lnTo>
                    <a:pt x="659541" y="14947"/>
                  </a:lnTo>
                  <a:lnTo>
                    <a:pt x="657725" y="21145"/>
                  </a:lnTo>
                  <a:lnTo>
                    <a:pt x="655540" y="24777"/>
                  </a:lnTo>
                  <a:lnTo>
                    <a:pt x="652987" y="32067"/>
                  </a:lnTo>
                  <a:lnTo>
                    <a:pt x="651012" y="38149"/>
                  </a:lnTo>
                  <a:lnTo>
                    <a:pt x="648935" y="45188"/>
                  </a:lnTo>
                  <a:lnTo>
                    <a:pt x="646788" y="52771"/>
                  </a:lnTo>
                  <a:lnTo>
                    <a:pt x="644605" y="60490"/>
                  </a:lnTo>
                  <a:lnTo>
                    <a:pt x="642411" y="68078"/>
                  </a:lnTo>
                  <a:lnTo>
                    <a:pt x="630531" y="114419"/>
                  </a:lnTo>
                  <a:lnTo>
                    <a:pt x="623473" y="147218"/>
                  </a:lnTo>
                  <a:lnTo>
                    <a:pt x="620920" y="151955"/>
                  </a:lnTo>
                  <a:lnTo>
                    <a:pt x="596142" y="174904"/>
                  </a:lnTo>
                  <a:lnTo>
                    <a:pt x="591405" y="175641"/>
                  </a:lnTo>
                  <a:lnTo>
                    <a:pt x="548047" y="154508"/>
                  </a:lnTo>
                  <a:lnTo>
                    <a:pt x="514975" y="134689"/>
                  </a:lnTo>
                  <a:lnTo>
                    <a:pt x="469701" y="107137"/>
                  </a:lnTo>
                  <a:lnTo>
                    <a:pt x="504677" y="75793"/>
                  </a:lnTo>
                  <a:lnTo>
                    <a:pt x="506874" y="70700"/>
                  </a:lnTo>
                  <a:lnTo>
                    <a:pt x="511243" y="65963"/>
                  </a:lnTo>
                  <a:lnTo>
                    <a:pt x="515612" y="61226"/>
                  </a:lnTo>
                  <a:lnTo>
                    <a:pt x="522177" y="56845"/>
                  </a:lnTo>
                  <a:lnTo>
                    <a:pt x="526178" y="52476"/>
                  </a:lnTo>
                  <a:lnTo>
                    <a:pt x="530191" y="48107"/>
                  </a:lnTo>
                  <a:lnTo>
                    <a:pt x="531652" y="43726"/>
                  </a:lnTo>
                  <a:lnTo>
                    <a:pt x="530559" y="41910"/>
                  </a:lnTo>
                  <a:lnTo>
                    <a:pt x="529455" y="40081"/>
                  </a:lnTo>
                  <a:lnTo>
                    <a:pt x="525822" y="40817"/>
                  </a:lnTo>
                  <a:lnTo>
                    <a:pt x="514151" y="41541"/>
                  </a:lnTo>
                  <a:lnTo>
                    <a:pt x="504092" y="42052"/>
                  </a:lnTo>
                  <a:lnTo>
                    <a:pt x="492155" y="42321"/>
                  </a:lnTo>
                  <a:lnTo>
                    <a:pt x="479465" y="42111"/>
                  </a:lnTo>
                  <a:lnTo>
                    <a:pt x="437738" y="34467"/>
                  </a:lnTo>
                  <a:lnTo>
                    <a:pt x="429988" y="32067"/>
                  </a:lnTo>
                  <a:lnTo>
                    <a:pt x="420146" y="29159"/>
                  </a:lnTo>
                  <a:lnTo>
                    <a:pt x="412132" y="27698"/>
                  </a:lnTo>
                  <a:lnTo>
                    <a:pt x="406658" y="28790"/>
                  </a:lnTo>
                  <a:lnTo>
                    <a:pt x="401197" y="29883"/>
                  </a:lnTo>
                  <a:lnTo>
                    <a:pt x="398276" y="33528"/>
                  </a:lnTo>
                  <a:lnTo>
                    <a:pt x="392447" y="36080"/>
                  </a:lnTo>
                </a:path>
              </a:pathLst>
            </a:custGeom>
            <a:ln w="32794">
              <a:solidFill>
                <a:srgbClr val="FFA4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3889" y="3542663"/>
              <a:ext cx="107851" cy="9800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35504" y="3046005"/>
              <a:ext cx="332740" cy="442595"/>
            </a:xfrm>
            <a:custGeom>
              <a:avLst/>
              <a:gdLst/>
              <a:ahLst/>
              <a:cxnLst/>
              <a:rect l="l" t="t" r="r" b="b"/>
              <a:pathLst>
                <a:path w="332739" h="442595">
                  <a:moveTo>
                    <a:pt x="60121" y="442175"/>
                  </a:moveTo>
                  <a:lnTo>
                    <a:pt x="71602" y="172720"/>
                  </a:lnTo>
                </a:path>
                <a:path w="332739" h="442595">
                  <a:moveTo>
                    <a:pt x="0" y="172720"/>
                  </a:moveTo>
                  <a:lnTo>
                    <a:pt x="2184" y="0"/>
                  </a:lnTo>
                </a:path>
                <a:path w="332739" h="442595">
                  <a:moveTo>
                    <a:pt x="69964" y="229552"/>
                  </a:moveTo>
                  <a:lnTo>
                    <a:pt x="70431" y="229592"/>
                  </a:lnTo>
                  <a:lnTo>
                    <a:pt x="73698" y="229871"/>
                  </a:lnTo>
                  <a:lnTo>
                    <a:pt x="82565" y="230629"/>
                  </a:lnTo>
                  <a:lnTo>
                    <a:pt x="126942" y="234424"/>
                  </a:lnTo>
                  <a:lnTo>
                    <a:pt x="193046" y="240152"/>
                  </a:lnTo>
                  <a:lnTo>
                    <a:pt x="240152" y="244456"/>
                  </a:lnTo>
                  <a:lnTo>
                    <a:pt x="251334" y="245452"/>
                  </a:lnTo>
                  <a:lnTo>
                    <a:pt x="257460" y="245696"/>
                  </a:lnTo>
                  <a:lnTo>
                    <a:pt x="261264" y="245224"/>
                  </a:lnTo>
                  <a:lnTo>
                    <a:pt x="266001" y="244132"/>
                  </a:lnTo>
                  <a:lnTo>
                    <a:pt x="271830" y="241223"/>
                  </a:lnTo>
                  <a:lnTo>
                    <a:pt x="277660" y="239763"/>
                  </a:lnTo>
                  <a:lnTo>
                    <a:pt x="283489" y="238302"/>
                  </a:lnTo>
                  <a:lnTo>
                    <a:pt x="289318" y="238302"/>
                  </a:lnTo>
                  <a:lnTo>
                    <a:pt x="294779" y="240487"/>
                  </a:lnTo>
                  <a:lnTo>
                    <a:pt x="300253" y="242671"/>
                  </a:lnTo>
                  <a:lnTo>
                    <a:pt x="305346" y="247053"/>
                  </a:lnTo>
                  <a:lnTo>
                    <a:pt x="309359" y="247777"/>
                  </a:lnTo>
                  <a:lnTo>
                    <a:pt x="313372" y="248500"/>
                  </a:lnTo>
                  <a:lnTo>
                    <a:pt x="316280" y="245592"/>
                  </a:lnTo>
                  <a:lnTo>
                    <a:pt x="319925" y="244132"/>
                  </a:lnTo>
                  <a:lnTo>
                    <a:pt x="323570" y="242671"/>
                  </a:lnTo>
                  <a:lnTo>
                    <a:pt x="327939" y="242671"/>
                  </a:lnTo>
                  <a:lnTo>
                    <a:pt x="330123" y="242671"/>
                  </a:lnTo>
                  <a:lnTo>
                    <a:pt x="332320" y="242671"/>
                  </a:lnTo>
                </a:path>
              </a:pathLst>
            </a:custGeom>
            <a:ln w="109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95621" y="3385967"/>
              <a:ext cx="201139" cy="12025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295004" y="3008833"/>
              <a:ext cx="312420" cy="358775"/>
            </a:xfrm>
            <a:custGeom>
              <a:avLst/>
              <a:gdLst/>
              <a:ahLst/>
              <a:cxnLst/>
              <a:rect l="l" t="t" r="r" b="b"/>
              <a:pathLst>
                <a:path w="312419" h="358775">
                  <a:moveTo>
                    <a:pt x="0" y="0"/>
                  </a:moveTo>
                  <a:lnTo>
                    <a:pt x="19685" y="358559"/>
                  </a:lnTo>
                </a:path>
                <a:path w="312419" h="358775">
                  <a:moveTo>
                    <a:pt x="312102" y="209892"/>
                  </a:moveTo>
                  <a:lnTo>
                    <a:pt x="11480" y="209892"/>
                  </a:lnTo>
                </a:path>
              </a:pathLst>
            </a:custGeom>
            <a:ln w="1093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27372" y="2878745"/>
              <a:ext cx="1275869" cy="76192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105161" y="3472261"/>
            <a:ext cx="247650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WA</a:t>
            </a:r>
            <a:endParaRPr sz="1059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99578" y="3472261"/>
            <a:ext cx="202826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NT</a:t>
            </a:r>
            <a:endParaRPr sz="1059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03637" y="3472261"/>
            <a:ext cx="127747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Q</a:t>
            </a:r>
            <a:endParaRPr sz="1059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63021" y="3472261"/>
            <a:ext cx="337857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NSW</a:t>
            </a:r>
            <a:endParaRPr sz="1059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53885" y="3472261"/>
            <a:ext cx="112619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V</a:t>
            </a:r>
            <a:endParaRPr sz="1059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75963" y="3472261"/>
            <a:ext cx="210110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SA</a:t>
            </a:r>
            <a:endParaRPr sz="1059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04142" y="3472261"/>
            <a:ext cx="105335" cy="17487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>
              <a:spcBef>
                <a:spcPts val="93"/>
              </a:spcBef>
            </a:pPr>
            <a:r>
              <a:rPr sz="1059" b="1" dirty="0">
                <a:latin typeface="Arial"/>
                <a:cs typeface="Arial"/>
              </a:rPr>
              <a:t>T</a:t>
            </a:r>
            <a:endParaRPr sz="1059">
              <a:latin typeface="Arial"/>
              <a:cs typeface="Arial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2832481" y="3739615"/>
          <a:ext cx="5392828" cy="2308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0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04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08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object 20"/>
          <p:cNvSpPr/>
          <p:nvPr/>
        </p:nvSpPr>
        <p:spPr>
          <a:xfrm>
            <a:off x="7540974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772073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03160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7141350" y="3734796"/>
            <a:ext cx="337297" cy="260537"/>
            <a:chOff x="6213930" y="4232768"/>
            <a:chExt cx="382270" cy="295275"/>
          </a:xfrm>
        </p:grpSpPr>
        <p:sp>
          <p:nvSpPr>
            <p:cNvPr id="24" name="object 24"/>
            <p:cNvSpPr/>
            <p:nvPr/>
          </p:nvSpPr>
          <p:spPr>
            <a:xfrm>
              <a:off x="6317637" y="429281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0" y="174602"/>
                  </a:lnTo>
                  <a:lnTo>
                    <a:pt x="174602" y="174602"/>
                  </a:lnTo>
                  <a:lnTo>
                    <a:pt x="1746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30327" y="4249166"/>
              <a:ext cx="349250" cy="262255"/>
            </a:xfrm>
            <a:custGeom>
              <a:avLst/>
              <a:gdLst/>
              <a:ahLst/>
              <a:cxnLst/>
              <a:rect l="l" t="t" r="r" b="b"/>
              <a:pathLst>
                <a:path w="349250" h="262254">
                  <a:moveTo>
                    <a:pt x="0" y="0"/>
                  </a:moveTo>
                  <a:lnTo>
                    <a:pt x="349211" y="261899"/>
                  </a:lnTo>
                </a:path>
                <a:path w="349250" h="262254">
                  <a:moveTo>
                    <a:pt x="349211" y="0"/>
                  </a:moveTo>
                  <a:lnTo>
                    <a:pt x="0" y="261899"/>
                  </a:lnTo>
                </a:path>
              </a:pathLst>
            </a:custGeom>
            <a:ln w="32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5600754" y="3734796"/>
            <a:ext cx="784972" cy="260537"/>
            <a:chOff x="4467921" y="4232768"/>
            <a:chExt cx="889635" cy="295275"/>
          </a:xfrm>
        </p:grpSpPr>
        <p:sp>
          <p:nvSpPr>
            <p:cNvPr id="27" name="object 27"/>
            <p:cNvSpPr/>
            <p:nvPr/>
          </p:nvSpPr>
          <p:spPr>
            <a:xfrm>
              <a:off x="4920828" y="429281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0" y="174602"/>
                  </a:lnTo>
                  <a:lnTo>
                    <a:pt x="174602" y="174602"/>
                  </a:lnTo>
                  <a:lnTo>
                    <a:pt x="1746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82727" y="429281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0" y="174602"/>
                  </a:lnTo>
                  <a:lnTo>
                    <a:pt x="174602" y="174602"/>
                  </a:lnTo>
                  <a:lnTo>
                    <a:pt x="1746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71616" y="429281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0" y="174602"/>
                  </a:lnTo>
                  <a:lnTo>
                    <a:pt x="174602" y="174602"/>
                  </a:lnTo>
                  <a:lnTo>
                    <a:pt x="17460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84319" y="4249166"/>
              <a:ext cx="698500" cy="262255"/>
            </a:xfrm>
            <a:custGeom>
              <a:avLst/>
              <a:gdLst/>
              <a:ahLst/>
              <a:cxnLst/>
              <a:rect l="l" t="t" r="r" b="b"/>
              <a:pathLst>
                <a:path w="698500" h="262254">
                  <a:moveTo>
                    <a:pt x="0" y="0"/>
                  </a:moveTo>
                  <a:lnTo>
                    <a:pt x="349199" y="261899"/>
                  </a:lnTo>
                </a:path>
                <a:path w="698500" h="262254">
                  <a:moveTo>
                    <a:pt x="349199" y="0"/>
                  </a:moveTo>
                  <a:lnTo>
                    <a:pt x="0" y="261899"/>
                  </a:lnTo>
                </a:path>
                <a:path w="698500" h="262254">
                  <a:moveTo>
                    <a:pt x="349199" y="0"/>
                  </a:moveTo>
                  <a:lnTo>
                    <a:pt x="698398" y="261899"/>
                  </a:lnTo>
                </a:path>
                <a:path w="698500" h="262254">
                  <a:moveTo>
                    <a:pt x="698398" y="0"/>
                  </a:moveTo>
                  <a:lnTo>
                    <a:pt x="349199" y="261899"/>
                  </a:lnTo>
                </a:path>
              </a:pathLst>
            </a:custGeom>
            <a:ln w="327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6462553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30063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51654" y="3787777"/>
            <a:ext cx="154081" cy="154081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0" y="0"/>
                </a:moveTo>
                <a:lnTo>
                  <a:pt x="0" y="174602"/>
                </a:lnTo>
                <a:lnTo>
                  <a:pt x="174602" y="174602"/>
                </a:lnTo>
                <a:lnTo>
                  <a:pt x="17460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19158" y="3787777"/>
            <a:ext cx="616324" cy="154081"/>
          </a:xfrm>
          <a:custGeom>
            <a:avLst/>
            <a:gdLst/>
            <a:ahLst/>
            <a:cxnLst/>
            <a:rect l="l" t="t" r="r" b="b"/>
            <a:pathLst>
              <a:path w="698500" h="174625">
                <a:moveTo>
                  <a:pt x="0" y="0"/>
                </a:moveTo>
                <a:lnTo>
                  <a:pt x="0" y="174602"/>
                </a:lnTo>
                <a:lnTo>
                  <a:pt x="698407" y="174602"/>
                </a:lnTo>
                <a:lnTo>
                  <a:pt x="698407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59776" y="3787777"/>
            <a:ext cx="616324" cy="154081"/>
          </a:xfrm>
          <a:custGeom>
            <a:avLst/>
            <a:gdLst/>
            <a:ahLst/>
            <a:cxnLst/>
            <a:rect l="l" t="t" r="r" b="b"/>
            <a:pathLst>
              <a:path w="698500" h="174625">
                <a:moveTo>
                  <a:pt x="0" y="0"/>
                </a:moveTo>
                <a:lnTo>
                  <a:pt x="0" y="174602"/>
                </a:lnTo>
                <a:lnTo>
                  <a:pt x="698407" y="174602"/>
                </a:lnTo>
                <a:lnTo>
                  <a:pt x="69840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997585" y="4057391"/>
            <a:ext cx="3081618" cy="308162"/>
          </a:xfrm>
          <a:custGeom>
            <a:avLst/>
            <a:gdLst/>
            <a:ahLst/>
            <a:cxnLst/>
            <a:rect l="l" t="t" r="r" b="b"/>
            <a:pathLst>
              <a:path w="3492500" h="349250">
                <a:moveTo>
                  <a:pt x="1920621" y="0"/>
                </a:moveTo>
                <a:lnTo>
                  <a:pt x="1746021" y="174599"/>
                </a:lnTo>
              </a:path>
              <a:path w="3492500" h="349250">
                <a:moveTo>
                  <a:pt x="1746021" y="174599"/>
                </a:moveTo>
                <a:lnTo>
                  <a:pt x="1920621" y="349199"/>
                </a:lnTo>
              </a:path>
              <a:path w="3492500" h="349250">
                <a:moveTo>
                  <a:pt x="3492030" y="0"/>
                </a:moveTo>
                <a:lnTo>
                  <a:pt x="3488392" y="682"/>
                </a:lnTo>
                <a:lnTo>
                  <a:pt x="3462929" y="5456"/>
                </a:lnTo>
                <a:lnTo>
                  <a:pt x="3393816" y="18414"/>
                </a:lnTo>
                <a:lnTo>
                  <a:pt x="3259226" y="43649"/>
                </a:lnTo>
                <a:lnTo>
                  <a:pt x="3198946" y="54896"/>
                </a:lnTo>
                <a:lnTo>
                  <a:pt x="3130083" y="67417"/>
                </a:lnTo>
                <a:lnTo>
                  <a:pt x="3092545" y="74030"/>
                </a:lnTo>
                <a:lnTo>
                  <a:pt x="3052995" y="80810"/>
                </a:lnTo>
                <a:lnTo>
                  <a:pt x="3011479" y="87707"/>
                </a:lnTo>
                <a:lnTo>
                  <a:pt x="2968040" y="94672"/>
                </a:lnTo>
                <a:lnTo>
                  <a:pt x="2922724" y="101653"/>
                </a:lnTo>
                <a:lnTo>
                  <a:pt x="2875576" y="108600"/>
                </a:lnTo>
                <a:lnTo>
                  <a:pt x="2826639" y="115464"/>
                </a:lnTo>
                <a:lnTo>
                  <a:pt x="2775959" y="122194"/>
                </a:lnTo>
                <a:lnTo>
                  <a:pt x="2723581" y="128739"/>
                </a:lnTo>
                <a:lnTo>
                  <a:pt x="2669549" y="135050"/>
                </a:lnTo>
                <a:lnTo>
                  <a:pt x="2613907" y="141076"/>
                </a:lnTo>
                <a:lnTo>
                  <a:pt x="2556701" y="146767"/>
                </a:lnTo>
                <a:lnTo>
                  <a:pt x="2497976" y="152072"/>
                </a:lnTo>
                <a:lnTo>
                  <a:pt x="2437775" y="156941"/>
                </a:lnTo>
                <a:lnTo>
                  <a:pt x="2376144" y="161324"/>
                </a:lnTo>
                <a:lnTo>
                  <a:pt x="2313128" y="165171"/>
                </a:lnTo>
                <a:lnTo>
                  <a:pt x="2248770" y="168431"/>
                </a:lnTo>
                <a:lnTo>
                  <a:pt x="2183116" y="171054"/>
                </a:lnTo>
                <a:lnTo>
                  <a:pt x="2116211" y="172990"/>
                </a:lnTo>
                <a:lnTo>
                  <a:pt x="2048099" y="174188"/>
                </a:lnTo>
                <a:lnTo>
                  <a:pt x="1978825" y="174599"/>
                </a:lnTo>
                <a:lnTo>
                  <a:pt x="1923934" y="174347"/>
                </a:lnTo>
                <a:lnTo>
                  <a:pt x="1868447" y="173608"/>
                </a:lnTo>
                <a:lnTo>
                  <a:pt x="1812448" y="172405"/>
                </a:lnTo>
                <a:lnTo>
                  <a:pt x="1756023" y="170763"/>
                </a:lnTo>
                <a:lnTo>
                  <a:pt x="1699257" y="168705"/>
                </a:lnTo>
                <a:lnTo>
                  <a:pt x="1642235" y="166255"/>
                </a:lnTo>
                <a:lnTo>
                  <a:pt x="1585043" y="163438"/>
                </a:lnTo>
                <a:lnTo>
                  <a:pt x="1527766" y="160276"/>
                </a:lnTo>
                <a:lnTo>
                  <a:pt x="1470488" y="156796"/>
                </a:lnTo>
                <a:lnTo>
                  <a:pt x="1413297" y="153019"/>
                </a:lnTo>
                <a:lnTo>
                  <a:pt x="1356275" y="148971"/>
                </a:lnTo>
                <a:lnTo>
                  <a:pt x="1299510" y="144675"/>
                </a:lnTo>
                <a:lnTo>
                  <a:pt x="1243085" y="140155"/>
                </a:lnTo>
                <a:lnTo>
                  <a:pt x="1187087" y="135436"/>
                </a:lnTo>
                <a:lnTo>
                  <a:pt x="1131600" y="130540"/>
                </a:lnTo>
                <a:lnTo>
                  <a:pt x="1076710" y="125493"/>
                </a:lnTo>
                <a:lnTo>
                  <a:pt x="1022502" y="120318"/>
                </a:lnTo>
                <a:lnTo>
                  <a:pt x="969062" y="115039"/>
                </a:lnTo>
                <a:lnTo>
                  <a:pt x="916474" y="109680"/>
                </a:lnTo>
                <a:lnTo>
                  <a:pt x="864824" y="104265"/>
                </a:lnTo>
                <a:lnTo>
                  <a:pt x="814196" y="98818"/>
                </a:lnTo>
                <a:lnTo>
                  <a:pt x="764678" y="93363"/>
                </a:lnTo>
                <a:lnTo>
                  <a:pt x="716352" y="87924"/>
                </a:lnTo>
                <a:lnTo>
                  <a:pt x="669306" y="82525"/>
                </a:lnTo>
                <a:lnTo>
                  <a:pt x="623623" y="77190"/>
                </a:lnTo>
                <a:lnTo>
                  <a:pt x="579390" y="71943"/>
                </a:lnTo>
                <a:lnTo>
                  <a:pt x="536691" y="66808"/>
                </a:lnTo>
                <a:lnTo>
                  <a:pt x="495612" y="61808"/>
                </a:lnTo>
                <a:lnTo>
                  <a:pt x="456238" y="56969"/>
                </a:lnTo>
                <a:lnTo>
                  <a:pt x="382946" y="47865"/>
                </a:lnTo>
                <a:lnTo>
                  <a:pt x="147318" y="18414"/>
                </a:lnTo>
                <a:lnTo>
                  <a:pt x="43649" y="5456"/>
                </a:lnTo>
                <a:lnTo>
                  <a:pt x="5456" y="682"/>
                </a:lnTo>
                <a:lnTo>
                  <a:pt x="0" y="0"/>
                </a:lnTo>
              </a:path>
            </a:pathLst>
          </a:custGeom>
          <a:ln w="327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096620" y="4601106"/>
            <a:ext cx="5463988" cy="1146784"/>
          </a:xfrm>
          <a:prstGeom prst="rect">
            <a:avLst/>
          </a:prstGeom>
        </p:spPr>
        <p:txBody>
          <a:bodyPr vert="horz" wrap="square" lIns="0" tIns="12886" rIns="0" bIns="0" rtlCol="0">
            <a:spAutoFit/>
          </a:bodyPr>
          <a:lstStyle/>
          <a:p>
            <a:pPr marL="11206">
              <a:spcBef>
                <a:spcPts val="101"/>
              </a:spcBef>
            </a:pPr>
            <a:r>
              <a:rPr sz="1809" spc="-9" dirty="0">
                <a:latin typeface="Calibri"/>
                <a:cs typeface="Calibri"/>
              </a:rPr>
              <a:t>If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i="1" spc="212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68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-79" dirty="0">
                <a:latin typeface="Calibri"/>
                <a:cs typeface="Calibri"/>
              </a:rPr>
              <a:t>loses</a:t>
            </a:r>
            <a:r>
              <a:rPr sz="1809" spc="194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a</a:t>
            </a:r>
            <a:r>
              <a:rPr sz="1809" spc="150" dirty="0">
                <a:latin typeface="Calibri"/>
                <a:cs typeface="Calibri"/>
              </a:rPr>
              <a:t> </a:t>
            </a:r>
            <a:r>
              <a:rPr sz="1809" spc="-53" dirty="0">
                <a:latin typeface="Calibri"/>
                <a:cs typeface="Calibri"/>
              </a:rPr>
              <a:t>value,</a:t>
            </a:r>
            <a:r>
              <a:rPr sz="1809" spc="190" dirty="0">
                <a:latin typeface="Calibri"/>
                <a:cs typeface="Calibri"/>
              </a:rPr>
              <a:t> </a:t>
            </a:r>
            <a:r>
              <a:rPr sz="1809" spc="-66" dirty="0">
                <a:latin typeface="Calibri"/>
                <a:cs typeface="Calibri"/>
              </a:rPr>
              <a:t>neighbors</a:t>
            </a:r>
            <a:r>
              <a:rPr sz="1809" spc="176" dirty="0">
                <a:latin typeface="Calibri"/>
                <a:cs typeface="Calibri"/>
              </a:rPr>
              <a:t> </a:t>
            </a:r>
            <a:r>
              <a:rPr sz="1809" spc="-66" dirty="0">
                <a:latin typeface="Calibri"/>
                <a:cs typeface="Calibri"/>
              </a:rPr>
              <a:t>of</a:t>
            </a:r>
            <a:r>
              <a:rPr sz="1809" spc="168" dirty="0">
                <a:latin typeface="Calibri"/>
                <a:cs typeface="Calibri"/>
              </a:rPr>
              <a:t> </a:t>
            </a:r>
            <a:r>
              <a:rPr sz="1809" i="1" spc="212" dirty="0">
                <a:solidFill>
                  <a:srgbClr val="990099"/>
                </a:solidFill>
                <a:latin typeface="Bookman Old Style"/>
                <a:cs typeface="Bookman Old Style"/>
              </a:rPr>
              <a:t>X</a:t>
            </a:r>
            <a:r>
              <a:rPr sz="1809" i="1" spc="168" dirty="0">
                <a:solidFill>
                  <a:srgbClr val="990099"/>
                </a:solidFill>
                <a:latin typeface="Bookman Old Style"/>
                <a:cs typeface="Bookman Old Style"/>
              </a:rPr>
              <a:t> </a:t>
            </a:r>
            <a:r>
              <a:rPr sz="1809" spc="-110" dirty="0">
                <a:latin typeface="Calibri"/>
                <a:cs typeface="Calibri"/>
              </a:rPr>
              <a:t>need</a:t>
            </a:r>
            <a:r>
              <a:rPr sz="1809" spc="180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to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88" dirty="0">
                <a:latin typeface="Calibri"/>
                <a:cs typeface="Calibri"/>
              </a:rPr>
              <a:t>be</a:t>
            </a:r>
            <a:r>
              <a:rPr sz="1809" spc="172" dirty="0">
                <a:latin typeface="Calibri"/>
                <a:cs typeface="Calibri"/>
              </a:rPr>
              <a:t> </a:t>
            </a:r>
            <a:r>
              <a:rPr sz="1809" spc="-75" dirty="0">
                <a:latin typeface="Calibri"/>
                <a:cs typeface="Calibri"/>
              </a:rPr>
              <a:t>rechecked</a:t>
            </a:r>
            <a:endParaRPr sz="1809">
              <a:latin typeface="Calibri"/>
              <a:cs typeface="Calibri"/>
            </a:endParaRPr>
          </a:p>
          <a:p>
            <a:pPr marL="11206" marR="4483">
              <a:lnSpc>
                <a:spcPct val="163400"/>
              </a:lnSpc>
            </a:pPr>
            <a:r>
              <a:rPr sz="1809" spc="13" dirty="0">
                <a:latin typeface="Calibri"/>
                <a:cs typeface="Calibri"/>
              </a:rPr>
              <a:t>Arc</a:t>
            </a:r>
            <a:r>
              <a:rPr sz="1809" spc="150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consistency</a:t>
            </a:r>
            <a:r>
              <a:rPr sz="1809" spc="141" dirty="0">
                <a:latin typeface="Calibri"/>
                <a:cs typeface="Calibri"/>
              </a:rPr>
              <a:t> </a:t>
            </a:r>
            <a:r>
              <a:rPr sz="1809" spc="-57" dirty="0">
                <a:latin typeface="Calibri"/>
                <a:cs typeface="Calibri"/>
              </a:rPr>
              <a:t>detects</a:t>
            </a:r>
            <a:r>
              <a:rPr sz="1809" spc="180" dirty="0">
                <a:latin typeface="Calibri"/>
                <a:cs typeface="Calibri"/>
              </a:rPr>
              <a:t> </a:t>
            </a:r>
            <a:r>
              <a:rPr sz="1809" spc="-57" dirty="0">
                <a:latin typeface="Calibri"/>
                <a:cs typeface="Calibri"/>
              </a:rPr>
              <a:t>failure</a:t>
            </a:r>
            <a:r>
              <a:rPr sz="1809" spc="185" dirty="0">
                <a:latin typeface="Calibri"/>
                <a:cs typeface="Calibri"/>
              </a:rPr>
              <a:t> </a:t>
            </a:r>
            <a:r>
              <a:rPr sz="1809" spc="-71" dirty="0">
                <a:latin typeface="Calibri"/>
                <a:cs typeface="Calibri"/>
              </a:rPr>
              <a:t>earlier</a:t>
            </a:r>
            <a:r>
              <a:rPr sz="1809" spc="150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than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88" dirty="0">
                <a:latin typeface="Calibri"/>
                <a:cs typeface="Calibri"/>
              </a:rPr>
              <a:t>forward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spc="-35" dirty="0">
                <a:latin typeface="Calibri"/>
                <a:cs typeface="Calibri"/>
              </a:rPr>
              <a:t>checking </a:t>
            </a:r>
            <a:r>
              <a:rPr sz="1809" spc="-393" dirty="0">
                <a:latin typeface="Calibri"/>
                <a:cs typeface="Calibri"/>
              </a:rPr>
              <a:t> </a:t>
            </a:r>
            <a:r>
              <a:rPr sz="1809" dirty="0">
                <a:latin typeface="Calibri"/>
                <a:cs typeface="Calibri"/>
              </a:rPr>
              <a:t>Can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88" dirty="0">
                <a:latin typeface="Calibri"/>
                <a:cs typeface="Calibri"/>
              </a:rPr>
              <a:t>be</a:t>
            </a:r>
            <a:r>
              <a:rPr sz="1809" spc="176" dirty="0">
                <a:latin typeface="Calibri"/>
                <a:cs typeface="Calibri"/>
              </a:rPr>
              <a:t> </a:t>
            </a:r>
            <a:r>
              <a:rPr sz="1809" spc="-66" dirty="0">
                <a:latin typeface="Calibri"/>
                <a:cs typeface="Calibri"/>
              </a:rPr>
              <a:t>run</a:t>
            </a:r>
            <a:r>
              <a:rPr sz="1809" spc="168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as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49" dirty="0">
                <a:latin typeface="Calibri"/>
                <a:cs typeface="Calibri"/>
              </a:rPr>
              <a:t>a</a:t>
            </a:r>
            <a:r>
              <a:rPr sz="1809" spc="154" dirty="0">
                <a:latin typeface="Calibri"/>
                <a:cs typeface="Calibri"/>
              </a:rPr>
              <a:t> </a:t>
            </a:r>
            <a:r>
              <a:rPr sz="1809" spc="-84" dirty="0">
                <a:latin typeface="Calibri"/>
                <a:cs typeface="Calibri"/>
              </a:rPr>
              <a:t>preprocessor</a:t>
            </a:r>
            <a:r>
              <a:rPr sz="1809" spc="159" dirty="0">
                <a:latin typeface="Calibri"/>
                <a:cs typeface="Calibri"/>
              </a:rPr>
              <a:t> </a:t>
            </a:r>
            <a:r>
              <a:rPr sz="1809" spc="-97" dirty="0">
                <a:latin typeface="Calibri"/>
                <a:cs typeface="Calibri"/>
              </a:rPr>
              <a:t>or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53" dirty="0">
                <a:latin typeface="Calibri"/>
                <a:cs typeface="Calibri"/>
              </a:rPr>
              <a:t>after</a:t>
            </a:r>
            <a:r>
              <a:rPr sz="1809" spc="141" dirty="0">
                <a:latin typeface="Calibri"/>
                <a:cs typeface="Calibri"/>
              </a:rPr>
              <a:t> </a:t>
            </a:r>
            <a:r>
              <a:rPr sz="1809" spc="-66" dirty="0">
                <a:latin typeface="Calibri"/>
                <a:cs typeface="Calibri"/>
              </a:rPr>
              <a:t>each</a:t>
            </a:r>
            <a:r>
              <a:rPr sz="1809" spc="163" dirty="0">
                <a:latin typeface="Calibri"/>
                <a:cs typeface="Calibri"/>
              </a:rPr>
              <a:t> </a:t>
            </a:r>
            <a:r>
              <a:rPr sz="1809" spc="-53" dirty="0">
                <a:latin typeface="Calibri"/>
                <a:cs typeface="Calibri"/>
              </a:rPr>
              <a:t>assignment</a:t>
            </a:r>
            <a:endParaRPr sz="1809">
              <a:latin typeface="Calibri"/>
              <a:cs typeface="Calibri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96FA3FA-6B53-442B-9DA6-5FFC5FB576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412" y="6246346"/>
            <a:ext cx="806824" cy="243728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C27212D-8544-4B29-AA8A-CBF3BD7C6130}"/>
              </a:ext>
            </a:extLst>
          </p:cNvPr>
          <p:cNvSpPr txBox="1"/>
          <p:nvPr/>
        </p:nvSpPr>
        <p:spPr>
          <a:xfrm>
            <a:off x="4966726" y="6303750"/>
            <a:ext cx="3025588" cy="36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686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2" spc="18" dirty="0"/>
              <a:t>© 2022 Pearson Education Ltd.</a:t>
            </a:r>
          </a:p>
          <a:p>
            <a:endParaRPr lang="en-US" sz="882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2" cstate="print"/>
          <a:srcRect l="53170" r="31245" b="49403"/>
          <a:stretch>
            <a:fillRect/>
          </a:stretch>
        </p:blipFill>
        <p:spPr bwMode="auto">
          <a:xfrm>
            <a:off x="914400" y="2339788"/>
            <a:ext cx="1752600" cy="15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Arc Consistency of an Entire CSP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A simple form of propagation makes sure </a:t>
            </a:r>
            <a:r>
              <a:rPr lang="en-US" sz="2400" dirty="0">
                <a:solidFill>
                  <a:srgbClr val="C00000"/>
                </a:solidFill>
              </a:rPr>
              <a:t>all </a:t>
            </a:r>
            <a:r>
              <a:rPr lang="en-US" sz="2400" dirty="0"/>
              <a:t>arcs are consistent: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Important: If X loses a value, neighbors of X need to be rechecked!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Arc consistency detects failure earlier than forward checking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Can be run as a preprocessor or after each assignment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What’s the downside of enforcing arc consistency?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 l="270" t="60717" r="14474"/>
          <a:stretch>
            <a:fillRect/>
          </a:stretch>
        </p:blipFill>
        <p:spPr bwMode="auto">
          <a:xfrm>
            <a:off x="3505200" y="2492188"/>
            <a:ext cx="7086600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757" name="Freeform 13"/>
          <p:cNvSpPr>
            <a:spLocks/>
          </p:cNvSpPr>
          <p:nvPr/>
        </p:nvSpPr>
        <p:spPr bwMode="auto">
          <a:xfrm>
            <a:off x="7756338" y="3482788"/>
            <a:ext cx="2286000" cy="3048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927758" name="Freeform 14"/>
          <p:cNvSpPr>
            <a:spLocks/>
          </p:cNvSpPr>
          <p:nvPr/>
        </p:nvSpPr>
        <p:spPr bwMode="auto">
          <a:xfrm>
            <a:off x="7756338" y="3482788"/>
            <a:ext cx="2286000" cy="3048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triangle" w="lg" len="med"/>
            <a:tailEnd type="none" w="lg" len="med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927760" name="Freeform 16"/>
          <p:cNvSpPr>
            <a:spLocks/>
          </p:cNvSpPr>
          <p:nvPr/>
        </p:nvSpPr>
        <p:spPr bwMode="auto">
          <a:xfrm>
            <a:off x="7756338" y="3482788"/>
            <a:ext cx="1219200" cy="1524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927761" name="Freeform 17"/>
          <p:cNvSpPr>
            <a:spLocks/>
          </p:cNvSpPr>
          <p:nvPr/>
        </p:nvSpPr>
        <p:spPr bwMode="auto">
          <a:xfrm>
            <a:off x="5394138" y="3482788"/>
            <a:ext cx="4648200" cy="3810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29707" name="TextBox 17"/>
          <p:cNvSpPr txBox="1">
            <a:spLocks noChangeArrowheads="1"/>
          </p:cNvSpPr>
          <p:nvPr/>
        </p:nvSpPr>
        <p:spPr bwMode="auto">
          <a:xfrm>
            <a:off x="9372600" y="5257800"/>
            <a:ext cx="1905000" cy="120032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400" i="1" dirty="0">
                <a:latin typeface="Calibri" pitchFamily="34" charset="0"/>
              </a:rPr>
              <a:t>Remember: Delete from  the tail!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1438792" y="0"/>
            <a:ext cx="753208" cy="16617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008062" y="2873188"/>
            <a:ext cx="5921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WA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600200" y="2949388"/>
            <a:ext cx="4524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SA</a:t>
            </a:r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1524000" y="2644588"/>
            <a:ext cx="4524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NT</a:t>
            </a:r>
          </a:p>
        </p:txBody>
      </p:sp>
      <p:sp>
        <p:nvSpPr>
          <p:cNvPr id="33" name="Text Box 26"/>
          <p:cNvSpPr txBox="1">
            <a:spLocks noChangeArrowheads="1"/>
          </p:cNvSpPr>
          <p:nvPr/>
        </p:nvSpPr>
        <p:spPr bwMode="auto">
          <a:xfrm>
            <a:off x="2017060" y="2711823"/>
            <a:ext cx="452438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Q</a:t>
            </a:r>
          </a:p>
        </p:txBody>
      </p:sp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2048435" y="3119718"/>
            <a:ext cx="62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libri" pitchFamily="34" charset="0"/>
              </a:rPr>
              <a:t>NSW</a:t>
            </a:r>
          </a:p>
        </p:txBody>
      </p:sp>
      <p:sp>
        <p:nvSpPr>
          <p:cNvPr id="35" name="Text Box 28"/>
          <p:cNvSpPr txBox="1">
            <a:spLocks noChangeArrowheads="1"/>
          </p:cNvSpPr>
          <p:nvPr/>
        </p:nvSpPr>
        <p:spPr bwMode="auto">
          <a:xfrm>
            <a:off x="2044700" y="3348318"/>
            <a:ext cx="622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57" grpId="0" animBg="1"/>
      <p:bldP spid="927757" grpId="1" animBg="1"/>
      <p:bldP spid="927758" grpId="0" animBg="1"/>
      <p:bldP spid="927758" grpId="1" animBg="1"/>
      <p:bldP spid="927760" grpId="0" animBg="1"/>
      <p:bldP spid="927760" grpId="1" animBg="1"/>
      <p:bldP spid="927760" grpId="2" animBg="1"/>
      <p:bldP spid="927760" grpId="3" animBg="1"/>
      <p:bldP spid="92776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Enforcing Arc Consistency in a CSP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2590800" y="5638800"/>
            <a:ext cx="8229600" cy="83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Runtime: O(n</a:t>
            </a:r>
            <a:r>
              <a:rPr lang="en-US" sz="2000" baseline="30000" dirty="0"/>
              <a:t>2</a:t>
            </a:r>
            <a:r>
              <a:rPr lang="en-US" sz="2000" dirty="0"/>
              <a:t>d</a:t>
            </a:r>
            <a:r>
              <a:rPr lang="en-US" sz="2000" baseline="30000" dirty="0"/>
              <a:t>3</a:t>
            </a:r>
            <a:r>
              <a:rPr lang="en-US" sz="2000" dirty="0"/>
              <a:t>), can be reduced to O(n</a:t>
            </a:r>
            <a:r>
              <a:rPr lang="en-US" sz="2000" baseline="30000" dirty="0"/>
              <a:t>2</a:t>
            </a:r>
            <a:r>
              <a:rPr lang="en-US" sz="2000" dirty="0"/>
              <a:t>d</a:t>
            </a:r>
            <a:r>
              <a:rPr lang="en-US" sz="2000" baseline="30000" dirty="0"/>
              <a:t>2</a:t>
            </a:r>
            <a:r>
              <a:rPr lang="en-US" sz="2000" dirty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… but detecting all possible future problems is NP-hard – why?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37160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5181600" y="6457895"/>
            <a:ext cx="70104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r"/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[Demo: CSP applet (made available by </a:t>
            </a:r>
            <a:r>
              <a:rPr lang="en-US" sz="2000" dirty="0" err="1">
                <a:solidFill>
                  <a:srgbClr val="C00000"/>
                </a:solidFill>
                <a:latin typeface="Calibri" pitchFamily="34" charset="0"/>
              </a:rPr>
              <a:t>aispace.org</a:t>
            </a:r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) -- n-queens]</a:t>
            </a:r>
          </a:p>
        </p:txBody>
      </p:sp>
    </p:spTree>
    <p:extLst>
      <p:ext uri="{BB962C8B-B14F-4D97-AF65-F5344CB8AC3E}">
        <p14:creationId xmlns:p14="http://schemas.microsoft.com/office/powerpoint/2010/main" val="27973402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Limitations of Arc Consistency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00201"/>
            <a:ext cx="5562600" cy="4525963"/>
          </a:xfrm>
        </p:spPr>
        <p:txBody>
          <a:bodyPr/>
          <a:lstStyle/>
          <a:p>
            <a:pPr eaLnBrk="1" hangingPunct="1"/>
            <a:r>
              <a:rPr lang="en-US" dirty="0"/>
              <a:t>After enforcing arc consistency:</a:t>
            </a:r>
          </a:p>
          <a:p>
            <a:pPr lvl="1" eaLnBrk="1" hangingPunct="1"/>
            <a:r>
              <a:rPr lang="en-US" dirty="0"/>
              <a:t>Can have one solution left</a:t>
            </a:r>
          </a:p>
          <a:p>
            <a:pPr lvl="1" eaLnBrk="1" hangingPunct="1"/>
            <a:r>
              <a:rPr lang="en-US" dirty="0"/>
              <a:t>Can have multiple solutions left</a:t>
            </a:r>
          </a:p>
          <a:p>
            <a:pPr lvl="1" eaLnBrk="1" hangingPunct="1"/>
            <a:r>
              <a:rPr lang="en-US" dirty="0"/>
              <a:t>Can have no solutions left (and not know it)</a:t>
            </a:r>
          </a:p>
          <a:p>
            <a:pPr lvl="1"/>
            <a:endParaRPr lang="en-US" dirty="0"/>
          </a:p>
          <a:p>
            <a:r>
              <a:rPr lang="en-US" dirty="0"/>
              <a:t>Arc consistency still runs inside a backtracking search!</a:t>
            </a:r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7543800" y="1524000"/>
            <a:ext cx="3124200" cy="1524000"/>
            <a:chOff x="3552" y="1056"/>
            <a:chExt cx="2016" cy="1056"/>
          </a:xfrm>
        </p:grpSpPr>
        <p:grpSp>
          <p:nvGrpSpPr>
            <p:cNvPr id="31775" name="Group 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85" name="Oval 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6" name="Text Box 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6" name="Group 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83" name="Oval 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4" name="Text Box 1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7" name="Group 1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81" name="Oval 1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2" name="Text Box 1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78" name="Line 1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9" name="Line 1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Line 1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9" name="Rectangle 18"/>
          <p:cNvSpPr>
            <a:spLocks noChangeArrowheads="1"/>
          </p:cNvSpPr>
          <p:nvPr/>
        </p:nvSpPr>
        <p:spPr bwMode="auto">
          <a:xfrm>
            <a:off x="80010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0" name="Rectangle 19"/>
          <p:cNvSpPr>
            <a:spLocks noChangeArrowheads="1"/>
          </p:cNvSpPr>
          <p:nvPr/>
        </p:nvSpPr>
        <p:spPr bwMode="auto">
          <a:xfrm>
            <a:off x="83058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1" name="Rectangle 21"/>
          <p:cNvSpPr>
            <a:spLocks noChangeArrowheads="1"/>
          </p:cNvSpPr>
          <p:nvPr/>
        </p:nvSpPr>
        <p:spPr bwMode="auto">
          <a:xfrm>
            <a:off x="99822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2" name="Rectangle 22"/>
          <p:cNvSpPr>
            <a:spLocks noChangeArrowheads="1"/>
          </p:cNvSpPr>
          <p:nvPr/>
        </p:nvSpPr>
        <p:spPr bwMode="auto">
          <a:xfrm>
            <a:off x="8686800" y="1676400"/>
            <a:ext cx="8382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3" name="Rectangle 23"/>
          <p:cNvSpPr>
            <a:spLocks noChangeArrowheads="1"/>
          </p:cNvSpPr>
          <p:nvPr/>
        </p:nvSpPr>
        <p:spPr bwMode="auto">
          <a:xfrm>
            <a:off x="102870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grpSp>
        <p:nvGrpSpPr>
          <p:cNvPr id="31754" name="Group 24"/>
          <p:cNvGrpSpPr>
            <a:grpSpLocks/>
          </p:cNvGrpSpPr>
          <p:nvPr/>
        </p:nvGrpSpPr>
        <p:grpSpPr bwMode="auto">
          <a:xfrm>
            <a:off x="7543800" y="3581400"/>
            <a:ext cx="3124200" cy="1524000"/>
            <a:chOff x="3552" y="1056"/>
            <a:chExt cx="2016" cy="1056"/>
          </a:xfrm>
        </p:grpSpPr>
        <p:grpSp>
          <p:nvGrpSpPr>
            <p:cNvPr id="31763" name="Group 2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73" name="Oval 2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4" name="Text Box 2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4" name="Group 2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71" name="Oval 2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2" name="Text Box 3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5" name="Group 3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69" name="Oval 3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0" name="Text Box 3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66" name="Line 3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7" name="Line 3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8" name="Line 3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5" name="Rectangle 37"/>
          <p:cNvSpPr>
            <a:spLocks noChangeArrowheads="1"/>
          </p:cNvSpPr>
          <p:nvPr/>
        </p:nvSpPr>
        <p:spPr bwMode="auto">
          <a:xfrm>
            <a:off x="76962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6" name="Rectangle 40"/>
          <p:cNvSpPr>
            <a:spLocks noChangeArrowheads="1"/>
          </p:cNvSpPr>
          <p:nvPr/>
        </p:nvSpPr>
        <p:spPr bwMode="auto">
          <a:xfrm>
            <a:off x="96774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7" name="Rectangle 43"/>
          <p:cNvSpPr>
            <a:spLocks noChangeArrowheads="1"/>
          </p:cNvSpPr>
          <p:nvPr/>
        </p:nvSpPr>
        <p:spPr bwMode="auto">
          <a:xfrm>
            <a:off x="8686800" y="37338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8" name="Rectangle 45"/>
          <p:cNvSpPr>
            <a:spLocks noChangeArrowheads="1"/>
          </p:cNvSpPr>
          <p:nvPr/>
        </p:nvSpPr>
        <p:spPr bwMode="auto">
          <a:xfrm>
            <a:off x="9296400" y="3733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9" name="Rectangle 46"/>
          <p:cNvSpPr>
            <a:spLocks noChangeArrowheads="1"/>
          </p:cNvSpPr>
          <p:nvPr/>
        </p:nvSpPr>
        <p:spPr bwMode="auto">
          <a:xfrm>
            <a:off x="83058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60" name="Rectangle 47"/>
          <p:cNvSpPr>
            <a:spLocks noChangeArrowheads="1"/>
          </p:cNvSpPr>
          <p:nvPr/>
        </p:nvSpPr>
        <p:spPr bwMode="auto">
          <a:xfrm>
            <a:off x="102870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61" name="Text Box 48"/>
          <p:cNvSpPr txBox="1">
            <a:spLocks noChangeArrowheads="1"/>
          </p:cNvSpPr>
          <p:nvPr/>
        </p:nvSpPr>
        <p:spPr bwMode="auto">
          <a:xfrm>
            <a:off x="8382000" y="5334001"/>
            <a:ext cx="17526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What went wrong here?</a:t>
            </a:r>
          </a:p>
        </p:txBody>
      </p:sp>
      <p:sp>
        <p:nvSpPr>
          <p:cNvPr id="42" name="TextBox 19"/>
          <p:cNvSpPr txBox="1">
            <a:spLocks noChangeArrowheads="1"/>
          </p:cNvSpPr>
          <p:nvPr/>
        </p:nvSpPr>
        <p:spPr bwMode="auto">
          <a:xfrm>
            <a:off x="8382000" y="6477001"/>
            <a:ext cx="3652896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coloring -- arc consistency]</a:t>
            </a:r>
          </a:p>
        </p:txBody>
      </p:sp>
      <p:sp>
        <p:nvSpPr>
          <p:cNvPr id="43" name="TextBox 19"/>
          <p:cNvSpPr txBox="1">
            <a:spLocks noChangeArrowheads="1"/>
          </p:cNvSpPr>
          <p:nvPr/>
        </p:nvSpPr>
        <p:spPr bwMode="auto">
          <a:xfrm>
            <a:off x="8382000" y="6172200"/>
            <a:ext cx="3843716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coloring -- forward checking]</a:t>
            </a:r>
          </a:p>
        </p:txBody>
      </p:sp>
    </p:spTree>
    <p:extLst>
      <p:ext uri="{BB962C8B-B14F-4D97-AF65-F5344CB8AC3E}">
        <p14:creationId xmlns:p14="http://schemas.microsoft.com/office/powerpoint/2010/main" val="224284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Coloring – Backtracking with Forward Checking – Complex Graph</a:t>
            </a:r>
          </a:p>
        </p:txBody>
      </p:sp>
      <p:pic>
        <p:nvPicPr>
          <p:cNvPr id="3" name="Coloring--backtracking with forward checking -- complex graph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4369" y="1143000"/>
            <a:ext cx="8323263" cy="520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Coloring – Backtracking with Arc Consistency – Complex Graph</a:t>
            </a:r>
          </a:p>
        </p:txBody>
      </p:sp>
      <p:pic>
        <p:nvPicPr>
          <p:cNvPr id="3" name="Coloring--backtracking with arc consistency -- complex graph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85950" y="1143000"/>
            <a:ext cx="8420100" cy="526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3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C55AA-1E1F-6304-0C96-249FCD7A5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Backtracking with Arc Consistency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7ED43-F5B9-B0CC-BE4D-9B519F5F3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D1D261-0583-23FC-DA78-92D056774CC8}"/>
              </a:ext>
            </a:extLst>
          </p:cNvPr>
          <p:cNvSpPr txBox="1"/>
          <p:nvPr/>
        </p:nvSpPr>
        <p:spPr>
          <a:xfrm>
            <a:off x="971550" y="6170095"/>
            <a:ext cx="1097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>
                <a:hlinkClick r:id="rId3"/>
              </a:rPr>
              <a:t>https://www.cs.cmu.edu/~15281/demos/csp_backtracking/</a:t>
            </a:r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DC1BB2-26DF-F727-9D4A-F4E939E26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1828800"/>
            <a:ext cx="5695950" cy="413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243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Dan\Dropbox\Office\CS 188\Ketrina Art\CSPs\Orderi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371600"/>
            <a:ext cx="10218738" cy="4905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Ordering: Minimum Remaining Values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1371600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Variable Ordering: Minimum remaining values (MRV):</a:t>
            </a:r>
          </a:p>
          <a:p>
            <a:pPr lvl="1" eaLnBrk="1" hangingPunct="1"/>
            <a:r>
              <a:rPr lang="en-US" sz="2400" dirty="0"/>
              <a:t>Choose the variable with the fewest legal left values in its domain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/>
            <a:r>
              <a:rPr lang="tr-TR" sz="2400" dirty="0"/>
              <a:t>T</a:t>
            </a:r>
            <a:r>
              <a:rPr lang="en-US" sz="2400" dirty="0"/>
              <a:t>here is only one possible value for SA, so it makes sense to assign SA=blue next rather than</a:t>
            </a:r>
            <a:r>
              <a:rPr lang="tr-TR" sz="2400" dirty="0"/>
              <a:t> </a:t>
            </a:r>
            <a:r>
              <a:rPr lang="en-US" sz="2400" dirty="0"/>
              <a:t>assigning Q.</a:t>
            </a:r>
          </a:p>
          <a:p>
            <a:pPr eaLnBrk="1" hangingPunct="1"/>
            <a:endParaRPr lang="tr-TR" sz="2800" dirty="0"/>
          </a:p>
          <a:p>
            <a:pPr eaLnBrk="1" hangingPunct="1"/>
            <a:r>
              <a:rPr lang="en-US" sz="2800" dirty="0"/>
              <a:t>Why min rather than max?</a:t>
            </a:r>
          </a:p>
          <a:p>
            <a:pPr eaLnBrk="1" hangingPunct="1"/>
            <a:r>
              <a:rPr lang="en-US" sz="2800" dirty="0"/>
              <a:t>Also called “most constrained variable”</a:t>
            </a:r>
          </a:p>
          <a:p>
            <a:pPr eaLnBrk="1" hangingPunct="1"/>
            <a:r>
              <a:rPr lang="en-US" sz="2800" dirty="0"/>
              <a:t>“Fail-fast” ordering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 l="476" t="2130"/>
          <a:stretch>
            <a:fillRect/>
          </a:stretch>
        </p:blipFill>
        <p:spPr bwMode="auto">
          <a:xfrm>
            <a:off x="1970741" y="2672975"/>
            <a:ext cx="8435322" cy="144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606800" y="2641599"/>
            <a:ext cx="22098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16600" y="2565399"/>
            <a:ext cx="22860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102600" y="2489199"/>
            <a:ext cx="22860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5362" name="Picture 2" descr="C:\Users\Dan\Dropbox\Office\CS 188\Ketrina Art\CSPs\MRV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4543809"/>
            <a:ext cx="4829810" cy="2314191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CC863B-8BAB-4C12-5F5B-13A805BA30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9723" y="1210761"/>
            <a:ext cx="2155577" cy="16012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25C85-393D-3A58-73A9-8E863FBA7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Australia Map Coloring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43B4FF-9564-A122-32DA-E84BCAB2E6EA}"/>
              </a:ext>
            </a:extLst>
          </p:cNvPr>
          <p:cNvSpPr txBox="1"/>
          <p:nvPr/>
        </p:nvSpPr>
        <p:spPr>
          <a:xfrm>
            <a:off x="175054" y="1266485"/>
            <a:ext cx="4572000" cy="4325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</a:pPr>
            <a:r>
              <a:rPr lang="en-US" b="1" dirty="0"/>
              <a:t>Example: Australia Map Coloring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Suppose after some assignments we have: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Courier New" panose="02070309020205020404" pitchFamily="49" charset="0"/>
              </a:rPr>
              <a:t>SA  = {Blue}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Courier New" panose="02070309020205020404" pitchFamily="49" charset="0"/>
              </a:rPr>
              <a:t>Q   = {Red, Green}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Courier New" panose="02070309020205020404" pitchFamily="49" charset="0"/>
              </a:rPr>
              <a:t>NSW = {Red, Blue}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The domains show the colors that are still legal.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SA has </a:t>
            </a:r>
            <a:r>
              <a:rPr lang="en-US" b="1" i="0" dirty="0">
                <a:effectLst/>
                <a:latin typeface="Segoe UI" panose="020B0502040204020203" pitchFamily="34" charset="0"/>
              </a:rPr>
              <a:t>1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 possible value.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Q has </a:t>
            </a:r>
            <a:r>
              <a:rPr lang="en-US" b="1" i="0" dirty="0">
                <a:effectLst/>
                <a:latin typeface="Segoe UI" panose="020B0502040204020203" pitchFamily="34" charset="0"/>
              </a:rPr>
              <a:t>2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 possible values.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Segoe UI" panose="020B0502040204020203" pitchFamily="34" charset="0"/>
              </a:rPr>
              <a:t>NSW has </a:t>
            </a:r>
            <a:r>
              <a:rPr lang="en-US" b="1" i="0" dirty="0">
                <a:effectLst/>
                <a:latin typeface="Segoe UI" panose="020B0502040204020203" pitchFamily="34" charset="0"/>
              </a:rPr>
              <a:t>2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 possible values.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Segoe UI" panose="020B0502040204020203" pitchFamily="34" charset="0"/>
              </a:rPr>
              <a:t>MRV chooses </a:t>
            </a:r>
            <a:r>
              <a:rPr lang="en-US" b="1" i="0" dirty="0">
                <a:effectLst/>
                <a:latin typeface="Segoe UI" panose="020B0502040204020203" pitchFamily="34" charset="0"/>
              </a:rPr>
              <a:t>SA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 first because it has the </a:t>
            </a:r>
            <a:r>
              <a:rPr lang="en-US" b="1" i="0" dirty="0">
                <a:effectLst/>
                <a:latin typeface="Segoe UI" panose="020B0502040204020203" pitchFamily="34" charset="0"/>
              </a:rPr>
              <a:t>minimum remaining values</a:t>
            </a:r>
            <a:r>
              <a:rPr lang="en-US" b="0" i="0" dirty="0">
                <a:effectLst/>
                <a:latin typeface="Segoe UI" panose="020B0502040204020203" pitchFamily="34" charset="0"/>
              </a:rPr>
              <a:t>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b="0" i="0" dirty="0">
                <a:effectLst/>
                <a:latin typeface="Courier New" panose="02070309020205020404" pitchFamily="49" charset="0"/>
              </a:rPr>
              <a:t>SA = Blue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26DC17-F42F-744B-EA3F-E8AB417E20CC}"/>
              </a:ext>
            </a:extLst>
          </p:cNvPr>
          <p:cNvSpPr txBox="1"/>
          <p:nvPr/>
        </p:nvSpPr>
        <p:spPr>
          <a:xfrm>
            <a:off x="4757350" y="1198117"/>
            <a:ext cx="7358449" cy="5219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sz="1400" b="1" i="0" dirty="0">
                <a:effectLst/>
                <a:latin typeface="Segoe UI" panose="020B0502040204020203" pitchFamily="34" charset="0"/>
              </a:rPr>
              <a:t>Why choose the minimum?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The goal is to find contradictions as early as possible.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Consider: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Courier New" panose="02070309020205020404" pitchFamily="49" charset="0"/>
              </a:rPr>
              <a:t>A = {1,2,3}  B = {2}  C = {1,2}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If we choose </a:t>
            </a:r>
            <a:r>
              <a:rPr lang="en-US" sz="1400" b="1" i="0" dirty="0">
                <a:effectLst/>
                <a:latin typeface="Segoe UI" panose="020B0502040204020203" pitchFamily="34" charset="0"/>
              </a:rPr>
              <a:t>A</a:t>
            </a:r>
            <a:r>
              <a:rPr lang="en-US" sz="1400" b="0" i="0" dirty="0">
                <a:effectLst/>
                <a:latin typeface="Segoe UI" panose="020B0502040204020203" pitchFamily="34" charset="0"/>
              </a:rPr>
              <a:t> first: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Courier New" panose="02070309020205020404" pitchFamily="49" charset="0"/>
              </a:rPr>
              <a:t>      A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Courier New" panose="02070309020205020404" pitchFamily="49" charset="0"/>
              </a:rPr>
              <a:t>    / | \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Courier New" panose="02070309020205020404" pitchFamily="49" charset="0"/>
              </a:rPr>
              <a:t>   1  2  3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Three branches must be explored.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If we choose </a:t>
            </a:r>
            <a:r>
              <a:rPr lang="en-US" sz="1400" b="1" i="0" dirty="0">
                <a:effectLst/>
                <a:latin typeface="Segoe UI" panose="020B0502040204020203" pitchFamily="34" charset="0"/>
              </a:rPr>
              <a:t>B</a:t>
            </a:r>
            <a:r>
              <a:rPr lang="en-US" sz="1400" b="0" i="0" dirty="0">
                <a:effectLst/>
                <a:latin typeface="Segoe UI" panose="020B0502040204020203" pitchFamily="34" charset="0"/>
              </a:rPr>
              <a:t> first: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Courier New" panose="02070309020205020404" pitchFamily="49" charset="0"/>
              </a:rPr>
              <a:t>      B=2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There is only one possibility.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If this assignment later causes a conflict, we discover it immediately instead of exploring many unnecessary branches.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This is called the </a:t>
            </a:r>
            <a:r>
              <a:rPr lang="en-US" sz="1400" b="1" i="0" dirty="0">
                <a:effectLst/>
                <a:latin typeface="Segoe UI" panose="020B0502040204020203" pitchFamily="34" charset="0"/>
              </a:rPr>
              <a:t>fail-fast principle</a:t>
            </a:r>
            <a:r>
              <a:rPr lang="en-US" sz="1400" b="0" i="0" dirty="0">
                <a:effectLst/>
                <a:latin typeface="Segoe UI" panose="020B0502040204020203" pitchFamily="34" charset="0"/>
              </a:rPr>
              <a:t>.</a:t>
            </a:r>
          </a:p>
          <a:p>
            <a:pPr fontAlgn="t">
              <a:lnSpc>
                <a:spcPct val="119048"/>
              </a:lnSpc>
              <a:buNone/>
            </a:pPr>
            <a:endParaRPr lang="en-US" sz="1400" dirty="0">
              <a:latin typeface="Segoe UI" panose="020B0502040204020203" pitchFamily="34" charset="0"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US" sz="1400" dirty="0">
                <a:latin typeface="Segoe UI" panose="020B0502040204020203" pitchFamily="34" charset="0"/>
              </a:rPr>
              <a:t>B</a:t>
            </a:r>
            <a:r>
              <a:rPr lang="en-US" sz="1400" b="0" i="0" dirty="0">
                <a:effectLst/>
                <a:latin typeface="Segoe UI" panose="020B0502040204020203" pitchFamily="34" charset="0"/>
              </a:rPr>
              <a:t> has only one choice.</a:t>
            </a:r>
            <a:br>
              <a:rPr lang="en-US" sz="1400" b="0" i="0" dirty="0">
                <a:effectLst/>
                <a:latin typeface="Segoe UI" panose="020B0502040204020203" pitchFamily="34" charset="0"/>
              </a:rPr>
            </a:br>
            <a:r>
              <a:rPr lang="en-US" sz="1400" b="0" i="0" dirty="0">
                <a:effectLst/>
                <a:latin typeface="Segoe UI" panose="020B0502040204020203" pitchFamily="34" charset="0"/>
              </a:rPr>
              <a:t>A and C has more choices.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B is more constrained, so MRV selects B first.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Hence MRV is also known as the: </a:t>
            </a:r>
            <a:r>
              <a:rPr lang="en-US" sz="1400" b="1" i="0" dirty="0">
                <a:effectLst/>
                <a:latin typeface="Segoe UI" panose="020B0502040204020203" pitchFamily="34" charset="0"/>
              </a:rPr>
              <a:t>Most Constrained Variable Heuristic</a:t>
            </a:r>
          </a:p>
        </p:txBody>
      </p:sp>
    </p:spTree>
    <p:extLst>
      <p:ext uri="{BB962C8B-B14F-4D97-AF65-F5344CB8AC3E}">
        <p14:creationId xmlns:p14="http://schemas.microsoft.com/office/powerpoint/2010/main" val="12907761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Ordering: Least Constraining Value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086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Value Ordering: Least Constraining Value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Given a choice of variable, choose the </a:t>
            </a:r>
            <a:r>
              <a:rPr lang="en-US" sz="2400" i="1" dirty="0"/>
              <a:t>least constraining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I.e., the one that rules out the fewest values in the remaining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Note that it may take some computation to determine this!  (E.g., rerunning filtering)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Combining these ordering ideas makes</a:t>
            </a:r>
          </a:p>
          <a:p>
            <a:pPr eaLnBrk="1" hangingPunct="1">
              <a:lnSpc>
                <a:spcPct val="90000"/>
              </a:lnSpc>
              <a:spcBef>
                <a:spcPts val="272"/>
              </a:spcBef>
              <a:buNone/>
            </a:pPr>
            <a:r>
              <a:rPr lang="en-US" sz="2800" dirty="0"/>
              <a:t>	1000 queens feasible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/>
          <a:srcRect l="288" t="900"/>
          <a:stretch>
            <a:fillRect/>
          </a:stretch>
        </p:blipFill>
        <p:spPr bwMode="auto">
          <a:xfrm>
            <a:off x="7655859" y="1470212"/>
            <a:ext cx="3621741" cy="2468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Dan\Dropbox\Office\CS 188\Ketrina Art\CSPs\LCV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0482" y="4419600"/>
            <a:ext cx="4772918" cy="2286000"/>
          </a:xfrm>
          <a:prstGeom prst="rect">
            <a:avLst/>
          </a:prstGeom>
          <a:noFill/>
        </p:spPr>
      </p:pic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3886200" y="6338983"/>
            <a:ext cx="4834316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coloring – backtracking + AC + ordering]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Backtracking + AC + Ordering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9D90F083-2B10-EFFD-560A-8617D684D5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0331" y="1304668"/>
            <a:ext cx="6651338" cy="4729163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0FB87C-632A-22D9-A377-D0325EEC4DA1}"/>
              </a:ext>
            </a:extLst>
          </p:cNvPr>
          <p:cNvSpPr txBox="1"/>
          <p:nvPr/>
        </p:nvSpPr>
        <p:spPr>
          <a:xfrm>
            <a:off x="971550" y="6170095"/>
            <a:ext cx="1097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>
                <a:hlinkClick r:id="rId3"/>
              </a:rPr>
              <a:t>https://www.cs.cmu.edu/~15281/demos/csp_backtracking/</a:t>
            </a:r>
            <a:endParaRPr lang="tr-TR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K-Consistency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3097" y="847378"/>
            <a:ext cx="9283545" cy="55251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K-Consistency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153400" cy="4953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Stronger forms of propagation can be defined with the notion of k-consistency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Increasing degrees of consistency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1-Consistency (Node Consistency): Each single node’s domain has a value which meets that node’s unary constraints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2-Consistency (Arc Consistency): For each pair of nodes, any consistent assignment to one can be extended to the other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K-Consistency: For each k nodes, any consistent assignment to k-1 can be extended to the </a:t>
            </a:r>
            <a:r>
              <a:rPr lang="en-US" sz="2000" dirty="0" err="1"/>
              <a:t>k</a:t>
            </a:r>
            <a:r>
              <a:rPr lang="en-US" sz="2000" baseline="30000" dirty="0" err="1"/>
              <a:t>th</a:t>
            </a:r>
            <a:r>
              <a:rPr lang="en-US" sz="2000" dirty="0"/>
              <a:t> node.</a:t>
            </a:r>
          </a:p>
          <a:p>
            <a:pPr lvl="2">
              <a:lnSpc>
                <a:spcPct val="80000"/>
              </a:lnSpc>
            </a:pPr>
            <a:endParaRPr lang="en-US" sz="1900" dirty="0"/>
          </a:p>
          <a:p>
            <a:pPr lvl="1" eaLnBrk="1" hangingPunct="1">
              <a:lnSpc>
                <a:spcPct val="80000"/>
              </a:lnSpc>
            </a:pPr>
            <a:endParaRPr lang="en-US" sz="23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Higher k --&gt; more expensive to compute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In practice, determining the appropriate level of consistency checking is mostly an empirical science. Computing 2-consistency is common, and 3-consistency less common.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(You need to know the k=2 case: arc consistency)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</p:txBody>
      </p:sp>
      <p:grpSp>
        <p:nvGrpSpPr>
          <p:cNvPr id="14340" name="Group 39"/>
          <p:cNvGrpSpPr>
            <a:grpSpLocks/>
          </p:cNvGrpSpPr>
          <p:nvPr/>
        </p:nvGrpSpPr>
        <p:grpSpPr bwMode="auto">
          <a:xfrm>
            <a:off x="9448803" y="1981200"/>
            <a:ext cx="1577975" cy="2895600"/>
            <a:chOff x="4066" y="1296"/>
            <a:chExt cx="994" cy="1824"/>
          </a:xfrm>
        </p:grpSpPr>
        <p:sp>
          <p:nvSpPr>
            <p:cNvPr id="14362" name="Oval 4"/>
            <p:cNvSpPr>
              <a:spLocks noChangeArrowheads="1"/>
            </p:cNvSpPr>
            <p:nvPr/>
          </p:nvSpPr>
          <p:spPr bwMode="auto">
            <a:xfrm>
              <a:off x="4857" y="1296"/>
              <a:ext cx="203" cy="20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3" name="Oval 5"/>
            <p:cNvSpPr>
              <a:spLocks noChangeArrowheads="1"/>
            </p:cNvSpPr>
            <p:nvPr/>
          </p:nvSpPr>
          <p:spPr bwMode="auto">
            <a:xfrm>
              <a:off x="4857" y="1782"/>
              <a:ext cx="203" cy="20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4" name="Oval 6"/>
            <p:cNvSpPr>
              <a:spLocks noChangeArrowheads="1"/>
            </p:cNvSpPr>
            <p:nvPr/>
          </p:nvSpPr>
          <p:spPr bwMode="auto">
            <a:xfrm>
              <a:off x="4188" y="1782"/>
              <a:ext cx="202" cy="20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5" name="AutoShape 7"/>
            <p:cNvSpPr>
              <a:spLocks noChangeArrowheads="1"/>
            </p:cNvSpPr>
            <p:nvPr/>
          </p:nvSpPr>
          <p:spPr bwMode="auto">
            <a:xfrm>
              <a:off x="4560" y="1823"/>
              <a:ext cx="162" cy="122"/>
            </a:xfrm>
            <a:prstGeom prst="rightArrow">
              <a:avLst>
                <a:gd name="adj1" fmla="val 50000"/>
                <a:gd name="adj2" fmla="val 3319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6" name="Oval 8"/>
            <p:cNvSpPr>
              <a:spLocks noChangeArrowheads="1"/>
            </p:cNvSpPr>
            <p:nvPr/>
          </p:nvSpPr>
          <p:spPr bwMode="auto">
            <a:xfrm>
              <a:off x="4857" y="2593"/>
              <a:ext cx="203" cy="20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7" name="Oval 9"/>
            <p:cNvSpPr>
              <a:spLocks noChangeArrowheads="1"/>
            </p:cNvSpPr>
            <p:nvPr/>
          </p:nvSpPr>
          <p:spPr bwMode="auto">
            <a:xfrm>
              <a:off x="4188" y="2593"/>
              <a:ext cx="202" cy="20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8" name="AutoShape 10"/>
            <p:cNvSpPr>
              <a:spLocks noChangeArrowheads="1"/>
            </p:cNvSpPr>
            <p:nvPr/>
          </p:nvSpPr>
          <p:spPr bwMode="auto">
            <a:xfrm>
              <a:off x="4560" y="2634"/>
              <a:ext cx="162" cy="121"/>
            </a:xfrm>
            <a:prstGeom prst="rightArrow">
              <a:avLst>
                <a:gd name="adj1" fmla="val 50000"/>
                <a:gd name="adj2" fmla="val 3347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69" name="Oval 11"/>
            <p:cNvSpPr>
              <a:spLocks noChangeArrowheads="1"/>
            </p:cNvSpPr>
            <p:nvPr/>
          </p:nvSpPr>
          <p:spPr bwMode="auto">
            <a:xfrm>
              <a:off x="4188" y="2877"/>
              <a:ext cx="202" cy="20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0" name="Oval 12"/>
            <p:cNvSpPr>
              <a:spLocks noChangeArrowheads="1"/>
            </p:cNvSpPr>
            <p:nvPr/>
          </p:nvSpPr>
          <p:spPr bwMode="auto">
            <a:xfrm>
              <a:off x="4188" y="2309"/>
              <a:ext cx="202" cy="20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1" name="AutoShape 13"/>
            <p:cNvSpPr>
              <a:spLocks/>
            </p:cNvSpPr>
            <p:nvPr/>
          </p:nvSpPr>
          <p:spPr bwMode="auto">
            <a:xfrm>
              <a:off x="4350" y="2269"/>
              <a:ext cx="162" cy="851"/>
            </a:xfrm>
            <a:prstGeom prst="rightBrace">
              <a:avLst>
                <a:gd name="adj1" fmla="val 4377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2" name="AutoShape 14"/>
            <p:cNvSpPr>
              <a:spLocks/>
            </p:cNvSpPr>
            <p:nvPr/>
          </p:nvSpPr>
          <p:spPr bwMode="auto">
            <a:xfrm flipH="1">
              <a:off x="4066" y="2269"/>
              <a:ext cx="162" cy="851"/>
            </a:xfrm>
            <a:prstGeom prst="rightBrace">
              <a:avLst>
                <a:gd name="adj1" fmla="val 4377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4341" name="Group 36"/>
          <p:cNvGrpSpPr>
            <a:grpSpLocks/>
          </p:cNvGrpSpPr>
          <p:nvPr/>
        </p:nvGrpSpPr>
        <p:grpSpPr bwMode="auto">
          <a:xfrm>
            <a:off x="9144000" y="5371980"/>
            <a:ext cx="2133600" cy="1040487"/>
            <a:chOff x="2640" y="3264"/>
            <a:chExt cx="1968" cy="959"/>
          </a:xfrm>
        </p:grpSpPr>
        <p:grpSp>
          <p:nvGrpSpPr>
            <p:cNvPr id="14343" name="Group 17"/>
            <p:cNvGrpSpPr>
              <a:grpSpLocks/>
            </p:cNvGrpSpPr>
            <p:nvPr/>
          </p:nvGrpSpPr>
          <p:grpSpPr bwMode="auto">
            <a:xfrm>
              <a:off x="2640" y="3264"/>
              <a:ext cx="1968" cy="959"/>
              <a:chOff x="3552" y="1056"/>
              <a:chExt cx="2016" cy="1056"/>
            </a:xfrm>
          </p:grpSpPr>
          <p:grpSp>
            <p:nvGrpSpPr>
              <p:cNvPr id="14350" name="Group 18"/>
              <p:cNvGrpSpPr>
                <a:grpSpLocks/>
              </p:cNvGrpSpPr>
              <p:nvPr/>
            </p:nvGrpSpPr>
            <p:grpSpPr bwMode="auto">
              <a:xfrm>
                <a:off x="4176" y="1056"/>
                <a:ext cx="768" cy="384"/>
                <a:chOff x="2448" y="2736"/>
                <a:chExt cx="768" cy="384"/>
              </a:xfrm>
            </p:grpSpPr>
            <p:sp>
              <p:nvSpPr>
                <p:cNvPr id="14360" name="Oval 19"/>
                <p:cNvSpPr>
                  <a:spLocks noChangeArrowheads="1"/>
                </p:cNvSpPr>
                <p:nvPr/>
              </p:nvSpPr>
              <p:spPr bwMode="auto">
                <a:xfrm>
                  <a:off x="2448" y="2736"/>
                  <a:ext cx="768" cy="384"/>
                </a:xfrm>
                <a:prstGeom prst="ellips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61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748" y="2740"/>
                  <a:ext cx="172" cy="3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 eaLnBrk="0" hangingPunct="0">
                    <a:buClr>
                      <a:srgbClr val="000000"/>
                    </a:buClr>
                    <a:buSzPct val="100000"/>
                    <a:tabLst>
                      <a:tab pos="0" algn="l"/>
                      <a:tab pos="914354" algn="l"/>
                      <a:tab pos="1828709" algn="l"/>
                      <a:tab pos="2743062" algn="l"/>
                      <a:tab pos="3657418" algn="l"/>
                      <a:tab pos="4571772" algn="l"/>
                      <a:tab pos="5486126" algn="l"/>
                      <a:tab pos="6400480" algn="l"/>
                      <a:tab pos="7314834" algn="l"/>
                      <a:tab pos="8229189" algn="l"/>
                      <a:tab pos="9143542" algn="l"/>
                      <a:tab pos="10057898" algn="l"/>
                    </a:tabLst>
                  </a:pPr>
                  <a:endParaRPr lang="en-GB" dirty="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14351" name="Group 21"/>
              <p:cNvGrpSpPr>
                <a:grpSpLocks/>
              </p:cNvGrpSpPr>
              <p:nvPr/>
            </p:nvGrpSpPr>
            <p:grpSpPr bwMode="auto">
              <a:xfrm>
                <a:off x="4800" y="1728"/>
                <a:ext cx="768" cy="384"/>
                <a:chOff x="3072" y="3408"/>
                <a:chExt cx="768" cy="384"/>
              </a:xfrm>
            </p:grpSpPr>
            <p:sp>
              <p:nvSpPr>
                <p:cNvPr id="14358" name="Oval 22"/>
                <p:cNvSpPr>
                  <a:spLocks noChangeArrowheads="1"/>
                </p:cNvSpPr>
                <p:nvPr/>
              </p:nvSpPr>
              <p:spPr bwMode="auto">
                <a:xfrm>
                  <a:off x="3072" y="3408"/>
                  <a:ext cx="768" cy="384"/>
                </a:xfrm>
                <a:prstGeom prst="ellips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59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3372" y="3414"/>
                  <a:ext cx="172" cy="3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 eaLnBrk="0" hangingPunct="0">
                    <a:buClr>
                      <a:srgbClr val="000000"/>
                    </a:buClr>
                    <a:buSzPct val="100000"/>
                    <a:tabLst>
                      <a:tab pos="0" algn="l"/>
                      <a:tab pos="914354" algn="l"/>
                      <a:tab pos="1828709" algn="l"/>
                      <a:tab pos="2743062" algn="l"/>
                      <a:tab pos="3657418" algn="l"/>
                      <a:tab pos="4571772" algn="l"/>
                      <a:tab pos="5486126" algn="l"/>
                      <a:tab pos="6400480" algn="l"/>
                      <a:tab pos="7314834" algn="l"/>
                      <a:tab pos="8229189" algn="l"/>
                      <a:tab pos="9143542" algn="l"/>
                      <a:tab pos="10057898" algn="l"/>
                    </a:tabLst>
                  </a:pPr>
                  <a:endParaRPr lang="en-GB" dirty="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14352" name="Group 24"/>
              <p:cNvGrpSpPr>
                <a:grpSpLocks/>
              </p:cNvGrpSpPr>
              <p:nvPr/>
            </p:nvGrpSpPr>
            <p:grpSpPr bwMode="auto">
              <a:xfrm>
                <a:off x="3552" y="1728"/>
                <a:ext cx="768" cy="384"/>
                <a:chOff x="1824" y="3408"/>
                <a:chExt cx="768" cy="384"/>
              </a:xfrm>
            </p:grpSpPr>
            <p:sp>
              <p:nvSpPr>
                <p:cNvPr id="14356" name="Oval 25"/>
                <p:cNvSpPr>
                  <a:spLocks noChangeArrowheads="1"/>
                </p:cNvSpPr>
                <p:nvPr/>
              </p:nvSpPr>
              <p:spPr bwMode="auto">
                <a:xfrm>
                  <a:off x="1824" y="3408"/>
                  <a:ext cx="768" cy="384"/>
                </a:xfrm>
                <a:prstGeom prst="ellipse">
                  <a:avLst/>
                </a:prstGeom>
                <a:noFill/>
                <a:ln w="936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357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124" y="3413"/>
                  <a:ext cx="172" cy="3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pPr algn="ctr" eaLnBrk="0" hangingPunct="0">
                    <a:buClr>
                      <a:srgbClr val="000000"/>
                    </a:buClr>
                    <a:buSzPct val="100000"/>
                    <a:tabLst>
                      <a:tab pos="0" algn="l"/>
                      <a:tab pos="914354" algn="l"/>
                      <a:tab pos="1828709" algn="l"/>
                      <a:tab pos="2743062" algn="l"/>
                      <a:tab pos="3657418" algn="l"/>
                      <a:tab pos="4571772" algn="l"/>
                      <a:tab pos="5486126" algn="l"/>
                      <a:tab pos="6400480" algn="l"/>
                      <a:tab pos="7314834" algn="l"/>
                      <a:tab pos="8229189" algn="l"/>
                      <a:tab pos="9143542" algn="l"/>
                      <a:tab pos="10057898" algn="l"/>
                    </a:tabLst>
                  </a:pPr>
                  <a:endParaRPr lang="en-GB" dirty="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4353" name="Line 27"/>
              <p:cNvSpPr>
                <a:spLocks noChangeShapeType="1"/>
              </p:cNvSpPr>
              <p:nvPr/>
            </p:nvSpPr>
            <p:spPr bwMode="auto">
              <a:xfrm flipH="1">
                <a:off x="3983" y="1440"/>
                <a:ext cx="578" cy="28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4" name="Line 28"/>
              <p:cNvSpPr>
                <a:spLocks noChangeShapeType="1"/>
              </p:cNvSpPr>
              <p:nvPr/>
            </p:nvSpPr>
            <p:spPr bwMode="auto">
              <a:xfrm>
                <a:off x="4560" y="1440"/>
                <a:ext cx="528" cy="28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55" name="Line 29"/>
              <p:cNvSpPr>
                <a:spLocks noChangeShapeType="1"/>
              </p:cNvSpPr>
              <p:nvPr/>
            </p:nvSpPr>
            <p:spPr bwMode="auto">
              <a:xfrm>
                <a:off x="4320" y="1920"/>
                <a:ext cx="480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44" name="Rectangle 30"/>
            <p:cNvSpPr>
              <a:spLocks noChangeArrowheads="1"/>
            </p:cNvSpPr>
            <p:nvPr/>
          </p:nvSpPr>
          <p:spPr bwMode="auto">
            <a:xfrm>
              <a:off x="2736" y="3984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5" name="Rectangle 31"/>
            <p:cNvSpPr>
              <a:spLocks noChangeArrowheads="1"/>
            </p:cNvSpPr>
            <p:nvPr/>
          </p:nvSpPr>
          <p:spPr bwMode="auto">
            <a:xfrm>
              <a:off x="3984" y="3984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6" name="Rectangle 32"/>
            <p:cNvSpPr>
              <a:spLocks noChangeArrowheads="1"/>
            </p:cNvSpPr>
            <p:nvPr/>
          </p:nvSpPr>
          <p:spPr bwMode="auto">
            <a:xfrm>
              <a:off x="3360" y="3360"/>
              <a:ext cx="144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7" name="Rectangle 33"/>
            <p:cNvSpPr>
              <a:spLocks noChangeArrowheads="1"/>
            </p:cNvSpPr>
            <p:nvPr/>
          </p:nvSpPr>
          <p:spPr bwMode="auto">
            <a:xfrm>
              <a:off x="3744" y="3360"/>
              <a:ext cx="144" cy="144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Rectangle 34"/>
            <p:cNvSpPr>
              <a:spLocks noChangeArrowheads="1"/>
            </p:cNvSpPr>
            <p:nvPr/>
          </p:nvSpPr>
          <p:spPr bwMode="auto">
            <a:xfrm>
              <a:off x="3120" y="3984"/>
              <a:ext cx="144" cy="144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9" name="Rectangle 35"/>
            <p:cNvSpPr>
              <a:spLocks noChangeArrowheads="1"/>
            </p:cNvSpPr>
            <p:nvPr/>
          </p:nvSpPr>
          <p:spPr bwMode="auto">
            <a:xfrm>
              <a:off x="4368" y="3984"/>
              <a:ext cx="144" cy="144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Strong K-Consistency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Strong k-consistency: also k-1, k-2, … 1 consistent</a:t>
            </a:r>
          </a:p>
          <a:p>
            <a:pPr lvl="4">
              <a:lnSpc>
                <a:spcPct val="90000"/>
              </a:lnSpc>
            </a:pPr>
            <a:endParaRPr lang="en-US" sz="12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Claim: strong n-consistency means we can solve without backtracking!</a:t>
            </a:r>
          </a:p>
          <a:p>
            <a:pPr lvl="4">
              <a:lnSpc>
                <a:spcPct val="90000"/>
              </a:lnSpc>
            </a:pPr>
            <a:endParaRPr lang="en-US" sz="12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Why?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Choose any assignment to any variable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Choose a new variable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By 2-consistency, there is a choice consistent with the first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Choose a new variable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By 3-consistency, there is a choice consistent with the first 2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…</a:t>
            </a:r>
          </a:p>
          <a:p>
            <a:pPr lvl="4">
              <a:lnSpc>
                <a:spcPct val="90000"/>
              </a:lnSpc>
            </a:pPr>
            <a:endParaRPr lang="en-US" sz="12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Lots of middle ground between arc consistency and n-consistency!  (e.g. k=3, called path consistency)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5634" y="1222436"/>
            <a:ext cx="6469334" cy="5458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Problem Structure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239000" cy="48768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tr-TR" sz="2400" dirty="0">
                <a:highlight>
                  <a:srgbClr val="FFFF00"/>
                </a:highlight>
              </a:rPr>
              <a:t>W</a:t>
            </a:r>
            <a:r>
              <a:rPr lang="en-US" sz="2400" dirty="0">
                <a:highlight>
                  <a:srgbClr val="FFFF00"/>
                </a:highlight>
              </a:rPr>
              <a:t>e examine ways in which the structure </a:t>
            </a:r>
            <a:r>
              <a:rPr lang="en-US" sz="2400" dirty="0"/>
              <a:t>of the problem, as represented by</a:t>
            </a:r>
            <a:r>
              <a:rPr lang="tr-TR" sz="2400" dirty="0"/>
              <a:t> </a:t>
            </a:r>
            <a:r>
              <a:rPr lang="en-US" sz="2400" dirty="0"/>
              <a:t>the constraint graph, can be used to </a:t>
            </a:r>
            <a:r>
              <a:rPr lang="en-US" sz="2400" dirty="0">
                <a:highlight>
                  <a:srgbClr val="FFFF00"/>
                </a:highlight>
              </a:rPr>
              <a:t>find solutions quickly</a:t>
            </a:r>
            <a:r>
              <a:rPr lang="en-US" sz="2400" dirty="0"/>
              <a:t>. Most of the approaches here also</a:t>
            </a:r>
            <a:r>
              <a:rPr lang="tr-TR" sz="2400" dirty="0"/>
              <a:t> </a:t>
            </a:r>
            <a:r>
              <a:rPr lang="en-US" sz="2400" dirty="0"/>
              <a:t>apply to other problems besides CSPs, such as probabilistic reasoning.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The only way we can possibly hope to deal with the vast real world is to </a:t>
            </a:r>
            <a:r>
              <a:rPr lang="en-US" sz="2400" dirty="0">
                <a:solidFill>
                  <a:srgbClr val="FF0000"/>
                </a:solidFill>
                <a:highlight>
                  <a:srgbClr val="FFFF00"/>
                </a:highlight>
              </a:rPr>
              <a:t>decompose</a:t>
            </a:r>
            <a:r>
              <a:rPr lang="en-US" sz="2400" dirty="0">
                <a:highlight>
                  <a:srgbClr val="FFFF00"/>
                </a:highlight>
              </a:rPr>
              <a:t> it into</a:t>
            </a:r>
            <a:r>
              <a:rPr lang="tr-TR" sz="2400" dirty="0">
                <a:highlight>
                  <a:srgbClr val="FFFF00"/>
                </a:highlight>
              </a:rPr>
              <a:t> </a:t>
            </a:r>
            <a:r>
              <a:rPr lang="en-US" sz="2400" dirty="0">
                <a:solidFill>
                  <a:srgbClr val="FF0000"/>
                </a:solidFill>
                <a:highlight>
                  <a:srgbClr val="FFFF00"/>
                </a:highlight>
              </a:rPr>
              <a:t>subproblems</a:t>
            </a:r>
            <a:r>
              <a:rPr lang="en-US" sz="2400" dirty="0"/>
              <a:t>. Looking again at the constraint graph for Australia (Figure 5.1(b), repeated as</a:t>
            </a:r>
            <a:r>
              <a:rPr lang="tr-TR" sz="2400" dirty="0"/>
              <a:t> </a:t>
            </a:r>
            <a:r>
              <a:rPr lang="en-US" sz="2400" dirty="0"/>
              <a:t>Figure 5.12(a)),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one fact stands out: Tasmania is not connected to the mainland. Intuitively,</a:t>
            </a:r>
            <a:r>
              <a:rPr lang="tr-TR" sz="2400" dirty="0"/>
              <a:t> </a:t>
            </a:r>
            <a:r>
              <a:rPr lang="en-US" sz="2400" dirty="0"/>
              <a:t>it is obvious that coloring </a:t>
            </a:r>
            <a:r>
              <a:rPr lang="en-US" sz="2400" dirty="0">
                <a:highlight>
                  <a:srgbClr val="FFFF00"/>
                </a:highlight>
              </a:rPr>
              <a:t>Tasmania</a:t>
            </a:r>
            <a:r>
              <a:rPr lang="en-US" sz="2400" dirty="0"/>
              <a:t> and coloring the </a:t>
            </a:r>
            <a:r>
              <a:rPr lang="en-US" sz="2400" dirty="0">
                <a:highlight>
                  <a:srgbClr val="FFFF00"/>
                </a:highlight>
              </a:rPr>
              <a:t>mainland</a:t>
            </a:r>
            <a:r>
              <a:rPr lang="en-US" sz="2400" dirty="0"/>
              <a:t> are </a:t>
            </a:r>
            <a:r>
              <a:rPr lang="en-US" sz="2400" dirty="0">
                <a:highlight>
                  <a:srgbClr val="FFFF00"/>
                </a:highlight>
              </a:rPr>
              <a:t>independent subproblems</a:t>
            </a:r>
            <a:endParaRPr lang="tr-TR" sz="2400" dirty="0">
              <a:highlight>
                <a:srgbClr val="FFFF00"/>
              </a:highlight>
            </a:endParaRP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Independent </a:t>
            </a:r>
            <a:r>
              <a:rPr lang="en-US" sz="2400" dirty="0" err="1"/>
              <a:t>subproblems</a:t>
            </a:r>
            <a:r>
              <a:rPr lang="en-US" sz="2400" dirty="0"/>
              <a:t> are identifiable as connected components of constraint graph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Suppose a graph of n variables can be broken into </a:t>
            </a:r>
            <a:r>
              <a:rPr lang="en-US" sz="2400" dirty="0" err="1"/>
              <a:t>subproblems</a:t>
            </a:r>
            <a:r>
              <a:rPr lang="en-US" sz="2400" dirty="0"/>
              <a:t> of only c variables: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Worst-case solution cost is O((n/c)(d</a:t>
            </a:r>
            <a:r>
              <a:rPr lang="en-US" sz="2000" baseline="30000" dirty="0"/>
              <a:t>c</a:t>
            </a:r>
            <a:r>
              <a:rPr lang="en-US" sz="2000" dirty="0"/>
              <a:t>)), linear in 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E.g., n = 80, d = 2, c =20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2</a:t>
            </a:r>
            <a:r>
              <a:rPr lang="en-US" sz="2000" baseline="30000" dirty="0"/>
              <a:t>80</a:t>
            </a:r>
            <a:r>
              <a:rPr lang="en-US" sz="2000" dirty="0"/>
              <a:t> = 4 billion years at 10 million nodes/sec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(4)(2</a:t>
            </a:r>
            <a:r>
              <a:rPr lang="en-US" sz="2000" baseline="30000" dirty="0"/>
              <a:t>20</a:t>
            </a:r>
            <a:r>
              <a:rPr lang="en-US" sz="2000" dirty="0"/>
              <a:t>) = 0.4 seconds at 10 million nodes/sec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1" y="1476377"/>
            <a:ext cx="3614739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CSPs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2"/>
            <a:ext cx="11328400" cy="472916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Theorem: if the constraint </a:t>
            </a:r>
            <a:r>
              <a:rPr lang="en-US" sz="2400" dirty="0">
                <a:highlight>
                  <a:srgbClr val="FFFF00"/>
                </a:highlight>
              </a:rPr>
              <a:t>graph</a:t>
            </a:r>
            <a:r>
              <a:rPr lang="en-US" sz="2400" dirty="0"/>
              <a:t> has </a:t>
            </a:r>
            <a:r>
              <a:rPr lang="en-US" sz="2400" dirty="0">
                <a:highlight>
                  <a:srgbClr val="FFFF00"/>
                </a:highlight>
              </a:rPr>
              <a:t>no loops</a:t>
            </a:r>
            <a:r>
              <a:rPr lang="en-US" sz="2400" dirty="0"/>
              <a:t>, the CSP can be </a:t>
            </a:r>
            <a:r>
              <a:rPr lang="en-US" sz="2400" dirty="0">
                <a:highlight>
                  <a:srgbClr val="FFFF00"/>
                </a:highlight>
              </a:rPr>
              <a:t>solved in O(n d</a:t>
            </a:r>
            <a:r>
              <a:rPr lang="en-US" sz="2400" baseline="30000" dirty="0">
                <a:highlight>
                  <a:srgbClr val="FFFF00"/>
                </a:highlight>
              </a:rPr>
              <a:t>2</a:t>
            </a:r>
            <a:r>
              <a:rPr lang="en-US" sz="2400" dirty="0">
                <a:highlight>
                  <a:srgbClr val="FFFF00"/>
                </a:highlight>
              </a:rPr>
              <a:t>) </a:t>
            </a:r>
            <a:r>
              <a:rPr lang="en-US" sz="2400" dirty="0"/>
              <a:t>time where n is the number of tree nodes and d is the size of the largest domain.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Compare to general CSPs, where worst-case time is O(</a:t>
            </a:r>
            <a:r>
              <a:rPr lang="en-US" sz="2000" dirty="0" err="1"/>
              <a:t>d</a:t>
            </a:r>
            <a:r>
              <a:rPr lang="en-US" sz="2000" baseline="30000" dirty="0" err="1"/>
              <a:t>n</a:t>
            </a:r>
            <a:r>
              <a:rPr lang="en-US" sz="2000" dirty="0"/>
              <a:t>)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This property also applies to probabilistic reasoning (later): an example of the relation between syntactic restrictions and the complexity of reasoning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371600"/>
            <a:ext cx="4419600" cy="254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3390" y="2897165"/>
            <a:ext cx="2849180" cy="3209971"/>
          </a:xfrm>
          <a:prstGeom prst="rect">
            <a:avLst/>
          </a:prstGeom>
          <a:noFill/>
        </p:spPr>
      </p:pic>
      <p:sp>
        <p:nvSpPr>
          <p:cNvPr id="35" name="Rectangle 34"/>
          <p:cNvSpPr/>
          <p:nvPr/>
        </p:nvSpPr>
        <p:spPr>
          <a:xfrm>
            <a:off x="4191000" y="2286000"/>
            <a:ext cx="3505200" cy="426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CSPs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09728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Algorithm for tree-structured CSPs: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To solve a tree-structured CSP, first </a:t>
            </a:r>
            <a:r>
              <a:rPr lang="en-US" sz="2400" dirty="0">
                <a:solidFill>
                  <a:srgbClr val="FF0000"/>
                </a:solidFill>
              </a:rPr>
              <a:t>pick any variable to be the root </a:t>
            </a:r>
            <a:r>
              <a:rPr lang="en-US" sz="2400" dirty="0"/>
              <a:t>of the tree, and </a:t>
            </a:r>
            <a:r>
              <a:rPr lang="en-US" sz="2400" dirty="0">
                <a:solidFill>
                  <a:srgbClr val="FF0000"/>
                </a:solidFill>
              </a:rPr>
              <a:t>choose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an ordering </a:t>
            </a:r>
            <a:r>
              <a:rPr lang="en-US" sz="2400" dirty="0"/>
              <a:t>of the variables such that </a:t>
            </a:r>
            <a:r>
              <a:rPr lang="en-US" sz="2400" dirty="0">
                <a:solidFill>
                  <a:srgbClr val="FF0000"/>
                </a:solidFill>
              </a:rPr>
              <a:t>each variable appears after its parent</a:t>
            </a:r>
            <a:r>
              <a:rPr lang="en-US" sz="2400" dirty="0"/>
              <a:t> in the tree. Such</a:t>
            </a:r>
            <a:r>
              <a:rPr lang="tr-TR" sz="2400" dirty="0"/>
              <a:t> </a:t>
            </a:r>
            <a:r>
              <a:rPr lang="en-US" sz="2400" dirty="0"/>
              <a:t>an ordering s called a topological sort.</a:t>
            </a: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tr-TR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Remove backward: For </a:t>
            </a:r>
            <a:r>
              <a:rPr lang="en-US" sz="2400" dirty="0" err="1"/>
              <a:t>i</a:t>
            </a:r>
            <a:r>
              <a:rPr lang="en-US" sz="2400" dirty="0"/>
              <a:t> = n : 2, apply </a:t>
            </a:r>
            <a:r>
              <a:rPr lang="en-US" sz="2400" dirty="0" err="1"/>
              <a:t>RemoveInconsistent</a:t>
            </a:r>
            <a:r>
              <a:rPr lang="en-US" sz="2400" dirty="0"/>
              <a:t>(Parent(X</a:t>
            </a:r>
            <a:r>
              <a:rPr lang="en-US" sz="2400" baseline="-25000" dirty="0"/>
              <a:t>i</a:t>
            </a:r>
            <a:r>
              <a:rPr lang="en-US" sz="2400" dirty="0"/>
              <a:t>),X</a:t>
            </a:r>
            <a:r>
              <a:rPr lang="en-US" sz="2400" baseline="-25000" dirty="0"/>
              <a:t>i</a:t>
            </a:r>
            <a:r>
              <a:rPr lang="en-US" sz="2400" dirty="0"/>
              <a:t>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Assign forward: For </a:t>
            </a:r>
            <a:r>
              <a:rPr lang="en-US" sz="2400" dirty="0" err="1"/>
              <a:t>i</a:t>
            </a:r>
            <a:r>
              <a:rPr lang="en-US" sz="2400" dirty="0"/>
              <a:t> = 1 : n, assign X</a:t>
            </a:r>
            <a:r>
              <a:rPr lang="en-US" sz="2400" baseline="-25000" dirty="0"/>
              <a:t>i</a:t>
            </a:r>
            <a:r>
              <a:rPr lang="en-US" sz="2400" dirty="0"/>
              <a:t> consistently with Parent(X</a:t>
            </a:r>
            <a:r>
              <a:rPr lang="en-US" sz="2400" baseline="-25000" dirty="0"/>
              <a:t>i</a:t>
            </a:r>
            <a:r>
              <a:rPr lang="en-US" sz="2400" dirty="0"/>
              <a:t>)</a:t>
            </a:r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Runtime: O(n d</a:t>
            </a:r>
            <a:r>
              <a:rPr lang="en-US" sz="2800" baseline="30000" dirty="0"/>
              <a:t>2</a:t>
            </a:r>
            <a:r>
              <a:rPr lang="en-US" sz="2800" dirty="0"/>
              <a:t>)  (why?)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5013" y="2708275"/>
            <a:ext cx="5386388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1" y="2971801"/>
            <a:ext cx="254476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6119811" y="38862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5" name="Rectangle 10"/>
          <p:cNvSpPr>
            <a:spLocks noChangeArrowheads="1"/>
          </p:cNvSpPr>
          <p:nvPr/>
        </p:nvSpPr>
        <p:spPr bwMode="auto">
          <a:xfrm>
            <a:off x="7034211" y="4191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6" name="Rectangle 11"/>
          <p:cNvSpPr>
            <a:spLocks noChangeArrowheads="1"/>
          </p:cNvSpPr>
          <p:nvPr/>
        </p:nvSpPr>
        <p:spPr bwMode="auto">
          <a:xfrm>
            <a:off x="7034211" y="4495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7" name="Rectangle 13"/>
          <p:cNvSpPr>
            <a:spLocks noChangeArrowheads="1"/>
          </p:cNvSpPr>
          <p:nvPr/>
        </p:nvSpPr>
        <p:spPr bwMode="auto">
          <a:xfrm>
            <a:off x="7948611" y="4191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8" name="Rectangle 15"/>
          <p:cNvSpPr>
            <a:spLocks noChangeArrowheads="1"/>
          </p:cNvSpPr>
          <p:nvPr/>
        </p:nvSpPr>
        <p:spPr bwMode="auto">
          <a:xfrm>
            <a:off x="8863011" y="38862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9" name="Rectangle 16"/>
          <p:cNvSpPr>
            <a:spLocks noChangeArrowheads="1"/>
          </p:cNvSpPr>
          <p:nvPr/>
        </p:nvSpPr>
        <p:spPr bwMode="auto">
          <a:xfrm>
            <a:off x="8863011" y="4191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0" name="Rectangle 17"/>
          <p:cNvSpPr>
            <a:spLocks noChangeArrowheads="1"/>
          </p:cNvSpPr>
          <p:nvPr/>
        </p:nvSpPr>
        <p:spPr bwMode="auto">
          <a:xfrm>
            <a:off x="8863011" y="4495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1" name="Rectangle 19"/>
          <p:cNvSpPr>
            <a:spLocks noChangeArrowheads="1"/>
          </p:cNvSpPr>
          <p:nvPr/>
        </p:nvSpPr>
        <p:spPr bwMode="auto">
          <a:xfrm>
            <a:off x="9777411" y="4191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2" name="Rectangle 20"/>
          <p:cNvSpPr>
            <a:spLocks noChangeArrowheads="1"/>
          </p:cNvSpPr>
          <p:nvPr/>
        </p:nvSpPr>
        <p:spPr bwMode="auto">
          <a:xfrm>
            <a:off x="9777411" y="4495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3" name="Rectangle 23"/>
          <p:cNvSpPr>
            <a:spLocks noChangeArrowheads="1"/>
          </p:cNvSpPr>
          <p:nvPr/>
        </p:nvSpPr>
        <p:spPr bwMode="auto">
          <a:xfrm>
            <a:off x="10691811" y="4495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4" name="Rectangle 24"/>
          <p:cNvSpPr>
            <a:spLocks noChangeArrowheads="1"/>
          </p:cNvSpPr>
          <p:nvPr/>
        </p:nvSpPr>
        <p:spPr bwMode="auto">
          <a:xfrm>
            <a:off x="6119811" y="4495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1173163" y="3521075"/>
            <a:ext cx="2209800" cy="1004888"/>
            <a:chOff x="6553200" y="1981200"/>
            <a:chExt cx="2209800" cy="1004637"/>
          </a:xfrm>
        </p:grpSpPr>
        <p:sp>
          <p:nvSpPr>
            <p:cNvPr id="18451" name="Rectangle 6"/>
            <p:cNvSpPr>
              <a:spLocks noChangeArrowheads="1"/>
            </p:cNvSpPr>
            <p:nvPr/>
          </p:nvSpPr>
          <p:spPr bwMode="auto">
            <a:xfrm>
              <a:off x="6553200" y="1981200"/>
              <a:ext cx="90237" cy="9023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2" name="Rectangle 24"/>
            <p:cNvSpPr>
              <a:spLocks noChangeArrowheads="1"/>
            </p:cNvSpPr>
            <p:nvPr/>
          </p:nvSpPr>
          <p:spPr bwMode="auto">
            <a:xfrm>
              <a:off x="6643437" y="1981200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3" name="Rectangle 10"/>
            <p:cNvSpPr>
              <a:spLocks noChangeArrowheads="1"/>
            </p:cNvSpPr>
            <p:nvPr/>
          </p:nvSpPr>
          <p:spPr bwMode="auto">
            <a:xfrm>
              <a:off x="8672763" y="1981200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4" name="Rectangle 11"/>
            <p:cNvSpPr>
              <a:spLocks noChangeArrowheads="1"/>
            </p:cNvSpPr>
            <p:nvPr/>
          </p:nvSpPr>
          <p:spPr bwMode="auto">
            <a:xfrm>
              <a:off x="8582526" y="1981200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5" name="Rectangle 13"/>
            <p:cNvSpPr>
              <a:spLocks noChangeArrowheads="1"/>
            </p:cNvSpPr>
            <p:nvPr/>
          </p:nvSpPr>
          <p:spPr bwMode="auto">
            <a:xfrm>
              <a:off x="6553200" y="2895600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6" name="Rectangle 15"/>
            <p:cNvSpPr>
              <a:spLocks noChangeArrowheads="1"/>
            </p:cNvSpPr>
            <p:nvPr/>
          </p:nvSpPr>
          <p:spPr bwMode="auto">
            <a:xfrm>
              <a:off x="7882690" y="2424363"/>
              <a:ext cx="90237" cy="9023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7" name="Rectangle 16"/>
            <p:cNvSpPr>
              <a:spLocks noChangeArrowheads="1"/>
            </p:cNvSpPr>
            <p:nvPr/>
          </p:nvSpPr>
          <p:spPr bwMode="auto">
            <a:xfrm>
              <a:off x="7972927" y="2424363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8" name="Rectangle 17"/>
            <p:cNvSpPr>
              <a:spLocks noChangeArrowheads="1"/>
            </p:cNvSpPr>
            <p:nvPr/>
          </p:nvSpPr>
          <p:spPr bwMode="auto">
            <a:xfrm>
              <a:off x="8063163" y="2424363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9" name="Rectangle 19"/>
            <p:cNvSpPr>
              <a:spLocks noChangeArrowheads="1"/>
            </p:cNvSpPr>
            <p:nvPr/>
          </p:nvSpPr>
          <p:spPr bwMode="auto">
            <a:xfrm>
              <a:off x="7148763" y="2424363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0" name="Rectangle 20"/>
            <p:cNvSpPr>
              <a:spLocks noChangeArrowheads="1"/>
            </p:cNvSpPr>
            <p:nvPr/>
          </p:nvSpPr>
          <p:spPr bwMode="auto">
            <a:xfrm>
              <a:off x="7239000" y="2424363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1" name="Rectangle 23"/>
            <p:cNvSpPr>
              <a:spLocks noChangeArrowheads="1"/>
            </p:cNvSpPr>
            <p:nvPr/>
          </p:nvSpPr>
          <p:spPr bwMode="auto">
            <a:xfrm>
              <a:off x="8610600" y="2895600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5000" y="5720243"/>
            <a:ext cx="2431110" cy="1016056"/>
          </a:xfrm>
          <a:prstGeom prst="rect">
            <a:avLst/>
          </a:prstGeom>
          <a:noFill/>
        </p:spPr>
      </p:pic>
      <p:sp>
        <p:nvSpPr>
          <p:cNvPr id="31" name="Right Arrow 30"/>
          <p:cNvSpPr/>
          <p:nvPr/>
        </p:nvSpPr>
        <p:spPr>
          <a:xfrm>
            <a:off x="4191000" y="3276600"/>
            <a:ext cx="990600" cy="1066800"/>
          </a:xfrm>
          <a:prstGeom prst="rightArrow">
            <a:avLst/>
          </a:prstGeom>
          <a:solidFill>
            <a:srgbClr val="6699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2534" grpId="0" animBg="1"/>
      <p:bldP spid="22535" grpId="0" animBg="1"/>
      <p:bldP spid="22536" grpId="0" animBg="1"/>
      <p:bldP spid="22537" grpId="0" animBg="1"/>
      <p:bldP spid="22538" grpId="0" animBg="1"/>
      <p:bldP spid="22539" grpId="0" animBg="1"/>
      <p:bldP spid="22540" grpId="0" animBg="1"/>
      <p:bldP spid="22541" grpId="0" animBg="1"/>
      <p:bldP spid="22542" grpId="0" animBg="1"/>
      <p:bldP spid="22543" grpId="0" animBg="1"/>
      <p:bldP spid="22544" grpId="0" animBg="1"/>
      <p:bldP spid="31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CSPs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11353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</a:rPr>
              <a:t>Claim 1</a:t>
            </a:r>
            <a:r>
              <a:rPr lang="en-US" sz="2400" dirty="0"/>
              <a:t>: After backward pass, all root-to-leaf arcs are consistent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Proof: Each X</a:t>
            </a:r>
            <a:r>
              <a:rPr lang="en-US" sz="2400" dirty="0">
                <a:sym typeface="Symbol"/>
              </a:rPr>
              <a:t></a:t>
            </a:r>
            <a:r>
              <a:rPr lang="en-US" sz="2400" dirty="0"/>
              <a:t>Y was made consistent at one point and Y’s domain could not have been reduced thereafter (because Y’s children were processed before Y)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</a:rPr>
              <a:t>Claim 2</a:t>
            </a:r>
            <a:r>
              <a:rPr lang="en-US" sz="2400" dirty="0"/>
              <a:t>: If root-to-leaf arcs are consistent, forward assignment will not backtrack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Proof: Induction on position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Why doesn’t this algorithm work with cycles in the constraint graph?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Note: we’ll see this basic idea again with </a:t>
            </a:r>
            <a:r>
              <a:rPr lang="en-US" sz="2400" dirty="0" err="1"/>
              <a:t>Bayes</a:t>
            </a:r>
            <a:r>
              <a:rPr lang="en-US" sz="2400" dirty="0"/>
              <a:t>’ nets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1" y="2743200"/>
            <a:ext cx="5758935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89ACC-5D00-92D3-E159-5B82B7F29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The TREE-CSP-SOLVER algorithm for solving tree-structured CSPs.</a:t>
            </a:r>
            <a:endParaRPr lang="tr-TR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C4BD17-8EE2-F59D-9541-5605E4113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95400"/>
            <a:ext cx="11201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532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Structure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5279" y="1457290"/>
            <a:ext cx="9943655" cy="48959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Nearly Tree-Structured CSPs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419600"/>
            <a:ext cx="7514067" cy="23622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>
                <a:solidFill>
                  <a:srgbClr val="FF0000"/>
                </a:solidFill>
              </a:rPr>
              <a:t>Conditioning</a:t>
            </a:r>
            <a:r>
              <a:rPr lang="en-US" sz="2800" dirty="0"/>
              <a:t>: instantiate a variable, prune its neighbors' domains</a:t>
            </a:r>
          </a:p>
          <a:p>
            <a:pPr lvl="4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800" dirty="0" err="1">
                <a:solidFill>
                  <a:srgbClr val="FF0000"/>
                </a:solidFill>
              </a:rPr>
              <a:t>Cutset</a:t>
            </a:r>
            <a:r>
              <a:rPr lang="en-US" sz="2800" dirty="0">
                <a:solidFill>
                  <a:srgbClr val="FF0000"/>
                </a:solidFill>
              </a:rPr>
              <a:t> conditioning</a:t>
            </a:r>
            <a:r>
              <a:rPr lang="en-US" sz="2800" dirty="0"/>
              <a:t>: instantiate (in all ways) a set of variables such that the remaining constraint graph is a tree</a:t>
            </a:r>
            <a:r>
              <a:rPr lang="tr-TR" sz="2800" dirty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tr-TR" sz="2800" dirty="0"/>
              <a:t>W</a:t>
            </a:r>
            <a:r>
              <a:rPr lang="en-US" sz="2800" dirty="0"/>
              <a:t>e can solve the remaining tree with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TREE-CSP-SOLVER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Without South Australia, the graph would become a tree</a:t>
            </a:r>
          </a:p>
          <a:p>
            <a:pPr lvl="4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800" dirty="0" err="1"/>
              <a:t>Cutset</a:t>
            </a:r>
            <a:r>
              <a:rPr lang="en-US" sz="2800" dirty="0"/>
              <a:t> size c gives runtime O( (d</a:t>
            </a:r>
            <a:r>
              <a:rPr lang="en-US" sz="2800" baseline="30000" dirty="0"/>
              <a:t>c</a:t>
            </a:r>
            <a:r>
              <a:rPr lang="en-US" sz="2800" dirty="0"/>
              <a:t>) (n-c) d</a:t>
            </a:r>
            <a:r>
              <a:rPr lang="en-US" sz="2800" baseline="30000" dirty="0"/>
              <a:t>2 </a:t>
            </a:r>
            <a:r>
              <a:rPr lang="en-US" sz="2800" dirty="0"/>
              <a:t>), very fast for small c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84" y="1296196"/>
            <a:ext cx="7034213" cy="278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E72BE3-27E4-251C-69B9-5C826A8FB0C3}"/>
              </a:ext>
            </a:extLst>
          </p:cNvPr>
          <p:cNvSpPr txBox="1"/>
          <p:nvPr/>
        </p:nvSpPr>
        <p:spPr>
          <a:xfrm>
            <a:off x="8153400" y="1371600"/>
            <a:ext cx="3886200" cy="4194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sz="1600" b="1" i="0" dirty="0">
                <a:effectLst/>
                <a:latin typeface="Segoe UI" panose="020B0502040204020203" pitchFamily="34" charset="0"/>
              </a:rPr>
              <a:t>Conditioning</a:t>
            </a:r>
            <a:r>
              <a:rPr lang="en-US" sz="1600" b="0" i="0" dirty="0">
                <a:effectLst/>
                <a:latin typeface="Segoe UI" panose="020B0502040204020203" pitchFamily="34" charset="0"/>
              </a:rPr>
              <a:t> means: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Assign a value to a variable, then propagate the consequences by removing incompatible values from neighboring variables.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Example: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SA = Red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Then all neighbors of SA cannot be Blue: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WA ≠ </a:t>
            </a:r>
            <a:r>
              <a:rPr lang="en-US" sz="1600" dirty="0">
                <a:latin typeface="Segoe UI" panose="020B0502040204020203" pitchFamily="34" charset="0"/>
              </a:rPr>
              <a:t>Red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NT ≠ </a:t>
            </a:r>
            <a:r>
              <a:rPr lang="en-US" sz="1600" dirty="0">
                <a:latin typeface="Segoe UI" panose="020B0502040204020203" pitchFamily="34" charset="0"/>
              </a:rPr>
              <a:t>Red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Q ≠ </a:t>
            </a:r>
            <a:r>
              <a:rPr lang="en-US" sz="1600" dirty="0">
                <a:latin typeface="Segoe UI" panose="020B0502040204020203" pitchFamily="34" charset="0"/>
              </a:rPr>
              <a:t>Red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NSW ≠ </a:t>
            </a:r>
            <a:r>
              <a:rPr lang="en-US" sz="1600" dirty="0">
                <a:latin typeface="Segoe UI" panose="020B0502040204020203" pitchFamily="34" charset="0"/>
              </a:rPr>
              <a:t>Red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V ≠ </a:t>
            </a:r>
            <a:r>
              <a:rPr lang="en-US" sz="1600" dirty="0">
                <a:latin typeface="Segoe UI" panose="020B0502040204020203" pitchFamily="34" charset="0"/>
              </a:rPr>
              <a:t>Red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Their domains are pruned accordingly.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Cutset</a:t>
            </a:r>
            <a:r>
              <a:rPr lang="en-US" dirty="0"/>
              <a:t> Conditioning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787661" y="1538198"/>
            <a:ext cx="1746739" cy="1128804"/>
            <a:chOff x="2677783" y="3378723"/>
            <a:chExt cx="3189617" cy="2061243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 l="153" t="932" r="54502" b="25000"/>
            <a:stretch>
              <a:fillRect/>
            </a:stretch>
          </p:blipFill>
          <p:spPr bwMode="auto">
            <a:xfrm>
              <a:off x="2677783" y="3378723"/>
              <a:ext cx="3189617" cy="2061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Oval 7"/>
            <p:cNvSpPr/>
            <p:nvPr/>
          </p:nvSpPr>
          <p:spPr>
            <a:xfrm>
              <a:off x="3927232" y="4387360"/>
              <a:ext cx="457200" cy="4572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61437" y="4378700"/>
              <a:ext cx="1007111" cy="477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Calibri" pitchFamily="34" charset="0"/>
                </a:rPr>
                <a:t>SA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970753" y="2983701"/>
            <a:ext cx="1744249" cy="1131100"/>
            <a:chOff x="2682328" y="3374530"/>
            <a:chExt cx="3185072" cy="2065436"/>
          </a:xfrm>
        </p:grpSpPr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 l="218" t="781" r="54502" b="25000"/>
            <a:stretch>
              <a:fillRect/>
            </a:stretch>
          </p:blipFill>
          <p:spPr bwMode="auto">
            <a:xfrm>
              <a:off x="2682328" y="3374530"/>
              <a:ext cx="3185072" cy="2065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Oval 12"/>
            <p:cNvSpPr/>
            <p:nvPr/>
          </p:nvSpPr>
          <p:spPr>
            <a:xfrm>
              <a:off x="3927232" y="4387360"/>
              <a:ext cx="457200" cy="457200"/>
            </a:xfrm>
            <a:prstGeom prst="ellipse">
              <a:avLst/>
            </a:prstGeom>
            <a:solidFill>
              <a:srgbClr val="6699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61437" y="4378700"/>
              <a:ext cx="1007111" cy="477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Calibri" pitchFamily="34" charset="0"/>
                </a:rPr>
                <a:t>SA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791613" y="2981196"/>
            <a:ext cx="1742745" cy="1133605"/>
            <a:chOff x="2685074" y="3369956"/>
            <a:chExt cx="3182326" cy="2070010"/>
          </a:xfrm>
        </p:grpSpPr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2" cstate="print"/>
            <a:srcRect l="257" t="616" r="54502" b="25000"/>
            <a:stretch>
              <a:fillRect/>
            </a:stretch>
          </p:blipFill>
          <p:spPr bwMode="auto">
            <a:xfrm>
              <a:off x="2685074" y="3369956"/>
              <a:ext cx="3182326" cy="2070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Oval 16"/>
            <p:cNvSpPr/>
            <p:nvPr/>
          </p:nvSpPr>
          <p:spPr>
            <a:xfrm>
              <a:off x="3927232" y="4387360"/>
              <a:ext cx="457200" cy="4572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661437" y="4378700"/>
              <a:ext cx="1007112" cy="477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Calibri" pitchFamily="34" charset="0"/>
                </a:rPr>
                <a:t>SA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612474" y="2983701"/>
            <a:ext cx="1741327" cy="1131100"/>
            <a:chOff x="2687663" y="3374530"/>
            <a:chExt cx="3179737" cy="2065436"/>
          </a:xfrm>
        </p:grpSpPr>
        <p:pic>
          <p:nvPicPr>
            <p:cNvPr id="20" name="Picture 19"/>
            <p:cNvPicPr>
              <a:picLocks noChangeAspect="1" noChangeArrowheads="1"/>
            </p:cNvPicPr>
            <p:nvPr/>
          </p:nvPicPr>
          <p:blipFill>
            <a:blip r:embed="rId2" cstate="print"/>
            <a:srcRect l="294" t="781" r="54502" b="25000"/>
            <a:stretch>
              <a:fillRect/>
            </a:stretch>
          </p:blipFill>
          <p:spPr bwMode="auto">
            <a:xfrm>
              <a:off x="2687663" y="3374530"/>
              <a:ext cx="3179737" cy="2065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Oval 20"/>
            <p:cNvSpPr/>
            <p:nvPr/>
          </p:nvSpPr>
          <p:spPr>
            <a:xfrm>
              <a:off x="3927232" y="4387360"/>
              <a:ext cx="457200" cy="457200"/>
            </a:xfrm>
            <a:prstGeom prst="ellipse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61438" y="4378700"/>
              <a:ext cx="1007110" cy="477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Calibri" pitchFamily="34" charset="0"/>
                </a:rPr>
                <a:t>SA</a:t>
              </a:r>
            </a:p>
          </p:txBody>
        </p:sp>
      </p:grpSp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2" cstate="print"/>
          <a:srcRect l="55169" t="1345" b="24863"/>
          <a:stretch>
            <a:fillRect/>
          </a:stretch>
        </p:blipFill>
        <p:spPr bwMode="auto">
          <a:xfrm>
            <a:off x="3918141" y="4744860"/>
            <a:ext cx="1720616" cy="112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2" cstate="print"/>
          <a:srcRect l="55245" t="686" b="24863"/>
          <a:stretch>
            <a:fillRect/>
          </a:stretch>
        </p:blipFill>
        <p:spPr bwMode="auto">
          <a:xfrm>
            <a:off x="6816664" y="4734837"/>
            <a:ext cx="1717693" cy="113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2" cstate="print"/>
          <a:srcRect l="55123" t="1016" b="24863"/>
          <a:stretch>
            <a:fillRect/>
          </a:stretch>
        </p:blipFill>
        <p:spPr bwMode="auto">
          <a:xfrm>
            <a:off x="9612473" y="4739850"/>
            <a:ext cx="1722379" cy="1127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Straight Arrow Connector 28"/>
          <p:cNvCxnSpPr/>
          <p:nvPr/>
        </p:nvCxnSpPr>
        <p:spPr>
          <a:xfrm flipH="1">
            <a:off x="5410157" y="2438400"/>
            <a:ext cx="1371600" cy="4572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8686757" y="2362201"/>
            <a:ext cx="1371600" cy="505327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619957" y="2438400"/>
            <a:ext cx="0" cy="4572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762000" y="2743200"/>
            <a:ext cx="24384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Instantiate the </a:t>
            </a:r>
            <a:r>
              <a:rPr lang="en-US" dirty="0" err="1">
                <a:solidFill>
                  <a:schemeClr val="tx1"/>
                </a:solidFill>
                <a:latin typeface="Calibri" pitchFamily="34" charset="0"/>
              </a:rPr>
              <a:t>cutset</a:t>
            </a:r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 (all possible ways)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3886200"/>
            <a:ext cx="24384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Compute residual CSP for each assignment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62000" y="5029200"/>
            <a:ext cx="24384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Solve the residual CSPs (tree structured)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62000" y="1600200"/>
            <a:ext cx="24384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itchFamily="34" charset="0"/>
              </a:rPr>
              <a:t>Choose a </a:t>
            </a:r>
            <a:r>
              <a:rPr lang="en-US" dirty="0" err="1">
                <a:solidFill>
                  <a:schemeClr val="tx1"/>
                </a:solidFill>
                <a:latin typeface="Calibri" pitchFamily="34" charset="0"/>
              </a:rPr>
              <a:t>cutset</a:t>
            </a:r>
            <a:endParaRPr lang="en-US" dirty="0">
              <a:solidFill>
                <a:schemeClr val="tx1"/>
              </a:solidFill>
              <a:latin typeface="Calibri" pitchFamily="34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4800600" y="4038600"/>
            <a:ext cx="0" cy="4572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7620000" y="4038600"/>
            <a:ext cx="0" cy="4572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10439400" y="4038600"/>
            <a:ext cx="0" cy="45720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9FC61BD-F2DE-4A8E-AE7A-62C6745C28F0}"/>
                  </a:ext>
                </a:extLst>
              </p14:cNvPr>
              <p14:cNvContentPartPr/>
              <p14:nvPr/>
            </p14:nvContentPartPr>
            <p14:xfrm>
              <a:off x="6997680" y="2413080"/>
              <a:ext cx="451080" cy="197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9FC61BD-F2DE-4A8E-AE7A-62C6745C28F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88320" y="2403720"/>
                <a:ext cx="4698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9166E26-D6E6-D01C-83C3-B7448647BE03}"/>
              </a:ext>
            </a:extLst>
          </p:cNvPr>
          <p:cNvSpPr txBox="1"/>
          <p:nvPr/>
        </p:nvSpPr>
        <p:spPr>
          <a:xfrm>
            <a:off x="2590984" y="6231442"/>
            <a:ext cx="7700318" cy="605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Many CSP algorithms are very efficient on </a:t>
            </a:r>
            <a:r>
              <a:rPr lang="en-US" sz="1400" b="1" i="0" dirty="0">
                <a:effectLst/>
                <a:latin typeface="Segoe UI" panose="020B0502040204020203" pitchFamily="34" charset="0"/>
              </a:rPr>
              <a:t>trees</a:t>
            </a:r>
            <a:r>
              <a:rPr lang="en-US" sz="1400" b="0" i="0" dirty="0">
                <a:effectLst/>
                <a:latin typeface="Segoe UI" panose="020B0502040204020203" pitchFamily="34" charset="0"/>
              </a:rPr>
              <a:t>, but general CSPs often contain cycles.</a:t>
            </a:r>
          </a:p>
          <a:p>
            <a:pPr marL="285750" indent="-28575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Break the cycles by fixing a few carefully chosen variables.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Cutset</a:t>
            </a:r>
            <a:r>
              <a:rPr lang="en-US" dirty="0"/>
              <a:t> Quiz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smallest </a:t>
            </a:r>
            <a:r>
              <a:rPr lang="en-US" dirty="0" err="1"/>
              <a:t>cutset</a:t>
            </a:r>
            <a:r>
              <a:rPr lang="en-US" dirty="0"/>
              <a:t> for the graph below.</a:t>
            </a:r>
          </a:p>
        </p:txBody>
      </p:sp>
      <p:pic>
        <p:nvPicPr>
          <p:cNvPr id="5" name="Picture 4" descr="cutset-quiz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0" y="1968499"/>
            <a:ext cx="5588000" cy="3352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EBC26D-95A0-BC46-671A-AB3F76805A46}"/>
              </a:ext>
            </a:extLst>
          </p:cNvPr>
          <p:cNvSpPr txBox="1"/>
          <p:nvPr/>
        </p:nvSpPr>
        <p:spPr>
          <a:xfrm>
            <a:off x="3657600" y="5257800"/>
            <a:ext cx="7014518" cy="1557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sz="1600" b="0" i="0" dirty="0">
                <a:effectLst/>
                <a:latin typeface="Segoe UI" panose="020B0502040204020203" pitchFamily="34" charset="0"/>
              </a:rPr>
              <a:t>Removing </a:t>
            </a:r>
            <a:r>
              <a:rPr lang="en-US" sz="1600" b="1" i="0" dirty="0">
                <a:effectLst/>
                <a:latin typeface="Segoe UI" panose="020B0502040204020203" pitchFamily="34" charset="0"/>
              </a:rPr>
              <a:t>A</a:t>
            </a:r>
            <a:r>
              <a:rPr lang="en-US" sz="1600" b="0" i="0" dirty="0">
                <a:effectLst/>
                <a:latin typeface="Segoe UI" panose="020B0502040204020203" pitchFamily="34" charset="0"/>
              </a:rPr>
              <a:t> eliminates all left-side </a:t>
            </a:r>
            <a:r>
              <a:rPr lang="en-US" sz="1600" dirty="0">
                <a:latin typeface="Segoe UI" panose="020B0502040204020203" pitchFamily="34" charset="0"/>
              </a:rPr>
              <a:t>cycles.</a:t>
            </a:r>
            <a:br>
              <a:rPr lang="en-US" sz="1600" dirty="0">
                <a:latin typeface="Segoe UI" panose="020B0502040204020203" pitchFamily="34" charset="0"/>
              </a:rPr>
            </a:br>
            <a:r>
              <a:rPr lang="en-US" sz="1600" dirty="0">
                <a:latin typeface="Segoe UI" panose="020B0502040204020203" pitchFamily="34" charset="0"/>
              </a:rPr>
              <a:t>Removing </a:t>
            </a:r>
            <a:r>
              <a:rPr lang="en-US" sz="1600" b="1" dirty="0">
                <a:latin typeface="Segoe UI" panose="020B0502040204020203" pitchFamily="34" charset="0"/>
              </a:rPr>
              <a:t>B</a:t>
            </a:r>
            <a:r>
              <a:rPr lang="en-US" sz="1600" dirty="0">
                <a:latin typeface="Segoe UI" panose="020B0502040204020203" pitchFamily="34" charset="0"/>
              </a:rPr>
              <a:t> eliminates all right-side cycles.</a:t>
            </a:r>
            <a:br>
              <a:rPr lang="en-US" sz="1600" dirty="0">
                <a:latin typeface="Segoe UI" panose="020B0502040204020203" pitchFamily="34" charset="0"/>
              </a:rPr>
            </a:br>
            <a:r>
              <a:rPr lang="en-US" sz="1600" dirty="0">
                <a:latin typeface="Segoe UI" panose="020B0502040204020203" pitchFamily="34" charset="0"/>
              </a:rPr>
              <a:t>After removing </a:t>
            </a:r>
            <a:r>
              <a:rPr lang="en-US" sz="1600" b="1" dirty="0">
                <a:latin typeface="Segoe UI" panose="020B0502040204020203" pitchFamily="34" charset="0"/>
              </a:rPr>
              <a:t>A</a:t>
            </a:r>
            <a:r>
              <a:rPr lang="en-US" sz="1600" dirty="0">
                <a:latin typeface="Segoe UI" panose="020B0502040204020203" pitchFamily="34" charset="0"/>
              </a:rPr>
              <a:t> and </a:t>
            </a:r>
            <a:r>
              <a:rPr lang="en-US" sz="1600" b="1" dirty="0">
                <a:latin typeface="Segoe UI" panose="020B0502040204020203" pitchFamily="34" charset="0"/>
              </a:rPr>
              <a:t>B</a:t>
            </a:r>
            <a:r>
              <a:rPr lang="en-US" sz="1600" dirty="0">
                <a:latin typeface="Segoe UI" panose="020B0502040204020203" pitchFamily="34" charset="0"/>
              </a:rPr>
              <a:t>, the remaining graph is a </a:t>
            </a:r>
            <a:r>
              <a:rPr lang="en-US" sz="1600" b="1" dirty="0">
                <a:latin typeface="Segoe UI" panose="020B0502040204020203" pitchFamily="34" charset="0"/>
              </a:rPr>
              <a:t>tree.</a:t>
            </a:r>
          </a:p>
          <a:p>
            <a:pPr fontAlgn="t">
              <a:lnSpc>
                <a:spcPct val="119048"/>
              </a:lnSpc>
              <a:buNone/>
            </a:pPr>
            <a:endParaRPr lang="en-US" sz="1600" dirty="0">
              <a:latin typeface="Segoe UI" panose="020B0502040204020203" pitchFamily="34" charset="0"/>
            </a:endParaRPr>
          </a:p>
          <a:p>
            <a:pPr fontAlgn="t">
              <a:lnSpc>
                <a:spcPct val="119048"/>
              </a:lnSpc>
              <a:buNone/>
            </a:pPr>
            <a:endParaRPr lang="en-US" sz="16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8294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E1767-406F-F0E9-9FBB-9A5E3A877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Tree</a:t>
            </a:r>
            <a:r>
              <a:rPr lang="tr-TR" dirty="0"/>
              <a:t> </a:t>
            </a:r>
            <a:r>
              <a:rPr lang="tr-TR" dirty="0" err="1"/>
              <a:t>Decomposition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35185-F414-1EA5-C771-84A3763CC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1752600"/>
            <a:ext cx="11379200" cy="2184399"/>
          </a:xfrm>
        </p:spPr>
        <p:txBody>
          <a:bodyPr>
            <a:normAutofit fontScale="55000" lnSpcReduction="20000"/>
          </a:bodyPr>
          <a:lstStyle/>
          <a:p>
            <a:r>
              <a:rPr lang="en-US" sz="3200" b="0" i="0" u="none" strike="noStrike" baseline="0" dirty="0">
                <a:solidFill>
                  <a:srgbClr val="000000"/>
                </a:solidFill>
                <a:latin typeface="NimbusRomNo9L-Regu"/>
              </a:rPr>
              <a:t>The second way to reduce a constraint graph to a tree is based on constructing a </a:t>
            </a:r>
            <a:r>
              <a:rPr lang="en-US" sz="3200" b="0" i="0" u="none" strike="noStrike" baseline="0" dirty="0">
                <a:solidFill>
                  <a:srgbClr val="FF0000"/>
                </a:solidFill>
                <a:latin typeface="NimbusRomNo9L-Medi"/>
              </a:rPr>
              <a:t>tree decomposition</a:t>
            </a:r>
            <a:r>
              <a:rPr lang="tr-TR" sz="3200" b="0" i="0" u="none" strike="noStrike" baseline="0" dirty="0">
                <a:solidFill>
                  <a:srgbClr val="FF0000"/>
                </a:solidFill>
                <a:latin typeface="NimbusRomNo9L-Medi"/>
              </a:rPr>
              <a:t> 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NimbusRomNo9L-Regu"/>
              </a:rPr>
              <a:t>of the constraint graph: a transformation of the original graph into a tree where each node in the tree consists of a set of variables, as in Figure 5.13. A tree decomposition must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NimbusRomNo9L-Regu"/>
              </a:rPr>
              <a:t> 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NimbusRomNo9L-Regu"/>
              </a:rPr>
              <a:t>satisfy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NimbusRomNo9L-Regu"/>
              </a:rPr>
              <a:t> 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NimbusRomNo9L-Regu"/>
              </a:rPr>
              <a:t>these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NimbusRomNo9L-Regu"/>
              </a:rPr>
              <a:t> 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NimbusRomNo9L-Regu"/>
              </a:rPr>
              <a:t>three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NimbusRomNo9L-Regu"/>
              </a:rPr>
              <a:t> </a:t>
            </a:r>
            <a:r>
              <a:rPr lang="tr-TR" sz="3200" b="0" i="0" u="none" strike="noStrike" baseline="0" dirty="0" err="1">
                <a:solidFill>
                  <a:srgbClr val="000000"/>
                </a:solidFill>
                <a:latin typeface="NimbusRomNo9L-Regu"/>
              </a:rPr>
              <a:t>requirements</a:t>
            </a:r>
            <a:r>
              <a:rPr lang="tr-TR" sz="3200" b="0" i="0" u="none" strike="noStrike" baseline="0" dirty="0">
                <a:solidFill>
                  <a:srgbClr val="000000"/>
                </a:solidFill>
                <a:latin typeface="NimbusRomNo9L-Regu"/>
              </a:rPr>
              <a:t>:</a:t>
            </a:r>
          </a:p>
          <a:p>
            <a:pPr lvl="1"/>
            <a:r>
              <a:rPr lang="en-US" b="0" i="0" u="none" strike="noStrike" baseline="0" dirty="0">
                <a:solidFill>
                  <a:srgbClr val="000000"/>
                </a:solidFill>
                <a:latin typeface="NimbusRomNo9L-Regu"/>
              </a:rPr>
              <a:t>Every variable in the original problem appears in at least one of the tree nodes.</a:t>
            </a:r>
          </a:p>
          <a:p>
            <a:pPr lvl="1"/>
            <a:r>
              <a:rPr lang="en-US" b="0" i="0" u="none" strike="noStrike" baseline="0" dirty="0">
                <a:solidFill>
                  <a:srgbClr val="000000"/>
                </a:solidFill>
                <a:latin typeface="NimbusRomNo9L-Regu"/>
              </a:rPr>
              <a:t>If two variables are connected by a constraint in the original problem, they must appear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NimbusRomNo9L-Regu"/>
              </a:rPr>
              <a:t>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NimbusRomNo9L-Regu"/>
              </a:rPr>
              <a:t>together (along with the constraint) in at least one of the tree nodes.</a:t>
            </a:r>
          </a:p>
          <a:p>
            <a:pPr lvl="1"/>
            <a:r>
              <a:rPr lang="en-US" b="0" i="0" u="none" strike="noStrike" baseline="0" dirty="0">
                <a:solidFill>
                  <a:srgbClr val="000000"/>
                </a:solidFill>
                <a:latin typeface="NimbusRomNo9L-Regu"/>
              </a:rPr>
              <a:t>If a variable appears in two nodes in the tree, it must appear in every node along the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NimbusRomNo9L-Regu"/>
              </a:rPr>
              <a:t>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NimbusRomNo9L-Regu"/>
              </a:rPr>
              <a:t>path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NimbusRomNo9L-Regu"/>
              </a:rPr>
              <a:t>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NimbusRomNo9L-Regu"/>
              </a:rPr>
              <a:t>connecting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NimbusRomNo9L-Regu"/>
              </a:rPr>
              <a:t>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NimbusRomNo9L-Regu"/>
              </a:rPr>
              <a:t>those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NimbusRomNo9L-Regu"/>
              </a:rPr>
              <a:t> </a:t>
            </a:r>
            <a:r>
              <a:rPr lang="tr-TR" b="0" i="0" u="none" strike="noStrike" baseline="0" dirty="0" err="1">
                <a:solidFill>
                  <a:srgbClr val="000000"/>
                </a:solidFill>
                <a:latin typeface="NimbusRomNo9L-Regu"/>
              </a:rPr>
              <a:t>nodes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NimbusRomNo9L-Regu"/>
              </a:rPr>
              <a:t>.</a:t>
            </a:r>
            <a:endParaRPr lang="tr-T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51A00D-3874-1A22-3083-0B4ED9212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581400"/>
            <a:ext cx="10515600" cy="3276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C47BA2-ECE8-24AE-3F3E-C7DA3F7EC865}"/>
              </a:ext>
            </a:extLst>
          </p:cNvPr>
          <p:cNvSpPr txBox="1"/>
          <p:nvPr/>
        </p:nvSpPr>
        <p:spPr>
          <a:xfrm>
            <a:off x="503195" y="1250434"/>
            <a:ext cx="9677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0000"/>
                </a:solidFill>
              </a:rPr>
              <a:t>Tree Decomposition</a:t>
            </a:r>
            <a:r>
              <a:rPr lang="en-US" dirty="0"/>
              <a:t>: Group variables into bags and arrange bags as a tree.</a:t>
            </a:r>
          </a:p>
        </p:txBody>
      </p:sp>
    </p:spTree>
    <p:extLst>
      <p:ext uri="{BB962C8B-B14F-4D97-AF65-F5344CB8AC3E}">
        <p14:creationId xmlns:p14="http://schemas.microsoft.com/office/powerpoint/2010/main" val="27327107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1371600" y="3047998"/>
            <a:ext cx="1676400" cy="1905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Decomposition*</a:t>
            </a:r>
          </a:p>
        </p:txBody>
      </p:sp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3" cstate="print"/>
          <a:srcRect l="585" t="953" b="24023"/>
          <a:stretch>
            <a:fillRect/>
          </a:stretch>
        </p:blipFill>
        <p:spPr bwMode="auto">
          <a:xfrm>
            <a:off x="8554916" y="1248509"/>
            <a:ext cx="3484685" cy="230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1295400"/>
            <a:ext cx="7924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/>
          <a:lstStyle/>
          <a:p>
            <a:pPr marL="342882" indent="-342882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solidFill>
                  <a:schemeClr val="accent2"/>
                </a:solidFill>
                <a:latin typeface="Calibri" pitchFamily="34" charset="0"/>
              </a:rPr>
              <a:t>Idea: create a tree-structured graph of mega-variables</a:t>
            </a:r>
          </a:p>
          <a:p>
            <a:pPr marL="342882" indent="-342882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solidFill>
                  <a:schemeClr val="accent2"/>
                </a:solidFill>
                <a:latin typeface="Calibri" pitchFamily="34" charset="0"/>
              </a:rPr>
              <a:t>Each mega-variable encodes part of the original CSP</a:t>
            </a:r>
          </a:p>
          <a:p>
            <a:pPr marL="342882" indent="-342882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 err="1">
                <a:solidFill>
                  <a:schemeClr val="accent2"/>
                </a:solidFill>
                <a:latin typeface="Calibri" pitchFamily="34" charset="0"/>
              </a:rPr>
              <a:t>Subproblems</a:t>
            </a:r>
            <a:r>
              <a:rPr lang="en-US" sz="2000" kern="0" dirty="0">
                <a:solidFill>
                  <a:schemeClr val="accent2"/>
                </a:solidFill>
                <a:latin typeface="Calibri" pitchFamily="34" charset="0"/>
              </a:rPr>
              <a:t> overlap to ensure consistent solutions</a:t>
            </a:r>
          </a:p>
          <a:p>
            <a:pPr marL="342882" indent="-342882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2000" kern="0" dirty="0">
              <a:solidFill>
                <a:schemeClr val="accent2"/>
              </a:solidFill>
              <a:latin typeface="Calibri" pitchFamily="34" charset="0"/>
            </a:endParaRPr>
          </a:p>
        </p:txBody>
      </p:sp>
      <p:cxnSp>
        <p:nvCxnSpPr>
          <p:cNvPr id="34" name="Straight Connector 33"/>
          <p:cNvCxnSpPr>
            <a:stCxn id="26" idx="3"/>
            <a:endCxn id="91" idx="1"/>
          </p:cNvCxnSpPr>
          <p:nvPr/>
        </p:nvCxnSpPr>
        <p:spPr>
          <a:xfrm>
            <a:off x="3048000" y="4000498"/>
            <a:ext cx="381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1981200" y="2667000"/>
            <a:ext cx="609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M1</a:t>
            </a:r>
          </a:p>
        </p:txBody>
      </p:sp>
      <p:sp>
        <p:nvSpPr>
          <p:cNvPr id="60" name="TextBox 59"/>
          <p:cNvSpPr txBox="1">
            <a:spLocks noChangeArrowheads="1"/>
          </p:cNvSpPr>
          <p:nvPr/>
        </p:nvSpPr>
        <p:spPr bwMode="auto">
          <a:xfrm>
            <a:off x="4038600" y="2667000"/>
            <a:ext cx="609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>
                <a:solidFill>
                  <a:srgbClr val="3333FF"/>
                </a:solidFill>
              </a:rPr>
              <a:t>M2</a:t>
            </a:r>
          </a:p>
        </p:txBody>
      </p: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6096000" y="2667000"/>
            <a:ext cx="609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/>
              <a:t>M3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8153400" y="2667000"/>
            <a:ext cx="609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/>
              <a:t>M4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990600" y="5053013"/>
            <a:ext cx="4495800" cy="784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500" dirty="0">
                <a:solidFill>
                  <a:srgbClr val="C00000"/>
                </a:solidFill>
              </a:rPr>
              <a:t>         {(WA=</a:t>
            </a:r>
            <a:r>
              <a:rPr lang="en-US" sz="1500" dirty="0" err="1">
                <a:solidFill>
                  <a:srgbClr val="C00000"/>
                </a:solidFill>
              </a:rPr>
              <a:t>r,SA</a:t>
            </a:r>
            <a:r>
              <a:rPr lang="en-US" sz="1500" dirty="0">
                <a:solidFill>
                  <a:srgbClr val="C00000"/>
                </a:solidFill>
              </a:rPr>
              <a:t>=</a:t>
            </a:r>
            <a:r>
              <a:rPr lang="en-US" sz="1500" dirty="0" err="1">
                <a:solidFill>
                  <a:srgbClr val="C00000"/>
                </a:solidFill>
              </a:rPr>
              <a:t>g,NT</a:t>
            </a:r>
            <a:r>
              <a:rPr lang="en-US" sz="1500" dirty="0">
                <a:solidFill>
                  <a:srgbClr val="C00000"/>
                </a:solidFill>
              </a:rPr>
              <a:t>=b),      </a:t>
            </a:r>
          </a:p>
          <a:p>
            <a:r>
              <a:rPr lang="en-US" sz="1500" dirty="0">
                <a:solidFill>
                  <a:srgbClr val="C00000"/>
                </a:solidFill>
              </a:rPr>
              <a:t>          (WA=</a:t>
            </a:r>
            <a:r>
              <a:rPr lang="en-US" sz="1500" dirty="0" err="1">
                <a:solidFill>
                  <a:srgbClr val="C00000"/>
                </a:solidFill>
              </a:rPr>
              <a:t>b,SA</a:t>
            </a:r>
            <a:r>
              <a:rPr lang="en-US" sz="1500" dirty="0">
                <a:solidFill>
                  <a:srgbClr val="C00000"/>
                </a:solidFill>
              </a:rPr>
              <a:t>=</a:t>
            </a:r>
            <a:r>
              <a:rPr lang="en-US" sz="1500" dirty="0" err="1">
                <a:solidFill>
                  <a:srgbClr val="C00000"/>
                </a:solidFill>
              </a:rPr>
              <a:t>r,NT</a:t>
            </a:r>
            <a:r>
              <a:rPr lang="en-US" sz="1500" dirty="0">
                <a:solidFill>
                  <a:srgbClr val="C00000"/>
                </a:solidFill>
              </a:rPr>
              <a:t>=g),</a:t>
            </a:r>
          </a:p>
          <a:p>
            <a:r>
              <a:rPr lang="en-US" sz="1500" dirty="0">
                <a:solidFill>
                  <a:srgbClr val="C00000"/>
                </a:solidFill>
              </a:rPr>
              <a:t>          …}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3048000" y="5053013"/>
            <a:ext cx="3124200" cy="784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500" dirty="0">
                <a:solidFill>
                  <a:srgbClr val="3333FF"/>
                </a:solidFill>
              </a:rPr>
              <a:t>         {(NT=</a:t>
            </a:r>
            <a:r>
              <a:rPr lang="en-US" sz="1500" dirty="0" err="1">
                <a:solidFill>
                  <a:srgbClr val="3333FF"/>
                </a:solidFill>
              </a:rPr>
              <a:t>r,SA</a:t>
            </a:r>
            <a:r>
              <a:rPr lang="en-US" sz="1500" dirty="0">
                <a:solidFill>
                  <a:srgbClr val="3333FF"/>
                </a:solidFill>
              </a:rPr>
              <a:t>=</a:t>
            </a:r>
            <a:r>
              <a:rPr lang="en-US" sz="1500" dirty="0" err="1">
                <a:solidFill>
                  <a:srgbClr val="3333FF"/>
                </a:solidFill>
              </a:rPr>
              <a:t>g,Q</a:t>
            </a:r>
            <a:r>
              <a:rPr lang="en-US" sz="1500" dirty="0">
                <a:solidFill>
                  <a:srgbClr val="3333FF"/>
                </a:solidFill>
              </a:rPr>
              <a:t>=b),</a:t>
            </a:r>
          </a:p>
          <a:p>
            <a:r>
              <a:rPr lang="en-US" sz="1500" dirty="0">
                <a:solidFill>
                  <a:srgbClr val="3333FF"/>
                </a:solidFill>
              </a:rPr>
              <a:t>          (NT=</a:t>
            </a:r>
            <a:r>
              <a:rPr lang="en-US" sz="1500" dirty="0" err="1">
                <a:solidFill>
                  <a:srgbClr val="3333FF"/>
                </a:solidFill>
              </a:rPr>
              <a:t>b,SA</a:t>
            </a:r>
            <a:r>
              <a:rPr lang="en-US" sz="1500" dirty="0">
                <a:solidFill>
                  <a:srgbClr val="3333FF"/>
                </a:solidFill>
              </a:rPr>
              <a:t>=</a:t>
            </a:r>
            <a:r>
              <a:rPr lang="en-US" sz="1500" dirty="0" err="1">
                <a:solidFill>
                  <a:srgbClr val="3333FF"/>
                </a:solidFill>
              </a:rPr>
              <a:t>g,Q</a:t>
            </a:r>
            <a:r>
              <a:rPr lang="en-US" sz="1500" dirty="0">
                <a:solidFill>
                  <a:srgbClr val="3333FF"/>
                </a:solidFill>
              </a:rPr>
              <a:t>=r),</a:t>
            </a:r>
          </a:p>
          <a:p>
            <a:r>
              <a:rPr lang="en-US" sz="1500" dirty="0">
                <a:solidFill>
                  <a:srgbClr val="3333FF"/>
                </a:solidFill>
              </a:rPr>
              <a:t>          …}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5715000" y="5105399"/>
            <a:ext cx="6096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600" dirty="0">
                <a:solidFill>
                  <a:srgbClr val="7030A0"/>
                </a:solidFill>
              </a:rPr>
              <a:t>Agree: </a:t>
            </a:r>
            <a:r>
              <a:rPr lang="en-US" sz="1600" dirty="0"/>
              <a:t>(</a:t>
            </a:r>
            <a:r>
              <a:rPr lang="en-US" sz="1600" dirty="0">
                <a:solidFill>
                  <a:srgbClr val="C00000"/>
                </a:solidFill>
              </a:rPr>
              <a:t>M1</a:t>
            </a:r>
            <a:r>
              <a:rPr lang="en-US" sz="1600" dirty="0"/>
              <a:t>,</a:t>
            </a:r>
            <a:r>
              <a:rPr lang="en-US" sz="1600" dirty="0">
                <a:solidFill>
                  <a:srgbClr val="3333FF"/>
                </a:solidFill>
              </a:rPr>
              <a:t>M2</a:t>
            </a:r>
            <a:r>
              <a:rPr lang="en-US" sz="1600" dirty="0"/>
              <a:t>) </a:t>
            </a:r>
            <a:r>
              <a:rPr lang="en-US" sz="1600" dirty="0">
                <a:sym typeface="Symbol" pitchFamily="18" charset="2"/>
              </a:rPr>
              <a:t> </a:t>
            </a:r>
          </a:p>
          <a:p>
            <a:r>
              <a:rPr lang="en-US" sz="1600" dirty="0">
                <a:sym typeface="Symbol" pitchFamily="18" charset="2"/>
              </a:rPr>
              <a:t>        </a:t>
            </a:r>
            <a:r>
              <a:rPr lang="en-US" sz="1600" dirty="0"/>
              <a:t>{(</a:t>
            </a:r>
            <a:r>
              <a:rPr lang="en-US" sz="1200" dirty="0">
                <a:solidFill>
                  <a:srgbClr val="C00000"/>
                </a:solidFill>
              </a:rPr>
              <a:t>(WA=</a:t>
            </a:r>
            <a:r>
              <a:rPr lang="en-US" sz="1200" dirty="0" err="1">
                <a:solidFill>
                  <a:srgbClr val="C00000"/>
                </a:solidFill>
              </a:rPr>
              <a:t>g,SA</a:t>
            </a:r>
            <a:r>
              <a:rPr lang="en-US" sz="1200" dirty="0">
                <a:solidFill>
                  <a:srgbClr val="C00000"/>
                </a:solidFill>
              </a:rPr>
              <a:t>=</a:t>
            </a:r>
            <a:r>
              <a:rPr lang="en-US" sz="1200" dirty="0" err="1">
                <a:solidFill>
                  <a:srgbClr val="C00000"/>
                </a:solidFill>
              </a:rPr>
              <a:t>g,NT</a:t>
            </a:r>
            <a:r>
              <a:rPr lang="en-US" sz="1200" dirty="0">
                <a:solidFill>
                  <a:srgbClr val="C00000"/>
                </a:solidFill>
              </a:rPr>
              <a:t>=g)</a:t>
            </a:r>
            <a:r>
              <a:rPr lang="en-US" sz="1200" dirty="0"/>
              <a:t>, </a:t>
            </a:r>
            <a:r>
              <a:rPr lang="en-US" sz="1200" dirty="0">
                <a:solidFill>
                  <a:srgbClr val="3333FF"/>
                </a:solidFill>
              </a:rPr>
              <a:t>(NT=</a:t>
            </a:r>
            <a:r>
              <a:rPr lang="en-US" sz="1200" dirty="0" err="1">
                <a:solidFill>
                  <a:srgbClr val="3333FF"/>
                </a:solidFill>
              </a:rPr>
              <a:t>g,SA</a:t>
            </a:r>
            <a:r>
              <a:rPr lang="en-US" sz="1200" dirty="0">
                <a:solidFill>
                  <a:srgbClr val="3333FF"/>
                </a:solidFill>
              </a:rPr>
              <a:t>=</a:t>
            </a:r>
            <a:r>
              <a:rPr lang="en-US" sz="1200" dirty="0" err="1">
                <a:solidFill>
                  <a:srgbClr val="3333FF"/>
                </a:solidFill>
              </a:rPr>
              <a:t>g,Q</a:t>
            </a:r>
            <a:r>
              <a:rPr lang="en-US" sz="1200" dirty="0">
                <a:solidFill>
                  <a:srgbClr val="3333FF"/>
                </a:solidFill>
              </a:rPr>
              <a:t>=g)</a:t>
            </a:r>
            <a:r>
              <a:rPr lang="en-US" sz="1600" dirty="0"/>
              <a:t>),  …}</a:t>
            </a: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 rot="5400000">
            <a:off x="2157413" y="4167188"/>
            <a:ext cx="220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200" dirty="0">
                <a:solidFill>
                  <a:srgbClr val="7030A0"/>
                </a:solidFill>
                <a:sym typeface="Symbol" pitchFamily="18" charset="2"/>
              </a:rPr>
              <a:t>Agree on    shared </a:t>
            </a:r>
            <a:r>
              <a:rPr lang="en-US" sz="1200" dirty="0" err="1">
                <a:solidFill>
                  <a:srgbClr val="7030A0"/>
                </a:solidFill>
                <a:sym typeface="Symbol" pitchFamily="18" charset="2"/>
              </a:rPr>
              <a:t>vars</a:t>
            </a:r>
            <a:endParaRPr lang="en-US" sz="1200" dirty="0">
              <a:solidFill>
                <a:srgbClr val="7030A0"/>
              </a:solidFill>
            </a:endParaRPr>
          </a:p>
        </p:txBody>
      </p:sp>
      <p:grpSp>
        <p:nvGrpSpPr>
          <p:cNvPr id="2" name="Group 139"/>
          <p:cNvGrpSpPr>
            <a:grpSpLocks/>
          </p:cNvGrpSpPr>
          <p:nvPr/>
        </p:nvGrpSpPr>
        <p:grpSpPr bwMode="auto">
          <a:xfrm>
            <a:off x="1447800" y="3195636"/>
            <a:ext cx="1600200" cy="1452563"/>
            <a:chOff x="685800" y="3653136"/>
            <a:chExt cx="1600200" cy="1452265"/>
          </a:xfrm>
        </p:grpSpPr>
        <p:sp>
          <p:nvSpPr>
            <p:cNvPr id="7" name="Oval 6"/>
            <p:cNvSpPr/>
            <p:nvPr/>
          </p:nvSpPr>
          <p:spPr>
            <a:xfrm>
              <a:off x="1600200" y="3734081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NT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143000" y="4495926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SA</a:t>
              </a:r>
            </a:p>
          </p:txBody>
        </p:sp>
        <p:cxnSp>
          <p:nvCxnSpPr>
            <p:cNvPr id="10" name="Straight Connector 9"/>
            <p:cNvCxnSpPr>
              <a:stCxn id="8" idx="7"/>
              <a:endCxn id="7" idx="4"/>
            </p:cNvCxnSpPr>
            <p:nvPr/>
          </p:nvCxnSpPr>
          <p:spPr>
            <a:xfrm rot="5400000" flipH="1" flipV="1">
              <a:off x="1663725" y="4343532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61" name="TextBox 45"/>
            <p:cNvSpPr txBox="1">
              <a:spLocks noChangeArrowheads="1"/>
            </p:cNvSpPr>
            <p:nvPr/>
          </p:nvSpPr>
          <p:spPr bwMode="auto">
            <a:xfrm>
              <a:off x="1295400" y="3653136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74" name="Oval 73"/>
            <p:cNvSpPr/>
            <p:nvPr/>
          </p:nvSpPr>
          <p:spPr>
            <a:xfrm>
              <a:off x="685800" y="3734081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WA</a:t>
              </a:r>
            </a:p>
          </p:txBody>
        </p:sp>
        <p:cxnSp>
          <p:nvCxnSpPr>
            <p:cNvPr id="75" name="Straight Connector 74"/>
            <p:cNvCxnSpPr>
              <a:stCxn id="74" idx="4"/>
              <a:endCxn id="8" idx="1"/>
            </p:cNvCxnSpPr>
            <p:nvPr/>
          </p:nvCxnSpPr>
          <p:spPr>
            <a:xfrm rot="16200000" flipH="1">
              <a:off x="990625" y="4343532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74" idx="6"/>
              <a:endCxn id="7" idx="2"/>
            </p:cNvCxnSpPr>
            <p:nvPr/>
          </p:nvCxnSpPr>
          <p:spPr>
            <a:xfrm flipV="1">
              <a:off x="1295400" y="4038819"/>
              <a:ext cx="304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65" name="TextBox 88"/>
            <p:cNvSpPr txBox="1">
              <a:spLocks noChangeArrowheads="1"/>
            </p:cNvSpPr>
            <p:nvPr/>
          </p:nvSpPr>
          <p:spPr bwMode="auto">
            <a:xfrm>
              <a:off x="762000" y="4262736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21566" name="TextBox 89"/>
            <p:cNvSpPr txBox="1">
              <a:spLocks noChangeArrowheads="1"/>
            </p:cNvSpPr>
            <p:nvPr/>
          </p:nvSpPr>
          <p:spPr bwMode="auto">
            <a:xfrm>
              <a:off x="1752600" y="4267201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</p:grpSp>
      <p:sp>
        <p:nvSpPr>
          <p:cNvPr id="91" name="Rounded Rectangle 90"/>
          <p:cNvSpPr/>
          <p:nvPr/>
        </p:nvSpPr>
        <p:spPr>
          <a:xfrm>
            <a:off x="3429000" y="3047998"/>
            <a:ext cx="1676400" cy="1905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140"/>
          <p:cNvGrpSpPr>
            <a:grpSpLocks/>
          </p:cNvGrpSpPr>
          <p:nvPr/>
        </p:nvGrpSpPr>
        <p:grpSpPr bwMode="auto">
          <a:xfrm>
            <a:off x="3505200" y="3195636"/>
            <a:ext cx="1600200" cy="1452563"/>
            <a:chOff x="2743200" y="3653137"/>
            <a:chExt cx="1600200" cy="1452265"/>
          </a:xfrm>
        </p:grpSpPr>
        <p:sp>
          <p:nvSpPr>
            <p:cNvPr id="92" name="Oval 91"/>
            <p:cNvSpPr/>
            <p:nvPr/>
          </p:nvSpPr>
          <p:spPr>
            <a:xfrm>
              <a:off x="3657600" y="3734082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Q</a:t>
              </a:r>
            </a:p>
          </p:txBody>
        </p:sp>
        <p:sp>
          <p:nvSpPr>
            <p:cNvPr id="93" name="Oval 92"/>
            <p:cNvSpPr/>
            <p:nvPr/>
          </p:nvSpPr>
          <p:spPr>
            <a:xfrm>
              <a:off x="3200400" y="4495927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SA</a:t>
              </a:r>
            </a:p>
          </p:txBody>
        </p:sp>
        <p:cxnSp>
          <p:nvCxnSpPr>
            <p:cNvPr id="94" name="Straight Connector 93"/>
            <p:cNvCxnSpPr>
              <a:stCxn id="93" idx="7"/>
              <a:endCxn id="92" idx="4"/>
            </p:cNvCxnSpPr>
            <p:nvPr/>
          </p:nvCxnSpPr>
          <p:spPr>
            <a:xfrm rot="5400000" flipH="1" flipV="1">
              <a:off x="3721125" y="4343533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52" name="TextBox 94"/>
            <p:cNvSpPr txBox="1">
              <a:spLocks noChangeArrowheads="1"/>
            </p:cNvSpPr>
            <p:nvPr/>
          </p:nvSpPr>
          <p:spPr bwMode="auto">
            <a:xfrm>
              <a:off x="3352800" y="3653137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96" name="Oval 95"/>
            <p:cNvSpPr/>
            <p:nvPr/>
          </p:nvSpPr>
          <p:spPr>
            <a:xfrm>
              <a:off x="2743200" y="3734082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NT</a:t>
              </a:r>
            </a:p>
          </p:txBody>
        </p:sp>
        <p:cxnSp>
          <p:nvCxnSpPr>
            <p:cNvPr id="97" name="Straight Connector 96"/>
            <p:cNvCxnSpPr>
              <a:stCxn id="96" idx="4"/>
              <a:endCxn id="93" idx="1"/>
            </p:cNvCxnSpPr>
            <p:nvPr/>
          </p:nvCxnSpPr>
          <p:spPr>
            <a:xfrm rot="16200000" flipH="1">
              <a:off x="3048025" y="4343533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96" idx="6"/>
              <a:endCxn id="92" idx="2"/>
            </p:cNvCxnSpPr>
            <p:nvPr/>
          </p:nvCxnSpPr>
          <p:spPr>
            <a:xfrm flipV="1">
              <a:off x="3352800" y="4038820"/>
              <a:ext cx="304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56" name="TextBox 98"/>
            <p:cNvSpPr txBox="1">
              <a:spLocks noChangeArrowheads="1"/>
            </p:cNvSpPr>
            <p:nvPr/>
          </p:nvSpPr>
          <p:spPr bwMode="auto">
            <a:xfrm>
              <a:off x="2819400" y="4262737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21557" name="TextBox 99"/>
            <p:cNvSpPr txBox="1">
              <a:spLocks noChangeArrowheads="1"/>
            </p:cNvSpPr>
            <p:nvPr/>
          </p:nvSpPr>
          <p:spPr bwMode="auto">
            <a:xfrm>
              <a:off x="3810000" y="4267202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</p:grpSp>
      <p:cxnSp>
        <p:nvCxnSpPr>
          <p:cNvPr id="102" name="Straight Connector 101"/>
          <p:cNvCxnSpPr>
            <a:stCxn id="91" idx="3"/>
            <a:endCxn id="104" idx="1"/>
          </p:cNvCxnSpPr>
          <p:nvPr/>
        </p:nvCxnSpPr>
        <p:spPr>
          <a:xfrm flipV="1">
            <a:off x="5105400" y="4000498"/>
            <a:ext cx="381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>
            <a:spLocks noChangeArrowheads="1"/>
          </p:cNvSpPr>
          <p:nvPr/>
        </p:nvSpPr>
        <p:spPr bwMode="auto">
          <a:xfrm rot="5400000">
            <a:off x="4214813" y="4167188"/>
            <a:ext cx="220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200" dirty="0">
                <a:sym typeface="Symbol" pitchFamily="18" charset="2"/>
              </a:rPr>
              <a:t>Agree on    shared </a:t>
            </a:r>
            <a:r>
              <a:rPr lang="en-US" sz="1200" dirty="0" err="1">
                <a:sym typeface="Symbol" pitchFamily="18" charset="2"/>
              </a:rPr>
              <a:t>vars</a:t>
            </a:r>
            <a:endParaRPr lang="en-US" sz="1200" dirty="0"/>
          </a:p>
        </p:txBody>
      </p:sp>
      <p:sp>
        <p:nvSpPr>
          <p:cNvPr id="104" name="Rounded Rectangle 103"/>
          <p:cNvSpPr/>
          <p:nvPr/>
        </p:nvSpPr>
        <p:spPr>
          <a:xfrm>
            <a:off x="5486400" y="3047998"/>
            <a:ext cx="1676400" cy="1905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4" name="Group 141"/>
          <p:cNvGrpSpPr>
            <a:grpSpLocks/>
          </p:cNvGrpSpPr>
          <p:nvPr/>
        </p:nvGrpSpPr>
        <p:grpSpPr bwMode="auto">
          <a:xfrm>
            <a:off x="5562600" y="3195636"/>
            <a:ext cx="1600200" cy="1452563"/>
            <a:chOff x="4800600" y="3653136"/>
            <a:chExt cx="1600200" cy="1452265"/>
          </a:xfrm>
        </p:grpSpPr>
        <p:sp>
          <p:nvSpPr>
            <p:cNvPr id="105" name="Oval 104"/>
            <p:cNvSpPr/>
            <p:nvPr/>
          </p:nvSpPr>
          <p:spPr>
            <a:xfrm>
              <a:off x="5715000" y="3734081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/>
                  </a:solidFill>
                  <a:latin typeface="Arial Narrow" pitchFamily="34" charset="0"/>
                </a:rPr>
                <a:t>NSW</a:t>
              </a:r>
            </a:p>
          </p:txBody>
        </p:sp>
        <p:sp>
          <p:nvSpPr>
            <p:cNvPr id="106" name="Oval 105"/>
            <p:cNvSpPr/>
            <p:nvPr/>
          </p:nvSpPr>
          <p:spPr>
            <a:xfrm>
              <a:off x="5257800" y="4495926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SA</a:t>
              </a:r>
            </a:p>
          </p:txBody>
        </p:sp>
        <p:cxnSp>
          <p:nvCxnSpPr>
            <p:cNvPr id="107" name="Straight Connector 106"/>
            <p:cNvCxnSpPr>
              <a:stCxn id="106" idx="7"/>
              <a:endCxn id="105" idx="4"/>
            </p:cNvCxnSpPr>
            <p:nvPr/>
          </p:nvCxnSpPr>
          <p:spPr>
            <a:xfrm rot="5400000" flipH="1" flipV="1">
              <a:off x="5778525" y="4343532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43" name="TextBox 107"/>
            <p:cNvSpPr txBox="1">
              <a:spLocks noChangeArrowheads="1"/>
            </p:cNvSpPr>
            <p:nvPr/>
          </p:nvSpPr>
          <p:spPr bwMode="auto">
            <a:xfrm>
              <a:off x="5410200" y="3653136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109" name="Oval 108"/>
            <p:cNvSpPr/>
            <p:nvPr/>
          </p:nvSpPr>
          <p:spPr>
            <a:xfrm>
              <a:off x="4800600" y="3734081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Q</a:t>
              </a:r>
            </a:p>
          </p:txBody>
        </p:sp>
        <p:cxnSp>
          <p:nvCxnSpPr>
            <p:cNvPr id="110" name="Straight Connector 109"/>
            <p:cNvCxnSpPr>
              <a:stCxn id="109" idx="4"/>
              <a:endCxn id="106" idx="1"/>
            </p:cNvCxnSpPr>
            <p:nvPr/>
          </p:nvCxnSpPr>
          <p:spPr>
            <a:xfrm rot="16200000" flipH="1">
              <a:off x="5105425" y="4343532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09" idx="6"/>
              <a:endCxn id="105" idx="2"/>
            </p:cNvCxnSpPr>
            <p:nvPr/>
          </p:nvCxnSpPr>
          <p:spPr>
            <a:xfrm flipV="1">
              <a:off x="5410200" y="4038819"/>
              <a:ext cx="304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47" name="TextBox 111"/>
            <p:cNvSpPr txBox="1">
              <a:spLocks noChangeArrowheads="1"/>
            </p:cNvSpPr>
            <p:nvPr/>
          </p:nvSpPr>
          <p:spPr bwMode="auto">
            <a:xfrm>
              <a:off x="4876800" y="4262736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21548" name="TextBox 112"/>
            <p:cNvSpPr txBox="1">
              <a:spLocks noChangeArrowheads="1"/>
            </p:cNvSpPr>
            <p:nvPr/>
          </p:nvSpPr>
          <p:spPr bwMode="auto">
            <a:xfrm>
              <a:off x="5867400" y="4267201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</p:grpSp>
      <p:cxnSp>
        <p:nvCxnSpPr>
          <p:cNvPr id="116" name="Straight Connector 115"/>
          <p:cNvCxnSpPr>
            <a:endCxn id="118" idx="1"/>
          </p:cNvCxnSpPr>
          <p:nvPr/>
        </p:nvCxnSpPr>
        <p:spPr>
          <a:xfrm>
            <a:off x="7162800" y="4000498"/>
            <a:ext cx="381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>
            <a:spLocks noChangeArrowheads="1"/>
          </p:cNvSpPr>
          <p:nvPr/>
        </p:nvSpPr>
        <p:spPr bwMode="auto">
          <a:xfrm rot="5400000">
            <a:off x="6272213" y="4167188"/>
            <a:ext cx="2209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1200" dirty="0">
                <a:sym typeface="Symbol" pitchFamily="18" charset="2"/>
              </a:rPr>
              <a:t>Agree on    shared </a:t>
            </a:r>
            <a:r>
              <a:rPr lang="en-US" sz="1200" dirty="0" err="1">
                <a:sym typeface="Symbol" pitchFamily="18" charset="2"/>
              </a:rPr>
              <a:t>vars</a:t>
            </a:r>
            <a:endParaRPr lang="en-US" sz="1200" dirty="0"/>
          </a:p>
        </p:txBody>
      </p:sp>
      <p:sp>
        <p:nvSpPr>
          <p:cNvPr id="118" name="Rounded Rectangle 117"/>
          <p:cNvSpPr/>
          <p:nvPr/>
        </p:nvSpPr>
        <p:spPr>
          <a:xfrm>
            <a:off x="7543800" y="3047998"/>
            <a:ext cx="1676400" cy="1905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42"/>
          <p:cNvGrpSpPr>
            <a:grpSpLocks/>
          </p:cNvGrpSpPr>
          <p:nvPr/>
        </p:nvGrpSpPr>
        <p:grpSpPr bwMode="auto">
          <a:xfrm>
            <a:off x="7620000" y="3195636"/>
            <a:ext cx="1600200" cy="1452563"/>
            <a:chOff x="6858000" y="3653138"/>
            <a:chExt cx="1600200" cy="1452265"/>
          </a:xfrm>
        </p:grpSpPr>
        <p:sp>
          <p:nvSpPr>
            <p:cNvPr id="119" name="Oval 118"/>
            <p:cNvSpPr/>
            <p:nvPr/>
          </p:nvSpPr>
          <p:spPr>
            <a:xfrm>
              <a:off x="7772400" y="3734083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V</a:t>
              </a:r>
            </a:p>
          </p:txBody>
        </p:sp>
        <p:sp>
          <p:nvSpPr>
            <p:cNvPr id="120" name="Oval 119"/>
            <p:cNvSpPr/>
            <p:nvPr/>
          </p:nvSpPr>
          <p:spPr>
            <a:xfrm>
              <a:off x="7315200" y="4495928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SA</a:t>
              </a:r>
            </a:p>
          </p:txBody>
        </p:sp>
        <p:cxnSp>
          <p:nvCxnSpPr>
            <p:cNvPr id="121" name="Straight Connector 120"/>
            <p:cNvCxnSpPr>
              <a:stCxn id="120" idx="7"/>
              <a:endCxn id="119" idx="4"/>
            </p:cNvCxnSpPr>
            <p:nvPr/>
          </p:nvCxnSpPr>
          <p:spPr>
            <a:xfrm rot="5400000" flipH="1" flipV="1">
              <a:off x="7835925" y="4343534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34" name="TextBox 121"/>
            <p:cNvSpPr txBox="1">
              <a:spLocks noChangeArrowheads="1"/>
            </p:cNvSpPr>
            <p:nvPr/>
          </p:nvSpPr>
          <p:spPr bwMode="auto">
            <a:xfrm>
              <a:off x="7467600" y="3653138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123" name="Oval 122"/>
            <p:cNvSpPr/>
            <p:nvPr/>
          </p:nvSpPr>
          <p:spPr>
            <a:xfrm>
              <a:off x="6858000" y="3734083"/>
              <a:ext cx="609600" cy="6094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/>
                  </a:solidFill>
                  <a:latin typeface="Arial Narrow" pitchFamily="34" charset="0"/>
                </a:rPr>
                <a:t>NSW</a:t>
              </a:r>
            </a:p>
          </p:txBody>
        </p:sp>
        <p:cxnSp>
          <p:nvCxnSpPr>
            <p:cNvPr id="124" name="Straight Connector 123"/>
            <p:cNvCxnSpPr>
              <a:stCxn id="123" idx="4"/>
              <a:endCxn id="120" idx="1"/>
            </p:cNvCxnSpPr>
            <p:nvPr/>
          </p:nvCxnSpPr>
          <p:spPr>
            <a:xfrm rot="16200000" flipH="1">
              <a:off x="7162825" y="4343534"/>
              <a:ext cx="241251" cy="2413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stCxn id="123" idx="6"/>
              <a:endCxn id="119" idx="2"/>
            </p:cNvCxnSpPr>
            <p:nvPr/>
          </p:nvCxnSpPr>
          <p:spPr>
            <a:xfrm flipV="1">
              <a:off x="7467600" y="4038821"/>
              <a:ext cx="304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38" name="TextBox 125"/>
            <p:cNvSpPr txBox="1">
              <a:spLocks noChangeArrowheads="1"/>
            </p:cNvSpPr>
            <p:nvPr/>
          </p:nvSpPr>
          <p:spPr bwMode="auto">
            <a:xfrm>
              <a:off x="6934200" y="4262738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  <p:sp>
          <p:nvSpPr>
            <p:cNvPr id="21539" name="TextBox 126"/>
            <p:cNvSpPr txBox="1">
              <a:spLocks noChangeArrowheads="1"/>
            </p:cNvSpPr>
            <p:nvPr/>
          </p:nvSpPr>
          <p:spPr bwMode="auto">
            <a:xfrm>
              <a:off x="7924800" y="4267203"/>
              <a:ext cx="533400" cy="369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ym typeface="Symbol" pitchFamily="18" charset="2"/>
                </a:rPr>
                <a:t></a:t>
              </a:r>
              <a:endParaRPr lang="en-US" b="1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9DBC17C-42D8-6E1B-176C-CF475F1D930E}"/>
              </a:ext>
            </a:extLst>
          </p:cNvPr>
          <p:cNvSpPr txBox="1"/>
          <p:nvPr/>
        </p:nvSpPr>
        <p:spPr>
          <a:xfrm>
            <a:off x="707326" y="5853168"/>
            <a:ext cx="1077734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latin typeface="NimbusRomNo9L-Regu"/>
              </a:rPr>
              <a:t>Once we have a tree-structured graph, we can apply T</a:t>
            </a:r>
            <a:r>
              <a:rPr lang="en-US" sz="1100" b="0" i="0" u="none" strike="noStrike" baseline="0" dirty="0">
                <a:latin typeface="NimbusRomNo9L-Regu"/>
              </a:rPr>
              <a:t>REE</a:t>
            </a:r>
            <a:r>
              <a:rPr lang="en-US" b="0" i="0" u="none" strike="noStrike" baseline="0" dirty="0">
                <a:latin typeface="NimbusRomNo9L-Regu"/>
              </a:rPr>
              <a:t>-CSP-S</a:t>
            </a:r>
            <a:r>
              <a:rPr lang="en-US" sz="1100" b="0" i="0" u="none" strike="noStrike" baseline="0" dirty="0">
                <a:latin typeface="NimbusRomNo9L-Regu"/>
              </a:rPr>
              <a:t>OLVER </a:t>
            </a:r>
            <a:r>
              <a:rPr lang="en-US" b="0" i="0" u="none" strike="noStrike" baseline="0" dirty="0">
                <a:latin typeface="NimbusRomNo9L-Regu"/>
              </a:rPr>
              <a:t>to get a solution</a:t>
            </a:r>
            <a:r>
              <a:rPr lang="tr-TR" b="0" i="0" u="none" strike="noStrike" baseline="0" dirty="0">
                <a:latin typeface="NimbusRomNo9L-Regu"/>
              </a:rPr>
              <a:t> </a:t>
            </a:r>
            <a:r>
              <a:rPr lang="en-US" b="0" i="0" u="none" strike="noStrike" baseline="0" dirty="0">
                <a:latin typeface="NimbusRomNo9L-Regu"/>
              </a:rPr>
              <a:t>in </a:t>
            </a:r>
            <a:r>
              <a:rPr lang="en-US" b="0" i="0" u="none" strike="noStrike" baseline="0" dirty="0">
                <a:latin typeface="NimbusRomNo9L-ReguItal"/>
              </a:rPr>
              <a:t>O</a:t>
            </a:r>
            <a:r>
              <a:rPr lang="en-US" b="0" i="0" u="none" strike="noStrike" baseline="0" dirty="0">
                <a:latin typeface="CMR10"/>
              </a:rPr>
              <a:t>(</a:t>
            </a:r>
            <a:r>
              <a:rPr lang="en-US" b="0" i="0" u="none" strike="noStrike" baseline="0" dirty="0">
                <a:latin typeface="NimbusRomNo9L-ReguItal"/>
              </a:rPr>
              <a:t>nd</a:t>
            </a:r>
            <a:r>
              <a:rPr lang="en-US" sz="1100" b="0" i="0" u="none" strike="noStrike" baseline="0" dirty="0">
                <a:latin typeface="NimbusRomNo9L-Regu"/>
              </a:rPr>
              <a:t>2</a:t>
            </a:r>
            <a:r>
              <a:rPr lang="en-US" b="0" i="0" u="none" strike="noStrike" baseline="0" dirty="0">
                <a:latin typeface="CMR10"/>
              </a:rPr>
              <a:t>) </a:t>
            </a:r>
            <a:r>
              <a:rPr lang="en-US" b="0" i="0" u="none" strike="noStrike" baseline="0" dirty="0">
                <a:latin typeface="NimbusRomNo9L-Regu"/>
              </a:rPr>
              <a:t>time, where </a:t>
            </a:r>
            <a:r>
              <a:rPr lang="en-US" b="0" i="0" u="none" strike="noStrike" baseline="0" dirty="0">
                <a:latin typeface="NimbusRomNo9L-ReguItal"/>
              </a:rPr>
              <a:t>n </a:t>
            </a:r>
            <a:r>
              <a:rPr lang="en-US" b="0" i="0" u="none" strike="noStrike" baseline="0" dirty="0">
                <a:latin typeface="NimbusRomNo9L-Regu"/>
              </a:rPr>
              <a:t>is the</a:t>
            </a:r>
            <a:r>
              <a:rPr lang="tr-TR" b="0" i="0" u="none" strike="noStrike" baseline="0" dirty="0">
                <a:latin typeface="NimbusRomNo9L-Regu"/>
              </a:rPr>
              <a:t> </a:t>
            </a:r>
            <a:r>
              <a:rPr lang="en-US" b="0" i="0" u="none" strike="noStrike" baseline="0" dirty="0">
                <a:latin typeface="NimbusRomNo9L-Regu"/>
              </a:rPr>
              <a:t> number of tree nodes and </a:t>
            </a:r>
            <a:r>
              <a:rPr lang="en-US" b="0" i="0" u="none" strike="noStrike" baseline="0" dirty="0">
                <a:latin typeface="NimbusRomNo9L-ReguItal"/>
              </a:rPr>
              <a:t>d </a:t>
            </a:r>
            <a:r>
              <a:rPr lang="en-US" b="0" i="0" u="none" strike="noStrike" baseline="0" dirty="0">
                <a:latin typeface="NimbusRomNo9L-Regu"/>
              </a:rPr>
              <a:t>is the size of the largest domain.</a:t>
            </a:r>
            <a:endParaRPr lang="tr-TR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9" grpId="0"/>
      <p:bldP spid="60" grpId="0"/>
      <p:bldP spid="61" grpId="0"/>
      <p:bldP spid="62" grpId="0"/>
      <p:bldP spid="64" grpId="0"/>
      <p:bldP spid="66" grpId="0"/>
      <p:bldP spid="67" grpId="0"/>
      <p:bldP spid="73" grpId="0"/>
      <p:bldP spid="91" grpId="0" animBg="1"/>
      <p:bldP spid="103" grpId="0"/>
      <p:bldP spid="104" grpId="0" animBg="1"/>
      <p:bldP spid="117" grpId="0"/>
      <p:bldP spid="118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Improvement (Local Search)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5160" y="1569345"/>
            <a:ext cx="9408592" cy="44432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446632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Local Search for CSPs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Local search methods typically work with “complete” states, i.e., </a:t>
            </a:r>
            <a:r>
              <a:rPr lang="en-US" sz="2400" dirty="0">
                <a:solidFill>
                  <a:srgbClr val="FF0000"/>
                </a:solidFill>
              </a:rPr>
              <a:t>all variables assigned</a:t>
            </a:r>
            <a:r>
              <a:rPr lang="en-US" sz="2400" dirty="0"/>
              <a:t>.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Local search algorithms turn out to be very effective in solving many CSPs. They use a complete-state formulation (as introduced in Section 4.1.1) where each state assigns a value to every variable, and the </a:t>
            </a:r>
            <a:r>
              <a:rPr lang="en-US" sz="2400" dirty="0">
                <a:solidFill>
                  <a:srgbClr val="FF0000"/>
                </a:solidFill>
              </a:rPr>
              <a:t>search changes the value of one variable at a time</a:t>
            </a:r>
            <a:r>
              <a:rPr lang="en-US" sz="2400" dirty="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To apply to CSPs: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/>
              <a:t>Take an assignment with unsatisfied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/>
              <a:t>Operators </a:t>
            </a:r>
            <a:r>
              <a:rPr lang="en-US" sz="2300" i="1" dirty="0"/>
              <a:t>reassign </a:t>
            </a:r>
            <a:r>
              <a:rPr lang="en-US" sz="2300" dirty="0"/>
              <a:t>variable values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300" dirty="0"/>
              <a:t>No fringe!  Live on the edge.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We then </a:t>
            </a:r>
            <a:r>
              <a:rPr lang="en-US" sz="2400" dirty="0">
                <a:solidFill>
                  <a:srgbClr val="FF0000"/>
                </a:solidFill>
              </a:rPr>
              <a:t>randomly choose a conflicted variable</a:t>
            </a:r>
            <a:r>
              <a:rPr lang="en-US" sz="2400" dirty="0"/>
              <a:t>, we’d like to </a:t>
            </a:r>
            <a:r>
              <a:rPr lang="en-US" sz="2400" dirty="0">
                <a:solidFill>
                  <a:srgbClr val="FF0000"/>
                </a:solidFill>
              </a:rPr>
              <a:t>change the value to something that brings us closer to a solution</a:t>
            </a:r>
            <a:r>
              <a:rPr lang="en-US" sz="2400" dirty="0"/>
              <a:t>; the most obvious approach is to </a:t>
            </a:r>
            <a:r>
              <a:rPr lang="en-US" sz="2400" dirty="0">
                <a:solidFill>
                  <a:srgbClr val="FF0000"/>
                </a:solidFill>
              </a:rPr>
              <a:t>select the value that results in the minimum number of conflicts </a:t>
            </a:r>
            <a:r>
              <a:rPr lang="en-US" sz="2400" dirty="0"/>
              <a:t>with other variables—the </a:t>
            </a:r>
            <a:r>
              <a:rPr lang="en-US" sz="2400" dirty="0">
                <a:highlight>
                  <a:srgbClr val="FFFF00"/>
                </a:highlight>
              </a:rPr>
              <a:t>min-conflicts heuristic</a:t>
            </a:r>
            <a:r>
              <a:rPr lang="en-US" sz="2400" dirty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Algorithm: While not solved,</a:t>
            </a:r>
          </a:p>
          <a:p>
            <a:pPr lvl="1">
              <a:lnSpc>
                <a:spcPct val="80000"/>
              </a:lnSpc>
            </a:pPr>
            <a:r>
              <a:rPr lang="en-US" sz="2300" dirty="0"/>
              <a:t>Variable selection: randomly select any conflicted variable</a:t>
            </a:r>
          </a:p>
          <a:p>
            <a:pPr lvl="1">
              <a:lnSpc>
                <a:spcPct val="80000"/>
              </a:lnSpc>
            </a:pPr>
            <a:r>
              <a:rPr lang="en-US" sz="2300" dirty="0"/>
              <a:t>Value selection: min-conflicts heuristic: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Choose a value that violates the fewest constraints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I.e., hill climb with h(n) = total number of violated constraints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Min-conflicts is surprisingly effective for many CSPs, amazingly, on </a:t>
            </a:r>
            <a:r>
              <a:rPr lang="en-US" sz="2800" dirty="0">
                <a:solidFill>
                  <a:srgbClr val="FF0000"/>
                </a:solidFill>
              </a:rPr>
              <a:t>the n-queens problem.</a:t>
            </a:r>
          </a:p>
        </p:txBody>
      </p:sp>
      <p:sp>
        <p:nvSpPr>
          <p:cNvPr id="6" name="Oval 5"/>
          <p:cNvSpPr/>
          <p:nvPr/>
        </p:nvSpPr>
        <p:spPr>
          <a:xfrm>
            <a:off x="7764379" y="2788317"/>
            <a:ext cx="409075" cy="409075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582525" y="2788317"/>
            <a:ext cx="409075" cy="409075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6" idx="6"/>
            <a:endCxn id="7" idx="2"/>
          </p:cNvCxnSpPr>
          <p:nvPr/>
        </p:nvCxnSpPr>
        <p:spPr>
          <a:xfrm>
            <a:off x="8173453" y="2992855"/>
            <a:ext cx="4090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8326856" y="2737185"/>
            <a:ext cx="119653" cy="170788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0050379" y="2791325"/>
            <a:ext cx="409075" cy="409075"/>
          </a:xfrm>
          <a:prstGeom prst="ellipse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868525" y="2791325"/>
            <a:ext cx="409075" cy="409075"/>
          </a:xfrm>
          <a:prstGeom prst="ellipse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10" idx="6"/>
            <a:endCxn id="11" idx="2"/>
          </p:cNvCxnSpPr>
          <p:nvPr/>
        </p:nvCxnSpPr>
        <p:spPr>
          <a:xfrm>
            <a:off x="10459453" y="2995863"/>
            <a:ext cx="4090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10612856" y="2740193"/>
            <a:ext cx="119653" cy="170788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9220200" y="2968792"/>
            <a:ext cx="60960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04CA5-4552-42D4-848F-68562F345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8-queens problem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4E6712-2A1F-44A9-860D-72FE49EC10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68" y="1219200"/>
            <a:ext cx="11587332" cy="5410199"/>
          </a:xfrm>
        </p:spPr>
      </p:pic>
    </p:spTree>
    <p:extLst>
      <p:ext uri="{BB962C8B-B14F-4D97-AF65-F5344CB8AC3E}">
        <p14:creationId xmlns:p14="http://schemas.microsoft.com/office/powerpoint/2010/main" val="8462138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4-Queens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971800" y="4008437"/>
            <a:ext cx="6400800" cy="19351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States: 4 queens in 4 columns (4</a:t>
            </a:r>
            <a:r>
              <a:rPr lang="en-US" sz="2400" baseline="30000" dirty="0"/>
              <a:t>4</a:t>
            </a:r>
            <a:r>
              <a:rPr lang="en-US" sz="2400" dirty="0"/>
              <a:t> = 256 states)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Operators: move queen in column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Goal test: no attacks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Evaluation: c(n) = number of attacks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866902"/>
            <a:ext cx="70707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6858000" y="6324600"/>
            <a:ext cx="5334000" cy="544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n-queens – iterative improvement (L5D1)]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coloring – iterative improvement]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Iterative Improvement – n Queens</a:t>
            </a:r>
          </a:p>
        </p:txBody>
      </p:sp>
      <p:pic>
        <p:nvPicPr>
          <p:cNvPr id="5" name="Iterative Improvement -- n queen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136650"/>
            <a:ext cx="8382000" cy="523875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252E231-4CB7-4DE5-BC4B-07CA74FA57F0}"/>
                  </a:ext>
                </a:extLst>
              </p14:cNvPr>
              <p14:cNvContentPartPr/>
              <p14:nvPr/>
            </p14:nvContentPartPr>
            <p14:xfrm>
              <a:off x="4591080" y="463536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252E231-4CB7-4DE5-BC4B-07CA74FA57F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81720" y="46260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57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5400"/>
            <a:ext cx="12192000" cy="1016000"/>
          </a:xfrm>
        </p:spPr>
        <p:txBody>
          <a:bodyPr/>
          <a:lstStyle/>
          <a:p>
            <a:r>
              <a:rPr lang="en-US" dirty="0"/>
              <a:t>Video of Demo Iterative Improvement – Coloring</a:t>
            </a:r>
          </a:p>
        </p:txBody>
      </p:sp>
      <p:pic>
        <p:nvPicPr>
          <p:cNvPr id="3" name="Iterative Improvement -- colori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1219200"/>
            <a:ext cx="8361362" cy="52258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19F08A-788A-4ABD-A372-B3CAF29AA6A7}"/>
              </a:ext>
            </a:extLst>
          </p:cNvPr>
          <p:cNvSpPr txBox="1"/>
          <p:nvPr/>
        </p:nvSpPr>
        <p:spPr>
          <a:xfrm>
            <a:off x="2362200" y="590490"/>
            <a:ext cx="10972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tr-T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  <a:hlinkClick r:id="rId5"/>
              </a:rPr>
              <a:t>https://www.cs.cmu.edu/~15281/demos/csp_backtracking/</a:t>
            </a:r>
            <a:endParaRPr lang="tr-TR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84349D-0B0F-68CF-36ED-6AF60DE3BC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8562" y="1219200"/>
            <a:ext cx="3144838" cy="522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95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Performance of Min-Conflicts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10972800" cy="20574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highlight>
                  <a:srgbClr val="FFFF00"/>
                </a:highlight>
              </a:rPr>
              <a:t>Min-conflicts</a:t>
            </a:r>
            <a:r>
              <a:rPr lang="en-US" sz="2400" dirty="0"/>
              <a:t> is surprisingly </a:t>
            </a:r>
            <a:r>
              <a:rPr lang="en-US" sz="2400" dirty="0">
                <a:highlight>
                  <a:srgbClr val="FFFF00"/>
                </a:highlight>
              </a:rPr>
              <a:t>effective for many CSPs</a:t>
            </a:r>
            <a:r>
              <a:rPr lang="en-US" sz="2400" dirty="0"/>
              <a:t>. Amazingly, on the n-queens problem, if you don’t count the initial placement of queens, the run time of min-conflicts is roughly independent of problem size.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Given random initial state, can solve n-queens in almost constant time for arbitrary n with high probability (e.g., n = 10,000,000)!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It solves even the million-queens problem in an average of 50 steps (after the initial assignment).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Min-conflicts also works well for hard problems.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For example, it has been </a:t>
            </a:r>
            <a:r>
              <a:rPr lang="en-US" sz="2400" dirty="0">
                <a:highlight>
                  <a:srgbClr val="FFFF00"/>
                </a:highlight>
              </a:rPr>
              <a:t>used to schedule observations for the Hubble Space Telescope</a:t>
            </a:r>
            <a:r>
              <a:rPr lang="en-US" sz="2400" dirty="0"/>
              <a:t>, reducing the time taken to schedule </a:t>
            </a:r>
            <a:r>
              <a:rPr lang="en-US" sz="2400" dirty="0">
                <a:highlight>
                  <a:srgbClr val="FFFF00"/>
                </a:highlight>
              </a:rPr>
              <a:t>a week of observations from three weeks (!) to around 10 minutes</a:t>
            </a:r>
            <a:r>
              <a:rPr lang="en-US" sz="2400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The same appears to be true for any randomly-generated CSP </a:t>
            </a:r>
            <a:r>
              <a:rPr lang="en-US" sz="2400" i="1" dirty="0"/>
              <a:t>except</a:t>
            </a:r>
            <a:r>
              <a:rPr lang="en-US" sz="2400" dirty="0"/>
              <a:t> in a narrow range of the ratio.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3335867"/>
            <a:ext cx="3823265" cy="2975572"/>
          </a:xfrm>
          <a:prstGeom prst="rect">
            <a:avLst/>
          </a:prstGeom>
          <a:noFill/>
        </p:spPr>
      </p:pic>
      <p:pic>
        <p:nvPicPr>
          <p:cNvPr id="13315" name="Picture 3" descr="C:\Users\Dan\Dropbox\Office\CS 188\Ketrina Art\CSPs 2\MinConflict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336" t="28521" r="18789" b="53479"/>
          <a:stretch>
            <a:fillRect/>
          </a:stretch>
        </p:blipFill>
        <p:spPr bwMode="auto">
          <a:xfrm>
            <a:off x="9296400" y="3335867"/>
            <a:ext cx="2057400" cy="1371600"/>
          </a:xfrm>
          <a:prstGeom prst="rect">
            <a:avLst/>
          </a:prstGeom>
          <a:noFill/>
        </p:spPr>
      </p:pic>
      <p:pic>
        <p:nvPicPr>
          <p:cNvPr id="13316" name="Picture 4" descr="C:\Users\Dan\Dropbox\Office\CS 188\Ketrina Art\CSPs 2\MinConflict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232" t="59583" r="15143" b="22417"/>
          <a:stretch>
            <a:fillRect/>
          </a:stretch>
        </p:blipFill>
        <p:spPr bwMode="auto">
          <a:xfrm>
            <a:off x="9220200" y="4416524"/>
            <a:ext cx="2209800" cy="12053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41312-35C2-04A2-0F01-CFCE4180E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Ratio R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CC4D90B0-F35D-CDEF-C069-E4F777F5C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40" t="628"/>
          <a:stretch>
            <a:fillRect/>
          </a:stretch>
        </p:blipFill>
        <p:spPr bwMode="auto">
          <a:xfrm>
            <a:off x="3430719" y="2362200"/>
            <a:ext cx="3724835" cy="212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txp_fig">
            <a:extLst>
              <a:ext uri="{FF2B5EF4-FFF2-40B4-BE49-F238E27FC236}">
                <a16:creationId xmlns:a16="http://schemas.microsoft.com/office/drawing/2014/main" id="{B6116174-70C3-927C-4074-F2FFF2B8D9F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30719" y="1574658"/>
            <a:ext cx="3352800" cy="45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BE87FA-A733-6B95-EA5F-C10C51C3B4C0}"/>
              </a:ext>
            </a:extLst>
          </p:cNvPr>
          <p:cNvSpPr txBox="1"/>
          <p:nvPr/>
        </p:nvSpPr>
        <p:spPr>
          <a:xfrm>
            <a:off x="152400" y="1125918"/>
            <a:ext cx="3124200" cy="5732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sz="1400" b="1" i="0" dirty="0">
                <a:effectLst/>
                <a:latin typeface="Segoe UI" panose="020B0502040204020203" pitchFamily="34" charset="0"/>
              </a:rPr>
              <a:t>R</a:t>
            </a:r>
            <a:r>
              <a:rPr lang="en-US" sz="1400" b="0" i="0" dirty="0">
                <a:effectLst/>
                <a:latin typeface="Segoe UI" panose="020B0502040204020203" pitchFamily="34" charset="0"/>
              </a:rPr>
              <a:t>  measures how constrained the problem is.</a:t>
            </a:r>
          </a:p>
          <a:p>
            <a:pPr fontAlgn="t">
              <a:lnSpc>
                <a:spcPct val="119048"/>
              </a:lnSpc>
              <a:buNone/>
            </a:pPr>
            <a:endParaRPr lang="en-US" sz="1400" b="0" i="0" dirty="0">
              <a:effectLst/>
              <a:latin typeface="Segoe UI" panose="020B0502040204020203" pitchFamily="34" charset="0"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US" sz="1400" b="1" i="0" dirty="0">
                <a:effectLst/>
                <a:latin typeface="Segoe UI" panose="020B0502040204020203" pitchFamily="34" charset="0"/>
              </a:rPr>
              <a:t>Small R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Few constraints: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-Lots of solutions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-Easy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Example: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-100 variables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- 20 constraints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Many assignments work.</a:t>
            </a:r>
          </a:p>
          <a:p>
            <a:pPr fontAlgn="t">
              <a:lnSpc>
                <a:spcPct val="119048"/>
              </a:lnSpc>
              <a:buNone/>
            </a:pPr>
            <a:endParaRPr lang="en-US" sz="1400" b="0" i="0" dirty="0">
              <a:effectLst/>
              <a:latin typeface="Segoe UI" panose="020B0502040204020203" pitchFamily="34" charset="0"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US" sz="1400" b="1" i="0" dirty="0">
                <a:effectLst/>
                <a:latin typeface="Segoe UI" panose="020B0502040204020203" pitchFamily="34" charset="0"/>
              </a:rPr>
              <a:t>Large R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Too many constraints: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-Almost everything forbidden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-Often inconsistencies become obvious quickly.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Example: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-100 variables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-5000 constraints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Many values are immediately ruled out.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5EB90E-52EE-7D71-1467-DFB4D463B57F}"/>
              </a:ext>
            </a:extLst>
          </p:cNvPr>
          <p:cNvSpPr txBox="1"/>
          <p:nvPr/>
        </p:nvSpPr>
        <p:spPr>
          <a:xfrm>
            <a:off x="7543800" y="1157191"/>
            <a:ext cx="4377176" cy="5475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US" sz="1400" b="1" dirty="0">
                <a:latin typeface="Segoe UI" panose="020B0502040204020203" pitchFamily="34" charset="0"/>
              </a:rPr>
              <a:t>Before the Critical Ratio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dirty="0">
                <a:latin typeface="Segoe UI" panose="020B0502040204020203" pitchFamily="34" charset="0"/>
              </a:rPr>
              <a:t>-Few constraints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dirty="0">
                <a:latin typeface="Segoe UI" panose="020B0502040204020203" pitchFamily="34" charset="0"/>
              </a:rPr>
              <a:t>-Many solutions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dirty="0">
                <a:latin typeface="Segoe UI" panose="020B0502040204020203" pitchFamily="34" charset="0"/>
              </a:rPr>
              <a:t>-Easy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dirty="0">
                <a:latin typeface="Segoe UI" panose="020B0502040204020203" pitchFamily="34" charset="0"/>
              </a:rPr>
              <a:t>Min-Conflicts quickly finds one.</a:t>
            </a:r>
          </a:p>
          <a:p>
            <a:pPr fontAlgn="t">
              <a:lnSpc>
                <a:spcPct val="119048"/>
              </a:lnSpc>
              <a:buNone/>
            </a:pPr>
            <a:endParaRPr lang="en-US" sz="1400" b="1" i="0" dirty="0">
              <a:effectLst/>
              <a:latin typeface="Segoe UI" panose="020B0502040204020203" pitchFamily="34" charset="0"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US" sz="1400" b="1" i="0" dirty="0">
                <a:effectLst/>
                <a:latin typeface="Segoe UI" panose="020B0502040204020203" pitchFamily="34" charset="0"/>
              </a:rPr>
              <a:t>After the Critical Ratio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-Very constrained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-Often impossible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-Easy to detect failure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Still relatively easy.</a:t>
            </a:r>
          </a:p>
          <a:p>
            <a:pPr fontAlgn="t">
              <a:lnSpc>
                <a:spcPct val="119048"/>
              </a:lnSpc>
              <a:buNone/>
            </a:pPr>
            <a:endParaRPr lang="en-US" sz="1400" b="0" i="0" dirty="0">
              <a:effectLst/>
              <a:latin typeface="Segoe UI" panose="020B0502040204020203" pitchFamily="34" charset="0"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US" sz="1400" b="1" i="0" dirty="0">
                <a:effectLst/>
                <a:latin typeface="Segoe UI" panose="020B0502040204020203" pitchFamily="34" charset="0"/>
              </a:rPr>
              <a:t>Near the Critical Ratio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This is the hard region.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Why?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Because: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- Not many solutions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dirty="0">
                <a:latin typeface="Segoe UI" panose="020B0502040204020203" pitchFamily="34" charset="0"/>
              </a:rPr>
              <a:t>-</a:t>
            </a:r>
            <a:r>
              <a:rPr lang="en-US" sz="1400" b="0" i="0" dirty="0">
                <a:effectLst/>
                <a:latin typeface="Segoe UI" panose="020B0502040204020203" pitchFamily="34" charset="0"/>
              </a:rPr>
              <a:t> Not obviously impossible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The solver must search extensively.</a:t>
            </a:r>
          </a:p>
          <a:p>
            <a:pPr fontAlgn="t">
              <a:lnSpc>
                <a:spcPct val="119048"/>
              </a:lnSpc>
              <a:buNone/>
            </a:pPr>
            <a:r>
              <a:rPr lang="en-US" sz="1400" b="0" i="0" dirty="0">
                <a:effectLst/>
                <a:latin typeface="Segoe UI" panose="020B0502040204020203" pitchFamily="34" charset="0"/>
              </a:rPr>
              <a:t>Most hard CSP benchmark instances occur around this point.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12B68C-F681-AD36-04DE-B7650796D2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2135" y="4572000"/>
            <a:ext cx="3216129" cy="205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2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0126" y="2392024"/>
            <a:ext cx="6274674" cy="2789368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Summary: CSPs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15008"/>
            <a:ext cx="7556937" cy="4343399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sz="2800" dirty="0"/>
              <a:t>CSPs are a special kind of search problem: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States are partial assignments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Goal test defined by constraints</a:t>
            </a:r>
          </a:p>
          <a:p>
            <a:pPr lvl="6">
              <a:spcBef>
                <a:spcPct val="0"/>
              </a:spcBef>
              <a:spcAft>
                <a:spcPts val="0"/>
              </a:spcAft>
            </a:pPr>
            <a:endParaRPr lang="en-US" sz="1200" dirty="0"/>
          </a:p>
          <a:p>
            <a:pPr>
              <a:spcAft>
                <a:spcPts val="0"/>
              </a:spcAft>
            </a:pPr>
            <a:r>
              <a:rPr lang="en-US" sz="2800" dirty="0"/>
              <a:t>Basic solution: backtracking search</a:t>
            </a:r>
          </a:p>
          <a:p>
            <a:pPr lvl="2">
              <a:spcAft>
                <a:spcPts val="0"/>
              </a:spcAft>
            </a:pPr>
            <a:endParaRPr lang="en-US" sz="1500" dirty="0"/>
          </a:p>
          <a:p>
            <a:pPr>
              <a:spcAft>
                <a:spcPts val="0"/>
              </a:spcAft>
            </a:pPr>
            <a:r>
              <a:rPr lang="en-US" sz="2800" dirty="0"/>
              <a:t>Speed-ups: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Ordering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Filtering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Structure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endParaRPr lang="en-US" sz="1500" dirty="0"/>
          </a:p>
          <a:p>
            <a:pPr>
              <a:spcAft>
                <a:spcPts val="0"/>
              </a:spcAft>
            </a:pPr>
            <a:r>
              <a:rPr lang="en-US" sz="2800" dirty="0"/>
              <a:t>Iterative min-conflicts is often effective in practice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D7D726-6F80-4315-8FD1-E59B1F66C2E4}"/>
              </a:ext>
            </a:extLst>
          </p:cNvPr>
          <p:cNvSpPr txBox="1"/>
          <p:nvPr/>
        </p:nvSpPr>
        <p:spPr>
          <a:xfrm>
            <a:off x="573989" y="5867400"/>
            <a:ext cx="6098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CSPLib</a:t>
            </a:r>
            <a:r>
              <a:rPr lang="en-US" dirty="0"/>
              <a:t>: A problem library for constraints:</a:t>
            </a:r>
            <a:br>
              <a:rPr lang="en-US" dirty="0"/>
            </a:br>
            <a:r>
              <a:rPr lang="tr-TR" dirty="0">
                <a:hlinkClick r:id="rId4"/>
              </a:rPr>
              <a:t>https://www.csplib.org/</a:t>
            </a:r>
            <a:r>
              <a:rPr lang="en-US" dirty="0"/>
              <a:t> </a:t>
            </a:r>
            <a:endParaRPr lang="tr-TR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green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572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WA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573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$, $\mathrm{NT}$, $\mathrm{Q}$, $\mathrm{NSW}$, $\mathrm{V}$, $\mathrm{SA}$, $\mathrm{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8"/>
  <p:tag name="PICTUREFILESIZE" val="1363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D} = \{\mathrm{red},\mathrm{green},\mathrm{blue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4"/>
  <p:tag name="PICTUREFILESIZE" val="932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eq{=}&#10;$\{\mathrm{WA}$=$\mathrm{red}$, $\mathrm{NT}$=$\mathrm{green}$, $\mathrm{Q}$=$\mathrm{red}$, $\mathrm{NSW}$=$\mathrm{green}$, $\mathrm{V}$=$\mathrm{red}$, $\mathrm{SA}$=$\mathrm{blue}$, $\mathrm{T}$=$\mathrm{green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66"/>
  <p:tag name="PICTUREFILESIZE" val="3346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\neq \mathrm{N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2"/>
  <p:tag name="PICTUREFILESIZE" val="485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\mathrm{WA},\mathrm{NT}) \in \{(\mathrm{red},\mathrm{green}),(\mathrm{red},\mathrm{blue}),\ldots\}$&#10;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04"/>
  <p:tag name="PICTUREFILESIZE" val="1981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{0,1\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54"/>
  <p:tag name="PICTUREFILESIZE" val="238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{ij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1"/>
  <p:tag name="PICTUREFILESIZE" val="237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\sum_{i,j} X_{ij} = N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10"/>
  <p:tag name="PICTUREFILESIZE" val="765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i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9"/>
  <p:tag name="PICTUREFILESIZE" val="2144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kj}) \in \{(0,0), (0,1), (1,0)\}$\\&#10;$\forall i,j,k \;\; (X_{ij}, X_{i+k,j+k}) \in \{(0,0), (0,1), (1,0)\}$\\&#10;$\forall i,j,k \;\; (X_{ij}, X_{i+k,j-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43"/>
  <p:tag name="PICTUREFILESIZE" val="6969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Q_{k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"/>
  <p:tag name="PICTUREFILESIZE" val="219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Q_1, Q_2) \in \{(1, 3), (1, 4), \ldots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8"/>
  <p:tag name="PICTUREFILESIZE" val="1404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forall i,j \;\; \mbox{non-threatening}(Q_i, Q_j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86"/>
  <p:tag name="PICTUREFILESIZE" val="1531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{1, 2, 3, \ldots N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2"/>
  <p:tag name="PICTUREFILESIZE" val="563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1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74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2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5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3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8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4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0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ldots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{0,1,2,3,4,5,6,7,8,9\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8"/>
  <p:tag name="PICTUREFILESIZE" val="1051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neq  template TPT1  env TPENV1  fore 0  back 16777215  eqnno 1"/>
  <p:tag name="FILENAME" val="TP_tmp"/>
  <p:tag name="ORIGWIDTH" val="7"/>
  <p:tag name="PICTUREFILESIZE" val="104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neq  template TPT1  env TPENV1  fore 0  back 16777215  eqnno 1"/>
  <p:tag name="FILENAME" val="TP_tmp"/>
  <p:tag name="ORIGWIDTH" val="7"/>
  <p:tag name="PICTUREFILESIZE" val="104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R = \frac{\mbox{number of constraints}}{\mbox{number of variables}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72"/>
  <p:tag name="PICTUREFILESIZE" val="20283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1 -- introduction - print</Template>
  <TotalTime>35752</TotalTime>
  <Words>6524</Words>
  <Application>Microsoft Office PowerPoint</Application>
  <PresentationFormat>Widescreen</PresentationFormat>
  <Paragraphs>1023</Paragraphs>
  <Slides>98</Slides>
  <Notes>26</Notes>
  <HiddenSlides>1</HiddenSlides>
  <MMClips>7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22" baseType="lpstr">
      <vt:lpstr>Aptos</vt:lpstr>
      <vt:lpstr>Arial</vt:lpstr>
      <vt:lpstr>Arial Narrow</vt:lpstr>
      <vt:lpstr>ArialMT</vt:lpstr>
      <vt:lpstr>Bookman Old Style</vt:lpstr>
      <vt:lpstr>Calibri</vt:lpstr>
      <vt:lpstr>Cambria Math</vt:lpstr>
      <vt:lpstr>Century</vt:lpstr>
      <vt:lpstr>CMMI10</vt:lpstr>
      <vt:lpstr>CMR10</vt:lpstr>
      <vt:lpstr>CMSSBX10</vt:lpstr>
      <vt:lpstr>CMSY10</vt:lpstr>
      <vt:lpstr>Courier New</vt:lpstr>
      <vt:lpstr>Lucida Sans Unicode</vt:lpstr>
      <vt:lpstr>NimbusRomNo9L-Medi</vt:lpstr>
      <vt:lpstr>NimbusRomNo9L-Regu</vt:lpstr>
      <vt:lpstr>NimbusRomNo9L-ReguItal</vt:lpstr>
      <vt:lpstr>Palatino Linotype</vt:lpstr>
      <vt:lpstr>Segoe UI</vt:lpstr>
      <vt:lpstr>Segoe UI Symbol</vt:lpstr>
      <vt:lpstr>Symbol</vt:lpstr>
      <vt:lpstr>Times New Roman</vt:lpstr>
      <vt:lpstr>Wingdings</vt:lpstr>
      <vt:lpstr>dan-berkeley-nlp-v1</vt:lpstr>
      <vt:lpstr>Artificial Intelligence</vt:lpstr>
      <vt:lpstr>PowerPoint Presentation</vt:lpstr>
      <vt:lpstr>What is Search For?</vt:lpstr>
      <vt:lpstr>Constraint Satisfaction Problems</vt:lpstr>
      <vt:lpstr>1. Classical Search / Planning</vt:lpstr>
      <vt:lpstr>2. Local Search / Iterative Improvement</vt:lpstr>
      <vt:lpstr>Classical Search/Planning Problems vs. Improvement Methods (Local Search)</vt:lpstr>
      <vt:lpstr>3. Constraint Satisfaction Problems (CSPs)</vt:lpstr>
      <vt:lpstr>Classical Search/Planning vs. Local Search (Iterative Improvement) vs. CSPs</vt:lpstr>
      <vt:lpstr>Constraint Satisfaction Problems</vt:lpstr>
      <vt:lpstr>Defining Constraint Satisfaction Problems</vt:lpstr>
      <vt:lpstr> Key Terms in CSPs</vt:lpstr>
      <vt:lpstr>Example CSP: Class Scheduling</vt:lpstr>
      <vt:lpstr>Constraint satisfaction problems (CSPs)</vt:lpstr>
      <vt:lpstr>Constraint satisfaction problems (CSPs)</vt:lpstr>
      <vt:lpstr>Constraint satisfaction problems (CSPs)</vt:lpstr>
      <vt:lpstr>Possible Worlds</vt:lpstr>
      <vt:lpstr>Varieties of CSPs and Constraints</vt:lpstr>
      <vt:lpstr>Varieties of CSPs</vt:lpstr>
      <vt:lpstr>Varieties of Constraints</vt:lpstr>
      <vt:lpstr>Constraints</vt:lpstr>
      <vt:lpstr>Scope of a constraint</vt:lpstr>
      <vt:lpstr>Solving Constraint Satisfaction Problems</vt:lpstr>
      <vt:lpstr>CSP Examples</vt:lpstr>
      <vt:lpstr>Example: Map Coloring</vt:lpstr>
      <vt:lpstr>Example: N-Queens</vt:lpstr>
      <vt:lpstr>Example: N-Queens</vt:lpstr>
      <vt:lpstr>Constraint Graphs</vt:lpstr>
      <vt:lpstr>Constraint Graphs</vt:lpstr>
      <vt:lpstr>Example: cryptarithmetic puzzles</vt:lpstr>
      <vt:lpstr>Example: Cryptarithmetic</vt:lpstr>
      <vt:lpstr>Example: Sudoku</vt:lpstr>
      <vt:lpstr>Real-World CSPs</vt:lpstr>
      <vt:lpstr>Solving CSPs</vt:lpstr>
      <vt:lpstr>Solving Constraint Satisfaction Problems (CSPs)</vt:lpstr>
      <vt:lpstr>Generate and Test (GT) Algorithms</vt:lpstr>
      <vt:lpstr>CSP as a Search Problem: one formulation</vt:lpstr>
      <vt:lpstr>CSP as Graph Searching</vt:lpstr>
      <vt:lpstr>CSP as Graph Searching</vt:lpstr>
      <vt:lpstr>Standard Search Formulation</vt:lpstr>
      <vt:lpstr>Search Methods</vt:lpstr>
      <vt:lpstr>BFS</vt:lpstr>
      <vt:lpstr>Video of Demo Coloring – DFS  https://inst.eecs.berkeley.edu/~cs188/fa19/assets/demos/csp/csp_demos.html </vt:lpstr>
      <vt:lpstr>Demo Coloring – DFS  https://www.cs.cmu.edu/~15281/demos/csp_backtracking/ </vt:lpstr>
      <vt:lpstr>Backtracking Search</vt:lpstr>
      <vt:lpstr>Backtracking Search</vt:lpstr>
      <vt:lpstr>CSP Example: Graph Coloring</vt:lpstr>
      <vt:lpstr>CSP as Graph Searching</vt:lpstr>
      <vt:lpstr>Video of Demo Coloring – Backtracking https://www.cs.cmu.edu/~15281/demos/csp_backtracking/</vt:lpstr>
      <vt:lpstr>Demo Coloring – Backtracking</vt:lpstr>
      <vt:lpstr>Backtracking Example</vt:lpstr>
      <vt:lpstr>Backtracking Search</vt:lpstr>
      <vt:lpstr>Backtracking Search</vt:lpstr>
      <vt:lpstr>Improving Backtracking</vt:lpstr>
      <vt:lpstr>Filtering</vt:lpstr>
      <vt:lpstr>Filtering: Forward Checking</vt:lpstr>
      <vt:lpstr>Video of Demo Coloring – Backtracking with Forward Checking https://www.cs.cmu.edu/~15281/demos/csp_backtracking/ </vt:lpstr>
      <vt:lpstr>Backtracking with Forward Checking</vt:lpstr>
      <vt:lpstr>Filtering: Constraint Propagation</vt:lpstr>
      <vt:lpstr>Consistency of A Single Arc</vt:lpstr>
      <vt:lpstr>Arc consistency</vt:lpstr>
      <vt:lpstr>Arc consistency</vt:lpstr>
      <vt:lpstr>Arc consistency</vt:lpstr>
      <vt:lpstr>Arc Consistency of an Entire CSP</vt:lpstr>
      <vt:lpstr>Enforcing Arc Consistency in a CSP</vt:lpstr>
      <vt:lpstr>Limitations of Arc Consistency</vt:lpstr>
      <vt:lpstr>Video of Demo Coloring – Backtracking with Forward Checking – Complex Graph</vt:lpstr>
      <vt:lpstr>Video of Demo Coloring – Backtracking with Arc Consistency – Complex Graph</vt:lpstr>
      <vt:lpstr>Backtracking with Arc Consistency</vt:lpstr>
      <vt:lpstr>Ordering</vt:lpstr>
      <vt:lpstr>Ordering: Minimum Remaining Values</vt:lpstr>
      <vt:lpstr>Example: Australia Map Coloring</vt:lpstr>
      <vt:lpstr>Ordering: Least Constraining Value</vt:lpstr>
      <vt:lpstr>Demo: Backtracking + AC + Ordering</vt:lpstr>
      <vt:lpstr>K-Consistency</vt:lpstr>
      <vt:lpstr>K-Consistency</vt:lpstr>
      <vt:lpstr>Strong K-Consistency</vt:lpstr>
      <vt:lpstr>Structure</vt:lpstr>
      <vt:lpstr>Problem Structure</vt:lpstr>
      <vt:lpstr>Tree-Structured CSPs</vt:lpstr>
      <vt:lpstr>Tree-Structured CSPs</vt:lpstr>
      <vt:lpstr>Tree-Structured CSPs</vt:lpstr>
      <vt:lpstr>The TREE-CSP-SOLVER algorithm for solving tree-structured CSPs.</vt:lpstr>
      <vt:lpstr>Improving Structure</vt:lpstr>
      <vt:lpstr>Nearly Tree-Structured CSPs</vt:lpstr>
      <vt:lpstr>Cutset Conditioning</vt:lpstr>
      <vt:lpstr>Cutset Quiz</vt:lpstr>
      <vt:lpstr>Tree Decomposition</vt:lpstr>
      <vt:lpstr>Tree Decomposition*</vt:lpstr>
      <vt:lpstr>Iterative Improvement (Local Search)</vt:lpstr>
      <vt:lpstr>Local Search for CSPs</vt:lpstr>
      <vt:lpstr>8-queens problem</vt:lpstr>
      <vt:lpstr>Example: 4-Queens</vt:lpstr>
      <vt:lpstr>Video of Demo Iterative Improvement – n Queens</vt:lpstr>
      <vt:lpstr>Video of Demo Iterative Improvement – Coloring</vt:lpstr>
      <vt:lpstr>Performance of Min-Conflicts</vt:lpstr>
      <vt:lpstr>The Ratio R</vt:lpstr>
      <vt:lpstr>Summary: CSPs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Selim AKYOKUŞ</cp:lastModifiedBy>
  <cp:revision>2145</cp:revision>
  <cp:lastPrinted>2013-09-10T05:49:32Z</cp:lastPrinted>
  <dcterms:created xsi:type="dcterms:W3CDTF">2004-08-27T04:16:05Z</dcterms:created>
  <dcterms:modified xsi:type="dcterms:W3CDTF">2026-10-18T18:57:40Z</dcterms:modified>
</cp:coreProperties>
</file>