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37"/>
  </p:notesMasterIdLst>
  <p:handoutMasterIdLst>
    <p:handoutMasterId r:id="rId38"/>
  </p:handoutMasterIdLst>
  <p:sldIdLst>
    <p:sldId id="351" r:id="rId2"/>
    <p:sldId id="352" r:id="rId3"/>
    <p:sldId id="340" r:id="rId4"/>
    <p:sldId id="327" r:id="rId5"/>
    <p:sldId id="273" r:id="rId6"/>
    <p:sldId id="320" r:id="rId7"/>
    <p:sldId id="341" r:id="rId8"/>
    <p:sldId id="325" r:id="rId9"/>
    <p:sldId id="308" r:id="rId10"/>
    <p:sldId id="343" r:id="rId11"/>
    <p:sldId id="344" r:id="rId12"/>
    <p:sldId id="309" r:id="rId13"/>
    <p:sldId id="277" r:id="rId14"/>
    <p:sldId id="278" r:id="rId15"/>
    <p:sldId id="279" r:id="rId16"/>
    <p:sldId id="333" r:id="rId17"/>
    <p:sldId id="310" r:id="rId18"/>
    <p:sldId id="311" r:id="rId19"/>
    <p:sldId id="345" r:id="rId20"/>
    <p:sldId id="360" r:id="rId21"/>
    <p:sldId id="346" r:id="rId22"/>
    <p:sldId id="349" r:id="rId23"/>
    <p:sldId id="302" r:id="rId24"/>
    <p:sldId id="303" r:id="rId25"/>
    <p:sldId id="326" r:id="rId26"/>
    <p:sldId id="350" r:id="rId27"/>
    <p:sldId id="330" r:id="rId28"/>
    <p:sldId id="353" r:id="rId29"/>
    <p:sldId id="354" r:id="rId30"/>
    <p:sldId id="355" r:id="rId31"/>
    <p:sldId id="356" r:id="rId32"/>
    <p:sldId id="357" r:id="rId33"/>
    <p:sldId id="358" r:id="rId34"/>
    <p:sldId id="359" r:id="rId35"/>
    <p:sldId id="338"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33"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33"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33"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33"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33" charset="0"/>
        <a:ea typeface="+mn-ea"/>
        <a:cs typeface="+mn-cs"/>
      </a:defRPr>
    </a:lvl5pPr>
    <a:lvl6pPr marL="2286000" algn="l" defTabSz="457200" rtl="0" eaLnBrk="1" latinLnBrk="0" hangingPunct="1">
      <a:defRPr sz="2400" kern="1200">
        <a:solidFill>
          <a:schemeClr val="tx1"/>
        </a:solidFill>
        <a:latin typeface="Times New Roman" pitchFamily="33" charset="0"/>
        <a:ea typeface="+mn-ea"/>
        <a:cs typeface="+mn-cs"/>
      </a:defRPr>
    </a:lvl6pPr>
    <a:lvl7pPr marL="2743200" algn="l" defTabSz="457200" rtl="0" eaLnBrk="1" latinLnBrk="0" hangingPunct="1">
      <a:defRPr sz="2400" kern="1200">
        <a:solidFill>
          <a:schemeClr val="tx1"/>
        </a:solidFill>
        <a:latin typeface="Times New Roman" pitchFamily="33" charset="0"/>
        <a:ea typeface="+mn-ea"/>
        <a:cs typeface="+mn-cs"/>
      </a:defRPr>
    </a:lvl7pPr>
    <a:lvl8pPr marL="3200400" algn="l" defTabSz="457200" rtl="0" eaLnBrk="1" latinLnBrk="0" hangingPunct="1">
      <a:defRPr sz="2400" kern="1200">
        <a:solidFill>
          <a:schemeClr val="tx1"/>
        </a:solidFill>
        <a:latin typeface="Times New Roman" pitchFamily="33" charset="0"/>
        <a:ea typeface="+mn-ea"/>
        <a:cs typeface="+mn-cs"/>
      </a:defRPr>
    </a:lvl8pPr>
    <a:lvl9pPr marL="3657600" algn="l" defTabSz="457200" rtl="0" eaLnBrk="1" latinLnBrk="0" hangingPunct="1">
      <a:defRPr sz="2400" kern="1200">
        <a:solidFill>
          <a:schemeClr val="tx1"/>
        </a:solidFill>
        <a:latin typeface="Times New Roman" pitchFamily="33"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9" autoAdjust="0"/>
    <p:restoredTop sz="81412" autoAdjust="0"/>
  </p:normalViewPr>
  <p:slideViewPr>
    <p:cSldViewPr>
      <p:cViewPr varScale="1">
        <p:scale>
          <a:sx n="93" d="100"/>
          <a:sy n="93" d="100"/>
        </p:scale>
        <p:origin x="2346" y="6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4.xml"/><Relationship Id="rId3" Type="http://schemas.openxmlformats.org/officeDocument/2006/relationships/slide" Target="slides/slide7.xml"/><Relationship Id="rId7" Type="http://schemas.openxmlformats.org/officeDocument/2006/relationships/slide" Target="slides/slide23.xml"/><Relationship Id="rId2" Type="http://schemas.openxmlformats.org/officeDocument/2006/relationships/slide" Target="slides/slide5.xml"/><Relationship Id="rId1" Type="http://schemas.openxmlformats.org/officeDocument/2006/relationships/slide" Target="slides/slide1.xml"/><Relationship Id="rId6" Type="http://schemas.openxmlformats.org/officeDocument/2006/relationships/slide" Target="slides/slide17.xml"/><Relationship Id="rId5" Type="http://schemas.openxmlformats.org/officeDocument/2006/relationships/slide" Target="slides/slide9.xml"/><Relationship Id="rId10" Type="http://schemas.openxmlformats.org/officeDocument/2006/relationships/slide" Target="slides/slide35.xml"/><Relationship Id="rId4" Type="http://schemas.openxmlformats.org/officeDocument/2006/relationships/slide" Target="slides/slide8.xml"/><Relationship Id="rId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BE324-DA86-ED4B-A593-27E2A934B691}"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CA404423-6AB9-EB4A-85D9-76B337FDB174}">
      <dgm:prSet/>
      <dgm:spPr>
        <a:ln>
          <a:solidFill>
            <a:schemeClr val="accent3"/>
          </a:solidFill>
        </a:ln>
      </dgm:spPr>
      <dgm:t>
        <a:bodyPr/>
        <a:lstStyle/>
        <a:p>
          <a:pPr rtl="0"/>
          <a:r>
            <a:rPr lang="en-US" dirty="0">
              <a:effectLst>
                <a:outerShdw blurRad="38100" dist="38100" dir="2700000" algn="tl">
                  <a:srgbClr val="000000">
                    <a:alpha val="43137"/>
                  </a:srgbClr>
                </a:outerShdw>
              </a:effectLst>
            </a:rPr>
            <a:t>EPROM</a:t>
          </a:r>
        </a:p>
      </dgm:t>
    </dgm:pt>
    <dgm:pt modelId="{87E0A1A0-3D6C-E44A-A686-A38CE1113DBF}" type="parTrans" cxnId="{387B7D78-C7C4-444B-B9AC-A3B1F7827C2E}">
      <dgm:prSet/>
      <dgm:spPr/>
      <dgm:t>
        <a:bodyPr/>
        <a:lstStyle/>
        <a:p>
          <a:endParaRPr lang="en-US"/>
        </a:p>
      </dgm:t>
    </dgm:pt>
    <dgm:pt modelId="{FE595A42-11C2-5545-9CAC-BEFD7802AE55}" type="sibTrans" cxnId="{387B7D78-C7C4-444B-B9AC-A3B1F7827C2E}">
      <dgm:prSet/>
      <dgm:spPr/>
      <dgm:t>
        <a:bodyPr/>
        <a:lstStyle/>
        <a:p>
          <a:endParaRPr lang="en-US"/>
        </a:p>
      </dgm:t>
    </dgm:pt>
    <dgm:pt modelId="{49316F22-BDD9-D344-8DF7-6042A787739E}">
      <dgm:prSet/>
      <dgm:spPr>
        <a:ln>
          <a:solidFill>
            <a:schemeClr val="accent1"/>
          </a:solidFill>
        </a:ln>
      </dgm:spPr>
      <dgm:t>
        <a:bodyPr/>
        <a:lstStyle/>
        <a:p>
          <a:pPr rtl="0"/>
          <a:r>
            <a:rPr lang="en-US" b="1" dirty="0">
              <a:effectLst>
                <a:outerShdw blurRad="38100" dist="38100" dir="2700000" algn="tl">
                  <a:srgbClr val="000000">
                    <a:alpha val="43137"/>
                  </a:srgbClr>
                </a:outerShdw>
              </a:effectLst>
            </a:rPr>
            <a:t>Erasable programmable read-only memory</a:t>
          </a:r>
        </a:p>
      </dgm:t>
    </dgm:pt>
    <dgm:pt modelId="{B0AB3EC3-0FBB-3B4A-B331-5C9FEEF4572D}" type="parTrans" cxnId="{EBD9BF48-6EF2-FC4F-9767-F5F9F3682BE3}">
      <dgm:prSet/>
      <dgm:spPr/>
      <dgm:t>
        <a:bodyPr/>
        <a:lstStyle/>
        <a:p>
          <a:endParaRPr lang="en-US"/>
        </a:p>
      </dgm:t>
    </dgm:pt>
    <dgm:pt modelId="{A1F0993D-402E-E94A-83D8-125058334C98}" type="sibTrans" cxnId="{EBD9BF48-6EF2-FC4F-9767-F5F9F3682BE3}">
      <dgm:prSet/>
      <dgm:spPr/>
      <dgm:t>
        <a:bodyPr/>
        <a:lstStyle/>
        <a:p>
          <a:endParaRPr lang="en-US"/>
        </a:p>
      </dgm:t>
    </dgm:pt>
    <dgm:pt modelId="{A4CBAA80-C409-2A44-AF1F-158DEAC61387}">
      <dgm:prSet/>
      <dgm:spPr>
        <a:ln>
          <a:solidFill>
            <a:schemeClr val="accent1"/>
          </a:solidFill>
        </a:ln>
      </dgm:spPr>
      <dgm:t>
        <a:bodyPr/>
        <a:lstStyle/>
        <a:p>
          <a:pPr rtl="0"/>
          <a:r>
            <a:rPr lang="en-US" b="1" dirty="0">
              <a:solidFill>
                <a:schemeClr val="accent6">
                  <a:lumMod val="40000"/>
                  <a:lumOff val="60000"/>
                </a:schemeClr>
              </a:solidFill>
              <a:effectLst>
                <a:outerShdw blurRad="38100" dist="38100" dir="2700000" algn="tl">
                  <a:srgbClr val="000000">
                    <a:alpha val="43137"/>
                  </a:srgbClr>
                </a:outerShdw>
              </a:effectLst>
            </a:rPr>
            <a:t>Erasure process can be performed repeatedly</a:t>
          </a:r>
        </a:p>
      </dgm:t>
    </dgm:pt>
    <dgm:pt modelId="{3B600059-A870-FC48-B37A-5F576F53E857}" type="parTrans" cxnId="{C28F1EA8-43F5-A844-BF09-5E2D8CFA211A}">
      <dgm:prSet/>
      <dgm:spPr/>
      <dgm:t>
        <a:bodyPr/>
        <a:lstStyle/>
        <a:p>
          <a:endParaRPr lang="en-US"/>
        </a:p>
      </dgm:t>
    </dgm:pt>
    <dgm:pt modelId="{7715F170-5F76-1B4A-8FDA-E988BD0AFEC0}" type="sibTrans" cxnId="{C28F1EA8-43F5-A844-BF09-5E2D8CFA211A}">
      <dgm:prSet/>
      <dgm:spPr/>
      <dgm:t>
        <a:bodyPr/>
        <a:lstStyle/>
        <a:p>
          <a:endParaRPr lang="en-US"/>
        </a:p>
      </dgm:t>
    </dgm:pt>
    <dgm:pt modelId="{9D8833F6-FFF2-0043-8E19-662F3ECC0C69}">
      <dgm:prSet/>
      <dgm:spPr>
        <a:ln>
          <a:solidFill>
            <a:schemeClr val="accent1"/>
          </a:solidFill>
        </a:ln>
      </dgm:spPr>
      <dgm:t>
        <a:bodyPr/>
        <a:lstStyle/>
        <a:p>
          <a:pPr rtl="0"/>
          <a:r>
            <a:rPr lang="en-US" b="1" dirty="0">
              <a:effectLst>
                <a:outerShdw blurRad="38100" dist="38100" dir="2700000" algn="tl">
                  <a:srgbClr val="000000">
                    <a:alpha val="43137"/>
                  </a:srgbClr>
                </a:outerShdw>
              </a:effectLst>
            </a:rPr>
            <a:t>More expensive than PROM but it has the advantage of the multiple update capability </a:t>
          </a:r>
        </a:p>
      </dgm:t>
    </dgm:pt>
    <dgm:pt modelId="{3B768F97-B4E7-2F4E-9C97-87DEA25921EC}" type="parTrans" cxnId="{7CF9623A-666F-6647-802A-A95493F8EBAC}">
      <dgm:prSet/>
      <dgm:spPr/>
      <dgm:t>
        <a:bodyPr/>
        <a:lstStyle/>
        <a:p>
          <a:endParaRPr lang="en-US"/>
        </a:p>
      </dgm:t>
    </dgm:pt>
    <dgm:pt modelId="{94D34039-8F97-4244-BD50-B01B3B91FF83}" type="sibTrans" cxnId="{7CF9623A-666F-6647-802A-A95493F8EBAC}">
      <dgm:prSet/>
      <dgm:spPr/>
      <dgm:t>
        <a:bodyPr/>
        <a:lstStyle/>
        <a:p>
          <a:endParaRPr lang="en-US"/>
        </a:p>
      </dgm:t>
    </dgm:pt>
    <dgm:pt modelId="{DF8EF88C-8D84-8C43-B810-AFB4651BAA39}">
      <dgm:prSet/>
      <dgm:spPr>
        <a:ln>
          <a:solidFill>
            <a:schemeClr val="accent3"/>
          </a:solidFill>
        </a:ln>
      </dgm:spPr>
      <dgm:t>
        <a:bodyPr/>
        <a:lstStyle/>
        <a:p>
          <a:pPr rtl="0"/>
          <a:r>
            <a:rPr lang="en-US" dirty="0">
              <a:effectLst>
                <a:outerShdw blurRad="38100" dist="38100" dir="2700000" algn="tl">
                  <a:srgbClr val="000000">
                    <a:alpha val="43137"/>
                  </a:srgbClr>
                </a:outerShdw>
              </a:effectLst>
            </a:rPr>
            <a:t>EEPROM</a:t>
          </a:r>
        </a:p>
      </dgm:t>
    </dgm:pt>
    <dgm:pt modelId="{DEF28F56-1015-8A41-A6BA-78C83248F303}" type="parTrans" cxnId="{EF616C56-3C8C-964B-9057-3E238C0F0AAC}">
      <dgm:prSet/>
      <dgm:spPr/>
      <dgm:t>
        <a:bodyPr/>
        <a:lstStyle/>
        <a:p>
          <a:endParaRPr lang="en-US"/>
        </a:p>
      </dgm:t>
    </dgm:pt>
    <dgm:pt modelId="{78B9242F-3EF8-2747-B1F7-03FF22C29C4C}" type="sibTrans" cxnId="{EF616C56-3C8C-964B-9057-3E238C0F0AAC}">
      <dgm:prSet/>
      <dgm:spPr/>
      <dgm:t>
        <a:bodyPr/>
        <a:lstStyle/>
        <a:p>
          <a:endParaRPr lang="en-US"/>
        </a:p>
      </dgm:t>
    </dgm:pt>
    <dgm:pt modelId="{90B5EB81-C31A-0E4D-847F-0FF7DA55B788}">
      <dgm:prSet/>
      <dgm:spPr>
        <a:ln>
          <a:solidFill>
            <a:schemeClr val="accent1"/>
          </a:solidFill>
        </a:ln>
      </dgm:spPr>
      <dgm:t>
        <a:bodyPr/>
        <a:lstStyle/>
        <a:p>
          <a:pPr rtl="0"/>
          <a:r>
            <a:rPr lang="en-US" b="1" dirty="0">
              <a:effectLst>
                <a:outerShdw blurRad="38100" dist="38100" dir="2700000" algn="tl">
                  <a:srgbClr val="000000">
                    <a:alpha val="43137"/>
                  </a:srgbClr>
                </a:outerShdw>
              </a:effectLst>
            </a:rPr>
            <a:t>Electrically erasable programmable read-only memory</a:t>
          </a:r>
        </a:p>
      </dgm:t>
    </dgm:pt>
    <dgm:pt modelId="{73B3EB71-008F-4542-BCD6-0C44942298C8}" type="parTrans" cxnId="{DC9A8752-C01B-5A47-B511-EA531B99815E}">
      <dgm:prSet/>
      <dgm:spPr/>
      <dgm:t>
        <a:bodyPr/>
        <a:lstStyle/>
        <a:p>
          <a:endParaRPr lang="en-US"/>
        </a:p>
      </dgm:t>
    </dgm:pt>
    <dgm:pt modelId="{D7E515D4-956F-D843-9334-9C7B173CAC8C}" type="sibTrans" cxnId="{DC9A8752-C01B-5A47-B511-EA531B99815E}">
      <dgm:prSet/>
      <dgm:spPr/>
      <dgm:t>
        <a:bodyPr/>
        <a:lstStyle/>
        <a:p>
          <a:endParaRPr lang="en-US"/>
        </a:p>
      </dgm:t>
    </dgm:pt>
    <dgm:pt modelId="{0C2DECDD-0A85-9C48-9279-DE771DF08233}">
      <dgm:prSet/>
      <dgm:spPr>
        <a:ln>
          <a:solidFill>
            <a:schemeClr val="accent1"/>
          </a:solidFill>
        </a:ln>
      </dgm:spPr>
      <dgm:t>
        <a:bodyPr/>
        <a:lstStyle/>
        <a:p>
          <a:pPr rtl="0"/>
          <a:r>
            <a:rPr lang="en-US" b="1" dirty="0">
              <a:solidFill>
                <a:schemeClr val="accent6">
                  <a:lumMod val="40000"/>
                  <a:lumOff val="60000"/>
                </a:schemeClr>
              </a:solidFill>
              <a:effectLst>
                <a:outerShdw blurRad="38100" dist="38100" dir="2700000" algn="tl">
                  <a:srgbClr val="000000">
                    <a:alpha val="43137"/>
                  </a:srgbClr>
                </a:outerShdw>
              </a:effectLst>
            </a:rPr>
            <a:t>Can be written into at any time without erasing prior contents</a:t>
          </a:r>
        </a:p>
      </dgm:t>
    </dgm:pt>
    <dgm:pt modelId="{7764EC7D-F093-5B49-9AF0-7FACFB74B2BE}" type="parTrans" cxnId="{829B5222-6AED-A54A-AE19-EB32E3669E38}">
      <dgm:prSet/>
      <dgm:spPr/>
      <dgm:t>
        <a:bodyPr/>
        <a:lstStyle/>
        <a:p>
          <a:endParaRPr lang="en-US"/>
        </a:p>
      </dgm:t>
    </dgm:pt>
    <dgm:pt modelId="{4343323C-71F6-BB4A-B543-569B7D0B8E56}" type="sibTrans" cxnId="{829B5222-6AED-A54A-AE19-EB32E3669E38}">
      <dgm:prSet/>
      <dgm:spPr/>
      <dgm:t>
        <a:bodyPr/>
        <a:lstStyle/>
        <a:p>
          <a:endParaRPr lang="en-US"/>
        </a:p>
      </dgm:t>
    </dgm:pt>
    <dgm:pt modelId="{5CC91DBC-94A1-3243-BEC9-77629274AACC}">
      <dgm:prSet/>
      <dgm:spPr>
        <a:ln>
          <a:solidFill>
            <a:schemeClr val="accent1"/>
          </a:solidFill>
        </a:ln>
      </dgm:spPr>
      <dgm:t>
        <a:bodyPr/>
        <a:lstStyle/>
        <a:p>
          <a:pPr rtl="0"/>
          <a:r>
            <a:rPr lang="en-US" b="1" dirty="0">
              <a:effectLst>
                <a:outerShdw blurRad="38100" dist="38100" dir="2700000" algn="tl">
                  <a:srgbClr val="000000">
                    <a:alpha val="43137"/>
                  </a:srgbClr>
                </a:outerShdw>
              </a:effectLst>
            </a:rPr>
            <a:t>Combines the advantage of non-volatility with the flexibility of being updatable in place</a:t>
          </a:r>
        </a:p>
      </dgm:t>
    </dgm:pt>
    <dgm:pt modelId="{9A103E3D-8B8B-C740-A2C5-157681EBE064}" type="parTrans" cxnId="{29AEF786-463E-A14E-A0A0-C5390116F01B}">
      <dgm:prSet/>
      <dgm:spPr/>
      <dgm:t>
        <a:bodyPr/>
        <a:lstStyle/>
        <a:p>
          <a:endParaRPr lang="en-US"/>
        </a:p>
      </dgm:t>
    </dgm:pt>
    <dgm:pt modelId="{0176042C-95E5-A140-AA3A-0A69EA4BB932}" type="sibTrans" cxnId="{29AEF786-463E-A14E-A0A0-C5390116F01B}">
      <dgm:prSet/>
      <dgm:spPr/>
      <dgm:t>
        <a:bodyPr/>
        <a:lstStyle/>
        <a:p>
          <a:endParaRPr lang="en-US"/>
        </a:p>
      </dgm:t>
    </dgm:pt>
    <dgm:pt modelId="{6CF8E079-9113-B341-949B-0C8FE1D54943}">
      <dgm:prSet/>
      <dgm:spPr>
        <a:ln>
          <a:solidFill>
            <a:schemeClr val="accent1"/>
          </a:solidFill>
        </a:ln>
      </dgm:spPr>
      <dgm:t>
        <a:bodyPr/>
        <a:lstStyle/>
        <a:p>
          <a:pPr rtl="0"/>
          <a:r>
            <a:rPr lang="en-US" b="1" dirty="0">
              <a:effectLst>
                <a:outerShdw blurRad="38100" dist="38100" dir="2700000" algn="tl">
                  <a:srgbClr val="000000">
                    <a:alpha val="43137"/>
                  </a:srgbClr>
                </a:outerShdw>
              </a:effectLst>
            </a:rPr>
            <a:t>More expensive than EPROM </a:t>
          </a:r>
        </a:p>
      </dgm:t>
    </dgm:pt>
    <dgm:pt modelId="{812DAFDD-DC6D-0B46-9650-4CDE2DDDB542}" type="parTrans" cxnId="{107BD4BB-EE41-8846-BB28-31BC5309E10B}">
      <dgm:prSet/>
      <dgm:spPr/>
      <dgm:t>
        <a:bodyPr/>
        <a:lstStyle/>
        <a:p>
          <a:endParaRPr lang="en-US"/>
        </a:p>
      </dgm:t>
    </dgm:pt>
    <dgm:pt modelId="{05CA5228-BB03-DB49-AF01-BB0808759185}" type="sibTrans" cxnId="{107BD4BB-EE41-8846-BB28-31BC5309E10B}">
      <dgm:prSet/>
      <dgm:spPr/>
      <dgm:t>
        <a:bodyPr/>
        <a:lstStyle/>
        <a:p>
          <a:endParaRPr lang="en-US"/>
        </a:p>
      </dgm:t>
    </dgm:pt>
    <dgm:pt modelId="{770FE41B-0D6A-BE46-8DE9-86FE2A665892}">
      <dgm:prSet/>
      <dgm:spPr>
        <a:ln>
          <a:solidFill>
            <a:schemeClr val="accent3"/>
          </a:solidFill>
        </a:ln>
      </dgm:spPr>
      <dgm:t>
        <a:bodyPr/>
        <a:lstStyle/>
        <a:p>
          <a:pPr rtl="0"/>
          <a:r>
            <a:rPr lang="en-US" dirty="0">
              <a:effectLst>
                <a:outerShdw blurRad="38100" dist="38100" dir="2700000" algn="tl">
                  <a:srgbClr val="000000">
                    <a:alpha val="43137"/>
                  </a:srgbClr>
                </a:outerShdw>
              </a:effectLst>
            </a:rPr>
            <a:t>Flash Memory</a:t>
          </a:r>
        </a:p>
      </dgm:t>
    </dgm:pt>
    <dgm:pt modelId="{6355C11E-EB04-F340-BF3E-8BF03EE0722F}" type="parTrans" cxnId="{480F4E87-8507-814B-A575-458F5CE9CAFD}">
      <dgm:prSet/>
      <dgm:spPr/>
      <dgm:t>
        <a:bodyPr/>
        <a:lstStyle/>
        <a:p>
          <a:endParaRPr lang="en-US"/>
        </a:p>
      </dgm:t>
    </dgm:pt>
    <dgm:pt modelId="{3CDBA012-2FB2-4447-813E-6E60F77BCDA8}" type="sibTrans" cxnId="{480F4E87-8507-814B-A575-458F5CE9CAFD}">
      <dgm:prSet/>
      <dgm:spPr/>
      <dgm:t>
        <a:bodyPr/>
        <a:lstStyle/>
        <a:p>
          <a:endParaRPr lang="en-US"/>
        </a:p>
      </dgm:t>
    </dgm:pt>
    <dgm:pt modelId="{300B7704-EB88-0641-811A-C749A83EA426}">
      <dgm:prSet/>
      <dgm:spPr>
        <a:ln>
          <a:solidFill>
            <a:schemeClr val="accent1"/>
          </a:solidFill>
        </a:ln>
      </dgm:spPr>
      <dgm:t>
        <a:bodyPr/>
        <a:lstStyle/>
        <a:p>
          <a:pPr rtl="0"/>
          <a:r>
            <a:rPr lang="en-US" b="1" dirty="0">
              <a:effectLst>
                <a:outerShdw blurRad="38100" dist="38100" dir="2700000" algn="tl">
                  <a:srgbClr val="000000">
                    <a:alpha val="43137"/>
                  </a:srgbClr>
                </a:outerShdw>
              </a:effectLst>
            </a:rPr>
            <a:t>Intermediate between EPROM and EEPROM in both cost and functionality</a:t>
          </a:r>
        </a:p>
      </dgm:t>
    </dgm:pt>
    <dgm:pt modelId="{AABC2E9F-7452-C24F-B639-5D50CBED447C}" type="parTrans" cxnId="{8F3D9F74-F63D-C64B-A465-F7575AB5F59C}">
      <dgm:prSet/>
      <dgm:spPr/>
      <dgm:t>
        <a:bodyPr/>
        <a:lstStyle/>
        <a:p>
          <a:endParaRPr lang="en-US"/>
        </a:p>
      </dgm:t>
    </dgm:pt>
    <dgm:pt modelId="{0E6A06E8-568A-2C48-A7AD-2FDA807B86E2}" type="sibTrans" cxnId="{8F3D9F74-F63D-C64B-A465-F7575AB5F59C}">
      <dgm:prSet/>
      <dgm:spPr/>
      <dgm:t>
        <a:bodyPr/>
        <a:lstStyle/>
        <a:p>
          <a:endParaRPr lang="en-US"/>
        </a:p>
      </dgm:t>
    </dgm:pt>
    <dgm:pt modelId="{F1E0DF61-5B75-6A44-B10A-18FC603A31B1}">
      <dgm:prSet/>
      <dgm:spPr>
        <a:ln>
          <a:solidFill>
            <a:schemeClr val="accent1"/>
          </a:solidFill>
        </a:ln>
      </dgm:spPr>
      <dgm:t>
        <a:bodyPr/>
        <a:lstStyle/>
        <a:p>
          <a:pPr rtl="0"/>
          <a:r>
            <a:rPr lang="en-US" b="1" dirty="0">
              <a:solidFill>
                <a:schemeClr val="accent6">
                  <a:lumMod val="40000"/>
                  <a:lumOff val="60000"/>
                </a:schemeClr>
              </a:solidFill>
              <a:effectLst>
                <a:outerShdw blurRad="38100" dist="38100" dir="2700000" algn="tl">
                  <a:srgbClr val="000000">
                    <a:alpha val="43137"/>
                  </a:srgbClr>
                </a:outerShdw>
              </a:effectLst>
            </a:rPr>
            <a:t>Uses an electrical erasing technology, does not provide byte-level erasure</a:t>
          </a:r>
        </a:p>
      </dgm:t>
    </dgm:pt>
    <dgm:pt modelId="{A70A8BE2-DCCA-CC41-A04A-99DC6522C741}" type="parTrans" cxnId="{1410B755-6ED9-E748-8BFB-77A5A3935B42}">
      <dgm:prSet/>
      <dgm:spPr/>
      <dgm:t>
        <a:bodyPr/>
        <a:lstStyle/>
        <a:p>
          <a:endParaRPr lang="en-US"/>
        </a:p>
      </dgm:t>
    </dgm:pt>
    <dgm:pt modelId="{58DE4856-0A2D-5C4B-A519-E9C0BCD26CDD}" type="sibTrans" cxnId="{1410B755-6ED9-E748-8BFB-77A5A3935B42}">
      <dgm:prSet/>
      <dgm:spPr/>
      <dgm:t>
        <a:bodyPr/>
        <a:lstStyle/>
        <a:p>
          <a:endParaRPr lang="en-US"/>
        </a:p>
      </dgm:t>
    </dgm:pt>
    <dgm:pt modelId="{58F3BE6D-D555-5045-A6D7-6E7040258DBA}">
      <dgm:prSet/>
      <dgm:spPr>
        <a:ln>
          <a:solidFill>
            <a:schemeClr val="accent1"/>
          </a:solidFill>
        </a:ln>
      </dgm:spPr>
      <dgm:t>
        <a:bodyPr/>
        <a:lstStyle/>
        <a:p>
          <a:pPr rtl="0"/>
          <a:r>
            <a:rPr lang="en-US" b="1" dirty="0">
              <a:effectLst>
                <a:outerShdw blurRad="38100" dist="38100" dir="2700000" algn="tl">
                  <a:srgbClr val="000000">
                    <a:alpha val="43137"/>
                  </a:srgbClr>
                </a:outerShdw>
              </a:effectLst>
            </a:rPr>
            <a:t>Microchip is organized so that a section of memory cells are erased in a single action or “flash”</a:t>
          </a:r>
        </a:p>
      </dgm:t>
    </dgm:pt>
    <dgm:pt modelId="{819336ED-ACC3-744E-ADDB-9033BDDCF9AB}" type="parTrans" cxnId="{C338AD96-B6B3-2847-8FC3-E0A1DC3B58F8}">
      <dgm:prSet/>
      <dgm:spPr/>
      <dgm:t>
        <a:bodyPr/>
        <a:lstStyle/>
        <a:p>
          <a:endParaRPr lang="en-US"/>
        </a:p>
      </dgm:t>
    </dgm:pt>
    <dgm:pt modelId="{BC224F86-9FC0-ED46-8347-22166A83EB87}" type="sibTrans" cxnId="{C338AD96-B6B3-2847-8FC3-E0A1DC3B58F8}">
      <dgm:prSet/>
      <dgm:spPr/>
      <dgm:t>
        <a:bodyPr/>
        <a:lstStyle/>
        <a:p>
          <a:endParaRPr lang="en-US"/>
        </a:p>
      </dgm:t>
    </dgm:pt>
    <dgm:pt modelId="{CD367AB6-D8AE-B349-B7FD-90FB0C3AD718}" type="pres">
      <dgm:prSet presAssocID="{D23BE324-DA86-ED4B-A593-27E2A934B691}" presName="theList" presStyleCnt="0">
        <dgm:presLayoutVars>
          <dgm:dir/>
          <dgm:animLvl val="lvl"/>
          <dgm:resizeHandles val="exact"/>
        </dgm:presLayoutVars>
      </dgm:prSet>
      <dgm:spPr/>
    </dgm:pt>
    <dgm:pt modelId="{BD3E26C3-DE7F-B549-B7CE-FF3E6FF5938C}" type="pres">
      <dgm:prSet presAssocID="{CA404423-6AB9-EB4A-85D9-76B337FDB174}" presName="compNode" presStyleCnt="0"/>
      <dgm:spPr/>
    </dgm:pt>
    <dgm:pt modelId="{761E5B8F-DCD7-AF41-837F-D9BECF9DFF49}" type="pres">
      <dgm:prSet presAssocID="{CA404423-6AB9-EB4A-85D9-76B337FDB174}" presName="aNode" presStyleLbl="bgShp" presStyleIdx="0" presStyleCnt="3"/>
      <dgm:spPr/>
    </dgm:pt>
    <dgm:pt modelId="{FF0D77B0-D959-1948-A50C-07160BB098BA}" type="pres">
      <dgm:prSet presAssocID="{CA404423-6AB9-EB4A-85D9-76B337FDB174}" presName="textNode" presStyleLbl="bgShp" presStyleIdx="0" presStyleCnt="3"/>
      <dgm:spPr/>
    </dgm:pt>
    <dgm:pt modelId="{3B14CCCB-3000-B04C-B43A-6A8AB9A54764}" type="pres">
      <dgm:prSet presAssocID="{CA404423-6AB9-EB4A-85D9-76B337FDB174}" presName="compChildNode" presStyleCnt="0"/>
      <dgm:spPr/>
    </dgm:pt>
    <dgm:pt modelId="{38674BA3-1D56-8947-AEC4-F807DD5E0F43}" type="pres">
      <dgm:prSet presAssocID="{CA404423-6AB9-EB4A-85D9-76B337FDB174}" presName="theInnerList" presStyleCnt="0"/>
      <dgm:spPr/>
    </dgm:pt>
    <dgm:pt modelId="{9A46DF24-6254-7645-B937-0A6718251E0E}" type="pres">
      <dgm:prSet presAssocID="{49316F22-BDD9-D344-8DF7-6042A787739E}" presName="childNode" presStyleLbl="node1" presStyleIdx="0" presStyleCnt="10">
        <dgm:presLayoutVars>
          <dgm:bulletEnabled val="1"/>
        </dgm:presLayoutVars>
      </dgm:prSet>
      <dgm:spPr/>
    </dgm:pt>
    <dgm:pt modelId="{0A2C7B95-B658-8449-B000-610F7B48CC45}" type="pres">
      <dgm:prSet presAssocID="{49316F22-BDD9-D344-8DF7-6042A787739E}" presName="aSpace2" presStyleCnt="0"/>
      <dgm:spPr/>
    </dgm:pt>
    <dgm:pt modelId="{2E09FDE4-D0D4-534C-925E-72DB36DC377B}" type="pres">
      <dgm:prSet presAssocID="{A4CBAA80-C409-2A44-AF1F-158DEAC61387}" presName="childNode" presStyleLbl="node1" presStyleIdx="1" presStyleCnt="10">
        <dgm:presLayoutVars>
          <dgm:bulletEnabled val="1"/>
        </dgm:presLayoutVars>
      </dgm:prSet>
      <dgm:spPr/>
    </dgm:pt>
    <dgm:pt modelId="{A70A6D78-2E7B-1142-8055-D888E3005FE8}" type="pres">
      <dgm:prSet presAssocID="{A4CBAA80-C409-2A44-AF1F-158DEAC61387}" presName="aSpace2" presStyleCnt="0"/>
      <dgm:spPr/>
    </dgm:pt>
    <dgm:pt modelId="{6EA9746E-83BF-C141-962A-D5914E659DB9}" type="pres">
      <dgm:prSet presAssocID="{9D8833F6-FFF2-0043-8E19-662F3ECC0C69}" presName="childNode" presStyleLbl="node1" presStyleIdx="2" presStyleCnt="10">
        <dgm:presLayoutVars>
          <dgm:bulletEnabled val="1"/>
        </dgm:presLayoutVars>
      </dgm:prSet>
      <dgm:spPr/>
    </dgm:pt>
    <dgm:pt modelId="{BD492923-C8C8-4748-8994-9407284111D9}" type="pres">
      <dgm:prSet presAssocID="{CA404423-6AB9-EB4A-85D9-76B337FDB174}" presName="aSpace" presStyleCnt="0"/>
      <dgm:spPr/>
    </dgm:pt>
    <dgm:pt modelId="{AC98779B-2D02-8F4A-B3EC-2298B6FCBCD5}" type="pres">
      <dgm:prSet presAssocID="{DF8EF88C-8D84-8C43-B810-AFB4651BAA39}" presName="compNode" presStyleCnt="0"/>
      <dgm:spPr/>
    </dgm:pt>
    <dgm:pt modelId="{06A8ABCA-51AB-7C44-A93E-8766E44BBFCB}" type="pres">
      <dgm:prSet presAssocID="{DF8EF88C-8D84-8C43-B810-AFB4651BAA39}" presName="aNode" presStyleLbl="bgShp" presStyleIdx="1" presStyleCnt="3"/>
      <dgm:spPr/>
    </dgm:pt>
    <dgm:pt modelId="{A29DDF9C-1AED-6F47-B745-E0CED4A18B8F}" type="pres">
      <dgm:prSet presAssocID="{DF8EF88C-8D84-8C43-B810-AFB4651BAA39}" presName="textNode" presStyleLbl="bgShp" presStyleIdx="1" presStyleCnt="3"/>
      <dgm:spPr/>
    </dgm:pt>
    <dgm:pt modelId="{AEC2EFDA-9B6B-EE41-85B9-2126240993F9}" type="pres">
      <dgm:prSet presAssocID="{DF8EF88C-8D84-8C43-B810-AFB4651BAA39}" presName="compChildNode" presStyleCnt="0"/>
      <dgm:spPr/>
    </dgm:pt>
    <dgm:pt modelId="{E5FF24A8-D124-0844-8DEF-4163689BE9C6}" type="pres">
      <dgm:prSet presAssocID="{DF8EF88C-8D84-8C43-B810-AFB4651BAA39}" presName="theInnerList" presStyleCnt="0"/>
      <dgm:spPr/>
    </dgm:pt>
    <dgm:pt modelId="{BD02C517-69F7-5D4E-A179-BA93C73CFD2C}" type="pres">
      <dgm:prSet presAssocID="{90B5EB81-C31A-0E4D-847F-0FF7DA55B788}" presName="childNode" presStyleLbl="node1" presStyleIdx="3" presStyleCnt="10">
        <dgm:presLayoutVars>
          <dgm:bulletEnabled val="1"/>
        </dgm:presLayoutVars>
      </dgm:prSet>
      <dgm:spPr/>
    </dgm:pt>
    <dgm:pt modelId="{CE5857B1-214F-544E-8E9C-5F1AEBF2AF65}" type="pres">
      <dgm:prSet presAssocID="{90B5EB81-C31A-0E4D-847F-0FF7DA55B788}" presName="aSpace2" presStyleCnt="0"/>
      <dgm:spPr/>
    </dgm:pt>
    <dgm:pt modelId="{1E8C0409-4787-3248-94C2-AEB8C99A4F95}" type="pres">
      <dgm:prSet presAssocID="{0C2DECDD-0A85-9C48-9279-DE771DF08233}" presName="childNode" presStyleLbl="node1" presStyleIdx="4" presStyleCnt="10">
        <dgm:presLayoutVars>
          <dgm:bulletEnabled val="1"/>
        </dgm:presLayoutVars>
      </dgm:prSet>
      <dgm:spPr/>
    </dgm:pt>
    <dgm:pt modelId="{A2487613-1EB7-FC4A-8FC1-5377F378A13E}" type="pres">
      <dgm:prSet presAssocID="{0C2DECDD-0A85-9C48-9279-DE771DF08233}" presName="aSpace2" presStyleCnt="0"/>
      <dgm:spPr/>
    </dgm:pt>
    <dgm:pt modelId="{482E95BE-A6F3-634C-BDD0-F34D94BB52CE}" type="pres">
      <dgm:prSet presAssocID="{5CC91DBC-94A1-3243-BEC9-77629274AACC}" presName="childNode" presStyleLbl="node1" presStyleIdx="5" presStyleCnt="10">
        <dgm:presLayoutVars>
          <dgm:bulletEnabled val="1"/>
        </dgm:presLayoutVars>
      </dgm:prSet>
      <dgm:spPr/>
    </dgm:pt>
    <dgm:pt modelId="{D8F3325B-3618-C341-9CD0-441B3AD31487}" type="pres">
      <dgm:prSet presAssocID="{5CC91DBC-94A1-3243-BEC9-77629274AACC}" presName="aSpace2" presStyleCnt="0"/>
      <dgm:spPr/>
    </dgm:pt>
    <dgm:pt modelId="{408F0A18-5EE1-CE4C-9645-EA7FCA285619}" type="pres">
      <dgm:prSet presAssocID="{6CF8E079-9113-B341-949B-0C8FE1D54943}" presName="childNode" presStyleLbl="node1" presStyleIdx="6" presStyleCnt="10">
        <dgm:presLayoutVars>
          <dgm:bulletEnabled val="1"/>
        </dgm:presLayoutVars>
      </dgm:prSet>
      <dgm:spPr/>
    </dgm:pt>
    <dgm:pt modelId="{EA6F8F03-DA78-2A45-B90C-F2D064919D06}" type="pres">
      <dgm:prSet presAssocID="{DF8EF88C-8D84-8C43-B810-AFB4651BAA39}" presName="aSpace" presStyleCnt="0"/>
      <dgm:spPr/>
    </dgm:pt>
    <dgm:pt modelId="{FAC54BA9-4FEE-5F45-BF58-4B89D7621CEB}" type="pres">
      <dgm:prSet presAssocID="{770FE41B-0D6A-BE46-8DE9-86FE2A665892}" presName="compNode" presStyleCnt="0"/>
      <dgm:spPr/>
    </dgm:pt>
    <dgm:pt modelId="{48677A78-52B6-7B45-9BF1-CBA2C4872099}" type="pres">
      <dgm:prSet presAssocID="{770FE41B-0D6A-BE46-8DE9-86FE2A665892}" presName="aNode" presStyleLbl="bgShp" presStyleIdx="2" presStyleCnt="3"/>
      <dgm:spPr/>
    </dgm:pt>
    <dgm:pt modelId="{0414F7A4-1CC0-F143-82FF-D58C6494D706}" type="pres">
      <dgm:prSet presAssocID="{770FE41B-0D6A-BE46-8DE9-86FE2A665892}" presName="textNode" presStyleLbl="bgShp" presStyleIdx="2" presStyleCnt="3"/>
      <dgm:spPr/>
    </dgm:pt>
    <dgm:pt modelId="{929A2FF6-088D-E24B-80BE-10ABB2677823}" type="pres">
      <dgm:prSet presAssocID="{770FE41B-0D6A-BE46-8DE9-86FE2A665892}" presName="compChildNode" presStyleCnt="0"/>
      <dgm:spPr/>
    </dgm:pt>
    <dgm:pt modelId="{F9374679-3789-F14B-B149-3664B9ACB328}" type="pres">
      <dgm:prSet presAssocID="{770FE41B-0D6A-BE46-8DE9-86FE2A665892}" presName="theInnerList" presStyleCnt="0"/>
      <dgm:spPr/>
    </dgm:pt>
    <dgm:pt modelId="{BF72B8B5-A8A6-834B-A98F-81FAF85D1BED}" type="pres">
      <dgm:prSet presAssocID="{300B7704-EB88-0641-811A-C749A83EA426}" presName="childNode" presStyleLbl="node1" presStyleIdx="7" presStyleCnt="10">
        <dgm:presLayoutVars>
          <dgm:bulletEnabled val="1"/>
        </dgm:presLayoutVars>
      </dgm:prSet>
      <dgm:spPr/>
    </dgm:pt>
    <dgm:pt modelId="{8566CE8D-1FB3-6D40-BCBD-55B6B7BF7EBD}" type="pres">
      <dgm:prSet presAssocID="{300B7704-EB88-0641-811A-C749A83EA426}" presName="aSpace2" presStyleCnt="0"/>
      <dgm:spPr/>
    </dgm:pt>
    <dgm:pt modelId="{0A9157C7-4363-1844-9081-88D1FC6FF148}" type="pres">
      <dgm:prSet presAssocID="{F1E0DF61-5B75-6A44-B10A-18FC603A31B1}" presName="childNode" presStyleLbl="node1" presStyleIdx="8" presStyleCnt="10">
        <dgm:presLayoutVars>
          <dgm:bulletEnabled val="1"/>
        </dgm:presLayoutVars>
      </dgm:prSet>
      <dgm:spPr/>
    </dgm:pt>
    <dgm:pt modelId="{75759C3E-795C-9646-98C5-802E7AFE7940}" type="pres">
      <dgm:prSet presAssocID="{F1E0DF61-5B75-6A44-B10A-18FC603A31B1}" presName="aSpace2" presStyleCnt="0"/>
      <dgm:spPr/>
    </dgm:pt>
    <dgm:pt modelId="{73C35733-9ED5-034E-91F6-DD776EDA2725}" type="pres">
      <dgm:prSet presAssocID="{58F3BE6D-D555-5045-A6D7-6E7040258DBA}" presName="childNode" presStyleLbl="node1" presStyleIdx="9" presStyleCnt="10">
        <dgm:presLayoutVars>
          <dgm:bulletEnabled val="1"/>
        </dgm:presLayoutVars>
      </dgm:prSet>
      <dgm:spPr/>
    </dgm:pt>
  </dgm:ptLst>
  <dgm:cxnLst>
    <dgm:cxn modelId="{BD82340B-B93F-314B-9BD7-A1CAF4A011E3}" type="presOf" srcId="{DF8EF88C-8D84-8C43-B810-AFB4651BAA39}" destId="{06A8ABCA-51AB-7C44-A93E-8766E44BBFCB}" srcOrd="0" destOrd="0" presId="urn:microsoft.com/office/officeart/2005/8/layout/lProcess2"/>
    <dgm:cxn modelId="{7831C511-053C-784F-9C39-D5F285FBF365}" type="presOf" srcId="{F1E0DF61-5B75-6A44-B10A-18FC603A31B1}" destId="{0A9157C7-4363-1844-9081-88D1FC6FF148}" srcOrd="0" destOrd="0" presId="urn:microsoft.com/office/officeart/2005/8/layout/lProcess2"/>
    <dgm:cxn modelId="{829B5222-6AED-A54A-AE19-EB32E3669E38}" srcId="{DF8EF88C-8D84-8C43-B810-AFB4651BAA39}" destId="{0C2DECDD-0A85-9C48-9279-DE771DF08233}" srcOrd="1" destOrd="0" parTransId="{7764EC7D-F093-5B49-9AF0-7FACFB74B2BE}" sibTransId="{4343323C-71F6-BB4A-B543-569B7D0B8E56}"/>
    <dgm:cxn modelId="{EACCF22D-8636-0B4F-B779-7F23E4506E92}" type="presOf" srcId="{D23BE324-DA86-ED4B-A593-27E2A934B691}" destId="{CD367AB6-D8AE-B349-B7FD-90FB0C3AD718}" srcOrd="0" destOrd="0" presId="urn:microsoft.com/office/officeart/2005/8/layout/lProcess2"/>
    <dgm:cxn modelId="{FFC83930-A2F1-8847-83FF-08ABD3358CE8}" type="presOf" srcId="{58F3BE6D-D555-5045-A6D7-6E7040258DBA}" destId="{73C35733-9ED5-034E-91F6-DD776EDA2725}" srcOrd="0" destOrd="0" presId="urn:microsoft.com/office/officeart/2005/8/layout/lProcess2"/>
    <dgm:cxn modelId="{E49CF535-720E-DA4D-BEA3-BF34863B6C01}" type="presOf" srcId="{90B5EB81-C31A-0E4D-847F-0FF7DA55B788}" destId="{BD02C517-69F7-5D4E-A179-BA93C73CFD2C}" srcOrd="0" destOrd="0" presId="urn:microsoft.com/office/officeart/2005/8/layout/lProcess2"/>
    <dgm:cxn modelId="{7CF9623A-666F-6647-802A-A95493F8EBAC}" srcId="{CA404423-6AB9-EB4A-85D9-76B337FDB174}" destId="{9D8833F6-FFF2-0043-8E19-662F3ECC0C69}" srcOrd="2" destOrd="0" parTransId="{3B768F97-B4E7-2F4E-9C97-87DEA25921EC}" sibTransId="{94D34039-8F97-4244-BD50-B01B3B91FF83}"/>
    <dgm:cxn modelId="{66049963-1F81-0147-9650-38F3D98BA50B}" type="presOf" srcId="{CA404423-6AB9-EB4A-85D9-76B337FDB174}" destId="{761E5B8F-DCD7-AF41-837F-D9BECF9DFF49}" srcOrd="0" destOrd="0" presId="urn:microsoft.com/office/officeart/2005/8/layout/lProcess2"/>
    <dgm:cxn modelId="{3AE1AA46-2B67-8448-9EC0-35138ED8B17F}" type="presOf" srcId="{CA404423-6AB9-EB4A-85D9-76B337FDB174}" destId="{FF0D77B0-D959-1948-A50C-07160BB098BA}" srcOrd="1" destOrd="0" presId="urn:microsoft.com/office/officeart/2005/8/layout/lProcess2"/>
    <dgm:cxn modelId="{EBD9BF48-6EF2-FC4F-9767-F5F9F3682BE3}" srcId="{CA404423-6AB9-EB4A-85D9-76B337FDB174}" destId="{49316F22-BDD9-D344-8DF7-6042A787739E}" srcOrd="0" destOrd="0" parTransId="{B0AB3EC3-0FBB-3B4A-B331-5C9FEEF4572D}" sibTransId="{A1F0993D-402E-E94A-83D8-125058334C98}"/>
    <dgm:cxn modelId="{DC9A8752-C01B-5A47-B511-EA531B99815E}" srcId="{DF8EF88C-8D84-8C43-B810-AFB4651BAA39}" destId="{90B5EB81-C31A-0E4D-847F-0FF7DA55B788}" srcOrd="0" destOrd="0" parTransId="{73B3EB71-008F-4542-BCD6-0C44942298C8}" sibTransId="{D7E515D4-956F-D843-9334-9C7B173CAC8C}"/>
    <dgm:cxn modelId="{8F3D9F74-F63D-C64B-A465-F7575AB5F59C}" srcId="{770FE41B-0D6A-BE46-8DE9-86FE2A665892}" destId="{300B7704-EB88-0641-811A-C749A83EA426}" srcOrd="0" destOrd="0" parTransId="{AABC2E9F-7452-C24F-B639-5D50CBED447C}" sibTransId="{0E6A06E8-568A-2C48-A7AD-2FDA807B86E2}"/>
    <dgm:cxn modelId="{1410B755-6ED9-E748-8BFB-77A5A3935B42}" srcId="{770FE41B-0D6A-BE46-8DE9-86FE2A665892}" destId="{F1E0DF61-5B75-6A44-B10A-18FC603A31B1}" srcOrd="1" destOrd="0" parTransId="{A70A8BE2-DCCA-CC41-A04A-99DC6522C741}" sibTransId="{58DE4856-0A2D-5C4B-A519-E9C0BCD26CDD}"/>
    <dgm:cxn modelId="{EF616C56-3C8C-964B-9057-3E238C0F0AAC}" srcId="{D23BE324-DA86-ED4B-A593-27E2A934B691}" destId="{DF8EF88C-8D84-8C43-B810-AFB4651BAA39}" srcOrd="1" destOrd="0" parTransId="{DEF28F56-1015-8A41-A6BA-78C83248F303}" sibTransId="{78B9242F-3EF8-2747-B1F7-03FF22C29C4C}"/>
    <dgm:cxn modelId="{387B7D78-C7C4-444B-B9AC-A3B1F7827C2E}" srcId="{D23BE324-DA86-ED4B-A593-27E2A934B691}" destId="{CA404423-6AB9-EB4A-85D9-76B337FDB174}" srcOrd="0" destOrd="0" parTransId="{87E0A1A0-3D6C-E44A-A686-A38CE1113DBF}" sibTransId="{FE595A42-11C2-5545-9CAC-BEFD7802AE55}"/>
    <dgm:cxn modelId="{0FC86279-6947-3848-A988-83DDFB9DF0E1}" type="presOf" srcId="{6CF8E079-9113-B341-949B-0C8FE1D54943}" destId="{408F0A18-5EE1-CE4C-9645-EA7FCA285619}" srcOrd="0" destOrd="0" presId="urn:microsoft.com/office/officeart/2005/8/layout/lProcess2"/>
    <dgm:cxn modelId="{29AEF786-463E-A14E-A0A0-C5390116F01B}" srcId="{DF8EF88C-8D84-8C43-B810-AFB4651BAA39}" destId="{5CC91DBC-94A1-3243-BEC9-77629274AACC}" srcOrd="2" destOrd="0" parTransId="{9A103E3D-8B8B-C740-A2C5-157681EBE064}" sibTransId="{0176042C-95E5-A140-AA3A-0A69EA4BB932}"/>
    <dgm:cxn modelId="{480F4E87-8507-814B-A575-458F5CE9CAFD}" srcId="{D23BE324-DA86-ED4B-A593-27E2A934B691}" destId="{770FE41B-0D6A-BE46-8DE9-86FE2A665892}" srcOrd="2" destOrd="0" parTransId="{6355C11E-EB04-F340-BF3E-8BF03EE0722F}" sibTransId="{3CDBA012-2FB2-4447-813E-6E60F77BCDA8}"/>
    <dgm:cxn modelId="{38228795-759C-B643-96B7-35BE38BE6B59}" type="presOf" srcId="{9D8833F6-FFF2-0043-8E19-662F3ECC0C69}" destId="{6EA9746E-83BF-C141-962A-D5914E659DB9}" srcOrd="0" destOrd="0" presId="urn:microsoft.com/office/officeart/2005/8/layout/lProcess2"/>
    <dgm:cxn modelId="{C338AD96-B6B3-2847-8FC3-E0A1DC3B58F8}" srcId="{770FE41B-0D6A-BE46-8DE9-86FE2A665892}" destId="{58F3BE6D-D555-5045-A6D7-6E7040258DBA}" srcOrd="2" destOrd="0" parTransId="{819336ED-ACC3-744E-ADDB-9033BDDCF9AB}" sibTransId="{BC224F86-9FC0-ED46-8347-22166A83EB87}"/>
    <dgm:cxn modelId="{00DF459D-A9C6-B94B-B2F9-8A117B2FFE4E}" type="presOf" srcId="{0C2DECDD-0A85-9C48-9279-DE771DF08233}" destId="{1E8C0409-4787-3248-94C2-AEB8C99A4F95}" srcOrd="0" destOrd="0" presId="urn:microsoft.com/office/officeart/2005/8/layout/lProcess2"/>
    <dgm:cxn modelId="{C28F1EA8-43F5-A844-BF09-5E2D8CFA211A}" srcId="{CA404423-6AB9-EB4A-85D9-76B337FDB174}" destId="{A4CBAA80-C409-2A44-AF1F-158DEAC61387}" srcOrd="1" destOrd="0" parTransId="{3B600059-A870-FC48-B37A-5F576F53E857}" sibTransId="{7715F170-5F76-1B4A-8FDA-E988BD0AFEC0}"/>
    <dgm:cxn modelId="{107BD4BB-EE41-8846-BB28-31BC5309E10B}" srcId="{DF8EF88C-8D84-8C43-B810-AFB4651BAA39}" destId="{6CF8E079-9113-B341-949B-0C8FE1D54943}" srcOrd="3" destOrd="0" parTransId="{812DAFDD-DC6D-0B46-9650-4CDE2DDDB542}" sibTransId="{05CA5228-BB03-DB49-AF01-BB0808759185}"/>
    <dgm:cxn modelId="{805D58BE-7D92-EE46-B76D-6E655B1BBC5F}" type="presOf" srcId="{300B7704-EB88-0641-811A-C749A83EA426}" destId="{BF72B8B5-A8A6-834B-A98F-81FAF85D1BED}" srcOrd="0" destOrd="0" presId="urn:microsoft.com/office/officeart/2005/8/layout/lProcess2"/>
    <dgm:cxn modelId="{DBB70CC5-CCE4-434B-B3B4-A739FAA794FD}" type="presOf" srcId="{770FE41B-0D6A-BE46-8DE9-86FE2A665892}" destId="{48677A78-52B6-7B45-9BF1-CBA2C4872099}" srcOrd="0" destOrd="0" presId="urn:microsoft.com/office/officeart/2005/8/layout/lProcess2"/>
    <dgm:cxn modelId="{7A5222CA-F569-244D-91FD-552374EC365B}" type="presOf" srcId="{770FE41B-0D6A-BE46-8DE9-86FE2A665892}" destId="{0414F7A4-1CC0-F143-82FF-D58C6494D706}" srcOrd="1" destOrd="0" presId="urn:microsoft.com/office/officeart/2005/8/layout/lProcess2"/>
    <dgm:cxn modelId="{F242E8DD-8E32-8D47-AB3E-B96F210C3186}" type="presOf" srcId="{49316F22-BDD9-D344-8DF7-6042A787739E}" destId="{9A46DF24-6254-7645-B937-0A6718251E0E}" srcOrd="0" destOrd="0" presId="urn:microsoft.com/office/officeart/2005/8/layout/lProcess2"/>
    <dgm:cxn modelId="{38C1ACE3-ADD9-484E-BECB-35D38C8F94FD}" type="presOf" srcId="{DF8EF88C-8D84-8C43-B810-AFB4651BAA39}" destId="{A29DDF9C-1AED-6F47-B745-E0CED4A18B8F}" srcOrd="1" destOrd="0" presId="urn:microsoft.com/office/officeart/2005/8/layout/lProcess2"/>
    <dgm:cxn modelId="{847392EC-C6B2-AD4F-B45C-C16011E5B9AE}" type="presOf" srcId="{5CC91DBC-94A1-3243-BEC9-77629274AACC}" destId="{482E95BE-A6F3-634C-BDD0-F34D94BB52CE}" srcOrd="0" destOrd="0" presId="urn:microsoft.com/office/officeart/2005/8/layout/lProcess2"/>
    <dgm:cxn modelId="{F782B8ED-15BB-B94F-83DF-0A3F836AB3F0}" type="presOf" srcId="{A4CBAA80-C409-2A44-AF1F-158DEAC61387}" destId="{2E09FDE4-D0D4-534C-925E-72DB36DC377B}" srcOrd="0" destOrd="0" presId="urn:microsoft.com/office/officeart/2005/8/layout/lProcess2"/>
    <dgm:cxn modelId="{902E48A6-A2FD-3640-8700-F8F910A65AFB}" type="presParOf" srcId="{CD367AB6-D8AE-B349-B7FD-90FB0C3AD718}" destId="{BD3E26C3-DE7F-B549-B7CE-FF3E6FF5938C}" srcOrd="0" destOrd="0" presId="urn:microsoft.com/office/officeart/2005/8/layout/lProcess2"/>
    <dgm:cxn modelId="{210ADB8E-8AF6-0C40-B892-64D9A8174A8F}" type="presParOf" srcId="{BD3E26C3-DE7F-B549-B7CE-FF3E6FF5938C}" destId="{761E5B8F-DCD7-AF41-837F-D9BECF9DFF49}" srcOrd="0" destOrd="0" presId="urn:microsoft.com/office/officeart/2005/8/layout/lProcess2"/>
    <dgm:cxn modelId="{BADD0C68-0DBA-9046-9566-D80F39DB804B}" type="presParOf" srcId="{BD3E26C3-DE7F-B549-B7CE-FF3E6FF5938C}" destId="{FF0D77B0-D959-1948-A50C-07160BB098BA}" srcOrd="1" destOrd="0" presId="urn:microsoft.com/office/officeart/2005/8/layout/lProcess2"/>
    <dgm:cxn modelId="{4B5FA3EE-6D12-3844-AACE-9166C226DC6A}" type="presParOf" srcId="{BD3E26C3-DE7F-B549-B7CE-FF3E6FF5938C}" destId="{3B14CCCB-3000-B04C-B43A-6A8AB9A54764}" srcOrd="2" destOrd="0" presId="urn:microsoft.com/office/officeart/2005/8/layout/lProcess2"/>
    <dgm:cxn modelId="{314A003D-C589-8D44-ADF7-692DB16367ED}" type="presParOf" srcId="{3B14CCCB-3000-B04C-B43A-6A8AB9A54764}" destId="{38674BA3-1D56-8947-AEC4-F807DD5E0F43}" srcOrd="0" destOrd="0" presId="urn:microsoft.com/office/officeart/2005/8/layout/lProcess2"/>
    <dgm:cxn modelId="{C2CC91C9-C677-404B-B912-C01C832CB5A4}" type="presParOf" srcId="{38674BA3-1D56-8947-AEC4-F807DD5E0F43}" destId="{9A46DF24-6254-7645-B937-0A6718251E0E}" srcOrd="0" destOrd="0" presId="urn:microsoft.com/office/officeart/2005/8/layout/lProcess2"/>
    <dgm:cxn modelId="{DC583AA1-7161-454A-821E-81392E8FE373}" type="presParOf" srcId="{38674BA3-1D56-8947-AEC4-F807DD5E0F43}" destId="{0A2C7B95-B658-8449-B000-610F7B48CC45}" srcOrd="1" destOrd="0" presId="urn:microsoft.com/office/officeart/2005/8/layout/lProcess2"/>
    <dgm:cxn modelId="{BF1C333A-6903-1447-AB04-88B330E50B37}" type="presParOf" srcId="{38674BA3-1D56-8947-AEC4-F807DD5E0F43}" destId="{2E09FDE4-D0D4-534C-925E-72DB36DC377B}" srcOrd="2" destOrd="0" presId="urn:microsoft.com/office/officeart/2005/8/layout/lProcess2"/>
    <dgm:cxn modelId="{ABE4464D-B651-3247-97CF-F1CD6206FC85}" type="presParOf" srcId="{38674BA3-1D56-8947-AEC4-F807DD5E0F43}" destId="{A70A6D78-2E7B-1142-8055-D888E3005FE8}" srcOrd="3" destOrd="0" presId="urn:microsoft.com/office/officeart/2005/8/layout/lProcess2"/>
    <dgm:cxn modelId="{2576DD42-7351-9448-B951-54B9D25ABAAF}" type="presParOf" srcId="{38674BA3-1D56-8947-AEC4-F807DD5E0F43}" destId="{6EA9746E-83BF-C141-962A-D5914E659DB9}" srcOrd="4" destOrd="0" presId="urn:microsoft.com/office/officeart/2005/8/layout/lProcess2"/>
    <dgm:cxn modelId="{F0B21444-E861-054B-A1B4-03B745E46E5B}" type="presParOf" srcId="{CD367AB6-D8AE-B349-B7FD-90FB0C3AD718}" destId="{BD492923-C8C8-4748-8994-9407284111D9}" srcOrd="1" destOrd="0" presId="urn:microsoft.com/office/officeart/2005/8/layout/lProcess2"/>
    <dgm:cxn modelId="{B94E27C4-F53B-FB49-9C68-F148A1A4A18B}" type="presParOf" srcId="{CD367AB6-D8AE-B349-B7FD-90FB0C3AD718}" destId="{AC98779B-2D02-8F4A-B3EC-2298B6FCBCD5}" srcOrd="2" destOrd="0" presId="urn:microsoft.com/office/officeart/2005/8/layout/lProcess2"/>
    <dgm:cxn modelId="{F269EECA-E01D-2C40-A380-E5F024E86712}" type="presParOf" srcId="{AC98779B-2D02-8F4A-B3EC-2298B6FCBCD5}" destId="{06A8ABCA-51AB-7C44-A93E-8766E44BBFCB}" srcOrd="0" destOrd="0" presId="urn:microsoft.com/office/officeart/2005/8/layout/lProcess2"/>
    <dgm:cxn modelId="{02B568A9-6337-A040-ADAF-DD0923CFAD36}" type="presParOf" srcId="{AC98779B-2D02-8F4A-B3EC-2298B6FCBCD5}" destId="{A29DDF9C-1AED-6F47-B745-E0CED4A18B8F}" srcOrd="1" destOrd="0" presId="urn:microsoft.com/office/officeart/2005/8/layout/lProcess2"/>
    <dgm:cxn modelId="{C1CEB526-A40E-E84B-8564-865665ACFF75}" type="presParOf" srcId="{AC98779B-2D02-8F4A-B3EC-2298B6FCBCD5}" destId="{AEC2EFDA-9B6B-EE41-85B9-2126240993F9}" srcOrd="2" destOrd="0" presId="urn:microsoft.com/office/officeart/2005/8/layout/lProcess2"/>
    <dgm:cxn modelId="{79696558-F260-9D4D-84F8-B9C74AE528E1}" type="presParOf" srcId="{AEC2EFDA-9B6B-EE41-85B9-2126240993F9}" destId="{E5FF24A8-D124-0844-8DEF-4163689BE9C6}" srcOrd="0" destOrd="0" presId="urn:microsoft.com/office/officeart/2005/8/layout/lProcess2"/>
    <dgm:cxn modelId="{111840C0-17D1-3343-AFD0-FE49003B3A04}" type="presParOf" srcId="{E5FF24A8-D124-0844-8DEF-4163689BE9C6}" destId="{BD02C517-69F7-5D4E-A179-BA93C73CFD2C}" srcOrd="0" destOrd="0" presId="urn:microsoft.com/office/officeart/2005/8/layout/lProcess2"/>
    <dgm:cxn modelId="{283CBBA3-D075-8642-AD40-C612729C73B9}" type="presParOf" srcId="{E5FF24A8-D124-0844-8DEF-4163689BE9C6}" destId="{CE5857B1-214F-544E-8E9C-5F1AEBF2AF65}" srcOrd="1" destOrd="0" presId="urn:microsoft.com/office/officeart/2005/8/layout/lProcess2"/>
    <dgm:cxn modelId="{E978C5B5-BF6D-4C40-925A-72CA12CAC922}" type="presParOf" srcId="{E5FF24A8-D124-0844-8DEF-4163689BE9C6}" destId="{1E8C0409-4787-3248-94C2-AEB8C99A4F95}" srcOrd="2" destOrd="0" presId="urn:microsoft.com/office/officeart/2005/8/layout/lProcess2"/>
    <dgm:cxn modelId="{2570F881-A665-1342-9B2E-B01EB03DF8B2}" type="presParOf" srcId="{E5FF24A8-D124-0844-8DEF-4163689BE9C6}" destId="{A2487613-1EB7-FC4A-8FC1-5377F378A13E}" srcOrd="3" destOrd="0" presId="urn:microsoft.com/office/officeart/2005/8/layout/lProcess2"/>
    <dgm:cxn modelId="{E8D18BC3-B829-2541-A59B-B37BF1516B60}" type="presParOf" srcId="{E5FF24A8-D124-0844-8DEF-4163689BE9C6}" destId="{482E95BE-A6F3-634C-BDD0-F34D94BB52CE}" srcOrd="4" destOrd="0" presId="urn:microsoft.com/office/officeart/2005/8/layout/lProcess2"/>
    <dgm:cxn modelId="{B74FCDE3-2329-B043-83D6-C662E073A888}" type="presParOf" srcId="{E5FF24A8-D124-0844-8DEF-4163689BE9C6}" destId="{D8F3325B-3618-C341-9CD0-441B3AD31487}" srcOrd="5" destOrd="0" presId="urn:microsoft.com/office/officeart/2005/8/layout/lProcess2"/>
    <dgm:cxn modelId="{9CC203ED-4B5B-534B-9735-F7C5B6F10A0C}" type="presParOf" srcId="{E5FF24A8-D124-0844-8DEF-4163689BE9C6}" destId="{408F0A18-5EE1-CE4C-9645-EA7FCA285619}" srcOrd="6" destOrd="0" presId="urn:microsoft.com/office/officeart/2005/8/layout/lProcess2"/>
    <dgm:cxn modelId="{2EAA6539-C03E-E541-B6F2-ED21CD302975}" type="presParOf" srcId="{CD367AB6-D8AE-B349-B7FD-90FB0C3AD718}" destId="{EA6F8F03-DA78-2A45-B90C-F2D064919D06}" srcOrd="3" destOrd="0" presId="urn:microsoft.com/office/officeart/2005/8/layout/lProcess2"/>
    <dgm:cxn modelId="{BD02521C-5AA7-174B-BCB0-9E75189D3134}" type="presParOf" srcId="{CD367AB6-D8AE-B349-B7FD-90FB0C3AD718}" destId="{FAC54BA9-4FEE-5F45-BF58-4B89D7621CEB}" srcOrd="4" destOrd="0" presId="urn:microsoft.com/office/officeart/2005/8/layout/lProcess2"/>
    <dgm:cxn modelId="{76DF4981-3091-9540-BA07-759DD1B35E4A}" type="presParOf" srcId="{FAC54BA9-4FEE-5F45-BF58-4B89D7621CEB}" destId="{48677A78-52B6-7B45-9BF1-CBA2C4872099}" srcOrd="0" destOrd="0" presId="urn:microsoft.com/office/officeart/2005/8/layout/lProcess2"/>
    <dgm:cxn modelId="{594DBAE6-8A59-FA43-885F-F9F32B948305}" type="presParOf" srcId="{FAC54BA9-4FEE-5F45-BF58-4B89D7621CEB}" destId="{0414F7A4-1CC0-F143-82FF-D58C6494D706}" srcOrd="1" destOrd="0" presId="urn:microsoft.com/office/officeart/2005/8/layout/lProcess2"/>
    <dgm:cxn modelId="{2BCED26E-11BD-EB46-808B-10510FABE80F}" type="presParOf" srcId="{FAC54BA9-4FEE-5F45-BF58-4B89D7621CEB}" destId="{929A2FF6-088D-E24B-80BE-10ABB2677823}" srcOrd="2" destOrd="0" presId="urn:microsoft.com/office/officeart/2005/8/layout/lProcess2"/>
    <dgm:cxn modelId="{02DC1FAE-63C4-A440-A465-EFD243DC40CD}" type="presParOf" srcId="{929A2FF6-088D-E24B-80BE-10ABB2677823}" destId="{F9374679-3789-F14B-B149-3664B9ACB328}" srcOrd="0" destOrd="0" presId="urn:microsoft.com/office/officeart/2005/8/layout/lProcess2"/>
    <dgm:cxn modelId="{857FBA00-DCC3-604D-8FB4-AF5B43ADFC8C}" type="presParOf" srcId="{F9374679-3789-F14B-B149-3664B9ACB328}" destId="{BF72B8B5-A8A6-834B-A98F-81FAF85D1BED}" srcOrd="0" destOrd="0" presId="urn:microsoft.com/office/officeart/2005/8/layout/lProcess2"/>
    <dgm:cxn modelId="{07CC1912-738E-5F40-A535-4458FBA6828F}" type="presParOf" srcId="{F9374679-3789-F14B-B149-3664B9ACB328}" destId="{8566CE8D-1FB3-6D40-BCBD-55B6B7BF7EBD}" srcOrd="1" destOrd="0" presId="urn:microsoft.com/office/officeart/2005/8/layout/lProcess2"/>
    <dgm:cxn modelId="{E3D70086-748A-8142-825C-7CC14A8D7132}" type="presParOf" srcId="{F9374679-3789-F14B-B149-3664B9ACB328}" destId="{0A9157C7-4363-1844-9081-88D1FC6FF148}" srcOrd="2" destOrd="0" presId="urn:microsoft.com/office/officeart/2005/8/layout/lProcess2"/>
    <dgm:cxn modelId="{DEAF8E55-B566-8F48-AE78-039469E22955}" type="presParOf" srcId="{F9374679-3789-F14B-B149-3664B9ACB328}" destId="{75759C3E-795C-9646-98C5-802E7AFE7940}" srcOrd="3" destOrd="0" presId="urn:microsoft.com/office/officeart/2005/8/layout/lProcess2"/>
    <dgm:cxn modelId="{C0227F09-4554-B348-A2E3-B9653F0615A4}" type="presParOf" srcId="{F9374679-3789-F14B-B149-3664B9ACB328}" destId="{73C35733-9ED5-034E-91F6-DD776EDA2725}"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817E8-824B-8943-989C-AC83F97FCEAD}" type="doc">
      <dgm:prSet loTypeId="urn:microsoft.com/office/officeart/2005/8/layout/target1" loCatId="relationship" qsTypeId="urn:microsoft.com/office/officeart/2005/8/quickstyle/simple4" qsCatId="simple" csTypeId="urn:microsoft.com/office/officeart/2005/8/colors/accent1_2" csCatId="accent1" phldr="1"/>
      <dgm:spPr/>
      <dgm:t>
        <a:bodyPr/>
        <a:lstStyle/>
        <a:p>
          <a:endParaRPr lang="en-US"/>
        </a:p>
      </dgm:t>
    </dgm:pt>
    <dgm:pt modelId="{8CC0052F-FF76-2841-9D77-5726AA5F128B}">
      <dgm:prSet/>
      <dgm:spPr/>
      <dgm:t>
        <a:bodyPr/>
        <a:lstStyle/>
        <a:p>
          <a:pPr rtl="0"/>
          <a:r>
            <a:rPr lang="en-US" dirty="0"/>
            <a:t>Composed of a collection of DRAM chips</a:t>
          </a:r>
        </a:p>
      </dgm:t>
    </dgm:pt>
    <dgm:pt modelId="{B86741C3-1DFA-3D47-A6E7-5C205CDFFFD9}" type="parTrans" cxnId="{E9857345-CAA6-5D4F-AAEB-1391A388DF2D}">
      <dgm:prSet/>
      <dgm:spPr/>
      <dgm:t>
        <a:bodyPr/>
        <a:lstStyle/>
        <a:p>
          <a:endParaRPr lang="en-US"/>
        </a:p>
      </dgm:t>
    </dgm:pt>
    <dgm:pt modelId="{E9C89165-FDC3-684D-8717-3E5D4F4689B5}" type="sibTrans" cxnId="{E9857345-CAA6-5D4F-AAEB-1391A388DF2D}">
      <dgm:prSet/>
      <dgm:spPr/>
      <dgm:t>
        <a:bodyPr/>
        <a:lstStyle/>
        <a:p>
          <a:endParaRPr lang="en-US"/>
        </a:p>
      </dgm:t>
    </dgm:pt>
    <dgm:pt modelId="{979CCC9C-C88B-4F4D-AC0F-0A951907E2F1}">
      <dgm:prSet/>
      <dgm:spPr/>
      <dgm:t>
        <a:bodyPr/>
        <a:lstStyle/>
        <a:p>
          <a:pPr rtl="0"/>
          <a:r>
            <a:rPr lang="en-GB" dirty="0"/>
            <a:t>Grouped together to form a </a:t>
          </a:r>
          <a:r>
            <a:rPr lang="en-GB" i="1" dirty="0"/>
            <a:t>memory bank</a:t>
          </a:r>
          <a:r>
            <a:rPr lang="tr-TR" i="1" dirty="0"/>
            <a:t>. </a:t>
          </a:r>
          <a:r>
            <a:rPr kumimoji="1" lang="en-US" i="0" baseline="0" dirty="0">
              <a:solidFill>
                <a:schemeClr val="tx1"/>
              </a:solidFill>
              <a:latin typeface="Times New Roman" pitchFamily="33" charset="0"/>
              <a:ea typeface="+mn-ea"/>
              <a:cs typeface="+mn-cs"/>
            </a:rPr>
            <a:t>It is possible to organize</a:t>
          </a:r>
          <a:r>
            <a:rPr kumimoji="1" lang="tr-TR" i="0" baseline="0" dirty="0">
              <a:solidFill>
                <a:schemeClr val="tx1"/>
              </a:solidFill>
              <a:latin typeface="Times New Roman" pitchFamily="33" charset="0"/>
              <a:ea typeface="+mn-ea"/>
              <a:cs typeface="+mn-cs"/>
            </a:rPr>
            <a:t> </a:t>
          </a:r>
          <a:r>
            <a:rPr kumimoji="1" lang="en-US" baseline="0" dirty="0">
              <a:solidFill>
                <a:schemeClr val="tx1"/>
              </a:solidFill>
              <a:latin typeface="Times New Roman" pitchFamily="33" charset="0"/>
              <a:ea typeface="+mn-ea"/>
              <a:cs typeface="+mn-cs"/>
            </a:rPr>
            <a:t>the memory banks in a way known as </a:t>
          </a:r>
          <a:r>
            <a:rPr kumimoji="1" lang="en-US" i="1" baseline="0" dirty="0">
              <a:solidFill>
                <a:schemeClr val="tx1"/>
              </a:solidFill>
              <a:latin typeface="Times New Roman" pitchFamily="33" charset="0"/>
              <a:ea typeface="+mn-ea"/>
              <a:cs typeface="+mn-cs"/>
            </a:rPr>
            <a:t>interleaved memory</a:t>
          </a:r>
          <a:r>
            <a:rPr kumimoji="1" lang="en-US" baseline="0" dirty="0">
              <a:solidFill>
                <a:schemeClr val="tx1"/>
              </a:solidFill>
              <a:latin typeface="Times New Roman" pitchFamily="33" charset="0"/>
              <a:ea typeface="+mn-ea"/>
              <a:cs typeface="+mn-cs"/>
            </a:rPr>
            <a:t>. </a:t>
          </a:r>
          <a:endParaRPr lang="en-GB" i="1" dirty="0"/>
        </a:p>
      </dgm:t>
    </dgm:pt>
    <dgm:pt modelId="{CA737E00-0781-E140-AE5B-C7AE2F5D54AA}" type="parTrans" cxnId="{C4DC0A6C-5994-F74B-88A6-38B4EF570B12}">
      <dgm:prSet/>
      <dgm:spPr/>
      <dgm:t>
        <a:bodyPr/>
        <a:lstStyle/>
        <a:p>
          <a:endParaRPr lang="en-US"/>
        </a:p>
      </dgm:t>
    </dgm:pt>
    <dgm:pt modelId="{6B148C8B-8EEA-D744-9011-54543658C65B}" type="sibTrans" cxnId="{C4DC0A6C-5994-F74B-88A6-38B4EF570B12}">
      <dgm:prSet/>
      <dgm:spPr/>
      <dgm:t>
        <a:bodyPr/>
        <a:lstStyle/>
        <a:p>
          <a:endParaRPr lang="en-US"/>
        </a:p>
      </dgm:t>
    </dgm:pt>
    <dgm:pt modelId="{A804BAA3-A403-9E4D-9F00-DDDAF19AB792}">
      <dgm:prSet/>
      <dgm:spPr/>
      <dgm:t>
        <a:bodyPr/>
        <a:lstStyle/>
        <a:p>
          <a:pPr rtl="0"/>
          <a:r>
            <a:rPr lang="en-US" dirty="0"/>
            <a:t>Each bank is independently able to service a memory read or write request</a:t>
          </a:r>
        </a:p>
      </dgm:t>
    </dgm:pt>
    <dgm:pt modelId="{8F848074-08CD-D04A-BCAF-96E598B657A5}" type="parTrans" cxnId="{E1896FBA-2D33-4640-A1D4-BE8984060BE5}">
      <dgm:prSet/>
      <dgm:spPr/>
      <dgm:t>
        <a:bodyPr/>
        <a:lstStyle/>
        <a:p>
          <a:endParaRPr lang="en-US"/>
        </a:p>
      </dgm:t>
    </dgm:pt>
    <dgm:pt modelId="{7B5B54EB-22EA-464C-B494-49CB79BA132C}" type="sibTrans" cxnId="{E1896FBA-2D33-4640-A1D4-BE8984060BE5}">
      <dgm:prSet/>
      <dgm:spPr/>
      <dgm:t>
        <a:bodyPr/>
        <a:lstStyle/>
        <a:p>
          <a:endParaRPr lang="en-US"/>
        </a:p>
      </dgm:t>
    </dgm:pt>
    <dgm:pt modelId="{6990B913-075B-F24B-BBAD-DFEE2609734F}">
      <dgm:prSet/>
      <dgm:spPr/>
      <dgm:t>
        <a:bodyPr/>
        <a:lstStyle/>
        <a:p>
          <a:pPr rtl="0"/>
          <a:r>
            <a:rPr lang="en-US" i="1" dirty="0"/>
            <a:t>K</a:t>
          </a:r>
          <a:r>
            <a:rPr lang="en-US" dirty="0"/>
            <a:t> banks can service </a:t>
          </a:r>
          <a:r>
            <a:rPr lang="en-US" i="1" dirty="0"/>
            <a:t>K</a:t>
          </a:r>
          <a:r>
            <a:rPr lang="en-US" dirty="0"/>
            <a:t> requests simultaneously, increasing memory read or write rates by a factor of </a:t>
          </a:r>
          <a:r>
            <a:rPr lang="en-US" i="1" dirty="0"/>
            <a:t>K</a:t>
          </a:r>
          <a:endParaRPr lang="en-US" dirty="0"/>
        </a:p>
      </dgm:t>
    </dgm:pt>
    <dgm:pt modelId="{A6B922CC-A229-714D-9271-B899C3F9E94D}" type="parTrans" cxnId="{247FDD88-A0E0-1744-834B-0F8FDFFB38ED}">
      <dgm:prSet/>
      <dgm:spPr/>
      <dgm:t>
        <a:bodyPr/>
        <a:lstStyle/>
        <a:p>
          <a:endParaRPr lang="en-US"/>
        </a:p>
      </dgm:t>
    </dgm:pt>
    <dgm:pt modelId="{EDDA628D-F276-0A46-AAC4-AE129E4624C7}" type="sibTrans" cxnId="{247FDD88-A0E0-1744-834B-0F8FDFFB38ED}">
      <dgm:prSet/>
      <dgm:spPr/>
      <dgm:t>
        <a:bodyPr/>
        <a:lstStyle/>
        <a:p>
          <a:endParaRPr lang="en-US"/>
        </a:p>
      </dgm:t>
    </dgm:pt>
    <dgm:pt modelId="{9ED157BA-69A5-9144-AB59-6B93FD55C0B8}">
      <dgm:prSet/>
      <dgm:spPr/>
      <dgm:t>
        <a:bodyPr/>
        <a:lstStyle/>
        <a:p>
          <a:pPr rtl="0"/>
          <a:r>
            <a:rPr lang="en-GB" dirty="0"/>
            <a:t>If consecutive words of memory are stored in different banks, the transfer of a block of memory is speeded up</a:t>
          </a:r>
        </a:p>
      </dgm:t>
    </dgm:pt>
    <dgm:pt modelId="{3BA5516E-3B52-0840-A909-851E6F7B1BF8}" type="parTrans" cxnId="{A4FC8BA6-1F1E-3147-AB97-75C1101DCC1F}">
      <dgm:prSet/>
      <dgm:spPr/>
      <dgm:t>
        <a:bodyPr/>
        <a:lstStyle/>
        <a:p>
          <a:endParaRPr lang="en-US"/>
        </a:p>
      </dgm:t>
    </dgm:pt>
    <dgm:pt modelId="{83D41E0C-5C58-4344-AFC3-1412D617C9DB}" type="sibTrans" cxnId="{A4FC8BA6-1F1E-3147-AB97-75C1101DCC1F}">
      <dgm:prSet/>
      <dgm:spPr/>
      <dgm:t>
        <a:bodyPr/>
        <a:lstStyle/>
        <a:p>
          <a:endParaRPr lang="en-US"/>
        </a:p>
      </dgm:t>
    </dgm:pt>
    <dgm:pt modelId="{B590D48F-C700-A745-A5D0-19C43AEA5E83}" type="pres">
      <dgm:prSet presAssocID="{22C817E8-824B-8943-989C-AC83F97FCEAD}" presName="composite" presStyleCnt="0">
        <dgm:presLayoutVars>
          <dgm:chMax val="5"/>
          <dgm:dir/>
          <dgm:resizeHandles val="exact"/>
        </dgm:presLayoutVars>
      </dgm:prSet>
      <dgm:spPr/>
    </dgm:pt>
    <dgm:pt modelId="{91CD37D8-A6C9-7347-9185-E44226E72FC7}" type="pres">
      <dgm:prSet presAssocID="{8CC0052F-FF76-2841-9D77-5726AA5F128B}" presName="circle1" presStyleLbl="lnNode1" presStyleIdx="0" presStyleCnt="5"/>
      <dgm:spPr/>
    </dgm:pt>
    <dgm:pt modelId="{7F2462F4-CE27-CB47-B974-0D649D5F1522}" type="pres">
      <dgm:prSet presAssocID="{8CC0052F-FF76-2841-9D77-5726AA5F128B}" presName="text1" presStyleLbl="revTx" presStyleIdx="0" presStyleCnt="5">
        <dgm:presLayoutVars>
          <dgm:bulletEnabled val="1"/>
        </dgm:presLayoutVars>
      </dgm:prSet>
      <dgm:spPr/>
    </dgm:pt>
    <dgm:pt modelId="{ECCACFBC-6FE8-3A49-AD2B-79E2DA2407EC}" type="pres">
      <dgm:prSet presAssocID="{8CC0052F-FF76-2841-9D77-5726AA5F128B}" presName="line1" presStyleLbl="callout" presStyleIdx="0" presStyleCnt="10"/>
      <dgm:spPr>
        <a:ln>
          <a:solidFill>
            <a:schemeClr val="accent3"/>
          </a:solidFill>
        </a:ln>
      </dgm:spPr>
    </dgm:pt>
    <dgm:pt modelId="{F321CC0B-6111-EA4D-945B-E997A707C6AB}" type="pres">
      <dgm:prSet presAssocID="{8CC0052F-FF76-2841-9D77-5726AA5F128B}" presName="d1" presStyleLbl="callout" presStyleIdx="1" presStyleCnt="10"/>
      <dgm:spPr>
        <a:ln>
          <a:solidFill>
            <a:schemeClr val="accent3"/>
          </a:solidFill>
        </a:ln>
      </dgm:spPr>
    </dgm:pt>
    <dgm:pt modelId="{2AEFFE6D-02DD-AC47-A7D7-6F0F49D69E25}" type="pres">
      <dgm:prSet presAssocID="{979CCC9C-C88B-4F4D-AC0F-0A951907E2F1}" presName="circle2" presStyleLbl="lnNode1" presStyleIdx="1" presStyleCnt="5"/>
      <dgm:spPr/>
    </dgm:pt>
    <dgm:pt modelId="{CC87624B-73C2-8F41-B7C2-96066902C80B}" type="pres">
      <dgm:prSet presAssocID="{979CCC9C-C88B-4F4D-AC0F-0A951907E2F1}" presName="text2" presStyleLbl="revTx" presStyleIdx="1" presStyleCnt="5">
        <dgm:presLayoutVars>
          <dgm:bulletEnabled val="1"/>
        </dgm:presLayoutVars>
      </dgm:prSet>
      <dgm:spPr/>
    </dgm:pt>
    <dgm:pt modelId="{FD651CF9-2939-7340-9033-50955A68CD2B}" type="pres">
      <dgm:prSet presAssocID="{979CCC9C-C88B-4F4D-AC0F-0A951907E2F1}" presName="line2" presStyleLbl="callout" presStyleIdx="2" presStyleCnt="10"/>
      <dgm:spPr>
        <a:ln>
          <a:solidFill>
            <a:schemeClr val="accent3"/>
          </a:solidFill>
        </a:ln>
      </dgm:spPr>
    </dgm:pt>
    <dgm:pt modelId="{C67BBE53-21DC-E045-A630-D12DE591D833}" type="pres">
      <dgm:prSet presAssocID="{979CCC9C-C88B-4F4D-AC0F-0A951907E2F1}" presName="d2" presStyleLbl="callout" presStyleIdx="3" presStyleCnt="10"/>
      <dgm:spPr>
        <a:ln>
          <a:solidFill>
            <a:schemeClr val="accent3"/>
          </a:solidFill>
        </a:ln>
      </dgm:spPr>
    </dgm:pt>
    <dgm:pt modelId="{A2691927-5A0C-42AA-9F78-F9090741B2AE}" type="pres">
      <dgm:prSet presAssocID="{A804BAA3-A403-9E4D-9F00-DDDAF19AB792}" presName="circle3" presStyleLbl="lnNode1" presStyleIdx="2" presStyleCnt="5"/>
      <dgm:spPr/>
    </dgm:pt>
    <dgm:pt modelId="{0BDDC1E1-1159-443B-89DC-6527EECC12A3}" type="pres">
      <dgm:prSet presAssocID="{A804BAA3-A403-9E4D-9F00-DDDAF19AB792}" presName="text3" presStyleLbl="revTx" presStyleIdx="2" presStyleCnt="5">
        <dgm:presLayoutVars>
          <dgm:bulletEnabled val="1"/>
        </dgm:presLayoutVars>
      </dgm:prSet>
      <dgm:spPr/>
    </dgm:pt>
    <dgm:pt modelId="{6BEE3CB2-3C62-4AAF-B8FB-50641DE3ED66}" type="pres">
      <dgm:prSet presAssocID="{A804BAA3-A403-9E4D-9F00-DDDAF19AB792}" presName="line3" presStyleLbl="callout" presStyleIdx="4" presStyleCnt="10"/>
      <dgm:spPr/>
    </dgm:pt>
    <dgm:pt modelId="{5F92D657-88B3-4404-A177-25C4DC691A69}" type="pres">
      <dgm:prSet presAssocID="{A804BAA3-A403-9E4D-9F00-DDDAF19AB792}" presName="d3" presStyleLbl="callout" presStyleIdx="5" presStyleCnt="10"/>
      <dgm:spPr/>
    </dgm:pt>
    <dgm:pt modelId="{BFE14064-B6BA-4999-8DE8-1EAEB1587277}" type="pres">
      <dgm:prSet presAssocID="{6990B913-075B-F24B-BBAD-DFEE2609734F}" presName="circle4" presStyleLbl="lnNode1" presStyleIdx="3" presStyleCnt="5"/>
      <dgm:spPr/>
    </dgm:pt>
    <dgm:pt modelId="{7F2CDAFA-17D9-4A0D-B33F-E6302D9B5359}" type="pres">
      <dgm:prSet presAssocID="{6990B913-075B-F24B-BBAD-DFEE2609734F}" presName="text4" presStyleLbl="revTx" presStyleIdx="3" presStyleCnt="5">
        <dgm:presLayoutVars>
          <dgm:bulletEnabled val="1"/>
        </dgm:presLayoutVars>
      </dgm:prSet>
      <dgm:spPr/>
    </dgm:pt>
    <dgm:pt modelId="{B09600C7-C730-4841-8C0B-83316A0C8AAB}" type="pres">
      <dgm:prSet presAssocID="{6990B913-075B-F24B-BBAD-DFEE2609734F}" presName="line4" presStyleLbl="callout" presStyleIdx="6" presStyleCnt="10"/>
      <dgm:spPr/>
    </dgm:pt>
    <dgm:pt modelId="{D979BA2C-5AC5-4CD7-BB78-22CECAE065E3}" type="pres">
      <dgm:prSet presAssocID="{6990B913-075B-F24B-BBAD-DFEE2609734F}" presName="d4" presStyleLbl="callout" presStyleIdx="7" presStyleCnt="10"/>
      <dgm:spPr/>
    </dgm:pt>
    <dgm:pt modelId="{329DAB06-3B1F-4A57-B51A-1C1FB79629F2}" type="pres">
      <dgm:prSet presAssocID="{9ED157BA-69A5-9144-AB59-6B93FD55C0B8}" presName="circle5" presStyleLbl="lnNode1" presStyleIdx="4" presStyleCnt="5"/>
      <dgm:spPr/>
    </dgm:pt>
    <dgm:pt modelId="{A1F935CF-F2F9-4692-997B-C7D2ECEE0E8D}" type="pres">
      <dgm:prSet presAssocID="{9ED157BA-69A5-9144-AB59-6B93FD55C0B8}" presName="text5" presStyleLbl="revTx" presStyleIdx="4" presStyleCnt="5">
        <dgm:presLayoutVars>
          <dgm:bulletEnabled val="1"/>
        </dgm:presLayoutVars>
      </dgm:prSet>
      <dgm:spPr/>
    </dgm:pt>
    <dgm:pt modelId="{2C8E5915-2864-4195-B999-0CEFA6222B8C}" type="pres">
      <dgm:prSet presAssocID="{9ED157BA-69A5-9144-AB59-6B93FD55C0B8}" presName="line5" presStyleLbl="callout" presStyleIdx="8" presStyleCnt="10"/>
      <dgm:spPr/>
    </dgm:pt>
    <dgm:pt modelId="{428C5977-646C-4096-BD4F-DC53CCFD13A6}" type="pres">
      <dgm:prSet presAssocID="{9ED157BA-69A5-9144-AB59-6B93FD55C0B8}" presName="d5" presStyleLbl="callout" presStyleIdx="9" presStyleCnt="10"/>
      <dgm:spPr/>
    </dgm:pt>
  </dgm:ptLst>
  <dgm:cxnLst>
    <dgm:cxn modelId="{E8605030-E606-4129-A306-47C0427C4BB5}" type="presOf" srcId="{9ED157BA-69A5-9144-AB59-6B93FD55C0B8}" destId="{A1F935CF-F2F9-4692-997B-C7D2ECEE0E8D}" srcOrd="0" destOrd="0" presId="urn:microsoft.com/office/officeart/2005/8/layout/target1"/>
    <dgm:cxn modelId="{FE59DB30-070D-0D45-92D8-88DDEAB185F6}" type="presOf" srcId="{979CCC9C-C88B-4F4D-AC0F-0A951907E2F1}" destId="{CC87624B-73C2-8F41-B7C2-96066902C80B}" srcOrd="0" destOrd="0" presId="urn:microsoft.com/office/officeart/2005/8/layout/target1"/>
    <dgm:cxn modelId="{A9E9C95D-B3DE-4447-8F7E-3FF350FA58D8}" type="presOf" srcId="{8CC0052F-FF76-2841-9D77-5726AA5F128B}" destId="{7F2462F4-CE27-CB47-B974-0D649D5F1522}" srcOrd="0" destOrd="0" presId="urn:microsoft.com/office/officeart/2005/8/layout/target1"/>
    <dgm:cxn modelId="{E9857345-CAA6-5D4F-AAEB-1391A388DF2D}" srcId="{22C817E8-824B-8943-989C-AC83F97FCEAD}" destId="{8CC0052F-FF76-2841-9D77-5726AA5F128B}" srcOrd="0" destOrd="0" parTransId="{B86741C3-1DFA-3D47-A6E7-5C205CDFFFD9}" sibTransId="{E9C89165-FDC3-684D-8717-3E5D4F4689B5}"/>
    <dgm:cxn modelId="{C4DC0A6C-5994-F74B-88A6-38B4EF570B12}" srcId="{22C817E8-824B-8943-989C-AC83F97FCEAD}" destId="{979CCC9C-C88B-4F4D-AC0F-0A951907E2F1}" srcOrd="1" destOrd="0" parTransId="{CA737E00-0781-E140-AE5B-C7AE2F5D54AA}" sibTransId="{6B148C8B-8EEA-D744-9011-54543658C65B}"/>
    <dgm:cxn modelId="{55D16D6D-9671-4ECE-9A12-DA1F3F21EA7E}" type="presOf" srcId="{A804BAA3-A403-9E4D-9F00-DDDAF19AB792}" destId="{0BDDC1E1-1159-443B-89DC-6527EECC12A3}" srcOrd="0" destOrd="0" presId="urn:microsoft.com/office/officeart/2005/8/layout/target1"/>
    <dgm:cxn modelId="{0A0F4B58-ED31-C749-AA58-B06876CDBCC0}" type="presOf" srcId="{22C817E8-824B-8943-989C-AC83F97FCEAD}" destId="{B590D48F-C700-A745-A5D0-19C43AEA5E83}" srcOrd="0" destOrd="0" presId="urn:microsoft.com/office/officeart/2005/8/layout/target1"/>
    <dgm:cxn modelId="{247FDD88-A0E0-1744-834B-0F8FDFFB38ED}" srcId="{22C817E8-824B-8943-989C-AC83F97FCEAD}" destId="{6990B913-075B-F24B-BBAD-DFEE2609734F}" srcOrd="3" destOrd="0" parTransId="{A6B922CC-A229-714D-9271-B899C3F9E94D}" sibTransId="{EDDA628D-F276-0A46-AAC4-AE129E4624C7}"/>
    <dgm:cxn modelId="{A4FC8BA6-1F1E-3147-AB97-75C1101DCC1F}" srcId="{22C817E8-824B-8943-989C-AC83F97FCEAD}" destId="{9ED157BA-69A5-9144-AB59-6B93FD55C0B8}" srcOrd="4" destOrd="0" parTransId="{3BA5516E-3B52-0840-A909-851E6F7B1BF8}" sibTransId="{83D41E0C-5C58-4344-AFC3-1412D617C9DB}"/>
    <dgm:cxn modelId="{E1896FBA-2D33-4640-A1D4-BE8984060BE5}" srcId="{22C817E8-824B-8943-989C-AC83F97FCEAD}" destId="{A804BAA3-A403-9E4D-9F00-DDDAF19AB792}" srcOrd="2" destOrd="0" parTransId="{8F848074-08CD-D04A-BCAF-96E598B657A5}" sibTransId="{7B5B54EB-22EA-464C-B494-49CB79BA132C}"/>
    <dgm:cxn modelId="{8243D1EE-1141-45B4-AEFC-850C68EA16D5}" type="presOf" srcId="{6990B913-075B-F24B-BBAD-DFEE2609734F}" destId="{7F2CDAFA-17D9-4A0D-B33F-E6302D9B5359}" srcOrd="0" destOrd="0" presId="urn:microsoft.com/office/officeart/2005/8/layout/target1"/>
    <dgm:cxn modelId="{E64FA73A-03F7-D748-9006-10F57AB71EA5}" type="presParOf" srcId="{B590D48F-C700-A745-A5D0-19C43AEA5E83}" destId="{91CD37D8-A6C9-7347-9185-E44226E72FC7}" srcOrd="0" destOrd="0" presId="urn:microsoft.com/office/officeart/2005/8/layout/target1"/>
    <dgm:cxn modelId="{6FC42ACE-C7F6-8A47-A407-768879818A79}" type="presParOf" srcId="{B590D48F-C700-A745-A5D0-19C43AEA5E83}" destId="{7F2462F4-CE27-CB47-B974-0D649D5F1522}" srcOrd="1" destOrd="0" presId="urn:microsoft.com/office/officeart/2005/8/layout/target1"/>
    <dgm:cxn modelId="{508373F7-D0C0-7044-AD85-C58105646B9F}" type="presParOf" srcId="{B590D48F-C700-A745-A5D0-19C43AEA5E83}" destId="{ECCACFBC-6FE8-3A49-AD2B-79E2DA2407EC}" srcOrd="2" destOrd="0" presId="urn:microsoft.com/office/officeart/2005/8/layout/target1"/>
    <dgm:cxn modelId="{3120D8AD-8365-9C43-B53F-7F0C60278222}" type="presParOf" srcId="{B590D48F-C700-A745-A5D0-19C43AEA5E83}" destId="{F321CC0B-6111-EA4D-945B-E997A707C6AB}" srcOrd="3" destOrd="0" presId="urn:microsoft.com/office/officeart/2005/8/layout/target1"/>
    <dgm:cxn modelId="{27164D2D-DE21-5B42-9685-2F6AB44CA508}" type="presParOf" srcId="{B590D48F-C700-A745-A5D0-19C43AEA5E83}" destId="{2AEFFE6D-02DD-AC47-A7D7-6F0F49D69E25}" srcOrd="4" destOrd="0" presId="urn:microsoft.com/office/officeart/2005/8/layout/target1"/>
    <dgm:cxn modelId="{FBF19BBC-3F29-E847-911A-4462521022F4}" type="presParOf" srcId="{B590D48F-C700-A745-A5D0-19C43AEA5E83}" destId="{CC87624B-73C2-8F41-B7C2-96066902C80B}" srcOrd="5" destOrd="0" presId="urn:microsoft.com/office/officeart/2005/8/layout/target1"/>
    <dgm:cxn modelId="{310A9954-8B3B-DD42-9F6F-8FF898AF3AE1}" type="presParOf" srcId="{B590D48F-C700-A745-A5D0-19C43AEA5E83}" destId="{FD651CF9-2939-7340-9033-50955A68CD2B}" srcOrd="6" destOrd="0" presId="urn:microsoft.com/office/officeart/2005/8/layout/target1"/>
    <dgm:cxn modelId="{00D61241-E986-4549-9AD7-E5D661CCB2C8}" type="presParOf" srcId="{B590D48F-C700-A745-A5D0-19C43AEA5E83}" destId="{C67BBE53-21DC-E045-A630-D12DE591D833}" srcOrd="7" destOrd="0" presId="urn:microsoft.com/office/officeart/2005/8/layout/target1"/>
    <dgm:cxn modelId="{A230F4C9-B692-443F-8CAE-32871879225C}" type="presParOf" srcId="{B590D48F-C700-A745-A5D0-19C43AEA5E83}" destId="{A2691927-5A0C-42AA-9F78-F9090741B2AE}" srcOrd="8" destOrd="0" presId="urn:microsoft.com/office/officeart/2005/8/layout/target1"/>
    <dgm:cxn modelId="{622664C8-5E0D-4B80-BC64-879037F73767}" type="presParOf" srcId="{B590D48F-C700-A745-A5D0-19C43AEA5E83}" destId="{0BDDC1E1-1159-443B-89DC-6527EECC12A3}" srcOrd="9" destOrd="0" presId="urn:microsoft.com/office/officeart/2005/8/layout/target1"/>
    <dgm:cxn modelId="{C563A73C-04F8-401A-BDFF-6573587BF5E5}" type="presParOf" srcId="{B590D48F-C700-A745-A5D0-19C43AEA5E83}" destId="{6BEE3CB2-3C62-4AAF-B8FB-50641DE3ED66}" srcOrd="10" destOrd="0" presId="urn:microsoft.com/office/officeart/2005/8/layout/target1"/>
    <dgm:cxn modelId="{2F95B875-0F9C-4C05-A706-5E1F995DBB2C}" type="presParOf" srcId="{B590D48F-C700-A745-A5D0-19C43AEA5E83}" destId="{5F92D657-88B3-4404-A177-25C4DC691A69}" srcOrd="11" destOrd="0" presId="urn:microsoft.com/office/officeart/2005/8/layout/target1"/>
    <dgm:cxn modelId="{813D8941-9D0C-4EA5-AE3D-E4E5ECD8C2D4}" type="presParOf" srcId="{B590D48F-C700-A745-A5D0-19C43AEA5E83}" destId="{BFE14064-B6BA-4999-8DE8-1EAEB1587277}" srcOrd="12" destOrd="0" presId="urn:microsoft.com/office/officeart/2005/8/layout/target1"/>
    <dgm:cxn modelId="{13A3A590-5278-496B-AE94-3F608F9670BB}" type="presParOf" srcId="{B590D48F-C700-A745-A5D0-19C43AEA5E83}" destId="{7F2CDAFA-17D9-4A0D-B33F-E6302D9B5359}" srcOrd="13" destOrd="0" presId="urn:microsoft.com/office/officeart/2005/8/layout/target1"/>
    <dgm:cxn modelId="{2E4DBB27-B6B9-4815-BE1C-BD92F19584E9}" type="presParOf" srcId="{B590D48F-C700-A745-A5D0-19C43AEA5E83}" destId="{B09600C7-C730-4841-8C0B-83316A0C8AAB}" srcOrd="14" destOrd="0" presId="urn:microsoft.com/office/officeart/2005/8/layout/target1"/>
    <dgm:cxn modelId="{DEFE35A3-9F8D-4747-9D8D-F7B8AA9E0FEA}" type="presParOf" srcId="{B590D48F-C700-A745-A5D0-19C43AEA5E83}" destId="{D979BA2C-5AC5-4CD7-BB78-22CECAE065E3}" srcOrd="15" destOrd="0" presId="urn:microsoft.com/office/officeart/2005/8/layout/target1"/>
    <dgm:cxn modelId="{DCE5254D-940D-4513-98F6-C043586D39E5}" type="presParOf" srcId="{B590D48F-C700-A745-A5D0-19C43AEA5E83}" destId="{329DAB06-3B1F-4A57-B51A-1C1FB79629F2}" srcOrd="16" destOrd="0" presId="urn:microsoft.com/office/officeart/2005/8/layout/target1"/>
    <dgm:cxn modelId="{5CB9F4D4-D132-4342-AB35-2B4500D65EB0}" type="presParOf" srcId="{B590D48F-C700-A745-A5D0-19C43AEA5E83}" destId="{A1F935CF-F2F9-4692-997B-C7D2ECEE0E8D}" srcOrd="17" destOrd="0" presId="urn:microsoft.com/office/officeart/2005/8/layout/target1"/>
    <dgm:cxn modelId="{BBEFCA64-DCE1-4FBF-ABBA-916E1A304BA8}" type="presParOf" srcId="{B590D48F-C700-A745-A5D0-19C43AEA5E83}" destId="{2C8E5915-2864-4195-B999-0CEFA6222B8C}" srcOrd="18" destOrd="0" presId="urn:microsoft.com/office/officeart/2005/8/layout/target1"/>
    <dgm:cxn modelId="{61AA73A2-4CF2-471E-BDA1-15D23B71F4A1}" type="presParOf" srcId="{B590D48F-C700-A745-A5D0-19C43AEA5E83}" destId="{428C5977-646C-4096-BD4F-DC53CCFD13A6}"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32C988-9138-D048-89E7-59624BB9E088}"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63113182-605D-264A-A2F3-4717C57AE887}">
      <dgm:prSet custT="1"/>
      <dgm:spPr>
        <a:solidFill>
          <a:schemeClr val="accent3"/>
        </a:solidFill>
        <a:ln>
          <a:solidFill>
            <a:schemeClr val="accent3"/>
          </a:solidFill>
        </a:ln>
      </dgm:spPr>
      <dgm:t>
        <a:bodyPr/>
        <a:lstStyle/>
        <a:p>
          <a:pPr algn="ctr" rtl="0"/>
          <a:r>
            <a:rPr lang="en-US" sz="1800" dirty="0">
              <a:effectLst>
                <a:outerShdw blurRad="38100" dist="38100" dir="2700000" algn="tl">
                  <a:srgbClr val="000000">
                    <a:alpha val="43137"/>
                  </a:srgbClr>
                </a:outerShdw>
              </a:effectLst>
            </a:rPr>
            <a:t>One of the most widely used forms of DRAM</a:t>
          </a:r>
        </a:p>
      </dgm:t>
    </dgm:pt>
    <dgm:pt modelId="{74571524-0DF1-4E4A-BF6D-B9CC0F235781}" type="parTrans" cxnId="{88D6CC72-7986-7F42-8B5A-69B7DA0D09CE}">
      <dgm:prSet/>
      <dgm:spPr/>
      <dgm:t>
        <a:bodyPr/>
        <a:lstStyle/>
        <a:p>
          <a:endParaRPr lang="en-US"/>
        </a:p>
      </dgm:t>
    </dgm:pt>
    <dgm:pt modelId="{21D05D6F-F0C3-E348-BA9B-285F8AB3C47E}" type="sibTrans" cxnId="{88D6CC72-7986-7F42-8B5A-69B7DA0D09CE}">
      <dgm:prSet/>
      <dgm:spPr>
        <a:ln>
          <a:solidFill>
            <a:schemeClr val="accent4"/>
          </a:solidFill>
        </a:ln>
      </dgm:spPr>
      <dgm:t>
        <a:bodyPr/>
        <a:lstStyle/>
        <a:p>
          <a:endParaRPr lang="en-US"/>
        </a:p>
      </dgm:t>
    </dgm:pt>
    <dgm:pt modelId="{6E2A755A-27A7-9A43-ABE8-C7B1C9F1B514}">
      <dgm:prSet custT="1"/>
      <dgm:spPr/>
      <dgm:t>
        <a:bodyPr/>
        <a:lstStyle/>
        <a:p>
          <a:pPr algn="ctr" rtl="0"/>
          <a:r>
            <a:rPr lang="en-US" sz="1800" dirty="0">
              <a:effectLst>
                <a:outerShdw blurRad="38100" dist="38100" dir="2700000" algn="tl">
                  <a:srgbClr val="000000">
                    <a:alpha val="43137"/>
                  </a:srgbClr>
                </a:outerShdw>
              </a:effectLst>
            </a:rPr>
            <a:t>Exchanges data with the </a:t>
          </a:r>
          <a:r>
            <a:rPr lang="en-US" sz="1800" dirty="0">
              <a:effectLst>
                <a:outerShdw blurRad="38100" dist="38100" dir="2700000" algn="tl">
                  <a:srgbClr val="000000">
                    <a:alpha val="43137"/>
                  </a:srgbClr>
                </a:outerShdw>
              </a:effectLst>
              <a:highlight>
                <a:srgbClr val="FF00FF"/>
              </a:highlight>
            </a:rPr>
            <a:t>processor synchronized to an external clock signal</a:t>
          </a:r>
          <a:r>
            <a:rPr lang="en-US" sz="1800" dirty="0">
              <a:effectLst>
                <a:outerShdw blurRad="38100" dist="38100" dir="2700000" algn="tl">
                  <a:srgbClr val="000000">
                    <a:alpha val="43137"/>
                  </a:srgbClr>
                </a:outerShdw>
              </a:effectLst>
            </a:rPr>
            <a:t> and running at the full speed of the processor/memory bus without imposing wait states</a:t>
          </a:r>
        </a:p>
      </dgm:t>
    </dgm:pt>
    <dgm:pt modelId="{136F3C1B-ECD0-454F-95A9-38A6F926E0B1}" type="parTrans" cxnId="{39A1A262-7960-D744-95D5-46FC79C296FF}">
      <dgm:prSet/>
      <dgm:spPr/>
      <dgm:t>
        <a:bodyPr/>
        <a:lstStyle/>
        <a:p>
          <a:endParaRPr lang="en-US"/>
        </a:p>
      </dgm:t>
    </dgm:pt>
    <dgm:pt modelId="{7BBCE3BF-63F8-9D4D-ADFE-BA449CEC380C}" type="sibTrans" cxnId="{39A1A262-7960-D744-95D5-46FC79C296FF}">
      <dgm:prSet/>
      <dgm:spPr>
        <a:ln>
          <a:solidFill>
            <a:schemeClr val="accent3"/>
          </a:solidFill>
        </a:ln>
      </dgm:spPr>
      <dgm:t>
        <a:bodyPr/>
        <a:lstStyle/>
        <a:p>
          <a:endParaRPr lang="en-US"/>
        </a:p>
      </dgm:t>
    </dgm:pt>
    <dgm:pt modelId="{E7EF0B17-15B4-B04D-82EB-5410FE7584B0}">
      <dgm:prSet custT="1"/>
      <dgm:spPr>
        <a:solidFill>
          <a:schemeClr val="accent4"/>
        </a:solidFill>
        <a:ln>
          <a:solidFill>
            <a:schemeClr val="accent4"/>
          </a:solidFill>
        </a:ln>
      </dgm:spPr>
      <dgm:t>
        <a:bodyPr/>
        <a:lstStyle/>
        <a:p>
          <a:pPr rtl="0"/>
          <a:r>
            <a:rPr lang="en-US" sz="1800" dirty="0">
              <a:solidFill>
                <a:schemeClr val="accent1"/>
              </a:solidFill>
              <a:effectLst/>
            </a:rPr>
            <a:t>With synchronous access the DRAM moves data in and out under control of the system clock</a:t>
          </a:r>
        </a:p>
      </dgm:t>
    </dgm:pt>
    <dgm:pt modelId="{C344F373-FEE5-364E-A59E-E642F40DDD92}" type="parTrans" cxnId="{418CAE86-4420-6843-B04D-A5C3D73F4CBF}">
      <dgm:prSet/>
      <dgm:spPr/>
      <dgm:t>
        <a:bodyPr/>
        <a:lstStyle/>
        <a:p>
          <a:endParaRPr lang="en-US"/>
        </a:p>
      </dgm:t>
    </dgm:pt>
    <dgm:pt modelId="{8456D296-674C-CD46-85ED-F3DBF71240CA}" type="sibTrans" cxnId="{418CAE86-4420-6843-B04D-A5C3D73F4CBF}">
      <dgm:prSet/>
      <dgm:spPr/>
      <dgm:t>
        <a:bodyPr/>
        <a:lstStyle/>
        <a:p>
          <a:endParaRPr lang="en-US"/>
        </a:p>
      </dgm:t>
    </dgm:pt>
    <dgm:pt modelId="{493F2ACD-DEEB-B544-B22B-EEE8C659AEA2}">
      <dgm:prSet custT="1"/>
      <dgm:spPr>
        <a:solidFill>
          <a:schemeClr val="accent4"/>
        </a:solidFill>
        <a:ln>
          <a:solidFill>
            <a:schemeClr val="accent4"/>
          </a:solidFill>
        </a:ln>
      </dgm:spPr>
      <dgm:t>
        <a:bodyPr/>
        <a:lstStyle/>
        <a:p>
          <a:pPr rtl="0"/>
          <a:r>
            <a:rPr lang="en-US" sz="1600" dirty="0">
              <a:solidFill>
                <a:schemeClr val="accent1"/>
              </a:solidFill>
              <a:effectLst/>
            </a:rPr>
            <a:t>The processor or other master issues the instruction and address information which is latched by the DRAM</a:t>
          </a:r>
        </a:p>
      </dgm:t>
    </dgm:pt>
    <dgm:pt modelId="{D643B0B2-6CBA-184B-8A4D-0A5119048FE8}" type="parTrans" cxnId="{F0EC800F-5A44-3740-880A-D0E4C9472C67}">
      <dgm:prSet/>
      <dgm:spPr/>
      <dgm:t>
        <a:bodyPr/>
        <a:lstStyle/>
        <a:p>
          <a:endParaRPr lang="en-US"/>
        </a:p>
      </dgm:t>
    </dgm:pt>
    <dgm:pt modelId="{E0C3EFFB-D95E-7C4D-82CC-97976A317D41}" type="sibTrans" cxnId="{F0EC800F-5A44-3740-880A-D0E4C9472C67}">
      <dgm:prSet/>
      <dgm:spPr/>
      <dgm:t>
        <a:bodyPr/>
        <a:lstStyle/>
        <a:p>
          <a:endParaRPr lang="en-US"/>
        </a:p>
      </dgm:t>
    </dgm:pt>
    <dgm:pt modelId="{A204CA6E-5364-894E-A74A-57FED05720C3}">
      <dgm:prSet custT="1"/>
      <dgm:spPr>
        <a:solidFill>
          <a:schemeClr val="accent4"/>
        </a:solidFill>
        <a:ln>
          <a:solidFill>
            <a:schemeClr val="accent4"/>
          </a:solidFill>
        </a:ln>
      </dgm:spPr>
      <dgm:t>
        <a:bodyPr/>
        <a:lstStyle/>
        <a:p>
          <a:pPr rtl="0"/>
          <a:r>
            <a:rPr lang="en-US" sz="1600" dirty="0">
              <a:solidFill>
                <a:schemeClr val="accent1"/>
              </a:solidFill>
              <a:effectLst/>
            </a:rPr>
            <a:t>The </a:t>
          </a:r>
          <a:r>
            <a:rPr lang="en-US" sz="1600" dirty="0">
              <a:solidFill>
                <a:schemeClr val="accent1"/>
              </a:solidFill>
              <a:effectLst/>
              <a:highlight>
                <a:srgbClr val="00FF00"/>
              </a:highlight>
            </a:rPr>
            <a:t>DRAM then responds after a set number of clock cycles</a:t>
          </a:r>
        </a:p>
      </dgm:t>
    </dgm:pt>
    <dgm:pt modelId="{2771E78B-E482-FA46-BC31-F62C31BC3859}" type="parTrans" cxnId="{FD9214CB-FD0B-1A4E-AC0E-20DB4792BA6D}">
      <dgm:prSet/>
      <dgm:spPr/>
      <dgm:t>
        <a:bodyPr/>
        <a:lstStyle/>
        <a:p>
          <a:endParaRPr lang="en-US"/>
        </a:p>
      </dgm:t>
    </dgm:pt>
    <dgm:pt modelId="{5D86C4AB-723C-DF4A-96A1-69D601914BC4}" type="sibTrans" cxnId="{FD9214CB-FD0B-1A4E-AC0E-20DB4792BA6D}">
      <dgm:prSet/>
      <dgm:spPr/>
      <dgm:t>
        <a:bodyPr/>
        <a:lstStyle/>
        <a:p>
          <a:endParaRPr lang="en-US"/>
        </a:p>
      </dgm:t>
    </dgm:pt>
    <dgm:pt modelId="{12F3A4AA-2124-7941-86E3-41B406A0C454}">
      <dgm:prSet custT="1"/>
      <dgm:spPr>
        <a:solidFill>
          <a:schemeClr val="accent4"/>
        </a:solidFill>
        <a:ln>
          <a:solidFill>
            <a:schemeClr val="accent4"/>
          </a:solidFill>
        </a:ln>
      </dgm:spPr>
      <dgm:t>
        <a:bodyPr/>
        <a:lstStyle/>
        <a:p>
          <a:pPr rtl="0"/>
          <a:r>
            <a:rPr lang="en-US" sz="1600" dirty="0">
              <a:solidFill>
                <a:schemeClr val="accent1"/>
              </a:solidFill>
              <a:effectLst/>
              <a:highlight>
                <a:srgbClr val="00FF00"/>
              </a:highlight>
            </a:rPr>
            <a:t>Meanwhile the master can safely do other tasks while the SDRAM is processing</a:t>
          </a:r>
        </a:p>
      </dgm:t>
    </dgm:pt>
    <dgm:pt modelId="{9605741C-A990-2642-BC2E-59E32D5EA6EE}" type="parTrans" cxnId="{C620BD23-14CB-464A-A8C3-863E248964BD}">
      <dgm:prSet/>
      <dgm:spPr/>
      <dgm:t>
        <a:bodyPr/>
        <a:lstStyle/>
        <a:p>
          <a:endParaRPr lang="en-US"/>
        </a:p>
      </dgm:t>
    </dgm:pt>
    <dgm:pt modelId="{D3A86C7D-AB35-4947-ADFA-A5BA47ADDD6B}" type="sibTrans" cxnId="{C620BD23-14CB-464A-A8C3-863E248964BD}">
      <dgm:prSet/>
      <dgm:spPr/>
      <dgm:t>
        <a:bodyPr/>
        <a:lstStyle/>
        <a:p>
          <a:endParaRPr lang="en-US"/>
        </a:p>
      </dgm:t>
    </dgm:pt>
    <dgm:pt modelId="{AF07D91A-0C82-BF41-8C87-1F50207193A9}" type="pres">
      <dgm:prSet presAssocID="{1832C988-9138-D048-89E7-59624BB9E088}" presName="outerComposite" presStyleCnt="0">
        <dgm:presLayoutVars>
          <dgm:chMax val="5"/>
          <dgm:dir/>
          <dgm:resizeHandles val="exact"/>
        </dgm:presLayoutVars>
      </dgm:prSet>
      <dgm:spPr/>
    </dgm:pt>
    <dgm:pt modelId="{7570FB3E-C250-0541-A7C9-E9D2A04BE4EA}" type="pres">
      <dgm:prSet presAssocID="{1832C988-9138-D048-89E7-59624BB9E088}" presName="dummyMaxCanvas" presStyleCnt="0">
        <dgm:presLayoutVars/>
      </dgm:prSet>
      <dgm:spPr/>
    </dgm:pt>
    <dgm:pt modelId="{149FECDC-F79B-B344-8AF2-2E06E96ADAA6}" type="pres">
      <dgm:prSet presAssocID="{1832C988-9138-D048-89E7-59624BB9E088}" presName="ThreeNodes_1" presStyleLbl="node1" presStyleIdx="0" presStyleCnt="3" custScaleY="54226">
        <dgm:presLayoutVars>
          <dgm:bulletEnabled val="1"/>
        </dgm:presLayoutVars>
      </dgm:prSet>
      <dgm:spPr/>
    </dgm:pt>
    <dgm:pt modelId="{29FC9BE3-5D17-D947-B223-5867698AAC28}" type="pres">
      <dgm:prSet presAssocID="{1832C988-9138-D048-89E7-59624BB9E088}" presName="ThreeNodes_2" presStyleLbl="node1" presStyleIdx="1" presStyleCnt="3" custLinFactNeighborX="630" custLinFactNeighborY="-25469">
        <dgm:presLayoutVars>
          <dgm:bulletEnabled val="1"/>
        </dgm:presLayoutVars>
      </dgm:prSet>
      <dgm:spPr/>
    </dgm:pt>
    <dgm:pt modelId="{6DC128DD-9643-414F-B8E2-C8FCDA5CA536}" type="pres">
      <dgm:prSet presAssocID="{1832C988-9138-D048-89E7-59624BB9E088}" presName="ThreeNodes_3" presStyleLbl="node1" presStyleIdx="2" presStyleCnt="3" custScaleY="126761" custLinFactNeighborX="210" custLinFactNeighborY="-11385">
        <dgm:presLayoutVars>
          <dgm:bulletEnabled val="1"/>
        </dgm:presLayoutVars>
      </dgm:prSet>
      <dgm:spPr/>
    </dgm:pt>
    <dgm:pt modelId="{4F5143D0-0BD0-9745-9E26-67D55601F120}" type="pres">
      <dgm:prSet presAssocID="{1832C988-9138-D048-89E7-59624BB9E088}" presName="ThreeConn_1-2" presStyleLbl="fgAccFollowNode1" presStyleIdx="0" presStyleCnt="2">
        <dgm:presLayoutVars>
          <dgm:bulletEnabled val="1"/>
        </dgm:presLayoutVars>
      </dgm:prSet>
      <dgm:spPr/>
    </dgm:pt>
    <dgm:pt modelId="{2D96FBAB-511F-A549-B207-756395476BB0}" type="pres">
      <dgm:prSet presAssocID="{1832C988-9138-D048-89E7-59624BB9E088}" presName="ThreeConn_2-3" presStyleLbl="fgAccFollowNode1" presStyleIdx="1" presStyleCnt="2">
        <dgm:presLayoutVars>
          <dgm:bulletEnabled val="1"/>
        </dgm:presLayoutVars>
      </dgm:prSet>
      <dgm:spPr/>
    </dgm:pt>
    <dgm:pt modelId="{C6A6067D-FAE5-3C42-A284-AAC8AAF954FC}" type="pres">
      <dgm:prSet presAssocID="{1832C988-9138-D048-89E7-59624BB9E088}" presName="ThreeNodes_1_text" presStyleLbl="node1" presStyleIdx="2" presStyleCnt="3">
        <dgm:presLayoutVars>
          <dgm:bulletEnabled val="1"/>
        </dgm:presLayoutVars>
      </dgm:prSet>
      <dgm:spPr/>
    </dgm:pt>
    <dgm:pt modelId="{CD832A54-5AE9-BE4D-8FB0-9E636850F4B4}" type="pres">
      <dgm:prSet presAssocID="{1832C988-9138-D048-89E7-59624BB9E088}" presName="ThreeNodes_2_text" presStyleLbl="node1" presStyleIdx="2" presStyleCnt="3">
        <dgm:presLayoutVars>
          <dgm:bulletEnabled val="1"/>
        </dgm:presLayoutVars>
      </dgm:prSet>
      <dgm:spPr/>
    </dgm:pt>
    <dgm:pt modelId="{D052A974-963D-F74C-9FC9-4CDBE1D45F7A}" type="pres">
      <dgm:prSet presAssocID="{1832C988-9138-D048-89E7-59624BB9E088}" presName="ThreeNodes_3_text" presStyleLbl="node1" presStyleIdx="2" presStyleCnt="3">
        <dgm:presLayoutVars>
          <dgm:bulletEnabled val="1"/>
        </dgm:presLayoutVars>
      </dgm:prSet>
      <dgm:spPr/>
    </dgm:pt>
  </dgm:ptLst>
  <dgm:cxnLst>
    <dgm:cxn modelId="{5B7DAE0B-9DE6-C648-991F-9254CDEEDE84}" type="presOf" srcId="{12F3A4AA-2124-7941-86E3-41B406A0C454}" destId="{6DC128DD-9643-414F-B8E2-C8FCDA5CA536}" srcOrd="0" destOrd="3" presId="urn:microsoft.com/office/officeart/2005/8/layout/vProcess5"/>
    <dgm:cxn modelId="{F0EC800F-5A44-3740-880A-D0E4C9472C67}" srcId="{E7EF0B17-15B4-B04D-82EB-5410FE7584B0}" destId="{493F2ACD-DEEB-B544-B22B-EEE8C659AEA2}" srcOrd="0" destOrd="0" parTransId="{D643B0B2-6CBA-184B-8A4D-0A5119048FE8}" sibTransId="{E0C3EFFB-D95E-7C4D-82CC-97976A317D41}"/>
    <dgm:cxn modelId="{C620BD23-14CB-464A-A8C3-863E248964BD}" srcId="{E7EF0B17-15B4-B04D-82EB-5410FE7584B0}" destId="{12F3A4AA-2124-7941-86E3-41B406A0C454}" srcOrd="2" destOrd="0" parTransId="{9605741C-A990-2642-BC2E-59E32D5EA6EE}" sibTransId="{D3A86C7D-AB35-4947-ADFA-A5BA47ADDD6B}"/>
    <dgm:cxn modelId="{ED64AE29-F99F-9F4A-B9C4-1D6BC9D4D40F}" type="presOf" srcId="{A204CA6E-5364-894E-A74A-57FED05720C3}" destId="{D052A974-963D-F74C-9FC9-4CDBE1D45F7A}" srcOrd="1" destOrd="2" presId="urn:microsoft.com/office/officeart/2005/8/layout/vProcess5"/>
    <dgm:cxn modelId="{5B06832C-EC29-2E4F-AC13-E9A23FBE741C}" type="presOf" srcId="{63113182-605D-264A-A2F3-4717C57AE887}" destId="{C6A6067D-FAE5-3C42-A284-AAC8AAF954FC}" srcOrd="1" destOrd="0" presId="urn:microsoft.com/office/officeart/2005/8/layout/vProcess5"/>
    <dgm:cxn modelId="{E58AAD34-7EEA-AE47-8517-0DA2726A4A86}" type="presOf" srcId="{6E2A755A-27A7-9A43-ABE8-C7B1C9F1B514}" destId="{CD832A54-5AE9-BE4D-8FB0-9E636850F4B4}" srcOrd="1" destOrd="0" presId="urn:microsoft.com/office/officeart/2005/8/layout/vProcess5"/>
    <dgm:cxn modelId="{F60B893F-4FFD-A94D-96FC-16712293262D}" type="presOf" srcId="{493F2ACD-DEEB-B544-B22B-EEE8C659AEA2}" destId="{6DC128DD-9643-414F-B8E2-C8FCDA5CA536}" srcOrd="0" destOrd="1" presId="urn:microsoft.com/office/officeart/2005/8/layout/vProcess5"/>
    <dgm:cxn modelId="{8FA04361-4547-F341-A786-9219754C52F4}" type="presOf" srcId="{6E2A755A-27A7-9A43-ABE8-C7B1C9F1B514}" destId="{29FC9BE3-5D17-D947-B223-5867698AAC28}" srcOrd="0" destOrd="0" presId="urn:microsoft.com/office/officeart/2005/8/layout/vProcess5"/>
    <dgm:cxn modelId="{39A1A262-7960-D744-95D5-46FC79C296FF}" srcId="{1832C988-9138-D048-89E7-59624BB9E088}" destId="{6E2A755A-27A7-9A43-ABE8-C7B1C9F1B514}" srcOrd="1" destOrd="0" parTransId="{136F3C1B-ECD0-454F-95A9-38A6F926E0B1}" sibTransId="{7BBCE3BF-63F8-9D4D-ADFE-BA449CEC380C}"/>
    <dgm:cxn modelId="{39C7B06D-2035-4146-8B94-042E97A4E181}" type="presOf" srcId="{E7EF0B17-15B4-B04D-82EB-5410FE7584B0}" destId="{6DC128DD-9643-414F-B8E2-C8FCDA5CA536}" srcOrd="0" destOrd="0" presId="urn:microsoft.com/office/officeart/2005/8/layout/vProcess5"/>
    <dgm:cxn modelId="{53FD826E-9F1B-4E42-AE76-BF79E7669BFA}" type="presOf" srcId="{63113182-605D-264A-A2F3-4717C57AE887}" destId="{149FECDC-F79B-B344-8AF2-2E06E96ADAA6}" srcOrd="0" destOrd="0" presId="urn:microsoft.com/office/officeart/2005/8/layout/vProcess5"/>
    <dgm:cxn modelId="{88D6CC72-7986-7F42-8B5A-69B7DA0D09CE}" srcId="{1832C988-9138-D048-89E7-59624BB9E088}" destId="{63113182-605D-264A-A2F3-4717C57AE887}" srcOrd="0" destOrd="0" parTransId="{74571524-0DF1-4E4A-BF6D-B9CC0F235781}" sibTransId="{21D05D6F-F0C3-E348-BA9B-285F8AB3C47E}"/>
    <dgm:cxn modelId="{B7E92F58-FA41-3241-AF4F-9783AF7966E6}" type="presOf" srcId="{21D05D6F-F0C3-E348-BA9B-285F8AB3C47E}" destId="{4F5143D0-0BD0-9745-9E26-67D55601F120}" srcOrd="0" destOrd="0" presId="urn:microsoft.com/office/officeart/2005/8/layout/vProcess5"/>
    <dgm:cxn modelId="{851D7F7A-FF14-204A-8286-359AEA361127}" type="presOf" srcId="{493F2ACD-DEEB-B544-B22B-EEE8C659AEA2}" destId="{D052A974-963D-F74C-9FC9-4CDBE1D45F7A}" srcOrd="1" destOrd="1" presId="urn:microsoft.com/office/officeart/2005/8/layout/vProcess5"/>
    <dgm:cxn modelId="{1D3BD47D-F807-0145-8021-C907978BA295}" type="presOf" srcId="{E7EF0B17-15B4-B04D-82EB-5410FE7584B0}" destId="{D052A974-963D-F74C-9FC9-4CDBE1D45F7A}" srcOrd="1" destOrd="0" presId="urn:microsoft.com/office/officeart/2005/8/layout/vProcess5"/>
    <dgm:cxn modelId="{418CAE86-4420-6843-B04D-A5C3D73F4CBF}" srcId="{1832C988-9138-D048-89E7-59624BB9E088}" destId="{E7EF0B17-15B4-B04D-82EB-5410FE7584B0}" srcOrd="2" destOrd="0" parTransId="{C344F373-FEE5-364E-A59E-E642F40DDD92}" sibTransId="{8456D296-674C-CD46-85ED-F3DBF71240CA}"/>
    <dgm:cxn modelId="{860BA9A9-DD8D-6F46-9EDE-8304E0C4AD2A}" type="presOf" srcId="{A204CA6E-5364-894E-A74A-57FED05720C3}" destId="{6DC128DD-9643-414F-B8E2-C8FCDA5CA536}" srcOrd="0" destOrd="2" presId="urn:microsoft.com/office/officeart/2005/8/layout/vProcess5"/>
    <dgm:cxn modelId="{FD9214CB-FD0B-1A4E-AC0E-20DB4792BA6D}" srcId="{E7EF0B17-15B4-B04D-82EB-5410FE7584B0}" destId="{A204CA6E-5364-894E-A74A-57FED05720C3}" srcOrd="1" destOrd="0" parTransId="{2771E78B-E482-FA46-BC31-F62C31BC3859}" sibTransId="{5D86C4AB-723C-DF4A-96A1-69D601914BC4}"/>
    <dgm:cxn modelId="{5D3ED2E9-1084-954B-9B72-05BCA4639676}" type="presOf" srcId="{1832C988-9138-D048-89E7-59624BB9E088}" destId="{AF07D91A-0C82-BF41-8C87-1F50207193A9}" srcOrd="0" destOrd="0" presId="urn:microsoft.com/office/officeart/2005/8/layout/vProcess5"/>
    <dgm:cxn modelId="{ABB0B1EB-B1EC-FD41-86D9-CA9454B37948}" type="presOf" srcId="{12F3A4AA-2124-7941-86E3-41B406A0C454}" destId="{D052A974-963D-F74C-9FC9-4CDBE1D45F7A}" srcOrd="1" destOrd="3" presId="urn:microsoft.com/office/officeart/2005/8/layout/vProcess5"/>
    <dgm:cxn modelId="{92EE25F6-2974-884B-A781-D3BEBA130B57}" type="presOf" srcId="{7BBCE3BF-63F8-9D4D-ADFE-BA449CEC380C}" destId="{2D96FBAB-511F-A549-B207-756395476BB0}" srcOrd="0" destOrd="0" presId="urn:microsoft.com/office/officeart/2005/8/layout/vProcess5"/>
    <dgm:cxn modelId="{7D0652B1-666E-B641-961C-671743EE5FC9}" type="presParOf" srcId="{AF07D91A-0C82-BF41-8C87-1F50207193A9}" destId="{7570FB3E-C250-0541-A7C9-E9D2A04BE4EA}" srcOrd="0" destOrd="0" presId="urn:microsoft.com/office/officeart/2005/8/layout/vProcess5"/>
    <dgm:cxn modelId="{954187B3-03BA-444A-A50C-8F2F6300FA13}" type="presParOf" srcId="{AF07D91A-0C82-BF41-8C87-1F50207193A9}" destId="{149FECDC-F79B-B344-8AF2-2E06E96ADAA6}" srcOrd="1" destOrd="0" presId="urn:microsoft.com/office/officeart/2005/8/layout/vProcess5"/>
    <dgm:cxn modelId="{EFF71C5C-6022-3643-B216-02A70CAC99B1}" type="presParOf" srcId="{AF07D91A-0C82-BF41-8C87-1F50207193A9}" destId="{29FC9BE3-5D17-D947-B223-5867698AAC28}" srcOrd="2" destOrd="0" presId="urn:microsoft.com/office/officeart/2005/8/layout/vProcess5"/>
    <dgm:cxn modelId="{52093660-6CB6-9C42-AD24-C85A0A8C765A}" type="presParOf" srcId="{AF07D91A-0C82-BF41-8C87-1F50207193A9}" destId="{6DC128DD-9643-414F-B8E2-C8FCDA5CA536}" srcOrd="3" destOrd="0" presId="urn:microsoft.com/office/officeart/2005/8/layout/vProcess5"/>
    <dgm:cxn modelId="{45036449-2B70-CD40-B4E3-3CE52FE6D105}" type="presParOf" srcId="{AF07D91A-0C82-BF41-8C87-1F50207193A9}" destId="{4F5143D0-0BD0-9745-9E26-67D55601F120}" srcOrd="4" destOrd="0" presId="urn:microsoft.com/office/officeart/2005/8/layout/vProcess5"/>
    <dgm:cxn modelId="{0C2A8643-0EFB-FB4C-8561-E02F28997420}" type="presParOf" srcId="{AF07D91A-0C82-BF41-8C87-1F50207193A9}" destId="{2D96FBAB-511F-A549-B207-756395476BB0}" srcOrd="5" destOrd="0" presId="urn:microsoft.com/office/officeart/2005/8/layout/vProcess5"/>
    <dgm:cxn modelId="{39C28B83-9A45-0A40-96D9-2DAF85257FD4}" type="presParOf" srcId="{AF07D91A-0C82-BF41-8C87-1F50207193A9}" destId="{C6A6067D-FAE5-3C42-A284-AAC8AAF954FC}" srcOrd="6" destOrd="0" presId="urn:microsoft.com/office/officeart/2005/8/layout/vProcess5"/>
    <dgm:cxn modelId="{304D1422-0585-5C46-9DB8-CED161B03DEB}" type="presParOf" srcId="{AF07D91A-0C82-BF41-8C87-1F50207193A9}" destId="{CD832A54-5AE9-BE4D-8FB0-9E636850F4B4}" srcOrd="7" destOrd="0" presId="urn:microsoft.com/office/officeart/2005/8/layout/vProcess5"/>
    <dgm:cxn modelId="{36824D36-C3E5-894D-AB64-610F63792719}" type="presParOf" srcId="{AF07D91A-0C82-BF41-8C87-1F50207193A9}" destId="{D052A974-963D-F74C-9FC9-4CDBE1D45F7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E5B8F-DCD7-AF41-837F-D9BECF9DFF49}">
      <dsp:nvSpPr>
        <dsp:cNvPr id="0" name=""/>
        <dsp:cNvSpPr/>
      </dsp:nvSpPr>
      <dsp:spPr>
        <a:xfrm>
          <a:off x="1030" y="0"/>
          <a:ext cx="2679873" cy="5222567"/>
        </a:xfrm>
        <a:prstGeom prst="roundRect">
          <a:avLst>
            <a:gd name="adj" fmla="val 10000"/>
          </a:avLst>
        </a:prstGeom>
        <a:solidFill>
          <a:schemeClr val="accent1">
            <a:tint val="40000"/>
            <a:hueOff val="0"/>
            <a:satOff val="0"/>
            <a:lumOff val="0"/>
            <a:alphaOff val="0"/>
          </a:schemeClr>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en-US" sz="4500" kern="1200" dirty="0">
              <a:effectLst>
                <a:outerShdw blurRad="38100" dist="38100" dir="2700000" algn="tl">
                  <a:srgbClr val="000000">
                    <a:alpha val="43137"/>
                  </a:srgbClr>
                </a:outerShdw>
              </a:effectLst>
            </a:rPr>
            <a:t>EPROM</a:t>
          </a:r>
        </a:p>
      </dsp:txBody>
      <dsp:txXfrm>
        <a:off x="1030" y="0"/>
        <a:ext cx="2679873" cy="1566770"/>
      </dsp:txXfrm>
    </dsp:sp>
    <dsp:sp modelId="{9A46DF24-6254-7645-B937-0A6718251E0E}">
      <dsp:nvSpPr>
        <dsp:cNvPr id="0" name=""/>
        <dsp:cNvSpPr/>
      </dsp:nvSpPr>
      <dsp:spPr>
        <a:xfrm>
          <a:off x="269018" y="1567216"/>
          <a:ext cx="2143899" cy="1026025"/>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Erasable programmable read-only memory</a:t>
          </a:r>
        </a:p>
      </dsp:txBody>
      <dsp:txXfrm>
        <a:off x="299069" y="1597267"/>
        <a:ext cx="2083797" cy="965923"/>
      </dsp:txXfrm>
    </dsp:sp>
    <dsp:sp modelId="{2E09FDE4-D0D4-534C-925E-72DB36DC377B}">
      <dsp:nvSpPr>
        <dsp:cNvPr id="0" name=""/>
        <dsp:cNvSpPr/>
      </dsp:nvSpPr>
      <dsp:spPr>
        <a:xfrm>
          <a:off x="269018" y="2751091"/>
          <a:ext cx="2143899" cy="1026025"/>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accent6">
                  <a:lumMod val="40000"/>
                  <a:lumOff val="60000"/>
                </a:schemeClr>
              </a:solidFill>
              <a:effectLst>
                <a:outerShdw blurRad="38100" dist="38100" dir="2700000" algn="tl">
                  <a:srgbClr val="000000">
                    <a:alpha val="43137"/>
                  </a:srgbClr>
                </a:outerShdw>
              </a:effectLst>
            </a:rPr>
            <a:t>Erasure process can be performed repeatedly</a:t>
          </a:r>
        </a:p>
      </dsp:txBody>
      <dsp:txXfrm>
        <a:off x="299069" y="2781142"/>
        <a:ext cx="2083797" cy="965923"/>
      </dsp:txXfrm>
    </dsp:sp>
    <dsp:sp modelId="{6EA9746E-83BF-C141-962A-D5914E659DB9}">
      <dsp:nvSpPr>
        <dsp:cNvPr id="0" name=""/>
        <dsp:cNvSpPr/>
      </dsp:nvSpPr>
      <dsp:spPr>
        <a:xfrm>
          <a:off x="269018" y="3934967"/>
          <a:ext cx="2143899" cy="1026025"/>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More expensive than PROM but it has the advantage of the multiple update capability </a:t>
          </a:r>
        </a:p>
      </dsp:txBody>
      <dsp:txXfrm>
        <a:off x="299069" y="3965018"/>
        <a:ext cx="2083797" cy="965923"/>
      </dsp:txXfrm>
    </dsp:sp>
    <dsp:sp modelId="{06A8ABCA-51AB-7C44-A93E-8766E44BBFCB}">
      <dsp:nvSpPr>
        <dsp:cNvPr id="0" name=""/>
        <dsp:cNvSpPr/>
      </dsp:nvSpPr>
      <dsp:spPr>
        <a:xfrm>
          <a:off x="2881895" y="0"/>
          <a:ext cx="2679873" cy="5222567"/>
        </a:xfrm>
        <a:prstGeom prst="roundRect">
          <a:avLst>
            <a:gd name="adj" fmla="val 10000"/>
          </a:avLst>
        </a:prstGeom>
        <a:solidFill>
          <a:schemeClr val="accent1">
            <a:tint val="40000"/>
            <a:hueOff val="0"/>
            <a:satOff val="0"/>
            <a:lumOff val="0"/>
            <a:alphaOff val="0"/>
          </a:schemeClr>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en-US" sz="4500" kern="1200" dirty="0">
              <a:effectLst>
                <a:outerShdw blurRad="38100" dist="38100" dir="2700000" algn="tl">
                  <a:srgbClr val="000000">
                    <a:alpha val="43137"/>
                  </a:srgbClr>
                </a:outerShdw>
              </a:effectLst>
            </a:rPr>
            <a:t>EEPROM</a:t>
          </a:r>
        </a:p>
      </dsp:txBody>
      <dsp:txXfrm>
        <a:off x="2881895" y="0"/>
        <a:ext cx="2679873" cy="1566770"/>
      </dsp:txXfrm>
    </dsp:sp>
    <dsp:sp modelId="{BD02C517-69F7-5D4E-A179-BA93C73CFD2C}">
      <dsp:nvSpPr>
        <dsp:cNvPr id="0" name=""/>
        <dsp:cNvSpPr/>
      </dsp:nvSpPr>
      <dsp:spPr>
        <a:xfrm>
          <a:off x="3149882" y="1566897"/>
          <a:ext cx="2143899" cy="760816"/>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Electrically erasable programmable read-only memory</a:t>
          </a:r>
        </a:p>
      </dsp:txBody>
      <dsp:txXfrm>
        <a:off x="3172166" y="1589181"/>
        <a:ext cx="2099331" cy="716248"/>
      </dsp:txXfrm>
    </dsp:sp>
    <dsp:sp modelId="{1E8C0409-4787-3248-94C2-AEB8C99A4F95}">
      <dsp:nvSpPr>
        <dsp:cNvPr id="0" name=""/>
        <dsp:cNvSpPr/>
      </dsp:nvSpPr>
      <dsp:spPr>
        <a:xfrm>
          <a:off x="3149882" y="2444763"/>
          <a:ext cx="2143899" cy="760816"/>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accent6">
                  <a:lumMod val="40000"/>
                  <a:lumOff val="60000"/>
                </a:schemeClr>
              </a:solidFill>
              <a:effectLst>
                <a:outerShdw blurRad="38100" dist="38100" dir="2700000" algn="tl">
                  <a:srgbClr val="000000">
                    <a:alpha val="43137"/>
                  </a:srgbClr>
                </a:outerShdw>
              </a:effectLst>
            </a:rPr>
            <a:t>Can be written into at any time without erasing prior contents</a:t>
          </a:r>
        </a:p>
      </dsp:txBody>
      <dsp:txXfrm>
        <a:off x="3172166" y="2467047"/>
        <a:ext cx="2099331" cy="716248"/>
      </dsp:txXfrm>
    </dsp:sp>
    <dsp:sp modelId="{482E95BE-A6F3-634C-BDD0-F34D94BB52CE}">
      <dsp:nvSpPr>
        <dsp:cNvPr id="0" name=""/>
        <dsp:cNvSpPr/>
      </dsp:nvSpPr>
      <dsp:spPr>
        <a:xfrm>
          <a:off x="3149882" y="3322628"/>
          <a:ext cx="2143899" cy="760816"/>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Combines the advantage of non-volatility with the flexibility of being updatable in place</a:t>
          </a:r>
        </a:p>
      </dsp:txBody>
      <dsp:txXfrm>
        <a:off x="3172166" y="3344912"/>
        <a:ext cx="2099331" cy="716248"/>
      </dsp:txXfrm>
    </dsp:sp>
    <dsp:sp modelId="{408F0A18-5EE1-CE4C-9645-EA7FCA285619}">
      <dsp:nvSpPr>
        <dsp:cNvPr id="0" name=""/>
        <dsp:cNvSpPr/>
      </dsp:nvSpPr>
      <dsp:spPr>
        <a:xfrm>
          <a:off x="3149882" y="4200494"/>
          <a:ext cx="2143899" cy="760816"/>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More expensive than EPROM </a:t>
          </a:r>
        </a:p>
      </dsp:txBody>
      <dsp:txXfrm>
        <a:off x="3172166" y="4222778"/>
        <a:ext cx="2099331" cy="716248"/>
      </dsp:txXfrm>
    </dsp:sp>
    <dsp:sp modelId="{48677A78-52B6-7B45-9BF1-CBA2C4872099}">
      <dsp:nvSpPr>
        <dsp:cNvPr id="0" name=""/>
        <dsp:cNvSpPr/>
      </dsp:nvSpPr>
      <dsp:spPr>
        <a:xfrm>
          <a:off x="5762759" y="0"/>
          <a:ext cx="2679873" cy="5222567"/>
        </a:xfrm>
        <a:prstGeom prst="roundRect">
          <a:avLst>
            <a:gd name="adj" fmla="val 10000"/>
          </a:avLst>
        </a:prstGeom>
        <a:solidFill>
          <a:schemeClr val="accent1">
            <a:tint val="40000"/>
            <a:hueOff val="0"/>
            <a:satOff val="0"/>
            <a:lumOff val="0"/>
            <a:alphaOff val="0"/>
          </a:schemeClr>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en-US" sz="4500" kern="1200" dirty="0">
              <a:effectLst>
                <a:outerShdw blurRad="38100" dist="38100" dir="2700000" algn="tl">
                  <a:srgbClr val="000000">
                    <a:alpha val="43137"/>
                  </a:srgbClr>
                </a:outerShdw>
              </a:effectLst>
            </a:rPr>
            <a:t>Flash Memory</a:t>
          </a:r>
        </a:p>
      </dsp:txBody>
      <dsp:txXfrm>
        <a:off x="5762759" y="0"/>
        <a:ext cx="2679873" cy="1566770"/>
      </dsp:txXfrm>
    </dsp:sp>
    <dsp:sp modelId="{BF72B8B5-A8A6-834B-A98F-81FAF85D1BED}">
      <dsp:nvSpPr>
        <dsp:cNvPr id="0" name=""/>
        <dsp:cNvSpPr/>
      </dsp:nvSpPr>
      <dsp:spPr>
        <a:xfrm>
          <a:off x="6030746" y="1567216"/>
          <a:ext cx="2143899" cy="1026025"/>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Intermediate between EPROM and EEPROM in both cost and functionality</a:t>
          </a:r>
        </a:p>
      </dsp:txBody>
      <dsp:txXfrm>
        <a:off x="6060797" y="1597267"/>
        <a:ext cx="2083797" cy="965923"/>
      </dsp:txXfrm>
    </dsp:sp>
    <dsp:sp modelId="{0A9157C7-4363-1844-9081-88D1FC6FF148}">
      <dsp:nvSpPr>
        <dsp:cNvPr id="0" name=""/>
        <dsp:cNvSpPr/>
      </dsp:nvSpPr>
      <dsp:spPr>
        <a:xfrm>
          <a:off x="6030746" y="2751091"/>
          <a:ext cx="2143899" cy="1026025"/>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accent6">
                  <a:lumMod val="40000"/>
                  <a:lumOff val="60000"/>
                </a:schemeClr>
              </a:solidFill>
              <a:effectLst>
                <a:outerShdw blurRad="38100" dist="38100" dir="2700000" algn="tl">
                  <a:srgbClr val="000000">
                    <a:alpha val="43137"/>
                  </a:srgbClr>
                </a:outerShdw>
              </a:effectLst>
            </a:rPr>
            <a:t>Uses an electrical erasing technology, does not provide byte-level erasure</a:t>
          </a:r>
        </a:p>
      </dsp:txBody>
      <dsp:txXfrm>
        <a:off x="6060797" y="2781142"/>
        <a:ext cx="2083797" cy="965923"/>
      </dsp:txXfrm>
    </dsp:sp>
    <dsp:sp modelId="{73C35733-9ED5-034E-91F6-DD776EDA2725}">
      <dsp:nvSpPr>
        <dsp:cNvPr id="0" name=""/>
        <dsp:cNvSpPr/>
      </dsp:nvSpPr>
      <dsp:spPr>
        <a:xfrm>
          <a:off x="6030746" y="3934967"/>
          <a:ext cx="2143899" cy="1026025"/>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Microchip is organized so that a section of memory cells are erased in a single action or “flash”</a:t>
          </a:r>
        </a:p>
      </dsp:txBody>
      <dsp:txXfrm>
        <a:off x="6060797" y="3965018"/>
        <a:ext cx="2083797" cy="965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DAB06-3B1F-4A57-B51A-1C1FB79629F2}">
      <dsp:nvSpPr>
        <dsp:cNvPr id="0" name=""/>
        <dsp:cNvSpPr/>
      </dsp:nvSpPr>
      <dsp:spPr>
        <a:xfrm>
          <a:off x="733425" y="1445872"/>
          <a:ext cx="4972050" cy="4972050"/>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BFE14064-B6BA-4999-8DE8-1EAEB1587277}">
      <dsp:nvSpPr>
        <dsp:cNvPr id="0" name=""/>
        <dsp:cNvSpPr/>
      </dsp:nvSpPr>
      <dsp:spPr>
        <a:xfrm>
          <a:off x="1285736" y="1998184"/>
          <a:ext cx="3867426" cy="3867426"/>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A2691927-5A0C-42AA-9F78-F9090741B2AE}">
      <dsp:nvSpPr>
        <dsp:cNvPr id="0" name=""/>
        <dsp:cNvSpPr/>
      </dsp:nvSpPr>
      <dsp:spPr>
        <a:xfrm>
          <a:off x="1838048" y="2550495"/>
          <a:ext cx="2762802" cy="276280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2AEFFE6D-02DD-AC47-A7D7-6F0F49D69E25}">
      <dsp:nvSpPr>
        <dsp:cNvPr id="0" name=""/>
        <dsp:cNvSpPr/>
      </dsp:nvSpPr>
      <dsp:spPr>
        <a:xfrm>
          <a:off x="2390775" y="3103222"/>
          <a:ext cx="1657350" cy="1657350"/>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91CD37D8-A6C9-7347-9185-E44226E72FC7}">
      <dsp:nvSpPr>
        <dsp:cNvPr id="0" name=""/>
        <dsp:cNvSpPr/>
      </dsp:nvSpPr>
      <dsp:spPr>
        <a:xfrm>
          <a:off x="2943086" y="3655534"/>
          <a:ext cx="552726" cy="552726"/>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l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7F2462F4-CE27-CB47-B974-0D649D5F1522}">
      <dsp:nvSpPr>
        <dsp:cNvPr id="0" name=""/>
        <dsp:cNvSpPr/>
      </dsp:nvSpPr>
      <dsp:spPr>
        <a:xfrm>
          <a:off x="6534150" y="211477"/>
          <a:ext cx="2486025" cy="87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US" sz="1300" kern="1200" dirty="0"/>
            <a:t>Composed of a collection of DRAM chips</a:t>
          </a:r>
        </a:p>
      </dsp:txBody>
      <dsp:txXfrm>
        <a:off x="6534150" y="211477"/>
        <a:ext cx="2486025" cy="877732"/>
      </dsp:txXfrm>
    </dsp:sp>
    <dsp:sp modelId="{ECCACFBC-6FE8-3A49-AD2B-79E2DA2407EC}">
      <dsp:nvSpPr>
        <dsp:cNvPr id="0" name=""/>
        <dsp:cNvSpPr/>
      </dsp:nvSpPr>
      <dsp:spPr>
        <a:xfrm>
          <a:off x="5912643" y="650344"/>
          <a:ext cx="621506" cy="0"/>
        </a:xfrm>
        <a:prstGeom prst="line">
          <a:avLst/>
        </a:prstGeom>
        <a:solidFill>
          <a:schemeClr val="accent1">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1">
          <a:scrgbClr r="0" g="0" b="0"/>
        </a:effectRef>
        <a:fontRef idx="minor"/>
      </dsp:style>
    </dsp:sp>
    <dsp:sp modelId="{F321CC0B-6111-EA4D-945B-E997A707C6AB}">
      <dsp:nvSpPr>
        <dsp:cNvPr id="0" name=""/>
        <dsp:cNvSpPr/>
      </dsp:nvSpPr>
      <dsp:spPr>
        <a:xfrm rot="5400000">
          <a:off x="2923198" y="946595"/>
          <a:ext cx="3281553" cy="2689050"/>
        </a:xfrm>
        <a:prstGeom prst="line">
          <a:avLst/>
        </a:prstGeom>
        <a:solidFill>
          <a:schemeClr val="accent1">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1">
          <a:scrgbClr r="0" g="0" b="0"/>
        </a:effectRef>
        <a:fontRef idx="minor"/>
      </dsp:style>
    </dsp:sp>
    <dsp:sp modelId="{CC87624B-73C2-8F41-B7C2-96066902C80B}">
      <dsp:nvSpPr>
        <dsp:cNvPr id="0" name=""/>
        <dsp:cNvSpPr/>
      </dsp:nvSpPr>
      <dsp:spPr>
        <a:xfrm>
          <a:off x="6534150" y="1139593"/>
          <a:ext cx="2486025" cy="87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GB" sz="1300" kern="1200" dirty="0"/>
            <a:t>Grouped together to form a </a:t>
          </a:r>
          <a:r>
            <a:rPr lang="en-GB" sz="1300" i="1" kern="1200" dirty="0"/>
            <a:t>memory bank</a:t>
          </a:r>
          <a:r>
            <a:rPr lang="tr-TR" sz="1300" i="1" kern="1200" dirty="0"/>
            <a:t>. </a:t>
          </a:r>
          <a:r>
            <a:rPr kumimoji="1" lang="en-US" sz="1300" i="0" kern="1200" baseline="0" dirty="0">
              <a:solidFill>
                <a:schemeClr val="tx1"/>
              </a:solidFill>
              <a:latin typeface="Times New Roman" pitchFamily="33" charset="0"/>
              <a:ea typeface="+mn-ea"/>
              <a:cs typeface="+mn-cs"/>
            </a:rPr>
            <a:t>It is possible to organize</a:t>
          </a:r>
          <a:r>
            <a:rPr kumimoji="1" lang="tr-TR" sz="1300" i="0" kern="1200" baseline="0" dirty="0">
              <a:solidFill>
                <a:schemeClr val="tx1"/>
              </a:solidFill>
              <a:latin typeface="Times New Roman" pitchFamily="33" charset="0"/>
              <a:ea typeface="+mn-ea"/>
              <a:cs typeface="+mn-cs"/>
            </a:rPr>
            <a:t> </a:t>
          </a:r>
          <a:r>
            <a:rPr kumimoji="1" lang="en-US" sz="1300" kern="1200" baseline="0" dirty="0">
              <a:solidFill>
                <a:schemeClr val="tx1"/>
              </a:solidFill>
              <a:latin typeface="Times New Roman" pitchFamily="33" charset="0"/>
              <a:ea typeface="+mn-ea"/>
              <a:cs typeface="+mn-cs"/>
            </a:rPr>
            <a:t>the memory banks in a way known as </a:t>
          </a:r>
          <a:r>
            <a:rPr kumimoji="1" lang="en-US" sz="1300" i="1" kern="1200" baseline="0" dirty="0">
              <a:solidFill>
                <a:schemeClr val="tx1"/>
              </a:solidFill>
              <a:latin typeface="Times New Roman" pitchFamily="33" charset="0"/>
              <a:ea typeface="+mn-ea"/>
              <a:cs typeface="+mn-cs"/>
            </a:rPr>
            <a:t>interleaved memory</a:t>
          </a:r>
          <a:r>
            <a:rPr kumimoji="1" lang="en-US" sz="1300" kern="1200" baseline="0" dirty="0">
              <a:solidFill>
                <a:schemeClr val="tx1"/>
              </a:solidFill>
              <a:latin typeface="Times New Roman" pitchFamily="33" charset="0"/>
              <a:ea typeface="+mn-ea"/>
              <a:cs typeface="+mn-cs"/>
            </a:rPr>
            <a:t>. </a:t>
          </a:r>
          <a:endParaRPr lang="en-GB" sz="1300" i="1" kern="1200" dirty="0"/>
        </a:p>
      </dsp:txBody>
      <dsp:txXfrm>
        <a:off x="6534150" y="1139593"/>
        <a:ext cx="2486025" cy="877732"/>
      </dsp:txXfrm>
    </dsp:sp>
    <dsp:sp modelId="{FD651CF9-2939-7340-9033-50955A68CD2B}">
      <dsp:nvSpPr>
        <dsp:cNvPr id="0" name=""/>
        <dsp:cNvSpPr/>
      </dsp:nvSpPr>
      <dsp:spPr>
        <a:xfrm>
          <a:off x="5912643" y="1578460"/>
          <a:ext cx="621506" cy="0"/>
        </a:xfrm>
        <a:prstGeom prst="line">
          <a:avLst/>
        </a:prstGeom>
        <a:solidFill>
          <a:schemeClr val="accent1">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1">
          <a:scrgbClr r="0" g="0" b="0"/>
        </a:effectRef>
        <a:fontRef idx="minor"/>
      </dsp:style>
    </dsp:sp>
    <dsp:sp modelId="{C67BBE53-21DC-E045-A630-D12DE591D833}">
      <dsp:nvSpPr>
        <dsp:cNvPr id="0" name=""/>
        <dsp:cNvSpPr/>
      </dsp:nvSpPr>
      <dsp:spPr>
        <a:xfrm rot="5400000">
          <a:off x="3405404" y="1804191"/>
          <a:ext cx="2732307" cy="2278856"/>
        </a:xfrm>
        <a:prstGeom prst="line">
          <a:avLst/>
        </a:prstGeom>
        <a:solidFill>
          <a:schemeClr val="accent1">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1">
          <a:scrgbClr r="0" g="0" b="0"/>
        </a:effectRef>
        <a:fontRef idx="minor"/>
      </dsp:style>
    </dsp:sp>
    <dsp:sp modelId="{0BDDC1E1-1159-443B-89DC-6527EECC12A3}">
      <dsp:nvSpPr>
        <dsp:cNvPr id="0" name=""/>
        <dsp:cNvSpPr/>
      </dsp:nvSpPr>
      <dsp:spPr>
        <a:xfrm>
          <a:off x="6534150" y="2067709"/>
          <a:ext cx="2486025" cy="87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US" sz="1300" kern="1200" dirty="0"/>
            <a:t>Each bank is independently able to service a memory read or write request</a:t>
          </a:r>
        </a:p>
      </dsp:txBody>
      <dsp:txXfrm>
        <a:off x="6534150" y="2067709"/>
        <a:ext cx="2486025" cy="877732"/>
      </dsp:txXfrm>
    </dsp:sp>
    <dsp:sp modelId="{6BEE3CB2-3C62-4AAF-B8FB-50641DE3ED66}">
      <dsp:nvSpPr>
        <dsp:cNvPr id="0" name=""/>
        <dsp:cNvSpPr/>
      </dsp:nvSpPr>
      <dsp:spPr>
        <a:xfrm>
          <a:off x="5912643" y="2506576"/>
          <a:ext cx="6215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F92D657-88B3-4404-A177-25C4DC691A69}">
      <dsp:nvSpPr>
        <dsp:cNvPr id="0" name=""/>
        <dsp:cNvSpPr/>
      </dsp:nvSpPr>
      <dsp:spPr>
        <a:xfrm rot="5400000">
          <a:off x="3878246" y="2626734"/>
          <a:ext cx="2154555" cy="1914239"/>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F2CDAFA-17D9-4A0D-B33F-E6302D9B5359}">
      <dsp:nvSpPr>
        <dsp:cNvPr id="0" name=""/>
        <dsp:cNvSpPr/>
      </dsp:nvSpPr>
      <dsp:spPr>
        <a:xfrm>
          <a:off x="6534150" y="2975937"/>
          <a:ext cx="2486025" cy="87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US" sz="1300" i="1" kern="1200" dirty="0"/>
            <a:t>K</a:t>
          </a:r>
          <a:r>
            <a:rPr lang="en-US" sz="1300" kern="1200" dirty="0"/>
            <a:t> banks can service </a:t>
          </a:r>
          <a:r>
            <a:rPr lang="en-US" sz="1300" i="1" kern="1200" dirty="0"/>
            <a:t>K</a:t>
          </a:r>
          <a:r>
            <a:rPr lang="en-US" sz="1300" kern="1200" dirty="0"/>
            <a:t> requests simultaneously, increasing memory read or write rates by a factor of </a:t>
          </a:r>
          <a:r>
            <a:rPr lang="en-US" sz="1300" i="1" kern="1200" dirty="0"/>
            <a:t>K</a:t>
          </a:r>
          <a:endParaRPr lang="en-US" sz="1300" kern="1200" dirty="0"/>
        </a:p>
      </dsp:txBody>
      <dsp:txXfrm>
        <a:off x="6534150" y="2975937"/>
        <a:ext cx="2486025" cy="877732"/>
      </dsp:txXfrm>
    </dsp:sp>
    <dsp:sp modelId="{B09600C7-C730-4841-8C0B-83316A0C8AAB}">
      <dsp:nvSpPr>
        <dsp:cNvPr id="0" name=""/>
        <dsp:cNvSpPr/>
      </dsp:nvSpPr>
      <dsp:spPr>
        <a:xfrm>
          <a:off x="5912643" y="3414803"/>
          <a:ext cx="6215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979BA2C-5AC5-4CD7-BB78-22CECAE065E3}">
      <dsp:nvSpPr>
        <dsp:cNvPr id="0" name=""/>
        <dsp:cNvSpPr/>
      </dsp:nvSpPr>
      <dsp:spPr>
        <a:xfrm rot="5400000">
          <a:off x="4348934" y="3495185"/>
          <a:ext cx="1644091" cy="148332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1F935CF-F2F9-4692-997B-C7D2ECEE0E8D}">
      <dsp:nvSpPr>
        <dsp:cNvPr id="0" name=""/>
        <dsp:cNvSpPr/>
      </dsp:nvSpPr>
      <dsp:spPr>
        <a:xfrm>
          <a:off x="6534150" y="3857647"/>
          <a:ext cx="2486025" cy="87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GB" sz="1300" kern="1200" dirty="0"/>
            <a:t>If consecutive words of memory are stored in different banks, the transfer of a block of memory is speeded up</a:t>
          </a:r>
        </a:p>
      </dsp:txBody>
      <dsp:txXfrm>
        <a:off x="6534150" y="3857647"/>
        <a:ext cx="2486025" cy="877732"/>
      </dsp:txXfrm>
    </dsp:sp>
    <dsp:sp modelId="{2C8E5915-2864-4195-B999-0CEFA6222B8C}">
      <dsp:nvSpPr>
        <dsp:cNvPr id="0" name=""/>
        <dsp:cNvSpPr/>
      </dsp:nvSpPr>
      <dsp:spPr>
        <a:xfrm>
          <a:off x="5912643" y="4296514"/>
          <a:ext cx="6215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428C5977-646C-4096-BD4F-DC53CCFD13A6}">
      <dsp:nvSpPr>
        <dsp:cNvPr id="0" name=""/>
        <dsp:cNvSpPr/>
      </dsp:nvSpPr>
      <dsp:spPr>
        <a:xfrm rot="5400000">
          <a:off x="4793932" y="4337947"/>
          <a:ext cx="1160145" cy="107727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FECDC-F79B-B344-8AF2-2E06E96ADAA6}">
      <dsp:nvSpPr>
        <dsp:cNvPr id="0" name=""/>
        <dsp:cNvSpPr/>
      </dsp:nvSpPr>
      <dsp:spPr>
        <a:xfrm>
          <a:off x="0" y="262882"/>
          <a:ext cx="7254240" cy="880120"/>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One of the most widely used forms of DRAM</a:t>
          </a:r>
        </a:p>
      </dsp:txBody>
      <dsp:txXfrm>
        <a:off x="25778" y="288660"/>
        <a:ext cx="5546351" cy="828564"/>
      </dsp:txXfrm>
    </dsp:sp>
    <dsp:sp modelId="{29FC9BE3-5D17-D947-B223-5867698AAC28}">
      <dsp:nvSpPr>
        <dsp:cNvPr id="0" name=""/>
        <dsp:cNvSpPr/>
      </dsp:nvSpPr>
      <dsp:spPr>
        <a:xfrm>
          <a:off x="685781" y="1371606"/>
          <a:ext cx="7254240" cy="1623060"/>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Exchanges data with the </a:t>
          </a:r>
          <a:r>
            <a:rPr lang="en-US" sz="1800" kern="1200" dirty="0">
              <a:effectLst>
                <a:outerShdw blurRad="38100" dist="38100" dir="2700000" algn="tl">
                  <a:srgbClr val="000000">
                    <a:alpha val="43137"/>
                  </a:srgbClr>
                </a:outerShdw>
              </a:effectLst>
              <a:highlight>
                <a:srgbClr val="FF00FF"/>
              </a:highlight>
            </a:rPr>
            <a:t>processor synchronized to an external clock signal</a:t>
          </a:r>
          <a:r>
            <a:rPr lang="en-US" sz="1800" kern="1200" dirty="0">
              <a:effectLst>
                <a:outerShdw blurRad="38100" dist="38100" dir="2700000" algn="tl">
                  <a:srgbClr val="000000">
                    <a:alpha val="43137"/>
                  </a:srgbClr>
                </a:outerShdw>
              </a:effectLst>
            </a:rPr>
            <a:t> and running at the full speed of the processor/memory bus without imposing wait states</a:t>
          </a:r>
        </a:p>
      </dsp:txBody>
      <dsp:txXfrm>
        <a:off x="733319" y="1419144"/>
        <a:ext cx="5464095" cy="1527984"/>
      </dsp:txXfrm>
    </dsp:sp>
    <dsp:sp modelId="{6DC128DD-9643-414F-B8E2-C8FCDA5CA536}">
      <dsp:nvSpPr>
        <dsp:cNvPr id="0" name=""/>
        <dsp:cNvSpPr/>
      </dsp:nvSpPr>
      <dsp:spPr>
        <a:xfrm>
          <a:off x="1280159" y="3276594"/>
          <a:ext cx="7254240" cy="2057407"/>
        </a:xfrm>
        <a:prstGeom prst="roundRect">
          <a:avLst>
            <a:gd name="adj" fmla="val 100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accent1"/>
              </a:solidFill>
              <a:effectLst/>
            </a:rPr>
            <a:t>With synchronous access the DRAM moves data in and out under control of the system clock</a:t>
          </a:r>
        </a:p>
        <a:p>
          <a:pPr marL="171450" lvl="1" indent="-171450" algn="l" defTabSz="711200" rtl="0">
            <a:lnSpc>
              <a:spcPct val="90000"/>
            </a:lnSpc>
            <a:spcBef>
              <a:spcPct val="0"/>
            </a:spcBef>
            <a:spcAft>
              <a:spcPct val="15000"/>
            </a:spcAft>
            <a:buChar char="•"/>
          </a:pPr>
          <a:r>
            <a:rPr lang="en-US" sz="1600" kern="1200" dirty="0">
              <a:solidFill>
                <a:schemeClr val="accent1"/>
              </a:solidFill>
              <a:effectLst/>
            </a:rPr>
            <a:t>The processor or other master issues the instruction and address information which is latched by the DRAM</a:t>
          </a:r>
        </a:p>
        <a:p>
          <a:pPr marL="171450" lvl="1" indent="-171450" algn="l" defTabSz="711200" rtl="0">
            <a:lnSpc>
              <a:spcPct val="90000"/>
            </a:lnSpc>
            <a:spcBef>
              <a:spcPct val="0"/>
            </a:spcBef>
            <a:spcAft>
              <a:spcPct val="15000"/>
            </a:spcAft>
            <a:buChar char="•"/>
          </a:pPr>
          <a:r>
            <a:rPr lang="en-US" sz="1600" kern="1200" dirty="0">
              <a:solidFill>
                <a:schemeClr val="accent1"/>
              </a:solidFill>
              <a:effectLst/>
            </a:rPr>
            <a:t>The </a:t>
          </a:r>
          <a:r>
            <a:rPr lang="en-US" sz="1600" kern="1200" dirty="0">
              <a:solidFill>
                <a:schemeClr val="accent1"/>
              </a:solidFill>
              <a:effectLst/>
              <a:highlight>
                <a:srgbClr val="00FF00"/>
              </a:highlight>
            </a:rPr>
            <a:t>DRAM then responds after a set number of clock cycles</a:t>
          </a:r>
        </a:p>
        <a:p>
          <a:pPr marL="171450" lvl="1" indent="-171450" algn="l" defTabSz="711200" rtl="0">
            <a:lnSpc>
              <a:spcPct val="90000"/>
            </a:lnSpc>
            <a:spcBef>
              <a:spcPct val="0"/>
            </a:spcBef>
            <a:spcAft>
              <a:spcPct val="15000"/>
            </a:spcAft>
            <a:buChar char="•"/>
          </a:pPr>
          <a:r>
            <a:rPr lang="en-US" sz="1600" kern="1200" dirty="0">
              <a:solidFill>
                <a:schemeClr val="accent1"/>
              </a:solidFill>
              <a:effectLst/>
              <a:highlight>
                <a:srgbClr val="00FF00"/>
              </a:highlight>
            </a:rPr>
            <a:t>Meanwhile the master can safely do other tasks while the SDRAM is processing</a:t>
          </a:r>
        </a:p>
      </dsp:txBody>
      <dsp:txXfrm>
        <a:off x="1340418" y="3336853"/>
        <a:ext cx="5438653" cy="1936889"/>
      </dsp:txXfrm>
    </dsp:sp>
    <dsp:sp modelId="{4F5143D0-0BD0-9745-9E26-67D55601F120}">
      <dsp:nvSpPr>
        <dsp:cNvPr id="0" name=""/>
        <dsp:cNvSpPr/>
      </dsp:nvSpPr>
      <dsp:spPr>
        <a:xfrm>
          <a:off x="6199251" y="1122233"/>
          <a:ext cx="1054989" cy="10549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4"/>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436624" y="1122233"/>
        <a:ext cx="580243" cy="793879"/>
      </dsp:txXfrm>
    </dsp:sp>
    <dsp:sp modelId="{2D96FBAB-511F-A549-B207-756395476BB0}">
      <dsp:nvSpPr>
        <dsp:cNvPr id="0" name=""/>
        <dsp:cNvSpPr/>
      </dsp:nvSpPr>
      <dsp:spPr>
        <a:xfrm>
          <a:off x="6839331" y="3004983"/>
          <a:ext cx="1054989" cy="10549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076704" y="3004983"/>
        <a:ext cx="580243" cy="79387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a:p>
        </p:txBody>
      </p:sp>
      <p:sp>
        <p:nvSpPr>
          <p:cNvPr id="849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a:p>
        </p:txBody>
      </p:sp>
      <p:sp>
        <p:nvSpPr>
          <p:cNvPr id="849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a:t>© 2016 Pearson Education, Inc., Hoboken, NJ. All rights reserved.</a:t>
            </a:r>
          </a:p>
        </p:txBody>
      </p:sp>
      <p:sp>
        <p:nvSpPr>
          <p:cNvPr id="849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951972E4-2FB1-5545-A774-664D41C1D4E1}" type="slidenum">
              <a:rPr lang="en-US"/>
              <a:pPr/>
              <a:t>‹#›</a:t>
            </a:fld>
            <a:endParaRPr lang="en-US"/>
          </a:p>
        </p:txBody>
      </p:sp>
    </p:spTree>
    <p:extLst>
      <p:ext uri="{BB962C8B-B14F-4D97-AF65-F5344CB8AC3E}">
        <p14:creationId xmlns:p14="http://schemas.microsoft.com/office/powerpoint/2010/main" val="3200950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a:p>
        </p:txBody>
      </p:sp>
      <p:sp>
        <p:nvSpPr>
          <p:cNvPr id="839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a:p>
        </p:txBody>
      </p:sp>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39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9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a:t>© 2016 Pearson Education, Inc., Hoboken, NJ. All rights reserved.</a:t>
            </a:r>
          </a:p>
        </p:txBody>
      </p:sp>
      <p:sp>
        <p:nvSpPr>
          <p:cNvPr id="839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FAF100D4-BB46-6748-84D4-F681254872AC}" type="slidenum">
              <a:rPr lang="en-US"/>
              <a:pPr/>
              <a:t>‹#›</a:t>
            </a:fld>
            <a:endParaRPr lang="en-US"/>
          </a:p>
        </p:txBody>
      </p:sp>
    </p:spTree>
    <p:extLst>
      <p:ext uri="{BB962C8B-B14F-4D97-AF65-F5344CB8AC3E}">
        <p14:creationId xmlns:p14="http://schemas.microsoft.com/office/powerpoint/2010/main" val="11743881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33"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10" charset="0"/>
              </a:rPr>
              <a:t>Lecture slides prepared for “Computer Organization</a:t>
            </a:r>
            <a:r>
              <a:rPr lang="en-US" baseline="0" dirty="0">
                <a:latin typeface="Times New Roman" pitchFamily="-110" charset="0"/>
              </a:rPr>
              <a:t> and Architecture</a:t>
            </a:r>
            <a:r>
              <a:rPr lang="en-US" dirty="0">
                <a:latin typeface="Times New Roman" pitchFamily="-110" charset="0"/>
              </a:rPr>
              <a:t>”, 10/e, by William Stallings, Chapter 5 “Internal</a:t>
            </a:r>
            <a:r>
              <a:rPr lang="en-US" baseline="0" dirty="0">
                <a:latin typeface="Times New Roman" pitchFamily="-110" charset="0"/>
              </a:rPr>
              <a:t> Memory</a:t>
            </a:r>
            <a:r>
              <a:rPr lang="en-US" dirty="0">
                <a:latin typeface="Times New Roman" pitchFamily="-110" charset="0"/>
              </a:rPr>
              <a:t>”.</a:t>
            </a:r>
            <a:endParaRPr lang="en-AU" dirty="0">
              <a:latin typeface="Times New Roman" pitchFamily="-110" charset="0"/>
            </a:endParaRPr>
          </a:p>
          <a:p>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When only a small number of ROMs with a particular memory content is</a:t>
            </a:r>
          </a:p>
          <a:p>
            <a:r>
              <a:rPr kumimoji="1" lang="en-US" sz="1200" kern="1200" baseline="0" dirty="0">
                <a:solidFill>
                  <a:schemeClr val="tx1"/>
                </a:solidFill>
                <a:latin typeface="Times New Roman" pitchFamily="33" charset="0"/>
                <a:ea typeface="+mn-ea"/>
                <a:cs typeface="+mn-cs"/>
              </a:rPr>
              <a:t>needed, a less expensive alternative is the </a:t>
            </a:r>
            <a:r>
              <a:rPr kumimoji="1" lang="en-US" sz="1200" b="1" kern="1200" baseline="0" dirty="0">
                <a:solidFill>
                  <a:schemeClr val="tx1"/>
                </a:solidFill>
                <a:latin typeface="Times New Roman" pitchFamily="33" charset="0"/>
                <a:ea typeface="+mn-ea"/>
                <a:cs typeface="+mn-cs"/>
              </a:rPr>
              <a:t>programmable ROM (PROM). </a:t>
            </a:r>
            <a:r>
              <a:rPr kumimoji="1" lang="en-US" sz="1200" b="0" kern="1200" baseline="0" dirty="0">
                <a:solidFill>
                  <a:schemeClr val="tx1"/>
                </a:solidFill>
                <a:latin typeface="Times New Roman" pitchFamily="33" charset="0"/>
                <a:ea typeface="+mn-ea"/>
                <a:cs typeface="+mn-cs"/>
              </a:rPr>
              <a:t>Like the</a:t>
            </a:r>
          </a:p>
          <a:p>
            <a:r>
              <a:rPr kumimoji="1" lang="en-US" sz="1200" b="0" kern="1200" baseline="0" dirty="0">
                <a:solidFill>
                  <a:schemeClr val="tx1"/>
                </a:solidFill>
                <a:latin typeface="Times New Roman" pitchFamily="33" charset="0"/>
                <a:ea typeface="+mn-ea"/>
                <a:cs typeface="+mn-cs"/>
              </a:rPr>
              <a:t>ROM, the PROM is nonvolatile and may be written into only once. For the PROM,</a:t>
            </a:r>
          </a:p>
          <a:p>
            <a:r>
              <a:rPr kumimoji="1" lang="en-US" sz="1200" b="0" kern="1200" baseline="0" dirty="0">
                <a:solidFill>
                  <a:schemeClr val="tx1"/>
                </a:solidFill>
                <a:latin typeface="Times New Roman" pitchFamily="33" charset="0"/>
                <a:ea typeface="+mn-ea"/>
                <a:cs typeface="+mn-cs"/>
              </a:rPr>
              <a:t>the writing process is performed electrically and may be performed by a supplier</a:t>
            </a:r>
          </a:p>
          <a:p>
            <a:r>
              <a:rPr kumimoji="1" lang="en-US" sz="1200" kern="1200" baseline="0" dirty="0">
                <a:solidFill>
                  <a:schemeClr val="tx1"/>
                </a:solidFill>
                <a:latin typeface="Times New Roman" pitchFamily="33" charset="0"/>
                <a:ea typeface="+mn-ea"/>
                <a:cs typeface="+mn-cs"/>
              </a:rPr>
              <a:t>or customer at a time later than the original chip fabrication. Special equipment is</a:t>
            </a:r>
          </a:p>
          <a:p>
            <a:r>
              <a:rPr kumimoji="1" lang="en-US" sz="1200" kern="1200" baseline="0" dirty="0">
                <a:solidFill>
                  <a:schemeClr val="tx1"/>
                </a:solidFill>
                <a:latin typeface="Times New Roman" pitchFamily="33" charset="0"/>
                <a:ea typeface="+mn-ea"/>
                <a:cs typeface="+mn-cs"/>
              </a:rPr>
              <a:t>required for the writing or “programming” process. </a:t>
            </a:r>
            <a:r>
              <a:rPr kumimoji="1" lang="en-US" sz="1200" kern="1200" baseline="0" dirty="0" err="1">
                <a:solidFill>
                  <a:schemeClr val="tx1"/>
                </a:solidFill>
                <a:latin typeface="Times New Roman" pitchFamily="33" charset="0"/>
                <a:ea typeface="+mn-ea"/>
                <a:cs typeface="+mn-cs"/>
              </a:rPr>
              <a:t>PROMs</a:t>
            </a:r>
            <a:r>
              <a:rPr kumimoji="1" lang="en-US" sz="1200" kern="1200" baseline="0" dirty="0">
                <a:solidFill>
                  <a:schemeClr val="tx1"/>
                </a:solidFill>
                <a:latin typeface="Times New Roman" pitchFamily="33" charset="0"/>
                <a:ea typeface="+mn-ea"/>
                <a:cs typeface="+mn-cs"/>
              </a:rPr>
              <a:t> provide flexibility and</a:t>
            </a:r>
          </a:p>
          <a:p>
            <a:r>
              <a:rPr kumimoji="1" lang="en-US" sz="1200" kern="1200" baseline="0" dirty="0">
                <a:solidFill>
                  <a:schemeClr val="tx1"/>
                </a:solidFill>
                <a:latin typeface="Times New Roman" pitchFamily="33" charset="0"/>
                <a:ea typeface="+mn-ea"/>
                <a:cs typeface="+mn-cs"/>
              </a:rPr>
              <a:t>convenience. The ROM remains attractive for high-volume production runs.</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10</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kumimoji="1" lang="en-US" sz="1200" kern="1200" baseline="0" dirty="0">
                <a:solidFill>
                  <a:schemeClr val="tx1"/>
                </a:solidFill>
                <a:latin typeface="Times New Roman" pitchFamily="33" charset="0"/>
                <a:ea typeface="+mn-ea"/>
                <a:cs typeface="+mn-cs"/>
              </a:rPr>
              <a:t>Another variation on read-only memory is the </a:t>
            </a:r>
            <a:r>
              <a:rPr kumimoji="1" lang="en-US" sz="1200" b="1" kern="1200" baseline="0" dirty="0">
                <a:solidFill>
                  <a:schemeClr val="tx1"/>
                </a:solidFill>
                <a:latin typeface="Times New Roman" pitchFamily="33" charset="0"/>
                <a:ea typeface="+mn-ea"/>
                <a:cs typeface="+mn-cs"/>
              </a:rPr>
              <a:t>read-mostly memory, </a:t>
            </a:r>
            <a:r>
              <a:rPr kumimoji="1" lang="en-US" sz="1200" b="0" kern="1200" baseline="0" dirty="0">
                <a:solidFill>
                  <a:schemeClr val="tx1"/>
                </a:solidFill>
                <a:latin typeface="Times New Roman" pitchFamily="33" charset="0"/>
                <a:ea typeface="+mn-ea"/>
                <a:cs typeface="+mn-cs"/>
              </a:rPr>
              <a:t>which is</a:t>
            </a:r>
          </a:p>
          <a:p>
            <a:r>
              <a:rPr kumimoji="1" lang="en-US" sz="1200" kern="1200" baseline="0" dirty="0">
                <a:solidFill>
                  <a:schemeClr val="tx1"/>
                </a:solidFill>
                <a:latin typeface="Times New Roman" pitchFamily="33" charset="0"/>
                <a:ea typeface="+mn-ea"/>
                <a:cs typeface="+mn-cs"/>
              </a:rPr>
              <a:t>useful for applications in which read operations are far more frequent than write</a:t>
            </a:r>
          </a:p>
          <a:p>
            <a:r>
              <a:rPr kumimoji="1" lang="en-US" sz="1200" kern="1200" baseline="0" dirty="0">
                <a:solidFill>
                  <a:schemeClr val="tx1"/>
                </a:solidFill>
                <a:latin typeface="Times New Roman" pitchFamily="33" charset="0"/>
                <a:ea typeface="+mn-ea"/>
                <a:cs typeface="+mn-cs"/>
              </a:rPr>
              <a:t>operations but for which nonvolatile storage is required. There are three common</a:t>
            </a:r>
          </a:p>
          <a:p>
            <a:r>
              <a:rPr kumimoji="1" lang="en-US" sz="1200" kern="1200" baseline="0" dirty="0">
                <a:solidFill>
                  <a:schemeClr val="tx1"/>
                </a:solidFill>
                <a:latin typeface="Times New Roman" pitchFamily="33" charset="0"/>
                <a:ea typeface="+mn-ea"/>
                <a:cs typeface="+mn-cs"/>
              </a:rPr>
              <a:t>forms of read-mostly memory: EPROM, EEPROM, and flash memory.</a:t>
            </a:r>
          </a:p>
          <a:p>
            <a:endParaRPr lang="en-US" dirty="0"/>
          </a:p>
          <a:p>
            <a:r>
              <a:rPr kumimoji="1" lang="en-US" sz="1200" kern="1200" baseline="0" dirty="0">
                <a:solidFill>
                  <a:schemeClr val="tx1"/>
                </a:solidFill>
                <a:latin typeface="Times New Roman" pitchFamily="33" charset="0"/>
                <a:ea typeface="+mn-ea"/>
                <a:cs typeface="+mn-cs"/>
              </a:rPr>
              <a:t>The optically </a:t>
            </a:r>
            <a:r>
              <a:rPr kumimoji="1" lang="en-US" sz="1200" b="1" kern="1200" baseline="0" dirty="0">
                <a:solidFill>
                  <a:schemeClr val="tx1"/>
                </a:solidFill>
                <a:latin typeface="Times New Roman" pitchFamily="33" charset="0"/>
                <a:ea typeface="+mn-ea"/>
                <a:cs typeface="+mn-cs"/>
              </a:rPr>
              <a:t>erasable programmable read-only memory (EPROM) </a:t>
            </a:r>
            <a:r>
              <a:rPr kumimoji="1" lang="en-US" sz="1200" b="0" kern="1200" baseline="0" dirty="0">
                <a:solidFill>
                  <a:schemeClr val="tx1"/>
                </a:solidFill>
                <a:latin typeface="Times New Roman" pitchFamily="33" charset="0"/>
                <a:ea typeface="+mn-ea"/>
                <a:cs typeface="+mn-cs"/>
              </a:rPr>
              <a:t>is read</a:t>
            </a:r>
          </a:p>
          <a:p>
            <a:r>
              <a:rPr kumimoji="1" lang="en-US" sz="1200" kern="1200" baseline="0" dirty="0">
                <a:solidFill>
                  <a:schemeClr val="tx1"/>
                </a:solidFill>
                <a:latin typeface="Times New Roman" pitchFamily="33" charset="0"/>
                <a:ea typeface="+mn-ea"/>
                <a:cs typeface="+mn-cs"/>
              </a:rPr>
              <a:t>and written electrically, as with PROM. However, before a write operation, all the</a:t>
            </a:r>
          </a:p>
          <a:p>
            <a:r>
              <a:rPr kumimoji="1" lang="en-US" sz="1200" kern="1200" baseline="0" dirty="0">
                <a:solidFill>
                  <a:schemeClr val="tx1"/>
                </a:solidFill>
                <a:latin typeface="Times New Roman" pitchFamily="33" charset="0"/>
                <a:ea typeface="+mn-ea"/>
                <a:cs typeface="+mn-cs"/>
              </a:rPr>
              <a:t>storage cells must be erased to the same initial state by exposure of the packaged</a:t>
            </a:r>
          </a:p>
          <a:p>
            <a:r>
              <a:rPr kumimoji="1" lang="en-US" sz="1200" kern="1200" baseline="0" dirty="0">
                <a:solidFill>
                  <a:schemeClr val="tx1"/>
                </a:solidFill>
                <a:latin typeface="Times New Roman" pitchFamily="33" charset="0"/>
                <a:ea typeface="+mn-ea"/>
                <a:cs typeface="+mn-cs"/>
              </a:rPr>
              <a:t>chip to ultraviolet radiation. Erasure is performed by shining an intense ultraviolet</a:t>
            </a:r>
          </a:p>
          <a:p>
            <a:r>
              <a:rPr kumimoji="1" lang="en-US" sz="1200" kern="1200" baseline="0" dirty="0">
                <a:solidFill>
                  <a:schemeClr val="tx1"/>
                </a:solidFill>
                <a:latin typeface="Times New Roman" pitchFamily="33" charset="0"/>
                <a:ea typeface="+mn-ea"/>
                <a:cs typeface="+mn-cs"/>
              </a:rPr>
              <a:t>light through a window that is designed into the memory chip. This erasure process</a:t>
            </a:r>
          </a:p>
          <a:p>
            <a:r>
              <a:rPr kumimoji="1" lang="en-US" sz="1200" kern="1200" baseline="0" dirty="0">
                <a:solidFill>
                  <a:schemeClr val="tx1"/>
                </a:solidFill>
                <a:latin typeface="Times New Roman" pitchFamily="33" charset="0"/>
                <a:ea typeface="+mn-ea"/>
                <a:cs typeface="+mn-cs"/>
              </a:rPr>
              <a:t>can be performed repeatedly; each erasure can take as much as 20 minutes to</a:t>
            </a:r>
          </a:p>
          <a:p>
            <a:r>
              <a:rPr kumimoji="1" lang="en-US" sz="1200" kern="1200" baseline="0" dirty="0">
                <a:solidFill>
                  <a:schemeClr val="tx1"/>
                </a:solidFill>
                <a:latin typeface="Times New Roman" pitchFamily="33" charset="0"/>
                <a:ea typeface="+mn-ea"/>
                <a:cs typeface="+mn-cs"/>
              </a:rPr>
              <a:t>perform. Thus, the EPROM can be altered multiple times and, like the ROM and</a:t>
            </a:r>
          </a:p>
          <a:p>
            <a:r>
              <a:rPr kumimoji="1" lang="en-US" sz="1200" kern="1200" baseline="0" dirty="0">
                <a:solidFill>
                  <a:schemeClr val="tx1"/>
                </a:solidFill>
                <a:latin typeface="Times New Roman" pitchFamily="33" charset="0"/>
                <a:ea typeface="+mn-ea"/>
                <a:cs typeface="+mn-cs"/>
              </a:rPr>
              <a:t>PROM, holds its data virtually indefinitely. For comparable amounts of storage, the</a:t>
            </a:r>
          </a:p>
          <a:p>
            <a:r>
              <a:rPr kumimoji="1" lang="en-US" sz="1200" kern="1200" baseline="0" dirty="0">
                <a:solidFill>
                  <a:schemeClr val="tx1"/>
                </a:solidFill>
                <a:latin typeface="Times New Roman" pitchFamily="33" charset="0"/>
                <a:ea typeface="+mn-ea"/>
                <a:cs typeface="+mn-cs"/>
              </a:rPr>
              <a:t>EPROM is more expensive than PROM, but it has the advantage of the multiple</a:t>
            </a:r>
          </a:p>
          <a:p>
            <a:r>
              <a:rPr kumimoji="1" lang="en-US" sz="1200" kern="1200" baseline="0" dirty="0">
                <a:solidFill>
                  <a:schemeClr val="tx1"/>
                </a:solidFill>
                <a:latin typeface="Times New Roman" pitchFamily="33" charset="0"/>
                <a:ea typeface="+mn-ea"/>
                <a:cs typeface="+mn-cs"/>
              </a:rPr>
              <a:t>update capability.</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 more attractive form of read-mostly memory is </a:t>
            </a:r>
            <a:r>
              <a:rPr kumimoji="1" lang="en-US" sz="1200" b="1" kern="1200" baseline="0" dirty="0">
                <a:solidFill>
                  <a:schemeClr val="tx1"/>
                </a:solidFill>
                <a:latin typeface="Times New Roman" pitchFamily="33" charset="0"/>
                <a:ea typeface="+mn-ea"/>
                <a:cs typeface="+mn-cs"/>
              </a:rPr>
              <a:t>electrically erasable programmable</a:t>
            </a:r>
          </a:p>
          <a:p>
            <a:r>
              <a:rPr kumimoji="1" lang="en-US" sz="1200" b="1" kern="1200" baseline="0" dirty="0">
                <a:solidFill>
                  <a:schemeClr val="tx1"/>
                </a:solidFill>
                <a:latin typeface="Times New Roman" pitchFamily="33" charset="0"/>
                <a:ea typeface="+mn-ea"/>
                <a:cs typeface="+mn-cs"/>
              </a:rPr>
              <a:t>read-only memory (EEPROM). </a:t>
            </a:r>
            <a:r>
              <a:rPr kumimoji="1" lang="en-US" sz="1200" b="0" kern="1200" baseline="0" dirty="0">
                <a:solidFill>
                  <a:schemeClr val="tx1"/>
                </a:solidFill>
                <a:latin typeface="Times New Roman" pitchFamily="33" charset="0"/>
                <a:ea typeface="+mn-ea"/>
                <a:cs typeface="+mn-cs"/>
              </a:rPr>
              <a:t>This is a read-mostly memory that can</a:t>
            </a:r>
          </a:p>
          <a:p>
            <a:r>
              <a:rPr kumimoji="1" lang="en-US" sz="1200" kern="1200" baseline="0" dirty="0">
                <a:solidFill>
                  <a:schemeClr val="tx1"/>
                </a:solidFill>
                <a:latin typeface="Times New Roman" pitchFamily="33" charset="0"/>
                <a:ea typeface="+mn-ea"/>
                <a:cs typeface="+mn-cs"/>
              </a:rPr>
              <a:t>be written into at any time without erasing prior contents; only the byte or bytes</a:t>
            </a:r>
          </a:p>
          <a:p>
            <a:r>
              <a:rPr kumimoji="1" lang="en-US" sz="1200" kern="1200" baseline="0" dirty="0">
                <a:solidFill>
                  <a:schemeClr val="tx1"/>
                </a:solidFill>
                <a:latin typeface="Times New Roman" pitchFamily="33" charset="0"/>
                <a:ea typeface="+mn-ea"/>
                <a:cs typeface="+mn-cs"/>
              </a:rPr>
              <a:t>addressed are updated. The write operation takes considerably longer than the read</a:t>
            </a:r>
          </a:p>
          <a:p>
            <a:r>
              <a:rPr kumimoji="1" lang="en-US" sz="1200" kern="1200" baseline="0" dirty="0">
                <a:solidFill>
                  <a:schemeClr val="tx1"/>
                </a:solidFill>
                <a:latin typeface="Times New Roman" pitchFamily="33" charset="0"/>
                <a:ea typeface="+mn-ea"/>
                <a:cs typeface="+mn-cs"/>
              </a:rPr>
              <a:t>operation, on the order of several hundred microseconds per byte. The EEPROM</a:t>
            </a:r>
          </a:p>
          <a:p>
            <a:r>
              <a:rPr kumimoji="1" lang="en-US" sz="1200" kern="1200" baseline="0" dirty="0">
                <a:solidFill>
                  <a:schemeClr val="tx1"/>
                </a:solidFill>
                <a:latin typeface="Times New Roman" pitchFamily="33" charset="0"/>
                <a:ea typeface="+mn-ea"/>
                <a:cs typeface="+mn-cs"/>
              </a:rPr>
              <a:t>combines the advantage of non-volatility with the flexibility of being updatable in</a:t>
            </a:r>
          </a:p>
          <a:p>
            <a:r>
              <a:rPr kumimoji="1" lang="en-US" sz="1200" kern="1200" baseline="0" dirty="0">
                <a:solidFill>
                  <a:schemeClr val="tx1"/>
                </a:solidFill>
                <a:latin typeface="Times New Roman" pitchFamily="33" charset="0"/>
                <a:ea typeface="+mn-ea"/>
                <a:cs typeface="+mn-cs"/>
              </a:rPr>
              <a:t>place, using ordinary bus control, address, and data lines. EEPROM is more expensive</a:t>
            </a:r>
          </a:p>
          <a:p>
            <a:r>
              <a:rPr kumimoji="1" lang="en-US" sz="1200" kern="1200" baseline="0" dirty="0">
                <a:solidFill>
                  <a:schemeClr val="tx1"/>
                </a:solidFill>
                <a:latin typeface="Times New Roman" pitchFamily="33" charset="0"/>
                <a:ea typeface="+mn-ea"/>
                <a:cs typeface="+mn-cs"/>
              </a:rPr>
              <a:t>than EPROM and also is less dense, supporting fewer bits per chip.</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Another form of semiconductor memory is </a:t>
            </a:r>
            <a:r>
              <a:rPr kumimoji="1" lang="en-US" sz="1200" b="1" kern="1200" baseline="0" dirty="0">
                <a:solidFill>
                  <a:schemeClr val="tx1"/>
                </a:solidFill>
                <a:latin typeface="Times New Roman" pitchFamily="33" charset="0"/>
                <a:ea typeface="+mn-ea"/>
                <a:cs typeface="+mn-cs"/>
              </a:rPr>
              <a:t>flash memory </a:t>
            </a:r>
            <a:r>
              <a:rPr kumimoji="1" lang="en-US" sz="1200" b="0" kern="1200" baseline="0" dirty="0">
                <a:solidFill>
                  <a:schemeClr val="tx1"/>
                </a:solidFill>
                <a:latin typeface="Times New Roman" pitchFamily="33" charset="0"/>
                <a:ea typeface="+mn-ea"/>
                <a:cs typeface="+mn-cs"/>
              </a:rPr>
              <a:t>(so named because</a:t>
            </a:r>
          </a:p>
          <a:p>
            <a:r>
              <a:rPr kumimoji="1" lang="en-US" sz="1200" kern="1200" baseline="0" dirty="0">
                <a:solidFill>
                  <a:schemeClr val="tx1"/>
                </a:solidFill>
                <a:latin typeface="Times New Roman" pitchFamily="33" charset="0"/>
                <a:ea typeface="+mn-ea"/>
                <a:cs typeface="+mn-cs"/>
              </a:rPr>
              <a:t>of the speed with which it can be reprogrammed). First introduced in the mid-1980s,</a:t>
            </a:r>
          </a:p>
          <a:p>
            <a:r>
              <a:rPr kumimoji="1" lang="en-US" sz="1200" kern="1200" baseline="0" dirty="0">
                <a:solidFill>
                  <a:schemeClr val="tx1"/>
                </a:solidFill>
                <a:latin typeface="Times New Roman" pitchFamily="33" charset="0"/>
                <a:ea typeface="+mn-ea"/>
                <a:cs typeface="+mn-cs"/>
              </a:rPr>
              <a:t>flash memory is intermediate between EPROM and EEPROM in both cost and</a:t>
            </a:r>
          </a:p>
          <a:p>
            <a:r>
              <a:rPr kumimoji="1" lang="en-US" sz="1200" kern="1200" baseline="0" dirty="0">
                <a:solidFill>
                  <a:schemeClr val="tx1"/>
                </a:solidFill>
                <a:latin typeface="Times New Roman" pitchFamily="33" charset="0"/>
                <a:ea typeface="+mn-ea"/>
                <a:cs typeface="+mn-cs"/>
              </a:rPr>
              <a:t>functionality. Like EEPROM, flash memory uses an electrical erasing technology.</a:t>
            </a:r>
          </a:p>
          <a:p>
            <a:r>
              <a:rPr kumimoji="1" lang="en-US" sz="1200" kern="1200" baseline="0" dirty="0">
                <a:solidFill>
                  <a:schemeClr val="tx1"/>
                </a:solidFill>
                <a:latin typeface="Times New Roman" pitchFamily="33" charset="0"/>
                <a:ea typeface="+mn-ea"/>
                <a:cs typeface="+mn-cs"/>
              </a:rPr>
              <a:t>An entire flash memory can be erased in one or a few seconds, which is much faster</a:t>
            </a:r>
          </a:p>
          <a:p>
            <a:r>
              <a:rPr kumimoji="1" lang="en-US" sz="1200" kern="1200" baseline="0" dirty="0">
                <a:solidFill>
                  <a:schemeClr val="tx1"/>
                </a:solidFill>
                <a:latin typeface="Times New Roman" pitchFamily="33" charset="0"/>
                <a:ea typeface="+mn-ea"/>
                <a:cs typeface="+mn-cs"/>
              </a:rPr>
              <a:t>than EPROM. In addition, it is possible to erase just blocks of memory rather than</a:t>
            </a:r>
          </a:p>
          <a:p>
            <a:r>
              <a:rPr kumimoji="1" lang="en-US" sz="1200" kern="1200" baseline="0" dirty="0">
                <a:solidFill>
                  <a:schemeClr val="tx1"/>
                </a:solidFill>
                <a:latin typeface="Times New Roman" pitchFamily="33" charset="0"/>
                <a:ea typeface="+mn-ea"/>
                <a:cs typeface="+mn-cs"/>
              </a:rPr>
              <a:t>an entire chip. Flash memory gets its name because the microchip is organized so</a:t>
            </a:r>
          </a:p>
          <a:p>
            <a:r>
              <a:rPr kumimoji="1" lang="en-US" sz="1200" kern="1200" baseline="0" dirty="0">
                <a:solidFill>
                  <a:schemeClr val="tx1"/>
                </a:solidFill>
                <a:latin typeface="Times New Roman" pitchFamily="33" charset="0"/>
                <a:ea typeface="+mn-ea"/>
                <a:cs typeface="+mn-cs"/>
              </a:rPr>
              <a:t>that a section of memory cells are erased in a single action or “flash.” However,</a:t>
            </a:r>
          </a:p>
          <a:p>
            <a:r>
              <a:rPr kumimoji="1" lang="en-US" sz="1200" kern="1200" baseline="0" dirty="0">
                <a:solidFill>
                  <a:schemeClr val="tx1"/>
                </a:solidFill>
                <a:latin typeface="Times New Roman" pitchFamily="33" charset="0"/>
                <a:ea typeface="+mn-ea"/>
                <a:cs typeface="+mn-cs"/>
              </a:rPr>
              <a:t>flash memory does not provide byte-level erasure. Like EPROM, flash memory</a:t>
            </a:r>
          </a:p>
          <a:p>
            <a:r>
              <a:rPr kumimoji="1" lang="en-US" sz="1200" kern="1200" baseline="0" dirty="0">
                <a:solidFill>
                  <a:schemeClr val="tx1"/>
                </a:solidFill>
                <a:latin typeface="Times New Roman" pitchFamily="33" charset="0"/>
                <a:ea typeface="+mn-ea"/>
                <a:cs typeface="+mn-cs"/>
              </a:rPr>
              <a:t>uses only one transistor per bit, and so achieves the high density (compared with</a:t>
            </a:r>
          </a:p>
          <a:p>
            <a:r>
              <a:rPr kumimoji="1" lang="en-US" sz="1200" kern="1200" baseline="0" dirty="0">
                <a:solidFill>
                  <a:schemeClr val="tx1"/>
                </a:solidFill>
                <a:latin typeface="Times New Roman" pitchFamily="33" charset="0"/>
                <a:ea typeface="+mn-ea"/>
                <a:cs typeface="+mn-cs"/>
              </a:rPr>
              <a:t>EEPROM) of EPROM.</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11</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F20D5B-2603-014D-A0DF-7C73F10603F1}" type="slidenum">
              <a:rPr lang="en-US"/>
              <a:pPr/>
              <a:t>12</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Figure 5.3 shows a typical organization of a 16-Mbit DRAM. In this case, 4 bits</a:t>
            </a:r>
          </a:p>
          <a:p>
            <a:r>
              <a:rPr kumimoji="1" lang="en-US" sz="1200" kern="1200" baseline="0" dirty="0">
                <a:solidFill>
                  <a:schemeClr val="tx1"/>
                </a:solidFill>
                <a:latin typeface="Times New Roman" pitchFamily="33" charset="0"/>
                <a:ea typeface="+mn-ea"/>
                <a:cs typeface="+mn-cs"/>
              </a:rPr>
              <a:t>are read or written at a time. Logically, the memory array is organized as four square</a:t>
            </a:r>
          </a:p>
          <a:p>
            <a:r>
              <a:rPr kumimoji="1" lang="en-US" sz="1200" kern="1200" baseline="0" dirty="0">
                <a:solidFill>
                  <a:schemeClr val="tx1"/>
                </a:solidFill>
                <a:latin typeface="Times New Roman" pitchFamily="33" charset="0"/>
                <a:ea typeface="+mn-ea"/>
                <a:cs typeface="+mn-cs"/>
              </a:rPr>
              <a:t>arrays of 2048 by 2048 elements. Various physical arrangements are possible. In any</a:t>
            </a:r>
          </a:p>
          <a:p>
            <a:r>
              <a:rPr kumimoji="1" lang="en-US" sz="1200" kern="1200" baseline="0" dirty="0">
                <a:solidFill>
                  <a:schemeClr val="tx1"/>
                </a:solidFill>
                <a:latin typeface="Times New Roman" pitchFamily="33" charset="0"/>
                <a:ea typeface="+mn-ea"/>
                <a:cs typeface="+mn-cs"/>
              </a:rPr>
              <a:t>case, the elements of the array are connected by both horizontal (row) and vertical</a:t>
            </a:r>
          </a:p>
          <a:p>
            <a:r>
              <a:rPr kumimoji="1" lang="en-US" sz="1200" kern="1200" baseline="0" dirty="0">
                <a:solidFill>
                  <a:schemeClr val="tx1"/>
                </a:solidFill>
                <a:latin typeface="Times New Roman" pitchFamily="33" charset="0"/>
                <a:ea typeface="+mn-ea"/>
                <a:cs typeface="+mn-cs"/>
              </a:rPr>
              <a:t>(column) lines. Each horizontal line connects to the Select terminal of each cell in its</a:t>
            </a:r>
          </a:p>
          <a:p>
            <a:r>
              <a:rPr kumimoji="1" lang="en-US" sz="1200" kern="1200" baseline="0" dirty="0">
                <a:solidFill>
                  <a:schemeClr val="tx1"/>
                </a:solidFill>
                <a:latin typeface="Times New Roman" pitchFamily="33" charset="0"/>
                <a:ea typeface="+mn-ea"/>
                <a:cs typeface="+mn-cs"/>
              </a:rPr>
              <a:t>row; each vertical line connects to the Data-In/Sense terminal of each cell in its column.</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Address lines supply the address of the word to be selected. A total of log</a:t>
            </a:r>
            <a:r>
              <a:rPr kumimoji="1" lang="en-US" sz="1200" kern="1200" baseline="-25000" dirty="0">
                <a:solidFill>
                  <a:schemeClr val="tx1"/>
                </a:solidFill>
                <a:latin typeface="Times New Roman" pitchFamily="33" charset="0"/>
                <a:ea typeface="+mn-ea"/>
                <a:cs typeface="+mn-cs"/>
              </a:rPr>
              <a:t>2</a:t>
            </a:r>
            <a:r>
              <a:rPr kumimoji="1" lang="en-US" sz="1200" kern="1200" baseline="0" dirty="0">
                <a:solidFill>
                  <a:schemeClr val="tx1"/>
                </a:solidFill>
                <a:latin typeface="Times New Roman" pitchFamily="33" charset="0"/>
                <a:ea typeface="+mn-ea"/>
                <a:cs typeface="+mn-cs"/>
              </a:rPr>
              <a:t> </a:t>
            </a:r>
            <a:r>
              <a:rPr kumimoji="1" lang="en-US" sz="1200" i="1" kern="1200" baseline="0" dirty="0">
                <a:solidFill>
                  <a:schemeClr val="tx1"/>
                </a:solidFill>
                <a:latin typeface="Times New Roman" pitchFamily="33" charset="0"/>
                <a:ea typeface="+mn-ea"/>
                <a:cs typeface="+mn-cs"/>
              </a:rPr>
              <a:t>W</a:t>
            </a:r>
          </a:p>
          <a:p>
            <a:r>
              <a:rPr kumimoji="1" lang="en-US" sz="1200" kern="1200" baseline="0" dirty="0">
                <a:solidFill>
                  <a:schemeClr val="tx1"/>
                </a:solidFill>
                <a:latin typeface="Times New Roman" pitchFamily="33" charset="0"/>
                <a:ea typeface="+mn-ea"/>
                <a:cs typeface="+mn-cs"/>
              </a:rPr>
              <a:t>lines are needed. In our example, 11 address lines are needed to select one of 2048</a:t>
            </a:r>
          </a:p>
          <a:p>
            <a:r>
              <a:rPr kumimoji="1" lang="en-US" sz="1200" kern="1200" baseline="0" dirty="0">
                <a:solidFill>
                  <a:schemeClr val="tx1"/>
                </a:solidFill>
                <a:latin typeface="Times New Roman" pitchFamily="33" charset="0"/>
                <a:ea typeface="+mn-ea"/>
                <a:cs typeface="+mn-cs"/>
              </a:rPr>
              <a:t>rows. These 11 lines are fed into a row decoder, which has 11 lines of input and 2048</a:t>
            </a:r>
          </a:p>
          <a:p>
            <a:r>
              <a:rPr kumimoji="1" lang="en-US" sz="1200" kern="1200" baseline="0" dirty="0">
                <a:solidFill>
                  <a:schemeClr val="tx1"/>
                </a:solidFill>
                <a:latin typeface="Times New Roman" pitchFamily="33" charset="0"/>
                <a:ea typeface="+mn-ea"/>
                <a:cs typeface="+mn-cs"/>
              </a:rPr>
              <a:t>lines for output. The logic of the decoder activates a single one of the 2048 outputs</a:t>
            </a:r>
          </a:p>
          <a:p>
            <a:r>
              <a:rPr kumimoji="1" lang="en-US" sz="1200" kern="1200" baseline="0" dirty="0">
                <a:solidFill>
                  <a:schemeClr val="tx1"/>
                </a:solidFill>
                <a:latin typeface="Times New Roman" pitchFamily="33" charset="0"/>
                <a:ea typeface="+mn-ea"/>
                <a:cs typeface="+mn-cs"/>
              </a:rPr>
              <a:t>depending on the bit pattern on the 11 input lines (2</a:t>
            </a:r>
            <a:r>
              <a:rPr kumimoji="1" lang="en-US" sz="1200" kern="1200" baseline="30000" dirty="0">
                <a:solidFill>
                  <a:schemeClr val="tx1"/>
                </a:solidFill>
                <a:latin typeface="Times New Roman" pitchFamily="33" charset="0"/>
                <a:ea typeface="+mn-ea"/>
                <a:cs typeface="+mn-cs"/>
              </a:rPr>
              <a:t>11</a:t>
            </a:r>
            <a:r>
              <a:rPr kumimoji="1" lang="en-US" sz="1200" kern="1200" baseline="0" dirty="0">
                <a:solidFill>
                  <a:schemeClr val="tx1"/>
                </a:solidFill>
                <a:latin typeface="Times New Roman" pitchFamily="33" charset="0"/>
                <a:ea typeface="+mn-ea"/>
                <a:cs typeface="+mn-cs"/>
              </a:rPr>
              <a:t> = 2048).</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An additional 11 address lines select one of 2048 columns of 4 bits per column.</a:t>
            </a:r>
          </a:p>
          <a:p>
            <a:r>
              <a:rPr kumimoji="1" lang="en-US" sz="1200" kern="1200" baseline="0" dirty="0">
                <a:solidFill>
                  <a:schemeClr val="tx1"/>
                </a:solidFill>
                <a:latin typeface="Times New Roman" pitchFamily="33" charset="0"/>
                <a:ea typeface="+mn-ea"/>
                <a:cs typeface="+mn-cs"/>
              </a:rPr>
              <a:t>Four data lines are used for the input and output of 4 bits to and from a data buffer.</a:t>
            </a:r>
          </a:p>
          <a:p>
            <a:r>
              <a:rPr kumimoji="1" lang="en-US" sz="1200" kern="1200" baseline="0" dirty="0">
                <a:solidFill>
                  <a:schemeClr val="tx1"/>
                </a:solidFill>
                <a:latin typeface="Times New Roman" pitchFamily="33" charset="0"/>
                <a:ea typeface="+mn-ea"/>
                <a:cs typeface="+mn-cs"/>
              </a:rPr>
              <a:t>On input (write), the bit driver of each bit line is activated for a 1 or 0 according to</a:t>
            </a:r>
          </a:p>
          <a:p>
            <a:r>
              <a:rPr kumimoji="1" lang="en-US" sz="1200" kern="1200" baseline="0" dirty="0">
                <a:solidFill>
                  <a:schemeClr val="tx1"/>
                </a:solidFill>
                <a:latin typeface="Times New Roman" pitchFamily="33" charset="0"/>
                <a:ea typeface="+mn-ea"/>
                <a:cs typeface="+mn-cs"/>
              </a:rPr>
              <a:t>the value of the corresponding data line. On output (read), the value of each bit line</a:t>
            </a:r>
          </a:p>
          <a:p>
            <a:r>
              <a:rPr kumimoji="1" lang="en-US" sz="1200" kern="1200" baseline="0" dirty="0">
                <a:solidFill>
                  <a:schemeClr val="tx1"/>
                </a:solidFill>
                <a:latin typeface="Times New Roman" pitchFamily="33" charset="0"/>
                <a:ea typeface="+mn-ea"/>
                <a:cs typeface="+mn-cs"/>
              </a:rPr>
              <a:t>is passed through a sense amplifier and presented to the data lines. The row line</a:t>
            </a:r>
          </a:p>
          <a:p>
            <a:r>
              <a:rPr kumimoji="1" lang="en-US" sz="1200" kern="1200" baseline="0" dirty="0">
                <a:solidFill>
                  <a:schemeClr val="tx1"/>
                </a:solidFill>
                <a:latin typeface="Times New Roman" pitchFamily="33" charset="0"/>
                <a:ea typeface="+mn-ea"/>
                <a:cs typeface="+mn-cs"/>
              </a:rPr>
              <a:t>selects which row of cells is used for reading or writing.</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Because only 4 bits are read/written to this DRAM, there must be multiple</a:t>
            </a:r>
          </a:p>
          <a:p>
            <a:r>
              <a:rPr kumimoji="1" lang="en-US" sz="1200" kern="1200" baseline="0" dirty="0" err="1">
                <a:solidFill>
                  <a:schemeClr val="tx1"/>
                </a:solidFill>
                <a:latin typeface="Times New Roman" pitchFamily="33" charset="0"/>
                <a:ea typeface="+mn-ea"/>
                <a:cs typeface="+mn-cs"/>
              </a:rPr>
              <a:t>DRAMs</a:t>
            </a:r>
            <a:r>
              <a:rPr kumimoji="1" lang="en-US" sz="1200" kern="1200" baseline="0" dirty="0">
                <a:solidFill>
                  <a:schemeClr val="tx1"/>
                </a:solidFill>
                <a:latin typeface="Times New Roman" pitchFamily="33" charset="0"/>
                <a:ea typeface="+mn-ea"/>
                <a:cs typeface="+mn-cs"/>
              </a:rPr>
              <a:t> connected to the memory controller to read/write a word of data to the bus.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Note that there are only 11 address lines (A0–A10), half the number you</a:t>
            </a:r>
          </a:p>
          <a:p>
            <a:r>
              <a:rPr kumimoji="1" lang="en-US" sz="1200" kern="1200" baseline="0" dirty="0">
                <a:solidFill>
                  <a:schemeClr val="tx1"/>
                </a:solidFill>
                <a:latin typeface="Times New Roman" pitchFamily="33" charset="0"/>
                <a:ea typeface="+mn-ea"/>
                <a:cs typeface="+mn-cs"/>
              </a:rPr>
              <a:t>would expect for a 2048 * 2048 array. This is done to save on the number of pins.</a:t>
            </a:r>
          </a:p>
          <a:p>
            <a:r>
              <a:rPr kumimoji="1" lang="en-US" sz="1200" kern="1200" baseline="0" dirty="0">
                <a:solidFill>
                  <a:schemeClr val="tx1"/>
                </a:solidFill>
                <a:latin typeface="Times New Roman" pitchFamily="33" charset="0"/>
                <a:ea typeface="+mn-ea"/>
                <a:cs typeface="+mn-cs"/>
              </a:rPr>
              <a:t>The 22 required address lines are passed through select logic external to the chip</a:t>
            </a:r>
          </a:p>
          <a:p>
            <a:r>
              <a:rPr kumimoji="1" lang="en-US" sz="1200" kern="1200" baseline="0" dirty="0">
                <a:solidFill>
                  <a:schemeClr val="tx1"/>
                </a:solidFill>
                <a:latin typeface="Times New Roman" pitchFamily="33" charset="0"/>
                <a:ea typeface="+mn-ea"/>
                <a:cs typeface="+mn-cs"/>
              </a:rPr>
              <a:t>and multiplexed onto the 11 address lines. First, 11 address signals are passed to the</a:t>
            </a:r>
          </a:p>
          <a:p>
            <a:r>
              <a:rPr kumimoji="1" lang="en-US" sz="1200" kern="1200" baseline="0" dirty="0">
                <a:solidFill>
                  <a:schemeClr val="tx1"/>
                </a:solidFill>
                <a:latin typeface="Times New Roman" pitchFamily="33" charset="0"/>
                <a:ea typeface="+mn-ea"/>
                <a:cs typeface="+mn-cs"/>
              </a:rPr>
              <a:t>chip to define the row address of the array, and then the other 11 address signals are</a:t>
            </a:r>
          </a:p>
          <a:p>
            <a:r>
              <a:rPr kumimoji="1" lang="en-US" sz="1200" kern="1200" baseline="0" dirty="0">
                <a:solidFill>
                  <a:schemeClr val="tx1"/>
                </a:solidFill>
                <a:latin typeface="Times New Roman" pitchFamily="33" charset="0"/>
                <a:ea typeface="+mn-ea"/>
                <a:cs typeface="+mn-cs"/>
              </a:rPr>
              <a:t>presented for the column address. </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As an aside, multiplexed addressing plus the use of square arrays result in a</a:t>
            </a:r>
          </a:p>
          <a:p>
            <a:r>
              <a:rPr kumimoji="1" lang="en-US" sz="1200" kern="1200" baseline="0" dirty="0">
                <a:solidFill>
                  <a:schemeClr val="tx1"/>
                </a:solidFill>
                <a:latin typeface="Times New Roman" pitchFamily="33" charset="0"/>
                <a:ea typeface="+mn-ea"/>
                <a:cs typeface="+mn-cs"/>
              </a:rPr>
              <a:t>quadrupling of memory size with each new generation of memory chips. One more</a:t>
            </a:r>
          </a:p>
          <a:p>
            <a:r>
              <a:rPr kumimoji="1" lang="en-US" sz="1200" kern="1200" baseline="0" dirty="0">
                <a:solidFill>
                  <a:schemeClr val="tx1"/>
                </a:solidFill>
                <a:latin typeface="Times New Roman" pitchFamily="33" charset="0"/>
                <a:ea typeface="+mn-ea"/>
                <a:cs typeface="+mn-cs"/>
              </a:rPr>
              <a:t>pin devoted to addressing doubles the number of rows and columns, and so the size</a:t>
            </a:r>
          </a:p>
          <a:p>
            <a:r>
              <a:rPr kumimoji="1" lang="en-US" sz="1200" kern="1200" baseline="0" dirty="0">
                <a:solidFill>
                  <a:schemeClr val="tx1"/>
                </a:solidFill>
                <a:latin typeface="Times New Roman" pitchFamily="33" charset="0"/>
                <a:ea typeface="+mn-ea"/>
                <a:cs typeface="+mn-cs"/>
              </a:rPr>
              <a:t>of the chip memory grows by a factor of 4.</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Figure 5.3 also indicates the inclusion of refresh circuitry. All </a:t>
            </a:r>
            <a:r>
              <a:rPr kumimoji="1" lang="en-US" sz="1200" kern="1200" baseline="0" dirty="0" err="1">
                <a:solidFill>
                  <a:schemeClr val="tx1"/>
                </a:solidFill>
                <a:latin typeface="Times New Roman" pitchFamily="33" charset="0"/>
                <a:ea typeface="+mn-ea"/>
                <a:cs typeface="+mn-cs"/>
              </a:rPr>
              <a:t>DRAMs</a:t>
            </a:r>
            <a:r>
              <a:rPr kumimoji="1" lang="en-US" sz="1200" kern="1200" baseline="0" dirty="0">
                <a:solidFill>
                  <a:schemeClr val="tx1"/>
                </a:solidFill>
                <a:latin typeface="Times New Roman" pitchFamily="33" charset="0"/>
                <a:ea typeface="+mn-ea"/>
                <a:cs typeface="+mn-cs"/>
              </a:rPr>
              <a:t> require</a:t>
            </a:r>
          </a:p>
          <a:p>
            <a:r>
              <a:rPr kumimoji="1" lang="en-US" sz="1200" kern="1200" baseline="0" dirty="0">
                <a:solidFill>
                  <a:schemeClr val="tx1"/>
                </a:solidFill>
                <a:latin typeface="Times New Roman" pitchFamily="33" charset="0"/>
                <a:ea typeface="+mn-ea"/>
                <a:cs typeface="+mn-cs"/>
              </a:rPr>
              <a:t>a refresh operation. A simple technique for refreshing is, in effect, to disable the</a:t>
            </a:r>
          </a:p>
          <a:p>
            <a:r>
              <a:rPr kumimoji="1" lang="en-US" sz="1200" kern="1200" baseline="0" dirty="0">
                <a:solidFill>
                  <a:schemeClr val="tx1"/>
                </a:solidFill>
                <a:latin typeface="Times New Roman" pitchFamily="33" charset="0"/>
                <a:ea typeface="+mn-ea"/>
                <a:cs typeface="+mn-cs"/>
              </a:rPr>
              <a:t>DRAM chip while all data cells are refreshed. The refresh counter steps through all</a:t>
            </a:r>
          </a:p>
          <a:p>
            <a:r>
              <a:rPr kumimoji="1" lang="en-US" sz="1200" kern="1200" baseline="0" dirty="0">
                <a:solidFill>
                  <a:schemeClr val="tx1"/>
                </a:solidFill>
                <a:latin typeface="Times New Roman" pitchFamily="33" charset="0"/>
                <a:ea typeface="+mn-ea"/>
                <a:cs typeface="+mn-cs"/>
              </a:rPr>
              <a:t>of the row values. For each row, the output lines from the refresh counter are supplied</a:t>
            </a:r>
          </a:p>
          <a:p>
            <a:r>
              <a:rPr kumimoji="1" lang="en-US" sz="1200" kern="1200" baseline="0" dirty="0">
                <a:solidFill>
                  <a:schemeClr val="tx1"/>
                </a:solidFill>
                <a:latin typeface="Times New Roman" pitchFamily="33" charset="0"/>
                <a:ea typeface="+mn-ea"/>
                <a:cs typeface="+mn-cs"/>
              </a:rPr>
              <a:t>to the row decoder and the RAS line is activated. The data are read out and</a:t>
            </a:r>
          </a:p>
          <a:p>
            <a:r>
              <a:rPr kumimoji="1" lang="en-US" sz="1200" kern="1200" baseline="0" dirty="0">
                <a:solidFill>
                  <a:schemeClr val="tx1"/>
                </a:solidFill>
                <a:latin typeface="Times New Roman" pitchFamily="33" charset="0"/>
                <a:ea typeface="+mn-ea"/>
                <a:cs typeface="+mn-cs"/>
              </a:rPr>
              <a:t>written back into the same location. This causes each cell in the row to be refreshed.</a:t>
            </a:r>
          </a:p>
          <a:p>
            <a:endParaRPr kumimoji="1" lang="en-US" sz="1200" kern="1200" baseline="0" dirty="0">
              <a:solidFill>
                <a:schemeClr val="tx1"/>
              </a:solidFill>
              <a:latin typeface="Times New Roman" pitchFamily="33" charset="0"/>
              <a:ea typeface="+mn-ea"/>
              <a:cs typeface="+mn-cs"/>
            </a:endParaRPr>
          </a:p>
          <a:p>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656AF-DF11-D240-8C81-862191AED02B}" type="slidenum">
              <a:rPr lang="en-US"/>
              <a:pPr/>
              <a:t>13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As was mentioned in Chapter 2, an integrated circuit is mounted on a package that</a:t>
            </a:r>
          </a:p>
          <a:p>
            <a:r>
              <a:rPr kumimoji="1" lang="en-US" sz="1200" kern="1200" baseline="0" dirty="0">
                <a:solidFill>
                  <a:schemeClr val="tx1"/>
                </a:solidFill>
                <a:latin typeface="Times New Roman" pitchFamily="33" charset="0"/>
                <a:ea typeface="+mn-ea"/>
                <a:cs typeface="+mn-cs"/>
              </a:rPr>
              <a:t>contains pins for connection to the outside world.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Figure 5.4a shows an example EPROM package, which is an 8-Mbit chip</a:t>
            </a:r>
          </a:p>
          <a:p>
            <a:r>
              <a:rPr kumimoji="1" lang="en-US" sz="1200" kern="1200" baseline="0" dirty="0">
                <a:solidFill>
                  <a:schemeClr val="tx1"/>
                </a:solidFill>
                <a:latin typeface="Times New Roman" pitchFamily="33" charset="0"/>
                <a:ea typeface="+mn-ea"/>
                <a:cs typeface="+mn-cs"/>
              </a:rPr>
              <a:t>organized as 1M * 8. In this case, the organization is treated as a one-word-per-chip</a:t>
            </a:r>
          </a:p>
          <a:p>
            <a:r>
              <a:rPr kumimoji="1" lang="en-US" sz="1200" kern="1200" baseline="0" dirty="0">
                <a:solidFill>
                  <a:schemeClr val="tx1"/>
                </a:solidFill>
                <a:latin typeface="Times New Roman" pitchFamily="33" charset="0"/>
                <a:ea typeface="+mn-ea"/>
                <a:cs typeface="+mn-cs"/>
              </a:rPr>
              <a:t>package. The package includes 32 pins, which is one of the standard chip package</a:t>
            </a:r>
          </a:p>
          <a:p>
            <a:r>
              <a:rPr kumimoji="1" lang="en-US" sz="1200" kern="1200" baseline="0" dirty="0">
                <a:solidFill>
                  <a:schemeClr val="tx1"/>
                </a:solidFill>
                <a:latin typeface="Times New Roman" pitchFamily="33" charset="0"/>
                <a:ea typeface="+mn-ea"/>
                <a:cs typeface="+mn-cs"/>
              </a:rPr>
              <a:t>sizes. The pins support the following signal lines: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The address of the word being accessed. For 1M words, a total of 20 (2</a:t>
            </a:r>
            <a:r>
              <a:rPr kumimoji="1" lang="en-US" sz="1200" kern="1200" baseline="30000" dirty="0">
                <a:solidFill>
                  <a:schemeClr val="tx1"/>
                </a:solidFill>
                <a:latin typeface="Times New Roman" pitchFamily="33" charset="0"/>
                <a:ea typeface="+mn-ea"/>
                <a:cs typeface="+mn-cs"/>
              </a:rPr>
              <a:t>20</a:t>
            </a:r>
            <a:r>
              <a:rPr kumimoji="1" lang="en-US" sz="1200" kern="1200" baseline="0" dirty="0">
                <a:solidFill>
                  <a:schemeClr val="tx1"/>
                </a:solidFill>
                <a:latin typeface="Times New Roman" pitchFamily="33" charset="0"/>
                <a:ea typeface="+mn-ea"/>
                <a:cs typeface="+mn-cs"/>
              </a:rPr>
              <a:t> = 1M)</a:t>
            </a:r>
          </a:p>
          <a:p>
            <a:r>
              <a:rPr kumimoji="1" lang="en-US" sz="1200" kern="1200" baseline="0" dirty="0">
                <a:solidFill>
                  <a:schemeClr val="tx1"/>
                </a:solidFill>
                <a:latin typeface="Times New Roman" pitchFamily="33" charset="0"/>
                <a:ea typeface="+mn-ea"/>
                <a:cs typeface="+mn-cs"/>
              </a:rPr>
              <a:t>pins are needed (A0–A19).</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The data to be read out, consisting of 8 lines (D0–D7).</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The power supply to the chip (</a:t>
            </a:r>
            <a:r>
              <a:rPr kumimoji="1" lang="en-US" sz="1200" kern="1200" baseline="0" dirty="0" err="1">
                <a:solidFill>
                  <a:schemeClr val="tx1"/>
                </a:solidFill>
                <a:latin typeface="Times New Roman" pitchFamily="33" charset="0"/>
                <a:ea typeface="+mn-ea"/>
                <a:cs typeface="+mn-cs"/>
              </a:rPr>
              <a:t>V</a:t>
            </a:r>
            <a:r>
              <a:rPr kumimoji="1" lang="en-US" sz="1200" kern="1200" baseline="-25000" dirty="0" err="1">
                <a:solidFill>
                  <a:schemeClr val="tx1"/>
                </a:solidFill>
                <a:latin typeface="Times New Roman" pitchFamily="33" charset="0"/>
                <a:ea typeface="+mn-ea"/>
                <a:cs typeface="+mn-cs"/>
              </a:rPr>
              <a:t>cc</a:t>
            </a:r>
            <a:r>
              <a:rPr kumimoji="1" lang="en-US" sz="1200" kern="1200" baseline="0" dirty="0">
                <a:solidFill>
                  <a:schemeClr val="tx1"/>
                </a:solidFill>
                <a:latin typeface="Times New Roman" pitchFamily="33" charset="0"/>
                <a:ea typeface="+mn-ea"/>
                <a:cs typeface="+mn-cs"/>
              </a:rPr>
              <a:t>).</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 ground pin (</a:t>
            </a:r>
            <a:r>
              <a:rPr kumimoji="1" lang="en-US" sz="1200" kern="1200" baseline="0" dirty="0" err="1">
                <a:solidFill>
                  <a:schemeClr val="tx1"/>
                </a:solidFill>
                <a:latin typeface="Times New Roman" pitchFamily="33" charset="0"/>
                <a:ea typeface="+mn-ea"/>
                <a:cs typeface="+mn-cs"/>
              </a:rPr>
              <a:t>V</a:t>
            </a:r>
            <a:r>
              <a:rPr kumimoji="1" lang="en-US" sz="1200" kern="1200" baseline="-25000" dirty="0" err="1">
                <a:solidFill>
                  <a:schemeClr val="tx1"/>
                </a:solidFill>
                <a:latin typeface="Times New Roman" pitchFamily="33" charset="0"/>
                <a:ea typeface="+mn-ea"/>
                <a:cs typeface="+mn-cs"/>
              </a:rPr>
              <a:t>ss</a:t>
            </a:r>
            <a:r>
              <a:rPr kumimoji="1" lang="en-US" sz="1200" kern="1200" baseline="0" dirty="0">
                <a:solidFill>
                  <a:schemeClr val="tx1"/>
                </a:solidFill>
                <a:latin typeface="Times New Roman" pitchFamily="33" charset="0"/>
                <a:ea typeface="+mn-ea"/>
                <a:cs typeface="+mn-cs"/>
              </a:rPr>
              <a:t>).</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 chip enable (CE) pin. Because there may be more than one memory chip,</a:t>
            </a:r>
          </a:p>
          <a:p>
            <a:r>
              <a:rPr kumimoji="1" lang="en-US" sz="1200" kern="1200" baseline="0" dirty="0">
                <a:solidFill>
                  <a:schemeClr val="tx1"/>
                </a:solidFill>
                <a:latin typeface="Times New Roman" pitchFamily="33" charset="0"/>
                <a:ea typeface="+mn-ea"/>
                <a:cs typeface="+mn-cs"/>
              </a:rPr>
              <a:t>each of which is connected to the same address bus, the CE pin is used to indicate</a:t>
            </a:r>
          </a:p>
          <a:p>
            <a:r>
              <a:rPr kumimoji="1" lang="en-US" sz="1200" kern="1200" baseline="0" dirty="0">
                <a:solidFill>
                  <a:schemeClr val="tx1"/>
                </a:solidFill>
                <a:latin typeface="Times New Roman" pitchFamily="33" charset="0"/>
                <a:ea typeface="+mn-ea"/>
                <a:cs typeface="+mn-cs"/>
              </a:rPr>
              <a:t>whether or not the address is valid for this chip. The CE pin is activated</a:t>
            </a:r>
          </a:p>
          <a:p>
            <a:r>
              <a:rPr kumimoji="1" lang="en-US" sz="1200" kern="1200" baseline="0" dirty="0">
                <a:solidFill>
                  <a:schemeClr val="tx1"/>
                </a:solidFill>
                <a:latin typeface="Times New Roman" pitchFamily="33" charset="0"/>
                <a:ea typeface="+mn-ea"/>
                <a:cs typeface="+mn-cs"/>
              </a:rPr>
              <a:t>by logic connected to the higher-order bits of the address bus (i.e., address bits</a:t>
            </a:r>
          </a:p>
          <a:p>
            <a:r>
              <a:rPr kumimoji="1" lang="en-US" sz="1200" kern="1200" baseline="0" dirty="0">
                <a:solidFill>
                  <a:schemeClr val="tx1"/>
                </a:solidFill>
                <a:latin typeface="Times New Roman" pitchFamily="33" charset="0"/>
                <a:ea typeface="+mn-ea"/>
                <a:cs typeface="+mn-cs"/>
              </a:rPr>
              <a:t>above A19). The use of this signal is illustrated presently.</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 program voltage (</a:t>
            </a:r>
            <a:r>
              <a:rPr kumimoji="1" lang="en-US" sz="1200" kern="1200" baseline="0" dirty="0" err="1">
                <a:solidFill>
                  <a:schemeClr val="tx1"/>
                </a:solidFill>
                <a:latin typeface="Times New Roman" pitchFamily="33" charset="0"/>
                <a:ea typeface="+mn-ea"/>
                <a:cs typeface="+mn-cs"/>
              </a:rPr>
              <a:t>V</a:t>
            </a:r>
            <a:r>
              <a:rPr kumimoji="1" lang="en-US" sz="1200" kern="1200" baseline="-25000" dirty="0" err="1">
                <a:solidFill>
                  <a:schemeClr val="tx1"/>
                </a:solidFill>
                <a:latin typeface="Times New Roman" pitchFamily="33" charset="0"/>
                <a:ea typeface="+mn-ea"/>
                <a:cs typeface="+mn-cs"/>
              </a:rPr>
              <a:t>pp</a:t>
            </a:r>
            <a:r>
              <a:rPr kumimoji="1" lang="en-US" sz="1200" kern="1200" baseline="0" dirty="0">
                <a:solidFill>
                  <a:schemeClr val="tx1"/>
                </a:solidFill>
                <a:latin typeface="Times New Roman" pitchFamily="33" charset="0"/>
                <a:ea typeface="+mn-ea"/>
                <a:cs typeface="+mn-cs"/>
              </a:rPr>
              <a:t>) that is supplied during programming (write operations).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 typical DRAM pin configuration is shown in Figure 5.4b, for a 16-Mbit chip</a:t>
            </a:r>
          </a:p>
          <a:p>
            <a:r>
              <a:rPr kumimoji="1" lang="en-US" sz="1200" kern="1200" baseline="0" dirty="0">
                <a:solidFill>
                  <a:schemeClr val="tx1"/>
                </a:solidFill>
                <a:latin typeface="Times New Roman" pitchFamily="33" charset="0"/>
                <a:ea typeface="+mn-ea"/>
                <a:cs typeface="+mn-cs"/>
              </a:rPr>
              <a:t>organized as 4M * 4. There are several differences from a ROM chip. Because</a:t>
            </a:r>
          </a:p>
          <a:p>
            <a:r>
              <a:rPr kumimoji="1" lang="en-US" sz="1200" kern="1200" baseline="0" dirty="0">
                <a:solidFill>
                  <a:schemeClr val="tx1"/>
                </a:solidFill>
                <a:latin typeface="Times New Roman" pitchFamily="33" charset="0"/>
                <a:ea typeface="+mn-ea"/>
                <a:cs typeface="+mn-cs"/>
              </a:rPr>
              <a:t>a RAM can be updated, the data pins are input/output. The write enable (WE)</a:t>
            </a:r>
          </a:p>
          <a:p>
            <a:r>
              <a:rPr kumimoji="1" lang="en-US" sz="1200" kern="1200" baseline="0" dirty="0">
                <a:solidFill>
                  <a:schemeClr val="tx1"/>
                </a:solidFill>
                <a:latin typeface="Times New Roman" pitchFamily="33" charset="0"/>
                <a:ea typeface="+mn-ea"/>
                <a:cs typeface="+mn-cs"/>
              </a:rPr>
              <a:t>and output enable (OE) pins indicate whether this is a write or read operation.</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Because the DRAM is accessed by row and column, and the address is multiplexed,</a:t>
            </a:r>
          </a:p>
          <a:p>
            <a:r>
              <a:rPr kumimoji="1" lang="en-US" sz="1200" kern="1200" baseline="0" dirty="0">
                <a:solidFill>
                  <a:schemeClr val="tx1"/>
                </a:solidFill>
                <a:latin typeface="Times New Roman" pitchFamily="33" charset="0"/>
                <a:ea typeface="+mn-ea"/>
                <a:cs typeface="+mn-cs"/>
              </a:rPr>
              <a:t>only 11 address pins are needed to specify the 4M row/column combinations</a:t>
            </a:r>
          </a:p>
          <a:p>
            <a:r>
              <a:rPr kumimoji="1" lang="en-US" sz="1200" kern="1200" baseline="0" dirty="0">
                <a:solidFill>
                  <a:schemeClr val="tx1"/>
                </a:solidFill>
                <a:latin typeface="Times New Roman" pitchFamily="33" charset="0"/>
                <a:ea typeface="+mn-ea"/>
                <a:cs typeface="+mn-cs"/>
              </a:rPr>
              <a:t>(2</a:t>
            </a:r>
            <a:r>
              <a:rPr kumimoji="1" lang="en-US" sz="1200" kern="1200" baseline="30000" dirty="0">
                <a:solidFill>
                  <a:schemeClr val="tx1"/>
                </a:solidFill>
                <a:latin typeface="Times New Roman" pitchFamily="33" charset="0"/>
                <a:ea typeface="+mn-ea"/>
                <a:cs typeface="+mn-cs"/>
              </a:rPr>
              <a:t>11</a:t>
            </a:r>
            <a:r>
              <a:rPr kumimoji="1" lang="en-US" sz="1200" kern="1200" baseline="0" dirty="0">
                <a:solidFill>
                  <a:schemeClr val="tx1"/>
                </a:solidFill>
                <a:latin typeface="Times New Roman" pitchFamily="33" charset="0"/>
                <a:ea typeface="+mn-ea"/>
                <a:cs typeface="+mn-cs"/>
              </a:rPr>
              <a:t> * 2</a:t>
            </a:r>
            <a:r>
              <a:rPr kumimoji="1" lang="en-US" sz="1200" kern="1200" baseline="30000" dirty="0">
                <a:solidFill>
                  <a:schemeClr val="tx1"/>
                </a:solidFill>
                <a:latin typeface="Times New Roman" pitchFamily="33" charset="0"/>
                <a:ea typeface="+mn-ea"/>
                <a:cs typeface="+mn-cs"/>
              </a:rPr>
              <a:t>11</a:t>
            </a:r>
            <a:r>
              <a:rPr kumimoji="1" lang="en-US" sz="1200" kern="1200" baseline="0" dirty="0">
                <a:solidFill>
                  <a:schemeClr val="tx1"/>
                </a:solidFill>
                <a:latin typeface="Times New Roman" pitchFamily="33" charset="0"/>
                <a:ea typeface="+mn-ea"/>
                <a:cs typeface="+mn-cs"/>
              </a:rPr>
              <a:t> = 2</a:t>
            </a:r>
            <a:r>
              <a:rPr kumimoji="1" lang="en-US" sz="1200" kern="1200" baseline="30000" dirty="0">
                <a:solidFill>
                  <a:schemeClr val="tx1"/>
                </a:solidFill>
                <a:latin typeface="Times New Roman" pitchFamily="33" charset="0"/>
                <a:ea typeface="+mn-ea"/>
                <a:cs typeface="+mn-cs"/>
              </a:rPr>
              <a:t>22</a:t>
            </a:r>
            <a:r>
              <a:rPr kumimoji="1" lang="en-US" sz="1200" kern="1200" baseline="0" dirty="0">
                <a:solidFill>
                  <a:schemeClr val="tx1"/>
                </a:solidFill>
                <a:latin typeface="Times New Roman" pitchFamily="33" charset="0"/>
                <a:ea typeface="+mn-ea"/>
                <a:cs typeface="+mn-cs"/>
              </a:rPr>
              <a:t> = 4M). The functions of the row address select (RAS) and column</a:t>
            </a:r>
          </a:p>
          <a:p>
            <a:r>
              <a:rPr kumimoji="1" lang="en-US" sz="1200" kern="1200" baseline="0" dirty="0">
                <a:solidFill>
                  <a:schemeClr val="tx1"/>
                </a:solidFill>
                <a:latin typeface="Times New Roman" pitchFamily="33" charset="0"/>
                <a:ea typeface="+mn-ea"/>
                <a:cs typeface="+mn-cs"/>
              </a:rPr>
              <a:t>address select (CAS) pins were discussed previously. Finally, the no connect (NC)</a:t>
            </a:r>
          </a:p>
          <a:p>
            <a:r>
              <a:rPr kumimoji="1" lang="en-US" sz="1200" kern="1200" baseline="0" dirty="0">
                <a:solidFill>
                  <a:schemeClr val="tx1"/>
                </a:solidFill>
                <a:latin typeface="Times New Roman" pitchFamily="33" charset="0"/>
                <a:ea typeface="+mn-ea"/>
                <a:cs typeface="+mn-cs"/>
              </a:rPr>
              <a:t>pin is provided so that there are an even number of pins.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948958-CF18-6C41-9FD9-749F2334E737}" type="slidenum">
              <a:rPr lang="en-US"/>
              <a:pPr/>
              <a:t>14</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If a RAM chip contains only 1 bit per word, then clearly we will need at least a</a:t>
            </a:r>
          </a:p>
          <a:p>
            <a:r>
              <a:rPr kumimoji="1" lang="en-US" sz="1200" kern="1200" baseline="0" dirty="0">
                <a:solidFill>
                  <a:schemeClr val="tx1"/>
                </a:solidFill>
                <a:latin typeface="Times New Roman" pitchFamily="33" charset="0"/>
                <a:ea typeface="+mn-ea"/>
                <a:cs typeface="+mn-cs"/>
              </a:rPr>
              <a:t>number of chips equal to the number of bits per word. As an example, Figure 5.5</a:t>
            </a:r>
          </a:p>
          <a:p>
            <a:r>
              <a:rPr kumimoji="1" lang="en-US" sz="1200" kern="1200" baseline="0" dirty="0">
                <a:solidFill>
                  <a:schemeClr val="tx1"/>
                </a:solidFill>
                <a:latin typeface="Times New Roman" pitchFamily="33" charset="0"/>
                <a:ea typeface="+mn-ea"/>
                <a:cs typeface="+mn-cs"/>
              </a:rPr>
              <a:t>shows how a memory module consisting of 256K 8-bit words could be organized. For</a:t>
            </a:r>
          </a:p>
          <a:p>
            <a:r>
              <a:rPr kumimoji="1" lang="en-US" sz="1200" kern="1200" baseline="0" dirty="0">
                <a:solidFill>
                  <a:schemeClr val="tx1"/>
                </a:solidFill>
                <a:latin typeface="Times New Roman" pitchFamily="33" charset="0"/>
                <a:ea typeface="+mn-ea"/>
                <a:cs typeface="+mn-cs"/>
              </a:rPr>
              <a:t>256K words, an 18-bit address is needed and is supplied to the module from some</a:t>
            </a:r>
          </a:p>
          <a:p>
            <a:r>
              <a:rPr kumimoji="1" lang="en-US" sz="1200" kern="1200" baseline="0" dirty="0">
                <a:solidFill>
                  <a:schemeClr val="tx1"/>
                </a:solidFill>
                <a:latin typeface="Times New Roman" pitchFamily="33" charset="0"/>
                <a:ea typeface="+mn-ea"/>
                <a:cs typeface="+mn-cs"/>
              </a:rPr>
              <a:t>external source (e.g., the address lines of a bus to which the module is attached).</a:t>
            </a:r>
          </a:p>
          <a:p>
            <a:r>
              <a:rPr kumimoji="1" lang="en-US" sz="1200" kern="1200" baseline="0" dirty="0">
                <a:solidFill>
                  <a:schemeClr val="tx1"/>
                </a:solidFill>
                <a:latin typeface="Times New Roman" pitchFamily="33" charset="0"/>
                <a:ea typeface="+mn-ea"/>
                <a:cs typeface="+mn-cs"/>
              </a:rPr>
              <a:t>The address is presented to 8 256K * 1-bit chips, each of which provides the input/</a:t>
            </a:r>
          </a:p>
          <a:p>
            <a:r>
              <a:rPr kumimoji="1" lang="en-US" sz="1200" kern="1200" baseline="0" dirty="0">
                <a:solidFill>
                  <a:schemeClr val="tx1"/>
                </a:solidFill>
                <a:latin typeface="Times New Roman" pitchFamily="33" charset="0"/>
                <a:ea typeface="+mn-ea"/>
                <a:cs typeface="+mn-cs"/>
              </a:rPr>
              <a:t>output of 1 bit.</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4945A6-7A93-AA49-8007-21E7FD31E87A}" type="slidenum">
              <a:rPr lang="en-US"/>
              <a:pPr/>
              <a:t>15</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This organization works as long as the size of memory equals the number of</a:t>
            </a:r>
          </a:p>
          <a:p>
            <a:r>
              <a:rPr kumimoji="1" lang="en-US" sz="1200" kern="1200" baseline="0" dirty="0">
                <a:solidFill>
                  <a:schemeClr val="tx1"/>
                </a:solidFill>
                <a:latin typeface="Times New Roman" pitchFamily="33" charset="0"/>
                <a:ea typeface="+mn-ea"/>
                <a:cs typeface="+mn-cs"/>
              </a:rPr>
              <a:t>bits per chip. In the case in which larger memory is required, an array of chips is</a:t>
            </a:r>
          </a:p>
          <a:p>
            <a:r>
              <a:rPr kumimoji="1" lang="en-US" sz="1200" kern="1200" baseline="0" dirty="0">
                <a:solidFill>
                  <a:schemeClr val="tx1"/>
                </a:solidFill>
                <a:latin typeface="Times New Roman" pitchFamily="33" charset="0"/>
                <a:ea typeface="+mn-ea"/>
                <a:cs typeface="+mn-cs"/>
              </a:rPr>
              <a:t>needed. Figure 5.6 shows the possible organization of a memory consisting of 1M</a:t>
            </a:r>
          </a:p>
          <a:p>
            <a:r>
              <a:rPr kumimoji="1" lang="en-US" sz="1200" kern="1200" baseline="0" dirty="0">
                <a:solidFill>
                  <a:schemeClr val="tx1"/>
                </a:solidFill>
                <a:latin typeface="Times New Roman" pitchFamily="33" charset="0"/>
                <a:ea typeface="+mn-ea"/>
                <a:cs typeface="+mn-cs"/>
              </a:rPr>
              <a:t>word by 8 bits per word. In this case, we have four columns of chips, each column</a:t>
            </a:r>
          </a:p>
          <a:p>
            <a:r>
              <a:rPr kumimoji="1" lang="en-US" sz="1200" kern="1200" baseline="0" dirty="0">
                <a:solidFill>
                  <a:schemeClr val="tx1"/>
                </a:solidFill>
                <a:latin typeface="Times New Roman" pitchFamily="33" charset="0"/>
                <a:ea typeface="+mn-ea"/>
                <a:cs typeface="+mn-cs"/>
              </a:rPr>
              <a:t>containing 256K words arranged as in Figure 5.5. For 1M word, 20 address lines are</a:t>
            </a:r>
          </a:p>
          <a:p>
            <a:r>
              <a:rPr kumimoji="1" lang="en-US" sz="1200" kern="1200" baseline="0" dirty="0">
                <a:solidFill>
                  <a:schemeClr val="tx1"/>
                </a:solidFill>
                <a:latin typeface="Times New Roman" pitchFamily="33" charset="0"/>
                <a:ea typeface="+mn-ea"/>
                <a:cs typeface="+mn-cs"/>
              </a:rPr>
              <a:t>needed. The 18 least significant bits are routed to all 32 modules. The high-order</a:t>
            </a:r>
          </a:p>
          <a:p>
            <a:r>
              <a:rPr kumimoji="1" lang="en-US" sz="1200" kern="1200" baseline="0" dirty="0">
                <a:solidFill>
                  <a:schemeClr val="tx1"/>
                </a:solidFill>
                <a:latin typeface="Times New Roman" pitchFamily="33" charset="0"/>
                <a:ea typeface="+mn-ea"/>
                <a:cs typeface="+mn-cs"/>
              </a:rPr>
              <a:t>2 bits are input to a group select logic module that sends a chip enable signal to one</a:t>
            </a:r>
          </a:p>
          <a:p>
            <a:r>
              <a:rPr kumimoji="1" lang="en-US" sz="1200" kern="1200" baseline="0" dirty="0">
                <a:solidFill>
                  <a:schemeClr val="tx1"/>
                </a:solidFill>
                <a:latin typeface="Times New Roman" pitchFamily="33" charset="0"/>
                <a:ea typeface="+mn-ea"/>
                <a:cs typeface="+mn-cs"/>
              </a:rPr>
              <a:t>of the four columns of modules.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Main memory is composed of a collection of DRAM memory chips. A number of</a:t>
            </a:r>
          </a:p>
          <a:p>
            <a:r>
              <a:rPr kumimoji="1" lang="en-US" sz="1200" kern="1200" baseline="0" dirty="0">
                <a:solidFill>
                  <a:schemeClr val="tx1"/>
                </a:solidFill>
                <a:latin typeface="Times New Roman" pitchFamily="33" charset="0"/>
                <a:ea typeface="+mn-ea"/>
                <a:cs typeface="+mn-cs"/>
              </a:rPr>
              <a:t>chips can be grouped together to form a </a:t>
            </a:r>
            <a:r>
              <a:rPr kumimoji="1" lang="en-US" sz="1200" i="1" kern="1200" baseline="0" dirty="0">
                <a:solidFill>
                  <a:schemeClr val="tx1"/>
                </a:solidFill>
                <a:latin typeface="Times New Roman" pitchFamily="33" charset="0"/>
                <a:ea typeface="+mn-ea"/>
                <a:cs typeface="+mn-cs"/>
              </a:rPr>
              <a:t>memory bank. </a:t>
            </a:r>
            <a:r>
              <a:rPr kumimoji="1" lang="en-US" sz="1200" i="0" kern="1200" baseline="0" dirty="0">
                <a:solidFill>
                  <a:schemeClr val="tx1"/>
                </a:solidFill>
                <a:latin typeface="Times New Roman" pitchFamily="33" charset="0"/>
                <a:ea typeface="+mn-ea"/>
                <a:cs typeface="+mn-cs"/>
              </a:rPr>
              <a:t>It is possible to organize</a:t>
            </a:r>
          </a:p>
          <a:p>
            <a:r>
              <a:rPr kumimoji="1" lang="en-US" sz="1200" kern="1200" baseline="0" dirty="0">
                <a:solidFill>
                  <a:schemeClr val="tx1"/>
                </a:solidFill>
                <a:latin typeface="Times New Roman" pitchFamily="33" charset="0"/>
                <a:ea typeface="+mn-ea"/>
                <a:cs typeface="+mn-cs"/>
              </a:rPr>
              <a:t>the memory banks in a way known as </a:t>
            </a:r>
            <a:r>
              <a:rPr kumimoji="1" lang="en-US" sz="1200" i="1" kern="1200" baseline="0" dirty="0">
                <a:solidFill>
                  <a:schemeClr val="tx1"/>
                </a:solidFill>
                <a:latin typeface="Times New Roman" pitchFamily="33" charset="0"/>
                <a:ea typeface="+mn-ea"/>
                <a:cs typeface="+mn-cs"/>
              </a:rPr>
              <a:t>interleaved memory</a:t>
            </a:r>
            <a:r>
              <a:rPr kumimoji="1" lang="en-US" sz="1200" kern="1200" baseline="0" dirty="0">
                <a:solidFill>
                  <a:schemeClr val="tx1"/>
                </a:solidFill>
                <a:latin typeface="Times New Roman" pitchFamily="33" charset="0"/>
                <a:ea typeface="+mn-ea"/>
                <a:cs typeface="+mn-cs"/>
              </a:rPr>
              <a:t>. Each bank is independently</a:t>
            </a:r>
          </a:p>
          <a:p>
            <a:r>
              <a:rPr kumimoji="1" lang="en-US" sz="1200" kern="1200" baseline="0" dirty="0">
                <a:solidFill>
                  <a:schemeClr val="tx1"/>
                </a:solidFill>
                <a:latin typeface="Times New Roman" pitchFamily="33" charset="0"/>
                <a:ea typeface="+mn-ea"/>
                <a:cs typeface="+mn-cs"/>
              </a:rPr>
              <a:t>able to service a memory read or write request, so that a system with</a:t>
            </a:r>
          </a:p>
          <a:p>
            <a:r>
              <a:rPr kumimoji="1" lang="en-US" sz="1200" i="1" kern="1200" baseline="0" dirty="0">
                <a:solidFill>
                  <a:schemeClr val="tx1"/>
                </a:solidFill>
                <a:latin typeface="Times New Roman" pitchFamily="33" charset="0"/>
                <a:ea typeface="+mn-ea"/>
                <a:cs typeface="+mn-cs"/>
              </a:rPr>
              <a:t>K </a:t>
            </a:r>
            <a:r>
              <a:rPr kumimoji="1" lang="en-US" sz="1200" i="0" kern="1200" baseline="0" dirty="0">
                <a:solidFill>
                  <a:schemeClr val="tx1"/>
                </a:solidFill>
                <a:latin typeface="Times New Roman" pitchFamily="33" charset="0"/>
                <a:ea typeface="+mn-ea"/>
                <a:cs typeface="+mn-cs"/>
              </a:rPr>
              <a:t>banks can service</a:t>
            </a:r>
            <a:r>
              <a:rPr kumimoji="1" lang="en-US" sz="1200" i="1" kern="1200" baseline="0" dirty="0">
                <a:solidFill>
                  <a:schemeClr val="tx1"/>
                </a:solidFill>
                <a:latin typeface="Times New Roman" pitchFamily="33" charset="0"/>
                <a:ea typeface="+mn-ea"/>
                <a:cs typeface="+mn-cs"/>
              </a:rPr>
              <a:t> K </a:t>
            </a:r>
            <a:r>
              <a:rPr kumimoji="1" lang="en-US" sz="1200" i="0" kern="1200" baseline="0" dirty="0">
                <a:solidFill>
                  <a:schemeClr val="tx1"/>
                </a:solidFill>
                <a:latin typeface="Times New Roman" pitchFamily="33" charset="0"/>
                <a:ea typeface="+mn-ea"/>
                <a:cs typeface="+mn-cs"/>
              </a:rPr>
              <a:t>requests simultaneously, increasing memory read or write</a:t>
            </a:r>
          </a:p>
          <a:p>
            <a:r>
              <a:rPr kumimoji="1" lang="en-US" sz="1200" kern="1200" baseline="0" dirty="0">
                <a:solidFill>
                  <a:schemeClr val="tx1"/>
                </a:solidFill>
                <a:latin typeface="Times New Roman" pitchFamily="33" charset="0"/>
                <a:ea typeface="+mn-ea"/>
                <a:cs typeface="+mn-cs"/>
              </a:rPr>
              <a:t>rates by a factor of </a:t>
            </a:r>
            <a:r>
              <a:rPr kumimoji="1" lang="en-US" sz="1200" i="1" kern="1200" baseline="0" dirty="0">
                <a:solidFill>
                  <a:schemeClr val="tx1"/>
                </a:solidFill>
                <a:latin typeface="Times New Roman" pitchFamily="33" charset="0"/>
                <a:ea typeface="+mn-ea"/>
                <a:cs typeface="+mn-cs"/>
              </a:rPr>
              <a:t>K. </a:t>
            </a:r>
            <a:r>
              <a:rPr kumimoji="1" lang="en-US" sz="1200" i="0" kern="1200" baseline="0" dirty="0">
                <a:solidFill>
                  <a:schemeClr val="tx1"/>
                </a:solidFill>
                <a:latin typeface="Times New Roman" pitchFamily="33" charset="0"/>
                <a:ea typeface="+mn-ea"/>
                <a:cs typeface="+mn-cs"/>
              </a:rPr>
              <a:t>If consecutive words of memory are stored in different</a:t>
            </a:r>
          </a:p>
          <a:p>
            <a:r>
              <a:rPr kumimoji="1" lang="en-US" sz="1200" kern="1200" baseline="0" dirty="0">
                <a:solidFill>
                  <a:schemeClr val="tx1"/>
                </a:solidFill>
                <a:latin typeface="Times New Roman" pitchFamily="33" charset="0"/>
                <a:ea typeface="+mn-ea"/>
                <a:cs typeface="+mn-cs"/>
              </a:rPr>
              <a:t>banks, then the transfer of a block of memory is speeded up. Appendix G explores</a:t>
            </a:r>
          </a:p>
          <a:p>
            <a:r>
              <a:rPr kumimoji="1" lang="en-US" sz="1200" kern="1200" baseline="0" dirty="0">
                <a:solidFill>
                  <a:schemeClr val="tx1"/>
                </a:solidFill>
                <a:latin typeface="Times New Roman" pitchFamily="33" charset="0"/>
                <a:ea typeface="+mn-ea"/>
                <a:cs typeface="+mn-cs"/>
              </a:rPr>
              <a:t>the topic of interleaved memory.</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16</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68F92-8AEC-D440-9E10-926B51F83CF2}" type="slidenum">
              <a:rPr lang="en-US"/>
              <a:pPr/>
              <a:t>17</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A semiconductor memory system is subject to errors. These can be categorized as</a:t>
            </a:r>
          </a:p>
          <a:p>
            <a:r>
              <a:rPr kumimoji="1" lang="en-US" sz="1200" kern="1200" baseline="0" dirty="0">
                <a:solidFill>
                  <a:schemeClr val="tx1"/>
                </a:solidFill>
                <a:latin typeface="Times New Roman" pitchFamily="33" charset="0"/>
                <a:ea typeface="+mn-ea"/>
                <a:cs typeface="+mn-cs"/>
              </a:rPr>
              <a:t>hard failures and soft errors. A </a:t>
            </a:r>
            <a:r>
              <a:rPr kumimoji="1" lang="en-US" sz="1200" b="1" kern="1200" baseline="0" dirty="0">
                <a:solidFill>
                  <a:schemeClr val="tx1"/>
                </a:solidFill>
                <a:latin typeface="Times New Roman" pitchFamily="33" charset="0"/>
                <a:ea typeface="+mn-ea"/>
                <a:cs typeface="+mn-cs"/>
              </a:rPr>
              <a:t>hard failure </a:t>
            </a:r>
            <a:r>
              <a:rPr kumimoji="1" lang="en-US" sz="1200" b="0" kern="1200" baseline="0" dirty="0">
                <a:solidFill>
                  <a:schemeClr val="tx1"/>
                </a:solidFill>
                <a:latin typeface="Times New Roman" pitchFamily="33" charset="0"/>
                <a:ea typeface="+mn-ea"/>
                <a:cs typeface="+mn-cs"/>
              </a:rPr>
              <a:t>is a permanent physical defect so that</a:t>
            </a:r>
          </a:p>
          <a:p>
            <a:r>
              <a:rPr kumimoji="1" lang="en-US" sz="1200" kern="1200" baseline="0" dirty="0">
                <a:solidFill>
                  <a:schemeClr val="tx1"/>
                </a:solidFill>
                <a:latin typeface="Times New Roman" pitchFamily="33" charset="0"/>
                <a:ea typeface="+mn-ea"/>
                <a:cs typeface="+mn-cs"/>
              </a:rPr>
              <a:t>the memory cell or cells affected cannot reliably store data but become stuck at</a:t>
            </a:r>
          </a:p>
          <a:p>
            <a:r>
              <a:rPr kumimoji="1" lang="en-US" sz="1200" kern="1200" baseline="0" dirty="0">
                <a:solidFill>
                  <a:schemeClr val="tx1"/>
                </a:solidFill>
                <a:latin typeface="Times New Roman" pitchFamily="33" charset="0"/>
                <a:ea typeface="+mn-ea"/>
                <a:cs typeface="+mn-cs"/>
              </a:rPr>
              <a:t>0 or 1 or switch erratically between 0 and 1. Hard errors can be caused by harsh</a:t>
            </a:r>
          </a:p>
          <a:p>
            <a:r>
              <a:rPr kumimoji="1" lang="en-US" sz="1200" kern="1200" baseline="0" dirty="0">
                <a:solidFill>
                  <a:schemeClr val="tx1"/>
                </a:solidFill>
                <a:latin typeface="Times New Roman" pitchFamily="33" charset="0"/>
                <a:ea typeface="+mn-ea"/>
                <a:cs typeface="+mn-cs"/>
              </a:rPr>
              <a:t>environmental abuse, manufacturing defects, and wear. A </a:t>
            </a:r>
            <a:r>
              <a:rPr kumimoji="1" lang="en-US" sz="1200" b="1" kern="1200" baseline="0" dirty="0">
                <a:solidFill>
                  <a:schemeClr val="tx1"/>
                </a:solidFill>
                <a:latin typeface="Times New Roman" pitchFamily="33" charset="0"/>
                <a:ea typeface="+mn-ea"/>
                <a:cs typeface="+mn-cs"/>
              </a:rPr>
              <a:t>soft error </a:t>
            </a:r>
            <a:r>
              <a:rPr kumimoji="1" lang="en-US" sz="1200" b="0" kern="1200" baseline="0" dirty="0">
                <a:solidFill>
                  <a:schemeClr val="tx1"/>
                </a:solidFill>
                <a:latin typeface="Times New Roman" pitchFamily="33" charset="0"/>
                <a:ea typeface="+mn-ea"/>
                <a:cs typeface="+mn-cs"/>
              </a:rPr>
              <a:t>is a random,</a:t>
            </a:r>
          </a:p>
          <a:p>
            <a:r>
              <a:rPr kumimoji="1" lang="en-US" sz="1200" kern="1200" baseline="0" dirty="0">
                <a:solidFill>
                  <a:schemeClr val="tx1"/>
                </a:solidFill>
                <a:latin typeface="Times New Roman" pitchFamily="33" charset="0"/>
                <a:ea typeface="+mn-ea"/>
                <a:cs typeface="+mn-cs"/>
              </a:rPr>
              <a:t>nondestructive event that alters the contents of one or more memory cells without</a:t>
            </a:r>
          </a:p>
          <a:p>
            <a:r>
              <a:rPr kumimoji="1" lang="en-US" sz="1200" kern="1200" baseline="0" dirty="0">
                <a:solidFill>
                  <a:schemeClr val="tx1"/>
                </a:solidFill>
                <a:latin typeface="Times New Roman" pitchFamily="33" charset="0"/>
                <a:ea typeface="+mn-ea"/>
                <a:cs typeface="+mn-cs"/>
              </a:rPr>
              <a:t>damaging the memory. Soft errors can be caused by power supply problems</a:t>
            </a:r>
          </a:p>
          <a:p>
            <a:r>
              <a:rPr kumimoji="1" lang="en-US" sz="1200" kern="1200" baseline="0" dirty="0">
                <a:solidFill>
                  <a:schemeClr val="tx1"/>
                </a:solidFill>
                <a:latin typeface="Times New Roman" pitchFamily="33" charset="0"/>
                <a:ea typeface="+mn-ea"/>
                <a:cs typeface="+mn-cs"/>
              </a:rPr>
              <a:t>or alpha particles. These particles result from radioactive decay and are distressingly</a:t>
            </a:r>
          </a:p>
          <a:p>
            <a:r>
              <a:rPr kumimoji="1" lang="en-US" sz="1200" kern="1200" baseline="0" dirty="0">
                <a:solidFill>
                  <a:schemeClr val="tx1"/>
                </a:solidFill>
                <a:latin typeface="Times New Roman" pitchFamily="33" charset="0"/>
                <a:ea typeface="+mn-ea"/>
                <a:cs typeface="+mn-cs"/>
              </a:rPr>
              <a:t>common because radioactive nuclei are found in small quantities in nearly all</a:t>
            </a:r>
          </a:p>
          <a:p>
            <a:r>
              <a:rPr kumimoji="1" lang="en-US" sz="1200" kern="1200" baseline="0" dirty="0">
                <a:solidFill>
                  <a:schemeClr val="tx1"/>
                </a:solidFill>
                <a:latin typeface="Times New Roman" pitchFamily="33" charset="0"/>
                <a:ea typeface="+mn-ea"/>
                <a:cs typeface="+mn-cs"/>
              </a:rPr>
              <a:t>materials. Both hard and soft errors are clearly undesirable, and most modern main</a:t>
            </a:r>
          </a:p>
          <a:p>
            <a:r>
              <a:rPr kumimoji="1" lang="en-US" sz="1200" kern="1200" baseline="0" dirty="0">
                <a:solidFill>
                  <a:schemeClr val="tx1"/>
                </a:solidFill>
                <a:latin typeface="Times New Roman" pitchFamily="33" charset="0"/>
                <a:ea typeface="+mn-ea"/>
                <a:cs typeface="+mn-cs"/>
              </a:rPr>
              <a:t>memory systems include logic for both detecting and correcting errors.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5CD0F-AC83-3144-A171-B3A02E924D72}" type="slidenum">
              <a:rPr lang="en-US"/>
              <a:pPr/>
              <a:t>18</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Figure 5.7 illustrates in general terms how the process is carried out. When</a:t>
            </a:r>
          </a:p>
          <a:p>
            <a:r>
              <a:rPr kumimoji="1" lang="en-US" sz="1200" kern="1200" baseline="0" dirty="0">
                <a:solidFill>
                  <a:schemeClr val="tx1"/>
                </a:solidFill>
                <a:latin typeface="Times New Roman" pitchFamily="33" charset="0"/>
                <a:ea typeface="+mn-ea"/>
                <a:cs typeface="+mn-cs"/>
              </a:rPr>
              <a:t>data are to be written into memory, a calculation, depicted as a function </a:t>
            </a:r>
            <a:r>
              <a:rPr kumimoji="1" lang="en-US" sz="1200" i="1" kern="1200" baseline="0" dirty="0">
                <a:solidFill>
                  <a:schemeClr val="tx1"/>
                </a:solidFill>
                <a:latin typeface="Times New Roman" pitchFamily="33" charset="0"/>
                <a:ea typeface="+mn-ea"/>
                <a:cs typeface="+mn-cs"/>
              </a:rPr>
              <a:t>f, </a:t>
            </a:r>
            <a:r>
              <a:rPr kumimoji="1" lang="en-US" sz="1200" i="0" kern="1200" baseline="0" dirty="0">
                <a:solidFill>
                  <a:schemeClr val="tx1"/>
                </a:solidFill>
                <a:latin typeface="Times New Roman" pitchFamily="33" charset="0"/>
                <a:ea typeface="+mn-ea"/>
                <a:cs typeface="+mn-cs"/>
              </a:rPr>
              <a:t>is performed</a:t>
            </a:r>
          </a:p>
          <a:p>
            <a:r>
              <a:rPr kumimoji="1" lang="en-US" sz="1200" kern="1200" baseline="0" dirty="0">
                <a:solidFill>
                  <a:schemeClr val="tx1"/>
                </a:solidFill>
                <a:latin typeface="Times New Roman" pitchFamily="33" charset="0"/>
                <a:ea typeface="+mn-ea"/>
                <a:cs typeface="+mn-cs"/>
              </a:rPr>
              <a:t>on the data to produce a code. Both the code and the data are stored. Thus,</a:t>
            </a:r>
          </a:p>
          <a:p>
            <a:r>
              <a:rPr kumimoji="1" lang="en-US" sz="1200" kern="1200" baseline="0" dirty="0">
                <a:solidFill>
                  <a:schemeClr val="tx1"/>
                </a:solidFill>
                <a:latin typeface="Times New Roman" pitchFamily="33" charset="0"/>
                <a:ea typeface="+mn-ea"/>
                <a:cs typeface="+mn-cs"/>
              </a:rPr>
              <a:t>if an </a:t>
            </a:r>
            <a:r>
              <a:rPr kumimoji="1" lang="en-US" sz="1200" i="1" kern="1200" baseline="0" dirty="0">
                <a:solidFill>
                  <a:schemeClr val="tx1"/>
                </a:solidFill>
                <a:latin typeface="Times New Roman" pitchFamily="33" charset="0"/>
                <a:ea typeface="+mn-ea"/>
                <a:cs typeface="+mn-cs"/>
              </a:rPr>
              <a:t>M-</a:t>
            </a:r>
            <a:r>
              <a:rPr kumimoji="1" lang="en-US" sz="1200" i="0" kern="1200" baseline="0" dirty="0">
                <a:solidFill>
                  <a:schemeClr val="tx1"/>
                </a:solidFill>
                <a:latin typeface="Times New Roman" pitchFamily="33" charset="0"/>
                <a:ea typeface="+mn-ea"/>
                <a:cs typeface="+mn-cs"/>
              </a:rPr>
              <a:t>bit word of data is to be stored and the code is of length </a:t>
            </a:r>
            <a:r>
              <a:rPr kumimoji="1" lang="en-US" sz="1200" i="1" kern="1200" baseline="0" dirty="0">
                <a:solidFill>
                  <a:schemeClr val="tx1"/>
                </a:solidFill>
                <a:latin typeface="Times New Roman" pitchFamily="33" charset="0"/>
                <a:ea typeface="+mn-ea"/>
                <a:cs typeface="+mn-cs"/>
              </a:rPr>
              <a:t>K </a:t>
            </a:r>
            <a:r>
              <a:rPr kumimoji="1" lang="en-US" sz="1200" i="0" kern="1200" baseline="0" dirty="0">
                <a:solidFill>
                  <a:schemeClr val="tx1"/>
                </a:solidFill>
                <a:latin typeface="Times New Roman" pitchFamily="33" charset="0"/>
                <a:ea typeface="+mn-ea"/>
                <a:cs typeface="+mn-cs"/>
              </a:rPr>
              <a:t>bits, then the</a:t>
            </a:r>
          </a:p>
          <a:p>
            <a:r>
              <a:rPr kumimoji="1" lang="en-US" sz="1200" kern="1200" baseline="0" dirty="0">
                <a:solidFill>
                  <a:schemeClr val="tx1"/>
                </a:solidFill>
                <a:latin typeface="Times New Roman" pitchFamily="33" charset="0"/>
                <a:ea typeface="+mn-ea"/>
                <a:cs typeface="+mn-cs"/>
              </a:rPr>
              <a:t>actual size of the stored word is </a:t>
            </a:r>
            <a:r>
              <a:rPr kumimoji="1" lang="en-US" sz="1200" i="1" kern="1200" baseline="0" dirty="0">
                <a:solidFill>
                  <a:schemeClr val="tx1"/>
                </a:solidFill>
                <a:latin typeface="Times New Roman" pitchFamily="33" charset="0"/>
                <a:ea typeface="+mn-ea"/>
                <a:cs typeface="+mn-cs"/>
              </a:rPr>
              <a:t>M + K bits.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When the previously stored word is read out, the code is used to detect and possibly</a:t>
            </a:r>
          </a:p>
          <a:p>
            <a:r>
              <a:rPr kumimoji="1" lang="en-US" sz="1200" kern="1200" baseline="0" dirty="0">
                <a:solidFill>
                  <a:schemeClr val="tx1"/>
                </a:solidFill>
                <a:latin typeface="Times New Roman" pitchFamily="33" charset="0"/>
                <a:ea typeface="+mn-ea"/>
                <a:cs typeface="+mn-cs"/>
              </a:rPr>
              <a:t>correct errors. A new set of </a:t>
            </a:r>
            <a:r>
              <a:rPr kumimoji="1" lang="en-US" sz="1200" i="1" kern="1200" baseline="0" dirty="0">
                <a:solidFill>
                  <a:schemeClr val="tx1"/>
                </a:solidFill>
                <a:latin typeface="Times New Roman" pitchFamily="33" charset="0"/>
                <a:ea typeface="+mn-ea"/>
                <a:cs typeface="+mn-cs"/>
              </a:rPr>
              <a:t>K </a:t>
            </a:r>
            <a:r>
              <a:rPr kumimoji="1" lang="en-US" sz="1200" i="0" kern="1200" baseline="0" dirty="0">
                <a:solidFill>
                  <a:schemeClr val="tx1"/>
                </a:solidFill>
                <a:latin typeface="Times New Roman" pitchFamily="33" charset="0"/>
                <a:ea typeface="+mn-ea"/>
                <a:cs typeface="+mn-cs"/>
              </a:rPr>
              <a:t>code bits is generated from the M data bits and</a:t>
            </a:r>
          </a:p>
          <a:p>
            <a:r>
              <a:rPr kumimoji="1" lang="en-US" sz="1200" kern="1200" baseline="0" dirty="0">
                <a:solidFill>
                  <a:schemeClr val="tx1"/>
                </a:solidFill>
                <a:latin typeface="Times New Roman" pitchFamily="33" charset="0"/>
                <a:ea typeface="+mn-ea"/>
                <a:cs typeface="+mn-cs"/>
              </a:rPr>
              <a:t>compared with the fetched code bits. The comparison yields one of three results: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No errors are detected. The fetched data bits are sent out.</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An error is detected, and it is possible to correct the error. The data bits plus</a:t>
            </a:r>
          </a:p>
          <a:p>
            <a:r>
              <a:rPr kumimoji="1" lang="en-US" sz="1200" b="1" kern="1200" baseline="0" dirty="0">
                <a:solidFill>
                  <a:schemeClr val="tx1"/>
                </a:solidFill>
                <a:latin typeface="Times New Roman" pitchFamily="33" charset="0"/>
                <a:ea typeface="+mn-ea"/>
                <a:cs typeface="+mn-cs"/>
              </a:rPr>
              <a:t>error correction </a:t>
            </a:r>
            <a:r>
              <a:rPr kumimoji="1" lang="en-US" sz="1200" b="0" kern="1200" baseline="0" dirty="0">
                <a:solidFill>
                  <a:schemeClr val="tx1"/>
                </a:solidFill>
                <a:latin typeface="Times New Roman" pitchFamily="33" charset="0"/>
                <a:ea typeface="+mn-ea"/>
                <a:cs typeface="+mn-cs"/>
              </a:rPr>
              <a:t>bits are fed into a corrector, which produces a corrected set of</a:t>
            </a:r>
          </a:p>
          <a:p>
            <a:r>
              <a:rPr kumimoji="1" lang="en-US" sz="1200" i="1" kern="1200" baseline="0" dirty="0">
                <a:solidFill>
                  <a:schemeClr val="tx1"/>
                </a:solidFill>
                <a:latin typeface="Times New Roman" pitchFamily="33" charset="0"/>
                <a:ea typeface="+mn-ea"/>
                <a:cs typeface="+mn-cs"/>
              </a:rPr>
              <a:t>M </a:t>
            </a:r>
            <a:r>
              <a:rPr kumimoji="1" lang="en-US" sz="1200" i="0" kern="1200" baseline="0" dirty="0">
                <a:solidFill>
                  <a:schemeClr val="tx1"/>
                </a:solidFill>
                <a:latin typeface="Times New Roman" pitchFamily="33" charset="0"/>
                <a:ea typeface="+mn-ea"/>
                <a:cs typeface="+mn-cs"/>
              </a:rPr>
              <a:t>bits to be sent out</a:t>
            </a:r>
            <a:r>
              <a:rPr kumimoji="1" lang="en-US" sz="1200" i="1" kern="1200" baseline="0" dirty="0">
                <a:solidFill>
                  <a:schemeClr val="tx1"/>
                </a:solidFill>
                <a:latin typeface="Times New Roman" pitchFamily="33" charset="0"/>
                <a:ea typeface="+mn-ea"/>
                <a:cs typeface="+mn-cs"/>
              </a:rPr>
              <a:t>.</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An error is detected, but it is not possible to correct it. This condition is reported.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Codes that operate in this fashion are referred to as </a:t>
            </a:r>
            <a:r>
              <a:rPr kumimoji="1" lang="en-US" sz="1200" b="1" kern="1200" baseline="0" dirty="0">
                <a:solidFill>
                  <a:schemeClr val="tx1"/>
                </a:solidFill>
                <a:latin typeface="Times New Roman" pitchFamily="33" charset="0"/>
                <a:ea typeface="+mn-ea"/>
                <a:cs typeface="+mn-cs"/>
              </a:rPr>
              <a:t>error-correcting codes. </a:t>
            </a:r>
            <a:r>
              <a:rPr kumimoji="1" lang="en-US" sz="1200" b="0" kern="1200" baseline="0" dirty="0">
                <a:solidFill>
                  <a:schemeClr val="tx1"/>
                </a:solidFill>
                <a:latin typeface="Times New Roman" pitchFamily="33" charset="0"/>
                <a:ea typeface="+mn-ea"/>
                <a:cs typeface="+mn-cs"/>
              </a:rPr>
              <a:t>A</a:t>
            </a:r>
          </a:p>
          <a:p>
            <a:r>
              <a:rPr kumimoji="1" lang="en-US" sz="1200" kern="1200" baseline="0" dirty="0">
                <a:solidFill>
                  <a:schemeClr val="tx1"/>
                </a:solidFill>
                <a:latin typeface="Times New Roman" pitchFamily="33" charset="0"/>
                <a:ea typeface="+mn-ea"/>
                <a:cs typeface="+mn-cs"/>
              </a:rPr>
              <a:t>code is characterized by the number of bit errors in a word that it can correct and detect.</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The simplest of the error-correcting codes is the </a:t>
            </a:r>
            <a:r>
              <a:rPr kumimoji="1" lang="en-US" sz="1200" b="1" kern="1200" baseline="0" dirty="0">
                <a:solidFill>
                  <a:schemeClr val="tx1"/>
                </a:solidFill>
                <a:latin typeface="Times New Roman" pitchFamily="33" charset="0"/>
                <a:ea typeface="+mn-ea"/>
                <a:cs typeface="+mn-cs"/>
              </a:rPr>
              <a:t>Hamming code </a:t>
            </a:r>
            <a:r>
              <a:rPr kumimoji="1" lang="en-US" sz="1200" b="0" kern="1200" baseline="0" dirty="0">
                <a:solidFill>
                  <a:schemeClr val="tx1"/>
                </a:solidFill>
                <a:latin typeface="Times New Roman" pitchFamily="33" charset="0"/>
                <a:ea typeface="+mn-ea"/>
                <a:cs typeface="+mn-cs"/>
              </a:rPr>
              <a:t>devised by</a:t>
            </a:r>
          </a:p>
          <a:p>
            <a:r>
              <a:rPr kumimoji="1" lang="en-US" sz="1200" kern="1200" baseline="0" dirty="0">
                <a:solidFill>
                  <a:schemeClr val="tx1"/>
                </a:solidFill>
                <a:latin typeface="Times New Roman" pitchFamily="33" charset="0"/>
                <a:ea typeface="+mn-ea"/>
                <a:cs typeface="+mn-cs"/>
              </a:rPr>
              <a:t>Richard Hamming at Bell Laboratories. Figure 5.8 uses Venn diagrams to illustrate</a:t>
            </a:r>
          </a:p>
          <a:p>
            <a:r>
              <a:rPr kumimoji="1" lang="en-US" sz="1200" kern="1200" baseline="0" dirty="0">
                <a:solidFill>
                  <a:schemeClr val="tx1"/>
                </a:solidFill>
                <a:latin typeface="Times New Roman" pitchFamily="33" charset="0"/>
                <a:ea typeface="+mn-ea"/>
                <a:cs typeface="+mn-cs"/>
              </a:rPr>
              <a:t>the use of this code on 4-bit words (</a:t>
            </a:r>
            <a:r>
              <a:rPr kumimoji="1" lang="en-US" sz="1200" i="1" kern="1200" baseline="0" dirty="0">
                <a:solidFill>
                  <a:schemeClr val="tx1"/>
                </a:solidFill>
                <a:latin typeface="Times New Roman" pitchFamily="33" charset="0"/>
                <a:ea typeface="+mn-ea"/>
                <a:cs typeface="+mn-cs"/>
              </a:rPr>
              <a:t>M = 4). </a:t>
            </a:r>
            <a:r>
              <a:rPr kumimoji="1" lang="en-US" sz="1200" i="0" kern="1200" baseline="0" dirty="0">
                <a:solidFill>
                  <a:schemeClr val="tx1"/>
                </a:solidFill>
                <a:latin typeface="Times New Roman" pitchFamily="33" charset="0"/>
                <a:ea typeface="+mn-ea"/>
                <a:cs typeface="+mn-cs"/>
              </a:rPr>
              <a:t>With three intersecting circles,</a:t>
            </a:r>
          </a:p>
          <a:p>
            <a:r>
              <a:rPr kumimoji="1" lang="en-US" sz="1200" kern="1200" baseline="0" dirty="0">
                <a:solidFill>
                  <a:schemeClr val="tx1"/>
                </a:solidFill>
                <a:latin typeface="Times New Roman" pitchFamily="33" charset="0"/>
                <a:ea typeface="+mn-ea"/>
                <a:cs typeface="+mn-cs"/>
              </a:rPr>
              <a:t>there are seven compartments. We assign the 4 data bits to the inner compartments</a:t>
            </a:r>
          </a:p>
          <a:p>
            <a:r>
              <a:rPr kumimoji="1" lang="en-US" sz="1200" kern="1200" baseline="0" dirty="0">
                <a:solidFill>
                  <a:schemeClr val="tx1"/>
                </a:solidFill>
                <a:latin typeface="Times New Roman" pitchFamily="33" charset="0"/>
                <a:ea typeface="+mn-ea"/>
                <a:cs typeface="+mn-cs"/>
              </a:rPr>
              <a:t>(Figure5.8a). The remaining compartments are filled with what are called </a:t>
            </a:r>
            <a:r>
              <a:rPr kumimoji="1" lang="en-US" sz="1200" i="1" kern="1200" baseline="0" dirty="0">
                <a:solidFill>
                  <a:schemeClr val="tx1"/>
                </a:solidFill>
                <a:latin typeface="Times New Roman" pitchFamily="33" charset="0"/>
                <a:ea typeface="+mn-ea"/>
                <a:cs typeface="+mn-cs"/>
              </a:rPr>
              <a:t>parity</a:t>
            </a:r>
          </a:p>
          <a:p>
            <a:r>
              <a:rPr kumimoji="1" lang="en-US" sz="1200" i="1" kern="1200" baseline="0" dirty="0">
                <a:solidFill>
                  <a:schemeClr val="tx1"/>
                </a:solidFill>
                <a:latin typeface="Times New Roman" pitchFamily="33" charset="0"/>
                <a:ea typeface="+mn-ea"/>
                <a:cs typeface="+mn-cs"/>
              </a:rPr>
              <a:t>bits. </a:t>
            </a:r>
            <a:r>
              <a:rPr kumimoji="1" lang="en-US" sz="1200" i="0" kern="1200" baseline="0" dirty="0">
                <a:solidFill>
                  <a:schemeClr val="tx1"/>
                </a:solidFill>
                <a:latin typeface="Times New Roman" pitchFamily="33" charset="0"/>
                <a:ea typeface="+mn-ea"/>
                <a:cs typeface="+mn-cs"/>
              </a:rPr>
              <a:t>Each parity bit is chosen so that the total number of 1s in its circle is even</a:t>
            </a:r>
          </a:p>
          <a:p>
            <a:r>
              <a:rPr kumimoji="1" lang="en-US" sz="1200" kern="1200" baseline="0" dirty="0">
                <a:solidFill>
                  <a:schemeClr val="tx1"/>
                </a:solidFill>
                <a:latin typeface="Times New Roman" pitchFamily="33" charset="0"/>
                <a:ea typeface="+mn-ea"/>
                <a:cs typeface="+mn-cs"/>
              </a:rPr>
              <a:t>(Figure5.8b). Thus, because circle A includes three data 1s, the parity bit in that</a:t>
            </a:r>
          </a:p>
          <a:p>
            <a:r>
              <a:rPr kumimoji="1" lang="en-US" sz="1200" kern="1200" baseline="0" dirty="0">
                <a:solidFill>
                  <a:schemeClr val="tx1"/>
                </a:solidFill>
                <a:latin typeface="Times New Roman" pitchFamily="33" charset="0"/>
                <a:ea typeface="+mn-ea"/>
                <a:cs typeface="+mn-cs"/>
              </a:rPr>
              <a:t>circle is set to 1. Now, if an error changes one of the data bits (Figure 5.8c), it is easily</a:t>
            </a:r>
          </a:p>
          <a:p>
            <a:r>
              <a:rPr kumimoji="1" lang="en-US" sz="1200" kern="1200" baseline="0" dirty="0">
                <a:solidFill>
                  <a:schemeClr val="tx1"/>
                </a:solidFill>
                <a:latin typeface="Times New Roman" pitchFamily="33" charset="0"/>
                <a:ea typeface="+mn-ea"/>
                <a:cs typeface="+mn-cs"/>
              </a:rPr>
              <a:t>found. By checking the parity bits, discrepancies are found in circle A and circle</a:t>
            </a:r>
          </a:p>
          <a:p>
            <a:r>
              <a:rPr kumimoji="1" lang="en-US" sz="1200" kern="1200" baseline="0" dirty="0">
                <a:solidFill>
                  <a:schemeClr val="tx1"/>
                </a:solidFill>
                <a:latin typeface="Times New Roman" pitchFamily="33" charset="0"/>
                <a:ea typeface="+mn-ea"/>
                <a:cs typeface="+mn-cs"/>
              </a:rPr>
              <a:t>C but not in circle B. Only one of the seven compartments is in A and C but not B.</a:t>
            </a:r>
          </a:p>
          <a:p>
            <a:r>
              <a:rPr kumimoji="1" lang="en-US" sz="1200" kern="1200" baseline="0" dirty="0">
                <a:solidFill>
                  <a:schemeClr val="tx1"/>
                </a:solidFill>
                <a:latin typeface="Times New Roman" pitchFamily="33" charset="0"/>
                <a:ea typeface="+mn-ea"/>
                <a:cs typeface="+mn-cs"/>
              </a:rPr>
              <a:t>The error can therefore be corrected by changing that bit.</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19</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We begin this chapter with a survey of semiconductor main memory subsystems,</a:t>
            </a:r>
          </a:p>
          <a:p>
            <a:r>
              <a:rPr kumimoji="1" lang="en-US" sz="1200" kern="1200" baseline="0" dirty="0">
                <a:solidFill>
                  <a:schemeClr val="tx1"/>
                </a:solidFill>
                <a:latin typeface="Times New Roman" pitchFamily="33" charset="0"/>
                <a:ea typeface="+mn-ea"/>
                <a:cs typeface="+mn-cs"/>
              </a:rPr>
              <a:t>including ROM, DRAM, and SRAM memories. Then we look at error control</a:t>
            </a:r>
          </a:p>
          <a:p>
            <a:r>
              <a:rPr kumimoji="1" lang="en-US" sz="1200" kern="1200" baseline="0" dirty="0">
                <a:solidFill>
                  <a:schemeClr val="tx1"/>
                </a:solidFill>
                <a:latin typeface="Times New Roman" pitchFamily="33" charset="0"/>
                <a:ea typeface="+mn-ea"/>
                <a:cs typeface="+mn-cs"/>
              </a:rPr>
              <a:t>techniques used to enhance memory reliability. Following this, we look at more</a:t>
            </a:r>
          </a:p>
          <a:p>
            <a:r>
              <a:rPr kumimoji="1" lang="en-US" sz="1200" kern="1200" baseline="0" dirty="0">
                <a:solidFill>
                  <a:schemeClr val="tx1"/>
                </a:solidFill>
                <a:latin typeface="Times New Roman" pitchFamily="33" charset="0"/>
                <a:ea typeface="+mn-ea"/>
                <a:cs typeface="+mn-cs"/>
              </a:rPr>
              <a:t>advanced DRAM architectures.</a:t>
            </a:r>
            <a:endParaRPr lang="en-US" dirty="0"/>
          </a:p>
          <a:p>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The first three columns of Table 5.2</a:t>
            </a:r>
          </a:p>
          <a:p>
            <a:r>
              <a:rPr kumimoji="1" lang="en-US" sz="1200" kern="1200" baseline="0" dirty="0">
                <a:solidFill>
                  <a:schemeClr val="tx1"/>
                </a:solidFill>
                <a:latin typeface="Times New Roman" pitchFamily="33" charset="0"/>
                <a:ea typeface="+mn-ea"/>
                <a:cs typeface="+mn-cs"/>
              </a:rPr>
              <a:t>lists the number of check bits required for various data word lengths.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For convenience, we would like to generate a 4-bit syndrome for an 8-bit data</a:t>
            </a:r>
          </a:p>
          <a:p>
            <a:r>
              <a:rPr kumimoji="1" lang="en-US" sz="1200" kern="1200" baseline="0" dirty="0">
                <a:solidFill>
                  <a:schemeClr val="tx1"/>
                </a:solidFill>
                <a:latin typeface="Times New Roman" pitchFamily="33" charset="0"/>
                <a:ea typeface="+mn-ea"/>
                <a:cs typeface="+mn-cs"/>
              </a:rPr>
              <a:t>word with the following characteristics: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If the syndrome contains all 0s, no error has been detected.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If the syndrome contains one and only one bit set to 1, then an error has</a:t>
            </a:r>
          </a:p>
          <a:p>
            <a:r>
              <a:rPr kumimoji="1" lang="en-US" sz="1200" kern="1200" baseline="0" dirty="0">
                <a:solidFill>
                  <a:schemeClr val="tx1"/>
                </a:solidFill>
                <a:latin typeface="Times New Roman" pitchFamily="33" charset="0"/>
                <a:ea typeface="+mn-ea"/>
                <a:cs typeface="+mn-cs"/>
              </a:rPr>
              <a:t>occurred in one of the 4 check bits. No correction is needed.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If the syndrome contains more than one bit set to 1, then the numerical value</a:t>
            </a:r>
          </a:p>
          <a:p>
            <a:r>
              <a:rPr kumimoji="1" lang="en-US" sz="1200" kern="1200" baseline="0" dirty="0">
                <a:solidFill>
                  <a:schemeClr val="tx1"/>
                </a:solidFill>
                <a:latin typeface="Times New Roman" pitchFamily="33" charset="0"/>
                <a:ea typeface="+mn-ea"/>
                <a:cs typeface="+mn-cs"/>
              </a:rPr>
              <a:t>of the syndrome indicates the position of the data bit in error. This data bit is</a:t>
            </a:r>
          </a:p>
          <a:p>
            <a:r>
              <a:rPr kumimoji="1" lang="en-US" sz="1200" kern="1200" baseline="0" dirty="0">
                <a:solidFill>
                  <a:schemeClr val="tx1"/>
                </a:solidFill>
                <a:latin typeface="Times New Roman" pitchFamily="33" charset="0"/>
                <a:ea typeface="+mn-ea"/>
                <a:cs typeface="+mn-cs"/>
              </a:rPr>
              <a:t>inverted for correction.</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21</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a:solidFill>
                  <a:schemeClr val="tx1"/>
                </a:solidFill>
                <a:latin typeface="Times New Roman" pitchFamily="33" charset="0"/>
                <a:ea typeface="+mn-ea"/>
                <a:cs typeface="+mn-cs"/>
              </a:rPr>
              <a:t>The code just described is known as a </a:t>
            </a:r>
            <a:r>
              <a:rPr kumimoji="1" lang="en-US" sz="1200" b="1" kern="1200" baseline="0" dirty="0">
                <a:solidFill>
                  <a:schemeClr val="tx1"/>
                </a:solidFill>
                <a:latin typeface="Times New Roman" pitchFamily="33" charset="0"/>
                <a:ea typeface="+mn-ea"/>
                <a:cs typeface="+mn-cs"/>
              </a:rPr>
              <a:t>single-error-correcting (SEC) code.</a:t>
            </a:r>
          </a:p>
          <a:p>
            <a:r>
              <a:rPr kumimoji="1" lang="en-US" sz="1200" kern="1200" baseline="0" dirty="0">
                <a:solidFill>
                  <a:schemeClr val="tx1"/>
                </a:solidFill>
                <a:latin typeface="Times New Roman" pitchFamily="33" charset="0"/>
                <a:ea typeface="+mn-ea"/>
                <a:cs typeface="+mn-cs"/>
              </a:rPr>
              <a:t>More commonly, semiconductor memory is equipped with a </a:t>
            </a:r>
            <a:r>
              <a:rPr kumimoji="1" lang="en-US" sz="1200" b="1" kern="1200" baseline="0" dirty="0">
                <a:solidFill>
                  <a:schemeClr val="tx1"/>
                </a:solidFill>
                <a:latin typeface="Times New Roman" pitchFamily="33" charset="0"/>
                <a:ea typeface="+mn-ea"/>
                <a:cs typeface="+mn-cs"/>
              </a:rPr>
              <a:t>single-error-correcting,</a:t>
            </a:r>
          </a:p>
          <a:p>
            <a:r>
              <a:rPr kumimoji="1" lang="en-US" sz="1200" b="1" kern="1200" baseline="0" dirty="0">
                <a:solidFill>
                  <a:schemeClr val="tx1"/>
                </a:solidFill>
                <a:latin typeface="Times New Roman" pitchFamily="33" charset="0"/>
                <a:ea typeface="+mn-ea"/>
                <a:cs typeface="+mn-cs"/>
              </a:rPr>
              <a:t>double-error-detecting (SEC-DED) code. </a:t>
            </a:r>
            <a:r>
              <a:rPr kumimoji="1" lang="en-US" sz="1200" b="0" kern="1200" baseline="0" dirty="0">
                <a:solidFill>
                  <a:schemeClr val="tx1"/>
                </a:solidFill>
                <a:latin typeface="Times New Roman" pitchFamily="33" charset="0"/>
                <a:ea typeface="+mn-ea"/>
                <a:cs typeface="+mn-cs"/>
              </a:rPr>
              <a:t>As Table 5.2 shows, such codes require</a:t>
            </a:r>
          </a:p>
          <a:p>
            <a:r>
              <a:rPr kumimoji="1" lang="en-US" sz="1200" kern="1200" baseline="0" dirty="0">
                <a:solidFill>
                  <a:schemeClr val="tx1"/>
                </a:solidFill>
                <a:latin typeface="Times New Roman" pitchFamily="33" charset="0"/>
                <a:ea typeface="+mn-ea"/>
                <a:cs typeface="+mn-cs"/>
              </a:rPr>
              <a:t>one additional bit compared with SEC codes.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Figure 5.11 illustrates how such a code works, again with a 4-bit data word.</a:t>
            </a:r>
          </a:p>
          <a:p>
            <a:r>
              <a:rPr kumimoji="1" lang="en-US" sz="1200" kern="1200" baseline="0" dirty="0">
                <a:solidFill>
                  <a:schemeClr val="tx1"/>
                </a:solidFill>
                <a:latin typeface="Times New Roman" pitchFamily="33" charset="0"/>
                <a:ea typeface="+mn-ea"/>
                <a:cs typeface="+mn-cs"/>
              </a:rPr>
              <a:t>The sequence shows that if two errors occur (Figure 5.11c), the checking procedure</a:t>
            </a:r>
          </a:p>
          <a:p>
            <a:r>
              <a:rPr kumimoji="1" lang="en-US" sz="1200" kern="1200" baseline="0" dirty="0">
                <a:solidFill>
                  <a:schemeClr val="tx1"/>
                </a:solidFill>
                <a:latin typeface="Times New Roman" pitchFamily="33" charset="0"/>
                <a:ea typeface="+mn-ea"/>
                <a:cs typeface="+mn-cs"/>
              </a:rPr>
              <a:t>goes astray (d) and worsens the problem by creating a third error (</a:t>
            </a:r>
            <a:r>
              <a:rPr kumimoji="1" lang="en-US" sz="1200" kern="1200" baseline="0" dirty="0" err="1">
                <a:solidFill>
                  <a:schemeClr val="tx1"/>
                </a:solidFill>
                <a:latin typeface="Times New Roman" pitchFamily="33" charset="0"/>
                <a:ea typeface="+mn-ea"/>
                <a:cs typeface="+mn-cs"/>
              </a:rPr>
              <a:t>e</a:t>
            </a:r>
            <a:r>
              <a:rPr kumimoji="1" lang="en-US" sz="1200" kern="1200" baseline="0" dirty="0">
                <a:solidFill>
                  <a:schemeClr val="tx1"/>
                </a:solidFill>
                <a:latin typeface="Times New Roman" pitchFamily="33" charset="0"/>
                <a:ea typeface="+mn-ea"/>
                <a:cs typeface="+mn-cs"/>
              </a:rPr>
              <a:t>). To overcome</a:t>
            </a:r>
          </a:p>
          <a:p>
            <a:r>
              <a:rPr kumimoji="1" lang="en-US" sz="1200" kern="1200" baseline="0" dirty="0">
                <a:solidFill>
                  <a:schemeClr val="tx1"/>
                </a:solidFill>
                <a:latin typeface="Times New Roman" pitchFamily="33" charset="0"/>
                <a:ea typeface="+mn-ea"/>
                <a:cs typeface="+mn-cs"/>
              </a:rPr>
              <a:t>the problem, an eighth bit is added that is set so that the total number of 1s in the</a:t>
            </a:r>
          </a:p>
          <a:p>
            <a:r>
              <a:rPr kumimoji="1" lang="en-US" sz="1200" kern="1200" baseline="0" dirty="0">
                <a:solidFill>
                  <a:schemeClr val="tx1"/>
                </a:solidFill>
                <a:latin typeface="Times New Roman" pitchFamily="33" charset="0"/>
                <a:ea typeface="+mn-ea"/>
                <a:cs typeface="+mn-cs"/>
              </a:rPr>
              <a:t>diagram is even. The extra parity bit catches the error (f).</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An error-correcting code enhances the reliability of the memory at the cost of</a:t>
            </a:r>
          </a:p>
          <a:p>
            <a:r>
              <a:rPr kumimoji="1" lang="en-US" sz="1200" kern="1200" baseline="0" dirty="0">
                <a:solidFill>
                  <a:schemeClr val="tx1"/>
                </a:solidFill>
                <a:latin typeface="Times New Roman" pitchFamily="33" charset="0"/>
                <a:ea typeface="+mn-ea"/>
                <a:cs typeface="+mn-cs"/>
              </a:rPr>
              <a:t>added complexity. With a 1-bit-per-chip organization, an SEC-DED code is generally</a:t>
            </a:r>
          </a:p>
          <a:p>
            <a:r>
              <a:rPr kumimoji="1" lang="en-US" sz="1200" kern="1200" baseline="0" dirty="0">
                <a:solidFill>
                  <a:schemeClr val="tx1"/>
                </a:solidFill>
                <a:latin typeface="Times New Roman" pitchFamily="33" charset="0"/>
                <a:ea typeface="+mn-ea"/>
                <a:cs typeface="+mn-cs"/>
              </a:rPr>
              <a:t>considered adequate. For example, the IBM 30xx implementations used an 8-bit SECDED</a:t>
            </a:r>
          </a:p>
          <a:p>
            <a:r>
              <a:rPr kumimoji="1" lang="en-US" sz="1200" kern="1200" baseline="0" dirty="0">
                <a:solidFill>
                  <a:schemeClr val="tx1"/>
                </a:solidFill>
                <a:latin typeface="Times New Roman" pitchFamily="33" charset="0"/>
                <a:ea typeface="+mn-ea"/>
                <a:cs typeface="+mn-cs"/>
              </a:rPr>
              <a:t>code for each 64 bits of data in main memory. Thus, the size of main memory is</a:t>
            </a:r>
          </a:p>
          <a:p>
            <a:r>
              <a:rPr kumimoji="1" lang="en-US" sz="1200" kern="1200" baseline="0" dirty="0">
                <a:solidFill>
                  <a:schemeClr val="tx1"/>
                </a:solidFill>
                <a:latin typeface="Times New Roman" pitchFamily="33" charset="0"/>
                <a:ea typeface="+mn-ea"/>
                <a:cs typeface="+mn-cs"/>
              </a:rPr>
              <a:t>actually about 12% larger than is apparent to the user. The VAX computers used a 7-bit</a:t>
            </a:r>
          </a:p>
          <a:p>
            <a:r>
              <a:rPr kumimoji="1" lang="en-US" sz="1200" kern="1200" baseline="0" dirty="0">
                <a:solidFill>
                  <a:schemeClr val="tx1"/>
                </a:solidFill>
                <a:latin typeface="Times New Roman" pitchFamily="33" charset="0"/>
                <a:ea typeface="+mn-ea"/>
                <a:cs typeface="+mn-cs"/>
              </a:rPr>
              <a:t>SEC-DED for each 32 bits of memory, for a 22% overhead. A number of contemporary</a:t>
            </a:r>
          </a:p>
          <a:p>
            <a:r>
              <a:rPr kumimoji="1" lang="en-US" sz="1200" kern="1200" baseline="0" dirty="0">
                <a:solidFill>
                  <a:schemeClr val="tx1"/>
                </a:solidFill>
                <a:latin typeface="Times New Roman" pitchFamily="33" charset="0"/>
                <a:ea typeface="+mn-ea"/>
                <a:cs typeface="+mn-cs"/>
              </a:rPr>
              <a:t>DRAMs use 9 check bits for each 128 bits of data, for a 7% overhead [SHAR03].</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22</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B6520-AEC6-1F4C-A4D2-E0B5E5244B83}" type="slidenum">
              <a:rPr lang="en-US"/>
              <a:pPr/>
              <a:t>23</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As discussed in Chapter 1, one of the most critical system bottlenecks when using</a:t>
            </a:r>
          </a:p>
          <a:p>
            <a:r>
              <a:rPr kumimoji="1" lang="en-US" sz="1200" kern="1200" baseline="0" dirty="0">
                <a:solidFill>
                  <a:schemeClr val="tx1"/>
                </a:solidFill>
                <a:latin typeface="Times New Roman" pitchFamily="33" charset="0"/>
                <a:ea typeface="+mn-ea"/>
                <a:cs typeface="+mn-cs"/>
              </a:rPr>
              <a:t>high-performance processors is the interface to main internal memory. This interface</a:t>
            </a:r>
          </a:p>
          <a:p>
            <a:r>
              <a:rPr kumimoji="1" lang="en-US" sz="1200" kern="1200" baseline="0" dirty="0">
                <a:solidFill>
                  <a:schemeClr val="tx1"/>
                </a:solidFill>
                <a:latin typeface="Times New Roman" pitchFamily="33" charset="0"/>
                <a:ea typeface="+mn-ea"/>
                <a:cs typeface="+mn-cs"/>
              </a:rPr>
              <a:t>is the most important pathway in the entire computer system. The basic building</a:t>
            </a:r>
          </a:p>
          <a:p>
            <a:r>
              <a:rPr kumimoji="1" lang="en-US" sz="1200" kern="1200" baseline="0" dirty="0">
                <a:solidFill>
                  <a:schemeClr val="tx1"/>
                </a:solidFill>
                <a:latin typeface="Times New Roman" pitchFamily="33" charset="0"/>
                <a:ea typeface="+mn-ea"/>
                <a:cs typeface="+mn-cs"/>
              </a:rPr>
              <a:t>block of main memory remains the DRAM chip, as it has for decades; until</a:t>
            </a:r>
          </a:p>
          <a:p>
            <a:r>
              <a:rPr kumimoji="1" lang="en-US" sz="1200" kern="1200" baseline="0" dirty="0">
                <a:solidFill>
                  <a:schemeClr val="tx1"/>
                </a:solidFill>
                <a:latin typeface="Times New Roman" pitchFamily="33" charset="0"/>
                <a:ea typeface="+mn-ea"/>
                <a:cs typeface="+mn-cs"/>
              </a:rPr>
              <a:t>recently, there had been no significant changes in DRAM architecture since the</a:t>
            </a:r>
          </a:p>
          <a:p>
            <a:r>
              <a:rPr kumimoji="1" lang="en-US" sz="1200" kern="1200" baseline="0" dirty="0">
                <a:solidFill>
                  <a:schemeClr val="tx1"/>
                </a:solidFill>
                <a:latin typeface="Times New Roman" pitchFamily="33" charset="0"/>
                <a:ea typeface="+mn-ea"/>
                <a:cs typeface="+mn-cs"/>
              </a:rPr>
              <a:t>early 1970s. The traditional DRAM chip is constrained both by its internal architecture</a:t>
            </a:r>
          </a:p>
          <a:p>
            <a:r>
              <a:rPr kumimoji="1" lang="en-US" sz="1200" kern="1200" baseline="0" dirty="0">
                <a:solidFill>
                  <a:schemeClr val="tx1"/>
                </a:solidFill>
                <a:latin typeface="Times New Roman" pitchFamily="33" charset="0"/>
                <a:ea typeface="+mn-ea"/>
                <a:cs typeface="+mn-cs"/>
              </a:rPr>
              <a:t>and by its interface to the processor’s memory bus.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We have seen that one attack on the performance problem of DRAM</a:t>
            </a:r>
          </a:p>
          <a:p>
            <a:r>
              <a:rPr kumimoji="1" lang="en-US" sz="1200" kern="1200" baseline="0" dirty="0">
                <a:solidFill>
                  <a:schemeClr val="tx1"/>
                </a:solidFill>
                <a:latin typeface="Times New Roman" pitchFamily="33" charset="0"/>
                <a:ea typeface="+mn-ea"/>
                <a:cs typeface="+mn-cs"/>
              </a:rPr>
              <a:t>main memory has been to insert one or more levels of high-speed SRAM cache</a:t>
            </a:r>
          </a:p>
          <a:p>
            <a:r>
              <a:rPr kumimoji="1" lang="en-US" sz="1200" kern="1200" baseline="0" dirty="0">
                <a:solidFill>
                  <a:schemeClr val="tx1"/>
                </a:solidFill>
                <a:latin typeface="Times New Roman" pitchFamily="33" charset="0"/>
                <a:ea typeface="+mn-ea"/>
                <a:cs typeface="+mn-cs"/>
              </a:rPr>
              <a:t>between the DRAM main memory and the processor. But SRAM is much costlier</a:t>
            </a:r>
          </a:p>
          <a:p>
            <a:r>
              <a:rPr kumimoji="1" lang="en-US" sz="1200" kern="1200" baseline="0" dirty="0">
                <a:solidFill>
                  <a:schemeClr val="tx1"/>
                </a:solidFill>
                <a:latin typeface="Times New Roman" pitchFamily="33" charset="0"/>
                <a:ea typeface="+mn-ea"/>
                <a:cs typeface="+mn-cs"/>
              </a:rPr>
              <a:t>than DRAM, and expanding cache size beyond a certain point yields diminishing</a:t>
            </a:r>
          </a:p>
          <a:p>
            <a:r>
              <a:rPr kumimoji="1" lang="en-US" sz="1200" kern="1200" baseline="0" dirty="0">
                <a:solidFill>
                  <a:schemeClr val="tx1"/>
                </a:solidFill>
                <a:latin typeface="Times New Roman" pitchFamily="33" charset="0"/>
                <a:ea typeface="+mn-ea"/>
                <a:cs typeface="+mn-cs"/>
              </a:rPr>
              <a:t>returns.</a:t>
            </a:r>
          </a:p>
          <a:p>
            <a:endParaRPr kumimoji="1" lang="en-US" sz="1200"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 In recent years, a number of enhancements to the basic DRAM architecture</a:t>
            </a:r>
          </a:p>
          <a:p>
            <a:r>
              <a:rPr kumimoji="1" lang="en-US" sz="1200" b="0" i="0" u="none" strike="noStrike" kern="1200" baseline="0" dirty="0">
                <a:solidFill>
                  <a:schemeClr val="tx1"/>
                </a:solidFill>
                <a:latin typeface="Times New Roman" pitchFamily="33" charset="0"/>
                <a:ea typeface="+mn-ea"/>
                <a:cs typeface="+mn-cs"/>
              </a:rPr>
              <a:t>have been explored. The schemes that currently dominate the market are SDRAM</a:t>
            </a:r>
          </a:p>
          <a:p>
            <a:r>
              <a:rPr kumimoji="1" lang="en-US" sz="1200" b="0" i="0" u="none" strike="noStrike" kern="1200" baseline="0" dirty="0">
                <a:solidFill>
                  <a:schemeClr val="tx1"/>
                </a:solidFill>
                <a:latin typeface="Times New Roman" pitchFamily="33" charset="0"/>
                <a:ea typeface="+mn-ea"/>
                <a:cs typeface="+mn-cs"/>
              </a:rPr>
              <a:t>and DDR-DRAM. We examine each of these in turn.</a:t>
            </a:r>
            <a:endParaRPr kumimoji="1" lang="en-US" sz="1200" kern="1200" baseline="0" dirty="0">
              <a:solidFill>
                <a:schemeClr val="tx1"/>
              </a:solidFill>
              <a:latin typeface="Times New Roman" pitchFamily="33" charset="0"/>
              <a:ea typeface="+mn-ea"/>
              <a:cs typeface="+mn-cs"/>
            </a:endParaRPr>
          </a:p>
          <a:p>
            <a:endParaRPr kumimoji="1" lang="en-US" sz="1200" kern="1200" baseline="0" dirty="0">
              <a:solidFill>
                <a:schemeClr val="tx1"/>
              </a:solidFill>
              <a:latin typeface="Times New Roman" pitchFamily="33" charset="0"/>
              <a:ea typeface="+mn-ea"/>
              <a:cs typeface="+mn-cs"/>
            </a:endParaRP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08C96-8EFC-B24C-8368-E796C58D0EFE}" type="slidenum">
              <a:rPr lang="en-US"/>
              <a:pPr/>
              <a:t>24</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One of the most widely used forms of DRAM is the </a:t>
            </a:r>
            <a:r>
              <a:rPr kumimoji="1" lang="en-US" sz="1200" b="1" kern="1200" baseline="0" dirty="0">
                <a:solidFill>
                  <a:schemeClr val="tx1"/>
                </a:solidFill>
                <a:latin typeface="Times New Roman" pitchFamily="33" charset="0"/>
                <a:ea typeface="+mn-ea"/>
                <a:cs typeface="+mn-cs"/>
              </a:rPr>
              <a:t>synchronous DRAM</a:t>
            </a:r>
          </a:p>
          <a:p>
            <a:r>
              <a:rPr kumimoji="1" lang="en-US" sz="1200" b="1" kern="1200" baseline="0" dirty="0">
                <a:solidFill>
                  <a:schemeClr val="tx1"/>
                </a:solidFill>
                <a:latin typeface="Times New Roman" pitchFamily="33" charset="0"/>
                <a:ea typeface="+mn-ea"/>
                <a:cs typeface="+mn-cs"/>
              </a:rPr>
              <a:t>(SDRAM) </a:t>
            </a:r>
            <a:r>
              <a:rPr kumimoji="1" lang="en-US" sz="1200" b="0" kern="1200" baseline="0" dirty="0">
                <a:solidFill>
                  <a:schemeClr val="tx1"/>
                </a:solidFill>
                <a:latin typeface="Times New Roman" pitchFamily="33" charset="0"/>
                <a:ea typeface="+mn-ea"/>
                <a:cs typeface="+mn-cs"/>
              </a:rPr>
              <a:t>[VOGL94]. Unlike the traditional DRAM, which is asynchronous, the</a:t>
            </a:r>
          </a:p>
          <a:p>
            <a:r>
              <a:rPr kumimoji="1" lang="en-US" sz="1200" kern="1200" baseline="0" dirty="0">
                <a:solidFill>
                  <a:schemeClr val="tx1"/>
                </a:solidFill>
                <a:latin typeface="Times New Roman" pitchFamily="33" charset="0"/>
                <a:ea typeface="+mn-ea"/>
                <a:cs typeface="+mn-cs"/>
              </a:rPr>
              <a:t>SDRAM exchanges data with the processor synchronized to an external clock signal</a:t>
            </a:r>
          </a:p>
          <a:p>
            <a:r>
              <a:rPr kumimoji="1" lang="en-US" sz="1200" kern="1200" baseline="0" dirty="0">
                <a:solidFill>
                  <a:schemeClr val="tx1"/>
                </a:solidFill>
                <a:latin typeface="Times New Roman" pitchFamily="33" charset="0"/>
                <a:ea typeface="+mn-ea"/>
                <a:cs typeface="+mn-cs"/>
              </a:rPr>
              <a:t>and running at the full speed of the processor/memory bus without imposing</a:t>
            </a:r>
          </a:p>
          <a:p>
            <a:r>
              <a:rPr kumimoji="1" lang="en-US" sz="1200" kern="1200" baseline="0" dirty="0">
                <a:solidFill>
                  <a:schemeClr val="tx1"/>
                </a:solidFill>
                <a:latin typeface="Times New Roman" pitchFamily="33" charset="0"/>
                <a:ea typeface="+mn-ea"/>
                <a:cs typeface="+mn-cs"/>
              </a:rPr>
              <a:t>wait states.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In a typical DRAM, the processor presents addresses and control levels to</a:t>
            </a:r>
          </a:p>
          <a:p>
            <a:r>
              <a:rPr kumimoji="1" lang="en-US" sz="1200" kern="1200" baseline="0" dirty="0">
                <a:solidFill>
                  <a:schemeClr val="tx1"/>
                </a:solidFill>
                <a:latin typeface="Times New Roman" pitchFamily="33" charset="0"/>
                <a:ea typeface="+mn-ea"/>
                <a:cs typeface="+mn-cs"/>
              </a:rPr>
              <a:t>the memory, indicating that a set of data at a particular location in memory should</a:t>
            </a:r>
          </a:p>
          <a:p>
            <a:r>
              <a:rPr kumimoji="1" lang="en-US" sz="1200" kern="1200" baseline="0" dirty="0">
                <a:solidFill>
                  <a:schemeClr val="tx1"/>
                </a:solidFill>
                <a:latin typeface="Times New Roman" pitchFamily="33" charset="0"/>
                <a:ea typeface="+mn-ea"/>
                <a:cs typeface="+mn-cs"/>
              </a:rPr>
              <a:t>be either read from or written into the DRAM. After a delay, the access time, the</a:t>
            </a:r>
          </a:p>
          <a:p>
            <a:r>
              <a:rPr kumimoji="1" lang="en-US" sz="1200" kern="1200" baseline="0" dirty="0">
                <a:solidFill>
                  <a:schemeClr val="tx1"/>
                </a:solidFill>
                <a:latin typeface="Times New Roman" pitchFamily="33" charset="0"/>
                <a:ea typeface="+mn-ea"/>
                <a:cs typeface="+mn-cs"/>
              </a:rPr>
              <a:t>DRAM either writes or reads the data. During the access-time delay, the DRAM</a:t>
            </a:r>
          </a:p>
          <a:p>
            <a:r>
              <a:rPr kumimoji="1" lang="en-US" sz="1200" kern="1200" baseline="0" dirty="0">
                <a:solidFill>
                  <a:schemeClr val="tx1"/>
                </a:solidFill>
                <a:latin typeface="Times New Roman" pitchFamily="33" charset="0"/>
                <a:ea typeface="+mn-ea"/>
                <a:cs typeface="+mn-cs"/>
              </a:rPr>
              <a:t>performs various internal functions, such as activating the high capacitance of the</a:t>
            </a:r>
          </a:p>
          <a:p>
            <a:r>
              <a:rPr kumimoji="1" lang="en-US" sz="1200" kern="1200" baseline="0" dirty="0">
                <a:solidFill>
                  <a:schemeClr val="tx1"/>
                </a:solidFill>
                <a:latin typeface="Times New Roman" pitchFamily="33" charset="0"/>
                <a:ea typeface="+mn-ea"/>
                <a:cs typeface="+mn-cs"/>
              </a:rPr>
              <a:t>row and column lines, sensing the data, and routing the data out through the output</a:t>
            </a:r>
          </a:p>
          <a:p>
            <a:r>
              <a:rPr kumimoji="1" lang="en-US" sz="1200" kern="1200" baseline="0" dirty="0">
                <a:solidFill>
                  <a:schemeClr val="tx1"/>
                </a:solidFill>
                <a:latin typeface="Times New Roman" pitchFamily="33" charset="0"/>
                <a:ea typeface="+mn-ea"/>
                <a:cs typeface="+mn-cs"/>
              </a:rPr>
              <a:t>buffers. The processor must simply wait through this delay, slowing system</a:t>
            </a:r>
          </a:p>
          <a:p>
            <a:r>
              <a:rPr kumimoji="1" lang="en-US" sz="1200" kern="1200" baseline="0" dirty="0">
                <a:solidFill>
                  <a:schemeClr val="tx1"/>
                </a:solidFill>
                <a:latin typeface="Times New Roman" pitchFamily="33" charset="0"/>
                <a:ea typeface="+mn-ea"/>
                <a:cs typeface="+mn-cs"/>
              </a:rPr>
              <a:t>performance.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With synchronous access, the DRAM moves data in and out under control of</a:t>
            </a:r>
          </a:p>
          <a:p>
            <a:r>
              <a:rPr kumimoji="1" lang="en-US" sz="1200" kern="1200" baseline="0" dirty="0">
                <a:solidFill>
                  <a:schemeClr val="tx1"/>
                </a:solidFill>
                <a:latin typeface="Times New Roman" pitchFamily="33" charset="0"/>
                <a:ea typeface="+mn-ea"/>
                <a:cs typeface="+mn-cs"/>
              </a:rPr>
              <a:t>the system clock. The processor or other master issues the instruction and address</a:t>
            </a:r>
          </a:p>
          <a:p>
            <a:r>
              <a:rPr kumimoji="1" lang="en-US" sz="1200" kern="1200" baseline="0" dirty="0">
                <a:solidFill>
                  <a:schemeClr val="tx1"/>
                </a:solidFill>
                <a:latin typeface="Times New Roman" pitchFamily="33" charset="0"/>
                <a:ea typeface="+mn-ea"/>
                <a:cs typeface="+mn-cs"/>
              </a:rPr>
              <a:t>information, which is latched by the DRAM. The DRAM then responds after a set</a:t>
            </a:r>
          </a:p>
          <a:p>
            <a:r>
              <a:rPr kumimoji="1" lang="en-US" sz="1200" kern="1200" baseline="0" dirty="0">
                <a:solidFill>
                  <a:schemeClr val="tx1"/>
                </a:solidFill>
                <a:latin typeface="Times New Roman" pitchFamily="33" charset="0"/>
                <a:ea typeface="+mn-ea"/>
                <a:cs typeface="+mn-cs"/>
              </a:rPr>
              <a:t>number of clock cycles. Meanwhile, the master can safely do other tasks while the</a:t>
            </a:r>
          </a:p>
          <a:p>
            <a:r>
              <a:rPr kumimoji="1" lang="en-US" sz="1200" kern="1200" baseline="0" dirty="0">
                <a:solidFill>
                  <a:schemeClr val="tx1"/>
                </a:solidFill>
                <a:latin typeface="Times New Roman" pitchFamily="33" charset="0"/>
                <a:ea typeface="+mn-ea"/>
                <a:cs typeface="+mn-cs"/>
              </a:rPr>
              <a:t>SDRAM is processing the request.</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0" i="0" u="none" strike="noStrike" kern="1200" baseline="0" dirty="0">
                <a:solidFill>
                  <a:schemeClr val="tx1"/>
                </a:solidFill>
                <a:latin typeface="Times New Roman" pitchFamily="33" charset="0"/>
                <a:ea typeface="+mn-ea"/>
                <a:cs typeface="+mn-cs"/>
              </a:rPr>
              <a:t> Figure 5.12 shows the internal logic of a typical 256-Mb SDRAM typical</a:t>
            </a:r>
          </a:p>
          <a:p>
            <a:r>
              <a:rPr kumimoji="1" lang="en-US" sz="1200" b="0" i="0" u="none" strike="noStrike" kern="1200" baseline="0" dirty="0">
                <a:solidFill>
                  <a:schemeClr val="tx1"/>
                </a:solidFill>
                <a:latin typeface="Times New Roman" pitchFamily="33" charset="0"/>
                <a:ea typeface="+mn-ea"/>
                <a:cs typeface="+mn-cs"/>
              </a:rPr>
              <a:t>of SDRAM organization.</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25</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a:solidFill>
                  <a:schemeClr val="tx1"/>
                </a:solidFill>
                <a:latin typeface="Times New Roman" pitchFamily="33" charset="0"/>
                <a:ea typeface="+mn-ea"/>
                <a:cs typeface="+mn-cs"/>
              </a:rPr>
              <a:t>Table 5.3 defines the various pin assignments.</a:t>
            </a:r>
          </a:p>
          <a:p>
            <a:r>
              <a:rPr kumimoji="1" lang="en-US" sz="1200" kern="1200" baseline="0" dirty="0">
                <a:solidFill>
                  <a:schemeClr val="tx1"/>
                </a:solidFill>
                <a:latin typeface="Times New Roman" pitchFamily="33" charset="0"/>
                <a:ea typeface="+mn-ea"/>
                <a:cs typeface="+mn-cs"/>
              </a:rPr>
              <a:t>The SDRAM employs a burst mode to eliminate the address setup time and</a:t>
            </a:r>
          </a:p>
          <a:p>
            <a:r>
              <a:rPr kumimoji="1" lang="en-US" sz="1200" kern="1200" baseline="0" dirty="0">
                <a:solidFill>
                  <a:schemeClr val="tx1"/>
                </a:solidFill>
                <a:latin typeface="Times New Roman" pitchFamily="33" charset="0"/>
                <a:ea typeface="+mn-ea"/>
                <a:cs typeface="+mn-cs"/>
              </a:rPr>
              <a:t>row and column line pre-charge time after the first access. In burst mode, a series of</a:t>
            </a:r>
          </a:p>
          <a:p>
            <a:r>
              <a:rPr kumimoji="1" lang="en-US" sz="1200" kern="1200" baseline="0" dirty="0">
                <a:solidFill>
                  <a:schemeClr val="tx1"/>
                </a:solidFill>
                <a:latin typeface="Times New Roman" pitchFamily="33" charset="0"/>
                <a:ea typeface="+mn-ea"/>
                <a:cs typeface="+mn-cs"/>
              </a:rPr>
              <a:t>data bits can be clocked out rapidly after the first bit has been accessed. This mode</a:t>
            </a:r>
          </a:p>
          <a:p>
            <a:r>
              <a:rPr kumimoji="1" lang="en-US" sz="1200" kern="1200" baseline="0" dirty="0">
                <a:solidFill>
                  <a:schemeClr val="tx1"/>
                </a:solidFill>
                <a:latin typeface="Times New Roman" pitchFamily="33" charset="0"/>
                <a:ea typeface="+mn-ea"/>
                <a:cs typeface="+mn-cs"/>
              </a:rPr>
              <a:t>is useful when all the bits to be accessed are in sequence and in the same row of the</a:t>
            </a:r>
          </a:p>
          <a:p>
            <a:r>
              <a:rPr kumimoji="1" lang="en-US" sz="1200" kern="1200" baseline="0" dirty="0">
                <a:solidFill>
                  <a:schemeClr val="tx1"/>
                </a:solidFill>
                <a:latin typeface="Times New Roman" pitchFamily="33" charset="0"/>
                <a:ea typeface="+mn-ea"/>
                <a:cs typeface="+mn-cs"/>
              </a:rPr>
              <a:t>array as the initial access. In addition, the SDRAM has a multiple-bank internal</a:t>
            </a:r>
          </a:p>
          <a:p>
            <a:r>
              <a:rPr kumimoji="1" lang="en-US" sz="1200" kern="1200" baseline="0" dirty="0">
                <a:solidFill>
                  <a:schemeClr val="tx1"/>
                </a:solidFill>
                <a:latin typeface="Times New Roman" pitchFamily="33" charset="0"/>
                <a:ea typeface="+mn-ea"/>
                <a:cs typeface="+mn-cs"/>
              </a:rPr>
              <a:t>architecture that improves opportunities for on-chip parallelism.</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mode register and associated control logic is another key feature differentiating</a:t>
            </a:r>
          </a:p>
          <a:p>
            <a:r>
              <a:rPr kumimoji="1" lang="en-US" sz="1200" kern="1200" baseline="0" dirty="0" err="1">
                <a:solidFill>
                  <a:schemeClr val="tx1"/>
                </a:solidFill>
                <a:latin typeface="Times New Roman" pitchFamily="33" charset="0"/>
                <a:ea typeface="+mn-ea"/>
                <a:cs typeface="+mn-cs"/>
              </a:rPr>
              <a:t>SDRAMs</a:t>
            </a:r>
            <a:r>
              <a:rPr kumimoji="1" lang="en-US" sz="1200" kern="1200" baseline="0" dirty="0">
                <a:solidFill>
                  <a:schemeClr val="tx1"/>
                </a:solidFill>
                <a:latin typeface="Times New Roman" pitchFamily="33" charset="0"/>
                <a:ea typeface="+mn-ea"/>
                <a:cs typeface="+mn-cs"/>
              </a:rPr>
              <a:t> from conventional </a:t>
            </a:r>
            <a:r>
              <a:rPr kumimoji="1" lang="en-US" sz="1200" kern="1200" baseline="0" dirty="0" err="1">
                <a:solidFill>
                  <a:schemeClr val="tx1"/>
                </a:solidFill>
                <a:latin typeface="Times New Roman" pitchFamily="33" charset="0"/>
                <a:ea typeface="+mn-ea"/>
                <a:cs typeface="+mn-cs"/>
              </a:rPr>
              <a:t>DRAMs</a:t>
            </a:r>
            <a:r>
              <a:rPr kumimoji="1" lang="en-US" sz="1200" kern="1200" baseline="0" dirty="0">
                <a:solidFill>
                  <a:schemeClr val="tx1"/>
                </a:solidFill>
                <a:latin typeface="Times New Roman" pitchFamily="33" charset="0"/>
                <a:ea typeface="+mn-ea"/>
                <a:cs typeface="+mn-cs"/>
              </a:rPr>
              <a:t>. It provides a mechanism to</a:t>
            </a:r>
          </a:p>
          <a:p>
            <a:r>
              <a:rPr kumimoji="1" lang="en-US" sz="1200" kern="1200" baseline="0" dirty="0">
                <a:solidFill>
                  <a:schemeClr val="tx1"/>
                </a:solidFill>
                <a:latin typeface="Times New Roman" pitchFamily="33" charset="0"/>
                <a:ea typeface="+mn-ea"/>
                <a:cs typeface="+mn-cs"/>
              </a:rPr>
              <a:t>customize the SDRAM to suit specific system needs. The mode register specifies</a:t>
            </a:r>
          </a:p>
          <a:p>
            <a:r>
              <a:rPr kumimoji="1" lang="en-US" sz="1200" kern="1200" baseline="0" dirty="0">
                <a:solidFill>
                  <a:schemeClr val="tx1"/>
                </a:solidFill>
                <a:latin typeface="Times New Roman" pitchFamily="33" charset="0"/>
                <a:ea typeface="+mn-ea"/>
                <a:cs typeface="+mn-cs"/>
              </a:rPr>
              <a:t>the burst length, which is the number of separate units of data synchronously fed</a:t>
            </a:r>
          </a:p>
          <a:p>
            <a:r>
              <a:rPr kumimoji="1" lang="en-US" sz="1200" kern="1200" baseline="0" dirty="0">
                <a:solidFill>
                  <a:schemeClr val="tx1"/>
                </a:solidFill>
                <a:latin typeface="Times New Roman" pitchFamily="33" charset="0"/>
                <a:ea typeface="+mn-ea"/>
                <a:cs typeface="+mn-cs"/>
              </a:rPr>
              <a:t>onto the bus. The register also allows the programmer to adjust the latency between</a:t>
            </a:r>
          </a:p>
          <a:p>
            <a:r>
              <a:rPr kumimoji="1" lang="en-US" sz="1200" kern="1200" baseline="0" dirty="0">
                <a:solidFill>
                  <a:schemeClr val="tx1"/>
                </a:solidFill>
                <a:latin typeface="Times New Roman" pitchFamily="33" charset="0"/>
                <a:ea typeface="+mn-ea"/>
                <a:cs typeface="+mn-cs"/>
              </a:rPr>
              <a:t>receipt of a read request and the beginning of data transfer.</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SDRAM performs best when it is transferring large blocks of data serially,</a:t>
            </a:r>
          </a:p>
          <a:p>
            <a:r>
              <a:rPr kumimoji="1" lang="en-US" sz="1200" kern="1200" baseline="0" dirty="0">
                <a:solidFill>
                  <a:schemeClr val="tx1"/>
                </a:solidFill>
                <a:latin typeface="Times New Roman" pitchFamily="33" charset="0"/>
                <a:ea typeface="+mn-ea"/>
                <a:cs typeface="+mn-cs"/>
              </a:rPr>
              <a:t>such as for applications like word processing, spreadsheets, and multimedia.</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26</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b="0" i="0" u="none" strike="noStrike" kern="1200" baseline="0" dirty="0">
                <a:solidFill>
                  <a:schemeClr val="tx1"/>
                </a:solidFill>
                <a:latin typeface="Times New Roman" pitchFamily="33" charset="0"/>
                <a:ea typeface="+mn-ea"/>
                <a:cs typeface="+mn-cs"/>
              </a:rPr>
              <a:t> Although SDRAM is a significant improvement on asynchronous RAM, it still</a:t>
            </a:r>
          </a:p>
          <a:p>
            <a:r>
              <a:rPr kumimoji="1" lang="en-US" sz="1200" b="0" i="0" u="none" strike="noStrike" kern="1200" baseline="0" dirty="0">
                <a:solidFill>
                  <a:schemeClr val="tx1"/>
                </a:solidFill>
                <a:latin typeface="Times New Roman" pitchFamily="33" charset="0"/>
                <a:ea typeface="+mn-ea"/>
                <a:cs typeface="+mn-cs"/>
              </a:rPr>
              <a:t>has shortcomings that unnecessarily limit that I/O data rate that can be achieve. To</a:t>
            </a:r>
          </a:p>
          <a:p>
            <a:r>
              <a:rPr kumimoji="1" lang="en-US" sz="1200" b="0" i="0" u="none" strike="noStrike" kern="1200" baseline="0" dirty="0">
                <a:solidFill>
                  <a:schemeClr val="tx1"/>
                </a:solidFill>
                <a:latin typeface="Times New Roman" pitchFamily="33" charset="0"/>
                <a:ea typeface="+mn-ea"/>
                <a:cs typeface="+mn-cs"/>
              </a:rPr>
              <a:t>address these shortcomings a newer version of SDRAM, referred to as double-data-</a:t>
            </a:r>
          </a:p>
          <a:p>
            <a:r>
              <a:rPr kumimoji="1" lang="en-US" sz="1200" b="0" i="0" u="none" strike="noStrike" kern="1200" baseline="0" dirty="0">
                <a:solidFill>
                  <a:schemeClr val="tx1"/>
                </a:solidFill>
                <a:latin typeface="Times New Roman" pitchFamily="33" charset="0"/>
                <a:ea typeface="+mn-ea"/>
                <a:cs typeface="+mn-cs"/>
              </a:rPr>
              <a:t>rate DRAM (DDR RAM) provides several features that dramatically increase</a:t>
            </a:r>
          </a:p>
          <a:p>
            <a:r>
              <a:rPr kumimoji="1" lang="en-US" sz="1200" b="0" i="0" u="none" strike="noStrike" kern="1200" baseline="0" dirty="0">
                <a:solidFill>
                  <a:schemeClr val="tx1"/>
                </a:solidFill>
                <a:latin typeface="Times New Roman" pitchFamily="33" charset="0"/>
                <a:ea typeface="+mn-ea"/>
                <a:cs typeface="+mn-cs"/>
              </a:rPr>
              <a:t>the data rate. DDR DRAM was developed by the JEDEC Solid State Technology</a:t>
            </a:r>
          </a:p>
          <a:p>
            <a:r>
              <a:rPr kumimoji="1" lang="en-US" sz="1200" b="0" i="0" u="none" strike="noStrike" kern="1200" baseline="0" dirty="0">
                <a:solidFill>
                  <a:schemeClr val="tx1"/>
                </a:solidFill>
                <a:latin typeface="Times New Roman" pitchFamily="33" charset="0"/>
                <a:ea typeface="+mn-ea"/>
                <a:cs typeface="+mn-cs"/>
              </a:rPr>
              <a:t>Association, the Electronic Industries Alliance’s semiconductor-engineering-standardization</a:t>
            </a:r>
          </a:p>
          <a:p>
            <a:r>
              <a:rPr kumimoji="1" lang="en-US" sz="1200" b="0" i="0" u="none" strike="noStrike" kern="1200" baseline="0" dirty="0">
                <a:solidFill>
                  <a:schemeClr val="tx1"/>
                </a:solidFill>
                <a:latin typeface="Times New Roman" pitchFamily="33" charset="0"/>
                <a:ea typeface="+mn-ea"/>
                <a:cs typeface="+mn-cs"/>
              </a:rPr>
              <a:t>body. Numerous companies make DDR chips, which are widely used in</a:t>
            </a:r>
          </a:p>
          <a:p>
            <a:r>
              <a:rPr kumimoji="1" lang="en-US" sz="1200" b="0" i="0" u="none" strike="noStrike" kern="1200" baseline="0" dirty="0">
                <a:solidFill>
                  <a:schemeClr val="tx1"/>
                </a:solidFill>
                <a:latin typeface="Times New Roman" pitchFamily="33" charset="0"/>
                <a:ea typeface="+mn-ea"/>
                <a:cs typeface="+mn-cs"/>
              </a:rPr>
              <a:t>desktop computers and servers.</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DDR achieves higher data rates in three ways. First, the data transfer is synchronized</a:t>
            </a:r>
          </a:p>
          <a:p>
            <a:r>
              <a:rPr kumimoji="1" lang="en-US" sz="1200" b="0" i="0" u="none" strike="noStrike" kern="1200" baseline="0" dirty="0">
                <a:solidFill>
                  <a:schemeClr val="tx1"/>
                </a:solidFill>
                <a:latin typeface="Times New Roman" pitchFamily="33" charset="0"/>
                <a:ea typeface="+mn-ea"/>
                <a:cs typeface="+mn-cs"/>
              </a:rPr>
              <a:t>to both the rising and falling edge of the clock, rather than just the rising</a:t>
            </a:r>
          </a:p>
          <a:p>
            <a:r>
              <a:rPr kumimoji="1" lang="en-US" sz="1200" b="0" i="0" u="none" strike="noStrike" kern="1200" baseline="0" dirty="0">
                <a:solidFill>
                  <a:schemeClr val="tx1"/>
                </a:solidFill>
                <a:latin typeface="Times New Roman" pitchFamily="33" charset="0"/>
                <a:ea typeface="+mn-ea"/>
                <a:cs typeface="+mn-cs"/>
              </a:rPr>
              <a:t>edge. This doubles the data rate; hence the term double data rate . Second, DDR</a:t>
            </a:r>
          </a:p>
          <a:p>
            <a:r>
              <a:rPr kumimoji="1" lang="en-US" sz="1200" b="0" i="0" u="none" strike="noStrike" kern="1200" baseline="0" dirty="0">
                <a:solidFill>
                  <a:schemeClr val="tx1"/>
                </a:solidFill>
                <a:latin typeface="Times New Roman" pitchFamily="33" charset="0"/>
                <a:ea typeface="+mn-ea"/>
                <a:cs typeface="+mn-cs"/>
              </a:rPr>
              <a:t>uses higher clock rate on the bus to increase the transfer rate. Third, a buffering</a:t>
            </a:r>
          </a:p>
          <a:p>
            <a:r>
              <a:rPr kumimoji="1" lang="en-US" sz="1200" b="0" i="0" u="none" strike="noStrike" kern="1200" baseline="0" dirty="0">
                <a:solidFill>
                  <a:schemeClr val="tx1"/>
                </a:solidFill>
                <a:latin typeface="Times New Roman" pitchFamily="33" charset="0"/>
                <a:ea typeface="+mn-ea"/>
                <a:cs typeface="+mn-cs"/>
              </a:rPr>
              <a:t>scheme is used, as explained subsequently.</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27</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33" charset="0"/>
                <a:ea typeface="+mn-ea"/>
                <a:cs typeface="+mn-cs"/>
              </a:rPr>
              <a:t> JDEC has thus far defined four generations of the DDR technology (Table 5.4).</a:t>
            </a:r>
          </a:p>
          <a:p>
            <a:r>
              <a:rPr kumimoji="1" lang="en-US" sz="1200" b="0" i="0" u="none" strike="noStrike" kern="1200" baseline="0" dirty="0">
                <a:solidFill>
                  <a:schemeClr val="tx1"/>
                </a:solidFill>
                <a:latin typeface="Times New Roman" pitchFamily="33" charset="0"/>
                <a:ea typeface="+mn-ea"/>
                <a:cs typeface="+mn-cs"/>
              </a:rPr>
              <a:t>The initial DDR version makes use of a 2-bit </a:t>
            </a:r>
            <a:r>
              <a:rPr kumimoji="1" lang="en-US" sz="1200" b="0" i="0" u="none" strike="noStrike" kern="1200" baseline="0" dirty="0" err="1">
                <a:solidFill>
                  <a:schemeClr val="tx1"/>
                </a:solidFill>
                <a:latin typeface="Times New Roman" pitchFamily="33" charset="0"/>
                <a:ea typeface="+mn-ea"/>
                <a:cs typeface="+mn-cs"/>
              </a:rPr>
              <a:t>prefetch</a:t>
            </a:r>
            <a:r>
              <a:rPr kumimoji="1" lang="en-US" sz="1200" b="0" i="0" u="none" strike="noStrike" kern="1200" baseline="0" dirty="0">
                <a:solidFill>
                  <a:schemeClr val="tx1"/>
                </a:solidFill>
                <a:latin typeface="Times New Roman" pitchFamily="33" charset="0"/>
                <a:ea typeface="+mn-ea"/>
                <a:cs typeface="+mn-cs"/>
              </a:rPr>
              <a:t> buffer. The </a:t>
            </a:r>
            <a:r>
              <a:rPr kumimoji="1" lang="en-US" sz="1200" b="0" i="0" u="none" strike="noStrike" kern="1200" baseline="0" dirty="0" err="1">
                <a:solidFill>
                  <a:schemeClr val="tx1"/>
                </a:solidFill>
                <a:latin typeface="Times New Roman" pitchFamily="33" charset="0"/>
                <a:ea typeface="+mn-ea"/>
                <a:cs typeface="+mn-cs"/>
              </a:rPr>
              <a:t>prefetch</a:t>
            </a:r>
            <a:r>
              <a:rPr kumimoji="1" lang="en-US" sz="1200" b="0" i="0" u="none" strike="noStrike" kern="1200" baseline="0" dirty="0">
                <a:solidFill>
                  <a:schemeClr val="tx1"/>
                </a:solidFill>
                <a:latin typeface="Times New Roman" pitchFamily="33" charset="0"/>
                <a:ea typeface="+mn-ea"/>
                <a:cs typeface="+mn-cs"/>
              </a:rPr>
              <a:t> buffer is</a:t>
            </a:r>
          </a:p>
          <a:p>
            <a:r>
              <a:rPr kumimoji="1" lang="en-US" sz="1200" b="0" i="0" u="none" strike="noStrike" kern="1200" baseline="0" dirty="0">
                <a:solidFill>
                  <a:schemeClr val="tx1"/>
                </a:solidFill>
                <a:latin typeface="Times New Roman" pitchFamily="33" charset="0"/>
                <a:ea typeface="+mn-ea"/>
                <a:cs typeface="+mn-cs"/>
              </a:rPr>
              <a:t>a memory cache located on the SDRAM chip. It enables the SDRAM chip to preposition</a:t>
            </a:r>
          </a:p>
          <a:p>
            <a:r>
              <a:rPr kumimoji="1" lang="en-US" sz="1200" b="0" i="0" u="none" strike="noStrike" kern="1200" baseline="0" dirty="0">
                <a:solidFill>
                  <a:schemeClr val="tx1"/>
                </a:solidFill>
                <a:latin typeface="Times New Roman" pitchFamily="33" charset="0"/>
                <a:ea typeface="+mn-ea"/>
                <a:cs typeface="+mn-cs"/>
              </a:rPr>
              <a:t>bits to be placed on the data bus as rapidly as possible. The DDR I/O bus</a:t>
            </a:r>
          </a:p>
          <a:p>
            <a:r>
              <a:rPr kumimoji="1" lang="en-US" sz="1200" b="0" i="0" u="none" strike="noStrike" kern="1200" baseline="0" dirty="0">
                <a:solidFill>
                  <a:schemeClr val="tx1"/>
                </a:solidFill>
                <a:latin typeface="Times New Roman" pitchFamily="33" charset="0"/>
                <a:ea typeface="+mn-ea"/>
                <a:cs typeface="+mn-cs"/>
              </a:rPr>
              <a:t>uses the same clock rate as the memory chip, but because it can handle two bits per</a:t>
            </a:r>
          </a:p>
          <a:p>
            <a:r>
              <a:rPr kumimoji="1" lang="en-US" sz="1200" b="0" i="0" u="none" strike="noStrike" kern="1200" baseline="0" dirty="0">
                <a:solidFill>
                  <a:schemeClr val="tx1"/>
                </a:solidFill>
                <a:latin typeface="Times New Roman" pitchFamily="33" charset="0"/>
                <a:ea typeface="+mn-ea"/>
                <a:cs typeface="+mn-cs"/>
              </a:rPr>
              <a:t>cycle, it achieves a data rate that is double the clock rate. The 2-bit </a:t>
            </a:r>
            <a:r>
              <a:rPr kumimoji="1" lang="en-US" sz="1200" b="0" i="0" u="none" strike="noStrike" kern="1200" baseline="0" dirty="0" err="1">
                <a:solidFill>
                  <a:schemeClr val="tx1"/>
                </a:solidFill>
                <a:latin typeface="Times New Roman" pitchFamily="33" charset="0"/>
                <a:ea typeface="+mn-ea"/>
                <a:cs typeface="+mn-cs"/>
              </a:rPr>
              <a:t>prefetch</a:t>
            </a:r>
            <a:r>
              <a:rPr kumimoji="1" lang="en-US" sz="1200" b="0" i="0" u="none" strike="noStrike" kern="1200" baseline="0" dirty="0">
                <a:solidFill>
                  <a:schemeClr val="tx1"/>
                </a:solidFill>
                <a:latin typeface="Times New Roman" pitchFamily="33" charset="0"/>
                <a:ea typeface="+mn-ea"/>
                <a:cs typeface="+mn-cs"/>
              </a:rPr>
              <a:t> buffer</a:t>
            </a:r>
          </a:p>
          <a:p>
            <a:r>
              <a:rPr kumimoji="1" lang="en-US" sz="1200" b="0" i="0" u="none" strike="noStrike" kern="1200" baseline="0" dirty="0">
                <a:solidFill>
                  <a:schemeClr val="tx1"/>
                </a:solidFill>
                <a:latin typeface="Times New Roman" pitchFamily="33" charset="0"/>
                <a:ea typeface="+mn-ea"/>
                <a:cs typeface="+mn-cs"/>
              </a:rPr>
              <a:t>enables the SDRAM chip to keep up with the I/O bus.</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28</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4097410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33" charset="0"/>
                <a:ea typeface="+mn-ea"/>
                <a:cs typeface="+mn-cs"/>
              </a:rPr>
              <a:t> Another form of semiconductor memory is flash memory. Flash memory is used</a:t>
            </a:r>
          </a:p>
          <a:p>
            <a:r>
              <a:rPr kumimoji="1" lang="en-US" sz="1200" b="0" i="0" u="none" strike="noStrike" kern="1200" baseline="0" dirty="0">
                <a:solidFill>
                  <a:schemeClr val="tx1"/>
                </a:solidFill>
                <a:latin typeface="Times New Roman" pitchFamily="33" charset="0"/>
                <a:ea typeface="+mn-ea"/>
                <a:cs typeface="+mn-cs"/>
              </a:rPr>
              <a:t>both for internal memory and external memory applications. Here, we provide a</a:t>
            </a:r>
          </a:p>
          <a:p>
            <a:r>
              <a:rPr kumimoji="1" lang="en-US" sz="1200" b="0" i="0" u="none" strike="noStrike" kern="1200" baseline="0" dirty="0">
                <a:solidFill>
                  <a:schemeClr val="tx1"/>
                </a:solidFill>
                <a:latin typeface="Times New Roman" pitchFamily="33" charset="0"/>
                <a:ea typeface="+mn-ea"/>
                <a:cs typeface="+mn-cs"/>
              </a:rPr>
              <a:t>technical overview and look at its use for internal memory.</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First introduced in the mid-1980s, flash memory is intermediate between</a:t>
            </a:r>
          </a:p>
          <a:p>
            <a:r>
              <a:rPr kumimoji="1" lang="en-US" sz="1200" b="0" i="0" u="none" strike="noStrike" kern="1200" baseline="0" dirty="0">
                <a:solidFill>
                  <a:schemeClr val="tx1"/>
                </a:solidFill>
                <a:latin typeface="Times New Roman" pitchFamily="33" charset="0"/>
                <a:ea typeface="+mn-ea"/>
                <a:cs typeface="+mn-cs"/>
              </a:rPr>
              <a:t>EPROM and EEPROM in both cost and functionality. Like EEPROM, flash memory</a:t>
            </a:r>
          </a:p>
          <a:p>
            <a:r>
              <a:rPr kumimoji="1" lang="en-US" sz="1200" b="0" i="0" u="none" strike="noStrike" kern="1200" baseline="0" dirty="0">
                <a:solidFill>
                  <a:schemeClr val="tx1"/>
                </a:solidFill>
                <a:latin typeface="Times New Roman" pitchFamily="33" charset="0"/>
                <a:ea typeface="+mn-ea"/>
                <a:cs typeface="+mn-cs"/>
              </a:rPr>
              <a:t>uses an electrical erasing technology. An entire flash memory can be erased in</a:t>
            </a:r>
          </a:p>
          <a:p>
            <a:r>
              <a:rPr kumimoji="1" lang="en-US" sz="1200" b="0" i="0" u="none" strike="noStrike" kern="1200" baseline="0" dirty="0">
                <a:solidFill>
                  <a:schemeClr val="tx1"/>
                </a:solidFill>
                <a:latin typeface="Times New Roman" pitchFamily="33" charset="0"/>
                <a:ea typeface="+mn-ea"/>
                <a:cs typeface="+mn-cs"/>
              </a:rPr>
              <a:t>one or a few seconds, which is much faster than EPROM. In addition, it is possible</a:t>
            </a:r>
          </a:p>
          <a:p>
            <a:r>
              <a:rPr kumimoji="1" lang="en-US" sz="1200" b="0" i="0" u="none" strike="noStrike" kern="1200" baseline="0" dirty="0">
                <a:solidFill>
                  <a:schemeClr val="tx1"/>
                </a:solidFill>
                <a:latin typeface="Times New Roman" pitchFamily="33" charset="0"/>
                <a:ea typeface="+mn-ea"/>
                <a:cs typeface="+mn-cs"/>
              </a:rPr>
              <a:t>to erase just blocks of memory rather than an entire chip. Flash memory gets its</a:t>
            </a:r>
          </a:p>
          <a:p>
            <a:r>
              <a:rPr kumimoji="1" lang="en-US" sz="1200" b="0" i="0" u="none" strike="noStrike" kern="1200" baseline="0" dirty="0">
                <a:solidFill>
                  <a:schemeClr val="tx1"/>
                </a:solidFill>
                <a:latin typeface="Times New Roman" pitchFamily="33" charset="0"/>
                <a:ea typeface="+mn-ea"/>
                <a:cs typeface="+mn-cs"/>
              </a:rPr>
              <a:t>name because the microchip is organized so that a section of memory cells are</a:t>
            </a:r>
          </a:p>
          <a:p>
            <a:r>
              <a:rPr kumimoji="1" lang="en-US" sz="1200" b="0" i="0" u="none" strike="noStrike" kern="1200" baseline="0" dirty="0">
                <a:solidFill>
                  <a:schemeClr val="tx1"/>
                </a:solidFill>
                <a:latin typeface="Times New Roman" pitchFamily="33" charset="0"/>
                <a:ea typeface="+mn-ea"/>
                <a:cs typeface="+mn-cs"/>
              </a:rPr>
              <a:t>erased in a single action or "flash." However, flash memory does not provide </a:t>
            </a:r>
            <a:r>
              <a:rPr kumimoji="1" lang="en-US" sz="1200" b="0" i="0" u="none" strike="noStrike" kern="1200" baseline="0" dirty="0" err="1">
                <a:solidFill>
                  <a:schemeClr val="tx1"/>
                </a:solidFill>
                <a:latin typeface="Times New Roman" pitchFamily="33" charset="0"/>
                <a:ea typeface="+mn-ea"/>
                <a:cs typeface="+mn-cs"/>
              </a:rPr>
              <a:t>bytelevel</a:t>
            </a:r>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erasure. Like EPROM, flash memory uses only one transistor per bit, and so</a:t>
            </a:r>
          </a:p>
          <a:p>
            <a:r>
              <a:rPr kumimoji="1" lang="en-US" sz="1200" b="0" i="0" u="none" strike="noStrike" kern="1200" baseline="0" dirty="0">
                <a:solidFill>
                  <a:schemeClr val="tx1"/>
                </a:solidFill>
                <a:latin typeface="Times New Roman" pitchFamily="33" charset="0"/>
                <a:ea typeface="+mn-ea"/>
                <a:cs typeface="+mn-cs"/>
              </a:rPr>
              <a:t>achieves the high density (compared with EEPROM) of EPROM.</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29</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84222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33" charset="0"/>
                <a:ea typeface="+mn-ea"/>
                <a:cs typeface="+mn-cs"/>
              </a:rPr>
              <a:t> Figure 5.15 illustrates the basic operation of a flash memory. For comparison, Figure</a:t>
            </a:r>
          </a:p>
          <a:p>
            <a:r>
              <a:rPr kumimoji="1" lang="en-US" sz="1200" b="0" i="0" u="none" strike="noStrike" kern="1200" baseline="0" dirty="0">
                <a:solidFill>
                  <a:schemeClr val="tx1"/>
                </a:solidFill>
                <a:latin typeface="Times New Roman" pitchFamily="33" charset="0"/>
                <a:ea typeface="+mn-ea"/>
                <a:cs typeface="+mn-cs"/>
              </a:rPr>
              <a:t>5.15a depicts the operation of a transistor. Transistors exploit the properties of</a:t>
            </a:r>
          </a:p>
          <a:p>
            <a:r>
              <a:rPr kumimoji="1" lang="en-US" sz="1200" b="0" i="0" u="none" strike="noStrike" kern="1200" baseline="0" dirty="0">
                <a:solidFill>
                  <a:schemeClr val="tx1"/>
                </a:solidFill>
                <a:latin typeface="Times New Roman" pitchFamily="33" charset="0"/>
                <a:ea typeface="+mn-ea"/>
                <a:cs typeface="+mn-cs"/>
              </a:rPr>
              <a:t>semiconductors so that a small voltage applied to the gate can be used to control the</a:t>
            </a:r>
          </a:p>
          <a:p>
            <a:r>
              <a:rPr kumimoji="1" lang="en-US" sz="1200" b="0" i="0" u="none" strike="noStrike" kern="1200" baseline="0" dirty="0">
                <a:solidFill>
                  <a:schemeClr val="tx1"/>
                </a:solidFill>
                <a:latin typeface="Times New Roman" pitchFamily="33" charset="0"/>
                <a:ea typeface="+mn-ea"/>
                <a:cs typeface="+mn-cs"/>
              </a:rPr>
              <a:t>flow of a large current between the source and the drain.</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In a flash memory cell, a second gate—called a floating gate, because it is insulated</a:t>
            </a:r>
          </a:p>
          <a:p>
            <a:r>
              <a:rPr kumimoji="1" lang="en-US" sz="1200" b="0" i="0" u="none" strike="noStrike" kern="1200" baseline="0" dirty="0">
                <a:solidFill>
                  <a:schemeClr val="tx1"/>
                </a:solidFill>
                <a:latin typeface="Times New Roman" pitchFamily="33" charset="0"/>
                <a:ea typeface="+mn-ea"/>
                <a:cs typeface="+mn-cs"/>
              </a:rPr>
              <a:t>by a thin oxide layer—is added to the transistor. Initially, the floating gate</a:t>
            </a:r>
          </a:p>
          <a:p>
            <a:r>
              <a:rPr kumimoji="1" lang="en-US" sz="1200" b="0" i="0" u="none" strike="noStrike" kern="1200" baseline="0" dirty="0">
                <a:solidFill>
                  <a:schemeClr val="tx1"/>
                </a:solidFill>
                <a:latin typeface="Times New Roman" pitchFamily="33" charset="0"/>
                <a:ea typeface="+mn-ea"/>
                <a:cs typeface="+mn-cs"/>
              </a:rPr>
              <a:t>does not interfere with the operation of the transistor (Figure 5.15b). In this state,</a:t>
            </a:r>
          </a:p>
          <a:p>
            <a:r>
              <a:rPr kumimoji="1" lang="en-US" sz="1200" b="0" i="0" u="none" strike="noStrike" kern="1200" baseline="0" dirty="0">
                <a:solidFill>
                  <a:schemeClr val="tx1"/>
                </a:solidFill>
                <a:latin typeface="Times New Roman" pitchFamily="33" charset="0"/>
                <a:ea typeface="+mn-ea"/>
                <a:cs typeface="+mn-cs"/>
              </a:rPr>
              <a:t>the cell is deemed to represent binary 1. Applying a large voltage across the oxide</a:t>
            </a:r>
          </a:p>
          <a:p>
            <a:r>
              <a:rPr kumimoji="1" lang="en-US" sz="1200" b="0" i="0" u="none" strike="noStrike" kern="1200" baseline="0" dirty="0">
                <a:solidFill>
                  <a:schemeClr val="tx1"/>
                </a:solidFill>
                <a:latin typeface="Times New Roman" pitchFamily="33" charset="0"/>
                <a:ea typeface="+mn-ea"/>
                <a:cs typeface="+mn-cs"/>
              </a:rPr>
              <a:t>layer causes electrons to tunnel through it and become trapped on the floating gate,</a:t>
            </a:r>
          </a:p>
          <a:p>
            <a:r>
              <a:rPr kumimoji="1" lang="en-US" sz="1200" b="0" i="0" u="none" strike="noStrike" kern="1200" baseline="0" dirty="0">
                <a:solidFill>
                  <a:schemeClr val="tx1"/>
                </a:solidFill>
                <a:latin typeface="Times New Roman" pitchFamily="33" charset="0"/>
                <a:ea typeface="+mn-ea"/>
                <a:cs typeface="+mn-cs"/>
              </a:rPr>
              <a:t>where they remain even if the power is disconnected (Figure 5.15c). In this state, the</a:t>
            </a:r>
          </a:p>
          <a:p>
            <a:r>
              <a:rPr kumimoji="1" lang="en-US" sz="1200" b="0" i="0" u="none" strike="noStrike" kern="1200" baseline="0" dirty="0">
                <a:solidFill>
                  <a:schemeClr val="tx1"/>
                </a:solidFill>
                <a:latin typeface="Times New Roman" pitchFamily="33" charset="0"/>
                <a:ea typeface="+mn-ea"/>
                <a:cs typeface="+mn-cs"/>
              </a:rPr>
              <a:t>cell is deemed to represent binary 0. The state of the cell can be read by using external</a:t>
            </a:r>
          </a:p>
          <a:p>
            <a:r>
              <a:rPr kumimoji="1" lang="en-US" sz="1200" b="0" i="0" u="none" strike="noStrike" kern="1200" baseline="0" dirty="0">
                <a:solidFill>
                  <a:schemeClr val="tx1"/>
                </a:solidFill>
                <a:latin typeface="Times New Roman" pitchFamily="33" charset="0"/>
                <a:ea typeface="+mn-ea"/>
                <a:cs typeface="+mn-cs"/>
              </a:rPr>
              <a:t>circuitry to test whether the transistor is working or not. Applying a large voltage</a:t>
            </a:r>
          </a:p>
          <a:p>
            <a:r>
              <a:rPr kumimoji="1" lang="en-US" sz="1200" b="0" i="0" u="none" strike="noStrike" kern="1200" baseline="0" dirty="0">
                <a:solidFill>
                  <a:schemeClr val="tx1"/>
                </a:solidFill>
                <a:latin typeface="Times New Roman" pitchFamily="33" charset="0"/>
                <a:ea typeface="+mn-ea"/>
                <a:cs typeface="+mn-cs"/>
              </a:rPr>
              <a:t>in the opposite direction removes the electrons from the floating gate, returning</a:t>
            </a:r>
          </a:p>
          <a:p>
            <a:r>
              <a:rPr kumimoji="1" lang="en-US" sz="1200" b="0" i="0" u="none" strike="noStrike" kern="1200" baseline="0" dirty="0">
                <a:solidFill>
                  <a:schemeClr val="tx1"/>
                </a:solidFill>
                <a:latin typeface="Times New Roman" pitchFamily="33" charset="0"/>
                <a:ea typeface="+mn-ea"/>
                <a:cs typeface="+mn-cs"/>
              </a:rPr>
              <a:t>to a state of binary 1.</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 An important characteristic of flash memory is that it is persistent memory,</a:t>
            </a:r>
          </a:p>
          <a:p>
            <a:r>
              <a:rPr kumimoji="1" lang="en-US" sz="1200" b="0" i="0" u="none" strike="noStrike" kern="1200" baseline="0" dirty="0">
                <a:solidFill>
                  <a:schemeClr val="tx1"/>
                </a:solidFill>
                <a:latin typeface="Times New Roman" pitchFamily="33" charset="0"/>
                <a:ea typeface="+mn-ea"/>
                <a:cs typeface="+mn-cs"/>
              </a:rPr>
              <a:t>which means that it retains data when there is no power applied to the memory.</a:t>
            </a:r>
          </a:p>
          <a:p>
            <a:r>
              <a:rPr kumimoji="1" lang="en-US" sz="1200" b="0" i="0" u="none" strike="noStrike" kern="1200" baseline="0" dirty="0">
                <a:solidFill>
                  <a:schemeClr val="tx1"/>
                </a:solidFill>
                <a:latin typeface="Times New Roman" pitchFamily="33" charset="0"/>
                <a:ea typeface="+mn-ea"/>
                <a:cs typeface="+mn-cs"/>
              </a:rPr>
              <a:t>Thus, it is useful for secondary (external) storage, and as an alternative to random</a:t>
            </a:r>
          </a:p>
          <a:p>
            <a:r>
              <a:rPr kumimoji="1" lang="en-US" sz="1200" b="0" i="0" u="none" strike="noStrike" kern="1200" baseline="0" dirty="0">
                <a:solidFill>
                  <a:schemeClr val="tx1"/>
                </a:solidFill>
                <a:latin typeface="Times New Roman" pitchFamily="33" charset="0"/>
                <a:ea typeface="+mn-ea"/>
                <a:cs typeface="+mn-cs"/>
              </a:rPr>
              <a:t>access memory in computers.</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30</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42344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a:solidFill>
                  <a:schemeClr val="tx1"/>
                </a:solidFill>
                <a:latin typeface="Times New Roman" pitchFamily="33" charset="0"/>
                <a:ea typeface="+mn-ea"/>
                <a:cs typeface="+mn-cs"/>
              </a:rPr>
              <a:t>In earlier computers, the most common form of random-access storage for computer</a:t>
            </a:r>
          </a:p>
          <a:p>
            <a:r>
              <a:rPr kumimoji="1" lang="en-US" sz="1200" kern="1200" baseline="0" dirty="0">
                <a:solidFill>
                  <a:schemeClr val="tx1"/>
                </a:solidFill>
                <a:latin typeface="Times New Roman" pitchFamily="33" charset="0"/>
                <a:ea typeface="+mn-ea"/>
                <a:cs typeface="+mn-cs"/>
              </a:rPr>
              <a:t>main memory employed an array of doughnut-shaped ferromagnetic loops</a:t>
            </a:r>
          </a:p>
          <a:p>
            <a:r>
              <a:rPr kumimoji="1" lang="en-US" sz="1200" kern="1200" baseline="0" dirty="0">
                <a:solidFill>
                  <a:schemeClr val="tx1"/>
                </a:solidFill>
                <a:latin typeface="Times New Roman" pitchFamily="33" charset="0"/>
                <a:ea typeface="+mn-ea"/>
                <a:cs typeface="+mn-cs"/>
              </a:rPr>
              <a:t>referred to as </a:t>
            </a:r>
            <a:r>
              <a:rPr kumimoji="1" lang="en-US" sz="1200" i="1" kern="1200" baseline="0" dirty="0">
                <a:solidFill>
                  <a:schemeClr val="tx1"/>
                </a:solidFill>
                <a:latin typeface="Times New Roman" pitchFamily="33" charset="0"/>
                <a:ea typeface="+mn-ea"/>
                <a:cs typeface="+mn-cs"/>
              </a:rPr>
              <a:t>cores. </a:t>
            </a:r>
            <a:r>
              <a:rPr kumimoji="1" lang="en-US" sz="1200" i="0" kern="1200" baseline="0" dirty="0">
                <a:solidFill>
                  <a:schemeClr val="tx1"/>
                </a:solidFill>
                <a:latin typeface="Times New Roman" pitchFamily="33" charset="0"/>
                <a:ea typeface="+mn-ea"/>
                <a:cs typeface="+mn-cs"/>
              </a:rPr>
              <a:t>Hence, main memory was often referred to as core, a term that</a:t>
            </a:r>
          </a:p>
          <a:p>
            <a:r>
              <a:rPr kumimoji="1" lang="en-US" sz="1200" kern="1200" baseline="0" dirty="0">
                <a:solidFill>
                  <a:schemeClr val="tx1"/>
                </a:solidFill>
                <a:latin typeface="Times New Roman" pitchFamily="33" charset="0"/>
                <a:ea typeface="+mn-ea"/>
                <a:cs typeface="+mn-cs"/>
              </a:rPr>
              <a:t>persists to this day. The advent of, and advantages of, microelectronics has long</a:t>
            </a:r>
          </a:p>
          <a:p>
            <a:r>
              <a:rPr kumimoji="1" lang="en-US" sz="1200" kern="1200" baseline="0" dirty="0">
                <a:solidFill>
                  <a:schemeClr val="tx1"/>
                </a:solidFill>
                <a:latin typeface="Times New Roman" pitchFamily="33" charset="0"/>
                <a:ea typeface="+mn-ea"/>
                <a:cs typeface="+mn-cs"/>
              </a:rPr>
              <a:t>since vanquished the magnetic core memory. Today, the use of semiconductor chips</a:t>
            </a:r>
          </a:p>
          <a:p>
            <a:r>
              <a:rPr kumimoji="1" lang="en-US" sz="1200" kern="1200" baseline="0" dirty="0">
                <a:solidFill>
                  <a:schemeClr val="tx1"/>
                </a:solidFill>
                <a:latin typeface="Times New Roman" pitchFamily="33" charset="0"/>
                <a:ea typeface="+mn-ea"/>
                <a:cs typeface="+mn-cs"/>
              </a:rPr>
              <a:t>for main memory is almost universal. Key aspects of this technology are explored</a:t>
            </a:r>
          </a:p>
          <a:p>
            <a:r>
              <a:rPr kumimoji="1" lang="en-US" sz="1200" kern="1200" baseline="0" dirty="0">
                <a:solidFill>
                  <a:schemeClr val="tx1"/>
                </a:solidFill>
                <a:latin typeface="Times New Roman" pitchFamily="33" charset="0"/>
                <a:ea typeface="+mn-ea"/>
                <a:cs typeface="+mn-cs"/>
              </a:rPr>
              <a:t>in this section.</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basic element of a </a:t>
            </a:r>
            <a:r>
              <a:rPr kumimoji="1" lang="en-US" sz="1200" b="1" kern="1200" baseline="0" dirty="0">
                <a:solidFill>
                  <a:schemeClr val="tx1"/>
                </a:solidFill>
                <a:latin typeface="Times New Roman" pitchFamily="33" charset="0"/>
                <a:ea typeface="+mn-ea"/>
                <a:cs typeface="+mn-cs"/>
              </a:rPr>
              <a:t>semiconductor memory </a:t>
            </a:r>
            <a:r>
              <a:rPr kumimoji="1" lang="en-US" sz="1200" b="0" kern="1200" baseline="0" dirty="0">
                <a:solidFill>
                  <a:schemeClr val="tx1"/>
                </a:solidFill>
                <a:latin typeface="Times New Roman" pitchFamily="33" charset="0"/>
                <a:ea typeface="+mn-ea"/>
                <a:cs typeface="+mn-cs"/>
              </a:rPr>
              <a:t>is the memory cell. Although a variety</a:t>
            </a:r>
          </a:p>
          <a:p>
            <a:r>
              <a:rPr kumimoji="1" lang="en-US" sz="1200" kern="1200" baseline="0" dirty="0">
                <a:solidFill>
                  <a:schemeClr val="tx1"/>
                </a:solidFill>
                <a:latin typeface="Times New Roman" pitchFamily="33" charset="0"/>
                <a:ea typeface="+mn-ea"/>
                <a:cs typeface="+mn-cs"/>
              </a:rPr>
              <a:t>of electronic technologies are used, all semiconductor memory cells share certain</a:t>
            </a:r>
          </a:p>
          <a:p>
            <a:r>
              <a:rPr kumimoji="1" lang="en-US" sz="1200" kern="1200" baseline="0" dirty="0">
                <a:solidFill>
                  <a:schemeClr val="tx1"/>
                </a:solidFill>
                <a:latin typeface="Times New Roman" pitchFamily="33" charset="0"/>
                <a:ea typeface="+mn-ea"/>
                <a:cs typeface="+mn-cs"/>
              </a:rPr>
              <a:t>properties: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They exhibit two stable (or </a:t>
            </a:r>
            <a:r>
              <a:rPr kumimoji="1" lang="en-US" sz="1200" kern="1200" baseline="0" dirty="0" err="1">
                <a:solidFill>
                  <a:schemeClr val="tx1"/>
                </a:solidFill>
                <a:latin typeface="Times New Roman" pitchFamily="33" charset="0"/>
                <a:ea typeface="+mn-ea"/>
                <a:cs typeface="+mn-cs"/>
              </a:rPr>
              <a:t>semistable</a:t>
            </a:r>
            <a:r>
              <a:rPr kumimoji="1" lang="en-US" sz="1200" kern="1200" baseline="0" dirty="0">
                <a:solidFill>
                  <a:schemeClr val="tx1"/>
                </a:solidFill>
                <a:latin typeface="Times New Roman" pitchFamily="33" charset="0"/>
                <a:ea typeface="+mn-ea"/>
                <a:cs typeface="+mn-cs"/>
              </a:rPr>
              <a:t>) states, which can be used to represent</a:t>
            </a:r>
          </a:p>
          <a:p>
            <a:r>
              <a:rPr kumimoji="1" lang="en-US" sz="1200" kern="1200" baseline="0" dirty="0">
                <a:solidFill>
                  <a:schemeClr val="tx1"/>
                </a:solidFill>
                <a:latin typeface="Times New Roman" pitchFamily="33" charset="0"/>
                <a:ea typeface="+mn-ea"/>
                <a:cs typeface="+mn-cs"/>
              </a:rPr>
              <a:t>binary 1 and 0.</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They are capable of being written into (at least once), to set the state.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They are capable of being read to sense the state.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Figure 5.1 depicts the operation of a memory cell. Most commonly, the cell</a:t>
            </a:r>
          </a:p>
          <a:p>
            <a:r>
              <a:rPr kumimoji="1" lang="en-US" sz="1200" kern="1200" baseline="0" dirty="0">
                <a:solidFill>
                  <a:schemeClr val="tx1"/>
                </a:solidFill>
                <a:latin typeface="Times New Roman" pitchFamily="33" charset="0"/>
                <a:ea typeface="+mn-ea"/>
                <a:cs typeface="+mn-cs"/>
              </a:rPr>
              <a:t>has three functional terminals capable of carrying an electrical signal. The select</a:t>
            </a:r>
          </a:p>
          <a:p>
            <a:r>
              <a:rPr kumimoji="1" lang="en-US" sz="1200" kern="1200" baseline="0" dirty="0">
                <a:solidFill>
                  <a:schemeClr val="tx1"/>
                </a:solidFill>
                <a:latin typeface="Times New Roman" pitchFamily="33" charset="0"/>
                <a:ea typeface="+mn-ea"/>
                <a:cs typeface="+mn-cs"/>
              </a:rPr>
              <a:t>terminal, as the name suggests, selects a memory cell for a read or write operation.</a:t>
            </a:r>
          </a:p>
          <a:p>
            <a:r>
              <a:rPr kumimoji="1" lang="en-US" sz="1200" kern="1200" baseline="0" dirty="0">
                <a:solidFill>
                  <a:schemeClr val="tx1"/>
                </a:solidFill>
                <a:latin typeface="Times New Roman" pitchFamily="33" charset="0"/>
                <a:ea typeface="+mn-ea"/>
                <a:cs typeface="+mn-cs"/>
              </a:rPr>
              <a:t>The control terminal indicates read or write. For writing, the other terminal</a:t>
            </a:r>
          </a:p>
          <a:p>
            <a:r>
              <a:rPr kumimoji="1" lang="en-US" sz="1200" kern="1200" baseline="0" dirty="0">
                <a:solidFill>
                  <a:schemeClr val="tx1"/>
                </a:solidFill>
                <a:latin typeface="Times New Roman" pitchFamily="33" charset="0"/>
                <a:ea typeface="+mn-ea"/>
                <a:cs typeface="+mn-cs"/>
              </a:rPr>
              <a:t>provides an electrical signal that sets the state of the cell to 1 or 0. For reading, that</a:t>
            </a:r>
          </a:p>
          <a:p>
            <a:r>
              <a:rPr kumimoji="1" lang="en-US" sz="1200" kern="1200" baseline="0" dirty="0">
                <a:solidFill>
                  <a:schemeClr val="tx1"/>
                </a:solidFill>
                <a:latin typeface="Times New Roman" pitchFamily="33" charset="0"/>
                <a:ea typeface="+mn-ea"/>
                <a:cs typeface="+mn-cs"/>
              </a:rPr>
              <a:t>terminal is used for output of the cell’s state. The details of the internal organization,</a:t>
            </a:r>
          </a:p>
          <a:p>
            <a:r>
              <a:rPr kumimoji="1" lang="en-US" sz="1200" kern="1200" baseline="0" dirty="0">
                <a:solidFill>
                  <a:schemeClr val="tx1"/>
                </a:solidFill>
                <a:latin typeface="Times New Roman" pitchFamily="33" charset="0"/>
                <a:ea typeface="+mn-ea"/>
                <a:cs typeface="+mn-cs"/>
              </a:rPr>
              <a:t>functioning, and timing of the memory cell depend on the specific integrated</a:t>
            </a:r>
          </a:p>
          <a:p>
            <a:r>
              <a:rPr kumimoji="1" lang="en-US" sz="1200" kern="1200" baseline="0" dirty="0">
                <a:solidFill>
                  <a:schemeClr val="tx1"/>
                </a:solidFill>
                <a:latin typeface="Times New Roman" pitchFamily="33" charset="0"/>
                <a:ea typeface="+mn-ea"/>
                <a:cs typeface="+mn-cs"/>
              </a:rPr>
              <a:t>circuit technology used and are beyond the scope of this book, except for a brief</a:t>
            </a:r>
          </a:p>
          <a:p>
            <a:r>
              <a:rPr kumimoji="1" lang="en-US" sz="1200" kern="1200" baseline="0" dirty="0">
                <a:solidFill>
                  <a:schemeClr val="tx1"/>
                </a:solidFill>
                <a:latin typeface="Times New Roman" pitchFamily="33" charset="0"/>
                <a:ea typeface="+mn-ea"/>
                <a:cs typeface="+mn-cs"/>
              </a:rPr>
              <a:t>summary. For our purposes, we will take it as given that individual cells can be</a:t>
            </a:r>
          </a:p>
          <a:p>
            <a:r>
              <a:rPr kumimoji="1" lang="en-US" sz="1200" kern="1200" baseline="0" dirty="0">
                <a:solidFill>
                  <a:schemeClr val="tx1"/>
                </a:solidFill>
                <a:latin typeface="Times New Roman" pitchFamily="33" charset="0"/>
                <a:ea typeface="+mn-ea"/>
                <a:cs typeface="+mn-cs"/>
              </a:rPr>
              <a:t>selected for reading and writing operations.</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3</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33" charset="0"/>
                <a:ea typeface="+mn-ea"/>
                <a:cs typeface="+mn-cs"/>
              </a:rPr>
              <a:t> There are two distinctive types of flash memory, designated as NOR and NAND</a:t>
            </a:r>
          </a:p>
          <a:p>
            <a:r>
              <a:rPr kumimoji="1" lang="en-US" sz="1200" b="0" i="0" u="none" strike="noStrike" kern="1200" baseline="0" dirty="0">
                <a:solidFill>
                  <a:schemeClr val="tx1"/>
                </a:solidFill>
                <a:latin typeface="Times New Roman" pitchFamily="33" charset="0"/>
                <a:ea typeface="+mn-ea"/>
                <a:cs typeface="+mn-cs"/>
              </a:rPr>
              <a:t>(Figure 5.16). In NOR flash memory , the basic unit of access is a bit, referred to as a</a:t>
            </a:r>
          </a:p>
          <a:p>
            <a:r>
              <a:rPr kumimoji="1" lang="en-US" sz="1200" b="0" i="0" u="none" strike="noStrike" kern="1200" baseline="0" dirty="0">
                <a:solidFill>
                  <a:schemeClr val="tx1"/>
                </a:solidFill>
                <a:latin typeface="Times New Roman" pitchFamily="33" charset="0"/>
                <a:ea typeface="+mn-ea"/>
                <a:cs typeface="+mn-cs"/>
              </a:rPr>
              <a:t>memory cell . Cells in NOR flash are connected in parallel to the bit lines so that each</a:t>
            </a:r>
          </a:p>
          <a:p>
            <a:r>
              <a:rPr kumimoji="1" lang="en-US" sz="1200" b="0" i="0" u="none" strike="noStrike" kern="1200" baseline="0" dirty="0">
                <a:solidFill>
                  <a:schemeClr val="tx1"/>
                </a:solidFill>
                <a:latin typeface="Times New Roman" pitchFamily="33" charset="0"/>
                <a:ea typeface="+mn-ea"/>
                <a:cs typeface="+mn-cs"/>
              </a:rPr>
              <a:t>cell can be read/write/erased individually. If any memory cell of the device is turned</a:t>
            </a:r>
          </a:p>
          <a:p>
            <a:r>
              <a:rPr kumimoji="1" lang="en-US" sz="1200" b="0" i="0" u="none" strike="noStrike" kern="1200" baseline="0" dirty="0">
                <a:solidFill>
                  <a:schemeClr val="tx1"/>
                </a:solidFill>
                <a:latin typeface="Times New Roman" pitchFamily="33" charset="0"/>
                <a:ea typeface="+mn-ea"/>
                <a:cs typeface="+mn-cs"/>
              </a:rPr>
              <a:t>on by the corresponding word line, the bit line goes low. This is similar in function to</a:t>
            </a:r>
          </a:p>
          <a:p>
            <a:r>
              <a:rPr kumimoji="1" lang="en-US" sz="1200" b="0" i="0" u="none" strike="noStrike" kern="1200" baseline="0" dirty="0">
                <a:solidFill>
                  <a:schemeClr val="tx1"/>
                </a:solidFill>
                <a:latin typeface="Times New Roman" pitchFamily="33" charset="0"/>
                <a:ea typeface="+mn-ea"/>
                <a:cs typeface="+mn-cs"/>
              </a:rPr>
              <a:t>a NOR logic gate.</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NAND flash memory  is organized in transistor arrays with 16 or 32 transistors</a:t>
            </a:r>
          </a:p>
          <a:p>
            <a:r>
              <a:rPr kumimoji="1" lang="en-US" sz="1200" b="0" i="0" u="none" strike="noStrike" kern="1200" baseline="0" dirty="0">
                <a:solidFill>
                  <a:schemeClr val="tx1"/>
                </a:solidFill>
                <a:latin typeface="Times New Roman" pitchFamily="33" charset="0"/>
                <a:ea typeface="+mn-ea"/>
                <a:cs typeface="+mn-cs"/>
              </a:rPr>
              <a:t>in series. The bit line goes low only if all the transistors in the corresponding word</a:t>
            </a:r>
          </a:p>
          <a:p>
            <a:r>
              <a:rPr kumimoji="1" lang="en-US" sz="1200" b="0" i="0" u="none" strike="noStrike" kern="1200" baseline="0" dirty="0">
                <a:solidFill>
                  <a:schemeClr val="tx1"/>
                </a:solidFill>
                <a:latin typeface="Times New Roman" pitchFamily="33" charset="0"/>
                <a:ea typeface="+mn-ea"/>
                <a:cs typeface="+mn-cs"/>
              </a:rPr>
              <a:t>lines are turned on. This is similar in function to a NAND logic gate.</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31</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955278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33" charset="0"/>
                <a:ea typeface="+mn-ea"/>
                <a:cs typeface="+mn-cs"/>
              </a:rPr>
              <a:t> Although the specific quantitative values of various characteristics of NOR</a:t>
            </a:r>
          </a:p>
          <a:p>
            <a:r>
              <a:rPr kumimoji="1" lang="en-US" sz="1200" b="0" i="0" u="none" strike="noStrike" kern="1200" baseline="0" dirty="0">
                <a:solidFill>
                  <a:schemeClr val="tx1"/>
                </a:solidFill>
                <a:latin typeface="Times New Roman" pitchFamily="33" charset="0"/>
                <a:ea typeface="+mn-ea"/>
                <a:cs typeface="+mn-cs"/>
              </a:rPr>
              <a:t>and NAND are changing year by year, the relative differences between the two</a:t>
            </a:r>
          </a:p>
          <a:p>
            <a:r>
              <a:rPr kumimoji="1" lang="en-US" sz="1200" b="0" i="0" u="none" strike="noStrike" kern="1200" baseline="0" dirty="0">
                <a:solidFill>
                  <a:schemeClr val="tx1"/>
                </a:solidFill>
                <a:latin typeface="Times New Roman" pitchFamily="33" charset="0"/>
                <a:ea typeface="+mn-ea"/>
                <a:cs typeface="+mn-cs"/>
              </a:rPr>
              <a:t>types has remained stable. These differences are usefully illustrated by the </a:t>
            </a:r>
            <a:r>
              <a:rPr kumimoji="1" lang="en-US" sz="1200" b="0" i="0" u="none" strike="noStrike" kern="1200" baseline="0" dirty="0" err="1">
                <a:solidFill>
                  <a:schemeClr val="tx1"/>
                </a:solidFill>
                <a:latin typeface="Times New Roman" pitchFamily="33" charset="0"/>
                <a:ea typeface="+mn-ea"/>
                <a:cs typeface="+mn-cs"/>
              </a:rPr>
              <a:t>Kiviat</a:t>
            </a:r>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graphs  shown in Figure 5.17.</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 NOR flash memory provides high-speed random access. It can read and write</a:t>
            </a:r>
          </a:p>
          <a:p>
            <a:r>
              <a:rPr kumimoji="1" lang="en-US" sz="1200" b="0" i="0" u="none" strike="noStrike" kern="1200" baseline="0" dirty="0">
                <a:solidFill>
                  <a:schemeClr val="tx1"/>
                </a:solidFill>
                <a:latin typeface="Times New Roman" pitchFamily="33" charset="0"/>
                <a:ea typeface="+mn-ea"/>
                <a:cs typeface="+mn-cs"/>
              </a:rPr>
              <a:t>data to specific locations, and can reference and retrieve a single byte. NAND reads</a:t>
            </a:r>
          </a:p>
          <a:p>
            <a:r>
              <a:rPr kumimoji="1" lang="en-US" sz="1200" b="0" i="0" u="none" strike="noStrike" kern="1200" baseline="0" dirty="0">
                <a:solidFill>
                  <a:schemeClr val="tx1"/>
                </a:solidFill>
                <a:latin typeface="Times New Roman" pitchFamily="33" charset="0"/>
                <a:ea typeface="+mn-ea"/>
                <a:cs typeface="+mn-cs"/>
              </a:rPr>
              <a:t>and writes in small blocks. NAND provides higher bit density than NOR and greater</a:t>
            </a:r>
          </a:p>
          <a:p>
            <a:r>
              <a:rPr kumimoji="1" lang="en-US" sz="1200" b="0" i="0" u="none" strike="noStrike" kern="1200" baseline="0" dirty="0">
                <a:solidFill>
                  <a:schemeClr val="tx1"/>
                </a:solidFill>
                <a:latin typeface="Times New Roman" pitchFamily="33" charset="0"/>
                <a:ea typeface="+mn-ea"/>
                <a:cs typeface="+mn-cs"/>
              </a:rPr>
              <a:t>write speed. NAND flash does not provide a random-access external address bus so</a:t>
            </a:r>
          </a:p>
          <a:p>
            <a:r>
              <a:rPr kumimoji="1" lang="en-US" sz="1200" b="0" i="0" u="none" strike="noStrike" kern="1200" baseline="0" dirty="0">
                <a:solidFill>
                  <a:schemeClr val="tx1"/>
                </a:solidFill>
                <a:latin typeface="Times New Roman" pitchFamily="33" charset="0"/>
                <a:ea typeface="+mn-ea"/>
                <a:cs typeface="+mn-cs"/>
              </a:rPr>
              <a:t>the data must be read on a </a:t>
            </a:r>
            <a:r>
              <a:rPr kumimoji="1" lang="en-US" sz="1200" b="0" i="0" u="none" strike="noStrike" kern="1200" baseline="0" dirty="0" err="1">
                <a:solidFill>
                  <a:schemeClr val="tx1"/>
                </a:solidFill>
                <a:latin typeface="Times New Roman" pitchFamily="33" charset="0"/>
                <a:ea typeface="+mn-ea"/>
                <a:cs typeface="+mn-cs"/>
              </a:rPr>
              <a:t>blockwise</a:t>
            </a:r>
            <a:r>
              <a:rPr kumimoji="1" lang="en-US" sz="1200" b="0" i="0" u="none" strike="noStrike" kern="1200" baseline="0" dirty="0">
                <a:solidFill>
                  <a:schemeClr val="tx1"/>
                </a:solidFill>
                <a:latin typeface="Times New Roman" pitchFamily="33" charset="0"/>
                <a:ea typeface="+mn-ea"/>
                <a:cs typeface="+mn-cs"/>
              </a:rPr>
              <a:t> basis (also known as page access), where each</a:t>
            </a:r>
          </a:p>
          <a:p>
            <a:r>
              <a:rPr kumimoji="1" lang="en-US" sz="1200" b="0" i="0" u="none" strike="noStrike" kern="1200" baseline="0" dirty="0">
                <a:solidFill>
                  <a:schemeClr val="tx1"/>
                </a:solidFill>
                <a:latin typeface="Times New Roman" pitchFamily="33" charset="0"/>
                <a:ea typeface="+mn-ea"/>
                <a:cs typeface="+mn-cs"/>
              </a:rPr>
              <a:t>block holds hundreds to thousands of bits.</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For internal memory in embedded systems, NOR flash memory has traditionally</a:t>
            </a:r>
          </a:p>
          <a:p>
            <a:r>
              <a:rPr kumimoji="1" lang="en-US" sz="1200" b="0" i="0" u="none" strike="noStrike" kern="1200" baseline="0" dirty="0">
                <a:solidFill>
                  <a:schemeClr val="tx1"/>
                </a:solidFill>
                <a:latin typeface="Times New Roman" pitchFamily="33" charset="0"/>
                <a:ea typeface="+mn-ea"/>
                <a:cs typeface="+mn-cs"/>
              </a:rPr>
              <a:t>been preferred. NAND memory has made some inroads, but NOR remains the</a:t>
            </a:r>
          </a:p>
          <a:p>
            <a:r>
              <a:rPr kumimoji="1" lang="en-US" sz="1200" b="0" i="0" u="none" strike="noStrike" kern="1200" baseline="0" dirty="0">
                <a:solidFill>
                  <a:schemeClr val="tx1"/>
                </a:solidFill>
                <a:latin typeface="Times New Roman" pitchFamily="33" charset="0"/>
                <a:ea typeface="+mn-ea"/>
                <a:cs typeface="+mn-cs"/>
              </a:rPr>
              <a:t>dominant technology for internal memory. It is ideally suited for microcontrollers</a:t>
            </a:r>
          </a:p>
          <a:p>
            <a:r>
              <a:rPr kumimoji="1" lang="en-US" sz="1200" b="0" i="0" u="none" strike="noStrike" kern="1200" baseline="0" dirty="0">
                <a:solidFill>
                  <a:schemeClr val="tx1"/>
                </a:solidFill>
                <a:latin typeface="Times New Roman" pitchFamily="33" charset="0"/>
                <a:ea typeface="+mn-ea"/>
                <a:cs typeface="+mn-cs"/>
              </a:rPr>
              <a:t>where the amount of program code is relatively small and a certain amount of application</a:t>
            </a:r>
          </a:p>
          <a:p>
            <a:r>
              <a:rPr kumimoji="1" lang="en-US" sz="1200" b="0" i="0" u="none" strike="noStrike" kern="1200" baseline="0" dirty="0">
                <a:solidFill>
                  <a:schemeClr val="tx1"/>
                </a:solidFill>
                <a:latin typeface="Times New Roman" pitchFamily="33" charset="0"/>
                <a:ea typeface="+mn-ea"/>
                <a:cs typeface="+mn-cs"/>
              </a:rPr>
              <a:t>data does not vary. For example, the flash memory in Figure 1.16 is NOR</a:t>
            </a:r>
          </a:p>
          <a:p>
            <a:r>
              <a:rPr kumimoji="1" lang="en-US" sz="1200" b="0" i="0" u="none" strike="noStrike" kern="1200" baseline="0" dirty="0">
                <a:solidFill>
                  <a:schemeClr val="tx1"/>
                </a:solidFill>
                <a:latin typeface="Times New Roman" pitchFamily="33" charset="0"/>
                <a:ea typeface="+mn-ea"/>
                <a:cs typeface="+mn-cs"/>
              </a:rPr>
              <a:t>memory.</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NAND memory is better suited for external memory, such as USB flash</a:t>
            </a:r>
          </a:p>
          <a:p>
            <a:r>
              <a:rPr kumimoji="1" lang="en-US" sz="1200" b="0" i="0" u="none" strike="noStrike" kern="1200" baseline="0" dirty="0">
                <a:solidFill>
                  <a:schemeClr val="tx1"/>
                </a:solidFill>
                <a:latin typeface="Times New Roman" pitchFamily="33" charset="0"/>
                <a:ea typeface="+mn-ea"/>
                <a:cs typeface="+mn-cs"/>
              </a:rPr>
              <a:t>drives, memory cards (in digital cameras, MP3 players, etc.), and in what are known</a:t>
            </a:r>
          </a:p>
          <a:p>
            <a:r>
              <a:rPr kumimoji="1" lang="en-US" sz="1200" b="0" i="0" u="none" strike="noStrike" kern="1200" baseline="0" dirty="0">
                <a:solidFill>
                  <a:schemeClr val="tx1"/>
                </a:solidFill>
                <a:latin typeface="Times New Roman" pitchFamily="33" charset="0"/>
                <a:ea typeface="+mn-ea"/>
                <a:cs typeface="+mn-cs"/>
              </a:rPr>
              <a:t>as solid-state disks (SSDs). We discuss SSDs in Chapter 6.</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32</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04291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33" charset="0"/>
                <a:ea typeface="+mn-ea"/>
                <a:cs typeface="+mn-cs"/>
              </a:rPr>
              <a:t> The traditional memory hierarchy has consisted of three levels (Figure 5.18):</a:t>
            </a:r>
          </a:p>
          <a:p>
            <a:endParaRPr kumimoji="1" lang="en-US" sz="1200" b="1" i="0" u="none" strike="noStrike" kern="1200" baseline="0" dirty="0">
              <a:solidFill>
                <a:schemeClr val="tx1"/>
              </a:solidFill>
              <a:latin typeface="Times New Roman" pitchFamily="33" charset="0"/>
              <a:ea typeface="+mn-ea"/>
              <a:cs typeface="+mn-cs"/>
            </a:endParaRPr>
          </a:p>
          <a:p>
            <a:r>
              <a:rPr kumimoji="1" lang="en-US" sz="1200" b="1" i="0" u="none" strike="noStrike" kern="1200" baseline="0" dirty="0">
                <a:solidFill>
                  <a:schemeClr val="tx1"/>
                </a:solidFill>
                <a:latin typeface="Times New Roman" pitchFamily="33" charset="0"/>
                <a:ea typeface="+mn-ea"/>
                <a:cs typeface="+mn-cs"/>
              </a:rPr>
              <a:t>■ </a:t>
            </a:r>
            <a:r>
              <a:rPr kumimoji="1" lang="en-US" sz="1200" b="0" i="0" u="none" strike="noStrike" kern="1200" baseline="0" dirty="0">
                <a:solidFill>
                  <a:schemeClr val="tx1"/>
                </a:solidFill>
                <a:latin typeface="Times New Roman" pitchFamily="33" charset="0"/>
                <a:ea typeface="+mn-ea"/>
                <a:cs typeface="+mn-cs"/>
              </a:rPr>
              <a:t>Static RAM (SRAM):  SRAM provides rapid access time, but is the most expensive</a:t>
            </a:r>
          </a:p>
          <a:p>
            <a:r>
              <a:rPr kumimoji="1" lang="en-US" sz="1200" b="0" i="0" u="none" strike="noStrike" kern="1200" baseline="0" dirty="0">
                <a:solidFill>
                  <a:schemeClr val="tx1"/>
                </a:solidFill>
                <a:latin typeface="Times New Roman" pitchFamily="33" charset="0"/>
                <a:ea typeface="+mn-ea"/>
                <a:cs typeface="+mn-cs"/>
              </a:rPr>
              <a:t>and the least dense (bit density). SRAM is suitable for cache memory.</a:t>
            </a:r>
          </a:p>
          <a:p>
            <a:endParaRPr kumimoji="1" lang="en-US" sz="1200" b="1" i="0" u="none" strike="noStrike" kern="1200" baseline="0" dirty="0">
              <a:solidFill>
                <a:schemeClr val="tx1"/>
              </a:solidFill>
              <a:latin typeface="Times New Roman" pitchFamily="33" charset="0"/>
              <a:ea typeface="+mn-ea"/>
              <a:cs typeface="+mn-cs"/>
            </a:endParaRPr>
          </a:p>
          <a:p>
            <a:r>
              <a:rPr kumimoji="1" lang="en-US" sz="1200" b="1" i="0" u="none" strike="noStrike" kern="1200" baseline="0" dirty="0">
                <a:solidFill>
                  <a:schemeClr val="tx1"/>
                </a:solidFill>
                <a:latin typeface="Times New Roman" pitchFamily="33" charset="0"/>
                <a:ea typeface="+mn-ea"/>
                <a:cs typeface="+mn-cs"/>
              </a:rPr>
              <a:t>■ </a:t>
            </a:r>
            <a:r>
              <a:rPr kumimoji="1" lang="en-US" sz="1200" b="0" i="0" u="none" strike="noStrike" kern="1200" baseline="0" dirty="0">
                <a:solidFill>
                  <a:schemeClr val="tx1"/>
                </a:solidFill>
                <a:latin typeface="Times New Roman" pitchFamily="33" charset="0"/>
                <a:ea typeface="+mn-ea"/>
                <a:cs typeface="+mn-cs"/>
              </a:rPr>
              <a:t>Dynamic RAM (DRAM):  Cheaper, denser, and slower than SRAM, DRAM</a:t>
            </a:r>
          </a:p>
          <a:p>
            <a:r>
              <a:rPr kumimoji="1" lang="en-US" sz="1200" b="0" i="0" u="none" strike="noStrike" kern="1200" baseline="0" dirty="0">
                <a:solidFill>
                  <a:schemeClr val="tx1"/>
                </a:solidFill>
                <a:latin typeface="Times New Roman" pitchFamily="33" charset="0"/>
                <a:ea typeface="+mn-ea"/>
                <a:cs typeface="+mn-cs"/>
              </a:rPr>
              <a:t>has traditionally been the choice off-chip main memory.</a:t>
            </a:r>
          </a:p>
          <a:p>
            <a:endParaRPr kumimoji="1" lang="en-US" sz="1200" b="1" i="0" u="none" strike="noStrike" kern="1200" baseline="0" dirty="0">
              <a:solidFill>
                <a:schemeClr val="tx1"/>
              </a:solidFill>
              <a:latin typeface="Times New Roman" pitchFamily="33" charset="0"/>
              <a:ea typeface="+mn-ea"/>
              <a:cs typeface="+mn-cs"/>
            </a:endParaRPr>
          </a:p>
          <a:p>
            <a:r>
              <a:rPr kumimoji="1" lang="en-US" sz="1200" b="1" i="0" u="none" strike="noStrike" kern="1200" baseline="0" dirty="0">
                <a:solidFill>
                  <a:schemeClr val="tx1"/>
                </a:solidFill>
                <a:latin typeface="Times New Roman" pitchFamily="33" charset="0"/>
                <a:ea typeface="+mn-ea"/>
                <a:cs typeface="+mn-cs"/>
              </a:rPr>
              <a:t>■ </a:t>
            </a:r>
            <a:r>
              <a:rPr kumimoji="1" lang="en-US" sz="1200" b="0" i="0" u="none" strike="noStrike" kern="1200" baseline="0" dirty="0">
                <a:solidFill>
                  <a:schemeClr val="tx1"/>
                </a:solidFill>
                <a:latin typeface="Times New Roman" pitchFamily="33" charset="0"/>
                <a:ea typeface="+mn-ea"/>
                <a:cs typeface="+mn-cs"/>
              </a:rPr>
              <a:t>Hard disk:  A magnetic disk provides very high bit density and very low cost</a:t>
            </a:r>
          </a:p>
          <a:p>
            <a:r>
              <a:rPr kumimoji="1" lang="en-US" sz="1200" b="0" i="0" u="none" strike="noStrike" kern="1200" baseline="0" dirty="0">
                <a:solidFill>
                  <a:schemeClr val="tx1"/>
                </a:solidFill>
                <a:latin typeface="Times New Roman" pitchFamily="33" charset="0"/>
                <a:ea typeface="+mn-ea"/>
                <a:cs typeface="+mn-cs"/>
              </a:rPr>
              <a:t>per bit, with relatively slow access times. It is the traditional choice for external</a:t>
            </a:r>
          </a:p>
          <a:p>
            <a:r>
              <a:rPr kumimoji="1" lang="en-US" sz="1200" b="0" i="0" u="none" strike="noStrike" kern="1200" baseline="0" dirty="0">
                <a:solidFill>
                  <a:schemeClr val="tx1"/>
                </a:solidFill>
                <a:latin typeface="Times New Roman" pitchFamily="33" charset="0"/>
                <a:ea typeface="+mn-ea"/>
                <a:cs typeface="+mn-cs"/>
              </a:rPr>
              <a:t>storage as part of the memory hierarchy.</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Into this mix, as we have seen, as been added flash memory. Flash memory has the</a:t>
            </a:r>
          </a:p>
          <a:p>
            <a:r>
              <a:rPr kumimoji="1" lang="en-US" sz="1200" b="0" i="0" u="none" strike="noStrike" kern="1200" baseline="0" dirty="0">
                <a:solidFill>
                  <a:schemeClr val="tx1"/>
                </a:solidFill>
                <a:latin typeface="Times New Roman" pitchFamily="33" charset="0"/>
                <a:ea typeface="+mn-ea"/>
                <a:cs typeface="+mn-cs"/>
              </a:rPr>
              <a:t>advantage over traditional memory that it is nonvolatile. NOR flash is best suited</a:t>
            </a:r>
          </a:p>
          <a:p>
            <a:r>
              <a:rPr kumimoji="1" lang="en-US" sz="1200" b="0" i="0" u="none" strike="noStrike" kern="1200" baseline="0" dirty="0">
                <a:solidFill>
                  <a:schemeClr val="tx1"/>
                </a:solidFill>
                <a:latin typeface="Times New Roman" pitchFamily="33" charset="0"/>
                <a:ea typeface="+mn-ea"/>
                <a:cs typeface="+mn-cs"/>
              </a:rPr>
              <a:t>to storing programs and static application data in embedded systems, while NAND</a:t>
            </a:r>
          </a:p>
          <a:p>
            <a:r>
              <a:rPr kumimoji="1" lang="en-US" sz="1200" b="0" i="0" u="none" strike="noStrike" kern="1200" baseline="0" dirty="0">
                <a:solidFill>
                  <a:schemeClr val="tx1"/>
                </a:solidFill>
                <a:latin typeface="Times New Roman" pitchFamily="33" charset="0"/>
                <a:ea typeface="+mn-ea"/>
                <a:cs typeface="+mn-cs"/>
              </a:rPr>
              <a:t>flash has characteristics intermediate between DRAM and hard disks.</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Over time, each of these technologies has seen improvements in scaling: higher</a:t>
            </a:r>
          </a:p>
          <a:p>
            <a:r>
              <a:rPr kumimoji="1" lang="en-US" sz="1200" b="0" i="0" u="none" strike="noStrike" kern="1200" baseline="0" dirty="0">
                <a:solidFill>
                  <a:schemeClr val="tx1"/>
                </a:solidFill>
                <a:latin typeface="Times New Roman" pitchFamily="33" charset="0"/>
                <a:ea typeface="+mn-ea"/>
                <a:cs typeface="+mn-cs"/>
              </a:rPr>
              <a:t>bit density, higher speed, lower power consumption, and lower cost. However, for</a:t>
            </a:r>
          </a:p>
          <a:p>
            <a:r>
              <a:rPr kumimoji="1" lang="en-US" sz="1200" b="0" i="0" u="none" strike="noStrike" kern="1200" baseline="0" dirty="0">
                <a:solidFill>
                  <a:schemeClr val="tx1"/>
                </a:solidFill>
                <a:latin typeface="Times New Roman" pitchFamily="33" charset="0"/>
                <a:ea typeface="+mn-ea"/>
                <a:cs typeface="+mn-cs"/>
              </a:rPr>
              <a:t>semiconductor memory, it is becoming increasingly difficult to continue the pace of</a:t>
            </a:r>
          </a:p>
          <a:p>
            <a:r>
              <a:rPr kumimoji="1" lang="en-US" sz="1200" b="0" i="0" u="none" strike="noStrike" kern="1200" baseline="0" dirty="0">
                <a:solidFill>
                  <a:schemeClr val="tx1"/>
                </a:solidFill>
                <a:latin typeface="Times New Roman" pitchFamily="33" charset="0"/>
                <a:ea typeface="+mn-ea"/>
                <a:cs typeface="+mn-cs"/>
              </a:rPr>
              <a:t>improvement [ITRS14].</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Recently, there have been breakthroughs in developing new forms of nonvolatile</a:t>
            </a:r>
          </a:p>
          <a:p>
            <a:r>
              <a:rPr kumimoji="1" lang="en-US" sz="1200" b="0" i="0" u="none" strike="noStrike" kern="1200" baseline="0" dirty="0">
                <a:solidFill>
                  <a:schemeClr val="tx1"/>
                </a:solidFill>
                <a:latin typeface="Times New Roman" pitchFamily="33" charset="0"/>
                <a:ea typeface="+mn-ea"/>
                <a:cs typeface="+mn-cs"/>
              </a:rPr>
              <a:t>semiconductor memory that continue scaling beyond flash memory. The</a:t>
            </a:r>
          </a:p>
          <a:p>
            <a:r>
              <a:rPr kumimoji="1" lang="en-US" sz="1200" b="0" i="0" u="none" strike="noStrike" kern="1200" baseline="0" dirty="0">
                <a:solidFill>
                  <a:schemeClr val="tx1"/>
                </a:solidFill>
                <a:latin typeface="Times New Roman" pitchFamily="33" charset="0"/>
                <a:ea typeface="+mn-ea"/>
                <a:cs typeface="+mn-cs"/>
              </a:rPr>
              <a:t>most promising technologies are spin-transfer torque RAM (STT-RAM), </a:t>
            </a:r>
            <a:r>
              <a:rPr kumimoji="1" lang="en-US" sz="1200" b="0" i="0" u="none" strike="noStrike" kern="1200" baseline="0" dirty="0" err="1">
                <a:solidFill>
                  <a:schemeClr val="tx1"/>
                </a:solidFill>
                <a:latin typeface="Times New Roman" pitchFamily="33" charset="0"/>
                <a:ea typeface="+mn-ea"/>
                <a:cs typeface="+mn-cs"/>
              </a:rPr>
              <a:t>phasechange</a:t>
            </a:r>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RAM (PCRAM), and resistive RAM (</a:t>
            </a:r>
            <a:r>
              <a:rPr kumimoji="1" lang="en-US" sz="1200" b="0" i="0" u="none" strike="noStrike" kern="1200" baseline="0" dirty="0" err="1">
                <a:solidFill>
                  <a:schemeClr val="tx1"/>
                </a:solidFill>
                <a:latin typeface="Times New Roman" pitchFamily="33" charset="0"/>
                <a:ea typeface="+mn-ea"/>
                <a:cs typeface="+mn-cs"/>
              </a:rPr>
              <a:t>ReRAM</a:t>
            </a:r>
            <a:r>
              <a:rPr kumimoji="1" lang="en-US" sz="1200" b="0" i="0" u="none" strike="noStrike" kern="1200" baseline="0" dirty="0">
                <a:solidFill>
                  <a:schemeClr val="tx1"/>
                </a:solidFill>
                <a:latin typeface="Times New Roman" pitchFamily="33" charset="0"/>
                <a:ea typeface="+mn-ea"/>
                <a:cs typeface="+mn-cs"/>
              </a:rPr>
              <a:t>) ([ITRS14], [GOER12]).</a:t>
            </a:r>
          </a:p>
          <a:p>
            <a:r>
              <a:rPr kumimoji="1" lang="en-US" sz="1200" b="0" i="0" u="none" strike="noStrike" kern="1200" baseline="0" dirty="0">
                <a:solidFill>
                  <a:schemeClr val="tx1"/>
                </a:solidFill>
                <a:latin typeface="Times New Roman" pitchFamily="33" charset="0"/>
                <a:ea typeface="+mn-ea"/>
                <a:cs typeface="+mn-cs"/>
              </a:rPr>
              <a:t>All of these are in volume production. However, because NAND Flash and to some</a:t>
            </a:r>
          </a:p>
          <a:p>
            <a:r>
              <a:rPr kumimoji="1" lang="en-US" sz="1200" b="0" i="0" u="none" strike="noStrike" kern="1200" baseline="0" dirty="0">
                <a:solidFill>
                  <a:schemeClr val="tx1"/>
                </a:solidFill>
                <a:latin typeface="Times New Roman" pitchFamily="33" charset="0"/>
                <a:ea typeface="+mn-ea"/>
                <a:cs typeface="+mn-cs"/>
              </a:rPr>
              <a:t>extent NOR Flash are still dominating the applications, these emerging memories</a:t>
            </a:r>
          </a:p>
          <a:p>
            <a:r>
              <a:rPr kumimoji="1" lang="en-US" sz="1200" b="0" i="0" u="none" strike="noStrike" kern="1200" baseline="0" dirty="0">
                <a:solidFill>
                  <a:schemeClr val="tx1"/>
                </a:solidFill>
                <a:latin typeface="Times New Roman" pitchFamily="33" charset="0"/>
                <a:ea typeface="+mn-ea"/>
                <a:cs typeface="+mn-cs"/>
              </a:rPr>
              <a:t>have been used in specialty applications and have not yet fulfilled their original</a:t>
            </a:r>
          </a:p>
          <a:p>
            <a:r>
              <a:rPr kumimoji="1" lang="en-US" sz="1200" b="0" i="0" u="none" strike="noStrike" kern="1200" baseline="0" dirty="0">
                <a:solidFill>
                  <a:schemeClr val="tx1"/>
                </a:solidFill>
                <a:latin typeface="Times New Roman" pitchFamily="33" charset="0"/>
                <a:ea typeface="+mn-ea"/>
                <a:cs typeface="+mn-cs"/>
              </a:rPr>
              <a:t>promise to become dominating mainstream high-density nonvolatile memory. This</a:t>
            </a:r>
          </a:p>
          <a:p>
            <a:r>
              <a:rPr kumimoji="1" lang="en-US" sz="1200" b="0" i="0" u="none" strike="noStrike" kern="1200" baseline="0" dirty="0">
                <a:solidFill>
                  <a:schemeClr val="tx1"/>
                </a:solidFill>
                <a:latin typeface="Times New Roman" pitchFamily="33" charset="0"/>
                <a:ea typeface="+mn-ea"/>
                <a:cs typeface="+mn-cs"/>
              </a:rPr>
              <a:t>is likely to change in the next few years.</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Figure 5.18 shows how these three technologies are likely to fit into the memory</a:t>
            </a:r>
          </a:p>
          <a:p>
            <a:r>
              <a:rPr kumimoji="1" lang="en-US" sz="1200" b="0" i="0" u="none" strike="noStrike" kern="1200" baseline="0" dirty="0">
                <a:solidFill>
                  <a:schemeClr val="tx1"/>
                </a:solidFill>
                <a:latin typeface="Times New Roman" pitchFamily="33" charset="0"/>
                <a:ea typeface="+mn-ea"/>
                <a:cs typeface="+mn-cs"/>
              </a:rPr>
              <a:t>hierarchy.</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33</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415241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33" charset="0"/>
                <a:ea typeface="+mn-ea"/>
                <a:cs typeface="+mn-cs"/>
              </a:rPr>
              <a:t>STT-RAM is a new type of Magnetic RAM (MRAM), which features non-volatility,</a:t>
            </a:r>
          </a:p>
          <a:p>
            <a:r>
              <a:rPr kumimoji="1" lang="en-US" sz="1200" b="0" i="0" u="none" strike="noStrike" kern="1200" baseline="0" dirty="0">
                <a:solidFill>
                  <a:schemeClr val="tx1"/>
                </a:solidFill>
                <a:latin typeface="Times New Roman" pitchFamily="33" charset="0"/>
                <a:ea typeface="+mn-ea"/>
                <a:cs typeface="+mn-cs"/>
              </a:rPr>
              <a:t>fast writing/reading speed &lt;10ns), and high programming endurance (&gt;10</a:t>
            </a:r>
            <a:r>
              <a:rPr kumimoji="1" lang="en-US" sz="1200" b="0" i="0" u="none" strike="noStrike" kern="1200" baseline="30000" dirty="0">
                <a:solidFill>
                  <a:schemeClr val="tx1"/>
                </a:solidFill>
                <a:latin typeface="Times New Roman" pitchFamily="33" charset="0"/>
                <a:ea typeface="+mn-ea"/>
                <a:cs typeface="+mn-cs"/>
              </a:rPr>
              <a:t>15</a:t>
            </a:r>
            <a:r>
              <a:rPr kumimoji="1" lang="en-US" sz="1200" b="0" i="0" u="none" strike="noStrike" kern="1200" baseline="0" dirty="0">
                <a:solidFill>
                  <a:schemeClr val="tx1"/>
                </a:solidFill>
                <a:latin typeface="Times New Roman" pitchFamily="33" charset="0"/>
                <a:ea typeface="+mn-ea"/>
                <a:cs typeface="+mn-cs"/>
              </a:rPr>
              <a:t>cycles)</a:t>
            </a:r>
          </a:p>
          <a:p>
            <a:r>
              <a:rPr kumimoji="1" lang="en-US" sz="1200" b="0" i="0" u="none" strike="noStrike" kern="1200" baseline="0" dirty="0">
                <a:solidFill>
                  <a:schemeClr val="tx1"/>
                </a:solidFill>
                <a:latin typeface="Times New Roman" pitchFamily="33" charset="0"/>
                <a:ea typeface="+mn-ea"/>
                <a:cs typeface="+mn-cs"/>
              </a:rPr>
              <a:t>and zero standby power [KULT13]. The storage capability or programmability of</a:t>
            </a:r>
          </a:p>
          <a:p>
            <a:r>
              <a:rPr kumimoji="1" lang="en-US" sz="1200" b="0" i="0" u="none" strike="noStrike" kern="1200" baseline="0" dirty="0">
                <a:solidFill>
                  <a:schemeClr val="tx1"/>
                </a:solidFill>
                <a:latin typeface="Times New Roman" pitchFamily="33" charset="0"/>
                <a:ea typeface="+mn-ea"/>
                <a:cs typeface="+mn-cs"/>
              </a:rPr>
              <a:t>MRAM arises from magnetic tunneling junction (MTJ), in which a thin tunneling</a:t>
            </a:r>
          </a:p>
          <a:p>
            <a:r>
              <a:rPr kumimoji="1" lang="en-US" sz="1200" b="0" i="0" u="none" strike="noStrike" kern="1200" baseline="0" dirty="0">
                <a:solidFill>
                  <a:schemeClr val="tx1"/>
                </a:solidFill>
                <a:latin typeface="Times New Roman" pitchFamily="33" charset="0"/>
                <a:ea typeface="+mn-ea"/>
                <a:cs typeface="+mn-cs"/>
              </a:rPr>
              <a:t>dielectric is sandwiched between two ferromagnetic layers. One ferromagnetic layer</a:t>
            </a:r>
          </a:p>
          <a:p>
            <a:r>
              <a:rPr kumimoji="1" lang="en-US" sz="1200" b="0" i="0" u="none" strike="noStrike" kern="1200" baseline="0" dirty="0">
                <a:solidFill>
                  <a:schemeClr val="tx1"/>
                </a:solidFill>
                <a:latin typeface="Times New Roman" pitchFamily="33" charset="0"/>
                <a:ea typeface="+mn-ea"/>
                <a:cs typeface="+mn-cs"/>
              </a:rPr>
              <a:t>(pinned or reference layer) is designed to have its magnetization pinned, while the</a:t>
            </a:r>
          </a:p>
          <a:p>
            <a:r>
              <a:rPr kumimoji="1" lang="en-US" sz="1200" b="0" i="0" u="none" strike="noStrike" kern="1200" baseline="0" dirty="0">
                <a:solidFill>
                  <a:schemeClr val="tx1"/>
                </a:solidFill>
                <a:latin typeface="Times New Roman" pitchFamily="33" charset="0"/>
                <a:ea typeface="+mn-ea"/>
                <a:cs typeface="+mn-cs"/>
              </a:rPr>
              <a:t>magnetization of the other layer (free layer) can be flipped by a write event. An MTJ</a:t>
            </a:r>
          </a:p>
          <a:p>
            <a:r>
              <a:rPr kumimoji="1" lang="en-US" sz="1200" b="0" i="0" u="none" strike="noStrike" kern="1200" baseline="0" dirty="0">
                <a:solidFill>
                  <a:schemeClr val="tx1"/>
                </a:solidFill>
                <a:latin typeface="Times New Roman" pitchFamily="33" charset="0"/>
                <a:ea typeface="+mn-ea"/>
                <a:cs typeface="+mn-cs"/>
              </a:rPr>
              <a:t>has a low (high) resistance if the magnetizations of the free layer and the pinned layer</a:t>
            </a:r>
          </a:p>
          <a:p>
            <a:r>
              <a:rPr kumimoji="1" lang="en-US" sz="1200" b="0" i="0" u="none" strike="noStrike" kern="1200" baseline="0" dirty="0">
                <a:solidFill>
                  <a:schemeClr val="tx1"/>
                </a:solidFill>
                <a:latin typeface="Times New Roman" pitchFamily="33" charset="0"/>
                <a:ea typeface="+mn-ea"/>
                <a:cs typeface="+mn-cs"/>
              </a:rPr>
              <a:t>are parallel (anti-parallel). In first-generation MRAM design, the magnetization of the</a:t>
            </a:r>
          </a:p>
          <a:p>
            <a:r>
              <a:rPr kumimoji="1" lang="en-US" sz="1200" b="0" i="0" u="none" strike="noStrike" kern="1200" baseline="0" dirty="0">
                <a:solidFill>
                  <a:schemeClr val="tx1"/>
                </a:solidFill>
                <a:latin typeface="Times New Roman" pitchFamily="33" charset="0"/>
                <a:ea typeface="+mn-ea"/>
                <a:cs typeface="+mn-cs"/>
              </a:rPr>
              <a:t>free layer is changed by the current-induced magnetic field. In STT-RAM, a new write</a:t>
            </a:r>
          </a:p>
          <a:p>
            <a:r>
              <a:rPr kumimoji="1" lang="en-US" sz="1200" b="0" i="0" u="none" strike="noStrike" kern="1200" baseline="0" dirty="0">
                <a:solidFill>
                  <a:schemeClr val="tx1"/>
                </a:solidFill>
                <a:latin typeface="Times New Roman" pitchFamily="33" charset="0"/>
                <a:ea typeface="+mn-ea"/>
                <a:cs typeface="+mn-cs"/>
              </a:rPr>
              <a:t>mechanism, called polarization-current-induced magnetization switching, is introduced.</a:t>
            </a:r>
          </a:p>
          <a:p>
            <a:r>
              <a:rPr kumimoji="1" lang="en-US" sz="1200" b="0" i="0" u="none" strike="noStrike" kern="1200" baseline="0" dirty="0">
                <a:solidFill>
                  <a:schemeClr val="tx1"/>
                </a:solidFill>
                <a:latin typeface="Times New Roman" pitchFamily="33" charset="0"/>
                <a:ea typeface="+mn-ea"/>
                <a:cs typeface="+mn-cs"/>
              </a:rPr>
              <a:t>For STT-RAM, the magnetization of the free layer is flipped by the electrical</a:t>
            </a:r>
          </a:p>
          <a:p>
            <a:r>
              <a:rPr kumimoji="1" lang="en-US" sz="1200" b="0" i="0" u="none" strike="noStrike" kern="1200" baseline="0" dirty="0">
                <a:solidFill>
                  <a:schemeClr val="tx1"/>
                </a:solidFill>
                <a:latin typeface="Times New Roman" pitchFamily="33" charset="0"/>
                <a:ea typeface="+mn-ea"/>
                <a:cs typeface="+mn-cs"/>
              </a:rPr>
              <a:t>current directly. Because the current required to switch an MTJ resistance state is proportional</a:t>
            </a:r>
          </a:p>
          <a:p>
            <a:r>
              <a:rPr kumimoji="1" lang="en-US" sz="1200" b="0" i="0" u="none" strike="noStrike" kern="1200" baseline="0" dirty="0">
                <a:solidFill>
                  <a:schemeClr val="tx1"/>
                </a:solidFill>
                <a:latin typeface="Times New Roman" pitchFamily="33" charset="0"/>
                <a:ea typeface="+mn-ea"/>
                <a:cs typeface="+mn-cs"/>
              </a:rPr>
              <a:t>to the MTJ cell area, STT-RAM is believed to have a better scaling property</a:t>
            </a:r>
          </a:p>
          <a:p>
            <a:r>
              <a:rPr kumimoji="1" lang="en-US" sz="1200" b="0" i="0" u="none" strike="noStrike" kern="1200" baseline="0" dirty="0">
                <a:solidFill>
                  <a:schemeClr val="tx1"/>
                </a:solidFill>
                <a:latin typeface="Times New Roman" pitchFamily="33" charset="0"/>
                <a:ea typeface="+mn-ea"/>
                <a:cs typeface="+mn-cs"/>
              </a:rPr>
              <a:t>than the first-generation MRAM. Figure 5.19a illustrates the general configuration.</a:t>
            </a:r>
          </a:p>
          <a:p>
            <a:r>
              <a:rPr kumimoji="1" lang="en-US" sz="1200" b="0" i="0" u="none" strike="noStrike" kern="1200" baseline="0" dirty="0">
                <a:solidFill>
                  <a:schemeClr val="tx1"/>
                </a:solidFill>
                <a:latin typeface="Times New Roman" pitchFamily="33" charset="0"/>
                <a:ea typeface="+mn-ea"/>
                <a:cs typeface="+mn-cs"/>
              </a:rPr>
              <a:t>STT-RAM is a good candidate for either cache or main memory.</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PCRAM</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Phase-change RAM is the most mature or the new technologies, with an extensive</a:t>
            </a:r>
          </a:p>
          <a:p>
            <a:r>
              <a:rPr kumimoji="1" lang="en-US" sz="1200" b="0" i="0" u="none" strike="noStrike" kern="1200" baseline="0" dirty="0">
                <a:solidFill>
                  <a:schemeClr val="tx1"/>
                </a:solidFill>
                <a:latin typeface="Times New Roman" pitchFamily="33" charset="0"/>
                <a:ea typeface="+mn-ea"/>
                <a:cs typeface="+mn-cs"/>
              </a:rPr>
              <a:t>technical literature ([RAOU09], [ZHOU09], [LEE10]).</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PCRAM technology is based on a </a:t>
            </a:r>
            <a:r>
              <a:rPr kumimoji="1" lang="en-US" sz="1200" b="0" i="0" u="none" strike="noStrike" kern="1200" baseline="0" dirty="0" err="1">
                <a:solidFill>
                  <a:schemeClr val="tx1"/>
                </a:solidFill>
                <a:latin typeface="Times New Roman" pitchFamily="33" charset="0"/>
                <a:ea typeface="+mn-ea"/>
                <a:cs typeface="+mn-cs"/>
              </a:rPr>
              <a:t>chalcogenide</a:t>
            </a:r>
            <a:r>
              <a:rPr kumimoji="1" lang="en-US" sz="1200" b="0" i="0" u="none" strike="noStrike" kern="1200" baseline="0" dirty="0">
                <a:solidFill>
                  <a:schemeClr val="tx1"/>
                </a:solidFill>
                <a:latin typeface="Times New Roman" pitchFamily="33" charset="0"/>
                <a:ea typeface="+mn-ea"/>
                <a:cs typeface="+mn-cs"/>
              </a:rPr>
              <a:t> alloy material, which is similar</a:t>
            </a:r>
          </a:p>
          <a:p>
            <a:r>
              <a:rPr kumimoji="1" lang="en-US" sz="1200" b="0" i="0" u="none" strike="noStrike" kern="1200" baseline="0" dirty="0">
                <a:solidFill>
                  <a:schemeClr val="tx1"/>
                </a:solidFill>
                <a:latin typeface="Times New Roman" pitchFamily="33" charset="0"/>
                <a:ea typeface="+mn-ea"/>
                <a:cs typeface="+mn-cs"/>
              </a:rPr>
              <a:t>to those commonly used in optical storage media (compact discs and digital versatile</a:t>
            </a:r>
          </a:p>
          <a:p>
            <a:r>
              <a:rPr kumimoji="1" lang="en-US" sz="1200" b="0" i="0" u="none" strike="noStrike" kern="1200" baseline="0" dirty="0">
                <a:solidFill>
                  <a:schemeClr val="tx1"/>
                </a:solidFill>
                <a:latin typeface="Times New Roman" pitchFamily="33" charset="0"/>
                <a:ea typeface="+mn-ea"/>
                <a:cs typeface="+mn-cs"/>
              </a:rPr>
              <a:t>discs). The data storage capability is achieved from the resistance differences</a:t>
            </a:r>
          </a:p>
          <a:p>
            <a:r>
              <a:rPr kumimoji="1" lang="en-US" sz="1200" b="0" i="0" u="none" strike="noStrike" kern="1200" baseline="0" dirty="0">
                <a:solidFill>
                  <a:schemeClr val="tx1"/>
                </a:solidFill>
                <a:latin typeface="Times New Roman" pitchFamily="33" charset="0"/>
                <a:ea typeface="+mn-ea"/>
                <a:cs typeface="+mn-cs"/>
              </a:rPr>
              <a:t>between an amorphous (high-resistance) and a crystalline (low-resistance) phase</a:t>
            </a:r>
          </a:p>
          <a:p>
            <a:r>
              <a:rPr kumimoji="1" lang="en-US" sz="1200" b="0" i="0" u="none" strike="noStrike" kern="1200" baseline="0" dirty="0">
                <a:solidFill>
                  <a:schemeClr val="tx1"/>
                </a:solidFill>
                <a:latin typeface="Times New Roman" pitchFamily="33" charset="0"/>
                <a:ea typeface="+mn-ea"/>
                <a:cs typeface="+mn-cs"/>
              </a:rPr>
              <a:t>of the </a:t>
            </a:r>
            <a:r>
              <a:rPr kumimoji="1" lang="en-US" sz="1200" b="0" i="0" u="none" strike="noStrike" kern="1200" baseline="0" dirty="0" err="1">
                <a:solidFill>
                  <a:schemeClr val="tx1"/>
                </a:solidFill>
                <a:latin typeface="Times New Roman" pitchFamily="33" charset="0"/>
                <a:ea typeface="+mn-ea"/>
                <a:cs typeface="+mn-cs"/>
              </a:rPr>
              <a:t>chalcogenide</a:t>
            </a:r>
            <a:r>
              <a:rPr kumimoji="1" lang="en-US" sz="1200" b="0" i="0" u="none" strike="noStrike" kern="1200" baseline="0" dirty="0">
                <a:solidFill>
                  <a:schemeClr val="tx1"/>
                </a:solidFill>
                <a:latin typeface="Times New Roman" pitchFamily="33" charset="0"/>
                <a:ea typeface="+mn-ea"/>
                <a:cs typeface="+mn-cs"/>
              </a:rPr>
              <a:t>-based material. In SET operation, the phase change material is</a:t>
            </a:r>
          </a:p>
          <a:p>
            <a:r>
              <a:rPr kumimoji="1" lang="en-US" sz="1200" b="0" i="0" u="none" strike="noStrike" kern="1200" baseline="0" dirty="0">
                <a:solidFill>
                  <a:schemeClr val="tx1"/>
                </a:solidFill>
                <a:latin typeface="Times New Roman" pitchFamily="33" charset="0"/>
                <a:ea typeface="+mn-ea"/>
                <a:cs typeface="+mn-cs"/>
              </a:rPr>
              <a:t>crystallized by applying an electrical pulse that heats a significant portion of the cell</a:t>
            </a:r>
          </a:p>
          <a:p>
            <a:r>
              <a:rPr kumimoji="1" lang="en-US" sz="1200" b="0" i="0" u="none" strike="noStrike" kern="1200" baseline="0" dirty="0">
                <a:solidFill>
                  <a:schemeClr val="tx1"/>
                </a:solidFill>
                <a:latin typeface="Times New Roman" pitchFamily="33" charset="0"/>
                <a:ea typeface="+mn-ea"/>
                <a:cs typeface="+mn-cs"/>
              </a:rPr>
              <a:t>above its crystallization temperature. In RESET operation, a larger electrical current</a:t>
            </a:r>
          </a:p>
          <a:p>
            <a:r>
              <a:rPr kumimoji="1" lang="en-US" sz="1200" b="0" i="0" u="none" strike="noStrike" kern="1200" baseline="0" dirty="0">
                <a:solidFill>
                  <a:schemeClr val="tx1"/>
                </a:solidFill>
                <a:latin typeface="Times New Roman" pitchFamily="33" charset="0"/>
                <a:ea typeface="+mn-ea"/>
                <a:cs typeface="+mn-cs"/>
              </a:rPr>
              <a:t>is applied and then abruptly cut off in order to melt and then quench the material,</a:t>
            </a:r>
          </a:p>
          <a:p>
            <a:r>
              <a:rPr kumimoji="1" lang="en-US" sz="1200" b="0" i="0" u="none" strike="noStrike" kern="1200" baseline="0" dirty="0">
                <a:solidFill>
                  <a:schemeClr val="tx1"/>
                </a:solidFill>
                <a:latin typeface="Times New Roman" pitchFamily="33" charset="0"/>
                <a:ea typeface="+mn-ea"/>
                <a:cs typeface="+mn-cs"/>
              </a:rPr>
              <a:t>leaving it in the amorphous state. Figure 5.19b illustrates the general configuration.</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PCRAM is a good candidate to replace or supplement DRAM for main</a:t>
            </a:r>
          </a:p>
          <a:p>
            <a:r>
              <a:rPr kumimoji="1" lang="en-US" sz="1200" b="0" i="0" u="none" strike="noStrike" kern="1200" baseline="0" dirty="0">
                <a:solidFill>
                  <a:schemeClr val="tx1"/>
                </a:solidFill>
                <a:latin typeface="Times New Roman" pitchFamily="33" charset="0"/>
                <a:ea typeface="+mn-ea"/>
                <a:cs typeface="+mn-cs"/>
              </a:rPr>
              <a:t>memory.</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err="1">
                <a:solidFill>
                  <a:schemeClr val="tx1"/>
                </a:solidFill>
                <a:latin typeface="Times New Roman" pitchFamily="33" charset="0"/>
                <a:ea typeface="+mn-ea"/>
                <a:cs typeface="+mn-cs"/>
              </a:rPr>
              <a:t>ReRAM</a:t>
            </a:r>
            <a:r>
              <a:rPr kumimoji="1" lang="en-US" sz="1200" b="0" i="0" u="none" strike="noStrike" kern="1200" baseline="0" dirty="0">
                <a:solidFill>
                  <a:schemeClr val="tx1"/>
                </a:solidFill>
                <a:latin typeface="Times New Roman" pitchFamily="33" charset="0"/>
                <a:ea typeface="+mn-ea"/>
                <a:cs typeface="+mn-cs"/>
              </a:rPr>
              <a:t> (also known as RRAM) works by creating resistance rather than directly</a:t>
            </a:r>
          </a:p>
          <a:p>
            <a:r>
              <a:rPr kumimoji="1" lang="en-US" sz="1200" b="0" i="0" u="none" strike="noStrike" kern="1200" baseline="0" dirty="0">
                <a:solidFill>
                  <a:schemeClr val="tx1"/>
                </a:solidFill>
                <a:latin typeface="Times New Roman" pitchFamily="33" charset="0"/>
                <a:ea typeface="+mn-ea"/>
                <a:cs typeface="+mn-cs"/>
              </a:rPr>
              <a:t>storing charge. An electric current is applied to a material, changing the resistance</a:t>
            </a:r>
          </a:p>
          <a:p>
            <a:r>
              <a:rPr kumimoji="1" lang="en-US" sz="1200" b="0" i="0" u="none" strike="noStrike" kern="1200" baseline="0" dirty="0">
                <a:solidFill>
                  <a:schemeClr val="tx1"/>
                </a:solidFill>
                <a:latin typeface="Times New Roman" pitchFamily="33" charset="0"/>
                <a:ea typeface="+mn-ea"/>
                <a:cs typeface="+mn-cs"/>
              </a:rPr>
              <a:t>of that material. The resistance state can then be measured and a 1 or 0 is read as</a:t>
            </a:r>
          </a:p>
          <a:p>
            <a:r>
              <a:rPr kumimoji="1" lang="en-US" sz="1200" b="0" i="0" u="none" strike="noStrike" kern="1200" baseline="0" dirty="0">
                <a:solidFill>
                  <a:schemeClr val="tx1"/>
                </a:solidFill>
                <a:latin typeface="Times New Roman" pitchFamily="33" charset="0"/>
                <a:ea typeface="+mn-ea"/>
                <a:cs typeface="+mn-cs"/>
              </a:rPr>
              <a:t>the result. Much of the work done on </a:t>
            </a:r>
            <a:r>
              <a:rPr kumimoji="1" lang="en-US" sz="1200" b="0" i="0" u="none" strike="noStrike" kern="1200" baseline="0" dirty="0" err="1">
                <a:solidFill>
                  <a:schemeClr val="tx1"/>
                </a:solidFill>
                <a:latin typeface="Times New Roman" pitchFamily="33" charset="0"/>
                <a:ea typeface="+mn-ea"/>
                <a:cs typeface="+mn-cs"/>
              </a:rPr>
              <a:t>ReRAM</a:t>
            </a:r>
            <a:r>
              <a:rPr kumimoji="1" lang="en-US" sz="1200" b="0" i="0" u="none" strike="noStrike" kern="1200" baseline="0" dirty="0">
                <a:solidFill>
                  <a:schemeClr val="tx1"/>
                </a:solidFill>
                <a:latin typeface="Times New Roman" pitchFamily="33" charset="0"/>
                <a:ea typeface="+mn-ea"/>
                <a:cs typeface="+mn-cs"/>
              </a:rPr>
              <a:t> to date has focused on finding appropriate</a:t>
            </a:r>
          </a:p>
          <a:p>
            <a:r>
              <a:rPr kumimoji="1" lang="en-US" sz="1200" b="0" i="0" u="none" strike="noStrike" kern="1200" baseline="0" dirty="0">
                <a:solidFill>
                  <a:schemeClr val="tx1"/>
                </a:solidFill>
                <a:latin typeface="Times New Roman" pitchFamily="33" charset="0"/>
                <a:ea typeface="+mn-ea"/>
                <a:cs typeface="+mn-cs"/>
              </a:rPr>
              <a:t>materials and measuring the resistance state of the cells. </a:t>
            </a:r>
            <a:r>
              <a:rPr kumimoji="1" lang="en-US" sz="1200" b="0" i="0" u="none" strike="noStrike" kern="1200" baseline="0" dirty="0" err="1">
                <a:solidFill>
                  <a:schemeClr val="tx1"/>
                </a:solidFill>
                <a:latin typeface="Times New Roman" pitchFamily="33" charset="0"/>
                <a:ea typeface="+mn-ea"/>
                <a:cs typeface="+mn-cs"/>
              </a:rPr>
              <a:t>ReRAM</a:t>
            </a:r>
            <a:r>
              <a:rPr kumimoji="1" lang="en-US" sz="1200" b="0" i="0" u="none" strike="noStrike" kern="1200" baseline="0" dirty="0">
                <a:solidFill>
                  <a:schemeClr val="tx1"/>
                </a:solidFill>
                <a:latin typeface="Times New Roman" pitchFamily="33" charset="0"/>
                <a:ea typeface="+mn-ea"/>
                <a:cs typeface="+mn-cs"/>
              </a:rPr>
              <a:t> designs</a:t>
            </a:r>
          </a:p>
          <a:p>
            <a:r>
              <a:rPr kumimoji="1" lang="en-US" sz="1200" b="0" i="0" u="none" strike="noStrike" kern="1200" baseline="0" dirty="0">
                <a:solidFill>
                  <a:schemeClr val="tx1"/>
                </a:solidFill>
                <a:latin typeface="Times New Roman" pitchFamily="33" charset="0"/>
                <a:ea typeface="+mn-ea"/>
                <a:cs typeface="+mn-cs"/>
              </a:rPr>
              <a:t>are low voltage, endurance is far superior to flash memory, and the cells are much</a:t>
            </a:r>
          </a:p>
          <a:p>
            <a:r>
              <a:rPr kumimoji="1" lang="en-US" sz="1200" b="0" i="0" u="none" strike="noStrike" kern="1200" baseline="0" dirty="0">
                <a:solidFill>
                  <a:schemeClr val="tx1"/>
                </a:solidFill>
                <a:latin typeface="Times New Roman" pitchFamily="33" charset="0"/>
                <a:ea typeface="+mn-ea"/>
                <a:cs typeface="+mn-cs"/>
              </a:rPr>
              <a:t>smaller—at least in theory. Figure 5.19c shows one </a:t>
            </a:r>
            <a:r>
              <a:rPr kumimoji="1" lang="en-US" sz="1200" b="0" i="0" u="none" strike="noStrike" kern="1200" baseline="0" dirty="0" err="1">
                <a:solidFill>
                  <a:schemeClr val="tx1"/>
                </a:solidFill>
                <a:latin typeface="Times New Roman" pitchFamily="33" charset="0"/>
                <a:ea typeface="+mn-ea"/>
                <a:cs typeface="+mn-cs"/>
              </a:rPr>
              <a:t>ReRam</a:t>
            </a:r>
            <a:r>
              <a:rPr kumimoji="1" lang="en-US" sz="1200" b="0" i="0" u="none" strike="noStrike" kern="1200" baseline="0" dirty="0">
                <a:solidFill>
                  <a:schemeClr val="tx1"/>
                </a:solidFill>
                <a:latin typeface="Times New Roman" pitchFamily="33" charset="0"/>
                <a:ea typeface="+mn-ea"/>
                <a:cs typeface="+mn-cs"/>
              </a:rPr>
              <a:t> configuration.</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err="1">
                <a:solidFill>
                  <a:schemeClr val="tx1"/>
                </a:solidFill>
                <a:latin typeface="Times New Roman" pitchFamily="33" charset="0"/>
                <a:ea typeface="+mn-ea"/>
                <a:cs typeface="+mn-cs"/>
              </a:rPr>
              <a:t>ReRAM</a:t>
            </a:r>
            <a:r>
              <a:rPr kumimoji="1" lang="en-US" sz="1200" b="0" i="0" u="none" strike="noStrike" kern="1200" baseline="0" dirty="0">
                <a:solidFill>
                  <a:schemeClr val="tx1"/>
                </a:solidFill>
                <a:latin typeface="Times New Roman" pitchFamily="33" charset="0"/>
                <a:ea typeface="+mn-ea"/>
                <a:cs typeface="+mn-cs"/>
              </a:rPr>
              <a:t> is a good candidate to replace or supplement both secondary storage</a:t>
            </a:r>
          </a:p>
          <a:p>
            <a:r>
              <a:rPr kumimoji="1" lang="en-US" sz="1200" b="0" i="0" u="none" strike="noStrike" kern="1200" baseline="0" dirty="0">
                <a:solidFill>
                  <a:schemeClr val="tx1"/>
                </a:solidFill>
                <a:latin typeface="Times New Roman" pitchFamily="33" charset="0"/>
                <a:ea typeface="+mn-ea"/>
                <a:cs typeface="+mn-cs"/>
              </a:rPr>
              <a:t>and main memory.</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34</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4250516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35</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a:t>Chapter 5 summary.</a:t>
            </a: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a:solidFill>
                  <a:schemeClr val="tx1"/>
                </a:solidFill>
                <a:latin typeface="Times New Roman" pitchFamily="33" charset="0"/>
                <a:ea typeface="+mn-ea"/>
                <a:cs typeface="+mn-cs"/>
              </a:rPr>
              <a:t>All of the memory types that we will explore in this chapter are random access. That is,</a:t>
            </a:r>
          </a:p>
          <a:p>
            <a:r>
              <a:rPr kumimoji="1" lang="en-US" sz="1200" kern="1200" baseline="0" dirty="0">
                <a:solidFill>
                  <a:schemeClr val="tx1"/>
                </a:solidFill>
                <a:latin typeface="Times New Roman" pitchFamily="33" charset="0"/>
                <a:ea typeface="+mn-ea"/>
                <a:cs typeface="+mn-cs"/>
              </a:rPr>
              <a:t>individual words of memory are directly accessed through wired-in addressing logic.</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Table 5.1 lists the major types of semiconductor memory. The most common</a:t>
            </a:r>
          </a:p>
          <a:p>
            <a:r>
              <a:rPr kumimoji="1" lang="en-US" sz="1200" kern="1200" baseline="0" dirty="0">
                <a:solidFill>
                  <a:schemeClr val="tx1"/>
                </a:solidFill>
                <a:latin typeface="Times New Roman" pitchFamily="33" charset="0"/>
                <a:ea typeface="+mn-ea"/>
                <a:cs typeface="+mn-cs"/>
              </a:rPr>
              <a:t>is referred to as </a:t>
            </a:r>
            <a:r>
              <a:rPr kumimoji="1" lang="en-US" sz="1200" i="1" kern="1200" baseline="0" dirty="0">
                <a:solidFill>
                  <a:schemeClr val="tx1"/>
                </a:solidFill>
                <a:latin typeface="Times New Roman" pitchFamily="33" charset="0"/>
                <a:ea typeface="+mn-ea"/>
                <a:cs typeface="+mn-cs"/>
              </a:rPr>
              <a:t>random-access memory (RAM). </a:t>
            </a:r>
            <a:r>
              <a:rPr kumimoji="1" lang="en-US" sz="1200" i="0" kern="1200" baseline="0" dirty="0">
                <a:solidFill>
                  <a:schemeClr val="tx1"/>
                </a:solidFill>
                <a:latin typeface="Times New Roman" pitchFamily="33" charset="0"/>
                <a:ea typeface="+mn-ea"/>
                <a:cs typeface="+mn-cs"/>
              </a:rPr>
              <a:t>This is, in fact, a misuse of the</a:t>
            </a:r>
          </a:p>
          <a:p>
            <a:r>
              <a:rPr kumimoji="1" lang="en-US" sz="1200" kern="1200" baseline="0" dirty="0">
                <a:solidFill>
                  <a:schemeClr val="tx1"/>
                </a:solidFill>
                <a:latin typeface="Times New Roman" pitchFamily="33" charset="0"/>
                <a:ea typeface="+mn-ea"/>
                <a:cs typeface="+mn-cs"/>
              </a:rPr>
              <a:t>term, because all of the types listed in the table are random access. One distinguishing</a:t>
            </a:r>
          </a:p>
          <a:p>
            <a:r>
              <a:rPr kumimoji="1" lang="en-US" sz="1200" kern="1200" baseline="0" dirty="0">
                <a:solidFill>
                  <a:schemeClr val="tx1"/>
                </a:solidFill>
                <a:latin typeface="Times New Roman" pitchFamily="33" charset="0"/>
                <a:ea typeface="+mn-ea"/>
                <a:cs typeface="+mn-cs"/>
              </a:rPr>
              <a:t>characteristic of memory that is designated as RAM is that it is possible</a:t>
            </a:r>
          </a:p>
          <a:p>
            <a:r>
              <a:rPr kumimoji="1" lang="en-US" sz="1200" kern="1200" baseline="0" dirty="0">
                <a:solidFill>
                  <a:schemeClr val="tx1"/>
                </a:solidFill>
                <a:latin typeface="Times New Roman" pitchFamily="33" charset="0"/>
                <a:ea typeface="+mn-ea"/>
                <a:cs typeface="+mn-cs"/>
              </a:rPr>
              <a:t>both to read data from the memory and to write new data into the memory easily</a:t>
            </a:r>
          </a:p>
          <a:p>
            <a:r>
              <a:rPr kumimoji="1" lang="en-US" sz="1200" kern="1200" baseline="0" dirty="0">
                <a:solidFill>
                  <a:schemeClr val="tx1"/>
                </a:solidFill>
                <a:latin typeface="Times New Roman" pitchFamily="33" charset="0"/>
                <a:ea typeface="+mn-ea"/>
                <a:cs typeface="+mn-cs"/>
              </a:rPr>
              <a:t>and rapidly. Both the reading and writing are accomplished through the use of</a:t>
            </a:r>
          </a:p>
          <a:p>
            <a:r>
              <a:rPr kumimoji="1" lang="en-US" sz="1200" kern="1200" baseline="0" dirty="0">
                <a:solidFill>
                  <a:schemeClr val="tx1"/>
                </a:solidFill>
                <a:latin typeface="Times New Roman" pitchFamily="33" charset="0"/>
                <a:ea typeface="+mn-ea"/>
                <a:cs typeface="+mn-cs"/>
              </a:rPr>
              <a:t>electrical signals.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other distinguishing characteristic of RAM is that it is volatile. A RAM</a:t>
            </a:r>
          </a:p>
          <a:p>
            <a:r>
              <a:rPr kumimoji="1" lang="en-US" sz="1200" kern="1200" baseline="0" dirty="0">
                <a:solidFill>
                  <a:schemeClr val="tx1"/>
                </a:solidFill>
                <a:latin typeface="Times New Roman" pitchFamily="33" charset="0"/>
                <a:ea typeface="+mn-ea"/>
                <a:cs typeface="+mn-cs"/>
              </a:rPr>
              <a:t>must be provided with a constant power supply. If the power is interrupted, then</a:t>
            </a:r>
          </a:p>
          <a:p>
            <a:r>
              <a:rPr kumimoji="1" lang="en-US" sz="1200" kern="1200" baseline="0" dirty="0">
                <a:solidFill>
                  <a:schemeClr val="tx1"/>
                </a:solidFill>
                <a:latin typeface="Times New Roman" pitchFamily="33" charset="0"/>
                <a:ea typeface="+mn-ea"/>
                <a:cs typeface="+mn-cs"/>
              </a:rPr>
              <a:t>the data are lost. Thus, RAM can be used only as temporary storage. The two traditional</a:t>
            </a:r>
          </a:p>
          <a:p>
            <a:r>
              <a:rPr kumimoji="1" lang="en-US" sz="1200" kern="1200" baseline="0" dirty="0">
                <a:solidFill>
                  <a:schemeClr val="tx1"/>
                </a:solidFill>
                <a:latin typeface="Times New Roman" pitchFamily="33" charset="0"/>
                <a:ea typeface="+mn-ea"/>
                <a:cs typeface="+mn-cs"/>
              </a:rPr>
              <a:t>forms of RAM used in computers are DRAM and SRAM.</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4</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46E6C-3927-A64A-B47C-D19DF1F3234B}" type="slidenum">
              <a:rPr lang="en-US"/>
              <a:pPr/>
              <a:t>5</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RAM technology is divided into two technologies: dynamic and</a:t>
            </a:r>
          </a:p>
          <a:p>
            <a:r>
              <a:rPr kumimoji="1" lang="en-US" sz="1200" kern="1200" baseline="0" dirty="0">
                <a:solidFill>
                  <a:schemeClr val="tx1"/>
                </a:solidFill>
                <a:latin typeface="Times New Roman" pitchFamily="33" charset="0"/>
                <a:ea typeface="+mn-ea"/>
                <a:cs typeface="+mn-cs"/>
              </a:rPr>
              <a:t>static. A </a:t>
            </a:r>
            <a:r>
              <a:rPr kumimoji="1" lang="en-US" sz="1200" b="1" kern="1200" baseline="0" dirty="0">
                <a:solidFill>
                  <a:schemeClr val="tx1"/>
                </a:solidFill>
                <a:latin typeface="Times New Roman" pitchFamily="33" charset="0"/>
                <a:ea typeface="+mn-ea"/>
                <a:cs typeface="+mn-cs"/>
              </a:rPr>
              <a:t>dynamic RAM (DRAM) </a:t>
            </a:r>
            <a:r>
              <a:rPr kumimoji="1" lang="en-US" sz="1200" b="0" kern="1200" baseline="0" dirty="0">
                <a:solidFill>
                  <a:schemeClr val="tx1"/>
                </a:solidFill>
                <a:latin typeface="Times New Roman" pitchFamily="33" charset="0"/>
                <a:ea typeface="+mn-ea"/>
                <a:cs typeface="+mn-cs"/>
              </a:rPr>
              <a:t>is made with cells that store data as charge on</a:t>
            </a:r>
          </a:p>
          <a:p>
            <a:r>
              <a:rPr kumimoji="1" lang="en-US" sz="1200" kern="1200" baseline="0" dirty="0">
                <a:solidFill>
                  <a:schemeClr val="tx1"/>
                </a:solidFill>
                <a:latin typeface="Times New Roman" pitchFamily="33" charset="0"/>
                <a:ea typeface="+mn-ea"/>
                <a:cs typeface="+mn-cs"/>
              </a:rPr>
              <a:t>capacitors. The presence or absence of charge in a capacitor is interpreted as a</a:t>
            </a:r>
          </a:p>
          <a:p>
            <a:r>
              <a:rPr kumimoji="1" lang="en-US" sz="1200" kern="1200" baseline="0" dirty="0">
                <a:solidFill>
                  <a:schemeClr val="tx1"/>
                </a:solidFill>
                <a:latin typeface="Times New Roman" pitchFamily="33" charset="0"/>
                <a:ea typeface="+mn-ea"/>
                <a:cs typeface="+mn-cs"/>
              </a:rPr>
              <a:t>binary 1 or 0. Because capacitors have a natural tendency to discharge, dynamic</a:t>
            </a:r>
          </a:p>
          <a:p>
            <a:r>
              <a:rPr kumimoji="1" lang="en-US" sz="1200" kern="1200" baseline="0" dirty="0" err="1">
                <a:solidFill>
                  <a:schemeClr val="tx1"/>
                </a:solidFill>
                <a:latin typeface="Times New Roman" pitchFamily="33" charset="0"/>
                <a:ea typeface="+mn-ea"/>
                <a:cs typeface="+mn-cs"/>
              </a:rPr>
              <a:t>RAMs</a:t>
            </a:r>
            <a:r>
              <a:rPr kumimoji="1" lang="en-US" sz="1200" kern="1200" baseline="0" dirty="0">
                <a:solidFill>
                  <a:schemeClr val="tx1"/>
                </a:solidFill>
                <a:latin typeface="Times New Roman" pitchFamily="33" charset="0"/>
                <a:ea typeface="+mn-ea"/>
                <a:cs typeface="+mn-cs"/>
              </a:rPr>
              <a:t> require periodic charge refreshing to maintain data storage. The term</a:t>
            </a:r>
          </a:p>
          <a:p>
            <a:r>
              <a:rPr kumimoji="1" lang="en-US" sz="1200" i="1" kern="1200" baseline="0" dirty="0">
                <a:solidFill>
                  <a:schemeClr val="tx1"/>
                </a:solidFill>
                <a:latin typeface="Times New Roman" pitchFamily="33" charset="0"/>
                <a:ea typeface="+mn-ea"/>
                <a:cs typeface="+mn-cs"/>
              </a:rPr>
              <a:t>dynamic </a:t>
            </a:r>
            <a:r>
              <a:rPr kumimoji="1" lang="en-US" sz="1200" i="0" kern="1200" baseline="0" dirty="0">
                <a:solidFill>
                  <a:schemeClr val="tx1"/>
                </a:solidFill>
                <a:latin typeface="Times New Roman" pitchFamily="33" charset="0"/>
                <a:ea typeface="+mn-ea"/>
                <a:cs typeface="+mn-cs"/>
              </a:rPr>
              <a:t>refers to this tendency of the stored charge to leak away, even with power</a:t>
            </a:r>
          </a:p>
          <a:p>
            <a:r>
              <a:rPr kumimoji="1" lang="en-US" sz="1200" kern="1200" baseline="0" dirty="0">
                <a:solidFill>
                  <a:schemeClr val="tx1"/>
                </a:solidFill>
                <a:latin typeface="Times New Roman" pitchFamily="33" charset="0"/>
                <a:ea typeface="+mn-ea"/>
                <a:cs typeface="+mn-cs"/>
              </a:rPr>
              <a:t>continuously applied.</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kumimoji="1" lang="en-US" sz="1200" kern="1200" baseline="0" dirty="0">
                <a:solidFill>
                  <a:schemeClr val="tx1"/>
                </a:solidFill>
                <a:latin typeface="Times New Roman" pitchFamily="33" charset="0"/>
                <a:ea typeface="+mn-ea"/>
                <a:cs typeface="+mn-cs"/>
              </a:rPr>
              <a:t>Figure 5.2a is a typical DRAM structure for an individual cell that stores 1 bit.</a:t>
            </a:r>
          </a:p>
          <a:p>
            <a:r>
              <a:rPr kumimoji="1" lang="en-US" sz="1200" kern="1200" baseline="0" dirty="0">
                <a:solidFill>
                  <a:schemeClr val="tx1"/>
                </a:solidFill>
                <a:latin typeface="Times New Roman" pitchFamily="33" charset="0"/>
                <a:ea typeface="+mn-ea"/>
                <a:cs typeface="+mn-cs"/>
              </a:rPr>
              <a:t>The address line is activated when the bit value from this cell is to be read or written.</a:t>
            </a:r>
          </a:p>
          <a:p>
            <a:r>
              <a:rPr kumimoji="1" lang="en-US" sz="1200" kern="1200" baseline="0" dirty="0">
                <a:solidFill>
                  <a:schemeClr val="tx1"/>
                </a:solidFill>
                <a:latin typeface="Times New Roman" pitchFamily="33" charset="0"/>
                <a:ea typeface="+mn-ea"/>
                <a:cs typeface="+mn-cs"/>
              </a:rPr>
              <a:t>The transistor acts as a switch that is closed (allowing current to flow) if a voltage is</a:t>
            </a:r>
          </a:p>
          <a:p>
            <a:r>
              <a:rPr kumimoji="1" lang="en-US" sz="1200" kern="1200" baseline="0" dirty="0">
                <a:solidFill>
                  <a:schemeClr val="tx1"/>
                </a:solidFill>
                <a:latin typeface="Times New Roman" pitchFamily="33" charset="0"/>
                <a:ea typeface="+mn-ea"/>
                <a:cs typeface="+mn-cs"/>
              </a:rPr>
              <a:t>applied to the address line and open (no current flows) if no voltage is present on</a:t>
            </a:r>
          </a:p>
          <a:p>
            <a:r>
              <a:rPr kumimoji="1" lang="en-US" sz="1200" kern="1200" baseline="0" dirty="0">
                <a:solidFill>
                  <a:schemeClr val="tx1"/>
                </a:solidFill>
                <a:latin typeface="Times New Roman" pitchFamily="33" charset="0"/>
                <a:ea typeface="+mn-ea"/>
                <a:cs typeface="+mn-cs"/>
              </a:rPr>
              <a:t>the address line.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For the write operation, a voltage signal is applied to the bit line; a high voltage</a:t>
            </a:r>
          </a:p>
          <a:p>
            <a:r>
              <a:rPr kumimoji="1" lang="en-US" sz="1200" kern="1200" baseline="0" dirty="0">
                <a:solidFill>
                  <a:schemeClr val="tx1"/>
                </a:solidFill>
                <a:latin typeface="Times New Roman" pitchFamily="33" charset="0"/>
                <a:ea typeface="+mn-ea"/>
                <a:cs typeface="+mn-cs"/>
              </a:rPr>
              <a:t>represents 1, and a low voltage represents 0. A signal is then applied to the</a:t>
            </a:r>
          </a:p>
          <a:p>
            <a:r>
              <a:rPr kumimoji="1" lang="en-US" sz="1200" kern="1200" baseline="0" dirty="0">
                <a:solidFill>
                  <a:schemeClr val="tx1"/>
                </a:solidFill>
                <a:latin typeface="Times New Roman" pitchFamily="33" charset="0"/>
                <a:ea typeface="+mn-ea"/>
                <a:cs typeface="+mn-cs"/>
              </a:rPr>
              <a:t>address line, allowing a charge to be transferred to the capacitor.</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For the read operation, when the address line is selected, the transistor turns</a:t>
            </a:r>
          </a:p>
          <a:p>
            <a:r>
              <a:rPr kumimoji="1" lang="en-US" sz="1200" kern="1200" baseline="0" dirty="0">
                <a:solidFill>
                  <a:schemeClr val="tx1"/>
                </a:solidFill>
                <a:latin typeface="Times New Roman" pitchFamily="33" charset="0"/>
                <a:ea typeface="+mn-ea"/>
                <a:cs typeface="+mn-cs"/>
              </a:rPr>
              <a:t>on and the charge stored on the capacitor is fed out onto a bit line and to a sense</a:t>
            </a:r>
          </a:p>
          <a:p>
            <a:r>
              <a:rPr kumimoji="1" lang="en-US" sz="1200" kern="1200" baseline="0" dirty="0">
                <a:solidFill>
                  <a:schemeClr val="tx1"/>
                </a:solidFill>
                <a:latin typeface="Times New Roman" pitchFamily="33" charset="0"/>
                <a:ea typeface="+mn-ea"/>
                <a:cs typeface="+mn-cs"/>
              </a:rPr>
              <a:t>amplifier. The sense amplifier compares the capacitor voltage to a reference value</a:t>
            </a:r>
          </a:p>
          <a:p>
            <a:r>
              <a:rPr kumimoji="1" lang="en-US" sz="1200" kern="1200" baseline="0" dirty="0">
                <a:solidFill>
                  <a:schemeClr val="tx1"/>
                </a:solidFill>
                <a:latin typeface="Times New Roman" pitchFamily="33" charset="0"/>
                <a:ea typeface="+mn-ea"/>
                <a:cs typeface="+mn-cs"/>
              </a:rPr>
              <a:t>and determines if the cell contains a logic 1 or a logic 0. The readout from the cell</a:t>
            </a:r>
          </a:p>
          <a:p>
            <a:r>
              <a:rPr kumimoji="1" lang="en-US" sz="1200" kern="1200" baseline="0" dirty="0">
                <a:solidFill>
                  <a:schemeClr val="tx1"/>
                </a:solidFill>
                <a:latin typeface="Times New Roman" pitchFamily="33" charset="0"/>
                <a:ea typeface="+mn-ea"/>
                <a:cs typeface="+mn-cs"/>
              </a:rPr>
              <a:t>discharges the capacitor, which must be restored to complete the operation.</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Although the DRAM cell is used to store a single bit (0 or 1), it is essentially</a:t>
            </a:r>
          </a:p>
          <a:p>
            <a:r>
              <a:rPr kumimoji="1" lang="en-US" sz="1200" kern="1200" baseline="0" dirty="0">
                <a:solidFill>
                  <a:schemeClr val="tx1"/>
                </a:solidFill>
                <a:latin typeface="Times New Roman" pitchFamily="33" charset="0"/>
                <a:ea typeface="+mn-ea"/>
                <a:cs typeface="+mn-cs"/>
              </a:rPr>
              <a:t>an analog device. The capacitor can store any charge value within a range; a threshold</a:t>
            </a:r>
          </a:p>
          <a:p>
            <a:r>
              <a:rPr kumimoji="1" lang="en-US" sz="1200" kern="1200" baseline="0" dirty="0">
                <a:solidFill>
                  <a:schemeClr val="tx1"/>
                </a:solidFill>
                <a:latin typeface="Times New Roman" pitchFamily="33" charset="0"/>
                <a:ea typeface="+mn-ea"/>
                <a:cs typeface="+mn-cs"/>
              </a:rPr>
              <a:t>value determines whether the charge is interpreted as 1 or 0.</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Figure 5.2b is a typical SRAM structure for an individual cell. Four transistors</a:t>
            </a:r>
          </a:p>
          <a:p>
            <a:r>
              <a:rPr kumimoji="1" lang="en-US" sz="1200" kern="1200" baseline="0" dirty="0">
                <a:solidFill>
                  <a:schemeClr val="tx1"/>
                </a:solidFill>
                <a:latin typeface="Times New Roman" pitchFamily="33" charset="0"/>
                <a:ea typeface="+mn-ea"/>
                <a:cs typeface="+mn-cs"/>
              </a:rPr>
              <a:t>(T</a:t>
            </a:r>
            <a:r>
              <a:rPr kumimoji="1" lang="en-US" sz="1200" kern="1200" baseline="-25000" dirty="0">
                <a:solidFill>
                  <a:schemeClr val="tx1"/>
                </a:solidFill>
                <a:latin typeface="Times New Roman" pitchFamily="33" charset="0"/>
                <a:ea typeface="+mn-ea"/>
                <a:cs typeface="+mn-cs"/>
              </a:rPr>
              <a:t>1</a:t>
            </a:r>
            <a:r>
              <a:rPr kumimoji="1" lang="en-US" sz="1200" kern="1200" baseline="0" dirty="0">
                <a:solidFill>
                  <a:schemeClr val="tx1"/>
                </a:solidFill>
                <a:latin typeface="Times New Roman" pitchFamily="33" charset="0"/>
                <a:ea typeface="+mn-ea"/>
                <a:cs typeface="+mn-cs"/>
              </a:rPr>
              <a:t>, T</a:t>
            </a:r>
            <a:r>
              <a:rPr kumimoji="1" lang="en-US" sz="1200" kern="1200" baseline="-25000" dirty="0">
                <a:solidFill>
                  <a:schemeClr val="tx1"/>
                </a:solidFill>
                <a:latin typeface="Times New Roman" pitchFamily="33" charset="0"/>
                <a:ea typeface="+mn-ea"/>
                <a:cs typeface="+mn-cs"/>
              </a:rPr>
              <a:t>2</a:t>
            </a:r>
            <a:r>
              <a:rPr kumimoji="1" lang="en-US" sz="1200" kern="1200" baseline="0" dirty="0">
                <a:solidFill>
                  <a:schemeClr val="tx1"/>
                </a:solidFill>
                <a:latin typeface="Times New Roman" pitchFamily="33" charset="0"/>
                <a:ea typeface="+mn-ea"/>
                <a:cs typeface="+mn-cs"/>
              </a:rPr>
              <a:t>, T</a:t>
            </a:r>
            <a:r>
              <a:rPr kumimoji="1" lang="en-US" sz="1200" kern="1200" baseline="-25000" dirty="0">
                <a:solidFill>
                  <a:schemeClr val="tx1"/>
                </a:solidFill>
                <a:latin typeface="Times New Roman" pitchFamily="33" charset="0"/>
                <a:ea typeface="+mn-ea"/>
                <a:cs typeface="+mn-cs"/>
              </a:rPr>
              <a:t>3</a:t>
            </a:r>
            <a:r>
              <a:rPr kumimoji="1" lang="en-US" sz="1200" kern="1200" baseline="0" dirty="0">
                <a:solidFill>
                  <a:schemeClr val="tx1"/>
                </a:solidFill>
                <a:latin typeface="Times New Roman" pitchFamily="33" charset="0"/>
                <a:ea typeface="+mn-ea"/>
                <a:cs typeface="+mn-cs"/>
              </a:rPr>
              <a:t>, T</a:t>
            </a:r>
            <a:r>
              <a:rPr kumimoji="1" lang="en-US" sz="1200" kern="1200" baseline="-25000" dirty="0">
                <a:solidFill>
                  <a:schemeClr val="tx1"/>
                </a:solidFill>
                <a:latin typeface="Times New Roman" pitchFamily="33" charset="0"/>
                <a:ea typeface="+mn-ea"/>
                <a:cs typeface="+mn-cs"/>
              </a:rPr>
              <a:t>4</a:t>
            </a:r>
            <a:r>
              <a:rPr kumimoji="1" lang="en-US" sz="1200" kern="1200" baseline="0" dirty="0">
                <a:solidFill>
                  <a:schemeClr val="tx1"/>
                </a:solidFill>
                <a:latin typeface="Times New Roman" pitchFamily="33" charset="0"/>
                <a:ea typeface="+mn-ea"/>
                <a:cs typeface="+mn-cs"/>
              </a:rPr>
              <a:t>) are cross connected in an arrangement that produces a stable logic</a:t>
            </a:r>
          </a:p>
          <a:p>
            <a:r>
              <a:rPr kumimoji="1" lang="en-US" sz="1200" kern="1200" baseline="0" dirty="0">
                <a:solidFill>
                  <a:schemeClr val="tx1"/>
                </a:solidFill>
                <a:latin typeface="Times New Roman" pitchFamily="33" charset="0"/>
                <a:ea typeface="+mn-ea"/>
                <a:cs typeface="+mn-cs"/>
              </a:rPr>
              <a:t>state. In logic state 1, point C</a:t>
            </a:r>
            <a:r>
              <a:rPr kumimoji="1" lang="en-US" sz="1200" kern="1200" baseline="-25000" dirty="0">
                <a:solidFill>
                  <a:schemeClr val="tx1"/>
                </a:solidFill>
                <a:latin typeface="Times New Roman" pitchFamily="33" charset="0"/>
                <a:ea typeface="+mn-ea"/>
                <a:cs typeface="+mn-cs"/>
              </a:rPr>
              <a:t>1</a:t>
            </a:r>
            <a:r>
              <a:rPr kumimoji="1" lang="en-US" sz="1200" kern="1200" baseline="0" dirty="0">
                <a:solidFill>
                  <a:schemeClr val="tx1"/>
                </a:solidFill>
                <a:latin typeface="Times New Roman" pitchFamily="33" charset="0"/>
                <a:ea typeface="+mn-ea"/>
                <a:cs typeface="+mn-cs"/>
              </a:rPr>
              <a:t> is high and point C</a:t>
            </a:r>
            <a:r>
              <a:rPr kumimoji="1" lang="en-US" sz="1200" kern="1200" baseline="-25000" dirty="0">
                <a:solidFill>
                  <a:schemeClr val="tx1"/>
                </a:solidFill>
                <a:latin typeface="Times New Roman" pitchFamily="33" charset="0"/>
                <a:ea typeface="+mn-ea"/>
                <a:cs typeface="+mn-cs"/>
              </a:rPr>
              <a:t>2</a:t>
            </a:r>
            <a:r>
              <a:rPr kumimoji="1" lang="en-US" sz="1200" kern="1200" baseline="0" dirty="0">
                <a:solidFill>
                  <a:schemeClr val="tx1"/>
                </a:solidFill>
                <a:latin typeface="Times New Roman" pitchFamily="33" charset="0"/>
                <a:ea typeface="+mn-ea"/>
                <a:cs typeface="+mn-cs"/>
              </a:rPr>
              <a:t> is low; in this state, T</a:t>
            </a:r>
            <a:r>
              <a:rPr kumimoji="1" lang="en-US" sz="1200" kern="1200" baseline="-25000" dirty="0">
                <a:solidFill>
                  <a:schemeClr val="tx1"/>
                </a:solidFill>
                <a:latin typeface="Times New Roman" pitchFamily="33" charset="0"/>
                <a:ea typeface="+mn-ea"/>
                <a:cs typeface="+mn-cs"/>
              </a:rPr>
              <a:t>1</a:t>
            </a:r>
            <a:r>
              <a:rPr kumimoji="1" lang="en-US" sz="1200" kern="1200" baseline="0" dirty="0">
                <a:solidFill>
                  <a:schemeClr val="tx1"/>
                </a:solidFill>
                <a:latin typeface="Times New Roman" pitchFamily="33" charset="0"/>
                <a:ea typeface="+mn-ea"/>
                <a:cs typeface="+mn-cs"/>
              </a:rPr>
              <a:t> and T</a:t>
            </a:r>
            <a:r>
              <a:rPr kumimoji="1" lang="en-US" sz="1200" kern="1200" baseline="-25000" dirty="0">
                <a:solidFill>
                  <a:schemeClr val="tx1"/>
                </a:solidFill>
                <a:latin typeface="Times New Roman" pitchFamily="33" charset="0"/>
                <a:ea typeface="+mn-ea"/>
                <a:cs typeface="+mn-cs"/>
              </a:rPr>
              <a:t>4</a:t>
            </a:r>
            <a:r>
              <a:rPr kumimoji="1" lang="en-US" sz="1200" kern="1200" baseline="0" dirty="0">
                <a:solidFill>
                  <a:schemeClr val="tx1"/>
                </a:solidFill>
                <a:latin typeface="Times New Roman" pitchFamily="33" charset="0"/>
                <a:ea typeface="+mn-ea"/>
                <a:cs typeface="+mn-cs"/>
              </a:rPr>
              <a:t> are off</a:t>
            </a:r>
          </a:p>
          <a:p>
            <a:r>
              <a:rPr kumimoji="1" lang="en-US" sz="1200" kern="1200" baseline="0" dirty="0">
                <a:solidFill>
                  <a:schemeClr val="tx1"/>
                </a:solidFill>
                <a:latin typeface="Times New Roman" pitchFamily="33" charset="0"/>
                <a:ea typeface="+mn-ea"/>
                <a:cs typeface="+mn-cs"/>
              </a:rPr>
              <a:t>and T</a:t>
            </a:r>
            <a:r>
              <a:rPr kumimoji="1" lang="en-US" sz="1200" kern="1200" baseline="-25000" dirty="0">
                <a:solidFill>
                  <a:schemeClr val="tx1"/>
                </a:solidFill>
                <a:latin typeface="Times New Roman" pitchFamily="33" charset="0"/>
                <a:ea typeface="+mn-ea"/>
                <a:cs typeface="+mn-cs"/>
              </a:rPr>
              <a:t>2</a:t>
            </a:r>
            <a:r>
              <a:rPr kumimoji="1" lang="en-US" sz="1200" kern="1200" baseline="0" dirty="0">
                <a:solidFill>
                  <a:schemeClr val="tx1"/>
                </a:solidFill>
                <a:latin typeface="Times New Roman" pitchFamily="33" charset="0"/>
                <a:ea typeface="+mn-ea"/>
                <a:cs typeface="+mn-cs"/>
              </a:rPr>
              <a:t> and T</a:t>
            </a:r>
            <a:r>
              <a:rPr kumimoji="1" lang="en-US" sz="1200" kern="1200" baseline="-25000" dirty="0">
                <a:solidFill>
                  <a:schemeClr val="tx1"/>
                </a:solidFill>
                <a:latin typeface="Times New Roman" pitchFamily="33" charset="0"/>
                <a:ea typeface="+mn-ea"/>
                <a:cs typeface="+mn-cs"/>
              </a:rPr>
              <a:t>3</a:t>
            </a:r>
            <a:r>
              <a:rPr kumimoji="1" lang="en-US" sz="1200" kern="1200" baseline="0" dirty="0">
                <a:solidFill>
                  <a:schemeClr val="tx1"/>
                </a:solidFill>
                <a:latin typeface="Times New Roman" pitchFamily="33" charset="0"/>
                <a:ea typeface="+mn-ea"/>
                <a:cs typeface="+mn-cs"/>
              </a:rPr>
              <a:t> are on. In logic state 0, point C</a:t>
            </a:r>
            <a:r>
              <a:rPr kumimoji="1" lang="en-US" sz="1200" kern="1200" baseline="-25000" dirty="0">
                <a:solidFill>
                  <a:schemeClr val="tx1"/>
                </a:solidFill>
                <a:latin typeface="Times New Roman" pitchFamily="33" charset="0"/>
                <a:ea typeface="+mn-ea"/>
                <a:cs typeface="+mn-cs"/>
              </a:rPr>
              <a:t>1</a:t>
            </a:r>
            <a:r>
              <a:rPr kumimoji="1" lang="en-US" sz="1200" kern="1200" baseline="0" dirty="0">
                <a:solidFill>
                  <a:schemeClr val="tx1"/>
                </a:solidFill>
                <a:latin typeface="Times New Roman" pitchFamily="33" charset="0"/>
                <a:ea typeface="+mn-ea"/>
                <a:cs typeface="+mn-cs"/>
              </a:rPr>
              <a:t> is low and point C</a:t>
            </a:r>
            <a:r>
              <a:rPr kumimoji="1" lang="en-US" sz="1200" kern="1200" baseline="-25000" dirty="0">
                <a:solidFill>
                  <a:schemeClr val="tx1"/>
                </a:solidFill>
                <a:latin typeface="Times New Roman" pitchFamily="33" charset="0"/>
                <a:ea typeface="+mn-ea"/>
                <a:cs typeface="+mn-cs"/>
              </a:rPr>
              <a:t>2</a:t>
            </a:r>
            <a:r>
              <a:rPr kumimoji="1" lang="en-US" sz="1200" kern="1200" baseline="0" dirty="0">
                <a:solidFill>
                  <a:schemeClr val="tx1"/>
                </a:solidFill>
                <a:latin typeface="Times New Roman" pitchFamily="33" charset="0"/>
                <a:ea typeface="+mn-ea"/>
                <a:cs typeface="+mn-cs"/>
              </a:rPr>
              <a:t> is high; in this state,</a:t>
            </a:r>
          </a:p>
          <a:p>
            <a:r>
              <a:rPr kumimoji="1" lang="en-US" sz="1200" kern="1200" baseline="0" dirty="0">
                <a:solidFill>
                  <a:schemeClr val="tx1"/>
                </a:solidFill>
                <a:latin typeface="Times New Roman" pitchFamily="33" charset="0"/>
                <a:ea typeface="+mn-ea"/>
                <a:cs typeface="+mn-cs"/>
              </a:rPr>
              <a:t>T</a:t>
            </a:r>
            <a:r>
              <a:rPr kumimoji="1" lang="en-US" sz="1200" kern="1200" baseline="-25000" dirty="0">
                <a:solidFill>
                  <a:schemeClr val="tx1"/>
                </a:solidFill>
                <a:latin typeface="Times New Roman" pitchFamily="33" charset="0"/>
                <a:ea typeface="+mn-ea"/>
                <a:cs typeface="+mn-cs"/>
              </a:rPr>
              <a:t>1</a:t>
            </a:r>
            <a:r>
              <a:rPr kumimoji="1" lang="en-US" sz="1200" kern="1200" baseline="0" dirty="0">
                <a:solidFill>
                  <a:schemeClr val="tx1"/>
                </a:solidFill>
                <a:latin typeface="Times New Roman" pitchFamily="33" charset="0"/>
                <a:ea typeface="+mn-ea"/>
                <a:cs typeface="+mn-cs"/>
              </a:rPr>
              <a:t> and T</a:t>
            </a:r>
            <a:r>
              <a:rPr kumimoji="1" lang="en-US" sz="1200" kern="1200" baseline="-25000" dirty="0">
                <a:solidFill>
                  <a:schemeClr val="tx1"/>
                </a:solidFill>
                <a:latin typeface="Times New Roman" pitchFamily="33" charset="0"/>
                <a:ea typeface="+mn-ea"/>
                <a:cs typeface="+mn-cs"/>
              </a:rPr>
              <a:t>4</a:t>
            </a:r>
            <a:r>
              <a:rPr kumimoji="1" lang="en-US" sz="1200" kern="1200" baseline="0" dirty="0">
                <a:solidFill>
                  <a:schemeClr val="tx1"/>
                </a:solidFill>
                <a:latin typeface="Times New Roman" pitchFamily="33" charset="0"/>
                <a:ea typeface="+mn-ea"/>
                <a:cs typeface="+mn-cs"/>
              </a:rPr>
              <a:t> are on and T</a:t>
            </a:r>
            <a:r>
              <a:rPr kumimoji="1" lang="en-US" sz="1200" kern="1200" baseline="-25000" dirty="0">
                <a:solidFill>
                  <a:schemeClr val="tx1"/>
                </a:solidFill>
                <a:latin typeface="Times New Roman" pitchFamily="33" charset="0"/>
                <a:ea typeface="+mn-ea"/>
                <a:cs typeface="+mn-cs"/>
              </a:rPr>
              <a:t>2</a:t>
            </a:r>
            <a:r>
              <a:rPr kumimoji="1" lang="en-US" sz="1200" kern="1200" baseline="0" dirty="0">
                <a:solidFill>
                  <a:schemeClr val="tx1"/>
                </a:solidFill>
                <a:latin typeface="Times New Roman" pitchFamily="33" charset="0"/>
                <a:ea typeface="+mn-ea"/>
                <a:cs typeface="+mn-cs"/>
              </a:rPr>
              <a:t> and T</a:t>
            </a:r>
            <a:r>
              <a:rPr kumimoji="1" lang="en-US" sz="1200" kern="1200" baseline="-25000" dirty="0">
                <a:solidFill>
                  <a:schemeClr val="tx1"/>
                </a:solidFill>
                <a:latin typeface="Times New Roman" pitchFamily="33" charset="0"/>
                <a:ea typeface="+mn-ea"/>
                <a:cs typeface="+mn-cs"/>
              </a:rPr>
              <a:t>3</a:t>
            </a:r>
            <a:r>
              <a:rPr kumimoji="1" lang="en-US" sz="1200" kern="1200" baseline="0" dirty="0">
                <a:solidFill>
                  <a:schemeClr val="tx1"/>
                </a:solidFill>
                <a:latin typeface="Times New Roman" pitchFamily="33" charset="0"/>
                <a:ea typeface="+mn-ea"/>
                <a:cs typeface="+mn-cs"/>
              </a:rPr>
              <a:t> are off. Both states are stable as long as the direct</a:t>
            </a:r>
          </a:p>
          <a:p>
            <a:r>
              <a:rPr kumimoji="1" lang="en-US" sz="1200" kern="1200" baseline="0" dirty="0">
                <a:solidFill>
                  <a:schemeClr val="tx1"/>
                </a:solidFill>
                <a:latin typeface="Times New Roman" pitchFamily="33" charset="0"/>
                <a:ea typeface="+mn-ea"/>
                <a:cs typeface="+mn-cs"/>
              </a:rPr>
              <a:t>current (dc) voltage is applied. Unlike the DRAM, no refresh is needed to retain data.</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As in the DRAM, the SRAM address line is used to open or close a switch.</a:t>
            </a:r>
          </a:p>
          <a:p>
            <a:r>
              <a:rPr kumimoji="1" lang="en-US" sz="1200" kern="1200" baseline="0" dirty="0">
                <a:solidFill>
                  <a:schemeClr val="tx1"/>
                </a:solidFill>
                <a:latin typeface="Times New Roman" pitchFamily="33" charset="0"/>
                <a:ea typeface="+mn-ea"/>
                <a:cs typeface="+mn-cs"/>
              </a:rPr>
              <a:t>The address line controls two transistors (T</a:t>
            </a:r>
            <a:r>
              <a:rPr kumimoji="1" lang="en-US" sz="1200" kern="1200" baseline="-25000" dirty="0">
                <a:solidFill>
                  <a:schemeClr val="tx1"/>
                </a:solidFill>
                <a:latin typeface="Times New Roman" pitchFamily="33" charset="0"/>
                <a:ea typeface="+mn-ea"/>
                <a:cs typeface="+mn-cs"/>
              </a:rPr>
              <a:t>5</a:t>
            </a:r>
            <a:r>
              <a:rPr kumimoji="1" lang="en-US" sz="1200" kern="1200" baseline="0" dirty="0">
                <a:solidFill>
                  <a:schemeClr val="tx1"/>
                </a:solidFill>
                <a:latin typeface="Times New Roman" pitchFamily="33" charset="0"/>
                <a:ea typeface="+mn-ea"/>
                <a:cs typeface="+mn-cs"/>
              </a:rPr>
              <a:t> and T</a:t>
            </a:r>
            <a:r>
              <a:rPr kumimoji="1" lang="en-US" sz="1200" kern="1200" baseline="-25000" dirty="0">
                <a:solidFill>
                  <a:schemeClr val="tx1"/>
                </a:solidFill>
                <a:latin typeface="Times New Roman" pitchFamily="33" charset="0"/>
                <a:ea typeface="+mn-ea"/>
                <a:cs typeface="+mn-cs"/>
              </a:rPr>
              <a:t>6</a:t>
            </a:r>
            <a:r>
              <a:rPr kumimoji="1" lang="en-US" sz="1200" kern="1200" baseline="0" dirty="0">
                <a:solidFill>
                  <a:schemeClr val="tx1"/>
                </a:solidFill>
                <a:latin typeface="Times New Roman" pitchFamily="33" charset="0"/>
                <a:ea typeface="+mn-ea"/>
                <a:cs typeface="+mn-cs"/>
              </a:rPr>
              <a:t>). When a signal is applied to</a:t>
            </a:r>
          </a:p>
          <a:p>
            <a:r>
              <a:rPr kumimoji="1" lang="en-US" sz="1200" kern="1200" baseline="0" dirty="0">
                <a:solidFill>
                  <a:schemeClr val="tx1"/>
                </a:solidFill>
                <a:latin typeface="Times New Roman" pitchFamily="33" charset="0"/>
                <a:ea typeface="+mn-ea"/>
                <a:cs typeface="+mn-cs"/>
              </a:rPr>
              <a:t>this line, the two transistors are switched on, allowing a read or write operation. For</a:t>
            </a:r>
          </a:p>
          <a:p>
            <a:r>
              <a:rPr kumimoji="1" lang="en-US" sz="1200" kern="1200" baseline="0" dirty="0">
                <a:solidFill>
                  <a:schemeClr val="tx1"/>
                </a:solidFill>
                <a:latin typeface="Times New Roman" pitchFamily="33" charset="0"/>
                <a:ea typeface="+mn-ea"/>
                <a:cs typeface="+mn-cs"/>
              </a:rPr>
              <a:t>a write operation, the desired bit value is applied to line B, while its complement</a:t>
            </a:r>
          </a:p>
          <a:p>
            <a:r>
              <a:rPr kumimoji="1" lang="en-US" sz="1200" kern="1200" baseline="0" dirty="0">
                <a:solidFill>
                  <a:schemeClr val="tx1"/>
                </a:solidFill>
                <a:latin typeface="Times New Roman" pitchFamily="33" charset="0"/>
                <a:ea typeface="+mn-ea"/>
                <a:cs typeface="+mn-cs"/>
              </a:rPr>
              <a:t>is applied to line B. This forces the four transistors (T</a:t>
            </a:r>
            <a:r>
              <a:rPr kumimoji="1" lang="en-US" sz="1200" kern="1200" baseline="-25000" dirty="0">
                <a:solidFill>
                  <a:schemeClr val="tx1"/>
                </a:solidFill>
                <a:latin typeface="Times New Roman" pitchFamily="33" charset="0"/>
                <a:ea typeface="+mn-ea"/>
                <a:cs typeface="+mn-cs"/>
              </a:rPr>
              <a:t>1</a:t>
            </a:r>
            <a:r>
              <a:rPr kumimoji="1" lang="en-US" sz="1200" kern="1200" baseline="0" dirty="0">
                <a:solidFill>
                  <a:schemeClr val="tx1"/>
                </a:solidFill>
                <a:latin typeface="Times New Roman" pitchFamily="33" charset="0"/>
                <a:ea typeface="+mn-ea"/>
                <a:cs typeface="+mn-cs"/>
              </a:rPr>
              <a:t>, T</a:t>
            </a:r>
            <a:r>
              <a:rPr kumimoji="1" lang="en-US" sz="1200" kern="1200" baseline="-25000" dirty="0">
                <a:solidFill>
                  <a:schemeClr val="tx1"/>
                </a:solidFill>
                <a:latin typeface="Times New Roman" pitchFamily="33" charset="0"/>
                <a:ea typeface="+mn-ea"/>
                <a:cs typeface="+mn-cs"/>
              </a:rPr>
              <a:t>2</a:t>
            </a:r>
            <a:r>
              <a:rPr kumimoji="1" lang="en-US" sz="1200" kern="1200" baseline="0" dirty="0">
                <a:solidFill>
                  <a:schemeClr val="tx1"/>
                </a:solidFill>
                <a:latin typeface="Times New Roman" pitchFamily="33" charset="0"/>
                <a:ea typeface="+mn-ea"/>
                <a:cs typeface="+mn-cs"/>
              </a:rPr>
              <a:t>, T</a:t>
            </a:r>
            <a:r>
              <a:rPr kumimoji="1" lang="en-US" sz="1200" kern="1200" baseline="-25000" dirty="0">
                <a:solidFill>
                  <a:schemeClr val="tx1"/>
                </a:solidFill>
                <a:latin typeface="Times New Roman" pitchFamily="33" charset="0"/>
                <a:ea typeface="+mn-ea"/>
                <a:cs typeface="+mn-cs"/>
              </a:rPr>
              <a:t>3</a:t>
            </a:r>
            <a:r>
              <a:rPr kumimoji="1" lang="en-US" sz="1200" kern="1200" baseline="0" dirty="0">
                <a:solidFill>
                  <a:schemeClr val="tx1"/>
                </a:solidFill>
                <a:latin typeface="Times New Roman" pitchFamily="33" charset="0"/>
                <a:ea typeface="+mn-ea"/>
                <a:cs typeface="+mn-cs"/>
              </a:rPr>
              <a:t>, T</a:t>
            </a:r>
            <a:r>
              <a:rPr kumimoji="1" lang="en-US" sz="1200" kern="1200" baseline="-25000" dirty="0">
                <a:solidFill>
                  <a:schemeClr val="tx1"/>
                </a:solidFill>
                <a:latin typeface="Times New Roman" pitchFamily="33" charset="0"/>
                <a:ea typeface="+mn-ea"/>
                <a:cs typeface="+mn-cs"/>
              </a:rPr>
              <a:t>4</a:t>
            </a:r>
            <a:r>
              <a:rPr kumimoji="1" lang="en-US" sz="1200" kern="1200" baseline="0" dirty="0">
                <a:solidFill>
                  <a:schemeClr val="tx1"/>
                </a:solidFill>
                <a:latin typeface="Times New Roman" pitchFamily="33" charset="0"/>
                <a:ea typeface="+mn-ea"/>
                <a:cs typeface="+mn-cs"/>
              </a:rPr>
              <a:t>) into the proper</a:t>
            </a:r>
          </a:p>
          <a:p>
            <a:r>
              <a:rPr kumimoji="1" lang="en-US" sz="1200" kern="1200" baseline="0" dirty="0">
                <a:solidFill>
                  <a:schemeClr val="tx1"/>
                </a:solidFill>
                <a:latin typeface="Times New Roman" pitchFamily="33" charset="0"/>
                <a:ea typeface="+mn-ea"/>
                <a:cs typeface="+mn-cs"/>
              </a:rPr>
              <a:t>state. For a read operation, the bit value is read from line B.</a:t>
            </a:r>
          </a:p>
          <a:p>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6</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46E6C-3927-A64A-B47C-D19DF1F3234B}" type="slidenum">
              <a:rPr lang="en-US"/>
              <a:pPr/>
              <a:t>7</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In contrast, a </a:t>
            </a:r>
            <a:r>
              <a:rPr kumimoji="1" lang="en-US" sz="1200" b="1" kern="1200" baseline="0" dirty="0">
                <a:solidFill>
                  <a:schemeClr val="tx1"/>
                </a:solidFill>
                <a:latin typeface="Times New Roman" pitchFamily="33" charset="0"/>
                <a:ea typeface="+mn-ea"/>
                <a:cs typeface="+mn-cs"/>
              </a:rPr>
              <a:t>static RAM (SRAM) </a:t>
            </a:r>
            <a:r>
              <a:rPr kumimoji="1" lang="en-US" sz="1200" b="0" kern="1200" baseline="0" dirty="0">
                <a:solidFill>
                  <a:schemeClr val="tx1"/>
                </a:solidFill>
                <a:latin typeface="Times New Roman" pitchFamily="33" charset="0"/>
                <a:ea typeface="+mn-ea"/>
                <a:cs typeface="+mn-cs"/>
              </a:rPr>
              <a:t>is a digital device that uses the</a:t>
            </a:r>
          </a:p>
          <a:p>
            <a:r>
              <a:rPr kumimoji="1" lang="en-US" sz="1200" kern="1200" baseline="0" dirty="0">
                <a:solidFill>
                  <a:schemeClr val="tx1"/>
                </a:solidFill>
                <a:latin typeface="Times New Roman" pitchFamily="33" charset="0"/>
                <a:ea typeface="+mn-ea"/>
                <a:cs typeface="+mn-cs"/>
              </a:rPr>
              <a:t>same logic elements used in the processor. In a SRAM, binary values are stored</a:t>
            </a:r>
          </a:p>
          <a:p>
            <a:r>
              <a:rPr kumimoji="1" lang="en-US" sz="1200" kern="1200" baseline="0" dirty="0">
                <a:solidFill>
                  <a:schemeClr val="tx1"/>
                </a:solidFill>
                <a:latin typeface="Times New Roman" pitchFamily="33" charset="0"/>
                <a:ea typeface="+mn-ea"/>
                <a:cs typeface="+mn-cs"/>
              </a:rPr>
              <a:t>using traditional flip-flop logic-gate configurations (see Chapter 11 for a description</a:t>
            </a:r>
          </a:p>
          <a:p>
            <a:r>
              <a:rPr kumimoji="1" lang="en-US" sz="1200" kern="1200" baseline="0" dirty="0">
                <a:solidFill>
                  <a:schemeClr val="tx1"/>
                </a:solidFill>
                <a:latin typeface="Times New Roman" pitchFamily="33" charset="0"/>
                <a:ea typeface="+mn-ea"/>
                <a:cs typeface="+mn-cs"/>
              </a:rPr>
              <a:t>of flip-flops). A static RAM will hold its data as long as power is supplied to it.</a:t>
            </a:r>
          </a:p>
          <a:p>
            <a:endParaRPr kumimoji="1" lang="en-US" sz="1200"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 As in the DRAM, the SRAM address line is used to open or close a switch.</a:t>
            </a:r>
          </a:p>
          <a:p>
            <a:r>
              <a:rPr kumimoji="1" lang="en-US" sz="1200" b="0" i="0" u="none" strike="noStrike" kern="1200" baseline="0" dirty="0">
                <a:solidFill>
                  <a:schemeClr val="tx1"/>
                </a:solidFill>
                <a:latin typeface="Times New Roman" pitchFamily="33" charset="0"/>
                <a:ea typeface="+mn-ea"/>
                <a:cs typeface="+mn-cs"/>
              </a:rPr>
              <a:t>The address line controls two transistors (T</a:t>
            </a:r>
            <a:r>
              <a:rPr kumimoji="1" lang="en-US" sz="1200" b="0" i="0" u="none" strike="noStrike" kern="1200" baseline="-25000" dirty="0">
                <a:solidFill>
                  <a:schemeClr val="tx1"/>
                </a:solidFill>
                <a:latin typeface="Times New Roman" pitchFamily="33" charset="0"/>
                <a:ea typeface="+mn-ea"/>
                <a:cs typeface="+mn-cs"/>
              </a:rPr>
              <a:t>5</a:t>
            </a:r>
            <a:r>
              <a:rPr kumimoji="1" lang="en-US" sz="1200" b="0" i="0" u="none" strike="noStrike" kern="1200" baseline="0" dirty="0">
                <a:solidFill>
                  <a:schemeClr val="tx1"/>
                </a:solidFill>
                <a:latin typeface="Times New Roman" pitchFamily="33" charset="0"/>
                <a:ea typeface="+mn-ea"/>
                <a:cs typeface="+mn-cs"/>
              </a:rPr>
              <a:t>  and T</a:t>
            </a:r>
            <a:r>
              <a:rPr kumimoji="1" lang="en-US" sz="1200" b="0" i="0" u="none" strike="noStrike" kern="1200" baseline="-25000" dirty="0">
                <a:solidFill>
                  <a:schemeClr val="tx1"/>
                </a:solidFill>
                <a:latin typeface="Times New Roman" pitchFamily="33" charset="0"/>
                <a:ea typeface="+mn-ea"/>
                <a:cs typeface="+mn-cs"/>
              </a:rPr>
              <a:t>6</a:t>
            </a:r>
            <a:r>
              <a:rPr kumimoji="1" lang="en-US" sz="1200" b="0" i="0" u="none" strike="noStrike" kern="1200" baseline="0" dirty="0">
                <a:solidFill>
                  <a:schemeClr val="tx1"/>
                </a:solidFill>
                <a:latin typeface="Times New Roman" pitchFamily="33" charset="0"/>
                <a:ea typeface="+mn-ea"/>
                <a:cs typeface="+mn-cs"/>
              </a:rPr>
              <a:t> ). When a signal is applied to</a:t>
            </a:r>
          </a:p>
          <a:p>
            <a:r>
              <a:rPr kumimoji="1" lang="en-US" sz="1200" b="0" i="0" u="none" strike="noStrike" kern="1200" baseline="0" dirty="0">
                <a:solidFill>
                  <a:schemeClr val="tx1"/>
                </a:solidFill>
                <a:latin typeface="Times New Roman" pitchFamily="33" charset="0"/>
                <a:ea typeface="+mn-ea"/>
                <a:cs typeface="+mn-cs"/>
              </a:rPr>
              <a:t>this line, the two transistors are switched on, allowing a read or write operation. For</a:t>
            </a:r>
          </a:p>
          <a:p>
            <a:r>
              <a:rPr kumimoji="1" lang="en-US" sz="1200" b="0" i="0" u="none" strike="noStrike" kern="1200" baseline="0" dirty="0">
                <a:solidFill>
                  <a:schemeClr val="tx1"/>
                </a:solidFill>
                <a:latin typeface="Times New Roman" pitchFamily="33" charset="0"/>
                <a:ea typeface="+mn-ea"/>
                <a:cs typeface="+mn-cs"/>
              </a:rPr>
              <a:t>a write operation, the desired bit value is applied to line B, while its complement</a:t>
            </a:r>
          </a:p>
          <a:p>
            <a:r>
              <a:rPr kumimoji="1" lang="en-US" sz="1200" b="0" i="0" u="none" strike="noStrike" kern="1200" baseline="0" dirty="0">
                <a:solidFill>
                  <a:schemeClr val="tx1"/>
                </a:solidFill>
                <a:latin typeface="Times New Roman" pitchFamily="33" charset="0"/>
                <a:ea typeface="+mn-ea"/>
                <a:cs typeface="+mn-cs"/>
              </a:rPr>
              <a:t>is applied to line B. This forces the four transistors (T</a:t>
            </a:r>
            <a:r>
              <a:rPr kumimoji="1" lang="en-US" sz="1200" b="0" i="0" u="none" strike="noStrike" kern="1200" baseline="-25000" dirty="0">
                <a:solidFill>
                  <a:schemeClr val="tx1"/>
                </a:solidFill>
                <a:latin typeface="Times New Roman" pitchFamily="33" charset="0"/>
                <a:ea typeface="+mn-ea"/>
                <a:cs typeface="+mn-cs"/>
              </a:rPr>
              <a:t>1</a:t>
            </a:r>
            <a:r>
              <a:rPr kumimoji="1" lang="en-US" sz="1200" b="0" i="0" u="none" strike="noStrike" kern="1200" baseline="0" dirty="0">
                <a:solidFill>
                  <a:schemeClr val="tx1"/>
                </a:solidFill>
                <a:latin typeface="Times New Roman" pitchFamily="33" charset="0"/>
                <a:ea typeface="+mn-ea"/>
                <a:cs typeface="+mn-cs"/>
              </a:rPr>
              <a:t> , T</a:t>
            </a:r>
            <a:r>
              <a:rPr kumimoji="1" lang="en-US" sz="1200" b="0" i="0" u="none" strike="noStrike" kern="1200" baseline="-25000" dirty="0">
                <a:solidFill>
                  <a:schemeClr val="tx1"/>
                </a:solidFill>
                <a:latin typeface="Times New Roman" pitchFamily="33" charset="0"/>
                <a:ea typeface="+mn-ea"/>
                <a:cs typeface="+mn-cs"/>
              </a:rPr>
              <a:t>2</a:t>
            </a:r>
            <a:r>
              <a:rPr kumimoji="1" lang="en-US" sz="1200" b="0" i="0" u="none" strike="noStrike" kern="1200" baseline="0" dirty="0">
                <a:solidFill>
                  <a:schemeClr val="tx1"/>
                </a:solidFill>
                <a:latin typeface="Times New Roman" pitchFamily="33" charset="0"/>
                <a:ea typeface="+mn-ea"/>
                <a:cs typeface="+mn-cs"/>
              </a:rPr>
              <a:t> , T</a:t>
            </a:r>
            <a:r>
              <a:rPr kumimoji="1" lang="en-US" sz="1200" b="0" i="0" u="none" strike="noStrike" kern="1200" baseline="-25000" dirty="0">
                <a:solidFill>
                  <a:schemeClr val="tx1"/>
                </a:solidFill>
                <a:latin typeface="Times New Roman" pitchFamily="33" charset="0"/>
                <a:ea typeface="+mn-ea"/>
                <a:cs typeface="+mn-cs"/>
              </a:rPr>
              <a:t>3</a:t>
            </a:r>
            <a:r>
              <a:rPr kumimoji="1" lang="en-US" sz="1200" b="0" i="0" u="none" strike="noStrike" kern="1200" baseline="0" dirty="0">
                <a:solidFill>
                  <a:schemeClr val="tx1"/>
                </a:solidFill>
                <a:latin typeface="Times New Roman" pitchFamily="33" charset="0"/>
                <a:ea typeface="+mn-ea"/>
                <a:cs typeface="+mn-cs"/>
              </a:rPr>
              <a:t> , T</a:t>
            </a:r>
            <a:r>
              <a:rPr kumimoji="1" lang="en-US" sz="1200" b="0" i="0" u="none" strike="noStrike" kern="1200" baseline="-25000" dirty="0">
                <a:solidFill>
                  <a:schemeClr val="tx1"/>
                </a:solidFill>
                <a:latin typeface="Times New Roman" pitchFamily="33" charset="0"/>
                <a:ea typeface="+mn-ea"/>
                <a:cs typeface="+mn-cs"/>
              </a:rPr>
              <a:t>4</a:t>
            </a:r>
            <a:r>
              <a:rPr kumimoji="1" lang="en-US" sz="1200" b="0" i="0" u="none" strike="noStrike" kern="1200" baseline="0" dirty="0">
                <a:solidFill>
                  <a:schemeClr val="tx1"/>
                </a:solidFill>
                <a:latin typeface="Times New Roman" pitchFamily="33" charset="0"/>
                <a:ea typeface="+mn-ea"/>
                <a:cs typeface="+mn-cs"/>
              </a:rPr>
              <a:t> ) into the proper</a:t>
            </a:r>
          </a:p>
          <a:p>
            <a:r>
              <a:rPr kumimoji="1" lang="en-US" sz="1200" b="0" i="0" u="none" strike="noStrike" kern="1200" baseline="0" dirty="0">
                <a:solidFill>
                  <a:schemeClr val="tx1"/>
                </a:solidFill>
                <a:latin typeface="Times New Roman" pitchFamily="33" charset="0"/>
                <a:ea typeface="+mn-ea"/>
                <a:cs typeface="+mn-cs"/>
              </a:rPr>
              <a:t>state. For a read operation, the bit value is read from line B.</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Both static and dynamic </a:t>
            </a:r>
            <a:r>
              <a:rPr kumimoji="1" lang="en-US" sz="1200" kern="1200" baseline="0" dirty="0" err="1">
                <a:solidFill>
                  <a:schemeClr val="tx1"/>
                </a:solidFill>
                <a:latin typeface="Times New Roman" pitchFamily="33" charset="0"/>
                <a:ea typeface="+mn-ea"/>
                <a:cs typeface="+mn-cs"/>
              </a:rPr>
              <a:t>RAMs</a:t>
            </a:r>
            <a:r>
              <a:rPr kumimoji="1" lang="en-US" sz="1200" kern="1200" baseline="0" dirty="0">
                <a:solidFill>
                  <a:schemeClr val="tx1"/>
                </a:solidFill>
                <a:latin typeface="Times New Roman" pitchFamily="33" charset="0"/>
                <a:ea typeface="+mn-ea"/>
                <a:cs typeface="+mn-cs"/>
              </a:rPr>
              <a:t> are volatile; that is,</a:t>
            </a:r>
          </a:p>
          <a:p>
            <a:r>
              <a:rPr kumimoji="1" lang="en-US" sz="1200" kern="1200" baseline="0" dirty="0">
                <a:solidFill>
                  <a:schemeClr val="tx1"/>
                </a:solidFill>
                <a:latin typeface="Times New Roman" pitchFamily="33" charset="0"/>
                <a:ea typeface="+mn-ea"/>
                <a:cs typeface="+mn-cs"/>
              </a:rPr>
              <a:t>power must be continuously supplied to the memory to preserve the bit values.</a:t>
            </a:r>
          </a:p>
          <a:p>
            <a:r>
              <a:rPr kumimoji="1" lang="en-US" sz="1200" kern="1200" baseline="0" dirty="0">
                <a:solidFill>
                  <a:schemeClr val="tx1"/>
                </a:solidFill>
                <a:latin typeface="Times New Roman" pitchFamily="33" charset="0"/>
                <a:ea typeface="+mn-ea"/>
                <a:cs typeface="+mn-cs"/>
              </a:rPr>
              <a:t>A dynamic memory cell is simpler and smaller than a static memory cell. Thus, a</a:t>
            </a:r>
          </a:p>
          <a:p>
            <a:r>
              <a:rPr kumimoji="1" lang="en-US" sz="1200" kern="1200" baseline="0" dirty="0">
                <a:solidFill>
                  <a:schemeClr val="tx1"/>
                </a:solidFill>
                <a:latin typeface="Times New Roman" pitchFamily="33" charset="0"/>
                <a:ea typeface="+mn-ea"/>
                <a:cs typeface="+mn-cs"/>
              </a:rPr>
              <a:t>DRAM is more dense (smaller cells = more cells per unit area) and less expensive</a:t>
            </a:r>
          </a:p>
          <a:p>
            <a:r>
              <a:rPr kumimoji="1" lang="en-US" sz="1200" kern="1200" baseline="0" dirty="0">
                <a:solidFill>
                  <a:schemeClr val="tx1"/>
                </a:solidFill>
                <a:latin typeface="Times New Roman" pitchFamily="33" charset="0"/>
                <a:ea typeface="+mn-ea"/>
                <a:cs typeface="+mn-cs"/>
              </a:rPr>
              <a:t>than a corresponding SRAM. On the other hand, a DRAM requires the supporting</a:t>
            </a:r>
          </a:p>
          <a:p>
            <a:r>
              <a:rPr kumimoji="1" lang="en-US" sz="1200" kern="1200" baseline="0" dirty="0">
                <a:solidFill>
                  <a:schemeClr val="tx1"/>
                </a:solidFill>
                <a:latin typeface="Times New Roman" pitchFamily="33" charset="0"/>
                <a:ea typeface="+mn-ea"/>
                <a:cs typeface="+mn-cs"/>
              </a:rPr>
              <a:t>refresh circuitry. For larger memories, the fixed cost of the refresh circuitry is more</a:t>
            </a:r>
          </a:p>
          <a:p>
            <a:r>
              <a:rPr kumimoji="1" lang="en-US" sz="1200" kern="1200" baseline="0" dirty="0">
                <a:solidFill>
                  <a:schemeClr val="tx1"/>
                </a:solidFill>
                <a:latin typeface="Times New Roman" pitchFamily="33" charset="0"/>
                <a:ea typeface="+mn-ea"/>
                <a:cs typeface="+mn-cs"/>
              </a:rPr>
              <a:t>than compensated for by the smaller variable cost of DRAM cells. Thus, </a:t>
            </a:r>
            <a:r>
              <a:rPr kumimoji="1" lang="en-US" sz="1200" kern="1200" baseline="0" dirty="0" err="1">
                <a:solidFill>
                  <a:schemeClr val="tx1"/>
                </a:solidFill>
                <a:latin typeface="Times New Roman" pitchFamily="33" charset="0"/>
                <a:ea typeface="+mn-ea"/>
                <a:cs typeface="+mn-cs"/>
              </a:rPr>
              <a:t>DRAMs</a:t>
            </a:r>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tend to be favored for large memory requirements. A final point is that </a:t>
            </a:r>
            <a:r>
              <a:rPr kumimoji="1" lang="en-US" sz="1200" kern="1200" baseline="0" dirty="0" err="1">
                <a:solidFill>
                  <a:schemeClr val="tx1"/>
                </a:solidFill>
                <a:latin typeface="Times New Roman" pitchFamily="33" charset="0"/>
                <a:ea typeface="+mn-ea"/>
                <a:cs typeface="+mn-cs"/>
              </a:rPr>
              <a:t>SRAMs</a:t>
            </a:r>
            <a:r>
              <a:rPr kumimoji="1" lang="en-US" sz="1200" kern="1200" baseline="0" dirty="0">
                <a:solidFill>
                  <a:schemeClr val="tx1"/>
                </a:solidFill>
                <a:latin typeface="Times New Roman" pitchFamily="33" charset="0"/>
                <a:ea typeface="+mn-ea"/>
                <a:cs typeface="+mn-cs"/>
              </a:rPr>
              <a:t> are</a:t>
            </a:r>
          </a:p>
          <a:p>
            <a:r>
              <a:rPr kumimoji="1" lang="en-US" sz="1200" kern="1200" baseline="0" dirty="0">
                <a:solidFill>
                  <a:schemeClr val="tx1"/>
                </a:solidFill>
                <a:latin typeface="Times New Roman" pitchFamily="33" charset="0"/>
                <a:ea typeface="+mn-ea"/>
                <a:cs typeface="+mn-cs"/>
              </a:rPr>
              <a:t>somewhat faster than </a:t>
            </a:r>
            <a:r>
              <a:rPr kumimoji="1" lang="en-US" sz="1200" kern="1200" baseline="0" dirty="0" err="1">
                <a:solidFill>
                  <a:schemeClr val="tx1"/>
                </a:solidFill>
                <a:latin typeface="Times New Roman" pitchFamily="33" charset="0"/>
                <a:ea typeface="+mn-ea"/>
                <a:cs typeface="+mn-cs"/>
              </a:rPr>
              <a:t>DRAMs</a:t>
            </a:r>
            <a:r>
              <a:rPr kumimoji="1" lang="en-US" sz="1200" kern="1200" baseline="0" dirty="0">
                <a:solidFill>
                  <a:schemeClr val="tx1"/>
                </a:solidFill>
                <a:latin typeface="Times New Roman" pitchFamily="33" charset="0"/>
                <a:ea typeface="+mn-ea"/>
                <a:cs typeface="+mn-cs"/>
              </a:rPr>
              <a:t>. Because of these relative characteristics, SRAM is</a:t>
            </a:r>
          </a:p>
          <a:p>
            <a:r>
              <a:rPr kumimoji="1" lang="en-US" sz="1200" kern="1200" baseline="0" dirty="0">
                <a:solidFill>
                  <a:schemeClr val="tx1"/>
                </a:solidFill>
                <a:latin typeface="Times New Roman" pitchFamily="33" charset="0"/>
                <a:ea typeface="+mn-ea"/>
                <a:cs typeface="+mn-cs"/>
              </a:rPr>
              <a:t>used for cache memory (both on and off chip), and DRAM is used for main memory.</a:t>
            </a:r>
            <a:endParaRPr lang="en-US" dirty="0"/>
          </a:p>
        </p:txBody>
      </p:sp>
      <p:sp>
        <p:nvSpPr>
          <p:cNvPr id="4" name="Slide Number Placeholder 3"/>
          <p:cNvSpPr>
            <a:spLocks noGrp="1"/>
          </p:cNvSpPr>
          <p:nvPr>
            <p:ph type="sldNum" sz="quarter" idx="10"/>
          </p:nvPr>
        </p:nvSpPr>
        <p:spPr/>
        <p:txBody>
          <a:bodyPr/>
          <a:lstStyle/>
          <a:p>
            <a:fld id="{FAF100D4-BB46-6748-84D4-F681254872AC}" type="slidenum">
              <a:rPr lang="en-US" smtClean="0"/>
              <a:pPr/>
              <a:t>8</a:t>
            </a:fld>
            <a:endParaRPr lang="en-US"/>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88C55-A478-E147-A620-DAE8B070FDAB}" type="slidenum">
              <a:rPr lang="en-US"/>
              <a:pPr/>
              <a:t>9</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As the name suggests, a </a:t>
            </a:r>
            <a:r>
              <a:rPr kumimoji="1" lang="en-US" sz="1200" b="1" kern="1200" baseline="0" dirty="0">
                <a:solidFill>
                  <a:schemeClr val="tx1"/>
                </a:solidFill>
                <a:latin typeface="Times New Roman" pitchFamily="33" charset="0"/>
                <a:ea typeface="+mn-ea"/>
                <a:cs typeface="+mn-cs"/>
              </a:rPr>
              <a:t>read-only memory (ROM) </a:t>
            </a:r>
            <a:r>
              <a:rPr kumimoji="1" lang="en-US" sz="1200" b="0" kern="1200" baseline="0" dirty="0">
                <a:solidFill>
                  <a:schemeClr val="tx1"/>
                </a:solidFill>
                <a:latin typeface="Times New Roman" pitchFamily="33" charset="0"/>
                <a:ea typeface="+mn-ea"/>
                <a:cs typeface="+mn-cs"/>
              </a:rPr>
              <a:t>contains a permanent pattern</a:t>
            </a:r>
          </a:p>
          <a:p>
            <a:r>
              <a:rPr kumimoji="1" lang="en-US" sz="1200" kern="1200" baseline="0" dirty="0">
                <a:solidFill>
                  <a:schemeClr val="tx1"/>
                </a:solidFill>
                <a:latin typeface="Times New Roman" pitchFamily="33" charset="0"/>
                <a:ea typeface="+mn-ea"/>
                <a:cs typeface="+mn-cs"/>
              </a:rPr>
              <a:t>of data that cannot be changed. A ROM is nonvolatile; that is, no power source is</a:t>
            </a:r>
          </a:p>
          <a:p>
            <a:r>
              <a:rPr kumimoji="1" lang="en-US" sz="1200" kern="1200" baseline="0" dirty="0">
                <a:solidFill>
                  <a:schemeClr val="tx1"/>
                </a:solidFill>
                <a:latin typeface="Times New Roman" pitchFamily="33" charset="0"/>
                <a:ea typeface="+mn-ea"/>
                <a:cs typeface="+mn-cs"/>
              </a:rPr>
              <a:t>required to maintain the bit values in memory. While it is possible to read a ROM,</a:t>
            </a:r>
          </a:p>
          <a:p>
            <a:r>
              <a:rPr kumimoji="1" lang="en-US" sz="1200" kern="1200" baseline="0" dirty="0">
                <a:solidFill>
                  <a:schemeClr val="tx1"/>
                </a:solidFill>
                <a:latin typeface="Times New Roman" pitchFamily="33" charset="0"/>
                <a:ea typeface="+mn-ea"/>
                <a:cs typeface="+mn-cs"/>
              </a:rPr>
              <a:t>it is not possible to write new data into it. An important application of ROMs is</a:t>
            </a:r>
          </a:p>
          <a:p>
            <a:r>
              <a:rPr kumimoji="1" lang="en-US" sz="1200" kern="1200" baseline="0" dirty="0">
                <a:solidFill>
                  <a:schemeClr val="tx1"/>
                </a:solidFill>
                <a:latin typeface="Times New Roman" pitchFamily="33" charset="0"/>
                <a:ea typeface="+mn-ea"/>
                <a:cs typeface="+mn-cs"/>
              </a:rPr>
              <a:t>microprogramming, discussed in Part Four. Other potential applications include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Library subroutines for frequently wanted functions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System programs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Function tables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For a modest-sized requirement, the advantage of ROM is that the data or program</a:t>
            </a:r>
          </a:p>
          <a:p>
            <a:r>
              <a:rPr kumimoji="1" lang="en-US" sz="1200" kern="1200" baseline="0" dirty="0">
                <a:solidFill>
                  <a:schemeClr val="tx1"/>
                </a:solidFill>
                <a:latin typeface="Times New Roman" pitchFamily="33" charset="0"/>
                <a:ea typeface="+mn-ea"/>
                <a:cs typeface="+mn-cs"/>
              </a:rPr>
              <a:t>is permanently in main memory and need never be loaded from a secondary storage</a:t>
            </a:r>
          </a:p>
          <a:p>
            <a:r>
              <a:rPr kumimoji="1" lang="en-US" sz="1200" kern="1200" baseline="0" dirty="0">
                <a:solidFill>
                  <a:schemeClr val="tx1"/>
                </a:solidFill>
                <a:latin typeface="Times New Roman" pitchFamily="33" charset="0"/>
                <a:ea typeface="+mn-ea"/>
                <a:cs typeface="+mn-cs"/>
              </a:rPr>
              <a:t>device.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 ROM is created like any other integrated circuit chip, with the data actually</a:t>
            </a:r>
          </a:p>
          <a:p>
            <a:r>
              <a:rPr kumimoji="1" lang="en-US" sz="1200" kern="1200" baseline="0" dirty="0">
                <a:solidFill>
                  <a:schemeClr val="tx1"/>
                </a:solidFill>
                <a:latin typeface="Times New Roman" pitchFamily="33" charset="0"/>
                <a:ea typeface="+mn-ea"/>
                <a:cs typeface="+mn-cs"/>
              </a:rPr>
              <a:t>wired into the chip as part of the fabrication process. This presents two problems: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The data insertion step includes a relatively large fixed cost, whether one or</a:t>
            </a:r>
          </a:p>
          <a:p>
            <a:r>
              <a:rPr kumimoji="1" lang="en-US" sz="1200" kern="1200" baseline="0" dirty="0">
                <a:solidFill>
                  <a:schemeClr val="tx1"/>
                </a:solidFill>
                <a:latin typeface="Times New Roman" pitchFamily="33" charset="0"/>
                <a:ea typeface="+mn-ea"/>
                <a:cs typeface="+mn-cs"/>
              </a:rPr>
              <a:t>thousands of copies of a particular ROM are fabricated.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There is no room for error. If one bit is wrong, the whole batch of ROMs must</a:t>
            </a:r>
          </a:p>
          <a:p>
            <a:r>
              <a:rPr kumimoji="1" lang="en-US" sz="1200" kern="1200" baseline="0" dirty="0">
                <a:solidFill>
                  <a:schemeClr val="tx1"/>
                </a:solidFill>
                <a:latin typeface="Times New Roman" pitchFamily="33" charset="0"/>
                <a:ea typeface="+mn-ea"/>
                <a:cs typeface="+mn-cs"/>
              </a:rPr>
              <a:t>be thrown out.</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dirty="0"/>
              <a:t>© 2016 Pearson Education, Inc., Hoboken, NJ. All rights reserved.</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a:t>© 2016 Pearson Education, Inc., Hoboken, NJ. All rights reserved.</a:t>
            </a:r>
            <a:endParaRPr dirty="0"/>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a:t>© 2016 Pearson Education, Inc., Hoboken, NJ. All rights reserved.</a:t>
            </a:r>
            <a:endParaRPr dirty="0"/>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dirty="0"/>
              <a:t>© 2016 Pearson Education, Inc., Hoboken, NJ. All rights reserved.</a:t>
            </a:r>
            <a:endParaRPr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dirty="0"/>
              <a:t>© 2016 Pearson Education, Inc., Hoboken, NJ. All rights reserved.</a:t>
            </a:r>
            <a:endParaRPr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dirty="0"/>
              <a:t>© 2016 Pearson Education, Inc., Hoboken, NJ. All rights reserved.</a:t>
            </a:r>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a:t>William Stallings </a:t>
            </a:r>
            <a:br>
              <a:rPr lang="en-GB" dirty="0"/>
            </a:br>
            <a:r>
              <a:rPr lang="en-GB" dirty="0"/>
              <a:t>Computer Organization </a:t>
            </a:r>
            <a:br>
              <a:rPr lang="en-GB" dirty="0"/>
            </a:br>
            <a:r>
              <a:rPr lang="en-GB" dirty="0"/>
              <a:t>and Architecture</a:t>
            </a:r>
            <a:br>
              <a:rPr lang="en-GB" dirty="0"/>
            </a:br>
            <a:r>
              <a:rPr lang="en-GB" dirty="0"/>
              <a:t>10</a:t>
            </a:r>
            <a:r>
              <a:rPr lang="en-GB" baseline="30000" dirty="0"/>
              <a:t>th</a:t>
            </a:r>
            <a:r>
              <a:rPr lang="en-GB" dirty="0"/>
              <a:t> Edition</a:t>
            </a:r>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dirty="0"/>
              <a:t>© 2016 Pearson Education, Inc., Hoboken, NJ.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556313" cy="1116106"/>
          </a:xfrm>
        </p:spPr>
        <p:txBody>
          <a:bodyPr/>
          <a:lstStyle/>
          <a:p>
            <a:r>
              <a:rPr lang="en-US" dirty="0">
                <a:effectLst>
                  <a:outerShdw blurRad="38100" dist="38100" dir="2700000" algn="tl">
                    <a:srgbClr val="000000">
                      <a:alpha val="43137"/>
                    </a:srgbClr>
                  </a:outerShdw>
                </a:effectLst>
              </a:rPr>
              <a:t>Programmable ROM (PROM)</a:t>
            </a:r>
          </a:p>
        </p:txBody>
      </p:sp>
      <p:sp>
        <p:nvSpPr>
          <p:cNvPr id="3" name="Content Placeholder 2"/>
          <p:cNvSpPr>
            <a:spLocks noGrp="1"/>
          </p:cNvSpPr>
          <p:nvPr>
            <p:ph idx="1"/>
          </p:nvPr>
        </p:nvSpPr>
        <p:spPr/>
        <p:txBody>
          <a:bodyPr/>
          <a:lstStyle/>
          <a:p>
            <a:r>
              <a:rPr lang="en-US" dirty="0"/>
              <a:t>Less expensive alternative</a:t>
            </a:r>
          </a:p>
          <a:p>
            <a:r>
              <a:rPr lang="en-US" dirty="0">
                <a:solidFill>
                  <a:srgbClr val="FF0000"/>
                </a:solidFill>
              </a:rPr>
              <a:t>Nonvolatile and may be written into only once</a:t>
            </a:r>
          </a:p>
          <a:p>
            <a:r>
              <a:rPr lang="en-US" dirty="0"/>
              <a:t>Writing process is performed electrically and may be performed by supplier or customer at a time later than the original chip fabrication</a:t>
            </a:r>
          </a:p>
          <a:p>
            <a:r>
              <a:rPr lang="en-US" dirty="0"/>
              <a:t>Special equipment is required for the writing process</a:t>
            </a:r>
          </a:p>
          <a:p>
            <a:r>
              <a:rPr lang="en-US" dirty="0"/>
              <a:t>Provides flexibility and convenience</a:t>
            </a:r>
          </a:p>
          <a:p>
            <a:r>
              <a:rPr lang="en-US" dirty="0"/>
              <a:t>Attractive for high volume production runs </a:t>
            </a:r>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142" y="116632"/>
            <a:ext cx="9144000" cy="995362"/>
          </a:xfrm>
        </p:spPr>
        <p:txBody>
          <a:bodyPr/>
          <a:lstStyle/>
          <a:p>
            <a:pPr algn="ctr"/>
            <a:r>
              <a:rPr lang="en-US" sz="4000" dirty="0">
                <a:effectLst>
                  <a:outerShdw blurRad="38100" dist="38100" dir="2700000" algn="tl">
                    <a:srgbClr val="000000">
                      <a:alpha val="43137"/>
                    </a:srgbClr>
                  </a:outerShdw>
                </a:effectLst>
                <a:latin typeface="+mn-lt"/>
              </a:rPr>
              <a:t>Read-Mostly Memory</a:t>
            </a:r>
          </a:p>
        </p:txBody>
      </p:sp>
      <p:graphicFrame>
        <p:nvGraphicFramePr>
          <p:cNvPr id="30" name="Content Placeholder 29"/>
          <p:cNvGraphicFramePr>
            <a:graphicFrameLocks noGrp="1"/>
          </p:cNvGraphicFramePr>
          <p:nvPr>
            <p:ph idx="4294967295"/>
            <p:extLst>
              <p:ext uri="{D42A27DB-BD31-4B8C-83A1-F6EECF244321}">
                <p14:modId xmlns:p14="http://schemas.microsoft.com/office/powerpoint/2010/main" val="412051643"/>
              </p:ext>
            </p:extLst>
          </p:nvPr>
        </p:nvGraphicFramePr>
        <p:xfrm>
          <a:off x="304800" y="1086752"/>
          <a:ext cx="8443664" cy="5222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3.pdf"/>
          <p:cNvPicPr>
            <a:picLocks noChangeAspect="1"/>
          </p:cNvPicPr>
          <p:nvPr/>
        </p:nvPicPr>
        <p:blipFill rotWithShape="1">
          <a:blip r:embed="rId3">
            <a:extLst>
              <a:ext uri="{28A0092B-C50C-407E-A947-70E740481C1C}">
                <a14:useLocalDpi xmlns:a14="http://schemas.microsoft.com/office/drawing/2010/main" val="0"/>
              </a:ext>
            </a:extLst>
          </a:blip>
          <a:srcRect t="17162" b="17802"/>
          <a:stretch/>
        </p:blipFill>
        <p:spPr>
          <a:xfrm>
            <a:off x="-396552" y="-182563"/>
            <a:ext cx="7542265" cy="6675438"/>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
        <p:nvSpPr>
          <p:cNvPr id="4" name="Rectangle 3">
            <a:extLst>
              <a:ext uri="{FF2B5EF4-FFF2-40B4-BE49-F238E27FC236}">
                <a16:creationId xmlns:a16="http://schemas.microsoft.com/office/drawing/2014/main" id="{19BBD774-82D1-4890-A975-A32E24279F33}"/>
              </a:ext>
            </a:extLst>
          </p:cNvPr>
          <p:cNvSpPr/>
          <p:nvPr/>
        </p:nvSpPr>
        <p:spPr>
          <a:xfrm>
            <a:off x="5940152" y="764704"/>
            <a:ext cx="2880320" cy="1015663"/>
          </a:xfrm>
          <a:prstGeom prst="rect">
            <a:avLst/>
          </a:prstGeom>
        </p:spPr>
        <p:txBody>
          <a:bodyPr wrap="square">
            <a:spAutoFit/>
          </a:bodyPr>
          <a:lstStyle/>
          <a:p>
            <a:pPr lvl="0">
              <a:spcBef>
                <a:spcPct val="30000"/>
              </a:spcBef>
            </a:pPr>
            <a:r>
              <a:rPr kumimoji="1" lang="en-US" sz="1200" dirty="0">
                <a:solidFill>
                  <a:srgbClr val="000000"/>
                </a:solidFill>
              </a:rPr>
              <a:t>Figure 5.3 shows a typical organization of a 16-Mbit DRAM. In this case, 4 bits</a:t>
            </a:r>
            <a:r>
              <a:rPr kumimoji="1" lang="tr-TR" sz="1200" dirty="0">
                <a:solidFill>
                  <a:srgbClr val="000000"/>
                </a:solidFill>
              </a:rPr>
              <a:t> </a:t>
            </a:r>
            <a:r>
              <a:rPr kumimoji="1" lang="en-US" sz="1200" dirty="0">
                <a:solidFill>
                  <a:srgbClr val="000000"/>
                </a:solidFill>
              </a:rPr>
              <a:t>are read or written at a time. Logically, the memory array is organized as four square</a:t>
            </a:r>
            <a:r>
              <a:rPr kumimoji="1" lang="tr-TR" sz="1200" dirty="0">
                <a:solidFill>
                  <a:srgbClr val="000000"/>
                </a:solidFill>
              </a:rPr>
              <a:t> </a:t>
            </a:r>
            <a:r>
              <a:rPr kumimoji="1" lang="en-US" sz="1200" dirty="0">
                <a:solidFill>
                  <a:srgbClr val="000000"/>
                </a:solidFill>
              </a:rPr>
              <a:t>arrays of 2048 by 2048 elements. </a:t>
            </a:r>
            <a:endParaRPr lang="tr-TR" dirty="0"/>
          </a:p>
        </p:txBody>
      </p:sp>
      <p:sp>
        <p:nvSpPr>
          <p:cNvPr id="5" name="Rectangle 4">
            <a:extLst>
              <a:ext uri="{FF2B5EF4-FFF2-40B4-BE49-F238E27FC236}">
                <a16:creationId xmlns:a16="http://schemas.microsoft.com/office/drawing/2014/main" id="{8A9043E3-430E-486B-B82A-485574B474BB}"/>
              </a:ext>
            </a:extLst>
          </p:cNvPr>
          <p:cNvSpPr/>
          <p:nvPr/>
        </p:nvSpPr>
        <p:spPr>
          <a:xfrm>
            <a:off x="5952471" y="1844824"/>
            <a:ext cx="3012017" cy="1938992"/>
          </a:xfrm>
          <a:prstGeom prst="rect">
            <a:avLst/>
          </a:prstGeom>
        </p:spPr>
        <p:txBody>
          <a:bodyPr wrap="square">
            <a:spAutoFit/>
          </a:bodyPr>
          <a:lstStyle/>
          <a:p>
            <a:pPr lvl="0">
              <a:spcBef>
                <a:spcPct val="30000"/>
              </a:spcBef>
            </a:pPr>
            <a:r>
              <a:rPr kumimoji="1" lang="en-US" sz="1200" dirty="0">
                <a:solidFill>
                  <a:srgbClr val="000000"/>
                </a:solidFill>
              </a:rPr>
              <a:t>Note that there are only 11 address lines (A0–A10), half the number you</a:t>
            </a:r>
            <a:r>
              <a:rPr kumimoji="1" lang="tr-TR" sz="1200" dirty="0">
                <a:solidFill>
                  <a:srgbClr val="000000"/>
                </a:solidFill>
              </a:rPr>
              <a:t> </a:t>
            </a:r>
            <a:r>
              <a:rPr kumimoji="1" lang="en-US" sz="1200" dirty="0">
                <a:solidFill>
                  <a:srgbClr val="000000"/>
                </a:solidFill>
              </a:rPr>
              <a:t>would expect for a 2048 * 2048 array. This is done to save on the number of pins</a:t>
            </a:r>
            <a:r>
              <a:rPr kumimoji="1" lang="tr-TR" sz="1200" dirty="0">
                <a:solidFill>
                  <a:srgbClr val="000000"/>
                </a:solidFill>
              </a:rPr>
              <a:t>. </a:t>
            </a:r>
            <a:r>
              <a:rPr kumimoji="1" lang="en-US" sz="1200" dirty="0">
                <a:solidFill>
                  <a:srgbClr val="000000"/>
                </a:solidFill>
              </a:rPr>
              <a:t>The 22 required address lines are passed through select logic external to the chip</a:t>
            </a:r>
            <a:r>
              <a:rPr kumimoji="1" lang="tr-TR" sz="1200" dirty="0">
                <a:solidFill>
                  <a:srgbClr val="000000"/>
                </a:solidFill>
              </a:rPr>
              <a:t> </a:t>
            </a:r>
            <a:r>
              <a:rPr kumimoji="1" lang="en-US" sz="1200" dirty="0">
                <a:solidFill>
                  <a:srgbClr val="000000"/>
                </a:solidFill>
              </a:rPr>
              <a:t>and multiplexed onto the 11 address lines. First, 11 address signals are passed to the</a:t>
            </a:r>
            <a:r>
              <a:rPr kumimoji="1" lang="tr-TR" sz="1200" dirty="0">
                <a:solidFill>
                  <a:srgbClr val="000000"/>
                </a:solidFill>
              </a:rPr>
              <a:t> </a:t>
            </a:r>
            <a:r>
              <a:rPr kumimoji="1" lang="en-US" sz="1200" dirty="0">
                <a:solidFill>
                  <a:srgbClr val="000000"/>
                </a:solidFill>
              </a:rPr>
              <a:t>chip to define the row address of the array, and then the other 11 address signals are</a:t>
            </a:r>
            <a:r>
              <a:rPr kumimoji="1" lang="tr-TR" sz="1200" dirty="0">
                <a:solidFill>
                  <a:srgbClr val="000000"/>
                </a:solidFill>
              </a:rPr>
              <a:t> </a:t>
            </a:r>
            <a:r>
              <a:rPr kumimoji="1" lang="en-US" sz="1200" dirty="0">
                <a:solidFill>
                  <a:srgbClr val="000000"/>
                </a:solidFill>
              </a:rPr>
              <a:t>presented for the column address. </a:t>
            </a:r>
          </a:p>
        </p:txBody>
      </p:sp>
      <p:sp>
        <p:nvSpPr>
          <p:cNvPr id="6" name="Rectangle 5">
            <a:extLst>
              <a:ext uri="{FF2B5EF4-FFF2-40B4-BE49-F238E27FC236}">
                <a16:creationId xmlns:a16="http://schemas.microsoft.com/office/drawing/2014/main" id="{7DED26AE-C3F7-415D-B4CB-B5B898BE3B29}"/>
              </a:ext>
            </a:extLst>
          </p:cNvPr>
          <p:cNvSpPr/>
          <p:nvPr/>
        </p:nvSpPr>
        <p:spPr>
          <a:xfrm>
            <a:off x="5940152" y="5229200"/>
            <a:ext cx="3024336" cy="646331"/>
          </a:xfrm>
          <a:prstGeom prst="rect">
            <a:avLst/>
          </a:prstGeom>
        </p:spPr>
        <p:txBody>
          <a:bodyPr wrap="square">
            <a:spAutoFit/>
          </a:bodyPr>
          <a:lstStyle/>
          <a:p>
            <a:pPr lvl="0">
              <a:spcBef>
                <a:spcPct val="30000"/>
              </a:spcBef>
            </a:pPr>
            <a:r>
              <a:rPr kumimoji="1" lang="en-US" sz="1200" dirty="0">
                <a:solidFill>
                  <a:srgbClr val="000000"/>
                </a:solidFill>
              </a:rPr>
              <a:t>Figure 5.3 also indicates the inclusion of refresh circuitry. All DRAMs require</a:t>
            </a:r>
            <a:r>
              <a:rPr kumimoji="1" lang="tr-TR" sz="1200" dirty="0">
                <a:solidFill>
                  <a:srgbClr val="000000"/>
                </a:solidFill>
              </a:rPr>
              <a:t> </a:t>
            </a:r>
            <a:r>
              <a:rPr kumimoji="1" lang="en-US" sz="1200" dirty="0">
                <a:solidFill>
                  <a:srgbClr val="000000"/>
                </a:solidFill>
              </a:rPr>
              <a:t>a refresh operation</a:t>
            </a:r>
            <a:endParaRPr lang="tr-TR" dirty="0"/>
          </a:p>
        </p:txBody>
      </p:sp>
    </p:spTree>
  </p:cSld>
  <p:clrMapOvr>
    <a:masterClrMapping/>
  </p:clrMapOvr>
  <p:transition spd="med">
    <p:wheel spokes="2"/>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sp>
        <p:nvSpPr>
          <p:cNvPr id="4" name="Rectangle 3">
            <a:extLst>
              <a:ext uri="{FF2B5EF4-FFF2-40B4-BE49-F238E27FC236}">
                <a16:creationId xmlns:a16="http://schemas.microsoft.com/office/drawing/2014/main" id="{12489EA4-2D72-442A-8FA2-A86A343FE03A}"/>
              </a:ext>
            </a:extLst>
          </p:cNvPr>
          <p:cNvSpPr/>
          <p:nvPr/>
        </p:nvSpPr>
        <p:spPr>
          <a:xfrm>
            <a:off x="262732" y="3583733"/>
            <a:ext cx="4572000" cy="2640723"/>
          </a:xfrm>
          <a:prstGeom prst="rect">
            <a:avLst/>
          </a:prstGeom>
        </p:spPr>
        <p:txBody>
          <a:bodyPr>
            <a:spAutoFit/>
          </a:bodyPr>
          <a:lstStyle/>
          <a:p>
            <a:pPr lvl="0">
              <a:spcBef>
                <a:spcPct val="30000"/>
              </a:spcBef>
            </a:pPr>
            <a:r>
              <a:rPr kumimoji="1" lang="en-US" sz="1200" dirty="0">
                <a:solidFill>
                  <a:srgbClr val="000000"/>
                </a:solidFill>
              </a:rPr>
              <a:t>Figure 5.4a shows an example EPROM package, which is an 8-Mbit chip</a:t>
            </a:r>
            <a:r>
              <a:rPr kumimoji="1" lang="tr-TR" sz="1200" dirty="0">
                <a:solidFill>
                  <a:srgbClr val="000000"/>
                </a:solidFill>
              </a:rPr>
              <a:t> </a:t>
            </a:r>
            <a:r>
              <a:rPr kumimoji="1" lang="en-US" sz="1200" dirty="0">
                <a:solidFill>
                  <a:srgbClr val="000000"/>
                </a:solidFill>
              </a:rPr>
              <a:t>organized as 1M * 8. </a:t>
            </a:r>
          </a:p>
          <a:p>
            <a:pPr lvl="0">
              <a:spcBef>
                <a:spcPct val="30000"/>
              </a:spcBef>
            </a:pPr>
            <a:r>
              <a:rPr kumimoji="1" lang="en-US" sz="1200" dirty="0">
                <a:solidFill>
                  <a:srgbClr val="000000"/>
                </a:solidFill>
              </a:rPr>
              <a:t>• The address of the word being accessed. For 1M words, a total of 20 (2</a:t>
            </a:r>
            <a:r>
              <a:rPr kumimoji="1" lang="en-US" sz="1200" baseline="30000" dirty="0">
                <a:solidFill>
                  <a:srgbClr val="000000"/>
                </a:solidFill>
              </a:rPr>
              <a:t>20</a:t>
            </a:r>
            <a:r>
              <a:rPr kumimoji="1" lang="en-US" sz="1200" dirty="0">
                <a:solidFill>
                  <a:srgbClr val="000000"/>
                </a:solidFill>
              </a:rPr>
              <a:t> = 1M)</a:t>
            </a:r>
            <a:r>
              <a:rPr kumimoji="1" lang="tr-TR" sz="1200" dirty="0">
                <a:solidFill>
                  <a:srgbClr val="000000"/>
                </a:solidFill>
              </a:rPr>
              <a:t> </a:t>
            </a:r>
            <a:r>
              <a:rPr kumimoji="1" lang="en-US" sz="1200" dirty="0">
                <a:solidFill>
                  <a:srgbClr val="000000"/>
                </a:solidFill>
              </a:rPr>
              <a:t>pins are needed (A0–A19).</a:t>
            </a:r>
          </a:p>
          <a:p>
            <a:pPr lvl="0">
              <a:spcBef>
                <a:spcPct val="30000"/>
              </a:spcBef>
            </a:pPr>
            <a:r>
              <a:rPr kumimoji="1" lang="en-US" sz="1200" dirty="0">
                <a:solidFill>
                  <a:srgbClr val="000000"/>
                </a:solidFill>
              </a:rPr>
              <a:t>• The data to be read out, consisting of 8 lines (D0–D7).</a:t>
            </a:r>
          </a:p>
          <a:p>
            <a:pPr lvl="0">
              <a:spcBef>
                <a:spcPct val="30000"/>
              </a:spcBef>
            </a:pPr>
            <a:r>
              <a:rPr kumimoji="1" lang="en-US" sz="1200" dirty="0">
                <a:solidFill>
                  <a:srgbClr val="000000"/>
                </a:solidFill>
              </a:rPr>
              <a:t>• The power supply to the chip (</a:t>
            </a:r>
            <a:r>
              <a:rPr kumimoji="1" lang="en-US" sz="1200" dirty="0" err="1">
                <a:solidFill>
                  <a:srgbClr val="000000"/>
                </a:solidFill>
              </a:rPr>
              <a:t>V</a:t>
            </a:r>
            <a:r>
              <a:rPr kumimoji="1" lang="en-US" sz="1200" baseline="-25000" dirty="0" err="1">
                <a:solidFill>
                  <a:srgbClr val="000000"/>
                </a:solidFill>
              </a:rPr>
              <a:t>cc</a:t>
            </a:r>
            <a:r>
              <a:rPr kumimoji="1" lang="en-US" sz="1200" dirty="0">
                <a:solidFill>
                  <a:srgbClr val="000000"/>
                </a:solidFill>
              </a:rPr>
              <a:t>).</a:t>
            </a:r>
          </a:p>
          <a:p>
            <a:pPr lvl="0">
              <a:spcBef>
                <a:spcPct val="30000"/>
              </a:spcBef>
            </a:pPr>
            <a:r>
              <a:rPr kumimoji="1" lang="en-US" sz="1200" dirty="0">
                <a:solidFill>
                  <a:srgbClr val="000000"/>
                </a:solidFill>
              </a:rPr>
              <a:t>• A ground pin (</a:t>
            </a:r>
            <a:r>
              <a:rPr kumimoji="1" lang="en-US" sz="1200" dirty="0" err="1">
                <a:solidFill>
                  <a:srgbClr val="000000"/>
                </a:solidFill>
              </a:rPr>
              <a:t>V</a:t>
            </a:r>
            <a:r>
              <a:rPr kumimoji="1" lang="en-US" sz="1200" baseline="-25000" dirty="0" err="1">
                <a:solidFill>
                  <a:srgbClr val="000000"/>
                </a:solidFill>
              </a:rPr>
              <a:t>ss</a:t>
            </a:r>
            <a:r>
              <a:rPr kumimoji="1" lang="en-US" sz="1200" dirty="0">
                <a:solidFill>
                  <a:srgbClr val="000000"/>
                </a:solidFill>
              </a:rPr>
              <a:t>).</a:t>
            </a:r>
          </a:p>
          <a:p>
            <a:pPr lvl="0">
              <a:spcBef>
                <a:spcPct val="30000"/>
              </a:spcBef>
            </a:pPr>
            <a:r>
              <a:rPr kumimoji="1" lang="en-US" sz="1200" dirty="0">
                <a:solidFill>
                  <a:srgbClr val="000000"/>
                </a:solidFill>
              </a:rPr>
              <a:t>• A chip enable (CE) pin. Because there may be more than one memory chip,</a:t>
            </a:r>
            <a:r>
              <a:rPr kumimoji="1" lang="tr-TR" sz="1200" dirty="0">
                <a:solidFill>
                  <a:srgbClr val="000000"/>
                </a:solidFill>
              </a:rPr>
              <a:t> </a:t>
            </a:r>
            <a:r>
              <a:rPr kumimoji="1" lang="en-US" sz="1200" dirty="0">
                <a:solidFill>
                  <a:srgbClr val="000000"/>
                </a:solidFill>
              </a:rPr>
              <a:t>each of which is connected to the same address bus, the CE pin is used to indicate</a:t>
            </a:r>
            <a:r>
              <a:rPr kumimoji="1" lang="tr-TR" sz="1200" dirty="0">
                <a:solidFill>
                  <a:srgbClr val="000000"/>
                </a:solidFill>
              </a:rPr>
              <a:t> </a:t>
            </a:r>
            <a:r>
              <a:rPr kumimoji="1" lang="en-US" sz="1200" dirty="0">
                <a:solidFill>
                  <a:srgbClr val="000000"/>
                </a:solidFill>
              </a:rPr>
              <a:t>whether or not the address is valid for this chip. </a:t>
            </a:r>
          </a:p>
          <a:p>
            <a:pPr lvl="0">
              <a:spcBef>
                <a:spcPct val="30000"/>
              </a:spcBef>
            </a:pPr>
            <a:r>
              <a:rPr kumimoji="1" lang="en-US" sz="1200" dirty="0">
                <a:solidFill>
                  <a:srgbClr val="000000"/>
                </a:solidFill>
              </a:rPr>
              <a:t>• A program voltage (</a:t>
            </a:r>
            <a:r>
              <a:rPr kumimoji="1" lang="en-US" sz="1200" dirty="0" err="1">
                <a:solidFill>
                  <a:srgbClr val="000000"/>
                </a:solidFill>
              </a:rPr>
              <a:t>V</a:t>
            </a:r>
            <a:r>
              <a:rPr kumimoji="1" lang="en-US" sz="1200" baseline="-25000" dirty="0" err="1">
                <a:solidFill>
                  <a:srgbClr val="000000"/>
                </a:solidFill>
              </a:rPr>
              <a:t>pp</a:t>
            </a:r>
            <a:r>
              <a:rPr kumimoji="1" lang="en-US" sz="1200" dirty="0">
                <a:solidFill>
                  <a:srgbClr val="000000"/>
                </a:solidFill>
              </a:rPr>
              <a:t>) that is supplied during programming (write operations).</a:t>
            </a:r>
          </a:p>
        </p:txBody>
      </p:sp>
      <p:grpSp>
        <p:nvGrpSpPr>
          <p:cNvPr id="5" name="Group 4">
            <a:extLst>
              <a:ext uri="{FF2B5EF4-FFF2-40B4-BE49-F238E27FC236}">
                <a16:creationId xmlns:a16="http://schemas.microsoft.com/office/drawing/2014/main" id="{01E7FCD8-7B93-49B0-B68E-1A52F6719646}"/>
              </a:ext>
            </a:extLst>
          </p:cNvPr>
          <p:cNvGrpSpPr>
            <a:grpSpLocks noChangeAspect="1"/>
          </p:cNvGrpSpPr>
          <p:nvPr/>
        </p:nvGrpSpPr>
        <p:grpSpPr bwMode="auto">
          <a:xfrm>
            <a:off x="107950" y="-242888"/>
            <a:ext cx="8856663" cy="4535488"/>
            <a:chOff x="68" y="-153"/>
            <a:chExt cx="5579" cy="2857"/>
          </a:xfrm>
        </p:grpSpPr>
        <p:sp>
          <p:nvSpPr>
            <p:cNvPr id="6" name="AutoShape 3">
              <a:extLst>
                <a:ext uri="{FF2B5EF4-FFF2-40B4-BE49-F238E27FC236}">
                  <a16:creationId xmlns:a16="http://schemas.microsoft.com/office/drawing/2014/main" id="{1D5124F3-6603-4698-869C-29B1918CB991}"/>
                </a:ext>
              </a:extLst>
            </p:cNvPr>
            <p:cNvSpPr>
              <a:spLocks noChangeAspect="1" noChangeArrowheads="1" noTextEdit="1"/>
            </p:cNvSpPr>
            <p:nvPr/>
          </p:nvSpPr>
          <p:spPr bwMode="auto">
            <a:xfrm>
              <a:off x="68" y="-153"/>
              <a:ext cx="5579" cy="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nvGrpSpPr>
            <p:cNvPr id="7" name="Group 205">
              <a:extLst>
                <a:ext uri="{FF2B5EF4-FFF2-40B4-BE49-F238E27FC236}">
                  <a16:creationId xmlns:a16="http://schemas.microsoft.com/office/drawing/2014/main" id="{F29624F9-02CF-4539-B19A-5744A3B264FC}"/>
                </a:ext>
              </a:extLst>
            </p:cNvPr>
            <p:cNvGrpSpPr>
              <a:grpSpLocks/>
            </p:cNvGrpSpPr>
            <p:nvPr/>
          </p:nvGrpSpPr>
          <p:grpSpPr bwMode="auto">
            <a:xfrm>
              <a:off x="505" y="11"/>
              <a:ext cx="4642" cy="2193"/>
              <a:chOff x="505" y="11"/>
              <a:chExt cx="4642" cy="2193"/>
            </a:xfrm>
          </p:grpSpPr>
          <p:sp>
            <p:nvSpPr>
              <p:cNvPr id="161" name="Freeform 5">
                <a:extLst>
                  <a:ext uri="{FF2B5EF4-FFF2-40B4-BE49-F238E27FC236}">
                    <a16:creationId xmlns:a16="http://schemas.microsoft.com/office/drawing/2014/main" id="{D2B2494D-4910-4D23-8CCC-3B38C068EC5C}"/>
                  </a:ext>
                </a:extLst>
              </p:cNvPr>
              <p:cNvSpPr>
                <a:spLocks/>
              </p:cNvSpPr>
              <p:nvPr/>
            </p:nvSpPr>
            <p:spPr bwMode="auto">
              <a:xfrm>
                <a:off x="3651" y="11"/>
                <a:ext cx="822" cy="1362"/>
              </a:xfrm>
              <a:custGeom>
                <a:avLst/>
                <a:gdLst>
                  <a:gd name="T0" fmla="*/ 0 w 1200"/>
                  <a:gd name="T1" fmla="*/ 0 h 3000"/>
                  <a:gd name="T2" fmla="*/ 0 w 1200"/>
                  <a:gd name="T3" fmla="*/ 0 h 3000"/>
                  <a:gd name="T4" fmla="*/ 1200 w 1200"/>
                  <a:gd name="T5" fmla="*/ 0 h 3000"/>
                  <a:gd name="T6" fmla="*/ 1200 w 1200"/>
                  <a:gd name="T7" fmla="*/ 3000 h 3000"/>
                  <a:gd name="T8" fmla="*/ 0 w 1200"/>
                  <a:gd name="T9" fmla="*/ 3000 h 3000"/>
                  <a:gd name="T10" fmla="*/ 0 w 1200"/>
                  <a:gd name="T11" fmla="*/ 0 h 3000"/>
                </a:gdLst>
                <a:ahLst/>
                <a:cxnLst>
                  <a:cxn ang="0">
                    <a:pos x="T0" y="T1"/>
                  </a:cxn>
                  <a:cxn ang="0">
                    <a:pos x="T2" y="T3"/>
                  </a:cxn>
                  <a:cxn ang="0">
                    <a:pos x="T4" y="T5"/>
                  </a:cxn>
                  <a:cxn ang="0">
                    <a:pos x="T6" y="T7"/>
                  </a:cxn>
                  <a:cxn ang="0">
                    <a:pos x="T8" y="T9"/>
                  </a:cxn>
                  <a:cxn ang="0">
                    <a:pos x="T10" y="T11"/>
                  </a:cxn>
                </a:cxnLst>
                <a:rect l="0" t="0" r="r" b="b"/>
                <a:pathLst>
                  <a:path w="1200" h="3000">
                    <a:moveTo>
                      <a:pt x="0" y="0"/>
                    </a:moveTo>
                    <a:lnTo>
                      <a:pt x="0" y="0"/>
                    </a:lnTo>
                    <a:lnTo>
                      <a:pt x="1200" y="0"/>
                    </a:lnTo>
                    <a:lnTo>
                      <a:pt x="1200" y="3000"/>
                    </a:lnTo>
                    <a:lnTo>
                      <a:pt x="0" y="3000"/>
                    </a:lnTo>
                    <a:lnTo>
                      <a:pt x="0" y="0"/>
                    </a:lnTo>
                    <a:close/>
                  </a:path>
                </a:pathLst>
              </a:custGeom>
              <a:solidFill>
                <a:srgbClr val="CBEB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62" name="Freeform 6">
                <a:extLst>
                  <a:ext uri="{FF2B5EF4-FFF2-40B4-BE49-F238E27FC236}">
                    <a16:creationId xmlns:a16="http://schemas.microsoft.com/office/drawing/2014/main" id="{A303E463-F36F-4485-A5DE-A67AF6491462}"/>
                  </a:ext>
                </a:extLst>
              </p:cNvPr>
              <p:cNvSpPr>
                <a:spLocks/>
              </p:cNvSpPr>
              <p:nvPr/>
            </p:nvSpPr>
            <p:spPr bwMode="auto">
              <a:xfrm>
                <a:off x="3651" y="11"/>
                <a:ext cx="822" cy="1362"/>
              </a:xfrm>
              <a:custGeom>
                <a:avLst/>
                <a:gdLst>
                  <a:gd name="T0" fmla="*/ 0 w 1200"/>
                  <a:gd name="T1" fmla="*/ 0 h 3000"/>
                  <a:gd name="T2" fmla="*/ 0 w 1200"/>
                  <a:gd name="T3" fmla="*/ 0 h 3000"/>
                  <a:gd name="T4" fmla="*/ 1200 w 1200"/>
                  <a:gd name="T5" fmla="*/ 0 h 3000"/>
                  <a:gd name="T6" fmla="*/ 1200 w 1200"/>
                  <a:gd name="T7" fmla="*/ 3000 h 3000"/>
                  <a:gd name="T8" fmla="*/ 0 w 1200"/>
                  <a:gd name="T9" fmla="*/ 3000 h 3000"/>
                  <a:gd name="T10" fmla="*/ 0 w 1200"/>
                  <a:gd name="T11" fmla="*/ 0 h 3000"/>
                </a:gdLst>
                <a:ahLst/>
                <a:cxnLst>
                  <a:cxn ang="0">
                    <a:pos x="T0" y="T1"/>
                  </a:cxn>
                  <a:cxn ang="0">
                    <a:pos x="T2" y="T3"/>
                  </a:cxn>
                  <a:cxn ang="0">
                    <a:pos x="T4" y="T5"/>
                  </a:cxn>
                  <a:cxn ang="0">
                    <a:pos x="T6" y="T7"/>
                  </a:cxn>
                  <a:cxn ang="0">
                    <a:pos x="T8" y="T9"/>
                  </a:cxn>
                  <a:cxn ang="0">
                    <a:pos x="T10" y="T11"/>
                  </a:cxn>
                </a:cxnLst>
                <a:rect l="0" t="0" r="r" b="b"/>
                <a:pathLst>
                  <a:path w="1200" h="3000">
                    <a:moveTo>
                      <a:pt x="0" y="0"/>
                    </a:moveTo>
                    <a:lnTo>
                      <a:pt x="0" y="0"/>
                    </a:lnTo>
                    <a:lnTo>
                      <a:pt x="1200" y="0"/>
                    </a:lnTo>
                    <a:lnTo>
                      <a:pt x="1200" y="3000"/>
                    </a:lnTo>
                    <a:lnTo>
                      <a:pt x="0" y="3000"/>
                    </a:lnTo>
                    <a:lnTo>
                      <a:pt x="0" y="0"/>
                    </a:lnTo>
                    <a:close/>
                  </a:path>
                </a:pathLst>
              </a:custGeom>
              <a:noFill/>
              <a:ln w="285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3" name="Rectangle 7">
                <a:extLst>
                  <a:ext uri="{FF2B5EF4-FFF2-40B4-BE49-F238E27FC236}">
                    <a16:creationId xmlns:a16="http://schemas.microsoft.com/office/drawing/2014/main" id="{4DE76EA8-6C9D-4F05-95BC-3064BFDB4623}"/>
                  </a:ext>
                </a:extLst>
              </p:cNvPr>
              <p:cNvSpPr>
                <a:spLocks noChangeArrowheads="1"/>
              </p:cNvSpPr>
              <p:nvPr/>
            </p:nvSpPr>
            <p:spPr bwMode="auto">
              <a:xfrm>
                <a:off x="3919" y="108"/>
                <a:ext cx="2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a:ln>
                      <a:noFill/>
                    </a:ln>
                    <a:solidFill>
                      <a:srgbClr val="000000"/>
                    </a:solidFill>
                    <a:effectLst/>
                    <a:latin typeface="Times New Roman Bold"/>
                  </a:rPr>
                  <a:t>4M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64" name="Rectangle 8">
                <a:extLst>
                  <a:ext uri="{FF2B5EF4-FFF2-40B4-BE49-F238E27FC236}">
                    <a16:creationId xmlns:a16="http://schemas.microsoft.com/office/drawing/2014/main" id="{4BA00A3B-00E0-4EE4-B272-BA0C13629D43}"/>
                  </a:ext>
                </a:extLst>
              </p:cNvPr>
              <p:cNvSpPr>
                <a:spLocks noChangeArrowheads="1"/>
              </p:cNvSpPr>
              <p:nvPr/>
            </p:nvSpPr>
            <p:spPr bwMode="auto">
              <a:xfrm>
                <a:off x="4165" y="108"/>
                <a:ext cx="14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a:ln>
                      <a:noFill/>
                    </a:ln>
                    <a:solidFill>
                      <a:srgbClr val="000000"/>
                    </a:solidFill>
                    <a:effectLst/>
                    <a:latin typeface="Times New Roman Bold"/>
                  </a:rPr>
                  <a:t> 4</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65" name="Rectangle 9">
                <a:extLst>
                  <a:ext uri="{FF2B5EF4-FFF2-40B4-BE49-F238E27FC236}">
                    <a16:creationId xmlns:a16="http://schemas.microsoft.com/office/drawing/2014/main" id="{187E9B29-A9DD-4E2F-A320-2D50A51A0C25}"/>
                  </a:ext>
                </a:extLst>
              </p:cNvPr>
              <p:cNvSpPr>
                <a:spLocks noChangeArrowheads="1"/>
              </p:cNvSpPr>
              <p:nvPr/>
            </p:nvSpPr>
            <p:spPr bwMode="auto">
              <a:xfrm>
                <a:off x="3836" y="707"/>
                <a:ext cx="5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a:ln>
                      <a:noFill/>
                    </a:ln>
                    <a:solidFill>
                      <a:srgbClr val="000000"/>
                    </a:solidFill>
                    <a:effectLst/>
                    <a:latin typeface="Times New Roman Bold"/>
                  </a:rPr>
                  <a:t>24 Pin Dip</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66" name="Rectangle 10">
                <a:extLst>
                  <a:ext uri="{FF2B5EF4-FFF2-40B4-BE49-F238E27FC236}">
                    <a16:creationId xmlns:a16="http://schemas.microsoft.com/office/drawing/2014/main" id="{E0099EB8-2012-4D91-9C94-ED8289D246F4}"/>
                  </a:ext>
                </a:extLst>
              </p:cNvPr>
              <p:cNvSpPr>
                <a:spLocks noChangeArrowheads="1"/>
              </p:cNvSpPr>
              <p:nvPr/>
            </p:nvSpPr>
            <p:spPr bwMode="auto">
              <a:xfrm>
                <a:off x="3984" y="853"/>
                <a:ext cx="26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a:ln>
                      <a:noFill/>
                    </a:ln>
                    <a:solidFill>
                      <a:srgbClr val="000000"/>
                    </a:solidFill>
                    <a:effectLst/>
                    <a:latin typeface="Times New Roman Bold"/>
                  </a:rPr>
                  <a:t>0.6"</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67" name="Rectangle 11">
                <a:extLst>
                  <a:ext uri="{FF2B5EF4-FFF2-40B4-BE49-F238E27FC236}">
                    <a16:creationId xmlns:a16="http://schemas.microsoft.com/office/drawing/2014/main" id="{339AA719-8389-4574-85A4-AAB1B203DC05}"/>
                  </a:ext>
                </a:extLst>
              </p:cNvPr>
              <p:cNvSpPr>
                <a:spLocks noChangeArrowheads="1"/>
              </p:cNvSpPr>
              <p:nvPr/>
            </p:nvSpPr>
            <p:spPr bwMode="auto">
              <a:xfrm>
                <a:off x="3856" y="1289"/>
                <a:ext cx="5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a:ln>
                      <a:noFill/>
                    </a:ln>
                    <a:solidFill>
                      <a:srgbClr val="000000"/>
                    </a:solidFill>
                    <a:effectLst/>
                    <a:latin typeface="Times New Roman Bold"/>
                  </a:rPr>
                  <a:t>Top View</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68" name="Rectangle 12">
                <a:extLst>
                  <a:ext uri="{FF2B5EF4-FFF2-40B4-BE49-F238E27FC236}">
                    <a16:creationId xmlns:a16="http://schemas.microsoft.com/office/drawing/2014/main" id="{9ECC3FAB-570F-4DF2-8D72-49095D53DBE0}"/>
                  </a:ext>
                </a:extLst>
              </p:cNvPr>
              <p:cNvSpPr>
                <a:spLocks noChangeArrowheads="1"/>
              </p:cNvSpPr>
              <p:nvPr/>
            </p:nvSpPr>
            <p:spPr bwMode="auto">
              <a:xfrm>
                <a:off x="1192" y="2051"/>
                <a:ext cx="395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err="1">
                    <a:ln>
                      <a:noFill/>
                    </a:ln>
                    <a:solidFill>
                      <a:srgbClr val="000000"/>
                    </a:solidFill>
                    <a:effectLst/>
                    <a:latin typeface="Times New Roman Bold"/>
                  </a:rPr>
                  <a:t>Figure</a:t>
                </a:r>
                <a:r>
                  <a:rPr kumimoji="0" lang="tr-TR" altLang="tr-TR" sz="1400" b="1" i="0" u="none" strike="noStrike" cap="none" normalizeH="0" baseline="0" dirty="0">
                    <a:ln>
                      <a:noFill/>
                    </a:ln>
                    <a:solidFill>
                      <a:srgbClr val="000000"/>
                    </a:solidFill>
                    <a:effectLst/>
                    <a:latin typeface="Times New Roman Bold"/>
                  </a:rPr>
                  <a:t> 5.4  </a:t>
                </a:r>
                <a:r>
                  <a:rPr kumimoji="0" lang="tr-TR" altLang="tr-TR" sz="1400" b="1" i="0" u="none" strike="noStrike" cap="none" normalizeH="0" baseline="0" dirty="0" err="1">
                    <a:ln>
                      <a:noFill/>
                    </a:ln>
                    <a:solidFill>
                      <a:srgbClr val="000000"/>
                    </a:solidFill>
                    <a:effectLst/>
                    <a:latin typeface="Times New Roman Bold"/>
                  </a:rPr>
                  <a:t>Typical</a:t>
                </a:r>
                <a:r>
                  <a:rPr kumimoji="0" lang="tr-TR" altLang="tr-TR" sz="1400" b="1" i="0" u="none" strike="noStrike" cap="none" normalizeH="0" baseline="0" dirty="0">
                    <a:ln>
                      <a:noFill/>
                    </a:ln>
                    <a:solidFill>
                      <a:srgbClr val="000000"/>
                    </a:solidFill>
                    <a:effectLst/>
                    <a:latin typeface="Times New Roman Bold"/>
                  </a:rPr>
                  <a:t> Memory </a:t>
                </a:r>
                <a:r>
                  <a:rPr kumimoji="0" lang="tr-TR" altLang="tr-TR" sz="1400" b="1" i="0" u="none" strike="noStrike" cap="none" normalizeH="0" baseline="0" dirty="0" err="1">
                    <a:ln>
                      <a:noFill/>
                    </a:ln>
                    <a:solidFill>
                      <a:srgbClr val="000000"/>
                    </a:solidFill>
                    <a:effectLst/>
                    <a:latin typeface="Times New Roman Bold"/>
                  </a:rPr>
                  <a:t>Package</a:t>
                </a:r>
                <a:r>
                  <a:rPr kumimoji="0" lang="tr-TR" altLang="tr-TR" sz="1400" b="1" i="0" u="none" strike="noStrike" cap="none" normalizeH="0" baseline="0" dirty="0">
                    <a:ln>
                      <a:noFill/>
                    </a:ln>
                    <a:solidFill>
                      <a:srgbClr val="000000"/>
                    </a:solidFill>
                    <a:effectLst/>
                    <a:latin typeface="Times New Roman Bold"/>
                  </a:rPr>
                  <a:t> </a:t>
                </a:r>
                <a:r>
                  <a:rPr kumimoji="0" lang="tr-TR" altLang="tr-TR" sz="1400" b="1" i="0" u="none" strike="noStrike" cap="none" normalizeH="0" baseline="0" dirty="0" err="1">
                    <a:ln>
                      <a:noFill/>
                    </a:ln>
                    <a:solidFill>
                      <a:srgbClr val="000000"/>
                    </a:solidFill>
                    <a:effectLst/>
                    <a:latin typeface="Times New Roman Bold"/>
                  </a:rPr>
                  <a:t>Pins</a:t>
                </a:r>
                <a:r>
                  <a:rPr kumimoji="0" lang="tr-TR" altLang="tr-TR" sz="1400" b="1" i="0" u="none" strike="noStrike" cap="none" normalizeH="0" baseline="0" dirty="0">
                    <a:ln>
                      <a:noFill/>
                    </a:ln>
                    <a:solidFill>
                      <a:srgbClr val="000000"/>
                    </a:solidFill>
                    <a:effectLst/>
                    <a:latin typeface="Times New Roman Bold"/>
                  </a:rPr>
                  <a:t> </a:t>
                </a:r>
                <a:r>
                  <a:rPr kumimoji="0" lang="tr-TR" altLang="tr-TR" sz="1400" b="1" i="0" u="none" strike="noStrike" cap="none" normalizeH="0" baseline="0" dirty="0" err="1">
                    <a:ln>
                      <a:noFill/>
                    </a:ln>
                    <a:solidFill>
                      <a:srgbClr val="000000"/>
                    </a:solidFill>
                    <a:effectLst/>
                    <a:latin typeface="Times New Roman Bold"/>
                  </a:rPr>
                  <a:t>and</a:t>
                </a:r>
                <a:r>
                  <a:rPr kumimoji="0" lang="tr-TR" altLang="tr-TR" sz="1400" b="1" i="0" u="none" strike="noStrike" cap="none" normalizeH="0" baseline="0" dirty="0">
                    <a:ln>
                      <a:noFill/>
                    </a:ln>
                    <a:solidFill>
                      <a:srgbClr val="000000"/>
                    </a:solidFill>
                    <a:effectLst/>
                    <a:latin typeface="Times New Roman Bold"/>
                  </a:rPr>
                  <a:t> </a:t>
                </a:r>
                <a:r>
                  <a:rPr kumimoji="0" lang="tr-TR" altLang="tr-TR" sz="1400" b="1" i="0" u="none" strike="noStrike" cap="none" normalizeH="0" baseline="0" dirty="0" err="1">
                    <a:ln>
                      <a:noFill/>
                    </a:ln>
                    <a:solidFill>
                      <a:srgbClr val="000000"/>
                    </a:solidFill>
                    <a:effectLst/>
                    <a:latin typeface="Times New Roman Bold"/>
                  </a:rPr>
                  <a:t>Signals</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9" name="Freeform 13">
                <a:extLst>
                  <a:ext uri="{FF2B5EF4-FFF2-40B4-BE49-F238E27FC236}">
                    <a16:creationId xmlns:a16="http://schemas.microsoft.com/office/drawing/2014/main" id="{263220B3-80A2-4AE6-AD66-998860C8ABA6}"/>
                  </a:ext>
                </a:extLst>
              </p:cNvPr>
              <p:cNvSpPr>
                <a:spLocks/>
              </p:cNvSpPr>
              <p:nvPr/>
            </p:nvSpPr>
            <p:spPr bwMode="auto">
              <a:xfrm>
                <a:off x="1022" y="11"/>
                <a:ext cx="821" cy="1796"/>
              </a:xfrm>
              <a:custGeom>
                <a:avLst/>
                <a:gdLst>
                  <a:gd name="T0" fmla="*/ 0 w 1200"/>
                  <a:gd name="T1" fmla="*/ 0 h 3955"/>
                  <a:gd name="T2" fmla="*/ 0 w 1200"/>
                  <a:gd name="T3" fmla="*/ 0 h 3955"/>
                  <a:gd name="T4" fmla="*/ 1200 w 1200"/>
                  <a:gd name="T5" fmla="*/ 0 h 3955"/>
                  <a:gd name="T6" fmla="*/ 1200 w 1200"/>
                  <a:gd name="T7" fmla="*/ 3955 h 3955"/>
                  <a:gd name="T8" fmla="*/ 0 w 1200"/>
                  <a:gd name="T9" fmla="*/ 3955 h 3955"/>
                  <a:gd name="T10" fmla="*/ 0 w 1200"/>
                  <a:gd name="T11" fmla="*/ 0 h 3955"/>
                </a:gdLst>
                <a:ahLst/>
                <a:cxnLst>
                  <a:cxn ang="0">
                    <a:pos x="T0" y="T1"/>
                  </a:cxn>
                  <a:cxn ang="0">
                    <a:pos x="T2" y="T3"/>
                  </a:cxn>
                  <a:cxn ang="0">
                    <a:pos x="T4" y="T5"/>
                  </a:cxn>
                  <a:cxn ang="0">
                    <a:pos x="T6" y="T7"/>
                  </a:cxn>
                  <a:cxn ang="0">
                    <a:pos x="T8" y="T9"/>
                  </a:cxn>
                  <a:cxn ang="0">
                    <a:pos x="T10" y="T11"/>
                  </a:cxn>
                </a:cxnLst>
                <a:rect l="0" t="0" r="r" b="b"/>
                <a:pathLst>
                  <a:path w="1200" h="3955">
                    <a:moveTo>
                      <a:pt x="0" y="0"/>
                    </a:moveTo>
                    <a:lnTo>
                      <a:pt x="0" y="0"/>
                    </a:lnTo>
                    <a:lnTo>
                      <a:pt x="1200" y="0"/>
                    </a:lnTo>
                    <a:lnTo>
                      <a:pt x="1200" y="3955"/>
                    </a:lnTo>
                    <a:lnTo>
                      <a:pt x="0" y="3955"/>
                    </a:lnTo>
                    <a:lnTo>
                      <a:pt x="0" y="0"/>
                    </a:lnTo>
                    <a:close/>
                  </a:path>
                </a:pathLst>
              </a:custGeom>
              <a:solidFill>
                <a:srgbClr val="CBEB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70" name="Freeform 14">
                <a:extLst>
                  <a:ext uri="{FF2B5EF4-FFF2-40B4-BE49-F238E27FC236}">
                    <a16:creationId xmlns:a16="http://schemas.microsoft.com/office/drawing/2014/main" id="{4A0380E3-F98E-483F-B6CC-3FD970B88539}"/>
                  </a:ext>
                </a:extLst>
              </p:cNvPr>
              <p:cNvSpPr>
                <a:spLocks/>
              </p:cNvSpPr>
              <p:nvPr/>
            </p:nvSpPr>
            <p:spPr bwMode="auto">
              <a:xfrm>
                <a:off x="1022" y="11"/>
                <a:ext cx="821" cy="1796"/>
              </a:xfrm>
              <a:custGeom>
                <a:avLst/>
                <a:gdLst>
                  <a:gd name="T0" fmla="*/ 0 w 1200"/>
                  <a:gd name="T1" fmla="*/ 0 h 3955"/>
                  <a:gd name="T2" fmla="*/ 0 w 1200"/>
                  <a:gd name="T3" fmla="*/ 0 h 3955"/>
                  <a:gd name="T4" fmla="*/ 1200 w 1200"/>
                  <a:gd name="T5" fmla="*/ 0 h 3955"/>
                  <a:gd name="T6" fmla="*/ 1200 w 1200"/>
                  <a:gd name="T7" fmla="*/ 3955 h 3955"/>
                  <a:gd name="T8" fmla="*/ 0 w 1200"/>
                  <a:gd name="T9" fmla="*/ 3955 h 3955"/>
                  <a:gd name="T10" fmla="*/ 0 w 1200"/>
                  <a:gd name="T11" fmla="*/ 0 h 3955"/>
                </a:gdLst>
                <a:ahLst/>
                <a:cxnLst>
                  <a:cxn ang="0">
                    <a:pos x="T0" y="T1"/>
                  </a:cxn>
                  <a:cxn ang="0">
                    <a:pos x="T2" y="T3"/>
                  </a:cxn>
                  <a:cxn ang="0">
                    <a:pos x="T4" y="T5"/>
                  </a:cxn>
                  <a:cxn ang="0">
                    <a:pos x="T6" y="T7"/>
                  </a:cxn>
                  <a:cxn ang="0">
                    <a:pos x="T8" y="T9"/>
                  </a:cxn>
                  <a:cxn ang="0">
                    <a:pos x="T10" y="T11"/>
                  </a:cxn>
                </a:cxnLst>
                <a:rect l="0" t="0" r="r" b="b"/>
                <a:pathLst>
                  <a:path w="1200" h="3955">
                    <a:moveTo>
                      <a:pt x="0" y="0"/>
                    </a:moveTo>
                    <a:lnTo>
                      <a:pt x="0" y="0"/>
                    </a:lnTo>
                    <a:lnTo>
                      <a:pt x="1200" y="0"/>
                    </a:lnTo>
                    <a:lnTo>
                      <a:pt x="1200" y="3955"/>
                    </a:lnTo>
                    <a:lnTo>
                      <a:pt x="0" y="3955"/>
                    </a:lnTo>
                    <a:lnTo>
                      <a:pt x="0" y="0"/>
                    </a:lnTo>
                    <a:close/>
                  </a:path>
                </a:pathLst>
              </a:custGeom>
              <a:noFill/>
              <a:ln w="285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71" name="Freeform 15">
                <a:extLst>
                  <a:ext uri="{FF2B5EF4-FFF2-40B4-BE49-F238E27FC236}">
                    <a16:creationId xmlns:a16="http://schemas.microsoft.com/office/drawing/2014/main" id="{27C95341-91B7-425D-936A-305DC585B324}"/>
                  </a:ext>
                </a:extLst>
              </p:cNvPr>
              <p:cNvSpPr>
                <a:spLocks/>
              </p:cNvSpPr>
              <p:nvPr/>
            </p:nvSpPr>
            <p:spPr bwMode="auto">
              <a:xfrm>
                <a:off x="1846" y="66"/>
                <a:ext cx="34"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72" name="Rectangle 16">
                <a:extLst>
                  <a:ext uri="{FF2B5EF4-FFF2-40B4-BE49-F238E27FC236}">
                    <a16:creationId xmlns:a16="http://schemas.microsoft.com/office/drawing/2014/main" id="{A84C8832-24F8-476E-8B4C-7A4A5BDC73A8}"/>
                  </a:ext>
                </a:extLst>
              </p:cNvPr>
              <p:cNvSpPr>
                <a:spLocks noChangeArrowheads="1"/>
              </p:cNvSpPr>
              <p:nvPr/>
            </p:nvSpPr>
            <p:spPr bwMode="auto">
              <a:xfrm>
                <a:off x="1711" y="52"/>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32</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3" name="Rectangle 17">
                <a:extLst>
                  <a:ext uri="{FF2B5EF4-FFF2-40B4-BE49-F238E27FC236}">
                    <a16:creationId xmlns:a16="http://schemas.microsoft.com/office/drawing/2014/main" id="{1832B691-F9AD-4424-B9F8-0A364250C42F}"/>
                  </a:ext>
                </a:extLst>
              </p:cNvPr>
              <p:cNvSpPr>
                <a:spLocks noChangeArrowheads="1"/>
              </p:cNvSpPr>
              <p:nvPr/>
            </p:nvSpPr>
            <p:spPr bwMode="auto">
              <a:xfrm>
                <a:off x="1716" y="161"/>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31</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4" name="Rectangle 18">
                <a:extLst>
                  <a:ext uri="{FF2B5EF4-FFF2-40B4-BE49-F238E27FC236}">
                    <a16:creationId xmlns:a16="http://schemas.microsoft.com/office/drawing/2014/main" id="{84FBBF01-063A-44EC-B98D-130C16A6F0B1}"/>
                  </a:ext>
                </a:extLst>
              </p:cNvPr>
              <p:cNvSpPr>
                <a:spLocks noChangeArrowheads="1"/>
              </p:cNvSpPr>
              <p:nvPr/>
            </p:nvSpPr>
            <p:spPr bwMode="auto">
              <a:xfrm>
                <a:off x="1716" y="270"/>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30</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5" name="Rectangle 19">
                <a:extLst>
                  <a:ext uri="{FF2B5EF4-FFF2-40B4-BE49-F238E27FC236}">
                    <a16:creationId xmlns:a16="http://schemas.microsoft.com/office/drawing/2014/main" id="{90412586-0255-46D9-A4B2-A4E70EF66AE3}"/>
                  </a:ext>
                </a:extLst>
              </p:cNvPr>
              <p:cNvSpPr>
                <a:spLocks noChangeArrowheads="1"/>
              </p:cNvSpPr>
              <p:nvPr/>
            </p:nvSpPr>
            <p:spPr bwMode="auto">
              <a:xfrm>
                <a:off x="1716" y="379"/>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29</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6" name="Rectangle 20">
                <a:extLst>
                  <a:ext uri="{FF2B5EF4-FFF2-40B4-BE49-F238E27FC236}">
                    <a16:creationId xmlns:a16="http://schemas.microsoft.com/office/drawing/2014/main" id="{4ABB3971-73FE-4E05-A2F0-046F2F12CCFA}"/>
                  </a:ext>
                </a:extLst>
              </p:cNvPr>
              <p:cNvSpPr>
                <a:spLocks noChangeArrowheads="1"/>
              </p:cNvSpPr>
              <p:nvPr/>
            </p:nvSpPr>
            <p:spPr bwMode="auto">
              <a:xfrm>
                <a:off x="1716" y="488"/>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28</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7" name="Rectangle 21">
                <a:extLst>
                  <a:ext uri="{FF2B5EF4-FFF2-40B4-BE49-F238E27FC236}">
                    <a16:creationId xmlns:a16="http://schemas.microsoft.com/office/drawing/2014/main" id="{4C48D95B-9341-4E16-9CD2-0F19CAFF0956}"/>
                  </a:ext>
                </a:extLst>
              </p:cNvPr>
              <p:cNvSpPr>
                <a:spLocks noChangeArrowheads="1"/>
              </p:cNvSpPr>
              <p:nvPr/>
            </p:nvSpPr>
            <p:spPr bwMode="auto">
              <a:xfrm>
                <a:off x="1716" y="597"/>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27</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8" name="Rectangle 22">
                <a:extLst>
                  <a:ext uri="{FF2B5EF4-FFF2-40B4-BE49-F238E27FC236}">
                    <a16:creationId xmlns:a16="http://schemas.microsoft.com/office/drawing/2014/main" id="{0E4976BF-6A56-41DC-9AFE-0553FD781F4B}"/>
                  </a:ext>
                </a:extLst>
              </p:cNvPr>
              <p:cNvSpPr>
                <a:spLocks noChangeArrowheads="1"/>
              </p:cNvSpPr>
              <p:nvPr/>
            </p:nvSpPr>
            <p:spPr bwMode="auto">
              <a:xfrm>
                <a:off x="1716" y="706"/>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26</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9" name="Rectangle 23">
                <a:extLst>
                  <a:ext uri="{FF2B5EF4-FFF2-40B4-BE49-F238E27FC236}">
                    <a16:creationId xmlns:a16="http://schemas.microsoft.com/office/drawing/2014/main" id="{86CB9269-F057-4140-8881-DCF9462E0BD8}"/>
                  </a:ext>
                </a:extLst>
              </p:cNvPr>
              <p:cNvSpPr>
                <a:spLocks noChangeArrowheads="1"/>
              </p:cNvSpPr>
              <p:nvPr/>
            </p:nvSpPr>
            <p:spPr bwMode="auto">
              <a:xfrm>
                <a:off x="1716" y="815"/>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25</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80" name="Rectangle 24">
                <a:extLst>
                  <a:ext uri="{FF2B5EF4-FFF2-40B4-BE49-F238E27FC236}">
                    <a16:creationId xmlns:a16="http://schemas.microsoft.com/office/drawing/2014/main" id="{A75951F7-2BE7-44D2-928C-A226A019A020}"/>
                  </a:ext>
                </a:extLst>
              </p:cNvPr>
              <p:cNvSpPr>
                <a:spLocks noChangeArrowheads="1"/>
              </p:cNvSpPr>
              <p:nvPr/>
            </p:nvSpPr>
            <p:spPr bwMode="auto">
              <a:xfrm>
                <a:off x="1716" y="924"/>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24</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81" name="Rectangle 25">
                <a:extLst>
                  <a:ext uri="{FF2B5EF4-FFF2-40B4-BE49-F238E27FC236}">
                    <a16:creationId xmlns:a16="http://schemas.microsoft.com/office/drawing/2014/main" id="{DF5847EF-79DE-45F1-A36F-9F777AE13534}"/>
                  </a:ext>
                </a:extLst>
              </p:cNvPr>
              <p:cNvSpPr>
                <a:spLocks noChangeArrowheads="1"/>
              </p:cNvSpPr>
              <p:nvPr/>
            </p:nvSpPr>
            <p:spPr bwMode="auto">
              <a:xfrm>
                <a:off x="1716" y="1033"/>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23</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82" name="Rectangle 26">
                <a:extLst>
                  <a:ext uri="{FF2B5EF4-FFF2-40B4-BE49-F238E27FC236}">
                    <a16:creationId xmlns:a16="http://schemas.microsoft.com/office/drawing/2014/main" id="{1D911A92-A7A3-49D7-8E7F-D106DA116657}"/>
                  </a:ext>
                </a:extLst>
              </p:cNvPr>
              <p:cNvSpPr>
                <a:spLocks noChangeArrowheads="1"/>
              </p:cNvSpPr>
              <p:nvPr/>
            </p:nvSpPr>
            <p:spPr bwMode="auto">
              <a:xfrm>
                <a:off x="1716" y="1142"/>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22</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83" name="Rectangle 27">
                <a:extLst>
                  <a:ext uri="{FF2B5EF4-FFF2-40B4-BE49-F238E27FC236}">
                    <a16:creationId xmlns:a16="http://schemas.microsoft.com/office/drawing/2014/main" id="{CFA9FE29-BE63-4C32-9A92-DF29C9875981}"/>
                  </a:ext>
                </a:extLst>
              </p:cNvPr>
              <p:cNvSpPr>
                <a:spLocks noChangeArrowheads="1"/>
              </p:cNvSpPr>
              <p:nvPr/>
            </p:nvSpPr>
            <p:spPr bwMode="auto">
              <a:xfrm>
                <a:off x="1716" y="1251"/>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21</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84" name="Rectangle 28">
                <a:extLst>
                  <a:ext uri="{FF2B5EF4-FFF2-40B4-BE49-F238E27FC236}">
                    <a16:creationId xmlns:a16="http://schemas.microsoft.com/office/drawing/2014/main" id="{6277B227-8184-4289-A50A-16520A5AA537}"/>
                  </a:ext>
                </a:extLst>
              </p:cNvPr>
              <p:cNvSpPr>
                <a:spLocks noChangeArrowheads="1"/>
              </p:cNvSpPr>
              <p:nvPr/>
            </p:nvSpPr>
            <p:spPr bwMode="auto">
              <a:xfrm>
                <a:off x="1716" y="1360"/>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20</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85" name="Rectangle 29">
                <a:extLst>
                  <a:ext uri="{FF2B5EF4-FFF2-40B4-BE49-F238E27FC236}">
                    <a16:creationId xmlns:a16="http://schemas.microsoft.com/office/drawing/2014/main" id="{76E7429B-F531-41B9-BA79-7DEB57474486}"/>
                  </a:ext>
                </a:extLst>
              </p:cNvPr>
              <p:cNvSpPr>
                <a:spLocks noChangeArrowheads="1"/>
              </p:cNvSpPr>
              <p:nvPr/>
            </p:nvSpPr>
            <p:spPr bwMode="auto">
              <a:xfrm>
                <a:off x="1716" y="1469"/>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19</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86" name="Rectangle 30">
                <a:extLst>
                  <a:ext uri="{FF2B5EF4-FFF2-40B4-BE49-F238E27FC236}">
                    <a16:creationId xmlns:a16="http://schemas.microsoft.com/office/drawing/2014/main" id="{855A7600-1434-4712-9524-9B2CAC61D907}"/>
                  </a:ext>
                </a:extLst>
              </p:cNvPr>
              <p:cNvSpPr>
                <a:spLocks noChangeArrowheads="1"/>
              </p:cNvSpPr>
              <p:nvPr/>
            </p:nvSpPr>
            <p:spPr bwMode="auto">
              <a:xfrm>
                <a:off x="1716" y="1578"/>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18</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87" name="Rectangle 31">
                <a:extLst>
                  <a:ext uri="{FF2B5EF4-FFF2-40B4-BE49-F238E27FC236}">
                    <a16:creationId xmlns:a16="http://schemas.microsoft.com/office/drawing/2014/main" id="{084B547C-2382-4B86-93CB-9CD14D26782B}"/>
                  </a:ext>
                </a:extLst>
              </p:cNvPr>
              <p:cNvSpPr>
                <a:spLocks noChangeArrowheads="1"/>
              </p:cNvSpPr>
              <p:nvPr/>
            </p:nvSpPr>
            <p:spPr bwMode="auto">
              <a:xfrm>
                <a:off x="1716" y="1687"/>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17</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88" name="Freeform 32">
                <a:extLst>
                  <a:ext uri="{FF2B5EF4-FFF2-40B4-BE49-F238E27FC236}">
                    <a16:creationId xmlns:a16="http://schemas.microsoft.com/office/drawing/2014/main" id="{6ED568CA-7220-450B-8E0D-E53E0D33C5BB}"/>
                  </a:ext>
                </a:extLst>
              </p:cNvPr>
              <p:cNvSpPr>
                <a:spLocks/>
              </p:cNvSpPr>
              <p:nvPr/>
            </p:nvSpPr>
            <p:spPr bwMode="auto">
              <a:xfrm>
                <a:off x="1846" y="175"/>
                <a:ext cx="34"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9" name="Freeform 33">
                <a:extLst>
                  <a:ext uri="{FF2B5EF4-FFF2-40B4-BE49-F238E27FC236}">
                    <a16:creationId xmlns:a16="http://schemas.microsoft.com/office/drawing/2014/main" id="{6BCF96F5-7BAC-400A-AAF9-CCE427F4A0E4}"/>
                  </a:ext>
                </a:extLst>
              </p:cNvPr>
              <p:cNvSpPr>
                <a:spLocks/>
              </p:cNvSpPr>
              <p:nvPr/>
            </p:nvSpPr>
            <p:spPr bwMode="auto">
              <a:xfrm>
                <a:off x="1846" y="284"/>
                <a:ext cx="34"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0" name="Freeform 34">
                <a:extLst>
                  <a:ext uri="{FF2B5EF4-FFF2-40B4-BE49-F238E27FC236}">
                    <a16:creationId xmlns:a16="http://schemas.microsoft.com/office/drawing/2014/main" id="{D84C29EE-B9DC-4B0B-931B-F81BE8B0B26D}"/>
                  </a:ext>
                </a:extLst>
              </p:cNvPr>
              <p:cNvSpPr>
                <a:spLocks/>
              </p:cNvSpPr>
              <p:nvPr/>
            </p:nvSpPr>
            <p:spPr bwMode="auto">
              <a:xfrm>
                <a:off x="1846" y="393"/>
                <a:ext cx="34"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1" name="Freeform 35">
                <a:extLst>
                  <a:ext uri="{FF2B5EF4-FFF2-40B4-BE49-F238E27FC236}">
                    <a16:creationId xmlns:a16="http://schemas.microsoft.com/office/drawing/2014/main" id="{DE2C7CD6-0646-4F98-A78D-6EAF7CD2B8AA}"/>
                  </a:ext>
                </a:extLst>
              </p:cNvPr>
              <p:cNvSpPr>
                <a:spLocks/>
              </p:cNvSpPr>
              <p:nvPr/>
            </p:nvSpPr>
            <p:spPr bwMode="auto">
              <a:xfrm>
                <a:off x="1846" y="502"/>
                <a:ext cx="34"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2" name="Freeform 36">
                <a:extLst>
                  <a:ext uri="{FF2B5EF4-FFF2-40B4-BE49-F238E27FC236}">
                    <a16:creationId xmlns:a16="http://schemas.microsoft.com/office/drawing/2014/main" id="{D1C26A33-206E-442B-9C97-0215282AD4E7}"/>
                  </a:ext>
                </a:extLst>
              </p:cNvPr>
              <p:cNvSpPr>
                <a:spLocks/>
              </p:cNvSpPr>
              <p:nvPr/>
            </p:nvSpPr>
            <p:spPr bwMode="auto">
              <a:xfrm>
                <a:off x="1846" y="611"/>
                <a:ext cx="34"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3" name="Freeform 37">
                <a:extLst>
                  <a:ext uri="{FF2B5EF4-FFF2-40B4-BE49-F238E27FC236}">
                    <a16:creationId xmlns:a16="http://schemas.microsoft.com/office/drawing/2014/main" id="{13EAC7D4-AC75-41E7-9945-78D3A6EF25B4}"/>
                  </a:ext>
                </a:extLst>
              </p:cNvPr>
              <p:cNvSpPr>
                <a:spLocks/>
              </p:cNvSpPr>
              <p:nvPr/>
            </p:nvSpPr>
            <p:spPr bwMode="auto">
              <a:xfrm>
                <a:off x="1846" y="720"/>
                <a:ext cx="34"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4" name="Freeform 38">
                <a:extLst>
                  <a:ext uri="{FF2B5EF4-FFF2-40B4-BE49-F238E27FC236}">
                    <a16:creationId xmlns:a16="http://schemas.microsoft.com/office/drawing/2014/main" id="{388853B4-0E76-488E-B67D-0BB8C4E073D7}"/>
                  </a:ext>
                </a:extLst>
              </p:cNvPr>
              <p:cNvSpPr>
                <a:spLocks/>
              </p:cNvSpPr>
              <p:nvPr/>
            </p:nvSpPr>
            <p:spPr bwMode="auto">
              <a:xfrm>
                <a:off x="1846" y="829"/>
                <a:ext cx="34"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5" name="Freeform 39">
                <a:extLst>
                  <a:ext uri="{FF2B5EF4-FFF2-40B4-BE49-F238E27FC236}">
                    <a16:creationId xmlns:a16="http://schemas.microsoft.com/office/drawing/2014/main" id="{DBC2A495-B1B6-4A24-B866-57E440B85A61}"/>
                  </a:ext>
                </a:extLst>
              </p:cNvPr>
              <p:cNvSpPr>
                <a:spLocks/>
              </p:cNvSpPr>
              <p:nvPr/>
            </p:nvSpPr>
            <p:spPr bwMode="auto">
              <a:xfrm>
                <a:off x="1846" y="938"/>
                <a:ext cx="34"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6" name="Freeform 40">
                <a:extLst>
                  <a:ext uri="{FF2B5EF4-FFF2-40B4-BE49-F238E27FC236}">
                    <a16:creationId xmlns:a16="http://schemas.microsoft.com/office/drawing/2014/main" id="{D7F5D50C-F331-4E91-8724-9866F45D01D6}"/>
                  </a:ext>
                </a:extLst>
              </p:cNvPr>
              <p:cNvSpPr>
                <a:spLocks/>
              </p:cNvSpPr>
              <p:nvPr/>
            </p:nvSpPr>
            <p:spPr bwMode="auto">
              <a:xfrm>
                <a:off x="1846" y="1047"/>
                <a:ext cx="34"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7" name="Freeform 41">
                <a:extLst>
                  <a:ext uri="{FF2B5EF4-FFF2-40B4-BE49-F238E27FC236}">
                    <a16:creationId xmlns:a16="http://schemas.microsoft.com/office/drawing/2014/main" id="{10949E53-B131-48BC-89BD-22B6A9F6359A}"/>
                  </a:ext>
                </a:extLst>
              </p:cNvPr>
              <p:cNvSpPr>
                <a:spLocks/>
              </p:cNvSpPr>
              <p:nvPr/>
            </p:nvSpPr>
            <p:spPr bwMode="auto">
              <a:xfrm>
                <a:off x="1846" y="1156"/>
                <a:ext cx="34"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8" name="Freeform 42">
                <a:extLst>
                  <a:ext uri="{FF2B5EF4-FFF2-40B4-BE49-F238E27FC236}">
                    <a16:creationId xmlns:a16="http://schemas.microsoft.com/office/drawing/2014/main" id="{54A2CDC7-7959-4347-8E4B-A599FC4E9420}"/>
                  </a:ext>
                </a:extLst>
              </p:cNvPr>
              <p:cNvSpPr>
                <a:spLocks/>
              </p:cNvSpPr>
              <p:nvPr/>
            </p:nvSpPr>
            <p:spPr bwMode="auto">
              <a:xfrm>
                <a:off x="1846" y="1265"/>
                <a:ext cx="34"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9" name="Freeform 43">
                <a:extLst>
                  <a:ext uri="{FF2B5EF4-FFF2-40B4-BE49-F238E27FC236}">
                    <a16:creationId xmlns:a16="http://schemas.microsoft.com/office/drawing/2014/main" id="{6CEE9C46-6C52-4811-9DEB-E95CEED3E18E}"/>
                  </a:ext>
                </a:extLst>
              </p:cNvPr>
              <p:cNvSpPr>
                <a:spLocks/>
              </p:cNvSpPr>
              <p:nvPr/>
            </p:nvSpPr>
            <p:spPr bwMode="auto">
              <a:xfrm>
                <a:off x="1846" y="1374"/>
                <a:ext cx="34"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0" name="Freeform 44">
                <a:extLst>
                  <a:ext uri="{FF2B5EF4-FFF2-40B4-BE49-F238E27FC236}">
                    <a16:creationId xmlns:a16="http://schemas.microsoft.com/office/drawing/2014/main" id="{ACF73280-C6FE-4018-BCDE-FDB245813EC5}"/>
                  </a:ext>
                </a:extLst>
              </p:cNvPr>
              <p:cNvSpPr>
                <a:spLocks/>
              </p:cNvSpPr>
              <p:nvPr/>
            </p:nvSpPr>
            <p:spPr bwMode="auto">
              <a:xfrm>
                <a:off x="1846" y="1483"/>
                <a:ext cx="34"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1" name="Freeform 45">
                <a:extLst>
                  <a:ext uri="{FF2B5EF4-FFF2-40B4-BE49-F238E27FC236}">
                    <a16:creationId xmlns:a16="http://schemas.microsoft.com/office/drawing/2014/main" id="{7C9530F0-9FBF-425D-B80E-E9254C7BD7CF}"/>
                  </a:ext>
                </a:extLst>
              </p:cNvPr>
              <p:cNvSpPr>
                <a:spLocks/>
              </p:cNvSpPr>
              <p:nvPr/>
            </p:nvSpPr>
            <p:spPr bwMode="auto">
              <a:xfrm>
                <a:off x="1846" y="1592"/>
                <a:ext cx="34"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2" name="Freeform 46">
                <a:extLst>
                  <a:ext uri="{FF2B5EF4-FFF2-40B4-BE49-F238E27FC236}">
                    <a16:creationId xmlns:a16="http://schemas.microsoft.com/office/drawing/2014/main" id="{5F8EC088-E973-4C85-BB60-7DA65005B764}"/>
                  </a:ext>
                </a:extLst>
              </p:cNvPr>
              <p:cNvSpPr>
                <a:spLocks/>
              </p:cNvSpPr>
              <p:nvPr/>
            </p:nvSpPr>
            <p:spPr bwMode="auto">
              <a:xfrm>
                <a:off x="1846" y="1701"/>
                <a:ext cx="34"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3" name="Freeform 47">
                <a:extLst>
                  <a:ext uri="{FF2B5EF4-FFF2-40B4-BE49-F238E27FC236}">
                    <a16:creationId xmlns:a16="http://schemas.microsoft.com/office/drawing/2014/main" id="{60165609-30C8-4B7C-A3E6-200743AA4E23}"/>
                  </a:ext>
                </a:extLst>
              </p:cNvPr>
              <p:cNvSpPr>
                <a:spLocks/>
              </p:cNvSpPr>
              <p:nvPr/>
            </p:nvSpPr>
            <p:spPr bwMode="auto">
              <a:xfrm>
                <a:off x="981" y="65"/>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4" name="Freeform 48">
                <a:extLst>
                  <a:ext uri="{FF2B5EF4-FFF2-40B4-BE49-F238E27FC236}">
                    <a16:creationId xmlns:a16="http://schemas.microsoft.com/office/drawing/2014/main" id="{0609A5E6-E72E-48FB-978C-8E5F2BD5B7A2}"/>
                  </a:ext>
                </a:extLst>
              </p:cNvPr>
              <p:cNvSpPr>
                <a:spLocks/>
              </p:cNvSpPr>
              <p:nvPr/>
            </p:nvSpPr>
            <p:spPr bwMode="auto">
              <a:xfrm>
                <a:off x="981" y="174"/>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5" name="Freeform 49">
                <a:extLst>
                  <a:ext uri="{FF2B5EF4-FFF2-40B4-BE49-F238E27FC236}">
                    <a16:creationId xmlns:a16="http://schemas.microsoft.com/office/drawing/2014/main" id="{1BD5AA95-AE65-4BEB-BABD-302BFFC19888}"/>
                  </a:ext>
                </a:extLst>
              </p:cNvPr>
              <p:cNvSpPr>
                <a:spLocks/>
              </p:cNvSpPr>
              <p:nvPr/>
            </p:nvSpPr>
            <p:spPr bwMode="auto">
              <a:xfrm>
                <a:off x="981" y="283"/>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6" name="Freeform 50">
                <a:extLst>
                  <a:ext uri="{FF2B5EF4-FFF2-40B4-BE49-F238E27FC236}">
                    <a16:creationId xmlns:a16="http://schemas.microsoft.com/office/drawing/2014/main" id="{1ECCF0C9-8993-4D98-943E-F3B8B7AD96EA}"/>
                  </a:ext>
                </a:extLst>
              </p:cNvPr>
              <p:cNvSpPr>
                <a:spLocks/>
              </p:cNvSpPr>
              <p:nvPr/>
            </p:nvSpPr>
            <p:spPr bwMode="auto">
              <a:xfrm>
                <a:off x="981" y="392"/>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7" name="Freeform 51">
                <a:extLst>
                  <a:ext uri="{FF2B5EF4-FFF2-40B4-BE49-F238E27FC236}">
                    <a16:creationId xmlns:a16="http://schemas.microsoft.com/office/drawing/2014/main" id="{44A90FA0-3AEA-4C4D-AAE7-178FD30B64B6}"/>
                  </a:ext>
                </a:extLst>
              </p:cNvPr>
              <p:cNvSpPr>
                <a:spLocks/>
              </p:cNvSpPr>
              <p:nvPr/>
            </p:nvSpPr>
            <p:spPr bwMode="auto">
              <a:xfrm>
                <a:off x="981" y="501"/>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8" name="Freeform 52">
                <a:extLst>
                  <a:ext uri="{FF2B5EF4-FFF2-40B4-BE49-F238E27FC236}">
                    <a16:creationId xmlns:a16="http://schemas.microsoft.com/office/drawing/2014/main" id="{2B7D451E-79B1-4CB0-B664-0CE39A4AB142}"/>
                  </a:ext>
                </a:extLst>
              </p:cNvPr>
              <p:cNvSpPr>
                <a:spLocks/>
              </p:cNvSpPr>
              <p:nvPr/>
            </p:nvSpPr>
            <p:spPr bwMode="auto">
              <a:xfrm>
                <a:off x="981" y="610"/>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9" name="Freeform 53">
                <a:extLst>
                  <a:ext uri="{FF2B5EF4-FFF2-40B4-BE49-F238E27FC236}">
                    <a16:creationId xmlns:a16="http://schemas.microsoft.com/office/drawing/2014/main" id="{EAF96BA0-1996-4202-B5CF-43296A693984}"/>
                  </a:ext>
                </a:extLst>
              </p:cNvPr>
              <p:cNvSpPr>
                <a:spLocks/>
              </p:cNvSpPr>
              <p:nvPr/>
            </p:nvSpPr>
            <p:spPr bwMode="auto">
              <a:xfrm>
                <a:off x="981" y="719"/>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0" name="Freeform 54">
                <a:extLst>
                  <a:ext uri="{FF2B5EF4-FFF2-40B4-BE49-F238E27FC236}">
                    <a16:creationId xmlns:a16="http://schemas.microsoft.com/office/drawing/2014/main" id="{36F3BC0F-8B04-41A4-9C85-B36F646E92EE}"/>
                  </a:ext>
                </a:extLst>
              </p:cNvPr>
              <p:cNvSpPr>
                <a:spLocks/>
              </p:cNvSpPr>
              <p:nvPr/>
            </p:nvSpPr>
            <p:spPr bwMode="auto">
              <a:xfrm>
                <a:off x="981" y="828"/>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1" name="Freeform 55">
                <a:extLst>
                  <a:ext uri="{FF2B5EF4-FFF2-40B4-BE49-F238E27FC236}">
                    <a16:creationId xmlns:a16="http://schemas.microsoft.com/office/drawing/2014/main" id="{99816F1D-0D67-4AD9-AB83-469EBB83F810}"/>
                  </a:ext>
                </a:extLst>
              </p:cNvPr>
              <p:cNvSpPr>
                <a:spLocks/>
              </p:cNvSpPr>
              <p:nvPr/>
            </p:nvSpPr>
            <p:spPr bwMode="auto">
              <a:xfrm>
                <a:off x="981" y="937"/>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2" name="Freeform 56">
                <a:extLst>
                  <a:ext uri="{FF2B5EF4-FFF2-40B4-BE49-F238E27FC236}">
                    <a16:creationId xmlns:a16="http://schemas.microsoft.com/office/drawing/2014/main" id="{7AE5A206-FD9F-4467-B268-19B4750776BB}"/>
                  </a:ext>
                </a:extLst>
              </p:cNvPr>
              <p:cNvSpPr>
                <a:spLocks/>
              </p:cNvSpPr>
              <p:nvPr/>
            </p:nvSpPr>
            <p:spPr bwMode="auto">
              <a:xfrm>
                <a:off x="981" y="1046"/>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3" name="Freeform 57">
                <a:extLst>
                  <a:ext uri="{FF2B5EF4-FFF2-40B4-BE49-F238E27FC236}">
                    <a16:creationId xmlns:a16="http://schemas.microsoft.com/office/drawing/2014/main" id="{71E9F90E-4A77-401B-A782-BE2291CCC68F}"/>
                  </a:ext>
                </a:extLst>
              </p:cNvPr>
              <p:cNvSpPr>
                <a:spLocks/>
              </p:cNvSpPr>
              <p:nvPr/>
            </p:nvSpPr>
            <p:spPr bwMode="auto">
              <a:xfrm>
                <a:off x="981" y="1155"/>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4" name="Freeform 58">
                <a:extLst>
                  <a:ext uri="{FF2B5EF4-FFF2-40B4-BE49-F238E27FC236}">
                    <a16:creationId xmlns:a16="http://schemas.microsoft.com/office/drawing/2014/main" id="{D5DBFAD7-1FEE-4D94-B7C7-014A2F4E7956}"/>
                  </a:ext>
                </a:extLst>
              </p:cNvPr>
              <p:cNvSpPr>
                <a:spLocks/>
              </p:cNvSpPr>
              <p:nvPr/>
            </p:nvSpPr>
            <p:spPr bwMode="auto">
              <a:xfrm>
                <a:off x="981" y="1264"/>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5" name="Freeform 59">
                <a:extLst>
                  <a:ext uri="{FF2B5EF4-FFF2-40B4-BE49-F238E27FC236}">
                    <a16:creationId xmlns:a16="http://schemas.microsoft.com/office/drawing/2014/main" id="{2E0E9CEC-9DDE-4AC4-B113-6BCF3B93AD20}"/>
                  </a:ext>
                </a:extLst>
              </p:cNvPr>
              <p:cNvSpPr>
                <a:spLocks/>
              </p:cNvSpPr>
              <p:nvPr/>
            </p:nvSpPr>
            <p:spPr bwMode="auto">
              <a:xfrm>
                <a:off x="981" y="1373"/>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6" name="Freeform 60">
                <a:extLst>
                  <a:ext uri="{FF2B5EF4-FFF2-40B4-BE49-F238E27FC236}">
                    <a16:creationId xmlns:a16="http://schemas.microsoft.com/office/drawing/2014/main" id="{3029032D-E69B-49AE-AEE3-0737B7693218}"/>
                  </a:ext>
                </a:extLst>
              </p:cNvPr>
              <p:cNvSpPr>
                <a:spLocks/>
              </p:cNvSpPr>
              <p:nvPr/>
            </p:nvSpPr>
            <p:spPr bwMode="auto">
              <a:xfrm>
                <a:off x="981" y="1482"/>
                <a:ext cx="35" cy="55"/>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7" name="Freeform 61">
                <a:extLst>
                  <a:ext uri="{FF2B5EF4-FFF2-40B4-BE49-F238E27FC236}">
                    <a16:creationId xmlns:a16="http://schemas.microsoft.com/office/drawing/2014/main" id="{DD6C287D-505A-4924-BED6-F13BC40B7943}"/>
                  </a:ext>
                </a:extLst>
              </p:cNvPr>
              <p:cNvSpPr>
                <a:spLocks/>
              </p:cNvSpPr>
              <p:nvPr/>
            </p:nvSpPr>
            <p:spPr bwMode="auto">
              <a:xfrm>
                <a:off x="981" y="1591"/>
                <a:ext cx="35" cy="55"/>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8" name="Freeform 62">
                <a:extLst>
                  <a:ext uri="{FF2B5EF4-FFF2-40B4-BE49-F238E27FC236}">
                    <a16:creationId xmlns:a16="http://schemas.microsoft.com/office/drawing/2014/main" id="{76536614-F71A-4D39-B78B-6B659821371E}"/>
                  </a:ext>
                </a:extLst>
              </p:cNvPr>
              <p:cNvSpPr>
                <a:spLocks/>
              </p:cNvSpPr>
              <p:nvPr/>
            </p:nvSpPr>
            <p:spPr bwMode="auto">
              <a:xfrm>
                <a:off x="981" y="1701"/>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9" name="Rectangle 63">
                <a:extLst>
                  <a:ext uri="{FF2B5EF4-FFF2-40B4-BE49-F238E27FC236}">
                    <a16:creationId xmlns:a16="http://schemas.microsoft.com/office/drawing/2014/main" id="{CC6A7704-7E06-451D-997F-446A6BD824D5}"/>
                  </a:ext>
                </a:extLst>
              </p:cNvPr>
              <p:cNvSpPr>
                <a:spLocks noChangeArrowheads="1"/>
              </p:cNvSpPr>
              <p:nvPr/>
            </p:nvSpPr>
            <p:spPr bwMode="auto">
              <a:xfrm>
                <a:off x="1047" y="47"/>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20" name="Rectangle 64">
                <a:extLst>
                  <a:ext uri="{FF2B5EF4-FFF2-40B4-BE49-F238E27FC236}">
                    <a16:creationId xmlns:a16="http://schemas.microsoft.com/office/drawing/2014/main" id="{A041C797-79E4-401F-8CDB-C32FFBA82667}"/>
                  </a:ext>
                </a:extLst>
              </p:cNvPr>
              <p:cNvSpPr>
                <a:spLocks noChangeArrowheads="1"/>
              </p:cNvSpPr>
              <p:nvPr/>
            </p:nvSpPr>
            <p:spPr bwMode="auto">
              <a:xfrm>
                <a:off x="1047" y="156"/>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21" name="Rectangle 65">
                <a:extLst>
                  <a:ext uri="{FF2B5EF4-FFF2-40B4-BE49-F238E27FC236}">
                    <a16:creationId xmlns:a16="http://schemas.microsoft.com/office/drawing/2014/main" id="{2F154CE0-59A0-4DDC-ADC3-2D1450B26658}"/>
                  </a:ext>
                </a:extLst>
              </p:cNvPr>
              <p:cNvSpPr>
                <a:spLocks noChangeArrowheads="1"/>
              </p:cNvSpPr>
              <p:nvPr/>
            </p:nvSpPr>
            <p:spPr bwMode="auto">
              <a:xfrm>
                <a:off x="1047" y="265"/>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3</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22" name="Rectangle 66">
                <a:extLst>
                  <a:ext uri="{FF2B5EF4-FFF2-40B4-BE49-F238E27FC236}">
                    <a16:creationId xmlns:a16="http://schemas.microsoft.com/office/drawing/2014/main" id="{7ED1380C-A66F-4A06-AEE2-ED532BBA4F17}"/>
                  </a:ext>
                </a:extLst>
              </p:cNvPr>
              <p:cNvSpPr>
                <a:spLocks noChangeArrowheads="1"/>
              </p:cNvSpPr>
              <p:nvPr/>
            </p:nvSpPr>
            <p:spPr bwMode="auto">
              <a:xfrm>
                <a:off x="1047" y="374"/>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4</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23" name="Rectangle 67">
                <a:extLst>
                  <a:ext uri="{FF2B5EF4-FFF2-40B4-BE49-F238E27FC236}">
                    <a16:creationId xmlns:a16="http://schemas.microsoft.com/office/drawing/2014/main" id="{483032A7-0162-4AE8-8270-BA7EF0BC0013}"/>
                  </a:ext>
                </a:extLst>
              </p:cNvPr>
              <p:cNvSpPr>
                <a:spLocks noChangeArrowheads="1"/>
              </p:cNvSpPr>
              <p:nvPr/>
            </p:nvSpPr>
            <p:spPr bwMode="auto">
              <a:xfrm>
                <a:off x="1047" y="483"/>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5</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24" name="Rectangle 68">
                <a:extLst>
                  <a:ext uri="{FF2B5EF4-FFF2-40B4-BE49-F238E27FC236}">
                    <a16:creationId xmlns:a16="http://schemas.microsoft.com/office/drawing/2014/main" id="{E9ADA4E0-8BD4-4DA3-9294-48ABB30DB61C}"/>
                  </a:ext>
                </a:extLst>
              </p:cNvPr>
              <p:cNvSpPr>
                <a:spLocks noChangeArrowheads="1"/>
              </p:cNvSpPr>
              <p:nvPr/>
            </p:nvSpPr>
            <p:spPr bwMode="auto">
              <a:xfrm>
                <a:off x="1047" y="592"/>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6</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25" name="Rectangle 69">
                <a:extLst>
                  <a:ext uri="{FF2B5EF4-FFF2-40B4-BE49-F238E27FC236}">
                    <a16:creationId xmlns:a16="http://schemas.microsoft.com/office/drawing/2014/main" id="{F438C881-6C46-47A9-AED6-8C4D9B21E050}"/>
                  </a:ext>
                </a:extLst>
              </p:cNvPr>
              <p:cNvSpPr>
                <a:spLocks noChangeArrowheads="1"/>
              </p:cNvSpPr>
              <p:nvPr/>
            </p:nvSpPr>
            <p:spPr bwMode="auto">
              <a:xfrm>
                <a:off x="1047" y="702"/>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7</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26" name="Rectangle 70">
                <a:extLst>
                  <a:ext uri="{FF2B5EF4-FFF2-40B4-BE49-F238E27FC236}">
                    <a16:creationId xmlns:a16="http://schemas.microsoft.com/office/drawing/2014/main" id="{C5EF0AEC-F0DC-47E2-A28A-A68B31AF7672}"/>
                  </a:ext>
                </a:extLst>
              </p:cNvPr>
              <p:cNvSpPr>
                <a:spLocks noChangeArrowheads="1"/>
              </p:cNvSpPr>
              <p:nvPr/>
            </p:nvSpPr>
            <p:spPr bwMode="auto">
              <a:xfrm>
                <a:off x="1047" y="811"/>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8</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27" name="Rectangle 71">
                <a:extLst>
                  <a:ext uri="{FF2B5EF4-FFF2-40B4-BE49-F238E27FC236}">
                    <a16:creationId xmlns:a16="http://schemas.microsoft.com/office/drawing/2014/main" id="{9492E6F5-00AA-42E4-997E-BE6059744B95}"/>
                  </a:ext>
                </a:extLst>
              </p:cNvPr>
              <p:cNvSpPr>
                <a:spLocks noChangeArrowheads="1"/>
              </p:cNvSpPr>
              <p:nvPr/>
            </p:nvSpPr>
            <p:spPr bwMode="auto">
              <a:xfrm>
                <a:off x="1047" y="920"/>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9</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28" name="Rectangle 72">
                <a:extLst>
                  <a:ext uri="{FF2B5EF4-FFF2-40B4-BE49-F238E27FC236}">
                    <a16:creationId xmlns:a16="http://schemas.microsoft.com/office/drawing/2014/main" id="{6BB3E2C2-B909-414B-B9CB-8E5D6EDB1F56}"/>
                  </a:ext>
                </a:extLst>
              </p:cNvPr>
              <p:cNvSpPr>
                <a:spLocks noChangeArrowheads="1"/>
              </p:cNvSpPr>
              <p:nvPr/>
            </p:nvSpPr>
            <p:spPr bwMode="auto">
              <a:xfrm>
                <a:off x="1047" y="1029"/>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10</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29" name="Rectangle 73">
                <a:extLst>
                  <a:ext uri="{FF2B5EF4-FFF2-40B4-BE49-F238E27FC236}">
                    <a16:creationId xmlns:a16="http://schemas.microsoft.com/office/drawing/2014/main" id="{CE4B1872-F033-4CF6-8155-BED2F28CE86D}"/>
                  </a:ext>
                </a:extLst>
              </p:cNvPr>
              <p:cNvSpPr>
                <a:spLocks noChangeArrowheads="1"/>
              </p:cNvSpPr>
              <p:nvPr/>
            </p:nvSpPr>
            <p:spPr bwMode="auto">
              <a:xfrm>
                <a:off x="1047" y="1138"/>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11</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30" name="Rectangle 74">
                <a:extLst>
                  <a:ext uri="{FF2B5EF4-FFF2-40B4-BE49-F238E27FC236}">
                    <a16:creationId xmlns:a16="http://schemas.microsoft.com/office/drawing/2014/main" id="{D0F5690F-E84D-4D72-BBD3-E6186D217C62}"/>
                  </a:ext>
                </a:extLst>
              </p:cNvPr>
              <p:cNvSpPr>
                <a:spLocks noChangeArrowheads="1"/>
              </p:cNvSpPr>
              <p:nvPr/>
            </p:nvSpPr>
            <p:spPr bwMode="auto">
              <a:xfrm>
                <a:off x="1047" y="1247"/>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12</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31" name="Rectangle 75">
                <a:extLst>
                  <a:ext uri="{FF2B5EF4-FFF2-40B4-BE49-F238E27FC236}">
                    <a16:creationId xmlns:a16="http://schemas.microsoft.com/office/drawing/2014/main" id="{96B6BD6E-327F-4728-B848-158E043CD7CA}"/>
                  </a:ext>
                </a:extLst>
              </p:cNvPr>
              <p:cNvSpPr>
                <a:spLocks noChangeArrowheads="1"/>
              </p:cNvSpPr>
              <p:nvPr/>
            </p:nvSpPr>
            <p:spPr bwMode="auto">
              <a:xfrm>
                <a:off x="1047" y="1356"/>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13</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32" name="Rectangle 76">
                <a:extLst>
                  <a:ext uri="{FF2B5EF4-FFF2-40B4-BE49-F238E27FC236}">
                    <a16:creationId xmlns:a16="http://schemas.microsoft.com/office/drawing/2014/main" id="{78114E2B-3CEA-4168-8E7B-86C28BB1DA4B}"/>
                  </a:ext>
                </a:extLst>
              </p:cNvPr>
              <p:cNvSpPr>
                <a:spLocks noChangeArrowheads="1"/>
              </p:cNvSpPr>
              <p:nvPr/>
            </p:nvSpPr>
            <p:spPr bwMode="auto">
              <a:xfrm>
                <a:off x="1047" y="1465"/>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14</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33" name="Rectangle 77">
                <a:extLst>
                  <a:ext uri="{FF2B5EF4-FFF2-40B4-BE49-F238E27FC236}">
                    <a16:creationId xmlns:a16="http://schemas.microsoft.com/office/drawing/2014/main" id="{46773718-BD57-4948-BA31-D6F17940CD0D}"/>
                  </a:ext>
                </a:extLst>
              </p:cNvPr>
              <p:cNvSpPr>
                <a:spLocks noChangeArrowheads="1"/>
              </p:cNvSpPr>
              <p:nvPr/>
            </p:nvSpPr>
            <p:spPr bwMode="auto">
              <a:xfrm>
                <a:off x="1047" y="1574"/>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15</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34" name="Rectangle 78">
                <a:extLst>
                  <a:ext uri="{FF2B5EF4-FFF2-40B4-BE49-F238E27FC236}">
                    <a16:creationId xmlns:a16="http://schemas.microsoft.com/office/drawing/2014/main" id="{0DCA1B15-65DF-4769-90ED-618F396192BA}"/>
                  </a:ext>
                </a:extLst>
              </p:cNvPr>
              <p:cNvSpPr>
                <a:spLocks noChangeArrowheads="1"/>
              </p:cNvSpPr>
              <p:nvPr/>
            </p:nvSpPr>
            <p:spPr bwMode="auto">
              <a:xfrm>
                <a:off x="1047" y="1683"/>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16</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35" name="Rectangle 79">
                <a:extLst>
                  <a:ext uri="{FF2B5EF4-FFF2-40B4-BE49-F238E27FC236}">
                    <a16:creationId xmlns:a16="http://schemas.microsoft.com/office/drawing/2014/main" id="{F832673D-F2CB-4E87-B965-956BBDACEB1D}"/>
                  </a:ext>
                </a:extLst>
              </p:cNvPr>
              <p:cNvSpPr>
                <a:spLocks noChangeArrowheads="1"/>
              </p:cNvSpPr>
              <p:nvPr/>
            </p:nvSpPr>
            <p:spPr bwMode="auto">
              <a:xfrm>
                <a:off x="505" y="47"/>
                <a:ext cx="25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A19</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36" name="Freeform 80">
                <a:extLst>
                  <a:ext uri="{FF2B5EF4-FFF2-40B4-BE49-F238E27FC236}">
                    <a16:creationId xmlns:a16="http://schemas.microsoft.com/office/drawing/2014/main" id="{FE83C736-DF34-4683-AB79-0B68EC581BB4}"/>
                  </a:ext>
                </a:extLst>
              </p:cNvPr>
              <p:cNvSpPr>
                <a:spLocks/>
              </p:cNvSpPr>
              <p:nvPr/>
            </p:nvSpPr>
            <p:spPr bwMode="auto">
              <a:xfrm>
                <a:off x="734" y="92"/>
                <a:ext cx="247"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37" name="Freeform 81">
                <a:extLst>
                  <a:ext uri="{FF2B5EF4-FFF2-40B4-BE49-F238E27FC236}">
                    <a16:creationId xmlns:a16="http://schemas.microsoft.com/office/drawing/2014/main" id="{FB48B91E-6388-4305-999B-58C4988418D5}"/>
                  </a:ext>
                </a:extLst>
              </p:cNvPr>
              <p:cNvSpPr>
                <a:spLocks/>
              </p:cNvSpPr>
              <p:nvPr/>
            </p:nvSpPr>
            <p:spPr bwMode="auto">
              <a:xfrm>
                <a:off x="876" y="67"/>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238" name="Freeform 82">
                <a:extLst>
                  <a:ext uri="{FF2B5EF4-FFF2-40B4-BE49-F238E27FC236}">
                    <a16:creationId xmlns:a16="http://schemas.microsoft.com/office/drawing/2014/main" id="{560CA778-AC51-4CA7-9D5A-D559D8417F19}"/>
                  </a:ext>
                </a:extLst>
              </p:cNvPr>
              <p:cNvSpPr>
                <a:spLocks/>
              </p:cNvSpPr>
              <p:nvPr/>
            </p:nvSpPr>
            <p:spPr bwMode="auto">
              <a:xfrm>
                <a:off x="876" y="67"/>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39" name="Freeform 83">
                <a:extLst>
                  <a:ext uri="{FF2B5EF4-FFF2-40B4-BE49-F238E27FC236}">
                    <a16:creationId xmlns:a16="http://schemas.microsoft.com/office/drawing/2014/main" id="{51AE123A-9546-4E3B-93EE-8C70FE4552FF}"/>
                  </a:ext>
                </a:extLst>
              </p:cNvPr>
              <p:cNvSpPr>
                <a:spLocks/>
              </p:cNvSpPr>
              <p:nvPr/>
            </p:nvSpPr>
            <p:spPr bwMode="auto">
              <a:xfrm>
                <a:off x="734" y="201"/>
                <a:ext cx="247"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40" name="Freeform 84">
                <a:extLst>
                  <a:ext uri="{FF2B5EF4-FFF2-40B4-BE49-F238E27FC236}">
                    <a16:creationId xmlns:a16="http://schemas.microsoft.com/office/drawing/2014/main" id="{E7D76E9E-6767-47F4-B421-D30DDF962D2E}"/>
                  </a:ext>
                </a:extLst>
              </p:cNvPr>
              <p:cNvSpPr>
                <a:spLocks/>
              </p:cNvSpPr>
              <p:nvPr/>
            </p:nvSpPr>
            <p:spPr bwMode="auto">
              <a:xfrm>
                <a:off x="876" y="176"/>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241" name="Freeform 85">
                <a:extLst>
                  <a:ext uri="{FF2B5EF4-FFF2-40B4-BE49-F238E27FC236}">
                    <a16:creationId xmlns:a16="http://schemas.microsoft.com/office/drawing/2014/main" id="{FDC33FDF-9471-4D71-8E98-AC7E60A472C1}"/>
                  </a:ext>
                </a:extLst>
              </p:cNvPr>
              <p:cNvSpPr>
                <a:spLocks/>
              </p:cNvSpPr>
              <p:nvPr/>
            </p:nvSpPr>
            <p:spPr bwMode="auto">
              <a:xfrm>
                <a:off x="876" y="176"/>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42" name="Freeform 86">
                <a:extLst>
                  <a:ext uri="{FF2B5EF4-FFF2-40B4-BE49-F238E27FC236}">
                    <a16:creationId xmlns:a16="http://schemas.microsoft.com/office/drawing/2014/main" id="{F3CCCE7C-6089-45F3-BF51-B3A4D7E6BA6F}"/>
                  </a:ext>
                </a:extLst>
              </p:cNvPr>
              <p:cNvSpPr>
                <a:spLocks/>
              </p:cNvSpPr>
              <p:nvPr/>
            </p:nvSpPr>
            <p:spPr bwMode="auto">
              <a:xfrm>
                <a:off x="734" y="310"/>
                <a:ext cx="247"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43" name="Freeform 87">
                <a:extLst>
                  <a:ext uri="{FF2B5EF4-FFF2-40B4-BE49-F238E27FC236}">
                    <a16:creationId xmlns:a16="http://schemas.microsoft.com/office/drawing/2014/main" id="{67A91824-DAB2-46F0-937F-A7F7D81B1651}"/>
                  </a:ext>
                </a:extLst>
              </p:cNvPr>
              <p:cNvSpPr>
                <a:spLocks/>
              </p:cNvSpPr>
              <p:nvPr/>
            </p:nvSpPr>
            <p:spPr bwMode="auto">
              <a:xfrm>
                <a:off x="876" y="285"/>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244" name="Freeform 88">
                <a:extLst>
                  <a:ext uri="{FF2B5EF4-FFF2-40B4-BE49-F238E27FC236}">
                    <a16:creationId xmlns:a16="http://schemas.microsoft.com/office/drawing/2014/main" id="{8092E786-289C-4F0A-9FF5-B59716168B6E}"/>
                  </a:ext>
                </a:extLst>
              </p:cNvPr>
              <p:cNvSpPr>
                <a:spLocks/>
              </p:cNvSpPr>
              <p:nvPr/>
            </p:nvSpPr>
            <p:spPr bwMode="auto">
              <a:xfrm>
                <a:off x="876" y="285"/>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45" name="Freeform 89">
                <a:extLst>
                  <a:ext uri="{FF2B5EF4-FFF2-40B4-BE49-F238E27FC236}">
                    <a16:creationId xmlns:a16="http://schemas.microsoft.com/office/drawing/2014/main" id="{66AC68E5-08D5-4876-AC14-67AD32C515AE}"/>
                  </a:ext>
                </a:extLst>
              </p:cNvPr>
              <p:cNvSpPr>
                <a:spLocks/>
              </p:cNvSpPr>
              <p:nvPr/>
            </p:nvSpPr>
            <p:spPr bwMode="auto">
              <a:xfrm>
                <a:off x="734" y="419"/>
                <a:ext cx="247"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46" name="Freeform 90">
                <a:extLst>
                  <a:ext uri="{FF2B5EF4-FFF2-40B4-BE49-F238E27FC236}">
                    <a16:creationId xmlns:a16="http://schemas.microsoft.com/office/drawing/2014/main" id="{F9549E06-5C7E-4733-944D-53C94560BFDD}"/>
                  </a:ext>
                </a:extLst>
              </p:cNvPr>
              <p:cNvSpPr>
                <a:spLocks/>
              </p:cNvSpPr>
              <p:nvPr/>
            </p:nvSpPr>
            <p:spPr bwMode="auto">
              <a:xfrm>
                <a:off x="876" y="394"/>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247" name="Freeform 91">
                <a:extLst>
                  <a:ext uri="{FF2B5EF4-FFF2-40B4-BE49-F238E27FC236}">
                    <a16:creationId xmlns:a16="http://schemas.microsoft.com/office/drawing/2014/main" id="{30F267B3-14C5-4569-8364-ABB32719ED78}"/>
                  </a:ext>
                </a:extLst>
              </p:cNvPr>
              <p:cNvSpPr>
                <a:spLocks/>
              </p:cNvSpPr>
              <p:nvPr/>
            </p:nvSpPr>
            <p:spPr bwMode="auto">
              <a:xfrm>
                <a:off x="876" y="394"/>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48" name="Freeform 92">
                <a:extLst>
                  <a:ext uri="{FF2B5EF4-FFF2-40B4-BE49-F238E27FC236}">
                    <a16:creationId xmlns:a16="http://schemas.microsoft.com/office/drawing/2014/main" id="{0D16CFA1-12E0-482D-9849-FA9A11015216}"/>
                  </a:ext>
                </a:extLst>
              </p:cNvPr>
              <p:cNvSpPr>
                <a:spLocks/>
              </p:cNvSpPr>
              <p:nvPr/>
            </p:nvSpPr>
            <p:spPr bwMode="auto">
              <a:xfrm>
                <a:off x="734" y="528"/>
                <a:ext cx="247"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49" name="Freeform 93">
                <a:extLst>
                  <a:ext uri="{FF2B5EF4-FFF2-40B4-BE49-F238E27FC236}">
                    <a16:creationId xmlns:a16="http://schemas.microsoft.com/office/drawing/2014/main" id="{64086B1F-48F8-465D-B643-2C0A3C06AF5E}"/>
                  </a:ext>
                </a:extLst>
              </p:cNvPr>
              <p:cNvSpPr>
                <a:spLocks/>
              </p:cNvSpPr>
              <p:nvPr/>
            </p:nvSpPr>
            <p:spPr bwMode="auto">
              <a:xfrm>
                <a:off x="876" y="503"/>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250" name="Freeform 94">
                <a:extLst>
                  <a:ext uri="{FF2B5EF4-FFF2-40B4-BE49-F238E27FC236}">
                    <a16:creationId xmlns:a16="http://schemas.microsoft.com/office/drawing/2014/main" id="{14BA4A64-8580-4EB6-9CBB-5D813A611298}"/>
                  </a:ext>
                </a:extLst>
              </p:cNvPr>
              <p:cNvSpPr>
                <a:spLocks/>
              </p:cNvSpPr>
              <p:nvPr/>
            </p:nvSpPr>
            <p:spPr bwMode="auto">
              <a:xfrm>
                <a:off x="876" y="503"/>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1" name="Freeform 95">
                <a:extLst>
                  <a:ext uri="{FF2B5EF4-FFF2-40B4-BE49-F238E27FC236}">
                    <a16:creationId xmlns:a16="http://schemas.microsoft.com/office/drawing/2014/main" id="{66442C20-B3A8-44FC-BF2D-974D4CE61AFE}"/>
                  </a:ext>
                </a:extLst>
              </p:cNvPr>
              <p:cNvSpPr>
                <a:spLocks/>
              </p:cNvSpPr>
              <p:nvPr/>
            </p:nvSpPr>
            <p:spPr bwMode="auto">
              <a:xfrm>
                <a:off x="734" y="637"/>
                <a:ext cx="247"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2" name="Freeform 96">
                <a:extLst>
                  <a:ext uri="{FF2B5EF4-FFF2-40B4-BE49-F238E27FC236}">
                    <a16:creationId xmlns:a16="http://schemas.microsoft.com/office/drawing/2014/main" id="{4EAC93B5-FD73-4733-99CC-035B53619A57}"/>
                  </a:ext>
                </a:extLst>
              </p:cNvPr>
              <p:cNvSpPr>
                <a:spLocks/>
              </p:cNvSpPr>
              <p:nvPr/>
            </p:nvSpPr>
            <p:spPr bwMode="auto">
              <a:xfrm>
                <a:off x="876" y="613"/>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253" name="Freeform 97">
                <a:extLst>
                  <a:ext uri="{FF2B5EF4-FFF2-40B4-BE49-F238E27FC236}">
                    <a16:creationId xmlns:a16="http://schemas.microsoft.com/office/drawing/2014/main" id="{A9F4C9DA-D8D7-4ECA-96C1-CEC017B41CB9}"/>
                  </a:ext>
                </a:extLst>
              </p:cNvPr>
              <p:cNvSpPr>
                <a:spLocks/>
              </p:cNvSpPr>
              <p:nvPr/>
            </p:nvSpPr>
            <p:spPr bwMode="auto">
              <a:xfrm>
                <a:off x="876" y="613"/>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4" name="Freeform 98">
                <a:extLst>
                  <a:ext uri="{FF2B5EF4-FFF2-40B4-BE49-F238E27FC236}">
                    <a16:creationId xmlns:a16="http://schemas.microsoft.com/office/drawing/2014/main" id="{945FC3A5-DD4D-4EAA-8241-D7FB22AED23D}"/>
                  </a:ext>
                </a:extLst>
              </p:cNvPr>
              <p:cNvSpPr>
                <a:spLocks/>
              </p:cNvSpPr>
              <p:nvPr/>
            </p:nvSpPr>
            <p:spPr bwMode="auto">
              <a:xfrm>
                <a:off x="734" y="747"/>
                <a:ext cx="247"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5" name="Freeform 99">
                <a:extLst>
                  <a:ext uri="{FF2B5EF4-FFF2-40B4-BE49-F238E27FC236}">
                    <a16:creationId xmlns:a16="http://schemas.microsoft.com/office/drawing/2014/main" id="{28A7E44A-9146-4125-A6AD-629ED6ED295D}"/>
                  </a:ext>
                </a:extLst>
              </p:cNvPr>
              <p:cNvSpPr>
                <a:spLocks/>
              </p:cNvSpPr>
              <p:nvPr/>
            </p:nvSpPr>
            <p:spPr bwMode="auto">
              <a:xfrm>
                <a:off x="876" y="722"/>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256" name="Freeform 100">
                <a:extLst>
                  <a:ext uri="{FF2B5EF4-FFF2-40B4-BE49-F238E27FC236}">
                    <a16:creationId xmlns:a16="http://schemas.microsoft.com/office/drawing/2014/main" id="{261C3C44-072A-4724-B84A-10A348CEDDE8}"/>
                  </a:ext>
                </a:extLst>
              </p:cNvPr>
              <p:cNvSpPr>
                <a:spLocks/>
              </p:cNvSpPr>
              <p:nvPr/>
            </p:nvSpPr>
            <p:spPr bwMode="auto">
              <a:xfrm>
                <a:off x="876" y="722"/>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7" name="Freeform 101">
                <a:extLst>
                  <a:ext uri="{FF2B5EF4-FFF2-40B4-BE49-F238E27FC236}">
                    <a16:creationId xmlns:a16="http://schemas.microsoft.com/office/drawing/2014/main" id="{383AC460-9226-4CB2-A4CF-E2CF4B8454D9}"/>
                  </a:ext>
                </a:extLst>
              </p:cNvPr>
              <p:cNvSpPr>
                <a:spLocks/>
              </p:cNvSpPr>
              <p:nvPr/>
            </p:nvSpPr>
            <p:spPr bwMode="auto">
              <a:xfrm>
                <a:off x="734" y="856"/>
                <a:ext cx="247"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8" name="Freeform 102">
                <a:extLst>
                  <a:ext uri="{FF2B5EF4-FFF2-40B4-BE49-F238E27FC236}">
                    <a16:creationId xmlns:a16="http://schemas.microsoft.com/office/drawing/2014/main" id="{AC03FCC7-FDE3-42DA-9551-46D72B341528}"/>
                  </a:ext>
                </a:extLst>
              </p:cNvPr>
              <p:cNvSpPr>
                <a:spLocks/>
              </p:cNvSpPr>
              <p:nvPr/>
            </p:nvSpPr>
            <p:spPr bwMode="auto">
              <a:xfrm>
                <a:off x="876" y="831"/>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259" name="Freeform 103">
                <a:extLst>
                  <a:ext uri="{FF2B5EF4-FFF2-40B4-BE49-F238E27FC236}">
                    <a16:creationId xmlns:a16="http://schemas.microsoft.com/office/drawing/2014/main" id="{C5CBD195-84EC-4A20-A2A8-B00B4D0CA22A}"/>
                  </a:ext>
                </a:extLst>
              </p:cNvPr>
              <p:cNvSpPr>
                <a:spLocks/>
              </p:cNvSpPr>
              <p:nvPr/>
            </p:nvSpPr>
            <p:spPr bwMode="auto">
              <a:xfrm>
                <a:off x="876" y="831"/>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0" name="Freeform 104">
                <a:extLst>
                  <a:ext uri="{FF2B5EF4-FFF2-40B4-BE49-F238E27FC236}">
                    <a16:creationId xmlns:a16="http://schemas.microsoft.com/office/drawing/2014/main" id="{09CF6DC6-CE19-4C56-A435-78A6226A6586}"/>
                  </a:ext>
                </a:extLst>
              </p:cNvPr>
              <p:cNvSpPr>
                <a:spLocks/>
              </p:cNvSpPr>
              <p:nvPr/>
            </p:nvSpPr>
            <p:spPr bwMode="auto">
              <a:xfrm>
                <a:off x="734" y="965"/>
                <a:ext cx="247"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1" name="Freeform 105">
                <a:extLst>
                  <a:ext uri="{FF2B5EF4-FFF2-40B4-BE49-F238E27FC236}">
                    <a16:creationId xmlns:a16="http://schemas.microsoft.com/office/drawing/2014/main" id="{6DA10B9A-2C0F-464A-BA1E-200502802090}"/>
                  </a:ext>
                </a:extLst>
              </p:cNvPr>
              <p:cNvSpPr>
                <a:spLocks/>
              </p:cNvSpPr>
              <p:nvPr/>
            </p:nvSpPr>
            <p:spPr bwMode="auto">
              <a:xfrm>
                <a:off x="876" y="940"/>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262" name="Freeform 106">
                <a:extLst>
                  <a:ext uri="{FF2B5EF4-FFF2-40B4-BE49-F238E27FC236}">
                    <a16:creationId xmlns:a16="http://schemas.microsoft.com/office/drawing/2014/main" id="{2A079BBF-4FC7-45C1-945E-C9B3A7D8D10B}"/>
                  </a:ext>
                </a:extLst>
              </p:cNvPr>
              <p:cNvSpPr>
                <a:spLocks/>
              </p:cNvSpPr>
              <p:nvPr/>
            </p:nvSpPr>
            <p:spPr bwMode="auto">
              <a:xfrm>
                <a:off x="876" y="940"/>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3" name="Freeform 107">
                <a:extLst>
                  <a:ext uri="{FF2B5EF4-FFF2-40B4-BE49-F238E27FC236}">
                    <a16:creationId xmlns:a16="http://schemas.microsoft.com/office/drawing/2014/main" id="{EA19D4C0-9123-4657-A555-1C3F39CC0E41}"/>
                  </a:ext>
                </a:extLst>
              </p:cNvPr>
              <p:cNvSpPr>
                <a:spLocks/>
              </p:cNvSpPr>
              <p:nvPr/>
            </p:nvSpPr>
            <p:spPr bwMode="auto">
              <a:xfrm>
                <a:off x="734" y="1074"/>
                <a:ext cx="247"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4" name="Freeform 108">
                <a:extLst>
                  <a:ext uri="{FF2B5EF4-FFF2-40B4-BE49-F238E27FC236}">
                    <a16:creationId xmlns:a16="http://schemas.microsoft.com/office/drawing/2014/main" id="{2FE19119-28C6-4A6C-8AF6-578ECE670F0C}"/>
                  </a:ext>
                </a:extLst>
              </p:cNvPr>
              <p:cNvSpPr>
                <a:spLocks/>
              </p:cNvSpPr>
              <p:nvPr/>
            </p:nvSpPr>
            <p:spPr bwMode="auto">
              <a:xfrm>
                <a:off x="876" y="1049"/>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265" name="Freeform 109">
                <a:extLst>
                  <a:ext uri="{FF2B5EF4-FFF2-40B4-BE49-F238E27FC236}">
                    <a16:creationId xmlns:a16="http://schemas.microsoft.com/office/drawing/2014/main" id="{B6F0CF67-30E8-4AF9-AB6C-D1D55AFCE5DB}"/>
                  </a:ext>
                </a:extLst>
              </p:cNvPr>
              <p:cNvSpPr>
                <a:spLocks/>
              </p:cNvSpPr>
              <p:nvPr/>
            </p:nvSpPr>
            <p:spPr bwMode="auto">
              <a:xfrm>
                <a:off x="876" y="1049"/>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6" name="Freeform 110">
                <a:extLst>
                  <a:ext uri="{FF2B5EF4-FFF2-40B4-BE49-F238E27FC236}">
                    <a16:creationId xmlns:a16="http://schemas.microsoft.com/office/drawing/2014/main" id="{5CEE1017-5FF4-4A57-A4D7-0D9D5FB7FB2D}"/>
                  </a:ext>
                </a:extLst>
              </p:cNvPr>
              <p:cNvSpPr>
                <a:spLocks/>
              </p:cNvSpPr>
              <p:nvPr/>
            </p:nvSpPr>
            <p:spPr bwMode="auto">
              <a:xfrm>
                <a:off x="734" y="1183"/>
                <a:ext cx="247"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7" name="Freeform 111">
                <a:extLst>
                  <a:ext uri="{FF2B5EF4-FFF2-40B4-BE49-F238E27FC236}">
                    <a16:creationId xmlns:a16="http://schemas.microsoft.com/office/drawing/2014/main" id="{E0766155-56EA-4B55-A50C-B9E745FCACCC}"/>
                  </a:ext>
                </a:extLst>
              </p:cNvPr>
              <p:cNvSpPr>
                <a:spLocks/>
              </p:cNvSpPr>
              <p:nvPr/>
            </p:nvSpPr>
            <p:spPr bwMode="auto">
              <a:xfrm>
                <a:off x="876" y="1158"/>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268" name="Freeform 112">
                <a:extLst>
                  <a:ext uri="{FF2B5EF4-FFF2-40B4-BE49-F238E27FC236}">
                    <a16:creationId xmlns:a16="http://schemas.microsoft.com/office/drawing/2014/main" id="{1A5ED8A8-7978-4887-ACAA-AF168990D248}"/>
                  </a:ext>
                </a:extLst>
              </p:cNvPr>
              <p:cNvSpPr>
                <a:spLocks/>
              </p:cNvSpPr>
              <p:nvPr/>
            </p:nvSpPr>
            <p:spPr bwMode="auto">
              <a:xfrm>
                <a:off x="876" y="1158"/>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9" name="Freeform 113">
                <a:extLst>
                  <a:ext uri="{FF2B5EF4-FFF2-40B4-BE49-F238E27FC236}">
                    <a16:creationId xmlns:a16="http://schemas.microsoft.com/office/drawing/2014/main" id="{18C25DB1-0214-44AE-B2D6-393F5BA0FCD0}"/>
                  </a:ext>
                </a:extLst>
              </p:cNvPr>
              <p:cNvSpPr>
                <a:spLocks/>
              </p:cNvSpPr>
              <p:nvPr/>
            </p:nvSpPr>
            <p:spPr bwMode="auto">
              <a:xfrm>
                <a:off x="734" y="1292"/>
                <a:ext cx="247"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70" name="Freeform 114">
                <a:extLst>
                  <a:ext uri="{FF2B5EF4-FFF2-40B4-BE49-F238E27FC236}">
                    <a16:creationId xmlns:a16="http://schemas.microsoft.com/office/drawing/2014/main" id="{7062C800-263F-4BA9-81F1-BF8A0FDDE4B2}"/>
                  </a:ext>
                </a:extLst>
              </p:cNvPr>
              <p:cNvSpPr>
                <a:spLocks/>
              </p:cNvSpPr>
              <p:nvPr/>
            </p:nvSpPr>
            <p:spPr bwMode="auto">
              <a:xfrm>
                <a:off x="876" y="1267"/>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271" name="Freeform 115">
                <a:extLst>
                  <a:ext uri="{FF2B5EF4-FFF2-40B4-BE49-F238E27FC236}">
                    <a16:creationId xmlns:a16="http://schemas.microsoft.com/office/drawing/2014/main" id="{E06A40D9-FD1E-4385-A13B-5D477FB07E45}"/>
                  </a:ext>
                </a:extLst>
              </p:cNvPr>
              <p:cNvSpPr>
                <a:spLocks/>
              </p:cNvSpPr>
              <p:nvPr/>
            </p:nvSpPr>
            <p:spPr bwMode="auto">
              <a:xfrm>
                <a:off x="876" y="1267"/>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72" name="Freeform 116">
                <a:extLst>
                  <a:ext uri="{FF2B5EF4-FFF2-40B4-BE49-F238E27FC236}">
                    <a16:creationId xmlns:a16="http://schemas.microsoft.com/office/drawing/2014/main" id="{5D7E6BE5-ECA0-4F2F-8F23-32CEC645B17B}"/>
                  </a:ext>
                </a:extLst>
              </p:cNvPr>
              <p:cNvSpPr>
                <a:spLocks/>
              </p:cNvSpPr>
              <p:nvPr/>
            </p:nvSpPr>
            <p:spPr bwMode="auto">
              <a:xfrm>
                <a:off x="734" y="1401"/>
                <a:ext cx="247"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73" name="Freeform 117">
                <a:extLst>
                  <a:ext uri="{FF2B5EF4-FFF2-40B4-BE49-F238E27FC236}">
                    <a16:creationId xmlns:a16="http://schemas.microsoft.com/office/drawing/2014/main" id="{9B040F3A-BE8D-4E31-A0A7-DEF17BA79A80}"/>
                  </a:ext>
                </a:extLst>
              </p:cNvPr>
              <p:cNvSpPr>
                <a:spLocks/>
              </p:cNvSpPr>
              <p:nvPr/>
            </p:nvSpPr>
            <p:spPr bwMode="auto">
              <a:xfrm>
                <a:off x="734" y="1376"/>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274" name="Freeform 118">
                <a:extLst>
                  <a:ext uri="{FF2B5EF4-FFF2-40B4-BE49-F238E27FC236}">
                    <a16:creationId xmlns:a16="http://schemas.microsoft.com/office/drawing/2014/main" id="{7C8D1606-7F71-498B-A854-936AE2A91420}"/>
                  </a:ext>
                </a:extLst>
              </p:cNvPr>
              <p:cNvSpPr>
                <a:spLocks/>
              </p:cNvSpPr>
              <p:nvPr/>
            </p:nvSpPr>
            <p:spPr bwMode="auto">
              <a:xfrm>
                <a:off x="734" y="1376"/>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75" name="Freeform 119">
                <a:extLst>
                  <a:ext uri="{FF2B5EF4-FFF2-40B4-BE49-F238E27FC236}">
                    <a16:creationId xmlns:a16="http://schemas.microsoft.com/office/drawing/2014/main" id="{CFE42B89-0BA8-49E7-99C1-D0048840FBA6}"/>
                  </a:ext>
                </a:extLst>
              </p:cNvPr>
              <p:cNvSpPr>
                <a:spLocks/>
              </p:cNvSpPr>
              <p:nvPr/>
            </p:nvSpPr>
            <p:spPr bwMode="auto">
              <a:xfrm>
                <a:off x="734" y="1510"/>
                <a:ext cx="247"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76" name="Freeform 120">
                <a:extLst>
                  <a:ext uri="{FF2B5EF4-FFF2-40B4-BE49-F238E27FC236}">
                    <a16:creationId xmlns:a16="http://schemas.microsoft.com/office/drawing/2014/main" id="{E06B7B02-AE8E-4417-AC31-5098532EDEC7}"/>
                  </a:ext>
                </a:extLst>
              </p:cNvPr>
              <p:cNvSpPr>
                <a:spLocks/>
              </p:cNvSpPr>
              <p:nvPr/>
            </p:nvSpPr>
            <p:spPr bwMode="auto">
              <a:xfrm>
                <a:off x="734" y="1485"/>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277" name="Freeform 121">
                <a:extLst>
                  <a:ext uri="{FF2B5EF4-FFF2-40B4-BE49-F238E27FC236}">
                    <a16:creationId xmlns:a16="http://schemas.microsoft.com/office/drawing/2014/main" id="{10574D9A-2984-455F-85FD-1F88EFCC5CF2}"/>
                  </a:ext>
                </a:extLst>
              </p:cNvPr>
              <p:cNvSpPr>
                <a:spLocks/>
              </p:cNvSpPr>
              <p:nvPr/>
            </p:nvSpPr>
            <p:spPr bwMode="auto">
              <a:xfrm>
                <a:off x="734" y="1485"/>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78" name="Freeform 122">
                <a:extLst>
                  <a:ext uri="{FF2B5EF4-FFF2-40B4-BE49-F238E27FC236}">
                    <a16:creationId xmlns:a16="http://schemas.microsoft.com/office/drawing/2014/main" id="{0916C831-0928-4D7B-8971-E84195A1C2F1}"/>
                  </a:ext>
                </a:extLst>
              </p:cNvPr>
              <p:cNvSpPr>
                <a:spLocks/>
              </p:cNvSpPr>
              <p:nvPr/>
            </p:nvSpPr>
            <p:spPr bwMode="auto">
              <a:xfrm>
                <a:off x="734" y="1619"/>
                <a:ext cx="247"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79" name="Freeform 123">
                <a:extLst>
                  <a:ext uri="{FF2B5EF4-FFF2-40B4-BE49-F238E27FC236}">
                    <a16:creationId xmlns:a16="http://schemas.microsoft.com/office/drawing/2014/main" id="{B38A172A-CF37-4875-BA81-F0820C4CCC23}"/>
                  </a:ext>
                </a:extLst>
              </p:cNvPr>
              <p:cNvSpPr>
                <a:spLocks/>
              </p:cNvSpPr>
              <p:nvPr/>
            </p:nvSpPr>
            <p:spPr bwMode="auto">
              <a:xfrm>
                <a:off x="734" y="1594"/>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280" name="Freeform 124">
                <a:extLst>
                  <a:ext uri="{FF2B5EF4-FFF2-40B4-BE49-F238E27FC236}">
                    <a16:creationId xmlns:a16="http://schemas.microsoft.com/office/drawing/2014/main" id="{8435F69B-CD29-44F7-B54A-7BAC265E8C54}"/>
                  </a:ext>
                </a:extLst>
              </p:cNvPr>
              <p:cNvSpPr>
                <a:spLocks/>
              </p:cNvSpPr>
              <p:nvPr/>
            </p:nvSpPr>
            <p:spPr bwMode="auto">
              <a:xfrm>
                <a:off x="734" y="1594"/>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81" name="Freeform 125">
                <a:extLst>
                  <a:ext uri="{FF2B5EF4-FFF2-40B4-BE49-F238E27FC236}">
                    <a16:creationId xmlns:a16="http://schemas.microsoft.com/office/drawing/2014/main" id="{96432775-C36A-47E3-A79D-2908F2FB067E}"/>
                  </a:ext>
                </a:extLst>
              </p:cNvPr>
              <p:cNvSpPr>
                <a:spLocks/>
              </p:cNvSpPr>
              <p:nvPr/>
            </p:nvSpPr>
            <p:spPr bwMode="auto">
              <a:xfrm>
                <a:off x="734" y="1728"/>
                <a:ext cx="247"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82" name="Rectangle 126">
                <a:extLst>
                  <a:ext uri="{FF2B5EF4-FFF2-40B4-BE49-F238E27FC236}">
                    <a16:creationId xmlns:a16="http://schemas.microsoft.com/office/drawing/2014/main" id="{A9E90F94-507B-4347-9A67-F68D8F22DBB0}"/>
                  </a:ext>
                </a:extLst>
              </p:cNvPr>
              <p:cNvSpPr>
                <a:spLocks noChangeArrowheads="1"/>
              </p:cNvSpPr>
              <p:nvPr/>
            </p:nvSpPr>
            <p:spPr bwMode="auto">
              <a:xfrm>
                <a:off x="505" y="156"/>
                <a:ext cx="25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A16</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83" name="Rectangle 127">
                <a:extLst>
                  <a:ext uri="{FF2B5EF4-FFF2-40B4-BE49-F238E27FC236}">
                    <a16:creationId xmlns:a16="http://schemas.microsoft.com/office/drawing/2014/main" id="{080992C5-531B-40A7-A19B-9F115435A187}"/>
                  </a:ext>
                </a:extLst>
              </p:cNvPr>
              <p:cNvSpPr>
                <a:spLocks noChangeArrowheads="1"/>
              </p:cNvSpPr>
              <p:nvPr/>
            </p:nvSpPr>
            <p:spPr bwMode="auto">
              <a:xfrm>
                <a:off x="505" y="265"/>
                <a:ext cx="25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A15</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84" name="Rectangle 128">
                <a:extLst>
                  <a:ext uri="{FF2B5EF4-FFF2-40B4-BE49-F238E27FC236}">
                    <a16:creationId xmlns:a16="http://schemas.microsoft.com/office/drawing/2014/main" id="{2F75ABAB-B7B5-4780-B619-CA41D6267853}"/>
                  </a:ext>
                </a:extLst>
              </p:cNvPr>
              <p:cNvSpPr>
                <a:spLocks noChangeArrowheads="1"/>
              </p:cNvSpPr>
              <p:nvPr/>
            </p:nvSpPr>
            <p:spPr bwMode="auto">
              <a:xfrm>
                <a:off x="505" y="374"/>
                <a:ext cx="25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A12</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85" name="Rectangle 129">
                <a:extLst>
                  <a:ext uri="{FF2B5EF4-FFF2-40B4-BE49-F238E27FC236}">
                    <a16:creationId xmlns:a16="http://schemas.microsoft.com/office/drawing/2014/main" id="{E5CDF094-25D5-429D-9311-F769819B8992}"/>
                  </a:ext>
                </a:extLst>
              </p:cNvPr>
              <p:cNvSpPr>
                <a:spLocks noChangeArrowheads="1"/>
              </p:cNvSpPr>
              <p:nvPr/>
            </p:nvSpPr>
            <p:spPr bwMode="auto">
              <a:xfrm>
                <a:off x="557" y="483"/>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A7</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86" name="Rectangle 130">
                <a:extLst>
                  <a:ext uri="{FF2B5EF4-FFF2-40B4-BE49-F238E27FC236}">
                    <a16:creationId xmlns:a16="http://schemas.microsoft.com/office/drawing/2014/main" id="{45BCCA24-2C34-4E76-9826-0708B0E31935}"/>
                  </a:ext>
                </a:extLst>
              </p:cNvPr>
              <p:cNvSpPr>
                <a:spLocks noChangeArrowheads="1"/>
              </p:cNvSpPr>
              <p:nvPr/>
            </p:nvSpPr>
            <p:spPr bwMode="auto">
              <a:xfrm>
                <a:off x="557" y="592"/>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A6</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87" name="Rectangle 131">
                <a:extLst>
                  <a:ext uri="{FF2B5EF4-FFF2-40B4-BE49-F238E27FC236}">
                    <a16:creationId xmlns:a16="http://schemas.microsoft.com/office/drawing/2014/main" id="{4266BE81-6F25-4A90-B807-DCAB65BD94C9}"/>
                  </a:ext>
                </a:extLst>
              </p:cNvPr>
              <p:cNvSpPr>
                <a:spLocks noChangeArrowheads="1"/>
              </p:cNvSpPr>
              <p:nvPr/>
            </p:nvSpPr>
            <p:spPr bwMode="auto">
              <a:xfrm>
                <a:off x="557" y="702"/>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A5</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88" name="Rectangle 132">
                <a:extLst>
                  <a:ext uri="{FF2B5EF4-FFF2-40B4-BE49-F238E27FC236}">
                    <a16:creationId xmlns:a16="http://schemas.microsoft.com/office/drawing/2014/main" id="{DE4D940D-A26D-440F-9988-F9706E4EDC31}"/>
                  </a:ext>
                </a:extLst>
              </p:cNvPr>
              <p:cNvSpPr>
                <a:spLocks noChangeArrowheads="1"/>
              </p:cNvSpPr>
              <p:nvPr/>
            </p:nvSpPr>
            <p:spPr bwMode="auto">
              <a:xfrm>
                <a:off x="557" y="811"/>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A4</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89" name="Rectangle 133">
                <a:extLst>
                  <a:ext uri="{FF2B5EF4-FFF2-40B4-BE49-F238E27FC236}">
                    <a16:creationId xmlns:a16="http://schemas.microsoft.com/office/drawing/2014/main" id="{6292175D-B335-4FEE-9511-4FF8C5D372F6}"/>
                  </a:ext>
                </a:extLst>
              </p:cNvPr>
              <p:cNvSpPr>
                <a:spLocks noChangeArrowheads="1"/>
              </p:cNvSpPr>
              <p:nvPr/>
            </p:nvSpPr>
            <p:spPr bwMode="auto">
              <a:xfrm>
                <a:off x="557" y="920"/>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A3</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90" name="Rectangle 134">
                <a:extLst>
                  <a:ext uri="{FF2B5EF4-FFF2-40B4-BE49-F238E27FC236}">
                    <a16:creationId xmlns:a16="http://schemas.microsoft.com/office/drawing/2014/main" id="{31233143-163F-477F-954E-A1286DD4CE41}"/>
                  </a:ext>
                </a:extLst>
              </p:cNvPr>
              <p:cNvSpPr>
                <a:spLocks noChangeArrowheads="1"/>
              </p:cNvSpPr>
              <p:nvPr/>
            </p:nvSpPr>
            <p:spPr bwMode="auto">
              <a:xfrm>
                <a:off x="557" y="1029"/>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A2</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91" name="Rectangle 135">
                <a:extLst>
                  <a:ext uri="{FF2B5EF4-FFF2-40B4-BE49-F238E27FC236}">
                    <a16:creationId xmlns:a16="http://schemas.microsoft.com/office/drawing/2014/main" id="{926D3732-A383-4453-897A-5F36E37F4504}"/>
                  </a:ext>
                </a:extLst>
              </p:cNvPr>
              <p:cNvSpPr>
                <a:spLocks noChangeArrowheads="1"/>
              </p:cNvSpPr>
              <p:nvPr/>
            </p:nvSpPr>
            <p:spPr bwMode="auto">
              <a:xfrm>
                <a:off x="557" y="1138"/>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A1</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92" name="Rectangle 136">
                <a:extLst>
                  <a:ext uri="{FF2B5EF4-FFF2-40B4-BE49-F238E27FC236}">
                    <a16:creationId xmlns:a16="http://schemas.microsoft.com/office/drawing/2014/main" id="{DBB56DCB-0119-4266-8226-BA42ED215797}"/>
                  </a:ext>
                </a:extLst>
              </p:cNvPr>
              <p:cNvSpPr>
                <a:spLocks noChangeArrowheads="1"/>
              </p:cNvSpPr>
              <p:nvPr/>
            </p:nvSpPr>
            <p:spPr bwMode="auto">
              <a:xfrm>
                <a:off x="557" y="1247"/>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A0</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93" name="Rectangle 137">
                <a:extLst>
                  <a:ext uri="{FF2B5EF4-FFF2-40B4-BE49-F238E27FC236}">
                    <a16:creationId xmlns:a16="http://schemas.microsoft.com/office/drawing/2014/main" id="{CD2E39AF-82B5-4D43-9627-B8785CC6056D}"/>
                  </a:ext>
                </a:extLst>
              </p:cNvPr>
              <p:cNvSpPr>
                <a:spLocks noChangeArrowheads="1"/>
              </p:cNvSpPr>
              <p:nvPr/>
            </p:nvSpPr>
            <p:spPr bwMode="auto">
              <a:xfrm>
                <a:off x="557" y="1356"/>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D0</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94" name="Rectangle 138">
                <a:extLst>
                  <a:ext uri="{FF2B5EF4-FFF2-40B4-BE49-F238E27FC236}">
                    <a16:creationId xmlns:a16="http://schemas.microsoft.com/office/drawing/2014/main" id="{10706C6D-F8CC-4429-BEE3-14F3E2EE62C4}"/>
                  </a:ext>
                </a:extLst>
              </p:cNvPr>
              <p:cNvSpPr>
                <a:spLocks noChangeArrowheads="1"/>
              </p:cNvSpPr>
              <p:nvPr/>
            </p:nvSpPr>
            <p:spPr bwMode="auto">
              <a:xfrm>
                <a:off x="557" y="1465"/>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D1</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95" name="Rectangle 139">
                <a:extLst>
                  <a:ext uri="{FF2B5EF4-FFF2-40B4-BE49-F238E27FC236}">
                    <a16:creationId xmlns:a16="http://schemas.microsoft.com/office/drawing/2014/main" id="{B8C3D088-371F-466F-AD32-ADFB5E4A8AF2}"/>
                  </a:ext>
                </a:extLst>
              </p:cNvPr>
              <p:cNvSpPr>
                <a:spLocks noChangeArrowheads="1"/>
              </p:cNvSpPr>
              <p:nvPr/>
            </p:nvSpPr>
            <p:spPr bwMode="auto">
              <a:xfrm>
                <a:off x="557" y="1574"/>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D2</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96" name="Rectangle 140">
                <a:extLst>
                  <a:ext uri="{FF2B5EF4-FFF2-40B4-BE49-F238E27FC236}">
                    <a16:creationId xmlns:a16="http://schemas.microsoft.com/office/drawing/2014/main" id="{13968625-C37E-4D18-A1E1-61991A4A0816}"/>
                  </a:ext>
                </a:extLst>
              </p:cNvPr>
              <p:cNvSpPr>
                <a:spLocks noChangeArrowheads="1"/>
              </p:cNvSpPr>
              <p:nvPr/>
            </p:nvSpPr>
            <p:spPr bwMode="auto">
              <a:xfrm>
                <a:off x="530" y="1683"/>
                <a:ext cx="22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Vss</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97" name="Freeform 141">
                <a:extLst>
                  <a:ext uri="{FF2B5EF4-FFF2-40B4-BE49-F238E27FC236}">
                    <a16:creationId xmlns:a16="http://schemas.microsoft.com/office/drawing/2014/main" id="{5DE21E61-DFA8-4C06-8228-F43EF45AE855}"/>
                  </a:ext>
                </a:extLst>
              </p:cNvPr>
              <p:cNvSpPr>
                <a:spLocks/>
              </p:cNvSpPr>
              <p:nvPr/>
            </p:nvSpPr>
            <p:spPr bwMode="auto">
              <a:xfrm>
                <a:off x="1885" y="92"/>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8" name="Freeform 142">
                <a:extLst>
                  <a:ext uri="{FF2B5EF4-FFF2-40B4-BE49-F238E27FC236}">
                    <a16:creationId xmlns:a16="http://schemas.microsoft.com/office/drawing/2014/main" id="{4A311F6B-8B87-4E44-88E2-1F58835149BE}"/>
                  </a:ext>
                </a:extLst>
              </p:cNvPr>
              <p:cNvSpPr>
                <a:spLocks/>
              </p:cNvSpPr>
              <p:nvPr/>
            </p:nvSpPr>
            <p:spPr bwMode="auto">
              <a:xfrm>
                <a:off x="1885" y="201"/>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9" name="Freeform 143">
                <a:extLst>
                  <a:ext uri="{FF2B5EF4-FFF2-40B4-BE49-F238E27FC236}">
                    <a16:creationId xmlns:a16="http://schemas.microsoft.com/office/drawing/2014/main" id="{DA59316E-89A8-4F4B-A50D-C5F70D0FB2ED}"/>
                  </a:ext>
                </a:extLst>
              </p:cNvPr>
              <p:cNvSpPr>
                <a:spLocks/>
              </p:cNvSpPr>
              <p:nvPr/>
            </p:nvSpPr>
            <p:spPr bwMode="auto">
              <a:xfrm>
                <a:off x="1885" y="176"/>
                <a:ext cx="104"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300" name="Freeform 144">
                <a:extLst>
                  <a:ext uri="{FF2B5EF4-FFF2-40B4-BE49-F238E27FC236}">
                    <a16:creationId xmlns:a16="http://schemas.microsoft.com/office/drawing/2014/main" id="{1F3A49CD-8F68-4B61-97E3-C13869DCCB98}"/>
                  </a:ext>
                </a:extLst>
              </p:cNvPr>
              <p:cNvSpPr>
                <a:spLocks/>
              </p:cNvSpPr>
              <p:nvPr/>
            </p:nvSpPr>
            <p:spPr bwMode="auto">
              <a:xfrm>
                <a:off x="1885" y="176"/>
                <a:ext cx="104"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01" name="Freeform 145">
                <a:extLst>
                  <a:ext uri="{FF2B5EF4-FFF2-40B4-BE49-F238E27FC236}">
                    <a16:creationId xmlns:a16="http://schemas.microsoft.com/office/drawing/2014/main" id="{5C4A2678-E118-4786-80F6-75835C8C9A62}"/>
                  </a:ext>
                </a:extLst>
              </p:cNvPr>
              <p:cNvSpPr>
                <a:spLocks/>
              </p:cNvSpPr>
              <p:nvPr/>
            </p:nvSpPr>
            <p:spPr bwMode="auto">
              <a:xfrm>
                <a:off x="1885" y="310"/>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02" name="Freeform 146">
                <a:extLst>
                  <a:ext uri="{FF2B5EF4-FFF2-40B4-BE49-F238E27FC236}">
                    <a16:creationId xmlns:a16="http://schemas.microsoft.com/office/drawing/2014/main" id="{9B0150C5-CDD5-44EB-BD3E-D5161DF1E1EF}"/>
                  </a:ext>
                </a:extLst>
              </p:cNvPr>
              <p:cNvSpPr>
                <a:spLocks/>
              </p:cNvSpPr>
              <p:nvPr/>
            </p:nvSpPr>
            <p:spPr bwMode="auto">
              <a:xfrm>
                <a:off x="1885" y="285"/>
                <a:ext cx="104"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303" name="Freeform 147">
                <a:extLst>
                  <a:ext uri="{FF2B5EF4-FFF2-40B4-BE49-F238E27FC236}">
                    <a16:creationId xmlns:a16="http://schemas.microsoft.com/office/drawing/2014/main" id="{544101B8-74F2-40AC-A43F-A74A0199A044}"/>
                  </a:ext>
                </a:extLst>
              </p:cNvPr>
              <p:cNvSpPr>
                <a:spLocks/>
              </p:cNvSpPr>
              <p:nvPr/>
            </p:nvSpPr>
            <p:spPr bwMode="auto">
              <a:xfrm>
                <a:off x="1885" y="285"/>
                <a:ext cx="104"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04" name="Freeform 148">
                <a:extLst>
                  <a:ext uri="{FF2B5EF4-FFF2-40B4-BE49-F238E27FC236}">
                    <a16:creationId xmlns:a16="http://schemas.microsoft.com/office/drawing/2014/main" id="{A817B562-B0B6-4BA3-9B96-ED33AF983A80}"/>
                  </a:ext>
                </a:extLst>
              </p:cNvPr>
              <p:cNvSpPr>
                <a:spLocks/>
              </p:cNvSpPr>
              <p:nvPr/>
            </p:nvSpPr>
            <p:spPr bwMode="auto">
              <a:xfrm>
                <a:off x="1885" y="419"/>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05" name="Freeform 149">
                <a:extLst>
                  <a:ext uri="{FF2B5EF4-FFF2-40B4-BE49-F238E27FC236}">
                    <a16:creationId xmlns:a16="http://schemas.microsoft.com/office/drawing/2014/main" id="{471F3C9A-4F62-4A25-96CF-D5B554BCA799}"/>
                  </a:ext>
                </a:extLst>
              </p:cNvPr>
              <p:cNvSpPr>
                <a:spLocks/>
              </p:cNvSpPr>
              <p:nvPr/>
            </p:nvSpPr>
            <p:spPr bwMode="auto">
              <a:xfrm>
                <a:off x="1885" y="394"/>
                <a:ext cx="104"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306" name="Freeform 150">
                <a:extLst>
                  <a:ext uri="{FF2B5EF4-FFF2-40B4-BE49-F238E27FC236}">
                    <a16:creationId xmlns:a16="http://schemas.microsoft.com/office/drawing/2014/main" id="{9D50C8BC-DC51-43F7-8419-3892CAD076EE}"/>
                  </a:ext>
                </a:extLst>
              </p:cNvPr>
              <p:cNvSpPr>
                <a:spLocks/>
              </p:cNvSpPr>
              <p:nvPr/>
            </p:nvSpPr>
            <p:spPr bwMode="auto">
              <a:xfrm>
                <a:off x="1885" y="394"/>
                <a:ext cx="104"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07" name="Freeform 151">
                <a:extLst>
                  <a:ext uri="{FF2B5EF4-FFF2-40B4-BE49-F238E27FC236}">
                    <a16:creationId xmlns:a16="http://schemas.microsoft.com/office/drawing/2014/main" id="{FD1FC5D2-F236-4A6F-B7BF-C762F224BAED}"/>
                  </a:ext>
                </a:extLst>
              </p:cNvPr>
              <p:cNvSpPr>
                <a:spLocks/>
              </p:cNvSpPr>
              <p:nvPr/>
            </p:nvSpPr>
            <p:spPr bwMode="auto">
              <a:xfrm>
                <a:off x="1885" y="528"/>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08" name="Freeform 152">
                <a:extLst>
                  <a:ext uri="{FF2B5EF4-FFF2-40B4-BE49-F238E27FC236}">
                    <a16:creationId xmlns:a16="http://schemas.microsoft.com/office/drawing/2014/main" id="{DC307B1D-31E2-4328-85CD-D574BB5CE1FA}"/>
                  </a:ext>
                </a:extLst>
              </p:cNvPr>
              <p:cNvSpPr>
                <a:spLocks/>
              </p:cNvSpPr>
              <p:nvPr/>
            </p:nvSpPr>
            <p:spPr bwMode="auto">
              <a:xfrm>
                <a:off x="1885" y="503"/>
                <a:ext cx="104"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309" name="Freeform 153">
                <a:extLst>
                  <a:ext uri="{FF2B5EF4-FFF2-40B4-BE49-F238E27FC236}">
                    <a16:creationId xmlns:a16="http://schemas.microsoft.com/office/drawing/2014/main" id="{4FE0B364-2A5E-4190-9B57-ECCDDDF8ED63}"/>
                  </a:ext>
                </a:extLst>
              </p:cNvPr>
              <p:cNvSpPr>
                <a:spLocks/>
              </p:cNvSpPr>
              <p:nvPr/>
            </p:nvSpPr>
            <p:spPr bwMode="auto">
              <a:xfrm>
                <a:off x="1885" y="503"/>
                <a:ext cx="104"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10" name="Freeform 154">
                <a:extLst>
                  <a:ext uri="{FF2B5EF4-FFF2-40B4-BE49-F238E27FC236}">
                    <a16:creationId xmlns:a16="http://schemas.microsoft.com/office/drawing/2014/main" id="{E7A67844-6B71-4966-86ED-5BCA89BCA5A8}"/>
                  </a:ext>
                </a:extLst>
              </p:cNvPr>
              <p:cNvSpPr>
                <a:spLocks/>
              </p:cNvSpPr>
              <p:nvPr/>
            </p:nvSpPr>
            <p:spPr bwMode="auto">
              <a:xfrm>
                <a:off x="1885" y="637"/>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11" name="Freeform 155">
                <a:extLst>
                  <a:ext uri="{FF2B5EF4-FFF2-40B4-BE49-F238E27FC236}">
                    <a16:creationId xmlns:a16="http://schemas.microsoft.com/office/drawing/2014/main" id="{B168BBD8-56F0-4586-8F2C-8823B0009B08}"/>
                  </a:ext>
                </a:extLst>
              </p:cNvPr>
              <p:cNvSpPr>
                <a:spLocks/>
              </p:cNvSpPr>
              <p:nvPr/>
            </p:nvSpPr>
            <p:spPr bwMode="auto">
              <a:xfrm>
                <a:off x="1885" y="613"/>
                <a:ext cx="104"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312" name="Freeform 156">
                <a:extLst>
                  <a:ext uri="{FF2B5EF4-FFF2-40B4-BE49-F238E27FC236}">
                    <a16:creationId xmlns:a16="http://schemas.microsoft.com/office/drawing/2014/main" id="{AE838756-72D9-414D-A569-B7013039B999}"/>
                  </a:ext>
                </a:extLst>
              </p:cNvPr>
              <p:cNvSpPr>
                <a:spLocks/>
              </p:cNvSpPr>
              <p:nvPr/>
            </p:nvSpPr>
            <p:spPr bwMode="auto">
              <a:xfrm>
                <a:off x="1885" y="613"/>
                <a:ext cx="104"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13" name="Freeform 157">
                <a:extLst>
                  <a:ext uri="{FF2B5EF4-FFF2-40B4-BE49-F238E27FC236}">
                    <a16:creationId xmlns:a16="http://schemas.microsoft.com/office/drawing/2014/main" id="{EF607298-5EBA-4380-9A4F-2457FAD627E1}"/>
                  </a:ext>
                </a:extLst>
              </p:cNvPr>
              <p:cNvSpPr>
                <a:spLocks/>
              </p:cNvSpPr>
              <p:nvPr/>
            </p:nvSpPr>
            <p:spPr bwMode="auto">
              <a:xfrm>
                <a:off x="1885" y="747"/>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14" name="Freeform 158">
                <a:extLst>
                  <a:ext uri="{FF2B5EF4-FFF2-40B4-BE49-F238E27FC236}">
                    <a16:creationId xmlns:a16="http://schemas.microsoft.com/office/drawing/2014/main" id="{D2FE2124-3EAA-4BE1-AEA0-54A1B85E16BB}"/>
                  </a:ext>
                </a:extLst>
              </p:cNvPr>
              <p:cNvSpPr>
                <a:spLocks/>
              </p:cNvSpPr>
              <p:nvPr/>
            </p:nvSpPr>
            <p:spPr bwMode="auto">
              <a:xfrm>
                <a:off x="1885" y="722"/>
                <a:ext cx="104"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315" name="Freeform 159">
                <a:extLst>
                  <a:ext uri="{FF2B5EF4-FFF2-40B4-BE49-F238E27FC236}">
                    <a16:creationId xmlns:a16="http://schemas.microsoft.com/office/drawing/2014/main" id="{007740D8-19F7-4BC1-B491-6B9B22A680FF}"/>
                  </a:ext>
                </a:extLst>
              </p:cNvPr>
              <p:cNvSpPr>
                <a:spLocks/>
              </p:cNvSpPr>
              <p:nvPr/>
            </p:nvSpPr>
            <p:spPr bwMode="auto">
              <a:xfrm>
                <a:off x="1885" y="722"/>
                <a:ext cx="104"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16" name="Freeform 160">
                <a:extLst>
                  <a:ext uri="{FF2B5EF4-FFF2-40B4-BE49-F238E27FC236}">
                    <a16:creationId xmlns:a16="http://schemas.microsoft.com/office/drawing/2014/main" id="{4F73B85C-6DD5-4DA2-ABB6-9E323D787CDA}"/>
                  </a:ext>
                </a:extLst>
              </p:cNvPr>
              <p:cNvSpPr>
                <a:spLocks/>
              </p:cNvSpPr>
              <p:nvPr/>
            </p:nvSpPr>
            <p:spPr bwMode="auto">
              <a:xfrm>
                <a:off x="1885" y="856"/>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17" name="Freeform 161">
                <a:extLst>
                  <a:ext uri="{FF2B5EF4-FFF2-40B4-BE49-F238E27FC236}">
                    <a16:creationId xmlns:a16="http://schemas.microsoft.com/office/drawing/2014/main" id="{A54D0593-7EC8-4876-BDF4-C8E2A37D863A}"/>
                  </a:ext>
                </a:extLst>
              </p:cNvPr>
              <p:cNvSpPr>
                <a:spLocks/>
              </p:cNvSpPr>
              <p:nvPr/>
            </p:nvSpPr>
            <p:spPr bwMode="auto">
              <a:xfrm>
                <a:off x="1885" y="831"/>
                <a:ext cx="104"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318" name="Freeform 162">
                <a:extLst>
                  <a:ext uri="{FF2B5EF4-FFF2-40B4-BE49-F238E27FC236}">
                    <a16:creationId xmlns:a16="http://schemas.microsoft.com/office/drawing/2014/main" id="{21E5C508-78D8-46F0-B03A-7C4622DA4A20}"/>
                  </a:ext>
                </a:extLst>
              </p:cNvPr>
              <p:cNvSpPr>
                <a:spLocks/>
              </p:cNvSpPr>
              <p:nvPr/>
            </p:nvSpPr>
            <p:spPr bwMode="auto">
              <a:xfrm>
                <a:off x="1885" y="831"/>
                <a:ext cx="104"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19" name="Freeform 163">
                <a:extLst>
                  <a:ext uri="{FF2B5EF4-FFF2-40B4-BE49-F238E27FC236}">
                    <a16:creationId xmlns:a16="http://schemas.microsoft.com/office/drawing/2014/main" id="{353B3188-E801-461F-B3FD-646183085E67}"/>
                  </a:ext>
                </a:extLst>
              </p:cNvPr>
              <p:cNvSpPr>
                <a:spLocks/>
              </p:cNvSpPr>
              <p:nvPr/>
            </p:nvSpPr>
            <p:spPr bwMode="auto">
              <a:xfrm>
                <a:off x="1885" y="965"/>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20" name="Freeform 164">
                <a:extLst>
                  <a:ext uri="{FF2B5EF4-FFF2-40B4-BE49-F238E27FC236}">
                    <a16:creationId xmlns:a16="http://schemas.microsoft.com/office/drawing/2014/main" id="{234EB49E-BC0A-46AD-B404-33152AA5E6DC}"/>
                  </a:ext>
                </a:extLst>
              </p:cNvPr>
              <p:cNvSpPr>
                <a:spLocks/>
              </p:cNvSpPr>
              <p:nvPr/>
            </p:nvSpPr>
            <p:spPr bwMode="auto">
              <a:xfrm>
                <a:off x="1885" y="940"/>
                <a:ext cx="104"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321" name="Freeform 165">
                <a:extLst>
                  <a:ext uri="{FF2B5EF4-FFF2-40B4-BE49-F238E27FC236}">
                    <a16:creationId xmlns:a16="http://schemas.microsoft.com/office/drawing/2014/main" id="{CE37D381-E74F-4C2C-BB38-E11E0525D334}"/>
                  </a:ext>
                </a:extLst>
              </p:cNvPr>
              <p:cNvSpPr>
                <a:spLocks/>
              </p:cNvSpPr>
              <p:nvPr/>
            </p:nvSpPr>
            <p:spPr bwMode="auto">
              <a:xfrm>
                <a:off x="1885" y="940"/>
                <a:ext cx="104"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22" name="Freeform 166">
                <a:extLst>
                  <a:ext uri="{FF2B5EF4-FFF2-40B4-BE49-F238E27FC236}">
                    <a16:creationId xmlns:a16="http://schemas.microsoft.com/office/drawing/2014/main" id="{4DA96F48-10BD-4852-8840-0D8B2C92E79A}"/>
                  </a:ext>
                </a:extLst>
              </p:cNvPr>
              <p:cNvSpPr>
                <a:spLocks/>
              </p:cNvSpPr>
              <p:nvPr/>
            </p:nvSpPr>
            <p:spPr bwMode="auto">
              <a:xfrm>
                <a:off x="1885" y="1074"/>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23" name="Freeform 167">
                <a:extLst>
                  <a:ext uri="{FF2B5EF4-FFF2-40B4-BE49-F238E27FC236}">
                    <a16:creationId xmlns:a16="http://schemas.microsoft.com/office/drawing/2014/main" id="{8E585471-AD85-48B3-A4D9-1E3299C0A347}"/>
                  </a:ext>
                </a:extLst>
              </p:cNvPr>
              <p:cNvSpPr>
                <a:spLocks/>
              </p:cNvSpPr>
              <p:nvPr/>
            </p:nvSpPr>
            <p:spPr bwMode="auto">
              <a:xfrm>
                <a:off x="1885" y="1049"/>
                <a:ext cx="104"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324" name="Freeform 168">
                <a:extLst>
                  <a:ext uri="{FF2B5EF4-FFF2-40B4-BE49-F238E27FC236}">
                    <a16:creationId xmlns:a16="http://schemas.microsoft.com/office/drawing/2014/main" id="{83248D21-DAAD-44CA-A325-D6C7069895CA}"/>
                  </a:ext>
                </a:extLst>
              </p:cNvPr>
              <p:cNvSpPr>
                <a:spLocks/>
              </p:cNvSpPr>
              <p:nvPr/>
            </p:nvSpPr>
            <p:spPr bwMode="auto">
              <a:xfrm>
                <a:off x="1885" y="1049"/>
                <a:ext cx="104"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25" name="Freeform 169">
                <a:extLst>
                  <a:ext uri="{FF2B5EF4-FFF2-40B4-BE49-F238E27FC236}">
                    <a16:creationId xmlns:a16="http://schemas.microsoft.com/office/drawing/2014/main" id="{CFCE7D38-56B9-4C26-BEFB-816C9B1F89D7}"/>
                  </a:ext>
                </a:extLst>
              </p:cNvPr>
              <p:cNvSpPr>
                <a:spLocks/>
              </p:cNvSpPr>
              <p:nvPr/>
            </p:nvSpPr>
            <p:spPr bwMode="auto">
              <a:xfrm>
                <a:off x="1885" y="1183"/>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26" name="Freeform 170">
                <a:extLst>
                  <a:ext uri="{FF2B5EF4-FFF2-40B4-BE49-F238E27FC236}">
                    <a16:creationId xmlns:a16="http://schemas.microsoft.com/office/drawing/2014/main" id="{6B7D9800-9263-45BC-AFEE-1DE348CFA2CA}"/>
                  </a:ext>
                </a:extLst>
              </p:cNvPr>
              <p:cNvSpPr>
                <a:spLocks/>
              </p:cNvSpPr>
              <p:nvPr/>
            </p:nvSpPr>
            <p:spPr bwMode="auto">
              <a:xfrm>
                <a:off x="1885" y="1158"/>
                <a:ext cx="104"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327" name="Freeform 171">
                <a:extLst>
                  <a:ext uri="{FF2B5EF4-FFF2-40B4-BE49-F238E27FC236}">
                    <a16:creationId xmlns:a16="http://schemas.microsoft.com/office/drawing/2014/main" id="{F79BCE61-FD17-4C71-827E-01EDAF11B317}"/>
                  </a:ext>
                </a:extLst>
              </p:cNvPr>
              <p:cNvSpPr>
                <a:spLocks/>
              </p:cNvSpPr>
              <p:nvPr/>
            </p:nvSpPr>
            <p:spPr bwMode="auto">
              <a:xfrm>
                <a:off x="1885" y="1158"/>
                <a:ext cx="104"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28" name="Freeform 172">
                <a:extLst>
                  <a:ext uri="{FF2B5EF4-FFF2-40B4-BE49-F238E27FC236}">
                    <a16:creationId xmlns:a16="http://schemas.microsoft.com/office/drawing/2014/main" id="{54A26724-80BD-4C82-BECE-CBA0C7BF9654}"/>
                  </a:ext>
                </a:extLst>
              </p:cNvPr>
              <p:cNvSpPr>
                <a:spLocks/>
              </p:cNvSpPr>
              <p:nvPr/>
            </p:nvSpPr>
            <p:spPr bwMode="auto">
              <a:xfrm>
                <a:off x="1885" y="1292"/>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29" name="Freeform 173">
                <a:extLst>
                  <a:ext uri="{FF2B5EF4-FFF2-40B4-BE49-F238E27FC236}">
                    <a16:creationId xmlns:a16="http://schemas.microsoft.com/office/drawing/2014/main" id="{24EA0C49-CA5E-4CE1-ACF5-A89AA3B5C646}"/>
                  </a:ext>
                </a:extLst>
              </p:cNvPr>
              <p:cNvSpPr>
                <a:spLocks/>
              </p:cNvSpPr>
              <p:nvPr/>
            </p:nvSpPr>
            <p:spPr bwMode="auto">
              <a:xfrm>
                <a:off x="2026" y="1267"/>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330" name="Freeform 174">
                <a:extLst>
                  <a:ext uri="{FF2B5EF4-FFF2-40B4-BE49-F238E27FC236}">
                    <a16:creationId xmlns:a16="http://schemas.microsoft.com/office/drawing/2014/main" id="{8ADB6717-5473-46B3-9D6B-B44222D52917}"/>
                  </a:ext>
                </a:extLst>
              </p:cNvPr>
              <p:cNvSpPr>
                <a:spLocks/>
              </p:cNvSpPr>
              <p:nvPr/>
            </p:nvSpPr>
            <p:spPr bwMode="auto">
              <a:xfrm>
                <a:off x="2026" y="1267"/>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31" name="Freeform 175">
                <a:extLst>
                  <a:ext uri="{FF2B5EF4-FFF2-40B4-BE49-F238E27FC236}">
                    <a16:creationId xmlns:a16="http://schemas.microsoft.com/office/drawing/2014/main" id="{763E379D-437B-4940-81FA-509C700BA6B5}"/>
                  </a:ext>
                </a:extLst>
              </p:cNvPr>
              <p:cNvSpPr>
                <a:spLocks/>
              </p:cNvSpPr>
              <p:nvPr/>
            </p:nvSpPr>
            <p:spPr bwMode="auto">
              <a:xfrm>
                <a:off x="1885" y="1401"/>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32" name="Freeform 176">
                <a:extLst>
                  <a:ext uri="{FF2B5EF4-FFF2-40B4-BE49-F238E27FC236}">
                    <a16:creationId xmlns:a16="http://schemas.microsoft.com/office/drawing/2014/main" id="{8A881D32-22A7-4C7D-8FB5-5D903D3B6D2A}"/>
                  </a:ext>
                </a:extLst>
              </p:cNvPr>
              <p:cNvSpPr>
                <a:spLocks/>
              </p:cNvSpPr>
              <p:nvPr/>
            </p:nvSpPr>
            <p:spPr bwMode="auto">
              <a:xfrm>
                <a:off x="2026" y="1376"/>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333" name="Freeform 177">
                <a:extLst>
                  <a:ext uri="{FF2B5EF4-FFF2-40B4-BE49-F238E27FC236}">
                    <a16:creationId xmlns:a16="http://schemas.microsoft.com/office/drawing/2014/main" id="{26D993D5-CD36-4F1E-A5D1-4C580B0E72A0}"/>
                  </a:ext>
                </a:extLst>
              </p:cNvPr>
              <p:cNvSpPr>
                <a:spLocks/>
              </p:cNvSpPr>
              <p:nvPr/>
            </p:nvSpPr>
            <p:spPr bwMode="auto">
              <a:xfrm>
                <a:off x="2026" y="1376"/>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34" name="Freeform 178">
                <a:extLst>
                  <a:ext uri="{FF2B5EF4-FFF2-40B4-BE49-F238E27FC236}">
                    <a16:creationId xmlns:a16="http://schemas.microsoft.com/office/drawing/2014/main" id="{F7B789E6-5758-4100-8655-83B7A14551D5}"/>
                  </a:ext>
                </a:extLst>
              </p:cNvPr>
              <p:cNvSpPr>
                <a:spLocks/>
              </p:cNvSpPr>
              <p:nvPr/>
            </p:nvSpPr>
            <p:spPr bwMode="auto">
              <a:xfrm>
                <a:off x="1885" y="1510"/>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35" name="Freeform 179">
                <a:extLst>
                  <a:ext uri="{FF2B5EF4-FFF2-40B4-BE49-F238E27FC236}">
                    <a16:creationId xmlns:a16="http://schemas.microsoft.com/office/drawing/2014/main" id="{AE756CED-250B-4447-9A56-7492C875DEC5}"/>
                  </a:ext>
                </a:extLst>
              </p:cNvPr>
              <p:cNvSpPr>
                <a:spLocks/>
              </p:cNvSpPr>
              <p:nvPr/>
            </p:nvSpPr>
            <p:spPr bwMode="auto">
              <a:xfrm>
                <a:off x="2026" y="1485"/>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336" name="Freeform 180">
                <a:extLst>
                  <a:ext uri="{FF2B5EF4-FFF2-40B4-BE49-F238E27FC236}">
                    <a16:creationId xmlns:a16="http://schemas.microsoft.com/office/drawing/2014/main" id="{54096954-7DB1-4107-BAFE-62716312DB19}"/>
                  </a:ext>
                </a:extLst>
              </p:cNvPr>
              <p:cNvSpPr>
                <a:spLocks/>
              </p:cNvSpPr>
              <p:nvPr/>
            </p:nvSpPr>
            <p:spPr bwMode="auto">
              <a:xfrm>
                <a:off x="2026" y="1485"/>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37" name="Freeform 181">
                <a:extLst>
                  <a:ext uri="{FF2B5EF4-FFF2-40B4-BE49-F238E27FC236}">
                    <a16:creationId xmlns:a16="http://schemas.microsoft.com/office/drawing/2014/main" id="{29BD2C03-6ADF-4173-B18B-2DC5CBAE8931}"/>
                  </a:ext>
                </a:extLst>
              </p:cNvPr>
              <p:cNvSpPr>
                <a:spLocks/>
              </p:cNvSpPr>
              <p:nvPr/>
            </p:nvSpPr>
            <p:spPr bwMode="auto">
              <a:xfrm>
                <a:off x="1885" y="1619"/>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38" name="Freeform 182">
                <a:extLst>
                  <a:ext uri="{FF2B5EF4-FFF2-40B4-BE49-F238E27FC236}">
                    <a16:creationId xmlns:a16="http://schemas.microsoft.com/office/drawing/2014/main" id="{D55FA3EA-E5CD-42FB-BF9F-7CD1BEB0E849}"/>
                  </a:ext>
                </a:extLst>
              </p:cNvPr>
              <p:cNvSpPr>
                <a:spLocks/>
              </p:cNvSpPr>
              <p:nvPr/>
            </p:nvSpPr>
            <p:spPr bwMode="auto">
              <a:xfrm>
                <a:off x="2026" y="1594"/>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339" name="Freeform 183">
                <a:extLst>
                  <a:ext uri="{FF2B5EF4-FFF2-40B4-BE49-F238E27FC236}">
                    <a16:creationId xmlns:a16="http://schemas.microsoft.com/office/drawing/2014/main" id="{F82BC7C9-CFCB-4382-AEEC-F99ED68E594F}"/>
                  </a:ext>
                </a:extLst>
              </p:cNvPr>
              <p:cNvSpPr>
                <a:spLocks/>
              </p:cNvSpPr>
              <p:nvPr/>
            </p:nvSpPr>
            <p:spPr bwMode="auto">
              <a:xfrm>
                <a:off x="2026" y="1594"/>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40" name="Freeform 184">
                <a:extLst>
                  <a:ext uri="{FF2B5EF4-FFF2-40B4-BE49-F238E27FC236}">
                    <a16:creationId xmlns:a16="http://schemas.microsoft.com/office/drawing/2014/main" id="{22520048-4374-46BF-9F20-A53D017ABE1D}"/>
                  </a:ext>
                </a:extLst>
              </p:cNvPr>
              <p:cNvSpPr>
                <a:spLocks/>
              </p:cNvSpPr>
              <p:nvPr/>
            </p:nvSpPr>
            <p:spPr bwMode="auto">
              <a:xfrm>
                <a:off x="1885" y="1728"/>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41" name="Freeform 185">
                <a:extLst>
                  <a:ext uri="{FF2B5EF4-FFF2-40B4-BE49-F238E27FC236}">
                    <a16:creationId xmlns:a16="http://schemas.microsoft.com/office/drawing/2014/main" id="{9DAF33D5-347F-426A-84C2-CB814F68F26E}"/>
                  </a:ext>
                </a:extLst>
              </p:cNvPr>
              <p:cNvSpPr>
                <a:spLocks/>
              </p:cNvSpPr>
              <p:nvPr/>
            </p:nvSpPr>
            <p:spPr bwMode="auto">
              <a:xfrm>
                <a:off x="2026" y="1703"/>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342" name="Freeform 186">
                <a:extLst>
                  <a:ext uri="{FF2B5EF4-FFF2-40B4-BE49-F238E27FC236}">
                    <a16:creationId xmlns:a16="http://schemas.microsoft.com/office/drawing/2014/main" id="{920D5BD5-8F4F-4542-B81D-0D5E3ACD4849}"/>
                  </a:ext>
                </a:extLst>
              </p:cNvPr>
              <p:cNvSpPr>
                <a:spLocks/>
              </p:cNvSpPr>
              <p:nvPr/>
            </p:nvSpPr>
            <p:spPr bwMode="auto">
              <a:xfrm>
                <a:off x="2026" y="1703"/>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43" name="Rectangle 187">
                <a:extLst>
                  <a:ext uri="{FF2B5EF4-FFF2-40B4-BE49-F238E27FC236}">
                    <a16:creationId xmlns:a16="http://schemas.microsoft.com/office/drawing/2014/main" id="{AD048AD7-42FE-4494-9276-BCAA7E77BFF6}"/>
                  </a:ext>
                </a:extLst>
              </p:cNvPr>
              <p:cNvSpPr>
                <a:spLocks noChangeArrowheads="1"/>
              </p:cNvSpPr>
              <p:nvPr/>
            </p:nvSpPr>
            <p:spPr bwMode="auto">
              <a:xfrm>
                <a:off x="2152" y="43"/>
                <a:ext cx="24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Vcc</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44" name="Rectangle 188">
                <a:extLst>
                  <a:ext uri="{FF2B5EF4-FFF2-40B4-BE49-F238E27FC236}">
                    <a16:creationId xmlns:a16="http://schemas.microsoft.com/office/drawing/2014/main" id="{9B468730-DCD5-4788-9813-E25306ECAF20}"/>
                  </a:ext>
                </a:extLst>
              </p:cNvPr>
              <p:cNvSpPr>
                <a:spLocks noChangeArrowheads="1"/>
              </p:cNvSpPr>
              <p:nvPr/>
            </p:nvSpPr>
            <p:spPr bwMode="auto">
              <a:xfrm>
                <a:off x="2152" y="152"/>
                <a:ext cx="25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A18</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45" name="Rectangle 189">
                <a:extLst>
                  <a:ext uri="{FF2B5EF4-FFF2-40B4-BE49-F238E27FC236}">
                    <a16:creationId xmlns:a16="http://schemas.microsoft.com/office/drawing/2014/main" id="{D7E7EF88-67BD-4B0F-8829-957CBDBEC48E}"/>
                  </a:ext>
                </a:extLst>
              </p:cNvPr>
              <p:cNvSpPr>
                <a:spLocks noChangeArrowheads="1"/>
              </p:cNvSpPr>
              <p:nvPr/>
            </p:nvSpPr>
            <p:spPr bwMode="auto">
              <a:xfrm>
                <a:off x="2152" y="261"/>
                <a:ext cx="25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A17</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46" name="Rectangle 190">
                <a:extLst>
                  <a:ext uri="{FF2B5EF4-FFF2-40B4-BE49-F238E27FC236}">
                    <a16:creationId xmlns:a16="http://schemas.microsoft.com/office/drawing/2014/main" id="{3F517325-66C9-4C4E-B6DE-F9678E4C1F45}"/>
                  </a:ext>
                </a:extLst>
              </p:cNvPr>
              <p:cNvSpPr>
                <a:spLocks noChangeArrowheads="1"/>
              </p:cNvSpPr>
              <p:nvPr/>
            </p:nvSpPr>
            <p:spPr bwMode="auto">
              <a:xfrm>
                <a:off x="2152" y="370"/>
                <a:ext cx="25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A14</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47" name="Rectangle 191">
                <a:extLst>
                  <a:ext uri="{FF2B5EF4-FFF2-40B4-BE49-F238E27FC236}">
                    <a16:creationId xmlns:a16="http://schemas.microsoft.com/office/drawing/2014/main" id="{F36D09FD-3A0F-4E84-965C-422FF8BE7ED5}"/>
                  </a:ext>
                </a:extLst>
              </p:cNvPr>
              <p:cNvSpPr>
                <a:spLocks noChangeArrowheads="1"/>
              </p:cNvSpPr>
              <p:nvPr/>
            </p:nvSpPr>
            <p:spPr bwMode="auto">
              <a:xfrm>
                <a:off x="2152" y="479"/>
                <a:ext cx="25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A13</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48" name="Rectangle 192">
                <a:extLst>
                  <a:ext uri="{FF2B5EF4-FFF2-40B4-BE49-F238E27FC236}">
                    <a16:creationId xmlns:a16="http://schemas.microsoft.com/office/drawing/2014/main" id="{63C451F6-35AB-4BCF-9CF7-8077B496DC89}"/>
                  </a:ext>
                </a:extLst>
              </p:cNvPr>
              <p:cNvSpPr>
                <a:spLocks noChangeArrowheads="1"/>
              </p:cNvSpPr>
              <p:nvPr/>
            </p:nvSpPr>
            <p:spPr bwMode="auto">
              <a:xfrm>
                <a:off x="2152" y="588"/>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A8</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49" name="Rectangle 193">
                <a:extLst>
                  <a:ext uri="{FF2B5EF4-FFF2-40B4-BE49-F238E27FC236}">
                    <a16:creationId xmlns:a16="http://schemas.microsoft.com/office/drawing/2014/main" id="{D7BD6274-60DE-4856-B1E0-70903E653EFF}"/>
                  </a:ext>
                </a:extLst>
              </p:cNvPr>
              <p:cNvSpPr>
                <a:spLocks noChangeArrowheads="1"/>
              </p:cNvSpPr>
              <p:nvPr/>
            </p:nvSpPr>
            <p:spPr bwMode="auto">
              <a:xfrm>
                <a:off x="2152" y="697"/>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A9</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50" name="Rectangle 194">
                <a:extLst>
                  <a:ext uri="{FF2B5EF4-FFF2-40B4-BE49-F238E27FC236}">
                    <a16:creationId xmlns:a16="http://schemas.microsoft.com/office/drawing/2014/main" id="{43790AE5-9537-4A39-B6CB-BC366BCBC5A3}"/>
                  </a:ext>
                </a:extLst>
              </p:cNvPr>
              <p:cNvSpPr>
                <a:spLocks noChangeArrowheads="1"/>
              </p:cNvSpPr>
              <p:nvPr/>
            </p:nvSpPr>
            <p:spPr bwMode="auto">
              <a:xfrm>
                <a:off x="2152" y="806"/>
                <a:ext cx="25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A11</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51" name="Rectangle 195">
                <a:extLst>
                  <a:ext uri="{FF2B5EF4-FFF2-40B4-BE49-F238E27FC236}">
                    <a16:creationId xmlns:a16="http://schemas.microsoft.com/office/drawing/2014/main" id="{B6F5906A-A837-4F15-868A-6FBC235376D1}"/>
                  </a:ext>
                </a:extLst>
              </p:cNvPr>
              <p:cNvSpPr>
                <a:spLocks noChangeArrowheads="1"/>
              </p:cNvSpPr>
              <p:nvPr/>
            </p:nvSpPr>
            <p:spPr bwMode="auto">
              <a:xfrm>
                <a:off x="2152" y="915"/>
                <a:ext cx="25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Vpp</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52" name="Rectangle 196">
                <a:extLst>
                  <a:ext uri="{FF2B5EF4-FFF2-40B4-BE49-F238E27FC236}">
                    <a16:creationId xmlns:a16="http://schemas.microsoft.com/office/drawing/2014/main" id="{3C56AFA4-09D9-4163-B2AF-2C6888BA287B}"/>
                  </a:ext>
                </a:extLst>
              </p:cNvPr>
              <p:cNvSpPr>
                <a:spLocks noChangeArrowheads="1"/>
              </p:cNvSpPr>
              <p:nvPr/>
            </p:nvSpPr>
            <p:spPr bwMode="auto">
              <a:xfrm>
                <a:off x="2152" y="1024"/>
                <a:ext cx="25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A10</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53" name="Rectangle 197">
                <a:extLst>
                  <a:ext uri="{FF2B5EF4-FFF2-40B4-BE49-F238E27FC236}">
                    <a16:creationId xmlns:a16="http://schemas.microsoft.com/office/drawing/2014/main" id="{1FDB8942-EAE9-48F2-867A-49F0C12537F6}"/>
                  </a:ext>
                </a:extLst>
              </p:cNvPr>
              <p:cNvSpPr>
                <a:spLocks noChangeArrowheads="1"/>
              </p:cNvSpPr>
              <p:nvPr/>
            </p:nvSpPr>
            <p:spPr bwMode="auto">
              <a:xfrm>
                <a:off x="2152" y="1133"/>
                <a:ext cx="20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CE</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54" name="Rectangle 198">
                <a:extLst>
                  <a:ext uri="{FF2B5EF4-FFF2-40B4-BE49-F238E27FC236}">
                    <a16:creationId xmlns:a16="http://schemas.microsoft.com/office/drawing/2014/main" id="{05586E05-C2E8-46FA-B610-D6F817AAF87E}"/>
                  </a:ext>
                </a:extLst>
              </p:cNvPr>
              <p:cNvSpPr>
                <a:spLocks noChangeArrowheads="1"/>
              </p:cNvSpPr>
              <p:nvPr/>
            </p:nvSpPr>
            <p:spPr bwMode="auto">
              <a:xfrm>
                <a:off x="2152" y="1242"/>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D7</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55" name="Rectangle 199">
                <a:extLst>
                  <a:ext uri="{FF2B5EF4-FFF2-40B4-BE49-F238E27FC236}">
                    <a16:creationId xmlns:a16="http://schemas.microsoft.com/office/drawing/2014/main" id="{4BA483F9-00B9-4ED5-BDC7-C77578D66330}"/>
                  </a:ext>
                </a:extLst>
              </p:cNvPr>
              <p:cNvSpPr>
                <a:spLocks noChangeArrowheads="1"/>
              </p:cNvSpPr>
              <p:nvPr/>
            </p:nvSpPr>
            <p:spPr bwMode="auto">
              <a:xfrm>
                <a:off x="2152" y="1351"/>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D6</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56" name="Rectangle 200">
                <a:extLst>
                  <a:ext uri="{FF2B5EF4-FFF2-40B4-BE49-F238E27FC236}">
                    <a16:creationId xmlns:a16="http://schemas.microsoft.com/office/drawing/2014/main" id="{CF279BF8-06DF-4A69-ABC1-894FE024C312}"/>
                  </a:ext>
                </a:extLst>
              </p:cNvPr>
              <p:cNvSpPr>
                <a:spLocks noChangeArrowheads="1"/>
              </p:cNvSpPr>
              <p:nvPr/>
            </p:nvSpPr>
            <p:spPr bwMode="auto">
              <a:xfrm>
                <a:off x="2152" y="1460"/>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D5</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57" name="Rectangle 201">
                <a:extLst>
                  <a:ext uri="{FF2B5EF4-FFF2-40B4-BE49-F238E27FC236}">
                    <a16:creationId xmlns:a16="http://schemas.microsoft.com/office/drawing/2014/main" id="{CE58A2B4-EDE8-411A-9FFA-5F6901951A0D}"/>
                  </a:ext>
                </a:extLst>
              </p:cNvPr>
              <p:cNvSpPr>
                <a:spLocks noChangeArrowheads="1"/>
              </p:cNvSpPr>
              <p:nvPr/>
            </p:nvSpPr>
            <p:spPr bwMode="auto">
              <a:xfrm>
                <a:off x="2152" y="1569"/>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D4</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58" name="Rectangle 202">
                <a:extLst>
                  <a:ext uri="{FF2B5EF4-FFF2-40B4-BE49-F238E27FC236}">
                    <a16:creationId xmlns:a16="http://schemas.microsoft.com/office/drawing/2014/main" id="{6DCF7322-7DBE-4210-9427-8B0B7B89AD71}"/>
                  </a:ext>
                </a:extLst>
              </p:cNvPr>
              <p:cNvSpPr>
                <a:spLocks noChangeArrowheads="1"/>
              </p:cNvSpPr>
              <p:nvPr/>
            </p:nvSpPr>
            <p:spPr bwMode="auto">
              <a:xfrm>
                <a:off x="2152" y="1678"/>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D3</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59" name="Rectangle 203">
                <a:extLst>
                  <a:ext uri="{FF2B5EF4-FFF2-40B4-BE49-F238E27FC236}">
                    <a16:creationId xmlns:a16="http://schemas.microsoft.com/office/drawing/2014/main" id="{2EBF3A05-1AB4-4FB1-86F7-9A31421DB0E4}"/>
                  </a:ext>
                </a:extLst>
              </p:cNvPr>
              <p:cNvSpPr>
                <a:spLocks noChangeArrowheads="1"/>
              </p:cNvSpPr>
              <p:nvPr/>
            </p:nvSpPr>
            <p:spPr bwMode="auto">
              <a:xfrm>
                <a:off x="1207" y="925"/>
                <a:ext cx="59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a:ln>
                      <a:noFill/>
                    </a:ln>
                    <a:solidFill>
                      <a:srgbClr val="000000"/>
                    </a:solidFill>
                    <a:effectLst/>
                    <a:latin typeface="Times New Roman Bold"/>
                  </a:rPr>
                  <a:t>32 Pin Dip</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60" name="Rectangle 204">
                <a:extLst>
                  <a:ext uri="{FF2B5EF4-FFF2-40B4-BE49-F238E27FC236}">
                    <a16:creationId xmlns:a16="http://schemas.microsoft.com/office/drawing/2014/main" id="{1074D010-8DB1-44E9-9204-1F9189D3BCC4}"/>
                  </a:ext>
                </a:extLst>
              </p:cNvPr>
              <p:cNvSpPr>
                <a:spLocks noChangeArrowheads="1"/>
              </p:cNvSpPr>
              <p:nvPr/>
            </p:nvSpPr>
            <p:spPr bwMode="auto">
              <a:xfrm>
                <a:off x="1355" y="1071"/>
                <a:ext cx="26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a:ln>
                      <a:noFill/>
                    </a:ln>
                    <a:solidFill>
                      <a:srgbClr val="000000"/>
                    </a:solidFill>
                    <a:effectLst/>
                    <a:latin typeface="Times New Roman Bold"/>
                  </a:rPr>
                  <a:t>0.6"</a:t>
                </a:r>
                <a:endParaRPr kumimoji="0" lang="tr-TR" altLang="tr-TR" sz="1800" b="0" i="0" u="none" strike="noStrike" cap="none" normalizeH="0" baseline="0">
                  <a:ln>
                    <a:noFill/>
                  </a:ln>
                  <a:solidFill>
                    <a:schemeClr val="tx1"/>
                  </a:solidFill>
                  <a:effectLst/>
                  <a:latin typeface="Arial" panose="020B0604020202020204" pitchFamily="34" charset="0"/>
                </a:endParaRPr>
              </a:p>
            </p:txBody>
          </p:sp>
        </p:grpSp>
        <p:sp>
          <p:nvSpPr>
            <p:cNvPr id="8" name="Rectangle 206">
              <a:extLst>
                <a:ext uri="{FF2B5EF4-FFF2-40B4-BE49-F238E27FC236}">
                  <a16:creationId xmlns:a16="http://schemas.microsoft.com/office/drawing/2014/main" id="{7616EFC8-A2BD-4653-9A4D-073B4E2DD62B}"/>
                </a:ext>
              </a:extLst>
            </p:cNvPr>
            <p:cNvSpPr>
              <a:spLocks noChangeArrowheads="1"/>
            </p:cNvSpPr>
            <p:nvPr/>
          </p:nvSpPr>
          <p:spPr bwMode="auto">
            <a:xfrm>
              <a:off x="1227" y="1725"/>
              <a:ext cx="5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a:ln>
                    <a:noFill/>
                  </a:ln>
                  <a:solidFill>
                    <a:srgbClr val="000000"/>
                  </a:solidFill>
                  <a:effectLst/>
                  <a:latin typeface="Times New Roman Bold"/>
                </a:rPr>
                <a:t>Top View</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9" name="Rectangle 207">
              <a:extLst>
                <a:ext uri="{FF2B5EF4-FFF2-40B4-BE49-F238E27FC236}">
                  <a16:creationId xmlns:a16="http://schemas.microsoft.com/office/drawing/2014/main" id="{A530004E-F937-4BD9-998F-087613DB7251}"/>
                </a:ext>
              </a:extLst>
            </p:cNvPr>
            <p:cNvSpPr>
              <a:spLocks noChangeArrowheads="1"/>
            </p:cNvSpPr>
            <p:nvPr/>
          </p:nvSpPr>
          <p:spPr bwMode="auto">
            <a:xfrm>
              <a:off x="1290" y="108"/>
              <a:ext cx="2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a:ln>
                    <a:noFill/>
                  </a:ln>
                  <a:solidFill>
                    <a:srgbClr val="000000"/>
                  </a:solidFill>
                  <a:effectLst/>
                  <a:latin typeface="Times New Roman Bold"/>
                </a:rPr>
                <a:t>1M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0" name="Rectangle 208">
              <a:extLst>
                <a:ext uri="{FF2B5EF4-FFF2-40B4-BE49-F238E27FC236}">
                  <a16:creationId xmlns:a16="http://schemas.microsoft.com/office/drawing/2014/main" id="{48E90D2F-F77A-455B-80E3-21AB651FF335}"/>
                </a:ext>
              </a:extLst>
            </p:cNvPr>
            <p:cNvSpPr>
              <a:spLocks noChangeArrowheads="1"/>
            </p:cNvSpPr>
            <p:nvPr/>
          </p:nvSpPr>
          <p:spPr bwMode="auto">
            <a:xfrm>
              <a:off x="1535" y="108"/>
              <a:ext cx="14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a:ln>
                    <a:noFill/>
                  </a:ln>
                  <a:solidFill>
                    <a:srgbClr val="000000"/>
                  </a:solidFill>
                  <a:effectLst/>
                  <a:latin typeface="Times New Roman Bold"/>
                </a:rPr>
                <a:t> 8</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1" name="Freeform 209">
              <a:extLst>
                <a:ext uri="{FF2B5EF4-FFF2-40B4-BE49-F238E27FC236}">
                  <a16:creationId xmlns:a16="http://schemas.microsoft.com/office/drawing/2014/main" id="{660EDCB8-14CD-47DB-B027-D6108A2E11F0}"/>
                </a:ext>
              </a:extLst>
            </p:cNvPr>
            <p:cNvSpPr>
              <a:spLocks/>
            </p:cNvSpPr>
            <p:nvPr/>
          </p:nvSpPr>
          <p:spPr bwMode="auto">
            <a:xfrm>
              <a:off x="4475" y="66"/>
              <a:ext cx="35"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Rectangle 210">
              <a:extLst>
                <a:ext uri="{FF2B5EF4-FFF2-40B4-BE49-F238E27FC236}">
                  <a16:creationId xmlns:a16="http://schemas.microsoft.com/office/drawing/2014/main" id="{78CEE017-365E-4129-B753-55BF15EFF4C4}"/>
                </a:ext>
              </a:extLst>
            </p:cNvPr>
            <p:cNvSpPr>
              <a:spLocks noChangeArrowheads="1"/>
            </p:cNvSpPr>
            <p:nvPr/>
          </p:nvSpPr>
          <p:spPr bwMode="auto">
            <a:xfrm>
              <a:off x="4336" y="52"/>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24</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3" name="Rectangle 211">
              <a:extLst>
                <a:ext uri="{FF2B5EF4-FFF2-40B4-BE49-F238E27FC236}">
                  <a16:creationId xmlns:a16="http://schemas.microsoft.com/office/drawing/2014/main" id="{DF896F3C-93C8-4FD2-B2A9-A2AAB5B137DE}"/>
                </a:ext>
              </a:extLst>
            </p:cNvPr>
            <p:cNvSpPr>
              <a:spLocks noChangeArrowheads="1"/>
            </p:cNvSpPr>
            <p:nvPr/>
          </p:nvSpPr>
          <p:spPr bwMode="auto">
            <a:xfrm>
              <a:off x="4345" y="161"/>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23</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4" name="Rectangle 212">
              <a:extLst>
                <a:ext uri="{FF2B5EF4-FFF2-40B4-BE49-F238E27FC236}">
                  <a16:creationId xmlns:a16="http://schemas.microsoft.com/office/drawing/2014/main" id="{6424182F-3903-4076-B90D-289FF2388F84}"/>
                </a:ext>
              </a:extLst>
            </p:cNvPr>
            <p:cNvSpPr>
              <a:spLocks noChangeArrowheads="1"/>
            </p:cNvSpPr>
            <p:nvPr/>
          </p:nvSpPr>
          <p:spPr bwMode="auto">
            <a:xfrm>
              <a:off x="4345" y="270"/>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22</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 name="Rectangle 213">
              <a:extLst>
                <a:ext uri="{FF2B5EF4-FFF2-40B4-BE49-F238E27FC236}">
                  <a16:creationId xmlns:a16="http://schemas.microsoft.com/office/drawing/2014/main" id="{86EE0505-8D23-43B0-84D7-B946E7ED102A}"/>
                </a:ext>
              </a:extLst>
            </p:cNvPr>
            <p:cNvSpPr>
              <a:spLocks noChangeArrowheads="1"/>
            </p:cNvSpPr>
            <p:nvPr/>
          </p:nvSpPr>
          <p:spPr bwMode="auto">
            <a:xfrm>
              <a:off x="4345" y="379"/>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21</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6" name="Rectangle 214">
              <a:extLst>
                <a:ext uri="{FF2B5EF4-FFF2-40B4-BE49-F238E27FC236}">
                  <a16:creationId xmlns:a16="http://schemas.microsoft.com/office/drawing/2014/main" id="{E85F9111-772A-4F4E-9C02-7FB46011DF42}"/>
                </a:ext>
              </a:extLst>
            </p:cNvPr>
            <p:cNvSpPr>
              <a:spLocks noChangeArrowheads="1"/>
            </p:cNvSpPr>
            <p:nvPr/>
          </p:nvSpPr>
          <p:spPr bwMode="auto">
            <a:xfrm>
              <a:off x="4345" y="488"/>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20</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 name="Rectangle 215">
              <a:extLst>
                <a:ext uri="{FF2B5EF4-FFF2-40B4-BE49-F238E27FC236}">
                  <a16:creationId xmlns:a16="http://schemas.microsoft.com/office/drawing/2014/main" id="{45F45A21-FAF6-41E2-8DF9-125B50FD9E73}"/>
                </a:ext>
              </a:extLst>
            </p:cNvPr>
            <p:cNvSpPr>
              <a:spLocks noChangeArrowheads="1"/>
            </p:cNvSpPr>
            <p:nvPr/>
          </p:nvSpPr>
          <p:spPr bwMode="auto">
            <a:xfrm>
              <a:off x="4345" y="597"/>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19</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8" name="Rectangle 216">
              <a:extLst>
                <a:ext uri="{FF2B5EF4-FFF2-40B4-BE49-F238E27FC236}">
                  <a16:creationId xmlns:a16="http://schemas.microsoft.com/office/drawing/2014/main" id="{935D6175-890B-4E06-9A29-0A31FD441E2A}"/>
                </a:ext>
              </a:extLst>
            </p:cNvPr>
            <p:cNvSpPr>
              <a:spLocks noChangeArrowheads="1"/>
            </p:cNvSpPr>
            <p:nvPr/>
          </p:nvSpPr>
          <p:spPr bwMode="auto">
            <a:xfrm>
              <a:off x="4345" y="706"/>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18</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9" name="Rectangle 217">
              <a:extLst>
                <a:ext uri="{FF2B5EF4-FFF2-40B4-BE49-F238E27FC236}">
                  <a16:creationId xmlns:a16="http://schemas.microsoft.com/office/drawing/2014/main" id="{2C1E8B37-B352-4B2A-B9B8-A9B374E2341E}"/>
                </a:ext>
              </a:extLst>
            </p:cNvPr>
            <p:cNvSpPr>
              <a:spLocks noChangeArrowheads="1"/>
            </p:cNvSpPr>
            <p:nvPr/>
          </p:nvSpPr>
          <p:spPr bwMode="auto">
            <a:xfrm>
              <a:off x="4345" y="815"/>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17</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0" name="Rectangle 218">
              <a:extLst>
                <a:ext uri="{FF2B5EF4-FFF2-40B4-BE49-F238E27FC236}">
                  <a16:creationId xmlns:a16="http://schemas.microsoft.com/office/drawing/2014/main" id="{3A8FAFC1-4498-467B-AC9A-2B06D7F0B98F}"/>
                </a:ext>
              </a:extLst>
            </p:cNvPr>
            <p:cNvSpPr>
              <a:spLocks noChangeArrowheads="1"/>
            </p:cNvSpPr>
            <p:nvPr/>
          </p:nvSpPr>
          <p:spPr bwMode="auto">
            <a:xfrm>
              <a:off x="4345" y="924"/>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16</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1" name="Rectangle 219">
              <a:extLst>
                <a:ext uri="{FF2B5EF4-FFF2-40B4-BE49-F238E27FC236}">
                  <a16:creationId xmlns:a16="http://schemas.microsoft.com/office/drawing/2014/main" id="{9FDD2270-BB78-4FC6-A48A-C3EEB2B427AA}"/>
                </a:ext>
              </a:extLst>
            </p:cNvPr>
            <p:cNvSpPr>
              <a:spLocks noChangeArrowheads="1"/>
            </p:cNvSpPr>
            <p:nvPr/>
          </p:nvSpPr>
          <p:spPr bwMode="auto">
            <a:xfrm>
              <a:off x="4345" y="1033"/>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15</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2" name="Rectangle 220">
              <a:extLst>
                <a:ext uri="{FF2B5EF4-FFF2-40B4-BE49-F238E27FC236}">
                  <a16:creationId xmlns:a16="http://schemas.microsoft.com/office/drawing/2014/main" id="{8C8045D4-C72A-4F93-AE5D-52EC37D76CAD}"/>
                </a:ext>
              </a:extLst>
            </p:cNvPr>
            <p:cNvSpPr>
              <a:spLocks noChangeArrowheads="1"/>
            </p:cNvSpPr>
            <p:nvPr/>
          </p:nvSpPr>
          <p:spPr bwMode="auto">
            <a:xfrm>
              <a:off x="4345" y="1142"/>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14</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3" name="Rectangle 221">
              <a:extLst>
                <a:ext uri="{FF2B5EF4-FFF2-40B4-BE49-F238E27FC236}">
                  <a16:creationId xmlns:a16="http://schemas.microsoft.com/office/drawing/2014/main" id="{0A9AC8AF-5A65-4E91-958F-AF080400F92C}"/>
                </a:ext>
              </a:extLst>
            </p:cNvPr>
            <p:cNvSpPr>
              <a:spLocks noChangeArrowheads="1"/>
            </p:cNvSpPr>
            <p:nvPr/>
          </p:nvSpPr>
          <p:spPr bwMode="auto">
            <a:xfrm>
              <a:off x="4345" y="1251"/>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13</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4" name="Freeform 222">
              <a:extLst>
                <a:ext uri="{FF2B5EF4-FFF2-40B4-BE49-F238E27FC236}">
                  <a16:creationId xmlns:a16="http://schemas.microsoft.com/office/drawing/2014/main" id="{F9AC3624-D2D4-434D-93C3-40CDEB8BCBC1}"/>
                </a:ext>
              </a:extLst>
            </p:cNvPr>
            <p:cNvSpPr>
              <a:spLocks/>
            </p:cNvSpPr>
            <p:nvPr/>
          </p:nvSpPr>
          <p:spPr bwMode="auto">
            <a:xfrm>
              <a:off x="4475" y="175"/>
              <a:ext cx="35"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 name="Freeform 223">
              <a:extLst>
                <a:ext uri="{FF2B5EF4-FFF2-40B4-BE49-F238E27FC236}">
                  <a16:creationId xmlns:a16="http://schemas.microsoft.com/office/drawing/2014/main" id="{160A4D86-06D4-457B-8CFD-8CE8ECED89C2}"/>
                </a:ext>
              </a:extLst>
            </p:cNvPr>
            <p:cNvSpPr>
              <a:spLocks/>
            </p:cNvSpPr>
            <p:nvPr/>
          </p:nvSpPr>
          <p:spPr bwMode="auto">
            <a:xfrm>
              <a:off x="4475" y="284"/>
              <a:ext cx="35"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 name="Freeform 224">
              <a:extLst>
                <a:ext uri="{FF2B5EF4-FFF2-40B4-BE49-F238E27FC236}">
                  <a16:creationId xmlns:a16="http://schemas.microsoft.com/office/drawing/2014/main" id="{7C8ADF09-00A4-4A8B-A677-1BB6A9911BD0}"/>
                </a:ext>
              </a:extLst>
            </p:cNvPr>
            <p:cNvSpPr>
              <a:spLocks/>
            </p:cNvSpPr>
            <p:nvPr/>
          </p:nvSpPr>
          <p:spPr bwMode="auto">
            <a:xfrm>
              <a:off x="4475" y="393"/>
              <a:ext cx="35"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7" name="Freeform 225">
              <a:extLst>
                <a:ext uri="{FF2B5EF4-FFF2-40B4-BE49-F238E27FC236}">
                  <a16:creationId xmlns:a16="http://schemas.microsoft.com/office/drawing/2014/main" id="{D433B27E-927A-4BB8-9E53-247910F2905A}"/>
                </a:ext>
              </a:extLst>
            </p:cNvPr>
            <p:cNvSpPr>
              <a:spLocks/>
            </p:cNvSpPr>
            <p:nvPr/>
          </p:nvSpPr>
          <p:spPr bwMode="auto">
            <a:xfrm>
              <a:off x="4475" y="502"/>
              <a:ext cx="35"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8" name="Freeform 226">
              <a:extLst>
                <a:ext uri="{FF2B5EF4-FFF2-40B4-BE49-F238E27FC236}">
                  <a16:creationId xmlns:a16="http://schemas.microsoft.com/office/drawing/2014/main" id="{2C711ED4-15A8-4426-A966-F53CA1417EF9}"/>
                </a:ext>
              </a:extLst>
            </p:cNvPr>
            <p:cNvSpPr>
              <a:spLocks/>
            </p:cNvSpPr>
            <p:nvPr/>
          </p:nvSpPr>
          <p:spPr bwMode="auto">
            <a:xfrm>
              <a:off x="4475" y="611"/>
              <a:ext cx="35"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Freeform 227">
              <a:extLst>
                <a:ext uri="{FF2B5EF4-FFF2-40B4-BE49-F238E27FC236}">
                  <a16:creationId xmlns:a16="http://schemas.microsoft.com/office/drawing/2014/main" id="{6BBF43AE-3281-43DA-BF33-91D28574816A}"/>
                </a:ext>
              </a:extLst>
            </p:cNvPr>
            <p:cNvSpPr>
              <a:spLocks/>
            </p:cNvSpPr>
            <p:nvPr/>
          </p:nvSpPr>
          <p:spPr bwMode="auto">
            <a:xfrm>
              <a:off x="4475" y="720"/>
              <a:ext cx="35"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0" name="Freeform 228">
              <a:extLst>
                <a:ext uri="{FF2B5EF4-FFF2-40B4-BE49-F238E27FC236}">
                  <a16:creationId xmlns:a16="http://schemas.microsoft.com/office/drawing/2014/main" id="{B5B0E91B-B542-4E9B-8921-261CCC4A72B5}"/>
                </a:ext>
              </a:extLst>
            </p:cNvPr>
            <p:cNvSpPr>
              <a:spLocks/>
            </p:cNvSpPr>
            <p:nvPr/>
          </p:nvSpPr>
          <p:spPr bwMode="auto">
            <a:xfrm>
              <a:off x="4475" y="829"/>
              <a:ext cx="35"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1" name="Freeform 229">
              <a:extLst>
                <a:ext uri="{FF2B5EF4-FFF2-40B4-BE49-F238E27FC236}">
                  <a16:creationId xmlns:a16="http://schemas.microsoft.com/office/drawing/2014/main" id="{D7FB8BF0-8B36-429F-ACC0-C4CE34029336}"/>
                </a:ext>
              </a:extLst>
            </p:cNvPr>
            <p:cNvSpPr>
              <a:spLocks/>
            </p:cNvSpPr>
            <p:nvPr/>
          </p:nvSpPr>
          <p:spPr bwMode="auto">
            <a:xfrm>
              <a:off x="4475" y="938"/>
              <a:ext cx="35"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2" name="Freeform 230">
              <a:extLst>
                <a:ext uri="{FF2B5EF4-FFF2-40B4-BE49-F238E27FC236}">
                  <a16:creationId xmlns:a16="http://schemas.microsoft.com/office/drawing/2014/main" id="{0A00F9CB-39B2-4ADF-B7DB-C618A60968CB}"/>
                </a:ext>
              </a:extLst>
            </p:cNvPr>
            <p:cNvSpPr>
              <a:spLocks/>
            </p:cNvSpPr>
            <p:nvPr/>
          </p:nvSpPr>
          <p:spPr bwMode="auto">
            <a:xfrm>
              <a:off x="4475" y="1047"/>
              <a:ext cx="35"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3" name="Freeform 231">
              <a:extLst>
                <a:ext uri="{FF2B5EF4-FFF2-40B4-BE49-F238E27FC236}">
                  <a16:creationId xmlns:a16="http://schemas.microsoft.com/office/drawing/2014/main" id="{C101F8AD-F658-4BD9-9324-69774B36D315}"/>
                </a:ext>
              </a:extLst>
            </p:cNvPr>
            <p:cNvSpPr>
              <a:spLocks/>
            </p:cNvSpPr>
            <p:nvPr/>
          </p:nvSpPr>
          <p:spPr bwMode="auto">
            <a:xfrm>
              <a:off x="4475" y="1156"/>
              <a:ext cx="35"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4" name="Freeform 232">
              <a:extLst>
                <a:ext uri="{FF2B5EF4-FFF2-40B4-BE49-F238E27FC236}">
                  <a16:creationId xmlns:a16="http://schemas.microsoft.com/office/drawing/2014/main" id="{4CF4E6CE-D531-45F0-A04D-FA2B4245CA74}"/>
                </a:ext>
              </a:extLst>
            </p:cNvPr>
            <p:cNvSpPr>
              <a:spLocks/>
            </p:cNvSpPr>
            <p:nvPr/>
          </p:nvSpPr>
          <p:spPr bwMode="auto">
            <a:xfrm>
              <a:off x="4475" y="1265"/>
              <a:ext cx="35" cy="54"/>
            </a:xfrm>
            <a:custGeom>
              <a:avLst/>
              <a:gdLst>
                <a:gd name="T0" fmla="*/ 0 w 51"/>
                <a:gd name="T1" fmla="*/ 0 h 118"/>
                <a:gd name="T2" fmla="*/ 0 w 51"/>
                <a:gd name="T3" fmla="*/ 0 h 118"/>
                <a:gd name="T4" fmla="*/ 51 w 51"/>
                <a:gd name="T5" fmla="*/ 0 h 118"/>
                <a:gd name="T6" fmla="*/ 51 w 51"/>
                <a:gd name="T7" fmla="*/ 118 h 118"/>
                <a:gd name="T8" fmla="*/ 0 w 51"/>
                <a:gd name="T9" fmla="*/ 118 h 118"/>
              </a:gdLst>
              <a:ahLst/>
              <a:cxnLst>
                <a:cxn ang="0">
                  <a:pos x="T0" y="T1"/>
                </a:cxn>
                <a:cxn ang="0">
                  <a:pos x="T2" y="T3"/>
                </a:cxn>
                <a:cxn ang="0">
                  <a:pos x="T4" y="T5"/>
                </a:cxn>
                <a:cxn ang="0">
                  <a:pos x="T6" y="T7"/>
                </a:cxn>
                <a:cxn ang="0">
                  <a:pos x="T8" y="T9"/>
                </a:cxn>
              </a:cxnLst>
              <a:rect l="0" t="0" r="r" b="b"/>
              <a:pathLst>
                <a:path w="51" h="118">
                  <a:moveTo>
                    <a:pt x="0" y="0"/>
                  </a:moveTo>
                  <a:lnTo>
                    <a:pt x="0" y="0"/>
                  </a:lnTo>
                  <a:lnTo>
                    <a:pt x="51" y="0"/>
                  </a:lnTo>
                  <a:lnTo>
                    <a:pt x="51" y="118"/>
                  </a:lnTo>
                  <a:lnTo>
                    <a:pt x="0" y="118"/>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5" name="Freeform 233">
              <a:extLst>
                <a:ext uri="{FF2B5EF4-FFF2-40B4-BE49-F238E27FC236}">
                  <a16:creationId xmlns:a16="http://schemas.microsoft.com/office/drawing/2014/main" id="{2EED4A12-84D7-4BF7-AD4B-7E1DC6C0F8FA}"/>
                </a:ext>
              </a:extLst>
            </p:cNvPr>
            <p:cNvSpPr>
              <a:spLocks/>
            </p:cNvSpPr>
            <p:nvPr/>
          </p:nvSpPr>
          <p:spPr bwMode="auto">
            <a:xfrm>
              <a:off x="3610" y="65"/>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6" name="Freeform 234">
              <a:extLst>
                <a:ext uri="{FF2B5EF4-FFF2-40B4-BE49-F238E27FC236}">
                  <a16:creationId xmlns:a16="http://schemas.microsoft.com/office/drawing/2014/main" id="{B61EA2B3-9F32-4897-BDA4-4B8D84581008}"/>
                </a:ext>
              </a:extLst>
            </p:cNvPr>
            <p:cNvSpPr>
              <a:spLocks/>
            </p:cNvSpPr>
            <p:nvPr/>
          </p:nvSpPr>
          <p:spPr bwMode="auto">
            <a:xfrm>
              <a:off x="3610" y="174"/>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7" name="Freeform 235">
              <a:extLst>
                <a:ext uri="{FF2B5EF4-FFF2-40B4-BE49-F238E27FC236}">
                  <a16:creationId xmlns:a16="http://schemas.microsoft.com/office/drawing/2014/main" id="{855EDBC4-37F3-4D4A-B044-0CB1C328DB5C}"/>
                </a:ext>
              </a:extLst>
            </p:cNvPr>
            <p:cNvSpPr>
              <a:spLocks/>
            </p:cNvSpPr>
            <p:nvPr/>
          </p:nvSpPr>
          <p:spPr bwMode="auto">
            <a:xfrm>
              <a:off x="3610" y="283"/>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8" name="Freeform 236">
              <a:extLst>
                <a:ext uri="{FF2B5EF4-FFF2-40B4-BE49-F238E27FC236}">
                  <a16:creationId xmlns:a16="http://schemas.microsoft.com/office/drawing/2014/main" id="{EC497516-3FA1-4912-AF71-355E244CD70B}"/>
                </a:ext>
              </a:extLst>
            </p:cNvPr>
            <p:cNvSpPr>
              <a:spLocks/>
            </p:cNvSpPr>
            <p:nvPr/>
          </p:nvSpPr>
          <p:spPr bwMode="auto">
            <a:xfrm>
              <a:off x="3610" y="392"/>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9" name="Freeform 237">
              <a:extLst>
                <a:ext uri="{FF2B5EF4-FFF2-40B4-BE49-F238E27FC236}">
                  <a16:creationId xmlns:a16="http://schemas.microsoft.com/office/drawing/2014/main" id="{5BA7D7CD-9FF2-4AF2-A9FC-263DFFA59400}"/>
                </a:ext>
              </a:extLst>
            </p:cNvPr>
            <p:cNvSpPr>
              <a:spLocks/>
            </p:cNvSpPr>
            <p:nvPr/>
          </p:nvSpPr>
          <p:spPr bwMode="auto">
            <a:xfrm>
              <a:off x="3610" y="501"/>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0" name="Freeform 238">
              <a:extLst>
                <a:ext uri="{FF2B5EF4-FFF2-40B4-BE49-F238E27FC236}">
                  <a16:creationId xmlns:a16="http://schemas.microsoft.com/office/drawing/2014/main" id="{F8745740-1B3C-4DB7-B2AE-40896260DDB7}"/>
                </a:ext>
              </a:extLst>
            </p:cNvPr>
            <p:cNvSpPr>
              <a:spLocks/>
            </p:cNvSpPr>
            <p:nvPr/>
          </p:nvSpPr>
          <p:spPr bwMode="auto">
            <a:xfrm>
              <a:off x="3610" y="610"/>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1" name="Freeform 239">
              <a:extLst>
                <a:ext uri="{FF2B5EF4-FFF2-40B4-BE49-F238E27FC236}">
                  <a16:creationId xmlns:a16="http://schemas.microsoft.com/office/drawing/2014/main" id="{62400719-826B-4B41-BC03-496F5506DA13}"/>
                </a:ext>
              </a:extLst>
            </p:cNvPr>
            <p:cNvSpPr>
              <a:spLocks/>
            </p:cNvSpPr>
            <p:nvPr/>
          </p:nvSpPr>
          <p:spPr bwMode="auto">
            <a:xfrm>
              <a:off x="3610" y="719"/>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2" name="Freeform 240">
              <a:extLst>
                <a:ext uri="{FF2B5EF4-FFF2-40B4-BE49-F238E27FC236}">
                  <a16:creationId xmlns:a16="http://schemas.microsoft.com/office/drawing/2014/main" id="{F4016766-A378-4AFE-A52E-F7B9352F83D9}"/>
                </a:ext>
              </a:extLst>
            </p:cNvPr>
            <p:cNvSpPr>
              <a:spLocks/>
            </p:cNvSpPr>
            <p:nvPr/>
          </p:nvSpPr>
          <p:spPr bwMode="auto">
            <a:xfrm>
              <a:off x="3610" y="828"/>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3" name="Freeform 241">
              <a:extLst>
                <a:ext uri="{FF2B5EF4-FFF2-40B4-BE49-F238E27FC236}">
                  <a16:creationId xmlns:a16="http://schemas.microsoft.com/office/drawing/2014/main" id="{7F2F2F3A-67DD-4F77-9F8A-EBC3210FA160}"/>
                </a:ext>
              </a:extLst>
            </p:cNvPr>
            <p:cNvSpPr>
              <a:spLocks/>
            </p:cNvSpPr>
            <p:nvPr/>
          </p:nvSpPr>
          <p:spPr bwMode="auto">
            <a:xfrm>
              <a:off x="3610" y="937"/>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4" name="Freeform 242">
              <a:extLst>
                <a:ext uri="{FF2B5EF4-FFF2-40B4-BE49-F238E27FC236}">
                  <a16:creationId xmlns:a16="http://schemas.microsoft.com/office/drawing/2014/main" id="{CB4AFFB4-FD68-4F01-9CED-2D44633B74B9}"/>
                </a:ext>
              </a:extLst>
            </p:cNvPr>
            <p:cNvSpPr>
              <a:spLocks/>
            </p:cNvSpPr>
            <p:nvPr/>
          </p:nvSpPr>
          <p:spPr bwMode="auto">
            <a:xfrm>
              <a:off x="3610" y="1046"/>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5" name="Freeform 243">
              <a:extLst>
                <a:ext uri="{FF2B5EF4-FFF2-40B4-BE49-F238E27FC236}">
                  <a16:creationId xmlns:a16="http://schemas.microsoft.com/office/drawing/2014/main" id="{4D2C0335-8642-4296-9D9E-6784EC14E79A}"/>
                </a:ext>
              </a:extLst>
            </p:cNvPr>
            <p:cNvSpPr>
              <a:spLocks/>
            </p:cNvSpPr>
            <p:nvPr/>
          </p:nvSpPr>
          <p:spPr bwMode="auto">
            <a:xfrm>
              <a:off x="3610" y="1155"/>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6" name="Freeform 244">
              <a:extLst>
                <a:ext uri="{FF2B5EF4-FFF2-40B4-BE49-F238E27FC236}">
                  <a16:creationId xmlns:a16="http://schemas.microsoft.com/office/drawing/2014/main" id="{070E696F-7F9B-47E5-B371-60F0DCB9BBDF}"/>
                </a:ext>
              </a:extLst>
            </p:cNvPr>
            <p:cNvSpPr>
              <a:spLocks/>
            </p:cNvSpPr>
            <p:nvPr/>
          </p:nvSpPr>
          <p:spPr bwMode="auto">
            <a:xfrm>
              <a:off x="3610" y="1264"/>
              <a:ext cx="35" cy="54"/>
            </a:xfrm>
            <a:custGeom>
              <a:avLst/>
              <a:gdLst>
                <a:gd name="T0" fmla="*/ 51 w 51"/>
                <a:gd name="T1" fmla="*/ 119 h 119"/>
                <a:gd name="T2" fmla="*/ 51 w 51"/>
                <a:gd name="T3" fmla="*/ 119 h 119"/>
                <a:gd name="T4" fmla="*/ 0 w 51"/>
                <a:gd name="T5" fmla="*/ 119 h 119"/>
                <a:gd name="T6" fmla="*/ 0 w 51"/>
                <a:gd name="T7" fmla="*/ 0 h 119"/>
                <a:gd name="T8" fmla="*/ 51 w 51"/>
                <a:gd name="T9" fmla="*/ 0 h 119"/>
              </a:gdLst>
              <a:ahLst/>
              <a:cxnLst>
                <a:cxn ang="0">
                  <a:pos x="T0" y="T1"/>
                </a:cxn>
                <a:cxn ang="0">
                  <a:pos x="T2" y="T3"/>
                </a:cxn>
                <a:cxn ang="0">
                  <a:pos x="T4" y="T5"/>
                </a:cxn>
                <a:cxn ang="0">
                  <a:pos x="T6" y="T7"/>
                </a:cxn>
                <a:cxn ang="0">
                  <a:pos x="T8" y="T9"/>
                </a:cxn>
              </a:cxnLst>
              <a:rect l="0" t="0" r="r" b="b"/>
              <a:pathLst>
                <a:path w="51" h="119">
                  <a:moveTo>
                    <a:pt x="51" y="119"/>
                  </a:moveTo>
                  <a:lnTo>
                    <a:pt x="51" y="119"/>
                  </a:lnTo>
                  <a:lnTo>
                    <a:pt x="0" y="119"/>
                  </a:lnTo>
                  <a:lnTo>
                    <a:pt x="0" y="0"/>
                  </a:lnTo>
                  <a:lnTo>
                    <a:pt x="51"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7" name="Rectangle 245">
              <a:extLst>
                <a:ext uri="{FF2B5EF4-FFF2-40B4-BE49-F238E27FC236}">
                  <a16:creationId xmlns:a16="http://schemas.microsoft.com/office/drawing/2014/main" id="{D8FC431B-7BD2-4AA1-8805-20C65B3B4FF1}"/>
                </a:ext>
              </a:extLst>
            </p:cNvPr>
            <p:cNvSpPr>
              <a:spLocks noChangeArrowheads="1"/>
            </p:cNvSpPr>
            <p:nvPr/>
          </p:nvSpPr>
          <p:spPr bwMode="auto">
            <a:xfrm>
              <a:off x="3676" y="47"/>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48" name="Rectangle 246">
              <a:extLst>
                <a:ext uri="{FF2B5EF4-FFF2-40B4-BE49-F238E27FC236}">
                  <a16:creationId xmlns:a16="http://schemas.microsoft.com/office/drawing/2014/main" id="{86BE57CB-CFD1-4A5B-81C4-524DCC382EB9}"/>
                </a:ext>
              </a:extLst>
            </p:cNvPr>
            <p:cNvSpPr>
              <a:spLocks noChangeArrowheads="1"/>
            </p:cNvSpPr>
            <p:nvPr/>
          </p:nvSpPr>
          <p:spPr bwMode="auto">
            <a:xfrm>
              <a:off x="3676" y="156"/>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2</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49" name="Rectangle 247">
              <a:extLst>
                <a:ext uri="{FF2B5EF4-FFF2-40B4-BE49-F238E27FC236}">
                  <a16:creationId xmlns:a16="http://schemas.microsoft.com/office/drawing/2014/main" id="{EDA86BE1-6A06-4579-A3BD-9FB389FACB23}"/>
                </a:ext>
              </a:extLst>
            </p:cNvPr>
            <p:cNvSpPr>
              <a:spLocks noChangeArrowheads="1"/>
            </p:cNvSpPr>
            <p:nvPr/>
          </p:nvSpPr>
          <p:spPr bwMode="auto">
            <a:xfrm>
              <a:off x="3676" y="265"/>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3</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50" name="Rectangle 248">
              <a:extLst>
                <a:ext uri="{FF2B5EF4-FFF2-40B4-BE49-F238E27FC236}">
                  <a16:creationId xmlns:a16="http://schemas.microsoft.com/office/drawing/2014/main" id="{D0431E64-B047-4013-B9B2-9142C1F9EDCF}"/>
                </a:ext>
              </a:extLst>
            </p:cNvPr>
            <p:cNvSpPr>
              <a:spLocks noChangeArrowheads="1"/>
            </p:cNvSpPr>
            <p:nvPr/>
          </p:nvSpPr>
          <p:spPr bwMode="auto">
            <a:xfrm>
              <a:off x="3676" y="374"/>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4</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51" name="Rectangle 249">
              <a:extLst>
                <a:ext uri="{FF2B5EF4-FFF2-40B4-BE49-F238E27FC236}">
                  <a16:creationId xmlns:a16="http://schemas.microsoft.com/office/drawing/2014/main" id="{411EF864-51AF-438A-A0EB-8A6FDCBF218B}"/>
                </a:ext>
              </a:extLst>
            </p:cNvPr>
            <p:cNvSpPr>
              <a:spLocks noChangeArrowheads="1"/>
            </p:cNvSpPr>
            <p:nvPr/>
          </p:nvSpPr>
          <p:spPr bwMode="auto">
            <a:xfrm>
              <a:off x="3676" y="483"/>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5</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52" name="Rectangle 250">
              <a:extLst>
                <a:ext uri="{FF2B5EF4-FFF2-40B4-BE49-F238E27FC236}">
                  <a16:creationId xmlns:a16="http://schemas.microsoft.com/office/drawing/2014/main" id="{C329A2C0-3D15-4FA7-8C60-FABA93D30D0B}"/>
                </a:ext>
              </a:extLst>
            </p:cNvPr>
            <p:cNvSpPr>
              <a:spLocks noChangeArrowheads="1"/>
            </p:cNvSpPr>
            <p:nvPr/>
          </p:nvSpPr>
          <p:spPr bwMode="auto">
            <a:xfrm>
              <a:off x="3676" y="592"/>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6</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53" name="Rectangle 251">
              <a:extLst>
                <a:ext uri="{FF2B5EF4-FFF2-40B4-BE49-F238E27FC236}">
                  <a16:creationId xmlns:a16="http://schemas.microsoft.com/office/drawing/2014/main" id="{28D5D8FF-1A85-4227-A63B-61F802A9BDC0}"/>
                </a:ext>
              </a:extLst>
            </p:cNvPr>
            <p:cNvSpPr>
              <a:spLocks noChangeArrowheads="1"/>
            </p:cNvSpPr>
            <p:nvPr/>
          </p:nvSpPr>
          <p:spPr bwMode="auto">
            <a:xfrm>
              <a:off x="3676" y="702"/>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7</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54" name="Rectangle 252">
              <a:extLst>
                <a:ext uri="{FF2B5EF4-FFF2-40B4-BE49-F238E27FC236}">
                  <a16:creationId xmlns:a16="http://schemas.microsoft.com/office/drawing/2014/main" id="{DD80F40A-23E9-4698-A4DC-792E4E56D356}"/>
                </a:ext>
              </a:extLst>
            </p:cNvPr>
            <p:cNvSpPr>
              <a:spLocks noChangeArrowheads="1"/>
            </p:cNvSpPr>
            <p:nvPr/>
          </p:nvSpPr>
          <p:spPr bwMode="auto">
            <a:xfrm>
              <a:off x="3676" y="811"/>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8</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55" name="Rectangle 253">
              <a:extLst>
                <a:ext uri="{FF2B5EF4-FFF2-40B4-BE49-F238E27FC236}">
                  <a16:creationId xmlns:a16="http://schemas.microsoft.com/office/drawing/2014/main" id="{D5A42DE0-B428-4926-BBA6-B5CF7C545C5B}"/>
                </a:ext>
              </a:extLst>
            </p:cNvPr>
            <p:cNvSpPr>
              <a:spLocks noChangeArrowheads="1"/>
            </p:cNvSpPr>
            <p:nvPr/>
          </p:nvSpPr>
          <p:spPr bwMode="auto">
            <a:xfrm>
              <a:off x="3676" y="920"/>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9</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56" name="Rectangle 254">
              <a:extLst>
                <a:ext uri="{FF2B5EF4-FFF2-40B4-BE49-F238E27FC236}">
                  <a16:creationId xmlns:a16="http://schemas.microsoft.com/office/drawing/2014/main" id="{4F9E6EDA-373A-4DC7-8CF4-EE569B313ECE}"/>
                </a:ext>
              </a:extLst>
            </p:cNvPr>
            <p:cNvSpPr>
              <a:spLocks noChangeArrowheads="1"/>
            </p:cNvSpPr>
            <p:nvPr/>
          </p:nvSpPr>
          <p:spPr bwMode="auto">
            <a:xfrm>
              <a:off x="3676" y="1029"/>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10</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57" name="Rectangle 255">
              <a:extLst>
                <a:ext uri="{FF2B5EF4-FFF2-40B4-BE49-F238E27FC236}">
                  <a16:creationId xmlns:a16="http://schemas.microsoft.com/office/drawing/2014/main" id="{4873BEE1-1451-49AC-B163-EC369C399D26}"/>
                </a:ext>
              </a:extLst>
            </p:cNvPr>
            <p:cNvSpPr>
              <a:spLocks noChangeArrowheads="1"/>
            </p:cNvSpPr>
            <p:nvPr/>
          </p:nvSpPr>
          <p:spPr bwMode="auto">
            <a:xfrm>
              <a:off x="3676" y="1138"/>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11</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58" name="Rectangle 256">
              <a:extLst>
                <a:ext uri="{FF2B5EF4-FFF2-40B4-BE49-F238E27FC236}">
                  <a16:creationId xmlns:a16="http://schemas.microsoft.com/office/drawing/2014/main" id="{8DF9F1F7-D8C2-422E-9026-3018E1685A21}"/>
                </a:ext>
              </a:extLst>
            </p:cNvPr>
            <p:cNvSpPr>
              <a:spLocks noChangeArrowheads="1"/>
            </p:cNvSpPr>
            <p:nvPr/>
          </p:nvSpPr>
          <p:spPr bwMode="auto">
            <a:xfrm>
              <a:off x="3676" y="1247"/>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12</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59" name="Rectangle 257">
              <a:extLst>
                <a:ext uri="{FF2B5EF4-FFF2-40B4-BE49-F238E27FC236}">
                  <a16:creationId xmlns:a16="http://schemas.microsoft.com/office/drawing/2014/main" id="{CFC04EDC-AEFD-4682-A1C1-E1932CD7C2B3}"/>
                </a:ext>
              </a:extLst>
            </p:cNvPr>
            <p:cNvSpPr>
              <a:spLocks noChangeArrowheads="1"/>
            </p:cNvSpPr>
            <p:nvPr/>
          </p:nvSpPr>
          <p:spPr bwMode="auto">
            <a:xfrm>
              <a:off x="3146" y="47"/>
              <a:ext cx="24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Vcc</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60" name="Freeform 258">
              <a:extLst>
                <a:ext uri="{FF2B5EF4-FFF2-40B4-BE49-F238E27FC236}">
                  <a16:creationId xmlns:a16="http://schemas.microsoft.com/office/drawing/2014/main" id="{53B0DC1F-3118-467A-9DBC-0DBF9568686A}"/>
                </a:ext>
              </a:extLst>
            </p:cNvPr>
            <p:cNvSpPr>
              <a:spLocks/>
            </p:cNvSpPr>
            <p:nvPr/>
          </p:nvSpPr>
          <p:spPr bwMode="auto">
            <a:xfrm>
              <a:off x="3364" y="92"/>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1" name="Freeform 259">
              <a:extLst>
                <a:ext uri="{FF2B5EF4-FFF2-40B4-BE49-F238E27FC236}">
                  <a16:creationId xmlns:a16="http://schemas.microsoft.com/office/drawing/2014/main" id="{CC590979-5A2C-4516-9502-8CF6DA1918B5}"/>
                </a:ext>
              </a:extLst>
            </p:cNvPr>
            <p:cNvSpPr>
              <a:spLocks/>
            </p:cNvSpPr>
            <p:nvPr/>
          </p:nvSpPr>
          <p:spPr bwMode="auto">
            <a:xfrm>
              <a:off x="3364" y="201"/>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2" name="Freeform 260">
              <a:extLst>
                <a:ext uri="{FF2B5EF4-FFF2-40B4-BE49-F238E27FC236}">
                  <a16:creationId xmlns:a16="http://schemas.microsoft.com/office/drawing/2014/main" id="{9F1A6116-82AD-41A5-AE36-5477DBE97B79}"/>
                </a:ext>
              </a:extLst>
            </p:cNvPr>
            <p:cNvSpPr>
              <a:spLocks/>
            </p:cNvSpPr>
            <p:nvPr/>
          </p:nvSpPr>
          <p:spPr bwMode="auto">
            <a:xfrm>
              <a:off x="3505" y="176"/>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63" name="Freeform 261">
              <a:extLst>
                <a:ext uri="{FF2B5EF4-FFF2-40B4-BE49-F238E27FC236}">
                  <a16:creationId xmlns:a16="http://schemas.microsoft.com/office/drawing/2014/main" id="{75B2D011-8233-490B-9DEC-E364F25A196B}"/>
                </a:ext>
              </a:extLst>
            </p:cNvPr>
            <p:cNvSpPr>
              <a:spLocks/>
            </p:cNvSpPr>
            <p:nvPr/>
          </p:nvSpPr>
          <p:spPr bwMode="auto">
            <a:xfrm>
              <a:off x="3505" y="176"/>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4" name="Freeform 262">
              <a:extLst>
                <a:ext uri="{FF2B5EF4-FFF2-40B4-BE49-F238E27FC236}">
                  <a16:creationId xmlns:a16="http://schemas.microsoft.com/office/drawing/2014/main" id="{A258B696-DE86-412A-B52A-DB97AB992E66}"/>
                </a:ext>
              </a:extLst>
            </p:cNvPr>
            <p:cNvSpPr>
              <a:spLocks/>
            </p:cNvSpPr>
            <p:nvPr/>
          </p:nvSpPr>
          <p:spPr bwMode="auto">
            <a:xfrm>
              <a:off x="3364" y="176"/>
              <a:ext cx="104"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65" name="Freeform 263">
              <a:extLst>
                <a:ext uri="{FF2B5EF4-FFF2-40B4-BE49-F238E27FC236}">
                  <a16:creationId xmlns:a16="http://schemas.microsoft.com/office/drawing/2014/main" id="{AB92960B-4447-44C9-B63F-AE348C45A48D}"/>
                </a:ext>
              </a:extLst>
            </p:cNvPr>
            <p:cNvSpPr>
              <a:spLocks/>
            </p:cNvSpPr>
            <p:nvPr/>
          </p:nvSpPr>
          <p:spPr bwMode="auto">
            <a:xfrm>
              <a:off x="3364" y="176"/>
              <a:ext cx="104"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6" name="Freeform 264">
              <a:extLst>
                <a:ext uri="{FF2B5EF4-FFF2-40B4-BE49-F238E27FC236}">
                  <a16:creationId xmlns:a16="http://schemas.microsoft.com/office/drawing/2014/main" id="{9ACF05C5-4668-49E8-A1E9-2A949CDFE723}"/>
                </a:ext>
              </a:extLst>
            </p:cNvPr>
            <p:cNvSpPr>
              <a:spLocks/>
            </p:cNvSpPr>
            <p:nvPr/>
          </p:nvSpPr>
          <p:spPr bwMode="auto">
            <a:xfrm>
              <a:off x="3364" y="310"/>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7" name="Freeform 265">
              <a:extLst>
                <a:ext uri="{FF2B5EF4-FFF2-40B4-BE49-F238E27FC236}">
                  <a16:creationId xmlns:a16="http://schemas.microsoft.com/office/drawing/2014/main" id="{B1D36BC3-C236-4705-A970-BE93B8E76CD5}"/>
                </a:ext>
              </a:extLst>
            </p:cNvPr>
            <p:cNvSpPr>
              <a:spLocks/>
            </p:cNvSpPr>
            <p:nvPr/>
          </p:nvSpPr>
          <p:spPr bwMode="auto">
            <a:xfrm>
              <a:off x="3505" y="285"/>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68" name="Freeform 266">
              <a:extLst>
                <a:ext uri="{FF2B5EF4-FFF2-40B4-BE49-F238E27FC236}">
                  <a16:creationId xmlns:a16="http://schemas.microsoft.com/office/drawing/2014/main" id="{358051BD-992D-4420-A12D-2E6B08F99F05}"/>
                </a:ext>
              </a:extLst>
            </p:cNvPr>
            <p:cNvSpPr>
              <a:spLocks/>
            </p:cNvSpPr>
            <p:nvPr/>
          </p:nvSpPr>
          <p:spPr bwMode="auto">
            <a:xfrm>
              <a:off x="3505" y="285"/>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9" name="Freeform 267">
              <a:extLst>
                <a:ext uri="{FF2B5EF4-FFF2-40B4-BE49-F238E27FC236}">
                  <a16:creationId xmlns:a16="http://schemas.microsoft.com/office/drawing/2014/main" id="{B00A142D-5373-45A7-B58D-75488BA914FB}"/>
                </a:ext>
              </a:extLst>
            </p:cNvPr>
            <p:cNvSpPr>
              <a:spLocks/>
            </p:cNvSpPr>
            <p:nvPr/>
          </p:nvSpPr>
          <p:spPr bwMode="auto">
            <a:xfrm>
              <a:off x="3364" y="285"/>
              <a:ext cx="104"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70" name="Freeform 268">
              <a:extLst>
                <a:ext uri="{FF2B5EF4-FFF2-40B4-BE49-F238E27FC236}">
                  <a16:creationId xmlns:a16="http://schemas.microsoft.com/office/drawing/2014/main" id="{20A5DCC4-E58D-460C-B8F1-AA3E69B61985}"/>
                </a:ext>
              </a:extLst>
            </p:cNvPr>
            <p:cNvSpPr>
              <a:spLocks/>
            </p:cNvSpPr>
            <p:nvPr/>
          </p:nvSpPr>
          <p:spPr bwMode="auto">
            <a:xfrm>
              <a:off x="3364" y="285"/>
              <a:ext cx="104"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1" name="Freeform 269">
              <a:extLst>
                <a:ext uri="{FF2B5EF4-FFF2-40B4-BE49-F238E27FC236}">
                  <a16:creationId xmlns:a16="http://schemas.microsoft.com/office/drawing/2014/main" id="{D515BBFD-E233-44BF-8034-8426BA5F02C6}"/>
                </a:ext>
              </a:extLst>
            </p:cNvPr>
            <p:cNvSpPr>
              <a:spLocks/>
            </p:cNvSpPr>
            <p:nvPr/>
          </p:nvSpPr>
          <p:spPr bwMode="auto">
            <a:xfrm>
              <a:off x="3364" y="419"/>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2" name="Freeform 270">
              <a:extLst>
                <a:ext uri="{FF2B5EF4-FFF2-40B4-BE49-F238E27FC236}">
                  <a16:creationId xmlns:a16="http://schemas.microsoft.com/office/drawing/2014/main" id="{D33B10C9-8C7A-4581-A943-7238BDB7838C}"/>
                </a:ext>
              </a:extLst>
            </p:cNvPr>
            <p:cNvSpPr>
              <a:spLocks/>
            </p:cNvSpPr>
            <p:nvPr/>
          </p:nvSpPr>
          <p:spPr bwMode="auto">
            <a:xfrm>
              <a:off x="3505" y="394"/>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73" name="Freeform 271">
              <a:extLst>
                <a:ext uri="{FF2B5EF4-FFF2-40B4-BE49-F238E27FC236}">
                  <a16:creationId xmlns:a16="http://schemas.microsoft.com/office/drawing/2014/main" id="{6DE5052E-A3F1-46A4-8442-F35D0D2AB4FC}"/>
                </a:ext>
              </a:extLst>
            </p:cNvPr>
            <p:cNvSpPr>
              <a:spLocks/>
            </p:cNvSpPr>
            <p:nvPr/>
          </p:nvSpPr>
          <p:spPr bwMode="auto">
            <a:xfrm>
              <a:off x="3505" y="394"/>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4" name="Freeform 272">
              <a:extLst>
                <a:ext uri="{FF2B5EF4-FFF2-40B4-BE49-F238E27FC236}">
                  <a16:creationId xmlns:a16="http://schemas.microsoft.com/office/drawing/2014/main" id="{20ED2417-AE87-41F2-89BD-22CCA8F8AA6A}"/>
                </a:ext>
              </a:extLst>
            </p:cNvPr>
            <p:cNvSpPr>
              <a:spLocks/>
            </p:cNvSpPr>
            <p:nvPr/>
          </p:nvSpPr>
          <p:spPr bwMode="auto">
            <a:xfrm>
              <a:off x="3364" y="528"/>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5" name="Freeform 273">
              <a:extLst>
                <a:ext uri="{FF2B5EF4-FFF2-40B4-BE49-F238E27FC236}">
                  <a16:creationId xmlns:a16="http://schemas.microsoft.com/office/drawing/2014/main" id="{1A2D4897-0D3A-4D5E-A13E-F0FFAD448720}"/>
                </a:ext>
              </a:extLst>
            </p:cNvPr>
            <p:cNvSpPr>
              <a:spLocks/>
            </p:cNvSpPr>
            <p:nvPr/>
          </p:nvSpPr>
          <p:spPr bwMode="auto">
            <a:xfrm>
              <a:off x="3505" y="503"/>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76" name="Freeform 274">
              <a:extLst>
                <a:ext uri="{FF2B5EF4-FFF2-40B4-BE49-F238E27FC236}">
                  <a16:creationId xmlns:a16="http://schemas.microsoft.com/office/drawing/2014/main" id="{844BC94C-FE42-40A2-A44A-0B22C63846F9}"/>
                </a:ext>
              </a:extLst>
            </p:cNvPr>
            <p:cNvSpPr>
              <a:spLocks/>
            </p:cNvSpPr>
            <p:nvPr/>
          </p:nvSpPr>
          <p:spPr bwMode="auto">
            <a:xfrm>
              <a:off x="3505" y="503"/>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7" name="Freeform 275">
              <a:extLst>
                <a:ext uri="{FF2B5EF4-FFF2-40B4-BE49-F238E27FC236}">
                  <a16:creationId xmlns:a16="http://schemas.microsoft.com/office/drawing/2014/main" id="{2D5397F3-0C87-4ADA-902D-C2E181AC9168}"/>
                </a:ext>
              </a:extLst>
            </p:cNvPr>
            <p:cNvSpPr>
              <a:spLocks/>
            </p:cNvSpPr>
            <p:nvPr/>
          </p:nvSpPr>
          <p:spPr bwMode="auto">
            <a:xfrm>
              <a:off x="3364" y="637"/>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8" name="Freeform 276">
              <a:extLst>
                <a:ext uri="{FF2B5EF4-FFF2-40B4-BE49-F238E27FC236}">
                  <a16:creationId xmlns:a16="http://schemas.microsoft.com/office/drawing/2014/main" id="{B954E80C-030F-4D9B-B851-9476BBADAB0A}"/>
                </a:ext>
              </a:extLst>
            </p:cNvPr>
            <p:cNvSpPr>
              <a:spLocks/>
            </p:cNvSpPr>
            <p:nvPr/>
          </p:nvSpPr>
          <p:spPr bwMode="auto">
            <a:xfrm>
              <a:off x="3505" y="613"/>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79" name="Freeform 277">
              <a:extLst>
                <a:ext uri="{FF2B5EF4-FFF2-40B4-BE49-F238E27FC236}">
                  <a16:creationId xmlns:a16="http://schemas.microsoft.com/office/drawing/2014/main" id="{67030F3B-43DA-4F18-9CE8-F32424DD4B5D}"/>
                </a:ext>
              </a:extLst>
            </p:cNvPr>
            <p:cNvSpPr>
              <a:spLocks/>
            </p:cNvSpPr>
            <p:nvPr/>
          </p:nvSpPr>
          <p:spPr bwMode="auto">
            <a:xfrm>
              <a:off x="3505" y="613"/>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0" name="Freeform 278">
              <a:extLst>
                <a:ext uri="{FF2B5EF4-FFF2-40B4-BE49-F238E27FC236}">
                  <a16:creationId xmlns:a16="http://schemas.microsoft.com/office/drawing/2014/main" id="{3C5CF27F-0C6B-4734-8378-875F8EBCE425}"/>
                </a:ext>
              </a:extLst>
            </p:cNvPr>
            <p:cNvSpPr>
              <a:spLocks/>
            </p:cNvSpPr>
            <p:nvPr/>
          </p:nvSpPr>
          <p:spPr bwMode="auto">
            <a:xfrm>
              <a:off x="3364" y="747"/>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1" name="Freeform 279">
              <a:extLst>
                <a:ext uri="{FF2B5EF4-FFF2-40B4-BE49-F238E27FC236}">
                  <a16:creationId xmlns:a16="http://schemas.microsoft.com/office/drawing/2014/main" id="{26315992-546E-47EA-AE8C-CE5449ACFB58}"/>
                </a:ext>
              </a:extLst>
            </p:cNvPr>
            <p:cNvSpPr>
              <a:spLocks/>
            </p:cNvSpPr>
            <p:nvPr/>
          </p:nvSpPr>
          <p:spPr bwMode="auto">
            <a:xfrm>
              <a:off x="3505" y="722"/>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82" name="Freeform 280">
              <a:extLst>
                <a:ext uri="{FF2B5EF4-FFF2-40B4-BE49-F238E27FC236}">
                  <a16:creationId xmlns:a16="http://schemas.microsoft.com/office/drawing/2014/main" id="{C697C600-87EC-4306-9F2C-463E1CD77AF7}"/>
                </a:ext>
              </a:extLst>
            </p:cNvPr>
            <p:cNvSpPr>
              <a:spLocks/>
            </p:cNvSpPr>
            <p:nvPr/>
          </p:nvSpPr>
          <p:spPr bwMode="auto">
            <a:xfrm>
              <a:off x="3505" y="722"/>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3" name="Freeform 281">
              <a:extLst>
                <a:ext uri="{FF2B5EF4-FFF2-40B4-BE49-F238E27FC236}">
                  <a16:creationId xmlns:a16="http://schemas.microsoft.com/office/drawing/2014/main" id="{2C35A3A2-964C-46CD-89FA-D0C10E88B04F}"/>
                </a:ext>
              </a:extLst>
            </p:cNvPr>
            <p:cNvSpPr>
              <a:spLocks/>
            </p:cNvSpPr>
            <p:nvPr/>
          </p:nvSpPr>
          <p:spPr bwMode="auto">
            <a:xfrm>
              <a:off x="3364" y="856"/>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4" name="Freeform 282">
              <a:extLst>
                <a:ext uri="{FF2B5EF4-FFF2-40B4-BE49-F238E27FC236}">
                  <a16:creationId xmlns:a16="http://schemas.microsoft.com/office/drawing/2014/main" id="{19A6E348-0687-4722-BE8D-7398D7E35584}"/>
                </a:ext>
              </a:extLst>
            </p:cNvPr>
            <p:cNvSpPr>
              <a:spLocks/>
            </p:cNvSpPr>
            <p:nvPr/>
          </p:nvSpPr>
          <p:spPr bwMode="auto">
            <a:xfrm>
              <a:off x="3505" y="831"/>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85" name="Freeform 283">
              <a:extLst>
                <a:ext uri="{FF2B5EF4-FFF2-40B4-BE49-F238E27FC236}">
                  <a16:creationId xmlns:a16="http://schemas.microsoft.com/office/drawing/2014/main" id="{3FCCED2B-F5D9-4724-878B-D17E6F03A03F}"/>
                </a:ext>
              </a:extLst>
            </p:cNvPr>
            <p:cNvSpPr>
              <a:spLocks/>
            </p:cNvSpPr>
            <p:nvPr/>
          </p:nvSpPr>
          <p:spPr bwMode="auto">
            <a:xfrm>
              <a:off x="3505" y="831"/>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Freeform 284">
              <a:extLst>
                <a:ext uri="{FF2B5EF4-FFF2-40B4-BE49-F238E27FC236}">
                  <a16:creationId xmlns:a16="http://schemas.microsoft.com/office/drawing/2014/main" id="{141FFBF5-0ECD-4F9B-A1AF-2CB1DAD8C74A}"/>
                </a:ext>
              </a:extLst>
            </p:cNvPr>
            <p:cNvSpPr>
              <a:spLocks/>
            </p:cNvSpPr>
            <p:nvPr/>
          </p:nvSpPr>
          <p:spPr bwMode="auto">
            <a:xfrm>
              <a:off x="3364" y="965"/>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Freeform 285">
              <a:extLst>
                <a:ext uri="{FF2B5EF4-FFF2-40B4-BE49-F238E27FC236}">
                  <a16:creationId xmlns:a16="http://schemas.microsoft.com/office/drawing/2014/main" id="{845829DD-F5AD-4B1B-AB02-33FA78D12D67}"/>
                </a:ext>
              </a:extLst>
            </p:cNvPr>
            <p:cNvSpPr>
              <a:spLocks/>
            </p:cNvSpPr>
            <p:nvPr/>
          </p:nvSpPr>
          <p:spPr bwMode="auto">
            <a:xfrm>
              <a:off x="3505" y="940"/>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88" name="Freeform 286">
              <a:extLst>
                <a:ext uri="{FF2B5EF4-FFF2-40B4-BE49-F238E27FC236}">
                  <a16:creationId xmlns:a16="http://schemas.microsoft.com/office/drawing/2014/main" id="{185D39A0-84F2-471D-B447-3B70DAB3821E}"/>
                </a:ext>
              </a:extLst>
            </p:cNvPr>
            <p:cNvSpPr>
              <a:spLocks/>
            </p:cNvSpPr>
            <p:nvPr/>
          </p:nvSpPr>
          <p:spPr bwMode="auto">
            <a:xfrm>
              <a:off x="3505" y="940"/>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9" name="Freeform 287">
              <a:extLst>
                <a:ext uri="{FF2B5EF4-FFF2-40B4-BE49-F238E27FC236}">
                  <a16:creationId xmlns:a16="http://schemas.microsoft.com/office/drawing/2014/main" id="{C32ADE7B-F83F-4C3F-B414-531179A711B2}"/>
                </a:ext>
              </a:extLst>
            </p:cNvPr>
            <p:cNvSpPr>
              <a:spLocks/>
            </p:cNvSpPr>
            <p:nvPr/>
          </p:nvSpPr>
          <p:spPr bwMode="auto">
            <a:xfrm>
              <a:off x="3364" y="1074"/>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0" name="Freeform 288">
              <a:extLst>
                <a:ext uri="{FF2B5EF4-FFF2-40B4-BE49-F238E27FC236}">
                  <a16:creationId xmlns:a16="http://schemas.microsoft.com/office/drawing/2014/main" id="{EE1BD722-C6A3-49A7-9865-4659506903A5}"/>
                </a:ext>
              </a:extLst>
            </p:cNvPr>
            <p:cNvSpPr>
              <a:spLocks/>
            </p:cNvSpPr>
            <p:nvPr/>
          </p:nvSpPr>
          <p:spPr bwMode="auto">
            <a:xfrm>
              <a:off x="3505" y="1049"/>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91" name="Freeform 289">
              <a:extLst>
                <a:ext uri="{FF2B5EF4-FFF2-40B4-BE49-F238E27FC236}">
                  <a16:creationId xmlns:a16="http://schemas.microsoft.com/office/drawing/2014/main" id="{26B970A0-F5C9-4BF8-A83B-C7647AE69455}"/>
                </a:ext>
              </a:extLst>
            </p:cNvPr>
            <p:cNvSpPr>
              <a:spLocks/>
            </p:cNvSpPr>
            <p:nvPr/>
          </p:nvSpPr>
          <p:spPr bwMode="auto">
            <a:xfrm>
              <a:off x="3505" y="1049"/>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2" name="Freeform 290">
              <a:extLst>
                <a:ext uri="{FF2B5EF4-FFF2-40B4-BE49-F238E27FC236}">
                  <a16:creationId xmlns:a16="http://schemas.microsoft.com/office/drawing/2014/main" id="{A7441747-44A8-445D-BF74-1C43DD2FDC79}"/>
                </a:ext>
              </a:extLst>
            </p:cNvPr>
            <p:cNvSpPr>
              <a:spLocks/>
            </p:cNvSpPr>
            <p:nvPr/>
          </p:nvSpPr>
          <p:spPr bwMode="auto">
            <a:xfrm>
              <a:off x="3364" y="1183"/>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Freeform 291">
              <a:extLst>
                <a:ext uri="{FF2B5EF4-FFF2-40B4-BE49-F238E27FC236}">
                  <a16:creationId xmlns:a16="http://schemas.microsoft.com/office/drawing/2014/main" id="{FEEFA13C-05B6-4346-BE5C-146A2E8B9BAF}"/>
                </a:ext>
              </a:extLst>
            </p:cNvPr>
            <p:cNvSpPr>
              <a:spLocks/>
            </p:cNvSpPr>
            <p:nvPr/>
          </p:nvSpPr>
          <p:spPr bwMode="auto">
            <a:xfrm>
              <a:off x="3505" y="1158"/>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94" name="Freeform 292">
              <a:extLst>
                <a:ext uri="{FF2B5EF4-FFF2-40B4-BE49-F238E27FC236}">
                  <a16:creationId xmlns:a16="http://schemas.microsoft.com/office/drawing/2014/main" id="{C1406BAD-F473-420A-8833-8A3A0E0A4190}"/>
                </a:ext>
              </a:extLst>
            </p:cNvPr>
            <p:cNvSpPr>
              <a:spLocks/>
            </p:cNvSpPr>
            <p:nvPr/>
          </p:nvSpPr>
          <p:spPr bwMode="auto">
            <a:xfrm>
              <a:off x="3505" y="1158"/>
              <a:ext cx="104" cy="50"/>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Freeform 293">
              <a:extLst>
                <a:ext uri="{FF2B5EF4-FFF2-40B4-BE49-F238E27FC236}">
                  <a16:creationId xmlns:a16="http://schemas.microsoft.com/office/drawing/2014/main" id="{67C42CC5-3231-4DC8-9289-4FE41874280F}"/>
                </a:ext>
              </a:extLst>
            </p:cNvPr>
            <p:cNvSpPr>
              <a:spLocks/>
            </p:cNvSpPr>
            <p:nvPr/>
          </p:nvSpPr>
          <p:spPr bwMode="auto">
            <a:xfrm>
              <a:off x="3364" y="1292"/>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Rectangle 294">
              <a:extLst>
                <a:ext uri="{FF2B5EF4-FFF2-40B4-BE49-F238E27FC236}">
                  <a16:creationId xmlns:a16="http://schemas.microsoft.com/office/drawing/2014/main" id="{7DF99EF9-653C-4F6F-852F-946503A3D220}"/>
                </a:ext>
              </a:extLst>
            </p:cNvPr>
            <p:cNvSpPr>
              <a:spLocks noChangeArrowheads="1"/>
            </p:cNvSpPr>
            <p:nvPr/>
          </p:nvSpPr>
          <p:spPr bwMode="auto">
            <a:xfrm>
              <a:off x="3186" y="156"/>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D0</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97" name="Rectangle 295">
              <a:extLst>
                <a:ext uri="{FF2B5EF4-FFF2-40B4-BE49-F238E27FC236}">
                  <a16:creationId xmlns:a16="http://schemas.microsoft.com/office/drawing/2014/main" id="{BD718EEE-0ABD-415C-A311-CA37AB7BBD20}"/>
                </a:ext>
              </a:extLst>
            </p:cNvPr>
            <p:cNvSpPr>
              <a:spLocks noChangeArrowheads="1"/>
            </p:cNvSpPr>
            <p:nvPr/>
          </p:nvSpPr>
          <p:spPr bwMode="auto">
            <a:xfrm>
              <a:off x="3186" y="265"/>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D1</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98" name="Rectangle 296">
              <a:extLst>
                <a:ext uri="{FF2B5EF4-FFF2-40B4-BE49-F238E27FC236}">
                  <a16:creationId xmlns:a16="http://schemas.microsoft.com/office/drawing/2014/main" id="{E4516D12-181D-4C9C-9521-0C282045F8DE}"/>
                </a:ext>
              </a:extLst>
            </p:cNvPr>
            <p:cNvSpPr>
              <a:spLocks noChangeArrowheads="1"/>
            </p:cNvSpPr>
            <p:nvPr/>
          </p:nvSpPr>
          <p:spPr bwMode="auto">
            <a:xfrm>
              <a:off x="3153" y="374"/>
              <a:ext cx="23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WE</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99" name="Rectangle 297">
              <a:extLst>
                <a:ext uri="{FF2B5EF4-FFF2-40B4-BE49-F238E27FC236}">
                  <a16:creationId xmlns:a16="http://schemas.microsoft.com/office/drawing/2014/main" id="{8EEF67A7-6937-402B-BC47-DEF7697A14A8}"/>
                </a:ext>
              </a:extLst>
            </p:cNvPr>
            <p:cNvSpPr>
              <a:spLocks noChangeArrowheads="1"/>
            </p:cNvSpPr>
            <p:nvPr/>
          </p:nvSpPr>
          <p:spPr bwMode="auto">
            <a:xfrm>
              <a:off x="3112" y="483"/>
              <a:ext cx="28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RAS</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00" name="Rectangle 298">
              <a:extLst>
                <a:ext uri="{FF2B5EF4-FFF2-40B4-BE49-F238E27FC236}">
                  <a16:creationId xmlns:a16="http://schemas.microsoft.com/office/drawing/2014/main" id="{283B5A35-8B80-4C43-B580-28A18350C3B9}"/>
                </a:ext>
              </a:extLst>
            </p:cNvPr>
            <p:cNvSpPr>
              <a:spLocks noChangeArrowheads="1"/>
            </p:cNvSpPr>
            <p:nvPr/>
          </p:nvSpPr>
          <p:spPr bwMode="auto">
            <a:xfrm>
              <a:off x="3170" y="592"/>
              <a:ext cx="21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NC</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01" name="Rectangle 299">
              <a:extLst>
                <a:ext uri="{FF2B5EF4-FFF2-40B4-BE49-F238E27FC236}">
                  <a16:creationId xmlns:a16="http://schemas.microsoft.com/office/drawing/2014/main" id="{C756165B-EE53-4AC4-BAF9-4D6C61FABA8D}"/>
                </a:ext>
              </a:extLst>
            </p:cNvPr>
            <p:cNvSpPr>
              <a:spLocks noChangeArrowheads="1"/>
            </p:cNvSpPr>
            <p:nvPr/>
          </p:nvSpPr>
          <p:spPr bwMode="auto">
            <a:xfrm>
              <a:off x="3134" y="702"/>
              <a:ext cx="25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A10</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02" name="Rectangle 300">
              <a:extLst>
                <a:ext uri="{FF2B5EF4-FFF2-40B4-BE49-F238E27FC236}">
                  <a16:creationId xmlns:a16="http://schemas.microsoft.com/office/drawing/2014/main" id="{8F316DD8-653C-497E-934A-8954D0587014}"/>
                </a:ext>
              </a:extLst>
            </p:cNvPr>
            <p:cNvSpPr>
              <a:spLocks noChangeArrowheads="1"/>
            </p:cNvSpPr>
            <p:nvPr/>
          </p:nvSpPr>
          <p:spPr bwMode="auto">
            <a:xfrm>
              <a:off x="3186" y="811"/>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A0</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03" name="Rectangle 301">
              <a:extLst>
                <a:ext uri="{FF2B5EF4-FFF2-40B4-BE49-F238E27FC236}">
                  <a16:creationId xmlns:a16="http://schemas.microsoft.com/office/drawing/2014/main" id="{946ED06E-BE86-4DBB-BDAC-E1A57F4E8C39}"/>
                </a:ext>
              </a:extLst>
            </p:cNvPr>
            <p:cNvSpPr>
              <a:spLocks noChangeArrowheads="1"/>
            </p:cNvSpPr>
            <p:nvPr/>
          </p:nvSpPr>
          <p:spPr bwMode="auto">
            <a:xfrm>
              <a:off x="3186" y="920"/>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A1</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04" name="Rectangle 302">
              <a:extLst>
                <a:ext uri="{FF2B5EF4-FFF2-40B4-BE49-F238E27FC236}">
                  <a16:creationId xmlns:a16="http://schemas.microsoft.com/office/drawing/2014/main" id="{796C9AC1-9E94-4916-B4BD-B26CD550748F}"/>
                </a:ext>
              </a:extLst>
            </p:cNvPr>
            <p:cNvSpPr>
              <a:spLocks noChangeArrowheads="1"/>
            </p:cNvSpPr>
            <p:nvPr/>
          </p:nvSpPr>
          <p:spPr bwMode="auto">
            <a:xfrm>
              <a:off x="3186" y="1029"/>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A2</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05" name="Rectangle 303">
              <a:extLst>
                <a:ext uri="{FF2B5EF4-FFF2-40B4-BE49-F238E27FC236}">
                  <a16:creationId xmlns:a16="http://schemas.microsoft.com/office/drawing/2014/main" id="{C4B51F62-F70A-4395-BF78-908A7C3E2CBC}"/>
                </a:ext>
              </a:extLst>
            </p:cNvPr>
            <p:cNvSpPr>
              <a:spLocks noChangeArrowheads="1"/>
            </p:cNvSpPr>
            <p:nvPr/>
          </p:nvSpPr>
          <p:spPr bwMode="auto">
            <a:xfrm>
              <a:off x="3186" y="1138"/>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A3</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06" name="Rectangle 304">
              <a:extLst>
                <a:ext uri="{FF2B5EF4-FFF2-40B4-BE49-F238E27FC236}">
                  <a16:creationId xmlns:a16="http://schemas.microsoft.com/office/drawing/2014/main" id="{685918F0-9A90-4245-BDFA-2D52B7B8AAE3}"/>
                </a:ext>
              </a:extLst>
            </p:cNvPr>
            <p:cNvSpPr>
              <a:spLocks noChangeArrowheads="1"/>
            </p:cNvSpPr>
            <p:nvPr/>
          </p:nvSpPr>
          <p:spPr bwMode="auto">
            <a:xfrm>
              <a:off x="3146" y="1247"/>
              <a:ext cx="24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Vcc</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07" name="Freeform 305">
              <a:extLst>
                <a:ext uri="{FF2B5EF4-FFF2-40B4-BE49-F238E27FC236}">
                  <a16:creationId xmlns:a16="http://schemas.microsoft.com/office/drawing/2014/main" id="{09E57D4F-9153-46B2-A3CD-3CF30053B135}"/>
                </a:ext>
              </a:extLst>
            </p:cNvPr>
            <p:cNvSpPr>
              <a:spLocks/>
            </p:cNvSpPr>
            <p:nvPr/>
          </p:nvSpPr>
          <p:spPr bwMode="auto">
            <a:xfrm>
              <a:off x="4514" y="92"/>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8" name="Freeform 306">
              <a:extLst>
                <a:ext uri="{FF2B5EF4-FFF2-40B4-BE49-F238E27FC236}">
                  <a16:creationId xmlns:a16="http://schemas.microsoft.com/office/drawing/2014/main" id="{CBC6510D-231D-480C-944D-A3A499D5BF4C}"/>
                </a:ext>
              </a:extLst>
            </p:cNvPr>
            <p:cNvSpPr>
              <a:spLocks/>
            </p:cNvSpPr>
            <p:nvPr/>
          </p:nvSpPr>
          <p:spPr bwMode="auto">
            <a:xfrm>
              <a:off x="4514" y="201"/>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9" name="Freeform 307">
              <a:extLst>
                <a:ext uri="{FF2B5EF4-FFF2-40B4-BE49-F238E27FC236}">
                  <a16:creationId xmlns:a16="http://schemas.microsoft.com/office/drawing/2014/main" id="{012DC968-A7FA-414E-A975-94CCA7AAF347}"/>
                </a:ext>
              </a:extLst>
            </p:cNvPr>
            <p:cNvSpPr>
              <a:spLocks/>
            </p:cNvSpPr>
            <p:nvPr/>
          </p:nvSpPr>
          <p:spPr bwMode="auto">
            <a:xfrm>
              <a:off x="4656" y="176"/>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10" name="Freeform 308">
              <a:extLst>
                <a:ext uri="{FF2B5EF4-FFF2-40B4-BE49-F238E27FC236}">
                  <a16:creationId xmlns:a16="http://schemas.microsoft.com/office/drawing/2014/main" id="{D1F33FC7-4A1C-45BA-B5A4-858D32AB6136}"/>
                </a:ext>
              </a:extLst>
            </p:cNvPr>
            <p:cNvSpPr>
              <a:spLocks/>
            </p:cNvSpPr>
            <p:nvPr/>
          </p:nvSpPr>
          <p:spPr bwMode="auto">
            <a:xfrm>
              <a:off x="4656" y="176"/>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Freeform 309">
              <a:extLst>
                <a:ext uri="{FF2B5EF4-FFF2-40B4-BE49-F238E27FC236}">
                  <a16:creationId xmlns:a16="http://schemas.microsoft.com/office/drawing/2014/main" id="{CD711B39-CC02-4783-932A-E2C3D4F7712F}"/>
                </a:ext>
              </a:extLst>
            </p:cNvPr>
            <p:cNvSpPr>
              <a:spLocks/>
            </p:cNvSpPr>
            <p:nvPr/>
          </p:nvSpPr>
          <p:spPr bwMode="auto">
            <a:xfrm>
              <a:off x="4514" y="176"/>
              <a:ext cx="105"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12" name="Freeform 310">
              <a:extLst>
                <a:ext uri="{FF2B5EF4-FFF2-40B4-BE49-F238E27FC236}">
                  <a16:creationId xmlns:a16="http://schemas.microsoft.com/office/drawing/2014/main" id="{719015CB-B31B-4C75-90F8-A3D3063B236C}"/>
                </a:ext>
              </a:extLst>
            </p:cNvPr>
            <p:cNvSpPr>
              <a:spLocks/>
            </p:cNvSpPr>
            <p:nvPr/>
          </p:nvSpPr>
          <p:spPr bwMode="auto">
            <a:xfrm>
              <a:off x="4514" y="176"/>
              <a:ext cx="105"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3" name="Freeform 311">
              <a:extLst>
                <a:ext uri="{FF2B5EF4-FFF2-40B4-BE49-F238E27FC236}">
                  <a16:creationId xmlns:a16="http://schemas.microsoft.com/office/drawing/2014/main" id="{69A766C5-D481-4C5F-A265-1B36A2A34C71}"/>
                </a:ext>
              </a:extLst>
            </p:cNvPr>
            <p:cNvSpPr>
              <a:spLocks/>
            </p:cNvSpPr>
            <p:nvPr/>
          </p:nvSpPr>
          <p:spPr bwMode="auto">
            <a:xfrm>
              <a:off x="4514" y="310"/>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4" name="Freeform 312">
              <a:extLst>
                <a:ext uri="{FF2B5EF4-FFF2-40B4-BE49-F238E27FC236}">
                  <a16:creationId xmlns:a16="http://schemas.microsoft.com/office/drawing/2014/main" id="{0E4A5F88-7E59-442A-A605-674258B11C92}"/>
                </a:ext>
              </a:extLst>
            </p:cNvPr>
            <p:cNvSpPr>
              <a:spLocks/>
            </p:cNvSpPr>
            <p:nvPr/>
          </p:nvSpPr>
          <p:spPr bwMode="auto">
            <a:xfrm>
              <a:off x="4656" y="285"/>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Lst>
              <a:ahLst/>
              <a:cxnLst>
                <a:cxn ang="0">
                  <a:pos x="T0" y="T1"/>
                </a:cxn>
                <a:cxn ang="0">
                  <a:pos x="T2" y="T3"/>
                </a:cxn>
                <a:cxn ang="0">
                  <a:pos x="T4" y="T5"/>
                </a:cxn>
                <a:cxn ang="0">
                  <a:pos x="T6" y="T7"/>
                </a:cxn>
                <a:cxn ang="0">
                  <a:pos x="T8" y="T9"/>
                </a:cxn>
              </a:cxnLst>
              <a:rect l="0" t="0" r="r" b="b"/>
              <a:pathLst>
                <a:path w="152" h="111">
                  <a:moveTo>
                    <a:pt x="152" y="55"/>
                  </a:moveTo>
                  <a:lnTo>
                    <a:pt x="152" y="55"/>
                  </a:lnTo>
                  <a:lnTo>
                    <a:pt x="0" y="0"/>
                  </a:lnTo>
                  <a:lnTo>
                    <a:pt x="0" y="111"/>
                  </a:lnTo>
                  <a:lnTo>
                    <a:pt x="152"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15" name="Freeform 313">
              <a:extLst>
                <a:ext uri="{FF2B5EF4-FFF2-40B4-BE49-F238E27FC236}">
                  <a16:creationId xmlns:a16="http://schemas.microsoft.com/office/drawing/2014/main" id="{A237703E-5317-4DF3-964A-077396EB2B85}"/>
                </a:ext>
              </a:extLst>
            </p:cNvPr>
            <p:cNvSpPr>
              <a:spLocks/>
            </p:cNvSpPr>
            <p:nvPr/>
          </p:nvSpPr>
          <p:spPr bwMode="auto">
            <a:xfrm>
              <a:off x="4656" y="285"/>
              <a:ext cx="104" cy="51"/>
            </a:xfrm>
            <a:custGeom>
              <a:avLst/>
              <a:gdLst>
                <a:gd name="T0" fmla="*/ 152 w 152"/>
                <a:gd name="T1" fmla="*/ 55 h 111"/>
                <a:gd name="T2" fmla="*/ 152 w 152"/>
                <a:gd name="T3" fmla="*/ 55 h 111"/>
                <a:gd name="T4" fmla="*/ 0 w 152"/>
                <a:gd name="T5" fmla="*/ 0 h 111"/>
                <a:gd name="T6" fmla="*/ 0 w 152"/>
                <a:gd name="T7" fmla="*/ 111 h 111"/>
                <a:gd name="T8" fmla="*/ 152 w 152"/>
                <a:gd name="T9" fmla="*/ 55 h 111"/>
                <a:gd name="T10" fmla="*/ 152 w 152"/>
                <a:gd name="T11" fmla="*/ 55 h 111"/>
              </a:gdLst>
              <a:ahLst/>
              <a:cxnLst>
                <a:cxn ang="0">
                  <a:pos x="T0" y="T1"/>
                </a:cxn>
                <a:cxn ang="0">
                  <a:pos x="T2" y="T3"/>
                </a:cxn>
                <a:cxn ang="0">
                  <a:pos x="T4" y="T5"/>
                </a:cxn>
                <a:cxn ang="0">
                  <a:pos x="T6" y="T7"/>
                </a:cxn>
                <a:cxn ang="0">
                  <a:pos x="T8" y="T9"/>
                </a:cxn>
                <a:cxn ang="0">
                  <a:pos x="T10" y="T11"/>
                </a:cxn>
              </a:cxnLst>
              <a:rect l="0" t="0" r="r" b="b"/>
              <a:pathLst>
                <a:path w="152" h="111">
                  <a:moveTo>
                    <a:pt x="152" y="55"/>
                  </a:moveTo>
                  <a:lnTo>
                    <a:pt x="152" y="55"/>
                  </a:lnTo>
                  <a:lnTo>
                    <a:pt x="0" y="0"/>
                  </a:lnTo>
                  <a:lnTo>
                    <a:pt x="0" y="111"/>
                  </a:lnTo>
                  <a:lnTo>
                    <a:pt x="152" y="55"/>
                  </a:lnTo>
                  <a:lnTo>
                    <a:pt x="152"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6" name="Freeform 314">
              <a:extLst>
                <a:ext uri="{FF2B5EF4-FFF2-40B4-BE49-F238E27FC236}">
                  <a16:creationId xmlns:a16="http://schemas.microsoft.com/office/drawing/2014/main" id="{18914DDB-CD89-4144-BABD-AF526EAA32A3}"/>
                </a:ext>
              </a:extLst>
            </p:cNvPr>
            <p:cNvSpPr>
              <a:spLocks/>
            </p:cNvSpPr>
            <p:nvPr/>
          </p:nvSpPr>
          <p:spPr bwMode="auto">
            <a:xfrm>
              <a:off x="4514" y="285"/>
              <a:ext cx="105"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17" name="Freeform 315">
              <a:extLst>
                <a:ext uri="{FF2B5EF4-FFF2-40B4-BE49-F238E27FC236}">
                  <a16:creationId xmlns:a16="http://schemas.microsoft.com/office/drawing/2014/main" id="{8B72DAB5-F41B-4F5D-AFA1-4875D27B20ED}"/>
                </a:ext>
              </a:extLst>
            </p:cNvPr>
            <p:cNvSpPr>
              <a:spLocks/>
            </p:cNvSpPr>
            <p:nvPr/>
          </p:nvSpPr>
          <p:spPr bwMode="auto">
            <a:xfrm>
              <a:off x="4514" y="285"/>
              <a:ext cx="105"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8" name="Freeform 316">
              <a:extLst>
                <a:ext uri="{FF2B5EF4-FFF2-40B4-BE49-F238E27FC236}">
                  <a16:creationId xmlns:a16="http://schemas.microsoft.com/office/drawing/2014/main" id="{B314CF31-42AB-480F-85B8-8CC026492D9A}"/>
                </a:ext>
              </a:extLst>
            </p:cNvPr>
            <p:cNvSpPr>
              <a:spLocks/>
            </p:cNvSpPr>
            <p:nvPr/>
          </p:nvSpPr>
          <p:spPr bwMode="auto">
            <a:xfrm>
              <a:off x="4514" y="419"/>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9" name="Freeform 317">
              <a:extLst>
                <a:ext uri="{FF2B5EF4-FFF2-40B4-BE49-F238E27FC236}">
                  <a16:creationId xmlns:a16="http://schemas.microsoft.com/office/drawing/2014/main" id="{3A24E9DC-9CAC-49A3-9C14-71EF09443672}"/>
                </a:ext>
              </a:extLst>
            </p:cNvPr>
            <p:cNvSpPr>
              <a:spLocks/>
            </p:cNvSpPr>
            <p:nvPr/>
          </p:nvSpPr>
          <p:spPr bwMode="auto">
            <a:xfrm>
              <a:off x="4514" y="394"/>
              <a:ext cx="105"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20" name="Freeform 318">
              <a:extLst>
                <a:ext uri="{FF2B5EF4-FFF2-40B4-BE49-F238E27FC236}">
                  <a16:creationId xmlns:a16="http://schemas.microsoft.com/office/drawing/2014/main" id="{CF8E0B61-FC19-4BF7-B733-72249D03971A}"/>
                </a:ext>
              </a:extLst>
            </p:cNvPr>
            <p:cNvSpPr>
              <a:spLocks/>
            </p:cNvSpPr>
            <p:nvPr/>
          </p:nvSpPr>
          <p:spPr bwMode="auto">
            <a:xfrm>
              <a:off x="4514" y="394"/>
              <a:ext cx="105"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1" name="Freeform 319">
              <a:extLst>
                <a:ext uri="{FF2B5EF4-FFF2-40B4-BE49-F238E27FC236}">
                  <a16:creationId xmlns:a16="http://schemas.microsoft.com/office/drawing/2014/main" id="{BB2B13F6-274E-4EFC-984D-EF8A91E11B27}"/>
                </a:ext>
              </a:extLst>
            </p:cNvPr>
            <p:cNvSpPr>
              <a:spLocks/>
            </p:cNvSpPr>
            <p:nvPr/>
          </p:nvSpPr>
          <p:spPr bwMode="auto">
            <a:xfrm>
              <a:off x="4514" y="528"/>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2" name="Freeform 320">
              <a:extLst>
                <a:ext uri="{FF2B5EF4-FFF2-40B4-BE49-F238E27FC236}">
                  <a16:creationId xmlns:a16="http://schemas.microsoft.com/office/drawing/2014/main" id="{34B98F79-2166-4372-A511-8C709DB78323}"/>
                </a:ext>
              </a:extLst>
            </p:cNvPr>
            <p:cNvSpPr>
              <a:spLocks/>
            </p:cNvSpPr>
            <p:nvPr/>
          </p:nvSpPr>
          <p:spPr bwMode="auto">
            <a:xfrm>
              <a:off x="4514" y="503"/>
              <a:ext cx="105"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23" name="Freeform 321">
              <a:extLst>
                <a:ext uri="{FF2B5EF4-FFF2-40B4-BE49-F238E27FC236}">
                  <a16:creationId xmlns:a16="http://schemas.microsoft.com/office/drawing/2014/main" id="{9415B982-5C9E-40C3-AEFD-72A16EAC1A5B}"/>
                </a:ext>
              </a:extLst>
            </p:cNvPr>
            <p:cNvSpPr>
              <a:spLocks/>
            </p:cNvSpPr>
            <p:nvPr/>
          </p:nvSpPr>
          <p:spPr bwMode="auto">
            <a:xfrm>
              <a:off x="4514" y="503"/>
              <a:ext cx="105" cy="51"/>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4" name="Freeform 322">
              <a:extLst>
                <a:ext uri="{FF2B5EF4-FFF2-40B4-BE49-F238E27FC236}">
                  <a16:creationId xmlns:a16="http://schemas.microsoft.com/office/drawing/2014/main" id="{6D4442F6-BB6B-4D03-905B-546AC047438F}"/>
                </a:ext>
              </a:extLst>
            </p:cNvPr>
            <p:cNvSpPr>
              <a:spLocks/>
            </p:cNvSpPr>
            <p:nvPr/>
          </p:nvSpPr>
          <p:spPr bwMode="auto">
            <a:xfrm>
              <a:off x="4514" y="637"/>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5" name="Freeform 323">
              <a:extLst>
                <a:ext uri="{FF2B5EF4-FFF2-40B4-BE49-F238E27FC236}">
                  <a16:creationId xmlns:a16="http://schemas.microsoft.com/office/drawing/2014/main" id="{5CF5B039-B8B1-40E4-81A7-28AB752A0A88}"/>
                </a:ext>
              </a:extLst>
            </p:cNvPr>
            <p:cNvSpPr>
              <a:spLocks/>
            </p:cNvSpPr>
            <p:nvPr/>
          </p:nvSpPr>
          <p:spPr bwMode="auto">
            <a:xfrm>
              <a:off x="4514" y="613"/>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26" name="Freeform 324">
              <a:extLst>
                <a:ext uri="{FF2B5EF4-FFF2-40B4-BE49-F238E27FC236}">
                  <a16:creationId xmlns:a16="http://schemas.microsoft.com/office/drawing/2014/main" id="{38494587-5587-4B18-8859-EA2ADD38EDB0}"/>
                </a:ext>
              </a:extLst>
            </p:cNvPr>
            <p:cNvSpPr>
              <a:spLocks/>
            </p:cNvSpPr>
            <p:nvPr/>
          </p:nvSpPr>
          <p:spPr bwMode="auto">
            <a:xfrm>
              <a:off x="4514" y="613"/>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7" name="Freeform 325">
              <a:extLst>
                <a:ext uri="{FF2B5EF4-FFF2-40B4-BE49-F238E27FC236}">
                  <a16:creationId xmlns:a16="http://schemas.microsoft.com/office/drawing/2014/main" id="{261C9173-7C90-4210-9760-B65F614BB8DE}"/>
                </a:ext>
              </a:extLst>
            </p:cNvPr>
            <p:cNvSpPr>
              <a:spLocks/>
            </p:cNvSpPr>
            <p:nvPr/>
          </p:nvSpPr>
          <p:spPr bwMode="auto">
            <a:xfrm>
              <a:off x="4514" y="747"/>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8" name="Freeform 326">
              <a:extLst>
                <a:ext uri="{FF2B5EF4-FFF2-40B4-BE49-F238E27FC236}">
                  <a16:creationId xmlns:a16="http://schemas.microsoft.com/office/drawing/2014/main" id="{4302D47E-889B-4378-9B04-45607A4279D4}"/>
                </a:ext>
              </a:extLst>
            </p:cNvPr>
            <p:cNvSpPr>
              <a:spLocks/>
            </p:cNvSpPr>
            <p:nvPr/>
          </p:nvSpPr>
          <p:spPr bwMode="auto">
            <a:xfrm>
              <a:off x="4514" y="722"/>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29" name="Freeform 327">
              <a:extLst>
                <a:ext uri="{FF2B5EF4-FFF2-40B4-BE49-F238E27FC236}">
                  <a16:creationId xmlns:a16="http://schemas.microsoft.com/office/drawing/2014/main" id="{DFFD68C9-2FF9-418D-9957-218FAF881BF5}"/>
                </a:ext>
              </a:extLst>
            </p:cNvPr>
            <p:cNvSpPr>
              <a:spLocks/>
            </p:cNvSpPr>
            <p:nvPr/>
          </p:nvSpPr>
          <p:spPr bwMode="auto">
            <a:xfrm>
              <a:off x="4514" y="722"/>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0" name="Freeform 328">
              <a:extLst>
                <a:ext uri="{FF2B5EF4-FFF2-40B4-BE49-F238E27FC236}">
                  <a16:creationId xmlns:a16="http://schemas.microsoft.com/office/drawing/2014/main" id="{D66C7E70-4650-4E45-8D0C-90706EA1E5A4}"/>
                </a:ext>
              </a:extLst>
            </p:cNvPr>
            <p:cNvSpPr>
              <a:spLocks/>
            </p:cNvSpPr>
            <p:nvPr/>
          </p:nvSpPr>
          <p:spPr bwMode="auto">
            <a:xfrm>
              <a:off x="4514" y="856"/>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1" name="Freeform 329">
              <a:extLst>
                <a:ext uri="{FF2B5EF4-FFF2-40B4-BE49-F238E27FC236}">
                  <a16:creationId xmlns:a16="http://schemas.microsoft.com/office/drawing/2014/main" id="{94950BBF-A2FF-4504-9DCE-A4E5D9B3FB40}"/>
                </a:ext>
              </a:extLst>
            </p:cNvPr>
            <p:cNvSpPr>
              <a:spLocks/>
            </p:cNvSpPr>
            <p:nvPr/>
          </p:nvSpPr>
          <p:spPr bwMode="auto">
            <a:xfrm>
              <a:off x="4514" y="831"/>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32" name="Freeform 330">
              <a:extLst>
                <a:ext uri="{FF2B5EF4-FFF2-40B4-BE49-F238E27FC236}">
                  <a16:creationId xmlns:a16="http://schemas.microsoft.com/office/drawing/2014/main" id="{EC1374F5-5918-4D4B-92BE-A25FBE117E74}"/>
                </a:ext>
              </a:extLst>
            </p:cNvPr>
            <p:cNvSpPr>
              <a:spLocks/>
            </p:cNvSpPr>
            <p:nvPr/>
          </p:nvSpPr>
          <p:spPr bwMode="auto">
            <a:xfrm>
              <a:off x="4514" y="831"/>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3" name="Freeform 331">
              <a:extLst>
                <a:ext uri="{FF2B5EF4-FFF2-40B4-BE49-F238E27FC236}">
                  <a16:creationId xmlns:a16="http://schemas.microsoft.com/office/drawing/2014/main" id="{4A88E620-DAEE-4879-B837-37E6BF95991A}"/>
                </a:ext>
              </a:extLst>
            </p:cNvPr>
            <p:cNvSpPr>
              <a:spLocks/>
            </p:cNvSpPr>
            <p:nvPr/>
          </p:nvSpPr>
          <p:spPr bwMode="auto">
            <a:xfrm>
              <a:off x="4514" y="965"/>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4" name="Freeform 332">
              <a:extLst>
                <a:ext uri="{FF2B5EF4-FFF2-40B4-BE49-F238E27FC236}">
                  <a16:creationId xmlns:a16="http://schemas.microsoft.com/office/drawing/2014/main" id="{0CD59E07-5617-4194-AA01-37F05DD10DD6}"/>
                </a:ext>
              </a:extLst>
            </p:cNvPr>
            <p:cNvSpPr>
              <a:spLocks/>
            </p:cNvSpPr>
            <p:nvPr/>
          </p:nvSpPr>
          <p:spPr bwMode="auto">
            <a:xfrm>
              <a:off x="4514" y="940"/>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35" name="Freeform 333">
              <a:extLst>
                <a:ext uri="{FF2B5EF4-FFF2-40B4-BE49-F238E27FC236}">
                  <a16:creationId xmlns:a16="http://schemas.microsoft.com/office/drawing/2014/main" id="{E35B1A1D-DE30-4F26-A921-86797DEE3508}"/>
                </a:ext>
              </a:extLst>
            </p:cNvPr>
            <p:cNvSpPr>
              <a:spLocks/>
            </p:cNvSpPr>
            <p:nvPr/>
          </p:nvSpPr>
          <p:spPr bwMode="auto">
            <a:xfrm>
              <a:off x="4514" y="940"/>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6" name="Freeform 334">
              <a:extLst>
                <a:ext uri="{FF2B5EF4-FFF2-40B4-BE49-F238E27FC236}">
                  <a16:creationId xmlns:a16="http://schemas.microsoft.com/office/drawing/2014/main" id="{70588B84-0CBE-4126-ADB6-2AAC33A61FAD}"/>
                </a:ext>
              </a:extLst>
            </p:cNvPr>
            <p:cNvSpPr>
              <a:spLocks/>
            </p:cNvSpPr>
            <p:nvPr/>
          </p:nvSpPr>
          <p:spPr bwMode="auto">
            <a:xfrm>
              <a:off x="4514" y="1074"/>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7" name="Freeform 335">
              <a:extLst>
                <a:ext uri="{FF2B5EF4-FFF2-40B4-BE49-F238E27FC236}">
                  <a16:creationId xmlns:a16="http://schemas.microsoft.com/office/drawing/2014/main" id="{CB339AB9-9EFB-47A8-93C0-31D0C49ED2E2}"/>
                </a:ext>
              </a:extLst>
            </p:cNvPr>
            <p:cNvSpPr>
              <a:spLocks/>
            </p:cNvSpPr>
            <p:nvPr/>
          </p:nvSpPr>
          <p:spPr bwMode="auto">
            <a:xfrm>
              <a:off x="4514" y="1049"/>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38" name="Freeform 336">
              <a:extLst>
                <a:ext uri="{FF2B5EF4-FFF2-40B4-BE49-F238E27FC236}">
                  <a16:creationId xmlns:a16="http://schemas.microsoft.com/office/drawing/2014/main" id="{56C88731-2A8A-45DB-B824-6547DF935AD2}"/>
                </a:ext>
              </a:extLst>
            </p:cNvPr>
            <p:cNvSpPr>
              <a:spLocks/>
            </p:cNvSpPr>
            <p:nvPr/>
          </p:nvSpPr>
          <p:spPr bwMode="auto">
            <a:xfrm>
              <a:off x="4514" y="1049"/>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9" name="Freeform 337">
              <a:extLst>
                <a:ext uri="{FF2B5EF4-FFF2-40B4-BE49-F238E27FC236}">
                  <a16:creationId xmlns:a16="http://schemas.microsoft.com/office/drawing/2014/main" id="{63AE7D35-CEF8-4BAD-9A81-96735A49A7EE}"/>
                </a:ext>
              </a:extLst>
            </p:cNvPr>
            <p:cNvSpPr>
              <a:spLocks/>
            </p:cNvSpPr>
            <p:nvPr/>
          </p:nvSpPr>
          <p:spPr bwMode="auto">
            <a:xfrm>
              <a:off x="4514" y="1183"/>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0" name="Freeform 338">
              <a:extLst>
                <a:ext uri="{FF2B5EF4-FFF2-40B4-BE49-F238E27FC236}">
                  <a16:creationId xmlns:a16="http://schemas.microsoft.com/office/drawing/2014/main" id="{48067F9B-324D-41ED-B6AA-1A72AB55A642}"/>
                </a:ext>
              </a:extLst>
            </p:cNvPr>
            <p:cNvSpPr>
              <a:spLocks/>
            </p:cNvSpPr>
            <p:nvPr/>
          </p:nvSpPr>
          <p:spPr bwMode="auto">
            <a:xfrm>
              <a:off x="4514" y="1158"/>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Lst>
              <a:ahLst/>
              <a:cxnLst>
                <a:cxn ang="0">
                  <a:pos x="T0" y="T1"/>
                </a:cxn>
                <a:cxn ang="0">
                  <a:pos x="T2" y="T3"/>
                </a:cxn>
                <a:cxn ang="0">
                  <a:pos x="T4" y="T5"/>
                </a:cxn>
                <a:cxn ang="0">
                  <a:pos x="T6" y="T7"/>
                </a:cxn>
                <a:cxn ang="0">
                  <a:pos x="T8" y="T9"/>
                </a:cxn>
              </a:cxnLst>
              <a:rect l="0" t="0" r="r" b="b"/>
              <a:pathLst>
                <a:path w="153" h="111">
                  <a:moveTo>
                    <a:pt x="0" y="55"/>
                  </a:moveTo>
                  <a:lnTo>
                    <a:pt x="0" y="55"/>
                  </a:lnTo>
                  <a:lnTo>
                    <a:pt x="153" y="111"/>
                  </a:lnTo>
                  <a:lnTo>
                    <a:pt x="153" y="0"/>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41" name="Freeform 339">
              <a:extLst>
                <a:ext uri="{FF2B5EF4-FFF2-40B4-BE49-F238E27FC236}">
                  <a16:creationId xmlns:a16="http://schemas.microsoft.com/office/drawing/2014/main" id="{75ECAB76-7482-419B-AA7D-78FD82D9AEC0}"/>
                </a:ext>
              </a:extLst>
            </p:cNvPr>
            <p:cNvSpPr>
              <a:spLocks/>
            </p:cNvSpPr>
            <p:nvPr/>
          </p:nvSpPr>
          <p:spPr bwMode="auto">
            <a:xfrm>
              <a:off x="4514" y="1158"/>
              <a:ext cx="105" cy="50"/>
            </a:xfrm>
            <a:custGeom>
              <a:avLst/>
              <a:gdLst>
                <a:gd name="T0" fmla="*/ 0 w 153"/>
                <a:gd name="T1" fmla="*/ 55 h 111"/>
                <a:gd name="T2" fmla="*/ 0 w 153"/>
                <a:gd name="T3" fmla="*/ 55 h 111"/>
                <a:gd name="T4" fmla="*/ 153 w 153"/>
                <a:gd name="T5" fmla="*/ 111 h 111"/>
                <a:gd name="T6" fmla="*/ 153 w 153"/>
                <a:gd name="T7" fmla="*/ 0 h 111"/>
                <a:gd name="T8" fmla="*/ 0 w 153"/>
                <a:gd name="T9" fmla="*/ 55 h 111"/>
                <a:gd name="T10" fmla="*/ 0 w 153"/>
                <a:gd name="T11" fmla="*/ 55 h 111"/>
              </a:gdLst>
              <a:ahLst/>
              <a:cxnLst>
                <a:cxn ang="0">
                  <a:pos x="T0" y="T1"/>
                </a:cxn>
                <a:cxn ang="0">
                  <a:pos x="T2" y="T3"/>
                </a:cxn>
                <a:cxn ang="0">
                  <a:pos x="T4" y="T5"/>
                </a:cxn>
                <a:cxn ang="0">
                  <a:pos x="T6" y="T7"/>
                </a:cxn>
                <a:cxn ang="0">
                  <a:pos x="T8" y="T9"/>
                </a:cxn>
                <a:cxn ang="0">
                  <a:pos x="T10" y="T11"/>
                </a:cxn>
              </a:cxnLst>
              <a:rect l="0" t="0" r="r" b="b"/>
              <a:pathLst>
                <a:path w="153" h="111">
                  <a:moveTo>
                    <a:pt x="0" y="55"/>
                  </a:moveTo>
                  <a:lnTo>
                    <a:pt x="0" y="55"/>
                  </a:lnTo>
                  <a:lnTo>
                    <a:pt x="153" y="111"/>
                  </a:lnTo>
                  <a:lnTo>
                    <a:pt x="153" y="0"/>
                  </a:lnTo>
                  <a:lnTo>
                    <a:pt x="0" y="55"/>
                  </a:lnTo>
                  <a:lnTo>
                    <a:pt x="0" y="55"/>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2" name="Freeform 340">
              <a:extLst>
                <a:ext uri="{FF2B5EF4-FFF2-40B4-BE49-F238E27FC236}">
                  <a16:creationId xmlns:a16="http://schemas.microsoft.com/office/drawing/2014/main" id="{0BE99C82-7892-46F7-BD51-85B61A9268FD}"/>
                </a:ext>
              </a:extLst>
            </p:cNvPr>
            <p:cNvSpPr>
              <a:spLocks/>
            </p:cNvSpPr>
            <p:nvPr/>
          </p:nvSpPr>
          <p:spPr bwMode="auto">
            <a:xfrm>
              <a:off x="4514" y="1292"/>
              <a:ext cx="246" cy="0"/>
            </a:xfrm>
            <a:custGeom>
              <a:avLst/>
              <a:gdLst>
                <a:gd name="T0" fmla="*/ 360 w 360"/>
                <a:gd name="T1" fmla="*/ 360 w 360"/>
                <a:gd name="T2" fmla="*/ 0 w 360"/>
              </a:gdLst>
              <a:ahLst/>
              <a:cxnLst>
                <a:cxn ang="0">
                  <a:pos x="T0" y="0"/>
                </a:cxn>
                <a:cxn ang="0">
                  <a:pos x="T1" y="0"/>
                </a:cxn>
                <a:cxn ang="0">
                  <a:pos x="T2" y="0"/>
                </a:cxn>
              </a:cxnLst>
              <a:rect l="0" t="0" r="r" b="b"/>
              <a:pathLst>
                <a:path w="360">
                  <a:moveTo>
                    <a:pt x="360" y="0"/>
                  </a:moveTo>
                  <a:lnTo>
                    <a:pt x="360" y="0"/>
                  </a:lnTo>
                  <a:lnTo>
                    <a:pt x="0" y="0"/>
                  </a:lnTo>
                </a:path>
              </a:pathLst>
            </a:cu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3" name="Rectangle 341">
              <a:extLst>
                <a:ext uri="{FF2B5EF4-FFF2-40B4-BE49-F238E27FC236}">
                  <a16:creationId xmlns:a16="http://schemas.microsoft.com/office/drawing/2014/main" id="{9B24229C-21D6-4C9D-9DDC-3DA3E122560D}"/>
                </a:ext>
              </a:extLst>
            </p:cNvPr>
            <p:cNvSpPr>
              <a:spLocks noChangeArrowheads="1"/>
            </p:cNvSpPr>
            <p:nvPr/>
          </p:nvSpPr>
          <p:spPr bwMode="auto">
            <a:xfrm>
              <a:off x="4781" y="43"/>
              <a:ext cx="22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Vss</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44" name="Rectangle 342">
              <a:extLst>
                <a:ext uri="{FF2B5EF4-FFF2-40B4-BE49-F238E27FC236}">
                  <a16:creationId xmlns:a16="http://schemas.microsoft.com/office/drawing/2014/main" id="{E3479496-DFEA-4ACB-B495-8553DDEED9CE}"/>
                </a:ext>
              </a:extLst>
            </p:cNvPr>
            <p:cNvSpPr>
              <a:spLocks noChangeArrowheads="1"/>
            </p:cNvSpPr>
            <p:nvPr/>
          </p:nvSpPr>
          <p:spPr bwMode="auto">
            <a:xfrm>
              <a:off x="4781" y="152"/>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D3</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45" name="Rectangle 343">
              <a:extLst>
                <a:ext uri="{FF2B5EF4-FFF2-40B4-BE49-F238E27FC236}">
                  <a16:creationId xmlns:a16="http://schemas.microsoft.com/office/drawing/2014/main" id="{C37E7D25-999B-41A4-B84E-5526E790A1FF}"/>
                </a:ext>
              </a:extLst>
            </p:cNvPr>
            <p:cNvSpPr>
              <a:spLocks noChangeArrowheads="1"/>
            </p:cNvSpPr>
            <p:nvPr/>
          </p:nvSpPr>
          <p:spPr bwMode="auto">
            <a:xfrm>
              <a:off x="4781" y="261"/>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D2</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46" name="Rectangle 344">
              <a:extLst>
                <a:ext uri="{FF2B5EF4-FFF2-40B4-BE49-F238E27FC236}">
                  <a16:creationId xmlns:a16="http://schemas.microsoft.com/office/drawing/2014/main" id="{AFA44698-5142-42DE-8C16-5DACCA728F90}"/>
                </a:ext>
              </a:extLst>
            </p:cNvPr>
            <p:cNvSpPr>
              <a:spLocks noChangeArrowheads="1"/>
            </p:cNvSpPr>
            <p:nvPr/>
          </p:nvSpPr>
          <p:spPr bwMode="auto">
            <a:xfrm>
              <a:off x="4781" y="370"/>
              <a:ext cx="28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CAS</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47" name="Rectangle 345">
              <a:extLst>
                <a:ext uri="{FF2B5EF4-FFF2-40B4-BE49-F238E27FC236}">
                  <a16:creationId xmlns:a16="http://schemas.microsoft.com/office/drawing/2014/main" id="{B008A9AB-7971-4060-87A1-CC6D85EE3500}"/>
                </a:ext>
              </a:extLst>
            </p:cNvPr>
            <p:cNvSpPr>
              <a:spLocks noChangeArrowheads="1"/>
            </p:cNvSpPr>
            <p:nvPr/>
          </p:nvSpPr>
          <p:spPr bwMode="auto">
            <a:xfrm>
              <a:off x="4781" y="479"/>
              <a:ext cx="21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OE</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48" name="Rectangle 346">
              <a:extLst>
                <a:ext uri="{FF2B5EF4-FFF2-40B4-BE49-F238E27FC236}">
                  <a16:creationId xmlns:a16="http://schemas.microsoft.com/office/drawing/2014/main" id="{D3ECA615-31A3-4DA0-97C1-C0D004D90B6E}"/>
                </a:ext>
              </a:extLst>
            </p:cNvPr>
            <p:cNvSpPr>
              <a:spLocks noChangeArrowheads="1"/>
            </p:cNvSpPr>
            <p:nvPr/>
          </p:nvSpPr>
          <p:spPr bwMode="auto">
            <a:xfrm>
              <a:off x="4781" y="588"/>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A9</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49" name="Rectangle 347">
              <a:extLst>
                <a:ext uri="{FF2B5EF4-FFF2-40B4-BE49-F238E27FC236}">
                  <a16:creationId xmlns:a16="http://schemas.microsoft.com/office/drawing/2014/main" id="{67BDF98F-CDB4-4531-A033-CC2718B77B3E}"/>
                </a:ext>
              </a:extLst>
            </p:cNvPr>
            <p:cNvSpPr>
              <a:spLocks noChangeArrowheads="1"/>
            </p:cNvSpPr>
            <p:nvPr/>
          </p:nvSpPr>
          <p:spPr bwMode="auto">
            <a:xfrm>
              <a:off x="4781" y="697"/>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A8</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0" name="Rectangle 348">
              <a:extLst>
                <a:ext uri="{FF2B5EF4-FFF2-40B4-BE49-F238E27FC236}">
                  <a16:creationId xmlns:a16="http://schemas.microsoft.com/office/drawing/2014/main" id="{42C03F06-FC23-4C14-91F1-95F08D41E9AB}"/>
                </a:ext>
              </a:extLst>
            </p:cNvPr>
            <p:cNvSpPr>
              <a:spLocks noChangeArrowheads="1"/>
            </p:cNvSpPr>
            <p:nvPr/>
          </p:nvSpPr>
          <p:spPr bwMode="auto">
            <a:xfrm>
              <a:off x="4781" y="806"/>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A7</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1" name="Rectangle 349">
              <a:extLst>
                <a:ext uri="{FF2B5EF4-FFF2-40B4-BE49-F238E27FC236}">
                  <a16:creationId xmlns:a16="http://schemas.microsoft.com/office/drawing/2014/main" id="{C480E250-87A2-4D46-8B5E-3E2D4DF9EDF9}"/>
                </a:ext>
              </a:extLst>
            </p:cNvPr>
            <p:cNvSpPr>
              <a:spLocks noChangeArrowheads="1"/>
            </p:cNvSpPr>
            <p:nvPr/>
          </p:nvSpPr>
          <p:spPr bwMode="auto">
            <a:xfrm>
              <a:off x="4781" y="915"/>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A6</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2" name="Rectangle 350">
              <a:extLst>
                <a:ext uri="{FF2B5EF4-FFF2-40B4-BE49-F238E27FC236}">
                  <a16:creationId xmlns:a16="http://schemas.microsoft.com/office/drawing/2014/main" id="{4BA3A365-9E3F-4D0D-A205-A8D06DCB5647}"/>
                </a:ext>
              </a:extLst>
            </p:cNvPr>
            <p:cNvSpPr>
              <a:spLocks noChangeArrowheads="1"/>
            </p:cNvSpPr>
            <p:nvPr/>
          </p:nvSpPr>
          <p:spPr bwMode="auto">
            <a:xfrm>
              <a:off x="4781" y="1024"/>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A5</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3" name="Rectangle 351">
              <a:extLst>
                <a:ext uri="{FF2B5EF4-FFF2-40B4-BE49-F238E27FC236}">
                  <a16:creationId xmlns:a16="http://schemas.microsoft.com/office/drawing/2014/main" id="{28DB6779-B8EB-4697-A317-1A2821A54C43}"/>
                </a:ext>
              </a:extLst>
            </p:cNvPr>
            <p:cNvSpPr>
              <a:spLocks noChangeArrowheads="1"/>
            </p:cNvSpPr>
            <p:nvPr/>
          </p:nvSpPr>
          <p:spPr bwMode="auto">
            <a:xfrm>
              <a:off x="4781" y="1133"/>
              <a:ext cx="1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A4</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4" name="Rectangle 352">
              <a:extLst>
                <a:ext uri="{FF2B5EF4-FFF2-40B4-BE49-F238E27FC236}">
                  <a16:creationId xmlns:a16="http://schemas.microsoft.com/office/drawing/2014/main" id="{FDC87BA8-9526-443B-B51E-683AEDF44A09}"/>
                </a:ext>
              </a:extLst>
            </p:cNvPr>
            <p:cNvSpPr>
              <a:spLocks noChangeArrowheads="1"/>
            </p:cNvSpPr>
            <p:nvPr/>
          </p:nvSpPr>
          <p:spPr bwMode="auto">
            <a:xfrm>
              <a:off x="4781" y="1242"/>
              <a:ext cx="22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Times New Roman" panose="02020603050405020304" pitchFamily="18" charset="0"/>
                </a:rPr>
                <a:t>Vss</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5" name="Rectangle 353">
              <a:extLst>
                <a:ext uri="{FF2B5EF4-FFF2-40B4-BE49-F238E27FC236}">
                  <a16:creationId xmlns:a16="http://schemas.microsoft.com/office/drawing/2014/main" id="{C037B743-E9F6-4512-9D46-A1358AE784EB}"/>
                </a:ext>
              </a:extLst>
            </p:cNvPr>
            <p:cNvSpPr>
              <a:spLocks noChangeArrowheads="1"/>
            </p:cNvSpPr>
            <p:nvPr/>
          </p:nvSpPr>
          <p:spPr bwMode="auto">
            <a:xfrm>
              <a:off x="854" y="1896"/>
              <a:ext cx="11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000000"/>
                  </a:solidFill>
                  <a:effectLst/>
                  <a:latin typeface="Times New Roman Bold"/>
                </a:rPr>
                <a:t>(a) 8 Mbit EPROM</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6" name="Rectangle 354">
              <a:extLst>
                <a:ext uri="{FF2B5EF4-FFF2-40B4-BE49-F238E27FC236}">
                  <a16:creationId xmlns:a16="http://schemas.microsoft.com/office/drawing/2014/main" id="{B7DDF659-C6BB-4831-9D2B-1F619E19C18F}"/>
                </a:ext>
              </a:extLst>
            </p:cNvPr>
            <p:cNvSpPr>
              <a:spLocks noChangeArrowheads="1"/>
            </p:cNvSpPr>
            <p:nvPr/>
          </p:nvSpPr>
          <p:spPr bwMode="auto">
            <a:xfrm>
              <a:off x="3487" y="1896"/>
              <a:ext cx="114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000000"/>
                  </a:solidFill>
                  <a:effectLst/>
                  <a:latin typeface="Times New Roman Bold"/>
                </a:rPr>
                <a:t>(b) 16 Mbit DRAM</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7" name="Freeform 355">
              <a:extLst>
                <a:ext uri="{FF2B5EF4-FFF2-40B4-BE49-F238E27FC236}">
                  <a16:creationId xmlns:a16="http://schemas.microsoft.com/office/drawing/2014/main" id="{282C588E-0209-4906-9A8E-31425962C6E2}"/>
                </a:ext>
              </a:extLst>
            </p:cNvPr>
            <p:cNvSpPr>
              <a:spLocks/>
            </p:cNvSpPr>
            <p:nvPr/>
          </p:nvSpPr>
          <p:spPr bwMode="auto">
            <a:xfrm>
              <a:off x="1476" y="133"/>
              <a:ext cx="53" cy="35"/>
            </a:xfrm>
            <a:custGeom>
              <a:avLst/>
              <a:gdLst>
                <a:gd name="T0" fmla="*/ 0 w 78"/>
                <a:gd name="T1" fmla="*/ 0 h 77"/>
                <a:gd name="T2" fmla="*/ 0 w 78"/>
                <a:gd name="T3" fmla="*/ 0 h 77"/>
                <a:gd name="T4" fmla="*/ 78 w 78"/>
                <a:gd name="T5" fmla="*/ 77 h 77"/>
              </a:gdLst>
              <a:ahLst/>
              <a:cxnLst>
                <a:cxn ang="0">
                  <a:pos x="T0" y="T1"/>
                </a:cxn>
                <a:cxn ang="0">
                  <a:pos x="T2" y="T3"/>
                </a:cxn>
                <a:cxn ang="0">
                  <a:pos x="T4" y="T5"/>
                </a:cxn>
              </a:cxnLst>
              <a:rect l="0" t="0" r="r" b="b"/>
              <a:pathLst>
                <a:path w="78" h="77">
                  <a:moveTo>
                    <a:pt x="0" y="0"/>
                  </a:moveTo>
                  <a:lnTo>
                    <a:pt x="0" y="0"/>
                  </a:lnTo>
                  <a:lnTo>
                    <a:pt x="78" y="77"/>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8" name="Freeform 356">
              <a:extLst>
                <a:ext uri="{FF2B5EF4-FFF2-40B4-BE49-F238E27FC236}">
                  <a16:creationId xmlns:a16="http://schemas.microsoft.com/office/drawing/2014/main" id="{FBFE528C-737D-4DA4-B138-0495E8215B97}"/>
                </a:ext>
              </a:extLst>
            </p:cNvPr>
            <p:cNvSpPr>
              <a:spLocks/>
            </p:cNvSpPr>
            <p:nvPr/>
          </p:nvSpPr>
          <p:spPr bwMode="auto">
            <a:xfrm>
              <a:off x="1476" y="133"/>
              <a:ext cx="53" cy="36"/>
            </a:xfrm>
            <a:custGeom>
              <a:avLst/>
              <a:gdLst>
                <a:gd name="T0" fmla="*/ 78 w 78"/>
                <a:gd name="T1" fmla="*/ 0 h 78"/>
                <a:gd name="T2" fmla="*/ 78 w 78"/>
                <a:gd name="T3" fmla="*/ 0 h 78"/>
                <a:gd name="T4" fmla="*/ 0 w 78"/>
                <a:gd name="T5" fmla="*/ 78 h 78"/>
              </a:gdLst>
              <a:ahLst/>
              <a:cxnLst>
                <a:cxn ang="0">
                  <a:pos x="T0" y="T1"/>
                </a:cxn>
                <a:cxn ang="0">
                  <a:pos x="T2" y="T3"/>
                </a:cxn>
                <a:cxn ang="0">
                  <a:pos x="T4" y="T5"/>
                </a:cxn>
              </a:cxnLst>
              <a:rect l="0" t="0" r="r" b="b"/>
              <a:pathLst>
                <a:path w="78" h="78">
                  <a:moveTo>
                    <a:pt x="78" y="0"/>
                  </a:moveTo>
                  <a:lnTo>
                    <a:pt x="78" y="0"/>
                  </a:lnTo>
                  <a:lnTo>
                    <a:pt x="0" y="78"/>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9" name="Freeform 357">
              <a:extLst>
                <a:ext uri="{FF2B5EF4-FFF2-40B4-BE49-F238E27FC236}">
                  <a16:creationId xmlns:a16="http://schemas.microsoft.com/office/drawing/2014/main" id="{CFE8B998-FC8D-47DA-A181-97D23BB4060F}"/>
                </a:ext>
              </a:extLst>
            </p:cNvPr>
            <p:cNvSpPr>
              <a:spLocks/>
            </p:cNvSpPr>
            <p:nvPr/>
          </p:nvSpPr>
          <p:spPr bwMode="auto">
            <a:xfrm>
              <a:off x="4105" y="133"/>
              <a:ext cx="53" cy="35"/>
            </a:xfrm>
            <a:custGeom>
              <a:avLst/>
              <a:gdLst>
                <a:gd name="T0" fmla="*/ 0 w 78"/>
                <a:gd name="T1" fmla="*/ 0 h 77"/>
                <a:gd name="T2" fmla="*/ 0 w 78"/>
                <a:gd name="T3" fmla="*/ 0 h 77"/>
                <a:gd name="T4" fmla="*/ 78 w 78"/>
                <a:gd name="T5" fmla="*/ 77 h 77"/>
              </a:gdLst>
              <a:ahLst/>
              <a:cxnLst>
                <a:cxn ang="0">
                  <a:pos x="T0" y="T1"/>
                </a:cxn>
                <a:cxn ang="0">
                  <a:pos x="T2" y="T3"/>
                </a:cxn>
                <a:cxn ang="0">
                  <a:pos x="T4" y="T5"/>
                </a:cxn>
              </a:cxnLst>
              <a:rect l="0" t="0" r="r" b="b"/>
              <a:pathLst>
                <a:path w="78" h="77">
                  <a:moveTo>
                    <a:pt x="0" y="0"/>
                  </a:moveTo>
                  <a:lnTo>
                    <a:pt x="0" y="0"/>
                  </a:lnTo>
                  <a:lnTo>
                    <a:pt x="78" y="77"/>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0" name="Freeform 358">
              <a:extLst>
                <a:ext uri="{FF2B5EF4-FFF2-40B4-BE49-F238E27FC236}">
                  <a16:creationId xmlns:a16="http://schemas.microsoft.com/office/drawing/2014/main" id="{2D97DDF1-3078-4B80-A32D-7F0211910833}"/>
                </a:ext>
              </a:extLst>
            </p:cNvPr>
            <p:cNvSpPr>
              <a:spLocks/>
            </p:cNvSpPr>
            <p:nvPr/>
          </p:nvSpPr>
          <p:spPr bwMode="auto">
            <a:xfrm>
              <a:off x="4105" y="133"/>
              <a:ext cx="53" cy="36"/>
            </a:xfrm>
            <a:custGeom>
              <a:avLst/>
              <a:gdLst>
                <a:gd name="T0" fmla="*/ 78 w 78"/>
                <a:gd name="T1" fmla="*/ 0 h 78"/>
                <a:gd name="T2" fmla="*/ 78 w 78"/>
                <a:gd name="T3" fmla="*/ 0 h 78"/>
                <a:gd name="T4" fmla="*/ 0 w 78"/>
                <a:gd name="T5" fmla="*/ 78 h 78"/>
              </a:gdLst>
              <a:ahLst/>
              <a:cxnLst>
                <a:cxn ang="0">
                  <a:pos x="T0" y="T1"/>
                </a:cxn>
                <a:cxn ang="0">
                  <a:pos x="T2" y="T3"/>
                </a:cxn>
                <a:cxn ang="0">
                  <a:pos x="T4" y="T5"/>
                </a:cxn>
              </a:cxnLst>
              <a:rect l="0" t="0" r="r" b="b"/>
              <a:pathLst>
                <a:path w="78" h="78">
                  <a:moveTo>
                    <a:pt x="78" y="0"/>
                  </a:moveTo>
                  <a:lnTo>
                    <a:pt x="78" y="0"/>
                  </a:lnTo>
                  <a:lnTo>
                    <a:pt x="0" y="78"/>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361" name="Rectangle 360">
            <a:extLst>
              <a:ext uri="{FF2B5EF4-FFF2-40B4-BE49-F238E27FC236}">
                <a16:creationId xmlns:a16="http://schemas.microsoft.com/office/drawing/2014/main" id="{D43E00C6-D308-434D-8C5B-E2F14F0910ED}"/>
              </a:ext>
            </a:extLst>
          </p:cNvPr>
          <p:cNvSpPr/>
          <p:nvPr/>
        </p:nvSpPr>
        <p:spPr>
          <a:xfrm>
            <a:off x="4743451" y="3609957"/>
            <a:ext cx="4572000" cy="2105192"/>
          </a:xfrm>
          <a:prstGeom prst="rect">
            <a:avLst/>
          </a:prstGeom>
        </p:spPr>
        <p:txBody>
          <a:bodyPr>
            <a:spAutoFit/>
          </a:bodyPr>
          <a:lstStyle/>
          <a:p>
            <a:pPr lvl="0">
              <a:spcBef>
                <a:spcPct val="30000"/>
              </a:spcBef>
            </a:pPr>
            <a:r>
              <a:rPr kumimoji="1" lang="en-US" sz="1200" dirty="0">
                <a:solidFill>
                  <a:srgbClr val="000000"/>
                </a:solidFill>
              </a:rPr>
              <a:t>A typical DRAM pin configuration is shown in Figure 5.4b, for a 16-Mbit chip</a:t>
            </a:r>
            <a:r>
              <a:rPr kumimoji="1" lang="tr-TR" sz="1200" dirty="0">
                <a:solidFill>
                  <a:srgbClr val="000000"/>
                </a:solidFill>
              </a:rPr>
              <a:t> </a:t>
            </a:r>
            <a:r>
              <a:rPr kumimoji="1" lang="en-US" sz="1200" dirty="0">
                <a:solidFill>
                  <a:srgbClr val="000000"/>
                </a:solidFill>
              </a:rPr>
              <a:t>organized as 4M * 4. The write enable (WE)</a:t>
            </a:r>
            <a:r>
              <a:rPr kumimoji="1" lang="tr-TR" sz="1200" dirty="0">
                <a:solidFill>
                  <a:srgbClr val="000000"/>
                </a:solidFill>
              </a:rPr>
              <a:t> </a:t>
            </a:r>
            <a:r>
              <a:rPr kumimoji="1" lang="en-US" sz="1200" dirty="0">
                <a:solidFill>
                  <a:srgbClr val="000000"/>
                </a:solidFill>
              </a:rPr>
              <a:t>and output enable (OE) pins indicate whether this is a write or read operation.</a:t>
            </a:r>
          </a:p>
          <a:p>
            <a:pPr lvl="0">
              <a:spcBef>
                <a:spcPct val="30000"/>
              </a:spcBef>
            </a:pPr>
            <a:endParaRPr kumimoji="1" lang="en-US" sz="1200" dirty="0">
              <a:solidFill>
                <a:srgbClr val="000000"/>
              </a:solidFill>
            </a:endParaRPr>
          </a:p>
          <a:p>
            <a:pPr lvl="0">
              <a:spcBef>
                <a:spcPct val="30000"/>
              </a:spcBef>
            </a:pPr>
            <a:r>
              <a:rPr kumimoji="1" lang="en-US" sz="1200" dirty="0">
                <a:solidFill>
                  <a:srgbClr val="000000"/>
                </a:solidFill>
              </a:rPr>
              <a:t>Because the DRAM is accessed by row and column, and the address is multiplexed,</a:t>
            </a:r>
            <a:r>
              <a:rPr kumimoji="1" lang="tr-TR" sz="1200" dirty="0">
                <a:solidFill>
                  <a:srgbClr val="000000"/>
                </a:solidFill>
              </a:rPr>
              <a:t> </a:t>
            </a:r>
            <a:r>
              <a:rPr kumimoji="1" lang="en-US" sz="1200" dirty="0">
                <a:solidFill>
                  <a:srgbClr val="000000"/>
                </a:solidFill>
              </a:rPr>
              <a:t>only 11 address pins are needed to specify the 4M row/column combinations</a:t>
            </a:r>
            <a:r>
              <a:rPr kumimoji="1" lang="tr-TR" sz="1200" dirty="0">
                <a:solidFill>
                  <a:srgbClr val="000000"/>
                </a:solidFill>
              </a:rPr>
              <a:t> </a:t>
            </a:r>
            <a:r>
              <a:rPr kumimoji="1" lang="en-US" sz="1200" dirty="0">
                <a:solidFill>
                  <a:srgbClr val="000000"/>
                </a:solidFill>
              </a:rPr>
              <a:t>(2</a:t>
            </a:r>
            <a:r>
              <a:rPr kumimoji="1" lang="en-US" sz="1200" baseline="30000" dirty="0">
                <a:solidFill>
                  <a:srgbClr val="000000"/>
                </a:solidFill>
              </a:rPr>
              <a:t>11</a:t>
            </a:r>
            <a:r>
              <a:rPr kumimoji="1" lang="en-US" sz="1200" dirty="0">
                <a:solidFill>
                  <a:srgbClr val="000000"/>
                </a:solidFill>
              </a:rPr>
              <a:t> * 2</a:t>
            </a:r>
            <a:r>
              <a:rPr kumimoji="1" lang="en-US" sz="1200" baseline="30000" dirty="0">
                <a:solidFill>
                  <a:srgbClr val="000000"/>
                </a:solidFill>
              </a:rPr>
              <a:t>11</a:t>
            </a:r>
            <a:r>
              <a:rPr kumimoji="1" lang="en-US" sz="1200" dirty="0">
                <a:solidFill>
                  <a:srgbClr val="000000"/>
                </a:solidFill>
              </a:rPr>
              <a:t> = 2</a:t>
            </a:r>
            <a:r>
              <a:rPr kumimoji="1" lang="en-US" sz="1200" baseline="30000" dirty="0">
                <a:solidFill>
                  <a:srgbClr val="000000"/>
                </a:solidFill>
              </a:rPr>
              <a:t>22</a:t>
            </a:r>
            <a:r>
              <a:rPr kumimoji="1" lang="en-US" sz="1200" dirty="0">
                <a:solidFill>
                  <a:srgbClr val="000000"/>
                </a:solidFill>
              </a:rPr>
              <a:t> = 4M). The functions of the row address select (RAS) and column</a:t>
            </a:r>
            <a:r>
              <a:rPr kumimoji="1" lang="tr-TR" sz="1200" dirty="0">
                <a:solidFill>
                  <a:srgbClr val="000000"/>
                </a:solidFill>
              </a:rPr>
              <a:t> </a:t>
            </a:r>
            <a:r>
              <a:rPr kumimoji="1" lang="en-US" sz="1200" dirty="0">
                <a:solidFill>
                  <a:srgbClr val="000000"/>
                </a:solidFill>
              </a:rPr>
              <a:t>address select (CAS) pins were discussed previously. Finally, the no connect (NC)</a:t>
            </a:r>
            <a:r>
              <a:rPr kumimoji="1" lang="tr-TR" sz="1200" dirty="0">
                <a:solidFill>
                  <a:srgbClr val="000000"/>
                </a:solidFill>
              </a:rPr>
              <a:t> </a:t>
            </a:r>
            <a:r>
              <a:rPr kumimoji="1" lang="en-US" sz="1200" dirty="0">
                <a:solidFill>
                  <a:srgbClr val="000000"/>
                </a:solidFill>
              </a:rPr>
              <a:t>pin is provided so that there are an even number of pins.</a:t>
            </a:r>
            <a:endParaRPr kumimoji="1" lang="en-GB" sz="1200" dirty="0">
              <a:solidFill>
                <a:srgbClr val="000000"/>
              </a:solidFill>
            </a:endParaRPr>
          </a:p>
        </p:txBody>
      </p:sp>
    </p:spTree>
  </p:cSld>
  <p:clrMapOvr>
    <a:masterClrMapping/>
  </p:clrMapOvr>
  <p:transition spd="med">
    <p:wheel spokes="2"/>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214424" y="4684719"/>
            <a:ext cx="471375" cy="461665"/>
          </a:xfrm>
          <a:prstGeom prst="rect">
            <a:avLst/>
          </a:prstGeom>
        </p:spPr>
        <p:txBody>
          <a:bodyPr wrap="square" rtlCol="0">
            <a:spAutoFit/>
          </a:bodyPr>
          <a:lstStyle/>
          <a:p>
            <a:endParaRPr lang="en-US" dirty="0"/>
          </a:p>
        </p:txBody>
      </p:sp>
      <p:pic>
        <p:nvPicPr>
          <p:cNvPr id="2" name="Picture 1" descr="f5.pdf"/>
          <p:cNvPicPr>
            <a:picLocks noChangeAspect="1"/>
          </p:cNvPicPr>
          <p:nvPr/>
        </p:nvPicPr>
        <p:blipFill rotWithShape="1">
          <a:blip r:embed="rId3">
            <a:extLst>
              <a:ext uri="{28A0092B-C50C-407E-A947-70E740481C1C}">
                <a14:useLocalDpi xmlns:a14="http://schemas.microsoft.com/office/drawing/2010/main" val="0"/>
              </a:ext>
            </a:extLst>
          </a:blip>
          <a:srcRect l="8430" t="17463" r="13637" b="15242"/>
          <a:stretch/>
        </p:blipFill>
        <p:spPr>
          <a:xfrm>
            <a:off x="-108520" y="-99392"/>
            <a:ext cx="6057333" cy="6768752"/>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
        <p:nvSpPr>
          <p:cNvPr id="4" name="Rectangle 3">
            <a:extLst>
              <a:ext uri="{FF2B5EF4-FFF2-40B4-BE49-F238E27FC236}">
                <a16:creationId xmlns:a16="http://schemas.microsoft.com/office/drawing/2014/main" id="{31C8A48A-AFD6-48F2-BD6E-B2EA9C656863}"/>
              </a:ext>
            </a:extLst>
          </p:cNvPr>
          <p:cNvSpPr/>
          <p:nvPr/>
        </p:nvSpPr>
        <p:spPr>
          <a:xfrm>
            <a:off x="5580112" y="836712"/>
            <a:ext cx="3312368" cy="4179606"/>
          </a:xfrm>
          <a:prstGeom prst="rect">
            <a:avLst/>
          </a:prstGeom>
        </p:spPr>
        <p:txBody>
          <a:bodyPr wrap="square">
            <a:spAutoFit/>
          </a:bodyPr>
          <a:lstStyle/>
          <a:p>
            <a:pPr lvl="0">
              <a:spcBef>
                <a:spcPct val="30000"/>
              </a:spcBef>
            </a:pPr>
            <a:r>
              <a:rPr kumimoji="1" lang="en-US" sz="1600" dirty="0">
                <a:solidFill>
                  <a:srgbClr val="000000"/>
                </a:solidFill>
              </a:rPr>
              <a:t>If a RAM chip contains only 1 bit per word, then clearly we will need at least a</a:t>
            </a:r>
            <a:r>
              <a:rPr kumimoji="1" lang="tr-TR" sz="1600" dirty="0">
                <a:solidFill>
                  <a:srgbClr val="000000"/>
                </a:solidFill>
              </a:rPr>
              <a:t> </a:t>
            </a:r>
            <a:r>
              <a:rPr kumimoji="1" lang="en-US" sz="1600" dirty="0">
                <a:solidFill>
                  <a:srgbClr val="000000"/>
                </a:solidFill>
              </a:rPr>
              <a:t>number of chips equal to the number of bits per word. As an example, </a:t>
            </a:r>
            <a:endParaRPr kumimoji="1" lang="tr-TR" sz="1600" dirty="0">
              <a:solidFill>
                <a:srgbClr val="000000"/>
              </a:solidFill>
            </a:endParaRPr>
          </a:p>
          <a:p>
            <a:pPr lvl="0">
              <a:spcBef>
                <a:spcPct val="30000"/>
              </a:spcBef>
            </a:pPr>
            <a:r>
              <a:rPr kumimoji="1" lang="en-US" sz="1600" dirty="0">
                <a:solidFill>
                  <a:srgbClr val="000000"/>
                </a:solidFill>
              </a:rPr>
              <a:t>Figure 5.5</a:t>
            </a:r>
            <a:r>
              <a:rPr kumimoji="1" lang="tr-TR" sz="1600" dirty="0">
                <a:solidFill>
                  <a:srgbClr val="000000"/>
                </a:solidFill>
              </a:rPr>
              <a:t> </a:t>
            </a:r>
            <a:r>
              <a:rPr kumimoji="1" lang="en-US" sz="1600" dirty="0">
                <a:solidFill>
                  <a:srgbClr val="000000"/>
                </a:solidFill>
              </a:rPr>
              <a:t>shows how a memory module consisting of 256K 8-bit words could be organized. For</a:t>
            </a:r>
            <a:r>
              <a:rPr kumimoji="1" lang="tr-TR" sz="1600" dirty="0">
                <a:solidFill>
                  <a:srgbClr val="000000"/>
                </a:solidFill>
              </a:rPr>
              <a:t> </a:t>
            </a:r>
            <a:r>
              <a:rPr kumimoji="1" lang="en-US" sz="1600" dirty="0">
                <a:solidFill>
                  <a:srgbClr val="000000"/>
                </a:solidFill>
              </a:rPr>
              <a:t>256K words, an 18-bit address is needed and is supplied to the module from some</a:t>
            </a:r>
            <a:r>
              <a:rPr kumimoji="1" lang="tr-TR" sz="1600" dirty="0">
                <a:solidFill>
                  <a:srgbClr val="000000"/>
                </a:solidFill>
              </a:rPr>
              <a:t> </a:t>
            </a:r>
            <a:r>
              <a:rPr kumimoji="1" lang="en-US" sz="1600" dirty="0">
                <a:solidFill>
                  <a:srgbClr val="000000"/>
                </a:solidFill>
              </a:rPr>
              <a:t>external source (e.g., the address lines of a bus to which the module is attached).</a:t>
            </a:r>
          </a:p>
          <a:p>
            <a:pPr lvl="0">
              <a:spcBef>
                <a:spcPct val="30000"/>
              </a:spcBef>
            </a:pPr>
            <a:r>
              <a:rPr kumimoji="1" lang="en-US" sz="1600" dirty="0">
                <a:solidFill>
                  <a:srgbClr val="000000"/>
                </a:solidFill>
              </a:rPr>
              <a:t>The address is presented to 8 256K * 1-bit chips, each of which provides the input/output of 1 bit.</a:t>
            </a:r>
            <a:endParaRPr kumimoji="1" lang="en-GB" sz="1600" dirty="0">
              <a:solidFill>
                <a:srgbClr val="000000"/>
              </a:solidFill>
            </a:endParaRPr>
          </a:p>
        </p:txBody>
      </p:sp>
      <p:sp>
        <p:nvSpPr>
          <p:cNvPr id="5" name="TextBox 4">
            <a:extLst>
              <a:ext uri="{FF2B5EF4-FFF2-40B4-BE49-F238E27FC236}">
                <a16:creationId xmlns:a16="http://schemas.microsoft.com/office/drawing/2014/main" id="{F788685D-F8BE-4039-974B-85BBC09E6868}"/>
              </a:ext>
            </a:extLst>
          </p:cNvPr>
          <p:cNvSpPr txBox="1"/>
          <p:nvPr/>
        </p:nvSpPr>
        <p:spPr>
          <a:xfrm>
            <a:off x="3103742" y="2044005"/>
            <a:ext cx="274434" cy="1384995"/>
          </a:xfrm>
          <a:prstGeom prst="rect">
            <a:avLst/>
          </a:prstGeom>
          <a:noFill/>
        </p:spPr>
        <p:txBody>
          <a:bodyPr wrap="none" rtlCol="0">
            <a:spAutoFit/>
          </a:bodyPr>
          <a:lstStyle/>
          <a:p>
            <a:r>
              <a:rPr lang="tr-TR" sz="2800" b="1" dirty="0"/>
              <a:t>.</a:t>
            </a:r>
          </a:p>
          <a:p>
            <a:r>
              <a:rPr lang="tr-TR" sz="2800" b="1" dirty="0"/>
              <a:t>.</a:t>
            </a:r>
          </a:p>
          <a:p>
            <a:r>
              <a:rPr lang="tr-TR" sz="2800" b="1" dirty="0"/>
              <a:t>.</a:t>
            </a:r>
          </a:p>
        </p:txBody>
      </p:sp>
    </p:spTree>
  </p:cSld>
  <p:clrMapOvr>
    <a:masterClrMapping/>
  </p:clrMapOvr>
  <p:transition spd="med">
    <p:wheel spokes="2"/>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6.pdf"/>
          <p:cNvPicPr>
            <a:picLocks noChangeAspect="1"/>
          </p:cNvPicPr>
          <p:nvPr/>
        </p:nvPicPr>
        <p:blipFill rotWithShape="1">
          <a:blip r:embed="rId3">
            <a:extLst>
              <a:ext uri="{28A0092B-C50C-407E-A947-70E740481C1C}">
                <a14:useLocalDpi xmlns:a14="http://schemas.microsoft.com/office/drawing/2010/main" val="0"/>
              </a:ext>
            </a:extLst>
          </a:blip>
          <a:srcRect l="8039" t="35980" r="11885" b="25329"/>
          <a:stretch/>
        </p:blipFill>
        <p:spPr>
          <a:xfrm>
            <a:off x="1259632" y="332656"/>
            <a:ext cx="6824550" cy="4267217"/>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4" name="Rectangle 3">
            <a:extLst>
              <a:ext uri="{FF2B5EF4-FFF2-40B4-BE49-F238E27FC236}">
                <a16:creationId xmlns:a16="http://schemas.microsoft.com/office/drawing/2014/main" id="{A8948C65-0617-4EC7-B79C-B4D887196432}"/>
              </a:ext>
            </a:extLst>
          </p:cNvPr>
          <p:cNvSpPr/>
          <p:nvPr/>
        </p:nvSpPr>
        <p:spPr>
          <a:xfrm>
            <a:off x="603455" y="4663612"/>
            <a:ext cx="8136904" cy="1384995"/>
          </a:xfrm>
          <a:prstGeom prst="rect">
            <a:avLst/>
          </a:prstGeom>
        </p:spPr>
        <p:txBody>
          <a:bodyPr wrap="square">
            <a:spAutoFit/>
          </a:bodyPr>
          <a:lstStyle/>
          <a:p>
            <a:pPr lvl="0">
              <a:spcBef>
                <a:spcPct val="30000"/>
              </a:spcBef>
            </a:pPr>
            <a:r>
              <a:rPr kumimoji="1" lang="en-US" sz="1400" dirty="0">
                <a:solidFill>
                  <a:schemeClr val="bg1"/>
                </a:solidFill>
              </a:rPr>
              <a:t>This organization works as long as the size of memory equals the number of</a:t>
            </a:r>
            <a:r>
              <a:rPr kumimoji="1" lang="tr-TR" sz="1400" dirty="0">
                <a:solidFill>
                  <a:schemeClr val="bg1"/>
                </a:solidFill>
              </a:rPr>
              <a:t> </a:t>
            </a:r>
            <a:r>
              <a:rPr kumimoji="1" lang="en-US" sz="1400" dirty="0">
                <a:solidFill>
                  <a:schemeClr val="bg1"/>
                </a:solidFill>
              </a:rPr>
              <a:t>bits per chip. In the case in which larger memory is required, an array of chips is</a:t>
            </a:r>
            <a:r>
              <a:rPr kumimoji="1" lang="tr-TR" sz="1400" dirty="0">
                <a:solidFill>
                  <a:schemeClr val="bg1"/>
                </a:solidFill>
              </a:rPr>
              <a:t> </a:t>
            </a:r>
            <a:r>
              <a:rPr kumimoji="1" lang="en-US" sz="1400" dirty="0">
                <a:solidFill>
                  <a:schemeClr val="bg1"/>
                </a:solidFill>
              </a:rPr>
              <a:t>needed. Figure 5.6 shows the possible organization of a memory consisting of </a:t>
            </a:r>
            <a:r>
              <a:rPr kumimoji="1" lang="en-US" sz="1400" dirty="0">
                <a:solidFill>
                  <a:schemeClr val="bg1"/>
                </a:solidFill>
                <a:highlight>
                  <a:srgbClr val="FF00FF"/>
                </a:highlight>
              </a:rPr>
              <a:t>1M</a:t>
            </a:r>
            <a:r>
              <a:rPr kumimoji="1" lang="tr-TR" sz="1400" dirty="0">
                <a:solidFill>
                  <a:schemeClr val="bg1"/>
                </a:solidFill>
                <a:highlight>
                  <a:srgbClr val="FF00FF"/>
                </a:highlight>
              </a:rPr>
              <a:t> </a:t>
            </a:r>
            <a:r>
              <a:rPr kumimoji="1" lang="en-US" sz="1400" dirty="0">
                <a:solidFill>
                  <a:schemeClr val="bg1"/>
                </a:solidFill>
                <a:highlight>
                  <a:srgbClr val="FF00FF"/>
                </a:highlight>
              </a:rPr>
              <a:t>word by 8 bits per word</a:t>
            </a:r>
            <a:r>
              <a:rPr kumimoji="1" lang="en-US" sz="1400" dirty="0">
                <a:solidFill>
                  <a:schemeClr val="bg1"/>
                </a:solidFill>
              </a:rPr>
              <a:t>. In this case, </a:t>
            </a:r>
            <a:r>
              <a:rPr kumimoji="1" lang="en-US" sz="1400" dirty="0">
                <a:solidFill>
                  <a:schemeClr val="bg1"/>
                </a:solidFill>
                <a:highlight>
                  <a:srgbClr val="FF00FF"/>
                </a:highlight>
              </a:rPr>
              <a:t>we have four columns of chips, each column</a:t>
            </a:r>
            <a:r>
              <a:rPr kumimoji="1" lang="tr-TR" sz="1400" dirty="0">
                <a:solidFill>
                  <a:schemeClr val="bg1"/>
                </a:solidFill>
                <a:highlight>
                  <a:srgbClr val="FF00FF"/>
                </a:highlight>
              </a:rPr>
              <a:t> </a:t>
            </a:r>
            <a:r>
              <a:rPr kumimoji="1" lang="en-US" sz="1400" dirty="0">
                <a:solidFill>
                  <a:schemeClr val="bg1"/>
                </a:solidFill>
                <a:highlight>
                  <a:srgbClr val="FF00FF"/>
                </a:highlight>
              </a:rPr>
              <a:t>containing 256K words</a:t>
            </a:r>
            <a:r>
              <a:rPr kumimoji="1" lang="en-US" sz="1400" dirty="0">
                <a:solidFill>
                  <a:schemeClr val="bg1"/>
                </a:solidFill>
              </a:rPr>
              <a:t> arranged as in Figure 5.5. For 1M word, 20 address lines are</a:t>
            </a:r>
            <a:r>
              <a:rPr kumimoji="1" lang="tr-TR" sz="1400" dirty="0">
                <a:solidFill>
                  <a:schemeClr val="bg1"/>
                </a:solidFill>
              </a:rPr>
              <a:t> </a:t>
            </a:r>
            <a:r>
              <a:rPr kumimoji="1" lang="en-US" sz="1400" dirty="0">
                <a:solidFill>
                  <a:schemeClr val="bg1"/>
                </a:solidFill>
              </a:rPr>
              <a:t>needed. The 18 least significant bits are routed to all 32 modules. The high-order</a:t>
            </a:r>
            <a:r>
              <a:rPr kumimoji="1" lang="tr-TR" sz="1400" dirty="0">
                <a:solidFill>
                  <a:schemeClr val="bg1"/>
                </a:solidFill>
              </a:rPr>
              <a:t> </a:t>
            </a:r>
            <a:r>
              <a:rPr kumimoji="1" lang="en-US" sz="1400" dirty="0">
                <a:solidFill>
                  <a:schemeClr val="bg1"/>
                </a:solidFill>
              </a:rPr>
              <a:t>2 bits are input to a group select logic module that sends a chip enable signal to one</a:t>
            </a:r>
            <a:r>
              <a:rPr kumimoji="1" lang="tr-TR" sz="1400" dirty="0">
                <a:solidFill>
                  <a:schemeClr val="bg1"/>
                </a:solidFill>
              </a:rPr>
              <a:t> </a:t>
            </a:r>
            <a:r>
              <a:rPr kumimoji="1" lang="en-US" sz="1400" dirty="0">
                <a:solidFill>
                  <a:schemeClr val="bg1"/>
                </a:solidFill>
              </a:rPr>
              <a:t>of the four columns of modules.</a:t>
            </a:r>
            <a:endParaRPr kumimoji="1" lang="en-GB" sz="1400" dirty="0">
              <a:solidFill>
                <a:schemeClr val="bg1"/>
              </a:solidFill>
            </a:endParaRPr>
          </a:p>
        </p:txBody>
      </p:sp>
    </p:spTree>
  </p:cSld>
  <p:clrMapOvr>
    <a:masterClrMapping/>
  </p:clrMapOvr>
  <p:transition spd="med">
    <p:wheel spokes="2"/>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323528" y="116632"/>
            <a:ext cx="7556500" cy="1116013"/>
          </a:xfrm>
        </p:spPr>
        <p:txBody>
          <a:bodyPr/>
          <a:lstStyle/>
          <a:p>
            <a:r>
              <a:rPr lang="en-GB" dirty="0">
                <a:effectLst>
                  <a:outerShdw blurRad="38100" dist="38100" dir="2700000" algn="tl">
                    <a:srgbClr val="000000">
                      <a:alpha val="43137"/>
                    </a:srgbClr>
                  </a:outerShdw>
                </a:effectLst>
              </a:rPr>
              <a:t>Interleaved Memory</a:t>
            </a:r>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1132727527"/>
              </p:ext>
            </p:extLst>
          </p:nvPr>
        </p:nvGraphicFramePr>
        <p:xfrm>
          <a:off x="-756592" y="-99392"/>
          <a:ext cx="97536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62000" y="533400"/>
            <a:ext cx="7556313" cy="1116106"/>
          </a:xfrm>
        </p:spPr>
        <p:txBody>
          <a:bodyPr/>
          <a:lstStyle/>
          <a:p>
            <a:r>
              <a:rPr lang="en-US" dirty="0">
                <a:effectLst>
                  <a:outerShdw blurRad="38100" dist="38100" dir="2700000" algn="tl">
                    <a:srgbClr val="000000">
                      <a:alpha val="43137"/>
                    </a:srgbClr>
                  </a:outerShdw>
                </a:effectLst>
              </a:rPr>
              <a:t>Error Correction</a:t>
            </a:r>
          </a:p>
        </p:txBody>
      </p:sp>
      <p:sp>
        <p:nvSpPr>
          <p:cNvPr id="70659" name="Rectangle 3"/>
          <p:cNvSpPr>
            <a:spLocks noGrp="1" noChangeArrowheads="1"/>
          </p:cNvSpPr>
          <p:nvPr>
            <p:ph idx="1"/>
          </p:nvPr>
        </p:nvSpPr>
        <p:spPr>
          <a:xfrm>
            <a:off x="498474" y="1524000"/>
            <a:ext cx="7556313" cy="4876800"/>
          </a:xfrm>
        </p:spPr>
        <p:txBody>
          <a:bodyPr>
            <a:normAutofit fontScale="92500" lnSpcReduction="10000"/>
          </a:bodyPr>
          <a:lstStyle/>
          <a:p>
            <a:r>
              <a:rPr lang="en-US" dirty="0"/>
              <a:t>Hard Failure</a:t>
            </a:r>
          </a:p>
          <a:p>
            <a:pPr lvl="1"/>
            <a:r>
              <a:rPr lang="en-US" dirty="0"/>
              <a:t>Permanent physical defect</a:t>
            </a:r>
          </a:p>
          <a:p>
            <a:pPr lvl="1"/>
            <a:r>
              <a:rPr lang="en-US" dirty="0"/>
              <a:t>Memory cell or cells affected cannot reliably store data but become stuck at 0 or 1 or switch erratically between 0 and 1</a:t>
            </a:r>
          </a:p>
          <a:p>
            <a:pPr lvl="1"/>
            <a:r>
              <a:rPr lang="en-US" dirty="0"/>
              <a:t>Can be caused by: </a:t>
            </a:r>
          </a:p>
          <a:p>
            <a:pPr lvl="2"/>
            <a:r>
              <a:rPr lang="en-US" dirty="0"/>
              <a:t>Harsh environmental abuse</a:t>
            </a:r>
          </a:p>
          <a:p>
            <a:pPr lvl="2"/>
            <a:r>
              <a:rPr lang="en-US" dirty="0"/>
              <a:t>Manufacturing defects</a:t>
            </a:r>
          </a:p>
          <a:p>
            <a:pPr lvl="2"/>
            <a:r>
              <a:rPr lang="en-US" dirty="0"/>
              <a:t>Wear</a:t>
            </a:r>
          </a:p>
          <a:p>
            <a:r>
              <a:rPr lang="en-US" dirty="0"/>
              <a:t>Soft Error</a:t>
            </a:r>
          </a:p>
          <a:p>
            <a:pPr lvl="1"/>
            <a:r>
              <a:rPr lang="en-US" dirty="0"/>
              <a:t>Random, non-destructive event that alters the contents of one or more memory cells </a:t>
            </a:r>
          </a:p>
          <a:p>
            <a:pPr lvl="1"/>
            <a:r>
              <a:rPr lang="en-US" dirty="0"/>
              <a:t>No permanent damage to memory</a:t>
            </a:r>
          </a:p>
          <a:p>
            <a:pPr lvl="1"/>
            <a:r>
              <a:rPr lang="en-US" dirty="0"/>
              <a:t>Can be caused by: </a:t>
            </a:r>
          </a:p>
          <a:p>
            <a:pPr lvl="2"/>
            <a:r>
              <a:rPr lang="en-US" dirty="0"/>
              <a:t>Power supply problems</a:t>
            </a:r>
          </a:p>
          <a:p>
            <a:pPr lvl="2"/>
            <a:r>
              <a:rPr lang="en-US" dirty="0"/>
              <a:t>Alpha particles</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7.pdf"/>
          <p:cNvPicPr>
            <a:picLocks noChangeAspect="1"/>
          </p:cNvPicPr>
          <p:nvPr/>
        </p:nvPicPr>
        <p:blipFill rotWithShape="1">
          <a:blip r:embed="rId3">
            <a:extLst>
              <a:ext uri="{28A0092B-C50C-407E-A947-70E740481C1C}">
                <a14:useLocalDpi xmlns:a14="http://schemas.microsoft.com/office/drawing/2010/main" val="0"/>
              </a:ext>
            </a:extLst>
          </a:blip>
          <a:srcRect t="21076" b="28491"/>
          <a:stretch/>
        </p:blipFill>
        <p:spPr>
          <a:xfrm>
            <a:off x="0" y="188640"/>
            <a:ext cx="9267725" cy="3744416"/>
          </a:xfrm>
          <a:prstGeom prst="rect">
            <a:avLst/>
          </a:prstGeom>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sp>
        <p:nvSpPr>
          <p:cNvPr id="4" name="Rectangle 3">
            <a:extLst>
              <a:ext uri="{FF2B5EF4-FFF2-40B4-BE49-F238E27FC236}">
                <a16:creationId xmlns:a16="http://schemas.microsoft.com/office/drawing/2014/main" id="{116946A3-DE66-4CC3-B460-6F2716FF14F3}"/>
              </a:ext>
            </a:extLst>
          </p:cNvPr>
          <p:cNvSpPr/>
          <p:nvPr/>
        </p:nvSpPr>
        <p:spPr>
          <a:xfrm>
            <a:off x="211269" y="3876828"/>
            <a:ext cx="8424936" cy="2640723"/>
          </a:xfrm>
          <a:prstGeom prst="rect">
            <a:avLst/>
          </a:prstGeom>
        </p:spPr>
        <p:txBody>
          <a:bodyPr wrap="square">
            <a:spAutoFit/>
          </a:bodyPr>
          <a:lstStyle/>
          <a:p>
            <a:pPr lvl="0">
              <a:spcBef>
                <a:spcPct val="30000"/>
              </a:spcBef>
            </a:pPr>
            <a:r>
              <a:rPr kumimoji="1" lang="en-US" sz="1200" dirty="0">
                <a:solidFill>
                  <a:srgbClr val="000000"/>
                </a:solidFill>
              </a:rPr>
              <a:t>Figure 5.7 illustrates in general terms how the process is carried out. When</a:t>
            </a:r>
            <a:r>
              <a:rPr kumimoji="1" lang="tr-TR" sz="1200" dirty="0">
                <a:solidFill>
                  <a:srgbClr val="000000"/>
                </a:solidFill>
              </a:rPr>
              <a:t> </a:t>
            </a:r>
            <a:r>
              <a:rPr kumimoji="1" lang="en-US" sz="1200" dirty="0">
                <a:solidFill>
                  <a:srgbClr val="000000"/>
                </a:solidFill>
              </a:rPr>
              <a:t>data are to be written into memory, a calculation, depicted as a function </a:t>
            </a:r>
            <a:r>
              <a:rPr kumimoji="1" lang="en-US" sz="1200" i="1" dirty="0">
                <a:solidFill>
                  <a:srgbClr val="000000"/>
                </a:solidFill>
              </a:rPr>
              <a:t>f, </a:t>
            </a:r>
            <a:r>
              <a:rPr kumimoji="1" lang="en-US" sz="1200" dirty="0">
                <a:solidFill>
                  <a:srgbClr val="000000"/>
                </a:solidFill>
              </a:rPr>
              <a:t>is performed</a:t>
            </a:r>
            <a:r>
              <a:rPr kumimoji="1" lang="tr-TR" sz="1200" dirty="0">
                <a:solidFill>
                  <a:srgbClr val="000000"/>
                </a:solidFill>
              </a:rPr>
              <a:t> </a:t>
            </a:r>
            <a:r>
              <a:rPr kumimoji="1" lang="en-US" sz="1200" dirty="0">
                <a:solidFill>
                  <a:srgbClr val="000000"/>
                </a:solidFill>
              </a:rPr>
              <a:t>on the data to produce a code. Both the code and the data are stored. Thus</a:t>
            </a:r>
            <a:r>
              <a:rPr kumimoji="1" lang="en-US" sz="1200" dirty="0">
                <a:solidFill>
                  <a:srgbClr val="000000"/>
                </a:solidFill>
                <a:highlight>
                  <a:srgbClr val="FFFF00"/>
                </a:highlight>
              </a:rPr>
              <a:t>,</a:t>
            </a:r>
            <a:r>
              <a:rPr kumimoji="1" lang="tr-TR" sz="1200" dirty="0">
                <a:solidFill>
                  <a:srgbClr val="000000"/>
                </a:solidFill>
                <a:highlight>
                  <a:srgbClr val="FFFF00"/>
                </a:highlight>
              </a:rPr>
              <a:t> </a:t>
            </a:r>
            <a:r>
              <a:rPr kumimoji="1" lang="en-US" sz="1200" dirty="0">
                <a:solidFill>
                  <a:srgbClr val="000000"/>
                </a:solidFill>
                <a:highlight>
                  <a:srgbClr val="FFFF00"/>
                </a:highlight>
              </a:rPr>
              <a:t>if an </a:t>
            </a:r>
            <a:r>
              <a:rPr kumimoji="1" lang="en-US" sz="1200" i="1" dirty="0">
                <a:solidFill>
                  <a:srgbClr val="000000"/>
                </a:solidFill>
                <a:highlight>
                  <a:srgbClr val="FFFF00"/>
                </a:highlight>
              </a:rPr>
              <a:t>M-</a:t>
            </a:r>
            <a:r>
              <a:rPr kumimoji="1" lang="en-US" sz="1200" dirty="0">
                <a:solidFill>
                  <a:srgbClr val="000000"/>
                </a:solidFill>
                <a:highlight>
                  <a:srgbClr val="FFFF00"/>
                </a:highlight>
              </a:rPr>
              <a:t>bit word of data is to be stored and the code is of length </a:t>
            </a:r>
            <a:r>
              <a:rPr kumimoji="1" lang="en-US" sz="1200" i="1" dirty="0">
                <a:solidFill>
                  <a:srgbClr val="000000"/>
                </a:solidFill>
                <a:highlight>
                  <a:srgbClr val="FFFF00"/>
                </a:highlight>
              </a:rPr>
              <a:t>K </a:t>
            </a:r>
            <a:r>
              <a:rPr kumimoji="1" lang="en-US" sz="1200" dirty="0">
                <a:solidFill>
                  <a:srgbClr val="000000"/>
                </a:solidFill>
                <a:highlight>
                  <a:srgbClr val="FFFF00"/>
                </a:highlight>
              </a:rPr>
              <a:t>bits, then the</a:t>
            </a:r>
            <a:r>
              <a:rPr kumimoji="1" lang="tr-TR" sz="1200" dirty="0">
                <a:solidFill>
                  <a:srgbClr val="000000"/>
                </a:solidFill>
                <a:highlight>
                  <a:srgbClr val="FFFF00"/>
                </a:highlight>
              </a:rPr>
              <a:t> </a:t>
            </a:r>
            <a:r>
              <a:rPr kumimoji="1" lang="en-US" sz="1200" dirty="0">
                <a:solidFill>
                  <a:srgbClr val="000000"/>
                </a:solidFill>
                <a:highlight>
                  <a:srgbClr val="FFFF00"/>
                </a:highlight>
              </a:rPr>
              <a:t>actual size of the stored word is </a:t>
            </a:r>
            <a:r>
              <a:rPr kumimoji="1" lang="en-US" sz="1200" i="1" dirty="0">
                <a:solidFill>
                  <a:srgbClr val="000000"/>
                </a:solidFill>
                <a:highlight>
                  <a:srgbClr val="FFFF00"/>
                </a:highlight>
              </a:rPr>
              <a:t>M + K bits.</a:t>
            </a:r>
          </a:p>
          <a:p>
            <a:pPr lvl="0">
              <a:spcBef>
                <a:spcPct val="30000"/>
              </a:spcBef>
            </a:pPr>
            <a:endParaRPr kumimoji="1" lang="en-US" sz="1200" dirty="0">
              <a:solidFill>
                <a:srgbClr val="000000"/>
              </a:solidFill>
            </a:endParaRPr>
          </a:p>
          <a:p>
            <a:pPr lvl="0">
              <a:spcBef>
                <a:spcPct val="30000"/>
              </a:spcBef>
            </a:pPr>
            <a:r>
              <a:rPr kumimoji="1" lang="en-US" sz="1200" dirty="0">
                <a:solidFill>
                  <a:srgbClr val="000000"/>
                </a:solidFill>
              </a:rPr>
              <a:t>When the previously stored word is read out, the code is used to detect and possibly</a:t>
            </a:r>
            <a:r>
              <a:rPr kumimoji="1" lang="tr-TR" sz="1200" dirty="0">
                <a:solidFill>
                  <a:srgbClr val="000000"/>
                </a:solidFill>
              </a:rPr>
              <a:t> </a:t>
            </a:r>
            <a:r>
              <a:rPr kumimoji="1" lang="en-US" sz="1200" dirty="0">
                <a:solidFill>
                  <a:srgbClr val="000000"/>
                </a:solidFill>
              </a:rPr>
              <a:t>correct errors. A new set of </a:t>
            </a:r>
            <a:r>
              <a:rPr kumimoji="1" lang="en-US" sz="1200" i="1" dirty="0">
                <a:solidFill>
                  <a:srgbClr val="000000"/>
                </a:solidFill>
              </a:rPr>
              <a:t>K </a:t>
            </a:r>
            <a:r>
              <a:rPr kumimoji="1" lang="en-US" sz="1200" dirty="0">
                <a:solidFill>
                  <a:srgbClr val="000000"/>
                </a:solidFill>
              </a:rPr>
              <a:t>code bits is generated from the M data bits and</a:t>
            </a:r>
            <a:r>
              <a:rPr kumimoji="1" lang="tr-TR" sz="1200" dirty="0">
                <a:solidFill>
                  <a:srgbClr val="000000"/>
                </a:solidFill>
              </a:rPr>
              <a:t> </a:t>
            </a:r>
            <a:r>
              <a:rPr kumimoji="1" lang="en-US" sz="1200" dirty="0">
                <a:solidFill>
                  <a:srgbClr val="000000"/>
                </a:solidFill>
              </a:rPr>
              <a:t>compared with the fetched code bits. The comparison yields one of three results:</a:t>
            </a:r>
          </a:p>
          <a:p>
            <a:pPr lvl="0">
              <a:spcBef>
                <a:spcPct val="30000"/>
              </a:spcBef>
            </a:pPr>
            <a:r>
              <a:rPr kumimoji="1" lang="en-US" sz="1200" dirty="0">
                <a:solidFill>
                  <a:srgbClr val="000000"/>
                </a:solidFill>
              </a:rPr>
              <a:t>• No errors are detected. The fetched data bits are sent out.</a:t>
            </a:r>
          </a:p>
          <a:p>
            <a:pPr lvl="0">
              <a:spcBef>
                <a:spcPct val="30000"/>
              </a:spcBef>
            </a:pPr>
            <a:r>
              <a:rPr kumimoji="1" lang="en-US" sz="1200" dirty="0">
                <a:solidFill>
                  <a:srgbClr val="000000"/>
                </a:solidFill>
              </a:rPr>
              <a:t>• An error is detected, and it is possible to correct the error. The data bits plus</a:t>
            </a:r>
            <a:r>
              <a:rPr kumimoji="1" lang="tr-TR" sz="1200" dirty="0">
                <a:solidFill>
                  <a:srgbClr val="000000"/>
                </a:solidFill>
              </a:rPr>
              <a:t> </a:t>
            </a:r>
            <a:r>
              <a:rPr kumimoji="1" lang="en-US" sz="1200" b="1" dirty="0">
                <a:solidFill>
                  <a:srgbClr val="000000"/>
                </a:solidFill>
              </a:rPr>
              <a:t>error correction </a:t>
            </a:r>
            <a:r>
              <a:rPr kumimoji="1" lang="en-US" sz="1200" dirty="0">
                <a:solidFill>
                  <a:srgbClr val="000000"/>
                </a:solidFill>
              </a:rPr>
              <a:t>bits are fed into a corrector, which produces a corrected set of</a:t>
            </a:r>
            <a:r>
              <a:rPr kumimoji="1" lang="tr-TR" sz="1200" dirty="0">
                <a:solidFill>
                  <a:srgbClr val="000000"/>
                </a:solidFill>
              </a:rPr>
              <a:t> </a:t>
            </a:r>
            <a:r>
              <a:rPr kumimoji="1" lang="en-US" sz="1200" i="1" dirty="0">
                <a:solidFill>
                  <a:srgbClr val="000000"/>
                </a:solidFill>
              </a:rPr>
              <a:t>M </a:t>
            </a:r>
            <a:r>
              <a:rPr kumimoji="1" lang="en-US" sz="1200" dirty="0">
                <a:solidFill>
                  <a:srgbClr val="000000"/>
                </a:solidFill>
              </a:rPr>
              <a:t>bits to be sent out</a:t>
            </a:r>
            <a:r>
              <a:rPr kumimoji="1" lang="en-US" sz="1200" i="1" dirty="0">
                <a:solidFill>
                  <a:srgbClr val="000000"/>
                </a:solidFill>
              </a:rPr>
              <a:t>.</a:t>
            </a:r>
          </a:p>
          <a:p>
            <a:pPr lvl="0">
              <a:spcBef>
                <a:spcPct val="30000"/>
              </a:spcBef>
            </a:pPr>
            <a:r>
              <a:rPr kumimoji="1" lang="en-US" sz="1200" dirty="0">
                <a:solidFill>
                  <a:srgbClr val="000000"/>
                </a:solidFill>
              </a:rPr>
              <a:t>• An error is detected, but it is not possible to correct it. This condition is reported.</a:t>
            </a:r>
          </a:p>
          <a:p>
            <a:pPr lvl="0">
              <a:spcBef>
                <a:spcPct val="30000"/>
              </a:spcBef>
            </a:pPr>
            <a:r>
              <a:rPr kumimoji="1" lang="en-US" sz="1200" dirty="0">
                <a:solidFill>
                  <a:srgbClr val="000000"/>
                </a:solidFill>
              </a:rPr>
              <a:t>Codes that operate in this fashion are referred to as </a:t>
            </a:r>
            <a:r>
              <a:rPr kumimoji="1" lang="en-US" sz="1200" b="1" dirty="0">
                <a:solidFill>
                  <a:srgbClr val="000000"/>
                </a:solidFill>
              </a:rPr>
              <a:t>error-correcting codes. </a:t>
            </a:r>
            <a:r>
              <a:rPr kumimoji="1" lang="en-US" sz="1200" dirty="0">
                <a:solidFill>
                  <a:srgbClr val="000000"/>
                </a:solidFill>
              </a:rPr>
              <a:t>A</a:t>
            </a:r>
            <a:r>
              <a:rPr kumimoji="1" lang="tr-TR" sz="1200" dirty="0">
                <a:solidFill>
                  <a:srgbClr val="000000"/>
                </a:solidFill>
              </a:rPr>
              <a:t> </a:t>
            </a:r>
            <a:r>
              <a:rPr kumimoji="1" lang="en-US" sz="1200" dirty="0">
                <a:solidFill>
                  <a:srgbClr val="000000"/>
                </a:solidFill>
              </a:rPr>
              <a:t>code is characterized by the number of bit errors in a word that it can correct and detect.</a:t>
            </a:r>
            <a:endParaRPr lang="tr-TR" dirty="0"/>
          </a:p>
        </p:txBody>
      </p:sp>
    </p:spTree>
  </p:cSld>
  <p:clrMapOvr>
    <a:masterClrMapping/>
  </p:clrMapOvr>
  <p:transition spd="med">
    <p:wheel spokes="2"/>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8.pdf"/>
          <p:cNvPicPr>
            <a:picLocks noChangeAspect="1"/>
          </p:cNvPicPr>
          <p:nvPr/>
        </p:nvPicPr>
        <p:blipFill rotWithShape="1">
          <a:blip r:embed="rId3">
            <a:extLst>
              <a:ext uri="{28A0092B-C50C-407E-A947-70E740481C1C}">
                <a14:useLocalDpi xmlns:a14="http://schemas.microsoft.com/office/drawing/2010/main" val="0"/>
              </a:ext>
            </a:extLst>
          </a:blip>
          <a:srcRect l="9988" t="13549" r="10130" b="13587"/>
          <a:stretch/>
        </p:blipFill>
        <p:spPr>
          <a:xfrm>
            <a:off x="1" y="-12398"/>
            <a:ext cx="4860032" cy="6585758"/>
          </a:xfrm>
          <a:prstGeom prst="rect">
            <a:avLst/>
          </a:prstGeom>
        </p:spPr>
      </p:pic>
      <p:sp>
        <p:nvSpPr>
          <p:cNvPr id="2" name="Footer Placeholder 1"/>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
        <p:nvSpPr>
          <p:cNvPr id="4" name="Rectangle 3">
            <a:extLst>
              <a:ext uri="{FF2B5EF4-FFF2-40B4-BE49-F238E27FC236}">
                <a16:creationId xmlns:a16="http://schemas.microsoft.com/office/drawing/2014/main" id="{BCA48461-96CC-4017-A072-46CCF9A0E8B9}"/>
              </a:ext>
            </a:extLst>
          </p:cNvPr>
          <p:cNvSpPr/>
          <p:nvPr/>
        </p:nvSpPr>
        <p:spPr>
          <a:xfrm>
            <a:off x="4571999" y="646103"/>
            <a:ext cx="4572000" cy="5632311"/>
          </a:xfrm>
          <a:prstGeom prst="rect">
            <a:avLst/>
          </a:prstGeom>
        </p:spPr>
        <p:txBody>
          <a:bodyPr>
            <a:spAutoFit/>
          </a:bodyPr>
          <a:lstStyle/>
          <a:p>
            <a:pPr lvl="0">
              <a:spcBef>
                <a:spcPct val="30000"/>
              </a:spcBef>
            </a:pPr>
            <a:r>
              <a:rPr kumimoji="1" lang="en-US" sz="1600" dirty="0">
                <a:solidFill>
                  <a:srgbClr val="000000"/>
                </a:solidFill>
              </a:rPr>
              <a:t>The simplest of the error-correcting codes is the </a:t>
            </a:r>
            <a:r>
              <a:rPr kumimoji="1" lang="en-US" sz="1600" b="1" dirty="0">
                <a:solidFill>
                  <a:srgbClr val="000000"/>
                </a:solidFill>
              </a:rPr>
              <a:t>Hamming code </a:t>
            </a:r>
            <a:r>
              <a:rPr kumimoji="1" lang="en-US" sz="1600" dirty="0">
                <a:solidFill>
                  <a:srgbClr val="000000"/>
                </a:solidFill>
              </a:rPr>
              <a:t>devised by</a:t>
            </a:r>
            <a:r>
              <a:rPr kumimoji="1" lang="tr-TR" sz="1600" dirty="0">
                <a:solidFill>
                  <a:srgbClr val="000000"/>
                </a:solidFill>
              </a:rPr>
              <a:t> </a:t>
            </a:r>
            <a:r>
              <a:rPr kumimoji="1" lang="en-US" sz="1600" dirty="0">
                <a:solidFill>
                  <a:srgbClr val="000000"/>
                </a:solidFill>
              </a:rPr>
              <a:t>Richard Hamming at Bell Laboratories. Figure 5.8 uses Venn diagrams to illustrate</a:t>
            </a:r>
            <a:r>
              <a:rPr kumimoji="1" lang="tr-TR" sz="1600" dirty="0">
                <a:solidFill>
                  <a:srgbClr val="000000"/>
                </a:solidFill>
              </a:rPr>
              <a:t> </a:t>
            </a:r>
            <a:r>
              <a:rPr kumimoji="1" lang="en-US" sz="1600" dirty="0">
                <a:solidFill>
                  <a:srgbClr val="000000"/>
                </a:solidFill>
              </a:rPr>
              <a:t>the use of this code on 4-bit words (</a:t>
            </a:r>
            <a:r>
              <a:rPr kumimoji="1" lang="en-US" sz="1600" i="1" dirty="0">
                <a:solidFill>
                  <a:srgbClr val="000000"/>
                </a:solidFill>
              </a:rPr>
              <a:t>M = 4). </a:t>
            </a:r>
            <a:r>
              <a:rPr kumimoji="1" lang="tr-TR" sz="1600" i="1" dirty="0">
                <a:solidFill>
                  <a:srgbClr val="000000"/>
                </a:solidFill>
              </a:rPr>
              <a:t>-</a:t>
            </a:r>
            <a:r>
              <a:rPr kumimoji="1" lang="en-US" sz="1600" dirty="0">
                <a:solidFill>
                  <a:srgbClr val="000000"/>
                </a:solidFill>
              </a:rPr>
              <a:t>With three intersecting circles,</a:t>
            </a:r>
            <a:r>
              <a:rPr kumimoji="1" lang="tr-TR" sz="1600" dirty="0">
                <a:solidFill>
                  <a:srgbClr val="000000"/>
                </a:solidFill>
              </a:rPr>
              <a:t> </a:t>
            </a:r>
            <a:r>
              <a:rPr kumimoji="1" lang="en-US" sz="1600" dirty="0">
                <a:solidFill>
                  <a:srgbClr val="000000"/>
                </a:solidFill>
              </a:rPr>
              <a:t>there are seven compartments. </a:t>
            </a:r>
            <a:endParaRPr kumimoji="1" lang="tr-TR" sz="1600" dirty="0">
              <a:solidFill>
                <a:srgbClr val="000000"/>
              </a:solidFill>
            </a:endParaRPr>
          </a:p>
          <a:p>
            <a:pPr lvl="0">
              <a:spcBef>
                <a:spcPct val="30000"/>
              </a:spcBef>
            </a:pPr>
            <a:r>
              <a:rPr kumimoji="1" lang="tr-TR" sz="1600" dirty="0">
                <a:solidFill>
                  <a:srgbClr val="000000"/>
                </a:solidFill>
              </a:rPr>
              <a:t>-</a:t>
            </a:r>
            <a:r>
              <a:rPr kumimoji="1" lang="en-US" sz="1600" dirty="0">
                <a:solidFill>
                  <a:srgbClr val="000000"/>
                </a:solidFill>
              </a:rPr>
              <a:t>We assign the 4 data bits to the inner compartments</a:t>
            </a:r>
            <a:r>
              <a:rPr kumimoji="1" lang="tr-TR" sz="1600" dirty="0">
                <a:solidFill>
                  <a:srgbClr val="000000"/>
                </a:solidFill>
              </a:rPr>
              <a:t> </a:t>
            </a:r>
            <a:r>
              <a:rPr kumimoji="1" lang="en-US" sz="1600" dirty="0">
                <a:solidFill>
                  <a:srgbClr val="000000"/>
                </a:solidFill>
              </a:rPr>
              <a:t>(Figure5.8a).</a:t>
            </a:r>
            <a:endParaRPr kumimoji="1" lang="tr-TR" sz="1600" dirty="0">
              <a:solidFill>
                <a:srgbClr val="000000"/>
              </a:solidFill>
            </a:endParaRPr>
          </a:p>
          <a:p>
            <a:pPr lvl="0">
              <a:spcBef>
                <a:spcPct val="30000"/>
              </a:spcBef>
            </a:pPr>
            <a:r>
              <a:rPr kumimoji="1" lang="tr-TR" sz="1600" dirty="0">
                <a:solidFill>
                  <a:srgbClr val="000000"/>
                </a:solidFill>
              </a:rPr>
              <a:t>-</a:t>
            </a:r>
            <a:r>
              <a:rPr kumimoji="1" lang="en-US" sz="1600" dirty="0">
                <a:solidFill>
                  <a:srgbClr val="000000"/>
                </a:solidFill>
              </a:rPr>
              <a:t> The remaining compartments are filled with what are called </a:t>
            </a:r>
            <a:r>
              <a:rPr kumimoji="1" lang="en-US" sz="1600" i="1" dirty="0">
                <a:solidFill>
                  <a:srgbClr val="000000"/>
                </a:solidFill>
              </a:rPr>
              <a:t>parity</a:t>
            </a:r>
            <a:r>
              <a:rPr kumimoji="1" lang="tr-TR" sz="1600" i="1" dirty="0">
                <a:solidFill>
                  <a:srgbClr val="000000"/>
                </a:solidFill>
              </a:rPr>
              <a:t> </a:t>
            </a:r>
            <a:r>
              <a:rPr kumimoji="1" lang="en-US" sz="1600" i="1" dirty="0">
                <a:solidFill>
                  <a:srgbClr val="000000"/>
                </a:solidFill>
              </a:rPr>
              <a:t>bits. </a:t>
            </a:r>
            <a:endParaRPr kumimoji="1" lang="tr-TR" sz="1600" i="1" dirty="0">
              <a:solidFill>
                <a:srgbClr val="000000"/>
              </a:solidFill>
            </a:endParaRPr>
          </a:p>
          <a:p>
            <a:pPr lvl="0">
              <a:spcBef>
                <a:spcPct val="30000"/>
              </a:spcBef>
            </a:pPr>
            <a:r>
              <a:rPr kumimoji="1" lang="tr-TR" sz="1600" i="1" dirty="0">
                <a:solidFill>
                  <a:srgbClr val="000000"/>
                </a:solidFill>
              </a:rPr>
              <a:t>-</a:t>
            </a:r>
            <a:r>
              <a:rPr kumimoji="1" lang="en-US" sz="1600" dirty="0">
                <a:solidFill>
                  <a:srgbClr val="000000"/>
                </a:solidFill>
              </a:rPr>
              <a:t>Each parity bit is chosen so that the total number of 1s in its circle is even</a:t>
            </a:r>
            <a:r>
              <a:rPr kumimoji="1" lang="tr-TR" sz="1600" dirty="0">
                <a:solidFill>
                  <a:srgbClr val="000000"/>
                </a:solidFill>
              </a:rPr>
              <a:t> </a:t>
            </a:r>
            <a:r>
              <a:rPr kumimoji="1" lang="en-US" sz="1600" dirty="0">
                <a:solidFill>
                  <a:srgbClr val="000000"/>
                </a:solidFill>
              </a:rPr>
              <a:t>(Figure5.8b). Thus, because circle A includes three data 1s, the parity bit in that</a:t>
            </a:r>
            <a:r>
              <a:rPr kumimoji="1" lang="tr-TR" sz="1600" dirty="0">
                <a:solidFill>
                  <a:srgbClr val="000000"/>
                </a:solidFill>
              </a:rPr>
              <a:t> </a:t>
            </a:r>
            <a:r>
              <a:rPr kumimoji="1" lang="en-US" sz="1600" dirty="0">
                <a:solidFill>
                  <a:srgbClr val="000000"/>
                </a:solidFill>
              </a:rPr>
              <a:t>circle is set to 1. </a:t>
            </a:r>
            <a:endParaRPr kumimoji="1" lang="tr-TR" sz="1600" dirty="0">
              <a:solidFill>
                <a:srgbClr val="000000"/>
              </a:solidFill>
            </a:endParaRPr>
          </a:p>
          <a:p>
            <a:pPr lvl="0">
              <a:spcBef>
                <a:spcPct val="30000"/>
              </a:spcBef>
            </a:pPr>
            <a:r>
              <a:rPr kumimoji="1" lang="tr-TR" sz="1600" dirty="0">
                <a:solidFill>
                  <a:srgbClr val="000000"/>
                </a:solidFill>
              </a:rPr>
              <a:t>-</a:t>
            </a:r>
            <a:r>
              <a:rPr kumimoji="1" lang="en-US" sz="1600" dirty="0">
                <a:solidFill>
                  <a:srgbClr val="000000"/>
                </a:solidFill>
              </a:rPr>
              <a:t>Now, if an error changes one of the data bits (Figure 5.8c), it is easily</a:t>
            </a:r>
            <a:r>
              <a:rPr kumimoji="1" lang="tr-TR" sz="1600" dirty="0">
                <a:solidFill>
                  <a:srgbClr val="000000"/>
                </a:solidFill>
              </a:rPr>
              <a:t> </a:t>
            </a:r>
            <a:r>
              <a:rPr kumimoji="1" lang="en-US" sz="1600" dirty="0">
                <a:solidFill>
                  <a:srgbClr val="000000"/>
                </a:solidFill>
              </a:rPr>
              <a:t>found. By checking the parity bits, discrepancies are found in circle A and circle</a:t>
            </a:r>
            <a:r>
              <a:rPr kumimoji="1" lang="tr-TR" sz="1600" dirty="0">
                <a:solidFill>
                  <a:srgbClr val="000000"/>
                </a:solidFill>
              </a:rPr>
              <a:t> </a:t>
            </a:r>
            <a:r>
              <a:rPr kumimoji="1" lang="en-US" sz="1600" dirty="0">
                <a:solidFill>
                  <a:srgbClr val="000000"/>
                </a:solidFill>
              </a:rPr>
              <a:t>C but not in circle B. </a:t>
            </a:r>
            <a:endParaRPr kumimoji="1" lang="tr-TR" sz="1600" dirty="0">
              <a:solidFill>
                <a:srgbClr val="000000"/>
              </a:solidFill>
            </a:endParaRPr>
          </a:p>
          <a:p>
            <a:pPr lvl="0">
              <a:spcBef>
                <a:spcPct val="30000"/>
              </a:spcBef>
            </a:pPr>
            <a:r>
              <a:rPr kumimoji="1" lang="en-US" sz="1600" dirty="0">
                <a:solidFill>
                  <a:srgbClr val="000000"/>
                </a:solidFill>
              </a:rPr>
              <a:t>Only one of the seven compartments is in A and C but not B.</a:t>
            </a:r>
            <a:r>
              <a:rPr kumimoji="1" lang="tr-TR" sz="1600" dirty="0">
                <a:solidFill>
                  <a:srgbClr val="000000"/>
                </a:solidFill>
              </a:rPr>
              <a:t> </a:t>
            </a:r>
            <a:r>
              <a:rPr kumimoji="1" lang="en-US" sz="1600" dirty="0">
                <a:solidFill>
                  <a:srgbClr val="000000"/>
                </a:solidFill>
              </a:rPr>
              <a:t>The error can therefore be corrected by changing that bit.</a:t>
            </a:r>
          </a:p>
        </p:txBody>
      </p:sp>
    </p:spTree>
  </p:cSld>
  <p:clrMapOvr>
    <a:masterClrMapping/>
  </p:clrMapOvr>
  <p:transition spd="med">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4221088"/>
            <a:ext cx="6191157" cy="833718"/>
          </a:xfrm>
        </p:spPr>
        <p:txBody>
          <a:bodyPr>
            <a:noAutofit/>
          </a:bodyPr>
          <a:lstStyle/>
          <a:p>
            <a:r>
              <a:rPr lang="en-US" sz="5400" dirty="0">
                <a:effectLst>
                  <a:outerShdw blurRad="38100" dist="38100" dir="2700000" algn="tl">
                    <a:srgbClr val="000000">
                      <a:alpha val="43137"/>
                    </a:srgbClr>
                  </a:outerShdw>
                </a:effectLst>
              </a:rPr>
              <a:t>Chapter 5</a:t>
            </a:r>
          </a:p>
        </p:txBody>
      </p:sp>
      <p:sp>
        <p:nvSpPr>
          <p:cNvPr id="11" name="Text Placeholder 10"/>
          <p:cNvSpPr>
            <a:spLocks noGrp="1"/>
          </p:cNvSpPr>
          <p:nvPr>
            <p:ph type="body" sz="half" idx="2"/>
          </p:nvPr>
        </p:nvSpPr>
        <p:spPr>
          <a:xfrm>
            <a:off x="611560" y="5013176"/>
            <a:ext cx="8610600" cy="838200"/>
          </a:xfrm>
        </p:spPr>
        <p:txBody>
          <a:bodyPr>
            <a:normAutofit/>
          </a:bodyPr>
          <a:lstStyle/>
          <a:p>
            <a:r>
              <a:rPr lang="en-US" sz="4400" dirty="0"/>
              <a:t>Internal Memory</a:t>
            </a:r>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39C594-EC35-49A8-8424-87C6FAF2FD1A}"/>
              </a:ext>
            </a:extLst>
          </p:cNvPr>
          <p:cNvSpPr>
            <a:spLocks noGrp="1"/>
          </p:cNvSpPr>
          <p:nvPr>
            <p:ph type="ftr" sz="quarter" idx="11"/>
          </p:nvPr>
        </p:nvSpPr>
        <p:spPr/>
        <p:txBody>
          <a:bodyPr/>
          <a:lstStyle/>
          <a:p>
            <a:r>
              <a:rPr lang="en-US"/>
              <a:t>© 2016 Pearson Education, Inc., Hoboken, NJ. All rights reserved.</a:t>
            </a:r>
            <a:endParaRPr lang="en-US" dirty="0"/>
          </a:p>
        </p:txBody>
      </p:sp>
      <p:sp>
        <p:nvSpPr>
          <p:cNvPr id="3" name="Rectangle 2">
            <a:extLst>
              <a:ext uri="{FF2B5EF4-FFF2-40B4-BE49-F238E27FC236}">
                <a16:creationId xmlns:a16="http://schemas.microsoft.com/office/drawing/2014/main" id="{83F317D0-5364-4ADD-8F63-195DFBB6B731}"/>
              </a:ext>
            </a:extLst>
          </p:cNvPr>
          <p:cNvSpPr/>
          <p:nvPr/>
        </p:nvSpPr>
        <p:spPr>
          <a:xfrm>
            <a:off x="323528" y="476672"/>
            <a:ext cx="8496944" cy="5355312"/>
          </a:xfrm>
          <a:prstGeom prst="rect">
            <a:avLst/>
          </a:prstGeom>
        </p:spPr>
        <p:txBody>
          <a:bodyPr wrap="square">
            <a:spAutoFit/>
          </a:bodyPr>
          <a:lstStyle/>
          <a:p>
            <a:r>
              <a:rPr lang="en-US" sz="1800" dirty="0">
                <a:latin typeface="TimesTenLTStd-Roman"/>
              </a:rPr>
              <a:t>To clarify the concepts involved, we will develop </a:t>
            </a:r>
            <a:r>
              <a:rPr lang="en-US" sz="1800" dirty="0">
                <a:solidFill>
                  <a:srgbClr val="FF0000"/>
                </a:solidFill>
                <a:latin typeface="TimesTenLTStd-Roman"/>
              </a:rPr>
              <a:t>a code that can detect and</a:t>
            </a:r>
          </a:p>
          <a:p>
            <a:r>
              <a:rPr lang="en-US" sz="1800" dirty="0">
                <a:solidFill>
                  <a:srgbClr val="FF0000"/>
                </a:solidFill>
                <a:latin typeface="TimesTenLTStd-Roman"/>
              </a:rPr>
              <a:t>correct single-bit errors in 8-bit words</a:t>
            </a:r>
            <a:r>
              <a:rPr lang="en-US" sz="1800" dirty="0">
                <a:latin typeface="TimesTenLTStd-Roman"/>
              </a:rPr>
              <a:t>.</a:t>
            </a:r>
            <a:br>
              <a:rPr lang="tr-TR" sz="1800" dirty="0">
                <a:latin typeface="TimesTenLTStd-Roman"/>
              </a:rPr>
            </a:br>
            <a:endParaRPr lang="en-US" sz="1800" dirty="0">
              <a:latin typeface="TimesTenLTStd-Roman"/>
            </a:endParaRPr>
          </a:p>
          <a:p>
            <a:r>
              <a:rPr lang="en-US" sz="1800" dirty="0">
                <a:latin typeface="TimesTenLTStd-Roman"/>
              </a:rPr>
              <a:t>To start, let us determine how long the code must be. Referring to Figure 5.7,</a:t>
            </a:r>
          </a:p>
          <a:p>
            <a:r>
              <a:rPr lang="en-US" sz="1800" dirty="0">
                <a:latin typeface="TimesTenLTStd-Roman"/>
              </a:rPr>
              <a:t>the comparison logic receives as input two </a:t>
            </a:r>
            <a:r>
              <a:rPr lang="en-US" sz="1800" i="1" dirty="0">
                <a:latin typeface="TimesTenLTStd-Italic"/>
              </a:rPr>
              <a:t>K</a:t>
            </a:r>
            <a:r>
              <a:rPr lang="en-US" sz="1800" dirty="0">
                <a:latin typeface="TimesTenLTStd-Roman"/>
              </a:rPr>
              <a:t>-bit values. </a:t>
            </a:r>
            <a:endParaRPr lang="tr-TR" sz="1800" dirty="0">
              <a:latin typeface="TimesTenLTStd-Roman"/>
            </a:endParaRPr>
          </a:p>
          <a:p>
            <a:r>
              <a:rPr lang="tr-TR" sz="1800" dirty="0">
                <a:latin typeface="TimesTenLTStd-Roman"/>
              </a:rPr>
              <a:t>- </a:t>
            </a:r>
            <a:r>
              <a:rPr lang="en-US" sz="1800" dirty="0">
                <a:latin typeface="TimesTenLTStd-Roman"/>
              </a:rPr>
              <a:t>A bit-by-bit comparison</a:t>
            </a:r>
            <a:r>
              <a:rPr lang="tr-TR" sz="1800" dirty="0">
                <a:latin typeface="TimesTenLTStd-Roman"/>
              </a:rPr>
              <a:t> </a:t>
            </a:r>
            <a:r>
              <a:rPr lang="en-US" sz="1800" dirty="0">
                <a:latin typeface="TimesTenLTStd-Roman"/>
              </a:rPr>
              <a:t>is done by taking the exclusive-OR of the two inputs. The result is called the </a:t>
            </a:r>
            <a:r>
              <a:rPr lang="en-US" sz="1800" i="1" dirty="0">
                <a:latin typeface="TimesTenLTStd-Italic"/>
              </a:rPr>
              <a:t>syndrome</a:t>
            </a:r>
            <a:r>
              <a:rPr lang="tr-TR" sz="1800" i="1" dirty="0">
                <a:latin typeface="TimesTenLTStd-Italic"/>
              </a:rPr>
              <a:t> </a:t>
            </a:r>
            <a:r>
              <a:rPr lang="en-US" sz="1800" i="1" dirty="0">
                <a:latin typeface="TimesTenLTStd-Italic"/>
              </a:rPr>
              <a:t>word. </a:t>
            </a:r>
            <a:endParaRPr lang="tr-TR" sz="1800" i="1" dirty="0">
              <a:latin typeface="TimesTenLTStd-Italic"/>
            </a:endParaRPr>
          </a:p>
          <a:p>
            <a:r>
              <a:rPr lang="tr-TR" sz="1800" dirty="0">
                <a:latin typeface="TimesTenLTStd-Roman"/>
              </a:rPr>
              <a:t>- </a:t>
            </a:r>
            <a:r>
              <a:rPr lang="en-US" sz="1800" dirty="0">
                <a:latin typeface="TimesTenLTStd-Roman"/>
              </a:rPr>
              <a:t>Thus, each bit of the </a:t>
            </a:r>
            <a:r>
              <a:rPr lang="en-US" sz="1800" b="1" dirty="0">
                <a:latin typeface="TimesTenLTStd-Bold"/>
              </a:rPr>
              <a:t>syndrome </a:t>
            </a:r>
            <a:r>
              <a:rPr lang="en-US" sz="1800" dirty="0">
                <a:latin typeface="TimesTenLTStd-Roman"/>
              </a:rPr>
              <a:t>is 0 or 1 according to if there is or is not</a:t>
            </a:r>
            <a:r>
              <a:rPr lang="tr-TR" sz="1800" dirty="0">
                <a:latin typeface="TimesTenLTStd-Roman"/>
              </a:rPr>
              <a:t> </a:t>
            </a:r>
            <a:r>
              <a:rPr lang="en-US" sz="1800" dirty="0">
                <a:latin typeface="TimesTenLTStd-Roman"/>
              </a:rPr>
              <a:t>a match in that bit position for the two inputs.</a:t>
            </a:r>
          </a:p>
          <a:p>
            <a:r>
              <a:rPr lang="tr-TR" sz="1800" dirty="0">
                <a:latin typeface="TimesTenLTStd-Roman"/>
              </a:rPr>
              <a:t>-</a:t>
            </a:r>
            <a:r>
              <a:rPr lang="en-US" sz="1800" dirty="0">
                <a:latin typeface="TimesTenLTStd-Roman"/>
              </a:rPr>
              <a:t>The syndrome word is therefore </a:t>
            </a:r>
            <a:r>
              <a:rPr lang="en-US" sz="1800" i="1" dirty="0">
                <a:latin typeface="TimesTenLTStd-Italic"/>
              </a:rPr>
              <a:t>K </a:t>
            </a:r>
            <a:r>
              <a:rPr lang="en-US" sz="1800" dirty="0">
                <a:latin typeface="TimesTenLTStd-Roman"/>
              </a:rPr>
              <a:t>bits wide and has a range between 0 and</a:t>
            </a:r>
            <a:r>
              <a:rPr lang="tr-TR" sz="1800" dirty="0">
                <a:latin typeface="TimesTenLTStd-Roman"/>
              </a:rPr>
              <a:t> </a:t>
            </a:r>
            <a:r>
              <a:rPr lang="en-US" sz="1800" dirty="0">
                <a:latin typeface="TimesTenLTStd-Roman"/>
              </a:rPr>
              <a:t>2</a:t>
            </a:r>
            <a:r>
              <a:rPr lang="en-US" sz="1800" i="1" baseline="30000" dirty="0">
                <a:latin typeface="TimesTenLTStd-Italic"/>
              </a:rPr>
              <a:t>K</a:t>
            </a:r>
            <a:r>
              <a:rPr lang="en-US" sz="1800" dirty="0">
                <a:latin typeface="PearsonMATHPRO02"/>
              </a:rPr>
              <a:t>-</a:t>
            </a:r>
            <a:r>
              <a:rPr lang="en-US" sz="1800" dirty="0">
                <a:latin typeface="TimesTenLTStd-Roman"/>
              </a:rPr>
              <a:t>1. </a:t>
            </a:r>
            <a:endParaRPr lang="tr-TR" sz="1800" dirty="0">
              <a:latin typeface="TimesTenLTStd-Roman"/>
            </a:endParaRPr>
          </a:p>
          <a:p>
            <a:r>
              <a:rPr lang="tr-TR" sz="1800" dirty="0">
                <a:latin typeface="TimesTenLTStd-Roman"/>
              </a:rPr>
              <a:t>-</a:t>
            </a:r>
            <a:r>
              <a:rPr lang="en-US" sz="1800" dirty="0">
                <a:latin typeface="TimesTenLTStd-Roman"/>
              </a:rPr>
              <a:t>The value 0 indicates that no error was detected, leaving 2</a:t>
            </a:r>
            <a:r>
              <a:rPr lang="en-US" sz="1800" i="1" dirty="0">
                <a:latin typeface="TimesTenLTStd-Italic"/>
              </a:rPr>
              <a:t>K</a:t>
            </a:r>
            <a:r>
              <a:rPr lang="en-US" sz="1800" dirty="0">
                <a:latin typeface="PearsonMATHPRO02"/>
              </a:rPr>
              <a:t>-</a:t>
            </a:r>
            <a:r>
              <a:rPr lang="en-US" sz="1800" dirty="0">
                <a:latin typeface="TimesTenLTStd-Roman"/>
              </a:rPr>
              <a:t>1 values to indicate,</a:t>
            </a:r>
            <a:r>
              <a:rPr lang="tr-TR" sz="1800" dirty="0">
                <a:latin typeface="TimesTenLTStd-Roman"/>
              </a:rPr>
              <a:t> </a:t>
            </a:r>
            <a:r>
              <a:rPr lang="en-US" sz="1800" dirty="0">
                <a:latin typeface="TimesTenLTStd-Roman"/>
              </a:rPr>
              <a:t>if there is an error, which bit was in error. </a:t>
            </a:r>
            <a:endParaRPr lang="tr-TR" sz="1800" dirty="0">
              <a:latin typeface="TimesTenLTStd-Roman"/>
            </a:endParaRPr>
          </a:p>
          <a:p>
            <a:r>
              <a:rPr lang="tr-TR" sz="1800" dirty="0">
                <a:latin typeface="TimesTenLTStd-Roman"/>
              </a:rPr>
              <a:t>-</a:t>
            </a:r>
            <a:r>
              <a:rPr lang="en-US" sz="1800" dirty="0">
                <a:latin typeface="TimesTenLTStd-Roman"/>
              </a:rPr>
              <a:t>Now, because an error could </a:t>
            </a:r>
            <a:r>
              <a:rPr lang="en-US" sz="1800" dirty="0" err="1">
                <a:latin typeface="TimesTenLTStd-Roman"/>
              </a:rPr>
              <a:t>ocur</a:t>
            </a:r>
            <a:r>
              <a:rPr lang="tr-TR" sz="1800" dirty="0">
                <a:latin typeface="TimesTenLTStd-Roman"/>
              </a:rPr>
              <a:t> </a:t>
            </a:r>
            <a:r>
              <a:rPr lang="en-US" sz="1800" dirty="0">
                <a:latin typeface="TimesTenLTStd-Roman"/>
              </a:rPr>
              <a:t>on any of the </a:t>
            </a:r>
            <a:r>
              <a:rPr lang="en-US" sz="1800" i="1" dirty="0">
                <a:solidFill>
                  <a:srgbClr val="FF0000"/>
                </a:solidFill>
                <a:latin typeface="TimesTenLTStd-Italic"/>
              </a:rPr>
              <a:t>M </a:t>
            </a:r>
            <a:r>
              <a:rPr lang="en-US" sz="1800" dirty="0">
                <a:solidFill>
                  <a:srgbClr val="FF0000"/>
                </a:solidFill>
                <a:latin typeface="TimesTenLTStd-Roman"/>
              </a:rPr>
              <a:t>data bits </a:t>
            </a:r>
            <a:r>
              <a:rPr lang="en-US" sz="1800" dirty="0">
                <a:latin typeface="TimesTenLTStd-Roman"/>
              </a:rPr>
              <a:t>or </a:t>
            </a:r>
            <a:r>
              <a:rPr lang="en-US" sz="1800" i="1" dirty="0">
                <a:solidFill>
                  <a:srgbClr val="FF0000"/>
                </a:solidFill>
                <a:latin typeface="TimesTenLTStd-Italic"/>
              </a:rPr>
              <a:t>K </a:t>
            </a:r>
            <a:r>
              <a:rPr lang="en-US" sz="1800" dirty="0">
                <a:solidFill>
                  <a:srgbClr val="FF0000"/>
                </a:solidFill>
                <a:latin typeface="TimesTenLTStd-Roman"/>
              </a:rPr>
              <a:t>check bits</a:t>
            </a:r>
            <a:r>
              <a:rPr lang="en-US" sz="1800" dirty="0">
                <a:latin typeface="TimesTenLTStd-Roman"/>
              </a:rPr>
              <a:t>, we must have</a:t>
            </a:r>
          </a:p>
          <a:p>
            <a:r>
              <a:rPr lang="tr-TR" sz="1800" dirty="0">
                <a:latin typeface="TimesTenLTStd-Roman"/>
              </a:rPr>
              <a:t>2</a:t>
            </a:r>
            <a:r>
              <a:rPr lang="tr-TR" sz="1800" i="1" baseline="30000" dirty="0">
                <a:latin typeface="TimesTenLTStd-Italic"/>
              </a:rPr>
              <a:t>K</a:t>
            </a:r>
            <a:r>
              <a:rPr lang="tr-TR" sz="1800" dirty="0">
                <a:latin typeface="PearsonMATHPRO02"/>
              </a:rPr>
              <a:t>-</a:t>
            </a:r>
            <a:r>
              <a:rPr lang="tr-TR" sz="1800" dirty="0">
                <a:latin typeface="TimesTenLTStd-Roman"/>
              </a:rPr>
              <a:t>1 </a:t>
            </a:r>
            <a:r>
              <a:rPr lang="tr-TR" sz="1800" dirty="0">
                <a:latin typeface="PearsonMATHPRO02"/>
              </a:rPr>
              <a:t>&gt;= </a:t>
            </a:r>
            <a:r>
              <a:rPr lang="tr-TR" sz="1800" i="1" dirty="0">
                <a:latin typeface="TimesTenLTStd-Italic"/>
              </a:rPr>
              <a:t>M </a:t>
            </a:r>
            <a:r>
              <a:rPr lang="tr-TR" sz="1800" dirty="0">
                <a:latin typeface="PearsonMATHPRO02"/>
              </a:rPr>
              <a:t>+ </a:t>
            </a:r>
            <a:r>
              <a:rPr lang="tr-TR" sz="1800" i="1" dirty="0">
                <a:latin typeface="TimesTenLTStd-Italic"/>
              </a:rPr>
              <a:t>K</a:t>
            </a:r>
          </a:p>
          <a:p>
            <a:r>
              <a:rPr lang="en-US" sz="1800" dirty="0">
                <a:latin typeface="TimesTenLTStd-Roman"/>
              </a:rPr>
              <a:t>This inequality gives the number of bits needed to correct a single bit error in</a:t>
            </a:r>
          </a:p>
          <a:p>
            <a:r>
              <a:rPr lang="en-US" sz="1800" dirty="0">
                <a:latin typeface="TimesTenLTStd-Roman"/>
              </a:rPr>
              <a:t>a word containing </a:t>
            </a:r>
            <a:r>
              <a:rPr lang="en-US" sz="1800" i="1" dirty="0">
                <a:latin typeface="TimesTenLTStd-Italic"/>
              </a:rPr>
              <a:t>M </a:t>
            </a:r>
            <a:r>
              <a:rPr lang="en-US" sz="1800" dirty="0">
                <a:latin typeface="TimesTenLTStd-Roman"/>
              </a:rPr>
              <a:t>data bits. For example, for a word of 8 data bits (</a:t>
            </a:r>
            <a:r>
              <a:rPr lang="en-US" sz="1800" i="1" dirty="0">
                <a:latin typeface="TimesTenLTStd-Italic"/>
              </a:rPr>
              <a:t>M </a:t>
            </a:r>
            <a:r>
              <a:rPr lang="en-US" sz="1800" dirty="0">
                <a:latin typeface="PearsonMATHPRO08"/>
              </a:rPr>
              <a:t>= </a:t>
            </a:r>
            <a:r>
              <a:rPr lang="en-US" sz="1800" dirty="0">
                <a:latin typeface="TimesTenLTStd-Roman"/>
              </a:rPr>
              <a:t>8), we</a:t>
            </a:r>
          </a:p>
          <a:p>
            <a:r>
              <a:rPr lang="tr-TR" sz="1800" dirty="0" err="1">
                <a:latin typeface="TimesTenLTStd-Roman"/>
              </a:rPr>
              <a:t>have</a:t>
            </a:r>
            <a:endParaRPr lang="tr-TR" sz="1800" dirty="0">
              <a:latin typeface="TimesTenLTStd-Roman"/>
            </a:endParaRPr>
          </a:p>
          <a:p>
            <a:r>
              <a:rPr lang="tr-TR" sz="1800" dirty="0">
                <a:latin typeface="MathematicalPiLTStd"/>
              </a:rPr>
              <a:t>■■ </a:t>
            </a:r>
            <a:r>
              <a:rPr lang="tr-TR" sz="1800" i="1" dirty="0">
                <a:latin typeface="TimesTenLTStd-Italic"/>
              </a:rPr>
              <a:t>K </a:t>
            </a:r>
            <a:r>
              <a:rPr lang="tr-TR" sz="1800" dirty="0">
                <a:latin typeface="PearsonMATHPRO08"/>
              </a:rPr>
              <a:t>= </a:t>
            </a:r>
            <a:r>
              <a:rPr lang="tr-TR" sz="1800" dirty="0">
                <a:latin typeface="TimesTenLTStd-Roman"/>
              </a:rPr>
              <a:t>3: 2</a:t>
            </a:r>
            <a:r>
              <a:rPr lang="tr-TR" sz="1800" baseline="30000" dirty="0">
                <a:latin typeface="TimesTenLTStd-Roman"/>
              </a:rPr>
              <a:t>3</a:t>
            </a:r>
            <a:r>
              <a:rPr lang="tr-TR" sz="1800" dirty="0">
                <a:latin typeface="PearsonMATHPRO02"/>
              </a:rPr>
              <a:t>-</a:t>
            </a:r>
            <a:r>
              <a:rPr lang="tr-TR" sz="1800" dirty="0">
                <a:latin typeface="TimesTenLTStd-Roman"/>
              </a:rPr>
              <a:t>1 </a:t>
            </a:r>
            <a:r>
              <a:rPr lang="tr-TR" sz="1800" dirty="0">
                <a:latin typeface="PearsonMATHPRO02"/>
              </a:rPr>
              <a:t>&lt; </a:t>
            </a:r>
            <a:r>
              <a:rPr lang="tr-TR" sz="1800" dirty="0">
                <a:latin typeface="TimesTenLTStd-Roman"/>
              </a:rPr>
              <a:t>8 </a:t>
            </a:r>
            <a:r>
              <a:rPr lang="tr-TR" sz="1800" dirty="0">
                <a:latin typeface="PearsonMATHPRO02"/>
              </a:rPr>
              <a:t>+ </a:t>
            </a:r>
            <a:r>
              <a:rPr lang="tr-TR" sz="1800" dirty="0">
                <a:latin typeface="TimesTenLTStd-Roman"/>
              </a:rPr>
              <a:t>3</a:t>
            </a:r>
          </a:p>
          <a:p>
            <a:r>
              <a:rPr lang="tr-TR" sz="1800" dirty="0">
                <a:latin typeface="MathematicalPiLTStd"/>
              </a:rPr>
              <a:t>■■ </a:t>
            </a:r>
            <a:r>
              <a:rPr lang="tr-TR" sz="1800" i="1" dirty="0">
                <a:latin typeface="TimesTenLTStd-Italic"/>
              </a:rPr>
              <a:t>K </a:t>
            </a:r>
            <a:r>
              <a:rPr lang="tr-TR" sz="1800" dirty="0">
                <a:latin typeface="PearsonMATHPRO08"/>
              </a:rPr>
              <a:t>= </a:t>
            </a:r>
            <a:r>
              <a:rPr lang="tr-TR" sz="1800" dirty="0">
                <a:latin typeface="TimesTenLTStd-Roman"/>
              </a:rPr>
              <a:t>4: 2</a:t>
            </a:r>
            <a:r>
              <a:rPr lang="tr-TR" sz="1800" baseline="30000" dirty="0">
                <a:latin typeface="TimesTenLTStd-Roman"/>
              </a:rPr>
              <a:t>4</a:t>
            </a:r>
            <a:r>
              <a:rPr lang="tr-TR" sz="1800" dirty="0">
                <a:latin typeface="PearsonMATHPRO02"/>
              </a:rPr>
              <a:t>-</a:t>
            </a:r>
            <a:r>
              <a:rPr lang="tr-TR" sz="1800" dirty="0">
                <a:latin typeface="TimesTenLTStd-Roman"/>
              </a:rPr>
              <a:t>1 </a:t>
            </a:r>
            <a:r>
              <a:rPr lang="tr-TR" sz="1800" dirty="0">
                <a:latin typeface="PearsonMATHPRO02"/>
              </a:rPr>
              <a:t>&gt; </a:t>
            </a:r>
            <a:r>
              <a:rPr lang="tr-TR" sz="1800" dirty="0">
                <a:latin typeface="TimesTenLTStd-Roman"/>
              </a:rPr>
              <a:t>8 </a:t>
            </a:r>
            <a:r>
              <a:rPr lang="tr-TR" sz="1800" dirty="0">
                <a:latin typeface="PearsonMATHPRO02"/>
              </a:rPr>
              <a:t>+ </a:t>
            </a:r>
            <a:r>
              <a:rPr lang="tr-TR" sz="1800" dirty="0">
                <a:latin typeface="TimesTenLTStd-Roman"/>
              </a:rPr>
              <a:t>4</a:t>
            </a:r>
            <a:endParaRPr lang="tr-TR" sz="1800" dirty="0"/>
          </a:p>
        </p:txBody>
      </p:sp>
    </p:spTree>
    <p:extLst>
      <p:ext uri="{BB962C8B-B14F-4D97-AF65-F5344CB8AC3E}">
        <p14:creationId xmlns:p14="http://schemas.microsoft.com/office/powerpoint/2010/main" val="1638874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7504" y="620688"/>
            <a:ext cx="8918599" cy="3604600"/>
          </a:xfrm>
          <a:prstGeom prst="rect">
            <a:avLst/>
          </a:prstGeom>
        </p:spPr>
      </p:pic>
      <p:sp>
        <p:nvSpPr>
          <p:cNvPr id="4" name="TextBox 3"/>
          <p:cNvSpPr txBox="1"/>
          <p:nvPr/>
        </p:nvSpPr>
        <p:spPr>
          <a:xfrm>
            <a:off x="86600" y="4077941"/>
            <a:ext cx="9130077" cy="830997"/>
          </a:xfrm>
          <a:prstGeom prst="rect">
            <a:avLst/>
          </a:prstGeom>
          <a:noFill/>
        </p:spPr>
        <p:txBody>
          <a:bodyPr wrap="square" rtlCol="0">
            <a:spAutoFit/>
          </a:bodyPr>
          <a:lstStyle/>
          <a:p>
            <a:pPr algn="ctr"/>
            <a:r>
              <a:rPr lang="en-US" dirty="0">
                <a:latin typeface="+mj-lt"/>
              </a:rPr>
              <a:t>Table 5.2  </a:t>
            </a:r>
          </a:p>
          <a:p>
            <a:pPr algn="ctr"/>
            <a:r>
              <a:rPr lang="en-US" dirty="0">
                <a:latin typeface="+mj-lt"/>
              </a:rPr>
              <a:t>Increase in Word Length with Error Correction </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1.pdf"/>
          <p:cNvPicPr>
            <a:picLocks noChangeAspect="1"/>
          </p:cNvPicPr>
          <p:nvPr/>
        </p:nvPicPr>
        <p:blipFill rotWithShape="1">
          <a:blip r:embed="rId3">
            <a:extLst>
              <a:ext uri="{28A0092B-C50C-407E-A947-70E740481C1C}">
                <a14:useLocalDpi xmlns:a14="http://schemas.microsoft.com/office/drawing/2010/main" val="0"/>
              </a:ext>
            </a:extLst>
          </a:blip>
          <a:srcRect t="23937" b="16899"/>
          <a:stretch/>
        </p:blipFill>
        <p:spPr>
          <a:xfrm>
            <a:off x="179512" y="-13466"/>
            <a:ext cx="5760640" cy="6540811"/>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4" name="Rectangle 3">
            <a:extLst>
              <a:ext uri="{FF2B5EF4-FFF2-40B4-BE49-F238E27FC236}">
                <a16:creationId xmlns:a16="http://schemas.microsoft.com/office/drawing/2014/main" id="{148B8896-3815-4E7A-B71D-0025C05FF4FD}"/>
              </a:ext>
            </a:extLst>
          </p:cNvPr>
          <p:cNvSpPr/>
          <p:nvPr/>
        </p:nvSpPr>
        <p:spPr>
          <a:xfrm>
            <a:off x="5724128" y="692696"/>
            <a:ext cx="3240360" cy="1384995"/>
          </a:xfrm>
          <a:prstGeom prst="rect">
            <a:avLst/>
          </a:prstGeom>
        </p:spPr>
        <p:txBody>
          <a:bodyPr wrap="square">
            <a:spAutoFit/>
          </a:bodyPr>
          <a:lstStyle/>
          <a:p>
            <a:pPr lvl="0">
              <a:spcBef>
                <a:spcPct val="30000"/>
              </a:spcBef>
            </a:pPr>
            <a:r>
              <a:rPr kumimoji="1" lang="en-US" sz="1400" dirty="0">
                <a:solidFill>
                  <a:srgbClr val="000000"/>
                </a:solidFill>
              </a:rPr>
              <a:t>More commonly, semiconductor memory is equipped with a </a:t>
            </a:r>
            <a:r>
              <a:rPr kumimoji="1" lang="en-US" sz="1400" b="1" dirty="0">
                <a:solidFill>
                  <a:srgbClr val="000000"/>
                </a:solidFill>
              </a:rPr>
              <a:t>single-error-correcting, double-error-detecting (SEC-DED) code. </a:t>
            </a:r>
            <a:r>
              <a:rPr kumimoji="1" lang="en-US" sz="1400" dirty="0">
                <a:solidFill>
                  <a:srgbClr val="000000"/>
                </a:solidFill>
              </a:rPr>
              <a:t>As Table 5.2 shows, such codes require one additional bit compared with SEC codes.</a:t>
            </a:r>
          </a:p>
        </p:txBody>
      </p:sp>
      <p:sp>
        <p:nvSpPr>
          <p:cNvPr id="6" name="Rectangle 5">
            <a:extLst>
              <a:ext uri="{FF2B5EF4-FFF2-40B4-BE49-F238E27FC236}">
                <a16:creationId xmlns:a16="http://schemas.microsoft.com/office/drawing/2014/main" id="{6E8030CF-DA9A-44E0-9F07-68BD7C31BC82}"/>
              </a:ext>
            </a:extLst>
          </p:cNvPr>
          <p:cNvSpPr/>
          <p:nvPr/>
        </p:nvSpPr>
        <p:spPr>
          <a:xfrm>
            <a:off x="5652120" y="3037375"/>
            <a:ext cx="3312368" cy="3120854"/>
          </a:xfrm>
          <a:prstGeom prst="rect">
            <a:avLst/>
          </a:prstGeom>
        </p:spPr>
        <p:txBody>
          <a:bodyPr wrap="square">
            <a:spAutoFit/>
          </a:bodyPr>
          <a:lstStyle/>
          <a:p>
            <a:pPr lvl="0">
              <a:spcBef>
                <a:spcPct val="30000"/>
              </a:spcBef>
            </a:pPr>
            <a:r>
              <a:rPr kumimoji="1" lang="en-US" sz="1600" dirty="0">
                <a:solidFill>
                  <a:srgbClr val="000000"/>
                </a:solidFill>
              </a:rPr>
              <a:t>Figure 5.11 illustrates how such a code works, again with a 4-bit data </a:t>
            </a:r>
            <a:r>
              <a:rPr kumimoji="1" lang="en-US" sz="1600" dirty="0" err="1">
                <a:solidFill>
                  <a:srgbClr val="000000"/>
                </a:solidFill>
              </a:rPr>
              <a:t>word.The</a:t>
            </a:r>
            <a:r>
              <a:rPr kumimoji="1" lang="en-US" sz="1600" dirty="0">
                <a:solidFill>
                  <a:srgbClr val="000000"/>
                </a:solidFill>
              </a:rPr>
              <a:t> sequence shows that if two errors occur (Figure 5.11c), the checking procedure goes astray (d) and worsens the problem by creating a third error (e). To overcome the problem, </a:t>
            </a:r>
            <a:r>
              <a:rPr kumimoji="1" lang="en-US" sz="1600" dirty="0">
                <a:solidFill>
                  <a:srgbClr val="FF0000"/>
                </a:solidFill>
              </a:rPr>
              <a:t>an eighth bit is added that is set so that the total number of 1s in the diagram is even</a:t>
            </a:r>
            <a:r>
              <a:rPr kumimoji="1" lang="en-US" sz="1600" dirty="0">
                <a:solidFill>
                  <a:srgbClr val="000000"/>
                </a:solidFill>
              </a:rPr>
              <a:t>. The extra parity bit catches the error (f).</a:t>
            </a:r>
          </a:p>
          <a:p>
            <a:pPr lvl="0">
              <a:spcBef>
                <a:spcPct val="30000"/>
              </a:spcBef>
            </a:pPr>
            <a:endParaRPr kumimoji="1" lang="en-US" sz="1600" dirty="0">
              <a:solidFill>
                <a:srgbClr val="000000"/>
              </a:solidFill>
            </a:endParaRPr>
          </a:p>
        </p:txBody>
      </p:sp>
    </p:spTree>
  </p:cSld>
  <p:clrMapOvr>
    <a:masterClrMapping/>
  </p:clrMapOvr>
  <p:transition spd="med">
    <p:wheel spokes="2"/>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5432" y="476672"/>
            <a:ext cx="6781800" cy="990600"/>
          </a:xfrm>
        </p:spPr>
        <p:txBody>
          <a:bodyPr>
            <a:noAutofit/>
          </a:bodyPr>
          <a:lstStyle/>
          <a:p>
            <a:pPr algn="ctr"/>
            <a:r>
              <a:rPr lang="en-US" sz="3600" dirty="0">
                <a:effectLst>
                  <a:outerShdw blurRad="38100" dist="38100" dir="2700000" algn="tl">
                    <a:srgbClr val="000000">
                      <a:alpha val="43137"/>
                    </a:srgbClr>
                  </a:outerShdw>
                </a:effectLst>
              </a:rPr>
              <a:t>Advanced DRAM Organization</a:t>
            </a:r>
          </a:p>
        </p:txBody>
      </p:sp>
      <p:sp>
        <p:nvSpPr>
          <p:cNvPr id="60419" name="Rectangle 3"/>
          <p:cNvSpPr>
            <a:spLocks noGrp="1" noChangeArrowheads="1"/>
          </p:cNvSpPr>
          <p:nvPr>
            <p:ph type="body" sz="half" idx="2"/>
          </p:nvPr>
        </p:nvSpPr>
        <p:spPr>
          <a:xfrm>
            <a:off x="755576" y="2204864"/>
            <a:ext cx="5638801" cy="4248472"/>
          </a:xfrm>
        </p:spPr>
        <p:txBody>
          <a:bodyPr>
            <a:normAutofit/>
          </a:bodyPr>
          <a:lstStyle/>
          <a:p>
            <a:pPr marL="228600" lvl="1" indent="-228600">
              <a:lnSpc>
                <a:spcPct val="90000"/>
              </a:lnSpc>
              <a:spcBef>
                <a:spcPts val="2000"/>
              </a:spcBef>
              <a:buClr>
                <a:schemeClr val="accent1"/>
              </a:buClr>
              <a:buFont typeface="Wingdings" pitchFamily="2" charset="2"/>
              <a:buChar char="n"/>
            </a:pPr>
            <a:r>
              <a:rPr lang="en-US" sz="1800" dirty="0"/>
              <a:t>One of the most critical system bottlenecks when using high-performance processors is the interface to main internal memory</a:t>
            </a:r>
          </a:p>
          <a:p>
            <a:pPr marL="228600" lvl="1" indent="-228600">
              <a:lnSpc>
                <a:spcPct val="90000"/>
              </a:lnSpc>
              <a:spcBef>
                <a:spcPts val="2000"/>
              </a:spcBef>
              <a:buClr>
                <a:schemeClr val="accent1"/>
              </a:buClr>
              <a:buFont typeface="Wingdings" pitchFamily="2" charset="2"/>
              <a:buChar char="n"/>
            </a:pPr>
            <a:r>
              <a:rPr lang="en-US" sz="1800" dirty="0"/>
              <a:t>The traditional DRAM chip is constrained both by its internal architecture and by its interface to the processor’s memory bus</a:t>
            </a:r>
          </a:p>
          <a:p>
            <a:pPr marL="228600" lvl="1" indent="-228600">
              <a:lnSpc>
                <a:spcPct val="90000"/>
              </a:lnSpc>
              <a:spcBef>
                <a:spcPts val="2000"/>
              </a:spcBef>
              <a:buClr>
                <a:schemeClr val="accent1"/>
              </a:buClr>
              <a:buFont typeface="Wingdings" pitchFamily="2" charset="2"/>
              <a:buChar char="n"/>
            </a:pPr>
            <a:r>
              <a:rPr lang="en-US" sz="1800" dirty="0"/>
              <a:t>A number of enhancements to the basic DRAM architecture have been explored</a:t>
            </a:r>
          </a:p>
          <a:p>
            <a:pPr marL="685800" lvl="2" indent="-228600">
              <a:lnSpc>
                <a:spcPct val="90000"/>
              </a:lnSpc>
              <a:spcBef>
                <a:spcPts val="2000"/>
              </a:spcBef>
              <a:buFont typeface="Wingdings" pitchFamily="2" charset="2"/>
              <a:buChar char="n"/>
            </a:pPr>
            <a:r>
              <a:rPr lang="en-US" sz="1600" dirty="0"/>
              <a:t>The schemes that currently dominate the market are SDRAM and DDR-DRAM</a:t>
            </a:r>
          </a:p>
        </p:txBody>
      </p:sp>
      <p:sp>
        <p:nvSpPr>
          <p:cNvPr id="7" name="TextBox 6"/>
          <p:cNvSpPr txBox="1"/>
          <p:nvPr/>
        </p:nvSpPr>
        <p:spPr>
          <a:xfrm>
            <a:off x="6781800" y="685800"/>
            <a:ext cx="2057400" cy="830997"/>
          </a:xfrm>
          <a:prstGeom prst="rect">
            <a:avLst/>
          </a:prstGeom>
          <a:noFill/>
        </p:spPr>
        <p:txBody>
          <a:bodyPr wrap="square" rtlCol="0">
            <a:spAutoFit/>
          </a:bodyPr>
          <a:lstStyle/>
          <a:p>
            <a:pPr algn="ctr"/>
            <a:r>
              <a:rPr lang="en-US" dirty="0">
                <a:solidFill>
                  <a:srgbClr val="FFFFFF"/>
                </a:solidFill>
              </a:rPr>
              <a:t>SDRAM</a:t>
            </a:r>
          </a:p>
          <a:p>
            <a:pPr algn="ctr"/>
            <a:endParaRPr lang="en-US" dirty="0">
              <a:solidFill>
                <a:srgbClr val="FFFFFF"/>
              </a:solidFill>
            </a:endParaRPr>
          </a:p>
        </p:txBody>
      </p:sp>
      <p:sp>
        <p:nvSpPr>
          <p:cNvPr id="8" name="TextBox 7"/>
          <p:cNvSpPr txBox="1"/>
          <p:nvPr/>
        </p:nvSpPr>
        <p:spPr>
          <a:xfrm>
            <a:off x="6781800" y="3505200"/>
            <a:ext cx="2057400" cy="830997"/>
          </a:xfrm>
          <a:prstGeom prst="rect">
            <a:avLst/>
          </a:prstGeom>
          <a:noFill/>
        </p:spPr>
        <p:txBody>
          <a:bodyPr wrap="square" rtlCol="0">
            <a:spAutoFit/>
          </a:bodyPr>
          <a:lstStyle/>
          <a:p>
            <a:pPr algn="ctr"/>
            <a:r>
              <a:rPr lang="en-US" dirty="0">
                <a:solidFill>
                  <a:srgbClr val="FFFFFF"/>
                </a:solidFill>
              </a:rPr>
              <a:t>RDRAM</a:t>
            </a:r>
          </a:p>
          <a:p>
            <a:pPr algn="ctr"/>
            <a:endParaRPr lang="en-US" dirty="0">
              <a:solidFill>
                <a:srgbClr val="FFFFFF"/>
              </a:solidFill>
            </a:endParaRPr>
          </a:p>
        </p:txBody>
      </p:sp>
      <p:sp>
        <p:nvSpPr>
          <p:cNvPr id="9" name="TextBox 8"/>
          <p:cNvSpPr txBox="1"/>
          <p:nvPr/>
        </p:nvSpPr>
        <p:spPr>
          <a:xfrm>
            <a:off x="6781800" y="1600200"/>
            <a:ext cx="2057400" cy="1200328"/>
          </a:xfrm>
          <a:prstGeom prst="rect">
            <a:avLst/>
          </a:prstGeom>
          <a:solidFill>
            <a:schemeClr val="accent3"/>
          </a:solidFill>
        </p:spPr>
        <p:txBody>
          <a:bodyPr wrap="square" rtlCol="0">
            <a:spAutoFit/>
          </a:bodyPr>
          <a:lstStyle/>
          <a:p>
            <a:pPr algn="ctr"/>
            <a:endParaRPr lang="en-US" dirty="0">
              <a:solidFill>
                <a:srgbClr val="FFFFFF"/>
              </a:solidFill>
            </a:endParaRPr>
          </a:p>
          <a:p>
            <a:pPr algn="ctr"/>
            <a:r>
              <a:rPr lang="en-US" dirty="0">
                <a:solidFill>
                  <a:srgbClr val="FFFFFF"/>
                </a:solidFill>
              </a:rPr>
              <a:t>DDR-DRAM</a:t>
            </a:r>
          </a:p>
          <a:p>
            <a:pPr algn="ctr"/>
            <a:endParaRPr lang="en-US" dirty="0">
              <a:solidFill>
                <a:srgbClr val="FFFFFF"/>
              </a:solidFill>
            </a:endParaRPr>
          </a:p>
        </p:txBody>
      </p:sp>
      <p:sp useBgFill="1">
        <p:nvSpPr>
          <p:cNvPr id="10" name="TextBox 9"/>
          <p:cNvSpPr txBox="1"/>
          <p:nvPr/>
        </p:nvSpPr>
        <p:spPr>
          <a:xfrm>
            <a:off x="8839200" y="0"/>
            <a:ext cx="314841" cy="4495800"/>
          </a:xfrm>
          <a:prstGeom prst="rect">
            <a:avLst/>
          </a:prstGeom>
        </p:spPr>
        <p:txBody>
          <a:bodyPr wrap="square" rtlCol="0">
            <a:spAutoFit/>
          </a:bodyPr>
          <a:lstStyle/>
          <a:p>
            <a:endParaRPr lang="en-US" dirty="0"/>
          </a:p>
        </p:txBody>
      </p:sp>
      <p:sp useBgFill="1">
        <p:nvSpPr>
          <p:cNvPr id="11" name="TextBox 10"/>
          <p:cNvSpPr txBox="1"/>
          <p:nvPr/>
        </p:nvSpPr>
        <p:spPr>
          <a:xfrm>
            <a:off x="6699250" y="1"/>
            <a:ext cx="158750" cy="4541540"/>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spli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79512" y="116632"/>
            <a:ext cx="7556500" cy="1116013"/>
          </a:xfrm>
        </p:spPr>
        <p:txBody>
          <a:bodyPr/>
          <a:lstStyle/>
          <a:p>
            <a:r>
              <a:rPr lang="en-US" sz="4000" dirty="0">
                <a:effectLst>
                  <a:outerShdw blurRad="38100" dist="38100" dir="2700000" algn="tl">
                    <a:srgbClr val="000000">
                      <a:alpha val="43137"/>
                    </a:srgbClr>
                  </a:outerShdw>
                </a:effectLst>
              </a:rPr>
              <a:t>Synchronous DRAM (SDRAM)</a:t>
            </a:r>
          </a:p>
        </p:txBody>
      </p:sp>
      <p:graphicFrame>
        <p:nvGraphicFramePr>
          <p:cNvPr id="13" name="Content Placeholder 12"/>
          <p:cNvGraphicFramePr>
            <a:graphicFrameLocks noGrp="1"/>
          </p:cNvGraphicFramePr>
          <p:nvPr>
            <p:ph idx="4294967295"/>
            <p:extLst>
              <p:ext uri="{D42A27DB-BD31-4B8C-83A1-F6EECF244321}">
                <p14:modId xmlns:p14="http://schemas.microsoft.com/office/powerpoint/2010/main" val="2360442234"/>
              </p:ext>
            </p:extLst>
          </p:nvPr>
        </p:nvGraphicFramePr>
        <p:xfrm>
          <a:off x="336031" y="917292"/>
          <a:ext cx="8534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2.pdf"/>
          <p:cNvPicPr>
            <a:picLocks noChangeAspect="1"/>
          </p:cNvPicPr>
          <p:nvPr/>
        </p:nvPicPr>
        <p:blipFill rotWithShape="1">
          <a:blip r:embed="rId3">
            <a:extLst>
              <a:ext uri="{28A0092B-C50C-407E-A947-70E740481C1C}">
                <a14:useLocalDpi xmlns:a14="http://schemas.microsoft.com/office/drawing/2010/main" val="0"/>
              </a:ext>
            </a:extLst>
          </a:blip>
          <a:srcRect t="20625" b="14942"/>
          <a:stretch/>
        </p:blipFill>
        <p:spPr>
          <a:xfrm>
            <a:off x="323528" y="-99391"/>
            <a:ext cx="8008513" cy="5904656"/>
          </a:xfrm>
          <a:prstGeom prst="rect">
            <a:avLst/>
          </a:prstGeom>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sp>
        <p:nvSpPr>
          <p:cNvPr id="4" name="Rectangle 3">
            <a:extLst>
              <a:ext uri="{FF2B5EF4-FFF2-40B4-BE49-F238E27FC236}">
                <a16:creationId xmlns:a16="http://schemas.microsoft.com/office/drawing/2014/main" id="{F93D8BC6-051A-4A0C-ABF7-9E025AA42BBD}"/>
              </a:ext>
            </a:extLst>
          </p:cNvPr>
          <p:cNvSpPr/>
          <p:nvPr/>
        </p:nvSpPr>
        <p:spPr>
          <a:xfrm>
            <a:off x="107504" y="5694347"/>
            <a:ext cx="8834790" cy="830997"/>
          </a:xfrm>
          <a:prstGeom prst="rect">
            <a:avLst/>
          </a:prstGeom>
        </p:spPr>
        <p:txBody>
          <a:bodyPr wrap="square">
            <a:spAutoFit/>
          </a:bodyPr>
          <a:lstStyle/>
          <a:p>
            <a:r>
              <a:rPr kumimoji="1" lang="en-US" dirty="0"/>
              <a:t>The internal logic of a typical 256-Mb SDRAM typical of SDRAM organization.</a:t>
            </a:r>
            <a:endParaRPr lang="en-US" dirty="0"/>
          </a:p>
        </p:txBody>
      </p:sp>
    </p:spTree>
  </p:cSld>
  <p:clrMapOvr>
    <a:masterClrMapping/>
  </p:clrMapOvr>
  <p:transition spd="med">
    <p:wheel spokes="2"/>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16216" y="1484784"/>
            <a:ext cx="2411760" cy="2246769"/>
          </a:xfrm>
          <a:prstGeom prst="rect">
            <a:avLst/>
          </a:prstGeom>
        </p:spPr>
        <p:txBody>
          <a:bodyPr wrap="square">
            <a:spAutoFit/>
          </a:bodyPr>
          <a:lstStyle/>
          <a:p>
            <a:pPr algn="ctr"/>
            <a:r>
              <a:rPr lang="en-US" sz="2800" dirty="0">
                <a:latin typeface="+mn-lt"/>
              </a:rPr>
              <a:t>Table 5.3 </a:t>
            </a:r>
          </a:p>
          <a:p>
            <a:pPr algn="ctr"/>
            <a:r>
              <a:rPr lang="en-US" sz="2800" dirty="0">
                <a:latin typeface="+mn-lt"/>
              </a:rPr>
              <a:t> </a:t>
            </a:r>
          </a:p>
          <a:p>
            <a:pPr algn="ctr"/>
            <a:r>
              <a:rPr lang="en-US" sz="2800" dirty="0">
                <a:latin typeface="+mn-lt"/>
              </a:rPr>
              <a:t> SDRAM </a:t>
            </a:r>
          </a:p>
          <a:p>
            <a:pPr algn="ctr"/>
            <a:r>
              <a:rPr lang="en-US" sz="2800" dirty="0">
                <a:latin typeface="+mn-lt"/>
              </a:rPr>
              <a:t>Pin </a:t>
            </a:r>
          </a:p>
          <a:p>
            <a:pPr algn="ctr"/>
            <a:r>
              <a:rPr lang="en-US" sz="2800" dirty="0">
                <a:latin typeface="+mn-lt"/>
              </a:rPr>
              <a:t>Assignments </a:t>
            </a:r>
          </a:p>
        </p:txBody>
      </p:sp>
      <p:pic>
        <p:nvPicPr>
          <p:cNvPr id="6" name="Picture 5"/>
          <p:cNvPicPr>
            <a:picLocks noChangeAspect="1"/>
          </p:cNvPicPr>
          <p:nvPr/>
        </p:nvPicPr>
        <p:blipFill rotWithShape="1">
          <a:blip r:embed="rId3"/>
          <a:srcRect l="23829" r="23387"/>
          <a:stretch/>
        </p:blipFill>
        <p:spPr>
          <a:xfrm>
            <a:off x="107504" y="404664"/>
            <a:ext cx="6606930" cy="5722698"/>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wheel spokes="2"/>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p:nvPr>
        </p:nvSpPr>
        <p:spPr>
          <a:xfrm>
            <a:off x="609600" y="533400"/>
            <a:ext cx="7556313" cy="1116106"/>
          </a:xfrm>
        </p:spPr>
        <p:txBody>
          <a:bodyPr/>
          <a:lstStyle/>
          <a:p>
            <a:r>
              <a:rPr lang="en-GB" dirty="0">
                <a:effectLst>
                  <a:outerShdw blurRad="38100" dist="38100" dir="2700000" algn="tl">
                    <a:srgbClr val="000000">
                      <a:alpha val="43137"/>
                    </a:srgbClr>
                  </a:outerShdw>
                </a:effectLst>
              </a:rPr>
              <a:t>Double Data Rate SDRAM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(DDR SDRAM)</a:t>
            </a:r>
          </a:p>
        </p:txBody>
      </p:sp>
      <p:sp>
        <p:nvSpPr>
          <p:cNvPr id="166917" name="Rectangle 5"/>
          <p:cNvSpPr>
            <a:spLocks noGrp="1" noChangeArrowheads="1"/>
          </p:cNvSpPr>
          <p:nvPr>
            <p:ph idx="1"/>
          </p:nvPr>
        </p:nvSpPr>
        <p:spPr>
          <a:xfrm>
            <a:off x="457200" y="2209800"/>
            <a:ext cx="7556313" cy="4373563"/>
          </a:xfrm>
        </p:spPr>
        <p:txBody>
          <a:bodyPr/>
          <a:lstStyle/>
          <a:p>
            <a:r>
              <a:rPr lang="en-GB" dirty="0"/>
              <a:t>Developed by the JEDEC Solid State Technology Association (Electronic Industries Alliance’s semiconductor-engineering-standardization body)</a:t>
            </a:r>
          </a:p>
          <a:p>
            <a:r>
              <a:rPr lang="en-GB" dirty="0"/>
              <a:t>Numerous companies make DDR chips, which are widely used in desktop computers and servers</a:t>
            </a:r>
          </a:p>
          <a:p>
            <a:r>
              <a:rPr lang="en-GB" dirty="0"/>
              <a:t>DDR achieves higher data rates in </a:t>
            </a:r>
            <a:r>
              <a:rPr lang="en-GB" dirty="0">
                <a:solidFill>
                  <a:srgbClr val="FF0000"/>
                </a:solidFill>
              </a:rPr>
              <a:t>three way</a:t>
            </a:r>
            <a:r>
              <a:rPr lang="en-GB" dirty="0"/>
              <a:t>s:</a:t>
            </a:r>
          </a:p>
          <a:p>
            <a:pPr lvl="1"/>
            <a:r>
              <a:rPr lang="en-GB" dirty="0"/>
              <a:t>First, </a:t>
            </a:r>
            <a:r>
              <a:rPr lang="en-GB" dirty="0">
                <a:solidFill>
                  <a:srgbClr val="FF0000"/>
                </a:solidFill>
              </a:rPr>
              <a:t>the data transfer is synchronized to both the rising and falling edge of the clock</a:t>
            </a:r>
            <a:r>
              <a:rPr lang="en-GB" dirty="0"/>
              <a:t>, rather than just the rising edge</a:t>
            </a:r>
          </a:p>
          <a:p>
            <a:pPr lvl="1"/>
            <a:r>
              <a:rPr lang="en-GB" dirty="0"/>
              <a:t>Second, DDR </a:t>
            </a:r>
            <a:r>
              <a:rPr lang="en-GB" dirty="0">
                <a:solidFill>
                  <a:srgbClr val="FF0000"/>
                </a:solidFill>
              </a:rPr>
              <a:t>uses higher clock rate </a:t>
            </a:r>
            <a:r>
              <a:rPr lang="en-GB" dirty="0"/>
              <a:t>on the bus to increase the transfer rate</a:t>
            </a:r>
          </a:p>
          <a:p>
            <a:pPr lvl="1"/>
            <a:r>
              <a:rPr lang="en-GB" dirty="0"/>
              <a:t>Third, </a:t>
            </a:r>
            <a:r>
              <a:rPr lang="en-GB" dirty="0">
                <a:solidFill>
                  <a:srgbClr val="FF0000"/>
                </a:solidFill>
              </a:rPr>
              <a:t>a buffering scheme </a:t>
            </a:r>
            <a:r>
              <a:rPr lang="en-GB" dirty="0"/>
              <a:t>is used</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9827" y="836712"/>
            <a:ext cx="8924346" cy="2305456"/>
          </a:xfrm>
          <a:prstGeom prst="rect">
            <a:avLst/>
          </a:prstGeom>
        </p:spPr>
      </p:pic>
      <p:sp>
        <p:nvSpPr>
          <p:cNvPr id="6" name="TextBox 5"/>
          <p:cNvSpPr txBox="1"/>
          <p:nvPr/>
        </p:nvSpPr>
        <p:spPr>
          <a:xfrm>
            <a:off x="2818167" y="3091748"/>
            <a:ext cx="3507666" cy="954107"/>
          </a:xfrm>
          <a:prstGeom prst="rect">
            <a:avLst/>
          </a:prstGeom>
          <a:noFill/>
        </p:spPr>
        <p:txBody>
          <a:bodyPr wrap="none" rtlCol="0">
            <a:spAutoFit/>
          </a:bodyPr>
          <a:lstStyle/>
          <a:p>
            <a:pPr algn="ctr"/>
            <a:r>
              <a:rPr lang="en-US" sz="2800" dirty="0">
                <a:latin typeface="+mj-lt"/>
              </a:rPr>
              <a:t>Table 5.4   </a:t>
            </a:r>
          </a:p>
          <a:p>
            <a:pPr algn="ctr"/>
            <a:r>
              <a:rPr lang="en-US" sz="2800" dirty="0">
                <a:latin typeface="+mj-lt"/>
              </a:rPr>
              <a:t>DDR Characteristics </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3" name="Rectangle 2">
            <a:extLst>
              <a:ext uri="{FF2B5EF4-FFF2-40B4-BE49-F238E27FC236}">
                <a16:creationId xmlns:a16="http://schemas.microsoft.com/office/drawing/2014/main" id="{47B2C233-E7F4-4286-A6C5-42C6250E180D}"/>
              </a:ext>
            </a:extLst>
          </p:cNvPr>
          <p:cNvSpPr/>
          <p:nvPr/>
        </p:nvSpPr>
        <p:spPr>
          <a:xfrm>
            <a:off x="190098" y="4149080"/>
            <a:ext cx="9062422" cy="2037481"/>
          </a:xfrm>
          <a:prstGeom prst="rect">
            <a:avLst/>
          </a:prstGeom>
        </p:spPr>
        <p:txBody>
          <a:bodyPr wrap="square">
            <a:spAutoFit/>
          </a:bodyPr>
          <a:lstStyle/>
          <a:p>
            <a:pPr lvl="0">
              <a:spcBef>
                <a:spcPct val="30000"/>
              </a:spcBef>
            </a:pPr>
            <a:r>
              <a:rPr kumimoji="1" lang="en-US" sz="1600" dirty="0">
                <a:solidFill>
                  <a:srgbClr val="000000"/>
                </a:solidFill>
              </a:rPr>
              <a:t> JDEC has thus far defined four generations of the DDR technology (Table 5.4). </a:t>
            </a:r>
          </a:p>
          <a:p>
            <a:pPr marL="171450" lvl="0" indent="-171450">
              <a:spcBef>
                <a:spcPct val="30000"/>
              </a:spcBef>
              <a:buFontTx/>
              <a:buChar char="-"/>
            </a:pPr>
            <a:r>
              <a:rPr kumimoji="1" lang="en-US" sz="1600" dirty="0">
                <a:solidFill>
                  <a:srgbClr val="000000"/>
                </a:solidFill>
              </a:rPr>
              <a:t>The initial DDR version makes use of a 2-bit prefetch buffer. The prefetch buffer is a memory cache located on the SDRAM chip. It enables the SDRAM chip to preposition bits to be placed on the data bus as rapidly as possible. </a:t>
            </a:r>
          </a:p>
          <a:p>
            <a:pPr marL="171450" lvl="0" indent="-171450">
              <a:spcBef>
                <a:spcPct val="30000"/>
              </a:spcBef>
              <a:buFontTx/>
              <a:buChar char="-"/>
            </a:pPr>
            <a:r>
              <a:rPr kumimoji="1" lang="en-US" sz="1600" dirty="0">
                <a:solidFill>
                  <a:srgbClr val="000000"/>
                </a:solidFill>
              </a:rPr>
              <a:t>The DDR I/O bus uses the same clock rate as the memory chip, but because it can handle two bits per cycle, it achieves a data rate that is double the clock rate. </a:t>
            </a:r>
          </a:p>
          <a:p>
            <a:pPr marL="171450" lvl="0" indent="-171450">
              <a:spcBef>
                <a:spcPct val="30000"/>
              </a:spcBef>
              <a:buFontTx/>
              <a:buChar char="-"/>
            </a:pPr>
            <a:r>
              <a:rPr kumimoji="1" lang="en-US" sz="1600" dirty="0">
                <a:solidFill>
                  <a:srgbClr val="000000"/>
                </a:solidFill>
              </a:rPr>
              <a:t>The 2-bit prefetch buffer enables the SDRAM chip to keep up with the I/O bus.</a:t>
            </a:r>
          </a:p>
        </p:txBody>
      </p:sp>
    </p:spTree>
    <p:extLst>
      <p:ext uri="{BB962C8B-B14F-4D97-AF65-F5344CB8AC3E}">
        <p14:creationId xmlns:p14="http://schemas.microsoft.com/office/powerpoint/2010/main" val="68899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 Memory</a:t>
            </a:r>
          </a:p>
        </p:txBody>
      </p:sp>
      <p:sp>
        <p:nvSpPr>
          <p:cNvPr id="3" name="Content Placeholder 2"/>
          <p:cNvSpPr>
            <a:spLocks noGrp="1"/>
          </p:cNvSpPr>
          <p:nvPr>
            <p:ph idx="1"/>
          </p:nvPr>
        </p:nvSpPr>
        <p:spPr>
          <a:xfrm>
            <a:off x="498474" y="1772816"/>
            <a:ext cx="7556313" cy="4824536"/>
          </a:xfrm>
        </p:spPr>
        <p:txBody>
          <a:bodyPr>
            <a:normAutofit fontScale="85000" lnSpcReduction="10000"/>
          </a:bodyPr>
          <a:lstStyle/>
          <a:p>
            <a:r>
              <a:rPr lang="en-US" dirty="0"/>
              <a:t>Used both for internal memory and external memory applications</a:t>
            </a:r>
          </a:p>
          <a:p>
            <a:r>
              <a:rPr lang="en-US" dirty="0"/>
              <a:t>First introduced in the mid-1980’s</a:t>
            </a:r>
          </a:p>
          <a:p>
            <a:r>
              <a:rPr lang="en-US" dirty="0"/>
              <a:t>Is intermediate between EPROM and EEPROM in both cost and functionality</a:t>
            </a:r>
          </a:p>
          <a:p>
            <a:r>
              <a:rPr lang="en-US" dirty="0"/>
              <a:t>Uses an electrical erasing technology like EEPROM</a:t>
            </a:r>
          </a:p>
          <a:p>
            <a:r>
              <a:rPr lang="en-US" dirty="0"/>
              <a:t>It is possible to </a:t>
            </a:r>
            <a:r>
              <a:rPr lang="en-US" dirty="0">
                <a:solidFill>
                  <a:srgbClr val="FF0000"/>
                </a:solidFill>
              </a:rPr>
              <a:t>erase just blocks of memory </a:t>
            </a:r>
            <a:r>
              <a:rPr lang="en-US" dirty="0"/>
              <a:t>rather than an entire chip</a:t>
            </a:r>
          </a:p>
          <a:p>
            <a:r>
              <a:rPr lang="en-US" dirty="0"/>
              <a:t>Gets its name because the microchip is organized so that a section of memory cells are erased in a single action</a:t>
            </a:r>
          </a:p>
          <a:p>
            <a:r>
              <a:rPr lang="en-US" dirty="0"/>
              <a:t>Does not provide byte-level erasure</a:t>
            </a:r>
          </a:p>
          <a:p>
            <a:r>
              <a:rPr lang="en-US" dirty="0"/>
              <a:t>Uses only one transistor per bit so it achieves the high density of EPROM</a:t>
            </a:r>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63211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pdf"/>
          <p:cNvPicPr>
            <a:picLocks noChangeAspect="1"/>
          </p:cNvPicPr>
          <p:nvPr/>
        </p:nvPicPr>
        <p:blipFill rotWithShape="1">
          <a:blip r:embed="rId3"/>
          <a:srcRect l="5224" t="27851" r="4568" b="26986"/>
          <a:stretch/>
        </p:blipFill>
        <p:spPr>
          <a:xfrm>
            <a:off x="-124165" y="332656"/>
            <a:ext cx="9268165" cy="4464496"/>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3" name="Rectangle 2">
            <a:extLst>
              <a:ext uri="{FF2B5EF4-FFF2-40B4-BE49-F238E27FC236}">
                <a16:creationId xmlns:a16="http://schemas.microsoft.com/office/drawing/2014/main" id="{EA6474D9-AF31-49DF-87A7-1E62E621F951}"/>
              </a:ext>
            </a:extLst>
          </p:cNvPr>
          <p:cNvSpPr/>
          <p:nvPr/>
        </p:nvSpPr>
        <p:spPr>
          <a:xfrm>
            <a:off x="467544" y="4802991"/>
            <a:ext cx="8568952" cy="1545038"/>
          </a:xfrm>
          <a:prstGeom prst="rect">
            <a:avLst/>
          </a:prstGeom>
        </p:spPr>
        <p:txBody>
          <a:bodyPr wrap="square">
            <a:spAutoFit/>
          </a:bodyPr>
          <a:lstStyle/>
          <a:p>
            <a:pPr lvl="0">
              <a:spcBef>
                <a:spcPct val="30000"/>
              </a:spcBef>
            </a:pPr>
            <a:r>
              <a:rPr kumimoji="1" lang="en-US" sz="1600" dirty="0">
                <a:solidFill>
                  <a:srgbClr val="000000"/>
                </a:solidFill>
              </a:rPr>
              <a:t>The basic element of a </a:t>
            </a:r>
            <a:r>
              <a:rPr kumimoji="1" lang="en-US" sz="1600" b="1" dirty="0">
                <a:solidFill>
                  <a:srgbClr val="000000"/>
                </a:solidFill>
              </a:rPr>
              <a:t>semiconductor memory </a:t>
            </a:r>
            <a:r>
              <a:rPr kumimoji="1" lang="en-US" sz="1600" dirty="0">
                <a:solidFill>
                  <a:srgbClr val="000000"/>
                </a:solidFill>
              </a:rPr>
              <a:t>is the memory cell. Although a variety</a:t>
            </a:r>
            <a:r>
              <a:rPr kumimoji="1" lang="tr-TR" sz="1600" dirty="0">
                <a:solidFill>
                  <a:srgbClr val="000000"/>
                </a:solidFill>
              </a:rPr>
              <a:t> </a:t>
            </a:r>
            <a:r>
              <a:rPr kumimoji="1" lang="en-US" sz="1600" dirty="0">
                <a:solidFill>
                  <a:srgbClr val="000000"/>
                </a:solidFill>
              </a:rPr>
              <a:t>of electronic technologies are used, all semiconductor memory cells share certain</a:t>
            </a:r>
            <a:r>
              <a:rPr kumimoji="1" lang="tr-TR" sz="1600" dirty="0">
                <a:solidFill>
                  <a:srgbClr val="000000"/>
                </a:solidFill>
              </a:rPr>
              <a:t> </a:t>
            </a:r>
            <a:r>
              <a:rPr kumimoji="1" lang="en-US" sz="1600" dirty="0">
                <a:solidFill>
                  <a:srgbClr val="000000"/>
                </a:solidFill>
              </a:rPr>
              <a:t>properties:</a:t>
            </a:r>
          </a:p>
          <a:p>
            <a:pPr lvl="0">
              <a:spcBef>
                <a:spcPct val="30000"/>
              </a:spcBef>
            </a:pPr>
            <a:r>
              <a:rPr kumimoji="1" lang="en-US" sz="1600" dirty="0">
                <a:solidFill>
                  <a:srgbClr val="000000"/>
                </a:solidFill>
              </a:rPr>
              <a:t>• They exhibit two stable (or </a:t>
            </a:r>
            <a:r>
              <a:rPr kumimoji="1" lang="en-US" sz="1600" dirty="0" err="1">
                <a:solidFill>
                  <a:srgbClr val="000000"/>
                </a:solidFill>
              </a:rPr>
              <a:t>semistable</a:t>
            </a:r>
            <a:r>
              <a:rPr kumimoji="1" lang="en-US" sz="1600" dirty="0">
                <a:solidFill>
                  <a:srgbClr val="000000"/>
                </a:solidFill>
              </a:rPr>
              <a:t>) states, which can be used to represent</a:t>
            </a:r>
            <a:r>
              <a:rPr kumimoji="1" lang="tr-TR" sz="1600" dirty="0">
                <a:solidFill>
                  <a:srgbClr val="000000"/>
                </a:solidFill>
              </a:rPr>
              <a:t> </a:t>
            </a:r>
            <a:r>
              <a:rPr kumimoji="1" lang="en-US" sz="1600" dirty="0">
                <a:solidFill>
                  <a:srgbClr val="000000"/>
                </a:solidFill>
              </a:rPr>
              <a:t>binary 1 and 0.</a:t>
            </a:r>
          </a:p>
          <a:p>
            <a:pPr lvl="0">
              <a:spcBef>
                <a:spcPct val="30000"/>
              </a:spcBef>
            </a:pPr>
            <a:r>
              <a:rPr kumimoji="1" lang="en-US" sz="1600" dirty="0">
                <a:solidFill>
                  <a:srgbClr val="000000"/>
                </a:solidFill>
              </a:rPr>
              <a:t>• They are capable of being written into (at least once), to set the state.</a:t>
            </a:r>
          </a:p>
          <a:p>
            <a:pPr lvl="0">
              <a:spcBef>
                <a:spcPct val="30000"/>
              </a:spcBef>
            </a:pPr>
            <a:r>
              <a:rPr kumimoji="1" lang="en-US" sz="1600" dirty="0">
                <a:solidFill>
                  <a:srgbClr val="000000"/>
                </a:solidFill>
              </a:rPr>
              <a:t>• They are capable of being read to sense the state.</a:t>
            </a:r>
          </a:p>
        </p:txBody>
      </p:sp>
    </p:spTree>
  </p:cSld>
  <p:clrMapOvr>
    <a:masterClrMapping/>
  </p:clrMapOvr>
  <p:transition spd="med">
    <p:wheel spokes="2"/>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grpSp>
        <p:nvGrpSpPr>
          <p:cNvPr id="3" name="Group 4">
            <a:extLst>
              <a:ext uri="{FF2B5EF4-FFF2-40B4-BE49-F238E27FC236}">
                <a16:creationId xmlns:a16="http://schemas.microsoft.com/office/drawing/2014/main" id="{7F4DE90D-9B12-4E59-B70C-255037765138}"/>
              </a:ext>
            </a:extLst>
          </p:cNvPr>
          <p:cNvGrpSpPr>
            <a:grpSpLocks noChangeAspect="1"/>
          </p:cNvGrpSpPr>
          <p:nvPr/>
        </p:nvGrpSpPr>
        <p:grpSpPr bwMode="auto">
          <a:xfrm>
            <a:off x="-231776" y="-387424"/>
            <a:ext cx="9607551" cy="5545138"/>
            <a:chOff x="-159" y="-244"/>
            <a:chExt cx="6052" cy="3493"/>
          </a:xfrm>
        </p:grpSpPr>
        <p:sp>
          <p:nvSpPr>
            <p:cNvPr id="5" name="AutoShape 3">
              <a:extLst>
                <a:ext uri="{FF2B5EF4-FFF2-40B4-BE49-F238E27FC236}">
                  <a16:creationId xmlns:a16="http://schemas.microsoft.com/office/drawing/2014/main" id="{E09A66DE-82E4-47DE-9628-49698F45A724}"/>
                </a:ext>
              </a:extLst>
            </p:cNvPr>
            <p:cNvSpPr>
              <a:spLocks noChangeAspect="1" noChangeArrowheads="1" noTextEdit="1"/>
            </p:cNvSpPr>
            <p:nvPr/>
          </p:nvSpPr>
          <p:spPr bwMode="auto">
            <a:xfrm>
              <a:off x="-159" y="-244"/>
              <a:ext cx="6052" cy="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C874E2AD-4CA3-423A-A4D2-AED6C3961650}"/>
                </a:ext>
              </a:extLst>
            </p:cNvPr>
            <p:cNvSpPr>
              <a:spLocks noChangeArrowheads="1"/>
            </p:cNvSpPr>
            <p:nvPr/>
          </p:nvSpPr>
          <p:spPr bwMode="auto">
            <a:xfrm>
              <a:off x="1796" y="2493"/>
              <a:ext cx="51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0000"/>
                  </a:solidFill>
                  <a:effectLst/>
                  <a:latin typeface="Times New Roman Bold" panose="02020803070505020304" pitchFamily="18" charset="0"/>
                </a:rPr>
                <a:t>Figur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B2FFC6B8-CD9D-45BE-A445-5A046626CC04}"/>
                </a:ext>
              </a:extLst>
            </p:cNvPr>
            <p:cNvSpPr>
              <a:spLocks noChangeArrowheads="1"/>
            </p:cNvSpPr>
            <p:nvPr/>
          </p:nvSpPr>
          <p:spPr bwMode="auto">
            <a:xfrm>
              <a:off x="2151" y="2493"/>
              <a:ext cx="261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imes New Roman Bold" panose="02020803070505020304" pitchFamily="18" charset="0"/>
                </a:rPr>
                <a:t>e 5.15  Flash Memory Operation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36EE3705-1F3F-4061-930A-09D10D1CC3AE}"/>
                </a:ext>
              </a:extLst>
            </p:cNvPr>
            <p:cNvSpPr>
              <a:spLocks noChangeArrowheads="1"/>
            </p:cNvSpPr>
            <p:nvPr/>
          </p:nvSpPr>
          <p:spPr bwMode="auto">
            <a:xfrm>
              <a:off x="2186" y="700"/>
              <a:ext cx="35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Bold" panose="02020803070505020304" pitchFamily="18" charset="0"/>
                </a:rPr>
                <a:t>(a) 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4D488A97-C9FD-42C9-B9CE-052A3409435A}"/>
                </a:ext>
              </a:extLst>
            </p:cNvPr>
            <p:cNvSpPr>
              <a:spLocks noChangeArrowheads="1"/>
            </p:cNvSpPr>
            <p:nvPr/>
          </p:nvSpPr>
          <p:spPr bwMode="auto">
            <a:xfrm>
              <a:off x="2461" y="700"/>
              <a:ext cx="60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Bold" panose="02020803070505020304" pitchFamily="18" charset="0"/>
                </a:rPr>
                <a:t>ransistor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866814CE-0FCD-4B32-8392-AEBBE20D416F}"/>
                </a:ext>
              </a:extLst>
            </p:cNvPr>
            <p:cNvSpPr>
              <a:spLocks noChangeArrowheads="1"/>
            </p:cNvSpPr>
            <p:nvPr/>
          </p:nvSpPr>
          <p:spPr bwMode="auto">
            <a:xfrm>
              <a:off x="2991" y="700"/>
              <a:ext cx="9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Bold" panose="020208030705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A888452B-9EC1-46C9-816E-0F0EA77762D7}"/>
                </a:ext>
              </a:extLst>
            </p:cNvPr>
            <p:cNvSpPr>
              <a:spLocks noChangeArrowheads="1"/>
            </p:cNvSpPr>
            <p:nvPr/>
          </p:nvSpPr>
          <p:spPr bwMode="auto">
            <a:xfrm>
              <a:off x="3025" y="700"/>
              <a:ext cx="55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Bold" panose="02020803070505020304" pitchFamily="18" charset="0"/>
                </a:rPr>
                <a:t>structur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38703B49-758B-49E3-91C8-C0C302901FE0}"/>
                </a:ext>
              </a:extLst>
            </p:cNvPr>
            <p:cNvSpPr>
              <a:spLocks noChangeArrowheads="1"/>
            </p:cNvSpPr>
            <p:nvPr/>
          </p:nvSpPr>
          <p:spPr bwMode="auto">
            <a:xfrm>
              <a:off x="3508" y="700"/>
              <a:ext cx="12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Bold" panose="02020803070505020304" pitchFamily="18"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B277AE46-A14D-415B-88D6-ADC7464C5B9F}"/>
                </a:ext>
              </a:extLst>
            </p:cNvPr>
            <p:cNvSpPr>
              <a:spLocks noChangeArrowheads="1"/>
            </p:cNvSpPr>
            <p:nvPr/>
          </p:nvSpPr>
          <p:spPr bwMode="auto">
            <a:xfrm>
              <a:off x="445" y="2210"/>
              <a:ext cx="210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Bold" panose="02020803070505020304" pitchFamily="18" charset="0"/>
                </a:rPr>
                <a:t>(b) Flash memory cell in one state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4DAB26ED-6FDF-49C2-A9C3-6FDA73F8A331}"/>
                </a:ext>
              </a:extLst>
            </p:cNvPr>
            <p:cNvSpPr>
              <a:spLocks noChangeArrowheads="1"/>
            </p:cNvSpPr>
            <p:nvPr/>
          </p:nvSpPr>
          <p:spPr bwMode="auto">
            <a:xfrm>
              <a:off x="3283" y="2210"/>
              <a:ext cx="175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Bold" panose="02020803070505020304" pitchFamily="18" charset="0"/>
                </a:rPr>
                <a:t>(c) Flash memory cell in zer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8B3EDF02-0235-49E1-BC1B-48C4DA1B51A8}"/>
                </a:ext>
              </a:extLst>
            </p:cNvPr>
            <p:cNvSpPr>
              <a:spLocks noChangeArrowheads="1"/>
            </p:cNvSpPr>
            <p:nvPr/>
          </p:nvSpPr>
          <p:spPr bwMode="auto">
            <a:xfrm>
              <a:off x="4924" y="2210"/>
              <a:ext cx="451"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Bold" panose="02020803070505020304" pitchFamily="18" charset="0"/>
                </a:rPr>
                <a:t>o state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Freeform 15">
              <a:extLst>
                <a:ext uri="{FF2B5EF4-FFF2-40B4-BE49-F238E27FC236}">
                  <a16:creationId xmlns:a16="http://schemas.microsoft.com/office/drawing/2014/main" id="{A539ABFC-9189-46A4-8E82-C2DEBDC8BBF6}"/>
                </a:ext>
              </a:extLst>
            </p:cNvPr>
            <p:cNvSpPr>
              <a:spLocks/>
            </p:cNvSpPr>
            <p:nvPr/>
          </p:nvSpPr>
          <p:spPr bwMode="auto">
            <a:xfrm>
              <a:off x="1890" y="186"/>
              <a:ext cx="1974" cy="391"/>
            </a:xfrm>
            <a:custGeom>
              <a:avLst/>
              <a:gdLst>
                <a:gd name="T0" fmla="*/ 2658 w 2658"/>
                <a:gd name="T1" fmla="*/ 670 h 670"/>
                <a:gd name="T2" fmla="*/ 2658 w 2658"/>
                <a:gd name="T3" fmla="*/ 670 h 670"/>
                <a:gd name="T4" fmla="*/ 0 w 2658"/>
                <a:gd name="T5" fmla="*/ 670 h 670"/>
                <a:gd name="T6" fmla="*/ 0 w 2658"/>
                <a:gd name="T7" fmla="*/ 0 h 670"/>
                <a:gd name="T8" fmla="*/ 2658 w 2658"/>
                <a:gd name="T9" fmla="*/ 0 h 670"/>
                <a:gd name="T10" fmla="*/ 2658 w 2658"/>
                <a:gd name="T11" fmla="*/ 670 h 670"/>
              </a:gdLst>
              <a:ahLst/>
              <a:cxnLst>
                <a:cxn ang="0">
                  <a:pos x="T0" y="T1"/>
                </a:cxn>
                <a:cxn ang="0">
                  <a:pos x="T2" y="T3"/>
                </a:cxn>
                <a:cxn ang="0">
                  <a:pos x="T4" y="T5"/>
                </a:cxn>
                <a:cxn ang="0">
                  <a:pos x="T6" y="T7"/>
                </a:cxn>
                <a:cxn ang="0">
                  <a:pos x="T8" y="T9"/>
                </a:cxn>
                <a:cxn ang="0">
                  <a:pos x="T10" y="T11"/>
                </a:cxn>
              </a:cxnLst>
              <a:rect l="0" t="0" r="r" b="b"/>
              <a:pathLst>
                <a:path w="2658" h="670">
                  <a:moveTo>
                    <a:pt x="2658" y="670"/>
                  </a:moveTo>
                  <a:lnTo>
                    <a:pt x="2658" y="670"/>
                  </a:lnTo>
                  <a:lnTo>
                    <a:pt x="0" y="670"/>
                  </a:lnTo>
                  <a:lnTo>
                    <a:pt x="0" y="0"/>
                  </a:lnTo>
                  <a:lnTo>
                    <a:pt x="2658" y="0"/>
                  </a:lnTo>
                  <a:lnTo>
                    <a:pt x="2658" y="670"/>
                  </a:lnTo>
                  <a:close/>
                </a:path>
              </a:pathLst>
            </a:custGeom>
            <a:solidFill>
              <a:srgbClr val="A3A3A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id="{558651CB-40F6-411E-BD1A-C2CE3C0F01BC}"/>
                </a:ext>
              </a:extLst>
            </p:cNvPr>
            <p:cNvSpPr>
              <a:spLocks/>
            </p:cNvSpPr>
            <p:nvPr/>
          </p:nvSpPr>
          <p:spPr bwMode="auto">
            <a:xfrm>
              <a:off x="1890" y="186"/>
              <a:ext cx="1974" cy="391"/>
            </a:xfrm>
            <a:custGeom>
              <a:avLst/>
              <a:gdLst>
                <a:gd name="T0" fmla="*/ 2658 w 2658"/>
                <a:gd name="T1" fmla="*/ 670 h 670"/>
                <a:gd name="T2" fmla="*/ 2658 w 2658"/>
                <a:gd name="T3" fmla="*/ 670 h 670"/>
                <a:gd name="T4" fmla="*/ 0 w 2658"/>
                <a:gd name="T5" fmla="*/ 670 h 670"/>
                <a:gd name="T6" fmla="*/ 0 w 2658"/>
                <a:gd name="T7" fmla="*/ 0 h 670"/>
                <a:gd name="T8" fmla="*/ 2658 w 2658"/>
                <a:gd name="T9" fmla="*/ 0 h 670"/>
                <a:gd name="T10" fmla="*/ 2658 w 2658"/>
                <a:gd name="T11" fmla="*/ 670 h 670"/>
              </a:gdLst>
              <a:ahLst/>
              <a:cxnLst>
                <a:cxn ang="0">
                  <a:pos x="T0" y="T1"/>
                </a:cxn>
                <a:cxn ang="0">
                  <a:pos x="T2" y="T3"/>
                </a:cxn>
                <a:cxn ang="0">
                  <a:pos x="T4" y="T5"/>
                </a:cxn>
                <a:cxn ang="0">
                  <a:pos x="T6" y="T7"/>
                </a:cxn>
                <a:cxn ang="0">
                  <a:pos x="T8" y="T9"/>
                </a:cxn>
                <a:cxn ang="0">
                  <a:pos x="T10" y="T11"/>
                </a:cxn>
              </a:cxnLst>
              <a:rect l="0" t="0" r="r" b="b"/>
              <a:pathLst>
                <a:path w="2658" h="670">
                  <a:moveTo>
                    <a:pt x="2658" y="670"/>
                  </a:moveTo>
                  <a:lnTo>
                    <a:pt x="2658" y="670"/>
                  </a:lnTo>
                  <a:lnTo>
                    <a:pt x="0" y="670"/>
                  </a:lnTo>
                  <a:lnTo>
                    <a:pt x="0" y="0"/>
                  </a:lnTo>
                  <a:lnTo>
                    <a:pt x="2658" y="0"/>
                  </a:lnTo>
                  <a:lnTo>
                    <a:pt x="2658" y="670"/>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id="{B8062FB4-7C8E-4EE6-AA76-95A7555963A0}"/>
                </a:ext>
              </a:extLst>
            </p:cNvPr>
            <p:cNvSpPr>
              <a:spLocks/>
            </p:cNvSpPr>
            <p:nvPr/>
          </p:nvSpPr>
          <p:spPr bwMode="auto">
            <a:xfrm>
              <a:off x="1890" y="186"/>
              <a:ext cx="563" cy="217"/>
            </a:xfrm>
            <a:custGeom>
              <a:avLst/>
              <a:gdLst>
                <a:gd name="T0" fmla="*/ 0 w 757"/>
                <a:gd name="T1" fmla="*/ 0 h 371"/>
                <a:gd name="T2" fmla="*/ 0 w 757"/>
                <a:gd name="T3" fmla="*/ 0 h 371"/>
                <a:gd name="T4" fmla="*/ 757 w 757"/>
                <a:gd name="T5" fmla="*/ 0 h 371"/>
                <a:gd name="T6" fmla="*/ 757 w 757"/>
                <a:gd name="T7" fmla="*/ 371 h 371"/>
                <a:gd name="T8" fmla="*/ 0 w 757"/>
                <a:gd name="T9" fmla="*/ 371 h 371"/>
                <a:gd name="T10" fmla="*/ 0 w 757"/>
                <a:gd name="T11" fmla="*/ 0 h 371"/>
              </a:gdLst>
              <a:ahLst/>
              <a:cxnLst>
                <a:cxn ang="0">
                  <a:pos x="T0" y="T1"/>
                </a:cxn>
                <a:cxn ang="0">
                  <a:pos x="T2" y="T3"/>
                </a:cxn>
                <a:cxn ang="0">
                  <a:pos x="T4" y="T5"/>
                </a:cxn>
                <a:cxn ang="0">
                  <a:pos x="T6" y="T7"/>
                </a:cxn>
                <a:cxn ang="0">
                  <a:pos x="T8" y="T9"/>
                </a:cxn>
                <a:cxn ang="0">
                  <a:pos x="T10" y="T11"/>
                </a:cxn>
              </a:cxnLst>
              <a:rect l="0" t="0" r="r" b="b"/>
              <a:pathLst>
                <a:path w="757" h="371">
                  <a:moveTo>
                    <a:pt x="0" y="0"/>
                  </a:moveTo>
                  <a:lnTo>
                    <a:pt x="0" y="0"/>
                  </a:lnTo>
                  <a:lnTo>
                    <a:pt x="757" y="0"/>
                  </a:lnTo>
                  <a:lnTo>
                    <a:pt x="757" y="371"/>
                  </a:lnTo>
                  <a:lnTo>
                    <a:pt x="0" y="371"/>
                  </a:lnTo>
                  <a:lnTo>
                    <a:pt x="0" y="0"/>
                  </a:lnTo>
                  <a:close/>
                </a:path>
              </a:pathLst>
            </a:custGeom>
            <a:solidFill>
              <a:srgbClr val="D8F0D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a:extLst>
                <a:ext uri="{FF2B5EF4-FFF2-40B4-BE49-F238E27FC236}">
                  <a16:creationId xmlns:a16="http://schemas.microsoft.com/office/drawing/2014/main" id="{B7A114F9-C33A-41E4-936D-67C6D51BEB69}"/>
                </a:ext>
              </a:extLst>
            </p:cNvPr>
            <p:cNvSpPr>
              <a:spLocks/>
            </p:cNvSpPr>
            <p:nvPr/>
          </p:nvSpPr>
          <p:spPr bwMode="auto">
            <a:xfrm>
              <a:off x="1890" y="186"/>
              <a:ext cx="563" cy="217"/>
            </a:xfrm>
            <a:custGeom>
              <a:avLst/>
              <a:gdLst>
                <a:gd name="T0" fmla="*/ 0 w 757"/>
                <a:gd name="T1" fmla="*/ 0 h 371"/>
                <a:gd name="T2" fmla="*/ 0 w 757"/>
                <a:gd name="T3" fmla="*/ 0 h 371"/>
                <a:gd name="T4" fmla="*/ 757 w 757"/>
                <a:gd name="T5" fmla="*/ 0 h 371"/>
                <a:gd name="T6" fmla="*/ 757 w 757"/>
                <a:gd name="T7" fmla="*/ 371 h 371"/>
                <a:gd name="T8" fmla="*/ 0 w 757"/>
                <a:gd name="T9" fmla="*/ 371 h 371"/>
                <a:gd name="T10" fmla="*/ 0 w 757"/>
                <a:gd name="T11" fmla="*/ 0 h 371"/>
              </a:gdLst>
              <a:ahLst/>
              <a:cxnLst>
                <a:cxn ang="0">
                  <a:pos x="T0" y="T1"/>
                </a:cxn>
                <a:cxn ang="0">
                  <a:pos x="T2" y="T3"/>
                </a:cxn>
                <a:cxn ang="0">
                  <a:pos x="T4" y="T5"/>
                </a:cxn>
                <a:cxn ang="0">
                  <a:pos x="T6" y="T7"/>
                </a:cxn>
                <a:cxn ang="0">
                  <a:pos x="T8" y="T9"/>
                </a:cxn>
                <a:cxn ang="0">
                  <a:pos x="T10" y="T11"/>
                </a:cxn>
              </a:cxnLst>
              <a:rect l="0" t="0" r="r" b="b"/>
              <a:pathLst>
                <a:path w="757" h="371">
                  <a:moveTo>
                    <a:pt x="0" y="0"/>
                  </a:moveTo>
                  <a:lnTo>
                    <a:pt x="0" y="0"/>
                  </a:lnTo>
                  <a:lnTo>
                    <a:pt x="757" y="0"/>
                  </a:lnTo>
                  <a:lnTo>
                    <a:pt x="757" y="371"/>
                  </a:lnTo>
                  <a:lnTo>
                    <a:pt x="0" y="371"/>
                  </a:lnTo>
                  <a:lnTo>
                    <a:pt x="0" y="0"/>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a:extLst>
                <a:ext uri="{FF2B5EF4-FFF2-40B4-BE49-F238E27FC236}">
                  <a16:creationId xmlns:a16="http://schemas.microsoft.com/office/drawing/2014/main" id="{05F559C1-D68F-4E30-A74F-3093EE2C1E95}"/>
                </a:ext>
              </a:extLst>
            </p:cNvPr>
            <p:cNvSpPr>
              <a:spLocks/>
            </p:cNvSpPr>
            <p:nvPr/>
          </p:nvSpPr>
          <p:spPr bwMode="auto">
            <a:xfrm>
              <a:off x="3302" y="186"/>
              <a:ext cx="562" cy="217"/>
            </a:xfrm>
            <a:custGeom>
              <a:avLst/>
              <a:gdLst>
                <a:gd name="T0" fmla="*/ 0 w 757"/>
                <a:gd name="T1" fmla="*/ 0 h 371"/>
                <a:gd name="T2" fmla="*/ 0 w 757"/>
                <a:gd name="T3" fmla="*/ 0 h 371"/>
                <a:gd name="T4" fmla="*/ 757 w 757"/>
                <a:gd name="T5" fmla="*/ 0 h 371"/>
                <a:gd name="T6" fmla="*/ 757 w 757"/>
                <a:gd name="T7" fmla="*/ 371 h 371"/>
                <a:gd name="T8" fmla="*/ 0 w 757"/>
                <a:gd name="T9" fmla="*/ 371 h 371"/>
                <a:gd name="T10" fmla="*/ 0 w 757"/>
                <a:gd name="T11" fmla="*/ 0 h 371"/>
              </a:gdLst>
              <a:ahLst/>
              <a:cxnLst>
                <a:cxn ang="0">
                  <a:pos x="T0" y="T1"/>
                </a:cxn>
                <a:cxn ang="0">
                  <a:pos x="T2" y="T3"/>
                </a:cxn>
                <a:cxn ang="0">
                  <a:pos x="T4" y="T5"/>
                </a:cxn>
                <a:cxn ang="0">
                  <a:pos x="T6" y="T7"/>
                </a:cxn>
                <a:cxn ang="0">
                  <a:pos x="T8" y="T9"/>
                </a:cxn>
                <a:cxn ang="0">
                  <a:pos x="T10" y="T11"/>
                </a:cxn>
              </a:cxnLst>
              <a:rect l="0" t="0" r="r" b="b"/>
              <a:pathLst>
                <a:path w="757" h="371">
                  <a:moveTo>
                    <a:pt x="0" y="0"/>
                  </a:moveTo>
                  <a:lnTo>
                    <a:pt x="0" y="0"/>
                  </a:lnTo>
                  <a:lnTo>
                    <a:pt x="757" y="0"/>
                  </a:lnTo>
                  <a:lnTo>
                    <a:pt x="757" y="371"/>
                  </a:lnTo>
                  <a:lnTo>
                    <a:pt x="0" y="371"/>
                  </a:lnTo>
                  <a:lnTo>
                    <a:pt x="0" y="0"/>
                  </a:lnTo>
                  <a:close/>
                </a:path>
              </a:pathLst>
            </a:custGeom>
            <a:solidFill>
              <a:srgbClr val="D8F0D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a:extLst>
                <a:ext uri="{FF2B5EF4-FFF2-40B4-BE49-F238E27FC236}">
                  <a16:creationId xmlns:a16="http://schemas.microsoft.com/office/drawing/2014/main" id="{6C3A3A54-45C9-4B3F-BABC-FC305F32A086}"/>
                </a:ext>
              </a:extLst>
            </p:cNvPr>
            <p:cNvSpPr>
              <a:spLocks/>
            </p:cNvSpPr>
            <p:nvPr/>
          </p:nvSpPr>
          <p:spPr bwMode="auto">
            <a:xfrm>
              <a:off x="3302" y="186"/>
              <a:ext cx="562" cy="217"/>
            </a:xfrm>
            <a:custGeom>
              <a:avLst/>
              <a:gdLst>
                <a:gd name="T0" fmla="*/ 0 w 757"/>
                <a:gd name="T1" fmla="*/ 0 h 371"/>
                <a:gd name="T2" fmla="*/ 0 w 757"/>
                <a:gd name="T3" fmla="*/ 0 h 371"/>
                <a:gd name="T4" fmla="*/ 757 w 757"/>
                <a:gd name="T5" fmla="*/ 0 h 371"/>
                <a:gd name="T6" fmla="*/ 757 w 757"/>
                <a:gd name="T7" fmla="*/ 371 h 371"/>
                <a:gd name="T8" fmla="*/ 0 w 757"/>
                <a:gd name="T9" fmla="*/ 371 h 371"/>
                <a:gd name="T10" fmla="*/ 0 w 757"/>
                <a:gd name="T11" fmla="*/ 0 h 371"/>
              </a:gdLst>
              <a:ahLst/>
              <a:cxnLst>
                <a:cxn ang="0">
                  <a:pos x="T0" y="T1"/>
                </a:cxn>
                <a:cxn ang="0">
                  <a:pos x="T2" y="T3"/>
                </a:cxn>
                <a:cxn ang="0">
                  <a:pos x="T4" y="T5"/>
                </a:cxn>
                <a:cxn ang="0">
                  <a:pos x="T6" y="T7"/>
                </a:cxn>
                <a:cxn ang="0">
                  <a:pos x="T8" y="T9"/>
                </a:cxn>
                <a:cxn ang="0">
                  <a:pos x="T10" y="T11"/>
                </a:cxn>
              </a:cxnLst>
              <a:rect l="0" t="0" r="r" b="b"/>
              <a:pathLst>
                <a:path w="757" h="371">
                  <a:moveTo>
                    <a:pt x="0" y="0"/>
                  </a:moveTo>
                  <a:lnTo>
                    <a:pt x="0" y="0"/>
                  </a:lnTo>
                  <a:lnTo>
                    <a:pt x="757" y="0"/>
                  </a:lnTo>
                  <a:lnTo>
                    <a:pt x="757" y="371"/>
                  </a:lnTo>
                  <a:lnTo>
                    <a:pt x="0" y="371"/>
                  </a:lnTo>
                  <a:lnTo>
                    <a:pt x="0" y="0"/>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a:extLst>
                <a:ext uri="{FF2B5EF4-FFF2-40B4-BE49-F238E27FC236}">
                  <a16:creationId xmlns:a16="http://schemas.microsoft.com/office/drawing/2014/main" id="{E904136E-9AD3-4B26-B1D5-0CCE3B88BB46}"/>
                </a:ext>
              </a:extLst>
            </p:cNvPr>
            <p:cNvSpPr>
              <a:spLocks/>
            </p:cNvSpPr>
            <p:nvPr/>
          </p:nvSpPr>
          <p:spPr bwMode="auto">
            <a:xfrm>
              <a:off x="2356" y="139"/>
              <a:ext cx="1043" cy="47"/>
            </a:xfrm>
            <a:custGeom>
              <a:avLst/>
              <a:gdLst>
                <a:gd name="T0" fmla="*/ 1404 w 1404"/>
                <a:gd name="T1" fmla="*/ 81 h 81"/>
                <a:gd name="T2" fmla="*/ 1404 w 1404"/>
                <a:gd name="T3" fmla="*/ 81 h 81"/>
                <a:gd name="T4" fmla="*/ 0 w 1404"/>
                <a:gd name="T5" fmla="*/ 81 h 81"/>
                <a:gd name="T6" fmla="*/ 0 w 1404"/>
                <a:gd name="T7" fmla="*/ 0 h 81"/>
                <a:gd name="T8" fmla="*/ 1404 w 1404"/>
                <a:gd name="T9" fmla="*/ 0 h 81"/>
                <a:gd name="T10" fmla="*/ 1404 w 1404"/>
                <a:gd name="T11" fmla="*/ 81 h 81"/>
              </a:gdLst>
              <a:ahLst/>
              <a:cxnLst>
                <a:cxn ang="0">
                  <a:pos x="T0" y="T1"/>
                </a:cxn>
                <a:cxn ang="0">
                  <a:pos x="T2" y="T3"/>
                </a:cxn>
                <a:cxn ang="0">
                  <a:pos x="T4" y="T5"/>
                </a:cxn>
                <a:cxn ang="0">
                  <a:pos x="T6" y="T7"/>
                </a:cxn>
                <a:cxn ang="0">
                  <a:pos x="T8" y="T9"/>
                </a:cxn>
                <a:cxn ang="0">
                  <a:pos x="T10" y="T11"/>
                </a:cxn>
              </a:cxnLst>
              <a:rect l="0" t="0" r="r" b="b"/>
              <a:pathLst>
                <a:path w="1404" h="81">
                  <a:moveTo>
                    <a:pt x="1404" y="81"/>
                  </a:moveTo>
                  <a:lnTo>
                    <a:pt x="1404" y="81"/>
                  </a:lnTo>
                  <a:lnTo>
                    <a:pt x="0" y="81"/>
                  </a:lnTo>
                  <a:lnTo>
                    <a:pt x="0" y="0"/>
                  </a:lnTo>
                  <a:lnTo>
                    <a:pt x="1404" y="0"/>
                  </a:lnTo>
                  <a:lnTo>
                    <a:pt x="1404" y="81"/>
                  </a:lnTo>
                  <a:close/>
                </a:path>
              </a:pathLst>
            </a:custGeom>
            <a:solidFill>
              <a:srgbClr val="5E5E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a:extLst>
                <a:ext uri="{FF2B5EF4-FFF2-40B4-BE49-F238E27FC236}">
                  <a16:creationId xmlns:a16="http://schemas.microsoft.com/office/drawing/2014/main" id="{4310CA7D-1303-4BBF-9D69-B4D96073F04C}"/>
                </a:ext>
              </a:extLst>
            </p:cNvPr>
            <p:cNvSpPr>
              <a:spLocks/>
            </p:cNvSpPr>
            <p:nvPr/>
          </p:nvSpPr>
          <p:spPr bwMode="auto">
            <a:xfrm>
              <a:off x="2356" y="139"/>
              <a:ext cx="1043" cy="47"/>
            </a:xfrm>
            <a:custGeom>
              <a:avLst/>
              <a:gdLst>
                <a:gd name="T0" fmla="*/ 1404 w 1404"/>
                <a:gd name="T1" fmla="*/ 81 h 81"/>
                <a:gd name="T2" fmla="*/ 1404 w 1404"/>
                <a:gd name="T3" fmla="*/ 81 h 81"/>
                <a:gd name="T4" fmla="*/ 0 w 1404"/>
                <a:gd name="T5" fmla="*/ 81 h 81"/>
                <a:gd name="T6" fmla="*/ 0 w 1404"/>
                <a:gd name="T7" fmla="*/ 0 h 81"/>
                <a:gd name="T8" fmla="*/ 1404 w 1404"/>
                <a:gd name="T9" fmla="*/ 0 h 81"/>
                <a:gd name="T10" fmla="*/ 1404 w 1404"/>
                <a:gd name="T11" fmla="*/ 81 h 81"/>
              </a:gdLst>
              <a:ahLst/>
              <a:cxnLst>
                <a:cxn ang="0">
                  <a:pos x="T0" y="T1"/>
                </a:cxn>
                <a:cxn ang="0">
                  <a:pos x="T2" y="T3"/>
                </a:cxn>
                <a:cxn ang="0">
                  <a:pos x="T4" y="T5"/>
                </a:cxn>
                <a:cxn ang="0">
                  <a:pos x="T6" y="T7"/>
                </a:cxn>
                <a:cxn ang="0">
                  <a:pos x="T8" y="T9"/>
                </a:cxn>
                <a:cxn ang="0">
                  <a:pos x="T10" y="T11"/>
                </a:cxn>
              </a:cxnLst>
              <a:rect l="0" t="0" r="r" b="b"/>
              <a:pathLst>
                <a:path w="1404" h="81">
                  <a:moveTo>
                    <a:pt x="1404" y="81"/>
                  </a:moveTo>
                  <a:lnTo>
                    <a:pt x="1404" y="81"/>
                  </a:lnTo>
                  <a:lnTo>
                    <a:pt x="0" y="81"/>
                  </a:lnTo>
                  <a:lnTo>
                    <a:pt x="0" y="0"/>
                  </a:lnTo>
                  <a:lnTo>
                    <a:pt x="1404" y="0"/>
                  </a:lnTo>
                  <a:lnTo>
                    <a:pt x="1404" y="81"/>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a:extLst>
                <a:ext uri="{FF2B5EF4-FFF2-40B4-BE49-F238E27FC236}">
                  <a16:creationId xmlns:a16="http://schemas.microsoft.com/office/drawing/2014/main" id="{B3546BA5-D659-4D07-A492-3C91096739D4}"/>
                </a:ext>
              </a:extLst>
            </p:cNvPr>
            <p:cNvSpPr>
              <a:spLocks/>
            </p:cNvSpPr>
            <p:nvPr/>
          </p:nvSpPr>
          <p:spPr bwMode="auto">
            <a:xfrm>
              <a:off x="2356" y="24"/>
              <a:ext cx="1043" cy="115"/>
            </a:xfrm>
            <a:custGeom>
              <a:avLst/>
              <a:gdLst>
                <a:gd name="T0" fmla="*/ 1404 w 1404"/>
                <a:gd name="T1" fmla="*/ 198 h 198"/>
                <a:gd name="T2" fmla="*/ 1404 w 1404"/>
                <a:gd name="T3" fmla="*/ 198 h 198"/>
                <a:gd name="T4" fmla="*/ 0 w 1404"/>
                <a:gd name="T5" fmla="*/ 198 h 198"/>
                <a:gd name="T6" fmla="*/ 0 w 1404"/>
                <a:gd name="T7" fmla="*/ 0 h 198"/>
                <a:gd name="T8" fmla="*/ 1404 w 1404"/>
                <a:gd name="T9" fmla="*/ 0 h 198"/>
                <a:gd name="T10" fmla="*/ 1404 w 1404"/>
                <a:gd name="T11" fmla="*/ 198 h 198"/>
              </a:gdLst>
              <a:ahLst/>
              <a:cxnLst>
                <a:cxn ang="0">
                  <a:pos x="T0" y="T1"/>
                </a:cxn>
                <a:cxn ang="0">
                  <a:pos x="T2" y="T3"/>
                </a:cxn>
                <a:cxn ang="0">
                  <a:pos x="T4" y="T5"/>
                </a:cxn>
                <a:cxn ang="0">
                  <a:pos x="T6" y="T7"/>
                </a:cxn>
                <a:cxn ang="0">
                  <a:pos x="T8" y="T9"/>
                </a:cxn>
                <a:cxn ang="0">
                  <a:pos x="T10" y="T11"/>
                </a:cxn>
              </a:cxnLst>
              <a:rect l="0" t="0" r="r" b="b"/>
              <a:pathLst>
                <a:path w="1404" h="198">
                  <a:moveTo>
                    <a:pt x="1404" y="198"/>
                  </a:moveTo>
                  <a:lnTo>
                    <a:pt x="1404" y="198"/>
                  </a:lnTo>
                  <a:lnTo>
                    <a:pt x="0" y="198"/>
                  </a:lnTo>
                  <a:lnTo>
                    <a:pt x="0" y="0"/>
                  </a:lnTo>
                  <a:lnTo>
                    <a:pt x="1404" y="0"/>
                  </a:lnTo>
                  <a:lnTo>
                    <a:pt x="1404" y="198"/>
                  </a:lnTo>
                  <a:close/>
                </a:path>
              </a:pathLst>
            </a:custGeom>
            <a:solidFill>
              <a:srgbClr val="D0D0D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id="{BF06A57D-7C0A-4E66-9F5F-D7DB1580405E}"/>
                </a:ext>
              </a:extLst>
            </p:cNvPr>
            <p:cNvSpPr>
              <a:spLocks/>
            </p:cNvSpPr>
            <p:nvPr/>
          </p:nvSpPr>
          <p:spPr bwMode="auto">
            <a:xfrm>
              <a:off x="2356" y="24"/>
              <a:ext cx="1043" cy="115"/>
            </a:xfrm>
            <a:custGeom>
              <a:avLst/>
              <a:gdLst>
                <a:gd name="T0" fmla="*/ 1404 w 1404"/>
                <a:gd name="T1" fmla="*/ 198 h 198"/>
                <a:gd name="T2" fmla="*/ 1404 w 1404"/>
                <a:gd name="T3" fmla="*/ 198 h 198"/>
                <a:gd name="T4" fmla="*/ 0 w 1404"/>
                <a:gd name="T5" fmla="*/ 198 h 198"/>
                <a:gd name="T6" fmla="*/ 0 w 1404"/>
                <a:gd name="T7" fmla="*/ 0 h 198"/>
                <a:gd name="T8" fmla="*/ 1404 w 1404"/>
                <a:gd name="T9" fmla="*/ 0 h 198"/>
                <a:gd name="T10" fmla="*/ 1404 w 1404"/>
                <a:gd name="T11" fmla="*/ 198 h 198"/>
              </a:gdLst>
              <a:ahLst/>
              <a:cxnLst>
                <a:cxn ang="0">
                  <a:pos x="T0" y="T1"/>
                </a:cxn>
                <a:cxn ang="0">
                  <a:pos x="T2" y="T3"/>
                </a:cxn>
                <a:cxn ang="0">
                  <a:pos x="T4" y="T5"/>
                </a:cxn>
                <a:cxn ang="0">
                  <a:pos x="T6" y="T7"/>
                </a:cxn>
                <a:cxn ang="0">
                  <a:pos x="T8" y="T9"/>
                </a:cxn>
                <a:cxn ang="0">
                  <a:pos x="T10" y="T11"/>
                </a:cxn>
              </a:cxnLst>
              <a:rect l="0" t="0" r="r" b="b"/>
              <a:pathLst>
                <a:path w="1404" h="198">
                  <a:moveTo>
                    <a:pt x="1404" y="198"/>
                  </a:moveTo>
                  <a:lnTo>
                    <a:pt x="1404" y="198"/>
                  </a:lnTo>
                  <a:lnTo>
                    <a:pt x="0" y="198"/>
                  </a:lnTo>
                  <a:lnTo>
                    <a:pt x="0" y="0"/>
                  </a:lnTo>
                  <a:lnTo>
                    <a:pt x="1404" y="0"/>
                  </a:lnTo>
                  <a:lnTo>
                    <a:pt x="1404" y="198"/>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14AC18A5-9FF9-4027-9663-DEA798CB7CE2}"/>
                </a:ext>
              </a:extLst>
            </p:cNvPr>
            <p:cNvSpPr>
              <a:spLocks noChangeArrowheads="1"/>
            </p:cNvSpPr>
            <p:nvPr/>
          </p:nvSpPr>
          <p:spPr bwMode="auto">
            <a:xfrm>
              <a:off x="2529" y="36"/>
              <a:ext cx="777"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Control Gate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6">
              <a:extLst>
                <a:ext uri="{FF2B5EF4-FFF2-40B4-BE49-F238E27FC236}">
                  <a16:creationId xmlns:a16="http://schemas.microsoft.com/office/drawing/2014/main" id="{08117D16-969E-4AD5-89BE-2A7E4C5DB4B5}"/>
                </a:ext>
              </a:extLst>
            </p:cNvPr>
            <p:cNvSpPr>
              <a:spLocks noChangeArrowheads="1"/>
            </p:cNvSpPr>
            <p:nvPr/>
          </p:nvSpPr>
          <p:spPr bwMode="auto">
            <a:xfrm>
              <a:off x="2080" y="192"/>
              <a:ext cx="23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20FD7485-66E4-4DDC-9673-D0C84502F8CC}"/>
                </a:ext>
              </a:extLst>
            </p:cNvPr>
            <p:cNvSpPr>
              <a:spLocks noChangeArrowheads="1"/>
            </p:cNvSpPr>
            <p:nvPr/>
          </p:nvSpPr>
          <p:spPr bwMode="auto">
            <a:xfrm>
              <a:off x="2014" y="285"/>
              <a:ext cx="37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Drain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8">
              <a:extLst>
                <a:ext uri="{FF2B5EF4-FFF2-40B4-BE49-F238E27FC236}">
                  <a16:creationId xmlns:a16="http://schemas.microsoft.com/office/drawing/2014/main" id="{7FAB923C-2D2F-4307-8C9C-1379A782E919}"/>
                </a:ext>
              </a:extLst>
            </p:cNvPr>
            <p:cNvSpPr>
              <a:spLocks noChangeArrowheads="1"/>
            </p:cNvSpPr>
            <p:nvPr/>
          </p:nvSpPr>
          <p:spPr bwMode="auto">
            <a:xfrm>
              <a:off x="3512" y="192"/>
              <a:ext cx="23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2595D20F-7300-4C35-B0FC-0E301D97C0B3}"/>
                </a:ext>
              </a:extLst>
            </p:cNvPr>
            <p:cNvSpPr>
              <a:spLocks noChangeArrowheads="1"/>
            </p:cNvSpPr>
            <p:nvPr/>
          </p:nvSpPr>
          <p:spPr bwMode="auto">
            <a:xfrm>
              <a:off x="3406" y="285"/>
              <a:ext cx="4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Source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7403694C-2A38-40B2-9F17-D9103276A600}"/>
                </a:ext>
              </a:extLst>
            </p:cNvPr>
            <p:cNvSpPr>
              <a:spLocks noChangeArrowheads="1"/>
            </p:cNvSpPr>
            <p:nvPr/>
          </p:nvSpPr>
          <p:spPr bwMode="auto">
            <a:xfrm>
              <a:off x="2553" y="425"/>
              <a:ext cx="61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P-substra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F62E61F-875B-41EA-B4C2-BFC381125343}"/>
                </a:ext>
              </a:extLst>
            </p:cNvPr>
            <p:cNvSpPr>
              <a:spLocks noChangeArrowheads="1"/>
            </p:cNvSpPr>
            <p:nvPr/>
          </p:nvSpPr>
          <p:spPr bwMode="auto">
            <a:xfrm>
              <a:off x="3091" y="425"/>
              <a:ext cx="17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Freeform 32">
              <a:extLst>
                <a:ext uri="{FF2B5EF4-FFF2-40B4-BE49-F238E27FC236}">
                  <a16:creationId xmlns:a16="http://schemas.microsoft.com/office/drawing/2014/main" id="{DDBFD297-F59A-429C-9CA2-1B0E8273310F}"/>
                </a:ext>
              </a:extLst>
            </p:cNvPr>
            <p:cNvSpPr>
              <a:spLocks/>
            </p:cNvSpPr>
            <p:nvPr/>
          </p:nvSpPr>
          <p:spPr bwMode="auto">
            <a:xfrm>
              <a:off x="458" y="1607"/>
              <a:ext cx="1975" cy="391"/>
            </a:xfrm>
            <a:custGeom>
              <a:avLst/>
              <a:gdLst>
                <a:gd name="T0" fmla="*/ 2659 w 2659"/>
                <a:gd name="T1" fmla="*/ 670 h 670"/>
                <a:gd name="T2" fmla="*/ 2659 w 2659"/>
                <a:gd name="T3" fmla="*/ 670 h 670"/>
                <a:gd name="T4" fmla="*/ 0 w 2659"/>
                <a:gd name="T5" fmla="*/ 670 h 670"/>
                <a:gd name="T6" fmla="*/ 0 w 2659"/>
                <a:gd name="T7" fmla="*/ 0 h 670"/>
                <a:gd name="T8" fmla="*/ 2659 w 2659"/>
                <a:gd name="T9" fmla="*/ 0 h 670"/>
                <a:gd name="T10" fmla="*/ 2659 w 2659"/>
                <a:gd name="T11" fmla="*/ 670 h 670"/>
              </a:gdLst>
              <a:ahLst/>
              <a:cxnLst>
                <a:cxn ang="0">
                  <a:pos x="T0" y="T1"/>
                </a:cxn>
                <a:cxn ang="0">
                  <a:pos x="T2" y="T3"/>
                </a:cxn>
                <a:cxn ang="0">
                  <a:pos x="T4" y="T5"/>
                </a:cxn>
                <a:cxn ang="0">
                  <a:pos x="T6" y="T7"/>
                </a:cxn>
                <a:cxn ang="0">
                  <a:pos x="T8" y="T9"/>
                </a:cxn>
                <a:cxn ang="0">
                  <a:pos x="T10" y="T11"/>
                </a:cxn>
              </a:cxnLst>
              <a:rect l="0" t="0" r="r" b="b"/>
              <a:pathLst>
                <a:path w="2659" h="670">
                  <a:moveTo>
                    <a:pt x="2659" y="670"/>
                  </a:moveTo>
                  <a:lnTo>
                    <a:pt x="2659" y="670"/>
                  </a:lnTo>
                  <a:lnTo>
                    <a:pt x="0" y="670"/>
                  </a:lnTo>
                  <a:lnTo>
                    <a:pt x="0" y="0"/>
                  </a:lnTo>
                  <a:lnTo>
                    <a:pt x="2659" y="0"/>
                  </a:lnTo>
                  <a:lnTo>
                    <a:pt x="2659" y="670"/>
                  </a:lnTo>
                  <a:close/>
                </a:path>
              </a:pathLst>
            </a:custGeom>
            <a:solidFill>
              <a:srgbClr val="A3A3A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a:extLst>
                <a:ext uri="{FF2B5EF4-FFF2-40B4-BE49-F238E27FC236}">
                  <a16:creationId xmlns:a16="http://schemas.microsoft.com/office/drawing/2014/main" id="{4EE7469A-0E9C-49A6-8D5A-FDEEFEBD3D79}"/>
                </a:ext>
              </a:extLst>
            </p:cNvPr>
            <p:cNvSpPr>
              <a:spLocks/>
            </p:cNvSpPr>
            <p:nvPr/>
          </p:nvSpPr>
          <p:spPr bwMode="auto">
            <a:xfrm>
              <a:off x="458" y="1607"/>
              <a:ext cx="1975" cy="391"/>
            </a:xfrm>
            <a:custGeom>
              <a:avLst/>
              <a:gdLst>
                <a:gd name="T0" fmla="*/ 2659 w 2659"/>
                <a:gd name="T1" fmla="*/ 670 h 670"/>
                <a:gd name="T2" fmla="*/ 2659 w 2659"/>
                <a:gd name="T3" fmla="*/ 670 h 670"/>
                <a:gd name="T4" fmla="*/ 0 w 2659"/>
                <a:gd name="T5" fmla="*/ 670 h 670"/>
                <a:gd name="T6" fmla="*/ 0 w 2659"/>
                <a:gd name="T7" fmla="*/ 0 h 670"/>
                <a:gd name="T8" fmla="*/ 2659 w 2659"/>
                <a:gd name="T9" fmla="*/ 0 h 670"/>
                <a:gd name="T10" fmla="*/ 2659 w 2659"/>
                <a:gd name="T11" fmla="*/ 670 h 670"/>
              </a:gdLst>
              <a:ahLst/>
              <a:cxnLst>
                <a:cxn ang="0">
                  <a:pos x="T0" y="T1"/>
                </a:cxn>
                <a:cxn ang="0">
                  <a:pos x="T2" y="T3"/>
                </a:cxn>
                <a:cxn ang="0">
                  <a:pos x="T4" y="T5"/>
                </a:cxn>
                <a:cxn ang="0">
                  <a:pos x="T6" y="T7"/>
                </a:cxn>
                <a:cxn ang="0">
                  <a:pos x="T8" y="T9"/>
                </a:cxn>
                <a:cxn ang="0">
                  <a:pos x="T10" y="T11"/>
                </a:cxn>
              </a:cxnLst>
              <a:rect l="0" t="0" r="r" b="b"/>
              <a:pathLst>
                <a:path w="2659" h="670">
                  <a:moveTo>
                    <a:pt x="2659" y="670"/>
                  </a:moveTo>
                  <a:lnTo>
                    <a:pt x="2659" y="670"/>
                  </a:lnTo>
                  <a:lnTo>
                    <a:pt x="0" y="670"/>
                  </a:lnTo>
                  <a:lnTo>
                    <a:pt x="0" y="0"/>
                  </a:lnTo>
                  <a:lnTo>
                    <a:pt x="2659" y="0"/>
                  </a:lnTo>
                  <a:lnTo>
                    <a:pt x="2659" y="670"/>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a:extLst>
                <a:ext uri="{FF2B5EF4-FFF2-40B4-BE49-F238E27FC236}">
                  <a16:creationId xmlns:a16="http://schemas.microsoft.com/office/drawing/2014/main" id="{D8CC04E0-E707-40E6-ADF8-A84721650281}"/>
                </a:ext>
              </a:extLst>
            </p:cNvPr>
            <p:cNvSpPr>
              <a:spLocks/>
            </p:cNvSpPr>
            <p:nvPr/>
          </p:nvSpPr>
          <p:spPr bwMode="auto">
            <a:xfrm>
              <a:off x="458" y="1607"/>
              <a:ext cx="562" cy="216"/>
            </a:xfrm>
            <a:custGeom>
              <a:avLst/>
              <a:gdLst>
                <a:gd name="T0" fmla="*/ 0 w 757"/>
                <a:gd name="T1" fmla="*/ 0 h 370"/>
                <a:gd name="T2" fmla="*/ 0 w 757"/>
                <a:gd name="T3" fmla="*/ 0 h 370"/>
                <a:gd name="T4" fmla="*/ 757 w 757"/>
                <a:gd name="T5" fmla="*/ 0 h 370"/>
                <a:gd name="T6" fmla="*/ 757 w 757"/>
                <a:gd name="T7" fmla="*/ 370 h 370"/>
                <a:gd name="T8" fmla="*/ 0 w 757"/>
                <a:gd name="T9" fmla="*/ 370 h 370"/>
                <a:gd name="T10" fmla="*/ 0 w 757"/>
                <a:gd name="T11" fmla="*/ 0 h 370"/>
              </a:gdLst>
              <a:ahLst/>
              <a:cxnLst>
                <a:cxn ang="0">
                  <a:pos x="T0" y="T1"/>
                </a:cxn>
                <a:cxn ang="0">
                  <a:pos x="T2" y="T3"/>
                </a:cxn>
                <a:cxn ang="0">
                  <a:pos x="T4" y="T5"/>
                </a:cxn>
                <a:cxn ang="0">
                  <a:pos x="T6" y="T7"/>
                </a:cxn>
                <a:cxn ang="0">
                  <a:pos x="T8" y="T9"/>
                </a:cxn>
                <a:cxn ang="0">
                  <a:pos x="T10" y="T11"/>
                </a:cxn>
              </a:cxnLst>
              <a:rect l="0" t="0" r="r" b="b"/>
              <a:pathLst>
                <a:path w="757" h="370">
                  <a:moveTo>
                    <a:pt x="0" y="0"/>
                  </a:moveTo>
                  <a:lnTo>
                    <a:pt x="0" y="0"/>
                  </a:lnTo>
                  <a:lnTo>
                    <a:pt x="757" y="0"/>
                  </a:lnTo>
                  <a:lnTo>
                    <a:pt x="757" y="370"/>
                  </a:lnTo>
                  <a:lnTo>
                    <a:pt x="0" y="370"/>
                  </a:lnTo>
                  <a:lnTo>
                    <a:pt x="0" y="0"/>
                  </a:lnTo>
                  <a:close/>
                </a:path>
              </a:pathLst>
            </a:custGeom>
            <a:solidFill>
              <a:srgbClr val="D8F0D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a:extLst>
                <a:ext uri="{FF2B5EF4-FFF2-40B4-BE49-F238E27FC236}">
                  <a16:creationId xmlns:a16="http://schemas.microsoft.com/office/drawing/2014/main" id="{3D416359-02C6-4A73-B9D6-332CDFCC48A2}"/>
                </a:ext>
              </a:extLst>
            </p:cNvPr>
            <p:cNvSpPr>
              <a:spLocks/>
            </p:cNvSpPr>
            <p:nvPr/>
          </p:nvSpPr>
          <p:spPr bwMode="auto">
            <a:xfrm>
              <a:off x="458" y="1607"/>
              <a:ext cx="562" cy="216"/>
            </a:xfrm>
            <a:custGeom>
              <a:avLst/>
              <a:gdLst>
                <a:gd name="T0" fmla="*/ 0 w 757"/>
                <a:gd name="T1" fmla="*/ 0 h 370"/>
                <a:gd name="T2" fmla="*/ 0 w 757"/>
                <a:gd name="T3" fmla="*/ 0 h 370"/>
                <a:gd name="T4" fmla="*/ 757 w 757"/>
                <a:gd name="T5" fmla="*/ 0 h 370"/>
                <a:gd name="T6" fmla="*/ 757 w 757"/>
                <a:gd name="T7" fmla="*/ 370 h 370"/>
                <a:gd name="T8" fmla="*/ 0 w 757"/>
                <a:gd name="T9" fmla="*/ 370 h 370"/>
                <a:gd name="T10" fmla="*/ 0 w 757"/>
                <a:gd name="T11" fmla="*/ 0 h 370"/>
              </a:gdLst>
              <a:ahLst/>
              <a:cxnLst>
                <a:cxn ang="0">
                  <a:pos x="T0" y="T1"/>
                </a:cxn>
                <a:cxn ang="0">
                  <a:pos x="T2" y="T3"/>
                </a:cxn>
                <a:cxn ang="0">
                  <a:pos x="T4" y="T5"/>
                </a:cxn>
                <a:cxn ang="0">
                  <a:pos x="T6" y="T7"/>
                </a:cxn>
                <a:cxn ang="0">
                  <a:pos x="T8" y="T9"/>
                </a:cxn>
                <a:cxn ang="0">
                  <a:pos x="T10" y="T11"/>
                </a:cxn>
              </a:cxnLst>
              <a:rect l="0" t="0" r="r" b="b"/>
              <a:pathLst>
                <a:path w="757" h="370">
                  <a:moveTo>
                    <a:pt x="0" y="0"/>
                  </a:moveTo>
                  <a:lnTo>
                    <a:pt x="0" y="0"/>
                  </a:lnTo>
                  <a:lnTo>
                    <a:pt x="757" y="0"/>
                  </a:lnTo>
                  <a:lnTo>
                    <a:pt x="757" y="370"/>
                  </a:lnTo>
                  <a:lnTo>
                    <a:pt x="0" y="370"/>
                  </a:lnTo>
                  <a:lnTo>
                    <a:pt x="0" y="0"/>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a:extLst>
                <a:ext uri="{FF2B5EF4-FFF2-40B4-BE49-F238E27FC236}">
                  <a16:creationId xmlns:a16="http://schemas.microsoft.com/office/drawing/2014/main" id="{DC1F7537-FD77-427C-ADAB-0FA2BDAAD68C}"/>
                </a:ext>
              </a:extLst>
            </p:cNvPr>
            <p:cNvSpPr>
              <a:spLocks/>
            </p:cNvSpPr>
            <p:nvPr/>
          </p:nvSpPr>
          <p:spPr bwMode="auto">
            <a:xfrm>
              <a:off x="1870" y="1607"/>
              <a:ext cx="563" cy="216"/>
            </a:xfrm>
            <a:custGeom>
              <a:avLst/>
              <a:gdLst>
                <a:gd name="T0" fmla="*/ 0 w 758"/>
                <a:gd name="T1" fmla="*/ 0 h 370"/>
                <a:gd name="T2" fmla="*/ 0 w 758"/>
                <a:gd name="T3" fmla="*/ 0 h 370"/>
                <a:gd name="T4" fmla="*/ 758 w 758"/>
                <a:gd name="T5" fmla="*/ 0 h 370"/>
                <a:gd name="T6" fmla="*/ 758 w 758"/>
                <a:gd name="T7" fmla="*/ 370 h 370"/>
                <a:gd name="T8" fmla="*/ 0 w 758"/>
                <a:gd name="T9" fmla="*/ 370 h 370"/>
                <a:gd name="T10" fmla="*/ 0 w 758"/>
                <a:gd name="T11" fmla="*/ 0 h 370"/>
              </a:gdLst>
              <a:ahLst/>
              <a:cxnLst>
                <a:cxn ang="0">
                  <a:pos x="T0" y="T1"/>
                </a:cxn>
                <a:cxn ang="0">
                  <a:pos x="T2" y="T3"/>
                </a:cxn>
                <a:cxn ang="0">
                  <a:pos x="T4" y="T5"/>
                </a:cxn>
                <a:cxn ang="0">
                  <a:pos x="T6" y="T7"/>
                </a:cxn>
                <a:cxn ang="0">
                  <a:pos x="T8" y="T9"/>
                </a:cxn>
                <a:cxn ang="0">
                  <a:pos x="T10" y="T11"/>
                </a:cxn>
              </a:cxnLst>
              <a:rect l="0" t="0" r="r" b="b"/>
              <a:pathLst>
                <a:path w="758" h="370">
                  <a:moveTo>
                    <a:pt x="0" y="0"/>
                  </a:moveTo>
                  <a:lnTo>
                    <a:pt x="0" y="0"/>
                  </a:lnTo>
                  <a:lnTo>
                    <a:pt x="758" y="0"/>
                  </a:lnTo>
                  <a:lnTo>
                    <a:pt x="758" y="370"/>
                  </a:lnTo>
                  <a:lnTo>
                    <a:pt x="0" y="370"/>
                  </a:lnTo>
                  <a:lnTo>
                    <a:pt x="0" y="0"/>
                  </a:lnTo>
                  <a:close/>
                </a:path>
              </a:pathLst>
            </a:custGeom>
            <a:solidFill>
              <a:srgbClr val="D8F0D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a:extLst>
                <a:ext uri="{FF2B5EF4-FFF2-40B4-BE49-F238E27FC236}">
                  <a16:creationId xmlns:a16="http://schemas.microsoft.com/office/drawing/2014/main" id="{5A262821-D8BD-4A33-AD63-78B7543E3363}"/>
                </a:ext>
              </a:extLst>
            </p:cNvPr>
            <p:cNvSpPr>
              <a:spLocks/>
            </p:cNvSpPr>
            <p:nvPr/>
          </p:nvSpPr>
          <p:spPr bwMode="auto">
            <a:xfrm>
              <a:off x="1870" y="1607"/>
              <a:ext cx="563" cy="216"/>
            </a:xfrm>
            <a:custGeom>
              <a:avLst/>
              <a:gdLst>
                <a:gd name="T0" fmla="*/ 0 w 758"/>
                <a:gd name="T1" fmla="*/ 0 h 370"/>
                <a:gd name="T2" fmla="*/ 0 w 758"/>
                <a:gd name="T3" fmla="*/ 0 h 370"/>
                <a:gd name="T4" fmla="*/ 758 w 758"/>
                <a:gd name="T5" fmla="*/ 0 h 370"/>
                <a:gd name="T6" fmla="*/ 758 w 758"/>
                <a:gd name="T7" fmla="*/ 370 h 370"/>
                <a:gd name="T8" fmla="*/ 0 w 758"/>
                <a:gd name="T9" fmla="*/ 370 h 370"/>
                <a:gd name="T10" fmla="*/ 0 w 758"/>
                <a:gd name="T11" fmla="*/ 0 h 370"/>
              </a:gdLst>
              <a:ahLst/>
              <a:cxnLst>
                <a:cxn ang="0">
                  <a:pos x="T0" y="T1"/>
                </a:cxn>
                <a:cxn ang="0">
                  <a:pos x="T2" y="T3"/>
                </a:cxn>
                <a:cxn ang="0">
                  <a:pos x="T4" y="T5"/>
                </a:cxn>
                <a:cxn ang="0">
                  <a:pos x="T6" y="T7"/>
                </a:cxn>
                <a:cxn ang="0">
                  <a:pos x="T8" y="T9"/>
                </a:cxn>
                <a:cxn ang="0">
                  <a:pos x="T10" y="T11"/>
                </a:cxn>
              </a:cxnLst>
              <a:rect l="0" t="0" r="r" b="b"/>
              <a:pathLst>
                <a:path w="758" h="370">
                  <a:moveTo>
                    <a:pt x="0" y="0"/>
                  </a:moveTo>
                  <a:lnTo>
                    <a:pt x="0" y="0"/>
                  </a:lnTo>
                  <a:lnTo>
                    <a:pt x="758" y="0"/>
                  </a:lnTo>
                  <a:lnTo>
                    <a:pt x="758" y="370"/>
                  </a:lnTo>
                  <a:lnTo>
                    <a:pt x="0" y="370"/>
                  </a:lnTo>
                  <a:lnTo>
                    <a:pt x="0" y="0"/>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a:extLst>
                <a:ext uri="{FF2B5EF4-FFF2-40B4-BE49-F238E27FC236}">
                  <a16:creationId xmlns:a16="http://schemas.microsoft.com/office/drawing/2014/main" id="{E7FB03E2-B002-4700-8F19-D58B9404FF39}"/>
                </a:ext>
              </a:extLst>
            </p:cNvPr>
            <p:cNvSpPr>
              <a:spLocks/>
            </p:cNvSpPr>
            <p:nvPr/>
          </p:nvSpPr>
          <p:spPr bwMode="auto">
            <a:xfrm>
              <a:off x="924" y="1560"/>
              <a:ext cx="1044" cy="47"/>
            </a:xfrm>
            <a:custGeom>
              <a:avLst/>
              <a:gdLst>
                <a:gd name="T0" fmla="*/ 1405 w 1405"/>
                <a:gd name="T1" fmla="*/ 81 h 81"/>
                <a:gd name="T2" fmla="*/ 1405 w 1405"/>
                <a:gd name="T3" fmla="*/ 81 h 81"/>
                <a:gd name="T4" fmla="*/ 0 w 1405"/>
                <a:gd name="T5" fmla="*/ 81 h 81"/>
                <a:gd name="T6" fmla="*/ 0 w 1405"/>
                <a:gd name="T7" fmla="*/ 0 h 81"/>
                <a:gd name="T8" fmla="*/ 1405 w 1405"/>
                <a:gd name="T9" fmla="*/ 0 h 81"/>
                <a:gd name="T10" fmla="*/ 1405 w 1405"/>
                <a:gd name="T11" fmla="*/ 81 h 81"/>
              </a:gdLst>
              <a:ahLst/>
              <a:cxnLst>
                <a:cxn ang="0">
                  <a:pos x="T0" y="T1"/>
                </a:cxn>
                <a:cxn ang="0">
                  <a:pos x="T2" y="T3"/>
                </a:cxn>
                <a:cxn ang="0">
                  <a:pos x="T4" y="T5"/>
                </a:cxn>
                <a:cxn ang="0">
                  <a:pos x="T6" y="T7"/>
                </a:cxn>
                <a:cxn ang="0">
                  <a:pos x="T8" y="T9"/>
                </a:cxn>
                <a:cxn ang="0">
                  <a:pos x="T10" y="T11"/>
                </a:cxn>
              </a:cxnLst>
              <a:rect l="0" t="0" r="r" b="b"/>
              <a:pathLst>
                <a:path w="1405" h="81">
                  <a:moveTo>
                    <a:pt x="1405" y="81"/>
                  </a:moveTo>
                  <a:lnTo>
                    <a:pt x="1405" y="81"/>
                  </a:lnTo>
                  <a:lnTo>
                    <a:pt x="0" y="81"/>
                  </a:lnTo>
                  <a:lnTo>
                    <a:pt x="0" y="0"/>
                  </a:lnTo>
                  <a:lnTo>
                    <a:pt x="1405" y="0"/>
                  </a:lnTo>
                  <a:lnTo>
                    <a:pt x="1405" y="81"/>
                  </a:lnTo>
                  <a:close/>
                </a:path>
              </a:pathLst>
            </a:custGeom>
            <a:solidFill>
              <a:srgbClr val="5E5E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9">
              <a:extLst>
                <a:ext uri="{FF2B5EF4-FFF2-40B4-BE49-F238E27FC236}">
                  <a16:creationId xmlns:a16="http://schemas.microsoft.com/office/drawing/2014/main" id="{46503D65-004D-49C6-95BB-9120EE696CC9}"/>
                </a:ext>
              </a:extLst>
            </p:cNvPr>
            <p:cNvSpPr>
              <a:spLocks/>
            </p:cNvSpPr>
            <p:nvPr/>
          </p:nvSpPr>
          <p:spPr bwMode="auto">
            <a:xfrm>
              <a:off x="924" y="1560"/>
              <a:ext cx="1044" cy="47"/>
            </a:xfrm>
            <a:custGeom>
              <a:avLst/>
              <a:gdLst>
                <a:gd name="T0" fmla="*/ 1405 w 1405"/>
                <a:gd name="T1" fmla="*/ 81 h 81"/>
                <a:gd name="T2" fmla="*/ 1405 w 1405"/>
                <a:gd name="T3" fmla="*/ 81 h 81"/>
                <a:gd name="T4" fmla="*/ 0 w 1405"/>
                <a:gd name="T5" fmla="*/ 81 h 81"/>
                <a:gd name="T6" fmla="*/ 0 w 1405"/>
                <a:gd name="T7" fmla="*/ 0 h 81"/>
                <a:gd name="T8" fmla="*/ 1405 w 1405"/>
                <a:gd name="T9" fmla="*/ 0 h 81"/>
                <a:gd name="T10" fmla="*/ 1405 w 1405"/>
                <a:gd name="T11" fmla="*/ 81 h 81"/>
              </a:gdLst>
              <a:ahLst/>
              <a:cxnLst>
                <a:cxn ang="0">
                  <a:pos x="T0" y="T1"/>
                </a:cxn>
                <a:cxn ang="0">
                  <a:pos x="T2" y="T3"/>
                </a:cxn>
                <a:cxn ang="0">
                  <a:pos x="T4" y="T5"/>
                </a:cxn>
                <a:cxn ang="0">
                  <a:pos x="T6" y="T7"/>
                </a:cxn>
                <a:cxn ang="0">
                  <a:pos x="T8" y="T9"/>
                </a:cxn>
                <a:cxn ang="0">
                  <a:pos x="T10" y="T11"/>
                </a:cxn>
              </a:cxnLst>
              <a:rect l="0" t="0" r="r" b="b"/>
              <a:pathLst>
                <a:path w="1405" h="81">
                  <a:moveTo>
                    <a:pt x="1405" y="81"/>
                  </a:moveTo>
                  <a:lnTo>
                    <a:pt x="1405" y="81"/>
                  </a:lnTo>
                  <a:lnTo>
                    <a:pt x="0" y="81"/>
                  </a:lnTo>
                  <a:lnTo>
                    <a:pt x="0" y="0"/>
                  </a:lnTo>
                  <a:lnTo>
                    <a:pt x="1405" y="0"/>
                  </a:lnTo>
                  <a:lnTo>
                    <a:pt x="1405" y="81"/>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a:extLst>
                <a:ext uri="{FF2B5EF4-FFF2-40B4-BE49-F238E27FC236}">
                  <a16:creationId xmlns:a16="http://schemas.microsoft.com/office/drawing/2014/main" id="{C20F973A-85C9-48ED-9045-3440E9802F6A}"/>
                </a:ext>
              </a:extLst>
            </p:cNvPr>
            <p:cNvSpPr>
              <a:spLocks/>
            </p:cNvSpPr>
            <p:nvPr/>
          </p:nvSpPr>
          <p:spPr bwMode="auto">
            <a:xfrm>
              <a:off x="924" y="1444"/>
              <a:ext cx="1044" cy="116"/>
            </a:xfrm>
            <a:custGeom>
              <a:avLst/>
              <a:gdLst>
                <a:gd name="T0" fmla="*/ 1405 w 1405"/>
                <a:gd name="T1" fmla="*/ 199 h 199"/>
                <a:gd name="T2" fmla="*/ 1405 w 1405"/>
                <a:gd name="T3" fmla="*/ 199 h 199"/>
                <a:gd name="T4" fmla="*/ 0 w 1405"/>
                <a:gd name="T5" fmla="*/ 199 h 199"/>
                <a:gd name="T6" fmla="*/ 0 w 1405"/>
                <a:gd name="T7" fmla="*/ 0 h 199"/>
                <a:gd name="T8" fmla="*/ 1405 w 1405"/>
                <a:gd name="T9" fmla="*/ 0 h 199"/>
                <a:gd name="T10" fmla="*/ 1405 w 1405"/>
                <a:gd name="T11" fmla="*/ 199 h 199"/>
              </a:gdLst>
              <a:ahLst/>
              <a:cxnLst>
                <a:cxn ang="0">
                  <a:pos x="T0" y="T1"/>
                </a:cxn>
                <a:cxn ang="0">
                  <a:pos x="T2" y="T3"/>
                </a:cxn>
                <a:cxn ang="0">
                  <a:pos x="T4" y="T5"/>
                </a:cxn>
                <a:cxn ang="0">
                  <a:pos x="T6" y="T7"/>
                </a:cxn>
                <a:cxn ang="0">
                  <a:pos x="T8" y="T9"/>
                </a:cxn>
                <a:cxn ang="0">
                  <a:pos x="T10" y="T11"/>
                </a:cxn>
              </a:cxnLst>
              <a:rect l="0" t="0" r="r" b="b"/>
              <a:pathLst>
                <a:path w="1405" h="199">
                  <a:moveTo>
                    <a:pt x="1405" y="199"/>
                  </a:moveTo>
                  <a:lnTo>
                    <a:pt x="1405" y="199"/>
                  </a:lnTo>
                  <a:lnTo>
                    <a:pt x="0" y="199"/>
                  </a:lnTo>
                  <a:lnTo>
                    <a:pt x="0" y="0"/>
                  </a:lnTo>
                  <a:lnTo>
                    <a:pt x="1405" y="0"/>
                  </a:lnTo>
                  <a:lnTo>
                    <a:pt x="1405" y="199"/>
                  </a:lnTo>
                  <a:close/>
                </a:path>
              </a:pathLst>
            </a:custGeom>
            <a:solidFill>
              <a:srgbClr val="B2E2B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a:extLst>
                <a:ext uri="{FF2B5EF4-FFF2-40B4-BE49-F238E27FC236}">
                  <a16:creationId xmlns:a16="http://schemas.microsoft.com/office/drawing/2014/main" id="{4B0D0F42-0516-450D-80EC-2C2D679CEF95}"/>
                </a:ext>
              </a:extLst>
            </p:cNvPr>
            <p:cNvSpPr>
              <a:spLocks/>
            </p:cNvSpPr>
            <p:nvPr/>
          </p:nvSpPr>
          <p:spPr bwMode="auto">
            <a:xfrm>
              <a:off x="924" y="1444"/>
              <a:ext cx="1044" cy="116"/>
            </a:xfrm>
            <a:custGeom>
              <a:avLst/>
              <a:gdLst>
                <a:gd name="T0" fmla="*/ 1405 w 1405"/>
                <a:gd name="T1" fmla="*/ 199 h 199"/>
                <a:gd name="T2" fmla="*/ 1405 w 1405"/>
                <a:gd name="T3" fmla="*/ 199 h 199"/>
                <a:gd name="T4" fmla="*/ 0 w 1405"/>
                <a:gd name="T5" fmla="*/ 199 h 199"/>
                <a:gd name="T6" fmla="*/ 0 w 1405"/>
                <a:gd name="T7" fmla="*/ 0 h 199"/>
                <a:gd name="T8" fmla="*/ 1405 w 1405"/>
                <a:gd name="T9" fmla="*/ 0 h 199"/>
                <a:gd name="T10" fmla="*/ 1405 w 1405"/>
                <a:gd name="T11" fmla="*/ 199 h 199"/>
              </a:gdLst>
              <a:ahLst/>
              <a:cxnLst>
                <a:cxn ang="0">
                  <a:pos x="T0" y="T1"/>
                </a:cxn>
                <a:cxn ang="0">
                  <a:pos x="T2" y="T3"/>
                </a:cxn>
                <a:cxn ang="0">
                  <a:pos x="T4" y="T5"/>
                </a:cxn>
                <a:cxn ang="0">
                  <a:pos x="T6" y="T7"/>
                </a:cxn>
                <a:cxn ang="0">
                  <a:pos x="T8" y="T9"/>
                </a:cxn>
                <a:cxn ang="0">
                  <a:pos x="T10" y="T11"/>
                </a:cxn>
              </a:cxnLst>
              <a:rect l="0" t="0" r="r" b="b"/>
              <a:pathLst>
                <a:path w="1405" h="199">
                  <a:moveTo>
                    <a:pt x="1405" y="199"/>
                  </a:moveTo>
                  <a:lnTo>
                    <a:pt x="1405" y="199"/>
                  </a:lnTo>
                  <a:lnTo>
                    <a:pt x="0" y="199"/>
                  </a:lnTo>
                  <a:lnTo>
                    <a:pt x="0" y="0"/>
                  </a:lnTo>
                  <a:lnTo>
                    <a:pt x="1405" y="0"/>
                  </a:lnTo>
                  <a:lnTo>
                    <a:pt x="1405" y="199"/>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a:extLst>
                <a:ext uri="{FF2B5EF4-FFF2-40B4-BE49-F238E27FC236}">
                  <a16:creationId xmlns:a16="http://schemas.microsoft.com/office/drawing/2014/main" id="{E20868F7-7954-4665-93FF-009171EA5F3A}"/>
                </a:ext>
              </a:extLst>
            </p:cNvPr>
            <p:cNvSpPr>
              <a:spLocks/>
            </p:cNvSpPr>
            <p:nvPr/>
          </p:nvSpPr>
          <p:spPr bwMode="auto">
            <a:xfrm>
              <a:off x="924" y="1397"/>
              <a:ext cx="1044" cy="47"/>
            </a:xfrm>
            <a:custGeom>
              <a:avLst/>
              <a:gdLst>
                <a:gd name="T0" fmla="*/ 1405 w 1405"/>
                <a:gd name="T1" fmla="*/ 81 h 81"/>
                <a:gd name="T2" fmla="*/ 1405 w 1405"/>
                <a:gd name="T3" fmla="*/ 81 h 81"/>
                <a:gd name="T4" fmla="*/ 0 w 1405"/>
                <a:gd name="T5" fmla="*/ 81 h 81"/>
                <a:gd name="T6" fmla="*/ 0 w 1405"/>
                <a:gd name="T7" fmla="*/ 0 h 81"/>
                <a:gd name="T8" fmla="*/ 1405 w 1405"/>
                <a:gd name="T9" fmla="*/ 0 h 81"/>
                <a:gd name="T10" fmla="*/ 1405 w 1405"/>
                <a:gd name="T11" fmla="*/ 81 h 81"/>
              </a:gdLst>
              <a:ahLst/>
              <a:cxnLst>
                <a:cxn ang="0">
                  <a:pos x="T0" y="T1"/>
                </a:cxn>
                <a:cxn ang="0">
                  <a:pos x="T2" y="T3"/>
                </a:cxn>
                <a:cxn ang="0">
                  <a:pos x="T4" y="T5"/>
                </a:cxn>
                <a:cxn ang="0">
                  <a:pos x="T6" y="T7"/>
                </a:cxn>
                <a:cxn ang="0">
                  <a:pos x="T8" y="T9"/>
                </a:cxn>
                <a:cxn ang="0">
                  <a:pos x="T10" y="T11"/>
                </a:cxn>
              </a:cxnLst>
              <a:rect l="0" t="0" r="r" b="b"/>
              <a:pathLst>
                <a:path w="1405" h="81">
                  <a:moveTo>
                    <a:pt x="1405" y="81"/>
                  </a:moveTo>
                  <a:lnTo>
                    <a:pt x="1405" y="81"/>
                  </a:lnTo>
                  <a:lnTo>
                    <a:pt x="0" y="81"/>
                  </a:lnTo>
                  <a:lnTo>
                    <a:pt x="0" y="0"/>
                  </a:lnTo>
                  <a:lnTo>
                    <a:pt x="1405" y="0"/>
                  </a:lnTo>
                  <a:lnTo>
                    <a:pt x="1405" y="81"/>
                  </a:lnTo>
                  <a:close/>
                </a:path>
              </a:pathLst>
            </a:custGeom>
            <a:solidFill>
              <a:srgbClr val="5E5E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3">
              <a:extLst>
                <a:ext uri="{FF2B5EF4-FFF2-40B4-BE49-F238E27FC236}">
                  <a16:creationId xmlns:a16="http://schemas.microsoft.com/office/drawing/2014/main" id="{2ED42B11-BAEE-49FC-8884-663863DCC269}"/>
                </a:ext>
              </a:extLst>
            </p:cNvPr>
            <p:cNvSpPr>
              <a:spLocks/>
            </p:cNvSpPr>
            <p:nvPr/>
          </p:nvSpPr>
          <p:spPr bwMode="auto">
            <a:xfrm>
              <a:off x="924" y="1397"/>
              <a:ext cx="1044" cy="47"/>
            </a:xfrm>
            <a:custGeom>
              <a:avLst/>
              <a:gdLst>
                <a:gd name="T0" fmla="*/ 1405 w 1405"/>
                <a:gd name="T1" fmla="*/ 81 h 81"/>
                <a:gd name="T2" fmla="*/ 1405 w 1405"/>
                <a:gd name="T3" fmla="*/ 81 h 81"/>
                <a:gd name="T4" fmla="*/ 0 w 1405"/>
                <a:gd name="T5" fmla="*/ 81 h 81"/>
                <a:gd name="T6" fmla="*/ 0 w 1405"/>
                <a:gd name="T7" fmla="*/ 0 h 81"/>
                <a:gd name="T8" fmla="*/ 1405 w 1405"/>
                <a:gd name="T9" fmla="*/ 0 h 81"/>
                <a:gd name="T10" fmla="*/ 1405 w 1405"/>
                <a:gd name="T11" fmla="*/ 81 h 81"/>
              </a:gdLst>
              <a:ahLst/>
              <a:cxnLst>
                <a:cxn ang="0">
                  <a:pos x="T0" y="T1"/>
                </a:cxn>
                <a:cxn ang="0">
                  <a:pos x="T2" y="T3"/>
                </a:cxn>
                <a:cxn ang="0">
                  <a:pos x="T4" y="T5"/>
                </a:cxn>
                <a:cxn ang="0">
                  <a:pos x="T6" y="T7"/>
                </a:cxn>
                <a:cxn ang="0">
                  <a:pos x="T8" y="T9"/>
                </a:cxn>
                <a:cxn ang="0">
                  <a:pos x="T10" y="T11"/>
                </a:cxn>
              </a:cxnLst>
              <a:rect l="0" t="0" r="r" b="b"/>
              <a:pathLst>
                <a:path w="1405" h="81">
                  <a:moveTo>
                    <a:pt x="1405" y="81"/>
                  </a:moveTo>
                  <a:lnTo>
                    <a:pt x="1405" y="81"/>
                  </a:lnTo>
                  <a:lnTo>
                    <a:pt x="0" y="81"/>
                  </a:lnTo>
                  <a:lnTo>
                    <a:pt x="0" y="0"/>
                  </a:lnTo>
                  <a:lnTo>
                    <a:pt x="1405" y="0"/>
                  </a:lnTo>
                  <a:lnTo>
                    <a:pt x="1405" y="81"/>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a:extLst>
                <a:ext uri="{FF2B5EF4-FFF2-40B4-BE49-F238E27FC236}">
                  <a16:creationId xmlns:a16="http://schemas.microsoft.com/office/drawing/2014/main" id="{5314C809-8349-4FDD-AF68-878B2D52EC48}"/>
                </a:ext>
              </a:extLst>
            </p:cNvPr>
            <p:cNvSpPr>
              <a:spLocks/>
            </p:cNvSpPr>
            <p:nvPr/>
          </p:nvSpPr>
          <p:spPr bwMode="auto">
            <a:xfrm>
              <a:off x="924" y="1281"/>
              <a:ext cx="1044" cy="116"/>
            </a:xfrm>
            <a:custGeom>
              <a:avLst/>
              <a:gdLst>
                <a:gd name="T0" fmla="*/ 1405 w 1405"/>
                <a:gd name="T1" fmla="*/ 198 h 198"/>
                <a:gd name="T2" fmla="*/ 1405 w 1405"/>
                <a:gd name="T3" fmla="*/ 198 h 198"/>
                <a:gd name="T4" fmla="*/ 0 w 1405"/>
                <a:gd name="T5" fmla="*/ 198 h 198"/>
                <a:gd name="T6" fmla="*/ 0 w 1405"/>
                <a:gd name="T7" fmla="*/ 0 h 198"/>
                <a:gd name="T8" fmla="*/ 1405 w 1405"/>
                <a:gd name="T9" fmla="*/ 0 h 198"/>
                <a:gd name="T10" fmla="*/ 1405 w 1405"/>
                <a:gd name="T11" fmla="*/ 198 h 198"/>
              </a:gdLst>
              <a:ahLst/>
              <a:cxnLst>
                <a:cxn ang="0">
                  <a:pos x="T0" y="T1"/>
                </a:cxn>
                <a:cxn ang="0">
                  <a:pos x="T2" y="T3"/>
                </a:cxn>
                <a:cxn ang="0">
                  <a:pos x="T4" y="T5"/>
                </a:cxn>
                <a:cxn ang="0">
                  <a:pos x="T6" y="T7"/>
                </a:cxn>
                <a:cxn ang="0">
                  <a:pos x="T8" y="T9"/>
                </a:cxn>
                <a:cxn ang="0">
                  <a:pos x="T10" y="T11"/>
                </a:cxn>
              </a:cxnLst>
              <a:rect l="0" t="0" r="r" b="b"/>
              <a:pathLst>
                <a:path w="1405" h="198">
                  <a:moveTo>
                    <a:pt x="1405" y="198"/>
                  </a:moveTo>
                  <a:lnTo>
                    <a:pt x="1405" y="198"/>
                  </a:lnTo>
                  <a:lnTo>
                    <a:pt x="0" y="198"/>
                  </a:lnTo>
                  <a:lnTo>
                    <a:pt x="0" y="0"/>
                  </a:lnTo>
                  <a:lnTo>
                    <a:pt x="1405" y="0"/>
                  </a:lnTo>
                  <a:lnTo>
                    <a:pt x="1405" y="198"/>
                  </a:lnTo>
                  <a:close/>
                </a:path>
              </a:pathLst>
            </a:custGeom>
            <a:solidFill>
              <a:srgbClr val="D0D0D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5">
              <a:extLst>
                <a:ext uri="{FF2B5EF4-FFF2-40B4-BE49-F238E27FC236}">
                  <a16:creationId xmlns:a16="http://schemas.microsoft.com/office/drawing/2014/main" id="{BBED5A6C-4C22-4C69-AD70-70AD167B1E05}"/>
                </a:ext>
              </a:extLst>
            </p:cNvPr>
            <p:cNvSpPr>
              <a:spLocks/>
            </p:cNvSpPr>
            <p:nvPr/>
          </p:nvSpPr>
          <p:spPr bwMode="auto">
            <a:xfrm>
              <a:off x="924" y="1281"/>
              <a:ext cx="1044" cy="116"/>
            </a:xfrm>
            <a:custGeom>
              <a:avLst/>
              <a:gdLst>
                <a:gd name="T0" fmla="*/ 1405 w 1405"/>
                <a:gd name="T1" fmla="*/ 198 h 198"/>
                <a:gd name="T2" fmla="*/ 1405 w 1405"/>
                <a:gd name="T3" fmla="*/ 198 h 198"/>
                <a:gd name="T4" fmla="*/ 0 w 1405"/>
                <a:gd name="T5" fmla="*/ 198 h 198"/>
                <a:gd name="T6" fmla="*/ 0 w 1405"/>
                <a:gd name="T7" fmla="*/ 0 h 198"/>
                <a:gd name="T8" fmla="*/ 1405 w 1405"/>
                <a:gd name="T9" fmla="*/ 0 h 198"/>
                <a:gd name="T10" fmla="*/ 1405 w 1405"/>
                <a:gd name="T11" fmla="*/ 198 h 198"/>
              </a:gdLst>
              <a:ahLst/>
              <a:cxnLst>
                <a:cxn ang="0">
                  <a:pos x="T0" y="T1"/>
                </a:cxn>
                <a:cxn ang="0">
                  <a:pos x="T2" y="T3"/>
                </a:cxn>
                <a:cxn ang="0">
                  <a:pos x="T4" y="T5"/>
                </a:cxn>
                <a:cxn ang="0">
                  <a:pos x="T6" y="T7"/>
                </a:cxn>
                <a:cxn ang="0">
                  <a:pos x="T8" y="T9"/>
                </a:cxn>
                <a:cxn ang="0">
                  <a:pos x="T10" y="T11"/>
                </a:cxn>
              </a:cxnLst>
              <a:rect l="0" t="0" r="r" b="b"/>
              <a:pathLst>
                <a:path w="1405" h="198">
                  <a:moveTo>
                    <a:pt x="1405" y="198"/>
                  </a:moveTo>
                  <a:lnTo>
                    <a:pt x="1405" y="198"/>
                  </a:lnTo>
                  <a:lnTo>
                    <a:pt x="0" y="198"/>
                  </a:lnTo>
                  <a:lnTo>
                    <a:pt x="0" y="0"/>
                  </a:lnTo>
                  <a:lnTo>
                    <a:pt x="1405" y="0"/>
                  </a:lnTo>
                  <a:lnTo>
                    <a:pt x="1405" y="198"/>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a:extLst>
                <a:ext uri="{FF2B5EF4-FFF2-40B4-BE49-F238E27FC236}">
                  <a16:creationId xmlns:a16="http://schemas.microsoft.com/office/drawing/2014/main" id="{3C0747F1-48A5-4A43-95EC-9C5BF574746E}"/>
                </a:ext>
              </a:extLst>
            </p:cNvPr>
            <p:cNvSpPr>
              <a:spLocks noChangeArrowheads="1"/>
            </p:cNvSpPr>
            <p:nvPr/>
          </p:nvSpPr>
          <p:spPr bwMode="auto">
            <a:xfrm>
              <a:off x="1097" y="1293"/>
              <a:ext cx="777"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Control Gate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6AFA0EDB-F0B2-4B8D-8C9F-387A31C0C8AC}"/>
                </a:ext>
              </a:extLst>
            </p:cNvPr>
            <p:cNvSpPr>
              <a:spLocks noChangeArrowheads="1"/>
            </p:cNvSpPr>
            <p:nvPr/>
          </p:nvSpPr>
          <p:spPr bwMode="auto">
            <a:xfrm>
              <a:off x="648" y="1612"/>
              <a:ext cx="23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5C74D894-C663-49C0-B21B-EA0B6DBF89EA}"/>
                </a:ext>
              </a:extLst>
            </p:cNvPr>
            <p:cNvSpPr>
              <a:spLocks noChangeArrowheads="1"/>
            </p:cNvSpPr>
            <p:nvPr/>
          </p:nvSpPr>
          <p:spPr bwMode="auto">
            <a:xfrm>
              <a:off x="582" y="1705"/>
              <a:ext cx="37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Drain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9">
              <a:extLst>
                <a:ext uri="{FF2B5EF4-FFF2-40B4-BE49-F238E27FC236}">
                  <a16:creationId xmlns:a16="http://schemas.microsoft.com/office/drawing/2014/main" id="{C4370084-D8F5-49FC-B537-644B80FA140B}"/>
                </a:ext>
              </a:extLst>
            </p:cNvPr>
            <p:cNvSpPr>
              <a:spLocks noChangeArrowheads="1"/>
            </p:cNvSpPr>
            <p:nvPr/>
          </p:nvSpPr>
          <p:spPr bwMode="auto">
            <a:xfrm>
              <a:off x="2081" y="1612"/>
              <a:ext cx="23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0">
              <a:extLst>
                <a:ext uri="{FF2B5EF4-FFF2-40B4-BE49-F238E27FC236}">
                  <a16:creationId xmlns:a16="http://schemas.microsoft.com/office/drawing/2014/main" id="{4F051799-3FF7-466D-A965-FB21625F5C0D}"/>
                </a:ext>
              </a:extLst>
            </p:cNvPr>
            <p:cNvSpPr>
              <a:spLocks noChangeArrowheads="1"/>
            </p:cNvSpPr>
            <p:nvPr/>
          </p:nvSpPr>
          <p:spPr bwMode="auto">
            <a:xfrm>
              <a:off x="1975" y="1705"/>
              <a:ext cx="4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Source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1">
              <a:extLst>
                <a:ext uri="{FF2B5EF4-FFF2-40B4-BE49-F238E27FC236}">
                  <a16:creationId xmlns:a16="http://schemas.microsoft.com/office/drawing/2014/main" id="{117C5F22-EAF5-4A22-8485-35034B44870D}"/>
                </a:ext>
              </a:extLst>
            </p:cNvPr>
            <p:cNvSpPr>
              <a:spLocks noChangeArrowheads="1"/>
            </p:cNvSpPr>
            <p:nvPr/>
          </p:nvSpPr>
          <p:spPr bwMode="auto">
            <a:xfrm>
              <a:off x="1075" y="1452"/>
              <a:ext cx="82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Floating Gate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2">
              <a:extLst>
                <a:ext uri="{FF2B5EF4-FFF2-40B4-BE49-F238E27FC236}">
                  <a16:creationId xmlns:a16="http://schemas.microsoft.com/office/drawing/2014/main" id="{17B68D1F-9BD9-4956-AB76-FFCEBED5CC7C}"/>
                </a:ext>
              </a:extLst>
            </p:cNvPr>
            <p:cNvSpPr>
              <a:spLocks noChangeArrowheads="1"/>
            </p:cNvSpPr>
            <p:nvPr/>
          </p:nvSpPr>
          <p:spPr bwMode="auto">
            <a:xfrm>
              <a:off x="1122" y="1846"/>
              <a:ext cx="61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P-substra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3">
              <a:extLst>
                <a:ext uri="{FF2B5EF4-FFF2-40B4-BE49-F238E27FC236}">
                  <a16:creationId xmlns:a16="http://schemas.microsoft.com/office/drawing/2014/main" id="{0444D90F-A8B4-4094-AC54-63606ADDD2D8}"/>
                </a:ext>
              </a:extLst>
            </p:cNvPr>
            <p:cNvSpPr>
              <a:spLocks noChangeArrowheads="1"/>
            </p:cNvSpPr>
            <p:nvPr/>
          </p:nvSpPr>
          <p:spPr bwMode="auto">
            <a:xfrm>
              <a:off x="1659" y="1846"/>
              <a:ext cx="17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Freeform 54">
              <a:extLst>
                <a:ext uri="{FF2B5EF4-FFF2-40B4-BE49-F238E27FC236}">
                  <a16:creationId xmlns:a16="http://schemas.microsoft.com/office/drawing/2014/main" id="{82BCA819-6A9A-4EA1-9D4F-948C70820CBE}"/>
                </a:ext>
              </a:extLst>
            </p:cNvPr>
            <p:cNvSpPr>
              <a:spLocks/>
            </p:cNvSpPr>
            <p:nvPr/>
          </p:nvSpPr>
          <p:spPr bwMode="auto">
            <a:xfrm>
              <a:off x="3309" y="1607"/>
              <a:ext cx="1974" cy="391"/>
            </a:xfrm>
            <a:custGeom>
              <a:avLst/>
              <a:gdLst>
                <a:gd name="T0" fmla="*/ 2658 w 2658"/>
                <a:gd name="T1" fmla="*/ 670 h 670"/>
                <a:gd name="T2" fmla="*/ 2658 w 2658"/>
                <a:gd name="T3" fmla="*/ 670 h 670"/>
                <a:gd name="T4" fmla="*/ 0 w 2658"/>
                <a:gd name="T5" fmla="*/ 670 h 670"/>
                <a:gd name="T6" fmla="*/ 0 w 2658"/>
                <a:gd name="T7" fmla="*/ 0 h 670"/>
                <a:gd name="T8" fmla="*/ 2658 w 2658"/>
                <a:gd name="T9" fmla="*/ 0 h 670"/>
                <a:gd name="T10" fmla="*/ 2658 w 2658"/>
                <a:gd name="T11" fmla="*/ 670 h 670"/>
              </a:gdLst>
              <a:ahLst/>
              <a:cxnLst>
                <a:cxn ang="0">
                  <a:pos x="T0" y="T1"/>
                </a:cxn>
                <a:cxn ang="0">
                  <a:pos x="T2" y="T3"/>
                </a:cxn>
                <a:cxn ang="0">
                  <a:pos x="T4" y="T5"/>
                </a:cxn>
                <a:cxn ang="0">
                  <a:pos x="T6" y="T7"/>
                </a:cxn>
                <a:cxn ang="0">
                  <a:pos x="T8" y="T9"/>
                </a:cxn>
                <a:cxn ang="0">
                  <a:pos x="T10" y="T11"/>
                </a:cxn>
              </a:cxnLst>
              <a:rect l="0" t="0" r="r" b="b"/>
              <a:pathLst>
                <a:path w="2658" h="670">
                  <a:moveTo>
                    <a:pt x="2658" y="670"/>
                  </a:moveTo>
                  <a:lnTo>
                    <a:pt x="2658" y="670"/>
                  </a:lnTo>
                  <a:lnTo>
                    <a:pt x="0" y="670"/>
                  </a:lnTo>
                  <a:lnTo>
                    <a:pt x="0" y="0"/>
                  </a:lnTo>
                  <a:lnTo>
                    <a:pt x="2658" y="0"/>
                  </a:lnTo>
                  <a:lnTo>
                    <a:pt x="2658" y="670"/>
                  </a:lnTo>
                  <a:close/>
                </a:path>
              </a:pathLst>
            </a:custGeom>
            <a:solidFill>
              <a:srgbClr val="A3A3A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FE428571-6037-4468-B621-86F1FE587A62}"/>
                </a:ext>
              </a:extLst>
            </p:cNvPr>
            <p:cNvSpPr>
              <a:spLocks/>
            </p:cNvSpPr>
            <p:nvPr/>
          </p:nvSpPr>
          <p:spPr bwMode="auto">
            <a:xfrm>
              <a:off x="3309" y="1607"/>
              <a:ext cx="1974" cy="391"/>
            </a:xfrm>
            <a:custGeom>
              <a:avLst/>
              <a:gdLst>
                <a:gd name="T0" fmla="*/ 2658 w 2658"/>
                <a:gd name="T1" fmla="*/ 670 h 670"/>
                <a:gd name="T2" fmla="*/ 2658 w 2658"/>
                <a:gd name="T3" fmla="*/ 670 h 670"/>
                <a:gd name="T4" fmla="*/ 0 w 2658"/>
                <a:gd name="T5" fmla="*/ 670 h 670"/>
                <a:gd name="T6" fmla="*/ 0 w 2658"/>
                <a:gd name="T7" fmla="*/ 0 h 670"/>
                <a:gd name="T8" fmla="*/ 2658 w 2658"/>
                <a:gd name="T9" fmla="*/ 0 h 670"/>
                <a:gd name="T10" fmla="*/ 2658 w 2658"/>
                <a:gd name="T11" fmla="*/ 670 h 670"/>
              </a:gdLst>
              <a:ahLst/>
              <a:cxnLst>
                <a:cxn ang="0">
                  <a:pos x="T0" y="T1"/>
                </a:cxn>
                <a:cxn ang="0">
                  <a:pos x="T2" y="T3"/>
                </a:cxn>
                <a:cxn ang="0">
                  <a:pos x="T4" y="T5"/>
                </a:cxn>
                <a:cxn ang="0">
                  <a:pos x="T6" y="T7"/>
                </a:cxn>
                <a:cxn ang="0">
                  <a:pos x="T8" y="T9"/>
                </a:cxn>
                <a:cxn ang="0">
                  <a:pos x="T10" y="T11"/>
                </a:cxn>
              </a:cxnLst>
              <a:rect l="0" t="0" r="r" b="b"/>
              <a:pathLst>
                <a:path w="2658" h="670">
                  <a:moveTo>
                    <a:pt x="2658" y="670"/>
                  </a:moveTo>
                  <a:lnTo>
                    <a:pt x="2658" y="670"/>
                  </a:lnTo>
                  <a:lnTo>
                    <a:pt x="0" y="670"/>
                  </a:lnTo>
                  <a:lnTo>
                    <a:pt x="0" y="0"/>
                  </a:lnTo>
                  <a:lnTo>
                    <a:pt x="2658" y="0"/>
                  </a:lnTo>
                  <a:lnTo>
                    <a:pt x="2658" y="670"/>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a:extLst>
                <a:ext uri="{FF2B5EF4-FFF2-40B4-BE49-F238E27FC236}">
                  <a16:creationId xmlns:a16="http://schemas.microsoft.com/office/drawing/2014/main" id="{50DCE994-A83A-416D-B2E9-60F36FFE55EA}"/>
                </a:ext>
              </a:extLst>
            </p:cNvPr>
            <p:cNvSpPr>
              <a:spLocks/>
            </p:cNvSpPr>
            <p:nvPr/>
          </p:nvSpPr>
          <p:spPr bwMode="auto">
            <a:xfrm>
              <a:off x="3309" y="1607"/>
              <a:ext cx="562" cy="216"/>
            </a:xfrm>
            <a:custGeom>
              <a:avLst/>
              <a:gdLst>
                <a:gd name="T0" fmla="*/ 0 w 757"/>
                <a:gd name="T1" fmla="*/ 0 h 370"/>
                <a:gd name="T2" fmla="*/ 0 w 757"/>
                <a:gd name="T3" fmla="*/ 0 h 370"/>
                <a:gd name="T4" fmla="*/ 757 w 757"/>
                <a:gd name="T5" fmla="*/ 0 h 370"/>
                <a:gd name="T6" fmla="*/ 757 w 757"/>
                <a:gd name="T7" fmla="*/ 370 h 370"/>
                <a:gd name="T8" fmla="*/ 0 w 757"/>
                <a:gd name="T9" fmla="*/ 370 h 370"/>
                <a:gd name="T10" fmla="*/ 0 w 757"/>
                <a:gd name="T11" fmla="*/ 0 h 370"/>
              </a:gdLst>
              <a:ahLst/>
              <a:cxnLst>
                <a:cxn ang="0">
                  <a:pos x="T0" y="T1"/>
                </a:cxn>
                <a:cxn ang="0">
                  <a:pos x="T2" y="T3"/>
                </a:cxn>
                <a:cxn ang="0">
                  <a:pos x="T4" y="T5"/>
                </a:cxn>
                <a:cxn ang="0">
                  <a:pos x="T6" y="T7"/>
                </a:cxn>
                <a:cxn ang="0">
                  <a:pos x="T8" y="T9"/>
                </a:cxn>
                <a:cxn ang="0">
                  <a:pos x="T10" y="T11"/>
                </a:cxn>
              </a:cxnLst>
              <a:rect l="0" t="0" r="r" b="b"/>
              <a:pathLst>
                <a:path w="757" h="370">
                  <a:moveTo>
                    <a:pt x="0" y="0"/>
                  </a:moveTo>
                  <a:lnTo>
                    <a:pt x="0" y="0"/>
                  </a:lnTo>
                  <a:lnTo>
                    <a:pt x="757" y="0"/>
                  </a:lnTo>
                  <a:lnTo>
                    <a:pt x="757" y="370"/>
                  </a:lnTo>
                  <a:lnTo>
                    <a:pt x="0" y="370"/>
                  </a:lnTo>
                  <a:lnTo>
                    <a:pt x="0" y="0"/>
                  </a:lnTo>
                  <a:close/>
                </a:path>
              </a:pathLst>
            </a:custGeom>
            <a:solidFill>
              <a:srgbClr val="D8F0D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B570302E-4AA7-44CF-BA7A-577F2E68CA49}"/>
                </a:ext>
              </a:extLst>
            </p:cNvPr>
            <p:cNvSpPr>
              <a:spLocks/>
            </p:cNvSpPr>
            <p:nvPr/>
          </p:nvSpPr>
          <p:spPr bwMode="auto">
            <a:xfrm>
              <a:off x="3309" y="1607"/>
              <a:ext cx="562" cy="216"/>
            </a:xfrm>
            <a:custGeom>
              <a:avLst/>
              <a:gdLst>
                <a:gd name="T0" fmla="*/ 0 w 757"/>
                <a:gd name="T1" fmla="*/ 0 h 370"/>
                <a:gd name="T2" fmla="*/ 0 w 757"/>
                <a:gd name="T3" fmla="*/ 0 h 370"/>
                <a:gd name="T4" fmla="*/ 757 w 757"/>
                <a:gd name="T5" fmla="*/ 0 h 370"/>
                <a:gd name="T6" fmla="*/ 757 w 757"/>
                <a:gd name="T7" fmla="*/ 370 h 370"/>
                <a:gd name="T8" fmla="*/ 0 w 757"/>
                <a:gd name="T9" fmla="*/ 370 h 370"/>
                <a:gd name="T10" fmla="*/ 0 w 757"/>
                <a:gd name="T11" fmla="*/ 0 h 370"/>
              </a:gdLst>
              <a:ahLst/>
              <a:cxnLst>
                <a:cxn ang="0">
                  <a:pos x="T0" y="T1"/>
                </a:cxn>
                <a:cxn ang="0">
                  <a:pos x="T2" y="T3"/>
                </a:cxn>
                <a:cxn ang="0">
                  <a:pos x="T4" y="T5"/>
                </a:cxn>
                <a:cxn ang="0">
                  <a:pos x="T6" y="T7"/>
                </a:cxn>
                <a:cxn ang="0">
                  <a:pos x="T8" y="T9"/>
                </a:cxn>
                <a:cxn ang="0">
                  <a:pos x="T10" y="T11"/>
                </a:cxn>
              </a:cxnLst>
              <a:rect l="0" t="0" r="r" b="b"/>
              <a:pathLst>
                <a:path w="757" h="370">
                  <a:moveTo>
                    <a:pt x="0" y="0"/>
                  </a:moveTo>
                  <a:lnTo>
                    <a:pt x="0" y="0"/>
                  </a:lnTo>
                  <a:lnTo>
                    <a:pt x="757" y="0"/>
                  </a:lnTo>
                  <a:lnTo>
                    <a:pt x="757" y="370"/>
                  </a:lnTo>
                  <a:lnTo>
                    <a:pt x="0" y="370"/>
                  </a:lnTo>
                  <a:lnTo>
                    <a:pt x="0" y="0"/>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a:extLst>
                <a:ext uri="{FF2B5EF4-FFF2-40B4-BE49-F238E27FC236}">
                  <a16:creationId xmlns:a16="http://schemas.microsoft.com/office/drawing/2014/main" id="{AE4C365E-0F56-438E-A036-EA0BFCF94B90}"/>
                </a:ext>
              </a:extLst>
            </p:cNvPr>
            <p:cNvSpPr>
              <a:spLocks/>
            </p:cNvSpPr>
            <p:nvPr/>
          </p:nvSpPr>
          <p:spPr bwMode="auto">
            <a:xfrm>
              <a:off x="4721" y="1607"/>
              <a:ext cx="562" cy="216"/>
            </a:xfrm>
            <a:custGeom>
              <a:avLst/>
              <a:gdLst>
                <a:gd name="T0" fmla="*/ 0 w 757"/>
                <a:gd name="T1" fmla="*/ 0 h 370"/>
                <a:gd name="T2" fmla="*/ 0 w 757"/>
                <a:gd name="T3" fmla="*/ 0 h 370"/>
                <a:gd name="T4" fmla="*/ 757 w 757"/>
                <a:gd name="T5" fmla="*/ 0 h 370"/>
                <a:gd name="T6" fmla="*/ 757 w 757"/>
                <a:gd name="T7" fmla="*/ 370 h 370"/>
                <a:gd name="T8" fmla="*/ 0 w 757"/>
                <a:gd name="T9" fmla="*/ 370 h 370"/>
                <a:gd name="T10" fmla="*/ 0 w 757"/>
                <a:gd name="T11" fmla="*/ 0 h 370"/>
              </a:gdLst>
              <a:ahLst/>
              <a:cxnLst>
                <a:cxn ang="0">
                  <a:pos x="T0" y="T1"/>
                </a:cxn>
                <a:cxn ang="0">
                  <a:pos x="T2" y="T3"/>
                </a:cxn>
                <a:cxn ang="0">
                  <a:pos x="T4" y="T5"/>
                </a:cxn>
                <a:cxn ang="0">
                  <a:pos x="T6" y="T7"/>
                </a:cxn>
                <a:cxn ang="0">
                  <a:pos x="T8" y="T9"/>
                </a:cxn>
                <a:cxn ang="0">
                  <a:pos x="T10" y="T11"/>
                </a:cxn>
              </a:cxnLst>
              <a:rect l="0" t="0" r="r" b="b"/>
              <a:pathLst>
                <a:path w="757" h="370">
                  <a:moveTo>
                    <a:pt x="0" y="0"/>
                  </a:moveTo>
                  <a:lnTo>
                    <a:pt x="0" y="0"/>
                  </a:lnTo>
                  <a:lnTo>
                    <a:pt x="757" y="0"/>
                  </a:lnTo>
                  <a:lnTo>
                    <a:pt x="757" y="370"/>
                  </a:lnTo>
                  <a:lnTo>
                    <a:pt x="0" y="370"/>
                  </a:lnTo>
                  <a:lnTo>
                    <a:pt x="0" y="0"/>
                  </a:lnTo>
                  <a:close/>
                </a:path>
              </a:pathLst>
            </a:custGeom>
            <a:solidFill>
              <a:srgbClr val="D8F0D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9">
              <a:extLst>
                <a:ext uri="{FF2B5EF4-FFF2-40B4-BE49-F238E27FC236}">
                  <a16:creationId xmlns:a16="http://schemas.microsoft.com/office/drawing/2014/main" id="{74DB1BBD-C15C-4C89-89B4-D73AD05C1DA8}"/>
                </a:ext>
              </a:extLst>
            </p:cNvPr>
            <p:cNvSpPr>
              <a:spLocks/>
            </p:cNvSpPr>
            <p:nvPr/>
          </p:nvSpPr>
          <p:spPr bwMode="auto">
            <a:xfrm>
              <a:off x="4721" y="1607"/>
              <a:ext cx="562" cy="216"/>
            </a:xfrm>
            <a:custGeom>
              <a:avLst/>
              <a:gdLst>
                <a:gd name="T0" fmla="*/ 0 w 757"/>
                <a:gd name="T1" fmla="*/ 0 h 370"/>
                <a:gd name="T2" fmla="*/ 0 w 757"/>
                <a:gd name="T3" fmla="*/ 0 h 370"/>
                <a:gd name="T4" fmla="*/ 757 w 757"/>
                <a:gd name="T5" fmla="*/ 0 h 370"/>
                <a:gd name="T6" fmla="*/ 757 w 757"/>
                <a:gd name="T7" fmla="*/ 370 h 370"/>
                <a:gd name="T8" fmla="*/ 0 w 757"/>
                <a:gd name="T9" fmla="*/ 370 h 370"/>
                <a:gd name="T10" fmla="*/ 0 w 757"/>
                <a:gd name="T11" fmla="*/ 0 h 370"/>
              </a:gdLst>
              <a:ahLst/>
              <a:cxnLst>
                <a:cxn ang="0">
                  <a:pos x="T0" y="T1"/>
                </a:cxn>
                <a:cxn ang="0">
                  <a:pos x="T2" y="T3"/>
                </a:cxn>
                <a:cxn ang="0">
                  <a:pos x="T4" y="T5"/>
                </a:cxn>
                <a:cxn ang="0">
                  <a:pos x="T6" y="T7"/>
                </a:cxn>
                <a:cxn ang="0">
                  <a:pos x="T8" y="T9"/>
                </a:cxn>
                <a:cxn ang="0">
                  <a:pos x="T10" y="T11"/>
                </a:cxn>
              </a:cxnLst>
              <a:rect l="0" t="0" r="r" b="b"/>
              <a:pathLst>
                <a:path w="757" h="370">
                  <a:moveTo>
                    <a:pt x="0" y="0"/>
                  </a:moveTo>
                  <a:lnTo>
                    <a:pt x="0" y="0"/>
                  </a:lnTo>
                  <a:lnTo>
                    <a:pt x="757" y="0"/>
                  </a:lnTo>
                  <a:lnTo>
                    <a:pt x="757" y="370"/>
                  </a:lnTo>
                  <a:lnTo>
                    <a:pt x="0" y="370"/>
                  </a:lnTo>
                  <a:lnTo>
                    <a:pt x="0" y="0"/>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a:extLst>
                <a:ext uri="{FF2B5EF4-FFF2-40B4-BE49-F238E27FC236}">
                  <a16:creationId xmlns:a16="http://schemas.microsoft.com/office/drawing/2014/main" id="{C94BAE4C-E51F-4ED1-AC1D-43D0E740B82B}"/>
                </a:ext>
              </a:extLst>
            </p:cNvPr>
            <p:cNvSpPr>
              <a:spLocks/>
            </p:cNvSpPr>
            <p:nvPr/>
          </p:nvSpPr>
          <p:spPr bwMode="auto">
            <a:xfrm>
              <a:off x="3775" y="1560"/>
              <a:ext cx="1042" cy="47"/>
            </a:xfrm>
            <a:custGeom>
              <a:avLst/>
              <a:gdLst>
                <a:gd name="T0" fmla="*/ 1404 w 1404"/>
                <a:gd name="T1" fmla="*/ 81 h 81"/>
                <a:gd name="T2" fmla="*/ 1404 w 1404"/>
                <a:gd name="T3" fmla="*/ 81 h 81"/>
                <a:gd name="T4" fmla="*/ 0 w 1404"/>
                <a:gd name="T5" fmla="*/ 81 h 81"/>
                <a:gd name="T6" fmla="*/ 0 w 1404"/>
                <a:gd name="T7" fmla="*/ 0 h 81"/>
                <a:gd name="T8" fmla="*/ 1404 w 1404"/>
                <a:gd name="T9" fmla="*/ 0 h 81"/>
                <a:gd name="T10" fmla="*/ 1404 w 1404"/>
                <a:gd name="T11" fmla="*/ 81 h 81"/>
              </a:gdLst>
              <a:ahLst/>
              <a:cxnLst>
                <a:cxn ang="0">
                  <a:pos x="T0" y="T1"/>
                </a:cxn>
                <a:cxn ang="0">
                  <a:pos x="T2" y="T3"/>
                </a:cxn>
                <a:cxn ang="0">
                  <a:pos x="T4" y="T5"/>
                </a:cxn>
                <a:cxn ang="0">
                  <a:pos x="T6" y="T7"/>
                </a:cxn>
                <a:cxn ang="0">
                  <a:pos x="T8" y="T9"/>
                </a:cxn>
                <a:cxn ang="0">
                  <a:pos x="T10" y="T11"/>
                </a:cxn>
              </a:cxnLst>
              <a:rect l="0" t="0" r="r" b="b"/>
              <a:pathLst>
                <a:path w="1404" h="81">
                  <a:moveTo>
                    <a:pt x="1404" y="81"/>
                  </a:moveTo>
                  <a:lnTo>
                    <a:pt x="1404" y="81"/>
                  </a:lnTo>
                  <a:lnTo>
                    <a:pt x="0" y="81"/>
                  </a:lnTo>
                  <a:lnTo>
                    <a:pt x="0" y="0"/>
                  </a:lnTo>
                  <a:lnTo>
                    <a:pt x="1404" y="0"/>
                  </a:lnTo>
                  <a:lnTo>
                    <a:pt x="1404" y="81"/>
                  </a:lnTo>
                  <a:close/>
                </a:path>
              </a:pathLst>
            </a:custGeom>
            <a:solidFill>
              <a:srgbClr val="5E5E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
              <a:extLst>
                <a:ext uri="{FF2B5EF4-FFF2-40B4-BE49-F238E27FC236}">
                  <a16:creationId xmlns:a16="http://schemas.microsoft.com/office/drawing/2014/main" id="{711C348C-C273-446F-9A64-129CD9C8D239}"/>
                </a:ext>
              </a:extLst>
            </p:cNvPr>
            <p:cNvSpPr>
              <a:spLocks/>
            </p:cNvSpPr>
            <p:nvPr/>
          </p:nvSpPr>
          <p:spPr bwMode="auto">
            <a:xfrm>
              <a:off x="3775" y="1560"/>
              <a:ext cx="1042" cy="47"/>
            </a:xfrm>
            <a:custGeom>
              <a:avLst/>
              <a:gdLst>
                <a:gd name="T0" fmla="*/ 1404 w 1404"/>
                <a:gd name="T1" fmla="*/ 81 h 81"/>
                <a:gd name="T2" fmla="*/ 1404 w 1404"/>
                <a:gd name="T3" fmla="*/ 81 h 81"/>
                <a:gd name="T4" fmla="*/ 0 w 1404"/>
                <a:gd name="T5" fmla="*/ 81 h 81"/>
                <a:gd name="T6" fmla="*/ 0 w 1404"/>
                <a:gd name="T7" fmla="*/ 0 h 81"/>
                <a:gd name="T8" fmla="*/ 1404 w 1404"/>
                <a:gd name="T9" fmla="*/ 0 h 81"/>
                <a:gd name="T10" fmla="*/ 1404 w 1404"/>
                <a:gd name="T11" fmla="*/ 81 h 81"/>
              </a:gdLst>
              <a:ahLst/>
              <a:cxnLst>
                <a:cxn ang="0">
                  <a:pos x="T0" y="T1"/>
                </a:cxn>
                <a:cxn ang="0">
                  <a:pos x="T2" y="T3"/>
                </a:cxn>
                <a:cxn ang="0">
                  <a:pos x="T4" y="T5"/>
                </a:cxn>
                <a:cxn ang="0">
                  <a:pos x="T6" y="T7"/>
                </a:cxn>
                <a:cxn ang="0">
                  <a:pos x="T8" y="T9"/>
                </a:cxn>
                <a:cxn ang="0">
                  <a:pos x="T10" y="T11"/>
                </a:cxn>
              </a:cxnLst>
              <a:rect l="0" t="0" r="r" b="b"/>
              <a:pathLst>
                <a:path w="1404" h="81">
                  <a:moveTo>
                    <a:pt x="1404" y="81"/>
                  </a:moveTo>
                  <a:lnTo>
                    <a:pt x="1404" y="81"/>
                  </a:lnTo>
                  <a:lnTo>
                    <a:pt x="0" y="81"/>
                  </a:lnTo>
                  <a:lnTo>
                    <a:pt x="0" y="0"/>
                  </a:lnTo>
                  <a:lnTo>
                    <a:pt x="1404" y="0"/>
                  </a:lnTo>
                  <a:lnTo>
                    <a:pt x="1404" y="81"/>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a:extLst>
                <a:ext uri="{FF2B5EF4-FFF2-40B4-BE49-F238E27FC236}">
                  <a16:creationId xmlns:a16="http://schemas.microsoft.com/office/drawing/2014/main" id="{53C4A77A-75A0-48D0-946F-A166CC88DC5C}"/>
                </a:ext>
              </a:extLst>
            </p:cNvPr>
            <p:cNvSpPr>
              <a:spLocks/>
            </p:cNvSpPr>
            <p:nvPr/>
          </p:nvSpPr>
          <p:spPr bwMode="auto">
            <a:xfrm>
              <a:off x="3775" y="1444"/>
              <a:ext cx="1042" cy="116"/>
            </a:xfrm>
            <a:custGeom>
              <a:avLst/>
              <a:gdLst>
                <a:gd name="T0" fmla="*/ 1404 w 1404"/>
                <a:gd name="T1" fmla="*/ 199 h 199"/>
                <a:gd name="T2" fmla="*/ 1404 w 1404"/>
                <a:gd name="T3" fmla="*/ 199 h 199"/>
                <a:gd name="T4" fmla="*/ 0 w 1404"/>
                <a:gd name="T5" fmla="*/ 199 h 199"/>
                <a:gd name="T6" fmla="*/ 0 w 1404"/>
                <a:gd name="T7" fmla="*/ 0 h 199"/>
                <a:gd name="T8" fmla="*/ 1404 w 1404"/>
                <a:gd name="T9" fmla="*/ 0 h 199"/>
                <a:gd name="T10" fmla="*/ 1404 w 1404"/>
                <a:gd name="T11" fmla="*/ 199 h 199"/>
              </a:gdLst>
              <a:ahLst/>
              <a:cxnLst>
                <a:cxn ang="0">
                  <a:pos x="T0" y="T1"/>
                </a:cxn>
                <a:cxn ang="0">
                  <a:pos x="T2" y="T3"/>
                </a:cxn>
                <a:cxn ang="0">
                  <a:pos x="T4" y="T5"/>
                </a:cxn>
                <a:cxn ang="0">
                  <a:pos x="T6" y="T7"/>
                </a:cxn>
                <a:cxn ang="0">
                  <a:pos x="T8" y="T9"/>
                </a:cxn>
                <a:cxn ang="0">
                  <a:pos x="T10" y="T11"/>
                </a:cxn>
              </a:cxnLst>
              <a:rect l="0" t="0" r="r" b="b"/>
              <a:pathLst>
                <a:path w="1404" h="199">
                  <a:moveTo>
                    <a:pt x="1404" y="199"/>
                  </a:moveTo>
                  <a:lnTo>
                    <a:pt x="1404" y="199"/>
                  </a:lnTo>
                  <a:lnTo>
                    <a:pt x="0" y="199"/>
                  </a:lnTo>
                  <a:lnTo>
                    <a:pt x="0" y="0"/>
                  </a:lnTo>
                  <a:lnTo>
                    <a:pt x="1404" y="0"/>
                  </a:lnTo>
                  <a:lnTo>
                    <a:pt x="1404" y="199"/>
                  </a:lnTo>
                  <a:close/>
                </a:path>
              </a:pathLst>
            </a:custGeom>
            <a:solidFill>
              <a:srgbClr val="B2E2B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3">
              <a:extLst>
                <a:ext uri="{FF2B5EF4-FFF2-40B4-BE49-F238E27FC236}">
                  <a16:creationId xmlns:a16="http://schemas.microsoft.com/office/drawing/2014/main" id="{9E81DE7C-C692-43EA-9B2E-6F358C6E7D8B}"/>
                </a:ext>
              </a:extLst>
            </p:cNvPr>
            <p:cNvSpPr>
              <a:spLocks/>
            </p:cNvSpPr>
            <p:nvPr/>
          </p:nvSpPr>
          <p:spPr bwMode="auto">
            <a:xfrm>
              <a:off x="3775" y="1444"/>
              <a:ext cx="1042" cy="116"/>
            </a:xfrm>
            <a:custGeom>
              <a:avLst/>
              <a:gdLst>
                <a:gd name="T0" fmla="*/ 1404 w 1404"/>
                <a:gd name="T1" fmla="*/ 199 h 199"/>
                <a:gd name="T2" fmla="*/ 1404 w 1404"/>
                <a:gd name="T3" fmla="*/ 199 h 199"/>
                <a:gd name="T4" fmla="*/ 0 w 1404"/>
                <a:gd name="T5" fmla="*/ 199 h 199"/>
                <a:gd name="T6" fmla="*/ 0 w 1404"/>
                <a:gd name="T7" fmla="*/ 0 h 199"/>
                <a:gd name="T8" fmla="*/ 1404 w 1404"/>
                <a:gd name="T9" fmla="*/ 0 h 199"/>
                <a:gd name="T10" fmla="*/ 1404 w 1404"/>
                <a:gd name="T11" fmla="*/ 199 h 199"/>
              </a:gdLst>
              <a:ahLst/>
              <a:cxnLst>
                <a:cxn ang="0">
                  <a:pos x="T0" y="T1"/>
                </a:cxn>
                <a:cxn ang="0">
                  <a:pos x="T2" y="T3"/>
                </a:cxn>
                <a:cxn ang="0">
                  <a:pos x="T4" y="T5"/>
                </a:cxn>
                <a:cxn ang="0">
                  <a:pos x="T6" y="T7"/>
                </a:cxn>
                <a:cxn ang="0">
                  <a:pos x="T8" y="T9"/>
                </a:cxn>
                <a:cxn ang="0">
                  <a:pos x="T10" y="T11"/>
                </a:cxn>
              </a:cxnLst>
              <a:rect l="0" t="0" r="r" b="b"/>
              <a:pathLst>
                <a:path w="1404" h="199">
                  <a:moveTo>
                    <a:pt x="1404" y="199"/>
                  </a:moveTo>
                  <a:lnTo>
                    <a:pt x="1404" y="199"/>
                  </a:lnTo>
                  <a:lnTo>
                    <a:pt x="0" y="199"/>
                  </a:lnTo>
                  <a:lnTo>
                    <a:pt x="0" y="0"/>
                  </a:lnTo>
                  <a:lnTo>
                    <a:pt x="1404" y="0"/>
                  </a:lnTo>
                  <a:lnTo>
                    <a:pt x="1404" y="199"/>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a:extLst>
                <a:ext uri="{FF2B5EF4-FFF2-40B4-BE49-F238E27FC236}">
                  <a16:creationId xmlns:a16="http://schemas.microsoft.com/office/drawing/2014/main" id="{15DD6AAC-C735-4F14-B4A0-53BB3E5FFD37}"/>
                </a:ext>
              </a:extLst>
            </p:cNvPr>
            <p:cNvSpPr>
              <a:spLocks/>
            </p:cNvSpPr>
            <p:nvPr/>
          </p:nvSpPr>
          <p:spPr bwMode="auto">
            <a:xfrm>
              <a:off x="3775" y="1397"/>
              <a:ext cx="1042" cy="47"/>
            </a:xfrm>
            <a:custGeom>
              <a:avLst/>
              <a:gdLst>
                <a:gd name="T0" fmla="*/ 1404 w 1404"/>
                <a:gd name="T1" fmla="*/ 81 h 81"/>
                <a:gd name="T2" fmla="*/ 1404 w 1404"/>
                <a:gd name="T3" fmla="*/ 81 h 81"/>
                <a:gd name="T4" fmla="*/ 0 w 1404"/>
                <a:gd name="T5" fmla="*/ 81 h 81"/>
                <a:gd name="T6" fmla="*/ 0 w 1404"/>
                <a:gd name="T7" fmla="*/ 0 h 81"/>
                <a:gd name="T8" fmla="*/ 1404 w 1404"/>
                <a:gd name="T9" fmla="*/ 0 h 81"/>
                <a:gd name="T10" fmla="*/ 1404 w 1404"/>
                <a:gd name="T11" fmla="*/ 81 h 81"/>
              </a:gdLst>
              <a:ahLst/>
              <a:cxnLst>
                <a:cxn ang="0">
                  <a:pos x="T0" y="T1"/>
                </a:cxn>
                <a:cxn ang="0">
                  <a:pos x="T2" y="T3"/>
                </a:cxn>
                <a:cxn ang="0">
                  <a:pos x="T4" y="T5"/>
                </a:cxn>
                <a:cxn ang="0">
                  <a:pos x="T6" y="T7"/>
                </a:cxn>
                <a:cxn ang="0">
                  <a:pos x="T8" y="T9"/>
                </a:cxn>
                <a:cxn ang="0">
                  <a:pos x="T10" y="T11"/>
                </a:cxn>
              </a:cxnLst>
              <a:rect l="0" t="0" r="r" b="b"/>
              <a:pathLst>
                <a:path w="1404" h="81">
                  <a:moveTo>
                    <a:pt x="1404" y="81"/>
                  </a:moveTo>
                  <a:lnTo>
                    <a:pt x="1404" y="81"/>
                  </a:lnTo>
                  <a:lnTo>
                    <a:pt x="0" y="81"/>
                  </a:lnTo>
                  <a:lnTo>
                    <a:pt x="0" y="0"/>
                  </a:lnTo>
                  <a:lnTo>
                    <a:pt x="1404" y="0"/>
                  </a:lnTo>
                  <a:lnTo>
                    <a:pt x="1404" y="81"/>
                  </a:lnTo>
                  <a:close/>
                </a:path>
              </a:pathLst>
            </a:custGeom>
            <a:solidFill>
              <a:srgbClr val="5E5E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5">
              <a:extLst>
                <a:ext uri="{FF2B5EF4-FFF2-40B4-BE49-F238E27FC236}">
                  <a16:creationId xmlns:a16="http://schemas.microsoft.com/office/drawing/2014/main" id="{E60EF00F-D5A8-440E-8CE7-95447EFE76FD}"/>
                </a:ext>
              </a:extLst>
            </p:cNvPr>
            <p:cNvSpPr>
              <a:spLocks/>
            </p:cNvSpPr>
            <p:nvPr/>
          </p:nvSpPr>
          <p:spPr bwMode="auto">
            <a:xfrm>
              <a:off x="3775" y="1397"/>
              <a:ext cx="1042" cy="47"/>
            </a:xfrm>
            <a:custGeom>
              <a:avLst/>
              <a:gdLst>
                <a:gd name="T0" fmla="*/ 1404 w 1404"/>
                <a:gd name="T1" fmla="*/ 81 h 81"/>
                <a:gd name="T2" fmla="*/ 1404 w 1404"/>
                <a:gd name="T3" fmla="*/ 81 h 81"/>
                <a:gd name="T4" fmla="*/ 0 w 1404"/>
                <a:gd name="T5" fmla="*/ 81 h 81"/>
                <a:gd name="T6" fmla="*/ 0 w 1404"/>
                <a:gd name="T7" fmla="*/ 0 h 81"/>
                <a:gd name="T8" fmla="*/ 1404 w 1404"/>
                <a:gd name="T9" fmla="*/ 0 h 81"/>
                <a:gd name="T10" fmla="*/ 1404 w 1404"/>
                <a:gd name="T11" fmla="*/ 81 h 81"/>
              </a:gdLst>
              <a:ahLst/>
              <a:cxnLst>
                <a:cxn ang="0">
                  <a:pos x="T0" y="T1"/>
                </a:cxn>
                <a:cxn ang="0">
                  <a:pos x="T2" y="T3"/>
                </a:cxn>
                <a:cxn ang="0">
                  <a:pos x="T4" y="T5"/>
                </a:cxn>
                <a:cxn ang="0">
                  <a:pos x="T6" y="T7"/>
                </a:cxn>
                <a:cxn ang="0">
                  <a:pos x="T8" y="T9"/>
                </a:cxn>
                <a:cxn ang="0">
                  <a:pos x="T10" y="T11"/>
                </a:cxn>
              </a:cxnLst>
              <a:rect l="0" t="0" r="r" b="b"/>
              <a:pathLst>
                <a:path w="1404" h="81">
                  <a:moveTo>
                    <a:pt x="1404" y="81"/>
                  </a:moveTo>
                  <a:lnTo>
                    <a:pt x="1404" y="81"/>
                  </a:lnTo>
                  <a:lnTo>
                    <a:pt x="0" y="81"/>
                  </a:lnTo>
                  <a:lnTo>
                    <a:pt x="0" y="0"/>
                  </a:lnTo>
                  <a:lnTo>
                    <a:pt x="1404" y="0"/>
                  </a:lnTo>
                  <a:lnTo>
                    <a:pt x="1404" y="81"/>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a:extLst>
                <a:ext uri="{FF2B5EF4-FFF2-40B4-BE49-F238E27FC236}">
                  <a16:creationId xmlns:a16="http://schemas.microsoft.com/office/drawing/2014/main" id="{F6B5370E-4D09-4231-A664-2ADE55E767E2}"/>
                </a:ext>
              </a:extLst>
            </p:cNvPr>
            <p:cNvSpPr>
              <a:spLocks/>
            </p:cNvSpPr>
            <p:nvPr/>
          </p:nvSpPr>
          <p:spPr bwMode="auto">
            <a:xfrm>
              <a:off x="3775" y="1281"/>
              <a:ext cx="1042" cy="116"/>
            </a:xfrm>
            <a:custGeom>
              <a:avLst/>
              <a:gdLst>
                <a:gd name="T0" fmla="*/ 1404 w 1404"/>
                <a:gd name="T1" fmla="*/ 198 h 198"/>
                <a:gd name="T2" fmla="*/ 1404 w 1404"/>
                <a:gd name="T3" fmla="*/ 198 h 198"/>
                <a:gd name="T4" fmla="*/ 0 w 1404"/>
                <a:gd name="T5" fmla="*/ 198 h 198"/>
                <a:gd name="T6" fmla="*/ 0 w 1404"/>
                <a:gd name="T7" fmla="*/ 0 h 198"/>
                <a:gd name="T8" fmla="*/ 1404 w 1404"/>
                <a:gd name="T9" fmla="*/ 0 h 198"/>
                <a:gd name="T10" fmla="*/ 1404 w 1404"/>
                <a:gd name="T11" fmla="*/ 198 h 198"/>
              </a:gdLst>
              <a:ahLst/>
              <a:cxnLst>
                <a:cxn ang="0">
                  <a:pos x="T0" y="T1"/>
                </a:cxn>
                <a:cxn ang="0">
                  <a:pos x="T2" y="T3"/>
                </a:cxn>
                <a:cxn ang="0">
                  <a:pos x="T4" y="T5"/>
                </a:cxn>
                <a:cxn ang="0">
                  <a:pos x="T6" y="T7"/>
                </a:cxn>
                <a:cxn ang="0">
                  <a:pos x="T8" y="T9"/>
                </a:cxn>
                <a:cxn ang="0">
                  <a:pos x="T10" y="T11"/>
                </a:cxn>
              </a:cxnLst>
              <a:rect l="0" t="0" r="r" b="b"/>
              <a:pathLst>
                <a:path w="1404" h="198">
                  <a:moveTo>
                    <a:pt x="1404" y="198"/>
                  </a:moveTo>
                  <a:lnTo>
                    <a:pt x="1404" y="198"/>
                  </a:lnTo>
                  <a:lnTo>
                    <a:pt x="0" y="198"/>
                  </a:lnTo>
                  <a:lnTo>
                    <a:pt x="0" y="0"/>
                  </a:lnTo>
                  <a:lnTo>
                    <a:pt x="1404" y="0"/>
                  </a:lnTo>
                  <a:lnTo>
                    <a:pt x="1404" y="198"/>
                  </a:lnTo>
                  <a:close/>
                </a:path>
              </a:pathLst>
            </a:custGeom>
            <a:solidFill>
              <a:srgbClr val="D0D0D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7">
              <a:extLst>
                <a:ext uri="{FF2B5EF4-FFF2-40B4-BE49-F238E27FC236}">
                  <a16:creationId xmlns:a16="http://schemas.microsoft.com/office/drawing/2014/main" id="{90B4D0DB-CBBB-4CB1-88E9-DFFC172103AA}"/>
                </a:ext>
              </a:extLst>
            </p:cNvPr>
            <p:cNvSpPr>
              <a:spLocks/>
            </p:cNvSpPr>
            <p:nvPr/>
          </p:nvSpPr>
          <p:spPr bwMode="auto">
            <a:xfrm>
              <a:off x="3775" y="1281"/>
              <a:ext cx="1042" cy="116"/>
            </a:xfrm>
            <a:custGeom>
              <a:avLst/>
              <a:gdLst>
                <a:gd name="T0" fmla="*/ 1404 w 1404"/>
                <a:gd name="T1" fmla="*/ 198 h 198"/>
                <a:gd name="T2" fmla="*/ 1404 w 1404"/>
                <a:gd name="T3" fmla="*/ 198 h 198"/>
                <a:gd name="T4" fmla="*/ 0 w 1404"/>
                <a:gd name="T5" fmla="*/ 198 h 198"/>
                <a:gd name="T6" fmla="*/ 0 w 1404"/>
                <a:gd name="T7" fmla="*/ 0 h 198"/>
                <a:gd name="T8" fmla="*/ 1404 w 1404"/>
                <a:gd name="T9" fmla="*/ 0 h 198"/>
                <a:gd name="T10" fmla="*/ 1404 w 1404"/>
                <a:gd name="T11" fmla="*/ 198 h 198"/>
              </a:gdLst>
              <a:ahLst/>
              <a:cxnLst>
                <a:cxn ang="0">
                  <a:pos x="T0" y="T1"/>
                </a:cxn>
                <a:cxn ang="0">
                  <a:pos x="T2" y="T3"/>
                </a:cxn>
                <a:cxn ang="0">
                  <a:pos x="T4" y="T5"/>
                </a:cxn>
                <a:cxn ang="0">
                  <a:pos x="T6" y="T7"/>
                </a:cxn>
                <a:cxn ang="0">
                  <a:pos x="T8" y="T9"/>
                </a:cxn>
                <a:cxn ang="0">
                  <a:pos x="T10" y="T11"/>
                </a:cxn>
              </a:cxnLst>
              <a:rect l="0" t="0" r="r" b="b"/>
              <a:pathLst>
                <a:path w="1404" h="198">
                  <a:moveTo>
                    <a:pt x="1404" y="198"/>
                  </a:moveTo>
                  <a:lnTo>
                    <a:pt x="1404" y="198"/>
                  </a:lnTo>
                  <a:lnTo>
                    <a:pt x="0" y="198"/>
                  </a:lnTo>
                  <a:lnTo>
                    <a:pt x="0" y="0"/>
                  </a:lnTo>
                  <a:lnTo>
                    <a:pt x="1404" y="0"/>
                  </a:lnTo>
                  <a:lnTo>
                    <a:pt x="1404" y="198"/>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68">
              <a:extLst>
                <a:ext uri="{FF2B5EF4-FFF2-40B4-BE49-F238E27FC236}">
                  <a16:creationId xmlns:a16="http://schemas.microsoft.com/office/drawing/2014/main" id="{584F11BE-2017-4CED-AA8B-9680ADF8C12D}"/>
                </a:ext>
              </a:extLst>
            </p:cNvPr>
            <p:cNvSpPr>
              <a:spLocks noChangeArrowheads="1"/>
            </p:cNvSpPr>
            <p:nvPr/>
          </p:nvSpPr>
          <p:spPr bwMode="auto">
            <a:xfrm>
              <a:off x="3948" y="1293"/>
              <a:ext cx="777"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Control Gate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9">
              <a:extLst>
                <a:ext uri="{FF2B5EF4-FFF2-40B4-BE49-F238E27FC236}">
                  <a16:creationId xmlns:a16="http://schemas.microsoft.com/office/drawing/2014/main" id="{6DA1F7B4-3579-4C41-9E68-5E7A39AA4B07}"/>
                </a:ext>
              </a:extLst>
            </p:cNvPr>
            <p:cNvSpPr>
              <a:spLocks noChangeArrowheads="1"/>
            </p:cNvSpPr>
            <p:nvPr/>
          </p:nvSpPr>
          <p:spPr bwMode="auto">
            <a:xfrm>
              <a:off x="3784" y="1167"/>
              <a:ext cx="1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Bold" panose="020B0804030504040204" pitchFamily="34" charset="0"/>
                </a:rPr>
                <a:t>+  +  +  +  +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70">
              <a:extLst>
                <a:ext uri="{FF2B5EF4-FFF2-40B4-BE49-F238E27FC236}">
                  <a16:creationId xmlns:a16="http://schemas.microsoft.com/office/drawing/2014/main" id="{1D02F62D-FE38-4633-A8D8-B5D67846CAE3}"/>
                </a:ext>
              </a:extLst>
            </p:cNvPr>
            <p:cNvSpPr>
              <a:spLocks noChangeArrowheads="1"/>
            </p:cNvSpPr>
            <p:nvPr/>
          </p:nvSpPr>
          <p:spPr bwMode="auto">
            <a:xfrm>
              <a:off x="3499" y="1612"/>
              <a:ext cx="23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71">
              <a:extLst>
                <a:ext uri="{FF2B5EF4-FFF2-40B4-BE49-F238E27FC236}">
                  <a16:creationId xmlns:a16="http://schemas.microsoft.com/office/drawing/2014/main" id="{91A0DF7F-B578-43D1-97BA-EED88AEF864D}"/>
                </a:ext>
              </a:extLst>
            </p:cNvPr>
            <p:cNvSpPr>
              <a:spLocks noChangeArrowheads="1"/>
            </p:cNvSpPr>
            <p:nvPr/>
          </p:nvSpPr>
          <p:spPr bwMode="auto">
            <a:xfrm>
              <a:off x="3433" y="1705"/>
              <a:ext cx="37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Drain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72">
              <a:extLst>
                <a:ext uri="{FF2B5EF4-FFF2-40B4-BE49-F238E27FC236}">
                  <a16:creationId xmlns:a16="http://schemas.microsoft.com/office/drawing/2014/main" id="{8734484E-7829-4BDD-BED0-272D8CCA241D}"/>
                </a:ext>
              </a:extLst>
            </p:cNvPr>
            <p:cNvSpPr>
              <a:spLocks noChangeArrowheads="1"/>
            </p:cNvSpPr>
            <p:nvPr/>
          </p:nvSpPr>
          <p:spPr bwMode="auto">
            <a:xfrm>
              <a:off x="4932" y="1612"/>
              <a:ext cx="23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3">
              <a:extLst>
                <a:ext uri="{FF2B5EF4-FFF2-40B4-BE49-F238E27FC236}">
                  <a16:creationId xmlns:a16="http://schemas.microsoft.com/office/drawing/2014/main" id="{A5E998E7-5600-451F-9FB3-06347D9AC435}"/>
                </a:ext>
              </a:extLst>
            </p:cNvPr>
            <p:cNvSpPr>
              <a:spLocks noChangeArrowheads="1"/>
            </p:cNvSpPr>
            <p:nvPr/>
          </p:nvSpPr>
          <p:spPr bwMode="auto">
            <a:xfrm>
              <a:off x="4825" y="1705"/>
              <a:ext cx="4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Source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4">
              <a:extLst>
                <a:ext uri="{FF2B5EF4-FFF2-40B4-BE49-F238E27FC236}">
                  <a16:creationId xmlns:a16="http://schemas.microsoft.com/office/drawing/2014/main" id="{6AB052D6-BD7C-46AE-8616-26E3E9A4300C}"/>
                </a:ext>
              </a:extLst>
            </p:cNvPr>
            <p:cNvSpPr>
              <a:spLocks noChangeArrowheads="1"/>
            </p:cNvSpPr>
            <p:nvPr/>
          </p:nvSpPr>
          <p:spPr bwMode="auto">
            <a:xfrm>
              <a:off x="3972" y="1846"/>
              <a:ext cx="61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P-substra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5">
              <a:extLst>
                <a:ext uri="{FF2B5EF4-FFF2-40B4-BE49-F238E27FC236}">
                  <a16:creationId xmlns:a16="http://schemas.microsoft.com/office/drawing/2014/main" id="{2CAB021C-126F-4BBF-8B9C-0434D0210E9A}"/>
                </a:ext>
              </a:extLst>
            </p:cNvPr>
            <p:cNvSpPr>
              <a:spLocks noChangeArrowheads="1"/>
            </p:cNvSpPr>
            <p:nvPr/>
          </p:nvSpPr>
          <p:spPr bwMode="auto">
            <a:xfrm>
              <a:off x="4510" y="1846"/>
              <a:ext cx="17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Verdana Bold" panose="020B0804030504040204" pitchFamily="34" charset="0"/>
                </a:rPr>
                <a:t>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Freeform 76">
              <a:extLst>
                <a:ext uri="{FF2B5EF4-FFF2-40B4-BE49-F238E27FC236}">
                  <a16:creationId xmlns:a16="http://schemas.microsoft.com/office/drawing/2014/main" id="{4457A36A-A99F-435A-B204-E7638DC2B646}"/>
                </a:ext>
              </a:extLst>
            </p:cNvPr>
            <p:cNvSpPr>
              <a:spLocks/>
            </p:cNvSpPr>
            <p:nvPr/>
          </p:nvSpPr>
          <p:spPr bwMode="auto">
            <a:xfrm>
              <a:off x="3830" y="1485"/>
              <a:ext cx="101" cy="80"/>
            </a:xfrm>
            <a:custGeom>
              <a:avLst/>
              <a:gdLst>
                <a:gd name="T0" fmla="*/ 137 w 137"/>
                <a:gd name="T1" fmla="*/ 69 h 137"/>
                <a:gd name="T2" fmla="*/ 137 w 137"/>
                <a:gd name="T3" fmla="*/ 69 h 137"/>
                <a:gd name="T4" fmla="*/ 68 w 137"/>
                <a:gd name="T5" fmla="*/ 137 h 137"/>
                <a:gd name="T6" fmla="*/ 0 w 137"/>
                <a:gd name="T7" fmla="*/ 69 h 137"/>
                <a:gd name="T8" fmla="*/ 68 w 137"/>
                <a:gd name="T9" fmla="*/ 0 h 137"/>
                <a:gd name="T10" fmla="*/ 137 w 137"/>
                <a:gd name="T11" fmla="*/ 69 h 137"/>
              </a:gdLst>
              <a:ahLst/>
              <a:cxnLst>
                <a:cxn ang="0">
                  <a:pos x="T0" y="T1"/>
                </a:cxn>
                <a:cxn ang="0">
                  <a:pos x="T2" y="T3"/>
                </a:cxn>
                <a:cxn ang="0">
                  <a:pos x="T4" y="T5"/>
                </a:cxn>
                <a:cxn ang="0">
                  <a:pos x="T6" y="T7"/>
                </a:cxn>
                <a:cxn ang="0">
                  <a:pos x="T8" y="T9"/>
                </a:cxn>
                <a:cxn ang="0">
                  <a:pos x="T10" y="T11"/>
                </a:cxn>
              </a:cxnLst>
              <a:rect l="0" t="0" r="r" b="b"/>
              <a:pathLst>
                <a:path w="137" h="137">
                  <a:moveTo>
                    <a:pt x="137" y="69"/>
                  </a:moveTo>
                  <a:lnTo>
                    <a:pt x="137" y="69"/>
                  </a:lnTo>
                  <a:cubicBezTo>
                    <a:pt x="137" y="106"/>
                    <a:pt x="106" y="137"/>
                    <a:pt x="68" y="137"/>
                  </a:cubicBezTo>
                  <a:cubicBezTo>
                    <a:pt x="30" y="137"/>
                    <a:pt x="0" y="106"/>
                    <a:pt x="0" y="69"/>
                  </a:cubicBezTo>
                  <a:cubicBezTo>
                    <a:pt x="0" y="31"/>
                    <a:pt x="30" y="0"/>
                    <a:pt x="68" y="0"/>
                  </a:cubicBezTo>
                  <a:cubicBezTo>
                    <a:pt x="106" y="0"/>
                    <a:pt x="137" y="31"/>
                    <a:pt x="137" y="69"/>
                  </a:cubicBez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7">
              <a:extLst>
                <a:ext uri="{FF2B5EF4-FFF2-40B4-BE49-F238E27FC236}">
                  <a16:creationId xmlns:a16="http://schemas.microsoft.com/office/drawing/2014/main" id="{864155B6-A47F-49B0-92FA-51F81E32FA09}"/>
                </a:ext>
              </a:extLst>
            </p:cNvPr>
            <p:cNvSpPr>
              <a:spLocks/>
            </p:cNvSpPr>
            <p:nvPr/>
          </p:nvSpPr>
          <p:spPr bwMode="auto">
            <a:xfrm>
              <a:off x="3830" y="1485"/>
              <a:ext cx="101" cy="80"/>
            </a:xfrm>
            <a:custGeom>
              <a:avLst/>
              <a:gdLst>
                <a:gd name="T0" fmla="*/ 137 w 137"/>
                <a:gd name="T1" fmla="*/ 69 h 137"/>
                <a:gd name="T2" fmla="*/ 137 w 137"/>
                <a:gd name="T3" fmla="*/ 69 h 137"/>
                <a:gd name="T4" fmla="*/ 68 w 137"/>
                <a:gd name="T5" fmla="*/ 137 h 137"/>
                <a:gd name="T6" fmla="*/ 0 w 137"/>
                <a:gd name="T7" fmla="*/ 69 h 137"/>
                <a:gd name="T8" fmla="*/ 68 w 137"/>
                <a:gd name="T9" fmla="*/ 0 h 137"/>
                <a:gd name="T10" fmla="*/ 137 w 137"/>
                <a:gd name="T11" fmla="*/ 69 h 137"/>
                <a:gd name="T12" fmla="*/ 137 w 137"/>
                <a:gd name="T13" fmla="*/ 69 h 137"/>
              </a:gdLst>
              <a:ahLst/>
              <a:cxnLst>
                <a:cxn ang="0">
                  <a:pos x="T0" y="T1"/>
                </a:cxn>
                <a:cxn ang="0">
                  <a:pos x="T2" y="T3"/>
                </a:cxn>
                <a:cxn ang="0">
                  <a:pos x="T4" y="T5"/>
                </a:cxn>
                <a:cxn ang="0">
                  <a:pos x="T6" y="T7"/>
                </a:cxn>
                <a:cxn ang="0">
                  <a:pos x="T8" y="T9"/>
                </a:cxn>
                <a:cxn ang="0">
                  <a:pos x="T10" y="T11"/>
                </a:cxn>
                <a:cxn ang="0">
                  <a:pos x="T12" y="T13"/>
                </a:cxn>
              </a:cxnLst>
              <a:rect l="0" t="0" r="r" b="b"/>
              <a:pathLst>
                <a:path w="137" h="137">
                  <a:moveTo>
                    <a:pt x="137" y="69"/>
                  </a:moveTo>
                  <a:lnTo>
                    <a:pt x="137" y="69"/>
                  </a:lnTo>
                  <a:cubicBezTo>
                    <a:pt x="137" y="106"/>
                    <a:pt x="106" y="137"/>
                    <a:pt x="68" y="137"/>
                  </a:cubicBezTo>
                  <a:cubicBezTo>
                    <a:pt x="30" y="137"/>
                    <a:pt x="0" y="106"/>
                    <a:pt x="0" y="69"/>
                  </a:cubicBezTo>
                  <a:cubicBezTo>
                    <a:pt x="0" y="31"/>
                    <a:pt x="30" y="0"/>
                    <a:pt x="68" y="0"/>
                  </a:cubicBezTo>
                  <a:cubicBezTo>
                    <a:pt x="106" y="0"/>
                    <a:pt x="137" y="31"/>
                    <a:pt x="137" y="69"/>
                  </a:cubicBezTo>
                  <a:lnTo>
                    <a:pt x="137" y="69"/>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a:extLst>
                <a:ext uri="{FF2B5EF4-FFF2-40B4-BE49-F238E27FC236}">
                  <a16:creationId xmlns:a16="http://schemas.microsoft.com/office/drawing/2014/main" id="{A53111C5-78EC-4BCB-8152-8672329C121D}"/>
                </a:ext>
              </a:extLst>
            </p:cNvPr>
            <p:cNvSpPr>
              <a:spLocks/>
            </p:cNvSpPr>
            <p:nvPr/>
          </p:nvSpPr>
          <p:spPr bwMode="auto">
            <a:xfrm>
              <a:off x="3999" y="1485"/>
              <a:ext cx="102" cy="80"/>
            </a:xfrm>
            <a:custGeom>
              <a:avLst/>
              <a:gdLst>
                <a:gd name="T0" fmla="*/ 137 w 137"/>
                <a:gd name="T1" fmla="*/ 69 h 137"/>
                <a:gd name="T2" fmla="*/ 137 w 137"/>
                <a:gd name="T3" fmla="*/ 69 h 137"/>
                <a:gd name="T4" fmla="*/ 69 w 137"/>
                <a:gd name="T5" fmla="*/ 137 h 137"/>
                <a:gd name="T6" fmla="*/ 0 w 137"/>
                <a:gd name="T7" fmla="*/ 69 h 137"/>
                <a:gd name="T8" fmla="*/ 69 w 137"/>
                <a:gd name="T9" fmla="*/ 0 h 137"/>
                <a:gd name="T10" fmla="*/ 137 w 137"/>
                <a:gd name="T11" fmla="*/ 69 h 137"/>
              </a:gdLst>
              <a:ahLst/>
              <a:cxnLst>
                <a:cxn ang="0">
                  <a:pos x="T0" y="T1"/>
                </a:cxn>
                <a:cxn ang="0">
                  <a:pos x="T2" y="T3"/>
                </a:cxn>
                <a:cxn ang="0">
                  <a:pos x="T4" y="T5"/>
                </a:cxn>
                <a:cxn ang="0">
                  <a:pos x="T6" y="T7"/>
                </a:cxn>
                <a:cxn ang="0">
                  <a:pos x="T8" y="T9"/>
                </a:cxn>
                <a:cxn ang="0">
                  <a:pos x="T10" y="T11"/>
                </a:cxn>
              </a:cxnLst>
              <a:rect l="0" t="0" r="r" b="b"/>
              <a:pathLst>
                <a:path w="137" h="137">
                  <a:moveTo>
                    <a:pt x="137" y="69"/>
                  </a:moveTo>
                  <a:lnTo>
                    <a:pt x="137" y="69"/>
                  </a:lnTo>
                  <a:cubicBezTo>
                    <a:pt x="137" y="106"/>
                    <a:pt x="107" y="137"/>
                    <a:pt x="69" y="137"/>
                  </a:cubicBezTo>
                  <a:cubicBezTo>
                    <a:pt x="31" y="137"/>
                    <a:pt x="0" y="106"/>
                    <a:pt x="0" y="69"/>
                  </a:cubicBezTo>
                  <a:cubicBezTo>
                    <a:pt x="0" y="31"/>
                    <a:pt x="31" y="0"/>
                    <a:pt x="69" y="0"/>
                  </a:cubicBezTo>
                  <a:cubicBezTo>
                    <a:pt x="107" y="0"/>
                    <a:pt x="137" y="31"/>
                    <a:pt x="137" y="69"/>
                  </a:cubicBez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9">
              <a:extLst>
                <a:ext uri="{FF2B5EF4-FFF2-40B4-BE49-F238E27FC236}">
                  <a16:creationId xmlns:a16="http://schemas.microsoft.com/office/drawing/2014/main" id="{08EE334C-C4D2-4090-A30D-ACD8BD009B91}"/>
                </a:ext>
              </a:extLst>
            </p:cNvPr>
            <p:cNvSpPr>
              <a:spLocks/>
            </p:cNvSpPr>
            <p:nvPr/>
          </p:nvSpPr>
          <p:spPr bwMode="auto">
            <a:xfrm>
              <a:off x="3999" y="1485"/>
              <a:ext cx="102" cy="80"/>
            </a:xfrm>
            <a:custGeom>
              <a:avLst/>
              <a:gdLst>
                <a:gd name="T0" fmla="*/ 137 w 137"/>
                <a:gd name="T1" fmla="*/ 69 h 137"/>
                <a:gd name="T2" fmla="*/ 137 w 137"/>
                <a:gd name="T3" fmla="*/ 69 h 137"/>
                <a:gd name="T4" fmla="*/ 69 w 137"/>
                <a:gd name="T5" fmla="*/ 137 h 137"/>
                <a:gd name="T6" fmla="*/ 0 w 137"/>
                <a:gd name="T7" fmla="*/ 69 h 137"/>
                <a:gd name="T8" fmla="*/ 69 w 137"/>
                <a:gd name="T9" fmla="*/ 0 h 137"/>
                <a:gd name="T10" fmla="*/ 137 w 137"/>
                <a:gd name="T11" fmla="*/ 69 h 137"/>
                <a:gd name="T12" fmla="*/ 137 w 137"/>
                <a:gd name="T13" fmla="*/ 69 h 137"/>
              </a:gdLst>
              <a:ahLst/>
              <a:cxnLst>
                <a:cxn ang="0">
                  <a:pos x="T0" y="T1"/>
                </a:cxn>
                <a:cxn ang="0">
                  <a:pos x="T2" y="T3"/>
                </a:cxn>
                <a:cxn ang="0">
                  <a:pos x="T4" y="T5"/>
                </a:cxn>
                <a:cxn ang="0">
                  <a:pos x="T6" y="T7"/>
                </a:cxn>
                <a:cxn ang="0">
                  <a:pos x="T8" y="T9"/>
                </a:cxn>
                <a:cxn ang="0">
                  <a:pos x="T10" y="T11"/>
                </a:cxn>
                <a:cxn ang="0">
                  <a:pos x="T12" y="T13"/>
                </a:cxn>
              </a:cxnLst>
              <a:rect l="0" t="0" r="r" b="b"/>
              <a:pathLst>
                <a:path w="137" h="137">
                  <a:moveTo>
                    <a:pt x="137" y="69"/>
                  </a:moveTo>
                  <a:lnTo>
                    <a:pt x="137" y="69"/>
                  </a:lnTo>
                  <a:cubicBezTo>
                    <a:pt x="137" y="106"/>
                    <a:pt x="107" y="137"/>
                    <a:pt x="69" y="137"/>
                  </a:cubicBezTo>
                  <a:cubicBezTo>
                    <a:pt x="31" y="137"/>
                    <a:pt x="0" y="106"/>
                    <a:pt x="0" y="69"/>
                  </a:cubicBezTo>
                  <a:cubicBezTo>
                    <a:pt x="0" y="31"/>
                    <a:pt x="31" y="0"/>
                    <a:pt x="69" y="0"/>
                  </a:cubicBezTo>
                  <a:cubicBezTo>
                    <a:pt x="107" y="0"/>
                    <a:pt x="137" y="31"/>
                    <a:pt x="137" y="69"/>
                  </a:cubicBezTo>
                  <a:lnTo>
                    <a:pt x="137" y="69"/>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a:extLst>
                <a:ext uri="{FF2B5EF4-FFF2-40B4-BE49-F238E27FC236}">
                  <a16:creationId xmlns:a16="http://schemas.microsoft.com/office/drawing/2014/main" id="{7248428F-8DE8-4913-81E9-57DED9C14055}"/>
                </a:ext>
              </a:extLst>
            </p:cNvPr>
            <p:cNvSpPr>
              <a:spLocks/>
            </p:cNvSpPr>
            <p:nvPr/>
          </p:nvSpPr>
          <p:spPr bwMode="auto">
            <a:xfrm>
              <a:off x="4159" y="1485"/>
              <a:ext cx="102" cy="80"/>
            </a:xfrm>
            <a:custGeom>
              <a:avLst/>
              <a:gdLst>
                <a:gd name="T0" fmla="*/ 137 w 137"/>
                <a:gd name="T1" fmla="*/ 69 h 137"/>
                <a:gd name="T2" fmla="*/ 137 w 137"/>
                <a:gd name="T3" fmla="*/ 69 h 137"/>
                <a:gd name="T4" fmla="*/ 68 w 137"/>
                <a:gd name="T5" fmla="*/ 137 h 137"/>
                <a:gd name="T6" fmla="*/ 0 w 137"/>
                <a:gd name="T7" fmla="*/ 69 h 137"/>
                <a:gd name="T8" fmla="*/ 68 w 137"/>
                <a:gd name="T9" fmla="*/ 0 h 137"/>
                <a:gd name="T10" fmla="*/ 137 w 137"/>
                <a:gd name="T11" fmla="*/ 69 h 137"/>
              </a:gdLst>
              <a:ahLst/>
              <a:cxnLst>
                <a:cxn ang="0">
                  <a:pos x="T0" y="T1"/>
                </a:cxn>
                <a:cxn ang="0">
                  <a:pos x="T2" y="T3"/>
                </a:cxn>
                <a:cxn ang="0">
                  <a:pos x="T4" y="T5"/>
                </a:cxn>
                <a:cxn ang="0">
                  <a:pos x="T6" y="T7"/>
                </a:cxn>
                <a:cxn ang="0">
                  <a:pos x="T8" y="T9"/>
                </a:cxn>
                <a:cxn ang="0">
                  <a:pos x="T10" y="T11"/>
                </a:cxn>
              </a:cxnLst>
              <a:rect l="0" t="0" r="r" b="b"/>
              <a:pathLst>
                <a:path w="137" h="137">
                  <a:moveTo>
                    <a:pt x="137" y="69"/>
                  </a:moveTo>
                  <a:lnTo>
                    <a:pt x="137" y="69"/>
                  </a:lnTo>
                  <a:cubicBezTo>
                    <a:pt x="137" y="106"/>
                    <a:pt x="106" y="137"/>
                    <a:pt x="68" y="137"/>
                  </a:cubicBezTo>
                  <a:cubicBezTo>
                    <a:pt x="30" y="137"/>
                    <a:pt x="0" y="106"/>
                    <a:pt x="0" y="69"/>
                  </a:cubicBezTo>
                  <a:cubicBezTo>
                    <a:pt x="0" y="31"/>
                    <a:pt x="30" y="0"/>
                    <a:pt x="68" y="0"/>
                  </a:cubicBezTo>
                  <a:cubicBezTo>
                    <a:pt x="106" y="0"/>
                    <a:pt x="137" y="31"/>
                    <a:pt x="137" y="69"/>
                  </a:cubicBez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1">
              <a:extLst>
                <a:ext uri="{FF2B5EF4-FFF2-40B4-BE49-F238E27FC236}">
                  <a16:creationId xmlns:a16="http://schemas.microsoft.com/office/drawing/2014/main" id="{4CCEA2AD-B6BD-4828-A8FD-F033168C140D}"/>
                </a:ext>
              </a:extLst>
            </p:cNvPr>
            <p:cNvSpPr>
              <a:spLocks/>
            </p:cNvSpPr>
            <p:nvPr/>
          </p:nvSpPr>
          <p:spPr bwMode="auto">
            <a:xfrm>
              <a:off x="4159" y="1485"/>
              <a:ext cx="102" cy="80"/>
            </a:xfrm>
            <a:custGeom>
              <a:avLst/>
              <a:gdLst>
                <a:gd name="T0" fmla="*/ 137 w 137"/>
                <a:gd name="T1" fmla="*/ 69 h 137"/>
                <a:gd name="T2" fmla="*/ 137 w 137"/>
                <a:gd name="T3" fmla="*/ 69 h 137"/>
                <a:gd name="T4" fmla="*/ 68 w 137"/>
                <a:gd name="T5" fmla="*/ 137 h 137"/>
                <a:gd name="T6" fmla="*/ 0 w 137"/>
                <a:gd name="T7" fmla="*/ 69 h 137"/>
                <a:gd name="T8" fmla="*/ 68 w 137"/>
                <a:gd name="T9" fmla="*/ 0 h 137"/>
                <a:gd name="T10" fmla="*/ 137 w 137"/>
                <a:gd name="T11" fmla="*/ 69 h 137"/>
                <a:gd name="T12" fmla="*/ 137 w 137"/>
                <a:gd name="T13" fmla="*/ 69 h 137"/>
              </a:gdLst>
              <a:ahLst/>
              <a:cxnLst>
                <a:cxn ang="0">
                  <a:pos x="T0" y="T1"/>
                </a:cxn>
                <a:cxn ang="0">
                  <a:pos x="T2" y="T3"/>
                </a:cxn>
                <a:cxn ang="0">
                  <a:pos x="T4" y="T5"/>
                </a:cxn>
                <a:cxn ang="0">
                  <a:pos x="T6" y="T7"/>
                </a:cxn>
                <a:cxn ang="0">
                  <a:pos x="T8" y="T9"/>
                </a:cxn>
                <a:cxn ang="0">
                  <a:pos x="T10" y="T11"/>
                </a:cxn>
                <a:cxn ang="0">
                  <a:pos x="T12" y="T13"/>
                </a:cxn>
              </a:cxnLst>
              <a:rect l="0" t="0" r="r" b="b"/>
              <a:pathLst>
                <a:path w="137" h="137">
                  <a:moveTo>
                    <a:pt x="137" y="69"/>
                  </a:moveTo>
                  <a:lnTo>
                    <a:pt x="137" y="69"/>
                  </a:lnTo>
                  <a:cubicBezTo>
                    <a:pt x="137" y="106"/>
                    <a:pt x="106" y="137"/>
                    <a:pt x="68" y="137"/>
                  </a:cubicBezTo>
                  <a:cubicBezTo>
                    <a:pt x="30" y="137"/>
                    <a:pt x="0" y="106"/>
                    <a:pt x="0" y="69"/>
                  </a:cubicBezTo>
                  <a:cubicBezTo>
                    <a:pt x="0" y="31"/>
                    <a:pt x="30" y="0"/>
                    <a:pt x="68" y="0"/>
                  </a:cubicBezTo>
                  <a:cubicBezTo>
                    <a:pt x="106" y="0"/>
                    <a:pt x="137" y="31"/>
                    <a:pt x="137" y="69"/>
                  </a:cubicBezTo>
                  <a:lnTo>
                    <a:pt x="137" y="69"/>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a:extLst>
                <a:ext uri="{FF2B5EF4-FFF2-40B4-BE49-F238E27FC236}">
                  <a16:creationId xmlns:a16="http://schemas.microsoft.com/office/drawing/2014/main" id="{F4DE1C2C-B413-48C1-829E-A5386641C7EE}"/>
                </a:ext>
              </a:extLst>
            </p:cNvPr>
            <p:cNvSpPr>
              <a:spLocks/>
            </p:cNvSpPr>
            <p:nvPr/>
          </p:nvSpPr>
          <p:spPr bwMode="auto">
            <a:xfrm>
              <a:off x="4326" y="1485"/>
              <a:ext cx="102" cy="80"/>
            </a:xfrm>
            <a:custGeom>
              <a:avLst/>
              <a:gdLst>
                <a:gd name="T0" fmla="*/ 137 w 137"/>
                <a:gd name="T1" fmla="*/ 69 h 137"/>
                <a:gd name="T2" fmla="*/ 137 w 137"/>
                <a:gd name="T3" fmla="*/ 69 h 137"/>
                <a:gd name="T4" fmla="*/ 69 w 137"/>
                <a:gd name="T5" fmla="*/ 137 h 137"/>
                <a:gd name="T6" fmla="*/ 0 w 137"/>
                <a:gd name="T7" fmla="*/ 69 h 137"/>
                <a:gd name="T8" fmla="*/ 69 w 137"/>
                <a:gd name="T9" fmla="*/ 0 h 137"/>
                <a:gd name="T10" fmla="*/ 137 w 137"/>
                <a:gd name="T11" fmla="*/ 69 h 137"/>
              </a:gdLst>
              <a:ahLst/>
              <a:cxnLst>
                <a:cxn ang="0">
                  <a:pos x="T0" y="T1"/>
                </a:cxn>
                <a:cxn ang="0">
                  <a:pos x="T2" y="T3"/>
                </a:cxn>
                <a:cxn ang="0">
                  <a:pos x="T4" y="T5"/>
                </a:cxn>
                <a:cxn ang="0">
                  <a:pos x="T6" y="T7"/>
                </a:cxn>
                <a:cxn ang="0">
                  <a:pos x="T8" y="T9"/>
                </a:cxn>
                <a:cxn ang="0">
                  <a:pos x="T10" y="T11"/>
                </a:cxn>
              </a:cxnLst>
              <a:rect l="0" t="0" r="r" b="b"/>
              <a:pathLst>
                <a:path w="137" h="137">
                  <a:moveTo>
                    <a:pt x="137" y="69"/>
                  </a:moveTo>
                  <a:lnTo>
                    <a:pt x="137" y="69"/>
                  </a:lnTo>
                  <a:cubicBezTo>
                    <a:pt x="137" y="106"/>
                    <a:pt x="106" y="137"/>
                    <a:pt x="69" y="137"/>
                  </a:cubicBezTo>
                  <a:cubicBezTo>
                    <a:pt x="31" y="137"/>
                    <a:pt x="0" y="106"/>
                    <a:pt x="0" y="69"/>
                  </a:cubicBezTo>
                  <a:cubicBezTo>
                    <a:pt x="0" y="31"/>
                    <a:pt x="31" y="0"/>
                    <a:pt x="69" y="0"/>
                  </a:cubicBezTo>
                  <a:cubicBezTo>
                    <a:pt x="106" y="0"/>
                    <a:pt x="137" y="31"/>
                    <a:pt x="137" y="69"/>
                  </a:cubicBez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3">
              <a:extLst>
                <a:ext uri="{FF2B5EF4-FFF2-40B4-BE49-F238E27FC236}">
                  <a16:creationId xmlns:a16="http://schemas.microsoft.com/office/drawing/2014/main" id="{ED61C25E-1C2D-4C05-B68F-1DE1FAE9F4AA}"/>
                </a:ext>
              </a:extLst>
            </p:cNvPr>
            <p:cNvSpPr>
              <a:spLocks/>
            </p:cNvSpPr>
            <p:nvPr/>
          </p:nvSpPr>
          <p:spPr bwMode="auto">
            <a:xfrm>
              <a:off x="4326" y="1485"/>
              <a:ext cx="102" cy="80"/>
            </a:xfrm>
            <a:custGeom>
              <a:avLst/>
              <a:gdLst>
                <a:gd name="T0" fmla="*/ 137 w 137"/>
                <a:gd name="T1" fmla="*/ 69 h 137"/>
                <a:gd name="T2" fmla="*/ 137 w 137"/>
                <a:gd name="T3" fmla="*/ 69 h 137"/>
                <a:gd name="T4" fmla="*/ 69 w 137"/>
                <a:gd name="T5" fmla="*/ 137 h 137"/>
                <a:gd name="T6" fmla="*/ 0 w 137"/>
                <a:gd name="T7" fmla="*/ 69 h 137"/>
                <a:gd name="T8" fmla="*/ 69 w 137"/>
                <a:gd name="T9" fmla="*/ 0 h 137"/>
                <a:gd name="T10" fmla="*/ 137 w 137"/>
                <a:gd name="T11" fmla="*/ 69 h 137"/>
                <a:gd name="T12" fmla="*/ 137 w 137"/>
                <a:gd name="T13" fmla="*/ 69 h 137"/>
              </a:gdLst>
              <a:ahLst/>
              <a:cxnLst>
                <a:cxn ang="0">
                  <a:pos x="T0" y="T1"/>
                </a:cxn>
                <a:cxn ang="0">
                  <a:pos x="T2" y="T3"/>
                </a:cxn>
                <a:cxn ang="0">
                  <a:pos x="T4" y="T5"/>
                </a:cxn>
                <a:cxn ang="0">
                  <a:pos x="T6" y="T7"/>
                </a:cxn>
                <a:cxn ang="0">
                  <a:pos x="T8" y="T9"/>
                </a:cxn>
                <a:cxn ang="0">
                  <a:pos x="T10" y="T11"/>
                </a:cxn>
                <a:cxn ang="0">
                  <a:pos x="T12" y="T13"/>
                </a:cxn>
              </a:cxnLst>
              <a:rect l="0" t="0" r="r" b="b"/>
              <a:pathLst>
                <a:path w="137" h="137">
                  <a:moveTo>
                    <a:pt x="137" y="69"/>
                  </a:moveTo>
                  <a:lnTo>
                    <a:pt x="137" y="69"/>
                  </a:lnTo>
                  <a:cubicBezTo>
                    <a:pt x="137" y="106"/>
                    <a:pt x="106" y="137"/>
                    <a:pt x="69" y="137"/>
                  </a:cubicBezTo>
                  <a:cubicBezTo>
                    <a:pt x="31" y="137"/>
                    <a:pt x="0" y="106"/>
                    <a:pt x="0" y="69"/>
                  </a:cubicBezTo>
                  <a:cubicBezTo>
                    <a:pt x="0" y="31"/>
                    <a:pt x="31" y="0"/>
                    <a:pt x="69" y="0"/>
                  </a:cubicBezTo>
                  <a:cubicBezTo>
                    <a:pt x="106" y="0"/>
                    <a:pt x="137" y="31"/>
                    <a:pt x="137" y="69"/>
                  </a:cubicBezTo>
                  <a:lnTo>
                    <a:pt x="137" y="69"/>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a:extLst>
                <a:ext uri="{FF2B5EF4-FFF2-40B4-BE49-F238E27FC236}">
                  <a16:creationId xmlns:a16="http://schemas.microsoft.com/office/drawing/2014/main" id="{D0C64612-A483-436D-AF3A-0EE5B6359060}"/>
                </a:ext>
              </a:extLst>
            </p:cNvPr>
            <p:cNvSpPr>
              <a:spLocks/>
            </p:cNvSpPr>
            <p:nvPr/>
          </p:nvSpPr>
          <p:spPr bwMode="auto">
            <a:xfrm>
              <a:off x="4491" y="1485"/>
              <a:ext cx="102" cy="80"/>
            </a:xfrm>
            <a:custGeom>
              <a:avLst/>
              <a:gdLst>
                <a:gd name="T0" fmla="*/ 137 w 137"/>
                <a:gd name="T1" fmla="*/ 69 h 137"/>
                <a:gd name="T2" fmla="*/ 137 w 137"/>
                <a:gd name="T3" fmla="*/ 69 h 137"/>
                <a:gd name="T4" fmla="*/ 68 w 137"/>
                <a:gd name="T5" fmla="*/ 137 h 137"/>
                <a:gd name="T6" fmla="*/ 0 w 137"/>
                <a:gd name="T7" fmla="*/ 69 h 137"/>
                <a:gd name="T8" fmla="*/ 68 w 137"/>
                <a:gd name="T9" fmla="*/ 0 h 137"/>
                <a:gd name="T10" fmla="*/ 137 w 137"/>
                <a:gd name="T11" fmla="*/ 69 h 137"/>
              </a:gdLst>
              <a:ahLst/>
              <a:cxnLst>
                <a:cxn ang="0">
                  <a:pos x="T0" y="T1"/>
                </a:cxn>
                <a:cxn ang="0">
                  <a:pos x="T2" y="T3"/>
                </a:cxn>
                <a:cxn ang="0">
                  <a:pos x="T4" y="T5"/>
                </a:cxn>
                <a:cxn ang="0">
                  <a:pos x="T6" y="T7"/>
                </a:cxn>
                <a:cxn ang="0">
                  <a:pos x="T8" y="T9"/>
                </a:cxn>
                <a:cxn ang="0">
                  <a:pos x="T10" y="T11"/>
                </a:cxn>
              </a:cxnLst>
              <a:rect l="0" t="0" r="r" b="b"/>
              <a:pathLst>
                <a:path w="137" h="137">
                  <a:moveTo>
                    <a:pt x="137" y="69"/>
                  </a:moveTo>
                  <a:lnTo>
                    <a:pt x="137" y="69"/>
                  </a:lnTo>
                  <a:cubicBezTo>
                    <a:pt x="137" y="106"/>
                    <a:pt x="106" y="137"/>
                    <a:pt x="68" y="137"/>
                  </a:cubicBezTo>
                  <a:cubicBezTo>
                    <a:pt x="31" y="137"/>
                    <a:pt x="0" y="106"/>
                    <a:pt x="0" y="69"/>
                  </a:cubicBezTo>
                  <a:cubicBezTo>
                    <a:pt x="0" y="31"/>
                    <a:pt x="31" y="0"/>
                    <a:pt x="68" y="0"/>
                  </a:cubicBezTo>
                  <a:cubicBezTo>
                    <a:pt x="106" y="0"/>
                    <a:pt x="137" y="31"/>
                    <a:pt x="137" y="69"/>
                  </a:cubicBez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5">
              <a:extLst>
                <a:ext uri="{FF2B5EF4-FFF2-40B4-BE49-F238E27FC236}">
                  <a16:creationId xmlns:a16="http://schemas.microsoft.com/office/drawing/2014/main" id="{01D136AB-9D7C-40DA-8D10-9FED9E92C821}"/>
                </a:ext>
              </a:extLst>
            </p:cNvPr>
            <p:cNvSpPr>
              <a:spLocks/>
            </p:cNvSpPr>
            <p:nvPr/>
          </p:nvSpPr>
          <p:spPr bwMode="auto">
            <a:xfrm>
              <a:off x="4491" y="1485"/>
              <a:ext cx="102" cy="80"/>
            </a:xfrm>
            <a:custGeom>
              <a:avLst/>
              <a:gdLst>
                <a:gd name="T0" fmla="*/ 137 w 137"/>
                <a:gd name="T1" fmla="*/ 69 h 137"/>
                <a:gd name="T2" fmla="*/ 137 w 137"/>
                <a:gd name="T3" fmla="*/ 69 h 137"/>
                <a:gd name="T4" fmla="*/ 68 w 137"/>
                <a:gd name="T5" fmla="*/ 137 h 137"/>
                <a:gd name="T6" fmla="*/ 0 w 137"/>
                <a:gd name="T7" fmla="*/ 69 h 137"/>
                <a:gd name="T8" fmla="*/ 68 w 137"/>
                <a:gd name="T9" fmla="*/ 0 h 137"/>
                <a:gd name="T10" fmla="*/ 137 w 137"/>
                <a:gd name="T11" fmla="*/ 69 h 137"/>
                <a:gd name="T12" fmla="*/ 137 w 137"/>
                <a:gd name="T13" fmla="*/ 69 h 137"/>
              </a:gdLst>
              <a:ahLst/>
              <a:cxnLst>
                <a:cxn ang="0">
                  <a:pos x="T0" y="T1"/>
                </a:cxn>
                <a:cxn ang="0">
                  <a:pos x="T2" y="T3"/>
                </a:cxn>
                <a:cxn ang="0">
                  <a:pos x="T4" y="T5"/>
                </a:cxn>
                <a:cxn ang="0">
                  <a:pos x="T6" y="T7"/>
                </a:cxn>
                <a:cxn ang="0">
                  <a:pos x="T8" y="T9"/>
                </a:cxn>
                <a:cxn ang="0">
                  <a:pos x="T10" y="T11"/>
                </a:cxn>
                <a:cxn ang="0">
                  <a:pos x="T12" y="T13"/>
                </a:cxn>
              </a:cxnLst>
              <a:rect l="0" t="0" r="r" b="b"/>
              <a:pathLst>
                <a:path w="137" h="137">
                  <a:moveTo>
                    <a:pt x="137" y="69"/>
                  </a:moveTo>
                  <a:lnTo>
                    <a:pt x="137" y="69"/>
                  </a:lnTo>
                  <a:cubicBezTo>
                    <a:pt x="137" y="106"/>
                    <a:pt x="106" y="137"/>
                    <a:pt x="68" y="137"/>
                  </a:cubicBezTo>
                  <a:cubicBezTo>
                    <a:pt x="31" y="137"/>
                    <a:pt x="0" y="106"/>
                    <a:pt x="0" y="69"/>
                  </a:cubicBezTo>
                  <a:cubicBezTo>
                    <a:pt x="0" y="31"/>
                    <a:pt x="31" y="0"/>
                    <a:pt x="68" y="0"/>
                  </a:cubicBezTo>
                  <a:cubicBezTo>
                    <a:pt x="106" y="0"/>
                    <a:pt x="137" y="31"/>
                    <a:pt x="137" y="69"/>
                  </a:cubicBezTo>
                  <a:lnTo>
                    <a:pt x="137" y="69"/>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6">
              <a:extLst>
                <a:ext uri="{FF2B5EF4-FFF2-40B4-BE49-F238E27FC236}">
                  <a16:creationId xmlns:a16="http://schemas.microsoft.com/office/drawing/2014/main" id="{C6374D96-7156-463C-B10D-E3A7BAA0109D}"/>
                </a:ext>
              </a:extLst>
            </p:cNvPr>
            <p:cNvSpPr>
              <a:spLocks/>
            </p:cNvSpPr>
            <p:nvPr/>
          </p:nvSpPr>
          <p:spPr bwMode="auto">
            <a:xfrm>
              <a:off x="4658" y="1485"/>
              <a:ext cx="102" cy="80"/>
            </a:xfrm>
            <a:custGeom>
              <a:avLst/>
              <a:gdLst>
                <a:gd name="T0" fmla="*/ 137 w 137"/>
                <a:gd name="T1" fmla="*/ 69 h 137"/>
                <a:gd name="T2" fmla="*/ 137 w 137"/>
                <a:gd name="T3" fmla="*/ 69 h 137"/>
                <a:gd name="T4" fmla="*/ 69 w 137"/>
                <a:gd name="T5" fmla="*/ 137 h 137"/>
                <a:gd name="T6" fmla="*/ 0 w 137"/>
                <a:gd name="T7" fmla="*/ 69 h 137"/>
                <a:gd name="T8" fmla="*/ 69 w 137"/>
                <a:gd name="T9" fmla="*/ 0 h 137"/>
                <a:gd name="T10" fmla="*/ 137 w 137"/>
                <a:gd name="T11" fmla="*/ 69 h 137"/>
              </a:gdLst>
              <a:ahLst/>
              <a:cxnLst>
                <a:cxn ang="0">
                  <a:pos x="T0" y="T1"/>
                </a:cxn>
                <a:cxn ang="0">
                  <a:pos x="T2" y="T3"/>
                </a:cxn>
                <a:cxn ang="0">
                  <a:pos x="T4" y="T5"/>
                </a:cxn>
                <a:cxn ang="0">
                  <a:pos x="T6" y="T7"/>
                </a:cxn>
                <a:cxn ang="0">
                  <a:pos x="T8" y="T9"/>
                </a:cxn>
                <a:cxn ang="0">
                  <a:pos x="T10" y="T11"/>
                </a:cxn>
              </a:cxnLst>
              <a:rect l="0" t="0" r="r" b="b"/>
              <a:pathLst>
                <a:path w="137" h="137">
                  <a:moveTo>
                    <a:pt x="137" y="69"/>
                  </a:moveTo>
                  <a:lnTo>
                    <a:pt x="137" y="69"/>
                  </a:lnTo>
                  <a:cubicBezTo>
                    <a:pt x="137" y="106"/>
                    <a:pt x="107" y="137"/>
                    <a:pt x="69" y="137"/>
                  </a:cubicBezTo>
                  <a:cubicBezTo>
                    <a:pt x="31" y="137"/>
                    <a:pt x="0" y="106"/>
                    <a:pt x="0" y="69"/>
                  </a:cubicBezTo>
                  <a:cubicBezTo>
                    <a:pt x="0" y="31"/>
                    <a:pt x="31" y="0"/>
                    <a:pt x="69" y="0"/>
                  </a:cubicBezTo>
                  <a:cubicBezTo>
                    <a:pt x="107" y="0"/>
                    <a:pt x="137" y="31"/>
                    <a:pt x="137" y="69"/>
                  </a:cubicBez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7">
              <a:extLst>
                <a:ext uri="{FF2B5EF4-FFF2-40B4-BE49-F238E27FC236}">
                  <a16:creationId xmlns:a16="http://schemas.microsoft.com/office/drawing/2014/main" id="{C40EAF12-ABBC-4B72-98A4-EDE24F5A9576}"/>
                </a:ext>
              </a:extLst>
            </p:cNvPr>
            <p:cNvSpPr>
              <a:spLocks/>
            </p:cNvSpPr>
            <p:nvPr/>
          </p:nvSpPr>
          <p:spPr bwMode="auto">
            <a:xfrm>
              <a:off x="4658" y="1485"/>
              <a:ext cx="102" cy="80"/>
            </a:xfrm>
            <a:custGeom>
              <a:avLst/>
              <a:gdLst>
                <a:gd name="T0" fmla="*/ 137 w 137"/>
                <a:gd name="T1" fmla="*/ 69 h 137"/>
                <a:gd name="T2" fmla="*/ 137 w 137"/>
                <a:gd name="T3" fmla="*/ 69 h 137"/>
                <a:gd name="T4" fmla="*/ 69 w 137"/>
                <a:gd name="T5" fmla="*/ 137 h 137"/>
                <a:gd name="T6" fmla="*/ 0 w 137"/>
                <a:gd name="T7" fmla="*/ 69 h 137"/>
                <a:gd name="T8" fmla="*/ 69 w 137"/>
                <a:gd name="T9" fmla="*/ 0 h 137"/>
                <a:gd name="T10" fmla="*/ 137 w 137"/>
                <a:gd name="T11" fmla="*/ 69 h 137"/>
                <a:gd name="T12" fmla="*/ 137 w 137"/>
                <a:gd name="T13" fmla="*/ 69 h 137"/>
              </a:gdLst>
              <a:ahLst/>
              <a:cxnLst>
                <a:cxn ang="0">
                  <a:pos x="T0" y="T1"/>
                </a:cxn>
                <a:cxn ang="0">
                  <a:pos x="T2" y="T3"/>
                </a:cxn>
                <a:cxn ang="0">
                  <a:pos x="T4" y="T5"/>
                </a:cxn>
                <a:cxn ang="0">
                  <a:pos x="T6" y="T7"/>
                </a:cxn>
                <a:cxn ang="0">
                  <a:pos x="T8" y="T9"/>
                </a:cxn>
                <a:cxn ang="0">
                  <a:pos x="T10" y="T11"/>
                </a:cxn>
                <a:cxn ang="0">
                  <a:pos x="T12" y="T13"/>
                </a:cxn>
              </a:cxnLst>
              <a:rect l="0" t="0" r="r" b="b"/>
              <a:pathLst>
                <a:path w="137" h="137">
                  <a:moveTo>
                    <a:pt x="137" y="69"/>
                  </a:moveTo>
                  <a:lnTo>
                    <a:pt x="137" y="69"/>
                  </a:lnTo>
                  <a:cubicBezTo>
                    <a:pt x="137" y="106"/>
                    <a:pt x="107" y="137"/>
                    <a:pt x="69" y="137"/>
                  </a:cubicBezTo>
                  <a:cubicBezTo>
                    <a:pt x="31" y="137"/>
                    <a:pt x="0" y="106"/>
                    <a:pt x="0" y="69"/>
                  </a:cubicBezTo>
                  <a:cubicBezTo>
                    <a:pt x="0" y="31"/>
                    <a:pt x="31" y="0"/>
                    <a:pt x="69" y="0"/>
                  </a:cubicBezTo>
                  <a:cubicBezTo>
                    <a:pt x="107" y="0"/>
                    <a:pt x="137" y="31"/>
                    <a:pt x="137" y="69"/>
                  </a:cubicBezTo>
                  <a:lnTo>
                    <a:pt x="137" y="69"/>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Rectangle 88">
              <a:extLst>
                <a:ext uri="{FF2B5EF4-FFF2-40B4-BE49-F238E27FC236}">
                  <a16:creationId xmlns:a16="http://schemas.microsoft.com/office/drawing/2014/main" id="{0C71B726-C87F-471A-8EE4-E284E4F8CCAB}"/>
                </a:ext>
              </a:extLst>
            </p:cNvPr>
            <p:cNvSpPr>
              <a:spLocks noChangeArrowheads="1"/>
            </p:cNvSpPr>
            <p:nvPr/>
          </p:nvSpPr>
          <p:spPr bwMode="auto">
            <a:xfrm>
              <a:off x="3840" y="1464"/>
              <a:ext cx="101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Verdana Bold" panose="020B0804030504040204" pitchFamily="34" charset="0"/>
                </a:rPr>
                <a:t>–  –  –  –  –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90" name="Rectangle 89">
            <a:extLst>
              <a:ext uri="{FF2B5EF4-FFF2-40B4-BE49-F238E27FC236}">
                <a16:creationId xmlns:a16="http://schemas.microsoft.com/office/drawing/2014/main" id="{C4C015BD-235F-4FED-BBDF-30FDEDD3E532}"/>
              </a:ext>
            </a:extLst>
          </p:cNvPr>
          <p:cNvSpPr/>
          <p:nvPr/>
        </p:nvSpPr>
        <p:spPr>
          <a:xfrm>
            <a:off x="62306" y="4265539"/>
            <a:ext cx="9081694" cy="2234458"/>
          </a:xfrm>
          <a:prstGeom prst="rect">
            <a:avLst/>
          </a:prstGeom>
        </p:spPr>
        <p:txBody>
          <a:bodyPr wrap="square">
            <a:spAutoFit/>
          </a:bodyPr>
          <a:lstStyle/>
          <a:p>
            <a:pPr lvl="0">
              <a:spcBef>
                <a:spcPct val="30000"/>
              </a:spcBef>
            </a:pPr>
            <a:r>
              <a:rPr kumimoji="1" lang="en-US" sz="1200" dirty="0">
                <a:solidFill>
                  <a:srgbClr val="000000"/>
                </a:solidFill>
              </a:rPr>
              <a:t>-Figure 5.15 illustrates the basic operation of a flash memory. For comparison, Figure 5.15a depicts the operation of a transistor. Transistors exploit the properties of semiconductors so that a small voltage applied to the gate can be used to control the flow of a large current between the source and the drain.</a:t>
            </a:r>
          </a:p>
          <a:p>
            <a:pPr lvl="0">
              <a:spcBef>
                <a:spcPct val="30000"/>
              </a:spcBef>
            </a:pPr>
            <a:r>
              <a:rPr kumimoji="1" lang="en-US" sz="1200" dirty="0">
                <a:solidFill>
                  <a:srgbClr val="000000"/>
                </a:solidFill>
              </a:rPr>
              <a:t>-In a flash memory cell, a second gate—called a floating gate, because it is insulated by a thin oxide layer—is added to the transistor. Initially, the floating gate does not interfere with the operation of the transistor (Figure 5.15b). In this state, the cell is deemed to represent binary 1. Applying a large voltage across the oxide layer causes electrons to tunnel through it and become trapped on the floating gate, where they remain even if the power is disconnected (Figure 5.15c). In this state, the cell is deemed to represent binary 0. The state of the cell can be read by using external circuitry to test whether the transistor is working or not. Applying a large voltage in the opposite  direction removes the electrons from the floating gate, returning to a state of binary 1.</a:t>
            </a:r>
          </a:p>
          <a:p>
            <a:pPr lvl="0">
              <a:spcBef>
                <a:spcPct val="30000"/>
              </a:spcBef>
            </a:pPr>
            <a:r>
              <a:rPr kumimoji="1" lang="en-US" sz="1200" dirty="0">
                <a:solidFill>
                  <a:srgbClr val="000000"/>
                </a:solidFill>
              </a:rPr>
              <a:t>-An important characteristic of flash memory is that it is persistent memory, which means that it retains data when there is no power applied to the memory. Thus, it is useful for secondary (external) storage, and as an alternative to random access memory in computers.</a:t>
            </a:r>
          </a:p>
        </p:txBody>
      </p:sp>
    </p:spTree>
    <p:extLst>
      <p:ext uri="{BB962C8B-B14F-4D97-AF65-F5344CB8AC3E}">
        <p14:creationId xmlns:p14="http://schemas.microsoft.com/office/powerpoint/2010/main" val="2207354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6.pdf"/>
          <p:cNvPicPr>
            <a:picLocks noChangeAspect="1"/>
          </p:cNvPicPr>
          <p:nvPr/>
        </p:nvPicPr>
        <p:blipFill rotWithShape="1">
          <a:blip r:embed="rId3">
            <a:extLst>
              <a:ext uri="{28A0092B-C50C-407E-A947-70E740481C1C}">
                <a14:useLocalDpi xmlns:a14="http://schemas.microsoft.com/office/drawing/2010/main" val="0"/>
              </a:ext>
            </a:extLst>
          </a:blip>
          <a:srcRect t="20776" b="15092"/>
          <a:stretch/>
        </p:blipFill>
        <p:spPr>
          <a:xfrm>
            <a:off x="323528" y="-243408"/>
            <a:ext cx="8280920" cy="4104456"/>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3" name="Rectangle 2">
            <a:extLst>
              <a:ext uri="{FF2B5EF4-FFF2-40B4-BE49-F238E27FC236}">
                <a16:creationId xmlns:a16="http://schemas.microsoft.com/office/drawing/2014/main" id="{74B54FBB-ACB0-4E61-BAA0-F4FB431476AE}"/>
              </a:ext>
            </a:extLst>
          </p:cNvPr>
          <p:cNvSpPr/>
          <p:nvPr/>
        </p:nvSpPr>
        <p:spPr>
          <a:xfrm>
            <a:off x="201706" y="3861048"/>
            <a:ext cx="9050814" cy="2529923"/>
          </a:xfrm>
          <a:prstGeom prst="rect">
            <a:avLst/>
          </a:prstGeom>
        </p:spPr>
        <p:txBody>
          <a:bodyPr wrap="square">
            <a:spAutoFit/>
          </a:bodyPr>
          <a:lstStyle/>
          <a:p>
            <a:pPr lvl="0">
              <a:spcBef>
                <a:spcPct val="30000"/>
              </a:spcBef>
            </a:pPr>
            <a:r>
              <a:rPr kumimoji="1" lang="en-US" sz="1600" dirty="0">
                <a:solidFill>
                  <a:srgbClr val="000000"/>
                </a:solidFill>
              </a:rPr>
              <a:t>There are two distinctive types of flash memory, designated as NOR and NAND (Figure 5.16). </a:t>
            </a:r>
          </a:p>
          <a:p>
            <a:pPr lvl="0">
              <a:spcBef>
                <a:spcPct val="30000"/>
              </a:spcBef>
            </a:pPr>
            <a:r>
              <a:rPr kumimoji="1" lang="en-US" sz="1600" dirty="0">
                <a:solidFill>
                  <a:srgbClr val="000000"/>
                </a:solidFill>
              </a:rPr>
              <a:t>-In NOR flash memory , the basic unit of access is a bit, referred to as a memory cell . Cells in NOR flash are connected in parallel to the bit lines so that each cell can be read/write/erased individually. If any memory cell of the device is turned on by the corresponding word line, the bit line goes low. This is similar in function to a NOR logic gate.</a:t>
            </a:r>
          </a:p>
          <a:p>
            <a:pPr lvl="0">
              <a:spcBef>
                <a:spcPct val="30000"/>
              </a:spcBef>
            </a:pPr>
            <a:endParaRPr kumimoji="1" lang="en-US" sz="1600" dirty="0">
              <a:solidFill>
                <a:srgbClr val="000000"/>
              </a:solidFill>
            </a:endParaRPr>
          </a:p>
          <a:p>
            <a:pPr lvl="0">
              <a:spcBef>
                <a:spcPct val="30000"/>
              </a:spcBef>
            </a:pPr>
            <a:r>
              <a:rPr kumimoji="1" lang="en-US" sz="1600" dirty="0">
                <a:solidFill>
                  <a:srgbClr val="000000"/>
                </a:solidFill>
              </a:rPr>
              <a:t>-NAND flash memory  is organized in transistor arrays with 16 or 32 transistors in series. The bit line goes low only if all the transistors in the corresponding word lines are turned on. This is similar in function to a NAND logic gate.</a:t>
            </a:r>
          </a:p>
        </p:txBody>
      </p:sp>
    </p:spTree>
    <p:extLst>
      <p:ext uri="{BB962C8B-B14F-4D97-AF65-F5344CB8AC3E}">
        <p14:creationId xmlns:p14="http://schemas.microsoft.com/office/powerpoint/2010/main" val="3959697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3" name="Rectangle 2">
            <a:extLst>
              <a:ext uri="{FF2B5EF4-FFF2-40B4-BE49-F238E27FC236}">
                <a16:creationId xmlns:a16="http://schemas.microsoft.com/office/drawing/2014/main" id="{82BBE9BB-9B13-479B-B7D1-8343C0F306EF}"/>
              </a:ext>
            </a:extLst>
          </p:cNvPr>
          <p:cNvSpPr/>
          <p:nvPr/>
        </p:nvSpPr>
        <p:spPr>
          <a:xfrm>
            <a:off x="25983" y="4209365"/>
            <a:ext cx="9145005" cy="2289858"/>
          </a:xfrm>
          <a:prstGeom prst="rect">
            <a:avLst/>
          </a:prstGeom>
        </p:spPr>
        <p:txBody>
          <a:bodyPr wrap="square">
            <a:spAutoFit/>
          </a:bodyPr>
          <a:lstStyle/>
          <a:p>
            <a:pPr lvl="0">
              <a:spcBef>
                <a:spcPct val="30000"/>
              </a:spcBef>
            </a:pPr>
            <a:r>
              <a:rPr kumimoji="1" lang="en-US" sz="1200" dirty="0">
                <a:solidFill>
                  <a:srgbClr val="000000"/>
                </a:solidFill>
              </a:rPr>
              <a:t>-Although the specific quantitative values of various characteristics of NOR and NAND are changing year by year, the relative differences between the two types has remained stable. These differences are usefully illustrated by the </a:t>
            </a:r>
            <a:r>
              <a:rPr kumimoji="1" lang="en-US" sz="1200" dirty="0" err="1">
                <a:solidFill>
                  <a:srgbClr val="000000"/>
                </a:solidFill>
              </a:rPr>
              <a:t>Kiviat</a:t>
            </a:r>
            <a:r>
              <a:rPr kumimoji="1" lang="en-US" sz="1200" dirty="0">
                <a:solidFill>
                  <a:srgbClr val="000000"/>
                </a:solidFill>
              </a:rPr>
              <a:t> graphs  shown in Figure 5.17.</a:t>
            </a:r>
          </a:p>
          <a:p>
            <a:pPr lvl="0">
              <a:spcBef>
                <a:spcPct val="30000"/>
              </a:spcBef>
            </a:pPr>
            <a:r>
              <a:rPr kumimoji="1" lang="en-US" sz="1200" dirty="0">
                <a:solidFill>
                  <a:srgbClr val="000000"/>
                </a:solidFill>
              </a:rPr>
              <a:t>-NOR flash memory provides high-speed random access. It can read and write data to specific locations, and can reference and retrieve a single byte. NAND reads and writes in small blocks. NAND provides higher bit density than NOR and greater write speed. NAND flash does not provide a random-access external address bus so the data must be read on a </a:t>
            </a:r>
            <a:r>
              <a:rPr kumimoji="1" lang="en-US" sz="1200" dirty="0" err="1">
                <a:solidFill>
                  <a:srgbClr val="000000"/>
                </a:solidFill>
              </a:rPr>
              <a:t>blockwise</a:t>
            </a:r>
            <a:r>
              <a:rPr kumimoji="1" lang="en-US" sz="1200" dirty="0">
                <a:solidFill>
                  <a:srgbClr val="000000"/>
                </a:solidFill>
              </a:rPr>
              <a:t> basis (also known as page access), where each block holds hundreds to thousands of bits </a:t>
            </a:r>
          </a:p>
          <a:p>
            <a:pPr lvl="0">
              <a:spcBef>
                <a:spcPct val="30000"/>
              </a:spcBef>
            </a:pPr>
            <a:r>
              <a:rPr kumimoji="1" lang="en-US" sz="1200" dirty="0">
                <a:solidFill>
                  <a:srgbClr val="000000"/>
                </a:solidFill>
              </a:rPr>
              <a:t>-For internal memory in embedded systems, NOR flash memory has traditionally been preferred. NAND memory has made some inroads, but NOR remains the dominant technology for internal memory. It is ideally suited for microcontrollers where the amount of program code is relatively small and a certain amount of application data does not vary. For example, the flash memory in Figure 1.16 is NOR memory.</a:t>
            </a:r>
          </a:p>
          <a:p>
            <a:pPr lvl="0">
              <a:spcBef>
                <a:spcPct val="30000"/>
              </a:spcBef>
            </a:pPr>
            <a:r>
              <a:rPr kumimoji="1" lang="en-US" sz="1200" dirty="0">
                <a:solidFill>
                  <a:srgbClr val="000000"/>
                </a:solidFill>
              </a:rPr>
              <a:t>-NAND memory is better suited for external memory, such as USB flash drives, memory cards (in digital cameras, MP3 players, etc.), and in what are known as solid-state disks (SSDs). We discuss SSDs in Chapter 6.</a:t>
            </a:r>
          </a:p>
        </p:txBody>
      </p:sp>
      <p:grpSp>
        <p:nvGrpSpPr>
          <p:cNvPr id="5" name="Group 4">
            <a:extLst>
              <a:ext uri="{FF2B5EF4-FFF2-40B4-BE49-F238E27FC236}">
                <a16:creationId xmlns:a16="http://schemas.microsoft.com/office/drawing/2014/main" id="{F8D94E04-A5A4-4088-A418-795C037D0713}"/>
              </a:ext>
            </a:extLst>
          </p:cNvPr>
          <p:cNvGrpSpPr>
            <a:grpSpLocks noChangeAspect="1"/>
          </p:cNvGrpSpPr>
          <p:nvPr/>
        </p:nvGrpSpPr>
        <p:grpSpPr bwMode="auto">
          <a:xfrm>
            <a:off x="25400" y="404813"/>
            <a:ext cx="9145588" cy="4319587"/>
            <a:chOff x="16" y="255"/>
            <a:chExt cx="5761" cy="2721"/>
          </a:xfrm>
        </p:grpSpPr>
        <p:sp>
          <p:nvSpPr>
            <p:cNvPr id="6" name="AutoShape 3">
              <a:extLst>
                <a:ext uri="{FF2B5EF4-FFF2-40B4-BE49-F238E27FC236}">
                  <a16:creationId xmlns:a16="http://schemas.microsoft.com/office/drawing/2014/main" id="{D3A8422F-677E-4D1A-8CB3-6FF43250E49E}"/>
                </a:ext>
              </a:extLst>
            </p:cNvPr>
            <p:cNvSpPr>
              <a:spLocks noChangeAspect="1" noChangeArrowheads="1" noTextEdit="1"/>
            </p:cNvSpPr>
            <p:nvPr/>
          </p:nvSpPr>
          <p:spPr bwMode="auto">
            <a:xfrm>
              <a:off x="16" y="255"/>
              <a:ext cx="5761"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10C09C88-AB9A-4500-8C1C-FA59417B1BE0}"/>
                </a:ext>
              </a:extLst>
            </p:cNvPr>
            <p:cNvSpPr>
              <a:spLocks/>
            </p:cNvSpPr>
            <p:nvPr/>
          </p:nvSpPr>
          <p:spPr bwMode="auto">
            <a:xfrm>
              <a:off x="3236" y="619"/>
              <a:ext cx="1738" cy="1443"/>
            </a:xfrm>
            <a:custGeom>
              <a:avLst/>
              <a:gdLst>
                <a:gd name="T0" fmla="*/ 0 w 2459"/>
                <a:gd name="T1" fmla="*/ 1439 h 2880"/>
                <a:gd name="T2" fmla="*/ 0 w 2459"/>
                <a:gd name="T3" fmla="*/ 1439 h 2880"/>
                <a:gd name="T4" fmla="*/ 762 w 2459"/>
                <a:gd name="T5" fmla="*/ 761 h 2880"/>
                <a:gd name="T6" fmla="*/ 1440 w 2459"/>
                <a:gd name="T7" fmla="*/ 0 h 2880"/>
                <a:gd name="T8" fmla="*/ 2457 w 2459"/>
                <a:gd name="T9" fmla="*/ 421 h 2880"/>
                <a:gd name="T10" fmla="*/ 1920 w 2459"/>
                <a:gd name="T11" fmla="*/ 1438 h 2880"/>
                <a:gd name="T12" fmla="*/ 2459 w 2459"/>
                <a:gd name="T13" fmla="*/ 2458 h 2880"/>
                <a:gd name="T14" fmla="*/ 1441 w 2459"/>
                <a:gd name="T15" fmla="*/ 2880 h 2880"/>
                <a:gd name="T16" fmla="*/ 762 w 2459"/>
                <a:gd name="T17" fmla="*/ 2120 h 2880"/>
                <a:gd name="T18" fmla="*/ 19 w 2459"/>
                <a:gd name="T19" fmla="*/ 1442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9" h="2880">
                  <a:moveTo>
                    <a:pt x="0" y="1439"/>
                  </a:moveTo>
                  <a:lnTo>
                    <a:pt x="0" y="1439"/>
                  </a:lnTo>
                  <a:lnTo>
                    <a:pt x="762" y="761"/>
                  </a:lnTo>
                  <a:lnTo>
                    <a:pt x="1440" y="0"/>
                  </a:lnTo>
                  <a:lnTo>
                    <a:pt x="2457" y="421"/>
                  </a:lnTo>
                  <a:lnTo>
                    <a:pt x="1920" y="1438"/>
                  </a:lnTo>
                  <a:lnTo>
                    <a:pt x="2459" y="2458"/>
                  </a:lnTo>
                  <a:lnTo>
                    <a:pt x="1441" y="2880"/>
                  </a:lnTo>
                  <a:lnTo>
                    <a:pt x="762" y="2120"/>
                  </a:lnTo>
                  <a:lnTo>
                    <a:pt x="19" y="1442"/>
                  </a:lnTo>
                </a:path>
              </a:pathLst>
            </a:custGeom>
            <a:solidFill>
              <a:srgbClr val="BFE7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83D3D115-34B3-4296-9B99-ABF2529C3C3D}"/>
                </a:ext>
              </a:extLst>
            </p:cNvPr>
            <p:cNvSpPr>
              <a:spLocks/>
            </p:cNvSpPr>
            <p:nvPr/>
          </p:nvSpPr>
          <p:spPr bwMode="auto">
            <a:xfrm>
              <a:off x="3236" y="619"/>
              <a:ext cx="1738" cy="1443"/>
            </a:xfrm>
            <a:custGeom>
              <a:avLst/>
              <a:gdLst>
                <a:gd name="T0" fmla="*/ 0 w 2459"/>
                <a:gd name="T1" fmla="*/ 1439 h 2880"/>
                <a:gd name="T2" fmla="*/ 0 w 2459"/>
                <a:gd name="T3" fmla="*/ 1439 h 2880"/>
                <a:gd name="T4" fmla="*/ 762 w 2459"/>
                <a:gd name="T5" fmla="*/ 761 h 2880"/>
                <a:gd name="T6" fmla="*/ 1440 w 2459"/>
                <a:gd name="T7" fmla="*/ 0 h 2880"/>
                <a:gd name="T8" fmla="*/ 2457 w 2459"/>
                <a:gd name="T9" fmla="*/ 421 h 2880"/>
                <a:gd name="T10" fmla="*/ 1920 w 2459"/>
                <a:gd name="T11" fmla="*/ 1438 h 2880"/>
                <a:gd name="T12" fmla="*/ 2459 w 2459"/>
                <a:gd name="T13" fmla="*/ 2458 h 2880"/>
                <a:gd name="T14" fmla="*/ 1441 w 2459"/>
                <a:gd name="T15" fmla="*/ 2880 h 2880"/>
                <a:gd name="T16" fmla="*/ 762 w 2459"/>
                <a:gd name="T17" fmla="*/ 2120 h 2880"/>
                <a:gd name="T18" fmla="*/ 19 w 2459"/>
                <a:gd name="T19" fmla="*/ 1442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9" h="2880">
                  <a:moveTo>
                    <a:pt x="0" y="1439"/>
                  </a:moveTo>
                  <a:lnTo>
                    <a:pt x="0" y="1439"/>
                  </a:lnTo>
                  <a:lnTo>
                    <a:pt x="762" y="761"/>
                  </a:lnTo>
                  <a:lnTo>
                    <a:pt x="1440" y="0"/>
                  </a:lnTo>
                  <a:lnTo>
                    <a:pt x="2457" y="421"/>
                  </a:lnTo>
                  <a:lnTo>
                    <a:pt x="1920" y="1438"/>
                  </a:lnTo>
                  <a:lnTo>
                    <a:pt x="2459" y="2458"/>
                  </a:lnTo>
                  <a:lnTo>
                    <a:pt x="1441" y="2880"/>
                  </a:lnTo>
                  <a:lnTo>
                    <a:pt x="762" y="2120"/>
                  </a:lnTo>
                  <a:lnTo>
                    <a:pt x="19" y="1442"/>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F8799497-D793-46B3-8392-8D2943FD8E0F}"/>
                </a:ext>
              </a:extLst>
            </p:cNvPr>
            <p:cNvSpPr>
              <a:spLocks/>
            </p:cNvSpPr>
            <p:nvPr/>
          </p:nvSpPr>
          <p:spPr bwMode="auto">
            <a:xfrm>
              <a:off x="819" y="831"/>
              <a:ext cx="1739" cy="1019"/>
            </a:xfrm>
            <a:custGeom>
              <a:avLst/>
              <a:gdLst>
                <a:gd name="T0" fmla="*/ 538 w 2459"/>
                <a:gd name="T1" fmla="*/ 1016 h 2035"/>
                <a:gd name="T2" fmla="*/ 538 w 2459"/>
                <a:gd name="T3" fmla="*/ 1016 h 2035"/>
                <a:gd name="T4" fmla="*/ 0 w 2459"/>
                <a:gd name="T5" fmla="*/ 0 h 2035"/>
                <a:gd name="T6" fmla="*/ 1019 w 2459"/>
                <a:gd name="T7" fmla="*/ 537 h 2035"/>
                <a:gd name="T8" fmla="*/ 1358 w 2459"/>
                <a:gd name="T9" fmla="*/ 677 h 2035"/>
                <a:gd name="T10" fmla="*/ 2459 w 2459"/>
                <a:gd name="T11" fmla="*/ 1017 h 2035"/>
                <a:gd name="T12" fmla="*/ 1356 w 2459"/>
                <a:gd name="T13" fmla="*/ 1356 h 2035"/>
                <a:gd name="T14" fmla="*/ 1019 w 2459"/>
                <a:gd name="T15" fmla="*/ 1497 h 2035"/>
                <a:gd name="T16" fmla="*/ 1 w 2459"/>
                <a:gd name="T17" fmla="*/ 2035 h 2035"/>
                <a:gd name="T18" fmla="*/ 538 w 2459"/>
                <a:gd name="T19" fmla="*/ 1016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9" h="2035">
                  <a:moveTo>
                    <a:pt x="538" y="1016"/>
                  </a:moveTo>
                  <a:lnTo>
                    <a:pt x="538" y="1016"/>
                  </a:lnTo>
                  <a:lnTo>
                    <a:pt x="0" y="0"/>
                  </a:lnTo>
                  <a:lnTo>
                    <a:pt x="1019" y="537"/>
                  </a:lnTo>
                  <a:lnTo>
                    <a:pt x="1358" y="677"/>
                  </a:lnTo>
                  <a:lnTo>
                    <a:pt x="2459" y="1017"/>
                  </a:lnTo>
                  <a:lnTo>
                    <a:pt x="1356" y="1356"/>
                  </a:lnTo>
                  <a:lnTo>
                    <a:pt x="1019" y="1497"/>
                  </a:lnTo>
                  <a:lnTo>
                    <a:pt x="1" y="2035"/>
                  </a:lnTo>
                  <a:lnTo>
                    <a:pt x="538" y="1016"/>
                  </a:lnTo>
                  <a:close/>
                </a:path>
              </a:pathLst>
            </a:custGeom>
            <a:solidFill>
              <a:srgbClr val="BFE7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133CC280-6F7B-4D5A-9125-35B1E0C0C161}"/>
                </a:ext>
              </a:extLst>
            </p:cNvPr>
            <p:cNvSpPr>
              <a:spLocks/>
            </p:cNvSpPr>
            <p:nvPr/>
          </p:nvSpPr>
          <p:spPr bwMode="auto">
            <a:xfrm>
              <a:off x="819" y="831"/>
              <a:ext cx="1739" cy="1019"/>
            </a:xfrm>
            <a:custGeom>
              <a:avLst/>
              <a:gdLst>
                <a:gd name="T0" fmla="*/ 538 w 2459"/>
                <a:gd name="T1" fmla="*/ 1016 h 2035"/>
                <a:gd name="T2" fmla="*/ 538 w 2459"/>
                <a:gd name="T3" fmla="*/ 1016 h 2035"/>
                <a:gd name="T4" fmla="*/ 0 w 2459"/>
                <a:gd name="T5" fmla="*/ 0 h 2035"/>
                <a:gd name="T6" fmla="*/ 1019 w 2459"/>
                <a:gd name="T7" fmla="*/ 537 h 2035"/>
                <a:gd name="T8" fmla="*/ 1358 w 2459"/>
                <a:gd name="T9" fmla="*/ 677 h 2035"/>
                <a:gd name="T10" fmla="*/ 2459 w 2459"/>
                <a:gd name="T11" fmla="*/ 1017 h 2035"/>
                <a:gd name="T12" fmla="*/ 1356 w 2459"/>
                <a:gd name="T13" fmla="*/ 1356 h 2035"/>
                <a:gd name="T14" fmla="*/ 1019 w 2459"/>
                <a:gd name="T15" fmla="*/ 1497 h 2035"/>
                <a:gd name="T16" fmla="*/ 1 w 2459"/>
                <a:gd name="T17" fmla="*/ 2035 h 2035"/>
                <a:gd name="T18" fmla="*/ 538 w 2459"/>
                <a:gd name="T19" fmla="*/ 1016 h 2035"/>
                <a:gd name="T20" fmla="*/ 538 w 2459"/>
                <a:gd name="T21" fmla="*/ 1016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9" h="2035">
                  <a:moveTo>
                    <a:pt x="538" y="1016"/>
                  </a:moveTo>
                  <a:lnTo>
                    <a:pt x="538" y="1016"/>
                  </a:lnTo>
                  <a:lnTo>
                    <a:pt x="0" y="0"/>
                  </a:lnTo>
                  <a:lnTo>
                    <a:pt x="1019" y="537"/>
                  </a:lnTo>
                  <a:lnTo>
                    <a:pt x="1358" y="677"/>
                  </a:lnTo>
                  <a:lnTo>
                    <a:pt x="2459" y="1017"/>
                  </a:lnTo>
                  <a:lnTo>
                    <a:pt x="1356" y="1356"/>
                  </a:lnTo>
                  <a:lnTo>
                    <a:pt x="1019" y="1497"/>
                  </a:lnTo>
                  <a:lnTo>
                    <a:pt x="1" y="2035"/>
                  </a:lnTo>
                  <a:lnTo>
                    <a:pt x="538" y="1016"/>
                  </a:lnTo>
                  <a:lnTo>
                    <a:pt x="538" y="1016"/>
                  </a:lnTo>
                  <a:close/>
                </a:path>
              </a:pathLst>
            </a:custGeom>
            <a:noFill/>
            <a:ln w="14288" cap="rnd">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a:extLst>
                <a:ext uri="{FF2B5EF4-FFF2-40B4-BE49-F238E27FC236}">
                  <a16:creationId xmlns:a16="http://schemas.microsoft.com/office/drawing/2014/main" id="{B71ACA9A-3C4C-4B9C-A60C-9DED73B1C650}"/>
                </a:ext>
              </a:extLst>
            </p:cNvPr>
            <p:cNvSpPr>
              <a:spLocks noChangeArrowheads="1"/>
            </p:cNvSpPr>
            <p:nvPr/>
          </p:nvSpPr>
          <p:spPr bwMode="auto">
            <a:xfrm>
              <a:off x="1316" y="2285"/>
              <a:ext cx="50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Times New Roman Bold" panose="02020803070505020304" pitchFamily="18" charset="0"/>
                </a:rPr>
                <a:t>(a) NOR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id="{52D9C454-E7CA-41B6-B9AA-7D60314F2DA5}"/>
                </a:ext>
              </a:extLst>
            </p:cNvPr>
            <p:cNvSpPr>
              <a:spLocks noChangeArrowheads="1"/>
            </p:cNvSpPr>
            <p:nvPr/>
          </p:nvSpPr>
          <p:spPr bwMode="auto">
            <a:xfrm>
              <a:off x="1317" y="2420"/>
              <a:ext cx="337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0000"/>
                  </a:solidFill>
                  <a:effectLst/>
                  <a:latin typeface="Times New Roman Bold" panose="02020803070505020304" pitchFamily="18" charset="0"/>
                </a:rPr>
                <a:t>Figure 5.17  </a:t>
              </a:r>
              <a:r>
                <a:rPr kumimoji="0" lang="en-US" altLang="en-US" sz="1500" b="1" i="0" u="none" strike="noStrike" cap="none" normalizeH="0" baseline="0" dirty="0" err="1">
                  <a:ln>
                    <a:noFill/>
                  </a:ln>
                  <a:solidFill>
                    <a:srgbClr val="000000"/>
                  </a:solidFill>
                  <a:effectLst/>
                  <a:latin typeface="Times New Roman Bold" panose="02020803070505020304" pitchFamily="18" charset="0"/>
                </a:rPr>
                <a:t>Kiviat</a:t>
              </a:r>
              <a:r>
                <a:rPr kumimoji="0" lang="en-US" altLang="en-US" sz="1500" b="1" i="0" u="none" strike="noStrike" cap="none" normalizeH="0" baseline="0" dirty="0">
                  <a:ln>
                    <a:noFill/>
                  </a:ln>
                  <a:solidFill>
                    <a:srgbClr val="000000"/>
                  </a:solidFill>
                  <a:effectLst/>
                  <a:latin typeface="Times New Roman Bold" panose="02020803070505020304" pitchFamily="18" charset="0"/>
                </a:rPr>
                <a:t> Graphs for Flash Memory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Freeform 11">
              <a:extLst>
                <a:ext uri="{FF2B5EF4-FFF2-40B4-BE49-F238E27FC236}">
                  <a16:creationId xmlns:a16="http://schemas.microsoft.com/office/drawing/2014/main" id="{C78F365E-0EB7-4882-A7B5-CA9C5F5CFE75}"/>
                </a:ext>
              </a:extLst>
            </p:cNvPr>
            <p:cNvSpPr>
              <a:spLocks/>
            </p:cNvSpPr>
            <p:nvPr/>
          </p:nvSpPr>
          <p:spPr bwMode="auto">
            <a:xfrm>
              <a:off x="283" y="451"/>
              <a:ext cx="2512" cy="1779"/>
            </a:xfrm>
            <a:custGeom>
              <a:avLst/>
              <a:gdLst>
                <a:gd name="T0" fmla="*/ 3552 w 3552"/>
                <a:gd name="T1" fmla="*/ 3552 h 3552"/>
                <a:gd name="T2" fmla="*/ 3552 w 3552"/>
                <a:gd name="T3" fmla="*/ 3552 h 3552"/>
                <a:gd name="T4" fmla="*/ 0 w 3552"/>
                <a:gd name="T5" fmla="*/ 3552 h 3552"/>
                <a:gd name="T6" fmla="*/ 0 w 3552"/>
                <a:gd name="T7" fmla="*/ 0 h 3552"/>
                <a:gd name="T8" fmla="*/ 3552 w 3552"/>
                <a:gd name="T9" fmla="*/ 0 h 3552"/>
                <a:gd name="T10" fmla="*/ 3552 w 3552"/>
                <a:gd name="T11" fmla="*/ 3552 h 3552"/>
              </a:gdLst>
              <a:ahLst/>
              <a:cxnLst>
                <a:cxn ang="0">
                  <a:pos x="T0" y="T1"/>
                </a:cxn>
                <a:cxn ang="0">
                  <a:pos x="T2" y="T3"/>
                </a:cxn>
                <a:cxn ang="0">
                  <a:pos x="T4" y="T5"/>
                </a:cxn>
                <a:cxn ang="0">
                  <a:pos x="T6" y="T7"/>
                </a:cxn>
                <a:cxn ang="0">
                  <a:pos x="T8" y="T9"/>
                </a:cxn>
                <a:cxn ang="0">
                  <a:pos x="T10" y="T11"/>
                </a:cxn>
              </a:cxnLst>
              <a:rect l="0" t="0" r="r" b="b"/>
              <a:pathLst>
                <a:path w="3552" h="3552">
                  <a:moveTo>
                    <a:pt x="3552" y="3552"/>
                  </a:moveTo>
                  <a:lnTo>
                    <a:pt x="3552" y="3552"/>
                  </a:lnTo>
                  <a:lnTo>
                    <a:pt x="0" y="3552"/>
                  </a:lnTo>
                  <a:lnTo>
                    <a:pt x="0" y="0"/>
                  </a:lnTo>
                  <a:lnTo>
                    <a:pt x="3552" y="0"/>
                  </a:lnTo>
                  <a:lnTo>
                    <a:pt x="3552" y="3552"/>
                  </a:lnTo>
                  <a:close/>
                </a:path>
              </a:pathLst>
            </a:custGeom>
            <a:noFill/>
            <a:ln w="285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a16="http://schemas.microsoft.com/office/drawing/2014/main" id="{0426551C-DB57-4A42-88D9-556F494F78EC}"/>
                </a:ext>
              </a:extLst>
            </p:cNvPr>
            <p:cNvSpPr>
              <a:spLocks/>
            </p:cNvSpPr>
            <p:nvPr/>
          </p:nvSpPr>
          <p:spPr bwMode="auto">
            <a:xfrm>
              <a:off x="1539" y="620"/>
              <a:ext cx="0" cy="1443"/>
            </a:xfrm>
            <a:custGeom>
              <a:avLst/>
              <a:gdLst>
                <a:gd name="T0" fmla="*/ 2880 h 2880"/>
                <a:gd name="T1" fmla="*/ 2880 h 2880"/>
                <a:gd name="T2" fmla="*/ 0 h 2880"/>
              </a:gdLst>
              <a:ahLst/>
              <a:cxnLst>
                <a:cxn ang="0">
                  <a:pos x="0" y="T0"/>
                </a:cxn>
                <a:cxn ang="0">
                  <a:pos x="0" y="T1"/>
                </a:cxn>
                <a:cxn ang="0">
                  <a:pos x="0" y="T2"/>
                </a:cxn>
              </a:cxnLst>
              <a:rect l="0" t="0" r="r" b="b"/>
              <a:pathLst>
                <a:path h="2880">
                  <a:moveTo>
                    <a:pt x="0" y="2880"/>
                  </a:moveTo>
                  <a:lnTo>
                    <a:pt x="0" y="2880"/>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a:extLst>
                <a:ext uri="{FF2B5EF4-FFF2-40B4-BE49-F238E27FC236}">
                  <a16:creationId xmlns:a16="http://schemas.microsoft.com/office/drawing/2014/main" id="{AEB122A4-2007-4E6D-8171-10FF930B516D}"/>
                </a:ext>
              </a:extLst>
            </p:cNvPr>
            <p:cNvSpPr>
              <a:spLocks/>
            </p:cNvSpPr>
            <p:nvPr/>
          </p:nvSpPr>
          <p:spPr bwMode="auto">
            <a:xfrm>
              <a:off x="1472" y="1581"/>
              <a:ext cx="136" cy="0"/>
            </a:xfrm>
            <a:custGeom>
              <a:avLst/>
              <a:gdLst>
                <a:gd name="T0" fmla="*/ 192 w 192"/>
                <a:gd name="T1" fmla="*/ 192 w 192"/>
                <a:gd name="T2" fmla="*/ 0 w 192"/>
              </a:gdLst>
              <a:ahLst/>
              <a:cxnLst>
                <a:cxn ang="0">
                  <a:pos x="T0" y="0"/>
                </a:cxn>
                <a:cxn ang="0">
                  <a:pos x="T1" y="0"/>
                </a:cxn>
                <a:cxn ang="0">
                  <a:pos x="T2" y="0"/>
                </a:cxn>
              </a:cxnLst>
              <a:rect l="0" t="0" r="r" b="b"/>
              <a:pathLst>
                <a:path w="192">
                  <a:moveTo>
                    <a:pt x="192" y="0"/>
                  </a:moveTo>
                  <a:lnTo>
                    <a:pt x="192" y="0"/>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a:extLst>
                <a:ext uri="{FF2B5EF4-FFF2-40B4-BE49-F238E27FC236}">
                  <a16:creationId xmlns:a16="http://schemas.microsoft.com/office/drawing/2014/main" id="{22B6E97A-73CF-4B12-B30F-D1668B355508}"/>
                </a:ext>
              </a:extLst>
            </p:cNvPr>
            <p:cNvSpPr>
              <a:spLocks/>
            </p:cNvSpPr>
            <p:nvPr/>
          </p:nvSpPr>
          <p:spPr bwMode="auto">
            <a:xfrm>
              <a:off x="1472" y="1821"/>
              <a:ext cx="136" cy="0"/>
            </a:xfrm>
            <a:custGeom>
              <a:avLst/>
              <a:gdLst>
                <a:gd name="T0" fmla="*/ 192 w 192"/>
                <a:gd name="T1" fmla="*/ 192 w 192"/>
                <a:gd name="T2" fmla="*/ 0 w 192"/>
              </a:gdLst>
              <a:ahLst/>
              <a:cxnLst>
                <a:cxn ang="0">
                  <a:pos x="T0" y="0"/>
                </a:cxn>
                <a:cxn ang="0">
                  <a:pos x="T1" y="0"/>
                </a:cxn>
                <a:cxn ang="0">
                  <a:pos x="T2" y="0"/>
                </a:cxn>
              </a:cxnLst>
              <a:rect l="0" t="0" r="r" b="b"/>
              <a:pathLst>
                <a:path w="192">
                  <a:moveTo>
                    <a:pt x="192" y="0"/>
                  </a:moveTo>
                  <a:lnTo>
                    <a:pt x="192" y="0"/>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a:extLst>
                <a:ext uri="{FF2B5EF4-FFF2-40B4-BE49-F238E27FC236}">
                  <a16:creationId xmlns:a16="http://schemas.microsoft.com/office/drawing/2014/main" id="{25B23589-A264-4BA9-8888-66FBDA46BD56}"/>
                </a:ext>
              </a:extLst>
            </p:cNvPr>
            <p:cNvSpPr>
              <a:spLocks/>
            </p:cNvSpPr>
            <p:nvPr/>
          </p:nvSpPr>
          <p:spPr bwMode="auto">
            <a:xfrm>
              <a:off x="1472" y="2062"/>
              <a:ext cx="136" cy="0"/>
            </a:xfrm>
            <a:custGeom>
              <a:avLst/>
              <a:gdLst>
                <a:gd name="T0" fmla="*/ 192 w 192"/>
                <a:gd name="T1" fmla="*/ 192 w 192"/>
                <a:gd name="T2" fmla="*/ 0 w 192"/>
              </a:gdLst>
              <a:ahLst/>
              <a:cxnLst>
                <a:cxn ang="0">
                  <a:pos x="T0" y="0"/>
                </a:cxn>
                <a:cxn ang="0">
                  <a:pos x="T1" y="0"/>
                </a:cxn>
                <a:cxn ang="0">
                  <a:pos x="T2" y="0"/>
                </a:cxn>
              </a:cxnLst>
              <a:rect l="0" t="0" r="r" b="b"/>
              <a:pathLst>
                <a:path w="192">
                  <a:moveTo>
                    <a:pt x="192" y="0"/>
                  </a:moveTo>
                  <a:lnTo>
                    <a:pt x="192" y="0"/>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a:extLst>
                <a:ext uri="{FF2B5EF4-FFF2-40B4-BE49-F238E27FC236}">
                  <a16:creationId xmlns:a16="http://schemas.microsoft.com/office/drawing/2014/main" id="{900CB3E7-108E-429E-AAD5-37B4ED3F2236}"/>
                </a:ext>
              </a:extLst>
            </p:cNvPr>
            <p:cNvSpPr>
              <a:spLocks/>
            </p:cNvSpPr>
            <p:nvPr/>
          </p:nvSpPr>
          <p:spPr bwMode="auto">
            <a:xfrm>
              <a:off x="1472" y="1100"/>
              <a:ext cx="136" cy="0"/>
            </a:xfrm>
            <a:custGeom>
              <a:avLst/>
              <a:gdLst>
                <a:gd name="T0" fmla="*/ 192 w 192"/>
                <a:gd name="T1" fmla="*/ 192 w 192"/>
                <a:gd name="T2" fmla="*/ 0 w 192"/>
              </a:gdLst>
              <a:ahLst/>
              <a:cxnLst>
                <a:cxn ang="0">
                  <a:pos x="T0" y="0"/>
                </a:cxn>
                <a:cxn ang="0">
                  <a:pos x="T1" y="0"/>
                </a:cxn>
                <a:cxn ang="0">
                  <a:pos x="T2" y="0"/>
                </a:cxn>
              </a:cxnLst>
              <a:rect l="0" t="0" r="r" b="b"/>
              <a:pathLst>
                <a:path w="192">
                  <a:moveTo>
                    <a:pt x="192" y="0"/>
                  </a:moveTo>
                  <a:lnTo>
                    <a:pt x="192" y="0"/>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id="{29B9D18B-D4E0-40BD-A645-775B5082F6FC}"/>
                </a:ext>
              </a:extLst>
            </p:cNvPr>
            <p:cNvSpPr>
              <a:spLocks/>
            </p:cNvSpPr>
            <p:nvPr/>
          </p:nvSpPr>
          <p:spPr bwMode="auto">
            <a:xfrm>
              <a:off x="1472" y="860"/>
              <a:ext cx="136" cy="0"/>
            </a:xfrm>
            <a:custGeom>
              <a:avLst/>
              <a:gdLst>
                <a:gd name="T0" fmla="*/ 192 w 192"/>
                <a:gd name="T1" fmla="*/ 192 w 192"/>
                <a:gd name="T2" fmla="*/ 0 w 192"/>
              </a:gdLst>
              <a:ahLst/>
              <a:cxnLst>
                <a:cxn ang="0">
                  <a:pos x="T0" y="0"/>
                </a:cxn>
                <a:cxn ang="0">
                  <a:pos x="T1" y="0"/>
                </a:cxn>
                <a:cxn ang="0">
                  <a:pos x="T2" y="0"/>
                </a:cxn>
              </a:cxnLst>
              <a:rect l="0" t="0" r="r" b="b"/>
              <a:pathLst>
                <a:path w="192">
                  <a:moveTo>
                    <a:pt x="192" y="0"/>
                  </a:moveTo>
                  <a:lnTo>
                    <a:pt x="192" y="0"/>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a:extLst>
                <a:ext uri="{FF2B5EF4-FFF2-40B4-BE49-F238E27FC236}">
                  <a16:creationId xmlns:a16="http://schemas.microsoft.com/office/drawing/2014/main" id="{96F4997F-8F8B-4CFE-BFFE-6F5470B1E754}"/>
                </a:ext>
              </a:extLst>
            </p:cNvPr>
            <p:cNvSpPr>
              <a:spLocks/>
            </p:cNvSpPr>
            <p:nvPr/>
          </p:nvSpPr>
          <p:spPr bwMode="auto">
            <a:xfrm>
              <a:off x="1472" y="619"/>
              <a:ext cx="136" cy="0"/>
            </a:xfrm>
            <a:custGeom>
              <a:avLst/>
              <a:gdLst>
                <a:gd name="T0" fmla="*/ 192 w 192"/>
                <a:gd name="T1" fmla="*/ 192 w 192"/>
                <a:gd name="T2" fmla="*/ 0 w 192"/>
              </a:gdLst>
              <a:ahLst/>
              <a:cxnLst>
                <a:cxn ang="0">
                  <a:pos x="T0" y="0"/>
                </a:cxn>
                <a:cxn ang="0">
                  <a:pos x="T1" y="0"/>
                </a:cxn>
                <a:cxn ang="0">
                  <a:pos x="T2" y="0"/>
                </a:cxn>
              </a:cxnLst>
              <a:rect l="0" t="0" r="r" b="b"/>
              <a:pathLst>
                <a:path w="192">
                  <a:moveTo>
                    <a:pt x="192" y="0"/>
                  </a:moveTo>
                  <a:lnTo>
                    <a:pt x="192" y="0"/>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a:extLst>
                <a:ext uri="{FF2B5EF4-FFF2-40B4-BE49-F238E27FC236}">
                  <a16:creationId xmlns:a16="http://schemas.microsoft.com/office/drawing/2014/main" id="{56C5ACD2-2E15-4DD9-86A5-5DA75A0B9FDB}"/>
                </a:ext>
              </a:extLst>
            </p:cNvPr>
            <p:cNvSpPr>
              <a:spLocks/>
            </p:cNvSpPr>
            <p:nvPr/>
          </p:nvSpPr>
          <p:spPr bwMode="auto">
            <a:xfrm>
              <a:off x="819" y="831"/>
              <a:ext cx="1440" cy="1020"/>
            </a:xfrm>
            <a:custGeom>
              <a:avLst/>
              <a:gdLst>
                <a:gd name="T0" fmla="*/ 2037 w 2037"/>
                <a:gd name="T1" fmla="*/ 2037 h 2037"/>
                <a:gd name="T2" fmla="*/ 2037 w 2037"/>
                <a:gd name="T3" fmla="*/ 2037 h 2037"/>
                <a:gd name="T4" fmla="*/ 0 w 2037"/>
                <a:gd name="T5" fmla="*/ 0 h 2037"/>
              </a:gdLst>
              <a:ahLst/>
              <a:cxnLst>
                <a:cxn ang="0">
                  <a:pos x="T0" y="T1"/>
                </a:cxn>
                <a:cxn ang="0">
                  <a:pos x="T2" y="T3"/>
                </a:cxn>
                <a:cxn ang="0">
                  <a:pos x="T4" y="T5"/>
                </a:cxn>
              </a:cxnLst>
              <a:rect l="0" t="0" r="r" b="b"/>
              <a:pathLst>
                <a:path w="2037" h="2037">
                  <a:moveTo>
                    <a:pt x="2037" y="2037"/>
                  </a:moveTo>
                  <a:lnTo>
                    <a:pt x="2037" y="2037"/>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a:extLst>
                <a:ext uri="{FF2B5EF4-FFF2-40B4-BE49-F238E27FC236}">
                  <a16:creationId xmlns:a16="http://schemas.microsoft.com/office/drawing/2014/main" id="{ED5B5FA5-3516-4922-AD70-8574A830ACD9}"/>
                </a:ext>
              </a:extLst>
            </p:cNvPr>
            <p:cNvSpPr>
              <a:spLocks/>
            </p:cNvSpPr>
            <p:nvPr/>
          </p:nvSpPr>
          <p:spPr bwMode="auto">
            <a:xfrm>
              <a:off x="1731" y="1476"/>
              <a:ext cx="96" cy="68"/>
            </a:xfrm>
            <a:custGeom>
              <a:avLst/>
              <a:gdLst>
                <a:gd name="T0" fmla="*/ 136 w 136"/>
                <a:gd name="T1" fmla="*/ 0 h 136"/>
                <a:gd name="T2" fmla="*/ 136 w 136"/>
                <a:gd name="T3" fmla="*/ 0 h 136"/>
                <a:gd name="T4" fmla="*/ 0 w 136"/>
                <a:gd name="T5" fmla="*/ 136 h 136"/>
              </a:gdLst>
              <a:ahLst/>
              <a:cxnLst>
                <a:cxn ang="0">
                  <a:pos x="T0" y="T1"/>
                </a:cxn>
                <a:cxn ang="0">
                  <a:pos x="T2" y="T3"/>
                </a:cxn>
                <a:cxn ang="0">
                  <a:pos x="T4" y="T5"/>
                </a:cxn>
              </a:cxnLst>
              <a:rect l="0" t="0" r="r" b="b"/>
              <a:pathLst>
                <a:path w="136" h="136">
                  <a:moveTo>
                    <a:pt x="136" y="0"/>
                  </a:moveTo>
                  <a:lnTo>
                    <a:pt x="136" y="0"/>
                  </a:lnTo>
                  <a:lnTo>
                    <a:pt x="0"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a:extLst>
                <a:ext uri="{FF2B5EF4-FFF2-40B4-BE49-F238E27FC236}">
                  <a16:creationId xmlns:a16="http://schemas.microsoft.com/office/drawing/2014/main" id="{A19AB292-D728-4E01-955A-1E3D6495184D}"/>
                </a:ext>
              </a:extLst>
            </p:cNvPr>
            <p:cNvSpPr>
              <a:spLocks/>
            </p:cNvSpPr>
            <p:nvPr/>
          </p:nvSpPr>
          <p:spPr bwMode="auto">
            <a:xfrm>
              <a:off x="1972" y="1646"/>
              <a:ext cx="95" cy="68"/>
            </a:xfrm>
            <a:custGeom>
              <a:avLst/>
              <a:gdLst>
                <a:gd name="T0" fmla="*/ 135 w 135"/>
                <a:gd name="T1" fmla="*/ 0 h 136"/>
                <a:gd name="T2" fmla="*/ 135 w 135"/>
                <a:gd name="T3" fmla="*/ 0 h 136"/>
                <a:gd name="T4" fmla="*/ 0 w 135"/>
                <a:gd name="T5" fmla="*/ 136 h 136"/>
              </a:gdLst>
              <a:ahLst/>
              <a:cxnLst>
                <a:cxn ang="0">
                  <a:pos x="T0" y="T1"/>
                </a:cxn>
                <a:cxn ang="0">
                  <a:pos x="T2" y="T3"/>
                </a:cxn>
                <a:cxn ang="0">
                  <a:pos x="T4" y="T5"/>
                </a:cxn>
              </a:cxnLst>
              <a:rect l="0" t="0" r="r" b="b"/>
              <a:pathLst>
                <a:path w="135" h="136">
                  <a:moveTo>
                    <a:pt x="135" y="0"/>
                  </a:moveTo>
                  <a:lnTo>
                    <a:pt x="135" y="0"/>
                  </a:lnTo>
                  <a:lnTo>
                    <a:pt x="0"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a:extLst>
                <a:ext uri="{FF2B5EF4-FFF2-40B4-BE49-F238E27FC236}">
                  <a16:creationId xmlns:a16="http://schemas.microsoft.com/office/drawing/2014/main" id="{AAC61560-0551-486D-A74E-7C63B4B353BB}"/>
                </a:ext>
              </a:extLst>
            </p:cNvPr>
            <p:cNvSpPr>
              <a:spLocks/>
            </p:cNvSpPr>
            <p:nvPr/>
          </p:nvSpPr>
          <p:spPr bwMode="auto">
            <a:xfrm>
              <a:off x="2211" y="1816"/>
              <a:ext cx="97" cy="68"/>
            </a:xfrm>
            <a:custGeom>
              <a:avLst/>
              <a:gdLst>
                <a:gd name="T0" fmla="*/ 136 w 136"/>
                <a:gd name="T1" fmla="*/ 0 h 136"/>
                <a:gd name="T2" fmla="*/ 136 w 136"/>
                <a:gd name="T3" fmla="*/ 0 h 136"/>
                <a:gd name="T4" fmla="*/ 0 w 136"/>
                <a:gd name="T5" fmla="*/ 136 h 136"/>
              </a:gdLst>
              <a:ahLst/>
              <a:cxnLst>
                <a:cxn ang="0">
                  <a:pos x="T0" y="T1"/>
                </a:cxn>
                <a:cxn ang="0">
                  <a:pos x="T2" y="T3"/>
                </a:cxn>
                <a:cxn ang="0">
                  <a:pos x="T4" y="T5"/>
                </a:cxn>
              </a:cxnLst>
              <a:rect l="0" t="0" r="r" b="b"/>
              <a:pathLst>
                <a:path w="136" h="136">
                  <a:moveTo>
                    <a:pt x="136" y="0"/>
                  </a:moveTo>
                  <a:lnTo>
                    <a:pt x="136" y="0"/>
                  </a:lnTo>
                  <a:lnTo>
                    <a:pt x="0"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a:extLst>
                <a:ext uri="{FF2B5EF4-FFF2-40B4-BE49-F238E27FC236}">
                  <a16:creationId xmlns:a16="http://schemas.microsoft.com/office/drawing/2014/main" id="{F57CB8A3-E39D-4FF9-B0BA-6FCDFEEF4484}"/>
                </a:ext>
              </a:extLst>
            </p:cNvPr>
            <p:cNvSpPr>
              <a:spLocks/>
            </p:cNvSpPr>
            <p:nvPr/>
          </p:nvSpPr>
          <p:spPr bwMode="auto">
            <a:xfrm>
              <a:off x="1251" y="1136"/>
              <a:ext cx="96" cy="68"/>
            </a:xfrm>
            <a:custGeom>
              <a:avLst/>
              <a:gdLst>
                <a:gd name="T0" fmla="*/ 136 w 136"/>
                <a:gd name="T1" fmla="*/ 0 h 136"/>
                <a:gd name="T2" fmla="*/ 136 w 136"/>
                <a:gd name="T3" fmla="*/ 0 h 136"/>
                <a:gd name="T4" fmla="*/ 0 w 136"/>
                <a:gd name="T5" fmla="*/ 136 h 136"/>
              </a:gdLst>
              <a:ahLst/>
              <a:cxnLst>
                <a:cxn ang="0">
                  <a:pos x="T0" y="T1"/>
                </a:cxn>
                <a:cxn ang="0">
                  <a:pos x="T2" y="T3"/>
                </a:cxn>
                <a:cxn ang="0">
                  <a:pos x="T4" y="T5"/>
                </a:cxn>
              </a:cxnLst>
              <a:rect l="0" t="0" r="r" b="b"/>
              <a:pathLst>
                <a:path w="136" h="136">
                  <a:moveTo>
                    <a:pt x="136" y="0"/>
                  </a:moveTo>
                  <a:lnTo>
                    <a:pt x="136" y="0"/>
                  </a:lnTo>
                  <a:lnTo>
                    <a:pt x="0"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a:extLst>
                <a:ext uri="{FF2B5EF4-FFF2-40B4-BE49-F238E27FC236}">
                  <a16:creationId xmlns:a16="http://schemas.microsoft.com/office/drawing/2014/main" id="{C22F40C0-70AF-4495-A71D-09C42B794B9A}"/>
                </a:ext>
              </a:extLst>
            </p:cNvPr>
            <p:cNvSpPr>
              <a:spLocks/>
            </p:cNvSpPr>
            <p:nvPr/>
          </p:nvSpPr>
          <p:spPr bwMode="auto">
            <a:xfrm>
              <a:off x="1012" y="966"/>
              <a:ext cx="96" cy="68"/>
            </a:xfrm>
            <a:custGeom>
              <a:avLst/>
              <a:gdLst>
                <a:gd name="T0" fmla="*/ 136 w 136"/>
                <a:gd name="T1" fmla="*/ 0 h 136"/>
                <a:gd name="T2" fmla="*/ 136 w 136"/>
                <a:gd name="T3" fmla="*/ 0 h 136"/>
                <a:gd name="T4" fmla="*/ 0 w 136"/>
                <a:gd name="T5" fmla="*/ 136 h 136"/>
              </a:gdLst>
              <a:ahLst/>
              <a:cxnLst>
                <a:cxn ang="0">
                  <a:pos x="T0" y="T1"/>
                </a:cxn>
                <a:cxn ang="0">
                  <a:pos x="T2" y="T3"/>
                </a:cxn>
                <a:cxn ang="0">
                  <a:pos x="T4" y="T5"/>
                </a:cxn>
              </a:cxnLst>
              <a:rect l="0" t="0" r="r" b="b"/>
              <a:pathLst>
                <a:path w="136" h="136">
                  <a:moveTo>
                    <a:pt x="136" y="0"/>
                  </a:moveTo>
                  <a:lnTo>
                    <a:pt x="136" y="0"/>
                  </a:lnTo>
                  <a:lnTo>
                    <a:pt x="0"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a:extLst>
                <a:ext uri="{FF2B5EF4-FFF2-40B4-BE49-F238E27FC236}">
                  <a16:creationId xmlns:a16="http://schemas.microsoft.com/office/drawing/2014/main" id="{5D2D1EEF-5056-4663-9FDD-7F5CC202253C}"/>
                </a:ext>
              </a:extLst>
            </p:cNvPr>
            <p:cNvSpPr>
              <a:spLocks/>
            </p:cNvSpPr>
            <p:nvPr/>
          </p:nvSpPr>
          <p:spPr bwMode="auto">
            <a:xfrm>
              <a:off x="772" y="796"/>
              <a:ext cx="95" cy="68"/>
            </a:xfrm>
            <a:custGeom>
              <a:avLst/>
              <a:gdLst>
                <a:gd name="T0" fmla="*/ 135 w 135"/>
                <a:gd name="T1" fmla="*/ 0 h 136"/>
                <a:gd name="T2" fmla="*/ 135 w 135"/>
                <a:gd name="T3" fmla="*/ 0 h 136"/>
                <a:gd name="T4" fmla="*/ 0 w 135"/>
                <a:gd name="T5" fmla="*/ 136 h 136"/>
              </a:gdLst>
              <a:ahLst/>
              <a:cxnLst>
                <a:cxn ang="0">
                  <a:pos x="T0" y="T1"/>
                </a:cxn>
                <a:cxn ang="0">
                  <a:pos x="T2" y="T3"/>
                </a:cxn>
                <a:cxn ang="0">
                  <a:pos x="T4" y="T5"/>
                </a:cxn>
              </a:cxnLst>
              <a:rect l="0" t="0" r="r" b="b"/>
              <a:pathLst>
                <a:path w="135" h="136">
                  <a:moveTo>
                    <a:pt x="135" y="0"/>
                  </a:moveTo>
                  <a:lnTo>
                    <a:pt x="135" y="0"/>
                  </a:lnTo>
                  <a:lnTo>
                    <a:pt x="0"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a:extLst>
                <a:ext uri="{FF2B5EF4-FFF2-40B4-BE49-F238E27FC236}">
                  <a16:creationId xmlns:a16="http://schemas.microsoft.com/office/drawing/2014/main" id="{F57D54DA-84F6-4E62-B946-84383593A511}"/>
                </a:ext>
              </a:extLst>
            </p:cNvPr>
            <p:cNvSpPr>
              <a:spLocks/>
            </p:cNvSpPr>
            <p:nvPr/>
          </p:nvSpPr>
          <p:spPr bwMode="auto">
            <a:xfrm>
              <a:off x="522" y="1340"/>
              <a:ext cx="2036" cy="0"/>
            </a:xfrm>
            <a:custGeom>
              <a:avLst/>
              <a:gdLst>
                <a:gd name="T0" fmla="*/ 2880 w 2880"/>
                <a:gd name="T1" fmla="*/ 2880 w 2880"/>
                <a:gd name="T2" fmla="*/ 0 w 2880"/>
              </a:gdLst>
              <a:ahLst/>
              <a:cxnLst>
                <a:cxn ang="0">
                  <a:pos x="T0" y="0"/>
                </a:cxn>
                <a:cxn ang="0">
                  <a:pos x="T1" y="0"/>
                </a:cxn>
                <a:cxn ang="0">
                  <a:pos x="T2" y="0"/>
                </a:cxn>
              </a:cxnLst>
              <a:rect l="0" t="0" r="r" b="b"/>
              <a:pathLst>
                <a:path w="2880">
                  <a:moveTo>
                    <a:pt x="2880" y="0"/>
                  </a:moveTo>
                  <a:lnTo>
                    <a:pt x="2880" y="0"/>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a:extLst>
                <a:ext uri="{FF2B5EF4-FFF2-40B4-BE49-F238E27FC236}">
                  <a16:creationId xmlns:a16="http://schemas.microsoft.com/office/drawing/2014/main" id="{C4E1189E-2C5B-402A-A250-C47AB35761B5}"/>
                </a:ext>
              </a:extLst>
            </p:cNvPr>
            <p:cNvSpPr>
              <a:spLocks/>
            </p:cNvSpPr>
            <p:nvPr/>
          </p:nvSpPr>
          <p:spPr bwMode="auto">
            <a:xfrm>
              <a:off x="1878" y="1292"/>
              <a:ext cx="0" cy="96"/>
            </a:xfrm>
            <a:custGeom>
              <a:avLst/>
              <a:gdLst>
                <a:gd name="T0" fmla="*/ 0 h 192"/>
                <a:gd name="T1" fmla="*/ 0 h 192"/>
                <a:gd name="T2" fmla="*/ 192 h 192"/>
              </a:gdLst>
              <a:ahLst/>
              <a:cxnLst>
                <a:cxn ang="0">
                  <a:pos x="0" y="T0"/>
                </a:cxn>
                <a:cxn ang="0">
                  <a:pos x="0" y="T1"/>
                </a:cxn>
                <a:cxn ang="0">
                  <a:pos x="0" y="T2"/>
                </a:cxn>
              </a:cxnLst>
              <a:rect l="0" t="0" r="r" b="b"/>
              <a:pathLst>
                <a:path h="192">
                  <a:moveTo>
                    <a:pt x="0" y="0"/>
                  </a:moveTo>
                  <a:lnTo>
                    <a:pt x="0" y="0"/>
                  </a:lnTo>
                  <a:lnTo>
                    <a:pt x="0" y="192"/>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a:extLst>
                <a:ext uri="{FF2B5EF4-FFF2-40B4-BE49-F238E27FC236}">
                  <a16:creationId xmlns:a16="http://schemas.microsoft.com/office/drawing/2014/main" id="{FD068BC6-F760-404E-84D5-398E4D7A2004}"/>
                </a:ext>
              </a:extLst>
            </p:cNvPr>
            <p:cNvSpPr>
              <a:spLocks/>
            </p:cNvSpPr>
            <p:nvPr/>
          </p:nvSpPr>
          <p:spPr bwMode="auto">
            <a:xfrm>
              <a:off x="2218" y="1292"/>
              <a:ext cx="0" cy="96"/>
            </a:xfrm>
            <a:custGeom>
              <a:avLst/>
              <a:gdLst>
                <a:gd name="T0" fmla="*/ 0 h 192"/>
                <a:gd name="T1" fmla="*/ 0 h 192"/>
                <a:gd name="T2" fmla="*/ 192 h 192"/>
              </a:gdLst>
              <a:ahLst/>
              <a:cxnLst>
                <a:cxn ang="0">
                  <a:pos x="0" y="T0"/>
                </a:cxn>
                <a:cxn ang="0">
                  <a:pos x="0" y="T1"/>
                </a:cxn>
                <a:cxn ang="0">
                  <a:pos x="0" y="T2"/>
                </a:cxn>
              </a:cxnLst>
              <a:rect l="0" t="0" r="r" b="b"/>
              <a:pathLst>
                <a:path h="192">
                  <a:moveTo>
                    <a:pt x="0" y="0"/>
                  </a:moveTo>
                  <a:lnTo>
                    <a:pt x="0" y="0"/>
                  </a:lnTo>
                  <a:lnTo>
                    <a:pt x="0" y="192"/>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a:extLst>
                <a:ext uri="{FF2B5EF4-FFF2-40B4-BE49-F238E27FC236}">
                  <a16:creationId xmlns:a16="http://schemas.microsoft.com/office/drawing/2014/main" id="{5CCB490F-B89D-4DC0-BCC1-C16AE52564C1}"/>
                </a:ext>
              </a:extLst>
            </p:cNvPr>
            <p:cNvSpPr>
              <a:spLocks/>
            </p:cNvSpPr>
            <p:nvPr/>
          </p:nvSpPr>
          <p:spPr bwMode="auto">
            <a:xfrm>
              <a:off x="2557" y="1292"/>
              <a:ext cx="0" cy="96"/>
            </a:xfrm>
            <a:custGeom>
              <a:avLst/>
              <a:gdLst>
                <a:gd name="T0" fmla="*/ 0 h 192"/>
                <a:gd name="T1" fmla="*/ 0 h 192"/>
                <a:gd name="T2" fmla="*/ 192 h 192"/>
              </a:gdLst>
              <a:ahLst/>
              <a:cxnLst>
                <a:cxn ang="0">
                  <a:pos x="0" y="T0"/>
                </a:cxn>
                <a:cxn ang="0">
                  <a:pos x="0" y="T1"/>
                </a:cxn>
                <a:cxn ang="0">
                  <a:pos x="0" y="T2"/>
                </a:cxn>
              </a:cxnLst>
              <a:rect l="0" t="0" r="r" b="b"/>
              <a:pathLst>
                <a:path h="192">
                  <a:moveTo>
                    <a:pt x="0" y="0"/>
                  </a:moveTo>
                  <a:lnTo>
                    <a:pt x="0" y="0"/>
                  </a:lnTo>
                  <a:lnTo>
                    <a:pt x="0" y="192"/>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a:extLst>
                <a:ext uri="{FF2B5EF4-FFF2-40B4-BE49-F238E27FC236}">
                  <a16:creationId xmlns:a16="http://schemas.microsoft.com/office/drawing/2014/main" id="{A97E4E8B-C057-402A-8FEF-4008E7553128}"/>
                </a:ext>
              </a:extLst>
            </p:cNvPr>
            <p:cNvSpPr>
              <a:spLocks/>
            </p:cNvSpPr>
            <p:nvPr/>
          </p:nvSpPr>
          <p:spPr bwMode="auto">
            <a:xfrm>
              <a:off x="1200" y="1292"/>
              <a:ext cx="0" cy="96"/>
            </a:xfrm>
            <a:custGeom>
              <a:avLst/>
              <a:gdLst>
                <a:gd name="T0" fmla="*/ 0 h 192"/>
                <a:gd name="T1" fmla="*/ 0 h 192"/>
                <a:gd name="T2" fmla="*/ 192 h 192"/>
              </a:gdLst>
              <a:ahLst/>
              <a:cxnLst>
                <a:cxn ang="0">
                  <a:pos x="0" y="T0"/>
                </a:cxn>
                <a:cxn ang="0">
                  <a:pos x="0" y="T1"/>
                </a:cxn>
                <a:cxn ang="0">
                  <a:pos x="0" y="T2"/>
                </a:cxn>
              </a:cxnLst>
              <a:rect l="0" t="0" r="r" b="b"/>
              <a:pathLst>
                <a:path h="192">
                  <a:moveTo>
                    <a:pt x="0" y="0"/>
                  </a:moveTo>
                  <a:lnTo>
                    <a:pt x="0" y="0"/>
                  </a:lnTo>
                  <a:lnTo>
                    <a:pt x="0" y="192"/>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a:extLst>
                <a:ext uri="{FF2B5EF4-FFF2-40B4-BE49-F238E27FC236}">
                  <a16:creationId xmlns:a16="http://schemas.microsoft.com/office/drawing/2014/main" id="{744330B2-85D6-424A-8013-6F3DEE1955DD}"/>
                </a:ext>
              </a:extLst>
            </p:cNvPr>
            <p:cNvSpPr>
              <a:spLocks/>
            </p:cNvSpPr>
            <p:nvPr/>
          </p:nvSpPr>
          <p:spPr bwMode="auto">
            <a:xfrm>
              <a:off x="860" y="1292"/>
              <a:ext cx="0" cy="96"/>
            </a:xfrm>
            <a:custGeom>
              <a:avLst/>
              <a:gdLst>
                <a:gd name="T0" fmla="*/ 0 h 192"/>
                <a:gd name="T1" fmla="*/ 0 h 192"/>
                <a:gd name="T2" fmla="*/ 192 h 192"/>
              </a:gdLst>
              <a:ahLst/>
              <a:cxnLst>
                <a:cxn ang="0">
                  <a:pos x="0" y="T0"/>
                </a:cxn>
                <a:cxn ang="0">
                  <a:pos x="0" y="T1"/>
                </a:cxn>
                <a:cxn ang="0">
                  <a:pos x="0" y="T2"/>
                </a:cxn>
              </a:cxnLst>
              <a:rect l="0" t="0" r="r" b="b"/>
              <a:pathLst>
                <a:path h="192">
                  <a:moveTo>
                    <a:pt x="0" y="0"/>
                  </a:moveTo>
                  <a:lnTo>
                    <a:pt x="0" y="0"/>
                  </a:lnTo>
                  <a:lnTo>
                    <a:pt x="0" y="192"/>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a:extLst>
                <a:ext uri="{FF2B5EF4-FFF2-40B4-BE49-F238E27FC236}">
                  <a16:creationId xmlns:a16="http://schemas.microsoft.com/office/drawing/2014/main" id="{8A13AEAC-EA45-44BC-BF5D-2C88C011D5B0}"/>
                </a:ext>
              </a:extLst>
            </p:cNvPr>
            <p:cNvSpPr>
              <a:spLocks/>
            </p:cNvSpPr>
            <p:nvPr/>
          </p:nvSpPr>
          <p:spPr bwMode="auto">
            <a:xfrm>
              <a:off x="521" y="1292"/>
              <a:ext cx="0" cy="96"/>
            </a:xfrm>
            <a:custGeom>
              <a:avLst/>
              <a:gdLst>
                <a:gd name="T0" fmla="*/ 0 h 192"/>
                <a:gd name="T1" fmla="*/ 0 h 192"/>
                <a:gd name="T2" fmla="*/ 192 h 192"/>
              </a:gdLst>
              <a:ahLst/>
              <a:cxnLst>
                <a:cxn ang="0">
                  <a:pos x="0" y="T0"/>
                </a:cxn>
                <a:cxn ang="0">
                  <a:pos x="0" y="T1"/>
                </a:cxn>
                <a:cxn ang="0">
                  <a:pos x="0" y="T2"/>
                </a:cxn>
              </a:cxnLst>
              <a:rect l="0" t="0" r="r" b="b"/>
              <a:pathLst>
                <a:path h="192">
                  <a:moveTo>
                    <a:pt x="0" y="0"/>
                  </a:moveTo>
                  <a:lnTo>
                    <a:pt x="0" y="0"/>
                  </a:lnTo>
                  <a:lnTo>
                    <a:pt x="0" y="192"/>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3">
              <a:extLst>
                <a:ext uri="{FF2B5EF4-FFF2-40B4-BE49-F238E27FC236}">
                  <a16:creationId xmlns:a16="http://schemas.microsoft.com/office/drawing/2014/main" id="{D2AE4819-1578-4EBB-83F5-318105648D03}"/>
                </a:ext>
              </a:extLst>
            </p:cNvPr>
            <p:cNvSpPr>
              <a:spLocks/>
            </p:cNvSpPr>
            <p:nvPr/>
          </p:nvSpPr>
          <p:spPr bwMode="auto">
            <a:xfrm>
              <a:off x="820" y="830"/>
              <a:ext cx="1439" cy="1020"/>
            </a:xfrm>
            <a:custGeom>
              <a:avLst/>
              <a:gdLst>
                <a:gd name="T0" fmla="*/ 2036 w 2036"/>
                <a:gd name="T1" fmla="*/ 0 h 2037"/>
                <a:gd name="T2" fmla="*/ 2036 w 2036"/>
                <a:gd name="T3" fmla="*/ 0 h 2037"/>
                <a:gd name="T4" fmla="*/ 0 w 2036"/>
                <a:gd name="T5" fmla="*/ 2037 h 2037"/>
              </a:gdLst>
              <a:ahLst/>
              <a:cxnLst>
                <a:cxn ang="0">
                  <a:pos x="T0" y="T1"/>
                </a:cxn>
                <a:cxn ang="0">
                  <a:pos x="T2" y="T3"/>
                </a:cxn>
                <a:cxn ang="0">
                  <a:pos x="T4" y="T5"/>
                </a:cxn>
              </a:cxnLst>
              <a:rect l="0" t="0" r="r" b="b"/>
              <a:pathLst>
                <a:path w="2036" h="2037">
                  <a:moveTo>
                    <a:pt x="2036" y="0"/>
                  </a:moveTo>
                  <a:lnTo>
                    <a:pt x="2036" y="0"/>
                  </a:lnTo>
                  <a:lnTo>
                    <a:pt x="0" y="2037"/>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4">
              <a:extLst>
                <a:ext uri="{FF2B5EF4-FFF2-40B4-BE49-F238E27FC236}">
                  <a16:creationId xmlns:a16="http://schemas.microsoft.com/office/drawing/2014/main" id="{EA57034A-A3D6-4F18-88CE-F7AA5E4020F7}"/>
                </a:ext>
              </a:extLst>
            </p:cNvPr>
            <p:cNvSpPr>
              <a:spLocks/>
            </p:cNvSpPr>
            <p:nvPr/>
          </p:nvSpPr>
          <p:spPr bwMode="auto">
            <a:xfrm>
              <a:off x="1730" y="1136"/>
              <a:ext cx="96" cy="68"/>
            </a:xfrm>
            <a:custGeom>
              <a:avLst/>
              <a:gdLst>
                <a:gd name="T0" fmla="*/ 0 w 136"/>
                <a:gd name="T1" fmla="*/ 0 h 136"/>
                <a:gd name="T2" fmla="*/ 0 w 136"/>
                <a:gd name="T3" fmla="*/ 0 h 136"/>
                <a:gd name="T4" fmla="*/ 136 w 136"/>
                <a:gd name="T5" fmla="*/ 136 h 136"/>
              </a:gdLst>
              <a:ahLst/>
              <a:cxnLst>
                <a:cxn ang="0">
                  <a:pos x="T0" y="T1"/>
                </a:cxn>
                <a:cxn ang="0">
                  <a:pos x="T2" y="T3"/>
                </a:cxn>
                <a:cxn ang="0">
                  <a:pos x="T4" y="T5"/>
                </a:cxn>
              </a:cxnLst>
              <a:rect l="0" t="0" r="r" b="b"/>
              <a:pathLst>
                <a:path w="136" h="136">
                  <a:moveTo>
                    <a:pt x="0" y="0"/>
                  </a:moveTo>
                  <a:lnTo>
                    <a:pt x="0" y="0"/>
                  </a:lnTo>
                  <a:lnTo>
                    <a:pt x="136"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5">
              <a:extLst>
                <a:ext uri="{FF2B5EF4-FFF2-40B4-BE49-F238E27FC236}">
                  <a16:creationId xmlns:a16="http://schemas.microsoft.com/office/drawing/2014/main" id="{70753C4C-5D06-4F50-944C-AB95987543DE}"/>
                </a:ext>
              </a:extLst>
            </p:cNvPr>
            <p:cNvSpPr>
              <a:spLocks/>
            </p:cNvSpPr>
            <p:nvPr/>
          </p:nvSpPr>
          <p:spPr bwMode="auto">
            <a:xfrm>
              <a:off x="1970" y="966"/>
              <a:ext cx="96" cy="68"/>
            </a:xfrm>
            <a:custGeom>
              <a:avLst/>
              <a:gdLst>
                <a:gd name="T0" fmla="*/ 0 w 136"/>
                <a:gd name="T1" fmla="*/ 0 h 136"/>
                <a:gd name="T2" fmla="*/ 0 w 136"/>
                <a:gd name="T3" fmla="*/ 0 h 136"/>
                <a:gd name="T4" fmla="*/ 136 w 136"/>
                <a:gd name="T5" fmla="*/ 136 h 136"/>
              </a:gdLst>
              <a:ahLst/>
              <a:cxnLst>
                <a:cxn ang="0">
                  <a:pos x="T0" y="T1"/>
                </a:cxn>
                <a:cxn ang="0">
                  <a:pos x="T2" y="T3"/>
                </a:cxn>
                <a:cxn ang="0">
                  <a:pos x="T4" y="T5"/>
                </a:cxn>
              </a:cxnLst>
              <a:rect l="0" t="0" r="r" b="b"/>
              <a:pathLst>
                <a:path w="136" h="136">
                  <a:moveTo>
                    <a:pt x="0" y="0"/>
                  </a:moveTo>
                  <a:lnTo>
                    <a:pt x="0" y="0"/>
                  </a:lnTo>
                  <a:lnTo>
                    <a:pt x="136"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6">
              <a:extLst>
                <a:ext uri="{FF2B5EF4-FFF2-40B4-BE49-F238E27FC236}">
                  <a16:creationId xmlns:a16="http://schemas.microsoft.com/office/drawing/2014/main" id="{623483AC-1C29-4C31-BC9F-9490B05F11D8}"/>
                </a:ext>
              </a:extLst>
            </p:cNvPr>
            <p:cNvSpPr>
              <a:spLocks/>
            </p:cNvSpPr>
            <p:nvPr/>
          </p:nvSpPr>
          <p:spPr bwMode="auto">
            <a:xfrm>
              <a:off x="2210" y="796"/>
              <a:ext cx="96" cy="68"/>
            </a:xfrm>
            <a:custGeom>
              <a:avLst/>
              <a:gdLst>
                <a:gd name="T0" fmla="*/ 0 w 136"/>
                <a:gd name="T1" fmla="*/ 0 h 136"/>
                <a:gd name="T2" fmla="*/ 0 w 136"/>
                <a:gd name="T3" fmla="*/ 0 h 136"/>
                <a:gd name="T4" fmla="*/ 136 w 136"/>
                <a:gd name="T5" fmla="*/ 136 h 136"/>
              </a:gdLst>
              <a:ahLst/>
              <a:cxnLst>
                <a:cxn ang="0">
                  <a:pos x="T0" y="T1"/>
                </a:cxn>
                <a:cxn ang="0">
                  <a:pos x="T2" y="T3"/>
                </a:cxn>
                <a:cxn ang="0">
                  <a:pos x="T4" y="T5"/>
                </a:cxn>
              </a:cxnLst>
              <a:rect l="0" t="0" r="r" b="b"/>
              <a:pathLst>
                <a:path w="136" h="136">
                  <a:moveTo>
                    <a:pt x="0" y="0"/>
                  </a:moveTo>
                  <a:lnTo>
                    <a:pt x="0" y="0"/>
                  </a:lnTo>
                  <a:lnTo>
                    <a:pt x="136"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7">
              <a:extLst>
                <a:ext uri="{FF2B5EF4-FFF2-40B4-BE49-F238E27FC236}">
                  <a16:creationId xmlns:a16="http://schemas.microsoft.com/office/drawing/2014/main" id="{2982F10C-4F95-4BF7-8931-612BE53C1CAA}"/>
                </a:ext>
              </a:extLst>
            </p:cNvPr>
            <p:cNvSpPr>
              <a:spLocks/>
            </p:cNvSpPr>
            <p:nvPr/>
          </p:nvSpPr>
          <p:spPr bwMode="auto">
            <a:xfrm>
              <a:off x="1250" y="1476"/>
              <a:ext cx="96" cy="68"/>
            </a:xfrm>
            <a:custGeom>
              <a:avLst/>
              <a:gdLst>
                <a:gd name="T0" fmla="*/ 0 w 135"/>
                <a:gd name="T1" fmla="*/ 0 h 136"/>
                <a:gd name="T2" fmla="*/ 0 w 135"/>
                <a:gd name="T3" fmla="*/ 0 h 136"/>
                <a:gd name="T4" fmla="*/ 135 w 135"/>
                <a:gd name="T5" fmla="*/ 136 h 136"/>
              </a:gdLst>
              <a:ahLst/>
              <a:cxnLst>
                <a:cxn ang="0">
                  <a:pos x="T0" y="T1"/>
                </a:cxn>
                <a:cxn ang="0">
                  <a:pos x="T2" y="T3"/>
                </a:cxn>
                <a:cxn ang="0">
                  <a:pos x="T4" y="T5"/>
                </a:cxn>
              </a:cxnLst>
              <a:rect l="0" t="0" r="r" b="b"/>
              <a:pathLst>
                <a:path w="135" h="136">
                  <a:moveTo>
                    <a:pt x="0" y="0"/>
                  </a:moveTo>
                  <a:lnTo>
                    <a:pt x="0" y="0"/>
                  </a:lnTo>
                  <a:lnTo>
                    <a:pt x="135"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8">
              <a:extLst>
                <a:ext uri="{FF2B5EF4-FFF2-40B4-BE49-F238E27FC236}">
                  <a16:creationId xmlns:a16="http://schemas.microsoft.com/office/drawing/2014/main" id="{C0336B5F-DA6E-470E-98B1-0E4C68203717}"/>
                </a:ext>
              </a:extLst>
            </p:cNvPr>
            <p:cNvSpPr>
              <a:spLocks/>
            </p:cNvSpPr>
            <p:nvPr/>
          </p:nvSpPr>
          <p:spPr bwMode="auto">
            <a:xfrm>
              <a:off x="1010" y="1646"/>
              <a:ext cx="96" cy="68"/>
            </a:xfrm>
            <a:custGeom>
              <a:avLst/>
              <a:gdLst>
                <a:gd name="T0" fmla="*/ 0 w 136"/>
                <a:gd name="T1" fmla="*/ 0 h 136"/>
                <a:gd name="T2" fmla="*/ 0 w 136"/>
                <a:gd name="T3" fmla="*/ 0 h 136"/>
                <a:gd name="T4" fmla="*/ 136 w 136"/>
                <a:gd name="T5" fmla="*/ 136 h 136"/>
              </a:gdLst>
              <a:ahLst/>
              <a:cxnLst>
                <a:cxn ang="0">
                  <a:pos x="T0" y="T1"/>
                </a:cxn>
                <a:cxn ang="0">
                  <a:pos x="T2" y="T3"/>
                </a:cxn>
                <a:cxn ang="0">
                  <a:pos x="T4" y="T5"/>
                </a:cxn>
              </a:cxnLst>
              <a:rect l="0" t="0" r="r" b="b"/>
              <a:pathLst>
                <a:path w="136" h="136">
                  <a:moveTo>
                    <a:pt x="0" y="0"/>
                  </a:moveTo>
                  <a:lnTo>
                    <a:pt x="0" y="0"/>
                  </a:lnTo>
                  <a:lnTo>
                    <a:pt x="136"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39">
              <a:extLst>
                <a:ext uri="{FF2B5EF4-FFF2-40B4-BE49-F238E27FC236}">
                  <a16:creationId xmlns:a16="http://schemas.microsoft.com/office/drawing/2014/main" id="{BB916EA3-23DC-4C2A-A3AB-61E1517109F6}"/>
                </a:ext>
              </a:extLst>
            </p:cNvPr>
            <p:cNvSpPr>
              <a:spLocks/>
            </p:cNvSpPr>
            <p:nvPr/>
          </p:nvSpPr>
          <p:spPr bwMode="auto">
            <a:xfrm>
              <a:off x="770" y="1816"/>
              <a:ext cx="96" cy="68"/>
            </a:xfrm>
            <a:custGeom>
              <a:avLst/>
              <a:gdLst>
                <a:gd name="T0" fmla="*/ 0 w 135"/>
                <a:gd name="T1" fmla="*/ 0 h 136"/>
                <a:gd name="T2" fmla="*/ 0 w 135"/>
                <a:gd name="T3" fmla="*/ 0 h 136"/>
                <a:gd name="T4" fmla="*/ 135 w 135"/>
                <a:gd name="T5" fmla="*/ 136 h 136"/>
              </a:gdLst>
              <a:ahLst/>
              <a:cxnLst>
                <a:cxn ang="0">
                  <a:pos x="T0" y="T1"/>
                </a:cxn>
                <a:cxn ang="0">
                  <a:pos x="T2" y="T3"/>
                </a:cxn>
                <a:cxn ang="0">
                  <a:pos x="T4" y="T5"/>
                </a:cxn>
              </a:cxnLst>
              <a:rect l="0" t="0" r="r" b="b"/>
              <a:pathLst>
                <a:path w="135" h="136">
                  <a:moveTo>
                    <a:pt x="0" y="0"/>
                  </a:moveTo>
                  <a:lnTo>
                    <a:pt x="0" y="0"/>
                  </a:lnTo>
                  <a:lnTo>
                    <a:pt x="135"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0">
              <a:extLst>
                <a:ext uri="{FF2B5EF4-FFF2-40B4-BE49-F238E27FC236}">
                  <a16:creationId xmlns:a16="http://schemas.microsoft.com/office/drawing/2014/main" id="{E2007EFD-9457-40FD-8D48-5663EC13F970}"/>
                </a:ext>
              </a:extLst>
            </p:cNvPr>
            <p:cNvSpPr>
              <a:spLocks noChangeArrowheads="1"/>
            </p:cNvSpPr>
            <p:nvPr/>
          </p:nvSpPr>
          <p:spPr bwMode="auto">
            <a:xfrm>
              <a:off x="1276" y="499"/>
              <a:ext cx="56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Cost per bit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1">
              <a:extLst>
                <a:ext uri="{FF2B5EF4-FFF2-40B4-BE49-F238E27FC236}">
                  <a16:creationId xmlns:a16="http://schemas.microsoft.com/office/drawing/2014/main" id="{6096D4AC-C2DE-40C4-A1A6-589ABD253E22}"/>
                </a:ext>
              </a:extLst>
            </p:cNvPr>
            <p:cNvSpPr>
              <a:spLocks noChangeArrowheads="1"/>
            </p:cNvSpPr>
            <p:nvPr/>
          </p:nvSpPr>
          <p:spPr bwMode="auto">
            <a:xfrm>
              <a:off x="2079" y="642"/>
              <a:ext cx="57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File storage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2">
              <a:extLst>
                <a:ext uri="{FF2B5EF4-FFF2-40B4-BE49-F238E27FC236}">
                  <a16:creationId xmlns:a16="http://schemas.microsoft.com/office/drawing/2014/main" id="{991587F2-FFCA-45CB-810F-BD1767E9CF77}"/>
                </a:ext>
              </a:extLst>
            </p:cNvPr>
            <p:cNvSpPr>
              <a:spLocks noChangeArrowheads="1"/>
            </p:cNvSpPr>
            <p:nvPr/>
          </p:nvSpPr>
          <p:spPr bwMode="auto">
            <a:xfrm>
              <a:off x="2269" y="738"/>
              <a:ext cx="19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use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3">
              <a:extLst>
                <a:ext uri="{FF2B5EF4-FFF2-40B4-BE49-F238E27FC236}">
                  <a16:creationId xmlns:a16="http://schemas.microsoft.com/office/drawing/2014/main" id="{9E1E14B5-49ED-4943-9F5B-79BE6B1EBA91}"/>
                </a:ext>
              </a:extLst>
            </p:cNvPr>
            <p:cNvSpPr>
              <a:spLocks noChangeArrowheads="1"/>
            </p:cNvSpPr>
            <p:nvPr/>
          </p:nvSpPr>
          <p:spPr bwMode="auto">
            <a:xfrm>
              <a:off x="2439" y="1371"/>
              <a:ext cx="28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Code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4">
              <a:extLst>
                <a:ext uri="{FF2B5EF4-FFF2-40B4-BE49-F238E27FC236}">
                  <a16:creationId xmlns:a16="http://schemas.microsoft.com/office/drawing/2014/main" id="{DBCA1833-AEF2-426C-9D8A-A5639791FBBE}"/>
                </a:ext>
              </a:extLst>
            </p:cNvPr>
            <p:cNvSpPr>
              <a:spLocks noChangeArrowheads="1"/>
            </p:cNvSpPr>
            <p:nvPr/>
          </p:nvSpPr>
          <p:spPr bwMode="auto">
            <a:xfrm>
              <a:off x="2339" y="1467"/>
              <a:ext cx="48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execution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5">
              <a:extLst>
                <a:ext uri="{FF2B5EF4-FFF2-40B4-BE49-F238E27FC236}">
                  <a16:creationId xmlns:a16="http://schemas.microsoft.com/office/drawing/2014/main" id="{D357C7CA-1E6E-44F5-AF2D-CBF38E21E230}"/>
                </a:ext>
              </a:extLst>
            </p:cNvPr>
            <p:cNvSpPr>
              <a:spLocks noChangeArrowheads="1"/>
            </p:cNvSpPr>
            <p:nvPr/>
          </p:nvSpPr>
          <p:spPr bwMode="auto">
            <a:xfrm>
              <a:off x="2209" y="1874"/>
              <a:ext cx="44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Capacity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6">
              <a:extLst>
                <a:ext uri="{FF2B5EF4-FFF2-40B4-BE49-F238E27FC236}">
                  <a16:creationId xmlns:a16="http://schemas.microsoft.com/office/drawing/2014/main" id="{17561FC6-C12D-4336-B0FD-4030FCC4DDE3}"/>
                </a:ext>
              </a:extLst>
            </p:cNvPr>
            <p:cNvSpPr>
              <a:spLocks noChangeArrowheads="1"/>
            </p:cNvSpPr>
            <p:nvPr/>
          </p:nvSpPr>
          <p:spPr bwMode="auto">
            <a:xfrm>
              <a:off x="1270" y="2074"/>
              <a:ext cx="1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7">
              <a:extLst>
                <a:ext uri="{FF2B5EF4-FFF2-40B4-BE49-F238E27FC236}">
                  <a16:creationId xmlns:a16="http://schemas.microsoft.com/office/drawing/2014/main" id="{30016CF0-0300-40EE-BB31-99FA38212A7C}"/>
                </a:ext>
              </a:extLst>
            </p:cNvPr>
            <p:cNvSpPr>
              <a:spLocks noChangeArrowheads="1"/>
            </p:cNvSpPr>
            <p:nvPr/>
          </p:nvSpPr>
          <p:spPr bwMode="auto">
            <a:xfrm>
              <a:off x="1372" y="2074"/>
              <a:ext cx="47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rite speed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8">
              <a:extLst>
                <a:ext uri="{FF2B5EF4-FFF2-40B4-BE49-F238E27FC236}">
                  <a16:creationId xmlns:a16="http://schemas.microsoft.com/office/drawing/2014/main" id="{D13C38A6-F884-4C76-AC1A-EDBF5F1A5D96}"/>
                </a:ext>
              </a:extLst>
            </p:cNvPr>
            <p:cNvSpPr>
              <a:spLocks noChangeArrowheads="1"/>
            </p:cNvSpPr>
            <p:nvPr/>
          </p:nvSpPr>
          <p:spPr bwMode="auto">
            <a:xfrm>
              <a:off x="508" y="1881"/>
              <a:ext cx="56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Read speed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9">
              <a:extLst>
                <a:ext uri="{FF2B5EF4-FFF2-40B4-BE49-F238E27FC236}">
                  <a16:creationId xmlns:a16="http://schemas.microsoft.com/office/drawing/2014/main" id="{815E072B-E0D4-4F79-8E68-CDC60B22B504}"/>
                </a:ext>
              </a:extLst>
            </p:cNvPr>
            <p:cNvSpPr>
              <a:spLocks noChangeArrowheads="1"/>
            </p:cNvSpPr>
            <p:nvPr/>
          </p:nvSpPr>
          <p:spPr bwMode="auto">
            <a:xfrm>
              <a:off x="342" y="1381"/>
              <a:ext cx="3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Active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0">
              <a:extLst>
                <a:ext uri="{FF2B5EF4-FFF2-40B4-BE49-F238E27FC236}">
                  <a16:creationId xmlns:a16="http://schemas.microsoft.com/office/drawing/2014/main" id="{DF893BD1-4AA8-4FCD-B3FF-17F57E3064F1}"/>
                </a:ext>
              </a:extLst>
            </p:cNvPr>
            <p:cNvSpPr>
              <a:spLocks noChangeArrowheads="1"/>
            </p:cNvSpPr>
            <p:nvPr/>
          </p:nvSpPr>
          <p:spPr bwMode="auto">
            <a:xfrm>
              <a:off x="351" y="1477"/>
              <a:ext cx="32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power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1">
              <a:extLst>
                <a:ext uri="{FF2B5EF4-FFF2-40B4-BE49-F238E27FC236}">
                  <a16:creationId xmlns:a16="http://schemas.microsoft.com/office/drawing/2014/main" id="{51A66261-E345-4103-9173-4F4F0C62A49F}"/>
                </a:ext>
              </a:extLst>
            </p:cNvPr>
            <p:cNvSpPr>
              <a:spLocks noChangeArrowheads="1"/>
            </p:cNvSpPr>
            <p:nvPr/>
          </p:nvSpPr>
          <p:spPr bwMode="auto">
            <a:xfrm>
              <a:off x="454" y="1213"/>
              <a:ext cx="2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2">
              <a:extLst>
                <a:ext uri="{FF2B5EF4-FFF2-40B4-BE49-F238E27FC236}">
                  <a16:creationId xmlns:a16="http://schemas.microsoft.com/office/drawing/2014/main" id="{8BCFCEC4-B99B-4BBF-9A7E-EAA2216505DB}"/>
                </a:ext>
              </a:extLst>
            </p:cNvPr>
            <p:cNvSpPr>
              <a:spLocks noChangeArrowheads="1"/>
            </p:cNvSpPr>
            <p:nvPr/>
          </p:nvSpPr>
          <p:spPr bwMode="auto">
            <a:xfrm>
              <a:off x="818" y="722"/>
              <a:ext cx="2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3">
              <a:extLst>
                <a:ext uri="{FF2B5EF4-FFF2-40B4-BE49-F238E27FC236}">
                  <a16:creationId xmlns:a16="http://schemas.microsoft.com/office/drawing/2014/main" id="{0D56E961-44D1-4EC9-A8AC-005135CB6531}"/>
                </a:ext>
              </a:extLst>
            </p:cNvPr>
            <p:cNvSpPr>
              <a:spLocks noChangeArrowheads="1"/>
            </p:cNvSpPr>
            <p:nvPr/>
          </p:nvSpPr>
          <p:spPr bwMode="auto">
            <a:xfrm>
              <a:off x="1460" y="627"/>
              <a:ext cx="2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4">
              <a:extLst>
                <a:ext uri="{FF2B5EF4-FFF2-40B4-BE49-F238E27FC236}">
                  <a16:creationId xmlns:a16="http://schemas.microsoft.com/office/drawing/2014/main" id="{1B81CC06-C47E-4F3F-B9CA-E20962CA1184}"/>
                </a:ext>
              </a:extLst>
            </p:cNvPr>
            <p:cNvSpPr>
              <a:spLocks noChangeArrowheads="1"/>
            </p:cNvSpPr>
            <p:nvPr/>
          </p:nvSpPr>
          <p:spPr bwMode="auto">
            <a:xfrm>
              <a:off x="2244" y="857"/>
              <a:ext cx="22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Easy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5">
              <a:extLst>
                <a:ext uri="{FF2B5EF4-FFF2-40B4-BE49-F238E27FC236}">
                  <a16:creationId xmlns:a16="http://schemas.microsoft.com/office/drawing/2014/main" id="{E69EEC3D-9FB1-4A55-A560-46DE063DFDDA}"/>
                </a:ext>
              </a:extLst>
            </p:cNvPr>
            <p:cNvSpPr>
              <a:spLocks noChangeArrowheads="1"/>
            </p:cNvSpPr>
            <p:nvPr/>
          </p:nvSpPr>
          <p:spPr bwMode="auto">
            <a:xfrm>
              <a:off x="2470" y="1213"/>
              <a:ext cx="22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Easy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6">
              <a:extLst>
                <a:ext uri="{FF2B5EF4-FFF2-40B4-BE49-F238E27FC236}">
                  <a16:creationId xmlns:a16="http://schemas.microsoft.com/office/drawing/2014/main" id="{1C5E8A14-CBDC-4346-9871-9940B69A8C84}"/>
                </a:ext>
              </a:extLst>
            </p:cNvPr>
            <p:cNvSpPr>
              <a:spLocks noChangeArrowheads="1"/>
            </p:cNvSpPr>
            <p:nvPr/>
          </p:nvSpPr>
          <p:spPr bwMode="auto">
            <a:xfrm>
              <a:off x="437" y="684"/>
              <a:ext cx="41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Standby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7">
              <a:extLst>
                <a:ext uri="{FF2B5EF4-FFF2-40B4-BE49-F238E27FC236}">
                  <a16:creationId xmlns:a16="http://schemas.microsoft.com/office/drawing/2014/main" id="{9BA5F6AF-6997-48B6-96D6-7880A27BBE24}"/>
                </a:ext>
              </a:extLst>
            </p:cNvPr>
            <p:cNvSpPr>
              <a:spLocks noChangeArrowheads="1"/>
            </p:cNvSpPr>
            <p:nvPr/>
          </p:nvSpPr>
          <p:spPr bwMode="auto">
            <a:xfrm>
              <a:off x="481" y="781"/>
              <a:ext cx="32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power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8">
              <a:extLst>
                <a:ext uri="{FF2B5EF4-FFF2-40B4-BE49-F238E27FC236}">
                  <a16:creationId xmlns:a16="http://schemas.microsoft.com/office/drawing/2014/main" id="{3BAD7913-6B7E-4AC1-B0B8-136D8B10A02E}"/>
                </a:ext>
              </a:extLst>
            </p:cNvPr>
            <p:cNvSpPr>
              <a:spLocks noChangeArrowheads="1"/>
            </p:cNvSpPr>
            <p:nvPr/>
          </p:nvSpPr>
          <p:spPr bwMode="auto">
            <a:xfrm>
              <a:off x="1210" y="1301"/>
              <a:ext cx="2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High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9">
              <a:extLst>
                <a:ext uri="{FF2B5EF4-FFF2-40B4-BE49-F238E27FC236}">
                  <a16:creationId xmlns:a16="http://schemas.microsoft.com/office/drawing/2014/main" id="{F4FA3529-5E90-4A48-96FE-1BD9BD636071}"/>
                </a:ext>
              </a:extLst>
            </p:cNvPr>
            <p:cNvSpPr>
              <a:spLocks noChangeArrowheads="1"/>
            </p:cNvSpPr>
            <p:nvPr/>
          </p:nvSpPr>
          <p:spPr bwMode="auto">
            <a:xfrm>
              <a:off x="871" y="1829"/>
              <a:ext cx="2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High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0">
              <a:extLst>
                <a:ext uri="{FF2B5EF4-FFF2-40B4-BE49-F238E27FC236}">
                  <a16:creationId xmlns:a16="http://schemas.microsoft.com/office/drawing/2014/main" id="{526384FF-7A4E-4E8F-BCEE-B2EEBADB3DCC}"/>
                </a:ext>
              </a:extLst>
            </p:cNvPr>
            <p:cNvSpPr>
              <a:spLocks noChangeArrowheads="1"/>
            </p:cNvSpPr>
            <p:nvPr/>
          </p:nvSpPr>
          <p:spPr bwMode="auto">
            <a:xfrm>
              <a:off x="2218" y="1737"/>
              <a:ext cx="2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High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1">
              <a:extLst>
                <a:ext uri="{FF2B5EF4-FFF2-40B4-BE49-F238E27FC236}">
                  <a16:creationId xmlns:a16="http://schemas.microsoft.com/office/drawing/2014/main" id="{C5CCF6E2-5180-4C22-B3E7-3251382D8315}"/>
                </a:ext>
              </a:extLst>
            </p:cNvPr>
            <p:cNvSpPr>
              <a:spLocks noChangeArrowheads="1"/>
            </p:cNvSpPr>
            <p:nvPr/>
          </p:nvSpPr>
          <p:spPr bwMode="auto">
            <a:xfrm>
              <a:off x="1323" y="1986"/>
              <a:ext cx="2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High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2">
              <a:extLst>
                <a:ext uri="{FF2B5EF4-FFF2-40B4-BE49-F238E27FC236}">
                  <a16:creationId xmlns:a16="http://schemas.microsoft.com/office/drawing/2014/main" id="{E48D65E0-505F-4B31-A5BB-06C4414CCD82}"/>
                </a:ext>
              </a:extLst>
            </p:cNvPr>
            <p:cNvSpPr>
              <a:spLocks noChangeArrowheads="1"/>
            </p:cNvSpPr>
            <p:nvPr/>
          </p:nvSpPr>
          <p:spPr bwMode="auto">
            <a:xfrm>
              <a:off x="1293" y="1168"/>
              <a:ext cx="2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High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3">
              <a:extLst>
                <a:ext uri="{FF2B5EF4-FFF2-40B4-BE49-F238E27FC236}">
                  <a16:creationId xmlns:a16="http://schemas.microsoft.com/office/drawing/2014/main" id="{C6E94E7E-BDA9-4A13-9233-540814346A04}"/>
                </a:ext>
              </a:extLst>
            </p:cNvPr>
            <p:cNvSpPr>
              <a:spLocks noChangeArrowheads="1"/>
            </p:cNvSpPr>
            <p:nvPr/>
          </p:nvSpPr>
          <p:spPr bwMode="auto">
            <a:xfrm>
              <a:off x="1448" y="1099"/>
              <a:ext cx="2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High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4">
              <a:extLst>
                <a:ext uri="{FF2B5EF4-FFF2-40B4-BE49-F238E27FC236}">
                  <a16:creationId xmlns:a16="http://schemas.microsoft.com/office/drawing/2014/main" id="{CFE096C4-D32F-4854-A061-2ACC72CC97AD}"/>
                </a:ext>
              </a:extLst>
            </p:cNvPr>
            <p:cNvSpPr>
              <a:spLocks noChangeArrowheads="1"/>
            </p:cNvSpPr>
            <p:nvPr/>
          </p:nvSpPr>
          <p:spPr bwMode="auto">
            <a:xfrm>
              <a:off x="1630" y="1178"/>
              <a:ext cx="24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Hard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5">
              <a:extLst>
                <a:ext uri="{FF2B5EF4-FFF2-40B4-BE49-F238E27FC236}">
                  <a16:creationId xmlns:a16="http://schemas.microsoft.com/office/drawing/2014/main" id="{2CF94E7A-84A6-49BD-93DA-D7D3C4C6365F}"/>
                </a:ext>
              </a:extLst>
            </p:cNvPr>
            <p:cNvSpPr>
              <a:spLocks noChangeArrowheads="1"/>
            </p:cNvSpPr>
            <p:nvPr/>
          </p:nvSpPr>
          <p:spPr bwMode="auto">
            <a:xfrm>
              <a:off x="1682" y="1299"/>
              <a:ext cx="24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Hard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6">
              <a:extLst>
                <a:ext uri="{FF2B5EF4-FFF2-40B4-BE49-F238E27FC236}">
                  <a16:creationId xmlns:a16="http://schemas.microsoft.com/office/drawing/2014/main" id="{8EB8119E-A1C0-4AE8-8B0E-7D48597CC3E8}"/>
                </a:ext>
              </a:extLst>
            </p:cNvPr>
            <p:cNvSpPr>
              <a:spLocks noChangeArrowheads="1"/>
            </p:cNvSpPr>
            <p:nvPr/>
          </p:nvSpPr>
          <p:spPr bwMode="auto">
            <a:xfrm>
              <a:off x="1281" y="1431"/>
              <a:ext cx="2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7">
              <a:extLst>
                <a:ext uri="{FF2B5EF4-FFF2-40B4-BE49-F238E27FC236}">
                  <a16:creationId xmlns:a16="http://schemas.microsoft.com/office/drawing/2014/main" id="{8B125107-E96E-4870-BCC5-3E1C2579D741}"/>
                </a:ext>
              </a:extLst>
            </p:cNvPr>
            <p:cNvSpPr>
              <a:spLocks noChangeArrowheads="1"/>
            </p:cNvSpPr>
            <p:nvPr/>
          </p:nvSpPr>
          <p:spPr bwMode="auto">
            <a:xfrm>
              <a:off x="1455" y="1503"/>
              <a:ext cx="2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8">
              <a:extLst>
                <a:ext uri="{FF2B5EF4-FFF2-40B4-BE49-F238E27FC236}">
                  <a16:creationId xmlns:a16="http://schemas.microsoft.com/office/drawing/2014/main" id="{44D6097D-9124-4864-944A-E7FDD3479BC3}"/>
                </a:ext>
              </a:extLst>
            </p:cNvPr>
            <p:cNvSpPr>
              <a:spLocks noChangeArrowheads="1"/>
            </p:cNvSpPr>
            <p:nvPr/>
          </p:nvSpPr>
          <p:spPr bwMode="auto">
            <a:xfrm>
              <a:off x="1631" y="1443"/>
              <a:ext cx="2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9">
              <a:extLst>
                <a:ext uri="{FF2B5EF4-FFF2-40B4-BE49-F238E27FC236}">
                  <a16:creationId xmlns:a16="http://schemas.microsoft.com/office/drawing/2014/main" id="{E5A099CE-B92C-4938-AED9-D9CCFB891D73}"/>
                </a:ext>
              </a:extLst>
            </p:cNvPr>
            <p:cNvSpPr>
              <a:spLocks noChangeArrowheads="1"/>
            </p:cNvSpPr>
            <p:nvPr/>
          </p:nvSpPr>
          <p:spPr bwMode="auto">
            <a:xfrm>
              <a:off x="3988" y="2285"/>
              <a:ext cx="59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Times New Roman Bold" panose="02020803070505020304" pitchFamily="18" charset="0"/>
                </a:rPr>
                <a:t>(b) NAND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Freeform 70">
              <a:extLst>
                <a:ext uri="{FF2B5EF4-FFF2-40B4-BE49-F238E27FC236}">
                  <a16:creationId xmlns:a16="http://schemas.microsoft.com/office/drawing/2014/main" id="{9D074877-2117-4BDD-AC37-528D267F66EE}"/>
                </a:ext>
              </a:extLst>
            </p:cNvPr>
            <p:cNvSpPr>
              <a:spLocks/>
            </p:cNvSpPr>
            <p:nvPr/>
          </p:nvSpPr>
          <p:spPr bwMode="auto">
            <a:xfrm>
              <a:off x="2998" y="451"/>
              <a:ext cx="2512" cy="1779"/>
            </a:xfrm>
            <a:custGeom>
              <a:avLst/>
              <a:gdLst>
                <a:gd name="T0" fmla="*/ 3552 w 3552"/>
                <a:gd name="T1" fmla="*/ 3552 h 3552"/>
                <a:gd name="T2" fmla="*/ 3552 w 3552"/>
                <a:gd name="T3" fmla="*/ 3552 h 3552"/>
                <a:gd name="T4" fmla="*/ 0 w 3552"/>
                <a:gd name="T5" fmla="*/ 3552 h 3552"/>
                <a:gd name="T6" fmla="*/ 0 w 3552"/>
                <a:gd name="T7" fmla="*/ 0 h 3552"/>
                <a:gd name="T8" fmla="*/ 3552 w 3552"/>
                <a:gd name="T9" fmla="*/ 0 h 3552"/>
                <a:gd name="T10" fmla="*/ 3552 w 3552"/>
                <a:gd name="T11" fmla="*/ 3552 h 3552"/>
              </a:gdLst>
              <a:ahLst/>
              <a:cxnLst>
                <a:cxn ang="0">
                  <a:pos x="T0" y="T1"/>
                </a:cxn>
                <a:cxn ang="0">
                  <a:pos x="T2" y="T3"/>
                </a:cxn>
                <a:cxn ang="0">
                  <a:pos x="T4" y="T5"/>
                </a:cxn>
                <a:cxn ang="0">
                  <a:pos x="T6" y="T7"/>
                </a:cxn>
                <a:cxn ang="0">
                  <a:pos x="T8" y="T9"/>
                </a:cxn>
                <a:cxn ang="0">
                  <a:pos x="T10" y="T11"/>
                </a:cxn>
              </a:cxnLst>
              <a:rect l="0" t="0" r="r" b="b"/>
              <a:pathLst>
                <a:path w="3552" h="3552">
                  <a:moveTo>
                    <a:pt x="3552" y="3552"/>
                  </a:moveTo>
                  <a:lnTo>
                    <a:pt x="3552" y="3552"/>
                  </a:lnTo>
                  <a:lnTo>
                    <a:pt x="0" y="3552"/>
                  </a:lnTo>
                  <a:lnTo>
                    <a:pt x="0" y="0"/>
                  </a:lnTo>
                  <a:lnTo>
                    <a:pt x="3552" y="0"/>
                  </a:lnTo>
                  <a:lnTo>
                    <a:pt x="3552" y="3552"/>
                  </a:lnTo>
                  <a:close/>
                </a:path>
              </a:pathLst>
            </a:custGeom>
            <a:noFill/>
            <a:ln w="285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71">
              <a:extLst>
                <a:ext uri="{FF2B5EF4-FFF2-40B4-BE49-F238E27FC236}">
                  <a16:creationId xmlns:a16="http://schemas.microsoft.com/office/drawing/2014/main" id="{B46D6256-6FA7-4C45-A3BB-0F90ABAC3161}"/>
                </a:ext>
              </a:extLst>
            </p:cNvPr>
            <p:cNvSpPr>
              <a:spLocks/>
            </p:cNvSpPr>
            <p:nvPr/>
          </p:nvSpPr>
          <p:spPr bwMode="auto">
            <a:xfrm>
              <a:off x="4254" y="620"/>
              <a:ext cx="0" cy="1443"/>
            </a:xfrm>
            <a:custGeom>
              <a:avLst/>
              <a:gdLst>
                <a:gd name="T0" fmla="*/ 2880 h 2880"/>
                <a:gd name="T1" fmla="*/ 2880 h 2880"/>
                <a:gd name="T2" fmla="*/ 0 h 2880"/>
              </a:gdLst>
              <a:ahLst/>
              <a:cxnLst>
                <a:cxn ang="0">
                  <a:pos x="0" y="T0"/>
                </a:cxn>
                <a:cxn ang="0">
                  <a:pos x="0" y="T1"/>
                </a:cxn>
                <a:cxn ang="0">
                  <a:pos x="0" y="T2"/>
                </a:cxn>
              </a:cxnLst>
              <a:rect l="0" t="0" r="r" b="b"/>
              <a:pathLst>
                <a:path h="2880">
                  <a:moveTo>
                    <a:pt x="0" y="2880"/>
                  </a:moveTo>
                  <a:lnTo>
                    <a:pt x="0" y="2880"/>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2">
              <a:extLst>
                <a:ext uri="{FF2B5EF4-FFF2-40B4-BE49-F238E27FC236}">
                  <a16:creationId xmlns:a16="http://schemas.microsoft.com/office/drawing/2014/main" id="{06B4D1FD-916C-4C56-A4BC-B0A80D61972B}"/>
                </a:ext>
              </a:extLst>
            </p:cNvPr>
            <p:cNvSpPr>
              <a:spLocks/>
            </p:cNvSpPr>
            <p:nvPr/>
          </p:nvSpPr>
          <p:spPr bwMode="auto">
            <a:xfrm>
              <a:off x="4187" y="1581"/>
              <a:ext cx="136" cy="0"/>
            </a:xfrm>
            <a:custGeom>
              <a:avLst/>
              <a:gdLst>
                <a:gd name="T0" fmla="*/ 192 w 192"/>
                <a:gd name="T1" fmla="*/ 192 w 192"/>
                <a:gd name="T2" fmla="*/ 0 w 192"/>
              </a:gdLst>
              <a:ahLst/>
              <a:cxnLst>
                <a:cxn ang="0">
                  <a:pos x="T0" y="0"/>
                </a:cxn>
                <a:cxn ang="0">
                  <a:pos x="T1" y="0"/>
                </a:cxn>
                <a:cxn ang="0">
                  <a:pos x="T2" y="0"/>
                </a:cxn>
              </a:cxnLst>
              <a:rect l="0" t="0" r="r" b="b"/>
              <a:pathLst>
                <a:path w="192">
                  <a:moveTo>
                    <a:pt x="192" y="0"/>
                  </a:moveTo>
                  <a:lnTo>
                    <a:pt x="192" y="0"/>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3">
              <a:extLst>
                <a:ext uri="{FF2B5EF4-FFF2-40B4-BE49-F238E27FC236}">
                  <a16:creationId xmlns:a16="http://schemas.microsoft.com/office/drawing/2014/main" id="{E3CDD121-62C7-4924-BED1-2D184869F057}"/>
                </a:ext>
              </a:extLst>
            </p:cNvPr>
            <p:cNvSpPr>
              <a:spLocks/>
            </p:cNvSpPr>
            <p:nvPr/>
          </p:nvSpPr>
          <p:spPr bwMode="auto">
            <a:xfrm>
              <a:off x="4187" y="1821"/>
              <a:ext cx="136" cy="0"/>
            </a:xfrm>
            <a:custGeom>
              <a:avLst/>
              <a:gdLst>
                <a:gd name="T0" fmla="*/ 192 w 192"/>
                <a:gd name="T1" fmla="*/ 192 w 192"/>
                <a:gd name="T2" fmla="*/ 0 w 192"/>
              </a:gdLst>
              <a:ahLst/>
              <a:cxnLst>
                <a:cxn ang="0">
                  <a:pos x="T0" y="0"/>
                </a:cxn>
                <a:cxn ang="0">
                  <a:pos x="T1" y="0"/>
                </a:cxn>
                <a:cxn ang="0">
                  <a:pos x="T2" y="0"/>
                </a:cxn>
              </a:cxnLst>
              <a:rect l="0" t="0" r="r" b="b"/>
              <a:pathLst>
                <a:path w="192">
                  <a:moveTo>
                    <a:pt x="192" y="0"/>
                  </a:moveTo>
                  <a:lnTo>
                    <a:pt x="192" y="0"/>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4">
              <a:extLst>
                <a:ext uri="{FF2B5EF4-FFF2-40B4-BE49-F238E27FC236}">
                  <a16:creationId xmlns:a16="http://schemas.microsoft.com/office/drawing/2014/main" id="{D341AE42-BA6D-40C8-A8F9-B208F736DD3B}"/>
                </a:ext>
              </a:extLst>
            </p:cNvPr>
            <p:cNvSpPr>
              <a:spLocks/>
            </p:cNvSpPr>
            <p:nvPr/>
          </p:nvSpPr>
          <p:spPr bwMode="auto">
            <a:xfrm>
              <a:off x="4187" y="2062"/>
              <a:ext cx="136" cy="0"/>
            </a:xfrm>
            <a:custGeom>
              <a:avLst/>
              <a:gdLst>
                <a:gd name="T0" fmla="*/ 192 w 192"/>
                <a:gd name="T1" fmla="*/ 192 w 192"/>
                <a:gd name="T2" fmla="*/ 0 w 192"/>
              </a:gdLst>
              <a:ahLst/>
              <a:cxnLst>
                <a:cxn ang="0">
                  <a:pos x="T0" y="0"/>
                </a:cxn>
                <a:cxn ang="0">
                  <a:pos x="T1" y="0"/>
                </a:cxn>
                <a:cxn ang="0">
                  <a:pos x="T2" y="0"/>
                </a:cxn>
              </a:cxnLst>
              <a:rect l="0" t="0" r="r" b="b"/>
              <a:pathLst>
                <a:path w="192">
                  <a:moveTo>
                    <a:pt x="192" y="0"/>
                  </a:moveTo>
                  <a:lnTo>
                    <a:pt x="192" y="0"/>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5">
              <a:extLst>
                <a:ext uri="{FF2B5EF4-FFF2-40B4-BE49-F238E27FC236}">
                  <a16:creationId xmlns:a16="http://schemas.microsoft.com/office/drawing/2014/main" id="{77E43158-C1FA-4492-8BD6-1C539B2C7826}"/>
                </a:ext>
              </a:extLst>
            </p:cNvPr>
            <p:cNvSpPr>
              <a:spLocks/>
            </p:cNvSpPr>
            <p:nvPr/>
          </p:nvSpPr>
          <p:spPr bwMode="auto">
            <a:xfrm>
              <a:off x="4187" y="1100"/>
              <a:ext cx="136" cy="0"/>
            </a:xfrm>
            <a:custGeom>
              <a:avLst/>
              <a:gdLst>
                <a:gd name="T0" fmla="*/ 192 w 192"/>
                <a:gd name="T1" fmla="*/ 192 w 192"/>
                <a:gd name="T2" fmla="*/ 0 w 192"/>
              </a:gdLst>
              <a:ahLst/>
              <a:cxnLst>
                <a:cxn ang="0">
                  <a:pos x="T0" y="0"/>
                </a:cxn>
                <a:cxn ang="0">
                  <a:pos x="T1" y="0"/>
                </a:cxn>
                <a:cxn ang="0">
                  <a:pos x="T2" y="0"/>
                </a:cxn>
              </a:cxnLst>
              <a:rect l="0" t="0" r="r" b="b"/>
              <a:pathLst>
                <a:path w="192">
                  <a:moveTo>
                    <a:pt x="192" y="0"/>
                  </a:moveTo>
                  <a:lnTo>
                    <a:pt x="192" y="0"/>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6">
              <a:extLst>
                <a:ext uri="{FF2B5EF4-FFF2-40B4-BE49-F238E27FC236}">
                  <a16:creationId xmlns:a16="http://schemas.microsoft.com/office/drawing/2014/main" id="{EA45E906-54AB-4E39-BDDF-8FAF837C43E8}"/>
                </a:ext>
              </a:extLst>
            </p:cNvPr>
            <p:cNvSpPr>
              <a:spLocks/>
            </p:cNvSpPr>
            <p:nvPr/>
          </p:nvSpPr>
          <p:spPr bwMode="auto">
            <a:xfrm>
              <a:off x="4187" y="860"/>
              <a:ext cx="136" cy="0"/>
            </a:xfrm>
            <a:custGeom>
              <a:avLst/>
              <a:gdLst>
                <a:gd name="T0" fmla="*/ 192 w 192"/>
                <a:gd name="T1" fmla="*/ 192 w 192"/>
                <a:gd name="T2" fmla="*/ 0 w 192"/>
              </a:gdLst>
              <a:ahLst/>
              <a:cxnLst>
                <a:cxn ang="0">
                  <a:pos x="T0" y="0"/>
                </a:cxn>
                <a:cxn ang="0">
                  <a:pos x="T1" y="0"/>
                </a:cxn>
                <a:cxn ang="0">
                  <a:pos x="T2" y="0"/>
                </a:cxn>
              </a:cxnLst>
              <a:rect l="0" t="0" r="r" b="b"/>
              <a:pathLst>
                <a:path w="192">
                  <a:moveTo>
                    <a:pt x="192" y="0"/>
                  </a:moveTo>
                  <a:lnTo>
                    <a:pt x="192" y="0"/>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7">
              <a:extLst>
                <a:ext uri="{FF2B5EF4-FFF2-40B4-BE49-F238E27FC236}">
                  <a16:creationId xmlns:a16="http://schemas.microsoft.com/office/drawing/2014/main" id="{C3760138-2796-4730-ABF0-963F709FEB3C}"/>
                </a:ext>
              </a:extLst>
            </p:cNvPr>
            <p:cNvSpPr>
              <a:spLocks/>
            </p:cNvSpPr>
            <p:nvPr/>
          </p:nvSpPr>
          <p:spPr bwMode="auto">
            <a:xfrm>
              <a:off x="4187" y="619"/>
              <a:ext cx="136" cy="0"/>
            </a:xfrm>
            <a:custGeom>
              <a:avLst/>
              <a:gdLst>
                <a:gd name="T0" fmla="*/ 192 w 192"/>
                <a:gd name="T1" fmla="*/ 192 w 192"/>
                <a:gd name="T2" fmla="*/ 0 w 192"/>
              </a:gdLst>
              <a:ahLst/>
              <a:cxnLst>
                <a:cxn ang="0">
                  <a:pos x="T0" y="0"/>
                </a:cxn>
                <a:cxn ang="0">
                  <a:pos x="T1" y="0"/>
                </a:cxn>
                <a:cxn ang="0">
                  <a:pos x="T2" y="0"/>
                </a:cxn>
              </a:cxnLst>
              <a:rect l="0" t="0" r="r" b="b"/>
              <a:pathLst>
                <a:path w="192">
                  <a:moveTo>
                    <a:pt x="192" y="0"/>
                  </a:moveTo>
                  <a:lnTo>
                    <a:pt x="192" y="0"/>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78">
              <a:extLst>
                <a:ext uri="{FF2B5EF4-FFF2-40B4-BE49-F238E27FC236}">
                  <a16:creationId xmlns:a16="http://schemas.microsoft.com/office/drawing/2014/main" id="{B8602DF8-BDE3-493C-B750-CE97F5E90340}"/>
                </a:ext>
              </a:extLst>
            </p:cNvPr>
            <p:cNvSpPr>
              <a:spLocks/>
            </p:cNvSpPr>
            <p:nvPr/>
          </p:nvSpPr>
          <p:spPr bwMode="auto">
            <a:xfrm>
              <a:off x="3534" y="831"/>
              <a:ext cx="1440" cy="1020"/>
            </a:xfrm>
            <a:custGeom>
              <a:avLst/>
              <a:gdLst>
                <a:gd name="T0" fmla="*/ 2037 w 2037"/>
                <a:gd name="T1" fmla="*/ 2037 h 2037"/>
                <a:gd name="T2" fmla="*/ 2037 w 2037"/>
                <a:gd name="T3" fmla="*/ 2037 h 2037"/>
                <a:gd name="T4" fmla="*/ 0 w 2037"/>
                <a:gd name="T5" fmla="*/ 0 h 2037"/>
              </a:gdLst>
              <a:ahLst/>
              <a:cxnLst>
                <a:cxn ang="0">
                  <a:pos x="T0" y="T1"/>
                </a:cxn>
                <a:cxn ang="0">
                  <a:pos x="T2" y="T3"/>
                </a:cxn>
                <a:cxn ang="0">
                  <a:pos x="T4" y="T5"/>
                </a:cxn>
              </a:cxnLst>
              <a:rect l="0" t="0" r="r" b="b"/>
              <a:pathLst>
                <a:path w="2037" h="2037">
                  <a:moveTo>
                    <a:pt x="2037" y="2037"/>
                  </a:moveTo>
                  <a:lnTo>
                    <a:pt x="2037" y="2037"/>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79">
              <a:extLst>
                <a:ext uri="{FF2B5EF4-FFF2-40B4-BE49-F238E27FC236}">
                  <a16:creationId xmlns:a16="http://schemas.microsoft.com/office/drawing/2014/main" id="{DDD33AF5-E957-46BE-8D20-D887EB25DA00}"/>
                </a:ext>
              </a:extLst>
            </p:cNvPr>
            <p:cNvSpPr>
              <a:spLocks/>
            </p:cNvSpPr>
            <p:nvPr/>
          </p:nvSpPr>
          <p:spPr bwMode="auto">
            <a:xfrm>
              <a:off x="4446" y="1476"/>
              <a:ext cx="96" cy="68"/>
            </a:xfrm>
            <a:custGeom>
              <a:avLst/>
              <a:gdLst>
                <a:gd name="T0" fmla="*/ 136 w 136"/>
                <a:gd name="T1" fmla="*/ 0 h 136"/>
                <a:gd name="T2" fmla="*/ 136 w 136"/>
                <a:gd name="T3" fmla="*/ 0 h 136"/>
                <a:gd name="T4" fmla="*/ 0 w 136"/>
                <a:gd name="T5" fmla="*/ 136 h 136"/>
              </a:gdLst>
              <a:ahLst/>
              <a:cxnLst>
                <a:cxn ang="0">
                  <a:pos x="T0" y="T1"/>
                </a:cxn>
                <a:cxn ang="0">
                  <a:pos x="T2" y="T3"/>
                </a:cxn>
                <a:cxn ang="0">
                  <a:pos x="T4" y="T5"/>
                </a:cxn>
              </a:cxnLst>
              <a:rect l="0" t="0" r="r" b="b"/>
              <a:pathLst>
                <a:path w="136" h="136">
                  <a:moveTo>
                    <a:pt x="136" y="0"/>
                  </a:moveTo>
                  <a:lnTo>
                    <a:pt x="136" y="0"/>
                  </a:lnTo>
                  <a:lnTo>
                    <a:pt x="0"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80">
              <a:extLst>
                <a:ext uri="{FF2B5EF4-FFF2-40B4-BE49-F238E27FC236}">
                  <a16:creationId xmlns:a16="http://schemas.microsoft.com/office/drawing/2014/main" id="{5D38A254-F1A8-48AC-9775-53033C935DC0}"/>
                </a:ext>
              </a:extLst>
            </p:cNvPr>
            <p:cNvSpPr>
              <a:spLocks/>
            </p:cNvSpPr>
            <p:nvPr/>
          </p:nvSpPr>
          <p:spPr bwMode="auto">
            <a:xfrm>
              <a:off x="4687" y="1646"/>
              <a:ext cx="95" cy="68"/>
            </a:xfrm>
            <a:custGeom>
              <a:avLst/>
              <a:gdLst>
                <a:gd name="T0" fmla="*/ 135 w 135"/>
                <a:gd name="T1" fmla="*/ 0 h 136"/>
                <a:gd name="T2" fmla="*/ 135 w 135"/>
                <a:gd name="T3" fmla="*/ 0 h 136"/>
                <a:gd name="T4" fmla="*/ 0 w 135"/>
                <a:gd name="T5" fmla="*/ 136 h 136"/>
              </a:gdLst>
              <a:ahLst/>
              <a:cxnLst>
                <a:cxn ang="0">
                  <a:pos x="T0" y="T1"/>
                </a:cxn>
                <a:cxn ang="0">
                  <a:pos x="T2" y="T3"/>
                </a:cxn>
                <a:cxn ang="0">
                  <a:pos x="T4" y="T5"/>
                </a:cxn>
              </a:cxnLst>
              <a:rect l="0" t="0" r="r" b="b"/>
              <a:pathLst>
                <a:path w="135" h="136">
                  <a:moveTo>
                    <a:pt x="135" y="0"/>
                  </a:moveTo>
                  <a:lnTo>
                    <a:pt x="135" y="0"/>
                  </a:lnTo>
                  <a:lnTo>
                    <a:pt x="0"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1">
              <a:extLst>
                <a:ext uri="{FF2B5EF4-FFF2-40B4-BE49-F238E27FC236}">
                  <a16:creationId xmlns:a16="http://schemas.microsoft.com/office/drawing/2014/main" id="{6C19E356-BF36-457B-99B9-6A1B54B296B6}"/>
                </a:ext>
              </a:extLst>
            </p:cNvPr>
            <p:cNvSpPr>
              <a:spLocks/>
            </p:cNvSpPr>
            <p:nvPr/>
          </p:nvSpPr>
          <p:spPr bwMode="auto">
            <a:xfrm>
              <a:off x="4926" y="1816"/>
              <a:ext cx="97" cy="68"/>
            </a:xfrm>
            <a:custGeom>
              <a:avLst/>
              <a:gdLst>
                <a:gd name="T0" fmla="*/ 136 w 136"/>
                <a:gd name="T1" fmla="*/ 0 h 136"/>
                <a:gd name="T2" fmla="*/ 136 w 136"/>
                <a:gd name="T3" fmla="*/ 0 h 136"/>
                <a:gd name="T4" fmla="*/ 0 w 136"/>
                <a:gd name="T5" fmla="*/ 136 h 136"/>
              </a:gdLst>
              <a:ahLst/>
              <a:cxnLst>
                <a:cxn ang="0">
                  <a:pos x="T0" y="T1"/>
                </a:cxn>
                <a:cxn ang="0">
                  <a:pos x="T2" y="T3"/>
                </a:cxn>
                <a:cxn ang="0">
                  <a:pos x="T4" y="T5"/>
                </a:cxn>
              </a:cxnLst>
              <a:rect l="0" t="0" r="r" b="b"/>
              <a:pathLst>
                <a:path w="136" h="136">
                  <a:moveTo>
                    <a:pt x="136" y="0"/>
                  </a:moveTo>
                  <a:lnTo>
                    <a:pt x="136" y="0"/>
                  </a:lnTo>
                  <a:lnTo>
                    <a:pt x="0"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82">
              <a:extLst>
                <a:ext uri="{FF2B5EF4-FFF2-40B4-BE49-F238E27FC236}">
                  <a16:creationId xmlns:a16="http://schemas.microsoft.com/office/drawing/2014/main" id="{376A397C-BEC7-4D22-AC9B-FC0F2A98F305}"/>
                </a:ext>
              </a:extLst>
            </p:cNvPr>
            <p:cNvSpPr>
              <a:spLocks/>
            </p:cNvSpPr>
            <p:nvPr/>
          </p:nvSpPr>
          <p:spPr bwMode="auto">
            <a:xfrm>
              <a:off x="3966" y="1136"/>
              <a:ext cx="96" cy="68"/>
            </a:xfrm>
            <a:custGeom>
              <a:avLst/>
              <a:gdLst>
                <a:gd name="T0" fmla="*/ 136 w 136"/>
                <a:gd name="T1" fmla="*/ 0 h 136"/>
                <a:gd name="T2" fmla="*/ 136 w 136"/>
                <a:gd name="T3" fmla="*/ 0 h 136"/>
                <a:gd name="T4" fmla="*/ 0 w 136"/>
                <a:gd name="T5" fmla="*/ 136 h 136"/>
              </a:gdLst>
              <a:ahLst/>
              <a:cxnLst>
                <a:cxn ang="0">
                  <a:pos x="T0" y="T1"/>
                </a:cxn>
                <a:cxn ang="0">
                  <a:pos x="T2" y="T3"/>
                </a:cxn>
                <a:cxn ang="0">
                  <a:pos x="T4" y="T5"/>
                </a:cxn>
              </a:cxnLst>
              <a:rect l="0" t="0" r="r" b="b"/>
              <a:pathLst>
                <a:path w="136" h="136">
                  <a:moveTo>
                    <a:pt x="136" y="0"/>
                  </a:moveTo>
                  <a:lnTo>
                    <a:pt x="136" y="0"/>
                  </a:lnTo>
                  <a:lnTo>
                    <a:pt x="0"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83">
              <a:extLst>
                <a:ext uri="{FF2B5EF4-FFF2-40B4-BE49-F238E27FC236}">
                  <a16:creationId xmlns:a16="http://schemas.microsoft.com/office/drawing/2014/main" id="{9BE856FD-026E-4B6D-B174-FB98BC9171EF}"/>
                </a:ext>
              </a:extLst>
            </p:cNvPr>
            <p:cNvSpPr>
              <a:spLocks/>
            </p:cNvSpPr>
            <p:nvPr/>
          </p:nvSpPr>
          <p:spPr bwMode="auto">
            <a:xfrm>
              <a:off x="3727" y="966"/>
              <a:ext cx="96" cy="68"/>
            </a:xfrm>
            <a:custGeom>
              <a:avLst/>
              <a:gdLst>
                <a:gd name="T0" fmla="*/ 136 w 136"/>
                <a:gd name="T1" fmla="*/ 0 h 136"/>
                <a:gd name="T2" fmla="*/ 136 w 136"/>
                <a:gd name="T3" fmla="*/ 0 h 136"/>
                <a:gd name="T4" fmla="*/ 0 w 136"/>
                <a:gd name="T5" fmla="*/ 136 h 136"/>
              </a:gdLst>
              <a:ahLst/>
              <a:cxnLst>
                <a:cxn ang="0">
                  <a:pos x="T0" y="T1"/>
                </a:cxn>
                <a:cxn ang="0">
                  <a:pos x="T2" y="T3"/>
                </a:cxn>
                <a:cxn ang="0">
                  <a:pos x="T4" y="T5"/>
                </a:cxn>
              </a:cxnLst>
              <a:rect l="0" t="0" r="r" b="b"/>
              <a:pathLst>
                <a:path w="136" h="136">
                  <a:moveTo>
                    <a:pt x="136" y="0"/>
                  </a:moveTo>
                  <a:lnTo>
                    <a:pt x="136" y="0"/>
                  </a:lnTo>
                  <a:lnTo>
                    <a:pt x="0"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84">
              <a:extLst>
                <a:ext uri="{FF2B5EF4-FFF2-40B4-BE49-F238E27FC236}">
                  <a16:creationId xmlns:a16="http://schemas.microsoft.com/office/drawing/2014/main" id="{F8B5BA09-D241-4AAE-BF5C-67135A866D47}"/>
                </a:ext>
              </a:extLst>
            </p:cNvPr>
            <p:cNvSpPr>
              <a:spLocks/>
            </p:cNvSpPr>
            <p:nvPr/>
          </p:nvSpPr>
          <p:spPr bwMode="auto">
            <a:xfrm>
              <a:off x="3487" y="796"/>
              <a:ext cx="95" cy="68"/>
            </a:xfrm>
            <a:custGeom>
              <a:avLst/>
              <a:gdLst>
                <a:gd name="T0" fmla="*/ 135 w 135"/>
                <a:gd name="T1" fmla="*/ 0 h 136"/>
                <a:gd name="T2" fmla="*/ 135 w 135"/>
                <a:gd name="T3" fmla="*/ 0 h 136"/>
                <a:gd name="T4" fmla="*/ 0 w 135"/>
                <a:gd name="T5" fmla="*/ 136 h 136"/>
              </a:gdLst>
              <a:ahLst/>
              <a:cxnLst>
                <a:cxn ang="0">
                  <a:pos x="T0" y="T1"/>
                </a:cxn>
                <a:cxn ang="0">
                  <a:pos x="T2" y="T3"/>
                </a:cxn>
                <a:cxn ang="0">
                  <a:pos x="T4" y="T5"/>
                </a:cxn>
              </a:cxnLst>
              <a:rect l="0" t="0" r="r" b="b"/>
              <a:pathLst>
                <a:path w="135" h="136">
                  <a:moveTo>
                    <a:pt x="135" y="0"/>
                  </a:moveTo>
                  <a:lnTo>
                    <a:pt x="135" y="0"/>
                  </a:lnTo>
                  <a:lnTo>
                    <a:pt x="0"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5">
              <a:extLst>
                <a:ext uri="{FF2B5EF4-FFF2-40B4-BE49-F238E27FC236}">
                  <a16:creationId xmlns:a16="http://schemas.microsoft.com/office/drawing/2014/main" id="{60BE53A6-4F14-4EBD-9FF6-E7C76EE13F76}"/>
                </a:ext>
              </a:extLst>
            </p:cNvPr>
            <p:cNvSpPr>
              <a:spLocks/>
            </p:cNvSpPr>
            <p:nvPr/>
          </p:nvSpPr>
          <p:spPr bwMode="auto">
            <a:xfrm>
              <a:off x="3237" y="1340"/>
              <a:ext cx="2036" cy="0"/>
            </a:xfrm>
            <a:custGeom>
              <a:avLst/>
              <a:gdLst>
                <a:gd name="T0" fmla="*/ 2880 w 2880"/>
                <a:gd name="T1" fmla="*/ 2880 w 2880"/>
                <a:gd name="T2" fmla="*/ 0 w 2880"/>
              </a:gdLst>
              <a:ahLst/>
              <a:cxnLst>
                <a:cxn ang="0">
                  <a:pos x="T0" y="0"/>
                </a:cxn>
                <a:cxn ang="0">
                  <a:pos x="T1" y="0"/>
                </a:cxn>
                <a:cxn ang="0">
                  <a:pos x="T2" y="0"/>
                </a:cxn>
              </a:cxnLst>
              <a:rect l="0" t="0" r="r" b="b"/>
              <a:pathLst>
                <a:path w="2880">
                  <a:moveTo>
                    <a:pt x="2880" y="0"/>
                  </a:moveTo>
                  <a:lnTo>
                    <a:pt x="2880" y="0"/>
                  </a:lnTo>
                  <a:lnTo>
                    <a:pt x="0" y="0"/>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86">
              <a:extLst>
                <a:ext uri="{FF2B5EF4-FFF2-40B4-BE49-F238E27FC236}">
                  <a16:creationId xmlns:a16="http://schemas.microsoft.com/office/drawing/2014/main" id="{AFF541B3-5C75-4C4A-B6C9-C4C3DD6CDD6B}"/>
                </a:ext>
              </a:extLst>
            </p:cNvPr>
            <p:cNvSpPr>
              <a:spLocks/>
            </p:cNvSpPr>
            <p:nvPr/>
          </p:nvSpPr>
          <p:spPr bwMode="auto">
            <a:xfrm>
              <a:off x="4593" y="1292"/>
              <a:ext cx="0" cy="96"/>
            </a:xfrm>
            <a:custGeom>
              <a:avLst/>
              <a:gdLst>
                <a:gd name="T0" fmla="*/ 0 h 192"/>
                <a:gd name="T1" fmla="*/ 0 h 192"/>
                <a:gd name="T2" fmla="*/ 192 h 192"/>
              </a:gdLst>
              <a:ahLst/>
              <a:cxnLst>
                <a:cxn ang="0">
                  <a:pos x="0" y="T0"/>
                </a:cxn>
                <a:cxn ang="0">
                  <a:pos x="0" y="T1"/>
                </a:cxn>
                <a:cxn ang="0">
                  <a:pos x="0" y="T2"/>
                </a:cxn>
              </a:cxnLst>
              <a:rect l="0" t="0" r="r" b="b"/>
              <a:pathLst>
                <a:path h="192">
                  <a:moveTo>
                    <a:pt x="0" y="0"/>
                  </a:moveTo>
                  <a:lnTo>
                    <a:pt x="0" y="0"/>
                  </a:lnTo>
                  <a:lnTo>
                    <a:pt x="0" y="192"/>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87">
              <a:extLst>
                <a:ext uri="{FF2B5EF4-FFF2-40B4-BE49-F238E27FC236}">
                  <a16:creationId xmlns:a16="http://schemas.microsoft.com/office/drawing/2014/main" id="{D94122F9-3F95-4B8B-BB63-954736F8879A}"/>
                </a:ext>
              </a:extLst>
            </p:cNvPr>
            <p:cNvSpPr>
              <a:spLocks/>
            </p:cNvSpPr>
            <p:nvPr/>
          </p:nvSpPr>
          <p:spPr bwMode="auto">
            <a:xfrm>
              <a:off x="4933" y="1292"/>
              <a:ext cx="0" cy="96"/>
            </a:xfrm>
            <a:custGeom>
              <a:avLst/>
              <a:gdLst>
                <a:gd name="T0" fmla="*/ 0 h 192"/>
                <a:gd name="T1" fmla="*/ 0 h 192"/>
                <a:gd name="T2" fmla="*/ 192 h 192"/>
              </a:gdLst>
              <a:ahLst/>
              <a:cxnLst>
                <a:cxn ang="0">
                  <a:pos x="0" y="T0"/>
                </a:cxn>
                <a:cxn ang="0">
                  <a:pos x="0" y="T1"/>
                </a:cxn>
                <a:cxn ang="0">
                  <a:pos x="0" y="T2"/>
                </a:cxn>
              </a:cxnLst>
              <a:rect l="0" t="0" r="r" b="b"/>
              <a:pathLst>
                <a:path h="192">
                  <a:moveTo>
                    <a:pt x="0" y="0"/>
                  </a:moveTo>
                  <a:lnTo>
                    <a:pt x="0" y="0"/>
                  </a:lnTo>
                  <a:lnTo>
                    <a:pt x="0" y="192"/>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88">
              <a:extLst>
                <a:ext uri="{FF2B5EF4-FFF2-40B4-BE49-F238E27FC236}">
                  <a16:creationId xmlns:a16="http://schemas.microsoft.com/office/drawing/2014/main" id="{FCEE482E-BE01-49EE-8DFB-B9D178207859}"/>
                </a:ext>
              </a:extLst>
            </p:cNvPr>
            <p:cNvSpPr>
              <a:spLocks/>
            </p:cNvSpPr>
            <p:nvPr/>
          </p:nvSpPr>
          <p:spPr bwMode="auto">
            <a:xfrm>
              <a:off x="5272" y="1292"/>
              <a:ext cx="0" cy="96"/>
            </a:xfrm>
            <a:custGeom>
              <a:avLst/>
              <a:gdLst>
                <a:gd name="T0" fmla="*/ 0 h 192"/>
                <a:gd name="T1" fmla="*/ 0 h 192"/>
                <a:gd name="T2" fmla="*/ 192 h 192"/>
              </a:gdLst>
              <a:ahLst/>
              <a:cxnLst>
                <a:cxn ang="0">
                  <a:pos x="0" y="T0"/>
                </a:cxn>
                <a:cxn ang="0">
                  <a:pos x="0" y="T1"/>
                </a:cxn>
                <a:cxn ang="0">
                  <a:pos x="0" y="T2"/>
                </a:cxn>
              </a:cxnLst>
              <a:rect l="0" t="0" r="r" b="b"/>
              <a:pathLst>
                <a:path h="192">
                  <a:moveTo>
                    <a:pt x="0" y="0"/>
                  </a:moveTo>
                  <a:lnTo>
                    <a:pt x="0" y="0"/>
                  </a:lnTo>
                  <a:lnTo>
                    <a:pt x="0" y="192"/>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89">
              <a:extLst>
                <a:ext uri="{FF2B5EF4-FFF2-40B4-BE49-F238E27FC236}">
                  <a16:creationId xmlns:a16="http://schemas.microsoft.com/office/drawing/2014/main" id="{C8E87DEA-934B-4E41-A9C7-4EA28056CFC5}"/>
                </a:ext>
              </a:extLst>
            </p:cNvPr>
            <p:cNvSpPr>
              <a:spLocks/>
            </p:cNvSpPr>
            <p:nvPr/>
          </p:nvSpPr>
          <p:spPr bwMode="auto">
            <a:xfrm>
              <a:off x="3915" y="1292"/>
              <a:ext cx="0" cy="96"/>
            </a:xfrm>
            <a:custGeom>
              <a:avLst/>
              <a:gdLst>
                <a:gd name="T0" fmla="*/ 0 h 192"/>
                <a:gd name="T1" fmla="*/ 0 h 192"/>
                <a:gd name="T2" fmla="*/ 192 h 192"/>
              </a:gdLst>
              <a:ahLst/>
              <a:cxnLst>
                <a:cxn ang="0">
                  <a:pos x="0" y="T0"/>
                </a:cxn>
                <a:cxn ang="0">
                  <a:pos x="0" y="T1"/>
                </a:cxn>
                <a:cxn ang="0">
                  <a:pos x="0" y="T2"/>
                </a:cxn>
              </a:cxnLst>
              <a:rect l="0" t="0" r="r" b="b"/>
              <a:pathLst>
                <a:path h="192">
                  <a:moveTo>
                    <a:pt x="0" y="0"/>
                  </a:moveTo>
                  <a:lnTo>
                    <a:pt x="0" y="0"/>
                  </a:lnTo>
                  <a:lnTo>
                    <a:pt x="0" y="192"/>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90">
              <a:extLst>
                <a:ext uri="{FF2B5EF4-FFF2-40B4-BE49-F238E27FC236}">
                  <a16:creationId xmlns:a16="http://schemas.microsoft.com/office/drawing/2014/main" id="{7F4C17B2-9029-4B29-B30E-D4398558905E}"/>
                </a:ext>
              </a:extLst>
            </p:cNvPr>
            <p:cNvSpPr>
              <a:spLocks/>
            </p:cNvSpPr>
            <p:nvPr/>
          </p:nvSpPr>
          <p:spPr bwMode="auto">
            <a:xfrm>
              <a:off x="3575" y="1292"/>
              <a:ext cx="0" cy="96"/>
            </a:xfrm>
            <a:custGeom>
              <a:avLst/>
              <a:gdLst>
                <a:gd name="T0" fmla="*/ 0 h 192"/>
                <a:gd name="T1" fmla="*/ 0 h 192"/>
                <a:gd name="T2" fmla="*/ 192 h 192"/>
              </a:gdLst>
              <a:ahLst/>
              <a:cxnLst>
                <a:cxn ang="0">
                  <a:pos x="0" y="T0"/>
                </a:cxn>
                <a:cxn ang="0">
                  <a:pos x="0" y="T1"/>
                </a:cxn>
                <a:cxn ang="0">
                  <a:pos x="0" y="T2"/>
                </a:cxn>
              </a:cxnLst>
              <a:rect l="0" t="0" r="r" b="b"/>
              <a:pathLst>
                <a:path h="192">
                  <a:moveTo>
                    <a:pt x="0" y="0"/>
                  </a:moveTo>
                  <a:lnTo>
                    <a:pt x="0" y="0"/>
                  </a:lnTo>
                  <a:lnTo>
                    <a:pt x="0" y="192"/>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91">
              <a:extLst>
                <a:ext uri="{FF2B5EF4-FFF2-40B4-BE49-F238E27FC236}">
                  <a16:creationId xmlns:a16="http://schemas.microsoft.com/office/drawing/2014/main" id="{5AB24EE0-3AF1-4FC0-A006-AAE6FC37C45B}"/>
                </a:ext>
              </a:extLst>
            </p:cNvPr>
            <p:cNvSpPr>
              <a:spLocks/>
            </p:cNvSpPr>
            <p:nvPr/>
          </p:nvSpPr>
          <p:spPr bwMode="auto">
            <a:xfrm>
              <a:off x="3236" y="1292"/>
              <a:ext cx="0" cy="96"/>
            </a:xfrm>
            <a:custGeom>
              <a:avLst/>
              <a:gdLst>
                <a:gd name="T0" fmla="*/ 0 h 192"/>
                <a:gd name="T1" fmla="*/ 0 h 192"/>
                <a:gd name="T2" fmla="*/ 192 h 192"/>
              </a:gdLst>
              <a:ahLst/>
              <a:cxnLst>
                <a:cxn ang="0">
                  <a:pos x="0" y="T0"/>
                </a:cxn>
                <a:cxn ang="0">
                  <a:pos x="0" y="T1"/>
                </a:cxn>
                <a:cxn ang="0">
                  <a:pos x="0" y="T2"/>
                </a:cxn>
              </a:cxnLst>
              <a:rect l="0" t="0" r="r" b="b"/>
              <a:pathLst>
                <a:path h="192">
                  <a:moveTo>
                    <a:pt x="0" y="0"/>
                  </a:moveTo>
                  <a:lnTo>
                    <a:pt x="0" y="0"/>
                  </a:lnTo>
                  <a:lnTo>
                    <a:pt x="0" y="192"/>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2">
              <a:extLst>
                <a:ext uri="{FF2B5EF4-FFF2-40B4-BE49-F238E27FC236}">
                  <a16:creationId xmlns:a16="http://schemas.microsoft.com/office/drawing/2014/main" id="{B163FD4A-36BF-4A01-82DD-927EAE3AA3A4}"/>
                </a:ext>
              </a:extLst>
            </p:cNvPr>
            <p:cNvSpPr>
              <a:spLocks/>
            </p:cNvSpPr>
            <p:nvPr/>
          </p:nvSpPr>
          <p:spPr bwMode="auto">
            <a:xfrm>
              <a:off x="3535" y="830"/>
              <a:ext cx="1439" cy="1020"/>
            </a:xfrm>
            <a:custGeom>
              <a:avLst/>
              <a:gdLst>
                <a:gd name="T0" fmla="*/ 2036 w 2036"/>
                <a:gd name="T1" fmla="*/ 0 h 2037"/>
                <a:gd name="T2" fmla="*/ 2036 w 2036"/>
                <a:gd name="T3" fmla="*/ 0 h 2037"/>
                <a:gd name="T4" fmla="*/ 0 w 2036"/>
                <a:gd name="T5" fmla="*/ 2037 h 2037"/>
              </a:gdLst>
              <a:ahLst/>
              <a:cxnLst>
                <a:cxn ang="0">
                  <a:pos x="T0" y="T1"/>
                </a:cxn>
                <a:cxn ang="0">
                  <a:pos x="T2" y="T3"/>
                </a:cxn>
                <a:cxn ang="0">
                  <a:pos x="T4" y="T5"/>
                </a:cxn>
              </a:cxnLst>
              <a:rect l="0" t="0" r="r" b="b"/>
              <a:pathLst>
                <a:path w="2036" h="2037">
                  <a:moveTo>
                    <a:pt x="2036" y="0"/>
                  </a:moveTo>
                  <a:lnTo>
                    <a:pt x="2036" y="0"/>
                  </a:lnTo>
                  <a:lnTo>
                    <a:pt x="0" y="2037"/>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93">
              <a:extLst>
                <a:ext uri="{FF2B5EF4-FFF2-40B4-BE49-F238E27FC236}">
                  <a16:creationId xmlns:a16="http://schemas.microsoft.com/office/drawing/2014/main" id="{D6A5D3B7-5EF8-4005-AD8A-29D8B4BF8A28}"/>
                </a:ext>
              </a:extLst>
            </p:cNvPr>
            <p:cNvSpPr>
              <a:spLocks/>
            </p:cNvSpPr>
            <p:nvPr/>
          </p:nvSpPr>
          <p:spPr bwMode="auto">
            <a:xfrm>
              <a:off x="4445" y="1136"/>
              <a:ext cx="96" cy="68"/>
            </a:xfrm>
            <a:custGeom>
              <a:avLst/>
              <a:gdLst>
                <a:gd name="T0" fmla="*/ 0 w 136"/>
                <a:gd name="T1" fmla="*/ 0 h 136"/>
                <a:gd name="T2" fmla="*/ 0 w 136"/>
                <a:gd name="T3" fmla="*/ 0 h 136"/>
                <a:gd name="T4" fmla="*/ 136 w 136"/>
                <a:gd name="T5" fmla="*/ 136 h 136"/>
              </a:gdLst>
              <a:ahLst/>
              <a:cxnLst>
                <a:cxn ang="0">
                  <a:pos x="T0" y="T1"/>
                </a:cxn>
                <a:cxn ang="0">
                  <a:pos x="T2" y="T3"/>
                </a:cxn>
                <a:cxn ang="0">
                  <a:pos x="T4" y="T5"/>
                </a:cxn>
              </a:cxnLst>
              <a:rect l="0" t="0" r="r" b="b"/>
              <a:pathLst>
                <a:path w="136" h="136">
                  <a:moveTo>
                    <a:pt x="0" y="0"/>
                  </a:moveTo>
                  <a:lnTo>
                    <a:pt x="0" y="0"/>
                  </a:lnTo>
                  <a:lnTo>
                    <a:pt x="136"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4">
              <a:extLst>
                <a:ext uri="{FF2B5EF4-FFF2-40B4-BE49-F238E27FC236}">
                  <a16:creationId xmlns:a16="http://schemas.microsoft.com/office/drawing/2014/main" id="{A4955FFD-8783-4C03-A920-5FE3346AD104}"/>
                </a:ext>
              </a:extLst>
            </p:cNvPr>
            <p:cNvSpPr>
              <a:spLocks/>
            </p:cNvSpPr>
            <p:nvPr/>
          </p:nvSpPr>
          <p:spPr bwMode="auto">
            <a:xfrm>
              <a:off x="4685" y="966"/>
              <a:ext cx="96" cy="68"/>
            </a:xfrm>
            <a:custGeom>
              <a:avLst/>
              <a:gdLst>
                <a:gd name="T0" fmla="*/ 0 w 136"/>
                <a:gd name="T1" fmla="*/ 0 h 136"/>
                <a:gd name="T2" fmla="*/ 0 w 136"/>
                <a:gd name="T3" fmla="*/ 0 h 136"/>
                <a:gd name="T4" fmla="*/ 136 w 136"/>
                <a:gd name="T5" fmla="*/ 136 h 136"/>
              </a:gdLst>
              <a:ahLst/>
              <a:cxnLst>
                <a:cxn ang="0">
                  <a:pos x="T0" y="T1"/>
                </a:cxn>
                <a:cxn ang="0">
                  <a:pos x="T2" y="T3"/>
                </a:cxn>
                <a:cxn ang="0">
                  <a:pos x="T4" y="T5"/>
                </a:cxn>
              </a:cxnLst>
              <a:rect l="0" t="0" r="r" b="b"/>
              <a:pathLst>
                <a:path w="136" h="136">
                  <a:moveTo>
                    <a:pt x="0" y="0"/>
                  </a:moveTo>
                  <a:lnTo>
                    <a:pt x="0" y="0"/>
                  </a:lnTo>
                  <a:lnTo>
                    <a:pt x="136"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5">
              <a:extLst>
                <a:ext uri="{FF2B5EF4-FFF2-40B4-BE49-F238E27FC236}">
                  <a16:creationId xmlns:a16="http://schemas.microsoft.com/office/drawing/2014/main" id="{DEE24991-F8E8-4598-95F4-BE167C61E694}"/>
                </a:ext>
              </a:extLst>
            </p:cNvPr>
            <p:cNvSpPr>
              <a:spLocks/>
            </p:cNvSpPr>
            <p:nvPr/>
          </p:nvSpPr>
          <p:spPr bwMode="auto">
            <a:xfrm>
              <a:off x="4925" y="796"/>
              <a:ext cx="96" cy="68"/>
            </a:xfrm>
            <a:custGeom>
              <a:avLst/>
              <a:gdLst>
                <a:gd name="T0" fmla="*/ 0 w 136"/>
                <a:gd name="T1" fmla="*/ 0 h 136"/>
                <a:gd name="T2" fmla="*/ 0 w 136"/>
                <a:gd name="T3" fmla="*/ 0 h 136"/>
                <a:gd name="T4" fmla="*/ 136 w 136"/>
                <a:gd name="T5" fmla="*/ 136 h 136"/>
              </a:gdLst>
              <a:ahLst/>
              <a:cxnLst>
                <a:cxn ang="0">
                  <a:pos x="T0" y="T1"/>
                </a:cxn>
                <a:cxn ang="0">
                  <a:pos x="T2" y="T3"/>
                </a:cxn>
                <a:cxn ang="0">
                  <a:pos x="T4" y="T5"/>
                </a:cxn>
              </a:cxnLst>
              <a:rect l="0" t="0" r="r" b="b"/>
              <a:pathLst>
                <a:path w="136" h="136">
                  <a:moveTo>
                    <a:pt x="0" y="0"/>
                  </a:moveTo>
                  <a:lnTo>
                    <a:pt x="0" y="0"/>
                  </a:lnTo>
                  <a:lnTo>
                    <a:pt x="136"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96">
              <a:extLst>
                <a:ext uri="{FF2B5EF4-FFF2-40B4-BE49-F238E27FC236}">
                  <a16:creationId xmlns:a16="http://schemas.microsoft.com/office/drawing/2014/main" id="{D30A21F7-DBE8-4309-92A2-3A852290ECF1}"/>
                </a:ext>
              </a:extLst>
            </p:cNvPr>
            <p:cNvSpPr>
              <a:spLocks/>
            </p:cNvSpPr>
            <p:nvPr/>
          </p:nvSpPr>
          <p:spPr bwMode="auto">
            <a:xfrm>
              <a:off x="3966" y="1476"/>
              <a:ext cx="95" cy="68"/>
            </a:xfrm>
            <a:custGeom>
              <a:avLst/>
              <a:gdLst>
                <a:gd name="T0" fmla="*/ 0 w 135"/>
                <a:gd name="T1" fmla="*/ 0 h 136"/>
                <a:gd name="T2" fmla="*/ 0 w 135"/>
                <a:gd name="T3" fmla="*/ 0 h 136"/>
                <a:gd name="T4" fmla="*/ 135 w 135"/>
                <a:gd name="T5" fmla="*/ 136 h 136"/>
              </a:gdLst>
              <a:ahLst/>
              <a:cxnLst>
                <a:cxn ang="0">
                  <a:pos x="T0" y="T1"/>
                </a:cxn>
                <a:cxn ang="0">
                  <a:pos x="T2" y="T3"/>
                </a:cxn>
                <a:cxn ang="0">
                  <a:pos x="T4" y="T5"/>
                </a:cxn>
              </a:cxnLst>
              <a:rect l="0" t="0" r="r" b="b"/>
              <a:pathLst>
                <a:path w="135" h="136">
                  <a:moveTo>
                    <a:pt x="0" y="0"/>
                  </a:moveTo>
                  <a:lnTo>
                    <a:pt x="0" y="0"/>
                  </a:lnTo>
                  <a:lnTo>
                    <a:pt x="135"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97">
              <a:extLst>
                <a:ext uri="{FF2B5EF4-FFF2-40B4-BE49-F238E27FC236}">
                  <a16:creationId xmlns:a16="http://schemas.microsoft.com/office/drawing/2014/main" id="{16E936BA-4F24-4A59-9AAE-AF5A481BF71B}"/>
                </a:ext>
              </a:extLst>
            </p:cNvPr>
            <p:cNvSpPr>
              <a:spLocks/>
            </p:cNvSpPr>
            <p:nvPr/>
          </p:nvSpPr>
          <p:spPr bwMode="auto">
            <a:xfrm>
              <a:off x="3725" y="1646"/>
              <a:ext cx="96" cy="68"/>
            </a:xfrm>
            <a:custGeom>
              <a:avLst/>
              <a:gdLst>
                <a:gd name="T0" fmla="*/ 0 w 136"/>
                <a:gd name="T1" fmla="*/ 0 h 136"/>
                <a:gd name="T2" fmla="*/ 0 w 136"/>
                <a:gd name="T3" fmla="*/ 0 h 136"/>
                <a:gd name="T4" fmla="*/ 136 w 136"/>
                <a:gd name="T5" fmla="*/ 136 h 136"/>
              </a:gdLst>
              <a:ahLst/>
              <a:cxnLst>
                <a:cxn ang="0">
                  <a:pos x="T0" y="T1"/>
                </a:cxn>
                <a:cxn ang="0">
                  <a:pos x="T2" y="T3"/>
                </a:cxn>
                <a:cxn ang="0">
                  <a:pos x="T4" y="T5"/>
                </a:cxn>
              </a:cxnLst>
              <a:rect l="0" t="0" r="r" b="b"/>
              <a:pathLst>
                <a:path w="136" h="136">
                  <a:moveTo>
                    <a:pt x="0" y="0"/>
                  </a:moveTo>
                  <a:lnTo>
                    <a:pt x="0" y="0"/>
                  </a:lnTo>
                  <a:lnTo>
                    <a:pt x="136"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98">
              <a:extLst>
                <a:ext uri="{FF2B5EF4-FFF2-40B4-BE49-F238E27FC236}">
                  <a16:creationId xmlns:a16="http://schemas.microsoft.com/office/drawing/2014/main" id="{44056156-4961-445B-B11E-2282D564D751}"/>
                </a:ext>
              </a:extLst>
            </p:cNvPr>
            <p:cNvSpPr>
              <a:spLocks/>
            </p:cNvSpPr>
            <p:nvPr/>
          </p:nvSpPr>
          <p:spPr bwMode="auto">
            <a:xfrm>
              <a:off x="3485" y="1816"/>
              <a:ext cx="96" cy="68"/>
            </a:xfrm>
            <a:custGeom>
              <a:avLst/>
              <a:gdLst>
                <a:gd name="T0" fmla="*/ 0 w 135"/>
                <a:gd name="T1" fmla="*/ 0 h 136"/>
                <a:gd name="T2" fmla="*/ 0 w 135"/>
                <a:gd name="T3" fmla="*/ 0 h 136"/>
                <a:gd name="T4" fmla="*/ 135 w 135"/>
                <a:gd name="T5" fmla="*/ 136 h 136"/>
              </a:gdLst>
              <a:ahLst/>
              <a:cxnLst>
                <a:cxn ang="0">
                  <a:pos x="T0" y="T1"/>
                </a:cxn>
                <a:cxn ang="0">
                  <a:pos x="T2" y="T3"/>
                </a:cxn>
                <a:cxn ang="0">
                  <a:pos x="T4" y="T5"/>
                </a:cxn>
              </a:cxnLst>
              <a:rect l="0" t="0" r="r" b="b"/>
              <a:pathLst>
                <a:path w="135" h="136">
                  <a:moveTo>
                    <a:pt x="0" y="0"/>
                  </a:moveTo>
                  <a:lnTo>
                    <a:pt x="0" y="0"/>
                  </a:lnTo>
                  <a:lnTo>
                    <a:pt x="135" y="136"/>
                  </a:lnTo>
                </a:path>
              </a:pathLst>
            </a:custGeom>
            <a:noFill/>
            <a:ln w="28575" cap="flat">
              <a:solidFill>
                <a:srgbClr val="8C8C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9">
              <a:extLst>
                <a:ext uri="{FF2B5EF4-FFF2-40B4-BE49-F238E27FC236}">
                  <a16:creationId xmlns:a16="http://schemas.microsoft.com/office/drawing/2014/main" id="{69083638-147B-4576-B050-E2601AEB26ED}"/>
                </a:ext>
              </a:extLst>
            </p:cNvPr>
            <p:cNvSpPr>
              <a:spLocks noChangeArrowheads="1"/>
            </p:cNvSpPr>
            <p:nvPr/>
          </p:nvSpPr>
          <p:spPr bwMode="auto">
            <a:xfrm>
              <a:off x="3991" y="499"/>
              <a:ext cx="56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Cost per bit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100">
              <a:extLst>
                <a:ext uri="{FF2B5EF4-FFF2-40B4-BE49-F238E27FC236}">
                  <a16:creationId xmlns:a16="http://schemas.microsoft.com/office/drawing/2014/main" id="{B9C79B99-E9C7-4D71-8938-6913D112A253}"/>
                </a:ext>
              </a:extLst>
            </p:cNvPr>
            <p:cNvSpPr>
              <a:spLocks noChangeArrowheads="1"/>
            </p:cNvSpPr>
            <p:nvPr/>
          </p:nvSpPr>
          <p:spPr bwMode="auto">
            <a:xfrm>
              <a:off x="4794" y="642"/>
              <a:ext cx="57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File storage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101">
              <a:extLst>
                <a:ext uri="{FF2B5EF4-FFF2-40B4-BE49-F238E27FC236}">
                  <a16:creationId xmlns:a16="http://schemas.microsoft.com/office/drawing/2014/main" id="{BE14E7B8-904F-40D8-A6CA-F48360F51081}"/>
                </a:ext>
              </a:extLst>
            </p:cNvPr>
            <p:cNvSpPr>
              <a:spLocks noChangeArrowheads="1"/>
            </p:cNvSpPr>
            <p:nvPr/>
          </p:nvSpPr>
          <p:spPr bwMode="auto">
            <a:xfrm>
              <a:off x="4984" y="738"/>
              <a:ext cx="19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use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102">
              <a:extLst>
                <a:ext uri="{FF2B5EF4-FFF2-40B4-BE49-F238E27FC236}">
                  <a16:creationId xmlns:a16="http://schemas.microsoft.com/office/drawing/2014/main" id="{E2656C49-6347-40F7-8BE9-5D162D9B29C7}"/>
                </a:ext>
              </a:extLst>
            </p:cNvPr>
            <p:cNvSpPr>
              <a:spLocks noChangeArrowheads="1"/>
            </p:cNvSpPr>
            <p:nvPr/>
          </p:nvSpPr>
          <p:spPr bwMode="auto">
            <a:xfrm>
              <a:off x="5154" y="1371"/>
              <a:ext cx="28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Code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103">
              <a:extLst>
                <a:ext uri="{FF2B5EF4-FFF2-40B4-BE49-F238E27FC236}">
                  <a16:creationId xmlns:a16="http://schemas.microsoft.com/office/drawing/2014/main" id="{F1264B2B-663D-45BD-9FE6-3295A7588B99}"/>
                </a:ext>
              </a:extLst>
            </p:cNvPr>
            <p:cNvSpPr>
              <a:spLocks noChangeArrowheads="1"/>
            </p:cNvSpPr>
            <p:nvPr/>
          </p:nvSpPr>
          <p:spPr bwMode="auto">
            <a:xfrm>
              <a:off x="5054" y="1467"/>
              <a:ext cx="48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execution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104">
              <a:extLst>
                <a:ext uri="{FF2B5EF4-FFF2-40B4-BE49-F238E27FC236}">
                  <a16:creationId xmlns:a16="http://schemas.microsoft.com/office/drawing/2014/main" id="{8A3DA8D5-FCD5-4A93-9C1F-4DD6E4818BDA}"/>
                </a:ext>
              </a:extLst>
            </p:cNvPr>
            <p:cNvSpPr>
              <a:spLocks noChangeArrowheads="1"/>
            </p:cNvSpPr>
            <p:nvPr/>
          </p:nvSpPr>
          <p:spPr bwMode="auto">
            <a:xfrm>
              <a:off x="4924" y="1874"/>
              <a:ext cx="44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Capacity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105">
              <a:extLst>
                <a:ext uri="{FF2B5EF4-FFF2-40B4-BE49-F238E27FC236}">
                  <a16:creationId xmlns:a16="http://schemas.microsoft.com/office/drawing/2014/main" id="{4C234A3A-FC32-47DF-BA62-EC245D22DD50}"/>
                </a:ext>
              </a:extLst>
            </p:cNvPr>
            <p:cNvSpPr>
              <a:spLocks noChangeArrowheads="1"/>
            </p:cNvSpPr>
            <p:nvPr/>
          </p:nvSpPr>
          <p:spPr bwMode="auto">
            <a:xfrm>
              <a:off x="3985" y="2074"/>
              <a:ext cx="1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106">
              <a:extLst>
                <a:ext uri="{FF2B5EF4-FFF2-40B4-BE49-F238E27FC236}">
                  <a16:creationId xmlns:a16="http://schemas.microsoft.com/office/drawing/2014/main" id="{940D49A2-369C-4B52-81EE-B1EB6FC542CF}"/>
                </a:ext>
              </a:extLst>
            </p:cNvPr>
            <p:cNvSpPr>
              <a:spLocks noChangeArrowheads="1"/>
            </p:cNvSpPr>
            <p:nvPr/>
          </p:nvSpPr>
          <p:spPr bwMode="auto">
            <a:xfrm>
              <a:off x="4087" y="2074"/>
              <a:ext cx="47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rite speed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107">
              <a:extLst>
                <a:ext uri="{FF2B5EF4-FFF2-40B4-BE49-F238E27FC236}">
                  <a16:creationId xmlns:a16="http://schemas.microsoft.com/office/drawing/2014/main" id="{91708B29-2585-4EDE-A4C1-5598B2599356}"/>
                </a:ext>
              </a:extLst>
            </p:cNvPr>
            <p:cNvSpPr>
              <a:spLocks noChangeArrowheads="1"/>
            </p:cNvSpPr>
            <p:nvPr/>
          </p:nvSpPr>
          <p:spPr bwMode="auto">
            <a:xfrm>
              <a:off x="3223" y="1881"/>
              <a:ext cx="56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Read speed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108">
              <a:extLst>
                <a:ext uri="{FF2B5EF4-FFF2-40B4-BE49-F238E27FC236}">
                  <a16:creationId xmlns:a16="http://schemas.microsoft.com/office/drawing/2014/main" id="{7DC8EADC-15E8-4E8C-B925-361830ED6760}"/>
                </a:ext>
              </a:extLst>
            </p:cNvPr>
            <p:cNvSpPr>
              <a:spLocks noChangeArrowheads="1"/>
            </p:cNvSpPr>
            <p:nvPr/>
          </p:nvSpPr>
          <p:spPr bwMode="auto">
            <a:xfrm>
              <a:off x="3057" y="1381"/>
              <a:ext cx="3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Active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109">
              <a:extLst>
                <a:ext uri="{FF2B5EF4-FFF2-40B4-BE49-F238E27FC236}">
                  <a16:creationId xmlns:a16="http://schemas.microsoft.com/office/drawing/2014/main" id="{44F2BE72-3640-4D65-ABA6-4F1524B295E9}"/>
                </a:ext>
              </a:extLst>
            </p:cNvPr>
            <p:cNvSpPr>
              <a:spLocks noChangeArrowheads="1"/>
            </p:cNvSpPr>
            <p:nvPr/>
          </p:nvSpPr>
          <p:spPr bwMode="auto">
            <a:xfrm>
              <a:off x="3066" y="1477"/>
              <a:ext cx="32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power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110">
              <a:extLst>
                <a:ext uri="{FF2B5EF4-FFF2-40B4-BE49-F238E27FC236}">
                  <a16:creationId xmlns:a16="http://schemas.microsoft.com/office/drawing/2014/main" id="{822ED9A3-0900-422E-B6C9-2D75114782C6}"/>
                </a:ext>
              </a:extLst>
            </p:cNvPr>
            <p:cNvSpPr>
              <a:spLocks noChangeArrowheads="1"/>
            </p:cNvSpPr>
            <p:nvPr/>
          </p:nvSpPr>
          <p:spPr bwMode="auto">
            <a:xfrm>
              <a:off x="3169" y="1213"/>
              <a:ext cx="2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111">
              <a:extLst>
                <a:ext uri="{FF2B5EF4-FFF2-40B4-BE49-F238E27FC236}">
                  <a16:creationId xmlns:a16="http://schemas.microsoft.com/office/drawing/2014/main" id="{DA7A9F92-6D9B-48BC-909E-5166104AB956}"/>
                </a:ext>
              </a:extLst>
            </p:cNvPr>
            <p:cNvSpPr>
              <a:spLocks noChangeArrowheads="1"/>
            </p:cNvSpPr>
            <p:nvPr/>
          </p:nvSpPr>
          <p:spPr bwMode="auto">
            <a:xfrm>
              <a:off x="3534" y="722"/>
              <a:ext cx="2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112">
              <a:extLst>
                <a:ext uri="{FF2B5EF4-FFF2-40B4-BE49-F238E27FC236}">
                  <a16:creationId xmlns:a16="http://schemas.microsoft.com/office/drawing/2014/main" id="{D1AE702A-6BD7-49F4-898F-F0AA50E2BEA9}"/>
                </a:ext>
              </a:extLst>
            </p:cNvPr>
            <p:cNvSpPr>
              <a:spLocks noChangeArrowheads="1"/>
            </p:cNvSpPr>
            <p:nvPr/>
          </p:nvSpPr>
          <p:spPr bwMode="auto">
            <a:xfrm>
              <a:off x="4175" y="627"/>
              <a:ext cx="2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113">
              <a:extLst>
                <a:ext uri="{FF2B5EF4-FFF2-40B4-BE49-F238E27FC236}">
                  <a16:creationId xmlns:a16="http://schemas.microsoft.com/office/drawing/2014/main" id="{BFA8EF4D-F345-4D9E-95AC-A907C18F2D9C}"/>
                </a:ext>
              </a:extLst>
            </p:cNvPr>
            <p:cNvSpPr>
              <a:spLocks noChangeArrowheads="1"/>
            </p:cNvSpPr>
            <p:nvPr/>
          </p:nvSpPr>
          <p:spPr bwMode="auto">
            <a:xfrm>
              <a:off x="4959" y="857"/>
              <a:ext cx="22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Easy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114">
              <a:extLst>
                <a:ext uri="{FF2B5EF4-FFF2-40B4-BE49-F238E27FC236}">
                  <a16:creationId xmlns:a16="http://schemas.microsoft.com/office/drawing/2014/main" id="{EA93775E-F105-42EA-B2B0-7108B4FC0E97}"/>
                </a:ext>
              </a:extLst>
            </p:cNvPr>
            <p:cNvSpPr>
              <a:spLocks noChangeArrowheads="1"/>
            </p:cNvSpPr>
            <p:nvPr/>
          </p:nvSpPr>
          <p:spPr bwMode="auto">
            <a:xfrm>
              <a:off x="5185" y="1213"/>
              <a:ext cx="22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Easy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115">
              <a:extLst>
                <a:ext uri="{FF2B5EF4-FFF2-40B4-BE49-F238E27FC236}">
                  <a16:creationId xmlns:a16="http://schemas.microsoft.com/office/drawing/2014/main" id="{AB3C75A5-EDF4-4EB2-B245-661B494A4A32}"/>
                </a:ext>
              </a:extLst>
            </p:cNvPr>
            <p:cNvSpPr>
              <a:spLocks noChangeArrowheads="1"/>
            </p:cNvSpPr>
            <p:nvPr/>
          </p:nvSpPr>
          <p:spPr bwMode="auto">
            <a:xfrm>
              <a:off x="3152" y="684"/>
              <a:ext cx="41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Standby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116">
              <a:extLst>
                <a:ext uri="{FF2B5EF4-FFF2-40B4-BE49-F238E27FC236}">
                  <a16:creationId xmlns:a16="http://schemas.microsoft.com/office/drawing/2014/main" id="{9F7155D4-75B2-4667-AB3C-B0A367644FE6}"/>
                </a:ext>
              </a:extLst>
            </p:cNvPr>
            <p:cNvSpPr>
              <a:spLocks noChangeArrowheads="1"/>
            </p:cNvSpPr>
            <p:nvPr/>
          </p:nvSpPr>
          <p:spPr bwMode="auto">
            <a:xfrm>
              <a:off x="3196" y="781"/>
              <a:ext cx="32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power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117">
              <a:extLst>
                <a:ext uri="{FF2B5EF4-FFF2-40B4-BE49-F238E27FC236}">
                  <a16:creationId xmlns:a16="http://schemas.microsoft.com/office/drawing/2014/main" id="{25071193-51BC-46ED-A8DF-C26802AC4EE4}"/>
                </a:ext>
              </a:extLst>
            </p:cNvPr>
            <p:cNvSpPr>
              <a:spLocks noChangeArrowheads="1"/>
            </p:cNvSpPr>
            <p:nvPr/>
          </p:nvSpPr>
          <p:spPr bwMode="auto">
            <a:xfrm>
              <a:off x="3925" y="1301"/>
              <a:ext cx="2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High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118">
              <a:extLst>
                <a:ext uri="{FF2B5EF4-FFF2-40B4-BE49-F238E27FC236}">
                  <a16:creationId xmlns:a16="http://schemas.microsoft.com/office/drawing/2014/main" id="{3D42A7CB-8922-4900-AD1A-D0AE20587719}"/>
                </a:ext>
              </a:extLst>
            </p:cNvPr>
            <p:cNvSpPr>
              <a:spLocks noChangeArrowheads="1"/>
            </p:cNvSpPr>
            <p:nvPr/>
          </p:nvSpPr>
          <p:spPr bwMode="auto">
            <a:xfrm>
              <a:off x="3586" y="1829"/>
              <a:ext cx="2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High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119">
              <a:extLst>
                <a:ext uri="{FF2B5EF4-FFF2-40B4-BE49-F238E27FC236}">
                  <a16:creationId xmlns:a16="http://schemas.microsoft.com/office/drawing/2014/main" id="{34B27E40-8078-446E-8F06-2A0CB7EE1121}"/>
                </a:ext>
              </a:extLst>
            </p:cNvPr>
            <p:cNvSpPr>
              <a:spLocks noChangeArrowheads="1"/>
            </p:cNvSpPr>
            <p:nvPr/>
          </p:nvSpPr>
          <p:spPr bwMode="auto">
            <a:xfrm>
              <a:off x="4933" y="1737"/>
              <a:ext cx="2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High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120">
              <a:extLst>
                <a:ext uri="{FF2B5EF4-FFF2-40B4-BE49-F238E27FC236}">
                  <a16:creationId xmlns:a16="http://schemas.microsoft.com/office/drawing/2014/main" id="{BE924362-5D2C-4544-A530-3AC2673B5104}"/>
                </a:ext>
              </a:extLst>
            </p:cNvPr>
            <p:cNvSpPr>
              <a:spLocks noChangeArrowheads="1"/>
            </p:cNvSpPr>
            <p:nvPr/>
          </p:nvSpPr>
          <p:spPr bwMode="auto">
            <a:xfrm>
              <a:off x="4038" y="1986"/>
              <a:ext cx="2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High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121">
              <a:extLst>
                <a:ext uri="{FF2B5EF4-FFF2-40B4-BE49-F238E27FC236}">
                  <a16:creationId xmlns:a16="http://schemas.microsoft.com/office/drawing/2014/main" id="{0799F984-F986-418B-85FE-ECB6A4B1CEDD}"/>
                </a:ext>
              </a:extLst>
            </p:cNvPr>
            <p:cNvSpPr>
              <a:spLocks noChangeArrowheads="1"/>
            </p:cNvSpPr>
            <p:nvPr/>
          </p:nvSpPr>
          <p:spPr bwMode="auto">
            <a:xfrm>
              <a:off x="4008" y="1168"/>
              <a:ext cx="2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High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122">
              <a:extLst>
                <a:ext uri="{FF2B5EF4-FFF2-40B4-BE49-F238E27FC236}">
                  <a16:creationId xmlns:a16="http://schemas.microsoft.com/office/drawing/2014/main" id="{CB6417FB-DE12-47D2-A264-5FC77849AE50}"/>
                </a:ext>
              </a:extLst>
            </p:cNvPr>
            <p:cNvSpPr>
              <a:spLocks noChangeArrowheads="1"/>
            </p:cNvSpPr>
            <p:nvPr/>
          </p:nvSpPr>
          <p:spPr bwMode="auto">
            <a:xfrm>
              <a:off x="4163" y="1099"/>
              <a:ext cx="2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High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123">
              <a:extLst>
                <a:ext uri="{FF2B5EF4-FFF2-40B4-BE49-F238E27FC236}">
                  <a16:creationId xmlns:a16="http://schemas.microsoft.com/office/drawing/2014/main" id="{9AE36CB5-7385-40CD-AE6E-3ACB4455E746}"/>
                </a:ext>
              </a:extLst>
            </p:cNvPr>
            <p:cNvSpPr>
              <a:spLocks noChangeArrowheads="1"/>
            </p:cNvSpPr>
            <p:nvPr/>
          </p:nvSpPr>
          <p:spPr bwMode="auto">
            <a:xfrm>
              <a:off x="4345" y="1178"/>
              <a:ext cx="24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Hard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124">
              <a:extLst>
                <a:ext uri="{FF2B5EF4-FFF2-40B4-BE49-F238E27FC236}">
                  <a16:creationId xmlns:a16="http://schemas.microsoft.com/office/drawing/2014/main" id="{89BEC607-4CF6-4CA5-A00E-E7F063C1F3CE}"/>
                </a:ext>
              </a:extLst>
            </p:cNvPr>
            <p:cNvSpPr>
              <a:spLocks noChangeArrowheads="1"/>
            </p:cNvSpPr>
            <p:nvPr/>
          </p:nvSpPr>
          <p:spPr bwMode="auto">
            <a:xfrm>
              <a:off x="4397" y="1299"/>
              <a:ext cx="24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Hard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Rectangle 125">
              <a:extLst>
                <a:ext uri="{FF2B5EF4-FFF2-40B4-BE49-F238E27FC236}">
                  <a16:creationId xmlns:a16="http://schemas.microsoft.com/office/drawing/2014/main" id="{085F2564-773E-4036-B176-A19157B99D3D}"/>
                </a:ext>
              </a:extLst>
            </p:cNvPr>
            <p:cNvSpPr>
              <a:spLocks noChangeArrowheads="1"/>
            </p:cNvSpPr>
            <p:nvPr/>
          </p:nvSpPr>
          <p:spPr bwMode="auto">
            <a:xfrm>
              <a:off x="3996" y="1431"/>
              <a:ext cx="2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Rectangle 126">
              <a:extLst>
                <a:ext uri="{FF2B5EF4-FFF2-40B4-BE49-F238E27FC236}">
                  <a16:creationId xmlns:a16="http://schemas.microsoft.com/office/drawing/2014/main" id="{89121936-3E8A-46B2-B404-2EE7C0F68A33}"/>
                </a:ext>
              </a:extLst>
            </p:cNvPr>
            <p:cNvSpPr>
              <a:spLocks noChangeArrowheads="1"/>
            </p:cNvSpPr>
            <p:nvPr/>
          </p:nvSpPr>
          <p:spPr bwMode="auto">
            <a:xfrm>
              <a:off x="4170" y="1503"/>
              <a:ext cx="2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127">
              <a:extLst>
                <a:ext uri="{FF2B5EF4-FFF2-40B4-BE49-F238E27FC236}">
                  <a16:creationId xmlns:a16="http://schemas.microsoft.com/office/drawing/2014/main" id="{F7952617-99A5-4E94-96C4-EC8F14A83BB7}"/>
                </a:ext>
              </a:extLst>
            </p:cNvPr>
            <p:cNvSpPr>
              <a:spLocks noChangeArrowheads="1"/>
            </p:cNvSpPr>
            <p:nvPr/>
          </p:nvSpPr>
          <p:spPr bwMode="auto">
            <a:xfrm>
              <a:off x="4346" y="1443"/>
              <a:ext cx="2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Times New Roman Bold" panose="02020803070505020304" pitchFamily="18"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610954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8.pdf"/>
          <p:cNvPicPr>
            <a:picLocks noChangeAspect="1"/>
          </p:cNvPicPr>
          <p:nvPr/>
        </p:nvPicPr>
        <p:blipFill rotWithShape="1">
          <a:blip r:embed="rId3">
            <a:extLst>
              <a:ext uri="{28A0092B-C50C-407E-A947-70E740481C1C}">
                <a14:useLocalDpi xmlns:a14="http://schemas.microsoft.com/office/drawing/2010/main" val="0"/>
              </a:ext>
            </a:extLst>
          </a:blip>
          <a:srcRect t="25894" b="10877"/>
          <a:stretch/>
        </p:blipFill>
        <p:spPr>
          <a:xfrm>
            <a:off x="-180528" y="-162605"/>
            <a:ext cx="6122894" cy="6768752"/>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3" name="Rectangle 2">
            <a:extLst>
              <a:ext uri="{FF2B5EF4-FFF2-40B4-BE49-F238E27FC236}">
                <a16:creationId xmlns:a16="http://schemas.microsoft.com/office/drawing/2014/main" id="{3810ADF2-95A0-4569-818F-21AA7B087B70}"/>
              </a:ext>
            </a:extLst>
          </p:cNvPr>
          <p:cNvSpPr/>
          <p:nvPr/>
        </p:nvSpPr>
        <p:spPr>
          <a:xfrm>
            <a:off x="5508104" y="910675"/>
            <a:ext cx="3384376" cy="4967514"/>
          </a:xfrm>
          <a:prstGeom prst="rect">
            <a:avLst/>
          </a:prstGeom>
        </p:spPr>
        <p:txBody>
          <a:bodyPr wrap="square">
            <a:spAutoFit/>
          </a:bodyPr>
          <a:lstStyle/>
          <a:p>
            <a:pPr lvl="0">
              <a:spcBef>
                <a:spcPct val="30000"/>
              </a:spcBef>
            </a:pPr>
            <a:r>
              <a:rPr kumimoji="1" lang="en-US" sz="1200" dirty="0">
                <a:solidFill>
                  <a:srgbClr val="000000"/>
                </a:solidFill>
              </a:rPr>
              <a:t>The traditional memory hierarchy has consisted of three levels (Figure 5.18):</a:t>
            </a:r>
          </a:p>
          <a:p>
            <a:pPr lvl="0">
              <a:spcBef>
                <a:spcPct val="30000"/>
              </a:spcBef>
            </a:pPr>
            <a:endParaRPr kumimoji="1" lang="en-US" sz="1200" b="1" dirty="0">
              <a:solidFill>
                <a:srgbClr val="000000"/>
              </a:solidFill>
            </a:endParaRPr>
          </a:p>
          <a:p>
            <a:pPr lvl="0">
              <a:spcBef>
                <a:spcPct val="30000"/>
              </a:spcBef>
            </a:pPr>
            <a:r>
              <a:rPr kumimoji="1" lang="en-US" sz="1200" b="1" dirty="0">
                <a:solidFill>
                  <a:srgbClr val="000000"/>
                </a:solidFill>
              </a:rPr>
              <a:t>■ </a:t>
            </a:r>
            <a:r>
              <a:rPr kumimoji="1" lang="en-US" sz="1200" dirty="0">
                <a:solidFill>
                  <a:srgbClr val="000000"/>
                </a:solidFill>
              </a:rPr>
              <a:t>Static RAM (SRAM):  SRAM provides rapid access time, but is the most expensive</a:t>
            </a:r>
            <a:r>
              <a:rPr kumimoji="1" lang="tr-TR" sz="1200" dirty="0">
                <a:solidFill>
                  <a:srgbClr val="000000"/>
                </a:solidFill>
              </a:rPr>
              <a:t> </a:t>
            </a:r>
            <a:r>
              <a:rPr kumimoji="1" lang="en-US" sz="1200" dirty="0">
                <a:solidFill>
                  <a:srgbClr val="000000"/>
                </a:solidFill>
              </a:rPr>
              <a:t>and the least dense (bit density). SRAM is suitable for cache memory.</a:t>
            </a:r>
          </a:p>
          <a:p>
            <a:pPr lvl="0">
              <a:spcBef>
                <a:spcPct val="30000"/>
              </a:spcBef>
            </a:pPr>
            <a:endParaRPr kumimoji="1" lang="en-US" sz="1200" b="1" dirty="0">
              <a:solidFill>
                <a:srgbClr val="000000"/>
              </a:solidFill>
            </a:endParaRPr>
          </a:p>
          <a:p>
            <a:pPr lvl="0">
              <a:spcBef>
                <a:spcPct val="30000"/>
              </a:spcBef>
            </a:pPr>
            <a:r>
              <a:rPr kumimoji="1" lang="en-US" sz="1200" b="1" dirty="0">
                <a:solidFill>
                  <a:srgbClr val="000000"/>
                </a:solidFill>
              </a:rPr>
              <a:t>■ </a:t>
            </a:r>
            <a:r>
              <a:rPr kumimoji="1" lang="en-US" sz="1200" dirty="0">
                <a:solidFill>
                  <a:srgbClr val="000000"/>
                </a:solidFill>
              </a:rPr>
              <a:t>Dynamic RAM (DRAM):  Cheaper, denser, and slower than SRAM, DRAM</a:t>
            </a:r>
            <a:r>
              <a:rPr kumimoji="1" lang="tr-TR" sz="1200" dirty="0">
                <a:solidFill>
                  <a:srgbClr val="000000"/>
                </a:solidFill>
              </a:rPr>
              <a:t> </a:t>
            </a:r>
            <a:r>
              <a:rPr kumimoji="1" lang="en-US" sz="1200" dirty="0">
                <a:solidFill>
                  <a:srgbClr val="000000"/>
                </a:solidFill>
              </a:rPr>
              <a:t>has traditionally been the choice off-chip main memory.</a:t>
            </a:r>
          </a:p>
          <a:p>
            <a:pPr lvl="0">
              <a:spcBef>
                <a:spcPct val="30000"/>
              </a:spcBef>
            </a:pPr>
            <a:endParaRPr kumimoji="1" lang="en-US" sz="1200" b="1" dirty="0">
              <a:solidFill>
                <a:srgbClr val="000000"/>
              </a:solidFill>
            </a:endParaRPr>
          </a:p>
          <a:p>
            <a:pPr lvl="0">
              <a:spcBef>
                <a:spcPct val="30000"/>
              </a:spcBef>
            </a:pPr>
            <a:r>
              <a:rPr kumimoji="1" lang="en-US" sz="1200" b="1" dirty="0">
                <a:solidFill>
                  <a:srgbClr val="000000"/>
                </a:solidFill>
              </a:rPr>
              <a:t>■ </a:t>
            </a:r>
            <a:r>
              <a:rPr kumimoji="1" lang="en-US" sz="1200" dirty="0">
                <a:solidFill>
                  <a:srgbClr val="000000"/>
                </a:solidFill>
              </a:rPr>
              <a:t>Hard disk:  A magnetic disk provides very high bit density and very low cost</a:t>
            </a:r>
            <a:r>
              <a:rPr kumimoji="1" lang="tr-TR" sz="1200" dirty="0">
                <a:solidFill>
                  <a:srgbClr val="000000"/>
                </a:solidFill>
              </a:rPr>
              <a:t> </a:t>
            </a:r>
            <a:r>
              <a:rPr kumimoji="1" lang="en-US" sz="1200" dirty="0">
                <a:solidFill>
                  <a:srgbClr val="000000"/>
                </a:solidFill>
              </a:rPr>
              <a:t>per bit, with relatively slow access times. It is the traditional choice for external</a:t>
            </a:r>
            <a:r>
              <a:rPr kumimoji="1" lang="tr-TR" sz="1200" dirty="0">
                <a:solidFill>
                  <a:srgbClr val="000000"/>
                </a:solidFill>
              </a:rPr>
              <a:t> </a:t>
            </a:r>
            <a:r>
              <a:rPr kumimoji="1" lang="en-US" sz="1200" dirty="0">
                <a:solidFill>
                  <a:srgbClr val="000000"/>
                </a:solidFill>
              </a:rPr>
              <a:t>storage as part of the memory hierarchy.</a:t>
            </a:r>
          </a:p>
          <a:p>
            <a:pPr lvl="0">
              <a:spcBef>
                <a:spcPct val="30000"/>
              </a:spcBef>
            </a:pPr>
            <a:endParaRPr kumimoji="1" lang="en-US" sz="1200" dirty="0">
              <a:solidFill>
                <a:srgbClr val="000000"/>
              </a:solidFill>
            </a:endParaRPr>
          </a:p>
          <a:p>
            <a:pPr lvl="0">
              <a:spcBef>
                <a:spcPct val="30000"/>
              </a:spcBef>
            </a:pPr>
            <a:r>
              <a:rPr kumimoji="1" lang="en-US" sz="1200" dirty="0">
                <a:solidFill>
                  <a:srgbClr val="000000"/>
                </a:solidFill>
              </a:rPr>
              <a:t>Into this mix, as we have seen, </a:t>
            </a:r>
            <a:r>
              <a:rPr kumimoji="1" lang="en-US" sz="1200" dirty="0">
                <a:solidFill>
                  <a:srgbClr val="FF0000"/>
                </a:solidFill>
              </a:rPr>
              <a:t>as been added flash memory. Flash memory has the</a:t>
            </a:r>
            <a:r>
              <a:rPr kumimoji="1" lang="tr-TR" sz="1200" dirty="0">
                <a:solidFill>
                  <a:srgbClr val="FF0000"/>
                </a:solidFill>
              </a:rPr>
              <a:t> </a:t>
            </a:r>
            <a:r>
              <a:rPr kumimoji="1" lang="en-US" sz="1200" dirty="0">
                <a:solidFill>
                  <a:srgbClr val="FF0000"/>
                </a:solidFill>
              </a:rPr>
              <a:t>advantage over traditional memory that it is</a:t>
            </a:r>
            <a:r>
              <a:rPr kumimoji="1" lang="tr-TR" sz="1200" dirty="0">
                <a:solidFill>
                  <a:srgbClr val="FF0000"/>
                </a:solidFill>
              </a:rPr>
              <a:t> </a:t>
            </a:r>
            <a:r>
              <a:rPr kumimoji="1" lang="en-US" sz="1200" dirty="0">
                <a:solidFill>
                  <a:srgbClr val="FF0000"/>
                </a:solidFill>
              </a:rPr>
              <a:t>nonvolatile</a:t>
            </a:r>
            <a:r>
              <a:rPr kumimoji="1" lang="en-US" sz="1200" dirty="0">
                <a:solidFill>
                  <a:srgbClr val="000000"/>
                </a:solidFill>
              </a:rPr>
              <a:t>. NOR flash is best suited</a:t>
            </a:r>
            <a:r>
              <a:rPr kumimoji="1" lang="tr-TR" sz="1200" dirty="0">
                <a:solidFill>
                  <a:srgbClr val="000000"/>
                </a:solidFill>
              </a:rPr>
              <a:t> </a:t>
            </a:r>
            <a:r>
              <a:rPr kumimoji="1" lang="en-US" sz="1200" dirty="0">
                <a:solidFill>
                  <a:srgbClr val="000000"/>
                </a:solidFill>
              </a:rPr>
              <a:t>to storing programs and static application data in embedded systems, while NAND</a:t>
            </a:r>
            <a:r>
              <a:rPr kumimoji="1" lang="tr-TR" sz="1200" dirty="0">
                <a:solidFill>
                  <a:srgbClr val="000000"/>
                </a:solidFill>
              </a:rPr>
              <a:t> </a:t>
            </a:r>
            <a:r>
              <a:rPr kumimoji="1" lang="en-US" sz="1200" dirty="0">
                <a:solidFill>
                  <a:srgbClr val="000000"/>
                </a:solidFill>
              </a:rPr>
              <a:t>flash has characteristics intermediate between DRAM and hard disks.</a:t>
            </a:r>
          </a:p>
        </p:txBody>
      </p:sp>
    </p:spTree>
    <p:extLst>
      <p:ext uri="{BB962C8B-B14F-4D97-AF65-F5344CB8AC3E}">
        <p14:creationId xmlns:p14="http://schemas.microsoft.com/office/powerpoint/2010/main" val="1944730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9.pdf"/>
          <p:cNvPicPr>
            <a:picLocks noChangeAspect="1"/>
          </p:cNvPicPr>
          <p:nvPr/>
        </p:nvPicPr>
        <p:blipFill rotWithShape="1">
          <a:blip r:embed="rId3">
            <a:extLst>
              <a:ext uri="{28A0092B-C50C-407E-A947-70E740481C1C}">
                <a14:useLocalDpi xmlns:a14="http://schemas.microsoft.com/office/drawing/2010/main" val="0"/>
              </a:ext>
            </a:extLst>
          </a:blip>
          <a:srcRect t="1054" b="6210"/>
          <a:stretch/>
        </p:blipFill>
        <p:spPr>
          <a:xfrm>
            <a:off x="-396552" y="-16889"/>
            <a:ext cx="4968552" cy="6481341"/>
          </a:xfrm>
          <a:prstGeom prst="rect">
            <a:avLst/>
          </a:prstGeom>
        </p:spPr>
      </p:pic>
      <p:sp>
        <p:nvSpPr>
          <p:cNvPr id="2" name="Footer Placeholder 1"/>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
        <p:nvSpPr>
          <p:cNvPr id="3" name="Rectangle 2">
            <a:extLst>
              <a:ext uri="{FF2B5EF4-FFF2-40B4-BE49-F238E27FC236}">
                <a16:creationId xmlns:a16="http://schemas.microsoft.com/office/drawing/2014/main" id="{787D524B-CAA1-4821-9A01-43FD7F70EE6C}"/>
              </a:ext>
            </a:extLst>
          </p:cNvPr>
          <p:cNvSpPr/>
          <p:nvPr/>
        </p:nvSpPr>
        <p:spPr>
          <a:xfrm>
            <a:off x="4552163" y="1196752"/>
            <a:ext cx="4572000" cy="4967514"/>
          </a:xfrm>
          <a:prstGeom prst="rect">
            <a:avLst/>
          </a:prstGeom>
        </p:spPr>
        <p:txBody>
          <a:bodyPr>
            <a:spAutoFit/>
          </a:bodyPr>
          <a:lstStyle/>
          <a:p>
            <a:pPr lvl="0">
              <a:spcBef>
                <a:spcPct val="30000"/>
              </a:spcBef>
            </a:pPr>
            <a:r>
              <a:rPr kumimoji="1" lang="en-US" sz="1800" dirty="0">
                <a:solidFill>
                  <a:srgbClr val="000000"/>
                </a:solidFill>
              </a:rPr>
              <a:t>Recently, there have been breakthroughs in developing new forms of nonvolatile</a:t>
            </a:r>
            <a:r>
              <a:rPr kumimoji="1" lang="tr-TR" sz="1800" dirty="0">
                <a:solidFill>
                  <a:srgbClr val="000000"/>
                </a:solidFill>
              </a:rPr>
              <a:t> </a:t>
            </a:r>
            <a:r>
              <a:rPr kumimoji="1" lang="en-US" sz="1800" dirty="0">
                <a:solidFill>
                  <a:srgbClr val="000000"/>
                </a:solidFill>
              </a:rPr>
              <a:t>semiconductor memory that continue scaling beyond flash memory. The</a:t>
            </a:r>
            <a:r>
              <a:rPr kumimoji="1" lang="tr-TR" sz="1800" dirty="0">
                <a:solidFill>
                  <a:srgbClr val="000000"/>
                </a:solidFill>
              </a:rPr>
              <a:t> </a:t>
            </a:r>
            <a:r>
              <a:rPr kumimoji="1" lang="en-US" sz="1800" dirty="0">
                <a:solidFill>
                  <a:srgbClr val="000000"/>
                </a:solidFill>
              </a:rPr>
              <a:t>most promising technologies are spin-transfer torque RAM (STT-RAM), phase</a:t>
            </a:r>
            <a:r>
              <a:rPr kumimoji="1" lang="tr-TR" sz="1800" dirty="0">
                <a:solidFill>
                  <a:srgbClr val="000000"/>
                </a:solidFill>
              </a:rPr>
              <a:t> </a:t>
            </a:r>
            <a:r>
              <a:rPr kumimoji="1" lang="en-US" sz="1800" dirty="0">
                <a:solidFill>
                  <a:srgbClr val="000000"/>
                </a:solidFill>
              </a:rPr>
              <a:t>change</a:t>
            </a:r>
            <a:r>
              <a:rPr kumimoji="1" lang="tr-TR" sz="1800" dirty="0">
                <a:solidFill>
                  <a:srgbClr val="000000"/>
                </a:solidFill>
              </a:rPr>
              <a:t> </a:t>
            </a:r>
            <a:r>
              <a:rPr kumimoji="1" lang="en-US" sz="1800" dirty="0">
                <a:solidFill>
                  <a:srgbClr val="000000"/>
                </a:solidFill>
              </a:rPr>
              <a:t>RAM (PCRAM), and resistive RAM (ReRAM) ([ITRS14], [GOER12]).</a:t>
            </a:r>
          </a:p>
          <a:p>
            <a:pPr lvl="0">
              <a:spcBef>
                <a:spcPct val="30000"/>
              </a:spcBef>
            </a:pPr>
            <a:r>
              <a:rPr kumimoji="1" lang="en-US" sz="1800" dirty="0">
                <a:solidFill>
                  <a:srgbClr val="000000"/>
                </a:solidFill>
              </a:rPr>
              <a:t>All of these are in volume production. However, because NAND Flash and to some</a:t>
            </a:r>
            <a:r>
              <a:rPr kumimoji="1" lang="tr-TR" sz="1800" dirty="0">
                <a:solidFill>
                  <a:srgbClr val="000000"/>
                </a:solidFill>
              </a:rPr>
              <a:t> </a:t>
            </a:r>
            <a:r>
              <a:rPr kumimoji="1" lang="en-US" sz="1800" dirty="0">
                <a:solidFill>
                  <a:srgbClr val="000000"/>
                </a:solidFill>
              </a:rPr>
              <a:t>extent NOR Flash are still dominating the applications, these emerging memories</a:t>
            </a:r>
            <a:r>
              <a:rPr kumimoji="1" lang="tr-TR" sz="1800" dirty="0">
                <a:solidFill>
                  <a:srgbClr val="000000"/>
                </a:solidFill>
              </a:rPr>
              <a:t> </a:t>
            </a:r>
            <a:r>
              <a:rPr kumimoji="1" lang="en-US" sz="1800" dirty="0">
                <a:solidFill>
                  <a:srgbClr val="000000"/>
                </a:solidFill>
              </a:rPr>
              <a:t>have been used in specialty applications and have not yet fulfilled their original</a:t>
            </a:r>
            <a:r>
              <a:rPr kumimoji="1" lang="tr-TR" sz="1800" dirty="0">
                <a:solidFill>
                  <a:srgbClr val="000000"/>
                </a:solidFill>
              </a:rPr>
              <a:t> </a:t>
            </a:r>
            <a:r>
              <a:rPr kumimoji="1" lang="en-US" sz="1800" dirty="0">
                <a:solidFill>
                  <a:srgbClr val="000000"/>
                </a:solidFill>
              </a:rPr>
              <a:t>promise to become dominating mainstream high-density nonvolatile memory. This</a:t>
            </a:r>
            <a:r>
              <a:rPr kumimoji="1" lang="tr-TR" sz="1800" dirty="0">
                <a:solidFill>
                  <a:srgbClr val="000000"/>
                </a:solidFill>
              </a:rPr>
              <a:t> </a:t>
            </a:r>
            <a:r>
              <a:rPr kumimoji="1" lang="en-US" sz="1800" dirty="0">
                <a:solidFill>
                  <a:srgbClr val="000000"/>
                </a:solidFill>
              </a:rPr>
              <a:t>is likely to change in the next few years.</a:t>
            </a:r>
          </a:p>
        </p:txBody>
      </p:sp>
    </p:spTree>
    <p:extLst>
      <p:ext uri="{BB962C8B-B14F-4D97-AF65-F5344CB8AC3E}">
        <p14:creationId xmlns:p14="http://schemas.microsoft.com/office/powerpoint/2010/main" val="3437910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a:t>Summary</a:t>
            </a:r>
          </a:p>
        </p:txBody>
      </p:sp>
      <p:sp>
        <p:nvSpPr>
          <p:cNvPr id="30" name="Content Placeholder 29"/>
          <p:cNvSpPr>
            <a:spLocks noGrp="1"/>
          </p:cNvSpPr>
          <p:nvPr>
            <p:ph sz="half" idx="2"/>
          </p:nvPr>
        </p:nvSpPr>
        <p:spPr>
          <a:xfrm>
            <a:off x="457200" y="2514600"/>
            <a:ext cx="3657600" cy="4343400"/>
          </a:xfrm>
        </p:spPr>
        <p:txBody>
          <a:bodyPr>
            <a:normAutofit/>
          </a:bodyPr>
          <a:lstStyle/>
          <a:p>
            <a:pPr>
              <a:spcBef>
                <a:spcPts val="600"/>
              </a:spcBef>
            </a:pPr>
            <a:r>
              <a:rPr lang="en-US" dirty="0"/>
              <a:t>Semiconductor main memory</a:t>
            </a:r>
          </a:p>
          <a:p>
            <a:pPr lvl="1"/>
            <a:r>
              <a:rPr lang="en-US" dirty="0"/>
              <a:t>Organization</a:t>
            </a:r>
          </a:p>
          <a:p>
            <a:pPr lvl="1"/>
            <a:r>
              <a:rPr lang="en-US" dirty="0"/>
              <a:t>DRAM and SRAM</a:t>
            </a:r>
          </a:p>
          <a:p>
            <a:pPr lvl="1"/>
            <a:r>
              <a:rPr lang="en-US" dirty="0"/>
              <a:t>Types of ROM</a:t>
            </a:r>
          </a:p>
          <a:p>
            <a:pPr lvl="1"/>
            <a:r>
              <a:rPr lang="en-US" dirty="0"/>
              <a:t>Chip logic</a:t>
            </a:r>
          </a:p>
          <a:p>
            <a:pPr lvl="1"/>
            <a:r>
              <a:rPr lang="en-US" dirty="0"/>
              <a:t>Chip packaging</a:t>
            </a:r>
          </a:p>
          <a:p>
            <a:pPr lvl="1"/>
            <a:r>
              <a:rPr lang="en-US" dirty="0"/>
              <a:t>Module organization</a:t>
            </a:r>
          </a:p>
          <a:p>
            <a:pPr lvl="1"/>
            <a:r>
              <a:rPr lang="en-US" dirty="0"/>
              <a:t>Interleaved memory</a:t>
            </a:r>
          </a:p>
          <a:p>
            <a:pPr>
              <a:spcBef>
                <a:spcPts val="600"/>
              </a:spcBef>
            </a:pPr>
            <a:r>
              <a:rPr lang="en-US" dirty="0"/>
              <a:t>Error correction</a:t>
            </a:r>
          </a:p>
        </p:txBody>
      </p:sp>
      <p:sp>
        <p:nvSpPr>
          <p:cNvPr id="32" name="Content Placeholder 31"/>
          <p:cNvSpPr>
            <a:spLocks noGrp="1"/>
          </p:cNvSpPr>
          <p:nvPr>
            <p:ph sz="quarter" idx="4"/>
          </p:nvPr>
        </p:nvSpPr>
        <p:spPr>
          <a:xfrm>
            <a:off x="4495800" y="2743200"/>
            <a:ext cx="3810000" cy="4343400"/>
          </a:xfrm>
        </p:spPr>
        <p:txBody>
          <a:bodyPr>
            <a:normAutofit/>
          </a:bodyPr>
          <a:lstStyle/>
          <a:p>
            <a:pPr marL="228600" lvl="1">
              <a:spcBef>
                <a:spcPts val="1800"/>
              </a:spcBef>
              <a:buClr>
                <a:schemeClr val="accent1"/>
              </a:buClr>
            </a:pPr>
            <a:r>
              <a:rPr lang="en-US" dirty="0"/>
              <a:t>DDR DRAM</a:t>
            </a:r>
          </a:p>
          <a:p>
            <a:pPr lvl="1"/>
            <a:r>
              <a:rPr lang="en-US" dirty="0"/>
              <a:t>Synchronous DRAM</a:t>
            </a:r>
          </a:p>
          <a:p>
            <a:pPr lvl="1"/>
            <a:r>
              <a:rPr lang="en-US" dirty="0"/>
              <a:t>DDR SDRAM</a:t>
            </a:r>
          </a:p>
          <a:p>
            <a:pPr marL="228600" lvl="1">
              <a:spcBef>
                <a:spcPts val="1800"/>
              </a:spcBef>
              <a:buClr>
                <a:schemeClr val="accent1"/>
              </a:buClr>
            </a:pPr>
            <a:r>
              <a:rPr lang="en-US" dirty="0"/>
              <a:t>Flash memory</a:t>
            </a:r>
          </a:p>
          <a:p>
            <a:pPr lvl="1"/>
            <a:r>
              <a:rPr lang="en-US" dirty="0"/>
              <a:t>Operation</a:t>
            </a:r>
          </a:p>
          <a:p>
            <a:pPr lvl="1"/>
            <a:r>
              <a:rPr lang="en-US" dirty="0"/>
              <a:t>NOR and NAND flash memory</a:t>
            </a:r>
          </a:p>
          <a:p>
            <a:pPr marL="228600" lvl="1">
              <a:spcBef>
                <a:spcPts val="1800"/>
              </a:spcBef>
              <a:buClr>
                <a:schemeClr val="accent1"/>
              </a:buClr>
            </a:pPr>
            <a:r>
              <a:rPr lang="en-US" dirty="0"/>
              <a:t>Newer nonvolatile solid-state memory technologies</a:t>
            </a:r>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a:p>
          <a:p>
            <a:endParaRPr lang="en-US" sz="800" dirty="0"/>
          </a:p>
          <a:p>
            <a:r>
              <a:rPr lang="en-US" sz="3200" dirty="0"/>
              <a:t>Chapter 5</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a:solidFill>
                  <a:schemeClr val="tx2"/>
                </a:solidFill>
                <a:latin typeface="+mj-lt"/>
                <a:ea typeface="+mj-ea"/>
                <a:cs typeface="+mj-cs"/>
              </a:rPr>
              <a:t>Internal</a:t>
            </a:r>
          </a:p>
          <a:p>
            <a:r>
              <a:rPr lang="en-US" sz="2800" dirty="0">
                <a:solidFill>
                  <a:schemeClr val="tx2"/>
                </a:solidFill>
                <a:latin typeface="+mj-lt"/>
                <a:ea typeface="+mj-ea"/>
                <a:cs typeface="+mj-cs"/>
              </a:rPr>
              <a:t>Memory</a:t>
            </a:r>
            <a:endParaRPr lang="en-US" sz="2800" dirty="0">
              <a:solidFill>
                <a:schemeClr val="tx2"/>
              </a:solidFill>
            </a:endParaRP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Rectangle 5"/>
          <p:cNvSpPr>
            <a:spLocks noChangeArrowheads="1"/>
          </p:cNvSpPr>
          <p:nvPr/>
        </p:nvSpPr>
        <p:spPr bwMode="auto">
          <a:xfrm>
            <a:off x="1531938" y="1373188"/>
            <a:ext cx="4557712" cy="0"/>
          </a:xfrm>
          <a:prstGeom prst="rect">
            <a:avLst/>
          </a:prstGeom>
          <a:solidFill>
            <a:srgbClr val="CCFFCC"/>
          </a:solidFill>
          <a:ln w="9525">
            <a:noFill/>
            <a:miter lim="800000"/>
            <a:headEnd/>
            <a:tailEnd/>
          </a:ln>
          <a:effectLst/>
        </p:spPr>
        <p:txBody>
          <a:bodyPr wrap="none" lIns="90000" tIns="46800" rIns="90000" bIns="46800" anchor="ctr">
            <a:prstTxWarp prst="textNoShape">
              <a:avLst/>
            </a:prstTxWarp>
            <a:spAutoFit/>
          </a:bodyPr>
          <a:lstStyle/>
          <a:p>
            <a:endParaRPr lang="en-US"/>
          </a:p>
        </p:txBody>
      </p:sp>
      <p:sp>
        <p:nvSpPr>
          <p:cNvPr id="51" name="Rectangle 50"/>
          <p:cNvSpPr/>
          <p:nvPr/>
        </p:nvSpPr>
        <p:spPr>
          <a:xfrm>
            <a:off x="1187624" y="5661248"/>
            <a:ext cx="6705600" cy="584776"/>
          </a:xfrm>
          <a:prstGeom prst="rect">
            <a:avLst/>
          </a:prstGeom>
        </p:spPr>
        <p:txBody>
          <a:bodyPr wrap="square">
            <a:spAutoFit/>
          </a:bodyPr>
          <a:lstStyle/>
          <a:p>
            <a:pPr algn="ctr"/>
            <a:r>
              <a:rPr lang="en-US" sz="1600" dirty="0">
                <a:latin typeface="+mn-lt"/>
              </a:rPr>
              <a:t>Table 5.1  </a:t>
            </a:r>
          </a:p>
          <a:p>
            <a:pPr algn="ctr"/>
            <a:r>
              <a:rPr lang="en-US" sz="1600" dirty="0">
                <a:latin typeface="+mn-lt"/>
              </a:rPr>
              <a:t>Semiconductor Memory Types </a:t>
            </a:r>
          </a:p>
        </p:txBody>
      </p:sp>
      <p:pic>
        <p:nvPicPr>
          <p:cNvPr id="2" name="Picture 1"/>
          <p:cNvPicPr>
            <a:picLocks noChangeAspect="1"/>
          </p:cNvPicPr>
          <p:nvPr/>
        </p:nvPicPr>
        <p:blipFill>
          <a:blip r:embed="rId3"/>
          <a:stretch>
            <a:fillRect/>
          </a:stretch>
        </p:blipFill>
        <p:spPr>
          <a:xfrm>
            <a:off x="107504" y="692696"/>
            <a:ext cx="8856984" cy="4955473"/>
          </a:xfrm>
          <a:prstGeom prst="rect">
            <a:avLst/>
          </a:prstGeom>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wheel spokes="2"/>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09600" y="533400"/>
            <a:ext cx="7556313" cy="1116106"/>
          </a:xfrm>
        </p:spPr>
        <p:txBody>
          <a:bodyPr/>
          <a:lstStyle/>
          <a:p>
            <a:r>
              <a:rPr lang="en-GB" dirty="0">
                <a:effectLst>
                  <a:outerShdw blurRad="38100" dist="38100" dir="2700000" algn="tl">
                    <a:srgbClr val="000000">
                      <a:alpha val="43137"/>
                    </a:srgbClr>
                  </a:outerShdw>
                </a:effectLst>
              </a:rPr>
              <a:t>Dynamic RAM (DRAM)</a:t>
            </a:r>
          </a:p>
        </p:txBody>
      </p:sp>
      <p:sp>
        <p:nvSpPr>
          <p:cNvPr id="21509" name="Rectangle 5"/>
          <p:cNvSpPr>
            <a:spLocks noGrp="1" noChangeArrowheads="1"/>
          </p:cNvSpPr>
          <p:nvPr>
            <p:ph idx="1"/>
          </p:nvPr>
        </p:nvSpPr>
        <p:spPr>
          <a:xfrm>
            <a:off x="576733" y="1645159"/>
            <a:ext cx="7556313" cy="4144963"/>
          </a:xfrm>
        </p:spPr>
        <p:txBody>
          <a:bodyPr>
            <a:normAutofit fontScale="92500" lnSpcReduction="10000"/>
          </a:bodyPr>
          <a:lstStyle/>
          <a:p>
            <a:r>
              <a:rPr lang="en-GB" dirty="0"/>
              <a:t>RAM technology is divided into two technologies:</a:t>
            </a:r>
          </a:p>
          <a:p>
            <a:pPr lvl="1"/>
            <a:r>
              <a:rPr lang="en-GB" dirty="0"/>
              <a:t>Dynamic RAM (DRAM)</a:t>
            </a:r>
          </a:p>
          <a:p>
            <a:pPr lvl="1"/>
            <a:r>
              <a:rPr lang="en-GB" dirty="0"/>
              <a:t>Static RAM (SRAM)</a:t>
            </a:r>
          </a:p>
          <a:p>
            <a:pPr marL="228600" lvl="1">
              <a:spcBef>
                <a:spcPts val="2000"/>
              </a:spcBef>
              <a:buClr>
                <a:schemeClr val="accent1"/>
              </a:buClr>
            </a:pPr>
            <a:r>
              <a:rPr lang="en-GB" sz="2000" dirty="0"/>
              <a:t>DRAM</a:t>
            </a:r>
          </a:p>
          <a:p>
            <a:pPr marL="457200" lvl="2">
              <a:spcBef>
                <a:spcPts val="2000"/>
              </a:spcBef>
            </a:pPr>
            <a:r>
              <a:rPr lang="en-GB" sz="2000" dirty="0"/>
              <a:t>Made with cells that </a:t>
            </a:r>
            <a:r>
              <a:rPr lang="en-GB" sz="2000" dirty="0">
                <a:solidFill>
                  <a:srgbClr val="FF0000"/>
                </a:solidFill>
              </a:rPr>
              <a:t>store data as charge </a:t>
            </a:r>
            <a:r>
              <a:rPr lang="en-GB" sz="2000" dirty="0"/>
              <a:t>on capacitors</a:t>
            </a:r>
          </a:p>
          <a:p>
            <a:pPr marL="457200" lvl="2">
              <a:spcBef>
                <a:spcPts val="2000"/>
              </a:spcBef>
            </a:pPr>
            <a:r>
              <a:rPr lang="en-GB" sz="2000" dirty="0"/>
              <a:t>Presence or absence of charge in a capacitor is interpreted as a binary 1 or 0</a:t>
            </a:r>
          </a:p>
          <a:p>
            <a:pPr marL="457200" lvl="2">
              <a:spcBef>
                <a:spcPts val="2000"/>
              </a:spcBef>
            </a:pPr>
            <a:r>
              <a:rPr lang="en-GB" sz="2000" dirty="0"/>
              <a:t>Requires </a:t>
            </a:r>
            <a:r>
              <a:rPr lang="en-GB" sz="2000" dirty="0">
                <a:solidFill>
                  <a:srgbClr val="FF0000"/>
                </a:solidFill>
              </a:rPr>
              <a:t>periodic charge refreshing </a:t>
            </a:r>
            <a:r>
              <a:rPr lang="en-GB" sz="2000" dirty="0"/>
              <a:t>to maintain data storage</a:t>
            </a:r>
          </a:p>
          <a:p>
            <a:pPr marL="457200" lvl="2">
              <a:spcBef>
                <a:spcPts val="2000"/>
              </a:spcBef>
            </a:pPr>
            <a:r>
              <a:rPr lang="en-GB" sz="2000" dirty="0"/>
              <a:t>The term </a:t>
            </a:r>
            <a:r>
              <a:rPr lang="en-GB" sz="2000" i="1" dirty="0"/>
              <a:t>dynamic </a:t>
            </a:r>
            <a:r>
              <a:rPr lang="en-GB" sz="2000" dirty="0"/>
              <a:t>refers to tendency of the stored charge to leak away, even with power continuously applied</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2.pdf"/>
          <p:cNvPicPr>
            <a:picLocks noChangeAspect="1"/>
          </p:cNvPicPr>
          <p:nvPr/>
        </p:nvPicPr>
        <p:blipFill rotWithShape="1">
          <a:blip r:embed="rId3">
            <a:extLst>
              <a:ext uri="{28A0092B-C50C-407E-A947-70E740481C1C}">
                <a14:useLocalDpi xmlns:a14="http://schemas.microsoft.com/office/drawing/2010/main" val="0"/>
              </a:ext>
            </a:extLst>
          </a:blip>
          <a:srcRect l="8690" t="15808" r="5104" b="10726"/>
          <a:stretch/>
        </p:blipFill>
        <p:spPr>
          <a:xfrm>
            <a:off x="0" y="188641"/>
            <a:ext cx="9144000" cy="4824536"/>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4" name="Rectangle 3">
            <a:extLst>
              <a:ext uri="{FF2B5EF4-FFF2-40B4-BE49-F238E27FC236}">
                <a16:creationId xmlns:a16="http://schemas.microsoft.com/office/drawing/2014/main" id="{C682C378-D6F9-4131-8A87-75E85C5788D5}"/>
              </a:ext>
            </a:extLst>
          </p:cNvPr>
          <p:cNvSpPr/>
          <p:nvPr/>
        </p:nvSpPr>
        <p:spPr>
          <a:xfrm>
            <a:off x="323528" y="5013177"/>
            <a:ext cx="4572000" cy="1440394"/>
          </a:xfrm>
          <a:prstGeom prst="rect">
            <a:avLst/>
          </a:prstGeom>
        </p:spPr>
        <p:txBody>
          <a:bodyPr>
            <a:spAutoFit/>
          </a:bodyPr>
          <a:lstStyle/>
          <a:p>
            <a:pPr lvl="0">
              <a:spcBef>
                <a:spcPct val="30000"/>
              </a:spcBef>
            </a:pPr>
            <a:r>
              <a:rPr kumimoji="1" lang="en-US" sz="1200" dirty="0">
                <a:solidFill>
                  <a:srgbClr val="000000"/>
                </a:solidFill>
              </a:rPr>
              <a:t>For the</a:t>
            </a:r>
            <a:r>
              <a:rPr kumimoji="1" lang="tr-TR" sz="1200" dirty="0">
                <a:solidFill>
                  <a:srgbClr val="000000"/>
                </a:solidFill>
              </a:rPr>
              <a:t> DRAM</a:t>
            </a:r>
            <a:r>
              <a:rPr kumimoji="1" lang="en-US" sz="1200" dirty="0">
                <a:solidFill>
                  <a:srgbClr val="000000"/>
                </a:solidFill>
              </a:rPr>
              <a:t> write operation, a voltage signal is applied to the bit line; a high voltage</a:t>
            </a:r>
            <a:r>
              <a:rPr kumimoji="1" lang="tr-TR" sz="1200" dirty="0">
                <a:solidFill>
                  <a:srgbClr val="000000"/>
                </a:solidFill>
              </a:rPr>
              <a:t> </a:t>
            </a:r>
            <a:r>
              <a:rPr kumimoji="1" lang="en-US" sz="1200" dirty="0">
                <a:solidFill>
                  <a:srgbClr val="000000"/>
                </a:solidFill>
              </a:rPr>
              <a:t>represents 1, and a low voltage represents 0. A signal is then applied to the</a:t>
            </a:r>
            <a:r>
              <a:rPr kumimoji="1" lang="tr-TR" sz="1200" dirty="0">
                <a:solidFill>
                  <a:srgbClr val="000000"/>
                </a:solidFill>
              </a:rPr>
              <a:t> </a:t>
            </a:r>
            <a:r>
              <a:rPr kumimoji="1" lang="en-US" sz="1200" dirty="0">
                <a:solidFill>
                  <a:srgbClr val="000000"/>
                </a:solidFill>
              </a:rPr>
              <a:t>address line, allowing a charge to be transferred to the capacitor.</a:t>
            </a:r>
          </a:p>
          <a:p>
            <a:pPr lvl="0">
              <a:spcBef>
                <a:spcPct val="30000"/>
              </a:spcBef>
            </a:pPr>
            <a:r>
              <a:rPr kumimoji="1" lang="en-US" sz="1200" dirty="0">
                <a:solidFill>
                  <a:srgbClr val="000000"/>
                </a:solidFill>
              </a:rPr>
              <a:t>For the read operation, when the address line is selected, the transistor turns</a:t>
            </a:r>
            <a:r>
              <a:rPr kumimoji="1" lang="tr-TR" sz="1200" dirty="0">
                <a:solidFill>
                  <a:srgbClr val="000000"/>
                </a:solidFill>
              </a:rPr>
              <a:t> </a:t>
            </a:r>
            <a:r>
              <a:rPr kumimoji="1" lang="en-US" sz="1200" dirty="0">
                <a:solidFill>
                  <a:srgbClr val="000000"/>
                </a:solidFill>
              </a:rPr>
              <a:t>on and the charge stored on the capacitor is fed out onto a bit line and to a sense</a:t>
            </a:r>
            <a:r>
              <a:rPr kumimoji="1" lang="tr-TR" sz="1200" dirty="0">
                <a:solidFill>
                  <a:srgbClr val="000000"/>
                </a:solidFill>
              </a:rPr>
              <a:t> </a:t>
            </a:r>
            <a:r>
              <a:rPr kumimoji="1" lang="en-US" sz="1200" dirty="0">
                <a:solidFill>
                  <a:srgbClr val="000000"/>
                </a:solidFill>
              </a:rPr>
              <a:t>amplifier. </a:t>
            </a:r>
            <a:endParaRPr lang="tr-TR" dirty="0"/>
          </a:p>
        </p:txBody>
      </p:sp>
      <p:sp>
        <p:nvSpPr>
          <p:cNvPr id="5" name="Rectangle 4">
            <a:extLst>
              <a:ext uri="{FF2B5EF4-FFF2-40B4-BE49-F238E27FC236}">
                <a16:creationId xmlns:a16="http://schemas.microsoft.com/office/drawing/2014/main" id="{0DAA4C3E-C2E7-4182-8528-6AEDB30EE093}"/>
              </a:ext>
            </a:extLst>
          </p:cNvPr>
          <p:cNvSpPr/>
          <p:nvPr/>
        </p:nvSpPr>
        <p:spPr>
          <a:xfrm>
            <a:off x="5108834" y="5012565"/>
            <a:ext cx="3744416" cy="2289858"/>
          </a:xfrm>
          <a:prstGeom prst="rect">
            <a:avLst/>
          </a:prstGeom>
        </p:spPr>
        <p:txBody>
          <a:bodyPr wrap="square">
            <a:spAutoFit/>
          </a:bodyPr>
          <a:lstStyle/>
          <a:p>
            <a:pPr lvl="0">
              <a:spcBef>
                <a:spcPct val="30000"/>
              </a:spcBef>
            </a:pPr>
            <a:r>
              <a:rPr kumimoji="1" lang="en-US" sz="1200" dirty="0">
                <a:solidFill>
                  <a:srgbClr val="000000"/>
                </a:solidFill>
              </a:rPr>
              <a:t>Figure 5.2b is a typical SRAM structure for an individual cell. Four transistors</a:t>
            </a:r>
            <a:r>
              <a:rPr kumimoji="1" lang="tr-TR" sz="1200" dirty="0">
                <a:solidFill>
                  <a:srgbClr val="000000"/>
                </a:solidFill>
              </a:rPr>
              <a:t> </a:t>
            </a:r>
            <a:r>
              <a:rPr kumimoji="1" lang="en-US" sz="1200" dirty="0">
                <a:solidFill>
                  <a:srgbClr val="000000"/>
                </a:solidFill>
              </a:rPr>
              <a:t>(T</a:t>
            </a:r>
            <a:r>
              <a:rPr kumimoji="1" lang="en-US" sz="1200" baseline="-25000" dirty="0">
                <a:solidFill>
                  <a:srgbClr val="000000"/>
                </a:solidFill>
              </a:rPr>
              <a:t>1</a:t>
            </a:r>
            <a:r>
              <a:rPr kumimoji="1" lang="en-US" sz="1200" dirty="0">
                <a:solidFill>
                  <a:srgbClr val="000000"/>
                </a:solidFill>
              </a:rPr>
              <a:t>, T</a:t>
            </a:r>
            <a:r>
              <a:rPr kumimoji="1" lang="en-US" sz="1200" baseline="-25000" dirty="0">
                <a:solidFill>
                  <a:srgbClr val="000000"/>
                </a:solidFill>
              </a:rPr>
              <a:t>2</a:t>
            </a:r>
            <a:r>
              <a:rPr kumimoji="1" lang="en-US" sz="1200" dirty="0">
                <a:solidFill>
                  <a:srgbClr val="000000"/>
                </a:solidFill>
              </a:rPr>
              <a:t>, T</a:t>
            </a:r>
            <a:r>
              <a:rPr kumimoji="1" lang="en-US" sz="1200" baseline="-25000" dirty="0">
                <a:solidFill>
                  <a:srgbClr val="000000"/>
                </a:solidFill>
              </a:rPr>
              <a:t>3</a:t>
            </a:r>
            <a:r>
              <a:rPr kumimoji="1" lang="en-US" sz="1200" dirty="0">
                <a:solidFill>
                  <a:srgbClr val="000000"/>
                </a:solidFill>
              </a:rPr>
              <a:t>, T</a:t>
            </a:r>
            <a:r>
              <a:rPr kumimoji="1" lang="en-US" sz="1200" baseline="-25000" dirty="0">
                <a:solidFill>
                  <a:srgbClr val="000000"/>
                </a:solidFill>
              </a:rPr>
              <a:t>4</a:t>
            </a:r>
            <a:r>
              <a:rPr kumimoji="1" lang="en-US" sz="1200" dirty="0">
                <a:solidFill>
                  <a:srgbClr val="000000"/>
                </a:solidFill>
              </a:rPr>
              <a:t>) are cross connected in an arrangement that produces a stable logic</a:t>
            </a:r>
          </a:p>
          <a:p>
            <a:pPr lvl="0">
              <a:spcBef>
                <a:spcPct val="30000"/>
              </a:spcBef>
            </a:pPr>
            <a:r>
              <a:rPr kumimoji="1" lang="en-US" sz="1200" dirty="0">
                <a:solidFill>
                  <a:srgbClr val="000000"/>
                </a:solidFill>
              </a:rPr>
              <a:t>state. </a:t>
            </a:r>
            <a:endParaRPr kumimoji="1" lang="tr-TR" sz="1200" dirty="0">
              <a:solidFill>
                <a:srgbClr val="000000"/>
              </a:solidFill>
            </a:endParaRPr>
          </a:p>
          <a:p>
            <a:r>
              <a:rPr kumimoji="1" lang="en-US" sz="1200" dirty="0"/>
              <a:t>As in the DRAM, the SRAM address line is used to open or close a switch.</a:t>
            </a:r>
            <a:r>
              <a:rPr kumimoji="1" lang="tr-TR" sz="1200" dirty="0"/>
              <a:t> </a:t>
            </a:r>
            <a:r>
              <a:rPr kumimoji="1" lang="en-US" sz="1200" dirty="0"/>
              <a:t>The address line controls two transistors (T</a:t>
            </a:r>
            <a:r>
              <a:rPr kumimoji="1" lang="en-US" sz="1200" baseline="-25000" dirty="0"/>
              <a:t>5</a:t>
            </a:r>
            <a:r>
              <a:rPr kumimoji="1" lang="en-US" sz="1200" dirty="0"/>
              <a:t> and T</a:t>
            </a:r>
            <a:r>
              <a:rPr kumimoji="1" lang="en-US" sz="1200" baseline="-25000" dirty="0"/>
              <a:t>6</a:t>
            </a:r>
            <a:r>
              <a:rPr kumimoji="1" lang="en-US" sz="1200" dirty="0"/>
              <a:t>). When a signal is applied to</a:t>
            </a:r>
            <a:r>
              <a:rPr kumimoji="1" lang="tr-TR" sz="1200" dirty="0"/>
              <a:t> </a:t>
            </a:r>
            <a:r>
              <a:rPr kumimoji="1" lang="en-US" sz="1200" dirty="0"/>
              <a:t>this line, the two transistors are switched on, allowing a read or write operation. </a:t>
            </a:r>
            <a:endParaRPr kumimoji="1" lang="tr-TR" sz="1200" dirty="0">
              <a:solidFill>
                <a:srgbClr val="000000"/>
              </a:solidFill>
            </a:endParaRPr>
          </a:p>
          <a:p>
            <a:pPr lvl="0">
              <a:spcBef>
                <a:spcPct val="30000"/>
              </a:spcBef>
            </a:pPr>
            <a:endParaRPr lang="tr-TR" dirty="0"/>
          </a:p>
        </p:txBody>
      </p:sp>
    </p:spTree>
  </p:cSld>
  <p:clrMapOvr>
    <a:masterClrMapping/>
  </p:clrMapOvr>
  <p:transition spd="med">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381000" y="1143000"/>
            <a:ext cx="4016633" cy="1162050"/>
          </a:xfrm>
        </p:spPr>
        <p:txBody>
          <a:bodyPr>
            <a:noAutofit/>
          </a:bodyPr>
          <a:lstStyle/>
          <a:p>
            <a:pPr algn="ctr"/>
            <a:r>
              <a:rPr lang="en-GB" sz="4400" dirty="0">
                <a:effectLst>
                  <a:outerShdw blurRad="38100" dist="38100" dir="2700000" algn="tl">
                    <a:srgbClr val="000000">
                      <a:alpha val="43137"/>
                    </a:srgbClr>
                  </a:outerShdw>
                </a:effectLst>
              </a:rPr>
              <a:t>Static RAM (SRAM)</a:t>
            </a:r>
          </a:p>
        </p:txBody>
      </p:sp>
      <p:sp>
        <p:nvSpPr>
          <p:cNvPr id="21509" name="Rectangle 5"/>
          <p:cNvSpPr>
            <a:spLocks noGrp="1" noChangeArrowheads="1"/>
          </p:cNvSpPr>
          <p:nvPr>
            <p:ph type="body" sz="half" idx="2"/>
          </p:nvPr>
        </p:nvSpPr>
        <p:spPr>
          <a:xfrm>
            <a:off x="381094" y="2590800"/>
            <a:ext cx="4015304" cy="3535363"/>
          </a:xfrm>
        </p:spPr>
        <p:txBody>
          <a:bodyPr>
            <a:normAutofit/>
          </a:bodyPr>
          <a:lstStyle/>
          <a:p>
            <a:pPr marL="228600" lvl="1" indent="-182880">
              <a:spcBef>
                <a:spcPts val="2000"/>
              </a:spcBef>
              <a:buClr>
                <a:schemeClr val="bg2"/>
              </a:buClr>
              <a:buFont typeface="Wingdings" charset="2"/>
              <a:buChar char="§"/>
            </a:pPr>
            <a:r>
              <a:rPr lang="en-GB" sz="1800" dirty="0">
                <a:solidFill>
                  <a:schemeClr val="bg1"/>
                </a:solidFill>
              </a:rPr>
              <a:t>Digital device that uses the same logic elements used in the processor</a:t>
            </a:r>
          </a:p>
          <a:p>
            <a:pPr marL="228600" lvl="1" indent="-182880">
              <a:spcBef>
                <a:spcPts val="2000"/>
              </a:spcBef>
              <a:buClr>
                <a:schemeClr val="bg2"/>
              </a:buClr>
              <a:buFont typeface="Wingdings" charset="2"/>
              <a:buChar char="§"/>
            </a:pPr>
            <a:r>
              <a:rPr lang="en-GB" sz="1800" dirty="0">
                <a:solidFill>
                  <a:schemeClr val="bg1"/>
                </a:solidFill>
              </a:rPr>
              <a:t>Binary values are stored using traditional flip-flop logic gate configurations</a:t>
            </a:r>
          </a:p>
          <a:p>
            <a:pPr marL="228600" lvl="1" indent="-182880">
              <a:spcBef>
                <a:spcPts val="2000"/>
              </a:spcBef>
              <a:buClr>
                <a:schemeClr val="bg2"/>
              </a:buClr>
              <a:buFont typeface="Wingdings" charset="2"/>
              <a:buChar char="§"/>
            </a:pPr>
            <a:r>
              <a:rPr lang="en-GB" sz="1800" dirty="0">
                <a:solidFill>
                  <a:schemeClr val="bg1"/>
                </a:solidFill>
              </a:rPr>
              <a:t>Will hold its data as long as power is supplied to it</a:t>
            </a:r>
          </a:p>
          <a:p>
            <a:pPr marL="228600" lvl="1">
              <a:spcBef>
                <a:spcPts val="2000"/>
              </a:spcBef>
              <a:buClr>
                <a:schemeClr val="accent1"/>
              </a:buClr>
            </a:pPr>
            <a:endParaRPr lang="en-GB" sz="2000" dirty="0"/>
          </a:p>
        </p:txBody>
      </p:sp>
      <p:pic>
        <p:nvPicPr>
          <p:cNvPr id="4" name="Picture 3"/>
          <p:cNvPicPr>
            <a:picLocks noChangeAspect="1"/>
          </p:cNvPicPr>
          <p:nvPr/>
        </p:nvPicPr>
        <p:blipFill>
          <a:blip r:embed="rId3"/>
          <a:stretch>
            <a:fillRect/>
          </a:stretch>
        </p:blipFill>
        <p:spPr>
          <a:xfrm>
            <a:off x="5257800" y="2286000"/>
            <a:ext cx="3123192" cy="2165413"/>
          </a:xfrm>
          <a:prstGeom prst="rect">
            <a:avLst/>
          </a:prstGeom>
          <a:effectLst>
            <a:softEdge rad="203200"/>
          </a:effectLst>
        </p:spPr>
      </p:pic>
      <p:sp>
        <p:nvSpPr>
          <p:cNvPr id="2" name="Footer Placeholder 1"/>
          <p:cNvSpPr>
            <a:spLocks noGrp="1"/>
          </p:cNvSpPr>
          <p:nvPr>
            <p:ph type="ftr" sz="quarter" idx="11"/>
          </p:nvPr>
        </p:nvSpPr>
        <p:spPr>
          <a:xfrm>
            <a:off x="179512" y="6511094"/>
            <a:ext cx="5040560" cy="365125"/>
          </a:xfrm>
        </p:spPr>
        <p:txBody>
          <a:bodyPr/>
          <a:lstStyle/>
          <a:p>
            <a:r>
              <a:rPr lang="en-US" dirty="0">
                <a:solidFill>
                  <a:schemeClr val="tx1">
                    <a:lumMod val="65000"/>
                    <a:lumOff val="35000"/>
                  </a:schemeClr>
                </a:solidFill>
              </a:rPr>
              <a:t>© 2016 Pearson Education, Inc., Hoboken, NJ. All rights reserved.</a:t>
            </a:r>
          </a:p>
        </p:txBody>
      </p:sp>
    </p:spTree>
  </p:cSld>
  <p:clrMapOvr>
    <a:masterClrMapping/>
  </p:clrMapOvr>
  <p:transition spd="med">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838200" y="304800"/>
            <a:ext cx="5886357" cy="833718"/>
          </a:xfrm>
        </p:spPr>
        <p:txBody>
          <a:bodyPr>
            <a:normAutofit/>
          </a:bodyPr>
          <a:lstStyle/>
          <a:p>
            <a:r>
              <a:rPr lang="en-GB" sz="4000" dirty="0">
                <a:effectLst>
                  <a:outerShdw blurRad="38100" dist="38100" dir="2700000" algn="tl">
                    <a:srgbClr val="000000">
                      <a:alpha val="43137"/>
                    </a:srgbClr>
                  </a:outerShdw>
                </a:effectLst>
              </a:rPr>
              <a:t>SRAM </a:t>
            </a:r>
            <a:r>
              <a:rPr lang="en-GB" sz="4000" dirty="0">
                <a:solidFill>
                  <a:schemeClr val="accent3"/>
                </a:solidFill>
                <a:effectLst>
                  <a:outerShdw blurRad="38100" dist="38100" dir="2700000" algn="tl">
                    <a:srgbClr val="000000">
                      <a:alpha val="43137"/>
                    </a:srgbClr>
                  </a:outerShdw>
                </a:effectLst>
              </a:rPr>
              <a:t>versus</a:t>
            </a:r>
            <a:r>
              <a:rPr lang="en-GB" sz="4000" dirty="0">
                <a:effectLst>
                  <a:outerShdw blurRad="38100" dist="38100" dir="2700000" algn="tl">
                    <a:srgbClr val="000000">
                      <a:alpha val="43137"/>
                    </a:srgbClr>
                  </a:outerShdw>
                </a:effectLst>
              </a:rPr>
              <a:t> DRAM</a:t>
            </a:r>
          </a:p>
        </p:txBody>
      </p:sp>
      <p:sp>
        <p:nvSpPr>
          <p:cNvPr id="158723" name="Rectangle 3"/>
          <p:cNvSpPr>
            <a:spLocks noGrp="1" noChangeArrowheads="1"/>
          </p:cNvSpPr>
          <p:nvPr>
            <p:ph type="body" sz="half" idx="2"/>
          </p:nvPr>
        </p:nvSpPr>
        <p:spPr>
          <a:xfrm>
            <a:off x="533400" y="1447800"/>
            <a:ext cx="5970495" cy="5105399"/>
          </a:xfrm>
        </p:spPr>
        <p:txBody>
          <a:bodyPr>
            <a:normAutofit lnSpcReduction="10000"/>
          </a:bodyPr>
          <a:lstStyle/>
          <a:p>
            <a:pPr marL="228600" indent="-228600">
              <a:spcBef>
                <a:spcPts val="2000"/>
              </a:spcBef>
              <a:buFont typeface="Wingdings" pitchFamily="2" charset="2"/>
              <a:buChar char="n"/>
            </a:pPr>
            <a:r>
              <a:rPr lang="en-GB" sz="2000" dirty="0"/>
              <a:t>Both volatile</a:t>
            </a:r>
          </a:p>
          <a:p>
            <a:pPr lvl="1" indent="-228600">
              <a:buFont typeface="Wingdings" pitchFamily="2" charset="2"/>
              <a:buChar char="n"/>
            </a:pPr>
            <a:r>
              <a:rPr lang="en-GB" sz="1800" dirty="0"/>
              <a:t>Power must be continuously supplied to the memory to preserve the bit values</a:t>
            </a:r>
          </a:p>
          <a:p>
            <a:pPr marL="228600" indent="-228600">
              <a:spcBef>
                <a:spcPts val="2000"/>
              </a:spcBef>
              <a:buFont typeface="Wingdings" pitchFamily="2" charset="2"/>
              <a:buChar char="n"/>
            </a:pPr>
            <a:r>
              <a:rPr lang="en-GB" sz="2000" dirty="0"/>
              <a:t>Dynamic cell </a:t>
            </a:r>
          </a:p>
          <a:p>
            <a:pPr lvl="1" indent="-228600">
              <a:buFont typeface="Wingdings" pitchFamily="2" charset="2"/>
              <a:buChar char="n"/>
            </a:pPr>
            <a:r>
              <a:rPr lang="en-GB" sz="1800" dirty="0"/>
              <a:t>Simpler to build, smaller</a:t>
            </a:r>
          </a:p>
          <a:p>
            <a:pPr lvl="1" indent="-228600">
              <a:buFont typeface="Wingdings" pitchFamily="2" charset="2"/>
              <a:buChar char="n"/>
            </a:pPr>
            <a:r>
              <a:rPr lang="en-GB" sz="1800" dirty="0"/>
              <a:t>More dense (smaller cells = more cells per unit area)</a:t>
            </a:r>
          </a:p>
          <a:p>
            <a:pPr lvl="1" indent="-228600">
              <a:buFont typeface="Wingdings" pitchFamily="2" charset="2"/>
              <a:buChar char="n"/>
            </a:pPr>
            <a:r>
              <a:rPr lang="en-GB" sz="1800" dirty="0"/>
              <a:t>Less expensive</a:t>
            </a:r>
          </a:p>
          <a:p>
            <a:pPr lvl="1" indent="-228600">
              <a:buFont typeface="Wingdings" pitchFamily="2" charset="2"/>
              <a:buChar char="n"/>
            </a:pPr>
            <a:r>
              <a:rPr lang="en-GB" sz="1800" dirty="0"/>
              <a:t>Requires the supporting refresh circuitry</a:t>
            </a:r>
          </a:p>
          <a:p>
            <a:pPr lvl="1" indent="-228600">
              <a:buFont typeface="Wingdings" pitchFamily="2" charset="2"/>
              <a:buChar char="n"/>
            </a:pPr>
            <a:r>
              <a:rPr lang="en-GB" sz="1800" dirty="0"/>
              <a:t>Tend to be favored for large memory requirements</a:t>
            </a:r>
          </a:p>
          <a:p>
            <a:pPr lvl="1" indent="-228600">
              <a:buFont typeface="Wingdings" pitchFamily="2" charset="2"/>
              <a:buChar char="n"/>
            </a:pPr>
            <a:r>
              <a:rPr lang="en-GB" sz="1800" dirty="0"/>
              <a:t>Used for main memory</a:t>
            </a:r>
          </a:p>
          <a:p>
            <a:pPr marL="228600" indent="-228600">
              <a:spcBef>
                <a:spcPts val="2000"/>
              </a:spcBef>
              <a:buFont typeface="Wingdings" pitchFamily="2" charset="2"/>
              <a:buChar char="n"/>
            </a:pPr>
            <a:r>
              <a:rPr lang="en-GB" sz="2000" dirty="0"/>
              <a:t>Static</a:t>
            </a:r>
          </a:p>
          <a:p>
            <a:pPr lvl="1" indent="-228600">
              <a:buFont typeface="Wingdings" pitchFamily="2" charset="2"/>
              <a:buChar char="n"/>
            </a:pPr>
            <a:r>
              <a:rPr lang="en-GB" sz="1800" dirty="0"/>
              <a:t>Faster</a:t>
            </a:r>
          </a:p>
          <a:p>
            <a:pPr lvl="1" indent="-228600">
              <a:buFont typeface="Wingdings" pitchFamily="2" charset="2"/>
              <a:buChar char="n"/>
            </a:pPr>
            <a:r>
              <a:rPr lang="en-GB" sz="1800" dirty="0"/>
              <a:t>Used for cache memory (both on and off chip)</a:t>
            </a:r>
          </a:p>
          <a:p>
            <a:endParaRPr lang="en-GB" dirty="0"/>
          </a:p>
        </p:txBody>
      </p:sp>
      <p:sp>
        <p:nvSpPr>
          <p:cNvPr id="8" name="Rectangle 7"/>
          <p:cNvSpPr/>
          <p:nvPr/>
        </p:nvSpPr>
        <p:spPr>
          <a:xfrm>
            <a:off x="7086600" y="838200"/>
            <a:ext cx="1573768" cy="707886"/>
          </a:xfrm>
          <a:prstGeom prst="rect">
            <a:avLst/>
          </a:prstGeom>
        </p:spPr>
        <p:txBody>
          <a:bodyPr wrap="none">
            <a:spAutoFit/>
          </a:bodyPr>
          <a:lstStyle/>
          <a:p>
            <a:r>
              <a:rPr lang="en-GB" sz="4000" dirty="0">
                <a:solidFill>
                  <a:schemeClr val="accent1"/>
                </a:solidFill>
                <a:effectLst>
                  <a:outerShdw blurRad="38100" dist="38100" dir="2700000" algn="tl">
                    <a:srgbClr val="000000">
                      <a:alpha val="43137"/>
                    </a:srgbClr>
                  </a:outerShdw>
                </a:effectLst>
                <a:latin typeface="+mj-lt"/>
                <a:ea typeface="+mj-ea"/>
                <a:cs typeface="+mj-cs"/>
              </a:rPr>
              <a:t>SRAM</a:t>
            </a:r>
            <a:endParaRPr lang="en-US" sz="4000" dirty="0">
              <a:solidFill>
                <a:schemeClr val="accent1"/>
              </a:solidFill>
              <a:effectLst>
                <a:outerShdw blurRad="38100" dist="38100" dir="2700000" algn="tl">
                  <a:srgbClr val="000000">
                    <a:alpha val="43137"/>
                  </a:srgbClr>
                </a:outerShdw>
              </a:effectLst>
              <a:latin typeface="+mj-lt"/>
              <a:ea typeface="+mj-ea"/>
              <a:cs typeface="+mj-cs"/>
            </a:endParaRPr>
          </a:p>
        </p:txBody>
      </p:sp>
      <p:sp>
        <p:nvSpPr>
          <p:cNvPr id="9" name="Rectangle 8"/>
          <p:cNvSpPr/>
          <p:nvPr/>
        </p:nvSpPr>
        <p:spPr>
          <a:xfrm>
            <a:off x="7086600" y="2971800"/>
            <a:ext cx="1675459" cy="707886"/>
          </a:xfrm>
          <a:prstGeom prst="rect">
            <a:avLst/>
          </a:prstGeom>
        </p:spPr>
        <p:txBody>
          <a:bodyPr wrap="none">
            <a:spAutoFit/>
          </a:bodyPr>
          <a:lstStyle/>
          <a:p>
            <a:r>
              <a:rPr lang="en-GB" sz="4000" dirty="0">
                <a:solidFill>
                  <a:srgbClr val="FFFFFF"/>
                </a:solidFill>
                <a:effectLst>
                  <a:outerShdw blurRad="38100" dist="38100" dir="2700000" algn="tl">
                    <a:srgbClr val="000000">
                      <a:alpha val="43137"/>
                    </a:srgbClr>
                  </a:outerShdw>
                </a:effectLst>
                <a:latin typeface="+mj-lt"/>
                <a:ea typeface="+mj-ea"/>
                <a:cs typeface="+mj-cs"/>
              </a:rPr>
              <a:t>DRAM</a:t>
            </a:r>
            <a:endParaRPr lang="en-US" sz="4000" dirty="0">
              <a:solidFill>
                <a:srgbClr val="FFFFFF"/>
              </a:solidFill>
              <a:effectLst>
                <a:outerShdw blurRad="38100" dist="38100" dir="2700000" algn="tl">
                  <a:srgbClr val="000000">
                    <a:alpha val="43137"/>
                  </a:srgbClr>
                </a:outerShdw>
              </a:effectLst>
              <a:latin typeface="+mj-lt"/>
              <a:ea typeface="+mj-ea"/>
              <a:cs typeface="+mj-cs"/>
            </a:endParaRPr>
          </a:p>
        </p:txBody>
      </p:sp>
      <p:sp useBgFill="1">
        <p:nvSpPr>
          <p:cNvPr id="10" name="TextBox 9"/>
          <p:cNvSpPr txBox="1"/>
          <p:nvPr/>
        </p:nvSpPr>
        <p:spPr>
          <a:xfrm>
            <a:off x="222250" y="4587875"/>
            <a:ext cx="387350" cy="461665"/>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a:xfrm>
            <a:off x="685800" y="609600"/>
            <a:ext cx="7556313" cy="1116106"/>
          </a:xfrm>
        </p:spPr>
        <p:txBody>
          <a:bodyPr/>
          <a:lstStyle/>
          <a:p>
            <a:r>
              <a:rPr lang="en-US" dirty="0">
                <a:effectLst>
                  <a:outerShdw blurRad="38100" dist="38100" dir="2700000" algn="tl">
                    <a:srgbClr val="000000">
                      <a:alpha val="43137"/>
                    </a:srgbClr>
                  </a:outerShdw>
                </a:effectLst>
              </a:rPr>
              <a:t>Read Only Memory (ROM)</a:t>
            </a:r>
          </a:p>
        </p:txBody>
      </p:sp>
      <p:sp>
        <p:nvSpPr>
          <p:cNvPr id="68613" name="Rectangle 5"/>
          <p:cNvSpPr>
            <a:spLocks noGrp="1" noChangeArrowheads="1"/>
          </p:cNvSpPr>
          <p:nvPr>
            <p:ph idx="1"/>
          </p:nvPr>
        </p:nvSpPr>
        <p:spPr>
          <a:xfrm>
            <a:off x="467544" y="1447800"/>
            <a:ext cx="7556313" cy="4800600"/>
          </a:xfrm>
        </p:spPr>
        <p:txBody>
          <a:bodyPr>
            <a:normAutofit/>
          </a:bodyPr>
          <a:lstStyle/>
          <a:p>
            <a:r>
              <a:rPr lang="en-US" dirty="0"/>
              <a:t>Contains a permanent pattern of data that cannot be  changed or added to</a:t>
            </a:r>
          </a:p>
          <a:p>
            <a:r>
              <a:rPr lang="en-US" dirty="0"/>
              <a:t>No power source is required to maintain the bit values in memory</a:t>
            </a:r>
          </a:p>
          <a:p>
            <a:r>
              <a:rPr lang="en-US" dirty="0"/>
              <a:t>Data or program is permanently in main memory and never needs to be loaded from a secondary storage device</a:t>
            </a:r>
          </a:p>
          <a:p>
            <a:r>
              <a:rPr lang="en-US" dirty="0"/>
              <a:t>Data is actually wired into the chip as part of the fabrication process</a:t>
            </a:r>
          </a:p>
          <a:p>
            <a:pPr lvl="1"/>
            <a:r>
              <a:rPr lang="en-US" dirty="0"/>
              <a:t>Disadvantages of this:</a:t>
            </a:r>
          </a:p>
          <a:p>
            <a:pPr lvl="2"/>
            <a:r>
              <a:rPr lang="en-US" dirty="0"/>
              <a:t>No room for error, if one bit is wrong the whole batch of ROMs must be thrown out</a:t>
            </a:r>
          </a:p>
          <a:p>
            <a:pPr lvl="2"/>
            <a:r>
              <a:rPr lang="en-US" dirty="0"/>
              <a:t>Data insertion step includes a relatively large fixed cost</a:t>
            </a:r>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4872</TotalTime>
  <Words>12060</Words>
  <Application>Microsoft Office PowerPoint</Application>
  <PresentationFormat>On-screen Show (4:3)</PresentationFormat>
  <Paragraphs>1129</Paragraphs>
  <Slides>35</Slides>
  <Notes>34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Arial</vt:lpstr>
      <vt:lpstr>MathematicalPiLTStd</vt:lpstr>
      <vt:lpstr>PearsonMATHPRO02</vt:lpstr>
      <vt:lpstr>PearsonMATHPRO08</vt:lpstr>
      <vt:lpstr>Rockwell</vt:lpstr>
      <vt:lpstr>Times New Roman</vt:lpstr>
      <vt:lpstr>Times New Roman Bold</vt:lpstr>
      <vt:lpstr>TimesTenLTStd-Bold</vt:lpstr>
      <vt:lpstr>TimesTenLTStd-Italic</vt:lpstr>
      <vt:lpstr>TimesTenLTStd-Roman</vt:lpstr>
      <vt:lpstr>Verdana Bold</vt:lpstr>
      <vt:lpstr>Wingdings</vt:lpstr>
      <vt:lpstr>Advantage</vt:lpstr>
      <vt:lpstr>William Stallings  Computer Organization  and Architecture 10th Edition</vt:lpstr>
      <vt:lpstr>Chapter 5</vt:lpstr>
      <vt:lpstr>PowerPoint Presentation</vt:lpstr>
      <vt:lpstr>PowerPoint Presentation</vt:lpstr>
      <vt:lpstr>Dynamic RAM (DRAM)</vt:lpstr>
      <vt:lpstr>PowerPoint Presentation</vt:lpstr>
      <vt:lpstr>Static RAM (SRAM)</vt:lpstr>
      <vt:lpstr>SRAM versus DRAM</vt:lpstr>
      <vt:lpstr>Read Only Memory (ROM)</vt:lpstr>
      <vt:lpstr>Programmable ROM (PROM)</vt:lpstr>
      <vt:lpstr>Read-Mostly Memory</vt:lpstr>
      <vt:lpstr>PowerPoint Presentation</vt:lpstr>
      <vt:lpstr>PowerPoint Presentation</vt:lpstr>
      <vt:lpstr>PowerPoint Presentation</vt:lpstr>
      <vt:lpstr>PowerPoint Presentation</vt:lpstr>
      <vt:lpstr>Interleaved Memory</vt:lpstr>
      <vt:lpstr>Error Correction</vt:lpstr>
      <vt:lpstr>PowerPoint Presentation</vt:lpstr>
      <vt:lpstr>PowerPoint Presentation</vt:lpstr>
      <vt:lpstr>PowerPoint Presentation</vt:lpstr>
      <vt:lpstr>PowerPoint Presentation</vt:lpstr>
      <vt:lpstr>PowerPoint Presentation</vt:lpstr>
      <vt:lpstr>Advanced DRAM Organization</vt:lpstr>
      <vt:lpstr>Synchronous DRAM (SDRAM)</vt:lpstr>
      <vt:lpstr>PowerPoint Presentation</vt:lpstr>
      <vt:lpstr>PowerPoint Presentation</vt:lpstr>
      <vt:lpstr>Double Data Rate SDRAM  (DDR SDRAM)</vt:lpstr>
      <vt:lpstr>PowerPoint Presentation</vt:lpstr>
      <vt:lpstr>Flash Memory</vt:lpstr>
      <vt:lpstr>PowerPoint Presentation</vt:lpstr>
      <vt:lpstr>PowerPoint Presentation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 Internal Memory</dc:title>
  <dc:creator>Adrian J Pullin</dc:creator>
  <cp:lastModifiedBy>Selim Akyokus</cp:lastModifiedBy>
  <cp:revision>165</cp:revision>
  <dcterms:created xsi:type="dcterms:W3CDTF">2015-02-15T03:24:50Z</dcterms:created>
  <dcterms:modified xsi:type="dcterms:W3CDTF">2019-05-16T00:53:50Z</dcterms:modified>
</cp:coreProperties>
</file>