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5.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6.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12.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1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14.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1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2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22.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3.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notesSlides/notesSlide24.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25.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26.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2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9.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30.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31.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32.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33.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notesSlides/notesSlide3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notesSlides/notesSlide35.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3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37.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38.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9.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notesSlides/notesSlide40.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41.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42.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43.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44.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notesSlides/notesSlide45.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46.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47.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notesSlides/notesSlide48.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notesSlides/notesSlide49.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notesSlides/notesSlide50.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51.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52.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53.xml" ContentType="application/vnd.openxmlformats-officedocument.presentationml.notesSlide+xml"/>
  <Override PartName="/ppt/tags/tag154.xml" ContentType="application/vnd.openxmlformats-officedocument.presentationml.tags+xml"/>
  <Override PartName="/ppt/tags/tag155.xml" ContentType="application/vnd.openxmlformats-officedocument.presentationml.tags+xml"/>
  <Override PartName="/ppt/notesSlides/notesSlide54.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notesSlides/notesSlide55.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notesSlides/notesSlide56.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5"/>
  </p:notesMasterIdLst>
  <p:sldIdLst>
    <p:sldId id="256" r:id="rId2"/>
    <p:sldId id="361" r:id="rId3"/>
    <p:sldId id="363" r:id="rId4"/>
    <p:sldId id="421" r:id="rId5"/>
    <p:sldId id="364" r:id="rId6"/>
    <p:sldId id="419" r:id="rId7"/>
    <p:sldId id="443" r:id="rId8"/>
    <p:sldId id="365" r:id="rId9"/>
    <p:sldId id="366" r:id="rId10"/>
    <p:sldId id="414" r:id="rId11"/>
    <p:sldId id="420" r:id="rId12"/>
    <p:sldId id="367" r:id="rId13"/>
    <p:sldId id="368" r:id="rId14"/>
    <p:sldId id="369" r:id="rId15"/>
    <p:sldId id="370" r:id="rId16"/>
    <p:sldId id="371" r:id="rId17"/>
    <p:sldId id="424" r:id="rId18"/>
    <p:sldId id="423" r:id="rId19"/>
    <p:sldId id="422" r:id="rId20"/>
    <p:sldId id="372" r:id="rId21"/>
    <p:sldId id="425" r:id="rId22"/>
    <p:sldId id="373" r:id="rId23"/>
    <p:sldId id="427" r:id="rId24"/>
    <p:sldId id="428" r:id="rId25"/>
    <p:sldId id="429" r:id="rId26"/>
    <p:sldId id="374" r:id="rId27"/>
    <p:sldId id="430" r:id="rId28"/>
    <p:sldId id="375" r:id="rId29"/>
    <p:sldId id="431" r:id="rId30"/>
    <p:sldId id="376" r:id="rId31"/>
    <p:sldId id="432" r:id="rId32"/>
    <p:sldId id="433" r:id="rId33"/>
    <p:sldId id="379" r:id="rId34"/>
    <p:sldId id="434" r:id="rId35"/>
    <p:sldId id="435" r:id="rId36"/>
    <p:sldId id="377" r:id="rId37"/>
    <p:sldId id="378" r:id="rId38"/>
    <p:sldId id="436" r:id="rId39"/>
    <p:sldId id="437" r:id="rId40"/>
    <p:sldId id="380" r:id="rId41"/>
    <p:sldId id="381" r:id="rId42"/>
    <p:sldId id="415" r:id="rId43"/>
    <p:sldId id="416" r:id="rId44"/>
    <p:sldId id="417" r:id="rId45"/>
    <p:sldId id="418" r:id="rId46"/>
    <p:sldId id="438" r:id="rId47"/>
    <p:sldId id="439" r:id="rId48"/>
    <p:sldId id="440" r:id="rId49"/>
    <p:sldId id="442" r:id="rId50"/>
    <p:sldId id="382" r:id="rId51"/>
    <p:sldId id="384" r:id="rId52"/>
    <p:sldId id="383" r:id="rId53"/>
    <p:sldId id="444" r:id="rId54"/>
    <p:sldId id="385" r:id="rId55"/>
    <p:sldId id="386" r:id="rId56"/>
    <p:sldId id="387" r:id="rId57"/>
    <p:sldId id="445" r:id="rId58"/>
    <p:sldId id="388" r:id="rId59"/>
    <p:sldId id="446" r:id="rId60"/>
    <p:sldId id="447" r:id="rId61"/>
    <p:sldId id="448" r:id="rId62"/>
    <p:sldId id="389" r:id="rId63"/>
    <p:sldId id="390" r:id="rId64"/>
    <p:sldId id="391" r:id="rId65"/>
    <p:sldId id="392" r:id="rId66"/>
    <p:sldId id="393" r:id="rId67"/>
    <p:sldId id="449" r:id="rId68"/>
    <p:sldId id="450" r:id="rId69"/>
    <p:sldId id="451" r:id="rId70"/>
    <p:sldId id="394" r:id="rId71"/>
    <p:sldId id="395" r:id="rId72"/>
    <p:sldId id="396" r:id="rId73"/>
    <p:sldId id="452" r:id="rId74"/>
    <p:sldId id="397" r:id="rId75"/>
    <p:sldId id="453" r:id="rId76"/>
    <p:sldId id="454" r:id="rId77"/>
    <p:sldId id="455" r:id="rId78"/>
    <p:sldId id="398" r:id="rId79"/>
    <p:sldId id="456" r:id="rId80"/>
    <p:sldId id="457" r:id="rId81"/>
    <p:sldId id="458" r:id="rId82"/>
    <p:sldId id="459" r:id="rId83"/>
    <p:sldId id="399" r:id="rId84"/>
    <p:sldId id="460" r:id="rId85"/>
    <p:sldId id="400" r:id="rId86"/>
    <p:sldId id="401" r:id="rId87"/>
    <p:sldId id="413" r:id="rId88"/>
    <p:sldId id="403" r:id="rId89"/>
    <p:sldId id="462" r:id="rId90"/>
    <p:sldId id="463" r:id="rId91"/>
    <p:sldId id="461" r:id="rId92"/>
    <p:sldId id="404" r:id="rId93"/>
    <p:sldId id="405" r:id="rId94"/>
    <p:sldId id="406" r:id="rId95"/>
    <p:sldId id="407" r:id="rId96"/>
    <p:sldId id="408" r:id="rId97"/>
    <p:sldId id="409" r:id="rId98"/>
    <p:sldId id="410" r:id="rId99"/>
    <p:sldId id="411" r:id="rId100"/>
    <p:sldId id="412" r:id="rId101"/>
    <p:sldId id="465" r:id="rId102"/>
    <p:sldId id="464" r:id="rId103"/>
    <p:sldId id="466" r:id="rId10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01BA2A5-67A1-4A93-ABCF-B1ACDF381086}">
          <p14:sldIdLst>
            <p14:sldId id="256"/>
            <p14:sldId id="361"/>
            <p14:sldId id="363"/>
            <p14:sldId id="421"/>
            <p14:sldId id="364"/>
            <p14:sldId id="419"/>
            <p14:sldId id="443"/>
            <p14:sldId id="365"/>
            <p14:sldId id="366"/>
            <p14:sldId id="414"/>
            <p14:sldId id="420"/>
            <p14:sldId id="367"/>
            <p14:sldId id="368"/>
            <p14:sldId id="369"/>
            <p14:sldId id="370"/>
            <p14:sldId id="371"/>
            <p14:sldId id="424"/>
            <p14:sldId id="423"/>
            <p14:sldId id="422"/>
            <p14:sldId id="372"/>
            <p14:sldId id="425"/>
            <p14:sldId id="373"/>
            <p14:sldId id="427"/>
            <p14:sldId id="428"/>
            <p14:sldId id="429"/>
            <p14:sldId id="374"/>
            <p14:sldId id="430"/>
            <p14:sldId id="375"/>
            <p14:sldId id="431"/>
            <p14:sldId id="376"/>
            <p14:sldId id="432"/>
            <p14:sldId id="433"/>
            <p14:sldId id="379"/>
            <p14:sldId id="434"/>
            <p14:sldId id="435"/>
            <p14:sldId id="377"/>
            <p14:sldId id="378"/>
            <p14:sldId id="436"/>
            <p14:sldId id="437"/>
            <p14:sldId id="380"/>
            <p14:sldId id="381"/>
            <p14:sldId id="415"/>
            <p14:sldId id="416"/>
            <p14:sldId id="417"/>
            <p14:sldId id="418"/>
            <p14:sldId id="438"/>
            <p14:sldId id="439"/>
            <p14:sldId id="440"/>
            <p14:sldId id="442"/>
            <p14:sldId id="382"/>
            <p14:sldId id="384"/>
            <p14:sldId id="383"/>
            <p14:sldId id="444"/>
            <p14:sldId id="385"/>
            <p14:sldId id="386"/>
            <p14:sldId id="387"/>
            <p14:sldId id="445"/>
            <p14:sldId id="388"/>
            <p14:sldId id="446"/>
            <p14:sldId id="447"/>
            <p14:sldId id="448"/>
            <p14:sldId id="389"/>
            <p14:sldId id="390"/>
            <p14:sldId id="391"/>
            <p14:sldId id="392"/>
            <p14:sldId id="393"/>
          </p14:sldIdLst>
        </p14:section>
        <p14:section name="Untitled Section" id="{198D1B02-8FD8-4D12-A00B-46D838316A6D}">
          <p14:sldIdLst>
            <p14:sldId id="449"/>
            <p14:sldId id="450"/>
            <p14:sldId id="451"/>
            <p14:sldId id="394"/>
            <p14:sldId id="395"/>
            <p14:sldId id="396"/>
            <p14:sldId id="452"/>
            <p14:sldId id="397"/>
            <p14:sldId id="453"/>
            <p14:sldId id="454"/>
            <p14:sldId id="455"/>
            <p14:sldId id="398"/>
            <p14:sldId id="456"/>
            <p14:sldId id="457"/>
            <p14:sldId id="458"/>
            <p14:sldId id="459"/>
            <p14:sldId id="399"/>
            <p14:sldId id="460"/>
            <p14:sldId id="400"/>
            <p14:sldId id="401"/>
            <p14:sldId id="413"/>
            <p14:sldId id="403"/>
            <p14:sldId id="462"/>
            <p14:sldId id="463"/>
            <p14:sldId id="461"/>
            <p14:sldId id="404"/>
            <p14:sldId id="405"/>
            <p14:sldId id="406"/>
            <p14:sldId id="407"/>
            <p14:sldId id="408"/>
            <p14:sldId id="409"/>
            <p14:sldId id="410"/>
            <p14:sldId id="411"/>
            <p14:sldId id="412"/>
            <p14:sldId id="465"/>
            <p14:sldId id="464"/>
            <p14:sldId id="4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A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61" autoAdjust="0"/>
    <p:restoredTop sz="93619" autoAdjust="0"/>
  </p:normalViewPr>
  <p:slideViewPr>
    <p:cSldViewPr>
      <p:cViewPr varScale="1">
        <p:scale>
          <a:sx n="107" d="100"/>
          <a:sy n="107" d="100"/>
        </p:scale>
        <p:origin x="1680" y="12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BD5E47-F045-4C01-A154-66E3997AD169}" type="datetimeFigureOut">
              <a:rPr lang="en-US" smtClean="0"/>
              <a:t>21-Mar-19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3EC52C-64D1-4EF5-AC14-14AF6A3FC30C}" type="slidenum">
              <a:rPr lang="en-US" smtClean="0"/>
              <a:t>‹#›</a:t>
            </a:fld>
            <a:endParaRPr lang="en-US"/>
          </a:p>
        </p:txBody>
      </p:sp>
    </p:spTree>
    <p:extLst>
      <p:ext uri="{BB962C8B-B14F-4D97-AF65-F5344CB8AC3E}">
        <p14:creationId xmlns:p14="http://schemas.microsoft.com/office/powerpoint/2010/main" val="3734810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AAD16-29C4-4B0D-9509-B54CCCEEDE43}" type="slidenum">
              <a:rPr lang="en-US"/>
              <a:pPr/>
              <a:t>2</a:t>
            </a:fld>
            <a:endParaRPr lang="en-US"/>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51870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F87D5F-7FE5-45E5-A8FB-6808BE355092}" type="slidenum">
              <a:rPr lang="en-US"/>
              <a:pPr/>
              <a:t>14</a:t>
            </a:fld>
            <a:endParaRPr lang="en-US"/>
          </a:p>
        </p:txBody>
      </p:sp>
      <p:sp>
        <p:nvSpPr>
          <p:cNvPr id="925698" name="Rectangle 2"/>
          <p:cNvSpPr>
            <a:spLocks noGrp="1" noRot="1" noChangeAspect="1" noChangeArrowheads="1" noTextEdit="1"/>
          </p:cNvSpPr>
          <p:nvPr>
            <p:ph type="sldImg"/>
          </p:nvPr>
        </p:nvSpPr>
        <p:spPr>
          <a:ln/>
        </p:spPr>
      </p:sp>
      <p:sp>
        <p:nvSpPr>
          <p:cNvPr id="9256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74654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A7091-273C-4757-B866-F1179922AF90}" type="slidenum">
              <a:rPr lang="en-US"/>
              <a:pPr/>
              <a:t>15</a:t>
            </a:fld>
            <a:endParaRPr lang="en-US"/>
          </a:p>
        </p:txBody>
      </p:sp>
      <p:sp>
        <p:nvSpPr>
          <p:cNvPr id="926722" name="Rectangle 2"/>
          <p:cNvSpPr>
            <a:spLocks noGrp="1" noRot="1" noChangeAspect="1" noChangeArrowheads="1" noTextEdit="1"/>
          </p:cNvSpPr>
          <p:nvPr>
            <p:ph type="sldImg"/>
          </p:nvPr>
        </p:nvSpPr>
        <p:spPr>
          <a:ln/>
        </p:spPr>
      </p:sp>
      <p:sp>
        <p:nvSpPr>
          <p:cNvPr id="9267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3224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B31FBF-D890-4227-94EA-B4D8E419F03F}" type="slidenum">
              <a:rPr lang="en-US"/>
              <a:pPr/>
              <a:t>16</a:t>
            </a:fld>
            <a:endParaRPr lang="en-US"/>
          </a:p>
        </p:txBody>
      </p:sp>
      <p:sp>
        <p:nvSpPr>
          <p:cNvPr id="927746" name="Rectangle 2"/>
          <p:cNvSpPr>
            <a:spLocks noGrp="1" noRot="1" noChangeAspect="1" noChangeArrowheads="1" noTextEdit="1"/>
          </p:cNvSpPr>
          <p:nvPr>
            <p:ph type="sldImg"/>
          </p:nvPr>
        </p:nvSpPr>
        <p:spPr>
          <a:ln/>
        </p:spPr>
      </p:sp>
      <p:sp>
        <p:nvSpPr>
          <p:cNvPr id="927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206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9EDE69-5253-42DB-B9B4-79D543DC169D}" type="slidenum">
              <a:rPr lang="en-US"/>
              <a:pPr/>
              <a:t>20</a:t>
            </a:fld>
            <a:endParaRPr lang="en-US"/>
          </a:p>
        </p:txBody>
      </p:sp>
      <p:sp>
        <p:nvSpPr>
          <p:cNvPr id="928770" name="Rectangle 2"/>
          <p:cNvSpPr>
            <a:spLocks noGrp="1" noRot="1" noChangeAspect="1" noChangeArrowheads="1" noTextEdit="1"/>
          </p:cNvSpPr>
          <p:nvPr>
            <p:ph type="sldImg"/>
          </p:nvPr>
        </p:nvSpPr>
        <p:spPr>
          <a:ln/>
        </p:spPr>
      </p:sp>
      <p:sp>
        <p:nvSpPr>
          <p:cNvPr id="928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4146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01DDD4-F300-491D-8CA3-50B27CA72482}" type="slidenum">
              <a:rPr lang="en-US"/>
              <a:pPr/>
              <a:t>22</a:t>
            </a:fld>
            <a:endParaRPr lang="en-US"/>
          </a:p>
        </p:txBody>
      </p:sp>
      <p:sp>
        <p:nvSpPr>
          <p:cNvPr id="929794" name="Rectangle 2"/>
          <p:cNvSpPr>
            <a:spLocks noGrp="1" noRot="1" noChangeAspect="1" noChangeArrowheads="1" noTextEdit="1"/>
          </p:cNvSpPr>
          <p:nvPr>
            <p:ph type="sldImg"/>
          </p:nvPr>
        </p:nvSpPr>
        <p:spPr>
          <a:ln/>
        </p:spPr>
      </p:sp>
      <p:sp>
        <p:nvSpPr>
          <p:cNvPr id="929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01661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AF869-D8B4-4E79-879D-680B6DFAF6DC}" type="slidenum">
              <a:rPr lang="en-US"/>
              <a:pPr/>
              <a:t>26</a:t>
            </a:fld>
            <a:endParaRPr lang="en-US"/>
          </a:p>
        </p:txBody>
      </p:sp>
      <p:sp>
        <p:nvSpPr>
          <p:cNvPr id="930818" name="Rectangle 2"/>
          <p:cNvSpPr>
            <a:spLocks noGrp="1" noRot="1" noChangeAspect="1" noChangeArrowheads="1" noTextEdit="1"/>
          </p:cNvSpPr>
          <p:nvPr>
            <p:ph type="sldImg"/>
          </p:nvPr>
        </p:nvSpPr>
        <p:spPr>
          <a:ln/>
        </p:spPr>
      </p:sp>
      <p:sp>
        <p:nvSpPr>
          <p:cNvPr id="930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6882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945B4F-6643-421D-A46C-C4ACF20FC24A}" type="slidenum">
              <a:rPr lang="en-US"/>
              <a:pPr/>
              <a:t>28</a:t>
            </a:fld>
            <a:endParaRPr lang="en-US"/>
          </a:p>
        </p:txBody>
      </p:sp>
      <p:sp>
        <p:nvSpPr>
          <p:cNvPr id="931842" name="Rectangle 2"/>
          <p:cNvSpPr>
            <a:spLocks noGrp="1" noRot="1" noChangeAspect="1" noChangeArrowheads="1" noTextEdit="1"/>
          </p:cNvSpPr>
          <p:nvPr>
            <p:ph type="sldImg"/>
          </p:nvPr>
        </p:nvSpPr>
        <p:spPr>
          <a:ln/>
        </p:spPr>
      </p:sp>
      <p:sp>
        <p:nvSpPr>
          <p:cNvPr id="931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4996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E42354-CBC9-4772-AEDB-7FC95D5B9ADE}" type="slidenum">
              <a:rPr lang="en-US"/>
              <a:pPr/>
              <a:t>30</a:t>
            </a:fld>
            <a:endParaRPr lang="en-US"/>
          </a:p>
        </p:txBody>
      </p:sp>
      <p:sp>
        <p:nvSpPr>
          <p:cNvPr id="932866" name="Rectangle 2"/>
          <p:cNvSpPr>
            <a:spLocks noGrp="1" noRot="1" noChangeAspect="1" noChangeArrowheads="1" noTextEdit="1"/>
          </p:cNvSpPr>
          <p:nvPr>
            <p:ph type="sldImg"/>
          </p:nvPr>
        </p:nvSpPr>
        <p:spPr>
          <a:ln/>
        </p:spPr>
      </p:sp>
      <p:sp>
        <p:nvSpPr>
          <p:cNvPr id="932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80181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18EFA4-336A-4508-B907-322DAF99DE65}" type="slidenum">
              <a:rPr lang="en-US"/>
              <a:pPr/>
              <a:t>33</a:t>
            </a:fld>
            <a:endParaRPr lang="en-US"/>
          </a:p>
        </p:txBody>
      </p:sp>
      <p:sp>
        <p:nvSpPr>
          <p:cNvPr id="935938" name="Rectangle 2"/>
          <p:cNvSpPr>
            <a:spLocks noGrp="1" noRot="1" noChangeAspect="1" noChangeArrowheads="1" noTextEdit="1"/>
          </p:cNvSpPr>
          <p:nvPr>
            <p:ph type="sldImg"/>
          </p:nvPr>
        </p:nvSpPr>
        <p:spPr>
          <a:ln/>
        </p:spPr>
      </p:sp>
      <p:sp>
        <p:nvSpPr>
          <p:cNvPr id="935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52302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547C0-C3CD-4BAB-991D-80CB59DF265B}" type="slidenum">
              <a:rPr lang="en-US"/>
              <a:pPr/>
              <a:t>36</a:t>
            </a:fld>
            <a:endParaRPr lang="en-US"/>
          </a:p>
        </p:txBody>
      </p:sp>
      <p:sp>
        <p:nvSpPr>
          <p:cNvPr id="933890" name="Rectangle 2"/>
          <p:cNvSpPr>
            <a:spLocks noGrp="1" noRot="1" noChangeAspect="1" noChangeArrowheads="1" noTextEdit="1"/>
          </p:cNvSpPr>
          <p:nvPr>
            <p:ph type="sldImg"/>
          </p:nvPr>
        </p:nvSpPr>
        <p:spPr>
          <a:ln/>
        </p:spPr>
      </p:sp>
      <p:sp>
        <p:nvSpPr>
          <p:cNvPr id="933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84977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C698C1-AA24-4069-A84B-28DB67054A50}" type="slidenum">
              <a:rPr lang="en-US"/>
              <a:pPr/>
              <a:t>3</a:t>
            </a:fld>
            <a:endParaRPr lang="en-US"/>
          </a:p>
        </p:txBody>
      </p:sp>
      <p:sp>
        <p:nvSpPr>
          <p:cNvPr id="919554" name="Rectangle 2"/>
          <p:cNvSpPr>
            <a:spLocks noGrp="1" noRot="1" noChangeAspect="1" noChangeArrowheads="1" noTextEdit="1"/>
          </p:cNvSpPr>
          <p:nvPr>
            <p:ph type="sldImg"/>
          </p:nvPr>
        </p:nvSpPr>
        <p:spPr>
          <a:ln/>
        </p:spPr>
      </p:sp>
      <p:sp>
        <p:nvSpPr>
          <p:cNvPr id="9195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1249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1CD624-DFAA-424B-A44F-0FA33AA0FFA8}" type="slidenum">
              <a:rPr lang="en-US"/>
              <a:pPr/>
              <a:t>37</a:t>
            </a:fld>
            <a:endParaRPr lang="en-US"/>
          </a:p>
        </p:txBody>
      </p:sp>
      <p:sp>
        <p:nvSpPr>
          <p:cNvPr id="934914" name="Rectangle 2"/>
          <p:cNvSpPr>
            <a:spLocks noGrp="1" noRot="1" noChangeAspect="1" noChangeArrowheads="1" noTextEdit="1"/>
          </p:cNvSpPr>
          <p:nvPr>
            <p:ph type="sldImg"/>
          </p:nvPr>
        </p:nvSpPr>
        <p:spPr>
          <a:ln/>
        </p:spPr>
      </p:sp>
      <p:sp>
        <p:nvSpPr>
          <p:cNvPr id="934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97863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DB15BA-A5AF-4666-A137-2A7BEE79A6FB}" type="slidenum">
              <a:rPr lang="en-US"/>
              <a:pPr/>
              <a:t>40</a:t>
            </a:fld>
            <a:endParaRPr lang="en-US"/>
          </a:p>
        </p:txBody>
      </p:sp>
      <p:sp>
        <p:nvSpPr>
          <p:cNvPr id="936962" name="Rectangle 2"/>
          <p:cNvSpPr>
            <a:spLocks noGrp="1" noRot="1" noChangeAspect="1" noChangeArrowheads="1" noTextEdit="1"/>
          </p:cNvSpPr>
          <p:nvPr>
            <p:ph type="sldImg"/>
          </p:nvPr>
        </p:nvSpPr>
        <p:spPr>
          <a:ln/>
        </p:spPr>
      </p:sp>
      <p:sp>
        <p:nvSpPr>
          <p:cNvPr id="936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8501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04D40-61B8-477E-AD67-F4EC390E63F1}" type="slidenum">
              <a:rPr lang="en-US"/>
              <a:pPr/>
              <a:t>41</a:t>
            </a:fld>
            <a:endParaRPr lang="en-US"/>
          </a:p>
        </p:txBody>
      </p:sp>
      <p:sp>
        <p:nvSpPr>
          <p:cNvPr id="937986"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61963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04D40-61B8-477E-AD67-F4EC390E63F1}" type="slidenum">
              <a:rPr lang="en-US"/>
              <a:pPr/>
              <a:t>42</a:t>
            </a:fld>
            <a:endParaRPr lang="en-US"/>
          </a:p>
        </p:txBody>
      </p:sp>
      <p:sp>
        <p:nvSpPr>
          <p:cNvPr id="937986"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4334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04D40-61B8-477E-AD67-F4EC390E63F1}" type="slidenum">
              <a:rPr lang="en-US"/>
              <a:pPr/>
              <a:t>43</a:t>
            </a:fld>
            <a:endParaRPr lang="en-US"/>
          </a:p>
        </p:txBody>
      </p:sp>
      <p:sp>
        <p:nvSpPr>
          <p:cNvPr id="937986"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4743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04D40-61B8-477E-AD67-F4EC390E63F1}" type="slidenum">
              <a:rPr lang="en-US"/>
              <a:pPr/>
              <a:t>44</a:t>
            </a:fld>
            <a:endParaRPr lang="en-US"/>
          </a:p>
        </p:txBody>
      </p:sp>
      <p:sp>
        <p:nvSpPr>
          <p:cNvPr id="937986"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6152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04D40-61B8-477E-AD67-F4EC390E63F1}" type="slidenum">
              <a:rPr lang="en-US"/>
              <a:pPr/>
              <a:t>45</a:t>
            </a:fld>
            <a:endParaRPr lang="en-US"/>
          </a:p>
        </p:txBody>
      </p:sp>
      <p:sp>
        <p:nvSpPr>
          <p:cNvPr id="937986" name="Rectangle 2"/>
          <p:cNvSpPr>
            <a:spLocks noGrp="1" noRot="1" noChangeAspect="1" noChangeArrowheads="1" noTextEdit="1"/>
          </p:cNvSpPr>
          <p:nvPr>
            <p:ph type="sldImg"/>
          </p:nvPr>
        </p:nvSpPr>
        <p:spPr>
          <a:ln/>
        </p:spPr>
      </p:sp>
      <p:sp>
        <p:nvSpPr>
          <p:cNvPr id="937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99591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65AA2-43F8-419C-ACF8-30CBBDD5BED0}" type="slidenum">
              <a:rPr lang="en-US"/>
              <a:pPr/>
              <a:t>50</a:t>
            </a:fld>
            <a:endParaRPr lang="en-US"/>
          </a:p>
        </p:txBody>
      </p:sp>
      <p:sp>
        <p:nvSpPr>
          <p:cNvPr id="939010" name="Rectangle 2"/>
          <p:cNvSpPr>
            <a:spLocks noGrp="1" noRot="1" noChangeAspect="1" noChangeArrowheads="1" noTextEdit="1"/>
          </p:cNvSpPr>
          <p:nvPr>
            <p:ph type="sldImg"/>
          </p:nvPr>
        </p:nvSpPr>
        <p:spPr>
          <a:ln/>
        </p:spPr>
      </p:sp>
      <p:sp>
        <p:nvSpPr>
          <p:cNvPr id="939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770060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8E2DCB-4571-46A1-956F-95662E1595FE}" type="slidenum">
              <a:rPr lang="en-US"/>
              <a:pPr/>
              <a:t>51</a:t>
            </a:fld>
            <a:endParaRPr lang="en-US"/>
          </a:p>
        </p:txBody>
      </p:sp>
      <p:sp>
        <p:nvSpPr>
          <p:cNvPr id="941058" name="Rectangle 2"/>
          <p:cNvSpPr>
            <a:spLocks noGrp="1" noRot="1" noChangeAspect="1" noChangeArrowheads="1" noTextEdit="1"/>
          </p:cNvSpPr>
          <p:nvPr>
            <p:ph type="sldImg"/>
          </p:nvPr>
        </p:nvSpPr>
        <p:spPr>
          <a:ln/>
        </p:spPr>
      </p:sp>
      <p:sp>
        <p:nvSpPr>
          <p:cNvPr id="941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84360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20B0DC-77DF-415F-9F94-F6F4156B4EA3}" type="slidenum">
              <a:rPr lang="en-US"/>
              <a:pPr/>
              <a:t>52</a:t>
            </a:fld>
            <a:endParaRPr lang="en-US"/>
          </a:p>
        </p:txBody>
      </p:sp>
      <p:sp>
        <p:nvSpPr>
          <p:cNvPr id="940034" name="Rectangle 2"/>
          <p:cNvSpPr>
            <a:spLocks noGrp="1" noRot="1" noChangeAspect="1" noChangeArrowheads="1" noTextEdit="1"/>
          </p:cNvSpPr>
          <p:nvPr>
            <p:ph type="sldImg"/>
          </p:nvPr>
        </p:nvSpPr>
        <p:spPr>
          <a:ln/>
        </p:spPr>
      </p:sp>
      <p:sp>
        <p:nvSpPr>
          <p:cNvPr id="940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90682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6430A-35D5-42FF-B152-2B38F4D2F3B0}" type="slidenum">
              <a:rPr lang="en-US"/>
              <a:pPr/>
              <a:t>5</a:t>
            </a:fld>
            <a:endParaRPr lang="en-US"/>
          </a:p>
        </p:txBody>
      </p:sp>
      <p:sp>
        <p:nvSpPr>
          <p:cNvPr id="920578" name="Rectangle 2"/>
          <p:cNvSpPr>
            <a:spLocks noGrp="1" noRot="1" noChangeAspect="1" noChangeArrowheads="1" noTextEdit="1"/>
          </p:cNvSpPr>
          <p:nvPr>
            <p:ph type="sldImg"/>
          </p:nvPr>
        </p:nvSpPr>
        <p:spPr>
          <a:ln/>
        </p:spPr>
      </p:sp>
      <p:sp>
        <p:nvSpPr>
          <p:cNvPr id="920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48402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1CCFAA-1860-41F7-A390-23FA2CED6278}" type="slidenum">
              <a:rPr lang="en-US"/>
              <a:pPr/>
              <a:t>54</a:t>
            </a:fld>
            <a:endParaRPr lang="en-US"/>
          </a:p>
        </p:txBody>
      </p:sp>
      <p:sp>
        <p:nvSpPr>
          <p:cNvPr id="942082" name="Rectangle 2"/>
          <p:cNvSpPr>
            <a:spLocks noGrp="1" noRot="1" noChangeAspect="1" noChangeArrowheads="1" noTextEdit="1"/>
          </p:cNvSpPr>
          <p:nvPr>
            <p:ph type="sldImg"/>
          </p:nvPr>
        </p:nvSpPr>
        <p:spPr>
          <a:ln/>
        </p:spPr>
      </p:sp>
      <p:sp>
        <p:nvSpPr>
          <p:cNvPr id="942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0208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059647-4F11-467F-A331-45397E999E40}" type="slidenum">
              <a:rPr lang="en-US"/>
              <a:pPr/>
              <a:t>55</a:t>
            </a:fld>
            <a:endParaRPr lang="en-US"/>
          </a:p>
        </p:txBody>
      </p:sp>
      <p:sp>
        <p:nvSpPr>
          <p:cNvPr id="943106" name="Rectangle 2"/>
          <p:cNvSpPr>
            <a:spLocks noGrp="1" noRot="1" noChangeAspect="1" noChangeArrowheads="1" noTextEdit="1"/>
          </p:cNvSpPr>
          <p:nvPr>
            <p:ph type="sldImg"/>
          </p:nvPr>
        </p:nvSpPr>
        <p:spPr>
          <a:ln/>
        </p:spPr>
      </p:sp>
      <p:sp>
        <p:nvSpPr>
          <p:cNvPr id="9431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535719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A24EB4-DDA1-4BEE-AA58-0486B74B0B4D}" type="slidenum">
              <a:rPr lang="en-US"/>
              <a:pPr/>
              <a:t>56</a:t>
            </a:fld>
            <a:endParaRPr lang="en-US"/>
          </a:p>
        </p:txBody>
      </p:sp>
      <p:sp>
        <p:nvSpPr>
          <p:cNvPr id="944130" name="Rectangle 2"/>
          <p:cNvSpPr>
            <a:spLocks noGrp="1" noRot="1" noChangeAspect="1" noChangeArrowheads="1" noTextEdit="1"/>
          </p:cNvSpPr>
          <p:nvPr>
            <p:ph type="sldImg"/>
          </p:nvPr>
        </p:nvSpPr>
        <p:spPr>
          <a:ln/>
        </p:spPr>
      </p:sp>
      <p:sp>
        <p:nvSpPr>
          <p:cNvPr id="944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51907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94704E-457B-42BF-918B-1C2936EBD3B4}" type="slidenum">
              <a:rPr lang="en-US"/>
              <a:pPr/>
              <a:t>58</a:t>
            </a:fld>
            <a:endParaRPr lang="en-US"/>
          </a:p>
        </p:txBody>
      </p:sp>
      <p:sp>
        <p:nvSpPr>
          <p:cNvPr id="945154" name="Rectangle 2"/>
          <p:cNvSpPr>
            <a:spLocks noGrp="1" noRot="1" noChangeAspect="1" noChangeArrowheads="1" noTextEdit="1"/>
          </p:cNvSpPr>
          <p:nvPr>
            <p:ph type="sldImg"/>
          </p:nvPr>
        </p:nvSpPr>
        <p:spPr>
          <a:ln/>
        </p:spPr>
      </p:sp>
      <p:sp>
        <p:nvSpPr>
          <p:cNvPr id="945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708770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F1A4EE-73C6-44A2-A5E9-C6FCE9A148AE}" type="slidenum">
              <a:rPr lang="en-US"/>
              <a:pPr/>
              <a:t>62</a:t>
            </a:fld>
            <a:endParaRPr lang="en-US"/>
          </a:p>
        </p:txBody>
      </p:sp>
      <p:sp>
        <p:nvSpPr>
          <p:cNvPr id="946178" name="Rectangle 2"/>
          <p:cNvSpPr>
            <a:spLocks noGrp="1" noRot="1" noChangeAspect="1" noChangeArrowheads="1" noTextEdit="1"/>
          </p:cNvSpPr>
          <p:nvPr>
            <p:ph type="sldImg"/>
          </p:nvPr>
        </p:nvSpPr>
        <p:spPr>
          <a:ln/>
        </p:spPr>
      </p:sp>
      <p:sp>
        <p:nvSpPr>
          <p:cNvPr id="946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688294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43023-23D1-4250-9895-2A09B20FA834}" type="slidenum">
              <a:rPr lang="en-US"/>
              <a:pPr/>
              <a:t>63</a:t>
            </a:fld>
            <a:endParaRPr lang="en-US"/>
          </a:p>
        </p:txBody>
      </p:sp>
      <p:sp>
        <p:nvSpPr>
          <p:cNvPr id="947202" name="Rectangle 2"/>
          <p:cNvSpPr>
            <a:spLocks noGrp="1" noRot="1" noChangeAspect="1" noChangeArrowheads="1" noTextEdit="1"/>
          </p:cNvSpPr>
          <p:nvPr>
            <p:ph type="sldImg"/>
          </p:nvPr>
        </p:nvSpPr>
        <p:spPr>
          <a:ln/>
        </p:spPr>
      </p:sp>
      <p:sp>
        <p:nvSpPr>
          <p:cNvPr id="9472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215674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BE7F7B-9493-4050-BFFB-27CFAD59287F}" type="slidenum">
              <a:rPr lang="en-US"/>
              <a:pPr/>
              <a:t>64</a:t>
            </a:fld>
            <a:endParaRPr lang="en-US"/>
          </a:p>
        </p:txBody>
      </p:sp>
      <p:sp>
        <p:nvSpPr>
          <p:cNvPr id="948226" name="Rectangle 2"/>
          <p:cNvSpPr>
            <a:spLocks noGrp="1" noRot="1" noChangeAspect="1" noChangeArrowheads="1" noTextEdit="1"/>
          </p:cNvSpPr>
          <p:nvPr>
            <p:ph type="sldImg"/>
          </p:nvPr>
        </p:nvSpPr>
        <p:spPr>
          <a:ln/>
        </p:spPr>
      </p:sp>
      <p:sp>
        <p:nvSpPr>
          <p:cNvPr id="9482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56018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ED2065-F47C-4D77-807C-83D8BB6B42FD}" type="slidenum">
              <a:rPr lang="en-US"/>
              <a:pPr/>
              <a:t>65</a:t>
            </a:fld>
            <a:endParaRPr lang="en-US"/>
          </a:p>
        </p:txBody>
      </p:sp>
      <p:sp>
        <p:nvSpPr>
          <p:cNvPr id="949250" name="Rectangle 2"/>
          <p:cNvSpPr>
            <a:spLocks noGrp="1" noRot="1" noChangeAspect="1" noChangeArrowheads="1" noTextEdit="1"/>
          </p:cNvSpPr>
          <p:nvPr>
            <p:ph type="sldImg"/>
          </p:nvPr>
        </p:nvSpPr>
        <p:spPr>
          <a:ln/>
        </p:spPr>
      </p:sp>
      <p:sp>
        <p:nvSpPr>
          <p:cNvPr id="9492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9420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020B28-2A55-4754-B819-C0D12CB8782D}" type="slidenum">
              <a:rPr lang="en-US"/>
              <a:pPr/>
              <a:t>66</a:t>
            </a:fld>
            <a:endParaRPr lang="en-US"/>
          </a:p>
        </p:txBody>
      </p:sp>
      <p:sp>
        <p:nvSpPr>
          <p:cNvPr id="950274" name="Rectangle 2"/>
          <p:cNvSpPr>
            <a:spLocks noGrp="1" noRot="1" noChangeAspect="1" noChangeArrowheads="1" noTextEdit="1"/>
          </p:cNvSpPr>
          <p:nvPr>
            <p:ph type="sldImg"/>
          </p:nvPr>
        </p:nvSpPr>
        <p:spPr>
          <a:ln/>
        </p:spPr>
      </p:sp>
      <p:sp>
        <p:nvSpPr>
          <p:cNvPr id="950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68188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E25FD0-999E-443D-8858-1F9C8BC53C9A}" type="slidenum">
              <a:rPr lang="en-US"/>
              <a:pPr/>
              <a:t>70</a:t>
            </a:fld>
            <a:endParaRPr lang="en-US"/>
          </a:p>
        </p:txBody>
      </p:sp>
      <p:sp>
        <p:nvSpPr>
          <p:cNvPr id="971778" name="Rectangle 2"/>
          <p:cNvSpPr>
            <a:spLocks noGrp="1" noRot="1" noChangeAspect="1" noChangeArrowheads="1" noTextEdit="1"/>
          </p:cNvSpPr>
          <p:nvPr>
            <p:ph type="sldImg"/>
          </p:nvPr>
        </p:nvSpPr>
        <p:spPr>
          <a:ln/>
        </p:spPr>
      </p:sp>
      <p:sp>
        <p:nvSpPr>
          <p:cNvPr id="9717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452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C6430A-35D5-42FF-B152-2B38F4D2F3B0}" type="slidenum">
              <a:rPr lang="en-US"/>
              <a:pPr/>
              <a:t>6</a:t>
            </a:fld>
            <a:endParaRPr lang="en-US"/>
          </a:p>
        </p:txBody>
      </p:sp>
      <p:sp>
        <p:nvSpPr>
          <p:cNvPr id="920578" name="Rectangle 2"/>
          <p:cNvSpPr>
            <a:spLocks noGrp="1" noRot="1" noChangeAspect="1" noChangeArrowheads="1" noTextEdit="1"/>
          </p:cNvSpPr>
          <p:nvPr>
            <p:ph type="sldImg"/>
          </p:nvPr>
        </p:nvSpPr>
        <p:spPr>
          <a:ln/>
        </p:spPr>
      </p:sp>
      <p:sp>
        <p:nvSpPr>
          <p:cNvPr id="9205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097941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F3DE47-6ADE-4CC8-8D4C-F2046C047A3C}" type="slidenum">
              <a:rPr lang="en-US"/>
              <a:pPr/>
              <a:t>71</a:t>
            </a:fld>
            <a:endParaRPr lang="en-US"/>
          </a:p>
        </p:txBody>
      </p:sp>
      <p:sp>
        <p:nvSpPr>
          <p:cNvPr id="951298" name="Rectangle 2"/>
          <p:cNvSpPr>
            <a:spLocks noGrp="1" noRot="1" noChangeAspect="1" noChangeArrowheads="1" noTextEdit="1"/>
          </p:cNvSpPr>
          <p:nvPr>
            <p:ph type="sldImg"/>
          </p:nvPr>
        </p:nvSpPr>
        <p:spPr>
          <a:ln/>
        </p:spPr>
      </p:sp>
      <p:sp>
        <p:nvSpPr>
          <p:cNvPr id="9512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406204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AAE14-0550-46DC-B297-AB0455709856}" type="slidenum">
              <a:rPr lang="en-US"/>
              <a:pPr/>
              <a:t>72</a:t>
            </a:fld>
            <a:endParaRPr lang="en-US"/>
          </a:p>
        </p:txBody>
      </p:sp>
      <p:sp>
        <p:nvSpPr>
          <p:cNvPr id="952322" name="Rectangle 2"/>
          <p:cNvSpPr>
            <a:spLocks noGrp="1" noRot="1" noChangeAspect="1" noChangeArrowheads="1" noTextEdit="1"/>
          </p:cNvSpPr>
          <p:nvPr>
            <p:ph type="sldImg"/>
          </p:nvPr>
        </p:nvSpPr>
        <p:spPr>
          <a:ln/>
        </p:spPr>
      </p:sp>
      <p:sp>
        <p:nvSpPr>
          <p:cNvPr id="9523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335180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521DFA-67F7-45E6-B6E7-7B8C1EF0267E}" type="slidenum">
              <a:rPr lang="en-US"/>
              <a:pPr/>
              <a:t>74</a:t>
            </a:fld>
            <a:endParaRPr lang="en-US"/>
          </a:p>
        </p:txBody>
      </p:sp>
      <p:sp>
        <p:nvSpPr>
          <p:cNvPr id="953346" name="Rectangle 2"/>
          <p:cNvSpPr>
            <a:spLocks noGrp="1" noRot="1" noChangeAspect="1" noChangeArrowheads="1" noTextEdit="1"/>
          </p:cNvSpPr>
          <p:nvPr>
            <p:ph type="sldImg"/>
          </p:nvPr>
        </p:nvSpPr>
        <p:spPr>
          <a:ln/>
        </p:spPr>
      </p:sp>
      <p:sp>
        <p:nvSpPr>
          <p:cNvPr id="953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96519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176ED2-D093-44C3-956E-327CEAA9EF24}" type="slidenum">
              <a:rPr lang="en-US"/>
              <a:pPr/>
              <a:t>78</a:t>
            </a:fld>
            <a:endParaRPr lang="en-US"/>
          </a:p>
        </p:txBody>
      </p:sp>
      <p:sp>
        <p:nvSpPr>
          <p:cNvPr id="954370" name="Rectangle 2"/>
          <p:cNvSpPr>
            <a:spLocks noGrp="1" noRot="1" noChangeAspect="1" noChangeArrowheads="1" noTextEdit="1"/>
          </p:cNvSpPr>
          <p:nvPr>
            <p:ph type="sldImg"/>
          </p:nvPr>
        </p:nvSpPr>
        <p:spPr>
          <a:ln/>
        </p:spPr>
      </p:sp>
      <p:sp>
        <p:nvSpPr>
          <p:cNvPr id="9543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95466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2A046-B1C6-4E51-84E8-31C17C1425D4}" type="slidenum">
              <a:rPr lang="en-US"/>
              <a:pPr/>
              <a:t>83</a:t>
            </a:fld>
            <a:endParaRPr lang="en-US"/>
          </a:p>
        </p:txBody>
      </p:sp>
      <p:sp>
        <p:nvSpPr>
          <p:cNvPr id="955394" name="Rectangle 2"/>
          <p:cNvSpPr>
            <a:spLocks noGrp="1" noRot="1" noChangeAspect="1" noChangeArrowheads="1" noTextEdit="1"/>
          </p:cNvSpPr>
          <p:nvPr>
            <p:ph type="sldImg"/>
          </p:nvPr>
        </p:nvSpPr>
        <p:spPr>
          <a:ln/>
        </p:spPr>
      </p:sp>
      <p:sp>
        <p:nvSpPr>
          <p:cNvPr id="955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712821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059D57-0100-4082-A151-1D6514E46006}" type="slidenum">
              <a:rPr lang="en-US"/>
              <a:pPr/>
              <a:t>85</a:t>
            </a:fld>
            <a:endParaRPr lang="en-US"/>
          </a:p>
        </p:txBody>
      </p:sp>
      <p:sp>
        <p:nvSpPr>
          <p:cNvPr id="956418" name="Rectangle 2"/>
          <p:cNvSpPr>
            <a:spLocks noGrp="1" noRot="1" noChangeAspect="1" noChangeArrowheads="1" noTextEdit="1"/>
          </p:cNvSpPr>
          <p:nvPr>
            <p:ph type="sldImg"/>
          </p:nvPr>
        </p:nvSpPr>
        <p:spPr>
          <a:ln/>
        </p:spPr>
      </p:sp>
      <p:sp>
        <p:nvSpPr>
          <p:cNvPr id="9564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32037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DBBD8D-5805-4D73-BD92-61D2768ECA7A}" type="slidenum">
              <a:rPr lang="en-US"/>
              <a:pPr/>
              <a:t>86</a:t>
            </a:fld>
            <a:endParaRPr lang="en-US"/>
          </a:p>
        </p:txBody>
      </p:sp>
      <p:sp>
        <p:nvSpPr>
          <p:cNvPr id="957442" name="Rectangle 2"/>
          <p:cNvSpPr>
            <a:spLocks noGrp="1" noRot="1" noChangeAspect="1" noChangeArrowheads="1" noTextEdit="1"/>
          </p:cNvSpPr>
          <p:nvPr>
            <p:ph type="sldImg"/>
          </p:nvPr>
        </p:nvSpPr>
        <p:spPr>
          <a:ln/>
        </p:spPr>
      </p:sp>
      <p:sp>
        <p:nvSpPr>
          <p:cNvPr id="957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07214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DBBD8D-5805-4D73-BD92-61D2768ECA7A}" type="slidenum">
              <a:rPr lang="en-US"/>
              <a:pPr/>
              <a:t>87</a:t>
            </a:fld>
            <a:endParaRPr lang="en-US"/>
          </a:p>
        </p:txBody>
      </p:sp>
      <p:sp>
        <p:nvSpPr>
          <p:cNvPr id="957442" name="Rectangle 2"/>
          <p:cNvSpPr>
            <a:spLocks noGrp="1" noRot="1" noChangeAspect="1" noChangeArrowheads="1" noTextEdit="1"/>
          </p:cNvSpPr>
          <p:nvPr>
            <p:ph type="sldImg"/>
          </p:nvPr>
        </p:nvSpPr>
        <p:spPr>
          <a:ln/>
        </p:spPr>
      </p:sp>
      <p:sp>
        <p:nvSpPr>
          <p:cNvPr id="9574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689180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4A5738-752E-4EE2-B881-07E573FC4461}" type="slidenum">
              <a:rPr lang="en-US"/>
              <a:pPr/>
              <a:t>88</a:t>
            </a:fld>
            <a:endParaRPr lang="en-US"/>
          </a:p>
        </p:txBody>
      </p:sp>
      <p:sp>
        <p:nvSpPr>
          <p:cNvPr id="959490" name="Rectangle 2"/>
          <p:cNvSpPr>
            <a:spLocks noGrp="1" noRot="1" noChangeAspect="1" noChangeArrowheads="1" noTextEdit="1"/>
          </p:cNvSpPr>
          <p:nvPr>
            <p:ph type="sldImg"/>
          </p:nvPr>
        </p:nvSpPr>
        <p:spPr>
          <a:ln/>
        </p:spPr>
      </p:sp>
      <p:sp>
        <p:nvSpPr>
          <p:cNvPr id="959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39449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8F177F-227E-40BB-B535-4FC8FE4C0B40}" type="slidenum">
              <a:rPr lang="en-US"/>
              <a:pPr/>
              <a:t>92</a:t>
            </a:fld>
            <a:endParaRPr lang="en-US"/>
          </a:p>
        </p:txBody>
      </p:sp>
      <p:sp>
        <p:nvSpPr>
          <p:cNvPr id="960514" name="Rectangle 2"/>
          <p:cNvSpPr>
            <a:spLocks noGrp="1" noRot="1" noChangeAspect="1" noChangeArrowheads="1" noTextEdit="1"/>
          </p:cNvSpPr>
          <p:nvPr>
            <p:ph type="sldImg"/>
          </p:nvPr>
        </p:nvSpPr>
        <p:spPr>
          <a:ln/>
        </p:spPr>
      </p:sp>
      <p:sp>
        <p:nvSpPr>
          <p:cNvPr id="9605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2904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617B21-DE23-49F8-9F81-B49F5D0F4A4E}" type="slidenum">
              <a:rPr lang="en-US"/>
              <a:pPr/>
              <a:t>8</a:t>
            </a:fld>
            <a:endParaRPr lang="en-US"/>
          </a:p>
        </p:txBody>
      </p:sp>
      <p:sp>
        <p:nvSpPr>
          <p:cNvPr id="921602" name="Rectangle 2"/>
          <p:cNvSpPr>
            <a:spLocks noGrp="1" noRot="1" noChangeAspect="1" noChangeArrowheads="1" noTextEdit="1"/>
          </p:cNvSpPr>
          <p:nvPr>
            <p:ph type="sldImg"/>
          </p:nvPr>
        </p:nvSpPr>
        <p:spPr>
          <a:ln/>
        </p:spPr>
      </p:sp>
      <p:sp>
        <p:nvSpPr>
          <p:cNvPr id="92160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40611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A1B4EC-5E73-4E12-BB7E-8CC6037318BB}" type="slidenum">
              <a:rPr lang="en-US"/>
              <a:pPr/>
              <a:t>93</a:t>
            </a:fld>
            <a:endParaRPr lang="en-US"/>
          </a:p>
        </p:txBody>
      </p:sp>
      <p:sp>
        <p:nvSpPr>
          <p:cNvPr id="962562" name="Rectangle 2"/>
          <p:cNvSpPr>
            <a:spLocks noGrp="1" noRot="1" noChangeAspect="1" noChangeArrowheads="1" noTextEdit="1"/>
          </p:cNvSpPr>
          <p:nvPr>
            <p:ph type="sldImg"/>
          </p:nvPr>
        </p:nvSpPr>
        <p:spPr>
          <a:ln/>
        </p:spPr>
      </p:sp>
      <p:sp>
        <p:nvSpPr>
          <p:cNvPr id="9625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31861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6057D3-4D81-4693-B03B-C9FC3C7C9AC7}" type="slidenum">
              <a:rPr lang="en-US"/>
              <a:pPr/>
              <a:t>94</a:t>
            </a:fld>
            <a:endParaRPr lang="en-US"/>
          </a:p>
        </p:txBody>
      </p:sp>
      <p:sp>
        <p:nvSpPr>
          <p:cNvPr id="963586" name="Rectangle 2"/>
          <p:cNvSpPr>
            <a:spLocks noGrp="1" noRot="1" noChangeAspect="1" noChangeArrowheads="1" noTextEdit="1"/>
          </p:cNvSpPr>
          <p:nvPr>
            <p:ph type="sldImg"/>
          </p:nvPr>
        </p:nvSpPr>
        <p:spPr>
          <a:ln/>
        </p:spPr>
      </p:sp>
      <p:sp>
        <p:nvSpPr>
          <p:cNvPr id="963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138380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E92F6-DC1F-4224-8175-473390ED3B87}" type="slidenum">
              <a:rPr lang="en-US"/>
              <a:pPr/>
              <a:t>95</a:t>
            </a:fld>
            <a:endParaRPr lang="en-US"/>
          </a:p>
        </p:txBody>
      </p:sp>
      <p:sp>
        <p:nvSpPr>
          <p:cNvPr id="964610" name="Rectangle 2"/>
          <p:cNvSpPr>
            <a:spLocks noGrp="1" noRot="1" noChangeAspec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76648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09EB63-ADF0-44B8-A43E-CCFE1FD16D5D}" type="slidenum">
              <a:rPr lang="en-US"/>
              <a:pPr/>
              <a:t>96</a:t>
            </a:fld>
            <a:endParaRPr lang="en-US"/>
          </a:p>
        </p:txBody>
      </p:sp>
      <p:sp>
        <p:nvSpPr>
          <p:cNvPr id="965634" name="Rectangle 2"/>
          <p:cNvSpPr>
            <a:spLocks noGrp="1" noRot="1" noChangeAspect="1" noChangeArrowheads="1" noTextEdit="1"/>
          </p:cNvSpPr>
          <p:nvPr>
            <p:ph type="sldImg"/>
          </p:nvPr>
        </p:nvSpPr>
        <p:spPr>
          <a:ln/>
        </p:spPr>
      </p:sp>
      <p:sp>
        <p:nvSpPr>
          <p:cNvPr id="965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00553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E4D08D-CC22-4B6C-A876-AB23B632DB03}" type="slidenum">
              <a:rPr lang="en-US"/>
              <a:pPr/>
              <a:t>97</a:t>
            </a:fld>
            <a:endParaRPr lang="en-US"/>
          </a:p>
        </p:txBody>
      </p:sp>
      <p:sp>
        <p:nvSpPr>
          <p:cNvPr id="966658" name="Rectangle 2"/>
          <p:cNvSpPr>
            <a:spLocks noGrp="1" noRot="1" noChangeAspect="1" noChangeArrowheads="1" noTextEdit="1"/>
          </p:cNvSpPr>
          <p:nvPr>
            <p:ph type="sldImg"/>
          </p:nvPr>
        </p:nvSpPr>
        <p:spPr>
          <a:ln/>
        </p:spPr>
      </p:sp>
      <p:sp>
        <p:nvSpPr>
          <p:cNvPr id="966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452798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9CC81-449C-445C-85F2-DA402502BE41}" type="slidenum">
              <a:rPr lang="en-US"/>
              <a:pPr/>
              <a:t>98</a:t>
            </a:fld>
            <a:endParaRPr lang="en-US"/>
          </a:p>
        </p:txBody>
      </p:sp>
      <p:sp>
        <p:nvSpPr>
          <p:cNvPr id="967682" name="Rectangle 2"/>
          <p:cNvSpPr>
            <a:spLocks noGrp="1" noRot="1" noChangeAspect="1" noChangeArrowheads="1" noTextEdit="1"/>
          </p:cNvSpPr>
          <p:nvPr>
            <p:ph type="sldImg"/>
          </p:nvPr>
        </p:nvSpPr>
        <p:spPr>
          <a:ln/>
        </p:spPr>
      </p:sp>
      <p:sp>
        <p:nvSpPr>
          <p:cNvPr id="967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97647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411AF2-C03F-43BF-9687-E6C2C87CA51D}" type="slidenum">
              <a:rPr lang="en-US"/>
              <a:pPr/>
              <a:t>99</a:t>
            </a:fld>
            <a:endParaRPr lang="en-US"/>
          </a:p>
        </p:txBody>
      </p:sp>
      <p:sp>
        <p:nvSpPr>
          <p:cNvPr id="968706" name="Rectangle 2"/>
          <p:cNvSpPr>
            <a:spLocks noGrp="1" noRot="1" noChangeAspect="1" noChangeArrowheads="1" noTextEdit="1"/>
          </p:cNvSpPr>
          <p:nvPr>
            <p:ph type="sldImg"/>
          </p:nvPr>
        </p:nvSpPr>
        <p:spPr>
          <a:ln/>
        </p:spPr>
      </p:sp>
      <p:sp>
        <p:nvSpPr>
          <p:cNvPr id="9687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453550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CF2C90-415D-4F6A-A711-8658D1B49D82}" type="slidenum">
              <a:rPr lang="en-US"/>
              <a:pPr/>
              <a:t>100</a:t>
            </a:fld>
            <a:endParaRPr lang="en-US"/>
          </a:p>
        </p:txBody>
      </p:sp>
      <p:sp>
        <p:nvSpPr>
          <p:cNvPr id="969730" name="Rectangle 2"/>
          <p:cNvSpPr>
            <a:spLocks noGrp="1" noRot="1" noChangeAspect="1" noChangeArrowheads="1" noTextEdit="1"/>
          </p:cNvSpPr>
          <p:nvPr>
            <p:ph type="sldImg"/>
          </p:nvPr>
        </p:nvSpPr>
        <p:spPr>
          <a:ln/>
        </p:spPr>
      </p:sp>
      <p:sp>
        <p:nvSpPr>
          <p:cNvPr id="9697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76667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A5630-84D0-4BFD-9099-7C0B5668D29A}" type="slidenum">
              <a:rPr lang="en-US"/>
              <a:pPr/>
              <a:t>9</a:t>
            </a:fld>
            <a:endParaRPr lang="en-US"/>
          </a:p>
        </p:txBody>
      </p:sp>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41501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1A5630-84D0-4BFD-9099-7C0B5668D29A}" type="slidenum">
              <a:rPr lang="en-US"/>
              <a:pPr/>
              <a:t>10</a:t>
            </a:fld>
            <a:endParaRPr lang="en-US"/>
          </a:p>
        </p:txBody>
      </p:sp>
      <p:sp>
        <p:nvSpPr>
          <p:cNvPr id="922626" name="Rectangle 2"/>
          <p:cNvSpPr>
            <a:spLocks noGrp="1" noRot="1" noChangeAspect="1" noChangeArrowheads="1" noTextEdit="1"/>
          </p:cNvSpPr>
          <p:nvPr>
            <p:ph type="sldImg"/>
          </p:nvPr>
        </p:nvSpPr>
        <p:spPr>
          <a:ln/>
        </p:spPr>
      </p:sp>
      <p:sp>
        <p:nvSpPr>
          <p:cNvPr id="9226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3839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81DA1A-5CFF-4F10-8FD1-81BACB967AD4}" type="slidenum">
              <a:rPr lang="en-US"/>
              <a:pPr/>
              <a:t>12</a:t>
            </a:fld>
            <a:endParaRPr lang="en-US"/>
          </a:p>
        </p:txBody>
      </p:sp>
      <p:sp>
        <p:nvSpPr>
          <p:cNvPr id="923650" name="Rectangle 2"/>
          <p:cNvSpPr>
            <a:spLocks noGrp="1" noRot="1" noChangeAspect="1" noChangeArrowheads="1" noTextEdit="1"/>
          </p:cNvSpPr>
          <p:nvPr>
            <p:ph type="sldImg"/>
          </p:nvPr>
        </p:nvSpPr>
        <p:spPr>
          <a:ln/>
        </p:spPr>
      </p:sp>
      <p:sp>
        <p:nvSpPr>
          <p:cNvPr id="923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9554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47676E-B0BB-46AB-8E1E-3F0297F87583}" type="slidenum">
              <a:rPr lang="en-US"/>
              <a:pPr/>
              <a:t>13</a:t>
            </a:fld>
            <a:endParaRPr lang="en-US"/>
          </a:p>
        </p:txBody>
      </p:sp>
      <p:sp>
        <p:nvSpPr>
          <p:cNvPr id="924674" name="Rectangle 2"/>
          <p:cNvSpPr>
            <a:spLocks noGrp="1" noRot="1" noChangeAspect="1" noChangeArrowheads="1" noTextEdit="1"/>
          </p:cNvSpPr>
          <p:nvPr>
            <p:ph type="sldImg"/>
          </p:nvPr>
        </p:nvSpPr>
        <p:spPr>
          <a:ln/>
        </p:spPr>
      </p:sp>
      <p:sp>
        <p:nvSpPr>
          <p:cNvPr id="924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70616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1" name="TextBox 10"/>
          <p:cNvSpPr txBox="1"/>
          <p:nvPr userDrawn="1"/>
        </p:nvSpPr>
        <p:spPr>
          <a:xfrm>
            <a:off x="6477000" y="6248400"/>
            <a:ext cx="1981200" cy="307777"/>
          </a:xfrm>
          <a:prstGeom prst="rect">
            <a:avLst/>
          </a:prstGeom>
          <a:noFill/>
        </p:spPr>
        <p:txBody>
          <a:bodyPr wrap="square" rtlCol="0">
            <a:spAutoFit/>
          </a:bodyPr>
          <a:lstStyle/>
          <a:p>
            <a:r>
              <a:rPr lang="en-US" sz="1400" baseline="0" dirty="0">
                <a:solidFill>
                  <a:schemeClr val="bg1"/>
                </a:solidFill>
              </a:rPr>
              <a:t>Chapter 4 &lt;</a:t>
            </a:r>
            <a:fld id="{D1B2EFE9-D440-4A3B-858C-5FEDF5DD0E10}" type="slidenum">
              <a:rPr lang="en-US" sz="1400" smtClean="0">
                <a:solidFill>
                  <a:schemeClr val="bg1"/>
                </a:solidFill>
              </a:rPr>
              <a:pPr/>
              <a:t>‹#›</a:t>
            </a:fld>
            <a:r>
              <a:rPr lang="en-US" sz="1400" dirty="0">
                <a:solidFill>
                  <a:schemeClr val="bg1"/>
                </a:solidFill>
              </a:rPr>
              <a:t>&gt; </a:t>
            </a:r>
          </a:p>
        </p:txBody>
      </p:sp>
      <p:sp>
        <p:nvSpPr>
          <p:cNvPr id="12" name="TextBox 11"/>
          <p:cNvSpPr txBox="1"/>
          <p:nvPr userDrawn="1"/>
        </p:nvSpPr>
        <p:spPr>
          <a:xfrm>
            <a:off x="1295400" y="6248400"/>
            <a:ext cx="5257800" cy="307777"/>
          </a:xfrm>
          <a:prstGeom prst="rect">
            <a:avLst/>
          </a:prstGeom>
          <a:noFill/>
        </p:spPr>
        <p:txBody>
          <a:bodyPr wrap="square" rtlCol="0">
            <a:spAutoFit/>
          </a:bodyPr>
          <a:lstStyle/>
          <a:p>
            <a:r>
              <a:rPr lang="en-US" sz="1400" dirty="0">
                <a:solidFill>
                  <a:schemeClr val="bg1"/>
                </a:solidFill>
              </a:rPr>
              <a:t>Digital Design and Computer Architecture:</a:t>
            </a:r>
            <a:r>
              <a:rPr lang="en-US" sz="1400" baseline="0" dirty="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3758139319"/>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928846"/>
            <a:ext cx="9144000" cy="929154"/>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9144000" cy="919089"/>
          </a:xfrm>
          <a:prstGeom prst="rect">
            <a:avLst/>
          </a:prstGeom>
          <a:solidFill>
            <a:srgbClr val="231F20"/>
          </a:solidFill>
          <a:ln>
            <a:solidFill>
              <a:srgbClr val="231F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972064"/>
            <a:ext cx="990600" cy="885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9600" y="5943600"/>
            <a:ext cx="773569" cy="864310"/>
          </a:xfrm>
          <a:prstGeom prst="rect">
            <a:avLst/>
          </a:prstGeom>
        </p:spPr>
      </p:pic>
      <p:sp>
        <p:nvSpPr>
          <p:cNvPr id="12" name="TextBox 11"/>
          <p:cNvSpPr txBox="1"/>
          <p:nvPr userDrawn="1"/>
        </p:nvSpPr>
        <p:spPr>
          <a:xfrm>
            <a:off x="6477000" y="6248400"/>
            <a:ext cx="1981200" cy="307777"/>
          </a:xfrm>
          <a:prstGeom prst="rect">
            <a:avLst/>
          </a:prstGeom>
          <a:noFill/>
        </p:spPr>
        <p:txBody>
          <a:bodyPr wrap="square" rtlCol="0">
            <a:spAutoFit/>
          </a:bodyPr>
          <a:lstStyle/>
          <a:p>
            <a:r>
              <a:rPr lang="en-US" sz="1400" baseline="0" dirty="0">
                <a:solidFill>
                  <a:schemeClr val="bg1"/>
                </a:solidFill>
              </a:rPr>
              <a:t>Chapter 4 &lt;</a:t>
            </a:r>
            <a:fld id="{D1B2EFE9-D440-4A3B-858C-5FEDF5DD0E10}" type="slidenum">
              <a:rPr lang="en-US" sz="1400" smtClean="0">
                <a:solidFill>
                  <a:schemeClr val="bg1"/>
                </a:solidFill>
              </a:rPr>
              <a:pPr/>
              <a:t>‹#›</a:t>
            </a:fld>
            <a:r>
              <a:rPr lang="en-US" sz="1400" dirty="0">
                <a:solidFill>
                  <a:schemeClr val="bg1"/>
                </a:solidFill>
              </a:rPr>
              <a:t>&gt; </a:t>
            </a:r>
          </a:p>
        </p:txBody>
      </p:sp>
      <p:sp>
        <p:nvSpPr>
          <p:cNvPr id="13" name="TextBox 12"/>
          <p:cNvSpPr txBox="1"/>
          <p:nvPr userDrawn="1"/>
        </p:nvSpPr>
        <p:spPr>
          <a:xfrm>
            <a:off x="1295400" y="6248400"/>
            <a:ext cx="5257800" cy="307777"/>
          </a:xfrm>
          <a:prstGeom prst="rect">
            <a:avLst/>
          </a:prstGeom>
          <a:noFill/>
        </p:spPr>
        <p:txBody>
          <a:bodyPr wrap="square" rtlCol="0">
            <a:spAutoFit/>
          </a:bodyPr>
          <a:lstStyle/>
          <a:p>
            <a:r>
              <a:rPr lang="en-US" sz="1400" dirty="0">
                <a:solidFill>
                  <a:schemeClr val="bg1"/>
                </a:solidFill>
              </a:rPr>
              <a:t>Digital Design and Computer Architecture:</a:t>
            </a:r>
            <a:r>
              <a:rPr lang="en-US" sz="1400" baseline="0" dirty="0">
                <a:solidFill>
                  <a:schemeClr val="bg1"/>
                </a:solidFill>
              </a:rPr>
              <a:t> ARM® Edition © 2015</a:t>
            </a:r>
            <a:endParaRPr lang="en-US" sz="1400" dirty="0">
              <a:solidFill>
                <a:schemeClr val="bg1"/>
              </a:solidFill>
            </a:endParaRPr>
          </a:p>
        </p:txBody>
      </p:sp>
    </p:spTree>
    <p:extLst>
      <p:ext uri="{BB962C8B-B14F-4D97-AF65-F5344CB8AC3E}">
        <p14:creationId xmlns:p14="http://schemas.microsoft.com/office/powerpoint/2010/main" val="204430809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Table Placeholder 2"/>
          <p:cNvSpPr>
            <a:spLocks noGrp="1"/>
          </p:cNvSpPr>
          <p:nvPr>
            <p:ph type="tbl" idx="1"/>
          </p:nvPr>
        </p:nvSpPr>
        <p:spPr>
          <a:xfrm>
            <a:off x="685800" y="1219200"/>
            <a:ext cx="7772400" cy="4953000"/>
          </a:xfrm>
        </p:spPr>
        <p:txBody>
          <a:bodyPr/>
          <a:lstStyle/>
          <a:p>
            <a:pPr lvl="0"/>
            <a:endParaRPr lang="en-US" noProof="0"/>
          </a:p>
        </p:txBody>
      </p:sp>
      <p:sp>
        <p:nvSpPr>
          <p:cNvPr id="4" name="Footer Placeholder 3"/>
          <p:cNvSpPr>
            <a:spLocks noGrp="1"/>
          </p:cNvSpPr>
          <p:nvPr>
            <p:ph type="ftr" sz="quarter" idx="10"/>
          </p:nvPr>
        </p:nvSpPr>
        <p:spPr/>
        <p:txBody>
          <a:bodyPr/>
          <a:lstStyle>
            <a:lvl1pPr>
              <a:defRPr smtClean="0"/>
            </a:lvl1pPr>
          </a:lstStyle>
          <a:p>
            <a:pPr>
              <a:defRPr/>
            </a:pPr>
            <a:r>
              <a:rPr lang="en-US"/>
              <a:t>Copyright © 2012  Elsevier</a:t>
            </a:r>
            <a:endParaRPr lang="en-GB"/>
          </a:p>
        </p:txBody>
      </p:sp>
      <p:sp>
        <p:nvSpPr>
          <p:cNvPr id="5" name="Slide Number Placeholder 4"/>
          <p:cNvSpPr>
            <a:spLocks noGrp="1"/>
          </p:cNvSpPr>
          <p:nvPr>
            <p:ph type="sldNum" sz="quarter" idx="11"/>
          </p:nvPr>
        </p:nvSpPr>
        <p:spPr/>
        <p:txBody>
          <a:bodyPr/>
          <a:lstStyle>
            <a:lvl1pPr>
              <a:defRPr smtClean="0"/>
            </a:lvl1pPr>
          </a:lstStyle>
          <a:p>
            <a:pPr>
              <a:defRPr/>
            </a:pPr>
            <a:r>
              <a:rPr lang="en-US"/>
              <a:t>1-&lt;</a:t>
            </a:r>
            <a:fld id="{68946159-E475-47D9-8550-A9F0B445C791}" type="slidenum">
              <a:rPr lang="en-US"/>
              <a:pPr>
                <a:defRPr/>
              </a:pPr>
              <a:t>‹#›</a:t>
            </a:fld>
            <a:r>
              <a:rPr lang="en-US"/>
              <a:t>&gt;</a:t>
            </a:r>
          </a:p>
          <a:p>
            <a:pPr>
              <a:defRPr/>
            </a:pPr>
            <a:endParaRPr lang="en-GB"/>
          </a:p>
        </p:txBody>
      </p:sp>
    </p:spTree>
    <p:extLst>
      <p:ext uri="{BB962C8B-B14F-4D97-AF65-F5344CB8AC3E}">
        <p14:creationId xmlns:p14="http://schemas.microsoft.com/office/powerpoint/2010/main" val="15133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Copyright © 2007 Elsevier</a:t>
            </a:r>
            <a:endParaRPr lang="en-GB"/>
          </a:p>
        </p:txBody>
      </p:sp>
      <p:sp>
        <p:nvSpPr>
          <p:cNvPr id="5" name="Slide Number Placeholder 4"/>
          <p:cNvSpPr>
            <a:spLocks noGrp="1"/>
          </p:cNvSpPr>
          <p:nvPr>
            <p:ph type="sldNum" sz="quarter" idx="11"/>
          </p:nvPr>
        </p:nvSpPr>
        <p:spPr/>
        <p:txBody>
          <a:bodyPr/>
          <a:lstStyle>
            <a:lvl1pPr>
              <a:defRPr/>
            </a:lvl1pPr>
          </a:lstStyle>
          <a:p>
            <a:r>
              <a:rPr lang="en-US"/>
              <a:t>2-&lt;</a:t>
            </a:r>
            <a:fld id="{56772E6B-5AA2-4C5F-A7F8-95F9D4354597}" type="slidenum">
              <a:rPr lang="en-US"/>
              <a:pPr/>
              <a:t>‹#›</a:t>
            </a:fld>
            <a:r>
              <a:rPr lang="en-US"/>
              <a:t>&gt;</a:t>
            </a:r>
          </a:p>
          <a:p>
            <a:endParaRPr lang="en-GB"/>
          </a:p>
        </p:txBody>
      </p:sp>
    </p:spTree>
    <p:extLst>
      <p:ext uri="{BB962C8B-B14F-4D97-AF65-F5344CB8AC3E}">
        <p14:creationId xmlns:p14="http://schemas.microsoft.com/office/powerpoint/2010/main" val="2926823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6" name="Slide Number Placeholder 5"/>
          <p:cNvSpPr>
            <a:spLocks noGrp="1"/>
          </p:cNvSpPr>
          <p:nvPr>
            <p:ph type="sldNum" sz="quarter" idx="11"/>
          </p:nvPr>
        </p:nvSpPr>
        <p:spPr>
          <a:xfrm>
            <a:off x="6096000" y="6248400"/>
            <a:ext cx="1905000" cy="457200"/>
          </a:xfrm>
        </p:spPr>
        <p:txBody>
          <a:bodyPr/>
          <a:lstStyle>
            <a:lvl1pPr>
              <a:defRPr/>
            </a:lvl1pPr>
          </a:lstStyle>
          <a:p>
            <a:r>
              <a:rPr lang="en-US"/>
              <a:t>2-&lt;</a:t>
            </a:r>
            <a:fld id="{3D7F715D-3209-482A-ABCD-4F9C0036FCD6}" type="slidenum">
              <a:rPr lang="en-US"/>
              <a:pPr/>
              <a:t>‹#›</a:t>
            </a:fld>
            <a:r>
              <a:rPr lang="en-US"/>
              <a:t>&gt;</a:t>
            </a:r>
          </a:p>
          <a:p>
            <a:endParaRPr lang="en-GB"/>
          </a:p>
        </p:txBody>
      </p:sp>
    </p:spTree>
    <p:extLst>
      <p:ext uri="{BB962C8B-B14F-4D97-AF65-F5344CB8AC3E}">
        <p14:creationId xmlns:p14="http://schemas.microsoft.com/office/powerpoint/2010/main" val="513991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Text Placeholder 2"/>
          <p:cNvSpPr>
            <a:spLocks noGrp="1"/>
          </p:cNvSpPr>
          <p:nvPr>
            <p:ph type="body" sz="half" idx="1"/>
          </p:nvPr>
        </p:nvSpPr>
        <p:spPr>
          <a:xfrm>
            <a:off x="6858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7" name="Slide Number Placeholder 6"/>
          <p:cNvSpPr>
            <a:spLocks noGrp="1"/>
          </p:cNvSpPr>
          <p:nvPr>
            <p:ph type="sldNum" sz="quarter" idx="11"/>
          </p:nvPr>
        </p:nvSpPr>
        <p:spPr>
          <a:xfrm>
            <a:off x="6096000" y="6248400"/>
            <a:ext cx="1905000" cy="457200"/>
          </a:xfrm>
        </p:spPr>
        <p:txBody>
          <a:bodyPr/>
          <a:lstStyle>
            <a:lvl1pPr>
              <a:defRPr/>
            </a:lvl1pPr>
          </a:lstStyle>
          <a:p>
            <a:r>
              <a:rPr lang="en-US"/>
              <a:t>2-&lt;</a:t>
            </a:r>
            <a:fld id="{DD0BCF35-A1C1-47C4-BF2B-8B9B8D4EBCAE}" type="slidenum">
              <a:rPr lang="en-US"/>
              <a:pPr/>
              <a:t>‹#›</a:t>
            </a:fld>
            <a:r>
              <a:rPr lang="en-US"/>
              <a:t>&gt;</a:t>
            </a:r>
          </a:p>
          <a:p>
            <a:endParaRPr lang="en-GB"/>
          </a:p>
        </p:txBody>
      </p:sp>
    </p:spTree>
    <p:extLst>
      <p:ext uri="{BB962C8B-B14F-4D97-AF65-F5344CB8AC3E}">
        <p14:creationId xmlns:p14="http://schemas.microsoft.com/office/powerpoint/2010/main" val="73024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Copyright © 2007 Elsevier</a:t>
            </a:r>
            <a:endParaRPr lang="en-GB"/>
          </a:p>
        </p:txBody>
      </p:sp>
      <p:sp>
        <p:nvSpPr>
          <p:cNvPr id="6" name="Slide Number Placeholder 5"/>
          <p:cNvSpPr>
            <a:spLocks noGrp="1"/>
          </p:cNvSpPr>
          <p:nvPr>
            <p:ph type="sldNum" sz="quarter" idx="11"/>
          </p:nvPr>
        </p:nvSpPr>
        <p:spPr/>
        <p:txBody>
          <a:bodyPr/>
          <a:lstStyle>
            <a:lvl1pPr>
              <a:defRPr/>
            </a:lvl1pPr>
          </a:lstStyle>
          <a:p>
            <a:r>
              <a:rPr lang="en-US"/>
              <a:t>2-&lt;</a:t>
            </a:r>
            <a:fld id="{C0FBBB96-A630-4B05-BA47-6FDCC80A2530}" type="slidenum">
              <a:rPr lang="en-US"/>
              <a:pPr/>
              <a:t>‹#›</a:t>
            </a:fld>
            <a:r>
              <a:rPr lang="en-US"/>
              <a:t>&gt;</a:t>
            </a:r>
          </a:p>
          <a:p>
            <a:endParaRPr lang="en-GB"/>
          </a:p>
        </p:txBody>
      </p:sp>
    </p:spTree>
    <p:extLst>
      <p:ext uri="{BB962C8B-B14F-4D97-AF65-F5344CB8AC3E}">
        <p14:creationId xmlns:p14="http://schemas.microsoft.com/office/powerpoint/2010/main" val="3234668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1600" y="101600"/>
            <a:ext cx="7772400" cy="889000"/>
          </a:xfrm>
        </p:spPr>
        <p:txBody>
          <a:bodyPr/>
          <a:lstStyle/>
          <a:p>
            <a:r>
              <a:rPr lang="en-US"/>
              <a:t>Click to edit Master title style</a:t>
            </a:r>
          </a:p>
        </p:txBody>
      </p:sp>
      <p:sp>
        <p:nvSpPr>
          <p:cNvPr id="3" name="Content Placeholder 2"/>
          <p:cNvSpPr>
            <a:spLocks noGrp="1"/>
          </p:cNvSpPr>
          <p:nvPr>
            <p:ph sz="half" idx="1"/>
          </p:nvPr>
        </p:nvSpPr>
        <p:spPr>
          <a:xfrm>
            <a:off x="685800" y="1219200"/>
            <a:ext cx="38100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7" name="Slide Number Placeholder 6"/>
          <p:cNvSpPr>
            <a:spLocks noGrp="1"/>
          </p:cNvSpPr>
          <p:nvPr>
            <p:ph type="sldNum" sz="quarter" idx="11"/>
          </p:nvPr>
        </p:nvSpPr>
        <p:spPr>
          <a:xfrm>
            <a:off x="6096000" y="6248400"/>
            <a:ext cx="1905000" cy="457200"/>
          </a:xfrm>
        </p:spPr>
        <p:txBody>
          <a:bodyPr/>
          <a:lstStyle>
            <a:lvl1pPr>
              <a:defRPr/>
            </a:lvl1pPr>
          </a:lstStyle>
          <a:p>
            <a:r>
              <a:rPr lang="en-US"/>
              <a:t>2-&lt;</a:t>
            </a:r>
            <a:fld id="{B8D13B05-696B-43F3-A133-03DEFFF24850}" type="slidenum">
              <a:rPr lang="en-US"/>
              <a:pPr/>
              <a:t>‹#›</a:t>
            </a:fld>
            <a:r>
              <a:rPr lang="en-US"/>
              <a:t>&gt;</a:t>
            </a:r>
          </a:p>
          <a:p>
            <a:endParaRPr lang="en-GB"/>
          </a:p>
        </p:txBody>
      </p:sp>
    </p:spTree>
    <p:extLst>
      <p:ext uri="{BB962C8B-B14F-4D97-AF65-F5344CB8AC3E}">
        <p14:creationId xmlns:p14="http://schemas.microsoft.com/office/powerpoint/2010/main" val="2730700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1600" y="101600"/>
            <a:ext cx="7772400" cy="889000"/>
          </a:xfrm>
        </p:spPr>
        <p:txBody>
          <a:bodyPr/>
          <a:lstStyle/>
          <a:p>
            <a:r>
              <a:rPr lang="en-US"/>
              <a:t>Click to edit Master title style</a:t>
            </a:r>
          </a:p>
        </p:txBody>
      </p:sp>
      <p:sp>
        <p:nvSpPr>
          <p:cNvPr id="3" name="Content Placeholder 2"/>
          <p:cNvSpPr>
            <a:spLocks noGrp="1"/>
          </p:cNvSpPr>
          <p:nvPr>
            <p:ph sz="quarter" idx="1"/>
          </p:nvPr>
        </p:nvSpPr>
        <p:spPr>
          <a:xfrm>
            <a:off x="6858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192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771900"/>
            <a:ext cx="3810000" cy="240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a:xfrm>
            <a:off x="177800" y="6248400"/>
            <a:ext cx="2895600" cy="457200"/>
          </a:xfrm>
        </p:spPr>
        <p:txBody>
          <a:bodyPr/>
          <a:lstStyle>
            <a:lvl1pPr>
              <a:defRPr/>
            </a:lvl1pPr>
          </a:lstStyle>
          <a:p>
            <a:r>
              <a:rPr lang="en-US"/>
              <a:t>Copyright © 2007 Elsevier</a:t>
            </a:r>
            <a:endParaRPr lang="en-GB"/>
          </a:p>
        </p:txBody>
      </p:sp>
      <p:sp>
        <p:nvSpPr>
          <p:cNvPr id="8" name="Slide Number Placeholder 7"/>
          <p:cNvSpPr>
            <a:spLocks noGrp="1"/>
          </p:cNvSpPr>
          <p:nvPr>
            <p:ph type="sldNum" sz="quarter" idx="11"/>
          </p:nvPr>
        </p:nvSpPr>
        <p:spPr>
          <a:xfrm>
            <a:off x="6096000" y="6248400"/>
            <a:ext cx="1905000" cy="457200"/>
          </a:xfrm>
        </p:spPr>
        <p:txBody>
          <a:bodyPr/>
          <a:lstStyle>
            <a:lvl1pPr>
              <a:defRPr/>
            </a:lvl1pPr>
          </a:lstStyle>
          <a:p>
            <a:r>
              <a:rPr lang="en-US"/>
              <a:t>2-&lt;</a:t>
            </a:r>
            <a:fld id="{ABE97F21-FF4B-4B80-811E-C7802C99A8A5}" type="slidenum">
              <a:rPr lang="en-US"/>
              <a:pPr/>
              <a:t>‹#›</a:t>
            </a:fld>
            <a:r>
              <a:rPr lang="en-US"/>
              <a:t>&gt;</a:t>
            </a:r>
          </a:p>
          <a:p>
            <a:endParaRPr lang="en-GB"/>
          </a:p>
        </p:txBody>
      </p:sp>
    </p:spTree>
    <p:extLst>
      <p:ext uri="{BB962C8B-B14F-4D97-AF65-F5344CB8AC3E}">
        <p14:creationId xmlns:p14="http://schemas.microsoft.com/office/powerpoint/2010/main" val="274751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46080-453C-4BEF-9A1F-F094B996EB79}" type="datetimeFigureOut">
              <a:rPr lang="en-US" smtClean="0"/>
              <a:t>21-Mar-19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2EFE9-D440-4A3B-858C-5FEDF5DD0E10}" type="slidenum">
              <a:rPr lang="en-US" smtClean="0"/>
              <a:t>‹#›</a:t>
            </a:fld>
            <a:endParaRPr lang="en-US"/>
          </a:p>
        </p:txBody>
      </p:sp>
    </p:spTree>
    <p:extLst>
      <p:ext uri="{BB962C8B-B14F-4D97-AF65-F5344CB8AC3E}">
        <p14:creationId xmlns:p14="http://schemas.microsoft.com/office/powerpoint/2010/main" val="153350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17.xml"/></Relationships>
</file>

<file path=ppt/slides/_rels/slide10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notesSlide" Target="../notesSlides/notesSlide57.xml"/></Relationships>
</file>

<file path=ppt/slides/_rels/slide101.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0.xml"/><Relationship Id="rId7" Type="http://schemas.openxmlformats.org/officeDocument/2006/relationships/notesSlide" Target="../notesSlides/notesSlide8.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Layout" Target="../slideLayouts/slideLayout2.xml"/><Relationship Id="rId5" Type="http://schemas.openxmlformats.org/officeDocument/2006/relationships/tags" Target="../tags/tag22.xml"/><Relationship Id="rId4" Type="http://schemas.openxmlformats.org/officeDocument/2006/relationships/tags" Target="../tags/tag21.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tags" Target="../tags/tag27.xml"/><Relationship Id="rId11" Type="http://schemas.openxmlformats.org/officeDocument/2006/relationships/image" Target="../media/image9.emf"/><Relationship Id="rId5" Type="http://schemas.openxmlformats.org/officeDocument/2006/relationships/tags" Target="../tags/tag26.xml"/><Relationship Id="rId10" Type="http://schemas.openxmlformats.org/officeDocument/2006/relationships/oleObject" Target="../embeddings/oleObject2.bin"/><Relationship Id="rId4" Type="http://schemas.openxmlformats.org/officeDocument/2006/relationships/tags" Target="../tags/tag25.xml"/><Relationship Id="rId9"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1.emf"/><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10.png"/><Relationship Id="rId5" Type="http://schemas.openxmlformats.org/officeDocument/2006/relationships/notesSlide" Target="../notesSlides/notesSlide12.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5.png"/><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17.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42.xml"/><Relationship Id="rId7" Type="http://schemas.openxmlformats.org/officeDocument/2006/relationships/notesSlide" Target="../notesSlides/notesSlide15.xml"/><Relationship Id="rId2" Type="http://schemas.openxmlformats.org/officeDocument/2006/relationships/tags" Target="../tags/tag41.xml"/><Relationship Id="rId1"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tags" Target="../tags/tag44.xml"/><Relationship Id="rId10" Type="http://schemas.openxmlformats.org/officeDocument/2006/relationships/image" Target="../media/image22.emf"/><Relationship Id="rId4" Type="http://schemas.openxmlformats.org/officeDocument/2006/relationships/tags" Target="../tags/tag43.xml"/><Relationship Id="rId9" Type="http://schemas.openxmlformats.org/officeDocument/2006/relationships/image" Target="../media/image21.emf"/></Relationships>
</file>

<file path=ppt/slides/_rels/slide27.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notesSlide" Target="../notesSlides/notesSlide16.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2.xml"/><Relationship Id="rId5" Type="http://schemas.openxmlformats.org/officeDocument/2006/relationships/tags" Target="../tags/tag49.xml"/><Relationship Id="rId4" Type="http://schemas.openxmlformats.org/officeDocument/2006/relationships/tags" Target="../tags/tag48.xml"/></Relationships>
</file>

<file path=ppt/slides/_rels/slide29.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53.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55.xml"/><Relationship Id="rId7" Type="http://schemas.openxmlformats.org/officeDocument/2006/relationships/notesSlide" Target="../notesSlides/notesSlide18.xml"/><Relationship Id="rId2" Type="http://schemas.openxmlformats.org/officeDocument/2006/relationships/tags" Target="../tags/tag54.xml"/><Relationship Id="rId1"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27.wmf"/></Relationships>
</file>

<file path=ppt/slides/_rels/slide3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notesSlide" Target="../notesSlides/notesSlide19.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61.xml"/><Relationship Id="rId7" Type="http://schemas.openxmlformats.org/officeDocument/2006/relationships/notesSlide" Target="../notesSlides/notesSlide20.xml"/><Relationship Id="rId2" Type="http://schemas.openxmlformats.org/officeDocument/2006/relationships/tags" Target="../tags/tag60.xml"/><Relationship Id="rId1" Type="http://schemas.openxmlformats.org/officeDocument/2006/relationships/vmlDrawing" Target="../drawings/vmlDrawing5.vml"/><Relationship Id="rId6" Type="http://schemas.openxmlformats.org/officeDocument/2006/relationships/slideLayout" Target="../slideLayouts/slideLayout2.xml"/><Relationship Id="rId5" Type="http://schemas.openxmlformats.org/officeDocument/2006/relationships/tags" Target="../tags/tag63.xml"/><Relationship Id="rId4" Type="http://schemas.openxmlformats.org/officeDocument/2006/relationships/tags" Target="../tags/tag62.xml"/><Relationship Id="rId9" Type="http://schemas.openxmlformats.org/officeDocument/2006/relationships/image" Target="../media/image31.wmf"/></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35.emf"/><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tags" Target="../tags/tag68.xml"/><Relationship Id="rId7" Type="http://schemas.openxmlformats.org/officeDocument/2006/relationships/oleObject" Target="../embeddings/oleObject6.bin"/><Relationship Id="rId2" Type="http://schemas.openxmlformats.org/officeDocument/2006/relationships/tags" Target="../tags/tag67.xml"/><Relationship Id="rId1" Type="http://schemas.openxmlformats.org/officeDocument/2006/relationships/vmlDrawing" Target="../drawings/vmlDrawing6.vml"/><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42.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tags" Target="../tags/tag71.xml"/><Relationship Id="rId7" Type="http://schemas.openxmlformats.org/officeDocument/2006/relationships/oleObject" Target="../embeddings/oleObject7.bin"/><Relationship Id="rId2" Type="http://schemas.openxmlformats.org/officeDocument/2006/relationships/tags" Target="../tags/tag70.xml"/><Relationship Id="rId1" Type="http://schemas.openxmlformats.org/officeDocument/2006/relationships/vmlDrawing" Target="../drawings/vmlDrawing7.v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43.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tags" Target="../tags/tag74.xml"/><Relationship Id="rId7" Type="http://schemas.openxmlformats.org/officeDocument/2006/relationships/oleObject" Target="../embeddings/oleObject8.bin"/><Relationship Id="rId2" Type="http://schemas.openxmlformats.org/officeDocument/2006/relationships/tags" Target="../tags/tag73.xml"/><Relationship Id="rId1" Type="http://schemas.openxmlformats.org/officeDocument/2006/relationships/vmlDrawing" Target="../drawings/vmlDrawing8.vml"/><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75.xml"/></Relationships>
</file>

<file path=ppt/slides/_rels/slide44.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tags" Target="../tags/tag77.xml"/><Relationship Id="rId7" Type="http://schemas.openxmlformats.org/officeDocument/2006/relationships/oleObject" Target="../embeddings/oleObject9.bin"/><Relationship Id="rId2" Type="http://schemas.openxmlformats.org/officeDocument/2006/relationships/tags" Target="../tags/tag76.xml"/><Relationship Id="rId1" Type="http://schemas.openxmlformats.org/officeDocument/2006/relationships/vmlDrawing" Target="../drawings/vmlDrawing9.vml"/><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78.xml"/></Relationships>
</file>

<file path=ppt/slides/_rels/slide45.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tags" Target="../tags/tag80.xml"/><Relationship Id="rId7" Type="http://schemas.openxmlformats.org/officeDocument/2006/relationships/oleObject" Target="../embeddings/oleObject10.bin"/><Relationship Id="rId2" Type="http://schemas.openxmlformats.org/officeDocument/2006/relationships/tags" Target="../tags/tag79.xml"/><Relationship Id="rId1" Type="http://schemas.openxmlformats.org/officeDocument/2006/relationships/vmlDrawing" Target="../drawings/vmlDrawing10.vml"/><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tags" Target="../tags/tag81.xml"/></Relationships>
</file>

<file path=ppt/slides/_rels/slide46.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5" Type="http://schemas.openxmlformats.org/officeDocument/2006/relationships/notesSlide" Target="../notesSlides/notesSlide27.xml"/><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image" Target="../media/image43.png"/><Relationship Id="rId4" Type="http://schemas.openxmlformats.org/officeDocument/2006/relationships/notesSlide" Target="../notesSlides/notesSlide28.xml"/></Relationships>
</file>

<file path=ppt/slides/_rels/slide52.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tags" Target="../tags/tag91.xml"/><Relationship Id="rId7" Type="http://schemas.openxmlformats.org/officeDocument/2006/relationships/oleObject" Target="../embeddings/oleObject11.bin"/><Relationship Id="rId2" Type="http://schemas.openxmlformats.org/officeDocument/2006/relationships/tags" Target="../tags/tag90.xml"/><Relationship Id="rId1" Type="http://schemas.openxmlformats.org/officeDocument/2006/relationships/vmlDrawing" Target="../drawings/vmlDrawing11.v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92.xml"/></Relationships>
</file>

<file path=ppt/slides/_rels/slide55.xml.rels><?xml version="1.0" encoding="UTF-8" standalone="yes"?>
<Relationships xmlns="http://schemas.openxmlformats.org/package/2006/relationships"><Relationship Id="rId8" Type="http://schemas.openxmlformats.org/officeDocument/2006/relationships/image" Target="../media/image46.wmf"/><Relationship Id="rId3" Type="http://schemas.openxmlformats.org/officeDocument/2006/relationships/tags" Target="../tags/tag94.xml"/><Relationship Id="rId7" Type="http://schemas.openxmlformats.org/officeDocument/2006/relationships/oleObject" Target="../embeddings/oleObject12.bin"/><Relationship Id="rId2" Type="http://schemas.openxmlformats.org/officeDocument/2006/relationships/tags" Target="../tags/tag93.xml"/><Relationship Id="rId1" Type="http://schemas.openxmlformats.org/officeDocument/2006/relationships/vmlDrawing" Target="../drawings/vmlDrawing12.v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95.xml"/></Relationships>
</file>

<file path=ppt/slides/_rels/slide56.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47.pn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49.wmf"/><Relationship Id="rId2" Type="http://schemas.openxmlformats.org/officeDocument/2006/relationships/tags" Target="../tags/tag99.xml"/><Relationship Id="rId1" Type="http://schemas.openxmlformats.org/officeDocument/2006/relationships/vmlDrawing" Target="../drawings/vmlDrawing13.vml"/><Relationship Id="rId6" Type="http://schemas.openxmlformats.org/officeDocument/2006/relationships/oleObject" Target="../embeddings/oleObject13.bin"/><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notesSlide" Target="../notesSlides/notesSlide34.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notesSlide" Target="../notesSlides/notesSlide35.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 Id="rId4" Type="http://schemas.openxmlformats.org/officeDocument/2006/relationships/notesSlide" Target="../notesSlides/notesSlide36.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37.xml"/></Relationships>
</file>

<file path=ppt/slides/_rels/slide66.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53.png"/><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tags" Target="../tags/tag114.xml"/><Relationship Id="rId7" Type="http://schemas.openxmlformats.org/officeDocument/2006/relationships/notesSlide" Target="../notesSlides/notesSlide39.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5" Type="http://schemas.openxmlformats.org/officeDocument/2006/relationships/tags" Target="../tags/tag116.xml"/><Relationship Id="rId4" Type="http://schemas.openxmlformats.org/officeDocument/2006/relationships/tags" Target="../tags/tag115.xml"/><Relationship Id="rId9" Type="http://schemas.openxmlformats.org/officeDocument/2006/relationships/image" Target="../media/image57.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8.xml"/><Relationship Id="rId1" Type="http://schemas.openxmlformats.org/officeDocument/2006/relationships/tags" Target="../tags/tag117.xml"/><Relationship Id="rId4" Type="http://schemas.openxmlformats.org/officeDocument/2006/relationships/notesSlide" Target="../notesSlides/notesSlide40.xml"/></Relationships>
</file>

<file path=ppt/slides/_rels/slide72.x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tags" Target="../tags/tag120.xml"/><Relationship Id="rId7" Type="http://schemas.openxmlformats.org/officeDocument/2006/relationships/oleObject" Target="../embeddings/oleObject14.bin"/><Relationship Id="rId2" Type="http://schemas.openxmlformats.org/officeDocument/2006/relationships/tags" Target="../tags/tag119.xml"/><Relationship Id="rId1" Type="http://schemas.openxmlformats.org/officeDocument/2006/relationships/vmlDrawing" Target="../drawings/vmlDrawing14.vml"/><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121.xml"/></Relationships>
</file>

<file path=ppt/slides/_rels/slide73.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tags" Target="../tags/tag123.xml"/><Relationship Id="rId7" Type="http://schemas.openxmlformats.org/officeDocument/2006/relationships/oleObject" Target="../embeddings/oleObject15.bin"/><Relationship Id="rId2" Type="http://schemas.openxmlformats.org/officeDocument/2006/relationships/tags" Target="../tags/tag122.xml"/><Relationship Id="rId1" Type="http://schemas.openxmlformats.org/officeDocument/2006/relationships/vmlDrawing" Target="../drawings/vmlDrawing15.v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124.xml"/></Relationships>
</file>

<file path=ppt/slides/_rels/slide75.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notesSlide" Target="../notesSlides/notesSlide43.xml"/></Relationships>
</file>

<file path=ppt/slides/_rels/slide79.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tags" Target="../tags/tag8.xml"/><Relationship Id="rId7" Type="http://schemas.openxmlformats.org/officeDocument/2006/relationships/oleObject" Target="../embeddings/oleObject1.bin"/><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8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68.emf"/><Relationship Id="rId5" Type="http://schemas.openxmlformats.org/officeDocument/2006/relationships/image" Target="../media/image67.emf"/><Relationship Id="rId4" Type="http://schemas.openxmlformats.org/officeDocument/2006/relationships/notesSlide" Target="../notesSlides/notesSlide4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 Id="rId4" Type="http://schemas.openxmlformats.org/officeDocument/2006/relationships/notesSlide" Target="../notesSlides/notesSlide45.xml"/></Relationships>
</file>

<file path=ppt/slides/_rels/slide86.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notesSlide" Target="../notesSlides/notesSlide46.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slideLayout" Target="../slideLayouts/slideLayout2.xml"/><Relationship Id="rId5" Type="http://schemas.openxmlformats.org/officeDocument/2006/relationships/tags" Target="../tags/tag135.xml"/><Relationship Id="rId4" Type="http://schemas.openxmlformats.org/officeDocument/2006/relationships/tags" Target="../tags/tag134.xml"/></Relationships>
</file>

<file path=ppt/slides/_rels/slide87.xml.rels><?xml version="1.0" encoding="UTF-8" standalone="yes"?>
<Relationships xmlns="http://schemas.openxmlformats.org/package/2006/relationships"><Relationship Id="rId3" Type="http://schemas.openxmlformats.org/officeDocument/2006/relationships/tags" Target="../tags/tag138.xml"/><Relationship Id="rId7" Type="http://schemas.openxmlformats.org/officeDocument/2006/relationships/notesSlide" Target="../notesSlides/notesSlide47.xml"/><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slideLayout" Target="../slideLayouts/slideLayout2.xml"/><Relationship Id="rId5" Type="http://schemas.openxmlformats.org/officeDocument/2006/relationships/tags" Target="../tags/tag140.xml"/><Relationship Id="rId4" Type="http://schemas.openxmlformats.org/officeDocument/2006/relationships/tags" Target="../tags/tag139.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2.xml"/><Relationship Id="rId1" Type="http://schemas.openxmlformats.org/officeDocument/2006/relationships/tags" Target="../tags/tag141.xml"/><Relationship Id="rId4" Type="http://schemas.openxmlformats.org/officeDocument/2006/relationships/notesSlide" Target="../notesSlides/notesSlide4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90.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tags" Target="../tags/tag143.xml"/><Relationship Id="rId4" Type="http://schemas.openxmlformats.org/officeDocument/2006/relationships/notesSlide" Target="../notesSlides/notesSlide49.xml"/></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notesSlide" Target="../notesSlides/notesSlide50.xml"/></Relationships>
</file>

<file path=ppt/slides/_rels/slide94.xml.rels><?xml version="1.0" encoding="UTF-8" standalone="yes"?>
<Relationships xmlns="http://schemas.openxmlformats.org/package/2006/relationships"><Relationship Id="rId8" Type="http://schemas.openxmlformats.org/officeDocument/2006/relationships/image" Target="../media/image71.wmf"/><Relationship Id="rId3" Type="http://schemas.openxmlformats.org/officeDocument/2006/relationships/tags" Target="../tags/tag148.xml"/><Relationship Id="rId7" Type="http://schemas.openxmlformats.org/officeDocument/2006/relationships/oleObject" Target="../embeddings/oleObject16.bin"/><Relationship Id="rId2" Type="http://schemas.openxmlformats.org/officeDocument/2006/relationships/tags" Target="../tags/tag147.xml"/><Relationship Id="rId1" Type="http://schemas.openxmlformats.org/officeDocument/2006/relationships/vmlDrawing" Target="../drawings/vmlDrawing16.vml"/><Relationship Id="rId6" Type="http://schemas.openxmlformats.org/officeDocument/2006/relationships/notesSlide" Target="../notesSlides/notesSlide51.xml"/><Relationship Id="rId5" Type="http://schemas.openxmlformats.org/officeDocument/2006/relationships/slideLayout" Target="../slideLayouts/slideLayout2.xml"/><Relationship Id="rId4" Type="http://schemas.openxmlformats.org/officeDocument/2006/relationships/tags" Target="../tags/tag149.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1.xml"/><Relationship Id="rId1" Type="http://schemas.openxmlformats.org/officeDocument/2006/relationships/tags" Target="../tags/tag150.xml"/><Relationship Id="rId4" Type="http://schemas.openxmlformats.org/officeDocument/2006/relationships/notesSlide" Target="../notesSlides/notesSlide52.xml"/></Relationships>
</file>

<file path=ppt/slides/_rels/slide9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notesSlide" Target="../notesSlides/notesSlide53.xml"/></Relationships>
</file>

<file path=ppt/slides/_rels/slide9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notesSlide" Target="../notesSlides/notesSlide54.xml"/></Relationships>
</file>

<file path=ppt/slides/_rels/slide9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tags" Target="../tags/tag156.xml"/><Relationship Id="rId4" Type="http://schemas.openxmlformats.org/officeDocument/2006/relationships/notesSlide" Target="../notesSlides/notesSlide55.xml"/></Relationships>
</file>

<file path=ppt/slides/_rels/slide9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9.xml"/><Relationship Id="rId1" Type="http://schemas.openxmlformats.org/officeDocument/2006/relationships/tags" Target="../tags/tag158.xml"/><Relationship Id="rId4" Type="http://schemas.openxmlformats.org/officeDocument/2006/relationships/notesSlide" Target="../notesSlides/notesSlide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Chapter 4</a:t>
            </a:r>
          </a:p>
        </p:txBody>
      </p:sp>
      <p:sp>
        <p:nvSpPr>
          <p:cNvPr id="6" name="TextBox 5"/>
          <p:cNvSpPr txBox="1"/>
          <p:nvPr/>
        </p:nvSpPr>
        <p:spPr>
          <a:xfrm>
            <a:off x="609600" y="2743200"/>
            <a:ext cx="8077200" cy="492443"/>
          </a:xfrm>
          <a:prstGeom prst="rect">
            <a:avLst/>
          </a:prstGeom>
          <a:noFill/>
        </p:spPr>
        <p:txBody>
          <a:bodyPr wrap="square" rtlCol="0">
            <a:spAutoFit/>
          </a:bodyPr>
          <a:lstStyle/>
          <a:p>
            <a:r>
              <a:rPr lang="en-US" sz="2600" b="1" i="1" dirty="0"/>
              <a:t>Digital Design and Computer Architecture</a:t>
            </a:r>
            <a:r>
              <a:rPr lang="en-US" sz="2600" b="1" dirty="0"/>
              <a:t>: ARM® Edition</a:t>
            </a:r>
          </a:p>
        </p:txBody>
      </p:sp>
      <p:cxnSp>
        <p:nvCxnSpPr>
          <p:cNvPr id="7" name="Straight Connector 6"/>
          <p:cNvCxnSpPr/>
          <p:nvPr/>
        </p:nvCxnSpPr>
        <p:spPr>
          <a:xfrm>
            <a:off x="609600" y="3226713"/>
            <a:ext cx="8077200" cy="893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91000" y="3226713"/>
            <a:ext cx="4724400" cy="430887"/>
          </a:xfrm>
          <a:prstGeom prst="rect">
            <a:avLst/>
          </a:prstGeom>
          <a:noFill/>
        </p:spPr>
        <p:txBody>
          <a:bodyPr wrap="square" rtlCol="0">
            <a:spAutoFit/>
          </a:bodyPr>
          <a:lstStyle/>
          <a:p>
            <a:r>
              <a:rPr lang="en-US" sz="2200" dirty="0"/>
              <a:t>Sarah L. Harris and David Money Harris</a:t>
            </a:r>
          </a:p>
        </p:txBody>
      </p:sp>
    </p:spTree>
    <p:extLst>
      <p:ext uri="{BB962C8B-B14F-4D97-AF65-F5344CB8AC3E}">
        <p14:creationId xmlns:p14="http://schemas.microsoft.com/office/powerpoint/2010/main" val="534681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78596" name="Rectangle 4"/>
          <p:cNvSpPr>
            <a:spLocks noChangeArrowheads="1"/>
          </p:cNvSpPr>
          <p:nvPr>
            <p:custDataLst>
              <p:tags r:id="rId2"/>
            </p:custDataLst>
          </p:nvPr>
        </p:nvSpPr>
        <p:spPr bwMode="auto">
          <a:xfrm>
            <a:off x="914400" y="1600200"/>
            <a:ext cx="8305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1800" dirty="0">
                <a:latin typeface="Courier New" pitchFamily="49" charset="0"/>
                <a:cs typeface="Arial" charset="0"/>
              </a:rPr>
              <a:t>module example(input  logic a, b, c,</a:t>
            </a:r>
          </a:p>
          <a:p>
            <a:pPr marL="342900" indent="-342900">
              <a:spcBef>
                <a:spcPct val="20000"/>
              </a:spcBef>
            </a:pPr>
            <a:r>
              <a:rPr lang="en-US" sz="1800" dirty="0">
                <a:latin typeface="Courier New" pitchFamily="49" charset="0"/>
                <a:cs typeface="Arial" charset="0"/>
              </a:rPr>
              <a:t>               output logic y);</a:t>
            </a:r>
          </a:p>
          <a:p>
            <a:pPr marL="342900" indent="-342900">
              <a:spcBef>
                <a:spcPct val="20000"/>
              </a:spcBef>
            </a:pPr>
            <a:r>
              <a:rPr lang="en-US" sz="1800" dirty="0">
                <a:latin typeface="Courier New" pitchFamily="49" charset="0"/>
                <a:cs typeface="Arial" charset="0"/>
              </a:rPr>
              <a:t>  assign y = ~a &amp; ~b &amp; ~c | a &amp; ~b &amp; ~c | a &amp; ~b &amp;  c;</a:t>
            </a:r>
          </a:p>
          <a:p>
            <a:pPr marL="342900" indent="-342900">
              <a:spcBef>
                <a:spcPct val="20000"/>
              </a:spcBef>
            </a:pPr>
            <a:r>
              <a:rPr lang="en-US" sz="1800" dirty="0" err="1">
                <a:latin typeface="Courier New" pitchFamily="49" charset="0"/>
                <a:cs typeface="Arial" charset="0"/>
              </a:rPr>
              <a:t>endmodule</a:t>
            </a:r>
            <a:endParaRPr lang="en-US" sz="1800" dirty="0">
              <a:latin typeface="Courier New" pitchFamily="49" charset="0"/>
              <a:cs typeface="Arial" charset="0"/>
            </a:endParaRPr>
          </a:p>
        </p:txBody>
      </p:sp>
      <p:sp>
        <p:nvSpPr>
          <p:cNvPr id="878597" name="Rectangle 5"/>
          <p:cNvSpPr>
            <a:spLocks noChangeArrowheads="1"/>
          </p:cNvSpPr>
          <p:nvPr>
            <p:custDataLst>
              <p:tags r:id="rId3"/>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78598" name="Text Box 6"/>
          <p:cNvSpPr txBox="1">
            <a:spLocks noChangeArrowheads="1"/>
          </p:cNvSpPr>
          <p:nvPr>
            <p:custDataLst>
              <p:tags r:id="rId4"/>
            </p:custDataLst>
          </p:nvPr>
        </p:nvSpPr>
        <p:spPr bwMode="auto">
          <a:xfrm>
            <a:off x="914400" y="1081087"/>
            <a:ext cx="426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err="1">
                <a:solidFill>
                  <a:srgbClr val="0070C0"/>
                </a:solidFill>
              </a:rPr>
              <a:t>SystemVerilog</a:t>
            </a:r>
            <a:r>
              <a:rPr lang="en-US" sz="3200" b="1" dirty="0">
                <a:solidFill>
                  <a:srgbClr val="0070C0"/>
                </a:solidFill>
              </a:rPr>
              <a:t>:</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Behavioral </a:t>
            </a:r>
            <a:r>
              <a:rPr lang="en-US" sz="4400" dirty="0" err="1">
                <a:solidFill>
                  <a:schemeClr val="bg1"/>
                </a:solidFill>
                <a:latin typeface="+mj-lt"/>
              </a:rPr>
              <a:t>SystemVerilog</a:t>
            </a:r>
            <a:endParaRPr lang="en-US" sz="4400" dirty="0">
              <a:solidFill>
                <a:schemeClr val="bg1"/>
              </a:solidFill>
              <a:latin typeface="+mj-lt"/>
            </a:endParaRPr>
          </a:p>
        </p:txBody>
      </p:sp>
      <p:sp>
        <p:nvSpPr>
          <p:cNvPr id="2" name="TextBox 1"/>
          <p:cNvSpPr txBox="1"/>
          <p:nvPr/>
        </p:nvSpPr>
        <p:spPr>
          <a:xfrm>
            <a:off x="1600200" y="3474010"/>
            <a:ext cx="6858000" cy="2800767"/>
          </a:xfrm>
          <a:prstGeom prst="rect">
            <a:avLst/>
          </a:prstGeom>
          <a:noFill/>
        </p:spPr>
        <p:txBody>
          <a:bodyPr wrap="square" rtlCol="0">
            <a:spAutoFit/>
          </a:bodyPr>
          <a:lstStyle/>
          <a:p>
            <a:pPr marL="342900" indent="-342900">
              <a:buFont typeface="Arial" panose="020B0604020202020204" pitchFamily="34" charset="0"/>
              <a:buChar char="•"/>
            </a:pPr>
            <a:r>
              <a:rPr lang="en-US" sz="2200" dirty="0">
                <a:latin typeface="Courier New" panose="02070309020205020404" pitchFamily="49" charset="0"/>
                <a:cs typeface="Courier New" panose="02070309020205020404" pitchFamily="49" charset="0"/>
              </a:rPr>
              <a:t>module/</a:t>
            </a:r>
            <a:r>
              <a:rPr lang="en-US" sz="2200" dirty="0" err="1">
                <a:latin typeface="Courier New" panose="02070309020205020404" pitchFamily="49" charset="0"/>
                <a:cs typeface="Courier New" panose="02070309020205020404" pitchFamily="49" charset="0"/>
              </a:rPr>
              <a:t>endmodule</a:t>
            </a:r>
            <a:r>
              <a:rPr lang="en-US" sz="2200" dirty="0"/>
              <a:t>:  required to begin/end module</a:t>
            </a:r>
          </a:p>
          <a:p>
            <a:pPr marL="342900" indent="-342900">
              <a:buFont typeface="Arial" panose="020B0604020202020204" pitchFamily="34" charset="0"/>
              <a:buChar char="•"/>
            </a:pPr>
            <a:r>
              <a:rPr lang="en-US" sz="2200" dirty="0">
                <a:latin typeface="Courier New" panose="02070309020205020404" pitchFamily="49" charset="0"/>
                <a:cs typeface="Courier New" panose="02070309020205020404" pitchFamily="49" charset="0"/>
              </a:rPr>
              <a:t>example</a:t>
            </a:r>
            <a:r>
              <a:rPr lang="en-US" sz="2200" dirty="0"/>
              <a:t>:  name of the module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Operators:</a:t>
            </a:r>
          </a:p>
          <a:p>
            <a:pPr lvl="1"/>
            <a:r>
              <a:rPr lang="en-US" sz="2200" dirty="0">
                <a:latin typeface="Courier New" panose="02070309020205020404" pitchFamily="49" charset="0"/>
                <a:cs typeface="Courier New" panose="02070309020205020404" pitchFamily="49" charset="0"/>
              </a:rPr>
              <a:t>~</a:t>
            </a:r>
            <a:r>
              <a:rPr lang="en-US" sz="2200" dirty="0"/>
              <a:t>:  NOT</a:t>
            </a:r>
          </a:p>
          <a:p>
            <a:pPr lvl="1"/>
            <a:r>
              <a:rPr lang="en-US" sz="2200" dirty="0">
                <a:latin typeface="Courier New" panose="02070309020205020404" pitchFamily="49" charset="0"/>
                <a:cs typeface="Courier New" panose="02070309020205020404" pitchFamily="49" charset="0"/>
              </a:rPr>
              <a:t>&amp;</a:t>
            </a:r>
            <a:r>
              <a:rPr lang="en-US" sz="2200" dirty="0"/>
              <a:t>:  AND</a:t>
            </a:r>
          </a:p>
          <a:p>
            <a:pPr lvl="1"/>
            <a:r>
              <a:rPr lang="en-US" sz="2200" dirty="0">
                <a:latin typeface="Courier New" panose="02070309020205020404" pitchFamily="49" charset="0"/>
                <a:cs typeface="Courier New" panose="02070309020205020404" pitchFamily="49" charset="0"/>
              </a:rPr>
              <a:t>|</a:t>
            </a:r>
            <a:r>
              <a:rPr lang="en-US" sz="2200" dirty="0"/>
              <a:t>:  OR</a:t>
            </a:r>
          </a:p>
          <a:p>
            <a:pPr marL="800100" lvl="1"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p:txBody>
      </p:sp>
    </p:spTree>
    <p:extLst>
      <p:ext uri="{BB962C8B-B14F-4D97-AF65-F5344CB8AC3E}">
        <p14:creationId xmlns:p14="http://schemas.microsoft.com/office/powerpoint/2010/main" val="4176464017"/>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16484" name="Rectangle 4"/>
          <p:cNvSpPr>
            <a:spLocks noGrp="1" noChangeArrowheads="1"/>
          </p:cNvSpPr>
          <p:nvPr>
            <p:ph idx="4294967295"/>
            <p:custDataLst>
              <p:tags r:id="rId2"/>
            </p:custDataLst>
          </p:nvPr>
        </p:nvSpPr>
        <p:spPr>
          <a:xfrm>
            <a:off x="914400" y="1371600"/>
            <a:ext cx="7772400" cy="5181600"/>
          </a:xfrm>
        </p:spPr>
        <p:txBody>
          <a:bodyPr/>
          <a:lstStyle/>
          <a:p>
            <a:pPr>
              <a:buFontTx/>
              <a:buNone/>
            </a:pPr>
            <a:r>
              <a:rPr lang="en-US" sz="1700" b="1" dirty="0">
                <a:solidFill>
                  <a:srgbClr val="0070C0"/>
                </a:solidFill>
                <a:latin typeface="Courier New" pitchFamily="49" charset="0"/>
              </a:rPr>
              <a:t>// increment array index and read next </a:t>
            </a:r>
            <a:r>
              <a:rPr lang="en-US" sz="1700" b="1" dirty="0" err="1">
                <a:solidFill>
                  <a:srgbClr val="0070C0"/>
                </a:solidFill>
                <a:latin typeface="Courier New" pitchFamily="49" charset="0"/>
              </a:rPr>
              <a:t>testvector</a:t>
            </a:r>
            <a:endParaRPr lang="en-US" sz="1700" b="1" dirty="0">
              <a:solidFill>
                <a:srgbClr val="0070C0"/>
              </a:solidFill>
              <a:latin typeface="Courier New" pitchFamily="49" charset="0"/>
            </a:endParaRPr>
          </a:p>
          <a:p>
            <a:pPr>
              <a:buFontTx/>
              <a:buNone/>
            </a:pPr>
            <a:r>
              <a:rPr lang="en-US" sz="1700" dirty="0">
                <a:latin typeface="Courier New" pitchFamily="49" charset="0"/>
              </a:rPr>
              <a:t>      </a:t>
            </a:r>
            <a:r>
              <a:rPr lang="en-US" sz="1700" dirty="0" err="1">
                <a:latin typeface="Courier New" pitchFamily="49" charset="0"/>
              </a:rPr>
              <a:t>vectornum</a:t>
            </a:r>
            <a:r>
              <a:rPr lang="en-US" sz="1700" dirty="0">
                <a:latin typeface="Courier New" pitchFamily="49" charset="0"/>
              </a:rPr>
              <a:t> = </a:t>
            </a:r>
            <a:r>
              <a:rPr lang="en-US" sz="1700" dirty="0" err="1">
                <a:latin typeface="Courier New" pitchFamily="49" charset="0"/>
              </a:rPr>
              <a:t>vectornum</a:t>
            </a:r>
            <a:r>
              <a:rPr lang="en-US" sz="1700" dirty="0">
                <a:latin typeface="Courier New" pitchFamily="49" charset="0"/>
              </a:rPr>
              <a:t> + 1;</a:t>
            </a:r>
          </a:p>
          <a:p>
            <a:pPr>
              <a:buFontTx/>
              <a:buNone/>
            </a:pPr>
            <a:r>
              <a:rPr lang="en-US" sz="1700" dirty="0">
                <a:latin typeface="Courier New" pitchFamily="49" charset="0"/>
              </a:rPr>
              <a:t>      if (</a:t>
            </a:r>
            <a:r>
              <a:rPr lang="en-US" sz="1700" dirty="0" err="1">
                <a:latin typeface="Courier New" pitchFamily="49" charset="0"/>
              </a:rPr>
              <a:t>testvectors</a:t>
            </a:r>
            <a:r>
              <a:rPr lang="en-US" sz="1700" dirty="0">
                <a:latin typeface="Courier New" pitchFamily="49" charset="0"/>
              </a:rPr>
              <a:t>[</a:t>
            </a:r>
            <a:r>
              <a:rPr lang="en-US" sz="1700" dirty="0" err="1">
                <a:latin typeface="Courier New" pitchFamily="49" charset="0"/>
              </a:rPr>
              <a:t>vectornum</a:t>
            </a:r>
            <a:r>
              <a:rPr lang="en-US" sz="1700" dirty="0">
                <a:latin typeface="Courier New" pitchFamily="49" charset="0"/>
              </a:rPr>
              <a:t>] === 4'bx) begin </a:t>
            </a:r>
          </a:p>
          <a:p>
            <a:pPr>
              <a:buFontTx/>
              <a:buNone/>
            </a:pPr>
            <a:r>
              <a:rPr lang="en-US" sz="1700" dirty="0">
                <a:latin typeface="Courier New" pitchFamily="49" charset="0"/>
              </a:rPr>
              <a:t>          $display("%d tests completed with %d errors", </a:t>
            </a:r>
          </a:p>
          <a:p>
            <a:pPr>
              <a:buFontTx/>
              <a:buNone/>
            </a:pPr>
            <a:r>
              <a:rPr lang="en-US" sz="1700" dirty="0">
                <a:latin typeface="Courier New" pitchFamily="49" charset="0"/>
              </a:rPr>
              <a:t>                </a:t>
            </a:r>
            <a:r>
              <a:rPr lang="en-US" sz="1700" dirty="0" err="1">
                <a:latin typeface="Courier New" pitchFamily="49" charset="0"/>
              </a:rPr>
              <a:t>vectornum</a:t>
            </a:r>
            <a:r>
              <a:rPr lang="en-US" sz="1700" dirty="0">
                <a:latin typeface="Courier New" pitchFamily="49" charset="0"/>
              </a:rPr>
              <a:t>, errors);</a:t>
            </a:r>
          </a:p>
          <a:p>
            <a:pPr>
              <a:buFontTx/>
              <a:buNone/>
            </a:pPr>
            <a:r>
              <a:rPr lang="en-US" sz="1700" dirty="0">
                <a:latin typeface="Courier New" pitchFamily="49" charset="0"/>
              </a:rPr>
              <a:t>        $finish;</a:t>
            </a:r>
          </a:p>
          <a:p>
            <a:pPr>
              <a:buFontTx/>
              <a:buNone/>
            </a:pPr>
            <a:r>
              <a:rPr lang="en-US" sz="1700" dirty="0">
                <a:latin typeface="Courier New" pitchFamily="49" charset="0"/>
              </a:rPr>
              <a:t>      end</a:t>
            </a:r>
          </a:p>
          <a:p>
            <a:pPr>
              <a:buFontTx/>
              <a:buNone/>
            </a:pPr>
            <a:r>
              <a:rPr lang="en-US" sz="1700" dirty="0">
                <a:latin typeface="Courier New" pitchFamily="49" charset="0"/>
              </a:rPr>
              <a:t>    end</a:t>
            </a:r>
          </a:p>
          <a:p>
            <a:pPr>
              <a:buFontTx/>
              <a:buNone/>
            </a:pPr>
            <a:r>
              <a:rPr lang="en-US" sz="1700" dirty="0" err="1">
                <a:latin typeface="Courier New" pitchFamily="49" charset="0"/>
              </a:rPr>
              <a:t>endmodule</a:t>
            </a:r>
            <a:endParaRPr lang="en-US" sz="1700" dirty="0">
              <a:latin typeface="Courier New" pitchFamily="49" charset="0"/>
            </a:endParaRPr>
          </a:p>
          <a:p>
            <a:pPr>
              <a:buFontTx/>
              <a:buNone/>
            </a:pPr>
            <a:endParaRPr lang="en-US" sz="1700" dirty="0"/>
          </a:p>
          <a:p>
            <a:pPr>
              <a:buFontTx/>
              <a:buNone/>
            </a:pPr>
            <a:endParaRPr lang="en-US" sz="1700" dirty="0"/>
          </a:p>
          <a:p>
            <a:pPr>
              <a:buFontTx/>
              <a:buNone/>
            </a:pPr>
            <a:r>
              <a:rPr lang="en-US" sz="1700" dirty="0">
                <a:latin typeface="Courier New" pitchFamily="49" charset="0"/>
              </a:rPr>
              <a:t>// </a:t>
            </a:r>
            <a:r>
              <a:rPr lang="en-US" sz="1700" b="1" dirty="0">
                <a:solidFill>
                  <a:srgbClr val="0070C0"/>
                </a:solidFill>
                <a:latin typeface="Courier New" pitchFamily="49" charset="0"/>
              </a:rPr>
              <a:t>===</a:t>
            </a:r>
            <a:r>
              <a:rPr lang="en-US" sz="1700" dirty="0">
                <a:solidFill>
                  <a:schemeClr val="accent1"/>
                </a:solidFill>
                <a:latin typeface="Courier New" pitchFamily="49" charset="0"/>
              </a:rPr>
              <a:t> </a:t>
            </a:r>
            <a:r>
              <a:rPr lang="en-US" sz="1700" dirty="0">
                <a:latin typeface="Courier New" pitchFamily="49" charset="0"/>
              </a:rPr>
              <a:t>and </a:t>
            </a:r>
            <a:r>
              <a:rPr lang="en-US" sz="1700" b="1" dirty="0">
                <a:solidFill>
                  <a:srgbClr val="0070C0"/>
                </a:solidFill>
                <a:latin typeface="Courier New" pitchFamily="49" charset="0"/>
              </a:rPr>
              <a:t>!==</a:t>
            </a:r>
            <a:r>
              <a:rPr lang="en-US" sz="1700" dirty="0">
                <a:latin typeface="Courier New" pitchFamily="49" charset="0"/>
              </a:rPr>
              <a:t> can compare values that are 1, 0, x, or z.</a:t>
            </a:r>
          </a:p>
        </p:txBody>
      </p:sp>
      <p:sp>
        <p:nvSpPr>
          <p:cNvPr id="7" name="TextBox 6"/>
          <p:cNvSpPr txBox="1"/>
          <p:nvPr/>
        </p:nvSpPr>
        <p:spPr>
          <a:xfrm>
            <a:off x="457200" y="68759"/>
            <a:ext cx="7924800" cy="738664"/>
          </a:xfrm>
          <a:prstGeom prst="rect">
            <a:avLst/>
          </a:prstGeom>
          <a:noFill/>
        </p:spPr>
        <p:txBody>
          <a:bodyPr wrap="square" rtlCol="0">
            <a:spAutoFit/>
          </a:bodyPr>
          <a:lstStyle/>
          <a:p>
            <a:r>
              <a:rPr lang="en-US" sz="4200" dirty="0">
                <a:solidFill>
                  <a:schemeClr val="bg1"/>
                </a:solidFill>
                <a:latin typeface="+mj-lt"/>
              </a:rPr>
              <a:t>4. Compare with Expected Outputs</a:t>
            </a:r>
          </a:p>
        </p:txBody>
      </p:sp>
    </p:spTree>
    <p:extLst>
      <p:ext uri="{BB962C8B-B14F-4D97-AF65-F5344CB8AC3E}">
        <p14:creationId xmlns:p14="http://schemas.microsoft.com/office/powerpoint/2010/main" val="2811653317"/>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ADA6BA-6CED-4469-B3C1-68EF43A0C8E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76966860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F0BB0E-2649-463C-A70D-44E2799F10C0}"/>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0097050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8A240B-0F72-4EB1-850D-7C3A7BBFFD5A}"/>
              </a:ext>
            </a:extLst>
          </p:cNvPr>
          <p:cNvSpPr/>
          <p:nvPr/>
        </p:nvSpPr>
        <p:spPr>
          <a:xfrm>
            <a:off x="0" y="990600"/>
            <a:ext cx="9144000" cy="5324535"/>
          </a:xfrm>
          <a:prstGeom prst="rect">
            <a:avLst/>
          </a:prstGeom>
          <a:solidFill>
            <a:srgbClr val="FFC000"/>
          </a:solidFill>
        </p:spPr>
        <p:txBody>
          <a:bodyPr wrap="square">
            <a:spAutoFit/>
          </a:bodyPr>
          <a:lstStyle/>
          <a:p>
            <a:pPr marL="285750" indent="-285750">
              <a:buFont typeface="Arial" panose="020B0604020202020204" pitchFamily="34" charset="0"/>
              <a:buChar char="•"/>
            </a:pPr>
            <a:r>
              <a:rPr lang="en-US" sz="2000" dirty="0">
                <a:latin typeface="AdvOTbc475f09"/>
              </a:rPr>
              <a:t>Hardware description languages (HDLs) are </a:t>
            </a:r>
            <a:r>
              <a:rPr lang="en-US" sz="2000" dirty="0">
                <a:solidFill>
                  <a:srgbClr val="FF0000"/>
                </a:solidFill>
                <a:latin typeface="AdvOTbc475f09"/>
              </a:rPr>
              <a:t>extremely important tools </a:t>
            </a:r>
            <a:r>
              <a:rPr lang="en-US" sz="2000" dirty="0">
                <a:latin typeface="AdvOTbc475f09"/>
              </a:rPr>
              <a:t>for modern digital designers. Once you have learned </a:t>
            </a:r>
            <a:r>
              <a:rPr lang="en-US" sz="2000" dirty="0" err="1">
                <a:latin typeface="AdvOTbc475f09"/>
              </a:rPr>
              <a:t>SystemVerilog</a:t>
            </a:r>
            <a:r>
              <a:rPr lang="en-US" sz="2000" dirty="0">
                <a:latin typeface="AdvOTbc475f09"/>
              </a:rPr>
              <a:t> or VHDL, you will be able to specify digital systems much faster than if you had to draw the complete schematics. </a:t>
            </a:r>
          </a:p>
          <a:p>
            <a:pPr marL="285750" indent="-285750">
              <a:buFont typeface="Arial" panose="020B0604020202020204" pitchFamily="34" charset="0"/>
              <a:buChar char="•"/>
            </a:pPr>
            <a:r>
              <a:rPr lang="en-US" sz="2000" dirty="0">
                <a:latin typeface="AdvOTbc475f09"/>
              </a:rPr>
              <a:t>The debug cycle is also often much faster, because modifications require code changes instead of tedious schematic rewiring. However, the debug cycle can be much </a:t>
            </a:r>
            <a:r>
              <a:rPr lang="en-US" sz="2000" dirty="0">
                <a:latin typeface="AdvOT638a931c.I"/>
              </a:rPr>
              <a:t>longer </a:t>
            </a:r>
            <a:r>
              <a:rPr lang="en-US" sz="2000" dirty="0">
                <a:latin typeface="AdvOTbc475f09"/>
              </a:rPr>
              <a:t>using HDLs if you don</a:t>
            </a:r>
            <a:r>
              <a:rPr lang="en-US" sz="2000" dirty="0">
                <a:latin typeface="AdvOTbc475f09+20"/>
              </a:rPr>
              <a:t>’</a:t>
            </a:r>
            <a:r>
              <a:rPr lang="en-US" sz="2000" dirty="0">
                <a:latin typeface="AdvOTbc475f09"/>
              </a:rPr>
              <a:t>t have a good idea of the hardware your code implies.</a:t>
            </a:r>
          </a:p>
          <a:p>
            <a:pPr marL="285750" indent="-285750">
              <a:buFont typeface="Arial" panose="020B0604020202020204" pitchFamily="34" charset="0"/>
              <a:buChar char="•"/>
            </a:pPr>
            <a:r>
              <a:rPr lang="en-US" sz="2000" dirty="0">
                <a:latin typeface="AdvOTbc475f09"/>
              </a:rPr>
              <a:t>HDLs are used for both simulation and synthesis. Logic simulation is a powerful way to test a system on a computer before it is turned into hardware. Simulators let you check the values of signals inside your </a:t>
            </a:r>
            <a:r>
              <a:rPr lang="en-US" sz="2000" dirty="0"/>
              <a:t>system that might be impossible to measure on a physical piece of hardware.</a:t>
            </a:r>
          </a:p>
          <a:p>
            <a:pPr marL="285750" indent="-285750">
              <a:buFont typeface="Arial" panose="020B0604020202020204" pitchFamily="34" charset="0"/>
              <a:buChar char="•"/>
            </a:pPr>
            <a:r>
              <a:rPr lang="en-US" sz="2000" dirty="0"/>
              <a:t>Logic synthesis converts the HDL code into digital logic circuits.</a:t>
            </a:r>
          </a:p>
          <a:p>
            <a:pPr marL="285750" indent="-285750">
              <a:buFont typeface="Arial" panose="020B0604020202020204" pitchFamily="34" charset="0"/>
              <a:buChar char="•"/>
            </a:pPr>
            <a:r>
              <a:rPr lang="en-US" sz="2000" dirty="0"/>
              <a:t>The most important thing to remember when you are writing HDL code is that you are describing real hardware, not writing a computer program.</a:t>
            </a:r>
          </a:p>
          <a:p>
            <a:pPr marL="285750" indent="-285750">
              <a:buFont typeface="Arial" panose="020B0604020202020204" pitchFamily="34" charset="0"/>
              <a:buChar char="•"/>
            </a:pPr>
            <a:r>
              <a:rPr lang="en-US" sz="2000" dirty="0"/>
              <a:t>The most common beginner’s mistake is to write HDL code without</a:t>
            </a:r>
          </a:p>
          <a:p>
            <a:r>
              <a:rPr lang="en-US" sz="2000" dirty="0"/>
              <a:t>thinking about the hardware you intend to produce.</a:t>
            </a:r>
          </a:p>
        </p:txBody>
      </p:sp>
      <p:sp>
        <p:nvSpPr>
          <p:cNvPr id="3" name="TextBox 2">
            <a:extLst>
              <a:ext uri="{FF2B5EF4-FFF2-40B4-BE49-F238E27FC236}">
                <a16:creationId xmlns:a16="http://schemas.microsoft.com/office/drawing/2014/main" id="{282BFA07-DFEC-4C14-8327-F486E89F4E5C}"/>
              </a:ext>
            </a:extLst>
          </p:cNvPr>
          <p:cNvSpPr txBox="1"/>
          <p:nvPr/>
        </p:nvSpPr>
        <p:spPr>
          <a:xfrm>
            <a:off x="192741" y="44039"/>
            <a:ext cx="7924800" cy="738664"/>
          </a:xfrm>
          <a:prstGeom prst="rect">
            <a:avLst/>
          </a:prstGeom>
          <a:noFill/>
        </p:spPr>
        <p:txBody>
          <a:bodyPr wrap="square" rtlCol="0">
            <a:spAutoFit/>
          </a:bodyPr>
          <a:lstStyle/>
          <a:p>
            <a:r>
              <a:rPr lang="en-US" sz="4200" dirty="0">
                <a:solidFill>
                  <a:schemeClr val="bg1"/>
                </a:solidFill>
                <a:latin typeface="+mj-lt"/>
              </a:rPr>
              <a:t>Summary</a:t>
            </a:r>
          </a:p>
        </p:txBody>
      </p:sp>
    </p:spTree>
    <p:extLst>
      <p:ext uri="{BB962C8B-B14F-4D97-AF65-F5344CB8AC3E}">
        <p14:creationId xmlns:p14="http://schemas.microsoft.com/office/powerpoint/2010/main" val="2356770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9DC864-2D44-4359-83E8-ABA235A559E7}"/>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813515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497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94981" name="Rectangle 5"/>
          <p:cNvSpPr>
            <a:spLocks noChangeArrowheads="1"/>
          </p:cNvSpPr>
          <p:nvPr>
            <p:custDataLst>
              <p:tags r:id="rId2"/>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894983" name="Picture 7"/>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914400" y="3505200"/>
            <a:ext cx="6553200" cy="227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HDL Simulation</a:t>
            </a:r>
          </a:p>
        </p:txBody>
      </p:sp>
      <p:sp>
        <p:nvSpPr>
          <p:cNvPr id="13" name="Rectangle 4"/>
          <p:cNvSpPr>
            <a:spLocks noChangeArrowheads="1"/>
          </p:cNvSpPr>
          <p:nvPr>
            <p:custDataLst>
              <p:tags r:id="rId4"/>
            </p:custDataLst>
          </p:nvPr>
        </p:nvSpPr>
        <p:spPr bwMode="auto">
          <a:xfrm>
            <a:off x="914400" y="1600200"/>
            <a:ext cx="8305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1800" dirty="0">
                <a:latin typeface="Courier New" pitchFamily="49" charset="0"/>
                <a:cs typeface="Arial" charset="0"/>
              </a:rPr>
              <a:t>module example(input  logic a, b, c,</a:t>
            </a:r>
          </a:p>
          <a:p>
            <a:pPr marL="342900" indent="-342900">
              <a:spcBef>
                <a:spcPct val="20000"/>
              </a:spcBef>
            </a:pPr>
            <a:r>
              <a:rPr lang="en-US" sz="1800" dirty="0">
                <a:latin typeface="Courier New" pitchFamily="49" charset="0"/>
                <a:cs typeface="Arial" charset="0"/>
              </a:rPr>
              <a:t>               output logic y);</a:t>
            </a:r>
          </a:p>
          <a:p>
            <a:pPr marL="342900" indent="-342900">
              <a:spcBef>
                <a:spcPct val="20000"/>
              </a:spcBef>
            </a:pPr>
            <a:r>
              <a:rPr lang="en-US" sz="1800" dirty="0">
                <a:latin typeface="Courier New" pitchFamily="49" charset="0"/>
                <a:cs typeface="Arial" charset="0"/>
              </a:rPr>
              <a:t>  assign y = ~a &amp; ~b &amp; ~c | a &amp; ~b &amp; ~c | a &amp; ~b &amp;  c;</a:t>
            </a:r>
          </a:p>
          <a:p>
            <a:pPr marL="342900" indent="-342900">
              <a:spcBef>
                <a:spcPct val="20000"/>
              </a:spcBef>
            </a:pPr>
            <a:r>
              <a:rPr lang="en-US" sz="1800" dirty="0" err="1">
                <a:latin typeface="Courier New" pitchFamily="49" charset="0"/>
                <a:cs typeface="Arial" charset="0"/>
              </a:rPr>
              <a:t>endmodule</a:t>
            </a:r>
            <a:endParaRPr lang="en-US" sz="1800" dirty="0">
              <a:latin typeface="Courier New" pitchFamily="49" charset="0"/>
              <a:cs typeface="Arial" charset="0"/>
            </a:endParaRPr>
          </a:p>
        </p:txBody>
      </p:sp>
      <p:sp>
        <p:nvSpPr>
          <p:cNvPr id="14" name="Text Box 6"/>
          <p:cNvSpPr txBox="1">
            <a:spLocks noChangeArrowheads="1"/>
          </p:cNvSpPr>
          <p:nvPr>
            <p:custDataLst>
              <p:tags r:id="rId5"/>
            </p:custDataLst>
          </p:nvPr>
        </p:nvSpPr>
        <p:spPr bwMode="auto">
          <a:xfrm>
            <a:off x="914400" y="1081087"/>
            <a:ext cx="426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err="1">
                <a:solidFill>
                  <a:srgbClr val="0070C0"/>
                </a:solidFill>
              </a:rPr>
              <a:t>SystemVerilog</a:t>
            </a:r>
            <a:r>
              <a:rPr lang="en-US" sz="3200" b="1" dirty="0">
                <a:solidFill>
                  <a:srgbClr val="0070C0"/>
                </a:solidFill>
              </a:rPr>
              <a:t>:</a:t>
            </a:r>
          </a:p>
        </p:txBody>
      </p:sp>
    </p:spTree>
    <p:extLst>
      <p:ext uri="{BB962C8B-B14F-4D97-AF65-F5344CB8AC3E}">
        <p14:creationId xmlns:p14="http://schemas.microsoft.com/office/powerpoint/2010/main" val="25681592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79621" name="Rectangle 5"/>
          <p:cNvSpPr>
            <a:spLocks noChangeArrowheads="1"/>
          </p:cNvSpPr>
          <p:nvPr>
            <p:custDataLst>
              <p:tags r:id="rId3"/>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79622" name="Object 6"/>
          <p:cNvGraphicFramePr>
            <a:graphicFrameLocks noChangeAspect="1"/>
          </p:cNvGraphicFramePr>
          <p:nvPr>
            <p:custDataLst>
              <p:tags r:id="rId4"/>
            </p:custDataLst>
            <p:extLst>
              <p:ext uri="{D42A27DB-BD31-4B8C-83A1-F6EECF244321}">
                <p14:modId xmlns:p14="http://schemas.microsoft.com/office/powerpoint/2010/main" val="1096466759"/>
              </p:ext>
            </p:extLst>
          </p:nvPr>
        </p:nvGraphicFramePr>
        <p:xfrm>
          <a:off x="2590800" y="3683000"/>
          <a:ext cx="4724400" cy="2565400"/>
        </p:xfrm>
        <a:graphic>
          <a:graphicData uri="http://schemas.openxmlformats.org/presentationml/2006/ole">
            <mc:AlternateContent xmlns:mc="http://schemas.openxmlformats.org/markup-compatibility/2006">
              <mc:Choice xmlns:v="urn:schemas-microsoft-com:vml" Requires="v">
                <p:oleObj spid="_x0000_s222297" name="VISIO" r:id="rId10" imgW="2545385" imgH="1374038" progId="Visio.Drawing.6">
                  <p:embed/>
                </p:oleObj>
              </mc:Choice>
              <mc:Fallback>
                <p:oleObj name="VISIO" r:id="rId10" imgW="2545385" imgH="1374038" progId="Visio.Drawing.6">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90800" y="3683000"/>
                        <a:ext cx="4724400" cy="256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HDL Synthesis</a:t>
            </a:r>
          </a:p>
        </p:txBody>
      </p:sp>
      <p:sp>
        <p:nvSpPr>
          <p:cNvPr id="12" name="Rectangle 4"/>
          <p:cNvSpPr>
            <a:spLocks noChangeArrowheads="1"/>
          </p:cNvSpPr>
          <p:nvPr>
            <p:custDataLst>
              <p:tags r:id="rId5"/>
            </p:custDataLst>
          </p:nvPr>
        </p:nvSpPr>
        <p:spPr bwMode="auto">
          <a:xfrm>
            <a:off x="914400" y="1600200"/>
            <a:ext cx="8305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1800" dirty="0">
                <a:latin typeface="Courier New" pitchFamily="49" charset="0"/>
                <a:cs typeface="Arial" charset="0"/>
              </a:rPr>
              <a:t>module example(input  logic a, b, c,</a:t>
            </a:r>
          </a:p>
          <a:p>
            <a:pPr marL="342900" indent="-342900">
              <a:spcBef>
                <a:spcPct val="20000"/>
              </a:spcBef>
            </a:pPr>
            <a:r>
              <a:rPr lang="en-US" sz="1800" dirty="0">
                <a:latin typeface="Courier New" pitchFamily="49" charset="0"/>
                <a:cs typeface="Arial" charset="0"/>
              </a:rPr>
              <a:t>               output logic y);</a:t>
            </a:r>
          </a:p>
          <a:p>
            <a:pPr marL="342900" indent="-342900">
              <a:spcBef>
                <a:spcPct val="20000"/>
              </a:spcBef>
            </a:pPr>
            <a:r>
              <a:rPr lang="en-US" sz="1800" dirty="0">
                <a:latin typeface="Courier New" pitchFamily="49" charset="0"/>
                <a:cs typeface="Arial" charset="0"/>
              </a:rPr>
              <a:t>  assign y = ~a &amp; ~b &amp; ~c | a &amp; ~b &amp; ~c | a &amp; ~b &amp;  c;</a:t>
            </a:r>
          </a:p>
          <a:p>
            <a:pPr marL="342900" indent="-342900">
              <a:spcBef>
                <a:spcPct val="20000"/>
              </a:spcBef>
            </a:pPr>
            <a:r>
              <a:rPr lang="en-US" sz="1800" dirty="0" err="1">
                <a:latin typeface="Courier New" pitchFamily="49" charset="0"/>
                <a:cs typeface="Arial" charset="0"/>
              </a:rPr>
              <a:t>endmodule</a:t>
            </a:r>
            <a:endParaRPr lang="en-US" sz="1800" dirty="0">
              <a:latin typeface="Courier New" pitchFamily="49" charset="0"/>
              <a:cs typeface="Arial" charset="0"/>
            </a:endParaRPr>
          </a:p>
        </p:txBody>
      </p:sp>
      <p:sp>
        <p:nvSpPr>
          <p:cNvPr id="13" name="Text Box 6"/>
          <p:cNvSpPr txBox="1">
            <a:spLocks noChangeArrowheads="1"/>
          </p:cNvSpPr>
          <p:nvPr>
            <p:custDataLst>
              <p:tags r:id="rId6"/>
            </p:custDataLst>
          </p:nvPr>
        </p:nvSpPr>
        <p:spPr bwMode="auto">
          <a:xfrm>
            <a:off x="914400" y="1081087"/>
            <a:ext cx="426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err="1">
                <a:solidFill>
                  <a:srgbClr val="0070C0"/>
                </a:solidFill>
              </a:rPr>
              <a:t>SystemVerilog</a:t>
            </a:r>
            <a:r>
              <a:rPr lang="en-US" sz="3200" b="1" dirty="0">
                <a:solidFill>
                  <a:srgbClr val="0070C0"/>
                </a:solidFill>
              </a:rPr>
              <a:t>:</a:t>
            </a:r>
          </a:p>
        </p:txBody>
      </p:sp>
      <p:sp>
        <p:nvSpPr>
          <p:cNvPr id="14" name="Text Box 6"/>
          <p:cNvSpPr txBox="1">
            <a:spLocks noChangeArrowheads="1"/>
          </p:cNvSpPr>
          <p:nvPr>
            <p:custDataLst>
              <p:tags r:id="rId7"/>
            </p:custDataLst>
          </p:nvPr>
        </p:nvSpPr>
        <p:spPr bwMode="auto">
          <a:xfrm>
            <a:off x="914400" y="3084181"/>
            <a:ext cx="426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a:solidFill>
                  <a:srgbClr val="0070C0"/>
                </a:solidFill>
              </a:rPr>
              <a:t>Synthesis:</a:t>
            </a:r>
          </a:p>
        </p:txBody>
      </p:sp>
    </p:spTree>
    <p:extLst>
      <p:ext uri="{BB962C8B-B14F-4D97-AF65-F5344CB8AC3E}">
        <p14:creationId xmlns:p14="http://schemas.microsoft.com/office/powerpoint/2010/main" val="224574153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1" name="Rectangle 3"/>
          <p:cNvSpPr>
            <a:spLocks noGrp="1" noChangeArrowheads="1"/>
          </p:cNvSpPr>
          <p:nvPr>
            <p:ph type="body" idx="4294967295"/>
            <p:custDataLst>
              <p:tags r:id="rId1"/>
            </p:custDataLst>
          </p:nvPr>
        </p:nvSpPr>
        <p:spPr>
          <a:xfrm>
            <a:off x="990600" y="1219200"/>
            <a:ext cx="7772400" cy="4953000"/>
          </a:xfrm>
        </p:spPr>
        <p:txBody>
          <a:bodyPr/>
          <a:lstStyle/>
          <a:p>
            <a:r>
              <a:rPr lang="en-US" dirty="0"/>
              <a:t>Case sensitive</a:t>
            </a:r>
          </a:p>
          <a:p>
            <a:pPr lvl="1"/>
            <a:r>
              <a:rPr lang="en-US" sz="2400" b="1" dirty="0">
                <a:latin typeface="+mj-lt"/>
              </a:rPr>
              <a:t>Example:</a:t>
            </a:r>
            <a:r>
              <a:rPr lang="en-US" sz="2400" dirty="0">
                <a:latin typeface="Times" pitchFamily="18" charset="0"/>
              </a:rPr>
              <a:t> </a:t>
            </a:r>
            <a:r>
              <a:rPr lang="en-US" sz="2400" dirty="0">
                <a:latin typeface="Courier New" pitchFamily="49" charset="0"/>
              </a:rPr>
              <a:t>reset</a:t>
            </a:r>
            <a:r>
              <a:rPr lang="en-US" sz="2400" dirty="0"/>
              <a:t> and </a:t>
            </a:r>
            <a:r>
              <a:rPr lang="en-US" sz="2400" dirty="0">
                <a:latin typeface="Courier New" pitchFamily="49" charset="0"/>
              </a:rPr>
              <a:t>Reset</a:t>
            </a:r>
            <a:r>
              <a:rPr lang="en-US" sz="2400" dirty="0"/>
              <a:t> are not the same signal.</a:t>
            </a:r>
          </a:p>
          <a:p>
            <a:r>
              <a:rPr lang="en-US" dirty="0"/>
              <a:t>No names that start with numbers </a:t>
            </a:r>
          </a:p>
          <a:p>
            <a:pPr lvl="1"/>
            <a:r>
              <a:rPr lang="en-US" sz="2400" b="1" dirty="0"/>
              <a:t>Example: </a:t>
            </a:r>
            <a:r>
              <a:rPr lang="en-US" sz="2400" dirty="0">
                <a:latin typeface="Courier New" pitchFamily="49" charset="0"/>
              </a:rPr>
              <a:t>2mux</a:t>
            </a:r>
            <a:r>
              <a:rPr lang="en-US" sz="2400" dirty="0"/>
              <a:t> is an invalid name</a:t>
            </a:r>
          </a:p>
          <a:p>
            <a:r>
              <a:rPr lang="en-US" dirty="0"/>
              <a:t>Whitespace ignored</a:t>
            </a:r>
          </a:p>
          <a:p>
            <a:r>
              <a:rPr lang="en-US" dirty="0"/>
              <a:t>Comments:</a:t>
            </a:r>
          </a:p>
          <a:p>
            <a:pPr lvl="1"/>
            <a:r>
              <a:rPr lang="en-US" sz="2000" dirty="0">
                <a:latin typeface="Courier New" pitchFamily="49" charset="0"/>
                <a:cs typeface="Courier New" pitchFamily="49" charset="0"/>
              </a:rPr>
              <a:t>// single line comment</a:t>
            </a:r>
          </a:p>
          <a:p>
            <a:pPr lvl="1"/>
            <a:r>
              <a:rPr lang="en-US" sz="2000" dirty="0">
                <a:latin typeface="Courier New" pitchFamily="49" charset="0"/>
                <a:cs typeface="Courier New" pitchFamily="49" charset="0"/>
              </a:rPr>
              <a:t>/* multiline</a:t>
            </a:r>
          </a:p>
          <a:p>
            <a:pPr lvl="1">
              <a:buFontTx/>
              <a:buNone/>
            </a:pPr>
            <a:r>
              <a:rPr lang="en-US" sz="2000" dirty="0">
                <a:latin typeface="Courier New" pitchFamily="49" charset="0"/>
                <a:cs typeface="Courier New" pitchFamily="49" charset="0"/>
              </a:rPr>
              <a:t>       comment */</a:t>
            </a:r>
          </a:p>
          <a:p>
            <a:pPr>
              <a:buFontTx/>
              <a:buNone/>
            </a:pPr>
            <a:endParaRPr lang="en-US" dirty="0"/>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SystemVerilog</a:t>
            </a:r>
            <a:r>
              <a:rPr lang="en-US" sz="4400" dirty="0">
                <a:solidFill>
                  <a:schemeClr val="bg1"/>
                </a:solidFill>
                <a:latin typeface="+mj-lt"/>
              </a:rPr>
              <a:t> Syntax</a:t>
            </a:r>
          </a:p>
        </p:txBody>
      </p:sp>
    </p:spTree>
    <p:extLst>
      <p:ext uri="{BB962C8B-B14F-4D97-AF65-F5344CB8AC3E}">
        <p14:creationId xmlns:p14="http://schemas.microsoft.com/office/powerpoint/2010/main" val="1637822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3" name="Rectangle 3"/>
          <p:cNvSpPr>
            <a:spLocks noChangeArrowheads="1"/>
          </p:cNvSpPr>
          <p:nvPr>
            <p:custDataLst>
              <p:tags r:id="rId1"/>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880644" name="Text Box 4"/>
          <p:cNvSpPr txBox="1">
            <a:spLocks noChangeArrowheads="1"/>
          </p:cNvSpPr>
          <p:nvPr>
            <p:custDataLst>
              <p:tags r:id="rId2"/>
            </p:custDataLst>
          </p:nvPr>
        </p:nvSpPr>
        <p:spPr bwMode="auto">
          <a:xfrm>
            <a:off x="533400" y="914400"/>
            <a:ext cx="8458200" cy="506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700" dirty="0">
                <a:latin typeface="Courier New" pitchFamily="49" charset="0"/>
              </a:rPr>
              <a:t>module and3(input  logic a, b, c,</a:t>
            </a:r>
          </a:p>
          <a:p>
            <a:r>
              <a:rPr lang="en-US" sz="1700" dirty="0">
                <a:latin typeface="Courier New" pitchFamily="49" charset="0"/>
              </a:rPr>
              <a:t>            output logic y);</a:t>
            </a:r>
          </a:p>
          <a:p>
            <a:r>
              <a:rPr lang="en-US" sz="1700" dirty="0">
                <a:latin typeface="Courier New" pitchFamily="49" charset="0"/>
              </a:rPr>
              <a:t>  assign y = a &amp; b &amp; c;</a:t>
            </a:r>
          </a:p>
          <a:p>
            <a:r>
              <a:rPr lang="en-US" sz="1700" dirty="0" err="1">
                <a:latin typeface="Courier New" pitchFamily="49" charset="0"/>
              </a:rPr>
              <a:t>endmodule</a:t>
            </a:r>
            <a:endParaRPr lang="en-US" sz="1700" dirty="0">
              <a:latin typeface="Courier New" pitchFamily="49" charset="0"/>
            </a:endParaRPr>
          </a:p>
          <a:p>
            <a:endParaRPr lang="en-US" sz="1700" dirty="0">
              <a:latin typeface="Courier New" pitchFamily="49" charset="0"/>
            </a:endParaRPr>
          </a:p>
          <a:p>
            <a:endParaRPr lang="en-US" sz="1700" dirty="0">
              <a:latin typeface="Courier New" pitchFamily="49" charset="0"/>
            </a:endParaRPr>
          </a:p>
          <a:p>
            <a:r>
              <a:rPr lang="en-US" sz="1700" dirty="0">
                <a:latin typeface="Courier New" pitchFamily="49" charset="0"/>
              </a:rPr>
              <a:t>module </a:t>
            </a:r>
            <a:r>
              <a:rPr lang="en-US" sz="1700" dirty="0" err="1">
                <a:latin typeface="Courier New" pitchFamily="49" charset="0"/>
              </a:rPr>
              <a:t>inv</a:t>
            </a:r>
            <a:r>
              <a:rPr lang="en-US" sz="1700" dirty="0">
                <a:latin typeface="Courier New" pitchFamily="49" charset="0"/>
              </a:rPr>
              <a:t>(input  logic a,</a:t>
            </a:r>
          </a:p>
          <a:p>
            <a:r>
              <a:rPr lang="en-US" sz="1700" dirty="0">
                <a:latin typeface="Courier New" pitchFamily="49" charset="0"/>
              </a:rPr>
              <a:t>           output logic y);</a:t>
            </a:r>
          </a:p>
          <a:p>
            <a:r>
              <a:rPr lang="en-US" sz="1700" dirty="0">
                <a:latin typeface="Courier New" pitchFamily="49" charset="0"/>
              </a:rPr>
              <a:t>  assign y = ~a;</a:t>
            </a:r>
          </a:p>
          <a:p>
            <a:r>
              <a:rPr lang="en-US" sz="1700" dirty="0" err="1">
                <a:latin typeface="Courier New" pitchFamily="49" charset="0"/>
              </a:rPr>
              <a:t>endmodule</a:t>
            </a:r>
            <a:endParaRPr lang="en-US" sz="1700" dirty="0">
              <a:latin typeface="Courier New" pitchFamily="49" charset="0"/>
            </a:endParaRPr>
          </a:p>
          <a:p>
            <a:endParaRPr lang="en-US" sz="1700" dirty="0">
              <a:latin typeface="Courier New" pitchFamily="49" charset="0"/>
            </a:endParaRPr>
          </a:p>
          <a:p>
            <a:endParaRPr lang="en-US" sz="1700" dirty="0">
              <a:latin typeface="Courier New" pitchFamily="49" charset="0"/>
            </a:endParaRPr>
          </a:p>
          <a:p>
            <a:r>
              <a:rPr lang="en-US" sz="1700" dirty="0">
                <a:latin typeface="Courier New" pitchFamily="49" charset="0"/>
              </a:rPr>
              <a:t>module nand3(input  logic a, b, c</a:t>
            </a:r>
          </a:p>
          <a:p>
            <a:r>
              <a:rPr lang="en-US" sz="1700" dirty="0">
                <a:latin typeface="Courier New" pitchFamily="49" charset="0"/>
              </a:rPr>
              <a:t>             output logic y);</a:t>
            </a:r>
          </a:p>
          <a:p>
            <a:r>
              <a:rPr lang="en-US" sz="1700" dirty="0">
                <a:latin typeface="Courier New" pitchFamily="49" charset="0"/>
              </a:rPr>
              <a:t>  logic n1;                   </a:t>
            </a:r>
            <a:r>
              <a:rPr lang="en-US" sz="1700" b="1" dirty="0">
                <a:solidFill>
                  <a:srgbClr val="0070C0"/>
                </a:solidFill>
                <a:latin typeface="Courier New" pitchFamily="49" charset="0"/>
              </a:rPr>
              <a:t>// internal signal</a:t>
            </a:r>
          </a:p>
          <a:p>
            <a:endParaRPr lang="en-US" sz="1700" dirty="0">
              <a:latin typeface="Courier New" pitchFamily="49" charset="0"/>
            </a:endParaRPr>
          </a:p>
          <a:p>
            <a:r>
              <a:rPr lang="en-US" sz="1700" dirty="0">
                <a:latin typeface="Courier New" pitchFamily="49" charset="0"/>
              </a:rPr>
              <a:t>  and3 </a:t>
            </a:r>
            <a:r>
              <a:rPr lang="en-US" sz="1700" dirty="0" err="1">
                <a:latin typeface="Courier New" pitchFamily="49" charset="0"/>
              </a:rPr>
              <a:t>andgate</a:t>
            </a:r>
            <a:r>
              <a:rPr lang="en-US" sz="1700" dirty="0">
                <a:latin typeface="Courier New" pitchFamily="49" charset="0"/>
              </a:rPr>
              <a:t>(a, b, c, n1);  </a:t>
            </a:r>
            <a:r>
              <a:rPr lang="en-US" sz="1700" b="1" dirty="0">
                <a:solidFill>
                  <a:srgbClr val="0070C0"/>
                </a:solidFill>
                <a:latin typeface="Courier New" pitchFamily="49" charset="0"/>
              </a:rPr>
              <a:t>// instance of and3</a:t>
            </a:r>
          </a:p>
          <a:p>
            <a:r>
              <a:rPr lang="en-US" sz="1700" dirty="0">
                <a:solidFill>
                  <a:schemeClr val="accent2"/>
                </a:solidFill>
                <a:latin typeface="Courier New" pitchFamily="49" charset="0"/>
              </a:rPr>
              <a:t>  </a:t>
            </a:r>
            <a:r>
              <a:rPr lang="en-US" sz="1700" dirty="0" err="1">
                <a:latin typeface="Courier New" pitchFamily="49" charset="0"/>
              </a:rPr>
              <a:t>inv</a:t>
            </a:r>
            <a:r>
              <a:rPr lang="en-US" sz="1700" dirty="0">
                <a:latin typeface="Courier New" pitchFamily="49" charset="0"/>
              </a:rPr>
              <a:t>  inverter(n1, y);       </a:t>
            </a:r>
            <a:r>
              <a:rPr lang="en-US" sz="1700" b="1" dirty="0">
                <a:solidFill>
                  <a:srgbClr val="0070C0"/>
                </a:solidFill>
                <a:latin typeface="Courier New" pitchFamily="49" charset="0"/>
              </a:rPr>
              <a:t>// instance of </a:t>
            </a:r>
            <a:r>
              <a:rPr lang="en-US" sz="1700" b="1" dirty="0" err="1">
                <a:solidFill>
                  <a:srgbClr val="0070C0"/>
                </a:solidFill>
                <a:latin typeface="Courier New" pitchFamily="49" charset="0"/>
              </a:rPr>
              <a:t>inv</a:t>
            </a:r>
            <a:endParaRPr lang="en-US" sz="1700" b="1" dirty="0">
              <a:solidFill>
                <a:srgbClr val="0070C0"/>
              </a:solidFill>
              <a:latin typeface="Courier New" pitchFamily="49" charset="0"/>
            </a:endParaRPr>
          </a:p>
          <a:p>
            <a:r>
              <a:rPr lang="en-US" sz="1700" dirty="0" err="1">
                <a:latin typeface="Courier New" pitchFamily="49" charset="0"/>
              </a:rPr>
              <a:t>endmodule</a:t>
            </a:r>
            <a:endParaRPr lang="en-US" sz="1700" dirty="0">
              <a:latin typeface="Courier New" pitchFamily="49"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Structural Modeling - Hierarchy</a:t>
            </a:r>
          </a:p>
        </p:txBody>
      </p:sp>
    </p:spTree>
    <p:extLst>
      <p:ext uri="{BB962C8B-B14F-4D97-AF65-F5344CB8AC3E}">
        <p14:creationId xmlns:p14="http://schemas.microsoft.com/office/powerpoint/2010/main" val="19293397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ChangeArrowheads="1"/>
          </p:cNvSpPr>
          <p:nvPr>
            <p:custDataLst>
              <p:tags r:id="rId1"/>
            </p:custDataLst>
          </p:nvPr>
        </p:nvSpPr>
        <p:spPr bwMode="auto">
          <a:xfrm>
            <a:off x="152400" y="7620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81668" name="Rectangle 4"/>
          <p:cNvSpPr>
            <a:spLocks noChangeArrowheads="1"/>
          </p:cNvSpPr>
          <p:nvPr>
            <p:custDataLst>
              <p:tags r:id="rId2"/>
            </p:custDataLst>
          </p:nvPr>
        </p:nvSpPr>
        <p:spPr bwMode="auto">
          <a:xfrm>
            <a:off x="282388" y="1531441"/>
            <a:ext cx="8077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1600" dirty="0">
                <a:latin typeface="Courier New" pitchFamily="49" charset="0"/>
                <a:cs typeface="Arial" charset="0"/>
              </a:rPr>
              <a:t>module gates(input  logic [3:0]  a, b,</a:t>
            </a:r>
          </a:p>
          <a:p>
            <a:pPr marL="342900" indent="-342900">
              <a:spcBef>
                <a:spcPct val="20000"/>
              </a:spcBef>
            </a:pPr>
            <a:r>
              <a:rPr lang="en-US" sz="1600" dirty="0">
                <a:latin typeface="Courier New" pitchFamily="49" charset="0"/>
                <a:cs typeface="Arial" charset="0"/>
              </a:rPr>
              <a:t>             output logic [3:0] y1, y2, y3, y4, y5);</a:t>
            </a:r>
          </a:p>
          <a:p>
            <a:pPr marL="342900" indent="-342900">
              <a:spcBef>
                <a:spcPct val="20000"/>
              </a:spcBef>
            </a:pPr>
            <a:r>
              <a:rPr lang="en-US" sz="1600" dirty="0">
                <a:latin typeface="Courier New" pitchFamily="49" charset="0"/>
                <a:cs typeface="Arial" charset="0"/>
              </a:rPr>
              <a:t>   /* Five different two-input logic </a:t>
            </a:r>
          </a:p>
          <a:p>
            <a:pPr marL="342900" indent="-342900">
              <a:spcBef>
                <a:spcPct val="20000"/>
              </a:spcBef>
            </a:pPr>
            <a:r>
              <a:rPr lang="en-US" sz="1600" dirty="0">
                <a:latin typeface="Courier New" pitchFamily="49" charset="0"/>
                <a:cs typeface="Arial" charset="0"/>
              </a:rPr>
              <a:t>      gates acting on 4 bit busses */</a:t>
            </a:r>
          </a:p>
          <a:p>
            <a:pPr marL="342900" indent="-342900">
              <a:spcBef>
                <a:spcPct val="20000"/>
              </a:spcBef>
            </a:pPr>
            <a:r>
              <a:rPr lang="en-US" sz="1600" dirty="0">
                <a:latin typeface="Courier New" pitchFamily="49" charset="0"/>
                <a:cs typeface="Arial" charset="0"/>
              </a:rPr>
              <a:t>   assign y1 = a &amp; b;    // AND</a:t>
            </a:r>
          </a:p>
          <a:p>
            <a:pPr marL="342900" indent="-342900">
              <a:spcBef>
                <a:spcPct val="20000"/>
              </a:spcBef>
            </a:pPr>
            <a:r>
              <a:rPr lang="en-US" sz="1600" dirty="0">
                <a:latin typeface="Courier New" pitchFamily="49" charset="0"/>
                <a:cs typeface="Arial" charset="0"/>
              </a:rPr>
              <a:t>   assign y2 = a | b;    // OR</a:t>
            </a:r>
          </a:p>
          <a:p>
            <a:pPr marL="342900" indent="-342900">
              <a:spcBef>
                <a:spcPct val="20000"/>
              </a:spcBef>
            </a:pPr>
            <a:r>
              <a:rPr lang="en-US" sz="1600" dirty="0">
                <a:latin typeface="Courier New" pitchFamily="49" charset="0"/>
                <a:cs typeface="Arial" charset="0"/>
              </a:rPr>
              <a:t>   assign y3 = a ^ b;    // XOR</a:t>
            </a:r>
          </a:p>
          <a:p>
            <a:pPr marL="342900" indent="-342900">
              <a:spcBef>
                <a:spcPct val="20000"/>
              </a:spcBef>
            </a:pPr>
            <a:r>
              <a:rPr lang="en-US" sz="1600" dirty="0">
                <a:latin typeface="Courier New" pitchFamily="49" charset="0"/>
                <a:cs typeface="Arial" charset="0"/>
              </a:rPr>
              <a:t>   assign y4 = ~(a &amp; b); // NAND</a:t>
            </a:r>
          </a:p>
          <a:p>
            <a:pPr marL="342900" indent="-342900">
              <a:spcBef>
                <a:spcPct val="20000"/>
              </a:spcBef>
            </a:pPr>
            <a:r>
              <a:rPr lang="en-US" sz="1600" dirty="0">
                <a:latin typeface="Courier New" pitchFamily="49" charset="0"/>
                <a:cs typeface="Arial" charset="0"/>
              </a:rPr>
              <a:t>   assign y5 = ~(a | b); // NOR</a:t>
            </a:r>
          </a:p>
          <a:p>
            <a:pPr marL="342900" indent="-342900">
              <a:spcBef>
                <a:spcPct val="20000"/>
              </a:spcBef>
            </a:pPr>
            <a:r>
              <a:rPr lang="en-US" sz="1600" dirty="0" err="1">
                <a:latin typeface="Courier New" pitchFamily="49" charset="0"/>
                <a:cs typeface="Arial" charset="0"/>
              </a:rPr>
              <a:t>endmodule</a:t>
            </a:r>
            <a:endParaRPr lang="en-US" sz="1600" dirty="0">
              <a:latin typeface="Courier New" pitchFamily="49" charset="0"/>
              <a:cs typeface="Arial" charset="0"/>
            </a:endParaRPr>
          </a:p>
          <a:p>
            <a:pPr marL="342900" indent="-342900">
              <a:spcBef>
                <a:spcPct val="20000"/>
              </a:spcBef>
            </a:pPr>
            <a:endParaRPr lang="en-US" sz="1600" dirty="0">
              <a:latin typeface="Courier New" pitchFamily="49" charset="0"/>
              <a:cs typeface="Arial" charset="0"/>
            </a:endParaRPr>
          </a:p>
          <a:p>
            <a:pPr marL="342900" indent="-342900">
              <a:spcBef>
                <a:spcPct val="20000"/>
              </a:spcBef>
            </a:pPr>
            <a:endParaRPr lang="en-US" sz="1600" dirty="0">
              <a:latin typeface="Courier New" pitchFamily="49" charset="0"/>
              <a:cs typeface="Arial" charset="0"/>
            </a:endParaRPr>
          </a:p>
          <a:p>
            <a:pPr marL="342900" indent="-342900">
              <a:spcBef>
                <a:spcPct val="20000"/>
              </a:spcBef>
            </a:pPr>
            <a:r>
              <a:rPr lang="en-US" sz="2000" b="1" dirty="0">
                <a:solidFill>
                  <a:srgbClr val="0070C0"/>
                </a:solidFill>
                <a:latin typeface="Courier New" pitchFamily="49" charset="0"/>
                <a:cs typeface="Arial" charset="0"/>
              </a:rPr>
              <a:t>//</a:t>
            </a:r>
            <a:r>
              <a:rPr lang="en-US" sz="2000" dirty="0">
                <a:solidFill>
                  <a:schemeClr val="accent2"/>
                </a:solidFill>
                <a:cs typeface="Arial" charset="0"/>
              </a:rPr>
              <a:t>  </a:t>
            </a:r>
            <a:r>
              <a:rPr lang="en-US" sz="2000" dirty="0">
                <a:cs typeface="Arial" charset="0"/>
              </a:rPr>
              <a:t>          single line comment</a:t>
            </a:r>
          </a:p>
          <a:p>
            <a:pPr marL="342900" indent="-342900">
              <a:spcBef>
                <a:spcPct val="20000"/>
              </a:spcBef>
            </a:pPr>
            <a:r>
              <a:rPr lang="en-US" sz="2000" b="1" dirty="0">
                <a:solidFill>
                  <a:srgbClr val="0070C0"/>
                </a:solidFill>
                <a:latin typeface="Courier New" pitchFamily="49" charset="0"/>
                <a:cs typeface="Arial" charset="0"/>
              </a:rPr>
              <a:t>/*…*/</a:t>
            </a:r>
            <a:r>
              <a:rPr lang="en-US" sz="2000" dirty="0">
                <a:cs typeface="Arial" charset="0"/>
              </a:rPr>
              <a:t>    multiline comment </a:t>
            </a:r>
          </a:p>
        </p:txBody>
      </p:sp>
      <p:pic>
        <p:nvPicPr>
          <p:cNvPr id="881669" name="Picture 5"/>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257800" y="2590800"/>
            <a:ext cx="3200400" cy="2428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Bitwise Operators</a:t>
            </a:r>
          </a:p>
        </p:txBody>
      </p:sp>
      <p:pic>
        <p:nvPicPr>
          <p:cNvPr id="2" name="Picture 1">
            <a:extLst>
              <a:ext uri="{FF2B5EF4-FFF2-40B4-BE49-F238E27FC236}">
                <a16:creationId xmlns:a16="http://schemas.microsoft.com/office/drawing/2014/main" id="{B063A06D-8D78-4AFC-A9CB-2183D60383CD}"/>
              </a:ext>
            </a:extLst>
          </p:cNvPr>
          <p:cNvPicPr>
            <a:picLocks noChangeAspect="1"/>
          </p:cNvPicPr>
          <p:nvPr/>
        </p:nvPicPr>
        <p:blipFill>
          <a:blip r:embed="rId7"/>
          <a:stretch>
            <a:fillRect/>
          </a:stretch>
        </p:blipFill>
        <p:spPr>
          <a:xfrm>
            <a:off x="0" y="1010574"/>
            <a:ext cx="9144000" cy="402370"/>
          </a:xfrm>
          <a:prstGeom prst="rect">
            <a:avLst/>
          </a:prstGeom>
        </p:spPr>
      </p:pic>
    </p:spTree>
    <p:extLst>
      <p:ext uri="{BB962C8B-B14F-4D97-AF65-F5344CB8AC3E}">
        <p14:creationId xmlns:p14="http://schemas.microsoft.com/office/powerpoint/2010/main" val="341773715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5DF887-BDD7-4662-BD69-37664F2D4DA6}"/>
              </a:ext>
            </a:extLst>
          </p:cNvPr>
          <p:cNvPicPr>
            <a:picLocks noChangeAspect="1"/>
          </p:cNvPicPr>
          <p:nvPr/>
        </p:nvPicPr>
        <p:blipFill>
          <a:blip r:embed="rId2"/>
          <a:stretch>
            <a:fillRect/>
          </a:stretch>
        </p:blipFill>
        <p:spPr>
          <a:xfrm>
            <a:off x="0" y="1524000"/>
            <a:ext cx="9144000" cy="3581400"/>
          </a:xfrm>
          <a:prstGeom prst="rect">
            <a:avLst/>
          </a:prstGeom>
        </p:spPr>
      </p:pic>
    </p:spTree>
    <p:extLst>
      <p:ext uri="{BB962C8B-B14F-4D97-AF65-F5344CB8AC3E}">
        <p14:creationId xmlns:p14="http://schemas.microsoft.com/office/powerpoint/2010/main" val="4001885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2E210F-91B2-4F1F-A6DE-7A7CB6DD4B08}"/>
              </a:ext>
            </a:extLst>
          </p:cNvPr>
          <p:cNvPicPr>
            <a:picLocks noChangeAspect="1"/>
          </p:cNvPicPr>
          <p:nvPr/>
        </p:nvPicPr>
        <p:blipFill>
          <a:blip r:embed="rId2"/>
          <a:stretch>
            <a:fillRect/>
          </a:stretch>
        </p:blipFill>
        <p:spPr>
          <a:xfrm>
            <a:off x="0" y="568124"/>
            <a:ext cx="9144000" cy="5721752"/>
          </a:xfrm>
          <a:prstGeom prst="rect">
            <a:avLst/>
          </a:prstGeom>
        </p:spPr>
      </p:pic>
    </p:spTree>
    <p:extLst>
      <p:ext uri="{BB962C8B-B14F-4D97-AF65-F5344CB8AC3E}">
        <p14:creationId xmlns:p14="http://schemas.microsoft.com/office/powerpoint/2010/main" val="226180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8E51CF-3FCD-4925-B1C1-0579D6A4D6CC}"/>
              </a:ext>
            </a:extLst>
          </p:cNvPr>
          <p:cNvPicPr>
            <a:picLocks noChangeAspect="1"/>
          </p:cNvPicPr>
          <p:nvPr/>
        </p:nvPicPr>
        <p:blipFill>
          <a:blip r:embed="rId2"/>
          <a:stretch>
            <a:fillRect/>
          </a:stretch>
        </p:blipFill>
        <p:spPr>
          <a:xfrm>
            <a:off x="0" y="716855"/>
            <a:ext cx="9144000" cy="5424290"/>
          </a:xfrm>
          <a:prstGeom prst="rect">
            <a:avLst/>
          </a:prstGeom>
        </p:spPr>
      </p:pic>
    </p:spTree>
    <p:extLst>
      <p:ext uri="{BB962C8B-B14F-4D97-AF65-F5344CB8AC3E}">
        <p14:creationId xmlns:p14="http://schemas.microsoft.com/office/powerpoint/2010/main" val="372709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Chapter 4 :: Topics</a:t>
            </a:r>
          </a:p>
        </p:txBody>
      </p:sp>
      <p:sp>
        <p:nvSpPr>
          <p:cNvPr id="9" name="Rectangle 3"/>
          <p:cNvSpPr txBox="1">
            <a:spLocks noChangeArrowheads="1"/>
          </p:cNvSpPr>
          <p:nvPr>
            <p:custDataLst>
              <p:tags r:id="rId1"/>
            </p:custDataLst>
          </p:nvPr>
        </p:nvSpPr>
        <p:spPr>
          <a:xfrm>
            <a:off x="914400" y="1371600"/>
            <a:ext cx="64770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1" dirty="0"/>
              <a:t>Introduction</a:t>
            </a:r>
            <a:endParaRPr lang="en-US" dirty="0"/>
          </a:p>
          <a:p>
            <a:r>
              <a:rPr lang="en-US" b="1" dirty="0"/>
              <a:t>Combinational Logic</a:t>
            </a:r>
            <a:endParaRPr lang="en-US" dirty="0"/>
          </a:p>
          <a:p>
            <a:r>
              <a:rPr lang="en-US" b="1" dirty="0"/>
              <a:t>Structural Modeling</a:t>
            </a:r>
            <a:endParaRPr lang="en-US" dirty="0"/>
          </a:p>
          <a:p>
            <a:r>
              <a:rPr lang="en-US" b="1" dirty="0"/>
              <a:t>Sequential Logic</a:t>
            </a:r>
            <a:endParaRPr lang="en-US" dirty="0"/>
          </a:p>
          <a:p>
            <a:r>
              <a:rPr lang="en-US" b="1" dirty="0"/>
              <a:t>More Combinational Logic</a:t>
            </a:r>
            <a:endParaRPr lang="en-US" dirty="0"/>
          </a:p>
          <a:p>
            <a:r>
              <a:rPr lang="en-US" b="1" dirty="0"/>
              <a:t>Finite State Machines</a:t>
            </a:r>
            <a:endParaRPr lang="en-US" dirty="0"/>
          </a:p>
          <a:p>
            <a:r>
              <a:rPr lang="en-US" b="1" dirty="0"/>
              <a:t>Parameterized Modules</a:t>
            </a:r>
            <a:endParaRPr lang="en-US" dirty="0"/>
          </a:p>
          <a:p>
            <a:r>
              <a:rPr lang="en-US" b="1" dirty="0" err="1"/>
              <a:t>Testbenches</a:t>
            </a:r>
            <a:endParaRPr lang="en-US" dirty="0"/>
          </a:p>
          <a:p>
            <a:endParaRPr lang="en-GB"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1142999"/>
            <a:ext cx="1704173" cy="4648201"/>
          </a:xfrm>
          <a:prstGeom prst="rect">
            <a:avLst/>
          </a:prstGeom>
        </p:spPr>
      </p:pic>
    </p:spTree>
    <p:extLst>
      <p:ext uri="{BB962C8B-B14F-4D97-AF65-F5344CB8AC3E}">
        <p14:creationId xmlns:p14="http://schemas.microsoft.com/office/powerpoint/2010/main" val="4209819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82692" name="Rectangle 4"/>
          <p:cNvSpPr>
            <a:spLocks noGrp="1" noChangeArrowheads="1"/>
          </p:cNvSpPr>
          <p:nvPr>
            <p:ph idx="4294967295"/>
            <p:custDataLst>
              <p:tags r:id="rId2"/>
            </p:custDataLst>
          </p:nvPr>
        </p:nvSpPr>
        <p:spPr>
          <a:xfrm>
            <a:off x="376518" y="1447800"/>
            <a:ext cx="8229600" cy="4525963"/>
          </a:xfrm>
        </p:spPr>
        <p:txBody>
          <a:bodyPr/>
          <a:lstStyle/>
          <a:p>
            <a:pPr>
              <a:buFontTx/>
              <a:buNone/>
            </a:pPr>
            <a:r>
              <a:rPr lang="en-US" sz="1800" dirty="0">
                <a:latin typeface="Courier New" pitchFamily="49" charset="0"/>
              </a:rPr>
              <a:t>module and8(input  logic [7:0] a, </a:t>
            </a:r>
          </a:p>
          <a:p>
            <a:pPr>
              <a:buFontTx/>
              <a:buNone/>
            </a:pPr>
            <a:r>
              <a:rPr lang="en-US" sz="1800" dirty="0">
                <a:latin typeface="Courier New" pitchFamily="49" charset="0"/>
              </a:rPr>
              <a:t>            output logic       y);</a:t>
            </a:r>
          </a:p>
          <a:p>
            <a:pPr>
              <a:buFontTx/>
              <a:buNone/>
            </a:pPr>
            <a:r>
              <a:rPr lang="en-US" sz="1800" dirty="0">
                <a:latin typeface="Courier New" pitchFamily="49" charset="0"/>
              </a:rPr>
              <a:t>   assign y = &amp;a;</a:t>
            </a:r>
          </a:p>
          <a:p>
            <a:pPr>
              <a:buFontTx/>
              <a:buNone/>
            </a:pPr>
            <a:r>
              <a:rPr lang="en-US" sz="1800" dirty="0">
                <a:latin typeface="Courier New" pitchFamily="49" charset="0"/>
              </a:rPr>
              <a:t>   // &amp;a is much easier to write than</a:t>
            </a:r>
          </a:p>
          <a:p>
            <a:pPr>
              <a:buFontTx/>
              <a:buNone/>
            </a:pPr>
            <a:r>
              <a:rPr lang="en-US" sz="1800" dirty="0">
                <a:latin typeface="Courier New" pitchFamily="49" charset="0"/>
              </a:rPr>
              <a:t>   // assign y = a[7] &amp; a[6] &amp; a[5] &amp; a[4] &amp;</a:t>
            </a:r>
          </a:p>
          <a:p>
            <a:pPr>
              <a:buFontTx/>
              <a:buNone/>
            </a:pPr>
            <a:r>
              <a:rPr lang="en-US" sz="1800" dirty="0">
                <a:latin typeface="Courier New" pitchFamily="49" charset="0"/>
              </a:rPr>
              <a:t>   //            a[3] &amp; a[2] &amp; a[1] &amp; a[0];</a:t>
            </a:r>
          </a:p>
          <a:p>
            <a:pPr>
              <a:buFontTx/>
              <a:buNone/>
            </a:pPr>
            <a:r>
              <a:rPr lang="en-US" sz="1800" dirty="0" err="1">
                <a:latin typeface="Courier New" pitchFamily="49" charset="0"/>
              </a:rPr>
              <a:t>endmodule</a:t>
            </a:r>
            <a:endParaRPr lang="en-US" sz="1800" dirty="0">
              <a:latin typeface="Courier New" pitchFamily="49" charset="0"/>
            </a:endParaRPr>
          </a:p>
        </p:txBody>
      </p:sp>
      <p:pic>
        <p:nvPicPr>
          <p:cNvPr id="882693" name="Picture 5"/>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209800" y="3962400"/>
            <a:ext cx="3581400" cy="188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Reduction Operators</a:t>
            </a:r>
          </a:p>
        </p:txBody>
      </p:sp>
      <p:sp>
        <p:nvSpPr>
          <p:cNvPr id="2" name="Rectangle 1">
            <a:extLst>
              <a:ext uri="{FF2B5EF4-FFF2-40B4-BE49-F238E27FC236}">
                <a16:creationId xmlns:a16="http://schemas.microsoft.com/office/drawing/2014/main" id="{821E9527-8A54-4A8B-A64B-555A85E62817}"/>
              </a:ext>
            </a:extLst>
          </p:cNvPr>
          <p:cNvSpPr/>
          <p:nvPr/>
        </p:nvSpPr>
        <p:spPr>
          <a:xfrm>
            <a:off x="533400" y="988497"/>
            <a:ext cx="7691718" cy="369332"/>
          </a:xfrm>
          <a:prstGeom prst="rect">
            <a:avLst/>
          </a:prstGeom>
        </p:spPr>
        <p:txBody>
          <a:bodyPr wrap="square">
            <a:spAutoFit/>
          </a:bodyPr>
          <a:lstStyle/>
          <a:p>
            <a:r>
              <a:rPr lang="en-US" dirty="0">
                <a:latin typeface="AdvOTbc475f09"/>
              </a:rPr>
              <a:t>Reduction operators imply a multiple-input gate acting on a single bus.</a:t>
            </a:r>
            <a:endParaRPr lang="en-US" dirty="0"/>
          </a:p>
        </p:txBody>
      </p:sp>
    </p:spTree>
    <p:extLst>
      <p:ext uri="{BB962C8B-B14F-4D97-AF65-F5344CB8AC3E}">
        <p14:creationId xmlns:p14="http://schemas.microsoft.com/office/powerpoint/2010/main" val="374344322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B15B78-A10B-47E6-A2F5-A15DDDBE882B}"/>
              </a:ext>
            </a:extLst>
          </p:cNvPr>
          <p:cNvPicPr>
            <a:picLocks noChangeAspect="1"/>
          </p:cNvPicPr>
          <p:nvPr/>
        </p:nvPicPr>
        <p:blipFill>
          <a:blip r:embed="rId2"/>
          <a:stretch>
            <a:fillRect/>
          </a:stretch>
        </p:blipFill>
        <p:spPr>
          <a:xfrm>
            <a:off x="0" y="1371600"/>
            <a:ext cx="9144000" cy="4038599"/>
          </a:xfrm>
          <a:prstGeom prst="rect">
            <a:avLst/>
          </a:prstGeom>
        </p:spPr>
      </p:pic>
    </p:spTree>
    <p:extLst>
      <p:ext uri="{BB962C8B-B14F-4D97-AF65-F5344CB8AC3E}">
        <p14:creationId xmlns:p14="http://schemas.microsoft.com/office/powerpoint/2010/main" val="2575112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ChangeArrowheads="1"/>
          </p:cNvSpPr>
          <p:nvPr>
            <p:custDataLst>
              <p:tags r:id="rId1"/>
            </p:custDataLst>
          </p:nvPr>
        </p:nvSpPr>
        <p:spPr bwMode="auto">
          <a:xfrm>
            <a:off x="533400" y="1371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83716" name="Rectangle 4"/>
          <p:cNvSpPr>
            <a:spLocks noGrp="1" noChangeArrowheads="1"/>
          </p:cNvSpPr>
          <p:nvPr>
            <p:ph idx="4294967295"/>
            <p:custDataLst>
              <p:tags r:id="rId2"/>
            </p:custDataLst>
          </p:nvPr>
        </p:nvSpPr>
        <p:spPr>
          <a:xfrm>
            <a:off x="1600200" y="1417637"/>
            <a:ext cx="7315200" cy="4525963"/>
          </a:xfrm>
        </p:spPr>
        <p:txBody>
          <a:bodyPr>
            <a:normAutofit lnSpcReduction="10000"/>
          </a:bodyPr>
          <a:lstStyle/>
          <a:p>
            <a:pPr>
              <a:buFontTx/>
              <a:buNone/>
            </a:pPr>
            <a:r>
              <a:rPr lang="en-US" sz="1800" dirty="0">
                <a:latin typeface="Courier New" pitchFamily="49" charset="0"/>
              </a:rPr>
              <a:t>module mux2(input  </a:t>
            </a:r>
            <a:r>
              <a:rPr lang="en-US" sz="1800" dirty="0">
                <a:latin typeface="Courier New" pitchFamily="49" charset="0"/>
                <a:cs typeface="Arial" charset="0"/>
              </a:rPr>
              <a:t>logic </a:t>
            </a:r>
            <a:r>
              <a:rPr lang="en-US" sz="1800" dirty="0">
                <a:latin typeface="Courier New" pitchFamily="49" charset="0"/>
              </a:rPr>
              <a:t>[3:0] d0, d1, </a:t>
            </a:r>
          </a:p>
          <a:p>
            <a:pPr>
              <a:buFontTx/>
              <a:buNone/>
            </a:pPr>
            <a:r>
              <a:rPr lang="en-US" sz="1800" dirty="0">
                <a:latin typeface="Courier New" pitchFamily="49" charset="0"/>
              </a:rPr>
              <a:t>            input  </a:t>
            </a:r>
            <a:r>
              <a:rPr lang="en-US" sz="1800" dirty="0">
                <a:latin typeface="Courier New" pitchFamily="49" charset="0"/>
                <a:cs typeface="Arial" charset="0"/>
              </a:rPr>
              <a:t>logic</a:t>
            </a:r>
            <a:r>
              <a:rPr lang="en-US" sz="1800" dirty="0">
                <a:latin typeface="Courier New" pitchFamily="49" charset="0"/>
              </a:rPr>
              <a:t>       s,</a:t>
            </a:r>
          </a:p>
          <a:p>
            <a:pPr>
              <a:buFontTx/>
              <a:buNone/>
            </a:pPr>
            <a:r>
              <a:rPr lang="en-US" sz="1800" dirty="0">
                <a:latin typeface="Courier New" pitchFamily="49" charset="0"/>
              </a:rPr>
              <a:t>            output </a:t>
            </a:r>
            <a:r>
              <a:rPr lang="en-US" sz="1800" dirty="0">
                <a:latin typeface="Courier New" pitchFamily="49" charset="0"/>
                <a:cs typeface="Arial" charset="0"/>
              </a:rPr>
              <a:t>logic </a:t>
            </a:r>
            <a:r>
              <a:rPr lang="en-US" sz="1800" dirty="0">
                <a:latin typeface="Courier New" pitchFamily="49" charset="0"/>
              </a:rPr>
              <a:t>[3:0] y);</a:t>
            </a:r>
          </a:p>
          <a:p>
            <a:pPr>
              <a:buFontTx/>
              <a:buNone/>
            </a:pPr>
            <a:r>
              <a:rPr lang="en-US" sz="1800" dirty="0">
                <a:latin typeface="Courier New" pitchFamily="49" charset="0"/>
              </a:rPr>
              <a:t>   assign y = s ? d1 : d0; </a:t>
            </a:r>
          </a:p>
          <a:p>
            <a:pPr>
              <a:buFontTx/>
              <a:buNone/>
            </a:pPr>
            <a:r>
              <a:rPr lang="en-US" sz="1800" dirty="0" err="1">
                <a:latin typeface="Courier New" pitchFamily="49" charset="0"/>
              </a:rPr>
              <a:t>endmodule</a:t>
            </a:r>
            <a:endParaRPr lang="en-US" sz="1800" dirty="0">
              <a:latin typeface="Courier New" pitchFamily="49" charset="0"/>
            </a:endParaRPr>
          </a:p>
          <a:p>
            <a:pPr>
              <a:buFontTx/>
              <a:buNone/>
            </a:pPr>
            <a:endParaRPr lang="en-US" sz="1800" dirty="0">
              <a:latin typeface="Courier New" pitchFamily="49" charset="0"/>
            </a:endParaRPr>
          </a:p>
          <a:p>
            <a:pPr>
              <a:buFontTx/>
              <a:buNone/>
            </a:pPr>
            <a:endParaRPr lang="en-US" sz="1800" dirty="0">
              <a:latin typeface="Courier New" pitchFamily="49" charset="0"/>
            </a:endParaRPr>
          </a:p>
          <a:p>
            <a:pPr>
              <a:buFontTx/>
              <a:buNone/>
            </a:pPr>
            <a:endParaRPr lang="en-US" sz="1800" dirty="0">
              <a:latin typeface="Courier New" pitchFamily="49" charset="0"/>
            </a:endParaRPr>
          </a:p>
          <a:p>
            <a:pPr>
              <a:buFontTx/>
              <a:buNone/>
            </a:pPr>
            <a:endParaRPr lang="en-US" sz="1800" dirty="0">
              <a:latin typeface="Courier New" pitchFamily="49" charset="0"/>
            </a:endParaRPr>
          </a:p>
          <a:p>
            <a:pPr>
              <a:buFontTx/>
              <a:buNone/>
            </a:pPr>
            <a:endParaRPr lang="en-US" sz="1800" dirty="0">
              <a:latin typeface="Courier New" pitchFamily="49" charset="0"/>
            </a:endParaRPr>
          </a:p>
          <a:p>
            <a:pPr>
              <a:buFontTx/>
              <a:buNone/>
            </a:pPr>
            <a:endParaRPr lang="en-US" sz="1800" dirty="0">
              <a:latin typeface="Courier New" pitchFamily="49" charset="0"/>
            </a:endParaRPr>
          </a:p>
          <a:p>
            <a:pPr>
              <a:buFontTx/>
              <a:buNone/>
            </a:pPr>
            <a:endParaRPr lang="en-US" sz="1800" dirty="0">
              <a:latin typeface="Courier New" pitchFamily="49" charset="0"/>
            </a:endParaRPr>
          </a:p>
          <a:p>
            <a:pPr>
              <a:buFontTx/>
              <a:buNone/>
            </a:pPr>
            <a:r>
              <a:rPr lang="en-US" sz="2400" b="1" dirty="0">
                <a:solidFill>
                  <a:srgbClr val="0070C0"/>
                </a:solidFill>
                <a:latin typeface="Courier New" pitchFamily="49" charset="0"/>
              </a:rPr>
              <a:t>? :</a:t>
            </a:r>
            <a:r>
              <a:rPr lang="en-US" sz="2400" b="1" dirty="0">
                <a:solidFill>
                  <a:srgbClr val="0070C0"/>
                </a:solidFill>
                <a:latin typeface="Arial" charset="0"/>
              </a:rPr>
              <a:t>      </a:t>
            </a:r>
            <a:r>
              <a:rPr lang="en-US" sz="2400" dirty="0">
                <a:latin typeface="Arial" charset="0"/>
              </a:rPr>
              <a:t>is also called a </a:t>
            </a:r>
            <a:r>
              <a:rPr lang="en-US" sz="2400" i="1" dirty="0">
                <a:latin typeface="Arial" charset="0"/>
              </a:rPr>
              <a:t>ternary operator</a:t>
            </a:r>
            <a:r>
              <a:rPr lang="en-US" sz="2400" dirty="0">
                <a:latin typeface="Arial" charset="0"/>
              </a:rPr>
              <a:t> because it   </a:t>
            </a:r>
          </a:p>
          <a:p>
            <a:pPr>
              <a:buFontTx/>
              <a:buNone/>
            </a:pPr>
            <a:r>
              <a:rPr lang="en-US" sz="2400" dirty="0">
                <a:latin typeface="Arial" charset="0"/>
              </a:rPr>
              <a:t>            operates on 3 inputs: </a:t>
            </a:r>
            <a:r>
              <a:rPr lang="en-US" sz="2400" dirty="0">
                <a:latin typeface="Courier New" pitchFamily="49" charset="0"/>
              </a:rPr>
              <a:t>s</a:t>
            </a:r>
            <a:r>
              <a:rPr lang="en-US" sz="2400" dirty="0">
                <a:latin typeface="Arial" charset="0"/>
              </a:rPr>
              <a:t>, </a:t>
            </a:r>
            <a:r>
              <a:rPr lang="en-US" sz="2400" dirty="0">
                <a:latin typeface="Courier New" pitchFamily="49" charset="0"/>
              </a:rPr>
              <a:t>d1</a:t>
            </a:r>
            <a:r>
              <a:rPr lang="en-US" sz="2400" dirty="0">
                <a:latin typeface="Arial" charset="0"/>
              </a:rPr>
              <a:t>, and </a:t>
            </a:r>
            <a:r>
              <a:rPr lang="en-US" sz="2400" dirty="0">
                <a:latin typeface="Courier New" pitchFamily="49" charset="0"/>
              </a:rPr>
              <a:t>d0</a:t>
            </a:r>
            <a:r>
              <a:rPr lang="en-US" sz="2400" dirty="0">
                <a:latin typeface="Arial" charset="0"/>
              </a:rPr>
              <a:t>.</a:t>
            </a:r>
          </a:p>
          <a:p>
            <a:pPr>
              <a:buFontTx/>
              <a:buNone/>
            </a:pPr>
            <a:endParaRPr lang="en-US" sz="1800" dirty="0">
              <a:latin typeface="Courier New" pitchFamily="49" charset="0"/>
            </a:endParaRPr>
          </a:p>
        </p:txBody>
      </p:sp>
      <p:pic>
        <p:nvPicPr>
          <p:cNvPr id="883717" name="Picture 5"/>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413501" y="3124200"/>
            <a:ext cx="3987299"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Conditional Assignment</a:t>
            </a:r>
          </a:p>
        </p:txBody>
      </p:sp>
      <p:sp>
        <p:nvSpPr>
          <p:cNvPr id="3" name="Rectangle 2">
            <a:extLst>
              <a:ext uri="{FF2B5EF4-FFF2-40B4-BE49-F238E27FC236}">
                <a16:creationId xmlns:a16="http://schemas.microsoft.com/office/drawing/2014/main" id="{B3B1BE94-E5EA-4548-9CEE-79B0B86255FC}"/>
              </a:ext>
            </a:extLst>
          </p:cNvPr>
          <p:cNvSpPr/>
          <p:nvPr/>
        </p:nvSpPr>
        <p:spPr>
          <a:xfrm>
            <a:off x="152400" y="918882"/>
            <a:ext cx="8915400" cy="646331"/>
          </a:xfrm>
          <a:prstGeom prst="rect">
            <a:avLst/>
          </a:prstGeom>
        </p:spPr>
        <p:txBody>
          <a:bodyPr wrap="square">
            <a:spAutoFit/>
          </a:bodyPr>
          <a:lstStyle/>
          <a:p>
            <a:r>
              <a:rPr lang="en-US" dirty="0">
                <a:latin typeface="AdvOT638a931c.I"/>
              </a:rPr>
              <a:t>Conditional assignments </a:t>
            </a:r>
            <a:r>
              <a:rPr lang="en-US" dirty="0">
                <a:latin typeface="AdvOTbc475f09"/>
              </a:rPr>
              <a:t>select the output from among alternatives based on an input called the </a:t>
            </a:r>
            <a:r>
              <a:rPr lang="en-US" dirty="0">
                <a:latin typeface="AdvOT638a931c.I"/>
              </a:rPr>
              <a:t>condition.</a:t>
            </a:r>
            <a:endParaRPr lang="en-US" dirty="0"/>
          </a:p>
        </p:txBody>
      </p:sp>
    </p:spTree>
    <p:extLst>
      <p:ext uri="{BB962C8B-B14F-4D97-AF65-F5344CB8AC3E}">
        <p14:creationId xmlns:p14="http://schemas.microsoft.com/office/powerpoint/2010/main" val="112011197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228600"/>
            <a:ext cx="9067800" cy="5943600"/>
          </a:xfrm>
          <a:prstGeom prst="rect">
            <a:avLst/>
          </a:prstGeom>
        </p:spPr>
      </p:pic>
    </p:spTree>
    <p:extLst>
      <p:ext uri="{BB962C8B-B14F-4D97-AF65-F5344CB8AC3E}">
        <p14:creationId xmlns:p14="http://schemas.microsoft.com/office/powerpoint/2010/main" val="36152868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228601"/>
            <a:ext cx="8839199" cy="6042500"/>
          </a:xfrm>
          <a:prstGeom prst="rect">
            <a:avLst/>
          </a:prstGeom>
        </p:spPr>
      </p:pic>
    </p:spTree>
    <p:extLst>
      <p:ext uri="{BB962C8B-B14F-4D97-AF65-F5344CB8AC3E}">
        <p14:creationId xmlns:p14="http://schemas.microsoft.com/office/powerpoint/2010/main" val="5270354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381000"/>
            <a:ext cx="8534399" cy="5372767"/>
          </a:xfrm>
          <a:prstGeom prst="rect">
            <a:avLst/>
          </a:prstGeom>
        </p:spPr>
      </p:pic>
    </p:spTree>
    <p:extLst>
      <p:ext uri="{BB962C8B-B14F-4D97-AF65-F5344CB8AC3E}">
        <p14:creationId xmlns:p14="http://schemas.microsoft.com/office/powerpoint/2010/main" val="3106204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84740" name="Rectangle 4"/>
          <p:cNvSpPr>
            <a:spLocks noGrp="1" noChangeArrowheads="1"/>
          </p:cNvSpPr>
          <p:nvPr>
            <p:ph idx="4294967295"/>
            <p:custDataLst>
              <p:tags r:id="rId3"/>
            </p:custDataLst>
          </p:nvPr>
        </p:nvSpPr>
        <p:spPr>
          <a:xfrm>
            <a:off x="533400" y="1112837"/>
            <a:ext cx="8229600" cy="4525963"/>
          </a:xfrm>
        </p:spPr>
        <p:txBody>
          <a:bodyPr/>
          <a:lstStyle/>
          <a:p>
            <a:pPr>
              <a:buFontTx/>
              <a:buNone/>
            </a:pPr>
            <a:r>
              <a:rPr lang="en-US" sz="1800" dirty="0">
                <a:latin typeface="Courier New" pitchFamily="49" charset="0"/>
              </a:rPr>
              <a:t>module </a:t>
            </a:r>
            <a:r>
              <a:rPr lang="en-US" sz="1800" dirty="0" err="1">
                <a:latin typeface="Courier New" pitchFamily="49" charset="0"/>
              </a:rPr>
              <a:t>fulladder</a:t>
            </a:r>
            <a:r>
              <a:rPr lang="en-US" sz="1800" dirty="0">
                <a:latin typeface="Courier New" pitchFamily="49" charset="0"/>
              </a:rPr>
              <a:t>(input  logic a, b, </a:t>
            </a:r>
            <a:r>
              <a:rPr lang="en-US" sz="1800" dirty="0" err="1">
                <a:latin typeface="Courier New" pitchFamily="49" charset="0"/>
              </a:rPr>
              <a:t>cin</a:t>
            </a:r>
            <a:r>
              <a:rPr lang="en-US" sz="1800" dirty="0">
                <a:latin typeface="Courier New" pitchFamily="49" charset="0"/>
              </a:rPr>
              <a:t>, </a:t>
            </a:r>
          </a:p>
          <a:p>
            <a:pPr>
              <a:buFontTx/>
              <a:buNone/>
            </a:pPr>
            <a:r>
              <a:rPr lang="en-US" sz="1800" dirty="0">
                <a:latin typeface="Courier New" pitchFamily="49" charset="0"/>
              </a:rPr>
              <a:t>                 output logic s, </a:t>
            </a:r>
            <a:r>
              <a:rPr lang="en-US" sz="1800" dirty="0" err="1">
                <a:latin typeface="Courier New" pitchFamily="49" charset="0"/>
              </a:rPr>
              <a:t>cout</a:t>
            </a:r>
            <a:r>
              <a:rPr lang="en-US" sz="1800" dirty="0">
                <a:latin typeface="Courier New" pitchFamily="49" charset="0"/>
              </a:rPr>
              <a:t>);</a:t>
            </a:r>
          </a:p>
          <a:p>
            <a:pPr>
              <a:buFontTx/>
              <a:buNone/>
            </a:pPr>
            <a:r>
              <a:rPr lang="en-US" sz="1800" dirty="0">
                <a:latin typeface="Courier New" pitchFamily="49" charset="0"/>
              </a:rPr>
              <a:t>  logic p, g;   // internal nodes</a:t>
            </a:r>
          </a:p>
          <a:p>
            <a:pPr>
              <a:buFontTx/>
              <a:buNone/>
            </a:pPr>
            <a:endParaRPr lang="en-US" sz="1800" dirty="0">
              <a:latin typeface="Courier New" pitchFamily="49" charset="0"/>
            </a:endParaRPr>
          </a:p>
          <a:p>
            <a:pPr>
              <a:buFontTx/>
              <a:buNone/>
            </a:pPr>
            <a:r>
              <a:rPr lang="en-US" sz="1800" dirty="0">
                <a:latin typeface="Courier New" pitchFamily="49" charset="0"/>
              </a:rPr>
              <a:t>  assign p = a ^ b;</a:t>
            </a:r>
          </a:p>
          <a:p>
            <a:pPr>
              <a:buFontTx/>
              <a:buNone/>
            </a:pPr>
            <a:r>
              <a:rPr lang="en-US" sz="1800" dirty="0">
                <a:latin typeface="Courier New" pitchFamily="49" charset="0"/>
              </a:rPr>
              <a:t>  assign g = a &amp; b;</a:t>
            </a:r>
          </a:p>
          <a:p>
            <a:pPr>
              <a:buFontTx/>
              <a:buNone/>
            </a:pPr>
            <a:r>
              <a:rPr lang="en-US" sz="1800" dirty="0">
                <a:latin typeface="Courier New" pitchFamily="49" charset="0"/>
              </a:rPr>
              <a:t>  </a:t>
            </a:r>
          </a:p>
          <a:p>
            <a:pPr>
              <a:buFontTx/>
              <a:buNone/>
            </a:pPr>
            <a:r>
              <a:rPr lang="en-US" sz="1800" dirty="0">
                <a:latin typeface="Courier New" pitchFamily="49" charset="0"/>
              </a:rPr>
              <a:t>  assign s = p ^ </a:t>
            </a:r>
            <a:r>
              <a:rPr lang="en-US" sz="1800" dirty="0" err="1">
                <a:latin typeface="Courier New" pitchFamily="49" charset="0"/>
              </a:rPr>
              <a:t>cin</a:t>
            </a:r>
            <a:r>
              <a:rPr lang="en-US" sz="1800" dirty="0">
                <a:latin typeface="Courier New" pitchFamily="49" charset="0"/>
              </a:rPr>
              <a:t>;</a:t>
            </a:r>
          </a:p>
          <a:p>
            <a:pPr>
              <a:buFontTx/>
              <a:buNone/>
            </a:pPr>
            <a:r>
              <a:rPr lang="en-US" sz="1800" dirty="0">
                <a:latin typeface="Courier New" pitchFamily="49" charset="0"/>
              </a:rPr>
              <a:t>  assign </a:t>
            </a:r>
            <a:r>
              <a:rPr lang="en-US" sz="1800" dirty="0" err="1">
                <a:latin typeface="Courier New" pitchFamily="49" charset="0"/>
              </a:rPr>
              <a:t>cout</a:t>
            </a:r>
            <a:r>
              <a:rPr lang="en-US" sz="1800" dirty="0">
                <a:latin typeface="Courier New" pitchFamily="49" charset="0"/>
              </a:rPr>
              <a:t> = g | (p &amp; </a:t>
            </a:r>
            <a:r>
              <a:rPr lang="en-US" sz="1800" dirty="0" err="1">
                <a:latin typeface="Courier New" pitchFamily="49" charset="0"/>
              </a:rPr>
              <a:t>cin</a:t>
            </a:r>
            <a:r>
              <a:rPr lang="en-US" sz="1800" dirty="0">
                <a:latin typeface="Courier New" pitchFamily="49" charset="0"/>
              </a:rPr>
              <a:t>);</a:t>
            </a:r>
          </a:p>
          <a:p>
            <a:pPr>
              <a:buFontTx/>
              <a:buNone/>
            </a:pPr>
            <a:r>
              <a:rPr lang="en-US" sz="1800" dirty="0" err="1">
                <a:latin typeface="Courier New" pitchFamily="49" charset="0"/>
              </a:rPr>
              <a:t>endmodule</a:t>
            </a:r>
            <a:endParaRPr lang="en-US" sz="1800" dirty="0">
              <a:latin typeface="Courier New" pitchFamily="49" charset="0"/>
            </a:endParaRPr>
          </a:p>
        </p:txBody>
      </p:sp>
      <p:sp>
        <p:nvSpPr>
          <p:cNvPr id="884741" name="Rectangle 5"/>
          <p:cNvSpPr>
            <a:spLocks noChangeArrowheads="1"/>
          </p:cNvSpPr>
          <p:nvPr>
            <p:custDataLst>
              <p:tags r:id="rId4"/>
            </p:custDataLst>
          </p:nvPr>
        </p:nvSpPr>
        <p:spPr bwMode="auto">
          <a:xfrm>
            <a:off x="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84742" name="Object 6"/>
          <p:cNvGraphicFramePr>
            <a:graphicFrameLocks noChangeAspect="1"/>
          </p:cNvGraphicFramePr>
          <p:nvPr>
            <p:custDataLst>
              <p:tags r:id="rId5"/>
            </p:custDataLst>
            <p:extLst>
              <p:ext uri="{D42A27DB-BD31-4B8C-83A1-F6EECF244321}">
                <p14:modId xmlns:p14="http://schemas.microsoft.com/office/powerpoint/2010/main" val="3352465122"/>
              </p:ext>
            </p:extLst>
          </p:nvPr>
        </p:nvGraphicFramePr>
        <p:xfrm>
          <a:off x="4343400" y="3733801"/>
          <a:ext cx="4678924" cy="1981200"/>
        </p:xfrm>
        <a:graphic>
          <a:graphicData uri="http://schemas.openxmlformats.org/presentationml/2006/ole">
            <mc:AlternateContent xmlns:mc="http://schemas.openxmlformats.org/markup-compatibility/2006">
              <mc:Choice xmlns:v="urn:schemas-microsoft-com:vml" Requires="v">
                <p:oleObj spid="_x0000_s223323" name="VISIO" r:id="rId8" imgW="3604320" imgH="1526040" progId="Visio.Drawing.6">
                  <p:embed/>
                </p:oleObj>
              </mc:Choice>
              <mc:Fallback>
                <p:oleObj name="VISIO" r:id="rId8" imgW="3604320" imgH="152604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3733801"/>
                        <a:ext cx="4678924" cy="1981200"/>
                      </a:xfrm>
                      <a:prstGeom prst="rect">
                        <a:avLst/>
                      </a:prstGeom>
                      <a:noFill/>
                      <a:extLst/>
                    </p:spPr>
                  </p:pic>
                </p:oleObj>
              </mc:Fallback>
            </mc:AlternateContent>
          </a:graphicData>
        </a:graphic>
      </p:graphicFrame>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Internal Variables</a:t>
            </a:r>
          </a:p>
        </p:txBody>
      </p:sp>
      <p:pic>
        <p:nvPicPr>
          <p:cNvPr id="2" name="Picture 1">
            <a:extLst>
              <a:ext uri="{FF2B5EF4-FFF2-40B4-BE49-F238E27FC236}">
                <a16:creationId xmlns:a16="http://schemas.microsoft.com/office/drawing/2014/main" id="{9BBC7B6A-84A5-49F1-A51D-5C28606F9AB2}"/>
              </a:ext>
            </a:extLst>
          </p:cNvPr>
          <p:cNvPicPr>
            <a:picLocks noChangeAspect="1"/>
          </p:cNvPicPr>
          <p:nvPr/>
        </p:nvPicPr>
        <p:blipFill>
          <a:blip r:embed="rId10"/>
          <a:stretch>
            <a:fillRect/>
          </a:stretch>
        </p:blipFill>
        <p:spPr>
          <a:xfrm>
            <a:off x="6324600" y="1014224"/>
            <a:ext cx="2738064" cy="2414770"/>
          </a:xfrm>
          <a:prstGeom prst="rect">
            <a:avLst/>
          </a:prstGeom>
        </p:spPr>
      </p:pic>
    </p:spTree>
    <p:extLst>
      <p:ext uri="{BB962C8B-B14F-4D97-AF65-F5344CB8AC3E}">
        <p14:creationId xmlns:p14="http://schemas.microsoft.com/office/powerpoint/2010/main" val="57276494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FA9A0B5-944D-43FA-AF6A-14A9B9D20F0C}"/>
              </a:ext>
            </a:extLst>
          </p:cNvPr>
          <p:cNvPicPr>
            <a:picLocks noChangeAspect="1"/>
          </p:cNvPicPr>
          <p:nvPr/>
        </p:nvPicPr>
        <p:blipFill>
          <a:blip r:embed="rId2"/>
          <a:stretch>
            <a:fillRect/>
          </a:stretch>
        </p:blipFill>
        <p:spPr>
          <a:xfrm>
            <a:off x="0" y="533400"/>
            <a:ext cx="9144000" cy="5410199"/>
          </a:xfrm>
          <a:prstGeom prst="rect">
            <a:avLst/>
          </a:prstGeom>
        </p:spPr>
      </p:pic>
    </p:spTree>
    <p:extLst>
      <p:ext uri="{BB962C8B-B14F-4D97-AF65-F5344CB8AC3E}">
        <p14:creationId xmlns:p14="http://schemas.microsoft.com/office/powerpoint/2010/main" val="2398598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graphicFrame>
        <p:nvGraphicFramePr>
          <p:cNvPr id="885813" name="Group 53"/>
          <p:cNvGraphicFramePr>
            <a:graphicFrameLocks noGrp="1"/>
          </p:cNvGraphicFramePr>
          <p:nvPr>
            <p:ph idx="4294967295"/>
            <p:custDataLst>
              <p:tags r:id="rId2"/>
            </p:custDataLst>
            <p:extLst>
              <p:ext uri="{D42A27DB-BD31-4B8C-83A1-F6EECF244321}">
                <p14:modId xmlns:p14="http://schemas.microsoft.com/office/powerpoint/2010/main" val="31051709"/>
              </p:ext>
            </p:extLst>
          </p:nvPr>
        </p:nvGraphicFramePr>
        <p:xfrm>
          <a:off x="2819400" y="1088898"/>
          <a:ext cx="4876800" cy="4684717"/>
        </p:xfrm>
        <a:graphic>
          <a:graphicData uri="http://schemas.openxmlformats.org/drawingml/2006/table">
            <a:tbl>
              <a:tblPr/>
              <a:tblGrid>
                <a:gridCol w="2062163">
                  <a:extLst>
                    <a:ext uri="{9D8B030D-6E8A-4147-A177-3AD203B41FA5}">
                      <a16:colId xmlns:a16="http://schemas.microsoft.com/office/drawing/2014/main" val="20000"/>
                    </a:ext>
                  </a:extLst>
                </a:gridCol>
                <a:gridCol w="2814637">
                  <a:extLst>
                    <a:ext uri="{9D8B030D-6E8A-4147-A177-3AD203B41FA5}">
                      <a16:colId xmlns:a16="http://schemas.microsoft.com/office/drawing/2014/main" val="20001"/>
                    </a:ext>
                  </a:extLst>
                </a:gridCol>
              </a:tblGrid>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urier New" pitchFamily="49"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j-lt"/>
                          <a:cs typeface="Arial" charset="0"/>
                        </a:rPr>
                        <a:t>NOT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 /,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mult, div, mod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urier New" pitchFamily="49"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add,sub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5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&lt;&lt;, &gt;&gt;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urier New" pitchFamily="49" charset="0"/>
                          <a:cs typeface="Arial" charset="0"/>
                        </a:rPr>
                        <a:t>shift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&lt;&lt;&lt;, &gt;&gt;&gt;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arithmetic shift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&lt;, &lt;=, &gt;, &gt;=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ourier New" pitchFamily="49" charset="0"/>
                          <a:cs typeface="Arial" charset="0"/>
                        </a:rPr>
                        <a:t>comparison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equal, not equal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54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&amp;, ~&amp;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AND, NAND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XOR, XNOR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3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OR, NOR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27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ourier New" pitchFamily="49" charset="0"/>
                          <a:cs typeface="Arial"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j-lt"/>
                          <a:cs typeface="Arial" charset="0"/>
                        </a:rPr>
                        <a:t>ternary operator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885764" name="Rectangle 4"/>
          <p:cNvSpPr>
            <a:spLocks noChangeArrowheads="1"/>
          </p:cNvSpPr>
          <p:nvPr>
            <p:custDataLst>
              <p:tags r:id="rId3"/>
            </p:custDataLst>
          </p:nvPr>
        </p:nvSpPr>
        <p:spPr bwMode="auto">
          <a:xfrm>
            <a:off x="0" y="2667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85811" name="Text Box 51"/>
          <p:cNvSpPr txBox="1">
            <a:spLocks noChangeArrowheads="1"/>
          </p:cNvSpPr>
          <p:nvPr>
            <p:custDataLst>
              <p:tags r:id="rId4"/>
            </p:custDataLst>
          </p:nvPr>
        </p:nvSpPr>
        <p:spPr bwMode="auto">
          <a:xfrm>
            <a:off x="1603131" y="1066800"/>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0070C0"/>
                </a:solidFill>
              </a:rPr>
              <a:t>Highest</a:t>
            </a:r>
          </a:p>
        </p:txBody>
      </p:sp>
      <p:sp>
        <p:nvSpPr>
          <p:cNvPr id="885812" name="Text Box 52"/>
          <p:cNvSpPr txBox="1">
            <a:spLocks noChangeArrowheads="1"/>
          </p:cNvSpPr>
          <p:nvPr>
            <p:custDataLst>
              <p:tags r:id="rId5"/>
            </p:custDataLst>
          </p:nvPr>
        </p:nvSpPr>
        <p:spPr bwMode="auto">
          <a:xfrm>
            <a:off x="1752600" y="5345668"/>
            <a:ext cx="175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rgbClr val="0070C0"/>
                </a:solidFill>
              </a:rPr>
              <a:t>Lowest</a:t>
            </a:r>
          </a:p>
        </p:txBody>
      </p:sp>
      <p:sp>
        <p:nvSpPr>
          <p:cNvPr id="11" name="TextBox 10"/>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Precedence</a:t>
            </a:r>
          </a:p>
        </p:txBody>
      </p:sp>
    </p:spTree>
    <p:extLst>
      <p:ext uri="{BB962C8B-B14F-4D97-AF65-F5344CB8AC3E}">
        <p14:creationId xmlns:p14="http://schemas.microsoft.com/office/powerpoint/2010/main" val="374318775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B3F2C9-943F-46B7-A5B5-28C2662C29F3}"/>
              </a:ext>
            </a:extLst>
          </p:cNvPr>
          <p:cNvPicPr>
            <a:picLocks noChangeAspect="1"/>
          </p:cNvPicPr>
          <p:nvPr/>
        </p:nvPicPr>
        <p:blipFill>
          <a:blip r:embed="rId2"/>
          <a:stretch>
            <a:fillRect/>
          </a:stretch>
        </p:blipFill>
        <p:spPr>
          <a:xfrm>
            <a:off x="0" y="61801"/>
            <a:ext cx="9144000" cy="6734397"/>
          </a:xfrm>
          <a:prstGeom prst="rect">
            <a:avLst/>
          </a:prstGeom>
        </p:spPr>
      </p:pic>
    </p:spTree>
    <p:extLst>
      <p:ext uri="{BB962C8B-B14F-4D97-AF65-F5344CB8AC3E}">
        <p14:creationId xmlns:p14="http://schemas.microsoft.com/office/powerpoint/2010/main" val="3717163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3" name="Rectangle 3"/>
          <p:cNvSpPr>
            <a:spLocks noGrp="1" noChangeArrowheads="1"/>
          </p:cNvSpPr>
          <p:nvPr>
            <p:ph type="body" idx="4294967295"/>
            <p:custDataLst>
              <p:tags r:id="rId1"/>
            </p:custDataLst>
          </p:nvPr>
        </p:nvSpPr>
        <p:spPr>
          <a:xfrm>
            <a:off x="533400" y="1066800"/>
            <a:ext cx="7772400" cy="4953000"/>
          </a:xfrm>
        </p:spPr>
        <p:txBody>
          <a:bodyPr>
            <a:normAutofit fontScale="92500" lnSpcReduction="20000"/>
          </a:bodyPr>
          <a:lstStyle/>
          <a:p>
            <a:pPr>
              <a:lnSpc>
                <a:spcPct val="90000"/>
              </a:lnSpc>
            </a:pPr>
            <a:r>
              <a:rPr lang="en-US" sz="3500" dirty="0"/>
              <a:t>Hardware description language (HDL): </a:t>
            </a:r>
          </a:p>
          <a:p>
            <a:pPr lvl="1">
              <a:lnSpc>
                <a:spcPct val="90000"/>
              </a:lnSpc>
            </a:pPr>
            <a:r>
              <a:rPr lang="en-US" dirty="0"/>
              <a:t>specifies logic function only</a:t>
            </a:r>
          </a:p>
          <a:p>
            <a:pPr lvl="1">
              <a:lnSpc>
                <a:spcPct val="90000"/>
              </a:lnSpc>
            </a:pPr>
            <a:r>
              <a:rPr lang="en-US" dirty="0"/>
              <a:t>Computer-aided design (CAD) tool produces or </a:t>
            </a:r>
            <a:r>
              <a:rPr lang="en-US" i="1" dirty="0"/>
              <a:t>synthesizes </a:t>
            </a:r>
            <a:r>
              <a:rPr lang="en-US" dirty="0"/>
              <a:t>the optimized gates</a:t>
            </a:r>
          </a:p>
          <a:p>
            <a:pPr>
              <a:lnSpc>
                <a:spcPct val="90000"/>
              </a:lnSpc>
            </a:pPr>
            <a:r>
              <a:rPr lang="en-US" sz="3500" dirty="0"/>
              <a:t>Most commercial designs built using HDLs</a:t>
            </a:r>
          </a:p>
          <a:p>
            <a:pPr>
              <a:lnSpc>
                <a:spcPct val="90000"/>
              </a:lnSpc>
            </a:pPr>
            <a:r>
              <a:rPr lang="en-US" sz="3500" dirty="0"/>
              <a:t>Two leading HDLs:</a:t>
            </a:r>
          </a:p>
          <a:p>
            <a:pPr lvl="1">
              <a:lnSpc>
                <a:spcPct val="90000"/>
              </a:lnSpc>
            </a:pPr>
            <a:r>
              <a:rPr lang="en-US" b="1" dirty="0" err="1">
                <a:solidFill>
                  <a:srgbClr val="0070C0"/>
                </a:solidFill>
              </a:rPr>
              <a:t>SystemVerilog</a:t>
            </a:r>
            <a:endParaRPr lang="en-US" b="1" dirty="0">
              <a:solidFill>
                <a:srgbClr val="0070C0"/>
              </a:solidFill>
            </a:endParaRPr>
          </a:p>
          <a:p>
            <a:pPr lvl="2">
              <a:lnSpc>
                <a:spcPct val="90000"/>
              </a:lnSpc>
            </a:pPr>
            <a:r>
              <a:rPr lang="en-US" dirty="0"/>
              <a:t>developed in 1984 by Gateway Design Automation</a:t>
            </a:r>
          </a:p>
          <a:p>
            <a:pPr lvl="2">
              <a:lnSpc>
                <a:spcPct val="90000"/>
              </a:lnSpc>
            </a:pPr>
            <a:r>
              <a:rPr lang="en-US" dirty="0"/>
              <a:t>IEEE standard (1364) in 1995</a:t>
            </a:r>
          </a:p>
          <a:p>
            <a:pPr lvl="2">
              <a:lnSpc>
                <a:spcPct val="90000"/>
              </a:lnSpc>
            </a:pPr>
            <a:r>
              <a:rPr lang="en-US" dirty="0"/>
              <a:t>Extended in 2005 (IEEE STD 1800-2009)</a:t>
            </a:r>
          </a:p>
          <a:p>
            <a:pPr lvl="1">
              <a:lnSpc>
                <a:spcPct val="90000"/>
              </a:lnSpc>
            </a:pPr>
            <a:r>
              <a:rPr lang="en-US" b="1" dirty="0">
                <a:solidFill>
                  <a:srgbClr val="0070C0"/>
                </a:solidFill>
              </a:rPr>
              <a:t>VHDL 2008</a:t>
            </a:r>
          </a:p>
          <a:p>
            <a:pPr lvl="2">
              <a:lnSpc>
                <a:spcPct val="90000"/>
              </a:lnSpc>
            </a:pPr>
            <a:r>
              <a:rPr lang="en-US" dirty="0"/>
              <a:t>Developed in 1981 by the Department of Defense</a:t>
            </a:r>
          </a:p>
          <a:p>
            <a:pPr lvl="2">
              <a:lnSpc>
                <a:spcPct val="90000"/>
              </a:lnSpc>
            </a:pPr>
            <a:r>
              <a:rPr lang="en-US" dirty="0"/>
              <a:t>IEEE standard (1076) in 1987</a:t>
            </a:r>
          </a:p>
          <a:p>
            <a:pPr lvl="2">
              <a:lnSpc>
                <a:spcPct val="90000"/>
              </a:lnSpc>
            </a:pPr>
            <a:r>
              <a:rPr lang="en-US" dirty="0"/>
              <a:t>Updated in 2008 (IEEE STD 1076-2008)</a:t>
            </a:r>
          </a:p>
          <a:p>
            <a:pPr>
              <a:lnSpc>
                <a:spcPct val="90000"/>
              </a:lnSpc>
              <a:buFontTx/>
              <a:buNone/>
            </a:pPr>
            <a:endParaRPr lang="en-US" dirty="0"/>
          </a:p>
        </p:txBody>
      </p:sp>
      <p:sp>
        <p:nvSpPr>
          <p:cNvPr id="6" name="TextBox 5"/>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Introduction</a:t>
            </a:r>
          </a:p>
        </p:txBody>
      </p:sp>
    </p:spTree>
    <p:extLst>
      <p:ext uri="{BB962C8B-B14F-4D97-AF65-F5344CB8AC3E}">
        <p14:creationId xmlns:p14="http://schemas.microsoft.com/office/powerpoint/2010/main" val="3795279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ChangeArrowheads="1"/>
          </p:cNvSpPr>
          <p:nvPr>
            <p:custDataLst>
              <p:tags r:id="rId1"/>
            </p:custDataLst>
          </p:nvPr>
        </p:nvSpPr>
        <p:spPr bwMode="auto">
          <a:xfrm>
            <a:off x="533400" y="838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graphicFrame>
        <p:nvGraphicFramePr>
          <p:cNvPr id="886868" name="Group 84"/>
          <p:cNvGraphicFramePr>
            <a:graphicFrameLocks noGrp="1"/>
          </p:cNvGraphicFramePr>
          <p:nvPr>
            <p:ph type="tbl" idx="4294967295"/>
            <p:custDataLst>
              <p:tags r:id="rId2"/>
            </p:custDataLst>
            <p:extLst>
              <p:ext uri="{D42A27DB-BD31-4B8C-83A1-F6EECF244321}">
                <p14:modId xmlns:p14="http://schemas.microsoft.com/office/powerpoint/2010/main" val="654593244"/>
              </p:ext>
            </p:extLst>
          </p:nvPr>
        </p:nvGraphicFramePr>
        <p:xfrm>
          <a:off x="990600" y="2209800"/>
          <a:ext cx="7162800" cy="3628073"/>
        </p:xfrm>
        <a:graphic>
          <a:graphicData uri="http://schemas.openxmlformats.org/drawingml/2006/table">
            <a:tbl>
              <a:tblPr/>
              <a:tblGrid>
                <a:gridCol w="1600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576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Times New Roman" pitchFamily="18" charset="0"/>
                          <a:cs typeface="Arial" charset="0"/>
                        </a:rPr>
                        <a:t>Number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Times New Roman" pitchFamily="18" charset="0"/>
                          <a:cs typeface="Arial" charset="0"/>
                        </a:rPr>
                        <a:t># Bits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Times New Roman" pitchFamily="18" charset="0"/>
                          <a:cs typeface="Arial" charset="0"/>
                        </a:rPr>
                        <a:t>Base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Times New Roman" pitchFamily="18" charset="0"/>
                          <a:cs typeface="Arial" charset="0"/>
                        </a:rPr>
                        <a:t>Decimal Equivalent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bg1"/>
                          </a:solidFill>
                          <a:effectLst/>
                          <a:latin typeface="Times New Roman" pitchFamily="18" charset="0"/>
                          <a:cs typeface="Arial" charset="0"/>
                        </a:rPr>
                        <a:t>Stored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0"/>
                  </a:ext>
                </a:extLst>
              </a:tr>
              <a:tr h="3667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Arial" charset="0"/>
                        </a:rPr>
                        <a:t>3</a:t>
                      </a:r>
                      <a:r>
                        <a:rPr lang="en-US" sz="1800" b="1" dirty="0">
                          <a:solidFill>
                            <a:schemeClr val="tx1"/>
                          </a:solidFill>
                          <a:latin typeface="Times New Roman" pitchFamily="18" charset="0"/>
                          <a:cs typeface="Courier New" pitchFamily="49" charset="0"/>
                        </a:rPr>
                        <a:t>'</a:t>
                      </a:r>
                      <a:r>
                        <a:rPr kumimoji="0" lang="en-US" sz="1800" b="0" i="0" u="none" strike="noStrike" cap="none" normalizeH="0" baseline="0" dirty="0">
                          <a:ln>
                            <a:noFill/>
                          </a:ln>
                          <a:solidFill>
                            <a:schemeClr val="tx1"/>
                          </a:solidFill>
                          <a:effectLst/>
                          <a:latin typeface="Times New Roman" pitchFamily="18" charset="0"/>
                          <a:cs typeface="Arial" charset="0"/>
                        </a:rPr>
                        <a:t>b101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binary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101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25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800" b="1" dirty="0">
                          <a:solidFill>
                            <a:schemeClr val="tx1"/>
                          </a:solidFill>
                          <a:latin typeface="Times New Roman" pitchFamily="18" charset="0"/>
                          <a:cs typeface="Courier New" pitchFamily="49" charset="0"/>
                        </a:rPr>
                        <a:t>'</a:t>
                      </a:r>
                      <a:r>
                        <a:rPr kumimoji="0" lang="en-US" sz="1800" b="0" i="0" u="none" strike="noStrike" cap="none" normalizeH="0" baseline="0" dirty="0">
                          <a:ln>
                            <a:noFill/>
                          </a:ln>
                          <a:solidFill>
                            <a:schemeClr val="tx1"/>
                          </a:solidFill>
                          <a:effectLst/>
                          <a:latin typeface="Times New Roman" pitchFamily="18" charset="0"/>
                          <a:cs typeface="Arial" charset="0"/>
                        </a:rPr>
                        <a:t>b11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itchFamily="18" charset="0"/>
                          <a:cs typeface="Arial" charset="0"/>
                        </a:rPr>
                        <a:t>unsized</a:t>
                      </a:r>
                      <a:endParaRPr kumimoji="0" lang="en-US" sz="1800" b="0" i="0" u="none" strike="noStrike" cap="none" normalizeH="0" baseline="0" dirty="0">
                        <a:ln>
                          <a:noFill/>
                        </a:ln>
                        <a:solidFill>
                          <a:schemeClr val="tx1"/>
                        </a:solidFill>
                        <a:effectLst/>
                        <a:latin typeface="Times New Roman" pitchFamily="18"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binary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00…0011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87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Arial" charset="0"/>
                        </a:rPr>
                        <a:t>8</a:t>
                      </a:r>
                      <a:r>
                        <a:rPr lang="en-US" sz="1800" b="1" dirty="0">
                          <a:solidFill>
                            <a:schemeClr val="tx1"/>
                          </a:solidFill>
                          <a:latin typeface="Times New Roman" pitchFamily="18" charset="0"/>
                          <a:cs typeface="Courier New" pitchFamily="49" charset="0"/>
                        </a:rPr>
                        <a:t>'</a:t>
                      </a:r>
                      <a:r>
                        <a:rPr kumimoji="0" lang="en-US" sz="1800" b="0" i="0" u="none" strike="noStrike" cap="none" normalizeH="0" baseline="0" dirty="0">
                          <a:ln>
                            <a:noFill/>
                          </a:ln>
                          <a:solidFill>
                            <a:schemeClr val="tx1"/>
                          </a:solidFill>
                          <a:effectLst/>
                          <a:latin typeface="Times New Roman" pitchFamily="18" charset="0"/>
                          <a:cs typeface="Arial" charset="0"/>
                        </a:rPr>
                        <a:t>b11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binary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00000011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59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Arial" charset="0"/>
                        </a:rPr>
                        <a:t>8</a:t>
                      </a:r>
                      <a:r>
                        <a:rPr lang="en-US" sz="1800" b="1" dirty="0">
                          <a:solidFill>
                            <a:schemeClr val="tx1"/>
                          </a:solidFill>
                          <a:latin typeface="Times New Roman" pitchFamily="18" charset="0"/>
                          <a:cs typeface="Courier New" pitchFamily="49" charset="0"/>
                        </a:rPr>
                        <a:t>'</a:t>
                      </a:r>
                      <a:r>
                        <a:rPr kumimoji="0" lang="en-US" sz="1800" b="0" i="0" u="none" strike="noStrike" cap="none" normalizeH="0" baseline="0" dirty="0">
                          <a:ln>
                            <a:noFill/>
                          </a:ln>
                          <a:solidFill>
                            <a:schemeClr val="tx1"/>
                          </a:solidFill>
                          <a:effectLst/>
                          <a:latin typeface="Times New Roman" pitchFamily="18" charset="0"/>
                          <a:cs typeface="Arial" charset="0"/>
                        </a:rPr>
                        <a:t>b1010_1011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binary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171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10101011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0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Arial" charset="0"/>
                        </a:rPr>
                        <a:t>3</a:t>
                      </a:r>
                      <a:r>
                        <a:rPr lang="en-US" sz="1800" b="1" dirty="0">
                          <a:solidFill>
                            <a:schemeClr val="tx1"/>
                          </a:solidFill>
                          <a:latin typeface="Times New Roman" pitchFamily="18" charset="0"/>
                          <a:cs typeface="Courier New" pitchFamily="49" charset="0"/>
                        </a:rPr>
                        <a:t>'</a:t>
                      </a:r>
                      <a:r>
                        <a:rPr kumimoji="0" lang="en-US" sz="1800" b="0" i="0" u="none" strike="noStrike" cap="none" normalizeH="0" baseline="0" dirty="0">
                          <a:ln>
                            <a:noFill/>
                          </a:ln>
                          <a:solidFill>
                            <a:schemeClr val="tx1"/>
                          </a:solidFill>
                          <a:effectLst/>
                          <a:latin typeface="Times New Roman" pitchFamily="18" charset="0"/>
                          <a:cs typeface="Arial" charset="0"/>
                        </a:rPr>
                        <a:t>d6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decimal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110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7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Arial" charset="0"/>
                        </a:rPr>
                        <a:t>6</a:t>
                      </a:r>
                      <a:r>
                        <a:rPr lang="en-US" sz="1800" b="1" dirty="0">
                          <a:solidFill>
                            <a:schemeClr val="tx1"/>
                          </a:solidFill>
                          <a:latin typeface="Times New Roman" pitchFamily="18" charset="0"/>
                          <a:cs typeface="Courier New" pitchFamily="49" charset="0"/>
                        </a:rPr>
                        <a:t>'</a:t>
                      </a:r>
                      <a:r>
                        <a:rPr kumimoji="0" lang="en-US" sz="1800" b="0" i="0" u="none" strike="noStrike" cap="none" normalizeH="0" baseline="0" dirty="0">
                          <a:ln>
                            <a:noFill/>
                          </a:ln>
                          <a:solidFill>
                            <a:schemeClr val="tx1"/>
                          </a:solidFill>
                          <a:effectLst/>
                          <a:latin typeface="Times New Roman" pitchFamily="18" charset="0"/>
                          <a:cs typeface="Arial" charset="0"/>
                        </a:rPr>
                        <a:t>o42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octal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100010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1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Arial" charset="0"/>
                        </a:rPr>
                        <a:t>8</a:t>
                      </a:r>
                      <a:r>
                        <a:rPr lang="en-US" sz="1800" b="1" dirty="0">
                          <a:solidFill>
                            <a:schemeClr val="tx1"/>
                          </a:solidFill>
                          <a:latin typeface="Times New Roman" pitchFamily="18" charset="0"/>
                          <a:cs typeface="Courier New" pitchFamily="49" charset="0"/>
                        </a:rPr>
                        <a:t>'</a:t>
                      </a:r>
                      <a:r>
                        <a:rPr kumimoji="0" lang="en-US" sz="1800" b="0" i="0" u="none" strike="noStrike" cap="none" normalizeH="0" baseline="0" dirty="0">
                          <a:ln>
                            <a:noFill/>
                          </a:ln>
                          <a:solidFill>
                            <a:schemeClr val="tx1"/>
                          </a:solidFill>
                          <a:effectLst/>
                          <a:latin typeface="Times New Roman" pitchFamily="18" charset="0"/>
                          <a:cs typeface="Arial" charset="0"/>
                        </a:rPr>
                        <a:t>hAB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hexadecimal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171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10101011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42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Unsized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decimal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imes New Roman" pitchFamily="18" charset="0"/>
                          <a:cs typeface="Arial" charset="0"/>
                        </a:rPr>
                        <a:t>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itchFamily="18" charset="0"/>
                          <a:cs typeface="Arial" charset="0"/>
                        </a:rPr>
                        <a:t>00…0101010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886788" name="Rectangle 4"/>
          <p:cNvSpPr>
            <a:spLocks noChangeArrowheads="1"/>
          </p:cNvSpPr>
          <p:nvPr>
            <p:custDataLst>
              <p:tags r:id="rId3"/>
            </p:custDataLst>
          </p:nvPr>
        </p:nvSpPr>
        <p:spPr bwMode="auto">
          <a:xfrm>
            <a:off x="0" y="2438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86860" name="Rectangle 76"/>
          <p:cNvSpPr>
            <a:spLocks noChangeArrowheads="1"/>
          </p:cNvSpPr>
          <p:nvPr>
            <p:custDataLst>
              <p:tags r:id="rId4"/>
            </p:custDataLst>
          </p:nvPr>
        </p:nvSpPr>
        <p:spPr bwMode="auto">
          <a:xfrm>
            <a:off x="914400" y="9144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600" b="1" dirty="0">
                <a:solidFill>
                  <a:srgbClr val="0070C0"/>
                </a:solidFill>
                <a:latin typeface="+mj-lt"/>
                <a:cs typeface="Arial" charset="0"/>
              </a:rPr>
              <a:t>Format: </a:t>
            </a:r>
            <a:r>
              <a:rPr lang="en-US" sz="2600" b="1" dirty="0" err="1">
                <a:solidFill>
                  <a:srgbClr val="0070C0"/>
                </a:solidFill>
                <a:latin typeface="+mj-lt"/>
                <a:cs typeface="Arial" charset="0"/>
              </a:rPr>
              <a:t>N</a:t>
            </a:r>
            <a:r>
              <a:rPr lang="en-US" sz="2600" b="1" dirty="0" err="1">
                <a:solidFill>
                  <a:srgbClr val="0070C0"/>
                </a:solidFill>
                <a:latin typeface="+mj-lt"/>
                <a:cs typeface="Courier New" pitchFamily="49" charset="0"/>
              </a:rPr>
              <a:t>'Bvalue</a:t>
            </a:r>
            <a:endParaRPr lang="en-US" sz="2600" b="1" dirty="0">
              <a:solidFill>
                <a:srgbClr val="0070C0"/>
              </a:solidFill>
              <a:latin typeface="+mj-lt"/>
              <a:cs typeface="Courier New" pitchFamily="49" charset="0"/>
            </a:endParaRPr>
          </a:p>
          <a:p>
            <a:pPr marL="342900" indent="-342900">
              <a:spcBef>
                <a:spcPct val="20000"/>
              </a:spcBef>
            </a:pPr>
            <a:r>
              <a:rPr lang="en-US" sz="2000" dirty="0">
                <a:latin typeface="+mj-lt"/>
                <a:cs typeface="Courier New" pitchFamily="49" charset="0"/>
              </a:rPr>
              <a:t>		</a:t>
            </a:r>
            <a:r>
              <a:rPr lang="en-US" sz="2000" b="1" dirty="0">
                <a:solidFill>
                  <a:srgbClr val="0070C0"/>
                </a:solidFill>
                <a:latin typeface="+mj-lt"/>
                <a:cs typeface="Courier New" pitchFamily="49" charset="0"/>
              </a:rPr>
              <a:t>N</a:t>
            </a:r>
            <a:r>
              <a:rPr lang="en-US" sz="2000" dirty="0">
                <a:latin typeface="+mj-lt"/>
                <a:cs typeface="Courier New" pitchFamily="49" charset="0"/>
              </a:rPr>
              <a:t> = number of bits, </a:t>
            </a:r>
            <a:r>
              <a:rPr lang="en-US" sz="2000" b="1" dirty="0">
                <a:solidFill>
                  <a:srgbClr val="0070C0"/>
                </a:solidFill>
                <a:latin typeface="+mj-lt"/>
                <a:cs typeface="Courier New" pitchFamily="49" charset="0"/>
              </a:rPr>
              <a:t>B</a:t>
            </a:r>
            <a:r>
              <a:rPr lang="en-US" sz="2000" dirty="0">
                <a:latin typeface="+mj-lt"/>
                <a:cs typeface="Courier New" pitchFamily="49" charset="0"/>
              </a:rPr>
              <a:t> = base</a:t>
            </a:r>
          </a:p>
          <a:p>
            <a:pPr marL="342900" indent="-342900">
              <a:spcBef>
                <a:spcPct val="20000"/>
              </a:spcBef>
            </a:pPr>
            <a:r>
              <a:rPr lang="en-US" sz="2000" dirty="0">
                <a:latin typeface="+mj-lt"/>
                <a:cs typeface="Courier New" pitchFamily="49" charset="0"/>
              </a:rPr>
              <a:t>		</a:t>
            </a:r>
            <a:r>
              <a:rPr lang="en-US" sz="2000" b="1" dirty="0">
                <a:solidFill>
                  <a:srgbClr val="0070C0"/>
                </a:solidFill>
                <a:latin typeface="+mj-lt"/>
                <a:cs typeface="Arial" charset="0"/>
              </a:rPr>
              <a:t>N</a:t>
            </a:r>
            <a:r>
              <a:rPr lang="en-US" sz="2000" b="1" dirty="0">
                <a:solidFill>
                  <a:srgbClr val="0070C0"/>
                </a:solidFill>
                <a:latin typeface="+mj-lt"/>
                <a:cs typeface="Courier New" pitchFamily="49" charset="0"/>
              </a:rPr>
              <a:t>'B</a:t>
            </a:r>
            <a:r>
              <a:rPr lang="en-US" sz="2000" dirty="0">
                <a:latin typeface="+mj-lt"/>
                <a:cs typeface="Courier New" pitchFamily="49" charset="0"/>
              </a:rPr>
              <a:t> is optional but recommended (default is decimal)</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Numbers</a:t>
            </a:r>
          </a:p>
        </p:txBody>
      </p:sp>
    </p:spTree>
    <p:extLst>
      <p:ext uri="{BB962C8B-B14F-4D97-AF65-F5344CB8AC3E}">
        <p14:creationId xmlns:p14="http://schemas.microsoft.com/office/powerpoint/2010/main" val="110235808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BC60AB-9C51-4A3B-9209-6E3363E3F416}"/>
              </a:ext>
            </a:extLst>
          </p:cNvPr>
          <p:cNvPicPr>
            <a:picLocks noChangeAspect="1"/>
          </p:cNvPicPr>
          <p:nvPr/>
        </p:nvPicPr>
        <p:blipFill>
          <a:blip r:embed="rId2"/>
          <a:stretch>
            <a:fillRect/>
          </a:stretch>
        </p:blipFill>
        <p:spPr>
          <a:xfrm>
            <a:off x="76200" y="76200"/>
            <a:ext cx="9067800" cy="6781800"/>
          </a:xfrm>
          <a:prstGeom prst="rect">
            <a:avLst/>
          </a:prstGeom>
        </p:spPr>
      </p:pic>
    </p:spTree>
    <p:extLst>
      <p:ext uri="{BB962C8B-B14F-4D97-AF65-F5344CB8AC3E}">
        <p14:creationId xmlns:p14="http://schemas.microsoft.com/office/powerpoint/2010/main" val="4233794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CEEE3D-AB44-44A4-9C9D-A8D827249AC8}"/>
              </a:ext>
            </a:extLst>
          </p:cNvPr>
          <p:cNvPicPr>
            <a:picLocks noChangeAspect="1"/>
          </p:cNvPicPr>
          <p:nvPr/>
        </p:nvPicPr>
        <p:blipFill>
          <a:blip r:embed="rId2"/>
          <a:stretch>
            <a:fillRect/>
          </a:stretch>
        </p:blipFill>
        <p:spPr>
          <a:xfrm>
            <a:off x="490649" y="990600"/>
            <a:ext cx="8162701" cy="4648200"/>
          </a:xfrm>
          <a:prstGeom prst="rect">
            <a:avLst/>
          </a:prstGeom>
        </p:spPr>
      </p:pic>
    </p:spTree>
    <p:extLst>
      <p:ext uri="{BB962C8B-B14F-4D97-AF65-F5344CB8AC3E}">
        <p14:creationId xmlns:p14="http://schemas.microsoft.com/office/powerpoint/2010/main" val="1952293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graphicFrame>
        <p:nvGraphicFramePr>
          <p:cNvPr id="889863" name="Object 7"/>
          <p:cNvGraphicFramePr>
            <a:graphicFrameLocks noGrp="1" noChangeAspect="1"/>
          </p:cNvGraphicFramePr>
          <p:nvPr>
            <p:ph idx="4294967295"/>
            <p:custDataLst>
              <p:tags r:id="rId3"/>
            </p:custDataLst>
            <p:extLst/>
          </p:nvPr>
        </p:nvGraphicFramePr>
        <p:xfrm>
          <a:off x="2057400" y="4290646"/>
          <a:ext cx="5638800" cy="1392238"/>
        </p:xfrm>
        <a:graphic>
          <a:graphicData uri="http://schemas.openxmlformats.org/presentationml/2006/ole">
            <mc:AlternateContent xmlns:mc="http://schemas.openxmlformats.org/markup-compatibility/2006">
              <mc:Choice xmlns:v="urn:schemas-microsoft-com:vml" Requires="v">
                <p:oleObj spid="_x0000_s237603" name="VISIO" r:id="rId8" imgW="2332800" imgH="576360" progId="Visio.Drawing.6">
                  <p:embed/>
                </p:oleObj>
              </mc:Choice>
              <mc:Fallback>
                <p:oleObj name="VISIO" r:id="rId8" imgW="2332800" imgH="576360" progId="Visio.Drawing.6">
                  <p:embed/>
                  <p:pic>
                    <p:nvPicPr>
                      <p:cNvPr id="889863"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4290646"/>
                        <a:ext cx="5638800" cy="139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89860" name="Rectangle 4"/>
          <p:cNvSpPr>
            <a:spLocks noChangeArrowheads="1"/>
          </p:cNvSpPr>
          <p:nvPr>
            <p:custDataLst>
              <p:tags r:id="rId4"/>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1800" dirty="0">
              <a:latin typeface="Courier New" pitchFamily="49" charset="0"/>
              <a:cs typeface="Arial" charset="0"/>
            </a:endParaRPr>
          </a:p>
          <a:p>
            <a:pPr marL="342900" indent="-342900">
              <a:spcBef>
                <a:spcPct val="20000"/>
              </a:spcBef>
            </a:pPr>
            <a:endParaRPr lang="en-US" sz="1800" dirty="0">
              <a:latin typeface="Courier New" pitchFamily="49" charset="0"/>
              <a:cs typeface="Arial" charset="0"/>
            </a:endParaRPr>
          </a:p>
          <a:p>
            <a:pPr marL="342900" indent="-342900">
              <a:spcBef>
                <a:spcPct val="20000"/>
              </a:spcBef>
            </a:pPr>
            <a:r>
              <a:rPr lang="en-US" sz="1800" dirty="0">
                <a:latin typeface="Courier New" pitchFamily="49" charset="0"/>
                <a:cs typeface="Arial" charset="0"/>
              </a:rPr>
              <a:t>module </a:t>
            </a:r>
            <a:r>
              <a:rPr lang="en-US" sz="1800" dirty="0" err="1">
                <a:latin typeface="Courier New" pitchFamily="49" charset="0"/>
                <a:cs typeface="Arial" charset="0"/>
              </a:rPr>
              <a:t>tristate</a:t>
            </a:r>
            <a:r>
              <a:rPr lang="en-US" sz="1800" dirty="0">
                <a:latin typeface="Courier New" pitchFamily="49" charset="0"/>
                <a:cs typeface="Arial" charset="0"/>
              </a:rPr>
              <a:t>(input  </a:t>
            </a:r>
            <a:r>
              <a:rPr lang="en-US" dirty="0">
                <a:latin typeface="Courier New" pitchFamily="49" charset="0"/>
              </a:rPr>
              <a:t>logic </a:t>
            </a:r>
            <a:r>
              <a:rPr lang="en-US" sz="1800" dirty="0">
                <a:latin typeface="Courier New" pitchFamily="49" charset="0"/>
                <a:cs typeface="Arial" charset="0"/>
              </a:rPr>
              <a:t>[3:0] a, </a:t>
            </a:r>
          </a:p>
          <a:p>
            <a:pPr marL="342900" indent="-342900">
              <a:spcBef>
                <a:spcPct val="20000"/>
              </a:spcBef>
            </a:pPr>
            <a:r>
              <a:rPr lang="en-US" sz="1800" dirty="0">
                <a:latin typeface="Courier New" pitchFamily="49" charset="0"/>
                <a:cs typeface="Arial" charset="0"/>
              </a:rPr>
              <a:t>                input  </a:t>
            </a:r>
            <a:r>
              <a:rPr lang="en-US" dirty="0">
                <a:latin typeface="Courier New" pitchFamily="49" charset="0"/>
              </a:rPr>
              <a:t>logic</a:t>
            </a:r>
            <a:r>
              <a:rPr lang="en-US" sz="1800" dirty="0">
                <a:latin typeface="Courier New" pitchFamily="49" charset="0"/>
                <a:cs typeface="Arial" charset="0"/>
              </a:rPr>
              <a:t>       en, </a:t>
            </a:r>
          </a:p>
          <a:p>
            <a:pPr marL="342900" indent="-342900">
              <a:spcBef>
                <a:spcPct val="20000"/>
              </a:spcBef>
            </a:pPr>
            <a:r>
              <a:rPr lang="en-US" sz="1800" dirty="0">
                <a:latin typeface="Courier New" pitchFamily="49" charset="0"/>
                <a:cs typeface="Arial" charset="0"/>
              </a:rPr>
              <a:t>                output </a:t>
            </a:r>
            <a:r>
              <a:rPr lang="en-US" dirty="0">
                <a:latin typeface="Courier New" pitchFamily="49" charset="0"/>
              </a:rPr>
              <a:t>tri   </a:t>
            </a:r>
            <a:r>
              <a:rPr lang="en-US" sz="1800" dirty="0">
                <a:latin typeface="Courier New" pitchFamily="49" charset="0"/>
                <a:cs typeface="Arial" charset="0"/>
              </a:rPr>
              <a:t>[3:0] y);</a:t>
            </a:r>
          </a:p>
          <a:p>
            <a:pPr marL="342900" indent="-342900">
              <a:spcBef>
                <a:spcPct val="20000"/>
              </a:spcBef>
            </a:pPr>
            <a:r>
              <a:rPr lang="en-US" sz="1800" dirty="0">
                <a:latin typeface="Courier New" pitchFamily="49" charset="0"/>
                <a:cs typeface="Arial" charset="0"/>
              </a:rPr>
              <a:t>   assign y = en ? a : 4'bz;</a:t>
            </a:r>
          </a:p>
          <a:p>
            <a:pPr marL="342900" indent="-342900">
              <a:spcBef>
                <a:spcPct val="20000"/>
              </a:spcBef>
            </a:pPr>
            <a:r>
              <a:rPr lang="en-US" sz="1800" dirty="0" err="1">
                <a:latin typeface="Courier New" pitchFamily="49" charset="0"/>
                <a:cs typeface="Arial" charset="0"/>
              </a:rPr>
              <a:t>endmodule</a:t>
            </a:r>
            <a:endParaRPr lang="en-US" sz="1800" dirty="0">
              <a:latin typeface="Courier New" pitchFamily="49" charset="0"/>
              <a:cs typeface="Arial" charset="0"/>
            </a:endParaRPr>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Z: Floating Output</a:t>
            </a:r>
          </a:p>
        </p:txBody>
      </p:sp>
      <p:sp>
        <p:nvSpPr>
          <p:cNvPr id="8" name="Text Box 6"/>
          <p:cNvSpPr txBox="1">
            <a:spLocks noChangeArrowheads="1"/>
          </p:cNvSpPr>
          <p:nvPr>
            <p:custDataLst>
              <p:tags r:id="rId5"/>
            </p:custDataLst>
          </p:nvPr>
        </p:nvSpPr>
        <p:spPr bwMode="auto">
          <a:xfrm>
            <a:off x="914400" y="1081087"/>
            <a:ext cx="426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err="1">
                <a:solidFill>
                  <a:srgbClr val="0070C0"/>
                </a:solidFill>
              </a:rPr>
              <a:t>SystemVerilog</a:t>
            </a:r>
            <a:r>
              <a:rPr lang="en-US" sz="3200" b="1" dirty="0">
                <a:solidFill>
                  <a:srgbClr val="0070C0"/>
                </a:solidFill>
              </a:rPr>
              <a:t>:</a:t>
            </a:r>
          </a:p>
        </p:txBody>
      </p:sp>
    </p:spTree>
    <p:extLst>
      <p:ext uri="{BB962C8B-B14F-4D97-AF65-F5344CB8AC3E}">
        <p14:creationId xmlns:p14="http://schemas.microsoft.com/office/powerpoint/2010/main" val="273646941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6330D5-F8FD-44DE-A738-6175506FBF0E}"/>
              </a:ext>
            </a:extLst>
          </p:cNvPr>
          <p:cNvPicPr>
            <a:picLocks noChangeAspect="1"/>
          </p:cNvPicPr>
          <p:nvPr/>
        </p:nvPicPr>
        <p:blipFill>
          <a:blip r:embed="rId2"/>
          <a:stretch>
            <a:fillRect/>
          </a:stretch>
        </p:blipFill>
        <p:spPr>
          <a:xfrm>
            <a:off x="0" y="304800"/>
            <a:ext cx="9144000" cy="5982974"/>
          </a:xfrm>
          <a:prstGeom prst="rect">
            <a:avLst/>
          </a:prstGeom>
        </p:spPr>
      </p:pic>
    </p:spTree>
    <p:extLst>
      <p:ext uri="{BB962C8B-B14F-4D97-AF65-F5344CB8AC3E}">
        <p14:creationId xmlns:p14="http://schemas.microsoft.com/office/powerpoint/2010/main" val="24596537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C7C540-C09A-4F83-B877-BA58860879E1}"/>
              </a:ext>
            </a:extLst>
          </p:cNvPr>
          <p:cNvPicPr>
            <a:picLocks noChangeAspect="1"/>
          </p:cNvPicPr>
          <p:nvPr/>
        </p:nvPicPr>
        <p:blipFill>
          <a:blip r:embed="rId2"/>
          <a:stretch>
            <a:fillRect/>
          </a:stretch>
        </p:blipFill>
        <p:spPr>
          <a:xfrm>
            <a:off x="0" y="381000"/>
            <a:ext cx="9144000" cy="2791876"/>
          </a:xfrm>
          <a:prstGeom prst="rect">
            <a:avLst/>
          </a:prstGeom>
        </p:spPr>
      </p:pic>
      <p:pic>
        <p:nvPicPr>
          <p:cNvPr id="3" name="Picture 2">
            <a:extLst>
              <a:ext uri="{FF2B5EF4-FFF2-40B4-BE49-F238E27FC236}">
                <a16:creationId xmlns:a16="http://schemas.microsoft.com/office/drawing/2014/main" id="{3BCBD664-1164-4FE4-850B-2FFB4E7AD01D}"/>
              </a:ext>
            </a:extLst>
          </p:cNvPr>
          <p:cNvPicPr>
            <a:picLocks noChangeAspect="1"/>
          </p:cNvPicPr>
          <p:nvPr/>
        </p:nvPicPr>
        <p:blipFill>
          <a:blip r:embed="rId3"/>
          <a:stretch>
            <a:fillRect/>
          </a:stretch>
        </p:blipFill>
        <p:spPr>
          <a:xfrm>
            <a:off x="-31376" y="3172876"/>
            <a:ext cx="9144000" cy="3685124"/>
          </a:xfrm>
          <a:prstGeom prst="rect">
            <a:avLst/>
          </a:prstGeom>
        </p:spPr>
      </p:pic>
    </p:spTree>
    <p:extLst>
      <p:ext uri="{BB962C8B-B14F-4D97-AF65-F5344CB8AC3E}">
        <p14:creationId xmlns:p14="http://schemas.microsoft.com/office/powerpoint/2010/main" val="1606659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87812" name="Rectangle 4"/>
          <p:cNvSpPr>
            <a:spLocks noChangeArrowheads="1"/>
          </p:cNvSpPr>
          <p:nvPr>
            <p:custDataLst>
              <p:tags r:id="rId2"/>
            </p:custDataLst>
          </p:nvPr>
        </p:nvSpPr>
        <p:spPr bwMode="auto">
          <a:xfrm>
            <a:off x="457200" y="1143000"/>
            <a:ext cx="8077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1800" dirty="0">
                <a:latin typeface="Courier New" pitchFamily="49" charset="0"/>
                <a:cs typeface="Arial" charset="0"/>
              </a:rPr>
              <a:t>assign y = {a[2:1], {3{b[0]}}, a[0], 6</a:t>
            </a:r>
            <a:r>
              <a:rPr lang="en-US" b="1" dirty="0">
                <a:latin typeface="Times New Roman" pitchFamily="18" charset="0"/>
                <a:cs typeface="Courier New" pitchFamily="49" charset="0"/>
              </a:rPr>
              <a:t>'</a:t>
            </a:r>
            <a:r>
              <a:rPr lang="en-US" sz="1800" dirty="0">
                <a:latin typeface="Courier New" pitchFamily="49" charset="0"/>
                <a:cs typeface="Arial" charset="0"/>
              </a:rPr>
              <a:t>b100_010};</a:t>
            </a:r>
          </a:p>
          <a:p>
            <a:pPr marL="342900" indent="-342900">
              <a:spcBef>
                <a:spcPct val="20000"/>
              </a:spcBef>
            </a:pPr>
            <a:endParaRPr lang="en-US" sz="1800" dirty="0">
              <a:latin typeface="Courier New" pitchFamily="49" charset="0"/>
              <a:cs typeface="Arial" charset="0"/>
            </a:endParaRPr>
          </a:p>
          <a:p>
            <a:pPr marL="342900" indent="-342900">
              <a:spcBef>
                <a:spcPct val="20000"/>
              </a:spcBef>
            </a:pPr>
            <a:r>
              <a:rPr lang="en-US" sz="1800" b="1" dirty="0">
                <a:latin typeface="Courier New" pitchFamily="49" charset="0"/>
                <a:cs typeface="Arial" charset="0"/>
              </a:rPr>
              <a:t>// if y is a 12-bit signal, the above statement produces:</a:t>
            </a:r>
          </a:p>
          <a:p>
            <a:pPr marL="342900" indent="-342900">
              <a:spcBef>
                <a:spcPct val="20000"/>
              </a:spcBef>
            </a:pPr>
            <a:r>
              <a:rPr lang="en-US" sz="1800" dirty="0">
                <a:latin typeface="Courier New" pitchFamily="49" charset="0"/>
                <a:cs typeface="Arial" charset="0"/>
              </a:rPr>
              <a:t>y = a[2] a[1] b[0] b[0] b[0] a[0] 1 0 0 0 1 0</a:t>
            </a:r>
          </a:p>
          <a:p>
            <a:pPr marL="342900" indent="-342900">
              <a:spcBef>
                <a:spcPct val="20000"/>
              </a:spcBef>
            </a:pPr>
            <a:endParaRPr lang="en-US" sz="1800" dirty="0">
              <a:latin typeface="Courier New" pitchFamily="49" charset="0"/>
              <a:cs typeface="Arial" charset="0"/>
            </a:endParaRPr>
          </a:p>
          <a:p>
            <a:pPr marL="342900" indent="-342900">
              <a:spcBef>
                <a:spcPct val="20000"/>
              </a:spcBef>
            </a:pPr>
            <a:r>
              <a:rPr lang="en-US" sz="1800" dirty="0">
                <a:latin typeface="Courier New" pitchFamily="49" charset="0"/>
                <a:cs typeface="Arial" charset="0"/>
              </a:rPr>
              <a:t>// underscores (_) are used for formatting only to make</a:t>
            </a:r>
          </a:p>
          <a:p>
            <a:pPr marL="342900" indent="-342900">
              <a:spcBef>
                <a:spcPct val="20000"/>
              </a:spcBef>
            </a:pPr>
            <a:r>
              <a:rPr lang="en-US" dirty="0">
                <a:latin typeface="Courier New" pitchFamily="49" charset="0"/>
                <a:cs typeface="Arial" charset="0"/>
              </a:rPr>
              <a:t>// </a:t>
            </a:r>
            <a:r>
              <a:rPr lang="en-US" sz="1800" dirty="0">
                <a:latin typeface="Courier New" pitchFamily="49" charset="0"/>
                <a:cs typeface="Arial" charset="0"/>
              </a:rPr>
              <a:t>it easier to read. </a:t>
            </a:r>
            <a:r>
              <a:rPr lang="en-US" sz="1800" dirty="0" err="1">
                <a:latin typeface="Courier New" pitchFamily="49" charset="0"/>
                <a:cs typeface="Arial" charset="0"/>
              </a:rPr>
              <a:t>SystemVerilog</a:t>
            </a:r>
            <a:r>
              <a:rPr lang="en-US" sz="1800" dirty="0">
                <a:latin typeface="Courier New" pitchFamily="49" charset="0"/>
                <a:cs typeface="Arial" charset="0"/>
              </a:rPr>
              <a:t> ignores them. </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Bit Manipulations: Example 1</a:t>
            </a:r>
          </a:p>
        </p:txBody>
      </p:sp>
      <p:sp>
        <p:nvSpPr>
          <p:cNvPr id="2" name="Rectangle 1">
            <a:extLst>
              <a:ext uri="{FF2B5EF4-FFF2-40B4-BE49-F238E27FC236}">
                <a16:creationId xmlns:a16="http://schemas.microsoft.com/office/drawing/2014/main" id="{CA9ECFBA-73DE-418A-9389-4DC600098115}"/>
              </a:ext>
            </a:extLst>
          </p:cNvPr>
          <p:cNvSpPr/>
          <p:nvPr/>
        </p:nvSpPr>
        <p:spPr>
          <a:xfrm>
            <a:off x="609600" y="4114800"/>
            <a:ext cx="7696200" cy="1200329"/>
          </a:xfrm>
          <a:prstGeom prst="rect">
            <a:avLst/>
          </a:prstGeom>
        </p:spPr>
        <p:txBody>
          <a:bodyPr wrap="square">
            <a:spAutoFit/>
          </a:bodyPr>
          <a:lstStyle/>
          <a:p>
            <a:r>
              <a:rPr lang="en-US" dirty="0">
                <a:solidFill>
                  <a:srgbClr val="000000"/>
                </a:solidFill>
                <a:latin typeface="AdvOTbc475f09"/>
              </a:rPr>
              <a:t>Often it is necessary to operate on a subset of a bus or to concatenate (join together) signals to form busses. These operations are collectively</a:t>
            </a:r>
          </a:p>
          <a:p>
            <a:r>
              <a:rPr lang="en-US" dirty="0">
                <a:solidFill>
                  <a:srgbClr val="000000"/>
                </a:solidFill>
                <a:latin typeface="AdvOTbc475f09"/>
              </a:rPr>
              <a:t>known as </a:t>
            </a:r>
            <a:r>
              <a:rPr lang="en-US" dirty="0">
                <a:solidFill>
                  <a:srgbClr val="000000"/>
                </a:solidFill>
                <a:latin typeface="AdvOT638a931c.I"/>
              </a:rPr>
              <a:t>bit </a:t>
            </a:r>
            <a:r>
              <a:rPr lang="en-US" dirty="0" err="1">
                <a:solidFill>
                  <a:srgbClr val="000000"/>
                </a:solidFill>
                <a:latin typeface="AdvOT638a931c.I"/>
              </a:rPr>
              <a:t>swizzling</a:t>
            </a:r>
            <a:r>
              <a:rPr lang="en-US" dirty="0">
                <a:solidFill>
                  <a:srgbClr val="000000"/>
                </a:solidFill>
                <a:latin typeface="AdvOT638a931c.I"/>
              </a:rPr>
              <a:t>. </a:t>
            </a:r>
            <a:r>
              <a:rPr lang="en-US" dirty="0">
                <a:solidFill>
                  <a:srgbClr val="000000"/>
                </a:solidFill>
                <a:latin typeface="AdvOTbc475f09"/>
              </a:rPr>
              <a:t>In </a:t>
            </a:r>
            <a:r>
              <a:rPr lang="en-US" dirty="0">
                <a:solidFill>
                  <a:srgbClr val="0081AD"/>
                </a:solidFill>
                <a:latin typeface="AdvOTbc475f09"/>
              </a:rPr>
              <a:t>HDL Example 4.12</a:t>
            </a:r>
            <a:r>
              <a:rPr lang="en-US" dirty="0">
                <a:solidFill>
                  <a:srgbClr val="000000"/>
                </a:solidFill>
                <a:latin typeface="AdvOTbc475f09"/>
              </a:rPr>
              <a:t>, </a:t>
            </a:r>
            <a:r>
              <a:rPr lang="en-US" dirty="0">
                <a:solidFill>
                  <a:srgbClr val="000000"/>
                </a:solidFill>
                <a:latin typeface="AdvOTc8acc91a"/>
              </a:rPr>
              <a:t>y </a:t>
            </a:r>
            <a:r>
              <a:rPr lang="en-US" dirty="0">
                <a:solidFill>
                  <a:srgbClr val="000000"/>
                </a:solidFill>
                <a:latin typeface="AdvOTbc475f09"/>
              </a:rPr>
              <a:t>is given the 9-bit value </a:t>
            </a:r>
            <a:r>
              <a:rPr lang="en-US" dirty="0">
                <a:solidFill>
                  <a:srgbClr val="000000"/>
                </a:solidFill>
                <a:latin typeface="AdvOTc8acc91a"/>
              </a:rPr>
              <a:t>c2c1d0d0d0c0101 </a:t>
            </a:r>
            <a:r>
              <a:rPr lang="en-US" dirty="0">
                <a:solidFill>
                  <a:srgbClr val="000000"/>
                </a:solidFill>
                <a:latin typeface="AdvOTbc475f09"/>
              </a:rPr>
              <a:t>using </a:t>
            </a:r>
            <a:r>
              <a:rPr lang="en-US" dirty="0">
                <a:solidFill>
                  <a:srgbClr val="FF0000"/>
                </a:solidFill>
                <a:latin typeface="AdvOTbc475f09"/>
              </a:rPr>
              <a:t>bit </a:t>
            </a:r>
            <a:r>
              <a:rPr lang="en-US" dirty="0" err="1">
                <a:solidFill>
                  <a:srgbClr val="FF0000"/>
                </a:solidFill>
                <a:latin typeface="AdvOTbc475f09"/>
              </a:rPr>
              <a:t>swizzling</a:t>
            </a:r>
            <a:r>
              <a:rPr lang="en-US" dirty="0">
                <a:solidFill>
                  <a:srgbClr val="FF0000"/>
                </a:solidFill>
                <a:latin typeface="AdvOTbc475f09"/>
              </a:rPr>
              <a:t> </a:t>
            </a:r>
            <a:r>
              <a:rPr lang="en-US" dirty="0">
                <a:solidFill>
                  <a:srgbClr val="000000"/>
                </a:solidFill>
                <a:latin typeface="AdvOTbc475f09"/>
              </a:rPr>
              <a:t>operations</a:t>
            </a:r>
            <a:endParaRPr lang="en-US" dirty="0"/>
          </a:p>
        </p:txBody>
      </p:sp>
    </p:spTree>
    <p:extLst>
      <p:ext uri="{BB962C8B-B14F-4D97-AF65-F5344CB8AC3E}">
        <p14:creationId xmlns:p14="http://schemas.microsoft.com/office/powerpoint/2010/main" val="74208486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88836" name="Rectangle 4"/>
          <p:cNvSpPr>
            <a:spLocks noGrp="1" noChangeArrowheads="1"/>
          </p:cNvSpPr>
          <p:nvPr>
            <p:ph sz="half" idx="4294967295"/>
            <p:custDataLst>
              <p:tags r:id="rId3"/>
            </p:custDataLst>
          </p:nvPr>
        </p:nvSpPr>
        <p:spPr>
          <a:xfrm>
            <a:off x="457200" y="976313"/>
            <a:ext cx="7696200" cy="4953000"/>
          </a:xfrm>
          <a:noFill/>
          <a:ln/>
        </p:spPr>
        <p:txBody>
          <a:bodyPr/>
          <a:lstStyle/>
          <a:p>
            <a:pPr>
              <a:buFontTx/>
              <a:buNone/>
            </a:pPr>
            <a:endParaRPr lang="en-US" sz="1600" dirty="0">
              <a:latin typeface="Courier New" pitchFamily="49" charset="0"/>
            </a:endParaRPr>
          </a:p>
          <a:p>
            <a:pPr>
              <a:buFontTx/>
              <a:buNone/>
            </a:pPr>
            <a:r>
              <a:rPr lang="en-US" sz="1600" dirty="0">
                <a:latin typeface="Courier New" pitchFamily="49" charset="0"/>
              </a:rPr>
              <a:t>module mux2_8(input  logic [7:0] d0, d1,</a:t>
            </a:r>
          </a:p>
          <a:p>
            <a:pPr>
              <a:buFontTx/>
              <a:buNone/>
            </a:pPr>
            <a:r>
              <a:rPr lang="en-US" sz="1600" dirty="0">
                <a:latin typeface="Courier New" pitchFamily="49" charset="0"/>
              </a:rPr>
              <a:t>              input  logic       s,</a:t>
            </a:r>
          </a:p>
          <a:p>
            <a:pPr>
              <a:buFontTx/>
              <a:buNone/>
            </a:pPr>
            <a:r>
              <a:rPr lang="en-US" sz="1600" dirty="0">
                <a:latin typeface="Courier New" pitchFamily="49" charset="0"/>
              </a:rPr>
              <a:t>              output logic [7:0] y);</a:t>
            </a:r>
          </a:p>
          <a:p>
            <a:pPr>
              <a:buFontTx/>
              <a:buNone/>
            </a:pPr>
            <a:endParaRPr lang="en-US" sz="1600" dirty="0">
              <a:latin typeface="Courier New" pitchFamily="49" charset="0"/>
            </a:endParaRPr>
          </a:p>
          <a:p>
            <a:pPr>
              <a:buFontTx/>
              <a:buNone/>
            </a:pPr>
            <a:r>
              <a:rPr lang="en-US" sz="1600" dirty="0">
                <a:latin typeface="Courier New" pitchFamily="49" charset="0"/>
              </a:rPr>
              <a:t>  mux2 </a:t>
            </a:r>
            <a:r>
              <a:rPr lang="en-US" sz="1600" dirty="0" err="1">
                <a:latin typeface="Courier New" pitchFamily="49" charset="0"/>
              </a:rPr>
              <a:t>lsbmux</a:t>
            </a:r>
            <a:r>
              <a:rPr lang="en-US" sz="1600" dirty="0">
                <a:latin typeface="Courier New" pitchFamily="49" charset="0"/>
              </a:rPr>
              <a:t>(d0[3:0], d1[3:0], s, y[3:0]);</a:t>
            </a:r>
          </a:p>
          <a:p>
            <a:pPr>
              <a:buFontTx/>
              <a:buNone/>
            </a:pPr>
            <a:r>
              <a:rPr lang="en-US" sz="1600" dirty="0">
                <a:latin typeface="Courier New" pitchFamily="49" charset="0"/>
              </a:rPr>
              <a:t>  mux2 </a:t>
            </a:r>
            <a:r>
              <a:rPr lang="en-US" sz="1600" dirty="0" err="1">
                <a:latin typeface="Courier New" pitchFamily="49" charset="0"/>
              </a:rPr>
              <a:t>msbmux</a:t>
            </a:r>
            <a:r>
              <a:rPr lang="en-US" sz="1600" dirty="0">
                <a:latin typeface="Courier New" pitchFamily="49" charset="0"/>
              </a:rPr>
              <a:t>(d0[7:4], d1[7:4], s, y[7:4]);</a:t>
            </a:r>
          </a:p>
          <a:p>
            <a:pPr>
              <a:buFontTx/>
              <a:buNone/>
            </a:pPr>
            <a:r>
              <a:rPr lang="en-US" sz="1600" dirty="0" err="1">
                <a:latin typeface="Courier New" pitchFamily="49" charset="0"/>
              </a:rPr>
              <a:t>endmodule</a:t>
            </a:r>
            <a:endParaRPr lang="en-US" sz="1600" dirty="0">
              <a:latin typeface="Courier New" pitchFamily="49" charset="0"/>
            </a:endParaRPr>
          </a:p>
          <a:p>
            <a:pPr>
              <a:buFontTx/>
              <a:buNone/>
            </a:pPr>
            <a:endParaRPr lang="en-US" sz="1600" dirty="0">
              <a:latin typeface="Courier New" pitchFamily="49" charset="0"/>
            </a:endParaRPr>
          </a:p>
        </p:txBody>
      </p:sp>
      <p:graphicFrame>
        <p:nvGraphicFramePr>
          <p:cNvPr id="888837" name="Object 5"/>
          <p:cNvGraphicFramePr>
            <a:graphicFrameLocks noGrp="1" noChangeAspect="1"/>
          </p:cNvGraphicFramePr>
          <p:nvPr>
            <p:ph sz="half" idx="4294967295"/>
            <p:custDataLst>
              <p:tags r:id="rId4"/>
            </p:custDataLst>
            <p:extLst>
              <p:ext uri="{D42A27DB-BD31-4B8C-83A1-F6EECF244321}">
                <p14:modId xmlns:p14="http://schemas.microsoft.com/office/powerpoint/2010/main" val="4239405215"/>
              </p:ext>
            </p:extLst>
          </p:nvPr>
        </p:nvGraphicFramePr>
        <p:xfrm>
          <a:off x="4778375" y="2859087"/>
          <a:ext cx="4137025" cy="3008313"/>
        </p:xfrm>
        <a:graphic>
          <a:graphicData uri="http://schemas.openxmlformats.org/presentationml/2006/ole">
            <mc:AlternateContent xmlns:mc="http://schemas.openxmlformats.org/markup-compatibility/2006">
              <mc:Choice xmlns:v="urn:schemas-microsoft-com:vml" Requires="v">
                <p:oleObj spid="_x0000_s224346" name="VISIO" r:id="rId8" imgW="2332800" imgH="1695600" progId="Visio.Drawing.6">
                  <p:embed/>
                </p:oleObj>
              </mc:Choice>
              <mc:Fallback>
                <p:oleObj name="VISIO" r:id="rId8" imgW="2332800" imgH="1695600" progId="Visio.Drawing.6">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78375" y="2859087"/>
                        <a:ext cx="4137025"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Bit Manipulations: Example 2</a:t>
            </a:r>
          </a:p>
        </p:txBody>
      </p:sp>
      <p:sp>
        <p:nvSpPr>
          <p:cNvPr id="8" name="Text Box 6"/>
          <p:cNvSpPr txBox="1">
            <a:spLocks noChangeArrowheads="1"/>
          </p:cNvSpPr>
          <p:nvPr>
            <p:custDataLst>
              <p:tags r:id="rId5"/>
            </p:custDataLst>
          </p:nvPr>
        </p:nvSpPr>
        <p:spPr bwMode="auto">
          <a:xfrm>
            <a:off x="457200" y="838200"/>
            <a:ext cx="426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err="1">
                <a:solidFill>
                  <a:srgbClr val="0070C0"/>
                </a:solidFill>
              </a:rPr>
              <a:t>SystemVerilog</a:t>
            </a:r>
            <a:r>
              <a:rPr lang="en-US" sz="3200" b="1" dirty="0">
                <a:solidFill>
                  <a:srgbClr val="0070C0"/>
                </a:solidFill>
              </a:rPr>
              <a:t>:</a:t>
            </a:r>
          </a:p>
        </p:txBody>
      </p:sp>
    </p:spTree>
    <p:extLst>
      <p:ext uri="{BB962C8B-B14F-4D97-AF65-F5344CB8AC3E}">
        <p14:creationId xmlns:p14="http://schemas.microsoft.com/office/powerpoint/2010/main" val="343948381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4E6CDE-CF5F-4ADC-90CB-692FCEB5D69A}"/>
              </a:ext>
            </a:extLst>
          </p:cNvPr>
          <p:cNvPicPr>
            <a:picLocks noChangeAspect="1"/>
          </p:cNvPicPr>
          <p:nvPr/>
        </p:nvPicPr>
        <p:blipFill>
          <a:blip r:embed="rId2"/>
          <a:stretch>
            <a:fillRect/>
          </a:stretch>
        </p:blipFill>
        <p:spPr>
          <a:xfrm>
            <a:off x="304800" y="228600"/>
            <a:ext cx="8382000" cy="1489600"/>
          </a:xfrm>
          <a:prstGeom prst="rect">
            <a:avLst/>
          </a:prstGeom>
        </p:spPr>
      </p:pic>
      <p:pic>
        <p:nvPicPr>
          <p:cNvPr id="3" name="Picture 2">
            <a:extLst>
              <a:ext uri="{FF2B5EF4-FFF2-40B4-BE49-F238E27FC236}">
                <a16:creationId xmlns:a16="http://schemas.microsoft.com/office/drawing/2014/main" id="{99CC90AA-7004-499A-944D-E9C9C12884D5}"/>
              </a:ext>
            </a:extLst>
          </p:cNvPr>
          <p:cNvPicPr>
            <a:picLocks noChangeAspect="1"/>
          </p:cNvPicPr>
          <p:nvPr/>
        </p:nvPicPr>
        <p:blipFill>
          <a:blip r:embed="rId3"/>
          <a:stretch>
            <a:fillRect/>
          </a:stretch>
        </p:blipFill>
        <p:spPr>
          <a:xfrm>
            <a:off x="192674" y="1600200"/>
            <a:ext cx="8494126" cy="3080000"/>
          </a:xfrm>
          <a:prstGeom prst="rect">
            <a:avLst/>
          </a:prstGeom>
        </p:spPr>
      </p:pic>
    </p:spTree>
    <p:extLst>
      <p:ext uri="{BB962C8B-B14F-4D97-AF65-F5344CB8AC3E}">
        <p14:creationId xmlns:p14="http://schemas.microsoft.com/office/powerpoint/2010/main" val="20236188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086BF0-8983-4ACD-AB24-C31CBA111F46}"/>
              </a:ext>
            </a:extLst>
          </p:cNvPr>
          <p:cNvPicPr>
            <a:picLocks noChangeAspect="1"/>
          </p:cNvPicPr>
          <p:nvPr/>
        </p:nvPicPr>
        <p:blipFill>
          <a:blip r:embed="rId2"/>
          <a:stretch>
            <a:fillRect/>
          </a:stretch>
        </p:blipFill>
        <p:spPr>
          <a:xfrm>
            <a:off x="0" y="304800"/>
            <a:ext cx="9144000" cy="6476999"/>
          </a:xfrm>
          <a:prstGeom prst="rect">
            <a:avLst/>
          </a:prstGeom>
        </p:spPr>
      </p:pic>
    </p:spTree>
    <p:extLst>
      <p:ext uri="{BB962C8B-B14F-4D97-AF65-F5344CB8AC3E}">
        <p14:creationId xmlns:p14="http://schemas.microsoft.com/office/powerpoint/2010/main" val="1037650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A0BE22-3C0A-4853-ADD7-1937A75A2C19}"/>
              </a:ext>
            </a:extLst>
          </p:cNvPr>
          <p:cNvPicPr>
            <a:picLocks noChangeAspect="1"/>
          </p:cNvPicPr>
          <p:nvPr/>
        </p:nvPicPr>
        <p:blipFill>
          <a:blip r:embed="rId2"/>
          <a:stretch>
            <a:fillRect/>
          </a:stretch>
        </p:blipFill>
        <p:spPr>
          <a:xfrm>
            <a:off x="0" y="990600"/>
            <a:ext cx="9144000" cy="4876800"/>
          </a:xfrm>
          <a:prstGeom prst="rect">
            <a:avLst/>
          </a:prstGeom>
        </p:spPr>
      </p:pic>
    </p:spTree>
    <p:extLst>
      <p:ext uri="{BB962C8B-B14F-4D97-AF65-F5344CB8AC3E}">
        <p14:creationId xmlns:p14="http://schemas.microsoft.com/office/powerpoint/2010/main" val="25894609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90884" name="Rectangle 4"/>
          <p:cNvSpPr>
            <a:spLocks noGrp="1" noChangeArrowheads="1"/>
          </p:cNvSpPr>
          <p:nvPr>
            <p:ph idx="4294967295"/>
            <p:custDataLst>
              <p:tags r:id="rId2"/>
            </p:custDataLst>
          </p:nvPr>
        </p:nvSpPr>
        <p:spPr>
          <a:xfrm>
            <a:off x="592015" y="914400"/>
            <a:ext cx="8229600" cy="4525963"/>
          </a:xfrm>
        </p:spPr>
        <p:txBody>
          <a:bodyPr>
            <a:normAutofit/>
          </a:bodyPr>
          <a:lstStyle/>
          <a:p>
            <a:pPr>
              <a:buFontTx/>
              <a:buNone/>
            </a:pPr>
            <a:r>
              <a:rPr lang="en-US" sz="1600" dirty="0">
                <a:latin typeface="Courier New" pitchFamily="49" charset="0"/>
              </a:rPr>
              <a:t>module example(input  logic a, b, c,</a:t>
            </a:r>
          </a:p>
          <a:p>
            <a:pPr>
              <a:buFontTx/>
              <a:buNone/>
            </a:pPr>
            <a:r>
              <a:rPr lang="en-US" sz="1600" dirty="0">
                <a:latin typeface="Courier New" pitchFamily="49" charset="0"/>
              </a:rPr>
              <a:t>               output logic y);</a:t>
            </a:r>
          </a:p>
          <a:p>
            <a:pPr>
              <a:buFontTx/>
              <a:buNone/>
            </a:pPr>
            <a:r>
              <a:rPr lang="en-US" sz="1600" dirty="0">
                <a:latin typeface="Courier New" pitchFamily="49" charset="0"/>
              </a:rPr>
              <a:t>  logic </a:t>
            </a:r>
            <a:r>
              <a:rPr lang="en-US" sz="1600" dirty="0" err="1">
                <a:latin typeface="Courier New" pitchFamily="49" charset="0"/>
              </a:rPr>
              <a:t>ab</a:t>
            </a:r>
            <a:r>
              <a:rPr lang="en-US" sz="1600" dirty="0">
                <a:latin typeface="Courier New" pitchFamily="49" charset="0"/>
              </a:rPr>
              <a:t>, bb, </a:t>
            </a:r>
            <a:r>
              <a:rPr lang="en-US" sz="1600" dirty="0" err="1">
                <a:latin typeface="Courier New" pitchFamily="49" charset="0"/>
              </a:rPr>
              <a:t>cb</a:t>
            </a:r>
            <a:r>
              <a:rPr lang="en-US" sz="1600" dirty="0">
                <a:latin typeface="Courier New" pitchFamily="49" charset="0"/>
              </a:rPr>
              <a:t>, n1, n2, n3;</a:t>
            </a:r>
          </a:p>
          <a:p>
            <a:pPr>
              <a:buFontTx/>
              <a:buNone/>
            </a:pPr>
            <a:r>
              <a:rPr lang="en-US" sz="1600" dirty="0">
                <a:latin typeface="Courier New" pitchFamily="49" charset="0"/>
              </a:rPr>
              <a:t>  assign #1 {</a:t>
            </a:r>
            <a:r>
              <a:rPr lang="en-US" sz="1600" dirty="0" err="1">
                <a:latin typeface="Courier New" pitchFamily="49" charset="0"/>
              </a:rPr>
              <a:t>ab</a:t>
            </a:r>
            <a:r>
              <a:rPr lang="en-US" sz="1600" dirty="0">
                <a:latin typeface="Courier New" pitchFamily="49" charset="0"/>
              </a:rPr>
              <a:t>, bb, </a:t>
            </a:r>
            <a:r>
              <a:rPr lang="en-US" sz="1600" dirty="0" err="1">
                <a:latin typeface="Courier New" pitchFamily="49" charset="0"/>
              </a:rPr>
              <a:t>cb</a:t>
            </a:r>
            <a:r>
              <a:rPr lang="en-US" sz="1600" dirty="0">
                <a:latin typeface="Courier New" pitchFamily="49" charset="0"/>
              </a:rPr>
              <a:t>} = ~{a, b, c};</a:t>
            </a:r>
          </a:p>
          <a:p>
            <a:pPr>
              <a:buFontTx/>
              <a:buNone/>
            </a:pPr>
            <a:r>
              <a:rPr lang="en-US" sz="1600" dirty="0">
                <a:latin typeface="Courier New" pitchFamily="49" charset="0"/>
              </a:rPr>
              <a:t>  assign #2 n1 = </a:t>
            </a:r>
            <a:r>
              <a:rPr lang="en-US" sz="1600" dirty="0" err="1">
                <a:latin typeface="Courier New" pitchFamily="49" charset="0"/>
              </a:rPr>
              <a:t>ab</a:t>
            </a:r>
            <a:r>
              <a:rPr lang="en-US" sz="1600" dirty="0">
                <a:latin typeface="Courier New" pitchFamily="49" charset="0"/>
              </a:rPr>
              <a:t> &amp; bb &amp; </a:t>
            </a:r>
            <a:r>
              <a:rPr lang="en-US" sz="1600" dirty="0" err="1">
                <a:latin typeface="Courier New" pitchFamily="49" charset="0"/>
              </a:rPr>
              <a:t>cb</a:t>
            </a:r>
            <a:r>
              <a:rPr lang="en-US" sz="1600" dirty="0">
                <a:latin typeface="Courier New" pitchFamily="49" charset="0"/>
              </a:rPr>
              <a:t>;</a:t>
            </a:r>
          </a:p>
          <a:p>
            <a:pPr>
              <a:buFontTx/>
              <a:buNone/>
            </a:pPr>
            <a:r>
              <a:rPr lang="en-US" sz="1600" dirty="0">
                <a:latin typeface="Courier New" pitchFamily="49" charset="0"/>
              </a:rPr>
              <a:t>  assign #2 n2 = a &amp; bb &amp; </a:t>
            </a:r>
            <a:r>
              <a:rPr lang="en-US" sz="1600" dirty="0" err="1">
                <a:latin typeface="Courier New" pitchFamily="49" charset="0"/>
              </a:rPr>
              <a:t>cb</a:t>
            </a:r>
            <a:r>
              <a:rPr lang="en-US" sz="1600" dirty="0">
                <a:latin typeface="Courier New" pitchFamily="49" charset="0"/>
              </a:rPr>
              <a:t>;</a:t>
            </a:r>
          </a:p>
          <a:p>
            <a:pPr>
              <a:buFontTx/>
              <a:buNone/>
            </a:pPr>
            <a:r>
              <a:rPr lang="en-US" sz="1600" dirty="0">
                <a:latin typeface="Courier New" pitchFamily="49" charset="0"/>
              </a:rPr>
              <a:t>  assign #2 n3 = a &amp; bb &amp; c;</a:t>
            </a:r>
          </a:p>
          <a:p>
            <a:pPr>
              <a:buFontTx/>
              <a:buNone/>
            </a:pPr>
            <a:r>
              <a:rPr lang="en-US" sz="1600" dirty="0">
                <a:latin typeface="Courier New" pitchFamily="49" charset="0"/>
              </a:rPr>
              <a:t>  assign #4 y = n1 | n2 | n3;</a:t>
            </a:r>
          </a:p>
          <a:p>
            <a:pPr>
              <a:buFontTx/>
              <a:buNone/>
            </a:pPr>
            <a:r>
              <a:rPr lang="en-US" sz="1600" dirty="0" err="1">
                <a:latin typeface="Courier New" pitchFamily="49" charset="0"/>
              </a:rPr>
              <a:t>endmodule</a:t>
            </a:r>
            <a:r>
              <a:rPr lang="en-US" sz="1600" dirty="0">
                <a:latin typeface="Courier New" pitchFamily="49" charset="0"/>
              </a:rPr>
              <a:t> </a:t>
            </a:r>
          </a:p>
        </p:txBody>
      </p:sp>
      <p:pic>
        <p:nvPicPr>
          <p:cNvPr id="890885" name="Picture 5"/>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381000" y="3581400"/>
            <a:ext cx="800100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Delays</a:t>
            </a:r>
          </a:p>
        </p:txBody>
      </p:sp>
    </p:spTree>
    <p:extLst>
      <p:ext uri="{BB962C8B-B14F-4D97-AF65-F5344CB8AC3E}">
        <p14:creationId xmlns:p14="http://schemas.microsoft.com/office/powerpoint/2010/main" val="276592476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91908" name="Rectangle 4"/>
          <p:cNvSpPr>
            <a:spLocks noGrp="1" noChangeArrowheads="1"/>
          </p:cNvSpPr>
          <p:nvPr>
            <p:ph sz="half" idx="4294967295"/>
            <p:custDataLst>
              <p:tags r:id="rId3"/>
            </p:custDataLst>
          </p:nvPr>
        </p:nvSpPr>
        <p:spPr>
          <a:xfrm>
            <a:off x="533400" y="1181100"/>
            <a:ext cx="4648200" cy="4953000"/>
          </a:xfrm>
        </p:spPr>
        <p:txBody>
          <a:bodyPr/>
          <a:lstStyle/>
          <a:p>
            <a:pPr>
              <a:buFontTx/>
              <a:buNone/>
            </a:pPr>
            <a:r>
              <a:rPr lang="en-US" sz="1600" dirty="0">
                <a:latin typeface="Courier New" pitchFamily="49" charset="0"/>
              </a:rPr>
              <a:t>module example(input  logic a, b, c,</a:t>
            </a:r>
          </a:p>
          <a:p>
            <a:pPr>
              <a:buFontTx/>
              <a:buNone/>
            </a:pPr>
            <a:r>
              <a:rPr lang="en-US" sz="1600" dirty="0">
                <a:latin typeface="Courier New" pitchFamily="49" charset="0"/>
              </a:rPr>
              <a:t>               output logic y);</a:t>
            </a:r>
          </a:p>
          <a:p>
            <a:pPr>
              <a:buFontTx/>
              <a:buNone/>
            </a:pPr>
            <a:r>
              <a:rPr lang="en-US" sz="1600" dirty="0">
                <a:latin typeface="Courier New" pitchFamily="49" charset="0"/>
              </a:rPr>
              <a:t>  logic </a:t>
            </a:r>
            <a:r>
              <a:rPr lang="en-US" sz="1600" dirty="0" err="1">
                <a:latin typeface="Courier New" pitchFamily="49" charset="0"/>
              </a:rPr>
              <a:t>ab</a:t>
            </a:r>
            <a:r>
              <a:rPr lang="en-US" sz="1600" dirty="0">
                <a:latin typeface="Courier New" pitchFamily="49" charset="0"/>
              </a:rPr>
              <a:t>, bb, </a:t>
            </a:r>
            <a:r>
              <a:rPr lang="en-US" sz="1600" dirty="0" err="1">
                <a:latin typeface="Courier New" pitchFamily="49" charset="0"/>
              </a:rPr>
              <a:t>cb</a:t>
            </a:r>
            <a:r>
              <a:rPr lang="en-US" sz="1600" dirty="0">
                <a:latin typeface="Courier New" pitchFamily="49" charset="0"/>
              </a:rPr>
              <a:t>, n1, n2, n3;</a:t>
            </a:r>
          </a:p>
          <a:p>
            <a:pPr>
              <a:buFontTx/>
              <a:buNone/>
            </a:pPr>
            <a:r>
              <a:rPr lang="en-US" sz="1600" dirty="0">
                <a:latin typeface="Courier New" pitchFamily="49" charset="0"/>
              </a:rPr>
              <a:t>  assign #1 {</a:t>
            </a:r>
            <a:r>
              <a:rPr lang="en-US" sz="1600" dirty="0" err="1">
                <a:latin typeface="Courier New" pitchFamily="49" charset="0"/>
              </a:rPr>
              <a:t>ab</a:t>
            </a:r>
            <a:r>
              <a:rPr lang="en-US" sz="1600" dirty="0">
                <a:latin typeface="Courier New" pitchFamily="49" charset="0"/>
              </a:rPr>
              <a:t>, bb, </a:t>
            </a:r>
            <a:r>
              <a:rPr lang="en-US" sz="1600" dirty="0" err="1">
                <a:latin typeface="Courier New" pitchFamily="49" charset="0"/>
              </a:rPr>
              <a:t>cb</a:t>
            </a:r>
            <a:r>
              <a:rPr lang="en-US" sz="1600" dirty="0">
                <a:latin typeface="Courier New" pitchFamily="49" charset="0"/>
              </a:rPr>
              <a:t>} = </a:t>
            </a:r>
          </a:p>
          <a:p>
            <a:pPr>
              <a:buFontTx/>
              <a:buNone/>
            </a:pPr>
            <a:r>
              <a:rPr lang="en-US" sz="1600" dirty="0">
                <a:latin typeface="Courier New" pitchFamily="49" charset="0"/>
              </a:rPr>
              <a:t>                  ~{a, b, c};</a:t>
            </a:r>
          </a:p>
          <a:p>
            <a:pPr>
              <a:buFontTx/>
              <a:buNone/>
            </a:pPr>
            <a:r>
              <a:rPr lang="en-US" sz="1600" dirty="0">
                <a:latin typeface="Courier New" pitchFamily="49" charset="0"/>
              </a:rPr>
              <a:t>  assign #2 n1 = </a:t>
            </a:r>
            <a:r>
              <a:rPr lang="en-US" sz="1600" dirty="0" err="1">
                <a:latin typeface="Courier New" pitchFamily="49" charset="0"/>
              </a:rPr>
              <a:t>ab</a:t>
            </a:r>
            <a:r>
              <a:rPr lang="en-US" sz="1600" dirty="0">
                <a:latin typeface="Courier New" pitchFamily="49" charset="0"/>
              </a:rPr>
              <a:t> &amp; bb &amp; </a:t>
            </a:r>
            <a:r>
              <a:rPr lang="en-US" sz="1600" dirty="0" err="1">
                <a:latin typeface="Courier New" pitchFamily="49" charset="0"/>
              </a:rPr>
              <a:t>cb</a:t>
            </a:r>
            <a:r>
              <a:rPr lang="en-US" sz="1600" dirty="0">
                <a:latin typeface="Courier New" pitchFamily="49" charset="0"/>
              </a:rPr>
              <a:t>;</a:t>
            </a:r>
          </a:p>
          <a:p>
            <a:pPr>
              <a:buFontTx/>
              <a:buNone/>
            </a:pPr>
            <a:r>
              <a:rPr lang="en-US" sz="1600" dirty="0">
                <a:latin typeface="Courier New" pitchFamily="49" charset="0"/>
              </a:rPr>
              <a:t>  assign #2 n2 = a &amp; bb &amp; </a:t>
            </a:r>
            <a:r>
              <a:rPr lang="en-US" sz="1600" dirty="0" err="1">
                <a:latin typeface="Courier New" pitchFamily="49" charset="0"/>
              </a:rPr>
              <a:t>cb</a:t>
            </a:r>
            <a:r>
              <a:rPr lang="en-US" sz="1600" dirty="0">
                <a:latin typeface="Courier New" pitchFamily="49" charset="0"/>
              </a:rPr>
              <a:t>;</a:t>
            </a:r>
          </a:p>
          <a:p>
            <a:pPr>
              <a:buFontTx/>
              <a:buNone/>
            </a:pPr>
            <a:r>
              <a:rPr lang="en-US" sz="1600" dirty="0">
                <a:latin typeface="Courier New" pitchFamily="49" charset="0"/>
              </a:rPr>
              <a:t>  assign #2 n3 = a &amp; bb &amp; c;</a:t>
            </a:r>
          </a:p>
          <a:p>
            <a:pPr>
              <a:buFontTx/>
              <a:buNone/>
            </a:pPr>
            <a:r>
              <a:rPr lang="en-US" sz="1600" dirty="0">
                <a:latin typeface="Courier New" pitchFamily="49" charset="0"/>
              </a:rPr>
              <a:t>  assign #4 y = n1 | n2 | n3;</a:t>
            </a:r>
          </a:p>
          <a:p>
            <a:pPr>
              <a:buFontTx/>
              <a:buNone/>
            </a:pPr>
            <a:r>
              <a:rPr lang="en-US" sz="1600" dirty="0" err="1">
                <a:latin typeface="Courier New" pitchFamily="49" charset="0"/>
              </a:rPr>
              <a:t>endmodule</a:t>
            </a:r>
            <a:r>
              <a:rPr lang="en-US" sz="1600" dirty="0">
                <a:latin typeface="Courier New" pitchFamily="49" charset="0"/>
              </a:rPr>
              <a:t> </a:t>
            </a:r>
          </a:p>
        </p:txBody>
      </p:sp>
      <p:graphicFrame>
        <p:nvGraphicFramePr>
          <p:cNvPr id="891909" name="Object 5"/>
          <p:cNvGraphicFramePr>
            <a:graphicFrameLocks noGrp="1" noChangeAspect="1"/>
          </p:cNvGraphicFramePr>
          <p:nvPr>
            <p:ph sz="half" idx="4294967295"/>
            <p:custDataLst>
              <p:tags r:id="rId4"/>
            </p:custDataLst>
            <p:extLst>
              <p:ext uri="{D42A27DB-BD31-4B8C-83A1-F6EECF244321}">
                <p14:modId xmlns:p14="http://schemas.microsoft.com/office/powerpoint/2010/main" val="3543268950"/>
              </p:ext>
            </p:extLst>
          </p:nvPr>
        </p:nvGraphicFramePr>
        <p:xfrm>
          <a:off x="5638800" y="1232694"/>
          <a:ext cx="2855912" cy="4392612"/>
        </p:xfrm>
        <a:graphic>
          <a:graphicData uri="http://schemas.openxmlformats.org/presentationml/2006/ole">
            <mc:AlternateContent xmlns:mc="http://schemas.openxmlformats.org/markup-compatibility/2006">
              <mc:Choice xmlns:v="urn:schemas-microsoft-com:vml" Requires="v">
                <p:oleObj spid="_x0000_s226394" name="Visio" r:id="rId7" imgW="2856281" imgH="4593946" progId="Visio.Drawing.11">
                  <p:embed/>
                </p:oleObj>
              </mc:Choice>
              <mc:Fallback>
                <p:oleObj name="Visio" r:id="rId7" imgW="2856281" imgH="459394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1232694"/>
                        <a:ext cx="2855912"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Delays</a:t>
            </a:r>
          </a:p>
        </p:txBody>
      </p:sp>
    </p:spTree>
    <p:extLst>
      <p:ext uri="{BB962C8B-B14F-4D97-AF65-F5344CB8AC3E}">
        <p14:creationId xmlns:p14="http://schemas.microsoft.com/office/powerpoint/2010/main" val="4271932995"/>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custDataLst>
              <p:tags r:id="rId2"/>
            </p:custDataLst>
          </p:nvPr>
        </p:nvSpPr>
        <p:spPr bwMode="auto">
          <a:xfrm>
            <a:off x="76200" y="838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91908" name="Rectangle 4"/>
          <p:cNvSpPr>
            <a:spLocks noGrp="1" noChangeArrowheads="1"/>
          </p:cNvSpPr>
          <p:nvPr>
            <p:ph sz="half" idx="4294967295"/>
            <p:custDataLst>
              <p:tags r:id="rId3"/>
            </p:custDataLst>
          </p:nvPr>
        </p:nvSpPr>
        <p:spPr>
          <a:xfrm>
            <a:off x="533400" y="1219200"/>
            <a:ext cx="4648200" cy="4953000"/>
          </a:xfrm>
        </p:spPr>
        <p:txBody>
          <a:bodyPr/>
          <a:lstStyle/>
          <a:p>
            <a:pPr>
              <a:buFontTx/>
              <a:buNone/>
            </a:pPr>
            <a:r>
              <a:rPr lang="en-US" sz="1600" dirty="0">
                <a:latin typeface="Courier New" pitchFamily="49" charset="0"/>
              </a:rPr>
              <a:t>module example(input  logic a, b, c,</a:t>
            </a:r>
          </a:p>
          <a:p>
            <a:pPr>
              <a:buFontTx/>
              <a:buNone/>
            </a:pPr>
            <a:r>
              <a:rPr lang="en-US" sz="1600" dirty="0">
                <a:latin typeface="Courier New" pitchFamily="49" charset="0"/>
              </a:rPr>
              <a:t>               output logic y);</a:t>
            </a:r>
          </a:p>
          <a:p>
            <a:pPr>
              <a:buFontTx/>
              <a:buNone/>
            </a:pPr>
            <a:r>
              <a:rPr lang="en-US" sz="1600" dirty="0">
                <a:latin typeface="Courier New" pitchFamily="49" charset="0"/>
              </a:rPr>
              <a:t>  logic </a:t>
            </a:r>
            <a:r>
              <a:rPr lang="en-US" sz="1600" dirty="0" err="1">
                <a:latin typeface="Courier New" pitchFamily="49" charset="0"/>
              </a:rPr>
              <a:t>ab</a:t>
            </a:r>
            <a:r>
              <a:rPr lang="en-US" sz="1600" dirty="0">
                <a:latin typeface="Courier New" pitchFamily="49" charset="0"/>
              </a:rPr>
              <a:t>, bb, </a:t>
            </a:r>
            <a:r>
              <a:rPr lang="en-US" sz="1600" dirty="0" err="1">
                <a:latin typeface="Courier New" pitchFamily="49" charset="0"/>
              </a:rPr>
              <a:t>cb</a:t>
            </a:r>
            <a:r>
              <a:rPr lang="en-US" sz="1600" dirty="0">
                <a:latin typeface="Courier New" pitchFamily="49" charset="0"/>
              </a:rPr>
              <a:t>, n1, n2, n3;</a:t>
            </a:r>
          </a:p>
          <a:p>
            <a:pPr>
              <a:buFontTx/>
              <a:buNone/>
            </a:pPr>
            <a:r>
              <a:rPr lang="en-US" sz="1600" dirty="0">
                <a:latin typeface="Courier New" pitchFamily="49" charset="0"/>
              </a:rPr>
              <a:t>  </a:t>
            </a:r>
            <a:r>
              <a:rPr lang="en-US" sz="1600" b="1" dirty="0">
                <a:solidFill>
                  <a:srgbClr val="FF0000"/>
                </a:solidFill>
                <a:latin typeface="Courier New" pitchFamily="49" charset="0"/>
              </a:rPr>
              <a:t>assign #1 {</a:t>
            </a:r>
            <a:r>
              <a:rPr lang="en-US" sz="1600" b="1" dirty="0" err="1">
                <a:solidFill>
                  <a:srgbClr val="FF0000"/>
                </a:solidFill>
                <a:latin typeface="Courier New" pitchFamily="49" charset="0"/>
              </a:rPr>
              <a:t>ab</a:t>
            </a:r>
            <a:r>
              <a:rPr lang="en-US" sz="1600" b="1" dirty="0">
                <a:solidFill>
                  <a:srgbClr val="FF0000"/>
                </a:solidFill>
                <a:latin typeface="Courier New" pitchFamily="49" charset="0"/>
              </a:rPr>
              <a:t>, bb, </a:t>
            </a:r>
            <a:r>
              <a:rPr lang="en-US" sz="1600" b="1" dirty="0" err="1">
                <a:solidFill>
                  <a:srgbClr val="FF0000"/>
                </a:solidFill>
                <a:latin typeface="Courier New" pitchFamily="49" charset="0"/>
              </a:rPr>
              <a:t>cb</a:t>
            </a:r>
            <a:r>
              <a:rPr lang="en-US" sz="1600" b="1" dirty="0">
                <a:solidFill>
                  <a:srgbClr val="FF0000"/>
                </a:solidFill>
                <a:latin typeface="Courier New" pitchFamily="49" charset="0"/>
              </a:rPr>
              <a:t>} = </a:t>
            </a:r>
          </a:p>
          <a:p>
            <a:pPr>
              <a:buFontTx/>
              <a:buNone/>
            </a:pPr>
            <a:r>
              <a:rPr lang="en-US" sz="1600" b="1" dirty="0">
                <a:solidFill>
                  <a:srgbClr val="FF0000"/>
                </a:solidFill>
                <a:latin typeface="Courier New" pitchFamily="49" charset="0"/>
              </a:rPr>
              <a:t>                  ~{a, b, c};</a:t>
            </a:r>
          </a:p>
          <a:p>
            <a:pPr>
              <a:buFontTx/>
              <a:buNone/>
            </a:pPr>
            <a:r>
              <a:rPr lang="en-US" sz="1600" dirty="0">
                <a:latin typeface="Courier New" pitchFamily="49" charset="0"/>
              </a:rPr>
              <a:t>  assign #2 n1 = </a:t>
            </a:r>
            <a:r>
              <a:rPr lang="en-US" sz="1600" dirty="0" err="1">
                <a:latin typeface="Courier New" pitchFamily="49" charset="0"/>
              </a:rPr>
              <a:t>ab</a:t>
            </a:r>
            <a:r>
              <a:rPr lang="en-US" sz="1600" dirty="0">
                <a:latin typeface="Courier New" pitchFamily="49" charset="0"/>
              </a:rPr>
              <a:t> &amp; bb &amp; </a:t>
            </a:r>
            <a:r>
              <a:rPr lang="en-US" sz="1600" dirty="0" err="1">
                <a:latin typeface="Courier New" pitchFamily="49" charset="0"/>
              </a:rPr>
              <a:t>cb</a:t>
            </a:r>
            <a:r>
              <a:rPr lang="en-US" sz="1600" dirty="0">
                <a:latin typeface="Courier New" pitchFamily="49" charset="0"/>
              </a:rPr>
              <a:t>;</a:t>
            </a:r>
          </a:p>
          <a:p>
            <a:pPr>
              <a:buFontTx/>
              <a:buNone/>
            </a:pPr>
            <a:r>
              <a:rPr lang="en-US" sz="1600" dirty="0">
                <a:latin typeface="Courier New" pitchFamily="49" charset="0"/>
              </a:rPr>
              <a:t>  assign #2 n2 = a &amp; bb &amp; </a:t>
            </a:r>
            <a:r>
              <a:rPr lang="en-US" sz="1600" dirty="0" err="1">
                <a:latin typeface="Courier New" pitchFamily="49" charset="0"/>
              </a:rPr>
              <a:t>cb</a:t>
            </a:r>
            <a:r>
              <a:rPr lang="en-US" sz="1600" dirty="0">
                <a:latin typeface="Courier New" pitchFamily="49" charset="0"/>
              </a:rPr>
              <a:t>;</a:t>
            </a:r>
          </a:p>
          <a:p>
            <a:pPr>
              <a:buFontTx/>
              <a:buNone/>
            </a:pPr>
            <a:r>
              <a:rPr lang="en-US" sz="1600" dirty="0">
                <a:latin typeface="Courier New" pitchFamily="49" charset="0"/>
              </a:rPr>
              <a:t>  assign #2 n3 = a &amp; bb &amp; c;</a:t>
            </a:r>
          </a:p>
          <a:p>
            <a:pPr>
              <a:buFontTx/>
              <a:buNone/>
            </a:pPr>
            <a:r>
              <a:rPr lang="en-US" sz="1600" dirty="0">
                <a:latin typeface="Courier New" pitchFamily="49" charset="0"/>
              </a:rPr>
              <a:t>  assign #4 y = n1 | n2 | n3;</a:t>
            </a:r>
          </a:p>
          <a:p>
            <a:pPr>
              <a:buFontTx/>
              <a:buNone/>
            </a:pPr>
            <a:r>
              <a:rPr lang="en-US" sz="1600" dirty="0" err="1">
                <a:latin typeface="Courier New" pitchFamily="49" charset="0"/>
              </a:rPr>
              <a:t>endmodule</a:t>
            </a:r>
            <a:r>
              <a:rPr lang="en-US" sz="1600" dirty="0">
                <a:latin typeface="Courier New" pitchFamily="49" charset="0"/>
              </a:rPr>
              <a:t> </a:t>
            </a:r>
          </a:p>
        </p:txBody>
      </p:sp>
      <p:graphicFrame>
        <p:nvGraphicFramePr>
          <p:cNvPr id="891909" name="Object 5"/>
          <p:cNvGraphicFramePr>
            <a:graphicFrameLocks noGrp="1" noChangeAspect="1"/>
          </p:cNvGraphicFramePr>
          <p:nvPr>
            <p:ph sz="half" idx="4294967295"/>
            <p:custDataLst>
              <p:tags r:id="rId4"/>
            </p:custDataLst>
            <p:extLst>
              <p:ext uri="{D42A27DB-BD31-4B8C-83A1-F6EECF244321}">
                <p14:modId xmlns:p14="http://schemas.microsoft.com/office/powerpoint/2010/main" val="2812549094"/>
              </p:ext>
            </p:extLst>
          </p:nvPr>
        </p:nvGraphicFramePr>
        <p:xfrm>
          <a:off x="5373688" y="1246188"/>
          <a:ext cx="2855912" cy="4392612"/>
        </p:xfrm>
        <a:graphic>
          <a:graphicData uri="http://schemas.openxmlformats.org/presentationml/2006/ole">
            <mc:AlternateContent xmlns:mc="http://schemas.openxmlformats.org/markup-compatibility/2006">
              <mc:Choice xmlns:v="urn:schemas-microsoft-com:vml" Requires="v">
                <p:oleObj spid="_x0000_s233540" name="Visio" r:id="rId7" imgW="2856281" imgH="4593946" progId="Visio.Drawing.11">
                  <p:embed/>
                </p:oleObj>
              </mc:Choice>
              <mc:Fallback>
                <p:oleObj name="Visio" r:id="rId7" imgW="2856281" imgH="459394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73688" y="1246188"/>
                        <a:ext cx="2855912"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Delays</a:t>
            </a:r>
          </a:p>
        </p:txBody>
      </p:sp>
      <p:cxnSp>
        <p:nvCxnSpPr>
          <p:cNvPr id="3" name="Straight Connector 2"/>
          <p:cNvCxnSpPr/>
          <p:nvPr/>
        </p:nvCxnSpPr>
        <p:spPr>
          <a:xfrm flipV="1">
            <a:off x="6364288" y="990600"/>
            <a:ext cx="0" cy="2133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6135688" y="1143000"/>
            <a:ext cx="22860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138802" y="838200"/>
            <a:ext cx="301686" cy="369332"/>
          </a:xfrm>
          <a:prstGeom prst="rect">
            <a:avLst/>
          </a:prstGeom>
          <a:noFill/>
        </p:spPr>
        <p:txBody>
          <a:bodyPr wrap="none" rtlCol="0">
            <a:spAutoFit/>
          </a:bodyPr>
          <a:lstStyle/>
          <a:p>
            <a:r>
              <a:rPr lang="en-US" dirty="0">
                <a:solidFill>
                  <a:srgbClr val="FF0000"/>
                </a:solidFill>
              </a:rPr>
              <a:t>1</a:t>
            </a:r>
          </a:p>
        </p:txBody>
      </p:sp>
    </p:spTree>
    <p:extLst>
      <p:ext uri="{BB962C8B-B14F-4D97-AF65-F5344CB8AC3E}">
        <p14:creationId xmlns:p14="http://schemas.microsoft.com/office/powerpoint/2010/main" val="158674577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91908" name="Rectangle 4"/>
          <p:cNvSpPr>
            <a:spLocks noGrp="1" noChangeArrowheads="1"/>
          </p:cNvSpPr>
          <p:nvPr>
            <p:ph sz="half" idx="4294967295"/>
            <p:custDataLst>
              <p:tags r:id="rId3"/>
            </p:custDataLst>
          </p:nvPr>
        </p:nvSpPr>
        <p:spPr>
          <a:xfrm>
            <a:off x="914400" y="1181100"/>
            <a:ext cx="4648200" cy="4953000"/>
          </a:xfrm>
        </p:spPr>
        <p:txBody>
          <a:bodyPr/>
          <a:lstStyle/>
          <a:p>
            <a:pPr>
              <a:buFontTx/>
              <a:buNone/>
            </a:pPr>
            <a:r>
              <a:rPr lang="en-US" sz="1600" dirty="0">
                <a:latin typeface="Courier New" pitchFamily="49" charset="0"/>
              </a:rPr>
              <a:t>module example(input  logic a, b, c,</a:t>
            </a:r>
          </a:p>
          <a:p>
            <a:pPr>
              <a:buFontTx/>
              <a:buNone/>
            </a:pPr>
            <a:r>
              <a:rPr lang="en-US" sz="1600" dirty="0">
                <a:latin typeface="Courier New" pitchFamily="49" charset="0"/>
              </a:rPr>
              <a:t>               output logic y);</a:t>
            </a:r>
          </a:p>
          <a:p>
            <a:pPr>
              <a:buFontTx/>
              <a:buNone/>
            </a:pPr>
            <a:r>
              <a:rPr lang="en-US" sz="1600" dirty="0">
                <a:latin typeface="Courier New" pitchFamily="49" charset="0"/>
              </a:rPr>
              <a:t>  logic </a:t>
            </a:r>
            <a:r>
              <a:rPr lang="en-US" sz="1600" dirty="0" err="1">
                <a:latin typeface="Courier New" pitchFamily="49" charset="0"/>
              </a:rPr>
              <a:t>ab</a:t>
            </a:r>
            <a:r>
              <a:rPr lang="en-US" sz="1600" dirty="0">
                <a:latin typeface="Courier New" pitchFamily="49" charset="0"/>
              </a:rPr>
              <a:t>, bb, </a:t>
            </a:r>
            <a:r>
              <a:rPr lang="en-US" sz="1600" dirty="0" err="1">
                <a:latin typeface="Courier New" pitchFamily="49" charset="0"/>
              </a:rPr>
              <a:t>cb</a:t>
            </a:r>
            <a:r>
              <a:rPr lang="en-US" sz="1600" dirty="0">
                <a:latin typeface="Courier New" pitchFamily="49" charset="0"/>
              </a:rPr>
              <a:t>, n1, n2, n3;</a:t>
            </a:r>
          </a:p>
          <a:p>
            <a:pPr>
              <a:buFontTx/>
              <a:buNone/>
            </a:pPr>
            <a:r>
              <a:rPr lang="en-US" sz="1600" dirty="0">
                <a:latin typeface="Courier New" pitchFamily="49" charset="0"/>
              </a:rPr>
              <a:t>  assign #1 {</a:t>
            </a:r>
            <a:r>
              <a:rPr lang="en-US" sz="1600" dirty="0" err="1">
                <a:latin typeface="Courier New" pitchFamily="49" charset="0"/>
              </a:rPr>
              <a:t>ab</a:t>
            </a:r>
            <a:r>
              <a:rPr lang="en-US" sz="1600" dirty="0">
                <a:latin typeface="Courier New" pitchFamily="49" charset="0"/>
              </a:rPr>
              <a:t>, bb, </a:t>
            </a:r>
            <a:r>
              <a:rPr lang="en-US" sz="1600" dirty="0" err="1">
                <a:latin typeface="Courier New" pitchFamily="49" charset="0"/>
              </a:rPr>
              <a:t>cb</a:t>
            </a:r>
            <a:r>
              <a:rPr lang="en-US" sz="1600" dirty="0">
                <a:latin typeface="Courier New" pitchFamily="49" charset="0"/>
              </a:rPr>
              <a:t>} = </a:t>
            </a:r>
          </a:p>
          <a:p>
            <a:pPr>
              <a:buFontTx/>
              <a:buNone/>
            </a:pPr>
            <a:r>
              <a:rPr lang="en-US" sz="1600" dirty="0">
                <a:latin typeface="Courier New" pitchFamily="49" charset="0"/>
              </a:rPr>
              <a:t>                  ~{a, b, c};</a:t>
            </a:r>
          </a:p>
          <a:p>
            <a:pPr>
              <a:buFontTx/>
              <a:buNone/>
            </a:pPr>
            <a:r>
              <a:rPr lang="en-US" sz="1600" dirty="0">
                <a:latin typeface="Courier New" pitchFamily="49" charset="0"/>
              </a:rPr>
              <a:t>  assign #2 n1 = </a:t>
            </a:r>
            <a:r>
              <a:rPr lang="en-US" sz="1600" dirty="0" err="1">
                <a:latin typeface="Courier New" pitchFamily="49" charset="0"/>
              </a:rPr>
              <a:t>ab</a:t>
            </a:r>
            <a:r>
              <a:rPr lang="en-US" sz="1600" dirty="0">
                <a:latin typeface="Courier New" pitchFamily="49" charset="0"/>
              </a:rPr>
              <a:t> &amp; bb &amp; </a:t>
            </a:r>
            <a:r>
              <a:rPr lang="en-US" sz="1600" dirty="0" err="1">
                <a:latin typeface="Courier New" pitchFamily="49" charset="0"/>
              </a:rPr>
              <a:t>cb</a:t>
            </a:r>
            <a:r>
              <a:rPr lang="en-US" sz="1600" dirty="0">
                <a:latin typeface="Courier New" pitchFamily="49" charset="0"/>
              </a:rPr>
              <a:t>;</a:t>
            </a:r>
          </a:p>
          <a:p>
            <a:pPr>
              <a:buFontTx/>
              <a:buNone/>
            </a:pPr>
            <a:r>
              <a:rPr lang="en-US" sz="1600" b="1" dirty="0">
                <a:solidFill>
                  <a:srgbClr val="FF0000"/>
                </a:solidFill>
                <a:latin typeface="Courier New" pitchFamily="49" charset="0"/>
              </a:rPr>
              <a:t>  assign #2 n2 = a </a:t>
            </a:r>
            <a:r>
              <a:rPr lang="en-US" sz="1600" dirty="0">
                <a:latin typeface="Courier New" pitchFamily="49" charset="0"/>
              </a:rPr>
              <a:t>&amp; bb &amp; </a:t>
            </a:r>
            <a:r>
              <a:rPr lang="en-US" sz="1600" dirty="0" err="1">
                <a:latin typeface="Courier New" pitchFamily="49" charset="0"/>
              </a:rPr>
              <a:t>cb</a:t>
            </a:r>
            <a:r>
              <a:rPr lang="en-US" sz="1600" dirty="0">
                <a:latin typeface="Courier New" pitchFamily="49" charset="0"/>
              </a:rPr>
              <a:t>;</a:t>
            </a:r>
          </a:p>
          <a:p>
            <a:pPr>
              <a:buFontTx/>
              <a:buNone/>
            </a:pPr>
            <a:r>
              <a:rPr lang="en-US" sz="1600" b="1" dirty="0">
                <a:solidFill>
                  <a:srgbClr val="FF0000"/>
                </a:solidFill>
                <a:latin typeface="Courier New" pitchFamily="49" charset="0"/>
              </a:rPr>
              <a:t>  assign #2 n3 = a </a:t>
            </a:r>
            <a:r>
              <a:rPr lang="en-US" sz="1600" dirty="0">
                <a:latin typeface="Courier New" pitchFamily="49" charset="0"/>
              </a:rPr>
              <a:t>&amp; bb &amp; c;</a:t>
            </a:r>
          </a:p>
          <a:p>
            <a:pPr>
              <a:buFontTx/>
              <a:buNone/>
            </a:pPr>
            <a:r>
              <a:rPr lang="en-US" sz="1600" dirty="0">
                <a:latin typeface="Courier New" pitchFamily="49" charset="0"/>
              </a:rPr>
              <a:t>  assign #4 y = n1 | n2 | n3;</a:t>
            </a:r>
          </a:p>
          <a:p>
            <a:pPr>
              <a:buFontTx/>
              <a:buNone/>
            </a:pPr>
            <a:r>
              <a:rPr lang="en-US" sz="1600" dirty="0" err="1">
                <a:latin typeface="Courier New" pitchFamily="49" charset="0"/>
              </a:rPr>
              <a:t>endmodule</a:t>
            </a:r>
            <a:r>
              <a:rPr lang="en-US" sz="1600" dirty="0">
                <a:latin typeface="Courier New" pitchFamily="49" charset="0"/>
              </a:rPr>
              <a:t> </a:t>
            </a:r>
          </a:p>
        </p:txBody>
      </p:sp>
      <p:graphicFrame>
        <p:nvGraphicFramePr>
          <p:cNvPr id="891909" name="Object 5"/>
          <p:cNvGraphicFramePr>
            <a:graphicFrameLocks noGrp="1" noChangeAspect="1"/>
          </p:cNvGraphicFramePr>
          <p:nvPr>
            <p:ph sz="half" idx="4294967295"/>
            <p:custDataLst>
              <p:tags r:id="rId4"/>
            </p:custDataLst>
            <p:extLst>
              <p:ext uri="{D42A27DB-BD31-4B8C-83A1-F6EECF244321}">
                <p14:modId xmlns:p14="http://schemas.microsoft.com/office/powerpoint/2010/main" val="2671956896"/>
              </p:ext>
            </p:extLst>
          </p:nvPr>
        </p:nvGraphicFramePr>
        <p:xfrm>
          <a:off x="5602288" y="1398588"/>
          <a:ext cx="2855912" cy="4392612"/>
        </p:xfrm>
        <a:graphic>
          <a:graphicData uri="http://schemas.openxmlformats.org/presentationml/2006/ole">
            <mc:AlternateContent xmlns:mc="http://schemas.openxmlformats.org/markup-compatibility/2006">
              <mc:Choice xmlns:v="urn:schemas-microsoft-com:vml" Requires="v">
                <p:oleObj spid="_x0000_s234564" name="Visio" r:id="rId7" imgW="2856281" imgH="4593946" progId="Visio.Drawing.11">
                  <p:embed/>
                </p:oleObj>
              </mc:Choice>
              <mc:Fallback>
                <p:oleObj name="Visio" r:id="rId7" imgW="2856281" imgH="459394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2288" y="1398588"/>
                        <a:ext cx="2855912"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Delays</a:t>
            </a:r>
          </a:p>
        </p:txBody>
      </p:sp>
      <p:cxnSp>
        <p:nvCxnSpPr>
          <p:cNvPr id="9" name="Straight Connector 8"/>
          <p:cNvCxnSpPr/>
          <p:nvPr/>
        </p:nvCxnSpPr>
        <p:spPr>
          <a:xfrm flipV="1">
            <a:off x="6745288" y="1143000"/>
            <a:ext cx="0" cy="3276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6364288" y="1295400"/>
            <a:ext cx="38100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43602" y="990600"/>
            <a:ext cx="301686" cy="369332"/>
          </a:xfrm>
          <a:prstGeom prst="rect">
            <a:avLst/>
          </a:prstGeom>
          <a:noFill/>
        </p:spPr>
        <p:txBody>
          <a:bodyPr wrap="none" rtlCol="0">
            <a:spAutoFit/>
          </a:bodyPr>
          <a:lstStyle/>
          <a:p>
            <a:r>
              <a:rPr lang="en-US" dirty="0">
                <a:solidFill>
                  <a:srgbClr val="FF0000"/>
                </a:solidFill>
              </a:rPr>
              <a:t>2</a:t>
            </a:r>
          </a:p>
        </p:txBody>
      </p:sp>
    </p:spTree>
    <p:extLst>
      <p:ext uri="{BB962C8B-B14F-4D97-AF65-F5344CB8AC3E}">
        <p14:creationId xmlns:p14="http://schemas.microsoft.com/office/powerpoint/2010/main" val="191446169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91908" name="Rectangle 4"/>
          <p:cNvSpPr>
            <a:spLocks noGrp="1" noChangeArrowheads="1"/>
          </p:cNvSpPr>
          <p:nvPr>
            <p:ph sz="half" idx="4294967295"/>
            <p:custDataLst>
              <p:tags r:id="rId3"/>
            </p:custDataLst>
          </p:nvPr>
        </p:nvSpPr>
        <p:spPr>
          <a:xfrm>
            <a:off x="914400" y="1181100"/>
            <a:ext cx="4648200" cy="4953000"/>
          </a:xfrm>
        </p:spPr>
        <p:txBody>
          <a:bodyPr/>
          <a:lstStyle/>
          <a:p>
            <a:pPr>
              <a:buFontTx/>
              <a:buNone/>
            </a:pPr>
            <a:r>
              <a:rPr lang="en-US" sz="1600" dirty="0">
                <a:latin typeface="Courier New" pitchFamily="49" charset="0"/>
              </a:rPr>
              <a:t>module example(input  logic a, b, c,</a:t>
            </a:r>
          </a:p>
          <a:p>
            <a:pPr>
              <a:buFontTx/>
              <a:buNone/>
            </a:pPr>
            <a:r>
              <a:rPr lang="en-US" sz="1600" dirty="0">
                <a:latin typeface="Courier New" pitchFamily="49" charset="0"/>
              </a:rPr>
              <a:t>               output logic y);</a:t>
            </a:r>
          </a:p>
          <a:p>
            <a:pPr>
              <a:buFontTx/>
              <a:buNone/>
            </a:pPr>
            <a:r>
              <a:rPr lang="en-US" sz="1600" dirty="0">
                <a:latin typeface="Courier New" pitchFamily="49" charset="0"/>
              </a:rPr>
              <a:t>  logic </a:t>
            </a:r>
            <a:r>
              <a:rPr lang="en-US" sz="1600" dirty="0" err="1">
                <a:latin typeface="Courier New" pitchFamily="49" charset="0"/>
              </a:rPr>
              <a:t>ab</a:t>
            </a:r>
            <a:r>
              <a:rPr lang="en-US" sz="1600" dirty="0">
                <a:latin typeface="Courier New" pitchFamily="49" charset="0"/>
              </a:rPr>
              <a:t>, bb, </a:t>
            </a:r>
            <a:r>
              <a:rPr lang="en-US" sz="1600" dirty="0" err="1">
                <a:latin typeface="Courier New" pitchFamily="49" charset="0"/>
              </a:rPr>
              <a:t>cb</a:t>
            </a:r>
            <a:r>
              <a:rPr lang="en-US" sz="1600" dirty="0">
                <a:latin typeface="Courier New" pitchFamily="49" charset="0"/>
              </a:rPr>
              <a:t>, n1, n2, n3;</a:t>
            </a:r>
          </a:p>
          <a:p>
            <a:pPr>
              <a:buFontTx/>
              <a:buNone/>
            </a:pPr>
            <a:r>
              <a:rPr lang="en-US" sz="1600" dirty="0">
                <a:latin typeface="Courier New" pitchFamily="49" charset="0"/>
              </a:rPr>
              <a:t>  assign #1 {</a:t>
            </a:r>
            <a:r>
              <a:rPr lang="en-US" sz="1600" dirty="0" err="1">
                <a:latin typeface="Courier New" pitchFamily="49" charset="0"/>
              </a:rPr>
              <a:t>ab</a:t>
            </a:r>
            <a:r>
              <a:rPr lang="en-US" sz="1600" dirty="0">
                <a:latin typeface="Courier New" pitchFamily="49" charset="0"/>
              </a:rPr>
              <a:t>, bb, </a:t>
            </a:r>
            <a:r>
              <a:rPr lang="en-US" sz="1600" dirty="0" err="1">
                <a:latin typeface="Courier New" pitchFamily="49" charset="0"/>
              </a:rPr>
              <a:t>cb</a:t>
            </a:r>
            <a:r>
              <a:rPr lang="en-US" sz="1600" dirty="0">
                <a:latin typeface="Courier New" pitchFamily="49" charset="0"/>
              </a:rPr>
              <a:t>} = </a:t>
            </a:r>
          </a:p>
          <a:p>
            <a:pPr>
              <a:buFontTx/>
              <a:buNone/>
            </a:pPr>
            <a:r>
              <a:rPr lang="en-US" sz="1600" dirty="0">
                <a:latin typeface="Courier New" pitchFamily="49" charset="0"/>
              </a:rPr>
              <a:t>                  ~{a, b, c};</a:t>
            </a:r>
          </a:p>
          <a:p>
            <a:pPr>
              <a:buFontTx/>
              <a:buNone/>
            </a:pPr>
            <a:r>
              <a:rPr lang="en-US" sz="1600" dirty="0">
                <a:latin typeface="Courier New" pitchFamily="49" charset="0"/>
              </a:rPr>
              <a:t>  </a:t>
            </a:r>
            <a:r>
              <a:rPr lang="en-US" sz="1600" b="1" dirty="0">
                <a:solidFill>
                  <a:srgbClr val="FF0000"/>
                </a:solidFill>
                <a:latin typeface="Courier New" pitchFamily="49" charset="0"/>
              </a:rPr>
              <a:t>assign #2 n1 = </a:t>
            </a:r>
            <a:r>
              <a:rPr lang="en-US" sz="1600" b="1" dirty="0" err="1">
                <a:solidFill>
                  <a:srgbClr val="FF0000"/>
                </a:solidFill>
                <a:latin typeface="Courier New" pitchFamily="49" charset="0"/>
              </a:rPr>
              <a:t>ab</a:t>
            </a:r>
            <a:r>
              <a:rPr lang="en-US" sz="1600" b="1" dirty="0">
                <a:solidFill>
                  <a:srgbClr val="FF0000"/>
                </a:solidFill>
                <a:latin typeface="Courier New" pitchFamily="49" charset="0"/>
              </a:rPr>
              <a:t> &amp; bb &amp; </a:t>
            </a:r>
            <a:r>
              <a:rPr lang="en-US" sz="1600" b="1" dirty="0" err="1">
                <a:solidFill>
                  <a:srgbClr val="FF0000"/>
                </a:solidFill>
                <a:latin typeface="Courier New" pitchFamily="49" charset="0"/>
              </a:rPr>
              <a:t>cb</a:t>
            </a:r>
            <a:r>
              <a:rPr lang="en-US" sz="1600" b="1" dirty="0">
                <a:solidFill>
                  <a:srgbClr val="FF0000"/>
                </a:solidFill>
                <a:latin typeface="Courier New" pitchFamily="49" charset="0"/>
              </a:rPr>
              <a:t>;</a:t>
            </a:r>
          </a:p>
          <a:p>
            <a:pPr>
              <a:buFontTx/>
              <a:buNone/>
            </a:pPr>
            <a:r>
              <a:rPr lang="en-US" sz="1600" dirty="0">
                <a:latin typeface="Courier New" pitchFamily="49" charset="0"/>
              </a:rPr>
              <a:t>  assign #2 n2 = a &amp; bb &amp; </a:t>
            </a:r>
            <a:r>
              <a:rPr lang="en-US" sz="1600" dirty="0" err="1">
                <a:latin typeface="Courier New" pitchFamily="49" charset="0"/>
              </a:rPr>
              <a:t>cb</a:t>
            </a:r>
            <a:r>
              <a:rPr lang="en-US" sz="1600" dirty="0">
                <a:latin typeface="Courier New" pitchFamily="49" charset="0"/>
              </a:rPr>
              <a:t>;</a:t>
            </a:r>
          </a:p>
          <a:p>
            <a:pPr>
              <a:buFontTx/>
              <a:buNone/>
            </a:pPr>
            <a:r>
              <a:rPr lang="en-US" sz="1600" dirty="0">
                <a:latin typeface="Courier New" pitchFamily="49" charset="0"/>
              </a:rPr>
              <a:t>  assign #2 n3 = a &amp; bb &amp; c;</a:t>
            </a:r>
          </a:p>
          <a:p>
            <a:pPr>
              <a:buFontTx/>
              <a:buNone/>
            </a:pPr>
            <a:r>
              <a:rPr lang="en-US" sz="1600" dirty="0">
                <a:latin typeface="Courier New" pitchFamily="49" charset="0"/>
              </a:rPr>
              <a:t>  assign #4 y = n1 | n2 | n3;</a:t>
            </a:r>
          </a:p>
          <a:p>
            <a:pPr>
              <a:buFontTx/>
              <a:buNone/>
            </a:pPr>
            <a:r>
              <a:rPr lang="en-US" sz="1600" dirty="0" err="1">
                <a:latin typeface="Courier New" pitchFamily="49" charset="0"/>
              </a:rPr>
              <a:t>endmodule</a:t>
            </a:r>
            <a:r>
              <a:rPr lang="en-US" sz="1600" dirty="0">
                <a:latin typeface="Courier New" pitchFamily="49" charset="0"/>
              </a:rPr>
              <a:t> </a:t>
            </a:r>
          </a:p>
        </p:txBody>
      </p:sp>
      <p:graphicFrame>
        <p:nvGraphicFramePr>
          <p:cNvPr id="891909" name="Object 5"/>
          <p:cNvGraphicFramePr>
            <a:graphicFrameLocks noGrp="1" noChangeAspect="1"/>
          </p:cNvGraphicFramePr>
          <p:nvPr>
            <p:ph sz="half" idx="4294967295"/>
            <p:custDataLst>
              <p:tags r:id="rId4"/>
            </p:custDataLst>
            <p:extLst>
              <p:ext uri="{D42A27DB-BD31-4B8C-83A1-F6EECF244321}">
                <p14:modId xmlns:p14="http://schemas.microsoft.com/office/powerpoint/2010/main" val="540630950"/>
              </p:ext>
            </p:extLst>
          </p:nvPr>
        </p:nvGraphicFramePr>
        <p:xfrm>
          <a:off x="5602288" y="1295400"/>
          <a:ext cx="2855912" cy="4392612"/>
        </p:xfrm>
        <a:graphic>
          <a:graphicData uri="http://schemas.openxmlformats.org/presentationml/2006/ole">
            <mc:AlternateContent xmlns:mc="http://schemas.openxmlformats.org/markup-compatibility/2006">
              <mc:Choice xmlns:v="urn:schemas-microsoft-com:vml" Requires="v">
                <p:oleObj spid="_x0000_s235586" name="Visio" r:id="rId7" imgW="2856281" imgH="4593946" progId="Visio.Drawing.11">
                  <p:embed/>
                </p:oleObj>
              </mc:Choice>
              <mc:Fallback>
                <p:oleObj name="Visio" r:id="rId7" imgW="2856281" imgH="459394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2288" y="1295400"/>
                        <a:ext cx="2855912"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Delays</a:t>
            </a:r>
          </a:p>
        </p:txBody>
      </p:sp>
      <p:cxnSp>
        <p:nvCxnSpPr>
          <p:cNvPr id="9" name="Straight Connector 8"/>
          <p:cNvCxnSpPr/>
          <p:nvPr/>
        </p:nvCxnSpPr>
        <p:spPr>
          <a:xfrm flipV="1">
            <a:off x="6973888" y="2297112"/>
            <a:ext cx="0" cy="1257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6592888" y="3261280"/>
            <a:ext cx="38100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672202" y="2956480"/>
            <a:ext cx="301686" cy="369332"/>
          </a:xfrm>
          <a:prstGeom prst="rect">
            <a:avLst/>
          </a:prstGeom>
          <a:noFill/>
        </p:spPr>
        <p:txBody>
          <a:bodyPr wrap="none" rtlCol="0">
            <a:spAutoFit/>
          </a:bodyPr>
          <a:lstStyle/>
          <a:p>
            <a:r>
              <a:rPr lang="en-US" dirty="0">
                <a:solidFill>
                  <a:srgbClr val="FF0000"/>
                </a:solidFill>
              </a:rPr>
              <a:t>2</a:t>
            </a:r>
          </a:p>
        </p:txBody>
      </p:sp>
    </p:spTree>
    <p:extLst>
      <p:ext uri="{BB962C8B-B14F-4D97-AF65-F5344CB8AC3E}">
        <p14:creationId xmlns:p14="http://schemas.microsoft.com/office/powerpoint/2010/main" val="74160626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91908" name="Rectangle 4"/>
          <p:cNvSpPr>
            <a:spLocks noGrp="1" noChangeArrowheads="1"/>
          </p:cNvSpPr>
          <p:nvPr>
            <p:ph sz="half" idx="4294967295"/>
            <p:custDataLst>
              <p:tags r:id="rId3"/>
            </p:custDataLst>
          </p:nvPr>
        </p:nvSpPr>
        <p:spPr>
          <a:xfrm>
            <a:off x="914400" y="1181100"/>
            <a:ext cx="4648200" cy="4953000"/>
          </a:xfrm>
        </p:spPr>
        <p:txBody>
          <a:bodyPr/>
          <a:lstStyle/>
          <a:p>
            <a:pPr>
              <a:buFontTx/>
              <a:buNone/>
            </a:pPr>
            <a:r>
              <a:rPr lang="en-US" sz="1600" dirty="0">
                <a:latin typeface="Courier New" pitchFamily="49" charset="0"/>
              </a:rPr>
              <a:t>module example(input  logic a, b, c,</a:t>
            </a:r>
          </a:p>
          <a:p>
            <a:pPr>
              <a:buFontTx/>
              <a:buNone/>
            </a:pPr>
            <a:r>
              <a:rPr lang="en-US" sz="1600" dirty="0">
                <a:latin typeface="Courier New" pitchFamily="49" charset="0"/>
              </a:rPr>
              <a:t>               output logic y);</a:t>
            </a:r>
          </a:p>
          <a:p>
            <a:pPr>
              <a:buFontTx/>
              <a:buNone/>
            </a:pPr>
            <a:r>
              <a:rPr lang="en-US" sz="1600" dirty="0">
                <a:latin typeface="Courier New" pitchFamily="49" charset="0"/>
              </a:rPr>
              <a:t>  logic </a:t>
            </a:r>
            <a:r>
              <a:rPr lang="en-US" sz="1600" dirty="0" err="1">
                <a:latin typeface="Courier New" pitchFamily="49" charset="0"/>
              </a:rPr>
              <a:t>ab</a:t>
            </a:r>
            <a:r>
              <a:rPr lang="en-US" sz="1600" dirty="0">
                <a:latin typeface="Courier New" pitchFamily="49" charset="0"/>
              </a:rPr>
              <a:t>, bb, </a:t>
            </a:r>
            <a:r>
              <a:rPr lang="en-US" sz="1600" dirty="0" err="1">
                <a:latin typeface="Courier New" pitchFamily="49" charset="0"/>
              </a:rPr>
              <a:t>cb</a:t>
            </a:r>
            <a:r>
              <a:rPr lang="en-US" sz="1600" dirty="0">
                <a:latin typeface="Courier New" pitchFamily="49" charset="0"/>
              </a:rPr>
              <a:t>, n1, n2, n3;</a:t>
            </a:r>
          </a:p>
          <a:p>
            <a:pPr>
              <a:buFontTx/>
              <a:buNone/>
            </a:pPr>
            <a:r>
              <a:rPr lang="en-US" sz="1600" dirty="0">
                <a:latin typeface="Courier New" pitchFamily="49" charset="0"/>
              </a:rPr>
              <a:t>  assign #1 {</a:t>
            </a:r>
            <a:r>
              <a:rPr lang="en-US" sz="1600" dirty="0" err="1">
                <a:latin typeface="Courier New" pitchFamily="49" charset="0"/>
              </a:rPr>
              <a:t>ab</a:t>
            </a:r>
            <a:r>
              <a:rPr lang="en-US" sz="1600" dirty="0">
                <a:latin typeface="Courier New" pitchFamily="49" charset="0"/>
              </a:rPr>
              <a:t>, bb, </a:t>
            </a:r>
            <a:r>
              <a:rPr lang="en-US" sz="1600" dirty="0" err="1">
                <a:latin typeface="Courier New" pitchFamily="49" charset="0"/>
              </a:rPr>
              <a:t>cb</a:t>
            </a:r>
            <a:r>
              <a:rPr lang="en-US" sz="1600" dirty="0">
                <a:latin typeface="Courier New" pitchFamily="49" charset="0"/>
              </a:rPr>
              <a:t>} = </a:t>
            </a:r>
          </a:p>
          <a:p>
            <a:pPr>
              <a:buFontTx/>
              <a:buNone/>
            </a:pPr>
            <a:r>
              <a:rPr lang="en-US" sz="1600" dirty="0">
                <a:latin typeface="Courier New" pitchFamily="49" charset="0"/>
              </a:rPr>
              <a:t>                  ~{a, b, c};</a:t>
            </a:r>
          </a:p>
          <a:p>
            <a:pPr>
              <a:buFontTx/>
              <a:buNone/>
            </a:pPr>
            <a:r>
              <a:rPr lang="en-US" sz="1600" dirty="0">
                <a:latin typeface="Courier New" pitchFamily="49" charset="0"/>
              </a:rPr>
              <a:t>  assign #2 n1 = </a:t>
            </a:r>
            <a:r>
              <a:rPr lang="en-US" sz="1600" dirty="0" err="1">
                <a:latin typeface="Courier New" pitchFamily="49" charset="0"/>
              </a:rPr>
              <a:t>ab</a:t>
            </a:r>
            <a:r>
              <a:rPr lang="en-US" sz="1600" dirty="0">
                <a:latin typeface="Courier New" pitchFamily="49" charset="0"/>
              </a:rPr>
              <a:t> &amp; bb &amp; </a:t>
            </a:r>
            <a:r>
              <a:rPr lang="en-US" sz="1600" dirty="0" err="1">
                <a:latin typeface="Courier New" pitchFamily="49" charset="0"/>
              </a:rPr>
              <a:t>cb</a:t>
            </a:r>
            <a:r>
              <a:rPr lang="en-US" sz="1600" dirty="0">
                <a:latin typeface="Courier New" pitchFamily="49" charset="0"/>
              </a:rPr>
              <a:t>;</a:t>
            </a:r>
          </a:p>
          <a:p>
            <a:pPr>
              <a:buFontTx/>
              <a:buNone/>
            </a:pPr>
            <a:r>
              <a:rPr lang="en-US" sz="1600" dirty="0">
                <a:latin typeface="Courier New" pitchFamily="49" charset="0"/>
              </a:rPr>
              <a:t>  assign #2 n2 = a &amp; bb &amp; </a:t>
            </a:r>
            <a:r>
              <a:rPr lang="en-US" sz="1600" dirty="0" err="1">
                <a:latin typeface="Courier New" pitchFamily="49" charset="0"/>
              </a:rPr>
              <a:t>cb</a:t>
            </a:r>
            <a:r>
              <a:rPr lang="en-US" sz="1600" dirty="0">
                <a:latin typeface="Courier New" pitchFamily="49" charset="0"/>
              </a:rPr>
              <a:t>;</a:t>
            </a:r>
          </a:p>
          <a:p>
            <a:pPr>
              <a:buFontTx/>
              <a:buNone/>
            </a:pPr>
            <a:r>
              <a:rPr lang="en-US" sz="1600" dirty="0">
                <a:latin typeface="Courier New" pitchFamily="49" charset="0"/>
              </a:rPr>
              <a:t>  assign #2 n3 = a &amp; bb &amp; c;</a:t>
            </a:r>
          </a:p>
          <a:p>
            <a:pPr>
              <a:buFontTx/>
              <a:buNone/>
            </a:pPr>
            <a:r>
              <a:rPr lang="en-US" sz="1600" b="1" dirty="0">
                <a:solidFill>
                  <a:srgbClr val="FF0000"/>
                </a:solidFill>
                <a:latin typeface="Courier New" pitchFamily="49" charset="0"/>
              </a:rPr>
              <a:t>  assign #4 y = n1</a:t>
            </a:r>
            <a:r>
              <a:rPr lang="en-US" sz="1600" dirty="0">
                <a:latin typeface="Courier New" pitchFamily="49" charset="0"/>
              </a:rPr>
              <a:t> | n2 | n3;</a:t>
            </a:r>
          </a:p>
          <a:p>
            <a:pPr>
              <a:buFontTx/>
              <a:buNone/>
            </a:pPr>
            <a:r>
              <a:rPr lang="en-US" sz="1600" dirty="0" err="1">
                <a:latin typeface="Courier New" pitchFamily="49" charset="0"/>
              </a:rPr>
              <a:t>endmodule</a:t>
            </a:r>
            <a:r>
              <a:rPr lang="en-US" sz="1600" dirty="0">
                <a:latin typeface="Courier New" pitchFamily="49" charset="0"/>
              </a:rPr>
              <a:t> </a:t>
            </a:r>
          </a:p>
        </p:txBody>
      </p:sp>
      <p:graphicFrame>
        <p:nvGraphicFramePr>
          <p:cNvPr id="891909" name="Object 5"/>
          <p:cNvGraphicFramePr>
            <a:graphicFrameLocks noGrp="1" noChangeAspect="1"/>
          </p:cNvGraphicFramePr>
          <p:nvPr>
            <p:ph sz="half" idx="4294967295"/>
            <p:custDataLst>
              <p:tags r:id="rId4"/>
            </p:custDataLst>
            <p:extLst>
              <p:ext uri="{D42A27DB-BD31-4B8C-83A1-F6EECF244321}">
                <p14:modId xmlns:p14="http://schemas.microsoft.com/office/powerpoint/2010/main" val="1473226640"/>
              </p:ext>
            </p:extLst>
          </p:nvPr>
        </p:nvGraphicFramePr>
        <p:xfrm>
          <a:off x="5678488" y="1219200"/>
          <a:ext cx="2855912" cy="4392612"/>
        </p:xfrm>
        <a:graphic>
          <a:graphicData uri="http://schemas.openxmlformats.org/presentationml/2006/ole">
            <mc:AlternateContent xmlns:mc="http://schemas.openxmlformats.org/markup-compatibility/2006">
              <mc:Choice xmlns:v="urn:schemas-microsoft-com:vml" Requires="v">
                <p:oleObj spid="_x0000_s236610" name="Visio" r:id="rId7" imgW="2856281" imgH="4593946" progId="Visio.Drawing.11">
                  <p:embed/>
                </p:oleObj>
              </mc:Choice>
              <mc:Fallback>
                <p:oleObj name="Visio" r:id="rId7" imgW="2856281" imgH="4593946" progId="Visio.Drawing.11">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78488" y="1219200"/>
                        <a:ext cx="2855912"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Delays</a:t>
            </a:r>
          </a:p>
        </p:txBody>
      </p:sp>
      <p:cxnSp>
        <p:nvCxnSpPr>
          <p:cNvPr id="9" name="Straight Connector 8"/>
          <p:cNvCxnSpPr/>
          <p:nvPr/>
        </p:nvCxnSpPr>
        <p:spPr>
          <a:xfrm flipV="1">
            <a:off x="7812088" y="3059112"/>
            <a:ext cx="0" cy="12573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6973888" y="3173412"/>
            <a:ext cx="838200"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358002" y="2868612"/>
            <a:ext cx="301686" cy="369332"/>
          </a:xfrm>
          <a:prstGeom prst="rect">
            <a:avLst/>
          </a:prstGeom>
          <a:noFill/>
        </p:spPr>
        <p:txBody>
          <a:bodyPr wrap="none" rtlCol="0">
            <a:spAutoFit/>
          </a:bodyPr>
          <a:lstStyle/>
          <a:p>
            <a:r>
              <a:rPr lang="en-US" dirty="0">
                <a:solidFill>
                  <a:srgbClr val="FF0000"/>
                </a:solidFill>
              </a:rPr>
              <a:t>4</a:t>
            </a:r>
          </a:p>
        </p:txBody>
      </p:sp>
    </p:spTree>
    <p:extLst>
      <p:ext uri="{BB962C8B-B14F-4D97-AF65-F5344CB8AC3E}">
        <p14:creationId xmlns:p14="http://schemas.microsoft.com/office/powerpoint/2010/main" val="30254666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E8BD276-77EC-4AF7-A06D-14CD6C0B399F}"/>
              </a:ext>
            </a:extLst>
          </p:cNvPr>
          <p:cNvSpPr/>
          <p:nvPr/>
        </p:nvSpPr>
        <p:spPr>
          <a:xfrm>
            <a:off x="381000" y="152400"/>
            <a:ext cx="4346831" cy="584775"/>
          </a:xfrm>
          <a:prstGeom prst="rect">
            <a:avLst/>
          </a:prstGeom>
        </p:spPr>
        <p:txBody>
          <a:bodyPr wrap="none">
            <a:spAutoFit/>
          </a:bodyPr>
          <a:lstStyle/>
          <a:p>
            <a:r>
              <a:rPr lang="en-US" sz="3200" dirty="0">
                <a:solidFill>
                  <a:schemeClr val="bg1"/>
                </a:solidFill>
                <a:latin typeface="AdvOTb18868a6.B"/>
              </a:rPr>
              <a:t>STRUCTURAL MODELING</a:t>
            </a:r>
            <a:endParaRPr lang="en-US" sz="3200" dirty="0">
              <a:solidFill>
                <a:schemeClr val="bg1"/>
              </a:solidFill>
            </a:endParaRPr>
          </a:p>
        </p:txBody>
      </p:sp>
      <p:sp>
        <p:nvSpPr>
          <p:cNvPr id="3" name="Rectangle 2">
            <a:extLst>
              <a:ext uri="{FF2B5EF4-FFF2-40B4-BE49-F238E27FC236}">
                <a16:creationId xmlns:a16="http://schemas.microsoft.com/office/drawing/2014/main" id="{3A92C4CB-F954-41E4-A3AE-20BC09C1DF86}"/>
              </a:ext>
            </a:extLst>
          </p:cNvPr>
          <p:cNvSpPr/>
          <p:nvPr/>
        </p:nvSpPr>
        <p:spPr>
          <a:xfrm>
            <a:off x="609600" y="1143000"/>
            <a:ext cx="8153400" cy="1754326"/>
          </a:xfrm>
          <a:prstGeom prst="rect">
            <a:avLst/>
          </a:prstGeom>
        </p:spPr>
        <p:txBody>
          <a:bodyPr wrap="square">
            <a:spAutoFit/>
          </a:bodyPr>
          <a:lstStyle/>
          <a:p>
            <a:pPr marL="285750" indent="-285750">
              <a:buFont typeface="Arial" panose="020B0604020202020204" pitchFamily="34" charset="0"/>
              <a:buChar char="•"/>
            </a:pPr>
            <a:r>
              <a:rPr lang="en-US" dirty="0">
                <a:latin typeface="AdvOTbc475f09"/>
              </a:rPr>
              <a:t>The previous section discussed </a:t>
            </a:r>
            <a:r>
              <a:rPr lang="en-US" dirty="0">
                <a:solidFill>
                  <a:srgbClr val="C00000"/>
                </a:solidFill>
                <a:latin typeface="AdvOT638a931c.I"/>
              </a:rPr>
              <a:t>behavioral</a:t>
            </a:r>
            <a:r>
              <a:rPr lang="en-US" dirty="0">
                <a:latin typeface="AdvOT638a931c.I"/>
              </a:rPr>
              <a:t> </a:t>
            </a:r>
            <a:r>
              <a:rPr lang="en-US" dirty="0">
                <a:solidFill>
                  <a:srgbClr val="FF0000"/>
                </a:solidFill>
                <a:latin typeface="AdvOTbc475f09"/>
              </a:rPr>
              <a:t>modeling</a:t>
            </a:r>
            <a:r>
              <a:rPr lang="en-US" dirty="0">
                <a:latin typeface="AdvOTbc475f09"/>
              </a:rPr>
              <a:t>, describing </a:t>
            </a:r>
            <a:r>
              <a:rPr lang="en-US" dirty="0">
                <a:solidFill>
                  <a:srgbClr val="00B050"/>
                </a:solidFill>
                <a:latin typeface="AdvOTbc475f09"/>
              </a:rPr>
              <a:t>a module in terms of the relationships between inputs and outputs</a:t>
            </a:r>
            <a:r>
              <a:rPr lang="en-US" dirty="0">
                <a:latin typeface="AdvOTbc475f09"/>
              </a:rPr>
              <a:t>. </a:t>
            </a:r>
          </a:p>
          <a:p>
            <a:pPr marL="285750" indent="-285750">
              <a:buFont typeface="Arial" panose="020B0604020202020204" pitchFamily="34" charset="0"/>
              <a:buChar char="•"/>
            </a:pPr>
            <a:r>
              <a:rPr lang="en-US" dirty="0">
                <a:latin typeface="AdvOTbc475f09"/>
              </a:rPr>
              <a:t>This section examines </a:t>
            </a:r>
            <a:r>
              <a:rPr lang="en-US" dirty="0">
                <a:solidFill>
                  <a:srgbClr val="C00000"/>
                </a:solidFill>
                <a:latin typeface="AdvOT638a931c.I"/>
              </a:rPr>
              <a:t>structural </a:t>
            </a:r>
            <a:r>
              <a:rPr lang="en-US" dirty="0">
                <a:solidFill>
                  <a:srgbClr val="C00000"/>
                </a:solidFill>
                <a:latin typeface="AdvOTbc475f09"/>
              </a:rPr>
              <a:t>modeling</a:t>
            </a:r>
            <a:r>
              <a:rPr lang="en-US" dirty="0">
                <a:latin typeface="AdvOTbc475f09"/>
              </a:rPr>
              <a:t>, describing </a:t>
            </a:r>
            <a:r>
              <a:rPr lang="en-US" dirty="0">
                <a:solidFill>
                  <a:srgbClr val="00B050"/>
                </a:solidFill>
                <a:latin typeface="AdvOTbc475f09"/>
              </a:rPr>
              <a:t>a module in terms of how it is composed of simpler modules.</a:t>
            </a:r>
          </a:p>
          <a:p>
            <a:pPr marL="285750" indent="-285750">
              <a:buFont typeface="Arial" panose="020B0604020202020204" pitchFamily="34" charset="0"/>
              <a:buChar char="•"/>
            </a:pPr>
            <a:r>
              <a:rPr lang="en-US" dirty="0"/>
              <a:t>For example, HDL Example 4.14 shows how to assemble a 4:1 multiplexer from three 2:1 multiplexers</a:t>
            </a:r>
            <a:endParaRPr lang="en-US" dirty="0">
              <a:solidFill>
                <a:srgbClr val="00B050"/>
              </a:solidFill>
            </a:endParaRPr>
          </a:p>
        </p:txBody>
      </p:sp>
      <p:pic>
        <p:nvPicPr>
          <p:cNvPr id="4" name="Picture 3">
            <a:extLst>
              <a:ext uri="{FF2B5EF4-FFF2-40B4-BE49-F238E27FC236}">
                <a16:creationId xmlns:a16="http://schemas.microsoft.com/office/drawing/2014/main" id="{EF0A6C3B-48FE-4677-AD5E-934E35D0A77C}"/>
              </a:ext>
            </a:extLst>
          </p:cNvPr>
          <p:cNvPicPr>
            <a:picLocks noChangeAspect="1"/>
          </p:cNvPicPr>
          <p:nvPr/>
        </p:nvPicPr>
        <p:blipFill>
          <a:blip r:embed="rId2"/>
          <a:stretch>
            <a:fillRect/>
          </a:stretch>
        </p:blipFill>
        <p:spPr>
          <a:xfrm>
            <a:off x="1295400" y="2791730"/>
            <a:ext cx="5791200" cy="2923269"/>
          </a:xfrm>
          <a:prstGeom prst="rect">
            <a:avLst/>
          </a:prstGeom>
        </p:spPr>
      </p:pic>
    </p:spTree>
    <p:extLst>
      <p:ext uri="{BB962C8B-B14F-4D97-AF65-F5344CB8AC3E}">
        <p14:creationId xmlns:p14="http://schemas.microsoft.com/office/powerpoint/2010/main" val="891814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5DB212-3512-4E9B-A6CD-A3562853A3DC}"/>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172436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310FA1E-E1EF-4F8F-8663-91A988D5233F}"/>
              </a:ext>
            </a:extLst>
          </p:cNvPr>
          <p:cNvPicPr>
            <a:picLocks noChangeAspect="1"/>
          </p:cNvPicPr>
          <p:nvPr/>
        </p:nvPicPr>
        <p:blipFill>
          <a:blip r:embed="rId2"/>
          <a:stretch>
            <a:fillRect/>
          </a:stretch>
        </p:blipFill>
        <p:spPr>
          <a:xfrm>
            <a:off x="31376" y="762000"/>
            <a:ext cx="9144000" cy="6019800"/>
          </a:xfrm>
          <a:prstGeom prst="rect">
            <a:avLst/>
          </a:prstGeom>
        </p:spPr>
      </p:pic>
      <p:pic>
        <p:nvPicPr>
          <p:cNvPr id="3" name="Picture 2">
            <a:extLst>
              <a:ext uri="{FF2B5EF4-FFF2-40B4-BE49-F238E27FC236}">
                <a16:creationId xmlns:a16="http://schemas.microsoft.com/office/drawing/2014/main" id="{9E60CE1A-2E48-4650-9993-90B87972D1FA}"/>
              </a:ext>
            </a:extLst>
          </p:cNvPr>
          <p:cNvPicPr>
            <a:picLocks noChangeAspect="1"/>
          </p:cNvPicPr>
          <p:nvPr/>
        </p:nvPicPr>
        <p:blipFill>
          <a:blip r:embed="rId3"/>
          <a:stretch>
            <a:fillRect/>
          </a:stretch>
        </p:blipFill>
        <p:spPr>
          <a:xfrm>
            <a:off x="762000" y="4343400"/>
            <a:ext cx="3132773" cy="2229920"/>
          </a:xfrm>
          <a:prstGeom prst="rect">
            <a:avLst/>
          </a:prstGeom>
        </p:spPr>
      </p:pic>
      <p:sp>
        <p:nvSpPr>
          <p:cNvPr id="4" name="Rectangle 3">
            <a:extLst>
              <a:ext uri="{FF2B5EF4-FFF2-40B4-BE49-F238E27FC236}">
                <a16:creationId xmlns:a16="http://schemas.microsoft.com/office/drawing/2014/main" id="{F205A83E-58B3-4A44-B378-DDA82A3F7C5B}"/>
              </a:ext>
            </a:extLst>
          </p:cNvPr>
          <p:cNvSpPr/>
          <p:nvPr/>
        </p:nvSpPr>
        <p:spPr>
          <a:xfrm>
            <a:off x="54178" y="0"/>
            <a:ext cx="8708821" cy="646331"/>
          </a:xfrm>
          <a:prstGeom prst="rect">
            <a:avLst/>
          </a:prstGeom>
        </p:spPr>
        <p:txBody>
          <a:bodyPr wrap="square">
            <a:spAutoFit/>
          </a:bodyPr>
          <a:lstStyle/>
          <a:p>
            <a:r>
              <a:rPr lang="en-US" dirty="0">
                <a:solidFill>
                  <a:schemeClr val="bg1"/>
                </a:solidFill>
                <a:latin typeface="AdvOTbc475f09"/>
              </a:rPr>
              <a:t>HDL Example 4.15 uses structural modeling to construct a 2:1 multiplexer from a pair of tristate buffers. Building logic out of </a:t>
            </a:r>
            <a:r>
              <a:rPr lang="en-US" dirty="0" err="1">
                <a:solidFill>
                  <a:schemeClr val="bg1"/>
                </a:solidFill>
                <a:latin typeface="AdvOTbc475f09"/>
              </a:rPr>
              <a:t>tristates</a:t>
            </a:r>
            <a:r>
              <a:rPr lang="en-US" dirty="0">
                <a:solidFill>
                  <a:schemeClr val="bg1"/>
                </a:solidFill>
                <a:latin typeface="AdvOTbc475f09"/>
              </a:rPr>
              <a:t> is not recommended, however.</a:t>
            </a:r>
            <a:endParaRPr lang="en-US" dirty="0">
              <a:solidFill>
                <a:schemeClr val="bg1"/>
              </a:solidFill>
            </a:endParaRPr>
          </a:p>
        </p:txBody>
      </p:sp>
    </p:spTree>
    <p:extLst>
      <p:ext uri="{BB962C8B-B14F-4D97-AF65-F5344CB8AC3E}">
        <p14:creationId xmlns:p14="http://schemas.microsoft.com/office/powerpoint/2010/main" val="10226298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F53080-B01D-4EDB-A905-775BC8CC58B1}"/>
              </a:ext>
            </a:extLst>
          </p:cNvPr>
          <p:cNvSpPr/>
          <p:nvPr/>
        </p:nvSpPr>
        <p:spPr>
          <a:xfrm>
            <a:off x="35859" y="81677"/>
            <a:ext cx="8991600" cy="2585323"/>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dirty="0">
                <a:solidFill>
                  <a:srgbClr val="0081AD"/>
                </a:solidFill>
                <a:latin typeface="AdvOTbc475f09"/>
              </a:rPr>
              <a:t>HDL Example 4.16 </a:t>
            </a:r>
            <a:r>
              <a:rPr lang="en-US" dirty="0">
                <a:solidFill>
                  <a:srgbClr val="000000"/>
                </a:solidFill>
                <a:latin typeface="AdvOTbc475f09"/>
              </a:rPr>
              <a:t>shows how modules can access part of a bus. An 8-bit wide 2:1 multiplexer is built using two of the 4-bit 2:1 multiplexers already defined, operating on the low and high nibbles of the byte.</a:t>
            </a:r>
          </a:p>
          <a:p>
            <a:endParaRPr lang="en-US" dirty="0">
              <a:solidFill>
                <a:srgbClr val="000000"/>
              </a:solidFill>
              <a:latin typeface="AdvOTbc475f09"/>
            </a:endParaRPr>
          </a:p>
          <a:p>
            <a:pPr marL="285750" indent="-285750">
              <a:buFont typeface="Arial" panose="020B0604020202020204" pitchFamily="34" charset="0"/>
              <a:buChar char="•"/>
            </a:pPr>
            <a:r>
              <a:rPr lang="en-US" dirty="0">
                <a:solidFill>
                  <a:srgbClr val="000000"/>
                </a:solidFill>
                <a:latin typeface="AdvOTbc475f09"/>
              </a:rPr>
              <a:t>In general, </a:t>
            </a:r>
            <a:r>
              <a:rPr lang="en-US" dirty="0">
                <a:solidFill>
                  <a:srgbClr val="FF0000"/>
                </a:solidFill>
                <a:latin typeface="AdvOTbc475f09"/>
              </a:rPr>
              <a:t>complex systems are designed </a:t>
            </a:r>
            <a:r>
              <a:rPr lang="en-US" dirty="0">
                <a:solidFill>
                  <a:srgbClr val="FF0000"/>
                </a:solidFill>
                <a:latin typeface="AdvOT638a931c.I"/>
              </a:rPr>
              <a:t>hierarchically</a:t>
            </a:r>
            <a:r>
              <a:rPr lang="en-US" dirty="0">
                <a:solidFill>
                  <a:srgbClr val="000000"/>
                </a:solidFill>
                <a:latin typeface="AdvOT638a931c.I"/>
              </a:rPr>
              <a:t>. </a:t>
            </a:r>
            <a:r>
              <a:rPr lang="en-US" dirty="0">
                <a:solidFill>
                  <a:srgbClr val="000000"/>
                </a:solidFill>
                <a:latin typeface="AdvOTbc475f09"/>
              </a:rPr>
              <a:t>The overall system is described structurally by instantiating its major components. Each of these components is described structurally from its building blocks, and so forth recursively until the pieces are simple enough to describe behaviorally. It is good style to avoid (or at least to minimize) mixing structural and behavioral descriptions within a single module.</a:t>
            </a:r>
            <a:endParaRPr lang="en-US" dirty="0"/>
          </a:p>
        </p:txBody>
      </p:sp>
      <p:pic>
        <p:nvPicPr>
          <p:cNvPr id="3" name="Picture 2">
            <a:extLst>
              <a:ext uri="{FF2B5EF4-FFF2-40B4-BE49-F238E27FC236}">
                <a16:creationId xmlns:a16="http://schemas.microsoft.com/office/drawing/2014/main" id="{4518F8A5-5A3F-4CBE-AF51-D58580A794DC}"/>
              </a:ext>
            </a:extLst>
          </p:cNvPr>
          <p:cNvPicPr>
            <a:picLocks noChangeAspect="1"/>
          </p:cNvPicPr>
          <p:nvPr/>
        </p:nvPicPr>
        <p:blipFill>
          <a:blip r:embed="rId2"/>
          <a:stretch>
            <a:fillRect/>
          </a:stretch>
        </p:blipFill>
        <p:spPr>
          <a:xfrm>
            <a:off x="22412" y="2667000"/>
            <a:ext cx="9144000" cy="4207176"/>
          </a:xfrm>
          <a:prstGeom prst="rect">
            <a:avLst/>
          </a:prstGeom>
        </p:spPr>
      </p:pic>
      <p:pic>
        <p:nvPicPr>
          <p:cNvPr id="4" name="Picture 3">
            <a:extLst>
              <a:ext uri="{FF2B5EF4-FFF2-40B4-BE49-F238E27FC236}">
                <a16:creationId xmlns:a16="http://schemas.microsoft.com/office/drawing/2014/main" id="{1865D209-A065-415B-B880-B2575E8CA23A}"/>
              </a:ext>
            </a:extLst>
          </p:cNvPr>
          <p:cNvPicPr>
            <a:picLocks noChangeAspect="1"/>
          </p:cNvPicPr>
          <p:nvPr/>
        </p:nvPicPr>
        <p:blipFill>
          <a:blip r:embed="rId3"/>
          <a:stretch>
            <a:fillRect/>
          </a:stretch>
        </p:blipFill>
        <p:spPr>
          <a:xfrm>
            <a:off x="1219200" y="4493440"/>
            <a:ext cx="3229200" cy="2333184"/>
          </a:xfrm>
          <a:prstGeom prst="rect">
            <a:avLst/>
          </a:prstGeom>
        </p:spPr>
      </p:pic>
    </p:spTree>
    <p:extLst>
      <p:ext uri="{BB962C8B-B14F-4D97-AF65-F5344CB8AC3E}">
        <p14:creationId xmlns:p14="http://schemas.microsoft.com/office/powerpoint/2010/main" val="155565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93959" name="Rectangle 7"/>
          <p:cNvSpPr>
            <a:spLocks noChangeArrowheads="1"/>
          </p:cNvSpPr>
          <p:nvPr>
            <p:custDataLst>
              <p:tags r:id="rId2"/>
            </p:custDataLst>
          </p:nvPr>
        </p:nvSpPr>
        <p:spPr bwMode="auto">
          <a:xfrm>
            <a:off x="-76200" y="952500"/>
            <a:ext cx="93726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solidFill>
                  <a:srgbClr val="0070C0"/>
                </a:solidFill>
                <a:latin typeface="+mj-lt"/>
                <a:cs typeface="Arial" charset="0"/>
              </a:rPr>
              <a:t>Simulation</a:t>
            </a:r>
          </a:p>
          <a:p>
            <a:pPr marL="742950" lvl="1" indent="-285750">
              <a:spcBef>
                <a:spcPct val="20000"/>
              </a:spcBef>
              <a:buFontTx/>
              <a:buChar char="–"/>
            </a:pPr>
            <a:r>
              <a:rPr lang="en-US" sz="2400" dirty="0">
                <a:latin typeface="+mj-lt"/>
                <a:cs typeface="Arial" charset="0"/>
              </a:rPr>
              <a:t>Inputs applied to circuit</a:t>
            </a:r>
            <a:endParaRPr lang="en-US" sz="2400" i="1" dirty="0">
              <a:latin typeface="+mj-lt"/>
              <a:cs typeface="Arial" charset="0"/>
            </a:endParaRPr>
          </a:p>
          <a:p>
            <a:pPr marL="742950" lvl="1" indent="-285750">
              <a:spcBef>
                <a:spcPct val="20000"/>
              </a:spcBef>
              <a:buFontTx/>
              <a:buChar char="–"/>
            </a:pPr>
            <a:r>
              <a:rPr lang="en-US" sz="2400" dirty="0">
                <a:latin typeface="+mj-lt"/>
                <a:cs typeface="Arial" charset="0"/>
              </a:rPr>
              <a:t>Outputs checked for correctness</a:t>
            </a:r>
          </a:p>
          <a:p>
            <a:pPr marL="742950" lvl="1" indent="-285750">
              <a:spcBef>
                <a:spcPct val="20000"/>
              </a:spcBef>
              <a:buFontTx/>
              <a:buChar char="–"/>
            </a:pPr>
            <a:r>
              <a:rPr lang="en-US" sz="2400" dirty="0">
                <a:latin typeface="+mj-lt"/>
                <a:cs typeface="Arial" charset="0"/>
              </a:rPr>
              <a:t>Millions of dollars saved by debugging in simulation instead of hardware</a:t>
            </a:r>
          </a:p>
          <a:p>
            <a:pPr marL="742950" lvl="1" indent="-285750">
              <a:spcBef>
                <a:spcPct val="20000"/>
              </a:spcBef>
              <a:buFontTx/>
              <a:buChar char="–"/>
            </a:pPr>
            <a:r>
              <a:rPr lang="en-US" sz="1600" dirty="0">
                <a:latin typeface="+mj-lt"/>
                <a:cs typeface="Arial" charset="0"/>
              </a:rPr>
              <a:t>Example: correcting a mistake in a cutting-edge integrated circuit costs more than a million dollars and takes several months. Intel’s infamous FDIV (floating point division) bug in the Pentium processor forced the company to recall chips after they had shipped, at a total cost of $475 million. </a:t>
            </a:r>
          </a:p>
          <a:p>
            <a:pPr marL="742950" lvl="1" indent="-285750">
              <a:spcBef>
                <a:spcPct val="20000"/>
              </a:spcBef>
              <a:buFontTx/>
              <a:buChar char="–"/>
            </a:pPr>
            <a:r>
              <a:rPr lang="en-US" sz="2400" dirty="0">
                <a:latin typeface="+mj-lt"/>
                <a:cs typeface="Arial" charset="0"/>
              </a:rPr>
              <a:t>Logic simulation is essential to test a system before it is built.</a:t>
            </a:r>
          </a:p>
          <a:p>
            <a:pPr marL="342900" indent="-342900">
              <a:spcBef>
                <a:spcPct val="20000"/>
              </a:spcBef>
              <a:buFontTx/>
              <a:buChar char="•"/>
            </a:pPr>
            <a:r>
              <a:rPr lang="en-US" sz="3200" b="1" dirty="0">
                <a:solidFill>
                  <a:srgbClr val="0070C0"/>
                </a:solidFill>
                <a:latin typeface="+mj-lt"/>
                <a:cs typeface="Arial" charset="0"/>
              </a:rPr>
              <a:t>Synthesis</a:t>
            </a:r>
          </a:p>
          <a:p>
            <a:pPr marL="742950" lvl="1" indent="-285750">
              <a:spcBef>
                <a:spcPct val="20000"/>
              </a:spcBef>
              <a:buFontTx/>
              <a:buChar char="–"/>
            </a:pPr>
            <a:r>
              <a:rPr lang="en-US" sz="2400" dirty="0">
                <a:latin typeface="+mj-lt"/>
                <a:cs typeface="Arial" charset="0"/>
              </a:rPr>
              <a:t>Transforms HDL code into a </a:t>
            </a:r>
            <a:r>
              <a:rPr lang="en-US" sz="2400" i="1" dirty="0">
                <a:latin typeface="+mj-lt"/>
                <a:cs typeface="Arial" charset="0"/>
              </a:rPr>
              <a:t>netlist</a:t>
            </a:r>
            <a:r>
              <a:rPr lang="en-US" sz="2400" dirty="0">
                <a:latin typeface="+mj-lt"/>
                <a:cs typeface="Arial" charset="0"/>
              </a:rPr>
              <a:t> describing the hardware (i.e., a list of gates and the wires connecting them)</a:t>
            </a:r>
          </a:p>
          <a:p>
            <a:pPr marL="742950" lvl="1" indent="-285750">
              <a:spcBef>
                <a:spcPct val="20000"/>
              </a:spcBef>
              <a:buFontTx/>
              <a:buChar char="–"/>
            </a:pPr>
            <a:endParaRPr lang="en-US" sz="1400" dirty="0">
              <a:latin typeface="+mj-lt"/>
              <a:cs typeface="Arial" charset="0"/>
            </a:endParaRPr>
          </a:p>
          <a:p>
            <a:pPr marL="342900" indent="-342900">
              <a:spcBef>
                <a:spcPct val="20000"/>
              </a:spcBef>
            </a:pPr>
            <a:endParaRPr lang="en-US" sz="2400" dirty="0">
              <a:solidFill>
                <a:srgbClr val="C00000"/>
              </a:solidFill>
              <a:latin typeface="+mj-lt"/>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HDL to Gates</a:t>
            </a:r>
          </a:p>
        </p:txBody>
      </p:sp>
    </p:spTree>
    <p:extLst>
      <p:ext uri="{BB962C8B-B14F-4D97-AF65-F5344CB8AC3E}">
        <p14:creationId xmlns:p14="http://schemas.microsoft.com/office/powerpoint/2010/main" val="391439400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118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61188" name="Rectangle 4"/>
          <p:cNvSpPr>
            <a:spLocks noChangeArrowheads="1"/>
          </p:cNvSpPr>
          <p:nvPr>
            <p:custDataLst>
              <p:tags r:id="rId2"/>
            </p:custDataLst>
          </p:nvPr>
        </p:nvSpPr>
        <p:spPr bwMode="auto">
          <a:xfrm>
            <a:off x="952500" y="1219200"/>
            <a:ext cx="76581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err="1">
                <a:latin typeface="+mj-lt"/>
                <a:cs typeface="Arial" charset="0"/>
              </a:rPr>
              <a:t>SystemVerilog</a:t>
            </a:r>
            <a:r>
              <a:rPr lang="en-US" sz="3200" dirty="0">
                <a:latin typeface="+mj-lt"/>
                <a:cs typeface="Arial" charset="0"/>
              </a:rPr>
              <a:t> uses </a:t>
            </a:r>
            <a:r>
              <a:rPr lang="en-US" sz="3200" b="1" dirty="0">
                <a:solidFill>
                  <a:srgbClr val="0070C0"/>
                </a:solidFill>
                <a:latin typeface="+mj-lt"/>
                <a:cs typeface="Arial" charset="0"/>
              </a:rPr>
              <a:t>idioms</a:t>
            </a:r>
            <a:r>
              <a:rPr lang="en-US" sz="3200" dirty="0">
                <a:solidFill>
                  <a:srgbClr val="0070C0"/>
                </a:solidFill>
                <a:latin typeface="+mj-lt"/>
                <a:cs typeface="Arial" charset="0"/>
              </a:rPr>
              <a:t> </a:t>
            </a:r>
            <a:r>
              <a:rPr lang="en-US" sz="3200" dirty="0">
                <a:latin typeface="+mj-lt"/>
                <a:cs typeface="Arial" charset="0"/>
              </a:rPr>
              <a:t>to describe latches, flip-flops and FSMs</a:t>
            </a:r>
          </a:p>
          <a:p>
            <a:pPr marL="342900" indent="-342900">
              <a:spcBef>
                <a:spcPct val="20000"/>
              </a:spcBef>
              <a:buFontTx/>
              <a:buChar char="•"/>
            </a:pPr>
            <a:r>
              <a:rPr lang="en-US" sz="3200" dirty="0">
                <a:latin typeface="+mj-lt"/>
                <a:cs typeface="Arial" charset="0"/>
              </a:rPr>
              <a:t>HDL synthesizers recognize certain idioms and turn them into specific sequential circuits.</a:t>
            </a:r>
          </a:p>
          <a:p>
            <a:pPr marL="342900" indent="-342900">
              <a:spcBef>
                <a:spcPct val="20000"/>
              </a:spcBef>
              <a:buFontTx/>
              <a:buChar char="•"/>
            </a:pPr>
            <a:r>
              <a:rPr lang="en-US" sz="3200" dirty="0">
                <a:latin typeface="+mj-lt"/>
                <a:cs typeface="Arial" charset="0"/>
              </a:rPr>
              <a:t>Other coding styles may simulate correctly but produce incorrect hardware</a:t>
            </a:r>
          </a:p>
        </p:txBody>
      </p:sp>
      <p:sp>
        <p:nvSpPr>
          <p:cNvPr id="861189" name="Rectangle 5"/>
          <p:cNvSpPr>
            <a:spLocks noChangeArrowheads="1"/>
          </p:cNvSpPr>
          <p:nvPr>
            <p:custDataLst>
              <p:tags r:id="rId3"/>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Sequential Logic</a:t>
            </a:r>
          </a:p>
        </p:txBody>
      </p:sp>
    </p:spTree>
    <p:extLst>
      <p:ext uri="{BB962C8B-B14F-4D97-AF65-F5344CB8AC3E}">
        <p14:creationId xmlns:p14="http://schemas.microsoft.com/office/powerpoint/2010/main" val="1001961214"/>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2" name="Text Box 4"/>
          <p:cNvSpPr txBox="1">
            <a:spLocks noChangeArrowheads="1"/>
          </p:cNvSpPr>
          <p:nvPr>
            <p:custDataLst>
              <p:tags r:id="rId1"/>
            </p:custDataLst>
          </p:nvPr>
        </p:nvSpPr>
        <p:spPr bwMode="auto">
          <a:xfrm>
            <a:off x="609600" y="2118479"/>
            <a:ext cx="78486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Courier New" pitchFamily="49" charset="0"/>
              </a:rPr>
              <a:t>module flop(input  </a:t>
            </a:r>
            <a:r>
              <a:rPr lang="en-US" dirty="0">
                <a:latin typeface="Courier New" pitchFamily="49" charset="0"/>
              </a:rPr>
              <a:t>logic</a:t>
            </a:r>
            <a:r>
              <a:rPr lang="en-US" sz="1800" dirty="0">
                <a:latin typeface="Courier New" pitchFamily="49" charset="0"/>
              </a:rPr>
              <a:t>       </a:t>
            </a:r>
            <a:r>
              <a:rPr lang="en-US" sz="1800" dirty="0" err="1">
                <a:latin typeface="Courier New" pitchFamily="49" charset="0"/>
              </a:rPr>
              <a:t>clk</a:t>
            </a:r>
            <a:r>
              <a:rPr lang="en-US" sz="1800" dirty="0">
                <a:latin typeface="Courier New" pitchFamily="49" charset="0"/>
              </a:rPr>
              <a:t>, </a:t>
            </a:r>
          </a:p>
          <a:p>
            <a:r>
              <a:rPr lang="en-US" sz="1800" dirty="0">
                <a:latin typeface="Courier New" pitchFamily="49" charset="0"/>
              </a:rPr>
              <a:t>            input  </a:t>
            </a:r>
            <a:r>
              <a:rPr lang="en-US" dirty="0">
                <a:latin typeface="Courier New" pitchFamily="49" charset="0"/>
              </a:rPr>
              <a:t>logic</a:t>
            </a:r>
            <a:r>
              <a:rPr lang="en-US" sz="1800" dirty="0">
                <a:latin typeface="Courier New" pitchFamily="49" charset="0"/>
              </a:rPr>
              <a:t> [3:0] d, </a:t>
            </a:r>
          </a:p>
          <a:p>
            <a:r>
              <a:rPr lang="en-US" sz="1800" dirty="0">
                <a:latin typeface="Courier New" pitchFamily="49" charset="0"/>
              </a:rPr>
              <a:t>            output logic [3:0] q);</a:t>
            </a:r>
          </a:p>
          <a:p>
            <a:endParaRPr lang="en-US" sz="1800" dirty="0">
              <a:latin typeface="Courier New" pitchFamily="49" charset="0"/>
            </a:endParaRPr>
          </a:p>
          <a:p>
            <a:r>
              <a:rPr lang="en-US" sz="1800" dirty="0">
                <a:latin typeface="Courier New" pitchFamily="49" charset="0"/>
              </a:rPr>
              <a:t>  </a:t>
            </a:r>
            <a:r>
              <a:rPr lang="en-US" sz="1800" dirty="0" err="1">
                <a:latin typeface="Courier New" pitchFamily="49" charset="0"/>
              </a:rPr>
              <a:t>always_ff</a:t>
            </a:r>
            <a:r>
              <a:rPr lang="en-US" sz="1800" dirty="0">
                <a:latin typeface="Courier New" pitchFamily="49" charset="0"/>
              </a:rPr>
              <a:t> @(</a:t>
            </a:r>
            <a:r>
              <a:rPr lang="en-US" sz="1800" dirty="0" err="1">
                <a:latin typeface="Courier New" pitchFamily="49" charset="0"/>
              </a:rPr>
              <a:t>posedge</a:t>
            </a:r>
            <a:r>
              <a:rPr lang="en-US" sz="1800" dirty="0">
                <a:latin typeface="Courier New" pitchFamily="49" charset="0"/>
              </a:rPr>
              <a:t> </a:t>
            </a:r>
            <a:r>
              <a:rPr lang="en-US" sz="1800" dirty="0" err="1">
                <a:latin typeface="Courier New" pitchFamily="49" charset="0"/>
              </a:rPr>
              <a:t>clk</a:t>
            </a:r>
            <a:r>
              <a:rPr lang="en-US" sz="1800" dirty="0">
                <a:latin typeface="Courier New" pitchFamily="49" charset="0"/>
              </a:rPr>
              <a:t>)</a:t>
            </a:r>
          </a:p>
          <a:p>
            <a:r>
              <a:rPr lang="en-US" sz="1800" dirty="0">
                <a:latin typeface="Courier New" pitchFamily="49" charset="0"/>
              </a:rPr>
              <a:t>    q &lt;= d;                // pronounced “q gets d”</a:t>
            </a:r>
          </a:p>
          <a:p>
            <a:endParaRPr lang="en-US" sz="1800" dirty="0">
              <a:latin typeface="Courier New" pitchFamily="49" charset="0"/>
            </a:endParaRPr>
          </a:p>
          <a:p>
            <a:r>
              <a:rPr lang="en-US" sz="1800" dirty="0" err="1">
                <a:latin typeface="Courier New" pitchFamily="49" charset="0"/>
              </a:rPr>
              <a:t>endmodule</a:t>
            </a:r>
            <a:endParaRPr lang="en-US" sz="1800" dirty="0">
              <a:latin typeface="Courier New" pitchFamily="49" charset="0"/>
            </a:endParaRPr>
          </a:p>
          <a:p>
            <a:endParaRPr lang="en-US" sz="1800" dirty="0">
              <a:latin typeface="Courier New" pitchFamily="49" charset="0"/>
            </a:endParaRPr>
          </a:p>
          <a:p>
            <a:endParaRPr lang="en-US" sz="1800" dirty="0">
              <a:latin typeface="Courier New" pitchFamily="49" charset="0"/>
            </a:endParaRPr>
          </a:p>
          <a:p>
            <a:endParaRPr lang="en-US" sz="1800" dirty="0">
              <a:latin typeface="Courier New" pitchFamily="49" charset="0"/>
            </a:endParaRPr>
          </a:p>
        </p:txBody>
      </p:sp>
      <p:pic>
        <p:nvPicPr>
          <p:cNvPr id="862213" name="Picture 5"/>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2286000" y="4746625"/>
            <a:ext cx="4808538" cy="104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 Flip-Flop</a:t>
            </a:r>
          </a:p>
        </p:txBody>
      </p:sp>
      <p:sp>
        <p:nvSpPr>
          <p:cNvPr id="2" name="Rectangle 1">
            <a:extLst>
              <a:ext uri="{FF2B5EF4-FFF2-40B4-BE49-F238E27FC236}">
                <a16:creationId xmlns:a16="http://schemas.microsoft.com/office/drawing/2014/main" id="{A2F31F13-48DD-4481-8B9C-F2AAD100D496}"/>
              </a:ext>
            </a:extLst>
          </p:cNvPr>
          <p:cNvSpPr/>
          <p:nvPr/>
        </p:nvSpPr>
        <p:spPr>
          <a:xfrm>
            <a:off x="529430" y="1013936"/>
            <a:ext cx="7848599" cy="923330"/>
          </a:xfrm>
          <a:prstGeom prst="rect">
            <a:avLst/>
          </a:prstGeom>
        </p:spPr>
        <p:txBody>
          <a:bodyPr wrap="square">
            <a:spAutoFit/>
          </a:bodyPr>
          <a:lstStyle/>
          <a:p>
            <a:r>
              <a:rPr lang="en-US" dirty="0">
                <a:solidFill>
                  <a:srgbClr val="000000"/>
                </a:solidFill>
                <a:latin typeface="AdvOTbc475f09"/>
              </a:rPr>
              <a:t>The vast majority of modern commercial systems are built with registers</a:t>
            </a:r>
          </a:p>
          <a:p>
            <a:r>
              <a:rPr lang="en-US" dirty="0">
                <a:solidFill>
                  <a:srgbClr val="000000"/>
                </a:solidFill>
                <a:latin typeface="AdvOTbc475f09"/>
              </a:rPr>
              <a:t>using positive edge-triggered D flip-flops. </a:t>
            </a:r>
            <a:r>
              <a:rPr lang="en-US" dirty="0">
                <a:solidFill>
                  <a:srgbClr val="0081AD"/>
                </a:solidFill>
                <a:latin typeface="AdvOTbc475f09"/>
              </a:rPr>
              <a:t>HDL Example 4.17 </a:t>
            </a:r>
            <a:r>
              <a:rPr lang="en-US" dirty="0">
                <a:solidFill>
                  <a:srgbClr val="000000"/>
                </a:solidFill>
                <a:latin typeface="AdvOTbc475f09"/>
              </a:rPr>
              <a:t>shows the</a:t>
            </a:r>
          </a:p>
          <a:p>
            <a:r>
              <a:rPr lang="en-US" dirty="0">
                <a:solidFill>
                  <a:srgbClr val="000000"/>
                </a:solidFill>
                <a:latin typeface="AdvOTbc475f09"/>
              </a:rPr>
              <a:t>idiom for such flip-flops.</a:t>
            </a:r>
            <a:endParaRPr lang="en-US" dirty="0"/>
          </a:p>
        </p:txBody>
      </p:sp>
    </p:spTree>
    <p:extLst>
      <p:ext uri="{BB962C8B-B14F-4D97-AF65-F5344CB8AC3E}">
        <p14:creationId xmlns:p14="http://schemas.microsoft.com/office/powerpoint/2010/main" val="1776606946"/>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96004" name="Rectangle 4"/>
          <p:cNvSpPr>
            <a:spLocks noChangeArrowheads="1"/>
          </p:cNvSpPr>
          <p:nvPr>
            <p:custDataLst>
              <p:tags r:id="rId2"/>
            </p:custDataLst>
          </p:nvPr>
        </p:nvSpPr>
        <p:spPr bwMode="auto">
          <a:xfrm>
            <a:off x="457200" y="1057835"/>
            <a:ext cx="83058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000" b="1" dirty="0">
                <a:solidFill>
                  <a:srgbClr val="0070C0"/>
                </a:solidFill>
                <a:latin typeface="+mj-lt"/>
                <a:cs typeface="Arial" charset="0"/>
              </a:rPr>
              <a:t>General Structure:</a:t>
            </a:r>
          </a:p>
          <a:p>
            <a:pPr marL="342900" indent="-342900">
              <a:spcBef>
                <a:spcPct val="20000"/>
              </a:spcBef>
            </a:pPr>
            <a:endParaRPr lang="en-US" sz="2000" b="1" dirty="0">
              <a:solidFill>
                <a:schemeClr val="accent2"/>
              </a:solidFill>
              <a:latin typeface="Times New Roman" pitchFamily="18" charset="0"/>
              <a:cs typeface="Arial" charset="0"/>
            </a:endParaRPr>
          </a:p>
          <a:p>
            <a:pPr marL="342900" indent="-342900">
              <a:spcBef>
                <a:spcPct val="20000"/>
              </a:spcBef>
            </a:pPr>
            <a:r>
              <a:rPr lang="en-US" sz="2000" dirty="0">
                <a:latin typeface="Courier New" pitchFamily="49" charset="0"/>
                <a:cs typeface="Arial" charset="0"/>
              </a:rPr>
              <a:t>	always @(sensitivity list)</a:t>
            </a:r>
          </a:p>
          <a:p>
            <a:pPr marL="342900" indent="-342900">
              <a:spcBef>
                <a:spcPct val="20000"/>
              </a:spcBef>
            </a:pPr>
            <a:r>
              <a:rPr lang="en-US" sz="2000" dirty="0">
                <a:latin typeface="Courier New" pitchFamily="49" charset="0"/>
                <a:cs typeface="Arial" charset="0"/>
              </a:rPr>
              <a:t>	  statement;</a:t>
            </a:r>
          </a:p>
          <a:p>
            <a:pPr marL="342900" indent="-342900">
              <a:spcBef>
                <a:spcPct val="20000"/>
              </a:spcBef>
            </a:pPr>
            <a:r>
              <a:rPr lang="en-US" sz="2000" dirty="0">
                <a:latin typeface="+mj-lt"/>
                <a:cs typeface="Arial" charset="0"/>
              </a:rPr>
              <a:t>Whenever the event in </a:t>
            </a:r>
            <a:r>
              <a:rPr lang="en-US" sz="2000" dirty="0">
                <a:latin typeface="Courier New" pitchFamily="49" charset="0"/>
                <a:cs typeface="Arial" charset="0"/>
              </a:rPr>
              <a:t>sensitivity list</a:t>
            </a:r>
            <a:r>
              <a:rPr lang="en-US" sz="2000" dirty="0">
                <a:latin typeface="Times New Roman" pitchFamily="18" charset="0"/>
                <a:cs typeface="Arial" charset="0"/>
              </a:rPr>
              <a:t> </a:t>
            </a:r>
            <a:r>
              <a:rPr lang="en-US" sz="2000" dirty="0">
                <a:latin typeface="+mj-lt"/>
                <a:cs typeface="Arial" charset="0"/>
              </a:rPr>
              <a:t>occurs, </a:t>
            </a:r>
            <a:r>
              <a:rPr lang="en-US" sz="2000" dirty="0">
                <a:latin typeface="Courier New" pitchFamily="49" charset="0"/>
                <a:cs typeface="Arial" charset="0"/>
              </a:rPr>
              <a:t>statement</a:t>
            </a:r>
            <a:r>
              <a:rPr lang="en-US" sz="2000" dirty="0">
                <a:latin typeface="Times New Roman" pitchFamily="18" charset="0"/>
                <a:cs typeface="Arial" charset="0"/>
              </a:rPr>
              <a:t> </a:t>
            </a:r>
            <a:r>
              <a:rPr lang="en-US" sz="2000" dirty="0">
                <a:latin typeface="+mj-lt"/>
                <a:cs typeface="Arial" charset="0"/>
              </a:rPr>
              <a:t>is executed</a:t>
            </a:r>
          </a:p>
        </p:txBody>
      </p:sp>
      <p:sp>
        <p:nvSpPr>
          <p:cNvPr id="896005" name="Rectangle 5"/>
          <p:cNvSpPr>
            <a:spLocks noChangeArrowheads="1"/>
          </p:cNvSpPr>
          <p:nvPr>
            <p:custDataLst>
              <p:tags r:id="rId3"/>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Always Statement</a:t>
            </a:r>
          </a:p>
        </p:txBody>
      </p:sp>
      <p:sp>
        <p:nvSpPr>
          <p:cNvPr id="3" name="Rectangle 2">
            <a:extLst>
              <a:ext uri="{FF2B5EF4-FFF2-40B4-BE49-F238E27FC236}">
                <a16:creationId xmlns:a16="http://schemas.microsoft.com/office/drawing/2014/main" id="{D8E311B3-3B87-427B-9807-97ADEF2B5B4F}"/>
              </a:ext>
            </a:extLst>
          </p:cNvPr>
          <p:cNvSpPr/>
          <p:nvPr/>
        </p:nvSpPr>
        <p:spPr>
          <a:xfrm>
            <a:off x="381000" y="3487270"/>
            <a:ext cx="8229600" cy="2031325"/>
          </a:xfrm>
          <a:prstGeom prst="rect">
            <a:avLst/>
          </a:prstGeom>
        </p:spPr>
        <p:txBody>
          <a:bodyPr wrap="square">
            <a:spAutoFit/>
          </a:bodyPr>
          <a:lstStyle/>
          <a:p>
            <a:r>
              <a:rPr lang="en-US" sz="1400" dirty="0">
                <a:latin typeface="AdvOTbc475f09"/>
              </a:rPr>
              <a:t>In </a:t>
            </a:r>
            <a:r>
              <a:rPr lang="en-US" sz="1400" dirty="0" err="1">
                <a:latin typeface="AdvOTbc475f09"/>
              </a:rPr>
              <a:t>SystemVerilog</a:t>
            </a:r>
            <a:r>
              <a:rPr lang="en-US" sz="1400" dirty="0">
                <a:latin typeface="AdvOTbc475f09"/>
              </a:rPr>
              <a:t> </a:t>
            </a:r>
            <a:r>
              <a:rPr lang="en-US" sz="1400" dirty="0">
                <a:latin typeface="AdvOTc8acc91a"/>
              </a:rPr>
              <a:t>always </a:t>
            </a:r>
            <a:r>
              <a:rPr lang="en-US" sz="1400" dirty="0">
                <a:latin typeface="AdvOTbc475f09"/>
              </a:rPr>
              <a:t>statements and VHDL </a:t>
            </a:r>
            <a:r>
              <a:rPr lang="en-US" sz="1400" dirty="0">
                <a:latin typeface="AdvOTc8acc91a"/>
              </a:rPr>
              <a:t>process </a:t>
            </a:r>
            <a:r>
              <a:rPr lang="en-US" sz="1400" dirty="0">
                <a:latin typeface="AdvOTbc475f09"/>
              </a:rPr>
              <a:t>statements, signals </a:t>
            </a:r>
            <a:r>
              <a:rPr lang="en-US" sz="1400" dirty="0">
                <a:solidFill>
                  <a:srgbClr val="FF0000"/>
                </a:solidFill>
                <a:latin typeface="AdvOTbc475f09"/>
              </a:rPr>
              <a:t>keep their old value until an event in the sensitivity list takes place</a:t>
            </a:r>
            <a:r>
              <a:rPr lang="en-US" sz="1400" dirty="0">
                <a:latin typeface="AdvOTbc475f09"/>
              </a:rPr>
              <a:t> that explicitly causes them to change. Hence, such code, with appropriate sensitivity lists, can be used to describe sequential circuits with memory. For example, the flip-flop includes only </a:t>
            </a:r>
            <a:r>
              <a:rPr lang="en-US" sz="1400" dirty="0" err="1">
                <a:latin typeface="AdvOTc8acc91a"/>
              </a:rPr>
              <a:t>clk</a:t>
            </a:r>
            <a:r>
              <a:rPr lang="en-US" sz="1400" dirty="0">
                <a:latin typeface="AdvOTc8acc91a"/>
              </a:rPr>
              <a:t> </a:t>
            </a:r>
            <a:r>
              <a:rPr lang="en-US" sz="1400" dirty="0">
                <a:latin typeface="AdvOTbc475f09"/>
              </a:rPr>
              <a:t>in the sensitive list. It remembers its old value of </a:t>
            </a:r>
            <a:r>
              <a:rPr lang="en-US" sz="1400" dirty="0">
                <a:latin typeface="AdvOTc8acc91a"/>
              </a:rPr>
              <a:t>q </a:t>
            </a:r>
            <a:r>
              <a:rPr lang="en-US" sz="1400" dirty="0">
                <a:latin typeface="AdvOTbc475f09"/>
              </a:rPr>
              <a:t>until the next rising edge of the </a:t>
            </a:r>
            <a:r>
              <a:rPr lang="en-US" sz="1400" dirty="0" err="1">
                <a:latin typeface="AdvOTc8acc91a"/>
              </a:rPr>
              <a:t>clk</a:t>
            </a:r>
            <a:r>
              <a:rPr lang="en-US" sz="1400" dirty="0">
                <a:latin typeface="AdvOTbc475f09"/>
              </a:rPr>
              <a:t>, even if </a:t>
            </a:r>
            <a:r>
              <a:rPr lang="en-US" sz="1400" dirty="0">
                <a:latin typeface="AdvOTc8acc91a"/>
              </a:rPr>
              <a:t>d </a:t>
            </a:r>
            <a:r>
              <a:rPr lang="en-US" sz="1400" dirty="0">
                <a:latin typeface="AdvOTbc475f09"/>
              </a:rPr>
              <a:t>changes in the interim. </a:t>
            </a:r>
          </a:p>
          <a:p>
            <a:endParaRPr lang="en-US" sz="1400" dirty="0">
              <a:latin typeface="AdvOTbc475f09"/>
            </a:endParaRPr>
          </a:p>
          <a:p>
            <a:r>
              <a:rPr lang="en-US" sz="1400" dirty="0">
                <a:latin typeface="AdvOTbc475f09"/>
              </a:rPr>
              <a:t>In contrast, </a:t>
            </a:r>
            <a:r>
              <a:rPr lang="en-US" sz="1400" dirty="0" err="1">
                <a:latin typeface="AdvOTbc475f09"/>
              </a:rPr>
              <a:t>SystemVerilog</a:t>
            </a:r>
            <a:r>
              <a:rPr lang="en-US" sz="1400" dirty="0">
                <a:latin typeface="AdvOTbc475f09"/>
              </a:rPr>
              <a:t> continuous assignment statements (</a:t>
            </a:r>
            <a:r>
              <a:rPr lang="en-US" sz="1400" dirty="0">
                <a:latin typeface="AdvOTc8acc91a"/>
              </a:rPr>
              <a:t>assign</a:t>
            </a:r>
            <a:r>
              <a:rPr lang="en-US" sz="1400" dirty="0">
                <a:latin typeface="AdvOTbc475f09"/>
              </a:rPr>
              <a:t>) and VHDL concurrent assignment statements (</a:t>
            </a:r>
            <a:r>
              <a:rPr lang="en-US" sz="1400" dirty="0">
                <a:latin typeface="AdvOTc8acc91a"/>
              </a:rPr>
              <a:t>&lt;</a:t>
            </a:r>
            <a:r>
              <a:rPr lang="en-US" sz="1400" dirty="0">
                <a:latin typeface="AdvOT8608a8d1"/>
              </a:rPr>
              <a:t>=</a:t>
            </a:r>
            <a:r>
              <a:rPr lang="en-US" sz="1400" dirty="0">
                <a:latin typeface="AdvOTbc475f09"/>
              </a:rPr>
              <a:t>) are reevaluated anytime any of the inputs on the right hand side changes. Therefore, such code necessarily describes combinational logic.</a:t>
            </a:r>
            <a:endParaRPr lang="en-US" sz="1400" dirty="0"/>
          </a:p>
        </p:txBody>
      </p:sp>
    </p:spTree>
    <p:extLst>
      <p:ext uri="{BB962C8B-B14F-4D97-AF65-F5344CB8AC3E}">
        <p14:creationId xmlns:p14="http://schemas.microsoft.com/office/powerpoint/2010/main" val="282914939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B11D570-D53C-4BDE-A475-010AA918EEF5}"/>
              </a:ext>
            </a:extLst>
          </p:cNvPr>
          <p:cNvPicPr>
            <a:picLocks noChangeAspect="1"/>
          </p:cNvPicPr>
          <p:nvPr/>
        </p:nvPicPr>
        <p:blipFill>
          <a:blip r:embed="rId2"/>
          <a:stretch>
            <a:fillRect/>
          </a:stretch>
        </p:blipFill>
        <p:spPr>
          <a:xfrm>
            <a:off x="82581" y="0"/>
            <a:ext cx="8978838" cy="6858000"/>
          </a:xfrm>
          <a:prstGeom prst="rect">
            <a:avLst/>
          </a:prstGeom>
        </p:spPr>
      </p:pic>
    </p:spTree>
    <p:extLst>
      <p:ext uri="{BB962C8B-B14F-4D97-AF65-F5344CB8AC3E}">
        <p14:creationId xmlns:p14="http://schemas.microsoft.com/office/powerpoint/2010/main" val="3559758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3234" name="Text Box 2"/>
          <p:cNvSpPr txBox="1">
            <a:spLocks noChangeArrowheads="1"/>
          </p:cNvSpPr>
          <p:nvPr>
            <p:custDataLst>
              <p:tags r:id="rId2"/>
            </p:custDataLst>
          </p:nvPr>
        </p:nvSpPr>
        <p:spPr bwMode="auto">
          <a:xfrm>
            <a:off x="914400" y="1066800"/>
            <a:ext cx="8458200"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Courier New" pitchFamily="49" charset="0"/>
              </a:rPr>
              <a:t>module </a:t>
            </a:r>
            <a:r>
              <a:rPr lang="en-US" sz="1800" dirty="0" err="1">
                <a:latin typeface="Courier New" pitchFamily="49" charset="0"/>
              </a:rPr>
              <a:t>flopr</a:t>
            </a:r>
            <a:r>
              <a:rPr lang="en-US" sz="1800" dirty="0">
                <a:latin typeface="Courier New" pitchFamily="49" charset="0"/>
              </a:rPr>
              <a:t>(input  logic       </a:t>
            </a:r>
            <a:r>
              <a:rPr lang="en-US" sz="1800" dirty="0" err="1">
                <a:latin typeface="Courier New" pitchFamily="49" charset="0"/>
              </a:rPr>
              <a:t>clk</a:t>
            </a:r>
            <a:r>
              <a:rPr lang="en-US" sz="1800" dirty="0">
                <a:latin typeface="Courier New" pitchFamily="49" charset="0"/>
              </a:rPr>
              <a:t>,</a:t>
            </a:r>
          </a:p>
          <a:p>
            <a:r>
              <a:rPr lang="en-US" sz="1800" dirty="0">
                <a:latin typeface="Courier New" pitchFamily="49" charset="0"/>
              </a:rPr>
              <a:t>             input  logic       reset, </a:t>
            </a:r>
          </a:p>
          <a:p>
            <a:r>
              <a:rPr lang="en-US" sz="1800" dirty="0">
                <a:latin typeface="Courier New" pitchFamily="49" charset="0"/>
              </a:rPr>
              <a:t>             input  logic [3:0] d, </a:t>
            </a:r>
          </a:p>
          <a:p>
            <a:r>
              <a:rPr lang="en-US" sz="1800" dirty="0">
                <a:latin typeface="Courier New" pitchFamily="49" charset="0"/>
              </a:rPr>
              <a:t>             output logic [3:0] q);</a:t>
            </a:r>
          </a:p>
          <a:p>
            <a:r>
              <a:rPr lang="en-US" sz="1800" dirty="0">
                <a:latin typeface="Courier New" pitchFamily="49" charset="0"/>
              </a:rPr>
              <a:t> </a:t>
            </a:r>
          </a:p>
          <a:p>
            <a:r>
              <a:rPr lang="en-US" sz="1800" dirty="0">
                <a:latin typeface="Courier New" pitchFamily="49" charset="0"/>
              </a:rPr>
              <a:t>  </a:t>
            </a:r>
            <a:r>
              <a:rPr lang="en-US" sz="1800" b="1" dirty="0">
                <a:solidFill>
                  <a:srgbClr val="0070C0"/>
                </a:solidFill>
                <a:latin typeface="Courier New" pitchFamily="49" charset="0"/>
              </a:rPr>
              <a:t>// synchronous reset</a:t>
            </a:r>
          </a:p>
          <a:p>
            <a:r>
              <a:rPr lang="en-US" sz="1800" dirty="0">
                <a:latin typeface="Courier New" pitchFamily="49" charset="0"/>
              </a:rPr>
              <a:t>  </a:t>
            </a:r>
            <a:r>
              <a:rPr lang="en-US" sz="1800" dirty="0" err="1">
                <a:latin typeface="Courier New" pitchFamily="49" charset="0"/>
              </a:rPr>
              <a:t>always_ff</a:t>
            </a:r>
            <a:r>
              <a:rPr lang="en-US" sz="1800" dirty="0">
                <a:latin typeface="Courier New" pitchFamily="49" charset="0"/>
              </a:rPr>
              <a:t> @(</a:t>
            </a:r>
            <a:r>
              <a:rPr lang="en-US" sz="1800" dirty="0" err="1">
                <a:latin typeface="Courier New" pitchFamily="49" charset="0"/>
              </a:rPr>
              <a:t>posedge</a:t>
            </a:r>
            <a:r>
              <a:rPr lang="en-US" sz="1800" dirty="0">
                <a:latin typeface="Courier New" pitchFamily="49" charset="0"/>
              </a:rPr>
              <a:t> </a:t>
            </a:r>
            <a:r>
              <a:rPr lang="en-US" sz="1800" dirty="0" err="1">
                <a:latin typeface="Courier New" pitchFamily="49" charset="0"/>
              </a:rPr>
              <a:t>clk</a:t>
            </a:r>
            <a:r>
              <a:rPr lang="en-US" sz="1800" dirty="0">
                <a:latin typeface="Courier New" pitchFamily="49" charset="0"/>
              </a:rPr>
              <a:t>)</a:t>
            </a:r>
          </a:p>
          <a:p>
            <a:r>
              <a:rPr lang="en-US" sz="1800" dirty="0">
                <a:latin typeface="Courier New" pitchFamily="49" charset="0"/>
              </a:rPr>
              <a:t>    if (reset) q &lt;= 4'b0;</a:t>
            </a:r>
          </a:p>
          <a:p>
            <a:r>
              <a:rPr lang="en-US" sz="1800" dirty="0">
                <a:latin typeface="Courier New" pitchFamily="49" charset="0"/>
              </a:rPr>
              <a:t>    else       q &lt;= d;</a:t>
            </a:r>
          </a:p>
          <a:p>
            <a:endParaRPr lang="en-US" sz="1800" dirty="0">
              <a:latin typeface="Courier New" pitchFamily="49" charset="0"/>
            </a:endParaRPr>
          </a:p>
          <a:p>
            <a:r>
              <a:rPr lang="en-US" sz="1800" dirty="0" err="1">
                <a:latin typeface="Courier New" pitchFamily="49" charset="0"/>
              </a:rPr>
              <a:t>endmodule</a:t>
            </a:r>
            <a:endParaRPr lang="en-US" sz="1800" dirty="0">
              <a:latin typeface="Courier New" pitchFamily="49" charset="0"/>
            </a:endParaRPr>
          </a:p>
        </p:txBody>
      </p:sp>
      <p:graphicFrame>
        <p:nvGraphicFramePr>
          <p:cNvPr id="863237" name="Object 5"/>
          <p:cNvGraphicFramePr>
            <a:graphicFrameLocks noGrp="1" noChangeAspect="1"/>
          </p:cNvGraphicFramePr>
          <p:nvPr>
            <p:ph sz="quarter" idx="4294967295"/>
            <p:custDataLst>
              <p:tags r:id="rId3"/>
            </p:custDataLst>
            <p:extLst>
              <p:ext uri="{D42A27DB-BD31-4B8C-83A1-F6EECF244321}">
                <p14:modId xmlns:p14="http://schemas.microsoft.com/office/powerpoint/2010/main" val="352728876"/>
              </p:ext>
            </p:extLst>
          </p:nvPr>
        </p:nvGraphicFramePr>
        <p:xfrm>
          <a:off x="49306" y="4377112"/>
          <a:ext cx="6400800" cy="1470025"/>
        </p:xfrm>
        <a:graphic>
          <a:graphicData uri="http://schemas.openxmlformats.org/presentationml/2006/ole">
            <mc:AlternateContent xmlns:mc="http://schemas.openxmlformats.org/markup-compatibility/2006">
              <mc:Choice xmlns:v="urn:schemas-microsoft-com:vml" Requires="v">
                <p:oleObj spid="_x0000_s227418" name="VISIO" r:id="rId7" imgW="2332800" imgH="560520" progId="Visio.Drawing.6">
                  <p:embed/>
                </p:oleObj>
              </mc:Choice>
              <mc:Fallback>
                <p:oleObj name="VISIO" r:id="rId7" imgW="2332800" imgH="56052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306" y="4377112"/>
                        <a:ext cx="64008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3236" name="Rectangle 4"/>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Resettable D Flip-Flop</a:t>
            </a:r>
          </a:p>
        </p:txBody>
      </p:sp>
      <p:sp>
        <p:nvSpPr>
          <p:cNvPr id="2" name="Rectangle 1">
            <a:extLst>
              <a:ext uri="{FF2B5EF4-FFF2-40B4-BE49-F238E27FC236}">
                <a16:creationId xmlns:a16="http://schemas.microsoft.com/office/drawing/2014/main" id="{C4C436F7-F64A-4651-8AD7-6BA3738CDF91}"/>
              </a:ext>
            </a:extLst>
          </p:cNvPr>
          <p:cNvSpPr/>
          <p:nvPr/>
        </p:nvSpPr>
        <p:spPr>
          <a:xfrm>
            <a:off x="6477000" y="1006194"/>
            <a:ext cx="2362200" cy="4185761"/>
          </a:xfrm>
          <a:prstGeom prst="rect">
            <a:avLst/>
          </a:prstGeom>
        </p:spPr>
        <p:txBody>
          <a:bodyPr wrap="square">
            <a:spAutoFit/>
          </a:bodyPr>
          <a:lstStyle/>
          <a:p>
            <a:r>
              <a:rPr lang="en-US" sz="1400" dirty="0">
                <a:latin typeface="AdvOTbc475f09"/>
              </a:rPr>
              <a:t>When simulation begins or power is first applied to a circuit, the output of</a:t>
            </a:r>
          </a:p>
          <a:p>
            <a:r>
              <a:rPr lang="en-US" sz="1400" dirty="0">
                <a:latin typeface="AdvOTbc475f09"/>
              </a:rPr>
              <a:t>a flop or register is unknown. This is indicated with </a:t>
            </a:r>
            <a:r>
              <a:rPr lang="en-US" sz="1400" dirty="0">
                <a:latin typeface="AdvOTc8acc91a"/>
              </a:rPr>
              <a:t>x </a:t>
            </a:r>
            <a:r>
              <a:rPr lang="en-US" sz="1400" dirty="0">
                <a:latin typeface="AdvOTbc475f09"/>
              </a:rPr>
              <a:t>in </a:t>
            </a:r>
            <a:r>
              <a:rPr lang="en-US" sz="1400" dirty="0" err="1">
                <a:latin typeface="AdvOTbc475f09"/>
              </a:rPr>
              <a:t>SystemVerilog</a:t>
            </a:r>
            <a:r>
              <a:rPr lang="en-US" sz="1400" dirty="0">
                <a:latin typeface="AdvOTbc475f09"/>
              </a:rPr>
              <a:t> and</a:t>
            </a:r>
          </a:p>
          <a:p>
            <a:r>
              <a:rPr lang="en-US" sz="1400" dirty="0">
                <a:latin typeface="AdvOTc8acc91a"/>
              </a:rPr>
              <a:t>u </a:t>
            </a:r>
            <a:r>
              <a:rPr lang="en-US" sz="1400" dirty="0">
                <a:latin typeface="AdvOTbc475f09"/>
              </a:rPr>
              <a:t>in VHDL. Generally, it is good practice to use resettable registers so that</a:t>
            </a:r>
          </a:p>
          <a:p>
            <a:r>
              <a:rPr lang="en-US" sz="1400" dirty="0">
                <a:latin typeface="AdvOTbc475f09"/>
              </a:rPr>
              <a:t>on powerup you can put your system in a known state. The reset may be</a:t>
            </a:r>
          </a:p>
          <a:p>
            <a:r>
              <a:rPr lang="en-US" sz="1400" dirty="0">
                <a:latin typeface="AdvOTbc475f09"/>
              </a:rPr>
              <a:t>either asynchronous or synchronous. Recall that asynchronous reset</a:t>
            </a:r>
          </a:p>
          <a:p>
            <a:r>
              <a:rPr lang="en-US" sz="1400" dirty="0">
                <a:latin typeface="AdvOTbc475f09"/>
              </a:rPr>
              <a:t>occurs immediately, whereas synchronous reset clears the output only on the next rising edge of the clock.</a:t>
            </a:r>
            <a:endParaRPr lang="en-US" sz="1400" dirty="0"/>
          </a:p>
        </p:txBody>
      </p:sp>
    </p:spTree>
    <p:extLst>
      <p:ext uri="{BB962C8B-B14F-4D97-AF65-F5344CB8AC3E}">
        <p14:creationId xmlns:p14="http://schemas.microsoft.com/office/powerpoint/2010/main" val="3909094965"/>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Text Box 2"/>
          <p:cNvSpPr txBox="1">
            <a:spLocks noChangeArrowheads="1"/>
          </p:cNvSpPr>
          <p:nvPr>
            <p:custDataLst>
              <p:tags r:id="rId2"/>
            </p:custDataLst>
          </p:nvPr>
        </p:nvSpPr>
        <p:spPr bwMode="auto">
          <a:xfrm>
            <a:off x="914400" y="1066800"/>
            <a:ext cx="8458200" cy="338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Courier New" pitchFamily="49" charset="0"/>
              </a:rPr>
              <a:t>module </a:t>
            </a:r>
            <a:r>
              <a:rPr lang="en-US" sz="1800" dirty="0" err="1">
                <a:latin typeface="Courier New" pitchFamily="49" charset="0"/>
              </a:rPr>
              <a:t>flopr</a:t>
            </a:r>
            <a:r>
              <a:rPr lang="en-US" sz="1800" dirty="0">
                <a:latin typeface="Courier New" pitchFamily="49" charset="0"/>
              </a:rPr>
              <a:t>(input  logic       </a:t>
            </a:r>
            <a:r>
              <a:rPr lang="en-US" sz="1800" dirty="0" err="1">
                <a:latin typeface="Courier New" pitchFamily="49" charset="0"/>
              </a:rPr>
              <a:t>clk</a:t>
            </a:r>
            <a:r>
              <a:rPr lang="en-US" sz="1800" dirty="0">
                <a:latin typeface="Courier New" pitchFamily="49" charset="0"/>
              </a:rPr>
              <a:t>,</a:t>
            </a:r>
          </a:p>
          <a:p>
            <a:r>
              <a:rPr lang="en-US" sz="1800" dirty="0">
                <a:latin typeface="Courier New" pitchFamily="49" charset="0"/>
              </a:rPr>
              <a:t>             input  logic       reset, </a:t>
            </a:r>
          </a:p>
          <a:p>
            <a:r>
              <a:rPr lang="en-US" sz="1800" dirty="0">
                <a:latin typeface="Courier New" pitchFamily="49" charset="0"/>
              </a:rPr>
              <a:t>             input  logic [3:0] d, </a:t>
            </a:r>
          </a:p>
          <a:p>
            <a:r>
              <a:rPr lang="en-US" sz="1800" dirty="0">
                <a:latin typeface="Courier New" pitchFamily="49" charset="0"/>
              </a:rPr>
              <a:t>             output logic [3:0] q);</a:t>
            </a:r>
          </a:p>
          <a:p>
            <a:r>
              <a:rPr lang="en-US" sz="1800" dirty="0">
                <a:latin typeface="Courier New" pitchFamily="49" charset="0"/>
              </a:rPr>
              <a:t>   </a:t>
            </a:r>
          </a:p>
          <a:p>
            <a:r>
              <a:rPr lang="en-US" sz="1800" dirty="0">
                <a:solidFill>
                  <a:srgbClr val="0070C0"/>
                </a:solidFill>
                <a:latin typeface="Courier New" pitchFamily="49" charset="0"/>
              </a:rPr>
              <a:t>  </a:t>
            </a:r>
            <a:r>
              <a:rPr lang="en-US" sz="1800" b="1" dirty="0">
                <a:solidFill>
                  <a:srgbClr val="0070C0"/>
                </a:solidFill>
                <a:latin typeface="Courier New" pitchFamily="49" charset="0"/>
              </a:rPr>
              <a:t>// asynchronous reset</a:t>
            </a:r>
          </a:p>
          <a:p>
            <a:r>
              <a:rPr lang="en-US" sz="1800" dirty="0">
                <a:latin typeface="Courier New" pitchFamily="49" charset="0"/>
              </a:rPr>
              <a:t>  </a:t>
            </a:r>
            <a:r>
              <a:rPr lang="en-US" sz="1800" dirty="0" err="1">
                <a:latin typeface="Courier New" pitchFamily="49" charset="0"/>
              </a:rPr>
              <a:t>always_ff</a:t>
            </a:r>
            <a:r>
              <a:rPr lang="en-US" sz="1800" dirty="0">
                <a:latin typeface="Courier New" pitchFamily="49" charset="0"/>
              </a:rPr>
              <a:t> @(</a:t>
            </a:r>
            <a:r>
              <a:rPr lang="en-US" sz="1800" dirty="0" err="1">
                <a:latin typeface="Courier New" pitchFamily="49" charset="0"/>
              </a:rPr>
              <a:t>posedge</a:t>
            </a:r>
            <a:r>
              <a:rPr lang="en-US" sz="1800" dirty="0">
                <a:latin typeface="Courier New" pitchFamily="49" charset="0"/>
              </a:rPr>
              <a:t> </a:t>
            </a:r>
            <a:r>
              <a:rPr lang="en-US" sz="1800" dirty="0" err="1">
                <a:latin typeface="Courier New" pitchFamily="49" charset="0"/>
              </a:rPr>
              <a:t>clk</a:t>
            </a:r>
            <a:r>
              <a:rPr lang="en-US" sz="1800" dirty="0">
                <a:latin typeface="Courier New" pitchFamily="49" charset="0"/>
              </a:rPr>
              <a:t>, </a:t>
            </a:r>
            <a:r>
              <a:rPr lang="en-US" sz="1800" dirty="0" err="1">
                <a:latin typeface="Courier New" pitchFamily="49" charset="0"/>
              </a:rPr>
              <a:t>posedge</a:t>
            </a:r>
            <a:r>
              <a:rPr lang="en-US" sz="1800" dirty="0">
                <a:latin typeface="Courier New" pitchFamily="49" charset="0"/>
              </a:rPr>
              <a:t> reset)</a:t>
            </a:r>
          </a:p>
          <a:p>
            <a:r>
              <a:rPr lang="en-US" sz="1800" dirty="0">
                <a:latin typeface="Courier New" pitchFamily="49" charset="0"/>
              </a:rPr>
              <a:t>    if (reset) q &lt;= 4'b0;</a:t>
            </a:r>
          </a:p>
          <a:p>
            <a:r>
              <a:rPr lang="en-US" sz="1800" dirty="0">
                <a:latin typeface="Courier New" pitchFamily="49" charset="0"/>
              </a:rPr>
              <a:t>    else       q &lt;= d;</a:t>
            </a:r>
          </a:p>
          <a:p>
            <a:endParaRPr lang="en-US" sz="1800" dirty="0">
              <a:latin typeface="Courier New" pitchFamily="49" charset="0"/>
            </a:endParaRPr>
          </a:p>
          <a:p>
            <a:r>
              <a:rPr lang="en-US" sz="1800" dirty="0" err="1">
                <a:latin typeface="Courier New" pitchFamily="49" charset="0"/>
              </a:rPr>
              <a:t>endmodule</a:t>
            </a:r>
            <a:endParaRPr lang="en-US" sz="1800" dirty="0">
              <a:latin typeface="Courier New" pitchFamily="49" charset="0"/>
            </a:endParaRPr>
          </a:p>
          <a:p>
            <a:endParaRPr lang="en-US" sz="1800" dirty="0">
              <a:latin typeface="Courier New" pitchFamily="49" charset="0"/>
            </a:endParaRPr>
          </a:p>
        </p:txBody>
      </p:sp>
      <p:graphicFrame>
        <p:nvGraphicFramePr>
          <p:cNvPr id="864260" name="Object 4"/>
          <p:cNvGraphicFramePr>
            <a:graphicFrameLocks noGrp="1" noChangeAspect="1"/>
          </p:cNvGraphicFramePr>
          <p:nvPr>
            <p:ph sz="quarter" idx="4294967295"/>
            <p:custDataLst>
              <p:tags r:id="rId3"/>
            </p:custDataLst>
            <p:extLst>
              <p:ext uri="{D42A27DB-BD31-4B8C-83A1-F6EECF244321}">
                <p14:modId xmlns:p14="http://schemas.microsoft.com/office/powerpoint/2010/main" val="1761009656"/>
              </p:ext>
            </p:extLst>
          </p:nvPr>
        </p:nvGraphicFramePr>
        <p:xfrm>
          <a:off x="1600200" y="4267200"/>
          <a:ext cx="6248400" cy="1670050"/>
        </p:xfrm>
        <a:graphic>
          <a:graphicData uri="http://schemas.openxmlformats.org/presentationml/2006/ole">
            <mc:AlternateContent xmlns:mc="http://schemas.openxmlformats.org/markup-compatibility/2006">
              <mc:Choice xmlns:v="urn:schemas-microsoft-com:vml" Requires="v">
                <p:oleObj spid="_x0000_s228442" name="VISIO" r:id="rId7" imgW="2332800" imgH="653040" progId="Visio.Drawing.6">
                  <p:embed/>
                </p:oleObj>
              </mc:Choice>
              <mc:Fallback>
                <p:oleObj name="VISIO" r:id="rId7" imgW="2332800" imgH="6530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4267200"/>
                        <a:ext cx="624840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64261" name="Rectangle 5"/>
          <p:cNvSpPr>
            <a:spLocks noChangeArrowheads="1"/>
          </p:cNvSpPr>
          <p:nvPr>
            <p:custDataLst>
              <p:tags r:id="rId4"/>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Resettable D Flip-Flop</a:t>
            </a:r>
          </a:p>
        </p:txBody>
      </p:sp>
    </p:spTree>
    <p:extLst>
      <p:ext uri="{BB962C8B-B14F-4D97-AF65-F5344CB8AC3E}">
        <p14:creationId xmlns:p14="http://schemas.microsoft.com/office/powerpoint/2010/main" val="3768019150"/>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282" name="Text Box 2"/>
          <p:cNvSpPr txBox="1">
            <a:spLocks noChangeArrowheads="1"/>
          </p:cNvSpPr>
          <p:nvPr>
            <p:custDataLst>
              <p:tags r:id="rId1"/>
            </p:custDataLst>
          </p:nvPr>
        </p:nvSpPr>
        <p:spPr bwMode="auto">
          <a:xfrm>
            <a:off x="304800" y="1066800"/>
            <a:ext cx="8458200" cy="366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Courier New" pitchFamily="49" charset="0"/>
              </a:rPr>
              <a:t>module </a:t>
            </a:r>
            <a:r>
              <a:rPr lang="en-US" sz="1800" dirty="0" err="1">
                <a:latin typeface="Courier New" pitchFamily="49" charset="0"/>
              </a:rPr>
              <a:t>flopren</a:t>
            </a:r>
            <a:r>
              <a:rPr lang="en-US" sz="1800" dirty="0">
                <a:latin typeface="Courier New" pitchFamily="49" charset="0"/>
              </a:rPr>
              <a:t>(input </a:t>
            </a:r>
            <a:r>
              <a:rPr lang="en-US" dirty="0">
                <a:latin typeface="Courier New" pitchFamily="49" charset="0"/>
              </a:rPr>
              <a:t> logic</a:t>
            </a:r>
            <a:r>
              <a:rPr lang="en-US" sz="1800" dirty="0">
                <a:latin typeface="Courier New" pitchFamily="49" charset="0"/>
              </a:rPr>
              <a:t>       </a:t>
            </a:r>
            <a:r>
              <a:rPr lang="en-US" sz="1800" dirty="0" err="1">
                <a:latin typeface="Courier New" pitchFamily="49" charset="0"/>
              </a:rPr>
              <a:t>clk</a:t>
            </a:r>
            <a:r>
              <a:rPr lang="en-US" sz="1800" dirty="0">
                <a:latin typeface="Courier New" pitchFamily="49" charset="0"/>
              </a:rPr>
              <a:t>,</a:t>
            </a:r>
          </a:p>
          <a:p>
            <a:r>
              <a:rPr lang="en-US" sz="1800" dirty="0">
                <a:latin typeface="Courier New" pitchFamily="49" charset="0"/>
              </a:rPr>
              <a:t>               input  logic       reset, </a:t>
            </a:r>
          </a:p>
          <a:p>
            <a:r>
              <a:rPr lang="en-US" sz="1800" dirty="0">
                <a:latin typeface="Courier New" pitchFamily="49" charset="0"/>
              </a:rPr>
              <a:t>               input  logic       en, </a:t>
            </a:r>
          </a:p>
          <a:p>
            <a:r>
              <a:rPr lang="en-US" sz="1800" dirty="0">
                <a:latin typeface="Courier New" pitchFamily="49" charset="0"/>
              </a:rPr>
              <a:t>               input  logic [3:0] d, </a:t>
            </a:r>
          </a:p>
          <a:p>
            <a:r>
              <a:rPr lang="en-US" sz="1800" dirty="0">
                <a:latin typeface="Courier New" pitchFamily="49" charset="0"/>
              </a:rPr>
              <a:t>               output logic [3:0] q);</a:t>
            </a:r>
          </a:p>
          <a:p>
            <a:endParaRPr lang="en-US" sz="1800" dirty="0">
              <a:latin typeface="Courier New" pitchFamily="49" charset="0"/>
            </a:endParaRPr>
          </a:p>
          <a:p>
            <a:r>
              <a:rPr lang="en-US" sz="1800" dirty="0">
                <a:latin typeface="Courier New" pitchFamily="49" charset="0"/>
              </a:rPr>
              <a:t>  </a:t>
            </a:r>
            <a:r>
              <a:rPr lang="en-US" sz="1800" b="1" dirty="0">
                <a:solidFill>
                  <a:srgbClr val="0070C0"/>
                </a:solidFill>
                <a:latin typeface="Courier New" pitchFamily="49" charset="0"/>
              </a:rPr>
              <a:t>// enable and asynchronous reset</a:t>
            </a:r>
          </a:p>
          <a:p>
            <a:r>
              <a:rPr lang="en-US" sz="1800" dirty="0">
                <a:latin typeface="Courier New" pitchFamily="49" charset="0"/>
              </a:rPr>
              <a:t>  </a:t>
            </a:r>
            <a:r>
              <a:rPr lang="en-US" sz="1800" dirty="0" err="1">
                <a:latin typeface="Courier New" pitchFamily="49" charset="0"/>
              </a:rPr>
              <a:t>always_ff</a:t>
            </a:r>
            <a:r>
              <a:rPr lang="en-US" sz="1800" dirty="0">
                <a:latin typeface="Courier New" pitchFamily="49" charset="0"/>
              </a:rPr>
              <a:t> @(</a:t>
            </a:r>
            <a:r>
              <a:rPr lang="en-US" sz="1800" dirty="0" err="1">
                <a:latin typeface="Courier New" pitchFamily="49" charset="0"/>
              </a:rPr>
              <a:t>posedge</a:t>
            </a:r>
            <a:r>
              <a:rPr lang="en-US" sz="1800" dirty="0">
                <a:latin typeface="Courier New" pitchFamily="49" charset="0"/>
              </a:rPr>
              <a:t> </a:t>
            </a:r>
            <a:r>
              <a:rPr lang="en-US" sz="1800" dirty="0" err="1">
                <a:latin typeface="Courier New" pitchFamily="49" charset="0"/>
              </a:rPr>
              <a:t>clk</a:t>
            </a:r>
            <a:r>
              <a:rPr lang="en-US" sz="1800" dirty="0">
                <a:latin typeface="Courier New" pitchFamily="49" charset="0"/>
              </a:rPr>
              <a:t>, </a:t>
            </a:r>
            <a:r>
              <a:rPr lang="en-US" sz="1800" dirty="0" err="1">
                <a:latin typeface="Courier New" pitchFamily="49" charset="0"/>
              </a:rPr>
              <a:t>posedge</a:t>
            </a:r>
            <a:r>
              <a:rPr lang="en-US" sz="1800" dirty="0">
                <a:latin typeface="Courier New" pitchFamily="49" charset="0"/>
              </a:rPr>
              <a:t> reset)</a:t>
            </a:r>
          </a:p>
          <a:p>
            <a:r>
              <a:rPr lang="en-US" sz="1800" dirty="0">
                <a:latin typeface="Courier New" pitchFamily="49" charset="0"/>
              </a:rPr>
              <a:t>    if      (reset) q &lt;= 4'b0;</a:t>
            </a:r>
          </a:p>
          <a:p>
            <a:r>
              <a:rPr lang="en-US" sz="1800" dirty="0">
                <a:latin typeface="Courier New" pitchFamily="49" charset="0"/>
              </a:rPr>
              <a:t>    else if (en)    q &lt;= d;</a:t>
            </a:r>
          </a:p>
          <a:p>
            <a:endParaRPr lang="en-US" sz="1800" dirty="0">
              <a:latin typeface="Courier New" pitchFamily="49" charset="0"/>
            </a:endParaRPr>
          </a:p>
          <a:p>
            <a:r>
              <a:rPr lang="en-US" sz="1800" dirty="0" err="1">
                <a:latin typeface="Courier New" pitchFamily="49" charset="0"/>
              </a:rPr>
              <a:t>endmodule</a:t>
            </a:r>
            <a:r>
              <a:rPr lang="en-US" sz="1800" dirty="0">
                <a:latin typeface="Courier New" pitchFamily="49" charset="0"/>
              </a:rPr>
              <a:t> </a:t>
            </a:r>
          </a:p>
          <a:p>
            <a:endParaRPr lang="en-US" sz="1800" dirty="0">
              <a:latin typeface="Courier New" pitchFamily="49" charset="0"/>
            </a:endParaRPr>
          </a:p>
        </p:txBody>
      </p:sp>
      <p:sp>
        <p:nvSpPr>
          <p:cNvPr id="865284" name="Rectangle 4"/>
          <p:cNvSpPr>
            <a:spLocks noChangeArrowheads="1"/>
          </p:cNvSpPr>
          <p:nvPr>
            <p:custDataLst>
              <p:tags r:id="rId2"/>
            </p:custDataLst>
          </p:nvPr>
        </p:nvSpPr>
        <p:spPr bwMode="auto">
          <a:xfrm>
            <a:off x="6858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endParaRPr lang="en-US" sz="3200">
              <a:latin typeface="Times New Roman" pitchFamily="18" charset="0"/>
              <a:cs typeface="Arial" charset="0"/>
            </a:endParaRPr>
          </a:p>
        </p:txBody>
      </p:sp>
      <p:pic>
        <p:nvPicPr>
          <p:cNvPr id="865285" name="Picture 5"/>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2591488" y="4038600"/>
            <a:ext cx="6095312" cy="178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D Flip-Flop with Enable</a:t>
            </a:r>
          </a:p>
        </p:txBody>
      </p:sp>
      <p:sp>
        <p:nvSpPr>
          <p:cNvPr id="2" name="Rectangle 1">
            <a:extLst>
              <a:ext uri="{FF2B5EF4-FFF2-40B4-BE49-F238E27FC236}">
                <a16:creationId xmlns:a16="http://schemas.microsoft.com/office/drawing/2014/main" id="{3B7B0CD2-994C-41F6-B172-A5BC7386D1E5}"/>
              </a:ext>
            </a:extLst>
          </p:cNvPr>
          <p:cNvSpPr/>
          <p:nvPr/>
        </p:nvSpPr>
        <p:spPr>
          <a:xfrm>
            <a:off x="6477000" y="1066800"/>
            <a:ext cx="2438400" cy="1815882"/>
          </a:xfrm>
          <a:prstGeom prst="rect">
            <a:avLst/>
          </a:prstGeom>
        </p:spPr>
        <p:txBody>
          <a:bodyPr wrap="square">
            <a:spAutoFit/>
          </a:bodyPr>
          <a:lstStyle/>
          <a:p>
            <a:r>
              <a:rPr lang="en-US" sz="1400" dirty="0">
                <a:solidFill>
                  <a:srgbClr val="000000"/>
                </a:solidFill>
                <a:latin typeface="AdvOTbc475f09"/>
              </a:rPr>
              <a:t>Enabled registers respond to the clock only when the enable is asserted.</a:t>
            </a:r>
          </a:p>
          <a:p>
            <a:r>
              <a:rPr lang="en-US" sz="1400" dirty="0">
                <a:solidFill>
                  <a:srgbClr val="0081AD"/>
                </a:solidFill>
                <a:latin typeface="AdvOTbc475f09"/>
              </a:rPr>
              <a:t>HDL Example 4.19 </a:t>
            </a:r>
            <a:r>
              <a:rPr lang="en-US" sz="1400" dirty="0">
                <a:solidFill>
                  <a:srgbClr val="000000"/>
                </a:solidFill>
                <a:latin typeface="AdvOTbc475f09"/>
              </a:rPr>
              <a:t>shows an asynchronously resettable enabled register</a:t>
            </a:r>
          </a:p>
          <a:p>
            <a:r>
              <a:rPr lang="en-US" sz="1400" dirty="0">
                <a:solidFill>
                  <a:srgbClr val="000000"/>
                </a:solidFill>
                <a:latin typeface="AdvOTbc475f09"/>
              </a:rPr>
              <a:t>that retains its old value if both </a:t>
            </a:r>
            <a:r>
              <a:rPr lang="en-US" sz="1400" dirty="0">
                <a:solidFill>
                  <a:srgbClr val="000000"/>
                </a:solidFill>
                <a:latin typeface="AdvOTc8acc91a"/>
              </a:rPr>
              <a:t>reset </a:t>
            </a:r>
            <a:r>
              <a:rPr lang="en-US" sz="1400" dirty="0">
                <a:solidFill>
                  <a:srgbClr val="000000"/>
                </a:solidFill>
                <a:latin typeface="AdvOTbc475f09"/>
              </a:rPr>
              <a:t>and </a:t>
            </a:r>
            <a:r>
              <a:rPr lang="en-US" sz="1400" dirty="0" err="1">
                <a:solidFill>
                  <a:srgbClr val="000000"/>
                </a:solidFill>
                <a:latin typeface="AdvOTc8acc91a"/>
              </a:rPr>
              <a:t>en</a:t>
            </a:r>
            <a:r>
              <a:rPr lang="en-US" sz="1400" dirty="0">
                <a:solidFill>
                  <a:srgbClr val="000000"/>
                </a:solidFill>
                <a:latin typeface="AdvOTc8acc91a"/>
              </a:rPr>
              <a:t> </a:t>
            </a:r>
            <a:r>
              <a:rPr lang="en-US" sz="1400" dirty="0">
                <a:solidFill>
                  <a:srgbClr val="000000"/>
                </a:solidFill>
                <a:latin typeface="AdvOTbc475f09"/>
              </a:rPr>
              <a:t>are FALSE.</a:t>
            </a:r>
            <a:endParaRPr lang="en-US" sz="1400" dirty="0"/>
          </a:p>
        </p:txBody>
      </p:sp>
    </p:spTree>
    <p:extLst>
      <p:ext uri="{BB962C8B-B14F-4D97-AF65-F5344CB8AC3E}">
        <p14:creationId xmlns:p14="http://schemas.microsoft.com/office/powerpoint/2010/main" val="316140584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7F2529-76A1-4A24-A031-4AAFDA82205E}"/>
              </a:ext>
            </a:extLst>
          </p:cNvPr>
          <p:cNvPicPr>
            <a:picLocks noChangeAspect="1"/>
          </p:cNvPicPr>
          <p:nvPr/>
        </p:nvPicPr>
        <p:blipFill>
          <a:blip r:embed="rId2"/>
          <a:stretch>
            <a:fillRect/>
          </a:stretch>
        </p:blipFill>
        <p:spPr>
          <a:xfrm>
            <a:off x="0" y="533400"/>
            <a:ext cx="9144000" cy="5257800"/>
          </a:xfrm>
          <a:prstGeom prst="rect">
            <a:avLst/>
          </a:prstGeom>
        </p:spPr>
      </p:pic>
    </p:spTree>
    <p:extLst>
      <p:ext uri="{BB962C8B-B14F-4D97-AF65-F5344CB8AC3E}">
        <p14:creationId xmlns:p14="http://schemas.microsoft.com/office/powerpoint/2010/main" val="204297883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6306" name="Text Box 2"/>
          <p:cNvSpPr txBox="1">
            <a:spLocks noChangeArrowheads="1"/>
          </p:cNvSpPr>
          <p:nvPr>
            <p:custDataLst>
              <p:tags r:id="rId2"/>
            </p:custDataLst>
          </p:nvPr>
        </p:nvSpPr>
        <p:spPr bwMode="auto">
          <a:xfrm>
            <a:off x="533400" y="1185863"/>
            <a:ext cx="84582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800" dirty="0">
                <a:latin typeface="Courier New" pitchFamily="49" charset="0"/>
              </a:rPr>
              <a:t>module latch(input  </a:t>
            </a:r>
            <a:r>
              <a:rPr lang="en-US" dirty="0">
                <a:latin typeface="Courier New" pitchFamily="49" charset="0"/>
              </a:rPr>
              <a:t>logic</a:t>
            </a:r>
            <a:r>
              <a:rPr lang="en-US" sz="1800" dirty="0">
                <a:latin typeface="Courier New" pitchFamily="49" charset="0"/>
              </a:rPr>
              <a:t>       </a:t>
            </a:r>
            <a:r>
              <a:rPr lang="en-US" sz="1800" dirty="0" err="1">
                <a:latin typeface="Courier New" pitchFamily="49" charset="0"/>
              </a:rPr>
              <a:t>clk</a:t>
            </a:r>
            <a:r>
              <a:rPr lang="en-US" sz="1800" dirty="0">
                <a:latin typeface="Courier New" pitchFamily="49" charset="0"/>
              </a:rPr>
              <a:t>, </a:t>
            </a:r>
          </a:p>
          <a:p>
            <a:r>
              <a:rPr lang="en-US" sz="1800" dirty="0">
                <a:latin typeface="Courier New" pitchFamily="49" charset="0"/>
              </a:rPr>
              <a:t>             input  </a:t>
            </a:r>
            <a:r>
              <a:rPr lang="en-US" dirty="0">
                <a:latin typeface="Courier New" pitchFamily="49" charset="0"/>
              </a:rPr>
              <a:t>logic </a:t>
            </a:r>
            <a:r>
              <a:rPr lang="en-US" sz="1800" dirty="0">
                <a:latin typeface="Courier New" pitchFamily="49" charset="0"/>
              </a:rPr>
              <a:t>[3:0] d, </a:t>
            </a:r>
          </a:p>
          <a:p>
            <a:r>
              <a:rPr lang="en-US" sz="1800" dirty="0">
                <a:latin typeface="Courier New" pitchFamily="49" charset="0"/>
              </a:rPr>
              <a:t>             output logic [3:0] q);</a:t>
            </a:r>
          </a:p>
          <a:p>
            <a:endParaRPr lang="en-US" sz="1800" dirty="0">
              <a:latin typeface="Courier New" pitchFamily="49" charset="0"/>
            </a:endParaRPr>
          </a:p>
          <a:p>
            <a:r>
              <a:rPr lang="en-US" sz="1800" dirty="0">
                <a:latin typeface="Courier New" pitchFamily="49" charset="0"/>
              </a:rPr>
              <a:t>  </a:t>
            </a:r>
            <a:r>
              <a:rPr lang="en-US" sz="1800" dirty="0" err="1">
                <a:latin typeface="Courier New" pitchFamily="49" charset="0"/>
              </a:rPr>
              <a:t>always_latch</a:t>
            </a:r>
            <a:endParaRPr lang="en-US" sz="1800" dirty="0">
              <a:latin typeface="Courier New" pitchFamily="49" charset="0"/>
            </a:endParaRPr>
          </a:p>
          <a:p>
            <a:r>
              <a:rPr lang="en-US" sz="1800" dirty="0">
                <a:latin typeface="Courier New" pitchFamily="49" charset="0"/>
              </a:rPr>
              <a:t>    if (</a:t>
            </a:r>
            <a:r>
              <a:rPr lang="en-US" sz="1800" dirty="0" err="1">
                <a:latin typeface="Courier New" pitchFamily="49" charset="0"/>
              </a:rPr>
              <a:t>clk</a:t>
            </a:r>
            <a:r>
              <a:rPr lang="en-US" sz="1800" dirty="0">
                <a:latin typeface="Courier New" pitchFamily="49" charset="0"/>
              </a:rPr>
              <a:t>) q &lt;= d;</a:t>
            </a:r>
          </a:p>
          <a:p>
            <a:endParaRPr lang="en-US" sz="1800" dirty="0">
              <a:latin typeface="Courier New" pitchFamily="49" charset="0"/>
            </a:endParaRPr>
          </a:p>
          <a:p>
            <a:r>
              <a:rPr lang="en-US" sz="1800" dirty="0" err="1">
                <a:latin typeface="Courier New" pitchFamily="49" charset="0"/>
              </a:rPr>
              <a:t>endmodule</a:t>
            </a:r>
            <a:endParaRPr lang="en-US" sz="2000" dirty="0">
              <a:latin typeface="Times New Roman" pitchFamily="18" charset="0"/>
            </a:endParaRPr>
          </a:p>
          <a:p>
            <a:endParaRPr lang="en-US" sz="1800" dirty="0">
              <a:latin typeface="Courier New" pitchFamily="49" charset="0"/>
            </a:endParaRPr>
          </a:p>
          <a:p>
            <a:endParaRPr lang="en-US" sz="1800" dirty="0">
              <a:latin typeface="Courier New" pitchFamily="49" charset="0"/>
            </a:endParaRPr>
          </a:p>
          <a:p>
            <a:endParaRPr lang="en-US" sz="1800" dirty="0">
              <a:latin typeface="Courier New" pitchFamily="49" charset="0"/>
            </a:endParaRPr>
          </a:p>
          <a:p>
            <a:endParaRPr lang="en-US" sz="1800" dirty="0">
              <a:latin typeface="+mj-lt"/>
            </a:endParaRPr>
          </a:p>
          <a:p>
            <a:endParaRPr lang="en-US" sz="1800" dirty="0">
              <a:latin typeface="+mj-lt"/>
            </a:endParaRPr>
          </a:p>
          <a:p>
            <a:r>
              <a:rPr lang="en-US" sz="2000" b="1" dirty="0">
                <a:solidFill>
                  <a:srgbClr val="0070C0"/>
                </a:solidFill>
                <a:latin typeface="+mj-lt"/>
              </a:rPr>
              <a:t>Warning</a:t>
            </a:r>
            <a:r>
              <a:rPr lang="en-US" sz="2000" dirty="0">
                <a:solidFill>
                  <a:srgbClr val="0070C0"/>
                </a:solidFill>
                <a:latin typeface="+mj-lt"/>
              </a:rPr>
              <a:t>: </a:t>
            </a:r>
            <a:r>
              <a:rPr lang="en-US" sz="2000" dirty="0">
                <a:latin typeface="+mj-lt"/>
              </a:rPr>
              <a:t>We don’t use latches in this text. But you might write code that inadvertently implies a latch. Check synthesized hardware – if it has latches</a:t>
            </a:r>
          </a:p>
          <a:p>
            <a:r>
              <a:rPr lang="en-US" sz="2000" dirty="0">
                <a:latin typeface="+mj-lt"/>
              </a:rPr>
              <a:t>in it, there’s an error.</a:t>
            </a:r>
          </a:p>
          <a:p>
            <a:endParaRPr lang="en-US" sz="1800" dirty="0">
              <a:latin typeface="Courier New" pitchFamily="49" charset="0"/>
            </a:endParaRPr>
          </a:p>
        </p:txBody>
      </p:sp>
      <p:graphicFrame>
        <p:nvGraphicFramePr>
          <p:cNvPr id="866308" name="Object 4"/>
          <p:cNvGraphicFramePr>
            <a:graphicFrameLocks noGrp="1" noChangeAspect="1"/>
          </p:cNvGraphicFramePr>
          <p:nvPr>
            <p:ph idx="4294967295"/>
            <p:custDataLst>
              <p:tags r:id="rId3"/>
            </p:custDataLst>
            <p:extLst>
              <p:ext uri="{D42A27DB-BD31-4B8C-83A1-F6EECF244321}">
                <p14:modId xmlns:p14="http://schemas.microsoft.com/office/powerpoint/2010/main" val="2321783821"/>
              </p:ext>
            </p:extLst>
          </p:nvPr>
        </p:nvGraphicFramePr>
        <p:xfrm>
          <a:off x="3254375" y="3048000"/>
          <a:ext cx="5432425" cy="1441450"/>
        </p:xfrm>
        <a:graphic>
          <a:graphicData uri="http://schemas.openxmlformats.org/presentationml/2006/ole">
            <mc:AlternateContent xmlns:mc="http://schemas.openxmlformats.org/markup-compatibility/2006">
              <mc:Choice xmlns:v="urn:schemas-microsoft-com:vml" Requires="v">
                <p:oleObj spid="_x0000_s229467" name="VISIO" r:id="rId6" imgW="2332800" imgH="648360" progId="Visio.Drawing.6">
                  <p:embed/>
                </p:oleObj>
              </mc:Choice>
              <mc:Fallback>
                <p:oleObj name="VISIO" r:id="rId6" imgW="2332800" imgH="648360" progId="Visio.Drawing.6">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4375" y="3048000"/>
                        <a:ext cx="5432425" cy="144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Latch</a:t>
            </a:r>
          </a:p>
        </p:txBody>
      </p:sp>
      <p:sp>
        <p:nvSpPr>
          <p:cNvPr id="2" name="Rectangle 1">
            <a:extLst>
              <a:ext uri="{FF2B5EF4-FFF2-40B4-BE49-F238E27FC236}">
                <a16:creationId xmlns:a16="http://schemas.microsoft.com/office/drawing/2014/main" id="{829679D1-2FD7-496D-8ACD-83D8AAB2FCF7}"/>
              </a:ext>
            </a:extLst>
          </p:cNvPr>
          <p:cNvSpPr/>
          <p:nvPr/>
        </p:nvSpPr>
        <p:spPr>
          <a:xfrm>
            <a:off x="5939211" y="1046138"/>
            <a:ext cx="2899989" cy="1600438"/>
          </a:xfrm>
          <a:prstGeom prst="rect">
            <a:avLst/>
          </a:prstGeom>
        </p:spPr>
        <p:txBody>
          <a:bodyPr wrap="square">
            <a:spAutoFit/>
          </a:bodyPr>
          <a:lstStyle/>
          <a:p>
            <a:r>
              <a:rPr lang="en-US" sz="1400" dirty="0">
                <a:solidFill>
                  <a:srgbClr val="000000"/>
                </a:solidFill>
                <a:latin typeface="AdvOTbc475f09"/>
              </a:rPr>
              <a:t>Recall from Section 3.2.2 that a D latch is transparent when the clock is HIGH, allowing data to flow from input to output. The latch becomes</a:t>
            </a:r>
          </a:p>
          <a:p>
            <a:r>
              <a:rPr lang="en-US" sz="1400" dirty="0">
                <a:solidFill>
                  <a:srgbClr val="000000"/>
                </a:solidFill>
                <a:latin typeface="AdvOTbc475f09"/>
              </a:rPr>
              <a:t>opaque when the clock is LOW, retaining its old state. </a:t>
            </a:r>
            <a:r>
              <a:rPr lang="en-US" sz="1400" dirty="0">
                <a:solidFill>
                  <a:srgbClr val="0081AD"/>
                </a:solidFill>
                <a:latin typeface="AdvOTbc475f09"/>
              </a:rPr>
              <a:t>HDL Example 4.21 </a:t>
            </a:r>
            <a:r>
              <a:rPr lang="en-US" sz="1400" dirty="0">
                <a:solidFill>
                  <a:srgbClr val="000000"/>
                </a:solidFill>
                <a:latin typeface="AdvOTbc475f09"/>
              </a:rPr>
              <a:t>shows the idiom for a D latch.</a:t>
            </a:r>
            <a:endParaRPr lang="en-US" sz="1400" dirty="0"/>
          </a:p>
        </p:txBody>
      </p:sp>
    </p:spTree>
    <p:extLst>
      <p:ext uri="{BB962C8B-B14F-4D97-AF65-F5344CB8AC3E}">
        <p14:creationId xmlns:p14="http://schemas.microsoft.com/office/powerpoint/2010/main" val="159362712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BBE1162-D734-41DE-99A9-AF7E06C5534E}"/>
              </a:ext>
            </a:extLst>
          </p:cNvPr>
          <p:cNvPicPr>
            <a:picLocks noChangeAspect="1"/>
          </p:cNvPicPr>
          <p:nvPr/>
        </p:nvPicPr>
        <p:blipFill>
          <a:blip r:embed="rId2"/>
          <a:stretch>
            <a:fillRect/>
          </a:stretch>
        </p:blipFill>
        <p:spPr>
          <a:xfrm>
            <a:off x="482600" y="790936"/>
            <a:ext cx="8178799" cy="5276127"/>
          </a:xfrm>
          <a:prstGeom prst="rect">
            <a:avLst/>
          </a:prstGeom>
        </p:spPr>
      </p:pic>
    </p:spTree>
    <p:extLst>
      <p:ext uri="{BB962C8B-B14F-4D97-AF65-F5344CB8AC3E}">
        <p14:creationId xmlns:p14="http://schemas.microsoft.com/office/powerpoint/2010/main" val="103220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93959" name="Rectangle 7"/>
          <p:cNvSpPr>
            <a:spLocks noChangeArrowheads="1"/>
          </p:cNvSpPr>
          <p:nvPr>
            <p:custDataLst>
              <p:tags r:id="rId2"/>
            </p:custDataLst>
          </p:nvPr>
        </p:nvSpPr>
        <p:spPr bwMode="auto">
          <a:xfrm>
            <a:off x="381000" y="990600"/>
            <a:ext cx="82296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b="1" dirty="0">
                <a:solidFill>
                  <a:srgbClr val="0070C0"/>
                </a:solidFill>
                <a:latin typeface="+mj-lt"/>
                <a:cs typeface="Arial" charset="0"/>
              </a:rPr>
              <a:t>Simulation</a:t>
            </a:r>
          </a:p>
          <a:p>
            <a:pPr marL="742950" lvl="1" indent="-285750">
              <a:spcBef>
                <a:spcPct val="20000"/>
              </a:spcBef>
              <a:buFontTx/>
              <a:buChar char="–"/>
            </a:pPr>
            <a:r>
              <a:rPr lang="en-US" sz="2400" dirty="0">
                <a:latin typeface="+mj-lt"/>
                <a:cs typeface="Arial" charset="0"/>
              </a:rPr>
              <a:t>Inputs applied to circuit</a:t>
            </a:r>
            <a:endParaRPr lang="en-US" sz="2400" i="1" dirty="0">
              <a:latin typeface="+mj-lt"/>
              <a:cs typeface="Arial" charset="0"/>
            </a:endParaRPr>
          </a:p>
          <a:p>
            <a:pPr marL="742950" lvl="1" indent="-285750">
              <a:spcBef>
                <a:spcPct val="20000"/>
              </a:spcBef>
              <a:buFontTx/>
              <a:buChar char="–"/>
            </a:pPr>
            <a:r>
              <a:rPr lang="en-US" sz="2400" dirty="0">
                <a:latin typeface="+mj-lt"/>
                <a:cs typeface="Arial" charset="0"/>
              </a:rPr>
              <a:t>Outputs checked for correctness</a:t>
            </a:r>
          </a:p>
          <a:p>
            <a:pPr marL="742950" lvl="1" indent="-285750">
              <a:spcBef>
                <a:spcPct val="20000"/>
              </a:spcBef>
              <a:buFontTx/>
              <a:buChar char="–"/>
            </a:pPr>
            <a:r>
              <a:rPr lang="en-US" sz="2400" dirty="0">
                <a:latin typeface="+mj-lt"/>
                <a:cs typeface="Arial" charset="0"/>
              </a:rPr>
              <a:t>Millions of dollars saved by debugging in simulation instead of hardware</a:t>
            </a:r>
          </a:p>
          <a:p>
            <a:pPr marL="342900" indent="-342900">
              <a:spcBef>
                <a:spcPct val="20000"/>
              </a:spcBef>
              <a:buFontTx/>
              <a:buChar char="•"/>
            </a:pPr>
            <a:r>
              <a:rPr lang="en-US" sz="3200" b="1" dirty="0">
                <a:solidFill>
                  <a:srgbClr val="0070C0"/>
                </a:solidFill>
                <a:latin typeface="+mj-lt"/>
                <a:cs typeface="Arial" charset="0"/>
              </a:rPr>
              <a:t>Synthesis</a:t>
            </a:r>
          </a:p>
          <a:p>
            <a:pPr marL="742950" lvl="1" indent="-285750">
              <a:spcBef>
                <a:spcPct val="20000"/>
              </a:spcBef>
              <a:buFontTx/>
              <a:buChar char="–"/>
            </a:pPr>
            <a:r>
              <a:rPr lang="en-US" sz="2400" dirty="0">
                <a:latin typeface="+mj-lt"/>
                <a:cs typeface="Arial" charset="0"/>
              </a:rPr>
              <a:t>Transforms HDL code into a </a:t>
            </a:r>
            <a:r>
              <a:rPr lang="en-US" sz="2400" i="1" dirty="0" err="1">
                <a:latin typeface="+mj-lt"/>
                <a:cs typeface="Arial" charset="0"/>
              </a:rPr>
              <a:t>netlist</a:t>
            </a:r>
            <a:r>
              <a:rPr lang="en-US" sz="2400" dirty="0">
                <a:latin typeface="+mj-lt"/>
                <a:cs typeface="Arial" charset="0"/>
              </a:rPr>
              <a:t> describing the hardware (i.e., a list of gates and the wires connecting them)</a:t>
            </a:r>
          </a:p>
          <a:p>
            <a:pPr marL="742950" lvl="1" indent="-285750">
              <a:spcBef>
                <a:spcPct val="20000"/>
              </a:spcBef>
              <a:buFontTx/>
              <a:buChar char="–"/>
            </a:pPr>
            <a:endParaRPr lang="en-US" sz="1400" dirty="0">
              <a:latin typeface="+mj-lt"/>
              <a:cs typeface="Arial" charset="0"/>
            </a:endParaRPr>
          </a:p>
          <a:p>
            <a:pPr marL="342900" indent="-342900">
              <a:spcBef>
                <a:spcPct val="20000"/>
              </a:spcBef>
            </a:pPr>
            <a:r>
              <a:rPr lang="en-US" sz="2400" b="1" dirty="0">
                <a:solidFill>
                  <a:srgbClr val="C00000"/>
                </a:solidFill>
                <a:latin typeface="+mj-lt"/>
                <a:cs typeface="Arial" charset="0"/>
              </a:rPr>
              <a:t>IMPORTANT: </a:t>
            </a:r>
            <a:r>
              <a:rPr lang="en-US" sz="2400" dirty="0">
                <a:solidFill>
                  <a:srgbClr val="C00000"/>
                </a:solidFill>
                <a:latin typeface="+mj-lt"/>
                <a:cs typeface="Arial" charset="0"/>
              </a:rPr>
              <a:t>When using an HDL, think of the </a:t>
            </a:r>
            <a:r>
              <a:rPr lang="en-US" sz="2400" b="1" dirty="0">
                <a:solidFill>
                  <a:srgbClr val="C00000"/>
                </a:solidFill>
                <a:latin typeface="+mj-lt"/>
                <a:cs typeface="Arial" charset="0"/>
              </a:rPr>
              <a:t>hardware</a:t>
            </a:r>
            <a:r>
              <a:rPr lang="en-US" sz="2400" dirty="0">
                <a:solidFill>
                  <a:srgbClr val="C00000"/>
                </a:solidFill>
                <a:latin typeface="+mj-lt"/>
                <a:cs typeface="Arial" charset="0"/>
              </a:rPr>
              <a:t> the HDL should produce</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HDL to Gates</a:t>
            </a:r>
          </a:p>
        </p:txBody>
      </p:sp>
    </p:spTree>
    <p:extLst>
      <p:ext uri="{BB962C8B-B14F-4D97-AF65-F5344CB8AC3E}">
        <p14:creationId xmlns:p14="http://schemas.microsoft.com/office/powerpoint/2010/main" val="3150616877"/>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1DF89A4-B866-43BC-90E6-183E1A6F2E44}"/>
              </a:ext>
            </a:extLst>
          </p:cNvPr>
          <p:cNvSpPr/>
          <p:nvPr/>
        </p:nvSpPr>
        <p:spPr>
          <a:xfrm>
            <a:off x="304800" y="152400"/>
            <a:ext cx="8305800" cy="2600712"/>
          </a:xfrm>
          <a:prstGeom prst="rect">
            <a:avLst/>
          </a:prstGeom>
          <a:solidFill>
            <a:schemeClr val="bg1"/>
          </a:solidFill>
        </p:spPr>
        <p:txBody>
          <a:bodyPr wrap="square">
            <a:spAutoFit/>
          </a:bodyPr>
          <a:lstStyle/>
          <a:p>
            <a:r>
              <a:rPr lang="en-US" sz="1400" dirty="0">
                <a:solidFill>
                  <a:srgbClr val="000000"/>
                </a:solidFill>
                <a:latin typeface="AdvOTbc475f09"/>
              </a:rPr>
              <a:t>In </a:t>
            </a:r>
            <a:r>
              <a:rPr lang="en-US" sz="1400" dirty="0">
                <a:solidFill>
                  <a:srgbClr val="0081AD"/>
                </a:solidFill>
                <a:latin typeface="AdvOTbc475f09"/>
              </a:rPr>
              <a:t>Section 4.2</a:t>
            </a:r>
            <a:r>
              <a:rPr lang="en-US" sz="1400" dirty="0">
                <a:solidFill>
                  <a:srgbClr val="000000"/>
                </a:solidFill>
                <a:latin typeface="AdvOTbc475f09"/>
              </a:rPr>
              <a:t>, we used assignment statements to describe combinational  logic behaviorally. </a:t>
            </a:r>
            <a:r>
              <a:rPr lang="en-US" sz="1400" dirty="0" err="1">
                <a:solidFill>
                  <a:srgbClr val="000000"/>
                </a:solidFill>
                <a:latin typeface="AdvOTbc475f09"/>
              </a:rPr>
              <a:t>SystemVerilog</a:t>
            </a:r>
            <a:r>
              <a:rPr lang="en-US" sz="1400" dirty="0">
                <a:solidFill>
                  <a:srgbClr val="000000"/>
                </a:solidFill>
                <a:latin typeface="AdvOTbc475f09"/>
              </a:rPr>
              <a:t> </a:t>
            </a:r>
            <a:r>
              <a:rPr lang="en-US" sz="1400" dirty="0">
                <a:solidFill>
                  <a:srgbClr val="000000"/>
                </a:solidFill>
                <a:latin typeface="AdvOTc8acc91a"/>
              </a:rPr>
              <a:t>always </a:t>
            </a:r>
            <a:r>
              <a:rPr lang="en-US" sz="1400" dirty="0">
                <a:solidFill>
                  <a:srgbClr val="000000"/>
                </a:solidFill>
                <a:latin typeface="AdvOTbc475f09"/>
              </a:rPr>
              <a:t>statements and VHDL </a:t>
            </a:r>
            <a:r>
              <a:rPr lang="en-US" sz="1400" dirty="0">
                <a:solidFill>
                  <a:srgbClr val="000000"/>
                </a:solidFill>
                <a:latin typeface="AdvOTc8acc91a"/>
              </a:rPr>
              <a:t>process statements are used to describe sequential circuits, because they remember the old state when no new state is prescribed. However, always/process statements can also be used to describe combinational logic behaviorally if the sensitivity list is written to respond to changes in all of the inputs and the body prescribes the output value for every possible input combination. HDL Example 4.22 uses always/process statements to describe a bank of four inverters (see Figure 4.3 for the synthesized circuit).</a:t>
            </a:r>
          </a:p>
          <a:p>
            <a:endParaRPr lang="en-US" sz="1400" dirty="0">
              <a:solidFill>
                <a:srgbClr val="000000"/>
              </a:solidFill>
              <a:latin typeface="AdvOTc8acc91a"/>
            </a:endParaRPr>
          </a:p>
          <a:p>
            <a:r>
              <a:rPr lang="en-US" sz="1400" dirty="0">
                <a:solidFill>
                  <a:srgbClr val="000000"/>
                </a:solidFill>
                <a:latin typeface="AdvOTc8acc91a"/>
              </a:rPr>
              <a:t>HDLs support blocking and nonblocking assignments in an always/process statement. A group of blocking assignments are evaluated in the order in which they appear in the code, just as one would expect in a standard</a:t>
            </a:r>
          </a:p>
          <a:p>
            <a:r>
              <a:rPr lang="en-US" sz="1400" dirty="0">
                <a:solidFill>
                  <a:srgbClr val="000000"/>
                </a:solidFill>
                <a:latin typeface="AdvOTc8acc91a"/>
              </a:rPr>
              <a:t>programming language. A group of nonblocking assignments are  evaluated concurrently; all of the statements are evaluated before any of the signals on the left hand sides are updated.</a:t>
            </a:r>
          </a:p>
          <a:p>
            <a:endParaRPr lang="en-US" sz="900" dirty="0">
              <a:solidFill>
                <a:srgbClr val="000000"/>
              </a:solidFill>
              <a:latin typeface="AdvOTc8acc91a"/>
            </a:endParaRPr>
          </a:p>
        </p:txBody>
      </p:sp>
      <p:pic>
        <p:nvPicPr>
          <p:cNvPr id="3" name="Picture 2">
            <a:extLst>
              <a:ext uri="{FF2B5EF4-FFF2-40B4-BE49-F238E27FC236}">
                <a16:creationId xmlns:a16="http://schemas.microsoft.com/office/drawing/2014/main" id="{F2266C78-6D30-4F3C-AB05-0B1AF8BE5159}"/>
              </a:ext>
            </a:extLst>
          </p:cNvPr>
          <p:cNvPicPr>
            <a:picLocks noChangeAspect="1"/>
          </p:cNvPicPr>
          <p:nvPr/>
        </p:nvPicPr>
        <p:blipFill>
          <a:blip r:embed="rId2"/>
          <a:stretch>
            <a:fillRect/>
          </a:stretch>
        </p:blipFill>
        <p:spPr>
          <a:xfrm>
            <a:off x="0" y="2971800"/>
            <a:ext cx="9144000" cy="2460463"/>
          </a:xfrm>
          <a:prstGeom prst="rect">
            <a:avLst/>
          </a:prstGeom>
        </p:spPr>
      </p:pic>
    </p:spTree>
    <p:extLst>
      <p:ext uri="{BB962C8B-B14F-4D97-AF65-F5344CB8AC3E}">
        <p14:creationId xmlns:p14="http://schemas.microsoft.com/office/powerpoint/2010/main" val="6465491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BB5697-3F96-4E18-997F-A627C239818F}"/>
              </a:ext>
            </a:extLst>
          </p:cNvPr>
          <p:cNvPicPr>
            <a:picLocks noChangeAspect="1"/>
          </p:cNvPicPr>
          <p:nvPr/>
        </p:nvPicPr>
        <p:blipFill>
          <a:blip r:embed="rId2"/>
          <a:stretch>
            <a:fillRect/>
          </a:stretch>
        </p:blipFill>
        <p:spPr>
          <a:xfrm>
            <a:off x="0" y="457200"/>
            <a:ext cx="9144000" cy="6172200"/>
          </a:xfrm>
          <a:prstGeom prst="rect">
            <a:avLst/>
          </a:prstGeom>
        </p:spPr>
      </p:pic>
    </p:spTree>
    <p:extLst>
      <p:ext uri="{BB962C8B-B14F-4D97-AF65-F5344CB8AC3E}">
        <p14:creationId xmlns:p14="http://schemas.microsoft.com/office/powerpoint/2010/main" val="16198588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67332" name="Rectangle 4"/>
          <p:cNvSpPr>
            <a:spLocks noChangeArrowheads="1"/>
          </p:cNvSpPr>
          <p:nvPr>
            <p:custDataLst>
              <p:tags r:id="rId2"/>
            </p:custDataLst>
          </p:nvPr>
        </p:nvSpPr>
        <p:spPr bwMode="auto">
          <a:xfrm>
            <a:off x="914400" y="12192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3200" dirty="0">
                <a:latin typeface="+mj-lt"/>
                <a:cs typeface="Arial" charset="0"/>
              </a:rPr>
              <a:t>Statements that must be inside</a:t>
            </a:r>
            <a:r>
              <a:rPr lang="en-US" sz="3200" dirty="0">
                <a:latin typeface="Times New Roman" pitchFamily="18" charset="0"/>
                <a:cs typeface="Arial" charset="0"/>
              </a:rPr>
              <a:t> </a:t>
            </a:r>
            <a:r>
              <a:rPr lang="en-US" sz="3200" dirty="0">
                <a:latin typeface="Courier New" pitchFamily="49" charset="0"/>
                <a:cs typeface="Arial" charset="0"/>
              </a:rPr>
              <a:t>always</a:t>
            </a:r>
            <a:r>
              <a:rPr lang="en-US" sz="3200" dirty="0">
                <a:latin typeface="Times New Roman" pitchFamily="18" charset="0"/>
                <a:cs typeface="Arial" charset="0"/>
              </a:rPr>
              <a:t> </a:t>
            </a:r>
            <a:r>
              <a:rPr lang="en-US" sz="3200" dirty="0">
                <a:latin typeface="+mj-lt"/>
                <a:cs typeface="Arial" charset="0"/>
              </a:rPr>
              <a:t>statements:</a:t>
            </a:r>
          </a:p>
          <a:p>
            <a:pPr marL="742950" lvl="1" indent="-285750">
              <a:spcBef>
                <a:spcPct val="20000"/>
              </a:spcBef>
              <a:buFontTx/>
              <a:buChar char="–"/>
            </a:pPr>
            <a:r>
              <a:rPr lang="en-US" sz="2600" dirty="0">
                <a:latin typeface="Courier New" pitchFamily="49" charset="0"/>
                <a:cs typeface="Arial" charset="0"/>
              </a:rPr>
              <a:t>if</a:t>
            </a:r>
            <a:r>
              <a:rPr lang="en-US" sz="2600" dirty="0">
                <a:latin typeface="Times New Roman" pitchFamily="18" charset="0"/>
                <a:cs typeface="Arial" charset="0"/>
              </a:rPr>
              <a:t> / </a:t>
            </a:r>
            <a:r>
              <a:rPr lang="en-US" sz="2600" dirty="0">
                <a:latin typeface="Courier New" pitchFamily="49" charset="0"/>
                <a:cs typeface="Arial" charset="0"/>
              </a:rPr>
              <a:t>else</a:t>
            </a:r>
          </a:p>
          <a:p>
            <a:pPr marL="742950" lvl="1" indent="-285750">
              <a:spcBef>
                <a:spcPct val="20000"/>
              </a:spcBef>
              <a:buFontTx/>
              <a:buChar char="–"/>
            </a:pPr>
            <a:r>
              <a:rPr lang="en-US" sz="2600" dirty="0">
                <a:latin typeface="Courier New" pitchFamily="49" charset="0"/>
                <a:cs typeface="Arial" charset="0"/>
              </a:rPr>
              <a:t>case</a:t>
            </a:r>
            <a:r>
              <a:rPr lang="en-US" sz="2600" dirty="0">
                <a:latin typeface="Times New Roman" pitchFamily="18" charset="0"/>
                <a:cs typeface="Arial" charset="0"/>
              </a:rPr>
              <a:t>, </a:t>
            </a:r>
            <a:r>
              <a:rPr lang="en-US" sz="2600" dirty="0" err="1">
                <a:latin typeface="Courier New" pitchFamily="49" charset="0"/>
                <a:cs typeface="Arial" charset="0"/>
              </a:rPr>
              <a:t>casez</a:t>
            </a:r>
            <a:endParaRPr lang="en-US" sz="2600" dirty="0">
              <a:latin typeface="Courier New" pitchFamily="49"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Other Behavioral Statements</a:t>
            </a:r>
          </a:p>
        </p:txBody>
      </p:sp>
    </p:spTree>
    <p:extLst>
      <p:ext uri="{BB962C8B-B14F-4D97-AF65-F5344CB8AC3E}">
        <p14:creationId xmlns:p14="http://schemas.microsoft.com/office/powerpoint/2010/main" val="1290370404"/>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835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68356" name="Rectangle 4"/>
          <p:cNvSpPr>
            <a:spLocks noChangeArrowheads="1"/>
          </p:cNvSpPr>
          <p:nvPr>
            <p:custDataLst>
              <p:tags r:id="rId2"/>
            </p:custDataLst>
          </p:nvPr>
        </p:nvSpPr>
        <p:spPr bwMode="auto">
          <a:xfrm>
            <a:off x="381000" y="9906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1800" dirty="0">
                <a:latin typeface="Courier New" pitchFamily="49" charset="0"/>
                <a:cs typeface="Arial" charset="0"/>
              </a:rPr>
              <a:t>// combinational logic using an always statement</a:t>
            </a:r>
          </a:p>
          <a:p>
            <a:pPr marL="342900" indent="-342900">
              <a:spcBef>
                <a:spcPct val="20000"/>
              </a:spcBef>
            </a:pPr>
            <a:r>
              <a:rPr lang="en-US" sz="1800" dirty="0">
                <a:latin typeface="Courier New" pitchFamily="49" charset="0"/>
                <a:cs typeface="Arial" charset="0"/>
              </a:rPr>
              <a:t>module gates(input  logic [3:0] a, b, </a:t>
            </a:r>
          </a:p>
          <a:p>
            <a:pPr marL="342900" indent="-342900">
              <a:spcBef>
                <a:spcPct val="20000"/>
              </a:spcBef>
            </a:pPr>
            <a:r>
              <a:rPr lang="en-US" sz="1800" dirty="0">
                <a:latin typeface="Courier New" pitchFamily="49" charset="0"/>
                <a:cs typeface="Arial" charset="0"/>
              </a:rPr>
              <a:t>             output logic [3:0] y1, y2, y3, y4, y5);</a:t>
            </a:r>
          </a:p>
          <a:p>
            <a:pPr marL="342900" indent="-342900">
              <a:spcBef>
                <a:spcPct val="20000"/>
              </a:spcBef>
            </a:pPr>
            <a:r>
              <a:rPr lang="en-US" sz="1800" dirty="0">
                <a:latin typeface="Courier New" pitchFamily="49" charset="0"/>
                <a:cs typeface="Arial" charset="0"/>
              </a:rPr>
              <a:t>  </a:t>
            </a:r>
            <a:r>
              <a:rPr lang="en-US" sz="1800" dirty="0" err="1">
                <a:latin typeface="Courier New" pitchFamily="49" charset="0"/>
                <a:cs typeface="Arial" charset="0"/>
              </a:rPr>
              <a:t>always_comb</a:t>
            </a:r>
            <a:r>
              <a:rPr lang="en-US" sz="1800" dirty="0">
                <a:latin typeface="Courier New" pitchFamily="49" charset="0"/>
                <a:cs typeface="Arial" charset="0"/>
              </a:rPr>
              <a:t>        // need begin/end because there is</a:t>
            </a:r>
          </a:p>
          <a:p>
            <a:pPr marL="342900" indent="-342900">
              <a:spcBef>
                <a:spcPct val="20000"/>
              </a:spcBef>
            </a:pPr>
            <a:r>
              <a:rPr lang="en-US" sz="1800" dirty="0">
                <a:latin typeface="Courier New" pitchFamily="49" charset="0"/>
                <a:cs typeface="Arial" charset="0"/>
              </a:rPr>
              <a:t>    begin            // more than one statement in always</a:t>
            </a:r>
          </a:p>
          <a:p>
            <a:pPr marL="342900" indent="-342900">
              <a:spcBef>
                <a:spcPct val="20000"/>
              </a:spcBef>
            </a:pPr>
            <a:r>
              <a:rPr lang="en-US" sz="1800" dirty="0">
                <a:latin typeface="Courier New" pitchFamily="49" charset="0"/>
                <a:cs typeface="Arial" charset="0"/>
              </a:rPr>
              <a:t>      y1 = a &amp; b;    // AND</a:t>
            </a:r>
          </a:p>
          <a:p>
            <a:pPr marL="342900" indent="-342900">
              <a:spcBef>
                <a:spcPct val="20000"/>
              </a:spcBef>
            </a:pPr>
            <a:r>
              <a:rPr lang="en-US" sz="1800" dirty="0">
                <a:latin typeface="Courier New" pitchFamily="49" charset="0"/>
                <a:cs typeface="Arial" charset="0"/>
              </a:rPr>
              <a:t>      y2 = a | b;    // OR</a:t>
            </a:r>
          </a:p>
          <a:p>
            <a:pPr marL="342900" indent="-342900">
              <a:spcBef>
                <a:spcPct val="20000"/>
              </a:spcBef>
            </a:pPr>
            <a:r>
              <a:rPr lang="en-US" sz="1800" dirty="0">
                <a:latin typeface="Courier New" pitchFamily="49" charset="0"/>
                <a:cs typeface="Arial" charset="0"/>
              </a:rPr>
              <a:t>      y3 = a ^ b;    // XOR</a:t>
            </a:r>
          </a:p>
          <a:p>
            <a:pPr marL="342900" indent="-342900">
              <a:spcBef>
                <a:spcPct val="20000"/>
              </a:spcBef>
            </a:pPr>
            <a:r>
              <a:rPr lang="en-US" sz="1800" dirty="0">
                <a:latin typeface="Courier New" pitchFamily="49" charset="0"/>
                <a:cs typeface="Arial" charset="0"/>
              </a:rPr>
              <a:t>      y4 = ~(a &amp; b); // NAND</a:t>
            </a:r>
          </a:p>
          <a:p>
            <a:pPr marL="342900" indent="-342900">
              <a:spcBef>
                <a:spcPct val="20000"/>
              </a:spcBef>
            </a:pPr>
            <a:r>
              <a:rPr lang="en-US" sz="1800" dirty="0">
                <a:latin typeface="Courier New" pitchFamily="49" charset="0"/>
                <a:cs typeface="Arial" charset="0"/>
              </a:rPr>
              <a:t>      y5 = ~(a | b); // NOR</a:t>
            </a:r>
          </a:p>
          <a:p>
            <a:pPr marL="342900" indent="-342900">
              <a:spcBef>
                <a:spcPct val="20000"/>
              </a:spcBef>
            </a:pPr>
            <a:r>
              <a:rPr lang="en-US" sz="1800" dirty="0">
                <a:latin typeface="Courier New" pitchFamily="49" charset="0"/>
                <a:cs typeface="Arial" charset="0"/>
              </a:rPr>
              <a:t>    end</a:t>
            </a:r>
          </a:p>
          <a:p>
            <a:pPr marL="342900" indent="-342900">
              <a:spcBef>
                <a:spcPct val="20000"/>
              </a:spcBef>
            </a:pPr>
            <a:r>
              <a:rPr lang="en-US" sz="1800" dirty="0" err="1">
                <a:latin typeface="Courier New" pitchFamily="49" charset="0"/>
                <a:cs typeface="Arial" charset="0"/>
              </a:rPr>
              <a:t>endmodule</a:t>
            </a:r>
            <a:endParaRPr lang="en-US" sz="1800" dirty="0">
              <a:latin typeface="Courier New" pitchFamily="49" charset="0"/>
              <a:cs typeface="Arial" charset="0"/>
            </a:endParaRPr>
          </a:p>
          <a:p>
            <a:pPr marL="342900" indent="-342900">
              <a:spcBef>
                <a:spcPct val="20000"/>
              </a:spcBef>
            </a:pPr>
            <a:endParaRPr lang="en-US" sz="1000" dirty="0">
              <a:solidFill>
                <a:srgbClr val="0070C0"/>
              </a:solidFill>
              <a:latin typeface="+mj-lt"/>
              <a:cs typeface="Arial" charset="0"/>
            </a:endParaRPr>
          </a:p>
          <a:p>
            <a:pPr indent="-342900">
              <a:spcBef>
                <a:spcPct val="20000"/>
              </a:spcBef>
            </a:pPr>
            <a:r>
              <a:rPr lang="en-US" sz="2000" b="1" dirty="0">
                <a:solidFill>
                  <a:srgbClr val="0070C0"/>
                </a:solidFill>
                <a:latin typeface="+mj-lt"/>
                <a:cs typeface="Arial" charset="0"/>
              </a:rPr>
              <a:t>This hardware could be described with assign statements using fewer lines of code, so it’s better to use assign statements in this case.</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Combinational Logic using always</a:t>
            </a:r>
          </a:p>
        </p:txBody>
      </p:sp>
    </p:spTree>
    <p:extLst>
      <p:ext uri="{BB962C8B-B14F-4D97-AF65-F5344CB8AC3E}">
        <p14:creationId xmlns:p14="http://schemas.microsoft.com/office/powerpoint/2010/main" val="2087159116"/>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69380" name="Rectangle 4"/>
          <p:cNvSpPr>
            <a:spLocks noChangeArrowheads="1"/>
          </p:cNvSpPr>
          <p:nvPr>
            <p:custDataLst>
              <p:tags r:id="rId2"/>
            </p:custDataLst>
          </p:nvPr>
        </p:nvSpPr>
        <p:spPr bwMode="auto">
          <a:xfrm>
            <a:off x="609600" y="914400"/>
            <a:ext cx="8458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1500" dirty="0">
                <a:latin typeface="Courier New" pitchFamily="49" charset="0"/>
                <a:cs typeface="Arial" charset="0"/>
              </a:rPr>
              <a:t>module </a:t>
            </a:r>
            <a:r>
              <a:rPr lang="en-US" sz="1500" dirty="0" err="1">
                <a:latin typeface="Courier New" pitchFamily="49" charset="0"/>
                <a:cs typeface="Arial" charset="0"/>
              </a:rPr>
              <a:t>sevenseg</a:t>
            </a:r>
            <a:r>
              <a:rPr lang="en-US" sz="1500" dirty="0">
                <a:latin typeface="Courier New" pitchFamily="49" charset="0"/>
                <a:cs typeface="Arial" charset="0"/>
              </a:rPr>
              <a:t>(input  logic [3:0] data, </a:t>
            </a:r>
          </a:p>
          <a:p>
            <a:pPr marL="342900" indent="-342900">
              <a:spcBef>
                <a:spcPct val="20000"/>
              </a:spcBef>
            </a:pPr>
            <a:r>
              <a:rPr lang="en-US" sz="1500" dirty="0">
                <a:latin typeface="Courier New" pitchFamily="49" charset="0"/>
                <a:cs typeface="Arial" charset="0"/>
              </a:rPr>
              <a:t>                output logic [6:0] segments);</a:t>
            </a:r>
          </a:p>
          <a:p>
            <a:pPr marL="342900" indent="-342900">
              <a:spcBef>
                <a:spcPct val="20000"/>
              </a:spcBef>
            </a:pPr>
            <a:r>
              <a:rPr lang="en-US" sz="1500" dirty="0">
                <a:latin typeface="Courier New" pitchFamily="49" charset="0"/>
                <a:cs typeface="Arial" charset="0"/>
              </a:rPr>
              <a:t>  </a:t>
            </a:r>
            <a:r>
              <a:rPr lang="en-US" sz="1500" dirty="0" err="1">
                <a:latin typeface="Courier New" pitchFamily="49" charset="0"/>
                <a:cs typeface="Arial" charset="0"/>
              </a:rPr>
              <a:t>always_comb</a:t>
            </a:r>
            <a:endParaRPr lang="en-US" sz="1500" dirty="0">
              <a:latin typeface="Courier New" pitchFamily="49" charset="0"/>
              <a:cs typeface="Arial" charset="0"/>
            </a:endParaRPr>
          </a:p>
          <a:p>
            <a:pPr marL="342900" indent="-342900">
              <a:spcBef>
                <a:spcPct val="20000"/>
              </a:spcBef>
            </a:pPr>
            <a:r>
              <a:rPr lang="en-US" sz="1500" dirty="0">
                <a:latin typeface="Courier New" pitchFamily="49" charset="0"/>
                <a:cs typeface="Arial" charset="0"/>
              </a:rPr>
              <a:t>    case (data)</a:t>
            </a:r>
          </a:p>
          <a:p>
            <a:pPr marL="342900" indent="-342900">
              <a:spcBef>
                <a:spcPct val="20000"/>
              </a:spcBef>
            </a:pPr>
            <a:r>
              <a:rPr lang="en-US" sz="1500" dirty="0">
                <a:latin typeface="Courier New" pitchFamily="49" charset="0"/>
                <a:cs typeface="Arial" charset="0"/>
              </a:rPr>
              <a:t>      //                     </a:t>
            </a:r>
            <a:r>
              <a:rPr lang="en-US" sz="1500" dirty="0" err="1">
                <a:latin typeface="Courier New" pitchFamily="49" charset="0"/>
                <a:cs typeface="Arial" charset="0"/>
              </a:rPr>
              <a:t>abc_defg</a:t>
            </a:r>
            <a:r>
              <a:rPr lang="en-US" sz="1500" dirty="0">
                <a:latin typeface="Courier New" pitchFamily="49" charset="0"/>
                <a:cs typeface="Arial" charset="0"/>
              </a:rPr>
              <a:t>     </a:t>
            </a:r>
          </a:p>
          <a:p>
            <a:pPr marL="342900" indent="-342900">
              <a:spcBef>
                <a:spcPct val="20000"/>
              </a:spcBef>
            </a:pPr>
            <a:r>
              <a:rPr lang="en-US" sz="1500" dirty="0">
                <a:latin typeface="Courier New" pitchFamily="49" charset="0"/>
                <a:cs typeface="Arial" charset="0"/>
              </a:rPr>
              <a:t>      0: segments =       7'b111_1110;</a:t>
            </a:r>
          </a:p>
          <a:p>
            <a:pPr marL="342900" indent="-342900">
              <a:spcBef>
                <a:spcPct val="20000"/>
              </a:spcBef>
            </a:pPr>
            <a:r>
              <a:rPr lang="en-US" sz="1500" dirty="0">
                <a:latin typeface="Courier New" pitchFamily="49" charset="0"/>
                <a:cs typeface="Arial" charset="0"/>
              </a:rPr>
              <a:t>      1: segments =       7'b011_0000;</a:t>
            </a:r>
          </a:p>
          <a:p>
            <a:pPr marL="342900" indent="-342900">
              <a:spcBef>
                <a:spcPct val="20000"/>
              </a:spcBef>
            </a:pPr>
            <a:r>
              <a:rPr lang="en-US" sz="1500" dirty="0">
                <a:latin typeface="Courier New" pitchFamily="49" charset="0"/>
                <a:cs typeface="Arial" charset="0"/>
              </a:rPr>
              <a:t>      2: segments =       7'b110_1101;</a:t>
            </a:r>
          </a:p>
          <a:p>
            <a:pPr marL="342900" indent="-342900">
              <a:spcBef>
                <a:spcPct val="20000"/>
              </a:spcBef>
            </a:pPr>
            <a:r>
              <a:rPr lang="en-US" sz="1500" dirty="0">
                <a:latin typeface="Courier New" pitchFamily="49" charset="0"/>
                <a:cs typeface="Arial" charset="0"/>
              </a:rPr>
              <a:t>      3: segments =       7'b111_1001;</a:t>
            </a:r>
          </a:p>
          <a:p>
            <a:pPr marL="342900" indent="-342900">
              <a:spcBef>
                <a:spcPct val="20000"/>
              </a:spcBef>
            </a:pPr>
            <a:r>
              <a:rPr lang="en-US" sz="1500" dirty="0">
                <a:latin typeface="Courier New" pitchFamily="49" charset="0"/>
                <a:cs typeface="Arial" charset="0"/>
              </a:rPr>
              <a:t>      4: segments =       7'b011_0011;</a:t>
            </a:r>
          </a:p>
          <a:p>
            <a:pPr marL="342900" indent="-342900">
              <a:spcBef>
                <a:spcPct val="20000"/>
              </a:spcBef>
            </a:pPr>
            <a:r>
              <a:rPr lang="en-US" sz="1500" dirty="0">
                <a:latin typeface="Courier New" pitchFamily="49" charset="0"/>
                <a:cs typeface="Arial" charset="0"/>
              </a:rPr>
              <a:t>      5: segments =       7'b101_1011;</a:t>
            </a:r>
          </a:p>
          <a:p>
            <a:pPr marL="342900" indent="-342900">
              <a:spcBef>
                <a:spcPct val="20000"/>
              </a:spcBef>
            </a:pPr>
            <a:r>
              <a:rPr lang="en-US" sz="1500" dirty="0">
                <a:latin typeface="Courier New" pitchFamily="49" charset="0"/>
                <a:cs typeface="Arial" charset="0"/>
              </a:rPr>
              <a:t>      6: segments =       7'b101_1111;</a:t>
            </a:r>
          </a:p>
          <a:p>
            <a:pPr marL="342900" indent="-342900">
              <a:spcBef>
                <a:spcPct val="20000"/>
              </a:spcBef>
            </a:pPr>
            <a:r>
              <a:rPr lang="en-US" sz="1500" dirty="0">
                <a:latin typeface="Courier New" pitchFamily="49" charset="0"/>
                <a:cs typeface="Arial" charset="0"/>
              </a:rPr>
              <a:t>      7: segments =       7'b111_0000;</a:t>
            </a:r>
          </a:p>
          <a:p>
            <a:pPr marL="342900" indent="-342900">
              <a:spcBef>
                <a:spcPct val="20000"/>
              </a:spcBef>
            </a:pPr>
            <a:r>
              <a:rPr lang="en-US" sz="1500" dirty="0">
                <a:latin typeface="Courier New" pitchFamily="49" charset="0"/>
                <a:cs typeface="Arial" charset="0"/>
              </a:rPr>
              <a:t>      8: segments =       7'b111_1111;</a:t>
            </a:r>
          </a:p>
          <a:p>
            <a:pPr marL="342900" indent="-342900">
              <a:spcBef>
                <a:spcPct val="20000"/>
              </a:spcBef>
            </a:pPr>
            <a:r>
              <a:rPr lang="en-US" sz="1500" dirty="0">
                <a:latin typeface="Courier New" pitchFamily="49" charset="0"/>
                <a:cs typeface="Arial" charset="0"/>
              </a:rPr>
              <a:t>      9: segments =       7'b111_0011;</a:t>
            </a:r>
          </a:p>
          <a:p>
            <a:pPr marL="342900" indent="-342900">
              <a:spcBef>
                <a:spcPct val="20000"/>
              </a:spcBef>
            </a:pPr>
            <a:r>
              <a:rPr lang="en-US" sz="1500" dirty="0">
                <a:latin typeface="Courier New" pitchFamily="49" charset="0"/>
                <a:cs typeface="Arial" charset="0"/>
              </a:rPr>
              <a:t>      default: segments = 7'b000_0000; </a:t>
            </a:r>
            <a:r>
              <a:rPr lang="en-US" sz="1500" b="1" dirty="0">
                <a:solidFill>
                  <a:srgbClr val="0070C0"/>
                </a:solidFill>
                <a:latin typeface="Courier New" pitchFamily="49" charset="0"/>
                <a:cs typeface="Arial" charset="0"/>
              </a:rPr>
              <a:t>// required</a:t>
            </a:r>
          </a:p>
          <a:p>
            <a:pPr marL="342900" indent="-342900">
              <a:spcBef>
                <a:spcPct val="20000"/>
              </a:spcBef>
            </a:pPr>
            <a:r>
              <a:rPr lang="en-US" sz="1500" dirty="0">
                <a:latin typeface="Courier New" pitchFamily="49" charset="0"/>
                <a:cs typeface="Arial" charset="0"/>
              </a:rPr>
              <a:t>    </a:t>
            </a:r>
            <a:r>
              <a:rPr lang="en-US" sz="1500" dirty="0" err="1">
                <a:latin typeface="Courier New" pitchFamily="49" charset="0"/>
                <a:cs typeface="Arial" charset="0"/>
              </a:rPr>
              <a:t>endcase</a:t>
            </a:r>
            <a:endParaRPr lang="en-US" sz="1500" dirty="0">
              <a:latin typeface="Courier New" pitchFamily="49" charset="0"/>
              <a:cs typeface="Arial" charset="0"/>
            </a:endParaRPr>
          </a:p>
          <a:p>
            <a:pPr marL="342900" indent="-342900">
              <a:spcBef>
                <a:spcPct val="20000"/>
              </a:spcBef>
            </a:pPr>
            <a:r>
              <a:rPr lang="en-US" sz="1500" dirty="0" err="1">
                <a:latin typeface="Courier New" pitchFamily="49" charset="0"/>
                <a:cs typeface="Arial" charset="0"/>
              </a:rPr>
              <a:t>endmodule</a:t>
            </a:r>
            <a:r>
              <a:rPr lang="en-US" sz="1500" dirty="0">
                <a:latin typeface="Courier New" pitchFamily="49" charset="0"/>
                <a:cs typeface="Arial" charset="0"/>
              </a:rPr>
              <a:t>  </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Combinational Logic using case</a:t>
            </a:r>
          </a:p>
        </p:txBody>
      </p:sp>
    </p:spTree>
    <p:extLst>
      <p:ext uri="{BB962C8B-B14F-4D97-AF65-F5344CB8AC3E}">
        <p14:creationId xmlns:p14="http://schemas.microsoft.com/office/powerpoint/2010/main" val="349811108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97028" name="Rectangle 4"/>
          <p:cNvSpPr>
            <a:spLocks noChangeArrowheads="1"/>
          </p:cNvSpPr>
          <p:nvPr>
            <p:custDataLst>
              <p:tags r:id="rId2"/>
            </p:custDataLst>
          </p:nvPr>
        </p:nvSpPr>
        <p:spPr bwMode="auto">
          <a:xfrm>
            <a:off x="685800" y="1219200"/>
            <a:ext cx="7772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57200" indent="-457200">
              <a:spcBef>
                <a:spcPct val="20000"/>
              </a:spcBef>
              <a:buFont typeface="Arial" panose="020B0604020202020204" pitchFamily="34" charset="0"/>
              <a:buChar char="•"/>
            </a:pPr>
            <a:r>
              <a:rPr lang="en-US" sz="2800" dirty="0">
                <a:latin typeface="Courier New" pitchFamily="49" charset="0"/>
                <a:cs typeface="Arial" charset="0"/>
              </a:rPr>
              <a:t>case </a:t>
            </a:r>
            <a:r>
              <a:rPr lang="en-US" sz="2800" dirty="0">
                <a:latin typeface="+mj-lt"/>
                <a:cs typeface="Arial" charset="0"/>
              </a:rPr>
              <a:t>statement  implies combinational logic </a:t>
            </a:r>
            <a:r>
              <a:rPr lang="en-US" sz="2800" b="1" dirty="0">
                <a:latin typeface="+mj-lt"/>
                <a:cs typeface="Arial" charset="0"/>
              </a:rPr>
              <a:t>only if</a:t>
            </a:r>
            <a:r>
              <a:rPr lang="en-US" sz="2800" dirty="0">
                <a:latin typeface="+mj-lt"/>
                <a:cs typeface="Arial" charset="0"/>
              </a:rPr>
              <a:t> all possible input combinations described</a:t>
            </a:r>
          </a:p>
          <a:p>
            <a:pPr marL="457200" indent="-457200">
              <a:spcBef>
                <a:spcPct val="20000"/>
              </a:spcBef>
              <a:buFont typeface="Arial" panose="020B0604020202020204" pitchFamily="34" charset="0"/>
              <a:buChar char="•"/>
            </a:pPr>
            <a:r>
              <a:rPr lang="en-US" sz="2800" dirty="0">
                <a:latin typeface="+mj-lt"/>
                <a:cs typeface="Arial" charset="0"/>
              </a:rPr>
              <a:t>Remember to use </a:t>
            </a:r>
            <a:r>
              <a:rPr lang="en-US" sz="2800" b="1" dirty="0">
                <a:solidFill>
                  <a:schemeClr val="accent1"/>
                </a:solidFill>
                <a:latin typeface="Courier New" pitchFamily="49" charset="0"/>
                <a:cs typeface="Arial" charset="0"/>
              </a:rPr>
              <a:t>default</a:t>
            </a:r>
            <a:r>
              <a:rPr lang="en-US" sz="2800" dirty="0">
                <a:latin typeface="Times New Roman" pitchFamily="18" charset="0"/>
                <a:cs typeface="Arial" charset="0"/>
              </a:rPr>
              <a:t> </a:t>
            </a:r>
            <a:r>
              <a:rPr lang="en-US" sz="2800" dirty="0">
                <a:latin typeface="+mj-lt"/>
                <a:cs typeface="Arial" charset="0"/>
              </a:rPr>
              <a:t>statement</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Combinational Logic using </a:t>
            </a:r>
            <a:r>
              <a:rPr lang="en-US" sz="4400" dirty="0">
                <a:solidFill>
                  <a:schemeClr val="bg1"/>
                </a:solidFill>
                <a:latin typeface="Courier New" pitchFamily="49" charset="0"/>
                <a:cs typeface="Courier New" pitchFamily="49" charset="0"/>
              </a:rPr>
              <a:t>case</a:t>
            </a:r>
          </a:p>
        </p:txBody>
      </p:sp>
    </p:spTree>
    <p:extLst>
      <p:ext uri="{BB962C8B-B14F-4D97-AF65-F5344CB8AC3E}">
        <p14:creationId xmlns:p14="http://schemas.microsoft.com/office/powerpoint/2010/main" val="222093297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0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70404" name="Rectangle 4"/>
          <p:cNvSpPr>
            <a:spLocks noChangeArrowheads="1"/>
          </p:cNvSpPr>
          <p:nvPr>
            <p:custDataLst>
              <p:tags r:id="rId2"/>
            </p:custDataLst>
          </p:nvPr>
        </p:nvSpPr>
        <p:spPr bwMode="auto">
          <a:xfrm>
            <a:off x="3810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1800" dirty="0">
                <a:latin typeface="Courier New" pitchFamily="49" charset="0"/>
                <a:cs typeface="Arial" charset="0"/>
              </a:rPr>
              <a:t>module </a:t>
            </a:r>
            <a:r>
              <a:rPr lang="en-US" sz="1800" dirty="0" err="1">
                <a:latin typeface="Courier New" pitchFamily="49" charset="0"/>
                <a:cs typeface="Arial" charset="0"/>
              </a:rPr>
              <a:t>priority_casez</a:t>
            </a:r>
            <a:r>
              <a:rPr lang="en-US" sz="1800" dirty="0">
                <a:latin typeface="Courier New" pitchFamily="49" charset="0"/>
                <a:cs typeface="Arial" charset="0"/>
              </a:rPr>
              <a:t>(input  </a:t>
            </a:r>
            <a:r>
              <a:rPr lang="en-US" dirty="0">
                <a:latin typeface="Courier New" pitchFamily="49" charset="0"/>
                <a:cs typeface="Arial" charset="0"/>
              </a:rPr>
              <a:t>logic</a:t>
            </a:r>
            <a:r>
              <a:rPr lang="en-US" sz="1800" dirty="0">
                <a:latin typeface="Courier New" pitchFamily="49" charset="0"/>
                <a:cs typeface="Arial" charset="0"/>
              </a:rPr>
              <a:t> [3:0] a, </a:t>
            </a:r>
          </a:p>
          <a:p>
            <a:pPr marL="342900" indent="-342900">
              <a:spcBef>
                <a:spcPct val="20000"/>
              </a:spcBef>
            </a:pPr>
            <a:r>
              <a:rPr lang="en-US" sz="1800" dirty="0">
                <a:latin typeface="Courier New" pitchFamily="49" charset="0"/>
                <a:cs typeface="Arial" charset="0"/>
              </a:rPr>
              <a:t>                      output logic [3:0] y);</a:t>
            </a:r>
          </a:p>
          <a:p>
            <a:pPr marL="342900" indent="-342900">
              <a:spcBef>
                <a:spcPct val="20000"/>
              </a:spcBef>
            </a:pPr>
            <a:r>
              <a:rPr lang="en-US" sz="1800" dirty="0">
                <a:latin typeface="Courier New" pitchFamily="49" charset="0"/>
                <a:cs typeface="Arial" charset="0"/>
              </a:rPr>
              <a:t>  </a:t>
            </a:r>
            <a:r>
              <a:rPr lang="en-US" sz="1800" dirty="0" err="1">
                <a:latin typeface="Courier New" pitchFamily="49" charset="0"/>
                <a:cs typeface="Arial" charset="0"/>
              </a:rPr>
              <a:t>always_comb</a:t>
            </a:r>
            <a:endParaRPr lang="en-US" sz="1800" dirty="0">
              <a:latin typeface="Courier New" pitchFamily="49" charset="0"/>
              <a:cs typeface="Arial" charset="0"/>
            </a:endParaRPr>
          </a:p>
          <a:p>
            <a:pPr marL="342900" indent="-342900">
              <a:spcBef>
                <a:spcPct val="20000"/>
              </a:spcBef>
            </a:pPr>
            <a:r>
              <a:rPr lang="en-US" dirty="0">
                <a:latin typeface="Courier New" pitchFamily="49" charset="0"/>
                <a:cs typeface="Arial" charset="0"/>
              </a:rPr>
              <a:t>    </a:t>
            </a:r>
            <a:r>
              <a:rPr lang="en-US" sz="1800" dirty="0" err="1">
                <a:latin typeface="Courier New" pitchFamily="49" charset="0"/>
                <a:cs typeface="Arial" charset="0"/>
              </a:rPr>
              <a:t>casez</a:t>
            </a:r>
            <a:r>
              <a:rPr lang="en-US" sz="1800" dirty="0">
                <a:latin typeface="Courier New" pitchFamily="49" charset="0"/>
                <a:cs typeface="Arial" charset="0"/>
              </a:rPr>
              <a:t>(a)</a:t>
            </a:r>
          </a:p>
          <a:p>
            <a:pPr marL="342900" indent="-342900">
              <a:spcBef>
                <a:spcPct val="20000"/>
              </a:spcBef>
            </a:pPr>
            <a:r>
              <a:rPr lang="en-US" sz="1800" dirty="0">
                <a:latin typeface="Courier New" pitchFamily="49" charset="0"/>
                <a:cs typeface="Arial" charset="0"/>
              </a:rPr>
              <a:t>      4'b1???: y = 4'b1000; </a:t>
            </a:r>
            <a:r>
              <a:rPr lang="en-US" sz="1800" b="1" dirty="0">
                <a:solidFill>
                  <a:srgbClr val="0070C0"/>
                </a:solidFill>
                <a:latin typeface="Courier New" pitchFamily="49" charset="0"/>
                <a:cs typeface="Arial" charset="0"/>
              </a:rPr>
              <a:t>// ?=don’t care</a:t>
            </a:r>
          </a:p>
          <a:p>
            <a:pPr marL="342900" indent="-342900">
              <a:spcBef>
                <a:spcPct val="20000"/>
              </a:spcBef>
            </a:pPr>
            <a:r>
              <a:rPr lang="en-US" sz="1800" dirty="0">
                <a:latin typeface="Courier New" pitchFamily="49" charset="0"/>
                <a:cs typeface="Arial" charset="0"/>
              </a:rPr>
              <a:t>      4'b01??: y = 4'b0100;</a:t>
            </a:r>
          </a:p>
          <a:p>
            <a:pPr marL="342900" indent="-342900">
              <a:spcBef>
                <a:spcPct val="20000"/>
              </a:spcBef>
            </a:pPr>
            <a:r>
              <a:rPr lang="en-US" sz="1800" dirty="0">
                <a:latin typeface="Courier New" pitchFamily="49" charset="0"/>
                <a:cs typeface="Arial" charset="0"/>
              </a:rPr>
              <a:t>      4'b001?: y = 4'b0010;</a:t>
            </a:r>
          </a:p>
          <a:p>
            <a:pPr marL="342900" indent="-342900">
              <a:spcBef>
                <a:spcPct val="20000"/>
              </a:spcBef>
            </a:pPr>
            <a:r>
              <a:rPr lang="en-US" sz="1800" dirty="0">
                <a:latin typeface="Courier New" pitchFamily="49" charset="0"/>
                <a:cs typeface="Arial" charset="0"/>
              </a:rPr>
              <a:t>      4'b0001: y = 4'b0001;</a:t>
            </a:r>
          </a:p>
          <a:p>
            <a:pPr marL="342900" indent="-342900">
              <a:spcBef>
                <a:spcPct val="20000"/>
              </a:spcBef>
            </a:pPr>
            <a:r>
              <a:rPr lang="en-US" sz="1800" dirty="0">
                <a:latin typeface="Courier New" pitchFamily="49" charset="0"/>
                <a:cs typeface="Arial" charset="0"/>
              </a:rPr>
              <a:t>      default: y = 4'b0000;</a:t>
            </a:r>
          </a:p>
          <a:p>
            <a:pPr marL="342900" indent="-342900">
              <a:spcBef>
                <a:spcPct val="20000"/>
              </a:spcBef>
            </a:pPr>
            <a:r>
              <a:rPr lang="en-US" sz="1800" dirty="0">
                <a:latin typeface="Courier New" pitchFamily="49" charset="0"/>
                <a:cs typeface="Arial" charset="0"/>
              </a:rPr>
              <a:t>   </a:t>
            </a:r>
            <a:r>
              <a:rPr lang="en-US" sz="1800" dirty="0" err="1">
                <a:latin typeface="Courier New" pitchFamily="49" charset="0"/>
                <a:cs typeface="Arial" charset="0"/>
              </a:rPr>
              <a:t>endcase</a:t>
            </a:r>
            <a:endParaRPr lang="en-US" sz="1800" dirty="0">
              <a:latin typeface="Courier New" pitchFamily="49" charset="0"/>
              <a:cs typeface="Arial" charset="0"/>
            </a:endParaRPr>
          </a:p>
          <a:p>
            <a:pPr marL="342900" indent="-342900">
              <a:spcBef>
                <a:spcPct val="20000"/>
              </a:spcBef>
            </a:pPr>
            <a:r>
              <a:rPr lang="en-US" sz="1800" dirty="0" err="1">
                <a:latin typeface="Courier New" pitchFamily="49" charset="0"/>
                <a:cs typeface="Arial" charset="0"/>
              </a:rPr>
              <a:t>endmodule</a:t>
            </a:r>
            <a:r>
              <a:rPr lang="en-US" sz="1800" dirty="0">
                <a:latin typeface="Courier New" pitchFamily="49" charset="0"/>
                <a:cs typeface="Arial" charset="0"/>
              </a:rPr>
              <a:t> </a:t>
            </a:r>
            <a:r>
              <a:rPr lang="en-US" sz="1700" dirty="0">
                <a:latin typeface="Courier New" pitchFamily="49" charset="0"/>
                <a:cs typeface="Arial" charset="0"/>
              </a:rPr>
              <a:t> </a:t>
            </a:r>
            <a:r>
              <a:rPr lang="en-US" sz="1800" dirty="0">
                <a:latin typeface="Courier New" pitchFamily="49" charset="0"/>
                <a:cs typeface="Arial" charset="0"/>
              </a:rPr>
              <a:t> </a:t>
            </a:r>
          </a:p>
        </p:txBody>
      </p:sp>
      <p:pic>
        <p:nvPicPr>
          <p:cNvPr id="870405" name="Picture 5"/>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6356350" y="2209800"/>
            <a:ext cx="2635250"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Combinational Logic using </a:t>
            </a:r>
            <a:r>
              <a:rPr lang="en-US" sz="4400" dirty="0" err="1">
                <a:solidFill>
                  <a:schemeClr val="bg1"/>
                </a:solidFill>
                <a:latin typeface="+mj-lt"/>
              </a:rPr>
              <a:t>casez</a:t>
            </a:r>
            <a:endParaRPr lang="en-US" sz="4400" dirty="0">
              <a:solidFill>
                <a:schemeClr val="bg1"/>
              </a:solidFill>
              <a:latin typeface="+mj-lt"/>
            </a:endParaRPr>
          </a:p>
        </p:txBody>
      </p:sp>
      <p:sp>
        <p:nvSpPr>
          <p:cNvPr id="3" name="Rectangle 2">
            <a:extLst>
              <a:ext uri="{FF2B5EF4-FFF2-40B4-BE49-F238E27FC236}">
                <a16:creationId xmlns:a16="http://schemas.microsoft.com/office/drawing/2014/main" id="{0A41CBBF-BBBE-4D13-AB5B-901C5B6B1B3F}"/>
              </a:ext>
            </a:extLst>
          </p:cNvPr>
          <p:cNvSpPr/>
          <p:nvPr/>
        </p:nvSpPr>
        <p:spPr>
          <a:xfrm>
            <a:off x="457200" y="4876800"/>
            <a:ext cx="4572000" cy="584775"/>
          </a:xfrm>
          <a:prstGeom prst="rect">
            <a:avLst/>
          </a:prstGeom>
        </p:spPr>
        <p:txBody>
          <a:bodyPr>
            <a:spAutoFit/>
          </a:bodyPr>
          <a:lstStyle/>
          <a:p>
            <a:r>
              <a:rPr lang="en-US" sz="1600" dirty="0">
                <a:latin typeface="AdvOTbc475f09"/>
              </a:rPr>
              <a:t>The </a:t>
            </a:r>
            <a:r>
              <a:rPr lang="en-US" sz="1600" dirty="0" err="1">
                <a:latin typeface="AdvOTc8acc91a"/>
              </a:rPr>
              <a:t>casez</a:t>
            </a:r>
            <a:r>
              <a:rPr lang="en-US" sz="1600" dirty="0">
                <a:latin typeface="AdvOTc8acc91a"/>
              </a:rPr>
              <a:t> </a:t>
            </a:r>
            <a:r>
              <a:rPr lang="en-US" sz="1600" dirty="0">
                <a:latin typeface="AdvOTbc475f09"/>
              </a:rPr>
              <a:t>statement acts like a </a:t>
            </a:r>
            <a:r>
              <a:rPr lang="en-US" sz="1600" dirty="0">
                <a:latin typeface="AdvOTc8acc91a"/>
              </a:rPr>
              <a:t>case </a:t>
            </a:r>
            <a:r>
              <a:rPr lang="en-US" sz="1600" dirty="0">
                <a:latin typeface="AdvOTbc475f09"/>
              </a:rPr>
              <a:t>statement except that it also recognizes </a:t>
            </a:r>
            <a:r>
              <a:rPr lang="en-US" sz="1600" dirty="0">
                <a:latin typeface="AdvOTc8acc91a"/>
              </a:rPr>
              <a:t>? </a:t>
            </a:r>
            <a:r>
              <a:rPr lang="en-US" sz="1600" dirty="0">
                <a:latin typeface="AdvOTbc475f09"/>
              </a:rPr>
              <a:t>as don</a:t>
            </a:r>
            <a:r>
              <a:rPr lang="en-US" sz="1600" dirty="0">
                <a:latin typeface="AdvOTbc475f09+20"/>
              </a:rPr>
              <a:t>’</a:t>
            </a:r>
            <a:r>
              <a:rPr lang="en-US" sz="1600" dirty="0">
                <a:latin typeface="AdvOTbc475f09"/>
              </a:rPr>
              <a:t>t care.</a:t>
            </a:r>
            <a:endParaRPr lang="en-US" sz="1600" dirty="0"/>
          </a:p>
        </p:txBody>
      </p:sp>
    </p:spTree>
    <p:extLst>
      <p:ext uri="{BB962C8B-B14F-4D97-AF65-F5344CB8AC3E}">
        <p14:creationId xmlns:p14="http://schemas.microsoft.com/office/powerpoint/2010/main" val="387681209"/>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C5883D-10B7-4BA3-A08D-A20C11ECC942}"/>
              </a:ext>
            </a:extLst>
          </p:cNvPr>
          <p:cNvPicPr>
            <a:picLocks noChangeAspect="1"/>
          </p:cNvPicPr>
          <p:nvPr/>
        </p:nvPicPr>
        <p:blipFill>
          <a:blip r:embed="rId2"/>
          <a:stretch>
            <a:fillRect/>
          </a:stretch>
        </p:blipFill>
        <p:spPr>
          <a:xfrm>
            <a:off x="0" y="228600"/>
            <a:ext cx="9144000" cy="6477000"/>
          </a:xfrm>
          <a:prstGeom prst="rect">
            <a:avLst/>
          </a:prstGeom>
        </p:spPr>
      </p:pic>
    </p:spTree>
    <p:extLst>
      <p:ext uri="{BB962C8B-B14F-4D97-AF65-F5344CB8AC3E}">
        <p14:creationId xmlns:p14="http://schemas.microsoft.com/office/powerpoint/2010/main" val="9180021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36C717-D000-40AA-A82B-69F0A84C1845}"/>
              </a:ext>
            </a:extLst>
          </p:cNvPr>
          <p:cNvSpPr>
            <a:spLocks noGrp="1"/>
          </p:cNvSpPr>
          <p:nvPr>
            <p:ph type="title"/>
          </p:nvPr>
        </p:nvSpPr>
        <p:spPr>
          <a:xfrm>
            <a:off x="628650" y="963877"/>
            <a:ext cx="2620771" cy="4930246"/>
          </a:xfrm>
        </p:spPr>
        <p:txBody>
          <a:bodyPr>
            <a:normAutofit/>
          </a:bodyPr>
          <a:lstStyle/>
          <a:p>
            <a:pPr algn="r"/>
            <a:r>
              <a:rPr lang="en-US" sz="3700">
                <a:solidFill>
                  <a:schemeClr val="accent1"/>
                </a:solidFill>
              </a:rPr>
              <a:t>Blocking and Nonblocking Assignments</a:t>
            </a:r>
          </a:p>
        </p:txBody>
      </p:sp>
      <p:cxnSp>
        <p:nvCxnSpPr>
          <p:cNvPr id="12" name="Straight Connector 11">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0A253570-50EB-406D-A816-D543574F3B59}"/>
              </a:ext>
            </a:extLst>
          </p:cNvPr>
          <p:cNvSpPr>
            <a:spLocks noGrp="1"/>
          </p:cNvSpPr>
          <p:nvPr>
            <p:ph idx="1"/>
          </p:nvPr>
        </p:nvSpPr>
        <p:spPr>
          <a:xfrm>
            <a:off x="3732023" y="963877"/>
            <a:ext cx="4783327" cy="4930246"/>
          </a:xfrm>
        </p:spPr>
        <p:txBody>
          <a:bodyPr anchor="ctr">
            <a:normAutofit/>
          </a:bodyPr>
          <a:lstStyle/>
          <a:p>
            <a:r>
              <a:rPr lang="en-US" sz="2100" dirty="0"/>
              <a:t>The guidelines on the next page  explain when and how to use each type of assignment. </a:t>
            </a:r>
          </a:p>
          <a:p>
            <a:r>
              <a:rPr lang="en-US" sz="2100" dirty="0"/>
              <a:t>If these guidelines are not followed, it is possible to write code that appears </a:t>
            </a:r>
          </a:p>
          <a:p>
            <a:pPr lvl="1"/>
            <a:r>
              <a:rPr lang="en-US" sz="2100" dirty="0"/>
              <a:t>to work in simulation </a:t>
            </a:r>
          </a:p>
          <a:p>
            <a:pPr lvl="1"/>
            <a:r>
              <a:rPr lang="en-US" sz="2100" dirty="0"/>
              <a:t>but synthesizes to incorrect hardware.</a:t>
            </a:r>
          </a:p>
        </p:txBody>
      </p:sp>
    </p:spTree>
    <p:extLst>
      <p:ext uri="{BB962C8B-B14F-4D97-AF65-F5344CB8AC3E}">
        <p14:creationId xmlns:p14="http://schemas.microsoft.com/office/powerpoint/2010/main" val="31661853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BFFE31-F8ED-4BF7-A09D-586D38C36DB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27922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CEC2C23-E26B-4B0A-9FE7-1FEF846ADFA8}"/>
              </a:ext>
            </a:extLst>
          </p:cNvPr>
          <p:cNvSpPr/>
          <p:nvPr/>
        </p:nvSpPr>
        <p:spPr>
          <a:xfrm>
            <a:off x="152400" y="889844"/>
            <a:ext cx="8763000" cy="4524315"/>
          </a:xfrm>
          <a:prstGeom prst="rect">
            <a:avLst/>
          </a:prstGeom>
        </p:spPr>
        <p:txBody>
          <a:bodyPr wrap="square">
            <a:spAutoFit/>
          </a:bodyPr>
          <a:lstStyle/>
          <a:p>
            <a:pPr marL="285750" indent="-285750">
              <a:buFont typeface="Arial" panose="020B0604020202020204" pitchFamily="34" charset="0"/>
              <a:buChar char="•"/>
            </a:pPr>
            <a:r>
              <a:rPr lang="en-US" sz="2400" dirty="0"/>
              <a:t>In our experience, the best way to </a:t>
            </a:r>
            <a:r>
              <a:rPr lang="en-US" sz="2400" dirty="0">
                <a:solidFill>
                  <a:srgbClr val="C00000"/>
                </a:solidFill>
              </a:rPr>
              <a:t>learn an HDL is by example</a:t>
            </a:r>
            <a:r>
              <a:rPr lang="en-US" sz="2400" dirty="0"/>
              <a:t>. HDLs have specific ways of describing various classes of logic; these ways are called </a:t>
            </a:r>
            <a:r>
              <a:rPr lang="en-US" sz="2400" dirty="0">
                <a:solidFill>
                  <a:srgbClr val="FF0000"/>
                </a:solidFill>
              </a:rPr>
              <a:t>idio</a:t>
            </a:r>
            <a:r>
              <a:rPr lang="en-US" sz="2400" dirty="0">
                <a:solidFill>
                  <a:srgbClr val="C00000"/>
                </a:solidFill>
              </a:rPr>
              <a:t>ms</a:t>
            </a:r>
            <a:r>
              <a:rPr lang="en-US" sz="2400" dirty="0"/>
              <a:t>.</a:t>
            </a:r>
          </a:p>
          <a:p>
            <a:pPr marL="285750" indent="-285750">
              <a:buFont typeface="Arial" panose="020B0604020202020204" pitchFamily="34" charset="0"/>
              <a:buChar char="•"/>
            </a:pPr>
            <a:r>
              <a:rPr lang="en-US" sz="2400" dirty="0"/>
              <a:t> This chapter will teach you how to write the proper </a:t>
            </a:r>
            <a:r>
              <a:rPr lang="en-US" sz="2400" dirty="0">
                <a:solidFill>
                  <a:srgbClr val="FF0000"/>
                </a:solidFill>
              </a:rPr>
              <a:t>HDL idio</a:t>
            </a:r>
            <a:r>
              <a:rPr lang="en-US" sz="2400" dirty="0">
                <a:solidFill>
                  <a:srgbClr val="C00000"/>
                </a:solidFill>
              </a:rPr>
              <a:t>ms</a:t>
            </a:r>
            <a:r>
              <a:rPr lang="en-US" sz="2400" dirty="0"/>
              <a:t> for each type of block and then how to put the blocks together to produce a working system. </a:t>
            </a:r>
          </a:p>
          <a:p>
            <a:pPr marL="285750" indent="-285750">
              <a:buFont typeface="Arial" panose="020B0604020202020204" pitchFamily="34" charset="0"/>
              <a:buChar char="•"/>
            </a:pPr>
            <a:r>
              <a:rPr lang="en-US" sz="2400" dirty="0"/>
              <a:t>When you need to describe a particular kind of hardware, </a:t>
            </a:r>
            <a:r>
              <a:rPr lang="en-US" sz="2400" dirty="0">
                <a:solidFill>
                  <a:srgbClr val="C00000"/>
                </a:solidFill>
              </a:rPr>
              <a:t>look for a similar example</a:t>
            </a:r>
            <a:r>
              <a:rPr lang="en-US" sz="2400" dirty="0"/>
              <a:t> and adapt it to your purpose.</a:t>
            </a:r>
          </a:p>
          <a:p>
            <a:pPr marL="285750" indent="-285750">
              <a:buFont typeface="Arial" panose="020B0604020202020204" pitchFamily="34" charset="0"/>
              <a:buChar char="•"/>
            </a:pPr>
            <a:r>
              <a:rPr lang="en-US" sz="2400" dirty="0"/>
              <a:t>We do not attempt to rigorously define all the syntax of the HDLs, because that is deathly boring and because it tends to encourage thinking of HDLs as programming languages, not </a:t>
            </a:r>
            <a:r>
              <a:rPr lang="en-US" sz="2400" dirty="0">
                <a:solidFill>
                  <a:srgbClr val="C00000"/>
                </a:solidFill>
              </a:rPr>
              <a:t>shorthand for hardware</a:t>
            </a:r>
            <a:r>
              <a:rPr lang="en-US" sz="2400" dirty="0"/>
              <a:t>.</a:t>
            </a:r>
          </a:p>
        </p:txBody>
      </p:sp>
      <p:sp>
        <p:nvSpPr>
          <p:cNvPr id="4" name="Rectangle 3">
            <a:extLst>
              <a:ext uri="{FF2B5EF4-FFF2-40B4-BE49-F238E27FC236}">
                <a16:creationId xmlns:a16="http://schemas.microsoft.com/office/drawing/2014/main" id="{23B279D0-3DF3-41F7-90A3-CAF5A73C06AA}"/>
              </a:ext>
            </a:extLst>
          </p:cNvPr>
          <p:cNvSpPr/>
          <p:nvPr/>
        </p:nvSpPr>
        <p:spPr>
          <a:xfrm>
            <a:off x="304800" y="152400"/>
            <a:ext cx="949299" cy="646331"/>
          </a:xfrm>
          <a:prstGeom prst="rect">
            <a:avLst/>
          </a:prstGeom>
        </p:spPr>
        <p:txBody>
          <a:bodyPr wrap="none">
            <a:spAutoFit/>
          </a:bodyPr>
          <a:lstStyle/>
          <a:p>
            <a:r>
              <a:rPr lang="en-US" sz="3600" dirty="0">
                <a:solidFill>
                  <a:schemeClr val="bg1"/>
                </a:solidFill>
              </a:rPr>
              <a:t>HDL</a:t>
            </a:r>
          </a:p>
        </p:txBody>
      </p:sp>
    </p:spTree>
    <p:extLst>
      <p:ext uri="{BB962C8B-B14F-4D97-AF65-F5344CB8AC3E}">
        <p14:creationId xmlns:p14="http://schemas.microsoft.com/office/powerpoint/2010/main" val="1631036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5" name="Rectangle 3"/>
          <p:cNvSpPr>
            <a:spLocks noGrp="1" noChangeArrowheads="1"/>
          </p:cNvSpPr>
          <p:nvPr>
            <p:ph type="body" idx="4294967295"/>
            <p:custDataLst>
              <p:tags r:id="rId1"/>
            </p:custDataLst>
          </p:nvPr>
        </p:nvSpPr>
        <p:spPr>
          <a:xfrm>
            <a:off x="457200" y="914400"/>
            <a:ext cx="8229600" cy="4525963"/>
          </a:xfrm>
        </p:spPr>
        <p:txBody>
          <a:bodyPr>
            <a:normAutofit/>
          </a:bodyPr>
          <a:lstStyle/>
          <a:p>
            <a:pPr>
              <a:spcBef>
                <a:spcPts val="0"/>
              </a:spcBef>
            </a:pPr>
            <a:r>
              <a:rPr lang="en-US" sz="3000" dirty="0"/>
              <a:t>&lt;= is </a:t>
            </a:r>
            <a:r>
              <a:rPr lang="en-US" sz="3000" b="1" dirty="0" err="1">
                <a:solidFill>
                  <a:srgbClr val="0070C0"/>
                </a:solidFill>
              </a:rPr>
              <a:t>nonblocking</a:t>
            </a:r>
            <a:r>
              <a:rPr lang="en-US" sz="3000" dirty="0">
                <a:solidFill>
                  <a:srgbClr val="0070C0"/>
                </a:solidFill>
              </a:rPr>
              <a:t> </a:t>
            </a:r>
            <a:r>
              <a:rPr lang="en-US" sz="3000" dirty="0"/>
              <a:t>assignment</a:t>
            </a:r>
          </a:p>
          <a:p>
            <a:pPr lvl="1">
              <a:spcBef>
                <a:spcPts val="0"/>
              </a:spcBef>
            </a:pPr>
            <a:r>
              <a:rPr lang="en-US" sz="2400" dirty="0"/>
              <a:t>Occurs simultaneously with others</a:t>
            </a:r>
          </a:p>
          <a:p>
            <a:pPr>
              <a:spcBef>
                <a:spcPts val="0"/>
              </a:spcBef>
            </a:pPr>
            <a:r>
              <a:rPr lang="en-US" sz="3000" dirty="0"/>
              <a:t>= is </a:t>
            </a:r>
            <a:r>
              <a:rPr lang="en-US" sz="3000" b="1" dirty="0">
                <a:solidFill>
                  <a:srgbClr val="0070C0"/>
                </a:solidFill>
              </a:rPr>
              <a:t>blocking</a:t>
            </a:r>
            <a:r>
              <a:rPr lang="en-US" sz="3000" dirty="0">
                <a:solidFill>
                  <a:srgbClr val="0070C0"/>
                </a:solidFill>
              </a:rPr>
              <a:t> </a:t>
            </a:r>
            <a:r>
              <a:rPr lang="en-US" sz="3000" dirty="0"/>
              <a:t>assignment</a:t>
            </a:r>
          </a:p>
          <a:p>
            <a:pPr lvl="1">
              <a:spcBef>
                <a:spcPts val="0"/>
              </a:spcBef>
            </a:pPr>
            <a:r>
              <a:rPr lang="en-US" sz="2400" dirty="0"/>
              <a:t>Occurs in order it appears in file</a:t>
            </a:r>
          </a:p>
        </p:txBody>
      </p:sp>
      <p:pic>
        <p:nvPicPr>
          <p:cNvPr id="970756" name="Picture 4"/>
          <p:cNvPicPr>
            <a:picLocks noChangeAspect="1" noChangeArrowheads="1"/>
          </p:cNvPicPr>
          <p:nvPr>
            <p:custDataLst>
              <p:tags r:id="rId2"/>
            </p:custDataLst>
          </p:nvPr>
        </p:nvPicPr>
        <p:blipFill>
          <a:blip r:embed="rId8">
            <a:extLst>
              <a:ext uri="{28A0092B-C50C-407E-A947-70E740481C1C}">
                <a14:useLocalDpi xmlns:a14="http://schemas.microsoft.com/office/drawing/2010/main" val="0"/>
              </a:ext>
            </a:extLst>
          </a:blip>
          <a:srcRect/>
          <a:stretch>
            <a:fillRect/>
          </a:stretch>
        </p:blipFill>
        <p:spPr bwMode="auto">
          <a:xfrm>
            <a:off x="6126162" y="4953000"/>
            <a:ext cx="2332038" cy="75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0758" name="Rectangle 6"/>
          <p:cNvSpPr>
            <a:spLocks noChangeArrowheads="1"/>
          </p:cNvSpPr>
          <p:nvPr>
            <p:custDataLst>
              <p:tags r:id="rId3"/>
            </p:custDataLst>
          </p:nvPr>
        </p:nvSpPr>
        <p:spPr bwMode="auto">
          <a:xfrm>
            <a:off x="914400" y="2590800"/>
            <a:ext cx="3733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r>
              <a:rPr lang="en-US" sz="1400" dirty="0">
                <a:latin typeface="Courier10 BT" pitchFamily="49" charset="0"/>
                <a:cs typeface="Arial" charset="0"/>
              </a:rPr>
              <a:t>// Good synchronizer using </a:t>
            </a:r>
          </a:p>
          <a:p>
            <a:pPr marL="342900" indent="-342900"/>
            <a:r>
              <a:rPr lang="en-US" sz="1400" dirty="0">
                <a:latin typeface="Courier10 BT" pitchFamily="49" charset="0"/>
                <a:cs typeface="Arial" charset="0"/>
              </a:rPr>
              <a:t>// </a:t>
            </a:r>
            <a:r>
              <a:rPr lang="en-US" sz="1400" dirty="0" err="1">
                <a:latin typeface="Courier10 BT" pitchFamily="49" charset="0"/>
                <a:cs typeface="Arial" charset="0"/>
              </a:rPr>
              <a:t>nonblocking</a:t>
            </a:r>
            <a:r>
              <a:rPr lang="en-US" sz="1400" dirty="0">
                <a:latin typeface="Courier10 BT" pitchFamily="49" charset="0"/>
                <a:cs typeface="Arial" charset="0"/>
              </a:rPr>
              <a:t> assignments</a:t>
            </a:r>
          </a:p>
          <a:p>
            <a:pPr marL="342900" indent="-342900"/>
            <a:r>
              <a:rPr lang="en-US" sz="1400" dirty="0">
                <a:latin typeface="Courier10 BT" pitchFamily="49" charset="0"/>
                <a:cs typeface="Arial" charset="0"/>
              </a:rPr>
              <a:t>module </a:t>
            </a:r>
            <a:r>
              <a:rPr lang="en-US" sz="1400" dirty="0" err="1">
                <a:latin typeface="Courier10 BT" pitchFamily="49" charset="0"/>
                <a:cs typeface="Arial" charset="0"/>
              </a:rPr>
              <a:t>syncgood</a:t>
            </a:r>
            <a:r>
              <a:rPr lang="en-US" sz="1400" dirty="0">
                <a:latin typeface="Courier10 BT" pitchFamily="49" charset="0"/>
                <a:cs typeface="Arial" charset="0"/>
              </a:rPr>
              <a:t>(input  logic </a:t>
            </a:r>
            <a:r>
              <a:rPr lang="en-US" sz="1400" dirty="0" err="1">
                <a:latin typeface="Courier10 BT" pitchFamily="49" charset="0"/>
                <a:cs typeface="Arial" charset="0"/>
              </a:rPr>
              <a:t>clk</a:t>
            </a:r>
            <a:r>
              <a:rPr lang="en-US" sz="1400" dirty="0">
                <a:latin typeface="Courier10 BT" pitchFamily="49" charset="0"/>
                <a:cs typeface="Arial" charset="0"/>
              </a:rPr>
              <a:t>,</a:t>
            </a:r>
          </a:p>
          <a:p>
            <a:pPr marL="342900" indent="-342900"/>
            <a:r>
              <a:rPr lang="en-US" sz="1400" dirty="0">
                <a:latin typeface="Courier10 BT" pitchFamily="49" charset="0"/>
                <a:cs typeface="Arial" charset="0"/>
              </a:rPr>
              <a:t>                input  logic d,</a:t>
            </a:r>
          </a:p>
          <a:p>
            <a:pPr marL="342900" indent="-342900"/>
            <a:r>
              <a:rPr lang="en-US" sz="1400" dirty="0">
                <a:latin typeface="Courier10 BT" pitchFamily="49" charset="0"/>
                <a:cs typeface="Arial" charset="0"/>
              </a:rPr>
              <a:t>                output logic q);</a:t>
            </a:r>
          </a:p>
          <a:p>
            <a:pPr marL="342900" indent="-342900"/>
            <a:r>
              <a:rPr lang="en-US" sz="1400" dirty="0">
                <a:latin typeface="Courier10 BT" pitchFamily="49" charset="0"/>
                <a:cs typeface="Arial" charset="0"/>
              </a:rPr>
              <a:t>  logic n1;</a:t>
            </a:r>
          </a:p>
          <a:p>
            <a:pPr marL="342900" indent="-342900"/>
            <a:r>
              <a:rPr lang="en-US" sz="1400" dirty="0">
                <a:latin typeface="Courier10 BT" pitchFamily="49" charset="0"/>
                <a:cs typeface="Arial" charset="0"/>
              </a:rPr>
              <a:t>  </a:t>
            </a:r>
            <a:r>
              <a:rPr lang="en-US" sz="1400" dirty="0" err="1">
                <a:latin typeface="Courier10 BT" pitchFamily="49" charset="0"/>
                <a:cs typeface="Arial" charset="0"/>
              </a:rPr>
              <a:t>always_ff</a:t>
            </a:r>
            <a:r>
              <a:rPr lang="en-US" sz="1400" dirty="0">
                <a:latin typeface="Courier10 BT" pitchFamily="49" charset="0"/>
                <a:cs typeface="Arial" charset="0"/>
              </a:rPr>
              <a:t> @(</a:t>
            </a:r>
            <a:r>
              <a:rPr lang="en-US" sz="1400" dirty="0" err="1">
                <a:latin typeface="Courier10 BT" pitchFamily="49" charset="0"/>
                <a:cs typeface="Arial" charset="0"/>
              </a:rPr>
              <a:t>posedge</a:t>
            </a:r>
            <a:r>
              <a:rPr lang="en-US" sz="1400" dirty="0">
                <a:latin typeface="Courier10 BT" pitchFamily="49" charset="0"/>
                <a:cs typeface="Arial" charset="0"/>
              </a:rPr>
              <a:t> </a:t>
            </a:r>
            <a:r>
              <a:rPr lang="en-US" sz="1400" dirty="0" err="1">
                <a:latin typeface="Courier10 BT" pitchFamily="49" charset="0"/>
                <a:cs typeface="Arial" charset="0"/>
              </a:rPr>
              <a:t>clk</a:t>
            </a:r>
            <a:r>
              <a:rPr lang="en-US" sz="1400" dirty="0">
                <a:latin typeface="Courier10 BT" pitchFamily="49" charset="0"/>
                <a:cs typeface="Arial" charset="0"/>
              </a:rPr>
              <a:t>)</a:t>
            </a:r>
          </a:p>
          <a:p>
            <a:pPr marL="342900" indent="-342900"/>
            <a:r>
              <a:rPr lang="en-US" sz="1400" dirty="0">
                <a:latin typeface="Courier10 BT" pitchFamily="49" charset="0"/>
                <a:cs typeface="Arial" charset="0"/>
              </a:rPr>
              <a:t>    begin</a:t>
            </a:r>
          </a:p>
          <a:p>
            <a:pPr marL="342900" indent="-342900"/>
            <a:r>
              <a:rPr lang="en-US" sz="1400" dirty="0">
                <a:latin typeface="Courier10 BT" pitchFamily="49" charset="0"/>
                <a:cs typeface="Arial" charset="0"/>
              </a:rPr>
              <a:t>      n1 &lt;= d;  // </a:t>
            </a:r>
            <a:r>
              <a:rPr lang="en-US" sz="1400" dirty="0" err="1">
                <a:latin typeface="Courier10 BT" pitchFamily="49" charset="0"/>
                <a:cs typeface="Arial" charset="0"/>
              </a:rPr>
              <a:t>nonblocking</a:t>
            </a:r>
            <a:endParaRPr lang="en-US" sz="1400" dirty="0">
              <a:latin typeface="Courier10 BT" pitchFamily="49" charset="0"/>
              <a:cs typeface="Arial" charset="0"/>
            </a:endParaRPr>
          </a:p>
          <a:p>
            <a:pPr marL="342900" indent="-342900"/>
            <a:r>
              <a:rPr lang="en-US" sz="1400" dirty="0">
                <a:latin typeface="Courier10 BT" pitchFamily="49" charset="0"/>
                <a:cs typeface="Arial" charset="0"/>
              </a:rPr>
              <a:t>      q  &lt;= n1; // </a:t>
            </a:r>
            <a:r>
              <a:rPr lang="en-US" sz="1400" dirty="0" err="1">
                <a:latin typeface="Courier10 BT" pitchFamily="49" charset="0"/>
                <a:cs typeface="Arial" charset="0"/>
              </a:rPr>
              <a:t>nonblocking</a:t>
            </a:r>
            <a:endParaRPr lang="en-US" sz="1400" dirty="0">
              <a:latin typeface="Courier10 BT" pitchFamily="49" charset="0"/>
              <a:cs typeface="Arial" charset="0"/>
            </a:endParaRPr>
          </a:p>
          <a:p>
            <a:pPr marL="342900" indent="-342900"/>
            <a:r>
              <a:rPr lang="en-US" sz="1400" dirty="0">
                <a:latin typeface="Courier10 BT" pitchFamily="49" charset="0"/>
                <a:cs typeface="Arial" charset="0"/>
              </a:rPr>
              <a:t>    end</a:t>
            </a:r>
          </a:p>
          <a:p>
            <a:pPr marL="342900" indent="-342900"/>
            <a:r>
              <a:rPr lang="en-US" sz="1400" dirty="0" err="1">
                <a:latin typeface="Courier10 BT" pitchFamily="49" charset="0"/>
                <a:cs typeface="Arial" charset="0"/>
              </a:rPr>
              <a:t>endmodule</a:t>
            </a:r>
            <a:endParaRPr lang="en-US" sz="1800" dirty="0">
              <a:latin typeface="Courier New" pitchFamily="49" charset="0"/>
              <a:cs typeface="Arial" charset="0"/>
            </a:endParaRPr>
          </a:p>
        </p:txBody>
      </p:sp>
      <p:pic>
        <p:nvPicPr>
          <p:cNvPr id="970759" name="Picture 7"/>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2087562" y="4876800"/>
            <a:ext cx="2408238" cy="89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70760" name="Rectangle 8"/>
          <p:cNvSpPr>
            <a:spLocks noChangeArrowheads="1"/>
          </p:cNvSpPr>
          <p:nvPr>
            <p:custDataLst>
              <p:tags r:id="rId5"/>
            </p:custDataLst>
          </p:nvPr>
        </p:nvSpPr>
        <p:spPr bwMode="auto">
          <a:xfrm>
            <a:off x="4876800" y="2590800"/>
            <a:ext cx="3657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r>
              <a:rPr lang="en-US" sz="1400" dirty="0">
                <a:latin typeface="Courier10 BT" pitchFamily="49" charset="0"/>
                <a:cs typeface="Arial" charset="0"/>
              </a:rPr>
              <a:t>// Bad synchronizer using </a:t>
            </a:r>
          </a:p>
          <a:p>
            <a:pPr marL="342900" indent="-342900"/>
            <a:r>
              <a:rPr lang="en-US" sz="1400" dirty="0">
                <a:latin typeface="Courier10 BT" pitchFamily="49" charset="0"/>
                <a:cs typeface="Arial" charset="0"/>
              </a:rPr>
              <a:t>// blocking assignments</a:t>
            </a:r>
          </a:p>
          <a:p>
            <a:pPr marL="342900" indent="-342900"/>
            <a:r>
              <a:rPr lang="en-US" sz="1400" dirty="0">
                <a:latin typeface="Courier10 BT" pitchFamily="49" charset="0"/>
                <a:cs typeface="Arial" charset="0"/>
              </a:rPr>
              <a:t>module </a:t>
            </a:r>
            <a:r>
              <a:rPr lang="en-US" sz="1400" dirty="0" err="1">
                <a:latin typeface="Courier10 BT" pitchFamily="49" charset="0"/>
                <a:cs typeface="Arial" charset="0"/>
              </a:rPr>
              <a:t>syncbad</a:t>
            </a:r>
            <a:r>
              <a:rPr lang="en-US" sz="1400" dirty="0">
                <a:latin typeface="Courier10 BT" pitchFamily="49" charset="0"/>
                <a:cs typeface="Arial" charset="0"/>
              </a:rPr>
              <a:t>(input logic  </a:t>
            </a:r>
            <a:r>
              <a:rPr lang="en-US" sz="1400" dirty="0" err="1">
                <a:latin typeface="Courier10 BT" pitchFamily="49" charset="0"/>
                <a:cs typeface="Arial" charset="0"/>
              </a:rPr>
              <a:t>clk</a:t>
            </a:r>
            <a:r>
              <a:rPr lang="en-US" sz="1400" dirty="0">
                <a:latin typeface="Courier10 BT" pitchFamily="49" charset="0"/>
                <a:cs typeface="Arial" charset="0"/>
              </a:rPr>
              <a:t>,</a:t>
            </a:r>
          </a:p>
          <a:p>
            <a:pPr marL="342900" indent="-342900"/>
            <a:r>
              <a:rPr lang="en-US" sz="1400" dirty="0">
                <a:latin typeface="Courier10 BT" pitchFamily="49" charset="0"/>
                <a:cs typeface="Arial" charset="0"/>
              </a:rPr>
              <a:t>               input  logic d,</a:t>
            </a:r>
          </a:p>
          <a:p>
            <a:pPr marL="342900" indent="-342900"/>
            <a:r>
              <a:rPr lang="en-US" sz="1400" dirty="0">
                <a:latin typeface="Courier10 BT" pitchFamily="49" charset="0"/>
                <a:cs typeface="Arial" charset="0"/>
              </a:rPr>
              <a:t>               output logic q);</a:t>
            </a:r>
          </a:p>
          <a:p>
            <a:pPr marL="342900" indent="-342900"/>
            <a:r>
              <a:rPr lang="en-US" sz="1400" dirty="0">
                <a:latin typeface="Courier10 BT" pitchFamily="49" charset="0"/>
                <a:cs typeface="Arial" charset="0"/>
              </a:rPr>
              <a:t>  logic n1;</a:t>
            </a:r>
          </a:p>
          <a:p>
            <a:pPr marL="342900" indent="-342900"/>
            <a:r>
              <a:rPr lang="en-US" sz="1400" dirty="0">
                <a:latin typeface="Courier10 BT" pitchFamily="49" charset="0"/>
                <a:cs typeface="Arial" charset="0"/>
              </a:rPr>
              <a:t>  </a:t>
            </a:r>
            <a:r>
              <a:rPr lang="en-US" sz="1400" dirty="0" err="1">
                <a:latin typeface="Courier10 BT" pitchFamily="49" charset="0"/>
                <a:cs typeface="Arial" charset="0"/>
              </a:rPr>
              <a:t>always_ff</a:t>
            </a:r>
            <a:r>
              <a:rPr lang="en-US" sz="1400" dirty="0">
                <a:latin typeface="Courier10 BT" pitchFamily="49" charset="0"/>
                <a:cs typeface="Arial" charset="0"/>
              </a:rPr>
              <a:t> @(</a:t>
            </a:r>
            <a:r>
              <a:rPr lang="en-US" sz="1400" dirty="0" err="1">
                <a:latin typeface="Courier10 BT" pitchFamily="49" charset="0"/>
                <a:cs typeface="Arial" charset="0"/>
              </a:rPr>
              <a:t>posedge</a:t>
            </a:r>
            <a:r>
              <a:rPr lang="en-US" sz="1400" dirty="0">
                <a:latin typeface="Courier10 BT" pitchFamily="49" charset="0"/>
                <a:cs typeface="Arial" charset="0"/>
              </a:rPr>
              <a:t> </a:t>
            </a:r>
            <a:r>
              <a:rPr lang="en-US" sz="1400" dirty="0" err="1">
                <a:latin typeface="Courier10 BT" pitchFamily="49" charset="0"/>
                <a:cs typeface="Arial" charset="0"/>
              </a:rPr>
              <a:t>clk</a:t>
            </a:r>
            <a:r>
              <a:rPr lang="en-US" sz="1400" dirty="0">
                <a:latin typeface="Courier10 BT" pitchFamily="49" charset="0"/>
                <a:cs typeface="Arial" charset="0"/>
              </a:rPr>
              <a:t>)</a:t>
            </a:r>
          </a:p>
          <a:p>
            <a:pPr marL="342900" indent="-342900"/>
            <a:r>
              <a:rPr lang="en-US" sz="1400" dirty="0">
                <a:latin typeface="Courier10 BT" pitchFamily="49" charset="0"/>
                <a:cs typeface="Arial" charset="0"/>
              </a:rPr>
              <a:t>    begin</a:t>
            </a:r>
          </a:p>
          <a:p>
            <a:pPr marL="342900" indent="-342900"/>
            <a:r>
              <a:rPr lang="en-US" sz="1400" dirty="0">
                <a:latin typeface="Courier10 BT" pitchFamily="49" charset="0"/>
                <a:cs typeface="Arial" charset="0"/>
              </a:rPr>
              <a:t>      n1 = d;  // blocking</a:t>
            </a:r>
          </a:p>
          <a:p>
            <a:pPr marL="342900" indent="-342900"/>
            <a:r>
              <a:rPr lang="en-US" sz="1400" dirty="0">
                <a:latin typeface="Courier10 BT" pitchFamily="49" charset="0"/>
                <a:cs typeface="Arial" charset="0"/>
              </a:rPr>
              <a:t>      q  = n1; // blocking</a:t>
            </a:r>
          </a:p>
          <a:p>
            <a:pPr marL="342900" indent="-342900"/>
            <a:r>
              <a:rPr lang="en-US" sz="1400" dirty="0">
                <a:latin typeface="Courier10 BT" pitchFamily="49" charset="0"/>
                <a:cs typeface="Arial" charset="0"/>
              </a:rPr>
              <a:t>    end</a:t>
            </a:r>
          </a:p>
          <a:p>
            <a:pPr marL="342900" indent="-342900"/>
            <a:r>
              <a:rPr lang="en-US" sz="1400" dirty="0" err="1">
                <a:latin typeface="Courier10 BT" pitchFamily="49" charset="0"/>
                <a:cs typeface="Arial" charset="0"/>
              </a:rPr>
              <a:t>endmodule</a:t>
            </a:r>
            <a:endParaRPr lang="en-US" sz="1800" dirty="0">
              <a:latin typeface="Courier New" pitchFamily="49" charset="0"/>
              <a:cs typeface="Arial" charset="0"/>
            </a:endParaRPr>
          </a:p>
        </p:txBody>
      </p:sp>
      <p:sp>
        <p:nvSpPr>
          <p:cNvPr id="10" name="TextBox 9"/>
          <p:cNvSpPr txBox="1"/>
          <p:nvPr/>
        </p:nvSpPr>
        <p:spPr>
          <a:xfrm>
            <a:off x="457200" y="68759"/>
            <a:ext cx="7924800" cy="707886"/>
          </a:xfrm>
          <a:prstGeom prst="rect">
            <a:avLst/>
          </a:prstGeom>
          <a:noFill/>
        </p:spPr>
        <p:txBody>
          <a:bodyPr wrap="square" rtlCol="0">
            <a:spAutoFit/>
          </a:bodyPr>
          <a:lstStyle/>
          <a:p>
            <a:r>
              <a:rPr lang="en-US" sz="4000" dirty="0">
                <a:solidFill>
                  <a:schemeClr val="bg1"/>
                </a:solidFill>
                <a:latin typeface="+mj-lt"/>
              </a:rPr>
              <a:t>Blocking vs. </a:t>
            </a:r>
            <a:r>
              <a:rPr lang="en-US" sz="4000" dirty="0" err="1">
                <a:solidFill>
                  <a:schemeClr val="bg1"/>
                </a:solidFill>
                <a:latin typeface="+mj-lt"/>
              </a:rPr>
              <a:t>Nonblocking</a:t>
            </a:r>
            <a:r>
              <a:rPr lang="en-US" sz="4000" dirty="0">
                <a:solidFill>
                  <a:schemeClr val="bg1"/>
                </a:solidFill>
                <a:latin typeface="+mj-lt"/>
              </a:rPr>
              <a:t> Assignment</a:t>
            </a:r>
          </a:p>
        </p:txBody>
      </p:sp>
    </p:spTree>
    <p:extLst>
      <p:ext uri="{BB962C8B-B14F-4D97-AF65-F5344CB8AC3E}">
        <p14:creationId xmlns:p14="http://schemas.microsoft.com/office/powerpoint/2010/main" val="287318641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71428" name="Rectangle 4"/>
          <p:cNvSpPr>
            <a:spLocks noChangeArrowheads="1"/>
          </p:cNvSpPr>
          <p:nvPr>
            <p:custDataLst>
              <p:tags r:id="rId2"/>
            </p:custDataLst>
          </p:nvPr>
        </p:nvSpPr>
        <p:spPr bwMode="auto">
          <a:xfrm>
            <a:off x="381000" y="990600"/>
            <a:ext cx="8382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FontTx/>
              <a:buChar char="•"/>
            </a:pPr>
            <a:r>
              <a:rPr lang="en-US" sz="2400" b="1" dirty="0">
                <a:latin typeface="+mj-lt"/>
                <a:cs typeface="Arial" charset="0"/>
              </a:rPr>
              <a:t>Synchronous sequential logic:</a:t>
            </a:r>
            <a:r>
              <a:rPr lang="en-US" sz="2400" dirty="0">
                <a:latin typeface="+mj-lt"/>
                <a:cs typeface="Arial" charset="0"/>
              </a:rPr>
              <a:t> use </a:t>
            </a:r>
            <a:r>
              <a:rPr lang="en-US" sz="2400" b="1" dirty="0" err="1">
                <a:solidFill>
                  <a:srgbClr val="0070C0"/>
                </a:solidFill>
                <a:latin typeface="Courier New" pitchFamily="49" charset="0"/>
                <a:cs typeface="Courier New" pitchFamily="49" charset="0"/>
              </a:rPr>
              <a:t>always_ff</a:t>
            </a:r>
            <a:r>
              <a:rPr lang="en-US" sz="2400" b="1" dirty="0">
                <a:solidFill>
                  <a:srgbClr val="0070C0"/>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posedge</a:t>
            </a:r>
            <a:r>
              <a:rPr lang="en-US" sz="2400" b="1" dirty="0">
                <a:solidFill>
                  <a:srgbClr val="0070C0"/>
                </a:solidFill>
                <a:latin typeface="Courier New" pitchFamily="49" charset="0"/>
                <a:cs typeface="Courier New" pitchFamily="49" charset="0"/>
              </a:rPr>
              <a:t> </a:t>
            </a:r>
            <a:r>
              <a:rPr lang="en-US" sz="2400" b="1" dirty="0" err="1">
                <a:solidFill>
                  <a:srgbClr val="0070C0"/>
                </a:solidFill>
                <a:latin typeface="Courier New" pitchFamily="49" charset="0"/>
                <a:cs typeface="Courier New" pitchFamily="49" charset="0"/>
              </a:rPr>
              <a:t>clk</a:t>
            </a:r>
            <a:r>
              <a:rPr lang="en-US" sz="2400" b="1" dirty="0">
                <a:solidFill>
                  <a:srgbClr val="0070C0"/>
                </a:solidFill>
                <a:latin typeface="Courier New" pitchFamily="49" charset="0"/>
                <a:cs typeface="Courier New" pitchFamily="49" charset="0"/>
              </a:rPr>
              <a:t>)</a:t>
            </a:r>
            <a:r>
              <a:rPr lang="en-US" sz="2400" dirty="0">
                <a:latin typeface="+mj-lt"/>
                <a:cs typeface="Arial" charset="0"/>
              </a:rPr>
              <a:t>and </a:t>
            </a:r>
            <a:r>
              <a:rPr lang="en-US" sz="2400" dirty="0" err="1">
                <a:latin typeface="+mj-lt"/>
                <a:cs typeface="Arial" charset="0"/>
              </a:rPr>
              <a:t>nonblocking</a:t>
            </a:r>
            <a:r>
              <a:rPr lang="en-US" sz="2400" dirty="0">
                <a:latin typeface="+mj-lt"/>
                <a:cs typeface="Arial" charset="0"/>
              </a:rPr>
              <a:t> assignments</a:t>
            </a:r>
            <a:r>
              <a:rPr lang="en-US" sz="2400" dirty="0">
                <a:latin typeface="Times New Roman" pitchFamily="18" charset="0"/>
                <a:cs typeface="Arial" charset="0"/>
              </a:rPr>
              <a:t> (</a:t>
            </a:r>
            <a:r>
              <a:rPr lang="en-US" sz="2400" b="1" dirty="0">
                <a:solidFill>
                  <a:srgbClr val="0070C0"/>
                </a:solidFill>
                <a:latin typeface="Courier New" pitchFamily="49" charset="0"/>
                <a:cs typeface="Courier New" pitchFamily="49" charset="0"/>
              </a:rPr>
              <a:t>&lt;=</a:t>
            </a:r>
            <a:r>
              <a:rPr lang="en-US" sz="2400" dirty="0">
                <a:latin typeface="Times New Roman" pitchFamily="18" charset="0"/>
                <a:cs typeface="Arial" charset="0"/>
              </a:rPr>
              <a:t>)</a:t>
            </a:r>
            <a:r>
              <a:rPr lang="en-US" sz="1800" dirty="0">
                <a:latin typeface="Courier New" pitchFamily="49" charset="0"/>
                <a:cs typeface="Arial" charset="0"/>
              </a:rPr>
              <a:t>    </a:t>
            </a:r>
          </a:p>
          <a:p>
            <a:pPr>
              <a:spcBef>
                <a:spcPct val="20000"/>
              </a:spcBef>
            </a:pPr>
            <a:r>
              <a:rPr lang="en-US" dirty="0">
                <a:latin typeface="Courier New" pitchFamily="49" charset="0"/>
                <a:cs typeface="Arial" charset="0"/>
              </a:rPr>
              <a:t>        </a:t>
            </a:r>
            <a:r>
              <a:rPr lang="en-US" sz="1800" dirty="0" err="1">
                <a:latin typeface="Courier New" pitchFamily="49" charset="0"/>
                <a:cs typeface="Arial" charset="0"/>
              </a:rPr>
              <a:t>always_ff</a:t>
            </a:r>
            <a:r>
              <a:rPr lang="en-US" sz="1800" dirty="0">
                <a:latin typeface="Courier New" pitchFamily="49" charset="0"/>
                <a:cs typeface="Arial" charset="0"/>
              </a:rPr>
              <a:t> @ (</a:t>
            </a:r>
            <a:r>
              <a:rPr lang="en-US" sz="1800" dirty="0" err="1">
                <a:latin typeface="Courier New" pitchFamily="49" charset="0"/>
                <a:cs typeface="Arial" charset="0"/>
              </a:rPr>
              <a:t>posedge</a:t>
            </a:r>
            <a:r>
              <a:rPr lang="en-US" sz="1800" dirty="0">
                <a:latin typeface="Courier New" pitchFamily="49" charset="0"/>
                <a:cs typeface="Arial" charset="0"/>
              </a:rPr>
              <a:t> </a:t>
            </a:r>
            <a:r>
              <a:rPr lang="en-US" sz="1800" dirty="0" err="1">
                <a:latin typeface="Courier New" pitchFamily="49" charset="0"/>
                <a:cs typeface="Arial" charset="0"/>
              </a:rPr>
              <a:t>clk</a:t>
            </a:r>
            <a:r>
              <a:rPr lang="en-US" sz="1800" dirty="0">
                <a:latin typeface="Courier New" pitchFamily="49" charset="0"/>
                <a:cs typeface="Arial" charset="0"/>
              </a:rPr>
              <a:t>)</a:t>
            </a:r>
          </a:p>
          <a:p>
            <a:pPr marL="342900" indent="-342900">
              <a:spcBef>
                <a:spcPct val="20000"/>
              </a:spcBef>
            </a:pPr>
            <a:r>
              <a:rPr lang="en-US" sz="1800" dirty="0">
                <a:latin typeface="Courier New" pitchFamily="49" charset="0"/>
                <a:cs typeface="Arial" charset="0"/>
              </a:rPr>
              <a:t>		   q &lt;= d; // </a:t>
            </a:r>
            <a:r>
              <a:rPr lang="en-US" sz="1800" dirty="0" err="1">
                <a:latin typeface="Courier New" pitchFamily="49" charset="0"/>
                <a:cs typeface="Arial" charset="0"/>
              </a:rPr>
              <a:t>nonblocking</a:t>
            </a:r>
            <a:endParaRPr lang="en-US" sz="1800" dirty="0">
              <a:latin typeface="Courier New" pitchFamily="49" charset="0"/>
              <a:cs typeface="Arial" charset="0"/>
            </a:endParaRPr>
          </a:p>
          <a:p>
            <a:pPr marL="342900" indent="-342900">
              <a:spcBef>
                <a:spcPct val="20000"/>
              </a:spcBef>
            </a:pPr>
            <a:endParaRPr lang="en-US" sz="200" dirty="0">
              <a:latin typeface="Courier New" pitchFamily="49" charset="0"/>
              <a:cs typeface="Arial" charset="0"/>
            </a:endParaRPr>
          </a:p>
          <a:p>
            <a:pPr marL="342900" indent="-342900">
              <a:spcBef>
                <a:spcPct val="20000"/>
              </a:spcBef>
              <a:buFontTx/>
              <a:buChar char="•"/>
            </a:pPr>
            <a:r>
              <a:rPr lang="en-US" sz="2400" b="1" dirty="0">
                <a:latin typeface="+mj-lt"/>
                <a:cs typeface="Arial" charset="0"/>
              </a:rPr>
              <a:t>Simple combinational logic:</a:t>
            </a:r>
            <a:r>
              <a:rPr lang="en-US" sz="2400" dirty="0">
                <a:latin typeface="+mj-lt"/>
                <a:cs typeface="Arial" charset="0"/>
              </a:rPr>
              <a:t> use continuous assignments </a:t>
            </a:r>
            <a:r>
              <a:rPr lang="en-US" sz="2400" dirty="0">
                <a:latin typeface="Times New Roman" pitchFamily="18" charset="0"/>
                <a:cs typeface="Arial" charset="0"/>
              </a:rPr>
              <a:t>(</a:t>
            </a:r>
            <a:r>
              <a:rPr lang="en-US" sz="2400" b="1" dirty="0">
                <a:solidFill>
                  <a:srgbClr val="0070C0"/>
                </a:solidFill>
                <a:latin typeface="Courier New" pitchFamily="49" charset="0"/>
                <a:cs typeface="Courier New" pitchFamily="49" charset="0"/>
              </a:rPr>
              <a:t>assign…</a:t>
            </a:r>
            <a:r>
              <a:rPr lang="en-US" sz="2400" dirty="0">
                <a:latin typeface="Times New Roman" pitchFamily="18" charset="0"/>
                <a:cs typeface="Arial" charset="0"/>
              </a:rPr>
              <a:t>)</a:t>
            </a:r>
          </a:p>
          <a:p>
            <a:pPr>
              <a:spcBef>
                <a:spcPct val="20000"/>
              </a:spcBef>
            </a:pPr>
            <a:r>
              <a:rPr lang="en-US" sz="2400" dirty="0">
                <a:latin typeface="Times New Roman" pitchFamily="18" charset="0"/>
                <a:cs typeface="Arial" charset="0"/>
              </a:rPr>
              <a:t>            </a:t>
            </a:r>
            <a:r>
              <a:rPr lang="en-US" sz="1800" dirty="0">
                <a:latin typeface="Courier New" pitchFamily="49" charset="0"/>
                <a:cs typeface="Arial" charset="0"/>
              </a:rPr>
              <a:t> assign y = a &amp; b; </a:t>
            </a:r>
          </a:p>
          <a:p>
            <a:pPr marL="342900" indent="-342900">
              <a:spcBef>
                <a:spcPct val="20000"/>
              </a:spcBef>
            </a:pPr>
            <a:endParaRPr lang="en-US" sz="200" dirty="0">
              <a:latin typeface="Courier New" pitchFamily="49" charset="0"/>
              <a:cs typeface="Arial" charset="0"/>
            </a:endParaRPr>
          </a:p>
          <a:p>
            <a:pPr marL="342900" indent="-342900">
              <a:spcBef>
                <a:spcPct val="20000"/>
              </a:spcBef>
              <a:buFontTx/>
              <a:buChar char="•"/>
            </a:pPr>
            <a:r>
              <a:rPr lang="en-US" sz="2400" b="1" dirty="0">
                <a:latin typeface="+mj-lt"/>
                <a:cs typeface="Arial" charset="0"/>
              </a:rPr>
              <a:t>More complicated combinational logic: </a:t>
            </a:r>
            <a:r>
              <a:rPr lang="en-US" sz="2400" dirty="0">
                <a:latin typeface="+mj-lt"/>
                <a:cs typeface="Arial" charset="0"/>
              </a:rPr>
              <a:t>use </a:t>
            </a:r>
            <a:r>
              <a:rPr lang="en-US" sz="2400" b="1" dirty="0" err="1">
                <a:solidFill>
                  <a:srgbClr val="0070C0"/>
                </a:solidFill>
                <a:latin typeface="Courier New" pitchFamily="49" charset="0"/>
                <a:cs typeface="Arial" charset="0"/>
              </a:rPr>
              <a:t>always_comb</a:t>
            </a:r>
            <a:r>
              <a:rPr lang="en-US" sz="2400" dirty="0">
                <a:latin typeface="Times New Roman" pitchFamily="18" charset="0"/>
                <a:cs typeface="Arial" charset="0"/>
              </a:rPr>
              <a:t> </a:t>
            </a:r>
            <a:r>
              <a:rPr lang="en-US" sz="2400" dirty="0">
                <a:latin typeface="+mj-lt"/>
                <a:cs typeface="Arial" charset="0"/>
              </a:rPr>
              <a:t>and blocking assignments </a:t>
            </a:r>
            <a:r>
              <a:rPr lang="en-US" sz="2400" dirty="0">
                <a:latin typeface="Times New Roman" pitchFamily="18" charset="0"/>
                <a:cs typeface="Arial" charset="0"/>
              </a:rPr>
              <a:t>(</a:t>
            </a:r>
            <a:r>
              <a:rPr lang="en-US" sz="2400" b="1" dirty="0">
                <a:solidFill>
                  <a:srgbClr val="0070C0"/>
                </a:solidFill>
                <a:latin typeface="Courier New" pitchFamily="49" charset="0"/>
                <a:cs typeface="Courier New" pitchFamily="49" charset="0"/>
              </a:rPr>
              <a:t>=</a:t>
            </a:r>
            <a:r>
              <a:rPr lang="en-US" sz="2400" dirty="0">
                <a:latin typeface="Times New Roman" pitchFamily="18" charset="0"/>
                <a:cs typeface="Arial" charset="0"/>
              </a:rPr>
              <a:t>)</a:t>
            </a:r>
          </a:p>
          <a:p>
            <a:pPr>
              <a:spcBef>
                <a:spcPct val="20000"/>
              </a:spcBef>
            </a:pPr>
            <a:endParaRPr lang="en-US" sz="200" dirty="0">
              <a:latin typeface="Courier New" pitchFamily="49" charset="0"/>
              <a:cs typeface="Arial" charset="0"/>
            </a:endParaRPr>
          </a:p>
          <a:p>
            <a:pPr marL="342900" indent="-342900">
              <a:spcBef>
                <a:spcPct val="20000"/>
              </a:spcBef>
              <a:buFontTx/>
              <a:buChar char="•"/>
            </a:pPr>
            <a:r>
              <a:rPr lang="en-US" sz="2400" dirty="0">
                <a:latin typeface="+mj-lt"/>
                <a:cs typeface="Arial" charset="0"/>
              </a:rPr>
              <a:t>Assign a signal in </a:t>
            </a:r>
            <a:r>
              <a:rPr lang="en-US" sz="2400" b="1" dirty="0">
                <a:latin typeface="+mj-lt"/>
                <a:cs typeface="Arial" charset="0"/>
              </a:rPr>
              <a:t>only one</a:t>
            </a:r>
            <a:r>
              <a:rPr lang="en-US" sz="2400" dirty="0">
                <a:latin typeface="+mj-lt"/>
                <a:cs typeface="Arial" charset="0"/>
              </a:rPr>
              <a:t> </a:t>
            </a:r>
            <a:r>
              <a:rPr lang="en-US" sz="2400" dirty="0">
                <a:latin typeface="Courier New" pitchFamily="49" charset="0"/>
                <a:cs typeface="Arial" charset="0"/>
              </a:rPr>
              <a:t>always</a:t>
            </a:r>
            <a:r>
              <a:rPr lang="en-US" sz="2400" dirty="0">
                <a:latin typeface="Times New Roman" pitchFamily="18" charset="0"/>
                <a:cs typeface="Arial" charset="0"/>
              </a:rPr>
              <a:t> </a:t>
            </a:r>
            <a:r>
              <a:rPr lang="en-US" sz="2400" dirty="0">
                <a:latin typeface="+mj-lt"/>
                <a:cs typeface="Arial" charset="0"/>
              </a:rPr>
              <a:t>statement or continuous assignment statement.</a:t>
            </a:r>
          </a:p>
          <a:p>
            <a:pPr marL="342900" indent="-342900">
              <a:spcBef>
                <a:spcPct val="20000"/>
              </a:spcBef>
            </a:pPr>
            <a:endParaRPr lang="en-US" sz="2400" dirty="0">
              <a:latin typeface="Times New Roman" pitchFamily="18" charset="0"/>
              <a:cs typeface="Arial"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Rules for Signal Assignment</a:t>
            </a:r>
          </a:p>
        </p:txBody>
      </p:sp>
    </p:spTree>
    <p:extLst>
      <p:ext uri="{BB962C8B-B14F-4D97-AF65-F5344CB8AC3E}">
        <p14:creationId xmlns:p14="http://schemas.microsoft.com/office/powerpoint/2010/main" val="3311733118"/>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graphicFrame>
        <p:nvGraphicFramePr>
          <p:cNvPr id="872452" name="Object 4"/>
          <p:cNvGraphicFramePr>
            <a:graphicFrameLocks noGrp="1" noChangeAspect="1"/>
          </p:cNvGraphicFramePr>
          <p:nvPr>
            <p:ph idx="4294967295"/>
            <p:custDataLst>
              <p:tags r:id="rId3"/>
            </p:custDataLst>
            <p:extLst>
              <p:ext uri="{D42A27DB-BD31-4B8C-83A1-F6EECF244321}">
                <p14:modId xmlns:p14="http://schemas.microsoft.com/office/powerpoint/2010/main" val="2249444089"/>
              </p:ext>
            </p:extLst>
          </p:nvPr>
        </p:nvGraphicFramePr>
        <p:xfrm>
          <a:off x="1371600" y="4114800"/>
          <a:ext cx="7772400" cy="1714500"/>
        </p:xfrm>
        <a:graphic>
          <a:graphicData uri="http://schemas.openxmlformats.org/presentationml/2006/ole">
            <mc:AlternateContent xmlns:mc="http://schemas.openxmlformats.org/markup-compatibility/2006">
              <mc:Choice xmlns:v="urn:schemas-microsoft-com:vml" Requires="v">
                <p:oleObj spid="_x0000_s230489" name="VISIO" r:id="rId7" imgW="2606760" imgH="574560" progId="Visio.Drawing.6">
                  <p:embed/>
                </p:oleObj>
              </mc:Choice>
              <mc:Fallback>
                <p:oleObj name="VISIO" r:id="rId7" imgW="2606760" imgH="5745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1600" y="4114800"/>
                        <a:ext cx="777240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2454" name="Rectangle 6"/>
          <p:cNvSpPr>
            <a:spLocks noChangeArrowheads="1"/>
          </p:cNvSpPr>
          <p:nvPr>
            <p:custDataLst>
              <p:tags r:id="rId4"/>
            </p:custDataLst>
          </p:nvPr>
        </p:nvSpPr>
        <p:spPr bwMode="auto">
          <a:xfrm>
            <a:off x="304800" y="1216269"/>
            <a:ext cx="8458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85750" indent="-285750">
              <a:buFont typeface="Arial" panose="020B0604020202020204" pitchFamily="34" charset="0"/>
              <a:buChar char="•"/>
            </a:pPr>
            <a:r>
              <a:rPr lang="en-US" dirty="0"/>
              <a:t>Recall that a finite state machine (FSM) consists of a state register and two blocks of combinational logic to compute the next state and the output given the current state and the input.  HDL descriptions of state machines are correspondingly divided into three parts to model the state register, the next state logic, and the output logic.</a:t>
            </a:r>
            <a:endParaRPr lang="en-US" sz="3200" b="1" dirty="0">
              <a:solidFill>
                <a:srgbClr val="0070C0"/>
              </a:solidFill>
              <a:latin typeface="+mj-lt"/>
              <a:cs typeface="Arial" charset="0"/>
            </a:endParaRPr>
          </a:p>
          <a:p>
            <a:pPr marL="342900" indent="-342900">
              <a:spcBef>
                <a:spcPct val="20000"/>
              </a:spcBef>
              <a:buFontTx/>
              <a:buChar char="•"/>
            </a:pPr>
            <a:r>
              <a:rPr lang="en-US" sz="2800" b="1" dirty="0">
                <a:solidFill>
                  <a:srgbClr val="0070C0"/>
                </a:solidFill>
                <a:latin typeface="+mj-lt"/>
                <a:cs typeface="Arial" charset="0"/>
              </a:rPr>
              <a:t>Three blocks:</a:t>
            </a:r>
          </a:p>
          <a:p>
            <a:pPr marL="742950" lvl="1" indent="-285750">
              <a:spcBef>
                <a:spcPct val="20000"/>
              </a:spcBef>
              <a:buFontTx/>
              <a:buChar char="–"/>
            </a:pPr>
            <a:r>
              <a:rPr lang="en-US" sz="2400" dirty="0">
                <a:latin typeface="+mj-lt"/>
                <a:cs typeface="Arial" charset="0"/>
              </a:rPr>
              <a:t>next state logic</a:t>
            </a:r>
          </a:p>
          <a:p>
            <a:pPr marL="742950" lvl="1" indent="-285750">
              <a:spcBef>
                <a:spcPct val="20000"/>
              </a:spcBef>
              <a:buFontTx/>
              <a:buChar char="–"/>
            </a:pPr>
            <a:r>
              <a:rPr lang="en-US" sz="2400" dirty="0">
                <a:latin typeface="+mj-lt"/>
                <a:cs typeface="Arial" charset="0"/>
              </a:rPr>
              <a:t>state register</a:t>
            </a:r>
          </a:p>
          <a:p>
            <a:pPr marL="742950" lvl="1" indent="-285750">
              <a:spcBef>
                <a:spcPct val="20000"/>
              </a:spcBef>
              <a:buFontTx/>
              <a:buChar char="–"/>
            </a:pPr>
            <a:r>
              <a:rPr lang="en-US" sz="2400" dirty="0">
                <a:latin typeface="+mj-lt"/>
                <a:cs typeface="Arial" charset="0"/>
              </a:rPr>
              <a:t>output logic</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Finite State Machines (FSMs)</a:t>
            </a:r>
          </a:p>
        </p:txBody>
      </p:sp>
    </p:spTree>
    <p:extLst>
      <p:ext uri="{BB962C8B-B14F-4D97-AF65-F5344CB8AC3E}">
        <p14:creationId xmlns:p14="http://schemas.microsoft.com/office/powerpoint/2010/main" val="156766553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48A2A-5665-423B-B00C-498685423438}"/>
              </a:ext>
            </a:extLst>
          </p:cNvPr>
          <p:cNvSpPr>
            <a:spLocks noGrp="1"/>
          </p:cNvSpPr>
          <p:nvPr>
            <p:ph type="title"/>
          </p:nvPr>
        </p:nvSpPr>
        <p:spPr/>
        <p:txBody>
          <a:bodyPr/>
          <a:lstStyle/>
          <a:p>
            <a:r>
              <a:rPr lang="en-US" dirty="0"/>
              <a:t>Divide-by-3 Counter</a:t>
            </a:r>
          </a:p>
        </p:txBody>
      </p:sp>
      <p:sp>
        <p:nvSpPr>
          <p:cNvPr id="6" name="Rectangle 5">
            <a:extLst>
              <a:ext uri="{FF2B5EF4-FFF2-40B4-BE49-F238E27FC236}">
                <a16:creationId xmlns:a16="http://schemas.microsoft.com/office/drawing/2014/main" id="{EDEBF7B0-1ED2-4978-8A09-C53631C236A4}"/>
              </a:ext>
            </a:extLst>
          </p:cNvPr>
          <p:cNvSpPr/>
          <p:nvPr/>
        </p:nvSpPr>
        <p:spPr>
          <a:xfrm>
            <a:off x="609600" y="1524000"/>
            <a:ext cx="7848600" cy="1323439"/>
          </a:xfrm>
          <a:prstGeom prst="rect">
            <a:avLst/>
          </a:prstGeom>
        </p:spPr>
        <p:txBody>
          <a:bodyPr wrap="square">
            <a:spAutoFit/>
          </a:bodyPr>
          <a:lstStyle/>
          <a:p>
            <a:r>
              <a:rPr lang="en-US" sz="1600" dirty="0">
                <a:solidFill>
                  <a:srgbClr val="000000"/>
                </a:solidFill>
                <a:latin typeface="AdvOTbc475f09"/>
              </a:rPr>
              <a:t>A </a:t>
            </a:r>
            <a:r>
              <a:rPr lang="en-US" sz="1600" dirty="0">
                <a:solidFill>
                  <a:srgbClr val="000000"/>
                </a:solidFill>
                <a:latin typeface="AdvOT638a931c.I"/>
              </a:rPr>
              <a:t>divide-by-N counter </a:t>
            </a:r>
            <a:r>
              <a:rPr lang="en-US" sz="1600" dirty="0">
                <a:solidFill>
                  <a:srgbClr val="000000"/>
                </a:solidFill>
                <a:latin typeface="AdvOTbc475f09"/>
              </a:rPr>
              <a:t>has one output and no inputs. The output </a:t>
            </a:r>
            <a:r>
              <a:rPr lang="en-US" sz="1600" dirty="0">
                <a:solidFill>
                  <a:srgbClr val="000000"/>
                </a:solidFill>
                <a:latin typeface="AdvOT638a931c.I"/>
              </a:rPr>
              <a:t>Y </a:t>
            </a:r>
            <a:r>
              <a:rPr lang="en-US" sz="1600" dirty="0">
                <a:solidFill>
                  <a:srgbClr val="000000"/>
                </a:solidFill>
                <a:latin typeface="AdvOTbc475f09"/>
              </a:rPr>
              <a:t>is HIGH for</a:t>
            </a:r>
          </a:p>
          <a:p>
            <a:r>
              <a:rPr lang="en-US" sz="1600" dirty="0">
                <a:solidFill>
                  <a:srgbClr val="000000"/>
                </a:solidFill>
                <a:latin typeface="AdvOTbc475f09"/>
              </a:rPr>
              <a:t>one clock cycle out of every </a:t>
            </a:r>
            <a:r>
              <a:rPr lang="en-US" sz="1600" dirty="0">
                <a:solidFill>
                  <a:srgbClr val="000000"/>
                </a:solidFill>
                <a:latin typeface="AdvOT638a931c.I"/>
              </a:rPr>
              <a:t>N</a:t>
            </a:r>
            <a:r>
              <a:rPr lang="en-US" sz="1600" dirty="0">
                <a:solidFill>
                  <a:srgbClr val="000000"/>
                </a:solidFill>
                <a:latin typeface="AdvOTbc475f09"/>
              </a:rPr>
              <a:t>. In other words, the output divides the frequency</a:t>
            </a:r>
          </a:p>
          <a:p>
            <a:r>
              <a:rPr lang="en-US" sz="1600" dirty="0">
                <a:solidFill>
                  <a:srgbClr val="000000"/>
                </a:solidFill>
                <a:latin typeface="AdvOTbc475f09"/>
              </a:rPr>
              <a:t>of the clock by </a:t>
            </a:r>
            <a:r>
              <a:rPr lang="en-US" sz="1600" dirty="0">
                <a:solidFill>
                  <a:srgbClr val="000000"/>
                </a:solidFill>
                <a:latin typeface="AdvOT638a931c.I"/>
              </a:rPr>
              <a:t>N</a:t>
            </a:r>
            <a:r>
              <a:rPr lang="en-US" sz="1600" dirty="0">
                <a:solidFill>
                  <a:srgbClr val="000000"/>
                </a:solidFill>
                <a:latin typeface="AdvOTbc475f09"/>
              </a:rPr>
              <a:t>. The waveform and state transition diagram for a divide-by-3</a:t>
            </a:r>
          </a:p>
          <a:p>
            <a:r>
              <a:rPr lang="en-US" sz="1600" dirty="0">
                <a:solidFill>
                  <a:srgbClr val="000000"/>
                </a:solidFill>
                <a:latin typeface="AdvOTbc475f09"/>
              </a:rPr>
              <a:t>counter is shown in </a:t>
            </a:r>
            <a:r>
              <a:rPr lang="en-US" sz="1600" dirty="0">
                <a:solidFill>
                  <a:srgbClr val="0081AD"/>
                </a:solidFill>
                <a:latin typeface="AdvOTbc475f09"/>
              </a:rPr>
              <a:t>Figure 3.28</a:t>
            </a:r>
            <a:r>
              <a:rPr lang="en-US" sz="1600" dirty="0">
                <a:solidFill>
                  <a:srgbClr val="000000"/>
                </a:solidFill>
                <a:latin typeface="AdvOTbc475f09"/>
              </a:rPr>
              <a:t>. Sketch circuit designs for such a counter using</a:t>
            </a:r>
          </a:p>
          <a:p>
            <a:r>
              <a:rPr lang="en-US" sz="1600" dirty="0">
                <a:solidFill>
                  <a:srgbClr val="000000"/>
                </a:solidFill>
                <a:latin typeface="AdvOTbc475f09"/>
              </a:rPr>
              <a:t>binary and one-hot state encodings.</a:t>
            </a:r>
            <a:endParaRPr lang="en-US" sz="1600" dirty="0"/>
          </a:p>
        </p:txBody>
      </p:sp>
      <p:pic>
        <p:nvPicPr>
          <p:cNvPr id="7" name="Picture 6">
            <a:extLst>
              <a:ext uri="{FF2B5EF4-FFF2-40B4-BE49-F238E27FC236}">
                <a16:creationId xmlns:a16="http://schemas.microsoft.com/office/drawing/2014/main" id="{A3EFC970-0DBA-49B4-A855-B19563289C06}"/>
              </a:ext>
            </a:extLst>
          </p:cNvPr>
          <p:cNvPicPr>
            <a:picLocks noChangeAspect="1"/>
          </p:cNvPicPr>
          <p:nvPr/>
        </p:nvPicPr>
        <p:blipFill>
          <a:blip r:embed="rId2"/>
          <a:stretch>
            <a:fillRect/>
          </a:stretch>
        </p:blipFill>
        <p:spPr>
          <a:xfrm>
            <a:off x="0" y="2917942"/>
            <a:ext cx="9144000" cy="3600827"/>
          </a:xfrm>
          <a:prstGeom prst="rect">
            <a:avLst/>
          </a:prstGeom>
        </p:spPr>
      </p:pic>
    </p:spTree>
    <p:extLst>
      <p:ext uri="{BB962C8B-B14F-4D97-AF65-F5344CB8AC3E}">
        <p14:creationId xmlns:p14="http://schemas.microsoft.com/office/powerpoint/2010/main" val="17133159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7" name="Rectangle 5"/>
          <p:cNvSpPr>
            <a:spLocks noChangeArrowheads="1"/>
          </p:cNvSpPr>
          <p:nvPr>
            <p:custDataLst>
              <p:tags r:id="rId2"/>
            </p:custDataLst>
          </p:nvPr>
        </p:nvSpPr>
        <p:spPr bwMode="auto">
          <a:xfrm>
            <a:off x="1600200" y="914400"/>
            <a:ext cx="64008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2400" b="1" dirty="0">
              <a:solidFill>
                <a:srgbClr val="0070C0"/>
              </a:solidFill>
              <a:latin typeface="+mj-lt"/>
              <a:cs typeface="Arial" charset="0"/>
            </a:endParaRPr>
          </a:p>
          <a:p>
            <a:pPr marL="342900" indent="-342900">
              <a:spcBef>
                <a:spcPct val="20000"/>
              </a:spcBef>
            </a:pPr>
            <a:endParaRPr lang="en-US" sz="2400" b="1" dirty="0">
              <a:solidFill>
                <a:srgbClr val="0070C0"/>
              </a:solidFill>
              <a:latin typeface="+mj-lt"/>
              <a:cs typeface="Arial" charset="0"/>
            </a:endParaRPr>
          </a:p>
          <a:p>
            <a:pPr marL="342900" indent="-342900">
              <a:spcBef>
                <a:spcPct val="20000"/>
              </a:spcBef>
            </a:pPr>
            <a:endParaRPr lang="en-US" sz="2400" b="1" dirty="0">
              <a:solidFill>
                <a:srgbClr val="0070C0"/>
              </a:solidFill>
              <a:latin typeface="+mj-lt"/>
              <a:cs typeface="Arial" charset="0"/>
            </a:endParaRPr>
          </a:p>
          <a:p>
            <a:pPr marL="342900" indent="-342900">
              <a:spcBef>
                <a:spcPct val="20000"/>
              </a:spcBef>
            </a:pPr>
            <a:endParaRPr lang="en-US" sz="2400" b="1" dirty="0">
              <a:solidFill>
                <a:srgbClr val="0070C0"/>
              </a:solidFill>
              <a:latin typeface="+mj-lt"/>
              <a:cs typeface="Arial" charset="0"/>
            </a:endParaRPr>
          </a:p>
          <a:p>
            <a:pPr marL="342900" indent="-342900">
              <a:spcBef>
                <a:spcPct val="20000"/>
              </a:spcBef>
            </a:pPr>
            <a:endParaRPr lang="en-US" sz="2400" b="1" dirty="0">
              <a:solidFill>
                <a:srgbClr val="0070C0"/>
              </a:solidFill>
              <a:latin typeface="+mj-lt"/>
              <a:cs typeface="Arial" charset="0"/>
            </a:endParaRPr>
          </a:p>
          <a:p>
            <a:pPr marL="342900" indent="-342900">
              <a:spcBef>
                <a:spcPct val="20000"/>
              </a:spcBef>
            </a:pPr>
            <a:endParaRPr lang="en-US" sz="2400" b="1" dirty="0">
              <a:solidFill>
                <a:srgbClr val="0070C0"/>
              </a:solidFill>
              <a:latin typeface="+mj-lt"/>
              <a:cs typeface="Arial" charset="0"/>
            </a:endParaRPr>
          </a:p>
          <a:p>
            <a:pPr marL="342900" indent="-342900">
              <a:spcBef>
                <a:spcPct val="20000"/>
              </a:spcBef>
            </a:pPr>
            <a:endParaRPr lang="en-US" sz="2400" b="1" dirty="0">
              <a:solidFill>
                <a:srgbClr val="0070C0"/>
              </a:solidFill>
              <a:latin typeface="+mj-lt"/>
              <a:cs typeface="Arial" charset="0"/>
            </a:endParaRPr>
          </a:p>
          <a:p>
            <a:pPr marL="342900" indent="-342900">
              <a:spcBef>
                <a:spcPct val="20000"/>
              </a:spcBef>
            </a:pPr>
            <a:endParaRPr lang="en-US" sz="2400" b="1" dirty="0">
              <a:solidFill>
                <a:srgbClr val="0070C0"/>
              </a:solidFill>
              <a:latin typeface="+mj-lt"/>
              <a:cs typeface="Arial" charset="0"/>
            </a:endParaRPr>
          </a:p>
          <a:p>
            <a:pPr marL="342900" indent="-342900">
              <a:spcBef>
                <a:spcPct val="20000"/>
              </a:spcBef>
            </a:pPr>
            <a:endParaRPr lang="en-US" sz="2400" b="1" dirty="0">
              <a:solidFill>
                <a:srgbClr val="0070C0"/>
              </a:solidFill>
              <a:latin typeface="+mj-lt"/>
              <a:cs typeface="Arial" charset="0"/>
            </a:endParaRPr>
          </a:p>
          <a:p>
            <a:pPr marL="342900" indent="-342900">
              <a:spcBef>
                <a:spcPct val="20000"/>
              </a:spcBef>
            </a:pPr>
            <a:endParaRPr lang="en-US" sz="2400" b="1" dirty="0">
              <a:solidFill>
                <a:srgbClr val="0070C0"/>
              </a:solidFill>
              <a:latin typeface="+mj-lt"/>
              <a:cs typeface="Arial" charset="0"/>
            </a:endParaRPr>
          </a:p>
          <a:p>
            <a:pPr marL="342900" indent="-342900">
              <a:spcBef>
                <a:spcPct val="20000"/>
              </a:spcBef>
            </a:pPr>
            <a:r>
              <a:rPr lang="en-US" sz="2400" b="1" dirty="0">
                <a:solidFill>
                  <a:srgbClr val="0070C0"/>
                </a:solidFill>
                <a:latin typeface="+mj-lt"/>
                <a:cs typeface="Arial" charset="0"/>
              </a:rPr>
              <a:t>The double circle indicates the reset state</a:t>
            </a:r>
          </a:p>
        </p:txBody>
      </p:sp>
      <p:sp>
        <p:nvSpPr>
          <p:cNvPr id="873474" name="Rectangle 2"/>
          <p:cNvSpPr>
            <a:spLocks noChangeArrowheads="1"/>
          </p:cNvSpPr>
          <p:nvPr>
            <p:custDataLst>
              <p:tags r:id="rId3"/>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graphicFrame>
        <p:nvGraphicFramePr>
          <p:cNvPr id="873476" name="Object 4"/>
          <p:cNvGraphicFramePr>
            <a:graphicFrameLocks noGrp="1" noChangeAspect="1"/>
          </p:cNvGraphicFramePr>
          <p:nvPr>
            <p:ph idx="4294967295"/>
            <p:custDataLst>
              <p:tags r:id="rId4"/>
            </p:custDataLst>
            <p:extLst>
              <p:ext uri="{D42A27DB-BD31-4B8C-83A1-F6EECF244321}">
                <p14:modId xmlns:p14="http://schemas.microsoft.com/office/powerpoint/2010/main" val="2593187924"/>
              </p:ext>
            </p:extLst>
          </p:nvPr>
        </p:nvGraphicFramePr>
        <p:xfrm>
          <a:off x="2120900" y="949569"/>
          <a:ext cx="3987800" cy="4224338"/>
        </p:xfrm>
        <a:graphic>
          <a:graphicData uri="http://schemas.openxmlformats.org/presentationml/2006/ole">
            <mc:AlternateContent xmlns:mc="http://schemas.openxmlformats.org/markup-compatibility/2006">
              <mc:Choice xmlns:v="urn:schemas-microsoft-com:vml" Requires="v">
                <p:oleObj spid="_x0000_s231513" name="VISIO" r:id="rId7" imgW="1072440" imgH="1189800" progId="Visio.Drawing.6">
                  <p:embed/>
                </p:oleObj>
              </mc:Choice>
              <mc:Fallback>
                <p:oleObj name="VISIO" r:id="rId7" imgW="1072440" imgH="118980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20900" y="949569"/>
                        <a:ext cx="3987800" cy="422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FSM Example: Divide by 3</a:t>
            </a:r>
          </a:p>
        </p:txBody>
      </p:sp>
    </p:spTree>
    <p:extLst>
      <p:ext uri="{BB962C8B-B14F-4D97-AF65-F5344CB8AC3E}">
        <p14:creationId xmlns:p14="http://schemas.microsoft.com/office/powerpoint/2010/main" val="2914310901"/>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DFADFD-85A2-4270-B5E9-B2BC90DB295A}"/>
              </a:ext>
            </a:extLst>
          </p:cNvPr>
          <p:cNvPicPr>
            <a:picLocks noChangeAspect="1"/>
          </p:cNvPicPr>
          <p:nvPr/>
        </p:nvPicPr>
        <p:blipFill>
          <a:blip r:embed="rId2"/>
          <a:stretch>
            <a:fillRect/>
          </a:stretch>
        </p:blipFill>
        <p:spPr>
          <a:xfrm>
            <a:off x="535499" y="274638"/>
            <a:ext cx="8073001" cy="6202362"/>
          </a:xfrm>
          <a:prstGeom prst="rect">
            <a:avLst/>
          </a:prstGeom>
        </p:spPr>
      </p:pic>
      <p:sp>
        <p:nvSpPr>
          <p:cNvPr id="2" name="Title 1">
            <a:extLst>
              <a:ext uri="{FF2B5EF4-FFF2-40B4-BE49-F238E27FC236}">
                <a16:creationId xmlns:a16="http://schemas.microsoft.com/office/drawing/2014/main" id="{D1ABA378-CA29-4F79-A898-824A08409F39}"/>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C2402B7F-AF0D-443D-87CC-175E69B77CB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0744911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16278-2C22-44C3-9D92-7945CC0E889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628BEB6-1466-47CF-B7F8-E04757673ED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72AE585-A633-4795-8E65-74ECAB386FF9}"/>
              </a:ext>
            </a:extLst>
          </p:cNvPr>
          <p:cNvPicPr>
            <a:picLocks noChangeAspect="1"/>
          </p:cNvPicPr>
          <p:nvPr/>
        </p:nvPicPr>
        <p:blipFill>
          <a:blip r:embed="rId2"/>
          <a:stretch>
            <a:fillRect/>
          </a:stretch>
        </p:blipFill>
        <p:spPr>
          <a:xfrm>
            <a:off x="304800" y="0"/>
            <a:ext cx="8686800" cy="6858000"/>
          </a:xfrm>
          <a:prstGeom prst="rect">
            <a:avLst/>
          </a:prstGeom>
        </p:spPr>
      </p:pic>
    </p:spTree>
    <p:extLst>
      <p:ext uri="{BB962C8B-B14F-4D97-AF65-F5344CB8AC3E}">
        <p14:creationId xmlns:p14="http://schemas.microsoft.com/office/powerpoint/2010/main" val="31998804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CCF7-555C-4686-A4E0-36A02B88832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A6EEAE53-046C-4FF7-8134-8E29E88205FD}"/>
              </a:ext>
            </a:extLst>
          </p:cNvPr>
          <p:cNvPicPr>
            <a:picLocks noGrp="1" noChangeAspect="1"/>
          </p:cNvPicPr>
          <p:nvPr>
            <p:ph idx="1"/>
          </p:nvPr>
        </p:nvPicPr>
        <p:blipFill>
          <a:blip r:embed="rId2"/>
          <a:stretch>
            <a:fillRect/>
          </a:stretch>
        </p:blipFill>
        <p:spPr>
          <a:xfrm>
            <a:off x="457200" y="152400"/>
            <a:ext cx="8534400" cy="6553200"/>
          </a:xfrm>
          <a:prstGeom prst="rect">
            <a:avLst/>
          </a:prstGeom>
        </p:spPr>
      </p:pic>
    </p:spTree>
    <p:extLst>
      <p:ext uri="{BB962C8B-B14F-4D97-AF65-F5344CB8AC3E}">
        <p14:creationId xmlns:p14="http://schemas.microsoft.com/office/powerpoint/2010/main" val="230579643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74500" name="Rectangle 4"/>
          <p:cNvSpPr>
            <a:spLocks noGrp="1" noChangeArrowheads="1"/>
          </p:cNvSpPr>
          <p:nvPr>
            <p:ph idx="4294967295"/>
            <p:custDataLst>
              <p:tags r:id="rId2"/>
            </p:custDataLst>
          </p:nvPr>
        </p:nvSpPr>
        <p:spPr>
          <a:xfrm>
            <a:off x="533400" y="990600"/>
            <a:ext cx="5257800" cy="5181600"/>
          </a:xfrm>
        </p:spPr>
        <p:txBody>
          <a:bodyPr>
            <a:normAutofit/>
          </a:bodyPr>
          <a:lstStyle/>
          <a:p>
            <a:pPr>
              <a:spcBef>
                <a:spcPts val="0"/>
              </a:spcBef>
              <a:buFontTx/>
              <a:buNone/>
            </a:pPr>
            <a:r>
              <a:rPr lang="en-US" sz="1200" dirty="0">
                <a:latin typeface="Courier10 BT" pitchFamily="49" charset="0"/>
              </a:rPr>
              <a:t>module divideby3FSM (input  logic </a:t>
            </a:r>
            <a:r>
              <a:rPr lang="en-US" sz="1200" dirty="0" err="1">
                <a:latin typeface="Courier10 BT" pitchFamily="49" charset="0"/>
              </a:rPr>
              <a:t>clk</a:t>
            </a:r>
            <a:r>
              <a:rPr lang="en-US" sz="1200" dirty="0">
                <a:latin typeface="Courier10 BT" pitchFamily="49" charset="0"/>
              </a:rPr>
              <a:t>, </a:t>
            </a:r>
          </a:p>
          <a:p>
            <a:pPr>
              <a:spcBef>
                <a:spcPts val="0"/>
              </a:spcBef>
              <a:buFontTx/>
              <a:buNone/>
            </a:pPr>
            <a:r>
              <a:rPr lang="en-US" sz="1200" dirty="0">
                <a:latin typeface="Courier10 BT" pitchFamily="49" charset="0"/>
              </a:rPr>
              <a:t>                     input  logic reset, </a:t>
            </a:r>
          </a:p>
          <a:p>
            <a:pPr>
              <a:spcBef>
                <a:spcPts val="0"/>
              </a:spcBef>
              <a:buFontTx/>
              <a:buNone/>
            </a:pPr>
            <a:r>
              <a:rPr lang="en-US" sz="1200" dirty="0">
                <a:latin typeface="Courier10 BT" pitchFamily="49" charset="0"/>
              </a:rPr>
              <a:t>                     output logic q);</a:t>
            </a:r>
          </a:p>
          <a:p>
            <a:pPr>
              <a:spcBef>
                <a:spcPts val="0"/>
              </a:spcBef>
              <a:buFontTx/>
              <a:buNone/>
            </a:pPr>
            <a:endParaRPr lang="en-US" sz="1200" dirty="0">
              <a:latin typeface="Courier10 BT" pitchFamily="49" charset="0"/>
            </a:endParaRPr>
          </a:p>
          <a:p>
            <a:pPr marL="0" indent="0">
              <a:spcBef>
                <a:spcPts val="0"/>
              </a:spcBef>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typedef</a:t>
            </a: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enum</a:t>
            </a:r>
            <a:r>
              <a:rPr lang="en-US" sz="1200" dirty="0">
                <a:latin typeface="Courier New" pitchFamily="49" charset="0"/>
                <a:cs typeface="Courier New" pitchFamily="49" charset="0"/>
              </a:rPr>
              <a:t> logic [1:0] {S0, S1, S2} </a:t>
            </a:r>
            <a:r>
              <a:rPr lang="en-US" sz="1200" dirty="0" err="1">
                <a:latin typeface="Courier New" pitchFamily="49" charset="0"/>
                <a:cs typeface="Courier New" pitchFamily="49" charset="0"/>
              </a:rPr>
              <a:t>statetype</a:t>
            </a:r>
            <a:r>
              <a:rPr lang="en-US" sz="1200" dirty="0">
                <a:latin typeface="Courier New" pitchFamily="49" charset="0"/>
                <a:cs typeface="Courier New" pitchFamily="49" charset="0"/>
              </a:rPr>
              <a:t>;</a:t>
            </a:r>
          </a:p>
          <a:p>
            <a:pPr marL="0" indent="0">
              <a:spcBef>
                <a:spcPts val="0"/>
              </a:spcBef>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statetype</a:t>
            </a:r>
            <a:r>
              <a:rPr lang="en-US" sz="1200" dirty="0">
                <a:latin typeface="Courier New" pitchFamily="49" charset="0"/>
                <a:cs typeface="Courier New" pitchFamily="49" charset="0"/>
              </a:rPr>
              <a:t> [1:0] state, </a:t>
            </a:r>
            <a:r>
              <a:rPr lang="en-US" sz="1200" dirty="0" err="1">
                <a:latin typeface="Courier New" pitchFamily="49" charset="0"/>
                <a:cs typeface="Courier New" pitchFamily="49" charset="0"/>
              </a:rPr>
              <a:t>nextstate</a:t>
            </a:r>
            <a:r>
              <a:rPr lang="en-US" sz="1200" dirty="0">
                <a:latin typeface="Courier New" pitchFamily="49" charset="0"/>
                <a:cs typeface="Courier New" pitchFamily="49" charset="0"/>
              </a:rPr>
              <a:t>;  </a:t>
            </a:r>
          </a:p>
          <a:p>
            <a:pPr marL="0" indent="0">
              <a:spcBef>
                <a:spcPts val="0"/>
              </a:spcBef>
              <a:buNone/>
            </a:pPr>
            <a:r>
              <a:rPr lang="en-US" sz="1200" dirty="0">
                <a:latin typeface="Courier New" pitchFamily="49" charset="0"/>
                <a:cs typeface="Courier New" pitchFamily="49" charset="0"/>
              </a:rPr>
              <a:t> </a:t>
            </a:r>
          </a:p>
          <a:p>
            <a:pPr>
              <a:spcBef>
                <a:spcPts val="0"/>
              </a:spcBef>
              <a:buFontTx/>
              <a:buNone/>
            </a:pPr>
            <a:r>
              <a:rPr lang="en-US" sz="1200" dirty="0">
                <a:solidFill>
                  <a:schemeClr val="accent2"/>
                </a:solidFill>
                <a:latin typeface="Courier10 BT" pitchFamily="49" charset="0"/>
              </a:rPr>
              <a:t>   </a:t>
            </a:r>
            <a:r>
              <a:rPr lang="en-US" sz="1200" b="1" dirty="0">
                <a:solidFill>
                  <a:srgbClr val="0070C0"/>
                </a:solidFill>
                <a:latin typeface="Courier10 BT" pitchFamily="49" charset="0"/>
              </a:rPr>
              <a:t>// state register</a:t>
            </a:r>
          </a:p>
          <a:p>
            <a:pPr>
              <a:spcBef>
                <a:spcPts val="0"/>
              </a:spcBef>
              <a:buFontTx/>
              <a:buNone/>
            </a:pPr>
            <a:r>
              <a:rPr lang="en-US" sz="1200" dirty="0">
                <a:latin typeface="Courier10 BT" pitchFamily="49" charset="0"/>
              </a:rPr>
              <a:t>   </a:t>
            </a:r>
            <a:r>
              <a:rPr lang="en-US" sz="1200" dirty="0" err="1">
                <a:latin typeface="Courier10 BT" pitchFamily="49" charset="0"/>
              </a:rPr>
              <a:t>always_ff</a:t>
            </a:r>
            <a:r>
              <a:rPr lang="en-US" sz="1200" dirty="0">
                <a:latin typeface="Courier10 BT" pitchFamily="49" charset="0"/>
              </a:rPr>
              <a:t> @ (</a:t>
            </a:r>
            <a:r>
              <a:rPr lang="en-US" sz="1200" dirty="0" err="1">
                <a:latin typeface="Courier10 BT" pitchFamily="49" charset="0"/>
              </a:rPr>
              <a:t>posedge</a:t>
            </a:r>
            <a:r>
              <a:rPr lang="en-US" sz="1200" dirty="0">
                <a:latin typeface="Courier10 BT" pitchFamily="49" charset="0"/>
              </a:rPr>
              <a:t> </a:t>
            </a:r>
            <a:r>
              <a:rPr lang="en-US" sz="1200" dirty="0" err="1">
                <a:latin typeface="Courier10 BT" pitchFamily="49" charset="0"/>
              </a:rPr>
              <a:t>clk</a:t>
            </a:r>
            <a:r>
              <a:rPr lang="en-US" sz="1200" dirty="0">
                <a:latin typeface="Courier10 BT" pitchFamily="49" charset="0"/>
              </a:rPr>
              <a:t>, </a:t>
            </a:r>
            <a:r>
              <a:rPr lang="en-US" sz="1200" dirty="0" err="1">
                <a:latin typeface="Courier10 BT" pitchFamily="49" charset="0"/>
              </a:rPr>
              <a:t>posedge</a:t>
            </a:r>
            <a:r>
              <a:rPr lang="en-US" sz="1200" dirty="0">
                <a:latin typeface="Courier10 BT" pitchFamily="49" charset="0"/>
              </a:rPr>
              <a:t> reset)</a:t>
            </a:r>
          </a:p>
          <a:p>
            <a:pPr>
              <a:spcBef>
                <a:spcPts val="0"/>
              </a:spcBef>
              <a:buFontTx/>
              <a:buNone/>
            </a:pPr>
            <a:r>
              <a:rPr lang="en-US" sz="1200" dirty="0">
                <a:latin typeface="Courier10 BT" pitchFamily="49" charset="0"/>
              </a:rPr>
              <a:t>      if (reset) state &lt;= S0;</a:t>
            </a:r>
          </a:p>
          <a:p>
            <a:pPr>
              <a:spcBef>
                <a:spcPts val="0"/>
              </a:spcBef>
              <a:buFontTx/>
              <a:buNone/>
            </a:pPr>
            <a:r>
              <a:rPr lang="en-US" sz="1200" dirty="0">
                <a:latin typeface="Courier10 BT" pitchFamily="49" charset="0"/>
              </a:rPr>
              <a:t>      else       state &lt;= </a:t>
            </a:r>
            <a:r>
              <a:rPr lang="en-US" sz="1200" dirty="0" err="1">
                <a:latin typeface="Courier10 BT" pitchFamily="49" charset="0"/>
              </a:rPr>
              <a:t>nextstate</a:t>
            </a:r>
            <a:r>
              <a:rPr lang="en-US" sz="1200" dirty="0">
                <a:latin typeface="Courier10 BT" pitchFamily="49" charset="0"/>
              </a:rPr>
              <a:t>;</a:t>
            </a:r>
          </a:p>
          <a:p>
            <a:pPr>
              <a:spcBef>
                <a:spcPts val="0"/>
              </a:spcBef>
              <a:buFontTx/>
              <a:buNone/>
            </a:pPr>
            <a:endParaRPr lang="en-US" sz="1200" dirty="0">
              <a:latin typeface="Courier10 BT" pitchFamily="49" charset="0"/>
            </a:endParaRPr>
          </a:p>
          <a:p>
            <a:pPr>
              <a:spcBef>
                <a:spcPts val="0"/>
              </a:spcBef>
              <a:buFontTx/>
              <a:buNone/>
            </a:pPr>
            <a:r>
              <a:rPr lang="en-US" sz="1200" dirty="0">
                <a:latin typeface="Courier10 BT" pitchFamily="49" charset="0"/>
              </a:rPr>
              <a:t>   </a:t>
            </a:r>
            <a:r>
              <a:rPr lang="en-US" sz="1200" b="1" dirty="0">
                <a:solidFill>
                  <a:srgbClr val="0070C0"/>
                </a:solidFill>
                <a:latin typeface="Courier10 BT" pitchFamily="49" charset="0"/>
              </a:rPr>
              <a:t>// next state logic</a:t>
            </a:r>
          </a:p>
          <a:p>
            <a:pPr>
              <a:spcBef>
                <a:spcPts val="0"/>
              </a:spcBef>
              <a:buFontTx/>
              <a:buNone/>
            </a:pPr>
            <a:r>
              <a:rPr lang="en-US" sz="1200" dirty="0">
                <a:latin typeface="Courier10 BT" pitchFamily="49" charset="0"/>
              </a:rPr>
              <a:t>   </a:t>
            </a:r>
            <a:r>
              <a:rPr lang="en-US" sz="1200" dirty="0" err="1">
                <a:latin typeface="Courier10 BT" pitchFamily="49" charset="0"/>
              </a:rPr>
              <a:t>always_comb</a:t>
            </a:r>
            <a:endParaRPr lang="en-US" sz="1200" dirty="0">
              <a:latin typeface="Courier10 BT" pitchFamily="49" charset="0"/>
            </a:endParaRPr>
          </a:p>
          <a:p>
            <a:pPr>
              <a:spcBef>
                <a:spcPts val="0"/>
              </a:spcBef>
              <a:buFontTx/>
              <a:buNone/>
            </a:pPr>
            <a:r>
              <a:rPr lang="en-US" sz="1200" dirty="0">
                <a:latin typeface="Courier10 BT" pitchFamily="49" charset="0"/>
              </a:rPr>
              <a:t>      case (state)</a:t>
            </a:r>
          </a:p>
          <a:p>
            <a:pPr>
              <a:spcBef>
                <a:spcPts val="0"/>
              </a:spcBef>
              <a:buFontTx/>
              <a:buNone/>
            </a:pPr>
            <a:r>
              <a:rPr lang="en-US" sz="1200" dirty="0">
                <a:latin typeface="Courier10 BT" pitchFamily="49" charset="0"/>
              </a:rPr>
              <a:t>         S0:      </a:t>
            </a:r>
            <a:r>
              <a:rPr lang="en-US" sz="1200" dirty="0" err="1">
                <a:latin typeface="Courier10 BT" pitchFamily="49" charset="0"/>
              </a:rPr>
              <a:t>nextstate</a:t>
            </a:r>
            <a:r>
              <a:rPr lang="en-US" sz="1200" dirty="0">
                <a:latin typeface="Courier10 BT" pitchFamily="49" charset="0"/>
              </a:rPr>
              <a:t> = S1;</a:t>
            </a:r>
          </a:p>
          <a:p>
            <a:pPr>
              <a:spcBef>
                <a:spcPts val="0"/>
              </a:spcBef>
              <a:buFontTx/>
              <a:buNone/>
            </a:pPr>
            <a:r>
              <a:rPr lang="en-US" sz="1200" dirty="0">
                <a:latin typeface="Courier10 BT" pitchFamily="49" charset="0"/>
              </a:rPr>
              <a:t>         S1:      </a:t>
            </a:r>
            <a:r>
              <a:rPr lang="en-US" sz="1200" dirty="0" err="1">
                <a:latin typeface="Courier10 BT" pitchFamily="49" charset="0"/>
              </a:rPr>
              <a:t>nextstate</a:t>
            </a:r>
            <a:r>
              <a:rPr lang="en-US" sz="1200" dirty="0">
                <a:latin typeface="Courier10 BT" pitchFamily="49" charset="0"/>
              </a:rPr>
              <a:t> = S2;</a:t>
            </a:r>
          </a:p>
          <a:p>
            <a:pPr>
              <a:spcBef>
                <a:spcPts val="0"/>
              </a:spcBef>
              <a:buFontTx/>
              <a:buNone/>
            </a:pPr>
            <a:r>
              <a:rPr lang="en-US" sz="1200" dirty="0">
                <a:latin typeface="Courier10 BT" pitchFamily="49" charset="0"/>
              </a:rPr>
              <a:t>         S2:      </a:t>
            </a:r>
            <a:r>
              <a:rPr lang="en-US" sz="1200" dirty="0" err="1">
                <a:latin typeface="Courier10 BT" pitchFamily="49" charset="0"/>
              </a:rPr>
              <a:t>nextstate</a:t>
            </a:r>
            <a:r>
              <a:rPr lang="en-US" sz="1200" dirty="0">
                <a:latin typeface="Courier10 BT" pitchFamily="49" charset="0"/>
              </a:rPr>
              <a:t> = S0;</a:t>
            </a:r>
          </a:p>
          <a:p>
            <a:pPr>
              <a:spcBef>
                <a:spcPts val="0"/>
              </a:spcBef>
              <a:buFontTx/>
              <a:buNone/>
            </a:pPr>
            <a:r>
              <a:rPr lang="en-US" sz="1200" dirty="0">
                <a:latin typeface="Courier10 BT" pitchFamily="49" charset="0"/>
              </a:rPr>
              <a:t>         default: </a:t>
            </a:r>
            <a:r>
              <a:rPr lang="en-US" sz="1200" dirty="0" err="1">
                <a:latin typeface="Courier10 BT" pitchFamily="49" charset="0"/>
              </a:rPr>
              <a:t>nextstate</a:t>
            </a:r>
            <a:r>
              <a:rPr lang="en-US" sz="1200" dirty="0">
                <a:latin typeface="Courier10 BT" pitchFamily="49" charset="0"/>
              </a:rPr>
              <a:t> = S0;</a:t>
            </a:r>
          </a:p>
          <a:p>
            <a:pPr>
              <a:spcBef>
                <a:spcPts val="0"/>
              </a:spcBef>
              <a:buFontTx/>
              <a:buNone/>
            </a:pPr>
            <a:r>
              <a:rPr lang="en-US" sz="1200" dirty="0">
                <a:latin typeface="Courier10 BT" pitchFamily="49" charset="0"/>
              </a:rPr>
              <a:t>      </a:t>
            </a:r>
            <a:r>
              <a:rPr lang="en-US" sz="1200" dirty="0" err="1">
                <a:latin typeface="Courier10 BT" pitchFamily="49" charset="0"/>
              </a:rPr>
              <a:t>endcase</a:t>
            </a:r>
            <a:endParaRPr lang="en-US" sz="1200" dirty="0">
              <a:latin typeface="Courier10 BT" pitchFamily="49" charset="0"/>
            </a:endParaRPr>
          </a:p>
          <a:p>
            <a:pPr>
              <a:spcBef>
                <a:spcPts val="0"/>
              </a:spcBef>
              <a:buFontTx/>
              <a:buNone/>
            </a:pPr>
            <a:endParaRPr lang="en-US" sz="1200" dirty="0">
              <a:solidFill>
                <a:schemeClr val="accent2"/>
              </a:solidFill>
              <a:latin typeface="Courier10 BT" pitchFamily="49" charset="0"/>
            </a:endParaRPr>
          </a:p>
          <a:p>
            <a:pPr>
              <a:spcBef>
                <a:spcPts val="0"/>
              </a:spcBef>
              <a:buFontTx/>
              <a:buNone/>
            </a:pPr>
            <a:r>
              <a:rPr lang="en-US" sz="1200" dirty="0">
                <a:solidFill>
                  <a:schemeClr val="accent2"/>
                </a:solidFill>
                <a:latin typeface="Courier10 BT" pitchFamily="49" charset="0"/>
              </a:rPr>
              <a:t>   </a:t>
            </a:r>
            <a:r>
              <a:rPr lang="en-US" sz="1200" b="1" dirty="0">
                <a:solidFill>
                  <a:srgbClr val="0070C0"/>
                </a:solidFill>
                <a:latin typeface="Courier10 BT" pitchFamily="49" charset="0"/>
              </a:rPr>
              <a:t>// output logic</a:t>
            </a:r>
          </a:p>
          <a:p>
            <a:pPr>
              <a:spcBef>
                <a:spcPts val="0"/>
              </a:spcBef>
              <a:buFontTx/>
              <a:buNone/>
            </a:pPr>
            <a:r>
              <a:rPr lang="en-US" sz="1200" dirty="0">
                <a:latin typeface="Courier10 BT" pitchFamily="49" charset="0"/>
              </a:rPr>
              <a:t>   assign q = (state == S0);</a:t>
            </a:r>
          </a:p>
          <a:p>
            <a:pPr>
              <a:spcBef>
                <a:spcPts val="0"/>
              </a:spcBef>
              <a:buFontTx/>
              <a:buNone/>
            </a:pPr>
            <a:r>
              <a:rPr lang="en-US" sz="1200" dirty="0" err="1">
                <a:latin typeface="Courier10 BT" pitchFamily="49" charset="0"/>
              </a:rPr>
              <a:t>endmodule</a:t>
            </a:r>
            <a:r>
              <a:rPr lang="en-US" sz="1200" dirty="0">
                <a:latin typeface="Courier10 BT" pitchFamily="49" charset="0"/>
              </a:rPr>
              <a:t> </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FSM in </a:t>
            </a:r>
            <a:r>
              <a:rPr lang="en-US" sz="4400" dirty="0" err="1">
                <a:solidFill>
                  <a:schemeClr val="bg1"/>
                </a:solidFill>
                <a:latin typeface="+mj-lt"/>
              </a:rPr>
              <a:t>SystemVerilog</a:t>
            </a:r>
            <a:endParaRPr lang="en-US" sz="4400" dirty="0">
              <a:solidFill>
                <a:schemeClr val="bg1"/>
              </a:solidFill>
              <a:latin typeface="+mj-lt"/>
            </a:endParaRPr>
          </a:p>
        </p:txBody>
      </p:sp>
    </p:spTree>
    <p:extLst>
      <p:ext uri="{BB962C8B-B14F-4D97-AF65-F5344CB8AC3E}">
        <p14:creationId xmlns:p14="http://schemas.microsoft.com/office/powerpoint/2010/main" val="2736075023"/>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4CDCD7-2642-441A-9B3E-2E88DAA35256}"/>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81931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graphicFrame>
        <p:nvGraphicFramePr>
          <p:cNvPr id="877573" name="Object 5"/>
          <p:cNvGraphicFramePr>
            <a:graphicFrameLocks noGrp="1" noChangeAspect="1"/>
          </p:cNvGraphicFramePr>
          <p:nvPr>
            <p:ph idx="4294967295"/>
            <p:custDataLst>
              <p:tags r:id="rId3"/>
            </p:custDataLst>
            <p:extLst>
              <p:ext uri="{D42A27DB-BD31-4B8C-83A1-F6EECF244321}">
                <p14:modId xmlns:p14="http://schemas.microsoft.com/office/powerpoint/2010/main" val="3563514981"/>
              </p:ext>
            </p:extLst>
          </p:nvPr>
        </p:nvGraphicFramePr>
        <p:xfrm>
          <a:off x="2057400" y="1371600"/>
          <a:ext cx="4605337" cy="1684338"/>
        </p:xfrm>
        <a:graphic>
          <a:graphicData uri="http://schemas.openxmlformats.org/presentationml/2006/ole">
            <mc:AlternateContent xmlns:mc="http://schemas.openxmlformats.org/markup-compatibility/2006">
              <mc:Choice xmlns:v="urn:schemas-microsoft-com:vml" Requires="v">
                <p:oleObj spid="_x0000_s221273" name="VISIO" r:id="rId7" imgW="1285920" imgH="491760" progId="Visio.Drawing.6">
                  <p:embed/>
                </p:oleObj>
              </mc:Choice>
              <mc:Fallback>
                <p:oleObj name="VISIO" r:id="rId7" imgW="1285920" imgH="49176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7400" y="1371600"/>
                        <a:ext cx="4605337" cy="16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77572" name="Rectangle 4"/>
          <p:cNvSpPr>
            <a:spLocks noChangeArrowheads="1"/>
          </p:cNvSpPr>
          <p:nvPr>
            <p:custDataLst>
              <p:tags r:id="rId4"/>
            </p:custDataLst>
          </p:nvPr>
        </p:nvSpPr>
        <p:spPr bwMode="auto">
          <a:xfrm>
            <a:off x="1096108" y="3637085"/>
            <a:ext cx="7620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3200" b="1" dirty="0">
                <a:latin typeface="+mj-lt"/>
                <a:cs typeface="Arial" charset="0"/>
              </a:rPr>
              <a:t>Two types of Modules:</a:t>
            </a:r>
          </a:p>
          <a:p>
            <a:pPr marL="742950" lvl="1" indent="-285750">
              <a:spcBef>
                <a:spcPct val="20000"/>
              </a:spcBef>
              <a:buFontTx/>
              <a:buChar char="–"/>
            </a:pPr>
            <a:r>
              <a:rPr lang="en-US" sz="2600" b="1" dirty="0">
                <a:solidFill>
                  <a:srgbClr val="0070C0"/>
                </a:solidFill>
                <a:latin typeface="+mj-lt"/>
                <a:cs typeface="Arial" charset="0"/>
              </a:rPr>
              <a:t>Behavioral:</a:t>
            </a:r>
            <a:r>
              <a:rPr lang="en-US" sz="2600" b="1" dirty="0">
                <a:latin typeface="+mj-lt"/>
                <a:cs typeface="Arial" charset="0"/>
              </a:rPr>
              <a:t> </a:t>
            </a:r>
            <a:r>
              <a:rPr lang="en-US" sz="2600" dirty="0">
                <a:latin typeface="+mj-lt"/>
                <a:cs typeface="Arial" charset="0"/>
              </a:rPr>
              <a:t>describe what a module does</a:t>
            </a:r>
          </a:p>
          <a:p>
            <a:pPr marL="742950" lvl="1" indent="-285750">
              <a:spcBef>
                <a:spcPct val="20000"/>
              </a:spcBef>
              <a:buFontTx/>
              <a:buChar char="–"/>
            </a:pPr>
            <a:r>
              <a:rPr lang="en-US" sz="2600" b="1" dirty="0">
                <a:solidFill>
                  <a:srgbClr val="0070C0"/>
                </a:solidFill>
                <a:latin typeface="+mj-lt"/>
                <a:cs typeface="Arial" charset="0"/>
              </a:rPr>
              <a:t>Structural:</a:t>
            </a:r>
            <a:r>
              <a:rPr lang="en-US" sz="2600" b="1" dirty="0">
                <a:solidFill>
                  <a:schemeClr val="accent1"/>
                </a:solidFill>
                <a:latin typeface="+mj-lt"/>
                <a:cs typeface="Arial" charset="0"/>
              </a:rPr>
              <a:t> </a:t>
            </a:r>
            <a:r>
              <a:rPr lang="en-US" sz="2600" dirty="0">
                <a:latin typeface="+mj-lt"/>
                <a:cs typeface="Arial" charset="0"/>
              </a:rPr>
              <a:t>describe how it is built from simpler modules</a:t>
            </a:r>
          </a:p>
        </p:txBody>
      </p:sp>
      <p:sp>
        <p:nvSpPr>
          <p:cNvPr id="8" name="TextBox 7"/>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SystemVerilog</a:t>
            </a:r>
            <a:r>
              <a:rPr lang="en-US" sz="4400" dirty="0">
                <a:solidFill>
                  <a:schemeClr val="bg1"/>
                </a:solidFill>
                <a:latin typeface="+mj-lt"/>
              </a:rPr>
              <a:t> Modules</a:t>
            </a:r>
          </a:p>
        </p:txBody>
      </p:sp>
    </p:spTree>
    <p:extLst>
      <p:ext uri="{BB962C8B-B14F-4D97-AF65-F5344CB8AC3E}">
        <p14:creationId xmlns:p14="http://schemas.microsoft.com/office/powerpoint/2010/main" val="3655501687"/>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27FD97-5C93-4DB2-8F77-522CC96C35D4}"/>
              </a:ext>
            </a:extLst>
          </p:cNvPr>
          <p:cNvPicPr>
            <a:picLocks noChangeAspect="1"/>
          </p:cNvPicPr>
          <p:nvPr/>
        </p:nvPicPr>
        <p:blipFill>
          <a:blip r:embed="rId2"/>
          <a:stretch>
            <a:fillRect/>
          </a:stretch>
        </p:blipFill>
        <p:spPr>
          <a:xfrm>
            <a:off x="76201" y="76200"/>
            <a:ext cx="8915400" cy="6629400"/>
          </a:xfrm>
          <a:prstGeom prst="rect">
            <a:avLst/>
          </a:prstGeom>
        </p:spPr>
      </p:pic>
    </p:spTree>
    <p:extLst>
      <p:ext uri="{BB962C8B-B14F-4D97-AF65-F5344CB8AC3E}">
        <p14:creationId xmlns:p14="http://schemas.microsoft.com/office/powerpoint/2010/main" val="20797999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D47F658-1538-4F42-A50A-00164E2FC9DE}"/>
              </a:ext>
            </a:extLst>
          </p:cNvPr>
          <p:cNvPicPr>
            <a:picLocks noChangeAspect="1"/>
          </p:cNvPicPr>
          <p:nvPr/>
        </p:nvPicPr>
        <p:blipFill>
          <a:blip r:embed="rId2"/>
          <a:stretch>
            <a:fillRect/>
          </a:stretch>
        </p:blipFill>
        <p:spPr>
          <a:xfrm>
            <a:off x="0" y="609600"/>
            <a:ext cx="9144000" cy="6045000"/>
          </a:xfrm>
          <a:prstGeom prst="rect">
            <a:avLst/>
          </a:prstGeom>
        </p:spPr>
      </p:pic>
      <p:sp>
        <p:nvSpPr>
          <p:cNvPr id="4" name="TextBox 3">
            <a:extLst>
              <a:ext uri="{FF2B5EF4-FFF2-40B4-BE49-F238E27FC236}">
                <a16:creationId xmlns:a16="http://schemas.microsoft.com/office/drawing/2014/main" id="{6A9973BA-2448-4029-A831-A2A65ED1D565}"/>
              </a:ext>
            </a:extLst>
          </p:cNvPr>
          <p:cNvSpPr txBox="1"/>
          <p:nvPr/>
        </p:nvSpPr>
        <p:spPr>
          <a:xfrm>
            <a:off x="381000" y="185471"/>
            <a:ext cx="889731" cy="369332"/>
          </a:xfrm>
          <a:prstGeom prst="rect">
            <a:avLst/>
          </a:prstGeom>
          <a:noFill/>
        </p:spPr>
        <p:txBody>
          <a:bodyPr wrap="none" rtlCol="0">
            <a:spAutoFit/>
          </a:bodyPr>
          <a:lstStyle/>
          <a:p>
            <a:r>
              <a:rPr lang="en-US" dirty="0">
                <a:solidFill>
                  <a:schemeClr val="bg2">
                    <a:lumMod val="90000"/>
                  </a:schemeClr>
                </a:solidFill>
              </a:rPr>
              <a:t>Verilog</a:t>
            </a:r>
            <a:r>
              <a:rPr lang="en-US" dirty="0"/>
              <a:t> </a:t>
            </a:r>
          </a:p>
        </p:txBody>
      </p:sp>
    </p:spTree>
    <p:extLst>
      <p:ext uri="{BB962C8B-B14F-4D97-AF65-F5344CB8AC3E}">
        <p14:creationId xmlns:p14="http://schemas.microsoft.com/office/powerpoint/2010/main" val="29627292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4B6E696-3BB8-4BC2-905E-E0E0B7EE8D31}"/>
              </a:ext>
            </a:extLst>
          </p:cNvPr>
          <p:cNvSpPr/>
          <p:nvPr/>
        </p:nvSpPr>
        <p:spPr>
          <a:xfrm>
            <a:off x="457200" y="1066800"/>
            <a:ext cx="8077200" cy="3970318"/>
          </a:xfrm>
          <a:prstGeom prst="rect">
            <a:avLst/>
          </a:prstGeom>
        </p:spPr>
        <p:txBody>
          <a:bodyPr wrap="square">
            <a:spAutoFit/>
          </a:bodyPr>
          <a:lstStyle/>
          <a:p>
            <a:pPr marL="285750" indent="-285750">
              <a:buFont typeface="Arial" panose="020B0604020202020204" pitchFamily="34" charset="0"/>
              <a:buChar char="•"/>
            </a:pPr>
            <a:r>
              <a:rPr lang="en-US" sz="2800" dirty="0"/>
              <a:t>So far all of our modules have had fixed-width inputs and outputs. </a:t>
            </a:r>
          </a:p>
          <a:p>
            <a:pPr marL="285750" indent="-285750">
              <a:buFont typeface="Arial" panose="020B0604020202020204" pitchFamily="34" charset="0"/>
              <a:buChar char="•"/>
            </a:pPr>
            <a:r>
              <a:rPr lang="en-US" sz="2800" dirty="0"/>
              <a:t>For example, we had to define separate modules for 4- and 8-bit wide 2:1 multiplexers.</a:t>
            </a:r>
          </a:p>
          <a:p>
            <a:pPr marL="285750" indent="-285750">
              <a:buFont typeface="Arial" panose="020B0604020202020204" pitchFamily="34" charset="0"/>
              <a:buChar char="•"/>
            </a:pPr>
            <a:r>
              <a:rPr lang="en-US" sz="2800" dirty="0"/>
              <a:t>HDLs permit variable bit widths using parameterized modules.</a:t>
            </a:r>
          </a:p>
          <a:p>
            <a:pPr marL="285750" indent="-285750">
              <a:buFont typeface="Arial" panose="020B0604020202020204" pitchFamily="34" charset="0"/>
              <a:buChar char="•"/>
            </a:pPr>
            <a:r>
              <a:rPr lang="en-US" sz="2800" dirty="0"/>
              <a:t>HDL Example 4.34 declares a parameterized 2:1 multiplexer with a default width of 8, then uses it to create 8- and 12-bit 4:1 multiplexers.</a:t>
            </a:r>
          </a:p>
        </p:txBody>
      </p:sp>
      <p:sp>
        <p:nvSpPr>
          <p:cNvPr id="3" name="TextBox 2">
            <a:extLst>
              <a:ext uri="{FF2B5EF4-FFF2-40B4-BE49-F238E27FC236}">
                <a16:creationId xmlns:a16="http://schemas.microsoft.com/office/drawing/2014/main" id="{A00D6DD2-A57D-41DC-B435-22E450954B0F}"/>
              </a:ext>
            </a:extLst>
          </p:cNvPr>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Parameterized Modules</a:t>
            </a:r>
          </a:p>
        </p:txBody>
      </p:sp>
    </p:spTree>
    <p:extLst>
      <p:ext uri="{BB962C8B-B14F-4D97-AF65-F5344CB8AC3E}">
        <p14:creationId xmlns:p14="http://schemas.microsoft.com/office/powerpoint/2010/main" val="308151636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75524" name="Rectangle 4"/>
          <p:cNvSpPr>
            <a:spLocks noGrp="1" noChangeArrowheads="1"/>
          </p:cNvSpPr>
          <p:nvPr>
            <p:ph idx="4294967295"/>
            <p:custDataLst>
              <p:tags r:id="rId2"/>
            </p:custDataLst>
          </p:nvPr>
        </p:nvSpPr>
        <p:spPr>
          <a:xfrm>
            <a:off x="76200" y="1066801"/>
            <a:ext cx="5638800" cy="2743200"/>
          </a:xfrm>
        </p:spPr>
        <p:txBody>
          <a:bodyPr>
            <a:normAutofit fontScale="62500" lnSpcReduction="20000"/>
          </a:bodyPr>
          <a:lstStyle/>
          <a:p>
            <a:pPr>
              <a:buFontTx/>
              <a:buNone/>
            </a:pPr>
            <a:r>
              <a:rPr lang="en-US" sz="2400" b="1" dirty="0">
                <a:solidFill>
                  <a:srgbClr val="0070C0"/>
                </a:solidFill>
              </a:rPr>
              <a:t>2:1 mux:</a:t>
            </a:r>
          </a:p>
          <a:p>
            <a:pPr>
              <a:buFontTx/>
              <a:buNone/>
            </a:pPr>
            <a:r>
              <a:rPr lang="en-US" sz="1800" dirty="0">
                <a:latin typeface="Courier New" pitchFamily="49" charset="0"/>
              </a:rPr>
              <a:t>module mux2</a:t>
            </a:r>
          </a:p>
          <a:p>
            <a:pPr>
              <a:buFontTx/>
              <a:buNone/>
            </a:pPr>
            <a:r>
              <a:rPr lang="en-US" sz="1800" dirty="0">
                <a:latin typeface="Courier New" pitchFamily="49" charset="0"/>
              </a:rPr>
              <a:t>  #(parameter width = 8)  // name and default value</a:t>
            </a:r>
          </a:p>
          <a:p>
            <a:pPr>
              <a:buFontTx/>
              <a:buNone/>
            </a:pPr>
            <a:r>
              <a:rPr lang="en-US" sz="1800" dirty="0">
                <a:latin typeface="Courier New" pitchFamily="49" charset="0"/>
              </a:rPr>
              <a:t>   (input  logic [width-1:0] d0, d1, </a:t>
            </a:r>
          </a:p>
          <a:p>
            <a:pPr>
              <a:buFontTx/>
              <a:buNone/>
            </a:pPr>
            <a:r>
              <a:rPr lang="en-US" sz="1800" dirty="0">
                <a:latin typeface="Courier New" pitchFamily="49" charset="0"/>
              </a:rPr>
              <a:t>    input  logic             s,</a:t>
            </a:r>
          </a:p>
          <a:p>
            <a:pPr>
              <a:buFontTx/>
              <a:buNone/>
            </a:pPr>
            <a:r>
              <a:rPr lang="en-US" sz="1800" dirty="0">
                <a:latin typeface="Courier New" pitchFamily="49" charset="0"/>
              </a:rPr>
              <a:t>    output logic [width-1:0] y);</a:t>
            </a:r>
          </a:p>
          <a:p>
            <a:pPr>
              <a:buFontTx/>
              <a:buNone/>
            </a:pPr>
            <a:r>
              <a:rPr lang="en-US" sz="1800" dirty="0">
                <a:latin typeface="Courier New" pitchFamily="49" charset="0"/>
              </a:rPr>
              <a:t>  assign y = s ? d1 : d0; </a:t>
            </a:r>
          </a:p>
          <a:p>
            <a:pPr>
              <a:buFontTx/>
              <a:buNone/>
            </a:pPr>
            <a:r>
              <a:rPr lang="en-US" sz="1800" dirty="0" err="1">
                <a:latin typeface="Courier New" pitchFamily="49" charset="0"/>
              </a:rPr>
              <a:t>endmodule</a:t>
            </a:r>
            <a:r>
              <a:rPr lang="en-US" sz="1800" dirty="0">
                <a:latin typeface="Courier New" pitchFamily="49" charset="0"/>
              </a:rPr>
              <a:t> </a:t>
            </a:r>
          </a:p>
          <a:p>
            <a:pPr>
              <a:buFontTx/>
              <a:buNone/>
            </a:pPr>
            <a:endParaRPr lang="en-US" sz="1800" dirty="0">
              <a:latin typeface="Courier New" pitchFamily="49" charset="0"/>
            </a:endParaRPr>
          </a:p>
          <a:p>
            <a:pPr>
              <a:buFontTx/>
              <a:buNone/>
            </a:pPr>
            <a:r>
              <a:rPr lang="en-US" sz="2400" b="1" dirty="0">
                <a:solidFill>
                  <a:srgbClr val="0070C0"/>
                </a:solidFill>
              </a:rPr>
              <a:t>Instance with 8-bit bus width (uses default):</a:t>
            </a:r>
          </a:p>
          <a:p>
            <a:pPr>
              <a:buFontTx/>
              <a:buNone/>
            </a:pPr>
            <a:r>
              <a:rPr lang="en-US" sz="1800" dirty="0">
                <a:latin typeface="Courier New" pitchFamily="49" charset="0"/>
              </a:rPr>
              <a:t>  mux2 </a:t>
            </a:r>
            <a:r>
              <a:rPr lang="en-US" sz="1800" dirty="0" err="1">
                <a:latin typeface="Courier New" pitchFamily="49" charset="0"/>
              </a:rPr>
              <a:t>myMux</a:t>
            </a:r>
            <a:r>
              <a:rPr lang="en-US" sz="1800" dirty="0">
                <a:latin typeface="Courier New" pitchFamily="49" charset="0"/>
              </a:rPr>
              <a:t>(d0, d1, s, out);</a:t>
            </a:r>
            <a:endParaRPr lang="en-US" dirty="0"/>
          </a:p>
          <a:p>
            <a:pPr>
              <a:buFontTx/>
              <a:buNone/>
            </a:pPr>
            <a:endParaRPr lang="en-US" sz="1400" dirty="0"/>
          </a:p>
          <a:p>
            <a:pPr>
              <a:buFontTx/>
              <a:buNone/>
            </a:pPr>
            <a:r>
              <a:rPr lang="en-US" sz="2400" b="1" dirty="0">
                <a:solidFill>
                  <a:srgbClr val="0070C0"/>
                </a:solidFill>
              </a:rPr>
              <a:t>Instance with 12-bit bus width:</a:t>
            </a:r>
          </a:p>
          <a:p>
            <a:pPr>
              <a:buFontTx/>
              <a:buNone/>
            </a:pPr>
            <a:r>
              <a:rPr lang="en-US" sz="1800" dirty="0">
                <a:latin typeface="Courier New" pitchFamily="49" charset="0"/>
              </a:rPr>
              <a:t>	mux2 #(12) </a:t>
            </a:r>
            <a:r>
              <a:rPr lang="en-US" sz="1800" dirty="0" err="1">
                <a:latin typeface="Courier New" pitchFamily="49" charset="0"/>
              </a:rPr>
              <a:t>lowmux</a:t>
            </a:r>
            <a:r>
              <a:rPr lang="en-US" sz="1800" dirty="0">
                <a:latin typeface="Courier New" pitchFamily="49" charset="0"/>
              </a:rPr>
              <a:t>(d0, d1, s, out); </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Parameterized Modules</a:t>
            </a:r>
          </a:p>
        </p:txBody>
      </p:sp>
      <p:pic>
        <p:nvPicPr>
          <p:cNvPr id="2" name="Picture 1">
            <a:extLst>
              <a:ext uri="{FF2B5EF4-FFF2-40B4-BE49-F238E27FC236}">
                <a16:creationId xmlns:a16="http://schemas.microsoft.com/office/drawing/2014/main" id="{51227E7E-BE5C-4C81-9B6F-89690EB3E57D}"/>
              </a:ext>
            </a:extLst>
          </p:cNvPr>
          <p:cNvPicPr>
            <a:picLocks noChangeAspect="1"/>
          </p:cNvPicPr>
          <p:nvPr/>
        </p:nvPicPr>
        <p:blipFill>
          <a:blip r:embed="rId5"/>
          <a:stretch>
            <a:fillRect/>
          </a:stretch>
        </p:blipFill>
        <p:spPr>
          <a:xfrm>
            <a:off x="4709250" y="914400"/>
            <a:ext cx="4434750" cy="5957802"/>
          </a:xfrm>
          <a:prstGeom prst="rect">
            <a:avLst/>
          </a:prstGeom>
        </p:spPr>
      </p:pic>
      <p:pic>
        <p:nvPicPr>
          <p:cNvPr id="3" name="Picture 2">
            <a:extLst>
              <a:ext uri="{FF2B5EF4-FFF2-40B4-BE49-F238E27FC236}">
                <a16:creationId xmlns:a16="http://schemas.microsoft.com/office/drawing/2014/main" id="{DBE8CA44-C067-44F2-BAD0-766BE7DF3E0D}"/>
              </a:ext>
            </a:extLst>
          </p:cNvPr>
          <p:cNvPicPr>
            <a:picLocks noChangeAspect="1"/>
          </p:cNvPicPr>
          <p:nvPr/>
        </p:nvPicPr>
        <p:blipFill>
          <a:blip r:embed="rId6"/>
          <a:stretch>
            <a:fillRect/>
          </a:stretch>
        </p:blipFill>
        <p:spPr>
          <a:xfrm>
            <a:off x="0" y="4038602"/>
            <a:ext cx="4709250" cy="2833600"/>
          </a:xfrm>
          <a:prstGeom prst="rect">
            <a:avLst/>
          </a:prstGeom>
        </p:spPr>
      </p:pic>
    </p:spTree>
    <p:extLst>
      <p:ext uri="{BB962C8B-B14F-4D97-AF65-F5344CB8AC3E}">
        <p14:creationId xmlns:p14="http://schemas.microsoft.com/office/powerpoint/2010/main" val="3583739656"/>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6EF3D-9B76-4368-A8DB-9D6DB9AFD038}"/>
              </a:ext>
            </a:extLst>
          </p:cNvPr>
          <p:cNvSpPr/>
          <p:nvPr/>
        </p:nvSpPr>
        <p:spPr>
          <a:xfrm>
            <a:off x="304800" y="1066800"/>
            <a:ext cx="8305800" cy="4524315"/>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latin typeface="AdvOTbc475f09"/>
              </a:rPr>
              <a:t>A </a:t>
            </a:r>
            <a:r>
              <a:rPr lang="en-US" sz="2400" dirty="0">
                <a:solidFill>
                  <a:srgbClr val="000000"/>
                </a:solidFill>
                <a:latin typeface="AdvOT638a931c.I"/>
              </a:rPr>
              <a:t>testbench </a:t>
            </a:r>
            <a:r>
              <a:rPr lang="en-US" sz="2400" dirty="0">
                <a:solidFill>
                  <a:srgbClr val="000000"/>
                </a:solidFill>
                <a:latin typeface="AdvOTbc475f09"/>
              </a:rPr>
              <a:t>is an HDL module that is used to test another module, called the </a:t>
            </a:r>
            <a:r>
              <a:rPr lang="en-US" sz="2400" dirty="0">
                <a:solidFill>
                  <a:srgbClr val="000000"/>
                </a:solidFill>
                <a:latin typeface="AdvOT638a931c.I"/>
              </a:rPr>
              <a:t>device under test </a:t>
            </a:r>
            <a:r>
              <a:rPr lang="en-US" sz="2400" dirty="0">
                <a:solidFill>
                  <a:srgbClr val="000000"/>
                </a:solidFill>
                <a:latin typeface="AdvOTbc475f09"/>
              </a:rPr>
              <a:t>(</a:t>
            </a:r>
            <a:r>
              <a:rPr lang="en-US" sz="2400" dirty="0">
                <a:solidFill>
                  <a:srgbClr val="000000"/>
                </a:solidFill>
                <a:latin typeface="AdvOT638a931c.I"/>
              </a:rPr>
              <a:t>DUT</a:t>
            </a:r>
            <a:r>
              <a:rPr lang="en-US" sz="2400" dirty="0">
                <a:solidFill>
                  <a:srgbClr val="000000"/>
                </a:solidFill>
                <a:latin typeface="AdvOTbc475f09"/>
              </a:rPr>
              <a:t>). </a:t>
            </a:r>
          </a:p>
          <a:p>
            <a:pPr marL="285750" indent="-285750">
              <a:buFont typeface="Arial" panose="020B0604020202020204" pitchFamily="34" charset="0"/>
              <a:buChar char="•"/>
            </a:pPr>
            <a:r>
              <a:rPr lang="en-US" sz="2400" dirty="0">
                <a:solidFill>
                  <a:srgbClr val="000000"/>
                </a:solidFill>
                <a:latin typeface="AdvOTbc475f09"/>
              </a:rPr>
              <a:t>The testbench contains statements to apply inputs to the DUT and, ideally, to check that the correct outputs are produced. </a:t>
            </a:r>
          </a:p>
          <a:p>
            <a:pPr marL="285750" indent="-285750">
              <a:buFont typeface="Arial" panose="020B0604020202020204" pitchFamily="34" charset="0"/>
              <a:buChar char="•"/>
            </a:pPr>
            <a:r>
              <a:rPr lang="en-US" sz="2400" dirty="0">
                <a:solidFill>
                  <a:srgbClr val="000000"/>
                </a:solidFill>
                <a:latin typeface="AdvOTbc475f09"/>
              </a:rPr>
              <a:t>The input and desired output patterns are called </a:t>
            </a:r>
            <a:r>
              <a:rPr lang="en-US" sz="2400" dirty="0">
                <a:solidFill>
                  <a:srgbClr val="000000"/>
                </a:solidFill>
                <a:latin typeface="AdvOT638a931c.I"/>
              </a:rPr>
              <a:t>test vectors.</a:t>
            </a:r>
          </a:p>
          <a:p>
            <a:pPr marL="285750" indent="-285750">
              <a:buFont typeface="Arial" panose="020B0604020202020204" pitchFamily="34" charset="0"/>
              <a:buChar char="•"/>
            </a:pPr>
            <a:r>
              <a:rPr lang="en-US" sz="2400" dirty="0">
                <a:solidFill>
                  <a:srgbClr val="000000"/>
                </a:solidFill>
                <a:latin typeface="AdvOT638a931c.I"/>
              </a:rPr>
              <a:t>It instantiates the DUT, then applies the inputs. Blocking assignments and delays are used to apply the inputs in the appropriate order. </a:t>
            </a:r>
          </a:p>
          <a:p>
            <a:pPr marL="285750" indent="-285750">
              <a:buFont typeface="Arial" panose="020B0604020202020204" pitchFamily="34" charset="0"/>
              <a:buChar char="•"/>
            </a:pPr>
            <a:r>
              <a:rPr lang="en-US" sz="2400" dirty="0">
                <a:solidFill>
                  <a:srgbClr val="000000"/>
                </a:solidFill>
                <a:latin typeface="AdvOT638a931c.I"/>
              </a:rPr>
              <a:t>The user must view the results of the simulation and verify by inspection that the correct outputs are produced. </a:t>
            </a:r>
          </a:p>
          <a:p>
            <a:pPr marL="285750" indent="-285750">
              <a:buFont typeface="Arial" panose="020B0604020202020204" pitchFamily="34" charset="0"/>
              <a:buChar char="•"/>
            </a:pPr>
            <a:r>
              <a:rPr lang="en-US" sz="2400" dirty="0">
                <a:solidFill>
                  <a:srgbClr val="000000"/>
                </a:solidFill>
                <a:latin typeface="AdvOT638a931c.I"/>
              </a:rPr>
              <a:t>Testbenches are simulated the same as other HDL modules. However, they are not </a:t>
            </a:r>
            <a:r>
              <a:rPr lang="en-US" sz="2400" dirty="0" err="1">
                <a:solidFill>
                  <a:srgbClr val="000000"/>
                </a:solidFill>
                <a:latin typeface="AdvOT638a931c.I"/>
              </a:rPr>
              <a:t>synthesizeable</a:t>
            </a:r>
            <a:r>
              <a:rPr lang="en-US" sz="2400" dirty="0">
                <a:solidFill>
                  <a:srgbClr val="000000"/>
                </a:solidFill>
                <a:latin typeface="AdvOT638a931c.I"/>
              </a:rPr>
              <a:t>.</a:t>
            </a:r>
          </a:p>
        </p:txBody>
      </p:sp>
      <p:sp>
        <p:nvSpPr>
          <p:cNvPr id="3" name="TextBox 2">
            <a:extLst>
              <a:ext uri="{FF2B5EF4-FFF2-40B4-BE49-F238E27FC236}">
                <a16:creationId xmlns:a16="http://schemas.microsoft.com/office/drawing/2014/main" id="{15C5755B-DC3C-4AC4-9DD0-F7DD5DA467BE}"/>
              </a:ext>
            </a:extLst>
          </p:cNvPr>
          <p:cNvSpPr txBox="1"/>
          <p:nvPr/>
        </p:nvSpPr>
        <p:spPr>
          <a:xfrm>
            <a:off x="457200" y="76200"/>
            <a:ext cx="7924800" cy="769441"/>
          </a:xfrm>
          <a:prstGeom prst="rect">
            <a:avLst/>
          </a:prstGeom>
          <a:noFill/>
        </p:spPr>
        <p:txBody>
          <a:bodyPr wrap="square" rtlCol="0">
            <a:spAutoFit/>
          </a:bodyPr>
          <a:lstStyle/>
          <a:p>
            <a:r>
              <a:rPr lang="en-US" sz="4400" dirty="0" err="1">
                <a:solidFill>
                  <a:schemeClr val="bg1"/>
                </a:solidFill>
                <a:latin typeface="+mj-lt"/>
              </a:rPr>
              <a:t>Testbenches</a:t>
            </a:r>
            <a:endParaRPr lang="en-US" sz="4400" dirty="0">
              <a:solidFill>
                <a:schemeClr val="bg1"/>
              </a:solidFill>
              <a:latin typeface="+mj-lt"/>
            </a:endParaRPr>
          </a:p>
        </p:txBody>
      </p:sp>
    </p:spTree>
    <p:extLst>
      <p:ext uri="{BB962C8B-B14F-4D97-AF65-F5344CB8AC3E}">
        <p14:creationId xmlns:p14="http://schemas.microsoft.com/office/powerpoint/2010/main" val="24793516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99076" name="Rectangle 4"/>
          <p:cNvSpPr>
            <a:spLocks noGrp="1" noChangeArrowheads="1"/>
          </p:cNvSpPr>
          <p:nvPr>
            <p:ph idx="4294967295"/>
            <p:custDataLst>
              <p:tags r:id="rId2"/>
            </p:custDataLst>
          </p:nvPr>
        </p:nvSpPr>
        <p:spPr>
          <a:xfrm>
            <a:off x="609600" y="1219200"/>
            <a:ext cx="7772400" cy="5181600"/>
          </a:xfrm>
        </p:spPr>
        <p:txBody>
          <a:bodyPr/>
          <a:lstStyle/>
          <a:p>
            <a:r>
              <a:rPr lang="en-US" dirty="0"/>
              <a:t>Types:</a:t>
            </a:r>
          </a:p>
          <a:p>
            <a:pPr lvl="1"/>
            <a:r>
              <a:rPr lang="en-US" dirty="0"/>
              <a:t>Simple</a:t>
            </a:r>
          </a:p>
          <a:p>
            <a:pPr lvl="1"/>
            <a:r>
              <a:rPr lang="en-US" dirty="0"/>
              <a:t>Self-checking</a:t>
            </a:r>
          </a:p>
          <a:p>
            <a:pPr lvl="1"/>
            <a:r>
              <a:rPr lang="en-US" dirty="0"/>
              <a:t>Self-checking with </a:t>
            </a:r>
            <a:r>
              <a:rPr lang="en-US" dirty="0" err="1"/>
              <a:t>testvectors</a:t>
            </a:r>
            <a:r>
              <a:rPr lang="en-US" dirty="0"/>
              <a:t> </a:t>
            </a:r>
          </a:p>
        </p:txBody>
      </p:sp>
      <p:sp>
        <p:nvSpPr>
          <p:cNvPr id="7" name="TextBox 6"/>
          <p:cNvSpPr txBox="1"/>
          <p:nvPr/>
        </p:nvSpPr>
        <p:spPr>
          <a:xfrm>
            <a:off x="457200" y="76200"/>
            <a:ext cx="7924800" cy="769441"/>
          </a:xfrm>
          <a:prstGeom prst="rect">
            <a:avLst/>
          </a:prstGeom>
          <a:noFill/>
        </p:spPr>
        <p:txBody>
          <a:bodyPr wrap="square" rtlCol="0">
            <a:spAutoFit/>
          </a:bodyPr>
          <a:lstStyle/>
          <a:p>
            <a:r>
              <a:rPr lang="en-US" sz="4400" dirty="0">
                <a:solidFill>
                  <a:schemeClr val="bg1"/>
                </a:solidFill>
                <a:latin typeface="+mj-lt"/>
              </a:rPr>
              <a:t>Testbenches Types</a:t>
            </a:r>
          </a:p>
        </p:txBody>
      </p:sp>
    </p:spTree>
    <p:extLst>
      <p:ext uri="{BB962C8B-B14F-4D97-AF65-F5344CB8AC3E}">
        <p14:creationId xmlns:p14="http://schemas.microsoft.com/office/powerpoint/2010/main" val="167833160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98052" name="Rectangle 4"/>
          <p:cNvSpPr>
            <a:spLocks noGrp="1" noChangeArrowheads="1"/>
          </p:cNvSpPr>
          <p:nvPr>
            <p:ph idx="4294967295"/>
            <p:custDataLst>
              <p:tags r:id="rId2"/>
            </p:custDataLst>
          </p:nvPr>
        </p:nvSpPr>
        <p:spPr>
          <a:xfrm>
            <a:off x="609600" y="1295400"/>
            <a:ext cx="8229600" cy="4525963"/>
          </a:xfrm>
        </p:spPr>
        <p:txBody>
          <a:bodyPr>
            <a:normAutofit/>
          </a:bodyPr>
          <a:lstStyle/>
          <a:p>
            <a:r>
              <a:rPr lang="en-US" dirty="0"/>
              <a:t>Write </a:t>
            </a:r>
            <a:r>
              <a:rPr lang="en-US" dirty="0" err="1"/>
              <a:t>SystemVerilog</a:t>
            </a:r>
            <a:r>
              <a:rPr lang="en-US" dirty="0"/>
              <a:t> code to implement the following function in hardware: </a:t>
            </a:r>
          </a:p>
          <a:p>
            <a:pPr>
              <a:buFontTx/>
              <a:buNone/>
            </a:pPr>
            <a:r>
              <a:rPr lang="en-US" dirty="0"/>
              <a:t>			</a:t>
            </a:r>
            <a:r>
              <a:rPr lang="en-US" sz="2600" dirty="0">
                <a:latin typeface="Courier New" pitchFamily="49" charset="0"/>
              </a:rPr>
              <a:t>y = </a:t>
            </a:r>
            <a:r>
              <a:rPr lang="en-US" sz="2600" dirty="0" err="1">
                <a:latin typeface="Courier New" pitchFamily="49" charset="0"/>
              </a:rPr>
              <a:t>bc</a:t>
            </a:r>
            <a:r>
              <a:rPr lang="en-US" sz="2600" dirty="0">
                <a:latin typeface="Courier New" pitchFamily="49" charset="0"/>
              </a:rPr>
              <a:t> + </a:t>
            </a:r>
            <a:r>
              <a:rPr lang="en-US" sz="2600" dirty="0" err="1">
                <a:latin typeface="Courier New" pitchFamily="49" charset="0"/>
              </a:rPr>
              <a:t>ab</a:t>
            </a:r>
            <a:endParaRPr lang="en-US" sz="2600" dirty="0">
              <a:latin typeface="Courier New" pitchFamily="49" charset="0"/>
            </a:endParaRPr>
          </a:p>
          <a:p>
            <a:r>
              <a:rPr lang="en-US" dirty="0"/>
              <a:t>Name the module </a:t>
            </a:r>
            <a:r>
              <a:rPr lang="en-US" dirty="0" err="1">
                <a:latin typeface="Courier New" pitchFamily="49" charset="0"/>
              </a:rPr>
              <a:t>sillyfunction</a:t>
            </a:r>
            <a:endParaRPr lang="en-US" dirty="0"/>
          </a:p>
        </p:txBody>
      </p:sp>
      <p:sp>
        <p:nvSpPr>
          <p:cNvPr id="898053" name="Line 5"/>
          <p:cNvSpPr>
            <a:spLocks noChangeShapeType="1"/>
          </p:cNvSpPr>
          <p:nvPr>
            <p:custDataLst>
              <p:tags r:id="rId3"/>
            </p:custDataLst>
          </p:nvPr>
        </p:nvSpPr>
        <p:spPr bwMode="auto">
          <a:xfrm>
            <a:off x="3581400" y="2514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8054" name="Line 6"/>
          <p:cNvSpPr>
            <a:spLocks noChangeShapeType="1"/>
          </p:cNvSpPr>
          <p:nvPr>
            <p:custDataLst>
              <p:tags r:id="rId4"/>
            </p:custDataLst>
          </p:nvPr>
        </p:nvSpPr>
        <p:spPr bwMode="auto">
          <a:xfrm>
            <a:off x="3886200" y="2514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8055" name="Line 7"/>
          <p:cNvSpPr>
            <a:spLocks noChangeShapeType="1"/>
          </p:cNvSpPr>
          <p:nvPr>
            <p:custDataLst>
              <p:tags r:id="rId5"/>
            </p:custDataLst>
          </p:nvPr>
        </p:nvSpPr>
        <p:spPr bwMode="auto">
          <a:xfrm>
            <a:off x="4800600" y="2514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Testbench</a:t>
            </a:r>
            <a:r>
              <a:rPr lang="en-US" sz="4400" dirty="0">
                <a:solidFill>
                  <a:schemeClr val="bg1"/>
                </a:solidFill>
                <a:latin typeface="+mj-lt"/>
              </a:rPr>
              <a:t> Example</a:t>
            </a:r>
          </a:p>
        </p:txBody>
      </p:sp>
    </p:spTree>
    <p:extLst>
      <p:ext uri="{BB962C8B-B14F-4D97-AF65-F5344CB8AC3E}">
        <p14:creationId xmlns:p14="http://schemas.microsoft.com/office/powerpoint/2010/main" val="151434824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98052" name="Rectangle 4"/>
          <p:cNvSpPr>
            <a:spLocks noGrp="1" noChangeArrowheads="1"/>
          </p:cNvSpPr>
          <p:nvPr>
            <p:ph idx="4294967295"/>
            <p:custDataLst>
              <p:tags r:id="rId2"/>
            </p:custDataLst>
          </p:nvPr>
        </p:nvSpPr>
        <p:spPr>
          <a:xfrm>
            <a:off x="609600" y="1295400"/>
            <a:ext cx="8229600" cy="4953000"/>
          </a:xfrm>
        </p:spPr>
        <p:txBody>
          <a:bodyPr>
            <a:normAutofit/>
          </a:bodyPr>
          <a:lstStyle/>
          <a:p>
            <a:r>
              <a:rPr lang="en-US" dirty="0"/>
              <a:t>Write </a:t>
            </a:r>
            <a:r>
              <a:rPr lang="en-US" dirty="0" err="1"/>
              <a:t>SystemVerilog</a:t>
            </a:r>
            <a:r>
              <a:rPr lang="en-US" dirty="0"/>
              <a:t> code to implement the following function in hardware: </a:t>
            </a:r>
          </a:p>
          <a:p>
            <a:pPr>
              <a:buFontTx/>
              <a:buNone/>
            </a:pPr>
            <a:r>
              <a:rPr lang="en-US" dirty="0"/>
              <a:t>			</a:t>
            </a:r>
            <a:r>
              <a:rPr lang="en-US" sz="2600" dirty="0">
                <a:latin typeface="Courier New" pitchFamily="49" charset="0"/>
              </a:rPr>
              <a:t>y = </a:t>
            </a:r>
            <a:r>
              <a:rPr lang="en-US" sz="2600" dirty="0" err="1">
                <a:latin typeface="Courier New" pitchFamily="49" charset="0"/>
              </a:rPr>
              <a:t>bc</a:t>
            </a:r>
            <a:r>
              <a:rPr lang="en-US" sz="2600" dirty="0">
                <a:latin typeface="Courier New" pitchFamily="49" charset="0"/>
              </a:rPr>
              <a:t> + </a:t>
            </a:r>
            <a:r>
              <a:rPr lang="en-US" sz="2600" dirty="0" err="1">
                <a:latin typeface="Courier New" pitchFamily="49" charset="0"/>
              </a:rPr>
              <a:t>ab</a:t>
            </a:r>
            <a:endParaRPr lang="en-US" sz="2600" dirty="0">
              <a:latin typeface="Courier New" pitchFamily="49" charset="0"/>
            </a:endParaRPr>
          </a:p>
          <a:p>
            <a:pPr marL="0" indent="0">
              <a:buNone/>
            </a:pPr>
            <a:endParaRPr lang="en-US" dirty="0"/>
          </a:p>
          <a:p>
            <a:pPr>
              <a:buFontTx/>
              <a:buNone/>
            </a:pPr>
            <a:r>
              <a:rPr lang="en-US" sz="2200" dirty="0">
                <a:latin typeface="Courier New" pitchFamily="49" charset="0"/>
              </a:rPr>
              <a:t>module </a:t>
            </a:r>
            <a:r>
              <a:rPr lang="en-US" sz="2200" dirty="0" err="1">
                <a:latin typeface="Courier New" pitchFamily="49" charset="0"/>
              </a:rPr>
              <a:t>sillyfunction</a:t>
            </a:r>
            <a:r>
              <a:rPr lang="en-US" sz="2200" dirty="0">
                <a:latin typeface="Courier New" pitchFamily="49" charset="0"/>
              </a:rPr>
              <a:t>(input  logic a, b, c, </a:t>
            </a:r>
          </a:p>
          <a:p>
            <a:pPr>
              <a:buFontTx/>
              <a:buNone/>
            </a:pPr>
            <a:r>
              <a:rPr lang="en-US" sz="2200" dirty="0">
                <a:latin typeface="Courier New" pitchFamily="49" charset="0"/>
              </a:rPr>
              <a:t>                     output logic y);</a:t>
            </a:r>
          </a:p>
          <a:p>
            <a:pPr>
              <a:buFontTx/>
              <a:buNone/>
            </a:pPr>
            <a:r>
              <a:rPr lang="en-US" sz="2200" dirty="0">
                <a:latin typeface="Courier New" pitchFamily="49" charset="0"/>
              </a:rPr>
              <a:t>  assign y = ~b &amp; ~c | a &amp; ~b;</a:t>
            </a:r>
          </a:p>
          <a:p>
            <a:pPr>
              <a:buFontTx/>
              <a:buNone/>
            </a:pPr>
            <a:r>
              <a:rPr lang="en-US" sz="2200" dirty="0" err="1">
                <a:latin typeface="Courier New" pitchFamily="49" charset="0"/>
              </a:rPr>
              <a:t>endmodule</a:t>
            </a:r>
            <a:endParaRPr lang="en-US" sz="2200" dirty="0">
              <a:latin typeface="Courier New" pitchFamily="49" charset="0"/>
            </a:endParaRPr>
          </a:p>
          <a:p>
            <a:pPr marL="0" indent="0">
              <a:buNone/>
            </a:pPr>
            <a:endParaRPr lang="en-US" dirty="0"/>
          </a:p>
        </p:txBody>
      </p:sp>
      <p:sp>
        <p:nvSpPr>
          <p:cNvPr id="898053" name="Line 5"/>
          <p:cNvSpPr>
            <a:spLocks noChangeShapeType="1"/>
          </p:cNvSpPr>
          <p:nvPr>
            <p:custDataLst>
              <p:tags r:id="rId3"/>
            </p:custDataLst>
          </p:nvPr>
        </p:nvSpPr>
        <p:spPr bwMode="auto">
          <a:xfrm>
            <a:off x="3581400" y="2514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8054" name="Line 6"/>
          <p:cNvSpPr>
            <a:spLocks noChangeShapeType="1"/>
          </p:cNvSpPr>
          <p:nvPr>
            <p:custDataLst>
              <p:tags r:id="rId4"/>
            </p:custDataLst>
          </p:nvPr>
        </p:nvSpPr>
        <p:spPr bwMode="auto">
          <a:xfrm>
            <a:off x="3886200" y="2514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8055" name="Line 7"/>
          <p:cNvSpPr>
            <a:spLocks noChangeShapeType="1"/>
          </p:cNvSpPr>
          <p:nvPr>
            <p:custDataLst>
              <p:tags r:id="rId5"/>
            </p:custDataLst>
          </p:nvPr>
        </p:nvSpPr>
        <p:spPr bwMode="auto">
          <a:xfrm>
            <a:off x="4800600" y="25146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 name="TextBox 9"/>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Testbench</a:t>
            </a:r>
            <a:r>
              <a:rPr lang="en-US" sz="4400" dirty="0">
                <a:solidFill>
                  <a:schemeClr val="bg1"/>
                </a:solidFill>
                <a:latin typeface="+mj-lt"/>
              </a:rPr>
              <a:t> Example</a:t>
            </a:r>
          </a:p>
        </p:txBody>
      </p:sp>
    </p:spTree>
    <p:extLst>
      <p:ext uri="{BB962C8B-B14F-4D97-AF65-F5344CB8AC3E}">
        <p14:creationId xmlns:p14="http://schemas.microsoft.com/office/powerpoint/2010/main" val="2412620152"/>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00100" name="Rectangle 4"/>
          <p:cNvSpPr>
            <a:spLocks noGrp="1" noChangeArrowheads="1"/>
          </p:cNvSpPr>
          <p:nvPr>
            <p:ph idx="4294967295"/>
            <p:custDataLst>
              <p:tags r:id="rId2"/>
            </p:custDataLst>
          </p:nvPr>
        </p:nvSpPr>
        <p:spPr>
          <a:xfrm>
            <a:off x="76200" y="1072662"/>
            <a:ext cx="8686800" cy="5181600"/>
          </a:xfrm>
        </p:spPr>
        <p:txBody>
          <a:bodyPr>
            <a:noAutofit/>
          </a:bodyPr>
          <a:lstStyle/>
          <a:p>
            <a:pPr>
              <a:spcBef>
                <a:spcPts val="0"/>
              </a:spcBef>
              <a:buFontTx/>
              <a:buNone/>
            </a:pPr>
            <a:r>
              <a:rPr lang="en-US" sz="1800" dirty="0">
                <a:latin typeface="Courier New" pitchFamily="49" charset="0"/>
              </a:rPr>
              <a:t>module testbench1();</a:t>
            </a:r>
          </a:p>
          <a:p>
            <a:pPr>
              <a:spcBef>
                <a:spcPts val="0"/>
              </a:spcBef>
              <a:buFontTx/>
              <a:buNone/>
            </a:pPr>
            <a:r>
              <a:rPr lang="en-US" sz="1800" dirty="0">
                <a:latin typeface="Courier New" pitchFamily="49" charset="0"/>
              </a:rPr>
              <a:t>  logic a, b, c;</a:t>
            </a:r>
          </a:p>
          <a:p>
            <a:pPr>
              <a:spcBef>
                <a:spcPts val="0"/>
              </a:spcBef>
              <a:buFontTx/>
              <a:buNone/>
            </a:pPr>
            <a:r>
              <a:rPr lang="en-US" sz="1800" dirty="0">
                <a:latin typeface="Courier New" pitchFamily="49" charset="0"/>
              </a:rPr>
              <a:t>  logic y;</a:t>
            </a:r>
          </a:p>
          <a:p>
            <a:pPr>
              <a:spcBef>
                <a:spcPts val="0"/>
              </a:spcBef>
              <a:buFontTx/>
              <a:buNone/>
            </a:pPr>
            <a:r>
              <a:rPr lang="en-US" sz="1800" dirty="0">
                <a:solidFill>
                  <a:srgbClr val="0070C0"/>
                </a:solidFill>
                <a:latin typeface="Courier New" pitchFamily="49" charset="0"/>
              </a:rPr>
              <a:t>  </a:t>
            </a:r>
            <a:r>
              <a:rPr lang="en-US" sz="1800" b="1" dirty="0">
                <a:solidFill>
                  <a:srgbClr val="0070C0"/>
                </a:solidFill>
                <a:latin typeface="Courier New" pitchFamily="49" charset="0"/>
              </a:rPr>
              <a:t>// instantiate device under test</a:t>
            </a:r>
          </a:p>
          <a:p>
            <a:pPr>
              <a:spcBef>
                <a:spcPts val="0"/>
              </a:spcBef>
              <a:buFontTx/>
              <a:buNone/>
            </a:pPr>
            <a:r>
              <a:rPr lang="en-US" sz="1800" dirty="0">
                <a:latin typeface="Courier New" pitchFamily="49" charset="0"/>
              </a:rPr>
              <a:t>  </a:t>
            </a:r>
            <a:r>
              <a:rPr lang="en-US" sz="1800" dirty="0" err="1">
                <a:latin typeface="Courier New" pitchFamily="49" charset="0"/>
              </a:rPr>
              <a:t>sillyfunction</a:t>
            </a:r>
            <a:r>
              <a:rPr lang="en-US" sz="1800" dirty="0">
                <a:latin typeface="Courier New" pitchFamily="49" charset="0"/>
              </a:rPr>
              <a:t> </a:t>
            </a:r>
            <a:r>
              <a:rPr lang="en-US" sz="1800" dirty="0" err="1">
                <a:latin typeface="Courier New" pitchFamily="49" charset="0"/>
              </a:rPr>
              <a:t>dut</a:t>
            </a:r>
            <a:r>
              <a:rPr lang="en-US" sz="1800" dirty="0">
                <a:latin typeface="Courier New" pitchFamily="49" charset="0"/>
              </a:rPr>
              <a:t>(a, b, c, y);</a:t>
            </a:r>
          </a:p>
          <a:p>
            <a:pPr>
              <a:spcBef>
                <a:spcPts val="0"/>
              </a:spcBef>
              <a:buFontTx/>
              <a:buNone/>
            </a:pPr>
            <a:r>
              <a:rPr lang="en-US" sz="1800" dirty="0">
                <a:latin typeface="Courier New" pitchFamily="49" charset="0"/>
              </a:rPr>
              <a:t>  </a:t>
            </a:r>
            <a:r>
              <a:rPr lang="en-US" sz="1800" b="1" dirty="0">
                <a:solidFill>
                  <a:srgbClr val="0070C0"/>
                </a:solidFill>
                <a:latin typeface="Courier New" pitchFamily="49" charset="0"/>
              </a:rPr>
              <a:t>// apply inputs one at a time and wait 10 time units</a:t>
            </a:r>
          </a:p>
          <a:p>
            <a:pPr>
              <a:spcBef>
                <a:spcPts val="0"/>
              </a:spcBef>
              <a:buFontTx/>
              <a:buNone/>
            </a:pPr>
            <a:r>
              <a:rPr lang="en-US" sz="1800" dirty="0">
                <a:latin typeface="Courier New" pitchFamily="49" charset="0"/>
              </a:rPr>
              <a:t>  initial begin</a:t>
            </a:r>
          </a:p>
          <a:p>
            <a:pPr>
              <a:spcBef>
                <a:spcPts val="0"/>
              </a:spcBef>
              <a:buFontTx/>
              <a:buNone/>
            </a:pPr>
            <a:r>
              <a:rPr lang="en-US" sz="1800" dirty="0">
                <a:latin typeface="Courier New" pitchFamily="49" charset="0"/>
              </a:rPr>
              <a:t>    a = 0; b = 0; c = 0; #10;</a:t>
            </a:r>
          </a:p>
          <a:p>
            <a:pPr>
              <a:spcBef>
                <a:spcPts val="0"/>
              </a:spcBef>
              <a:buFontTx/>
              <a:buNone/>
            </a:pPr>
            <a:r>
              <a:rPr lang="en-US" sz="1800" dirty="0">
                <a:latin typeface="Courier New" pitchFamily="49" charset="0"/>
              </a:rPr>
              <a:t>    c = 1; #10;</a:t>
            </a:r>
          </a:p>
          <a:p>
            <a:pPr>
              <a:spcBef>
                <a:spcPts val="0"/>
              </a:spcBef>
              <a:buFontTx/>
              <a:buNone/>
            </a:pPr>
            <a:r>
              <a:rPr lang="en-US" sz="1800" dirty="0">
                <a:latin typeface="Courier New" pitchFamily="49" charset="0"/>
              </a:rPr>
              <a:t>    b = 1; c = 0; #10;</a:t>
            </a:r>
          </a:p>
          <a:p>
            <a:pPr>
              <a:spcBef>
                <a:spcPts val="0"/>
              </a:spcBef>
              <a:buFontTx/>
              <a:buNone/>
            </a:pPr>
            <a:r>
              <a:rPr lang="en-US" sz="1800" dirty="0">
                <a:latin typeface="Courier New" pitchFamily="49" charset="0"/>
              </a:rPr>
              <a:t>    c = 1; #10;</a:t>
            </a:r>
          </a:p>
          <a:p>
            <a:pPr>
              <a:spcBef>
                <a:spcPts val="0"/>
              </a:spcBef>
              <a:buFontTx/>
              <a:buNone/>
            </a:pPr>
            <a:r>
              <a:rPr lang="en-US" sz="1800" dirty="0">
                <a:latin typeface="Courier New" pitchFamily="49" charset="0"/>
              </a:rPr>
              <a:t>    a = 1; b = 0; c = 0; #10;</a:t>
            </a:r>
          </a:p>
          <a:p>
            <a:pPr>
              <a:spcBef>
                <a:spcPts val="0"/>
              </a:spcBef>
              <a:buFontTx/>
              <a:buNone/>
            </a:pPr>
            <a:r>
              <a:rPr lang="en-US" sz="1800" dirty="0">
                <a:latin typeface="Courier New" pitchFamily="49" charset="0"/>
              </a:rPr>
              <a:t>    c = 1; #10;</a:t>
            </a:r>
          </a:p>
          <a:p>
            <a:pPr>
              <a:spcBef>
                <a:spcPts val="0"/>
              </a:spcBef>
              <a:buFontTx/>
              <a:buNone/>
            </a:pPr>
            <a:r>
              <a:rPr lang="en-US" sz="1800" dirty="0">
                <a:latin typeface="Courier New" pitchFamily="49" charset="0"/>
              </a:rPr>
              <a:t>    b = 1; c = 0; #10;</a:t>
            </a:r>
          </a:p>
          <a:p>
            <a:pPr>
              <a:spcBef>
                <a:spcPts val="0"/>
              </a:spcBef>
              <a:buFontTx/>
              <a:buNone/>
            </a:pPr>
            <a:r>
              <a:rPr lang="en-US" sz="1800" dirty="0">
                <a:latin typeface="Courier New" pitchFamily="49" charset="0"/>
              </a:rPr>
              <a:t>    c = 1; #10;</a:t>
            </a:r>
          </a:p>
          <a:p>
            <a:pPr>
              <a:spcBef>
                <a:spcPts val="0"/>
              </a:spcBef>
              <a:buFontTx/>
              <a:buNone/>
            </a:pPr>
            <a:r>
              <a:rPr lang="en-US" sz="1800" dirty="0">
                <a:latin typeface="Courier New" pitchFamily="49" charset="0"/>
              </a:rPr>
              <a:t>  end</a:t>
            </a:r>
          </a:p>
          <a:p>
            <a:pPr>
              <a:spcBef>
                <a:spcPts val="0"/>
              </a:spcBef>
              <a:buFontTx/>
              <a:buNone/>
            </a:pPr>
            <a:r>
              <a:rPr lang="en-US" sz="1800" dirty="0" err="1">
                <a:latin typeface="Courier New" pitchFamily="49" charset="0"/>
              </a:rPr>
              <a:t>endmodule</a:t>
            </a:r>
            <a:r>
              <a:rPr lang="en-US" sz="1800" dirty="0">
                <a:latin typeface="Courier New" pitchFamily="49" charset="0"/>
              </a:rPr>
              <a:t> </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Simple </a:t>
            </a:r>
            <a:r>
              <a:rPr lang="en-US" sz="4400" dirty="0" err="1">
                <a:solidFill>
                  <a:schemeClr val="bg1"/>
                </a:solidFill>
                <a:latin typeface="+mj-lt"/>
              </a:rPr>
              <a:t>Testbench</a:t>
            </a:r>
            <a:endParaRPr lang="en-US" sz="4400" dirty="0">
              <a:solidFill>
                <a:schemeClr val="bg1"/>
              </a:solidFill>
              <a:latin typeface="+mj-lt"/>
            </a:endParaRPr>
          </a:p>
        </p:txBody>
      </p:sp>
    </p:spTree>
    <p:extLst>
      <p:ext uri="{BB962C8B-B14F-4D97-AF65-F5344CB8AC3E}">
        <p14:creationId xmlns:p14="http://schemas.microsoft.com/office/powerpoint/2010/main" val="351308019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1F2C64-2BFB-4539-932C-1EB86C885421}"/>
              </a:ext>
            </a:extLst>
          </p:cNvPr>
          <p:cNvSpPr/>
          <p:nvPr/>
        </p:nvSpPr>
        <p:spPr>
          <a:xfrm>
            <a:off x="990600" y="304800"/>
            <a:ext cx="4264244" cy="707886"/>
          </a:xfrm>
          <a:prstGeom prst="rect">
            <a:avLst/>
          </a:prstGeom>
        </p:spPr>
        <p:txBody>
          <a:bodyPr wrap="none">
            <a:spAutoFit/>
          </a:bodyPr>
          <a:lstStyle/>
          <a:p>
            <a:r>
              <a:rPr lang="en-US" sz="4000" dirty="0">
                <a:solidFill>
                  <a:schemeClr val="bg1"/>
                </a:solidFill>
              </a:rPr>
              <a:t>Simple Testbenches</a:t>
            </a:r>
          </a:p>
        </p:txBody>
      </p:sp>
      <p:sp>
        <p:nvSpPr>
          <p:cNvPr id="3" name="Rectangle 2">
            <a:extLst>
              <a:ext uri="{FF2B5EF4-FFF2-40B4-BE49-F238E27FC236}">
                <a16:creationId xmlns:a16="http://schemas.microsoft.com/office/drawing/2014/main" id="{61390ECB-DA58-4DF9-928B-F74FC17CA9AA}"/>
              </a:ext>
            </a:extLst>
          </p:cNvPr>
          <p:cNvSpPr/>
          <p:nvPr/>
        </p:nvSpPr>
        <p:spPr>
          <a:xfrm>
            <a:off x="609600" y="1143000"/>
            <a:ext cx="7467600" cy="4031873"/>
          </a:xfrm>
          <a:prstGeom prst="rect">
            <a:avLst/>
          </a:prstGeom>
        </p:spPr>
        <p:txBody>
          <a:bodyPr wrap="square">
            <a:spAutoFit/>
          </a:bodyPr>
          <a:lstStyle/>
          <a:p>
            <a:pPr marL="342900" indent="-342900">
              <a:buFont typeface="Arial" panose="020B0604020202020204" pitchFamily="34" charset="0"/>
              <a:buChar char="•"/>
            </a:pPr>
            <a:r>
              <a:rPr lang="en-US" sz="3200" dirty="0"/>
              <a:t>A simple testbench instantiates the DUT, then applies the inputs.</a:t>
            </a:r>
          </a:p>
          <a:p>
            <a:pPr marL="285750" indent="-285750">
              <a:buFont typeface="Arial" panose="020B0604020202020204" pitchFamily="34" charset="0"/>
              <a:buChar char="•"/>
            </a:pPr>
            <a:r>
              <a:rPr lang="en-US" sz="3200" dirty="0"/>
              <a:t>Blocking assignments and delays are used to apply the inputs in the appropriate order. </a:t>
            </a:r>
          </a:p>
          <a:p>
            <a:pPr marL="285750" indent="-285750">
              <a:buFont typeface="Arial" panose="020B0604020202020204" pitchFamily="34" charset="0"/>
              <a:buChar char="•"/>
            </a:pPr>
            <a:r>
              <a:rPr lang="en-US" sz="3200" dirty="0">
                <a:solidFill>
                  <a:srgbClr val="FF0000"/>
                </a:solidFill>
              </a:rPr>
              <a:t>The user must view the results </a:t>
            </a:r>
            <a:r>
              <a:rPr lang="en-US" sz="3200" dirty="0"/>
              <a:t>of the simulation and verify by inspection that the correct outputs are produced.</a:t>
            </a:r>
          </a:p>
        </p:txBody>
      </p:sp>
    </p:spTree>
    <p:extLst>
      <p:ext uri="{BB962C8B-B14F-4D97-AF65-F5344CB8AC3E}">
        <p14:creationId xmlns:p14="http://schemas.microsoft.com/office/powerpoint/2010/main" val="3364440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878596" name="Rectangle 4"/>
          <p:cNvSpPr>
            <a:spLocks noChangeArrowheads="1"/>
          </p:cNvSpPr>
          <p:nvPr>
            <p:custDataLst>
              <p:tags r:id="rId2"/>
            </p:custDataLst>
          </p:nvPr>
        </p:nvSpPr>
        <p:spPr bwMode="auto">
          <a:xfrm>
            <a:off x="914400" y="1600200"/>
            <a:ext cx="83058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1800" dirty="0">
                <a:latin typeface="Courier New" pitchFamily="49" charset="0"/>
                <a:cs typeface="Arial" charset="0"/>
              </a:rPr>
              <a:t>module example(input  logic a, b, c,</a:t>
            </a:r>
          </a:p>
          <a:p>
            <a:pPr marL="342900" indent="-342900">
              <a:spcBef>
                <a:spcPct val="20000"/>
              </a:spcBef>
            </a:pPr>
            <a:r>
              <a:rPr lang="en-US" sz="1800" dirty="0">
                <a:latin typeface="Courier New" pitchFamily="49" charset="0"/>
                <a:cs typeface="Arial" charset="0"/>
              </a:rPr>
              <a:t>               output logic y);</a:t>
            </a:r>
          </a:p>
          <a:p>
            <a:pPr marL="342900" indent="-342900">
              <a:spcBef>
                <a:spcPct val="20000"/>
              </a:spcBef>
            </a:pPr>
            <a:r>
              <a:rPr lang="en-US" sz="1800" dirty="0">
                <a:latin typeface="Courier New" pitchFamily="49" charset="0"/>
                <a:cs typeface="Arial" charset="0"/>
              </a:rPr>
              <a:t>  assign y = ~a &amp; ~b &amp; ~c | a &amp; ~b &amp; ~c | a &amp; ~b &amp;  c;</a:t>
            </a:r>
          </a:p>
          <a:p>
            <a:pPr marL="342900" indent="-342900">
              <a:spcBef>
                <a:spcPct val="20000"/>
              </a:spcBef>
            </a:pPr>
            <a:r>
              <a:rPr lang="en-US" sz="1800" dirty="0" err="1">
                <a:latin typeface="Courier New" pitchFamily="49" charset="0"/>
                <a:cs typeface="Arial" charset="0"/>
              </a:rPr>
              <a:t>endmodule</a:t>
            </a:r>
            <a:endParaRPr lang="en-US" sz="1800" dirty="0">
              <a:latin typeface="Courier New" pitchFamily="49" charset="0"/>
              <a:cs typeface="Arial" charset="0"/>
            </a:endParaRPr>
          </a:p>
        </p:txBody>
      </p:sp>
      <p:sp>
        <p:nvSpPr>
          <p:cNvPr id="878597" name="Rectangle 5"/>
          <p:cNvSpPr>
            <a:spLocks noChangeArrowheads="1"/>
          </p:cNvSpPr>
          <p:nvPr>
            <p:custDataLst>
              <p:tags r:id="rId3"/>
            </p:custDataLst>
          </p:nvPr>
        </p:nvSpPr>
        <p:spPr bwMode="auto">
          <a:xfrm>
            <a:off x="0" y="2466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878598" name="Text Box 6"/>
          <p:cNvSpPr txBox="1">
            <a:spLocks noChangeArrowheads="1"/>
          </p:cNvSpPr>
          <p:nvPr>
            <p:custDataLst>
              <p:tags r:id="rId4"/>
            </p:custDataLst>
          </p:nvPr>
        </p:nvSpPr>
        <p:spPr bwMode="auto">
          <a:xfrm>
            <a:off x="914400" y="1081087"/>
            <a:ext cx="4267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dirty="0" err="1">
                <a:solidFill>
                  <a:srgbClr val="0070C0"/>
                </a:solidFill>
              </a:rPr>
              <a:t>SystemVerilog</a:t>
            </a:r>
            <a:r>
              <a:rPr lang="en-US" sz="3200" b="1" dirty="0">
                <a:solidFill>
                  <a:srgbClr val="0070C0"/>
                </a:solidFill>
              </a:rPr>
              <a:t>:</a:t>
            </a:r>
          </a:p>
        </p:txBody>
      </p:sp>
      <p:sp>
        <p:nvSpPr>
          <p:cNvPr id="9" name="TextBox 8"/>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Behavioral </a:t>
            </a:r>
            <a:r>
              <a:rPr lang="en-US" sz="4400" dirty="0" err="1">
                <a:solidFill>
                  <a:schemeClr val="bg1"/>
                </a:solidFill>
                <a:latin typeface="+mj-lt"/>
              </a:rPr>
              <a:t>SystemVerilog</a:t>
            </a:r>
            <a:endParaRPr lang="en-US" sz="4400" dirty="0">
              <a:solidFill>
                <a:schemeClr val="bg1"/>
              </a:solidFill>
              <a:latin typeface="+mj-lt"/>
            </a:endParaRPr>
          </a:p>
        </p:txBody>
      </p:sp>
    </p:spTree>
    <p:extLst>
      <p:ext uri="{BB962C8B-B14F-4D97-AF65-F5344CB8AC3E}">
        <p14:creationId xmlns:p14="http://schemas.microsoft.com/office/powerpoint/2010/main" val="3739565034"/>
      </p:ext>
    </p:extLst>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FF0BCE-C147-4A66-B8FC-743D5572040C}"/>
              </a:ext>
            </a:extLst>
          </p:cNvPr>
          <p:cNvPicPr>
            <a:picLocks noChangeAspect="1"/>
          </p:cNvPicPr>
          <p:nvPr/>
        </p:nvPicPr>
        <p:blipFill>
          <a:blip r:embed="rId2"/>
          <a:stretch>
            <a:fillRect/>
          </a:stretch>
        </p:blipFill>
        <p:spPr>
          <a:xfrm>
            <a:off x="0" y="-228599"/>
            <a:ext cx="9144000" cy="7003490"/>
          </a:xfrm>
          <a:prstGeom prst="rect">
            <a:avLst/>
          </a:prstGeom>
        </p:spPr>
      </p:pic>
      <p:pic>
        <p:nvPicPr>
          <p:cNvPr id="3" name="Picture 2">
            <a:extLst>
              <a:ext uri="{FF2B5EF4-FFF2-40B4-BE49-F238E27FC236}">
                <a16:creationId xmlns:a16="http://schemas.microsoft.com/office/drawing/2014/main" id="{B0E73874-83D3-4639-AA2B-6F4D4E04D0E2}"/>
              </a:ext>
            </a:extLst>
          </p:cNvPr>
          <p:cNvPicPr>
            <a:picLocks noChangeAspect="1"/>
          </p:cNvPicPr>
          <p:nvPr/>
        </p:nvPicPr>
        <p:blipFill>
          <a:blip r:embed="rId3"/>
          <a:stretch>
            <a:fillRect/>
          </a:stretch>
        </p:blipFill>
        <p:spPr>
          <a:xfrm>
            <a:off x="2971800" y="-79291"/>
            <a:ext cx="2018250" cy="324800"/>
          </a:xfrm>
          <a:prstGeom prst="rect">
            <a:avLst/>
          </a:prstGeom>
        </p:spPr>
      </p:pic>
    </p:spTree>
    <p:extLst>
      <p:ext uri="{BB962C8B-B14F-4D97-AF65-F5344CB8AC3E}">
        <p14:creationId xmlns:p14="http://schemas.microsoft.com/office/powerpoint/2010/main" val="19950451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E6EF3D-9B76-4368-A8DB-9D6DB9AFD038}"/>
              </a:ext>
            </a:extLst>
          </p:cNvPr>
          <p:cNvSpPr/>
          <p:nvPr/>
        </p:nvSpPr>
        <p:spPr>
          <a:xfrm>
            <a:off x="304800" y="1066800"/>
            <a:ext cx="8305800" cy="2308324"/>
          </a:xfrm>
          <a:prstGeom prst="rect">
            <a:avLst/>
          </a:prstGeom>
        </p:spPr>
        <p:txBody>
          <a:bodyPr wrap="square">
            <a:spAutoFit/>
          </a:bodyPr>
          <a:lstStyle/>
          <a:p>
            <a:pPr marL="285750" indent="-285750">
              <a:buFont typeface="Arial" panose="020B0604020202020204" pitchFamily="34" charset="0"/>
              <a:buChar char="•"/>
            </a:pPr>
            <a:r>
              <a:rPr lang="en-US" sz="2400" dirty="0">
                <a:solidFill>
                  <a:srgbClr val="000000"/>
                </a:solidFill>
                <a:latin typeface="AdvOTbc475f09"/>
              </a:rPr>
              <a:t>Checking for correct outputs is tedious and error-prone. Moreover, determining the correct outputs is much easier when the design is fresh in your mind; if you make minor changes and need to retest weeks later, determining the correct outputs becomes a hassle. </a:t>
            </a:r>
          </a:p>
          <a:p>
            <a:pPr marL="285750" indent="-285750">
              <a:buFont typeface="Arial" panose="020B0604020202020204" pitchFamily="34" charset="0"/>
              <a:buChar char="•"/>
            </a:pPr>
            <a:r>
              <a:rPr lang="en-US" sz="2400" dirty="0">
                <a:solidFill>
                  <a:srgbClr val="000000"/>
                </a:solidFill>
                <a:latin typeface="AdvOTbc475f09"/>
              </a:rPr>
              <a:t>A much better approach is to write a self-checking testbench.</a:t>
            </a:r>
          </a:p>
        </p:txBody>
      </p:sp>
      <p:sp>
        <p:nvSpPr>
          <p:cNvPr id="3" name="TextBox 2">
            <a:extLst>
              <a:ext uri="{FF2B5EF4-FFF2-40B4-BE49-F238E27FC236}">
                <a16:creationId xmlns:a16="http://schemas.microsoft.com/office/drawing/2014/main" id="{15C5755B-DC3C-4AC4-9DD0-F7DD5DA467BE}"/>
              </a:ext>
            </a:extLst>
          </p:cNvPr>
          <p:cNvSpPr txBox="1"/>
          <p:nvPr/>
        </p:nvSpPr>
        <p:spPr>
          <a:xfrm>
            <a:off x="457200" y="76200"/>
            <a:ext cx="7924800" cy="769441"/>
          </a:xfrm>
          <a:prstGeom prst="rect">
            <a:avLst/>
          </a:prstGeom>
          <a:noFill/>
        </p:spPr>
        <p:txBody>
          <a:bodyPr wrap="square" rtlCol="0">
            <a:spAutoFit/>
          </a:bodyPr>
          <a:lstStyle/>
          <a:p>
            <a:r>
              <a:rPr lang="en-US" sz="4400" dirty="0">
                <a:solidFill>
                  <a:schemeClr val="bg1"/>
                </a:solidFill>
                <a:latin typeface="+mj-lt"/>
              </a:rPr>
              <a:t>Self-checking Testbenches</a:t>
            </a:r>
          </a:p>
        </p:txBody>
      </p:sp>
    </p:spTree>
    <p:extLst>
      <p:ext uri="{BB962C8B-B14F-4D97-AF65-F5344CB8AC3E}">
        <p14:creationId xmlns:p14="http://schemas.microsoft.com/office/powerpoint/2010/main" val="238091788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01124" name="Rectangle 4"/>
          <p:cNvSpPr>
            <a:spLocks noGrp="1" noChangeArrowheads="1"/>
          </p:cNvSpPr>
          <p:nvPr>
            <p:ph idx="4294967295"/>
            <p:custDataLst>
              <p:tags r:id="rId2"/>
            </p:custDataLst>
          </p:nvPr>
        </p:nvSpPr>
        <p:spPr>
          <a:xfrm>
            <a:off x="121024" y="1053353"/>
            <a:ext cx="6019800" cy="5181600"/>
          </a:xfrm>
        </p:spPr>
        <p:txBody>
          <a:bodyPr>
            <a:noAutofit/>
          </a:bodyPr>
          <a:lstStyle/>
          <a:p>
            <a:pPr>
              <a:spcBef>
                <a:spcPts val="0"/>
              </a:spcBef>
              <a:buFontTx/>
              <a:buNone/>
            </a:pPr>
            <a:r>
              <a:rPr lang="en-US" sz="1300" dirty="0">
                <a:latin typeface="Courier New" pitchFamily="49" charset="0"/>
              </a:rPr>
              <a:t>module testbench2();</a:t>
            </a:r>
          </a:p>
          <a:p>
            <a:pPr>
              <a:spcBef>
                <a:spcPts val="0"/>
              </a:spcBef>
              <a:buFontTx/>
              <a:buNone/>
            </a:pPr>
            <a:r>
              <a:rPr lang="en-US" sz="1300" dirty="0">
                <a:latin typeface="Courier New" pitchFamily="49" charset="0"/>
              </a:rPr>
              <a:t>  logic  a, b, c;</a:t>
            </a:r>
          </a:p>
          <a:p>
            <a:pPr>
              <a:spcBef>
                <a:spcPts val="0"/>
              </a:spcBef>
              <a:buFontTx/>
              <a:buNone/>
            </a:pPr>
            <a:r>
              <a:rPr lang="en-US" sz="1300" dirty="0">
                <a:latin typeface="Courier New" pitchFamily="49" charset="0"/>
              </a:rPr>
              <a:t>  logic y;</a:t>
            </a:r>
          </a:p>
          <a:p>
            <a:pPr>
              <a:spcBef>
                <a:spcPts val="0"/>
              </a:spcBef>
              <a:buFontTx/>
              <a:buNone/>
            </a:pPr>
            <a:r>
              <a:rPr lang="en-US" sz="1300" dirty="0">
                <a:latin typeface="Courier New" pitchFamily="49" charset="0"/>
              </a:rPr>
              <a:t>  </a:t>
            </a:r>
            <a:r>
              <a:rPr lang="en-US" sz="1300" dirty="0" err="1">
                <a:latin typeface="Courier New" pitchFamily="49" charset="0"/>
              </a:rPr>
              <a:t>sillyfunction</a:t>
            </a:r>
            <a:r>
              <a:rPr lang="en-US" sz="1300" dirty="0">
                <a:latin typeface="Courier New" pitchFamily="49" charset="0"/>
              </a:rPr>
              <a:t> </a:t>
            </a:r>
            <a:r>
              <a:rPr lang="en-US" sz="1300" dirty="0" err="1">
                <a:latin typeface="Courier New" pitchFamily="49" charset="0"/>
              </a:rPr>
              <a:t>dut</a:t>
            </a:r>
            <a:r>
              <a:rPr lang="en-US" sz="1300" dirty="0">
                <a:latin typeface="Courier New" pitchFamily="49" charset="0"/>
              </a:rPr>
              <a:t>(a, b, c, y);  </a:t>
            </a:r>
            <a:r>
              <a:rPr lang="en-US" sz="1300" b="1" dirty="0">
                <a:solidFill>
                  <a:srgbClr val="0070C0"/>
                </a:solidFill>
                <a:latin typeface="Courier New" pitchFamily="49" charset="0"/>
              </a:rPr>
              <a:t>// instantiate </a:t>
            </a:r>
            <a:r>
              <a:rPr lang="en-US" sz="1300" b="1" dirty="0" err="1">
                <a:solidFill>
                  <a:srgbClr val="0070C0"/>
                </a:solidFill>
                <a:latin typeface="Courier New" pitchFamily="49" charset="0"/>
              </a:rPr>
              <a:t>dut</a:t>
            </a:r>
            <a:endParaRPr lang="en-US" sz="1300" b="1" dirty="0">
              <a:solidFill>
                <a:srgbClr val="0070C0"/>
              </a:solidFill>
              <a:latin typeface="Courier New" pitchFamily="49" charset="0"/>
            </a:endParaRPr>
          </a:p>
          <a:p>
            <a:pPr>
              <a:spcBef>
                <a:spcPts val="0"/>
              </a:spcBef>
              <a:buFontTx/>
              <a:buNone/>
            </a:pPr>
            <a:r>
              <a:rPr lang="en-US" sz="1300" dirty="0">
                <a:latin typeface="Courier New" pitchFamily="49" charset="0"/>
              </a:rPr>
              <a:t>  initial begin </a:t>
            </a:r>
            <a:r>
              <a:rPr lang="en-US" sz="1300" b="1" dirty="0">
                <a:solidFill>
                  <a:srgbClr val="0070C0"/>
                </a:solidFill>
                <a:latin typeface="Courier New" pitchFamily="49" charset="0"/>
              </a:rPr>
              <a:t>// apply inputs, check results one at a time</a:t>
            </a:r>
          </a:p>
          <a:p>
            <a:pPr>
              <a:spcBef>
                <a:spcPts val="0"/>
              </a:spcBef>
              <a:buFontTx/>
              <a:buNone/>
            </a:pPr>
            <a:r>
              <a:rPr lang="en-US" sz="1300" dirty="0">
                <a:latin typeface="Courier New" pitchFamily="49" charset="0"/>
              </a:rPr>
              <a:t>    a = 0; b = 0; c = 0; #10;</a:t>
            </a:r>
          </a:p>
          <a:p>
            <a:pPr>
              <a:spcBef>
                <a:spcPts val="0"/>
              </a:spcBef>
              <a:buFontTx/>
              <a:buNone/>
            </a:pPr>
            <a:r>
              <a:rPr lang="en-US" sz="1300" dirty="0">
                <a:latin typeface="Courier New" pitchFamily="49" charset="0"/>
              </a:rPr>
              <a:t>    if (y !== 1) $display("000 failed.");</a:t>
            </a:r>
          </a:p>
          <a:p>
            <a:pPr>
              <a:spcBef>
                <a:spcPts val="0"/>
              </a:spcBef>
              <a:buFontTx/>
              <a:buNone/>
            </a:pPr>
            <a:r>
              <a:rPr lang="en-US" sz="1300" dirty="0">
                <a:latin typeface="Courier New" pitchFamily="49" charset="0"/>
              </a:rPr>
              <a:t>    c = 1; #10;</a:t>
            </a:r>
          </a:p>
          <a:p>
            <a:pPr>
              <a:spcBef>
                <a:spcPts val="0"/>
              </a:spcBef>
              <a:buFontTx/>
              <a:buNone/>
            </a:pPr>
            <a:r>
              <a:rPr lang="en-US" sz="1300" dirty="0">
                <a:latin typeface="Courier New" pitchFamily="49" charset="0"/>
              </a:rPr>
              <a:t>    if (y !== 0) $display("001 failed.");</a:t>
            </a:r>
          </a:p>
          <a:p>
            <a:pPr>
              <a:spcBef>
                <a:spcPts val="0"/>
              </a:spcBef>
              <a:buFontTx/>
              <a:buNone/>
            </a:pPr>
            <a:r>
              <a:rPr lang="en-US" sz="1300" dirty="0">
                <a:latin typeface="Courier New" pitchFamily="49" charset="0"/>
              </a:rPr>
              <a:t>    b = 1; c = 0; #10;</a:t>
            </a:r>
          </a:p>
          <a:p>
            <a:pPr>
              <a:spcBef>
                <a:spcPts val="0"/>
              </a:spcBef>
              <a:buFontTx/>
              <a:buNone/>
            </a:pPr>
            <a:r>
              <a:rPr lang="en-US" sz="1300" dirty="0">
                <a:latin typeface="Courier New" pitchFamily="49" charset="0"/>
              </a:rPr>
              <a:t>    if (y !== 0) $display("010 failed.");</a:t>
            </a:r>
          </a:p>
          <a:p>
            <a:pPr>
              <a:spcBef>
                <a:spcPts val="0"/>
              </a:spcBef>
              <a:buFontTx/>
              <a:buNone/>
            </a:pPr>
            <a:r>
              <a:rPr lang="en-US" sz="1300" dirty="0">
                <a:latin typeface="Courier New" pitchFamily="49" charset="0"/>
              </a:rPr>
              <a:t>    c = 1; #10;</a:t>
            </a:r>
          </a:p>
          <a:p>
            <a:pPr>
              <a:spcBef>
                <a:spcPts val="0"/>
              </a:spcBef>
              <a:buFontTx/>
              <a:buNone/>
            </a:pPr>
            <a:r>
              <a:rPr lang="en-US" sz="1300" dirty="0">
                <a:latin typeface="Courier New" pitchFamily="49" charset="0"/>
              </a:rPr>
              <a:t>    if (y !== 0) $display("011 failed.");</a:t>
            </a:r>
          </a:p>
          <a:p>
            <a:pPr>
              <a:spcBef>
                <a:spcPts val="0"/>
              </a:spcBef>
              <a:buFontTx/>
              <a:buNone/>
            </a:pPr>
            <a:r>
              <a:rPr lang="en-US" sz="1300" dirty="0">
                <a:latin typeface="Courier New" pitchFamily="49" charset="0"/>
              </a:rPr>
              <a:t>    a = 1; b = 0; c = 0; #10;</a:t>
            </a:r>
          </a:p>
          <a:p>
            <a:pPr>
              <a:spcBef>
                <a:spcPts val="0"/>
              </a:spcBef>
              <a:buFontTx/>
              <a:buNone/>
            </a:pPr>
            <a:r>
              <a:rPr lang="en-US" sz="1300" dirty="0">
                <a:latin typeface="Courier New" pitchFamily="49" charset="0"/>
              </a:rPr>
              <a:t>    if (y !== 1) $display("100 failed.");</a:t>
            </a:r>
          </a:p>
          <a:p>
            <a:pPr>
              <a:spcBef>
                <a:spcPts val="0"/>
              </a:spcBef>
              <a:buFontTx/>
              <a:buNone/>
            </a:pPr>
            <a:r>
              <a:rPr lang="en-US" sz="1300" dirty="0">
                <a:latin typeface="Courier New" pitchFamily="49" charset="0"/>
              </a:rPr>
              <a:t>    c = 1; #10;</a:t>
            </a:r>
          </a:p>
          <a:p>
            <a:pPr>
              <a:spcBef>
                <a:spcPts val="0"/>
              </a:spcBef>
              <a:buFontTx/>
              <a:buNone/>
            </a:pPr>
            <a:r>
              <a:rPr lang="en-US" sz="1300" dirty="0">
                <a:latin typeface="Courier New" pitchFamily="49" charset="0"/>
              </a:rPr>
              <a:t>    if (y !== 1) $display("101 failed.");</a:t>
            </a:r>
          </a:p>
          <a:p>
            <a:pPr>
              <a:spcBef>
                <a:spcPts val="0"/>
              </a:spcBef>
              <a:buFontTx/>
              <a:buNone/>
            </a:pPr>
            <a:r>
              <a:rPr lang="en-US" sz="1300" dirty="0">
                <a:latin typeface="Courier New" pitchFamily="49" charset="0"/>
              </a:rPr>
              <a:t>    b = 1; c = 0; #10;</a:t>
            </a:r>
          </a:p>
          <a:p>
            <a:pPr>
              <a:spcBef>
                <a:spcPts val="0"/>
              </a:spcBef>
              <a:buFontTx/>
              <a:buNone/>
            </a:pPr>
            <a:r>
              <a:rPr lang="en-US" sz="1300" dirty="0">
                <a:latin typeface="Courier New" pitchFamily="49" charset="0"/>
              </a:rPr>
              <a:t>    if (y !== 0) $display("110 failed.");</a:t>
            </a:r>
          </a:p>
          <a:p>
            <a:pPr>
              <a:spcBef>
                <a:spcPts val="0"/>
              </a:spcBef>
              <a:buFontTx/>
              <a:buNone/>
            </a:pPr>
            <a:r>
              <a:rPr lang="en-US" sz="1300" dirty="0">
                <a:latin typeface="Courier New" pitchFamily="49" charset="0"/>
              </a:rPr>
              <a:t>    c = 1; #10;</a:t>
            </a:r>
          </a:p>
          <a:p>
            <a:pPr>
              <a:spcBef>
                <a:spcPts val="0"/>
              </a:spcBef>
              <a:buFontTx/>
              <a:buNone/>
            </a:pPr>
            <a:r>
              <a:rPr lang="en-US" sz="1300" dirty="0">
                <a:latin typeface="Courier New" pitchFamily="49" charset="0"/>
              </a:rPr>
              <a:t>    if (y !== 0) $display("111 failed.");</a:t>
            </a:r>
          </a:p>
          <a:p>
            <a:pPr>
              <a:spcBef>
                <a:spcPts val="0"/>
              </a:spcBef>
              <a:buFontTx/>
              <a:buNone/>
            </a:pPr>
            <a:r>
              <a:rPr lang="en-US" sz="1300" dirty="0">
                <a:latin typeface="Courier New" pitchFamily="49" charset="0"/>
              </a:rPr>
              <a:t>  end</a:t>
            </a:r>
          </a:p>
          <a:p>
            <a:pPr>
              <a:spcBef>
                <a:spcPts val="0"/>
              </a:spcBef>
              <a:buFontTx/>
              <a:buNone/>
            </a:pPr>
            <a:r>
              <a:rPr lang="en-US" sz="1300" dirty="0" err="1">
                <a:latin typeface="Courier New" pitchFamily="49" charset="0"/>
              </a:rPr>
              <a:t>endmodule</a:t>
            </a:r>
            <a:r>
              <a:rPr lang="en-US" sz="1300" dirty="0">
                <a:latin typeface="Courier New" pitchFamily="49" charset="0"/>
              </a:rPr>
              <a:t>  </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Self-checking </a:t>
            </a:r>
            <a:r>
              <a:rPr lang="en-US" sz="4400" dirty="0" err="1">
                <a:solidFill>
                  <a:schemeClr val="bg1"/>
                </a:solidFill>
                <a:latin typeface="+mj-lt"/>
              </a:rPr>
              <a:t>Testbench</a:t>
            </a:r>
            <a:endParaRPr lang="en-US" sz="4400" dirty="0">
              <a:solidFill>
                <a:schemeClr val="bg1"/>
              </a:solidFill>
              <a:latin typeface="+mj-lt"/>
            </a:endParaRPr>
          </a:p>
        </p:txBody>
      </p:sp>
      <p:sp>
        <p:nvSpPr>
          <p:cNvPr id="2" name="Rectangle 1">
            <a:extLst>
              <a:ext uri="{FF2B5EF4-FFF2-40B4-BE49-F238E27FC236}">
                <a16:creationId xmlns:a16="http://schemas.microsoft.com/office/drawing/2014/main" id="{8BB79A14-4B46-429E-8BFD-91152C13A258}"/>
              </a:ext>
            </a:extLst>
          </p:cNvPr>
          <p:cNvSpPr/>
          <p:nvPr/>
        </p:nvSpPr>
        <p:spPr>
          <a:xfrm>
            <a:off x="5085230" y="2895600"/>
            <a:ext cx="4572000" cy="941796"/>
          </a:xfrm>
          <a:prstGeom prst="rect">
            <a:avLst/>
          </a:prstGeom>
        </p:spPr>
        <p:txBody>
          <a:bodyPr>
            <a:spAutoFit/>
          </a:bodyPr>
          <a:lstStyle/>
          <a:p>
            <a:pPr marL="342900" lvl="0" indent="-342900">
              <a:spcBef>
                <a:spcPct val="20000"/>
              </a:spcBef>
            </a:pPr>
            <a:r>
              <a:rPr lang="en-US" sz="1200" dirty="0">
                <a:solidFill>
                  <a:prstClr val="black"/>
                </a:solidFill>
                <a:latin typeface="Courier New" pitchFamily="49" charset="0"/>
              </a:rPr>
              <a:t>module </a:t>
            </a:r>
            <a:r>
              <a:rPr lang="en-US" sz="1200" dirty="0" err="1">
                <a:solidFill>
                  <a:prstClr val="black"/>
                </a:solidFill>
                <a:latin typeface="Courier New" pitchFamily="49" charset="0"/>
              </a:rPr>
              <a:t>sillyfunction</a:t>
            </a:r>
            <a:r>
              <a:rPr lang="en-US" sz="1200" dirty="0">
                <a:solidFill>
                  <a:prstClr val="black"/>
                </a:solidFill>
                <a:latin typeface="Courier New" pitchFamily="49" charset="0"/>
              </a:rPr>
              <a:t>(input  logic a, b, c, </a:t>
            </a:r>
          </a:p>
          <a:p>
            <a:pPr marL="342900" lvl="0" indent="-342900">
              <a:spcBef>
                <a:spcPct val="20000"/>
              </a:spcBef>
            </a:pPr>
            <a:r>
              <a:rPr lang="en-US" sz="1200" dirty="0">
                <a:solidFill>
                  <a:prstClr val="black"/>
                </a:solidFill>
                <a:latin typeface="Courier New" pitchFamily="49" charset="0"/>
              </a:rPr>
              <a:t>                     output logic y);</a:t>
            </a:r>
          </a:p>
          <a:p>
            <a:pPr marL="342900" lvl="0" indent="-342900">
              <a:spcBef>
                <a:spcPct val="20000"/>
              </a:spcBef>
            </a:pPr>
            <a:r>
              <a:rPr lang="en-US" sz="1200" dirty="0">
                <a:solidFill>
                  <a:prstClr val="black"/>
                </a:solidFill>
                <a:latin typeface="Courier New" pitchFamily="49" charset="0"/>
              </a:rPr>
              <a:t>  assign y = ~b &amp; ~c | a &amp; ~b;</a:t>
            </a:r>
          </a:p>
          <a:p>
            <a:pPr marL="342900" lvl="0" indent="-342900">
              <a:spcBef>
                <a:spcPct val="20000"/>
              </a:spcBef>
            </a:pPr>
            <a:r>
              <a:rPr lang="en-US" sz="1200" dirty="0" err="1">
                <a:solidFill>
                  <a:prstClr val="black"/>
                </a:solidFill>
                <a:latin typeface="Courier New" pitchFamily="49" charset="0"/>
              </a:rPr>
              <a:t>endmodule</a:t>
            </a:r>
            <a:endParaRPr lang="en-US" sz="1200" dirty="0">
              <a:solidFill>
                <a:prstClr val="black"/>
              </a:solidFill>
              <a:latin typeface="Courier New" pitchFamily="49" charset="0"/>
            </a:endParaRPr>
          </a:p>
        </p:txBody>
      </p:sp>
    </p:spTree>
    <p:extLst>
      <p:ext uri="{BB962C8B-B14F-4D97-AF65-F5344CB8AC3E}">
        <p14:creationId xmlns:p14="http://schemas.microsoft.com/office/powerpoint/2010/main" val="1556558520"/>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03172" name="Rectangle 4"/>
          <p:cNvSpPr>
            <a:spLocks noGrp="1" noChangeArrowheads="1"/>
          </p:cNvSpPr>
          <p:nvPr>
            <p:ph idx="4294967295"/>
            <p:custDataLst>
              <p:tags r:id="rId2"/>
            </p:custDataLst>
          </p:nvPr>
        </p:nvSpPr>
        <p:spPr>
          <a:xfrm>
            <a:off x="457200" y="1066800"/>
            <a:ext cx="8458200" cy="5181600"/>
          </a:xfrm>
        </p:spPr>
        <p:txBody>
          <a:bodyPr>
            <a:normAutofit fontScale="85000" lnSpcReduction="20000"/>
          </a:bodyPr>
          <a:lstStyle/>
          <a:p>
            <a:r>
              <a:rPr lang="en-US" sz="2800" dirty="0"/>
              <a:t>Writing code for each test vector also becomes tedious, especially for modules that require a large number of vectors. An even better approach  is to place the test vectors in a separate file. </a:t>
            </a:r>
          </a:p>
          <a:p>
            <a:r>
              <a:rPr lang="en-US" sz="2800" dirty="0"/>
              <a:t>The testbench simply reads the test vectors from the file, applies the input test vector to the DUT, waits, checks that the output values from the DUT match the output vector, and repeats until reaching the end of the test vectors file.</a:t>
            </a:r>
          </a:p>
          <a:p>
            <a:r>
              <a:rPr lang="en-US" sz="2800" dirty="0" err="1"/>
              <a:t>Testvector</a:t>
            </a:r>
            <a:r>
              <a:rPr lang="en-US" sz="2800" dirty="0"/>
              <a:t> file: inputs and expected outputs</a:t>
            </a:r>
          </a:p>
          <a:p>
            <a:r>
              <a:rPr lang="en-US" sz="2800" dirty="0" err="1"/>
              <a:t>Testbench</a:t>
            </a:r>
            <a:r>
              <a:rPr lang="en-US" sz="2800" dirty="0"/>
              <a:t>:</a:t>
            </a:r>
          </a:p>
          <a:p>
            <a:pPr marL="914400" lvl="1" indent="-457200">
              <a:buFontTx/>
              <a:buAutoNum type="arabicPeriod"/>
            </a:pPr>
            <a:r>
              <a:rPr lang="en-US" dirty="0"/>
              <a:t>Generate clock for assigning inputs, reading outputs</a:t>
            </a:r>
          </a:p>
          <a:p>
            <a:pPr marL="914400" lvl="1" indent="-457200">
              <a:buFontTx/>
              <a:buAutoNum type="arabicPeriod"/>
            </a:pPr>
            <a:r>
              <a:rPr lang="en-US" dirty="0"/>
              <a:t>Read </a:t>
            </a:r>
            <a:r>
              <a:rPr lang="en-US" dirty="0" err="1"/>
              <a:t>testvectors</a:t>
            </a:r>
            <a:r>
              <a:rPr lang="en-US" dirty="0"/>
              <a:t> file into array</a:t>
            </a:r>
          </a:p>
          <a:p>
            <a:pPr marL="914400" lvl="1" indent="-457200">
              <a:buFontTx/>
              <a:buAutoNum type="arabicPeriod"/>
            </a:pPr>
            <a:r>
              <a:rPr lang="en-US" dirty="0"/>
              <a:t>Assign inputs, expected outputs</a:t>
            </a:r>
          </a:p>
          <a:p>
            <a:pPr marL="914400" lvl="1" indent="-457200">
              <a:buFontTx/>
              <a:buAutoNum type="arabicPeriod"/>
            </a:pPr>
            <a:r>
              <a:rPr lang="en-US" dirty="0"/>
              <a:t>Compare outputs with expected outputs and report errors</a:t>
            </a:r>
          </a:p>
          <a:p>
            <a:pPr marL="533400" indent="-533400">
              <a:buFontTx/>
              <a:buNone/>
            </a:pPr>
            <a:endParaRPr lang="en-US" sz="2800" dirty="0"/>
          </a:p>
          <a:p>
            <a:pPr marL="533400" indent="-533400">
              <a:buFontTx/>
              <a:buNone/>
            </a:pPr>
            <a:endParaRPr lang="en-US" sz="1800" dirty="0">
              <a:latin typeface="Courier New" pitchFamily="49" charset="0"/>
            </a:endParaRP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Testbench</a:t>
            </a:r>
            <a:r>
              <a:rPr lang="en-US" sz="4400" dirty="0">
                <a:solidFill>
                  <a:schemeClr val="bg1"/>
                </a:solidFill>
                <a:latin typeface="+mj-lt"/>
              </a:rPr>
              <a:t> with </a:t>
            </a:r>
            <a:r>
              <a:rPr lang="en-US" sz="4400" dirty="0" err="1">
                <a:solidFill>
                  <a:schemeClr val="bg1"/>
                </a:solidFill>
                <a:latin typeface="+mj-lt"/>
              </a:rPr>
              <a:t>Testvectors</a:t>
            </a:r>
            <a:endParaRPr lang="en-US" sz="4400" dirty="0">
              <a:solidFill>
                <a:schemeClr val="bg1"/>
              </a:solidFill>
              <a:latin typeface="+mj-lt"/>
            </a:endParaRPr>
          </a:p>
        </p:txBody>
      </p:sp>
    </p:spTree>
    <p:extLst>
      <p:ext uri="{BB962C8B-B14F-4D97-AF65-F5344CB8AC3E}">
        <p14:creationId xmlns:p14="http://schemas.microsoft.com/office/powerpoint/2010/main" val="1349379761"/>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ChangeArrowheads="1"/>
          </p:cNvSpPr>
          <p:nvPr>
            <p:custDataLst>
              <p:tags r:id="rId2"/>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14436" name="Rectangle 4"/>
          <p:cNvSpPr>
            <a:spLocks noGrp="1" noChangeArrowheads="1"/>
          </p:cNvSpPr>
          <p:nvPr>
            <p:ph sz="half" idx="4294967295"/>
            <p:custDataLst>
              <p:tags r:id="rId3"/>
            </p:custDataLst>
          </p:nvPr>
        </p:nvSpPr>
        <p:spPr>
          <a:xfrm>
            <a:off x="609600" y="1181100"/>
            <a:ext cx="7543800" cy="4953000"/>
          </a:xfrm>
        </p:spPr>
        <p:txBody>
          <a:bodyPr/>
          <a:lstStyle/>
          <a:p>
            <a:pPr marL="533400" indent="-533400"/>
            <a:r>
              <a:rPr lang="en-US" dirty="0" err="1"/>
              <a:t>Testbench</a:t>
            </a:r>
            <a:r>
              <a:rPr lang="en-US" dirty="0"/>
              <a:t> clock: </a:t>
            </a:r>
          </a:p>
          <a:p>
            <a:pPr marL="933450" lvl="1" indent="-533400"/>
            <a:r>
              <a:rPr lang="en-US" sz="2400" dirty="0"/>
              <a:t>assign inputs (on rising edge)</a:t>
            </a:r>
          </a:p>
          <a:p>
            <a:pPr marL="933450" lvl="1" indent="-533400"/>
            <a:r>
              <a:rPr lang="en-US" sz="2400" dirty="0"/>
              <a:t>compare outputs with expected outputs (on falling edge).</a:t>
            </a:r>
          </a:p>
          <a:p>
            <a:pPr marL="533400" indent="-533400"/>
            <a:endParaRPr lang="en-US" sz="2400" dirty="0"/>
          </a:p>
          <a:p>
            <a:pPr marL="533400" indent="-533400"/>
            <a:endParaRPr lang="en-US" sz="2400" dirty="0"/>
          </a:p>
          <a:p>
            <a:pPr marL="533400" indent="-533400"/>
            <a:endParaRPr lang="en-US" sz="2400" dirty="0"/>
          </a:p>
          <a:p>
            <a:pPr marL="0" indent="0">
              <a:buNone/>
            </a:pPr>
            <a:endParaRPr lang="en-US" sz="2400" dirty="0"/>
          </a:p>
          <a:p>
            <a:pPr marL="533400" indent="-533400"/>
            <a:r>
              <a:rPr lang="en-US" sz="2400" dirty="0" err="1"/>
              <a:t>Testbench</a:t>
            </a:r>
            <a:r>
              <a:rPr lang="en-US" sz="2400" dirty="0"/>
              <a:t> clock also used as clock for synchronous sequential circuits</a:t>
            </a:r>
          </a:p>
        </p:txBody>
      </p:sp>
      <p:graphicFrame>
        <p:nvGraphicFramePr>
          <p:cNvPr id="914437" name="Object 5"/>
          <p:cNvGraphicFramePr>
            <a:graphicFrameLocks noGrp="1" noChangeAspect="1"/>
          </p:cNvGraphicFramePr>
          <p:nvPr>
            <p:ph sz="half" idx="4294967295"/>
            <p:custDataLst>
              <p:tags r:id="rId4"/>
            </p:custDataLst>
            <p:extLst>
              <p:ext uri="{D42A27DB-BD31-4B8C-83A1-F6EECF244321}">
                <p14:modId xmlns:p14="http://schemas.microsoft.com/office/powerpoint/2010/main" val="1893917114"/>
              </p:ext>
            </p:extLst>
          </p:nvPr>
        </p:nvGraphicFramePr>
        <p:xfrm>
          <a:off x="1905000" y="2914650"/>
          <a:ext cx="4876800" cy="1809750"/>
        </p:xfrm>
        <a:graphic>
          <a:graphicData uri="http://schemas.openxmlformats.org/presentationml/2006/ole">
            <mc:AlternateContent xmlns:mc="http://schemas.openxmlformats.org/markup-compatibility/2006">
              <mc:Choice xmlns:v="urn:schemas-microsoft-com:vml" Requires="v">
                <p:oleObj spid="_x0000_s232537" name="VISIO" r:id="rId7" imgW="2437920" imgH="905040" progId="Visio.Drawing.6">
                  <p:embed/>
                </p:oleObj>
              </mc:Choice>
              <mc:Fallback>
                <p:oleObj name="VISIO" r:id="rId7" imgW="2437920" imgH="90504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2914650"/>
                        <a:ext cx="48768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Testbench</a:t>
            </a:r>
            <a:r>
              <a:rPr lang="en-US" sz="4400" dirty="0">
                <a:solidFill>
                  <a:schemeClr val="bg1"/>
                </a:solidFill>
                <a:latin typeface="+mj-lt"/>
              </a:rPr>
              <a:t> with </a:t>
            </a:r>
            <a:r>
              <a:rPr lang="en-US" sz="4400" dirty="0" err="1">
                <a:solidFill>
                  <a:schemeClr val="bg1"/>
                </a:solidFill>
                <a:latin typeface="+mj-lt"/>
              </a:rPr>
              <a:t>Testvectors</a:t>
            </a:r>
            <a:endParaRPr lang="en-US" sz="4400" dirty="0">
              <a:solidFill>
                <a:schemeClr val="bg1"/>
              </a:solidFill>
              <a:latin typeface="+mj-lt"/>
            </a:endParaRPr>
          </a:p>
        </p:txBody>
      </p:sp>
    </p:spTree>
    <p:extLst>
      <p:ext uri="{BB962C8B-B14F-4D97-AF65-F5344CB8AC3E}">
        <p14:creationId xmlns:p14="http://schemas.microsoft.com/office/powerpoint/2010/main" val="2058649542"/>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04196" name="Rectangle 4"/>
          <p:cNvSpPr>
            <a:spLocks noGrp="1" noChangeArrowheads="1"/>
          </p:cNvSpPr>
          <p:nvPr>
            <p:ph idx="4294967295"/>
            <p:custDataLst>
              <p:tags r:id="rId2"/>
            </p:custDataLst>
          </p:nvPr>
        </p:nvSpPr>
        <p:spPr>
          <a:xfrm>
            <a:off x="304800" y="990600"/>
            <a:ext cx="7772400" cy="5181600"/>
          </a:xfrm>
        </p:spPr>
        <p:txBody>
          <a:bodyPr/>
          <a:lstStyle/>
          <a:p>
            <a:r>
              <a:rPr lang="en-US" dirty="0"/>
              <a:t>File:</a:t>
            </a:r>
            <a:r>
              <a:rPr lang="en-US" sz="1800" dirty="0">
                <a:latin typeface="Courier New" pitchFamily="49" charset="0"/>
              </a:rPr>
              <a:t> </a:t>
            </a:r>
            <a:r>
              <a:rPr lang="en-US" sz="2600" dirty="0">
                <a:latin typeface="Courier New" pitchFamily="49" charset="0"/>
              </a:rPr>
              <a:t>example.tv (a text file containing the inputs and expected output written in binary)</a:t>
            </a:r>
          </a:p>
          <a:p>
            <a:r>
              <a:rPr lang="en-US" dirty="0">
                <a:latin typeface="+mj-lt"/>
              </a:rPr>
              <a:t>contains vectors of </a:t>
            </a:r>
            <a:r>
              <a:rPr lang="en-US" dirty="0" err="1">
                <a:latin typeface="+mj-lt"/>
              </a:rPr>
              <a:t>abc_y</a:t>
            </a:r>
            <a:r>
              <a:rPr lang="en-US" dirty="0">
                <a:latin typeface="+mj-lt"/>
              </a:rPr>
              <a:t> expected</a:t>
            </a:r>
          </a:p>
          <a:p>
            <a:pPr>
              <a:buFontTx/>
              <a:buNone/>
            </a:pPr>
            <a:endParaRPr lang="en-US" sz="1800" dirty="0">
              <a:latin typeface="Courier New" pitchFamily="49" charset="0"/>
            </a:endParaRPr>
          </a:p>
          <a:p>
            <a:pPr>
              <a:buFontTx/>
              <a:buNone/>
            </a:pPr>
            <a:r>
              <a:rPr lang="en-US" sz="1800" dirty="0">
                <a:latin typeface="Courier New" pitchFamily="49" charset="0"/>
              </a:rPr>
              <a:t>000_1</a:t>
            </a:r>
          </a:p>
          <a:p>
            <a:pPr>
              <a:buFontTx/>
              <a:buNone/>
            </a:pPr>
            <a:r>
              <a:rPr lang="en-US" sz="1800" dirty="0">
                <a:latin typeface="Courier New" pitchFamily="49" charset="0"/>
              </a:rPr>
              <a:t>001_0</a:t>
            </a:r>
          </a:p>
          <a:p>
            <a:pPr>
              <a:buFontTx/>
              <a:buNone/>
            </a:pPr>
            <a:r>
              <a:rPr lang="en-US" sz="1800" dirty="0">
                <a:latin typeface="Courier New" pitchFamily="49" charset="0"/>
              </a:rPr>
              <a:t>010_0</a:t>
            </a:r>
          </a:p>
          <a:p>
            <a:pPr>
              <a:buFontTx/>
              <a:buNone/>
            </a:pPr>
            <a:r>
              <a:rPr lang="en-US" sz="1800" dirty="0">
                <a:latin typeface="Courier New" pitchFamily="49" charset="0"/>
              </a:rPr>
              <a:t>011_0</a:t>
            </a:r>
          </a:p>
          <a:p>
            <a:pPr>
              <a:buFontTx/>
              <a:buNone/>
            </a:pPr>
            <a:r>
              <a:rPr lang="en-US" sz="1800" dirty="0">
                <a:latin typeface="Courier New" pitchFamily="49" charset="0"/>
              </a:rPr>
              <a:t>100_1</a:t>
            </a:r>
          </a:p>
          <a:p>
            <a:pPr>
              <a:buFontTx/>
              <a:buNone/>
            </a:pPr>
            <a:r>
              <a:rPr lang="en-US" sz="1800" dirty="0">
                <a:latin typeface="Courier New" pitchFamily="49" charset="0"/>
              </a:rPr>
              <a:t>101_1</a:t>
            </a:r>
          </a:p>
          <a:p>
            <a:pPr>
              <a:buFontTx/>
              <a:buNone/>
            </a:pPr>
            <a:r>
              <a:rPr lang="en-US" sz="1800" dirty="0">
                <a:latin typeface="Courier New" pitchFamily="49" charset="0"/>
              </a:rPr>
              <a:t>110_0</a:t>
            </a:r>
          </a:p>
          <a:p>
            <a:pPr>
              <a:buFontTx/>
              <a:buNone/>
            </a:pPr>
            <a:r>
              <a:rPr lang="en-US" sz="1800" dirty="0">
                <a:latin typeface="Courier New" pitchFamily="49" charset="0"/>
              </a:rPr>
              <a:t>111_0</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err="1">
                <a:solidFill>
                  <a:schemeClr val="bg1"/>
                </a:solidFill>
                <a:latin typeface="+mj-lt"/>
              </a:rPr>
              <a:t>Testvectors</a:t>
            </a:r>
            <a:r>
              <a:rPr lang="en-US" sz="4400" dirty="0">
                <a:solidFill>
                  <a:schemeClr val="bg1"/>
                </a:solidFill>
                <a:latin typeface="+mj-lt"/>
              </a:rPr>
              <a:t> File</a:t>
            </a:r>
          </a:p>
        </p:txBody>
      </p:sp>
    </p:spTree>
    <p:extLst>
      <p:ext uri="{BB962C8B-B14F-4D97-AF65-F5344CB8AC3E}">
        <p14:creationId xmlns:p14="http://schemas.microsoft.com/office/powerpoint/2010/main" val="906845381"/>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05220" name="Rectangle 4"/>
          <p:cNvSpPr>
            <a:spLocks noGrp="1" noChangeArrowheads="1"/>
          </p:cNvSpPr>
          <p:nvPr>
            <p:ph idx="4294967295"/>
            <p:custDataLst>
              <p:tags r:id="rId2"/>
            </p:custDataLst>
          </p:nvPr>
        </p:nvSpPr>
        <p:spPr>
          <a:xfrm>
            <a:off x="914400" y="1295400"/>
            <a:ext cx="8534400" cy="5181600"/>
          </a:xfrm>
        </p:spPr>
        <p:txBody>
          <a:bodyPr>
            <a:normAutofit/>
          </a:bodyPr>
          <a:lstStyle/>
          <a:p>
            <a:pPr>
              <a:buFontTx/>
              <a:buNone/>
            </a:pPr>
            <a:r>
              <a:rPr lang="en-US" sz="1600" dirty="0">
                <a:latin typeface="Courier New" pitchFamily="49" charset="0"/>
              </a:rPr>
              <a:t>module testbench3();</a:t>
            </a:r>
          </a:p>
          <a:p>
            <a:pPr>
              <a:buFontTx/>
              <a:buNone/>
            </a:pPr>
            <a:r>
              <a:rPr lang="en-US" sz="1600" dirty="0">
                <a:latin typeface="Courier New" pitchFamily="49" charset="0"/>
              </a:rPr>
              <a:t>  logic        </a:t>
            </a:r>
            <a:r>
              <a:rPr lang="en-US" sz="1600" dirty="0" err="1">
                <a:latin typeface="Courier New" pitchFamily="49" charset="0"/>
              </a:rPr>
              <a:t>clk</a:t>
            </a:r>
            <a:r>
              <a:rPr lang="en-US" sz="1600" dirty="0">
                <a:latin typeface="Courier New" pitchFamily="49" charset="0"/>
              </a:rPr>
              <a:t>, reset;</a:t>
            </a:r>
          </a:p>
          <a:p>
            <a:pPr>
              <a:buFontTx/>
              <a:buNone/>
            </a:pPr>
            <a:r>
              <a:rPr lang="en-US" sz="1600" dirty="0">
                <a:latin typeface="Courier New" pitchFamily="49" charset="0"/>
              </a:rPr>
              <a:t>  logic        a, b, c, </a:t>
            </a:r>
            <a:r>
              <a:rPr lang="en-US" sz="1600" dirty="0" err="1">
                <a:latin typeface="Courier New" pitchFamily="49" charset="0"/>
              </a:rPr>
              <a:t>yexpected</a:t>
            </a:r>
            <a:r>
              <a:rPr lang="en-US" sz="1600" dirty="0">
                <a:latin typeface="Courier New" pitchFamily="49" charset="0"/>
              </a:rPr>
              <a:t>;</a:t>
            </a:r>
          </a:p>
          <a:p>
            <a:pPr>
              <a:buFontTx/>
              <a:buNone/>
            </a:pPr>
            <a:r>
              <a:rPr lang="en-US" sz="1600" dirty="0">
                <a:latin typeface="Courier New" pitchFamily="49" charset="0"/>
              </a:rPr>
              <a:t>  logic        y;</a:t>
            </a:r>
          </a:p>
          <a:p>
            <a:pPr>
              <a:buFontTx/>
              <a:buNone/>
            </a:pPr>
            <a:r>
              <a:rPr lang="en-US" sz="1600" dirty="0">
                <a:latin typeface="Courier New" pitchFamily="49" charset="0"/>
              </a:rPr>
              <a:t>  logic [31:0] </a:t>
            </a:r>
            <a:r>
              <a:rPr lang="en-US" sz="1600" dirty="0" err="1">
                <a:latin typeface="Courier New" pitchFamily="49" charset="0"/>
              </a:rPr>
              <a:t>vectornum</a:t>
            </a:r>
            <a:r>
              <a:rPr lang="en-US" sz="1600" dirty="0">
                <a:latin typeface="Courier New" pitchFamily="49" charset="0"/>
              </a:rPr>
              <a:t>, errors;    // bookkeeping variables</a:t>
            </a:r>
          </a:p>
          <a:p>
            <a:pPr>
              <a:buFontTx/>
              <a:buNone/>
            </a:pPr>
            <a:r>
              <a:rPr lang="en-US" sz="1600" dirty="0">
                <a:latin typeface="Courier New" pitchFamily="49" charset="0"/>
              </a:rPr>
              <a:t>  logic [3:0]  </a:t>
            </a:r>
            <a:r>
              <a:rPr lang="en-US" sz="1600" dirty="0" err="1">
                <a:latin typeface="Courier New" pitchFamily="49" charset="0"/>
              </a:rPr>
              <a:t>testvectors</a:t>
            </a:r>
            <a:r>
              <a:rPr lang="en-US" sz="1600" dirty="0">
                <a:latin typeface="Courier New" pitchFamily="49" charset="0"/>
              </a:rPr>
              <a:t>[10000:0]; // array of </a:t>
            </a:r>
            <a:r>
              <a:rPr lang="en-US" sz="1600" dirty="0" err="1">
                <a:latin typeface="Courier New" pitchFamily="49" charset="0"/>
              </a:rPr>
              <a:t>testvectors</a:t>
            </a:r>
            <a:endParaRPr lang="en-US" sz="1600" dirty="0">
              <a:latin typeface="Courier New" pitchFamily="49" charset="0"/>
            </a:endParaRPr>
          </a:p>
          <a:p>
            <a:pPr>
              <a:buFontTx/>
              <a:buNone/>
            </a:pPr>
            <a:r>
              <a:rPr lang="en-US" sz="1600" dirty="0">
                <a:latin typeface="Courier New" pitchFamily="49" charset="0"/>
              </a:rPr>
              <a:t>  </a:t>
            </a:r>
          </a:p>
          <a:p>
            <a:pPr>
              <a:buFontTx/>
              <a:buNone/>
            </a:pPr>
            <a:r>
              <a:rPr lang="en-US" sz="1600" dirty="0">
                <a:solidFill>
                  <a:srgbClr val="0070C0"/>
                </a:solidFill>
                <a:latin typeface="Courier New" pitchFamily="49" charset="0"/>
              </a:rPr>
              <a:t>  </a:t>
            </a:r>
            <a:r>
              <a:rPr lang="en-US" sz="1600" b="1" dirty="0">
                <a:solidFill>
                  <a:srgbClr val="0070C0"/>
                </a:solidFill>
                <a:latin typeface="Courier New" pitchFamily="49" charset="0"/>
              </a:rPr>
              <a:t>// instantiate device under test</a:t>
            </a:r>
          </a:p>
          <a:p>
            <a:pPr>
              <a:buFontTx/>
              <a:buNone/>
            </a:pPr>
            <a:r>
              <a:rPr lang="en-US" sz="1600" dirty="0">
                <a:latin typeface="Courier New" pitchFamily="49" charset="0"/>
              </a:rPr>
              <a:t>  </a:t>
            </a:r>
            <a:r>
              <a:rPr lang="en-US" sz="1600" dirty="0" err="1">
                <a:latin typeface="Courier New" pitchFamily="49" charset="0"/>
              </a:rPr>
              <a:t>sillyfunction</a:t>
            </a:r>
            <a:r>
              <a:rPr lang="en-US" sz="1600" dirty="0">
                <a:latin typeface="Courier New" pitchFamily="49" charset="0"/>
              </a:rPr>
              <a:t> </a:t>
            </a:r>
            <a:r>
              <a:rPr lang="en-US" sz="1600" dirty="0" err="1">
                <a:latin typeface="Courier New" pitchFamily="49" charset="0"/>
              </a:rPr>
              <a:t>dut</a:t>
            </a:r>
            <a:r>
              <a:rPr lang="en-US" sz="1600" dirty="0">
                <a:latin typeface="Courier New" pitchFamily="49" charset="0"/>
              </a:rPr>
              <a:t>(a, b, c, y);</a:t>
            </a:r>
          </a:p>
          <a:p>
            <a:pPr>
              <a:buFontTx/>
              <a:buNone/>
            </a:pPr>
            <a:r>
              <a:rPr lang="en-US" sz="1600" dirty="0">
                <a:latin typeface="Courier New" pitchFamily="49" charset="0"/>
              </a:rPr>
              <a:t>  </a:t>
            </a:r>
          </a:p>
          <a:p>
            <a:pPr>
              <a:buFontTx/>
              <a:buNone/>
            </a:pPr>
            <a:r>
              <a:rPr lang="en-US" sz="1600" dirty="0">
                <a:solidFill>
                  <a:srgbClr val="0070C0"/>
                </a:solidFill>
                <a:latin typeface="Courier New" pitchFamily="49" charset="0"/>
              </a:rPr>
              <a:t>  </a:t>
            </a:r>
            <a:r>
              <a:rPr lang="en-US" sz="1600" b="1" dirty="0">
                <a:solidFill>
                  <a:srgbClr val="0070C0"/>
                </a:solidFill>
                <a:latin typeface="Courier New" pitchFamily="49" charset="0"/>
              </a:rPr>
              <a:t>// generate clock</a:t>
            </a:r>
          </a:p>
          <a:p>
            <a:pPr>
              <a:buFontTx/>
              <a:buNone/>
            </a:pPr>
            <a:r>
              <a:rPr lang="en-US" sz="1600" dirty="0">
                <a:latin typeface="Courier New" pitchFamily="49" charset="0"/>
              </a:rPr>
              <a:t>  always     // no sensitivity list, so it always executes</a:t>
            </a:r>
          </a:p>
          <a:p>
            <a:pPr>
              <a:buFontTx/>
              <a:buNone/>
            </a:pPr>
            <a:r>
              <a:rPr lang="en-US" sz="1600" dirty="0">
                <a:latin typeface="Courier New" pitchFamily="49" charset="0"/>
              </a:rPr>
              <a:t>    begin</a:t>
            </a:r>
          </a:p>
          <a:p>
            <a:pPr>
              <a:buFontTx/>
              <a:buNone/>
            </a:pPr>
            <a:r>
              <a:rPr lang="en-US" sz="1600" dirty="0">
                <a:latin typeface="Courier New" pitchFamily="49" charset="0"/>
              </a:rPr>
              <a:t>      </a:t>
            </a:r>
            <a:r>
              <a:rPr lang="en-US" sz="1600" dirty="0" err="1">
                <a:latin typeface="Courier New" pitchFamily="49" charset="0"/>
              </a:rPr>
              <a:t>clk</a:t>
            </a:r>
            <a:r>
              <a:rPr lang="en-US" sz="1600" dirty="0">
                <a:latin typeface="Courier New" pitchFamily="49" charset="0"/>
              </a:rPr>
              <a:t> = 1; #5; </a:t>
            </a:r>
            <a:r>
              <a:rPr lang="en-US" sz="1600" dirty="0" err="1">
                <a:latin typeface="Courier New" pitchFamily="49" charset="0"/>
              </a:rPr>
              <a:t>clk</a:t>
            </a:r>
            <a:r>
              <a:rPr lang="en-US" sz="1600" dirty="0">
                <a:latin typeface="Courier New" pitchFamily="49" charset="0"/>
              </a:rPr>
              <a:t> = 0; #5;</a:t>
            </a:r>
          </a:p>
          <a:p>
            <a:pPr>
              <a:buFontTx/>
              <a:buNone/>
            </a:pPr>
            <a:r>
              <a:rPr lang="en-US" sz="1600" dirty="0">
                <a:latin typeface="Courier New" pitchFamily="49" charset="0"/>
              </a:rPr>
              <a:t>    end</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1. Generate Clock</a:t>
            </a:r>
          </a:p>
        </p:txBody>
      </p:sp>
    </p:spTree>
    <p:extLst>
      <p:ext uri="{BB962C8B-B14F-4D97-AF65-F5344CB8AC3E}">
        <p14:creationId xmlns:p14="http://schemas.microsoft.com/office/powerpoint/2010/main" val="2387234490"/>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06244" name="Rectangle 4"/>
          <p:cNvSpPr>
            <a:spLocks noGrp="1" noChangeArrowheads="1"/>
          </p:cNvSpPr>
          <p:nvPr>
            <p:ph idx="4294967295"/>
            <p:custDataLst>
              <p:tags r:id="rId2"/>
            </p:custDataLst>
          </p:nvPr>
        </p:nvSpPr>
        <p:spPr>
          <a:xfrm>
            <a:off x="914400" y="1295400"/>
            <a:ext cx="7772400" cy="5181600"/>
          </a:xfrm>
        </p:spPr>
        <p:txBody>
          <a:bodyPr/>
          <a:lstStyle/>
          <a:p>
            <a:pPr>
              <a:buFontTx/>
              <a:buNone/>
            </a:pPr>
            <a:r>
              <a:rPr lang="en-US" sz="1800" dirty="0">
                <a:solidFill>
                  <a:schemeClr val="accent2"/>
                </a:solidFill>
                <a:latin typeface="Courier New" pitchFamily="49" charset="0"/>
              </a:rPr>
              <a:t> </a:t>
            </a:r>
            <a:r>
              <a:rPr lang="en-US" sz="1800" b="1" dirty="0">
                <a:solidFill>
                  <a:srgbClr val="0070C0"/>
                </a:solidFill>
                <a:latin typeface="Courier New" pitchFamily="49" charset="0"/>
              </a:rPr>
              <a:t>// at start of test, load vectors and pulse reset</a:t>
            </a:r>
          </a:p>
          <a:p>
            <a:pPr>
              <a:buFontTx/>
              <a:buNone/>
            </a:pPr>
            <a:r>
              <a:rPr lang="en-US" sz="1800" dirty="0">
                <a:latin typeface="Courier New" pitchFamily="49" charset="0"/>
              </a:rPr>
              <a:t> </a:t>
            </a:r>
          </a:p>
          <a:p>
            <a:pPr>
              <a:buFontTx/>
              <a:buNone/>
            </a:pPr>
            <a:r>
              <a:rPr lang="en-US" sz="1800" dirty="0">
                <a:latin typeface="Courier New" pitchFamily="49" charset="0"/>
              </a:rPr>
              <a:t> initial</a:t>
            </a:r>
          </a:p>
          <a:p>
            <a:pPr>
              <a:buFontTx/>
              <a:buNone/>
            </a:pPr>
            <a:r>
              <a:rPr lang="en-US" sz="1800" dirty="0">
                <a:latin typeface="Courier New" pitchFamily="49" charset="0"/>
              </a:rPr>
              <a:t>    begin</a:t>
            </a:r>
          </a:p>
          <a:p>
            <a:pPr>
              <a:buFontTx/>
              <a:buNone/>
            </a:pPr>
            <a:r>
              <a:rPr lang="en-US" sz="1800" dirty="0">
                <a:latin typeface="Courier New" pitchFamily="49" charset="0"/>
              </a:rPr>
              <a:t>      $</a:t>
            </a:r>
            <a:r>
              <a:rPr lang="en-US" sz="1800" dirty="0" err="1">
                <a:latin typeface="Courier New" pitchFamily="49" charset="0"/>
              </a:rPr>
              <a:t>readmemb</a:t>
            </a:r>
            <a:r>
              <a:rPr lang="en-US" sz="1800" dirty="0">
                <a:latin typeface="Courier New" pitchFamily="49" charset="0"/>
              </a:rPr>
              <a:t>("example.tv", </a:t>
            </a:r>
            <a:r>
              <a:rPr lang="en-US" sz="1800" dirty="0" err="1">
                <a:latin typeface="Courier New" pitchFamily="49" charset="0"/>
              </a:rPr>
              <a:t>testvectors</a:t>
            </a:r>
            <a:r>
              <a:rPr lang="en-US" sz="1800" dirty="0">
                <a:latin typeface="Courier New" pitchFamily="49" charset="0"/>
              </a:rPr>
              <a:t>);</a:t>
            </a:r>
          </a:p>
          <a:p>
            <a:pPr>
              <a:buFontTx/>
              <a:buNone/>
            </a:pPr>
            <a:r>
              <a:rPr lang="en-US" sz="1800" dirty="0">
                <a:latin typeface="Courier New" pitchFamily="49" charset="0"/>
              </a:rPr>
              <a:t>      </a:t>
            </a:r>
            <a:r>
              <a:rPr lang="en-US" sz="1800" dirty="0" err="1">
                <a:latin typeface="Courier New" pitchFamily="49" charset="0"/>
              </a:rPr>
              <a:t>vectornum</a:t>
            </a:r>
            <a:r>
              <a:rPr lang="en-US" sz="1800" dirty="0">
                <a:latin typeface="Courier New" pitchFamily="49" charset="0"/>
              </a:rPr>
              <a:t> = 0; errors = 0;</a:t>
            </a:r>
          </a:p>
          <a:p>
            <a:pPr>
              <a:buFontTx/>
              <a:buNone/>
            </a:pPr>
            <a:r>
              <a:rPr lang="en-US" sz="1800" dirty="0">
                <a:latin typeface="Courier New" pitchFamily="49" charset="0"/>
              </a:rPr>
              <a:t>      reset = 1; #27; reset = 0;</a:t>
            </a:r>
          </a:p>
          <a:p>
            <a:pPr>
              <a:buFontTx/>
              <a:buNone/>
            </a:pPr>
            <a:r>
              <a:rPr lang="en-US" sz="1800" dirty="0">
                <a:latin typeface="Courier New" pitchFamily="49" charset="0"/>
              </a:rPr>
              <a:t>    end</a:t>
            </a:r>
          </a:p>
          <a:p>
            <a:pPr>
              <a:buFontTx/>
              <a:buNone/>
            </a:pPr>
            <a:endParaRPr lang="en-US" sz="1800" dirty="0">
              <a:latin typeface="Courier New" pitchFamily="49" charset="0"/>
            </a:endParaRPr>
          </a:p>
          <a:p>
            <a:pPr>
              <a:buFontTx/>
              <a:buNone/>
            </a:pPr>
            <a:endParaRPr lang="en-US" sz="1800" dirty="0">
              <a:latin typeface="Courier New" pitchFamily="49" charset="0"/>
            </a:endParaRPr>
          </a:p>
          <a:p>
            <a:pPr>
              <a:buFontTx/>
              <a:buNone/>
            </a:pPr>
            <a:r>
              <a:rPr lang="en-US" sz="1800" dirty="0">
                <a:latin typeface="Courier New" pitchFamily="49" charset="0"/>
              </a:rPr>
              <a:t>// </a:t>
            </a:r>
            <a:r>
              <a:rPr lang="en-US" sz="1800" b="1" dirty="0">
                <a:solidFill>
                  <a:srgbClr val="0070C0"/>
                </a:solidFill>
                <a:latin typeface="Courier New" pitchFamily="49" charset="0"/>
              </a:rPr>
              <a:t>Note: </a:t>
            </a:r>
            <a:r>
              <a:rPr lang="en-US" sz="1800" dirty="0">
                <a:latin typeface="Courier New" pitchFamily="49" charset="0"/>
              </a:rPr>
              <a:t>$</a:t>
            </a:r>
            <a:r>
              <a:rPr lang="en-US" sz="1800" dirty="0" err="1">
                <a:latin typeface="Courier New" pitchFamily="49" charset="0"/>
              </a:rPr>
              <a:t>readmemh</a:t>
            </a:r>
            <a:r>
              <a:rPr lang="en-US" sz="1800" dirty="0">
                <a:latin typeface="Courier New" pitchFamily="49" charset="0"/>
              </a:rPr>
              <a:t> reads </a:t>
            </a:r>
            <a:r>
              <a:rPr lang="en-US" sz="1800" dirty="0" err="1">
                <a:latin typeface="Courier New" pitchFamily="49" charset="0"/>
              </a:rPr>
              <a:t>testvector</a:t>
            </a:r>
            <a:r>
              <a:rPr lang="en-US" sz="1800" dirty="0">
                <a:latin typeface="Courier New" pitchFamily="49" charset="0"/>
              </a:rPr>
              <a:t> files written in</a:t>
            </a:r>
          </a:p>
          <a:p>
            <a:pPr>
              <a:buFontTx/>
              <a:buNone/>
            </a:pPr>
            <a:r>
              <a:rPr lang="en-US" sz="1800" dirty="0">
                <a:latin typeface="Courier New" pitchFamily="49" charset="0"/>
              </a:rPr>
              <a:t>// hexadecimal</a:t>
            </a:r>
          </a:p>
          <a:p>
            <a:pPr>
              <a:buFontTx/>
              <a:buNone/>
            </a:pPr>
            <a:r>
              <a:rPr lang="en-US" sz="1800" dirty="0">
                <a:latin typeface="Courier New" pitchFamily="49" charset="0"/>
              </a:rPr>
              <a:t>  </a:t>
            </a:r>
          </a:p>
        </p:txBody>
      </p:sp>
      <p:sp>
        <p:nvSpPr>
          <p:cNvPr id="7" name="TextBox 6"/>
          <p:cNvSpPr txBox="1"/>
          <p:nvPr/>
        </p:nvSpPr>
        <p:spPr>
          <a:xfrm>
            <a:off x="457200" y="68759"/>
            <a:ext cx="7924800" cy="769441"/>
          </a:xfrm>
          <a:prstGeom prst="rect">
            <a:avLst/>
          </a:prstGeom>
          <a:noFill/>
        </p:spPr>
        <p:txBody>
          <a:bodyPr wrap="square" rtlCol="0">
            <a:spAutoFit/>
          </a:bodyPr>
          <a:lstStyle/>
          <a:p>
            <a:r>
              <a:rPr lang="en-US" sz="4400" dirty="0">
                <a:solidFill>
                  <a:schemeClr val="bg1"/>
                </a:solidFill>
                <a:latin typeface="+mj-lt"/>
              </a:rPr>
              <a:t>2. Read </a:t>
            </a:r>
            <a:r>
              <a:rPr lang="en-US" sz="4400" dirty="0" err="1">
                <a:solidFill>
                  <a:schemeClr val="bg1"/>
                </a:solidFill>
                <a:latin typeface="+mj-lt"/>
              </a:rPr>
              <a:t>Testvectors</a:t>
            </a:r>
            <a:r>
              <a:rPr lang="en-US" sz="4400" dirty="0">
                <a:solidFill>
                  <a:schemeClr val="bg1"/>
                </a:solidFill>
                <a:latin typeface="+mj-lt"/>
              </a:rPr>
              <a:t> into Array</a:t>
            </a:r>
          </a:p>
        </p:txBody>
      </p:sp>
    </p:spTree>
    <p:extLst>
      <p:ext uri="{BB962C8B-B14F-4D97-AF65-F5344CB8AC3E}">
        <p14:creationId xmlns:p14="http://schemas.microsoft.com/office/powerpoint/2010/main" val="898630193"/>
      </p:ext>
    </p:extLst>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07268" name="Rectangle 4"/>
          <p:cNvSpPr>
            <a:spLocks noGrp="1" noChangeArrowheads="1"/>
          </p:cNvSpPr>
          <p:nvPr>
            <p:ph idx="4294967295"/>
            <p:custDataLst>
              <p:tags r:id="rId2"/>
            </p:custDataLst>
          </p:nvPr>
        </p:nvSpPr>
        <p:spPr>
          <a:xfrm>
            <a:off x="914400" y="1371600"/>
            <a:ext cx="8001000" cy="4953000"/>
          </a:xfrm>
        </p:spPr>
        <p:txBody>
          <a:bodyPr/>
          <a:lstStyle/>
          <a:p>
            <a:pPr>
              <a:buFontTx/>
              <a:buNone/>
            </a:pPr>
            <a:r>
              <a:rPr lang="en-US" sz="1800" b="1" dirty="0">
                <a:solidFill>
                  <a:srgbClr val="0070C0"/>
                </a:solidFill>
                <a:latin typeface="Courier New" pitchFamily="49" charset="0"/>
              </a:rPr>
              <a:t>  // apply test vectors on rising edge of </a:t>
            </a:r>
            <a:r>
              <a:rPr lang="en-US" sz="1800" b="1" dirty="0" err="1">
                <a:solidFill>
                  <a:srgbClr val="0070C0"/>
                </a:solidFill>
                <a:latin typeface="Courier New" pitchFamily="49" charset="0"/>
              </a:rPr>
              <a:t>clk</a:t>
            </a:r>
            <a:endParaRPr lang="en-US" sz="1800" b="1" dirty="0">
              <a:solidFill>
                <a:srgbClr val="0070C0"/>
              </a:solidFill>
              <a:latin typeface="Courier New" pitchFamily="49" charset="0"/>
            </a:endParaRPr>
          </a:p>
          <a:p>
            <a:pPr>
              <a:buFontTx/>
              <a:buNone/>
            </a:pPr>
            <a:r>
              <a:rPr lang="en-US" sz="1800" dirty="0">
                <a:latin typeface="Courier New" pitchFamily="49" charset="0"/>
              </a:rPr>
              <a:t>  always @(</a:t>
            </a:r>
            <a:r>
              <a:rPr lang="en-US" sz="1800" dirty="0" err="1">
                <a:latin typeface="Courier New" pitchFamily="49" charset="0"/>
              </a:rPr>
              <a:t>posedge</a:t>
            </a:r>
            <a:r>
              <a:rPr lang="en-US" sz="1800" dirty="0">
                <a:latin typeface="Courier New" pitchFamily="49" charset="0"/>
              </a:rPr>
              <a:t> </a:t>
            </a:r>
            <a:r>
              <a:rPr lang="en-US" sz="1800" dirty="0" err="1">
                <a:latin typeface="Courier New" pitchFamily="49" charset="0"/>
              </a:rPr>
              <a:t>clk</a:t>
            </a:r>
            <a:r>
              <a:rPr lang="en-US" sz="1800" dirty="0">
                <a:latin typeface="Courier New" pitchFamily="49" charset="0"/>
              </a:rPr>
              <a:t>)</a:t>
            </a:r>
          </a:p>
          <a:p>
            <a:pPr>
              <a:buFontTx/>
              <a:buNone/>
            </a:pPr>
            <a:r>
              <a:rPr lang="en-US" sz="1800" dirty="0">
                <a:latin typeface="Courier New" pitchFamily="49" charset="0"/>
              </a:rPr>
              <a:t>    begin</a:t>
            </a:r>
          </a:p>
          <a:p>
            <a:pPr>
              <a:buFontTx/>
              <a:buNone/>
            </a:pPr>
            <a:r>
              <a:rPr lang="en-US" sz="1800" dirty="0">
                <a:latin typeface="Courier New" pitchFamily="49" charset="0"/>
              </a:rPr>
              <a:t>      #1; {a, b, c, </a:t>
            </a:r>
            <a:r>
              <a:rPr lang="en-US" sz="1800" dirty="0" err="1">
                <a:latin typeface="Courier New" pitchFamily="49" charset="0"/>
              </a:rPr>
              <a:t>yexpected</a:t>
            </a:r>
            <a:r>
              <a:rPr lang="en-US" sz="1800" dirty="0">
                <a:latin typeface="Courier New" pitchFamily="49" charset="0"/>
              </a:rPr>
              <a:t>} = </a:t>
            </a:r>
            <a:r>
              <a:rPr lang="en-US" sz="1800" dirty="0" err="1">
                <a:latin typeface="Courier New" pitchFamily="49" charset="0"/>
              </a:rPr>
              <a:t>testvectors</a:t>
            </a:r>
            <a:r>
              <a:rPr lang="en-US" sz="1800" dirty="0">
                <a:latin typeface="Courier New" pitchFamily="49" charset="0"/>
              </a:rPr>
              <a:t>[</a:t>
            </a:r>
            <a:r>
              <a:rPr lang="en-US" sz="1800" dirty="0" err="1">
                <a:latin typeface="Courier New" pitchFamily="49" charset="0"/>
              </a:rPr>
              <a:t>vectornum</a:t>
            </a:r>
            <a:r>
              <a:rPr lang="en-US" sz="1800" dirty="0">
                <a:latin typeface="Courier New" pitchFamily="49" charset="0"/>
              </a:rPr>
              <a:t>];</a:t>
            </a:r>
          </a:p>
          <a:p>
            <a:pPr>
              <a:buFontTx/>
              <a:buNone/>
            </a:pPr>
            <a:r>
              <a:rPr lang="en-US" sz="1800" dirty="0">
                <a:latin typeface="Courier New" pitchFamily="49" charset="0"/>
              </a:rPr>
              <a:t>    end</a:t>
            </a:r>
          </a:p>
          <a:p>
            <a:pPr>
              <a:buFontTx/>
              <a:buNone/>
            </a:pPr>
            <a:r>
              <a:rPr lang="en-US" sz="1800" dirty="0">
                <a:latin typeface="Courier New" pitchFamily="49" charset="0"/>
              </a:rPr>
              <a:t> </a:t>
            </a:r>
            <a:endParaRPr lang="en-US" sz="1800" dirty="0"/>
          </a:p>
        </p:txBody>
      </p:sp>
      <p:sp>
        <p:nvSpPr>
          <p:cNvPr id="7" name="TextBox 6"/>
          <p:cNvSpPr txBox="1"/>
          <p:nvPr/>
        </p:nvSpPr>
        <p:spPr>
          <a:xfrm>
            <a:off x="457200" y="68759"/>
            <a:ext cx="7924800" cy="707886"/>
          </a:xfrm>
          <a:prstGeom prst="rect">
            <a:avLst/>
          </a:prstGeom>
          <a:noFill/>
        </p:spPr>
        <p:txBody>
          <a:bodyPr wrap="square" rtlCol="0">
            <a:spAutoFit/>
          </a:bodyPr>
          <a:lstStyle/>
          <a:p>
            <a:r>
              <a:rPr lang="en-US" sz="4000" dirty="0">
                <a:solidFill>
                  <a:schemeClr val="bg1"/>
                </a:solidFill>
                <a:latin typeface="+mj-lt"/>
              </a:rPr>
              <a:t>3. Assign Inputs &amp; Expected Outputs</a:t>
            </a:r>
          </a:p>
        </p:txBody>
      </p:sp>
    </p:spTree>
    <p:extLst>
      <p:ext uri="{BB962C8B-B14F-4D97-AF65-F5344CB8AC3E}">
        <p14:creationId xmlns:p14="http://schemas.microsoft.com/office/powerpoint/2010/main" val="1711480641"/>
      </p:ext>
    </p:extLst>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ChangeArrowheads="1"/>
          </p:cNvSpPr>
          <p:nvPr>
            <p:custDataLst>
              <p:tags r:id="rId1"/>
            </p:custDataLst>
          </p:nvPr>
        </p:nvSpPr>
        <p:spPr bwMode="auto">
          <a:xfrm>
            <a:off x="533400" y="1066800"/>
            <a:ext cx="8077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a:p>
            <a:pPr marL="342900" indent="-342900">
              <a:spcBef>
                <a:spcPct val="20000"/>
              </a:spcBef>
            </a:pPr>
            <a:endParaRPr lang="en-US" sz="3200">
              <a:latin typeface="Times New Roman" pitchFamily="18" charset="0"/>
              <a:cs typeface="Arial" charset="0"/>
            </a:endParaRPr>
          </a:p>
        </p:txBody>
      </p:sp>
      <p:sp>
        <p:nvSpPr>
          <p:cNvPr id="908292" name="Rectangle 4"/>
          <p:cNvSpPr>
            <a:spLocks noGrp="1" noChangeArrowheads="1"/>
          </p:cNvSpPr>
          <p:nvPr>
            <p:ph idx="4294967295"/>
            <p:custDataLst>
              <p:tags r:id="rId2"/>
            </p:custDataLst>
          </p:nvPr>
        </p:nvSpPr>
        <p:spPr>
          <a:xfrm>
            <a:off x="914400" y="1295400"/>
            <a:ext cx="8153400" cy="5181600"/>
          </a:xfrm>
        </p:spPr>
        <p:txBody>
          <a:bodyPr/>
          <a:lstStyle/>
          <a:p>
            <a:pPr>
              <a:buFontTx/>
              <a:buNone/>
            </a:pPr>
            <a:r>
              <a:rPr lang="en-US" sz="1700" b="1" dirty="0">
                <a:solidFill>
                  <a:srgbClr val="0070C0"/>
                </a:solidFill>
                <a:latin typeface="Courier New" pitchFamily="49" charset="0"/>
              </a:rPr>
              <a:t>// check results on falling edge of </a:t>
            </a:r>
            <a:r>
              <a:rPr lang="en-US" sz="1700" b="1" dirty="0" err="1">
                <a:solidFill>
                  <a:srgbClr val="0070C0"/>
                </a:solidFill>
                <a:latin typeface="Courier New" pitchFamily="49" charset="0"/>
              </a:rPr>
              <a:t>clk</a:t>
            </a:r>
            <a:endParaRPr lang="en-US" sz="1700" b="1" dirty="0">
              <a:solidFill>
                <a:srgbClr val="0070C0"/>
              </a:solidFill>
              <a:latin typeface="Courier New" pitchFamily="49" charset="0"/>
            </a:endParaRPr>
          </a:p>
          <a:p>
            <a:pPr>
              <a:buFontTx/>
              <a:buNone/>
            </a:pPr>
            <a:r>
              <a:rPr lang="en-US" sz="1700" dirty="0">
                <a:latin typeface="Courier New" pitchFamily="49" charset="0"/>
              </a:rPr>
              <a:t>   always @(</a:t>
            </a:r>
            <a:r>
              <a:rPr lang="en-US" sz="1700" dirty="0" err="1">
                <a:latin typeface="Courier New" pitchFamily="49" charset="0"/>
              </a:rPr>
              <a:t>negedge</a:t>
            </a:r>
            <a:r>
              <a:rPr lang="en-US" sz="1700" dirty="0">
                <a:latin typeface="Courier New" pitchFamily="49" charset="0"/>
              </a:rPr>
              <a:t> </a:t>
            </a:r>
            <a:r>
              <a:rPr lang="en-US" sz="1700" dirty="0" err="1">
                <a:latin typeface="Courier New" pitchFamily="49" charset="0"/>
              </a:rPr>
              <a:t>clk</a:t>
            </a:r>
            <a:r>
              <a:rPr lang="en-US" sz="1700" dirty="0">
                <a:latin typeface="Courier New" pitchFamily="49" charset="0"/>
              </a:rPr>
              <a:t>)</a:t>
            </a:r>
          </a:p>
          <a:p>
            <a:pPr>
              <a:buFontTx/>
              <a:buNone/>
            </a:pPr>
            <a:r>
              <a:rPr lang="en-US" sz="1700" dirty="0">
                <a:latin typeface="Courier New" pitchFamily="49" charset="0"/>
              </a:rPr>
              <a:t>    if (~reset) begin // skip during reset</a:t>
            </a:r>
          </a:p>
          <a:p>
            <a:pPr>
              <a:buFontTx/>
              <a:buNone/>
            </a:pPr>
            <a:r>
              <a:rPr lang="en-US" sz="1700" dirty="0">
                <a:latin typeface="Courier New" pitchFamily="49" charset="0"/>
              </a:rPr>
              <a:t>      if (y !== </a:t>
            </a:r>
            <a:r>
              <a:rPr lang="en-US" sz="1700" dirty="0" err="1">
                <a:latin typeface="Courier New" pitchFamily="49" charset="0"/>
              </a:rPr>
              <a:t>yexpected</a:t>
            </a:r>
            <a:r>
              <a:rPr lang="en-US" sz="1700" dirty="0">
                <a:latin typeface="Courier New" pitchFamily="49" charset="0"/>
              </a:rPr>
              <a:t>) begin  </a:t>
            </a:r>
          </a:p>
          <a:p>
            <a:pPr>
              <a:buFontTx/>
              <a:buNone/>
            </a:pPr>
            <a:r>
              <a:rPr lang="en-US" sz="1700" dirty="0">
                <a:latin typeface="Courier New" pitchFamily="49" charset="0"/>
              </a:rPr>
              <a:t>        $display("Error: inputs = %b", {a, b, c});</a:t>
            </a:r>
          </a:p>
          <a:p>
            <a:pPr>
              <a:buFontTx/>
              <a:buNone/>
            </a:pPr>
            <a:r>
              <a:rPr lang="en-US" sz="1700" dirty="0">
                <a:latin typeface="Courier New" pitchFamily="49" charset="0"/>
              </a:rPr>
              <a:t>        $display("  outputs = %b (%b expected)",</a:t>
            </a:r>
            <a:r>
              <a:rPr lang="en-US" sz="1700" dirty="0" err="1">
                <a:latin typeface="Courier New" pitchFamily="49" charset="0"/>
              </a:rPr>
              <a:t>y,yexpected</a:t>
            </a:r>
            <a:r>
              <a:rPr lang="en-US" sz="1700" dirty="0">
                <a:latin typeface="Courier New" pitchFamily="49" charset="0"/>
              </a:rPr>
              <a:t>);</a:t>
            </a:r>
          </a:p>
          <a:p>
            <a:pPr>
              <a:buFontTx/>
              <a:buNone/>
            </a:pPr>
            <a:r>
              <a:rPr lang="en-US" sz="1700" dirty="0">
                <a:latin typeface="Courier New" pitchFamily="49" charset="0"/>
              </a:rPr>
              <a:t>        errors = errors + 1;</a:t>
            </a:r>
          </a:p>
          <a:p>
            <a:pPr>
              <a:buFontTx/>
              <a:buNone/>
            </a:pPr>
            <a:r>
              <a:rPr lang="en-US" sz="1700" dirty="0">
                <a:latin typeface="Courier New" pitchFamily="49" charset="0"/>
              </a:rPr>
              <a:t>      end</a:t>
            </a:r>
          </a:p>
          <a:p>
            <a:pPr>
              <a:buFontTx/>
              <a:buNone/>
            </a:pPr>
            <a:endParaRPr lang="en-US" sz="1700" dirty="0">
              <a:latin typeface="Courier New" pitchFamily="49" charset="0"/>
            </a:endParaRPr>
          </a:p>
          <a:p>
            <a:pPr>
              <a:buFontTx/>
              <a:buNone/>
            </a:pPr>
            <a:r>
              <a:rPr lang="en-US" sz="1700" dirty="0">
                <a:latin typeface="Courier New" pitchFamily="49" charset="0"/>
              </a:rPr>
              <a:t>// </a:t>
            </a:r>
            <a:r>
              <a:rPr lang="en-US" sz="1700" b="1" dirty="0">
                <a:solidFill>
                  <a:srgbClr val="0070C0"/>
                </a:solidFill>
                <a:latin typeface="Courier New" pitchFamily="49" charset="0"/>
              </a:rPr>
              <a:t>Note:</a:t>
            </a:r>
            <a:r>
              <a:rPr lang="en-US" sz="1700" dirty="0">
                <a:solidFill>
                  <a:srgbClr val="0070C0"/>
                </a:solidFill>
                <a:latin typeface="Courier New" pitchFamily="49" charset="0"/>
              </a:rPr>
              <a:t> </a:t>
            </a:r>
            <a:r>
              <a:rPr lang="en-US" sz="1700" dirty="0">
                <a:latin typeface="Courier New" pitchFamily="49" charset="0"/>
              </a:rPr>
              <a:t>to print in hexadecimal, use %h. For example,</a:t>
            </a:r>
          </a:p>
          <a:p>
            <a:pPr>
              <a:buFontTx/>
              <a:buNone/>
            </a:pPr>
            <a:r>
              <a:rPr lang="en-US" sz="1700" dirty="0">
                <a:latin typeface="Courier New" pitchFamily="49" charset="0"/>
              </a:rPr>
              <a:t>//       $display(“Error: inputs = %h”, {a, b, c});</a:t>
            </a:r>
          </a:p>
          <a:p>
            <a:pPr>
              <a:buFontTx/>
              <a:buNone/>
            </a:pPr>
            <a:r>
              <a:rPr lang="en-US" sz="1700" dirty="0"/>
              <a:t>  </a:t>
            </a:r>
          </a:p>
        </p:txBody>
      </p:sp>
      <p:sp>
        <p:nvSpPr>
          <p:cNvPr id="7" name="TextBox 6"/>
          <p:cNvSpPr txBox="1"/>
          <p:nvPr/>
        </p:nvSpPr>
        <p:spPr>
          <a:xfrm>
            <a:off x="457200" y="68759"/>
            <a:ext cx="7924800" cy="738664"/>
          </a:xfrm>
          <a:prstGeom prst="rect">
            <a:avLst/>
          </a:prstGeom>
          <a:noFill/>
        </p:spPr>
        <p:txBody>
          <a:bodyPr wrap="square" rtlCol="0">
            <a:spAutoFit/>
          </a:bodyPr>
          <a:lstStyle/>
          <a:p>
            <a:r>
              <a:rPr lang="en-US" sz="4200" dirty="0">
                <a:solidFill>
                  <a:schemeClr val="bg1"/>
                </a:solidFill>
                <a:latin typeface="+mj-lt"/>
              </a:rPr>
              <a:t>4. Compare with Expected Outputs</a:t>
            </a:r>
          </a:p>
        </p:txBody>
      </p:sp>
    </p:spTree>
    <p:extLst>
      <p:ext uri="{BB962C8B-B14F-4D97-AF65-F5344CB8AC3E}">
        <p14:creationId xmlns:p14="http://schemas.microsoft.com/office/powerpoint/2010/main" val="3829134849"/>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11517</TotalTime>
  <Words>5739</Words>
  <Application>Microsoft Office PowerPoint</Application>
  <PresentationFormat>On-screen Show (4:3)</PresentationFormat>
  <Paragraphs>890</Paragraphs>
  <Slides>103</Slides>
  <Notes>57</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103</vt:i4>
      </vt:variant>
    </vt:vector>
  </HeadingPairs>
  <TitlesOfParts>
    <vt:vector size="118" baseType="lpstr">
      <vt:lpstr>AdvOT638a931c.I</vt:lpstr>
      <vt:lpstr>AdvOT8608a8d1</vt:lpstr>
      <vt:lpstr>AdvOTb18868a6.B</vt:lpstr>
      <vt:lpstr>AdvOTbc475f09</vt:lpstr>
      <vt:lpstr>AdvOTbc475f09+20</vt:lpstr>
      <vt:lpstr>AdvOTc8acc91a</vt:lpstr>
      <vt:lpstr>Arial</vt:lpstr>
      <vt:lpstr>Calibri</vt:lpstr>
      <vt:lpstr>Courier New</vt:lpstr>
      <vt:lpstr>Courier10 BT</vt:lpstr>
      <vt:lpstr>Times</vt:lpstr>
      <vt:lpstr>Times New Roman</vt:lpstr>
      <vt:lpstr>Office Theme</vt:lpstr>
      <vt:lpstr>VISIO</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Blocking and Nonblocking Assignments</vt:lpstr>
      <vt:lpstr>PowerPoint Presentation</vt:lpstr>
      <vt:lpstr>PowerPoint Presentation</vt:lpstr>
      <vt:lpstr>PowerPoint Presentation</vt:lpstr>
      <vt:lpstr>PowerPoint Presentation</vt:lpstr>
      <vt:lpstr>Divide-by-3 Counter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sharris</dc:creator>
  <cp:lastModifiedBy>sakyokus</cp:lastModifiedBy>
  <cp:revision>151</cp:revision>
  <dcterms:created xsi:type="dcterms:W3CDTF">2012-08-07T04:56:47Z</dcterms:created>
  <dcterms:modified xsi:type="dcterms:W3CDTF">2019-03-21T10:04:50Z</dcterms:modified>
</cp:coreProperties>
</file>